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5.xml" ContentType="application/vnd.openxmlformats-officedocument.them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slideLayouts/slideLayout34.xml" ContentType="application/vnd.openxmlformats-officedocument.presentationml.slideLayout+xml"/>
  <Override PartName="/ppt/theme/theme6.xml" ContentType="application/vnd.openxmlformats-officedocument.theme+xml"/>
  <Override PartName="/ppt/tags/tag41.xml" ContentType="application/vnd.openxmlformats-officedocument.presentationml.tags+xml"/>
  <Override PartName="/ppt/tags/tag42.xml" ContentType="application/vnd.openxmlformats-officedocument.presentationml.tags+xml"/>
  <Override PartName="/ppt/theme/theme7.xml" ContentType="application/vnd.openxmlformats-officedocument.theme+xml"/>
  <Override PartName="/ppt/theme/theme8.xml" ContentType="application/vnd.openxmlformats-officedocument.theme+xml"/>
  <Override PartName="/ppt/tags/tag43.xml" ContentType="application/vnd.openxmlformats-officedocument.presentationml.tags+xml"/>
  <Override PartName="/ppt/tags/tag44.xml" ContentType="application/vnd.openxmlformats-officedocument.presentationml.tags+xml"/>
  <Override PartName="/ppt/notesSlides/notesSlide1.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2.xml" ContentType="application/vnd.openxmlformats-officedocument.presentationml.notesSlide+xml"/>
  <Override PartName="/ppt/tags/tag47.xml" ContentType="application/vnd.openxmlformats-officedocument.presentationml.tags+xml"/>
  <Override PartName="/ppt/notesSlides/notesSlide3.xml" ContentType="application/vnd.openxmlformats-officedocument.presentationml.notesSlide+xml"/>
  <Override PartName="/ppt/tags/tag48.xml" ContentType="application/vnd.openxmlformats-officedocument.presentationml.tags+xml"/>
  <Override PartName="/ppt/notesSlides/notesSlide4.xml" ContentType="application/vnd.openxmlformats-officedocument.presentationml.notesSlide+xml"/>
  <Override PartName="/ppt/tags/tag49.xml" ContentType="application/vnd.openxmlformats-officedocument.presentationml.tags+xml"/>
  <Override PartName="/ppt/notesSlides/notesSlide5.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6.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7.xml" ContentType="application/vnd.openxmlformats-officedocument.presentationml.notesSlide+xml"/>
  <Override PartName="/ppt/tags/tag54.xml" ContentType="application/vnd.openxmlformats-officedocument.presentationml.tags+xml"/>
  <Override PartName="/ppt/notesSlides/notesSlide8.xml" ContentType="application/vnd.openxmlformats-officedocument.presentationml.notesSlide+xml"/>
  <Override PartName="/ppt/tags/tag55.xml" ContentType="application/vnd.openxmlformats-officedocument.presentationml.tags+xml"/>
  <Override PartName="/ppt/notesSlides/notesSlide9.xml" ContentType="application/vnd.openxmlformats-officedocument.presentationml.notesSlide+xml"/>
  <Override PartName="/ppt/tags/tag56.xml" ContentType="application/vnd.openxmlformats-officedocument.presentationml.tags+xml"/>
  <Override PartName="/ppt/notesSlides/notesSlide10.xml" ContentType="application/vnd.openxmlformats-officedocument.presentationml.notesSlide+xml"/>
  <Override PartName="/ppt/tags/tag57.xml" ContentType="application/vnd.openxmlformats-officedocument.presentationml.tags+xml"/>
  <Override PartName="/ppt/notesSlides/notesSlide11.xml" ContentType="application/vnd.openxmlformats-officedocument.presentationml.notesSlide+xml"/>
  <Override PartName="/ppt/tags/tag58.xml" ContentType="application/vnd.openxmlformats-officedocument.presentationml.tags+xml"/>
  <Override PartName="/ppt/notesSlides/notesSlide12.xml" ContentType="application/vnd.openxmlformats-officedocument.presentationml.notesSlide+xml"/>
  <Override PartName="/ppt/tags/tag59.xml" ContentType="application/vnd.openxmlformats-officedocument.presentationml.tags+xml"/>
  <Override PartName="/ppt/notesSlides/notesSlide13.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14.xml" ContentType="application/vnd.openxmlformats-officedocument.presentationml.notesSlide+xml"/>
  <Override PartName="/ppt/tags/tag62.xml" ContentType="application/vnd.openxmlformats-officedocument.presentationml.tags+xml"/>
  <Override PartName="/ppt/notesSlides/notesSlide15.xml" ContentType="application/vnd.openxmlformats-officedocument.presentationml.notesSlide+xml"/>
  <Override PartName="/ppt/tags/tag63.xml" ContentType="application/vnd.openxmlformats-officedocument.presentationml.tags+xml"/>
  <Override PartName="/ppt/notesSlides/notesSlide16.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17.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18.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notesSlides/notesSlide19.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notesSlides/notesSlide20.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notesSlides/notesSlide21.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notesSlides/notesSlide22.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notesSlides/notesSlide23.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notesSlides/notesSlide24.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notesSlides/notesSlide25.xml" ContentType="application/vnd.openxmlformats-officedocument.presentationml.notesSlide+xml"/>
  <Override PartName="/ppt/tags/tag82.xml" ContentType="application/vnd.openxmlformats-officedocument.presentationml.tags+xml"/>
  <Override PartName="/ppt/notesSlides/notesSlide26.xml" ContentType="application/vnd.openxmlformats-officedocument.presentationml.notesSlide+xml"/>
  <Override PartName="/ppt/tags/tag83.xml" ContentType="application/vnd.openxmlformats-officedocument.presentationml.tags+xml"/>
  <Override PartName="/ppt/notesSlides/notesSlide27.xml" ContentType="application/vnd.openxmlformats-officedocument.presentationml.notesSlide+xml"/>
  <Override PartName="/ppt/tags/tag84.xml" ContentType="application/vnd.openxmlformats-officedocument.presentationml.tags+xml"/>
  <Override PartName="/ppt/notesSlides/notesSlide28.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notesSlides/notesSlide29.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notesSlides/notesSlide30.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notesSlides/notesSlide31.xml" ContentType="application/vnd.openxmlformats-officedocument.presentationml.notesSlide+xml"/>
  <Override PartName="/ppt/tags/tag91.xml" ContentType="application/vnd.openxmlformats-officedocument.presentationml.tags+xml"/>
  <Override PartName="/ppt/notesSlides/notesSlide32.xml" ContentType="application/vnd.openxmlformats-officedocument.presentationml.notesSlide+xml"/>
  <Override PartName="/ppt/tags/tag92.xml" ContentType="application/vnd.openxmlformats-officedocument.presentationml.tags+xml"/>
  <Override PartName="/ppt/notesSlides/notesSlide33.xml" ContentType="application/vnd.openxmlformats-officedocument.presentationml.notesSlide+xml"/>
  <Override PartName="/ppt/tags/tag93.xml" ContentType="application/vnd.openxmlformats-officedocument.presentationml.tags+xml"/>
  <Override PartName="/ppt/notesSlides/notesSlide34.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notesSlides/notesSlide35.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notesSlides/notesSlide36.xml" ContentType="application/vnd.openxmlformats-officedocument.presentationml.notesSlide+xml"/>
  <Override PartName="/ppt/tags/tag98.xml" ContentType="application/vnd.openxmlformats-officedocument.presentationml.tags+xml"/>
  <Override PartName="/ppt/notesSlides/notesSlide37.xml" ContentType="application/vnd.openxmlformats-officedocument.presentationml.notesSlide+xml"/>
  <Override PartName="/ppt/tags/tag99.xml" ContentType="application/vnd.openxmlformats-officedocument.presentationml.tags+xml"/>
  <Override PartName="/ppt/notesSlides/notesSlide38.xml" ContentType="application/vnd.openxmlformats-officedocument.presentationml.notesSlide+xml"/>
  <Override PartName="/ppt/tags/tag100.xml" ContentType="application/vnd.openxmlformats-officedocument.presentationml.tags+xml"/>
  <Override PartName="/ppt/notesSlides/notesSlide39.xml" ContentType="application/vnd.openxmlformats-officedocument.presentationml.notesSlide+xml"/>
  <Override PartName="/ppt/tags/tag101.xml" ContentType="application/vnd.openxmlformats-officedocument.presentationml.tags+xml"/>
  <Override PartName="/ppt/notesSlides/notesSlide40.xml" ContentType="application/vnd.openxmlformats-officedocument.presentationml.notesSlide+xml"/>
  <Override PartName="/ppt/tags/tag102.xml" ContentType="application/vnd.openxmlformats-officedocument.presentationml.tags+xml"/>
  <Override PartName="/ppt/notesSlides/notesSlide41.xml" ContentType="application/vnd.openxmlformats-officedocument.presentationml.notesSlide+xml"/>
  <Override PartName="/ppt/tags/tag103.xml" ContentType="application/vnd.openxmlformats-officedocument.presentationml.tags+xml"/>
  <Override PartName="/ppt/notesSlides/notesSlide42.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notesSlides/notesSlide43.xml" ContentType="application/vnd.openxmlformats-officedocument.presentationml.notesSlide+xml"/>
  <Override PartName="/ppt/tags/tag106.xml" ContentType="application/vnd.openxmlformats-officedocument.presentationml.tags+xml"/>
  <Override PartName="/ppt/notesSlides/notesSlide44.xml" ContentType="application/vnd.openxmlformats-officedocument.presentationml.notesSlide+xml"/>
  <Override PartName="/ppt/tags/tag107.xml" ContentType="application/vnd.openxmlformats-officedocument.presentationml.tags+xml"/>
  <Override PartName="/ppt/notesSlides/notesSlide45.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46.xml" ContentType="application/vnd.openxmlformats-officedocument.presentationml.notesSlide+xml"/>
  <Override PartName="/ppt/tags/tag112.xml" ContentType="application/vnd.openxmlformats-officedocument.presentationml.tags+xml"/>
  <Override PartName="/ppt/notesSlides/notesSlide47.xml" ContentType="application/vnd.openxmlformats-officedocument.presentationml.notesSlide+xml"/>
  <Override PartName="/ppt/tags/tag113.xml" ContentType="application/vnd.openxmlformats-officedocument.presentationml.tags+xml"/>
  <Override PartName="/ppt/notesSlides/notesSlide48.xml" ContentType="application/vnd.openxmlformats-officedocument.presentationml.notesSlide+xml"/>
  <Override PartName="/ppt/tags/tag114.xml" ContentType="application/vnd.openxmlformats-officedocument.presentationml.tags+xml"/>
  <Override PartName="/ppt/notesSlides/notesSlide49.xml" ContentType="application/vnd.openxmlformats-officedocument.presentationml.notesSlide+xml"/>
  <Override PartName="/ppt/tags/tag115.xml" ContentType="application/vnd.openxmlformats-officedocument.presentationml.tags+xml"/>
  <Override PartName="/ppt/notesSlides/notesSlide50.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notesSlides/notesSlide51.xml" ContentType="application/vnd.openxmlformats-officedocument.presentationml.notesSlide+xml"/>
  <Override PartName="/ppt/tags/tag118.xml" ContentType="application/vnd.openxmlformats-officedocument.presentationml.tags+xml"/>
  <Override PartName="/ppt/notesSlides/notesSlide52.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notesSlides/notesSlide53.xml" ContentType="application/vnd.openxmlformats-officedocument.presentationml.notesSlide+xml"/>
  <Override PartName="/ppt/tags/tag121.xml" ContentType="application/vnd.openxmlformats-officedocument.presentationml.tags+xml"/>
  <Override PartName="/ppt/notesSlides/notesSlide54.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notesSlides/notesSlide55.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notesSlides/notesSlide56.xml" ContentType="application/vnd.openxmlformats-officedocument.presentationml.notesSlide+xml"/>
  <Override PartName="/ppt/tags/tag126.xml" ContentType="application/vnd.openxmlformats-officedocument.presentationml.tags+xml"/>
  <Override PartName="/ppt/notesSlides/notesSlide57.xml" ContentType="application/vnd.openxmlformats-officedocument.presentationml.notesSlide+xml"/>
  <Override PartName="/ppt/tags/tag127.xml" ContentType="application/vnd.openxmlformats-officedocument.presentationml.tags+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tags/tag128.xml" ContentType="application/vnd.openxmlformats-officedocument.presentationml.tags+xml"/>
  <Override PartName="/ppt/notesSlides/notesSlide60.xml" ContentType="application/vnd.openxmlformats-officedocument.presentationml.notesSlide+xml"/>
  <Override PartName="/ppt/tags/tag129.xml" ContentType="application/vnd.openxmlformats-officedocument.presentationml.tags+xml"/>
  <Override PartName="/ppt/notesSlides/notesSlide61.xml" ContentType="application/vnd.openxmlformats-officedocument.presentationml.notesSlide+xml"/>
  <Override PartName="/ppt/tags/tag130.xml" ContentType="application/vnd.openxmlformats-officedocument.presentationml.tags+xml"/>
  <Override PartName="/ppt/notesSlides/notesSlide62.xml" ContentType="application/vnd.openxmlformats-officedocument.presentationml.notesSlide+xml"/>
  <Override PartName="/ppt/tags/tag131.xml" ContentType="application/vnd.openxmlformats-officedocument.presentationml.tags+xml"/>
  <Override PartName="/ppt/tags/tag132.xml" ContentType="application/vnd.openxmlformats-officedocument.presentationml.tags+xml"/>
  <Override PartName="/ppt/notesSlides/notesSlide63.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notesSlides/notesSlide64.xml" ContentType="application/vnd.openxmlformats-officedocument.presentationml.notesSlide+xml"/>
  <Override PartName="/ppt/tags/tag135.xml" ContentType="application/vnd.openxmlformats-officedocument.presentationml.tags+xml"/>
  <Override PartName="/ppt/notesSlides/notesSlide65.xml" ContentType="application/vnd.openxmlformats-officedocument.presentationml.notesSlide+xml"/>
  <Override PartName="/ppt/tags/tag136.xml" ContentType="application/vnd.openxmlformats-officedocument.presentationml.tags+xml"/>
  <Override PartName="/ppt/notesSlides/notesSlide66.xml" ContentType="application/vnd.openxmlformats-officedocument.presentationml.notesSlide+xml"/>
  <Override PartName="/ppt/tags/tag137.xml" ContentType="application/vnd.openxmlformats-officedocument.presentationml.tags+xml"/>
  <Override PartName="/ppt/tags/tag138.xml" ContentType="application/vnd.openxmlformats-officedocument.presentationml.tags+xml"/>
  <Override PartName="/ppt/notesSlides/notesSlide67.xml" ContentType="application/vnd.openxmlformats-officedocument.presentationml.notesSlide+xml"/>
  <Override PartName="/ppt/tags/tag139.xml" ContentType="application/vnd.openxmlformats-officedocument.presentationml.tags+xml"/>
  <Override PartName="/ppt/notesSlides/notesSlide68.xml" ContentType="application/vnd.openxmlformats-officedocument.presentationml.notesSlide+xml"/>
  <Override PartName="/ppt/tags/tag140.xml" ContentType="application/vnd.openxmlformats-officedocument.presentationml.tags+xml"/>
  <Override PartName="/ppt/tags/tag141.xml" ContentType="application/vnd.openxmlformats-officedocument.presentationml.tags+xml"/>
  <Override PartName="/ppt/notesSlides/notesSlide69.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notesSlides/notesSlide70.xml" ContentType="application/vnd.openxmlformats-officedocument.presentationml.notesSlide+xml"/>
  <Override PartName="/ppt/tags/tag144.xml" ContentType="application/vnd.openxmlformats-officedocument.presentationml.tags+xml"/>
  <Override PartName="/ppt/notesSlides/notesSlide71.xml" ContentType="application/vnd.openxmlformats-officedocument.presentationml.notesSlide+xml"/>
  <Override PartName="/ppt/tags/tag145.xml" ContentType="application/vnd.openxmlformats-officedocument.presentationml.tags+xml"/>
  <Override PartName="/ppt/notesSlides/notesSlide72.xml" ContentType="application/vnd.openxmlformats-officedocument.presentationml.notesSlide+xml"/>
  <Override PartName="/ppt/tags/tag146.xml" ContentType="application/vnd.openxmlformats-officedocument.presentationml.tags+xml"/>
  <Override PartName="/ppt/tags/tag147.xml" ContentType="application/vnd.openxmlformats-officedocument.presentationml.tags+xml"/>
  <Override PartName="/ppt/notesSlides/notesSlide73.xml" ContentType="application/vnd.openxmlformats-officedocument.presentationml.notesSlide+xml"/>
  <Override PartName="/ppt/tags/tag148.xml" ContentType="application/vnd.openxmlformats-officedocument.presentationml.tags+xml"/>
  <Override PartName="/ppt/tags/tag149.xml" ContentType="application/vnd.openxmlformats-officedocument.presentationml.tags+xml"/>
  <Override PartName="/ppt/notesSlides/notesSlide74.xml" ContentType="application/vnd.openxmlformats-officedocument.presentationml.notesSlide+xml"/>
  <Override PartName="/ppt/tags/tag150.xml" ContentType="application/vnd.openxmlformats-officedocument.presentationml.tags+xml"/>
  <Override PartName="/ppt/tags/tag151.xml" ContentType="application/vnd.openxmlformats-officedocument.presentationml.tags+xml"/>
  <Override PartName="/ppt/notesSlides/notesSlide75.xml" ContentType="application/vnd.openxmlformats-officedocument.presentationml.notesSlide+xml"/>
  <Override PartName="/ppt/tags/tag152.xml" ContentType="application/vnd.openxmlformats-officedocument.presentationml.tags+xml"/>
  <Override PartName="/ppt/tags/tag153.xml" ContentType="application/vnd.openxmlformats-officedocument.presentationml.tags+xml"/>
  <Override PartName="/ppt/notesSlides/notesSlide76.xml" ContentType="application/vnd.openxmlformats-officedocument.presentationml.notesSlide+xml"/>
  <Override PartName="/ppt/tags/tag154.xml" ContentType="application/vnd.openxmlformats-officedocument.presentationml.tags+xml"/>
  <Override PartName="/ppt/notesSlides/notesSlide77.xml" ContentType="application/vnd.openxmlformats-officedocument.presentationml.notesSlide+xml"/>
  <Override PartName="/ppt/tags/tag155.xml" ContentType="application/vnd.openxmlformats-officedocument.presentationml.tags+xml"/>
  <Override PartName="/ppt/notesSlides/notesSlide78.xml" ContentType="application/vnd.openxmlformats-officedocument.presentationml.notesSlide+xml"/>
  <Override PartName="/ppt/tags/tag156.xml" ContentType="application/vnd.openxmlformats-officedocument.presentationml.tags+xml"/>
  <Override PartName="/ppt/notesSlides/notesSlide79.xml" ContentType="application/vnd.openxmlformats-officedocument.presentationml.notesSlide+xml"/>
  <Override PartName="/ppt/tags/tag157.xml" ContentType="application/vnd.openxmlformats-officedocument.presentationml.tags+xml"/>
  <Override PartName="/ppt/notesSlides/notesSlide80.xml" ContentType="application/vnd.openxmlformats-officedocument.presentationml.notesSlide+xml"/>
  <Override PartName="/ppt/tags/tag158.xml" ContentType="application/vnd.openxmlformats-officedocument.presentationml.tags+xml"/>
  <Override PartName="/ppt/tags/tag159.xml" ContentType="application/vnd.openxmlformats-officedocument.presentationml.tags+xml"/>
  <Override PartName="/ppt/notesSlides/notesSlide81.xml" ContentType="application/vnd.openxmlformats-officedocument.presentationml.notesSlide+xml"/>
  <Override PartName="/ppt/tags/tag160.xml" ContentType="application/vnd.openxmlformats-officedocument.presentationml.tags+xml"/>
  <Override PartName="/ppt/tags/tag161.xml" ContentType="application/vnd.openxmlformats-officedocument.presentationml.tags+xml"/>
  <Override PartName="/ppt/notesSlides/notesSlide82.xml" ContentType="application/vnd.openxmlformats-officedocument.presentationml.notesSlide+xml"/>
  <Override PartName="/ppt/tags/tag162.xml" ContentType="application/vnd.openxmlformats-officedocument.presentationml.tags+xml"/>
  <Override PartName="/ppt/tags/tag163.xml" ContentType="application/vnd.openxmlformats-officedocument.presentationml.tags+xml"/>
  <Override PartName="/ppt/notesSlides/notesSlide83.xml" ContentType="application/vnd.openxmlformats-officedocument.presentationml.notesSlide+xml"/>
  <Override PartName="/ppt/tags/tag164.xml" ContentType="application/vnd.openxmlformats-officedocument.presentationml.tags+xml"/>
  <Override PartName="/ppt/notesSlides/notesSlide84.xml" ContentType="application/vnd.openxmlformats-officedocument.presentationml.notesSlide+xml"/>
  <Override PartName="/ppt/tags/tag165.xml" ContentType="application/vnd.openxmlformats-officedocument.presentationml.tags+xml"/>
  <Override PartName="/ppt/notesSlides/notesSlide85.xml" ContentType="application/vnd.openxmlformats-officedocument.presentationml.notesSlide+xml"/>
  <Override PartName="/ppt/tags/tag166.xml" ContentType="application/vnd.openxmlformats-officedocument.presentationml.tags+xml"/>
  <Override PartName="/ppt/notesSlides/notesSlide86.xml" ContentType="application/vnd.openxmlformats-officedocument.presentationml.notesSlide+xml"/>
  <Override PartName="/ppt/tags/tag167.xml" ContentType="application/vnd.openxmlformats-officedocument.presentationml.tags+xml"/>
  <Override PartName="/ppt/tags/tag168.xml" ContentType="application/vnd.openxmlformats-officedocument.presentationml.tags+xml"/>
  <Override PartName="/ppt/notesSlides/notesSlide87.xml" ContentType="application/vnd.openxmlformats-officedocument.presentationml.notesSlide+xml"/>
  <Override PartName="/ppt/tags/tag169.xml" ContentType="application/vnd.openxmlformats-officedocument.presentationml.tags+xml"/>
  <Override PartName="/ppt/tags/tag170.xml" ContentType="application/vnd.openxmlformats-officedocument.presentationml.tags+xml"/>
  <Override PartName="/ppt/notesSlides/notesSlide88.xml" ContentType="application/vnd.openxmlformats-officedocument.presentationml.notesSlide+xml"/>
  <Override PartName="/ppt/tags/tag171.xml" ContentType="application/vnd.openxmlformats-officedocument.presentationml.tags+xml"/>
  <Override PartName="/ppt/tags/tag172.xml" ContentType="application/vnd.openxmlformats-officedocument.presentationml.tags+xml"/>
  <Override PartName="/ppt/notesSlides/notesSlide89.xml" ContentType="application/vnd.openxmlformats-officedocument.presentationml.notesSlide+xml"/>
  <Override PartName="/ppt/tags/tag173.xml" ContentType="application/vnd.openxmlformats-officedocument.presentationml.tags+xml"/>
  <Override PartName="/ppt/notesSlides/notesSlide90.xml" ContentType="application/vnd.openxmlformats-officedocument.presentationml.notesSlide+xml"/>
  <Override PartName="/ppt/tags/tag174.xml" ContentType="application/vnd.openxmlformats-officedocument.presentationml.tags+xml"/>
  <Override PartName="/ppt/notesSlides/notesSlide91.xml" ContentType="application/vnd.openxmlformats-officedocument.presentationml.notesSlide+xml"/>
  <Override PartName="/ppt/tags/tag175.xml" ContentType="application/vnd.openxmlformats-officedocument.presentationml.tags+xml"/>
  <Override PartName="/ppt/tags/tag176.xml" ContentType="application/vnd.openxmlformats-officedocument.presentationml.tags+xml"/>
  <Override PartName="/ppt/notesSlides/notesSlide92.xml" ContentType="application/vnd.openxmlformats-officedocument.presentationml.notesSlide+xml"/>
  <Override PartName="/ppt/tags/tag177.xml" ContentType="application/vnd.openxmlformats-officedocument.presentationml.tags+xml"/>
  <Override PartName="/ppt/tags/tag178.xml" ContentType="application/vnd.openxmlformats-officedocument.presentationml.tags+xml"/>
  <Override PartName="/ppt/notesSlides/notesSlide93.xml" ContentType="application/vnd.openxmlformats-officedocument.presentationml.notesSlide+xml"/>
  <Override PartName="/ppt/tags/tag179.xml" ContentType="application/vnd.openxmlformats-officedocument.presentationml.tags+xml"/>
  <Override PartName="/ppt/tags/tag180.xml" ContentType="application/vnd.openxmlformats-officedocument.presentationml.tags+xml"/>
  <Override PartName="/ppt/notesSlides/notesSlide94.xml" ContentType="application/vnd.openxmlformats-officedocument.presentationml.notesSlide+xml"/>
  <Override PartName="/ppt/tags/tag181.xml" ContentType="application/vnd.openxmlformats-officedocument.presentationml.tags+xml"/>
  <Override PartName="/ppt/notesSlides/notesSlide95.xml" ContentType="application/vnd.openxmlformats-officedocument.presentationml.notesSlide+xml"/>
  <Override PartName="/ppt/tags/tag182.xml" ContentType="application/vnd.openxmlformats-officedocument.presentationml.tags+xml"/>
  <Override PartName="/ppt/tags/tag183.xml" ContentType="application/vnd.openxmlformats-officedocument.presentationml.tags+xml"/>
  <Override PartName="/ppt/notesSlides/notesSlide96.xml" ContentType="application/vnd.openxmlformats-officedocument.presentationml.notesSlide+xml"/>
  <Override PartName="/ppt/tags/tag184.xml" ContentType="application/vnd.openxmlformats-officedocument.presentationml.tags+xml"/>
  <Override PartName="/ppt/tags/tag185.xml" ContentType="application/vnd.openxmlformats-officedocument.presentationml.tags+xml"/>
  <Override PartName="/ppt/notesSlides/notesSlide97.xml" ContentType="application/vnd.openxmlformats-officedocument.presentationml.notesSlide+xml"/>
  <Override PartName="/ppt/tags/tag186.xml" ContentType="application/vnd.openxmlformats-officedocument.presentationml.tags+xml"/>
  <Override PartName="/ppt/notesSlides/notesSlide98.xml" ContentType="application/vnd.openxmlformats-officedocument.presentationml.notesSlide+xml"/>
  <Override PartName="/ppt/tags/tag187.xml" ContentType="application/vnd.openxmlformats-officedocument.presentationml.tags+xml"/>
  <Override PartName="/ppt/notesSlides/notesSlide99.xml" ContentType="application/vnd.openxmlformats-officedocument.presentationml.notesSlide+xml"/>
  <Override PartName="/ppt/tags/tag188.xml" ContentType="application/vnd.openxmlformats-officedocument.presentationml.tags+xml"/>
  <Override PartName="/ppt/notesSlides/notesSlide100.xml" ContentType="application/vnd.openxmlformats-officedocument.presentationml.notesSlide+xml"/>
  <Override PartName="/ppt/tags/tag189.xml" ContentType="application/vnd.openxmlformats-officedocument.presentationml.tags+xml"/>
  <Override PartName="/ppt/tags/tag190.xml" ContentType="application/vnd.openxmlformats-officedocument.presentationml.tags+xml"/>
  <Override PartName="/ppt/notesSlides/notesSlide101.xml" ContentType="application/vnd.openxmlformats-officedocument.presentationml.notesSlide+xml"/>
  <Override PartName="/ppt/tags/tag191.xml" ContentType="application/vnd.openxmlformats-officedocument.presentationml.tags+xml"/>
  <Override PartName="/ppt/tags/tag192.xml" ContentType="application/vnd.openxmlformats-officedocument.presentationml.tags+xml"/>
  <Override PartName="/ppt/notesSlides/notesSlide102.xml" ContentType="application/vnd.openxmlformats-officedocument.presentationml.notesSlide+xml"/>
  <Override PartName="/ppt/tags/tag193.xml" ContentType="application/vnd.openxmlformats-officedocument.presentationml.tags+xml"/>
  <Override PartName="/ppt/notesSlides/notesSlide103.xml" ContentType="application/vnd.openxmlformats-officedocument.presentationml.notesSlide+xml"/>
  <Override PartName="/ppt/tags/tag194.xml" ContentType="application/vnd.openxmlformats-officedocument.presentationml.tags+xml"/>
  <Override PartName="/ppt/notesSlides/notesSlide104.xml" ContentType="application/vnd.openxmlformats-officedocument.presentationml.notesSlide+xml"/>
  <Override PartName="/ppt/tags/tag195.xml" ContentType="application/vnd.openxmlformats-officedocument.presentationml.tags+xml"/>
  <Override PartName="/ppt/notesSlides/notesSlide105.xml" ContentType="application/vnd.openxmlformats-officedocument.presentationml.notesSlide+xml"/>
  <Override PartName="/ppt/tags/tag196.xml" ContentType="application/vnd.openxmlformats-officedocument.presentationml.tags+xml"/>
  <Override PartName="/ppt/notesSlides/notesSlide10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97.xml" ContentType="application/vnd.openxmlformats-officedocument.presentationml.tags+xml"/>
  <Override PartName="/ppt/tags/tag198.xml" ContentType="application/vnd.openxmlformats-officedocument.presentationml.tags+xml"/>
  <Override PartName="/ppt/notesSlides/notesSlide107.xml" ContentType="application/vnd.openxmlformats-officedocument.presentationml.notesSlide+xml"/>
  <Override PartName="/ppt/tags/tag199.xml" ContentType="application/vnd.openxmlformats-officedocument.presentationml.tags+xml"/>
  <Override PartName="/ppt/notesSlides/notesSlide108.xml" ContentType="application/vnd.openxmlformats-officedocument.presentationml.notesSlide+xml"/>
  <Override PartName="/ppt/tags/tag200.xml" ContentType="application/vnd.openxmlformats-officedocument.presentationml.tags+xml"/>
  <Override PartName="/ppt/notesSlides/notesSlide109.xml" ContentType="application/vnd.openxmlformats-officedocument.presentationml.notesSlide+xml"/>
  <Override PartName="/ppt/tags/tag201.xml" ContentType="application/vnd.openxmlformats-officedocument.presentationml.tags+xml"/>
  <Override PartName="/ppt/tags/tag202.xml" ContentType="application/vnd.openxmlformats-officedocument.presentationml.tags+xml"/>
  <Override PartName="/ppt/notesSlides/notesSlide110.xml" ContentType="application/vnd.openxmlformats-officedocument.presentationml.notesSlide+xml"/>
  <Override PartName="/ppt/tags/tag203.xml" ContentType="application/vnd.openxmlformats-officedocument.presentationml.tags+xml"/>
  <Override PartName="/ppt/tags/tag204.xml" ContentType="application/vnd.openxmlformats-officedocument.presentationml.tags+xml"/>
  <Override PartName="/ppt/notesSlides/notesSlide111.xml" ContentType="application/vnd.openxmlformats-officedocument.presentationml.notesSlide+xml"/>
  <Override PartName="/ppt/tags/tag20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 id="2147483800" r:id="rId2"/>
    <p:sldMasterId id="2147483784" r:id="rId3"/>
    <p:sldMasterId id="2147483754" r:id="rId4"/>
    <p:sldMasterId id="2147483804" r:id="rId5"/>
    <p:sldMasterId id="2147483732" r:id="rId6"/>
  </p:sldMasterIdLst>
  <p:notesMasterIdLst>
    <p:notesMasterId r:id="rId118"/>
  </p:notesMasterIdLst>
  <p:handoutMasterIdLst>
    <p:handoutMasterId r:id="rId119"/>
  </p:handoutMasterIdLst>
  <p:sldIdLst>
    <p:sldId id="325" r:id="rId7"/>
    <p:sldId id="455" r:id="rId8"/>
    <p:sldId id="454" r:id="rId9"/>
    <p:sldId id="420" r:id="rId10"/>
    <p:sldId id="571" r:id="rId11"/>
    <p:sldId id="458" r:id="rId12"/>
    <p:sldId id="566" r:id="rId13"/>
    <p:sldId id="460" r:id="rId14"/>
    <p:sldId id="461" r:id="rId15"/>
    <p:sldId id="462" r:id="rId16"/>
    <p:sldId id="463" r:id="rId17"/>
    <p:sldId id="464" r:id="rId18"/>
    <p:sldId id="471" r:id="rId19"/>
    <p:sldId id="465" r:id="rId20"/>
    <p:sldId id="468" r:id="rId21"/>
    <p:sldId id="469" r:id="rId22"/>
    <p:sldId id="470" r:id="rId23"/>
    <p:sldId id="472" r:id="rId24"/>
    <p:sldId id="473" r:id="rId25"/>
    <p:sldId id="474" r:id="rId26"/>
    <p:sldId id="475" r:id="rId27"/>
    <p:sldId id="476" r:id="rId28"/>
    <p:sldId id="478" r:id="rId29"/>
    <p:sldId id="479" r:id="rId30"/>
    <p:sldId id="480" r:id="rId31"/>
    <p:sldId id="481" r:id="rId32"/>
    <p:sldId id="482" r:id="rId33"/>
    <p:sldId id="484" r:id="rId34"/>
    <p:sldId id="485" r:id="rId35"/>
    <p:sldId id="486" r:id="rId36"/>
    <p:sldId id="483" r:id="rId37"/>
    <p:sldId id="487" r:id="rId38"/>
    <p:sldId id="488" r:id="rId39"/>
    <p:sldId id="489" r:id="rId40"/>
    <p:sldId id="490" r:id="rId41"/>
    <p:sldId id="491" r:id="rId42"/>
    <p:sldId id="492" r:id="rId43"/>
    <p:sldId id="493" r:id="rId44"/>
    <p:sldId id="494" r:id="rId45"/>
    <p:sldId id="495" r:id="rId46"/>
    <p:sldId id="496" r:id="rId47"/>
    <p:sldId id="498" r:id="rId48"/>
    <p:sldId id="497" r:id="rId49"/>
    <p:sldId id="499" r:id="rId50"/>
    <p:sldId id="501" r:id="rId51"/>
    <p:sldId id="500" r:id="rId52"/>
    <p:sldId id="502" r:id="rId53"/>
    <p:sldId id="503" r:id="rId54"/>
    <p:sldId id="504" r:id="rId55"/>
    <p:sldId id="506" r:id="rId56"/>
    <p:sldId id="505" r:id="rId57"/>
    <p:sldId id="508" r:id="rId58"/>
    <p:sldId id="507" r:id="rId59"/>
    <p:sldId id="510" r:id="rId60"/>
    <p:sldId id="511" r:id="rId61"/>
    <p:sldId id="509" r:id="rId62"/>
    <p:sldId id="567" r:id="rId63"/>
    <p:sldId id="513" r:id="rId64"/>
    <p:sldId id="572" r:id="rId65"/>
    <p:sldId id="514" r:id="rId66"/>
    <p:sldId id="515" r:id="rId67"/>
    <p:sldId id="517" r:id="rId68"/>
    <p:sldId id="518" r:id="rId69"/>
    <p:sldId id="516" r:id="rId70"/>
    <p:sldId id="520" r:id="rId71"/>
    <p:sldId id="522" r:id="rId72"/>
    <p:sldId id="521" r:id="rId73"/>
    <p:sldId id="524" r:id="rId74"/>
    <p:sldId id="525" r:id="rId75"/>
    <p:sldId id="523" r:id="rId76"/>
    <p:sldId id="570" r:id="rId77"/>
    <p:sldId id="528" r:id="rId78"/>
    <p:sldId id="529" r:id="rId79"/>
    <p:sldId id="530" r:id="rId80"/>
    <p:sldId id="531" r:id="rId81"/>
    <p:sldId id="527" r:id="rId82"/>
    <p:sldId id="532" r:id="rId83"/>
    <p:sldId id="569" r:id="rId84"/>
    <p:sldId id="533" r:id="rId85"/>
    <p:sldId id="535" r:id="rId86"/>
    <p:sldId id="536" r:id="rId87"/>
    <p:sldId id="537" r:id="rId88"/>
    <p:sldId id="534" r:id="rId89"/>
    <p:sldId id="539" r:id="rId90"/>
    <p:sldId id="538" r:id="rId91"/>
    <p:sldId id="540" r:id="rId92"/>
    <p:sldId id="541" r:id="rId93"/>
    <p:sldId id="542" r:id="rId94"/>
    <p:sldId id="543" r:id="rId95"/>
    <p:sldId id="544" r:id="rId96"/>
    <p:sldId id="546" r:id="rId97"/>
    <p:sldId id="547" r:id="rId98"/>
    <p:sldId id="548" r:id="rId99"/>
    <p:sldId id="545" r:id="rId100"/>
    <p:sldId id="549" r:id="rId101"/>
    <p:sldId id="550" r:id="rId102"/>
    <p:sldId id="551" r:id="rId103"/>
    <p:sldId id="552" r:id="rId104"/>
    <p:sldId id="553" r:id="rId105"/>
    <p:sldId id="554" r:id="rId106"/>
    <p:sldId id="556" r:id="rId107"/>
    <p:sldId id="555" r:id="rId108"/>
    <p:sldId id="557" r:id="rId109"/>
    <p:sldId id="558" r:id="rId110"/>
    <p:sldId id="559" r:id="rId111"/>
    <p:sldId id="561" r:id="rId112"/>
    <p:sldId id="560" r:id="rId113"/>
    <p:sldId id="562" r:id="rId114"/>
    <p:sldId id="563" r:id="rId115"/>
    <p:sldId id="564" r:id="rId116"/>
    <p:sldId id="565" r:id="rId117"/>
  </p:sldIdLst>
  <p:sldSz cx="12188825" cy="6858000"/>
  <p:notesSz cx="7026275" cy="9312275"/>
  <p:custDataLst>
    <p:tags r:id="rId120"/>
  </p:custDataLst>
  <p:defaultTex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120" algn="ctr" rtl="0" fontAlgn="base">
      <a:spcBef>
        <a:spcPct val="0"/>
      </a:spcBef>
      <a:spcAft>
        <a:spcPct val="0"/>
      </a:spcAft>
      <a:defRPr sz="2400" kern="1200">
        <a:solidFill>
          <a:schemeClr val="tx1"/>
        </a:solidFill>
        <a:latin typeface="Times New Roman" pitchFamily="18" charset="0"/>
        <a:ea typeface="+mn-ea"/>
        <a:cs typeface="+mn-cs"/>
      </a:defRPr>
    </a:lvl2pPr>
    <a:lvl3pPr marL="914240" algn="ctr" rtl="0" fontAlgn="base">
      <a:spcBef>
        <a:spcPct val="0"/>
      </a:spcBef>
      <a:spcAft>
        <a:spcPct val="0"/>
      </a:spcAft>
      <a:defRPr sz="2400" kern="1200">
        <a:solidFill>
          <a:schemeClr val="tx1"/>
        </a:solidFill>
        <a:latin typeface="Times New Roman" pitchFamily="18" charset="0"/>
        <a:ea typeface="+mn-ea"/>
        <a:cs typeface="+mn-cs"/>
      </a:defRPr>
    </a:lvl3pPr>
    <a:lvl4pPr marL="1371360" algn="ctr" rtl="0" fontAlgn="base">
      <a:spcBef>
        <a:spcPct val="0"/>
      </a:spcBef>
      <a:spcAft>
        <a:spcPct val="0"/>
      </a:spcAft>
      <a:defRPr sz="2400" kern="1200">
        <a:solidFill>
          <a:schemeClr val="tx1"/>
        </a:solidFill>
        <a:latin typeface="Times New Roman" pitchFamily="18" charset="0"/>
        <a:ea typeface="+mn-ea"/>
        <a:cs typeface="+mn-cs"/>
      </a:defRPr>
    </a:lvl4pPr>
    <a:lvl5pPr marL="1828480" algn="ctr" rtl="0" fontAlgn="base">
      <a:spcBef>
        <a:spcPct val="0"/>
      </a:spcBef>
      <a:spcAft>
        <a:spcPct val="0"/>
      </a:spcAft>
      <a:defRPr sz="2400" kern="1200">
        <a:solidFill>
          <a:schemeClr val="tx1"/>
        </a:solidFill>
        <a:latin typeface="Times New Roman" pitchFamily="18" charset="0"/>
        <a:ea typeface="+mn-ea"/>
        <a:cs typeface="+mn-cs"/>
      </a:defRPr>
    </a:lvl5pPr>
    <a:lvl6pPr marL="2285600" algn="l" defTabSz="914240" rtl="0" eaLnBrk="1" latinLnBrk="0" hangingPunct="1">
      <a:defRPr sz="2400" kern="1200">
        <a:solidFill>
          <a:schemeClr val="tx1"/>
        </a:solidFill>
        <a:latin typeface="Times New Roman" pitchFamily="18" charset="0"/>
        <a:ea typeface="+mn-ea"/>
        <a:cs typeface="+mn-cs"/>
      </a:defRPr>
    </a:lvl6pPr>
    <a:lvl7pPr marL="2742720" algn="l" defTabSz="914240" rtl="0" eaLnBrk="1" latinLnBrk="0" hangingPunct="1">
      <a:defRPr sz="2400" kern="1200">
        <a:solidFill>
          <a:schemeClr val="tx1"/>
        </a:solidFill>
        <a:latin typeface="Times New Roman" pitchFamily="18" charset="0"/>
        <a:ea typeface="+mn-ea"/>
        <a:cs typeface="+mn-cs"/>
      </a:defRPr>
    </a:lvl7pPr>
    <a:lvl8pPr marL="3199840" algn="l" defTabSz="914240" rtl="0" eaLnBrk="1" latinLnBrk="0" hangingPunct="1">
      <a:defRPr sz="2400" kern="1200">
        <a:solidFill>
          <a:schemeClr val="tx1"/>
        </a:solidFill>
        <a:latin typeface="Times New Roman" pitchFamily="18" charset="0"/>
        <a:ea typeface="+mn-ea"/>
        <a:cs typeface="+mn-cs"/>
      </a:defRPr>
    </a:lvl8pPr>
    <a:lvl9pPr marL="3656960" algn="l" defTabSz="914240" rtl="0" eaLnBrk="1" latinLnBrk="0" hangingPunct="1">
      <a:defRPr sz="2400" kern="1200">
        <a:solidFill>
          <a:schemeClr val="tx1"/>
        </a:solidFill>
        <a:latin typeface="Times New Roman" pitchFamily="18" charset="0"/>
        <a:ea typeface="+mn-ea"/>
        <a:cs typeface="+mn-cs"/>
      </a:defRPr>
    </a:lvl9pPr>
  </p:defaultTextStyle>
  <p:extLst>
    <p:ext uri="{521415D9-36F7-43E2-AB2F-B90AF26B5E84}">
      <p14:sectionLst xmlns:p14="http://schemas.microsoft.com/office/powerpoint/2010/main">
        <p14:section name="Default Section" id="{A2A94FF2-3439-475B-8EE3-58A64F7DC5FD}">
          <p14:sldIdLst>
            <p14:sldId id="325"/>
            <p14:sldId id="455"/>
            <p14:sldId id="454"/>
            <p14:sldId id="420"/>
            <p14:sldId id="571"/>
            <p14:sldId id="458"/>
            <p14:sldId id="566"/>
            <p14:sldId id="460"/>
            <p14:sldId id="461"/>
            <p14:sldId id="462"/>
            <p14:sldId id="463"/>
            <p14:sldId id="464"/>
            <p14:sldId id="471"/>
            <p14:sldId id="465"/>
            <p14:sldId id="468"/>
            <p14:sldId id="469"/>
            <p14:sldId id="470"/>
            <p14:sldId id="472"/>
            <p14:sldId id="473"/>
            <p14:sldId id="474"/>
            <p14:sldId id="475"/>
            <p14:sldId id="476"/>
            <p14:sldId id="478"/>
            <p14:sldId id="479"/>
            <p14:sldId id="480"/>
            <p14:sldId id="481"/>
            <p14:sldId id="482"/>
            <p14:sldId id="484"/>
            <p14:sldId id="485"/>
            <p14:sldId id="486"/>
            <p14:sldId id="483"/>
            <p14:sldId id="487"/>
            <p14:sldId id="488"/>
            <p14:sldId id="489"/>
            <p14:sldId id="490"/>
            <p14:sldId id="491"/>
            <p14:sldId id="492"/>
            <p14:sldId id="493"/>
            <p14:sldId id="494"/>
            <p14:sldId id="495"/>
            <p14:sldId id="496"/>
            <p14:sldId id="498"/>
            <p14:sldId id="497"/>
            <p14:sldId id="499"/>
            <p14:sldId id="501"/>
            <p14:sldId id="500"/>
            <p14:sldId id="502"/>
            <p14:sldId id="503"/>
            <p14:sldId id="504"/>
            <p14:sldId id="506"/>
            <p14:sldId id="505"/>
            <p14:sldId id="508"/>
            <p14:sldId id="507"/>
            <p14:sldId id="510"/>
            <p14:sldId id="511"/>
            <p14:sldId id="509"/>
            <p14:sldId id="567"/>
            <p14:sldId id="513"/>
            <p14:sldId id="572"/>
            <p14:sldId id="514"/>
            <p14:sldId id="515"/>
            <p14:sldId id="517"/>
            <p14:sldId id="518"/>
            <p14:sldId id="516"/>
            <p14:sldId id="520"/>
            <p14:sldId id="522"/>
            <p14:sldId id="521"/>
            <p14:sldId id="524"/>
            <p14:sldId id="525"/>
            <p14:sldId id="523"/>
            <p14:sldId id="570"/>
            <p14:sldId id="528"/>
            <p14:sldId id="529"/>
            <p14:sldId id="530"/>
            <p14:sldId id="531"/>
            <p14:sldId id="527"/>
            <p14:sldId id="532"/>
            <p14:sldId id="569"/>
            <p14:sldId id="533"/>
            <p14:sldId id="535"/>
            <p14:sldId id="536"/>
            <p14:sldId id="537"/>
            <p14:sldId id="534"/>
            <p14:sldId id="539"/>
            <p14:sldId id="538"/>
            <p14:sldId id="540"/>
            <p14:sldId id="541"/>
            <p14:sldId id="542"/>
            <p14:sldId id="543"/>
            <p14:sldId id="544"/>
            <p14:sldId id="546"/>
            <p14:sldId id="547"/>
            <p14:sldId id="548"/>
            <p14:sldId id="545"/>
            <p14:sldId id="549"/>
            <p14:sldId id="550"/>
            <p14:sldId id="551"/>
            <p14:sldId id="552"/>
            <p14:sldId id="553"/>
            <p14:sldId id="554"/>
            <p14:sldId id="556"/>
            <p14:sldId id="555"/>
            <p14:sldId id="557"/>
            <p14:sldId id="558"/>
            <p14:sldId id="559"/>
            <p14:sldId id="561"/>
            <p14:sldId id="560"/>
            <p14:sldId id="562"/>
            <p14:sldId id="563"/>
            <p14:sldId id="564"/>
            <p14:sldId id="565"/>
          </p14:sldIdLst>
        </p14:section>
      </p14:sectionLst>
    </p:ext>
    <p:ext uri="{EFAFB233-063F-42B5-8137-9DF3F51BA10A}">
      <p15:sldGuideLst xmlns:p15="http://schemas.microsoft.com/office/powerpoint/2012/main">
        <p15:guide id="1" orient="horz" pos="436">
          <p15:clr>
            <a:srgbClr val="A4A3A4"/>
          </p15:clr>
        </p15:guide>
        <p15:guide id="2" orient="horz" pos="31">
          <p15:clr>
            <a:srgbClr val="A4A3A4"/>
          </p15:clr>
        </p15:guide>
        <p15:guide id="3" orient="horz" pos="2155">
          <p15:clr>
            <a:srgbClr val="A4A3A4"/>
          </p15:clr>
        </p15:guide>
        <p15:guide id="4" orient="horz" pos="4201">
          <p15:clr>
            <a:srgbClr val="A4A3A4"/>
          </p15:clr>
        </p15:guide>
        <p15:guide id="5" orient="horz" pos="384">
          <p15:clr>
            <a:srgbClr val="A4A3A4"/>
          </p15:clr>
        </p15:guide>
        <p15:guide id="6" orient="horz" pos="527">
          <p15:clr>
            <a:srgbClr val="A4A3A4"/>
          </p15:clr>
        </p15:guide>
        <p15:guide id="7" orient="horz" pos="479">
          <p15:clr>
            <a:srgbClr val="A4A3A4"/>
          </p15:clr>
        </p15:guide>
        <p15:guide id="8" pos="89">
          <p15:clr>
            <a:srgbClr val="A4A3A4"/>
          </p15:clr>
        </p15:guide>
        <p15:guide id="9" pos="2878">
          <p15:clr>
            <a:srgbClr val="A4A3A4"/>
          </p15:clr>
        </p15:guide>
        <p15:guide id="10" pos="513">
          <p15:clr>
            <a:srgbClr val="A4A3A4"/>
          </p15:clr>
        </p15:guide>
        <p15:guide id="11" pos="535">
          <p15:clr>
            <a:srgbClr val="A4A3A4"/>
          </p15:clr>
        </p15:guide>
        <p15:guide id="12" pos="816">
          <p15:clr>
            <a:srgbClr val="A4A3A4"/>
          </p15:clr>
        </p15:guide>
        <p15:guide id="13" pos="413">
          <p15:clr>
            <a:srgbClr val="A4A3A4"/>
          </p15:clr>
        </p15:guide>
        <p15:guide id="14" pos="7601">
          <p15:clr>
            <a:srgbClr val="A4A3A4"/>
          </p15:clr>
        </p15:guide>
        <p15:guide id="15" pos="6841">
          <p15:clr>
            <a:srgbClr val="A4A3A4"/>
          </p15:clr>
        </p15:guide>
      </p15:sldGuideLst>
    </p:ext>
    <p:ext uri="{2D200454-40CA-4A62-9FC3-DE9A4176ACB9}">
      <p15:notesGuideLst xmlns:p15="http://schemas.microsoft.com/office/powerpoint/2012/main">
        <p15:guide id="1" orient="horz" pos="2933">
          <p15:clr>
            <a:srgbClr val="A4A3A4"/>
          </p15:clr>
        </p15:guide>
        <p15:guide id="2" pos="2213">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murphy" initials="m" lastIdx="8" clrIdx="0"/>
  <p:cmAuthor id="1" name="jcote" initials="j" lastIdx="2" clrIdx="1"/>
  <p:cmAuthor id="2" name="jgoldie" initials="j" lastIdx="2" clrIdx="2"/>
  <p:cmAuthor id="3" name="John Goldie" initials="JRG" lastIdx="1" clrIdx="3"/>
  <p:cmAuthor id="4" name="jkaufmann" initials="jK" lastIdx="14" clrIdx="4"/>
  <p:cmAuthor id="5" name="Melissa Murphy" initials="MM" lastIdx="2" clrIdx="5">
    <p:extLst>
      <p:ext uri="{19B8F6BF-5375-455C-9EA6-DF929625EA0E}">
        <p15:presenceInfo xmlns:p15="http://schemas.microsoft.com/office/powerpoint/2012/main" userId="S-1-5-21-208499875-769537838-1236795852-19558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781"/>
    <a:srgbClr val="0060A8"/>
    <a:srgbClr val="00246C"/>
    <a:srgbClr val="920000"/>
    <a:srgbClr val="0056AC"/>
    <a:srgbClr val="7C868D"/>
    <a:srgbClr val="93E0FF"/>
    <a:srgbClr val="00A1E0"/>
    <a:srgbClr val="009DDC"/>
    <a:srgbClr val="00A0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89" autoAdjust="0"/>
    <p:restoredTop sz="49602" autoAdjust="0"/>
  </p:normalViewPr>
  <p:slideViewPr>
    <p:cSldViewPr snapToGrid="0">
      <p:cViewPr varScale="1">
        <p:scale>
          <a:sx n="28" d="100"/>
          <a:sy n="28" d="100"/>
        </p:scale>
        <p:origin x="2059" y="48"/>
      </p:cViewPr>
      <p:guideLst>
        <p:guide orient="horz" pos="436"/>
        <p:guide orient="horz" pos="31"/>
        <p:guide orient="horz" pos="2155"/>
        <p:guide orient="horz" pos="4201"/>
        <p:guide orient="horz" pos="384"/>
        <p:guide orient="horz" pos="527"/>
        <p:guide orient="horz" pos="479"/>
        <p:guide pos="89"/>
        <p:guide pos="2878"/>
        <p:guide pos="513"/>
        <p:guide pos="535"/>
        <p:guide pos="816"/>
        <p:guide pos="413"/>
        <p:guide pos="7601"/>
        <p:guide pos="684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notesViewPr>
    <p:cSldViewPr snapToGrid="0" showGuides="1">
      <p:cViewPr varScale="1">
        <p:scale>
          <a:sx n="50" d="100"/>
          <a:sy n="50" d="100"/>
        </p:scale>
        <p:origin x="2684" y="56"/>
      </p:cViewPr>
      <p:guideLst>
        <p:guide orient="horz" pos="2933"/>
        <p:guide pos="2213"/>
      </p:guideLst>
    </p:cSldViewPr>
  </p:notesViewPr>
  <p:gridSpacing cx="38405" cy="38405"/>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117" Type="http://schemas.openxmlformats.org/officeDocument/2006/relationships/slide" Target="slides/slide111.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12" Type="http://schemas.openxmlformats.org/officeDocument/2006/relationships/slide" Target="slides/slide106.xml"/><Relationship Id="rId16" Type="http://schemas.openxmlformats.org/officeDocument/2006/relationships/slide" Target="slides/slide10.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slide" Target="slides/slide96.xml"/><Relationship Id="rId123" Type="http://schemas.openxmlformats.org/officeDocument/2006/relationships/viewProps" Target="viewProps.xml"/><Relationship Id="rId5" Type="http://schemas.openxmlformats.org/officeDocument/2006/relationships/slideMaster" Target="slideMasters/slideMaster5.xml"/><Relationship Id="rId90" Type="http://schemas.openxmlformats.org/officeDocument/2006/relationships/slide" Target="slides/slide84.xml"/><Relationship Id="rId95" Type="http://schemas.openxmlformats.org/officeDocument/2006/relationships/slide" Target="slides/slide89.xml"/><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113" Type="http://schemas.openxmlformats.org/officeDocument/2006/relationships/slide" Target="slides/slide107.xml"/><Relationship Id="rId118" Type="http://schemas.openxmlformats.org/officeDocument/2006/relationships/notesMaster" Target="notesMasters/notesMaster1.xml"/><Relationship Id="rId80" Type="http://schemas.openxmlformats.org/officeDocument/2006/relationships/slide" Target="slides/slide74.xml"/><Relationship Id="rId85" Type="http://schemas.openxmlformats.org/officeDocument/2006/relationships/slide" Target="slides/slide79.xml"/><Relationship Id="rId12" Type="http://schemas.openxmlformats.org/officeDocument/2006/relationships/slide" Target="slides/slide6.xml"/><Relationship Id="rId17" Type="http://schemas.openxmlformats.org/officeDocument/2006/relationships/slide" Target="slides/slide11.xml"/><Relationship Id="rId33" Type="http://schemas.openxmlformats.org/officeDocument/2006/relationships/slide" Target="slides/slide27.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slide" Target="slides/slide97.xml"/><Relationship Id="rId108" Type="http://schemas.openxmlformats.org/officeDocument/2006/relationships/slide" Target="slides/slide102.xml"/><Relationship Id="rId124" Type="http://schemas.openxmlformats.org/officeDocument/2006/relationships/theme" Target="theme/theme1.xml"/><Relationship Id="rId54" Type="http://schemas.openxmlformats.org/officeDocument/2006/relationships/slide" Target="slides/slide48.xml"/><Relationship Id="rId70" Type="http://schemas.openxmlformats.org/officeDocument/2006/relationships/slide" Target="slides/slide64.xml"/><Relationship Id="rId75" Type="http://schemas.openxmlformats.org/officeDocument/2006/relationships/slide" Target="slides/slide69.xml"/><Relationship Id="rId91" Type="http://schemas.openxmlformats.org/officeDocument/2006/relationships/slide" Target="slides/slide85.xml"/><Relationship Id="rId96"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7.xml"/><Relationship Id="rId28" Type="http://schemas.openxmlformats.org/officeDocument/2006/relationships/slide" Target="slides/slide22.xml"/><Relationship Id="rId49" Type="http://schemas.openxmlformats.org/officeDocument/2006/relationships/slide" Target="slides/slide43.xml"/><Relationship Id="rId114" Type="http://schemas.openxmlformats.org/officeDocument/2006/relationships/slide" Target="slides/slide108.xml"/><Relationship Id="rId119" Type="http://schemas.openxmlformats.org/officeDocument/2006/relationships/handoutMaster" Target="handoutMasters/handoutMaster1.xml"/><Relationship Id="rId44" Type="http://schemas.openxmlformats.org/officeDocument/2006/relationships/slide" Target="slides/slide38.xml"/><Relationship Id="rId60" Type="http://schemas.openxmlformats.org/officeDocument/2006/relationships/slide" Target="slides/slide54.xml"/><Relationship Id="rId65" Type="http://schemas.openxmlformats.org/officeDocument/2006/relationships/slide" Target="slides/slide59.xml"/><Relationship Id="rId81" Type="http://schemas.openxmlformats.org/officeDocument/2006/relationships/slide" Target="slides/slide75.xml"/><Relationship Id="rId86" Type="http://schemas.openxmlformats.org/officeDocument/2006/relationships/slide" Target="slides/slide80.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120" Type="http://schemas.openxmlformats.org/officeDocument/2006/relationships/tags" Target="tags/tag1.xml"/><Relationship Id="rId125" Type="http://schemas.openxmlformats.org/officeDocument/2006/relationships/tableStyles" Target="tableStyles.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slideMaster" Target="slideMasters/slideMaster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slide" Target="slides/slide109.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slide" Target="slides/slide92.xml"/><Relationship Id="rId121" Type="http://schemas.openxmlformats.org/officeDocument/2006/relationships/commentAuthors" Target="commentAuthors.xml"/><Relationship Id="rId3" Type="http://schemas.openxmlformats.org/officeDocument/2006/relationships/slideMaster" Target="slideMasters/slideMaster3.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 Id="rId116" Type="http://schemas.openxmlformats.org/officeDocument/2006/relationships/slide" Target="slides/slide110.xml"/><Relationship Id="rId20" Type="http://schemas.openxmlformats.org/officeDocument/2006/relationships/slide" Target="slides/slide14.xml"/><Relationship Id="rId41" Type="http://schemas.openxmlformats.org/officeDocument/2006/relationships/slide" Target="slides/slide35.xml"/><Relationship Id="rId62" Type="http://schemas.openxmlformats.org/officeDocument/2006/relationships/slide" Target="slides/slide56.xml"/><Relationship Id="rId83" Type="http://schemas.openxmlformats.org/officeDocument/2006/relationships/slide" Target="slides/slide77.xml"/><Relationship Id="rId88" Type="http://schemas.openxmlformats.org/officeDocument/2006/relationships/slide" Target="slides/slide82.xml"/><Relationship Id="rId111" Type="http://schemas.openxmlformats.org/officeDocument/2006/relationships/slide" Target="slides/slide105.xml"/><Relationship Id="rId15" Type="http://schemas.openxmlformats.org/officeDocument/2006/relationships/slide" Target="slides/slide9.xml"/><Relationship Id="rId36" Type="http://schemas.openxmlformats.org/officeDocument/2006/relationships/slide" Target="slides/slide30.xml"/><Relationship Id="rId57" Type="http://schemas.openxmlformats.org/officeDocument/2006/relationships/slide" Target="slides/slide51.xml"/><Relationship Id="rId106" Type="http://schemas.openxmlformats.org/officeDocument/2006/relationships/slide" Target="slides/slide100.xml"/><Relationship Id="rId10" Type="http://schemas.openxmlformats.org/officeDocument/2006/relationships/slide" Target="slides/slide4.xml"/><Relationship Id="rId31" Type="http://schemas.openxmlformats.org/officeDocument/2006/relationships/slide" Target="slides/slide25.xml"/><Relationship Id="rId52" Type="http://schemas.openxmlformats.org/officeDocument/2006/relationships/slide" Target="slides/slide46.xml"/><Relationship Id="rId73" Type="http://schemas.openxmlformats.org/officeDocument/2006/relationships/slide" Target="slides/slide67.xml"/><Relationship Id="rId78" Type="http://schemas.openxmlformats.org/officeDocument/2006/relationships/slide" Target="slides/slide72.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12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F629D9-3047-4E20-AB46-8900FD4860D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14C2B4C-89DE-4E7B-937B-203C8CBF29EE}">
      <dgm:prSet phldrT="[Text]" custT="1"/>
      <dgm:spPr>
        <a:solidFill>
          <a:srgbClr val="0070C0"/>
        </a:solidFill>
        <a:effectLst>
          <a:outerShdw blurRad="50800" dist="38100" dir="2700000" algn="tl" rotWithShape="0">
            <a:prstClr val="black">
              <a:alpha val="40000"/>
            </a:prstClr>
          </a:outerShdw>
        </a:effectLst>
      </dgm:spPr>
      <dgm:t>
        <a:bodyPr/>
        <a:lstStyle/>
        <a:p>
          <a:pPr algn="l"/>
          <a:r>
            <a:rPr lang="en-GB" sz="2000" b="1" dirty="0">
              <a:solidFill>
                <a:schemeClr val="bg1"/>
              </a:solidFill>
            </a:rPr>
            <a:t>Objects</a:t>
          </a:r>
          <a:endParaRPr lang="en-US" sz="2000" b="1" dirty="0">
            <a:solidFill>
              <a:schemeClr val="bg1"/>
            </a:solidFill>
          </a:endParaRPr>
        </a:p>
      </dgm:t>
    </dgm:pt>
    <dgm:pt modelId="{9B9D28E2-5175-4D53-9804-ACB453324753}" type="parTrans" cxnId="{213F3638-64B8-4F2A-AD1F-75B0B1C9DB4F}">
      <dgm:prSet/>
      <dgm:spPr/>
      <dgm:t>
        <a:bodyPr/>
        <a:lstStyle/>
        <a:p>
          <a:endParaRPr lang="en-US" sz="1500"/>
        </a:p>
      </dgm:t>
    </dgm:pt>
    <dgm:pt modelId="{768CC3AA-E5D4-43D3-ACD2-A0ECE6615A82}" type="sibTrans" cxnId="{213F3638-64B8-4F2A-AD1F-75B0B1C9DB4F}">
      <dgm:prSet/>
      <dgm:spPr/>
      <dgm:t>
        <a:bodyPr/>
        <a:lstStyle/>
        <a:p>
          <a:endParaRPr lang="en-US" sz="1500"/>
        </a:p>
      </dgm:t>
    </dgm:pt>
    <dgm:pt modelId="{FDF14039-0414-495F-A576-74A35BECE4B9}">
      <dgm:prSet phldrT="[Text]" custT="1"/>
      <dgm:spPr>
        <a:solidFill>
          <a:schemeClr val="accent2">
            <a:lumMod val="20000"/>
            <a:lumOff val="80000"/>
            <a:alpha val="90000"/>
          </a:schemeClr>
        </a:solidFill>
        <a:ln>
          <a:solidFill>
            <a:schemeClr val="bg1">
              <a:lumMod val="75000"/>
            </a:schemeClr>
          </a:solidFill>
        </a:ln>
      </dgm:spPr>
      <dgm:t>
        <a:bodyPr lIns="182880" rIns="91440" anchor="ctr"/>
        <a:lstStyle/>
        <a:p>
          <a:pPr>
            <a:spcAft>
              <a:spcPts val="0"/>
            </a:spcAft>
          </a:pPr>
          <a:r>
            <a:rPr lang="en-US" sz="2000" dirty="0"/>
            <a:t>Forecasting Items (custom report type)</a:t>
          </a:r>
        </a:p>
      </dgm:t>
    </dgm:pt>
    <dgm:pt modelId="{723A2B2C-B094-4EE9-AF2F-7E46F1D02A6E}" type="parTrans" cxnId="{DE14BA62-3067-4314-B614-112F86AE935F}">
      <dgm:prSet/>
      <dgm:spPr/>
      <dgm:t>
        <a:bodyPr/>
        <a:lstStyle/>
        <a:p>
          <a:endParaRPr lang="en-US" sz="1500"/>
        </a:p>
      </dgm:t>
    </dgm:pt>
    <dgm:pt modelId="{EC8ED530-7F6E-4D85-A7EE-E5B5BAD75742}" type="sibTrans" cxnId="{DE14BA62-3067-4314-B614-112F86AE935F}">
      <dgm:prSet/>
      <dgm:spPr/>
      <dgm:t>
        <a:bodyPr/>
        <a:lstStyle/>
        <a:p>
          <a:endParaRPr lang="en-US" sz="1500"/>
        </a:p>
      </dgm:t>
    </dgm:pt>
    <dgm:pt modelId="{3D54DC09-2857-468F-9882-E3E1B2A25231}">
      <dgm:prSet phldrT="[Text]" custT="1"/>
      <dgm:spPr>
        <a:solidFill>
          <a:srgbClr val="0070C0"/>
        </a:solidFill>
        <a:effectLst>
          <a:outerShdw blurRad="50800" dist="38100" dir="2700000" algn="tl" rotWithShape="0">
            <a:prstClr val="black">
              <a:alpha val="40000"/>
            </a:prstClr>
          </a:outerShdw>
        </a:effectLst>
      </dgm:spPr>
      <dgm:t>
        <a:bodyPr/>
        <a:lstStyle/>
        <a:p>
          <a:pPr algn="l"/>
          <a:r>
            <a:rPr lang="en-GB" sz="2000" b="1" dirty="0">
              <a:solidFill>
                <a:schemeClr val="bg1"/>
              </a:solidFill>
            </a:rPr>
            <a:t>Scope</a:t>
          </a:r>
          <a:endParaRPr lang="en-US" sz="2000" b="1" dirty="0">
            <a:solidFill>
              <a:schemeClr val="bg1"/>
            </a:solidFill>
          </a:endParaRPr>
        </a:p>
      </dgm:t>
    </dgm:pt>
    <dgm:pt modelId="{DB033A60-AEA1-4CAE-BED8-98D6BDFF096A}" type="parTrans" cxnId="{40B22282-19AA-4320-970B-CB512B0266BB}">
      <dgm:prSet/>
      <dgm:spPr/>
      <dgm:t>
        <a:bodyPr/>
        <a:lstStyle/>
        <a:p>
          <a:endParaRPr lang="en-US" sz="1500"/>
        </a:p>
      </dgm:t>
    </dgm:pt>
    <dgm:pt modelId="{73899EEA-5926-4F2F-AC32-CF4A8E26A63D}" type="sibTrans" cxnId="{40B22282-19AA-4320-970B-CB512B0266BB}">
      <dgm:prSet/>
      <dgm:spPr/>
      <dgm:t>
        <a:bodyPr/>
        <a:lstStyle/>
        <a:p>
          <a:endParaRPr lang="en-US" sz="1500"/>
        </a:p>
      </dgm:t>
    </dgm:pt>
    <dgm:pt modelId="{03CADDC8-6B4A-4427-86B7-D915C5D03422}">
      <dgm:prSet phldrT="[Text]" custT="1"/>
      <dgm:spPr>
        <a:solidFill>
          <a:schemeClr val="accent2">
            <a:lumMod val="20000"/>
            <a:lumOff val="80000"/>
            <a:alpha val="90000"/>
          </a:schemeClr>
        </a:solidFill>
        <a:ln>
          <a:solidFill>
            <a:schemeClr val="bg1">
              <a:lumMod val="75000"/>
            </a:schemeClr>
          </a:solidFill>
        </a:ln>
      </dgm:spPr>
      <dgm:t>
        <a:bodyPr lIns="182880" rIns="91440" anchor="ctr"/>
        <a:lstStyle/>
        <a:p>
          <a:pPr>
            <a:spcAft>
              <a:spcPts val="0"/>
            </a:spcAft>
          </a:pPr>
          <a:r>
            <a:rPr lang="en-US" sz="2000" dirty="0"/>
            <a:t>My direct reports’ forecasting items</a:t>
          </a:r>
        </a:p>
      </dgm:t>
    </dgm:pt>
    <dgm:pt modelId="{C7731E79-3F00-47D2-B263-D09077A571E0}" type="parTrans" cxnId="{807FE849-EB89-4228-BA7C-54C98AE8ABE1}">
      <dgm:prSet/>
      <dgm:spPr/>
      <dgm:t>
        <a:bodyPr/>
        <a:lstStyle/>
        <a:p>
          <a:endParaRPr lang="en-US" sz="1500"/>
        </a:p>
      </dgm:t>
    </dgm:pt>
    <dgm:pt modelId="{B9B072D1-8206-4C64-9841-4C66C225EDB0}" type="sibTrans" cxnId="{807FE849-EB89-4228-BA7C-54C98AE8ABE1}">
      <dgm:prSet/>
      <dgm:spPr/>
      <dgm:t>
        <a:bodyPr/>
        <a:lstStyle/>
        <a:p>
          <a:endParaRPr lang="en-US" sz="1500"/>
        </a:p>
      </dgm:t>
    </dgm:pt>
    <dgm:pt modelId="{BD53C34E-3973-467B-ACA2-E52653182AA8}">
      <dgm:prSet phldrT="[Text]" custT="1"/>
      <dgm:spPr>
        <a:solidFill>
          <a:srgbClr val="0070C0"/>
        </a:solidFill>
        <a:effectLst>
          <a:outerShdw blurRad="50800" dist="38100" dir="2700000" algn="tl" rotWithShape="0">
            <a:prstClr val="black">
              <a:alpha val="40000"/>
            </a:prstClr>
          </a:outerShdw>
        </a:effectLst>
      </dgm:spPr>
      <dgm:t>
        <a:bodyPr/>
        <a:lstStyle/>
        <a:p>
          <a:pPr algn="l"/>
          <a:r>
            <a:rPr lang="en-GB" sz="2000" b="1" dirty="0">
              <a:solidFill>
                <a:schemeClr val="bg1"/>
              </a:solidFill>
            </a:rPr>
            <a:t>Columns</a:t>
          </a:r>
          <a:endParaRPr lang="en-US" sz="2000" b="1" dirty="0">
            <a:solidFill>
              <a:schemeClr val="bg1"/>
            </a:solidFill>
          </a:endParaRPr>
        </a:p>
      </dgm:t>
    </dgm:pt>
    <dgm:pt modelId="{558918D4-97F1-4651-A968-1A16F541C12E}" type="parTrans" cxnId="{F92D464D-CF23-4E80-BFDB-3DCD8B3C61A7}">
      <dgm:prSet/>
      <dgm:spPr/>
      <dgm:t>
        <a:bodyPr/>
        <a:lstStyle/>
        <a:p>
          <a:endParaRPr lang="en-US" sz="1500"/>
        </a:p>
      </dgm:t>
    </dgm:pt>
    <dgm:pt modelId="{B3785D1C-F012-4A5D-9F07-C5160EB293D0}" type="sibTrans" cxnId="{F92D464D-CF23-4E80-BFDB-3DCD8B3C61A7}">
      <dgm:prSet/>
      <dgm:spPr/>
      <dgm:t>
        <a:bodyPr/>
        <a:lstStyle/>
        <a:p>
          <a:endParaRPr lang="en-US" sz="1500"/>
        </a:p>
      </dgm:t>
    </dgm:pt>
    <dgm:pt modelId="{CD906B24-82C4-4762-83B5-2CAB3EFD8E4F}">
      <dgm:prSet phldrT="[Text]" custT="1"/>
      <dgm:spPr>
        <a:solidFill>
          <a:srgbClr val="0070C0"/>
        </a:solidFill>
        <a:effectLst>
          <a:outerShdw blurRad="50800" dist="38100" dir="2700000" algn="tl" rotWithShape="0">
            <a:prstClr val="black">
              <a:alpha val="40000"/>
            </a:prstClr>
          </a:outerShdw>
        </a:effectLst>
      </dgm:spPr>
      <dgm:t>
        <a:bodyPr/>
        <a:lstStyle/>
        <a:p>
          <a:pPr algn="l"/>
          <a:r>
            <a:rPr lang="en-GB" sz="2000" b="1" dirty="0">
              <a:solidFill>
                <a:schemeClr val="bg1"/>
              </a:solidFill>
            </a:rPr>
            <a:t>Format</a:t>
          </a:r>
          <a:endParaRPr lang="en-US" sz="2000" b="1" dirty="0">
            <a:solidFill>
              <a:schemeClr val="bg1"/>
            </a:solidFill>
          </a:endParaRPr>
        </a:p>
      </dgm:t>
    </dgm:pt>
    <dgm:pt modelId="{590FA7EF-8FFA-4893-B827-405217C93C53}" type="parTrans" cxnId="{867AE7E7-D562-4FC7-A16C-2357D78C4242}">
      <dgm:prSet/>
      <dgm:spPr/>
      <dgm:t>
        <a:bodyPr/>
        <a:lstStyle/>
        <a:p>
          <a:endParaRPr lang="en-US" sz="1500"/>
        </a:p>
      </dgm:t>
    </dgm:pt>
    <dgm:pt modelId="{80ECBFDC-2B80-4496-BB11-B56FAD711FF8}" type="sibTrans" cxnId="{867AE7E7-D562-4FC7-A16C-2357D78C4242}">
      <dgm:prSet/>
      <dgm:spPr/>
      <dgm:t>
        <a:bodyPr/>
        <a:lstStyle/>
        <a:p>
          <a:endParaRPr lang="en-US" sz="1500"/>
        </a:p>
      </dgm:t>
    </dgm:pt>
    <dgm:pt modelId="{6B95282A-3792-47DA-BF04-5CE3529E04CD}">
      <dgm:prSet phldrT="[Text]" custT="1"/>
      <dgm:spPr>
        <a:solidFill>
          <a:schemeClr val="accent2">
            <a:lumMod val="20000"/>
            <a:lumOff val="80000"/>
            <a:alpha val="90000"/>
          </a:schemeClr>
        </a:solidFill>
        <a:ln>
          <a:solidFill>
            <a:schemeClr val="bg1">
              <a:lumMod val="75000"/>
            </a:schemeClr>
          </a:solidFill>
        </a:ln>
      </dgm:spPr>
      <dgm:t>
        <a:bodyPr lIns="182880" rIns="91440" anchor="ctr"/>
        <a:lstStyle/>
        <a:p>
          <a:pPr>
            <a:spcAft>
              <a:spcPts val="0"/>
            </a:spcAft>
          </a:pPr>
          <a:r>
            <a:rPr lang="en-US" sz="2000" dirty="0"/>
            <a:t>Matrix</a:t>
          </a:r>
        </a:p>
      </dgm:t>
    </dgm:pt>
    <dgm:pt modelId="{BA393488-813E-48BC-8B17-2E7108F5414B}" type="parTrans" cxnId="{2D49B328-1CA4-4181-9FA7-45EF18AC827E}">
      <dgm:prSet/>
      <dgm:spPr/>
      <dgm:t>
        <a:bodyPr/>
        <a:lstStyle/>
        <a:p>
          <a:endParaRPr lang="en-US" sz="1500"/>
        </a:p>
      </dgm:t>
    </dgm:pt>
    <dgm:pt modelId="{3B3C1976-C409-452C-A0F4-17FE1E561B69}" type="sibTrans" cxnId="{2D49B328-1CA4-4181-9FA7-45EF18AC827E}">
      <dgm:prSet/>
      <dgm:spPr/>
      <dgm:t>
        <a:bodyPr/>
        <a:lstStyle/>
        <a:p>
          <a:endParaRPr lang="en-US" sz="1500"/>
        </a:p>
      </dgm:t>
    </dgm:pt>
    <dgm:pt modelId="{3AD7ECFE-D97D-48D7-A0F8-53893B0144F7}">
      <dgm:prSet phldrT="[Text]" custT="1"/>
      <dgm:spPr>
        <a:solidFill>
          <a:schemeClr val="accent2">
            <a:lumMod val="20000"/>
            <a:lumOff val="80000"/>
            <a:alpha val="90000"/>
          </a:schemeClr>
        </a:solidFill>
        <a:ln>
          <a:solidFill>
            <a:schemeClr val="bg1">
              <a:lumMod val="75000"/>
            </a:schemeClr>
          </a:solidFill>
        </a:ln>
      </dgm:spPr>
      <dgm:t>
        <a:bodyPr lIns="182880" rIns="91440" anchor="ctr"/>
        <a:lstStyle/>
        <a:p>
          <a:pPr>
            <a:spcAft>
              <a:spcPts val="0"/>
            </a:spcAft>
          </a:pPr>
          <a:r>
            <a:rPr lang="en-US" sz="2000" dirty="0"/>
            <a:t>Forecast Amount, Forecast Category, Start Date</a:t>
          </a:r>
        </a:p>
      </dgm:t>
    </dgm:pt>
    <dgm:pt modelId="{CA957D04-076E-4D08-8C56-E4C55F970A09}" type="parTrans" cxnId="{862D6485-5F66-4BAF-81CA-BA6D585D0BB6}">
      <dgm:prSet/>
      <dgm:spPr/>
      <dgm:t>
        <a:bodyPr/>
        <a:lstStyle/>
        <a:p>
          <a:endParaRPr lang="en-US" sz="1500"/>
        </a:p>
      </dgm:t>
    </dgm:pt>
    <dgm:pt modelId="{4CDA1844-06F5-4D9F-8FF4-9DB5FED52CA2}" type="sibTrans" cxnId="{862D6485-5F66-4BAF-81CA-BA6D585D0BB6}">
      <dgm:prSet/>
      <dgm:spPr/>
      <dgm:t>
        <a:bodyPr/>
        <a:lstStyle/>
        <a:p>
          <a:endParaRPr lang="en-US" sz="1500"/>
        </a:p>
      </dgm:t>
    </dgm:pt>
    <dgm:pt modelId="{FF01882A-E040-4D1F-A7AD-21515D583FF4}">
      <dgm:prSet phldrT="[Text]" custT="1"/>
      <dgm:spPr>
        <a:solidFill>
          <a:srgbClr val="0070C0"/>
        </a:solidFill>
        <a:effectLst>
          <a:outerShdw blurRad="50800" dist="38100" dir="2700000" algn="tl" rotWithShape="0">
            <a:prstClr val="black">
              <a:alpha val="40000"/>
            </a:prstClr>
          </a:outerShdw>
        </a:effectLst>
      </dgm:spPr>
      <dgm:t>
        <a:bodyPr/>
        <a:lstStyle/>
        <a:p>
          <a:pPr algn="l"/>
          <a:r>
            <a:rPr lang="en-GB" sz="2000" b="1" dirty="0">
              <a:solidFill>
                <a:schemeClr val="bg1"/>
              </a:solidFill>
            </a:rPr>
            <a:t>Groupings</a:t>
          </a:r>
          <a:endParaRPr lang="en-US" sz="2000" b="1" dirty="0">
            <a:solidFill>
              <a:schemeClr val="bg1"/>
            </a:solidFill>
          </a:endParaRPr>
        </a:p>
      </dgm:t>
    </dgm:pt>
    <dgm:pt modelId="{CF28D604-6BB6-4CF1-9A17-1BD8CD3DD8AE}" type="parTrans" cxnId="{8739195B-0A83-41A5-9894-D0DCC1C52CB4}">
      <dgm:prSet/>
      <dgm:spPr/>
      <dgm:t>
        <a:bodyPr/>
        <a:lstStyle/>
        <a:p>
          <a:endParaRPr lang="en-US" sz="1500"/>
        </a:p>
      </dgm:t>
    </dgm:pt>
    <dgm:pt modelId="{E3D77254-2CF7-4FE1-8F13-A47E513A8F27}" type="sibTrans" cxnId="{8739195B-0A83-41A5-9894-D0DCC1C52CB4}">
      <dgm:prSet/>
      <dgm:spPr/>
      <dgm:t>
        <a:bodyPr/>
        <a:lstStyle/>
        <a:p>
          <a:endParaRPr lang="en-US" sz="1500"/>
        </a:p>
      </dgm:t>
    </dgm:pt>
    <dgm:pt modelId="{EB6C9675-8A0A-46C1-A7C7-A97E0929B5A9}">
      <dgm:prSet phldrT="[Text]" custT="1"/>
      <dgm:spPr>
        <a:solidFill>
          <a:schemeClr val="accent2">
            <a:lumMod val="20000"/>
            <a:lumOff val="80000"/>
            <a:alpha val="90000"/>
          </a:schemeClr>
        </a:solidFill>
        <a:ln>
          <a:solidFill>
            <a:schemeClr val="bg1">
              <a:lumMod val="75000"/>
            </a:schemeClr>
          </a:solidFill>
        </a:ln>
      </dgm:spPr>
      <dgm:t>
        <a:bodyPr lIns="182880" rIns="91440" anchor="ctr"/>
        <a:lstStyle/>
        <a:p>
          <a:pPr>
            <a:spcAft>
              <a:spcPts val="0"/>
            </a:spcAft>
          </a:pPr>
          <a:r>
            <a:rPr lang="en-US" sz="2000" dirty="0"/>
            <a:t>Row grouping–Start Date grouped by Fiscal Quarter</a:t>
          </a:r>
        </a:p>
      </dgm:t>
    </dgm:pt>
    <dgm:pt modelId="{EBD524CB-D3C7-4A05-8C97-F725C1B64048}" type="parTrans" cxnId="{2FC5E18C-64C5-48E0-B5AA-9423A7AF642A}">
      <dgm:prSet/>
      <dgm:spPr/>
      <dgm:t>
        <a:bodyPr/>
        <a:lstStyle/>
        <a:p>
          <a:endParaRPr lang="en-US" sz="1500"/>
        </a:p>
      </dgm:t>
    </dgm:pt>
    <dgm:pt modelId="{DF681947-55C5-4395-A925-04381D9B7CEF}" type="sibTrans" cxnId="{2FC5E18C-64C5-48E0-B5AA-9423A7AF642A}">
      <dgm:prSet/>
      <dgm:spPr/>
      <dgm:t>
        <a:bodyPr/>
        <a:lstStyle/>
        <a:p>
          <a:endParaRPr lang="en-US" sz="1500"/>
        </a:p>
      </dgm:t>
    </dgm:pt>
    <dgm:pt modelId="{2B6DF03C-2723-48A9-B574-B2F2ED7F23A0}">
      <dgm:prSet phldrT="[Text]" custT="1"/>
      <dgm:spPr>
        <a:solidFill>
          <a:srgbClr val="0070C0"/>
        </a:solidFill>
        <a:effectLst>
          <a:outerShdw blurRad="50800" dist="38100" dir="2700000" algn="tl" rotWithShape="0">
            <a:prstClr val="black">
              <a:alpha val="40000"/>
            </a:prstClr>
          </a:outerShdw>
        </a:effectLst>
      </dgm:spPr>
      <dgm:t>
        <a:bodyPr/>
        <a:lstStyle/>
        <a:p>
          <a:pPr algn="l"/>
          <a:r>
            <a:rPr lang="en-GB" sz="2000" b="1" dirty="0">
              <a:solidFill>
                <a:schemeClr val="bg1"/>
              </a:solidFill>
            </a:rPr>
            <a:t>Summaries</a:t>
          </a:r>
          <a:endParaRPr lang="en-US" sz="2000" b="1" dirty="0">
            <a:solidFill>
              <a:schemeClr val="bg1"/>
            </a:solidFill>
          </a:endParaRPr>
        </a:p>
      </dgm:t>
    </dgm:pt>
    <dgm:pt modelId="{BACFEBC5-A7A8-4417-A8A9-16876375FC60}" type="parTrans" cxnId="{3FDCD74F-C5AD-40F4-8ED8-4041239015AC}">
      <dgm:prSet/>
      <dgm:spPr/>
      <dgm:t>
        <a:bodyPr/>
        <a:lstStyle/>
        <a:p>
          <a:endParaRPr lang="en-US" sz="1500"/>
        </a:p>
      </dgm:t>
    </dgm:pt>
    <dgm:pt modelId="{68653069-0C4F-47ED-9E7A-A8E1D73A145C}" type="sibTrans" cxnId="{3FDCD74F-C5AD-40F4-8ED8-4041239015AC}">
      <dgm:prSet/>
      <dgm:spPr/>
      <dgm:t>
        <a:bodyPr/>
        <a:lstStyle/>
        <a:p>
          <a:endParaRPr lang="en-US" sz="1500"/>
        </a:p>
      </dgm:t>
    </dgm:pt>
    <dgm:pt modelId="{6390B7CC-E0FC-42FA-81A1-6AA48CA1C91F}">
      <dgm:prSet phldrT="[Text]" custT="1"/>
      <dgm:spPr>
        <a:solidFill>
          <a:srgbClr val="0070C0"/>
        </a:solidFill>
        <a:effectLst>
          <a:outerShdw blurRad="50800" dist="38100" dir="2700000" algn="tl" rotWithShape="0">
            <a:prstClr val="black">
              <a:alpha val="40000"/>
            </a:prstClr>
          </a:outerShdw>
        </a:effectLst>
      </dgm:spPr>
      <dgm:t>
        <a:bodyPr/>
        <a:lstStyle/>
        <a:p>
          <a:pPr algn="l"/>
          <a:r>
            <a:rPr lang="en-GB" sz="2000" b="1" dirty="0">
              <a:solidFill>
                <a:schemeClr val="bg1"/>
              </a:solidFill>
            </a:rPr>
            <a:t>Filters</a:t>
          </a:r>
          <a:endParaRPr lang="en-US" sz="2000" b="1" dirty="0">
            <a:solidFill>
              <a:schemeClr val="bg1"/>
            </a:solidFill>
          </a:endParaRPr>
        </a:p>
      </dgm:t>
    </dgm:pt>
    <dgm:pt modelId="{88983CCC-AC28-4F41-AE01-0BC9D17CD6A4}" type="parTrans" cxnId="{9712B3D5-3441-4515-9638-EE1669625B23}">
      <dgm:prSet/>
      <dgm:spPr/>
      <dgm:t>
        <a:bodyPr/>
        <a:lstStyle/>
        <a:p>
          <a:endParaRPr lang="en-US" sz="1500"/>
        </a:p>
      </dgm:t>
    </dgm:pt>
    <dgm:pt modelId="{2E6C3364-2266-4B7D-AF70-CB36AFCB8B7E}" type="sibTrans" cxnId="{9712B3D5-3441-4515-9638-EE1669625B23}">
      <dgm:prSet/>
      <dgm:spPr/>
      <dgm:t>
        <a:bodyPr/>
        <a:lstStyle/>
        <a:p>
          <a:endParaRPr lang="en-US" sz="1500"/>
        </a:p>
      </dgm:t>
    </dgm:pt>
    <dgm:pt modelId="{AF53946C-40DC-4C8A-AB39-025858F36C59}">
      <dgm:prSet phldrT="[Text]" custT="1"/>
      <dgm:spPr>
        <a:solidFill>
          <a:schemeClr val="accent2">
            <a:lumMod val="20000"/>
            <a:lumOff val="80000"/>
            <a:alpha val="90000"/>
          </a:schemeClr>
        </a:solidFill>
        <a:ln>
          <a:solidFill>
            <a:schemeClr val="bg1">
              <a:lumMod val="75000"/>
            </a:schemeClr>
          </a:solidFill>
        </a:ln>
      </dgm:spPr>
      <dgm:t>
        <a:bodyPr lIns="182880" rIns="91440" anchor="ctr"/>
        <a:lstStyle/>
        <a:p>
          <a:pPr>
            <a:spcAft>
              <a:spcPts val="0"/>
            </a:spcAft>
          </a:pPr>
          <a:r>
            <a:rPr lang="en-US" sz="2000" dirty="0"/>
            <a:t>Forecasting Type: API Name equals </a:t>
          </a:r>
          <a:r>
            <a:rPr lang="en-US" sz="2000" dirty="0" err="1"/>
            <a:t>OpportunityRevenue</a:t>
          </a:r>
          <a:endParaRPr lang="en-US" sz="2000" dirty="0"/>
        </a:p>
      </dgm:t>
    </dgm:pt>
    <dgm:pt modelId="{C4432375-22E6-44F8-A439-9FAEC3F11462}" type="parTrans" cxnId="{ADCDA193-FD7F-49B1-B084-3D9BAA5F8911}">
      <dgm:prSet/>
      <dgm:spPr/>
      <dgm:t>
        <a:bodyPr/>
        <a:lstStyle/>
        <a:p>
          <a:endParaRPr lang="en-US" sz="1500"/>
        </a:p>
      </dgm:t>
    </dgm:pt>
    <dgm:pt modelId="{53598554-10BD-4502-B40B-524D4AB9127C}" type="sibTrans" cxnId="{ADCDA193-FD7F-49B1-B084-3D9BAA5F8911}">
      <dgm:prSet/>
      <dgm:spPr/>
      <dgm:t>
        <a:bodyPr/>
        <a:lstStyle/>
        <a:p>
          <a:endParaRPr lang="en-US" sz="1500"/>
        </a:p>
      </dgm:t>
    </dgm:pt>
    <dgm:pt modelId="{9FA1448C-0F95-4E38-9C01-153058E3FC6D}">
      <dgm:prSet phldrT="[Text]" custT="1"/>
      <dgm:spPr>
        <a:solidFill>
          <a:srgbClr val="0070C0"/>
        </a:solidFill>
        <a:effectLst>
          <a:outerShdw blurRad="50800" dist="38100" dir="2700000" algn="tl" rotWithShape="0">
            <a:prstClr val="black">
              <a:alpha val="40000"/>
            </a:prstClr>
          </a:outerShdw>
        </a:effectLst>
      </dgm:spPr>
      <dgm:t>
        <a:bodyPr/>
        <a:lstStyle/>
        <a:p>
          <a:pPr marL="230188" indent="-230188" algn="l"/>
          <a:r>
            <a:rPr lang="en-GB" sz="2000" b="1" dirty="0">
              <a:solidFill>
                <a:schemeClr val="bg1"/>
              </a:solidFill>
            </a:rPr>
            <a:t>Charts</a:t>
          </a:r>
          <a:endParaRPr lang="en-US" sz="2000" b="1" dirty="0">
            <a:solidFill>
              <a:schemeClr val="bg1"/>
            </a:solidFill>
          </a:endParaRPr>
        </a:p>
      </dgm:t>
    </dgm:pt>
    <dgm:pt modelId="{17BC6C0D-182F-4B8A-98CD-6E9F7C2E4825}" type="parTrans" cxnId="{01EC765D-C3F4-4E91-A541-73A5C7F8B659}">
      <dgm:prSet/>
      <dgm:spPr/>
      <dgm:t>
        <a:bodyPr/>
        <a:lstStyle/>
        <a:p>
          <a:endParaRPr lang="en-US" sz="1500"/>
        </a:p>
      </dgm:t>
    </dgm:pt>
    <dgm:pt modelId="{7181343E-E6AA-47C3-9501-0C1FE11BC360}" type="sibTrans" cxnId="{01EC765D-C3F4-4E91-A541-73A5C7F8B659}">
      <dgm:prSet/>
      <dgm:spPr/>
      <dgm:t>
        <a:bodyPr/>
        <a:lstStyle/>
        <a:p>
          <a:endParaRPr lang="en-US" sz="1500"/>
        </a:p>
      </dgm:t>
    </dgm:pt>
    <dgm:pt modelId="{0955F8E3-20F7-48D0-8487-59F940B4F24B}">
      <dgm:prSet phldrT="[Text]" custT="1"/>
      <dgm:spPr>
        <a:solidFill>
          <a:schemeClr val="accent2">
            <a:lumMod val="20000"/>
            <a:lumOff val="80000"/>
            <a:alpha val="90000"/>
          </a:schemeClr>
        </a:solidFill>
        <a:ln>
          <a:solidFill>
            <a:schemeClr val="bg1">
              <a:lumMod val="75000"/>
            </a:schemeClr>
          </a:solidFill>
        </a:ln>
      </dgm:spPr>
      <dgm:t>
        <a:bodyPr lIns="182880" rIns="91440" anchor="ctr"/>
        <a:lstStyle/>
        <a:p>
          <a:pPr>
            <a:spcAft>
              <a:spcPts val="0"/>
            </a:spcAft>
          </a:pPr>
          <a:r>
            <a:rPr lang="en-US" sz="2000" dirty="0"/>
            <a:t>Vertical bar chart that displays the Forecast Amount by Start Date, stacked by Forecast Category</a:t>
          </a:r>
        </a:p>
      </dgm:t>
    </dgm:pt>
    <dgm:pt modelId="{ECF5B960-BA97-4FA4-B743-93A01E38B16A}" type="parTrans" cxnId="{9A2255D4-F9D1-4EDE-9B7A-A54DF441E6AF}">
      <dgm:prSet/>
      <dgm:spPr/>
      <dgm:t>
        <a:bodyPr/>
        <a:lstStyle/>
        <a:p>
          <a:endParaRPr lang="en-US" sz="1500"/>
        </a:p>
      </dgm:t>
    </dgm:pt>
    <dgm:pt modelId="{9DC10FB3-B6D8-47D5-8584-8F3DB7282B3A}" type="sibTrans" cxnId="{9A2255D4-F9D1-4EDE-9B7A-A54DF441E6AF}">
      <dgm:prSet/>
      <dgm:spPr/>
      <dgm:t>
        <a:bodyPr/>
        <a:lstStyle/>
        <a:p>
          <a:endParaRPr lang="en-US" sz="1500"/>
        </a:p>
      </dgm:t>
    </dgm:pt>
    <dgm:pt modelId="{05CBB30D-27D4-4303-96E3-AC1279552D4D}">
      <dgm:prSet phldrT="[Text]" custT="1"/>
      <dgm:spPr>
        <a:solidFill>
          <a:schemeClr val="accent2">
            <a:lumMod val="20000"/>
            <a:lumOff val="80000"/>
            <a:alpha val="90000"/>
          </a:schemeClr>
        </a:solidFill>
        <a:ln>
          <a:solidFill>
            <a:schemeClr val="bg1">
              <a:lumMod val="75000"/>
            </a:schemeClr>
          </a:solidFill>
        </a:ln>
      </dgm:spPr>
      <dgm:t>
        <a:bodyPr lIns="182880" rIns="91440" anchor="ctr"/>
        <a:lstStyle/>
        <a:p>
          <a:pPr>
            <a:spcAft>
              <a:spcPts val="0"/>
            </a:spcAft>
          </a:pPr>
          <a:r>
            <a:rPr lang="en-US" sz="2000" dirty="0"/>
            <a:t>Sum of Forecast Amount</a:t>
          </a:r>
        </a:p>
      </dgm:t>
    </dgm:pt>
    <dgm:pt modelId="{E11B4B14-2316-47D1-AC42-620AB27062DD}" type="sibTrans" cxnId="{A88B9963-33FE-4B8C-B61C-C7F7895546FB}">
      <dgm:prSet/>
      <dgm:spPr/>
      <dgm:t>
        <a:bodyPr/>
        <a:lstStyle/>
        <a:p>
          <a:endParaRPr lang="en-US" sz="1500"/>
        </a:p>
      </dgm:t>
    </dgm:pt>
    <dgm:pt modelId="{D0D7499D-3F1E-417B-8EFD-81E92D322B72}" type="parTrans" cxnId="{A88B9963-33FE-4B8C-B61C-C7F7895546FB}">
      <dgm:prSet/>
      <dgm:spPr/>
      <dgm:t>
        <a:bodyPr/>
        <a:lstStyle/>
        <a:p>
          <a:endParaRPr lang="en-US" sz="1500"/>
        </a:p>
      </dgm:t>
    </dgm:pt>
    <dgm:pt modelId="{5C29D4CB-E6BB-4E3E-AB6F-17968B76E55E}">
      <dgm:prSet phldrT="[Text]" custT="1"/>
      <dgm:spPr>
        <a:solidFill>
          <a:schemeClr val="accent2">
            <a:lumMod val="20000"/>
            <a:lumOff val="80000"/>
            <a:alpha val="90000"/>
          </a:schemeClr>
        </a:solidFill>
        <a:ln>
          <a:solidFill>
            <a:schemeClr val="bg1">
              <a:lumMod val="75000"/>
            </a:schemeClr>
          </a:solidFill>
        </a:ln>
      </dgm:spPr>
      <dgm:t>
        <a:bodyPr lIns="182880" rIns="91440" anchor="ctr"/>
        <a:lstStyle/>
        <a:p>
          <a:pPr>
            <a:spcAft>
              <a:spcPts val="0"/>
            </a:spcAft>
          </a:pPr>
          <a:r>
            <a:rPr lang="en-US" sz="2000" dirty="0"/>
            <a:t>Start Date–Current and Next 3 FQ</a:t>
          </a:r>
        </a:p>
      </dgm:t>
    </dgm:pt>
    <dgm:pt modelId="{ABDF6D55-51A7-4370-9D4F-8C128B843632}" type="parTrans" cxnId="{EC6693C7-424D-46E8-BAE6-B9905540F8EA}">
      <dgm:prSet/>
      <dgm:spPr/>
      <dgm:t>
        <a:bodyPr/>
        <a:lstStyle/>
        <a:p>
          <a:endParaRPr lang="en-US" sz="1500"/>
        </a:p>
      </dgm:t>
    </dgm:pt>
    <dgm:pt modelId="{354A0213-7EEB-42F0-8EC1-63CD46C7DBE3}" type="sibTrans" cxnId="{EC6693C7-424D-46E8-BAE6-B9905540F8EA}">
      <dgm:prSet/>
      <dgm:spPr/>
      <dgm:t>
        <a:bodyPr/>
        <a:lstStyle/>
        <a:p>
          <a:endParaRPr lang="en-US" sz="1500"/>
        </a:p>
      </dgm:t>
    </dgm:pt>
    <dgm:pt modelId="{1CBD3885-6FB1-49EE-84CB-C2711073C659}">
      <dgm:prSet custT="1"/>
      <dgm:spPr>
        <a:ln>
          <a:solidFill>
            <a:schemeClr val="bg1">
              <a:lumMod val="75000"/>
            </a:schemeClr>
          </a:solidFill>
        </a:ln>
      </dgm:spPr>
      <dgm:t>
        <a:bodyPr lIns="182880" rIns="91440" anchor="ctr"/>
        <a:lstStyle/>
        <a:p>
          <a:pPr>
            <a:spcAft>
              <a:spcPts val="0"/>
            </a:spcAft>
          </a:pPr>
          <a:r>
            <a:rPr lang="en-US" sz="2000" dirty="0"/>
            <a:t>Column grouping–Forecast Category</a:t>
          </a:r>
        </a:p>
      </dgm:t>
    </dgm:pt>
    <dgm:pt modelId="{1AD2D10F-9C97-47BA-8809-37CF4DBC252C}" type="parTrans" cxnId="{5411C828-1A2D-4A00-B2E9-64B4037F26C6}">
      <dgm:prSet/>
      <dgm:spPr/>
      <dgm:t>
        <a:bodyPr/>
        <a:lstStyle/>
        <a:p>
          <a:endParaRPr lang="en-US" sz="1500"/>
        </a:p>
      </dgm:t>
    </dgm:pt>
    <dgm:pt modelId="{1C802FEB-F44B-48EE-B6AB-9C9864B8A18F}" type="sibTrans" cxnId="{5411C828-1A2D-4A00-B2E9-64B4037F26C6}">
      <dgm:prSet/>
      <dgm:spPr/>
      <dgm:t>
        <a:bodyPr/>
        <a:lstStyle/>
        <a:p>
          <a:endParaRPr lang="en-US" sz="1500"/>
        </a:p>
      </dgm:t>
    </dgm:pt>
    <dgm:pt modelId="{5845C1B4-B50A-44AB-943D-274837171A45}" type="pres">
      <dgm:prSet presAssocID="{9CF629D9-3047-4E20-AB46-8900FD4860DA}" presName="Name0" presStyleCnt="0">
        <dgm:presLayoutVars>
          <dgm:dir/>
          <dgm:animLvl val="lvl"/>
          <dgm:resizeHandles val="exact"/>
        </dgm:presLayoutVars>
      </dgm:prSet>
      <dgm:spPr/>
      <dgm:t>
        <a:bodyPr/>
        <a:lstStyle/>
        <a:p>
          <a:endParaRPr lang="en-US"/>
        </a:p>
      </dgm:t>
    </dgm:pt>
    <dgm:pt modelId="{97B594DE-47F4-4592-BD47-E8AF42A09AD5}" type="pres">
      <dgm:prSet presAssocID="{914C2B4C-89DE-4E7B-937B-203C8CBF29EE}" presName="linNode" presStyleCnt="0"/>
      <dgm:spPr/>
    </dgm:pt>
    <dgm:pt modelId="{D915143D-59FB-42D1-A88A-BA946CCB9868}" type="pres">
      <dgm:prSet presAssocID="{914C2B4C-89DE-4E7B-937B-203C8CBF29EE}" presName="parentText" presStyleLbl="node1" presStyleIdx="0" presStyleCnt="8" custScaleX="47267" custLinFactNeighborX="1030" custLinFactNeighborY="8739">
        <dgm:presLayoutVars>
          <dgm:chMax val="1"/>
          <dgm:bulletEnabled val="1"/>
        </dgm:presLayoutVars>
      </dgm:prSet>
      <dgm:spPr/>
      <dgm:t>
        <a:bodyPr/>
        <a:lstStyle/>
        <a:p>
          <a:endParaRPr lang="en-US"/>
        </a:p>
      </dgm:t>
    </dgm:pt>
    <dgm:pt modelId="{06429E7E-32A6-4A96-ADA1-B5783BFA2B8E}" type="pres">
      <dgm:prSet presAssocID="{914C2B4C-89DE-4E7B-937B-203C8CBF29EE}" presName="descendantText" presStyleLbl="alignAccFollowNode1" presStyleIdx="0" presStyleCnt="8" custScaleX="106881" custScaleY="105660" custLinFactNeighborY="9644">
        <dgm:presLayoutVars>
          <dgm:bulletEnabled val="1"/>
        </dgm:presLayoutVars>
      </dgm:prSet>
      <dgm:spPr/>
      <dgm:t>
        <a:bodyPr/>
        <a:lstStyle/>
        <a:p>
          <a:endParaRPr lang="en-US"/>
        </a:p>
      </dgm:t>
    </dgm:pt>
    <dgm:pt modelId="{C34F3FBC-E12F-41E5-844A-574CCE2B663D}" type="pres">
      <dgm:prSet presAssocID="{768CC3AA-E5D4-43D3-ACD2-A0ECE6615A82}" presName="sp" presStyleCnt="0"/>
      <dgm:spPr/>
    </dgm:pt>
    <dgm:pt modelId="{45272F46-9FC0-44F2-ACB9-BA1C70DE8A49}" type="pres">
      <dgm:prSet presAssocID="{3D54DC09-2857-468F-9882-E3E1B2A25231}" presName="linNode" presStyleCnt="0"/>
      <dgm:spPr/>
    </dgm:pt>
    <dgm:pt modelId="{BD6052EE-373A-4593-9714-60871135C442}" type="pres">
      <dgm:prSet presAssocID="{3D54DC09-2857-468F-9882-E3E1B2A25231}" presName="parentText" presStyleLbl="node1" presStyleIdx="1" presStyleCnt="8" custScaleX="47267" custLinFactNeighborX="1030" custLinFactNeighborY="6585">
        <dgm:presLayoutVars>
          <dgm:chMax val="1"/>
          <dgm:bulletEnabled val="1"/>
        </dgm:presLayoutVars>
      </dgm:prSet>
      <dgm:spPr/>
      <dgm:t>
        <a:bodyPr/>
        <a:lstStyle/>
        <a:p>
          <a:endParaRPr lang="en-US"/>
        </a:p>
      </dgm:t>
    </dgm:pt>
    <dgm:pt modelId="{59753E9A-EDD6-487D-B895-73FF68320BBE}" type="pres">
      <dgm:prSet presAssocID="{3D54DC09-2857-468F-9882-E3E1B2A25231}" presName="descendantText" presStyleLbl="alignAccFollowNode1" presStyleIdx="1" presStyleCnt="8" custScaleX="106881" custScaleY="111637" custLinFactNeighborY="9644">
        <dgm:presLayoutVars>
          <dgm:bulletEnabled val="1"/>
        </dgm:presLayoutVars>
      </dgm:prSet>
      <dgm:spPr/>
      <dgm:t>
        <a:bodyPr/>
        <a:lstStyle/>
        <a:p>
          <a:endParaRPr lang="en-US"/>
        </a:p>
      </dgm:t>
    </dgm:pt>
    <dgm:pt modelId="{9B8B080C-FABC-49B0-8D2F-FFB6A13D051D}" type="pres">
      <dgm:prSet presAssocID="{73899EEA-5926-4F2F-AC32-CF4A8E26A63D}" presName="sp" presStyleCnt="0"/>
      <dgm:spPr/>
    </dgm:pt>
    <dgm:pt modelId="{6B53721B-EC7E-417D-A34A-5C3DD9E2412D}" type="pres">
      <dgm:prSet presAssocID="{BD53C34E-3973-467B-ACA2-E52653182AA8}" presName="linNode" presStyleCnt="0"/>
      <dgm:spPr/>
    </dgm:pt>
    <dgm:pt modelId="{634B9BFB-026F-4AD4-A93C-5571668584A4}" type="pres">
      <dgm:prSet presAssocID="{BD53C34E-3973-467B-ACA2-E52653182AA8}" presName="parentText" presStyleLbl="node1" presStyleIdx="2" presStyleCnt="8" custScaleX="47267" custLinFactNeighborX="1030" custLinFactNeighborY="6585">
        <dgm:presLayoutVars>
          <dgm:chMax val="1"/>
          <dgm:bulletEnabled val="1"/>
        </dgm:presLayoutVars>
      </dgm:prSet>
      <dgm:spPr/>
      <dgm:t>
        <a:bodyPr/>
        <a:lstStyle/>
        <a:p>
          <a:endParaRPr lang="en-US"/>
        </a:p>
      </dgm:t>
    </dgm:pt>
    <dgm:pt modelId="{76CE77AB-5890-4AC3-9F93-52DEEC437C04}" type="pres">
      <dgm:prSet presAssocID="{BD53C34E-3973-467B-ACA2-E52653182AA8}" presName="descendantText" presStyleLbl="alignAccFollowNode1" presStyleIdx="2" presStyleCnt="8" custScaleX="106881" custScaleY="100833" custLinFactNeighborY="9644">
        <dgm:presLayoutVars>
          <dgm:bulletEnabled val="1"/>
        </dgm:presLayoutVars>
      </dgm:prSet>
      <dgm:spPr/>
      <dgm:t>
        <a:bodyPr/>
        <a:lstStyle/>
        <a:p>
          <a:endParaRPr lang="en-US"/>
        </a:p>
      </dgm:t>
    </dgm:pt>
    <dgm:pt modelId="{753927CD-CBF8-46E9-9F82-B57EDFD1C5A7}" type="pres">
      <dgm:prSet presAssocID="{B3785D1C-F012-4A5D-9F07-C5160EB293D0}" presName="sp" presStyleCnt="0"/>
      <dgm:spPr/>
    </dgm:pt>
    <dgm:pt modelId="{F3697B16-1FF5-4F30-B695-14C1448C5E19}" type="pres">
      <dgm:prSet presAssocID="{CD906B24-82C4-4762-83B5-2CAB3EFD8E4F}" presName="linNode" presStyleCnt="0"/>
      <dgm:spPr/>
    </dgm:pt>
    <dgm:pt modelId="{F2EC4F2D-55AA-4C84-BCCA-AA4F05BD5634}" type="pres">
      <dgm:prSet presAssocID="{CD906B24-82C4-4762-83B5-2CAB3EFD8E4F}" presName="parentText" presStyleLbl="node1" presStyleIdx="3" presStyleCnt="8" custScaleX="47267" custLinFactNeighborX="1030" custLinFactNeighborY="4431">
        <dgm:presLayoutVars>
          <dgm:chMax val="1"/>
          <dgm:bulletEnabled val="1"/>
        </dgm:presLayoutVars>
      </dgm:prSet>
      <dgm:spPr/>
      <dgm:t>
        <a:bodyPr/>
        <a:lstStyle/>
        <a:p>
          <a:endParaRPr lang="en-US"/>
        </a:p>
      </dgm:t>
    </dgm:pt>
    <dgm:pt modelId="{E6AD79D0-F2EA-42F8-9AD7-AC88E227D299}" type="pres">
      <dgm:prSet presAssocID="{CD906B24-82C4-4762-83B5-2CAB3EFD8E4F}" presName="descendantText" presStyleLbl="alignAccFollowNode1" presStyleIdx="3" presStyleCnt="8" custScaleX="106881" custLinFactNeighborY="7547">
        <dgm:presLayoutVars>
          <dgm:bulletEnabled val="1"/>
        </dgm:presLayoutVars>
      </dgm:prSet>
      <dgm:spPr/>
      <dgm:t>
        <a:bodyPr/>
        <a:lstStyle/>
        <a:p>
          <a:endParaRPr lang="en-US"/>
        </a:p>
      </dgm:t>
    </dgm:pt>
    <dgm:pt modelId="{E389CFDB-788E-45B8-8839-BC02B5929919}" type="pres">
      <dgm:prSet presAssocID="{80ECBFDC-2B80-4496-BB11-B56FAD711FF8}" presName="sp" presStyleCnt="0"/>
      <dgm:spPr/>
    </dgm:pt>
    <dgm:pt modelId="{12EEC5E2-92BC-44FF-B6CA-D127EF2D705A}" type="pres">
      <dgm:prSet presAssocID="{FF01882A-E040-4D1F-A7AD-21515D583FF4}" presName="linNode" presStyleCnt="0"/>
      <dgm:spPr/>
    </dgm:pt>
    <dgm:pt modelId="{DA4E7300-2E61-4EDE-B2B0-7B29E4E975F6}" type="pres">
      <dgm:prSet presAssocID="{FF01882A-E040-4D1F-A7AD-21515D583FF4}" presName="parentText" presStyleLbl="node1" presStyleIdx="4" presStyleCnt="8" custScaleX="47267" custLinFactNeighborX="1030" custLinFactNeighborY="123">
        <dgm:presLayoutVars>
          <dgm:chMax val="1"/>
          <dgm:bulletEnabled val="1"/>
        </dgm:presLayoutVars>
      </dgm:prSet>
      <dgm:spPr/>
      <dgm:t>
        <a:bodyPr/>
        <a:lstStyle/>
        <a:p>
          <a:endParaRPr lang="en-US"/>
        </a:p>
      </dgm:t>
    </dgm:pt>
    <dgm:pt modelId="{29B325F9-C581-40D5-BA53-3175AC1482FC}" type="pres">
      <dgm:prSet presAssocID="{FF01882A-E040-4D1F-A7AD-21515D583FF4}" presName="descendantText" presStyleLbl="alignAccFollowNode1" presStyleIdx="4" presStyleCnt="8" custScaleX="106881" custScaleY="118703" custLinFactNeighborY="1570">
        <dgm:presLayoutVars>
          <dgm:bulletEnabled val="1"/>
        </dgm:presLayoutVars>
      </dgm:prSet>
      <dgm:spPr/>
      <dgm:t>
        <a:bodyPr/>
        <a:lstStyle/>
        <a:p>
          <a:endParaRPr lang="en-US"/>
        </a:p>
      </dgm:t>
    </dgm:pt>
    <dgm:pt modelId="{867FBC23-6D7D-4124-A7F1-462F8E6DE15A}" type="pres">
      <dgm:prSet presAssocID="{E3D77254-2CF7-4FE1-8F13-A47E513A8F27}" presName="sp" presStyleCnt="0"/>
      <dgm:spPr/>
    </dgm:pt>
    <dgm:pt modelId="{6006EFBA-A779-46ED-9DC4-3EFF8FF066A6}" type="pres">
      <dgm:prSet presAssocID="{2B6DF03C-2723-48A9-B574-B2F2ED7F23A0}" presName="linNode" presStyleCnt="0"/>
      <dgm:spPr/>
    </dgm:pt>
    <dgm:pt modelId="{F4CB467F-5AFB-4FA2-B307-C2200A8C47AC}" type="pres">
      <dgm:prSet presAssocID="{2B6DF03C-2723-48A9-B574-B2F2ED7F23A0}" presName="parentText" presStyleLbl="node1" presStyleIdx="5" presStyleCnt="8" custScaleX="47267" custLinFactNeighborX="1030" custLinFactNeighborY="-2031">
        <dgm:presLayoutVars>
          <dgm:chMax val="1"/>
          <dgm:bulletEnabled val="1"/>
        </dgm:presLayoutVars>
      </dgm:prSet>
      <dgm:spPr/>
      <dgm:t>
        <a:bodyPr/>
        <a:lstStyle/>
        <a:p>
          <a:endParaRPr lang="en-US"/>
        </a:p>
      </dgm:t>
    </dgm:pt>
    <dgm:pt modelId="{DE8CC4E4-C2BA-4844-8555-1273575B60EC}" type="pres">
      <dgm:prSet presAssocID="{2B6DF03C-2723-48A9-B574-B2F2ED7F23A0}" presName="descendantText" presStyleLbl="alignAccFollowNode1" presStyleIdx="5" presStyleCnt="8" custScaleX="106881" custLinFactNeighborY="-841">
        <dgm:presLayoutVars>
          <dgm:bulletEnabled val="1"/>
        </dgm:presLayoutVars>
      </dgm:prSet>
      <dgm:spPr/>
      <dgm:t>
        <a:bodyPr/>
        <a:lstStyle/>
        <a:p>
          <a:endParaRPr lang="en-US"/>
        </a:p>
      </dgm:t>
    </dgm:pt>
    <dgm:pt modelId="{779CFFB4-F429-45D5-AF40-13FAB0A20DD8}" type="pres">
      <dgm:prSet presAssocID="{68653069-0C4F-47ED-9E7A-A8E1D73A145C}" presName="sp" presStyleCnt="0"/>
      <dgm:spPr/>
    </dgm:pt>
    <dgm:pt modelId="{2C7FCCAE-1CE3-40AA-B658-103701B2B010}" type="pres">
      <dgm:prSet presAssocID="{6390B7CC-E0FC-42FA-81A1-6AA48CA1C91F}" presName="linNode" presStyleCnt="0"/>
      <dgm:spPr/>
    </dgm:pt>
    <dgm:pt modelId="{E0072ACD-9004-4A8C-897D-B0B15873B8E1}" type="pres">
      <dgm:prSet presAssocID="{6390B7CC-E0FC-42FA-81A1-6AA48CA1C91F}" presName="parentText" presStyleLbl="node1" presStyleIdx="6" presStyleCnt="8" custScaleX="47267" custLinFactNeighborX="1030" custLinFactNeighborY="-2154">
        <dgm:presLayoutVars>
          <dgm:chMax val="1"/>
          <dgm:bulletEnabled val="1"/>
        </dgm:presLayoutVars>
      </dgm:prSet>
      <dgm:spPr/>
      <dgm:t>
        <a:bodyPr/>
        <a:lstStyle/>
        <a:p>
          <a:endParaRPr lang="en-US"/>
        </a:p>
      </dgm:t>
    </dgm:pt>
    <dgm:pt modelId="{13201251-2440-4068-A51C-42F01AE10B4E}" type="pres">
      <dgm:prSet presAssocID="{6390B7CC-E0FC-42FA-81A1-6AA48CA1C91F}" presName="descendantText" presStyleLbl="alignAccFollowNode1" presStyleIdx="6" presStyleCnt="8" custScaleX="106881" custScaleY="122953" custLinFactNeighborY="-1741">
        <dgm:presLayoutVars>
          <dgm:bulletEnabled val="1"/>
        </dgm:presLayoutVars>
      </dgm:prSet>
      <dgm:spPr/>
      <dgm:t>
        <a:bodyPr/>
        <a:lstStyle/>
        <a:p>
          <a:endParaRPr lang="en-US"/>
        </a:p>
      </dgm:t>
    </dgm:pt>
    <dgm:pt modelId="{6DD8136C-552E-4C66-9F2D-5F5718DCDAC5}" type="pres">
      <dgm:prSet presAssocID="{2E6C3364-2266-4B7D-AF70-CB36AFCB8B7E}" presName="sp" presStyleCnt="0"/>
      <dgm:spPr/>
    </dgm:pt>
    <dgm:pt modelId="{1C1A5A99-7283-47F8-90FE-836397438B86}" type="pres">
      <dgm:prSet presAssocID="{9FA1448C-0F95-4E38-9C01-153058E3FC6D}" presName="linNode" presStyleCnt="0"/>
      <dgm:spPr/>
    </dgm:pt>
    <dgm:pt modelId="{4B176902-F220-4D31-90B7-4D2241AC9D0D}" type="pres">
      <dgm:prSet presAssocID="{9FA1448C-0F95-4E38-9C01-153058E3FC6D}" presName="parentText" presStyleLbl="node1" presStyleIdx="7" presStyleCnt="8" custScaleX="47267" custLinFactNeighborX="1030" custLinFactNeighborY="-4308">
        <dgm:presLayoutVars>
          <dgm:chMax val="1"/>
          <dgm:bulletEnabled val="1"/>
        </dgm:presLayoutVars>
      </dgm:prSet>
      <dgm:spPr/>
      <dgm:t>
        <a:bodyPr/>
        <a:lstStyle/>
        <a:p>
          <a:endParaRPr lang="en-US"/>
        </a:p>
      </dgm:t>
    </dgm:pt>
    <dgm:pt modelId="{E966722A-7B5D-4EAC-91BB-1DB2F470460F}" type="pres">
      <dgm:prSet presAssocID="{9FA1448C-0F95-4E38-9C01-153058E3FC6D}" presName="descendantText" presStyleLbl="alignAccFollowNode1" presStyleIdx="7" presStyleCnt="8" custScaleX="106881" custScaleY="113084" custLinFactNeighborY="-3744">
        <dgm:presLayoutVars>
          <dgm:bulletEnabled val="1"/>
        </dgm:presLayoutVars>
      </dgm:prSet>
      <dgm:spPr/>
      <dgm:t>
        <a:bodyPr/>
        <a:lstStyle/>
        <a:p>
          <a:endParaRPr lang="en-US"/>
        </a:p>
      </dgm:t>
    </dgm:pt>
  </dgm:ptLst>
  <dgm:cxnLst>
    <dgm:cxn modelId="{5411C828-1A2D-4A00-B2E9-64B4037F26C6}" srcId="{FF01882A-E040-4D1F-A7AD-21515D583FF4}" destId="{1CBD3885-6FB1-49EE-84CB-C2711073C659}" srcOrd="1" destOrd="0" parTransId="{1AD2D10F-9C97-47BA-8809-37CF4DBC252C}" sibTransId="{1C802FEB-F44B-48EE-B6AB-9C9864B8A18F}"/>
    <dgm:cxn modelId="{3FDCD74F-C5AD-40F4-8ED8-4041239015AC}" srcId="{9CF629D9-3047-4E20-AB46-8900FD4860DA}" destId="{2B6DF03C-2723-48A9-B574-B2F2ED7F23A0}" srcOrd="5" destOrd="0" parTransId="{BACFEBC5-A7A8-4417-A8A9-16876375FC60}" sibTransId="{68653069-0C4F-47ED-9E7A-A8E1D73A145C}"/>
    <dgm:cxn modelId="{8739195B-0A83-41A5-9894-D0DCC1C52CB4}" srcId="{9CF629D9-3047-4E20-AB46-8900FD4860DA}" destId="{FF01882A-E040-4D1F-A7AD-21515D583FF4}" srcOrd="4" destOrd="0" parTransId="{CF28D604-6BB6-4CF1-9A17-1BD8CD3DD8AE}" sibTransId="{E3D77254-2CF7-4FE1-8F13-A47E513A8F27}"/>
    <dgm:cxn modelId="{213F3638-64B8-4F2A-AD1F-75B0B1C9DB4F}" srcId="{9CF629D9-3047-4E20-AB46-8900FD4860DA}" destId="{914C2B4C-89DE-4E7B-937B-203C8CBF29EE}" srcOrd="0" destOrd="0" parTransId="{9B9D28E2-5175-4D53-9804-ACB453324753}" sibTransId="{768CC3AA-E5D4-43D3-ACD2-A0ECE6615A82}"/>
    <dgm:cxn modelId="{272524CD-704A-4269-8EB4-80B2B4B4AD4B}" type="presOf" srcId="{6390B7CC-E0FC-42FA-81A1-6AA48CA1C91F}" destId="{E0072ACD-9004-4A8C-897D-B0B15873B8E1}" srcOrd="0" destOrd="0" presId="urn:microsoft.com/office/officeart/2005/8/layout/vList5"/>
    <dgm:cxn modelId="{A5A95EEA-812B-4C31-A191-8AC4A5ADCA91}" type="presOf" srcId="{3D54DC09-2857-468F-9882-E3E1B2A25231}" destId="{BD6052EE-373A-4593-9714-60871135C442}" srcOrd="0" destOrd="0" presId="urn:microsoft.com/office/officeart/2005/8/layout/vList5"/>
    <dgm:cxn modelId="{B65FFC84-8855-4CE3-8071-118DCCA907A1}" type="presOf" srcId="{5C29D4CB-E6BB-4E3E-AB6F-17968B76E55E}" destId="{59753E9A-EDD6-487D-B895-73FF68320BBE}" srcOrd="0" destOrd="1" presId="urn:microsoft.com/office/officeart/2005/8/layout/vList5"/>
    <dgm:cxn modelId="{A88B9963-33FE-4B8C-B61C-C7F7895546FB}" srcId="{2B6DF03C-2723-48A9-B574-B2F2ED7F23A0}" destId="{05CBB30D-27D4-4303-96E3-AC1279552D4D}" srcOrd="0" destOrd="0" parTransId="{D0D7499D-3F1E-417B-8EFD-81E92D322B72}" sibTransId="{E11B4B14-2316-47D1-AC42-620AB27062DD}"/>
    <dgm:cxn modelId="{EDA58859-D6FA-4055-A1C9-C9B9E179E241}" type="presOf" srcId="{9FA1448C-0F95-4E38-9C01-153058E3FC6D}" destId="{4B176902-F220-4D31-90B7-4D2241AC9D0D}" srcOrd="0" destOrd="0" presId="urn:microsoft.com/office/officeart/2005/8/layout/vList5"/>
    <dgm:cxn modelId="{40B22282-19AA-4320-970B-CB512B0266BB}" srcId="{9CF629D9-3047-4E20-AB46-8900FD4860DA}" destId="{3D54DC09-2857-468F-9882-E3E1B2A25231}" srcOrd="1" destOrd="0" parTransId="{DB033A60-AEA1-4CAE-BED8-98D6BDFF096A}" sibTransId="{73899EEA-5926-4F2F-AC32-CF4A8E26A63D}"/>
    <dgm:cxn modelId="{D6C0397E-BC26-42F8-B7F6-C37626214F57}" type="presOf" srcId="{FDF14039-0414-495F-A576-74A35BECE4B9}" destId="{06429E7E-32A6-4A96-ADA1-B5783BFA2B8E}" srcOrd="0" destOrd="0" presId="urn:microsoft.com/office/officeart/2005/8/layout/vList5"/>
    <dgm:cxn modelId="{DE14BA62-3067-4314-B614-112F86AE935F}" srcId="{914C2B4C-89DE-4E7B-937B-203C8CBF29EE}" destId="{FDF14039-0414-495F-A576-74A35BECE4B9}" srcOrd="0" destOrd="0" parTransId="{723A2B2C-B094-4EE9-AF2F-7E46F1D02A6E}" sibTransId="{EC8ED530-7F6E-4D85-A7EE-E5B5BAD75742}"/>
    <dgm:cxn modelId="{721FBD5F-8B09-4DBA-B574-26AEA7CD41F3}" type="presOf" srcId="{3AD7ECFE-D97D-48D7-A0F8-53893B0144F7}" destId="{76CE77AB-5890-4AC3-9F93-52DEEC437C04}" srcOrd="0" destOrd="0" presId="urn:microsoft.com/office/officeart/2005/8/layout/vList5"/>
    <dgm:cxn modelId="{CBC71FE9-5A37-481A-99A0-A8E130C717D3}" type="presOf" srcId="{6B95282A-3792-47DA-BF04-5CE3529E04CD}" destId="{E6AD79D0-F2EA-42F8-9AD7-AC88E227D299}" srcOrd="0" destOrd="0" presId="urn:microsoft.com/office/officeart/2005/8/layout/vList5"/>
    <dgm:cxn modelId="{14A04377-D223-497B-8B48-720C46984777}" type="presOf" srcId="{914C2B4C-89DE-4E7B-937B-203C8CBF29EE}" destId="{D915143D-59FB-42D1-A88A-BA946CCB9868}" srcOrd="0" destOrd="0" presId="urn:microsoft.com/office/officeart/2005/8/layout/vList5"/>
    <dgm:cxn modelId="{0CA039A2-B167-4C68-A33D-D629027DB2B1}" type="presOf" srcId="{03CADDC8-6B4A-4427-86B7-D915C5D03422}" destId="{59753E9A-EDD6-487D-B895-73FF68320BBE}" srcOrd="0" destOrd="0" presId="urn:microsoft.com/office/officeart/2005/8/layout/vList5"/>
    <dgm:cxn modelId="{FC0BE566-F5B0-405B-9464-420D8500564A}" type="presOf" srcId="{BD53C34E-3973-467B-ACA2-E52653182AA8}" destId="{634B9BFB-026F-4AD4-A93C-5571668584A4}" srcOrd="0" destOrd="0" presId="urn:microsoft.com/office/officeart/2005/8/layout/vList5"/>
    <dgm:cxn modelId="{807FE849-EB89-4228-BA7C-54C98AE8ABE1}" srcId="{3D54DC09-2857-468F-9882-E3E1B2A25231}" destId="{03CADDC8-6B4A-4427-86B7-D915C5D03422}" srcOrd="0" destOrd="0" parTransId="{C7731E79-3F00-47D2-B263-D09077A571E0}" sibTransId="{B9B072D1-8206-4C64-9841-4C66C225EDB0}"/>
    <dgm:cxn modelId="{9712B3D5-3441-4515-9638-EE1669625B23}" srcId="{9CF629D9-3047-4E20-AB46-8900FD4860DA}" destId="{6390B7CC-E0FC-42FA-81A1-6AA48CA1C91F}" srcOrd="6" destOrd="0" parTransId="{88983CCC-AC28-4F41-AE01-0BC9D17CD6A4}" sibTransId="{2E6C3364-2266-4B7D-AF70-CB36AFCB8B7E}"/>
    <dgm:cxn modelId="{01EC765D-C3F4-4E91-A541-73A5C7F8B659}" srcId="{9CF629D9-3047-4E20-AB46-8900FD4860DA}" destId="{9FA1448C-0F95-4E38-9C01-153058E3FC6D}" srcOrd="7" destOrd="0" parTransId="{17BC6C0D-182F-4B8A-98CD-6E9F7C2E4825}" sibTransId="{7181343E-E6AA-47C3-9501-0C1FE11BC360}"/>
    <dgm:cxn modelId="{ADCDA193-FD7F-49B1-B084-3D9BAA5F8911}" srcId="{6390B7CC-E0FC-42FA-81A1-6AA48CA1C91F}" destId="{AF53946C-40DC-4C8A-AB39-025858F36C59}" srcOrd="0" destOrd="0" parTransId="{C4432375-22E6-44F8-A439-9FAEC3F11462}" sibTransId="{53598554-10BD-4502-B40B-524D4AB9127C}"/>
    <dgm:cxn modelId="{FEAE53B3-15D0-4D98-B3BE-D2D924EC7EAF}" type="presOf" srcId="{AF53946C-40DC-4C8A-AB39-025858F36C59}" destId="{13201251-2440-4068-A51C-42F01AE10B4E}" srcOrd="0" destOrd="0" presId="urn:microsoft.com/office/officeart/2005/8/layout/vList5"/>
    <dgm:cxn modelId="{6043A831-A146-49CF-9358-D7C7682AB3F6}" type="presOf" srcId="{CD906B24-82C4-4762-83B5-2CAB3EFD8E4F}" destId="{F2EC4F2D-55AA-4C84-BCCA-AA4F05BD5634}" srcOrd="0" destOrd="0" presId="urn:microsoft.com/office/officeart/2005/8/layout/vList5"/>
    <dgm:cxn modelId="{9A2255D4-F9D1-4EDE-9B7A-A54DF441E6AF}" srcId="{9FA1448C-0F95-4E38-9C01-153058E3FC6D}" destId="{0955F8E3-20F7-48D0-8487-59F940B4F24B}" srcOrd="0" destOrd="0" parTransId="{ECF5B960-BA97-4FA4-B743-93A01E38B16A}" sibTransId="{9DC10FB3-B6D8-47D5-8584-8F3DB7282B3A}"/>
    <dgm:cxn modelId="{6EC85617-ED79-420C-96A0-01AD31778876}" type="presOf" srcId="{EB6C9675-8A0A-46C1-A7C7-A97E0929B5A9}" destId="{29B325F9-C581-40D5-BA53-3175AC1482FC}" srcOrd="0" destOrd="0" presId="urn:microsoft.com/office/officeart/2005/8/layout/vList5"/>
    <dgm:cxn modelId="{867AE7E7-D562-4FC7-A16C-2357D78C4242}" srcId="{9CF629D9-3047-4E20-AB46-8900FD4860DA}" destId="{CD906B24-82C4-4762-83B5-2CAB3EFD8E4F}" srcOrd="3" destOrd="0" parTransId="{590FA7EF-8FFA-4893-B827-405217C93C53}" sibTransId="{80ECBFDC-2B80-4496-BB11-B56FAD711FF8}"/>
    <dgm:cxn modelId="{C82F3A14-5493-47DB-B943-157A270FA070}" type="presOf" srcId="{9CF629D9-3047-4E20-AB46-8900FD4860DA}" destId="{5845C1B4-B50A-44AB-943D-274837171A45}" srcOrd="0" destOrd="0" presId="urn:microsoft.com/office/officeart/2005/8/layout/vList5"/>
    <dgm:cxn modelId="{F92D464D-CF23-4E80-BFDB-3DCD8B3C61A7}" srcId="{9CF629D9-3047-4E20-AB46-8900FD4860DA}" destId="{BD53C34E-3973-467B-ACA2-E52653182AA8}" srcOrd="2" destOrd="0" parTransId="{558918D4-97F1-4651-A968-1A16F541C12E}" sibTransId="{B3785D1C-F012-4A5D-9F07-C5160EB293D0}"/>
    <dgm:cxn modelId="{17E0A1D8-CDCF-4039-BCC3-DFD28C5324CC}" type="presOf" srcId="{05CBB30D-27D4-4303-96E3-AC1279552D4D}" destId="{DE8CC4E4-C2BA-4844-8555-1273575B60EC}" srcOrd="0" destOrd="0" presId="urn:microsoft.com/office/officeart/2005/8/layout/vList5"/>
    <dgm:cxn modelId="{862D6485-5F66-4BAF-81CA-BA6D585D0BB6}" srcId="{BD53C34E-3973-467B-ACA2-E52653182AA8}" destId="{3AD7ECFE-D97D-48D7-A0F8-53893B0144F7}" srcOrd="0" destOrd="0" parTransId="{CA957D04-076E-4D08-8C56-E4C55F970A09}" sibTransId="{4CDA1844-06F5-4D9F-8FF4-9DB5FED52CA2}"/>
    <dgm:cxn modelId="{2D49B328-1CA4-4181-9FA7-45EF18AC827E}" srcId="{CD906B24-82C4-4762-83B5-2CAB3EFD8E4F}" destId="{6B95282A-3792-47DA-BF04-5CE3529E04CD}" srcOrd="0" destOrd="0" parTransId="{BA393488-813E-48BC-8B17-2E7108F5414B}" sibTransId="{3B3C1976-C409-452C-A0F4-17FE1E561B69}"/>
    <dgm:cxn modelId="{D38315E3-1057-460E-942C-07D54F63C9F8}" type="presOf" srcId="{2B6DF03C-2723-48A9-B574-B2F2ED7F23A0}" destId="{F4CB467F-5AFB-4FA2-B307-C2200A8C47AC}" srcOrd="0" destOrd="0" presId="urn:microsoft.com/office/officeart/2005/8/layout/vList5"/>
    <dgm:cxn modelId="{C50C324F-A927-4836-AF5E-752AB432CC88}" type="presOf" srcId="{FF01882A-E040-4D1F-A7AD-21515D583FF4}" destId="{DA4E7300-2E61-4EDE-B2B0-7B29E4E975F6}" srcOrd="0" destOrd="0" presId="urn:microsoft.com/office/officeart/2005/8/layout/vList5"/>
    <dgm:cxn modelId="{44B40417-94DF-49EC-B76B-9D762CC3BE45}" type="presOf" srcId="{1CBD3885-6FB1-49EE-84CB-C2711073C659}" destId="{29B325F9-C581-40D5-BA53-3175AC1482FC}" srcOrd="0" destOrd="1" presId="urn:microsoft.com/office/officeart/2005/8/layout/vList5"/>
    <dgm:cxn modelId="{EC6693C7-424D-46E8-BAE6-B9905540F8EA}" srcId="{3D54DC09-2857-468F-9882-E3E1B2A25231}" destId="{5C29D4CB-E6BB-4E3E-AB6F-17968B76E55E}" srcOrd="1" destOrd="0" parTransId="{ABDF6D55-51A7-4370-9D4F-8C128B843632}" sibTransId="{354A0213-7EEB-42F0-8EC1-63CD46C7DBE3}"/>
    <dgm:cxn modelId="{0FE2F4A8-66E2-4888-B291-297EA27D58A5}" type="presOf" srcId="{0955F8E3-20F7-48D0-8487-59F940B4F24B}" destId="{E966722A-7B5D-4EAC-91BB-1DB2F470460F}" srcOrd="0" destOrd="0" presId="urn:microsoft.com/office/officeart/2005/8/layout/vList5"/>
    <dgm:cxn modelId="{2FC5E18C-64C5-48E0-B5AA-9423A7AF642A}" srcId="{FF01882A-E040-4D1F-A7AD-21515D583FF4}" destId="{EB6C9675-8A0A-46C1-A7C7-A97E0929B5A9}" srcOrd="0" destOrd="0" parTransId="{EBD524CB-D3C7-4A05-8C97-F725C1B64048}" sibTransId="{DF681947-55C5-4395-A925-04381D9B7CEF}"/>
    <dgm:cxn modelId="{81541230-DE73-496B-B455-4620905DC51C}" type="presParOf" srcId="{5845C1B4-B50A-44AB-943D-274837171A45}" destId="{97B594DE-47F4-4592-BD47-E8AF42A09AD5}" srcOrd="0" destOrd="0" presId="urn:microsoft.com/office/officeart/2005/8/layout/vList5"/>
    <dgm:cxn modelId="{8E9D0B75-9A78-4AC5-B4FF-5141A2024DA0}" type="presParOf" srcId="{97B594DE-47F4-4592-BD47-E8AF42A09AD5}" destId="{D915143D-59FB-42D1-A88A-BA946CCB9868}" srcOrd="0" destOrd="0" presId="urn:microsoft.com/office/officeart/2005/8/layout/vList5"/>
    <dgm:cxn modelId="{C879A679-2C44-48C3-A6CD-E7AFFD645467}" type="presParOf" srcId="{97B594DE-47F4-4592-BD47-E8AF42A09AD5}" destId="{06429E7E-32A6-4A96-ADA1-B5783BFA2B8E}" srcOrd="1" destOrd="0" presId="urn:microsoft.com/office/officeart/2005/8/layout/vList5"/>
    <dgm:cxn modelId="{AE3E55E7-E8D2-437E-B864-0187CF95BCA9}" type="presParOf" srcId="{5845C1B4-B50A-44AB-943D-274837171A45}" destId="{C34F3FBC-E12F-41E5-844A-574CCE2B663D}" srcOrd="1" destOrd="0" presId="urn:microsoft.com/office/officeart/2005/8/layout/vList5"/>
    <dgm:cxn modelId="{947EC8FA-93DB-4119-93B1-6926650C7602}" type="presParOf" srcId="{5845C1B4-B50A-44AB-943D-274837171A45}" destId="{45272F46-9FC0-44F2-ACB9-BA1C70DE8A49}" srcOrd="2" destOrd="0" presId="urn:microsoft.com/office/officeart/2005/8/layout/vList5"/>
    <dgm:cxn modelId="{AAC70F5E-4DDC-4559-B2AC-F430DA1D7BE0}" type="presParOf" srcId="{45272F46-9FC0-44F2-ACB9-BA1C70DE8A49}" destId="{BD6052EE-373A-4593-9714-60871135C442}" srcOrd="0" destOrd="0" presId="urn:microsoft.com/office/officeart/2005/8/layout/vList5"/>
    <dgm:cxn modelId="{3E26BA05-95D8-4ADA-9CE3-7F164D29A68A}" type="presParOf" srcId="{45272F46-9FC0-44F2-ACB9-BA1C70DE8A49}" destId="{59753E9A-EDD6-487D-B895-73FF68320BBE}" srcOrd="1" destOrd="0" presId="urn:microsoft.com/office/officeart/2005/8/layout/vList5"/>
    <dgm:cxn modelId="{DD853A5A-22BD-44D8-B9C4-2FC81357B7A0}" type="presParOf" srcId="{5845C1B4-B50A-44AB-943D-274837171A45}" destId="{9B8B080C-FABC-49B0-8D2F-FFB6A13D051D}" srcOrd="3" destOrd="0" presId="urn:microsoft.com/office/officeart/2005/8/layout/vList5"/>
    <dgm:cxn modelId="{A3E0C1E9-5993-415C-8068-8032BD37309F}" type="presParOf" srcId="{5845C1B4-B50A-44AB-943D-274837171A45}" destId="{6B53721B-EC7E-417D-A34A-5C3DD9E2412D}" srcOrd="4" destOrd="0" presId="urn:microsoft.com/office/officeart/2005/8/layout/vList5"/>
    <dgm:cxn modelId="{DABF2BB9-3947-4F5E-A760-3597A99AAAA3}" type="presParOf" srcId="{6B53721B-EC7E-417D-A34A-5C3DD9E2412D}" destId="{634B9BFB-026F-4AD4-A93C-5571668584A4}" srcOrd="0" destOrd="0" presId="urn:microsoft.com/office/officeart/2005/8/layout/vList5"/>
    <dgm:cxn modelId="{15F1C83D-7A4D-4EA2-B046-3C44ADB751F7}" type="presParOf" srcId="{6B53721B-EC7E-417D-A34A-5C3DD9E2412D}" destId="{76CE77AB-5890-4AC3-9F93-52DEEC437C04}" srcOrd="1" destOrd="0" presId="urn:microsoft.com/office/officeart/2005/8/layout/vList5"/>
    <dgm:cxn modelId="{4BF78735-F4D3-4937-8DD0-6C516D6DE83C}" type="presParOf" srcId="{5845C1B4-B50A-44AB-943D-274837171A45}" destId="{753927CD-CBF8-46E9-9F82-B57EDFD1C5A7}" srcOrd="5" destOrd="0" presId="urn:microsoft.com/office/officeart/2005/8/layout/vList5"/>
    <dgm:cxn modelId="{00600438-71E1-473E-8DEF-088E44937993}" type="presParOf" srcId="{5845C1B4-B50A-44AB-943D-274837171A45}" destId="{F3697B16-1FF5-4F30-B695-14C1448C5E19}" srcOrd="6" destOrd="0" presId="urn:microsoft.com/office/officeart/2005/8/layout/vList5"/>
    <dgm:cxn modelId="{B557AD89-674A-459C-95DC-0E5503AFD9C1}" type="presParOf" srcId="{F3697B16-1FF5-4F30-B695-14C1448C5E19}" destId="{F2EC4F2D-55AA-4C84-BCCA-AA4F05BD5634}" srcOrd="0" destOrd="0" presId="urn:microsoft.com/office/officeart/2005/8/layout/vList5"/>
    <dgm:cxn modelId="{51401210-5A08-4AEC-8FFA-202E9578D411}" type="presParOf" srcId="{F3697B16-1FF5-4F30-B695-14C1448C5E19}" destId="{E6AD79D0-F2EA-42F8-9AD7-AC88E227D299}" srcOrd="1" destOrd="0" presId="urn:microsoft.com/office/officeart/2005/8/layout/vList5"/>
    <dgm:cxn modelId="{B71EBC81-2298-4690-AE38-56D5DF7C81B4}" type="presParOf" srcId="{5845C1B4-B50A-44AB-943D-274837171A45}" destId="{E389CFDB-788E-45B8-8839-BC02B5929919}" srcOrd="7" destOrd="0" presId="urn:microsoft.com/office/officeart/2005/8/layout/vList5"/>
    <dgm:cxn modelId="{654FA3DD-CD50-4DBD-B8FA-4BFF0371F9B5}" type="presParOf" srcId="{5845C1B4-B50A-44AB-943D-274837171A45}" destId="{12EEC5E2-92BC-44FF-B6CA-D127EF2D705A}" srcOrd="8" destOrd="0" presId="urn:microsoft.com/office/officeart/2005/8/layout/vList5"/>
    <dgm:cxn modelId="{16C89C23-2E85-4939-AC4B-AB0AA8CAE0F8}" type="presParOf" srcId="{12EEC5E2-92BC-44FF-B6CA-D127EF2D705A}" destId="{DA4E7300-2E61-4EDE-B2B0-7B29E4E975F6}" srcOrd="0" destOrd="0" presId="urn:microsoft.com/office/officeart/2005/8/layout/vList5"/>
    <dgm:cxn modelId="{EB352614-A2B5-4821-9611-67DD14EF43FA}" type="presParOf" srcId="{12EEC5E2-92BC-44FF-B6CA-D127EF2D705A}" destId="{29B325F9-C581-40D5-BA53-3175AC1482FC}" srcOrd="1" destOrd="0" presId="urn:microsoft.com/office/officeart/2005/8/layout/vList5"/>
    <dgm:cxn modelId="{4788FD33-DA16-4315-B13F-CC749DC592D9}" type="presParOf" srcId="{5845C1B4-B50A-44AB-943D-274837171A45}" destId="{867FBC23-6D7D-4124-A7F1-462F8E6DE15A}" srcOrd="9" destOrd="0" presId="urn:microsoft.com/office/officeart/2005/8/layout/vList5"/>
    <dgm:cxn modelId="{A619B466-6EA5-4D77-B371-C067EB8E47E8}" type="presParOf" srcId="{5845C1B4-B50A-44AB-943D-274837171A45}" destId="{6006EFBA-A779-46ED-9DC4-3EFF8FF066A6}" srcOrd="10" destOrd="0" presId="urn:microsoft.com/office/officeart/2005/8/layout/vList5"/>
    <dgm:cxn modelId="{BD1D3D6C-9182-49C8-8746-8B1B76C353C2}" type="presParOf" srcId="{6006EFBA-A779-46ED-9DC4-3EFF8FF066A6}" destId="{F4CB467F-5AFB-4FA2-B307-C2200A8C47AC}" srcOrd="0" destOrd="0" presId="urn:microsoft.com/office/officeart/2005/8/layout/vList5"/>
    <dgm:cxn modelId="{EADCDF0E-9D99-40E9-8FB4-B95A4ED73356}" type="presParOf" srcId="{6006EFBA-A779-46ED-9DC4-3EFF8FF066A6}" destId="{DE8CC4E4-C2BA-4844-8555-1273575B60EC}" srcOrd="1" destOrd="0" presId="urn:microsoft.com/office/officeart/2005/8/layout/vList5"/>
    <dgm:cxn modelId="{4C5EBDD2-77E9-4645-9332-6192AED1AF0F}" type="presParOf" srcId="{5845C1B4-B50A-44AB-943D-274837171A45}" destId="{779CFFB4-F429-45D5-AF40-13FAB0A20DD8}" srcOrd="11" destOrd="0" presId="urn:microsoft.com/office/officeart/2005/8/layout/vList5"/>
    <dgm:cxn modelId="{3C4F8B05-87D1-4E78-9B51-F8D5A0755891}" type="presParOf" srcId="{5845C1B4-B50A-44AB-943D-274837171A45}" destId="{2C7FCCAE-1CE3-40AA-B658-103701B2B010}" srcOrd="12" destOrd="0" presId="urn:microsoft.com/office/officeart/2005/8/layout/vList5"/>
    <dgm:cxn modelId="{DBECBEDD-54B5-4751-BB53-2BA920CD3061}" type="presParOf" srcId="{2C7FCCAE-1CE3-40AA-B658-103701B2B010}" destId="{E0072ACD-9004-4A8C-897D-B0B15873B8E1}" srcOrd="0" destOrd="0" presId="urn:microsoft.com/office/officeart/2005/8/layout/vList5"/>
    <dgm:cxn modelId="{AC2FEAE8-2EF3-4E3F-881B-74DD6DC2A497}" type="presParOf" srcId="{2C7FCCAE-1CE3-40AA-B658-103701B2B010}" destId="{13201251-2440-4068-A51C-42F01AE10B4E}" srcOrd="1" destOrd="0" presId="urn:microsoft.com/office/officeart/2005/8/layout/vList5"/>
    <dgm:cxn modelId="{6C3DD482-7BB0-4BDB-B049-A6DD60C7C491}" type="presParOf" srcId="{5845C1B4-B50A-44AB-943D-274837171A45}" destId="{6DD8136C-552E-4C66-9F2D-5F5718DCDAC5}" srcOrd="13" destOrd="0" presId="urn:microsoft.com/office/officeart/2005/8/layout/vList5"/>
    <dgm:cxn modelId="{126C322A-C7D2-4DD0-ACDD-70A188D877CE}" type="presParOf" srcId="{5845C1B4-B50A-44AB-943D-274837171A45}" destId="{1C1A5A99-7283-47F8-90FE-836397438B86}" srcOrd="14" destOrd="0" presId="urn:microsoft.com/office/officeart/2005/8/layout/vList5"/>
    <dgm:cxn modelId="{AFBB96EB-5775-41F7-9DF3-6E438B8EC223}" type="presParOf" srcId="{1C1A5A99-7283-47F8-90FE-836397438B86}" destId="{4B176902-F220-4D31-90B7-4D2241AC9D0D}" srcOrd="0" destOrd="0" presId="urn:microsoft.com/office/officeart/2005/8/layout/vList5"/>
    <dgm:cxn modelId="{586A00E0-A8FF-4412-B390-0FDCB7D1CADD}" type="presParOf" srcId="{1C1A5A99-7283-47F8-90FE-836397438B86}" destId="{E966722A-7B5D-4EAC-91BB-1DB2F470460F}" srcOrd="1" destOrd="0" presId="urn:microsoft.com/office/officeart/2005/8/layout/vList5"/>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tags" Target="../tags/tag43.xml"/><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flipV="1">
            <a:off x="0" y="9312275"/>
            <a:ext cx="7026275" cy="4579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73" tIns="46237" rIns="92473" bIns="46237" rtlCol="0" anchor="ctr"/>
          <a:lstStyle/>
          <a:p>
            <a:pPr algn="ctr"/>
            <a:endParaRPr lang="en-US" dirty="0">
              <a:latin typeface="Arial" panose="020B0604020202020204" pitchFamily="34" charset="0"/>
            </a:endParaRPr>
          </a:p>
        </p:txBody>
      </p:sp>
      <p:sp>
        <p:nvSpPr>
          <p:cNvPr id="12" name="Rectangle 6"/>
          <p:cNvSpPr>
            <a:spLocks noGrp="1" noChangeArrowheads="1"/>
          </p:cNvSpPr>
          <p:nvPr>
            <p:ph type="ftr" sz="quarter" idx="2"/>
          </p:nvPr>
        </p:nvSpPr>
        <p:spPr bwMode="black">
          <a:xfrm>
            <a:off x="4344383" y="8899830"/>
            <a:ext cx="2087921" cy="256524"/>
          </a:xfrm>
          <a:prstGeom prst="rect">
            <a:avLst/>
          </a:prstGeom>
          <a:noFill/>
          <a:ln w="9525">
            <a:noFill/>
            <a:miter lim="800000"/>
            <a:headEnd/>
            <a:tailEnd/>
          </a:ln>
          <a:effectLst/>
        </p:spPr>
        <p:txBody>
          <a:bodyPr vert="horz" wrap="square" lIns="93345" tIns="46673" rIns="93345" bIns="46673" numCol="1" anchor="ctr" anchorCtr="0" compatLnSpc="1">
            <a:prstTxWarp prst="textNoShape">
              <a:avLst/>
            </a:prstTxWarp>
          </a:bodyPr>
          <a:lstStyle>
            <a:lvl1pPr algn="ctr">
              <a:defRPr sz="800">
                <a:solidFill>
                  <a:schemeClr val="bg1"/>
                </a:solidFill>
                <a:latin typeface="Arial" pitchFamily="34" charset="0"/>
                <a:cs typeface="Arial" pitchFamily="34" charset="0"/>
              </a:defRPr>
            </a:lvl1pPr>
          </a:lstStyle>
          <a:p>
            <a:r>
              <a:rPr lang="en-US" dirty="0">
                <a:solidFill>
                  <a:schemeClr val="tx1"/>
                </a:solidFill>
              </a:rPr>
              <a:t>© Copyright 2017 salesforce.com, </a:t>
            </a:r>
            <a:r>
              <a:rPr lang="en-US" dirty="0" err="1">
                <a:solidFill>
                  <a:schemeClr val="tx1"/>
                </a:solidFill>
              </a:rPr>
              <a:t>inc.</a:t>
            </a:r>
            <a:endParaRPr lang="en-US" dirty="0">
              <a:solidFill>
                <a:schemeClr val="tx1"/>
              </a:solidFill>
            </a:endParaRPr>
          </a:p>
        </p:txBody>
      </p:sp>
      <p:sp>
        <p:nvSpPr>
          <p:cNvPr id="13" name="Rectangle 7"/>
          <p:cNvSpPr>
            <a:spLocks noGrp="1" noChangeArrowheads="1"/>
          </p:cNvSpPr>
          <p:nvPr>
            <p:ph type="sldNum" sz="quarter" idx="3"/>
          </p:nvPr>
        </p:nvSpPr>
        <p:spPr bwMode="black">
          <a:xfrm>
            <a:off x="6470936" y="8899824"/>
            <a:ext cx="555339" cy="256537"/>
          </a:xfrm>
          <a:prstGeom prst="rect">
            <a:avLst/>
          </a:prstGeom>
          <a:noFill/>
          <a:ln w="9525">
            <a:noFill/>
            <a:miter lim="800000"/>
            <a:headEnd/>
            <a:tailEnd/>
          </a:ln>
          <a:effectLst/>
        </p:spPr>
        <p:txBody>
          <a:bodyPr vert="horz" wrap="square" lIns="93345" tIns="46673" rIns="93345" bIns="46673" numCol="1" anchor="ctr" anchorCtr="0" compatLnSpc="1">
            <a:prstTxWarp prst="textNoShape">
              <a:avLst/>
            </a:prstTxWarp>
          </a:bodyPr>
          <a:lstStyle>
            <a:lvl1pPr algn="ctr">
              <a:defRPr sz="800">
                <a:solidFill>
                  <a:schemeClr val="bg1"/>
                </a:solidFill>
                <a:latin typeface="Arial" pitchFamily="34" charset="0"/>
                <a:cs typeface="Arial" pitchFamily="34" charset="0"/>
              </a:defRPr>
            </a:lvl1pPr>
          </a:lstStyle>
          <a:p>
            <a:pPr>
              <a:defRPr/>
            </a:pPr>
            <a:fld id="{B4ABCAC1-5A0E-4D41-9DFA-A4558277763A}" type="slidenum">
              <a:rPr lang="en-US" smtClean="0">
                <a:solidFill>
                  <a:schemeClr val="tx1"/>
                </a:solidFill>
              </a:rPr>
              <a:pPr>
                <a:defRPr/>
              </a:pPr>
              <a:t>‹#›</a:t>
            </a:fld>
            <a:endParaRPr lang="en-US" dirty="0">
              <a:solidFill>
                <a:schemeClr val="tx1"/>
              </a:solidFill>
            </a:endParaRPr>
          </a:p>
        </p:txBody>
      </p:sp>
      <p:sp>
        <p:nvSpPr>
          <p:cNvPr id="9" name="Rectangle 8"/>
          <p:cNvSpPr/>
          <p:nvPr/>
        </p:nvSpPr>
        <p:spPr>
          <a:xfrm>
            <a:off x="0" y="1"/>
            <a:ext cx="7026275" cy="4579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73" tIns="46237" rIns="92473" bIns="46237" rtlCol="0" anchor="ctr"/>
          <a:lstStyle/>
          <a:p>
            <a:pPr algn="ctr"/>
            <a:endParaRPr lang="en-US" dirty="0">
              <a:latin typeface="Arial" panose="020B0604020202020204" pitchFamily="34" charset="0"/>
            </a:endParaRPr>
          </a:p>
        </p:txBody>
      </p:sp>
      <p:sp>
        <p:nvSpPr>
          <p:cNvPr id="8" name="Rectangle 2"/>
          <p:cNvSpPr>
            <a:spLocks noGrp="1" noChangeArrowheads="1"/>
          </p:cNvSpPr>
          <p:nvPr>
            <p:ph type="hdr" sz="quarter"/>
          </p:nvPr>
        </p:nvSpPr>
        <p:spPr bwMode="black">
          <a:xfrm>
            <a:off x="0" y="77949"/>
            <a:ext cx="7026275" cy="311817"/>
          </a:xfrm>
          <a:prstGeom prst="rect">
            <a:avLst/>
          </a:prstGeom>
          <a:noFill/>
          <a:ln w="9525">
            <a:noFill/>
            <a:miter lim="800000"/>
            <a:headEnd/>
            <a:tailEnd/>
          </a:ln>
          <a:effectLst/>
        </p:spPr>
        <p:txBody>
          <a:bodyPr vert="horz" wrap="square" lIns="93345" tIns="46673" rIns="93345" bIns="46673" numCol="1" anchor="ctr" anchorCtr="0" compatLnSpc="1">
            <a:prstTxWarp prst="textNoShape">
              <a:avLst/>
            </a:prstTxWarp>
          </a:bodyPr>
          <a:lstStyle>
            <a:lvl1pPr algn="ctr">
              <a:lnSpc>
                <a:spcPct val="85000"/>
              </a:lnSpc>
              <a:defRPr sz="800" b="0">
                <a:solidFill>
                  <a:schemeClr val="bg1"/>
                </a:solidFill>
                <a:latin typeface="Arial" pitchFamily="34" charset="0"/>
                <a:cs typeface="Arial" pitchFamily="34" charset="0"/>
              </a:defRPr>
            </a:lvl1pPr>
          </a:lstStyle>
          <a:p>
            <a:pPr>
              <a:defRPr/>
            </a:pPr>
            <a:r>
              <a:rPr lang="en-US" dirty="0">
                <a:solidFill>
                  <a:schemeClr val="tx1"/>
                </a:solidFill>
              </a:rPr>
              <a:t>Sales Cloud Administration</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828" y="8759558"/>
            <a:ext cx="532120" cy="478018"/>
          </a:xfrm>
          <a:prstGeom prst="rect">
            <a:avLst/>
          </a:prstGeom>
        </p:spPr>
      </p:pic>
    </p:spTree>
    <p:custDataLst>
      <p:tags r:id="rId2"/>
    </p:custDataLst>
    <p:extLst>
      <p:ext uri="{BB962C8B-B14F-4D97-AF65-F5344CB8AC3E}">
        <p14:creationId xmlns:p14="http://schemas.microsoft.com/office/powerpoint/2010/main" val="2301900144"/>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9012019"/>
            <a:ext cx="7026275" cy="3002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73" tIns="46237" rIns="92473" bIns="46237" rtlCol="0" anchor="ctr"/>
          <a:lstStyle/>
          <a:p>
            <a:pPr algn="ctr"/>
            <a:endParaRPr lang="en-US" dirty="0">
              <a:latin typeface="Arial" panose="020B0604020202020204" pitchFamily="34" charset="0"/>
            </a:endParaRPr>
          </a:p>
        </p:txBody>
      </p:sp>
      <p:sp>
        <p:nvSpPr>
          <p:cNvPr id="5122" name="Rectangle 2"/>
          <p:cNvSpPr>
            <a:spLocks noGrp="1" noChangeArrowheads="1"/>
          </p:cNvSpPr>
          <p:nvPr>
            <p:ph type="hdr" sz="quarter"/>
          </p:nvPr>
        </p:nvSpPr>
        <p:spPr bwMode="white">
          <a:xfrm>
            <a:off x="1" y="9065186"/>
            <a:ext cx="4307520" cy="247089"/>
          </a:xfrm>
          <a:prstGeom prst="rect">
            <a:avLst/>
          </a:prstGeom>
          <a:noFill/>
          <a:ln w="9525">
            <a:noFill/>
            <a:miter lim="800000"/>
            <a:headEnd/>
            <a:tailEnd/>
          </a:ln>
          <a:effectLst/>
        </p:spPr>
        <p:txBody>
          <a:bodyPr vert="horz" wrap="square" lIns="93345" tIns="46673" rIns="93345" bIns="46673" numCol="1" anchor="ctr" anchorCtr="0" compatLnSpc="1">
            <a:prstTxWarp prst="textNoShape">
              <a:avLst/>
            </a:prstTxWarp>
          </a:bodyPr>
          <a:lstStyle>
            <a:lvl1pPr algn="ctr">
              <a:lnSpc>
                <a:spcPct val="85000"/>
              </a:lnSpc>
              <a:defRPr sz="800" b="0">
                <a:solidFill>
                  <a:schemeClr val="bg1"/>
                </a:solidFill>
                <a:latin typeface="Arial" pitchFamily="34" charset="0"/>
                <a:cs typeface="Arial" pitchFamily="34" charset="0"/>
              </a:defRPr>
            </a:lvl1pPr>
          </a:lstStyle>
          <a:p>
            <a:pPr>
              <a:defRPr/>
            </a:pPr>
            <a:r>
              <a:rPr lang="en-US" dirty="0"/>
              <a:t>Sales Cloud Administration</a:t>
            </a:r>
          </a:p>
        </p:txBody>
      </p:sp>
      <p:sp>
        <p:nvSpPr>
          <p:cNvPr id="15364" name="Rectangle 4"/>
          <p:cNvSpPr>
            <a:spLocks noGrp="1" noRot="1" noChangeAspect="1" noChangeArrowheads="1" noTextEdit="1"/>
          </p:cNvSpPr>
          <p:nvPr>
            <p:ph type="sldImg" idx="2"/>
          </p:nvPr>
        </p:nvSpPr>
        <p:spPr bwMode="auto">
          <a:xfrm>
            <a:off x="160338" y="106363"/>
            <a:ext cx="5213350" cy="29337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p:spPr>
      </p:sp>
      <p:sp>
        <p:nvSpPr>
          <p:cNvPr id="5125" name="Rectangle 5"/>
          <p:cNvSpPr>
            <a:spLocks noGrp="1" noChangeArrowheads="1"/>
          </p:cNvSpPr>
          <p:nvPr>
            <p:ph type="body" sz="quarter" idx="3"/>
          </p:nvPr>
        </p:nvSpPr>
        <p:spPr bwMode="auto">
          <a:xfrm>
            <a:off x="164192" y="3153928"/>
            <a:ext cx="6751016" cy="5769614"/>
          </a:xfrm>
          <a:prstGeom prst="rect">
            <a:avLst/>
          </a:prstGeom>
          <a:noFill/>
          <a:ln w="9525">
            <a:noFill/>
            <a:miter lim="800000"/>
            <a:headEnd/>
            <a:tailEnd/>
          </a:ln>
          <a:effectLst/>
        </p:spPr>
        <p:txBody>
          <a:bodyPr vert="horz" wrap="square" lIns="93345" tIns="46673" rIns="93345" bIns="46673"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126" name="Rectangle 6"/>
          <p:cNvSpPr>
            <a:spLocks noGrp="1" noChangeArrowheads="1"/>
          </p:cNvSpPr>
          <p:nvPr>
            <p:ph type="ftr" sz="quarter" idx="4"/>
          </p:nvPr>
        </p:nvSpPr>
        <p:spPr bwMode="white">
          <a:xfrm>
            <a:off x="4344383" y="9055743"/>
            <a:ext cx="2087921" cy="256524"/>
          </a:xfrm>
          <a:prstGeom prst="rect">
            <a:avLst/>
          </a:prstGeom>
          <a:noFill/>
          <a:ln w="9525">
            <a:noFill/>
            <a:miter lim="800000"/>
            <a:headEnd/>
            <a:tailEnd/>
          </a:ln>
          <a:effectLst/>
        </p:spPr>
        <p:txBody>
          <a:bodyPr vert="horz" wrap="square" lIns="93345" tIns="46673" rIns="93345" bIns="46673" numCol="1" anchor="ctr" anchorCtr="0" compatLnSpc="1">
            <a:prstTxWarp prst="textNoShape">
              <a:avLst/>
            </a:prstTxWarp>
          </a:bodyPr>
          <a:lstStyle>
            <a:lvl1pPr algn="ctr">
              <a:defRPr sz="800">
                <a:solidFill>
                  <a:schemeClr val="bg1"/>
                </a:solidFill>
                <a:latin typeface="Arial" pitchFamily="34" charset="0"/>
                <a:cs typeface="Arial" pitchFamily="34" charset="0"/>
              </a:defRPr>
            </a:lvl1pPr>
          </a:lstStyle>
          <a:p>
            <a:r>
              <a:rPr lang="en-US" dirty="0"/>
              <a:t>© Copyright 2017 salesforce.com, </a:t>
            </a:r>
            <a:r>
              <a:rPr lang="en-US" dirty="0" err="1"/>
              <a:t>inc.</a:t>
            </a:r>
            <a:endParaRPr lang="en-US" dirty="0"/>
          </a:p>
        </p:txBody>
      </p:sp>
      <p:sp>
        <p:nvSpPr>
          <p:cNvPr id="5127" name="Rectangle 7"/>
          <p:cNvSpPr>
            <a:spLocks noGrp="1" noChangeArrowheads="1"/>
          </p:cNvSpPr>
          <p:nvPr>
            <p:ph type="sldNum" sz="quarter" idx="5"/>
          </p:nvPr>
        </p:nvSpPr>
        <p:spPr bwMode="white">
          <a:xfrm>
            <a:off x="6470936" y="9055738"/>
            <a:ext cx="555339" cy="256537"/>
          </a:xfrm>
          <a:prstGeom prst="rect">
            <a:avLst/>
          </a:prstGeom>
          <a:noFill/>
          <a:ln w="9525">
            <a:noFill/>
            <a:miter lim="800000"/>
            <a:headEnd/>
            <a:tailEnd/>
          </a:ln>
          <a:effectLst/>
        </p:spPr>
        <p:txBody>
          <a:bodyPr vert="horz" wrap="square" lIns="93345" tIns="46673" rIns="93345" bIns="46673" numCol="1" anchor="ctr" anchorCtr="0" compatLnSpc="1">
            <a:prstTxWarp prst="textNoShape">
              <a:avLst/>
            </a:prstTxWarp>
          </a:bodyPr>
          <a:lstStyle>
            <a:lvl1pPr algn="ctr">
              <a:defRPr sz="800">
                <a:solidFill>
                  <a:schemeClr val="bg1"/>
                </a:solidFill>
                <a:latin typeface="Arial" pitchFamily="34" charset="0"/>
                <a:cs typeface="Arial" pitchFamily="34" charset="0"/>
              </a:defRPr>
            </a:lvl1pPr>
          </a:lstStyle>
          <a:p>
            <a:pPr>
              <a:defRPr/>
            </a:pPr>
            <a:fld id="{B4ABCAC1-5A0E-4D41-9DFA-A4558277763A}" type="slidenum">
              <a:rPr lang="en-US" smtClean="0"/>
              <a:pPr>
                <a:defRPr/>
              </a:pPr>
              <a:t>‹#›</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9136" y="167219"/>
            <a:ext cx="687782" cy="617854"/>
          </a:xfrm>
          <a:prstGeom prst="rect">
            <a:avLst/>
          </a:prstGeom>
        </p:spPr>
      </p:pic>
      <p:cxnSp>
        <p:nvCxnSpPr>
          <p:cNvPr id="7" name="Straight Connector 6"/>
          <p:cNvCxnSpPr/>
          <p:nvPr/>
        </p:nvCxnSpPr>
        <p:spPr bwMode="white">
          <a:xfrm>
            <a:off x="4324441" y="9003338"/>
            <a:ext cx="0" cy="30893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6451685" y="9007678"/>
            <a:ext cx="0" cy="30459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9156133"/>
      </p:ext>
    </p:extLst>
  </p:cSld>
  <p:clrMap bg1="lt1" tx1="dk1" bg2="lt2" tx2="dk2" accent1="accent1" accent2="accent2" accent3="accent3" accent4="accent4" accent5="accent5" accent6="accent6" hlink="hlink" folHlink="folHlink"/>
  <p:hf dt="0"/>
  <p:notesStyle>
    <a:lvl1pPr marL="0" indent="0" algn="l" rtl="0" eaLnBrk="0" fontAlgn="base" hangingPunct="0">
      <a:lnSpc>
        <a:spcPct val="100000"/>
      </a:lnSpc>
      <a:spcBef>
        <a:spcPts val="0"/>
      </a:spcBef>
      <a:spcAft>
        <a:spcPct val="0"/>
      </a:spcAft>
      <a:buFont typeface="Arial" pitchFamily="34" charset="0"/>
      <a:buNone/>
      <a:defRPr sz="1300" kern="1200">
        <a:solidFill>
          <a:schemeClr val="tx1"/>
        </a:solidFill>
        <a:latin typeface="Arial" pitchFamily="34" charset="0"/>
        <a:ea typeface="+mn-ea"/>
        <a:cs typeface="Arial" pitchFamily="34" charset="0"/>
      </a:defRPr>
    </a:lvl1pPr>
    <a:lvl2pPr marL="230148" indent="-230148" algn="l" rtl="0" eaLnBrk="0" fontAlgn="base" hangingPunct="0">
      <a:lnSpc>
        <a:spcPct val="100000"/>
      </a:lnSpc>
      <a:spcBef>
        <a:spcPts val="0"/>
      </a:spcBef>
      <a:spcAft>
        <a:spcPct val="0"/>
      </a:spcAft>
      <a:buFont typeface="Wingdings" pitchFamily="2" charset="2"/>
      <a:buChar char="§"/>
      <a:defRPr sz="1300" kern="1200">
        <a:solidFill>
          <a:schemeClr val="tx1"/>
        </a:solidFill>
        <a:latin typeface="Arial" pitchFamily="34" charset="0"/>
        <a:ea typeface="+mn-ea"/>
        <a:cs typeface="Arial" pitchFamily="34" charset="0"/>
      </a:defRPr>
    </a:lvl2pPr>
    <a:lvl3pPr marL="460294" indent="-230148" algn="l" rtl="0" eaLnBrk="0" fontAlgn="base" hangingPunct="0">
      <a:lnSpc>
        <a:spcPct val="100000"/>
      </a:lnSpc>
      <a:spcBef>
        <a:spcPts val="0"/>
      </a:spcBef>
      <a:spcAft>
        <a:spcPct val="0"/>
      </a:spcAft>
      <a:buFont typeface="Arial" pitchFamily="34" charset="0"/>
      <a:buChar char="–"/>
      <a:defRPr sz="1300" kern="1200">
        <a:solidFill>
          <a:schemeClr val="tx1"/>
        </a:solidFill>
        <a:latin typeface="Arial" pitchFamily="34" charset="0"/>
        <a:ea typeface="+mn-ea"/>
        <a:cs typeface="Arial" pitchFamily="34" charset="0"/>
      </a:defRPr>
    </a:lvl3pPr>
    <a:lvl4pPr marL="684094" indent="-223799" algn="l" rtl="0" eaLnBrk="0" fontAlgn="base" hangingPunct="0">
      <a:lnSpc>
        <a:spcPct val="100000"/>
      </a:lnSpc>
      <a:spcBef>
        <a:spcPts val="0"/>
      </a:spcBef>
      <a:spcAft>
        <a:spcPct val="0"/>
      </a:spcAft>
      <a:buFont typeface="Arial" pitchFamily="34" charset="0"/>
      <a:buChar char="•"/>
      <a:defRPr sz="1300" kern="1200">
        <a:solidFill>
          <a:schemeClr val="tx1"/>
        </a:solidFill>
        <a:latin typeface="Arial" pitchFamily="34" charset="0"/>
        <a:ea typeface="+mn-ea"/>
        <a:cs typeface="Arial" pitchFamily="34" charset="0"/>
      </a:defRPr>
    </a:lvl4pPr>
    <a:lvl5pPr marL="914240" indent="-230148" algn="l" rtl="0" eaLnBrk="0" fontAlgn="base" hangingPunct="0">
      <a:lnSpc>
        <a:spcPct val="100000"/>
      </a:lnSpc>
      <a:spcBef>
        <a:spcPts val="0"/>
      </a:spcBef>
      <a:spcAft>
        <a:spcPct val="0"/>
      </a:spcAft>
      <a:buFont typeface="Arial" pitchFamily="34" charset="0"/>
      <a:buChar char="–"/>
      <a:defRPr sz="1300" kern="1200">
        <a:solidFill>
          <a:schemeClr val="tx1"/>
        </a:solidFill>
        <a:latin typeface="Arial" pitchFamily="34" charset="0"/>
        <a:ea typeface="+mn-ea"/>
        <a:cs typeface="Arial" pitchFamily="34" charset="0"/>
      </a:defRPr>
    </a:lvl5pPr>
    <a:lvl6pPr marL="2285600" algn="l" defTabSz="914240" rtl="0" eaLnBrk="1" latinLnBrk="0" hangingPunct="1">
      <a:defRPr sz="1200" kern="1200">
        <a:solidFill>
          <a:schemeClr val="tx1"/>
        </a:solidFill>
        <a:latin typeface="+mn-lt"/>
        <a:ea typeface="+mn-ea"/>
        <a:cs typeface="+mn-cs"/>
      </a:defRPr>
    </a:lvl6pPr>
    <a:lvl7pPr marL="2742720" algn="l" defTabSz="914240" rtl="0" eaLnBrk="1" latinLnBrk="0" hangingPunct="1">
      <a:defRPr sz="1200" kern="1200">
        <a:solidFill>
          <a:schemeClr val="tx1"/>
        </a:solidFill>
        <a:latin typeface="+mn-lt"/>
        <a:ea typeface="+mn-ea"/>
        <a:cs typeface="+mn-cs"/>
      </a:defRPr>
    </a:lvl7pPr>
    <a:lvl8pPr marL="3199840" algn="l" defTabSz="914240" rtl="0" eaLnBrk="1" latinLnBrk="0" hangingPunct="1">
      <a:defRPr sz="1200" kern="1200">
        <a:solidFill>
          <a:schemeClr val="tx1"/>
        </a:solidFill>
        <a:latin typeface="+mn-lt"/>
        <a:ea typeface="+mn-ea"/>
        <a:cs typeface="+mn-cs"/>
      </a:defRPr>
    </a:lvl8pPr>
    <a:lvl9pPr marL="3656960" algn="l" defTabSz="91424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45.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3" Type="http://schemas.openxmlformats.org/officeDocument/2006/relationships/slide" Target="../slides/slide100.xml"/><Relationship Id="rId2" Type="http://schemas.openxmlformats.org/officeDocument/2006/relationships/notesMaster" Target="../notesMasters/notesMaster1.xml"/><Relationship Id="rId1" Type="http://schemas.openxmlformats.org/officeDocument/2006/relationships/tags" Target="../tags/tag189.xml"/></Relationships>
</file>

<file path=ppt/notesSlides/_rels/notesSlide101.xml.rels><?xml version="1.0" encoding="UTF-8" standalone="yes"?>
<Relationships xmlns="http://schemas.openxmlformats.org/package/2006/relationships"><Relationship Id="rId3" Type="http://schemas.openxmlformats.org/officeDocument/2006/relationships/slide" Target="../slides/slide101.xml"/><Relationship Id="rId2" Type="http://schemas.openxmlformats.org/officeDocument/2006/relationships/notesMaster" Target="../notesMasters/notesMaster1.xml"/><Relationship Id="rId1" Type="http://schemas.openxmlformats.org/officeDocument/2006/relationships/tags" Target="../tags/tag19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3" Type="http://schemas.openxmlformats.org/officeDocument/2006/relationships/slide" Target="../slides/slide106.xml"/><Relationship Id="rId2" Type="http://schemas.openxmlformats.org/officeDocument/2006/relationships/notesMaster" Target="../notesMasters/notesMaster1.xml"/><Relationship Id="rId1" Type="http://schemas.openxmlformats.org/officeDocument/2006/relationships/tags" Target="../tags/tag197.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3" Type="http://schemas.openxmlformats.org/officeDocument/2006/relationships/slide" Target="../slides/slide109.xml"/><Relationship Id="rId2" Type="http://schemas.openxmlformats.org/officeDocument/2006/relationships/notesMaster" Target="../notesMasters/notesMaster1.xml"/><Relationship Id="rId1" Type="http://schemas.openxmlformats.org/officeDocument/2006/relationships/tags" Target="../tags/tag20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3" Type="http://schemas.openxmlformats.org/officeDocument/2006/relationships/slide" Target="../slides/slide110.xml"/><Relationship Id="rId2" Type="http://schemas.openxmlformats.org/officeDocument/2006/relationships/notesMaster" Target="../notesMasters/notesMaster1.xml"/><Relationship Id="rId1" Type="http://schemas.openxmlformats.org/officeDocument/2006/relationships/tags" Target="../tags/tag203.xml"/></Relationships>
</file>

<file path=ppt/notesSlides/_rels/notesSlide111.xml.rels><?xml version="1.0" encoding="UTF-8" standalone="yes"?>
<Relationships xmlns="http://schemas.openxmlformats.org/package/2006/relationships"><Relationship Id="rId3" Type="http://schemas.openxmlformats.org/officeDocument/2006/relationships/slide" Target="../slides/slide111.xml"/><Relationship Id="rId2" Type="http://schemas.openxmlformats.org/officeDocument/2006/relationships/notesMaster" Target="../notesMasters/notesMaster1.xml"/><Relationship Id="rId1" Type="http://schemas.openxmlformats.org/officeDocument/2006/relationships/tags" Target="../tags/tag205.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60.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64.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66.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68.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70.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72.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74.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76.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78.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80.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ags" Target="../tags/tag85.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87.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ags" Target="../tags/tag89.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ags" Target="../tags/tag94.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ags" Target="../tags/tag96.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ags" Target="../tags/tag104.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ags" Target="../tags/tag108.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50.xml"/></Relationships>
</file>

<file path=ppt/notesSlides/_rels/notesSlide50.xml.rels><?xml version="1.0" encoding="UTF-8" standalone="yes"?>
<Relationships xmlns="http://schemas.openxmlformats.org/package/2006/relationships"><Relationship Id="rId3" Type="http://schemas.openxmlformats.org/officeDocument/2006/relationships/slide" Target="../slides/slide50.xml"/><Relationship Id="rId2" Type="http://schemas.openxmlformats.org/officeDocument/2006/relationships/notesMaster" Target="../notesMasters/notesMaster1.xml"/><Relationship Id="rId1" Type="http://schemas.openxmlformats.org/officeDocument/2006/relationships/tags" Target="../tags/tag116.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slide" Target="../slides/slide52.xml"/><Relationship Id="rId2" Type="http://schemas.openxmlformats.org/officeDocument/2006/relationships/notesMaster" Target="../notesMasters/notesMaster1.xml"/><Relationship Id="rId1" Type="http://schemas.openxmlformats.org/officeDocument/2006/relationships/tags" Target="../tags/tag119.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3" Type="http://schemas.openxmlformats.org/officeDocument/2006/relationships/slide" Target="../slides/slide54.xml"/><Relationship Id="rId2" Type="http://schemas.openxmlformats.org/officeDocument/2006/relationships/notesMaster" Target="../notesMasters/notesMaster1.xml"/><Relationship Id="rId1" Type="http://schemas.openxmlformats.org/officeDocument/2006/relationships/tags" Target="../tags/tag122.xml"/></Relationships>
</file>

<file path=ppt/notesSlides/_rels/notesSlide55.xml.rels><?xml version="1.0" encoding="UTF-8" standalone="yes"?>
<Relationships xmlns="http://schemas.openxmlformats.org/package/2006/relationships"><Relationship Id="rId3" Type="http://schemas.openxmlformats.org/officeDocument/2006/relationships/slide" Target="../slides/slide55.xml"/><Relationship Id="rId2" Type="http://schemas.openxmlformats.org/officeDocument/2006/relationships/notesMaster" Target="../notesMasters/notesMaster1.xml"/><Relationship Id="rId1" Type="http://schemas.openxmlformats.org/officeDocument/2006/relationships/tags" Target="../tags/tag124.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52.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3" Type="http://schemas.openxmlformats.org/officeDocument/2006/relationships/slide" Target="../slides/slide62.xml"/><Relationship Id="rId2" Type="http://schemas.openxmlformats.org/officeDocument/2006/relationships/notesMaster" Target="../notesMasters/notesMaster1.xml"/><Relationship Id="rId1" Type="http://schemas.openxmlformats.org/officeDocument/2006/relationships/tags" Target="../tags/tag131.xml"/></Relationships>
</file>

<file path=ppt/notesSlides/_rels/notesSlide63.xml.rels><?xml version="1.0" encoding="UTF-8" standalone="yes"?>
<Relationships xmlns="http://schemas.openxmlformats.org/package/2006/relationships"><Relationship Id="rId3" Type="http://schemas.openxmlformats.org/officeDocument/2006/relationships/slide" Target="../slides/slide63.xml"/><Relationship Id="rId2" Type="http://schemas.openxmlformats.org/officeDocument/2006/relationships/notesMaster" Target="../notesMasters/notesMaster1.xml"/><Relationship Id="rId1" Type="http://schemas.openxmlformats.org/officeDocument/2006/relationships/tags" Target="../tags/tag133.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3" Type="http://schemas.openxmlformats.org/officeDocument/2006/relationships/slide" Target="../slides/slide66.xml"/><Relationship Id="rId2" Type="http://schemas.openxmlformats.org/officeDocument/2006/relationships/notesMaster" Target="../notesMasters/notesMaster1.xml"/><Relationship Id="rId1" Type="http://schemas.openxmlformats.org/officeDocument/2006/relationships/tags" Target="../tags/tag137.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3" Type="http://schemas.openxmlformats.org/officeDocument/2006/relationships/slide" Target="../slides/slide68.xml"/><Relationship Id="rId2" Type="http://schemas.openxmlformats.org/officeDocument/2006/relationships/notesMaster" Target="../notesMasters/notesMaster1.xml"/><Relationship Id="rId1" Type="http://schemas.openxmlformats.org/officeDocument/2006/relationships/tags" Target="../tags/tag140.xml"/></Relationships>
</file>

<file path=ppt/notesSlides/_rels/notesSlide69.xml.rels><?xml version="1.0" encoding="UTF-8" standalone="yes"?>
<Relationships xmlns="http://schemas.openxmlformats.org/package/2006/relationships"><Relationship Id="rId3" Type="http://schemas.openxmlformats.org/officeDocument/2006/relationships/slide" Target="../slides/slide69.xml"/><Relationship Id="rId2" Type="http://schemas.openxmlformats.org/officeDocument/2006/relationships/notesMaster" Target="../notesMasters/notesMaster1.xml"/><Relationship Id="rId1" Type="http://schemas.openxmlformats.org/officeDocument/2006/relationships/tags" Target="../tags/tag142.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3" Type="http://schemas.openxmlformats.org/officeDocument/2006/relationships/slide" Target="../slides/slide72.xml"/><Relationship Id="rId2" Type="http://schemas.openxmlformats.org/officeDocument/2006/relationships/notesMaster" Target="../notesMasters/notesMaster1.xml"/><Relationship Id="rId1" Type="http://schemas.openxmlformats.org/officeDocument/2006/relationships/tags" Target="../tags/tag146.xml"/></Relationships>
</file>

<file path=ppt/notesSlides/_rels/notesSlide73.xml.rels><?xml version="1.0" encoding="UTF-8" standalone="yes"?>
<Relationships xmlns="http://schemas.openxmlformats.org/package/2006/relationships"><Relationship Id="rId3" Type="http://schemas.openxmlformats.org/officeDocument/2006/relationships/slide" Target="../slides/slide73.xml"/><Relationship Id="rId2" Type="http://schemas.openxmlformats.org/officeDocument/2006/relationships/notesMaster" Target="../notesMasters/notesMaster1.xml"/><Relationship Id="rId1" Type="http://schemas.openxmlformats.org/officeDocument/2006/relationships/tags" Target="../tags/tag148.xml"/></Relationships>
</file>

<file path=ppt/notesSlides/_rels/notesSlide74.xml.rels><?xml version="1.0" encoding="UTF-8" standalone="yes"?>
<Relationships xmlns="http://schemas.openxmlformats.org/package/2006/relationships"><Relationship Id="rId3" Type="http://schemas.openxmlformats.org/officeDocument/2006/relationships/slide" Target="../slides/slide74.xml"/><Relationship Id="rId2" Type="http://schemas.openxmlformats.org/officeDocument/2006/relationships/notesMaster" Target="../notesMasters/notesMaster1.xml"/><Relationship Id="rId1" Type="http://schemas.openxmlformats.org/officeDocument/2006/relationships/tags" Target="../tags/tag150.xml"/></Relationships>
</file>

<file path=ppt/notesSlides/_rels/notesSlide75.xml.rels><?xml version="1.0" encoding="UTF-8" standalone="yes"?>
<Relationships xmlns="http://schemas.openxmlformats.org/package/2006/relationships"><Relationship Id="rId3" Type="http://schemas.openxmlformats.org/officeDocument/2006/relationships/slide" Target="../slides/slide75.xml"/><Relationship Id="rId2" Type="http://schemas.openxmlformats.org/officeDocument/2006/relationships/notesMaster" Target="../notesMasters/notesMaster1.xml"/><Relationship Id="rId1" Type="http://schemas.openxmlformats.org/officeDocument/2006/relationships/tags" Target="../tags/tag152.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3" Type="http://schemas.openxmlformats.org/officeDocument/2006/relationships/slide" Target="../slides/slide80.xml"/><Relationship Id="rId2" Type="http://schemas.openxmlformats.org/officeDocument/2006/relationships/notesMaster" Target="../notesMasters/notesMaster1.xml"/><Relationship Id="rId1" Type="http://schemas.openxmlformats.org/officeDocument/2006/relationships/tags" Target="../tags/tag158.xml"/></Relationships>
</file>

<file path=ppt/notesSlides/_rels/notesSlide81.xml.rels><?xml version="1.0" encoding="UTF-8" standalone="yes"?>
<Relationships xmlns="http://schemas.openxmlformats.org/package/2006/relationships"><Relationship Id="rId3" Type="http://schemas.openxmlformats.org/officeDocument/2006/relationships/slide" Target="../slides/slide81.xml"/><Relationship Id="rId2" Type="http://schemas.openxmlformats.org/officeDocument/2006/relationships/notesMaster" Target="../notesMasters/notesMaster1.xml"/><Relationship Id="rId1" Type="http://schemas.openxmlformats.org/officeDocument/2006/relationships/tags" Target="../tags/tag160.xml"/></Relationships>
</file>

<file path=ppt/notesSlides/_rels/notesSlide82.xml.rels><?xml version="1.0" encoding="UTF-8" standalone="yes"?>
<Relationships xmlns="http://schemas.openxmlformats.org/package/2006/relationships"><Relationship Id="rId3" Type="http://schemas.openxmlformats.org/officeDocument/2006/relationships/slide" Target="../slides/slide82.xml"/><Relationship Id="rId2" Type="http://schemas.openxmlformats.org/officeDocument/2006/relationships/notesMaster" Target="../notesMasters/notesMaster1.xml"/><Relationship Id="rId1" Type="http://schemas.openxmlformats.org/officeDocument/2006/relationships/tags" Target="../tags/tag162.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3" Type="http://schemas.openxmlformats.org/officeDocument/2006/relationships/slide" Target="../slides/slide86.xml"/><Relationship Id="rId2" Type="http://schemas.openxmlformats.org/officeDocument/2006/relationships/notesMaster" Target="../notesMasters/notesMaster1.xml"/><Relationship Id="rId1" Type="http://schemas.openxmlformats.org/officeDocument/2006/relationships/tags" Target="../tags/tag167.xml"/></Relationships>
</file>

<file path=ppt/notesSlides/_rels/notesSlide87.xml.rels><?xml version="1.0" encoding="UTF-8" standalone="yes"?>
<Relationships xmlns="http://schemas.openxmlformats.org/package/2006/relationships"><Relationship Id="rId3" Type="http://schemas.openxmlformats.org/officeDocument/2006/relationships/slide" Target="../slides/slide87.xml"/><Relationship Id="rId2" Type="http://schemas.openxmlformats.org/officeDocument/2006/relationships/notesMaster" Target="../notesMasters/notesMaster1.xml"/><Relationship Id="rId1" Type="http://schemas.openxmlformats.org/officeDocument/2006/relationships/tags" Target="../tags/tag169.xml"/></Relationships>
</file>

<file path=ppt/notesSlides/_rels/notesSlide88.xml.rels><?xml version="1.0" encoding="UTF-8" standalone="yes"?>
<Relationships xmlns="http://schemas.openxmlformats.org/package/2006/relationships"><Relationship Id="rId3" Type="http://schemas.openxmlformats.org/officeDocument/2006/relationships/slide" Target="../slides/slide88.xml"/><Relationship Id="rId2" Type="http://schemas.openxmlformats.org/officeDocument/2006/relationships/notesMaster" Target="../notesMasters/notesMaster1.xml"/><Relationship Id="rId1" Type="http://schemas.openxmlformats.org/officeDocument/2006/relationships/tags" Target="../tags/tag17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3" Type="http://schemas.openxmlformats.org/officeDocument/2006/relationships/slide" Target="../slides/slide91.xml"/><Relationship Id="rId2" Type="http://schemas.openxmlformats.org/officeDocument/2006/relationships/notesMaster" Target="../notesMasters/notesMaster1.xml"/><Relationship Id="rId1" Type="http://schemas.openxmlformats.org/officeDocument/2006/relationships/tags" Target="../tags/tag175.xml"/></Relationships>
</file>

<file path=ppt/notesSlides/_rels/notesSlide92.xml.rels><?xml version="1.0" encoding="UTF-8" standalone="yes"?>
<Relationships xmlns="http://schemas.openxmlformats.org/package/2006/relationships"><Relationship Id="rId3" Type="http://schemas.openxmlformats.org/officeDocument/2006/relationships/slide" Target="../slides/slide92.xml"/><Relationship Id="rId2" Type="http://schemas.openxmlformats.org/officeDocument/2006/relationships/notesMaster" Target="../notesMasters/notesMaster1.xml"/><Relationship Id="rId1" Type="http://schemas.openxmlformats.org/officeDocument/2006/relationships/tags" Target="../tags/tag177.xml"/></Relationships>
</file>

<file path=ppt/notesSlides/_rels/notesSlide93.xml.rels><?xml version="1.0" encoding="UTF-8" standalone="yes"?>
<Relationships xmlns="http://schemas.openxmlformats.org/package/2006/relationships"><Relationship Id="rId3" Type="http://schemas.openxmlformats.org/officeDocument/2006/relationships/slide" Target="../slides/slide93.xml"/><Relationship Id="rId2" Type="http://schemas.openxmlformats.org/officeDocument/2006/relationships/notesMaster" Target="../notesMasters/notesMaster1.xml"/><Relationship Id="rId1" Type="http://schemas.openxmlformats.org/officeDocument/2006/relationships/tags" Target="../tags/tag179.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3" Type="http://schemas.openxmlformats.org/officeDocument/2006/relationships/slide" Target="../slides/slide95.xml"/><Relationship Id="rId2" Type="http://schemas.openxmlformats.org/officeDocument/2006/relationships/notesMaster" Target="../notesMasters/notesMaster1.xml"/><Relationship Id="rId1" Type="http://schemas.openxmlformats.org/officeDocument/2006/relationships/tags" Target="../tags/tag182.xml"/></Relationships>
</file>

<file path=ppt/notesSlides/_rels/notesSlide96.xml.rels><?xml version="1.0" encoding="UTF-8" standalone="yes"?>
<Relationships xmlns="http://schemas.openxmlformats.org/package/2006/relationships"><Relationship Id="rId3" Type="http://schemas.openxmlformats.org/officeDocument/2006/relationships/slide" Target="../slides/slide96.xml"/><Relationship Id="rId2" Type="http://schemas.openxmlformats.org/officeDocument/2006/relationships/notesMaster" Target="../notesMasters/notesMaster1.xml"/><Relationship Id="rId1" Type="http://schemas.openxmlformats.org/officeDocument/2006/relationships/tags" Target="../tags/tag184.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Enterprise, Performance, and Unlimited Editions – Summer’16</a:t>
            </a:r>
          </a:p>
          <a:p>
            <a:r>
              <a:rPr lang="en-US" dirty="0"/>
              <a:t>Revised May 2016</a:t>
            </a:r>
            <a:endParaRPr lang="en-CA" dirty="0"/>
          </a:p>
          <a:p>
            <a:endParaRPr lang="en-GB" dirty="0"/>
          </a:p>
          <a:p>
            <a:r>
              <a:rPr lang="en-GB" dirty="0"/>
              <a:t>This deck should be used with the following printed manuals (check code on cover):</a:t>
            </a:r>
          </a:p>
          <a:p>
            <a:r>
              <a:rPr lang="en-GB" dirty="0"/>
              <a:t>Student Guide: SFADM-251V7-SG</a:t>
            </a:r>
          </a:p>
          <a:p>
            <a:r>
              <a:rPr lang="en-GB" dirty="0"/>
              <a:t>Exercise Guide: SFADM-251V7-EG</a:t>
            </a:r>
          </a:p>
          <a:p>
            <a:endParaRPr lang="en-CA" dirty="0"/>
          </a:p>
          <a:p>
            <a:r>
              <a:rPr lang="en-CA" dirty="0"/>
              <a:t>Characters:</a:t>
            </a:r>
          </a:p>
          <a:p>
            <a:r>
              <a:rPr lang="en-CA" dirty="0"/>
              <a:t>Allison Wheeler VP Global Sales, AW Computing</a:t>
            </a:r>
          </a:p>
          <a:p>
            <a:r>
              <a:rPr lang="en-CA" dirty="0"/>
              <a:t>Kathy Cooper US Sales Director, AW Computing</a:t>
            </a:r>
          </a:p>
          <a:p>
            <a:r>
              <a:rPr lang="en-CA" dirty="0"/>
              <a:t>Anna </a:t>
            </a:r>
            <a:r>
              <a:rPr lang="en-CA" dirty="0" err="1"/>
              <a:t>Bressan</a:t>
            </a:r>
            <a:r>
              <a:rPr lang="en-CA" dirty="0"/>
              <a:t> US Sales Rep, AW Computing</a:t>
            </a:r>
          </a:p>
          <a:p>
            <a:r>
              <a:rPr lang="en-CA" dirty="0"/>
              <a:t>Frank Roberts US Sales Rep, AW Computing</a:t>
            </a:r>
          </a:p>
          <a:p>
            <a:r>
              <a:rPr lang="en-CA" dirty="0"/>
              <a:t>Matt Wilson US Sales Rep, AW Computing</a:t>
            </a:r>
          </a:p>
          <a:p>
            <a:r>
              <a:rPr lang="en-US" dirty="0"/>
              <a:t>Jessica Heinz EMEA Sales Director, AW Computing</a:t>
            </a:r>
          </a:p>
          <a:p>
            <a:r>
              <a:rPr lang="en-CA" dirty="0"/>
              <a:t>An Lin, APAC Sales Director, AW Computing</a:t>
            </a:r>
          </a:p>
          <a:p>
            <a:r>
              <a:rPr lang="en-US" dirty="0" err="1"/>
              <a:t>Jin</a:t>
            </a:r>
            <a:r>
              <a:rPr lang="en-US" dirty="0"/>
              <a:t> Chang APAC Sales Rep, AW Computing</a:t>
            </a:r>
          </a:p>
          <a:p>
            <a:r>
              <a:rPr lang="en-US" dirty="0"/>
              <a:t>Karen Adams EMEA Sales Rep, AW Computing</a:t>
            </a:r>
          </a:p>
          <a:p>
            <a:endParaRPr lang="en-US" dirty="0"/>
          </a:p>
        </p:txBody>
      </p:sp>
      <p:sp>
        <p:nvSpPr>
          <p:cNvPr id="4" name="Header Placeholder 3"/>
          <p:cNvSpPr>
            <a:spLocks noGrp="1"/>
          </p:cNvSpPr>
          <p:nvPr>
            <p:ph type="hdr" sz="quarter" idx="10"/>
          </p:nvPr>
        </p:nvSpPr>
        <p:spPr/>
        <p:txBody>
          <a:bodyPr/>
          <a:lstStyle/>
          <a:p>
            <a:r>
              <a:rPr lang="en-US"/>
              <a:t>Sales Cloud Administration</a:t>
            </a:r>
            <a:endParaRPr lang="en-US" dirty="0"/>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fld id="{B4ABCAC1-5A0E-4D41-9DFA-A4558277763A}" type="slidenum">
              <a:rPr lang="en-US" smtClean="0"/>
              <a:pPr/>
              <a:t>1</a:t>
            </a:fld>
            <a:endParaRPr lang="en-US" dirty="0"/>
          </a:p>
        </p:txBody>
      </p:sp>
      <p:sp>
        <p:nvSpPr>
          <p:cNvPr id="11" name="Slide Image Placeholder 10"/>
          <p:cNvSpPr>
            <a:spLocks noGrp="1" noRot="1" noChangeAspect="1"/>
          </p:cNvSpPr>
          <p:nvPr>
            <p:ph type="sldImg"/>
          </p:nvPr>
        </p:nvSpPr>
        <p:spPr/>
      </p:sp>
    </p:spTree>
    <p:custDataLst>
      <p:tags r:id="rId1"/>
    </p:custDataLst>
    <p:extLst>
      <p:ext uri="{BB962C8B-B14F-4D97-AF65-F5344CB8AC3E}">
        <p14:creationId xmlns:p14="http://schemas.microsoft.com/office/powerpoint/2010/main" val="3839748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10</a:t>
            </a:fld>
            <a:endParaRPr lang="en-US" dirty="0"/>
          </a:p>
        </p:txBody>
      </p:sp>
    </p:spTree>
    <p:extLst>
      <p:ext uri="{BB962C8B-B14F-4D97-AF65-F5344CB8AC3E}">
        <p14:creationId xmlns:p14="http://schemas.microsoft.com/office/powerpoint/2010/main" val="21526050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 y="109538"/>
            <a:ext cx="5214938" cy="2935287"/>
          </a:xfrm>
          <a:prstGeom prst="rect">
            <a:avLst/>
          </a:prstGeom>
        </p:spPr>
      </p:sp>
      <p:sp>
        <p:nvSpPr>
          <p:cNvPr id="3" name="Notes Placeholder 2"/>
          <p:cNvSpPr>
            <a:spLocks noGrp="1"/>
          </p:cNvSpPr>
          <p:nvPr>
            <p:ph type="body" idx="1"/>
          </p:nvPr>
        </p:nvSpPr>
        <p:spPr>
          <a:xfrm>
            <a:off x="390349" y="3273023"/>
            <a:ext cx="6245578" cy="5504942"/>
          </a:xfrm>
          <a:prstGeom prst="rect">
            <a:avLst/>
          </a:prstGeom>
        </p:spPr>
        <p:txBody>
          <a:bodyPr>
            <a:normAutofit/>
          </a:bodyPr>
          <a:lstStyle/>
          <a:p>
            <a:endParaRPr lang="en-US" dirty="0"/>
          </a:p>
        </p:txBody>
      </p:sp>
      <p:sp>
        <p:nvSpPr>
          <p:cNvPr id="7" name="Header Placeholder 3"/>
          <p:cNvSpPr>
            <a:spLocks noGrp="1"/>
          </p:cNvSpPr>
          <p:nvPr>
            <p:ph type="hdr" sz="quarter"/>
          </p:nvPr>
        </p:nvSpPr>
        <p:spPr>
          <a:xfrm>
            <a:off x="1" y="9065186"/>
            <a:ext cx="4307520" cy="247089"/>
          </a:xfrm>
        </p:spPr>
        <p:txBody>
          <a:bodyPr/>
          <a:lstStyle/>
          <a:p>
            <a:pPr>
              <a:defRPr/>
            </a:pPr>
            <a:r>
              <a:rPr lang="en-US" dirty="0"/>
              <a:t>Sales Cloud Administration</a:t>
            </a:r>
          </a:p>
        </p:txBody>
      </p:sp>
      <p:sp>
        <p:nvSpPr>
          <p:cNvPr id="9" name="Footer Placeholder 4"/>
          <p:cNvSpPr>
            <a:spLocks noGrp="1"/>
          </p:cNvSpPr>
          <p:nvPr>
            <p:ph type="ftr" sz="quarter" idx="4"/>
          </p:nvPr>
        </p:nvSpPr>
        <p:spPr>
          <a:xfrm>
            <a:off x="4344383" y="9055743"/>
            <a:ext cx="2087921" cy="256524"/>
          </a:xfrm>
        </p:spPr>
        <p:txBody>
          <a:bodyPr/>
          <a:lstStyle/>
          <a:p>
            <a:r>
              <a:rPr lang="en-US" dirty="0"/>
              <a:t>© Copyright 2017 salesforce.com, </a:t>
            </a:r>
            <a:r>
              <a:rPr lang="en-US" dirty="0" err="1"/>
              <a:t>inc.</a:t>
            </a:r>
            <a:endParaRPr lang="en-US" dirty="0"/>
          </a:p>
        </p:txBody>
      </p:sp>
      <p:sp>
        <p:nvSpPr>
          <p:cNvPr id="10" name="Slide Number Placeholder 5"/>
          <p:cNvSpPr>
            <a:spLocks noGrp="1"/>
          </p:cNvSpPr>
          <p:nvPr>
            <p:ph type="sldNum" sz="quarter" idx="5"/>
          </p:nvPr>
        </p:nvSpPr>
        <p:spPr>
          <a:xfrm>
            <a:off x="6470936" y="9055738"/>
            <a:ext cx="555339" cy="256537"/>
          </a:xfrm>
        </p:spPr>
        <p:txBody>
          <a:bodyPr/>
          <a:lstStyle/>
          <a:p>
            <a:pPr>
              <a:defRPr/>
            </a:pPr>
            <a:fld id="{B4ABCAC1-5A0E-4D41-9DFA-A4558277763A}" type="slidenum">
              <a:rPr lang="en-US" smtClean="0"/>
              <a:pPr>
                <a:defRPr/>
              </a:pPr>
              <a:t>100</a:t>
            </a:fld>
            <a:endParaRPr lang="en-US" dirty="0"/>
          </a:p>
        </p:txBody>
      </p:sp>
    </p:spTree>
    <p:custDataLst>
      <p:tags r:id="rId1"/>
    </p:custDataLst>
    <p:extLst>
      <p:ext uri="{BB962C8B-B14F-4D97-AF65-F5344CB8AC3E}">
        <p14:creationId xmlns:p14="http://schemas.microsoft.com/office/powerpoint/2010/main" val="68166921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 y="109538"/>
            <a:ext cx="5214938" cy="2935287"/>
          </a:xfrm>
          <a:prstGeom prst="rect">
            <a:avLst/>
          </a:prstGeom>
        </p:spPr>
      </p:sp>
      <p:sp>
        <p:nvSpPr>
          <p:cNvPr id="3" name="Notes Placeholder 2"/>
          <p:cNvSpPr>
            <a:spLocks noGrp="1"/>
          </p:cNvSpPr>
          <p:nvPr>
            <p:ph type="body" idx="1"/>
          </p:nvPr>
        </p:nvSpPr>
        <p:spPr>
          <a:xfrm>
            <a:off x="390349" y="3273023"/>
            <a:ext cx="6245578" cy="5504942"/>
          </a:xfrm>
          <a:prstGeom prst="rect">
            <a:avLst/>
          </a:prstGeom>
        </p:spPr>
        <p:txBody>
          <a:bodyPr>
            <a:normAutofit/>
          </a:bodyPr>
          <a:lstStyle/>
          <a:p>
            <a:pPr defTabSz="924723">
              <a:defRPr/>
            </a:pPr>
            <a:endParaRPr lang="en-US" dirty="0">
              <a:solidFill>
                <a:schemeClr val="tx1"/>
              </a:solidFill>
            </a:endParaRPr>
          </a:p>
        </p:txBody>
      </p:sp>
      <p:sp>
        <p:nvSpPr>
          <p:cNvPr id="7" name="Header Placeholder 3"/>
          <p:cNvSpPr>
            <a:spLocks noGrp="1"/>
          </p:cNvSpPr>
          <p:nvPr>
            <p:ph type="hdr" sz="quarter"/>
          </p:nvPr>
        </p:nvSpPr>
        <p:spPr>
          <a:xfrm>
            <a:off x="1" y="9065186"/>
            <a:ext cx="4307520" cy="247089"/>
          </a:xfrm>
        </p:spPr>
        <p:txBody>
          <a:bodyPr/>
          <a:lstStyle/>
          <a:p>
            <a:pPr>
              <a:defRPr/>
            </a:pPr>
            <a:r>
              <a:rPr lang="en-US" dirty="0"/>
              <a:t>Sales Cloud Administration</a:t>
            </a:r>
          </a:p>
        </p:txBody>
      </p:sp>
      <p:sp>
        <p:nvSpPr>
          <p:cNvPr id="9" name="Footer Placeholder 4"/>
          <p:cNvSpPr>
            <a:spLocks noGrp="1"/>
          </p:cNvSpPr>
          <p:nvPr>
            <p:ph type="ftr" sz="quarter" idx="4"/>
          </p:nvPr>
        </p:nvSpPr>
        <p:spPr>
          <a:xfrm>
            <a:off x="4344383" y="9055743"/>
            <a:ext cx="2087921" cy="256524"/>
          </a:xfrm>
        </p:spPr>
        <p:txBody>
          <a:bodyPr/>
          <a:lstStyle/>
          <a:p>
            <a:r>
              <a:rPr lang="en-US" dirty="0"/>
              <a:t>© Copyright 2017 salesforce.com, </a:t>
            </a:r>
            <a:r>
              <a:rPr lang="en-US" dirty="0" err="1"/>
              <a:t>inc.</a:t>
            </a:r>
            <a:endParaRPr lang="en-US" dirty="0"/>
          </a:p>
        </p:txBody>
      </p:sp>
      <p:sp>
        <p:nvSpPr>
          <p:cNvPr id="10" name="Slide Number Placeholder 5"/>
          <p:cNvSpPr>
            <a:spLocks noGrp="1"/>
          </p:cNvSpPr>
          <p:nvPr>
            <p:ph type="sldNum" sz="quarter" idx="5"/>
          </p:nvPr>
        </p:nvSpPr>
        <p:spPr>
          <a:xfrm>
            <a:off x="6470936" y="9055738"/>
            <a:ext cx="555339" cy="256537"/>
          </a:xfrm>
        </p:spPr>
        <p:txBody>
          <a:bodyPr/>
          <a:lstStyle/>
          <a:p>
            <a:pPr>
              <a:defRPr/>
            </a:pPr>
            <a:fld id="{B4ABCAC1-5A0E-4D41-9DFA-A4558277763A}" type="slidenum">
              <a:rPr lang="en-US" smtClean="0"/>
              <a:pPr>
                <a:defRPr/>
              </a:pPr>
              <a:t>101</a:t>
            </a:fld>
            <a:endParaRPr lang="en-US" dirty="0"/>
          </a:p>
        </p:txBody>
      </p:sp>
    </p:spTree>
    <p:custDataLst>
      <p:tags r:id="rId1"/>
    </p:custDataLst>
    <p:extLst>
      <p:ext uri="{BB962C8B-B14F-4D97-AF65-F5344CB8AC3E}">
        <p14:creationId xmlns:p14="http://schemas.microsoft.com/office/powerpoint/2010/main" val="231997001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solidFill>
                  <a:srgbClr val="000000"/>
                </a:solidFill>
                <a:latin typeface="Arial" pitchFamily="-112" charset="0"/>
                <a:ea typeface="Arial" pitchFamily="-112" charset="0"/>
                <a:cs typeface="Arial" pitchFamily="-112" charset="0"/>
                <a:sym typeface="Arial" pitchFamily="-112" charset="0"/>
              </a:rPr>
              <a:t>Teaching Points:</a:t>
            </a:r>
          </a:p>
          <a:p>
            <a:pPr marL="229026" indent="-229026">
              <a:buFont typeface="Wingdings" pitchFamily="2" charset="2"/>
              <a:buChar char="§"/>
            </a:pPr>
            <a:r>
              <a:rPr lang="en-US" dirty="0">
                <a:solidFill>
                  <a:srgbClr val="000000"/>
                </a:solidFill>
                <a:latin typeface="Arial" pitchFamily="-112" charset="0"/>
                <a:ea typeface="Arial" pitchFamily="-112" charset="0"/>
                <a:cs typeface="Arial" pitchFamily="-112" charset="0"/>
                <a:sym typeface="Arial" pitchFamily="-112" charset="0"/>
              </a:rPr>
              <a:t>Using</a:t>
            </a:r>
            <a:r>
              <a:rPr lang="en-US" baseline="0" dirty="0">
                <a:solidFill>
                  <a:srgbClr val="000000"/>
                </a:solidFill>
                <a:latin typeface="Arial" pitchFamily="-112" charset="0"/>
                <a:ea typeface="Arial" pitchFamily="-112" charset="0"/>
                <a:cs typeface="Arial" pitchFamily="-112" charset="0"/>
                <a:sym typeface="Arial" pitchFamily="-112" charset="0"/>
              </a:rPr>
              <a:t> a custom report type gives users the flexibility to build the reports that they want to see. </a:t>
            </a:r>
            <a:endParaRPr lang="en-US" dirty="0">
              <a:solidFill>
                <a:srgbClr val="000000"/>
              </a:solidFill>
              <a:latin typeface="Arial" pitchFamily="-112" charset="0"/>
              <a:ea typeface="Arial" pitchFamily="-112" charset="0"/>
              <a:cs typeface="Arial" pitchFamily="-112" charset="0"/>
              <a:sym typeface="Arial" pitchFamily="-112" charset="0"/>
            </a:endParaRPr>
          </a:p>
          <a:p>
            <a:endParaRPr lang="en-US" dirty="0"/>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102</a:t>
            </a:fld>
            <a:endParaRPr lang="en-US" dirty="0"/>
          </a:p>
        </p:txBody>
      </p:sp>
    </p:spTree>
    <p:extLst>
      <p:ext uri="{BB962C8B-B14F-4D97-AF65-F5344CB8AC3E}">
        <p14:creationId xmlns:p14="http://schemas.microsoft.com/office/powerpoint/2010/main" val="961633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indent="0" defTabSz="905754">
              <a:buNone/>
              <a:defRPr/>
            </a:pPr>
            <a:r>
              <a:rPr lang="en-US" b="1" dirty="0">
                <a:solidFill>
                  <a:srgbClr val="000000"/>
                </a:solidFill>
                <a:latin typeface="Arial" pitchFamily="-112" charset="0"/>
                <a:ea typeface="Arial" pitchFamily="-112" charset="0"/>
                <a:cs typeface="Arial" pitchFamily="-112" charset="0"/>
                <a:sym typeface="Arial" pitchFamily="-112" charset="0"/>
              </a:rPr>
              <a:t>Teaching Points:</a:t>
            </a:r>
          </a:p>
          <a:p>
            <a:pPr marL="229026" lvl="1" indent="-229026" defTabSz="905754">
              <a:defRPr/>
            </a:pPr>
            <a:r>
              <a:rPr lang="en-US" b="0" dirty="0">
                <a:latin typeface="Arial" pitchFamily="34" charset="0"/>
                <a:cs typeface="Arial" pitchFamily="34" charset="0"/>
              </a:rPr>
              <a:t>The Forecasting</a:t>
            </a:r>
            <a:r>
              <a:rPr lang="en-US" b="0" baseline="0" dirty="0">
                <a:latin typeface="Arial" pitchFamily="34" charset="0"/>
                <a:cs typeface="Arial" pitchFamily="34" charset="0"/>
              </a:rPr>
              <a:t> Items object contains all the forecasting fields.</a:t>
            </a:r>
          </a:p>
          <a:p>
            <a:pPr marL="229026" lvl="1" indent="-229026" defTabSz="905754">
              <a:defRPr/>
            </a:pPr>
            <a:r>
              <a:rPr lang="en-US" b="0" u="none" baseline="0" dirty="0">
                <a:latin typeface="Arial" pitchFamily="34" charset="0"/>
                <a:cs typeface="Arial" pitchFamily="34" charset="0"/>
              </a:rPr>
              <a:t>When using Forecasting Items as the primary object, you can include related Opportunity Products, Opportunity Splits, or Opportunities.</a:t>
            </a:r>
          </a:p>
          <a:p>
            <a:pPr marL="229026" lvl="1" indent="-229026" defTabSz="905754">
              <a:defRPr/>
            </a:pPr>
            <a:endParaRPr lang="en-US" b="0" u="none" baseline="0" dirty="0">
              <a:latin typeface="Arial" pitchFamily="34" charset="0"/>
              <a:cs typeface="Arial" pitchFamily="34" charset="0"/>
            </a:endParaRPr>
          </a:p>
          <a:p>
            <a:pPr marL="229026" lvl="1" indent="-229026" defTabSz="905754">
              <a:buNone/>
              <a:defRPr/>
            </a:pPr>
            <a:r>
              <a:rPr lang="en-US" b="1" u="none" baseline="0" dirty="0">
                <a:latin typeface="Arial" pitchFamily="34" charset="0"/>
                <a:cs typeface="Arial" pitchFamily="34" charset="0"/>
              </a:rPr>
              <a:t>Suggestions:</a:t>
            </a:r>
          </a:p>
          <a:p>
            <a:pPr marL="0" lvl="1" indent="0" defTabSz="905754">
              <a:buNone/>
              <a:defRPr/>
            </a:pPr>
            <a:r>
              <a:rPr lang="en-US" b="0" dirty="0">
                <a:solidFill>
                  <a:srgbClr val="000000"/>
                </a:solidFill>
                <a:latin typeface="Arial" pitchFamily="-112" charset="0"/>
                <a:ea typeface="Arial" pitchFamily="-112" charset="0"/>
                <a:cs typeface="Arial" pitchFamily="-112" charset="0"/>
                <a:sym typeface="Arial" pitchFamily="-112" charset="0"/>
              </a:rPr>
              <a:t>Ask</a:t>
            </a:r>
            <a:r>
              <a:rPr lang="en-US" b="0" baseline="0" dirty="0">
                <a:solidFill>
                  <a:srgbClr val="000000"/>
                </a:solidFill>
                <a:latin typeface="Arial" pitchFamily="-112" charset="0"/>
                <a:ea typeface="Arial" pitchFamily="-112" charset="0"/>
                <a:cs typeface="Arial" pitchFamily="-112" charset="0"/>
                <a:sym typeface="Arial" pitchFamily="-112" charset="0"/>
              </a:rPr>
              <a:t> students how many of them have ever created a custom report type before. If this is new for most students, explain these key concepts about custom report types:</a:t>
            </a:r>
          </a:p>
          <a:p>
            <a:pPr marL="229026" lvl="1" indent="-229026" defTabSz="905754">
              <a:defRPr/>
            </a:pPr>
            <a:r>
              <a:rPr lang="en-GB" dirty="0">
                <a:solidFill>
                  <a:schemeClr val="tx1"/>
                </a:solidFill>
                <a:latin typeface="Arial" pitchFamily="34" charset="0"/>
                <a:cs typeface="Arial" pitchFamily="34" charset="0"/>
              </a:rPr>
              <a:t>Custom report types let you create your own report frameworks from which new custom reports can be built.</a:t>
            </a:r>
          </a:p>
          <a:p>
            <a:pPr marL="0" lvl="1"/>
            <a:r>
              <a:rPr lang="en-US" dirty="0"/>
              <a:t>The primary object determines which related objects can be included in the report type.</a:t>
            </a:r>
          </a:p>
          <a:p>
            <a:pPr marL="0" lvl="1"/>
            <a:r>
              <a:rPr lang="en-US" dirty="0"/>
              <a:t>The primary object determines which object appears in the Show filter in the report builder.</a:t>
            </a:r>
          </a:p>
          <a:p>
            <a:pPr marL="0" lvl="1"/>
            <a:r>
              <a:rPr lang="en-US" b="0" dirty="0">
                <a:solidFill>
                  <a:srgbClr val="000000"/>
                </a:solidFill>
                <a:latin typeface="Arial" pitchFamily="-112" charset="0"/>
                <a:ea typeface="+mn-ea"/>
                <a:cs typeface="Arial" pitchFamily="-112" charset="0"/>
                <a:sym typeface="Arial" pitchFamily="-112" charset="0"/>
              </a:rPr>
              <a:t>Y</a:t>
            </a:r>
            <a:r>
              <a:rPr lang="en-US" b="0" dirty="0">
                <a:solidFill>
                  <a:srgbClr val="000000"/>
                </a:solidFill>
                <a:latin typeface="Arial" pitchFamily="-112" charset="0"/>
                <a:ea typeface="Arial" pitchFamily="-112" charset="0"/>
                <a:cs typeface="Arial" pitchFamily="-112" charset="0"/>
                <a:sym typeface="Arial" pitchFamily="-112" charset="0"/>
              </a:rPr>
              <a:t>ou can associate up to four objects</a:t>
            </a:r>
            <a:r>
              <a:rPr lang="en-US" b="0" baseline="0" dirty="0">
                <a:solidFill>
                  <a:srgbClr val="000000"/>
                </a:solidFill>
                <a:latin typeface="Arial" pitchFamily="-112" charset="0"/>
                <a:ea typeface="Arial" pitchFamily="-112" charset="0"/>
                <a:cs typeface="Arial" pitchFamily="-112" charset="0"/>
                <a:sym typeface="Arial" pitchFamily="-112" charset="0"/>
              </a:rPr>
              <a:t> to a custom report type. </a:t>
            </a:r>
          </a:p>
          <a:p>
            <a:pPr marL="229026" lvl="1" indent="-232208" defTabSz="916105">
              <a:defRPr/>
            </a:pPr>
            <a:r>
              <a:rPr lang="en-US" dirty="0"/>
              <a:t>You can define which related records from other objects are returned in report results by choosing a relationship to another object.</a:t>
            </a:r>
            <a:endParaRPr lang="en-US" b="0" baseline="0" dirty="0">
              <a:solidFill>
                <a:srgbClr val="000000"/>
              </a:solidFill>
              <a:latin typeface="Arial" pitchFamily="-112" charset="0"/>
              <a:ea typeface="Arial" pitchFamily="-112" charset="0"/>
              <a:cs typeface="Arial" pitchFamily="-112" charset="0"/>
              <a:sym typeface="Arial" pitchFamily="-112" charset="0"/>
            </a:endParaRPr>
          </a:p>
          <a:p>
            <a:pPr marL="461234" lvl="1" indent="-229026" defTabSz="916105">
              <a:buFont typeface="Courier New" pitchFamily="49" charset="0"/>
              <a:buChar char="o"/>
              <a:defRPr/>
            </a:pPr>
            <a:r>
              <a:rPr lang="en-US" b="0" dirty="0">
                <a:solidFill>
                  <a:srgbClr val="000000"/>
                </a:solidFill>
                <a:latin typeface="Arial" pitchFamily="-112" charset="0"/>
                <a:ea typeface="Arial" pitchFamily="-112" charset="0"/>
                <a:cs typeface="Arial" pitchFamily="-112" charset="0"/>
                <a:sym typeface="Arial" pitchFamily="-112" charset="0"/>
              </a:rPr>
              <a:t>Each "A" record must have at least one related "B" record</a:t>
            </a:r>
            <a:r>
              <a:rPr lang="en-US" b="0" baseline="0" dirty="0">
                <a:solidFill>
                  <a:srgbClr val="000000"/>
                </a:solidFill>
                <a:latin typeface="Arial" pitchFamily="-112" charset="0"/>
                <a:ea typeface="Arial" pitchFamily="-112" charset="0"/>
                <a:cs typeface="Arial" pitchFamily="-112" charset="0"/>
                <a:sym typeface="Arial" pitchFamily="-112" charset="0"/>
              </a:rPr>
              <a:t>—o</a:t>
            </a:r>
            <a:r>
              <a:rPr lang="en-US" b="0" dirty="0">
                <a:solidFill>
                  <a:srgbClr val="000000"/>
                </a:solidFill>
                <a:latin typeface="Arial" pitchFamily="-112" charset="0"/>
                <a:ea typeface="Arial" pitchFamily="-112" charset="0"/>
                <a:cs typeface="Arial" pitchFamily="-112" charset="0"/>
                <a:sym typeface="Arial" pitchFamily="-112" charset="0"/>
              </a:rPr>
              <a:t>nly parent records with child records are shown in the report.</a:t>
            </a:r>
          </a:p>
          <a:p>
            <a:pPr marL="461234" lvl="1" indent="-229026" defTabSz="916105">
              <a:buFont typeface="Courier New" pitchFamily="49" charset="0"/>
              <a:buChar char="o"/>
              <a:defRPr/>
            </a:pPr>
            <a:r>
              <a:rPr lang="en-US" b="0" dirty="0">
                <a:solidFill>
                  <a:srgbClr val="000000"/>
                </a:solidFill>
                <a:latin typeface="Arial" pitchFamily="-112" charset="0"/>
                <a:ea typeface="Arial" pitchFamily="-112" charset="0"/>
                <a:cs typeface="Arial" pitchFamily="-112" charset="0"/>
                <a:sym typeface="Arial" pitchFamily="-112" charset="0"/>
              </a:rPr>
              <a:t>"A" records may or may not have related "B" records</a:t>
            </a:r>
            <a:r>
              <a:rPr lang="en-US" b="0" baseline="0" dirty="0">
                <a:solidFill>
                  <a:srgbClr val="000000"/>
                </a:solidFill>
                <a:latin typeface="Arial" pitchFamily="-112" charset="0"/>
                <a:ea typeface="Arial" pitchFamily="-112" charset="0"/>
                <a:cs typeface="Arial" pitchFamily="-112" charset="0"/>
                <a:sym typeface="Arial" pitchFamily="-112" charset="0"/>
              </a:rPr>
              <a:t>—p</a:t>
            </a:r>
            <a:r>
              <a:rPr lang="en-US" b="0" dirty="0">
                <a:solidFill>
                  <a:srgbClr val="000000"/>
                </a:solidFill>
                <a:latin typeface="Arial" pitchFamily="-112" charset="0"/>
                <a:ea typeface="Arial" pitchFamily="-112" charset="0"/>
                <a:cs typeface="Arial" pitchFamily="-112" charset="0"/>
                <a:sym typeface="Arial" pitchFamily="-112" charset="0"/>
              </a:rPr>
              <a:t>arent records are shown, whether or not they have child records.</a:t>
            </a:r>
          </a:p>
          <a:p>
            <a:endParaRPr lang="en-US" dirty="0"/>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103</a:t>
            </a:fld>
            <a:endParaRPr lang="en-US" dirty="0"/>
          </a:p>
        </p:txBody>
      </p:sp>
    </p:spTree>
    <p:extLst>
      <p:ext uri="{BB962C8B-B14F-4D97-AF65-F5344CB8AC3E}">
        <p14:creationId xmlns:p14="http://schemas.microsoft.com/office/powerpoint/2010/main" val="80177193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defTabSz="916105">
              <a:defRPr/>
            </a:pPr>
            <a:r>
              <a:rPr lang="en-US" b="1" dirty="0">
                <a:solidFill>
                  <a:srgbClr val="000000"/>
                </a:solidFill>
                <a:latin typeface="Arial" pitchFamily="-112" charset="0"/>
                <a:ea typeface="Arial" pitchFamily="-112" charset="0"/>
                <a:cs typeface="Arial" pitchFamily="-112" charset="0"/>
                <a:sym typeface="Arial" pitchFamily="-112" charset="0"/>
              </a:rPr>
              <a:t>Teaching Points:</a:t>
            </a:r>
          </a:p>
          <a:p>
            <a:pPr defTabSz="916105">
              <a:defRPr/>
            </a:pPr>
            <a:r>
              <a:rPr lang="en-US" dirty="0"/>
              <a:t>The sales organization uses adjustments to ensure the forecast is accurate. </a:t>
            </a:r>
            <a:r>
              <a:rPr lang="en-US" baseline="0" dirty="0"/>
              <a:t>Allison Wheeler, VP of Global Sales, reviews the forecasting amounts for Kathy Cooper for the Commit forecast category for the current FQ.</a:t>
            </a:r>
          </a:p>
          <a:p>
            <a:pPr marL="229026" indent="-229026" defTabSz="916105">
              <a:buFontTx/>
              <a:buAutoNum type="arabicPeriod"/>
              <a:defRPr/>
            </a:pPr>
            <a:r>
              <a:rPr lang="en-US" baseline="0" dirty="0">
                <a:solidFill>
                  <a:srgbClr val="000000"/>
                </a:solidFill>
                <a:latin typeface="Arial" pitchFamily="-112" charset="0"/>
                <a:ea typeface="Arial" pitchFamily="-112" charset="0"/>
                <a:cs typeface="Arial" pitchFamily="-112" charset="0"/>
                <a:sym typeface="Arial" pitchFamily="-112" charset="0"/>
              </a:rPr>
              <a:t>Kathy’s </a:t>
            </a:r>
            <a:r>
              <a:rPr lang="en-US" b="1" baseline="0" dirty="0">
                <a:solidFill>
                  <a:srgbClr val="000000"/>
                </a:solidFill>
                <a:latin typeface="Arial" pitchFamily="-112" charset="0"/>
                <a:ea typeface="Arial" pitchFamily="-112" charset="0"/>
                <a:cs typeface="Arial" pitchFamily="-112" charset="0"/>
                <a:sym typeface="Arial" pitchFamily="-112" charset="0"/>
              </a:rPr>
              <a:t>Owner Only Amount</a:t>
            </a:r>
            <a:r>
              <a:rPr lang="en-US" baseline="0" dirty="0">
                <a:solidFill>
                  <a:srgbClr val="000000"/>
                </a:solidFill>
                <a:latin typeface="Arial" pitchFamily="-112" charset="0"/>
                <a:ea typeface="Arial" pitchFamily="-112" charset="0"/>
                <a:cs typeface="Arial" pitchFamily="-112" charset="0"/>
                <a:sym typeface="Arial" pitchFamily="-112" charset="0"/>
              </a:rPr>
              <a:t> is the total amount of her own opportunities. At AW Computing, managers do not own opportunities. Only sales reps own opportunities.</a:t>
            </a:r>
            <a:br>
              <a:rPr lang="en-US" baseline="0" dirty="0">
                <a:solidFill>
                  <a:srgbClr val="000000"/>
                </a:solidFill>
                <a:latin typeface="Arial" pitchFamily="-112" charset="0"/>
                <a:ea typeface="Arial" pitchFamily="-112" charset="0"/>
                <a:cs typeface="Arial" pitchFamily="-112" charset="0"/>
                <a:sym typeface="Arial" pitchFamily="-112" charset="0"/>
              </a:rPr>
            </a:br>
            <a:r>
              <a:rPr lang="en-US" baseline="0" dirty="0">
                <a:solidFill>
                  <a:srgbClr val="000000"/>
                </a:solidFill>
                <a:latin typeface="Arial" pitchFamily="-112" charset="0"/>
                <a:ea typeface="Arial" pitchFamily="-112" charset="0"/>
                <a:cs typeface="Arial" pitchFamily="-112" charset="0"/>
                <a:sym typeface="Arial" pitchFamily="-112" charset="0"/>
              </a:rPr>
              <a:t>Kathy’s </a:t>
            </a:r>
            <a:r>
              <a:rPr lang="en-US" b="1" baseline="0" dirty="0">
                <a:solidFill>
                  <a:srgbClr val="000000"/>
                </a:solidFill>
                <a:latin typeface="Arial" pitchFamily="-112" charset="0"/>
                <a:ea typeface="Arial" pitchFamily="-112" charset="0"/>
                <a:cs typeface="Arial" pitchFamily="-112" charset="0"/>
                <a:sym typeface="Arial" pitchFamily="-112" charset="0"/>
              </a:rPr>
              <a:t>Owner Only Amount </a:t>
            </a:r>
            <a:r>
              <a:rPr lang="en-US" baseline="0" dirty="0">
                <a:solidFill>
                  <a:srgbClr val="000000"/>
                </a:solidFill>
                <a:latin typeface="Arial" pitchFamily="-112" charset="0"/>
                <a:ea typeface="Arial" pitchFamily="-112" charset="0"/>
                <a:cs typeface="Arial" pitchFamily="-112" charset="0"/>
                <a:sym typeface="Arial" pitchFamily="-112" charset="0"/>
              </a:rPr>
              <a:t>= $0</a:t>
            </a:r>
          </a:p>
          <a:p>
            <a:pPr marL="229026" indent="-229026" defTabSz="916105">
              <a:buFontTx/>
              <a:buAutoNum type="arabicPeriod"/>
              <a:defRPr/>
            </a:pPr>
            <a:endParaRPr lang="en-US" b="0" baseline="0" dirty="0"/>
          </a:p>
          <a:p>
            <a:pPr marL="229026" indent="-229026">
              <a:buAutoNum type="arabicPeriod"/>
            </a:pPr>
            <a:r>
              <a:rPr lang="en-US" baseline="0" dirty="0"/>
              <a:t>Kathy’s </a:t>
            </a:r>
            <a:r>
              <a:rPr lang="en-US" b="1" baseline="0" dirty="0"/>
              <a:t>Amount Without Adjustment</a:t>
            </a:r>
            <a:r>
              <a:rPr lang="en-US" baseline="0" dirty="0"/>
              <a:t> total amount of opportunities owned by her subordinates. This amount is the roll-up of actual opportunity amounts. It does not include any adjustments.</a:t>
            </a:r>
          </a:p>
          <a:p>
            <a:pPr marL="461234" lvl="1" indent="-229026">
              <a:buNone/>
            </a:pPr>
            <a:r>
              <a:rPr lang="en-US" baseline="0" dirty="0">
                <a:solidFill>
                  <a:srgbClr val="000000"/>
                </a:solidFill>
                <a:latin typeface="Arial" pitchFamily="-112" charset="0"/>
                <a:ea typeface="Arial" pitchFamily="-112" charset="0"/>
                <a:cs typeface="Arial" pitchFamily="-112" charset="0"/>
                <a:sym typeface="Arial" pitchFamily="-112" charset="0"/>
              </a:rPr>
              <a:t>Kathy’s </a:t>
            </a:r>
            <a:r>
              <a:rPr lang="en-US" b="1" baseline="0" dirty="0">
                <a:solidFill>
                  <a:srgbClr val="000000"/>
                </a:solidFill>
                <a:latin typeface="Arial" pitchFamily="-112" charset="0"/>
                <a:ea typeface="Arial" pitchFamily="-112" charset="0"/>
                <a:cs typeface="Arial" pitchFamily="-112" charset="0"/>
                <a:sym typeface="Arial" pitchFamily="-112" charset="0"/>
              </a:rPr>
              <a:t>Amount Without Adjustments = </a:t>
            </a:r>
            <a:r>
              <a:rPr lang="en-US" b="0" baseline="0" dirty="0">
                <a:solidFill>
                  <a:srgbClr val="000000"/>
                </a:solidFill>
                <a:latin typeface="Arial" pitchFamily="-112" charset="0"/>
                <a:ea typeface="Arial" pitchFamily="-112" charset="0"/>
                <a:cs typeface="Arial" pitchFamily="-112" charset="0"/>
                <a:sym typeface="Arial" pitchFamily="-112" charset="0"/>
              </a:rPr>
              <a:t>$3.0M</a:t>
            </a:r>
            <a:endParaRPr lang="en-US" b="0" baseline="0" dirty="0"/>
          </a:p>
          <a:p>
            <a:pPr marL="229026" indent="-229026">
              <a:buFont typeface="+mj-lt"/>
              <a:buAutoNum type="arabicPeriod"/>
            </a:pPr>
            <a:endParaRPr lang="en-US" b="0" baseline="0" dirty="0"/>
          </a:p>
          <a:p>
            <a:pPr marL="229026" indent="-229026">
              <a:buFont typeface="+mj-lt"/>
              <a:buAutoNum type="arabicPeriod"/>
            </a:pPr>
            <a:r>
              <a:rPr lang="en-US" baseline="0" dirty="0"/>
              <a:t>Kathy adjusted the forecast of some of her reps (these are the amounts in red) because she knows that they will outperform their forecast. Kathy’s </a:t>
            </a:r>
            <a:r>
              <a:rPr lang="en-US" b="1" baseline="0" dirty="0"/>
              <a:t>Amount Without Manager Adjustments </a:t>
            </a:r>
            <a:r>
              <a:rPr lang="en-US" baseline="0" dirty="0"/>
              <a:t>is the total opportunity amount of her own opportunities plus the adjusted amount of her subordinates. This amount does not include adjustments by managers above Kathy in the forecast hierarchy.</a:t>
            </a:r>
          </a:p>
          <a:p>
            <a:pPr marL="461234" lvl="3" indent="-229026" defTabSz="916105">
              <a:buNone/>
              <a:defRPr/>
            </a:pPr>
            <a:r>
              <a:rPr lang="en-US" baseline="0" dirty="0">
                <a:solidFill>
                  <a:srgbClr val="000000"/>
                </a:solidFill>
                <a:latin typeface="Arial" pitchFamily="-112" charset="0"/>
                <a:ea typeface="Arial" pitchFamily="-112" charset="0"/>
                <a:cs typeface="Arial" pitchFamily="-112" charset="0"/>
                <a:sym typeface="Arial" pitchFamily="-112" charset="0"/>
              </a:rPr>
              <a:t>Kathy’s </a:t>
            </a:r>
            <a:r>
              <a:rPr lang="en-US" b="1" baseline="0" dirty="0">
                <a:solidFill>
                  <a:srgbClr val="000000"/>
                </a:solidFill>
                <a:latin typeface="Arial" pitchFamily="-112" charset="0"/>
                <a:ea typeface="Arial" pitchFamily="-112" charset="0"/>
                <a:cs typeface="Arial" pitchFamily="-112" charset="0"/>
                <a:sym typeface="Arial" pitchFamily="-112" charset="0"/>
              </a:rPr>
              <a:t>Amount Without Manager Adjustments = </a:t>
            </a:r>
            <a:r>
              <a:rPr lang="en-US" b="0" baseline="0" dirty="0">
                <a:solidFill>
                  <a:srgbClr val="000000"/>
                </a:solidFill>
                <a:latin typeface="Arial" pitchFamily="-112" charset="0"/>
                <a:ea typeface="Arial" pitchFamily="-112" charset="0"/>
                <a:cs typeface="Arial" pitchFamily="-112" charset="0"/>
                <a:sym typeface="Arial" pitchFamily="-112" charset="0"/>
              </a:rPr>
              <a:t>$3.1M</a:t>
            </a:r>
          </a:p>
          <a:p>
            <a:pPr marL="229026" indent="-229026">
              <a:buFont typeface="+mj-lt"/>
              <a:buAutoNum type="arabicPeriod"/>
            </a:pPr>
            <a:endParaRPr lang="en-US" baseline="0" dirty="0"/>
          </a:p>
          <a:p>
            <a:pPr marL="229026" indent="-229026">
              <a:buFont typeface="+mj-lt"/>
              <a:buAutoNum type="arabicPeriod"/>
            </a:pPr>
            <a:r>
              <a:rPr lang="en-US" baseline="0" dirty="0"/>
              <a:t>Allison adjusted the forecast for Kathy to $3.3M, because she knows that Kathy and her team always outdo themselves. Kathy’s </a:t>
            </a:r>
            <a:r>
              <a:rPr lang="en-US" b="1" baseline="0" dirty="0"/>
              <a:t>Forecast Amount </a:t>
            </a:r>
            <a:r>
              <a:rPr lang="en-US" baseline="0" dirty="0"/>
              <a:t>is the total opportunity amount for Kathy and her subordinates, including all forecast adjustments.</a:t>
            </a:r>
            <a:r>
              <a:rPr lang="en-US" i="0" baseline="0" dirty="0">
                <a:solidFill>
                  <a:srgbClr val="000000"/>
                </a:solidFill>
                <a:latin typeface="Arial" pitchFamily="-112" charset="0"/>
                <a:ea typeface="Arial" pitchFamily="-112" charset="0"/>
                <a:cs typeface="Arial" pitchFamily="-112" charset="0"/>
                <a:sym typeface="Arial" pitchFamily="-112" charset="0"/>
              </a:rPr>
              <a:t/>
            </a:r>
            <a:br>
              <a:rPr lang="en-US" i="0" baseline="0" dirty="0">
                <a:solidFill>
                  <a:srgbClr val="000000"/>
                </a:solidFill>
                <a:latin typeface="Arial" pitchFamily="-112" charset="0"/>
                <a:ea typeface="Arial" pitchFamily="-112" charset="0"/>
                <a:cs typeface="Arial" pitchFamily="-112" charset="0"/>
                <a:sym typeface="Arial" pitchFamily="-112" charset="0"/>
              </a:rPr>
            </a:br>
            <a:r>
              <a:rPr lang="en-US" i="0" baseline="0" dirty="0">
                <a:solidFill>
                  <a:srgbClr val="000000"/>
                </a:solidFill>
                <a:latin typeface="Arial" pitchFamily="-112" charset="0"/>
                <a:ea typeface="Arial" pitchFamily="-112" charset="0"/>
                <a:cs typeface="Arial" pitchFamily="-112" charset="0"/>
                <a:sym typeface="Arial" pitchFamily="-112" charset="0"/>
              </a:rPr>
              <a:t>Kathy’s </a:t>
            </a:r>
            <a:r>
              <a:rPr lang="en-US" b="1" i="0" baseline="0" dirty="0">
                <a:solidFill>
                  <a:srgbClr val="000000"/>
                </a:solidFill>
                <a:latin typeface="Arial" pitchFamily="-112" charset="0"/>
                <a:ea typeface="Arial" pitchFamily="-112" charset="0"/>
                <a:cs typeface="Arial" pitchFamily="-112" charset="0"/>
                <a:sym typeface="Arial" pitchFamily="-112" charset="0"/>
              </a:rPr>
              <a:t>Forecast Amount </a:t>
            </a:r>
            <a:r>
              <a:rPr lang="en-US" i="0" baseline="0" dirty="0">
                <a:solidFill>
                  <a:srgbClr val="000000"/>
                </a:solidFill>
                <a:latin typeface="Arial" pitchFamily="-112" charset="0"/>
                <a:ea typeface="Arial" pitchFamily="-112" charset="0"/>
                <a:cs typeface="Arial" pitchFamily="-112" charset="0"/>
                <a:sym typeface="Arial" pitchFamily="-112" charset="0"/>
              </a:rPr>
              <a:t>= $3.3M</a:t>
            </a:r>
            <a:endParaRPr lang="en-US" b="0" baseline="0" dirty="0">
              <a:solidFill>
                <a:srgbClr val="000000"/>
              </a:solidFill>
              <a:latin typeface="Arial" pitchFamily="-112" charset="0"/>
              <a:cs typeface="Arial" pitchFamily="-112" charset="0"/>
              <a:sym typeface="Arial" pitchFamily="-112" charset="0"/>
            </a:endParaRPr>
          </a:p>
          <a:p>
            <a:pPr marL="454872" lvl="2" indent="-229026" defTabSz="916105">
              <a:buNone/>
              <a:defRPr/>
            </a:pPr>
            <a:endParaRPr lang="en-US" b="0" baseline="0" dirty="0">
              <a:solidFill>
                <a:srgbClr val="000000"/>
              </a:solidFill>
              <a:latin typeface="Arial" pitchFamily="-112" charset="0"/>
              <a:cs typeface="Arial" pitchFamily="-112" charset="0"/>
              <a:sym typeface="Arial" pitchFamily="-112" charset="0"/>
            </a:endParaRPr>
          </a:p>
          <a:p>
            <a:r>
              <a:rPr lang="en-US" dirty="0">
                <a:solidFill>
                  <a:srgbClr val="000000"/>
                </a:solidFill>
                <a:latin typeface="Arial" pitchFamily="-112" charset="0"/>
                <a:ea typeface="Arial" pitchFamily="-112" charset="0"/>
                <a:cs typeface="Arial" pitchFamily="-112" charset="0"/>
                <a:sym typeface="Arial" pitchFamily="-112" charset="0"/>
              </a:rPr>
              <a:t>Ask</a:t>
            </a:r>
            <a:r>
              <a:rPr lang="en-US" baseline="0" dirty="0">
                <a:solidFill>
                  <a:srgbClr val="000000"/>
                </a:solidFill>
                <a:latin typeface="Arial" pitchFamily="-112" charset="0"/>
                <a:ea typeface="Arial" pitchFamily="-112" charset="0"/>
                <a:cs typeface="Arial" pitchFamily="-112" charset="0"/>
                <a:sym typeface="Arial" pitchFamily="-112" charset="0"/>
              </a:rPr>
              <a:t> the students the following questions:</a:t>
            </a:r>
            <a:br>
              <a:rPr lang="en-US" baseline="0" dirty="0">
                <a:solidFill>
                  <a:srgbClr val="000000"/>
                </a:solidFill>
                <a:latin typeface="Arial" pitchFamily="-112" charset="0"/>
                <a:ea typeface="Arial" pitchFamily="-112" charset="0"/>
                <a:cs typeface="Arial" pitchFamily="-112" charset="0"/>
                <a:sym typeface="Arial" pitchFamily="-112" charset="0"/>
              </a:rPr>
            </a:br>
            <a:r>
              <a:rPr lang="en-US" baseline="0" dirty="0">
                <a:solidFill>
                  <a:srgbClr val="000000"/>
                </a:solidFill>
                <a:latin typeface="Arial" pitchFamily="-112" charset="0"/>
                <a:ea typeface="Arial" pitchFamily="-112" charset="0"/>
                <a:cs typeface="Arial" pitchFamily="-112" charset="0"/>
                <a:sym typeface="Arial" pitchFamily="-112" charset="0"/>
              </a:rPr>
              <a:t>1. What is the dollar amount of adjustments made by Kathy to her subordinates’ forecasts?</a:t>
            </a:r>
          </a:p>
          <a:p>
            <a:r>
              <a:rPr lang="en-US" b="1" baseline="0" dirty="0">
                <a:solidFill>
                  <a:srgbClr val="000000"/>
                </a:solidFill>
                <a:latin typeface="Arial" pitchFamily="-112" charset="0"/>
                <a:ea typeface="Arial" pitchFamily="-112" charset="0"/>
                <a:cs typeface="Arial" pitchFamily="-112" charset="0"/>
                <a:sym typeface="Arial" pitchFamily="-112" charset="0"/>
              </a:rPr>
              <a:t>Answer:</a:t>
            </a:r>
            <a:r>
              <a:rPr lang="en-US" baseline="0" dirty="0">
                <a:solidFill>
                  <a:srgbClr val="000000"/>
                </a:solidFill>
                <a:latin typeface="Arial" pitchFamily="-112" charset="0"/>
                <a:ea typeface="Arial" pitchFamily="-112" charset="0"/>
                <a:cs typeface="Arial" pitchFamily="-112" charset="0"/>
                <a:sym typeface="Arial" pitchFamily="-112" charset="0"/>
              </a:rPr>
              <a:t> $100,000 (Amount Without Manager Adjustments – Amount Without Adjustments)</a:t>
            </a:r>
          </a:p>
          <a:p>
            <a:r>
              <a:rPr lang="en-US" baseline="0" dirty="0">
                <a:solidFill>
                  <a:srgbClr val="000000"/>
                </a:solidFill>
                <a:latin typeface="Arial" pitchFamily="-112" charset="0"/>
                <a:ea typeface="Arial" pitchFamily="-112" charset="0"/>
                <a:cs typeface="Arial" pitchFamily="-112" charset="0"/>
                <a:sym typeface="Arial" pitchFamily="-112" charset="0"/>
              </a:rPr>
              <a:t>2. Allison Wheeler wants to analyze the </a:t>
            </a:r>
            <a:r>
              <a:rPr lang="en-US" dirty="0"/>
              <a:t>adjusted forecast by category for this quarter and the next three quarters for the entir</a:t>
            </a:r>
            <a:r>
              <a:rPr lang="en-US" baseline="0" dirty="0"/>
              <a:t>e sales organization</a:t>
            </a:r>
            <a:r>
              <a:rPr lang="en-US" baseline="0" dirty="0">
                <a:solidFill>
                  <a:srgbClr val="000000"/>
                </a:solidFill>
                <a:latin typeface="Arial" pitchFamily="-112" charset="0"/>
                <a:cs typeface="Arial" pitchFamily="-112" charset="0"/>
                <a:sym typeface="Arial" pitchFamily="-112" charset="0"/>
              </a:rPr>
              <a:t>. W</a:t>
            </a:r>
            <a:r>
              <a:rPr lang="en-US" baseline="0" dirty="0">
                <a:solidFill>
                  <a:srgbClr val="000000"/>
                </a:solidFill>
                <a:latin typeface="Arial" pitchFamily="-112" charset="0"/>
                <a:ea typeface="Arial" pitchFamily="-112" charset="0"/>
                <a:cs typeface="Arial" pitchFamily="-112" charset="0"/>
                <a:sym typeface="Arial" pitchFamily="-112" charset="0"/>
              </a:rPr>
              <a:t>hich forecast field should you use in the report?</a:t>
            </a:r>
            <a:endParaRPr lang="en-US" dirty="0">
              <a:solidFill>
                <a:srgbClr val="000000"/>
              </a:solidFill>
              <a:latin typeface="Arial" pitchFamily="-112" charset="0"/>
              <a:ea typeface="Arial" pitchFamily="-112" charset="0"/>
              <a:cs typeface="Arial" pitchFamily="-112" charset="0"/>
              <a:sym typeface="Arial" pitchFamily="-112" charset="0"/>
            </a:endParaRPr>
          </a:p>
          <a:p>
            <a:r>
              <a:rPr lang="en-US" b="1" dirty="0">
                <a:solidFill>
                  <a:srgbClr val="000000"/>
                </a:solidFill>
                <a:latin typeface="Arial" pitchFamily="-112" charset="0"/>
                <a:ea typeface="Arial" pitchFamily="-112" charset="0"/>
                <a:cs typeface="Arial" pitchFamily="-112" charset="0"/>
                <a:sym typeface="Arial" pitchFamily="-112" charset="0"/>
              </a:rPr>
              <a:t>Answer:</a:t>
            </a:r>
            <a:r>
              <a:rPr lang="en-US" baseline="0" dirty="0">
                <a:solidFill>
                  <a:srgbClr val="000000"/>
                </a:solidFill>
                <a:latin typeface="Arial" pitchFamily="-112" charset="0"/>
                <a:ea typeface="Arial" pitchFamily="-112" charset="0"/>
                <a:cs typeface="Arial" pitchFamily="-112" charset="0"/>
                <a:sym typeface="Arial" pitchFamily="-112" charset="0"/>
              </a:rPr>
              <a:t> </a:t>
            </a:r>
            <a:r>
              <a:rPr lang="en-US" b="0" baseline="0" dirty="0">
                <a:solidFill>
                  <a:srgbClr val="000000"/>
                </a:solidFill>
                <a:latin typeface="Arial" pitchFamily="-112" charset="0"/>
                <a:ea typeface="Arial" pitchFamily="-112" charset="0"/>
                <a:cs typeface="Arial" pitchFamily="-112" charset="0"/>
                <a:sym typeface="Arial" pitchFamily="-112" charset="0"/>
              </a:rPr>
              <a:t>Forecast Amount</a:t>
            </a:r>
            <a:endParaRPr lang="en-US" b="0" i="0" baseline="0" dirty="0"/>
          </a:p>
          <a:p>
            <a:endParaRPr lang="en-US" dirty="0"/>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104</a:t>
            </a:fld>
            <a:endParaRPr lang="en-US" dirty="0"/>
          </a:p>
        </p:txBody>
      </p:sp>
    </p:spTree>
    <p:extLst>
      <p:ext uri="{BB962C8B-B14F-4D97-AF65-F5344CB8AC3E}">
        <p14:creationId xmlns:p14="http://schemas.microsoft.com/office/powerpoint/2010/main" val="56888611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6105">
              <a:defRPr/>
            </a:pPr>
            <a:r>
              <a:rPr lang="en-US" b="1" dirty="0">
                <a:solidFill>
                  <a:srgbClr val="000000"/>
                </a:solidFill>
                <a:latin typeface="Arial" pitchFamily="-112" charset="0"/>
                <a:ea typeface="Arial" pitchFamily="-112" charset="0"/>
                <a:cs typeface="Arial" pitchFamily="-112" charset="0"/>
                <a:sym typeface="Arial" pitchFamily="-112" charset="0"/>
              </a:rPr>
              <a:t>Teaching Points:</a:t>
            </a:r>
            <a:endParaRPr lang="en-US" b="0" dirty="0">
              <a:solidFill>
                <a:srgbClr val="000000"/>
              </a:solidFill>
              <a:latin typeface="Arial" pitchFamily="-112" charset="0"/>
              <a:ea typeface="Arial" pitchFamily="-112" charset="0"/>
              <a:cs typeface="Arial" pitchFamily="-112" charset="0"/>
              <a:sym typeface="Arial" pitchFamily="-112" charset="0"/>
            </a:endParaRPr>
          </a:p>
          <a:p>
            <a:pPr marL="229026" indent="-229026" defTabSz="916105">
              <a:buFont typeface="Wingdings" pitchFamily="2" charset="2"/>
              <a:buChar char="§"/>
              <a:defRPr/>
            </a:pPr>
            <a:r>
              <a:rPr lang="en-US" b="0" baseline="0" dirty="0">
                <a:solidFill>
                  <a:srgbClr val="000000"/>
                </a:solidFill>
                <a:latin typeface="Arial" pitchFamily="-112" charset="0"/>
                <a:ea typeface="Arial" pitchFamily="-112" charset="0"/>
                <a:cs typeface="Arial" pitchFamily="-112" charset="0"/>
                <a:sym typeface="Arial" pitchFamily="-112" charset="0"/>
              </a:rPr>
              <a:t>If you do not filter the data by owner, you will double count the forecast amount.</a:t>
            </a:r>
          </a:p>
          <a:p>
            <a:pPr marL="229026" indent="-229026" defTabSz="916105">
              <a:buFont typeface="Wingdings" pitchFamily="2" charset="2"/>
              <a:buChar char="§"/>
              <a:defRPr/>
            </a:pPr>
            <a:r>
              <a:rPr lang="en-US" b="0" baseline="0" dirty="0">
                <a:solidFill>
                  <a:srgbClr val="000000"/>
                </a:solidFill>
                <a:latin typeface="Arial" pitchFamily="-112" charset="0"/>
                <a:ea typeface="Arial" pitchFamily="-112" charset="0"/>
                <a:cs typeface="Arial" pitchFamily="-112" charset="0"/>
                <a:sym typeface="Arial" pitchFamily="-112" charset="0"/>
              </a:rPr>
              <a:t>The “My direct reports’ forecasting items” filter allows any forecast manager to see the forecast data for his or her direct reports. The report data will change depending on which forecast manager is viewing the report. </a:t>
            </a:r>
            <a:endParaRPr lang="en-US" dirty="0"/>
          </a:p>
          <a:p>
            <a:pPr marL="229026" indent="-229026" defTabSz="916105">
              <a:buFont typeface="Wingdings" pitchFamily="2" charset="2"/>
              <a:buChar char="§"/>
              <a:defRPr/>
            </a:pPr>
            <a:r>
              <a:rPr lang="en-US" dirty="0"/>
              <a:t>Alternatively, you can add a filter to only show the forecast data for specific users. Make sure that the specific users in the filter do not roll up to each other.</a:t>
            </a:r>
          </a:p>
          <a:p>
            <a:endParaRPr lang="en-US" dirty="0"/>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105</a:t>
            </a:fld>
            <a:endParaRPr lang="en-US" dirty="0"/>
          </a:p>
        </p:txBody>
      </p:sp>
    </p:spTree>
    <p:extLst>
      <p:ext uri="{BB962C8B-B14F-4D97-AF65-F5344CB8AC3E}">
        <p14:creationId xmlns:p14="http://schemas.microsoft.com/office/powerpoint/2010/main" val="158711670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 y="109538"/>
            <a:ext cx="5214938" cy="2935287"/>
          </a:xfrm>
          <a:prstGeom prst="rect">
            <a:avLst/>
          </a:prstGeom>
        </p:spPr>
      </p:sp>
      <p:sp>
        <p:nvSpPr>
          <p:cNvPr id="3" name="Notes Placeholder 2"/>
          <p:cNvSpPr>
            <a:spLocks noGrp="1"/>
          </p:cNvSpPr>
          <p:nvPr>
            <p:ph type="body" idx="1"/>
          </p:nvPr>
        </p:nvSpPr>
        <p:spPr>
          <a:xfrm>
            <a:off x="390349" y="3273023"/>
            <a:ext cx="6245578" cy="5504942"/>
          </a:xfrm>
          <a:prstGeom prst="rect">
            <a:avLst/>
          </a:prstGeom>
        </p:spPr>
        <p:txBody>
          <a:bodyPr>
            <a:normAutofit/>
          </a:bodyPr>
          <a:lstStyle/>
          <a:p>
            <a:pPr defTabSz="924723">
              <a:defRPr/>
            </a:pPr>
            <a:r>
              <a:rPr lang="en-US" b="1" dirty="0">
                <a:solidFill>
                  <a:srgbClr val="000000"/>
                </a:solidFill>
                <a:latin typeface="Arial" pitchFamily="-112" charset="0"/>
                <a:ea typeface="Arial" pitchFamily="-112" charset="0"/>
                <a:cs typeface="Arial" pitchFamily="-112" charset="0"/>
                <a:sym typeface="Arial" pitchFamily="-112" charset="0"/>
              </a:rPr>
              <a:t>Teaching Points:</a:t>
            </a:r>
            <a:endParaRPr lang="en-US" b="0" dirty="0">
              <a:solidFill>
                <a:srgbClr val="000000"/>
              </a:solidFill>
              <a:latin typeface="Arial" pitchFamily="-112" charset="0"/>
              <a:ea typeface="Arial" pitchFamily="-112" charset="0"/>
              <a:cs typeface="Arial" pitchFamily="-112" charset="0"/>
              <a:sym typeface="Arial" pitchFamily="-112" charset="0"/>
            </a:endParaRPr>
          </a:p>
          <a:p>
            <a:pPr marL="231181" indent="-231181" defTabSz="924723">
              <a:buFont typeface="Wingdings" pitchFamily="2" charset="2"/>
              <a:buChar char="§"/>
              <a:defRPr/>
            </a:pPr>
            <a:r>
              <a:rPr lang="en-US" b="0" dirty="0">
                <a:solidFill>
                  <a:srgbClr val="000000"/>
                </a:solidFill>
                <a:latin typeface="Arial" pitchFamily="-112" charset="0"/>
                <a:ea typeface="Arial" pitchFamily="-112" charset="0"/>
                <a:cs typeface="Arial" pitchFamily="-112" charset="0"/>
                <a:sym typeface="Arial" pitchFamily="-112" charset="0"/>
              </a:rPr>
              <a:t>The</a:t>
            </a:r>
            <a:r>
              <a:rPr lang="en-US" b="0" baseline="0" dirty="0">
                <a:solidFill>
                  <a:srgbClr val="000000"/>
                </a:solidFill>
                <a:latin typeface="Arial" pitchFamily="-112" charset="0"/>
                <a:ea typeface="Arial" pitchFamily="-112" charset="0"/>
                <a:cs typeface="Arial" pitchFamily="-112" charset="0"/>
                <a:sym typeface="Arial" pitchFamily="-112" charset="0"/>
              </a:rPr>
              <a:t> Forecasting Items custom report type has already been created for you.</a:t>
            </a:r>
            <a:endParaRPr lang="en-US" b="0" dirty="0">
              <a:solidFill>
                <a:srgbClr val="000000"/>
              </a:solidFill>
              <a:latin typeface="Arial" pitchFamily="-112" charset="0"/>
              <a:ea typeface="Arial" pitchFamily="-112" charset="0"/>
              <a:cs typeface="Arial" pitchFamily="-112" charset="0"/>
              <a:sym typeface="Arial" pitchFamily="-112" charset="0"/>
            </a:endParaRPr>
          </a:p>
          <a:p>
            <a:pPr marL="231181" indent="-231181" defTabSz="924723">
              <a:buFont typeface="Wingdings" pitchFamily="2" charset="2"/>
              <a:buChar char="§"/>
              <a:defRPr/>
            </a:pPr>
            <a:r>
              <a:rPr lang="en-US" b="0" dirty="0">
                <a:solidFill>
                  <a:srgbClr val="000000"/>
                </a:solidFill>
                <a:latin typeface="Arial" pitchFamily="-112" charset="0"/>
                <a:ea typeface="Arial" pitchFamily="-112" charset="0"/>
                <a:cs typeface="Arial" pitchFamily="-112" charset="0"/>
                <a:sym typeface="Arial" pitchFamily="-112" charset="0"/>
              </a:rPr>
              <a:t>You will use Forecast Amount in the report, because this value shows the adjusted</a:t>
            </a:r>
            <a:r>
              <a:rPr lang="en-US" b="0" baseline="0" dirty="0">
                <a:solidFill>
                  <a:srgbClr val="000000"/>
                </a:solidFill>
                <a:latin typeface="Arial" pitchFamily="-112" charset="0"/>
                <a:ea typeface="Arial" pitchFamily="-112" charset="0"/>
                <a:cs typeface="Arial" pitchFamily="-112" charset="0"/>
                <a:sym typeface="Arial" pitchFamily="-112" charset="0"/>
              </a:rPr>
              <a:t> forecast amount.</a:t>
            </a:r>
          </a:p>
          <a:p>
            <a:pPr marL="231181" indent="-231181" defTabSz="924723">
              <a:buFont typeface="Wingdings" pitchFamily="2" charset="2"/>
              <a:buChar char="§"/>
              <a:defRPr/>
            </a:pPr>
            <a:r>
              <a:rPr lang="en-US" b="0" baseline="0" dirty="0">
                <a:solidFill>
                  <a:srgbClr val="000000"/>
                </a:solidFill>
                <a:latin typeface="Arial" pitchFamily="-112" charset="0"/>
                <a:ea typeface="Arial" pitchFamily="-112" charset="0"/>
                <a:cs typeface="Arial" pitchFamily="-112" charset="0"/>
                <a:sym typeface="Arial" pitchFamily="-112" charset="0"/>
              </a:rPr>
              <a:t>When you add the filter, make sure you enter </a:t>
            </a:r>
            <a:r>
              <a:rPr lang="en-US" b="0" baseline="0" dirty="0" err="1">
                <a:solidFill>
                  <a:srgbClr val="000000"/>
                </a:solidFill>
                <a:latin typeface="Arial" pitchFamily="-112" charset="0"/>
                <a:ea typeface="Arial" pitchFamily="-112" charset="0"/>
                <a:cs typeface="Arial" pitchFamily="-112" charset="0"/>
                <a:sym typeface="Arial" pitchFamily="-112" charset="0"/>
              </a:rPr>
              <a:t>OpportunityRevenue</a:t>
            </a:r>
            <a:r>
              <a:rPr lang="en-US" b="0" baseline="0" dirty="0">
                <a:solidFill>
                  <a:srgbClr val="000000"/>
                </a:solidFill>
                <a:latin typeface="Arial" pitchFamily="-112" charset="0"/>
                <a:ea typeface="Arial" pitchFamily="-112" charset="0"/>
                <a:cs typeface="Arial" pitchFamily="-112" charset="0"/>
                <a:sym typeface="Arial" pitchFamily="-112" charset="0"/>
              </a:rPr>
              <a:t> (no spaces) as the </a:t>
            </a:r>
            <a:r>
              <a:rPr lang="en-US" dirty="0"/>
              <a:t>Forecasting Type: API Name </a:t>
            </a:r>
            <a:r>
              <a:rPr lang="en-US" dirty="0">
                <a:solidFill>
                  <a:srgbClr val="000000"/>
                </a:solidFill>
                <a:latin typeface="Arial" pitchFamily="-112" charset="0"/>
                <a:cs typeface="Arial" pitchFamily="-112" charset="0"/>
                <a:sym typeface="Arial" pitchFamily="-112" charset="0"/>
              </a:rPr>
              <a:t>value.</a:t>
            </a:r>
            <a:endParaRPr lang="en-US" dirty="0"/>
          </a:p>
        </p:txBody>
      </p:sp>
      <p:sp>
        <p:nvSpPr>
          <p:cNvPr id="7" name="Header Placeholder 3"/>
          <p:cNvSpPr>
            <a:spLocks noGrp="1"/>
          </p:cNvSpPr>
          <p:nvPr>
            <p:ph type="hdr" sz="quarter"/>
          </p:nvPr>
        </p:nvSpPr>
        <p:spPr>
          <a:xfrm>
            <a:off x="1" y="9065186"/>
            <a:ext cx="4307520" cy="247089"/>
          </a:xfrm>
        </p:spPr>
        <p:txBody>
          <a:bodyPr/>
          <a:lstStyle/>
          <a:p>
            <a:pPr>
              <a:defRPr/>
            </a:pPr>
            <a:r>
              <a:rPr lang="en-US" dirty="0"/>
              <a:t>Sales Cloud Administration</a:t>
            </a:r>
          </a:p>
        </p:txBody>
      </p:sp>
      <p:sp>
        <p:nvSpPr>
          <p:cNvPr id="9" name="Footer Placeholder 4"/>
          <p:cNvSpPr>
            <a:spLocks noGrp="1"/>
          </p:cNvSpPr>
          <p:nvPr>
            <p:ph type="ftr" sz="quarter" idx="4"/>
          </p:nvPr>
        </p:nvSpPr>
        <p:spPr>
          <a:xfrm>
            <a:off x="4344383" y="9055743"/>
            <a:ext cx="2087921" cy="256524"/>
          </a:xfrm>
        </p:spPr>
        <p:txBody>
          <a:bodyPr/>
          <a:lstStyle/>
          <a:p>
            <a:r>
              <a:rPr lang="en-US" dirty="0"/>
              <a:t>© Copyright 2017 salesforce.com, </a:t>
            </a:r>
            <a:r>
              <a:rPr lang="en-US" dirty="0" err="1"/>
              <a:t>inc.</a:t>
            </a:r>
            <a:endParaRPr lang="en-US" dirty="0"/>
          </a:p>
        </p:txBody>
      </p:sp>
      <p:sp>
        <p:nvSpPr>
          <p:cNvPr id="10" name="Slide Number Placeholder 5"/>
          <p:cNvSpPr>
            <a:spLocks noGrp="1"/>
          </p:cNvSpPr>
          <p:nvPr>
            <p:ph type="sldNum" sz="quarter" idx="5"/>
          </p:nvPr>
        </p:nvSpPr>
        <p:spPr>
          <a:xfrm>
            <a:off x="6470936" y="9055738"/>
            <a:ext cx="555339" cy="256537"/>
          </a:xfrm>
        </p:spPr>
        <p:txBody>
          <a:bodyPr/>
          <a:lstStyle/>
          <a:p>
            <a:pPr>
              <a:defRPr/>
            </a:pPr>
            <a:fld id="{B4ABCAC1-5A0E-4D41-9DFA-A4558277763A}" type="slidenum">
              <a:rPr lang="en-US" smtClean="0"/>
              <a:pPr>
                <a:defRPr/>
              </a:pPr>
              <a:t>106</a:t>
            </a:fld>
            <a:endParaRPr lang="en-US" dirty="0"/>
          </a:p>
        </p:txBody>
      </p:sp>
    </p:spTree>
    <p:custDataLst>
      <p:tags r:id="rId1"/>
    </p:custDataLst>
    <p:extLst>
      <p:ext uri="{BB962C8B-B14F-4D97-AF65-F5344CB8AC3E}">
        <p14:creationId xmlns:p14="http://schemas.microsoft.com/office/powerpoint/2010/main" val="254848783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indent="0" defTabSz="905754">
              <a:buNone/>
              <a:defRPr/>
            </a:pPr>
            <a:r>
              <a:rPr lang="en-US" b="1" dirty="0">
                <a:solidFill>
                  <a:srgbClr val="000000"/>
                </a:solidFill>
                <a:latin typeface="Arial" pitchFamily="-112" charset="0"/>
                <a:ea typeface="Arial" pitchFamily="-112" charset="0"/>
                <a:cs typeface="Arial" pitchFamily="-112" charset="0"/>
                <a:sym typeface="Arial" pitchFamily="-112" charset="0"/>
              </a:rPr>
              <a:t>Teaching Points:</a:t>
            </a:r>
          </a:p>
          <a:p>
            <a:pPr marL="229026" lvl="1" indent="-229026" defTabSz="905754">
              <a:defRPr/>
            </a:pPr>
            <a:r>
              <a:rPr lang="en-US" b="0" dirty="0">
                <a:latin typeface="Arial" pitchFamily="34" charset="0"/>
                <a:cs typeface="Arial" pitchFamily="34" charset="0"/>
              </a:rPr>
              <a:t>The Forecasting</a:t>
            </a:r>
            <a:r>
              <a:rPr lang="en-US" b="0" baseline="0" dirty="0">
                <a:latin typeface="Arial" pitchFamily="34" charset="0"/>
                <a:cs typeface="Arial" pitchFamily="34" charset="0"/>
              </a:rPr>
              <a:t> Quotas object contains all the quota fields.</a:t>
            </a:r>
          </a:p>
          <a:p>
            <a:pPr marL="229026" lvl="1" indent="-229026" defTabSz="905754">
              <a:defRPr/>
            </a:pPr>
            <a:r>
              <a:rPr lang="en-US" b="0" u="none" baseline="0" dirty="0">
                <a:latin typeface="Arial" pitchFamily="34" charset="0"/>
                <a:cs typeface="Arial" pitchFamily="34" charset="0"/>
              </a:rPr>
              <a:t>When using Forecasting Quotas as the primary object, you can include related Forecasting Items</a:t>
            </a:r>
            <a:r>
              <a:rPr lang="en-US" b="0" baseline="0" dirty="0">
                <a:latin typeface="Arial" pitchFamily="34" charset="0"/>
                <a:cs typeface="Arial" pitchFamily="34" charset="0"/>
              </a:rPr>
              <a:t>. This allows you to use both forecasting and quota fields in the report.</a:t>
            </a:r>
          </a:p>
          <a:p>
            <a:endParaRPr lang="en-US" dirty="0"/>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107</a:t>
            </a:fld>
            <a:endParaRPr lang="en-US" dirty="0"/>
          </a:p>
        </p:txBody>
      </p:sp>
    </p:spTree>
    <p:extLst>
      <p:ext uri="{BB962C8B-B14F-4D97-AF65-F5344CB8AC3E}">
        <p14:creationId xmlns:p14="http://schemas.microsoft.com/office/powerpoint/2010/main" val="4070814604"/>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Teaching Points:</a:t>
            </a:r>
          </a:p>
          <a:p>
            <a:pPr indent="-229026">
              <a:buFont typeface="Wingdings" pitchFamily="2" charset="2"/>
              <a:buChar char="§"/>
            </a:pPr>
            <a:r>
              <a:rPr lang="en-US" dirty="0"/>
              <a:t>Include</a:t>
            </a:r>
            <a:r>
              <a:rPr lang="en-US" baseline="0" dirty="0"/>
              <a:t> </a:t>
            </a:r>
            <a:r>
              <a:rPr lang="en-US" dirty="0"/>
              <a:t>the quota amount and forecast amount in the report. </a:t>
            </a:r>
          </a:p>
          <a:p>
            <a:pPr indent="-229026">
              <a:buFont typeface="Wingdings" pitchFamily="2" charset="2"/>
              <a:buChar char="§"/>
            </a:pPr>
            <a:r>
              <a:rPr lang="en-US" dirty="0"/>
              <a:t>Filter the data to only include</a:t>
            </a:r>
            <a:r>
              <a:rPr lang="en-US" baseline="0" dirty="0"/>
              <a:t> the forecast amount from the Closed forecast category. </a:t>
            </a:r>
          </a:p>
          <a:p>
            <a:pPr indent="-229026">
              <a:buFont typeface="Wingdings" pitchFamily="2" charset="2"/>
              <a:buChar char="§"/>
            </a:pPr>
            <a:r>
              <a:rPr lang="en-US" u="none" baseline="0" dirty="0"/>
              <a:t>Filter the data to only display the revenue quota data.</a:t>
            </a:r>
          </a:p>
          <a:p>
            <a:pPr indent="-229026">
              <a:buFont typeface="Wingdings" pitchFamily="2" charset="2"/>
              <a:buChar char="§"/>
            </a:pPr>
            <a:r>
              <a:rPr lang="en-US" dirty="0"/>
              <a:t>Create a custom summary formula to calculate the quota attainment, which is the closed forecast amount divided by the quota amount.</a:t>
            </a:r>
          </a:p>
          <a:p>
            <a:endParaRPr lang="en-US" dirty="0"/>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108</a:t>
            </a:fld>
            <a:endParaRPr lang="en-US" dirty="0"/>
          </a:p>
        </p:txBody>
      </p:sp>
    </p:spTree>
    <p:extLst>
      <p:ext uri="{BB962C8B-B14F-4D97-AF65-F5344CB8AC3E}">
        <p14:creationId xmlns:p14="http://schemas.microsoft.com/office/powerpoint/2010/main" val="111429207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 y="109538"/>
            <a:ext cx="5214938" cy="2935287"/>
          </a:xfrm>
          <a:prstGeom prst="rect">
            <a:avLst/>
          </a:prstGeom>
        </p:spPr>
      </p:sp>
      <p:sp>
        <p:nvSpPr>
          <p:cNvPr id="3" name="Notes Placeholder 2"/>
          <p:cNvSpPr>
            <a:spLocks noGrp="1"/>
          </p:cNvSpPr>
          <p:nvPr>
            <p:ph type="body" idx="1"/>
          </p:nvPr>
        </p:nvSpPr>
        <p:spPr>
          <a:xfrm>
            <a:off x="390349" y="3273023"/>
            <a:ext cx="6245578" cy="5504942"/>
          </a:xfrm>
          <a:prstGeom prst="rect">
            <a:avLst/>
          </a:prstGeom>
        </p:spPr>
        <p:txBody>
          <a:bodyPr>
            <a:normAutofit lnSpcReduction="10000"/>
          </a:bodyPr>
          <a:lstStyle/>
          <a:p>
            <a:r>
              <a:rPr lang="en-US" b="1" dirty="0"/>
              <a:t>Teaching Points</a:t>
            </a:r>
          </a:p>
          <a:p>
            <a:r>
              <a:rPr lang="en-US" dirty="0"/>
              <a:t>Use the Knowledge Check Manager in place of this slide. </a:t>
            </a:r>
            <a:br>
              <a:rPr lang="en-US" dirty="0"/>
            </a:br>
            <a:r>
              <a:rPr lang="en-US" dirty="0"/>
              <a:t/>
            </a:r>
            <a:br>
              <a:rPr lang="en-US" dirty="0"/>
            </a:br>
            <a:r>
              <a:rPr lang="en-US" dirty="0"/>
              <a:t>1. When using Collaborative Forecasts, the Forecasts tab displays revenue and quantity forecasts, quotas and attainment percentages, monthly or quarterly forecasts, and the opportunities that make up the forecast. Organizations using Communities can include partner-owned opportunities in forecasts. In addition, forecast managers can adjust the forecast of direct subordinates </a:t>
            </a:r>
            <a:r>
              <a:rPr lang="en-US" baseline="0" dirty="0"/>
              <a:t>and forecast users can adjust the forecast amount of their own forecast to</a:t>
            </a:r>
            <a:r>
              <a:rPr lang="en-US" dirty="0"/>
              <a:t> increase the accuracy of forecasts. </a:t>
            </a:r>
            <a:br>
              <a:rPr lang="en-US" dirty="0"/>
            </a:br>
            <a:r>
              <a:rPr lang="en-US" dirty="0"/>
              <a:t/>
            </a:r>
            <a:br>
              <a:rPr lang="en-US" dirty="0"/>
            </a:br>
            <a:r>
              <a:rPr lang="en-US" dirty="0"/>
              <a:t>2. An administrator can enable up to four different types of forecasts. This allows sales users to view the expected revenue or quantity from opportunities, expected revenue or quantity for each product family, the expected revenue including the Revenue</a:t>
            </a:r>
            <a:r>
              <a:rPr lang="en-US" baseline="0" dirty="0"/>
              <a:t> split </a:t>
            </a:r>
            <a:r>
              <a:rPr lang="en-US" dirty="0"/>
              <a:t>amount, the expected revenue including the Overlay split</a:t>
            </a:r>
            <a:r>
              <a:rPr lang="en-US" baseline="0" dirty="0"/>
              <a:t> amount, or the expected revenue from custom opportunity currency fields</a:t>
            </a:r>
            <a:r>
              <a:rPr lang="en-US" dirty="0"/>
              <a:t>. </a:t>
            </a:r>
            <a:br>
              <a:rPr lang="en-US" dirty="0"/>
            </a:br>
            <a:r>
              <a:rPr lang="en-US" dirty="0"/>
              <a:t/>
            </a:r>
            <a:br>
              <a:rPr lang="en-US" dirty="0"/>
            </a:br>
            <a:r>
              <a:rPr lang="en-US" dirty="0"/>
              <a:t>3. Forecast managers with the “Override Forecasts” permission can view the forecast for all users below them in the forecast hierarchy and adjust the forecast of users directly below them in the forecast hierarchy. </a:t>
            </a:r>
            <a:br>
              <a:rPr lang="en-US" dirty="0"/>
            </a:br>
            <a:r>
              <a:rPr lang="en-US" dirty="0"/>
              <a:t/>
            </a:r>
            <a:br>
              <a:rPr lang="en-US" dirty="0"/>
            </a:br>
            <a:r>
              <a:rPr lang="en-US" dirty="0"/>
              <a:t>4. Forecast categories group opportunities together based on opportunity stage. An administrator defines which opportunity stages map to each forecast category. An administrator can also change the forecast category names. In addition, an administrator can choose to display individual forecast categories or cumulative forecast rollups for the organization.</a:t>
            </a:r>
          </a:p>
          <a:p>
            <a:endParaRPr lang="en-US" dirty="0">
              <a:sym typeface="Arial" pitchFamily="-112" charset="0"/>
            </a:endParaRPr>
          </a:p>
          <a:p>
            <a:r>
              <a:rPr lang="en-US" dirty="0"/>
              <a:t>5. Amount Without Adjustments displays the rollup of actual opportunity amounts for a manager and his or her subordinates. It does not include any adjustments. </a:t>
            </a:r>
          </a:p>
          <a:p>
            <a:endParaRPr lang="en-US" dirty="0"/>
          </a:p>
        </p:txBody>
      </p:sp>
      <p:sp>
        <p:nvSpPr>
          <p:cNvPr id="7" name="Header Placeholder 3"/>
          <p:cNvSpPr>
            <a:spLocks noGrp="1"/>
          </p:cNvSpPr>
          <p:nvPr>
            <p:ph type="hdr" sz="quarter"/>
          </p:nvPr>
        </p:nvSpPr>
        <p:spPr>
          <a:xfrm>
            <a:off x="1" y="9065186"/>
            <a:ext cx="4307520" cy="247089"/>
          </a:xfrm>
        </p:spPr>
        <p:txBody>
          <a:bodyPr/>
          <a:lstStyle/>
          <a:p>
            <a:pPr>
              <a:defRPr/>
            </a:pPr>
            <a:r>
              <a:rPr lang="en-US" dirty="0"/>
              <a:t>Sales Cloud Administration</a:t>
            </a:r>
          </a:p>
        </p:txBody>
      </p:sp>
      <p:sp>
        <p:nvSpPr>
          <p:cNvPr id="9" name="Footer Placeholder 4"/>
          <p:cNvSpPr>
            <a:spLocks noGrp="1"/>
          </p:cNvSpPr>
          <p:nvPr>
            <p:ph type="ftr" sz="quarter" idx="4"/>
          </p:nvPr>
        </p:nvSpPr>
        <p:spPr>
          <a:xfrm>
            <a:off x="4344383" y="9055743"/>
            <a:ext cx="2087921" cy="256524"/>
          </a:xfrm>
        </p:spPr>
        <p:txBody>
          <a:bodyPr/>
          <a:lstStyle/>
          <a:p>
            <a:r>
              <a:rPr lang="en-US" dirty="0"/>
              <a:t>© Copyright 2017 salesforce.com, </a:t>
            </a:r>
            <a:r>
              <a:rPr lang="en-US" dirty="0" err="1"/>
              <a:t>inc.</a:t>
            </a:r>
            <a:endParaRPr lang="en-US" dirty="0"/>
          </a:p>
        </p:txBody>
      </p:sp>
      <p:sp>
        <p:nvSpPr>
          <p:cNvPr id="10" name="Slide Number Placeholder 5"/>
          <p:cNvSpPr>
            <a:spLocks noGrp="1"/>
          </p:cNvSpPr>
          <p:nvPr>
            <p:ph type="sldNum" sz="quarter" idx="5"/>
          </p:nvPr>
        </p:nvSpPr>
        <p:spPr>
          <a:xfrm>
            <a:off x="6470936" y="9055738"/>
            <a:ext cx="555339" cy="256537"/>
          </a:xfrm>
        </p:spPr>
        <p:txBody>
          <a:bodyPr/>
          <a:lstStyle/>
          <a:p>
            <a:pPr>
              <a:defRPr/>
            </a:pPr>
            <a:fld id="{B4ABCAC1-5A0E-4D41-9DFA-A4558277763A}" type="slidenum">
              <a:rPr lang="en-US" smtClean="0"/>
              <a:pPr>
                <a:defRPr/>
              </a:pPr>
              <a:t>109</a:t>
            </a:fld>
            <a:endParaRPr lang="en-US" dirty="0"/>
          </a:p>
        </p:txBody>
      </p:sp>
    </p:spTree>
    <p:custDataLst>
      <p:tags r:id="rId1"/>
    </p:custDataLst>
    <p:extLst>
      <p:ext uri="{BB962C8B-B14F-4D97-AF65-F5344CB8AC3E}">
        <p14:creationId xmlns:p14="http://schemas.microsoft.com/office/powerpoint/2010/main" val="719999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Teaching Points:</a:t>
            </a:r>
          </a:p>
          <a:p>
            <a:pPr marL="111647" indent="-111647">
              <a:buFont typeface="Wingdings" pitchFamily="2" charset="2"/>
              <a:buChar char="§"/>
            </a:pPr>
            <a:r>
              <a:rPr lang="en-US" dirty="0"/>
              <a:t>Together, products and price books track the products and services your company offers, and the various prices at which they are sold.  </a:t>
            </a:r>
          </a:p>
          <a:p>
            <a:pPr marL="111647" indent="-111647">
              <a:buFont typeface="Wingdings" pitchFamily="2" charset="2"/>
              <a:buChar char="§"/>
            </a:pPr>
            <a:r>
              <a:rPr lang="en-US" dirty="0"/>
              <a:t>A price book is a list of products and their associated prices. Each product and its price is called a price book entry.</a:t>
            </a:r>
          </a:p>
          <a:p>
            <a:pPr marL="111647" indent="-111647" defTabSz="874898">
              <a:buFont typeface="Wingdings" pitchFamily="2" charset="2"/>
              <a:buChar char="§"/>
              <a:defRPr/>
            </a:pPr>
            <a:r>
              <a:rPr lang="en-US" dirty="0"/>
              <a:t>The standard price book contains a related list of all standard price book entries.</a:t>
            </a:r>
          </a:p>
          <a:p>
            <a:pPr marL="111647" indent="-111647">
              <a:buFont typeface="Wingdings" pitchFamily="2" charset="2"/>
              <a:buChar char="§"/>
            </a:pPr>
            <a:r>
              <a:rPr lang="en-US" dirty="0"/>
              <a:t>Once they have been sold, products become assets.  Assets represent products your customers have purchased. Assets can be used to track purchases from your orders or from another company. </a:t>
            </a:r>
          </a:p>
          <a:p>
            <a:r>
              <a:rPr lang="en-US" dirty="0"/>
              <a:t> </a:t>
            </a:r>
          </a:p>
          <a:p>
            <a:pPr defTabSz="874898">
              <a:defRPr/>
            </a:pPr>
            <a:r>
              <a:rPr lang="en-US" b="1" dirty="0"/>
              <a:t>Suggestions:</a:t>
            </a:r>
          </a:p>
          <a:p>
            <a:r>
              <a:rPr lang="en-US" dirty="0"/>
              <a:t>You can talk</a:t>
            </a:r>
            <a:r>
              <a:rPr lang="en-US" baseline="0" dirty="0"/>
              <a:t> about the Price Book as a menu, which shows the products available to be ordered with their prices.</a:t>
            </a:r>
            <a:endParaRPr lang="en-US" dirty="0"/>
          </a:p>
          <a:p>
            <a:endParaRPr lang="en-US" dirty="0"/>
          </a:p>
          <a:p>
            <a:endParaRPr lang="en-US" dirty="0"/>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11</a:t>
            </a:fld>
            <a:endParaRPr lang="en-US" dirty="0"/>
          </a:p>
        </p:txBody>
      </p:sp>
    </p:spTree>
    <p:extLst>
      <p:ext uri="{BB962C8B-B14F-4D97-AF65-F5344CB8AC3E}">
        <p14:creationId xmlns:p14="http://schemas.microsoft.com/office/powerpoint/2010/main" val="51598752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 y="109538"/>
            <a:ext cx="5214938" cy="2935287"/>
          </a:xfrm>
          <a:prstGeom prst="rect">
            <a:avLst/>
          </a:prstGeom>
        </p:spPr>
      </p:sp>
      <p:sp>
        <p:nvSpPr>
          <p:cNvPr id="3" name="Notes Placeholder 2"/>
          <p:cNvSpPr>
            <a:spLocks noGrp="1"/>
          </p:cNvSpPr>
          <p:nvPr>
            <p:ph type="body" idx="1"/>
          </p:nvPr>
        </p:nvSpPr>
        <p:spPr>
          <a:xfrm>
            <a:off x="390349" y="3273023"/>
            <a:ext cx="6245578" cy="5504942"/>
          </a:xfrm>
          <a:prstGeom prst="rect">
            <a:avLst/>
          </a:prstGeom>
        </p:spPr>
        <p:txBody>
          <a:bodyPr>
            <a:normAutofit/>
          </a:bodyPr>
          <a:lstStyle/>
          <a:p>
            <a:endParaRPr lang="en-US" dirty="0"/>
          </a:p>
        </p:txBody>
      </p:sp>
      <p:sp>
        <p:nvSpPr>
          <p:cNvPr id="7" name="Header Placeholder 3"/>
          <p:cNvSpPr>
            <a:spLocks noGrp="1"/>
          </p:cNvSpPr>
          <p:nvPr>
            <p:ph type="hdr" sz="quarter"/>
          </p:nvPr>
        </p:nvSpPr>
        <p:spPr>
          <a:xfrm>
            <a:off x="1" y="9065186"/>
            <a:ext cx="4307520" cy="247089"/>
          </a:xfrm>
        </p:spPr>
        <p:txBody>
          <a:bodyPr/>
          <a:lstStyle/>
          <a:p>
            <a:pPr>
              <a:defRPr/>
            </a:pPr>
            <a:r>
              <a:rPr lang="en-US" dirty="0"/>
              <a:t>Sales Cloud Administration</a:t>
            </a:r>
          </a:p>
        </p:txBody>
      </p:sp>
      <p:sp>
        <p:nvSpPr>
          <p:cNvPr id="9" name="Footer Placeholder 4"/>
          <p:cNvSpPr>
            <a:spLocks noGrp="1"/>
          </p:cNvSpPr>
          <p:nvPr>
            <p:ph type="ftr" sz="quarter" idx="4"/>
          </p:nvPr>
        </p:nvSpPr>
        <p:spPr>
          <a:xfrm>
            <a:off x="4344383" y="9055743"/>
            <a:ext cx="2087921" cy="256524"/>
          </a:xfrm>
        </p:spPr>
        <p:txBody>
          <a:bodyPr/>
          <a:lstStyle/>
          <a:p>
            <a:r>
              <a:rPr lang="en-US" dirty="0"/>
              <a:t>© Copyright 2017 salesforce.com, </a:t>
            </a:r>
            <a:r>
              <a:rPr lang="en-US" dirty="0" err="1"/>
              <a:t>inc.</a:t>
            </a:r>
            <a:endParaRPr lang="en-US" dirty="0"/>
          </a:p>
        </p:txBody>
      </p:sp>
      <p:sp>
        <p:nvSpPr>
          <p:cNvPr id="10" name="Slide Number Placeholder 5"/>
          <p:cNvSpPr>
            <a:spLocks noGrp="1"/>
          </p:cNvSpPr>
          <p:nvPr>
            <p:ph type="sldNum" sz="quarter" idx="5"/>
          </p:nvPr>
        </p:nvSpPr>
        <p:spPr>
          <a:xfrm>
            <a:off x="6470936" y="9055738"/>
            <a:ext cx="555339" cy="256537"/>
          </a:xfrm>
        </p:spPr>
        <p:txBody>
          <a:bodyPr/>
          <a:lstStyle/>
          <a:p>
            <a:pPr>
              <a:defRPr/>
            </a:pPr>
            <a:fld id="{B4ABCAC1-5A0E-4D41-9DFA-A4558277763A}" type="slidenum">
              <a:rPr lang="en-US" smtClean="0"/>
              <a:pPr>
                <a:defRPr/>
              </a:pPr>
              <a:t>110</a:t>
            </a:fld>
            <a:endParaRPr lang="en-US" dirty="0"/>
          </a:p>
        </p:txBody>
      </p:sp>
    </p:spTree>
    <p:custDataLst>
      <p:tags r:id="rId1"/>
    </p:custDataLst>
    <p:extLst>
      <p:ext uri="{BB962C8B-B14F-4D97-AF65-F5344CB8AC3E}">
        <p14:creationId xmlns:p14="http://schemas.microsoft.com/office/powerpoint/2010/main" val="331461622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 y="109538"/>
            <a:ext cx="5214938" cy="2935287"/>
          </a:xfrm>
          <a:prstGeom prst="rect">
            <a:avLst/>
          </a:prstGeom>
        </p:spPr>
      </p:sp>
      <p:sp>
        <p:nvSpPr>
          <p:cNvPr id="3" name="Notes Placeholder 2"/>
          <p:cNvSpPr>
            <a:spLocks noGrp="1"/>
          </p:cNvSpPr>
          <p:nvPr>
            <p:ph type="body" idx="1"/>
          </p:nvPr>
        </p:nvSpPr>
        <p:spPr>
          <a:xfrm>
            <a:off x="390349" y="3273023"/>
            <a:ext cx="6245578" cy="5504942"/>
          </a:xfrm>
          <a:prstGeom prst="rect">
            <a:avLst/>
          </a:prstGeom>
        </p:spPr>
        <p:txBody>
          <a:bodyPr/>
          <a:lstStyle/>
          <a:p>
            <a:endParaRPr lang="en-US" dirty="0"/>
          </a:p>
        </p:txBody>
      </p:sp>
      <p:sp>
        <p:nvSpPr>
          <p:cNvPr id="7" name="Header Placeholder 3"/>
          <p:cNvSpPr>
            <a:spLocks noGrp="1"/>
          </p:cNvSpPr>
          <p:nvPr>
            <p:ph type="hdr" sz="quarter"/>
          </p:nvPr>
        </p:nvSpPr>
        <p:spPr>
          <a:xfrm>
            <a:off x="1" y="9065186"/>
            <a:ext cx="4307520" cy="247089"/>
          </a:xfrm>
        </p:spPr>
        <p:txBody>
          <a:bodyPr/>
          <a:lstStyle/>
          <a:p>
            <a:pPr>
              <a:defRPr/>
            </a:pPr>
            <a:r>
              <a:rPr lang="en-US" dirty="0"/>
              <a:t>Sales Cloud Administration</a:t>
            </a:r>
          </a:p>
        </p:txBody>
      </p:sp>
      <p:sp>
        <p:nvSpPr>
          <p:cNvPr id="9" name="Footer Placeholder 4"/>
          <p:cNvSpPr>
            <a:spLocks noGrp="1"/>
          </p:cNvSpPr>
          <p:nvPr>
            <p:ph type="ftr" sz="quarter" idx="4"/>
          </p:nvPr>
        </p:nvSpPr>
        <p:spPr>
          <a:xfrm>
            <a:off x="4344383" y="9055743"/>
            <a:ext cx="2087921" cy="256524"/>
          </a:xfrm>
        </p:spPr>
        <p:txBody>
          <a:bodyPr/>
          <a:lstStyle/>
          <a:p>
            <a:r>
              <a:rPr lang="en-US" dirty="0"/>
              <a:t>© Copyright 2017 salesforce.com, </a:t>
            </a:r>
            <a:r>
              <a:rPr lang="en-US" dirty="0" err="1"/>
              <a:t>inc.</a:t>
            </a:r>
            <a:endParaRPr lang="en-US" dirty="0"/>
          </a:p>
        </p:txBody>
      </p:sp>
      <p:sp>
        <p:nvSpPr>
          <p:cNvPr id="10" name="Slide Number Placeholder 5"/>
          <p:cNvSpPr>
            <a:spLocks noGrp="1"/>
          </p:cNvSpPr>
          <p:nvPr>
            <p:ph type="sldNum" sz="quarter" idx="5"/>
          </p:nvPr>
        </p:nvSpPr>
        <p:spPr>
          <a:xfrm>
            <a:off x="6470936" y="9055738"/>
            <a:ext cx="555339" cy="256537"/>
          </a:xfrm>
        </p:spPr>
        <p:txBody>
          <a:bodyPr/>
          <a:lstStyle/>
          <a:p>
            <a:pPr>
              <a:defRPr/>
            </a:pPr>
            <a:fld id="{B4ABCAC1-5A0E-4D41-9DFA-A4558277763A}" type="slidenum">
              <a:rPr lang="en-US" smtClean="0"/>
              <a:pPr>
                <a:defRPr/>
              </a:pPr>
              <a:t>111</a:t>
            </a:fld>
            <a:endParaRPr lang="en-US" dirty="0"/>
          </a:p>
        </p:txBody>
      </p:sp>
    </p:spTree>
    <p:custDataLst>
      <p:tags r:id="rId1"/>
    </p:custDataLst>
    <p:extLst>
      <p:ext uri="{BB962C8B-B14F-4D97-AF65-F5344CB8AC3E}">
        <p14:creationId xmlns:p14="http://schemas.microsoft.com/office/powerpoint/2010/main" val="1639086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Teaching Points:</a:t>
            </a:r>
          </a:p>
          <a:p>
            <a:pPr marL="111647" indent="-111647" defTabSz="905754">
              <a:buFont typeface="Wingdings" pitchFamily="2" charset="2"/>
              <a:buChar char="§"/>
              <a:defRPr/>
            </a:pPr>
            <a:r>
              <a:rPr lang="en-US" dirty="0"/>
              <a:t>One way to manage products in the system is to organize them in categories called Product Families. This will be important if you want to forecast on products. </a:t>
            </a:r>
          </a:p>
          <a:p>
            <a:pPr marL="111647" indent="-111647" defTabSz="905754">
              <a:buFont typeface="Wingdings" pitchFamily="2" charset="2"/>
              <a:buChar char="§"/>
              <a:defRPr/>
            </a:pPr>
            <a:r>
              <a:rPr lang="en-US" dirty="0"/>
              <a:t>This is set in the Product Family picklist field, a standard field on the product object.</a:t>
            </a:r>
          </a:p>
          <a:p>
            <a:endParaRPr lang="en-US" dirty="0"/>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12</a:t>
            </a:fld>
            <a:endParaRPr lang="en-US" dirty="0"/>
          </a:p>
        </p:txBody>
      </p:sp>
    </p:spTree>
    <p:extLst>
      <p:ext uri="{BB962C8B-B14F-4D97-AF65-F5344CB8AC3E}">
        <p14:creationId xmlns:p14="http://schemas.microsoft.com/office/powerpoint/2010/main" val="3941302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 y="109538"/>
            <a:ext cx="5214938" cy="2935287"/>
          </a:xfrm>
          <a:prstGeom prst="rect">
            <a:avLst/>
          </a:prstGeom>
        </p:spPr>
      </p:sp>
      <p:sp>
        <p:nvSpPr>
          <p:cNvPr id="3" name="Notes Placeholder 2"/>
          <p:cNvSpPr>
            <a:spLocks noGrp="1"/>
          </p:cNvSpPr>
          <p:nvPr>
            <p:ph type="body" idx="1"/>
          </p:nvPr>
        </p:nvSpPr>
        <p:spPr>
          <a:xfrm>
            <a:off x="184935" y="3246635"/>
            <a:ext cx="6450992" cy="5531330"/>
          </a:xfrm>
          <a:prstGeom prst="rect">
            <a:avLst/>
          </a:prstGeom>
        </p:spPr>
        <p:txBody>
          <a:bodyPr>
            <a:normAutofit/>
          </a:bodyPr>
          <a:lstStyle/>
          <a:p>
            <a:pPr defTabSz="915990">
              <a:defRPr/>
            </a:pPr>
            <a:r>
              <a:rPr lang="en-US" b="1" dirty="0"/>
              <a:t>Teaching Points:</a:t>
            </a:r>
            <a:endParaRPr lang="en-US" dirty="0"/>
          </a:p>
          <a:p>
            <a:pPr marL="226438" indent="-226438">
              <a:buFont typeface="Wingdings" pitchFamily="2" charset="2"/>
              <a:buChar char="§"/>
            </a:pPr>
            <a:endParaRPr lang="en-US" dirty="0"/>
          </a:p>
          <a:p>
            <a:pPr defTabSz="916105">
              <a:defRPr/>
            </a:pPr>
            <a:r>
              <a:rPr lang="en-US" b="1" dirty="0"/>
              <a:t>Suggestions</a:t>
            </a:r>
            <a:r>
              <a:rPr lang="en-US" dirty="0"/>
              <a:t>:</a:t>
            </a:r>
          </a:p>
          <a:p>
            <a:pPr marL="229026" indent="-229026">
              <a:buFont typeface="Wingdings" pitchFamily="2" charset="2"/>
              <a:buChar char="§"/>
            </a:pPr>
            <a:r>
              <a:rPr lang="en-US" dirty="0"/>
              <a:t>Students</a:t>
            </a:r>
            <a:r>
              <a:rPr lang="en-US" baseline="0" dirty="0"/>
              <a:t> can follow along (like a Join Me) if they choose.</a:t>
            </a:r>
          </a:p>
          <a:p>
            <a:pPr marL="229026" indent="-229026">
              <a:buFont typeface="Wingdings" pitchFamily="2" charset="2"/>
              <a:buChar char="§"/>
            </a:pPr>
            <a:r>
              <a:rPr lang="en-US" baseline="0" dirty="0"/>
              <a:t>This exercise is </a:t>
            </a:r>
            <a:r>
              <a:rPr lang="en-US" b="1" baseline="0" dirty="0"/>
              <a:t>NOT</a:t>
            </a:r>
            <a:r>
              <a:rPr lang="en-US" baseline="0" dirty="0"/>
              <a:t> a dependency for other exercises.</a:t>
            </a:r>
          </a:p>
        </p:txBody>
      </p:sp>
      <p:sp>
        <p:nvSpPr>
          <p:cNvPr id="7" name="Header Placeholder 3"/>
          <p:cNvSpPr>
            <a:spLocks noGrp="1"/>
          </p:cNvSpPr>
          <p:nvPr>
            <p:ph type="hdr" sz="quarter"/>
          </p:nvPr>
        </p:nvSpPr>
        <p:spPr>
          <a:xfrm>
            <a:off x="1" y="9065186"/>
            <a:ext cx="4307520" cy="247089"/>
          </a:xfrm>
        </p:spPr>
        <p:txBody>
          <a:bodyPr/>
          <a:lstStyle/>
          <a:p>
            <a:r>
              <a:rPr lang="en-US" dirty="0"/>
              <a:t>Sales Cloud Administration</a:t>
            </a:r>
          </a:p>
        </p:txBody>
      </p:sp>
      <p:sp>
        <p:nvSpPr>
          <p:cNvPr id="9" name="Footer Placeholder 4"/>
          <p:cNvSpPr>
            <a:spLocks noGrp="1"/>
          </p:cNvSpPr>
          <p:nvPr>
            <p:ph type="ftr" sz="quarter" idx="4"/>
          </p:nvPr>
        </p:nvSpPr>
        <p:spPr>
          <a:xfrm>
            <a:off x="4344383" y="9055743"/>
            <a:ext cx="2087921" cy="256524"/>
          </a:xfrm>
        </p:spPr>
        <p:txBody>
          <a:bodyPr/>
          <a:lstStyle/>
          <a:p>
            <a:r>
              <a:rPr lang="en-US" dirty="0"/>
              <a:t>© Copyright 2017 salesforce.com, </a:t>
            </a:r>
            <a:r>
              <a:rPr lang="en-US" dirty="0" err="1"/>
              <a:t>inc.</a:t>
            </a:r>
            <a:endParaRPr lang="en-US" dirty="0"/>
          </a:p>
        </p:txBody>
      </p:sp>
      <p:sp>
        <p:nvSpPr>
          <p:cNvPr id="10" name="Slide Number Placeholder 5"/>
          <p:cNvSpPr>
            <a:spLocks noGrp="1"/>
          </p:cNvSpPr>
          <p:nvPr>
            <p:ph type="sldNum" sz="quarter" idx="5"/>
          </p:nvPr>
        </p:nvSpPr>
        <p:spPr>
          <a:xfrm>
            <a:off x="6470936" y="9055738"/>
            <a:ext cx="555339" cy="256537"/>
          </a:xfrm>
        </p:spPr>
        <p:txBody>
          <a:bodyPr/>
          <a:lstStyle/>
          <a:p>
            <a:fld id="{B4ABCAC1-5A0E-4D41-9DFA-A4558277763A}" type="slidenum">
              <a:rPr lang="en-US" smtClean="0"/>
              <a:pPr/>
              <a:t>13</a:t>
            </a:fld>
            <a:endParaRPr lang="en-US" dirty="0"/>
          </a:p>
        </p:txBody>
      </p:sp>
    </p:spTree>
    <p:custDataLst>
      <p:tags r:id="rId1"/>
    </p:custDataLst>
    <p:extLst>
      <p:ext uri="{BB962C8B-B14F-4D97-AF65-F5344CB8AC3E}">
        <p14:creationId xmlns:p14="http://schemas.microsoft.com/office/powerpoint/2010/main" val="410785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Teaching Points: </a:t>
            </a:r>
          </a:p>
          <a:p>
            <a:r>
              <a:rPr lang="en-US" b="1" dirty="0"/>
              <a:t>*This slide has an animation.*</a:t>
            </a:r>
            <a:endParaRPr lang="en-US" dirty="0"/>
          </a:p>
          <a:p>
            <a:pPr marL="111647" indent="-111647">
              <a:buFont typeface="Wingdings" pitchFamily="2" charset="2"/>
              <a:buChar char="§"/>
            </a:pPr>
            <a:r>
              <a:rPr lang="en-US" dirty="0"/>
              <a:t>You can begin this slide with a discussion “Based on what we just saw in Salesforce, how would you describe the relationships between these objects? </a:t>
            </a:r>
          </a:p>
          <a:p>
            <a:pPr marL="111647" indent="-111647">
              <a:buFont typeface="Wingdings" pitchFamily="2" charset="2"/>
              <a:buChar char="§"/>
            </a:pPr>
            <a:r>
              <a:rPr lang="en-US" dirty="0"/>
              <a:t>These are lookup relationships – which object is the parent and which is the child?</a:t>
            </a:r>
          </a:p>
          <a:p>
            <a:pPr marL="111647" indent="-111647">
              <a:buFont typeface="Wingdings" pitchFamily="2" charset="2"/>
              <a:buChar char="§"/>
            </a:pPr>
            <a:r>
              <a:rPr lang="en-US" dirty="0"/>
              <a:t>In which direction would you draw the one-to-many relationships ? </a:t>
            </a:r>
          </a:p>
          <a:p>
            <a:pPr marL="111647" indent="-111647"/>
            <a:endParaRPr lang="en-US" dirty="0"/>
          </a:p>
          <a:p>
            <a:pPr marL="111647" indent="-111647" defTabSz="905754">
              <a:buFont typeface="Wingdings" pitchFamily="2" charset="2"/>
              <a:buChar char="§"/>
              <a:defRPr/>
            </a:pPr>
            <a:r>
              <a:rPr lang="en-US" dirty="0"/>
              <a:t>Open Schema Builder to demonstrate for students. Clear all objects, then select Product, Price Book and Price Book Entry.</a:t>
            </a:r>
          </a:p>
          <a:p>
            <a:pPr marL="111647" indent="-111647"/>
            <a:endParaRPr lang="en-US" dirty="0"/>
          </a:p>
          <a:p>
            <a:pPr marL="111647" indent="-111647">
              <a:buFont typeface="Wingdings" pitchFamily="2" charset="2"/>
              <a:buChar char="§"/>
            </a:pPr>
            <a:r>
              <a:rPr lang="en-US" dirty="0"/>
              <a:t>Product to price book entry = one to many: a single product can be given different prices for different price books. </a:t>
            </a:r>
          </a:p>
          <a:p>
            <a:pPr marL="111647" indent="-111647">
              <a:buFont typeface="Wingdings" pitchFamily="2" charset="2"/>
              <a:buChar char="§"/>
            </a:pPr>
            <a:r>
              <a:rPr lang="en-US" dirty="0"/>
              <a:t>Price book to price book entry = one to many: a price book contains many price book entries.  </a:t>
            </a:r>
          </a:p>
          <a:p>
            <a:pPr marL="111647" indent="-111647">
              <a:buFont typeface="Wingdings" pitchFamily="2" charset="2"/>
              <a:buChar char="§"/>
            </a:pPr>
            <a:r>
              <a:rPr lang="en-US" dirty="0"/>
              <a:t>The Price Book Entry object creates the link between the product and the price book object (a product becomes part of a price book when it has been associated with a price). </a:t>
            </a:r>
          </a:p>
          <a:p>
            <a:endParaRPr lang="en-US" dirty="0"/>
          </a:p>
          <a:p>
            <a:pPr defTabSz="905754">
              <a:defRPr/>
            </a:pPr>
            <a:r>
              <a:rPr lang="en-US" b="1" dirty="0"/>
              <a:t>Suggestions:</a:t>
            </a:r>
          </a:p>
          <a:p>
            <a:pPr>
              <a:buFont typeface="Wingdings" pitchFamily="2" charset="2"/>
              <a:buChar char="§"/>
            </a:pPr>
            <a:r>
              <a:rPr lang="en-US" dirty="0"/>
              <a:t> The</a:t>
            </a:r>
            <a:r>
              <a:rPr lang="en-US" baseline="0" dirty="0"/>
              <a:t> student guide shows this</a:t>
            </a:r>
            <a:r>
              <a:rPr lang="en-US" dirty="0"/>
              <a:t> diagram with no lines filled in between the objects – students can </a:t>
            </a:r>
            <a:r>
              <a:rPr lang="en-US" baseline="0" dirty="0"/>
              <a:t>draw in the relationships in their printed student guide or on a piece of paper.</a:t>
            </a:r>
          </a:p>
          <a:p>
            <a:pPr>
              <a:buFont typeface="Wingdings" pitchFamily="2" charset="2"/>
              <a:buChar char="§"/>
            </a:pPr>
            <a:r>
              <a:rPr lang="en-US" baseline="0" dirty="0"/>
              <a:t> Students may not be familiar with Master-Detail relationships. You can focus on the parent/child and one to many aspects of these relationships.</a:t>
            </a:r>
          </a:p>
          <a:p>
            <a:endParaRPr lang="en-US" baseline="0" dirty="0"/>
          </a:p>
          <a:p>
            <a:r>
              <a:rPr lang="en-US" b="1" baseline="0" dirty="0"/>
              <a:t>Note: </a:t>
            </a:r>
            <a:r>
              <a:rPr lang="en-US" baseline="0" dirty="0"/>
              <a:t>This slide has an animation to appear the connecting lines.</a:t>
            </a:r>
            <a:endParaRPr lang="en-US" dirty="0"/>
          </a:p>
          <a:p>
            <a:endParaRPr lang="en-US" dirty="0"/>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14</a:t>
            </a:fld>
            <a:endParaRPr lang="en-US" dirty="0"/>
          </a:p>
        </p:txBody>
      </p:sp>
    </p:spTree>
    <p:extLst>
      <p:ext uri="{BB962C8B-B14F-4D97-AF65-F5344CB8AC3E}">
        <p14:creationId xmlns:p14="http://schemas.microsoft.com/office/powerpoint/2010/main" val="993400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74898">
              <a:defRPr/>
            </a:pPr>
            <a:r>
              <a:rPr lang="en-US" b="1" dirty="0"/>
              <a:t>Teaching Points:</a:t>
            </a:r>
            <a:endParaRPr lang="en-US" dirty="0"/>
          </a:p>
          <a:p>
            <a:pPr marL="111647" indent="-111647">
              <a:buFont typeface="Wingdings" pitchFamily="2" charset="2"/>
              <a:buChar char="§"/>
            </a:pPr>
            <a:r>
              <a:rPr lang="en-US" dirty="0"/>
              <a:t> Custom fields can be used to help sort and organize products</a:t>
            </a:r>
            <a:r>
              <a:rPr lang="en-US" baseline="0" dirty="0"/>
              <a:t> and store key information. This slide shows examples of using custom fields on products.</a:t>
            </a:r>
            <a:endParaRPr lang="en-US" dirty="0"/>
          </a:p>
          <a:p>
            <a:pPr marL="111647" indent="-111647"/>
            <a:endParaRPr lang="en-US" dirty="0"/>
          </a:p>
          <a:p>
            <a:pPr marL="111647" indent="-111647">
              <a:buFont typeface="Wingdings" pitchFamily="2" charset="2"/>
              <a:buChar char="§"/>
            </a:pPr>
            <a:r>
              <a:rPr lang="en-US" dirty="0"/>
              <a:t>Like other objects, you can also: </a:t>
            </a:r>
          </a:p>
          <a:p>
            <a:pPr marL="223294" lvl="1" indent="-125799">
              <a:buFont typeface="Courier New" pitchFamily="49" charset="0"/>
              <a:buChar char="o"/>
            </a:pPr>
            <a:r>
              <a:rPr lang="en-US" dirty="0"/>
              <a:t>Customize product page layouts </a:t>
            </a:r>
          </a:p>
          <a:p>
            <a:pPr marL="223294" lvl="1" indent="-125799">
              <a:buFont typeface="Courier New" pitchFamily="49" charset="0"/>
              <a:buChar char="o"/>
            </a:pPr>
            <a:r>
              <a:rPr lang="en-US" dirty="0"/>
              <a:t>Define record types for products</a:t>
            </a:r>
          </a:p>
          <a:p>
            <a:pPr marL="223294" lvl="1" indent="-125799">
              <a:buFont typeface="Courier New" pitchFamily="49" charset="0"/>
              <a:buChar char="o"/>
            </a:pPr>
            <a:r>
              <a:rPr lang="en-US" dirty="0"/>
              <a:t>Customize layout of fields on search results and lookup dialogs</a:t>
            </a:r>
          </a:p>
          <a:p>
            <a:pPr marL="223294" lvl="1" indent="-125799">
              <a:buFont typeface="Courier New" pitchFamily="49" charset="0"/>
              <a:buChar char="o"/>
            </a:pPr>
            <a:r>
              <a:rPr lang="en-US" dirty="0"/>
              <a:t>Create validation rules</a:t>
            </a:r>
          </a:p>
          <a:p>
            <a:endParaRPr lang="en-US" dirty="0"/>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15</a:t>
            </a:fld>
            <a:endParaRPr lang="en-US" dirty="0"/>
          </a:p>
        </p:txBody>
      </p:sp>
    </p:spTree>
    <p:extLst>
      <p:ext uri="{BB962C8B-B14F-4D97-AF65-F5344CB8AC3E}">
        <p14:creationId xmlns:p14="http://schemas.microsoft.com/office/powerpoint/2010/main" val="3207704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 y="109538"/>
            <a:ext cx="5214938" cy="2935287"/>
          </a:xfrm>
          <a:prstGeom prst="rect">
            <a:avLst/>
          </a:prstGeom>
        </p:spPr>
      </p:sp>
      <p:sp>
        <p:nvSpPr>
          <p:cNvPr id="3" name="Notes Placeholder 2"/>
          <p:cNvSpPr>
            <a:spLocks noGrp="1"/>
          </p:cNvSpPr>
          <p:nvPr>
            <p:ph type="body" idx="1"/>
          </p:nvPr>
        </p:nvSpPr>
        <p:spPr>
          <a:xfrm>
            <a:off x="390349" y="3273023"/>
            <a:ext cx="6245578" cy="5504942"/>
          </a:xfrm>
          <a:prstGeom prst="rect">
            <a:avLst/>
          </a:prstGeom>
        </p:spPr>
        <p:txBody>
          <a:bodyPr>
            <a:normAutofit/>
          </a:bodyPr>
          <a:lstStyle/>
          <a:p>
            <a:endParaRPr lang="en-US" dirty="0"/>
          </a:p>
          <a:p>
            <a:endParaRPr lang="en-US" dirty="0"/>
          </a:p>
          <a:p>
            <a:endParaRPr lang="en-US" dirty="0"/>
          </a:p>
        </p:txBody>
      </p:sp>
      <p:sp>
        <p:nvSpPr>
          <p:cNvPr id="7" name="Header Placeholder 3"/>
          <p:cNvSpPr>
            <a:spLocks noGrp="1"/>
          </p:cNvSpPr>
          <p:nvPr>
            <p:ph type="hdr" sz="quarter"/>
          </p:nvPr>
        </p:nvSpPr>
        <p:spPr>
          <a:xfrm>
            <a:off x="1" y="9065186"/>
            <a:ext cx="4307520" cy="247089"/>
          </a:xfrm>
        </p:spPr>
        <p:txBody>
          <a:bodyPr/>
          <a:lstStyle/>
          <a:p>
            <a:r>
              <a:rPr lang="en-US" dirty="0"/>
              <a:t>Sales Cloud Administration</a:t>
            </a:r>
          </a:p>
        </p:txBody>
      </p:sp>
      <p:sp>
        <p:nvSpPr>
          <p:cNvPr id="9" name="Footer Placeholder 4"/>
          <p:cNvSpPr>
            <a:spLocks noGrp="1"/>
          </p:cNvSpPr>
          <p:nvPr>
            <p:ph type="ftr" sz="quarter" idx="4"/>
          </p:nvPr>
        </p:nvSpPr>
        <p:spPr>
          <a:xfrm>
            <a:off x="4344383" y="9055743"/>
            <a:ext cx="2087921" cy="256524"/>
          </a:xfrm>
        </p:spPr>
        <p:txBody>
          <a:bodyPr/>
          <a:lstStyle/>
          <a:p>
            <a:r>
              <a:rPr lang="en-US" dirty="0"/>
              <a:t>© Copyright 2017 salesforce.com, </a:t>
            </a:r>
            <a:r>
              <a:rPr lang="en-US" dirty="0" err="1"/>
              <a:t>inc.</a:t>
            </a:r>
            <a:endParaRPr lang="en-US" dirty="0"/>
          </a:p>
        </p:txBody>
      </p:sp>
      <p:sp>
        <p:nvSpPr>
          <p:cNvPr id="10" name="Slide Number Placeholder 5"/>
          <p:cNvSpPr>
            <a:spLocks noGrp="1"/>
          </p:cNvSpPr>
          <p:nvPr>
            <p:ph type="sldNum" sz="quarter" idx="5"/>
          </p:nvPr>
        </p:nvSpPr>
        <p:spPr>
          <a:xfrm>
            <a:off x="6470936" y="9055738"/>
            <a:ext cx="555339" cy="256537"/>
          </a:xfrm>
        </p:spPr>
        <p:txBody>
          <a:bodyPr/>
          <a:lstStyle/>
          <a:p>
            <a:fld id="{B4ABCAC1-5A0E-4D41-9DFA-A4558277763A}" type="slidenum">
              <a:rPr lang="en-US" smtClean="0"/>
              <a:pPr/>
              <a:t>16</a:t>
            </a:fld>
            <a:endParaRPr lang="en-US" dirty="0"/>
          </a:p>
        </p:txBody>
      </p:sp>
    </p:spTree>
    <p:custDataLst>
      <p:tags r:id="rId1"/>
    </p:custDataLst>
    <p:extLst>
      <p:ext uri="{BB962C8B-B14F-4D97-AF65-F5344CB8AC3E}">
        <p14:creationId xmlns:p14="http://schemas.microsoft.com/office/powerpoint/2010/main" val="836115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 y="109538"/>
            <a:ext cx="5214938" cy="2935287"/>
          </a:xfrm>
          <a:prstGeom prst="rect">
            <a:avLst/>
          </a:prstGeom>
        </p:spPr>
      </p:sp>
      <p:sp>
        <p:nvSpPr>
          <p:cNvPr id="3" name="Notes Placeholder 2"/>
          <p:cNvSpPr>
            <a:spLocks noGrp="1"/>
          </p:cNvSpPr>
          <p:nvPr>
            <p:ph type="body" idx="1"/>
          </p:nvPr>
        </p:nvSpPr>
        <p:spPr>
          <a:xfrm>
            <a:off x="390349" y="3273023"/>
            <a:ext cx="6245578" cy="5504942"/>
          </a:xfrm>
          <a:prstGeom prst="rect">
            <a:avLst/>
          </a:prstGeom>
        </p:spPr>
        <p:txBody>
          <a:bodyPr>
            <a:normAutofit/>
          </a:bodyPr>
          <a:lstStyle/>
          <a:p>
            <a:endParaRPr lang="en-US"/>
          </a:p>
        </p:txBody>
      </p:sp>
      <p:sp>
        <p:nvSpPr>
          <p:cNvPr id="7" name="Header Placeholder 3"/>
          <p:cNvSpPr>
            <a:spLocks noGrp="1"/>
          </p:cNvSpPr>
          <p:nvPr>
            <p:ph type="hdr" sz="quarter"/>
          </p:nvPr>
        </p:nvSpPr>
        <p:spPr>
          <a:xfrm>
            <a:off x="1" y="9065186"/>
            <a:ext cx="4307520" cy="247089"/>
          </a:xfrm>
        </p:spPr>
        <p:txBody>
          <a:bodyPr/>
          <a:lstStyle/>
          <a:p>
            <a:r>
              <a:rPr lang="en-US" dirty="0"/>
              <a:t>Sales Cloud Administration</a:t>
            </a:r>
          </a:p>
        </p:txBody>
      </p:sp>
      <p:sp>
        <p:nvSpPr>
          <p:cNvPr id="9" name="Footer Placeholder 4"/>
          <p:cNvSpPr>
            <a:spLocks noGrp="1"/>
          </p:cNvSpPr>
          <p:nvPr>
            <p:ph type="ftr" sz="quarter" idx="4"/>
          </p:nvPr>
        </p:nvSpPr>
        <p:spPr>
          <a:xfrm>
            <a:off x="4344383" y="9055743"/>
            <a:ext cx="2087921" cy="256524"/>
          </a:xfrm>
        </p:spPr>
        <p:txBody>
          <a:bodyPr/>
          <a:lstStyle/>
          <a:p>
            <a:r>
              <a:rPr lang="en-US" dirty="0"/>
              <a:t>© Copyright 2017 salesforce.com, </a:t>
            </a:r>
            <a:r>
              <a:rPr lang="en-US" dirty="0" err="1"/>
              <a:t>inc.</a:t>
            </a:r>
            <a:endParaRPr lang="en-US" dirty="0"/>
          </a:p>
        </p:txBody>
      </p:sp>
      <p:sp>
        <p:nvSpPr>
          <p:cNvPr id="10" name="Slide Number Placeholder 5"/>
          <p:cNvSpPr>
            <a:spLocks noGrp="1"/>
          </p:cNvSpPr>
          <p:nvPr>
            <p:ph type="sldNum" sz="quarter" idx="5"/>
          </p:nvPr>
        </p:nvSpPr>
        <p:spPr>
          <a:xfrm>
            <a:off x="6470936" y="9055738"/>
            <a:ext cx="555339" cy="256537"/>
          </a:xfrm>
        </p:spPr>
        <p:txBody>
          <a:bodyPr/>
          <a:lstStyle/>
          <a:p>
            <a:fld id="{B4ABCAC1-5A0E-4D41-9DFA-A4558277763A}" type="slidenum">
              <a:rPr lang="en-US" smtClean="0"/>
              <a:pPr/>
              <a:t>17</a:t>
            </a:fld>
            <a:endParaRPr lang="en-US" dirty="0"/>
          </a:p>
        </p:txBody>
      </p:sp>
    </p:spTree>
    <p:custDataLst>
      <p:tags r:id="rId1"/>
    </p:custDataLst>
    <p:extLst>
      <p:ext uri="{BB962C8B-B14F-4D97-AF65-F5344CB8AC3E}">
        <p14:creationId xmlns:p14="http://schemas.microsoft.com/office/powerpoint/2010/main" val="16400233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 y="109538"/>
            <a:ext cx="5214938" cy="2935287"/>
          </a:xfrm>
          <a:prstGeom prst="rect">
            <a:avLst/>
          </a:prstGeom>
        </p:spPr>
      </p:sp>
      <p:sp>
        <p:nvSpPr>
          <p:cNvPr id="3" name="Notes Placeholder 2"/>
          <p:cNvSpPr>
            <a:spLocks noGrp="1"/>
          </p:cNvSpPr>
          <p:nvPr>
            <p:ph type="body" idx="1"/>
          </p:nvPr>
        </p:nvSpPr>
        <p:spPr>
          <a:xfrm>
            <a:off x="390349" y="3273023"/>
            <a:ext cx="6245578" cy="5504942"/>
          </a:xfrm>
          <a:prstGeom prst="rect">
            <a:avLst/>
          </a:prstGeom>
        </p:spPr>
        <p:txBody>
          <a:bodyPr>
            <a:normAutofit/>
          </a:bodyPr>
          <a:lstStyle/>
          <a:p>
            <a:r>
              <a:rPr lang="en-US" b="1" dirty="0"/>
              <a:t>Teaching Points:</a:t>
            </a:r>
            <a:endParaRPr lang="en-US" dirty="0"/>
          </a:p>
          <a:p>
            <a:pPr marL="111647" indent="-111647">
              <a:buFont typeface="Wingdings" pitchFamily="2" charset="2"/>
              <a:buChar char="§"/>
            </a:pPr>
            <a:r>
              <a:rPr lang="en-US" dirty="0"/>
              <a:t>There are two types of price books in Salesforce—standard and custom. </a:t>
            </a:r>
          </a:p>
          <a:p>
            <a:pPr marL="111647" indent="-111647">
              <a:buFont typeface="Wingdings" pitchFamily="2" charset="2"/>
              <a:buChar char="§"/>
            </a:pPr>
            <a:r>
              <a:rPr lang="en-US" dirty="0"/>
              <a:t>The standard price book is a master list of all products with their associated default or standard prices. As we saw when we added products, it automatically lists all products and their standard prices. </a:t>
            </a:r>
          </a:p>
          <a:p>
            <a:pPr marL="111647" indent="-111647">
              <a:buFont typeface="Wingdings" pitchFamily="2" charset="2"/>
              <a:buChar char="§"/>
            </a:pPr>
            <a:r>
              <a:rPr lang="en-US" dirty="0"/>
              <a:t>A custom price book is a list of products with their custom (or list) prices. </a:t>
            </a:r>
          </a:p>
          <a:p>
            <a:pPr marL="111647" indent="-111647">
              <a:buFont typeface="Wingdings" pitchFamily="2" charset="2"/>
              <a:buChar char="§"/>
            </a:pPr>
            <a:r>
              <a:rPr lang="en-US" dirty="0"/>
              <a:t>Custom price books let you offer different prices to different market segments. Custom price books can contain list prices that are lower or higher than the standard price.</a:t>
            </a:r>
          </a:p>
          <a:p>
            <a:pPr marL="111647" indent="-111647">
              <a:buFont typeface="Wingdings" pitchFamily="2" charset="2"/>
              <a:buChar char="§"/>
            </a:pPr>
            <a:r>
              <a:rPr lang="en-US" dirty="0"/>
              <a:t>You may also use custom price books to separate the products that are offered in different markets/regions, or to list products at special prices for certain audiences or certain periods of time.</a:t>
            </a:r>
          </a:p>
          <a:p>
            <a:pPr marL="111647" indent="-111647">
              <a:buFont typeface="Wingdings" pitchFamily="2" charset="2"/>
              <a:buChar char="§"/>
            </a:pPr>
            <a:endParaRPr lang="en-US" dirty="0"/>
          </a:p>
          <a:p>
            <a:pPr marL="111647" indent="-111647">
              <a:buFont typeface="Wingdings" pitchFamily="2" charset="2"/>
              <a:buChar char="§"/>
            </a:pPr>
            <a:r>
              <a:rPr lang="en-US" dirty="0"/>
              <a:t>Users cannot combine entries from two different price books on an opportunity, so custom price books should be complete lists of the products that might be sold together. </a:t>
            </a:r>
          </a:p>
          <a:p>
            <a:r>
              <a:rPr lang="en-US" dirty="0"/>
              <a:t> </a:t>
            </a:r>
          </a:p>
          <a:p>
            <a:r>
              <a:rPr lang="en-US" b="1" baseline="0" dirty="0"/>
              <a:t>Suggestions: </a:t>
            </a:r>
          </a:p>
          <a:p>
            <a:pPr marL="111647" indent="-111647">
              <a:buFont typeface="Wingdings" pitchFamily="2" charset="2"/>
              <a:buChar char="§"/>
            </a:pPr>
            <a:r>
              <a:rPr lang="en-US" baseline="0" dirty="0"/>
              <a:t>Ask “Why might you want different price books? What problems could this solve?”</a:t>
            </a:r>
          </a:p>
          <a:p>
            <a:pPr marL="111647" indent="-111647">
              <a:buFont typeface="Wingdings" pitchFamily="2" charset="2"/>
              <a:buChar char="§"/>
            </a:pPr>
            <a:r>
              <a:rPr lang="en-US" baseline="0" dirty="0"/>
              <a:t>Possible answers: price books for </a:t>
            </a:r>
            <a:r>
              <a:rPr lang="en-US" dirty="0"/>
              <a:t>direct sales </a:t>
            </a:r>
            <a:r>
              <a:rPr lang="en-US" dirty="0" err="1"/>
              <a:t>vs</a:t>
            </a:r>
            <a:r>
              <a:rPr lang="en-US" dirty="0"/>
              <a:t> resale, online (web) price book, regions.</a:t>
            </a:r>
          </a:p>
          <a:p>
            <a:pPr marL="111647" indent="-111647">
              <a:buFont typeface="Wingdings" pitchFamily="2" charset="2"/>
              <a:buChar char="§"/>
            </a:pPr>
            <a:r>
              <a:rPr lang="en-US" dirty="0"/>
              <a:t>When showing Price Books in the org, you can point out that not all organizations have the Price Book tab visible. You can also get to the Price Books page by clicking the Manage Price Books link at the bottom of the Products page.</a:t>
            </a:r>
            <a:endParaRPr lang="en-US" baseline="0" dirty="0"/>
          </a:p>
          <a:p>
            <a:endParaRPr lang="en-US" dirty="0"/>
          </a:p>
        </p:txBody>
      </p:sp>
      <p:sp>
        <p:nvSpPr>
          <p:cNvPr id="9" name="Header Placeholder 3"/>
          <p:cNvSpPr>
            <a:spLocks noGrp="1"/>
          </p:cNvSpPr>
          <p:nvPr>
            <p:ph type="hdr" sz="quarter"/>
          </p:nvPr>
        </p:nvSpPr>
        <p:spPr>
          <a:xfrm>
            <a:off x="1" y="9065186"/>
            <a:ext cx="4307520" cy="247089"/>
          </a:xfrm>
        </p:spPr>
        <p:txBody>
          <a:bodyPr/>
          <a:lstStyle/>
          <a:p>
            <a:r>
              <a:rPr lang="en-US" dirty="0"/>
              <a:t>Sales Cloud Administration</a:t>
            </a:r>
          </a:p>
        </p:txBody>
      </p:sp>
      <p:sp>
        <p:nvSpPr>
          <p:cNvPr id="10" name="Footer Placeholder 4"/>
          <p:cNvSpPr>
            <a:spLocks noGrp="1"/>
          </p:cNvSpPr>
          <p:nvPr>
            <p:ph type="ftr" sz="quarter" idx="4"/>
          </p:nvPr>
        </p:nvSpPr>
        <p:spPr>
          <a:xfrm>
            <a:off x="4344383" y="9055743"/>
            <a:ext cx="2087921" cy="256524"/>
          </a:xfrm>
        </p:spPr>
        <p:txBody>
          <a:bodyPr/>
          <a:lstStyle/>
          <a:p>
            <a:r>
              <a:rPr lang="en-US" dirty="0"/>
              <a:t>© Copyright 2017 salesforce.com, </a:t>
            </a:r>
            <a:r>
              <a:rPr lang="en-US" dirty="0" err="1"/>
              <a:t>inc.</a:t>
            </a:r>
            <a:endParaRPr lang="en-US" dirty="0"/>
          </a:p>
        </p:txBody>
      </p:sp>
      <p:sp>
        <p:nvSpPr>
          <p:cNvPr id="11" name="Slide Number Placeholder 5"/>
          <p:cNvSpPr>
            <a:spLocks noGrp="1"/>
          </p:cNvSpPr>
          <p:nvPr>
            <p:ph type="sldNum" sz="quarter" idx="5"/>
          </p:nvPr>
        </p:nvSpPr>
        <p:spPr>
          <a:xfrm>
            <a:off x="6470936" y="9055738"/>
            <a:ext cx="555339" cy="256537"/>
          </a:xfrm>
        </p:spPr>
        <p:txBody>
          <a:bodyPr/>
          <a:lstStyle/>
          <a:p>
            <a:fld id="{B4ABCAC1-5A0E-4D41-9DFA-A4558277763A}" type="slidenum">
              <a:rPr lang="en-US" smtClean="0"/>
              <a:pPr/>
              <a:t>18</a:t>
            </a:fld>
            <a:endParaRPr lang="en-US" dirty="0"/>
          </a:p>
        </p:txBody>
      </p:sp>
    </p:spTree>
    <p:custDataLst>
      <p:tags r:id="rId1"/>
    </p:custDataLst>
    <p:extLst>
      <p:ext uri="{BB962C8B-B14F-4D97-AF65-F5344CB8AC3E}">
        <p14:creationId xmlns:p14="http://schemas.microsoft.com/office/powerpoint/2010/main" val="32993853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 y="109538"/>
            <a:ext cx="5214938" cy="2935287"/>
          </a:xfrm>
          <a:prstGeom prst="rect">
            <a:avLst/>
          </a:prstGeom>
        </p:spPr>
      </p:sp>
      <p:sp>
        <p:nvSpPr>
          <p:cNvPr id="3" name="Notes Placeholder 2"/>
          <p:cNvSpPr>
            <a:spLocks noGrp="1"/>
          </p:cNvSpPr>
          <p:nvPr>
            <p:ph type="body" idx="1"/>
          </p:nvPr>
        </p:nvSpPr>
        <p:spPr>
          <a:xfrm>
            <a:off x="390349" y="3273023"/>
            <a:ext cx="6245578" cy="5504942"/>
          </a:xfrm>
          <a:prstGeom prst="rect">
            <a:avLst/>
          </a:prstGeom>
        </p:spPr>
        <p:txBody>
          <a:bodyPr>
            <a:normAutofit/>
          </a:bodyPr>
          <a:lstStyle/>
          <a:p>
            <a:r>
              <a:rPr lang="en-US" b="1" dirty="0"/>
              <a:t>Teaching Points:</a:t>
            </a:r>
            <a:endParaRPr lang="en-US" dirty="0"/>
          </a:p>
          <a:p>
            <a:pPr marL="111647" indent="-111647">
              <a:buFont typeface="Wingdings" pitchFamily="2" charset="2"/>
              <a:buChar char="§"/>
            </a:pPr>
            <a:r>
              <a:rPr lang="en-US" dirty="0"/>
              <a:t>If your organization uses multiple currencies, you can add entries for all currencies available to a product.  </a:t>
            </a:r>
          </a:p>
          <a:p>
            <a:pPr marL="111647" indent="-111647">
              <a:buFont typeface="Wingdings" pitchFamily="2" charset="2"/>
              <a:buChar char="§"/>
            </a:pPr>
            <a:r>
              <a:rPr lang="en-US" dirty="0"/>
              <a:t>These can be created in both the Standard price book and any custom price books where they would be used.  </a:t>
            </a:r>
          </a:p>
          <a:p>
            <a:pPr marL="111647" indent="-111647">
              <a:buFont typeface="Wingdings" pitchFamily="2" charset="2"/>
              <a:buChar char="§"/>
            </a:pPr>
            <a:r>
              <a:rPr lang="en-US" dirty="0"/>
              <a:t>When users add a product to an opportunity, only products with the currency that matches the opportunity currency will display.</a:t>
            </a:r>
            <a:r>
              <a:rPr lang="en-CA" baseline="0" dirty="0"/>
              <a:t> </a:t>
            </a:r>
          </a:p>
          <a:p>
            <a:pPr marL="111647" indent="-111647">
              <a:buFont typeface="Wingdings" pitchFamily="2" charset="2"/>
              <a:buChar char="§"/>
            </a:pPr>
            <a:r>
              <a:rPr lang="en-CA" sz="1300" b="0" i="0" kern="1200" dirty="0">
                <a:solidFill>
                  <a:schemeClr val="tx1"/>
                </a:solidFill>
                <a:latin typeface="Arial" pitchFamily="34" charset="0"/>
                <a:ea typeface="+mn-ea"/>
                <a:cs typeface="Arial" pitchFamily="34" charset="0"/>
              </a:rPr>
              <a:t>Once a product record has been added to an opportunity the default currency can no longer be modified, as the product record was created using the existing default currency. Any Product records must be removed before the opportunity currency can be modified.</a:t>
            </a:r>
            <a:endParaRPr lang="en-US" dirty="0"/>
          </a:p>
          <a:p>
            <a:endParaRPr lang="en-US" dirty="0"/>
          </a:p>
        </p:txBody>
      </p:sp>
      <p:sp>
        <p:nvSpPr>
          <p:cNvPr id="7" name="Header Placeholder 3"/>
          <p:cNvSpPr>
            <a:spLocks noGrp="1"/>
          </p:cNvSpPr>
          <p:nvPr>
            <p:ph type="hdr" sz="quarter"/>
          </p:nvPr>
        </p:nvSpPr>
        <p:spPr>
          <a:xfrm>
            <a:off x="1" y="9065186"/>
            <a:ext cx="4307520" cy="247089"/>
          </a:xfrm>
        </p:spPr>
        <p:txBody>
          <a:bodyPr/>
          <a:lstStyle/>
          <a:p>
            <a:r>
              <a:rPr lang="en-US" dirty="0"/>
              <a:t>Sales Cloud Administration</a:t>
            </a:r>
          </a:p>
        </p:txBody>
      </p:sp>
      <p:sp>
        <p:nvSpPr>
          <p:cNvPr id="9" name="Footer Placeholder 4"/>
          <p:cNvSpPr>
            <a:spLocks noGrp="1"/>
          </p:cNvSpPr>
          <p:nvPr>
            <p:ph type="ftr" sz="quarter" idx="4"/>
          </p:nvPr>
        </p:nvSpPr>
        <p:spPr>
          <a:xfrm>
            <a:off x="4344383" y="9055743"/>
            <a:ext cx="2087921" cy="256524"/>
          </a:xfrm>
        </p:spPr>
        <p:txBody>
          <a:bodyPr/>
          <a:lstStyle/>
          <a:p>
            <a:r>
              <a:rPr lang="en-US" dirty="0"/>
              <a:t>© Copyright 2017 salesforce.com, </a:t>
            </a:r>
            <a:r>
              <a:rPr lang="en-US" dirty="0" err="1"/>
              <a:t>inc.</a:t>
            </a:r>
            <a:endParaRPr lang="en-US" dirty="0"/>
          </a:p>
        </p:txBody>
      </p:sp>
      <p:sp>
        <p:nvSpPr>
          <p:cNvPr id="10" name="Slide Number Placeholder 5"/>
          <p:cNvSpPr>
            <a:spLocks noGrp="1"/>
          </p:cNvSpPr>
          <p:nvPr>
            <p:ph type="sldNum" sz="quarter" idx="5"/>
          </p:nvPr>
        </p:nvSpPr>
        <p:spPr>
          <a:xfrm>
            <a:off x="6470936" y="9055738"/>
            <a:ext cx="555339" cy="256537"/>
          </a:xfrm>
        </p:spPr>
        <p:txBody>
          <a:bodyPr/>
          <a:lstStyle/>
          <a:p>
            <a:fld id="{B4ABCAC1-5A0E-4D41-9DFA-A4558277763A}" type="slidenum">
              <a:rPr lang="en-US" smtClean="0"/>
              <a:pPr/>
              <a:t>19</a:t>
            </a:fld>
            <a:endParaRPr lang="en-US" dirty="0"/>
          </a:p>
        </p:txBody>
      </p:sp>
    </p:spTree>
    <p:custDataLst>
      <p:tags r:id="rId1"/>
    </p:custDataLst>
    <p:extLst>
      <p:ext uri="{BB962C8B-B14F-4D97-AF65-F5344CB8AC3E}">
        <p14:creationId xmlns:p14="http://schemas.microsoft.com/office/powerpoint/2010/main" val="2794660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US"/>
              <a:t>Sales Cloud Administration</a:t>
            </a:r>
            <a:endParaRPr lang="en-US" dirty="0"/>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fld id="{B4ABCAC1-5A0E-4D41-9DFA-A4558277763A}" type="slidenum">
              <a:rPr lang="en-US" smtClean="0"/>
              <a:pPr/>
              <a:t>2</a:t>
            </a:fld>
            <a:endParaRPr lang="en-US" dirty="0"/>
          </a:p>
        </p:txBody>
      </p:sp>
      <p:sp>
        <p:nvSpPr>
          <p:cNvPr id="10" name="Slide Image Placeholder 9"/>
          <p:cNvSpPr>
            <a:spLocks noGrp="1" noRot="1" noChangeAspect="1"/>
          </p:cNvSpPr>
          <p:nvPr>
            <p:ph type="sldImg"/>
          </p:nvPr>
        </p:nvSpPr>
        <p:spPr/>
      </p:sp>
      <p:sp>
        <p:nvSpPr>
          <p:cNvPr id="11" name="Notes Placeholder 10"/>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11335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 y="109538"/>
            <a:ext cx="5216525" cy="2935287"/>
          </a:xfrm>
          <a:prstGeom prst="rect">
            <a:avLst/>
          </a:prstGeom>
        </p:spPr>
      </p:sp>
      <p:sp>
        <p:nvSpPr>
          <p:cNvPr id="3" name="Notes Placeholder 2"/>
          <p:cNvSpPr>
            <a:spLocks noGrp="1"/>
          </p:cNvSpPr>
          <p:nvPr>
            <p:ph type="body" idx="1"/>
          </p:nvPr>
        </p:nvSpPr>
        <p:spPr>
          <a:xfrm>
            <a:off x="390349" y="3273023"/>
            <a:ext cx="6245578" cy="5504942"/>
          </a:xfrm>
          <a:prstGeom prst="rect">
            <a:avLst/>
          </a:prstGeom>
        </p:spPr>
        <p:txBody>
          <a:bodyPr>
            <a:normAutofit/>
          </a:bodyPr>
          <a:lstStyle/>
          <a:p>
            <a:endParaRPr lang="en-US"/>
          </a:p>
        </p:txBody>
      </p:sp>
      <p:sp>
        <p:nvSpPr>
          <p:cNvPr id="7" name="Header Placeholder 3"/>
          <p:cNvSpPr>
            <a:spLocks noGrp="1"/>
          </p:cNvSpPr>
          <p:nvPr>
            <p:ph type="hdr" sz="quarter"/>
          </p:nvPr>
        </p:nvSpPr>
        <p:spPr>
          <a:xfrm>
            <a:off x="1" y="9065186"/>
            <a:ext cx="4307520" cy="247089"/>
          </a:xfrm>
        </p:spPr>
        <p:txBody>
          <a:bodyPr/>
          <a:lstStyle/>
          <a:p>
            <a:r>
              <a:rPr lang="en-US" dirty="0"/>
              <a:t>Sales Cloud Administration</a:t>
            </a:r>
          </a:p>
        </p:txBody>
      </p:sp>
      <p:sp>
        <p:nvSpPr>
          <p:cNvPr id="9" name="Footer Placeholder 4"/>
          <p:cNvSpPr>
            <a:spLocks noGrp="1"/>
          </p:cNvSpPr>
          <p:nvPr>
            <p:ph type="ftr" sz="quarter" idx="4"/>
          </p:nvPr>
        </p:nvSpPr>
        <p:spPr>
          <a:xfrm>
            <a:off x="4344383" y="9055743"/>
            <a:ext cx="2087921" cy="256524"/>
          </a:xfrm>
        </p:spPr>
        <p:txBody>
          <a:bodyPr/>
          <a:lstStyle/>
          <a:p>
            <a:r>
              <a:rPr lang="en-US" dirty="0"/>
              <a:t>© Copyright 2017 salesforce.com, </a:t>
            </a:r>
            <a:r>
              <a:rPr lang="en-US" dirty="0" err="1"/>
              <a:t>inc.</a:t>
            </a:r>
            <a:endParaRPr lang="en-US" dirty="0"/>
          </a:p>
        </p:txBody>
      </p:sp>
      <p:sp>
        <p:nvSpPr>
          <p:cNvPr id="10" name="Slide Number Placeholder 5"/>
          <p:cNvSpPr>
            <a:spLocks noGrp="1"/>
          </p:cNvSpPr>
          <p:nvPr>
            <p:ph type="sldNum" sz="quarter" idx="5"/>
          </p:nvPr>
        </p:nvSpPr>
        <p:spPr>
          <a:xfrm>
            <a:off x="6470936" y="9055738"/>
            <a:ext cx="555339" cy="256537"/>
          </a:xfrm>
        </p:spPr>
        <p:txBody>
          <a:bodyPr/>
          <a:lstStyle/>
          <a:p>
            <a:fld id="{B4ABCAC1-5A0E-4D41-9DFA-A4558277763A}" type="slidenum">
              <a:rPr lang="en-US" smtClean="0"/>
              <a:pPr/>
              <a:t>20</a:t>
            </a:fld>
            <a:endParaRPr lang="en-US" dirty="0"/>
          </a:p>
        </p:txBody>
      </p:sp>
    </p:spTree>
    <p:custDataLst>
      <p:tags r:id="rId1"/>
    </p:custDataLst>
    <p:extLst>
      <p:ext uri="{BB962C8B-B14F-4D97-AF65-F5344CB8AC3E}">
        <p14:creationId xmlns:p14="http://schemas.microsoft.com/office/powerpoint/2010/main" val="18795715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 y="109538"/>
            <a:ext cx="5216525" cy="2935287"/>
          </a:xfrm>
          <a:prstGeom prst="rect">
            <a:avLst/>
          </a:prstGeom>
        </p:spPr>
      </p:sp>
      <p:sp>
        <p:nvSpPr>
          <p:cNvPr id="3" name="Notes Placeholder 2"/>
          <p:cNvSpPr>
            <a:spLocks noGrp="1"/>
          </p:cNvSpPr>
          <p:nvPr>
            <p:ph type="body" idx="1"/>
          </p:nvPr>
        </p:nvSpPr>
        <p:spPr>
          <a:xfrm>
            <a:off x="390349" y="3273023"/>
            <a:ext cx="6245578" cy="5504942"/>
          </a:xfrm>
          <a:prstGeom prst="rect">
            <a:avLst/>
          </a:prstGeom>
        </p:spPr>
        <p:txBody>
          <a:bodyPr>
            <a:normAutofit/>
          </a:bodyPr>
          <a:lstStyle/>
          <a:p>
            <a:pPr defTabSz="874898">
              <a:defRPr/>
            </a:pPr>
            <a:r>
              <a:rPr lang="en-US" b="1" dirty="0"/>
              <a:t>Teaching Points:</a:t>
            </a:r>
            <a:endParaRPr lang="en-US" dirty="0"/>
          </a:p>
          <a:p>
            <a:pPr marL="111647" indent="-111647">
              <a:buFont typeface="Wingdings" pitchFamily="2" charset="2"/>
              <a:buChar char="§"/>
            </a:pPr>
            <a:r>
              <a:rPr lang="en-US" dirty="0"/>
              <a:t>The price book and price book entry object can be customized like other objects by: </a:t>
            </a:r>
          </a:p>
          <a:p>
            <a:pPr marL="223294" lvl="2" indent="-114792">
              <a:buFont typeface="Courier New" pitchFamily="49" charset="0"/>
              <a:buChar char="o"/>
            </a:pPr>
            <a:r>
              <a:rPr lang="en-US" dirty="0"/>
              <a:t>Adding custom fields </a:t>
            </a:r>
          </a:p>
          <a:p>
            <a:pPr marL="223294" lvl="2" indent="-114792">
              <a:buFont typeface="Courier New" pitchFamily="49" charset="0"/>
              <a:buChar char="o"/>
            </a:pPr>
            <a:r>
              <a:rPr lang="en-US" dirty="0"/>
              <a:t>Setting up record types </a:t>
            </a:r>
          </a:p>
          <a:p>
            <a:pPr marL="223294" lvl="2" indent="-114792">
              <a:buFont typeface="Courier New" pitchFamily="49" charset="0"/>
              <a:buChar char="o"/>
            </a:pPr>
            <a:r>
              <a:rPr lang="en-US" dirty="0"/>
              <a:t>Setting up validation rules</a:t>
            </a:r>
          </a:p>
          <a:p>
            <a:pPr marL="223294" lvl="2" indent="-114792">
              <a:buFont typeface="Courier New" pitchFamily="49" charset="0"/>
              <a:buChar char="o"/>
            </a:pPr>
            <a:r>
              <a:rPr lang="en-US" dirty="0"/>
              <a:t>Customizing layouts</a:t>
            </a:r>
          </a:p>
          <a:p>
            <a:pPr marL="223294" lvl="2" indent="-114792">
              <a:buNone/>
            </a:pPr>
            <a:endParaRPr lang="en-US" dirty="0"/>
          </a:p>
          <a:p>
            <a:pPr marL="111647" indent="-111647">
              <a:buFont typeface="Wingdings" pitchFamily="2" charset="2"/>
              <a:buChar char="§"/>
            </a:pPr>
            <a:r>
              <a:rPr lang="en-US" dirty="0"/>
              <a:t>Let’s go add a custom field to price books to see how this might be useful. </a:t>
            </a:r>
          </a:p>
          <a:p>
            <a:pPr defTabSz="883128">
              <a:defRPr/>
            </a:pPr>
            <a:endParaRPr lang="en-US" dirty="0"/>
          </a:p>
        </p:txBody>
      </p:sp>
      <p:sp>
        <p:nvSpPr>
          <p:cNvPr id="7" name="Header Placeholder 3"/>
          <p:cNvSpPr>
            <a:spLocks noGrp="1"/>
          </p:cNvSpPr>
          <p:nvPr>
            <p:ph type="hdr" sz="quarter"/>
          </p:nvPr>
        </p:nvSpPr>
        <p:spPr>
          <a:xfrm>
            <a:off x="1" y="9065186"/>
            <a:ext cx="4307520" cy="247089"/>
          </a:xfrm>
        </p:spPr>
        <p:txBody>
          <a:bodyPr/>
          <a:lstStyle/>
          <a:p>
            <a:r>
              <a:rPr lang="en-US" dirty="0"/>
              <a:t>Sales Cloud Administration</a:t>
            </a:r>
          </a:p>
        </p:txBody>
      </p:sp>
      <p:sp>
        <p:nvSpPr>
          <p:cNvPr id="9" name="Footer Placeholder 4"/>
          <p:cNvSpPr>
            <a:spLocks noGrp="1"/>
          </p:cNvSpPr>
          <p:nvPr>
            <p:ph type="ftr" sz="quarter" idx="4"/>
          </p:nvPr>
        </p:nvSpPr>
        <p:spPr>
          <a:xfrm>
            <a:off x="4344383" y="9055743"/>
            <a:ext cx="2087921" cy="256524"/>
          </a:xfrm>
        </p:spPr>
        <p:txBody>
          <a:bodyPr/>
          <a:lstStyle/>
          <a:p>
            <a:r>
              <a:rPr lang="en-US" dirty="0"/>
              <a:t>© Copyright 2017 salesforce.com, </a:t>
            </a:r>
            <a:r>
              <a:rPr lang="en-US" dirty="0" err="1"/>
              <a:t>inc.</a:t>
            </a:r>
            <a:endParaRPr lang="en-US" dirty="0"/>
          </a:p>
        </p:txBody>
      </p:sp>
      <p:sp>
        <p:nvSpPr>
          <p:cNvPr id="10" name="Slide Number Placeholder 5"/>
          <p:cNvSpPr>
            <a:spLocks noGrp="1"/>
          </p:cNvSpPr>
          <p:nvPr>
            <p:ph type="sldNum" sz="quarter" idx="5"/>
          </p:nvPr>
        </p:nvSpPr>
        <p:spPr>
          <a:xfrm>
            <a:off x="6470936" y="9055738"/>
            <a:ext cx="555339" cy="256537"/>
          </a:xfrm>
        </p:spPr>
        <p:txBody>
          <a:bodyPr/>
          <a:lstStyle/>
          <a:p>
            <a:fld id="{B4ABCAC1-5A0E-4D41-9DFA-A4558277763A}" type="slidenum">
              <a:rPr lang="en-US" smtClean="0"/>
              <a:pPr/>
              <a:t>21</a:t>
            </a:fld>
            <a:endParaRPr lang="en-US" dirty="0"/>
          </a:p>
        </p:txBody>
      </p:sp>
    </p:spTree>
    <p:custDataLst>
      <p:tags r:id="rId1"/>
    </p:custDataLst>
    <p:extLst>
      <p:ext uri="{BB962C8B-B14F-4D97-AF65-F5344CB8AC3E}">
        <p14:creationId xmlns:p14="http://schemas.microsoft.com/office/powerpoint/2010/main" val="1853478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 y="109538"/>
            <a:ext cx="5214938" cy="2935287"/>
          </a:xfrm>
          <a:prstGeom prst="rect">
            <a:avLst/>
          </a:prstGeom>
        </p:spPr>
      </p:sp>
      <p:sp>
        <p:nvSpPr>
          <p:cNvPr id="3" name="Notes Placeholder 2"/>
          <p:cNvSpPr>
            <a:spLocks noGrp="1"/>
          </p:cNvSpPr>
          <p:nvPr>
            <p:ph type="body" idx="1"/>
          </p:nvPr>
        </p:nvSpPr>
        <p:spPr>
          <a:xfrm>
            <a:off x="390349" y="3273023"/>
            <a:ext cx="6245578" cy="5504942"/>
          </a:xfrm>
          <a:prstGeom prst="rect">
            <a:avLst/>
          </a:prstGeom>
        </p:spPr>
        <p:txBody>
          <a:bodyPr>
            <a:normAutofit/>
          </a:bodyPr>
          <a:lstStyle/>
          <a:p>
            <a:endParaRPr lang="en-US" dirty="0"/>
          </a:p>
        </p:txBody>
      </p:sp>
      <p:sp>
        <p:nvSpPr>
          <p:cNvPr id="7" name="Header Placeholder 3"/>
          <p:cNvSpPr>
            <a:spLocks noGrp="1"/>
          </p:cNvSpPr>
          <p:nvPr>
            <p:ph type="hdr" sz="quarter"/>
          </p:nvPr>
        </p:nvSpPr>
        <p:spPr>
          <a:xfrm>
            <a:off x="1" y="9065186"/>
            <a:ext cx="4307520" cy="247089"/>
          </a:xfrm>
        </p:spPr>
        <p:txBody>
          <a:bodyPr/>
          <a:lstStyle/>
          <a:p>
            <a:r>
              <a:rPr lang="en-US" dirty="0"/>
              <a:t>Sales Cloud Administration</a:t>
            </a:r>
          </a:p>
        </p:txBody>
      </p:sp>
      <p:sp>
        <p:nvSpPr>
          <p:cNvPr id="9" name="Footer Placeholder 4"/>
          <p:cNvSpPr>
            <a:spLocks noGrp="1"/>
          </p:cNvSpPr>
          <p:nvPr>
            <p:ph type="ftr" sz="quarter" idx="4"/>
          </p:nvPr>
        </p:nvSpPr>
        <p:spPr>
          <a:xfrm>
            <a:off x="4344383" y="9055743"/>
            <a:ext cx="2087921" cy="256524"/>
          </a:xfrm>
        </p:spPr>
        <p:txBody>
          <a:bodyPr/>
          <a:lstStyle/>
          <a:p>
            <a:r>
              <a:rPr lang="en-US" dirty="0"/>
              <a:t>© Copyright 2017 salesforce.com, </a:t>
            </a:r>
            <a:r>
              <a:rPr lang="en-US" dirty="0" err="1"/>
              <a:t>inc.</a:t>
            </a:r>
            <a:endParaRPr lang="en-US" dirty="0"/>
          </a:p>
        </p:txBody>
      </p:sp>
      <p:sp>
        <p:nvSpPr>
          <p:cNvPr id="10" name="Slide Number Placeholder 5"/>
          <p:cNvSpPr>
            <a:spLocks noGrp="1"/>
          </p:cNvSpPr>
          <p:nvPr>
            <p:ph type="sldNum" sz="quarter" idx="5"/>
          </p:nvPr>
        </p:nvSpPr>
        <p:spPr>
          <a:xfrm>
            <a:off x="6470936" y="9055738"/>
            <a:ext cx="555339" cy="256537"/>
          </a:xfrm>
        </p:spPr>
        <p:txBody>
          <a:bodyPr/>
          <a:lstStyle/>
          <a:p>
            <a:fld id="{B4ABCAC1-5A0E-4D41-9DFA-A4558277763A}" type="slidenum">
              <a:rPr lang="en-US" smtClean="0"/>
              <a:pPr/>
              <a:t>22</a:t>
            </a:fld>
            <a:endParaRPr lang="en-US" dirty="0"/>
          </a:p>
        </p:txBody>
      </p:sp>
    </p:spTree>
    <p:custDataLst>
      <p:tags r:id="rId1"/>
    </p:custDataLst>
    <p:extLst>
      <p:ext uri="{BB962C8B-B14F-4D97-AF65-F5344CB8AC3E}">
        <p14:creationId xmlns:p14="http://schemas.microsoft.com/office/powerpoint/2010/main" val="20707648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 y="109538"/>
            <a:ext cx="5214938" cy="2935287"/>
          </a:xfrm>
          <a:prstGeom prst="rect">
            <a:avLst/>
          </a:prstGeom>
        </p:spPr>
      </p:sp>
      <p:sp>
        <p:nvSpPr>
          <p:cNvPr id="3" name="Notes Placeholder 2"/>
          <p:cNvSpPr>
            <a:spLocks noGrp="1"/>
          </p:cNvSpPr>
          <p:nvPr>
            <p:ph type="body" idx="1"/>
          </p:nvPr>
        </p:nvSpPr>
        <p:spPr>
          <a:xfrm>
            <a:off x="390349" y="3273023"/>
            <a:ext cx="6245578" cy="5504942"/>
          </a:xfrm>
          <a:prstGeom prst="rect">
            <a:avLst/>
          </a:prstGeom>
        </p:spPr>
        <p:txBody>
          <a:bodyPr>
            <a:normAutofit/>
          </a:bodyPr>
          <a:lstStyle/>
          <a:p>
            <a:r>
              <a:rPr lang="en-US" b="1" dirty="0"/>
              <a:t>Teaching Points:</a:t>
            </a:r>
            <a:endParaRPr lang="en-US" dirty="0"/>
          </a:p>
          <a:p>
            <a:pPr marL="111647" indent="-111647">
              <a:buFont typeface="Wingdings" pitchFamily="2" charset="2"/>
              <a:buChar char="§"/>
            </a:pPr>
            <a:r>
              <a:rPr lang="en-US" dirty="0"/>
              <a:t>Now that you’ve set prices for products, you may want to set up scheduled payments.  Schedules determine the payment and delivery cycles for a product. </a:t>
            </a:r>
          </a:p>
          <a:p>
            <a:pPr marL="111647" indent="-111647">
              <a:buFont typeface="Wingdings" pitchFamily="2" charset="2"/>
              <a:buChar char="§"/>
            </a:pPr>
            <a:r>
              <a:rPr lang="en-US" dirty="0"/>
              <a:t>Once schedules</a:t>
            </a:r>
            <a:r>
              <a:rPr lang="en-US" baseline="0" dirty="0"/>
              <a:t> are enabled, they show up as a related list on the product record.</a:t>
            </a:r>
          </a:p>
          <a:p>
            <a:pPr marL="111647" indent="-111647">
              <a:buFont typeface="Wingdings" pitchFamily="2" charset="2"/>
              <a:buChar char="§"/>
            </a:pPr>
            <a:r>
              <a:rPr lang="en-US" dirty="0"/>
              <a:t>The default schedule set on a product will be applied when the product is added to an opportunity or quote. Users can refine the schedules as necessary on that opportunity or quote. </a:t>
            </a:r>
          </a:p>
          <a:p>
            <a:pPr marL="111647" indent="-111647">
              <a:buFont typeface="Wingdings" pitchFamily="2" charset="2"/>
              <a:buChar char="§"/>
            </a:pPr>
            <a:endParaRPr lang="en-US" dirty="0"/>
          </a:p>
          <a:p>
            <a:pPr marL="111647" indent="-111647" defTabSz="874898">
              <a:buFont typeface="Wingdings" pitchFamily="2" charset="2"/>
              <a:buChar char="§"/>
              <a:defRPr/>
            </a:pPr>
            <a:r>
              <a:rPr lang="en-US" b="1" baseline="0" dirty="0"/>
              <a:t>Suggestions: </a:t>
            </a:r>
          </a:p>
          <a:p>
            <a:pPr marL="111647" indent="-111647">
              <a:buFont typeface="Wingdings" pitchFamily="2" charset="2"/>
              <a:buChar char="§"/>
            </a:pPr>
            <a:r>
              <a:rPr lang="en-US" dirty="0"/>
              <a:t>You can demo this if there is</a:t>
            </a:r>
            <a:r>
              <a:rPr lang="en-US" baseline="0" dirty="0"/>
              <a:t> time and interest.</a:t>
            </a:r>
          </a:p>
          <a:p>
            <a:pPr marL="111647" indent="-111647">
              <a:buFont typeface="Wingdings" pitchFamily="2" charset="2"/>
              <a:buChar char="§"/>
            </a:pPr>
            <a:endParaRPr lang="en-US" dirty="0"/>
          </a:p>
          <a:p>
            <a:pPr marL="112697" indent="-112697">
              <a:buFont typeface="Wingdings" pitchFamily="2" charset="2"/>
              <a:buNone/>
            </a:pPr>
            <a:endParaRPr lang="en-US" dirty="0"/>
          </a:p>
        </p:txBody>
      </p:sp>
      <p:sp>
        <p:nvSpPr>
          <p:cNvPr id="7" name="Header Placeholder 3"/>
          <p:cNvSpPr>
            <a:spLocks noGrp="1"/>
          </p:cNvSpPr>
          <p:nvPr>
            <p:ph type="hdr" sz="quarter"/>
          </p:nvPr>
        </p:nvSpPr>
        <p:spPr>
          <a:xfrm>
            <a:off x="1" y="9065186"/>
            <a:ext cx="4307520" cy="247089"/>
          </a:xfrm>
        </p:spPr>
        <p:txBody>
          <a:bodyPr/>
          <a:lstStyle/>
          <a:p>
            <a:r>
              <a:rPr lang="en-US" dirty="0"/>
              <a:t>Sales Cloud Administration</a:t>
            </a:r>
          </a:p>
        </p:txBody>
      </p:sp>
      <p:sp>
        <p:nvSpPr>
          <p:cNvPr id="9" name="Footer Placeholder 4"/>
          <p:cNvSpPr>
            <a:spLocks noGrp="1"/>
          </p:cNvSpPr>
          <p:nvPr>
            <p:ph type="ftr" sz="quarter" idx="4"/>
          </p:nvPr>
        </p:nvSpPr>
        <p:spPr>
          <a:xfrm>
            <a:off x="4344383" y="9055743"/>
            <a:ext cx="2087921" cy="256524"/>
          </a:xfrm>
        </p:spPr>
        <p:txBody>
          <a:bodyPr/>
          <a:lstStyle/>
          <a:p>
            <a:r>
              <a:rPr lang="en-US" dirty="0"/>
              <a:t>© Copyright 2017 salesforce.com, </a:t>
            </a:r>
            <a:r>
              <a:rPr lang="en-US" dirty="0" err="1"/>
              <a:t>inc.</a:t>
            </a:r>
            <a:endParaRPr lang="en-US" dirty="0"/>
          </a:p>
        </p:txBody>
      </p:sp>
      <p:sp>
        <p:nvSpPr>
          <p:cNvPr id="10" name="Slide Number Placeholder 5"/>
          <p:cNvSpPr>
            <a:spLocks noGrp="1"/>
          </p:cNvSpPr>
          <p:nvPr>
            <p:ph type="sldNum" sz="quarter" idx="5"/>
          </p:nvPr>
        </p:nvSpPr>
        <p:spPr>
          <a:xfrm>
            <a:off x="6470936" y="9055738"/>
            <a:ext cx="555339" cy="256537"/>
          </a:xfrm>
        </p:spPr>
        <p:txBody>
          <a:bodyPr/>
          <a:lstStyle/>
          <a:p>
            <a:fld id="{B4ABCAC1-5A0E-4D41-9DFA-A4558277763A}" type="slidenum">
              <a:rPr lang="en-US" smtClean="0"/>
              <a:pPr/>
              <a:t>23</a:t>
            </a:fld>
            <a:endParaRPr lang="en-US" dirty="0"/>
          </a:p>
        </p:txBody>
      </p:sp>
    </p:spTree>
    <p:custDataLst>
      <p:tags r:id="rId1"/>
    </p:custDataLst>
    <p:extLst>
      <p:ext uri="{BB962C8B-B14F-4D97-AF65-F5344CB8AC3E}">
        <p14:creationId xmlns:p14="http://schemas.microsoft.com/office/powerpoint/2010/main" val="26367857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 y="109538"/>
            <a:ext cx="5214938" cy="2935287"/>
          </a:xfrm>
          <a:prstGeom prst="rect">
            <a:avLst/>
          </a:prstGeom>
        </p:spPr>
      </p:sp>
      <p:sp>
        <p:nvSpPr>
          <p:cNvPr id="3" name="Notes Placeholder 2"/>
          <p:cNvSpPr>
            <a:spLocks noGrp="1"/>
          </p:cNvSpPr>
          <p:nvPr>
            <p:ph type="body" idx="1"/>
          </p:nvPr>
        </p:nvSpPr>
        <p:spPr>
          <a:xfrm>
            <a:off x="390349" y="3273023"/>
            <a:ext cx="6245578" cy="5504942"/>
          </a:xfrm>
          <a:prstGeom prst="rect">
            <a:avLst/>
          </a:prstGeom>
        </p:spPr>
        <p:txBody>
          <a:bodyPr>
            <a:normAutofit/>
          </a:bodyPr>
          <a:lstStyle/>
          <a:p>
            <a:endParaRPr lang="en-US"/>
          </a:p>
        </p:txBody>
      </p:sp>
      <p:sp>
        <p:nvSpPr>
          <p:cNvPr id="7" name="Header Placeholder 3"/>
          <p:cNvSpPr>
            <a:spLocks noGrp="1"/>
          </p:cNvSpPr>
          <p:nvPr>
            <p:ph type="hdr" sz="quarter"/>
          </p:nvPr>
        </p:nvSpPr>
        <p:spPr>
          <a:xfrm>
            <a:off x="1" y="9065186"/>
            <a:ext cx="4307520" cy="247089"/>
          </a:xfrm>
        </p:spPr>
        <p:txBody>
          <a:bodyPr/>
          <a:lstStyle/>
          <a:p>
            <a:r>
              <a:rPr lang="en-US" dirty="0"/>
              <a:t>Sales Cloud Administration</a:t>
            </a:r>
          </a:p>
        </p:txBody>
      </p:sp>
      <p:sp>
        <p:nvSpPr>
          <p:cNvPr id="9" name="Footer Placeholder 4"/>
          <p:cNvSpPr>
            <a:spLocks noGrp="1"/>
          </p:cNvSpPr>
          <p:nvPr>
            <p:ph type="ftr" sz="quarter" idx="4"/>
          </p:nvPr>
        </p:nvSpPr>
        <p:spPr>
          <a:xfrm>
            <a:off x="4344383" y="9055743"/>
            <a:ext cx="2087921" cy="256524"/>
          </a:xfrm>
        </p:spPr>
        <p:txBody>
          <a:bodyPr/>
          <a:lstStyle/>
          <a:p>
            <a:r>
              <a:rPr lang="en-US" dirty="0"/>
              <a:t>© Copyright 2017 salesforce.com, </a:t>
            </a:r>
            <a:r>
              <a:rPr lang="en-US" dirty="0" err="1"/>
              <a:t>inc.</a:t>
            </a:r>
            <a:endParaRPr lang="en-US" dirty="0"/>
          </a:p>
        </p:txBody>
      </p:sp>
      <p:sp>
        <p:nvSpPr>
          <p:cNvPr id="10" name="Slide Number Placeholder 5"/>
          <p:cNvSpPr>
            <a:spLocks noGrp="1"/>
          </p:cNvSpPr>
          <p:nvPr>
            <p:ph type="sldNum" sz="quarter" idx="5"/>
          </p:nvPr>
        </p:nvSpPr>
        <p:spPr>
          <a:xfrm>
            <a:off x="6470936" y="9055738"/>
            <a:ext cx="555339" cy="256537"/>
          </a:xfrm>
        </p:spPr>
        <p:txBody>
          <a:bodyPr/>
          <a:lstStyle/>
          <a:p>
            <a:fld id="{B4ABCAC1-5A0E-4D41-9DFA-A4558277763A}" type="slidenum">
              <a:rPr lang="en-US" smtClean="0"/>
              <a:pPr/>
              <a:t>24</a:t>
            </a:fld>
            <a:endParaRPr lang="en-US" dirty="0"/>
          </a:p>
        </p:txBody>
      </p:sp>
    </p:spTree>
    <p:custDataLst>
      <p:tags r:id="rId1"/>
    </p:custDataLst>
    <p:extLst>
      <p:ext uri="{BB962C8B-B14F-4D97-AF65-F5344CB8AC3E}">
        <p14:creationId xmlns:p14="http://schemas.microsoft.com/office/powerpoint/2010/main" val="4996748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Teaching Points:</a:t>
            </a:r>
            <a:endParaRPr lang="en-US" dirty="0"/>
          </a:p>
          <a:p>
            <a:pPr marL="111647" indent="-111647">
              <a:buFont typeface="Wingdings" pitchFamily="2" charset="2"/>
              <a:buChar char="§"/>
            </a:pPr>
            <a:r>
              <a:rPr lang="en-US" dirty="0"/>
              <a:t>Products added to an opportunity must come from a single price book.  The price book entry options available to select will match the currency set on the opportunity. </a:t>
            </a:r>
          </a:p>
          <a:p>
            <a:pPr>
              <a:buFont typeface="Wingdings" pitchFamily="2" charset="2"/>
              <a:buChar char="§"/>
            </a:pPr>
            <a:r>
              <a:rPr lang="en-US" dirty="0"/>
              <a:t> Once product line items are added to an opportunity, you can no longer manually control the amount of the opportunity. The sum of the Opportunity Products auto-populates the Opportunity Amount field. </a:t>
            </a:r>
          </a:p>
          <a:p>
            <a:pPr>
              <a:buFont typeface="Wingdings" pitchFamily="2" charset="2"/>
              <a:buChar char="§"/>
            </a:pPr>
            <a:endParaRPr lang="en-US" dirty="0"/>
          </a:p>
          <a:p>
            <a:pPr>
              <a:buFont typeface="Wingdings" pitchFamily="2" charset="2"/>
              <a:buNone/>
            </a:pPr>
            <a:r>
              <a:rPr lang="en-US" dirty="0"/>
              <a:t>An administrator, you can customize Salesforce to:</a:t>
            </a:r>
          </a:p>
          <a:p>
            <a:pPr>
              <a:buFont typeface="Wingdings" pitchFamily="2" charset="2"/>
              <a:buChar char="§"/>
            </a:pPr>
            <a:r>
              <a:rPr lang="en-US" dirty="0"/>
              <a:t> Prompt users to select a product when they create an opportunity (Setup | Customize | Opportunity | Settings)</a:t>
            </a:r>
          </a:p>
          <a:p>
            <a:pPr>
              <a:buFont typeface="Wingdings" pitchFamily="2" charset="2"/>
              <a:buChar char="§"/>
            </a:pPr>
            <a:r>
              <a:rPr lang="en-US" dirty="0"/>
              <a:t> Force users to add products when an opportunity is created using a validation rule.</a:t>
            </a:r>
          </a:p>
          <a:p>
            <a:pPr>
              <a:buFont typeface="Wingdings" pitchFamily="2" charset="2"/>
              <a:buChar char="§"/>
            </a:pPr>
            <a:endParaRPr lang="en-US" dirty="0"/>
          </a:p>
          <a:p>
            <a:pPr>
              <a:buFont typeface="Wingdings" pitchFamily="2" charset="2"/>
              <a:buNone/>
            </a:pPr>
            <a:r>
              <a:rPr lang="en-US" b="1" dirty="0"/>
              <a:t>Extra materials:</a:t>
            </a:r>
          </a:p>
          <a:p>
            <a:pPr marL="111647" indent="-111647">
              <a:buFont typeface="Wingdings" pitchFamily="2" charset="2"/>
              <a:buChar char="§"/>
            </a:pPr>
            <a:r>
              <a:rPr lang="en-US" dirty="0"/>
              <a:t>Sometimes Opportunity Products are referred to as Opportunity Line Items or Product Line items – they refer to the same object. </a:t>
            </a:r>
          </a:p>
          <a:p>
            <a:endParaRPr lang="en-US" dirty="0"/>
          </a:p>
          <a:p>
            <a:endParaRPr lang="en-US" dirty="0"/>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25</a:t>
            </a:fld>
            <a:endParaRPr lang="en-US" dirty="0"/>
          </a:p>
        </p:txBody>
      </p:sp>
    </p:spTree>
    <p:extLst>
      <p:ext uri="{BB962C8B-B14F-4D97-AF65-F5344CB8AC3E}">
        <p14:creationId xmlns:p14="http://schemas.microsoft.com/office/powerpoint/2010/main" val="32671874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Teaching Points:</a:t>
            </a:r>
            <a:endParaRPr lang="en-US" dirty="0"/>
          </a:p>
          <a:p>
            <a:pPr marL="111647" indent="-111647">
              <a:buFont typeface="Wingdings" pitchFamily="2" charset="2"/>
              <a:buChar char="§"/>
            </a:pPr>
            <a:r>
              <a:rPr lang="en-US" dirty="0"/>
              <a:t>The opportunity currency determines the currency of the products listed – users will not see products listed in other currencies.  </a:t>
            </a:r>
          </a:p>
          <a:p>
            <a:pPr marL="111647" indent="-111647">
              <a:buFont typeface="Wingdings" pitchFamily="2" charset="2"/>
              <a:buChar char="§"/>
            </a:pPr>
            <a:r>
              <a:rPr lang="en-US" dirty="0"/>
              <a:t>You can use filters and keywords to narrow the list of products, then select the products. </a:t>
            </a:r>
          </a:p>
          <a:p>
            <a:pPr marL="111647" indent="-111647">
              <a:buFont typeface="Wingdings" pitchFamily="2" charset="2"/>
              <a:buChar char="§"/>
            </a:pPr>
            <a:r>
              <a:rPr lang="en-US" dirty="0"/>
              <a:t>On the next screen you’ll have the opportunity to set quantities and adjust sales prices.</a:t>
            </a:r>
          </a:p>
          <a:p>
            <a:endParaRPr lang="en-US" dirty="0"/>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26</a:t>
            </a:fld>
            <a:endParaRPr lang="en-US" dirty="0"/>
          </a:p>
        </p:txBody>
      </p:sp>
    </p:spTree>
    <p:extLst>
      <p:ext uri="{BB962C8B-B14F-4D97-AF65-F5344CB8AC3E}">
        <p14:creationId xmlns:p14="http://schemas.microsoft.com/office/powerpoint/2010/main" val="5076072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Teaching Points: </a:t>
            </a:r>
          </a:p>
          <a:p>
            <a:r>
              <a:rPr lang="en-US" b="1" dirty="0"/>
              <a:t>*This slide has an animation.*</a:t>
            </a:r>
            <a:endParaRPr lang="en-US" dirty="0"/>
          </a:p>
          <a:p>
            <a:pPr>
              <a:buFont typeface="Wingdings" pitchFamily="2" charset="2"/>
              <a:buChar char="§"/>
            </a:pPr>
            <a:r>
              <a:rPr lang="en-US" dirty="0"/>
              <a:t> Have students go their orgs. Open Schema Builder in a new tab (to keep open for upcoming exercises.) </a:t>
            </a:r>
          </a:p>
          <a:p>
            <a:pPr>
              <a:buFont typeface="Wingdings" pitchFamily="2" charset="2"/>
              <a:buChar char="§"/>
            </a:pPr>
            <a:r>
              <a:rPr lang="en-US" dirty="0"/>
              <a:t> Clear all objects, then select Opportunity , Opportunity Product, Product, Price Book, and Price Book Entry.</a:t>
            </a:r>
          </a:p>
          <a:p>
            <a:endParaRPr lang="en-US" dirty="0"/>
          </a:p>
          <a:p>
            <a:pPr marL="111647" indent="-111647">
              <a:buFont typeface="Wingdings" pitchFamily="2" charset="2"/>
              <a:buChar char="§"/>
            </a:pPr>
            <a:r>
              <a:rPr lang="en-US" dirty="0"/>
              <a:t>These are lookup relationships – which object is the parent and which is the child?</a:t>
            </a:r>
          </a:p>
          <a:p>
            <a:pPr marL="111647" indent="-111647">
              <a:buFont typeface="Wingdings" pitchFamily="2" charset="2"/>
              <a:buChar char="§"/>
            </a:pPr>
            <a:r>
              <a:rPr lang="en-US" dirty="0"/>
              <a:t>In which direction would you draw the one-to-many relationships? </a:t>
            </a:r>
          </a:p>
          <a:p>
            <a:pPr>
              <a:buFont typeface="Wingdings" pitchFamily="2" charset="2"/>
              <a:buNone/>
            </a:pPr>
            <a:endParaRPr lang="en-US" dirty="0"/>
          </a:p>
          <a:p>
            <a:pPr defTabSz="905754">
              <a:defRPr/>
            </a:pPr>
            <a:r>
              <a:rPr lang="en-US" b="1" dirty="0"/>
              <a:t>Suggestions:</a:t>
            </a:r>
          </a:p>
          <a:p>
            <a:pPr marL="111647" indent="-111647">
              <a:buFont typeface="Wingdings" pitchFamily="2" charset="2"/>
              <a:buChar char="§"/>
            </a:pPr>
            <a:r>
              <a:rPr lang="en-US" dirty="0"/>
              <a:t>The</a:t>
            </a:r>
            <a:r>
              <a:rPr lang="en-US" baseline="0" dirty="0"/>
              <a:t> student guide shows this</a:t>
            </a:r>
            <a:r>
              <a:rPr lang="en-US" dirty="0"/>
              <a:t> diagram with no lines filled in between the objects – students can </a:t>
            </a:r>
            <a:r>
              <a:rPr lang="en-US" baseline="0" dirty="0"/>
              <a:t>draw in the relationships in their printed student guide.</a:t>
            </a:r>
          </a:p>
          <a:p>
            <a:endParaRPr lang="en-US" baseline="0" dirty="0"/>
          </a:p>
          <a:p>
            <a:r>
              <a:rPr lang="en-US" b="1" baseline="0" dirty="0"/>
              <a:t>Note: </a:t>
            </a:r>
          </a:p>
          <a:p>
            <a:r>
              <a:rPr lang="en-US" baseline="0" dirty="0"/>
              <a:t>This slide has an animation to appear the connecting lines.</a:t>
            </a:r>
            <a:endParaRPr lang="en-US" dirty="0"/>
          </a:p>
          <a:p>
            <a:endParaRPr lang="en-US" dirty="0"/>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27</a:t>
            </a:fld>
            <a:endParaRPr lang="en-US" dirty="0"/>
          </a:p>
        </p:txBody>
      </p:sp>
    </p:spTree>
    <p:extLst>
      <p:ext uri="{BB962C8B-B14F-4D97-AF65-F5344CB8AC3E}">
        <p14:creationId xmlns:p14="http://schemas.microsoft.com/office/powerpoint/2010/main" val="19995575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 y="109538"/>
            <a:ext cx="5214938" cy="2935287"/>
          </a:xfrm>
          <a:prstGeom prst="rect">
            <a:avLst/>
          </a:prstGeom>
        </p:spPr>
      </p:sp>
      <p:sp>
        <p:nvSpPr>
          <p:cNvPr id="3" name="Notes Placeholder 2"/>
          <p:cNvSpPr>
            <a:spLocks noGrp="1"/>
          </p:cNvSpPr>
          <p:nvPr>
            <p:ph type="body" idx="1"/>
          </p:nvPr>
        </p:nvSpPr>
        <p:spPr>
          <a:xfrm>
            <a:off x="390349" y="3273023"/>
            <a:ext cx="6245578" cy="5504942"/>
          </a:xfrm>
          <a:prstGeom prst="rect">
            <a:avLst/>
          </a:prstGeom>
        </p:spPr>
        <p:txBody>
          <a:bodyPr>
            <a:normAutofit/>
          </a:bodyPr>
          <a:lstStyle/>
          <a:p>
            <a:pPr defTabSz="916105">
              <a:defRPr/>
            </a:pPr>
            <a:r>
              <a:rPr lang="en-US" b="1" dirty="0"/>
              <a:t>Suggestions</a:t>
            </a:r>
            <a:r>
              <a:rPr lang="en-US" dirty="0"/>
              <a:t>:</a:t>
            </a:r>
          </a:p>
          <a:p>
            <a:pPr marL="229026" indent="-229026">
              <a:buFont typeface="Wingdings" pitchFamily="2" charset="2"/>
              <a:buChar char="§"/>
            </a:pPr>
            <a:r>
              <a:rPr lang="en-US" dirty="0"/>
              <a:t>Students</a:t>
            </a:r>
            <a:r>
              <a:rPr lang="en-US" baseline="0" dirty="0"/>
              <a:t> can follow along (like a Join Me) if they choose.</a:t>
            </a:r>
          </a:p>
          <a:p>
            <a:pPr marL="229026" indent="-229026">
              <a:buFont typeface="Wingdings" pitchFamily="2" charset="2"/>
              <a:buChar char="§"/>
            </a:pPr>
            <a:r>
              <a:rPr lang="en-US" baseline="0" dirty="0"/>
              <a:t>This exercise is </a:t>
            </a:r>
            <a:r>
              <a:rPr lang="en-US" b="1" baseline="0" dirty="0"/>
              <a:t>NOT</a:t>
            </a:r>
            <a:r>
              <a:rPr lang="en-US" baseline="0" dirty="0"/>
              <a:t> a dependency for other exercises.</a:t>
            </a:r>
          </a:p>
          <a:p>
            <a:pPr marL="229026" indent="-229026">
              <a:buFont typeface="Wingdings" pitchFamily="2" charset="2"/>
              <a:buChar char="§"/>
            </a:pPr>
            <a:endParaRPr lang="en-US" baseline="0" dirty="0"/>
          </a:p>
          <a:p>
            <a:pPr marL="229026" indent="-229026"/>
            <a:r>
              <a:rPr lang="en-US" b="1" baseline="0" dirty="0"/>
              <a:t>Extra Materials:</a:t>
            </a:r>
          </a:p>
          <a:p>
            <a:pPr marL="229026" indent="-229026" defTabSz="916105">
              <a:buFont typeface="Wingdings" pitchFamily="2" charset="2"/>
              <a:buChar char="§"/>
              <a:defRPr/>
            </a:pPr>
            <a:r>
              <a:rPr lang="en-US" dirty="0"/>
              <a:t>As the instructor,</a:t>
            </a:r>
            <a:r>
              <a:rPr lang="en-US" baseline="0" dirty="0"/>
              <a:t> you need to perform all of the Your Turn exercises in order to do this Watch Me.</a:t>
            </a:r>
            <a:endParaRPr lang="en-US" dirty="0"/>
          </a:p>
          <a:p>
            <a:endParaRPr lang="en-US" dirty="0"/>
          </a:p>
          <a:p>
            <a:endParaRPr lang="en-US" dirty="0"/>
          </a:p>
        </p:txBody>
      </p:sp>
      <p:sp>
        <p:nvSpPr>
          <p:cNvPr id="7" name="Header Placeholder 3"/>
          <p:cNvSpPr>
            <a:spLocks noGrp="1"/>
          </p:cNvSpPr>
          <p:nvPr>
            <p:ph type="hdr" sz="quarter"/>
          </p:nvPr>
        </p:nvSpPr>
        <p:spPr>
          <a:xfrm>
            <a:off x="1" y="9065186"/>
            <a:ext cx="4307520" cy="247089"/>
          </a:xfrm>
        </p:spPr>
        <p:txBody>
          <a:bodyPr/>
          <a:lstStyle/>
          <a:p>
            <a:r>
              <a:rPr lang="en-US" dirty="0"/>
              <a:t>Sales Cloud Administration</a:t>
            </a:r>
          </a:p>
        </p:txBody>
      </p:sp>
      <p:sp>
        <p:nvSpPr>
          <p:cNvPr id="9" name="Footer Placeholder 4"/>
          <p:cNvSpPr>
            <a:spLocks noGrp="1"/>
          </p:cNvSpPr>
          <p:nvPr>
            <p:ph type="ftr" sz="quarter" idx="4"/>
          </p:nvPr>
        </p:nvSpPr>
        <p:spPr>
          <a:xfrm>
            <a:off x="4344383" y="9055743"/>
            <a:ext cx="2087921" cy="256524"/>
          </a:xfrm>
        </p:spPr>
        <p:txBody>
          <a:bodyPr/>
          <a:lstStyle/>
          <a:p>
            <a:r>
              <a:rPr lang="en-US" dirty="0"/>
              <a:t>© Copyright 2017 salesforce.com, </a:t>
            </a:r>
            <a:r>
              <a:rPr lang="en-US" dirty="0" err="1"/>
              <a:t>inc.</a:t>
            </a:r>
            <a:endParaRPr lang="en-US" dirty="0"/>
          </a:p>
        </p:txBody>
      </p:sp>
      <p:sp>
        <p:nvSpPr>
          <p:cNvPr id="10" name="Slide Number Placeholder 5"/>
          <p:cNvSpPr>
            <a:spLocks noGrp="1"/>
          </p:cNvSpPr>
          <p:nvPr>
            <p:ph type="sldNum" sz="quarter" idx="5"/>
          </p:nvPr>
        </p:nvSpPr>
        <p:spPr>
          <a:xfrm>
            <a:off x="6470936" y="9055738"/>
            <a:ext cx="555339" cy="256537"/>
          </a:xfrm>
        </p:spPr>
        <p:txBody>
          <a:bodyPr/>
          <a:lstStyle/>
          <a:p>
            <a:fld id="{B4ABCAC1-5A0E-4D41-9DFA-A4558277763A}" type="slidenum">
              <a:rPr lang="en-US" smtClean="0"/>
              <a:pPr/>
              <a:t>28</a:t>
            </a:fld>
            <a:endParaRPr lang="en-US" dirty="0"/>
          </a:p>
        </p:txBody>
      </p:sp>
    </p:spTree>
    <p:custDataLst>
      <p:tags r:id="rId1"/>
    </p:custDataLst>
    <p:extLst>
      <p:ext uri="{BB962C8B-B14F-4D97-AF65-F5344CB8AC3E}">
        <p14:creationId xmlns:p14="http://schemas.microsoft.com/office/powerpoint/2010/main" val="9673769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 y="109538"/>
            <a:ext cx="5214938" cy="2935287"/>
          </a:xfrm>
          <a:prstGeom prst="rect">
            <a:avLst/>
          </a:prstGeom>
        </p:spPr>
      </p:sp>
      <p:sp>
        <p:nvSpPr>
          <p:cNvPr id="3" name="Notes Placeholder 2"/>
          <p:cNvSpPr>
            <a:spLocks noGrp="1"/>
          </p:cNvSpPr>
          <p:nvPr>
            <p:ph type="body" idx="1"/>
          </p:nvPr>
        </p:nvSpPr>
        <p:spPr>
          <a:xfrm>
            <a:off x="390349" y="3273023"/>
            <a:ext cx="6245578" cy="5504942"/>
          </a:xfrm>
          <a:prstGeom prst="rect">
            <a:avLst/>
          </a:prstGeom>
        </p:spPr>
        <p:txBody>
          <a:bodyPr>
            <a:normAutofit/>
          </a:bodyPr>
          <a:lstStyle/>
          <a:p>
            <a:endParaRPr lang="en-US" dirty="0"/>
          </a:p>
        </p:txBody>
      </p:sp>
      <p:sp>
        <p:nvSpPr>
          <p:cNvPr id="7" name="Header Placeholder 3"/>
          <p:cNvSpPr>
            <a:spLocks noGrp="1"/>
          </p:cNvSpPr>
          <p:nvPr>
            <p:ph type="hdr" sz="quarter"/>
          </p:nvPr>
        </p:nvSpPr>
        <p:spPr>
          <a:xfrm>
            <a:off x="1" y="9065186"/>
            <a:ext cx="4307520" cy="247089"/>
          </a:xfrm>
        </p:spPr>
        <p:txBody>
          <a:bodyPr/>
          <a:lstStyle/>
          <a:p>
            <a:r>
              <a:rPr lang="en-US" dirty="0"/>
              <a:t>Sales Cloud Administration</a:t>
            </a:r>
          </a:p>
        </p:txBody>
      </p:sp>
      <p:sp>
        <p:nvSpPr>
          <p:cNvPr id="9" name="Footer Placeholder 4"/>
          <p:cNvSpPr>
            <a:spLocks noGrp="1"/>
          </p:cNvSpPr>
          <p:nvPr>
            <p:ph type="ftr" sz="quarter" idx="4"/>
          </p:nvPr>
        </p:nvSpPr>
        <p:spPr>
          <a:xfrm>
            <a:off x="4344383" y="9055743"/>
            <a:ext cx="2087921" cy="256524"/>
          </a:xfrm>
        </p:spPr>
        <p:txBody>
          <a:bodyPr/>
          <a:lstStyle/>
          <a:p>
            <a:r>
              <a:rPr lang="en-US" dirty="0"/>
              <a:t>© Copyright 2017 salesforce.com, </a:t>
            </a:r>
            <a:r>
              <a:rPr lang="en-US" dirty="0" err="1"/>
              <a:t>inc.</a:t>
            </a:r>
            <a:endParaRPr lang="en-US" dirty="0"/>
          </a:p>
        </p:txBody>
      </p:sp>
      <p:sp>
        <p:nvSpPr>
          <p:cNvPr id="10" name="Slide Number Placeholder 5"/>
          <p:cNvSpPr>
            <a:spLocks noGrp="1"/>
          </p:cNvSpPr>
          <p:nvPr>
            <p:ph type="sldNum" sz="quarter" idx="5"/>
          </p:nvPr>
        </p:nvSpPr>
        <p:spPr>
          <a:xfrm>
            <a:off x="6470936" y="9055738"/>
            <a:ext cx="555339" cy="256537"/>
          </a:xfrm>
        </p:spPr>
        <p:txBody>
          <a:bodyPr/>
          <a:lstStyle/>
          <a:p>
            <a:fld id="{B4ABCAC1-5A0E-4D41-9DFA-A4558277763A}" type="slidenum">
              <a:rPr lang="en-US" smtClean="0"/>
              <a:pPr/>
              <a:t>29</a:t>
            </a:fld>
            <a:endParaRPr lang="en-US" dirty="0"/>
          </a:p>
        </p:txBody>
      </p:sp>
    </p:spTree>
    <p:custDataLst>
      <p:tags r:id="rId1"/>
    </p:custDataLst>
    <p:extLst>
      <p:ext uri="{BB962C8B-B14F-4D97-AF65-F5344CB8AC3E}">
        <p14:creationId xmlns:p14="http://schemas.microsoft.com/office/powerpoint/2010/main" val="1113092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US"/>
              <a:t>Sales Cloud Administration</a:t>
            </a:r>
            <a:endParaRPr lang="en-US" dirty="0"/>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fld id="{B4ABCAC1-5A0E-4D41-9DFA-A4558277763A}" type="slidenum">
              <a:rPr lang="en-US" smtClean="0"/>
              <a:pPr/>
              <a:t>3</a:t>
            </a:fld>
            <a:endParaRPr lang="en-US" dirty="0"/>
          </a:p>
        </p:txBody>
      </p:sp>
      <p:sp>
        <p:nvSpPr>
          <p:cNvPr id="10" name="Slide Image Placeholder 9"/>
          <p:cNvSpPr>
            <a:spLocks noGrp="1" noRot="1" noChangeAspect="1"/>
          </p:cNvSpPr>
          <p:nvPr>
            <p:ph type="sldImg"/>
          </p:nvPr>
        </p:nvSpPr>
        <p:spPr/>
      </p:sp>
      <p:sp>
        <p:nvSpPr>
          <p:cNvPr id="11" name="Notes Placeholder 10"/>
          <p:cNvSpPr>
            <a:spLocks noGrp="1"/>
          </p:cNvSpPr>
          <p:nvPr>
            <p:ph type="body" idx="1"/>
          </p:nvPr>
        </p:nvSpPr>
        <p:spPr/>
        <p:txBody>
          <a:bodyPr/>
          <a:lstStyle/>
          <a:p>
            <a:endParaRPr lang="en-US"/>
          </a:p>
        </p:txBody>
      </p:sp>
    </p:spTree>
    <p:extLst>
      <p:ext uri="{BB962C8B-B14F-4D97-AF65-F5344CB8AC3E}">
        <p14:creationId xmlns:p14="http://schemas.microsoft.com/office/powerpoint/2010/main" val="18817697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 y="109538"/>
            <a:ext cx="5214938" cy="2935287"/>
          </a:xfrm>
          <a:prstGeom prst="rect">
            <a:avLst/>
          </a:prstGeom>
        </p:spPr>
      </p:sp>
      <p:sp>
        <p:nvSpPr>
          <p:cNvPr id="3" name="Notes Placeholder 2"/>
          <p:cNvSpPr>
            <a:spLocks noGrp="1"/>
          </p:cNvSpPr>
          <p:nvPr>
            <p:ph type="body" idx="1"/>
          </p:nvPr>
        </p:nvSpPr>
        <p:spPr>
          <a:xfrm>
            <a:off x="390349" y="3273023"/>
            <a:ext cx="6245578" cy="5504942"/>
          </a:xfrm>
          <a:prstGeom prst="rect">
            <a:avLst/>
          </a:prstGeom>
        </p:spPr>
        <p:txBody>
          <a:bodyPr>
            <a:normAutofit/>
          </a:bodyPr>
          <a:lstStyle/>
          <a:p>
            <a:endParaRPr lang="en-US"/>
          </a:p>
        </p:txBody>
      </p:sp>
      <p:sp>
        <p:nvSpPr>
          <p:cNvPr id="7" name="Header Placeholder 3"/>
          <p:cNvSpPr>
            <a:spLocks noGrp="1"/>
          </p:cNvSpPr>
          <p:nvPr>
            <p:ph type="hdr" sz="quarter"/>
          </p:nvPr>
        </p:nvSpPr>
        <p:spPr>
          <a:xfrm>
            <a:off x="1" y="9065186"/>
            <a:ext cx="4307520" cy="247089"/>
          </a:xfrm>
        </p:spPr>
        <p:txBody>
          <a:bodyPr/>
          <a:lstStyle/>
          <a:p>
            <a:r>
              <a:rPr lang="en-US" dirty="0"/>
              <a:t>Sales Cloud Administration</a:t>
            </a:r>
          </a:p>
        </p:txBody>
      </p:sp>
      <p:sp>
        <p:nvSpPr>
          <p:cNvPr id="9" name="Footer Placeholder 4"/>
          <p:cNvSpPr>
            <a:spLocks noGrp="1"/>
          </p:cNvSpPr>
          <p:nvPr>
            <p:ph type="ftr" sz="quarter" idx="4"/>
          </p:nvPr>
        </p:nvSpPr>
        <p:spPr>
          <a:xfrm>
            <a:off x="4344383" y="9055743"/>
            <a:ext cx="2087921" cy="256524"/>
          </a:xfrm>
        </p:spPr>
        <p:txBody>
          <a:bodyPr/>
          <a:lstStyle/>
          <a:p>
            <a:r>
              <a:rPr lang="en-US" dirty="0"/>
              <a:t>© Copyright 2017 salesforce.com, </a:t>
            </a:r>
            <a:r>
              <a:rPr lang="en-US" dirty="0" err="1"/>
              <a:t>inc.</a:t>
            </a:r>
            <a:endParaRPr lang="en-US" dirty="0"/>
          </a:p>
        </p:txBody>
      </p:sp>
      <p:sp>
        <p:nvSpPr>
          <p:cNvPr id="10" name="Slide Number Placeholder 5"/>
          <p:cNvSpPr>
            <a:spLocks noGrp="1"/>
          </p:cNvSpPr>
          <p:nvPr>
            <p:ph type="sldNum" sz="quarter" idx="5"/>
          </p:nvPr>
        </p:nvSpPr>
        <p:spPr>
          <a:xfrm>
            <a:off x="6470936" y="9055738"/>
            <a:ext cx="555339" cy="256537"/>
          </a:xfrm>
        </p:spPr>
        <p:txBody>
          <a:bodyPr/>
          <a:lstStyle/>
          <a:p>
            <a:fld id="{B4ABCAC1-5A0E-4D41-9DFA-A4558277763A}" type="slidenum">
              <a:rPr lang="en-US" smtClean="0"/>
              <a:pPr/>
              <a:t>30</a:t>
            </a:fld>
            <a:endParaRPr lang="en-US" dirty="0"/>
          </a:p>
        </p:txBody>
      </p:sp>
    </p:spTree>
    <p:custDataLst>
      <p:tags r:id="rId1"/>
    </p:custDataLst>
    <p:extLst>
      <p:ext uri="{BB962C8B-B14F-4D97-AF65-F5344CB8AC3E}">
        <p14:creationId xmlns:p14="http://schemas.microsoft.com/office/powerpoint/2010/main" val="17265119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Teaching Points:</a:t>
            </a:r>
            <a:endParaRPr lang="en-US" dirty="0"/>
          </a:p>
          <a:p>
            <a:pPr marL="111647" indent="-111647">
              <a:buFont typeface="Wingdings" pitchFamily="2" charset="2"/>
              <a:buChar char="§"/>
            </a:pPr>
            <a:r>
              <a:rPr lang="en-US" dirty="0"/>
              <a:t>There are three organization-wide default settings to control the level of access you give users across the organization. </a:t>
            </a:r>
          </a:p>
          <a:p>
            <a:pPr marL="111647" indent="-111647">
              <a:buFont typeface="Wingdings" pitchFamily="2" charset="2"/>
              <a:buChar char="§"/>
            </a:pPr>
            <a:r>
              <a:rPr lang="en-US" dirty="0"/>
              <a:t>As always, consider the lowest level of access any user in your organization should have, and set the organization-wide defaults accordingly.</a:t>
            </a:r>
          </a:p>
          <a:p>
            <a:pPr defTabSz="915990"/>
            <a:endParaRPr lang="en-US" dirty="0"/>
          </a:p>
          <a:p>
            <a:r>
              <a:rPr lang="en-US" b="1" dirty="0"/>
              <a:t>Suggestions:</a:t>
            </a:r>
            <a:r>
              <a:rPr lang="en-US" dirty="0"/>
              <a:t> </a:t>
            </a:r>
          </a:p>
          <a:p>
            <a:pPr marL="111647" indent="-111647">
              <a:buFont typeface="Wingdings" pitchFamily="2" charset="2"/>
              <a:buChar char="§"/>
            </a:pPr>
            <a:r>
              <a:rPr lang="en-US" dirty="0"/>
              <a:t>Open Setup</a:t>
            </a:r>
            <a:r>
              <a:rPr lang="en-US" baseline="0" dirty="0"/>
              <a:t> menu and show these settings (for this org the </a:t>
            </a:r>
            <a:r>
              <a:rPr lang="en-US" dirty="0"/>
              <a:t>organization-wide default setting </a:t>
            </a:r>
            <a:r>
              <a:rPr lang="en-US" baseline="0" dirty="0"/>
              <a:t>is set to Use). </a:t>
            </a:r>
            <a:endParaRPr lang="en-US" dirty="0"/>
          </a:p>
          <a:p>
            <a:endParaRPr lang="en-US" dirty="0"/>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31</a:t>
            </a:fld>
            <a:endParaRPr lang="en-US" dirty="0"/>
          </a:p>
        </p:txBody>
      </p:sp>
    </p:spTree>
    <p:extLst>
      <p:ext uri="{BB962C8B-B14F-4D97-AF65-F5344CB8AC3E}">
        <p14:creationId xmlns:p14="http://schemas.microsoft.com/office/powerpoint/2010/main" val="32757536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Teaching Points:</a:t>
            </a:r>
            <a:endParaRPr lang="en-US" dirty="0"/>
          </a:p>
          <a:p>
            <a:pPr marL="111647" indent="-111647">
              <a:buFont typeface="Wingdings" pitchFamily="2" charset="2"/>
              <a:buChar char="§"/>
            </a:pPr>
            <a:r>
              <a:rPr lang="en-US" dirty="0"/>
              <a:t>If the OWD setting for Price Books is set to Use, then all users can access all price books. </a:t>
            </a:r>
          </a:p>
          <a:p>
            <a:pPr marL="111647" indent="-111647">
              <a:buFont typeface="Wingdings" pitchFamily="2" charset="2"/>
              <a:buChar char="§"/>
            </a:pPr>
            <a:r>
              <a:rPr lang="en-US" dirty="0"/>
              <a:t>If you decide there are users in the organization who should not have full use access to all price books, set the OWD to View Only or No Access, then provide access to standard and custom price books with the Sharing button on the price book.</a:t>
            </a:r>
          </a:p>
          <a:p>
            <a:endParaRPr lang="en-US" dirty="0"/>
          </a:p>
          <a:p>
            <a:r>
              <a:rPr lang="en-US" b="1" dirty="0"/>
              <a:t>Suggestions:</a:t>
            </a:r>
            <a:r>
              <a:rPr lang="en-US" b="1" baseline="0" dirty="0"/>
              <a:t> </a:t>
            </a:r>
          </a:p>
          <a:p>
            <a:pPr marL="111647" indent="-111647">
              <a:buFont typeface="Wingdings" pitchFamily="2" charset="2"/>
              <a:buChar char="§"/>
            </a:pPr>
            <a:r>
              <a:rPr lang="en-US" baseline="0" dirty="0"/>
              <a:t>Ask “Would your organization want to restrict access to Price Books from some users?” </a:t>
            </a:r>
            <a:endParaRPr lang="en-US" dirty="0"/>
          </a:p>
          <a:p>
            <a:endParaRPr lang="en-US" dirty="0"/>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32</a:t>
            </a:fld>
            <a:endParaRPr lang="en-US" dirty="0"/>
          </a:p>
        </p:txBody>
      </p:sp>
    </p:spTree>
    <p:extLst>
      <p:ext uri="{BB962C8B-B14F-4D97-AF65-F5344CB8AC3E}">
        <p14:creationId xmlns:p14="http://schemas.microsoft.com/office/powerpoint/2010/main" val="30167541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Teaching Points:</a:t>
            </a:r>
            <a:endParaRPr lang="en-US" dirty="0"/>
          </a:p>
          <a:p>
            <a:pPr marL="111647" indent="-111647">
              <a:buFont typeface="Wingdings" pitchFamily="2" charset="2"/>
              <a:buChar char="§"/>
            </a:pPr>
            <a:r>
              <a:rPr lang="en-US" dirty="0"/>
              <a:t>An important caveat when granting access to price books: users with Edit permission on the Price books (whether from their Profile or through a permission set) are granted access to all price books, regardless of the Organization-Wide Defaults. </a:t>
            </a:r>
          </a:p>
          <a:p>
            <a:pPr marL="111647" indent="-111647">
              <a:buFont typeface="Wingdings" pitchFamily="2" charset="2"/>
              <a:buChar char="§"/>
            </a:pPr>
            <a:r>
              <a:rPr lang="en-US" dirty="0"/>
              <a:t>To prevent any user from being able to see all price books, remove this Edit permission from their Profile and any Permission Sets they’re assigned. (In addition to setting the OWD to No Access.)    </a:t>
            </a:r>
          </a:p>
          <a:p>
            <a:pPr marL="111647" indent="-111647">
              <a:buFont typeface="Wingdings" pitchFamily="2" charset="2"/>
              <a:buChar char="§"/>
            </a:pPr>
            <a:r>
              <a:rPr lang="en-US" dirty="0"/>
              <a:t>In this example, only the Admin and the Sales Operations profile have Edit access.</a:t>
            </a:r>
          </a:p>
          <a:p>
            <a:pPr defTabSz="905754">
              <a:defRPr/>
            </a:pPr>
            <a:endParaRPr lang="en-US" b="1" dirty="0"/>
          </a:p>
          <a:p>
            <a:pPr defTabSz="905754">
              <a:defRPr/>
            </a:pPr>
            <a:r>
              <a:rPr lang="en-US" b="1" dirty="0"/>
              <a:t>Suggestions:</a:t>
            </a:r>
            <a:r>
              <a:rPr lang="en-US" b="1" baseline="0" dirty="0"/>
              <a:t> </a:t>
            </a:r>
          </a:p>
          <a:p>
            <a:r>
              <a:rPr lang="en-US" baseline="0" dirty="0"/>
              <a:t>Ask “Who in your organization should have Edit permission?”</a:t>
            </a:r>
            <a:endParaRPr lang="en-US" dirty="0"/>
          </a:p>
          <a:p>
            <a:endParaRPr lang="en-US" dirty="0"/>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33</a:t>
            </a:fld>
            <a:endParaRPr lang="en-US" dirty="0"/>
          </a:p>
        </p:txBody>
      </p:sp>
    </p:spTree>
    <p:extLst>
      <p:ext uri="{BB962C8B-B14F-4D97-AF65-F5344CB8AC3E}">
        <p14:creationId xmlns:p14="http://schemas.microsoft.com/office/powerpoint/2010/main" val="33974339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 y="109538"/>
            <a:ext cx="5214938" cy="2935287"/>
          </a:xfrm>
          <a:prstGeom prst="rect">
            <a:avLst/>
          </a:prstGeom>
        </p:spPr>
      </p:sp>
      <p:sp>
        <p:nvSpPr>
          <p:cNvPr id="3" name="Notes Placeholder 2"/>
          <p:cNvSpPr>
            <a:spLocks noGrp="1"/>
          </p:cNvSpPr>
          <p:nvPr>
            <p:ph type="body" idx="1"/>
          </p:nvPr>
        </p:nvSpPr>
        <p:spPr>
          <a:xfrm>
            <a:off x="390349" y="3273023"/>
            <a:ext cx="6245578" cy="5504942"/>
          </a:xfrm>
          <a:prstGeom prst="rect">
            <a:avLst/>
          </a:prstGeom>
        </p:spPr>
        <p:txBody>
          <a:bodyPr>
            <a:normAutofit/>
          </a:bodyPr>
          <a:lstStyle/>
          <a:p>
            <a:endParaRPr lang="en-US" dirty="0"/>
          </a:p>
        </p:txBody>
      </p:sp>
      <p:sp>
        <p:nvSpPr>
          <p:cNvPr id="7" name="Header Placeholder 3"/>
          <p:cNvSpPr>
            <a:spLocks noGrp="1"/>
          </p:cNvSpPr>
          <p:nvPr>
            <p:ph type="hdr" sz="quarter"/>
          </p:nvPr>
        </p:nvSpPr>
        <p:spPr>
          <a:xfrm>
            <a:off x="1" y="9065186"/>
            <a:ext cx="4307520" cy="247089"/>
          </a:xfrm>
        </p:spPr>
        <p:txBody>
          <a:bodyPr/>
          <a:lstStyle/>
          <a:p>
            <a:r>
              <a:rPr lang="en-US" dirty="0"/>
              <a:t>Sales Cloud Administration</a:t>
            </a:r>
          </a:p>
        </p:txBody>
      </p:sp>
      <p:sp>
        <p:nvSpPr>
          <p:cNvPr id="9" name="Footer Placeholder 4"/>
          <p:cNvSpPr>
            <a:spLocks noGrp="1"/>
          </p:cNvSpPr>
          <p:nvPr>
            <p:ph type="ftr" sz="quarter" idx="4"/>
          </p:nvPr>
        </p:nvSpPr>
        <p:spPr>
          <a:xfrm>
            <a:off x="4344383" y="9055743"/>
            <a:ext cx="2087921" cy="256524"/>
          </a:xfrm>
        </p:spPr>
        <p:txBody>
          <a:bodyPr/>
          <a:lstStyle/>
          <a:p>
            <a:r>
              <a:rPr lang="en-US" dirty="0"/>
              <a:t>© Copyright 2017 salesforce.com, </a:t>
            </a:r>
            <a:r>
              <a:rPr lang="en-US" dirty="0" err="1"/>
              <a:t>inc.</a:t>
            </a:r>
            <a:endParaRPr lang="en-US" dirty="0"/>
          </a:p>
        </p:txBody>
      </p:sp>
      <p:sp>
        <p:nvSpPr>
          <p:cNvPr id="10" name="Slide Number Placeholder 5"/>
          <p:cNvSpPr>
            <a:spLocks noGrp="1"/>
          </p:cNvSpPr>
          <p:nvPr>
            <p:ph type="sldNum" sz="quarter" idx="5"/>
          </p:nvPr>
        </p:nvSpPr>
        <p:spPr>
          <a:xfrm>
            <a:off x="6470936" y="9055738"/>
            <a:ext cx="555339" cy="256537"/>
          </a:xfrm>
        </p:spPr>
        <p:txBody>
          <a:bodyPr/>
          <a:lstStyle/>
          <a:p>
            <a:fld id="{B4ABCAC1-5A0E-4D41-9DFA-A4558277763A}" type="slidenum">
              <a:rPr lang="en-US" smtClean="0"/>
              <a:pPr/>
              <a:t>34</a:t>
            </a:fld>
            <a:endParaRPr lang="en-US" dirty="0"/>
          </a:p>
        </p:txBody>
      </p:sp>
    </p:spTree>
    <p:custDataLst>
      <p:tags r:id="rId1"/>
    </p:custDataLst>
    <p:extLst>
      <p:ext uri="{BB962C8B-B14F-4D97-AF65-F5344CB8AC3E}">
        <p14:creationId xmlns:p14="http://schemas.microsoft.com/office/powerpoint/2010/main" val="27829193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 y="109538"/>
            <a:ext cx="5214938" cy="2935287"/>
          </a:xfrm>
          <a:prstGeom prst="rect">
            <a:avLst/>
          </a:prstGeom>
        </p:spPr>
      </p:sp>
      <p:sp>
        <p:nvSpPr>
          <p:cNvPr id="3" name="Notes Placeholder 2"/>
          <p:cNvSpPr>
            <a:spLocks noGrp="1"/>
          </p:cNvSpPr>
          <p:nvPr>
            <p:ph type="body" idx="1"/>
          </p:nvPr>
        </p:nvSpPr>
        <p:spPr>
          <a:xfrm>
            <a:off x="390349" y="3273023"/>
            <a:ext cx="6245578" cy="5504942"/>
          </a:xfrm>
          <a:prstGeom prst="rect">
            <a:avLst/>
          </a:prstGeom>
        </p:spPr>
        <p:txBody>
          <a:bodyPr>
            <a:normAutofit/>
          </a:bodyPr>
          <a:lstStyle/>
          <a:p>
            <a:endParaRPr lang="en-US"/>
          </a:p>
        </p:txBody>
      </p:sp>
      <p:sp>
        <p:nvSpPr>
          <p:cNvPr id="7" name="Header Placeholder 3"/>
          <p:cNvSpPr>
            <a:spLocks noGrp="1"/>
          </p:cNvSpPr>
          <p:nvPr>
            <p:ph type="hdr" sz="quarter"/>
          </p:nvPr>
        </p:nvSpPr>
        <p:spPr>
          <a:xfrm>
            <a:off x="1" y="9065186"/>
            <a:ext cx="4307520" cy="247089"/>
          </a:xfrm>
        </p:spPr>
        <p:txBody>
          <a:bodyPr/>
          <a:lstStyle/>
          <a:p>
            <a:r>
              <a:rPr lang="en-US" dirty="0"/>
              <a:t>Sales Cloud Administration</a:t>
            </a:r>
          </a:p>
        </p:txBody>
      </p:sp>
      <p:sp>
        <p:nvSpPr>
          <p:cNvPr id="9" name="Footer Placeholder 4"/>
          <p:cNvSpPr>
            <a:spLocks noGrp="1"/>
          </p:cNvSpPr>
          <p:nvPr>
            <p:ph type="ftr" sz="quarter" idx="4"/>
          </p:nvPr>
        </p:nvSpPr>
        <p:spPr>
          <a:xfrm>
            <a:off x="4344383" y="9055743"/>
            <a:ext cx="2087921" cy="256524"/>
          </a:xfrm>
        </p:spPr>
        <p:txBody>
          <a:bodyPr/>
          <a:lstStyle/>
          <a:p>
            <a:r>
              <a:rPr lang="en-US" dirty="0"/>
              <a:t>© Copyright 2017 salesforce.com, </a:t>
            </a:r>
            <a:r>
              <a:rPr lang="en-US" dirty="0" err="1"/>
              <a:t>inc.</a:t>
            </a:r>
            <a:endParaRPr lang="en-US" dirty="0"/>
          </a:p>
        </p:txBody>
      </p:sp>
      <p:sp>
        <p:nvSpPr>
          <p:cNvPr id="10" name="Slide Number Placeholder 5"/>
          <p:cNvSpPr>
            <a:spLocks noGrp="1"/>
          </p:cNvSpPr>
          <p:nvPr>
            <p:ph type="sldNum" sz="quarter" idx="5"/>
          </p:nvPr>
        </p:nvSpPr>
        <p:spPr>
          <a:xfrm>
            <a:off x="6470936" y="9055738"/>
            <a:ext cx="555339" cy="256537"/>
          </a:xfrm>
        </p:spPr>
        <p:txBody>
          <a:bodyPr/>
          <a:lstStyle/>
          <a:p>
            <a:fld id="{B4ABCAC1-5A0E-4D41-9DFA-A4558277763A}" type="slidenum">
              <a:rPr lang="en-US" smtClean="0"/>
              <a:pPr/>
              <a:t>35</a:t>
            </a:fld>
            <a:endParaRPr lang="en-US" dirty="0"/>
          </a:p>
        </p:txBody>
      </p:sp>
    </p:spTree>
    <p:custDataLst>
      <p:tags r:id="rId1"/>
    </p:custDataLst>
    <p:extLst>
      <p:ext uri="{BB962C8B-B14F-4D97-AF65-F5344CB8AC3E}">
        <p14:creationId xmlns:p14="http://schemas.microsoft.com/office/powerpoint/2010/main" val="5085009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Teaching Points:</a:t>
            </a:r>
            <a:endParaRPr lang="en-US" dirty="0"/>
          </a:p>
          <a:p>
            <a:pPr marL="111647" indent="-111647">
              <a:buFont typeface="Wingdings" pitchFamily="2" charset="2"/>
              <a:buChar char="§"/>
            </a:pPr>
            <a:r>
              <a:rPr lang="en-US" dirty="0"/>
              <a:t>A quote is a record showing proposed prices for products and services. A quote is created from an opportunity and its products.  </a:t>
            </a:r>
          </a:p>
          <a:p>
            <a:pPr>
              <a:buFont typeface="Wingdings" pitchFamily="2" charset="2"/>
              <a:buNone/>
            </a:pPr>
            <a:endParaRPr lang="en-US" dirty="0"/>
          </a:p>
          <a:p>
            <a:pPr marL="111647" indent="-111647">
              <a:buFont typeface="Wingdings" pitchFamily="2" charset="2"/>
              <a:buChar char="§"/>
            </a:pPr>
            <a:r>
              <a:rPr lang="en-US" dirty="0"/>
              <a:t>When a quote is saved:</a:t>
            </a:r>
          </a:p>
          <a:p>
            <a:pPr lvl="1" indent="-117938">
              <a:buFont typeface="Courier New" pitchFamily="49" charset="0"/>
              <a:buChar char="o"/>
            </a:pPr>
            <a:r>
              <a:rPr lang="en-US" dirty="0"/>
              <a:t>A unique quote number is added.</a:t>
            </a:r>
          </a:p>
          <a:p>
            <a:pPr lvl="1" indent="-117938">
              <a:buFont typeface="Courier New" pitchFamily="49" charset="0"/>
              <a:buChar char="o"/>
            </a:pPr>
            <a:r>
              <a:rPr lang="en-US" dirty="0"/>
              <a:t>Any products on the opportunity are copied to the quote as line items.</a:t>
            </a:r>
          </a:p>
          <a:p>
            <a:pPr lvl="1" indent="-117938">
              <a:buFont typeface="Courier New" pitchFamily="49" charset="0"/>
              <a:buChar char="o"/>
            </a:pPr>
            <a:r>
              <a:rPr lang="en-US" dirty="0"/>
              <a:t>The grand total is recalculated based on any taxes or shipping information you entered.</a:t>
            </a:r>
          </a:p>
          <a:p>
            <a:endParaRPr lang="en-US" dirty="0"/>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36</a:t>
            </a:fld>
            <a:endParaRPr lang="en-US" dirty="0"/>
          </a:p>
        </p:txBody>
      </p:sp>
    </p:spTree>
    <p:extLst>
      <p:ext uri="{BB962C8B-B14F-4D97-AF65-F5344CB8AC3E}">
        <p14:creationId xmlns:p14="http://schemas.microsoft.com/office/powerpoint/2010/main" val="33849441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Teaching Points:</a:t>
            </a:r>
            <a:endParaRPr lang="en-US" dirty="0"/>
          </a:p>
          <a:p>
            <a:pPr marL="111647" indent="-111647">
              <a:buFont typeface="Wingdings" pitchFamily="2" charset="2"/>
              <a:buChar char="§"/>
            </a:pPr>
            <a:r>
              <a:rPr lang="en-US" dirty="0"/>
              <a:t>You can edit quotes to update quantities or items as the deal progresses. </a:t>
            </a:r>
          </a:p>
          <a:p>
            <a:pPr marL="111647" indent="-111647">
              <a:buFont typeface="Wingdings" pitchFamily="2" charset="2"/>
              <a:buChar char="§"/>
            </a:pPr>
            <a:r>
              <a:rPr lang="en-US" dirty="0"/>
              <a:t>When using quotes, you can apply discounts to individual quote line items. </a:t>
            </a:r>
          </a:p>
          <a:p>
            <a:endParaRPr lang="en-US" dirty="0"/>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37</a:t>
            </a:fld>
            <a:endParaRPr lang="en-US" dirty="0"/>
          </a:p>
        </p:txBody>
      </p:sp>
    </p:spTree>
    <p:extLst>
      <p:ext uri="{BB962C8B-B14F-4D97-AF65-F5344CB8AC3E}">
        <p14:creationId xmlns:p14="http://schemas.microsoft.com/office/powerpoint/2010/main" val="33631235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Teaching Points:</a:t>
            </a:r>
            <a:endParaRPr lang="en-US" dirty="0"/>
          </a:p>
          <a:p>
            <a:pPr marL="111647" indent="-111647">
              <a:buFont typeface="Wingdings" pitchFamily="2" charset="2"/>
              <a:buChar char="§"/>
            </a:pPr>
            <a:r>
              <a:rPr lang="en-US" dirty="0"/>
              <a:t>Quotes syncing lets you link a quote to the opportunity it was created from and synchronize all updates between the two records. </a:t>
            </a:r>
          </a:p>
          <a:p>
            <a:pPr marL="111647" indent="-111647">
              <a:buFont typeface="Wingdings" pitchFamily="2" charset="2"/>
              <a:buChar char="§"/>
            </a:pPr>
            <a:r>
              <a:rPr lang="en-US" dirty="0"/>
              <a:t>When a quote and an opportunity are synced, any change to line items in the quote will sync with products on the opportunity, and vice versa.    </a:t>
            </a:r>
          </a:p>
          <a:p>
            <a:pPr marL="111647" indent="-111647">
              <a:buFont typeface="Wingdings" pitchFamily="2" charset="2"/>
              <a:buChar char="§"/>
            </a:pPr>
            <a:r>
              <a:rPr lang="en-US" dirty="0"/>
              <a:t>If you’ve made any changes to the quote since you created it from the opportunity, the opportunity will be updated when you sync. </a:t>
            </a:r>
          </a:p>
          <a:p>
            <a:endParaRPr lang="en-US" dirty="0"/>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38</a:t>
            </a:fld>
            <a:endParaRPr lang="en-US" dirty="0"/>
          </a:p>
        </p:txBody>
      </p:sp>
    </p:spTree>
    <p:extLst>
      <p:ext uri="{BB962C8B-B14F-4D97-AF65-F5344CB8AC3E}">
        <p14:creationId xmlns:p14="http://schemas.microsoft.com/office/powerpoint/2010/main" val="8834747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Teaching Points:</a:t>
            </a:r>
            <a:endParaRPr lang="en-US" dirty="0"/>
          </a:p>
          <a:p>
            <a:pPr marL="111647" indent="-111647">
              <a:buFont typeface="Wingdings" pitchFamily="2" charset="2"/>
              <a:buChar char="§"/>
            </a:pPr>
            <a:r>
              <a:rPr lang="en-US" dirty="0"/>
              <a:t>Each opportunity can have multiple associated quotes, to show customers varying combinations of products and prices. These can also provide a record of the stages of a negotiation.</a:t>
            </a:r>
          </a:p>
          <a:p>
            <a:pPr marL="111647" indent="-111647">
              <a:buFont typeface="Wingdings" pitchFamily="2" charset="2"/>
              <a:buChar char="§"/>
            </a:pPr>
            <a:r>
              <a:rPr lang="en-US" dirty="0"/>
              <a:t>In our exercise, the Quotes are named simply Quote 1 and Quote 2. Best practice</a:t>
            </a:r>
            <a:r>
              <a:rPr lang="en-US" baseline="0" dirty="0"/>
              <a:t> suggests using a naming convention that includes the account name and some identifying information, such as “</a:t>
            </a:r>
            <a:r>
              <a:rPr lang="en-US" baseline="0" dirty="0" err="1"/>
              <a:t>Rochir</a:t>
            </a:r>
            <a:r>
              <a:rPr lang="en-US" baseline="0" dirty="0"/>
              <a:t> -10 Laptops – Quote 1”.</a:t>
            </a:r>
            <a:endParaRPr lang="en-US" dirty="0"/>
          </a:p>
          <a:p>
            <a:endParaRPr lang="en-US" dirty="0"/>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39</a:t>
            </a:fld>
            <a:endParaRPr lang="en-US" dirty="0"/>
          </a:p>
        </p:txBody>
      </p:sp>
    </p:spTree>
    <p:extLst>
      <p:ext uri="{BB962C8B-B14F-4D97-AF65-F5344CB8AC3E}">
        <p14:creationId xmlns:p14="http://schemas.microsoft.com/office/powerpoint/2010/main" val="3616859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fld id="{B4ABCAC1-5A0E-4D41-9DFA-A4558277763A}" type="slidenum">
              <a:rPr lang="en-US" smtClean="0"/>
              <a:pPr/>
              <a:t>4</a:t>
            </a:fld>
            <a:endParaRPr lang="en-US" dirty="0"/>
          </a:p>
        </p:txBody>
      </p:sp>
      <p:sp>
        <p:nvSpPr>
          <p:cNvPr id="11" name="Notes Placeholder 10"/>
          <p:cNvSpPr>
            <a:spLocks noGrp="1"/>
          </p:cNvSpPr>
          <p:nvPr>
            <p:ph type="body" idx="1"/>
          </p:nvPr>
        </p:nvSpPr>
        <p:spPr/>
        <p:txBody>
          <a:bodyPr/>
          <a:lstStyle/>
          <a:p>
            <a:r>
              <a:rPr lang="en-US"/>
              <a:t>This is for V/ILT and ILT only.</a:t>
            </a:r>
            <a:endParaRPr lang="en-US" dirty="0"/>
          </a:p>
        </p:txBody>
      </p:sp>
      <p:sp>
        <p:nvSpPr>
          <p:cNvPr id="9" name="Slide Image Placeholder 8"/>
          <p:cNvSpPr>
            <a:spLocks noGrp="1" noRot="1" noChangeAspect="1"/>
          </p:cNvSpPr>
          <p:nvPr>
            <p:ph type="sldImg"/>
          </p:nvPr>
        </p:nvSpPr>
        <p:spPr/>
      </p:sp>
    </p:spTree>
    <p:extLst>
      <p:ext uri="{BB962C8B-B14F-4D97-AF65-F5344CB8AC3E}">
        <p14:creationId xmlns:p14="http://schemas.microsoft.com/office/powerpoint/2010/main" val="32559582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Teaching Points:</a:t>
            </a:r>
            <a:endParaRPr lang="en-US" dirty="0"/>
          </a:p>
          <a:p>
            <a:pPr marL="111647" indent="-111647">
              <a:buFont typeface="Wingdings" pitchFamily="2" charset="2"/>
              <a:buChar char="§"/>
            </a:pPr>
            <a:r>
              <a:rPr lang="en-US" dirty="0"/>
              <a:t>Multiple quotes can exist on an opportunity, but only one quote can be synced to an opportunity at a time.</a:t>
            </a:r>
          </a:p>
          <a:p>
            <a:pPr marL="111647" indent="-111647">
              <a:buFont typeface="Wingdings" pitchFamily="2" charset="2"/>
              <a:buChar char="§"/>
            </a:pPr>
            <a:r>
              <a:rPr lang="en-US" dirty="0"/>
              <a:t>When you sync a quote to an opportunity for the first time, the products on the quote are copied to the opportunity. </a:t>
            </a:r>
          </a:p>
          <a:p>
            <a:pPr marL="111647" indent="-111647">
              <a:buFont typeface="Wingdings" pitchFamily="2" charset="2"/>
              <a:buChar char="§"/>
            </a:pPr>
            <a:r>
              <a:rPr lang="en-US" dirty="0"/>
              <a:t>If you change the quote that syncs to the opportunity, the opportunity will be updated with the products and prices listed on the synced quote.</a:t>
            </a:r>
          </a:p>
          <a:p>
            <a:endParaRPr lang="en-US" dirty="0"/>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40</a:t>
            </a:fld>
            <a:endParaRPr lang="en-US" dirty="0"/>
          </a:p>
        </p:txBody>
      </p:sp>
    </p:spTree>
    <p:extLst>
      <p:ext uri="{BB962C8B-B14F-4D97-AF65-F5344CB8AC3E}">
        <p14:creationId xmlns:p14="http://schemas.microsoft.com/office/powerpoint/2010/main" val="10450958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05754">
              <a:defRPr/>
            </a:pPr>
            <a:r>
              <a:rPr lang="en-US" b="1" dirty="0"/>
              <a:t>Teaching Points:</a:t>
            </a:r>
            <a:endParaRPr lang="en-US" dirty="0"/>
          </a:p>
          <a:p>
            <a:pPr marL="111647" indent="-111647" defTabSz="905754">
              <a:buFont typeface="Wingdings" pitchFamily="2" charset="2"/>
              <a:buChar char="§"/>
              <a:defRPr/>
            </a:pPr>
            <a:r>
              <a:rPr lang="en-US" dirty="0"/>
              <a:t>When your quote is complete, generate a PDF using the “Create PDF” button at the top of the quote, and email it to your customer. </a:t>
            </a:r>
          </a:p>
          <a:p>
            <a:endParaRPr lang="en-US" dirty="0"/>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41</a:t>
            </a:fld>
            <a:endParaRPr lang="en-US" dirty="0"/>
          </a:p>
        </p:txBody>
      </p:sp>
    </p:spTree>
    <p:extLst>
      <p:ext uri="{BB962C8B-B14F-4D97-AF65-F5344CB8AC3E}">
        <p14:creationId xmlns:p14="http://schemas.microsoft.com/office/powerpoint/2010/main" val="11354365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 y="109538"/>
            <a:ext cx="5214938" cy="2935287"/>
          </a:xfrm>
          <a:prstGeom prst="rect">
            <a:avLst/>
          </a:prstGeom>
        </p:spPr>
      </p:sp>
      <p:sp>
        <p:nvSpPr>
          <p:cNvPr id="3" name="Notes Placeholder 2"/>
          <p:cNvSpPr>
            <a:spLocks noGrp="1"/>
          </p:cNvSpPr>
          <p:nvPr>
            <p:ph type="body" idx="1"/>
          </p:nvPr>
        </p:nvSpPr>
        <p:spPr>
          <a:xfrm>
            <a:off x="390349" y="3273023"/>
            <a:ext cx="6245578" cy="5504942"/>
          </a:xfrm>
          <a:prstGeom prst="rect">
            <a:avLst/>
          </a:prstGeom>
        </p:spPr>
        <p:txBody>
          <a:bodyPr>
            <a:normAutofit/>
          </a:bodyPr>
          <a:lstStyle/>
          <a:p>
            <a:pPr defTabSz="924606">
              <a:defRPr/>
            </a:pPr>
            <a:endParaRPr lang="en-US" dirty="0"/>
          </a:p>
        </p:txBody>
      </p:sp>
      <p:sp>
        <p:nvSpPr>
          <p:cNvPr id="7" name="Header Placeholder 3"/>
          <p:cNvSpPr>
            <a:spLocks noGrp="1"/>
          </p:cNvSpPr>
          <p:nvPr>
            <p:ph type="hdr" sz="quarter"/>
          </p:nvPr>
        </p:nvSpPr>
        <p:spPr>
          <a:xfrm>
            <a:off x="1" y="9065186"/>
            <a:ext cx="4307520" cy="247089"/>
          </a:xfrm>
        </p:spPr>
        <p:txBody>
          <a:bodyPr/>
          <a:lstStyle/>
          <a:p>
            <a:r>
              <a:rPr lang="en-US" dirty="0"/>
              <a:t>Sales Cloud Administration</a:t>
            </a:r>
          </a:p>
        </p:txBody>
      </p:sp>
      <p:sp>
        <p:nvSpPr>
          <p:cNvPr id="9" name="Footer Placeholder 4"/>
          <p:cNvSpPr>
            <a:spLocks noGrp="1"/>
          </p:cNvSpPr>
          <p:nvPr>
            <p:ph type="ftr" sz="quarter" idx="4"/>
          </p:nvPr>
        </p:nvSpPr>
        <p:spPr>
          <a:xfrm>
            <a:off x="4344383" y="9055743"/>
            <a:ext cx="2087921" cy="256524"/>
          </a:xfrm>
        </p:spPr>
        <p:txBody>
          <a:bodyPr/>
          <a:lstStyle/>
          <a:p>
            <a:r>
              <a:rPr lang="en-US" dirty="0"/>
              <a:t>© Copyright 2017 salesforce.com, </a:t>
            </a:r>
            <a:r>
              <a:rPr lang="en-US" dirty="0" err="1"/>
              <a:t>inc.</a:t>
            </a:r>
            <a:endParaRPr lang="en-US" dirty="0"/>
          </a:p>
        </p:txBody>
      </p:sp>
      <p:sp>
        <p:nvSpPr>
          <p:cNvPr id="10" name="Slide Number Placeholder 5"/>
          <p:cNvSpPr>
            <a:spLocks noGrp="1"/>
          </p:cNvSpPr>
          <p:nvPr>
            <p:ph type="sldNum" sz="quarter" idx="5"/>
          </p:nvPr>
        </p:nvSpPr>
        <p:spPr>
          <a:xfrm>
            <a:off x="6470936" y="9055738"/>
            <a:ext cx="555339" cy="256537"/>
          </a:xfrm>
        </p:spPr>
        <p:txBody>
          <a:bodyPr/>
          <a:lstStyle/>
          <a:p>
            <a:fld id="{B4ABCAC1-5A0E-4D41-9DFA-A4558277763A}" type="slidenum">
              <a:rPr lang="en-US" smtClean="0"/>
              <a:pPr/>
              <a:t>42</a:t>
            </a:fld>
            <a:endParaRPr lang="en-US" dirty="0"/>
          </a:p>
        </p:txBody>
      </p:sp>
    </p:spTree>
    <p:custDataLst>
      <p:tags r:id="rId1"/>
    </p:custDataLst>
    <p:extLst>
      <p:ext uri="{BB962C8B-B14F-4D97-AF65-F5344CB8AC3E}">
        <p14:creationId xmlns:p14="http://schemas.microsoft.com/office/powerpoint/2010/main" val="8384011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74898">
              <a:defRPr/>
            </a:pPr>
            <a:r>
              <a:rPr lang="en-US" b="1" dirty="0"/>
              <a:t>Teaching Points:</a:t>
            </a:r>
            <a:endParaRPr lang="en-US" dirty="0"/>
          </a:p>
          <a:p>
            <a:pPr defTabSz="874898">
              <a:buFont typeface="Wingdings" pitchFamily="2" charset="2"/>
              <a:buChar char="§"/>
              <a:defRPr/>
            </a:pPr>
            <a:r>
              <a:rPr lang="en-US" dirty="0"/>
              <a:t> After you enable quotes, select the page layouts that should include the Quotes related list on the Page Layout Selection page.</a:t>
            </a:r>
          </a:p>
          <a:p>
            <a:pPr defTabSz="874898">
              <a:buFont typeface="Wingdings" pitchFamily="2" charset="2"/>
              <a:buChar char="§"/>
              <a:defRPr/>
            </a:pPr>
            <a:endParaRPr lang="en-US" dirty="0"/>
          </a:p>
          <a:p>
            <a:pPr defTabSz="874898">
              <a:buFont typeface="Wingdings" pitchFamily="2" charset="2"/>
              <a:buChar char="§"/>
              <a:defRPr/>
            </a:pPr>
            <a:r>
              <a:rPr lang="en-US" dirty="0"/>
              <a:t> In Enterprise, Unlimited, Performance, and Developer Editions, you can activate record types on quotes</a:t>
            </a:r>
            <a:r>
              <a:rPr lang="en-US" baseline="0" dirty="0"/>
              <a:t> to </a:t>
            </a:r>
            <a:r>
              <a:rPr lang="en-US" dirty="0"/>
              <a:t>determine the picklist values and business processes available when users create or edit a record.</a:t>
            </a:r>
          </a:p>
          <a:p>
            <a:pPr>
              <a:buFont typeface="Wingdings" pitchFamily="2" charset="2"/>
              <a:buChar char="§"/>
            </a:pPr>
            <a:endParaRPr lang="en-US" dirty="0"/>
          </a:p>
          <a:p>
            <a:pPr defTabSz="874898">
              <a:buFont typeface="Wingdings" pitchFamily="2" charset="2"/>
              <a:buChar char="§"/>
              <a:defRPr/>
            </a:pPr>
            <a:r>
              <a:rPr lang="en-US" dirty="0"/>
              <a:t> Quote PDFs are based on templates. Salesforce offers a standard template, and you can also create your own.</a:t>
            </a:r>
          </a:p>
          <a:p>
            <a:pPr defTabSz="874898">
              <a:buFont typeface="Wingdings" pitchFamily="2" charset="2"/>
              <a:buChar char="§"/>
              <a:defRPr/>
            </a:pPr>
            <a:r>
              <a:rPr lang="en-US" dirty="0"/>
              <a:t> Use quote templates to design, preview, and activate custom templates for the quotes you send to your customers.</a:t>
            </a:r>
          </a:p>
          <a:p>
            <a:pPr defTabSz="874898">
              <a:buFont typeface="Wingdings" pitchFamily="2" charset="2"/>
              <a:buChar char="§"/>
              <a:defRPr/>
            </a:pPr>
            <a:r>
              <a:rPr lang="en-US" dirty="0"/>
              <a:t> The quote templates feature looks and works a lot like the enhanced page layout editor.</a:t>
            </a:r>
          </a:p>
          <a:p>
            <a:endParaRPr lang="en-US" dirty="0"/>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43</a:t>
            </a:fld>
            <a:endParaRPr lang="en-US" dirty="0"/>
          </a:p>
        </p:txBody>
      </p:sp>
    </p:spTree>
    <p:extLst>
      <p:ext uri="{BB962C8B-B14F-4D97-AF65-F5344CB8AC3E}">
        <p14:creationId xmlns:p14="http://schemas.microsoft.com/office/powerpoint/2010/main" val="31712510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Teaching Points: </a:t>
            </a:r>
          </a:p>
          <a:p>
            <a:r>
              <a:rPr lang="en-US" b="1" dirty="0"/>
              <a:t>*This slide has an animation</a:t>
            </a:r>
            <a:r>
              <a:rPr lang="en-US" b="1" baseline="0" dirty="0"/>
              <a:t> to appear the lines for Quotes and Quote Line Items</a:t>
            </a:r>
            <a:r>
              <a:rPr lang="en-US" b="1" dirty="0"/>
              <a:t>*</a:t>
            </a:r>
            <a:endParaRPr lang="en-US" dirty="0"/>
          </a:p>
          <a:p>
            <a:pPr marL="111647" indent="-111647">
              <a:buFont typeface="Wingdings" pitchFamily="2" charset="2"/>
              <a:buChar char="§"/>
            </a:pPr>
            <a:r>
              <a:rPr lang="en-US" dirty="0"/>
              <a:t>Have students go into Schema Builder in their orgs and select Quote, Quote Line Item, Opportunity, Opportunity Product, Product, Price Book, and Price Book Entry.</a:t>
            </a:r>
          </a:p>
          <a:p>
            <a:endParaRPr lang="en-US" dirty="0"/>
          </a:p>
          <a:p>
            <a:pPr marL="111647" indent="-111647">
              <a:buFont typeface="Wingdings" pitchFamily="2" charset="2"/>
              <a:buChar char="§"/>
            </a:pPr>
            <a:r>
              <a:rPr lang="en-US" dirty="0"/>
              <a:t>In addition to lookup relationships, we now have some Master-Detail relationships indicated in red.</a:t>
            </a:r>
          </a:p>
          <a:p>
            <a:pPr>
              <a:buFont typeface="Wingdings" pitchFamily="2" charset="2"/>
              <a:buNone/>
            </a:pPr>
            <a:endParaRPr lang="en-US" dirty="0"/>
          </a:p>
          <a:p>
            <a:pPr defTabSz="905754">
              <a:defRPr/>
            </a:pPr>
            <a:r>
              <a:rPr lang="en-US" b="1" dirty="0"/>
              <a:t>Suggestions:</a:t>
            </a:r>
          </a:p>
          <a:p>
            <a:pPr marL="111647" indent="-111647">
              <a:buFont typeface="Wingdings" pitchFamily="2" charset="2"/>
              <a:buChar char="§"/>
            </a:pPr>
            <a:r>
              <a:rPr lang="en-US" dirty="0"/>
              <a:t>If you are short on time, have</a:t>
            </a:r>
            <a:r>
              <a:rPr lang="en-US" baseline="0" dirty="0"/>
              <a:t> students guess and then reveal the lines on the slide without going into Schema Builder.</a:t>
            </a:r>
            <a:endParaRPr lang="en-US" dirty="0"/>
          </a:p>
          <a:p>
            <a:pPr marL="111647" indent="-111647">
              <a:buFont typeface="Wingdings" pitchFamily="2" charset="2"/>
              <a:buChar char="§"/>
            </a:pPr>
            <a:r>
              <a:rPr lang="en-US" dirty="0"/>
              <a:t>The</a:t>
            </a:r>
            <a:r>
              <a:rPr lang="en-US" baseline="0" dirty="0"/>
              <a:t> student guide shows this</a:t>
            </a:r>
            <a:r>
              <a:rPr lang="en-US" dirty="0"/>
              <a:t> diagram with no lines filled in for the Quote and Quote Line Item objects – students can </a:t>
            </a:r>
            <a:r>
              <a:rPr lang="en-US" baseline="0" dirty="0"/>
              <a:t>draw in the relationships in their printed student guide or on a piece of paper.</a:t>
            </a:r>
          </a:p>
          <a:p>
            <a:endParaRPr lang="en-US" baseline="0" dirty="0"/>
          </a:p>
          <a:p>
            <a:r>
              <a:rPr lang="en-US" b="1" baseline="0" dirty="0"/>
              <a:t>Note: </a:t>
            </a:r>
          </a:p>
          <a:p>
            <a:r>
              <a:rPr lang="en-US" baseline="0" dirty="0"/>
              <a:t>This slide has an animation to appear the connecting lines.</a:t>
            </a:r>
            <a:endParaRPr lang="en-US" dirty="0"/>
          </a:p>
          <a:p>
            <a:endParaRPr lang="en-US" dirty="0"/>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44</a:t>
            </a:fld>
            <a:endParaRPr lang="en-US" dirty="0"/>
          </a:p>
        </p:txBody>
      </p:sp>
    </p:spTree>
    <p:extLst>
      <p:ext uri="{BB962C8B-B14F-4D97-AF65-F5344CB8AC3E}">
        <p14:creationId xmlns:p14="http://schemas.microsoft.com/office/powerpoint/2010/main" val="15576292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 y="109538"/>
            <a:ext cx="5214938" cy="2935287"/>
          </a:xfrm>
          <a:prstGeom prst="rect">
            <a:avLst/>
          </a:prstGeom>
        </p:spPr>
      </p:sp>
      <p:sp>
        <p:nvSpPr>
          <p:cNvPr id="3" name="Notes Placeholder 2"/>
          <p:cNvSpPr>
            <a:spLocks noGrp="1"/>
          </p:cNvSpPr>
          <p:nvPr>
            <p:ph type="body" idx="1"/>
          </p:nvPr>
        </p:nvSpPr>
        <p:spPr>
          <a:xfrm>
            <a:off x="390349" y="3273023"/>
            <a:ext cx="6245578" cy="5504942"/>
          </a:xfrm>
          <a:prstGeom prst="rect">
            <a:avLst/>
          </a:prstGeom>
        </p:spPr>
        <p:txBody>
          <a:bodyPr>
            <a:normAutofit/>
          </a:bodyPr>
          <a:lstStyle/>
          <a:p>
            <a:endParaRPr lang="en-US"/>
          </a:p>
        </p:txBody>
      </p:sp>
      <p:sp>
        <p:nvSpPr>
          <p:cNvPr id="7" name="Header Placeholder 3"/>
          <p:cNvSpPr>
            <a:spLocks noGrp="1"/>
          </p:cNvSpPr>
          <p:nvPr>
            <p:ph type="hdr" sz="quarter"/>
          </p:nvPr>
        </p:nvSpPr>
        <p:spPr>
          <a:xfrm>
            <a:off x="1" y="9065186"/>
            <a:ext cx="4307520" cy="247089"/>
          </a:xfrm>
        </p:spPr>
        <p:txBody>
          <a:bodyPr/>
          <a:lstStyle/>
          <a:p>
            <a:r>
              <a:rPr lang="en-US" dirty="0"/>
              <a:t>Sales Cloud Administration</a:t>
            </a:r>
          </a:p>
        </p:txBody>
      </p:sp>
      <p:sp>
        <p:nvSpPr>
          <p:cNvPr id="9" name="Footer Placeholder 4"/>
          <p:cNvSpPr>
            <a:spLocks noGrp="1"/>
          </p:cNvSpPr>
          <p:nvPr>
            <p:ph type="ftr" sz="quarter" idx="4"/>
          </p:nvPr>
        </p:nvSpPr>
        <p:spPr>
          <a:xfrm>
            <a:off x="4344383" y="9055743"/>
            <a:ext cx="2087921" cy="256524"/>
          </a:xfrm>
        </p:spPr>
        <p:txBody>
          <a:bodyPr/>
          <a:lstStyle/>
          <a:p>
            <a:r>
              <a:rPr lang="en-US" dirty="0"/>
              <a:t>© Copyright 2017 salesforce.com, </a:t>
            </a:r>
            <a:r>
              <a:rPr lang="en-US" dirty="0" err="1"/>
              <a:t>inc.</a:t>
            </a:r>
            <a:endParaRPr lang="en-US" dirty="0"/>
          </a:p>
        </p:txBody>
      </p:sp>
      <p:sp>
        <p:nvSpPr>
          <p:cNvPr id="10" name="Slide Number Placeholder 5"/>
          <p:cNvSpPr>
            <a:spLocks noGrp="1"/>
          </p:cNvSpPr>
          <p:nvPr>
            <p:ph type="sldNum" sz="quarter" idx="5"/>
          </p:nvPr>
        </p:nvSpPr>
        <p:spPr>
          <a:xfrm>
            <a:off x="6470936" y="9055738"/>
            <a:ext cx="555339" cy="256537"/>
          </a:xfrm>
        </p:spPr>
        <p:txBody>
          <a:bodyPr/>
          <a:lstStyle/>
          <a:p>
            <a:fld id="{B4ABCAC1-5A0E-4D41-9DFA-A4558277763A}" type="slidenum">
              <a:rPr lang="en-US" smtClean="0"/>
              <a:pPr/>
              <a:t>45</a:t>
            </a:fld>
            <a:endParaRPr lang="en-US" dirty="0"/>
          </a:p>
        </p:txBody>
      </p:sp>
    </p:spTree>
    <p:custDataLst>
      <p:tags r:id="rId1"/>
    </p:custDataLst>
    <p:extLst>
      <p:ext uri="{BB962C8B-B14F-4D97-AF65-F5344CB8AC3E}">
        <p14:creationId xmlns:p14="http://schemas.microsoft.com/office/powerpoint/2010/main" val="34188328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Teaching Points:  </a:t>
            </a:r>
            <a:endParaRPr lang="en-US" dirty="0"/>
          </a:p>
          <a:p>
            <a:pPr marL="111647" indent="-111647">
              <a:buFont typeface="Wingdings" pitchFamily="2" charset="2"/>
              <a:buChar char="§"/>
            </a:pPr>
            <a:r>
              <a:rPr lang="en-US" dirty="0"/>
              <a:t>An order is an agreement between a company and a customer to provision services or deliver products with a known quantity, price, and date. </a:t>
            </a:r>
          </a:p>
          <a:p>
            <a:pPr marL="111647" indent="-111647">
              <a:buFont typeface="Wingdings" pitchFamily="2" charset="2"/>
              <a:buChar char="§"/>
            </a:pPr>
            <a:r>
              <a:rPr lang="en-US" dirty="0"/>
              <a:t>You can add orders directly to an account, or your company may require orders to be added to a contract.  </a:t>
            </a:r>
          </a:p>
          <a:p>
            <a:pPr marL="111647" indent="-111647"/>
            <a:endParaRPr lang="en-US" dirty="0"/>
          </a:p>
          <a:p>
            <a:pPr marL="111647" indent="-111647">
              <a:buFont typeface="Wingdings" pitchFamily="2" charset="2"/>
              <a:buChar char="§"/>
            </a:pPr>
            <a:r>
              <a:rPr lang="en-US" dirty="0"/>
              <a:t>You can create an order directly on an account or contract, through its Orders related list, to automatically associate the order with that record. </a:t>
            </a:r>
          </a:p>
          <a:p>
            <a:pPr marL="111647" indent="-111647">
              <a:buFont typeface="Wingdings" pitchFamily="2" charset="2"/>
              <a:buChar char="§"/>
            </a:pPr>
            <a:r>
              <a:rPr lang="en-US" dirty="0"/>
              <a:t>You can also create an order from the Orders tab and manually add the associated account and contract, if necessary.</a:t>
            </a:r>
          </a:p>
          <a:p>
            <a:pPr marL="111647" indent="-111647"/>
            <a:r>
              <a:rPr lang="en-US" dirty="0"/>
              <a:t> </a:t>
            </a:r>
          </a:p>
          <a:p>
            <a:pPr marL="111647" indent="-111647">
              <a:buFont typeface="Wingdings" pitchFamily="2" charset="2"/>
              <a:buChar char="§"/>
            </a:pPr>
            <a:r>
              <a:rPr lang="en-US" dirty="0"/>
              <a:t>For example, an Internet service provider may require customers to commit to a year of service. That company would require contracts as a reference for every order. </a:t>
            </a:r>
          </a:p>
          <a:p>
            <a:pPr marL="111647" indent="-111647">
              <a:buFont typeface="Wingdings" pitchFamily="2" charset="2"/>
              <a:buChar char="§"/>
            </a:pPr>
            <a:r>
              <a:rPr lang="en-US" dirty="0"/>
              <a:t>A company that sells clothing might sell products in a single transaction. That company would associate each order directly with an account.</a:t>
            </a:r>
          </a:p>
          <a:p>
            <a:pPr marL="111647" indent="-111647">
              <a:buFont typeface="Wingdings" pitchFamily="2" charset="2"/>
              <a:buChar char="§"/>
            </a:pPr>
            <a:endParaRPr lang="en-US" dirty="0"/>
          </a:p>
          <a:p>
            <a:pPr marL="111647" indent="-111647">
              <a:buFont typeface="Wingdings" pitchFamily="2" charset="2"/>
              <a:buChar char="§"/>
            </a:pPr>
            <a:r>
              <a:rPr lang="en-US" dirty="0"/>
              <a:t>Orders are a generally available feature since Spring ‘14.</a:t>
            </a:r>
          </a:p>
          <a:p>
            <a:endParaRPr lang="en-US" dirty="0"/>
          </a:p>
          <a:p>
            <a:r>
              <a:rPr lang="en-US" b="1" dirty="0"/>
              <a:t>Suggestions: </a:t>
            </a:r>
          </a:p>
          <a:p>
            <a:r>
              <a:rPr lang="en-US" dirty="0"/>
              <a:t>Ask “Does your company use contracts?</a:t>
            </a:r>
            <a:r>
              <a:rPr lang="en-US" baseline="0" dirty="0"/>
              <a:t>”</a:t>
            </a:r>
          </a:p>
          <a:p>
            <a:endParaRPr lang="en-US" dirty="0"/>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46</a:t>
            </a:fld>
            <a:endParaRPr lang="en-US" dirty="0"/>
          </a:p>
        </p:txBody>
      </p:sp>
    </p:spTree>
    <p:extLst>
      <p:ext uri="{BB962C8B-B14F-4D97-AF65-F5344CB8AC3E}">
        <p14:creationId xmlns:p14="http://schemas.microsoft.com/office/powerpoint/2010/main" val="42912206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Teaching Points:  </a:t>
            </a:r>
            <a:endParaRPr lang="en-US" dirty="0"/>
          </a:p>
          <a:p>
            <a:pPr marL="111647" indent="-111647">
              <a:buFont typeface="Wingdings" pitchFamily="2" charset="2"/>
              <a:buChar char="§"/>
            </a:pPr>
            <a:r>
              <a:rPr lang="en-US" dirty="0"/>
              <a:t>Keep track of what you’re selling to a customer by adding products to their order records.  </a:t>
            </a:r>
          </a:p>
          <a:p>
            <a:pPr marL="111647" indent="-111647">
              <a:buFont typeface="Wingdings" pitchFamily="2" charset="2"/>
              <a:buChar char="§"/>
            </a:pPr>
            <a:r>
              <a:rPr lang="en-US" dirty="0"/>
              <a:t>When products are associated with orders, they become order products. Order products can be added to draft orders. </a:t>
            </a:r>
          </a:p>
          <a:p>
            <a:pPr marL="111647" indent="-111647">
              <a:buFont typeface="Wingdings" pitchFamily="2" charset="2"/>
              <a:buChar char="§"/>
            </a:pPr>
            <a:r>
              <a:rPr lang="en-US" dirty="0"/>
              <a:t>All order products in an order are associated with a price book (indicated in parentheses in Order Products related list). </a:t>
            </a:r>
          </a:p>
          <a:p>
            <a:pPr marL="111647" indent="-111647">
              <a:buFont typeface="Wingdings" pitchFamily="2" charset="2"/>
              <a:buChar char="§"/>
            </a:pPr>
            <a:r>
              <a:rPr lang="en-US" dirty="0"/>
              <a:t>Choose a price book that contains products with the same currency as the order. </a:t>
            </a:r>
          </a:p>
          <a:p>
            <a:pPr marL="111647" indent="-111647">
              <a:buFont typeface="Wingdings" pitchFamily="2" charset="2"/>
              <a:buChar char="§"/>
            </a:pPr>
            <a:r>
              <a:rPr lang="en-US" dirty="0"/>
              <a:t>To create an order with the same details as another order, you can clone it.  </a:t>
            </a:r>
          </a:p>
          <a:p>
            <a:pPr marL="111647" indent="-111647">
              <a:buFont typeface="Wingdings" pitchFamily="2" charset="2"/>
              <a:buChar char="§"/>
            </a:pPr>
            <a:r>
              <a:rPr lang="en-US" dirty="0"/>
              <a:t>Note: If you clone products, you can’t change the new order's currency or price book. </a:t>
            </a:r>
          </a:p>
          <a:p>
            <a:endParaRPr lang="en-US" dirty="0"/>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47</a:t>
            </a:fld>
            <a:endParaRPr lang="en-US" dirty="0"/>
          </a:p>
        </p:txBody>
      </p:sp>
    </p:spTree>
    <p:extLst>
      <p:ext uri="{BB962C8B-B14F-4D97-AF65-F5344CB8AC3E}">
        <p14:creationId xmlns:p14="http://schemas.microsoft.com/office/powerpoint/2010/main" val="136310228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Teaching Points: </a:t>
            </a:r>
          </a:p>
          <a:p>
            <a:r>
              <a:rPr lang="en-US" b="1" dirty="0"/>
              <a:t>*This slide has an animation.*</a:t>
            </a:r>
            <a:endParaRPr lang="en-US" dirty="0"/>
          </a:p>
          <a:p>
            <a:r>
              <a:rPr lang="en-US" dirty="0"/>
              <a:t>Have students go into Schema Builder in their orgs. Select Account, Contract, Order and Order Product.</a:t>
            </a:r>
          </a:p>
          <a:p>
            <a:endParaRPr lang="en-US" dirty="0"/>
          </a:p>
          <a:p>
            <a:pPr marL="111647" indent="-111647">
              <a:buFont typeface="Wingdings" pitchFamily="2" charset="2"/>
              <a:buChar char="§"/>
            </a:pPr>
            <a:r>
              <a:rPr lang="en-US" dirty="0"/>
              <a:t>These are lookup relationships – which object is the parent and which is the child in these lookup relationships?</a:t>
            </a:r>
          </a:p>
          <a:p>
            <a:pPr marL="111647" indent="-111647">
              <a:buFont typeface="Wingdings" pitchFamily="2" charset="2"/>
              <a:buChar char="§"/>
            </a:pPr>
            <a:r>
              <a:rPr lang="en-US" dirty="0"/>
              <a:t>In which direction would you draw the one-to-many relationships? </a:t>
            </a:r>
          </a:p>
          <a:p>
            <a:pPr>
              <a:buFont typeface="Wingdings" pitchFamily="2" charset="2"/>
              <a:buNone/>
            </a:pPr>
            <a:endParaRPr lang="en-US" dirty="0"/>
          </a:p>
          <a:p>
            <a:pPr defTabSz="905754">
              <a:defRPr/>
            </a:pPr>
            <a:r>
              <a:rPr lang="en-US" b="1" dirty="0"/>
              <a:t>Suggestions:</a:t>
            </a:r>
          </a:p>
          <a:p>
            <a:pPr marL="111647" indent="-111647">
              <a:buFont typeface="Wingdings" pitchFamily="2" charset="2"/>
              <a:buChar char="§"/>
            </a:pPr>
            <a:r>
              <a:rPr lang="en-US" dirty="0"/>
              <a:t>The</a:t>
            </a:r>
            <a:r>
              <a:rPr lang="en-US" baseline="0" dirty="0"/>
              <a:t> student guide shows this</a:t>
            </a:r>
            <a:r>
              <a:rPr lang="en-US" dirty="0"/>
              <a:t> diagram with no lines filled in between the objects – students can </a:t>
            </a:r>
            <a:r>
              <a:rPr lang="en-US" baseline="0" dirty="0"/>
              <a:t>draw in the relationships in their printed student guide or on a piece of paper.</a:t>
            </a:r>
          </a:p>
          <a:p>
            <a:endParaRPr lang="en-US" baseline="0" dirty="0"/>
          </a:p>
          <a:p>
            <a:r>
              <a:rPr lang="en-US" b="1" baseline="0" dirty="0"/>
              <a:t>Note: </a:t>
            </a:r>
          </a:p>
          <a:p>
            <a:r>
              <a:rPr lang="en-US" baseline="0" dirty="0"/>
              <a:t>This slide has an animation to appear the connecting lines.</a:t>
            </a:r>
            <a:endParaRPr lang="en-US" dirty="0"/>
          </a:p>
          <a:p>
            <a:endParaRPr lang="en-US" dirty="0"/>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48</a:t>
            </a:fld>
            <a:endParaRPr lang="en-US" dirty="0"/>
          </a:p>
        </p:txBody>
      </p:sp>
    </p:spTree>
    <p:extLst>
      <p:ext uri="{BB962C8B-B14F-4D97-AF65-F5344CB8AC3E}">
        <p14:creationId xmlns:p14="http://schemas.microsoft.com/office/powerpoint/2010/main" val="33507059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Teaching Points: </a:t>
            </a:r>
          </a:p>
          <a:p>
            <a:pPr marL="111647" indent="-111647" defTabSz="905754">
              <a:buFont typeface="Wingdings" pitchFamily="2" charset="2"/>
              <a:buChar char="§"/>
              <a:defRPr/>
            </a:pPr>
            <a:r>
              <a:rPr lang="en-US" dirty="0"/>
              <a:t>This ERD show how</a:t>
            </a:r>
            <a:r>
              <a:rPr lang="en-US" baseline="0" dirty="0"/>
              <a:t> all the objects we’ve talked about so far relate to each other.</a:t>
            </a:r>
          </a:p>
          <a:p>
            <a:pPr marL="111647" indent="-111647" defTabSz="905754">
              <a:buFont typeface="Wingdings" pitchFamily="2" charset="2"/>
              <a:buChar char="§"/>
              <a:defRPr/>
            </a:pPr>
            <a:r>
              <a:rPr lang="en-US" dirty="0"/>
              <a:t>Look up relationships are in blue and master-detail relationships are</a:t>
            </a:r>
            <a:r>
              <a:rPr lang="en-US" baseline="0" dirty="0"/>
              <a:t> </a:t>
            </a:r>
            <a:r>
              <a:rPr lang="en-US" dirty="0"/>
              <a:t>in red.</a:t>
            </a:r>
          </a:p>
          <a:p>
            <a:endParaRPr lang="en-US" dirty="0"/>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49</a:t>
            </a:fld>
            <a:endParaRPr lang="en-US" dirty="0"/>
          </a:p>
        </p:txBody>
      </p:sp>
    </p:spTree>
    <p:extLst>
      <p:ext uri="{BB962C8B-B14F-4D97-AF65-F5344CB8AC3E}">
        <p14:creationId xmlns:p14="http://schemas.microsoft.com/office/powerpoint/2010/main" val="148909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 y="109538"/>
            <a:ext cx="5214938" cy="2935287"/>
          </a:xfrm>
          <a:prstGeom prst="rect">
            <a:avLst/>
          </a:prstGeom>
        </p:spPr>
      </p:sp>
      <p:sp>
        <p:nvSpPr>
          <p:cNvPr id="3" name="Notes Placeholder 2"/>
          <p:cNvSpPr>
            <a:spLocks noGrp="1"/>
          </p:cNvSpPr>
          <p:nvPr>
            <p:ph type="body" idx="1"/>
          </p:nvPr>
        </p:nvSpPr>
        <p:spPr>
          <a:xfrm>
            <a:off x="390349" y="3273023"/>
            <a:ext cx="6245578" cy="5504942"/>
          </a:xfrm>
          <a:prstGeom prst="rect">
            <a:avLst/>
          </a:prstGeom>
        </p:spPr>
        <p:txBody>
          <a:bodyPr>
            <a:normAutofit/>
          </a:bodyPr>
          <a:lstStyle/>
          <a:p>
            <a:pPr defTabSz="924606">
              <a:defRPr/>
            </a:pPr>
            <a:endParaRPr lang="en-US" baseline="0" dirty="0"/>
          </a:p>
        </p:txBody>
      </p:sp>
      <p:sp>
        <p:nvSpPr>
          <p:cNvPr id="7" name="Header Placeholder 3"/>
          <p:cNvSpPr>
            <a:spLocks noGrp="1"/>
          </p:cNvSpPr>
          <p:nvPr>
            <p:ph type="hdr" sz="quarter"/>
          </p:nvPr>
        </p:nvSpPr>
        <p:spPr>
          <a:xfrm>
            <a:off x="1" y="9065186"/>
            <a:ext cx="4307520" cy="247089"/>
          </a:xfrm>
        </p:spPr>
        <p:txBody>
          <a:bodyPr/>
          <a:lstStyle/>
          <a:p>
            <a:r>
              <a:rPr lang="en-US" dirty="0"/>
              <a:t>Sales Cloud Administration</a:t>
            </a:r>
          </a:p>
        </p:txBody>
      </p:sp>
      <p:sp>
        <p:nvSpPr>
          <p:cNvPr id="9" name="Footer Placeholder 4"/>
          <p:cNvSpPr>
            <a:spLocks noGrp="1"/>
          </p:cNvSpPr>
          <p:nvPr>
            <p:ph type="ftr" sz="quarter" idx="4"/>
          </p:nvPr>
        </p:nvSpPr>
        <p:spPr>
          <a:xfrm>
            <a:off x="4344383" y="9055743"/>
            <a:ext cx="2087921" cy="256524"/>
          </a:xfrm>
        </p:spPr>
        <p:txBody>
          <a:bodyPr/>
          <a:lstStyle/>
          <a:p>
            <a:r>
              <a:rPr lang="en-US" dirty="0"/>
              <a:t>© Copyright 2017 salesforce.com, </a:t>
            </a:r>
            <a:r>
              <a:rPr lang="en-US" dirty="0" err="1"/>
              <a:t>inc.</a:t>
            </a:r>
            <a:endParaRPr lang="en-US" dirty="0"/>
          </a:p>
        </p:txBody>
      </p:sp>
      <p:sp>
        <p:nvSpPr>
          <p:cNvPr id="10" name="Slide Number Placeholder 5"/>
          <p:cNvSpPr>
            <a:spLocks noGrp="1"/>
          </p:cNvSpPr>
          <p:nvPr>
            <p:ph type="sldNum" sz="quarter" idx="5"/>
          </p:nvPr>
        </p:nvSpPr>
        <p:spPr>
          <a:xfrm>
            <a:off x="6470936" y="9055738"/>
            <a:ext cx="555339" cy="256537"/>
          </a:xfrm>
        </p:spPr>
        <p:txBody>
          <a:bodyPr/>
          <a:lstStyle/>
          <a:p>
            <a:fld id="{B4ABCAC1-5A0E-4D41-9DFA-A4558277763A}" type="slidenum">
              <a:rPr lang="en-US" smtClean="0"/>
              <a:pPr/>
              <a:t>5</a:t>
            </a:fld>
            <a:endParaRPr lang="en-US" dirty="0"/>
          </a:p>
        </p:txBody>
      </p:sp>
    </p:spTree>
    <p:custDataLst>
      <p:tags r:id="rId1"/>
    </p:custDataLst>
    <p:extLst>
      <p:ext uri="{BB962C8B-B14F-4D97-AF65-F5344CB8AC3E}">
        <p14:creationId xmlns:p14="http://schemas.microsoft.com/office/powerpoint/2010/main" val="39404682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 y="109538"/>
            <a:ext cx="5214938" cy="2935287"/>
          </a:xfrm>
          <a:prstGeom prst="rect">
            <a:avLst/>
          </a:prstGeom>
        </p:spPr>
      </p:sp>
      <p:sp>
        <p:nvSpPr>
          <p:cNvPr id="3" name="Notes Placeholder 2"/>
          <p:cNvSpPr>
            <a:spLocks noGrp="1"/>
          </p:cNvSpPr>
          <p:nvPr>
            <p:ph type="body" idx="1"/>
          </p:nvPr>
        </p:nvSpPr>
        <p:spPr>
          <a:xfrm>
            <a:off x="390349" y="3273023"/>
            <a:ext cx="6245578" cy="5504942"/>
          </a:xfrm>
          <a:prstGeom prst="rect">
            <a:avLst/>
          </a:prstGeom>
        </p:spPr>
        <p:txBody>
          <a:bodyPr>
            <a:normAutofit/>
          </a:bodyPr>
          <a:lstStyle/>
          <a:p>
            <a:endParaRPr lang="en-US" dirty="0"/>
          </a:p>
        </p:txBody>
      </p:sp>
      <p:sp>
        <p:nvSpPr>
          <p:cNvPr id="7" name="Header Placeholder 3"/>
          <p:cNvSpPr>
            <a:spLocks noGrp="1"/>
          </p:cNvSpPr>
          <p:nvPr>
            <p:ph type="hdr" sz="quarter"/>
          </p:nvPr>
        </p:nvSpPr>
        <p:spPr>
          <a:xfrm>
            <a:off x="1" y="9065186"/>
            <a:ext cx="4307520" cy="247089"/>
          </a:xfrm>
        </p:spPr>
        <p:txBody>
          <a:bodyPr/>
          <a:lstStyle/>
          <a:p>
            <a:r>
              <a:rPr lang="en-US" dirty="0"/>
              <a:t>Sales Cloud Administration</a:t>
            </a:r>
          </a:p>
        </p:txBody>
      </p:sp>
      <p:sp>
        <p:nvSpPr>
          <p:cNvPr id="9" name="Footer Placeholder 4"/>
          <p:cNvSpPr>
            <a:spLocks noGrp="1"/>
          </p:cNvSpPr>
          <p:nvPr>
            <p:ph type="ftr" sz="quarter" idx="4"/>
          </p:nvPr>
        </p:nvSpPr>
        <p:spPr>
          <a:xfrm>
            <a:off x="4344383" y="9055743"/>
            <a:ext cx="2087921" cy="256524"/>
          </a:xfrm>
        </p:spPr>
        <p:txBody>
          <a:bodyPr/>
          <a:lstStyle/>
          <a:p>
            <a:r>
              <a:rPr lang="en-US" dirty="0"/>
              <a:t>© Copyright 2017 salesforce.com, </a:t>
            </a:r>
            <a:r>
              <a:rPr lang="en-US" dirty="0" err="1"/>
              <a:t>inc.</a:t>
            </a:r>
            <a:endParaRPr lang="en-US" dirty="0"/>
          </a:p>
        </p:txBody>
      </p:sp>
      <p:sp>
        <p:nvSpPr>
          <p:cNvPr id="10" name="Slide Number Placeholder 5"/>
          <p:cNvSpPr>
            <a:spLocks noGrp="1"/>
          </p:cNvSpPr>
          <p:nvPr>
            <p:ph type="sldNum" sz="quarter" idx="5"/>
          </p:nvPr>
        </p:nvSpPr>
        <p:spPr>
          <a:xfrm>
            <a:off x="6470936" y="9055738"/>
            <a:ext cx="555339" cy="256537"/>
          </a:xfrm>
        </p:spPr>
        <p:txBody>
          <a:bodyPr/>
          <a:lstStyle/>
          <a:p>
            <a:fld id="{B4ABCAC1-5A0E-4D41-9DFA-A4558277763A}" type="slidenum">
              <a:rPr lang="en-US" smtClean="0"/>
              <a:pPr/>
              <a:t>50</a:t>
            </a:fld>
            <a:endParaRPr lang="en-US" dirty="0"/>
          </a:p>
        </p:txBody>
      </p:sp>
    </p:spTree>
    <p:custDataLst>
      <p:tags r:id="rId1"/>
    </p:custDataLst>
    <p:extLst>
      <p:ext uri="{BB962C8B-B14F-4D97-AF65-F5344CB8AC3E}">
        <p14:creationId xmlns:p14="http://schemas.microsoft.com/office/powerpoint/2010/main" val="3251647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05754">
              <a:defRPr/>
            </a:pPr>
            <a:r>
              <a:rPr lang="en-US" b="1" dirty="0"/>
              <a:t>Teaching Points:</a:t>
            </a:r>
            <a:endParaRPr lang="en-US" dirty="0"/>
          </a:p>
          <a:p>
            <a:pPr marL="111647" indent="-111647">
              <a:buFont typeface="Wingdings" pitchFamily="2" charset="2"/>
              <a:buChar char="§"/>
            </a:pPr>
            <a:r>
              <a:rPr lang="en-US" dirty="0"/>
              <a:t>What if you need to process product returns from an order?  There are two ways to process returns:</a:t>
            </a:r>
          </a:p>
          <a:p>
            <a:pPr marL="111647" indent="-111647">
              <a:buFont typeface="Wingdings" pitchFamily="2" charset="2"/>
              <a:buChar char="§"/>
            </a:pPr>
            <a:r>
              <a:rPr lang="en-US" dirty="0"/>
              <a:t>In some</a:t>
            </a:r>
            <a:r>
              <a:rPr lang="en-US" baseline="0" dirty="0"/>
              <a:t> companies these are </a:t>
            </a:r>
            <a:r>
              <a:rPr lang="en-US" dirty="0"/>
              <a:t>referred to as change order</a:t>
            </a:r>
            <a:r>
              <a:rPr lang="en-US" baseline="0" dirty="0"/>
              <a:t> requests.</a:t>
            </a:r>
            <a:endParaRPr lang="en-US" dirty="0"/>
          </a:p>
          <a:p>
            <a:pPr marL="111647" indent="-111647">
              <a:buFont typeface="Wingdings" pitchFamily="2" charset="2"/>
              <a:buChar char="§"/>
            </a:pPr>
            <a:r>
              <a:rPr lang="en-US" dirty="0"/>
              <a:t>Use reduction orders to track a customer’s request to reduce, return, deactivate, or disable products or services. </a:t>
            </a:r>
          </a:p>
          <a:p>
            <a:pPr marL="111647" indent="-111647">
              <a:buFont typeface="Wingdings" pitchFamily="2" charset="2"/>
              <a:buChar char="§"/>
            </a:pPr>
            <a:r>
              <a:rPr lang="en-US" dirty="0"/>
              <a:t>Each reduction order product is directly associated with an order product.  Reduction order products are available in EE and up.</a:t>
            </a:r>
          </a:p>
          <a:p>
            <a:pPr marL="111647" indent="-111647"/>
            <a:endParaRPr lang="en-US" dirty="0"/>
          </a:p>
          <a:p>
            <a:pPr marL="111647" indent="-111647">
              <a:buFont typeface="Wingdings" pitchFamily="2" charset="2"/>
              <a:buChar char="§"/>
            </a:pPr>
            <a:r>
              <a:rPr lang="en-US" dirty="0"/>
              <a:t>Another option is to create a separate order for a negative quantity; this record will not have a tie to the original order or order product. </a:t>
            </a:r>
          </a:p>
          <a:p>
            <a:pPr marL="111647" indent="-111647">
              <a:buFont typeface="Wingdings" pitchFamily="2" charset="2"/>
              <a:buChar char="§"/>
            </a:pPr>
            <a:r>
              <a:rPr lang="en-US" dirty="0"/>
              <a:t>Negative</a:t>
            </a:r>
            <a:r>
              <a:rPr lang="en-US" baseline="0" dirty="0"/>
              <a:t> quantities might be used to process customer returns that cover several orders, to avoid having to create a reduction order on each order.  </a:t>
            </a:r>
          </a:p>
          <a:p>
            <a:pPr marL="111647" indent="-111647">
              <a:buFont typeface="Wingdings" pitchFamily="2" charset="2"/>
              <a:buChar char="§"/>
            </a:pPr>
            <a:r>
              <a:rPr lang="en-US" baseline="0" dirty="0"/>
              <a:t>Organizations PE and below must use negative quantities to process returns. </a:t>
            </a:r>
            <a:endParaRPr lang="en-US" dirty="0"/>
          </a:p>
          <a:p>
            <a:r>
              <a:rPr lang="en-US" dirty="0"/>
              <a:t> </a:t>
            </a:r>
          </a:p>
          <a:p>
            <a:r>
              <a:rPr lang="en-US" b="1" dirty="0"/>
              <a:t>Extra materials:</a:t>
            </a:r>
          </a:p>
          <a:p>
            <a:r>
              <a:rPr lang="en-US" dirty="0"/>
              <a:t>This could be a brief demo. </a:t>
            </a:r>
          </a:p>
          <a:p>
            <a:pPr marL="111647"/>
            <a:r>
              <a:rPr lang="en-US" dirty="0"/>
              <a:t>1)  First, enable Reduction Orders under Orders &gt; Settings.</a:t>
            </a:r>
          </a:p>
          <a:p>
            <a:pPr marL="111647"/>
            <a:r>
              <a:rPr lang="en-US" dirty="0"/>
              <a:t>2)  Go to the detail page of the order you’re reducing.</a:t>
            </a:r>
          </a:p>
          <a:p>
            <a:pPr marL="111647"/>
            <a:r>
              <a:rPr lang="en-US" dirty="0"/>
              <a:t>3)  Click Reduce Order to create a reduction order.</a:t>
            </a:r>
          </a:p>
          <a:p>
            <a:pPr marL="111647"/>
            <a:r>
              <a:rPr lang="en-US" dirty="0"/>
              <a:t>4)  Enter the appropriate details for the reduction order, and click Save.</a:t>
            </a:r>
          </a:p>
          <a:p>
            <a:pPr marL="111647"/>
            <a:r>
              <a:rPr lang="en-US" dirty="0"/>
              <a:t>5)  Add products to indicate which order products on the original order need to be reduced. </a:t>
            </a:r>
          </a:p>
          <a:p>
            <a:endParaRPr lang="en-US" dirty="0"/>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51</a:t>
            </a:fld>
            <a:endParaRPr lang="en-US" dirty="0"/>
          </a:p>
        </p:txBody>
      </p:sp>
    </p:spTree>
    <p:extLst>
      <p:ext uri="{BB962C8B-B14F-4D97-AF65-F5344CB8AC3E}">
        <p14:creationId xmlns:p14="http://schemas.microsoft.com/office/powerpoint/2010/main" val="188556155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 y="109538"/>
            <a:ext cx="5214938" cy="2935287"/>
          </a:xfrm>
          <a:prstGeom prst="rect">
            <a:avLst/>
          </a:prstGeom>
        </p:spPr>
      </p:sp>
      <p:sp>
        <p:nvSpPr>
          <p:cNvPr id="3" name="Notes Placeholder 2"/>
          <p:cNvSpPr>
            <a:spLocks noGrp="1"/>
          </p:cNvSpPr>
          <p:nvPr>
            <p:ph type="body" idx="1"/>
          </p:nvPr>
        </p:nvSpPr>
        <p:spPr>
          <a:xfrm>
            <a:off x="390349" y="3273023"/>
            <a:ext cx="6245578" cy="5504942"/>
          </a:xfrm>
          <a:prstGeom prst="rect">
            <a:avLst/>
          </a:prstGeom>
        </p:spPr>
        <p:txBody>
          <a:bodyPr>
            <a:normAutofit/>
          </a:bodyPr>
          <a:lstStyle/>
          <a:p>
            <a:r>
              <a:rPr lang="en-US" b="1" dirty="0"/>
              <a:t>Teaching Points:</a:t>
            </a:r>
            <a:endParaRPr lang="en-US" dirty="0"/>
          </a:p>
          <a:p>
            <a:pPr marL="111647" indent="-111647">
              <a:buFont typeface="Wingdings" pitchFamily="2" charset="2"/>
              <a:buChar char="§"/>
            </a:pPr>
            <a:r>
              <a:rPr lang="en-US" dirty="0"/>
              <a:t>The “Generate Orders” app from Salesforce Labs automatically generates a complete order with the click of a button from Opportunities.  Use the similar “Generate</a:t>
            </a:r>
            <a:r>
              <a:rPr lang="en-US" baseline="0" dirty="0"/>
              <a:t> Orders</a:t>
            </a:r>
            <a:r>
              <a:rPr lang="en-US" dirty="0"/>
              <a:t> (w/ Quotes)” to </a:t>
            </a:r>
            <a:r>
              <a:rPr lang="en-US" sz="1300" b="0" i="0" kern="1200" dirty="0">
                <a:solidFill>
                  <a:schemeClr val="tx1"/>
                </a:solidFill>
                <a:effectLst/>
                <a:latin typeface="Arial" pitchFamily="34" charset="0"/>
                <a:ea typeface="+mn-ea"/>
                <a:cs typeface="Arial" pitchFamily="34" charset="0"/>
              </a:rPr>
              <a:t>create Orders (and/or Contracts) directly from Opportunities or Quotes.</a:t>
            </a:r>
            <a:endParaRPr lang="en-US" dirty="0"/>
          </a:p>
          <a:p>
            <a:pPr marL="111647" indent="-111647">
              <a:buFont typeface="Wingdings" pitchFamily="2" charset="2"/>
              <a:buChar char="§"/>
            </a:pPr>
            <a:r>
              <a:rPr lang="en-US" dirty="0"/>
              <a:t>A Generate Orders button can be added to your opportunity or quote to streamline the order create process for your sales and operations teams.</a:t>
            </a:r>
          </a:p>
          <a:p>
            <a:pPr marL="111647" indent="-111647">
              <a:buFont typeface="Wingdings" pitchFamily="2" charset="2"/>
              <a:buChar char="§"/>
            </a:pPr>
            <a:r>
              <a:rPr lang="en-US" dirty="0"/>
              <a:t>The Generate Orders package comes with a set of custom buttons and Flow templates, which you can tailor to match your business requirements.</a:t>
            </a:r>
          </a:p>
          <a:p>
            <a:pPr marL="111647" indent="-111647">
              <a:buFont typeface="Wingdings" pitchFamily="2" charset="2"/>
              <a:buChar char="§"/>
            </a:pPr>
            <a:r>
              <a:rPr lang="en-US" dirty="0"/>
              <a:t>Generate Orders is available in Enterprise, Performance, Unlimited, and Developer Editions.</a:t>
            </a:r>
          </a:p>
          <a:p>
            <a:endParaRPr lang="en-US" b="1" dirty="0"/>
          </a:p>
          <a:p>
            <a:r>
              <a:rPr lang="en-US" b="1" dirty="0"/>
              <a:t>Note: </a:t>
            </a:r>
          </a:p>
          <a:p>
            <a:endParaRPr lang="en-US" dirty="0"/>
          </a:p>
        </p:txBody>
      </p:sp>
      <p:sp>
        <p:nvSpPr>
          <p:cNvPr id="7" name="Header Placeholder 3"/>
          <p:cNvSpPr>
            <a:spLocks noGrp="1"/>
          </p:cNvSpPr>
          <p:nvPr>
            <p:ph type="hdr" sz="quarter"/>
          </p:nvPr>
        </p:nvSpPr>
        <p:spPr>
          <a:xfrm>
            <a:off x="1" y="9065186"/>
            <a:ext cx="4307520" cy="247089"/>
          </a:xfrm>
        </p:spPr>
        <p:txBody>
          <a:bodyPr/>
          <a:lstStyle/>
          <a:p>
            <a:r>
              <a:rPr lang="en-US" dirty="0"/>
              <a:t>Sales Cloud Administration</a:t>
            </a:r>
          </a:p>
        </p:txBody>
      </p:sp>
      <p:sp>
        <p:nvSpPr>
          <p:cNvPr id="9" name="Footer Placeholder 4"/>
          <p:cNvSpPr>
            <a:spLocks noGrp="1"/>
          </p:cNvSpPr>
          <p:nvPr>
            <p:ph type="ftr" sz="quarter" idx="4"/>
          </p:nvPr>
        </p:nvSpPr>
        <p:spPr>
          <a:xfrm>
            <a:off x="4344383" y="9055743"/>
            <a:ext cx="2087921" cy="256524"/>
          </a:xfrm>
        </p:spPr>
        <p:txBody>
          <a:bodyPr/>
          <a:lstStyle/>
          <a:p>
            <a:r>
              <a:rPr lang="en-US" dirty="0"/>
              <a:t>© Copyright 2017 salesforce.com, </a:t>
            </a:r>
            <a:r>
              <a:rPr lang="en-US" dirty="0" err="1"/>
              <a:t>inc.</a:t>
            </a:r>
            <a:endParaRPr lang="en-US" dirty="0"/>
          </a:p>
        </p:txBody>
      </p:sp>
      <p:sp>
        <p:nvSpPr>
          <p:cNvPr id="10" name="Slide Number Placeholder 5"/>
          <p:cNvSpPr>
            <a:spLocks noGrp="1"/>
          </p:cNvSpPr>
          <p:nvPr>
            <p:ph type="sldNum" sz="quarter" idx="5"/>
          </p:nvPr>
        </p:nvSpPr>
        <p:spPr>
          <a:xfrm>
            <a:off x="6470936" y="9055738"/>
            <a:ext cx="555339" cy="256537"/>
          </a:xfrm>
        </p:spPr>
        <p:txBody>
          <a:bodyPr/>
          <a:lstStyle/>
          <a:p>
            <a:fld id="{B4ABCAC1-5A0E-4D41-9DFA-A4558277763A}" type="slidenum">
              <a:rPr lang="en-US" smtClean="0"/>
              <a:pPr/>
              <a:t>52</a:t>
            </a:fld>
            <a:endParaRPr lang="en-US" dirty="0"/>
          </a:p>
        </p:txBody>
      </p:sp>
    </p:spTree>
    <p:custDataLst>
      <p:tags r:id="rId1"/>
    </p:custDataLst>
    <p:extLst>
      <p:ext uri="{BB962C8B-B14F-4D97-AF65-F5344CB8AC3E}">
        <p14:creationId xmlns:p14="http://schemas.microsoft.com/office/powerpoint/2010/main" val="32327856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74898">
              <a:defRPr/>
            </a:pPr>
            <a:r>
              <a:rPr lang="en-US" b="1" dirty="0"/>
              <a:t>Teaching Points:</a:t>
            </a:r>
            <a:endParaRPr lang="en-US" dirty="0"/>
          </a:p>
          <a:p>
            <a:pPr marL="111647" indent="-111647">
              <a:buFont typeface="Wingdings" pitchFamily="2" charset="2"/>
              <a:buChar char="§"/>
            </a:pPr>
            <a:r>
              <a:rPr lang="en-US" dirty="0"/>
              <a:t>The orders and order products object can be customized like other objects by: </a:t>
            </a:r>
          </a:p>
          <a:p>
            <a:pPr marL="223294" lvl="2" indent="-114792">
              <a:buFont typeface="Courier New" pitchFamily="49" charset="0"/>
              <a:buChar char="o"/>
            </a:pPr>
            <a:r>
              <a:rPr lang="en-US" dirty="0"/>
              <a:t>Adding custom fields </a:t>
            </a:r>
          </a:p>
          <a:p>
            <a:pPr marL="223294" lvl="2" indent="-114792">
              <a:buFont typeface="Courier New" pitchFamily="49" charset="0"/>
              <a:buChar char="o"/>
            </a:pPr>
            <a:r>
              <a:rPr lang="en-US" dirty="0"/>
              <a:t>Setting up record types </a:t>
            </a:r>
          </a:p>
          <a:p>
            <a:pPr marL="223294" lvl="2" indent="-114792">
              <a:buFont typeface="Courier New" pitchFamily="49" charset="0"/>
              <a:buChar char="o"/>
            </a:pPr>
            <a:r>
              <a:rPr lang="en-US" dirty="0"/>
              <a:t>Setting up validation rules</a:t>
            </a:r>
          </a:p>
          <a:p>
            <a:pPr marL="223294" lvl="2" indent="-114792">
              <a:buFont typeface="Courier New" pitchFamily="49" charset="0"/>
              <a:buChar char="o"/>
            </a:pPr>
            <a:r>
              <a:rPr lang="en-US" dirty="0"/>
              <a:t>Customizing layouts</a:t>
            </a:r>
          </a:p>
          <a:p>
            <a:pPr marL="111647" indent="-111647">
              <a:buFont typeface="Wingdings" pitchFamily="2" charset="2"/>
              <a:buChar char="§"/>
            </a:pPr>
            <a:r>
              <a:rPr lang="en-US" dirty="0"/>
              <a:t>Administrators</a:t>
            </a:r>
            <a:r>
              <a:rPr lang="en-US" baseline="0" dirty="0"/>
              <a:t> can also control access to orders.</a:t>
            </a:r>
          </a:p>
          <a:p>
            <a:pPr marL="111647" indent="-111647">
              <a:buFont typeface="Wingdings" pitchFamily="2" charset="2"/>
              <a:buChar char="§"/>
            </a:pPr>
            <a:r>
              <a:rPr lang="en-CA" dirty="0"/>
              <a:t>A reduction order is an agreement between a company and a customer to process product returns, de-provision</a:t>
            </a:r>
            <a:r>
              <a:rPr lang="en-CA" baseline="0" dirty="0"/>
              <a:t> services, or reduce services that have been provisioned. 	</a:t>
            </a:r>
          </a:p>
          <a:p>
            <a:pPr marL="223294" lvl="2" indent="-114792">
              <a:buFont typeface="Courier New" pitchFamily="49" charset="0"/>
              <a:buChar char="o"/>
            </a:pPr>
            <a:r>
              <a:rPr lang="en-CA" dirty="0"/>
              <a:t>Orders</a:t>
            </a:r>
            <a:r>
              <a:rPr lang="en-CA" baseline="0" dirty="0"/>
              <a:t> must first be enabled for an organization by the admin. Then, the admin must select enable reduction orders. Once enabled, users need the “create reduction orders” permission to create reduction orders. </a:t>
            </a:r>
            <a:endParaRPr lang="en-US" dirty="0"/>
          </a:p>
          <a:p>
            <a:pPr marL="223294" lvl="2" indent="-114792">
              <a:buFont typeface="Courier New" pitchFamily="49" charset="0"/>
              <a:buChar char="o"/>
            </a:pPr>
            <a:endParaRPr lang="en-US" dirty="0"/>
          </a:p>
          <a:p>
            <a:pPr defTabSz="874898">
              <a:defRPr/>
            </a:pPr>
            <a:endParaRPr lang="en-US" dirty="0"/>
          </a:p>
          <a:p>
            <a:endParaRPr lang="en-US" dirty="0"/>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53</a:t>
            </a:fld>
            <a:endParaRPr lang="en-US" dirty="0"/>
          </a:p>
        </p:txBody>
      </p:sp>
    </p:spTree>
    <p:extLst>
      <p:ext uri="{BB962C8B-B14F-4D97-AF65-F5344CB8AC3E}">
        <p14:creationId xmlns:p14="http://schemas.microsoft.com/office/powerpoint/2010/main" val="19240214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 y="109538"/>
            <a:ext cx="5214938" cy="2935287"/>
          </a:xfrm>
          <a:prstGeom prst="rect">
            <a:avLst/>
          </a:prstGeom>
        </p:spPr>
      </p:sp>
      <p:sp>
        <p:nvSpPr>
          <p:cNvPr id="3" name="Notes Placeholder 2"/>
          <p:cNvSpPr>
            <a:spLocks noGrp="1"/>
          </p:cNvSpPr>
          <p:nvPr>
            <p:ph type="body" idx="1"/>
          </p:nvPr>
        </p:nvSpPr>
        <p:spPr>
          <a:xfrm>
            <a:off x="390349" y="3273023"/>
            <a:ext cx="6245578" cy="5504942"/>
          </a:xfrm>
          <a:prstGeom prst="rect">
            <a:avLst/>
          </a:prstGeom>
        </p:spPr>
        <p:txBody>
          <a:bodyPr>
            <a:normAutofit/>
          </a:bodyPr>
          <a:lstStyle/>
          <a:p>
            <a:endParaRPr lang="en-US" dirty="0"/>
          </a:p>
        </p:txBody>
      </p:sp>
      <p:sp>
        <p:nvSpPr>
          <p:cNvPr id="7" name="Header Placeholder 3"/>
          <p:cNvSpPr>
            <a:spLocks noGrp="1"/>
          </p:cNvSpPr>
          <p:nvPr>
            <p:ph type="hdr" sz="quarter"/>
          </p:nvPr>
        </p:nvSpPr>
        <p:spPr>
          <a:xfrm>
            <a:off x="1" y="9065186"/>
            <a:ext cx="4307520" cy="247089"/>
          </a:xfrm>
        </p:spPr>
        <p:txBody>
          <a:bodyPr/>
          <a:lstStyle/>
          <a:p>
            <a:r>
              <a:rPr lang="en-US" dirty="0"/>
              <a:t>Sales Cloud Administration</a:t>
            </a:r>
          </a:p>
        </p:txBody>
      </p:sp>
      <p:sp>
        <p:nvSpPr>
          <p:cNvPr id="9" name="Footer Placeholder 4"/>
          <p:cNvSpPr>
            <a:spLocks noGrp="1"/>
          </p:cNvSpPr>
          <p:nvPr>
            <p:ph type="ftr" sz="quarter" idx="4"/>
          </p:nvPr>
        </p:nvSpPr>
        <p:spPr>
          <a:xfrm>
            <a:off x="4344383" y="9055743"/>
            <a:ext cx="2087921" cy="256524"/>
          </a:xfrm>
        </p:spPr>
        <p:txBody>
          <a:bodyPr/>
          <a:lstStyle/>
          <a:p>
            <a:r>
              <a:rPr lang="en-US" dirty="0"/>
              <a:t>© Copyright 2017 salesforce.com, </a:t>
            </a:r>
            <a:r>
              <a:rPr lang="en-US" dirty="0" err="1"/>
              <a:t>inc.</a:t>
            </a:r>
            <a:endParaRPr lang="en-US" dirty="0"/>
          </a:p>
        </p:txBody>
      </p:sp>
      <p:sp>
        <p:nvSpPr>
          <p:cNvPr id="10" name="Slide Number Placeholder 5"/>
          <p:cNvSpPr>
            <a:spLocks noGrp="1"/>
          </p:cNvSpPr>
          <p:nvPr>
            <p:ph type="sldNum" sz="quarter" idx="5"/>
          </p:nvPr>
        </p:nvSpPr>
        <p:spPr>
          <a:xfrm>
            <a:off x="6470936" y="9055738"/>
            <a:ext cx="555339" cy="256537"/>
          </a:xfrm>
        </p:spPr>
        <p:txBody>
          <a:bodyPr/>
          <a:lstStyle/>
          <a:p>
            <a:fld id="{B4ABCAC1-5A0E-4D41-9DFA-A4558277763A}" type="slidenum">
              <a:rPr lang="en-US" smtClean="0"/>
              <a:pPr/>
              <a:t>54</a:t>
            </a:fld>
            <a:endParaRPr lang="en-US" dirty="0"/>
          </a:p>
        </p:txBody>
      </p:sp>
    </p:spTree>
    <p:custDataLst>
      <p:tags r:id="rId1"/>
    </p:custDataLst>
    <p:extLst>
      <p:ext uri="{BB962C8B-B14F-4D97-AF65-F5344CB8AC3E}">
        <p14:creationId xmlns:p14="http://schemas.microsoft.com/office/powerpoint/2010/main" val="39237019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 y="109538"/>
            <a:ext cx="5214938" cy="2935287"/>
          </a:xfrm>
          <a:prstGeom prst="rect">
            <a:avLst/>
          </a:prstGeom>
        </p:spPr>
      </p:sp>
      <p:sp>
        <p:nvSpPr>
          <p:cNvPr id="3" name="Notes Placeholder 2"/>
          <p:cNvSpPr>
            <a:spLocks noGrp="1"/>
          </p:cNvSpPr>
          <p:nvPr>
            <p:ph type="body" idx="1"/>
          </p:nvPr>
        </p:nvSpPr>
        <p:spPr>
          <a:xfrm>
            <a:off x="390349" y="3273023"/>
            <a:ext cx="6245578" cy="5504942"/>
          </a:xfrm>
          <a:prstGeom prst="rect">
            <a:avLst/>
          </a:prstGeom>
        </p:spPr>
        <p:txBody>
          <a:bodyPr>
            <a:normAutofit/>
          </a:bodyPr>
          <a:lstStyle/>
          <a:p>
            <a:r>
              <a:rPr lang="en-US" b="1" dirty="0"/>
              <a:t>Teaching Points:</a:t>
            </a:r>
          </a:p>
          <a:p>
            <a:pPr marL="111647" indent="-111647">
              <a:buFont typeface="Wingdings" pitchFamily="2" charset="2"/>
              <a:buChar char="§"/>
            </a:pPr>
            <a:r>
              <a:rPr lang="en-US" dirty="0"/>
              <a:t>This discussion</a:t>
            </a:r>
            <a:r>
              <a:rPr lang="en-US" baseline="0" dirty="0"/>
              <a:t> is to get students thinking about the business processes related to products and orders that involve multiple departments and systems.</a:t>
            </a:r>
          </a:p>
          <a:p>
            <a:pPr marL="111647" indent="-111647">
              <a:buFont typeface="Wingdings" pitchFamily="2" charset="2"/>
              <a:buChar char="§"/>
            </a:pPr>
            <a:r>
              <a:rPr lang="en-US" baseline="0" dirty="0"/>
              <a:t>Possible answers include:</a:t>
            </a:r>
          </a:p>
          <a:p>
            <a:pPr marL="456022" lvl="1" indent="-226438">
              <a:buAutoNum type="arabicPeriod"/>
            </a:pPr>
            <a:r>
              <a:rPr lang="en-US" baseline="0" dirty="0"/>
              <a:t>Accounts receivable, accounts payable, inventory, warehouse, shipping, order fulfillment, sales operations, sales compensation, marketing…</a:t>
            </a:r>
          </a:p>
          <a:p>
            <a:pPr marL="456022" lvl="1" indent="-226438">
              <a:buAutoNum type="arabicPeriod"/>
            </a:pPr>
            <a:r>
              <a:rPr lang="en-US" baseline="0" dirty="0"/>
              <a:t>ERP systems like SAP or Oracle; QuickBooks; project management and resource planning systems; business intelligence and analytics system. </a:t>
            </a:r>
          </a:p>
          <a:p>
            <a:endParaRPr lang="en-US" baseline="0" dirty="0"/>
          </a:p>
        </p:txBody>
      </p:sp>
      <p:sp>
        <p:nvSpPr>
          <p:cNvPr id="7" name="Header Placeholder 3"/>
          <p:cNvSpPr>
            <a:spLocks noGrp="1"/>
          </p:cNvSpPr>
          <p:nvPr>
            <p:ph type="hdr" sz="quarter"/>
          </p:nvPr>
        </p:nvSpPr>
        <p:spPr>
          <a:xfrm>
            <a:off x="1" y="9065186"/>
            <a:ext cx="4307520" cy="247089"/>
          </a:xfrm>
        </p:spPr>
        <p:txBody>
          <a:bodyPr/>
          <a:lstStyle/>
          <a:p>
            <a:r>
              <a:rPr lang="en-US" dirty="0"/>
              <a:t>Sales Cloud Administration</a:t>
            </a:r>
          </a:p>
        </p:txBody>
      </p:sp>
      <p:sp>
        <p:nvSpPr>
          <p:cNvPr id="9" name="Footer Placeholder 4"/>
          <p:cNvSpPr>
            <a:spLocks noGrp="1"/>
          </p:cNvSpPr>
          <p:nvPr>
            <p:ph type="ftr" sz="quarter" idx="4"/>
          </p:nvPr>
        </p:nvSpPr>
        <p:spPr>
          <a:xfrm>
            <a:off x="4344383" y="9055743"/>
            <a:ext cx="2087921" cy="256524"/>
          </a:xfrm>
        </p:spPr>
        <p:txBody>
          <a:bodyPr/>
          <a:lstStyle/>
          <a:p>
            <a:r>
              <a:rPr lang="en-US" dirty="0"/>
              <a:t>© Copyright 2017 salesforce.com, </a:t>
            </a:r>
            <a:r>
              <a:rPr lang="en-US" dirty="0" err="1"/>
              <a:t>inc.</a:t>
            </a:r>
            <a:endParaRPr lang="en-US" dirty="0"/>
          </a:p>
        </p:txBody>
      </p:sp>
      <p:sp>
        <p:nvSpPr>
          <p:cNvPr id="10" name="Slide Number Placeholder 5"/>
          <p:cNvSpPr>
            <a:spLocks noGrp="1"/>
          </p:cNvSpPr>
          <p:nvPr>
            <p:ph type="sldNum" sz="quarter" idx="5"/>
          </p:nvPr>
        </p:nvSpPr>
        <p:spPr>
          <a:xfrm>
            <a:off x="6470936" y="9055738"/>
            <a:ext cx="555339" cy="256537"/>
          </a:xfrm>
        </p:spPr>
        <p:txBody>
          <a:bodyPr/>
          <a:lstStyle/>
          <a:p>
            <a:fld id="{B4ABCAC1-5A0E-4D41-9DFA-A4558277763A}" type="slidenum">
              <a:rPr lang="en-US" smtClean="0"/>
              <a:pPr/>
              <a:t>55</a:t>
            </a:fld>
            <a:endParaRPr lang="en-US" dirty="0"/>
          </a:p>
        </p:txBody>
      </p:sp>
    </p:spTree>
    <p:custDataLst>
      <p:tags r:id="rId1"/>
    </p:custDataLst>
    <p:extLst>
      <p:ext uri="{BB962C8B-B14F-4D97-AF65-F5344CB8AC3E}">
        <p14:creationId xmlns:p14="http://schemas.microsoft.com/office/powerpoint/2010/main" val="28449179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Teaching Points:</a:t>
            </a:r>
            <a:endParaRPr lang="en-US" dirty="0"/>
          </a:p>
          <a:p>
            <a:pPr marL="111647" indent="-111647">
              <a:buFont typeface="Wingdings" pitchFamily="2" charset="2"/>
              <a:buChar char="§"/>
            </a:pPr>
            <a:r>
              <a:rPr lang="en-US" dirty="0"/>
              <a:t>When integrating Salesforce with external systems, external IDs allow the data in Salesforce to map to the</a:t>
            </a:r>
            <a:r>
              <a:rPr lang="en-US" baseline="0" dirty="0"/>
              <a:t> correct record in </a:t>
            </a:r>
            <a:r>
              <a:rPr lang="en-US" dirty="0"/>
              <a:t>an external system. </a:t>
            </a:r>
          </a:p>
          <a:p>
            <a:pPr marL="111647" indent="-111647">
              <a:buFont typeface="Wingdings" pitchFamily="2" charset="2"/>
              <a:buChar char="§"/>
            </a:pPr>
            <a:r>
              <a:rPr lang="en-US" dirty="0"/>
              <a:t>You can create a custom field on products, price book entries, opportunity products, and order products</a:t>
            </a:r>
            <a:r>
              <a:rPr lang="en-US" baseline="0" dirty="0"/>
              <a:t> to create these links.</a:t>
            </a:r>
          </a:p>
          <a:p>
            <a:pPr marL="111647" indent="-111647" defTabSz="905754">
              <a:buFont typeface="Wingdings" pitchFamily="2" charset="2"/>
              <a:buChar char="§"/>
              <a:defRPr/>
            </a:pPr>
            <a:r>
              <a:rPr kumimoji="0" lang="en-US" b="0" i="0" u="none" strike="noStrike" kern="1200" cap="none" normalizeH="0" baseline="0" dirty="0">
                <a:ln>
                  <a:noFill/>
                </a:ln>
                <a:solidFill>
                  <a:schemeClr val="tx1"/>
                </a:solidFill>
                <a:effectLst/>
                <a:latin typeface="Arial" pitchFamily="34" charset="0"/>
                <a:ea typeface="+mn-ea"/>
                <a:cs typeface="Arial" pitchFamily="34" charset="0"/>
              </a:rPr>
              <a:t>When creating a custom field, select the External ID checkbox to set the field to identify records from an external system.</a:t>
            </a:r>
          </a:p>
          <a:p>
            <a:endParaRPr lang="en-US" dirty="0"/>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56</a:t>
            </a:fld>
            <a:endParaRPr lang="en-US" dirty="0"/>
          </a:p>
        </p:txBody>
      </p:sp>
    </p:spTree>
    <p:extLst>
      <p:ext uri="{BB962C8B-B14F-4D97-AF65-F5344CB8AC3E}">
        <p14:creationId xmlns:p14="http://schemas.microsoft.com/office/powerpoint/2010/main" val="21483142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Teaching Points:</a:t>
            </a:r>
            <a:endParaRPr lang="en-US" dirty="0"/>
          </a:p>
          <a:p>
            <a:pPr marL="111647" indent="-111647">
              <a:buFont typeface="Wingdings" pitchFamily="2" charset="2"/>
              <a:buChar char="§"/>
            </a:pPr>
            <a:r>
              <a:rPr lang="en-US" dirty="0"/>
              <a:t>Configure, price and quote (CPQ) applications support configuration, pricing, and quote generation activities. CPQ is sometimes known as quote-to-cash.</a:t>
            </a:r>
          </a:p>
          <a:p>
            <a:pPr marL="111647" indent="-111647">
              <a:buFont typeface="Wingdings" pitchFamily="2" charset="2"/>
              <a:buChar char="§"/>
            </a:pPr>
            <a:r>
              <a:rPr lang="en-US" dirty="0"/>
              <a:t>CPQ systems typically include pricing engines, proposal generators, quoting systems, and rules or constraint engines, and work together with the approval and authorization workflows in Salesforce.</a:t>
            </a:r>
          </a:p>
          <a:p>
            <a:pPr marL="111647" indent="-111647">
              <a:buFont typeface="Wingdings" pitchFamily="2" charset="2"/>
              <a:buChar char="§"/>
            </a:pPr>
            <a:r>
              <a:rPr lang="en-US" dirty="0"/>
              <a:t>CPQ solutions may be especially useful for solution and negotiated selling. They can be deployed in self-service sales environments and across multiple channels.</a:t>
            </a:r>
          </a:p>
          <a:p>
            <a:r>
              <a:rPr lang="en-US" dirty="0"/>
              <a:t> </a:t>
            </a:r>
          </a:p>
          <a:p>
            <a:r>
              <a:rPr lang="en-US" b="1" dirty="0"/>
              <a:t>Suggestions: </a:t>
            </a:r>
          </a:p>
          <a:p>
            <a:r>
              <a:rPr lang="en-US" dirty="0"/>
              <a:t>Ask “What aspects of CPQ might be useful?  Do you use CPQ? What other Quote and Order solutions might help you?”</a:t>
            </a:r>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57</a:t>
            </a:fld>
            <a:endParaRPr lang="en-US" dirty="0"/>
          </a:p>
        </p:txBody>
      </p:sp>
    </p:spTree>
    <p:extLst>
      <p:ext uri="{BB962C8B-B14F-4D97-AF65-F5344CB8AC3E}">
        <p14:creationId xmlns:p14="http://schemas.microsoft.com/office/powerpoint/2010/main" val="15013769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Suggestions: </a:t>
            </a:r>
            <a:endParaRPr lang="en-US" dirty="0"/>
          </a:p>
          <a:p>
            <a:pPr marL="111647" indent="-111647">
              <a:buFont typeface="Wingdings" pitchFamily="2" charset="2"/>
              <a:buChar char="§"/>
            </a:pPr>
            <a:r>
              <a:rPr lang="en-US" dirty="0"/>
              <a:t>Have students go to the </a:t>
            </a:r>
            <a:r>
              <a:rPr lang="en-US" dirty="0" err="1"/>
              <a:t>AppExchange</a:t>
            </a:r>
            <a:r>
              <a:rPr lang="en-US" dirty="0"/>
              <a:t> and browse the CPQ solutions as well as others in the Quotes &amp; Orders section to read about various CPQ solutions and what else is offered.  </a:t>
            </a:r>
          </a:p>
          <a:p>
            <a:pPr marL="111647" indent="-111647">
              <a:buFont typeface="Wingdings" pitchFamily="2" charset="2"/>
              <a:buChar char="§"/>
            </a:pPr>
            <a:r>
              <a:rPr lang="en-US" dirty="0">
                <a:latin typeface="Arial" pitchFamily="-112" charset="0"/>
                <a:ea typeface="Arial" pitchFamily="-112" charset="0"/>
                <a:cs typeface="Arial" pitchFamily="-112" charset="0"/>
                <a:sym typeface="Arial" pitchFamily="-112" charset="0"/>
              </a:rPr>
              <a:t>You</a:t>
            </a:r>
            <a:r>
              <a:rPr lang="en-US" baseline="0" dirty="0">
                <a:latin typeface="Arial" pitchFamily="-112" charset="0"/>
                <a:ea typeface="Arial" pitchFamily="-112" charset="0"/>
                <a:cs typeface="Arial" pitchFamily="-112" charset="0"/>
                <a:sym typeface="Arial" pitchFamily="-112" charset="0"/>
              </a:rPr>
              <a:t> should always perform your own due diligence before implementing a CPQ solution.</a:t>
            </a:r>
            <a:endParaRPr lang="en-US" dirty="0">
              <a:latin typeface="Arial" pitchFamily="-112" charset="0"/>
              <a:ea typeface="Arial" pitchFamily="-112" charset="0"/>
              <a:cs typeface="Arial" pitchFamily="-112" charset="0"/>
              <a:sym typeface="Arial" pitchFamily="-112" charset="0"/>
            </a:endParaRPr>
          </a:p>
          <a:p>
            <a:endParaRPr lang="en-US" dirty="0"/>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58</a:t>
            </a:fld>
            <a:endParaRPr lang="en-US" dirty="0"/>
          </a:p>
        </p:txBody>
      </p:sp>
    </p:spTree>
    <p:extLst>
      <p:ext uri="{BB962C8B-B14F-4D97-AF65-F5344CB8AC3E}">
        <p14:creationId xmlns:p14="http://schemas.microsoft.com/office/powerpoint/2010/main" val="148469405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Teaching Points:</a:t>
            </a:r>
            <a:endParaRPr lang="en-US" sz="1400" dirty="0"/>
          </a:p>
          <a:p>
            <a:pPr marL="182880" indent="-182880">
              <a:buFont typeface="Wingdings" panose="05000000000000000000" pitchFamily="2" charset="2"/>
              <a:buChar char="§"/>
            </a:pPr>
            <a:r>
              <a:rPr lang="en-US" sz="1400" b="0" i="0" u="none" strike="noStrike" kern="1200" baseline="0" dirty="0">
                <a:solidFill>
                  <a:schemeClr val="tx1"/>
                </a:solidFill>
                <a:latin typeface="Arial" pitchFamily="34" charset="0"/>
                <a:ea typeface="+mn-ea"/>
                <a:cs typeface="Arial" pitchFamily="34" charset="0"/>
              </a:rPr>
              <a:t>The Lightning Experience is a new user interface designed to helps sales reps find and enter data more easily and close deals faster.</a:t>
            </a:r>
          </a:p>
          <a:p>
            <a:pPr marL="182880" indent="-182880">
              <a:buFont typeface="Wingdings" panose="05000000000000000000" pitchFamily="2" charset="2"/>
              <a:buChar char="§"/>
            </a:pPr>
            <a:r>
              <a:rPr lang="en-US" sz="1400" b="0" i="0" u="none" strike="noStrike" kern="1200" baseline="0" dirty="0">
                <a:solidFill>
                  <a:schemeClr val="tx1"/>
                </a:solidFill>
                <a:latin typeface="Arial" pitchFamily="34" charset="0"/>
                <a:ea typeface="+mn-ea"/>
                <a:cs typeface="Arial" pitchFamily="34" charset="0"/>
              </a:rPr>
              <a:t>In its initial release (Winter ‘16), Lightning Experience supports Products and Price Books. </a:t>
            </a:r>
          </a:p>
          <a:p>
            <a:pPr marL="182880" indent="-182880">
              <a:buFont typeface="Wingdings" panose="05000000000000000000" pitchFamily="2" charset="2"/>
              <a:buChar char="§"/>
            </a:pPr>
            <a:r>
              <a:rPr lang="en-US" sz="1400" b="0" i="0" u="none" strike="noStrike" kern="1200" baseline="0" dirty="0">
                <a:solidFill>
                  <a:schemeClr val="tx1"/>
                </a:solidFill>
                <a:latin typeface="Arial" pitchFamily="34" charset="0"/>
                <a:ea typeface="+mn-ea"/>
                <a:cs typeface="Arial" pitchFamily="34" charset="0"/>
              </a:rPr>
              <a:t>Ligh</a:t>
            </a:r>
            <a:r>
              <a:rPr lang="en-US" sz="1300" b="0" i="0" kern="1200" dirty="0">
                <a:solidFill>
                  <a:schemeClr val="tx1"/>
                </a:solidFill>
                <a:effectLst/>
                <a:latin typeface="Arial" pitchFamily="34" charset="0"/>
                <a:ea typeface="+mn-ea"/>
                <a:cs typeface="Arial" pitchFamily="34" charset="0"/>
              </a:rPr>
              <a:t>tning Experience merges a product’s standard and custom price book entries into a single Price Books related list. This is different from Salesforce Classic, which has separate related lists for Standard Prices and Price </a:t>
            </a:r>
            <a:r>
              <a:rPr lang="en-US" sz="1300" b="0" i="0" kern="1200" dirty="0" err="1">
                <a:solidFill>
                  <a:schemeClr val="tx1"/>
                </a:solidFill>
                <a:effectLst/>
                <a:latin typeface="Arial" pitchFamily="34" charset="0"/>
                <a:ea typeface="+mn-ea"/>
                <a:cs typeface="Arial" pitchFamily="34" charset="0"/>
              </a:rPr>
              <a:t>Books.If</a:t>
            </a:r>
            <a:r>
              <a:rPr lang="en-US" sz="1300" b="0" i="0" kern="1200" dirty="0">
                <a:solidFill>
                  <a:schemeClr val="tx1"/>
                </a:solidFill>
                <a:effectLst/>
                <a:latin typeface="Arial" pitchFamily="34" charset="0"/>
                <a:ea typeface="+mn-ea"/>
                <a:cs typeface="Arial" pitchFamily="34" charset="0"/>
              </a:rPr>
              <a:t> you previously removed the Price Books related list because your org uses standard prices only, you should add it back to the Product page layout so your users can see standard prices in Lightning Experience.</a:t>
            </a:r>
          </a:p>
          <a:p>
            <a:pPr marL="182880" indent="-182880">
              <a:buFont typeface="Wingdings" panose="05000000000000000000" pitchFamily="2" charset="2"/>
              <a:buChar char="§"/>
            </a:pPr>
            <a:r>
              <a:rPr lang="en-US" sz="1300" b="0" i="0" kern="1200" dirty="0">
                <a:solidFill>
                  <a:schemeClr val="tx1"/>
                </a:solidFill>
                <a:effectLst/>
                <a:latin typeface="Arial" pitchFamily="34" charset="0"/>
                <a:ea typeface="+mn-ea"/>
                <a:cs typeface="Arial" pitchFamily="34" charset="0"/>
              </a:rPr>
              <a:t>For organizations already activated, the Add to Price Book page doesn’t include the Use Standard Price option by default. To make Use Standard Price available, add it to your Price Book Entry page layouts. For organizations already activated, the Price Books home page doesn’t include an All Price Books list view by default. We recommend creating this list view to give your users access to price book records</a:t>
            </a:r>
          </a:p>
          <a:p>
            <a:pPr marL="182880" indent="-182880">
              <a:buFont typeface="Wingdings" panose="05000000000000000000" pitchFamily="2" charset="2"/>
              <a:buChar char="§"/>
            </a:pPr>
            <a:r>
              <a:rPr lang="en-US" sz="1400" b="0" i="0" u="none" strike="noStrike" kern="1200" baseline="0" dirty="0">
                <a:solidFill>
                  <a:schemeClr val="tx1"/>
                </a:solidFill>
                <a:latin typeface="Arial" pitchFamily="34" charset="0"/>
                <a:ea typeface="+mn-ea"/>
                <a:cs typeface="Arial" pitchFamily="34" charset="0"/>
              </a:rPr>
              <a:t>Please see the Winter ’17 release notes for more information so you can decide if Lightning Experience is right for some or all of your users.</a:t>
            </a:r>
          </a:p>
          <a:p>
            <a:pPr marL="182880" indent="-182880">
              <a:buFont typeface="Wingdings" panose="05000000000000000000" pitchFamily="2" charset="2"/>
              <a:buChar char="§"/>
            </a:pPr>
            <a:endParaRPr lang="en-US" sz="1400" b="0" i="0" u="none" strike="noStrike" kern="1200" baseline="0" dirty="0">
              <a:solidFill>
                <a:schemeClr val="tx1"/>
              </a:solidFill>
              <a:latin typeface="Arial" pitchFamily="34" charset="0"/>
              <a:ea typeface="+mn-ea"/>
              <a:cs typeface="Arial" pitchFamily="34" charset="0"/>
            </a:endParaRPr>
          </a:p>
          <a:p>
            <a:pPr marL="0" indent="0">
              <a:buFont typeface="Wingdings" panose="05000000000000000000" pitchFamily="2" charset="2"/>
              <a:buNone/>
            </a:pPr>
            <a:r>
              <a:rPr lang="en-US" sz="1400" b="0" i="0" u="none" strike="noStrike" kern="1200" baseline="0" dirty="0">
                <a:solidFill>
                  <a:schemeClr val="tx1"/>
                </a:solidFill>
                <a:latin typeface="Arial" pitchFamily="34" charset="0"/>
                <a:ea typeface="+mn-ea"/>
                <a:cs typeface="Arial" pitchFamily="34" charset="0"/>
              </a:rPr>
              <a:t>Opportunity Product Limitations</a:t>
            </a:r>
          </a:p>
          <a:p>
            <a:pPr marL="182880" indent="-182880">
              <a:buFont typeface="Wingdings" panose="05000000000000000000" pitchFamily="2" charset="2"/>
              <a:buChar char="§"/>
            </a:pPr>
            <a:endParaRPr lang="en-US" sz="1400" b="0" i="0" u="none" strike="noStrike" kern="1200" baseline="0" dirty="0">
              <a:solidFill>
                <a:schemeClr val="tx1"/>
              </a:solidFill>
              <a:latin typeface="Arial" pitchFamily="34" charset="0"/>
              <a:ea typeface="+mn-ea"/>
              <a:cs typeface="Arial" pitchFamily="34" charset="0"/>
            </a:endParaRPr>
          </a:p>
          <a:p>
            <a:pPr marL="182880" indent="-182880">
              <a:buFont typeface="Wingdings" panose="05000000000000000000" pitchFamily="2" charset="2"/>
              <a:buChar char="§"/>
            </a:pPr>
            <a:r>
              <a:rPr lang="en-US" sz="1400" b="0" i="0" u="none" strike="noStrike" kern="1200" baseline="0" dirty="0">
                <a:solidFill>
                  <a:schemeClr val="tx1"/>
                </a:solidFill>
                <a:latin typeface="Arial" pitchFamily="34" charset="0"/>
                <a:ea typeface="+mn-ea"/>
                <a:cs typeface="Arial" pitchFamily="34" charset="0"/>
              </a:rPr>
              <a:t> </a:t>
            </a:r>
            <a:r>
              <a:rPr lang="en-US" sz="1400" dirty="0">
                <a:effectLst/>
              </a:rPr>
              <a:t>Users can add only one product to opportunities or price books at a time in Lightning Experience. It’s not yet possible to select multiple products from a list.</a:t>
            </a:r>
          </a:p>
          <a:p>
            <a:pPr marL="182880" indent="-182880">
              <a:buFont typeface="Wingdings" panose="05000000000000000000" pitchFamily="2" charset="2"/>
              <a:buChar char="§"/>
            </a:pPr>
            <a:r>
              <a:rPr lang="en-US" sz="1400" dirty="0">
                <a:effectLst/>
              </a:rPr>
              <a:t> Users can add products with schedules in Lightning Experience, but must switch back to Salesforce Classic to enable product schedules, or to establish or modify schedules for products.</a:t>
            </a:r>
          </a:p>
          <a:p>
            <a:pPr marL="182880" indent="-182880">
              <a:buFont typeface="Wingdings" panose="05000000000000000000" pitchFamily="2" charset="2"/>
              <a:buChar char="§"/>
            </a:pPr>
            <a:r>
              <a:rPr lang="en-US" sz="1400" dirty="0">
                <a:effectLst/>
              </a:rPr>
              <a:t>Opportunities with products can't be cloned.</a:t>
            </a:r>
          </a:p>
          <a:p>
            <a:pPr marL="182880" indent="-182880">
              <a:buFont typeface="Wingdings" panose="05000000000000000000" pitchFamily="2" charset="2"/>
              <a:buChar char="§"/>
            </a:pPr>
            <a:endParaRPr lang="en-US" sz="1400" b="0" i="0" u="none" strike="noStrike" kern="1200" baseline="0" dirty="0">
              <a:solidFill>
                <a:schemeClr val="tx1"/>
              </a:solidFill>
              <a:latin typeface="Arial" pitchFamily="34" charset="0"/>
              <a:ea typeface="+mn-ea"/>
              <a:cs typeface="Arial" pitchFamily="34" charset="0"/>
            </a:endParaRPr>
          </a:p>
          <a:p>
            <a:endParaRPr lang="en-US" dirty="0"/>
          </a:p>
        </p:txBody>
      </p:sp>
      <p:sp>
        <p:nvSpPr>
          <p:cNvPr id="4" name="Header Placeholder 3"/>
          <p:cNvSpPr>
            <a:spLocks noGrp="1"/>
          </p:cNvSpPr>
          <p:nvPr>
            <p:ph type="hdr" sz="quarter" idx="10"/>
          </p:nvPr>
        </p:nvSpPr>
        <p:spPr/>
        <p:txBody>
          <a:bodyPr/>
          <a:lstStyle/>
          <a:p>
            <a:pPr>
              <a:defRPr/>
            </a:pPr>
            <a:r>
              <a:rPr lang="en-US"/>
              <a:t>Sales Cloud Administration</a:t>
            </a:r>
            <a:endParaRPr lang="en-US" dirty="0"/>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59</a:t>
            </a:fld>
            <a:endParaRPr lang="en-US" dirty="0"/>
          </a:p>
        </p:txBody>
      </p:sp>
    </p:spTree>
    <p:extLst>
      <p:ext uri="{BB962C8B-B14F-4D97-AF65-F5344CB8AC3E}">
        <p14:creationId xmlns:p14="http://schemas.microsoft.com/office/powerpoint/2010/main" val="1639377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 y="109538"/>
            <a:ext cx="5214938" cy="2935287"/>
          </a:xfrm>
          <a:prstGeom prst="rect">
            <a:avLst/>
          </a:prstGeom>
        </p:spPr>
      </p:sp>
      <p:sp>
        <p:nvSpPr>
          <p:cNvPr id="3" name="Notes Placeholder 2"/>
          <p:cNvSpPr>
            <a:spLocks noGrp="1"/>
          </p:cNvSpPr>
          <p:nvPr>
            <p:ph type="body" idx="1"/>
          </p:nvPr>
        </p:nvSpPr>
        <p:spPr>
          <a:xfrm>
            <a:off x="390349" y="3273023"/>
            <a:ext cx="6245578" cy="5504942"/>
          </a:xfrm>
          <a:prstGeom prst="rect">
            <a:avLst/>
          </a:prstGeom>
        </p:spPr>
        <p:txBody>
          <a:bodyPr>
            <a:normAutofit/>
          </a:bodyPr>
          <a:lstStyle/>
          <a:p>
            <a:pPr marL="231181" indent="-231181"/>
            <a:endParaRPr lang="en-US" dirty="0">
              <a:solidFill>
                <a:schemeClr val="tx1"/>
              </a:solidFill>
            </a:endParaRPr>
          </a:p>
        </p:txBody>
      </p:sp>
      <p:sp>
        <p:nvSpPr>
          <p:cNvPr id="15" name="Header Placeholder 3"/>
          <p:cNvSpPr>
            <a:spLocks noGrp="1"/>
          </p:cNvSpPr>
          <p:nvPr>
            <p:ph type="hdr" sz="quarter"/>
          </p:nvPr>
        </p:nvSpPr>
        <p:spPr>
          <a:xfrm>
            <a:off x="1" y="9065186"/>
            <a:ext cx="4307520" cy="247089"/>
          </a:xfrm>
        </p:spPr>
        <p:txBody>
          <a:bodyPr/>
          <a:lstStyle/>
          <a:p>
            <a:r>
              <a:rPr lang="en-US" dirty="0"/>
              <a:t>Sales Cloud Administration</a:t>
            </a:r>
          </a:p>
        </p:txBody>
      </p:sp>
      <p:sp>
        <p:nvSpPr>
          <p:cNvPr id="16" name="Footer Placeholder 4"/>
          <p:cNvSpPr>
            <a:spLocks noGrp="1"/>
          </p:cNvSpPr>
          <p:nvPr>
            <p:ph type="ftr" sz="quarter" idx="4"/>
          </p:nvPr>
        </p:nvSpPr>
        <p:spPr>
          <a:xfrm>
            <a:off x="4344383" y="9055743"/>
            <a:ext cx="2087921" cy="256524"/>
          </a:xfrm>
        </p:spPr>
        <p:txBody>
          <a:bodyPr/>
          <a:lstStyle/>
          <a:p>
            <a:r>
              <a:rPr lang="en-US" dirty="0"/>
              <a:t>© Copyright 2017 salesforce.com, </a:t>
            </a:r>
            <a:r>
              <a:rPr lang="en-US" dirty="0" err="1"/>
              <a:t>inc.</a:t>
            </a:r>
            <a:endParaRPr lang="en-US" dirty="0"/>
          </a:p>
        </p:txBody>
      </p:sp>
      <p:sp>
        <p:nvSpPr>
          <p:cNvPr id="17" name="Slide Number Placeholder 5"/>
          <p:cNvSpPr>
            <a:spLocks noGrp="1"/>
          </p:cNvSpPr>
          <p:nvPr>
            <p:ph type="sldNum" sz="quarter" idx="5"/>
          </p:nvPr>
        </p:nvSpPr>
        <p:spPr>
          <a:xfrm>
            <a:off x="6470936" y="9055738"/>
            <a:ext cx="555339" cy="256537"/>
          </a:xfrm>
        </p:spPr>
        <p:txBody>
          <a:bodyPr/>
          <a:lstStyle/>
          <a:p>
            <a:fld id="{B4ABCAC1-5A0E-4D41-9DFA-A4558277763A}" type="slidenum">
              <a:rPr lang="en-US" smtClean="0"/>
              <a:pPr/>
              <a:t>6</a:t>
            </a:fld>
            <a:endParaRPr lang="en-US" dirty="0"/>
          </a:p>
        </p:txBody>
      </p:sp>
    </p:spTree>
    <p:custDataLst>
      <p:tags r:id="rId1"/>
    </p:custDataLst>
    <p:extLst>
      <p:ext uri="{BB962C8B-B14F-4D97-AF65-F5344CB8AC3E}">
        <p14:creationId xmlns:p14="http://schemas.microsoft.com/office/powerpoint/2010/main" val="224249193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Teaching Points</a:t>
            </a:r>
          </a:p>
          <a:p>
            <a:r>
              <a:rPr lang="en-US" dirty="0"/>
              <a:t>Use the Knowledge Check Manager in place of this slide. </a:t>
            </a:r>
            <a:br>
              <a:rPr lang="en-US" dirty="0"/>
            </a:br>
            <a:r>
              <a:rPr lang="en-US" dirty="0"/>
              <a:t/>
            </a:r>
            <a:br>
              <a:rPr lang="en-US" dirty="0"/>
            </a:br>
            <a:r>
              <a:rPr lang="en-US" dirty="0"/>
              <a:t>1. </a:t>
            </a:r>
            <a:r>
              <a:rPr lang="en-US" baseline="0" dirty="0"/>
              <a:t>An administrator can add a product to a family for computer accessories, create new products for each keyboard and mouse, and add the </a:t>
            </a:r>
            <a:r>
              <a:rPr lang="en-US" dirty="0"/>
              <a:t>product list prices to standard and custom price books. </a:t>
            </a:r>
            <a:br>
              <a:rPr lang="en-US" dirty="0"/>
            </a:br>
            <a:r>
              <a:rPr lang="en-US" dirty="0"/>
              <a:t/>
            </a:r>
            <a:br>
              <a:rPr lang="en-US" dirty="0"/>
            </a:br>
            <a:r>
              <a:rPr lang="en-US" dirty="0"/>
              <a:t>2. </a:t>
            </a:r>
            <a:r>
              <a:rPr lang="en-US" baseline="0" dirty="0"/>
              <a:t>To add a product to an opportunity record, a user must first choose the price book. Then the user can select the products to add. Finally, the user can set the quantity for each product. Remember that all products added to an opportunity record must come from the same price book. Once products are added to an opportunity, you can no longer manually control the opportunity amount</a:t>
            </a:r>
            <a:r>
              <a:rPr lang="en-US" dirty="0"/>
              <a:t>. </a:t>
            </a:r>
            <a:br>
              <a:rPr lang="en-US" dirty="0"/>
            </a:br>
            <a:r>
              <a:rPr lang="en-US" dirty="0"/>
              <a:t/>
            </a:r>
            <a:br>
              <a:rPr lang="en-US" dirty="0"/>
            </a:br>
            <a:r>
              <a:rPr lang="en-US" dirty="0"/>
              <a:t>3. </a:t>
            </a:r>
            <a:r>
              <a:rPr lang="en-US" b="0" dirty="0"/>
              <a:t>When a quote is created, products on an opportunity are added to the quote.</a:t>
            </a:r>
            <a:r>
              <a:rPr lang="en-US" b="1" dirty="0"/>
              <a:t> </a:t>
            </a:r>
            <a:r>
              <a:rPr lang="en-US" dirty="0"/>
              <a:t>When you sync a quote to an opportunity for the first time, the products on the quote are copied to the opportunity.</a:t>
            </a:r>
            <a:r>
              <a:rPr lang="en-US" baseline="0" dirty="0"/>
              <a:t> </a:t>
            </a:r>
            <a:r>
              <a:rPr lang="en-US" dirty="0"/>
              <a:t>While synced, any change made to the opportunity will be reflected in the quote, and vice versa. An opportunity can have multiple quotes, but it can only sync with one quote at a time. </a:t>
            </a:r>
            <a:br>
              <a:rPr lang="en-US" dirty="0"/>
            </a:br>
            <a:r>
              <a:rPr lang="en-US" dirty="0"/>
              <a:t/>
            </a:r>
            <a:br>
              <a:rPr lang="en-US" dirty="0"/>
            </a:br>
            <a:r>
              <a:rPr lang="en-US" dirty="0"/>
              <a:t>4. An order is an agreement between a company and a customer to deliver products or services with a known quantity, price, and date. </a:t>
            </a:r>
          </a:p>
          <a:p>
            <a:endParaRPr lang="en-US" dirty="0">
              <a:sym typeface="Arial" pitchFamily="-112" charset="0"/>
            </a:endParaRPr>
          </a:p>
          <a:p>
            <a:r>
              <a:rPr lang="en-US" dirty="0"/>
              <a:t>5. An administrator can create a custom external ID field on the Product object to link products between Salesforce and an external system.</a:t>
            </a:r>
          </a:p>
          <a:p>
            <a:endParaRPr lang="en-US" dirty="0"/>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60</a:t>
            </a:fld>
            <a:endParaRPr lang="en-US" dirty="0"/>
          </a:p>
        </p:txBody>
      </p:sp>
    </p:spTree>
    <p:extLst>
      <p:ext uri="{BB962C8B-B14F-4D97-AF65-F5344CB8AC3E}">
        <p14:creationId xmlns:p14="http://schemas.microsoft.com/office/powerpoint/2010/main" val="3887812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t>Sales Cloud Administration</a:t>
            </a:r>
            <a:endParaRPr lang="en-US" dirty="0"/>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61</a:t>
            </a:fld>
            <a:endParaRPr lang="en-US" dirty="0"/>
          </a:p>
        </p:txBody>
      </p:sp>
    </p:spTree>
    <p:extLst>
      <p:ext uri="{BB962C8B-B14F-4D97-AF65-F5344CB8AC3E}">
        <p14:creationId xmlns:p14="http://schemas.microsoft.com/office/powerpoint/2010/main" val="349486478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 y="109538"/>
            <a:ext cx="5214938" cy="2935287"/>
          </a:xfrm>
          <a:prstGeom prst="rect">
            <a:avLst/>
          </a:prstGeom>
        </p:spPr>
      </p:sp>
      <p:sp>
        <p:nvSpPr>
          <p:cNvPr id="3" name="Notes Placeholder 2"/>
          <p:cNvSpPr>
            <a:spLocks noGrp="1"/>
          </p:cNvSpPr>
          <p:nvPr>
            <p:ph type="body" idx="1"/>
          </p:nvPr>
        </p:nvSpPr>
        <p:spPr>
          <a:xfrm>
            <a:off x="390349" y="3273023"/>
            <a:ext cx="6245578" cy="5504942"/>
          </a:xfrm>
          <a:prstGeom prst="rect">
            <a:avLst/>
          </a:prstGeom>
        </p:spPr>
        <p:txBody>
          <a:bodyPr>
            <a:normAutofit lnSpcReduction="10000"/>
          </a:bodyPr>
          <a:lstStyle/>
          <a:p>
            <a:r>
              <a:rPr lang="en-US" b="1" dirty="0"/>
              <a:t>Teaching Points:</a:t>
            </a:r>
          </a:p>
          <a:p>
            <a:pPr marL="229026" indent="-229026" defTabSz="916105">
              <a:buFont typeface="Wingdings" pitchFamily="2" charset="2"/>
              <a:buChar char="§"/>
              <a:defRPr/>
            </a:pPr>
            <a:r>
              <a:rPr lang="en-US" dirty="0">
                <a:ea typeface="Calibri" pitchFamily="34" charset="0"/>
              </a:rPr>
              <a:t>These questions were given as pre-work when they signed up for the course. If the students did not fill out the pre-work, they can just answer them during class.</a:t>
            </a:r>
          </a:p>
          <a:p>
            <a:pPr marL="229026" indent="-229026" defTabSz="916105">
              <a:buFont typeface="Wingdings" pitchFamily="2" charset="2"/>
              <a:buChar char="§"/>
              <a:defRPr/>
            </a:pPr>
            <a:r>
              <a:rPr lang="en-US" dirty="0">
                <a:ea typeface="Calibri" pitchFamily="34" charset="0"/>
              </a:rPr>
              <a:t>The goal of </a:t>
            </a:r>
            <a:r>
              <a:rPr lang="en-US" dirty="0"/>
              <a:t>these questions is to get students thinking about how their sales organization currently uses forecasting to make business decisions.</a:t>
            </a:r>
            <a:endParaRPr lang="en-US" dirty="0">
              <a:ea typeface="Calibri" pitchFamily="34" charset="0"/>
            </a:endParaRPr>
          </a:p>
          <a:p>
            <a:endParaRPr lang="en-US" dirty="0"/>
          </a:p>
          <a:p>
            <a:r>
              <a:rPr lang="en-US" b="1" dirty="0"/>
              <a:t>Extra Materials:</a:t>
            </a:r>
          </a:p>
          <a:p>
            <a:r>
              <a:rPr lang="en-US" dirty="0"/>
              <a:t>Here are some common answers that you might get from students:</a:t>
            </a:r>
          </a:p>
          <a:p>
            <a:pPr marL="229026" indent="-229026">
              <a:buFont typeface="Wingdings" pitchFamily="2" charset="2"/>
              <a:buChar char="§"/>
            </a:pPr>
            <a:r>
              <a:rPr lang="en-US" dirty="0"/>
              <a:t>Question 1: Microsoft Excel spreadsheets, Customizable Forecasting in Salesforce, Using the Opportunity </a:t>
            </a:r>
            <a:r>
              <a:rPr lang="en-US" dirty="0">
                <a:ea typeface="Arial" pitchFamily="-112" charset="0"/>
                <a:sym typeface="Arial" pitchFamily="-112" charset="0"/>
              </a:rPr>
              <a:t>Probability field in Salesforce to calculate expected revenue, </a:t>
            </a:r>
            <a:r>
              <a:rPr lang="en-US" dirty="0"/>
              <a:t>we don’t currently forecast</a:t>
            </a:r>
          </a:p>
          <a:p>
            <a:pPr marL="229026" indent="-229026">
              <a:buFont typeface="Wingdings" pitchFamily="2" charset="2"/>
              <a:buChar char="§"/>
            </a:pPr>
            <a:r>
              <a:rPr lang="en-US" dirty="0"/>
              <a:t>Question 2: Expected sales revenue, projected number of units</a:t>
            </a:r>
          </a:p>
          <a:p>
            <a:pPr marL="229026" indent="-229026">
              <a:buFont typeface="Wingdings" pitchFamily="2" charset="2"/>
              <a:buChar char="§"/>
            </a:pPr>
            <a:r>
              <a:rPr lang="en-US" dirty="0"/>
              <a:t>Question 3: Set head count based on sales revenue predictions and inventory needs</a:t>
            </a:r>
          </a:p>
          <a:p>
            <a:endParaRPr lang="en-US" dirty="0"/>
          </a:p>
          <a:p>
            <a:r>
              <a:rPr lang="en-US" b="1" dirty="0"/>
              <a:t>Suggestions</a:t>
            </a:r>
            <a:r>
              <a:rPr lang="en-US" dirty="0"/>
              <a:t>:</a:t>
            </a:r>
          </a:p>
          <a:p>
            <a:pPr marL="229026" indent="-229026" defTabSz="916105">
              <a:buFont typeface="Wingdings" pitchFamily="2" charset="2"/>
              <a:buChar char="§"/>
              <a:defRPr/>
            </a:pPr>
            <a:r>
              <a:rPr lang="en-US" dirty="0">
                <a:ea typeface="Calibri" pitchFamily="34" charset="0"/>
              </a:rPr>
              <a:t>Have the students pair up with another student to discuss their answers. When you reconvene, ask each pair of students to answer one of the questions.</a:t>
            </a:r>
          </a:p>
          <a:p>
            <a:pPr marL="461234" lvl="1" indent="-229026" defTabSz="916105">
              <a:buNone/>
              <a:defRPr/>
            </a:pPr>
            <a:r>
              <a:rPr lang="en-US" dirty="0"/>
              <a:t>OR</a:t>
            </a:r>
          </a:p>
          <a:p>
            <a:pPr marL="229026" indent="-229026" defTabSz="916105">
              <a:buFont typeface="Wingdings" pitchFamily="2" charset="2"/>
              <a:buChar char="§"/>
              <a:defRPr/>
            </a:pPr>
            <a:r>
              <a:rPr lang="en-US" dirty="0"/>
              <a:t>Call on different students to answer these questions about their own organizations. </a:t>
            </a:r>
          </a:p>
          <a:p>
            <a:endParaRPr lang="en-US" dirty="0"/>
          </a:p>
          <a:p>
            <a:pPr defTabSz="916105">
              <a:defRPr/>
            </a:pPr>
            <a:r>
              <a:rPr lang="en-US" b="1" dirty="0"/>
              <a:t>Virtual Delivery:</a:t>
            </a:r>
            <a:endParaRPr lang="en-US" dirty="0"/>
          </a:p>
          <a:p>
            <a:pPr marL="229026" indent="-229026" defTabSz="916105">
              <a:buFont typeface="Wingdings" pitchFamily="2" charset="2"/>
              <a:buChar char="§"/>
              <a:defRPr/>
            </a:pPr>
            <a:r>
              <a:rPr lang="en-US" dirty="0">
                <a:ea typeface="Calibri" pitchFamily="34" charset="0"/>
              </a:rPr>
              <a:t>Use break out rooms to allow students to discuss these questions in smaller groups.</a:t>
            </a:r>
          </a:p>
          <a:p>
            <a:pPr marL="461234" lvl="1" indent="-229026" defTabSz="916105">
              <a:buNone/>
              <a:defRPr/>
            </a:pPr>
            <a:r>
              <a:rPr lang="en-US" dirty="0"/>
              <a:t>OR</a:t>
            </a:r>
          </a:p>
          <a:p>
            <a:pPr marL="229026" indent="-229026" defTabSz="916105">
              <a:buFont typeface="Wingdings" pitchFamily="2" charset="2"/>
              <a:buChar char="§"/>
              <a:defRPr/>
            </a:pPr>
            <a:r>
              <a:rPr lang="en-US" dirty="0"/>
              <a:t>Ask these questions one at a time. For each question, have them chat their answers. Highlight the common themes across different answers. </a:t>
            </a:r>
          </a:p>
          <a:p>
            <a:pPr defTabSz="916105">
              <a:defRPr/>
            </a:pPr>
            <a:endParaRPr lang="en-US" dirty="0">
              <a:solidFill>
                <a:schemeClr val="tx1"/>
              </a:solidFill>
            </a:endParaRPr>
          </a:p>
          <a:p>
            <a:endParaRPr lang="en-US" dirty="0"/>
          </a:p>
        </p:txBody>
      </p:sp>
      <p:sp>
        <p:nvSpPr>
          <p:cNvPr id="7" name="Header Placeholder 3"/>
          <p:cNvSpPr>
            <a:spLocks noGrp="1"/>
          </p:cNvSpPr>
          <p:nvPr>
            <p:ph type="hdr" sz="quarter"/>
          </p:nvPr>
        </p:nvSpPr>
        <p:spPr>
          <a:xfrm>
            <a:off x="1" y="9065186"/>
            <a:ext cx="4307520" cy="247089"/>
          </a:xfrm>
        </p:spPr>
        <p:txBody>
          <a:bodyPr/>
          <a:lstStyle/>
          <a:p>
            <a:pPr>
              <a:defRPr/>
            </a:pPr>
            <a:r>
              <a:rPr lang="en-US" dirty="0"/>
              <a:t>Sales Cloud Administration</a:t>
            </a:r>
          </a:p>
        </p:txBody>
      </p:sp>
      <p:sp>
        <p:nvSpPr>
          <p:cNvPr id="9" name="Footer Placeholder 4"/>
          <p:cNvSpPr>
            <a:spLocks noGrp="1"/>
          </p:cNvSpPr>
          <p:nvPr>
            <p:ph type="ftr" sz="quarter" idx="4"/>
          </p:nvPr>
        </p:nvSpPr>
        <p:spPr>
          <a:xfrm>
            <a:off x="4344383" y="9055743"/>
            <a:ext cx="2087921" cy="256524"/>
          </a:xfrm>
        </p:spPr>
        <p:txBody>
          <a:bodyPr/>
          <a:lstStyle/>
          <a:p>
            <a:r>
              <a:rPr lang="en-US" dirty="0"/>
              <a:t>© Copyright 2017 salesforce.com, </a:t>
            </a:r>
            <a:r>
              <a:rPr lang="en-US" dirty="0" err="1"/>
              <a:t>inc.</a:t>
            </a:r>
            <a:endParaRPr lang="en-US" dirty="0"/>
          </a:p>
        </p:txBody>
      </p:sp>
      <p:sp>
        <p:nvSpPr>
          <p:cNvPr id="10" name="Slide Number Placeholder 5"/>
          <p:cNvSpPr>
            <a:spLocks noGrp="1"/>
          </p:cNvSpPr>
          <p:nvPr>
            <p:ph type="sldNum" sz="quarter" idx="5"/>
          </p:nvPr>
        </p:nvSpPr>
        <p:spPr>
          <a:xfrm>
            <a:off x="6470936" y="9055738"/>
            <a:ext cx="555339" cy="256537"/>
          </a:xfrm>
        </p:spPr>
        <p:txBody>
          <a:bodyPr/>
          <a:lstStyle/>
          <a:p>
            <a:pPr>
              <a:defRPr/>
            </a:pPr>
            <a:fld id="{B4ABCAC1-5A0E-4D41-9DFA-A4558277763A}" type="slidenum">
              <a:rPr lang="en-US" smtClean="0"/>
              <a:pPr>
                <a:defRPr/>
              </a:pPr>
              <a:t>62</a:t>
            </a:fld>
            <a:endParaRPr lang="en-US" dirty="0"/>
          </a:p>
        </p:txBody>
      </p:sp>
    </p:spTree>
    <p:custDataLst>
      <p:tags r:id="rId1"/>
    </p:custDataLst>
    <p:extLst>
      <p:ext uri="{BB962C8B-B14F-4D97-AF65-F5344CB8AC3E}">
        <p14:creationId xmlns:p14="http://schemas.microsoft.com/office/powerpoint/2010/main" val="338941980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 y="109538"/>
            <a:ext cx="5214938" cy="2935287"/>
          </a:xfrm>
          <a:prstGeom prst="rect">
            <a:avLst/>
          </a:prstGeom>
        </p:spPr>
      </p:sp>
      <p:sp>
        <p:nvSpPr>
          <p:cNvPr id="3" name="Notes Placeholder 2"/>
          <p:cNvSpPr>
            <a:spLocks noGrp="1"/>
          </p:cNvSpPr>
          <p:nvPr>
            <p:ph type="body" idx="1"/>
          </p:nvPr>
        </p:nvSpPr>
        <p:spPr>
          <a:xfrm>
            <a:off x="390349" y="3273023"/>
            <a:ext cx="6245578" cy="5504942"/>
          </a:xfrm>
          <a:prstGeom prst="rect">
            <a:avLst/>
          </a:prstGeom>
        </p:spPr>
        <p:txBody>
          <a:bodyPr>
            <a:normAutofit/>
          </a:bodyPr>
          <a:lstStyle/>
          <a:p>
            <a:r>
              <a:rPr lang="en-US" b="1" dirty="0"/>
              <a:t>Extra Materials:</a:t>
            </a:r>
          </a:p>
          <a:p>
            <a:pPr lvl="1" defTabSz="1002600">
              <a:defRPr/>
            </a:pPr>
            <a:r>
              <a:rPr lang="en-US" dirty="0"/>
              <a:t>Allison Wheeler is a VP of Global Sales. Her team uses Salesforce to manage the entire sales process from lead generation and qualification to moving deals through the sales pipeline and winning the deal.</a:t>
            </a:r>
          </a:p>
          <a:p>
            <a:pPr lvl="1" defTabSz="1002600">
              <a:defRPr/>
            </a:pPr>
            <a:r>
              <a:rPr lang="en-US" dirty="0"/>
              <a:t>The sales team is currently using spreadsheets to manage their quarterly forecast and quota data.</a:t>
            </a:r>
          </a:p>
          <a:p>
            <a:pPr lvl="1" defTabSz="1002600">
              <a:defRPr/>
            </a:pPr>
            <a:r>
              <a:rPr lang="en-US" dirty="0"/>
              <a:t>Instead Allison wants to use Collaborative Forecasts in Salesforce to generate accurate forecasts and track quota attainment.</a:t>
            </a:r>
          </a:p>
          <a:p>
            <a:pPr lvl="1" defTabSz="1002600">
              <a:defRPr/>
            </a:pPr>
            <a:endParaRPr lang="en-US" dirty="0"/>
          </a:p>
          <a:p>
            <a:pPr marL="0" lvl="1" indent="0" defTabSz="1002600">
              <a:buNone/>
              <a:defRPr/>
            </a:pPr>
            <a:r>
              <a:rPr lang="en-US" b="1" dirty="0"/>
              <a:t>Note –</a:t>
            </a:r>
            <a:r>
              <a:rPr lang="en-US" dirty="0"/>
              <a:t> This course will not cover Customizable Forecasting. To learn about the differences between Collaborative Forecasts and Customizable Forecasting, search for </a:t>
            </a:r>
            <a:r>
              <a:rPr lang="en-US" i="1" dirty="0"/>
              <a:t>difference between forecasting features</a:t>
            </a:r>
            <a:r>
              <a:rPr lang="en-US" dirty="0"/>
              <a:t> in Help &amp; Training</a:t>
            </a:r>
            <a:r>
              <a:rPr lang="en-US" i="1" dirty="0"/>
              <a:t>. </a:t>
            </a:r>
            <a:r>
              <a:rPr lang="en-US" dirty="0">
                <a:solidFill>
                  <a:srgbClr val="000000"/>
                </a:solidFill>
                <a:latin typeface="Arial" pitchFamily="-112" charset="0"/>
                <a:ea typeface="Arial" pitchFamily="-112" charset="0"/>
                <a:cs typeface="Arial" pitchFamily="-112" charset="0"/>
                <a:sym typeface="Arial" pitchFamily="-112" charset="0"/>
              </a:rPr>
              <a:t>Please note that Collaborative Forecasts does not currently support Territory Management.</a:t>
            </a:r>
          </a:p>
          <a:p>
            <a:pPr marL="0" lvl="1" indent="0" defTabSz="1002600">
              <a:buNone/>
              <a:defRPr/>
            </a:pPr>
            <a:endParaRPr lang="en-CA" dirty="0">
              <a:solidFill>
                <a:srgbClr val="000000"/>
              </a:solidFill>
              <a:latin typeface="Arial" pitchFamily="-112" charset="0"/>
              <a:cs typeface="Arial" pitchFamily="-112" charset="0"/>
              <a:sym typeface="Arial" pitchFamily="-112" charset="0"/>
            </a:endParaRPr>
          </a:p>
          <a:p>
            <a:r>
              <a:rPr lang="en-CA" dirty="0">
                <a:solidFill>
                  <a:srgbClr val="000000"/>
                </a:solidFill>
                <a:latin typeface="Arial" pitchFamily="-112" charset="0"/>
                <a:cs typeface="Arial" pitchFamily="-112" charset="0"/>
                <a:sym typeface="Arial" pitchFamily="-112" charset="0"/>
              </a:rPr>
              <a:t>Starting</a:t>
            </a:r>
            <a:r>
              <a:rPr lang="en-CA" baseline="0" dirty="0">
                <a:solidFill>
                  <a:srgbClr val="000000"/>
                </a:solidFill>
                <a:latin typeface="Arial" pitchFamily="-112" charset="0"/>
                <a:cs typeface="Arial" pitchFamily="-112" charset="0"/>
                <a:sym typeface="Arial" pitchFamily="-112" charset="0"/>
              </a:rPr>
              <a:t> in Spring ’16, b</a:t>
            </a:r>
            <a:r>
              <a:rPr lang="en-CA" sz="1300" b="0" i="0" u="none" strike="noStrike" kern="1200" baseline="0" dirty="0">
                <a:solidFill>
                  <a:schemeClr val="tx1"/>
                </a:solidFill>
                <a:latin typeface="Arial" pitchFamily="34" charset="0"/>
                <a:ea typeface="+mn-ea"/>
                <a:cs typeface="Arial" pitchFamily="34" charset="0"/>
              </a:rPr>
              <a:t>usinesses that use Custom Fiscal Years can now use Collaborative Forecasts. </a:t>
            </a:r>
            <a:r>
              <a:rPr lang="en-CA" sz="1400" b="0" i="0" u="none" strike="noStrike" kern="1200" baseline="0" dirty="0">
                <a:solidFill>
                  <a:schemeClr val="tx1"/>
                </a:solidFill>
                <a:latin typeface="Arial" pitchFamily="34" charset="0"/>
                <a:ea typeface="+mn-ea"/>
                <a:cs typeface="Arial" pitchFamily="34" charset="0"/>
              </a:rPr>
              <a:t>Collaborative Forecasts can now calculate expected revenue for your custom fiscal periods </a:t>
            </a:r>
            <a:r>
              <a:rPr lang="en-US" sz="1400" b="0" i="0" u="none" strike="noStrike" kern="1200" baseline="0" dirty="0">
                <a:solidFill>
                  <a:schemeClr val="tx1"/>
                </a:solidFill>
                <a:latin typeface="Arial" pitchFamily="34" charset="0"/>
                <a:ea typeface="+mn-ea"/>
                <a:cs typeface="Arial" pitchFamily="34" charset="0"/>
              </a:rPr>
              <a:t>or quarters.</a:t>
            </a:r>
            <a:endParaRPr lang="en-US" dirty="0"/>
          </a:p>
          <a:p>
            <a:pPr marL="0" lvl="1" indent="0" defTabSz="1002600">
              <a:buNone/>
              <a:defRPr/>
            </a:pPr>
            <a:endParaRPr lang="en-US" i="1" dirty="0"/>
          </a:p>
          <a:p>
            <a:pPr marL="0" lvl="1" indent="0" defTabSz="1002600">
              <a:buNone/>
              <a:defRPr/>
            </a:pPr>
            <a:r>
              <a:rPr lang="en-US" dirty="0">
                <a:solidFill>
                  <a:srgbClr val="000000"/>
                </a:solidFill>
                <a:latin typeface="Arial" pitchFamily="-112" charset="0"/>
                <a:ea typeface="Arial" pitchFamily="-112" charset="0"/>
                <a:cs typeface="Arial" pitchFamily="-112" charset="0"/>
                <a:sym typeface="Arial" pitchFamily="-112" charset="0"/>
              </a:rPr>
              <a:t>Starting with Winter '12, all new Salesforce customers have Collaborative Forecasts.</a:t>
            </a:r>
          </a:p>
          <a:p>
            <a:pPr marL="0" lvl="1" indent="0" defTabSz="1012031">
              <a:buNone/>
              <a:defRPr/>
            </a:pPr>
            <a:endParaRPr lang="en-US" i="1" dirty="0"/>
          </a:p>
        </p:txBody>
      </p:sp>
      <p:sp>
        <p:nvSpPr>
          <p:cNvPr id="7" name="Header Placeholder 3"/>
          <p:cNvSpPr>
            <a:spLocks noGrp="1"/>
          </p:cNvSpPr>
          <p:nvPr>
            <p:ph type="hdr" sz="quarter"/>
          </p:nvPr>
        </p:nvSpPr>
        <p:spPr>
          <a:xfrm>
            <a:off x="1" y="9065186"/>
            <a:ext cx="4307520" cy="247089"/>
          </a:xfrm>
        </p:spPr>
        <p:txBody>
          <a:bodyPr/>
          <a:lstStyle/>
          <a:p>
            <a:pPr>
              <a:defRPr/>
            </a:pPr>
            <a:r>
              <a:rPr lang="en-US" dirty="0"/>
              <a:t>Sales Cloud Administration</a:t>
            </a:r>
          </a:p>
        </p:txBody>
      </p:sp>
      <p:sp>
        <p:nvSpPr>
          <p:cNvPr id="9" name="Footer Placeholder 4"/>
          <p:cNvSpPr>
            <a:spLocks noGrp="1"/>
          </p:cNvSpPr>
          <p:nvPr>
            <p:ph type="ftr" sz="quarter" idx="4"/>
          </p:nvPr>
        </p:nvSpPr>
        <p:spPr>
          <a:xfrm>
            <a:off x="4344383" y="9055743"/>
            <a:ext cx="2087921" cy="256524"/>
          </a:xfrm>
        </p:spPr>
        <p:txBody>
          <a:bodyPr/>
          <a:lstStyle/>
          <a:p>
            <a:r>
              <a:rPr lang="en-US" dirty="0"/>
              <a:t>© Copyright 2017 salesforce.com, </a:t>
            </a:r>
            <a:r>
              <a:rPr lang="en-US" dirty="0" err="1"/>
              <a:t>inc.</a:t>
            </a:r>
            <a:endParaRPr lang="en-US" dirty="0"/>
          </a:p>
        </p:txBody>
      </p:sp>
      <p:sp>
        <p:nvSpPr>
          <p:cNvPr id="10" name="Slide Number Placeholder 5"/>
          <p:cNvSpPr>
            <a:spLocks noGrp="1"/>
          </p:cNvSpPr>
          <p:nvPr>
            <p:ph type="sldNum" sz="quarter" idx="5"/>
          </p:nvPr>
        </p:nvSpPr>
        <p:spPr>
          <a:xfrm>
            <a:off x="6470936" y="9055738"/>
            <a:ext cx="555339" cy="256537"/>
          </a:xfrm>
        </p:spPr>
        <p:txBody>
          <a:bodyPr/>
          <a:lstStyle/>
          <a:p>
            <a:pPr>
              <a:defRPr/>
            </a:pPr>
            <a:fld id="{B4ABCAC1-5A0E-4D41-9DFA-A4558277763A}" type="slidenum">
              <a:rPr lang="en-US" smtClean="0"/>
              <a:pPr>
                <a:defRPr/>
              </a:pPr>
              <a:t>63</a:t>
            </a:fld>
            <a:endParaRPr lang="en-US" dirty="0"/>
          </a:p>
        </p:txBody>
      </p:sp>
    </p:spTree>
    <p:custDataLst>
      <p:tags r:id="rId1"/>
    </p:custDataLst>
    <p:extLst>
      <p:ext uri="{BB962C8B-B14F-4D97-AF65-F5344CB8AC3E}">
        <p14:creationId xmlns:p14="http://schemas.microsoft.com/office/powerpoint/2010/main" val="36304710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6105" eaLnBrk="0" fontAlgn="base" hangingPunct="0">
              <a:spcBef>
                <a:spcPct val="30000"/>
              </a:spcBef>
              <a:spcAft>
                <a:spcPct val="0"/>
              </a:spcAft>
              <a:defRPr/>
            </a:pPr>
            <a:r>
              <a:rPr lang="en-US" b="1" baseline="0" dirty="0"/>
              <a:t>Teaching Points:</a:t>
            </a:r>
          </a:p>
          <a:p>
            <a:r>
              <a:rPr lang="en-US" baseline="0" dirty="0"/>
              <a:t>Let’s assume that Matt Wilson has three opportunities in the sales pipeline.</a:t>
            </a:r>
          </a:p>
          <a:p>
            <a:pPr marL="218724" indent="-218724" defTabSz="874898">
              <a:buFont typeface="Wingdings" pitchFamily="2" charset="2"/>
              <a:buChar char="§"/>
              <a:defRPr/>
            </a:pPr>
            <a:r>
              <a:rPr lang="en-US" baseline="0" dirty="0"/>
              <a:t>The </a:t>
            </a:r>
            <a:r>
              <a:rPr lang="en-US" b="1" baseline="0" dirty="0"/>
              <a:t>Opportunity Owner</a:t>
            </a:r>
            <a:r>
              <a:rPr lang="en-US" baseline="0" dirty="0"/>
              <a:t> field determines the </a:t>
            </a:r>
            <a:r>
              <a:rPr lang="en-US" i="1" baseline="0" dirty="0"/>
              <a:t>Forecast User</a:t>
            </a:r>
            <a:r>
              <a:rPr lang="en-US" baseline="0" dirty="0"/>
              <a:t>.</a:t>
            </a:r>
          </a:p>
          <a:p>
            <a:pPr marL="229026" indent="-229026">
              <a:buFont typeface="Wingdings" pitchFamily="2" charset="2"/>
              <a:buChar char="§"/>
            </a:pPr>
            <a:r>
              <a:rPr lang="en-US" baseline="0" dirty="0"/>
              <a:t>For each opportunity record, Matt captures the opportunity amount in the </a:t>
            </a:r>
            <a:r>
              <a:rPr lang="en-US" b="1" baseline="0" dirty="0"/>
              <a:t>Amount</a:t>
            </a:r>
            <a:r>
              <a:rPr lang="en-US" baseline="0" dirty="0"/>
              <a:t> field. </a:t>
            </a:r>
            <a:r>
              <a:rPr lang="en-US" b="0" i="1" baseline="0" dirty="0"/>
              <a:t>Revenue Forecast </a:t>
            </a:r>
            <a:r>
              <a:rPr lang="en-US" baseline="0" dirty="0"/>
              <a:t>is the total amount of opportunities in the sales pipeline. In this example, Matt’s revenue forecast is $70,000.</a:t>
            </a:r>
          </a:p>
          <a:p>
            <a:pPr marL="229026" indent="-229026">
              <a:buFont typeface="Wingdings" pitchFamily="2" charset="2"/>
              <a:buChar char="§"/>
            </a:pPr>
            <a:r>
              <a:rPr lang="en-US" baseline="0" dirty="0"/>
              <a:t>Matt uses the opportunity </a:t>
            </a:r>
            <a:r>
              <a:rPr lang="en-US" b="1" baseline="0" dirty="0"/>
              <a:t>Quantity</a:t>
            </a:r>
            <a:r>
              <a:rPr lang="en-US" baseline="0" dirty="0"/>
              <a:t> field to capture the number of units being sold. </a:t>
            </a:r>
            <a:r>
              <a:rPr lang="en-US" i="1" u="none" baseline="0" dirty="0"/>
              <a:t>Quantity forecast</a:t>
            </a:r>
            <a:r>
              <a:rPr lang="en-US" baseline="0" dirty="0"/>
              <a:t> is the total number of units across opportunities in the sales pipeline. In this example, Matt’s quantity forecast is 60 units. </a:t>
            </a:r>
            <a:endParaRPr lang="en-US" strike="sngStrike" dirty="0"/>
          </a:p>
          <a:p>
            <a:pPr marL="229026" indent="-229026">
              <a:buFont typeface="Wingdings" pitchFamily="2" charset="2"/>
              <a:buChar char="§"/>
            </a:pPr>
            <a:r>
              <a:rPr lang="en-US" baseline="0" dirty="0"/>
              <a:t>The </a:t>
            </a:r>
            <a:r>
              <a:rPr lang="en-US" b="1" baseline="0" dirty="0"/>
              <a:t>Close Date</a:t>
            </a:r>
            <a:r>
              <a:rPr lang="en-US" baseline="0" dirty="0"/>
              <a:t> field determines the </a:t>
            </a:r>
            <a:r>
              <a:rPr lang="en-US" i="1" baseline="0" dirty="0"/>
              <a:t>Forecast Period</a:t>
            </a:r>
            <a:r>
              <a:rPr lang="en-US" baseline="0" dirty="0"/>
              <a:t>.</a:t>
            </a:r>
          </a:p>
          <a:p>
            <a:pPr marL="229026" indent="-229026">
              <a:buFont typeface="Wingdings" pitchFamily="2" charset="2"/>
              <a:buChar char="§"/>
            </a:pPr>
            <a:r>
              <a:rPr lang="en-US" baseline="0" dirty="0"/>
              <a:t>The </a:t>
            </a:r>
            <a:r>
              <a:rPr lang="en-US" b="1" baseline="0" dirty="0"/>
              <a:t>Stage </a:t>
            </a:r>
            <a:r>
              <a:rPr lang="en-US" baseline="0" dirty="0"/>
              <a:t>field determines the value of the </a:t>
            </a:r>
            <a:r>
              <a:rPr lang="en-US" b="1" baseline="0" dirty="0"/>
              <a:t>Forecast Category </a:t>
            </a:r>
            <a:r>
              <a:rPr lang="en-US" baseline="0" dirty="0"/>
              <a:t>field. The </a:t>
            </a:r>
            <a:r>
              <a:rPr lang="en-US" b="1" baseline="0" dirty="0"/>
              <a:t>Forecast Category </a:t>
            </a:r>
            <a:r>
              <a:rPr lang="en-US" baseline="0" dirty="0"/>
              <a:t>field determines the </a:t>
            </a:r>
            <a:r>
              <a:rPr lang="en-US" i="1" baseline="0" dirty="0"/>
              <a:t>Forecast Category </a:t>
            </a:r>
            <a:r>
              <a:rPr lang="en-US" i="0" baseline="0" dirty="0"/>
              <a:t>on the forecast</a:t>
            </a:r>
            <a:r>
              <a:rPr lang="en-US" baseline="0" dirty="0"/>
              <a:t>.</a:t>
            </a:r>
          </a:p>
          <a:p>
            <a:pPr marL="229026" indent="-229026">
              <a:buFont typeface="Wingdings" pitchFamily="2" charset="2"/>
              <a:buChar char="§"/>
            </a:pPr>
            <a:endParaRPr lang="en-US" baseline="0" dirty="0"/>
          </a:p>
          <a:p>
            <a:r>
              <a:rPr lang="en-US" baseline="0" dirty="0"/>
              <a:t>In addition to forecasting based on the Amount field, Collaborative Forecasts lets you forecast on custom currency fields on opportunities.</a:t>
            </a:r>
          </a:p>
          <a:p>
            <a:endParaRPr lang="en-US" dirty="0"/>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64</a:t>
            </a:fld>
            <a:endParaRPr lang="en-US" dirty="0"/>
          </a:p>
        </p:txBody>
      </p:sp>
    </p:spTree>
    <p:extLst>
      <p:ext uri="{BB962C8B-B14F-4D97-AF65-F5344CB8AC3E}">
        <p14:creationId xmlns:p14="http://schemas.microsoft.com/office/powerpoint/2010/main" val="139339370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indent="-229026" defTabSz="916105">
              <a:defRPr/>
            </a:pPr>
            <a:r>
              <a:rPr lang="en-US" b="1" baseline="0" dirty="0"/>
              <a:t>***Slide for Classroom Training***</a:t>
            </a:r>
          </a:p>
          <a:p>
            <a:pPr indent="-229026"/>
            <a:endParaRPr lang="en-US" b="1" dirty="0">
              <a:latin typeface="Arial" pitchFamily="34" charset="0"/>
              <a:cs typeface="Arial" pitchFamily="34" charset="0"/>
            </a:endParaRPr>
          </a:p>
          <a:p>
            <a:pPr indent="-229026"/>
            <a:r>
              <a:rPr lang="en-US" b="1" dirty="0">
                <a:latin typeface="Arial" pitchFamily="34" charset="0"/>
                <a:cs typeface="Arial" pitchFamily="34" charset="0"/>
              </a:rPr>
              <a:t>Teaching Points:</a:t>
            </a:r>
          </a:p>
          <a:p>
            <a:pPr indent="-229026"/>
            <a:r>
              <a:rPr lang="en-US" dirty="0"/>
              <a:t>The Forecasts tab displays forecast and quota information and allows forecast managers to make adjustments to the forecast.</a:t>
            </a:r>
            <a:endParaRPr lang="en-US" baseline="0" dirty="0">
              <a:latin typeface="Arial" pitchFamily="34" charset="0"/>
              <a:cs typeface="Arial" pitchFamily="34" charset="0"/>
            </a:endParaRPr>
          </a:p>
          <a:p>
            <a:pPr marL="229026" indent="-229026" defTabSz="916105">
              <a:buFont typeface="+mj-lt"/>
              <a:buAutoNum type="arabicPeriod"/>
              <a:defRPr/>
            </a:pPr>
            <a:r>
              <a:rPr lang="en-US" baseline="0" dirty="0">
                <a:latin typeface="Arial" pitchFamily="34" charset="0"/>
                <a:cs typeface="Arial" pitchFamily="34" charset="0"/>
              </a:rPr>
              <a:t>Displays the forecast for the </a:t>
            </a:r>
            <a:r>
              <a:rPr lang="en-US" b="0" i="1" baseline="0" dirty="0">
                <a:latin typeface="Arial" pitchFamily="34" charset="0"/>
                <a:cs typeface="Arial" pitchFamily="34" charset="0"/>
              </a:rPr>
              <a:t>Forecast User </a:t>
            </a:r>
            <a:r>
              <a:rPr lang="en-US" baseline="0" dirty="0">
                <a:latin typeface="Arial" pitchFamily="34" charset="0"/>
                <a:cs typeface="Arial" pitchFamily="34" charset="0"/>
              </a:rPr>
              <a:t>and their immediate subordinates. An Lin, Jessica Heinz, and Kathy Cooper are directly below Allison in the hierarchy.</a:t>
            </a:r>
          </a:p>
          <a:p>
            <a:pPr marL="229026" indent="-229026" defTabSz="916105">
              <a:buFont typeface="+mj-lt"/>
              <a:buAutoNum type="arabicPeriod"/>
              <a:defRPr/>
            </a:pPr>
            <a:r>
              <a:rPr lang="en-US" baseline="0" dirty="0">
                <a:latin typeface="Arial" pitchFamily="34" charset="0"/>
                <a:cs typeface="Arial" pitchFamily="34" charset="0"/>
              </a:rPr>
              <a:t>Displays the forecast for the each </a:t>
            </a:r>
            <a:r>
              <a:rPr lang="en-US" i="1" u="none" baseline="0" dirty="0">
                <a:latin typeface="Arial" pitchFamily="34" charset="0"/>
                <a:cs typeface="Arial" pitchFamily="34" charset="0"/>
              </a:rPr>
              <a:t>Forecast Period</a:t>
            </a:r>
            <a:r>
              <a:rPr lang="en-US" baseline="0" dirty="0">
                <a:latin typeface="Arial" pitchFamily="34" charset="0"/>
                <a:cs typeface="Arial" pitchFamily="34" charset="0"/>
              </a:rPr>
              <a:t>. The forecast period can be quarterly or monthly.</a:t>
            </a:r>
          </a:p>
          <a:p>
            <a:pPr marL="229026" indent="-229026" defTabSz="916105">
              <a:buFont typeface="+mj-lt"/>
              <a:buAutoNum type="arabicPeriod"/>
              <a:defRPr/>
            </a:pPr>
            <a:r>
              <a:rPr lang="en-US" baseline="0" dirty="0">
                <a:latin typeface="Arial" pitchFamily="34" charset="0"/>
                <a:cs typeface="Arial" pitchFamily="34" charset="0"/>
              </a:rPr>
              <a:t>Displays the forecast for each </a:t>
            </a:r>
            <a:r>
              <a:rPr lang="en-US" i="1" baseline="0" dirty="0">
                <a:latin typeface="Arial" pitchFamily="34" charset="0"/>
                <a:cs typeface="Arial" pitchFamily="34" charset="0"/>
              </a:rPr>
              <a:t>Forecast Category</a:t>
            </a:r>
            <a:r>
              <a:rPr lang="en-US" baseline="0" dirty="0">
                <a:latin typeface="Arial" pitchFamily="34" charset="0"/>
                <a:cs typeface="Arial" pitchFamily="34" charset="0"/>
              </a:rPr>
              <a:t>. The forecast categories are Closed, Commit, Best Case, and Pipeline. Forecast categories are mapped to opportunity stages.</a:t>
            </a:r>
          </a:p>
          <a:p>
            <a:pPr marL="229026" indent="-229026" defTabSz="916105">
              <a:buFont typeface="+mj-lt"/>
              <a:buAutoNum type="arabicPeriod"/>
              <a:defRPr/>
            </a:pPr>
            <a:r>
              <a:rPr lang="en-US" baseline="0" dirty="0">
                <a:latin typeface="Arial" pitchFamily="34" charset="0"/>
                <a:cs typeface="Arial" pitchFamily="34" charset="0"/>
              </a:rPr>
              <a:t>Allows a forecast user to change the </a:t>
            </a:r>
            <a:r>
              <a:rPr lang="en-US" i="1" baseline="0" dirty="0">
                <a:latin typeface="Arial" pitchFamily="34" charset="0"/>
                <a:cs typeface="Arial" pitchFamily="34" charset="0"/>
              </a:rPr>
              <a:t>Forecast Type</a:t>
            </a:r>
            <a:r>
              <a:rPr lang="en-US" baseline="0" dirty="0">
                <a:latin typeface="Arial" pitchFamily="34" charset="0"/>
                <a:cs typeface="Arial" pitchFamily="34" charset="0"/>
              </a:rPr>
              <a:t>. The supported forecast types are Opportunities Revenue, Opportunities Quantity, Product Family Revenue, Product Family Quantity, Opportunity Revenue Splits, Opportunity Overlay Splits Revenue, and Custom Field Revenue. An administrator can enable up to four forecast types for an organization.</a:t>
            </a:r>
          </a:p>
          <a:p>
            <a:pPr marL="229026" indent="-229026" defTabSz="916105">
              <a:buFont typeface="+mj-lt"/>
              <a:buAutoNum type="arabicPeriod"/>
              <a:defRPr/>
            </a:pPr>
            <a:r>
              <a:rPr lang="en-US" baseline="0" dirty="0">
                <a:latin typeface="Arial" pitchFamily="34" charset="0"/>
                <a:cs typeface="Arial" pitchFamily="34" charset="0"/>
              </a:rPr>
              <a:t>Allows a forecast user to change the </a:t>
            </a:r>
            <a:r>
              <a:rPr lang="en-US" i="1" u="none" baseline="0" dirty="0">
                <a:latin typeface="Arial" pitchFamily="34" charset="0"/>
                <a:cs typeface="Arial" pitchFamily="34" charset="0"/>
              </a:rPr>
              <a:t>Currency</a:t>
            </a:r>
            <a:r>
              <a:rPr lang="en-US" baseline="0" dirty="0">
                <a:latin typeface="Arial" pitchFamily="34" charset="0"/>
                <a:cs typeface="Arial" pitchFamily="34" charset="0"/>
              </a:rPr>
              <a:t> displayed on the Forecasts tab.</a:t>
            </a:r>
          </a:p>
          <a:p>
            <a:pPr marL="229026" indent="-229026" defTabSz="916105">
              <a:buFont typeface="+mj-lt"/>
              <a:buAutoNum type="arabicPeriod"/>
              <a:defRPr/>
            </a:pPr>
            <a:r>
              <a:rPr lang="en-US" baseline="0" dirty="0">
                <a:latin typeface="Arial" pitchFamily="34" charset="0"/>
                <a:cs typeface="Arial" pitchFamily="34" charset="0"/>
              </a:rPr>
              <a:t>Allows forecast managers to make </a:t>
            </a:r>
            <a:r>
              <a:rPr lang="en-US" i="1" baseline="0" dirty="0">
                <a:latin typeface="Arial" pitchFamily="34" charset="0"/>
                <a:cs typeface="Arial" pitchFamily="34" charset="0"/>
              </a:rPr>
              <a:t>Adjustments</a:t>
            </a:r>
            <a:r>
              <a:rPr lang="en-US" baseline="0" dirty="0">
                <a:latin typeface="Arial" pitchFamily="34" charset="0"/>
                <a:cs typeface="Arial" pitchFamily="34" charset="0"/>
              </a:rPr>
              <a:t> to the forecast of direct subordinates to </a:t>
            </a:r>
            <a:r>
              <a:rPr lang="en-US" dirty="0"/>
              <a:t>increase the accuracy of forecasts. It also allows</a:t>
            </a:r>
            <a:r>
              <a:rPr lang="en-US" baseline="0" dirty="0"/>
              <a:t> forecast users to adjust the amount of their own forecast.</a:t>
            </a:r>
            <a:endParaRPr lang="en-US" baseline="0" dirty="0">
              <a:latin typeface="Arial" pitchFamily="34" charset="0"/>
              <a:cs typeface="Arial" pitchFamily="34" charset="0"/>
            </a:endParaRPr>
          </a:p>
          <a:p>
            <a:pPr marL="229026" indent="-229026" defTabSz="916105">
              <a:buFont typeface="+mj-lt"/>
              <a:buAutoNum type="arabicPeriod"/>
              <a:defRPr/>
            </a:pPr>
            <a:r>
              <a:rPr lang="en-US" baseline="0" dirty="0">
                <a:latin typeface="Arial" pitchFamily="34" charset="0"/>
                <a:cs typeface="Arial" pitchFamily="34" charset="0"/>
              </a:rPr>
              <a:t>Displays the </a:t>
            </a:r>
            <a:r>
              <a:rPr lang="en-US" i="1" baseline="0" dirty="0">
                <a:latin typeface="Arial" pitchFamily="34" charset="0"/>
                <a:cs typeface="Arial" pitchFamily="34" charset="0"/>
              </a:rPr>
              <a:t>Opportunities</a:t>
            </a:r>
            <a:r>
              <a:rPr lang="en-US" baseline="0" dirty="0">
                <a:latin typeface="Arial" pitchFamily="34" charset="0"/>
                <a:cs typeface="Arial" pitchFamily="34" charset="0"/>
              </a:rPr>
              <a:t> that make up the forecast. </a:t>
            </a:r>
            <a:r>
              <a:rPr lang="en-US" dirty="0"/>
              <a:t>When you click on a forecast value, the opportunity pane displays only the opportunities that make up the selected forecast value.</a:t>
            </a:r>
            <a:endParaRPr lang="en-US" baseline="0" dirty="0">
              <a:latin typeface="Arial" pitchFamily="34" charset="0"/>
              <a:cs typeface="Arial" pitchFamily="34" charset="0"/>
            </a:endParaRPr>
          </a:p>
          <a:p>
            <a:pPr marL="229026" indent="-229026" defTabSz="916105">
              <a:buFont typeface="+mj-lt"/>
              <a:buAutoNum type="arabicPeriod"/>
              <a:defRPr/>
            </a:pPr>
            <a:r>
              <a:rPr lang="en-US" baseline="0" dirty="0">
                <a:latin typeface="Arial" pitchFamily="34" charset="0"/>
                <a:cs typeface="Arial" pitchFamily="34" charset="0"/>
              </a:rPr>
              <a:t>Displays the </a:t>
            </a:r>
            <a:r>
              <a:rPr lang="en-US" i="1" baseline="0" dirty="0">
                <a:latin typeface="Arial" pitchFamily="34" charset="0"/>
                <a:cs typeface="Arial" pitchFamily="34" charset="0"/>
              </a:rPr>
              <a:t>Quota</a:t>
            </a:r>
            <a:r>
              <a:rPr lang="en-US" baseline="0" dirty="0">
                <a:latin typeface="Arial" pitchFamily="34" charset="0"/>
                <a:cs typeface="Arial" pitchFamily="34" charset="0"/>
              </a:rPr>
              <a:t> for each forecast user. From the Display Options drop down, user can display the percentage of quota attainment. </a:t>
            </a:r>
            <a:endParaRPr lang="en-US" b="1" baseline="0" dirty="0">
              <a:latin typeface="Arial" pitchFamily="34" charset="0"/>
              <a:cs typeface="Arial" pitchFamily="34" charset="0"/>
            </a:endParaRPr>
          </a:p>
          <a:p>
            <a:pPr marL="229026" indent="-229026" defTabSz="916105">
              <a:buFont typeface="+mj-lt"/>
              <a:buAutoNum type="arabicPeriod"/>
              <a:defRPr/>
            </a:pPr>
            <a:r>
              <a:rPr lang="en-US" baseline="0" dirty="0"/>
              <a:t>Organizations using Communities or the Partner Portal can include partner-owned opportunities in forecasts. </a:t>
            </a:r>
            <a:r>
              <a:rPr lang="en-US" dirty="0"/>
              <a:t>This allows sales managers to view the forecast for their direct sales team, as well as the forecast for partners. Although partner opportunities are visible in the forecast, Community and Partner Portal users do </a:t>
            </a:r>
            <a:r>
              <a:rPr lang="en-US" i="1" dirty="0"/>
              <a:t>not </a:t>
            </a:r>
            <a:r>
              <a:rPr lang="en-US" dirty="0"/>
              <a:t>have access to the Forecasts tab or any of its functionality.</a:t>
            </a:r>
          </a:p>
          <a:p>
            <a:pPr marL="229026" indent="-229026" defTabSz="916105">
              <a:buFont typeface="+mj-lt"/>
              <a:buAutoNum type="arabicPeriod"/>
              <a:defRPr/>
            </a:pPr>
            <a:endParaRPr lang="en-US" baseline="0" dirty="0">
              <a:latin typeface="Arial" pitchFamily="34" charset="0"/>
              <a:cs typeface="Arial" pitchFamily="34" charset="0"/>
            </a:endParaRPr>
          </a:p>
          <a:p>
            <a:pPr marL="229026" indent="-229026" defTabSz="916105">
              <a:defRPr/>
            </a:pPr>
            <a:r>
              <a:rPr lang="en-US" b="1" baseline="0" dirty="0">
                <a:latin typeface="Arial" pitchFamily="34" charset="0"/>
                <a:cs typeface="Arial" pitchFamily="34" charset="0"/>
              </a:rPr>
              <a:t>Suggestions:</a:t>
            </a:r>
          </a:p>
          <a:p>
            <a:pPr marL="229026" indent="-229026" defTabSz="916105">
              <a:buFont typeface="Wingdings" pitchFamily="2" charset="2"/>
              <a:buChar char="§"/>
              <a:defRPr/>
            </a:pPr>
            <a:r>
              <a:rPr lang="en-US" baseline="0" dirty="0">
                <a:latin typeface="Arial" pitchFamily="34" charset="0"/>
                <a:cs typeface="Arial" pitchFamily="34" charset="0"/>
              </a:rPr>
              <a:t>Use an end state org and point out these capabilities from the Forecasts tab.</a:t>
            </a:r>
            <a:endParaRPr lang="en-US" dirty="0"/>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65</a:t>
            </a:fld>
            <a:endParaRPr lang="en-US" dirty="0"/>
          </a:p>
        </p:txBody>
      </p:sp>
    </p:spTree>
    <p:extLst>
      <p:ext uri="{BB962C8B-B14F-4D97-AF65-F5344CB8AC3E}">
        <p14:creationId xmlns:p14="http://schemas.microsoft.com/office/powerpoint/2010/main" val="390969505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 y="109538"/>
            <a:ext cx="5214938" cy="2935287"/>
          </a:xfrm>
          <a:prstGeom prst="rect">
            <a:avLst/>
          </a:prstGeom>
        </p:spPr>
      </p:sp>
      <p:sp>
        <p:nvSpPr>
          <p:cNvPr id="3" name="Notes Placeholder 2"/>
          <p:cNvSpPr>
            <a:spLocks noGrp="1"/>
          </p:cNvSpPr>
          <p:nvPr>
            <p:ph type="body" idx="1"/>
          </p:nvPr>
        </p:nvSpPr>
        <p:spPr>
          <a:xfrm>
            <a:off x="390349" y="3273023"/>
            <a:ext cx="6245578" cy="5504942"/>
          </a:xfrm>
          <a:prstGeom prst="rect">
            <a:avLst/>
          </a:prstGeom>
        </p:spPr>
        <p:txBody>
          <a:bodyPr>
            <a:normAutofit/>
          </a:bodyPr>
          <a:lstStyle/>
          <a:p>
            <a:pPr defTabSz="924723">
              <a:defRPr/>
            </a:pPr>
            <a:endParaRPr lang="en-US" dirty="0">
              <a:solidFill>
                <a:schemeClr val="tx1"/>
              </a:solidFill>
            </a:endParaRPr>
          </a:p>
        </p:txBody>
      </p:sp>
      <p:sp>
        <p:nvSpPr>
          <p:cNvPr id="7" name="Header Placeholder 3"/>
          <p:cNvSpPr>
            <a:spLocks noGrp="1"/>
          </p:cNvSpPr>
          <p:nvPr>
            <p:ph type="hdr" sz="quarter"/>
          </p:nvPr>
        </p:nvSpPr>
        <p:spPr>
          <a:xfrm>
            <a:off x="1" y="9065186"/>
            <a:ext cx="4307520" cy="247089"/>
          </a:xfrm>
        </p:spPr>
        <p:txBody>
          <a:bodyPr/>
          <a:lstStyle/>
          <a:p>
            <a:pPr>
              <a:defRPr/>
            </a:pPr>
            <a:r>
              <a:rPr lang="en-US" dirty="0"/>
              <a:t>Sales Cloud Administration</a:t>
            </a:r>
          </a:p>
        </p:txBody>
      </p:sp>
      <p:sp>
        <p:nvSpPr>
          <p:cNvPr id="9" name="Footer Placeholder 4"/>
          <p:cNvSpPr>
            <a:spLocks noGrp="1"/>
          </p:cNvSpPr>
          <p:nvPr>
            <p:ph type="ftr" sz="quarter" idx="4"/>
          </p:nvPr>
        </p:nvSpPr>
        <p:spPr>
          <a:xfrm>
            <a:off x="4344383" y="9055743"/>
            <a:ext cx="2087921" cy="256524"/>
          </a:xfrm>
        </p:spPr>
        <p:txBody>
          <a:bodyPr/>
          <a:lstStyle/>
          <a:p>
            <a:r>
              <a:rPr lang="en-US" dirty="0"/>
              <a:t>© Copyright 2017 salesforce.com, </a:t>
            </a:r>
            <a:r>
              <a:rPr lang="en-US" dirty="0" err="1"/>
              <a:t>inc.</a:t>
            </a:r>
            <a:endParaRPr lang="en-US" dirty="0"/>
          </a:p>
        </p:txBody>
      </p:sp>
      <p:sp>
        <p:nvSpPr>
          <p:cNvPr id="10" name="Slide Number Placeholder 5"/>
          <p:cNvSpPr>
            <a:spLocks noGrp="1"/>
          </p:cNvSpPr>
          <p:nvPr>
            <p:ph type="sldNum" sz="quarter" idx="5"/>
          </p:nvPr>
        </p:nvSpPr>
        <p:spPr>
          <a:xfrm>
            <a:off x="6470936" y="9055738"/>
            <a:ext cx="555339" cy="256537"/>
          </a:xfrm>
        </p:spPr>
        <p:txBody>
          <a:bodyPr/>
          <a:lstStyle/>
          <a:p>
            <a:pPr>
              <a:defRPr/>
            </a:pPr>
            <a:fld id="{B4ABCAC1-5A0E-4D41-9DFA-A4558277763A}" type="slidenum">
              <a:rPr lang="en-US" smtClean="0"/>
              <a:pPr>
                <a:defRPr/>
              </a:pPr>
              <a:t>66</a:t>
            </a:fld>
            <a:endParaRPr lang="en-US" dirty="0"/>
          </a:p>
        </p:txBody>
      </p:sp>
    </p:spTree>
    <p:custDataLst>
      <p:tags r:id="rId1"/>
    </p:custDataLst>
    <p:extLst>
      <p:ext uri="{BB962C8B-B14F-4D97-AF65-F5344CB8AC3E}">
        <p14:creationId xmlns:p14="http://schemas.microsoft.com/office/powerpoint/2010/main" val="143007377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indent="-229026"/>
            <a:r>
              <a:rPr lang="en-US" b="1" dirty="0">
                <a:latin typeface="Arial" pitchFamily="34" charset="0"/>
                <a:cs typeface="Arial" pitchFamily="34" charset="0"/>
              </a:rPr>
              <a:t>Teaching Points:</a:t>
            </a:r>
          </a:p>
          <a:p>
            <a:pPr indent="-229026"/>
            <a:r>
              <a:rPr lang="en-US" dirty="0"/>
              <a:t>You must enable forecasting for users and ensure that the Forecasts tab is visible.</a:t>
            </a:r>
            <a:endParaRPr lang="en-US" baseline="0" dirty="0"/>
          </a:p>
          <a:p>
            <a:endParaRPr lang="en-US" dirty="0"/>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67</a:t>
            </a:fld>
            <a:endParaRPr lang="en-US" dirty="0"/>
          </a:p>
        </p:txBody>
      </p:sp>
    </p:spTree>
    <p:extLst>
      <p:ext uri="{BB962C8B-B14F-4D97-AF65-F5344CB8AC3E}">
        <p14:creationId xmlns:p14="http://schemas.microsoft.com/office/powerpoint/2010/main" val="20484012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 y="109538"/>
            <a:ext cx="5214938" cy="2935287"/>
          </a:xfrm>
          <a:prstGeom prst="rect">
            <a:avLst/>
          </a:prstGeom>
        </p:spPr>
      </p:sp>
      <p:sp>
        <p:nvSpPr>
          <p:cNvPr id="3" name="Notes Placeholder 2"/>
          <p:cNvSpPr>
            <a:spLocks noGrp="1"/>
          </p:cNvSpPr>
          <p:nvPr>
            <p:ph type="body" idx="1"/>
          </p:nvPr>
        </p:nvSpPr>
        <p:spPr>
          <a:xfrm>
            <a:off x="390349" y="3273023"/>
            <a:ext cx="6245578" cy="5504942"/>
          </a:xfrm>
          <a:prstGeom prst="rect">
            <a:avLst/>
          </a:prstGeom>
        </p:spPr>
        <p:txBody>
          <a:bodyPr>
            <a:normAutofit/>
          </a:bodyPr>
          <a:lstStyle/>
          <a:p>
            <a:endParaRPr lang="en-US" dirty="0"/>
          </a:p>
        </p:txBody>
      </p:sp>
      <p:sp>
        <p:nvSpPr>
          <p:cNvPr id="7" name="Header Placeholder 3"/>
          <p:cNvSpPr>
            <a:spLocks noGrp="1"/>
          </p:cNvSpPr>
          <p:nvPr>
            <p:ph type="hdr" sz="quarter"/>
          </p:nvPr>
        </p:nvSpPr>
        <p:spPr>
          <a:xfrm>
            <a:off x="1" y="9065186"/>
            <a:ext cx="4307520" cy="247089"/>
          </a:xfrm>
        </p:spPr>
        <p:txBody>
          <a:bodyPr/>
          <a:lstStyle/>
          <a:p>
            <a:pPr>
              <a:defRPr/>
            </a:pPr>
            <a:r>
              <a:rPr lang="en-US" dirty="0"/>
              <a:t>Sales Cloud Administration</a:t>
            </a:r>
          </a:p>
        </p:txBody>
      </p:sp>
      <p:sp>
        <p:nvSpPr>
          <p:cNvPr id="9" name="Footer Placeholder 4"/>
          <p:cNvSpPr>
            <a:spLocks noGrp="1"/>
          </p:cNvSpPr>
          <p:nvPr>
            <p:ph type="ftr" sz="quarter" idx="4"/>
          </p:nvPr>
        </p:nvSpPr>
        <p:spPr>
          <a:xfrm>
            <a:off x="4344383" y="9055743"/>
            <a:ext cx="2087921" cy="256524"/>
          </a:xfrm>
        </p:spPr>
        <p:txBody>
          <a:bodyPr/>
          <a:lstStyle/>
          <a:p>
            <a:r>
              <a:rPr lang="en-US" dirty="0"/>
              <a:t>© Copyright 2017 salesforce.com, </a:t>
            </a:r>
            <a:r>
              <a:rPr lang="en-US" dirty="0" err="1"/>
              <a:t>inc.</a:t>
            </a:r>
            <a:endParaRPr lang="en-US" dirty="0"/>
          </a:p>
        </p:txBody>
      </p:sp>
      <p:sp>
        <p:nvSpPr>
          <p:cNvPr id="10" name="Slide Number Placeholder 5"/>
          <p:cNvSpPr>
            <a:spLocks noGrp="1"/>
          </p:cNvSpPr>
          <p:nvPr>
            <p:ph type="sldNum" sz="quarter" idx="5"/>
          </p:nvPr>
        </p:nvSpPr>
        <p:spPr>
          <a:xfrm>
            <a:off x="6470936" y="9055738"/>
            <a:ext cx="555339" cy="256537"/>
          </a:xfrm>
        </p:spPr>
        <p:txBody>
          <a:bodyPr/>
          <a:lstStyle/>
          <a:p>
            <a:pPr>
              <a:defRPr/>
            </a:pPr>
            <a:fld id="{B4ABCAC1-5A0E-4D41-9DFA-A4558277763A}" type="slidenum">
              <a:rPr lang="en-US" smtClean="0"/>
              <a:pPr>
                <a:defRPr/>
              </a:pPr>
              <a:t>68</a:t>
            </a:fld>
            <a:endParaRPr lang="en-US" dirty="0"/>
          </a:p>
        </p:txBody>
      </p:sp>
    </p:spTree>
    <p:custDataLst>
      <p:tags r:id="rId1"/>
    </p:custDataLst>
    <p:extLst>
      <p:ext uri="{BB962C8B-B14F-4D97-AF65-F5344CB8AC3E}">
        <p14:creationId xmlns:p14="http://schemas.microsoft.com/office/powerpoint/2010/main" val="230556063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 y="109538"/>
            <a:ext cx="5214938" cy="2935287"/>
          </a:xfrm>
          <a:prstGeom prst="rect">
            <a:avLst/>
          </a:prstGeom>
        </p:spPr>
      </p:sp>
      <p:sp>
        <p:nvSpPr>
          <p:cNvPr id="3" name="Notes Placeholder 2"/>
          <p:cNvSpPr>
            <a:spLocks noGrp="1"/>
          </p:cNvSpPr>
          <p:nvPr>
            <p:ph type="body" idx="1"/>
          </p:nvPr>
        </p:nvSpPr>
        <p:spPr>
          <a:xfrm>
            <a:off x="390349" y="3273023"/>
            <a:ext cx="6245578" cy="5504942"/>
          </a:xfrm>
          <a:prstGeom prst="rect">
            <a:avLst/>
          </a:prstGeom>
        </p:spPr>
        <p:txBody>
          <a:bodyPr>
            <a:normAutofit/>
          </a:bodyPr>
          <a:lstStyle/>
          <a:p>
            <a:pPr defTabSz="924723">
              <a:defRPr/>
            </a:pPr>
            <a:endParaRPr lang="en-US" dirty="0">
              <a:solidFill>
                <a:schemeClr val="tx1"/>
              </a:solidFill>
            </a:endParaRPr>
          </a:p>
        </p:txBody>
      </p:sp>
      <p:sp>
        <p:nvSpPr>
          <p:cNvPr id="7" name="Header Placeholder 3"/>
          <p:cNvSpPr>
            <a:spLocks noGrp="1"/>
          </p:cNvSpPr>
          <p:nvPr>
            <p:ph type="hdr" sz="quarter"/>
          </p:nvPr>
        </p:nvSpPr>
        <p:spPr>
          <a:xfrm>
            <a:off x="1" y="9065186"/>
            <a:ext cx="4307520" cy="247089"/>
          </a:xfrm>
        </p:spPr>
        <p:txBody>
          <a:bodyPr/>
          <a:lstStyle/>
          <a:p>
            <a:pPr>
              <a:defRPr/>
            </a:pPr>
            <a:r>
              <a:rPr lang="en-US" dirty="0"/>
              <a:t>Sales Cloud Administration</a:t>
            </a:r>
          </a:p>
        </p:txBody>
      </p:sp>
      <p:sp>
        <p:nvSpPr>
          <p:cNvPr id="9" name="Footer Placeholder 4"/>
          <p:cNvSpPr>
            <a:spLocks noGrp="1"/>
          </p:cNvSpPr>
          <p:nvPr>
            <p:ph type="ftr" sz="quarter" idx="4"/>
          </p:nvPr>
        </p:nvSpPr>
        <p:spPr>
          <a:xfrm>
            <a:off x="4344383" y="9055743"/>
            <a:ext cx="2087921" cy="256524"/>
          </a:xfrm>
        </p:spPr>
        <p:txBody>
          <a:bodyPr/>
          <a:lstStyle/>
          <a:p>
            <a:r>
              <a:rPr lang="en-US" dirty="0"/>
              <a:t>© Copyright 2017 salesforce.com, </a:t>
            </a:r>
            <a:r>
              <a:rPr lang="en-US" dirty="0" err="1"/>
              <a:t>inc.</a:t>
            </a:r>
            <a:endParaRPr lang="en-US" dirty="0"/>
          </a:p>
        </p:txBody>
      </p:sp>
      <p:sp>
        <p:nvSpPr>
          <p:cNvPr id="10" name="Slide Number Placeholder 5"/>
          <p:cNvSpPr>
            <a:spLocks noGrp="1"/>
          </p:cNvSpPr>
          <p:nvPr>
            <p:ph type="sldNum" sz="quarter" idx="5"/>
          </p:nvPr>
        </p:nvSpPr>
        <p:spPr>
          <a:xfrm>
            <a:off x="6470936" y="9055738"/>
            <a:ext cx="555339" cy="256537"/>
          </a:xfrm>
        </p:spPr>
        <p:txBody>
          <a:bodyPr/>
          <a:lstStyle/>
          <a:p>
            <a:pPr>
              <a:defRPr/>
            </a:pPr>
            <a:fld id="{B4ABCAC1-5A0E-4D41-9DFA-A4558277763A}" type="slidenum">
              <a:rPr lang="en-US" smtClean="0"/>
              <a:pPr>
                <a:defRPr/>
              </a:pPr>
              <a:t>69</a:t>
            </a:fld>
            <a:endParaRPr lang="en-US" dirty="0"/>
          </a:p>
        </p:txBody>
      </p:sp>
    </p:spTree>
    <p:custDataLst>
      <p:tags r:id="rId1"/>
    </p:custDataLst>
    <p:extLst>
      <p:ext uri="{BB962C8B-B14F-4D97-AF65-F5344CB8AC3E}">
        <p14:creationId xmlns:p14="http://schemas.microsoft.com/office/powerpoint/2010/main" val="3131399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7</a:t>
            </a:fld>
            <a:endParaRPr lang="en-US" dirty="0"/>
          </a:p>
        </p:txBody>
      </p:sp>
    </p:spTree>
    <p:extLst>
      <p:ext uri="{BB962C8B-B14F-4D97-AF65-F5344CB8AC3E}">
        <p14:creationId xmlns:p14="http://schemas.microsoft.com/office/powerpoint/2010/main" val="403145360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6105">
              <a:defRPr/>
            </a:pPr>
            <a:r>
              <a:rPr lang="en-US" b="1" dirty="0"/>
              <a:t>Teaching Points:</a:t>
            </a:r>
          </a:p>
          <a:p>
            <a:pPr marL="229026" indent="-229026">
              <a:buFont typeface="Wingdings" pitchFamily="2" charset="2"/>
              <a:buChar char="§"/>
            </a:pPr>
            <a:r>
              <a:rPr lang="en-US" dirty="0"/>
              <a:t>You can enable up to four forecast types for the organization.</a:t>
            </a:r>
          </a:p>
          <a:p>
            <a:pPr marL="229026" indent="-229026">
              <a:buFont typeface="Wingdings" pitchFamily="2" charset="2"/>
              <a:buChar char="§"/>
            </a:pPr>
            <a:r>
              <a:rPr lang="en-US" dirty="0"/>
              <a:t>You can set the forecast type to Opportunities, Product Families, Opportunity Revenue Splits, Opportunity Overlay Splits,</a:t>
            </a:r>
            <a:r>
              <a:rPr lang="en-US" baseline="0" dirty="0"/>
              <a:t> or a custom field</a:t>
            </a:r>
            <a:r>
              <a:rPr lang="en-US" dirty="0"/>
              <a:t>.</a:t>
            </a:r>
          </a:p>
          <a:p>
            <a:pPr marL="229026" indent="-229026">
              <a:buFont typeface="Wingdings" pitchFamily="2" charset="2"/>
              <a:buChar char="§"/>
            </a:pPr>
            <a:r>
              <a:rPr lang="en-US" dirty="0"/>
              <a:t>When you set the forecast type to Opportunities, you can set the forecast measurement to Revenue or Quantity.</a:t>
            </a:r>
          </a:p>
          <a:p>
            <a:pPr marL="229026" indent="-229026" defTabSz="916105" fontAlgn="base">
              <a:spcBef>
                <a:spcPct val="30000"/>
              </a:spcBef>
              <a:spcAft>
                <a:spcPct val="0"/>
              </a:spcAft>
              <a:buFont typeface="Wingdings" pitchFamily="2" charset="2"/>
              <a:buChar char="§"/>
              <a:defRPr/>
            </a:pPr>
            <a:r>
              <a:rPr lang="en-US" dirty="0"/>
              <a:t>When the forecast type is Opportunities (Revenue), the forecast is based on the opportunity owner and amount.</a:t>
            </a:r>
          </a:p>
          <a:p>
            <a:pPr marL="229026" indent="-229026" defTabSz="916105" fontAlgn="base">
              <a:spcBef>
                <a:spcPct val="30000"/>
              </a:spcBef>
              <a:spcAft>
                <a:spcPct val="0"/>
              </a:spcAft>
              <a:buFont typeface="Wingdings" pitchFamily="2" charset="2"/>
              <a:buChar char="§"/>
              <a:defRPr/>
            </a:pPr>
            <a:r>
              <a:rPr lang="en-US" dirty="0"/>
              <a:t>When the forecast type is Opportunities (Quantity), the forecast is based on the opportunity owner and quantity.</a:t>
            </a:r>
          </a:p>
          <a:p>
            <a:pPr marL="229026" indent="-229026">
              <a:buFont typeface="Wingdings" pitchFamily="2" charset="2"/>
              <a:buChar char="§"/>
            </a:pPr>
            <a:r>
              <a:rPr lang="en-US" dirty="0"/>
              <a:t>You can control which fields display in the Opportunities pane of the Forecasts tab.</a:t>
            </a:r>
          </a:p>
          <a:p>
            <a:pPr marL="229026" indent="-229026">
              <a:buFont typeface="Wingdings" pitchFamily="2" charset="2"/>
              <a:buChar char="§"/>
            </a:pPr>
            <a:r>
              <a:rPr lang="en-US" dirty="0"/>
              <a:t>Removing a forecast type deletes all of its quota and adjustment data. </a:t>
            </a:r>
          </a:p>
          <a:p>
            <a:pPr marL="229026" indent="-229026">
              <a:buFont typeface="Wingdings" pitchFamily="2" charset="2"/>
              <a:buChar char="§"/>
            </a:pPr>
            <a:r>
              <a:rPr lang="en-US" dirty="0"/>
              <a:t>Disabling Collaborative Forecasts deletes adjustments and quotas for all active forecast types.</a:t>
            </a:r>
          </a:p>
          <a:p>
            <a:endParaRPr lang="en-US" dirty="0"/>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70</a:t>
            </a:fld>
            <a:endParaRPr lang="en-US" dirty="0"/>
          </a:p>
        </p:txBody>
      </p:sp>
    </p:spTree>
    <p:extLst>
      <p:ext uri="{BB962C8B-B14F-4D97-AF65-F5344CB8AC3E}">
        <p14:creationId xmlns:p14="http://schemas.microsoft.com/office/powerpoint/2010/main" val="263922383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6105">
              <a:defRPr/>
            </a:pPr>
            <a:r>
              <a:rPr lang="en-US" b="1" dirty="0"/>
              <a:t>Teaching Points:</a:t>
            </a:r>
            <a:endParaRPr lang="en-US" dirty="0"/>
          </a:p>
          <a:p>
            <a:pPr marL="229026" indent="-229026" defTabSz="916105">
              <a:defRPr/>
            </a:pPr>
            <a:r>
              <a:rPr lang="en-US" dirty="0"/>
              <a:t>This slide shows what forecasts settings control on the Forecast tab:</a:t>
            </a:r>
          </a:p>
          <a:p>
            <a:pPr marL="229026" indent="-229026" defTabSz="916105">
              <a:buFont typeface="Wingdings" pitchFamily="2" charset="2"/>
              <a:buChar char="§"/>
              <a:defRPr/>
            </a:pPr>
            <a:r>
              <a:rPr lang="en-US" dirty="0"/>
              <a:t>Enable or disable forecast adjustments for the organization. The settings control if the forecast can be adjusted. The adjustment</a:t>
            </a:r>
            <a:r>
              <a:rPr lang="en-US" baseline="0" dirty="0"/>
              <a:t> settings can be set at the manager level and the owner level independently. </a:t>
            </a:r>
            <a:endParaRPr lang="en-US" dirty="0"/>
          </a:p>
          <a:p>
            <a:pPr marL="229026" indent="-229026" defTabSz="916105">
              <a:buFont typeface="Wingdings" pitchFamily="2" charset="2"/>
              <a:buChar char="§"/>
              <a:defRPr/>
            </a:pPr>
            <a:r>
              <a:rPr lang="en-CA" baseline="0" dirty="0"/>
              <a:t>Administrators can allow all forecast users, including both sales reps and managers, to adjust forecast amounts.  </a:t>
            </a:r>
          </a:p>
          <a:p>
            <a:pPr marL="450789" lvl="1" indent="-229026" defTabSz="916105">
              <a:buFont typeface="Courier New" pitchFamily="49" charset="0"/>
              <a:buChar char="o"/>
              <a:defRPr/>
            </a:pPr>
            <a:r>
              <a:rPr lang="en-CA" baseline="0" dirty="0"/>
              <a:t>Enable manager adjustments allow forecast mangers to adjust the forecast amounts of their immediate subordinates. </a:t>
            </a:r>
          </a:p>
          <a:p>
            <a:pPr marL="450789" lvl="1" indent="-229026" defTabSz="916105">
              <a:buFont typeface="Courier New" pitchFamily="49" charset="0"/>
              <a:buChar char="o"/>
              <a:defRPr/>
            </a:pPr>
            <a:r>
              <a:rPr lang="en-CA" baseline="0" dirty="0"/>
              <a:t>Enable owner adjustments allow all forecast users to adjust the forecast amount of their own forecast. </a:t>
            </a:r>
            <a:endParaRPr lang="en-US" dirty="0"/>
          </a:p>
          <a:p>
            <a:pPr marL="229026" indent="-229026" defTabSz="916105">
              <a:buFont typeface="Wingdings" pitchFamily="2" charset="2"/>
              <a:buChar char="§"/>
              <a:defRPr/>
            </a:pPr>
            <a:r>
              <a:rPr lang="en-US" dirty="0"/>
              <a:t>Set the forecast period to Monthly or Quarterly and control which forecast periods display by default.</a:t>
            </a:r>
          </a:p>
          <a:p>
            <a:pPr marL="229026" indent="-229026" defTabSz="916105">
              <a:buFont typeface="Wingdings" pitchFamily="2" charset="2"/>
              <a:buChar char="§"/>
              <a:defRPr/>
            </a:pPr>
            <a:r>
              <a:rPr lang="en-US" dirty="0"/>
              <a:t>Set the default currency to the corporate currency or the forecast owner’s personal currency.</a:t>
            </a:r>
          </a:p>
          <a:p>
            <a:pPr marL="229026" indent="-229026" defTabSz="916105">
              <a:buFont typeface="Wingdings" pitchFamily="2" charset="2"/>
              <a:buChar char="§"/>
              <a:defRPr/>
            </a:pPr>
            <a:r>
              <a:rPr lang="en-US" dirty="0"/>
              <a:t>The default forecast display includes separate rollup columns for opportunities in each individual forecast category--Closed, Commit, Best Case, and Pipeline.</a:t>
            </a:r>
            <a:r>
              <a:rPr lang="en-US" baseline="0" dirty="0"/>
              <a:t> </a:t>
            </a:r>
            <a:r>
              <a:rPr lang="en-US" dirty="0"/>
              <a:t>You can choose instead to display cumulative rollup columns, which include opportunities in more than one category.</a:t>
            </a:r>
          </a:p>
          <a:p>
            <a:pPr marL="229026" indent="-229026" defTabSz="916105">
              <a:buFont typeface="Wingdings" pitchFamily="2" charset="2"/>
              <a:buChar char="§"/>
              <a:defRPr/>
            </a:pPr>
            <a:r>
              <a:rPr lang="en-US" dirty="0"/>
              <a:t>Display quotas and attainment percentages.</a:t>
            </a:r>
          </a:p>
          <a:p>
            <a:pPr marL="229026" indent="-229026" defTabSz="916105">
              <a:buFont typeface="Wingdings" pitchFamily="2" charset="2"/>
              <a:buChar char="§"/>
              <a:defRPr/>
            </a:pPr>
            <a:r>
              <a:rPr lang="en-US" dirty="0"/>
              <a:t>Changing the Forecast Period deletes adjustments and quotas for all active forecast types.</a:t>
            </a:r>
          </a:p>
          <a:p>
            <a:endParaRPr lang="en-US" dirty="0"/>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71</a:t>
            </a:fld>
            <a:endParaRPr lang="en-US" dirty="0"/>
          </a:p>
        </p:txBody>
      </p:sp>
    </p:spTree>
    <p:extLst>
      <p:ext uri="{BB962C8B-B14F-4D97-AF65-F5344CB8AC3E}">
        <p14:creationId xmlns:p14="http://schemas.microsoft.com/office/powerpoint/2010/main" val="192077362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 y="109538"/>
            <a:ext cx="5214938" cy="2935287"/>
          </a:xfrm>
          <a:prstGeom prst="rect">
            <a:avLst/>
          </a:prstGeom>
        </p:spPr>
      </p:sp>
      <p:sp>
        <p:nvSpPr>
          <p:cNvPr id="3" name="Notes Placeholder 2"/>
          <p:cNvSpPr>
            <a:spLocks noGrp="1"/>
          </p:cNvSpPr>
          <p:nvPr>
            <p:ph type="body" idx="1"/>
          </p:nvPr>
        </p:nvSpPr>
        <p:spPr>
          <a:xfrm>
            <a:off x="390349" y="3273023"/>
            <a:ext cx="6245578" cy="5504942"/>
          </a:xfrm>
          <a:prstGeom prst="rect">
            <a:avLst/>
          </a:prstGeom>
        </p:spPr>
        <p:txBody>
          <a:bodyPr>
            <a:normAutofit/>
          </a:bodyPr>
          <a:lstStyle/>
          <a:p>
            <a:pPr defTabSz="916105">
              <a:defRPr/>
            </a:pPr>
            <a:r>
              <a:rPr lang="en-US" b="1" dirty="0"/>
              <a:t>Suggestions</a:t>
            </a:r>
            <a:r>
              <a:rPr lang="en-US" dirty="0"/>
              <a:t>:</a:t>
            </a:r>
          </a:p>
          <a:p>
            <a:pPr marL="229026" indent="-229026">
              <a:buFont typeface="Wingdings" pitchFamily="2" charset="2"/>
              <a:buChar char="§"/>
            </a:pPr>
            <a:r>
              <a:rPr lang="en-US" dirty="0"/>
              <a:t>Students</a:t>
            </a:r>
            <a:r>
              <a:rPr lang="en-US" baseline="0" dirty="0"/>
              <a:t> can follow along (like a Join Me) if they choose. If they follow along, a couple of steps in the next exercise will change slightly.</a:t>
            </a:r>
          </a:p>
          <a:p>
            <a:pPr marL="229026" indent="-229026">
              <a:buFont typeface="Wingdings" pitchFamily="2" charset="2"/>
              <a:buChar char="§"/>
            </a:pPr>
            <a:r>
              <a:rPr lang="en-US" baseline="0" dirty="0"/>
              <a:t>This exercise is </a:t>
            </a:r>
            <a:r>
              <a:rPr lang="en-US" b="1" baseline="0" dirty="0"/>
              <a:t>NOT</a:t>
            </a:r>
            <a:r>
              <a:rPr lang="en-US" baseline="0" dirty="0"/>
              <a:t> a dependency for other exercises.</a:t>
            </a:r>
          </a:p>
          <a:p>
            <a:pPr marL="229026" indent="-229026">
              <a:buFont typeface="Wingdings" pitchFamily="2" charset="2"/>
              <a:buChar char="§"/>
            </a:pPr>
            <a:endParaRPr lang="en-US" baseline="0" dirty="0"/>
          </a:p>
          <a:p>
            <a:pPr marL="229026" indent="-229026"/>
            <a:r>
              <a:rPr lang="en-US" b="1" baseline="0" dirty="0"/>
              <a:t>Extra Materials:</a:t>
            </a:r>
          </a:p>
          <a:p>
            <a:pPr marL="229026" indent="-229026" defTabSz="916105">
              <a:buFont typeface="Wingdings" pitchFamily="2" charset="2"/>
              <a:buChar char="§"/>
              <a:defRPr/>
            </a:pPr>
            <a:r>
              <a:rPr lang="en-US" dirty="0"/>
              <a:t>Forecasts</a:t>
            </a:r>
            <a:r>
              <a:rPr lang="en-US" baseline="0" dirty="0"/>
              <a:t> has already been enabled in the org. It had to be enabled in order to install the Edit Quotas app.</a:t>
            </a:r>
            <a:endParaRPr lang="en-US" dirty="0"/>
          </a:p>
        </p:txBody>
      </p:sp>
      <p:sp>
        <p:nvSpPr>
          <p:cNvPr id="7" name="Header Placeholder 3"/>
          <p:cNvSpPr>
            <a:spLocks noGrp="1"/>
          </p:cNvSpPr>
          <p:nvPr>
            <p:ph type="hdr" sz="quarter"/>
          </p:nvPr>
        </p:nvSpPr>
        <p:spPr>
          <a:xfrm>
            <a:off x="1" y="9065186"/>
            <a:ext cx="4307520" cy="247089"/>
          </a:xfrm>
        </p:spPr>
        <p:txBody>
          <a:bodyPr/>
          <a:lstStyle/>
          <a:p>
            <a:pPr>
              <a:defRPr/>
            </a:pPr>
            <a:r>
              <a:rPr lang="en-US" dirty="0"/>
              <a:t>Sales Cloud Administration</a:t>
            </a:r>
          </a:p>
        </p:txBody>
      </p:sp>
      <p:sp>
        <p:nvSpPr>
          <p:cNvPr id="9" name="Footer Placeholder 4"/>
          <p:cNvSpPr>
            <a:spLocks noGrp="1"/>
          </p:cNvSpPr>
          <p:nvPr>
            <p:ph type="ftr" sz="quarter" idx="4"/>
          </p:nvPr>
        </p:nvSpPr>
        <p:spPr>
          <a:xfrm>
            <a:off x="4344383" y="9055743"/>
            <a:ext cx="2087921" cy="256524"/>
          </a:xfrm>
        </p:spPr>
        <p:txBody>
          <a:bodyPr/>
          <a:lstStyle/>
          <a:p>
            <a:r>
              <a:rPr lang="en-US" dirty="0"/>
              <a:t>© Copyright 2017 salesforce.com, </a:t>
            </a:r>
            <a:r>
              <a:rPr lang="en-US" dirty="0" err="1"/>
              <a:t>inc.</a:t>
            </a:r>
            <a:endParaRPr lang="en-US" dirty="0"/>
          </a:p>
        </p:txBody>
      </p:sp>
      <p:sp>
        <p:nvSpPr>
          <p:cNvPr id="10" name="Slide Number Placeholder 5"/>
          <p:cNvSpPr>
            <a:spLocks noGrp="1"/>
          </p:cNvSpPr>
          <p:nvPr>
            <p:ph type="sldNum" sz="quarter" idx="5"/>
          </p:nvPr>
        </p:nvSpPr>
        <p:spPr>
          <a:xfrm>
            <a:off x="6470936" y="9055738"/>
            <a:ext cx="555339" cy="256537"/>
          </a:xfrm>
        </p:spPr>
        <p:txBody>
          <a:bodyPr/>
          <a:lstStyle/>
          <a:p>
            <a:pPr>
              <a:defRPr/>
            </a:pPr>
            <a:fld id="{B4ABCAC1-5A0E-4D41-9DFA-A4558277763A}" type="slidenum">
              <a:rPr lang="en-US" smtClean="0"/>
              <a:pPr>
                <a:defRPr/>
              </a:pPr>
              <a:t>72</a:t>
            </a:fld>
            <a:endParaRPr lang="en-US" dirty="0"/>
          </a:p>
        </p:txBody>
      </p:sp>
    </p:spTree>
    <p:custDataLst>
      <p:tags r:id="rId1"/>
    </p:custDataLst>
    <p:extLst>
      <p:ext uri="{BB962C8B-B14F-4D97-AF65-F5344CB8AC3E}">
        <p14:creationId xmlns:p14="http://schemas.microsoft.com/office/powerpoint/2010/main" val="348728992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 y="109538"/>
            <a:ext cx="5214938" cy="2935287"/>
          </a:xfrm>
          <a:prstGeom prst="rect">
            <a:avLst/>
          </a:prstGeom>
        </p:spPr>
      </p:sp>
      <p:sp>
        <p:nvSpPr>
          <p:cNvPr id="3" name="Notes Placeholder 2"/>
          <p:cNvSpPr>
            <a:spLocks noGrp="1"/>
          </p:cNvSpPr>
          <p:nvPr>
            <p:ph type="body" idx="1"/>
          </p:nvPr>
        </p:nvSpPr>
        <p:spPr>
          <a:xfrm>
            <a:off x="390349" y="3273023"/>
            <a:ext cx="6245578" cy="5504942"/>
          </a:xfrm>
          <a:prstGeom prst="rect">
            <a:avLst/>
          </a:prstGeom>
        </p:spPr>
        <p:txBody>
          <a:bodyPr>
            <a:normAutofit/>
          </a:bodyPr>
          <a:lstStyle/>
          <a:p>
            <a:pPr marL="0" marR="0" indent="0" algn="l" defTabSz="914400" rtl="0" eaLnBrk="0" fontAlgn="base" latinLnBrk="0" hangingPunct="0">
              <a:lnSpc>
                <a:spcPct val="100000"/>
              </a:lnSpc>
              <a:spcBef>
                <a:spcPts val="0"/>
              </a:spcBef>
              <a:spcAft>
                <a:spcPct val="0"/>
              </a:spcAft>
              <a:buClrTx/>
              <a:buSzTx/>
              <a:buFont typeface="Arial" pitchFamily="34" charset="0"/>
              <a:buNone/>
              <a:tabLst/>
              <a:defRPr/>
            </a:pPr>
            <a:r>
              <a:rPr lang="en-US" dirty="0"/>
              <a:t>If students did the Watch Me exercise 2-2, they will see a pop-up warning</a:t>
            </a:r>
            <a:r>
              <a:rPr lang="en-US" baseline="0" dirty="0"/>
              <a:t> about data being deleted. They can ignore the warning and click Delete Data.</a:t>
            </a:r>
            <a:endParaRPr lang="en-US" dirty="0"/>
          </a:p>
          <a:p>
            <a:endParaRPr lang="en-US" dirty="0"/>
          </a:p>
        </p:txBody>
      </p:sp>
      <p:sp>
        <p:nvSpPr>
          <p:cNvPr id="7" name="Header Placeholder 3"/>
          <p:cNvSpPr>
            <a:spLocks noGrp="1"/>
          </p:cNvSpPr>
          <p:nvPr>
            <p:ph type="hdr" sz="quarter"/>
          </p:nvPr>
        </p:nvSpPr>
        <p:spPr>
          <a:xfrm>
            <a:off x="1" y="9065186"/>
            <a:ext cx="4307520" cy="247089"/>
          </a:xfrm>
        </p:spPr>
        <p:txBody>
          <a:bodyPr/>
          <a:lstStyle/>
          <a:p>
            <a:pPr>
              <a:defRPr/>
            </a:pPr>
            <a:r>
              <a:rPr lang="en-US" dirty="0"/>
              <a:t>Sales Cloud Administration</a:t>
            </a:r>
          </a:p>
        </p:txBody>
      </p:sp>
      <p:sp>
        <p:nvSpPr>
          <p:cNvPr id="9" name="Footer Placeholder 4"/>
          <p:cNvSpPr>
            <a:spLocks noGrp="1"/>
          </p:cNvSpPr>
          <p:nvPr>
            <p:ph type="ftr" sz="quarter" idx="4"/>
          </p:nvPr>
        </p:nvSpPr>
        <p:spPr>
          <a:xfrm>
            <a:off x="4344383" y="9055743"/>
            <a:ext cx="2087921" cy="256524"/>
          </a:xfrm>
        </p:spPr>
        <p:txBody>
          <a:bodyPr/>
          <a:lstStyle/>
          <a:p>
            <a:r>
              <a:rPr lang="en-US" dirty="0"/>
              <a:t>© Copyright 2017 salesforce.com, </a:t>
            </a:r>
            <a:r>
              <a:rPr lang="en-US" dirty="0" err="1"/>
              <a:t>inc.</a:t>
            </a:r>
            <a:endParaRPr lang="en-US" dirty="0"/>
          </a:p>
        </p:txBody>
      </p:sp>
      <p:sp>
        <p:nvSpPr>
          <p:cNvPr id="10" name="Slide Number Placeholder 5"/>
          <p:cNvSpPr>
            <a:spLocks noGrp="1"/>
          </p:cNvSpPr>
          <p:nvPr>
            <p:ph type="sldNum" sz="quarter" idx="5"/>
          </p:nvPr>
        </p:nvSpPr>
        <p:spPr>
          <a:xfrm>
            <a:off x="6470936" y="9055738"/>
            <a:ext cx="555339" cy="256537"/>
          </a:xfrm>
        </p:spPr>
        <p:txBody>
          <a:bodyPr/>
          <a:lstStyle/>
          <a:p>
            <a:pPr>
              <a:defRPr/>
            </a:pPr>
            <a:fld id="{B4ABCAC1-5A0E-4D41-9DFA-A4558277763A}" type="slidenum">
              <a:rPr lang="en-US" smtClean="0"/>
              <a:pPr>
                <a:defRPr/>
              </a:pPr>
              <a:t>73</a:t>
            </a:fld>
            <a:endParaRPr lang="en-US" dirty="0"/>
          </a:p>
        </p:txBody>
      </p:sp>
    </p:spTree>
    <p:custDataLst>
      <p:tags r:id="rId1"/>
    </p:custDataLst>
    <p:extLst>
      <p:ext uri="{BB962C8B-B14F-4D97-AF65-F5344CB8AC3E}">
        <p14:creationId xmlns:p14="http://schemas.microsoft.com/office/powerpoint/2010/main" val="94270152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 y="109538"/>
            <a:ext cx="5214938" cy="2935287"/>
          </a:xfrm>
          <a:prstGeom prst="rect">
            <a:avLst/>
          </a:prstGeom>
        </p:spPr>
      </p:sp>
      <p:sp>
        <p:nvSpPr>
          <p:cNvPr id="3" name="Notes Placeholder 2"/>
          <p:cNvSpPr>
            <a:spLocks noGrp="1"/>
          </p:cNvSpPr>
          <p:nvPr>
            <p:ph type="body" idx="1"/>
          </p:nvPr>
        </p:nvSpPr>
        <p:spPr>
          <a:xfrm>
            <a:off x="390349" y="3273023"/>
            <a:ext cx="6245578" cy="5504942"/>
          </a:xfrm>
          <a:prstGeom prst="rect">
            <a:avLst/>
          </a:prstGeom>
        </p:spPr>
        <p:txBody>
          <a:bodyPr>
            <a:normAutofit fontScale="92500" lnSpcReduction="10000"/>
          </a:bodyPr>
          <a:lstStyle/>
          <a:p>
            <a:pPr defTabSz="916105">
              <a:defRPr/>
            </a:pPr>
            <a:r>
              <a:rPr lang="en-US" b="1" dirty="0"/>
              <a:t>Teaching Points:</a:t>
            </a:r>
            <a:endParaRPr lang="en-US" dirty="0"/>
          </a:p>
          <a:p>
            <a:r>
              <a:rPr lang="en-US" dirty="0"/>
              <a:t>Which forecast periods are displayed by default?</a:t>
            </a:r>
          </a:p>
          <a:p>
            <a:r>
              <a:rPr lang="en-US" dirty="0"/>
              <a:t>Current and next three quarters</a:t>
            </a:r>
          </a:p>
          <a:p>
            <a:endParaRPr lang="en-US" dirty="0"/>
          </a:p>
          <a:p>
            <a:r>
              <a:rPr lang="en-US" dirty="0"/>
              <a:t>How can Karen modify the displayed forecast periods?</a:t>
            </a:r>
          </a:p>
          <a:p>
            <a:r>
              <a:rPr lang="en-US" dirty="0"/>
              <a:t>Click </a:t>
            </a:r>
            <a:r>
              <a:rPr lang="en-US" b="1" dirty="0"/>
              <a:t>Change</a:t>
            </a:r>
            <a:r>
              <a:rPr lang="en-US" dirty="0"/>
              <a:t> next to 4 quarters.</a:t>
            </a:r>
          </a:p>
          <a:p>
            <a:endParaRPr lang="en-US" dirty="0"/>
          </a:p>
          <a:p>
            <a:r>
              <a:rPr lang="en-US" dirty="0"/>
              <a:t>Which currency is displayed by default?</a:t>
            </a:r>
          </a:p>
          <a:p>
            <a:r>
              <a:rPr lang="en-US" dirty="0"/>
              <a:t>U.S. Dollar</a:t>
            </a:r>
          </a:p>
          <a:p>
            <a:r>
              <a:rPr lang="en-US" dirty="0"/>
              <a:t> </a:t>
            </a:r>
          </a:p>
          <a:p>
            <a:r>
              <a:rPr lang="en-US" dirty="0"/>
              <a:t>How can Karen modify the currency?</a:t>
            </a:r>
          </a:p>
          <a:p>
            <a:r>
              <a:rPr lang="en-US" dirty="0"/>
              <a:t>Click </a:t>
            </a:r>
            <a:r>
              <a:rPr lang="en-US" b="1" dirty="0"/>
              <a:t>Opportunities Revenue in U.S. Dollar | Change currency…</a:t>
            </a:r>
          </a:p>
          <a:p>
            <a:endParaRPr lang="en-US" dirty="0"/>
          </a:p>
          <a:p>
            <a:r>
              <a:rPr lang="en-US" dirty="0"/>
              <a:t>What happens when you click on a cell in the forecast table?</a:t>
            </a:r>
          </a:p>
          <a:p>
            <a:r>
              <a:rPr lang="en-US" dirty="0"/>
              <a:t>The opportunity pane displays the opportunities that make up the selected forecast value.</a:t>
            </a:r>
          </a:p>
          <a:p>
            <a:endParaRPr lang="en-US" dirty="0"/>
          </a:p>
          <a:p>
            <a:r>
              <a:rPr lang="en-US" dirty="0"/>
              <a:t>What fields display in the Opportunities pane?</a:t>
            </a:r>
          </a:p>
          <a:p>
            <a:r>
              <a:rPr lang="en-US" dirty="0"/>
              <a:t>Opportunity Name, Account Name, Amount, Close Date, Stage, Probability (%), Forecast Category, Owner Full Name, Region / Zone</a:t>
            </a:r>
          </a:p>
          <a:p>
            <a:endParaRPr lang="en-US" dirty="0"/>
          </a:p>
          <a:p>
            <a:r>
              <a:rPr lang="en-US" dirty="0"/>
              <a:t>Why is the Quota column empty?</a:t>
            </a:r>
          </a:p>
          <a:p>
            <a:r>
              <a:rPr lang="en-US" dirty="0"/>
              <a:t>Because you have not loaded any quota data</a:t>
            </a:r>
          </a:p>
          <a:p>
            <a:endParaRPr lang="en-US" dirty="0"/>
          </a:p>
          <a:p>
            <a:r>
              <a:rPr lang="en-US" dirty="0"/>
              <a:t>Why are the Commit and Best Case forecast categories empty? </a:t>
            </a:r>
          </a:p>
          <a:p>
            <a:r>
              <a:rPr lang="en-US" dirty="0"/>
              <a:t>Because you have not mapped opportunity stages to forecast categories.</a:t>
            </a:r>
          </a:p>
          <a:p>
            <a:endParaRPr lang="en-US" dirty="0"/>
          </a:p>
          <a:p>
            <a:r>
              <a:rPr lang="en-US" b="1" dirty="0"/>
              <a:t>Suggestions</a:t>
            </a:r>
            <a:r>
              <a:rPr lang="en-US" dirty="0"/>
              <a:t>:</a:t>
            </a:r>
          </a:p>
          <a:p>
            <a:pPr marL="111647" indent="-111647" defTabSz="874898">
              <a:buFont typeface="Wingdings" pitchFamily="2" charset="2"/>
              <a:buChar char="§"/>
              <a:defRPr/>
            </a:pPr>
            <a:r>
              <a:rPr lang="en-US" dirty="0"/>
              <a:t>When</a:t>
            </a:r>
            <a:r>
              <a:rPr lang="en-US" baseline="0" dirty="0"/>
              <a:t> </a:t>
            </a:r>
            <a:r>
              <a:rPr lang="en-US" dirty="0"/>
              <a:t>the students have finished the exercise, tell the students</a:t>
            </a:r>
            <a:r>
              <a:rPr lang="en-US" baseline="0" dirty="0"/>
              <a:t> the answers and ask if anyone had different answers. For questions that students got wrong, </a:t>
            </a:r>
            <a:r>
              <a:rPr lang="en-US" dirty="0"/>
              <a:t>show the students how to find the answers in the UI.</a:t>
            </a:r>
          </a:p>
          <a:p>
            <a:pPr marL="112697" indent="-112697">
              <a:buFont typeface="Wingdings" pitchFamily="2" charset="2"/>
              <a:buNone/>
            </a:pPr>
            <a:endParaRPr lang="en-US" dirty="0"/>
          </a:p>
        </p:txBody>
      </p:sp>
      <p:sp>
        <p:nvSpPr>
          <p:cNvPr id="7" name="Header Placeholder 3"/>
          <p:cNvSpPr>
            <a:spLocks noGrp="1"/>
          </p:cNvSpPr>
          <p:nvPr>
            <p:ph type="hdr" sz="quarter"/>
          </p:nvPr>
        </p:nvSpPr>
        <p:spPr>
          <a:xfrm>
            <a:off x="1" y="9065186"/>
            <a:ext cx="4307520" cy="247089"/>
          </a:xfrm>
        </p:spPr>
        <p:txBody>
          <a:bodyPr/>
          <a:lstStyle/>
          <a:p>
            <a:pPr>
              <a:defRPr/>
            </a:pPr>
            <a:r>
              <a:rPr lang="en-US" dirty="0"/>
              <a:t>Sales Cloud Administration</a:t>
            </a:r>
          </a:p>
        </p:txBody>
      </p:sp>
      <p:sp>
        <p:nvSpPr>
          <p:cNvPr id="9" name="Footer Placeholder 4"/>
          <p:cNvSpPr>
            <a:spLocks noGrp="1"/>
          </p:cNvSpPr>
          <p:nvPr>
            <p:ph type="ftr" sz="quarter" idx="4"/>
          </p:nvPr>
        </p:nvSpPr>
        <p:spPr>
          <a:xfrm>
            <a:off x="4344383" y="9055743"/>
            <a:ext cx="2087921" cy="256524"/>
          </a:xfrm>
        </p:spPr>
        <p:txBody>
          <a:bodyPr/>
          <a:lstStyle/>
          <a:p>
            <a:r>
              <a:rPr lang="en-US" dirty="0"/>
              <a:t>© Copyright 2017 salesforce.com, </a:t>
            </a:r>
            <a:r>
              <a:rPr lang="en-US" dirty="0" err="1"/>
              <a:t>inc.</a:t>
            </a:r>
            <a:endParaRPr lang="en-US" dirty="0"/>
          </a:p>
        </p:txBody>
      </p:sp>
      <p:sp>
        <p:nvSpPr>
          <p:cNvPr id="10" name="Slide Number Placeholder 5"/>
          <p:cNvSpPr>
            <a:spLocks noGrp="1"/>
          </p:cNvSpPr>
          <p:nvPr>
            <p:ph type="sldNum" sz="quarter" idx="5"/>
          </p:nvPr>
        </p:nvSpPr>
        <p:spPr>
          <a:xfrm>
            <a:off x="6470936" y="9055738"/>
            <a:ext cx="555339" cy="256537"/>
          </a:xfrm>
        </p:spPr>
        <p:txBody>
          <a:bodyPr/>
          <a:lstStyle/>
          <a:p>
            <a:pPr>
              <a:defRPr/>
            </a:pPr>
            <a:fld id="{B4ABCAC1-5A0E-4D41-9DFA-A4558277763A}" type="slidenum">
              <a:rPr lang="en-US" smtClean="0"/>
              <a:pPr>
                <a:defRPr/>
              </a:pPr>
              <a:t>74</a:t>
            </a:fld>
            <a:endParaRPr lang="en-US" dirty="0"/>
          </a:p>
        </p:txBody>
      </p:sp>
    </p:spTree>
    <p:custDataLst>
      <p:tags r:id="rId1"/>
    </p:custDataLst>
    <p:extLst>
      <p:ext uri="{BB962C8B-B14F-4D97-AF65-F5344CB8AC3E}">
        <p14:creationId xmlns:p14="http://schemas.microsoft.com/office/powerpoint/2010/main" val="195429455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 y="109538"/>
            <a:ext cx="5214938" cy="2935287"/>
          </a:xfrm>
          <a:prstGeom prst="rect">
            <a:avLst/>
          </a:prstGeom>
        </p:spPr>
      </p:sp>
      <p:sp>
        <p:nvSpPr>
          <p:cNvPr id="3" name="Notes Placeholder 2"/>
          <p:cNvSpPr>
            <a:spLocks noGrp="1"/>
          </p:cNvSpPr>
          <p:nvPr>
            <p:ph type="body" idx="1"/>
          </p:nvPr>
        </p:nvSpPr>
        <p:spPr>
          <a:xfrm>
            <a:off x="390349" y="3273023"/>
            <a:ext cx="6245578" cy="5504942"/>
          </a:xfrm>
          <a:prstGeom prst="rect">
            <a:avLst/>
          </a:prstGeom>
        </p:spPr>
        <p:txBody>
          <a:bodyPr>
            <a:normAutofit/>
          </a:bodyPr>
          <a:lstStyle/>
          <a:p>
            <a:pPr defTabSz="924723">
              <a:defRPr/>
            </a:pPr>
            <a:endParaRPr lang="en-US" dirty="0">
              <a:solidFill>
                <a:schemeClr val="tx1"/>
              </a:solidFill>
            </a:endParaRPr>
          </a:p>
        </p:txBody>
      </p:sp>
      <p:sp>
        <p:nvSpPr>
          <p:cNvPr id="7" name="Header Placeholder 3"/>
          <p:cNvSpPr>
            <a:spLocks noGrp="1"/>
          </p:cNvSpPr>
          <p:nvPr>
            <p:ph type="hdr" sz="quarter"/>
          </p:nvPr>
        </p:nvSpPr>
        <p:spPr>
          <a:xfrm>
            <a:off x="1" y="9065186"/>
            <a:ext cx="4307520" cy="247089"/>
          </a:xfrm>
        </p:spPr>
        <p:txBody>
          <a:bodyPr/>
          <a:lstStyle/>
          <a:p>
            <a:pPr>
              <a:defRPr/>
            </a:pPr>
            <a:r>
              <a:rPr lang="en-US" dirty="0"/>
              <a:t>Sales Cloud Administration</a:t>
            </a:r>
          </a:p>
        </p:txBody>
      </p:sp>
      <p:sp>
        <p:nvSpPr>
          <p:cNvPr id="9" name="Footer Placeholder 4"/>
          <p:cNvSpPr>
            <a:spLocks noGrp="1"/>
          </p:cNvSpPr>
          <p:nvPr>
            <p:ph type="ftr" sz="quarter" idx="4"/>
          </p:nvPr>
        </p:nvSpPr>
        <p:spPr>
          <a:xfrm>
            <a:off x="4344383" y="9055743"/>
            <a:ext cx="2087921" cy="256524"/>
          </a:xfrm>
        </p:spPr>
        <p:txBody>
          <a:bodyPr/>
          <a:lstStyle/>
          <a:p>
            <a:r>
              <a:rPr lang="en-US" dirty="0"/>
              <a:t>© Copyright 2017 salesforce.com, </a:t>
            </a:r>
            <a:r>
              <a:rPr lang="en-US" dirty="0" err="1"/>
              <a:t>inc.</a:t>
            </a:r>
            <a:endParaRPr lang="en-US" dirty="0"/>
          </a:p>
        </p:txBody>
      </p:sp>
      <p:sp>
        <p:nvSpPr>
          <p:cNvPr id="10" name="Slide Number Placeholder 5"/>
          <p:cNvSpPr>
            <a:spLocks noGrp="1"/>
          </p:cNvSpPr>
          <p:nvPr>
            <p:ph type="sldNum" sz="quarter" idx="5"/>
          </p:nvPr>
        </p:nvSpPr>
        <p:spPr>
          <a:xfrm>
            <a:off x="6470936" y="9055738"/>
            <a:ext cx="555339" cy="256537"/>
          </a:xfrm>
        </p:spPr>
        <p:txBody>
          <a:bodyPr/>
          <a:lstStyle/>
          <a:p>
            <a:pPr>
              <a:defRPr/>
            </a:pPr>
            <a:fld id="{B4ABCAC1-5A0E-4D41-9DFA-A4558277763A}" type="slidenum">
              <a:rPr lang="en-US" smtClean="0"/>
              <a:pPr>
                <a:defRPr/>
              </a:pPr>
              <a:t>75</a:t>
            </a:fld>
            <a:endParaRPr lang="en-US" dirty="0"/>
          </a:p>
        </p:txBody>
      </p:sp>
    </p:spTree>
    <p:custDataLst>
      <p:tags r:id="rId1"/>
    </p:custDataLst>
    <p:extLst>
      <p:ext uri="{BB962C8B-B14F-4D97-AF65-F5344CB8AC3E}">
        <p14:creationId xmlns:p14="http://schemas.microsoft.com/office/powerpoint/2010/main" val="125881493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6105">
              <a:defRPr/>
            </a:pPr>
            <a:r>
              <a:rPr lang="en-US" b="1" dirty="0"/>
              <a:t>Teaching Points:</a:t>
            </a:r>
            <a:endParaRPr lang="en-US" dirty="0"/>
          </a:p>
          <a:p>
            <a:pPr marL="229026" indent="-229026">
              <a:buFont typeface="Wingdings" pitchFamily="2" charset="2"/>
              <a:buChar char="§"/>
            </a:pPr>
            <a:r>
              <a:rPr lang="en-US" b="0" baseline="0" dirty="0"/>
              <a:t>By default, all stages except Closed Won and Closed Lost are mapped to the Pipeline forecast category.</a:t>
            </a:r>
            <a:endParaRPr lang="en-US" baseline="0" dirty="0"/>
          </a:p>
          <a:p>
            <a:pPr marL="229026" indent="-229026">
              <a:buFont typeface="Wingdings" pitchFamily="2" charset="2"/>
              <a:buChar char="§"/>
            </a:pPr>
            <a:r>
              <a:rPr lang="en-US" b="0" baseline="0" dirty="0"/>
              <a:t>You need </a:t>
            </a:r>
            <a:r>
              <a:rPr lang="en-US" baseline="0" dirty="0"/>
              <a:t>to define which </a:t>
            </a:r>
            <a:r>
              <a:rPr lang="en-US" dirty="0"/>
              <a:t>opportunity stages map to each forecast category</a:t>
            </a:r>
            <a:r>
              <a:rPr lang="en-US" baseline="0" dirty="0"/>
              <a:t> based on the different </a:t>
            </a:r>
            <a:r>
              <a:rPr lang="en-US" b="0" baseline="0" dirty="0"/>
              <a:t>thresholds that increase the likelihood an opportunity will be won. </a:t>
            </a:r>
          </a:p>
          <a:p>
            <a:endParaRPr lang="en-US" dirty="0"/>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76</a:t>
            </a:fld>
            <a:endParaRPr lang="en-US" dirty="0"/>
          </a:p>
        </p:txBody>
      </p:sp>
    </p:spTree>
    <p:extLst>
      <p:ext uri="{BB962C8B-B14F-4D97-AF65-F5344CB8AC3E}">
        <p14:creationId xmlns:p14="http://schemas.microsoft.com/office/powerpoint/2010/main" val="276289784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6105">
              <a:defRPr/>
            </a:pPr>
            <a:r>
              <a:rPr lang="en-US" b="1" dirty="0"/>
              <a:t>Teaching Points:</a:t>
            </a:r>
            <a:endParaRPr lang="en-US" dirty="0"/>
          </a:p>
          <a:p>
            <a:pPr marL="229026" indent="-229026">
              <a:buFont typeface="Wingdings" pitchFamily="2" charset="2"/>
              <a:buChar char="§"/>
            </a:pPr>
            <a:r>
              <a:rPr lang="en-US" b="0" baseline="0" dirty="0"/>
              <a:t>By default, each category displays </a:t>
            </a:r>
            <a:r>
              <a:rPr lang="en-US" dirty="0"/>
              <a:t>the revenue forecast or quantity forecast for </a:t>
            </a:r>
            <a:r>
              <a:rPr lang="en-US" i="1" dirty="0"/>
              <a:t>only</a:t>
            </a:r>
            <a:r>
              <a:rPr lang="en-US" dirty="0"/>
              <a:t> the opportunities mapped to that category. </a:t>
            </a:r>
            <a:endParaRPr lang="en-US" baseline="0" dirty="0"/>
          </a:p>
          <a:p>
            <a:pPr marL="229026" indent="-229026">
              <a:buFont typeface="Wingdings" pitchFamily="2" charset="2"/>
              <a:buChar char="§"/>
            </a:pPr>
            <a:r>
              <a:rPr lang="en-US" baseline="0" dirty="0"/>
              <a:t>Opportunities in the Omitted forecast category are not included in the forecast, since these are lost opportunities.</a:t>
            </a:r>
          </a:p>
          <a:p>
            <a:pPr marL="229026" indent="-229026" defTabSz="916105">
              <a:buFont typeface="Wingdings" pitchFamily="2" charset="2"/>
              <a:buChar char="§"/>
              <a:defRPr/>
            </a:pPr>
            <a:r>
              <a:rPr lang="en-US" baseline="0" dirty="0"/>
              <a:t>It is important for you to discuss the opportunity stage and forecast category with sales executives and managers.  Sales executives and managers can leverage this to manage their sales teams and ensure forecast accuracy.  For example, when a sales rep puts an opportunity in the Commit forecast category they are essentially signing it in blood that this deal will come through!</a:t>
            </a:r>
          </a:p>
          <a:p>
            <a:pPr marL="229026" indent="-229026" defTabSz="916105">
              <a:buFont typeface="Wingdings" pitchFamily="2" charset="2"/>
              <a:buChar char="§"/>
              <a:defRPr/>
            </a:pPr>
            <a:r>
              <a:rPr lang="en-US" dirty="0"/>
              <a:t>A sales rep can manually change the forecast category for an opportunity. Let’s say that a sales rep knows his customer really well. The customer might only be in the prospecting stage, but the rep wants to track this as a Best Case opportunity, because the customer almost always buys. Or maybe a customer often gets to the negotiation stage and then pulls out of the deal. The rep might want to track the opportunity in an earlier forecast category. Please note that changing the Opportunity Stage will override any manual changes to the forecast category. Users above the sales rep in the forecast hierarchy cannot change the forecast category on the opportunity.</a:t>
            </a:r>
            <a:endParaRPr lang="en-US" baseline="0" dirty="0"/>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77</a:t>
            </a:fld>
            <a:endParaRPr lang="en-US" dirty="0"/>
          </a:p>
        </p:txBody>
      </p:sp>
    </p:spTree>
    <p:extLst>
      <p:ext uri="{BB962C8B-B14F-4D97-AF65-F5344CB8AC3E}">
        <p14:creationId xmlns:p14="http://schemas.microsoft.com/office/powerpoint/2010/main" val="400733647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6105">
              <a:defRPr/>
            </a:pPr>
            <a:r>
              <a:rPr lang="en-US" b="1" dirty="0"/>
              <a:t>Teaching Points:</a:t>
            </a:r>
            <a:endParaRPr lang="en-US" dirty="0"/>
          </a:p>
          <a:p>
            <a:pPr marL="285750" indent="-285750">
              <a:buFont typeface="Wingdings" pitchFamily="2" charset="2"/>
              <a:buChar char="§"/>
            </a:pPr>
            <a:r>
              <a:rPr lang="en-US" dirty="0"/>
              <a:t>The default forecast display includes separate rollup columns for opportunities in each individual forecast category--Closed, Commit, Best Case, and Pipeline.</a:t>
            </a:r>
            <a:endParaRPr lang="en-US" baseline="0" dirty="0"/>
          </a:p>
          <a:p>
            <a:pPr marL="285750" indent="-285750">
              <a:buFont typeface="Wingdings" pitchFamily="2" charset="2"/>
              <a:buChar char="§"/>
            </a:pPr>
            <a:r>
              <a:rPr lang="en-US" dirty="0"/>
              <a:t>You can choose instead to display cumulative rollup columns, which include opportunities in more than one category:</a:t>
            </a:r>
            <a:endParaRPr lang="en-US" baseline="0" dirty="0"/>
          </a:p>
          <a:p>
            <a:pPr marL="515898" marR="0" lvl="1"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baseline="0" dirty="0"/>
              <a:t>Open Pipeline includes all opportunities mapped to Pipeline, Best Case, and Commit forecast categories.</a:t>
            </a:r>
          </a:p>
          <a:p>
            <a:pPr marL="515898" marR="0" lvl="1"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baseline="0" dirty="0"/>
              <a:t>Best Case Forecast includes all opportunities mapped to the Best Case, Commit, and Closed forecast categories.</a:t>
            </a:r>
          </a:p>
          <a:p>
            <a:pPr marL="515898" marR="0" lvl="1"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baseline="0" dirty="0"/>
              <a:t>Commit Forecast includes all opportunities mapped to the Commit and Closed forecast categories.</a:t>
            </a:r>
          </a:p>
          <a:p>
            <a:pPr marL="515898" marR="0" lvl="1"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baseline="0" dirty="0"/>
              <a:t>Closed Only includes all opportunities mapped to the Closed forecast category.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baseline="0" dirty="0"/>
              <a:t>This setting also changes the column name displayed in the Forecasts tab.</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baseline="0" dirty="0"/>
              <a:t>To use cumulative forecast rollups, select the </a:t>
            </a:r>
            <a:r>
              <a:rPr lang="en-US" sz="1300" b="1" i="0" kern="1200" dirty="0">
                <a:solidFill>
                  <a:schemeClr val="tx1"/>
                </a:solidFill>
                <a:effectLst/>
                <a:latin typeface="Arial" pitchFamily="34" charset="0"/>
                <a:ea typeface="+mn-ea"/>
                <a:cs typeface="Arial" pitchFamily="34" charset="0"/>
              </a:rPr>
              <a:t>Enable Cumulative Forecast Rollups </a:t>
            </a:r>
            <a:r>
              <a:rPr lang="en-US" sz="1300" b="0" i="0" kern="1200" dirty="0">
                <a:solidFill>
                  <a:schemeClr val="tx1"/>
                </a:solidFill>
                <a:effectLst/>
                <a:latin typeface="Arial" pitchFamily="34" charset="0"/>
                <a:ea typeface="+mn-ea"/>
                <a:cs typeface="Arial" pitchFamily="34" charset="0"/>
              </a:rPr>
              <a:t>checkbox</a:t>
            </a:r>
            <a:r>
              <a:rPr lang="en-US" sz="1300" b="0" i="0" kern="1200" baseline="0" dirty="0">
                <a:solidFill>
                  <a:schemeClr val="tx1"/>
                </a:solidFill>
                <a:effectLst/>
                <a:latin typeface="Arial" pitchFamily="34" charset="0"/>
                <a:ea typeface="+mn-ea"/>
                <a:cs typeface="Arial" pitchFamily="34" charset="0"/>
              </a:rPr>
              <a:t> on the Setup | Customize | Forecast | Settings page.</a:t>
            </a:r>
          </a:p>
          <a:p>
            <a:pPr marL="515898" marR="0" lvl="1"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kern="0" dirty="0">
                <a:solidFill>
                  <a:schemeClr val="bg1"/>
                </a:solidFill>
                <a:latin typeface="Arial" pitchFamily="34" charset="0"/>
                <a:cs typeface="Arial" pitchFamily="34" charset="0"/>
              </a:rPr>
              <a:t>Your organization must choose whether you want to display individual forecast categories or cumulative forecast rollups.</a:t>
            </a:r>
          </a:p>
          <a:p>
            <a:pPr marL="515898" marR="0" lvl="1"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kern="0" dirty="0">
                <a:solidFill>
                  <a:schemeClr val="bg1"/>
                </a:solidFill>
                <a:latin typeface="Arial" pitchFamily="34" charset="0"/>
                <a:cs typeface="Arial" pitchFamily="34" charset="0"/>
              </a:rPr>
              <a:t>Be aware that changing the forecast column display purges all adjustments to Commit and Best</a:t>
            </a:r>
            <a:r>
              <a:rPr lang="en-US" kern="0" baseline="0" dirty="0">
                <a:solidFill>
                  <a:schemeClr val="bg1"/>
                </a:solidFill>
                <a:latin typeface="Arial" pitchFamily="34" charset="0"/>
                <a:cs typeface="Arial" pitchFamily="34" charset="0"/>
              </a:rPr>
              <a:t> </a:t>
            </a:r>
            <a:r>
              <a:rPr lang="en-US" kern="0" dirty="0">
                <a:solidFill>
                  <a:schemeClr val="bg1"/>
                </a:solidFill>
                <a:latin typeface="Arial" pitchFamily="34" charset="0"/>
                <a:cs typeface="Arial" pitchFamily="34" charset="0"/>
              </a:rPr>
              <a:t>Case forecast amounts.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300" b="0" i="0" u="none" strike="noStrike" kern="1200" baseline="0" dirty="0">
                <a:solidFill>
                  <a:schemeClr val="tx1"/>
                </a:solidFill>
                <a:latin typeface="Arial" pitchFamily="34" charset="0"/>
                <a:ea typeface="+mn-ea"/>
                <a:cs typeface="Arial" pitchFamily="34" charset="0"/>
              </a:rPr>
              <a:t>Forecast Historical Trending can’t be used in organizations that use Cumulative Forecast Rollups.</a:t>
            </a:r>
            <a:endParaRPr lang="en-US" sz="1300" b="0" i="0" kern="1200" baseline="0" dirty="0">
              <a:solidFill>
                <a:schemeClr val="tx1"/>
              </a:solidFill>
              <a:effectLst/>
              <a:latin typeface="Arial" pitchFamily="34" charset="0"/>
              <a:ea typeface="+mn-ea"/>
              <a:cs typeface="Arial"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baseline="0" dirty="0"/>
          </a:p>
          <a:p>
            <a:pPr marL="228572" marR="0" lvl="0" indent="-228572" algn="l" defTabSz="914400" rtl="0" eaLnBrk="1" fontAlgn="auto" latinLnBrk="0" hangingPunct="1">
              <a:lnSpc>
                <a:spcPct val="100000"/>
              </a:lnSpc>
              <a:spcBef>
                <a:spcPts val="0"/>
              </a:spcBef>
              <a:spcAft>
                <a:spcPts val="0"/>
              </a:spcAft>
              <a:buClrTx/>
              <a:buSzTx/>
              <a:buFont typeface="Wingdings" pitchFamily="2" charset="2"/>
              <a:buChar char="§"/>
              <a:tabLst/>
              <a:defRPr/>
            </a:pPr>
            <a:endParaRPr lang="en-US" baseline="0" dirty="0"/>
          </a:p>
          <a:p>
            <a:pPr marL="229026" indent="-229026"/>
            <a:r>
              <a:rPr lang="en-US" b="1" baseline="0" dirty="0"/>
              <a:t>Extra Material:</a:t>
            </a:r>
          </a:p>
          <a:p>
            <a:pPr marL="285750" indent="-285750">
              <a:buFont typeface="Wingdings" panose="05000000000000000000" pitchFamily="2" charset="2"/>
              <a:buChar char="§"/>
            </a:pPr>
            <a:r>
              <a:rPr lang="en-US" baseline="0" dirty="0"/>
              <a:t>Cumulative forecast rollups has the same functionality as forecast categories in Customizable Forecasting. </a:t>
            </a:r>
          </a:p>
          <a:p>
            <a:pPr marL="285750" indent="-285750">
              <a:buFont typeface="Wingdings" panose="05000000000000000000" pitchFamily="2" charset="2"/>
              <a:buChar char="§"/>
            </a:pPr>
            <a:r>
              <a:rPr lang="en-US" baseline="0" dirty="0"/>
              <a:t>Customizable Forecasting does not support displaying </a:t>
            </a:r>
            <a:r>
              <a:rPr lang="en-US" dirty="0"/>
              <a:t>separate rollup columns for opportunities in each individual forecast category.</a:t>
            </a:r>
            <a:endParaRPr lang="en-US" baseline="0" dirty="0"/>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78</a:t>
            </a:fld>
            <a:endParaRPr lang="en-US" dirty="0"/>
          </a:p>
        </p:txBody>
      </p:sp>
    </p:spTree>
    <p:extLst>
      <p:ext uri="{BB962C8B-B14F-4D97-AF65-F5344CB8AC3E}">
        <p14:creationId xmlns:p14="http://schemas.microsoft.com/office/powerpoint/2010/main" val="302926663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9026" indent="-229026" defTabSz="916105">
              <a:defRPr/>
            </a:pPr>
            <a:r>
              <a:rPr lang="en-US" b="1" dirty="0"/>
              <a:t>Teaching Points:</a:t>
            </a:r>
            <a:endParaRPr lang="en-US" dirty="0"/>
          </a:p>
          <a:p>
            <a:pPr marL="229026" indent="-229026">
              <a:buFont typeface="Wingdings" pitchFamily="2" charset="2"/>
              <a:buChar char="§"/>
            </a:pPr>
            <a:r>
              <a:rPr lang="en-US" dirty="0"/>
              <a:t>You cannot add or</a:t>
            </a:r>
            <a:r>
              <a:rPr lang="en-US" baseline="0" dirty="0"/>
              <a:t> remove forecast categories.</a:t>
            </a:r>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79</a:t>
            </a:fld>
            <a:endParaRPr lang="en-US" dirty="0"/>
          </a:p>
        </p:txBody>
      </p:sp>
    </p:spTree>
    <p:extLst>
      <p:ext uri="{BB962C8B-B14F-4D97-AF65-F5344CB8AC3E}">
        <p14:creationId xmlns:p14="http://schemas.microsoft.com/office/powerpoint/2010/main" val="1905647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Teaching Points:</a:t>
            </a:r>
            <a:endParaRPr lang="en-US" dirty="0"/>
          </a:p>
          <a:p>
            <a:pPr marL="111647" indent="-111647">
              <a:buFont typeface="Wingdings" pitchFamily="2" charset="2"/>
              <a:buChar char="§"/>
            </a:pPr>
            <a:r>
              <a:rPr lang="en-US" dirty="0"/>
              <a:t>These questions were given as pre-work when they signed up for the course. If the students did not fill out the pre-work, they can just answer them during class.</a:t>
            </a:r>
          </a:p>
          <a:p>
            <a:pPr marL="111647" indent="-111647">
              <a:buFont typeface="Wingdings" pitchFamily="2" charset="2"/>
              <a:buChar char="§"/>
            </a:pPr>
            <a:r>
              <a:rPr lang="en-US" dirty="0"/>
              <a:t>The goal of these questions is to get students thinking about how their sales organization currently tracks products and their prices, creates quotes, and manages orders. </a:t>
            </a:r>
          </a:p>
          <a:p>
            <a:endParaRPr lang="en-US" b="1" dirty="0"/>
          </a:p>
          <a:p>
            <a:r>
              <a:rPr lang="en-US" b="1" dirty="0"/>
              <a:t>Extra Materials:</a:t>
            </a:r>
            <a:endParaRPr lang="en-US" dirty="0"/>
          </a:p>
          <a:p>
            <a:pPr marL="111647" indent="-111647">
              <a:buFont typeface="Wingdings" pitchFamily="2" charset="2"/>
              <a:buChar char="§"/>
            </a:pPr>
            <a:r>
              <a:rPr lang="en-US" dirty="0"/>
              <a:t>Here are some common answers that you might get from students: </a:t>
            </a:r>
          </a:p>
          <a:p>
            <a:pPr lvl="2">
              <a:buNone/>
            </a:pPr>
            <a:r>
              <a:rPr lang="en-US" dirty="0"/>
              <a:t>1) Salesforce; Salesforce plus an external ERP system; ecommerce system; ? </a:t>
            </a:r>
          </a:p>
          <a:p>
            <a:pPr lvl="2">
              <a:buNone/>
            </a:pPr>
            <a:r>
              <a:rPr lang="en-US" dirty="0"/>
              <a:t>2) </a:t>
            </a:r>
            <a:r>
              <a:rPr lang="en-US" dirty="0" err="1"/>
              <a:t>AppExchange</a:t>
            </a:r>
            <a:r>
              <a:rPr lang="en-US" dirty="0"/>
              <a:t> product, an external ERP system like SAP; several integrated systems; ?</a:t>
            </a:r>
          </a:p>
          <a:p>
            <a:pPr lvl="2">
              <a:buNone/>
            </a:pPr>
            <a:r>
              <a:rPr lang="en-US" dirty="0"/>
              <a:t>3) Difficulty getting tools to be granular &amp; flexible; complex integrations; multicurrency issues; supply chain</a:t>
            </a:r>
            <a:r>
              <a:rPr lang="en-US" baseline="0" dirty="0"/>
              <a:t> or resourcing problems; tracking; complex product bundles</a:t>
            </a:r>
            <a:r>
              <a:rPr lang="en-US" dirty="0"/>
              <a:t>  </a:t>
            </a:r>
          </a:p>
          <a:p>
            <a:endParaRPr lang="en-US" b="1" dirty="0"/>
          </a:p>
          <a:p>
            <a:r>
              <a:rPr lang="en-US" b="1" dirty="0"/>
              <a:t>Suggestions</a:t>
            </a:r>
            <a:r>
              <a:rPr lang="en-US" dirty="0"/>
              <a:t>:</a:t>
            </a:r>
          </a:p>
          <a:p>
            <a:pPr marL="111647" indent="-111647">
              <a:buFont typeface="Wingdings" pitchFamily="2" charset="2"/>
              <a:buChar char="§"/>
            </a:pPr>
            <a:r>
              <a:rPr lang="en-US" dirty="0"/>
              <a:t>Have the students pair up or create small groups to discuss their answers. When you reconvene, ask each pair of students to answer one of the questions OR</a:t>
            </a:r>
          </a:p>
          <a:p>
            <a:pPr marL="111647" indent="-111647">
              <a:buFont typeface="Wingdings" pitchFamily="2" charset="2"/>
              <a:buChar char="§"/>
            </a:pPr>
            <a:r>
              <a:rPr lang="en-US" dirty="0"/>
              <a:t>Call on different students to answer these questions about their own organizations. </a:t>
            </a:r>
          </a:p>
          <a:p>
            <a:pPr marL="111647" indent="-111647">
              <a:buFont typeface="Wingdings" pitchFamily="2" charset="2"/>
              <a:buChar char="§"/>
            </a:pPr>
            <a:r>
              <a:rPr lang="en-US" dirty="0"/>
              <a:t>Ask "For those of you who did not respond, it is because you are not using Salesforce for products and you want to learn how?" Please raise your hand if this is true.</a:t>
            </a:r>
          </a:p>
          <a:p>
            <a:r>
              <a:rPr lang="en-US" b="1" dirty="0"/>
              <a:t>Virtual Delivery:</a:t>
            </a:r>
            <a:r>
              <a:rPr lang="en-US" dirty="0"/>
              <a:t> </a:t>
            </a:r>
          </a:p>
          <a:p>
            <a:pPr marL="111647" indent="-111647">
              <a:buFont typeface="Wingdings" pitchFamily="2" charset="2"/>
              <a:buChar char="§"/>
            </a:pPr>
            <a:r>
              <a:rPr lang="en-US" dirty="0"/>
              <a:t>Use break out rooms to allow students to discuss these questions in smaller groups OR</a:t>
            </a:r>
          </a:p>
          <a:p>
            <a:pPr marL="111647" indent="-111647">
              <a:buFont typeface="Wingdings" pitchFamily="2" charset="2"/>
              <a:buChar char="§"/>
            </a:pPr>
            <a:r>
              <a:rPr lang="en-US" dirty="0"/>
              <a:t>Ask these questions one at a time. For each question, have them chat their answers. </a:t>
            </a:r>
          </a:p>
          <a:p>
            <a:pPr marL="111647" indent="-111647">
              <a:buFont typeface="Wingdings" pitchFamily="2" charset="2"/>
              <a:buChar char="§"/>
            </a:pPr>
            <a:r>
              <a:rPr lang="en-US" dirty="0"/>
              <a:t>Highlight the common themes across different answers.</a:t>
            </a:r>
          </a:p>
          <a:p>
            <a:endParaRPr lang="en-US" dirty="0"/>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8</a:t>
            </a:fld>
            <a:endParaRPr lang="en-US" dirty="0"/>
          </a:p>
        </p:txBody>
      </p:sp>
    </p:spTree>
    <p:extLst>
      <p:ext uri="{BB962C8B-B14F-4D97-AF65-F5344CB8AC3E}">
        <p14:creationId xmlns:p14="http://schemas.microsoft.com/office/powerpoint/2010/main" val="289316311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 y="109538"/>
            <a:ext cx="5214938" cy="2935287"/>
          </a:xfrm>
          <a:prstGeom prst="rect">
            <a:avLst/>
          </a:prstGeom>
        </p:spPr>
      </p:sp>
      <p:sp>
        <p:nvSpPr>
          <p:cNvPr id="3" name="Notes Placeholder 2"/>
          <p:cNvSpPr>
            <a:spLocks noGrp="1"/>
          </p:cNvSpPr>
          <p:nvPr>
            <p:ph type="body" idx="1"/>
          </p:nvPr>
        </p:nvSpPr>
        <p:spPr>
          <a:xfrm>
            <a:off x="390349" y="3273023"/>
            <a:ext cx="6245578" cy="5504942"/>
          </a:xfrm>
          <a:prstGeom prst="rect">
            <a:avLst/>
          </a:prstGeom>
        </p:spPr>
        <p:txBody>
          <a:bodyPr>
            <a:normAutofit/>
          </a:bodyPr>
          <a:lstStyle/>
          <a:p>
            <a:pPr defTabSz="916105">
              <a:defRPr/>
            </a:pPr>
            <a:r>
              <a:rPr lang="en-US" b="1" dirty="0"/>
              <a:t>Teaching Points:</a:t>
            </a:r>
          </a:p>
          <a:p>
            <a:pPr marL="229026" indent="-229026" defTabSz="916105">
              <a:buFont typeface="Wingdings" pitchFamily="2" charset="2"/>
              <a:buChar char="§"/>
              <a:defRPr/>
            </a:pPr>
            <a:r>
              <a:rPr lang="en-US" dirty="0"/>
              <a:t>The B2C</a:t>
            </a:r>
            <a:r>
              <a:rPr lang="en-US" baseline="0" dirty="0"/>
              <a:t> Sales Process uses these stages: Initial Contact, Quote Given, Closed Won, Closed Lost.</a:t>
            </a:r>
          </a:p>
          <a:p>
            <a:pPr marL="229026" indent="-229026" defTabSz="916105">
              <a:buFont typeface="Wingdings" pitchFamily="2" charset="2"/>
              <a:buChar char="§"/>
              <a:defRPr/>
            </a:pPr>
            <a:r>
              <a:rPr lang="en-US" dirty="0"/>
              <a:t>The B2B</a:t>
            </a:r>
            <a:r>
              <a:rPr lang="en-US" baseline="0" dirty="0"/>
              <a:t> Sales Process uses these stages: Prospecting, Qualification, Needs Analysis, Value Proposition, Id. Decision Makers, Perception Analysis, Proposal/Price Quote, Negotiation/Review, Closed Won, Closed Lost.</a:t>
            </a:r>
            <a:endParaRPr lang="en-US" dirty="0"/>
          </a:p>
          <a:p>
            <a:pPr defTabSz="924723">
              <a:defRPr/>
            </a:pPr>
            <a:endParaRPr lang="en-US" dirty="0"/>
          </a:p>
        </p:txBody>
      </p:sp>
      <p:sp>
        <p:nvSpPr>
          <p:cNvPr id="7" name="Header Placeholder 3"/>
          <p:cNvSpPr>
            <a:spLocks noGrp="1"/>
          </p:cNvSpPr>
          <p:nvPr>
            <p:ph type="hdr" sz="quarter"/>
          </p:nvPr>
        </p:nvSpPr>
        <p:spPr>
          <a:xfrm>
            <a:off x="1" y="9065186"/>
            <a:ext cx="4307520" cy="247089"/>
          </a:xfrm>
        </p:spPr>
        <p:txBody>
          <a:bodyPr/>
          <a:lstStyle/>
          <a:p>
            <a:pPr>
              <a:defRPr/>
            </a:pPr>
            <a:r>
              <a:rPr lang="en-US" dirty="0"/>
              <a:t>Sales Cloud Administration</a:t>
            </a:r>
          </a:p>
        </p:txBody>
      </p:sp>
      <p:sp>
        <p:nvSpPr>
          <p:cNvPr id="9" name="Footer Placeholder 4"/>
          <p:cNvSpPr>
            <a:spLocks noGrp="1"/>
          </p:cNvSpPr>
          <p:nvPr>
            <p:ph type="ftr" sz="quarter" idx="4"/>
          </p:nvPr>
        </p:nvSpPr>
        <p:spPr>
          <a:xfrm>
            <a:off x="4344383" y="9055743"/>
            <a:ext cx="2087921" cy="256524"/>
          </a:xfrm>
        </p:spPr>
        <p:txBody>
          <a:bodyPr/>
          <a:lstStyle/>
          <a:p>
            <a:r>
              <a:rPr lang="en-US" dirty="0"/>
              <a:t>© Copyright 2017 salesforce.com, </a:t>
            </a:r>
            <a:r>
              <a:rPr lang="en-US" dirty="0" err="1"/>
              <a:t>inc.</a:t>
            </a:r>
            <a:endParaRPr lang="en-US" dirty="0"/>
          </a:p>
        </p:txBody>
      </p:sp>
      <p:sp>
        <p:nvSpPr>
          <p:cNvPr id="10" name="Slide Number Placeholder 5"/>
          <p:cNvSpPr>
            <a:spLocks noGrp="1"/>
          </p:cNvSpPr>
          <p:nvPr>
            <p:ph type="sldNum" sz="quarter" idx="5"/>
          </p:nvPr>
        </p:nvSpPr>
        <p:spPr>
          <a:xfrm>
            <a:off x="6470936" y="9055738"/>
            <a:ext cx="555339" cy="256537"/>
          </a:xfrm>
        </p:spPr>
        <p:txBody>
          <a:bodyPr/>
          <a:lstStyle/>
          <a:p>
            <a:pPr>
              <a:defRPr/>
            </a:pPr>
            <a:fld id="{B4ABCAC1-5A0E-4D41-9DFA-A4558277763A}" type="slidenum">
              <a:rPr lang="en-US" smtClean="0"/>
              <a:pPr>
                <a:defRPr/>
              </a:pPr>
              <a:t>80</a:t>
            </a:fld>
            <a:endParaRPr lang="en-US" dirty="0"/>
          </a:p>
        </p:txBody>
      </p:sp>
    </p:spTree>
    <p:custDataLst>
      <p:tags r:id="rId1"/>
    </p:custDataLst>
    <p:extLst>
      <p:ext uri="{BB962C8B-B14F-4D97-AF65-F5344CB8AC3E}">
        <p14:creationId xmlns:p14="http://schemas.microsoft.com/office/powerpoint/2010/main" val="299465731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 y="109538"/>
            <a:ext cx="5214938" cy="2935287"/>
          </a:xfrm>
          <a:prstGeom prst="rect">
            <a:avLst/>
          </a:prstGeom>
        </p:spPr>
      </p:sp>
      <p:sp>
        <p:nvSpPr>
          <p:cNvPr id="3" name="Notes Placeholder 2"/>
          <p:cNvSpPr>
            <a:spLocks noGrp="1"/>
          </p:cNvSpPr>
          <p:nvPr>
            <p:ph type="body" idx="1"/>
          </p:nvPr>
        </p:nvSpPr>
        <p:spPr>
          <a:xfrm>
            <a:off x="390349" y="3273023"/>
            <a:ext cx="6245578" cy="5504942"/>
          </a:xfrm>
          <a:prstGeom prst="rect">
            <a:avLst/>
          </a:prstGeom>
        </p:spPr>
        <p:txBody>
          <a:bodyPr>
            <a:normAutofit/>
          </a:bodyPr>
          <a:lstStyle/>
          <a:p>
            <a:pPr defTabSz="916105">
              <a:defRPr/>
            </a:pPr>
            <a:r>
              <a:rPr lang="en-US" b="1" dirty="0"/>
              <a:t>Teaching Points:</a:t>
            </a:r>
            <a:endParaRPr lang="en-US" dirty="0"/>
          </a:p>
          <a:p>
            <a:r>
              <a:rPr lang="en-US" dirty="0"/>
              <a:t>What has changed about her forecast?</a:t>
            </a:r>
          </a:p>
          <a:p>
            <a:r>
              <a:rPr lang="en-US" dirty="0"/>
              <a:t>The Commit and Best Case forecast categories now include forecast values.</a:t>
            </a:r>
          </a:p>
          <a:p>
            <a:endParaRPr lang="en-US" dirty="0"/>
          </a:p>
          <a:p>
            <a:r>
              <a:rPr lang="en-US" dirty="0"/>
              <a:t>What displays in the opportunity pane when you click on a Best Case value?</a:t>
            </a:r>
          </a:p>
          <a:p>
            <a:pPr defTabSz="916105" fontAlgn="t">
              <a:defRPr/>
            </a:pPr>
            <a:r>
              <a:rPr lang="en-US" dirty="0"/>
              <a:t>Opportunities in the Value Proposition, Id. Decision Makers, or Perception Analysis stages</a:t>
            </a:r>
          </a:p>
          <a:p>
            <a:endParaRPr lang="en-US" dirty="0"/>
          </a:p>
          <a:p>
            <a:r>
              <a:rPr lang="en-US" dirty="0"/>
              <a:t>What happens when you change the opportunity stage from Perception Analysis to Proposal/Price Quote?</a:t>
            </a:r>
          </a:p>
          <a:p>
            <a:r>
              <a:rPr lang="en-US" dirty="0"/>
              <a:t>The opportunity now rolls up to the Commit forecast category.</a:t>
            </a:r>
          </a:p>
          <a:p>
            <a:endParaRPr lang="en-US" dirty="0"/>
          </a:p>
          <a:p>
            <a:pPr defTabSz="916105">
              <a:defRPr/>
            </a:pPr>
            <a:r>
              <a:rPr lang="en-US" dirty="0"/>
              <a:t>What happens when you change the forecast category of an opportunity?</a:t>
            </a:r>
          </a:p>
          <a:p>
            <a:r>
              <a:rPr lang="en-US" dirty="0"/>
              <a:t>The opportunity now rolls up to the new forecast category. The opportunity stage does not change.</a:t>
            </a:r>
          </a:p>
          <a:p>
            <a:endParaRPr lang="en-US" dirty="0"/>
          </a:p>
          <a:p>
            <a:r>
              <a:rPr lang="en-US" b="1" dirty="0"/>
              <a:t>Suggestions</a:t>
            </a:r>
            <a:r>
              <a:rPr lang="en-US" dirty="0"/>
              <a:t>:</a:t>
            </a:r>
          </a:p>
          <a:p>
            <a:pPr marL="111647" indent="-111647" defTabSz="874898">
              <a:buFont typeface="Wingdings" pitchFamily="2" charset="2"/>
              <a:buChar char="§"/>
              <a:defRPr/>
            </a:pPr>
            <a:r>
              <a:rPr lang="en-US" dirty="0"/>
              <a:t>When</a:t>
            </a:r>
            <a:r>
              <a:rPr lang="en-US" baseline="0" dirty="0"/>
              <a:t> </a:t>
            </a:r>
            <a:r>
              <a:rPr lang="en-US" dirty="0"/>
              <a:t>the students have finished the exercise, tell the students</a:t>
            </a:r>
            <a:r>
              <a:rPr lang="en-US" baseline="0" dirty="0"/>
              <a:t> the answers and ask if anyone had different answers. For questions that students got wrong, </a:t>
            </a:r>
            <a:r>
              <a:rPr lang="en-US" dirty="0"/>
              <a:t>show the students how to find the answers in the UI.</a:t>
            </a:r>
          </a:p>
          <a:p>
            <a:pPr defTabSz="924723">
              <a:defRPr/>
            </a:pPr>
            <a:endParaRPr lang="en-US" dirty="0"/>
          </a:p>
        </p:txBody>
      </p:sp>
      <p:sp>
        <p:nvSpPr>
          <p:cNvPr id="7" name="Header Placeholder 3"/>
          <p:cNvSpPr>
            <a:spLocks noGrp="1"/>
          </p:cNvSpPr>
          <p:nvPr>
            <p:ph type="hdr" sz="quarter"/>
          </p:nvPr>
        </p:nvSpPr>
        <p:spPr>
          <a:xfrm>
            <a:off x="1" y="9065186"/>
            <a:ext cx="4307520" cy="247089"/>
          </a:xfrm>
        </p:spPr>
        <p:txBody>
          <a:bodyPr/>
          <a:lstStyle/>
          <a:p>
            <a:pPr>
              <a:defRPr/>
            </a:pPr>
            <a:r>
              <a:rPr lang="en-US" dirty="0"/>
              <a:t>Sales Cloud Administration</a:t>
            </a:r>
          </a:p>
        </p:txBody>
      </p:sp>
      <p:sp>
        <p:nvSpPr>
          <p:cNvPr id="9" name="Footer Placeholder 4"/>
          <p:cNvSpPr>
            <a:spLocks noGrp="1"/>
          </p:cNvSpPr>
          <p:nvPr>
            <p:ph type="ftr" sz="quarter" idx="4"/>
          </p:nvPr>
        </p:nvSpPr>
        <p:spPr>
          <a:xfrm>
            <a:off x="4344383" y="9055743"/>
            <a:ext cx="2087921" cy="256524"/>
          </a:xfrm>
        </p:spPr>
        <p:txBody>
          <a:bodyPr/>
          <a:lstStyle/>
          <a:p>
            <a:r>
              <a:rPr lang="en-US" dirty="0"/>
              <a:t>© Copyright 2017 salesforce.com, </a:t>
            </a:r>
            <a:r>
              <a:rPr lang="en-US" dirty="0" err="1"/>
              <a:t>inc.</a:t>
            </a:r>
            <a:endParaRPr lang="en-US" dirty="0"/>
          </a:p>
        </p:txBody>
      </p:sp>
      <p:sp>
        <p:nvSpPr>
          <p:cNvPr id="10" name="Slide Number Placeholder 5"/>
          <p:cNvSpPr>
            <a:spLocks noGrp="1"/>
          </p:cNvSpPr>
          <p:nvPr>
            <p:ph type="sldNum" sz="quarter" idx="5"/>
          </p:nvPr>
        </p:nvSpPr>
        <p:spPr>
          <a:xfrm>
            <a:off x="6470936" y="9055738"/>
            <a:ext cx="555339" cy="256537"/>
          </a:xfrm>
        </p:spPr>
        <p:txBody>
          <a:bodyPr/>
          <a:lstStyle/>
          <a:p>
            <a:pPr>
              <a:defRPr/>
            </a:pPr>
            <a:fld id="{B4ABCAC1-5A0E-4D41-9DFA-A4558277763A}" type="slidenum">
              <a:rPr lang="en-US" smtClean="0"/>
              <a:pPr>
                <a:defRPr/>
              </a:pPr>
              <a:t>81</a:t>
            </a:fld>
            <a:endParaRPr lang="en-US" dirty="0"/>
          </a:p>
        </p:txBody>
      </p:sp>
    </p:spTree>
    <p:custDataLst>
      <p:tags r:id="rId1"/>
    </p:custDataLst>
    <p:extLst>
      <p:ext uri="{BB962C8B-B14F-4D97-AF65-F5344CB8AC3E}">
        <p14:creationId xmlns:p14="http://schemas.microsoft.com/office/powerpoint/2010/main" val="288691087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 y="109538"/>
            <a:ext cx="5214938" cy="2935287"/>
          </a:xfrm>
          <a:prstGeom prst="rect">
            <a:avLst/>
          </a:prstGeom>
        </p:spPr>
      </p:sp>
      <p:sp>
        <p:nvSpPr>
          <p:cNvPr id="3" name="Notes Placeholder 2"/>
          <p:cNvSpPr>
            <a:spLocks noGrp="1"/>
          </p:cNvSpPr>
          <p:nvPr>
            <p:ph type="body" idx="1"/>
          </p:nvPr>
        </p:nvSpPr>
        <p:spPr>
          <a:xfrm>
            <a:off x="390349" y="3273023"/>
            <a:ext cx="6245578" cy="5504942"/>
          </a:xfrm>
          <a:prstGeom prst="rect">
            <a:avLst/>
          </a:prstGeom>
        </p:spPr>
        <p:txBody>
          <a:bodyPr>
            <a:normAutofit/>
          </a:bodyPr>
          <a:lstStyle/>
          <a:p>
            <a:pPr defTabSz="924723">
              <a:defRPr/>
            </a:pPr>
            <a:endParaRPr lang="en-US" dirty="0">
              <a:solidFill>
                <a:schemeClr val="tx1"/>
              </a:solidFill>
            </a:endParaRPr>
          </a:p>
        </p:txBody>
      </p:sp>
      <p:sp>
        <p:nvSpPr>
          <p:cNvPr id="7" name="Header Placeholder 3"/>
          <p:cNvSpPr>
            <a:spLocks noGrp="1"/>
          </p:cNvSpPr>
          <p:nvPr>
            <p:ph type="hdr" sz="quarter"/>
          </p:nvPr>
        </p:nvSpPr>
        <p:spPr>
          <a:xfrm>
            <a:off x="1" y="9065186"/>
            <a:ext cx="4307520" cy="247089"/>
          </a:xfrm>
        </p:spPr>
        <p:txBody>
          <a:bodyPr/>
          <a:lstStyle/>
          <a:p>
            <a:pPr>
              <a:defRPr/>
            </a:pPr>
            <a:r>
              <a:rPr lang="en-US" dirty="0"/>
              <a:t>Sales Cloud Administration</a:t>
            </a:r>
          </a:p>
        </p:txBody>
      </p:sp>
      <p:sp>
        <p:nvSpPr>
          <p:cNvPr id="9" name="Footer Placeholder 4"/>
          <p:cNvSpPr>
            <a:spLocks noGrp="1"/>
          </p:cNvSpPr>
          <p:nvPr>
            <p:ph type="ftr" sz="quarter" idx="4"/>
          </p:nvPr>
        </p:nvSpPr>
        <p:spPr>
          <a:xfrm>
            <a:off x="4344383" y="9055743"/>
            <a:ext cx="2087921" cy="256524"/>
          </a:xfrm>
        </p:spPr>
        <p:txBody>
          <a:bodyPr/>
          <a:lstStyle/>
          <a:p>
            <a:r>
              <a:rPr lang="en-US" dirty="0"/>
              <a:t>© Copyright 2017 salesforce.com, </a:t>
            </a:r>
            <a:r>
              <a:rPr lang="en-US" dirty="0" err="1"/>
              <a:t>inc.</a:t>
            </a:r>
            <a:endParaRPr lang="en-US" dirty="0"/>
          </a:p>
        </p:txBody>
      </p:sp>
      <p:sp>
        <p:nvSpPr>
          <p:cNvPr id="10" name="Slide Number Placeholder 5"/>
          <p:cNvSpPr>
            <a:spLocks noGrp="1"/>
          </p:cNvSpPr>
          <p:nvPr>
            <p:ph type="sldNum" sz="quarter" idx="5"/>
          </p:nvPr>
        </p:nvSpPr>
        <p:spPr>
          <a:xfrm>
            <a:off x="6470936" y="9055738"/>
            <a:ext cx="555339" cy="256537"/>
          </a:xfrm>
        </p:spPr>
        <p:txBody>
          <a:bodyPr/>
          <a:lstStyle/>
          <a:p>
            <a:pPr>
              <a:defRPr/>
            </a:pPr>
            <a:fld id="{B4ABCAC1-5A0E-4D41-9DFA-A4558277763A}" type="slidenum">
              <a:rPr lang="en-US" smtClean="0"/>
              <a:pPr>
                <a:defRPr/>
              </a:pPr>
              <a:t>82</a:t>
            </a:fld>
            <a:endParaRPr lang="en-US" dirty="0"/>
          </a:p>
        </p:txBody>
      </p:sp>
    </p:spTree>
    <p:custDataLst>
      <p:tags r:id="rId1"/>
    </p:custDataLst>
    <p:extLst>
      <p:ext uri="{BB962C8B-B14F-4D97-AF65-F5344CB8AC3E}">
        <p14:creationId xmlns:p14="http://schemas.microsoft.com/office/powerpoint/2010/main" val="395678571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6105">
              <a:defRPr/>
            </a:pPr>
            <a:r>
              <a:rPr lang="en-US" b="1" dirty="0"/>
              <a:t>Teaching Points:</a:t>
            </a:r>
            <a:endParaRPr lang="en-US" dirty="0"/>
          </a:p>
          <a:p>
            <a:pPr marL="229026" indent="-229026" defTabSz="916105">
              <a:buFont typeface="Wingdings" pitchFamily="2" charset="2"/>
              <a:buChar char="§"/>
              <a:defRPr/>
            </a:pPr>
            <a:r>
              <a:rPr lang="en-US" baseline="0" dirty="0">
                <a:solidFill>
                  <a:srgbClr val="000000"/>
                </a:solidFill>
                <a:latin typeface="Arial" pitchFamily="-112" charset="0"/>
                <a:ea typeface="Arial" pitchFamily="-112" charset="0"/>
                <a:cs typeface="Arial" pitchFamily="-112" charset="0"/>
                <a:sym typeface="Arial" pitchFamily="-112" charset="0"/>
              </a:rPr>
              <a:t>You must enable users to act as forecast managers.</a:t>
            </a:r>
          </a:p>
          <a:p>
            <a:pPr marL="229026" indent="-229026" defTabSz="916105">
              <a:buFont typeface="Wingdings" pitchFamily="2" charset="2"/>
              <a:buChar char="§"/>
              <a:defRPr/>
            </a:pPr>
            <a:r>
              <a:rPr lang="en-US" baseline="0" dirty="0">
                <a:solidFill>
                  <a:schemeClr val="tx1"/>
                </a:solidFill>
                <a:latin typeface="Arial" pitchFamily="34" charset="0"/>
                <a:ea typeface="+mn-ea"/>
                <a:cs typeface="Arial" pitchFamily="34" charset="0"/>
                <a:sym typeface="Arial" pitchFamily="-112" charset="0"/>
              </a:rPr>
              <a:t>O</a:t>
            </a:r>
            <a:r>
              <a:rPr lang="en-US" dirty="0"/>
              <a:t>nly one person at each level in the forecast hierarchy can be</a:t>
            </a:r>
            <a:r>
              <a:rPr lang="en-US" baseline="0" dirty="0"/>
              <a:t> a</a:t>
            </a:r>
            <a:r>
              <a:rPr lang="en-US" dirty="0"/>
              <a:t> forecast</a:t>
            </a:r>
            <a:r>
              <a:rPr lang="en-US" baseline="0" dirty="0"/>
              <a:t> </a:t>
            </a:r>
            <a:r>
              <a:rPr lang="en-US" dirty="0"/>
              <a:t>manager at one time.</a:t>
            </a:r>
          </a:p>
          <a:p>
            <a:pPr marL="229026" indent="-229026" defTabSz="916105">
              <a:buFont typeface="Wingdings" pitchFamily="2" charset="2"/>
              <a:buChar char="§"/>
              <a:defRPr/>
            </a:pPr>
            <a:r>
              <a:rPr lang="en-US" dirty="0"/>
              <a:t>A forecast manager can view the forecasts of all</a:t>
            </a:r>
            <a:r>
              <a:rPr lang="en-US" baseline="0" dirty="0"/>
              <a:t> users below them in the forecast hierarchy</a:t>
            </a:r>
            <a:r>
              <a:rPr lang="en-US" dirty="0"/>
              <a:t>.</a:t>
            </a:r>
          </a:p>
          <a:p>
            <a:pPr marL="229026" indent="-229026" defTabSz="916105">
              <a:buFont typeface="Wingdings" pitchFamily="2" charset="2"/>
              <a:buChar char="§"/>
              <a:defRPr/>
            </a:pPr>
            <a:r>
              <a:rPr lang="en-US" dirty="0"/>
              <a:t>Users with the "View All Forecasts" permission can view any user’s forecast regardless of the forecast hierarchy. </a:t>
            </a:r>
            <a:endParaRPr lang="en-US" b="1" dirty="0"/>
          </a:p>
          <a:p>
            <a:endParaRPr lang="en-US" dirty="0"/>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83</a:t>
            </a:fld>
            <a:endParaRPr lang="en-US" dirty="0"/>
          </a:p>
        </p:txBody>
      </p:sp>
    </p:spTree>
    <p:extLst>
      <p:ext uri="{BB962C8B-B14F-4D97-AF65-F5344CB8AC3E}">
        <p14:creationId xmlns:p14="http://schemas.microsoft.com/office/powerpoint/2010/main" val="70047151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05754">
              <a:defRPr/>
            </a:pPr>
            <a:r>
              <a:rPr lang="en-US" b="1" dirty="0"/>
              <a:t>Teaching Points:</a:t>
            </a:r>
            <a:endParaRPr lang="en-US" dirty="0"/>
          </a:p>
          <a:p>
            <a:pPr marL="229026" indent="-229026" defTabSz="905754">
              <a:buFont typeface="Wingdings" pitchFamily="2" charset="2"/>
              <a:buChar char="§"/>
              <a:defRPr/>
            </a:pPr>
            <a:r>
              <a:rPr lang="en-US" baseline="0" dirty="0"/>
              <a:t>For example, a manager might think that a sales rep is being overly optimistic about the best case forecast. She can adjust his forecast for a specific forecast category to increase the forecast accuracy.</a:t>
            </a:r>
          </a:p>
          <a:p>
            <a:pPr marL="229026" indent="-229026" defTabSz="905754">
              <a:buFont typeface="Wingdings" pitchFamily="2" charset="2"/>
              <a:buChar char="§"/>
              <a:defRPr/>
            </a:pPr>
            <a:r>
              <a:rPr lang="en-US" baseline="0" dirty="0"/>
              <a:t>A subordinate cannot see his manager’s adjustments when viewing his forecast.</a:t>
            </a:r>
          </a:p>
          <a:p>
            <a:pPr marL="229026" indent="-229026" defTabSz="905754">
              <a:buFont typeface="Wingdings" pitchFamily="2" charset="2"/>
              <a:buChar char="§"/>
              <a:defRPr/>
            </a:pPr>
            <a:endParaRPr lang="en-US" baseline="0" dirty="0"/>
          </a:p>
          <a:p>
            <a:pPr defTabSz="905754">
              <a:defRPr/>
            </a:pPr>
            <a:r>
              <a:rPr lang="en-US" b="1" dirty="0"/>
              <a:t>Suggestions:</a:t>
            </a:r>
            <a:endParaRPr lang="en-US" dirty="0"/>
          </a:p>
          <a:p>
            <a:pPr marL="229026" indent="-229026" defTabSz="905754">
              <a:buFont typeface="Wingdings" pitchFamily="2" charset="2"/>
              <a:buChar char="§"/>
              <a:defRPr/>
            </a:pPr>
            <a:r>
              <a:rPr lang="en-US" baseline="0" dirty="0"/>
              <a:t>Ask the students if Allison Wheeler can adjust the forecast for Anna </a:t>
            </a:r>
            <a:r>
              <a:rPr lang="en-US" baseline="0" dirty="0" err="1"/>
              <a:t>Bressan</a:t>
            </a:r>
            <a:r>
              <a:rPr lang="en-US" baseline="0" dirty="0"/>
              <a:t>? The answer is no, because Anna is not directly below Allison in the forecast hierarchy. </a:t>
            </a:r>
          </a:p>
          <a:p>
            <a:endParaRPr lang="en-US" dirty="0"/>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84</a:t>
            </a:fld>
            <a:endParaRPr lang="en-US" dirty="0"/>
          </a:p>
        </p:txBody>
      </p:sp>
    </p:spTree>
    <p:extLst>
      <p:ext uri="{BB962C8B-B14F-4D97-AF65-F5344CB8AC3E}">
        <p14:creationId xmlns:p14="http://schemas.microsoft.com/office/powerpoint/2010/main" val="242731072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05754">
              <a:defRPr/>
            </a:pPr>
            <a:r>
              <a:rPr lang="en-US" b="1" dirty="0"/>
              <a:t>Teaching Points:</a:t>
            </a:r>
            <a:endParaRPr lang="en-US" dirty="0"/>
          </a:p>
          <a:p>
            <a:pPr marL="229026" indent="-229026" defTabSz="905754">
              <a:buFont typeface="Wingdings" pitchFamily="2" charset="2"/>
              <a:buChar char="§"/>
              <a:defRPr/>
            </a:pPr>
            <a:r>
              <a:rPr lang="en-CA" baseline="0" dirty="0"/>
              <a:t>Users have the power to make adjustments to their own forecasts without changing the underlying opportunity value. </a:t>
            </a:r>
            <a:endParaRPr lang="en-US" baseline="0" dirty="0"/>
          </a:p>
          <a:p>
            <a:pPr marL="229026" indent="-229026" defTabSz="905754">
              <a:buFont typeface="Wingdings" pitchFamily="2" charset="2"/>
              <a:buChar char="§"/>
              <a:defRPr/>
            </a:pPr>
            <a:r>
              <a:rPr lang="en-US" baseline="0" dirty="0"/>
              <a:t>For example, if a sales rep anticipates that her Commit forecast amount will come in higher, but isn’t sure which opportunities will provide the additional revenue, she can adjust her own Commit forecast amount. </a:t>
            </a:r>
          </a:p>
          <a:p>
            <a:pPr marL="229026" indent="-229026" defTabSz="905754">
              <a:buFont typeface="Wingdings" pitchFamily="2" charset="2"/>
              <a:buChar char="§"/>
              <a:defRPr/>
            </a:pPr>
            <a:r>
              <a:rPr lang="en-CA" dirty="0"/>
              <a:t>If your organization uses product family forecasts, users can’t adjust their own product family forecast amounts.</a:t>
            </a:r>
            <a:endParaRPr lang="en-US" baseline="0" dirty="0"/>
          </a:p>
          <a:p>
            <a:endParaRPr lang="en-US" dirty="0"/>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85</a:t>
            </a:fld>
            <a:endParaRPr lang="en-US" dirty="0"/>
          </a:p>
        </p:txBody>
      </p:sp>
    </p:spTree>
    <p:extLst>
      <p:ext uri="{BB962C8B-B14F-4D97-AF65-F5344CB8AC3E}">
        <p14:creationId xmlns:p14="http://schemas.microsoft.com/office/powerpoint/2010/main" val="314239735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 y="109538"/>
            <a:ext cx="5214938" cy="2935287"/>
          </a:xfrm>
          <a:prstGeom prst="rect">
            <a:avLst/>
          </a:prstGeom>
        </p:spPr>
      </p:sp>
      <p:sp>
        <p:nvSpPr>
          <p:cNvPr id="3" name="Notes Placeholder 2"/>
          <p:cNvSpPr>
            <a:spLocks noGrp="1"/>
          </p:cNvSpPr>
          <p:nvPr>
            <p:ph type="body" idx="1"/>
          </p:nvPr>
        </p:nvSpPr>
        <p:spPr>
          <a:xfrm>
            <a:off x="390349" y="3273023"/>
            <a:ext cx="6245578" cy="5504942"/>
          </a:xfrm>
          <a:prstGeom prst="rect">
            <a:avLst/>
          </a:prstGeom>
        </p:spPr>
        <p:txBody>
          <a:bodyPr>
            <a:normAutofit/>
          </a:bodyPr>
          <a:lstStyle/>
          <a:p>
            <a:pPr defTabSz="924723">
              <a:defRPr/>
            </a:pPr>
            <a:endParaRPr lang="en-US" dirty="0"/>
          </a:p>
          <a:p>
            <a:pPr defTabSz="924723">
              <a:defRPr/>
            </a:pPr>
            <a:endParaRPr lang="en-US" dirty="0"/>
          </a:p>
        </p:txBody>
      </p:sp>
      <p:sp>
        <p:nvSpPr>
          <p:cNvPr id="7" name="Header Placeholder 3"/>
          <p:cNvSpPr>
            <a:spLocks noGrp="1"/>
          </p:cNvSpPr>
          <p:nvPr>
            <p:ph type="hdr" sz="quarter"/>
          </p:nvPr>
        </p:nvSpPr>
        <p:spPr>
          <a:xfrm>
            <a:off x="1" y="9065186"/>
            <a:ext cx="4307520" cy="247089"/>
          </a:xfrm>
        </p:spPr>
        <p:txBody>
          <a:bodyPr/>
          <a:lstStyle/>
          <a:p>
            <a:pPr>
              <a:defRPr/>
            </a:pPr>
            <a:r>
              <a:rPr lang="en-US" dirty="0"/>
              <a:t>Sales Cloud Administration</a:t>
            </a:r>
          </a:p>
        </p:txBody>
      </p:sp>
      <p:sp>
        <p:nvSpPr>
          <p:cNvPr id="9" name="Footer Placeholder 4"/>
          <p:cNvSpPr>
            <a:spLocks noGrp="1"/>
          </p:cNvSpPr>
          <p:nvPr>
            <p:ph type="ftr" sz="quarter" idx="4"/>
          </p:nvPr>
        </p:nvSpPr>
        <p:spPr>
          <a:xfrm>
            <a:off x="4344383" y="9055743"/>
            <a:ext cx="2087921" cy="256524"/>
          </a:xfrm>
        </p:spPr>
        <p:txBody>
          <a:bodyPr/>
          <a:lstStyle/>
          <a:p>
            <a:r>
              <a:rPr lang="en-US" dirty="0"/>
              <a:t>© Copyright 2017 salesforce.com, </a:t>
            </a:r>
            <a:r>
              <a:rPr lang="en-US" dirty="0" err="1"/>
              <a:t>inc.</a:t>
            </a:r>
            <a:endParaRPr lang="en-US" dirty="0"/>
          </a:p>
        </p:txBody>
      </p:sp>
      <p:sp>
        <p:nvSpPr>
          <p:cNvPr id="10" name="Slide Number Placeholder 5"/>
          <p:cNvSpPr>
            <a:spLocks noGrp="1"/>
          </p:cNvSpPr>
          <p:nvPr>
            <p:ph type="sldNum" sz="quarter" idx="5"/>
          </p:nvPr>
        </p:nvSpPr>
        <p:spPr>
          <a:xfrm>
            <a:off x="6470936" y="9055738"/>
            <a:ext cx="555339" cy="256537"/>
          </a:xfrm>
        </p:spPr>
        <p:txBody>
          <a:bodyPr/>
          <a:lstStyle/>
          <a:p>
            <a:pPr>
              <a:defRPr/>
            </a:pPr>
            <a:fld id="{B4ABCAC1-5A0E-4D41-9DFA-A4558277763A}" type="slidenum">
              <a:rPr lang="en-US" smtClean="0"/>
              <a:pPr>
                <a:defRPr/>
              </a:pPr>
              <a:t>86</a:t>
            </a:fld>
            <a:endParaRPr lang="en-US" dirty="0"/>
          </a:p>
        </p:txBody>
      </p:sp>
    </p:spTree>
    <p:custDataLst>
      <p:tags r:id="rId1"/>
    </p:custDataLst>
    <p:extLst>
      <p:ext uri="{BB962C8B-B14F-4D97-AF65-F5344CB8AC3E}">
        <p14:creationId xmlns:p14="http://schemas.microsoft.com/office/powerpoint/2010/main" val="321220741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 y="109538"/>
            <a:ext cx="5214938" cy="2935287"/>
          </a:xfrm>
          <a:prstGeom prst="rect">
            <a:avLst/>
          </a:prstGeom>
        </p:spPr>
      </p:sp>
      <p:sp>
        <p:nvSpPr>
          <p:cNvPr id="3" name="Notes Placeholder 2"/>
          <p:cNvSpPr>
            <a:spLocks noGrp="1"/>
          </p:cNvSpPr>
          <p:nvPr>
            <p:ph type="body" idx="1"/>
          </p:nvPr>
        </p:nvSpPr>
        <p:spPr>
          <a:xfrm>
            <a:off x="390349" y="3273023"/>
            <a:ext cx="6245578" cy="5504942"/>
          </a:xfrm>
          <a:prstGeom prst="rect">
            <a:avLst/>
          </a:prstGeom>
        </p:spPr>
        <p:txBody>
          <a:bodyPr>
            <a:normAutofit/>
          </a:bodyPr>
          <a:lstStyle/>
          <a:p>
            <a:pPr defTabSz="916105">
              <a:defRPr/>
            </a:pPr>
            <a:r>
              <a:rPr lang="en-US" b="1" dirty="0"/>
              <a:t>Teaching Points:</a:t>
            </a:r>
            <a:endParaRPr lang="en-US" dirty="0"/>
          </a:p>
          <a:p>
            <a:pPr marL="229026" indent="-229026" defTabSz="916105">
              <a:buFont typeface="Wingdings" pitchFamily="2" charset="2"/>
              <a:buChar char="§"/>
              <a:defRPr/>
            </a:pPr>
            <a:r>
              <a:rPr lang="en-US" dirty="0"/>
              <a:t>Making an adjustment just adds a layer of detail. It does not change the individual opportunity amounts that make up the forecast. </a:t>
            </a:r>
          </a:p>
          <a:p>
            <a:pPr marL="229026" indent="-229026" defTabSz="916105">
              <a:buFont typeface="Wingdings" pitchFamily="2" charset="2"/>
              <a:buChar char="§"/>
              <a:defRPr/>
            </a:pPr>
            <a:r>
              <a:rPr lang="en-US" dirty="0"/>
              <a:t>Forecast managers can add adjustment notes to allow others to understand the reason for the adjustment. </a:t>
            </a:r>
          </a:p>
          <a:p>
            <a:pPr marL="229026" indent="-229026" defTabSz="916105">
              <a:buFont typeface="Wingdings" pitchFamily="2" charset="2"/>
              <a:buChar char="§"/>
              <a:defRPr/>
            </a:pPr>
            <a:endParaRPr lang="en-US" dirty="0"/>
          </a:p>
          <a:p>
            <a:r>
              <a:rPr lang="en-US" dirty="0"/>
              <a:t>Answers to questions in the Exercise Guide:</a:t>
            </a:r>
          </a:p>
          <a:p>
            <a:r>
              <a:rPr lang="en-US" dirty="0"/>
              <a:t>2-B: What is Anna's Commit forecast for the current fiscal quarter? dependent on the org data</a:t>
            </a:r>
          </a:p>
          <a:p>
            <a:pPr marL="229026" indent="-229026" defTabSz="916105">
              <a:defRPr/>
            </a:pPr>
            <a:r>
              <a:rPr lang="en-US" dirty="0"/>
              <a:t>2-D: What is Frank's Commit forecast for the current fiscal quarter? dependent on the org data</a:t>
            </a:r>
          </a:p>
          <a:p>
            <a:pPr marL="229026" indent="-229026" defTabSz="916105">
              <a:defRPr/>
            </a:pPr>
            <a:r>
              <a:rPr lang="en-US" dirty="0"/>
              <a:t>3-F:  What is the adjusted forecast value? Me value</a:t>
            </a:r>
          </a:p>
          <a:p>
            <a:pPr marL="229026" indent="-229026" defTabSz="916105">
              <a:defRPr/>
            </a:pPr>
            <a:r>
              <a:rPr lang="en-US" dirty="0"/>
              <a:t>        What is the forecast value without adjustments? Without Adjustments value</a:t>
            </a:r>
          </a:p>
          <a:p>
            <a:pPr marL="229026" indent="-229026" defTabSz="916105">
              <a:defRPr/>
            </a:pPr>
            <a:r>
              <a:rPr lang="en-US" dirty="0"/>
              <a:t>5-B: What is Frank's Commit forecast for the current fiscal quarter? Amount including Kathy’s adjustment</a:t>
            </a:r>
          </a:p>
          <a:p>
            <a:pPr marL="229026" indent="-229026" defTabSz="916105">
              <a:defRPr/>
            </a:pPr>
            <a:r>
              <a:rPr lang="en-US" dirty="0"/>
              <a:t>5-C: What is Frank's Commit forecast for the current fiscal quarter? Amount without Kathy’s adjustment</a:t>
            </a:r>
          </a:p>
          <a:p>
            <a:pPr marL="229026" indent="-229026" defTabSz="916105">
              <a:defRPr/>
            </a:pPr>
            <a:r>
              <a:rPr lang="en-US" dirty="0"/>
              <a:t>       Why are these values different? When viewing Kathy’s forecast, you see Frank’s forecast including her adjustment.</a:t>
            </a:r>
          </a:p>
          <a:p>
            <a:pPr marL="229026" indent="-229026" defTabSz="916105">
              <a:defRPr/>
            </a:pPr>
            <a:r>
              <a:rPr lang="en-US" dirty="0"/>
              <a:t>6-F: What values appear in the adjustment summary? Me, Kathy Cooper and Subordinates, Without Adjustments </a:t>
            </a:r>
          </a:p>
          <a:p>
            <a:pPr marL="229026" indent="-229026" defTabSz="916105">
              <a:defRPr/>
            </a:pPr>
            <a:endParaRPr lang="en-US" dirty="0"/>
          </a:p>
          <a:p>
            <a:pPr marL="229026" indent="-229026"/>
            <a:r>
              <a:rPr lang="en-US" b="1" baseline="0" dirty="0"/>
              <a:t>Extra Materials:</a:t>
            </a:r>
          </a:p>
          <a:p>
            <a:pPr marL="229026" indent="-229026" defTabSz="916105">
              <a:buFont typeface="Wingdings" pitchFamily="2" charset="2"/>
              <a:buChar char="§"/>
              <a:defRPr/>
            </a:pPr>
            <a:r>
              <a:rPr lang="en-US" dirty="0"/>
              <a:t>As the instructor,</a:t>
            </a:r>
            <a:r>
              <a:rPr lang="en-US" baseline="0" dirty="0"/>
              <a:t> you need to perform all of the Your Turn exercises in order to do this Watch Me.</a:t>
            </a:r>
            <a:endParaRPr lang="en-US" dirty="0"/>
          </a:p>
          <a:p>
            <a:pPr defTabSz="924723">
              <a:defRPr/>
            </a:pPr>
            <a:endParaRPr lang="en-US" dirty="0"/>
          </a:p>
        </p:txBody>
      </p:sp>
      <p:sp>
        <p:nvSpPr>
          <p:cNvPr id="7" name="Header Placeholder 3"/>
          <p:cNvSpPr>
            <a:spLocks noGrp="1"/>
          </p:cNvSpPr>
          <p:nvPr>
            <p:ph type="hdr" sz="quarter"/>
          </p:nvPr>
        </p:nvSpPr>
        <p:spPr>
          <a:xfrm>
            <a:off x="1" y="9065186"/>
            <a:ext cx="4307520" cy="247089"/>
          </a:xfrm>
        </p:spPr>
        <p:txBody>
          <a:bodyPr/>
          <a:lstStyle/>
          <a:p>
            <a:pPr>
              <a:defRPr/>
            </a:pPr>
            <a:r>
              <a:rPr lang="en-US" dirty="0"/>
              <a:t>Sales Cloud Administration</a:t>
            </a:r>
          </a:p>
        </p:txBody>
      </p:sp>
      <p:sp>
        <p:nvSpPr>
          <p:cNvPr id="9" name="Footer Placeholder 4"/>
          <p:cNvSpPr>
            <a:spLocks noGrp="1"/>
          </p:cNvSpPr>
          <p:nvPr>
            <p:ph type="ftr" sz="quarter" idx="4"/>
          </p:nvPr>
        </p:nvSpPr>
        <p:spPr>
          <a:xfrm>
            <a:off x="4344383" y="9055743"/>
            <a:ext cx="2087921" cy="256524"/>
          </a:xfrm>
        </p:spPr>
        <p:txBody>
          <a:bodyPr/>
          <a:lstStyle/>
          <a:p>
            <a:r>
              <a:rPr lang="en-US" dirty="0"/>
              <a:t>© Copyright 2017 salesforce.com, </a:t>
            </a:r>
            <a:r>
              <a:rPr lang="en-US" dirty="0" err="1"/>
              <a:t>inc.</a:t>
            </a:r>
            <a:endParaRPr lang="en-US" dirty="0"/>
          </a:p>
        </p:txBody>
      </p:sp>
      <p:sp>
        <p:nvSpPr>
          <p:cNvPr id="10" name="Slide Number Placeholder 5"/>
          <p:cNvSpPr>
            <a:spLocks noGrp="1"/>
          </p:cNvSpPr>
          <p:nvPr>
            <p:ph type="sldNum" sz="quarter" idx="5"/>
          </p:nvPr>
        </p:nvSpPr>
        <p:spPr>
          <a:xfrm>
            <a:off x="6470936" y="9055738"/>
            <a:ext cx="555339" cy="256537"/>
          </a:xfrm>
        </p:spPr>
        <p:txBody>
          <a:bodyPr/>
          <a:lstStyle/>
          <a:p>
            <a:pPr>
              <a:defRPr/>
            </a:pPr>
            <a:fld id="{B4ABCAC1-5A0E-4D41-9DFA-A4558277763A}" type="slidenum">
              <a:rPr lang="en-US" smtClean="0"/>
              <a:pPr>
                <a:defRPr/>
              </a:pPr>
              <a:t>87</a:t>
            </a:fld>
            <a:endParaRPr lang="en-US" dirty="0"/>
          </a:p>
        </p:txBody>
      </p:sp>
    </p:spTree>
    <p:custDataLst>
      <p:tags r:id="rId1"/>
    </p:custDataLst>
    <p:extLst>
      <p:ext uri="{BB962C8B-B14F-4D97-AF65-F5344CB8AC3E}">
        <p14:creationId xmlns:p14="http://schemas.microsoft.com/office/powerpoint/2010/main" val="293770038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 y="109538"/>
            <a:ext cx="5214938" cy="2935287"/>
          </a:xfrm>
          <a:prstGeom prst="rect">
            <a:avLst/>
          </a:prstGeom>
        </p:spPr>
      </p:sp>
      <p:sp>
        <p:nvSpPr>
          <p:cNvPr id="3" name="Notes Placeholder 2"/>
          <p:cNvSpPr>
            <a:spLocks noGrp="1"/>
          </p:cNvSpPr>
          <p:nvPr>
            <p:ph type="body" idx="1"/>
          </p:nvPr>
        </p:nvSpPr>
        <p:spPr>
          <a:xfrm>
            <a:off x="390349" y="3273023"/>
            <a:ext cx="6245578" cy="5504942"/>
          </a:xfrm>
          <a:prstGeom prst="rect">
            <a:avLst/>
          </a:prstGeom>
        </p:spPr>
        <p:txBody>
          <a:bodyPr>
            <a:normAutofit/>
          </a:bodyPr>
          <a:lstStyle/>
          <a:p>
            <a:pPr defTabSz="924723">
              <a:defRPr/>
            </a:pPr>
            <a:endParaRPr lang="en-US" dirty="0">
              <a:solidFill>
                <a:schemeClr val="tx1"/>
              </a:solidFill>
            </a:endParaRPr>
          </a:p>
        </p:txBody>
      </p:sp>
      <p:sp>
        <p:nvSpPr>
          <p:cNvPr id="7" name="Header Placeholder 3"/>
          <p:cNvSpPr>
            <a:spLocks noGrp="1"/>
          </p:cNvSpPr>
          <p:nvPr>
            <p:ph type="hdr" sz="quarter"/>
          </p:nvPr>
        </p:nvSpPr>
        <p:spPr>
          <a:xfrm>
            <a:off x="1" y="9065186"/>
            <a:ext cx="4307520" cy="247089"/>
          </a:xfrm>
        </p:spPr>
        <p:txBody>
          <a:bodyPr/>
          <a:lstStyle/>
          <a:p>
            <a:pPr>
              <a:defRPr/>
            </a:pPr>
            <a:r>
              <a:rPr lang="en-US" dirty="0"/>
              <a:t>Sales Cloud Administration</a:t>
            </a:r>
          </a:p>
        </p:txBody>
      </p:sp>
      <p:sp>
        <p:nvSpPr>
          <p:cNvPr id="9" name="Footer Placeholder 4"/>
          <p:cNvSpPr>
            <a:spLocks noGrp="1"/>
          </p:cNvSpPr>
          <p:nvPr>
            <p:ph type="ftr" sz="quarter" idx="4"/>
          </p:nvPr>
        </p:nvSpPr>
        <p:spPr>
          <a:xfrm>
            <a:off x="4344383" y="9055743"/>
            <a:ext cx="2087921" cy="256524"/>
          </a:xfrm>
        </p:spPr>
        <p:txBody>
          <a:bodyPr/>
          <a:lstStyle/>
          <a:p>
            <a:r>
              <a:rPr lang="en-US" dirty="0"/>
              <a:t>© Copyright 2017 salesforce.com, </a:t>
            </a:r>
            <a:r>
              <a:rPr lang="en-US" dirty="0" err="1"/>
              <a:t>inc.</a:t>
            </a:r>
            <a:endParaRPr lang="en-US" dirty="0"/>
          </a:p>
        </p:txBody>
      </p:sp>
      <p:sp>
        <p:nvSpPr>
          <p:cNvPr id="10" name="Slide Number Placeholder 5"/>
          <p:cNvSpPr>
            <a:spLocks noGrp="1"/>
          </p:cNvSpPr>
          <p:nvPr>
            <p:ph type="sldNum" sz="quarter" idx="5"/>
          </p:nvPr>
        </p:nvSpPr>
        <p:spPr>
          <a:xfrm>
            <a:off x="6470936" y="9055738"/>
            <a:ext cx="555339" cy="256537"/>
          </a:xfrm>
        </p:spPr>
        <p:txBody>
          <a:bodyPr/>
          <a:lstStyle/>
          <a:p>
            <a:pPr>
              <a:defRPr/>
            </a:pPr>
            <a:fld id="{B4ABCAC1-5A0E-4D41-9DFA-A4558277763A}" type="slidenum">
              <a:rPr lang="en-US" smtClean="0"/>
              <a:pPr>
                <a:defRPr/>
              </a:pPr>
              <a:t>88</a:t>
            </a:fld>
            <a:endParaRPr lang="en-US" dirty="0"/>
          </a:p>
        </p:txBody>
      </p:sp>
    </p:spTree>
    <p:custDataLst>
      <p:tags r:id="rId1"/>
    </p:custDataLst>
    <p:extLst>
      <p:ext uri="{BB962C8B-B14F-4D97-AF65-F5344CB8AC3E}">
        <p14:creationId xmlns:p14="http://schemas.microsoft.com/office/powerpoint/2010/main" val="246177889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6105">
              <a:defRPr/>
            </a:pPr>
            <a:r>
              <a:rPr lang="en-US" b="1" dirty="0"/>
              <a:t>Teaching Points:</a:t>
            </a:r>
            <a:endParaRPr lang="en-US" dirty="0"/>
          </a:p>
          <a:p>
            <a:pPr marL="229026" indent="-229026">
              <a:buFont typeface="Wingdings" pitchFamily="2" charset="2"/>
              <a:buChar char="§"/>
            </a:pPr>
            <a:r>
              <a:rPr lang="en-US" dirty="0"/>
              <a:t>Quotas </a:t>
            </a:r>
            <a:r>
              <a:rPr lang="en-US" baseline="0" dirty="0"/>
              <a:t>for sales managers are not automatically generated from their subordinates quotas.</a:t>
            </a:r>
          </a:p>
          <a:p>
            <a:pPr marL="229026" indent="-229026">
              <a:buFont typeface="Wingdings" pitchFamily="2" charset="2"/>
              <a:buChar char="§"/>
            </a:pPr>
            <a:r>
              <a:rPr lang="en-US" baseline="0" dirty="0"/>
              <a:t>In this example, the Quota for sales reps totals $750k. The quota for the sales director is $850K. This means the sales director is expected to generate $100k herself. </a:t>
            </a:r>
            <a:endParaRPr lang="en-US" dirty="0"/>
          </a:p>
          <a:p>
            <a:endParaRPr lang="en-US" dirty="0"/>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89</a:t>
            </a:fld>
            <a:endParaRPr lang="en-US" dirty="0"/>
          </a:p>
        </p:txBody>
      </p:sp>
    </p:spTree>
    <p:extLst>
      <p:ext uri="{BB962C8B-B14F-4D97-AF65-F5344CB8AC3E}">
        <p14:creationId xmlns:p14="http://schemas.microsoft.com/office/powerpoint/2010/main" val="1612464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Extra Materials:</a:t>
            </a:r>
            <a:endParaRPr lang="en-US" dirty="0"/>
          </a:p>
          <a:p>
            <a:pPr marL="111647" lvl="1" indent="-111647"/>
            <a:r>
              <a:rPr lang="en-US" dirty="0"/>
              <a:t>Allison Wheeler is a VP of Global Sales. Her team uses Salesforce to manage the entire sales process from lead generation and qualification to moving deals though the sales pipeline and winning the deal.</a:t>
            </a:r>
          </a:p>
          <a:p>
            <a:pPr marL="111647" lvl="1" indent="-111647"/>
            <a:r>
              <a:rPr lang="en-US" dirty="0"/>
              <a:t>Allison and other executives/managers want to be able to track which products are being sold, at what prices, quoting activity, and order activities.</a:t>
            </a:r>
          </a:p>
          <a:p>
            <a:pPr marL="111647" lvl="1" indent="-111647"/>
            <a:r>
              <a:rPr lang="en-US" dirty="0"/>
              <a:t>Sales reps want an efficient way to add products to opportunities, provide quotes to their customers, and create orders.</a:t>
            </a:r>
          </a:p>
          <a:p>
            <a:pPr marL="111647" lvl="1" indent="-111647"/>
            <a:r>
              <a:rPr lang="en-US" dirty="0"/>
              <a:t>Salesforce administrators and Sales operations managers want to be able to manage access to price books</a:t>
            </a:r>
            <a:r>
              <a:rPr lang="en-US" baseline="0" dirty="0"/>
              <a:t> and</a:t>
            </a:r>
            <a:r>
              <a:rPr lang="en-US" dirty="0"/>
              <a:t> maintain data quality.</a:t>
            </a:r>
          </a:p>
          <a:p>
            <a:endParaRPr lang="en-US" dirty="0"/>
          </a:p>
          <a:p>
            <a:endParaRPr lang="en-US" dirty="0"/>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9</a:t>
            </a:fld>
            <a:endParaRPr lang="en-US" dirty="0"/>
          </a:p>
        </p:txBody>
      </p:sp>
    </p:spTree>
    <p:extLst>
      <p:ext uri="{BB962C8B-B14F-4D97-AF65-F5344CB8AC3E}">
        <p14:creationId xmlns:p14="http://schemas.microsoft.com/office/powerpoint/2010/main" val="171496998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6105">
              <a:defRPr/>
            </a:pPr>
            <a:r>
              <a:rPr lang="en-US" b="1" dirty="0"/>
              <a:t>Teaching Points:</a:t>
            </a:r>
          </a:p>
          <a:p>
            <a:pPr marL="229026" indent="-229026" defTabSz="916105">
              <a:buFont typeface="Wingdings" pitchFamily="2" charset="2"/>
              <a:buChar char="§"/>
              <a:defRPr/>
            </a:pPr>
            <a:r>
              <a:rPr lang="en-US" dirty="0"/>
              <a:t>This</a:t>
            </a:r>
            <a:r>
              <a:rPr lang="en-US" baseline="0" dirty="0"/>
              <a:t> is a free app created by Salesforce Labs.</a:t>
            </a:r>
          </a:p>
          <a:p>
            <a:pPr marL="229026" indent="-229026" defTabSz="916105">
              <a:buFont typeface="Wingdings" pitchFamily="2" charset="2"/>
              <a:buChar char="§"/>
              <a:defRPr/>
            </a:pPr>
            <a:r>
              <a:rPr lang="en-US" baseline="0" dirty="0"/>
              <a:t>When you install the app, it creates a new tab called Edit Quotas.</a:t>
            </a:r>
          </a:p>
          <a:p>
            <a:pPr marL="229026" indent="-229026" defTabSz="916105">
              <a:buFont typeface="Wingdings" pitchFamily="2" charset="2"/>
              <a:buChar char="§"/>
              <a:defRPr/>
            </a:pPr>
            <a:r>
              <a:rPr lang="en-US" baseline="0" dirty="0"/>
              <a:t>For each profile, you can control whether or not the Edit Quotas tab is visible.</a:t>
            </a:r>
          </a:p>
          <a:p>
            <a:pPr marL="229026" indent="-229026" defTabSz="916105">
              <a:buFont typeface="Wingdings" pitchFamily="2" charset="2"/>
              <a:buChar char="§"/>
              <a:defRPr/>
            </a:pPr>
            <a:r>
              <a:rPr lang="en-US" dirty="0"/>
              <a:t>The Edit Quotas tab allows forecast managers to view and edit the quota data for subordinates. Forecast managers must have the “Manage Quotas” permission to edit quota data. </a:t>
            </a:r>
            <a:endParaRPr lang="en-US" baseline="0" dirty="0"/>
          </a:p>
          <a:p>
            <a:endParaRPr lang="en-US" dirty="0"/>
          </a:p>
          <a:p>
            <a:r>
              <a:rPr lang="en-US" dirty="0"/>
              <a:t>From the Edit Quotas tab, you can:</a:t>
            </a:r>
          </a:p>
          <a:p>
            <a:pPr marL="229026" indent="-229026">
              <a:buFont typeface="Wingdings" pitchFamily="2" charset="2"/>
              <a:buChar char="§"/>
            </a:pPr>
            <a:r>
              <a:rPr lang="en-US" dirty="0"/>
              <a:t>Set the monthly or quarterly quota data for sales manager and reps.</a:t>
            </a:r>
          </a:p>
          <a:p>
            <a:pPr marL="229026" indent="-229026">
              <a:buFont typeface="Wingdings" pitchFamily="2" charset="2"/>
              <a:buChar char="§"/>
            </a:pPr>
            <a:r>
              <a:rPr lang="en-US" dirty="0"/>
              <a:t>Set the revenue and quantity quota data.</a:t>
            </a:r>
          </a:p>
          <a:p>
            <a:pPr marL="229026" indent="-229026">
              <a:buFont typeface="Wingdings" pitchFamily="2" charset="2"/>
              <a:buChar char="§"/>
            </a:pPr>
            <a:r>
              <a:rPr lang="en-US" dirty="0"/>
              <a:t>Copy the quota data to another time period.</a:t>
            </a:r>
          </a:p>
          <a:p>
            <a:endParaRPr lang="en-US" dirty="0"/>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90</a:t>
            </a:fld>
            <a:endParaRPr lang="en-US" dirty="0"/>
          </a:p>
        </p:txBody>
      </p:sp>
    </p:spTree>
    <p:extLst>
      <p:ext uri="{BB962C8B-B14F-4D97-AF65-F5344CB8AC3E}">
        <p14:creationId xmlns:p14="http://schemas.microsoft.com/office/powerpoint/2010/main" val="243356996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 y="109538"/>
            <a:ext cx="5214938" cy="2935287"/>
          </a:xfrm>
          <a:prstGeom prst="rect">
            <a:avLst/>
          </a:prstGeom>
        </p:spPr>
      </p:sp>
      <p:sp>
        <p:nvSpPr>
          <p:cNvPr id="3" name="Notes Placeholder 2"/>
          <p:cNvSpPr>
            <a:spLocks noGrp="1"/>
          </p:cNvSpPr>
          <p:nvPr>
            <p:ph type="body" idx="1"/>
          </p:nvPr>
        </p:nvSpPr>
        <p:spPr>
          <a:xfrm>
            <a:off x="390349" y="3273023"/>
            <a:ext cx="6245578" cy="5504942"/>
          </a:xfrm>
          <a:prstGeom prst="rect">
            <a:avLst/>
          </a:prstGeom>
        </p:spPr>
        <p:txBody>
          <a:bodyPr>
            <a:normAutofit/>
          </a:bodyPr>
          <a:lstStyle/>
          <a:p>
            <a:r>
              <a:rPr lang="en-US" b="1" dirty="0"/>
              <a:t>Teaching Points:</a:t>
            </a:r>
          </a:p>
          <a:p>
            <a:pPr marL="229026" indent="-229026">
              <a:buFont typeface="Wingdings" pitchFamily="2" charset="2"/>
              <a:buChar char="§"/>
            </a:pPr>
            <a:r>
              <a:rPr lang="en-US" dirty="0"/>
              <a:t>To enter a quarterly forecast, choose the beginning month of the quarter.</a:t>
            </a:r>
          </a:p>
          <a:p>
            <a:pPr marL="229026" indent="-229026">
              <a:buFont typeface="Wingdings" pitchFamily="2" charset="2"/>
              <a:buChar char="§"/>
            </a:pPr>
            <a:r>
              <a:rPr lang="en-US" dirty="0"/>
              <a:t>Assume the sales organization has</a:t>
            </a:r>
            <a:r>
              <a:rPr lang="en-US" baseline="0" dirty="0"/>
              <a:t> a fiscal year that starts in January. This means the beginning of the quarters are: January 1, April 1, July 1, October1.</a:t>
            </a:r>
          </a:p>
          <a:p>
            <a:pPr marL="229026" indent="-229026" defTabSz="916105">
              <a:buFont typeface="Wingdings" pitchFamily="2" charset="2"/>
              <a:buChar char="§"/>
              <a:defRPr/>
            </a:pPr>
            <a:endParaRPr lang="en-US" dirty="0"/>
          </a:p>
          <a:p>
            <a:r>
              <a:rPr lang="en-US" dirty="0"/>
              <a:t>Answers to questions in the Exercise Guide:</a:t>
            </a:r>
          </a:p>
          <a:p>
            <a:r>
              <a:rPr lang="en-US" dirty="0"/>
              <a:t>2-F: What is the quota attainment for </a:t>
            </a:r>
            <a:r>
              <a:rPr lang="en-US" dirty="0" err="1"/>
              <a:t>Fumiko</a:t>
            </a:r>
            <a:r>
              <a:rPr lang="en-US" dirty="0"/>
              <a:t> for the Closed forecast category for the current fiscal quarter? dependent on the org data</a:t>
            </a:r>
          </a:p>
          <a:p>
            <a:pPr marL="229026" indent="-229026" defTabSz="916105">
              <a:defRPr/>
            </a:pPr>
            <a:r>
              <a:rPr lang="en-US" dirty="0"/>
              <a:t>       What is the quota attainment for Jin for the Closed forecast category for the current fiscal quarter? dependent on the org data</a:t>
            </a:r>
          </a:p>
          <a:p>
            <a:endParaRPr lang="en-US" dirty="0"/>
          </a:p>
          <a:p>
            <a:pPr defTabSz="916105">
              <a:defRPr/>
            </a:pPr>
            <a:r>
              <a:rPr lang="en-US" b="1" dirty="0"/>
              <a:t>Suggestions</a:t>
            </a:r>
            <a:r>
              <a:rPr lang="en-US" dirty="0"/>
              <a:t>:</a:t>
            </a:r>
          </a:p>
          <a:p>
            <a:pPr marL="229026" indent="-229026">
              <a:buFont typeface="Wingdings" pitchFamily="2" charset="2"/>
              <a:buChar char="§"/>
            </a:pPr>
            <a:r>
              <a:rPr lang="en-US" dirty="0"/>
              <a:t>Students</a:t>
            </a:r>
            <a:r>
              <a:rPr lang="en-US" baseline="0" dirty="0"/>
              <a:t> can follow along (like a Join Me) if they choose.</a:t>
            </a:r>
          </a:p>
          <a:p>
            <a:pPr marL="229026" indent="-229026">
              <a:buFont typeface="Wingdings" pitchFamily="2" charset="2"/>
              <a:buChar char="§"/>
            </a:pPr>
            <a:r>
              <a:rPr lang="en-US" baseline="0" dirty="0"/>
              <a:t>This exercise is </a:t>
            </a:r>
            <a:r>
              <a:rPr lang="en-US" b="1" baseline="0" dirty="0"/>
              <a:t>NOT</a:t>
            </a:r>
            <a:r>
              <a:rPr lang="en-US" baseline="0" dirty="0"/>
              <a:t> a dependency for other exercises.</a:t>
            </a:r>
          </a:p>
          <a:p>
            <a:pPr marL="229026" indent="-229026">
              <a:buFont typeface="Wingdings" pitchFamily="2" charset="2"/>
              <a:buChar char="§"/>
            </a:pPr>
            <a:endParaRPr lang="en-US" baseline="0" dirty="0"/>
          </a:p>
          <a:p>
            <a:pPr marL="229026" indent="-229026"/>
            <a:r>
              <a:rPr lang="en-US" b="1" baseline="0" dirty="0"/>
              <a:t>Extra Materials:</a:t>
            </a:r>
          </a:p>
          <a:p>
            <a:pPr marL="229026" indent="-229026" defTabSz="916105">
              <a:buFont typeface="Wingdings" pitchFamily="2" charset="2"/>
              <a:buChar char="§"/>
              <a:defRPr/>
            </a:pPr>
            <a:r>
              <a:rPr lang="en-US" dirty="0"/>
              <a:t>As the instructor,</a:t>
            </a:r>
            <a:r>
              <a:rPr lang="en-US" baseline="0" dirty="0"/>
              <a:t> you need to perform all of the Your Turn exercises in order to do this Watch Me.</a:t>
            </a:r>
            <a:endParaRPr lang="en-US" dirty="0"/>
          </a:p>
          <a:p>
            <a:endParaRPr lang="en-US" dirty="0"/>
          </a:p>
        </p:txBody>
      </p:sp>
      <p:sp>
        <p:nvSpPr>
          <p:cNvPr id="7" name="Header Placeholder 3"/>
          <p:cNvSpPr>
            <a:spLocks noGrp="1"/>
          </p:cNvSpPr>
          <p:nvPr>
            <p:ph type="hdr" sz="quarter"/>
          </p:nvPr>
        </p:nvSpPr>
        <p:spPr>
          <a:xfrm>
            <a:off x="1" y="9065186"/>
            <a:ext cx="4307520" cy="247089"/>
          </a:xfrm>
        </p:spPr>
        <p:txBody>
          <a:bodyPr/>
          <a:lstStyle/>
          <a:p>
            <a:pPr>
              <a:defRPr/>
            </a:pPr>
            <a:r>
              <a:rPr lang="en-US" dirty="0"/>
              <a:t>Sales Cloud Administration</a:t>
            </a:r>
          </a:p>
        </p:txBody>
      </p:sp>
      <p:sp>
        <p:nvSpPr>
          <p:cNvPr id="9" name="Footer Placeholder 4"/>
          <p:cNvSpPr>
            <a:spLocks noGrp="1"/>
          </p:cNvSpPr>
          <p:nvPr>
            <p:ph type="ftr" sz="quarter" idx="4"/>
          </p:nvPr>
        </p:nvSpPr>
        <p:spPr>
          <a:xfrm>
            <a:off x="4344383" y="9055743"/>
            <a:ext cx="2087921" cy="256524"/>
          </a:xfrm>
        </p:spPr>
        <p:txBody>
          <a:bodyPr/>
          <a:lstStyle/>
          <a:p>
            <a:r>
              <a:rPr lang="en-US" dirty="0"/>
              <a:t>© Copyright 2017 salesforce.com, </a:t>
            </a:r>
            <a:r>
              <a:rPr lang="en-US" dirty="0" err="1"/>
              <a:t>inc.</a:t>
            </a:r>
            <a:endParaRPr lang="en-US" dirty="0"/>
          </a:p>
        </p:txBody>
      </p:sp>
      <p:sp>
        <p:nvSpPr>
          <p:cNvPr id="10" name="Slide Number Placeholder 5"/>
          <p:cNvSpPr>
            <a:spLocks noGrp="1"/>
          </p:cNvSpPr>
          <p:nvPr>
            <p:ph type="sldNum" sz="quarter" idx="5"/>
          </p:nvPr>
        </p:nvSpPr>
        <p:spPr>
          <a:xfrm>
            <a:off x="6470936" y="9055738"/>
            <a:ext cx="555339" cy="256537"/>
          </a:xfrm>
        </p:spPr>
        <p:txBody>
          <a:bodyPr/>
          <a:lstStyle/>
          <a:p>
            <a:pPr>
              <a:defRPr/>
            </a:pPr>
            <a:fld id="{B4ABCAC1-5A0E-4D41-9DFA-A4558277763A}" type="slidenum">
              <a:rPr lang="en-US" smtClean="0"/>
              <a:pPr>
                <a:defRPr/>
              </a:pPr>
              <a:t>91</a:t>
            </a:fld>
            <a:endParaRPr lang="en-US" dirty="0"/>
          </a:p>
        </p:txBody>
      </p:sp>
    </p:spTree>
    <p:custDataLst>
      <p:tags r:id="rId1"/>
    </p:custDataLst>
    <p:extLst>
      <p:ext uri="{BB962C8B-B14F-4D97-AF65-F5344CB8AC3E}">
        <p14:creationId xmlns:p14="http://schemas.microsoft.com/office/powerpoint/2010/main" val="167618165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 y="165100"/>
            <a:ext cx="5214938" cy="2935288"/>
          </a:xfrm>
          <a:prstGeom prst="rect">
            <a:avLst/>
          </a:prstGeom>
        </p:spPr>
      </p:sp>
      <p:sp>
        <p:nvSpPr>
          <p:cNvPr id="3" name="Notes Placeholder 2"/>
          <p:cNvSpPr>
            <a:spLocks noGrp="1"/>
          </p:cNvSpPr>
          <p:nvPr>
            <p:ph type="body" idx="1"/>
          </p:nvPr>
        </p:nvSpPr>
        <p:spPr>
          <a:xfrm>
            <a:off x="390349" y="3273023"/>
            <a:ext cx="6245578" cy="5504942"/>
          </a:xfrm>
          <a:prstGeom prst="rect">
            <a:avLst/>
          </a:prstGeom>
        </p:spPr>
        <p:txBody>
          <a:bodyPr>
            <a:normAutofit/>
          </a:bodyPr>
          <a:lstStyle/>
          <a:p>
            <a:r>
              <a:rPr lang="en-US" b="1" dirty="0"/>
              <a:t>Teaching Points:</a:t>
            </a:r>
          </a:p>
          <a:p>
            <a:pPr marL="229026" indent="-229026">
              <a:buFont typeface="Wingdings" pitchFamily="2" charset="2"/>
              <a:buChar char="§"/>
            </a:pPr>
            <a:r>
              <a:rPr lang="en-US" dirty="0"/>
              <a:t>To enter a quarterly forecast, choose the beginning month of the quarter.</a:t>
            </a:r>
          </a:p>
          <a:p>
            <a:pPr marL="229026" indent="-229026">
              <a:buFont typeface="Wingdings" pitchFamily="2" charset="2"/>
              <a:buChar char="§"/>
            </a:pPr>
            <a:r>
              <a:rPr lang="en-US" dirty="0"/>
              <a:t>Assume the sales organization has</a:t>
            </a:r>
            <a:r>
              <a:rPr lang="en-US" baseline="0" dirty="0"/>
              <a:t> a fiscal year that starts in January. This means the beginning of the quarters are: January 1, April 1, July 1, October1.</a:t>
            </a:r>
          </a:p>
          <a:p>
            <a:pPr marL="229026" indent="-229026" defTabSz="916105">
              <a:buFont typeface="Wingdings" pitchFamily="2" charset="2"/>
              <a:buChar char="§"/>
              <a:defRPr/>
            </a:pPr>
            <a:endParaRPr lang="en-US" dirty="0"/>
          </a:p>
          <a:p>
            <a:r>
              <a:rPr lang="en-US" dirty="0"/>
              <a:t>Answers to questions in the Exercise Guide:</a:t>
            </a:r>
          </a:p>
          <a:p>
            <a:r>
              <a:rPr lang="en-US" dirty="0"/>
              <a:t>2-F: What is the quota attainment for Allison Wheeler for the Closed forecast category for the current fiscal quarter? dependent on the org data</a:t>
            </a:r>
          </a:p>
          <a:p>
            <a:endParaRPr lang="en-US" dirty="0"/>
          </a:p>
        </p:txBody>
      </p:sp>
      <p:sp>
        <p:nvSpPr>
          <p:cNvPr id="7" name="Header Placeholder 3"/>
          <p:cNvSpPr>
            <a:spLocks noGrp="1"/>
          </p:cNvSpPr>
          <p:nvPr>
            <p:ph type="hdr" sz="quarter"/>
          </p:nvPr>
        </p:nvSpPr>
        <p:spPr>
          <a:xfrm>
            <a:off x="1" y="9065186"/>
            <a:ext cx="4307520" cy="247089"/>
          </a:xfrm>
        </p:spPr>
        <p:txBody>
          <a:bodyPr/>
          <a:lstStyle/>
          <a:p>
            <a:pPr>
              <a:defRPr/>
            </a:pPr>
            <a:r>
              <a:rPr lang="en-US" dirty="0"/>
              <a:t>Sales Cloud Administration</a:t>
            </a:r>
          </a:p>
        </p:txBody>
      </p:sp>
      <p:sp>
        <p:nvSpPr>
          <p:cNvPr id="9" name="Footer Placeholder 4"/>
          <p:cNvSpPr>
            <a:spLocks noGrp="1"/>
          </p:cNvSpPr>
          <p:nvPr>
            <p:ph type="ftr" sz="quarter" idx="4"/>
          </p:nvPr>
        </p:nvSpPr>
        <p:spPr>
          <a:xfrm>
            <a:off x="4344383" y="9055743"/>
            <a:ext cx="2087921" cy="256524"/>
          </a:xfrm>
        </p:spPr>
        <p:txBody>
          <a:bodyPr/>
          <a:lstStyle/>
          <a:p>
            <a:r>
              <a:rPr lang="en-US" dirty="0"/>
              <a:t>© Copyright 2017 salesforce.com, </a:t>
            </a:r>
            <a:r>
              <a:rPr lang="en-US" dirty="0" err="1"/>
              <a:t>inc.</a:t>
            </a:r>
            <a:endParaRPr lang="en-US" dirty="0"/>
          </a:p>
        </p:txBody>
      </p:sp>
      <p:sp>
        <p:nvSpPr>
          <p:cNvPr id="10" name="Slide Number Placeholder 5"/>
          <p:cNvSpPr>
            <a:spLocks noGrp="1"/>
          </p:cNvSpPr>
          <p:nvPr>
            <p:ph type="sldNum" sz="quarter" idx="5"/>
          </p:nvPr>
        </p:nvSpPr>
        <p:spPr>
          <a:xfrm>
            <a:off x="6470936" y="9055738"/>
            <a:ext cx="555339" cy="256537"/>
          </a:xfrm>
        </p:spPr>
        <p:txBody>
          <a:bodyPr/>
          <a:lstStyle/>
          <a:p>
            <a:pPr>
              <a:defRPr/>
            </a:pPr>
            <a:fld id="{B4ABCAC1-5A0E-4D41-9DFA-A4558277763A}" type="slidenum">
              <a:rPr lang="en-US" smtClean="0"/>
              <a:pPr>
                <a:defRPr/>
              </a:pPr>
              <a:t>92</a:t>
            </a:fld>
            <a:endParaRPr lang="en-US" dirty="0"/>
          </a:p>
        </p:txBody>
      </p:sp>
    </p:spTree>
    <p:custDataLst>
      <p:tags r:id="rId1"/>
    </p:custDataLst>
    <p:extLst>
      <p:ext uri="{BB962C8B-B14F-4D97-AF65-F5344CB8AC3E}">
        <p14:creationId xmlns:p14="http://schemas.microsoft.com/office/powerpoint/2010/main" val="379618138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 y="109538"/>
            <a:ext cx="5214938" cy="2935287"/>
          </a:xfrm>
          <a:prstGeom prst="rect">
            <a:avLst/>
          </a:prstGeom>
        </p:spPr>
      </p:sp>
      <p:sp>
        <p:nvSpPr>
          <p:cNvPr id="3" name="Notes Placeholder 2"/>
          <p:cNvSpPr>
            <a:spLocks noGrp="1"/>
          </p:cNvSpPr>
          <p:nvPr>
            <p:ph type="body" idx="1"/>
          </p:nvPr>
        </p:nvSpPr>
        <p:spPr>
          <a:xfrm>
            <a:off x="390349" y="3273023"/>
            <a:ext cx="6245578" cy="5504942"/>
          </a:xfrm>
          <a:prstGeom prst="rect">
            <a:avLst/>
          </a:prstGeom>
        </p:spPr>
        <p:txBody>
          <a:bodyPr>
            <a:normAutofit/>
          </a:bodyPr>
          <a:lstStyle/>
          <a:p>
            <a:pPr defTabSz="924723">
              <a:defRPr/>
            </a:pPr>
            <a:endParaRPr lang="en-US" dirty="0">
              <a:solidFill>
                <a:schemeClr val="tx1"/>
              </a:solidFill>
            </a:endParaRPr>
          </a:p>
        </p:txBody>
      </p:sp>
      <p:sp>
        <p:nvSpPr>
          <p:cNvPr id="7" name="Header Placeholder 3"/>
          <p:cNvSpPr>
            <a:spLocks noGrp="1"/>
          </p:cNvSpPr>
          <p:nvPr>
            <p:ph type="hdr" sz="quarter"/>
          </p:nvPr>
        </p:nvSpPr>
        <p:spPr>
          <a:xfrm>
            <a:off x="1" y="9065186"/>
            <a:ext cx="4307520" cy="247089"/>
          </a:xfrm>
        </p:spPr>
        <p:txBody>
          <a:bodyPr/>
          <a:lstStyle/>
          <a:p>
            <a:pPr>
              <a:defRPr/>
            </a:pPr>
            <a:r>
              <a:rPr lang="en-US" dirty="0"/>
              <a:t>Sales Cloud Administration</a:t>
            </a:r>
          </a:p>
        </p:txBody>
      </p:sp>
      <p:sp>
        <p:nvSpPr>
          <p:cNvPr id="9" name="Footer Placeholder 4"/>
          <p:cNvSpPr>
            <a:spLocks noGrp="1"/>
          </p:cNvSpPr>
          <p:nvPr>
            <p:ph type="ftr" sz="quarter" idx="4"/>
          </p:nvPr>
        </p:nvSpPr>
        <p:spPr>
          <a:xfrm>
            <a:off x="4344383" y="9055743"/>
            <a:ext cx="2087921" cy="256524"/>
          </a:xfrm>
        </p:spPr>
        <p:txBody>
          <a:bodyPr/>
          <a:lstStyle/>
          <a:p>
            <a:r>
              <a:rPr lang="en-US" dirty="0"/>
              <a:t>© Copyright 2017 salesforce.com, </a:t>
            </a:r>
            <a:r>
              <a:rPr lang="en-US" dirty="0" err="1"/>
              <a:t>inc.</a:t>
            </a:r>
            <a:endParaRPr lang="en-US" dirty="0"/>
          </a:p>
        </p:txBody>
      </p:sp>
      <p:sp>
        <p:nvSpPr>
          <p:cNvPr id="10" name="Slide Number Placeholder 5"/>
          <p:cNvSpPr>
            <a:spLocks noGrp="1"/>
          </p:cNvSpPr>
          <p:nvPr>
            <p:ph type="sldNum" sz="quarter" idx="5"/>
          </p:nvPr>
        </p:nvSpPr>
        <p:spPr>
          <a:xfrm>
            <a:off x="6470936" y="9055738"/>
            <a:ext cx="555339" cy="256537"/>
          </a:xfrm>
        </p:spPr>
        <p:txBody>
          <a:bodyPr/>
          <a:lstStyle/>
          <a:p>
            <a:pPr>
              <a:defRPr/>
            </a:pPr>
            <a:fld id="{B4ABCAC1-5A0E-4D41-9DFA-A4558277763A}" type="slidenum">
              <a:rPr lang="en-US" smtClean="0"/>
              <a:pPr>
                <a:defRPr/>
              </a:pPr>
              <a:t>93</a:t>
            </a:fld>
            <a:endParaRPr lang="en-US" dirty="0"/>
          </a:p>
        </p:txBody>
      </p:sp>
    </p:spTree>
    <p:custDataLst>
      <p:tags r:id="rId1"/>
    </p:custDataLst>
    <p:extLst>
      <p:ext uri="{BB962C8B-B14F-4D97-AF65-F5344CB8AC3E}">
        <p14:creationId xmlns:p14="http://schemas.microsoft.com/office/powerpoint/2010/main" val="232216724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6105">
              <a:defRPr/>
            </a:pPr>
            <a:r>
              <a:rPr lang="en-US" b="1" dirty="0"/>
              <a:t>Teaching Points:</a:t>
            </a:r>
          </a:p>
          <a:p>
            <a:pPr marL="229026" indent="-229026" defTabSz="916105" fontAlgn="base">
              <a:spcBef>
                <a:spcPct val="30000"/>
              </a:spcBef>
              <a:spcAft>
                <a:spcPct val="0"/>
              </a:spcAft>
              <a:buFont typeface="Wingdings" pitchFamily="2" charset="2"/>
              <a:buChar char="§"/>
              <a:defRPr/>
            </a:pPr>
            <a:r>
              <a:rPr lang="en-US" dirty="0"/>
              <a:t>When the forecast type is product families revenue, the forecast is based on opportunity owner and total price of all opportunity product lines grouped by product family.</a:t>
            </a:r>
          </a:p>
          <a:p>
            <a:pPr marL="229026" indent="-229026" defTabSz="916105" fontAlgn="base">
              <a:spcBef>
                <a:spcPct val="30000"/>
              </a:spcBef>
              <a:spcAft>
                <a:spcPct val="0"/>
              </a:spcAft>
              <a:buFont typeface="Wingdings" pitchFamily="2" charset="2"/>
              <a:buChar char="§"/>
              <a:defRPr/>
            </a:pPr>
            <a:r>
              <a:rPr lang="en-US" dirty="0"/>
              <a:t>When the forecast type is product families quantity, the forecast is based on opportunity owner and quantity of all opportunity product lines grouped by product family. </a:t>
            </a:r>
          </a:p>
          <a:p>
            <a:endParaRPr lang="en-US" dirty="0"/>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94</a:t>
            </a:fld>
            <a:endParaRPr lang="en-US" dirty="0"/>
          </a:p>
        </p:txBody>
      </p:sp>
    </p:spTree>
    <p:extLst>
      <p:ext uri="{BB962C8B-B14F-4D97-AF65-F5344CB8AC3E}">
        <p14:creationId xmlns:p14="http://schemas.microsoft.com/office/powerpoint/2010/main" val="195773539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 y="109538"/>
            <a:ext cx="5214938" cy="2935287"/>
          </a:xfrm>
          <a:prstGeom prst="rect">
            <a:avLst/>
          </a:prstGeom>
        </p:spPr>
      </p:sp>
      <p:sp>
        <p:nvSpPr>
          <p:cNvPr id="3" name="Notes Placeholder 2"/>
          <p:cNvSpPr>
            <a:spLocks noGrp="1"/>
          </p:cNvSpPr>
          <p:nvPr>
            <p:ph type="body" idx="1"/>
          </p:nvPr>
        </p:nvSpPr>
        <p:spPr>
          <a:xfrm>
            <a:off x="390349" y="3273023"/>
            <a:ext cx="6245578" cy="5504942"/>
          </a:xfrm>
          <a:prstGeom prst="rect">
            <a:avLst/>
          </a:prstGeom>
        </p:spPr>
        <p:txBody>
          <a:bodyPr>
            <a:normAutofit/>
          </a:bodyPr>
          <a:lstStyle/>
          <a:p>
            <a:endParaRPr lang="en-US" dirty="0"/>
          </a:p>
        </p:txBody>
      </p:sp>
      <p:sp>
        <p:nvSpPr>
          <p:cNvPr id="7" name="Header Placeholder 3"/>
          <p:cNvSpPr>
            <a:spLocks noGrp="1"/>
          </p:cNvSpPr>
          <p:nvPr>
            <p:ph type="hdr" sz="quarter"/>
          </p:nvPr>
        </p:nvSpPr>
        <p:spPr>
          <a:xfrm>
            <a:off x="1" y="9065186"/>
            <a:ext cx="4307520" cy="247089"/>
          </a:xfrm>
        </p:spPr>
        <p:txBody>
          <a:bodyPr/>
          <a:lstStyle/>
          <a:p>
            <a:pPr>
              <a:defRPr/>
            </a:pPr>
            <a:r>
              <a:rPr lang="en-US" dirty="0"/>
              <a:t>Sales Cloud Administration</a:t>
            </a:r>
          </a:p>
        </p:txBody>
      </p:sp>
      <p:sp>
        <p:nvSpPr>
          <p:cNvPr id="9" name="Footer Placeholder 4"/>
          <p:cNvSpPr>
            <a:spLocks noGrp="1"/>
          </p:cNvSpPr>
          <p:nvPr>
            <p:ph type="ftr" sz="quarter" idx="4"/>
          </p:nvPr>
        </p:nvSpPr>
        <p:spPr>
          <a:xfrm>
            <a:off x="4344383" y="9055743"/>
            <a:ext cx="2087921" cy="256524"/>
          </a:xfrm>
        </p:spPr>
        <p:txBody>
          <a:bodyPr/>
          <a:lstStyle/>
          <a:p>
            <a:r>
              <a:rPr lang="en-US" dirty="0"/>
              <a:t>© Copyright 2017 salesforce.com, </a:t>
            </a:r>
            <a:r>
              <a:rPr lang="en-US" dirty="0" err="1"/>
              <a:t>inc.</a:t>
            </a:r>
            <a:endParaRPr lang="en-US" dirty="0"/>
          </a:p>
        </p:txBody>
      </p:sp>
      <p:sp>
        <p:nvSpPr>
          <p:cNvPr id="10" name="Slide Number Placeholder 5"/>
          <p:cNvSpPr>
            <a:spLocks noGrp="1"/>
          </p:cNvSpPr>
          <p:nvPr>
            <p:ph type="sldNum" sz="quarter" idx="5"/>
          </p:nvPr>
        </p:nvSpPr>
        <p:spPr>
          <a:xfrm>
            <a:off x="6470936" y="9055738"/>
            <a:ext cx="555339" cy="256537"/>
          </a:xfrm>
        </p:spPr>
        <p:txBody>
          <a:bodyPr/>
          <a:lstStyle/>
          <a:p>
            <a:pPr>
              <a:defRPr/>
            </a:pPr>
            <a:fld id="{B4ABCAC1-5A0E-4D41-9DFA-A4558277763A}" type="slidenum">
              <a:rPr lang="en-US" smtClean="0"/>
              <a:pPr>
                <a:defRPr/>
              </a:pPr>
              <a:t>95</a:t>
            </a:fld>
            <a:endParaRPr lang="en-US" dirty="0"/>
          </a:p>
        </p:txBody>
      </p:sp>
    </p:spTree>
    <p:custDataLst>
      <p:tags r:id="rId1"/>
    </p:custDataLst>
    <p:extLst>
      <p:ext uri="{BB962C8B-B14F-4D97-AF65-F5344CB8AC3E}">
        <p14:creationId xmlns:p14="http://schemas.microsoft.com/office/powerpoint/2010/main" val="242138361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 y="109538"/>
            <a:ext cx="5214938" cy="2935287"/>
          </a:xfrm>
          <a:prstGeom prst="rect">
            <a:avLst/>
          </a:prstGeom>
        </p:spPr>
      </p:sp>
      <p:sp>
        <p:nvSpPr>
          <p:cNvPr id="3" name="Notes Placeholder 2"/>
          <p:cNvSpPr>
            <a:spLocks noGrp="1"/>
          </p:cNvSpPr>
          <p:nvPr>
            <p:ph type="body" idx="1"/>
          </p:nvPr>
        </p:nvSpPr>
        <p:spPr>
          <a:xfrm>
            <a:off x="390349" y="3273023"/>
            <a:ext cx="6245578" cy="5504942"/>
          </a:xfrm>
          <a:prstGeom prst="rect">
            <a:avLst/>
          </a:prstGeom>
        </p:spPr>
        <p:txBody>
          <a:bodyPr>
            <a:normAutofit/>
          </a:bodyPr>
          <a:lstStyle/>
          <a:p>
            <a:pPr defTabSz="924723">
              <a:defRPr/>
            </a:pPr>
            <a:endParaRPr lang="en-US" dirty="0">
              <a:solidFill>
                <a:schemeClr val="tx1"/>
              </a:solidFill>
            </a:endParaRPr>
          </a:p>
        </p:txBody>
      </p:sp>
      <p:sp>
        <p:nvSpPr>
          <p:cNvPr id="7" name="Header Placeholder 3"/>
          <p:cNvSpPr>
            <a:spLocks noGrp="1"/>
          </p:cNvSpPr>
          <p:nvPr>
            <p:ph type="hdr" sz="quarter"/>
          </p:nvPr>
        </p:nvSpPr>
        <p:spPr>
          <a:xfrm>
            <a:off x="1" y="9065186"/>
            <a:ext cx="4307520" cy="247089"/>
          </a:xfrm>
        </p:spPr>
        <p:txBody>
          <a:bodyPr/>
          <a:lstStyle/>
          <a:p>
            <a:pPr>
              <a:defRPr/>
            </a:pPr>
            <a:r>
              <a:rPr lang="en-US" dirty="0"/>
              <a:t>Sales Cloud Administration</a:t>
            </a:r>
          </a:p>
        </p:txBody>
      </p:sp>
      <p:sp>
        <p:nvSpPr>
          <p:cNvPr id="9" name="Footer Placeholder 4"/>
          <p:cNvSpPr>
            <a:spLocks noGrp="1"/>
          </p:cNvSpPr>
          <p:nvPr>
            <p:ph type="ftr" sz="quarter" idx="4"/>
          </p:nvPr>
        </p:nvSpPr>
        <p:spPr>
          <a:xfrm>
            <a:off x="4344383" y="9055743"/>
            <a:ext cx="2087921" cy="256524"/>
          </a:xfrm>
        </p:spPr>
        <p:txBody>
          <a:bodyPr/>
          <a:lstStyle/>
          <a:p>
            <a:r>
              <a:rPr lang="en-US" dirty="0"/>
              <a:t>© Copyright 2017 salesforce.com, </a:t>
            </a:r>
            <a:r>
              <a:rPr lang="en-US" dirty="0" err="1"/>
              <a:t>inc.</a:t>
            </a:r>
            <a:endParaRPr lang="en-US" dirty="0"/>
          </a:p>
        </p:txBody>
      </p:sp>
      <p:sp>
        <p:nvSpPr>
          <p:cNvPr id="10" name="Slide Number Placeholder 5"/>
          <p:cNvSpPr>
            <a:spLocks noGrp="1"/>
          </p:cNvSpPr>
          <p:nvPr>
            <p:ph type="sldNum" sz="quarter" idx="5"/>
          </p:nvPr>
        </p:nvSpPr>
        <p:spPr>
          <a:xfrm>
            <a:off x="6470936" y="9055738"/>
            <a:ext cx="555339" cy="256537"/>
          </a:xfrm>
        </p:spPr>
        <p:txBody>
          <a:bodyPr/>
          <a:lstStyle/>
          <a:p>
            <a:pPr>
              <a:defRPr/>
            </a:pPr>
            <a:fld id="{B4ABCAC1-5A0E-4D41-9DFA-A4558277763A}" type="slidenum">
              <a:rPr lang="en-US" smtClean="0"/>
              <a:pPr>
                <a:defRPr/>
              </a:pPr>
              <a:t>96</a:t>
            </a:fld>
            <a:endParaRPr lang="en-US" dirty="0"/>
          </a:p>
        </p:txBody>
      </p:sp>
    </p:spTree>
    <p:custDataLst>
      <p:tags r:id="rId1"/>
    </p:custDataLst>
    <p:extLst>
      <p:ext uri="{BB962C8B-B14F-4D97-AF65-F5344CB8AC3E}">
        <p14:creationId xmlns:p14="http://schemas.microsoft.com/office/powerpoint/2010/main" val="236056018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6105">
              <a:defRPr/>
            </a:pPr>
            <a:r>
              <a:rPr lang="en-US" b="1" dirty="0"/>
              <a:t>Teaching Points:</a:t>
            </a:r>
          </a:p>
          <a:p>
            <a:pPr marL="229026" indent="-229026">
              <a:buFont typeface="Wingdings" pitchFamily="2" charset="2"/>
              <a:buChar char="§"/>
            </a:pPr>
            <a:r>
              <a:rPr lang="en-US" dirty="0"/>
              <a:t>Organizations must be using opportunity teams in order to use opportunity splits.</a:t>
            </a:r>
          </a:p>
          <a:p>
            <a:pPr marL="229026" indent="-229026" defTabSz="916105">
              <a:buFont typeface="Wingdings" pitchFamily="2" charset="2"/>
              <a:buChar char="§"/>
              <a:defRPr/>
            </a:pPr>
            <a:r>
              <a:rPr lang="en-US" dirty="0"/>
              <a:t>To view and edit splits, you must be the opportunity owner or above in the organization hierarchy and have access to the split fields.</a:t>
            </a:r>
          </a:p>
          <a:p>
            <a:pPr marL="229026" indent="-229026">
              <a:buFont typeface="Wingdings" pitchFamily="2" charset="2"/>
              <a:buChar char="§"/>
            </a:pPr>
            <a:r>
              <a:rPr lang="en-US" dirty="0"/>
              <a:t>Use Revenue splits to credit team members who are directly responsible for opportunity revenue.</a:t>
            </a:r>
          </a:p>
          <a:p>
            <a:pPr marL="229026" indent="-229026" defTabSz="916105">
              <a:buFont typeface="Wingdings" pitchFamily="2" charset="2"/>
              <a:buChar char="§"/>
              <a:defRPr/>
            </a:pPr>
            <a:r>
              <a:rPr lang="en-US" dirty="0"/>
              <a:t>Use Overlay splits to credit supporting team members. Overlay splits can total percentages over 100%.</a:t>
            </a:r>
          </a:p>
          <a:p>
            <a:pPr marL="229026" indent="-229026">
              <a:buFont typeface="Wingdings" pitchFamily="2" charset="2"/>
              <a:buChar char="§"/>
            </a:pPr>
            <a:r>
              <a:rPr lang="en-US" dirty="0"/>
              <a:t>If custom split types are enabled for your organization, you can create up to three more split types. To have custom split types enabled for your organization, contact salesforce.com.</a:t>
            </a:r>
          </a:p>
          <a:p>
            <a:pPr marL="450789" lvl="1" indent="-229026">
              <a:buFont typeface="Courier New" pitchFamily="49" charset="0"/>
              <a:buChar char="o"/>
            </a:pPr>
            <a:r>
              <a:rPr lang="en-US" dirty="0"/>
              <a:t>As the administrator, you decide whether each custom split type must total 100%.</a:t>
            </a:r>
          </a:p>
          <a:p>
            <a:pPr marL="450789" lvl="1" indent="-229026">
              <a:buFont typeface="Courier New" pitchFamily="49" charset="0"/>
              <a:buChar char="o"/>
            </a:pPr>
            <a:r>
              <a:rPr lang="en-US" dirty="0"/>
              <a:t>Split types can be based on most opportunity currency fields, including custom fields and roll-up summary fields, but not formula currency fields.</a:t>
            </a:r>
          </a:p>
          <a:p>
            <a:pPr marL="450789" lvl="1" indent="-229026">
              <a:buFont typeface="Courier New" pitchFamily="49" charset="0"/>
              <a:buChar char="o"/>
            </a:pPr>
            <a:r>
              <a:rPr lang="en-US" dirty="0"/>
              <a:t>This example shows a custom</a:t>
            </a:r>
            <a:r>
              <a:rPr lang="en-US" baseline="0" dirty="0"/>
              <a:t> split type for the opportunity Margin field.</a:t>
            </a:r>
            <a:endParaRPr lang="en-US" dirty="0"/>
          </a:p>
          <a:p>
            <a:endParaRPr lang="en-US" dirty="0"/>
          </a:p>
          <a:p>
            <a:pPr defTabSz="916105">
              <a:defRPr/>
            </a:pPr>
            <a:r>
              <a:rPr lang="en-US" b="1" dirty="0"/>
              <a:t>Suggestions:</a:t>
            </a:r>
          </a:p>
          <a:p>
            <a:pPr marL="229026" indent="-229026">
              <a:buFont typeface="Wingdings" pitchFamily="2" charset="2"/>
              <a:buChar char="§"/>
            </a:pPr>
            <a:r>
              <a:rPr lang="en-US" dirty="0"/>
              <a:t>In the training</a:t>
            </a:r>
            <a:r>
              <a:rPr lang="en-US" baseline="0" dirty="0"/>
              <a:t> org, </a:t>
            </a:r>
            <a:r>
              <a:rPr lang="en-US" dirty="0"/>
              <a:t>show students</a:t>
            </a:r>
            <a:r>
              <a:rPr lang="en-US" baseline="0" dirty="0"/>
              <a:t> the Opportunity Splits setup menu: </a:t>
            </a:r>
            <a:r>
              <a:rPr lang="en-US" b="1" baseline="0" dirty="0"/>
              <a:t>Setup | Customize | Opportunities | Opportunity Splits | Settings</a:t>
            </a:r>
            <a:r>
              <a:rPr lang="en-US" baseline="0" dirty="0"/>
              <a:t>.</a:t>
            </a:r>
            <a:r>
              <a:rPr lang="en-US" dirty="0"/>
              <a:t> </a:t>
            </a:r>
          </a:p>
          <a:p>
            <a:endParaRPr lang="en-US" dirty="0"/>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97</a:t>
            </a:fld>
            <a:endParaRPr lang="en-US" dirty="0"/>
          </a:p>
        </p:txBody>
      </p:sp>
    </p:spTree>
    <p:extLst>
      <p:ext uri="{BB962C8B-B14F-4D97-AF65-F5344CB8AC3E}">
        <p14:creationId xmlns:p14="http://schemas.microsoft.com/office/powerpoint/2010/main" val="21869822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6105">
              <a:defRPr/>
            </a:pPr>
            <a:r>
              <a:rPr lang="en-US" b="1" dirty="0"/>
              <a:t>Teaching Points:</a:t>
            </a:r>
          </a:p>
          <a:p>
            <a:pPr marL="229026" indent="-229026" defTabSz="916105" fontAlgn="base">
              <a:spcBef>
                <a:spcPct val="30000"/>
              </a:spcBef>
              <a:spcAft>
                <a:spcPct val="0"/>
              </a:spcAft>
              <a:buFont typeface="Wingdings" pitchFamily="2" charset="2"/>
              <a:buChar char="§"/>
              <a:defRPr/>
            </a:pPr>
            <a:r>
              <a:rPr lang="en-US" dirty="0"/>
              <a:t>When the forecast type is Opportunity Revenue Splits, the forecast is based on the team member and the Revenue</a:t>
            </a:r>
            <a:r>
              <a:rPr lang="en-US" baseline="0" dirty="0"/>
              <a:t> </a:t>
            </a:r>
            <a:r>
              <a:rPr lang="en-US" dirty="0"/>
              <a:t>split amount from the Opportunity Splits object. </a:t>
            </a:r>
          </a:p>
          <a:p>
            <a:pPr marL="450789" lvl="1" indent="-229026" defTabSz="916105" fontAlgn="base">
              <a:spcBef>
                <a:spcPct val="30000"/>
              </a:spcBef>
              <a:spcAft>
                <a:spcPct val="0"/>
              </a:spcAft>
              <a:buFont typeface="Courier New" pitchFamily="49" charset="0"/>
              <a:buChar char="o"/>
              <a:defRPr/>
            </a:pPr>
            <a:r>
              <a:rPr lang="en-US" dirty="0"/>
              <a:t>This lets sales managers</a:t>
            </a:r>
            <a:r>
              <a:rPr lang="en-US" baseline="0" dirty="0"/>
              <a:t> track revenue for sales reps who are directly responsible for closing opportunities.</a:t>
            </a:r>
          </a:p>
          <a:p>
            <a:pPr marL="450789" lvl="1" indent="-229026" defTabSz="916105" fontAlgn="base">
              <a:spcBef>
                <a:spcPct val="30000"/>
              </a:spcBef>
              <a:spcAft>
                <a:spcPct val="0"/>
              </a:spcAft>
              <a:buFont typeface="Courier New" pitchFamily="49" charset="0"/>
              <a:buChar char="o"/>
              <a:defRPr/>
            </a:pPr>
            <a:r>
              <a:rPr lang="en-US" baseline="0" dirty="0"/>
              <a:t>The example shows that two sales reps helped close the opportunity. Matt got credit for 75% of the revenue and Anna got credit for 25% of the revenue.</a:t>
            </a:r>
            <a:endParaRPr lang="en-US" dirty="0"/>
          </a:p>
          <a:p>
            <a:pPr marL="229026" indent="-229026" defTabSz="916105" fontAlgn="base">
              <a:spcBef>
                <a:spcPct val="30000"/>
              </a:spcBef>
              <a:spcAft>
                <a:spcPct val="0"/>
              </a:spcAft>
              <a:buFont typeface="Wingdings" pitchFamily="2" charset="2"/>
              <a:buChar char="§"/>
              <a:defRPr/>
            </a:pPr>
            <a:endParaRPr lang="en-US" dirty="0"/>
          </a:p>
          <a:p>
            <a:pPr marL="229026" indent="-229026" defTabSz="916105" fontAlgn="base">
              <a:spcBef>
                <a:spcPct val="30000"/>
              </a:spcBef>
              <a:spcAft>
                <a:spcPct val="0"/>
              </a:spcAft>
              <a:buFont typeface="Wingdings" pitchFamily="2" charset="2"/>
              <a:buChar char="§"/>
              <a:defRPr/>
            </a:pPr>
            <a:r>
              <a:rPr lang="en-US" dirty="0"/>
              <a:t>When the forecast type is Opportunity Overlay Splits, the forecast is based on the team member and the Overlay split amount from the Opportunity Splits object.</a:t>
            </a:r>
          </a:p>
          <a:p>
            <a:pPr marL="450789" lvl="1" indent="-229026" defTabSz="916105" fontAlgn="base">
              <a:spcBef>
                <a:spcPct val="30000"/>
              </a:spcBef>
              <a:spcAft>
                <a:spcPct val="0"/>
              </a:spcAft>
              <a:buFont typeface="Courier New" pitchFamily="49" charset="0"/>
              <a:buChar char="o"/>
              <a:defRPr/>
            </a:pPr>
            <a:r>
              <a:rPr lang="en-US" dirty="0"/>
              <a:t>This lets</a:t>
            </a:r>
            <a:r>
              <a:rPr lang="en-US" baseline="0" dirty="0"/>
              <a:t> sales managers </a:t>
            </a:r>
            <a:r>
              <a:rPr lang="en-US" dirty="0"/>
              <a:t>track revenue from sales team members who help close opportunities but are not directly responsible for</a:t>
            </a:r>
            <a:r>
              <a:rPr lang="en-US" baseline="0" dirty="0"/>
              <a:t> </a:t>
            </a:r>
            <a:r>
              <a:rPr lang="en-US" dirty="0"/>
              <a:t>them. By tracking this kind of revenue, sales managers can see the contributions of their overlay sales teams.</a:t>
            </a:r>
          </a:p>
          <a:p>
            <a:pPr marL="450789" lvl="1" indent="-229026" defTabSz="916105" fontAlgn="base">
              <a:spcBef>
                <a:spcPct val="30000"/>
              </a:spcBef>
              <a:spcAft>
                <a:spcPct val="0"/>
              </a:spcAft>
              <a:buFont typeface="Courier New" pitchFamily="49" charset="0"/>
              <a:buChar char="o"/>
              <a:defRPr/>
            </a:pPr>
            <a:r>
              <a:rPr lang="en-US" dirty="0"/>
              <a:t>The</a:t>
            </a:r>
            <a:r>
              <a:rPr lang="en-US" baseline="0" dirty="0"/>
              <a:t> example shows that the Frank Roberts, a sales rep, got 100% credit for the opportunity. But Amy Daniels, a sales engineer, also got 25% credit for the opportunity. </a:t>
            </a:r>
          </a:p>
          <a:p>
            <a:pPr marL="450789" lvl="1" indent="-229026" defTabSz="916105" fontAlgn="base">
              <a:spcBef>
                <a:spcPct val="30000"/>
              </a:spcBef>
              <a:spcAft>
                <a:spcPct val="0"/>
              </a:spcAft>
              <a:buFont typeface="Courier New" pitchFamily="49" charset="0"/>
              <a:buChar char="o"/>
              <a:defRPr/>
            </a:pPr>
            <a:endParaRPr lang="en-US" baseline="0" dirty="0"/>
          </a:p>
          <a:p>
            <a:pPr marL="229026" indent="-229026" defTabSz="916105" fontAlgn="base">
              <a:spcBef>
                <a:spcPct val="30000"/>
              </a:spcBef>
              <a:spcAft>
                <a:spcPct val="0"/>
              </a:spcAft>
              <a:buFont typeface="Wingdings" pitchFamily="2" charset="2"/>
              <a:buChar char="§"/>
              <a:defRPr/>
            </a:pPr>
            <a:r>
              <a:rPr lang="en-US" dirty="0"/>
              <a:t>When forecasting by opportunity splits,</a:t>
            </a:r>
            <a:r>
              <a:rPr lang="en-US" baseline="0" dirty="0"/>
              <a:t> you can only forecast by revenue. You cannot forecast by quantity.</a:t>
            </a:r>
            <a:endParaRPr lang="en-US" dirty="0"/>
          </a:p>
          <a:p>
            <a:endParaRPr lang="en-US" dirty="0"/>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98</a:t>
            </a:fld>
            <a:endParaRPr lang="en-US" dirty="0"/>
          </a:p>
        </p:txBody>
      </p:sp>
    </p:spTree>
    <p:extLst>
      <p:ext uri="{BB962C8B-B14F-4D97-AF65-F5344CB8AC3E}">
        <p14:creationId xmlns:p14="http://schemas.microsoft.com/office/powerpoint/2010/main" val="188291518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74898">
              <a:defRPr/>
            </a:pPr>
            <a:r>
              <a:rPr lang="en-US" b="1" dirty="0"/>
              <a:t>Teaching Points:</a:t>
            </a:r>
          </a:p>
          <a:p>
            <a:pPr defTabSz="874898">
              <a:defRPr/>
            </a:pPr>
            <a:r>
              <a:rPr lang="en-US" dirty="0"/>
              <a:t>Collaborative</a:t>
            </a:r>
            <a:r>
              <a:rPr lang="en-US" baseline="0" dirty="0"/>
              <a:t> Forecasts lets your sales team forecast on custom opportunity currency fields. To forecast by custom fields, you must:</a:t>
            </a:r>
          </a:p>
          <a:p>
            <a:pPr marL="218724" indent="-218724" defTabSz="874898">
              <a:buFont typeface="+mj-lt"/>
              <a:buAutoNum type="arabicPeriod"/>
              <a:defRPr/>
            </a:pPr>
            <a:r>
              <a:rPr lang="en-US" baseline="0" dirty="0"/>
              <a:t>Create a custom opportunity currency field. This example shows a custom field called Margin, but you might want to create custom fields for </a:t>
            </a:r>
            <a:r>
              <a:rPr lang="en-US" dirty="0"/>
              <a:t>Monthly Recurring Revenue</a:t>
            </a:r>
            <a:r>
              <a:rPr lang="en-US" baseline="0" dirty="0"/>
              <a:t>,</a:t>
            </a:r>
            <a:r>
              <a:rPr lang="en-US" dirty="0"/>
              <a:t> Annual Contract Value, or any other currency field</a:t>
            </a:r>
            <a:r>
              <a:rPr lang="en-US" baseline="0" dirty="0"/>
              <a:t> </a:t>
            </a:r>
            <a:r>
              <a:rPr lang="en-US" dirty="0"/>
              <a:t>that your organization requires.</a:t>
            </a:r>
          </a:p>
          <a:p>
            <a:pPr marL="218724" indent="-218724" defTabSz="874898">
              <a:buFont typeface="+mj-lt"/>
              <a:buAutoNum type="arabicPeriod"/>
              <a:defRPr/>
            </a:pPr>
            <a:r>
              <a:rPr lang="en-US" dirty="0"/>
              <a:t>Enable</a:t>
            </a:r>
            <a:r>
              <a:rPr lang="en-US" baseline="0" dirty="0"/>
              <a:t> opportunity splits and add a custom split type for the custom field. You must do this step even if you are not using opportunity splits in your organization.</a:t>
            </a:r>
          </a:p>
          <a:p>
            <a:pPr marL="218724" indent="-218724" defTabSz="874898">
              <a:buFont typeface="+mj-lt"/>
              <a:buAutoNum type="arabicPeriod"/>
              <a:defRPr/>
            </a:pPr>
            <a:r>
              <a:rPr lang="en-US" baseline="0" dirty="0"/>
              <a:t>Add a forecast type for the custom split type.</a:t>
            </a:r>
          </a:p>
          <a:p>
            <a:pPr marL="440487" lvl="1" indent="-218724" defTabSz="874898">
              <a:buFont typeface="Courier New" pitchFamily="49" charset="0"/>
              <a:buChar char="o"/>
              <a:defRPr/>
            </a:pPr>
            <a:r>
              <a:rPr lang="en-US" dirty="0"/>
              <a:t>When forecasting by custom fields,</a:t>
            </a:r>
            <a:r>
              <a:rPr lang="en-US" baseline="0" dirty="0"/>
              <a:t> you can only forecast by revenue. You cannot forecast by quantity.</a:t>
            </a:r>
          </a:p>
          <a:p>
            <a:pPr marL="440487" lvl="1" indent="-218724" defTabSz="874898">
              <a:buFont typeface="Courier New" pitchFamily="49" charset="0"/>
              <a:buChar char="o"/>
              <a:defRPr/>
            </a:pPr>
            <a:r>
              <a:rPr lang="en-US" dirty="0"/>
              <a:t>If you do not use opportunity splits on your custom fields, the</a:t>
            </a:r>
            <a:r>
              <a:rPr lang="en-US" baseline="0" dirty="0"/>
              <a:t> opportunity </a:t>
            </a:r>
            <a:r>
              <a:rPr lang="en-US" dirty="0"/>
              <a:t> owner automatically receives a 100% split for the field. Your custom field forecast</a:t>
            </a:r>
            <a:r>
              <a:rPr lang="en-US" baseline="0" dirty="0"/>
              <a:t> is the same as if there were no splits.</a:t>
            </a:r>
          </a:p>
          <a:p>
            <a:pPr marL="440487" lvl="1" indent="-218724" defTabSz="874898">
              <a:buFont typeface="Courier New" pitchFamily="49" charset="0"/>
              <a:buChar char="o"/>
              <a:defRPr/>
            </a:pPr>
            <a:r>
              <a:rPr lang="en-US" dirty="0"/>
              <a:t>If you use opportunity splits on your custom fields, your custom field forecasts include the splits.</a:t>
            </a:r>
          </a:p>
          <a:p>
            <a:pPr marL="440487" lvl="1" indent="-218724" defTabSz="874898">
              <a:buFont typeface="Courier New" pitchFamily="49" charset="0"/>
              <a:buChar char="o"/>
              <a:defRPr/>
            </a:pPr>
            <a:r>
              <a:rPr lang="en-US" dirty="0"/>
              <a:t>If the forecast manager or sales rep viewing the forecast does not have access to the custom opportunity field, they</a:t>
            </a:r>
            <a:r>
              <a:rPr lang="en-US" baseline="0" dirty="0"/>
              <a:t> </a:t>
            </a:r>
            <a:r>
              <a:rPr lang="en-US" dirty="0"/>
              <a:t>can see forecast amounts but they won’t be able to see any of the custom field values in the opportunity list</a:t>
            </a:r>
          </a:p>
          <a:p>
            <a:endParaRPr lang="en-US" dirty="0"/>
          </a:p>
        </p:txBody>
      </p:sp>
      <p:sp>
        <p:nvSpPr>
          <p:cNvPr id="4" name="Header Placeholder 3"/>
          <p:cNvSpPr>
            <a:spLocks noGrp="1"/>
          </p:cNvSpPr>
          <p:nvPr>
            <p:ph type="hdr" sz="quarter" idx="10"/>
          </p:nvPr>
        </p:nvSpPr>
        <p:spPr/>
        <p:txBody>
          <a:bodyPr/>
          <a:lstStyle/>
          <a:p>
            <a:pPr>
              <a:defRPr/>
            </a:pPr>
            <a:r>
              <a:rPr lang="en-US" dirty="0"/>
              <a:t>Sales Cloud Administration</a:t>
            </a:r>
          </a:p>
        </p:txBody>
      </p:sp>
      <p:sp>
        <p:nvSpPr>
          <p:cNvPr id="5" name="Footer Placeholder 4"/>
          <p:cNvSpPr>
            <a:spLocks noGrp="1"/>
          </p:cNvSpPr>
          <p:nvPr>
            <p:ph type="ftr" sz="quarter" idx="11"/>
          </p:nvPr>
        </p:nvSpPr>
        <p:spPr/>
        <p:txBody>
          <a:bodyPr/>
          <a:lstStyle/>
          <a:p>
            <a:r>
              <a:rPr lang="en-US" dirty="0"/>
              <a:t>© Copyright 2017 salesforce.com, </a:t>
            </a:r>
            <a:r>
              <a:rPr lang="en-US" dirty="0" err="1"/>
              <a:t>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99</a:t>
            </a:fld>
            <a:endParaRPr lang="en-US" dirty="0"/>
          </a:p>
        </p:txBody>
      </p:sp>
    </p:spTree>
    <p:extLst>
      <p:ext uri="{BB962C8B-B14F-4D97-AF65-F5344CB8AC3E}">
        <p14:creationId xmlns:p14="http://schemas.microsoft.com/office/powerpoint/2010/main" val="22396868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2.xml"/><Relationship Id="rId1" Type="http://schemas.openxmlformats.org/officeDocument/2006/relationships/tags" Target="../tags/tag14.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2.xml"/><Relationship Id="rId1" Type="http://schemas.openxmlformats.org/officeDocument/2006/relationships/tags" Target="../tags/tag15.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7.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8.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9.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0.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2.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3.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5.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6.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7.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8.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3.xml"/><Relationship Id="rId1" Type="http://schemas.openxmlformats.org/officeDocument/2006/relationships/tags" Target="../tags/tag29.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3.xml"/><Relationship Id="rId1" Type="http://schemas.openxmlformats.org/officeDocument/2006/relationships/tags" Target="../tags/tag30.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3.xml"/><Relationship Id="rId1" Type="http://schemas.openxmlformats.org/officeDocument/2006/relationships/tags" Target="../tags/tag3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3.xml"/><Relationship Id="rId1" Type="http://schemas.openxmlformats.org/officeDocument/2006/relationships/tags" Target="../tags/tag32.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35.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36.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37.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39.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40.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ags" Target="../tags/tag4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image" Target="../media/image7.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2.xml"/><Relationship Id="rId1" Type="http://schemas.openxmlformats.org/officeDocument/2006/relationships/tags" Target="../tags/tag12.xml"/><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2.xml"/><Relationship Id="rId1" Type="http://schemas.openxmlformats.org/officeDocument/2006/relationships/tags" Target="../tags/tag1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Light Gray">
    <p:bg>
      <p:bgPr>
        <a:solidFill>
          <a:schemeClr val="bg1"/>
        </a:solidFill>
        <a:effectLst/>
      </p:bgPr>
    </p:bg>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bwMode="grayWhite">
          <a:xfrm>
            <a:off x="408938" y="658521"/>
            <a:ext cx="7863662" cy="4240856"/>
          </a:xfrm>
          <a:prstGeom prst="rect">
            <a:avLst/>
          </a:prstGeom>
          <a:noFill/>
          <a:ln w="9525">
            <a:noFill/>
            <a:miter lim="800000"/>
            <a:headEnd/>
            <a:tailEnd/>
          </a:ln>
        </p:spPr>
        <p:txBody>
          <a:bodyPr vert="horz" wrap="square" lIns="91424" tIns="45712" rIns="91424" bIns="45712" numCol="1" anchor="ctr" anchorCtr="0" compatLnSpc="1">
            <a:prstTxWarp prst="textNoShape">
              <a:avLst/>
            </a:prstTxWarp>
          </a:bodyPr>
          <a:lstStyle>
            <a:lvl1pPr>
              <a:defRPr sz="4400"/>
            </a:lvl1pPr>
          </a:lstStyle>
          <a:p>
            <a:pPr lvl="0"/>
            <a:r>
              <a:rPr lang="en-US" dirty="0"/>
              <a:t>Click to edit Master title style</a:t>
            </a:r>
          </a:p>
        </p:txBody>
      </p:sp>
      <p:sp>
        <p:nvSpPr>
          <p:cNvPr id="32" name="Rectangle 31"/>
          <p:cNvSpPr/>
          <p:nvPr userDrawn="1"/>
        </p:nvSpPr>
        <p:spPr>
          <a:xfrm>
            <a:off x="9930309" y="0"/>
            <a:ext cx="2354116"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n-US"/>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04563" y="2776761"/>
            <a:ext cx="1840864" cy="1289900"/>
          </a:xfrm>
          <a:prstGeom prst="rect">
            <a:avLst/>
          </a:prstGeom>
        </p:spPr>
      </p:pic>
      <p:sp>
        <p:nvSpPr>
          <p:cNvPr id="5" name="Text Box 13"/>
          <p:cNvSpPr txBox="1">
            <a:spLocks noChangeArrowheads="1"/>
          </p:cNvSpPr>
          <p:nvPr userDrawn="1"/>
        </p:nvSpPr>
        <p:spPr bwMode="gray">
          <a:xfrm>
            <a:off x="10017369" y="6188208"/>
            <a:ext cx="2171456" cy="584776"/>
          </a:xfrm>
          <a:prstGeom prst="rect">
            <a:avLst/>
          </a:prstGeom>
          <a:noFill/>
          <a:ln w="9525">
            <a:noFill/>
            <a:miter lim="800000"/>
            <a:headEnd/>
            <a:tailEnd/>
          </a:ln>
          <a:effectLst/>
        </p:spPr>
        <p:txBody>
          <a:bodyPr wrap="square" lIns="91424" tIns="45712" rIns="91424" bIns="45712">
            <a:spAutoFit/>
          </a:bodyPr>
          <a:lstStyle/>
          <a:p>
            <a:pPr algn="l"/>
            <a:r>
              <a:rPr lang="en-US" sz="800" dirty="0">
                <a:solidFill>
                  <a:schemeClr val="bg1">
                    <a:lumMod val="50000"/>
                  </a:schemeClr>
                </a:solidFill>
                <a:latin typeface="+mn-lt"/>
              </a:rPr>
              <a:t>www.salesforce.com/training</a:t>
            </a:r>
          </a:p>
          <a:p>
            <a:pPr marL="0" marR="0" indent="0" algn="l" defTabSz="914240" rtl="0" eaLnBrk="1" fontAlgn="auto" latinLnBrk="0" hangingPunct="1">
              <a:lnSpc>
                <a:spcPct val="100000"/>
              </a:lnSpc>
              <a:spcBef>
                <a:spcPts val="0"/>
              </a:spcBef>
              <a:spcAft>
                <a:spcPts val="0"/>
              </a:spcAft>
              <a:buClrTx/>
              <a:buSzTx/>
              <a:buFontTx/>
              <a:buNone/>
              <a:tabLst/>
              <a:defRPr/>
            </a:pPr>
            <a:r>
              <a:rPr lang="en-US" sz="800" dirty="0">
                <a:solidFill>
                  <a:schemeClr val="bg1">
                    <a:lumMod val="50000"/>
                  </a:schemeClr>
                </a:solidFill>
                <a:latin typeface="+mn-lt"/>
              </a:rPr>
              <a:t>© Copyright 2017</a:t>
            </a:r>
            <a:r>
              <a:rPr lang="en-US" sz="800" baseline="0" dirty="0">
                <a:solidFill>
                  <a:schemeClr val="bg1">
                    <a:lumMod val="50000"/>
                  </a:schemeClr>
                </a:solidFill>
                <a:latin typeface="+mn-lt"/>
              </a:rPr>
              <a:t> </a:t>
            </a:r>
            <a:r>
              <a:rPr lang="en-US" sz="800" dirty="0">
                <a:solidFill>
                  <a:schemeClr val="bg1">
                    <a:lumMod val="50000"/>
                  </a:schemeClr>
                </a:solidFill>
                <a:latin typeface="+mn-lt"/>
              </a:rPr>
              <a:t>salesforce.com, inc.  </a:t>
            </a:r>
          </a:p>
          <a:p>
            <a:pPr marL="0" marR="0" indent="0" algn="l" defTabSz="914240" rtl="0" eaLnBrk="1" fontAlgn="auto" latinLnBrk="0" hangingPunct="1">
              <a:lnSpc>
                <a:spcPct val="100000"/>
              </a:lnSpc>
              <a:spcBef>
                <a:spcPts val="0"/>
              </a:spcBef>
              <a:spcAft>
                <a:spcPts val="0"/>
              </a:spcAft>
              <a:buClrTx/>
              <a:buSzTx/>
              <a:buFontTx/>
              <a:buNone/>
              <a:tabLst/>
              <a:defRPr/>
            </a:pPr>
            <a:r>
              <a:rPr lang="en-US" sz="800" dirty="0">
                <a:solidFill>
                  <a:schemeClr val="bg1">
                    <a:lumMod val="50000"/>
                  </a:schemeClr>
                </a:solidFill>
                <a:latin typeface="+mn-lt"/>
              </a:rPr>
              <a:t> All rights reserved.</a:t>
            </a:r>
            <a:r>
              <a:rPr lang="en-US" sz="800" baseline="0" dirty="0">
                <a:solidFill>
                  <a:schemeClr val="bg1">
                    <a:lumMod val="50000"/>
                  </a:schemeClr>
                </a:solidFill>
                <a:latin typeface="+mn-lt"/>
              </a:rPr>
              <a:t> </a:t>
            </a:r>
            <a:r>
              <a:rPr lang="en-US" sz="800" dirty="0">
                <a:solidFill>
                  <a:schemeClr val="bg1">
                    <a:lumMod val="50000"/>
                  </a:schemeClr>
                </a:solidFill>
                <a:latin typeface="+mn-lt"/>
              </a:rPr>
              <a:t>Various trademarks held by their respective owners.</a:t>
            </a:r>
          </a:p>
        </p:txBody>
      </p:sp>
      <p:pic>
        <p:nvPicPr>
          <p:cNvPr id="8" name="Picture 7" descr="White Twitter Bird.png"/>
          <p:cNvPicPr>
            <a:picLocks noChangeAspect="1"/>
          </p:cNvPicPr>
          <p:nvPr userDrawn="1"/>
        </p:nvPicPr>
        <p:blipFill>
          <a:blip r:embed="rId4" cstate="print">
            <a:duotone>
              <a:prstClr val="black"/>
              <a:schemeClr val="tx1">
                <a:lumMod val="75000"/>
                <a:lumOff val="25000"/>
                <a:tint val="45000"/>
                <a:satMod val="400000"/>
              </a:schemeClr>
            </a:duotone>
          </a:blip>
          <a:stretch>
            <a:fillRect/>
          </a:stretch>
        </p:blipFill>
        <p:spPr>
          <a:xfrm>
            <a:off x="10348486" y="138053"/>
            <a:ext cx="374584" cy="374681"/>
          </a:xfrm>
          <a:prstGeom prst="rect">
            <a:avLst/>
          </a:prstGeom>
        </p:spPr>
      </p:pic>
      <p:sp>
        <p:nvSpPr>
          <p:cNvPr id="9" name="TextBox 8"/>
          <p:cNvSpPr txBox="1"/>
          <p:nvPr userDrawn="1"/>
        </p:nvSpPr>
        <p:spPr bwMode="gray">
          <a:xfrm>
            <a:off x="10629494" y="169069"/>
            <a:ext cx="1239760" cy="307776"/>
          </a:xfrm>
          <a:prstGeom prst="rect">
            <a:avLst/>
          </a:prstGeom>
          <a:noFill/>
        </p:spPr>
        <p:txBody>
          <a:bodyPr wrap="none" lIns="121899" tIns="60949" rIns="121899" bIns="60949" rtlCol="0">
            <a:spAutoFit/>
          </a:bodyPr>
          <a:lstStyle/>
          <a:p>
            <a:r>
              <a:rPr lang="en-US" sz="1200" dirty="0">
                <a:solidFill>
                  <a:schemeClr val="bg1">
                    <a:lumMod val="50000"/>
                  </a:schemeClr>
                </a:solidFill>
                <a:latin typeface="+mn-lt"/>
              </a:rPr>
              <a:t>@SalesforceU</a:t>
            </a: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652159" y="1"/>
            <a:ext cx="10206688" cy="739833"/>
          </a:xfrm>
          <a:prstGeom prst="rect">
            <a:avLst/>
          </a:prstGeom>
        </p:spPr>
        <p:txBody>
          <a:bodyPr/>
          <a:lstStyle/>
          <a:p>
            <a:r>
              <a:rPr lang="en-US" dirty="0"/>
              <a:t>Click to edit Master title style</a:t>
            </a:r>
          </a:p>
        </p:txBody>
      </p:sp>
      <p:sp>
        <p:nvSpPr>
          <p:cNvPr id="9" name="Content Placeholder 2"/>
          <p:cNvSpPr>
            <a:spLocks noGrp="1"/>
          </p:cNvSpPr>
          <p:nvPr>
            <p:ph idx="1"/>
          </p:nvPr>
        </p:nvSpPr>
        <p:spPr>
          <a:xfrm>
            <a:off x="128557" y="864524"/>
            <a:ext cx="11938065" cy="5907751"/>
          </a:xfrm>
        </p:spPr>
        <p:txBody>
          <a:bodyPr/>
          <a:lstStyle>
            <a:lvl2pPr>
              <a:spcBef>
                <a:spcPts val="600"/>
              </a:spcBef>
              <a:defRPr sz="2700">
                <a:solidFill>
                  <a:schemeClr val="tx1"/>
                </a:solidFill>
                <a:latin typeface="Arial" pitchFamily="34" charset="0"/>
                <a:cs typeface="Arial" pitchFamily="34" charset="0"/>
              </a:defRPr>
            </a:lvl2pPr>
            <a:lvl3pPr>
              <a:spcBef>
                <a:spcPts val="600"/>
              </a:spcBef>
              <a:buFont typeface="Arial" pitchFamily="34" charset="0"/>
              <a:buChar char="–"/>
              <a:defRPr sz="2400">
                <a:solidFill>
                  <a:schemeClr val="tx1"/>
                </a:solidFill>
                <a:latin typeface="Arial" pitchFamily="34" charset="0"/>
                <a:cs typeface="Arial" pitchFamily="34" charset="0"/>
              </a:defRPr>
            </a:lvl3pPr>
            <a:lvl4pPr>
              <a:spcBef>
                <a:spcPts val="600"/>
              </a:spcBef>
              <a:buFont typeface="Arial" pitchFamily="34" charset="0"/>
              <a:buChar char="•"/>
              <a:defRPr sz="2100">
                <a:solidFill>
                  <a:schemeClr val="tx1"/>
                </a:solidFill>
                <a:latin typeface="Arial" pitchFamily="34" charset="0"/>
                <a:cs typeface="Arial" pitchFamily="34" charset="0"/>
              </a:defRPr>
            </a:lvl4pPr>
            <a:lvl5pPr>
              <a:spcBef>
                <a:spcPts val="600"/>
              </a:spcBef>
              <a:buFont typeface="Arial" pitchFamily="34" charset="0"/>
              <a:buChar char="–"/>
              <a:defRPr sz="2100">
                <a:solidFill>
                  <a:schemeClr val="tx1"/>
                </a:solidFill>
                <a:latin typeface="Arial" pitchFamily="34" charset="0"/>
                <a:cs typeface="Arial" pitchFamily="34" charset="0"/>
              </a:defRPr>
            </a:lvl5pPr>
            <a:lvl6pPr marL="1141214" indent="-226974">
              <a:spcBef>
                <a:spcPts val="600"/>
              </a:spcBef>
              <a:defRPr sz="2100">
                <a:solidFill>
                  <a:schemeClr val="tx1"/>
                </a:solidFill>
                <a:latin typeface="Arial" pitchFamily="34" charset="0"/>
                <a:cs typeface="Arial" pitchFamily="34" charset="0"/>
              </a:defRPr>
            </a:lvl6pPr>
          </a:lstStyle>
          <a:p>
            <a:pPr lvl="1"/>
            <a:r>
              <a:rPr lang="en-US" dirty="0"/>
              <a:t>Click to edit Master text styles</a:t>
            </a:r>
          </a:p>
          <a:p>
            <a:pPr lvl="2"/>
            <a:r>
              <a:rPr lang="en-US" dirty="0"/>
              <a:t>Second level</a:t>
            </a:r>
          </a:p>
          <a:p>
            <a:pPr lvl="3"/>
            <a:r>
              <a:rPr lang="en-US" dirty="0"/>
              <a:t>Third level</a:t>
            </a:r>
          </a:p>
          <a:p>
            <a:pPr lvl="4"/>
            <a:r>
              <a:rPr lang="en-US" dirty="0"/>
              <a:t>Fourth level</a:t>
            </a:r>
          </a:p>
          <a:p>
            <a:pPr lvl="5"/>
            <a:r>
              <a:rPr lang="en-US" dirty="0"/>
              <a:t>Fifth level</a:t>
            </a:r>
          </a:p>
        </p:txBody>
      </p:sp>
      <p:pic>
        <p:nvPicPr>
          <p:cNvPr id="6" name="Picture 5"/>
          <p:cNvPicPr>
            <a:picLocks noChangeAspect="1"/>
          </p:cNvPicPr>
          <p:nvPr userDrawn="1"/>
        </p:nvPicPr>
        <p:blipFill rotWithShape="1">
          <a:blip r:embed="rId3" cstate="print">
            <a:extLst>
              <a:ext uri="{28A0092B-C50C-407E-A947-70E740481C1C}">
                <a14:useLocalDpi xmlns:a14="http://schemas.microsoft.com/office/drawing/2010/main" val="0"/>
              </a:ext>
            </a:extLst>
          </a:blip>
          <a:srcRect l="40831" r="34065" b="68272"/>
          <a:stretch/>
        </p:blipFill>
        <p:spPr>
          <a:xfrm>
            <a:off x="49866" y="80917"/>
            <a:ext cx="566311" cy="621691"/>
          </a:xfrm>
          <a:prstGeom prst="rect">
            <a:avLst/>
          </a:prstGeom>
        </p:spPr>
      </p:pic>
      <p:sp>
        <p:nvSpPr>
          <p:cNvPr id="8" name="Slide Number Placeholder 2"/>
          <p:cNvSpPr>
            <a:spLocks noGrp="1"/>
          </p:cNvSpPr>
          <p:nvPr>
            <p:ph type="sldNum" sz="quarter" idx="4"/>
          </p:nvPr>
        </p:nvSpPr>
        <p:spPr>
          <a:xfrm>
            <a:off x="10894548" y="301659"/>
            <a:ext cx="483785" cy="197963"/>
          </a:xfrm>
          <a:prstGeom prst="rect">
            <a:avLst/>
          </a:prstGeom>
        </p:spPr>
        <p:txBody>
          <a:bodyPr vert="horz" lIns="91424" tIns="0" rIns="91424" bIns="0" rtlCol="0" anchor="ctr"/>
          <a:lstStyle>
            <a:lvl1pPr algn="r">
              <a:defRPr sz="1100">
                <a:solidFill>
                  <a:schemeClr val="bg1"/>
                </a:solidFill>
                <a:latin typeface="Arial" pitchFamily="34" charset="0"/>
                <a:cs typeface="Arial" pitchFamily="34" charset="0"/>
              </a:defRPr>
            </a:lvl1pPr>
          </a:lstStyle>
          <a:p>
            <a:fld id="{812A5277-1DB9-460F-9A21-B857ABB32666}" type="slidenum">
              <a:rPr lang="en-US" smtClean="0"/>
              <a:pPr/>
              <a:t>‹#›</a:t>
            </a:fld>
            <a:endParaRPr lang="en-US" dirty="0"/>
          </a:p>
        </p:txBody>
      </p:sp>
    </p:spTree>
    <p:custDataLst>
      <p:tags r:id="rId1"/>
    </p:custDataLst>
    <p:extLst>
      <p:ext uri="{BB962C8B-B14F-4D97-AF65-F5344CB8AC3E}">
        <p14:creationId xmlns:p14="http://schemas.microsoft.com/office/powerpoint/2010/main" val="3632401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Exercise">
    <p:spTree>
      <p:nvGrpSpPr>
        <p:cNvPr id="1" name=""/>
        <p:cNvGrpSpPr/>
        <p:nvPr/>
      </p:nvGrpSpPr>
      <p:grpSpPr>
        <a:xfrm>
          <a:off x="0" y="0"/>
          <a:ext cx="0" cy="0"/>
          <a:chOff x="0" y="0"/>
          <a:chExt cx="0" cy="0"/>
        </a:xfrm>
      </p:grpSpPr>
      <p:sp>
        <p:nvSpPr>
          <p:cNvPr id="17" name="Content Placeholder 2"/>
          <p:cNvSpPr>
            <a:spLocks noGrp="1"/>
          </p:cNvSpPr>
          <p:nvPr>
            <p:ph idx="1"/>
          </p:nvPr>
        </p:nvSpPr>
        <p:spPr>
          <a:xfrm>
            <a:off x="114271" y="2871789"/>
            <a:ext cx="11952349" cy="3917740"/>
          </a:xfrm>
        </p:spPr>
        <p:txBody>
          <a:bodyPr/>
          <a:lstStyle>
            <a:lvl1pPr>
              <a:spcBef>
                <a:spcPts val="0"/>
              </a:spcBef>
              <a:spcAft>
                <a:spcPts val="0"/>
              </a:spcAft>
              <a:defRPr b="1">
                <a:solidFill>
                  <a:schemeClr val="tx1"/>
                </a:solidFill>
              </a:defRPr>
            </a:lvl1pPr>
            <a:lvl2pPr marL="339725" indent="-339725">
              <a:spcBef>
                <a:spcPts val="0"/>
              </a:spcBef>
              <a:spcAft>
                <a:spcPts val="0"/>
              </a:spcAft>
              <a:buFont typeface="+mj-lt"/>
              <a:buAutoNum type="arabicPeriod"/>
              <a:defRPr>
                <a:solidFill>
                  <a:schemeClr val="tx1"/>
                </a:solidFill>
                <a:latin typeface="Arial" pitchFamily="34" charset="0"/>
                <a:cs typeface="Arial" pitchFamily="34" charset="0"/>
              </a:defRPr>
            </a:lvl2pPr>
            <a:lvl3pPr marL="569913" indent="-227013">
              <a:spcBef>
                <a:spcPts val="0"/>
              </a:spcBef>
              <a:spcAft>
                <a:spcPts val="0"/>
              </a:spcAft>
              <a:buFont typeface="Wingdings" panose="05000000000000000000" pitchFamily="2" charset="2"/>
              <a:buChar char="§"/>
              <a:defRPr>
                <a:solidFill>
                  <a:schemeClr val="tx1"/>
                </a:solidFill>
                <a:latin typeface="Arial" pitchFamily="34" charset="0"/>
                <a:cs typeface="Arial" pitchFamily="34" charset="0"/>
              </a:defRPr>
            </a:lvl3pPr>
            <a:lvl4pPr marL="798513" indent="-227013">
              <a:spcBef>
                <a:spcPts val="0"/>
              </a:spcBef>
              <a:spcAft>
                <a:spcPts val="0"/>
              </a:spcAft>
              <a:buFont typeface="Arial" pitchFamily="34" charset="0"/>
              <a:buChar char="‒"/>
              <a:defRPr>
                <a:solidFill>
                  <a:schemeClr val="tx1"/>
                </a:solidFill>
                <a:latin typeface="Arial" pitchFamily="34" charset="0"/>
                <a:cs typeface="Arial" pitchFamily="34" charset="0"/>
              </a:defRPr>
            </a:lvl4pPr>
            <a:lvl5pPr marL="1027113" indent="-227013">
              <a:spcBef>
                <a:spcPts val="0"/>
              </a:spcBef>
              <a:spcAft>
                <a:spcPts val="0"/>
              </a:spcAft>
              <a:buFont typeface="Arial" pitchFamily="34" charset="0"/>
              <a:buChar char="•"/>
              <a:defRPr>
                <a:solidFill>
                  <a:schemeClr val="tx1"/>
                </a:solidFill>
                <a:latin typeface="Arial" pitchFamily="34" charset="0"/>
                <a:cs typeface="Arial" pitchFamily="34" charset="0"/>
              </a:defRPr>
            </a:lvl5pPr>
            <a:lvl6pPr marL="1141214" indent="-226974">
              <a:spcBef>
                <a:spcPts val="600"/>
              </a:spcBef>
              <a:defRPr>
                <a:solidFill>
                  <a:schemeClr val="bg2">
                    <a:lumMod val="75000"/>
                  </a:schemeClr>
                </a:solidFill>
                <a:latin typeface="Arial" pitchFamily="34" charset="0"/>
                <a:cs typeface="Arial" pitchFamily="34" charset="0"/>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11"/>
          </p:nvPr>
        </p:nvSpPr>
        <p:spPr>
          <a:xfrm>
            <a:off x="0" y="758827"/>
            <a:ext cx="12188825" cy="1970088"/>
          </a:xfrm>
          <a:solidFill>
            <a:schemeClr val="tx2">
              <a:lumMod val="20000"/>
              <a:lumOff val="80000"/>
            </a:schemeClr>
          </a:solidFill>
          <a:ln>
            <a:noFill/>
          </a:ln>
        </p:spPr>
        <p:txBody>
          <a:bodyPr lIns="182848" tIns="91424" rIns="182848" bIns="91424"/>
          <a:lstStyle>
            <a:lvl1pPr>
              <a:spcBef>
                <a:spcPts val="0"/>
              </a:spcBef>
              <a:defRPr b="1">
                <a:solidFill>
                  <a:schemeClr val="tx2"/>
                </a:solidFill>
                <a:effectLst/>
              </a:defRPr>
            </a:lvl1pPr>
            <a:lvl2pPr marL="0" indent="0">
              <a:lnSpc>
                <a:spcPct val="90000"/>
              </a:lnSpc>
              <a:spcBef>
                <a:spcPts val="300"/>
              </a:spcBef>
              <a:buNone/>
              <a:defRPr>
                <a:solidFill>
                  <a:schemeClr val="tx2"/>
                </a:solidFill>
                <a:effectLst/>
                <a:latin typeface="Arial" pitchFamily="34" charset="0"/>
                <a:cs typeface="Arial" pitchFamily="34" charset="0"/>
              </a:defRPr>
            </a:lvl2pPr>
            <a:lvl3pPr marL="230188" indent="-227013">
              <a:lnSpc>
                <a:spcPct val="90000"/>
              </a:lnSpc>
              <a:spcBef>
                <a:spcPts val="300"/>
              </a:spcBef>
              <a:buFont typeface="Wingdings" panose="05000000000000000000" pitchFamily="2" charset="2"/>
              <a:buChar char="§"/>
              <a:defRPr>
                <a:solidFill>
                  <a:schemeClr val="tx2"/>
                </a:solidFill>
                <a:effectLst/>
                <a:latin typeface="Arial" pitchFamily="34" charset="0"/>
                <a:cs typeface="Arial" pitchFamily="34" charset="0"/>
              </a:defRPr>
            </a:lvl3pPr>
            <a:lvl4pPr marL="458788" indent="-227013">
              <a:lnSpc>
                <a:spcPct val="90000"/>
              </a:lnSpc>
              <a:spcBef>
                <a:spcPts val="300"/>
              </a:spcBef>
              <a:buFont typeface="Arial" pitchFamily="34" charset="0"/>
              <a:buChar char="‒"/>
              <a:defRPr>
                <a:solidFill>
                  <a:schemeClr val="tx2"/>
                </a:solidFill>
                <a:effectLst/>
                <a:latin typeface="Arial" pitchFamily="34" charset="0"/>
                <a:cs typeface="Arial" pitchFamily="34" charset="0"/>
              </a:defRPr>
            </a:lvl4pPr>
            <a:lvl5pPr marL="687388" indent="-227013" defTabSz="339725">
              <a:lnSpc>
                <a:spcPct val="90000"/>
              </a:lnSpc>
              <a:spcBef>
                <a:spcPts val="300"/>
              </a:spcBef>
              <a:buFont typeface="Arial" pitchFamily="34" charset="0"/>
              <a:buChar char="•"/>
              <a:defRPr>
                <a:solidFill>
                  <a:schemeClr val="tx2"/>
                </a:solidFill>
                <a:effectLst/>
                <a:latin typeface="Arial" pitchFamily="34" charset="0"/>
                <a:cs typeface="Arial" pitchFamily="34" charset="0"/>
              </a:defRPr>
            </a:lvl5pPr>
            <a:lvl6pPr marL="1141214" indent="-226974">
              <a:spcBef>
                <a:spcPts val="600"/>
              </a:spcBef>
              <a:defRPr>
                <a:solidFill>
                  <a:schemeClr val="bg2">
                    <a:lumMod val="75000"/>
                  </a:schemeClr>
                </a:solidFill>
                <a:latin typeface="Arial" pitchFamily="34" charset="0"/>
                <a:cs typeface="Arial" pitchFamily="34" charset="0"/>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2"/>
          <p:cNvSpPr>
            <a:spLocks noGrp="1"/>
          </p:cNvSpPr>
          <p:nvPr>
            <p:ph type="sldNum" sz="quarter" idx="4"/>
          </p:nvPr>
        </p:nvSpPr>
        <p:spPr>
          <a:xfrm>
            <a:off x="10894548" y="301659"/>
            <a:ext cx="483785" cy="197963"/>
          </a:xfrm>
          <a:prstGeom prst="rect">
            <a:avLst/>
          </a:prstGeom>
        </p:spPr>
        <p:txBody>
          <a:bodyPr vert="horz" lIns="91424" tIns="0" rIns="91424" bIns="0" rtlCol="0" anchor="ctr"/>
          <a:lstStyle>
            <a:lvl1pPr algn="r">
              <a:defRPr sz="1100">
                <a:solidFill>
                  <a:schemeClr val="bg1"/>
                </a:solidFill>
                <a:latin typeface="Arial" pitchFamily="34" charset="0"/>
                <a:cs typeface="Arial" pitchFamily="34" charset="0"/>
              </a:defRPr>
            </a:lvl1pPr>
          </a:lstStyle>
          <a:p>
            <a:fld id="{812A5277-1DB9-460F-9A21-B857ABB32666}" type="slidenum">
              <a:rPr lang="en-US" smtClean="0"/>
              <a:pPr/>
              <a:t>‹#›</a:t>
            </a:fld>
            <a:endParaRPr lang="en-US" dirty="0"/>
          </a:p>
        </p:txBody>
      </p:sp>
      <p:sp>
        <p:nvSpPr>
          <p:cNvPr id="9" name="Title 8"/>
          <p:cNvSpPr>
            <a:spLocks noGrp="1"/>
          </p:cNvSpPr>
          <p:nvPr>
            <p:ph type="title"/>
          </p:nvPr>
        </p:nvSpPr>
        <p:spPr>
          <a:xfrm>
            <a:off x="1251604" y="1"/>
            <a:ext cx="9607243" cy="758825"/>
          </a:xfrm>
          <a:prstGeom prst="rect">
            <a:avLst/>
          </a:prstGeom>
        </p:spPr>
        <p:txBody>
          <a:bodyPr/>
          <a:lstStyle>
            <a:lvl1pPr>
              <a:defRPr>
                <a:effectLst/>
              </a:defRPr>
            </a:lvl1pPr>
          </a:lstStyle>
          <a:p>
            <a:r>
              <a:rPr lang="en-US" dirty="0"/>
              <a:t>Click to edit Master title style</a:t>
            </a:r>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2795" y="268398"/>
            <a:ext cx="648867" cy="426573"/>
          </a:xfrm>
          <a:prstGeom prst="rect">
            <a:avLst/>
          </a:prstGeom>
        </p:spPr>
      </p:pic>
      <p:sp>
        <p:nvSpPr>
          <p:cNvPr id="16" name="Content Placeholder 2"/>
          <p:cNvSpPr>
            <a:spLocks noGrp="1"/>
          </p:cNvSpPr>
          <p:nvPr>
            <p:ph idx="10" hasCustomPrompt="1"/>
          </p:nvPr>
        </p:nvSpPr>
        <p:spPr>
          <a:xfrm>
            <a:off x="6189804" y="759235"/>
            <a:ext cx="5999023" cy="319088"/>
          </a:xfrm>
          <a:prstGeom prst="rect">
            <a:avLst/>
          </a:prstGeom>
          <a:noFill/>
          <a:ln w="9525">
            <a:noFill/>
            <a:miter lim="800000"/>
            <a:headEnd/>
            <a:tailEnd/>
          </a:ln>
          <a:effectLst/>
        </p:spPr>
        <p:txBody>
          <a:bodyPr vert="horz" wrap="square" lIns="91424" tIns="27427" rIns="182848" bIns="27427" numCol="1" anchor="ctr" anchorCtr="0" compatLnSpc="1">
            <a:prstTxWarp prst="textNoShape">
              <a:avLst/>
            </a:prstTxWarp>
          </a:bodyPr>
          <a:lstStyle>
            <a:lvl1pPr algn="r">
              <a:defRPr lang="en-US" sz="1900" b="1" baseline="0" dirty="0">
                <a:solidFill>
                  <a:schemeClr val="tx2"/>
                </a:solidFill>
              </a:defRPr>
            </a:lvl1pPr>
          </a:lstStyle>
          <a:p>
            <a:pPr marL="0" lvl="0" indent="0" algn="r">
              <a:spcBef>
                <a:spcPts val="1200"/>
              </a:spcBef>
              <a:buFont typeface="Arial" pitchFamily="34" charset="0"/>
              <a:buNone/>
              <a:tabLst>
                <a:tab pos="8913840" algn="r"/>
              </a:tabLst>
            </a:pPr>
            <a:r>
              <a:rPr lang="en-US" dirty="0"/>
              <a:t>Type in Time Here (WATCH ME: 30 Minutes)</a:t>
            </a:r>
          </a:p>
        </p:txBody>
      </p:sp>
      <p:sp>
        <p:nvSpPr>
          <p:cNvPr id="10" name="Text Placeholder 2"/>
          <p:cNvSpPr>
            <a:spLocks noGrp="1"/>
          </p:cNvSpPr>
          <p:nvPr>
            <p:ph type="body" sz="quarter" idx="12"/>
          </p:nvPr>
        </p:nvSpPr>
        <p:spPr bwMode="white">
          <a:xfrm>
            <a:off x="0" y="0"/>
            <a:ext cx="1201954" cy="313267"/>
          </a:xfrm>
        </p:spPr>
        <p:txBody>
          <a:bodyPr/>
          <a:lstStyle>
            <a:lvl1pPr>
              <a:defRPr sz="1200" cap="all" baseline="0">
                <a:solidFill>
                  <a:schemeClr val="bg1"/>
                </a:solidFill>
              </a:defRPr>
            </a:lvl1pPr>
            <a:lvl2pPr>
              <a:defRPr sz="1200"/>
            </a:lvl2pPr>
            <a:lvl3pPr>
              <a:defRPr sz="1200"/>
            </a:lvl3pPr>
            <a:lvl4pPr>
              <a:defRPr sz="1200"/>
            </a:lvl4pPr>
            <a:lvl5pPr>
              <a:defRPr sz="1200"/>
            </a:lvl5pPr>
          </a:lstStyle>
          <a:p>
            <a:pPr lvl="0"/>
            <a:r>
              <a:rPr lang="en-US" dirty="0"/>
              <a:t>Click to edit Master text styles</a:t>
            </a:r>
          </a:p>
        </p:txBody>
      </p:sp>
    </p:spTree>
    <p:custDataLst>
      <p:tags r:id="rId1"/>
    </p:custDataLst>
    <p:extLst>
      <p:ext uri="{BB962C8B-B14F-4D97-AF65-F5344CB8AC3E}">
        <p14:creationId xmlns:p14="http://schemas.microsoft.com/office/powerpoint/2010/main" val="2812909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column layout">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680" y="843165"/>
            <a:ext cx="11938065" cy="5950440"/>
          </a:xfrm>
        </p:spPr>
        <p:txBody>
          <a:bodyPr/>
          <a:lstStyle>
            <a:lvl2pPr>
              <a:spcBef>
                <a:spcPts val="600"/>
              </a:spcBef>
              <a:defRPr sz="2800">
                <a:solidFill>
                  <a:schemeClr val="tx1"/>
                </a:solidFill>
                <a:latin typeface="Arial" pitchFamily="34" charset="0"/>
                <a:cs typeface="Arial" pitchFamily="34" charset="0"/>
              </a:defRPr>
            </a:lvl2pPr>
            <a:lvl3pPr>
              <a:spcBef>
                <a:spcPts val="600"/>
              </a:spcBef>
              <a:buFont typeface="Arial" pitchFamily="34" charset="0"/>
              <a:buChar char="–"/>
              <a:defRPr sz="2400">
                <a:solidFill>
                  <a:schemeClr val="tx1"/>
                </a:solidFill>
                <a:latin typeface="Arial" pitchFamily="34" charset="0"/>
                <a:cs typeface="Arial" pitchFamily="34" charset="0"/>
              </a:defRPr>
            </a:lvl3pPr>
            <a:lvl4pPr>
              <a:spcBef>
                <a:spcPts val="600"/>
              </a:spcBef>
              <a:buFont typeface="Arial" pitchFamily="34" charset="0"/>
              <a:buChar char="•"/>
              <a:defRPr sz="2100">
                <a:solidFill>
                  <a:schemeClr val="tx1"/>
                </a:solidFill>
                <a:latin typeface="Arial" pitchFamily="34" charset="0"/>
                <a:cs typeface="Arial" pitchFamily="34" charset="0"/>
              </a:defRPr>
            </a:lvl4pPr>
            <a:lvl5pPr>
              <a:spcBef>
                <a:spcPts val="600"/>
              </a:spcBef>
              <a:buFont typeface="Arial" pitchFamily="34" charset="0"/>
              <a:buChar char="–"/>
              <a:defRPr sz="2100">
                <a:solidFill>
                  <a:schemeClr val="tx1"/>
                </a:solidFill>
                <a:latin typeface="Arial" pitchFamily="34" charset="0"/>
                <a:cs typeface="Arial" pitchFamily="34" charset="0"/>
              </a:defRPr>
            </a:lvl5pPr>
            <a:lvl6pPr marL="1141214" indent="-226974">
              <a:spcBef>
                <a:spcPts val="600"/>
              </a:spcBef>
              <a:defRPr sz="2100">
                <a:solidFill>
                  <a:schemeClr val="tx1"/>
                </a:solidFill>
                <a:latin typeface="Arial" pitchFamily="34" charset="0"/>
                <a:cs typeface="Arial" pitchFamily="34" charset="0"/>
              </a:defRPr>
            </a:lvl6pPr>
          </a:lstStyle>
          <a:p>
            <a:pPr lvl="1"/>
            <a:r>
              <a:rPr lang="en-US" dirty="0"/>
              <a:t>Click to edit Master text styles</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2" name="Title 1"/>
          <p:cNvSpPr>
            <a:spLocks noGrp="1"/>
          </p:cNvSpPr>
          <p:nvPr>
            <p:ph type="title"/>
          </p:nvPr>
        </p:nvSpPr>
        <p:spPr>
          <a:xfrm>
            <a:off x="128555" y="0"/>
            <a:ext cx="10731351" cy="746975"/>
          </a:xfrm>
        </p:spPr>
        <p:txBody>
          <a:bodyPr/>
          <a:lstStyle/>
          <a:p>
            <a:r>
              <a:rPr lang="en-US" dirty="0"/>
              <a:t>Click to edit Master title style</a:t>
            </a:r>
          </a:p>
        </p:txBody>
      </p:sp>
      <p:sp>
        <p:nvSpPr>
          <p:cNvPr id="7" name="Slide Number Placeholder 2"/>
          <p:cNvSpPr>
            <a:spLocks noGrp="1"/>
          </p:cNvSpPr>
          <p:nvPr>
            <p:ph type="sldNum" sz="quarter" idx="4"/>
          </p:nvPr>
        </p:nvSpPr>
        <p:spPr>
          <a:xfrm>
            <a:off x="10894548" y="301659"/>
            <a:ext cx="483785" cy="197963"/>
          </a:xfrm>
          <a:prstGeom prst="rect">
            <a:avLst/>
          </a:prstGeom>
        </p:spPr>
        <p:txBody>
          <a:bodyPr vert="horz" lIns="91424" tIns="0" rIns="91424" bIns="0" rtlCol="0" anchor="ctr"/>
          <a:lstStyle>
            <a:lvl1pPr algn="r">
              <a:defRPr sz="1100">
                <a:solidFill>
                  <a:schemeClr val="bg1"/>
                </a:solidFill>
                <a:latin typeface="Arial" pitchFamily="34" charset="0"/>
                <a:cs typeface="Arial" pitchFamily="34" charset="0"/>
              </a:defRPr>
            </a:lvl1pPr>
          </a:lstStyle>
          <a:p>
            <a:fld id="{812A5277-1DB9-460F-9A21-B857ABB32666}" type="slidenum">
              <a:rPr lang="en-US" smtClean="0"/>
              <a:pPr/>
              <a:t>‹#›</a:t>
            </a:fld>
            <a:endParaRPr lang="en-US" dirty="0"/>
          </a:p>
        </p:txBody>
      </p:sp>
    </p:spTree>
    <p:custDataLst>
      <p:tags r:id="rId1"/>
    </p:custDataLst>
    <p:extLst>
      <p:ext uri="{BB962C8B-B14F-4D97-AF65-F5344CB8AC3E}">
        <p14:creationId xmlns:p14="http://schemas.microsoft.com/office/powerpoint/2010/main" val="6599092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column layout w/out first level bullet">
    <p:spTree>
      <p:nvGrpSpPr>
        <p:cNvPr id="1" name=""/>
        <p:cNvGrpSpPr/>
        <p:nvPr/>
      </p:nvGrpSpPr>
      <p:grpSpPr>
        <a:xfrm>
          <a:off x="0" y="0"/>
          <a:ext cx="0" cy="0"/>
          <a:chOff x="0" y="0"/>
          <a:chExt cx="0" cy="0"/>
        </a:xfrm>
      </p:grpSpPr>
      <p:sp>
        <p:nvSpPr>
          <p:cNvPr id="5" name="Content Placeholder 2"/>
          <p:cNvSpPr>
            <a:spLocks noGrp="1"/>
          </p:cNvSpPr>
          <p:nvPr>
            <p:ph idx="1"/>
          </p:nvPr>
        </p:nvSpPr>
        <p:spPr>
          <a:xfrm>
            <a:off x="115680" y="843165"/>
            <a:ext cx="11938065" cy="5950440"/>
          </a:xfrm>
        </p:spPr>
        <p:txBody>
          <a:bodyPr/>
          <a:lstStyle>
            <a:lvl2pPr marL="0" indent="0">
              <a:spcBef>
                <a:spcPts val="600"/>
              </a:spcBef>
              <a:buNone/>
              <a:defRPr sz="2800">
                <a:solidFill>
                  <a:schemeClr val="tx1"/>
                </a:solidFill>
                <a:latin typeface="Arial" pitchFamily="34" charset="0"/>
                <a:cs typeface="Arial" pitchFamily="34" charset="0"/>
              </a:defRPr>
            </a:lvl2pPr>
            <a:lvl3pPr marL="463470" indent="-238084">
              <a:spcBef>
                <a:spcPts val="600"/>
              </a:spcBef>
              <a:buFont typeface="Wingdings" panose="05000000000000000000" pitchFamily="2" charset="2"/>
              <a:buChar char="§"/>
              <a:defRPr sz="2400">
                <a:solidFill>
                  <a:schemeClr val="tx1"/>
                </a:solidFill>
                <a:latin typeface="Arial" pitchFamily="34" charset="0"/>
                <a:cs typeface="Arial" pitchFamily="34" charset="0"/>
              </a:defRPr>
            </a:lvl3pPr>
            <a:lvl4pPr marL="682506" indent="-228560">
              <a:spcBef>
                <a:spcPts val="600"/>
              </a:spcBef>
              <a:buFont typeface="Arial" pitchFamily="34" charset="0"/>
              <a:buChar char="‒"/>
              <a:defRPr sz="2100">
                <a:solidFill>
                  <a:schemeClr val="tx1"/>
                </a:solidFill>
                <a:latin typeface="Arial" pitchFamily="34" charset="0"/>
                <a:cs typeface="Arial" pitchFamily="34" charset="0"/>
              </a:defRPr>
            </a:lvl4pPr>
            <a:lvl5pPr marL="911066" indent="-228560">
              <a:spcBef>
                <a:spcPts val="600"/>
              </a:spcBef>
              <a:buFont typeface="Arial" pitchFamily="34" charset="0"/>
              <a:buChar char="•"/>
              <a:defRPr sz="2100">
                <a:solidFill>
                  <a:schemeClr val="tx1"/>
                </a:solidFill>
                <a:latin typeface="Arial" pitchFamily="34" charset="0"/>
                <a:cs typeface="Arial" pitchFamily="34" charset="0"/>
              </a:defRPr>
            </a:lvl5pPr>
            <a:lvl6pPr marL="1141214" indent="-226974">
              <a:spcBef>
                <a:spcPts val="600"/>
              </a:spcBef>
              <a:buFont typeface="Arial" panose="020B0604020202020204" pitchFamily="34" charset="0"/>
              <a:buChar char="‒"/>
              <a:defRPr sz="2100">
                <a:solidFill>
                  <a:schemeClr val="tx1"/>
                </a:solidFill>
                <a:latin typeface="Arial" pitchFamily="34" charset="0"/>
                <a:cs typeface="Arial" pitchFamily="34" charset="0"/>
              </a:defRPr>
            </a:lvl6pPr>
          </a:lstStyle>
          <a:p>
            <a:pPr lvl="1"/>
            <a:r>
              <a:rPr lang="en-US" dirty="0"/>
              <a:t>Click to edit Master text styles</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7" name="Title 1"/>
          <p:cNvSpPr>
            <a:spLocks noGrp="1"/>
          </p:cNvSpPr>
          <p:nvPr>
            <p:ph type="title"/>
          </p:nvPr>
        </p:nvSpPr>
        <p:spPr>
          <a:xfrm>
            <a:off x="128555" y="0"/>
            <a:ext cx="10731351" cy="746975"/>
          </a:xfrm>
        </p:spPr>
        <p:txBody>
          <a:bodyPr/>
          <a:lstStyle/>
          <a:p>
            <a:r>
              <a:rPr lang="en-US" dirty="0"/>
              <a:t>Click to edit Master title style</a:t>
            </a:r>
          </a:p>
        </p:txBody>
      </p:sp>
      <p:sp>
        <p:nvSpPr>
          <p:cNvPr id="6" name="Slide Number Placeholder 2"/>
          <p:cNvSpPr>
            <a:spLocks noGrp="1"/>
          </p:cNvSpPr>
          <p:nvPr>
            <p:ph type="sldNum" sz="quarter" idx="4"/>
          </p:nvPr>
        </p:nvSpPr>
        <p:spPr>
          <a:xfrm>
            <a:off x="10894548" y="301659"/>
            <a:ext cx="483785" cy="197963"/>
          </a:xfrm>
          <a:prstGeom prst="rect">
            <a:avLst/>
          </a:prstGeom>
        </p:spPr>
        <p:txBody>
          <a:bodyPr vert="horz" lIns="91424" tIns="0" rIns="91424" bIns="0" rtlCol="0" anchor="ctr"/>
          <a:lstStyle>
            <a:lvl1pPr algn="r">
              <a:defRPr sz="1100">
                <a:solidFill>
                  <a:schemeClr val="bg1"/>
                </a:solidFill>
                <a:latin typeface="Arial" pitchFamily="34" charset="0"/>
                <a:cs typeface="Arial" pitchFamily="34" charset="0"/>
              </a:defRPr>
            </a:lvl1pPr>
          </a:lstStyle>
          <a:p>
            <a:fld id="{812A5277-1DB9-460F-9A21-B857ABB32666}" type="slidenum">
              <a:rPr lang="en-US" smtClean="0"/>
              <a:pPr/>
              <a:t>‹#›</a:t>
            </a:fld>
            <a:endParaRPr lang="en-US" dirty="0"/>
          </a:p>
        </p:txBody>
      </p:sp>
    </p:spTree>
    <p:custDataLst>
      <p:tags r:id="rId1"/>
    </p:custDataLst>
    <p:extLst>
      <p:ext uri="{BB962C8B-B14F-4D97-AF65-F5344CB8AC3E}">
        <p14:creationId xmlns:p14="http://schemas.microsoft.com/office/powerpoint/2010/main" val="502862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Column">
    <p:spTree>
      <p:nvGrpSpPr>
        <p:cNvPr id="1" name=""/>
        <p:cNvGrpSpPr/>
        <p:nvPr/>
      </p:nvGrpSpPr>
      <p:grpSpPr>
        <a:xfrm>
          <a:off x="0" y="0"/>
          <a:ext cx="0" cy="0"/>
          <a:chOff x="0" y="0"/>
          <a:chExt cx="0" cy="0"/>
        </a:xfrm>
      </p:grpSpPr>
      <p:sp>
        <p:nvSpPr>
          <p:cNvPr id="7" name="Content Placeholder 2"/>
          <p:cNvSpPr>
            <a:spLocks noGrp="1"/>
          </p:cNvSpPr>
          <p:nvPr>
            <p:ph idx="1"/>
          </p:nvPr>
        </p:nvSpPr>
        <p:spPr>
          <a:xfrm>
            <a:off x="115679" y="843165"/>
            <a:ext cx="5922940" cy="5950440"/>
          </a:xfrm>
        </p:spPr>
        <p:txBody>
          <a:bodyPr/>
          <a:lstStyle>
            <a:lvl2pPr>
              <a:spcBef>
                <a:spcPts val="600"/>
              </a:spcBef>
              <a:defRPr sz="2800">
                <a:solidFill>
                  <a:schemeClr val="tx1"/>
                </a:solidFill>
                <a:latin typeface="Arial" pitchFamily="34" charset="0"/>
                <a:cs typeface="Arial" pitchFamily="34" charset="0"/>
              </a:defRPr>
            </a:lvl2pPr>
            <a:lvl3pPr>
              <a:spcBef>
                <a:spcPts val="600"/>
              </a:spcBef>
              <a:buFont typeface="Arial" pitchFamily="34" charset="0"/>
              <a:buChar char="–"/>
              <a:defRPr sz="2400">
                <a:solidFill>
                  <a:schemeClr val="tx1"/>
                </a:solidFill>
                <a:latin typeface="Arial" pitchFamily="34" charset="0"/>
                <a:cs typeface="Arial" pitchFamily="34" charset="0"/>
              </a:defRPr>
            </a:lvl3pPr>
            <a:lvl4pPr>
              <a:spcBef>
                <a:spcPts val="600"/>
              </a:spcBef>
              <a:buFont typeface="Arial" pitchFamily="34" charset="0"/>
              <a:buChar char="•"/>
              <a:defRPr sz="2100">
                <a:solidFill>
                  <a:schemeClr val="tx1"/>
                </a:solidFill>
                <a:latin typeface="Arial" pitchFamily="34" charset="0"/>
                <a:cs typeface="Arial" pitchFamily="34" charset="0"/>
              </a:defRPr>
            </a:lvl4pPr>
            <a:lvl5pPr>
              <a:spcBef>
                <a:spcPts val="600"/>
              </a:spcBef>
              <a:buFont typeface="Arial" pitchFamily="34" charset="0"/>
              <a:buChar char="–"/>
              <a:defRPr sz="2100">
                <a:solidFill>
                  <a:schemeClr val="tx1"/>
                </a:solidFill>
                <a:latin typeface="Arial" pitchFamily="34" charset="0"/>
                <a:cs typeface="Arial" pitchFamily="34" charset="0"/>
              </a:defRPr>
            </a:lvl5pPr>
            <a:lvl6pPr marL="1141214" indent="-226974">
              <a:spcBef>
                <a:spcPts val="600"/>
              </a:spcBef>
              <a:defRPr sz="2100">
                <a:solidFill>
                  <a:schemeClr val="tx1"/>
                </a:solidFill>
                <a:latin typeface="Arial" pitchFamily="34" charset="0"/>
                <a:cs typeface="Arial" pitchFamily="34" charset="0"/>
              </a:defRPr>
            </a:lvl6pPr>
          </a:lstStyle>
          <a:p>
            <a:pPr lvl="1"/>
            <a:r>
              <a:rPr lang="en-US" dirty="0"/>
              <a:t>Click to edit Master text styles</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8" name="Title 1"/>
          <p:cNvSpPr>
            <a:spLocks noGrp="1"/>
          </p:cNvSpPr>
          <p:nvPr>
            <p:ph type="title"/>
          </p:nvPr>
        </p:nvSpPr>
        <p:spPr>
          <a:xfrm>
            <a:off x="128555" y="0"/>
            <a:ext cx="10731351" cy="746975"/>
          </a:xfrm>
        </p:spPr>
        <p:txBody>
          <a:bodyPr/>
          <a:lstStyle>
            <a:lvl1pPr>
              <a:defRPr sz="2800"/>
            </a:lvl1pPr>
          </a:lstStyle>
          <a:p>
            <a:r>
              <a:rPr lang="en-US" dirty="0"/>
              <a:t>Click to edit Master title style</a:t>
            </a:r>
          </a:p>
        </p:txBody>
      </p:sp>
      <p:sp>
        <p:nvSpPr>
          <p:cNvPr id="9" name="Content Placeholder 2"/>
          <p:cNvSpPr>
            <a:spLocks noGrp="1"/>
          </p:cNvSpPr>
          <p:nvPr>
            <p:ph idx="10"/>
          </p:nvPr>
        </p:nvSpPr>
        <p:spPr>
          <a:xfrm>
            <a:off x="6160229" y="843165"/>
            <a:ext cx="5922940" cy="5950440"/>
          </a:xfrm>
        </p:spPr>
        <p:txBody>
          <a:bodyPr/>
          <a:lstStyle>
            <a:lvl2pPr>
              <a:spcBef>
                <a:spcPts val="600"/>
              </a:spcBef>
              <a:defRPr sz="2800">
                <a:solidFill>
                  <a:schemeClr val="tx1"/>
                </a:solidFill>
                <a:latin typeface="Arial" pitchFamily="34" charset="0"/>
                <a:cs typeface="Arial" pitchFamily="34" charset="0"/>
              </a:defRPr>
            </a:lvl2pPr>
            <a:lvl3pPr>
              <a:spcBef>
                <a:spcPts val="600"/>
              </a:spcBef>
              <a:buFont typeface="Arial" pitchFamily="34" charset="0"/>
              <a:buChar char="–"/>
              <a:defRPr sz="2400">
                <a:solidFill>
                  <a:schemeClr val="tx1"/>
                </a:solidFill>
                <a:latin typeface="Arial" pitchFamily="34" charset="0"/>
                <a:cs typeface="Arial" pitchFamily="34" charset="0"/>
              </a:defRPr>
            </a:lvl3pPr>
            <a:lvl4pPr>
              <a:spcBef>
                <a:spcPts val="600"/>
              </a:spcBef>
              <a:buFont typeface="Arial" pitchFamily="34" charset="0"/>
              <a:buChar char="•"/>
              <a:defRPr sz="2100">
                <a:solidFill>
                  <a:schemeClr val="tx1"/>
                </a:solidFill>
                <a:latin typeface="Arial" pitchFamily="34" charset="0"/>
                <a:cs typeface="Arial" pitchFamily="34" charset="0"/>
              </a:defRPr>
            </a:lvl4pPr>
            <a:lvl5pPr>
              <a:spcBef>
                <a:spcPts val="600"/>
              </a:spcBef>
              <a:buFont typeface="Arial" pitchFamily="34" charset="0"/>
              <a:buChar char="–"/>
              <a:defRPr sz="2100">
                <a:solidFill>
                  <a:schemeClr val="tx1"/>
                </a:solidFill>
                <a:latin typeface="Arial" pitchFamily="34" charset="0"/>
                <a:cs typeface="Arial" pitchFamily="34" charset="0"/>
              </a:defRPr>
            </a:lvl5pPr>
            <a:lvl6pPr marL="1141214" indent="-226974">
              <a:spcBef>
                <a:spcPts val="600"/>
              </a:spcBef>
              <a:defRPr sz="2100">
                <a:solidFill>
                  <a:schemeClr val="tx1"/>
                </a:solidFill>
                <a:latin typeface="Arial" pitchFamily="34" charset="0"/>
                <a:cs typeface="Arial" pitchFamily="34" charset="0"/>
              </a:defRPr>
            </a:lvl6pPr>
          </a:lstStyle>
          <a:p>
            <a:pPr lvl="1"/>
            <a:r>
              <a:rPr lang="en-US" dirty="0"/>
              <a:t>Click to edit Master text styles</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6" name="Slide Number Placeholder 2"/>
          <p:cNvSpPr>
            <a:spLocks noGrp="1"/>
          </p:cNvSpPr>
          <p:nvPr>
            <p:ph type="sldNum" sz="quarter" idx="4"/>
          </p:nvPr>
        </p:nvSpPr>
        <p:spPr>
          <a:xfrm>
            <a:off x="10894548" y="301659"/>
            <a:ext cx="483785" cy="197963"/>
          </a:xfrm>
          <a:prstGeom prst="rect">
            <a:avLst/>
          </a:prstGeom>
        </p:spPr>
        <p:txBody>
          <a:bodyPr vert="horz" lIns="91424" tIns="0" rIns="91424" bIns="0" rtlCol="0" anchor="ctr"/>
          <a:lstStyle>
            <a:lvl1pPr algn="r">
              <a:defRPr sz="1100">
                <a:solidFill>
                  <a:schemeClr val="bg1"/>
                </a:solidFill>
                <a:latin typeface="Arial" pitchFamily="34" charset="0"/>
                <a:cs typeface="Arial" pitchFamily="34" charset="0"/>
              </a:defRPr>
            </a:lvl1pPr>
          </a:lstStyle>
          <a:p>
            <a:fld id="{812A5277-1DB9-460F-9A21-B857ABB32666}" type="slidenum">
              <a:rPr lang="en-US" smtClean="0"/>
              <a:pPr/>
              <a:t>‹#›</a:t>
            </a:fld>
            <a:endParaRPr lang="en-US" dirty="0"/>
          </a:p>
        </p:txBody>
      </p:sp>
    </p:spTree>
    <p:custDataLst>
      <p:tags r:id="rId1"/>
    </p:custDataLst>
    <p:extLst>
      <p:ext uri="{BB962C8B-B14F-4D97-AF65-F5344CB8AC3E}">
        <p14:creationId xmlns:p14="http://schemas.microsoft.com/office/powerpoint/2010/main" val="11541188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Column">
    <p:spTree>
      <p:nvGrpSpPr>
        <p:cNvPr id="1" name=""/>
        <p:cNvGrpSpPr/>
        <p:nvPr/>
      </p:nvGrpSpPr>
      <p:grpSpPr>
        <a:xfrm>
          <a:off x="0" y="0"/>
          <a:ext cx="0" cy="0"/>
          <a:chOff x="0" y="0"/>
          <a:chExt cx="0" cy="0"/>
        </a:xfrm>
      </p:grpSpPr>
      <p:sp>
        <p:nvSpPr>
          <p:cNvPr id="11" name="Content Placeholder 2"/>
          <p:cNvSpPr>
            <a:spLocks noGrp="1"/>
          </p:cNvSpPr>
          <p:nvPr>
            <p:ph idx="1"/>
          </p:nvPr>
        </p:nvSpPr>
        <p:spPr>
          <a:xfrm>
            <a:off x="115680" y="843165"/>
            <a:ext cx="3927234" cy="5950440"/>
          </a:xfrm>
        </p:spPr>
        <p:txBody>
          <a:bodyPr/>
          <a:lstStyle>
            <a:lvl2pPr>
              <a:spcBef>
                <a:spcPts val="600"/>
              </a:spcBef>
              <a:defRPr sz="2800">
                <a:solidFill>
                  <a:schemeClr val="tx1"/>
                </a:solidFill>
                <a:latin typeface="Arial" pitchFamily="34" charset="0"/>
                <a:cs typeface="Arial" pitchFamily="34" charset="0"/>
              </a:defRPr>
            </a:lvl2pPr>
            <a:lvl3pPr>
              <a:spcBef>
                <a:spcPts val="600"/>
              </a:spcBef>
              <a:buFont typeface="Arial" pitchFamily="34" charset="0"/>
              <a:buChar char="–"/>
              <a:defRPr sz="2400">
                <a:solidFill>
                  <a:schemeClr val="tx1"/>
                </a:solidFill>
                <a:latin typeface="Arial" pitchFamily="34" charset="0"/>
                <a:cs typeface="Arial" pitchFamily="34" charset="0"/>
              </a:defRPr>
            </a:lvl3pPr>
            <a:lvl4pPr>
              <a:spcBef>
                <a:spcPts val="600"/>
              </a:spcBef>
              <a:buFont typeface="Arial" pitchFamily="34" charset="0"/>
              <a:buChar char="•"/>
              <a:defRPr sz="2100">
                <a:solidFill>
                  <a:schemeClr val="tx1"/>
                </a:solidFill>
                <a:latin typeface="Arial" pitchFamily="34" charset="0"/>
                <a:cs typeface="Arial" pitchFamily="34" charset="0"/>
              </a:defRPr>
            </a:lvl4pPr>
            <a:lvl5pPr>
              <a:spcBef>
                <a:spcPts val="600"/>
              </a:spcBef>
              <a:buFont typeface="Arial" pitchFamily="34" charset="0"/>
              <a:buChar char="–"/>
              <a:defRPr sz="2100">
                <a:solidFill>
                  <a:schemeClr val="tx1"/>
                </a:solidFill>
                <a:latin typeface="Arial" pitchFamily="34" charset="0"/>
                <a:cs typeface="Arial" pitchFamily="34" charset="0"/>
              </a:defRPr>
            </a:lvl5pPr>
            <a:lvl6pPr marL="1141214" indent="-226974">
              <a:spcBef>
                <a:spcPts val="600"/>
              </a:spcBef>
              <a:defRPr sz="2100">
                <a:solidFill>
                  <a:schemeClr val="tx1"/>
                </a:solidFill>
                <a:latin typeface="Arial" pitchFamily="34" charset="0"/>
                <a:cs typeface="Arial" pitchFamily="34" charset="0"/>
              </a:defRPr>
            </a:lvl6pPr>
          </a:lstStyle>
          <a:p>
            <a:pPr lvl="1"/>
            <a:r>
              <a:rPr lang="en-US" dirty="0"/>
              <a:t>Click to edit Master text styles</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12" name="Title 1"/>
          <p:cNvSpPr>
            <a:spLocks noGrp="1"/>
          </p:cNvSpPr>
          <p:nvPr>
            <p:ph type="title"/>
          </p:nvPr>
        </p:nvSpPr>
        <p:spPr>
          <a:xfrm>
            <a:off x="128555" y="0"/>
            <a:ext cx="10731351" cy="746975"/>
          </a:xfrm>
        </p:spPr>
        <p:txBody>
          <a:bodyPr/>
          <a:lstStyle/>
          <a:p>
            <a:r>
              <a:rPr lang="en-US" dirty="0"/>
              <a:t>Click to edit Master title style</a:t>
            </a:r>
          </a:p>
        </p:txBody>
      </p:sp>
      <p:sp>
        <p:nvSpPr>
          <p:cNvPr id="8" name="Content Placeholder 2"/>
          <p:cNvSpPr>
            <a:spLocks noGrp="1"/>
          </p:cNvSpPr>
          <p:nvPr>
            <p:ph idx="10"/>
          </p:nvPr>
        </p:nvSpPr>
        <p:spPr>
          <a:xfrm>
            <a:off x="4140762" y="843165"/>
            <a:ext cx="3927234" cy="5950440"/>
          </a:xfrm>
        </p:spPr>
        <p:txBody>
          <a:bodyPr/>
          <a:lstStyle>
            <a:lvl2pPr>
              <a:spcBef>
                <a:spcPts val="600"/>
              </a:spcBef>
              <a:defRPr sz="2800">
                <a:solidFill>
                  <a:schemeClr val="tx1"/>
                </a:solidFill>
                <a:latin typeface="Arial" pitchFamily="34" charset="0"/>
                <a:cs typeface="Arial" pitchFamily="34" charset="0"/>
              </a:defRPr>
            </a:lvl2pPr>
            <a:lvl3pPr>
              <a:spcBef>
                <a:spcPts val="600"/>
              </a:spcBef>
              <a:buFont typeface="Arial" pitchFamily="34" charset="0"/>
              <a:buChar char="–"/>
              <a:defRPr sz="2400">
                <a:solidFill>
                  <a:schemeClr val="tx1"/>
                </a:solidFill>
                <a:latin typeface="Arial" pitchFamily="34" charset="0"/>
                <a:cs typeface="Arial" pitchFamily="34" charset="0"/>
              </a:defRPr>
            </a:lvl3pPr>
            <a:lvl4pPr>
              <a:spcBef>
                <a:spcPts val="600"/>
              </a:spcBef>
              <a:buFont typeface="Arial" pitchFamily="34" charset="0"/>
              <a:buChar char="•"/>
              <a:defRPr sz="2100">
                <a:solidFill>
                  <a:schemeClr val="tx1"/>
                </a:solidFill>
                <a:latin typeface="Arial" pitchFamily="34" charset="0"/>
                <a:cs typeface="Arial" pitchFamily="34" charset="0"/>
              </a:defRPr>
            </a:lvl4pPr>
            <a:lvl5pPr>
              <a:spcBef>
                <a:spcPts val="600"/>
              </a:spcBef>
              <a:buFont typeface="Arial" pitchFamily="34" charset="0"/>
              <a:buChar char="–"/>
              <a:defRPr sz="2100">
                <a:solidFill>
                  <a:schemeClr val="tx1"/>
                </a:solidFill>
                <a:latin typeface="Arial" pitchFamily="34" charset="0"/>
                <a:cs typeface="Arial" pitchFamily="34" charset="0"/>
              </a:defRPr>
            </a:lvl5pPr>
            <a:lvl6pPr marL="1141214" indent="-226974">
              <a:spcBef>
                <a:spcPts val="600"/>
              </a:spcBef>
              <a:defRPr sz="2100">
                <a:solidFill>
                  <a:schemeClr val="tx1"/>
                </a:solidFill>
                <a:latin typeface="Arial" pitchFamily="34" charset="0"/>
                <a:cs typeface="Arial" pitchFamily="34" charset="0"/>
              </a:defRPr>
            </a:lvl6pPr>
          </a:lstStyle>
          <a:p>
            <a:pPr lvl="1"/>
            <a:r>
              <a:rPr lang="en-US" dirty="0"/>
              <a:t>Click to edit Master text styles</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10" name="Content Placeholder 2"/>
          <p:cNvSpPr>
            <a:spLocks noGrp="1"/>
          </p:cNvSpPr>
          <p:nvPr>
            <p:ph idx="11"/>
          </p:nvPr>
        </p:nvSpPr>
        <p:spPr>
          <a:xfrm>
            <a:off x="8165843" y="843165"/>
            <a:ext cx="3927234" cy="5950440"/>
          </a:xfrm>
        </p:spPr>
        <p:txBody>
          <a:bodyPr/>
          <a:lstStyle>
            <a:lvl2pPr>
              <a:spcBef>
                <a:spcPts val="600"/>
              </a:spcBef>
              <a:defRPr sz="2800">
                <a:solidFill>
                  <a:schemeClr val="tx1"/>
                </a:solidFill>
                <a:latin typeface="Arial" pitchFamily="34" charset="0"/>
                <a:cs typeface="Arial" pitchFamily="34" charset="0"/>
              </a:defRPr>
            </a:lvl2pPr>
            <a:lvl3pPr>
              <a:spcBef>
                <a:spcPts val="600"/>
              </a:spcBef>
              <a:buFont typeface="Arial" pitchFamily="34" charset="0"/>
              <a:buChar char="–"/>
              <a:defRPr sz="2400">
                <a:solidFill>
                  <a:schemeClr val="tx1"/>
                </a:solidFill>
                <a:latin typeface="Arial" pitchFamily="34" charset="0"/>
                <a:cs typeface="Arial" pitchFamily="34" charset="0"/>
              </a:defRPr>
            </a:lvl3pPr>
            <a:lvl4pPr>
              <a:spcBef>
                <a:spcPts val="600"/>
              </a:spcBef>
              <a:buFont typeface="Arial" pitchFamily="34" charset="0"/>
              <a:buChar char="•"/>
              <a:defRPr sz="2100">
                <a:solidFill>
                  <a:schemeClr val="tx1"/>
                </a:solidFill>
                <a:latin typeface="Arial" pitchFamily="34" charset="0"/>
                <a:cs typeface="Arial" pitchFamily="34" charset="0"/>
              </a:defRPr>
            </a:lvl4pPr>
            <a:lvl5pPr>
              <a:spcBef>
                <a:spcPts val="600"/>
              </a:spcBef>
              <a:buFont typeface="Arial" pitchFamily="34" charset="0"/>
              <a:buChar char="–"/>
              <a:defRPr sz="2100">
                <a:solidFill>
                  <a:schemeClr val="tx1"/>
                </a:solidFill>
                <a:latin typeface="Arial" pitchFamily="34" charset="0"/>
                <a:cs typeface="Arial" pitchFamily="34" charset="0"/>
              </a:defRPr>
            </a:lvl5pPr>
            <a:lvl6pPr marL="1141214" indent="-226974">
              <a:spcBef>
                <a:spcPts val="600"/>
              </a:spcBef>
              <a:defRPr sz="2100">
                <a:solidFill>
                  <a:schemeClr val="tx1"/>
                </a:solidFill>
                <a:latin typeface="Arial" pitchFamily="34" charset="0"/>
                <a:cs typeface="Arial" pitchFamily="34" charset="0"/>
              </a:defRPr>
            </a:lvl6pPr>
          </a:lstStyle>
          <a:p>
            <a:pPr lvl="1"/>
            <a:r>
              <a:rPr lang="en-US" dirty="0"/>
              <a:t>Click to edit Master text styles</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7" name="Slide Number Placeholder 2"/>
          <p:cNvSpPr>
            <a:spLocks noGrp="1"/>
          </p:cNvSpPr>
          <p:nvPr>
            <p:ph type="sldNum" sz="quarter" idx="4"/>
          </p:nvPr>
        </p:nvSpPr>
        <p:spPr>
          <a:xfrm>
            <a:off x="10894548" y="301659"/>
            <a:ext cx="483785" cy="197963"/>
          </a:xfrm>
          <a:prstGeom prst="rect">
            <a:avLst/>
          </a:prstGeom>
        </p:spPr>
        <p:txBody>
          <a:bodyPr vert="horz" lIns="91424" tIns="0" rIns="91424" bIns="0" rtlCol="0" anchor="ctr"/>
          <a:lstStyle>
            <a:lvl1pPr algn="r">
              <a:defRPr sz="1100">
                <a:solidFill>
                  <a:schemeClr val="bg1"/>
                </a:solidFill>
                <a:latin typeface="Arial" pitchFamily="34" charset="0"/>
                <a:cs typeface="Arial" pitchFamily="34" charset="0"/>
              </a:defRPr>
            </a:lvl1pPr>
          </a:lstStyle>
          <a:p>
            <a:fld id="{812A5277-1DB9-460F-9A21-B857ABB32666}" type="slidenum">
              <a:rPr lang="en-US" smtClean="0"/>
              <a:pPr/>
              <a:t>‹#›</a:t>
            </a:fld>
            <a:endParaRPr lang="en-US" dirty="0"/>
          </a:p>
        </p:txBody>
      </p:sp>
    </p:spTree>
    <p:custDataLst>
      <p:tags r:id="rId1"/>
    </p:custDataLst>
    <p:extLst>
      <p:ext uri="{BB962C8B-B14F-4D97-AF65-F5344CB8AC3E}">
        <p14:creationId xmlns:p14="http://schemas.microsoft.com/office/powerpoint/2010/main" val="861618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Column">
    <p:spTree>
      <p:nvGrpSpPr>
        <p:cNvPr id="1" name=""/>
        <p:cNvGrpSpPr/>
        <p:nvPr/>
      </p:nvGrpSpPr>
      <p:grpSpPr>
        <a:xfrm>
          <a:off x="0" y="0"/>
          <a:ext cx="0" cy="0"/>
          <a:chOff x="0" y="0"/>
          <a:chExt cx="0" cy="0"/>
        </a:xfrm>
      </p:grpSpPr>
      <p:sp>
        <p:nvSpPr>
          <p:cNvPr id="11" name="Content Placeholder 2"/>
          <p:cNvSpPr>
            <a:spLocks noGrp="1"/>
          </p:cNvSpPr>
          <p:nvPr>
            <p:ph idx="1"/>
          </p:nvPr>
        </p:nvSpPr>
        <p:spPr>
          <a:xfrm>
            <a:off x="115680" y="829311"/>
            <a:ext cx="2913043" cy="5950440"/>
          </a:xfrm>
        </p:spPr>
        <p:txBody>
          <a:bodyPr/>
          <a:lstStyle>
            <a:lvl2pPr>
              <a:spcBef>
                <a:spcPts val="600"/>
              </a:spcBef>
              <a:defRPr sz="2800">
                <a:solidFill>
                  <a:schemeClr val="tx1"/>
                </a:solidFill>
                <a:latin typeface="Arial" pitchFamily="34" charset="0"/>
                <a:cs typeface="Arial" pitchFamily="34" charset="0"/>
              </a:defRPr>
            </a:lvl2pPr>
            <a:lvl3pPr>
              <a:spcBef>
                <a:spcPts val="600"/>
              </a:spcBef>
              <a:buFont typeface="Arial" pitchFamily="34" charset="0"/>
              <a:buChar char="–"/>
              <a:defRPr sz="2400">
                <a:solidFill>
                  <a:schemeClr val="tx1"/>
                </a:solidFill>
                <a:latin typeface="Arial" pitchFamily="34" charset="0"/>
                <a:cs typeface="Arial" pitchFamily="34" charset="0"/>
              </a:defRPr>
            </a:lvl3pPr>
            <a:lvl4pPr>
              <a:spcBef>
                <a:spcPts val="600"/>
              </a:spcBef>
              <a:buFont typeface="Arial" pitchFamily="34" charset="0"/>
              <a:buChar char="•"/>
              <a:defRPr sz="2100">
                <a:solidFill>
                  <a:schemeClr val="tx1"/>
                </a:solidFill>
                <a:latin typeface="Arial" pitchFamily="34" charset="0"/>
                <a:cs typeface="Arial" pitchFamily="34" charset="0"/>
              </a:defRPr>
            </a:lvl4pPr>
            <a:lvl5pPr>
              <a:spcBef>
                <a:spcPts val="600"/>
              </a:spcBef>
              <a:buFont typeface="Arial" pitchFamily="34" charset="0"/>
              <a:buChar char="–"/>
              <a:defRPr sz="2100">
                <a:solidFill>
                  <a:schemeClr val="tx1"/>
                </a:solidFill>
                <a:latin typeface="Arial" pitchFamily="34" charset="0"/>
                <a:cs typeface="Arial" pitchFamily="34" charset="0"/>
              </a:defRPr>
            </a:lvl5pPr>
            <a:lvl6pPr marL="1141214" indent="-226974">
              <a:spcBef>
                <a:spcPts val="600"/>
              </a:spcBef>
              <a:defRPr sz="2100">
                <a:solidFill>
                  <a:schemeClr val="tx1"/>
                </a:solidFill>
                <a:latin typeface="Arial" pitchFamily="34" charset="0"/>
                <a:cs typeface="Arial" pitchFamily="34" charset="0"/>
              </a:defRPr>
            </a:lvl6pPr>
          </a:lstStyle>
          <a:p>
            <a:pPr lvl="1"/>
            <a:r>
              <a:rPr lang="en-US" dirty="0"/>
              <a:t>Click to edit Master text styles</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12" name="Title 1"/>
          <p:cNvSpPr>
            <a:spLocks noGrp="1"/>
          </p:cNvSpPr>
          <p:nvPr>
            <p:ph type="title"/>
          </p:nvPr>
        </p:nvSpPr>
        <p:spPr>
          <a:xfrm>
            <a:off x="128555" y="0"/>
            <a:ext cx="10731351" cy="746975"/>
          </a:xfrm>
        </p:spPr>
        <p:txBody>
          <a:bodyPr/>
          <a:lstStyle/>
          <a:p>
            <a:r>
              <a:rPr lang="en-US" dirty="0"/>
              <a:t>Click to edit Master title style</a:t>
            </a:r>
          </a:p>
        </p:txBody>
      </p:sp>
      <p:sp>
        <p:nvSpPr>
          <p:cNvPr id="10" name="Content Placeholder 2"/>
          <p:cNvSpPr>
            <a:spLocks noGrp="1"/>
          </p:cNvSpPr>
          <p:nvPr>
            <p:ph idx="13"/>
          </p:nvPr>
        </p:nvSpPr>
        <p:spPr>
          <a:xfrm>
            <a:off x="3131491" y="829311"/>
            <a:ext cx="2913043" cy="5950440"/>
          </a:xfrm>
        </p:spPr>
        <p:txBody>
          <a:bodyPr/>
          <a:lstStyle>
            <a:lvl2pPr>
              <a:spcBef>
                <a:spcPts val="600"/>
              </a:spcBef>
              <a:defRPr sz="2800">
                <a:solidFill>
                  <a:schemeClr val="tx1"/>
                </a:solidFill>
                <a:latin typeface="Arial" pitchFamily="34" charset="0"/>
                <a:cs typeface="Arial" pitchFamily="34" charset="0"/>
              </a:defRPr>
            </a:lvl2pPr>
            <a:lvl3pPr>
              <a:spcBef>
                <a:spcPts val="600"/>
              </a:spcBef>
              <a:buFont typeface="Arial" pitchFamily="34" charset="0"/>
              <a:buChar char="–"/>
              <a:defRPr sz="2400">
                <a:solidFill>
                  <a:schemeClr val="tx1"/>
                </a:solidFill>
                <a:latin typeface="Arial" pitchFamily="34" charset="0"/>
                <a:cs typeface="Arial" pitchFamily="34" charset="0"/>
              </a:defRPr>
            </a:lvl3pPr>
            <a:lvl4pPr>
              <a:spcBef>
                <a:spcPts val="600"/>
              </a:spcBef>
              <a:buFont typeface="Arial" pitchFamily="34" charset="0"/>
              <a:buChar char="•"/>
              <a:defRPr sz="2100">
                <a:solidFill>
                  <a:schemeClr val="tx1"/>
                </a:solidFill>
                <a:latin typeface="Arial" pitchFamily="34" charset="0"/>
                <a:cs typeface="Arial" pitchFamily="34" charset="0"/>
              </a:defRPr>
            </a:lvl4pPr>
            <a:lvl5pPr>
              <a:spcBef>
                <a:spcPts val="600"/>
              </a:spcBef>
              <a:buFont typeface="Arial" pitchFamily="34" charset="0"/>
              <a:buChar char="–"/>
              <a:defRPr sz="2100">
                <a:solidFill>
                  <a:schemeClr val="tx1"/>
                </a:solidFill>
                <a:latin typeface="Arial" pitchFamily="34" charset="0"/>
                <a:cs typeface="Arial" pitchFamily="34" charset="0"/>
              </a:defRPr>
            </a:lvl5pPr>
            <a:lvl6pPr marL="1141214" indent="-226974">
              <a:spcBef>
                <a:spcPts val="600"/>
              </a:spcBef>
              <a:defRPr sz="2100">
                <a:solidFill>
                  <a:schemeClr val="tx1"/>
                </a:solidFill>
                <a:latin typeface="Arial" pitchFamily="34" charset="0"/>
                <a:cs typeface="Arial" pitchFamily="34" charset="0"/>
              </a:defRPr>
            </a:lvl6pPr>
          </a:lstStyle>
          <a:p>
            <a:pPr lvl="1"/>
            <a:r>
              <a:rPr lang="en-US" dirty="0"/>
              <a:t>Click to edit Master text styles</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13" name="Content Placeholder 2"/>
          <p:cNvSpPr>
            <a:spLocks noGrp="1"/>
          </p:cNvSpPr>
          <p:nvPr>
            <p:ph idx="14"/>
          </p:nvPr>
        </p:nvSpPr>
        <p:spPr>
          <a:xfrm>
            <a:off x="9163114" y="829311"/>
            <a:ext cx="2913043" cy="5950440"/>
          </a:xfrm>
        </p:spPr>
        <p:txBody>
          <a:bodyPr/>
          <a:lstStyle>
            <a:lvl2pPr>
              <a:spcBef>
                <a:spcPts val="600"/>
              </a:spcBef>
              <a:defRPr sz="2800">
                <a:solidFill>
                  <a:schemeClr val="tx1"/>
                </a:solidFill>
                <a:latin typeface="Arial" pitchFamily="34" charset="0"/>
                <a:cs typeface="Arial" pitchFamily="34" charset="0"/>
              </a:defRPr>
            </a:lvl2pPr>
            <a:lvl3pPr>
              <a:spcBef>
                <a:spcPts val="600"/>
              </a:spcBef>
              <a:buFont typeface="Arial" pitchFamily="34" charset="0"/>
              <a:buChar char="–"/>
              <a:defRPr sz="2400">
                <a:solidFill>
                  <a:schemeClr val="tx1"/>
                </a:solidFill>
                <a:latin typeface="Arial" pitchFamily="34" charset="0"/>
                <a:cs typeface="Arial" pitchFamily="34" charset="0"/>
              </a:defRPr>
            </a:lvl3pPr>
            <a:lvl4pPr>
              <a:spcBef>
                <a:spcPts val="600"/>
              </a:spcBef>
              <a:buFont typeface="Arial" pitchFamily="34" charset="0"/>
              <a:buChar char="•"/>
              <a:defRPr sz="2100">
                <a:solidFill>
                  <a:schemeClr val="tx1"/>
                </a:solidFill>
                <a:latin typeface="Arial" pitchFamily="34" charset="0"/>
                <a:cs typeface="Arial" pitchFamily="34" charset="0"/>
              </a:defRPr>
            </a:lvl4pPr>
            <a:lvl5pPr>
              <a:spcBef>
                <a:spcPts val="600"/>
              </a:spcBef>
              <a:buFont typeface="Arial" pitchFamily="34" charset="0"/>
              <a:buChar char="–"/>
              <a:defRPr sz="2100">
                <a:solidFill>
                  <a:schemeClr val="tx1"/>
                </a:solidFill>
                <a:latin typeface="Arial" pitchFamily="34" charset="0"/>
                <a:cs typeface="Arial" pitchFamily="34" charset="0"/>
              </a:defRPr>
            </a:lvl5pPr>
            <a:lvl6pPr marL="1141214" indent="-226974">
              <a:spcBef>
                <a:spcPts val="600"/>
              </a:spcBef>
              <a:defRPr sz="2100">
                <a:solidFill>
                  <a:schemeClr val="tx1"/>
                </a:solidFill>
                <a:latin typeface="Arial" pitchFamily="34" charset="0"/>
                <a:cs typeface="Arial" pitchFamily="34" charset="0"/>
              </a:defRPr>
            </a:lvl6pPr>
          </a:lstStyle>
          <a:p>
            <a:pPr lvl="1"/>
            <a:r>
              <a:rPr lang="en-US" dirty="0"/>
              <a:t>Click to edit Master text styles</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14" name="Content Placeholder 2"/>
          <p:cNvSpPr>
            <a:spLocks noGrp="1"/>
          </p:cNvSpPr>
          <p:nvPr>
            <p:ph idx="15"/>
          </p:nvPr>
        </p:nvSpPr>
        <p:spPr>
          <a:xfrm>
            <a:off x="6147303" y="829311"/>
            <a:ext cx="2913043" cy="5950440"/>
          </a:xfrm>
        </p:spPr>
        <p:txBody>
          <a:bodyPr/>
          <a:lstStyle>
            <a:lvl2pPr>
              <a:spcBef>
                <a:spcPts val="600"/>
              </a:spcBef>
              <a:defRPr sz="2800">
                <a:solidFill>
                  <a:schemeClr val="tx1"/>
                </a:solidFill>
                <a:latin typeface="Arial" pitchFamily="34" charset="0"/>
                <a:cs typeface="Arial" pitchFamily="34" charset="0"/>
              </a:defRPr>
            </a:lvl2pPr>
            <a:lvl3pPr>
              <a:spcBef>
                <a:spcPts val="600"/>
              </a:spcBef>
              <a:buFont typeface="Arial" pitchFamily="34" charset="0"/>
              <a:buChar char="–"/>
              <a:defRPr sz="2400">
                <a:solidFill>
                  <a:schemeClr val="tx1"/>
                </a:solidFill>
                <a:latin typeface="Arial" pitchFamily="34" charset="0"/>
                <a:cs typeface="Arial" pitchFamily="34" charset="0"/>
              </a:defRPr>
            </a:lvl3pPr>
            <a:lvl4pPr>
              <a:spcBef>
                <a:spcPts val="600"/>
              </a:spcBef>
              <a:buFont typeface="Arial" pitchFamily="34" charset="0"/>
              <a:buChar char="•"/>
              <a:defRPr sz="2100">
                <a:solidFill>
                  <a:schemeClr val="tx1"/>
                </a:solidFill>
                <a:latin typeface="Arial" pitchFamily="34" charset="0"/>
                <a:cs typeface="Arial" pitchFamily="34" charset="0"/>
              </a:defRPr>
            </a:lvl4pPr>
            <a:lvl5pPr>
              <a:spcBef>
                <a:spcPts val="600"/>
              </a:spcBef>
              <a:buFont typeface="Arial" pitchFamily="34" charset="0"/>
              <a:buChar char="–"/>
              <a:defRPr sz="2100">
                <a:solidFill>
                  <a:schemeClr val="tx1"/>
                </a:solidFill>
                <a:latin typeface="Arial" pitchFamily="34" charset="0"/>
                <a:cs typeface="Arial" pitchFamily="34" charset="0"/>
              </a:defRPr>
            </a:lvl5pPr>
            <a:lvl6pPr marL="1141214" indent="-226974">
              <a:spcBef>
                <a:spcPts val="600"/>
              </a:spcBef>
              <a:defRPr sz="2100">
                <a:solidFill>
                  <a:schemeClr val="tx1"/>
                </a:solidFill>
                <a:latin typeface="Arial" pitchFamily="34" charset="0"/>
                <a:cs typeface="Arial" pitchFamily="34" charset="0"/>
              </a:defRPr>
            </a:lvl6pPr>
          </a:lstStyle>
          <a:p>
            <a:pPr lvl="1"/>
            <a:r>
              <a:rPr lang="en-US" dirty="0"/>
              <a:t>Click to edit Master text styles</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8" name="Slide Number Placeholder 2"/>
          <p:cNvSpPr>
            <a:spLocks noGrp="1"/>
          </p:cNvSpPr>
          <p:nvPr>
            <p:ph type="sldNum" sz="quarter" idx="4"/>
          </p:nvPr>
        </p:nvSpPr>
        <p:spPr>
          <a:xfrm>
            <a:off x="10894548" y="301659"/>
            <a:ext cx="483785" cy="197963"/>
          </a:xfrm>
          <a:prstGeom prst="rect">
            <a:avLst/>
          </a:prstGeom>
        </p:spPr>
        <p:txBody>
          <a:bodyPr vert="horz" lIns="91424" tIns="0" rIns="91424" bIns="0" rtlCol="0" anchor="ctr"/>
          <a:lstStyle>
            <a:lvl1pPr algn="r">
              <a:defRPr sz="1100">
                <a:solidFill>
                  <a:schemeClr val="bg1"/>
                </a:solidFill>
                <a:latin typeface="Arial" pitchFamily="34" charset="0"/>
                <a:cs typeface="Arial" pitchFamily="34" charset="0"/>
              </a:defRPr>
            </a:lvl1pPr>
          </a:lstStyle>
          <a:p>
            <a:fld id="{812A5277-1DB9-460F-9A21-B857ABB32666}" type="slidenum">
              <a:rPr lang="en-US" smtClean="0"/>
              <a:pPr/>
              <a:t>‹#›</a:t>
            </a:fld>
            <a:endParaRPr lang="en-US" dirty="0"/>
          </a:p>
        </p:txBody>
      </p:sp>
    </p:spTree>
    <p:custDataLst>
      <p:tags r:id="rId1"/>
    </p:custDataLst>
    <p:extLst>
      <p:ext uri="{BB962C8B-B14F-4D97-AF65-F5344CB8AC3E}">
        <p14:creationId xmlns:p14="http://schemas.microsoft.com/office/powerpoint/2010/main" val="1572887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Blank)">
    <p:spTree>
      <p:nvGrpSpPr>
        <p:cNvPr id="1" name=""/>
        <p:cNvGrpSpPr/>
        <p:nvPr/>
      </p:nvGrpSpPr>
      <p:grpSpPr>
        <a:xfrm>
          <a:off x="0" y="0"/>
          <a:ext cx="0" cy="0"/>
          <a:chOff x="0" y="0"/>
          <a:chExt cx="0" cy="0"/>
        </a:xfrm>
      </p:grpSpPr>
      <p:sp>
        <p:nvSpPr>
          <p:cNvPr id="6" name="Title 1"/>
          <p:cNvSpPr>
            <a:spLocks noGrp="1"/>
          </p:cNvSpPr>
          <p:nvPr>
            <p:ph type="title"/>
          </p:nvPr>
        </p:nvSpPr>
        <p:spPr>
          <a:xfrm>
            <a:off x="128555" y="0"/>
            <a:ext cx="10733841" cy="746975"/>
          </a:xfrm>
        </p:spPr>
        <p:txBody>
          <a:bodyPr/>
          <a:lstStyle/>
          <a:p>
            <a:r>
              <a:rPr lang="en-US" dirty="0"/>
              <a:t>Click to edit Master title style</a:t>
            </a:r>
          </a:p>
        </p:txBody>
      </p:sp>
      <p:sp>
        <p:nvSpPr>
          <p:cNvPr id="4" name="Slide Number Placeholder 2"/>
          <p:cNvSpPr>
            <a:spLocks noGrp="1"/>
          </p:cNvSpPr>
          <p:nvPr>
            <p:ph type="sldNum" sz="quarter" idx="4"/>
          </p:nvPr>
        </p:nvSpPr>
        <p:spPr>
          <a:xfrm>
            <a:off x="10894548" y="301659"/>
            <a:ext cx="483785" cy="197963"/>
          </a:xfrm>
          <a:prstGeom prst="rect">
            <a:avLst/>
          </a:prstGeom>
        </p:spPr>
        <p:txBody>
          <a:bodyPr vert="horz" lIns="91424" tIns="0" rIns="91424" bIns="0" rtlCol="0" anchor="ctr"/>
          <a:lstStyle>
            <a:lvl1pPr algn="r">
              <a:defRPr sz="1100">
                <a:solidFill>
                  <a:schemeClr val="bg1"/>
                </a:solidFill>
                <a:latin typeface="Arial" pitchFamily="34" charset="0"/>
                <a:cs typeface="Arial" pitchFamily="34" charset="0"/>
              </a:defRPr>
            </a:lvl1pPr>
          </a:lstStyle>
          <a:p>
            <a:fld id="{812A5277-1DB9-460F-9A21-B857ABB32666}" type="slidenum">
              <a:rPr lang="en-US" smtClean="0"/>
              <a:pPr/>
              <a:t>‹#›</a:t>
            </a:fld>
            <a:endParaRPr lang="en-US" dirty="0"/>
          </a:p>
        </p:txBody>
      </p:sp>
    </p:spTree>
    <p:custDataLst>
      <p:tags r:id="rId1"/>
    </p:custDataLst>
    <p:extLst>
      <p:ext uri="{BB962C8B-B14F-4D97-AF65-F5344CB8AC3E}">
        <p14:creationId xmlns:p14="http://schemas.microsoft.com/office/powerpoint/2010/main" val="42626228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2"/>
          <p:cNvSpPr>
            <a:spLocks noGrp="1"/>
          </p:cNvSpPr>
          <p:nvPr>
            <p:ph type="sldNum" sz="quarter" idx="4"/>
          </p:nvPr>
        </p:nvSpPr>
        <p:spPr>
          <a:xfrm>
            <a:off x="10894548" y="301659"/>
            <a:ext cx="483785" cy="197963"/>
          </a:xfrm>
          <a:prstGeom prst="rect">
            <a:avLst/>
          </a:prstGeom>
        </p:spPr>
        <p:txBody>
          <a:bodyPr vert="horz" lIns="91424" tIns="0" rIns="91424" bIns="0" rtlCol="0" anchor="ctr"/>
          <a:lstStyle>
            <a:lvl1pPr algn="r">
              <a:defRPr sz="1100">
                <a:solidFill>
                  <a:schemeClr val="bg1"/>
                </a:solidFill>
                <a:latin typeface="Arial" pitchFamily="34" charset="0"/>
                <a:cs typeface="Arial" pitchFamily="34" charset="0"/>
              </a:defRPr>
            </a:lvl1pPr>
          </a:lstStyle>
          <a:p>
            <a:fld id="{812A5277-1DB9-460F-9A21-B857ABB32666}" type="slidenum">
              <a:rPr lang="en-US" smtClean="0"/>
              <a:pPr/>
              <a:t>‹#›</a:t>
            </a:fld>
            <a:endParaRPr lang="en-US" dirty="0"/>
          </a:p>
        </p:txBody>
      </p:sp>
    </p:spTree>
    <p:custDataLst>
      <p:tags r:id="rId1"/>
    </p:custDataLst>
    <p:extLst>
      <p:ext uri="{BB962C8B-B14F-4D97-AF65-F5344CB8AC3E}">
        <p14:creationId xmlns:p14="http://schemas.microsoft.com/office/powerpoint/2010/main" val="861769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sappearing Title">
    <p:spTree>
      <p:nvGrpSpPr>
        <p:cNvPr id="1" name=""/>
        <p:cNvGrpSpPr/>
        <p:nvPr/>
      </p:nvGrpSpPr>
      <p:grpSpPr>
        <a:xfrm>
          <a:off x="0" y="0"/>
          <a:ext cx="0" cy="0"/>
          <a:chOff x="0" y="0"/>
          <a:chExt cx="0" cy="0"/>
        </a:xfrm>
      </p:grpSpPr>
      <p:sp>
        <p:nvSpPr>
          <p:cNvPr id="5" name="Slide Number Placeholder 2"/>
          <p:cNvSpPr>
            <a:spLocks noGrp="1"/>
          </p:cNvSpPr>
          <p:nvPr>
            <p:ph type="sldNum" sz="quarter" idx="4"/>
          </p:nvPr>
        </p:nvSpPr>
        <p:spPr>
          <a:xfrm>
            <a:off x="11554141" y="0"/>
            <a:ext cx="634685" cy="188711"/>
          </a:xfrm>
          <a:prstGeom prst="rect">
            <a:avLst/>
          </a:prstGeom>
        </p:spPr>
        <p:txBody>
          <a:bodyPr vert="horz" lIns="91424" tIns="0" rIns="91424" bIns="0" rtlCol="0" anchor="ctr"/>
          <a:lstStyle>
            <a:lvl1pPr algn="ctr">
              <a:defRPr sz="1100">
                <a:solidFill>
                  <a:schemeClr val="bg1"/>
                </a:solidFill>
                <a:latin typeface="Arial" pitchFamily="34" charset="0"/>
                <a:cs typeface="Arial" pitchFamily="34" charset="0"/>
              </a:defRPr>
            </a:lvl1pPr>
          </a:lstStyle>
          <a:p>
            <a:fld id="{812A5277-1DB9-460F-9A21-B857ABB32666}" type="slidenum">
              <a:rPr lang="en-US" smtClean="0"/>
              <a:pPr/>
              <a:t>‹#›</a:t>
            </a:fld>
            <a:endParaRPr lang="en-US" dirty="0"/>
          </a:p>
        </p:txBody>
      </p:sp>
      <p:sp>
        <p:nvSpPr>
          <p:cNvPr id="2" name="Title 1"/>
          <p:cNvSpPr>
            <a:spLocks noGrp="1"/>
          </p:cNvSpPr>
          <p:nvPr>
            <p:ph type="title"/>
          </p:nvPr>
        </p:nvSpPr>
        <p:spPr>
          <a:xfrm>
            <a:off x="0" y="0"/>
            <a:ext cx="12188825" cy="6858000"/>
          </a:xfrm>
          <a:solidFill>
            <a:schemeClr val="tx1">
              <a:alpha val="90000"/>
            </a:schemeClr>
          </a:solidFill>
        </p:spPr>
        <p:txBody>
          <a:bodyPr>
            <a:normAutofit/>
          </a:bodyPr>
          <a:lstStyle>
            <a:lvl1pPr algn="ctr">
              <a:defRPr sz="3200">
                <a:effectLst>
                  <a:outerShdw blurRad="38100" dist="38100" dir="2700000" algn="tl">
                    <a:srgbClr val="000000">
                      <a:alpha val="43137"/>
                    </a:srgbClr>
                  </a:outerShdw>
                </a:effectLst>
              </a:defRPr>
            </a:lvl1pPr>
          </a:lstStyle>
          <a:p>
            <a:r>
              <a:rPr lang="en-US" dirty="0"/>
              <a:t>Click to edit Master title style</a:t>
            </a:r>
          </a:p>
        </p:txBody>
      </p:sp>
    </p:spTree>
    <p:custDataLst>
      <p:tags r:id="rId1"/>
    </p:custDataLst>
    <p:extLst>
      <p:ext uri="{BB962C8B-B14F-4D97-AF65-F5344CB8AC3E}">
        <p14:creationId xmlns:p14="http://schemas.microsoft.com/office/powerpoint/2010/main" val="44413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Divider - Dark Gray">
    <p:spTree>
      <p:nvGrpSpPr>
        <p:cNvPr id="1" name=""/>
        <p:cNvGrpSpPr/>
        <p:nvPr/>
      </p:nvGrpSpPr>
      <p:grpSpPr>
        <a:xfrm>
          <a:off x="0" y="0"/>
          <a:ext cx="0" cy="0"/>
          <a:chOff x="0" y="0"/>
          <a:chExt cx="0" cy="0"/>
        </a:xfrm>
      </p:grpSpPr>
      <p:sp>
        <p:nvSpPr>
          <p:cNvPr id="8" name="Rectangle 7"/>
          <p:cNvSpPr/>
          <p:nvPr userDrawn="1"/>
        </p:nvSpPr>
        <p:spPr>
          <a:xfrm>
            <a:off x="10217105" y="0"/>
            <a:ext cx="2067319" cy="6858000"/>
          </a:xfrm>
          <a:prstGeom prst="rect">
            <a:avLst/>
          </a:prstGeom>
          <a:solidFill>
            <a:srgbClr val="7C868D"/>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n-US"/>
          </a:p>
        </p:txBody>
      </p:sp>
      <p:pic>
        <p:nvPicPr>
          <p:cNvPr id="9" name="Picture 1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606616" y="5294967"/>
            <a:ext cx="1301233" cy="1195888"/>
          </a:xfrm>
          <a:prstGeom prst="rect">
            <a:avLst/>
          </a:prstGeom>
          <a:noFill/>
          <a:ln>
            <a:noFill/>
          </a:ln>
          <a:effectLst>
            <a:outerShdw blurRad="104775" dir="2700000" algn="tl" rotWithShape="0">
              <a:srgbClr val="003DAA">
                <a:alpha val="4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2"/>
          <p:cNvSpPr>
            <a:spLocks noGrp="1"/>
          </p:cNvSpPr>
          <p:nvPr>
            <p:ph type="sldNum" sz="quarter" idx="4"/>
          </p:nvPr>
        </p:nvSpPr>
        <p:spPr bwMode="white">
          <a:xfrm>
            <a:off x="11714496" y="74641"/>
            <a:ext cx="474330" cy="188711"/>
          </a:xfrm>
          <a:prstGeom prst="rect">
            <a:avLst/>
          </a:prstGeom>
        </p:spPr>
        <p:txBody>
          <a:bodyPr vert="horz" lIns="0" tIns="0" rIns="45712" bIns="0" rtlCol="0" anchor="ctr"/>
          <a:lstStyle>
            <a:lvl1pPr algn="r">
              <a:defRPr sz="1100">
                <a:solidFill>
                  <a:schemeClr val="bg1"/>
                </a:solidFill>
                <a:latin typeface="Arial" pitchFamily="34" charset="0"/>
                <a:cs typeface="Arial" pitchFamily="34" charset="0"/>
              </a:defRPr>
            </a:lvl1pPr>
          </a:lstStyle>
          <a:p>
            <a:fld id="{812A5277-1DB9-460F-9A21-B857ABB32666}" type="slidenum">
              <a:rPr lang="en-US" smtClean="0"/>
              <a:pPr/>
              <a:t>‹#›</a:t>
            </a:fld>
            <a:endParaRPr lang="en-US" dirty="0"/>
          </a:p>
        </p:txBody>
      </p:sp>
      <p:sp>
        <p:nvSpPr>
          <p:cNvPr id="7" name="Rectangle 2"/>
          <p:cNvSpPr>
            <a:spLocks noGrp="1" noChangeArrowheads="1"/>
          </p:cNvSpPr>
          <p:nvPr>
            <p:ph type="title"/>
          </p:nvPr>
        </p:nvSpPr>
        <p:spPr bwMode="grayWhite">
          <a:xfrm>
            <a:off x="408938" y="658521"/>
            <a:ext cx="7863662" cy="4240856"/>
          </a:xfrm>
          <a:prstGeom prst="rect">
            <a:avLst/>
          </a:prstGeom>
          <a:noFill/>
          <a:ln w="9525">
            <a:noFill/>
            <a:miter lim="800000"/>
            <a:headEnd/>
            <a:tailEnd/>
          </a:ln>
        </p:spPr>
        <p:txBody>
          <a:bodyPr vert="horz" wrap="square" lIns="91424" tIns="45712" rIns="91424" bIns="45712" numCol="1" anchor="ctr" anchorCtr="0" compatLnSpc="1">
            <a:prstTxWarp prst="textNoShape">
              <a:avLst/>
            </a:prstTxWarp>
          </a:bodyPr>
          <a:lstStyle>
            <a:lvl1pPr>
              <a:defRPr sz="3600"/>
            </a:lvl1pPr>
          </a:lstStyle>
          <a:p>
            <a:pPr lvl="0"/>
            <a:r>
              <a:rPr lang="en-US" dirty="0"/>
              <a:t>Click to edit Master title style</a:t>
            </a:r>
          </a:p>
        </p:txBody>
      </p:sp>
    </p:spTree>
    <p:custDataLst>
      <p:tags r:id="rId1"/>
    </p:custDataLst>
    <p:extLst>
      <p:ext uri="{BB962C8B-B14F-4D97-AF65-F5344CB8AC3E}">
        <p14:creationId xmlns:p14="http://schemas.microsoft.com/office/powerpoint/2010/main" val="38836264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eft Block">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7454" y="824248"/>
            <a:ext cx="8249166" cy="5948027"/>
          </a:xfrm>
        </p:spPr>
        <p:txBody>
          <a:bodyPr/>
          <a:lstStyle>
            <a:lvl2pPr>
              <a:spcBef>
                <a:spcPts val="600"/>
              </a:spcBef>
              <a:defRPr sz="2800">
                <a:solidFill>
                  <a:schemeClr val="tx1"/>
                </a:solidFill>
                <a:latin typeface="Arial" pitchFamily="34" charset="0"/>
                <a:cs typeface="Arial" pitchFamily="34" charset="0"/>
              </a:defRPr>
            </a:lvl2pPr>
            <a:lvl3pPr>
              <a:spcBef>
                <a:spcPts val="600"/>
              </a:spcBef>
              <a:buFont typeface="Arial" pitchFamily="34" charset="0"/>
              <a:buChar char="–"/>
              <a:defRPr sz="2400">
                <a:solidFill>
                  <a:schemeClr val="tx1"/>
                </a:solidFill>
                <a:latin typeface="Arial" pitchFamily="34" charset="0"/>
                <a:cs typeface="Arial" pitchFamily="34" charset="0"/>
              </a:defRPr>
            </a:lvl3pPr>
            <a:lvl4pPr>
              <a:spcBef>
                <a:spcPts val="600"/>
              </a:spcBef>
              <a:buFont typeface="Arial" pitchFamily="34" charset="0"/>
              <a:buChar char="•"/>
              <a:defRPr sz="2100">
                <a:solidFill>
                  <a:schemeClr val="tx1"/>
                </a:solidFill>
                <a:latin typeface="Arial" pitchFamily="34" charset="0"/>
                <a:cs typeface="Arial" pitchFamily="34" charset="0"/>
              </a:defRPr>
            </a:lvl4pPr>
            <a:lvl5pPr>
              <a:spcBef>
                <a:spcPts val="600"/>
              </a:spcBef>
              <a:buFont typeface="Arial" pitchFamily="34" charset="0"/>
              <a:buChar char="–"/>
              <a:defRPr sz="2100">
                <a:solidFill>
                  <a:schemeClr val="tx1"/>
                </a:solidFill>
                <a:latin typeface="Arial" pitchFamily="34" charset="0"/>
                <a:cs typeface="Arial" pitchFamily="34" charset="0"/>
              </a:defRPr>
            </a:lvl5pPr>
            <a:lvl6pPr marL="1141214" indent="-226974">
              <a:spcBef>
                <a:spcPts val="600"/>
              </a:spcBef>
              <a:defRPr sz="2100">
                <a:solidFill>
                  <a:schemeClr val="tx1"/>
                </a:solidFill>
                <a:latin typeface="Arial" pitchFamily="34" charset="0"/>
                <a:cs typeface="Arial" pitchFamily="34" charset="0"/>
              </a:defRPr>
            </a:lvl6pPr>
          </a:lstStyle>
          <a:p>
            <a:pPr lvl="1"/>
            <a:r>
              <a:rPr lang="en-US" dirty="0"/>
              <a:t>Click to edit Master text styles</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5" name="Content Placeholder 2"/>
          <p:cNvSpPr>
            <a:spLocks noGrp="1"/>
          </p:cNvSpPr>
          <p:nvPr>
            <p:ph idx="10"/>
          </p:nvPr>
        </p:nvSpPr>
        <p:spPr>
          <a:xfrm>
            <a:off x="0" y="746975"/>
            <a:ext cx="3656648" cy="6111025"/>
          </a:xfrm>
          <a:solidFill>
            <a:schemeClr val="tx2"/>
          </a:solidFill>
        </p:spPr>
        <p:txBody>
          <a:bodyPr lIns="228560" tIns="91424" rIns="228560" bIns="91424"/>
          <a:lstStyle>
            <a:lvl2pPr>
              <a:spcBef>
                <a:spcPts val="600"/>
              </a:spcBef>
              <a:defRPr sz="2800">
                <a:solidFill>
                  <a:schemeClr val="bg1"/>
                </a:solidFill>
                <a:latin typeface="Arial" pitchFamily="34" charset="0"/>
                <a:cs typeface="Arial" pitchFamily="34" charset="0"/>
              </a:defRPr>
            </a:lvl2pPr>
            <a:lvl3pPr>
              <a:spcBef>
                <a:spcPts val="600"/>
              </a:spcBef>
              <a:buFont typeface="Arial" pitchFamily="34" charset="0"/>
              <a:buChar char="–"/>
              <a:defRPr sz="2400">
                <a:solidFill>
                  <a:schemeClr val="bg1"/>
                </a:solidFill>
                <a:latin typeface="Arial" pitchFamily="34" charset="0"/>
                <a:cs typeface="Arial" pitchFamily="34" charset="0"/>
              </a:defRPr>
            </a:lvl3pPr>
            <a:lvl4pPr>
              <a:spcBef>
                <a:spcPts val="600"/>
              </a:spcBef>
              <a:buFont typeface="Arial" pitchFamily="34" charset="0"/>
              <a:buChar char="•"/>
              <a:defRPr sz="2100">
                <a:solidFill>
                  <a:schemeClr val="bg1"/>
                </a:solidFill>
                <a:latin typeface="Arial" pitchFamily="34" charset="0"/>
                <a:cs typeface="Arial" pitchFamily="34" charset="0"/>
              </a:defRPr>
            </a:lvl4pPr>
            <a:lvl5pPr>
              <a:spcBef>
                <a:spcPts val="600"/>
              </a:spcBef>
              <a:buFont typeface="Arial" pitchFamily="34" charset="0"/>
              <a:buChar char="–"/>
              <a:defRPr sz="2100">
                <a:solidFill>
                  <a:schemeClr val="bg1"/>
                </a:solidFill>
                <a:latin typeface="Arial" pitchFamily="34" charset="0"/>
                <a:cs typeface="Arial" pitchFamily="34" charset="0"/>
              </a:defRPr>
            </a:lvl5pPr>
            <a:lvl6pPr marL="1141214" indent="-226974">
              <a:spcBef>
                <a:spcPts val="600"/>
              </a:spcBef>
              <a:defRPr sz="2100">
                <a:solidFill>
                  <a:schemeClr val="bg1"/>
                </a:solidFill>
                <a:latin typeface="Arial" pitchFamily="34" charset="0"/>
                <a:cs typeface="Arial" pitchFamily="34" charset="0"/>
              </a:defRPr>
            </a:lvl6pPr>
          </a:lstStyle>
          <a:p>
            <a:pPr lvl="1"/>
            <a:r>
              <a:rPr lang="en-US" dirty="0"/>
              <a:t>Click to edit Master text styles</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8" name="Title Placeholder 1"/>
          <p:cNvSpPr>
            <a:spLocks noGrp="1"/>
          </p:cNvSpPr>
          <p:nvPr>
            <p:ph type="title"/>
          </p:nvPr>
        </p:nvSpPr>
        <p:spPr>
          <a:xfrm>
            <a:off x="128555" y="0"/>
            <a:ext cx="10731351" cy="746975"/>
          </a:xfrm>
          <a:prstGeom prst="rect">
            <a:avLst/>
          </a:prstGeom>
        </p:spPr>
        <p:txBody>
          <a:bodyPr vert="horz" lIns="91424" tIns="91424" rIns="91424" bIns="45712" rtlCol="0" anchor="ctr">
            <a:noAutofit/>
          </a:bodyPr>
          <a:lstStyle/>
          <a:p>
            <a:r>
              <a:rPr lang="en-US" dirty="0"/>
              <a:t>Click to edit Master title style</a:t>
            </a:r>
          </a:p>
        </p:txBody>
      </p:sp>
      <p:sp>
        <p:nvSpPr>
          <p:cNvPr id="6" name="Slide Number Placeholder 2"/>
          <p:cNvSpPr>
            <a:spLocks noGrp="1"/>
          </p:cNvSpPr>
          <p:nvPr>
            <p:ph type="sldNum" sz="quarter" idx="4"/>
          </p:nvPr>
        </p:nvSpPr>
        <p:spPr>
          <a:xfrm>
            <a:off x="10894548" y="301659"/>
            <a:ext cx="483785" cy="197963"/>
          </a:xfrm>
          <a:prstGeom prst="rect">
            <a:avLst/>
          </a:prstGeom>
        </p:spPr>
        <p:txBody>
          <a:bodyPr vert="horz" lIns="91424" tIns="0" rIns="91424" bIns="0" rtlCol="0" anchor="ctr"/>
          <a:lstStyle>
            <a:lvl1pPr algn="r">
              <a:defRPr sz="1100">
                <a:solidFill>
                  <a:schemeClr val="bg1"/>
                </a:solidFill>
                <a:latin typeface="Arial" pitchFamily="34" charset="0"/>
                <a:cs typeface="Arial" pitchFamily="34" charset="0"/>
              </a:defRPr>
            </a:lvl1pPr>
          </a:lstStyle>
          <a:p>
            <a:fld id="{812A5277-1DB9-460F-9A21-B857ABB32666}" type="slidenum">
              <a:rPr lang="en-US" smtClean="0"/>
              <a:pPr/>
              <a:t>‹#›</a:t>
            </a:fld>
            <a:endParaRPr lang="en-US" dirty="0"/>
          </a:p>
        </p:txBody>
      </p:sp>
    </p:spTree>
    <p:custDataLst>
      <p:tags r:id="rId1"/>
    </p:custDataLst>
    <p:extLst>
      <p:ext uri="{BB962C8B-B14F-4D97-AF65-F5344CB8AC3E}">
        <p14:creationId xmlns:p14="http://schemas.microsoft.com/office/powerpoint/2010/main" val="40043871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Right Block">
    <p:spTree>
      <p:nvGrpSpPr>
        <p:cNvPr id="1" name=""/>
        <p:cNvGrpSpPr/>
        <p:nvPr/>
      </p:nvGrpSpPr>
      <p:grpSpPr>
        <a:xfrm>
          <a:off x="0" y="0"/>
          <a:ext cx="0" cy="0"/>
          <a:chOff x="0" y="0"/>
          <a:chExt cx="0" cy="0"/>
        </a:xfrm>
      </p:grpSpPr>
      <p:sp>
        <p:nvSpPr>
          <p:cNvPr id="7" name="Content Placeholder 2"/>
          <p:cNvSpPr>
            <a:spLocks noGrp="1"/>
          </p:cNvSpPr>
          <p:nvPr>
            <p:ph idx="1"/>
          </p:nvPr>
        </p:nvSpPr>
        <p:spPr>
          <a:xfrm>
            <a:off x="135057" y="824248"/>
            <a:ext cx="8249166" cy="5948027"/>
          </a:xfrm>
        </p:spPr>
        <p:txBody>
          <a:bodyPr/>
          <a:lstStyle>
            <a:lvl2pPr>
              <a:spcBef>
                <a:spcPts val="600"/>
              </a:spcBef>
              <a:defRPr sz="2800">
                <a:solidFill>
                  <a:schemeClr val="tx1"/>
                </a:solidFill>
                <a:latin typeface="Arial" pitchFamily="34" charset="0"/>
                <a:cs typeface="Arial" pitchFamily="34" charset="0"/>
              </a:defRPr>
            </a:lvl2pPr>
            <a:lvl3pPr>
              <a:spcBef>
                <a:spcPts val="600"/>
              </a:spcBef>
              <a:buFont typeface="Arial" pitchFamily="34" charset="0"/>
              <a:buChar char="–"/>
              <a:defRPr sz="2400">
                <a:solidFill>
                  <a:schemeClr val="tx1"/>
                </a:solidFill>
                <a:latin typeface="Arial" pitchFamily="34" charset="0"/>
                <a:cs typeface="Arial" pitchFamily="34" charset="0"/>
              </a:defRPr>
            </a:lvl3pPr>
            <a:lvl4pPr>
              <a:spcBef>
                <a:spcPts val="600"/>
              </a:spcBef>
              <a:buFont typeface="Arial" pitchFamily="34" charset="0"/>
              <a:buChar char="•"/>
              <a:defRPr sz="2100">
                <a:solidFill>
                  <a:schemeClr val="tx1"/>
                </a:solidFill>
                <a:latin typeface="Arial" pitchFamily="34" charset="0"/>
                <a:cs typeface="Arial" pitchFamily="34" charset="0"/>
              </a:defRPr>
            </a:lvl4pPr>
            <a:lvl5pPr>
              <a:spcBef>
                <a:spcPts val="600"/>
              </a:spcBef>
              <a:buFont typeface="Arial" pitchFamily="34" charset="0"/>
              <a:buChar char="–"/>
              <a:defRPr sz="2100">
                <a:solidFill>
                  <a:schemeClr val="tx1"/>
                </a:solidFill>
                <a:latin typeface="Arial" pitchFamily="34" charset="0"/>
                <a:cs typeface="Arial" pitchFamily="34" charset="0"/>
              </a:defRPr>
            </a:lvl5pPr>
            <a:lvl6pPr marL="1141214" indent="-226974">
              <a:spcBef>
                <a:spcPts val="600"/>
              </a:spcBef>
              <a:defRPr sz="2100">
                <a:solidFill>
                  <a:schemeClr val="tx1"/>
                </a:solidFill>
                <a:latin typeface="Arial" pitchFamily="34" charset="0"/>
                <a:cs typeface="Arial" pitchFamily="34" charset="0"/>
              </a:defRPr>
            </a:lvl6pPr>
          </a:lstStyle>
          <a:p>
            <a:pPr lvl="1"/>
            <a:r>
              <a:rPr lang="en-US" dirty="0"/>
              <a:t>Click to edit Master text styles</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8" name="Content Placeholder 2"/>
          <p:cNvSpPr>
            <a:spLocks noGrp="1"/>
          </p:cNvSpPr>
          <p:nvPr>
            <p:ph idx="10"/>
          </p:nvPr>
        </p:nvSpPr>
        <p:spPr>
          <a:xfrm>
            <a:off x="8532177" y="746975"/>
            <a:ext cx="3656648" cy="6111025"/>
          </a:xfrm>
          <a:solidFill>
            <a:schemeClr val="tx2"/>
          </a:solidFill>
        </p:spPr>
        <p:txBody>
          <a:bodyPr lIns="228560" tIns="91424" rIns="228560" bIns="91424"/>
          <a:lstStyle>
            <a:lvl2pPr>
              <a:spcBef>
                <a:spcPts val="600"/>
              </a:spcBef>
              <a:defRPr sz="2800">
                <a:solidFill>
                  <a:schemeClr val="bg1"/>
                </a:solidFill>
                <a:latin typeface="Arial" pitchFamily="34" charset="0"/>
                <a:cs typeface="Arial" pitchFamily="34" charset="0"/>
              </a:defRPr>
            </a:lvl2pPr>
            <a:lvl3pPr>
              <a:spcBef>
                <a:spcPts val="600"/>
              </a:spcBef>
              <a:buFont typeface="Arial" pitchFamily="34" charset="0"/>
              <a:buChar char="–"/>
              <a:defRPr sz="2400">
                <a:solidFill>
                  <a:schemeClr val="bg1"/>
                </a:solidFill>
                <a:latin typeface="Arial" pitchFamily="34" charset="0"/>
                <a:cs typeface="Arial" pitchFamily="34" charset="0"/>
              </a:defRPr>
            </a:lvl3pPr>
            <a:lvl4pPr>
              <a:spcBef>
                <a:spcPts val="600"/>
              </a:spcBef>
              <a:buFont typeface="Arial" pitchFamily="34" charset="0"/>
              <a:buChar char="•"/>
              <a:defRPr sz="2100">
                <a:solidFill>
                  <a:schemeClr val="bg1"/>
                </a:solidFill>
                <a:latin typeface="Arial" pitchFamily="34" charset="0"/>
                <a:cs typeface="Arial" pitchFamily="34" charset="0"/>
              </a:defRPr>
            </a:lvl4pPr>
            <a:lvl5pPr>
              <a:spcBef>
                <a:spcPts val="600"/>
              </a:spcBef>
              <a:buFont typeface="Arial" pitchFamily="34" charset="0"/>
              <a:buChar char="–"/>
              <a:defRPr sz="2100">
                <a:solidFill>
                  <a:schemeClr val="bg1"/>
                </a:solidFill>
                <a:latin typeface="Arial" pitchFamily="34" charset="0"/>
                <a:cs typeface="Arial" pitchFamily="34" charset="0"/>
              </a:defRPr>
            </a:lvl5pPr>
            <a:lvl6pPr marL="1141214" indent="-226974">
              <a:spcBef>
                <a:spcPts val="600"/>
              </a:spcBef>
              <a:defRPr sz="2100">
                <a:solidFill>
                  <a:schemeClr val="bg1"/>
                </a:solidFill>
                <a:latin typeface="Arial" pitchFamily="34" charset="0"/>
                <a:cs typeface="Arial" pitchFamily="34" charset="0"/>
              </a:defRPr>
            </a:lvl6pPr>
          </a:lstStyle>
          <a:p>
            <a:pPr lvl="1"/>
            <a:r>
              <a:rPr lang="en-US" dirty="0"/>
              <a:t>Click to edit Master text styles</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9" name="Title Placeholder 1"/>
          <p:cNvSpPr>
            <a:spLocks noGrp="1"/>
          </p:cNvSpPr>
          <p:nvPr>
            <p:ph type="title"/>
          </p:nvPr>
        </p:nvSpPr>
        <p:spPr>
          <a:xfrm>
            <a:off x="128555" y="0"/>
            <a:ext cx="10731351" cy="746975"/>
          </a:xfrm>
          <a:prstGeom prst="rect">
            <a:avLst/>
          </a:prstGeom>
        </p:spPr>
        <p:txBody>
          <a:bodyPr vert="horz" lIns="91424" tIns="91424" rIns="91424" bIns="45712" rtlCol="0" anchor="ctr">
            <a:noAutofit/>
          </a:bodyPr>
          <a:lstStyle/>
          <a:p>
            <a:r>
              <a:rPr lang="en-US" dirty="0"/>
              <a:t>Click to edit Master title style</a:t>
            </a:r>
          </a:p>
        </p:txBody>
      </p:sp>
      <p:sp>
        <p:nvSpPr>
          <p:cNvPr id="6" name="Slide Number Placeholder 2"/>
          <p:cNvSpPr>
            <a:spLocks noGrp="1"/>
          </p:cNvSpPr>
          <p:nvPr>
            <p:ph type="sldNum" sz="quarter" idx="4"/>
          </p:nvPr>
        </p:nvSpPr>
        <p:spPr>
          <a:xfrm>
            <a:off x="10894548" y="301659"/>
            <a:ext cx="483785" cy="197963"/>
          </a:xfrm>
          <a:prstGeom prst="rect">
            <a:avLst/>
          </a:prstGeom>
        </p:spPr>
        <p:txBody>
          <a:bodyPr vert="horz" lIns="91424" tIns="0" rIns="91424" bIns="0" rtlCol="0" anchor="ctr"/>
          <a:lstStyle>
            <a:lvl1pPr algn="r">
              <a:defRPr sz="1100">
                <a:solidFill>
                  <a:schemeClr val="bg1"/>
                </a:solidFill>
                <a:latin typeface="Arial" pitchFamily="34" charset="0"/>
                <a:cs typeface="Arial" pitchFamily="34" charset="0"/>
              </a:defRPr>
            </a:lvl1pPr>
          </a:lstStyle>
          <a:p>
            <a:fld id="{812A5277-1DB9-460F-9A21-B857ABB32666}" type="slidenum">
              <a:rPr lang="en-US" smtClean="0"/>
              <a:pPr/>
              <a:t>‹#›</a:t>
            </a:fld>
            <a:endParaRPr lang="en-US" dirty="0"/>
          </a:p>
        </p:txBody>
      </p:sp>
    </p:spTree>
    <p:custDataLst>
      <p:tags r:id="rId1"/>
    </p:custDataLst>
    <p:extLst>
      <p:ext uri="{BB962C8B-B14F-4D97-AF65-F5344CB8AC3E}">
        <p14:creationId xmlns:p14="http://schemas.microsoft.com/office/powerpoint/2010/main" val="28816746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op Block">
    <p:spTree>
      <p:nvGrpSpPr>
        <p:cNvPr id="1" name=""/>
        <p:cNvGrpSpPr/>
        <p:nvPr/>
      </p:nvGrpSpPr>
      <p:grpSpPr>
        <a:xfrm>
          <a:off x="0" y="0"/>
          <a:ext cx="0" cy="0"/>
          <a:chOff x="0" y="0"/>
          <a:chExt cx="0" cy="0"/>
        </a:xfrm>
      </p:grpSpPr>
      <p:sp>
        <p:nvSpPr>
          <p:cNvPr id="5" name="Content Placeholder 2"/>
          <p:cNvSpPr>
            <a:spLocks noGrp="1"/>
          </p:cNvSpPr>
          <p:nvPr>
            <p:ph idx="10"/>
          </p:nvPr>
        </p:nvSpPr>
        <p:spPr>
          <a:xfrm>
            <a:off x="0" y="741731"/>
            <a:ext cx="12188825" cy="1884348"/>
          </a:xfrm>
          <a:solidFill>
            <a:schemeClr val="tx2"/>
          </a:solidFill>
        </p:spPr>
        <p:txBody>
          <a:bodyPr lIns="228560" tIns="91424" rIns="228560" bIns="91424"/>
          <a:lstStyle>
            <a:lvl2pPr>
              <a:spcBef>
                <a:spcPts val="600"/>
              </a:spcBef>
              <a:defRPr sz="2800">
                <a:solidFill>
                  <a:schemeClr val="bg1"/>
                </a:solidFill>
                <a:latin typeface="Arial" pitchFamily="34" charset="0"/>
                <a:cs typeface="Arial" pitchFamily="34" charset="0"/>
              </a:defRPr>
            </a:lvl2pPr>
            <a:lvl3pPr>
              <a:spcBef>
                <a:spcPts val="600"/>
              </a:spcBef>
              <a:buFont typeface="Arial" pitchFamily="34" charset="0"/>
              <a:buChar char="–"/>
              <a:defRPr sz="2400">
                <a:solidFill>
                  <a:schemeClr val="bg1"/>
                </a:solidFill>
                <a:latin typeface="Arial" pitchFamily="34" charset="0"/>
                <a:cs typeface="Arial" pitchFamily="34" charset="0"/>
              </a:defRPr>
            </a:lvl3pPr>
            <a:lvl4pPr>
              <a:spcBef>
                <a:spcPts val="600"/>
              </a:spcBef>
              <a:buFont typeface="Arial" pitchFamily="34" charset="0"/>
              <a:buChar char="•"/>
              <a:defRPr sz="2100">
                <a:solidFill>
                  <a:schemeClr val="bg1"/>
                </a:solidFill>
                <a:latin typeface="Arial" pitchFamily="34" charset="0"/>
                <a:cs typeface="Arial" pitchFamily="34" charset="0"/>
              </a:defRPr>
            </a:lvl4pPr>
            <a:lvl5pPr>
              <a:spcBef>
                <a:spcPts val="600"/>
              </a:spcBef>
              <a:buFont typeface="Arial" pitchFamily="34" charset="0"/>
              <a:buChar char="–"/>
              <a:defRPr sz="2100">
                <a:solidFill>
                  <a:schemeClr val="bg1"/>
                </a:solidFill>
                <a:latin typeface="Arial" pitchFamily="34" charset="0"/>
                <a:cs typeface="Arial" pitchFamily="34" charset="0"/>
              </a:defRPr>
            </a:lvl5pPr>
            <a:lvl6pPr marL="1141214" indent="-226974">
              <a:spcBef>
                <a:spcPts val="600"/>
              </a:spcBef>
              <a:defRPr sz="2100">
                <a:solidFill>
                  <a:schemeClr val="bg1"/>
                </a:solidFill>
                <a:latin typeface="Arial" pitchFamily="34" charset="0"/>
                <a:cs typeface="Arial" pitchFamily="34" charset="0"/>
              </a:defRPr>
            </a:lvl6pPr>
          </a:lstStyle>
          <a:p>
            <a:pPr lvl="1"/>
            <a:r>
              <a:rPr lang="en-US" dirty="0"/>
              <a:t>Click to edit Master text styles</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6" name="Content Placeholder 2"/>
          <p:cNvSpPr>
            <a:spLocks noGrp="1"/>
          </p:cNvSpPr>
          <p:nvPr>
            <p:ph idx="1"/>
          </p:nvPr>
        </p:nvSpPr>
        <p:spPr>
          <a:xfrm>
            <a:off x="135057" y="2717443"/>
            <a:ext cx="11942180" cy="4054831"/>
          </a:xfrm>
        </p:spPr>
        <p:txBody>
          <a:bodyPr/>
          <a:lstStyle>
            <a:lvl2pPr>
              <a:spcBef>
                <a:spcPts val="600"/>
              </a:spcBef>
              <a:defRPr sz="2800">
                <a:solidFill>
                  <a:schemeClr val="tx1"/>
                </a:solidFill>
                <a:latin typeface="Arial" pitchFamily="34" charset="0"/>
                <a:cs typeface="Arial" pitchFamily="34" charset="0"/>
              </a:defRPr>
            </a:lvl2pPr>
            <a:lvl3pPr>
              <a:spcBef>
                <a:spcPts val="600"/>
              </a:spcBef>
              <a:buFont typeface="Arial" pitchFamily="34" charset="0"/>
              <a:buChar char="–"/>
              <a:defRPr sz="2400">
                <a:solidFill>
                  <a:schemeClr val="tx1"/>
                </a:solidFill>
                <a:latin typeface="Arial" pitchFamily="34" charset="0"/>
                <a:cs typeface="Arial" pitchFamily="34" charset="0"/>
              </a:defRPr>
            </a:lvl3pPr>
            <a:lvl4pPr>
              <a:spcBef>
                <a:spcPts val="600"/>
              </a:spcBef>
              <a:buFont typeface="Arial" pitchFamily="34" charset="0"/>
              <a:buChar char="•"/>
              <a:defRPr sz="2100">
                <a:solidFill>
                  <a:schemeClr val="tx1"/>
                </a:solidFill>
                <a:latin typeface="Arial" pitchFamily="34" charset="0"/>
                <a:cs typeface="Arial" pitchFamily="34" charset="0"/>
              </a:defRPr>
            </a:lvl4pPr>
            <a:lvl5pPr>
              <a:spcBef>
                <a:spcPts val="600"/>
              </a:spcBef>
              <a:buFont typeface="Arial" pitchFamily="34" charset="0"/>
              <a:buChar char="–"/>
              <a:defRPr sz="2100">
                <a:solidFill>
                  <a:schemeClr val="tx1"/>
                </a:solidFill>
                <a:latin typeface="Arial" pitchFamily="34" charset="0"/>
                <a:cs typeface="Arial" pitchFamily="34" charset="0"/>
              </a:defRPr>
            </a:lvl5pPr>
            <a:lvl6pPr marL="1141214" indent="-226974">
              <a:spcBef>
                <a:spcPts val="600"/>
              </a:spcBef>
              <a:defRPr sz="2100">
                <a:solidFill>
                  <a:schemeClr val="tx1"/>
                </a:solidFill>
                <a:latin typeface="Arial" pitchFamily="34" charset="0"/>
                <a:cs typeface="Arial" pitchFamily="34" charset="0"/>
              </a:defRPr>
            </a:lvl6pPr>
          </a:lstStyle>
          <a:p>
            <a:pPr lvl="1"/>
            <a:r>
              <a:rPr lang="en-US" dirty="0"/>
              <a:t>Click to edit Master text styles</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8" name="Title Placeholder 1"/>
          <p:cNvSpPr>
            <a:spLocks noGrp="1"/>
          </p:cNvSpPr>
          <p:nvPr>
            <p:ph type="title"/>
          </p:nvPr>
        </p:nvSpPr>
        <p:spPr>
          <a:xfrm>
            <a:off x="128555" y="0"/>
            <a:ext cx="10731351" cy="746975"/>
          </a:xfrm>
          <a:prstGeom prst="rect">
            <a:avLst/>
          </a:prstGeom>
        </p:spPr>
        <p:txBody>
          <a:bodyPr vert="horz" lIns="91424" tIns="91424" rIns="91424" bIns="45712" rtlCol="0" anchor="ctr">
            <a:noAutofit/>
          </a:bodyPr>
          <a:lstStyle/>
          <a:p>
            <a:r>
              <a:rPr lang="en-US" dirty="0"/>
              <a:t>Click to edit Master title style</a:t>
            </a:r>
          </a:p>
        </p:txBody>
      </p:sp>
      <p:sp>
        <p:nvSpPr>
          <p:cNvPr id="7" name="Slide Number Placeholder 2"/>
          <p:cNvSpPr>
            <a:spLocks noGrp="1"/>
          </p:cNvSpPr>
          <p:nvPr>
            <p:ph type="sldNum" sz="quarter" idx="4"/>
          </p:nvPr>
        </p:nvSpPr>
        <p:spPr>
          <a:xfrm>
            <a:off x="10894548" y="301659"/>
            <a:ext cx="483785" cy="197963"/>
          </a:xfrm>
          <a:prstGeom prst="rect">
            <a:avLst/>
          </a:prstGeom>
        </p:spPr>
        <p:txBody>
          <a:bodyPr vert="horz" lIns="91424" tIns="0" rIns="91424" bIns="0" rtlCol="0" anchor="ctr"/>
          <a:lstStyle>
            <a:lvl1pPr algn="r">
              <a:defRPr sz="1100">
                <a:solidFill>
                  <a:schemeClr val="bg1"/>
                </a:solidFill>
                <a:latin typeface="Arial" pitchFamily="34" charset="0"/>
                <a:cs typeface="Arial" pitchFamily="34" charset="0"/>
              </a:defRPr>
            </a:lvl1pPr>
          </a:lstStyle>
          <a:p>
            <a:fld id="{812A5277-1DB9-460F-9A21-B857ABB32666}" type="slidenum">
              <a:rPr lang="en-US" smtClean="0"/>
              <a:pPr/>
              <a:t>‹#›</a:t>
            </a:fld>
            <a:endParaRPr lang="en-US" dirty="0"/>
          </a:p>
        </p:txBody>
      </p:sp>
    </p:spTree>
    <p:custDataLst>
      <p:tags r:id="rId1"/>
    </p:custDataLst>
    <p:extLst>
      <p:ext uri="{BB962C8B-B14F-4D97-AF65-F5344CB8AC3E}">
        <p14:creationId xmlns:p14="http://schemas.microsoft.com/office/powerpoint/2010/main" val="9036671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ottom Block">
    <p:spTree>
      <p:nvGrpSpPr>
        <p:cNvPr id="1" name=""/>
        <p:cNvGrpSpPr/>
        <p:nvPr/>
      </p:nvGrpSpPr>
      <p:grpSpPr>
        <a:xfrm>
          <a:off x="0" y="0"/>
          <a:ext cx="0" cy="0"/>
          <a:chOff x="0" y="0"/>
          <a:chExt cx="0" cy="0"/>
        </a:xfrm>
      </p:grpSpPr>
      <p:sp>
        <p:nvSpPr>
          <p:cNvPr id="5" name="Content Placeholder 2"/>
          <p:cNvSpPr>
            <a:spLocks noGrp="1"/>
          </p:cNvSpPr>
          <p:nvPr>
            <p:ph idx="10"/>
          </p:nvPr>
        </p:nvSpPr>
        <p:spPr>
          <a:xfrm>
            <a:off x="0" y="4973653"/>
            <a:ext cx="12188825" cy="1884348"/>
          </a:xfrm>
          <a:solidFill>
            <a:schemeClr val="tx2"/>
          </a:solidFill>
        </p:spPr>
        <p:txBody>
          <a:bodyPr lIns="228560" tIns="91424" rIns="228560" bIns="91424"/>
          <a:lstStyle>
            <a:lvl2pPr>
              <a:spcBef>
                <a:spcPts val="600"/>
              </a:spcBef>
              <a:defRPr sz="2700">
                <a:solidFill>
                  <a:schemeClr val="bg1"/>
                </a:solidFill>
                <a:latin typeface="Arial" pitchFamily="34" charset="0"/>
                <a:cs typeface="Arial" pitchFamily="34" charset="0"/>
              </a:defRPr>
            </a:lvl2pPr>
            <a:lvl3pPr>
              <a:spcBef>
                <a:spcPts val="600"/>
              </a:spcBef>
              <a:buFont typeface="Arial" pitchFamily="34" charset="0"/>
              <a:buChar char="–"/>
              <a:defRPr sz="2400">
                <a:solidFill>
                  <a:schemeClr val="bg1"/>
                </a:solidFill>
                <a:latin typeface="Arial" pitchFamily="34" charset="0"/>
                <a:cs typeface="Arial" pitchFamily="34" charset="0"/>
              </a:defRPr>
            </a:lvl3pPr>
            <a:lvl4pPr>
              <a:spcBef>
                <a:spcPts val="600"/>
              </a:spcBef>
              <a:buFont typeface="Arial" pitchFamily="34" charset="0"/>
              <a:buChar char="•"/>
              <a:defRPr sz="2100">
                <a:solidFill>
                  <a:schemeClr val="bg1"/>
                </a:solidFill>
                <a:latin typeface="Arial" pitchFamily="34" charset="0"/>
                <a:cs typeface="Arial" pitchFamily="34" charset="0"/>
              </a:defRPr>
            </a:lvl4pPr>
            <a:lvl5pPr>
              <a:spcBef>
                <a:spcPts val="600"/>
              </a:spcBef>
              <a:buFont typeface="Arial" pitchFamily="34" charset="0"/>
              <a:buChar char="–"/>
              <a:defRPr sz="2100">
                <a:solidFill>
                  <a:schemeClr val="bg1"/>
                </a:solidFill>
                <a:latin typeface="Arial" pitchFamily="34" charset="0"/>
                <a:cs typeface="Arial" pitchFamily="34" charset="0"/>
              </a:defRPr>
            </a:lvl5pPr>
            <a:lvl6pPr marL="1141214" indent="-226974">
              <a:spcBef>
                <a:spcPts val="600"/>
              </a:spcBef>
              <a:defRPr sz="2100">
                <a:solidFill>
                  <a:schemeClr val="bg1"/>
                </a:solidFill>
                <a:latin typeface="Arial" pitchFamily="34" charset="0"/>
                <a:cs typeface="Arial" pitchFamily="34" charset="0"/>
              </a:defRPr>
            </a:lvl6pPr>
          </a:lstStyle>
          <a:p>
            <a:pPr lvl="1"/>
            <a:r>
              <a:rPr lang="en-US" dirty="0"/>
              <a:t>Click to edit Master text styles</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6" name="Content Placeholder 2"/>
          <p:cNvSpPr>
            <a:spLocks noGrp="1"/>
          </p:cNvSpPr>
          <p:nvPr>
            <p:ph idx="1"/>
          </p:nvPr>
        </p:nvSpPr>
        <p:spPr>
          <a:xfrm>
            <a:off x="135057" y="824249"/>
            <a:ext cx="11916429" cy="4069724"/>
          </a:xfrm>
        </p:spPr>
        <p:txBody>
          <a:bodyPr/>
          <a:lstStyle>
            <a:lvl2pPr>
              <a:spcBef>
                <a:spcPts val="600"/>
              </a:spcBef>
              <a:defRPr sz="2700">
                <a:solidFill>
                  <a:schemeClr val="tx1"/>
                </a:solidFill>
                <a:latin typeface="Arial" pitchFamily="34" charset="0"/>
                <a:cs typeface="Arial" pitchFamily="34" charset="0"/>
              </a:defRPr>
            </a:lvl2pPr>
            <a:lvl3pPr>
              <a:spcBef>
                <a:spcPts val="600"/>
              </a:spcBef>
              <a:buFont typeface="Arial" pitchFamily="34" charset="0"/>
              <a:buChar char="–"/>
              <a:defRPr sz="2400">
                <a:solidFill>
                  <a:schemeClr val="tx1"/>
                </a:solidFill>
                <a:latin typeface="Arial" pitchFamily="34" charset="0"/>
                <a:cs typeface="Arial" pitchFamily="34" charset="0"/>
              </a:defRPr>
            </a:lvl3pPr>
            <a:lvl4pPr>
              <a:spcBef>
                <a:spcPts val="600"/>
              </a:spcBef>
              <a:buFont typeface="Arial" pitchFamily="34" charset="0"/>
              <a:buChar char="•"/>
              <a:defRPr sz="2100">
                <a:solidFill>
                  <a:schemeClr val="tx1"/>
                </a:solidFill>
                <a:latin typeface="Arial" pitchFamily="34" charset="0"/>
                <a:cs typeface="Arial" pitchFamily="34" charset="0"/>
              </a:defRPr>
            </a:lvl4pPr>
            <a:lvl5pPr>
              <a:spcBef>
                <a:spcPts val="600"/>
              </a:spcBef>
              <a:buFont typeface="Arial" pitchFamily="34" charset="0"/>
              <a:buChar char="–"/>
              <a:defRPr sz="2100">
                <a:solidFill>
                  <a:schemeClr val="tx1"/>
                </a:solidFill>
                <a:latin typeface="Arial" pitchFamily="34" charset="0"/>
                <a:cs typeface="Arial" pitchFamily="34" charset="0"/>
              </a:defRPr>
            </a:lvl5pPr>
            <a:lvl6pPr marL="1141214" indent="-226974">
              <a:spcBef>
                <a:spcPts val="600"/>
              </a:spcBef>
              <a:defRPr sz="2100">
                <a:solidFill>
                  <a:schemeClr val="tx1"/>
                </a:solidFill>
                <a:latin typeface="Arial" pitchFamily="34" charset="0"/>
                <a:cs typeface="Arial" pitchFamily="34" charset="0"/>
              </a:defRPr>
            </a:lvl6pPr>
          </a:lstStyle>
          <a:p>
            <a:pPr lvl="1"/>
            <a:r>
              <a:rPr lang="en-US" dirty="0"/>
              <a:t>Click to edit Master text styles</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8" name="Title Placeholder 1"/>
          <p:cNvSpPr>
            <a:spLocks noGrp="1"/>
          </p:cNvSpPr>
          <p:nvPr>
            <p:ph type="title"/>
          </p:nvPr>
        </p:nvSpPr>
        <p:spPr>
          <a:xfrm>
            <a:off x="128555" y="0"/>
            <a:ext cx="10731351" cy="746975"/>
          </a:xfrm>
          <a:prstGeom prst="rect">
            <a:avLst/>
          </a:prstGeom>
        </p:spPr>
        <p:txBody>
          <a:bodyPr vert="horz" lIns="91424" tIns="91424" rIns="91424" bIns="45712" rtlCol="0" anchor="ctr">
            <a:noAutofit/>
          </a:bodyPr>
          <a:lstStyle/>
          <a:p>
            <a:r>
              <a:rPr lang="en-US" dirty="0"/>
              <a:t>Click to edit Master title style</a:t>
            </a:r>
          </a:p>
        </p:txBody>
      </p:sp>
      <p:sp>
        <p:nvSpPr>
          <p:cNvPr id="7" name="Slide Number Placeholder 2"/>
          <p:cNvSpPr>
            <a:spLocks noGrp="1"/>
          </p:cNvSpPr>
          <p:nvPr>
            <p:ph type="sldNum" sz="quarter" idx="4"/>
          </p:nvPr>
        </p:nvSpPr>
        <p:spPr>
          <a:xfrm>
            <a:off x="10894548" y="301659"/>
            <a:ext cx="483785" cy="197963"/>
          </a:xfrm>
          <a:prstGeom prst="rect">
            <a:avLst/>
          </a:prstGeom>
        </p:spPr>
        <p:txBody>
          <a:bodyPr vert="horz" lIns="91424" tIns="0" rIns="91424" bIns="0" rtlCol="0" anchor="ctr"/>
          <a:lstStyle>
            <a:lvl1pPr algn="r">
              <a:defRPr sz="1100">
                <a:solidFill>
                  <a:schemeClr val="bg1"/>
                </a:solidFill>
                <a:latin typeface="Arial" pitchFamily="34" charset="0"/>
                <a:cs typeface="Arial" pitchFamily="34" charset="0"/>
              </a:defRPr>
            </a:lvl1pPr>
          </a:lstStyle>
          <a:p>
            <a:fld id="{812A5277-1DB9-460F-9A21-B857ABB32666}" type="slidenum">
              <a:rPr lang="en-US" smtClean="0"/>
              <a:pPr/>
              <a:t>‹#›</a:t>
            </a:fld>
            <a:endParaRPr lang="en-US" dirty="0"/>
          </a:p>
        </p:txBody>
      </p:sp>
    </p:spTree>
    <p:custDataLst>
      <p:tags r:id="rId1"/>
    </p:custDataLst>
    <p:extLst>
      <p:ext uri="{BB962C8B-B14F-4D97-AF65-F5344CB8AC3E}">
        <p14:creationId xmlns:p14="http://schemas.microsoft.com/office/powerpoint/2010/main" val="34419628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Exercise">
    <p:spTree>
      <p:nvGrpSpPr>
        <p:cNvPr id="1" name=""/>
        <p:cNvGrpSpPr/>
        <p:nvPr/>
      </p:nvGrpSpPr>
      <p:grpSpPr>
        <a:xfrm>
          <a:off x="0" y="0"/>
          <a:ext cx="0" cy="0"/>
          <a:chOff x="0" y="0"/>
          <a:chExt cx="0" cy="0"/>
        </a:xfrm>
      </p:grpSpPr>
      <p:sp>
        <p:nvSpPr>
          <p:cNvPr id="17" name="Content Placeholder 2"/>
          <p:cNvSpPr>
            <a:spLocks noGrp="1"/>
          </p:cNvSpPr>
          <p:nvPr>
            <p:ph idx="1"/>
          </p:nvPr>
        </p:nvSpPr>
        <p:spPr>
          <a:xfrm>
            <a:off x="114271" y="2871789"/>
            <a:ext cx="11952349" cy="3917740"/>
          </a:xfrm>
        </p:spPr>
        <p:txBody>
          <a:bodyPr/>
          <a:lstStyle>
            <a:lvl1pPr>
              <a:spcBef>
                <a:spcPts val="0"/>
              </a:spcBef>
              <a:spcAft>
                <a:spcPts val="0"/>
              </a:spcAft>
              <a:defRPr b="1">
                <a:solidFill>
                  <a:schemeClr val="tx1"/>
                </a:solidFill>
              </a:defRPr>
            </a:lvl1pPr>
            <a:lvl2pPr marL="339725" indent="-339725">
              <a:spcBef>
                <a:spcPts val="0"/>
              </a:spcBef>
              <a:spcAft>
                <a:spcPts val="0"/>
              </a:spcAft>
              <a:buFont typeface="+mj-lt"/>
              <a:buAutoNum type="arabicPeriod"/>
              <a:defRPr>
                <a:solidFill>
                  <a:schemeClr val="tx1"/>
                </a:solidFill>
                <a:latin typeface="Arial" pitchFamily="34" charset="0"/>
                <a:cs typeface="Arial" pitchFamily="34" charset="0"/>
              </a:defRPr>
            </a:lvl2pPr>
            <a:lvl3pPr marL="569913" indent="-227013">
              <a:spcBef>
                <a:spcPts val="0"/>
              </a:spcBef>
              <a:spcAft>
                <a:spcPts val="0"/>
              </a:spcAft>
              <a:buFont typeface="Wingdings" panose="05000000000000000000" pitchFamily="2" charset="2"/>
              <a:buChar char="§"/>
              <a:defRPr>
                <a:solidFill>
                  <a:schemeClr val="tx1"/>
                </a:solidFill>
                <a:latin typeface="Arial" pitchFamily="34" charset="0"/>
                <a:cs typeface="Arial" pitchFamily="34" charset="0"/>
              </a:defRPr>
            </a:lvl3pPr>
            <a:lvl4pPr marL="798513" indent="-227013">
              <a:spcBef>
                <a:spcPts val="0"/>
              </a:spcBef>
              <a:spcAft>
                <a:spcPts val="0"/>
              </a:spcAft>
              <a:buFont typeface="Arial" pitchFamily="34" charset="0"/>
              <a:buChar char="‒"/>
              <a:defRPr>
                <a:solidFill>
                  <a:schemeClr val="tx1"/>
                </a:solidFill>
                <a:latin typeface="Arial" pitchFamily="34" charset="0"/>
                <a:cs typeface="Arial" pitchFamily="34" charset="0"/>
              </a:defRPr>
            </a:lvl4pPr>
            <a:lvl5pPr marL="1027113" indent="-227013">
              <a:spcBef>
                <a:spcPts val="0"/>
              </a:spcBef>
              <a:spcAft>
                <a:spcPts val="0"/>
              </a:spcAft>
              <a:buFont typeface="Arial" pitchFamily="34" charset="0"/>
              <a:buChar char="•"/>
              <a:defRPr>
                <a:solidFill>
                  <a:schemeClr val="tx1"/>
                </a:solidFill>
                <a:latin typeface="Arial" pitchFamily="34" charset="0"/>
                <a:cs typeface="Arial" pitchFamily="34" charset="0"/>
              </a:defRPr>
            </a:lvl5pPr>
            <a:lvl6pPr marL="1141214" indent="-226974">
              <a:spcBef>
                <a:spcPts val="600"/>
              </a:spcBef>
              <a:defRPr>
                <a:solidFill>
                  <a:schemeClr val="bg2">
                    <a:lumMod val="75000"/>
                  </a:schemeClr>
                </a:solidFill>
                <a:latin typeface="Arial" pitchFamily="34" charset="0"/>
                <a:cs typeface="Arial" pitchFamily="34" charset="0"/>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11"/>
          </p:nvPr>
        </p:nvSpPr>
        <p:spPr>
          <a:xfrm>
            <a:off x="0" y="758827"/>
            <a:ext cx="12188825" cy="1970088"/>
          </a:xfrm>
          <a:solidFill>
            <a:schemeClr val="tx2">
              <a:lumMod val="20000"/>
              <a:lumOff val="80000"/>
            </a:schemeClr>
          </a:solidFill>
          <a:ln>
            <a:noFill/>
          </a:ln>
        </p:spPr>
        <p:txBody>
          <a:bodyPr lIns="182848" tIns="91424" rIns="182848" bIns="91424"/>
          <a:lstStyle>
            <a:lvl1pPr>
              <a:spcBef>
                <a:spcPts val="0"/>
              </a:spcBef>
              <a:defRPr b="1">
                <a:solidFill>
                  <a:schemeClr val="tx2"/>
                </a:solidFill>
                <a:effectLst/>
              </a:defRPr>
            </a:lvl1pPr>
            <a:lvl2pPr marL="0" indent="0">
              <a:lnSpc>
                <a:spcPct val="90000"/>
              </a:lnSpc>
              <a:spcBef>
                <a:spcPts val="300"/>
              </a:spcBef>
              <a:buNone/>
              <a:defRPr>
                <a:solidFill>
                  <a:schemeClr val="tx2"/>
                </a:solidFill>
                <a:effectLst/>
                <a:latin typeface="Arial" pitchFamily="34" charset="0"/>
                <a:cs typeface="Arial" pitchFamily="34" charset="0"/>
              </a:defRPr>
            </a:lvl2pPr>
            <a:lvl3pPr marL="230188" indent="-227013">
              <a:lnSpc>
                <a:spcPct val="90000"/>
              </a:lnSpc>
              <a:spcBef>
                <a:spcPts val="300"/>
              </a:spcBef>
              <a:buFont typeface="Wingdings" panose="05000000000000000000" pitchFamily="2" charset="2"/>
              <a:buChar char="§"/>
              <a:defRPr>
                <a:solidFill>
                  <a:schemeClr val="tx2"/>
                </a:solidFill>
                <a:effectLst/>
                <a:latin typeface="Arial" pitchFamily="34" charset="0"/>
                <a:cs typeface="Arial" pitchFamily="34" charset="0"/>
              </a:defRPr>
            </a:lvl3pPr>
            <a:lvl4pPr marL="458788" indent="-227013">
              <a:lnSpc>
                <a:spcPct val="90000"/>
              </a:lnSpc>
              <a:spcBef>
                <a:spcPts val="300"/>
              </a:spcBef>
              <a:buFont typeface="Arial" pitchFamily="34" charset="0"/>
              <a:buChar char="‒"/>
              <a:defRPr>
                <a:solidFill>
                  <a:schemeClr val="tx2"/>
                </a:solidFill>
                <a:effectLst/>
                <a:latin typeface="Arial" pitchFamily="34" charset="0"/>
                <a:cs typeface="Arial" pitchFamily="34" charset="0"/>
              </a:defRPr>
            </a:lvl4pPr>
            <a:lvl5pPr marL="687388" indent="-227013" defTabSz="339725">
              <a:lnSpc>
                <a:spcPct val="90000"/>
              </a:lnSpc>
              <a:spcBef>
                <a:spcPts val="300"/>
              </a:spcBef>
              <a:buFont typeface="Arial" pitchFamily="34" charset="0"/>
              <a:buChar char="•"/>
              <a:defRPr>
                <a:solidFill>
                  <a:schemeClr val="tx2"/>
                </a:solidFill>
                <a:effectLst/>
                <a:latin typeface="Arial" pitchFamily="34" charset="0"/>
                <a:cs typeface="Arial" pitchFamily="34" charset="0"/>
              </a:defRPr>
            </a:lvl5pPr>
            <a:lvl6pPr marL="1141214" indent="-226974">
              <a:spcBef>
                <a:spcPts val="600"/>
              </a:spcBef>
              <a:defRPr>
                <a:solidFill>
                  <a:schemeClr val="bg2">
                    <a:lumMod val="75000"/>
                  </a:schemeClr>
                </a:solidFill>
                <a:latin typeface="Arial" pitchFamily="34" charset="0"/>
                <a:cs typeface="Arial" pitchFamily="34" charset="0"/>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2"/>
          <p:cNvSpPr>
            <a:spLocks noGrp="1"/>
          </p:cNvSpPr>
          <p:nvPr>
            <p:ph type="sldNum" sz="quarter" idx="4"/>
          </p:nvPr>
        </p:nvSpPr>
        <p:spPr>
          <a:xfrm>
            <a:off x="10894548" y="301659"/>
            <a:ext cx="483785" cy="197963"/>
          </a:xfrm>
          <a:prstGeom prst="rect">
            <a:avLst/>
          </a:prstGeom>
        </p:spPr>
        <p:txBody>
          <a:bodyPr vert="horz" lIns="91424" tIns="0" rIns="91424" bIns="0" rtlCol="0" anchor="ctr"/>
          <a:lstStyle>
            <a:lvl1pPr algn="r">
              <a:defRPr sz="1100">
                <a:solidFill>
                  <a:schemeClr val="bg1"/>
                </a:solidFill>
                <a:latin typeface="Arial" pitchFamily="34" charset="0"/>
                <a:cs typeface="Arial" pitchFamily="34" charset="0"/>
              </a:defRPr>
            </a:lvl1pPr>
          </a:lstStyle>
          <a:p>
            <a:fld id="{812A5277-1DB9-460F-9A21-B857ABB32666}" type="slidenum">
              <a:rPr lang="en-US" smtClean="0"/>
              <a:pPr/>
              <a:t>‹#›</a:t>
            </a:fld>
            <a:endParaRPr lang="en-US" dirty="0"/>
          </a:p>
        </p:txBody>
      </p:sp>
      <p:sp>
        <p:nvSpPr>
          <p:cNvPr id="9" name="Title 8"/>
          <p:cNvSpPr>
            <a:spLocks noGrp="1"/>
          </p:cNvSpPr>
          <p:nvPr>
            <p:ph type="title"/>
          </p:nvPr>
        </p:nvSpPr>
        <p:spPr>
          <a:xfrm>
            <a:off x="1251604" y="1"/>
            <a:ext cx="9607243" cy="758825"/>
          </a:xfrm>
          <a:prstGeom prst="rect">
            <a:avLst/>
          </a:prstGeom>
        </p:spPr>
        <p:txBody>
          <a:bodyPr/>
          <a:lstStyle>
            <a:lvl1pPr>
              <a:defRPr>
                <a:effectLst/>
              </a:defRPr>
            </a:lvl1pPr>
          </a:lstStyle>
          <a:p>
            <a:r>
              <a:rPr lang="en-US" dirty="0"/>
              <a:t>Click to edit Master title style</a:t>
            </a:r>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2795" y="268398"/>
            <a:ext cx="648867" cy="426573"/>
          </a:xfrm>
          <a:prstGeom prst="rect">
            <a:avLst/>
          </a:prstGeom>
        </p:spPr>
      </p:pic>
      <p:sp>
        <p:nvSpPr>
          <p:cNvPr id="16" name="Content Placeholder 2"/>
          <p:cNvSpPr>
            <a:spLocks noGrp="1"/>
          </p:cNvSpPr>
          <p:nvPr>
            <p:ph idx="10" hasCustomPrompt="1"/>
          </p:nvPr>
        </p:nvSpPr>
        <p:spPr>
          <a:xfrm>
            <a:off x="6189804" y="759235"/>
            <a:ext cx="5999023" cy="319088"/>
          </a:xfrm>
          <a:prstGeom prst="rect">
            <a:avLst/>
          </a:prstGeom>
          <a:noFill/>
          <a:ln w="9525">
            <a:noFill/>
            <a:miter lim="800000"/>
            <a:headEnd/>
            <a:tailEnd/>
          </a:ln>
          <a:effectLst/>
        </p:spPr>
        <p:txBody>
          <a:bodyPr vert="horz" wrap="square" lIns="91424" tIns="27427" rIns="182848" bIns="27427" numCol="1" anchor="ctr" anchorCtr="0" compatLnSpc="1">
            <a:prstTxWarp prst="textNoShape">
              <a:avLst/>
            </a:prstTxWarp>
          </a:bodyPr>
          <a:lstStyle>
            <a:lvl1pPr algn="r">
              <a:defRPr lang="en-US" sz="1900" b="1" baseline="0" dirty="0">
                <a:solidFill>
                  <a:schemeClr val="tx2"/>
                </a:solidFill>
              </a:defRPr>
            </a:lvl1pPr>
          </a:lstStyle>
          <a:p>
            <a:pPr marL="0" lvl="0" indent="0" algn="r">
              <a:spcBef>
                <a:spcPts val="1200"/>
              </a:spcBef>
              <a:buFont typeface="Arial" pitchFamily="34" charset="0"/>
              <a:buNone/>
              <a:tabLst>
                <a:tab pos="8913840" algn="r"/>
              </a:tabLst>
            </a:pPr>
            <a:r>
              <a:rPr lang="en-US" dirty="0"/>
              <a:t>Type in Time Here (WATCH ME: 30 Minutes)</a:t>
            </a:r>
          </a:p>
        </p:txBody>
      </p:sp>
      <p:sp>
        <p:nvSpPr>
          <p:cNvPr id="10" name="Text Placeholder 2"/>
          <p:cNvSpPr>
            <a:spLocks noGrp="1"/>
          </p:cNvSpPr>
          <p:nvPr>
            <p:ph type="body" sz="quarter" idx="12"/>
          </p:nvPr>
        </p:nvSpPr>
        <p:spPr bwMode="white">
          <a:xfrm>
            <a:off x="0" y="0"/>
            <a:ext cx="1201954" cy="313267"/>
          </a:xfrm>
        </p:spPr>
        <p:txBody>
          <a:bodyPr/>
          <a:lstStyle>
            <a:lvl1pPr>
              <a:defRPr sz="1200" cap="all" baseline="0">
                <a:solidFill>
                  <a:schemeClr val="bg1"/>
                </a:solidFill>
              </a:defRPr>
            </a:lvl1pPr>
            <a:lvl2pPr>
              <a:defRPr sz="1200"/>
            </a:lvl2pPr>
            <a:lvl3pPr>
              <a:defRPr sz="1200"/>
            </a:lvl3pPr>
            <a:lvl4pPr>
              <a:defRPr sz="1200"/>
            </a:lvl4pPr>
            <a:lvl5pPr>
              <a:defRPr sz="1200"/>
            </a:lvl5pPr>
          </a:lstStyle>
          <a:p>
            <a:pPr lvl="0"/>
            <a:r>
              <a:rPr lang="en-US" dirty="0"/>
              <a:t>Click to edit Master text styles</a:t>
            </a:r>
          </a:p>
        </p:txBody>
      </p:sp>
    </p:spTree>
    <p:custDataLst>
      <p:tags r:id="rId1"/>
    </p:custDataLst>
    <p:extLst>
      <p:ext uri="{BB962C8B-B14F-4D97-AF65-F5344CB8AC3E}">
        <p14:creationId xmlns:p14="http://schemas.microsoft.com/office/powerpoint/2010/main" val="36757913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652159" y="1"/>
            <a:ext cx="10206688" cy="739833"/>
          </a:xfrm>
          <a:prstGeom prst="rect">
            <a:avLst/>
          </a:prstGeom>
        </p:spPr>
        <p:txBody>
          <a:bodyPr/>
          <a:lstStyle/>
          <a:p>
            <a:r>
              <a:rPr lang="en-US" dirty="0"/>
              <a:t>Click to edit Master title style</a:t>
            </a:r>
          </a:p>
        </p:txBody>
      </p:sp>
      <p:sp>
        <p:nvSpPr>
          <p:cNvPr id="9" name="Content Placeholder 2"/>
          <p:cNvSpPr>
            <a:spLocks noGrp="1"/>
          </p:cNvSpPr>
          <p:nvPr>
            <p:ph idx="1"/>
          </p:nvPr>
        </p:nvSpPr>
        <p:spPr>
          <a:xfrm>
            <a:off x="128557" y="864524"/>
            <a:ext cx="11938065" cy="5907751"/>
          </a:xfrm>
        </p:spPr>
        <p:txBody>
          <a:bodyPr/>
          <a:lstStyle>
            <a:lvl2pPr>
              <a:spcBef>
                <a:spcPts val="600"/>
              </a:spcBef>
              <a:defRPr sz="2700">
                <a:solidFill>
                  <a:schemeClr val="tx1"/>
                </a:solidFill>
                <a:latin typeface="Arial" pitchFamily="34" charset="0"/>
                <a:cs typeface="Arial" pitchFamily="34" charset="0"/>
              </a:defRPr>
            </a:lvl2pPr>
            <a:lvl3pPr>
              <a:spcBef>
                <a:spcPts val="600"/>
              </a:spcBef>
              <a:buFont typeface="Arial" pitchFamily="34" charset="0"/>
              <a:buChar char="–"/>
              <a:defRPr sz="2400">
                <a:solidFill>
                  <a:schemeClr val="tx1"/>
                </a:solidFill>
                <a:latin typeface="Arial" pitchFamily="34" charset="0"/>
                <a:cs typeface="Arial" pitchFamily="34" charset="0"/>
              </a:defRPr>
            </a:lvl3pPr>
            <a:lvl4pPr>
              <a:spcBef>
                <a:spcPts val="600"/>
              </a:spcBef>
              <a:buFont typeface="Arial" pitchFamily="34" charset="0"/>
              <a:buChar char="•"/>
              <a:defRPr sz="2100">
                <a:solidFill>
                  <a:schemeClr val="tx1"/>
                </a:solidFill>
                <a:latin typeface="Arial" pitchFamily="34" charset="0"/>
                <a:cs typeface="Arial" pitchFamily="34" charset="0"/>
              </a:defRPr>
            </a:lvl4pPr>
            <a:lvl5pPr>
              <a:spcBef>
                <a:spcPts val="600"/>
              </a:spcBef>
              <a:buFont typeface="Arial" pitchFamily="34" charset="0"/>
              <a:buChar char="–"/>
              <a:defRPr sz="2100">
                <a:solidFill>
                  <a:schemeClr val="tx1"/>
                </a:solidFill>
                <a:latin typeface="Arial" pitchFamily="34" charset="0"/>
                <a:cs typeface="Arial" pitchFamily="34" charset="0"/>
              </a:defRPr>
            </a:lvl5pPr>
            <a:lvl6pPr marL="1141214" indent="-226974">
              <a:spcBef>
                <a:spcPts val="600"/>
              </a:spcBef>
              <a:defRPr sz="2100">
                <a:solidFill>
                  <a:schemeClr val="tx1"/>
                </a:solidFill>
                <a:latin typeface="Arial" pitchFamily="34" charset="0"/>
                <a:cs typeface="Arial" pitchFamily="34" charset="0"/>
              </a:defRPr>
            </a:lvl6pPr>
          </a:lstStyle>
          <a:p>
            <a:pPr lvl="1"/>
            <a:r>
              <a:rPr lang="en-US" dirty="0"/>
              <a:t>Click to edit Master text styles</a:t>
            </a:r>
          </a:p>
          <a:p>
            <a:pPr lvl="2"/>
            <a:r>
              <a:rPr lang="en-US" dirty="0"/>
              <a:t>Second level</a:t>
            </a:r>
          </a:p>
          <a:p>
            <a:pPr lvl="3"/>
            <a:r>
              <a:rPr lang="en-US" dirty="0"/>
              <a:t>Third level</a:t>
            </a:r>
          </a:p>
          <a:p>
            <a:pPr lvl="4"/>
            <a:r>
              <a:rPr lang="en-US" dirty="0"/>
              <a:t>Fourth level</a:t>
            </a:r>
          </a:p>
          <a:p>
            <a:pPr lvl="5"/>
            <a:r>
              <a:rPr lang="en-US" dirty="0"/>
              <a:t>Fifth level</a:t>
            </a:r>
          </a:p>
        </p:txBody>
      </p:sp>
      <p:pic>
        <p:nvPicPr>
          <p:cNvPr id="6" name="Picture 5"/>
          <p:cNvPicPr>
            <a:picLocks noChangeAspect="1"/>
          </p:cNvPicPr>
          <p:nvPr userDrawn="1"/>
        </p:nvPicPr>
        <p:blipFill rotWithShape="1">
          <a:blip r:embed="rId3" cstate="print">
            <a:extLst>
              <a:ext uri="{28A0092B-C50C-407E-A947-70E740481C1C}">
                <a14:useLocalDpi xmlns:a14="http://schemas.microsoft.com/office/drawing/2010/main" val="0"/>
              </a:ext>
            </a:extLst>
          </a:blip>
          <a:srcRect l="40831" r="34065" b="68272"/>
          <a:stretch/>
        </p:blipFill>
        <p:spPr>
          <a:xfrm>
            <a:off x="49866" y="80917"/>
            <a:ext cx="566311" cy="621691"/>
          </a:xfrm>
          <a:prstGeom prst="rect">
            <a:avLst/>
          </a:prstGeom>
        </p:spPr>
      </p:pic>
      <p:sp>
        <p:nvSpPr>
          <p:cNvPr id="8" name="Slide Number Placeholder 2"/>
          <p:cNvSpPr>
            <a:spLocks noGrp="1"/>
          </p:cNvSpPr>
          <p:nvPr>
            <p:ph type="sldNum" sz="quarter" idx="4"/>
          </p:nvPr>
        </p:nvSpPr>
        <p:spPr>
          <a:xfrm>
            <a:off x="10894548" y="301659"/>
            <a:ext cx="483785" cy="197963"/>
          </a:xfrm>
          <a:prstGeom prst="rect">
            <a:avLst/>
          </a:prstGeom>
        </p:spPr>
        <p:txBody>
          <a:bodyPr vert="horz" lIns="91424" tIns="0" rIns="91424" bIns="0" rtlCol="0" anchor="ctr"/>
          <a:lstStyle>
            <a:lvl1pPr algn="r">
              <a:defRPr sz="1100">
                <a:solidFill>
                  <a:schemeClr val="bg1"/>
                </a:solidFill>
                <a:latin typeface="Arial" pitchFamily="34" charset="0"/>
                <a:cs typeface="Arial" pitchFamily="34" charset="0"/>
              </a:defRPr>
            </a:lvl1pPr>
          </a:lstStyle>
          <a:p>
            <a:fld id="{812A5277-1DB9-460F-9A21-B857ABB32666}" type="slidenum">
              <a:rPr lang="en-US" smtClean="0"/>
              <a:pPr/>
              <a:t>‹#›</a:t>
            </a:fld>
            <a:endParaRPr lang="en-US" dirty="0"/>
          </a:p>
        </p:txBody>
      </p:sp>
    </p:spTree>
    <p:custDataLst>
      <p:tags r:id="rId1"/>
    </p:custDataLst>
    <p:extLst>
      <p:ext uri="{BB962C8B-B14F-4D97-AF65-F5344CB8AC3E}">
        <p14:creationId xmlns:p14="http://schemas.microsoft.com/office/powerpoint/2010/main" val="36324019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iscussion">
    <p:spTree>
      <p:nvGrpSpPr>
        <p:cNvPr id="1" name=""/>
        <p:cNvGrpSpPr/>
        <p:nvPr/>
      </p:nvGrpSpPr>
      <p:grpSpPr>
        <a:xfrm>
          <a:off x="0" y="0"/>
          <a:ext cx="0" cy="0"/>
          <a:chOff x="0" y="0"/>
          <a:chExt cx="0" cy="0"/>
        </a:xfrm>
      </p:grpSpPr>
      <p:sp>
        <p:nvSpPr>
          <p:cNvPr id="2" name="Title 1"/>
          <p:cNvSpPr>
            <a:spLocks noGrp="1"/>
          </p:cNvSpPr>
          <p:nvPr>
            <p:ph type="title"/>
          </p:nvPr>
        </p:nvSpPr>
        <p:spPr>
          <a:xfrm>
            <a:off x="649912" y="1"/>
            <a:ext cx="10208935" cy="758825"/>
          </a:xfrm>
          <a:prstGeom prst="rect">
            <a:avLst/>
          </a:prstGeom>
        </p:spPr>
        <p:txBody>
          <a:bodyPr/>
          <a:lstStyle>
            <a:lvl1pPr>
              <a:defRPr>
                <a:effectLst/>
              </a:defRPr>
            </a:lvl1pPr>
          </a:lstStyle>
          <a:p>
            <a:r>
              <a:rPr lang="en-US" dirty="0"/>
              <a:t>Click to edit Master title style</a:t>
            </a:r>
          </a:p>
        </p:txBody>
      </p:sp>
      <p:sp>
        <p:nvSpPr>
          <p:cNvPr id="7" name="Content Placeholder 2"/>
          <p:cNvSpPr>
            <a:spLocks noGrp="1"/>
          </p:cNvSpPr>
          <p:nvPr>
            <p:ph idx="1"/>
          </p:nvPr>
        </p:nvSpPr>
        <p:spPr>
          <a:xfrm>
            <a:off x="128557" y="836613"/>
            <a:ext cx="11938065" cy="5935663"/>
          </a:xfrm>
        </p:spPr>
        <p:txBody>
          <a:bodyPr/>
          <a:lstStyle>
            <a:lvl2pPr>
              <a:spcBef>
                <a:spcPts val="600"/>
              </a:spcBef>
              <a:defRPr sz="2700">
                <a:solidFill>
                  <a:schemeClr val="tx1"/>
                </a:solidFill>
                <a:latin typeface="Arial" pitchFamily="34" charset="0"/>
                <a:cs typeface="Arial" pitchFamily="34" charset="0"/>
              </a:defRPr>
            </a:lvl2pPr>
            <a:lvl3pPr>
              <a:spcBef>
                <a:spcPts val="600"/>
              </a:spcBef>
              <a:buFont typeface="Arial" pitchFamily="34" charset="0"/>
              <a:buChar char="–"/>
              <a:defRPr sz="2400">
                <a:solidFill>
                  <a:schemeClr val="tx1"/>
                </a:solidFill>
                <a:latin typeface="Arial" pitchFamily="34" charset="0"/>
                <a:cs typeface="Arial" pitchFamily="34" charset="0"/>
              </a:defRPr>
            </a:lvl3pPr>
            <a:lvl4pPr>
              <a:spcBef>
                <a:spcPts val="600"/>
              </a:spcBef>
              <a:buFont typeface="Arial" pitchFamily="34" charset="0"/>
              <a:buChar char="•"/>
              <a:defRPr sz="2100">
                <a:solidFill>
                  <a:schemeClr val="tx1"/>
                </a:solidFill>
                <a:latin typeface="Arial" pitchFamily="34" charset="0"/>
                <a:cs typeface="Arial" pitchFamily="34" charset="0"/>
              </a:defRPr>
            </a:lvl4pPr>
            <a:lvl5pPr>
              <a:spcBef>
                <a:spcPts val="600"/>
              </a:spcBef>
              <a:buFont typeface="Arial" pitchFamily="34" charset="0"/>
              <a:buChar char="–"/>
              <a:defRPr sz="2100">
                <a:solidFill>
                  <a:schemeClr val="tx1"/>
                </a:solidFill>
                <a:latin typeface="Arial" pitchFamily="34" charset="0"/>
                <a:cs typeface="Arial" pitchFamily="34" charset="0"/>
              </a:defRPr>
            </a:lvl5pPr>
            <a:lvl6pPr marL="1141214" indent="-226974">
              <a:spcBef>
                <a:spcPts val="600"/>
              </a:spcBef>
              <a:defRPr sz="2100">
                <a:solidFill>
                  <a:schemeClr val="tx1"/>
                </a:solidFill>
                <a:latin typeface="Arial" pitchFamily="34" charset="0"/>
                <a:cs typeface="Arial" pitchFamily="34" charset="0"/>
              </a:defRPr>
            </a:lvl6pPr>
          </a:lstStyle>
          <a:p>
            <a:pPr lvl="1"/>
            <a:r>
              <a:rPr lang="en-US" dirty="0"/>
              <a:t>Click to edit Master text styles</a:t>
            </a:r>
          </a:p>
          <a:p>
            <a:pPr lvl="2"/>
            <a:r>
              <a:rPr lang="en-US" dirty="0"/>
              <a:t>Second level</a:t>
            </a:r>
          </a:p>
          <a:p>
            <a:pPr lvl="3"/>
            <a:r>
              <a:rPr lang="en-US" dirty="0"/>
              <a:t>Third level</a:t>
            </a:r>
          </a:p>
          <a:p>
            <a:pPr lvl="4"/>
            <a:r>
              <a:rPr lang="en-US" dirty="0"/>
              <a:t>Fourth level</a:t>
            </a:r>
          </a:p>
          <a:p>
            <a:pPr lvl="5"/>
            <a:r>
              <a:rPr lang="en-US" dirty="0"/>
              <a:t>Fifth level</a:t>
            </a:r>
          </a:p>
        </p:txBody>
      </p:sp>
      <p:pic>
        <p:nvPicPr>
          <p:cNvPr id="4" name="Picture 3"/>
          <p:cNvPicPr>
            <a:picLocks noChangeAspect="1"/>
          </p:cNvPicPr>
          <p:nvPr userDrawn="1"/>
        </p:nvPicPr>
        <p:blipFill rotWithShape="1">
          <a:blip r:embed="rId3" cstate="print">
            <a:extLst>
              <a:ext uri="{28A0092B-C50C-407E-A947-70E740481C1C}">
                <a14:useLocalDpi xmlns:a14="http://schemas.microsoft.com/office/drawing/2010/main" val="0"/>
              </a:ext>
            </a:extLst>
          </a:blip>
          <a:srcRect l="11198" t="32598" r="52133" b="34211"/>
          <a:stretch/>
        </p:blipFill>
        <p:spPr>
          <a:xfrm>
            <a:off x="14290" y="122853"/>
            <a:ext cx="638199" cy="553251"/>
          </a:xfrm>
          <a:prstGeom prst="rect">
            <a:avLst/>
          </a:prstGeom>
          <a:noFill/>
          <a:ln>
            <a:noFill/>
          </a:ln>
        </p:spPr>
      </p:pic>
      <p:sp>
        <p:nvSpPr>
          <p:cNvPr id="9" name="Slide Number Placeholder 2"/>
          <p:cNvSpPr>
            <a:spLocks noGrp="1"/>
          </p:cNvSpPr>
          <p:nvPr>
            <p:ph type="sldNum" sz="quarter" idx="4"/>
          </p:nvPr>
        </p:nvSpPr>
        <p:spPr>
          <a:xfrm>
            <a:off x="10894548" y="301659"/>
            <a:ext cx="483785" cy="197963"/>
          </a:xfrm>
          <a:prstGeom prst="rect">
            <a:avLst/>
          </a:prstGeom>
        </p:spPr>
        <p:txBody>
          <a:bodyPr vert="horz" lIns="91424" tIns="0" rIns="91424" bIns="0" rtlCol="0" anchor="ctr"/>
          <a:lstStyle>
            <a:lvl1pPr algn="r">
              <a:defRPr sz="1100">
                <a:solidFill>
                  <a:schemeClr val="bg1"/>
                </a:solidFill>
                <a:latin typeface="Arial" pitchFamily="34" charset="0"/>
                <a:cs typeface="Arial" pitchFamily="34" charset="0"/>
              </a:defRPr>
            </a:lvl1pPr>
          </a:lstStyle>
          <a:p>
            <a:fld id="{812A5277-1DB9-460F-9A21-B857ABB32666}" type="slidenum">
              <a:rPr lang="en-US" smtClean="0"/>
              <a:pPr/>
              <a:t>‹#›</a:t>
            </a:fld>
            <a:endParaRPr lang="en-US" dirty="0"/>
          </a:p>
        </p:txBody>
      </p:sp>
    </p:spTree>
    <p:custDataLst>
      <p:tags r:id="rId1"/>
    </p:custDataLst>
    <p:extLst>
      <p:ext uri="{BB962C8B-B14F-4D97-AF65-F5344CB8AC3E}">
        <p14:creationId xmlns:p14="http://schemas.microsoft.com/office/powerpoint/2010/main" val="16730402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Summary/Review">
    <p:spTree>
      <p:nvGrpSpPr>
        <p:cNvPr id="1" name=""/>
        <p:cNvGrpSpPr/>
        <p:nvPr/>
      </p:nvGrpSpPr>
      <p:grpSpPr>
        <a:xfrm>
          <a:off x="0" y="0"/>
          <a:ext cx="0" cy="0"/>
          <a:chOff x="0" y="0"/>
          <a:chExt cx="0" cy="0"/>
        </a:xfrm>
      </p:grpSpPr>
      <p:sp>
        <p:nvSpPr>
          <p:cNvPr id="2" name="Title 1"/>
          <p:cNvSpPr>
            <a:spLocks noGrp="1"/>
          </p:cNvSpPr>
          <p:nvPr>
            <p:ph type="title"/>
          </p:nvPr>
        </p:nvSpPr>
        <p:spPr>
          <a:xfrm>
            <a:off x="655009" y="0"/>
            <a:ext cx="10203839" cy="737667"/>
          </a:xfrm>
          <a:prstGeom prst="rect">
            <a:avLst/>
          </a:prstGeom>
        </p:spPr>
        <p:txBody>
          <a:bodyPr/>
          <a:lstStyle/>
          <a:p>
            <a:r>
              <a:rPr lang="en-US" dirty="0"/>
              <a:t>Click to edit Master title style</a:t>
            </a:r>
          </a:p>
        </p:txBody>
      </p:sp>
      <p:sp>
        <p:nvSpPr>
          <p:cNvPr id="8" name="Content Placeholder 2"/>
          <p:cNvSpPr>
            <a:spLocks noGrp="1"/>
          </p:cNvSpPr>
          <p:nvPr>
            <p:ph idx="1"/>
          </p:nvPr>
        </p:nvSpPr>
        <p:spPr>
          <a:xfrm>
            <a:off x="128557" y="836613"/>
            <a:ext cx="11938065" cy="5935663"/>
          </a:xfrm>
        </p:spPr>
        <p:txBody>
          <a:bodyPr/>
          <a:lstStyle>
            <a:lvl2pPr>
              <a:spcBef>
                <a:spcPts val="600"/>
              </a:spcBef>
              <a:defRPr sz="2700">
                <a:solidFill>
                  <a:schemeClr val="tx1"/>
                </a:solidFill>
                <a:latin typeface="Arial" pitchFamily="34" charset="0"/>
                <a:cs typeface="Arial" pitchFamily="34" charset="0"/>
              </a:defRPr>
            </a:lvl2pPr>
            <a:lvl3pPr>
              <a:spcBef>
                <a:spcPts val="600"/>
              </a:spcBef>
              <a:buFont typeface="Arial" pitchFamily="34" charset="0"/>
              <a:buChar char="–"/>
              <a:defRPr sz="2400">
                <a:solidFill>
                  <a:schemeClr val="tx1"/>
                </a:solidFill>
                <a:latin typeface="Arial" pitchFamily="34" charset="0"/>
                <a:cs typeface="Arial" pitchFamily="34" charset="0"/>
              </a:defRPr>
            </a:lvl3pPr>
            <a:lvl4pPr>
              <a:spcBef>
                <a:spcPts val="600"/>
              </a:spcBef>
              <a:buFont typeface="Arial" pitchFamily="34" charset="0"/>
              <a:buChar char="•"/>
              <a:defRPr sz="2400">
                <a:solidFill>
                  <a:schemeClr val="tx1"/>
                </a:solidFill>
                <a:latin typeface="Arial" pitchFamily="34" charset="0"/>
                <a:cs typeface="Arial" pitchFamily="34" charset="0"/>
              </a:defRPr>
            </a:lvl4pPr>
            <a:lvl5pPr>
              <a:spcBef>
                <a:spcPts val="600"/>
              </a:spcBef>
              <a:buFont typeface="Arial" pitchFamily="34" charset="0"/>
              <a:buChar char="–"/>
              <a:defRPr sz="2400">
                <a:solidFill>
                  <a:schemeClr val="tx1"/>
                </a:solidFill>
                <a:latin typeface="Arial" pitchFamily="34" charset="0"/>
                <a:cs typeface="Arial" pitchFamily="34" charset="0"/>
              </a:defRPr>
            </a:lvl5pPr>
            <a:lvl6pPr marL="1141214" indent="-226974">
              <a:spcBef>
                <a:spcPts val="600"/>
              </a:spcBef>
              <a:defRPr sz="2700">
                <a:solidFill>
                  <a:schemeClr val="tx1"/>
                </a:solidFill>
                <a:latin typeface="Arial" pitchFamily="34" charset="0"/>
                <a:cs typeface="Arial" pitchFamily="34" charset="0"/>
              </a:defRPr>
            </a:lvl6pPr>
          </a:lstStyle>
          <a:p>
            <a:pPr lvl="1"/>
            <a:r>
              <a:rPr lang="en-US" dirty="0"/>
              <a:t>Click to edit Master text styles</a:t>
            </a:r>
          </a:p>
          <a:p>
            <a:pPr lvl="2"/>
            <a:r>
              <a:rPr lang="en-US" dirty="0"/>
              <a:t>Second level</a:t>
            </a:r>
          </a:p>
          <a:p>
            <a:pPr lvl="3"/>
            <a:r>
              <a:rPr lang="en-US" dirty="0"/>
              <a:t>Third level</a:t>
            </a:r>
          </a:p>
          <a:p>
            <a:pPr lvl="4"/>
            <a:r>
              <a:rPr lang="en-US" dirty="0"/>
              <a:t>Fourth level</a:t>
            </a:r>
          </a:p>
          <a:p>
            <a:pPr lvl="5"/>
            <a:r>
              <a:rPr lang="en-US" dirty="0"/>
              <a:t>Fifth level</a:t>
            </a:r>
          </a:p>
        </p:txBody>
      </p:sp>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l="70227" t="-1" r="3167" b="72214"/>
          <a:stretch/>
        </p:blipFill>
        <p:spPr>
          <a:xfrm>
            <a:off x="51271" y="80585"/>
            <a:ext cx="595886" cy="596041"/>
          </a:xfrm>
          <a:prstGeom prst="rect">
            <a:avLst/>
          </a:prstGeom>
        </p:spPr>
      </p:pic>
      <p:sp>
        <p:nvSpPr>
          <p:cNvPr id="10" name="Slide Number Placeholder 2"/>
          <p:cNvSpPr>
            <a:spLocks noGrp="1"/>
          </p:cNvSpPr>
          <p:nvPr>
            <p:ph type="sldNum" sz="quarter" idx="4"/>
          </p:nvPr>
        </p:nvSpPr>
        <p:spPr>
          <a:xfrm>
            <a:off x="10894548" y="301659"/>
            <a:ext cx="483785" cy="197963"/>
          </a:xfrm>
          <a:prstGeom prst="rect">
            <a:avLst/>
          </a:prstGeom>
        </p:spPr>
        <p:txBody>
          <a:bodyPr vert="horz" lIns="91424" tIns="0" rIns="91424" bIns="0" rtlCol="0" anchor="ctr"/>
          <a:lstStyle>
            <a:lvl1pPr algn="r">
              <a:defRPr sz="1100">
                <a:solidFill>
                  <a:schemeClr val="bg1"/>
                </a:solidFill>
                <a:latin typeface="Arial" pitchFamily="34" charset="0"/>
                <a:cs typeface="Arial" pitchFamily="34" charset="0"/>
              </a:defRPr>
            </a:lvl1pPr>
          </a:lstStyle>
          <a:p>
            <a:fld id="{812A5277-1DB9-460F-9A21-B857ABB32666}" type="slidenum">
              <a:rPr lang="en-US" smtClean="0"/>
              <a:pPr/>
              <a:t>‹#›</a:t>
            </a:fld>
            <a:endParaRPr lang="en-US" dirty="0"/>
          </a:p>
        </p:txBody>
      </p:sp>
    </p:spTree>
    <p:custDataLst>
      <p:tags r:id="rId1"/>
    </p:custDataLst>
    <p:extLst>
      <p:ext uri="{BB962C8B-B14F-4D97-AF65-F5344CB8AC3E}">
        <p14:creationId xmlns:p14="http://schemas.microsoft.com/office/powerpoint/2010/main" val="40874082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652159" y="1"/>
            <a:ext cx="10206688" cy="739833"/>
          </a:xfrm>
          <a:prstGeom prst="rect">
            <a:avLst/>
          </a:prstGeom>
        </p:spPr>
        <p:txBody>
          <a:bodyPr/>
          <a:lstStyle/>
          <a:p>
            <a:r>
              <a:rPr lang="en-US" dirty="0"/>
              <a:t>Click to edit Master title style</a:t>
            </a:r>
          </a:p>
        </p:txBody>
      </p:sp>
      <p:sp>
        <p:nvSpPr>
          <p:cNvPr id="9" name="Content Placeholder 2"/>
          <p:cNvSpPr>
            <a:spLocks noGrp="1"/>
          </p:cNvSpPr>
          <p:nvPr>
            <p:ph idx="1"/>
          </p:nvPr>
        </p:nvSpPr>
        <p:spPr>
          <a:xfrm>
            <a:off x="128557" y="864524"/>
            <a:ext cx="11938065" cy="5907751"/>
          </a:xfrm>
        </p:spPr>
        <p:txBody>
          <a:bodyPr/>
          <a:lstStyle>
            <a:lvl2pPr>
              <a:spcBef>
                <a:spcPts val="600"/>
              </a:spcBef>
              <a:defRPr sz="2800">
                <a:solidFill>
                  <a:schemeClr val="tx1"/>
                </a:solidFill>
                <a:latin typeface="Arial" pitchFamily="34" charset="0"/>
                <a:cs typeface="Arial" pitchFamily="34" charset="0"/>
              </a:defRPr>
            </a:lvl2pPr>
            <a:lvl3pPr>
              <a:spcBef>
                <a:spcPts val="600"/>
              </a:spcBef>
              <a:buFont typeface="Arial" pitchFamily="34" charset="0"/>
              <a:buChar char="–"/>
              <a:defRPr sz="2400">
                <a:solidFill>
                  <a:schemeClr val="tx1"/>
                </a:solidFill>
                <a:latin typeface="Arial" pitchFamily="34" charset="0"/>
                <a:cs typeface="Arial" pitchFamily="34" charset="0"/>
              </a:defRPr>
            </a:lvl3pPr>
            <a:lvl4pPr>
              <a:spcBef>
                <a:spcPts val="600"/>
              </a:spcBef>
              <a:buFont typeface="Arial" pitchFamily="34" charset="0"/>
              <a:buChar char="•"/>
              <a:defRPr sz="2100">
                <a:solidFill>
                  <a:schemeClr val="tx1"/>
                </a:solidFill>
                <a:latin typeface="Arial" pitchFamily="34" charset="0"/>
                <a:cs typeface="Arial" pitchFamily="34" charset="0"/>
              </a:defRPr>
            </a:lvl4pPr>
            <a:lvl5pPr>
              <a:spcBef>
                <a:spcPts val="600"/>
              </a:spcBef>
              <a:buFont typeface="Arial" pitchFamily="34" charset="0"/>
              <a:buChar char="–"/>
              <a:defRPr sz="2100">
                <a:solidFill>
                  <a:schemeClr val="tx1"/>
                </a:solidFill>
                <a:latin typeface="Arial" pitchFamily="34" charset="0"/>
                <a:cs typeface="Arial" pitchFamily="34" charset="0"/>
              </a:defRPr>
            </a:lvl5pPr>
            <a:lvl6pPr marL="1141214" indent="-226974">
              <a:spcBef>
                <a:spcPts val="600"/>
              </a:spcBef>
              <a:defRPr sz="2100">
                <a:solidFill>
                  <a:schemeClr val="tx1"/>
                </a:solidFill>
                <a:latin typeface="Arial" pitchFamily="34" charset="0"/>
                <a:cs typeface="Arial" pitchFamily="34" charset="0"/>
              </a:defRPr>
            </a:lvl6pPr>
          </a:lstStyle>
          <a:p>
            <a:pPr lvl="1"/>
            <a:r>
              <a:rPr lang="en-US" dirty="0"/>
              <a:t>Click to edit Master text styles</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8" name="Slide Number Placeholder 2"/>
          <p:cNvSpPr>
            <a:spLocks noGrp="1"/>
          </p:cNvSpPr>
          <p:nvPr>
            <p:ph type="sldNum" sz="quarter" idx="4"/>
          </p:nvPr>
        </p:nvSpPr>
        <p:spPr>
          <a:xfrm>
            <a:off x="10894548" y="301659"/>
            <a:ext cx="483785" cy="197963"/>
          </a:xfrm>
          <a:prstGeom prst="rect">
            <a:avLst/>
          </a:prstGeom>
        </p:spPr>
        <p:txBody>
          <a:bodyPr vert="horz" lIns="91424" tIns="0" rIns="91424" bIns="0" rtlCol="0" anchor="ctr"/>
          <a:lstStyle>
            <a:lvl1pPr algn="r">
              <a:defRPr sz="1100">
                <a:solidFill>
                  <a:schemeClr val="bg1"/>
                </a:solidFill>
                <a:latin typeface="Arial" pitchFamily="34" charset="0"/>
                <a:cs typeface="Arial" pitchFamily="34" charset="0"/>
              </a:defRPr>
            </a:lvl1pPr>
          </a:lstStyle>
          <a:p>
            <a:fld id="{812A5277-1DB9-460F-9A21-B857ABB32666}" type="slidenum">
              <a:rPr lang="en-US" smtClean="0"/>
              <a:pPr/>
              <a:t>‹#›</a:t>
            </a:fld>
            <a:endParaRPr lang="en-US" dirty="0"/>
          </a:p>
        </p:txBody>
      </p:sp>
      <p:grpSp>
        <p:nvGrpSpPr>
          <p:cNvPr id="3" name="Group 4"/>
          <p:cNvGrpSpPr>
            <a:grpSpLocks noChangeAspect="1"/>
          </p:cNvGrpSpPr>
          <p:nvPr userDrawn="1"/>
        </p:nvGrpSpPr>
        <p:grpSpPr bwMode="auto">
          <a:xfrm>
            <a:off x="90488" y="93551"/>
            <a:ext cx="484187" cy="585568"/>
            <a:chOff x="57" y="51"/>
            <a:chExt cx="305" cy="392"/>
          </a:xfrm>
        </p:grpSpPr>
        <p:sp>
          <p:nvSpPr>
            <p:cNvPr id="17" name="Freeform 14"/>
            <p:cNvSpPr>
              <a:spLocks/>
            </p:cNvSpPr>
            <p:nvPr userDrawn="1"/>
          </p:nvSpPr>
          <p:spPr bwMode="auto">
            <a:xfrm>
              <a:off x="110" y="238"/>
              <a:ext cx="21" cy="20"/>
            </a:xfrm>
            <a:custGeom>
              <a:avLst/>
              <a:gdLst>
                <a:gd name="T0" fmla="*/ 46 w 87"/>
                <a:gd name="T1" fmla="*/ 0 h 82"/>
                <a:gd name="T2" fmla="*/ 41 w 87"/>
                <a:gd name="T3" fmla="*/ 0 h 82"/>
                <a:gd name="T4" fmla="*/ 41 w 87"/>
                <a:gd name="T5" fmla="*/ 0 h 82"/>
                <a:gd name="T6" fmla="*/ 33 w 87"/>
                <a:gd name="T7" fmla="*/ 1 h 82"/>
                <a:gd name="T8" fmla="*/ 25 w 87"/>
                <a:gd name="T9" fmla="*/ 4 h 82"/>
                <a:gd name="T10" fmla="*/ 18 w 87"/>
                <a:gd name="T11" fmla="*/ 7 h 82"/>
                <a:gd name="T12" fmla="*/ 12 w 87"/>
                <a:gd name="T13" fmla="*/ 12 h 82"/>
                <a:gd name="T14" fmla="*/ 7 w 87"/>
                <a:gd name="T15" fmla="*/ 19 h 82"/>
                <a:gd name="T16" fmla="*/ 3 w 87"/>
                <a:gd name="T17" fmla="*/ 25 h 82"/>
                <a:gd name="T18" fmla="*/ 1 w 87"/>
                <a:gd name="T19" fmla="*/ 33 h 82"/>
                <a:gd name="T20" fmla="*/ 0 w 87"/>
                <a:gd name="T21" fmla="*/ 42 h 82"/>
                <a:gd name="T22" fmla="*/ 0 w 87"/>
                <a:gd name="T23" fmla="*/ 42 h 82"/>
                <a:gd name="T24" fmla="*/ 1 w 87"/>
                <a:gd name="T25" fmla="*/ 50 h 82"/>
                <a:gd name="T26" fmla="*/ 3 w 87"/>
                <a:gd name="T27" fmla="*/ 57 h 82"/>
                <a:gd name="T28" fmla="*/ 7 w 87"/>
                <a:gd name="T29" fmla="*/ 65 h 82"/>
                <a:gd name="T30" fmla="*/ 12 w 87"/>
                <a:gd name="T31" fmla="*/ 70 h 82"/>
                <a:gd name="T32" fmla="*/ 18 w 87"/>
                <a:gd name="T33" fmla="*/ 76 h 82"/>
                <a:gd name="T34" fmla="*/ 25 w 87"/>
                <a:gd name="T35" fmla="*/ 79 h 82"/>
                <a:gd name="T36" fmla="*/ 33 w 87"/>
                <a:gd name="T37" fmla="*/ 82 h 82"/>
                <a:gd name="T38" fmla="*/ 41 w 87"/>
                <a:gd name="T39" fmla="*/ 82 h 82"/>
                <a:gd name="T40" fmla="*/ 46 w 87"/>
                <a:gd name="T41" fmla="*/ 82 h 82"/>
                <a:gd name="T42" fmla="*/ 46 w 87"/>
                <a:gd name="T43" fmla="*/ 82 h 82"/>
                <a:gd name="T44" fmla="*/ 54 w 87"/>
                <a:gd name="T45" fmla="*/ 82 h 82"/>
                <a:gd name="T46" fmla="*/ 61 w 87"/>
                <a:gd name="T47" fmla="*/ 79 h 82"/>
                <a:gd name="T48" fmla="*/ 69 w 87"/>
                <a:gd name="T49" fmla="*/ 76 h 82"/>
                <a:gd name="T50" fmla="*/ 74 w 87"/>
                <a:gd name="T51" fmla="*/ 70 h 82"/>
                <a:gd name="T52" fmla="*/ 80 w 87"/>
                <a:gd name="T53" fmla="*/ 65 h 82"/>
                <a:gd name="T54" fmla="*/ 83 w 87"/>
                <a:gd name="T55" fmla="*/ 57 h 82"/>
                <a:gd name="T56" fmla="*/ 85 w 87"/>
                <a:gd name="T57" fmla="*/ 50 h 82"/>
                <a:gd name="T58" fmla="*/ 87 w 87"/>
                <a:gd name="T59" fmla="*/ 42 h 82"/>
                <a:gd name="T60" fmla="*/ 87 w 87"/>
                <a:gd name="T61" fmla="*/ 42 h 82"/>
                <a:gd name="T62" fmla="*/ 85 w 87"/>
                <a:gd name="T63" fmla="*/ 33 h 82"/>
                <a:gd name="T64" fmla="*/ 83 w 87"/>
                <a:gd name="T65" fmla="*/ 25 h 82"/>
                <a:gd name="T66" fmla="*/ 80 w 87"/>
                <a:gd name="T67" fmla="*/ 19 h 82"/>
                <a:gd name="T68" fmla="*/ 74 w 87"/>
                <a:gd name="T69" fmla="*/ 12 h 82"/>
                <a:gd name="T70" fmla="*/ 69 w 87"/>
                <a:gd name="T71" fmla="*/ 7 h 82"/>
                <a:gd name="T72" fmla="*/ 61 w 87"/>
                <a:gd name="T73" fmla="*/ 4 h 82"/>
                <a:gd name="T74" fmla="*/ 54 w 87"/>
                <a:gd name="T75" fmla="*/ 1 h 82"/>
                <a:gd name="T76" fmla="*/ 46 w 87"/>
                <a:gd name="T7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7" h="82">
                  <a:moveTo>
                    <a:pt x="46" y="0"/>
                  </a:moveTo>
                  <a:lnTo>
                    <a:pt x="41" y="0"/>
                  </a:lnTo>
                  <a:lnTo>
                    <a:pt x="41" y="0"/>
                  </a:lnTo>
                  <a:lnTo>
                    <a:pt x="33" y="1"/>
                  </a:lnTo>
                  <a:lnTo>
                    <a:pt x="25" y="4"/>
                  </a:lnTo>
                  <a:lnTo>
                    <a:pt x="18" y="7"/>
                  </a:lnTo>
                  <a:lnTo>
                    <a:pt x="12" y="12"/>
                  </a:lnTo>
                  <a:lnTo>
                    <a:pt x="7" y="19"/>
                  </a:lnTo>
                  <a:lnTo>
                    <a:pt x="3" y="25"/>
                  </a:lnTo>
                  <a:lnTo>
                    <a:pt x="1" y="33"/>
                  </a:lnTo>
                  <a:lnTo>
                    <a:pt x="0" y="42"/>
                  </a:lnTo>
                  <a:lnTo>
                    <a:pt x="0" y="42"/>
                  </a:lnTo>
                  <a:lnTo>
                    <a:pt x="1" y="50"/>
                  </a:lnTo>
                  <a:lnTo>
                    <a:pt x="3" y="57"/>
                  </a:lnTo>
                  <a:lnTo>
                    <a:pt x="7" y="65"/>
                  </a:lnTo>
                  <a:lnTo>
                    <a:pt x="12" y="70"/>
                  </a:lnTo>
                  <a:lnTo>
                    <a:pt x="18" y="76"/>
                  </a:lnTo>
                  <a:lnTo>
                    <a:pt x="25" y="79"/>
                  </a:lnTo>
                  <a:lnTo>
                    <a:pt x="33" y="82"/>
                  </a:lnTo>
                  <a:lnTo>
                    <a:pt x="41" y="82"/>
                  </a:lnTo>
                  <a:lnTo>
                    <a:pt x="46" y="82"/>
                  </a:lnTo>
                  <a:lnTo>
                    <a:pt x="46" y="82"/>
                  </a:lnTo>
                  <a:lnTo>
                    <a:pt x="54" y="82"/>
                  </a:lnTo>
                  <a:lnTo>
                    <a:pt x="61" y="79"/>
                  </a:lnTo>
                  <a:lnTo>
                    <a:pt x="69" y="76"/>
                  </a:lnTo>
                  <a:lnTo>
                    <a:pt x="74" y="70"/>
                  </a:lnTo>
                  <a:lnTo>
                    <a:pt x="80" y="65"/>
                  </a:lnTo>
                  <a:lnTo>
                    <a:pt x="83" y="57"/>
                  </a:lnTo>
                  <a:lnTo>
                    <a:pt x="85" y="50"/>
                  </a:lnTo>
                  <a:lnTo>
                    <a:pt x="87" y="42"/>
                  </a:lnTo>
                  <a:lnTo>
                    <a:pt x="87" y="42"/>
                  </a:lnTo>
                  <a:lnTo>
                    <a:pt x="85" y="33"/>
                  </a:lnTo>
                  <a:lnTo>
                    <a:pt x="83" y="25"/>
                  </a:lnTo>
                  <a:lnTo>
                    <a:pt x="80" y="19"/>
                  </a:lnTo>
                  <a:lnTo>
                    <a:pt x="74" y="12"/>
                  </a:lnTo>
                  <a:lnTo>
                    <a:pt x="69" y="7"/>
                  </a:lnTo>
                  <a:lnTo>
                    <a:pt x="61" y="4"/>
                  </a:lnTo>
                  <a:lnTo>
                    <a:pt x="54" y="1"/>
                  </a:lnTo>
                  <a:lnTo>
                    <a:pt x="46" y="0"/>
                  </a:lnTo>
                </a:path>
              </a:pathLst>
            </a:custGeom>
            <a:solidFill>
              <a:srgbClr val="FFFF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AutoShape 3"/>
            <p:cNvSpPr>
              <a:spLocks noChangeAspect="1" noChangeArrowheads="1" noTextEdit="1"/>
            </p:cNvSpPr>
            <p:nvPr userDrawn="1"/>
          </p:nvSpPr>
          <p:spPr bwMode="auto">
            <a:xfrm>
              <a:off x="57" y="51"/>
              <a:ext cx="305"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5"/>
            <p:cNvSpPr>
              <a:spLocks noEditPoints="1"/>
            </p:cNvSpPr>
            <p:nvPr userDrawn="1"/>
          </p:nvSpPr>
          <p:spPr bwMode="auto">
            <a:xfrm>
              <a:off x="57" y="51"/>
              <a:ext cx="305" cy="392"/>
            </a:xfrm>
            <a:custGeom>
              <a:avLst/>
              <a:gdLst>
                <a:gd name="T0" fmla="*/ 397 w 1220"/>
                <a:gd name="T1" fmla="*/ 0 h 1568"/>
                <a:gd name="T2" fmla="*/ 173 w 1220"/>
                <a:gd name="T3" fmla="*/ 0 h 1568"/>
                <a:gd name="T4" fmla="*/ 138 w 1220"/>
                <a:gd name="T5" fmla="*/ 3 h 1568"/>
                <a:gd name="T6" fmla="*/ 105 w 1220"/>
                <a:gd name="T7" fmla="*/ 13 h 1568"/>
                <a:gd name="T8" fmla="*/ 77 w 1220"/>
                <a:gd name="T9" fmla="*/ 30 h 1568"/>
                <a:gd name="T10" fmla="*/ 50 w 1220"/>
                <a:gd name="T11" fmla="*/ 50 h 1568"/>
                <a:gd name="T12" fmla="*/ 30 w 1220"/>
                <a:gd name="T13" fmla="*/ 77 h 1568"/>
                <a:gd name="T14" fmla="*/ 13 w 1220"/>
                <a:gd name="T15" fmla="*/ 105 h 1568"/>
                <a:gd name="T16" fmla="*/ 3 w 1220"/>
                <a:gd name="T17" fmla="*/ 138 h 1568"/>
                <a:gd name="T18" fmla="*/ 0 w 1220"/>
                <a:gd name="T19" fmla="*/ 173 h 1568"/>
                <a:gd name="T20" fmla="*/ 0 w 1220"/>
                <a:gd name="T21" fmla="*/ 1395 h 1568"/>
                <a:gd name="T22" fmla="*/ 3 w 1220"/>
                <a:gd name="T23" fmla="*/ 1430 h 1568"/>
                <a:gd name="T24" fmla="*/ 13 w 1220"/>
                <a:gd name="T25" fmla="*/ 1462 h 1568"/>
                <a:gd name="T26" fmla="*/ 30 w 1220"/>
                <a:gd name="T27" fmla="*/ 1491 h 1568"/>
                <a:gd name="T28" fmla="*/ 50 w 1220"/>
                <a:gd name="T29" fmla="*/ 1517 h 1568"/>
                <a:gd name="T30" fmla="*/ 77 w 1220"/>
                <a:gd name="T31" fmla="*/ 1538 h 1568"/>
                <a:gd name="T32" fmla="*/ 105 w 1220"/>
                <a:gd name="T33" fmla="*/ 1554 h 1568"/>
                <a:gd name="T34" fmla="*/ 138 w 1220"/>
                <a:gd name="T35" fmla="*/ 1564 h 1568"/>
                <a:gd name="T36" fmla="*/ 173 w 1220"/>
                <a:gd name="T37" fmla="*/ 1568 h 1568"/>
                <a:gd name="T38" fmla="*/ 1047 w 1220"/>
                <a:gd name="T39" fmla="*/ 1568 h 1568"/>
                <a:gd name="T40" fmla="*/ 1082 w 1220"/>
                <a:gd name="T41" fmla="*/ 1564 h 1568"/>
                <a:gd name="T42" fmla="*/ 1114 w 1220"/>
                <a:gd name="T43" fmla="*/ 1554 h 1568"/>
                <a:gd name="T44" fmla="*/ 1143 w 1220"/>
                <a:gd name="T45" fmla="*/ 1538 h 1568"/>
                <a:gd name="T46" fmla="*/ 1170 w 1220"/>
                <a:gd name="T47" fmla="*/ 1517 h 1568"/>
                <a:gd name="T48" fmla="*/ 1190 w 1220"/>
                <a:gd name="T49" fmla="*/ 1491 h 1568"/>
                <a:gd name="T50" fmla="*/ 1206 w 1220"/>
                <a:gd name="T51" fmla="*/ 1462 h 1568"/>
                <a:gd name="T52" fmla="*/ 1217 w 1220"/>
                <a:gd name="T53" fmla="*/ 1430 h 1568"/>
                <a:gd name="T54" fmla="*/ 1220 w 1220"/>
                <a:gd name="T55" fmla="*/ 1395 h 1568"/>
                <a:gd name="T56" fmla="*/ 1220 w 1220"/>
                <a:gd name="T57" fmla="*/ 173 h 1568"/>
                <a:gd name="T58" fmla="*/ 1219 w 1220"/>
                <a:gd name="T59" fmla="*/ 156 h 1568"/>
                <a:gd name="T60" fmla="*/ 1212 w 1220"/>
                <a:gd name="T61" fmla="*/ 122 h 1568"/>
                <a:gd name="T62" fmla="*/ 1199 w 1220"/>
                <a:gd name="T63" fmla="*/ 91 h 1568"/>
                <a:gd name="T64" fmla="*/ 1181 w 1220"/>
                <a:gd name="T65" fmla="*/ 62 h 1568"/>
                <a:gd name="T66" fmla="*/ 1157 w 1220"/>
                <a:gd name="T67" fmla="*/ 39 h 1568"/>
                <a:gd name="T68" fmla="*/ 1129 w 1220"/>
                <a:gd name="T69" fmla="*/ 21 h 1568"/>
                <a:gd name="T70" fmla="*/ 1099 w 1220"/>
                <a:gd name="T71" fmla="*/ 8 h 1568"/>
                <a:gd name="T72" fmla="*/ 1065 w 1220"/>
                <a:gd name="T73" fmla="*/ 1 h 1568"/>
                <a:gd name="T74" fmla="*/ 1047 w 1220"/>
                <a:gd name="T75" fmla="*/ 0 h 1568"/>
                <a:gd name="T76" fmla="*/ 173 w 1220"/>
                <a:gd name="T77" fmla="*/ 1455 h 1568"/>
                <a:gd name="T78" fmla="*/ 161 w 1220"/>
                <a:gd name="T79" fmla="*/ 1454 h 1568"/>
                <a:gd name="T80" fmla="*/ 139 w 1220"/>
                <a:gd name="T81" fmla="*/ 1445 h 1568"/>
                <a:gd name="T82" fmla="*/ 123 w 1220"/>
                <a:gd name="T83" fmla="*/ 1429 h 1568"/>
                <a:gd name="T84" fmla="*/ 114 w 1220"/>
                <a:gd name="T85" fmla="*/ 1407 h 1568"/>
                <a:gd name="T86" fmla="*/ 113 w 1220"/>
                <a:gd name="T87" fmla="*/ 173 h 1568"/>
                <a:gd name="T88" fmla="*/ 114 w 1220"/>
                <a:gd name="T89" fmla="*/ 161 h 1568"/>
                <a:gd name="T90" fmla="*/ 123 w 1220"/>
                <a:gd name="T91" fmla="*/ 139 h 1568"/>
                <a:gd name="T92" fmla="*/ 139 w 1220"/>
                <a:gd name="T93" fmla="*/ 123 h 1568"/>
                <a:gd name="T94" fmla="*/ 161 w 1220"/>
                <a:gd name="T95" fmla="*/ 114 h 1568"/>
                <a:gd name="T96" fmla="*/ 1047 w 1220"/>
                <a:gd name="T97" fmla="*/ 112 h 1568"/>
                <a:gd name="T98" fmla="*/ 1059 w 1220"/>
                <a:gd name="T99" fmla="*/ 114 h 1568"/>
                <a:gd name="T100" fmla="*/ 1081 w 1220"/>
                <a:gd name="T101" fmla="*/ 123 h 1568"/>
                <a:gd name="T102" fmla="*/ 1097 w 1220"/>
                <a:gd name="T103" fmla="*/ 139 h 1568"/>
                <a:gd name="T104" fmla="*/ 1106 w 1220"/>
                <a:gd name="T105" fmla="*/ 161 h 1568"/>
                <a:gd name="T106" fmla="*/ 1107 w 1220"/>
                <a:gd name="T107" fmla="*/ 1395 h 1568"/>
                <a:gd name="T108" fmla="*/ 1106 w 1220"/>
                <a:gd name="T109" fmla="*/ 1407 h 1568"/>
                <a:gd name="T110" fmla="*/ 1097 w 1220"/>
                <a:gd name="T111" fmla="*/ 1429 h 1568"/>
                <a:gd name="T112" fmla="*/ 1081 w 1220"/>
                <a:gd name="T113" fmla="*/ 1445 h 1568"/>
                <a:gd name="T114" fmla="*/ 1059 w 1220"/>
                <a:gd name="T115" fmla="*/ 1454 h 1568"/>
                <a:gd name="T116" fmla="*/ 1047 w 1220"/>
                <a:gd name="T117" fmla="*/ 1455 h 1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20" h="1568">
                  <a:moveTo>
                    <a:pt x="1047" y="0"/>
                  </a:moveTo>
                  <a:lnTo>
                    <a:pt x="397" y="0"/>
                  </a:lnTo>
                  <a:lnTo>
                    <a:pt x="173" y="0"/>
                  </a:lnTo>
                  <a:lnTo>
                    <a:pt x="173" y="0"/>
                  </a:lnTo>
                  <a:lnTo>
                    <a:pt x="154" y="1"/>
                  </a:lnTo>
                  <a:lnTo>
                    <a:pt x="138" y="3"/>
                  </a:lnTo>
                  <a:lnTo>
                    <a:pt x="121" y="8"/>
                  </a:lnTo>
                  <a:lnTo>
                    <a:pt x="105" y="13"/>
                  </a:lnTo>
                  <a:lnTo>
                    <a:pt x="91" y="21"/>
                  </a:lnTo>
                  <a:lnTo>
                    <a:pt x="77" y="30"/>
                  </a:lnTo>
                  <a:lnTo>
                    <a:pt x="62" y="39"/>
                  </a:lnTo>
                  <a:lnTo>
                    <a:pt x="50" y="50"/>
                  </a:lnTo>
                  <a:lnTo>
                    <a:pt x="39" y="62"/>
                  </a:lnTo>
                  <a:lnTo>
                    <a:pt x="30" y="77"/>
                  </a:lnTo>
                  <a:lnTo>
                    <a:pt x="21" y="91"/>
                  </a:lnTo>
                  <a:lnTo>
                    <a:pt x="13" y="105"/>
                  </a:lnTo>
                  <a:lnTo>
                    <a:pt x="8" y="122"/>
                  </a:lnTo>
                  <a:lnTo>
                    <a:pt x="3" y="138"/>
                  </a:lnTo>
                  <a:lnTo>
                    <a:pt x="1" y="156"/>
                  </a:lnTo>
                  <a:lnTo>
                    <a:pt x="0" y="173"/>
                  </a:lnTo>
                  <a:lnTo>
                    <a:pt x="0" y="1395"/>
                  </a:lnTo>
                  <a:lnTo>
                    <a:pt x="0" y="1395"/>
                  </a:lnTo>
                  <a:lnTo>
                    <a:pt x="1" y="1412"/>
                  </a:lnTo>
                  <a:lnTo>
                    <a:pt x="3" y="1430"/>
                  </a:lnTo>
                  <a:lnTo>
                    <a:pt x="8" y="1446"/>
                  </a:lnTo>
                  <a:lnTo>
                    <a:pt x="13" y="1462"/>
                  </a:lnTo>
                  <a:lnTo>
                    <a:pt x="21" y="1477"/>
                  </a:lnTo>
                  <a:lnTo>
                    <a:pt x="30" y="1491"/>
                  </a:lnTo>
                  <a:lnTo>
                    <a:pt x="39" y="1504"/>
                  </a:lnTo>
                  <a:lnTo>
                    <a:pt x="50" y="1517"/>
                  </a:lnTo>
                  <a:lnTo>
                    <a:pt x="62" y="1529"/>
                  </a:lnTo>
                  <a:lnTo>
                    <a:pt x="77" y="1538"/>
                  </a:lnTo>
                  <a:lnTo>
                    <a:pt x="91" y="1547"/>
                  </a:lnTo>
                  <a:lnTo>
                    <a:pt x="105" y="1554"/>
                  </a:lnTo>
                  <a:lnTo>
                    <a:pt x="121" y="1559"/>
                  </a:lnTo>
                  <a:lnTo>
                    <a:pt x="138" y="1564"/>
                  </a:lnTo>
                  <a:lnTo>
                    <a:pt x="154" y="1567"/>
                  </a:lnTo>
                  <a:lnTo>
                    <a:pt x="173" y="1568"/>
                  </a:lnTo>
                  <a:lnTo>
                    <a:pt x="1047" y="1568"/>
                  </a:lnTo>
                  <a:lnTo>
                    <a:pt x="1047" y="1568"/>
                  </a:lnTo>
                  <a:lnTo>
                    <a:pt x="1065" y="1567"/>
                  </a:lnTo>
                  <a:lnTo>
                    <a:pt x="1082" y="1564"/>
                  </a:lnTo>
                  <a:lnTo>
                    <a:pt x="1099" y="1559"/>
                  </a:lnTo>
                  <a:lnTo>
                    <a:pt x="1114" y="1554"/>
                  </a:lnTo>
                  <a:lnTo>
                    <a:pt x="1129" y="1547"/>
                  </a:lnTo>
                  <a:lnTo>
                    <a:pt x="1143" y="1538"/>
                  </a:lnTo>
                  <a:lnTo>
                    <a:pt x="1157" y="1529"/>
                  </a:lnTo>
                  <a:lnTo>
                    <a:pt x="1170" y="1517"/>
                  </a:lnTo>
                  <a:lnTo>
                    <a:pt x="1181" y="1504"/>
                  </a:lnTo>
                  <a:lnTo>
                    <a:pt x="1190" y="1491"/>
                  </a:lnTo>
                  <a:lnTo>
                    <a:pt x="1199" y="1477"/>
                  </a:lnTo>
                  <a:lnTo>
                    <a:pt x="1206" y="1462"/>
                  </a:lnTo>
                  <a:lnTo>
                    <a:pt x="1212" y="1446"/>
                  </a:lnTo>
                  <a:lnTo>
                    <a:pt x="1217" y="1430"/>
                  </a:lnTo>
                  <a:lnTo>
                    <a:pt x="1219" y="1412"/>
                  </a:lnTo>
                  <a:lnTo>
                    <a:pt x="1220" y="1395"/>
                  </a:lnTo>
                  <a:lnTo>
                    <a:pt x="1220" y="1087"/>
                  </a:lnTo>
                  <a:lnTo>
                    <a:pt x="1220" y="173"/>
                  </a:lnTo>
                  <a:lnTo>
                    <a:pt x="1220" y="173"/>
                  </a:lnTo>
                  <a:lnTo>
                    <a:pt x="1219" y="156"/>
                  </a:lnTo>
                  <a:lnTo>
                    <a:pt x="1217" y="138"/>
                  </a:lnTo>
                  <a:lnTo>
                    <a:pt x="1212" y="122"/>
                  </a:lnTo>
                  <a:lnTo>
                    <a:pt x="1206" y="105"/>
                  </a:lnTo>
                  <a:lnTo>
                    <a:pt x="1199" y="91"/>
                  </a:lnTo>
                  <a:lnTo>
                    <a:pt x="1190" y="77"/>
                  </a:lnTo>
                  <a:lnTo>
                    <a:pt x="1181" y="62"/>
                  </a:lnTo>
                  <a:lnTo>
                    <a:pt x="1170" y="50"/>
                  </a:lnTo>
                  <a:lnTo>
                    <a:pt x="1157" y="39"/>
                  </a:lnTo>
                  <a:lnTo>
                    <a:pt x="1143" y="30"/>
                  </a:lnTo>
                  <a:lnTo>
                    <a:pt x="1129" y="21"/>
                  </a:lnTo>
                  <a:lnTo>
                    <a:pt x="1114" y="13"/>
                  </a:lnTo>
                  <a:lnTo>
                    <a:pt x="1099" y="8"/>
                  </a:lnTo>
                  <a:lnTo>
                    <a:pt x="1082" y="3"/>
                  </a:lnTo>
                  <a:lnTo>
                    <a:pt x="1065" y="1"/>
                  </a:lnTo>
                  <a:lnTo>
                    <a:pt x="1047" y="0"/>
                  </a:lnTo>
                  <a:lnTo>
                    <a:pt x="1047" y="0"/>
                  </a:lnTo>
                  <a:close/>
                  <a:moveTo>
                    <a:pt x="1047" y="1455"/>
                  </a:moveTo>
                  <a:lnTo>
                    <a:pt x="173" y="1455"/>
                  </a:lnTo>
                  <a:lnTo>
                    <a:pt x="173" y="1455"/>
                  </a:lnTo>
                  <a:lnTo>
                    <a:pt x="161" y="1454"/>
                  </a:lnTo>
                  <a:lnTo>
                    <a:pt x="149" y="1451"/>
                  </a:lnTo>
                  <a:lnTo>
                    <a:pt x="139" y="1445"/>
                  </a:lnTo>
                  <a:lnTo>
                    <a:pt x="130" y="1438"/>
                  </a:lnTo>
                  <a:lnTo>
                    <a:pt x="123" y="1429"/>
                  </a:lnTo>
                  <a:lnTo>
                    <a:pt x="117" y="1418"/>
                  </a:lnTo>
                  <a:lnTo>
                    <a:pt x="114" y="1407"/>
                  </a:lnTo>
                  <a:lnTo>
                    <a:pt x="113" y="1395"/>
                  </a:lnTo>
                  <a:lnTo>
                    <a:pt x="113" y="173"/>
                  </a:lnTo>
                  <a:lnTo>
                    <a:pt x="113" y="173"/>
                  </a:lnTo>
                  <a:lnTo>
                    <a:pt x="114" y="161"/>
                  </a:lnTo>
                  <a:lnTo>
                    <a:pt x="117" y="149"/>
                  </a:lnTo>
                  <a:lnTo>
                    <a:pt x="123" y="139"/>
                  </a:lnTo>
                  <a:lnTo>
                    <a:pt x="130" y="130"/>
                  </a:lnTo>
                  <a:lnTo>
                    <a:pt x="139" y="123"/>
                  </a:lnTo>
                  <a:lnTo>
                    <a:pt x="149" y="117"/>
                  </a:lnTo>
                  <a:lnTo>
                    <a:pt x="161" y="114"/>
                  </a:lnTo>
                  <a:lnTo>
                    <a:pt x="173" y="112"/>
                  </a:lnTo>
                  <a:lnTo>
                    <a:pt x="1047" y="112"/>
                  </a:lnTo>
                  <a:lnTo>
                    <a:pt x="1047" y="112"/>
                  </a:lnTo>
                  <a:lnTo>
                    <a:pt x="1059" y="114"/>
                  </a:lnTo>
                  <a:lnTo>
                    <a:pt x="1071" y="117"/>
                  </a:lnTo>
                  <a:lnTo>
                    <a:pt x="1081" y="123"/>
                  </a:lnTo>
                  <a:lnTo>
                    <a:pt x="1090" y="130"/>
                  </a:lnTo>
                  <a:lnTo>
                    <a:pt x="1097" y="139"/>
                  </a:lnTo>
                  <a:lnTo>
                    <a:pt x="1103" y="149"/>
                  </a:lnTo>
                  <a:lnTo>
                    <a:pt x="1106" y="161"/>
                  </a:lnTo>
                  <a:lnTo>
                    <a:pt x="1107" y="173"/>
                  </a:lnTo>
                  <a:lnTo>
                    <a:pt x="1107" y="1395"/>
                  </a:lnTo>
                  <a:lnTo>
                    <a:pt x="1107" y="1395"/>
                  </a:lnTo>
                  <a:lnTo>
                    <a:pt x="1106" y="1407"/>
                  </a:lnTo>
                  <a:lnTo>
                    <a:pt x="1103" y="1418"/>
                  </a:lnTo>
                  <a:lnTo>
                    <a:pt x="1097" y="1429"/>
                  </a:lnTo>
                  <a:lnTo>
                    <a:pt x="1090" y="1438"/>
                  </a:lnTo>
                  <a:lnTo>
                    <a:pt x="1081" y="1445"/>
                  </a:lnTo>
                  <a:lnTo>
                    <a:pt x="1071" y="1451"/>
                  </a:lnTo>
                  <a:lnTo>
                    <a:pt x="1059" y="1454"/>
                  </a:lnTo>
                  <a:lnTo>
                    <a:pt x="1047" y="1455"/>
                  </a:lnTo>
                  <a:lnTo>
                    <a:pt x="1047" y="14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userDrawn="1"/>
          </p:nvSpPr>
          <p:spPr bwMode="auto">
            <a:xfrm>
              <a:off x="143" y="359"/>
              <a:ext cx="166" cy="21"/>
            </a:xfrm>
            <a:custGeom>
              <a:avLst/>
              <a:gdLst>
                <a:gd name="T0" fmla="*/ 623 w 665"/>
                <a:gd name="T1" fmla="*/ 0 h 83"/>
                <a:gd name="T2" fmla="*/ 40 w 665"/>
                <a:gd name="T3" fmla="*/ 0 h 83"/>
                <a:gd name="T4" fmla="*/ 40 w 665"/>
                <a:gd name="T5" fmla="*/ 0 h 83"/>
                <a:gd name="T6" fmla="*/ 32 w 665"/>
                <a:gd name="T7" fmla="*/ 1 h 83"/>
                <a:gd name="T8" fmla="*/ 25 w 665"/>
                <a:gd name="T9" fmla="*/ 3 h 83"/>
                <a:gd name="T10" fmla="*/ 17 w 665"/>
                <a:gd name="T11" fmla="*/ 7 h 83"/>
                <a:gd name="T12" fmla="*/ 12 w 665"/>
                <a:gd name="T13" fmla="*/ 13 h 83"/>
                <a:gd name="T14" fmla="*/ 6 w 665"/>
                <a:gd name="T15" fmla="*/ 18 h 83"/>
                <a:gd name="T16" fmla="*/ 3 w 665"/>
                <a:gd name="T17" fmla="*/ 26 h 83"/>
                <a:gd name="T18" fmla="*/ 1 w 665"/>
                <a:gd name="T19" fmla="*/ 34 h 83"/>
                <a:gd name="T20" fmla="*/ 0 w 665"/>
                <a:gd name="T21" fmla="*/ 41 h 83"/>
                <a:gd name="T22" fmla="*/ 0 w 665"/>
                <a:gd name="T23" fmla="*/ 41 h 83"/>
                <a:gd name="T24" fmla="*/ 1 w 665"/>
                <a:gd name="T25" fmla="*/ 50 h 83"/>
                <a:gd name="T26" fmla="*/ 3 w 665"/>
                <a:gd name="T27" fmla="*/ 58 h 83"/>
                <a:gd name="T28" fmla="*/ 6 w 665"/>
                <a:gd name="T29" fmla="*/ 64 h 83"/>
                <a:gd name="T30" fmla="*/ 12 w 665"/>
                <a:gd name="T31" fmla="*/ 71 h 83"/>
                <a:gd name="T32" fmla="*/ 17 w 665"/>
                <a:gd name="T33" fmla="*/ 75 h 83"/>
                <a:gd name="T34" fmla="*/ 25 w 665"/>
                <a:gd name="T35" fmla="*/ 80 h 83"/>
                <a:gd name="T36" fmla="*/ 32 w 665"/>
                <a:gd name="T37" fmla="*/ 82 h 83"/>
                <a:gd name="T38" fmla="*/ 40 w 665"/>
                <a:gd name="T39" fmla="*/ 83 h 83"/>
                <a:gd name="T40" fmla="*/ 623 w 665"/>
                <a:gd name="T41" fmla="*/ 83 h 83"/>
                <a:gd name="T42" fmla="*/ 623 w 665"/>
                <a:gd name="T43" fmla="*/ 83 h 83"/>
                <a:gd name="T44" fmla="*/ 632 w 665"/>
                <a:gd name="T45" fmla="*/ 82 h 83"/>
                <a:gd name="T46" fmla="*/ 640 w 665"/>
                <a:gd name="T47" fmla="*/ 80 h 83"/>
                <a:gd name="T48" fmla="*/ 647 w 665"/>
                <a:gd name="T49" fmla="*/ 75 h 83"/>
                <a:gd name="T50" fmla="*/ 653 w 665"/>
                <a:gd name="T51" fmla="*/ 71 h 83"/>
                <a:gd name="T52" fmla="*/ 658 w 665"/>
                <a:gd name="T53" fmla="*/ 64 h 83"/>
                <a:gd name="T54" fmla="*/ 662 w 665"/>
                <a:gd name="T55" fmla="*/ 58 h 83"/>
                <a:gd name="T56" fmla="*/ 664 w 665"/>
                <a:gd name="T57" fmla="*/ 50 h 83"/>
                <a:gd name="T58" fmla="*/ 665 w 665"/>
                <a:gd name="T59" fmla="*/ 41 h 83"/>
                <a:gd name="T60" fmla="*/ 665 w 665"/>
                <a:gd name="T61" fmla="*/ 41 h 83"/>
                <a:gd name="T62" fmla="*/ 664 w 665"/>
                <a:gd name="T63" fmla="*/ 34 h 83"/>
                <a:gd name="T64" fmla="*/ 662 w 665"/>
                <a:gd name="T65" fmla="*/ 26 h 83"/>
                <a:gd name="T66" fmla="*/ 658 w 665"/>
                <a:gd name="T67" fmla="*/ 18 h 83"/>
                <a:gd name="T68" fmla="*/ 653 w 665"/>
                <a:gd name="T69" fmla="*/ 13 h 83"/>
                <a:gd name="T70" fmla="*/ 647 w 665"/>
                <a:gd name="T71" fmla="*/ 7 h 83"/>
                <a:gd name="T72" fmla="*/ 640 w 665"/>
                <a:gd name="T73" fmla="*/ 3 h 83"/>
                <a:gd name="T74" fmla="*/ 632 w 665"/>
                <a:gd name="T75" fmla="*/ 1 h 83"/>
                <a:gd name="T76" fmla="*/ 623 w 665"/>
                <a:gd name="T77" fmla="*/ 0 h 83"/>
                <a:gd name="T78" fmla="*/ 623 w 665"/>
                <a:gd name="T7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65" h="83">
                  <a:moveTo>
                    <a:pt x="623" y="0"/>
                  </a:moveTo>
                  <a:lnTo>
                    <a:pt x="40" y="0"/>
                  </a:lnTo>
                  <a:lnTo>
                    <a:pt x="40" y="0"/>
                  </a:lnTo>
                  <a:lnTo>
                    <a:pt x="32" y="1"/>
                  </a:lnTo>
                  <a:lnTo>
                    <a:pt x="25" y="3"/>
                  </a:lnTo>
                  <a:lnTo>
                    <a:pt x="17" y="7"/>
                  </a:lnTo>
                  <a:lnTo>
                    <a:pt x="12" y="13"/>
                  </a:lnTo>
                  <a:lnTo>
                    <a:pt x="6" y="18"/>
                  </a:lnTo>
                  <a:lnTo>
                    <a:pt x="3" y="26"/>
                  </a:lnTo>
                  <a:lnTo>
                    <a:pt x="1" y="34"/>
                  </a:lnTo>
                  <a:lnTo>
                    <a:pt x="0" y="41"/>
                  </a:lnTo>
                  <a:lnTo>
                    <a:pt x="0" y="41"/>
                  </a:lnTo>
                  <a:lnTo>
                    <a:pt x="1" y="50"/>
                  </a:lnTo>
                  <a:lnTo>
                    <a:pt x="3" y="58"/>
                  </a:lnTo>
                  <a:lnTo>
                    <a:pt x="6" y="64"/>
                  </a:lnTo>
                  <a:lnTo>
                    <a:pt x="12" y="71"/>
                  </a:lnTo>
                  <a:lnTo>
                    <a:pt x="17" y="75"/>
                  </a:lnTo>
                  <a:lnTo>
                    <a:pt x="25" y="80"/>
                  </a:lnTo>
                  <a:lnTo>
                    <a:pt x="32" y="82"/>
                  </a:lnTo>
                  <a:lnTo>
                    <a:pt x="40" y="83"/>
                  </a:lnTo>
                  <a:lnTo>
                    <a:pt x="623" y="83"/>
                  </a:lnTo>
                  <a:lnTo>
                    <a:pt x="623" y="83"/>
                  </a:lnTo>
                  <a:lnTo>
                    <a:pt x="632" y="82"/>
                  </a:lnTo>
                  <a:lnTo>
                    <a:pt x="640" y="80"/>
                  </a:lnTo>
                  <a:lnTo>
                    <a:pt x="647" y="75"/>
                  </a:lnTo>
                  <a:lnTo>
                    <a:pt x="653" y="71"/>
                  </a:lnTo>
                  <a:lnTo>
                    <a:pt x="658" y="64"/>
                  </a:lnTo>
                  <a:lnTo>
                    <a:pt x="662" y="58"/>
                  </a:lnTo>
                  <a:lnTo>
                    <a:pt x="664" y="50"/>
                  </a:lnTo>
                  <a:lnTo>
                    <a:pt x="665" y="41"/>
                  </a:lnTo>
                  <a:lnTo>
                    <a:pt x="665" y="41"/>
                  </a:lnTo>
                  <a:lnTo>
                    <a:pt x="664" y="34"/>
                  </a:lnTo>
                  <a:lnTo>
                    <a:pt x="662" y="26"/>
                  </a:lnTo>
                  <a:lnTo>
                    <a:pt x="658" y="18"/>
                  </a:lnTo>
                  <a:lnTo>
                    <a:pt x="653" y="13"/>
                  </a:lnTo>
                  <a:lnTo>
                    <a:pt x="647" y="7"/>
                  </a:lnTo>
                  <a:lnTo>
                    <a:pt x="640" y="3"/>
                  </a:lnTo>
                  <a:lnTo>
                    <a:pt x="632" y="1"/>
                  </a:lnTo>
                  <a:lnTo>
                    <a:pt x="623" y="0"/>
                  </a:lnTo>
                  <a:lnTo>
                    <a:pt x="62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userDrawn="1"/>
          </p:nvSpPr>
          <p:spPr bwMode="auto">
            <a:xfrm>
              <a:off x="110" y="360"/>
              <a:ext cx="21" cy="21"/>
            </a:xfrm>
            <a:custGeom>
              <a:avLst/>
              <a:gdLst>
                <a:gd name="T0" fmla="*/ 46 w 87"/>
                <a:gd name="T1" fmla="*/ 0 h 83"/>
                <a:gd name="T2" fmla="*/ 41 w 87"/>
                <a:gd name="T3" fmla="*/ 0 h 83"/>
                <a:gd name="T4" fmla="*/ 41 w 87"/>
                <a:gd name="T5" fmla="*/ 0 h 83"/>
                <a:gd name="T6" fmla="*/ 33 w 87"/>
                <a:gd name="T7" fmla="*/ 1 h 83"/>
                <a:gd name="T8" fmla="*/ 25 w 87"/>
                <a:gd name="T9" fmla="*/ 3 h 83"/>
                <a:gd name="T10" fmla="*/ 18 w 87"/>
                <a:gd name="T11" fmla="*/ 8 h 83"/>
                <a:gd name="T12" fmla="*/ 12 w 87"/>
                <a:gd name="T13" fmla="*/ 12 h 83"/>
                <a:gd name="T14" fmla="*/ 7 w 87"/>
                <a:gd name="T15" fmla="*/ 19 h 83"/>
                <a:gd name="T16" fmla="*/ 3 w 87"/>
                <a:gd name="T17" fmla="*/ 25 h 83"/>
                <a:gd name="T18" fmla="*/ 1 w 87"/>
                <a:gd name="T19" fmla="*/ 33 h 83"/>
                <a:gd name="T20" fmla="*/ 0 w 87"/>
                <a:gd name="T21" fmla="*/ 42 h 83"/>
                <a:gd name="T22" fmla="*/ 0 w 87"/>
                <a:gd name="T23" fmla="*/ 42 h 83"/>
                <a:gd name="T24" fmla="*/ 1 w 87"/>
                <a:gd name="T25" fmla="*/ 50 h 83"/>
                <a:gd name="T26" fmla="*/ 3 w 87"/>
                <a:gd name="T27" fmla="*/ 58 h 83"/>
                <a:gd name="T28" fmla="*/ 7 w 87"/>
                <a:gd name="T29" fmla="*/ 65 h 83"/>
                <a:gd name="T30" fmla="*/ 12 w 87"/>
                <a:gd name="T31" fmla="*/ 71 h 83"/>
                <a:gd name="T32" fmla="*/ 18 w 87"/>
                <a:gd name="T33" fmla="*/ 76 h 83"/>
                <a:gd name="T34" fmla="*/ 25 w 87"/>
                <a:gd name="T35" fmla="*/ 80 h 83"/>
                <a:gd name="T36" fmla="*/ 33 w 87"/>
                <a:gd name="T37" fmla="*/ 82 h 83"/>
                <a:gd name="T38" fmla="*/ 41 w 87"/>
                <a:gd name="T39" fmla="*/ 83 h 83"/>
                <a:gd name="T40" fmla="*/ 46 w 87"/>
                <a:gd name="T41" fmla="*/ 83 h 83"/>
                <a:gd name="T42" fmla="*/ 46 w 87"/>
                <a:gd name="T43" fmla="*/ 83 h 83"/>
                <a:gd name="T44" fmla="*/ 54 w 87"/>
                <a:gd name="T45" fmla="*/ 82 h 83"/>
                <a:gd name="T46" fmla="*/ 61 w 87"/>
                <a:gd name="T47" fmla="*/ 80 h 83"/>
                <a:gd name="T48" fmla="*/ 69 w 87"/>
                <a:gd name="T49" fmla="*/ 76 h 83"/>
                <a:gd name="T50" fmla="*/ 74 w 87"/>
                <a:gd name="T51" fmla="*/ 71 h 83"/>
                <a:gd name="T52" fmla="*/ 80 w 87"/>
                <a:gd name="T53" fmla="*/ 65 h 83"/>
                <a:gd name="T54" fmla="*/ 83 w 87"/>
                <a:gd name="T55" fmla="*/ 58 h 83"/>
                <a:gd name="T56" fmla="*/ 85 w 87"/>
                <a:gd name="T57" fmla="*/ 50 h 83"/>
                <a:gd name="T58" fmla="*/ 87 w 87"/>
                <a:gd name="T59" fmla="*/ 42 h 83"/>
                <a:gd name="T60" fmla="*/ 87 w 87"/>
                <a:gd name="T61" fmla="*/ 42 h 83"/>
                <a:gd name="T62" fmla="*/ 85 w 87"/>
                <a:gd name="T63" fmla="*/ 33 h 83"/>
                <a:gd name="T64" fmla="*/ 83 w 87"/>
                <a:gd name="T65" fmla="*/ 25 h 83"/>
                <a:gd name="T66" fmla="*/ 80 w 87"/>
                <a:gd name="T67" fmla="*/ 19 h 83"/>
                <a:gd name="T68" fmla="*/ 74 w 87"/>
                <a:gd name="T69" fmla="*/ 12 h 83"/>
                <a:gd name="T70" fmla="*/ 69 w 87"/>
                <a:gd name="T71" fmla="*/ 8 h 83"/>
                <a:gd name="T72" fmla="*/ 61 w 87"/>
                <a:gd name="T73" fmla="*/ 3 h 83"/>
                <a:gd name="T74" fmla="*/ 54 w 87"/>
                <a:gd name="T75" fmla="*/ 1 h 83"/>
                <a:gd name="T76" fmla="*/ 46 w 87"/>
                <a:gd name="T7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7" h="83">
                  <a:moveTo>
                    <a:pt x="46" y="0"/>
                  </a:moveTo>
                  <a:lnTo>
                    <a:pt x="41" y="0"/>
                  </a:lnTo>
                  <a:lnTo>
                    <a:pt x="41" y="0"/>
                  </a:lnTo>
                  <a:lnTo>
                    <a:pt x="33" y="1"/>
                  </a:lnTo>
                  <a:lnTo>
                    <a:pt x="25" y="3"/>
                  </a:lnTo>
                  <a:lnTo>
                    <a:pt x="18" y="8"/>
                  </a:lnTo>
                  <a:lnTo>
                    <a:pt x="12" y="12"/>
                  </a:lnTo>
                  <a:lnTo>
                    <a:pt x="7" y="19"/>
                  </a:lnTo>
                  <a:lnTo>
                    <a:pt x="3" y="25"/>
                  </a:lnTo>
                  <a:lnTo>
                    <a:pt x="1" y="33"/>
                  </a:lnTo>
                  <a:lnTo>
                    <a:pt x="0" y="42"/>
                  </a:lnTo>
                  <a:lnTo>
                    <a:pt x="0" y="42"/>
                  </a:lnTo>
                  <a:lnTo>
                    <a:pt x="1" y="50"/>
                  </a:lnTo>
                  <a:lnTo>
                    <a:pt x="3" y="58"/>
                  </a:lnTo>
                  <a:lnTo>
                    <a:pt x="7" y="65"/>
                  </a:lnTo>
                  <a:lnTo>
                    <a:pt x="12" y="71"/>
                  </a:lnTo>
                  <a:lnTo>
                    <a:pt x="18" y="76"/>
                  </a:lnTo>
                  <a:lnTo>
                    <a:pt x="25" y="80"/>
                  </a:lnTo>
                  <a:lnTo>
                    <a:pt x="33" y="82"/>
                  </a:lnTo>
                  <a:lnTo>
                    <a:pt x="41" y="83"/>
                  </a:lnTo>
                  <a:lnTo>
                    <a:pt x="46" y="83"/>
                  </a:lnTo>
                  <a:lnTo>
                    <a:pt x="46" y="83"/>
                  </a:lnTo>
                  <a:lnTo>
                    <a:pt x="54" y="82"/>
                  </a:lnTo>
                  <a:lnTo>
                    <a:pt x="61" y="80"/>
                  </a:lnTo>
                  <a:lnTo>
                    <a:pt x="69" y="76"/>
                  </a:lnTo>
                  <a:lnTo>
                    <a:pt x="74" y="71"/>
                  </a:lnTo>
                  <a:lnTo>
                    <a:pt x="80" y="65"/>
                  </a:lnTo>
                  <a:lnTo>
                    <a:pt x="83" y="58"/>
                  </a:lnTo>
                  <a:lnTo>
                    <a:pt x="85" y="50"/>
                  </a:lnTo>
                  <a:lnTo>
                    <a:pt x="87" y="42"/>
                  </a:lnTo>
                  <a:lnTo>
                    <a:pt x="87" y="42"/>
                  </a:lnTo>
                  <a:lnTo>
                    <a:pt x="85" y="33"/>
                  </a:lnTo>
                  <a:lnTo>
                    <a:pt x="83" y="25"/>
                  </a:lnTo>
                  <a:lnTo>
                    <a:pt x="80" y="19"/>
                  </a:lnTo>
                  <a:lnTo>
                    <a:pt x="74" y="12"/>
                  </a:lnTo>
                  <a:lnTo>
                    <a:pt x="69" y="8"/>
                  </a:lnTo>
                  <a:lnTo>
                    <a:pt x="61" y="3"/>
                  </a:lnTo>
                  <a:lnTo>
                    <a:pt x="54" y="1"/>
                  </a:lnTo>
                  <a:lnTo>
                    <a:pt x="46" y="0"/>
                  </a:lnTo>
                  <a:close/>
                </a:path>
              </a:pathLst>
            </a:custGeom>
            <a:solidFill>
              <a:srgbClr val="FFFF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userDrawn="1"/>
          </p:nvSpPr>
          <p:spPr bwMode="auto">
            <a:xfrm>
              <a:off x="110" y="360"/>
              <a:ext cx="21" cy="21"/>
            </a:xfrm>
            <a:custGeom>
              <a:avLst/>
              <a:gdLst>
                <a:gd name="T0" fmla="*/ 46 w 87"/>
                <a:gd name="T1" fmla="*/ 0 h 83"/>
                <a:gd name="T2" fmla="*/ 41 w 87"/>
                <a:gd name="T3" fmla="*/ 0 h 83"/>
                <a:gd name="T4" fmla="*/ 41 w 87"/>
                <a:gd name="T5" fmla="*/ 0 h 83"/>
                <a:gd name="T6" fmla="*/ 33 w 87"/>
                <a:gd name="T7" fmla="*/ 1 h 83"/>
                <a:gd name="T8" fmla="*/ 25 w 87"/>
                <a:gd name="T9" fmla="*/ 3 h 83"/>
                <a:gd name="T10" fmla="*/ 18 w 87"/>
                <a:gd name="T11" fmla="*/ 8 h 83"/>
                <a:gd name="T12" fmla="*/ 12 w 87"/>
                <a:gd name="T13" fmla="*/ 12 h 83"/>
                <a:gd name="T14" fmla="*/ 7 w 87"/>
                <a:gd name="T15" fmla="*/ 19 h 83"/>
                <a:gd name="T16" fmla="*/ 3 w 87"/>
                <a:gd name="T17" fmla="*/ 25 h 83"/>
                <a:gd name="T18" fmla="*/ 1 w 87"/>
                <a:gd name="T19" fmla="*/ 33 h 83"/>
                <a:gd name="T20" fmla="*/ 0 w 87"/>
                <a:gd name="T21" fmla="*/ 42 h 83"/>
                <a:gd name="T22" fmla="*/ 0 w 87"/>
                <a:gd name="T23" fmla="*/ 42 h 83"/>
                <a:gd name="T24" fmla="*/ 1 w 87"/>
                <a:gd name="T25" fmla="*/ 50 h 83"/>
                <a:gd name="T26" fmla="*/ 3 w 87"/>
                <a:gd name="T27" fmla="*/ 58 h 83"/>
                <a:gd name="T28" fmla="*/ 7 w 87"/>
                <a:gd name="T29" fmla="*/ 65 h 83"/>
                <a:gd name="T30" fmla="*/ 12 w 87"/>
                <a:gd name="T31" fmla="*/ 71 h 83"/>
                <a:gd name="T32" fmla="*/ 18 w 87"/>
                <a:gd name="T33" fmla="*/ 76 h 83"/>
                <a:gd name="T34" fmla="*/ 25 w 87"/>
                <a:gd name="T35" fmla="*/ 80 h 83"/>
                <a:gd name="T36" fmla="*/ 33 w 87"/>
                <a:gd name="T37" fmla="*/ 82 h 83"/>
                <a:gd name="T38" fmla="*/ 41 w 87"/>
                <a:gd name="T39" fmla="*/ 83 h 83"/>
                <a:gd name="T40" fmla="*/ 46 w 87"/>
                <a:gd name="T41" fmla="*/ 83 h 83"/>
                <a:gd name="T42" fmla="*/ 46 w 87"/>
                <a:gd name="T43" fmla="*/ 83 h 83"/>
                <a:gd name="T44" fmla="*/ 54 w 87"/>
                <a:gd name="T45" fmla="*/ 82 h 83"/>
                <a:gd name="T46" fmla="*/ 61 w 87"/>
                <a:gd name="T47" fmla="*/ 80 h 83"/>
                <a:gd name="T48" fmla="*/ 69 w 87"/>
                <a:gd name="T49" fmla="*/ 76 h 83"/>
                <a:gd name="T50" fmla="*/ 74 w 87"/>
                <a:gd name="T51" fmla="*/ 71 h 83"/>
                <a:gd name="T52" fmla="*/ 80 w 87"/>
                <a:gd name="T53" fmla="*/ 65 h 83"/>
                <a:gd name="T54" fmla="*/ 83 w 87"/>
                <a:gd name="T55" fmla="*/ 58 h 83"/>
                <a:gd name="T56" fmla="*/ 85 w 87"/>
                <a:gd name="T57" fmla="*/ 50 h 83"/>
                <a:gd name="T58" fmla="*/ 87 w 87"/>
                <a:gd name="T59" fmla="*/ 42 h 83"/>
                <a:gd name="T60" fmla="*/ 87 w 87"/>
                <a:gd name="T61" fmla="*/ 42 h 83"/>
                <a:gd name="T62" fmla="*/ 85 w 87"/>
                <a:gd name="T63" fmla="*/ 33 h 83"/>
                <a:gd name="T64" fmla="*/ 83 w 87"/>
                <a:gd name="T65" fmla="*/ 25 h 83"/>
                <a:gd name="T66" fmla="*/ 80 w 87"/>
                <a:gd name="T67" fmla="*/ 19 h 83"/>
                <a:gd name="T68" fmla="*/ 74 w 87"/>
                <a:gd name="T69" fmla="*/ 12 h 83"/>
                <a:gd name="T70" fmla="*/ 69 w 87"/>
                <a:gd name="T71" fmla="*/ 8 h 83"/>
                <a:gd name="T72" fmla="*/ 61 w 87"/>
                <a:gd name="T73" fmla="*/ 3 h 83"/>
                <a:gd name="T74" fmla="*/ 54 w 87"/>
                <a:gd name="T75" fmla="*/ 1 h 83"/>
                <a:gd name="T76" fmla="*/ 46 w 87"/>
                <a:gd name="T7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7" h="83">
                  <a:moveTo>
                    <a:pt x="46" y="0"/>
                  </a:moveTo>
                  <a:lnTo>
                    <a:pt x="41" y="0"/>
                  </a:lnTo>
                  <a:lnTo>
                    <a:pt x="41" y="0"/>
                  </a:lnTo>
                  <a:lnTo>
                    <a:pt x="33" y="1"/>
                  </a:lnTo>
                  <a:lnTo>
                    <a:pt x="25" y="3"/>
                  </a:lnTo>
                  <a:lnTo>
                    <a:pt x="18" y="8"/>
                  </a:lnTo>
                  <a:lnTo>
                    <a:pt x="12" y="12"/>
                  </a:lnTo>
                  <a:lnTo>
                    <a:pt x="7" y="19"/>
                  </a:lnTo>
                  <a:lnTo>
                    <a:pt x="3" y="25"/>
                  </a:lnTo>
                  <a:lnTo>
                    <a:pt x="1" y="33"/>
                  </a:lnTo>
                  <a:lnTo>
                    <a:pt x="0" y="42"/>
                  </a:lnTo>
                  <a:lnTo>
                    <a:pt x="0" y="42"/>
                  </a:lnTo>
                  <a:lnTo>
                    <a:pt x="1" y="50"/>
                  </a:lnTo>
                  <a:lnTo>
                    <a:pt x="3" y="58"/>
                  </a:lnTo>
                  <a:lnTo>
                    <a:pt x="7" y="65"/>
                  </a:lnTo>
                  <a:lnTo>
                    <a:pt x="12" y="71"/>
                  </a:lnTo>
                  <a:lnTo>
                    <a:pt x="18" y="76"/>
                  </a:lnTo>
                  <a:lnTo>
                    <a:pt x="25" y="80"/>
                  </a:lnTo>
                  <a:lnTo>
                    <a:pt x="33" y="82"/>
                  </a:lnTo>
                  <a:lnTo>
                    <a:pt x="41" y="83"/>
                  </a:lnTo>
                  <a:lnTo>
                    <a:pt x="46" y="83"/>
                  </a:lnTo>
                  <a:lnTo>
                    <a:pt x="46" y="83"/>
                  </a:lnTo>
                  <a:lnTo>
                    <a:pt x="54" y="82"/>
                  </a:lnTo>
                  <a:lnTo>
                    <a:pt x="61" y="80"/>
                  </a:lnTo>
                  <a:lnTo>
                    <a:pt x="69" y="76"/>
                  </a:lnTo>
                  <a:lnTo>
                    <a:pt x="74" y="71"/>
                  </a:lnTo>
                  <a:lnTo>
                    <a:pt x="80" y="65"/>
                  </a:lnTo>
                  <a:lnTo>
                    <a:pt x="83" y="58"/>
                  </a:lnTo>
                  <a:lnTo>
                    <a:pt x="85" y="50"/>
                  </a:lnTo>
                  <a:lnTo>
                    <a:pt x="87" y="42"/>
                  </a:lnTo>
                  <a:lnTo>
                    <a:pt x="87" y="42"/>
                  </a:lnTo>
                  <a:lnTo>
                    <a:pt x="85" y="33"/>
                  </a:lnTo>
                  <a:lnTo>
                    <a:pt x="83" y="25"/>
                  </a:lnTo>
                  <a:lnTo>
                    <a:pt x="80" y="19"/>
                  </a:lnTo>
                  <a:lnTo>
                    <a:pt x="74" y="12"/>
                  </a:lnTo>
                  <a:lnTo>
                    <a:pt x="69" y="8"/>
                  </a:lnTo>
                  <a:lnTo>
                    <a:pt x="61" y="3"/>
                  </a:lnTo>
                  <a:lnTo>
                    <a:pt x="54" y="1"/>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userDrawn="1"/>
          </p:nvSpPr>
          <p:spPr bwMode="auto">
            <a:xfrm>
              <a:off x="143" y="298"/>
              <a:ext cx="166" cy="21"/>
            </a:xfrm>
            <a:custGeom>
              <a:avLst/>
              <a:gdLst>
                <a:gd name="T0" fmla="*/ 623 w 665"/>
                <a:gd name="T1" fmla="*/ 0 h 83"/>
                <a:gd name="T2" fmla="*/ 40 w 665"/>
                <a:gd name="T3" fmla="*/ 0 h 83"/>
                <a:gd name="T4" fmla="*/ 40 w 665"/>
                <a:gd name="T5" fmla="*/ 0 h 83"/>
                <a:gd name="T6" fmla="*/ 32 w 665"/>
                <a:gd name="T7" fmla="*/ 1 h 83"/>
                <a:gd name="T8" fmla="*/ 25 w 665"/>
                <a:gd name="T9" fmla="*/ 4 h 83"/>
                <a:gd name="T10" fmla="*/ 17 w 665"/>
                <a:gd name="T11" fmla="*/ 7 h 83"/>
                <a:gd name="T12" fmla="*/ 12 w 665"/>
                <a:gd name="T13" fmla="*/ 12 h 83"/>
                <a:gd name="T14" fmla="*/ 6 w 665"/>
                <a:gd name="T15" fmla="*/ 18 h 83"/>
                <a:gd name="T16" fmla="*/ 3 w 665"/>
                <a:gd name="T17" fmla="*/ 26 h 83"/>
                <a:gd name="T18" fmla="*/ 1 w 665"/>
                <a:gd name="T19" fmla="*/ 33 h 83"/>
                <a:gd name="T20" fmla="*/ 0 w 665"/>
                <a:gd name="T21" fmla="*/ 42 h 83"/>
                <a:gd name="T22" fmla="*/ 0 w 665"/>
                <a:gd name="T23" fmla="*/ 42 h 83"/>
                <a:gd name="T24" fmla="*/ 1 w 665"/>
                <a:gd name="T25" fmla="*/ 50 h 83"/>
                <a:gd name="T26" fmla="*/ 3 w 665"/>
                <a:gd name="T27" fmla="*/ 57 h 83"/>
                <a:gd name="T28" fmla="*/ 6 w 665"/>
                <a:gd name="T29" fmla="*/ 65 h 83"/>
                <a:gd name="T30" fmla="*/ 12 w 665"/>
                <a:gd name="T31" fmla="*/ 70 h 83"/>
                <a:gd name="T32" fmla="*/ 17 w 665"/>
                <a:gd name="T33" fmla="*/ 76 h 83"/>
                <a:gd name="T34" fmla="*/ 25 w 665"/>
                <a:gd name="T35" fmla="*/ 79 h 83"/>
                <a:gd name="T36" fmla="*/ 32 w 665"/>
                <a:gd name="T37" fmla="*/ 81 h 83"/>
                <a:gd name="T38" fmla="*/ 40 w 665"/>
                <a:gd name="T39" fmla="*/ 83 h 83"/>
                <a:gd name="T40" fmla="*/ 623 w 665"/>
                <a:gd name="T41" fmla="*/ 83 h 83"/>
                <a:gd name="T42" fmla="*/ 623 w 665"/>
                <a:gd name="T43" fmla="*/ 83 h 83"/>
                <a:gd name="T44" fmla="*/ 632 w 665"/>
                <a:gd name="T45" fmla="*/ 81 h 83"/>
                <a:gd name="T46" fmla="*/ 640 w 665"/>
                <a:gd name="T47" fmla="*/ 79 h 83"/>
                <a:gd name="T48" fmla="*/ 647 w 665"/>
                <a:gd name="T49" fmla="*/ 76 h 83"/>
                <a:gd name="T50" fmla="*/ 653 w 665"/>
                <a:gd name="T51" fmla="*/ 70 h 83"/>
                <a:gd name="T52" fmla="*/ 658 w 665"/>
                <a:gd name="T53" fmla="*/ 65 h 83"/>
                <a:gd name="T54" fmla="*/ 662 w 665"/>
                <a:gd name="T55" fmla="*/ 57 h 83"/>
                <a:gd name="T56" fmla="*/ 664 w 665"/>
                <a:gd name="T57" fmla="*/ 50 h 83"/>
                <a:gd name="T58" fmla="*/ 665 w 665"/>
                <a:gd name="T59" fmla="*/ 42 h 83"/>
                <a:gd name="T60" fmla="*/ 665 w 665"/>
                <a:gd name="T61" fmla="*/ 42 h 83"/>
                <a:gd name="T62" fmla="*/ 664 w 665"/>
                <a:gd name="T63" fmla="*/ 33 h 83"/>
                <a:gd name="T64" fmla="*/ 662 w 665"/>
                <a:gd name="T65" fmla="*/ 26 h 83"/>
                <a:gd name="T66" fmla="*/ 658 w 665"/>
                <a:gd name="T67" fmla="*/ 18 h 83"/>
                <a:gd name="T68" fmla="*/ 653 w 665"/>
                <a:gd name="T69" fmla="*/ 12 h 83"/>
                <a:gd name="T70" fmla="*/ 647 w 665"/>
                <a:gd name="T71" fmla="*/ 7 h 83"/>
                <a:gd name="T72" fmla="*/ 640 w 665"/>
                <a:gd name="T73" fmla="*/ 4 h 83"/>
                <a:gd name="T74" fmla="*/ 632 w 665"/>
                <a:gd name="T75" fmla="*/ 1 h 83"/>
                <a:gd name="T76" fmla="*/ 623 w 665"/>
                <a:gd name="T77" fmla="*/ 0 h 83"/>
                <a:gd name="T78" fmla="*/ 623 w 665"/>
                <a:gd name="T7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65" h="83">
                  <a:moveTo>
                    <a:pt x="623" y="0"/>
                  </a:moveTo>
                  <a:lnTo>
                    <a:pt x="40" y="0"/>
                  </a:lnTo>
                  <a:lnTo>
                    <a:pt x="40" y="0"/>
                  </a:lnTo>
                  <a:lnTo>
                    <a:pt x="32" y="1"/>
                  </a:lnTo>
                  <a:lnTo>
                    <a:pt x="25" y="4"/>
                  </a:lnTo>
                  <a:lnTo>
                    <a:pt x="17" y="7"/>
                  </a:lnTo>
                  <a:lnTo>
                    <a:pt x="12" y="12"/>
                  </a:lnTo>
                  <a:lnTo>
                    <a:pt x="6" y="18"/>
                  </a:lnTo>
                  <a:lnTo>
                    <a:pt x="3" y="26"/>
                  </a:lnTo>
                  <a:lnTo>
                    <a:pt x="1" y="33"/>
                  </a:lnTo>
                  <a:lnTo>
                    <a:pt x="0" y="42"/>
                  </a:lnTo>
                  <a:lnTo>
                    <a:pt x="0" y="42"/>
                  </a:lnTo>
                  <a:lnTo>
                    <a:pt x="1" y="50"/>
                  </a:lnTo>
                  <a:lnTo>
                    <a:pt x="3" y="57"/>
                  </a:lnTo>
                  <a:lnTo>
                    <a:pt x="6" y="65"/>
                  </a:lnTo>
                  <a:lnTo>
                    <a:pt x="12" y="70"/>
                  </a:lnTo>
                  <a:lnTo>
                    <a:pt x="17" y="76"/>
                  </a:lnTo>
                  <a:lnTo>
                    <a:pt x="25" y="79"/>
                  </a:lnTo>
                  <a:lnTo>
                    <a:pt x="32" y="81"/>
                  </a:lnTo>
                  <a:lnTo>
                    <a:pt x="40" y="83"/>
                  </a:lnTo>
                  <a:lnTo>
                    <a:pt x="623" y="83"/>
                  </a:lnTo>
                  <a:lnTo>
                    <a:pt x="623" y="83"/>
                  </a:lnTo>
                  <a:lnTo>
                    <a:pt x="632" y="81"/>
                  </a:lnTo>
                  <a:lnTo>
                    <a:pt x="640" y="79"/>
                  </a:lnTo>
                  <a:lnTo>
                    <a:pt x="647" y="76"/>
                  </a:lnTo>
                  <a:lnTo>
                    <a:pt x="653" y="70"/>
                  </a:lnTo>
                  <a:lnTo>
                    <a:pt x="658" y="65"/>
                  </a:lnTo>
                  <a:lnTo>
                    <a:pt x="662" y="57"/>
                  </a:lnTo>
                  <a:lnTo>
                    <a:pt x="664" y="50"/>
                  </a:lnTo>
                  <a:lnTo>
                    <a:pt x="665" y="42"/>
                  </a:lnTo>
                  <a:lnTo>
                    <a:pt x="665" y="42"/>
                  </a:lnTo>
                  <a:lnTo>
                    <a:pt x="664" y="33"/>
                  </a:lnTo>
                  <a:lnTo>
                    <a:pt x="662" y="26"/>
                  </a:lnTo>
                  <a:lnTo>
                    <a:pt x="658" y="18"/>
                  </a:lnTo>
                  <a:lnTo>
                    <a:pt x="653" y="12"/>
                  </a:lnTo>
                  <a:lnTo>
                    <a:pt x="647" y="7"/>
                  </a:lnTo>
                  <a:lnTo>
                    <a:pt x="640" y="4"/>
                  </a:lnTo>
                  <a:lnTo>
                    <a:pt x="632" y="1"/>
                  </a:lnTo>
                  <a:lnTo>
                    <a:pt x="623" y="0"/>
                  </a:lnTo>
                  <a:lnTo>
                    <a:pt x="62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userDrawn="1"/>
          </p:nvSpPr>
          <p:spPr bwMode="auto">
            <a:xfrm>
              <a:off x="110" y="299"/>
              <a:ext cx="21" cy="20"/>
            </a:xfrm>
            <a:custGeom>
              <a:avLst/>
              <a:gdLst>
                <a:gd name="T0" fmla="*/ 46 w 87"/>
                <a:gd name="T1" fmla="*/ 0 h 82"/>
                <a:gd name="T2" fmla="*/ 41 w 87"/>
                <a:gd name="T3" fmla="*/ 0 h 82"/>
                <a:gd name="T4" fmla="*/ 41 w 87"/>
                <a:gd name="T5" fmla="*/ 0 h 82"/>
                <a:gd name="T6" fmla="*/ 33 w 87"/>
                <a:gd name="T7" fmla="*/ 0 h 82"/>
                <a:gd name="T8" fmla="*/ 25 w 87"/>
                <a:gd name="T9" fmla="*/ 3 h 82"/>
                <a:gd name="T10" fmla="*/ 18 w 87"/>
                <a:gd name="T11" fmla="*/ 6 h 82"/>
                <a:gd name="T12" fmla="*/ 12 w 87"/>
                <a:gd name="T13" fmla="*/ 12 h 82"/>
                <a:gd name="T14" fmla="*/ 7 w 87"/>
                <a:gd name="T15" fmla="*/ 17 h 82"/>
                <a:gd name="T16" fmla="*/ 3 w 87"/>
                <a:gd name="T17" fmla="*/ 25 h 82"/>
                <a:gd name="T18" fmla="*/ 1 w 87"/>
                <a:gd name="T19" fmla="*/ 33 h 82"/>
                <a:gd name="T20" fmla="*/ 0 w 87"/>
                <a:gd name="T21" fmla="*/ 40 h 82"/>
                <a:gd name="T22" fmla="*/ 0 w 87"/>
                <a:gd name="T23" fmla="*/ 40 h 82"/>
                <a:gd name="T24" fmla="*/ 1 w 87"/>
                <a:gd name="T25" fmla="*/ 49 h 82"/>
                <a:gd name="T26" fmla="*/ 3 w 87"/>
                <a:gd name="T27" fmla="*/ 57 h 82"/>
                <a:gd name="T28" fmla="*/ 7 w 87"/>
                <a:gd name="T29" fmla="*/ 63 h 82"/>
                <a:gd name="T30" fmla="*/ 12 w 87"/>
                <a:gd name="T31" fmla="*/ 70 h 82"/>
                <a:gd name="T32" fmla="*/ 18 w 87"/>
                <a:gd name="T33" fmla="*/ 75 h 82"/>
                <a:gd name="T34" fmla="*/ 25 w 87"/>
                <a:gd name="T35" fmla="*/ 79 h 82"/>
                <a:gd name="T36" fmla="*/ 33 w 87"/>
                <a:gd name="T37" fmla="*/ 81 h 82"/>
                <a:gd name="T38" fmla="*/ 41 w 87"/>
                <a:gd name="T39" fmla="*/ 82 h 82"/>
                <a:gd name="T40" fmla="*/ 46 w 87"/>
                <a:gd name="T41" fmla="*/ 82 h 82"/>
                <a:gd name="T42" fmla="*/ 46 w 87"/>
                <a:gd name="T43" fmla="*/ 82 h 82"/>
                <a:gd name="T44" fmla="*/ 54 w 87"/>
                <a:gd name="T45" fmla="*/ 81 h 82"/>
                <a:gd name="T46" fmla="*/ 61 w 87"/>
                <a:gd name="T47" fmla="*/ 79 h 82"/>
                <a:gd name="T48" fmla="*/ 69 w 87"/>
                <a:gd name="T49" fmla="*/ 75 h 82"/>
                <a:gd name="T50" fmla="*/ 74 w 87"/>
                <a:gd name="T51" fmla="*/ 70 h 82"/>
                <a:gd name="T52" fmla="*/ 80 w 87"/>
                <a:gd name="T53" fmla="*/ 63 h 82"/>
                <a:gd name="T54" fmla="*/ 83 w 87"/>
                <a:gd name="T55" fmla="*/ 57 h 82"/>
                <a:gd name="T56" fmla="*/ 85 w 87"/>
                <a:gd name="T57" fmla="*/ 49 h 82"/>
                <a:gd name="T58" fmla="*/ 87 w 87"/>
                <a:gd name="T59" fmla="*/ 40 h 82"/>
                <a:gd name="T60" fmla="*/ 87 w 87"/>
                <a:gd name="T61" fmla="*/ 40 h 82"/>
                <a:gd name="T62" fmla="*/ 85 w 87"/>
                <a:gd name="T63" fmla="*/ 33 h 82"/>
                <a:gd name="T64" fmla="*/ 83 w 87"/>
                <a:gd name="T65" fmla="*/ 25 h 82"/>
                <a:gd name="T66" fmla="*/ 80 w 87"/>
                <a:gd name="T67" fmla="*/ 17 h 82"/>
                <a:gd name="T68" fmla="*/ 74 w 87"/>
                <a:gd name="T69" fmla="*/ 12 h 82"/>
                <a:gd name="T70" fmla="*/ 69 w 87"/>
                <a:gd name="T71" fmla="*/ 6 h 82"/>
                <a:gd name="T72" fmla="*/ 61 w 87"/>
                <a:gd name="T73" fmla="*/ 3 h 82"/>
                <a:gd name="T74" fmla="*/ 54 w 87"/>
                <a:gd name="T75" fmla="*/ 0 h 82"/>
                <a:gd name="T76" fmla="*/ 46 w 87"/>
                <a:gd name="T7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7" h="82">
                  <a:moveTo>
                    <a:pt x="46" y="0"/>
                  </a:moveTo>
                  <a:lnTo>
                    <a:pt x="41" y="0"/>
                  </a:lnTo>
                  <a:lnTo>
                    <a:pt x="41" y="0"/>
                  </a:lnTo>
                  <a:lnTo>
                    <a:pt x="33" y="0"/>
                  </a:lnTo>
                  <a:lnTo>
                    <a:pt x="25" y="3"/>
                  </a:lnTo>
                  <a:lnTo>
                    <a:pt x="18" y="6"/>
                  </a:lnTo>
                  <a:lnTo>
                    <a:pt x="12" y="12"/>
                  </a:lnTo>
                  <a:lnTo>
                    <a:pt x="7" y="17"/>
                  </a:lnTo>
                  <a:lnTo>
                    <a:pt x="3" y="25"/>
                  </a:lnTo>
                  <a:lnTo>
                    <a:pt x="1" y="33"/>
                  </a:lnTo>
                  <a:lnTo>
                    <a:pt x="0" y="40"/>
                  </a:lnTo>
                  <a:lnTo>
                    <a:pt x="0" y="40"/>
                  </a:lnTo>
                  <a:lnTo>
                    <a:pt x="1" y="49"/>
                  </a:lnTo>
                  <a:lnTo>
                    <a:pt x="3" y="57"/>
                  </a:lnTo>
                  <a:lnTo>
                    <a:pt x="7" y="63"/>
                  </a:lnTo>
                  <a:lnTo>
                    <a:pt x="12" y="70"/>
                  </a:lnTo>
                  <a:lnTo>
                    <a:pt x="18" y="75"/>
                  </a:lnTo>
                  <a:lnTo>
                    <a:pt x="25" y="79"/>
                  </a:lnTo>
                  <a:lnTo>
                    <a:pt x="33" y="81"/>
                  </a:lnTo>
                  <a:lnTo>
                    <a:pt x="41" y="82"/>
                  </a:lnTo>
                  <a:lnTo>
                    <a:pt x="46" y="82"/>
                  </a:lnTo>
                  <a:lnTo>
                    <a:pt x="46" y="82"/>
                  </a:lnTo>
                  <a:lnTo>
                    <a:pt x="54" y="81"/>
                  </a:lnTo>
                  <a:lnTo>
                    <a:pt x="61" y="79"/>
                  </a:lnTo>
                  <a:lnTo>
                    <a:pt x="69" y="75"/>
                  </a:lnTo>
                  <a:lnTo>
                    <a:pt x="74" y="70"/>
                  </a:lnTo>
                  <a:lnTo>
                    <a:pt x="80" y="63"/>
                  </a:lnTo>
                  <a:lnTo>
                    <a:pt x="83" y="57"/>
                  </a:lnTo>
                  <a:lnTo>
                    <a:pt x="85" y="49"/>
                  </a:lnTo>
                  <a:lnTo>
                    <a:pt x="87" y="40"/>
                  </a:lnTo>
                  <a:lnTo>
                    <a:pt x="87" y="40"/>
                  </a:lnTo>
                  <a:lnTo>
                    <a:pt x="85" y="33"/>
                  </a:lnTo>
                  <a:lnTo>
                    <a:pt x="83" y="25"/>
                  </a:lnTo>
                  <a:lnTo>
                    <a:pt x="80" y="17"/>
                  </a:lnTo>
                  <a:lnTo>
                    <a:pt x="74" y="12"/>
                  </a:lnTo>
                  <a:lnTo>
                    <a:pt x="69" y="6"/>
                  </a:lnTo>
                  <a:lnTo>
                    <a:pt x="61" y="3"/>
                  </a:lnTo>
                  <a:lnTo>
                    <a:pt x="54" y="0"/>
                  </a:lnTo>
                  <a:lnTo>
                    <a:pt x="46" y="0"/>
                  </a:lnTo>
                  <a:close/>
                </a:path>
              </a:pathLst>
            </a:custGeom>
            <a:solidFill>
              <a:srgbClr val="FFFF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p:cNvSpPr>
            <p:nvPr userDrawn="1"/>
          </p:nvSpPr>
          <p:spPr bwMode="auto">
            <a:xfrm>
              <a:off x="110" y="299"/>
              <a:ext cx="21" cy="20"/>
            </a:xfrm>
            <a:custGeom>
              <a:avLst/>
              <a:gdLst>
                <a:gd name="T0" fmla="*/ 46 w 87"/>
                <a:gd name="T1" fmla="*/ 0 h 82"/>
                <a:gd name="T2" fmla="*/ 41 w 87"/>
                <a:gd name="T3" fmla="*/ 0 h 82"/>
                <a:gd name="T4" fmla="*/ 41 w 87"/>
                <a:gd name="T5" fmla="*/ 0 h 82"/>
                <a:gd name="T6" fmla="*/ 33 w 87"/>
                <a:gd name="T7" fmla="*/ 0 h 82"/>
                <a:gd name="T8" fmla="*/ 25 w 87"/>
                <a:gd name="T9" fmla="*/ 3 h 82"/>
                <a:gd name="T10" fmla="*/ 18 w 87"/>
                <a:gd name="T11" fmla="*/ 6 h 82"/>
                <a:gd name="T12" fmla="*/ 12 w 87"/>
                <a:gd name="T13" fmla="*/ 12 h 82"/>
                <a:gd name="T14" fmla="*/ 7 w 87"/>
                <a:gd name="T15" fmla="*/ 17 h 82"/>
                <a:gd name="T16" fmla="*/ 3 w 87"/>
                <a:gd name="T17" fmla="*/ 25 h 82"/>
                <a:gd name="T18" fmla="*/ 1 w 87"/>
                <a:gd name="T19" fmla="*/ 33 h 82"/>
                <a:gd name="T20" fmla="*/ 0 w 87"/>
                <a:gd name="T21" fmla="*/ 40 h 82"/>
                <a:gd name="T22" fmla="*/ 0 w 87"/>
                <a:gd name="T23" fmla="*/ 40 h 82"/>
                <a:gd name="T24" fmla="*/ 1 w 87"/>
                <a:gd name="T25" fmla="*/ 49 h 82"/>
                <a:gd name="T26" fmla="*/ 3 w 87"/>
                <a:gd name="T27" fmla="*/ 57 h 82"/>
                <a:gd name="T28" fmla="*/ 7 w 87"/>
                <a:gd name="T29" fmla="*/ 63 h 82"/>
                <a:gd name="T30" fmla="*/ 12 w 87"/>
                <a:gd name="T31" fmla="*/ 70 h 82"/>
                <a:gd name="T32" fmla="*/ 18 w 87"/>
                <a:gd name="T33" fmla="*/ 75 h 82"/>
                <a:gd name="T34" fmla="*/ 25 w 87"/>
                <a:gd name="T35" fmla="*/ 79 h 82"/>
                <a:gd name="T36" fmla="*/ 33 w 87"/>
                <a:gd name="T37" fmla="*/ 81 h 82"/>
                <a:gd name="T38" fmla="*/ 41 w 87"/>
                <a:gd name="T39" fmla="*/ 82 h 82"/>
                <a:gd name="T40" fmla="*/ 46 w 87"/>
                <a:gd name="T41" fmla="*/ 82 h 82"/>
                <a:gd name="T42" fmla="*/ 46 w 87"/>
                <a:gd name="T43" fmla="*/ 82 h 82"/>
                <a:gd name="T44" fmla="*/ 54 w 87"/>
                <a:gd name="T45" fmla="*/ 81 h 82"/>
                <a:gd name="T46" fmla="*/ 61 w 87"/>
                <a:gd name="T47" fmla="*/ 79 h 82"/>
                <a:gd name="T48" fmla="*/ 69 w 87"/>
                <a:gd name="T49" fmla="*/ 75 h 82"/>
                <a:gd name="T50" fmla="*/ 74 w 87"/>
                <a:gd name="T51" fmla="*/ 70 h 82"/>
                <a:gd name="T52" fmla="*/ 80 w 87"/>
                <a:gd name="T53" fmla="*/ 63 h 82"/>
                <a:gd name="T54" fmla="*/ 83 w 87"/>
                <a:gd name="T55" fmla="*/ 57 h 82"/>
                <a:gd name="T56" fmla="*/ 85 w 87"/>
                <a:gd name="T57" fmla="*/ 49 h 82"/>
                <a:gd name="T58" fmla="*/ 87 w 87"/>
                <a:gd name="T59" fmla="*/ 40 h 82"/>
                <a:gd name="T60" fmla="*/ 87 w 87"/>
                <a:gd name="T61" fmla="*/ 40 h 82"/>
                <a:gd name="T62" fmla="*/ 85 w 87"/>
                <a:gd name="T63" fmla="*/ 33 h 82"/>
                <a:gd name="T64" fmla="*/ 83 w 87"/>
                <a:gd name="T65" fmla="*/ 25 h 82"/>
                <a:gd name="T66" fmla="*/ 80 w 87"/>
                <a:gd name="T67" fmla="*/ 17 h 82"/>
                <a:gd name="T68" fmla="*/ 74 w 87"/>
                <a:gd name="T69" fmla="*/ 12 h 82"/>
                <a:gd name="T70" fmla="*/ 69 w 87"/>
                <a:gd name="T71" fmla="*/ 6 h 82"/>
                <a:gd name="T72" fmla="*/ 61 w 87"/>
                <a:gd name="T73" fmla="*/ 3 h 82"/>
                <a:gd name="T74" fmla="*/ 54 w 87"/>
                <a:gd name="T75" fmla="*/ 0 h 82"/>
                <a:gd name="T76" fmla="*/ 46 w 87"/>
                <a:gd name="T7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7" h="82">
                  <a:moveTo>
                    <a:pt x="46" y="0"/>
                  </a:moveTo>
                  <a:lnTo>
                    <a:pt x="41" y="0"/>
                  </a:lnTo>
                  <a:lnTo>
                    <a:pt x="41" y="0"/>
                  </a:lnTo>
                  <a:lnTo>
                    <a:pt x="33" y="0"/>
                  </a:lnTo>
                  <a:lnTo>
                    <a:pt x="25" y="3"/>
                  </a:lnTo>
                  <a:lnTo>
                    <a:pt x="18" y="6"/>
                  </a:lnTo>
                  <a:lnTo>
                    <a:pt x="12" y="12"/>
                  </a:lnTo>
                  <a:lnTo>
                    <a:pt x="7" y="17"/>
                  </a:lnTo>
                  <a:lnTo>
                    <a:pt x="3" y="25"/>
                  </a:lnTo>
                  <a:lnTo>
                    <a:pt x="1" y="33"/>
                  </a:lnTo>
                  <a:lnTo>
                    <a:pt x="0" y="40"/>
                  </a:lnTo>
                  <a:lnTo>
                    <a:pt x="0" y="40"/>
                  </a:lnTo>
                  <a:lnTo>
                    <a:pt x="1" y="49"/>
                  </a:lnTo>
                  <a:lnTo>
                    <a:pt x="3" y="57"/>
                  </a:lnTo>
                  <a:lnTo>
                    <a:pt x="7" y="63"/>
                  </a:lnTo>
                  <a:lnTo>
                    <a:pt x="12" y="70"/>
                  </a:lnTo>
                  <a:lnTo>
                    <a:pt x="18" y="75"/>
                  </a:lnTo>
                  <a:lnTo>
                    <a:pt x="25" y="79"/>
                  </a:lnTo>
                  <a:lnTo>
                    <a:pt x="33" y="81"/>
                  </a:lnTo>
                  <a:lnTo>
                    <a:pt x="41" y="82"/>
                  </a:lnTo>
                  <a:lnTo>
                    <a:pt x="46" y="82"/>
                  </a:lnTo>
                  <a:lnTo>
                    <a:pt x="46" y="82"/>
                  </a:lnTo>
                  <a:lnTo>
                    <a:pt x="54" y="81"/>
                  </a:lnTo>
                  <a:lnTo>
                    <a:pt x="61" y="79"/>
                  </a:lnTo>
                  <a:lnTo>
                    <a:pt x="69" y="75"/>
                  </a:lnTo>
                  <a:lnTo>
                    <a:pt x="74" y="70"/>
                  </a:lnTo>
                  <a:lnTo>
                    <a:pt x="80" y="63"/>
                  </a:lnTo>
                  <a:lnTo>
                    <a:pt x="83" y="57"/>
                  </a:lnTo>
                  <a:lnTo>
                    <a:pt x="85" y="49"/>
                  </a:lnTo>
                  <a:lnTo>
                    <a:pt x="87" y="40"/>
                  </a:lnTo>
                  <a:lnTo>
                    <a:pt x="87" y="40"/>
                  </a:lnTo>
                  <a:lnTo>
                    <a:pt x="85" y="33"/>
                  </a:lnTo>
                  <a:lnTo>
                    <a:pt x="83" y="25"/>
                  </a:lnTo>
                  <a:lnTo>
                    <a:pt x="80" y="17"/>
                  </a:lnTo>
                  <a:lnTo>
                    <a:pt x="74" y="12"/>
                  </a:lnTo>
                  <a:lnTo>
                    <a:pt x="69" y="6"/>
                  </a:lnTo>
                  <a:lnTo>
                    <a:pt x="61" y="3"/>
                  </a:lnTo>
                  <a:lnTo>
                    <a:pt x="54" y="0"/>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p:cNvSpPr>
            <p:nvPr userDrawn="1"/>
          </p:nvSpPr>
          <p:spPr bwMode="auto">
            <a:xfrm>
              <a:off x="143" y="237"/>
              <a:ext cx="166" cy="21"/>
            </a:xfrm>
            <a:custGeom>
              <a:avLst/>
              <a:gdLst>
                <a:gd name="T0" fmla="*/ 623 w 665"/>
                <a:gd name="T1" fmla="*/ 0 h 83"/>
                <a:gd name="T2" fmla="*/ 40 w 665"/>
                <a:gd name="T3" fmla="*/ 0 h 83"/>
                <a:gd name="T4" fmla="*/ 40 w 665"/>
                <a:gd name="T5" fmla="*/ 0 h 83"/>
                <a:gd name="T6" fmla="*/ 32 w 665"/>
                <a:gd name="T7" fmla="*/ 1 h 83"/>
                <a:gd name="T8" fmla="*/ 25 w 665"/>
                <a:gd name="T9" fmla="*/ 3 h 83"/>
                <a:gd name="T10" fmla="*/ 17 w 665"/>
                <a:gd name="T11" fmla="*/ 8 h 83"/>
                <a:gd name="T12" fmla="*/ 12 w 665"/>
                <a:gd name="T13" fmla="*/ 12 h 83"/>
                <a:gd name="T14" fmla="*/ 6 w 665"/>
                <a:gd name="T15" fmla="*/ 19 h 83"/>
                <a:gd name="T16" fmla="*/ 3 w 665"/>
                <a:gd name="T17" fmla="*/ 25 h 83"/>
                <a:gd name="T18" fmla="*/ 1 w 665"/>
                <a:gd name="T19" fmla="*/ 33 h 83"/>
                <a:gd name="T20" fmla="*/ 0 w 665"/>
                <a:gd name="T21" fmla="*/ 42 h 83"/>
                <a:gd name="T22" fmla="*/ 0 w 665"/>
                <a:gd name="T23" fmla="*/ 42 h 83"/>
                <a:gd name="T24" fmla="*/ 1 w 665"/>
                <a:gd name="T25" fmla="*/ 49 h 83"/>
                <a:gd name="T26" fmla="*/ 3 w 665"/>
                <a:gd name="T27" fmla="*/ 58 h 83"/>
                <a:gd name="T28" fmla="*/ 6 w 665"/>
                <a:gd name="T29" fmla="*/ 65 h 83"/>
                <a:gd name="T30" fmla="*/ 12 w 665"/>
                <a:gd name="T31" fmla="*/ 71 h 83"/>
                <a:gd name="T32" fmla="*/ 17 w 665"/>
                <a:gd name="T33" fmla="*/ 76 h 83"/>
                <a:gd name="T34" fmla="*/ 25 w 665"/>
                <a:gd name="T35" fmla="*/ 80 h 83"/>
                <a:gd name="T36" fmla="*/ 32 w 665"/>
                <a:gd name="T37" fmla="*/ 82 h 83"/>
                <a:gd name="T38" fmla="*/ 40 w 665"/>
                <a:gd name="T39" fmla="*/ 83 h 83"/>
                <a:gd name="T40" fmla="*/ 623 w 665"/>
                <a:gd name="T41" fmla="*/ 83 h 83"/>
                <a:gd name="T42" fmla="*/ 623 w 665"/>
                <a:gd name="T43" fmla="*/ 83 h 83"/>
                <a:gd name="T44" fmla="*/ 632 w 665"/>
                <a:gd name="T45" fmla="*/ 82 h 83"/>
                <a:gd name="T46" fmla="*/ 640 w 665"/>
                <a:gd name="T47" fmla="*/ 80 h 83"/>
                <a:gd name="T48" fmla="*/ 647 w 665"/>
                <a:gd name="T49" fmla="*/ 76 h 83"/>
                <a:gd name="T50" fmla="*/ 653 w 665"/>
                <a:gd name="T51" fmla="*/ 71 h 83"/>
                <a:gd name="T52" fmla="*/ 658 w 665"/>
                <a:gd name="T53" fmla="*/ 65 h 83"/>
                <a:gd name="T54" fmla="*/ 662 w 665"/>
                <a:gd name="T55" fmla="*/ 58 h 83"/>
                <a:gd name="T56" fmla="*/ 664 w 665"/>
                <a:gd name="T57" fmla="*/ 49 h 83"/>
                <a:gd name="T58" fmla="*/ 665 w 665"/>
                <a:gd name="T59" fmla="*/ 42 h 83"/>
                <a:gd name="T60" fmla="*/ 665 w 665"/>
                <a:gd name="T61" fmla="*/ 42 h 83"/>
                <a:gd name="T62" fmla="*/ 664 w 665"/>
                <a:gd name="T63" fmla="*/ 33 h 83"/>
                <a:gd name="T64" fmla="*/ 662 w 665"/>
                <a:gd name="T65" fmla="*/ 25 h 83"/>
                <a:gd name="T66" fmla="*/ 658 w 665"/>
                <a:gd name="T67" fmla="*/ 19 h 83"/>
                <a:gd name="T68" fmla="*/ 653 w 665"/>
                <a:gd name="T69" fmla="*/ 12 h 83"/>
                <a:gd name="T70" fmla="*/ 647 w 665"/>
                <a:gd name="T71" fmla="*/ 8 h 83"/>
                <a:gd name="T72" fmla="*/ 640 w 665"/>
                <a:gd name="T73" fmla="*/ 3 h 83"/>
                <a:gd name="T74" fmla="*/ 632 w 665"/>
                <a:gd name="T75" fmla="*/ 1 h 83"/>
                <a:gd name="T76" fmla="*/ 623 w 665"/>
                <a:gd name="T77" fmla="*/ 0 h 83"/>
                <a:gd name="T78" fmla="*/ 623 w 665"/>
                <a:gd name="T7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65" h="83">
                  <a:moveTo>
                    <a:pt x="623" y="0"/>
                  </a:moveTo>
                  <a:lnTo>
                    <a:pt x="40" y="0"/>
                  </a:lnTo>
                  <a:lnTo>
                    <a:pt x="40" y="0"/>
                  </a:lnTo>
                  <a:lnTo>
                    <a:pt x="32" y="1"/>
                  </a:lnTo>
                  <a:lnTo>
                    <a:pt x="25" y="3"/>
                  </a:lnTo>
                  <a:lnTo>
                    <a:pt x="17" y="8"/>
                  </a:lnTo>
                  <a:lnTo>
                    <a:pt x="12" y="12"/>
                  </a:lnTo>
                  <a:lnTo>
                    <a:pt x="6" y="19"/>
                  </a:lnTo>
                  <a:lnTo>
                    <a:pt x="3" y="25"/>
                  </a:lnTo>
                  <a:lnTo>
                    <a:pt x="1" y="33"/>
                  </a:lnTo>
                  <a:lnTo>
                    <a:pt x="0" y="42"/>
                  </a:lnTo>
                  <a:lnTo>
                    <a:pt x="0" y="42"/>
                  </a:lnTo>
                  <a:lnTo>
                    <a:pt x="1" y="49"/>
                  </a:lnTo>
                  <a:lnTo>
                    <a:pt x="3" y="58"/>
                  </a:lnTo>
                  <a:lnTo>
                    <a:pt x="6" y="65"/>
                  </a:lnTo>
                  <a:lnTo>
                    <a:pt x="12" y="71"/>
                  </a:lnTo>
                  <a:lnTo>
                    <a:pt x="17" y="76"/>
                  </a:lnTo>
                  <a:lnTo>
                    <a:pt x="25" y="80"/>
                  </a:lnTo>
                  <a:lnTo>
                    <a:pt x="32" y="82"/>
                  </a:lnTo>
                  <a:lnTo>
                    <a:pt x="40" y="83"/>
                  </a:lnTo>
                  <a:lnTo>
                    <a:pt x="623" y="83"/>
                  </a:lnTo>
                  <a:lnTo>
                    <a:pt x="623" y="83"/>
                  </a:lnTo>
                  <a:lnTo>
                    <a:pt x="632" y="82"/>
                  </a:lnTo>
                  <a:lnTo>
                    <a:pt x="640" y="80"/>
                  </a:lnTo>
                  <a:lnTo>
                    <a:pt x="647" y="76"/>
                  </a:lnTo>
                  <a:lnTo>
                    <a:pt x="653" y="71"/>
                  </a:lnTo>
                  <a:lnTo>
                    <a:pt x="658" y="65"/>
                  </a:lnTo>
                  <a:lnTo>
                    <a:pt x="662" y="58"/>
                  </a:lnTo>
                  <a:lnTo>
                    <a:pt x="664" y="49"/>
                  </a:lnTo>
                  <a:lnTo>
                    <a:pt x="665" y="42"/>
                  </a:lnTo>
                  <a:lnTo>
                    <a:pt x="665" y="42"/>
                  </a:lnTo>
                  <a:lnTo>
                    <a:pt x="664" y="33"/>
                  </a:lnTo>
                  <a:lnTo>
                    <a:pt x="662" y="25"/>
                  </a:lnTo>
                  <a:lnTo>
                    <a:pt x="658" y="19"/>
                  </a:lnTo>
                  <a:lnTo>
                    <a:pt x="653" y="12"/>
                  </a:lnTo>
                  <a:lnTo>
                    <a:pt x="647" y="8"/>
                  </a:lnTo>
                  <a:lnTo>
                    <a:pt x="640" y="3"/>
                  </a:lnTo>
                  <a:lnTo>
                    <a:pt x="632" y="1"/>
                  </a:lnTo>
                  <a:lnTo>
                    <a:pt x="623" y="0"/>
                  </a:lnTo>
                  <a:lnTo>
                    <a:pt x="62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p:cNvSpPr>
            <p:nvPr userDrawn="1"/>
          </p:nvSpPr>
          <p:spPr bwMode="auto">
            <a:xfrm>
              <a:off x="143" y="176"/>
              <a:ext cx="166" cy="21"/>
            </a:xfrm>
            <a:custGeom>
              <a:avLst/>
              <a:gdLst>
                <a:gd name="T0" fmla="*/ 623 w 665"/>
                <a:gd name="T1" fmla="*/ 0 h 83"/>
                <a:gd name="T2" fmla="*/ 40 w 665"/>
                <a:gd name="T3" fmla="*/ 0 h 83"/>
                <a:gd name="T4" fmla="*/ 40 w 665"/>
                <a:gd name="T5" fmla="*/ 0 h 83"/>
                <a:gd name="T6" fmla="*/ 32 w 665"/>
                <a:gd name="T7" fmla="*/ 1 h 83"/>
                <a:gd name="T8" fmla="*/ 25 w 665"/>
                <a:gd name="T9" fmla="*/ 3 h 83"/>
                <a:gd name="T10" fmla="*/ 17 w 665"/>
                <a:gd name="T11" fmla="*/ 7 h 83"/>
                <a:gd name="T12" fmla="*/ 12 w 665"/>
                <a:gd name="T13" fmla="*/ 12 h 83"/>
                <a:gd name="T14" fmla="*/ 6 w 665"/>
                <a:gd name="T15" fmla="*/ 18 h 83"/>
                <a:gd name="T16" fmla="*/ 3 w 665"/>
                <a:gd name="T17" fmla="*/ 25 h 83"/>
                <a:gd name="T18" fmla="*/ 1 w 665"/>
                <a:gd name="T19" fmla="*/ 34 h 83"/>
                <a:gd name="T20" fmla="*/ 0 w 665"/>
                <a:gd name="T21" fmla="*/ 41 h 83"/>
                <a:gd name="T22" fmla="*/ 0 w 665"/>
                <a:gd name="T23" fmla="*/ 41 h 83"/>
                <a:gd name="T24" fmla="*/ 1 w 665"/>
                <a:gd name="T25" fmla="*/ 50 h 83"/>
                <a:gd name="T26" fmla="*/ 3 w 665"/>
                <a:gd name="T27" fmla="*/ 58 h 83"/>
                <a:gd name="T28" fmla="*/ 6 w 665"/>
                <a:gd name="T29" fmla="*/ 64 h 83"/>
                <a:gd name="T30" fmla="*/ 12 w 665"/>
                <a:gd name="T31" fmla="*/ 71 h 83"/>
                <a:gd name="T32" fmla="*/ 17 w 665"/>
                <a:gd name="T33" fmla="*/ 75 h 83"/>
                <a:gd name="T34" fmla="*/ 25 w 665"/>
                <a:gd name="T35" fmla="*/ 80 h 83"/>
                <a:gd name="T36" fmla="*/ 32 w 665"/>
                <a:gd name="T37" fmla="*/ 82 h 83"/>
                <a:gd name="T38" fmla="*/ 40 w 665"/>
                <a:gd name="T39" fmla="*/ 83 h 83"/>
                <a:gd name="T40" fmla="*/ 623 w 665"/>
                <a:gd name="T41" fmla="*/ 83 h 83"/>
                <a:gd name="T42" fmla="*/ 623 w 665"/>
                <a:gd name="T43" fmla="*/ 83 h 83"/>
                <a:gd name="T44" fmla="*/ 632 w 665"/>
                <a:gd name="T45" fmla="*/ 82 h 83"/>
                <a:gd name="T46" fmla="*/ 640 w 665"/>
                <a:gd name="T47" fmla="*/ 80 h 83"/>
                <a:gd name="T48" fmla="*/ 647 w 665"/>
                <a:gd name="T49" fmla="*/ 75 h 83"/>
                <a:gd name="T50" fmla="*/ 653 w 665"/>
                <a:gd name="T51" fmla="*/ 71 h 83"/>
                <a:gd name="T52" fmla="*/ 658 w 665"/>
                <a:gd name="T53" fmla="*/ 64 h 83"/>
                <a:gd name="T54" fmla="*/ 662 w 665"/>
                <a:gd name="T55" fmla="*/ 58 h 83"/>
                <a:gd name="T56" fmla="*/ 664 w 665"/>
                <a:gd name="T57" fmla="*/ 50 h 83"/>
                <a:gd name="T58" fmla="*/ 665 w 665"/>
                <a:gd name="T59" fmla="*/ 41 h 83"/>
                <a:gd name="T60" fmla="*/ 665 w 665"/>
                <a:gd name="T61" fmla="*/ 41 h 83"/>
                <a:gd name="T62" fmla="*/ 664 w 665"/>
                <a:gd name="T63" fmla="*/ 34 h 83"/>
                <a:gd name="T64" fmla="*/ 662 w 665"/>
                <a:gd name="T65" fmla="*/ 25 h 83"/>
                <a:gd name="T66" fmla="*/ 658 w 665"/>
                <a:gd name="T67" fmla="*/ 18 h 83"/>
                <a:gd name="T68" fmla="*/ 653 w 665"/>
                <a:gd name="T69" fmla="*/ 12 h 83"/>
                <a:gd name="T70" fmla="*/ 647 w 665"/>
                <a:gd name="T71" fmla="*/ 7 h 83"/>
                <a:gd name="T72" fmla="*/ 640 w 665"/>
                <a:gd name="T73" fmla="*/ 3 h 83"/>
                <a:gd name="T74" fmla="*/ 632 w 665"/>
                <a:gd name="T75" fmla="*/ 1 h 83"/>
                <a:gd name="T76" fmla="*/ 623 w 665"/>
                <a:gd name="T77" fmla="*/ 0 h 83"/>
                <a:gd name="T78" fmla="*/ 623 w 665"/>
                <a:gd name="T7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65" h="83">
                  <a:moveTo>
                    <a:pt x="623" y="0"/>
                  </a:moveTo>
                  <a:lnTo>
                    <a:pt x="40" y="0"/>
                  </a:lnTo>
                  <a:lnTo>
                    <a:pt x="40" y="0"/>
                  </a:lnTo>
                  <a:lnTo>
                    <a:pt x="32" y="1"/>
                  </a:lnTo>
                  <a:lnTo>
                    <a:pt x="25" y="3"/>
                  </a:lnTo>
                  <a:lnTo>
                    <a:pt x="17" y="7"/>
                  </a:lnTo>
                  <a:lnTo>
                    <a:pt x="12" y="12"/>
                  </a:lnTo>
                  <a:lnTo>
                    <a:pt x="6" y="18"/>
                  </a:lnTo>
                  <a:lnTo>
                    <a:pt x="3" y="25"/>
                  </a:lnTo>
                  <a:lnTo>
                    <a:pt x="1" y="34"/>
                  </a:lnTo>
                  <a:lnTo>
                    <a:pt x="0" y="41"/>
                  </a:lnTo>
                  <a:lnTo>
                    <a:pt x="0" y="41"/>
                  </a:lnTo>
                  <a:lnTo>
                    <a:pt x="1" y="50"/>
                  </a:lnTo>
                  <a:lnTo>
                    <a:pt x="3" y="58"/>
                  </a:lnTo>
                  <a:lnTo>
                    <a:pt x="6" y="64"/>
                  </a:lnTo>
                  <a:lnTo>
                    <a:pt x="12" y="71"/>
                  </a:lnTo>
                  <a:lnTo>
                    <a:pt x="17" y="75"/>
                  </a:lnTo>
                  <a:lnTo>
                    <a:pt x="25" y="80"/>
                  </a:lnTo>
                  <a:lnTo>
                    <a:pt x="32" y="82"/>
                  </a:lnTo>
                  <a:lnTo>
                    <a:pt x="40" y="83"/>
                  </a:lnTo>
                  <a:lnTo>
                    <a:pt x="623" y="83"/>
                  </a:lnTo>
                  <a:lnTo>
                    <a:pt x="623" y="83"/>
                  </a:lnTo>
                  <a:lnTo>
                    <a:pt x="632" y="82"/>
                  </a:lnTo>
                  <a:lnTo>
                    <a:pt x="640" y="80"/>
                  </a:lnTo>
                  <a:lnTo>
                    <a:pt x="647" y="75"/>
                  </a:lnTo>
                  <a:lnTo>
                    <a:pt x="653" y="71"/>
                  </a:lnTo>
                  <a:lnTo>
                    <a:pt x="658" y="64"/>
                  </a:lnTo>
                  <a:lnTo>
                    <a:pt x="662" y="58"/>
                  </a:lnTo>
                  <a:lnTo>
                    <a:pt x="664" y="50"/>
                  </a:lnTo>
                  <a:lnTo>
                    <a:pt x="665" y="41"/>
                  </a:lnTo>
                  <a:lnTo>
                    <a:pt x="665" y="41"/>
                  </a:lnTo>
                  <a:lnTo>
                    <a:pt x="664" y="34"/>
                  </a:lnTo>
                  <a:lnTo>
                    <a:pt x="662" y="25"/>
                  </a:lnTo>
                  <a:lnTo>
                    <a:pt x="658" y="18"/>
                  </a:lnTo>
                  <a:lnTo>
                    <a:pt x="653" y="12"/>
                  </a:lnTo>
                  <a:lnTo>
                    <a:pt x="647" y="7"/>
                  </a:lnTo>
                  <a:lnTo>
                    <a:pt x="640" y="3"/>
                  </a:lnTo>
                  <a:lnTo>
                    <a:pt x="632" y="1"/>
                  </a:lnTo>
                  <a:lnTo>
                    <a:pt x="623" y="0"/>
                  </a:lnTo>
                  <a:lnTo>
                    <a:pt x="62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p:cNvSpPr>
            <p:nvPr userDrawn="1"/>
          </p:nvSpPr>
          <p:spPr bwMode="auto">
            <a:xfrm>
              <a:off x="110" y="177"/>
              <a:ext cx="21" cy="21"/>
            </a:xfrm>
            <a:custGeom>
              <a:avLst/>
              <a:gdLst>
                <a:gd name="T0" fmla="*/ 46 w 87"/>
                <a:gd name="T1" fmla="*/ 0 h 83"/>
                <a:gd name="T2" fmla="*/ 41 w 87"/>
                <a:gd name="T3" fmla="*/ 0 h 83"/>
                <a:gd name="T4" fmla="*/ 41 w 87"/>
                <a:gd name="T5" fmla="*/ 0 h 83"/>
                <a:gd name="T6" fmla="*/ 33 w 87"/>
                <a:gd name="T7" fmla="*/ 1 h 83"/>
                <a:gd name="T8" fmla="*/ 25 w 87"/>
                <a:gd name="T9" fmla="*/ 3 h 83"/>
                <a:gd name="T10" fmla="*/ 18 w 87"/>
                <a:gd name="T11" fmla="*/ 8 h 83"/>
                <a:gd name="T12" fmla="*/ 12 w 87"/>
                <a:gd name="T13" fmla="*/ 12 h 83"/>
                <a:gd name="T14" fmla="*/ 7 w 87"/>
                <a:gd name="T15" fmla="*/ 19 h 83"/>
                <a:gd name="T16" fmla="*/ 3 w 87"/>
                <a:gd name="T17" fmla="*/ 25 h 83"/>
                <a:gd name="T18" fmla="*/ 1 w 87"/>
                <a:gd name="T19" fmla="*/ 33 h 83"/>
                <a:gd name="T20" fmla="*/ 0 w 87"/>
                <a:gd name="T21" fmla="*/ 42 h 83"/>
                <a:gd name="T22" fmla="*/ 0 w 87"/>
                <a:gd name="T23" fmla="*/ 42 h 83"/>
                <a:gd name="T24" fmla="*/ 1 w 87"/>
                <a:gd name="T25" fmla="*/ 50 h 83"/>
                <a:gd name="T26" fmla="*/ 3 w 87"/>
                <a:gd name="T27" fmla="*/ 58 h 83"/>
                <a:gd name="T28" fmla="*/ 7 w 87"/>
                <a:gd name="T29" fmla="*/ 65 h 83"/>
                <a:gd name="T30" fmla="*/ 12 w 87"/>
                <a:gd name="T31" fmla="*/ 71 h 83"/>
                <a:gd name="T32" fmla="*/ 18 w 87"/>
                <a:gd name="T33" fmla="*/ 76 h 83"/>
                <a:gd name="T34" fmla="*/ 25 w 87"/>
                <a:gd name="T35" fmla="*/ 80 h 83"/>
                <a:gd name="T36" fmla="*/ 33 w 87"/>
                <a:gd name="T37" fmla="*/ 82 h 83"/>
                <a:gd name="T38" fmla="*/ 41 w 87"/>
                <a:gd name="T39" fmla="*/ 83 h 83"/>
                <a:gd name="T40" fmla="*/ 46 w 87"/>
                <a:gd name="T41" fmla="*/ 83 h 83"/>
                <a:gd name="T42" fmla="*/ 46 w 87"/>
                <a:gd name="T43" fmla="*/ 83 h 83"/>
                <a:gd name="T44" fmla="*/ 54 w 87"/>
                <a:gd name="T45" fmla="*/ 82 h 83"/>
                <a:gd name="T46" fmla="*/ 61 w 87"/>
                <a:gd name="T47" fmla="*/ 80 h 83"/>
                <a:gd name="T48" fmla="*/ 69 w 87"/>
                <a:gd name="T49" fmla="*/ 76 h 83"/>
                <a:gd name="T50" fmla="*/ 74 w 87"/>
                <a:gd name="T51" fmla="*/ 71 h 83"/>
                <a:gd name="T52" fmla="*/ 80 w 87"/>
                <a:gd name="T53" fmla="*/ 65 h 83"/>
                <a:gd name="T54" fmla="*/ 83 w 87"/>
                <a:gd name="T55" fmla="*/ 58 h 83"/>
                <a:gd name="T56" fmla="*/ 85 w 87"/>
                <a:gd name="T57" fmla="*/ 50 h 83"/>
                <a:gd name="T58" fmla="*/ 87 w 87"/>
                <a:gd name="T59" fmla="*/ 42 h 83"/>
                <a:gd name="T60" fmla="*/ 87 w 87"/>
                <a:gd name="T61" fmla="*/ 42 h 83"/>
                <a:gd name="T62" fmla="*/ 85 w 87"/>
                <a:gd name="T63" fmla="*/ 33 h 83"/>
                <a:gd name="T64" fmla="*/ 83 w 87"/>
                <a:gd name="T65" fmla="*/ 25 h 83"/>
                <a:gd name="T66" fmla="*/ 80 w 87"/>
                <a:gd name="T67" fmla="*/ 19 h 83"/>
                <a:gd name="T68" fmla="*/ 74 w 87"/>
                <a:gd name="T69" fmla="*/ 12 h 83"/>
                <a:gd name="T70" fmla="*/ 69 w 87"/>
                <a:gd name="T71" fmla="*/ 8 h 83"/>
                <a:gd name="T72" fmla="*/ 61 w 87"/>
                <a:gd name="T73" fmla="*/ 3 h 83"/>
                <a:gd name="T74" fmla="*/ 54 w 87"/>
                <a:gd name="T75" fmla="*/ 1 h 83"/>
                <a:gd name="T76" fmla="*/ 46 w 87"/>
                <a:gd name="T7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7" h="83">
                  <a:moveTo>
                    <a:pt x="46" y="0"/>
                  </a:moveTo>
                  <a:lnTo>
                    <a:pt x="41" y="0"/>
                  </a:lnTo>
                  <a:lnTo>
                    <a:pt x="41" y="0"/>
                  </a:lnTo>
                  <a:lnTo>
                    <a:pt x="33" y="1"/>
                  </a:lnTo>
                  <a:lnTo>
                    <a:pt x="25" y="3"/>
                  </a:lnTo>
                  <a:lnTo>
                    <a:pt x="18" y="8"/>
                  </a:lnTo>
                  <a:lnTo>
                    <a:pt x="12" y="12"/>
                  </a:lnTo>
                  <a:lnTo>
                    <a:pt x="7" y="19"/>
                  </a:lnTo>
                  <a:lnTo>
                    <a:pt x="3" y="25"/>
                  </a:lnTo>
                  <a:lnTo>
                    <a:pt x="1" y="33"/>
                  </a:lnTo>
                  <a:lnTo>
                    <a:pt x="0" y="42"/>
                  </a:lnTo>
                  <a:lnTo>
                    <a:pt x="0" y="42"/>
                  </a:lnTo>
                  <a:lnTo>
                    <a:pt x="1" y="50"/>
                  </a:lnTo>
                  <a:lnTo>
                    <a:pt x="3" y="58"/>
                  </a:lnTo>
                  <a:lnTo>
                    <a:pt x="7" y="65"/>
                  </a:lnTo>
                  <a:lnTo>
                    <a:pt x="12" y="71"/>
                  </a:lnTo>
                  <a:lnTo>
                    <a:pt x="18" y="76"/>
                  </a:lnTo>
                  <a:lnTo>
                    <a:pt x="25" y="80"/>
                  </a:lnTo>
                  <a:lnTo>
                    <a:pt x="33" y="82"/>
                  </a:lnTo>
                  <a:lnTo>
                    <a:pt x="41" y="83"/>
                  </a:lnTo>
                  <a:lnTo>
                    <a:pt x="46" y="83"/>
                  </a:lnTo>
                  <a:lnTo>
                    <a:pt x="46" y="83"/>
                  </a:lnTo>
                  <a:lnTo>
                    <a:pt x="54" y="82"/>
                  </a:lnTo>
                  <a:lnTo>
                    <a:pt x="61" y="80"/>
                  </a:lnTo>
                  <a:lnTo>
                    <a:pt x="69" y="76"/>
                  </a:lnTo>
                  <a:lnTo>
                    <a:pt x="74" y="71"/>
                  </a:lnTo>
                  <a:lnTo>
                    <a:pt x="80" y="65"/>
                  </a:lnTo>
                  <a:lnTo>
                    <a:pt x="83" y="58"/>
                  </a:lnTo>
                  <a:lnTo>
                    <a:pt x="85" y="50"/>
                  </a:lnTo>
                  <a:lnTo>
                    <a:pt x="87" y="42"/>
                  </a:lnTo>
                  <a:lnTo>
                    <a:pt x="87" y="42"/>
                  </a:lnTo>
                  <a:lnTo>
                    <a:pt x="85" y="33"/>
                  </a:lnTo>
                  <a:lnTo>
                    <a:pt x="83" y="25"/>
                  </a:lnTo>
                  <a:lnTo>
                    <a:pt x="80" y="19"/>
                  </a:lnTo>
                  <a:lnTo>
                    <a:pt x="74" y="12"/>
                  </a:lnTo>
                  <a:lnTo>
                    <a:pt x="69" y="8"/>
                  </a:lnTo>
                  <a:lnTo>
                    <a:pt x="61" y="3"/>
                  </a:lnTo>
                  <a:lnTo>
                    <a:pt x="54" y="1"/>
                  </a:lnTo>
                  <a:lnTo>
                    <a:pt x="46" y="0"/>
                  </a:lnTo>
                  <a:close/>
                </a:path>
              </a:pathLst>
            </a:custGeom>
            <a:solidFill>
              <a:srgbClr val="FFFF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7"/>
            <p:cNvSpPr>
              <a:spLocks/>
            </p:cNvSpPr>
            <p:nvPr userDrawn="1"/>
          </p:nvSpPr>
          <p:spPr bwMode="auto">
            <a:xfrm>
              <a:off x="110" y="177"/>
              <a:ext cx="21" cy="21"/>
            </a:xfrm>
            <a:custGeom>
              <a:avLst/>
              <a:gdLst>
                <a:gd name="T0" fmla="*/ 46 w 87"/>
                <a:gd name="T1" fmla="*/ 0 h 83"/>
                <a:gd name="T2" fmla="*/ 41 w 87"/>
                <a:gd name="T3" fmla="*/ 0 h 83"/>
                <a:gd name="T4" fmla="*/ 41 w 87"/>
                <a:gd name="T5" fmla="*/ 0 h 83"/>
                <a:gd name="T6" fmla="*/ 33 w 87"/>
                <a:gd name="T7" fmla="*/ 1 h 83"/>
                <a:gd name="T8" fmla="*/ 25 w 87"/>
                <a:gd name="T9" fmla="*/ 3 h 83"/>
                <a:gd name="T10" fmla="*/ 18 w 87"/>
                <a:gd name="T11" fmla="*/ 8 h 83"/>
                <a:gd name="T12" fmla="*/ 12 w 87"/>
                <a:gd name="T13" fmla="*/ 12 h 83"/>
                <a:gd name="T14" fmla="*/ 7 w 87"/>
                <a:gd name="T15" fmla="*/ 19 h 83"/>
                <a:gd name="T16" fmla="*/ 3 w 87"/>
                <a:gd name="T17" fmla="*/ 25 h 83"/>
                <a:gd name="T18" fmla="*/ 1 w 87"/>
                <a:gd name="T19" fmla="*/ 33 h 83"/>
                <a:gd name="T20" fmla="*/ 0 w 87"/>
                <a:gd name="T21" fmla="*/ 42 h 83"/>
                <a:gd name="T22" fmla="*/ 0 w 87"/>
                <a:gd name="T23" fmla="*/ 42 h 83"/>
                <a:gd name="T24" fmla="*/ 1 w 87"/>
                <a:gd name="T25" fmla="*/ 50 h 83"/>
                <a:gd name="T26" fmla="*/ 3 w 87"/>
                <a:gd name="T27" fmla="*/ 58 h 83"/>
                <a:gd name="T28" fmla="*/ 7 w 87"/>
                <a:gd name="T29" fmla="*/ 65 h 83"/>
                <a:gd name="T30" fmla="*/ 12 w 87"/>
                <a:gd name="T31" fmla="*/ 71 h 83"/>
                <a:gd name="T32" fmla="*/ 18 w 87"/>
                <a:gd name="T33" fmla="*/ 76 h 83"/>
                <a:gd name="T34" fmla="*/ 25 w 87"/>
                <a:gd name="T35" fmla="*/ 80 h 83"/>
                <a:gd name="T36" fmla="*/ 33 w 87"/>
                <a:gd name="T37" fmla="*/ 82 h 83"/>
                <a:gd name="T38" fmla="*/ 41 w 87"/>
                <a:gd name="T39" fmla="*/ 83 h 83"/>
                <a:gd name="T40" fmla="*/ 46 w 87"/>
                <a:gd name="T41" fmla="*/ 83 h 83"/>
                <a:gd name="T42" fmla="*/ 46 w 87"/>
                <a:gd name="T43" fmla="*/ 83 h 83"/>
                <a:gd name="T44" fmla="*/ 54 w 87"/>
                <a:gd name="T45" fmla="*/ 82 h 83"/>
                <a:gd name="T46" fmla="*/ 61 w 87"/>
                <a:gd name="T47" fmla="*/ 80 h 83"/>
                <a:gd name="T48" fmla="*/ 69 w 87"/>
                <a:gd name="T49" fmla="*/ 76 h 83"/>
                <a:gd name="T50" fmla="*/ 74 w 87"/>
                <a:gd name="T51" fmla="*/ 71 h 83"/>
                <a:gd name="T52" fmla="*/ 80 w 87"/>
                <a:gd name="T53" fmla="*/ 65 h 83"/>
                <a:gd name="T54" fmla="*/ 83 w 87"/>
                <a:gd name="T55" fmla="*/ 58 h 83"/>
                <a:gd name="T56" fmla="*/ 85 w 87"/>
                <a:gd name="T57" fmla="*/ 50 h 83"/>
                <a:gd name="T58" fmla="*/ 87 w 87"/>
                <a:gd name="T59" fmla="*/ 42 h 83"/>
                <a:gd name="T60" fmla="*/ 87 w 87"/>
                <a:gd name="T61" fmla="*/ 42 h 83"/>
                <a:gd name="T62" fmla="*/ 85 w 87"/>
                <a:gd name="T63" fmla="*/ 33 h 83"/>
                <a:gd name="T64" fmla="*/ 83 w 87"/>
                <a:gd name="T65" fmla="*/ 25 h 83"/>
                <a:gd name="T66" fmla="*/ 80 w 87"/>
                <a:gd name="T67" fmla="*/ 19 h 83"/>
                <a:gd name="T68" fmla="*/ 74 w 87"/>
                <a:gd name="T69" fmla="*/ 12 h 83"/>
                <a:gd name="T70" fmla="*/ 69 w 87"/>
                <a:gd name="T71" fmla="*/ 8 h 83"/>
                <a:gd name="T72" fmla="*/ 61 w 87"/>
                <a:gd name="T73" fmla="*/ 3 h 83"/>
                <a:gd name="T74" fmla="*/ 54 w 87"/>
                <a:gd name="T75" fmla="*/ 1 h 83"/>
                <a:gd name="T76" fmla="*/ 46 w 87"/>
                <a:gd name="T7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7" h="83">
                  <a:moveTo>
                    <a:pt x="46" y="0"/>
                  </a:moveTo>
                  <a:lnTo>
                    <a:pt x="41" y="0"/>
                  </a:lnTo>
                  <a:lnTo>
                    <a:pt x="41" y="0"/>
                  </a:lnTo>
                  <a:lnTo>
                    <a:pt x="33" y="1"/>
                  </a:lnTo>
                  <a:lnTo>
                    <a:pt x="25" y="3"/>
                  </a:lnTo>
                  <a:lnTo>
                    <a:pt x="18" y="8"/>
                  </a:lnTo>
                  <a:lnTo>
                    <a:pt x="12" y="12"/>
                  </a:lnTo>
                  <a:lnTo>
                    <a:pt x="7" y="19"/>
                  </a:lnTo>
                  <a:lnTo>
                    <a:pt x="3" y="25"/>
                  </a:lnTo>
                  <a:lnTo>
                    <a:pt x="1" y="33"/>
                  </a:lnTo>
                  <a:lnTo>
                    <a:pt x="0" y="42"/>
                  </a:lnTo>
                  <a:lnTo>
                    <a:pt x="0" y="42"/>
                  </a:lnTo>
                  <a:lnTo>
                    <a:pt x="1" y="50"/>
                  </a:lnTo>
                  <a:lnTo>
                    <a:pt x="3" y="58"/>
                  </a:lnTo>
                  <a:lnTo>
                    <a:pt x="7" y="65"/>
                  </a:lnTo>
                  <a:lnTo>
                    <a:pt x="12" y="71"/>
                  </a:lnTo>
                  <a:lnTo>
                    <a:pt x="18" y="76"/>
                  </a:lnTo>
                  <a:lnTo>
                    <a:pt x="25" y="80"/>
                  </a:lnTo>
                  <a:lnTo>
                    <a:pt x="33" y="82"/>
                  </a:lnTo>
                  <a:lnTo>
                    <a:pt x="41" y="83"/>
                  </a:lnTo>
                  <a:lnTo>
                    <a:pt x="46" y="83"/>
                  </a:lnTo>
                  <a:lnTo>
                    <a:pt x="46" y="83"/>
                  </a:lnTo>
                  <a:lnTo>
                    <a:pt x="54" y="82"/>
                  </a:lnTo>
                  <a:lnTo>
                    <a:pt x="61" y="80"/>
                  </a:lnTo>
                  <a:lnTo>
                    <a:pt x="69" y="76"/>
                  </a:lnTo>
                  <a:lnTo>
                    <a:pt x="74" y="71"/>
                  </a:lnTo>
                  <a:lnTo>
                    <a:pt x="80" y="65"/>
                  </a:lnTo>
                  <a:lnTo>
                    <a:pt x="83" y="58"/>
                  </a:lnTo>
                  <a:lnTo>
                    <a:pt x="85" y="50"/>
                  </a:lnTo>
                  <a:lnTo>
                    <a:pt x="87" y="42"/>
                  </a:lnTo>
                  <a:lnTo>
                    <a:pt x="87" y="42"/>
                  </a:lnTo>
                  <a:lnTo>
                    <a:pt x="85" y="33"/>
                  </a:lnTo>
                  <a:lnTo>
                    <a:pt x="83" y="25"/>
                  </a:lnTo>
                  <a:lnTo>
                    <a:pt x="80" y="19"/>
                  </a:lnTo>
                  <a:lnTo>
                    <a:pt x="74" y="12"/>
                  </a:lnTo>
                  <a:lnTo>
                    <a:pt x="69" y="8"/>
                  </a:lnTo>
                  <a:lnTo>
                    <a:pt x="61" y="3"/>
                  </a:lnTo>
                  <a:lnTo>
                    <a:pt x="54" y="1"/>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p:cNvSpPr>
            <p:nvPr userDrawn="1"/>
          </p:nvSpPr>
          <p:spPr bwMode="auto">
            <a:xfrm>
              <a:off x="143" y="115"/>
              <a:ext cx="166" cy="21"/>
            </a:xfrm>
            <a:custGeom>
              <a:avLst/>
              <a:gdLst>
                <a:gd name="T0" fmla="*/ 623 w 665"/>
                <a:gd name="T1" fmla="*/ 0 h 83"/>
                <a:gd name="T2" fmla="*/ 40 w 665"/>
                <a:gd name="T3" fmla="*/ 0 h 83"/>
                <a:gd name="T4" fmla="*/ 40 w 665"/>
                <a:gd name="T5" fmla="*/ 0 h 83"/>
                <a:gd name="T6" fmla="*/ 32 w 665"/>
                <a:gd name="T7" fmla="*/ 1 h 83"/>
                <a:gd name="T8" fmla="*/ 25 w 665"/>
                <a:gd name="T9" fmla="*/ 4 h 83"/>
                <a:gd name="T10" fmla="*/ 17 w 665"/>
                <a:gd name="T11" fmla="*/ 7 h 83"/>
                <a:gd name="T12" fmla="*/ 12 w 665"/>
                <a:gd name="T13" fmla="*/ 12 h 83"/>
                <a:gd name="T14" fmla="*/ 6 w 665"/>
                <a:gd name="T15" fmla="*/ 18 h 83"/>
                <a:gd name="T16" fmla="*/ 3 w 665"/>
                <a:gd name="T17" fmla="*/ 26 h 83"/>
                <a:gd name="T18" fmla="*/ 1 w 665"/>
                <a:gd name="T19" fmla="*/ 33 h 83"/>
                <a:gd name="T20" fmla="*/ 0 w 665"/>
                <a:gd name="T21" fmla="*/ 42 h 83"/>
                <a:gd name="T22" fmla="*/ 0 w 665"/>
                <a:gd name="T23" fmla="*/ 42 h 83"/>
                <a:gd name="T24" fmla="*/ 1 w 665"/>
                <a:gd name="T25" fmla="*/ 50 h 83"/>
                <a:gd name="T26" fmla="*/ 3 w 665"/>
                <a:gd name="T27" fmla="*/ 57 h 83"/>
                <a:gd name="T28" fmla="*/ 6 w 665"/>
                <a:gd name="T29" fmla="*/ 65 h 83"/>
                <a:gd name="T30" fmla="*/ 12 w 665"/>
                <a:gd name="T31" fmla="*/ 71 h 83"/>
                <a:gd name="T32" fmla="*/ 17 w 665"/>
                <a:gd name="T33" fmla="*/ 76 h 83"/>
                <a:gd name="T34" fmla="*/ 25 w 665"/>
                <a:gd name="T35" fmla="*/ 79 h 83"/>
                <a:gd name="T36" fmla="*/ 32 w 665"/>
                <a:gd name="T37" fmla="*/ 81 h 83"/>
                <a:gd name="T38" fmla="*/ 40 w 665"/>
                <a:gd name="T39" fmla="*/ 83 h 83"/>
                <a:gd name="T40" fmla="*/ 623 w 665"/>
                <a:gd name="T41" fmla="*/ 83 h 83"/>
                <a:gd name="T42" fmla="*/ 623 w 665"/>
                <a:gd name="T43" fmla="*/ 83 h 83"/>
                <a:gd name="T44" fmla="*/ 632 w 665"/>
                <a:gd name="T45" fmla="*/ 81 h 83"/>
                <a:gd name="T46" fmla="*/ 640 w 665"/>
                <a:gd name="T47" fmla="*/ 79 h 83"/>
                <a:gd name="T48" fmla="*/ 647 w 665"/>
                <a:gd name="T49" fmla="*/ 76 h 83"/>
                <a:gd name="T50" fmla="*/ 653 w 665"/>
                <a:gd name="T51" fmla="*/ 71 h 83"/>
                <a:gd name="T52" fmla="*/ 658 w 665"/>
                <a:gd name="T53" fmla="*/ 65 h 83"/>
                <a:gd name="T54" fmla="*/ 662 w 665"/>
                <a:gd name="T55" fmla="*/ 57 h 83"/>
                <a:gd name="T56" fmla="*/ 664 w 665"/>
                <a:gd name="T57" fmla="*/ 50 h 83"/>
                <a:gd name="T58" fmla="*/ 665 w 665"/>
                <a:gd name="T59" fmla="*/ 42 h 83"/>
                <a:gd name="T60" fmla="*/ 665 w 665"/>
                <a:gd name="T61" fmla="*/ 42 h 83"/>
                <a:gd name="T62" fmla="*/ 664 w 665"/>
                <a:gd name="T63" fmla="*/ 33 h 83"/>
                <a:gd name="T64" fmla="*/ 662 w 665"/>
                <a:gd name="T65" fmla="*/ 26 h 83"/>
                <a:gd name="T66" fmla="*/ 658 w 665"/>
                <a:gd name="T67" fmla="*/ 18 h 83"/>
                <a:gd name="T68" fmla="*/ 653 w 665"/>
                <a:gd name="T69" fmla="*/ 12 h 83"/>
                <a:gd name="T70" fmla="*/ 647 w 665"/>
                <a:gd name="T71" fmla="*/ 7 h 83"/>
                <a:gd name="T72" fmla="*/ 640 w 665"/>
                <a:gd name="T73" fmla="*/ 4 h 83"/>
                <a:gd name="T74" fmla="*/ 632 w 665"/>
                <a:gd name="T75" fmla="*/ 1 h 83"/>
                <a:gd name="T76" fmla="*/ 623 w 665"/>
                <a:gd name="T77" fmla="*/ 0 h 83"/>
                <a:gd name="T78" fmla="*/ 623 w 665"/>
                <a:gd name="T7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65" h="83">
                  <a:moveTo>
                    <a:pt x="623" y="0"/>
                  </a:moveTo>
                  <a:lnTo>
                    <a:pt x="40" y="0"/>
                  </a:lnTo>
                  <a:lnTo>
                    <a:pt x="40" y="0"/>
                  </a:lnTo>
                  <a:lnTo>
                    <a:pt x="32" y="1"/>
                  </a:lnTo>
                  <a:lnTo>
                    <a:pt x="25" y="4"/>
                  </a:lnTo>
                  <a:lnTo>
                    <a:pt x="17" y="7"/>
                  </a:lnTo>
                  <a:lnTo>
                    <a:pt x="12" y="12"/>
                  </a:lnTo>
                  <a:lnTo>
                    <a:pt x="6" y="18"/>
                  </a:lnTo>
                  <a:lnTo>
                    <a:pt x="3" y="26"/>
                  </a:lnTo>
                  <a:lnTo>
                    <a:pt x="1" y="33"/>
                  </a:lnTo>
                  <a:lnTo>
                    <a:pt x="0" y="42"/>
                  </a:lnTo>
                  <a:lnTo>
                    <a:pt x="0" y="42"/>
                  </a:lnTo>
                  <a:lnTo>
                    <a:pt x="1" y="50"/>
                  </a:lnTo>
                  <a:lnTo>
                    <a:pt x="3" y="57"/>
                  </a:lnTo>
                  <a:lnTo>
                    <a:pt x="6" y="65"/>
                  </a:lnTo>
                  <a:lnTo>
                    <a:pt x="12" y="71"/>
                  </a:lnTo>
                  <a:lnTo>
                    <a:pt x="17" y="76"/>
                  </a:lnTo>
                  <a:lnTo>
                    <a:pt x="25" y="79"/>
                  </a:lnTo>
                  <a:lnTo>
                    <a:pt x="32" y="81"/>
                  </a:lnTo>
                  <a:lnTo>
                    <a:pt x="40" y="83"/>
                  </a:lnTo>
                  <a:lnTo>
                    <a:pt x="623" y="83"/>
                  </a:lnTo>
                  <a:lnTo>
                    <a:pt x="623" y="83"/>
                  </a:lnTo>
                  <a:lnTo>
                    <a:pt x="632" y="81"/>
                  </a:lnTo>
                  <a:lnTo>
                    <a:pt x="640" y="79"/>
                  </a:lnTo>
                  <a:lnTo>
                    <a:pt x="647" y="76"/>
                  </a:lnTo>
                  <a:lnTo>
                    <a:pt x="653" y="71"/>
                  </a:lnTo>
                  <a:lnTo>
                    <a:pt x="658" y="65"/>
                  </a:lnTo>
                  <a:lnTo>
                    <a:pt x="662" y="57"/>
                  </a:lnTo>
                  <a:lnTo>
                    <a:pt x="664" y="50"/>
                  </a:lnTo>
                  <a:lnTo>
                    <a:pt x="665" y="42"/>
                  </a:lnTo>
                  <a:lnTo>
                    <a:pt x="665" y="42"/>
                  </a:lnTo>
                  <a:lnTo>
                    <a:pt x="664" y="33"/>
                  </a:lnTo>
                  <a:lnTo>
                    <a:pt x="662" y="26"/>
                  </a:lnTo>
                  <a:lnTo>
                    <a:pt x="658" y="18"/>
                  </a:lnTo>
                  <a:lnTo>
                    <a:pt x="653" y="12"/>
                  </a:lnTo>
                  <a:lnTo>
                    <a:pt x="647" y="7"/>
                  </a:lnTo>
                  <a:lnTo>
                    <a:pt x="640" y="4"/>
                  </a:lnTo>
                  <a:lnTo>
                    <a:pt x="632" y="1"/>
                  </a:lnTo>
                  <a:lnTo>
                    <a:pt x="623" y="0"/>
                  </a:lnTo>
                  <a:lnTo>
                    <a:pt x="62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9"/>
            <p:cNvSpPr>
              <a:spLocks/>
            </p:cNvSpPr>
            <p:nvPr userDrawn="1"/>
          </p:nvSpPr>
          <p:spPr bwMode="auto">
            <a:xfrm>
              <a:off x="110" y="116"/>
              <a:ext cx="21" cy="20"/>
            </a:xfrm>
            <a:custGeom>
              <a:avLst/>
              <a:gdLst>
                <a:gd name="T0" fmla="*/ 46 w 87"/>
                <a:gd name="T1" fmla="*/ 0 h 82"/>
                <a:gd name="T2" fmla="*/ 41 w 87"/>
                <a:gd name="T3" fmla="*/ 0 h 82"/>
                <a:gd name="T4" fmla="*/ 41 w 87"/>
                <a:gd name="T5" fmla="*/ 0 h 82"/>
                <a:gd name="T6" fmla="*/ 33 w 87"/>
                <a:gd name="T7" fmla="*/ 0 h 82"/>
                <a:gd name="T8" fmla="*/ 25 w 87"/>
                <a:gd name="T9" fmla="*/ 3 h 82"/>
                <a:gd name="T10" fmla="*/ 18 w 87"/>
                <a:gd name="T11" fmla="*/ 6 h 82"/>
                <a:gd name="T12" fmla="*/ 12 w 87"/>
                <a:gd name="T13" fmla="*/ 12 h 82"/>
                <a:gd name="T14" fmla="*/ 7 w 87"/>
                <a:gd name="T15" fmla="*/ 17 h 82"/>
                <a:gd name="T16" fmla="*/ 3 w 87"/>
                <a:gd name="T17" fmla="*/ 25 h 82"/>
                <a:gd name="T18" fmla="*/ 1 w 87"/>
                <a:gd name="T19" fmla="*/ 33 h 82"/>
                <a:gd name="T20" fmla="*/ 0 w 87"/>
                <a:gd name="T21" fmla="*/ 40 h 82"/>
                <a:gd name="T22" fmla="*/ 0 w 87"/>
                <a:gd name="T23" fmla="*/ 40 h 82"/>
                <a:gd name="T24" fmla="*/ 1 w 87"/>
                <a:gd name="T25" fmla="*/ 49 h 82"/>
                <a:gd name="T26" fmla="*/ 3 w 87"/>
                <a:gd name="T27" fmla="*/ 57 h 82"/>
                <a:gd name="T28" fmla="*/ 7 w 87"/>
                <a:gd name="T29" fmla="*/ 63 h 82"/>
                <a:gd name="T30" fmla="*/ 12 w 87"/>
                <a:gd name="T31" fmla="*/ 70 h 82"/>
                <a:gd name="T32" fmla="*/ 18 w 87"/>
                <a:gd name="T33" fmla="*/ 75 h 82"/>
                <a:gd name="T34" fmla="*/ 25 w 87"/>
                <a:gd name="T35" fmla="*/ 79 h 82"/>
                <a:gd name="T36" fmla="*/ 33 w 87"/>
                <a:gd name="T37" fmla="*/ 81 h 82"/>
                <a:gd name="T38" fmla="*/ 41 w 87"/>
                <a:gd name="T39" fmla="*/ 82 h 82"/>
                <a:gd name="T40" fmla="*/ 46 w 87"/>
                <a:gd name="T41" fmla="*/ 82 h 82"/>
                <a:gd name="T42" fmla="*/ 46 w 87"/>
                <a:gd name="T43" fmla="*/ 82 h 82"/>
                <a:gd name="T44" fmla="*/ 54 w 87"/>
                <a:gd name="T45" fmla="*/ 81 h 82"/>
                <a:gd name="T46" fmla="*/ 61 w 87"/>
                <a:gd name="T47" fmla="*/ 79 h 82"/>
                <a:gd name="T48" fmla="*/ 69 w 87"/>
                <a:gd name="T49" fmla="*/ 75 h 82"/>
                <a:gd name="T50" fmla="*/ 74 w 87"/>
                <a:gd name="T51" fmla="*/ 70 h 82"/>
                <a:gd name="T52" fmla="*/ 80 w 87"/>
                <a:gd name="T53" fmla="*/ 63 h 82"/>
                <a:gd name="T54" fmla="*/ 83 w 87"/>
                <a:gd name="T55" fmla="*/ 57 h 82"/>
                <a:gd name="T56" fmla="*/ 85 w 87"/>
                <a:gd name="T57" fmla="*/ 49 h 82"/>
                <a:gd name="T58" fmla="*/ 87 w 87"/>
                <a:gd name="T59" fmla="*/ 40 h 82"/>
                <a:gd name="T60" fmla="*/ 87 w 87"/>
                <a:gd name="T61" fmla="*/ 40 h 82"/>
                <a:gd name="T62" fmla="*/ 85 w 87"/>
                <a:gd name="T63" fmla="*/ 33 h 82"/>
                <a:gd name="T64" fmla="*/ 83 w 87"/>
                <a:gd name="T65" fmla="*/ 25 h 82"/>
                <a:gd name="T66" fmla="*/ 80 w 87"/>
                <a:gd name="T67" fmla="*/ 17 h 82"/>
                <a:gd name="T68" fmla="*/ 74 w 87"/>
                <a:gd name="T69" fmla="*/ 12 h 82"/>
                <a:gd name="T70" fmla="*/ 69 w 87"/>
                <a:gd name="T71" fmla="*/ 6 h 82"/>
                <a:gd name="T72" fmla="*/ 61 w 87"/>
                <a:gd name="T73" fmla="*/ 3 h 82"/>
                <a:gd name="T74" fmla="*/ 54 w 87"/>
                <a:gd name="T75" fmla="*/ 0 h 82"/>
                <a:gd name="T76" fmla="*/ 46 w 87"/>
                <a:gd name="T7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7" h="82">
                  <a:moveTo>
                    <a:pt x="46" y="0"/>
                  </a:moveTo>
                  <a:lnTo>
                    <a:pt x="41" y="0"/>
                  </a:lnTo>
                  <a:lnTo>
                    <a:pt x="41" y="0"/>
                  </a:lnTo>
                  <a:lnTo>
                    <a:pt x="33" y="0"/>
                  </a:lnTo>
                  <a:lnTo>
                    <a:pt x="25" y="3"/>
                  </a:lnTo>
                  <a:lnTo>
                    <a:pt x="18" y="6"/>
                  </a:lnTo>
                  <a:lnTo>
                    <a:pt x="12" y="12"/>
                  </a:lnTo>
                  <a:lnTo>
                    <a:pt x="7" y="17"/>
                  </a:lnTo>
                  <a:lnTo>
                    <a:pt x="3" y="25"/>
                  </a:lnTo>
                  <a:lnTo>
                    <a:pt x="1" y="33"/>
                  </a:lnTo>
                  <a:lnTo>
                    <a:pt x="0" y="40"/>
                  </a:lnTo>
                  <a:lnTo>
                    <a:pt x="0" y="40"/>
                  </a:lnTo>
                  <a:lnTo>
                    <a:pt x="1" y="49"/>
                  </a:lnTo>
                  <a:lnTo>
                    <a:pt x="3" y="57"/>
                  </a:lnTo>
                  <a:lnTo>
                    <a:pt x="7" y="63"/>
                  </a:lnTo>
                  <a:lnTo>
                    <a:pt x="12" y="70"/>
                  </a:lnTo>
                  <a:lnTo>
                    <a:pt x="18" y="75"/>
                  </a:lnTo>
                  <a:lnTo>
                    <a:pt x="25" y="79"/>
                  </a:lnTo>
                  <a:lnTo>
                    <a:pt x="33" y="81"/>
                  </a:lnTo>
                  <a:lnTo>
                    <a:pt x="41" y="82"/>
                  </a:lnTo>
                  <a:lnTo>
                    <a:pt x="46" y="82"/>
                  </a:lnTo>
                  <a:lnTo>
                    <a:pt x="46" y="82"/>
                  </a:lnTo>
                  <a:lnTo>
                    <a:pt x="54" y="81"/>
                  </a:lnTo>
                  <a:lnTo>
                    <a:pt x="61" y="79"/>
                  </a:lnTo>
                  <a:lnTo>
                    <a:pt x="69" y="75"/>
                  </a:lnTo>
                  <a:lnTo>
                    <a:pt x="74" y="70"/>
                  </a:lnTo>
                  <a:lnTo>
                    <a:pt x="80" y="63"/>
                  </a:lnTo>
                  <a:lnTo>
                    <a:pt x="83" y="57"/>
                  </a:lnTo>
                  <a:lnTo>
                    <a:pt x="85" y="49"/>
                  </a:lnTo>
                  <a:lnTo>
                    <a:pt x="87" y="40"/>
                  </a:lnTo>
                  <a:lnTo>
                    <a:pt x="87" y="40"/>
                  </a:lnTo>
                  <a:lnTo>
                    <a:pt x="85" y="33"/>
                  </a:lnTo>
                  <a:lnTo>
                    <a:pt x="83" y="25"/>
                  </a:lnTo>
                  <a:lnTo>
                    <a:pt x="80" y="17"/>
                  </a:lnTo>
                  <a:lnTo>
                    <a:pt x="74" y="12"/>
                  </a:lnTo>
                  <a:lnTo>
                    <a:pt x="69" y="6"/>
                  </a:lnTo>
                  <a:lnTo>
                    <a:pt x="61" y="3"/>
                  </a:lnTo>
                  <a:lnTo>
                    <a:pt x="54" y="0"/>
                  </a:lnTo>
                  <a:lnTo>
                    <a:pt x="46" y="0"/>
                  </a:lnTo>
                  <a:close/>
                </a:path>
              </a:pathLst>
            </a:custGeom>
            <a:solidFill>
              <a:srgbClr val="FFFF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0"/>
            <p:cNvSpPr>
              <a:spLocks/>
            </p:cNvSpPr>
            <p:nvPr userDrawn="1"/>
          </p:nvSpPr>
          <p:spPr bwMode="auto">
            <a:xfrm>
              <a:off x="110" y="116"/>
              <a:ext cx="21" cy="20"/>
            </a:xfrm>
            <a:custGeom>
              <a:avLst/>
              <a:gdLst>
                <a:gd name="T0" fmla="*/ 46 w 87"/>
                <a:gd name="T1" fmla="*/ 0 h 82"/>
                <a:gd name="T2" fmla="*/ 41 w 87"/>
                <a:gd name="T3" fmla="*/ 0 h 82"/>
                <a:gd name="T4" fmla="*/ 41 w 87"/>
                <a:gd name="T5" fmla="*/ 0 h 82"/>
                <a:gd name="T6" fmla="*/ 33 w 87"/>
                <a:gd name="T7" fmla="*/ 0 h 82"/>
                <a:gd name="T8" fmla="*/ 25 w 87"/>
                <a:gd name="T9" fmla="*/ 3 h 82"/>
                <a:gd name="T10" fmla="*/ 18 w 87"/>
                <a:gd name="T11" fmla="*/ 6 h 82"/>
                <a:gd name="T12" fmla="*/ 12 w 87"/>
                <a:gd name="T13" fmla="*/ 12 h 82"/>
                <a:gd name="T14" fmla="*/ 7 w 87"/>
                <a:gd name="T15" fmla="*/ 17 h 82"/>
                <a:gd name="T16" fmla="*/ 3 w 87"/>
                <a:gd name="T17" fmla="*/ 25 h 82"/>
                <a:gd name="T18" fmla="*/ 1 w 87"/>
                <a:gd name="T19" fmla="*/ 33 h 82"/>
                <a:gd name="T20" fmla="*/ 0 w 87"/>
                <a:gd name="T21" fmla="*/ 40 h 82"/>
                <a:gd name="T22" fmla="*/ 0 w 87"/>
                <a:gd name="T23" fmla="*/ 40 h 82"/>
                <a:gd name="T24" fmla="*/ 1 w 87"/>
                <a:gd name="T25" fmla="*/ 49 h 82"/>
                <a:gd name="T26" fmla="*/ 3 w 87"/>
                <a:gd name="T27" fmla="*/ 57 h 82"/>
                <a:gd name="T28" fmla="*/ 7 w 87"/>
                <a:gd name="T29" fmla="*/ 63 h 82"/>
                <a:gd name="T30" fmla="*/ 12 w 87"/>
                <a:gd name="T31" fmla="*/ 70 h 82"/>
                <a:gd name="T32" fmla="*/ 18 w 87"/>
                <a:gd name="T33" fmla="*/ 75 h 82"/>
                <a:gd name="T34" fmla="*/ 25 w 87"/>
                <a:gd name="T35" fmla="*/ 79 h 82"/>
                <a:gd name="T36" fmla="*/ 33 w 87"/>
                <a:gd name="T37" fmla="*/ 81 h 82"/>
                <a:gd name="T38" fmla="*/ 41 w 87"/>
                <a:gd name="T39" fmla="*/ 82 h 82"/>
                <a:gd name="T40" fmla="*/ 46 w 87"/>
                <a:gd name="T41" fmla="*/ 82 h 82"/>
                <a:gd name="T42" fmla="*/ 46 w 87"/>
                <a:gd name="T43" fmla="*/ 82 h 82"/>
                <a:gd name="T44" fmla="*/ 54 w 87"/>
                <a:gd name="T45" fmla="*/ 81 h 82"/>
                <a:gd name="T46" fmla="*/ 61 w 87"/>
                <a:gd name="T47" fmla="*/ 79 h 82"/>
                <a:gd name="T48" fmla="*/ 69 w 87"/>
                <a:gd name="T49" fmla="*/ 75 h 82"/>
                <a:gd name="T50" fmla="*/ 74 w 87"/>
                <a:gd name="T51" fmla="*/ 70 h 82"/>
                <a:gd name="T52" fmla="*/ 80 w 87"/>
                <a:gd name="T53" fmla="*/ 63 h 82"/>
                <a:gd name="T54" fmla="*/ 83 w 87"/>
                <a:gd name="T55" fmla="*/ 57 h 82"/>
                <a:gd name="T56" fmla="*/ 85 w 87"/>
                <a:gd name="T57" fmla="*/ 49 h 82"/>
                <a:gd name="T58" fmla="*/ 87 w 87"/>
                <a:gd name="T59" fmla="*/ 40 h 82"/>
                <a:gd name="T60" fmla="*/ 87 w 87"/>
                <a:gd name="T61" fmla="*/ 40 h 82"/>
                <a:gd name="T62" fmla="*/ 85 w 87"/>
                <a:gd name="T63" fmla="*/ 33 h 82"/>
                <a:gd name="T64" fmla="*/ 83 w 87"/>
                <a:gd name="T65" fmla="*/ 25 h 82"/>
                <a:gd name="T66" fmla="*/ 80 w 87"/>
                <a:gd name="T67" fmla="*/ 17 h 82"/>
                <a:gd name="T68" fmla="*/ 74 w 87"/>
                <a:gd name="T69" fmla="*/ 12 h 82"/>
                <a:gd name="T70" fmla="*/ 69 w 87"/>
                <a:gd name="T71" fmla="*/ 6 h 82"/>
                <a:gd name="T72" fmla="*/ 61 w 87"/>
                <a:gd name="T73" fmla="*/ 3 h 82"/>
                <a:gd name="T74" fmla="*/ 54 w 87"/>
                <a:gd name="T75" fmla="*/ 0 h 82"/>
                <a:gd name="T76" fmla="*/ 46 w 87"/>
                <a:gd name="T7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7" h="82">
                  <a:moveTo>
                    <a:pt x="46" y="0"/>
                  </a:moveTo>
                  <a:lnTo>
                    <a:pt x="41" y="0"/>
                  </a:lnTo>
                  <a:lnTo>
                    <a:pt x="41" y="0"/>
                  </a:lnTo>
                  <a:lnTo>
                    <a:pt x="33" y="0"/>
                  </a:lnTo>
                  <a:lnTo>
                    <a:pt x="25" y="3"/>
                  </a:lnTo>
                  <a:lnTo>
                    <a:pt x="18" y="6"/>
                  </a:lnTo>
                  <a:lnTo>
                    <a:pt x="12" y="12"/>
                  </a:lnTo>
                  <a:lnTo>
                    <a:pt x="7" y="17"/>
                  </a:lnTo>
                  <a:lnTo>
                    <a:pt x="3" y="25"/>
                  </a:lnTo>
                  <a:lnTo>
                    <a:pt x="1" y="33"/>
                  </a:lnTo>
                  <a:lnTo>
                    <a:pt x="0" y="40"/>
                  </a:lnTo>
                  <a:lnTo>
                    <a:pt x="0" y="40"/>
                  </a:lnTo>
                  <a:lnTo>
                    <a:pt x="1" y="49"/>
                  </a:lnTo>
                  <a:lnTo>
                    <a:pt x="3" y="57"/>
                  </a:lnTo>
                  <a:lnTo>
                    <a:pt x="7" y="63"/>
                  </a:lnTo>
                  <a:lnTo>
                    <a:pt x="12" y="70"/>
                  </a:lnTo>
                  <a:lnTo>
                    <a:pt x="18" y="75"/>
                  </a:lnTo>
                  <a:lnTo>
                    <a:pt x="25" y="79"/>
                  </a:lnTo>
                  <a:lnTo>
                    <a:pt x="33" y="81"/>
                  </a:lnTo>
                  <a:lnTo>
                    <a:pt x="41" y="82"/>
                  </a:lnTo>
                  <a:lnTo>
                    <a:pt x="46" y="82"/>
                  </a:lnTo>
                  <a:lnTo>
                    <a:pt x="46" y="82"/>
                  </a:lnTo>
                  <a:lnTo>
                    <a:pt x="54" y="81"/>
                  </a:lnTo>
                  <a:lnTo>
                    <a:pt x="61" y="79"/>
                  </a:lnTo>
                  <a:lnTo>
                    <a:pt x="69" y="75"/>
                  </a:lnTo>
                  <a:lnTo>
                    <a:pt x="74" y="70"/>
                  </a:lnTo>
                  <a:lnTo>
                    <a:pt x="80" y="63"/>
                  </a:lnTo>
                  <a:lnTo>
                    <a:pt x="83" y="57"/>
                  </a:lnTo>
                  <a:lnTo>
                    <a:pt x="85" y="49"/>
                  </a:lnTo>
                  <a:lnTo>
                    <a:pt x="87" y="40"/>
                  </a:lnTo>
                  <a:lnTo>
                    <a:pt x="87" y="40"/>
                  </a:lnTo>
                  <a:lnTo>
                    <a:pt x="85" y="33"/>
                  </a:lnTo>
                  <a:lnTo>
                    <a:pt x="83" y="25"/>
                  </a:lnTo>
                  <a:lnTo>
                    <a:pt x="80" y="17"/>
                  </a:lnTo>
                  <a:lnTo>
                    <a:pt x="74" y="12"/>
                  </a:lnTo>
                  <a:lnTo>
                    <a:pt x="69" y="6"/>
                  </a:lnTo>
                  <a:lnTo>
                    <a:pt x="61" y="3"/>
                  </a:lnTo>
                  <a:lnTo>
                    <a:pt x="54" y="0"/>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ustDataLst>
      <p:tags r:id="rId1"/>
    </p:custDataLst>
    <p:extLst>
      <p:ext uri="{BB962C8B-B14F-4D97-AF65-F5344CB8AC3E}">
        <p14:creationId xmlns:p14="http://schemas.microsoft.com/office/powerpoint/2010/main" val="26284716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ummary/Review">
    <p:spTree>
      <p:nvGrpSpPr>
        <p:cNvPr id="1" name=""/>
        <p:cNvGrpSpPr/>
        <p:nvPr/>
      </p:nvGrpSpPr>
      <p:grpSpPr>
        <a:xfrm>
          <a:off x="0" y="0"/>
          <a:ext cx="0" cy="0"/>
          <a:chOff x="0" y="0"/>
          <a:chExt cx="0" cy="0"/>
        </a:xfrm>
      </p:grpSpPr>
      <p:sp>
        <p:nvSpPr>
          <p:cNvPr id="2" name="Title 1"/>
          <p:cNvSpPr>
            <a:spLocks noGrp="1"/>
          </p:cNvSpPr>
          <p:nvPr>
            <p:ph type="title"/>
          </p:nvPr>
        </p:nvSpPr>
        <p:spPr>
          <a:xfrm>
            <a:off x="655009" y="0"/>
            <a:ext cx="10203839" cy="737667"/>
          </a:xfrm>
          <a:prstGeom prst="rect">
            <a:avLst/>
          </a:prstGeom>
        </p:spPr>
        <p:txBody>
          <a:bodyPr/>
          <a:lstStyle/>
          <a:p>
            <a:r>
              <a:rPr lang="en-US" dirty="0"/>
              <a:t>Click to edit Master title style</a:t>
            </a:r>
          </a:p>
        </p:txBody>
      </p:sp>
      <p:sp>
        <p:nvSpPr>
          <p:cNvPr id="8" name="Content Placeholder 2"/>
          <p:cNvSpPr>
            <a:spLocks noGrp="1"/>
          </p:cNvSpPr>
          <p:nvPr>
            <p:ph idx="1"/>
          </p:nvPr>
        </p:nvSpPr>
        <p:spPr>
          <a:xfrm>
            <a:off x="128557" y="836612"/>
            <a:ext cx="11938065" cy="5935663"/>
          </a:xfrm>
        </p:spPr>
        <p:txBody>
          <a:bodyPr/>
          <a:lstStyle>
            <a:lvl2pPr>
              <a:spcBef>
                <a:spcPts val="600"/>
              </a:spcBef>
              <a:defRPr sz="2800">
                <a:solidFill>
                  <a:schemeClr val="tx1"/>
                </a:solidFill>
                <a:latin typeface="Arial" pitchFamily="34" charset="0"/>
                <a:cs typeface="Arial" pitchFamily="34" charset="0"/>
              </a:defRPr>
            </a:lvl2pPr>
            <a:lvl3pPr>
              <a:spcBef>
                <a:spcPts val="600"/>
              </a:spcBef>
              <a:buFont typeface="Arial" pitchFamily="34" charset="0"/>
              <a:buChar char="–"/>
              <a:defRPr sz="2400">
                <a:solidFill>
                  <a:schemeClr val="tx1"/>
                </a:solidFill>
                <a:latin typeface="Arial" pitchFamily="34" charset="0"/>
                <a:cs typeface="Arial" pitchFamily="34" charset="0"/>
              </a:defRPr>
            </a:lvl3pPr>
            <a:lvl4pPr>
              <a:spcBef>
                <a:spcPts val="600"/>
              </a:spcBef>
              <a:buFont typeface="Arial" pitchFamily="34" charset="0"/>
              <a:buChar char="•"/>
              <a:defRPr sz="2100">
                <a:solidFill>
                  <a:schemeClr val="tx1"/>
                </a:solidFill>
                <a:latin typeface="Arial" pitchFamily="34" charset="0"/>
                <a:cs typeface="Arial" pitchFamily="34" charset="0"/>
              </a:defRPr>
            </a:lvl4pPr>
            <a:lvl5pPr>
              <a:spcBef>
                <a:spcPts val="600"/>
              </a:spcBef>
              <a:buFont typeface="Arial" pitchFamily="34" charset="0"/>
              <a:buChar char="–"/>
              <a:defRPr sz="2100">
                <a:solidFill>
                  <a:schemeClr val="tx1"/>
                </a:solidFill>
                <a:latin typeface="Arial" pitchFamily="34" charset="0"/>
                <a:cs typeface="Arial" pitchFamily="34" charset="0"/>
              </a:defRPr>
            </a:lvl5pPr>
            <a:lvl6pPr marL="1141214" indent="-226974">
              <a:spcBef>
                <a:spcPts val="600"/>
              </a:spcBef>
              <a:defRPr sz="2100">
                <a:solidFill>
                  <a:schemeClr val="tx1"/>
                </a:solidFill>
                <a:latin typeface="Arial" pitchFamily="34" charset="0"/>
                <a:cs typeface="Arial" pitchFamily="34" charset="0"/>
              </a:defRPr>
            </a:lvl6pPr>
          </a:lstStyle>
          <a:p>
            <a:pPr lvl="1"/>
            <a:r>
              <a:rPr lang="en-US" dirty="0"/>
              <a:t>Click to edit Master text styles</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10" name="Slide Number Placeholder 2"/>
          <p:cNvSpPr>
            <a:spLocks noGrp="1"/>
          </p:cNvSpPr>
          <p:nvPr>
            <p:ph type="sldNum" sz="quarter" idx="4"/>
          </p:nvPr>
        </p:nvSpPr>
        <p:spPr>
          <a:xfrm>
            <a:off x="10894548" y="301659"/>
            <a:ext cx="483785" cy="197963"/>
          </a:xfrm>
          <a:prstGeom prst="rect">
            <a:avLst/>
          </a:prstGeom>
        </p:spPr>
        <p:txBody>
          <a:bodyPr vert="horz" lIns="91424" tIns="0" rIns="91424" bIns="0" rtlCol="0" anchor="ctr"/>
          <a:lstStyle>
            <a:lvl1pPr algn="r">
              <a:defRPr sz="1100">
                <a:solidFill>
                  <a:schemeClr val="bg1"/>
                </a:solidFill>
                <a:latin typeface="Arial" pitchFamily="34" charset="0"/>
                <a:cs typeface="Arial" pitchFamily="34" charset="0"/>
              </a:defRPr>
            </a:lvl1pPr>
          </a:lstStyle>
          <a:p>
            <a:fld id="{812A5277-1DB9-460F-9A21-B857ABB32666}" type="slidenum">
              <a:rPr lang="en-US" smtClean="0"/>
              <a:pPr/>
              <a:t>‹#›</a:t>
            </a:fld>
            <a:endParaRPr lang="en-US" dirty="0"/>
          </a:p>
        </p:txBody>
      </p:sp>
      <p:grpSp>
        <p:nvGrpSpPr>
          <p:cNvPr id="3" name="Group 4"/>
          <p:cNvGrpSpPr>
            <a:grpSpLocks noChangeAspect="1"/>
          </p:cNvGrpSpPr>
          <p:nvPr userDrawn="1"/>
        </p:nvGrpSpPr>
        <p:grpSpPr bwMode="auto">
          <a:xfrm>
            <a:off x="47782" y="105623"/>
            <a:ext cx="572173" cy="570651"/>
            <a:chOff x="32" y="51"/>
            <a:chExt cx="376" cy="375"/>
          </a:xfrm>
        </p:grpSpPr>
        <p:sp>
          <p:nvSpPr>
            <p:cNvPr id="4" name="AutoShape 3"/>
            <p:cNvSpPr>
              <a:spLocks noChangeAspect="1" noChangeArrowheads="1" noTextEdit="1"/>
            </p:cNvSpPr>
            <p:nvPr userDrawn="1"/>
          </p:nvSpPr>
          <p:spPr bwMode="auto">
            <a:xfrm>
              <a:off x="32" y="51"/>
              <a:ext cx="376"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5"/>
            <p:cNvSpPr>
              <a:spLocks/>
            </p:cNvSpPr>
            <p:nvPr userDrawn="1"/>
          </p:nvSpPr>
          <p:spPr bwMode="auto">
            <a:xfrm>
              <a:off x="97" y="93"/>
              <a:ext cx="79" cy="57"/>
            </a:xfrm>
            <a:custGeom>
              <a:avLst/>
              <a:gdLst>
                <a:gd name="T0" fmla="*/ 263 w 316"/>
                <a:gd name="T1" fmla="*/ 0 h 225"/>
                <a:gd name="T2" fmla="*/ 263 w 316"/>
                <a:gd name="T3" fmla="*/ 0 h 225"/>
                <a:gd name="T4" fmla="*/ 253 w 316"/>
                <a:gd name="T5" fmla="*/ 1 h 225"/>
                <a:gd name="T6" fmla="*/ 244 w 316"/>
                <a:gd name="T7" fmla="*/ 3 h 225"/>
                <a:gd name="T8" fmla="*/ 244 w 316"/>
                <a:gd name="T9" fmla="*/ 3 h 225"/>
                <a:gd name="T10" fmla="*/ 212 w 316"/>
                <a:gd name="T11" fmla="*/ 16 h 225"/>
                <a:gd name="T12" fmla="*/ 181 w 316"/>
                <a:gd name="T13" fmla="*/ 29 h 225"/>
                <a:gd name="T14" fmla="*/ 151 w 316"/>
                <a:gd name="T15" fmla="*/ 44 h 225"/>
                <a:gd name="T16" fmla="*/ 122 w 316"/>
                <a:gd name="T17" fmla="*/ 62 h 225"/>
                <a:gd name="T18" fmla="*/ 93 w 316"/>
                <a:gd name="T19" fmla="*/ 79 h 225"/>
                <a:gd name="T20" fmla="*/ 67 w 316"/>
                <a:gd name="T21" fmla="*/ 99 h 225"/>
                <a:gd name="T22" fmla="*/ 41 w 316"/>
                <a:gd name="T23" fmla="*/ 120 h 225"/>
                <a:gd name="T24" fmla="*/ 15 w 316"/>
                <a:gd name="T25" fmla="*/ 142 h 225"/>
                <a:gd name="T26" fmla="*/ 15 w 316"/>
                <a:gd name="T27" fmla="*/ 142 h 225"/>
                <a:gd name="T28" fmla="*/ 9 w 316"/>
                <a:gd name="T29" fmla="*/ 149 h 225"/>
                <a:gd name="T30" fmla="*/ 3 w 316"/>
                <a:gd name="T31" fmla="*/ 158 h 225"/>
                <a:gd name="T32" fmla="*/ 1 w 316"/>
                <a:gd name="T33" fmla="*/ 167 h 225"/>
                <a:gd name="T34" fmla="*/ 0 w 316"/>
                <a:gd name="T35" fmla="*/ 176 h 225"/>
                <a:gd name="T36" fmla="*/ 1 w 316"/>
                <a:gd name="T37" fmla="*/ 186 h 225"/>
                <a:gd name="T38" fmla="*/ 3 w 316"/>
                <a:gd name="T39" fmla="*/ 194 h 225"/>
                <a:gd name="T40" fmla="*/ 9 w 316"/>
                <a:gd name="T41" fmla="*/ 203 h 225"/>
                <a:gd name="T42" fmla="*/ 15 w 316"/>
                <a:gd name="T43" fmla="*/ 211 h 225"/>
                <a:gd name="T44" fmla="*/ 15 w 316"/>
                <a:gd name="T45" fmla="*/ 211 h 225"/>
                <a:gd name="T46" fmla="*/ 24 w 316"/>
                <a:gd name="T47" fmla="*/ 217 h 225"/>
                <a:gd name="T48" fmla="*/ 33 w 316"/>
                <a:gd name="T49" fmla="*/ 222 h 225"/>
                <a:gd name="T50" fmla="*/ 43 w 316"/>
                <a:gd name="T51" fmla="*/ 224 h 225"/>
                <a:gd name="T52" fmla="*/ 53 w 316"/>
                <a:gd name="T53" fmla="*/ 225 h 225"/>
                <a:gd name="T54" fmla="*/ 53 w 316"/>
                <a:gd name="T55" fmla="*/ 225 h 225"/>
                <a:gd name="T56" fmla="*/ 63 w 316"/>
                <a:gd name="T57" fmla="*/ 224 h 225"/>
                <a:gd name="T58" fmla="*/ 72 w 316"/>
                <a:gd name="T59" fmla="*/ 222 h 225"/>
                <a:gd name="T60" fmla="*/ 81 w 316"/>
                <a:gd name="T61" fmla="*/ 217 h 225"/>
                <a:gd name="T62" fmla="*/ 90 w 316"/>
                <a:gd name="T63" fmla="*/ 211 h 225"/>
                <a:gd name="T64" fmla="*/ 90 w 316"/>
                <a:gd name="T65" fmla="*/ 211 h 225"/>
                <a:gd name="T66" fmla="*/ 111 w 316"/>
                <a:gd name="T67" fmla="*/ 192 h 225"/>
                <a:gd name="T68" fmla="*/ 133 w 316"/>
                <a:gd name="T69" fmla="*/ 175 h 225"/>
                <a:gd name="T70" fmla="*/ 156 w 316"/>
                <a:gd name="T71" fmla="*/ 158 h 225"/>
                <a:gd name="T72" fmla="*/ 180 w 316"/>
                <a:gd name="T73" fmla="*/ 143 h 225"/>
                <a:gd name="T74" fmla="*/ 204 w 316"/>
                <a:gd name="T75" fmla="*/ 129 h 225"/>
                <a:gd name="T76" fmla="*/ 229 w 316"/>
                <a:gd name="T77" fmla="*/ 116 h 225"/>
                <a:gd name="T78" fmla="*/ 256 w 316"/>
                <a:gd name="T79" fmla="*/ 105 h 225"/>
                <a:gd name="T80" fmla="*/ 282 w 316"/>
                <a:gd name="T81" fmla="*/ 94 h 225"/>
                <a:gd name="T82" fmla="*/ 282 w 316"/>
                <a:gd name="T83" fmla="*/ 94 h 225"/>
                <a:gd name="T84" fmla="*/ 292 w 316"/>
                <a:gd name="T85" fmla="*/ 89 h 225"/>
                <a:gd name="T86" fmla="*/ 299 w 316"/>
                <a:gd name="T87" fmla="*/ 84 h 225"/>
                <a:gd name="T88" fmla="*/ 306 w 316"/>
                <a:gd name="T89" fmla="*/ 76 h 225"/>
                <a:gd name="T90" fmla="*/ 312 w 316"/>
                <a:gd name="T91" fmla="*/ 69 h 225"/>
                <a:gd name="T92" fmla="*/ 315 w 316"/>
                <a:gd name="T93" fmla="*/ 59 h 225"/>
                <a:gd name="T94" fmla="*/ 316 w 316"/>
                <a:gd name="T95" fmla="*/ 50 h 225"/>
                <a:gd name="T96" fmla="*/ 315 w 316"/>
                <a:gd name="T97" fmla="*/ 40 h 225"/>
                <a:gd name="T98" fmla="*/ 313 w 316"/>
                <a:gd name="T99" fmla="*/ 30 h 225"/>
                <a:gd name="T100" fmla="*/ 313 w 316"/>
                <a:gd name="T101" fmla="*/ 30 h 225"/>
                <a:gd name="T102" fmla="*/ 308 w 316"/>
                <a:gd name="T103" fmla="*/ 24 h 225"/>
                <a:gd name="T104" fmla="*/ 304 w 316"/>
                <a:gd name="T105" fmla="*/ 18 h 225"/>
                <a:gd name="T106" fmla="*/ 298 w 316"/>
                <a:gd name="T107" fmla="*/ 13 h 225"/>
                <a:gd name="T108" fmla="*/ 293 w 316"/>
                <a:gd name="T109" fmla="*/ 8 h 225"/>
                <a:gd name="T110" fmla="*/ 285 w 316"/>
                <a:gd name="T111" fmla="*/ 5 h 225"/>
                <a:gd name="T112" fmla="*/ 279 w 316"/>
                <a:gd name="T113" fmla="*/ 2 h 225"/>
                <a:gd name="T114" fmla="*/ 271 w 316"/>
                <a:gd name="T115" fmla="*/ 1 h 225"/>
                <a:gd name="T116" fmla="*/ 263 w 316"/>
                <a:gd name="T117"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16" h="225">
                  <a:moveTo>
                    <a:pt x="263" y="0"/>
                  </a:moveTo>
                  <a:lnTo>
                    <a:pt x="263" y="0"/>
                  </a:lnTo>
                  <a:lnTo>
                    <a:pt x="253" y="1"/>
                  </a:lnTo>
                  <a:lnTo>
                    <a:pt x="244" y="3"/>
                  </a:lnTo>
                  <a:lnTo>
                    <a:pt x="244" y="3"/>
                  </a:lnTo>
                  <a:lnTo>
                    <a:pt x="212" y="16"/>
                  </a:lnTo>
                  <a:lnTo>
                    <a:pt x="181" y="29"/>
                  </a:lnTo>
                  <a:lnTo>
                    <a:pt x="151" y="44"/>
                  </a:lnTo>
                  <a:lnTo>
                    <a:pt x="122" y="62"/>
                  </a:lnTo>
                  <a:lnTo>
                    <a:pt x="93" y="79"/>
                  </a:lnTo>
                  <a:lnTo>
                    <a:pt x="67" y="99"/>
                  </a:lnTo>
                  <a:lnTo>
                    <a:pt x="41" y="120"/>
                  </a:lnTo>
                  <a:lnTo>
                    <a:pt x="15" y="142"/>
                  </a:lnTo>
                  <a:lnTo>
                    <a:pt x="15" y="142"/>
                  </a:lnTo>
                  <a:lnTo>
                    <a:pt x="9" y="149"/>
                  </a:lnTo>
                  <a:lnTo>
                    <a:pt x="3" y="158"/>
                  </a:lnTo>
                  <a:lnTo>
                    <a:pt x="1" y="167"/>
                  </a:lnTo>
                  <a:lnTo>
                    <a:pt x="0" y="176"/>
                  </a:lnTo>
                  <a:lnTo>
                    <a:pt x="1" y="186"/>
                  </a:lnTo>
                  <a:lnTo>
                    <a:pt x="3" y="194"/>
                  </a:lnTo>
                  <a:lnTo>
                    <a:pt x="9" y="203"/>
                  </a:lnTo>
                  <a:lnTo>
                    <a:pt x="15" y="211"/>
                  </a:lnTo>
                  <a:lnTo>
                    <a:pt x="15" y="211"/>
                  </a:lnTo>
                  <a:lnTo>
                    <a:pt x="24" y="217"/>
                  </a:lnTo>
                  <a:lnTo>
                    <a:pt x="33" y="222"/>
                  </a:lnTo>
                  <a:lnTo>
                    <a:pt x="43" y="224"/>
                  </a:lnTo>
                  <a:lnTo>
                    <a:pt x="53" y="225"/>
                  </a:lnTo>
                  <a:lnTo>
                    <a:pt x="53" y="225"/>
                  </a:lnTo>
                  <a:lnTo>
                    <a:pt x="63" y="224"/>
                  </a:lnTo>
                  <a:lnTo>
                    <a:pt x="72" y="222"/>
                  </a:lnTo>
                  <a:lnTo>
                    <a:pt x="81" y="217"/>
                  </a:lnTo>
                  <a:lnTo>
                    <a:pt x="90" y="211"/>
                  </a:lnTo>
                  <a:lnTo>
                    <a:pt x="90" y="211"/>
                  </a:lnTo>
                  <a:lnTo>
                    <a:pt x="111" y="192"/>
                  </a:lnTo>
                  <a:lnTo>
                    <a:pt x="133" y="175"/>
                  </a:lnTo>
                  <a:lnTo>
                    <a:pt x="156" y="158"/>
                  </a:lnTo>
                  <a:lnTo>
                    <a:pt x="180" y="143"/>
                  </a:lnTo>
                  <a:lnTo>
                    <a:pt x="204" y="129"/>
                  </a:lnTo>
                  <a:lnTo>
                    <a:pt x="229" y="116"/>
                  </a:lnTo>
                  <a:lnTo>
                    <a:pt x="256" y="105"/>
                  </a:lnTo>
                  <a:lnTo>
                    <a:pt x="282" y="94"/>
                  </a:lnTo>
                  <a:lnTo>
                    <a:pt x="282" y="94"/>
                  </a:lnTo>
                  <a:lnTo>
                    <a:pt x="292" y="89"/>
                  </a:lnTo>
                  <a:lnTo>
                    <a:pt x="299" y="84"/>
                  </a:lnTo>
                  <a:lnTo>
                    <a:pt x="306" y="76"/>
                  </a:lnTo>
                  <a:lnTo>
                    <a:pt x="312" y="69"/>
                  </a:lnTo>
                  <a:lnTo>
                    <a:pt x="315" y="59"/>
                  </a:lnTo>
                  <a:lnTo>
                    <a:pt x="316" y="50"/>
                  </a:lnTo>
                  <a:lnTo>
                    <a:pt x="315" y="40"/>
                  </a:lnTo>
                  <a:lnTo>
                    <a:pt x="313" y="30"/>
                  </a:lnTo>
                  <a:lnTo>
                    <a:pt x="313" y="30"/>
                  </a:lnTo>
                  <a:lnTo>
                    <a:pt x="308" y="24"/>
                  </a:lnTo>
                  <a:lnTo>
                    <a:pt x="304" y="18"/>
                  </a:lnTo>
                  <a:lnTo>
                    <a:pt x="298" y="13"/>
                  </a:lnTo>
                  <a:lnTo>
                    <a:pt x="293" y="8"/>
                  </a:lnTo>
                  <a:lnTo>
                    <a:pt x="285" y="5"/>
                  </a:lnTo>
                  <a:lnTo>
                    <a:pt x="279" y="2"/>
                  </a:lnTo>
                  <a:lnTo>
                    <a:pt x="271" y="1"/>
                  </a:lnTo>
                  <a:lnTo>
                    <a:pt x="263" y="0"/>
                  </a:lnTo>
                  <a:close/>
                </a:path>
              </a:pathLst>
            </a:custGeom>
            <a:solidFill>
              <a:srgbClr val="FFFF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97" y="93"/>
              <a:ext cx="79" cy="57"/>
            </a:xfrm>
            <a:custGeom>
              <a:avLst/>
              <a:gdLst>
                <a:gd name="T0" fmla="*/ 263 w 316"/>
                <a:gd name="T1" fmla="*/ 0 h 225"/>
                <a:gd name="T2" fmla="*/ 263 w 316"/>
                <a:gd name="T3" fmla="*/ 0 h 225"/>
                <a:gd name="T4" fmla="*/ 253 w 316"/>
                <a:gd name="T5" fmla="*/ 1 h 225"/>
                <a:gd name="T6" fmla="*/ 244 w 316"/>
                <a:gd name="T7" fmla="*/ 3 h 225"/>
                <a:gd name="T8" fmla="*/ 244 w 316"/>
                <a:gd name="T9" fmla="*/ 3 h 225"/>
                <a:gd name="T10" fmla="*/ 212 w 316"/>
                <a:gd name="T11" fmla="*/ 16 h 225"/>
                <a:gd name="T12" fmla="*/ 181 w 316"/>
                <a:gd name="T13" fmla="*/ 29 h 225"/>
                <a:gd name="T14" fmla="*/ 151 w 316"/>
                <a:gd name="T15" fmla="*/ 44 h 225"/>
                <a:gd name="T16" fmla="*/ 122 w 316"/>
                <a:gd name="T17" fmla="*/ 62 h 225"/>
                <a:gd name="T18" fmla="*/ 93 w 316"/>
                <a:gd name="T19" fmla="*/ 79 h 225"/>
                <a:gd name="T20" fmla="*/ 67 w 316"/>
                <a:gd name="T21" fmla="*/ 99 h 225"/>
                <a:gd name="T22" fmla="*/ 41 w 316"/>
                <a:gd name="T23" fmla="*/ 120 h 225"/>
                <a:gd name="T24" fmla="*/ 15 w 316"/>
                <a:gd name="T25" fmla="*/ 142 h 225"/>
                <a:gd name="T26" fmla="*/ 15 w 316"/>
                <a:gd name="T27" fmla="*/ 142 h 225"/>
                <a:gd name="T28" fmla="*/ 9 w 316"/>
                <a:gd name="T29" fmla="*/ 149 h 225"/>
                <a:gd name="T30" fmla="*/ 3 w 316"/>
                <a:gd name="T31" fmla="*/ 158 h 225"/>
                <a:gd name="T32" fmla="*/ 1 w 316"/>
                <a:gd name="T33" fmla="*/ 167 h 225"/>
                <a:gd name="T34" fmla="*/ 0 w 316"/>
                <a:gd name="T35" fmla="*/ 176 h 225"/>
                <a:gd name="T36" fmla="*/ 1 w 316"/>
                <a:gd name="T37" fmla="*/ 186 h 225"/>
                <a:gd name="T38" fmla="*/ 3 w 316"/>
                <a:gd name="T39" fmla="*/ 194 h 225"/>
                <a:gd name="T40" fmla="*/ 9 w 316"/>
                <a:gd name="T41" fmla="*/ 203 h 225"/>
                <a:gd name="T42" fmla="*/ 15 w 316"/>
                <a:gd name="T43" fmla="*/ 211 h 225"/>
                <a:gd name="T44" fmla="*/ 15 w 316"/>
                <a:gd name="T45" fmla="*/ 211 h 225"/>
                <a:gd name="T46" fmla="*/ 24 w 316"/>
                <a:gd name="T47" fmla="*/ 217 h 225"/>
                <a:gd name="T48" fmla="*/ 33 w 316"/>
                <a:gd name="T49" fmla="*/ 222 h 225"/>
                <a:gd name="T50" fmla="*/ 43 w 316"/>
                <a:gd name="T51" fmla="*/ 224 h 225"/>
                <a:gd name="T52" fmla="*/ 53 w 316"/>
                <a:gd name="T53" fmla="*/ 225 h 225"/>
                <a:gd name="T54" fmla="*/ 53 w 316"/>
                <a:gd name="T55" fmla="*/ 225 h 225"/>
                <a:gd name="T56" fmla="*/ 63 w 316"/>
                <a:gd name="T57" fmla="*/ 224 h 225"/>
                <a:gd name="T58" fmla="*/ 72 w 316"/>
                <a:gd name="T59" fmla="*/ 222 h 225"/>
                <a:gd name="T60" fmla="*/ 81 w 316"/>
                <a:gd name="T61" fmla="*/ 217 h 225"/>
                <a:gd name="T62" fmla="*/ 90 w 316"/>
                <a:gd name="T63" fmla="*/ 211 h 225"/>
                <a:gd name="T64" fmla="*/ 90 w 316"/>
                <a:gd name="T65" fmla="*/ 211 h 225"/>
                <a:gd name="T66" fmla="*/ 111 w 316"/>
                <a:gd name="T67" fmla="*/ 192 h 225"/>
                <a:gd name="T68" fmla="*/ 133 w 316"/>
                <a:gd name="T69" fmla="*/ 175 h 225"/>
                <a:gd name="T70" fmla="*/ 156 w 316"/>
                <a:gd name="T71" fmla="*/ 158 h 225"/>
                <a:gd name="T72" fmla="*/ 180 w 316"/>
                <a:gd name="T73" fmla="*/ 143 h 225"/>
                <a:gd name="T74" fmla="*/ 204 w 316"/>
                <a:gd name="T75" fmla="*/ 129 h 225"/>
                <a:gd name="T76" fmla="*/ 229 w 316"/>
                <a:gd name="T77" fmla="*/ 116 h 225"/>
                <a:gd name="T78" fmla="*/ 256 w 316"/>
                <a:gd name="T79" fmla="*/ 105 h 225"/>
                <a:gd name="T80" fmla="*/ 282 w 316"/>
                <a:gd name="T81" fmla="*/ 94 h 225"/>
                <a:gd name="T82" fmla="*/ 282 w 316"/>
                <a:gd name="T83" fmla="*/ 94 h 225"/>
                <a:gd name="T84" fmla="*/ 292 w 316"/>
                <a:gd name="T85" fmla="*/ 89 h 225"/>
                <a:gd name="T86" fmla="*/ 299 w 316"/>
                <a:gd name="T87" fmla="*/ 84 h 225"/>
                <a:gd name="T88" fmla="*/ 306 w 316"/>
                <a:gd name="T89" fmla="*/ 76 h 225"/>
                <a:gd name="T90" fmla="*/ 312 w 316"/>
                <a:gd name="T91" fmla="*/ 69 h 225"/>
                <a:gd name="T92" fmla="*/ 315 w 316"/>
                <a:gd name="T93" fmla="*/ 59 h 225"/>
                <a:gd name="T94" fmla="*/ 316 w 316"/>
                <a:gd name="T95" fmla="*/ 50 h 225"/>
                <a:gd name="T96" fmla="*/ 315 w 316"/>
                <a:gd name="T97" fmla="*/ 40 h 225"/>
                <a:gd name="T98" fmla="*/ 313 w 316"/>
                <a:gd name="T99" fmla="*/ 30 h 225"/>
                <a:gd name="T100" fmla="*/ 313 w 316"/>
                <a:gd name="T101" fmla="*/ 30 h 225"/>
                <a:gd name="T102" fmla="*/ 308 w 316"/>
                <a:gd name="T103" fmla="*/ 24 h 225"/>
                <a:gd name="T104" fmla="*/ 304 w 316"/>
                <a:gd name="T105" fmla="*/ 18 h 225"/>
                <a:gd name="T106" fmla="*/ 298 w 316"/>
                <a:gd name="T107" fmla="*/ 13 h 225"/>
                <a:gd name="T108" fmla="*/ 293 w 316"/>
                <a:gd name="T109" fmla="*/ 8 h 225"/>
                <a:gd name="T110" fmla="*/ 285 w 316"/>
                <a:gd name="T111" fmla="*/ 5 h 225"/>
                <a:gd name="T112" fmla="*/ 279 w 316"/>
                <a:gd name="T113" fmla="*/ 2 h 225"/>
                <a:gd name="T114" fmla="*/ 271 w 316"/>
                <a:gd name="T115" fmla="*/ 1 h 225"/>
                <a:gd name="T116" fmla="*/ 263 w 316"/>
                <a:gd name="T117"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16" h="225">
                  <a:moveTo>
                    <a:pt x="263" y="0"/>
                  </a:moveTo>
                  <a:lnTo>
                    <a:pt x="263" y="0"/>
                  </a:lnTo>
                  <a:lnTo>
                    <a:pt x="253" y="1"/>
                  </a:lnTo>
                  <a:lnTo>
                    <a:pt x="244" y="3"/>
                  </a:lnTo>
                  <a:lnTo>
                    <a:pt x="244" y="3"/>
                  </a:lnTo>
                  <a:lnTo>
                    <a:pt x="212" y="16"/>
                  </a:lnTo>
                  <a:lnTo>
                    <a:pt x="181" y="29"/>
                  </a:lnTo>
                  <a:lnTo>
                    <a:pt x="151" y="44"/>
                  </a:lnTo>
                  <a:lnTo>
                    <a:pt x="122" y="62"/>
                  </a:lnTo>
                  <a:lnTo>
                    <a:pt x="93" y="79"/>
                  </a:lnTo>
                  <a:lnTo>
                    <a:pt x="67" y="99"/>
                  </a:lnTo>
                  <a:lnTo>
                    <a:pt x="41" y="120"/>
                  </a:lnTo>
                  <a:lnTo>
                    <a:pt x="15" y="142"/>
                  </a:lnTo>
                  <a:lnTo>
                    <a:pt x="15" y="142"/>
                  </a:lnTo>
                  <a:lnTo>
                    <a:pt x="9" y="149"/>
                  </a:lnTo>
                  <a:lnTo>
                    <a:pt x="3" y="158"/>
                  </a:lnTo>
                  <a:lnTo>
                    <a:pt x="1" y="167"/>
                  </a:lnTo>
                  <a:lnTo>
                    <a:pt x="0" y="176"/>
                  </a:lnTo>
                  <a:lnTo>
                    <a:pt x="1" y="186"/>
                  </a:lnTo>
                  <a:lnTo>
                    <a:pt x="3" y="194"/>
                  </a:lnTo>
                  <a:lnTo>
                    <a:pt x="9" y="203"/>
                  </a:lnTo>
                  <a:lnTo>
                    <a:pt x="15" y="211"/>
                  </a:lnTo>
                  <a:lnTo>
                    <a:pt x="15" y="211"/>
                  </a:lnTo>
                  <a:lnTo>
                    <a:pt x="24" y="217"/>
                  </a:lnTo>
                  <a:lnTo>
                    <a:pt x="33" y="222"/>
                  </a:lnTo>
                  <a:lnTo>
                    <a:pt x="43" y="224"/>
                  </a:lnTo>
                  <a:lnTo>
                    <a:pt x="53" y="225"/>
                  </a:lnTo>
                  <a:lnTo>
                    <a:pt x="53" y="225"/>
                  </a:lnTo>
                  <a:lnTo>
                    <a:pt x="63" y="224"/>
                  </a:lnTo>
                  <a:lnTo>
                    <a:pt x="72" y="222"/>
                  </a:lnTo>
                  <a:lnTo>
                    <a:pt x="81" y="217"/>
                  </a:lnTo>
                  <a:lnTo>
                    <a:pt x="90" y="211"/>
                  </a:lnTo>
                  <a:lnTo>
                    <a:pt x="90" y="211"/>
                  </a:lnTo>
                  <a:lnTo>
                    <a:pt x="111" y="192"/>
                  </a:lnTo>
                  <a:lnTo>
                    <a:pt x="133" y="175"/>
                  </a:lnTo>
                  <a:lnTo>
                    <a:pt x="156" y="158"/>
                  </a:lnTo>
                  <a:lnTo>
                    <a:pt x="180" y="143"/>
                  </a:lnTo>
                  <a:lnTo>
                    <a:pt x="204" y="129"/>
                  </a:lnTo>
                  <a:lnTo>
                    <a:pt x="229" y="116"/>
                  </a:lnTo>
                  <a:lnTo>
                    <a:pt x="256" y="105"/>
                  </a:lnTo>
                  <a:lnTo>
                    <a:pt x="282" y="94"/>
                  </a:lnTo>
                  <a:lnTo>
                    <a:pt x="282" y="94"/>
                  </a:lnTo>
                  <a:lnTo>
                    <a:pt x="292" y="89"/>
                  </a:lnTo>
                  <a:lnTo>
                    <a:pt x="299" y="84"/>
                  </a:lnTo>
                  <a:lnTo>
                    <a:pt x="306" y="76"/>
                  </a:lnTo>
                  <a:lnTo>
                    <a:pt x="312" y="69"/>
                  </a:lnTo>
                  <a:lnTo>
                    <a:pt x="315" y="59"/>
                  </a:lnTo>
                  <a:lnTo>
                    <a:pt x="316" y="50"/>
                  </a:lnTo>
                  <a:lnTo>
                    <a:pt x="315" y="40"/>
                  </a:lnTo>
                  <a:lnTo>
                    <a:pt x="313" y="30"/>
                  </a:lnTo>
                  <a:lnTo>
                    <a:pt x="313" y="30"/>
                  </a:lnTo>
                  <a:lnTo>
                    <a:pt x="308" y="24"/>
                  </a:lnTo>
                  <a:lnTo>
                    <a:pt x="304" y="18"/>
                  </a:lnTo>
                  <a:lnTo>
                    <a:pt x="298" y="13"/>
                  </a:lnTo>
                  <a:lnTo>
                    <a:pt x="293" y="8"/>
                  </a:lnTo>
                  <a:lnTo>
                    <a:pt x="285" y="5"/>
                  </a:lnTo>
                  <a:lnTo>
                    <a:pt x="279" y="2"/>
                  </a:lnTo>
                  <a:lnTo>
                    <a:pt x="271" y="1"/>
                  </a:lnTo>
                  <a:lnTo>
                    <a:pt x="2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userDrawn="1"/>
          </p:nvSpPr>
          <p:spPr bwMode="auto">
            <a:xfrm>
              <a:off x="264" y="327"/>
              <a:ext cx="79" cy="57"/>
            </a:xfrm>
            <a:custGeom>
              <a:avLst/>
              <a:gdLst>
                <a:gd name="T0" fmla="*/ 263 w 316"/>
                <a:gd name="T1" fmla="*/ 0 h 225"/>
                <a:gd name="T2" fmla="*/ 263 w 316"/>
                <a:gd name="T3" fmla="*/ 0 h 225"/>
                <a:gd name="T4" fmla="*/ 253 w 316"/>
                <a:gd name="T5" fmla="*/ 1 h 225"/>
                <a:gd name="T6" fmla="*/ 244 w 316"/>
                <a:gd name="T7" fmla="*/ 3 h 225"/>
                <a:gd name="T8" fmla="*/ 234 w 316"/>
                <a:gd name="T9" fmla="*/ 9 h 225"/>
                <a:gd name="T10" fmla="*/ 226 w 316"/>
                <a:gd name="T11" fmla="*/ 14 h 225"/>
                <a:gd name="T12" fmla="*/ 226 w 316"/>
                <a:gd name="T13" fmla="*/ 14 h 225"/>
                <a:gd name="T14" fmla="*/ 204 w 316"/>
                <a:gd name="T15" fmla="*/ 33 h 225"/>
                <a:gd name="T16" fmla="*/ 182 w 316"/>
                <a:gd name="T17" fmla="*/ 50 h 225"/>
                <a:gd name="T18" fmla="*/ 159 w 316"/>
                <a:gd name="T19" fmla="*/ 67 h 225"/>
                <a:gd name="T20" fmla="*/ 136 w 316"/>
                <a:gd name="T21" fmla="*/ 82 h 225"/>
                <a:gd name="T22" fmla="*/ 111 w 316"/>
                <a:gd name="T23" fmla="*/ 96 h 225"/>
                <a:gd name="T24" fmla="*/ 86 w 316"/>
                <a:gd name="T25" fmla="*/ 109 h 225"/>
                <a:gd name="T26" fmla="*/ 60 w 316"/>
                <a:gd name="T27" fmla="*/ 120 h 225"/>
                <a:gd name="T28" fmla="*/ 33 w 316"/>
                <a:gd name="T29" fmla="*/ 131 h 225"/>
                <a:gd name="T30" fmla="*/ 33 w 316"/>
                <a:gd name="T31" fmla="*/ 131 h 225"/>
                <a:gd name="T32" fmla="*/ 24 w 316"/>
                <a:gd name="T33" fmla="*/ 136 h 225"/>
                <a:gd name="T34" fmla="*/ 15 w 316"/>
                <a:gd name="T35" fmla="*/ 142 h 225"/>
                <a:gd name="T36" fmla="*/ 9 w 316"/>
                <a:gd name="T37" fmla="*/ 149 h 225"/>
                <a:gd name="T38" fmla="*/ 4 w 316"/>
                <a:gd name="T39" fmla="*/ 158 h 225"/>
                <a:gd name="T40" fmla="*/ 1 w 316"/>
                <a:gd name="T41" fmla="*/ 166 h 225"/>
                <a:gd name="T42" fmla="*/ 0 w 316"/>
                <a:gd name="T43" fmla="*/ 175 h 225"/>
                <a:gd name="T44" fmla="*/ 1 w 316"/>
                <a:gd name="T45" fmla="*/ 185 h 225"/>
                <a:gd name="T46" fmla="*/ 3 w 316"/>
                <a:gd name="T47" fmla="*/ 195 h 225"/>
                <a:gd name="T48" fmla="*/ 3 w 316"/>
                <a:gd name="T49" fmla="*/ 195 h 225"/>
                <a:gd name="T50" fmla="*/ 7 w 316"/>
                <a:gd name="T51" fmla="*/ 201 h 225"/>
                <a:gd name="T52" fmla="*/ 12 w 316"/>
                <a:gd name="T53" fmla="*/ 208 h 225"/>
                <a:gd name="T54" fmla="*/ 18 w 316"/>
                <a:gd name="T55" fmla="*/ 212 h 225"/>
                <a:gd name="T56" fmla="*/ 23 w 316"/>
                <a:gd name="T57" fmla="*/ 217 h 225"/>
                <a:gd name="T58" fmla="*/ 30 w 316"/>
                <a:gd name="T59" fmla="*/ 221 h 225"/>
                <a:gd name="T60" fmla="*/ 37 w 316"/>
                <a:gd name="T61" fmla="*/ 223 h 225"/>
                <a:gd name="T62" fmla="*/ 45 w 316"/>
                <a:gd name="T63" fmla="*/ 225 h 225"/>
                <a:gd name="T64" fmla="*/ 53 w 316"/>
                <a:gd name="T65" fmla="*/ 225 h 225"/>
                <a:gd name="T66" fmla="*/ 53 w 316"/>
                <a:gd name="T67" fmla="*/ 225 h 225"/>
                <a:gd name="T68" fmla="*/ 63 w 316"/>
                <a:gd name="T69" fmla="*/ 224 h 225"/>
                <a:gd name="T70" fmla="*/ 71 w 316"/>
                <a:gd name="T71" fmla="*/ 222 h 225"/>
                <a:gd name="T72" fmla="*/ 71 w 316"/>
                <a:gd name="T73" fmla="*/ 222 h 225"/>
                <a:gd name="T74" fmla="*/ 103 w 316"/>
                <a:gd name="T75" fmla="*/ 210 h 225"/>
                <a:gd name="T76" fmla="*/ 135 w 316"/>
                <a:gd name="T77" fmla="*/ 196 h 225"/>
                <a:gd name="T78" fmla="*/ 165 w 316"/>
                <a:gd name="T79" fmla="*/ 181 h 225"/>
                <a:gd name="T80" fmla="*/ 194 w 316"/>
                <a:gd name="T81" fmla="*/ 164 h 225"/>
                <a:gd name="T82" fmla="*/ 222 w 316"/>
                <a:gd name="T83" fmla="*/ 146 h 225"/>
                <a:gd name="T84" fmla="*/ 249 w 316"/>
                <a:gd name="T85" fmla="*/ 126 h 225"/>
                <a:gd name="T86" fmla="*/ 275 w 316"/>
                <a:gd name="T87" fmla="*/ 105 h 225"/>
                <a:gd name="T88" fmla="*/ 301 w 316"/>
                <a:gd name="T89" fmla="*/ 83 h 225"/>
                <a:gd name="T90" fmla="*/ 301 w 316"/>
                <a:gd name="T91" fmla="*/ 83 h 225"/>
                <a:gd name="T92" fmla="*/ 307 w 316"/>
                <a:gd name="T93" fmla="*/ 76 h 225"/>
                <a:gd name="T94" fmla="*/ 312 w 316"/>
                <a:gd name="T95" fmla="*/ 68 h 225"/>
                <a:gd name="T96" fmla="*/ 315 w 316"/>
                <a:gd name="T97" fmla="*/ 58 h 225"/>
                <a:gd name="T98" fmla="*/ 316 w 316"/>
                <a:gd name="T99" fmla="*/ 49 h 225"/>
                <a:gd name="T100" fmla="*/ 315 w 316"/>
                <a:gd name="T101" fmla="*/ 39 h 225"/>
                <a:gd name="T102" fmla="*/ 312 w 316"/>
                <a:gd name="T103" fmla="*/ 31 h 225"/>
                <a:gd name="T104" fmla="*/ 307 w 316"/>
                <a:gd name="T105" fmla="*/ 22 h 225"/>
                <a:gd name="T106" fmla="*/ 301 w 316"/>
                <a:gd name="T107" fmla="*/ 14 h 225"/>
                <a:gd name="T108" fmla="*/ 301 w 316"/>
                <a:gd name="T109" fmla="*/ 14 h 225"/>
                <a:gd name="T110" fmla="*/ 292 w 316"/>
                <a:gd name="T111" fmla="*/ 9 h 225"/>
                <a:gd name="T112" fmla="*/ 283 w 316"/>
                <a:gd name="T113" fmla="*/ 3 h 225"/>
                <a:gd name="T114" fmla="*/ 273 w 316"/>
                <a:gd name="T115" fmla="*/ 1 h 225"/>
                <a:gd name="T116" fmla="*/ 263 w 316"/>
                <a:gd name="T117"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16" h="225">
                  <a:moveTo>
                    <a:pt x="263" y="0"/>
                  </a:moveTo>
                  <a:lnTo>
                    <a:pt x="263" y="0"/>
                  </a:lnTo>
                  <a:lnTo>
                    <a:pt x="253" y="1"/>
                  </a:lnTo>
                  <a:lnTo>
                    <a:pt x="244" y="3"/>
                  </a:lnTo>
                  <a:lnTo>
                    <a:pt x="234" y="9"/>
                  </a:lnTo>
                  <a:lnTo>
                    <a:pt x="226" y="14"/>
                  </a:lnTo>
                  <a:lnTo>
                    <a:pt x="226" y="14"/>
                  </a:lnTo>
                  <a:lnTo>
                    <a:pt x="204" y="33"/>
                  </a:lnTo>
                  <a:lnTo>
                    <a:pt x="182" y="50"/>
                  </a:lnTo>
                  <a:lnTo>
                    <a:pt x="159" y="67"/>
                  </a:lnTo>
                  <a:lnTo>
                    <a:pt x="136" y="82"/>
                  </a:lnTo>
                  <a:lnTo>
                    <a:pt x="111" y="96"/>
                  </a:lnTo>
                  <a:lnTo>
                    <a:pt x="86" y="109"/>
                  </a:lnTo>
                  <a:lnTo>
                    <a:pt x="60" y="120"/>
                  </a:lnTo>
                  <a:lnTo>
                    <a:pt x="33" y="131"/>
                  </a:lnTo>
                  <a:lnTo>
                    <a:pt x="33" y="131"/>
                  </a:lnTo>
                  <a:lnTo>
                    <a:pt x="24" y="136"/>
                  </a:lnTo>
                  <a:lnTo>
                    <a:pt x="15" y="142"/>
                  </a:lnTo>
                  <a:lnTo>
                    <a:pt x="9" y="149"/>
                  </a:lnTo>
                  <a:lnTo>
                    <a:pt x="4" y="158"/>
                  </a:lnTo>
                  <a:lnTo>
                    <a:pt x="1" y="166"/>
                  </a:lnTo>
                  <a:lnTo>
                    <a:pt x="0" y="175"/>
                  </a:lnTo>
                  <a:lnTo>
                    <a:pt x="1" y="185"/>
                  </a:lnTo>
                  <a:lnTo>
                    <a:pt x="3" y="195"/>
                  </a:lnTo>
                  <a:lnTo>
                    <a:pt x="3" y="195"/>
                  </a:lnTo>
                  <a:lnTo>
                    <a:pt x="7" y="201"/>
                  </a:lnTo>
                  <a:lnTo>
                    <a:pt x="12" y="208"/>
                  </a:lnTo>
                  <a:lnTo>
                    <a:pt x="18" y="212"/>
                  </a:lnTo>
                  <a:lnTo>
                    <a:pt x="23" y="217"/>
                  </a:lnTo>
                  <a:lnTo>
                    <a:pt x="30" y="221"/>
                  </a:lnTo>
                  <a:lnTo>
                    <a:pt x="37" y="223"/>
                  </a:lnTo>
                  <a:lnTo>
                    <a:pt x="45" y="225"/>
                  </a:lnTo>
                  <a:lnTo>
                    <a:pt x="53" y="225"/>
                  </a:lnTo>
                  <a:lnTo>
                    <a:pt x="53" y="225"/>
                  </a:lnTo>
                  <a:lnTo>
                    <a:pt x="63" y="224"/>
                  </a:lnTo>
                  <a:lnTo>
                    <a:pt x="71" y="222"/>
                  </a:lnTo>
                  <a:lnTo>
                    <a:pt x="71" y="222"/>
                  </a:lnTo>
                  <a:lnTo>
                    <a:pt x="103" y="210"/>
                  </a:lnTo>
                  <a:lnTo>
                    <a:pt x="135" y="196"/>
                  </a:lnTo>
                  <a:lnTo>
                    <a:pt x="165" y="181"/>
                  </a:lnTo>
                  <a:lnTo>
                    <a:pt x="194" y="164"/>
                  </a:lnTo>
                  <a:lnTo>
                    <a:pt x="222" y="146"/>
                  </a:lnTo>
                  <a:lnTo>
                    <a:pt x="249" y="126"/>
                  </a:lnTo>
                  <a:lnTo>
                    <a:pt x="275" y="105"/>
                  </a:lnTo>
                  <a:lnTo>
                    <a:pt x="301" y="83"/>
                  </a:lnTo>
                  <a:lnTo>
                    <a:pt x="301" y="83"/>
                  </a:lnTo>
                  <a:lnTo>
                    <a:pt x="307" y="76"/>
                  </a:lnTo>
                  <a:lnTo>
                    <a:pt x="312" y="68"/>
                  </a:lnTo>
                  <a:lnTo>
                    <a:pt x="315" y="58"/>
                  </a:lnTo>
                  <a:lnTo>
                    <a:pt x="316" y="49"/>
                  </a:lnTo>
                  <a:lnTo>
                    <a:pt x="315" y="39"/>
                  </a:lnTo>
                  <a:lnTo>
                    <a:pt x="312" y="31"/>
                  </a:lnTo>
                  <a:lnTo>
                    <a:pt x="307" y="22"/>
                  </a:lnTo>
                  <a:lnTo>
                    <a:pt x="301" y="14"/>
                  </a:lnTo>
                  <a:lnTo>
                    <a:pt x="301" y="14"/>
                  </a:lnTo>
                  <a:lnTo>
                    <a:pt x="292" y="9"/>
                  </a:lnTo>
                  <a:lnTo>
                    <a:pt x="283" y="3"/>
                  </a:lnTo>
                  <a:lnTo>
                    <a:pt x="273" y="1"/>
                  </a:lnTo>
                  <a:lnTo>
                    <a:pt x="263" y="0"/>
                  </a:lnTo>
                  <a:close/>
                </a:path>
              </a:pathLst>
            </a:custGeom>
            <a:solidFill>
              <a:srgbClr val="FFFF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userDrawn="1"/>
          </p:nvSpPr>
          <p:spPr bwMode="auto">
            <a:xfrm>
              <a:off x="264" y="327"/>
              <a:ext cx="79" cy="57"/>
            </a:xfrm>
            <a:custGeom>
              <a:avLst/>
              <a:gdLst>
                <a:gd name="T0" fmla="*/ 263 w 316"/>
                <a:gd name="T1" fmla="*/ 0 h 225"/>
                <a:gd name="T2" fmla="*/ 263 w 316"/>
                <a:gd name="T3" fmla="*/ 0 h 225"/>
                <a:gd name="T4" fmla="*/ 253 w 316"/>
                <a:gd name="T5" fmla="*/ 1 h 225"/>
                <a:gd name="T6" fmla="*/ 244 w 316"/>
                <a:gd name="T7" fmla="*/ 3 h 225"/>
                <a:gd name="T8" fmla="*/ 234 w 316"/>
                <a:gd name="T9" fmla="*/ 9 h 225"/>
                <a:gd name="T10" fmla="*/ 226 w 316"/>
                <a:gd name="T11" fmla="*/ 14 h 225"/>
                <a:gd name="T12" fmla="*/ 226 w 316"/>
                <a:gd name="T13" fmla="*/ 14 h 225"/>
                <a:gd name="T14" fmla="*/ 204 w 316"/>
                <a:gd name="T15" fmla="*/ 33 h 225"/>
                <a:gd name="T16" fmla="*/ 182 w 316"/>
                <a:gd name="T17" fmla="*/ 50 h 225"/>
                <a:gd name="T18" fmla="*/ 159 w 316"/>
                <a:gd name="T19" fmla="*/ 67 h 225"/>
                <a:gd name="T20" fmla="*/ 136 w 316"/>
                <a:gd name="T21" fmla="*/ 82 h 225"/>
                <a:gd name="T22" fmla="*/ 111 w 316"/>
                <a:gd name="T23" fmla="*/ 96 h 225"/>
                <a:gd name="T24" fmla="*/ 86 w 316"/>
                <a:gd name="T25" fmla="*/ 109 h 225"/>
                <a:gd name="T26" fmla="*/ 60 w 316"/>
                <a:gd name="T27" fmla="*/ 120 h 225"/>
                <a:gd name="T28" fmla="*/ 33 w 316"/>
                <a:gd name="T29" fmla="*/ 131 h 225"/>
                <a:gd name="T30" fmla="*/ 33 w 316"/>
                <a:gd name="T31" fmla="*/ 131 h 225"/>
                <a:gd name="T32" fmla="*/ 24 w 316"/>
                <a:gd name="T33" fmla="*/ 136 h 225"/>
                <a:gd name="T34" fmla="*/ 15 w 316"/>
                <a:gd name="T35" fmla="*/ 142 h 225"/>
                <a:gd name="T36" fmla="*/ 9 w 316"/>
                <a:gd name="T37" fmla="*/ 149 h 225"/>
                <a:gd name="T38" fmla="*/ 4 w 316"/>
                <a:gd name="T39" fmla="*/ 158 h 225"/>
                <a:gd name="T40" fmla="*/ 1 w 316"/>
                <a:gd name="T41" fmla="*/ 166 h 225"/>
                <a:gd name="T42" fmla="*/ 0 w 316"/>
                <a:gd name="T43" fmla="*/ 175 h 225"/>
                <a:gd name="T44" fmla="*/ 1 w 316"/>
                <a:gd name="T45" fmla="*/ 185 h 225"/>
                <a:gd name="T46" fmla="*/ 3 w 316"/>
                <a:gd name="T47" fmla="*/ 195 h 225"/>
                <a:gd name="T48" fmla="*/ 3 w 316"/>
                <a:gd name="T49" fmla="*/ 195 h 225"/>
                <a:gd name="T50" fmla="*/ 7 w 316"/>
                <a:gd name="T51" fmla="*/ 201 h 225"/>
                <a:gd name="T52" fmla="*/ 12 w 316"/>
                <a:gd name="T53" fmla="*/ 208 h 225"/>
                <a:gd name="T54" fmla="*/ 18 w 316"/>
                <a:gd name="T55" fmla="*/ 212 h 225"/>
                <a:gd name="T56" fmla="*/ 23 w 316"/>
                <a:gd name="T57" fmla="*/ 217 h 225"/>
                <a:gd name="T58" fmla="*/ 30 w 316"/>
                <a:gd name="T59" fmla="*/ 221 h 225"/>
                <a:gd name="T60" fmla="*/ 37 w 316"/>
                <a:gd name="T61" fmla="*/ 223 h 225"/>
                <a:gd name="T62" fmla="*/ 45 w 316"/>
                <a:gd name="T63" fmla="*/ 225 h 225"/>
                <a:gd name="T64" fmla="*/ 53 w 316"/>
                <a:gd name="T65" fmla="*/ 225 h 225"/>
                <a:gd name="T66" fmla="*/ 53 w 316"/>
                <a:gd name="T67" fmla="*/ 225 h 225"/>
                <a:gd name="T68" fmla="*/ 63 w 316"/>
                <a:gd name="T69" fmla="*/ 224 h 225"/>
                <a:gd name="T70" fmla="*/ 71 w 316"/>
                <a:gd name="T71" fmla="*/ 222 h 225"/>
                <a:gd name="T72" fmla="*/ 71 w 316"/>
                <a:gd name="T73" fmla="*/ 222 h 225"/>
                <a:gd name="T74" fmla="*/ 103 w 316"/>
                <a:gd name="T75" fmla="*/ 210 h 225"/>
                <a:gd name="T76" fmla="*/ 135 w 316"/>
                <a:gd name="T77" fmla="*/ 196 h 225"/>
                <a:gd name="T78" fmla="*/ 165 w 316"/>
                <a:gd name="T79" fmla="*/ 181 h 225"/>
                <a:gd name="T80" fmla="*/ 194 w 316"/>
                <a:gd name="T81" fmla="*/ 164 h 225"/>
                <a:gd name="T82" fmla="*/ 222 w 316"/>
                <a:gd name="T83" fmla="*/ 146 h 225"/>
                <a:gd name="T84" fmla="*/ 249 w 316"/>
                <a:gd name="T85" fmla="*/ 126 h 225"/>
                <a:gd name="T86" fmla="*/ 275 w 316"/>
                <a:gd name="T87" fmla="*/ 105 h 225"/>
                <a:gd name="T88" fmla="*/ 301 w 316"/>
                <a:gd name="T89" fmla="*/ 83 h 225"/>
                <a:gd name="T90" fmla="*/ 301 w 316"/>
                <a:gd name="T91" fmla="*/ 83 h 225"/>
                <a:gd name="T92" fmla="*/ 307 w 316"/>
                <a:gd name="T93" fmla="*/ 76 h 225"/>
                <a:gd name="T94" fmla="*/ 312 w 316"/>
                <a:gd name="T95" fmla="*/ 68 h 225"/>
                <a:gd name="T96" fmla="*/ 315 w 316"/>
                <a:gd name="T97" fmla="*/ 58 h 225"/>
                <a:gd name="T98" fmla="*/ 316 w 316"/>
                <a:gd name="T99" fmla="*/ 49 h 225"/>
                <a:gd name="T100" fmla="*/ 315 w 316"/>
                <a:gd name="T101" fmla="*/ 39 h 225"/>
                <a:gd name="T102" fmla="*/ 312 w 316"/>
                <a:gd name="T103" fmla="*/ 31 h 225"/>
                <a:gd name="T104" fmla="*/ 307 w 316"/>
                <a:gd name="T105" fmla="*/ 22 h 225"/>
                <a:gd name="T106" fmla="*/ 301 w 316"/>
                <a:gd name="T107" fmla="*/ 14 h 225"/>
                <a:gd name="T108" fmla="*/ 301 w 316"/>
                <a:gd name="T109" fmla="*/ 14 h 225"/>
                <a:gd name="T110" fmla="*/ 292 w 316"/>
                <a:gd name="T111" fmla="*/ 9 h 225"/>
                <a:gd name="T112" fmla="*/ 283 w 316"/>
                <a:gd name="T113" fmla="*/ 3 h 225"/>
                <a:gd name="T114" fmla="*/ 273 w 316"/>
                <a:gd name="T115" fmla="*/ 1 h 225"/>
                <a:gd name="T116" fmla="*/ 263 w 316"/>
                <a:gd name="T117"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16" h="225">
                  <a:moveTo>
                    <a:pt x="263" y="0"/>
                  </a:moveTo>
                  <a:lnTo>
                    <a:pt x="263" y="0"/>
                  </a:lnTo>
                  <a:lnTo>
                    <a:pt x="253" y="1"/>
                  </a:lnTo>
                  <a:lnTo>
                    <a:pt x="244" y="3"/>
                  </a:lnTo>
                  <a:lnTo>
                    <a:pt x="234" y="9"/>
                  </a:lnTo>
                  <a:lnTo>
                    <a:pt x="226" y="14"/>
                  </a:lnTo>
                  <a:lnTo>
                    <a:pt x="226" y="14"/>
                  </a:lnTo>
                  <a:lnTo>
                    <a:pt x="204" y="33"/>
                  </a:lnTo>
                  <a:lnTo>
                    <a:pt x="182" y="50"/>
                  </a:lnTo>
                  <a:lnTo>
                    <a:pt x="159" y="67"/>
                  </a:lnTo>
                  <a:lnTo>
                    <a:pt x="136" y="82"/>
                  </a:lnTo>
                  <a:lnTo>
                    <a:pt x="111" y="96"/>
                  </a:lnTo>
                  <a:lnTo>
                    <a:pt x="86" y="109"/>
                  </a:lnTo>
                  <a:lnTo>
                    <a:pt x="60" y="120"/>
                  </a:lnTo>
                  <a:lnTo>
                    <a:pt x="33" y="131"/>
                  </a:lnTo>
                  <a:lnTo>
                    <a:pt x="33" y="131"/>
                  </a:lnTo>
                  <a:lnTo>
                    <a:pt x="24" y="136"/>
                  </a:lnTo>
                  <a:lnTo>
                    <a:pt x="15" y="142"/>
                  </a:lnTo>
                  <a:lnTo>
                    <a:pt x="9" y="149"/>
                  </a:lnTo>
                  <a:lnTo>
                    <a:pt x="4" y="158"/>
                  </a:lnTo>
                  <a:lnTo>
                    <a:pt x="1" y="166"/>
                  </a:lnTo>
                  <a:lnTo>
                    <a:pt x="0" y="175"/>
                  </a:lnTo>
                  <a:lnTo>
                    <a:pt x="1" y="185"/>
                  </a:lnTo>
                  <a:lnTo>
                    <a:pt x="3" y="195"/>
                  </a:lnTo>
                  <a:lnTo>
                    <a:pt x="3" y="195"/>
                  </a:lnTo>
                  <a:lnTo>
                    <a:pt x="7" y="201"/>
                  </a:lnTo>
                  <a:lnTo>
                    <a:pt x="12" y="208"/>
                  </a:lnTo>
                  <a:lnTo>
                    <a:pt x="18" y="212"/>
                  </a:lnTo>
                  <a:lnTo>
                    <a:pt x="23" y="217"/>
                  </a:lnTo>
                  <a:lnTo>
                    <a:pt x="30" y="221"/>
                  </a:lnTo>
                  <a:lnTo>
                    <a:pt x="37" y="223"/>
                  </a:lnTo>
                  <a:lnTo>
                    <a:pt x="45" y="225"/>
                  </a:lnTo>
                  <a:lnTo>
                    <a:pt x="53" y="225"/>
                  </a:lnTo>
                  <a:lnTo>
                    <a:pt x="53" y="225"/>
                  </a:lnTo>
                  <a:lnTo>
                    <a:pt x="63" y="224"/>
                  </a:lnTo>
                  <a:lnTo>
                    <a:pt x="71" y="222"/>
                  </a:lnTo>
                  <a:lnTo>
                    <a:pt x="71" y="222"/>
                  </a:lnTo>
                  <a:lnTo>
                    <a:pt x="103" y="210"/>
                  </a:lnTo>
                  <a:lnTo>
                    <a:pt x="135" y="196"/>
                  </a:lnTo>
                  <a:lnTo>
                    <a:pt x="165" y="181"/>
                  </a:lnTo>
                  <a:lnTo>
                    <a:pt x="194" y="164"/>
                  </a:lnTo>
                  <a:lnTo>
                    <a:pt x="222" y="146"/>
                  </a:lnTo>
                  <a:lnTo>
                    <a:pt x="249" y="126"/>
                  </a:lnTo>
                  <a:lnTo>
                    <a:pt x="275" y="105"/>
                  </a:lnTo>
                  <a:lnTo>
                    <a:pt x="301" y="83"/>
                  </a:lnTo>
                  <a:lnTo>
                    <a:pt x="301" y="83"/>
                  </a:lnTo>
                  <a:lnTo>
                    <a:pt x="307" y="76"/>
                  </a:lnTo>
                  <a:lnTo>
                    <a:pt x="312" y="68"/>
                  </a:lnTo>
                  <a:lnTo>
                    <a:pt x="315" y="58"/>
                  </a:lnTo>
                  <a:lnTo>
                    <a:pt x="316" y="49"/>
                  </a:lnTo>
                  <a:lnTo>
                    <a:pt x="315" y="39"/>
                  </a:lnTo>
                  <a:lnTo>
                    <a:pt x="312" y="31"/>
                  </a:lnTo>
                  <a:lnTo>
                    <a:pt x="307" y="22"/>
                  </a:lnTo>
                  <a:lnTo>
                    <a:pt x="301" y="14"/>
                  </a:lnTo>
                  <a:lnTo>
                    <a:pt x="301" y="14"/>
                  </a:lnTo>
                  <a:lnTo>
                    <a:pt x="292" y="9"/>
                  </a:lnTo>
                  <a:lnTo>
                    <a:pt x="283" y="3"/>
                  </a:lnTo>
                  <a:lnTo>
                    <a:pt x="273" y="1"/>
                  </a:lnTo>
                  <a:lnTo>
                    <a:pt x="2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noEditPoints="1"/>
            </p:cNvSpPr>
            <p:nvPr userDrawn="1"/>
          </p:nvSpPr>
          <p:spPr bwMode="auto">
            <a:xfrm>
              <a:off x="32" y="51"/>
              <a:ext cx="376" cy="375"/>
            </a:xfrm>
            <a:custGeom>
              <a:avLst/>
              <a:gdLst>
                <a:gd name="T0" fmla="*/ 381 w 1504"/>
                <a:gd name="T1" fmla="*/ 1043 h 1500"/>
                <a:gd name="T2" fmla="*/ 307 w 1504"/>
                <a:gd name="T3" fmla="*/ 935 h 1500"/>
                <a:gd name="T4" fmla="*/ 269 w 1504"/>
                <a:gd name="T5" fmla="*/ 811 h 1500"/>
                <a:gd name="T6" fmla="*/ 269 w 1504"/>
                <a:gd name="T7" fmla="*/ 685 h 1500"/>
                <a:gd name="T8" fmla="*/ 290 w 1504"/>
                <a:gd name="T9" fmla="*/ 604 h 1500"/>
                <a:gd name="T10" fmla="*/ 389 w 1504"/>
                <a:gd name="T11" fmla="*/ 449 h 1500"/>
                <a:gd name="T12" fmla="*/ 572 w 1504"/>
                <a:gd name="T13" fmla="*/ 332 h 1500"/>
                <a:gd name="T14" fmla="*/ 648 w 1504"/>
                <a:gd name="T15" fmla="*/ 256 h 1500"/>
                <a:gd name="T16" fmla="*/ 634 w 1504"/>
                <a:gd name="T17" fmla="*/ 152 h 1500"/>
                <a:gd name="T18" fmla="*/ 527 w 1504"/>
                <a:gd name="T19" fmla="*/ 96 h 1500"/>
                <a:gd name="T20" fmla="*/ 307 w 1504"/>
                <a:gd name="T21" fmla="*/ 190 h 1500"/>
                <a:gd name="T22" fmla="*/ 94 w 1504"/>
                <a:gd name="T23" fmla="*/ 414 h 1500"/>
                <a:gd name="T24" fmla="*/ 39 w 1504"/>
                <a:gd name="T25" fmla="*/ 530 h 1500"/>
                <a:gd name="T26" fmla="*/ 7 w 1504"/>
                <a:gd name="T27" fmla="*/ 663 h 1500"/>
                <a:gd name="T28" fmla="*/ 3 w 1504"/>
                <a:gd name="T29" fmla="*/ 812 h 1500"/>
                <a:gd name="T30" fmla="*/ 31 w 1504"/>
                <a:gd name="T31" fmla="*/ 947 h 1500"/>
                <a:gd name="T32" fmla="*/ 87 w 1504"/>
                <a:gd name="T33" fmla="*/ 1074 h 1500"/>
                <a:gd name="T34" fmla="*/ 279 w 1504"/>
                <a:gd name="T35" fmla="*/ 1290 h 1500"/>
                <a:gd name="T36" fmla="*/ 128 w 1504"/>
                <a:gd name="T37" fmla="*/ 1470 h 1500"/>
                <a:gd name="T38" fmla="*/ 542 w 1504"/>
                <a:gd name="T39" fmla="*/ 1500 h 1500"/>
                <a:gd name="T40" fmla="*/ 670 w 1504"/>
                <a:gd name="T41" fmla="*/ 1437 h 1500"/>
                <a:gd name="T42" fmla="*/ 694 w 1504"/>
                <a:gd name="T43" fmla="*/ 1019 h 1500"/>
                <a:gd name="T44" fmla="*/ 630 w 1504"/>
                <a:gd name="T45" fmla="*/ 976 h 1500"/>
                <a:gd name="T46" fmla="*/ 1501 w 1504"/>
                <a:gd name="T47" fmla="*/ 688 h 1500"/>
                <a:gd name="T48" fmla="*/ 1472 w 1504"/>
                <a:gd name="T49" fmla="*/ 548 h 1500"/>
                <a:gd name="T50" fmla="*/ 1415 w 1504"/>
                <a:gd name="T51" fmla="*/ 422 h 1500"/>
                <a:gd name="T52" fmla="*/ 1343 w 1504"/>
                <a:gd name="T53" fmla="*/ 102 h 1500"/>
                <a:gd name="T54" fmla="*/ 1366 w 1504"/>
                <a:gd name="T55" fmla="*/ 18 h 1500"/>
                <a:gd name="T56" fmla="*/ 930 w 1504"/>
                <a:gd name="T57" fmla="*/ 3 h 1500"/>
                <a:gd name="T58" fmla="*/ 818 w 1504"/>
                <a:gd name="T59" fmla="*/ 89 h 1500"/>
                <a:gd name="T60" fmla="*/ 815 w 1504"/>
                <a:gd name="T61" fmla="*/ 502 h 1500"/>
                <a:gd name="T62" fmla="*/ 894 w 1504"/>
                <a:gd name="T63" fmla="*/ 514 h 1500"/>
                <a:gd name="T64" fmla="*/ 1123 w 1504"/>
                <a:gd name="T65" fmla="*/ 458 h 1500"/>
                <a:gd name="T66" fmla="*/ 1187 w 1504"/>
                <a:gd name="T67" fmla="*/ 546 h 1500"/>
                <a:gd name="T68" fmla="*/ 1233 w 1504"/>
                <a:gd name="T69" fmla="*/ 675 h 1500"/>
                <a:gd name="T70" fmla="*/ 1237 w 1504"/>
                <a:gd name="T71" fmla="*/ 795 h 1500"/>
                <a:gd name="T72" fmla="*/ 1213 w 1504"/>
                <a:gd name="T73" fmla="*/ 896 h 1500"/>
                <a:gd name="T74" fmla="*/ 1115 w 1504"/>
                <a:gd name="T75" fmla="*/ 1053 h 1500"/>
                <a:gd name="T76" fmla="*/ 932 w 1504"/>
                <a:gd name="T77" fmla="*/ 1168 h 1500"/>
                <a:gd name="T78" fmla="*/ 856 w 1504"/>
                <a:gd name="T79" fmla="*/ 1244 h 1500"/>
                <a:gd name="T80" fmla="*/ 870 w 1504"/>
                <a:gd name="T81" fmla="*/ 1348 h 1500"/>
                <a:gd name="T82" fmla="*/ 977 w 1504"/>
                <a:gd name="T83" fmla="*/ 1404 h 1500"/>
                <a:gd name="T84" fmla="*/ 1197 w 1504"/>
                <a:gd name="T85" fmla="*/ 1310 h 1500"/>
                <a:gd name="T86" fmla="*/ 1410 w 1504"/>
                <a:gd name="T87" fmla="*/ 1086 h 1500"/>
                <a:gd name="T88" fmla="*/ 1466 w 1504"/>
                <a:gd name="T89" fmla="*/ 969 h 1500"/>
                <a:gd name="T90" fmla="*/ 1497 w 1504"/>
                <a:gd name="T91" fmla="*/ 834 h 1500"/>
                <a:gd name="T92" fmla="*/ 301 w 1504"/>
                <a:gd name="T93" fmla="*/ 290 h 1500"/>
                <a:gd name="T94" fmla="*/ 524 w 1504"/>
                <a:gd name="T95" fmla="*/ 170 h 1500"/>
                <a:gd name="T96" fmla="*/ 575 w 1504"/>
                <a:gd name="T97" fmla="*/ 229 h 1500"/>
                <a:gd name="T98" fmla="*/ 440 w 1504"/>
                <a:gd name="T99" fmla="*/ 313 h 1500"/>
                <a:gd name="T100" fmla="*/ 303 w 1504"/>
                <a:gd name="T101" fmla="*/ 394 h 1500"/>
                <a:gd name="T102" fmla="*/ 263 w 1504"/>
                <a:gd name="T103" fmla="*/ 328 h 1500"/>
                <a:gd name="T104" fmla="*/ 1093 w 1504"/>
                <a:gd name="T105" fmla="*/ 1286 h 1500"/>
                <a:gd name="T106" fmla="*/ 943 w 1504"/>
                <a:gd name="T107" fmla="*/ 1316 h 1500"/>
                <a:gd name="T108" fmla="*/ 952 w 1504"/>
                <a:gd name="T109" fmla="*/ 1241 h 1500"/>
                <a:gd name="T110" fmla="*/ 1154 w 1504"/>
                <a:gd name="T111" fmla="*/ 1119 h 1500"/>
                <a:gd name="T112" fmla="*/ 1229 w 1504"/>
                <a:gd name="T113" fmla="*/ 1119 h 1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04" h="1500">
                  <a:moveTo>
                    <a:pt x="588" y="1004"/>
                  </a:moveTo>
                  <a:lnTo>
                    <a:pt x="467" y="1115"/>
                  </a:lnTo>
                  <a:lnTo>
                    <a:pt x="467" y="1115"/>
                  </a:lnTo>
                  <a:lnTo>
                    <a:pt x="450" y="1103"/>
                  </a:lnTo>
                  <a:lnTo>
                    <a:pt x="432" y="1090"/>
                  </a:lnTo>
                  <a:lnTo>
                    <a:pt x="417" y="1077"/>
                  </a:lnTo>
                  <a:lnTo>
                    <a:pt x="400" y="1062"/>
                  </a:lnTo>
                  <a:lnTo>
                    <a:pt x="400" y="1062"/>
                  </a:lnTo>
                  <a:lnTo>
                    <a:pt x="381" y="1043"/>
                  </a:lnTo>
                  <a:lnTo>
                    <a:pt x="381" y="1043"/>
                  </a:lnTo>
                  <a:lnTo>
                    <a:pt x="370" y="1030"/>
                  </a:lnTo>
                  <a:lnTo>
                    <a:pt x="359" y="1016"/>
                  </a:lnTo>
                  <a:lnTo>
                    <a:pt x="359" y="1016"/>
                  </a:lnTo>
                  <a:lnTo>
                    <a:pt x="341" y="993"/>
                  </a:lnTo>
                  <a:lnTo>
                    <a:pt x="341" y="993"/>
                  </a:lnTo>
                  <a:lnTo>
                    <a:pt x="328" y="974"/>
                  </a:lnTo>
                  <a:lnTo>
                    <a:pt x="316" y="954"/>
                  </a:lnTo>
                  <a:lnTo>
                    <a:pt x="316" y="954"/>
                  </a:lnTo>
                  <a:lnTo>
                    <a:pt x="307" y="935"/>
                  </a:lnTo>
                  <a:lnTo>
                    <a:pt x="307" y="935"/>
                  </a:lnTo>
                  <a:lnTo>
                    <a:pt x="297" y="914"/>
                  </a:lnTo>
                  <a:lnTo>
                    <a:pt x="289" y="891"/>
                  </a:lnTo>
                  <a:lnTo>
                    <a:pt x="289" y="891"/>
                  </a:lnTo>
                  <a:lnTo>
                    <a:pt x="284" y="882"/>
                  </a:lnTo>
                  <a:lnTo>
                    <a:pt x="284" y="882"/>
                  </a:lnTo>
                  <a:lnTo>
                    <a:pt x="276" y="854"/>
                  </a:lnTo>
                  <a:lnTo>
                    <a:pt x="271" y="826"/>
                  </a:lnTo>
                  <a:lnTo>
                    <a:pt x="271" y="826"/>
                  </a:lnTo>
                  <a:lnTo>
                    <a:pt x="269" y="811"/>
                  </a:lnTo>
                  <a:lnTo>
                    <a:pt x="269" y="811"/>
                  </a:lnTo>
                  <a:lnTo>
                    <a:pt x="264" y="780"/>
                  </a:lnTo>
                  <a:lnTo>
                    <a:pt x="263" y="766"/>
                  </a:lnTo>
                  <a:lnTo>
                    <a:pt x="263" y="751"/>
                  </a:lnTo>
                  <a:lnTo>
                    <a:pt x="263" y="751"/>
                  </a:lnTo>
                  <a:lnTo>
                    <a:pt x="263" y="748"/>
                  </a:lnTo>
                  <a:lnTo>
                    <a:pt x="263" y="748"/>
                  </a:lnTo>
                  <a:lnTo>
                    <a:pt x="264" y="726"/>
                  </a:lnTo>
                  <a:lnTo>
                    <a:pt x="265" y="705"/>
                  </a:lnTo>
                  <a:lnTo>
                    <a:pt x="265" y="705"/>
                  </a:lnTo>
                  <a:lnTo>
                    <a:pt x="269" y="685"/>
                  </a:lnTo>
                  <a:lnTo>
                    <a:pt x="269" y="685"/>
                  </a:lnTo>
                  <a:lnTo>
                    <a:pt x="273" y="661"/>
                  </a:lnTo>
                  <a:lnTo>
                    <a:pt x="273" y="661"/>
                  </a:lnTo>
                  <a:lnTo>
                    <a:pt x="278" y="643"/>
                  </a:lnTo>
                  <a:lnTo>
                    <a:pt x="278" y="643"/>
                  </a:lnTo>
                  <a:lnTo>
                    <a:pt x="281" y="630"/>
                  </a:lnTo>
                  <a:lnTo>
                    <a:pt x="285" y="616"/>
                  </a:lnTo>
                  <a:lnTo>
                    <a:pt x="285" y="616"/>
                  </a:lnTo>
                  <a:lnTo>
                    <a:pt x="290" y="604"/>
                  </a:lnTo>
                  <a:lnTo>
                    <a:pt x="290" y="604"/>
                  </a:lnTo>
                  <a:lnTo>
                    <a:pt x="296" y="589"/>
                  </a:lnTo>
                  <a:lnTo>
                    <a:pt x="303" y="573"/>
                  </a:lnTo>
                  <a:lnTo>
                    <a:pt x="303" y="573"/>
                  </a:lnTo>
                  <a:lnTo>
                    <a:pt x="313" y="554"/>
                  </a:lnTo>
                  <a:lnTo>
                    <a:pt x="323" y="535"/>
                  </a:lnTo>
                  <a:lnTo>
                    <a:pt x="335" y="516"/>
                  </a:lnTo>
                  <a:lnTo>
                    <a:pt x="347" y="499"/>
                  </a:lnTo>
                  <a:lnTo>
                    <a:pt x="360" y="481"/>
                  </a:lnTo>
                  <a:lnTo>
                    <a:pt x="374" y="464"/>
                  </a:lnTo>
                  <a:lnTo>
                    <a:pt x="389" y="449"/>
                  </a:lnTo>
                  <a:lnTo>
                    <a:pt x="406" y="432"/>
                  </a:lnTo>
                  <a:lnTo>
                    <a:pt x="406" y="432"/>
                  </a:lnTo>
                  <a:lnTo>
                    <a:pt x="425" y="417"/>
                  </a:lnTo>
                  <a:lnTo>
                    <a:pt x="443" y="402"/>
                  </a:lnTo>
                  <a:lnTo>
                    <a:pt x="463" y="387"/>
                  </a:lnTo>
                  <a:lnTo>
                    <a:pt x="483" y="374"/>
                  </a:lnTo>
                  <a:lnTo>
                    <a:pt x="505" y="362"/>
                  </a:lnTo>
                  <a:lnTo>
                    <a:pt x="525" y="351"/>
                  </a:lnTo>
                  <a:lnTo>
                    <a:pt x="549" y="341"/>
                  </a:lnTo>
                  <a:lnTo>
                    <a:pt x="572" y="332"/>
                  </a:lnTo>
                  <a:lnTo>
                    <a:pt x="572" y="332"/>
                  </a:lnTo>
                  <a:lnTo>
                    <a:pt x="584" y="327"/>
                  </a:lnTo>
                  <a:lnTo>
                    <a:pt x="595" y="321"/>
                  </a:lnTo>
                  <a:lnTo>
                    <a:pt x="606" y="314"/>
                  </a:lnTo>
                  <a:lnTo>
                    <a:pt x="615" y="305"/>
                  </a:lnTo>
                  <a:lnTo>
                    <a:pt x="624" y="298"/>
                  </a:lnTo>
                  <a:lnTo>
                    <a:pt x="632" y="288"/>
                  </a:lnTo>
                  <a:lnTo>
                    <a:pt x="638" y="278"/>
                  </a:lnTo>
                  <a:lnTo>
                    <a:pt x="644" y="267"/>
                  </a:lnTo>
                  <a:lnTo>
                    <a:pt x="648" y="256"/>
                  </a:lnTo>
                  <a:lnTo>
                    <a:pt x="652" y="245"/>
                  </a:lnTo>
                  <a:lnTo>
                    <a:pt x="654" y="233"/>
                  </a:lnTo>
                  <a:lnTo>
                    <a:pt x="655" y="222"/>
                  </a:lnTo>
                  <a:lnTo>
                    <a:pt x="655" y="210"/>
                  </a:lnTo>
                  <a:lnTo>
                    <a:pt x="653" y="198"/>
                  </a:lnTo>
                  <a:lnTo>
                    <a:pt x="651" y="186"/>
                  </a:lnTo>
                  <a:lnTo>
                    <a:pt x="646" y="174"/>
                  </a:lnTo>
                  <a:lnTo>
                    <a:pt x="646" y="174"/>
                  </a:lnTo>
                  <a:lnTo>
                    <a:pt x="641" y="163"/>
                  </a:lnTo>
                  <a:lnTo>
                    <a:pt x="634" y="152"/>
                  </a:lnTo>
                  <a:lnTo>
                    <a:pt x="626" y="142"/>
                  </a:lnTo>
                  <a:lnTo>
                    <a:pt x="618" y="133"/>
                  </a:lnTo>
                  <a:lnTo>
                    <a:pt x="608" y="126"/>
                  </a:lnTo>
                  <a:lnTo>
                    <a:pt x="598" y="118"/>
                  </a:lnTo>
                  <a:lnTo>
                    <a:pt x="587" y="112"/>
                  </a:lnTo>
                  <a:lnTo>
                    <a:pt x="576" y="107"/>
                  </a:lnTo>
                  <a:lnTo>
                    <a:pt x="564" y="103"/>
                  </a:lnTo>
                  <a:lnTo>
                    <a:pt x="552" y="100"/>
                  </a:lnTo>
                  <a:lnTo>
                    <a:pt x="539" y="97"/>
                  </a:lnTo>
                  <a:lnTo>
                    <a:pt x="527" y="96"/>
                  </a:lnTo>
                  <a:lnTo>
                    <a:pt x="513" y="97"/>
                  </a:lnTo>
                  <a:lnTo>
                    <a:pt x="500" y="98"/>
                  </a:lnTo>
                  <a:lnTo>
                    <a:pt x="488" y="102"/>
                  </a:lnTo>
                  <a:lnTo>
                    <a:pt x="475" y="105"/>
                  </a:lnTo>
                  <a:lnTo>
                    <a:pt x="475" y="105"/>
                  </a:lnTo>
                  <a:lnTo>
                    <a:pt x="439" y="119"/>
                  </a:lnTo>
                  <a:lnTo>
                    <a:pt x="405" y="135"/>
                  </a:lnTo>
                  <a:lnTo>
                    <a:pt x="371" y="152"/>
                  </a:lnTo>
                  <a:lnTo>
                    <a:pt x="339" y="171"/>
                  </a:lnTo>
                  <a:lnTo>
                    <a:pt x="307" y="190"/>
                  </a:lnTo>
                  <a:lnTo>
                    <a:pt x="276" y="212"/>
                  </a:lnTo>
                  <a:lnTo>
                    <a:pt x="247" y="235"/>
                  </a:lnTo>
                  <a:lnTo>
                    <a:pt x="219" y="260"/>
                  </a:lnTo>
                  <a:lnTo>
                    <a:pt x="219" y="260"/>
                  </a:lnTo>
                  <a:lnTo>
                    <a:pt x="195" y="283"/>
                  </a:lnTo>
                  <a:lnTo>
                    <a:pt x="172" y="309"/>
                  </a:lnTo>
                  <a:lnTo>
                    <a:pt x="150" y="334"/>
                  </a:lnTo>
                  <a:lnTo>
                    <a:pt x="131" y="360"/>
                  </a:lnTo>
                  <a:lnTo>
                    <a:pt x="112" y="386"/>
                  </a:lnTo>
                  <a:lnTo>
                    <a:pt x="94" y="414"/>
                  </a:lnTo>
                  <a:lnTo>
                    <a:pt x="78" y="442"/>
                  </a:lnTo>
                  <a:lnTo>
                    <a:pt x="64" y="470"/>
                  </a:lnTo>
                  <a:lnTo>
                    <a:pt x="64" y="470"/>
                  </a:lnTo>
                  <a:lnTo>
                    <a:pt x="61" y="474"/>
                  </a:lnTo>
                  <a:lnTo>
                    <a:pt x="61" y="474"/>
                  </a:lnTo>
                  <a:lnTo>
                    <a:pt x="60" y="476"/>
                  </a:lnTo>
                  <a:lnTo>
                    <a:pt x="60" y="476"/>
                  </a:lnTo>
                  <a:lnTo>
                    <a:pt x="49" y="502"/>
                  </a:lnTo>
                  <a:lnTo>
                    <a:pt x="39" y="530"/>
                  </a:lnTo>
                  <a:lnTo>
                    <a:pt x="39" y="530"/>
                  </a:lnTo>
                  <a:lnTo>
                    <a:pt x="34" y="543"/>
                  </a:lnTo>
                  <a:lnTo>
                    <a:pt x="34" y="543"/>
                  </a:lnTo>
                  <a:lnTo>
                    <a:pt x="26" y="568"/>
                  </a:lnTo>
                  <a:lnTo>
                    <a:pt x="20" y="594"/>
                  </a:lnTo>
                  <a:lnTo>
                    <a:pt x="20" y="594"/>
                  </a:lnTo>
                  <a:lnTo>
                    <a:pt x="15" y="611"/>
                  </a:lnTo>
                  <a:lnTo>
                    <a:pt x="15" y="611"/>
                  </a:lnTo>
                  <a:lnTo>
                    <a:pt x="10" y="637"/>
                  </a:lnTo>
                  <a:lnTo>
                    <a:pt x="7" y="663"/>
                  </a:lnTo>
                  <a:lnTo>
                    <a:pt x="7" y="663"/>
                  </a:lnTo>
                  <a:lnTo>
                    <a:pt x="3" y="679"/>
                  </a:lnTo>
                  <a:lnTo>
                    <a:pt x="3" y="679"/>
                  </a:lnTo>
                  <a:lnTo>
                    <a:pt x="1" y="714"/>
                  </a:lnTo>
                  <a:lnTo>
                    <a:pt x="0" y="751"/>
                  </a:lnTo>
                  <a:lnTo>
                    <a:pt x="0" y="751"/>
                  </a:lnTo>
                  <a:lnTo>
                    <a:pt x="0" y="755"/>
                  </a:lnTo>
                  <a:lnTo>
                    <a:pt x="0" y="755"/>
                  </a:lnTo>
                  <a:lnTo>
                    <a:pt x="1" y="783"/>
                  </a:lnTo>
                  <a:lnTo>
                    <a:pt x="3" y="812"/>
                  </a:lnTo>
                  <a:lnTo>
                    <a:pt x="3" y="812"/>
                  </a:lnTo>
                  <a:lnTo>
                    <a:pt x="5" y="832"/>
                  </a:lnTo>
                  <a:lnTo>
                    <a:pt x="5" y="832"/>
                  </a:lnTo>
                  <a:lnTo>
                    <a:pt x="9" y="853"/>
                  </a:lnTo>
                  <a:lnTo>
                    <a:pt x="12" y="875"/>
                  </a:lnTo>
                  <a:lnTo>
                    <a:pt x="12" y="875"/>
                  </a:lnTo>
                  <a:lnTo>
                    <a:pt x="16" y="894"/>
                  </a:lnTo>
                  <a:lnTo>
                    <a:pt x="16" y="894"/>
                  </a:lnTo>
                  <a:lnTo>
                    <a:pt x="23" y="921"/>
                  </a:lnTo>
                  <a:lnTo>
                    <a:pt x="31" y="947"/>
                  </a:lnTo>
                  <a:lnTo>
                    <a:pt x="31" y="947"/>
                  </a:lnTo>
                  <a:lnTo>
                    <a:pt x="32" y="953"/>
                  </a:lnTo>
                  <a:lnTo>
                    <a:pt x="32" y="953"/>
                  </a:lnTo>
                  <a:lnTo>
                    <a:pt x="43" y="984"/>
                  </a:lnTo>
                  <a:lnTo>
                    <a:pt x="56" y="1013"/>
                  </a:lnTo>
                  <a:lnTo>
                    <a:pt x="56" y="1013"/>
                  </a:lnTo>
                  <a:lnTo>
                    <a:pt x="58" y="1020"/>
                  </a:lnTo>
                  <a:lnTo>
                    <a:pt x="58" y="1020"/>
                  </a:lnTo>
                  <a:lnTo>
                    <a:pt x="71" y="1047"/>
                  </a:lnTo>
                  <a:lnTo>
                    <a:pt x="87" y="1074"/>
                  </a:lnTo>
                  <a:lnTo>
                    <a:pt x="87" y="1074"/>
                  </a:lnTo>
                  <a:lnTo>
                    <a:pt x="89" y="1078"/>
                  </a:lnTo>
                  <a:lnTo>
                    <a:pt x="89" y="1078"/>
                  </a:lnTo>
                  <a:lnTo>
                    <a:pt x="108" y="1108"/>
                  </a:lnTo>
                  <a:lnTo>
                    <a:pt x="127" y="1137"/>
                  </a:lnTo>
                  <a:lnTo>
                    <a:pt x="148" y="1165"/>
                  </a:lnTo>
                  <a:lnTo>
                    <a:pt x="171" y="1193"/>
                  </a:lnTo>
                  <a:lnTo>
                    <a:pt x="196" y="1219"/>
                  </a:lnTo>
                  <a:lnTo>
                    <a:pt x="222" y="1243"/>
                  </a:lnTo>
                  <a:lnTo>
                    <a:pt x="249" y="1267"/>
                  </a:lnTo>
                  <a:lnTo>
                    <a:pt x="279" y="1290"/>
                  </a:lnTo>
                  <a:lnTo>
                    <a:pt x="160" y="1398"/>
                  </a:lnTo>
                  <a:lnTo>
                    <a:pt x="160" y="1398"/>
                  </a:lnTo>
                  <a:lnTo>
                    <a:pt x="150" y="1409"/>
                  </a:lnTo>
                  <a:lnTo>
                    <a:pt x="142" y="1419"/>
                  </a:lnTo>
                  <a:lnTo>
                    <a:pt x="135" y="1429"/>
                  </a:lnTo>
                  <a:lnTo>
                    <a:pt x="131" y="1438"/>
                  </a:lnTo>
                  <a:lnTo>
                    <a:pt x="127" y="1446"/>
                  </a:lnTo>
                  <a:lnTo>
                    <a:pt x="126" y="1455"/>
                  </a:lnTo>
                  <a:lnTo>
                    <a:pt x="126" y="1463"/>
                  </a:lnTo>
                  <a:lnTo>
                    <a:pt x="128" y="1470"/>
                  </a:lnTo>
                  <a:lnTo>
                    <a:pt x="133" y="1477"/>
                  </a:lnTo>
                  <a:lnTo>
                    <a:pt x="138" y="1482"/>
                  </a:lnTo>
                  <a:lnTo>
                    <a:pt x="145" y="1488"/>
                  </a:lnTo>
                  <a:lnTo>
                    <a:pt x="155" y="1492"/>
                  </a:lnTo>
                  <a:lnTo>
                    <a:pt x="165" y="1496"/>
                  </a:lnTo>
                  <a:lnTo>
                    <a:pt x="177" y="1498"/>
                  </a:lnTo>
                  <a:lnTo>
                    <a:pt x="191" y="1499"/>
                  </a:lnTo>
                  <a:lnTo>
                    <a:pt x="206" y="1500"/>
                  </a:lnTo>
                  <a:lnTo>
                    <a:pt x="542" y="1500"/>
                  </a:lnTo>
                  <a:lnTo>
                    <a:pt x="542" y="1500"/>
                  </a:lnTo>
                  <a:lnTo>
                    <a:pt x="557" y="1499"/>
                  </a:lnTo>
                  <a:lnTo>
                    <a:pt x="573" y="1497"/>
                  </a:lnTo>
                  <a:lnTo>
                    <a:pt x="588" y="1493"/>
                  </a:lnTo>
                  <a:lnTo>
                    <a:pt x="602" y="1489"/>
                  </a:lnTo>
                  <a:lnTo>
                    <a:pt x="615" y="1482"/>
                  </a:lnTo>
                  <a:lnTo>
                    <a:pt x="629" y="1475"/>
                  </a:lnTo>
                  <a:lnTo>
                    <a:pt x="641" y="1467"/>
                  </a:lnTo>
                  <a:lnTo>
                    <a:pt x="652" y="1457"/>
                  </a:lnTo>
                  <a:lnTo>
                    <a:pt x="661" y="1447"/>
                  </a:lnTo>
                  <a:lnTo>
                    <a:pt x="670" y="1437"/>
                  </a:lnTo>
                  <a:lnTo>
                    <a:pt x="678" y="1425"/>
                  </a:lnTo>
                  <a:lnTo>
                    <a:pt x="685" y="1412"/>
                  </a:lnTo>
                  <a:lnTo>
                    <a:pt x="690" y="1399"/>
                  </a:lnTo>
                  <a:lnTo>
                    <a:pt x="694" y="1385"/>
                  </a:lnTo>
                  <a:lnTo>
                    <a:pt x="697" y="1371"/>
                  </a:lnTo>
                  <a:lnTo>
                    <a:pt x="698" y="1357"/>
                  </a:lnTo>
                  <a:lnTo>
                    <a:pt x="698" y="1046"/>
                  </a:lnTo>
                  <a:lnTo>
                    <a:pt x="698" y="1046"/>
                  </a:lnTo>
                  <a:lnTo>
                    <a:pt x="697" y="1032"/>
                  </a:lnTo>
                  <a:lnTo>
                    <a:pt x="694" y="1019"/>
                  </a:lnTo>
                  <a:lnTo>
                    <a:pt x="692" y="1008"/>
                  </a:lnTo>
                  <a:lnTo>
                    <a:pt x="689" y="998"/>
                  </a:lnTo>
                  <a:lnTo>
                    <a:pt x="683" y="990"/>
                  </a:lnTo>
                  <a:lnTo>
                    <a:pt x="678" y="984"/>
                  </a:lnTo>
                  <a:lnTo>
                    <a:pt x="672" y="978"/>
                  </a:lnTo>
                  <a:lnTo>
                    <a:pt x="665" y="975"/>
                  </a:lnTo>
                  <a:lnTo>
                    <a:pt x="657" y="973"/>
                  </a:lnTo>
                  <a:lnTo>
                    <a:pt x="648" y="972"/>
                  </a:lnTo>
                  <a:lnTo>
                    <a:pt x="640" y="973"/>
                  </a:lnTo>
                  <a:lnTo>
                    <a:pt x="630" y="976"/>
                  </a:lnTo>
                  <a:lnTo>
                    <a:pt x="620" y="980"/>
                  </a:lnTo>
                  <a:lnTo>
                    <a:pt x="610" y="987"/>
                  </a:lnTo>
                  <a:lnTo>
                    <a:pt x="599" y="995"/>
                  </a:lnTo>
                  <a:lnTo>
                    <a:pt x="588" y="1004"/>
                  </a:lnTo>
                  <a:lnTo>
                    <a:pt x="588" y="1004"/>
                  </a:lnTo>
                  <a:close/>
                  <a:moveTo>
                    <a:pt x="1504" y="746"/>
                  </a:moveTo>
                  <a:lnTo>
                    <a:pt x="1504" y="746"/>
                  </a:lnTo>
                  <a:lnTo>
                    <a:pt x="1503" y="717"/>
                  </a:lnTo>
                  <a:lnTo>
                    <a:pt x="1501" y="688"/>
                  </a:lnTo>
                  <a:lnTo>
                    <a:pt x="1501" y="688"/>
                  </a:lnTo>
                  <a:lnTo>
                    <a:pt x="1499" y="668"/>
                  </a:lnTo>
                  <a:lnTo>
                    <a:pt x="1499" y="668"/>
                  </a:lnTo>
                  <a:lnTo>
                    <a:pt x="1492" y="625"/>
                  </a:lnTo>
                  <a:lnTo>
                    <a:pt x="1492" y="625"/>
                  </a:lnTo>
                  <a:lnTo>
                    <a:pt x="1488" y="606"/>
                  </a:lnTo>
                  <a:lnTo>
                    <a:pt x="1488" y="606"/>
                  </a:lnTo>
                  <a:lnTo>
                    <a:pt x="1481" y="579"/>
                  </a:lnTo>
                  <a:lnTo>
                    <a:pt x="1472" y="551"/>
                  </a:lnTo>
                  <a:lnTo>
                    <a:pt x="1472" y="551"/>
                  </a:lnTo>
                  <a:lnTo>
                    <a:pt x="1472" y="548"/>
                  </a:lnTo>
                  <a:lnTo>
                    <a:pt x="1472" y="548"/>
                  </a:lnTo>
                  <a:lnTo>
                    <a:pt x="1460" y="516"/>
                  </a:lnTo>
                  <a:lnTo>
                    <a:pt x="1448" y="487"/>
                  </a:lnTo>
                  <a:lnTo>
                    <a:pt x="1446" y="481"/>
                  </a:lnTo>
                  <a:lnTo>
                    <a:pt x="1446" y="481"/>
                  </a:lnTo>
                  <a:lnTo>
                    <a:pt x="1432" y="453"/>
                  </a:lnTo>
                  <a:lnTo>
                    <a:pt x="1417" y="426"/>
                  </a:lnTo>
                  <a:lnTo>
                    <a:pt x="1417" y="426"/>
                  </a:lnTo>
                  <a:lnTo>
                    <a:pt x="1415" y="422"/>
                  </a:lnTo>
                  <a:lnTo>
                    <a:pt x="1415" y="422"/>
                  </a:lnTo>
                  <a:lnTo>
                    <a:pt x="1396" y="393"/>
                  </a:lnTo>
                  <a:lnTo>
                    <a:pt x="1377" y="363"/>
                  </a:lnTo>
                  <a:lnTo>
                    <a:pt x="1355" y="335"/>
                  </a:lnTo>
                  <a:lnTo>
                    <a:pt x="1332" y="307"/>
                  </a:lnTo>
                  <a:lnTo>
                    <a:pt x="1308" y="282"/>
                  </a:lnTo>
                  <a:lnTo>
                    <a:pt x="1281" y="257"/>
                  </a:lnTo>
                  <a:lnTo>
                    <a:pt x="1254" y="233"/>
                  </a:lnTo>
                  <a:lnTo>
                    <a:pt x="1225" y="211"/>
                  </a:lnTo>
                  <a:lnTo>
                    <a:pt x="1343" y="102"/>
                  </a:lnTo>
                  <a:lnTo>
                    <a:pt x="1343" y="102"/>
                  </a:lnTo>
                  <a:lnTo>
                    <a:pt x="1354" y="92"/>
                  </a:lnTo>
                  <a:lnTo>
                    <a:pt x="1362" y="81"/>
                  </a:lnTo>
                  <a:lnTo>
                    <a:pt x="1369" y="72"/>
                  </a:lnTo>
                  <a:lnTo>
                    <a:pt x="1373" y="62"/>
                  </a:lnTo>
                  <a:lnTo>
                    <a:pt x="1377" y="54"/>
                  </a:lnTo>
                  <a:lnTo>
                    <a:pt x="1378" y="45"/>
                  </a:lnTo>
                  <a:lnTo>
                    <a:pt x="1378" y="37"/>
                  </a:lnTo>
                  <a:lnTo>
                    <a:pt x="1376" y="31"/>
                  </a:lnTo>
                  <a:lnTo>
                    <a:pt x="1371" y="24"/>
                  </a:lnTo>
                  <a:lnTo>
                    <a:pt x="1366" y="18"/>
                  </a:lnTo>
                  <a:lnTo>
                    <a:pt x="1358" y="13"/>
                  </a:lnTo>
                  <a:lnTo>
                    <a:pt x="1349" y="9"/>
                  </a:lnTo>
                  <a:lnTo>
                    <a:pt x="1339" y="5"/>
                  </a:lnTo>
                  <a:lnTo>
                    <a:pt x="1326" y="2"/>
                  </a:lnTo>
                  <a:lnTo>
                    <a:pt x="1313" y="1"/>
                  </a:lnTo>
                  <a:lnTo>
                    <a:pt x="1298" y="0"/>
                  </a:lnTo>
                  <a:lnTo>
                    <a:pt x="962" y="0"/>
                  </a:lnTo>
                  <a:lnTo>
                    <a:pt x="962" y="0"/>
                  </a:lnTo>
                  <a:lnTo>
                    <a:pt x="946" y="1"/>
                  </a:lnTo>
                  <a:lnTo>
                    <a:pt x="930" y="3"/>
                  </a:lnTo>
                  <a:lnTo>
                    <a:pt x="916" y="7"/>
                  </a:lnTo>
                  <a:lnTo>
                    <a:pt x="902" y="12"/>
                  </a:lnTo>
                  <a:lnTo>
                    <a:pt x="887" y="18"/>
                  </a:lnTo>
                  <a:lnTo>
                    <a:pt x="875" y="25"/>
                  </a:lnTo>
                  <a:lnTo>
                    <a:pt x="863" y="33"/>
                  </a:lnTo>
                  <a:lnTo>
                    <a:pt x="852" y="43"/>
                  </a:lnTo>
                  <a:lnTo>
                    <a:pt x="843" y="53"/>
                  </a:lnTo>
                  <a:lnTo>
                    <a:pt x="834" y="63"/>
                  </a:lnTo>
                  <a:lnTo>
                    <a:pt x="825" y="75"/>
                  </a:lnTo>
                  <a:lnTo>
                    <a:pt x="818" y="89"/>
                  </a:lnTo>
                  <a:lnTo>
                    <a:pt x="814" y="102"/>
                  </a:lnTo>
                  <a:lnTo>
                    <a:pt x="810" y="115"/>
                  </a:lnTo>
                  <a:lnTo>
                    <a:pt x="807" y="129"/>
                  </a:lnTo>
                  <a:lnTo>
                    <a:pt x="806" y="143"/>
                  </a:lnTo>
                  <a:lnTo>
                    <a:pt x="806" y="454"/>
                  </a:lnTo>
                  <a:lnTo>
                    <a:pt x="806" y="454"/>
                  </a:lnTo>
                  <a:lnTo>
                    <a:pt x="807" y="468"/>
                  </a:lnTo>
                  <a:lnTo>
                    <a:pt x="808" y="481"/>
                  </a:lnTo>
                  <a:lnTo>
                    <a:pt x="812" y="492"/>
                  </a:lnTo>
                  <a:lnTo>
                    <a:pt x="815" y="502"/>
                  </a:lnTo>
                  <a:lnTo>
                    <a:pt x="819" y="510"/>
                  </a:lnTo>
                  <a:lnTo>
                    <a:pt x="825" y="518"/>
                  </a:lnTo>
                  <a:lnTo>
                    <a:pt x="832" y="522"/>
                  </a:lnTo>
                  <a:lnTo>
                    <a:pt x="839" y="526"/>
                  </a:lnTo>
                  <a:lnTo>
                    <a:pt x="847" y="528"/>
                  </a:lnTo>
                  <a:lnTo>
                    <a:pt x="855" y="528"/>
                  </a:lnTo>
                  <a:lnTo>
                    <a:pt x="864" y="527"/>
                  </a:lnTo>
                  <a:lnTo>
                    <a:pt x="873" y="524"/>
                  </a:lnTo>
                  <a:lnTo>
                    <a:pt x="884" y="520"/>
                  </a:lnTo>
                  <a:lnTo>
                    <a:pt x="894" y="514"/>
                  </a:lnTo>
                  <a:lnTo>
                    <a:pt x="905" y="505"/>
                  </a:lnTo>
                  <a:lnTo>
                    <a:pt x="916" y="497"/>
                  </a:lnTo>
                  <a:lnTo>
                    <a:pt x="1037" y="385"/>
                  </a:lnTo>
                  <a:lnTo>
                    <a:pt x="1037" y="385"/>
                  </a:lnTo>
                  <a:lnTo>
                    <a:pt x="1054" y="397"/>
                  </a:lnTo>
                  <a:lnTo>
                    <a:pt x="1071" y="410"/>
                  </a:lnTo>
                  <a:lnTo>
                    <a:pt x="1087" y="423"/>
                  </a:lnTo>
                  <a:lnTo>
                    <a:pt x="1102" y="437"/>
                  </a:lnTo>
                  <a:lnTo>
                    <a:pt x="1102" y="437"/>
                  </a:lnTo>
                  <a:lnTo>
                    <a:pt x="1123" y="458"/>
                  </a:lnTo>
                  <a:lnTo>
                    <a:pt x="1123" y="458"/>
                  </a:lnTo>
                  <a:lnTo>
                    <a:pt x="1134" y="470"/>
                  </a:lnTo>
                  <a:lnTo>
                    <a:pt x="1144" y="482"/>
                  </a:lnTo>
                  <a:lnTo>
                    <a:pt x="1144" y="482"/>
                  </a:lnTo>
                  <a:lnTo>
                    <a:pt x="1154" y="495"/>
                  </a:lnTo>
                  <a:lnTo>
                    <a:pt x="1163" y="508"/>
                  </a:lnTo>
                  <a:lnTo>
                    <a:pt x="1163" y="508"/>
                  </a:lnTo>
                  <a:lnTo>
                    <a:pt x="1176" y="526"/>
                  </a:lnTo>
                  <a:lnTo>
                    <a:pt x="1187" y="546"/>
                  </a:lnTo>
                  <a:lnTo>
                    <a:pt x="1187" y="546"/>
                  </a:lnTo>
                  <a:lnTo>
                    <a:pt x="1197" y="566"/>
                  </a:lnTo>
                  <a:lnTo>
                    <a:pt x="1197" y="566"/>
                  </a:lnTo>
                  <a:lnTo>
                    <a:pt x="1207" y="586"/>
                  </a:lnTo>
                  <a:lnTo>
                    <a:pt x="1215" y="609"/>
                  </a:lnTo>
                  <a:lnTo>
                    <a:pt x="1215" y="609"/>
                  </a:lnTo>
                  <a:lnTo>
                    <a:pt x="1219" y="618"/>
                  </a:lnTo>
                  <a:lnTo>
                    <a:pt x="1219" y="618"/>
                  </a:lnTo>
                  <a:lnTo>
                    <a:pt x="1228" y="647"/>
                  </a:lnTo>
                  <a:lnTo>
                    <a:pt x="1233" y="675"/>
                  </a:lnTo>
                  <a:lnTo>
                    <a:pt x="1233" y="675"/>
                  </a:lnTo>
                  <a:lnTo>
                    <a:pt x="1235" y="689"/>
                  </a:lnTo>
                  <a:lnTo>
                    <a:pt x="1235" y="689"/>
                  </a:lnTo>
                  <a:lnTo>
                    <a:pt x="1239" y="720"/>
                  </a:lnTo>
                  <a:lnTo>
                    <a:pt x="1240" y="735"/>
                  </a:lnTo>
                  <a:lnTo>
                    <a:pt x="1241" y="751"/>
                  </a:lnTo>
                  <a:lnTo>
                    <a:pt x="1241" y="751"/>
                  </a:lnTo>
                  <a:lnTo>
                    <a:pt x="1241" y="751"/>
                  </a:lnTo>
                  <a:lnTo>
                    <a:pt x="1240" y="772"/>
                  </a:lnTo>
                  <a:lnTo>
                    <a:pt x="1237" y="795"/>
                  </a:lnTo>
                  <a:lnTo>
                    <a:pt x="1237" y="795"/>
                  </a:lnTo>
                  <a:lnTo>
                    <a:pt x="1235" y="814"/>
                  </a:lnTo>
                  <a:lnTo>
                    <a:pt x="1235" y="814"/>
                  </a:lnTo>
                  <a:lnTo>
                    <a:pt x="1231" y="840"/>
                  </a:lnTo>
                  <a:lnTo>
                    <a:pt x="1231" y="840"/>
                  </a:lnTo>
                  <a:lnTo>
                    <a:pt x="1226" y="857"/>
                  </a:lnTo>
                  <a:lnTo>
                    <a:pt x="1226" y="857"/>
                  </a:lnTo>
                  <a:lnTo>
                    <a:pt x="1219" y="884"/>
                  </a:lnTo>
                  <a:lnTo>
                    <a:pt x="1219" y="884"/>
                  </a:lnTo>
                  <a:lnTo>
                    <a:pt x="1213" y="896"/>
                  </a:lnTo>
                  <a:lnTo>
                    <a:pt x="1213" y="896"/>
                  </a:lnTo>
                  <a:lnTo>
                    <a:pt x="1208" y="911"/>
                  </a:lnTo>
                  <a:lnTo>
                    <a:pt x="1201" y="927"/>
                  </a:lnTo>
                  <a:lnTo>
                    <a:pt x="1201" y="927"/>
                  </a:lnTo>
                  <a:lnTo>
                    <a:pt x="1191" y="946"/>
                  </a:lnTo>
                  <a:lnTo>
                    <a:pt x="1181" y="965"/>
                  </a:lnTo>
                  <a:lnTo>
                    <a:pt x="1169" y="984"/>
                  </a:lnTo>
                  <a:lnTo>
                    <a:pt x="1157" y="1001"/>
                  </a:lnTo>
                  <a:lnTo>
                    <a:pt x="1144" y="1019"/>
                  </a:lnTo>
                  <a:lnTo>
                    <a:pt x="1130" y="1036"/>
                  </a:lnTo>
                  <a:lnTo>
                    <a:pt x="1115" y="1053"/>
                  </a:lnTo>
                  <a:lnTo>
                    <a:pt x="1098" y="1068"/>
                  </a:lnTo>
                  <a:lnTo>
                    <a:pt x="1098" y="1068"/>
                  </a:lnTo>
                  <a:lnTo>
                    <a:pt x="1079" y="1084"/>
                  </a:lnTo>
                  <a:lnTo>
                    <a:pt x="1061" y="1098"/>
                  </a:lnTo>
                  <a:lnTo>
                    <a:pt x="1041" y="1113"/>
                  </a:lnTo>
                  <a:lnTo>
                    <a:pt x="1020" y="1126"/>
                  </a:lnTo>
                  <a:lnTo>
                    <a:pt x="999" y="1138"/>
                  </a:lnTo>
                  <a:lnTo>
                    <a:pt x="977" y="1149"/>
                  </a:lnTo>
                  <a:lnTo>
                    <a:pt x="955" y="1160"/>
                  </a:lnTo>
                  <a:lnTo>
                    <a:pt x="932" y="1168"/>
                  </a:lnTo>
                  <a:lnTo>
                    <a:pt x="932" y="1168"/>
                  </a:lnTo>
                  <a:lnTo>
                    <a:pt x="920" y="1174"/>
                  </a:lnTo>
                  <a:lnTo>
                    <a:pt x="908" y="1179"/>
                  </a:lnTo>
                  <a:lnTo>
                    <a:pt x="898" y="1187"/>
                  </a:lnTo>
                  <a:lnTo>
                    <a:pt x="889" y="1195"/>
                  </a:lnTo>
                  <a:lnTo>
                    <a:pt x="880" y="1204"/>
                  </a:lnTo>
                  <a:lnTo>
                    <a:pt x="872" y="1212"/>
                  </a:lnTo>
                  <a:lnTo>
                    <a:pt x="866" y="1222"/>
                  </a:lnTo>
                  <a:lnTo>
                    <a:pt x="860" y="1233"/>
                  </a:lnTo>
                  <a:lnTo>
                    <a:pt x="856" y="1244"/>
                  </a:lnTo>
                  <a:lnTo>
                    <a:pt x="852" y="1255"/>
                  </a:lnTo>
                  <a:lnTo>
                    <a:pt x="850" y="1267"/>
                  </a:lnTo>
                  <a:lnTo>
                    <a:pt x="849" y="1279"/>
                  </a:lnTo>
                  <a:lnTo>
                    <a:pt x="849" y="1291"/>
                  </a:lnTo>
                  <a:lnTo>
                    <a:pt x="850" y="1303"/>
                  </a:lnTo>
                  <a:lnTo>
                    <a:pt x="853" y="1314"/>
                  </a:lnTo>
                  <a:lnTo>
                    <a:pt x="858" y="1326"/>
                  </a:lnTo>
                  <a:lnTo>
                    <a:pt x="858" y="1326"/>
                  </a:lnTo>
                  <a:lnTo>
                    <a:pt x="863" y="1338"/>
                  </a:lnTo>
                  <a:lnTo>
                    <a:pt x="870" y="1348"/>
                  </a:lnTo>
                  <a:lnTo>
                    <a:pt x="878" y="1358"/>
                  </a:lnTo>
                  <a:lnTo>
                    <a:pt x="886" y="1367"/>
                  </a:lnTo>
                  <a:lnTo>
                    <a:pt x="896" y="1375"/>
                  </a:lnTo>
                  <a:lnTo>
                    <a:pt x="906" y="1382"/>
                  </a:lnTo>
                  <a:lnTo>
                    <a:pt x="917" y="1388"/>
                  </a:lnTo>
                  <a:lnTo>
                    <a:pt x="928" y="1394"/>
                  </a:lnTo>
                  <a:lnTo>
                    <a:pt x="940" y="1397"/>
                  </a:lnTo>
                  <a:lnTo>
                    <a:pt x="952" y="1400"/>
                  </a:lnTo>
                  <a:lnTo>
                    <a:pt x="964" y="1403"/>
                  </a:lnTo>
                  <a:lnTo>
                    <a:pt x="977" y="1404"/>
                  </a:lnTo>
                  <a:lnTo>
                    <a:pt x="991" y="1404"/>
                  </a:lnTo>
                  <a:lnTo>
                    <a:pt x="1004" y="1402"/>
                  </a:lnTo>
                  <a:lnTo>
                    <a:pt x="1016" y="1399"/>
                  </a:lnTo>
                  <a:lnTo>
                    <a:pt x="1029" y="1395"/>
                  </a:lnTo>
                  <a:lnTo>
                    <a:pt x="1029" y="1395"/>
                  </a:lnTo>
                  <a:lnTo>
                    <a:pt x="1064" y="1381"/>
                  </a:lnTo>
                  <a:lnTo>
                    <a:pt x="1099" y="1365"/>
                  </a:lnTo>
                  <a:lnTo>
                    <a:pt x="1132" y="1349"/>
                  </a:lnTo>
                  <a:lnTo>
                    <a:pt x="1165" y="1330"/>
                  </a:lnTo>
                  <a:lnTo>
                    <a:pt x="1197" y="1310"/>
                  </a:lnTo>
                  <a:lnTo>
                    <a:pt x="1226" y="1288"/>
                  </a:lnTo>
                  <a:lnTo>
                    <a:pt x="1256" y="1265"/>
                  </a:lnTo>
                  <a:lnTo>
                    <a:pt x="1285" y="1240"/>
                  </a:lnTo>
                  <a:lnTo>
                    <a:pt x="1285" y="1240"/>
                  </a:lnTo>
                  <a:lnTo>
                    <a:pt x="1309" y="1217"/>
                  </a:lnTo>
                  <a:lnTo>
                    <a:pt x="1332" y="1193"/>
                  </a:lnTo>
                  <a:lnTo>
                    <a:pt x="1354" y="1166"/>
                  </a:lnTo>
                  <a:lnTo>
                    <a:pt x="1373" y="1141"/>
                  </a:lnTo>
                  <a:lnTo>
                    <a:pt x="1392" y="1114"/>
                  </a:lnTo>
                  <a:lnTo>
                    <a:pt x="1410" y="1086"/>
                  </a:lnTo>
                  <a:lnTo>
                    <a:pt x="1425" y="1058"/>
                  </a:lnTo>
                  <a:lnTo>
                    <a:pt x="1440" y="1030"/>
                  </a:lnTo>
                  <a:lnTo>
                    <a:pt x="1440" y="1030"/>
                  </a:lnTo>
                  <a:lnTo>
                    <a:pt x="1441" y="1026"/>
                  </a:lnTo>
                  <a:lnTo>
                    <a:pt x="1441" y="1026"/>
                  </a:lnTo>
                  <a:lnTo>
                    <a:pt x="1443" y="1024"/>
                  </a:lnTo>
                  <a:lnTo>
                    <a:pt x="1443" y="1024"/>
                  </a:lnTo>
                  <a:lnTo>
                    <a:pt x="1455" y="997"/>
                  </a:lnTo>
                  <a:lnTo>
                    <a:pt x="1466" y="969"/>
                  </a:lnTo>
                  <a:lnTo>
                    <a:pt x="1466" y="969"/>
                  </a:lnTo>
                  <a:lnTo>
                    <a:pt x="1470" y="958"/>
                  </a:lnTo>
                  <a:lnTo>
                    <a:pt x="1470" y="958"/>
                  </a:lnTo>
                  <a:lnTo>
                    <a:pt x="1478" y="931"/>
                  </a:lnTo>
                  <a:lnTo>
                    <a:pt x="1484" y="904"/>
                  </a:lnTo>
                  <a:lnTo>
                    <a:pt x="1484" y="904"/>
                  </a:lnTo>
                  <a:lnTo>
                    <a:pt x="1489" y="889"/>
                  </a:lnTo>
                  <a:lnTo>
                    <a:pt x="1489" y="889"/>
                  </a:lnTo>
                  <a:lnTo>
                    <a:pt x="1494" y="862"/>
                  </a:lnTo>
                  <a:lnTo>
                    <a:pt x="1497" y="834"/>
                  </a:lnTo>
                  <a:lnTo>
                    <a:pt x="1497" y="834"/>
                  </a:lnTo>
                  <a:lnTo>
                    <a:pt x="1500" y="821"/>
                  </a:lnTo>
                  <a:lnTo>
                    <a:pt x="1500" y="821"/>
                  </a:lnTo>
                  <a:lnTo>
                    <a:pt x="1503" y="786"/>
                  </a:lnTo>
                  <a:lnTo>
                    <a:pt x="1504" y="751"/>
                  </a:lnTo>
                  <a:lnTo>
                    <a:pt x="1504" y="751"/>
                  </a:lnTo>
                  <a:lnTo>
                    <a:pt x="1504" y="746"/>
                  </a:lnTo>
                  <a:lnTo>
                    <a:pt x="1504" y="746"/>
                  </a:lnTo>
                  <a:close/>
                  <a:moveTo>
                    <a:pt x="275" y="312"/>
                  </a:moveTo>
                  <a:lnTo>
                    <a:pt x="275" y="312"/>
                  </a:lnTo>
                  <a:lnTo>
                    <a:pt x="301" y="290"/>
                  </a:lnTo>
                  <a:lnTo>
                    <a:pt x="327" y="269"/>
                  </a:lnTo>
                  <a:lnTo>
                    <a:pt x="353" y="249"/>
                  </a:lnTo>
                  <a:lnTo>
                    <a:pt x="382" y="232"/>
                  </a:lnTo>
                  <a:lnTo>
                    <a:pt x="411" y="214"/>
                  </a:lnTo>
                  <a:lnTo>
                    <a:pt x="441" y="199"/>
                  </a:lnTo>
                  <a:lnTo>
                    <a:pt x="472" y="186"/>
                  </a:lnTo>
                  <a:lnTo>
                    <a:pt x="504" y="173"/>
                  </a:lnTo>
                  <a:lnTo>
                    <a:pt x="504" y="173"/>
                  </a:lnTo>
                  <a:lnTo>
                    <a:pt x="514" y="171"/>
                  </a:lnTo>
                  <a:lnTo>
                    <a:pt x="524" y="170"/>
                  </a:lnTo>
                  <a:lnTo>
                    <a:pt x="534" y="171"/>
                  </a:lnTo>
                  <a:lnTo>
                    <a:pt x="544" y="174"/>
                  </a:lnTo>
                  <a:lnTo>
                    <a:pt x="553" y="178"/>
                  </a:lnTo>
                  <a:lnTo>
                    <a:pt x="561" y="185"/>
                  </a:lnTo>
                  <a:lnTo>
                    <a:pt x="567" y="191"/>
                  </a:lnTo>
                  <a:lnTo>
                    <a:pt x="573" y="200"/>
                  </a:lnTo>
                  <a:lnTo>
                    <a:pt x="573" y="200"/>
                  </a:lnTo>
                  <a:lnTo>
                    <a:pt x="575" y="210"/>
                  </a:lnTo>
                  <a:lnTo>
                    <a:pt x="576" y="220"/>
                  </a:lnTo>
                  <a:lnTo>
                    <a:pt x="575" y="229"/>
                  </a:lnTo>
                  <a:lnTo>
                    <a:pt x="572" y="239"/>
                  </a:lnTo>
                  <a:lnTo>
                    <a:pt x="566" y="246"/>
                  </a:lnTo>
                  <a:lnTo>
                    <a:pt x="559" y="254"/>
                  </a:lnTo>
                  <a:lnTo>
                    <a:pt x="552" y="259"/>
                  </a:lnTo>
                  <a:lnTo>
                    <a:pt x="542" y="264"/>
                  </a:lnTo>
                  <a:lnTo>
                    <a:pt x="542" y="264"/>
                  </a:lnTo>
                  <a:lnTo>
                    <a:pt x="516" y="275"/>
                  </a:lnTo>
                  <a:lnTo>
                    <a:pt x="489" y="286"/>
                  </a:lnTo>
                  <a:lnTo>
                    <a:pt x="464" y="299"/>
                  </a:lnTo>
                  <a:lnTo>
                    <a:pt x="440" y="313"/>
                  </a:lnTo>
                  <a:lnTo>
                    <a:pt x="416" y="328"/>
                  </a:lnTo>
                  <a:lnTo>
                    <a:pt x="393" y="345"/>
                  </a:lnTo>
                  <a:lnTo>
                    <a:pt x="371" y="362"/>
                  </a:lnTo>
                  <a:lnTo>
                    <a:pt x="350" y="381"/>
                  </a:lnTo>
                  <a:lnTo>
                    <a:pt x="350" y="381"/>
                  </a:lnTo>
                  <a:lnTo>
                    <a:pt x="341" y="387"/>
                  </a:lnTo>
                  <a:lnTo>
                    <a:pt x="332" y="392"/>
                  </a:lnTo>
                  <a:lnTo>
                    <a:pt x="323" y="394"/>
                  </a:lnTo>
                  <a:lnTo>
                    <a:pt x="313" y="395"/>
                  </a:lnTo>
                  <a:lnTo>
                    <a:pt x="303" y="394"/>
                  </a:lnTo>
                  <a:lnTo>
                    <a:pt x="293" y="392"/>
                  </a:lnTo>
                  <a:lnTo>
                    <a:pt x="284" y="387"/>
                  </a:lnTo>
                  <a:lnTo>
                    <a:pt x="275" y="381"/>
                  </a:lnTo>
                  <a:lnTo>
                    <a:pt x="275" y="381"/>
                  </a:lnTo>
                  <a:lnTo>
                    <a:pt x="269" y="373"/>
                  </a:lnTo>
                  <a:lnTo>
                    <a:pt x="263" y="364"/>
                  </a:lnTo>
                  <a:lnTo>
                    <a:pt x="261" y="356"/>
                  </a:lnTo>
                  <a:lnTo>
                    <a:pt x="260" y="346"/>
                  </a:lnTo>
                  <a:lnTo>
                    <a:pt x="261" y="337"/>
                  </a:lnTo>
                  <a:lnTo>
                    <a:pt x="263" y="328"/>
                  </a:lnTo>
                  <a:lnTo>
                    <a:pt x="269" y="319"/>
                  </a:lnTo>
                  <a:lnTo>
                    <a:pt x="275" y="312"/>
                  </a:lnTo>
                  <a:lnTo>
                    <a:pt x="275" y="312"/>
                  </a:lnTo>
                  <a:close/>
                  <a:moveTo>
                    <a:pt x="1229" y="1188"/>
                  </a:moveTo>
                  <a:lnTo>
                    <a:pt x="1229" y="1188"/>
                  </a:lnTo>
                  <a:lnTo>
                    <a:pt x="1203" y="1210"/>
                  </a:lnTo>
                  <a:lnTo>
                    <a:pt x="1177" y="1231"/>
                  </a:lnTo>
                  <a:lnTo>
                    <a:pt x="1150" y="1251"/>
                  </a:lnTo>
                  <a:lnTo>
                    <a:pt x="1122" y="1269"/>
                  </a:lnTo>
                  <a:lnTo>
                    <a:pt x="1093" y="1286"/>
                  </a:lnTo>
                  <a:lnTo>
                    <a:pt x="1063" y="1301"/>
                  </a:lnTo>
                  <a:lnTo>
                    <a:pt x="1031" y="1315"/>
                  </a:lnTo>
                  <a:lnTo>
                    <a:pt x="999" y="1327"/>
                  </a:lnTo>
                  <a:lnTo>
                    <a:pt x="999" y="1327"/>
                  </a:lnTo>
                  <a:lnTo>
                    <a:pt x="990" y="1329"/>
                  </a:lnTo>
                  <a:lnTo>
                    <a:pt x="980" y="1330"/>
                  </a:lnTo>
                  <a:lnTo>
                    <a:pt x="969" y="1329"/>
                  </a:lnTo>
                  <a:lnTo>
                    <a:pt x="960" y="1326"/>
                  </a:lnTo>
                  <a:lnTo>
                    <a:pt x="951" y="1322"/>
                  </a:lnTo>
                  <a:lnTo>
                    <a:pt x="943" y="1316"/>
                  </a:lnTo>
                  <a:lnTo>
                    <a:pt x="937" y="1309"/>
                  </a:lnTo>
                  <a:lnTo>
                    <a:pt x="931" y="1300"/>
                  </a:lnTo>
                  <a:lnTo>
                    <a:pt x="931" y="1300"/>
                  </a:lnTo>
                  <a:lnTo>
                    <a:pt x="929" y="1290"/>
                  </a:lnTo>
                  <a:lnTo>
                    <a:pt x="928" y="1280"/>
                  </a:lnTo>
                  <a:lnTo>
                    <a:pt x="929" y="1271"/>
                  </a:lnTo>
                  <a:lnTo>
                    <a:pt x="932" y="1263"/>
                  </a:lnTo>
                  <a:lnTo>
                    <a:pt x="937" y="1254"/>
                  </a:lnTo>
                  <a:lnTo>
                    <a:pt x="943" y="1247"/>
                  </a:lnTo>
                  <a:lnTo>
                    <a:pt x="952" y="1241"/>
                  </a:lnTo>
                  <a:lnTo>
                    <a:pt x="961" y="1236"/>
                  </a:lnTo>
                  <a:lnTo>
                    <a:pt x="961" y="1236"/>
                  </a:lnTo>
                  <a:lnTo>
                    <a:pt x="988" y="1225"/>
                  </a:lnTo>
                  <a:lnTo>
                    <a:pt x="1014" y="1214"/>
                  </a:lnTo>
                  <a:lnTo>
                    <a:pt x="1039" y="1201"/>
                  </a:lnTo>
                  <a:lnTo>
                    <a:pt x="1064" y="1187"/>
                  </a:lnTo>
                  <a:lnTo>
                    <a:pt x="1087" y="1172"/>
                  </a:lnTo>
                  <a:lnTo>
                    <a:pt x="1110" y="1155"/>
                  </a:lnTo>
                  <a:lnTo>
                    <a:pt x="1132" y="1138"/>
                  </a:lnTo>
                  <a:lnTo>
                    <a:pt x="1154" y="1119"/>
                  </a:lnTo>
                  <a:lnTo>
                    <a:pt x="1154" y="1119"/>
                  </a:lnTo>
                  <a:lnTo>
                    <a:pt x="1162" y="1114"/>
                  </a:lnTo>
                  <a:lnTo>
                    <a:pt x="1172" y="1108"/>
                  </a:lnTo>
                  <a:lnTo>
                    <a:pt x="1181" y="1106"/>
                  </a:lnTo>
                  <a:lnTo>
                    <a:pt x="1191" y="1105"/>
                  </a:lnTo>
                  <a:lnTo>
                    <a:pt x="1201" y="1106"/>
                  </a:lnTo>
                  <a:lnTo>
                    <a:pt x="1211" y="1108"/>
                  </a:lnTo>
                  <a:lnTo>
                    <a:pt x="1220" y="1114"/>
                  </a:lnTo>
                  <a:lnTo>
                    <a:pt x="1229" y="1119"/>
                  </a:lnTo>
                  <a:lnTo>
                    <a:pt x="1229" y="1119"/>
                  </a:lnTo>
                  <a:lnTo>
                    <a:pt x="1235" y="1127"/>
                  </a:lnTo>
                  <a:lnTo>
                    <a:pt x="1240" y="1136"/>
                  </a:lnTo>
                  <a:lnTo>
                    <a:pt x="1243" y="1144"/>
                  </a:lnTo>
                  <a:lnTo>
                    <a:pt x="1244" y="1154"/>
                  </a:lnTo>
                  <a:lnTo>
                    <a:pt x="1243" y="1163"/>
                  </a:lnTo>
                  <a:lnTo>
                    <a:pt x="1240" y="1173"/>
                  </a:lnTo>
                  <a:lnTo>
                    <a:pt x="1235" y="1181"/>
                  </a:lnTo>
                  <a:lnTo>
                    <a:pt x="1229" y="1188"/>
                  </a:lnTo>
                  <a:lnTo>
                    <a:pt x="1229" y="11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ustDataLst>
      <p:tags r:id="rId1"/>
    </p:custDataLst>
    <p:extLst>
      <p:ext uri="{BB962C8B-B14F-4D97-AF65-F5344CB8AC3E}">
        <p14:creationId xmlns:p14="http://schemas.microsoft.com/office/powerpoint/2010/main" val="347975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TextBox 2"/>
          <p:cNvSpPr txBox="1"/>
          <p:nvPr userDrawn="1"/>
        </p:nvSpPr>
        <p:spPr>
          <a:xfrm>
            <a:off x="6305655" y="3041036"/>
            <a:ext cx="2578560" cy="646331"/>
          </a:xfrm>
          <a:prstGeom prst="rect">
            <a:avLst/>
          </a:prstGeom>
          <a:noFill/>
        </p:spPr>
        <p:txBody>
          <a:bodyPr wrap="square" rtlCol="0">
            <a:spAutoFit/>
          </a:bodyPr>
          <a:lstStyle/>
          <a:p>
            <a:pPr>
              <a:spcBef>
                <a:spcPts val="300"/>
              </a:spcBef>
              <a:spcAft>
                <a:spcPts val="1000"/>
              </a:spcAft>
            </a:pPr>
            <a:r>
              <a:rPr lang="en-US" sz="3600" b="1" dirty="0">
                <a:solidFill>
                  <a:schemeClr val="bg2">
                    <a:lumMod val="50000"/>
                  </a:schemeClr>
                </a:solidFill>
                <a:latin typeface="Arial" panose="020B0604020202020204" pitchFamily="34" charset="0"/>
                <a:cs typeface="Arial" panose="020B0604020202020204" pitchFamily="34" charset="0"/>
              </a:rPr>
              <a:t>Thank You</a:t>
            </a:r>
          </a:p>
        </p:txBody>
      </p:sp>
      <p:pic>
        <p:nvPicPr>
          <p:cNvPr id="4" name="Picture 3" descr="Salesforce Log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67488" y="2592568"/>
            <a:ext cx="2528523" cy="1769966"/>
          </a:xfrm>
          <a:prstGeom prst="rect">
            <a:avLst/>
          </a:prstGeom>
        </p:spPr>
      </p:pic>
    </p:spTree>
    <p:custDataLst>
      <p:tags r:id="rId1"/>
    </p:custDataLst>
    <p:extLst>
      <p:ext uri="{BB962C8B-B14F-4D97-AF65-F5344CB8AC3E}">
        <p14:creationId xmlns:p14="http://schemas.microsoft.com/office/powerpoint/2010/main" val="37478048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2" name="Title 1"/>
          <p:cNvSpPr>
            <a:spLocks noGrp="1"/>
          </p:cNvSpPr>
          <p:nvPr>
            <p:ph type="title"/>
          </p:nvPr>
        </p:nvSpPr>
        <p:spPr>
          <a:xfrm>
            <a:off x="649912" y="1"/>
            <a:ext cx="10208935" cy="758825"/>
          </a:xfrm>
          <a:prstGeom prst="rect">
            <a:avLst/>
          </a:prstGeom>
        </p:spPr>
        <p:txBody>
          <a:bodyPr/>
          <a:lstStyle>
            <a:lvl1pPr>
              <a:defRPr>
                <a:effectLst/>
              </a:defRPr>
            </a:lvl1pPr>
          </a:lstStyle>
          <a:p>
            <a:r>
              <a:rPr lang="en-US" dirty="0"/>
              <a:t>Click to edit Master title style</a:t>
            </a:r>
          </a:p>
        </p:txBody>
      </p:sp>
      <p:sp>
        <p:nvSpPr>
          <p:cNvPr id="7" name="Content Placeholder 2"/>
          <p:cNvSpPr>
            <a:spLocks noGrp="1"/>
          </p:cNvSpPr>
          <p:nvPr>
            <p:ph idx="1"/>
          </p:nvPr>
        </p:nvSpPr>
        <p:spPr>
          <a:xfrm>
            <a:off x="128557" y="836612"/>
            <a:ext cx="11938065" cy="5935663"/>
          </a:xfrm>
        </p:spPr>
        <p:txBody>
          <a:bodyPr/>
          <a:lstStyle>
            <a:lvl2pPr>
              <a:spcBef>
                <a:spcPts val="600"/>
              </a:spcBef>
              <a:defRPr sz="2800">
                <a:solidFill>
                  <a:schemeClr val="tx1"/>
                </a:solidFill>
                <a:latin typeface="Arial" pitchFamily="34" charset="0"/>
                <a:cs typeface="Arial" pitchFamily="34" charset="0"/>
              </a:defRPr>
            </a:lvl2pPr>
            <a:lvl3pPr>
              <a:spcBef>
                <a:spcPts val="600"/>
              </a:spcBef>
              <a:buFont typeface="Arial" pitchFamily="34" charset="0"/>
              <a:buChar char="–"/>
              <a:defRPr sz="2400">
                <a:solidFill>
                  <a:schemeClr val="tx1"/>
                </a:solidFill>
                <a:latin typeface="Arial" pitchFamily="34" charset="0"/>
                <a:cs typeface="Arial" pitchFamily="34" charset="0"/>
              </a:defRPr>
            </a:lvl3pPr>
            <a:lvl4pPr>
              <a:spcBef>
                <a:spcPts val="600"/>
              </a:spcBef>
              <a:buFont typeface="Arial" pitchFamily="34" charset="0"/>
              <a:buChar char="•"/>
              <a:defRPr sz="2100">
                <a:solidFill>
                  <a:schemeClr val="tx1"/>
                </a:solidFill>
                <a:latin typeface="Arial" pitchFamily="34" charset="0"/>
                <a:cs typeface="Arial" pitchFamily="34" charset="0"/>
              </a:defRPr>
            </a:lvl4pPr>
            <a:lvl5pPr>
              <a:spcBef>
                <a:spcPts val="600"/>
              </a:spcBef>
              <a:buFont typeface="Arial" pitchFamily="34" charset="0"/>
              <a:buChar char="–"/>
              <a:defRPr sz="2100">
                <a:solidFill>
                  <a:schemeClr val="tx1"/>
                </a:solidFill>
                <a:latin typeface="Arial" pitchFamily="34" charset="0"/>
                <a:cs typeface="Arial" pitchFamily="34" charset="0"/>
              </a:defRPr>
            </a:lvl5pPr>
            <a:lvl6pPr marL="1141214" indent="-226974">
              <a:spcBef>
                <a:spcPts val="600"/>
              </a:spcBef>
              <a:defRPr sz="2100">
                <a:solidFill>
                  <a:schemeClr val="tx1"/>
                </a:solidFill>
                <a:latin typeface="Arial" pitchFamily="34" charset="0"/>
                <a:cs typeface="Arial" pitchFamily="34" charset="0"/>
              </a:defRPr>
            </a:lvl6pPr>
          </a:lstStyle>
          <a:p>
            <a:pPr lvl="1"/>
            <a:r>
              <a:rPr lang="en-US" dirty="0"/>
              <a:t>Click to edit Master text styles</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9" name="Slide Number Placeholder 2"/>
          <p:cNvSpPr>
            <a:spLocks noGrp="1"/>
          </p:cNvSpPr>
          <p:nvPr>
            <p:ph type="sldNum" sz="quarter" idx="4"/>
          </p:nvPr>
        </p:nvSpPr>
        <p:spPr>
          <a:xfrm>
            <a:off x="10894548" y="301659"/>
            <a:ext cx="483785" cy="197963"/>
          </a:xfrm>
          <a:prstGeom prst="rect">
            <a:avLst/>
          </a:prstGeom>
        </p:spPr>
        <p:txBody>
          <a:bodyPr vert="horz" lIns="91424" tIns="0" rIns="91424" bIns="0" rtlCol="0" anchor="ctr"/>
          <a:lstStyle>
            <a:lvl1pPr algn="r">
              <a:defRPr sz="1100">
                <a:solidFill>
                  <a:schemeClr val="bg1"/>
                </a:solidFill>
                <a:latin typeface="Arial" pitchFamily="34" charset="0"/>
                <a:cs typeface="Arial" pitchFamily="34" charset="0"/>
              </a:defRPr>
            </a:lvl1pPr>
          </a:lstStyle>
          <a:p>
            <a:fld id="{812A5277-1DB9-460F-9A21-B857ABB32666}" type="slidenum">
              <a:rPr lang="en-US" smtClean="0"/>
              <a:pPr/>
              <a:t>‹#›</a:t>
            </a:fld>
            <a:endParaRPr lang="en-US" dirty="0"/>
          </a:p>
        </p:txBody>
      </p:sp>
      <p:grpSp>
        <p:nvGrpSpPr>
          <p:cNvPr id="3" name="Group 4"/>
          <p:cNvGrpSpPr>
            <a:grpSpLocks noChangeAspect="1"/>
          </p:cNvGrpSpPr>
          <p:nvPr userDrawn="1"/>
        </p:nvGrpSpPr>
        <p:grpSpPr bwMode="auto">
          <a:xfrm>
            <a:off x="50957" y="169863"/>
            <a:ext cx="558800" cy="460375"/>
            <a:chOff x="34" y="107"/>
            <a:chExt cx="352" cy="290"/>
          </a:xfrm>
        </p:grpSpPr>
        <p:sp>
          <p:nvSpPr>
            <p:cNvPr id="10" name="Freeform 7"/>
            <p:cNvSpPr>
              <a:spLocks/>
            </p:cNvSpPr>
            <p:nvPr userDrawn="1"/>
          </p:nvSpPr>
          <p:spPr bwMode="auto">
            <a:xfrm>
              <a:off x="34" y="107"/>
              <a:ext cx="272" cy="290"/>
            </a:xfrm>
            <a:custGeom>
              <a:avLst/>
              <a:gdLst>
                <a:gd name="T0" fmla="*/ 563 w 1358"/>
                <a:gd name="T1" fmla="*/ 12 h 1448"/>
                <a:gd name="T2" fmla="*/ 370 w 1358"/>
                <a:gd name="T3" fmla="*/ 68 h 1448"/>
                <a:gd name="T4" fmla="*/ 207 w 1358"/>
                <a:gd name="T5" fmla="*/ 165 h 1448"/>
                <a:gd name="T6" fmla="*/ 85 w 1358"/>
                <a:gd name="T7" fmla="*/ 294 h 1448"/>
                <a:gd name="T8" fmla="*/ 15 w 1358"/>
                <a:gd name="T9" fmla="*/ 448 h 1448"/>
                <a:gd name="T10" fmla="*/ 1 w 1358"/>
                <a:gd name="T11" fmla="*/ 587 h 1448"/>
                <a:gd name="T12" fmla="*/ 38 w 1358"/>
                <a:gd name="T13" fmla="*/ 738 h 1448"/>
                <a:gd name="T14" fmla="*/ 123 w 1358"/>
                <a:gd name="T15" fmla="*/ 873 h 1448"/>
                <a:gd name="T16" fmla="*/ 250 w 1358"/>
                <a:gd name="T17" fmla="*/ 985 h 1448"/>
                <a:gd name="T18" fmla="*/ 410 w 1358"/>
                <a:gd name="T19" fmla="*/ 1066 h 1448"/>
                <a:gd name="T20" fmla="*/ 595 w 1358"/>
                <a:gd name="T21" fmla="*/ 1111 h 1448"/>
                <a:gd name="T22" fmla="*/ 622 w 1358"/>
                <a:gd name="T23" fmla="*/ 1165 h 1448"/>
                <a:gd name="T24" fmla="*/ 581 w 1358"/>
                <a:gd name="T25" fmla="*/ 1260 h 1448"/>
                <a:gd name="T26" fmla="*/ 507 w 1358"/>
                <a:gd name="T27" fmla="*/ 1333 h 1448"/>
                <a:gd name="T28" fmla="*/ 446 w 1358"/>
                <a:gd name="T29" fmla="*/ 1367 h 1448"/>
                <a:gd name="T30" fmla="*/ 435 w 1358"/>
                <a:gd name="T31" fmla="*/ 1415 h 1448"/>
                <a:gd name="T32" fmla="*/ 459 w 1358"/>
                <a:gd name="T33" fmla="*/ 1441 h 1448"/>
                <a:gd name="T34" fmla="*/ 479 w 1358"/>
                <a:gd name="T35" fmla="*/ 1446 h 1448"/>
                <a:gd name="T36" fmla="*/ 609 w 1358"/>
                <a:gd name="T37" fmla="*/ 1437 h 1448"/>
                <a:gd name="T38" fmla="*/ 750 w 1358"/>
                <a:gd name="T39" fmla="*/ 1384 h 1448"/>
                <a:gd name="T40" fmla="*/ 870 w 1358"/>
                <a:gd name="T41" fmla="*/ 1289 h 1448"/>
                <a:gd name="T42" fmla="*/ 881 w 1358"/>
                <a:gd name="T43" fmla="*/ 1248 h 1448"/>
                <a:gd name="T44" fmla="*/ 853 w 1358"/>
                <a:gd name="T45" fmla="*/ 1215 h 1448"/>
                <a:gd name="T46" fmla="*/ 810 w 1358"/>
                <a:gd name="T47" fmla="*/ 1221 h 1448"/>
                <a:gd name="T48" fmla="*/ 728 w 1358"/>
                <a:gd name="T49" fmla="*/ 1289 h 1448"/>
                <a:gd name="T50" fmla="*/ 656 w 1358"/>
                <a:gd name="T51" fmla="*/ 1312 h 1448"/>
                <a:gd name="T52" fmla="*/ 712 w 1358"/>
                <a:gd name="T53" fmla="*/ 1185 h 1448"/>
                <a:gd name="T54" fmla="*/ 720 w 1358"/>
                <a:gd name="T55" fmla="*/ 1070 h 1448"/>
                <a:gd name="T56" fmla="*/ 698 w 1358"/>
                <a:gd name="T57" fmla="*/ 1034 h 1448"/>
                <a:gd name="T58" fmla="*/ 670 w 1358"/>
                <a:gd name="T59" fmla="*/ 1028 h 1448"/>
                <a:gd name="T60" fmla="*/ 627 w 1358"/>
                <a:gd name="T61" fmla="*/ 1023 h 1448"/>
                <a:gd name="T62" fmla="*/ 461 w 1358"/>
                <a:gd name="T63" fmla="*/ 988 h 1448"/>
                <a:gd name="T64" fmla="*/ 317 w 1358"/>
                <a:gd name="T65" fmla="*/ 920 h 1448"/>
                <a:gd name="T66" fmla="*/ 202 w 1358"/>
                <a:gd name="T67" fmla="*/ 826 h 1448"/>
                <a:gd name="T68" fmla="*/ 126 w 1358"/>
                <a:gd name="T69" fmla="*/ 711 h 1448"/>
                <a:gd name="T70" fmla="*/ 93 w 1358"/>
                <a:gd name="T71" fmla="*/ 582 h 1448"/>
                <a:gd name="T72" fmla="*/ 105 w 1358"/>
                <a:gd name="T73" fmla="*/ 466 h 1448"/>
                <a:gd name="T74" fmla="*/ 166 w 1358"/>
                <a:gd name="T75" fmla="*/ 338 h 1448"/>
                <a:gd name="T76" fmla="*/ 272 w 1358"/>
                <a:gd name="T77" fmla="*/ 229 h 1448"/>
                <a:gd name="T78" fmla="*/ 413 w 1358"/>
                <a:gd name="T79" fmla="*/ 149 h 1448"/>
                <a:gd name="T80" fmla="*/ 582 w 1358"/>
                <a:gd name="T81" fmla="*/ 102 h 1448"/>
                <a:gd name="T82" fmla="*/ 751 w 1358"/>
                <a:gd name="T83" fmla="*/ 94 h 1448"/>
                <a:gd name="T84" fmla="*/ 1007 w 1358"/>
                <a:gd name="T85" fmla="*/ 154 h 1448"/>
                <a:gd name="T86" fmla="*/ 1192 w 1358"/>
                <a:gd name="T87" fmla="*/ 276 h 1448"/>
                <a:gd name="T88" fmla="*/ 1262 w 1358"/>
                <a:gd name="T89" fmla="*/ 365 h 1448"/>
                <a:gd name="T90" fmla="*/ 1289 w 1358"/>
                <a:gd name="T91" fmla="*/ 399 h 1448"/>
                <a:gd name="T92" fmla="*/ 1323 w 1358"/>
                <a:gd name="T93" fmla="*/ 404 h 1448"/>
                <a:gd name="T94" fmla="*/ 1353 w 1358"/>
                <a:gd name="T95" fmla="*/ 379 h 1448"/>
                <a:gd name="T96" fmla="*/ 1353 w 1358"/>
                <a:gd name="T97" fmla="*/ 337 h 1448"/>
                <a:gd name="T98" fmla="*/ 1276 w 1358"/>
                <a:gd name="T99" fmla="*/ 229 h 1448"/>
                <a:gd name="T100" fmla="*/ 1172 w 1358"/>
                <a:gd name="T101" fmla="*/ 140 h 1448"/>
                <a:gd name="T102" fmla="*/ 1049 w 1358"/>
                <a:gd name="T103" fmla="*/ 71 h 1448"/>
                <a:gd name="T104" fmla="*/ 910 w 1358"/>
                <a:gd name="T105" fmla="*/ 24 h 1448"/>
                <a:gd name="T106" fmla="*/ 757 w 1358"/>
                <a:gd name="T107" fmla="*/ 2 h 1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8" h="1448">
                  <a:moveTo>
                    <a:pt x="705" y="0"/>
                  </a:moveTo>
                  <a:lnTo>
                    <a:pt x="705" y="0"/>
                  </a:lnTo>
                  <a:lnTo>
                    <a:pt x="670" y="1"/>
                  </a:lnTo>
                  <a:lnTo>
                    <a:pt x="633" y="4"/>
                  </a:lnTo>
                  <a:lnTo>
                    <a:pt x="598" y="7"/>
                  </a:lnTo>
                  <a:lnTo>
                    <a:pt x="563" y="12"/>
                  </a:lnTo>
                  <a:lnTo>
                    <a:pt x="529" y="18"/>
                  </a:lnTo>
                  <a:lnTo>
                    <a:pt x="496" y="26"/>
                  </a:lnTo>
                  <a:lnTo>
                    <a:pt x="463" y="34"/>
                  </a:lnTo>
                  <a:lnTo>
                    <a:pt x="431" y="45"/>
                  </a:lnTo>
                  <a:lnTo>
                    <a:pt x="400" y="56"/>
                  </a:lnTo>
                  <a:lnTo>
                    <a:pt x="370" y="68"/>
                  </a:lnTo>
                  <a:lnTo>
                    <a:pt x="340" y="82"/>
                  </a:lnTo>
                  <a:lnTo>
                    <a:pt x="311" y="96"/>
                  </a:lnTo>
                  <a:lnTo>
                    <a:pt x="284" y="112"/>
                  </a:lnTo>
                  <a:lnTo>
                    <a:pt x="257" y="128"/>
                  </a:lnTo>
                  <a:lnTo>
                    <a:pt x="232" y="146"/>
                  </a:lnTo>
                  <a:lnTo>
                    <a:pt x="207" y="165"/>
                  </a:lnTo>
                  <a:lnTo>
                    <a:pt x="183" y="184"/>
                  </a:lnTo>
                  <a:lnTo>
                    <a:pt x="161" y="204"/>
                  </a:lnTo>
                  <a:lnTo>
                    <a:pt x="140" y="226"/>
                  </a:lnTo>
                  <a:lnTo>
                    <a:pt x="121" y="248"/>
                  </a:lnTo>
                  <a:lnTo>
                    <a:pt x="102" y="270"/>
                  </a:lnTo>
                  <a:lnTo>
                    <a:pt x="85" y="294"/>
                  </a:lnTo>
                  <a:lnTo>
                    <a:pt x="70" y="317"/>
                  </a:lnTo>
                  <a:lnTo>
                    <a:pt x="56" y="343"/>
                  </a:lnTo>
                  <a:lnTo>
                    <a:pt x="43" y="367"/>
                  </a:lnTo>
                  <a:lnTo>
                    <a:pt x="32" y="394"/>
                  </a:lnTo>
                  <a:lnTo>
                    <a:pt x="22" y="420"/>
                  </a:lnTo>
                  <a:lnTo>
                    <a:pt x="15" y="448"/>
                  </a:lnTo>
                  <a:lnTo>
                    <a:pt x="9" y="474"/>
                  </a:lnTo>
                  <a:lnTo>
                    <a:pt x="4" y="502"/>
                  </a:lnTo>
                  <a:lnTo>
                    <a:pt x="1" y="530"/>
                  </a:lnTo>
                  <a:lnTo>
                    <a:pt x="0" y="560"/>
                  </a:lnTo>
                  <a:lnTo>
                    <a:pt x="0" y="560"/>
                  </a:lnTo>
                  <a:lnTo>
                    <a:pt x="1" y="587"/>
                  </a:lnTo>
                  <a:lnTo>
                    <a:pt x="4" y="612"/>
                  </a:lnTo>
                  <a:lnTo>
                    <a:pt x="7" y="638"/>
                  </a:lnTo>
                  <a:lnTo>
                    <a:pt x="12" y="663"/>
                  </a:lnTo>
                  <a:lnTo>
                    <a:pt x="20" y="689"/>
                  </a:lnTo>
                  <a:lnTo>
                    <a:pt x="28" y="713"/>
                  </a:lnTo>
                  <a:lnTo>
                    <a:pt x="38" y="738"/>
                  </a:lnTo>
                  <a:lnTo>
                    <a:pt x="49" y="762"/>
                  </a:lnTo>
                  <a:lnTo>
                    <a:pt x="61" y="785"/>
                  </a:lnTo>
                  <a:lnTo>
                    <a:pt x="74" y="809"/>
                  </a:lnTo>
                  <a:lnTo>
                    <a:pt x="89" y="830"/>
                  </a:lnTo>
                  <a:lnTo>
                    <a:pt x="106" y="852"/>
                  </a:lnTo>
                  <a:lnTo>
                    <a:pt x="123" y="873"/>
                  </a:lnTo>
                  <a:lnTo>
                    <a:pt x="141" y="894"/>
                  </a:lnTo>
                  <a:lnTo>
                    <a:pt x="161" y="913"/>
                  </a:lnTo>
                  <a:lnTo>
                    <a:pt x="182" y="933"/>
                  </a:lnTo>
                  <a:lnTo>
                    <a:pt x="204" y="951"/>
                  </a:lnTo>
                  <a:lnTo>
                    <a:pt x="226" y="968"/>
                  </a:lnTo>
                  <a:lnTo>
                    <a:pt x="250" y="985"/>
                  </a:lnTo>
                  <a:lnTo>
                    <a:pt x="274" y="1001"/>
                  </a:lnTo>
                  <a:lnTo>
                    <a:pt x="300" y="1016"/>
                  </a:lnTo>
                  <a:lnTo>
                    <a:pt x="326" y="1029"/>
                  </a:lnTo>
                  <a:lnTo>
                    <a:pt x="352" y="1043"/>
                  </a:lnTo>
                  <a:lnTo>
                    <a:pt x="381" y="1055"/>
                  </a:lnTo>
                  <a:lnTo>
                    <a:pt x="410" y="1066"/>
                  </a:lnTo>
                  <a:lnTo>
                    <a:pt x="439" y="1077"/>
                  </a:lnTo>
                  <a:lnTo>
                    <a:pt x="470" y="1085"/>
                  </a:lnTo>
                  <a:lnTo>
                    <a:pt x="500" y="1094"/>
                  </a:lnTo>
                  <a:lnTo>
                    <a:pt x="532" y="1101"/>
                  </a:lnTo>
                  <a:lnTo>
                    <a:pt x="563" y="1106"/>
                  </a:lnTo>
                  <a:lnTo>
                    <a:pt x="595" y="1111"/>
                  </a:lnTo>
                  <a:lnTo>
                    <a:pt x="628" y="1115"/>
                  </a:lnTo>
                  <a:lnTo>
                    <a:pt x="628" y="1115"/>
                  </a:lnTo>
                  <a:lnTo>
                    <a:pt x="627" y="1130"/>
                  </a:lnTo>
                  <a:lnTo>
                    <a:pt x="626" y="1146"/>
                  </a:lnTo>
                  <a:lnTo>
                    <a:pt x="626" y="1146"/>
                  </a:lnTo>
                  <a:lnTo>
                    <a:pt x="622" y="1165"/>
                  </a:lnTo>
                  <a:lnTo>
                    <a:pt x="618" y="1182"/>
                  </a:lnTo>
                  <a:lnTo>
                    <a:pt x="612" y="1199"/>
                  </a:lnTo>
                  <a:lnTo>
                    <a:pt x="606" y="1215"/>
                  </a:lnTo>
                  <a:lnTo>
                    <a:pt x="599" y="1230"/>
                  </a:lnTo>
                  <a:lnTo>
                    <a:pt x="590" y="1245"/>
                  </a:lnTo>
                  <a:lnTo>
                    <a:pt x="581" y="1260"/>
                  </a:lnTo>
                  <a:lnTo>
                    <a:pt x="571" y="1273"/>
                  </a:lnTo>
                  <a:lnTo>
                    <a:pt x="560" y="1287"/>
                  </a:lnTo>
                  <a:lnTo>
                    <a:pt x="548" y="1300"/>
                  </a:lnTo>
                  <a:lnTo>
                    <a:pt x="535" y="1311"/>
                  </a:lnTo>
                  <a:lnTo>
                    <a:pt x="522" y="1322"/>
                  </a:lnTo>
                  <a:lnTo>
                    <a:pt x="507" y="1333"/>
                  </a:lnTo>
                  <a:lnTo>
                    <a:pt x="493" y="1341"/>
                  </a:lnTo>
                  <a:lnTo>
                    <a:pt x="477" y="1350"/>
                  </a:lnTo>
                  <a:lnTo>
                    <a:pt x="461" y="1357"/>
                  </a:lnTo>
                  <a:lnTo>
                    <a:pt x="461" y="1357"/>
                  </a:lnTo>
                  <a:lnTo>
                    <a:pt x="453" y="1362"/>
                  </a:lnTo>
                  <a:lnTo>
                    <a:pt x="446" y="1367"/>
                  </a:lnTo>
                  <a:lnTo>
                    <a:pt x="442" y="1373"/>
                  </a:lnTo>
                  <a:lnTo>
                    <a:pt x="437" y="1380"/>
                  </a:lnTo>
                  <a:lnTo>
                    <a:pt x="434" y="1389"/>
                  </a:lnTo>
                  <a:lnTo>
                    <a:pt x="433" y="1398"/>
                  </a:lnTo>
                  <a:lnTo>
                    <a:pt x="433" y="1406"/>
                  </a:lnTo>
                  <a:lnTo>
                    <a:pt x="435" y="1415"/>
                  </a:lnTo>
                  <a:lnTo>
                    <a:pt x="435" y="1415"/>
                  </a:lnTo>
                  <a:lnTo>
                    <a:pt x="438" y="1422"/>
                  </a:lnTo>
                  <a:lnTo>
                    <a:pt x="442" y="1428"/>
                  </a:lnTo>
                  <a:lnTo>
                    <a:pt x="446" y="1433"/>
                  </a:lnTo>
                  <a:lnTo>
                    <a:pt x="453" y="1438"/>
                  </a:lnTo>
                  <a:lnTo>
                    <a:pt x="459" y="1441"/>
                  </a:lnTo>
                  <a:lnTo>
                    <a:pt x="465" y="1444"/>
                  </a:lnTo>
                  <a:lnTo>
                    <a:pt x="472" y="1445"/>
                  </a:lnTo>
                  <a:lnTo>
                    <a:pt x="479" y="1446"/>
                  </a:lnTo>
                  <a:lnTo>
                    <a:pt x="479" y="1446"/>
                  </a:lnTo>
                  <a:lnTo>
                    <a:pt x="479" y="1446"/>
                  </a:lnTo>
                  <a:lnTo>
                    <a:pt x="479" y="1446"/>
                  </a:lnTo>
                  <a:lnTo>
                    <a:pt x="509" y="1448"/>
                  </a:lnTo>
                  <a:lnTo>
                    <a:pt x="509" y="1448"/>
                  </a:lnTo>
                  <a:lnTo>
                    <a:pt x="534" y="1446"/>
                  </a:lnTo>
                  <a:lnTo>
                    <a:pt x="559" y="1444"/>
                  </a:lnTo>
                  <a:lnTo>
                    <a:pt x="584" y="1441"/>
                  </a:lnTo>
                  <a:lnTo>
                    <a:pt x="609" y="1437"/>
                  </a:lnTo>
                  <a:lnTo>
                    <a:pt x="633" y="1430"/>
                  </a:lnTo>
                  <a:lnTo>
                    <a:pt x="657" y="1424"/>
                  </a:lnTo>
                  <a:lnTo>
                    <a:pt x="682" y="1416"/>
                  </a:lnTo>
                  <a:lnTo>
                    <a:pt x="705" y="1406"/>
                  </a:lnTo>
                  <a:lnTo>
                    <a:pt x="728" y="1395"/>
                  </a:lnTo>
                  <a:lnTo>
                    <a:pt x="750" y="1384"/>
                  </a:lnTo>
                  <a:lnTo>
                    <a:pt x="772" y="1371"/>
                  </a:lnTo>
                  <a:lnTo>
                    <a:pt x="793" y="1357"/>
                  </a:lnTo>
                  <a:lnTo>
                    <a:pt x="812" y="1341"/>
                  </a:lnTo>
                  <a:lnTo>
                    <a:pt x="833" y="1326"/>
                  </a:lnTo>
                  <a:lnTo>
                    <a:pt x="851" y="1309"/>
                  </a:lnTo>
                  <a:lnTo>
                    <a:pt x="870" y="1289"/>
                  </a:lnTo>
                  <a:lnTo>
                    <a:pt x="870" y="1289"/>
                  </a:lnTo>
                  <a:lnTo>
                    <a:pt x="876" y="1282"/>
                  </a:lnTo>
                  <a:lnTo>
                    <a:pt x="879" y="1274"/>
                  </a:lnTo>
                  <a:lnTo>
                    <a:pt x="882" y="1266"/>
                  </a:lnTo>
                  <a:lnTo>
                    <a:pt x="882" y="1256"/>
                  </a:lnTo>
                  <a:lnTo>
                    <a:pt x="881" y="1248"/>
                  </a:lnTo>
                  <a:lnTo>
                    <a:pt x="878" y="1239"/>
                  </a:lnTo>
                  <a:lnTo>
                    <a:pt x="873" y="1232"/>
                  </a:lnTo>
                  <a:lnTo>
                    <a:pt x="867" y="1224"/>
                  </a:lnTo>
                  <a:lnTo>
                    <a:pt x="867" y="1224"/>
                  </a:lnTo>
                  <a:lnTo>
                    <a:pt x="860" y="1220"/>
                  </a:lnTo>
                  <a:lnTo>
                    <a:pt x="853" y="1215"/>
                  </a:lnTo>
                  <a:lnTo>
                    <a:pt x="844" y="1212"/>
                  </a:lnTo>
                  <a:lnTo>
                    <a:pt x="835" y="1212"/>
                  </a:lnTo>
                  <a:lnTo>
                    <a:pt x="835" y="1212"/>
                  </a:lnTo>
                  <a:lnTo>
                    <a:pt x="827" y="1213"/>
                  </a:lnTo>
                  <a:lnTo>
                    <a:pt x="817" y="1216"/>
                  </a:lnTo>
                  <a:lnTo>
                    <a:pt x="810" y="1221"/>
                  </a:lnTo>
                  <a:lnTo>
                    <a:pt x="803" y="1227"/>
                  </a:lnTo>
                  <a:lnTo>
                    <a:pt x="803" y="1227"/>
                  </a:lnTo>
                  <a:lnTo>
                    <a:pt x="784" y="1244"/>
                  </a:lnTo>
                  <a:lnTo>
                    <a:pt x="767" y="1260"/>
                  </a:lnTo>
                  <a:lnTo>
                    <a:pt x="748" y="1276"/>
                  </a:lnTo>
                  <a:lnTo>
                    <a:pt x="728" y="1289"/>
                  </a:lnTo>
                  <a:lnTo>
                    <a:pt x="707" y="1301"/>
                  </a:lnTo>
                  <a:lnTo>
                    <a:pt x="687" y="1312"/>
                  </a:lnTo>
                  <a:lnTo>
                    <a:pt x="665" y="1322"/>
                  </a:lnTo>
                  <a:lnTo>
                    <a:pt x="643" y="1330"/>
                  </a:lnTo>
                  <a:lnTo>
                    <a:pt x="643" y="1330"/>
                  </a:lnTo>
                  <a:lnTo>
                    <a:pt x="656" y="1312"/>
                  </a:lnTo>
                  <a:lnTo>
                    <a:pt x="670" y="1293"/>
                  </a:lnTo>
                  <a:lnTo>
                    <a:pt x="681" y="1273"/>
                  </a:lnTo>
                  <a:lnTo>
                    <a:pt x="690" y="1251"/>
                  </a:lnTo>
                  <a:lnTo>
                    <a:pt x="699" y="1230"/>
                  </a:lnTo>
                  <a:lnTo>
                    <a:pt x="706" y="1207"/>
                  </a:lnTo>
                  <a:lnTo>
                    <a:pt x="712" y="1185"/>
                  </a:lnTo>
                  <a:lnTo>
                    <a:pt x="717" y="1161"/>
                  </a:lnTo>
                  <a:lnTo>
                    <a:pt x="717" y="1161"/>
                  </a:lnTo>
                  <a:lnTo>
                    <a:pt x="720" y="1139"/>
                  </a:lnTo>
                  <a:lnTo>
                    <a:pt x="721" y="1116"/>
                  </a:lnTo>
                  <a:lnTo>
                    <a:pt x="721" y="1093"/>
                  </a:lnTo>
                  <a:lnTo>
                    <a:pt x="720" y="1070"/>
                  </a:lnTo>
                  <a:lnTo>
                    <a:pt x="720" y="1070"/>
                  </a:lnTo>
                  <a:lnTo>
                    <a:pt x="718" y="1060"/>
                  </a:lnTo>
                  <a:lnTo>
                    <a:pt x="715" y="1052"/>
                  </a:lnTo>
                  <a:lnTo>
                    <a:pt x="710" y="1045"/>
                  </a:lnTo>
                  <a:lnTo>
                    <a:pt x="705" y="1039"/>
                  </a:lnTo>
                  <a:lnTo>
                    <a:pt x="698" y="1034"/>
                  </a:lnTo>
                  <a:lnTo>
                    <a:pt x="690" y="1030"/>
                  </a:lnTo>
                  <a:lnTo>
                    <a:pt x="682" y="1028"/>
                  </a:lnTo>
                  <a:lnTo>
                    <a:pt x="673" y="1027"/>
                  </a:lnTo>
                  <a:lnTo>
                    <a:pt x="673" y="1027"/>
                  </a:lnTo>
                  <a:lnTo>
                    <a:pt x="670" y="1028"/>
                  </a:lnTo>
                  <a:lnTo>
                    <a:pt x="670" y="1028"/>
                  </a:lnTo>
                  <a:lnTo>
                    <a:pt x="668" y="1028"/>
                  </a:lnTo>
                  <a:lnTo>
                    <a:pt x="668" y="1028"/>
                  </a:lnTo>
                  <a:lnTo>
                    <a:pt x="662" y="1026"/>
                  </a:lnTo>
                  <a:lnTo>
                    <a:pt x="656" y="1024"/>
                  </a:lnTo>
                  <a:lnTo>
                    <a:pt x="656" y="1024"/>
                  </a:lnTo>
                  <a:lnTo>
                    <a:pt x="627" y="1023"/>
                  </a:lnTo>
                  <a:lnTo>
                    <a:pt x="598" y="1020"/>
                  </a:lnTo>
                  <a:lnTo>
                    <a:pt x="570" y="1015"/>
                  </a:lnTo>
                  <a:lnTo>
                    <a:pt x="542" y="1010"/>
                  </a:lnTo>
                  <a:lnTo>
                    <a:pt x="513" y="1002"/>
                  </a:lnTo>
                  <a:lnTo>
                    <a:pt x="487" y="995"/>
                  </a:lnTo>
                  <a:lnTo>
                    <a:pt x="461" y="988"/>
                  </a:lnTo>
                  <a:lnTo>
                    <a:pt x="434" y="978"/>
                  </a:lnTo>
                  <a:lnTo>
                    <a:pt x="410" y="968"/>
                  </a:lnTo>
                  <a:lnTo>
                    <a:pt x="385" y="957"/>
                  </a:lnTo>
                  <a:lnTo>
                    <a:pt x="362" y="945"/>
                  </a:lnTo>
                  <a:lnTo>
                    <a:pt x="339" y="933"/>
                  </a:lnTo>
                  <a:lnTo>
                    <a:pt x="317" y="920"/>
                  </a:lnTo>
                  <a:lnTo>
                    <a:pt x="295" y="906"/>
                  </a:lnTo>
                  <a:lnTo>
                    <a:pt x="276" y="891"/>
                  </a:lnTo>
                  <a:lnTo>
                    <a:pt x="256" y="876"/>
                  </a:lnTo>
                  <a:lnTo>
                    <a:pt x="237" y="860"/>
                  </a:lnTo>
                  <a:lnTo>
                    <a:pt x="220" y="843"/>
                  </a:lnTo>
                  <a:lnTo>
                    <a:pt x="202" y="826"/>
                  </a:lnTo>
                  <a:lnTo>
                    <a:pt x="188" y="809"/>
                  </a:lnTo>
                  <a:lnTo>
                    <a:pt x="173" y="790"/>
                  </a:lnTo>
                  <a:lnTo>
                    <a:pt x="160" y="771"/>
                  </a:lnTo>
                  <a:lnTo>
                    <a:pt x="148" y="751"/>
                  </a:lnTo>
                  <a:lnTo>
                    <a:pt x="135" y="732"/>
                  </a:lnTo>
                  <a:lnTo>
                    <a:pt x="126" y="711"/>
                  </a:lnTo>
                  <a:lnTo>
                    <a:pt x="117" y="690"/>
                  </a:lnTo>
                  <a:lnTo>
                    <a:pt x="110" y="670"/>
                  </a:lnTo>
                  <a:lnTo>
                    <a:pt x="104" y="649"/>
                  </a:lnTo>
                  <a:lnTo>
                    <a:pt x="99" y="627"/>
                  </a:lnTo>
                  <a:lnTo>
                    <a:pt x="95" y="605"/>
                  </a:lnTo>
                  <a:lnTo>
                    <a:pt x="93" y="582"/>
                  </a:lnTo>
                  <a:lnTo>
                    <a:pt x="93" y="560"/>
                  </a:lnTo>
                  <a:lnTo>
                    <a:pt x="93" y="560"/>
                  </a:lnTo>
                  <a:lnTo>
                    <a:pt x="93" y="535"/>
                  </a:lnTo>
                  <a:lnTo>
                    <a:pt x="95" y="512"/>
                  </a:lnTo>
                  <a:lnTo>
                    <a:pt x="100" y="489"/>
                  </a:lnTo>
                  <a:lnTo>
                    <a:pt x="105" y="466"/>
                  </a:lnTo>
                  <a:lnTo>
                    <a:pt x="112" y="443"/>
                  </a:lnTo>
                  <a:lnTo>
                    <a:pt x="120" y="421"/>
                  </a:lnTo>
                  <a:lnTo>
                    <a:pt x="129" y="399"/>
                  </a:lnTo>
                  <a:lnTo>
                    <a:pt x="140" y="378"/>
                  </a:lnTo>
                  <a:lnTo>
                    <a:pt x="152" y="357"/>
                  </a:lnTo>
                  <a:lnTo>
                    <a:pt x="166" y="338"/>
                  </a:lnTo>
                  <a:lnTo>
                    <a:pt x="182" y="318"/>
                  </a:lnTo>
                  <a:lnTo>
                    <a:pt x="198" y="299"/>
                  </a:lnTo>
                  <a:lnTo>
                    <a:pt x="215" y="280"/>
                  </a:lnTo>
                  <a:lnTo>
                    <a:pt x="233" y="263"/>
                  </a:lnTo>
                  <a:lnTo>
                    <a:pt x="251" y="246"/>
                  </a:lnTo>
                  <a:lnTo>
                    <a:pt x="272" y="229"/>
                  </a:lnTo>
                  <a:lnTo>
                    <a:pt x="294" y="215"/>
                  </a:lnTo>
                  <a:lnTo>
                    <a:pt x="316" y="200"/>
                  </a:lnTo>
                  <a:lnTo>
                    <a:pt x="339" y="185"/>
                  </a:lnTo>
                  <a:lnTo>
                    <a:pt x="362" y="173"/>
                  </a:lnTo>
                  <a:lnTo>
                    <a:pt x="388" y="161"/>
                  </a:lnTo>
                  <a:lnTo>
                    <a:pt x="413" y="149"/>
                  </a:lnTo>
                  <a:lnTo>
                    <a:pt x="440" y="139"/>
                  </a:lnTo>
                  <a:lnTo>
                    <a:pt x="467" y="129"/>
                  </a:lnTo>
                  <a:lnTo>
                    <a:pt x="495" y="121"/>
                  </a:lnTo>
                  <a:lnTo>
                    <a:pt x="523" y="113"/>
                  </a:lnTo>
                  <a:lnTo>
                    <a:pt x="553" y="107"/>
                  </a:lnTo>
                  <a:lnTo>
                    <a:pt x="582" y="102"/>
                  </a:lnTo>
                  <a:lnTo>
                    <a:pt x="612" y="99"/>
                  </a:lnTo>
                  <a:lnTo>
                    <a:pt x="643" y="95"/>
                  </a:lnTo>
                  <a:lnTo>
                    <a:pt x="673" y="94"/>
                  </a:lnTo>
                  <a:lnTo>
                    <a:pt x="705" y="93"/>
                  </a:lnTo>
                  <a:lnTo>
                    <a:pt x="705" y="93"/>
                  </a:lnTo>
                  <a:lnTo>
                    <a:pt x="751" y="94"/>
                  </a:lnTo>
                  <a:lnTo>
                    <a:pt x="796" y="98"/>
                  </a:lnTo>
                  <a:lnTo>
                    <a:pt x="842" y="105"/>
                  </a:lnTo>
                  <a:lnTo>
                    <a:pt x="885" y="113"/>
                  </a:lnTo>
                  <a:lnTo>
                    <a:pt x="927" y="124"/>
                  </a:lnTo>
                  <a:lnTo>
                    <a:pt x="968" y="138"/>
                  </a:lnTo>
                  <a:lnTo>
                    <a:pt x="1007" y="154"/>
                  </a:lnTo>
                  <a:lnTo>
                    <a:pt x="1045" y="171"/>
                  </a:lnTo>
                  <a:lnTo>
                    <a:pt x="1082" y="191"/>
                  </a:lnTo>
                  <a:lnTo>
                    <a:pt x="1116" y="212"/>
                  </a:lnTo>
                  <a:lnTo>
                    <a:pt x="1148" y="237"/>
                  </a:lnTo>
                  <a:lnTo>
                    <a:pt x="1177" y="262"/>
                  </a:lnTo>
                  <a:lnTo>
                    <a:pt x="1192" y="276"/>
                  </a:lnTo>
                  <a:lnTo>
                    <a:pt x="1205" y="289"/>
                  </a:lnTo>
                  <a:lnTo>
                    <a:pt x="1217" y="304"/>
                  </a:lnTo>
                  <a:lnTo>
                    <a:pt x="1229" y="318"/>
                  </a:lnTo>
                  <a:lnTo>
                    <a:pt x="1242" y="333"/>
                  </a:lnTo>
                  <a:lnTo>
                    <a:pt x="1253" y="349"/>
                  </a:lnTo>
                  <a:lnTo>
                    <a:pt x="1262" y="365"/>
                  </a:lnTo>
                  <a:lnTo>
                    <a:pt x="1271" y="380"/>
                  </a:lnTo>
                  <a:lnTo>
                    <a:pt x="1271" y="380"/>
                  </a:lnTo>
                  <a:lnTo>
                    <a:pt x="1275" y="387"/>
                  </a:lnTo>
                  <a:lnTo>
                    <a:pt x="1279" y="390"/>
                  </a:lnTo>
                  <a:lnTo>
                    <a:pt x="1283" y="395"/>
                  </a:lnTo>
                  <a:lnTo>
                    <a:pt x="1289" y="399"/>
                  </a:lnTo>
                  <a:lnTo>
                    <a:pt x="1294" y="401"/>
                  </a:lnTo>
                  <a:lnTo>
                    <a:pt x="1300" y="402"/>
                  </a:lnTo>
                  <a:lnTo>
                    <a:pt x="1306" y="404"/>
                  </a:lnTo>
                  <a:lnTo>
                    <a:pt x="1312" y="405"/>
                  </a:lnTo>
                  <a:lnTo>
                    <a:pt x="1312" y="405"/>
                  </a:lnTo>
                  <a:lnTo>
                    <a:pt x="1323" y="404"/>
                  </a:lnTo>
                  <a:lnTo>
                    <a:pt x="1328" y="401"/>
                  </a:lnTo>
                  <a:lnTo>
                    <a:pt x="1334" y="399"/>
                  </a:lnTo>
                  <a:lnTo>
                    <a:pt x="1334" y="399"/>
                  </a:lnTo>
                  <a:lnTo>
                    <a:pt x="1342" y="394"/>
                  </a:lnTo>
                  <a:lnTo>
                    <a:pt x="1348" y="387"/>
                  </a:lnTo>
                  <a:lnTo>
                    <a:pt x="1353" y="379"/>
                  </a:lnTo>
                  <a:lnTo>
                    <a:pt x="1356" y="372"/>
                  </a:lnTo>
                  <a:lnTo>
                    <a:pt x="1358" y="362"/>
                  </a:lnTo>
                  <a:lnTo>
                    <a:pt x="1358" y="354"/>
                  </a:lnTo>
                  <a:lnTo>
                    <a:pt x="1356" y="345"/>
                  </a:lnTo>
                  <a:lnTo>
                    <a:pt x="1353" y="337"/>
                  </a:lnTo>
                  <a:lnTo>
                    <a:pt x="1353" y="337"/>
                  </a:lnTo>
                  <a:lnTo>
                    <a:pt x="1342" y="317"/>
                  </a:lnTo>
                  <a:lnTo>
                    <a:pt x="1329" y="299"/>
                  </a:lnTo>
                  <a:lnTo>
                    <a:pt x="1317" y="280"/>
                  </a:lnTo>
                  <a:lnTo>
                    <a:pt x="1304" y="263"/>
                  </a:lnTo>
                  <a:lnTo>
                    <a:pt x="1290" y="246"/>
                  </a:lnTo>
                  <a:lnTo>
                    <a:pt x="1276" y="229"/>
                  </a:lnTo>
                  <a:lnTo>
                    <a:pt x="1260" y="213"/>
                  </a:lnTo>
                  <a:lnTo>
                    <a:pt x="1244" y="198"/>
                  </a:lnTo>
                  <a:lnTo>
                    <a:pt x="1227" y="183"/>
                  </a:lnTo>
                  <a:lnTo>
                    <a:pt x="1210" y="168"/>
                  </a:lnTo>
                  <a:lnTo>
                    <a:pt x="1192" y="154"/>
                  </a:lnTo>
                  <a:lnTo>
                    <a:pt x="1172" y="140"/>
                  </a:lnTo>
                  <a:lnTo>
                    <a:pt x="1154" y="128"/>
                  </a:lnTo>
                  <a:lnTo>
                    <a:pt x="1133" y="115"/>
                  </a:lnTo>
                  <a:lnTo>
                    <a:pt x="1114" y="104"/>
                  </a:lnTo>
                  <a:lnTo>
                    <a:pt x="1093" y="91"/>
                  </a:lnTo>
                  <a:lnTo>
                    <a:pt x="1071" y="82"/>
                  </a:lnTo>
                  <a:lnTo>
                    <a:pt x="1049" y="71"/>
                  </a:lnTo>
                  <a:lnTo>
                    <a:pt x="1027" y="62"/>
                  </a:lnTo>
                  <a:lnTo>
                    <a:pt x="1004" y="54"/>
                  </a:lnTo>
                  <a:lnTo>
                    <a:pt x="981" y="45"/>
                  </a:lnTo>
                  <a:lnTo>
                    <a:pt x="957" y="38"/>
                  </a:lnTo>
                  <a:lnTo>
                    <a:pt x="933" y="30"/>
                  </a:lnTo>
                  <a:lnTo>
                    <a:pt x="910" y="24"/>
                  </a:lnTo>
                  <a:lnTo>
                    <a:pt x="884" y="18"/>
                  </a:lnTo>
                  <a:lnTo>
                    <a:pt x="860" y="15"/>
                  </a:lnTo>
                  <a:lnTo>
                    <a:pt x="834" y="10"/>
                  </a:lnTo>
                  <a:lnTo>
                    <a:pt x="810" y="6"/>
                  </a:lnTo>
                  <a:lnTo>
                    <a:pt x="783" y="4"/>
                  </a:lnTo>
                  <a:lnTo>
                    <a:pt x="757" y="2"/>
                  </a:lnTo>
                  <a:lnTo>
                    <a:pt x="732" y="1"/>
                  </a:lnTo>
                  <a:lnTo>
                    <a:pt x="705" y="0"/>
                  </a:lnTo>
                </a:path>
              </a:pathLst>
            </a:custGeom>
            <a:solidFill>
              <a:srgbClr val="FFFF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AutoShape 3"/>
            <p:cNvSpPr>
              <a:spLocks noChangeAspect="1" noChangeArrowheads="1" noTextEdit="1"/>
            </p:cNvSpPr>
            <p:nvPr userDrawn="1"/>
          </p:nvSpPr>
          <p:spPr bwMode="auto">
            <a:xfrm>
              <a:off x="34" y="107"/>
              <a:ext cx="352"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userDrawn="1"/>
          </p:nvSpPr>
          <p:spPr bwMode="auto">
            <a:xfrm>
              <a:off x="131" y="396"/>
              <a:ext cx="1" cy="0"/>
            </a:xfrm>
            <a:custGeom>
              <a:avLst/>
              <a:gdLst>
                <a:gd name="T0" fmla="*/ 0 w 6"/>
                <a:gd name="T1" fmla="*/ 1 h 1"/>
                <a:gd name="T2" fmla="*/ 0 w 6"/>
                <a:gd name="T3" fmla="*/ 1 h 1"/>
                <a:gd name="T4" fmla="*/ 6 w 6"/>
                <a:gd name="T5" fmla="*/ 0 h 1"/>
                <a:gd name="T6" fmla="*/ 6 w 6"/>
                <a:gd name="T7" fmla="*/ 0 h 1"/>
                <a:gd name="T8" fmla="*/ 0 w 6"/>
                <a:gd name="T9" fmla="*/ 1 h 1"/>
              </a:gdLst>
              <a:ahLst/>
              <a:cxnLst>
                <a:cxn ang="0">
                  <a:pos x="T0" y="T1"/>
                </a:cxn>
                <a:cxn ang="0">
                  <a:pos x="T2" y="T3"/>
                </a:cxn>
                <a:cxn ang="0">
                  <a:pos x="T4" y="T5"/>
                </a:cxn>
                <a:cxn ang="0">
                  <a:pos x="T6" y="T7"/>
                </a:cxn>
                <a:cxn ang="0">
                  <a:pos x="T8" y="T9"/>
                </a:cxn>
              </a:cxnLst>
              <a:rect l="0" t="0" r="r" b="b"/>
              <a:pathLst>
                <a:path w="6" h="1">
                  <a:moveTo>
                    <a:pt x="0" y="1"/>
                  </a:moveTo>
                  <a:lnTo>
                    <a:pt x="0" y="1"/>
                  </a:lnTo>
                  <a:lnTo>
                    <a:pt x="6" y="0"/>
                  </a:lnTo>
                  <a:lnTo>
                    <a:pt x="6" y="0"/>
                  </a:lnTo>
                  <a:lnTo>
                    <a:pt x="0"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noEditPoints="1"/>
            </p:cNvSpPr>
            <p:nvPr userDrawn="1"/>
          </p:nvSpPr>
          <p:spPr bwMode="auto">
            <a:xfrm>
              <a:off x="192" y="207"/>
              <a:ext cx="194" cy="190"/>
            </a:xfrm>
            <a:custGeom>
              <a:avLst/>
              <a:gdLst>
                <a:gd name="T0" fmla="*/ 967 w 968"/>
                <a:gd name="T1" fmla="*/ 356 h 949"/>
                <a:gd name="T2" fmla="*/ 958 w 968"/>
                <a:gd name="T3" fmla="*/ 300 h 949"/>
                <a:gd name="T4" fmla="*/ 939 w 968"/>
                <a:gd name="T5" fmla="*/ 247 h 949"/>
                <a:gd name="T6" fmla="*/ 909 w 968"/>
                <a:gd name="T7" fmla="*/ 197 h 949"/>
                <a:gd name="T8" fmla="*/ 872 w 968"/>
                <a:gd name="T9" fmla="*/ 151 h 949"/>
                <a:gd name="T10" fmla="*/ 827 w 968"/>
                <a:gd name="T11" fmla="*/ 110 h 949"/>
                <a:gd name="T12" fmla="*/ 773 w 968"/>
                <a:gd name="T13" fmla="*/ 75 h 949"/>
                <a:gd name="T14" fmla="*/ 714 w 968"/>
                <a:gd name="T15" fmla="*/ 45 h 949"/>
                <a:gd name="T16" fmla="*/ 650 w 968"/>
                <a:gd name="T17" fmla="*/ 22 h 949"/>
                <a:gd name="T18" fmla="*/ 581 w 968"/>
                <a:gd name="T19" fmla="*/ 8 h 949"/>
                <a:gd name="T20" fmla="*/ 508 w 968"/>
                <a:gd name="T21" fmla="*/ 0 h 949"/>
                <a:gd name="T22" fmla="*/ 459 w 968"/>
                <a:gd name="T23" fmla="*/ 0 h 949"/>
                <a:gd name="T24" fmla="*/ 386 w 968"/>
                <a:gd name="T25" fmla="*/ 8 h 949"/>
                <a:gd name="T26" fmla="*/ 318 w 968"/>
                <a:gd name="T27" fmla="*/ 22 h 949"/>
                <a:gd name="T28" fmla="*/ 253 w 968"/>
                <a:gd name="T29" fmla="*/ 45 h 949"/>
                <a:gd name="T30" fmla="*/ 195 w 968"/>
                <a:gd name="T31" fmla="*/ 75 h 949"/>
                <a:gd name="T32" fmla="*/ 141 w 968"/>
                <a:gd name="T33" fmla="*/ 110 h 949"/>
                <a:gd name="T34" fmla="*/ 96 w 968"/>
                <a:gd name="T35" fmla="*/ 151 h 949"/>
                <a:gd name="T36" fmla="*/ 58 w 968"/>
                <a:gd name="T37" fmla="*/ 197 h 949"/>
                <a:gd name="T38" fmla="*/ 29 w 968"/>
                <a:gd name="T39" fmla="*/ 247 h 949"/>
                <a:gd name="T40" fmla="*/ 9 w 968"/>
                <a:gd name="T41" fmla="*/ 300 h 949"/>
                <a:gd name="T42" fmla="*/ 1 w 968"/>
                <a:gd name="T43" fmla="*/ 356 h 949"/>
                <a:gd name="T44" fmla="*/ 1 w 968"/>
                <a:gd name="T45" fmla="*/ 393 h 949"/>
                <a:gd name="T46" fmla="*/ 7 w 968"/>
                <a:gd name="T47" fmla="*/ 442 h 949"/>
                <a:gd name="T48" fmla="*/ 22 w 968"/>
                <a:gd name="T49" fmla="*/ 489 h 949"/>
                <a:gd name="T50" fmla="*/ 43 w 968"/>
                <a:gd name="T51" fmla="*/ 533 h 949"/>
                <a:gd name="T52" fmla="*/ 73 w 968"/>
                <a:gd name="T53" fmla="*/ 575 h 949"/>
                <a:gd name="T54" fmla="*/ 107 w 968"/>
                <a:gd name="T55" fmla="*/ 612 h 949"/>
                <a:gd name="T56" fmla="*/ 194 w 968"/>
                <a:gd name="T57" fmla="*/ 677 h 949"/>
                <a:gd name="T58" fmla="*/ 297 w 968"/>
                <a:gd name="T59" fmla="*/ 723 h 949"/>
                <a:gd name="T60" fmla="*/ 375 w 968"/>
                <a:gd name="T61" fmla="*/ 743 h 949"/>
                <a:gd name="T62" fmla="*/ 413 w 968"/>
                <a:gd name="T63" fmla="*/ 810 h 949"/>
                <a:gd name="T64" fmla="*/ 464 w 968"/>
                <a:gd name="T65" fmla="*/ 867 h 949"/>
                <a:gd name="T66" fmla="*/ 526 w 968"/>
                <a:gd name="T67" fmla="*/ 910 h 949"/>
                <a:gd name="T68" fmla="*/ 598 w 968"/>
                <a:gd name="T69" fmla="*/ 938 h 949"/>
                <a:gd name="T70" fmla="*/ 676 w 968"/>
                <a:gd name="T71" fmla="*/ 949 h 949"/>
                <a:gd name="T72" fmla="*/ 705 w 968"/>
                <a:gd name="T73" fmla="*/ 948 h 949"/>
                <a:gd name="T74" fmla="*/ 706 w 968"/>
                <a:gd name="T75" fmla="*/ 948 h 949"/>
                <a:gd name="T76" fmla="*/ 728 w 968"/>
                <a:gd name="T77" fmla="*/ 938 h 949"/>
                <a:gd name="T78" fmla="*/ 734 w 968"/>
                <a:gd name="T79" fmla="*/ 925 h 949"/>
                <a:gd name="T80" fmla="*/ 733 w 968"/>
                <a:gd name="T81" fmla="*/ 908 h 949"/>
                <a:gd name="T82" fmla="*/ 723 w 968"/>
                <a:gd name="T83" fmla="*/ 893 h 949"/>
                <a:gd name="T84" fmla="*/ 711 w 968"/>
                <a:gd name="T85" fmla="*/ 888 h 949"/>
                <a:gd name="T86" fmla="*/ 709 w 968"/>
                <a:gd name="T87" fmla="*/ 888 h 949"/>
                <a:gd name="T88" fmla="*/ 705 w 968"/>
                <a:gd name="T89" fmla="*/ 884 h 949"/>
                <a:gd name="T90" fmla="*/ 674 w 968"/>
                <a:gd name="T91" fmla="*/ 865 h 949"/>
                <a:gd name="T92" fmla="*/ 648 w 968"/>
                <a:gd name="T93" fmla="*/ 842 h 949"/>
                <a:gd name="T94" fmla="*/ 628 w 968"/>
                <a:gd name="T95" fmla="*/ 812 h 949"/>
                <a:gd name="T96" fmla="*/ 613 w 968"/>
                <a:gd name="T97" fmla="*/ 781 h 949"/>
                <a:gd name="T98" fmla="*/ 603 w 968"/>
                <a:gd name="T99" fmla="*/ 745 h 949"/>
                <a:gd name="T100" fmla="*/ 603 w 968"/>
                <a:gd name="T101" fmla="*/ 740 h 949"/>
                <a:gd name="T102" fmla="*/ 714 w 968"/>
                <a:gd name="T103" fmla="*/ 706 h 949"/>
                <a:gd name="T104" fmla="*/ 811 w 968"/>
                <a:gd name="T105" fmla="*/ 654 h 949"/>
                <a:gd name="T106" fmla="*/ 888 w 968"/>
                <a:gd name="T107" fmla="*/ 584 h 949"/>
                <a:gd name="T108" fmla="*/ 917 w 968"/>
                <a:gd name="T109" fmla="*/ 544 h 949"/>
                <a:gd name="T110" fmla="*/ 940 w 968"/>
                <a:gd name="T111" fmla="*/ 501 h 949"/>
                <a:gd name="T112" fmla="*/ 957 w 968"/>
                <a:gd name="T113" fmla="*/ 456 h 949"/>
                <a:gd name="T114" fmla="*/ 966 w 968"/>
                <a:gd name="T115" fmla="*/ 409 h 949"/>
                <a:gd name="T116" fmla="*/ 968 w 968"/>
                <a:gd name="T117" fmla="*/ 376 h 949"/>
                <a:gd name="T118" fmla="*/ 690 w 968"/>
                <a:gd name="T119" fmla="*/ 944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68" h="949">
                  <a:moveTo>
                    <a:pt x="968" y="376"/>
                  </a:moveTo>
                  <a:lnTo>
                    <a:pt x="968" y="376"/>
                  </a:lnTo>
                  <a:lnTo>
                    <a:pt x="967" y="356"/>
                  </a:lnTo>
                  <a:lnTo>
                    <a:pt x="966" y="338"/>
                  </a:lnTo>
                  <a:lnTo>
                    <a:pt x="962" y="319"/>
                  </a:lnTo>
                  <a:lnTo>
                    <a:pt x="958" y="300"/>
                  </a:lnTo>
                  <a:lnTo>
                    <a:pt x="952" y="282"/>
                  </a:lnTo>
                  <a:lnTo>
                    <a:pt x="946" y="265"/>
                  </a:lnTo>
                  <a:lnTo>
                    <a:pt x="939" y="247"/>
                  </a:lnTo>
                  <a:lnTo>
                    <a:pt x="930" y="229"/>
                  </a:lnTo>
                  <a:lnTo>
                    <a:pt x="920" y="214"/>
                  </a:lnTo>
                  <a:lnTo>
                    <a:pt x="909" y="197"/>
                  </a:lnTo>
                  <a:lnTo>
                    <a:pt x="897" y="181"/>
                  </a:lnTo>
                  <a:lnTo>
                    <a:pt x="885" y="166"/>
                  </a:lnTo>
                  <a:lnTo>
                    <a:pt x="872" y="151"/>
                  </a:lnTo>
                  <a:lnTo>
                    <a:pt x="857" y="137"/>
                  </a:lnTo>
                  <a:lnTo>
                    <a:pt x="842" y="123"/>
                  </a:lnTo>
                  <a:lnTo>
                    <a:pt x="827" y="110"/>
                  </a:lnTo>
                  <a:lnTo>
                    <a:pt x="809" y="98"/>
                  </a:lnTo>
                  <a:lnTo>
                    <a:pt x="791" y="86"/>
                  </a:lnTo>
                  <a:lnTo>
                    <a:pt x="773" y="75"/>
                  </a:lnTo>
                  <a:lnTo>
                    <a:pt x="755" y="64"/>
                  </a:lnTo>
                  <a:lnTo>
                    <a:pt x="735" y="54"/>
                  </a:lnTo>
                  <a:lnTo>
                    <a:pt x="714" y="45"/>
                  </a:lnTo>
                  <a:lnTo>
                    <a:pt x="694" y="37"/>
                  </a:lnTo>
                  <a:lnTo>
                    <a:pt x="672" y="29"/>
                  </a:lnTo>
                  <a:lnTo>
                    <a:pt x="650" y="22"/>
                  </a:lnTo>
                  <a:lnTo>
                    <a:pt x="628" y="17"/>
                  </a:lnTo>
                  <a:lnTo>
                    <a:pt x="605" y="11"/>
                  </a:lnTo>
                  <a:lnTo>
                    <a:pt x="581" y="8"/>
                  </a:lnTo>
                  <a:lnTo>
                    <a:pt x="557" y="4"/>
                  </a:lnTo>
                  <a:lnTo>
                    <a:pt x="534" y="1"/>
                  </a:lnTo>
                  <a:lnTo>
                    <a:pt x="508" y="0"/>
                  </a:lnTo>
                  <a:lnTo>
                    <a:pt x="484" y="0"/>
                  </a:lnTo>
                  <a:lnTo>
                    <a:pt x="484" y="0"/>
                  </a:lnTo>
                  <a:lnTo>
                    <a:pt x="459" y="0"/>
                  </a:lnTo>
                  <a:lnTo>
                    <a:pt x="434" y="1"/>
                  </a:lnTo>
                  <a:lnTo>
                    <a:pt x="411" y="4"/>
                  </a:lnTo>
                  <a:lnTo>
                    <a:pt x="386" y="8"/>
                  </a:lnTo>
                  <a:lnTo>
                    <a:pt x="363" y="11"/>
                  </a:lnTo>
                  <a:lnTo>
                    <a:pt x="340" y="17"/>
                  </a:lnTo>
                  <a:lnTo>
                    <a:pt x="318" y="22"/>
                  </a:lnTo>
                  <a:lnTo>
                    <a:pt x="296" y="29"/>
                  </a:lnTo>
                  <a:lnTo>
                    <a:pt x="274" y="37"/>
                  </a:lnTo>
                  <a:lnTo>
                    <a:pt x="253" y="45"/>
                  </a:lnTo>
                  <a:lnTo>
                    <a:pt x="233" y="54"/>
                  </a:lnTo>
                  <a:lnTo>
                    <a:pt x="213" y="64"/>
                  </a:lnTo>
                  <a:lnTo>
                    <a:pt x="195" y="75"/>
                  </a:lnTo>
                  <a:lnTo>
                    <a:pt x="176" y="86"/>
                  </a:lnTo>
                  <a:lnTo>
                    <a:pt x="158" y="98"/>
                  </a:lnTo>
                  <a:lnTo>
                    <a:pt x="141" y="110"/>
                  </a:lnTo>
                  <a:lnTo>
                    <a:pt x="125" y="123"/>
                  </a:lnTo>
                  <a:lnTo>
                    <a:pt x="111" y="137"/>
                  </a:lnTo>
                  <a:lnTo>
                    <a:pt x="96" y="151"/>
                  </a:lnTo>
                  <a:lnTo>
                    <a:pt x="83" y="166"/>
                  </a:lnTo>
                  <a:lnTo>
                    <a:pt x="70" y="181"/>
                  </a:lnTo>
                  <a:lnTo>
                    <a:pt x="58" y="197"/>
                  </a:lnTo>
                  <a:lnTo>
                    <a:pt x="47" y="214"/>
                  </a:lnTo>
                  <a:lnTo>
                    <a:pt x="37" y="229"/>
                  </a:lnTo>
                  <a:lnTo>
                    <a:pt x="29" y="247"/>
                  </a:lnTo>
                  <a:lnTo>
                    <a:pt x="22" y="265"/>
                  </a:lnTo>
                  <a:lnTo>
                    <a:pt x="15" y="282"/>
                  </a:lnTo>
                  <a:lnTo>
                    <a:pt x="9" y="300"/>
                  </a:lnTo>
                  <a:lnTo>
                    <a:pt x="6" y="319"/>
                  </a:lnTo>
                  <a:lnTo>
                    <a:pt x="2" y="338"/>
                  </a:lnTo>
                  <a:lnTo>
                    <a:pt x="1" y="356"/>
                  </a:lnTo>
                  <a:lnTo>
                    <a:pt x="0" y="376"/>
                  </a:lnTo>
                  <a:lnTo>
                    <a:pt x="0" y="376"/>
                  </a:lnTo>
                  <a:lnTo>
                    <a:pt x="1" y="393"/>
                  </a:lnTo>
                  <a:lnTo>
                    <a:pt x="2" y="410"/>
                  </a:lnTo>
                  <a:lnTo>
                    <a:pt x="4" y="426"/>
                  </a:lnTo>
                  <a:lnTo>
                    <a:pt x="7" y="442"/>
                  </a:lnTo>
                  <a:lnTo>
                    <a:pt x="12" y="458"/>
                  </a:lnTo>
                  <a:lnTo>
                    <a:pt x="17" y="473"/>
                  </a:lnTo>
                  <a:lnTo>
                    <a:pt x="22" y="489"/>
                  </a:lnTo>
                  <a:lnTo>
                    <a:pt x="29" y="504"/>
                  </a:lnTo>
                  <a:lnTo>
                    <a:pt x="36" y="519"/>
                  </a:lnTo>
                  <a:lnTo>
                    <a:pt x="43" y="533"/>
                  </a:lnTo>
                  <a:lnTo>
                    <a:pt x="52" y="547"/>
                  </a:lnTo>
                  <a:lnTo>
                    <a:pt x="62" y="561"/>
                  </a:lnTo>
                  <a:lnTo>
                    <a:pt x="73" y="575"/>
                  </a:lnTo>
                  <a:lnTo>
                    <a:pt x="84" y="587"/>
                  </a:lnTo>
                  <a:lnTo>
                    <a:pt x="95" y="600"/>
                  </a:lnTo>
                  <a:lnTo>
                    <a:pt x="107" y="612"/>
                  </a:lnTo>
                  <a:lnTo>
                    <a:pt x="134" y="636"/>
                  </a:lnTo>
                  <a:lnTo>
                    <a:pt x="162" y="658"/>
                  </a:lnTo>
                  <a:lnTo>
                    <a:pt x="194" y="677"/>
                  </a:lnTo>
                  <a:lnTo>
                    <a:pt x="226" y="694"/>
                  </a:lnTo>
                  <a:lnTo>
                    <a:pt x="261" y="710"/>
                  </a:lnTo>
                  <a:lnTo>
                    <a:pt x="297" y="723"/>
                  </a:lnTo>
                  <a:lnTo>
                    <a:pt x="336" y="734"/>
                  </a:lnTo>
                  <a:lnTo>
                    <a:pt x="375" y="743"/>
                  </a:lnTo>
                  <a:lnTo>
                    <a:pt x="375" y="743"/>
                  </a:lnTo>
                  <a:lnTo>
                    <a:pt x="386" y="766"/>
                  </a:lnTo>
                  <a:lnTo>
                    <a:pt x="398" y="789"/>
                  </a:lnTo>
                  <a:lnTo>
                    <a:pt x="413" y="810"/>
                  </a:lnTo>
                  <a:lnTo>
                    <a:pt x="429" y="831"/>
                  </a:lnTo>
                  <a:lnTo>
                    <a:pt x="446" y="849"/>
                  </a:lnTo>
                  <a:lnTo>
                    <a:pt x="464" y="867"/>
                  </a:lnTo>
                  <a:lnTo>
                    <a:pt x="484" y="883"/>
                  </a:lnTo>
                  <a:lnTo>
                    <a:pt x="505" y="897"/>
                  </a:lnTo>
                  <a:lnTo>
                    <a:pt x="526" y="910"/>
                  </a:lnTo>
                  <a:lnTo>
                    <a:pt x="550" y="921"/>
                  </a:lnTo>
                  <a:lnTo>
                    <a:pt x="574" y="931"/>
                  </a:lnTo>
                  <a:lnTo>
                    <a:pt x="598" y="938"/>
                  </a:lnTo>
                  <a:lnTo>
                    <a:pt x="624" y="943"/>
                  </a:lnTo>
                  <a:lnTo>
                    <a:pt x="650" y="947"/>
                  </a:lnTo>
                  <a:lnTo>
                    <a:pt x="676" y="949"/>
                  </a:lnTo>
                  <a:lnTo>
                    <a:pt x="703" y="948"/>
                  </a:lnTo>
                  <a:lnTo>
                    <a:pt x="705" y="948"/>
                  </a:lnTo>
                  <a:lnTo>
                    <a:pt x="705" y="948"/>
                  </a:lnTo>
                  <a:lnTo>
                    <a:pt x="706" y="948"/>
                  </a:lnTo>
                  <a:lnTo>
                    <a:pt x="706" y="948"/>
                  </a:lnTo>
                  <a:lnTo>
                    <a:pt x="706" y="948"/>
                  </a:lnTo>
                  <a:lnTo>
                    <a:pt x="713" y="947"/>
                  </a:lnTo>
                  <a:lnTo>
                    <a:pt x="720" y="943"/>
                  </a:lnTo>
                  <a:lnTo>
                    <a:pt x="728" y="938"/>
                  </a:lnTo>
                  <a:lnTo>
                    <a:pt x="731" y="931"/>
                  </a:lnTo>
                  <a:lnTo>
                    <a:pt x="731" y="931"/>
                  </a:lnTo>
                  <a:lnTo>
                    <a:pt x="734" y="925"/>
                  </a:lnTo>
                  <a:lnTo>
                    <a:pt x="735" y="919"/>
                  </a:lnTo>
                  <a:lnTo>
                    <a:pt x="734" y="912"/>
                  </a:lnTo>
                  <a:lnTo>
                    <a:pt x="733" y="908"/>
                  </a:lnTo>
                  <a:lnTo>
                    <a:pt x="730" y="903"/>
                  </a:lnTo>
                  <a:lnTo>
                    <a:pt x="728" y="898"/>
                  </a:lnTo>
                  <a:lnTo>
                    <a:pt x="723" y="893"/>
                  </a:lnTo>
                  <a:lnTo>
                    <a:pt x="718" y="890"/>
                  </a:lnTo>
                  <a:lnTo>
                    <a:pt x="718" y="890"/>
                  </a:lnTo>
                  <a:lnTo>
                    <a:pt x="711" y="888"/>
                  </a:lnTo>
                  <a:lnTo>
                    <a:pt x="703" y="887"/>
                  </a:lnTo>
                  <a:lnTo>
                    <a:pt x="703" y="887"/>
                  </a:lnTo>
                  <a:lnTo>
                    <a:pt x="709" y="888"/>
                  </a:lnTo>
                  <a:lnTo>
                    <a:pt x="717" y="889"/>
                  </a:lnTo>
                  <a:lnTo>
                    <a:pt x="717" y="889"/>
                  </a:lnTo>
                  <a:lnTo>
                    <a:pt x="705" y="884"/>
                  </a:lnTo>
                  <a:lnTo>
                    <a:pt x="695" y="878"/>
                  </a:lnTo>
                  <a:lnTo>
                    <a:pt x="684" y="872"/>
                  </a:lnTo>
                  <a:lnTo>
                    <a:pt x="674" y="865"/>
                  </a:lnTo>
                  <a:lnTo>
                    <a:pt x="666" y="858"/>
                  </a:lnTo>
                  <a:lnTo>
                    <a:pt x="657" y="850"/>
                  </a:lnTo>
                  <a:lnTo>
                    <a:pt x="648" y="842"/>
                  </a:lnTo>
                  <a:lnTo>
                    <a:pt x="641" y="832"/>
                  </a:lnTo>
                  <a:lnTo>
                    <a:pt x="634" y="822"/>
                  </a:lnTo>
                  <a:lnTo>
                    <a:pt x="628" y="812"/>
                  </a:lnTo>
                  <a:lnTo>
                    <a:pt x="622" y="803"/>
                  </a:lnTo>
                  <a:lnTo>
                    <a:pt x="617" y="792"/>
                  </a:lnTo>
                  <a:lnTo>
                    <a:pt x="613" y="781"/>
                  </a:lnTo>
                  <a:lnTo>
                    <a:pt x="609" y="770"/>
                  </a:lnTo>
                  <a:lnTo>
                    <a:pt x="606" y="758"/>
                  </a:lnTo>
                  <a:lnTo>
                    <a:pt x="603" y="745"/>
                  </a:lnTo>
                  <a:lnTo>
                    <a:pt x="603" y="745"/>
                  </a:lnTo>
                  <a:lnTo>
                    <a:pt x="603" y="740"/>
                  </a:lnTo>
                  <a:lnTo>
                    <a:pt x="603" y="740"/>
                  </a:lnTo>
                  <a:lnTo>
                    <a:pt x="642" y="732"/>
                  </a:lnTo>
                  <a:lnTo>
                    <a:pt x="679" y="721"/>
                  </a:lnTo>
                  <a:lnTo>
                    <a:pt x="714" y="706"/>
                  </a:lnTo>
                  <a:lnTo>
                    <a:pt x="748" y="692"/>
                  </a:lnTo>
                  <a:lnTo>
                    <a:pt x="780" y="673"/>
                  </a:lnTo>
                  <a:lnTo>
                    <a:pt x="811" y="654"/>
                  </a:lnTo>
                  <a:lnTo>
                    <a:pt x="839" y="632"/>
                  </a:lnTo>
                  <a:lnTo>
                    <a:pt x="864" y="609"/>
                  </a:lnTo>
                  <a:lnTo>
                    <a:pt x="888" y="584"/>
                  </a:lnTo>
                  <a:lnTo>
                    <a:pt x="897" y="571"/>
                  </a:lnTo>
                  <a:lnTo>
                    <a:pt x="907" y="558"/>
                  </a:lnTo>
                  <a:lnTo>
                    <a:pt x="917" y="544"/>
                  </a:lnTo>
                  <a:lnTo>
                    <a:pt x="925" y="531"/>
                  </a:lnTo>
                  <a:lnTo>
                    <a:pt x="933" y="516"/>
                  </a:lnTo>
                  <a:lnTo>
                    <a:pt x="940" y="501"/>
                  </a:lnTo>
                  <a:lnTo>
                    <a:pt x="946" y="487"/>
                  </a:lnTo>
                  <a:lnTo>
                    <a:pt x="952" y="472"/>
                  </a:lnTo>
                  <a:lnTo>
                    <a:pt x="957" y="456"/>
                  </a:lnTo>
                  <a:lnTo>
                    <a:pt x="961" y="440"/>
                  </a:lnTo>
                  <a:lnTo>
                    <a:pt x="963" y="425"/>
                  </a:lnTo>
                  <a:lnTo>
                    <a:pt x="966" y="409"/>
                  </a:lnTo>
                  <a:lnTo>
                    <a:pt x="967" y="393"/>
                  </a:lnTo>
                  <a:lnTo>
                    <a:pt x="968" y="376"/>
                  </a:lnTo>
                  <a:lnTo>
                    <a:pt x="968" y="376"/>
                  </a:lnTo>
                  <a:close/>
                  <a:moveTo>
                    <a:pt x="691" y="945"/>
                  </a:moveTo>
                  <a:lnTo>
                    <a:pt x="690" y="945"/>
                  </a:lnTo>
                  <a:lnTo>
                    <a:pt x="690" y="944"/>
                  </a:lnTo>
                  <a:lnTo>
                    <a:pt x="691" y="9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ustDataLst>
      <p:tags r:id="rId1"/>
    </p:custDataLst>
    <p:extLst>
      <p:ext uri="{BB962C8B-B14F-4D97-AF65-F5344CB8AC3E}">
        <p14:creationId xmlns:p14="http://schemas.microsoft.com/office/powerpoint/2010/main" val="30383728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Only (Blank)">
    <p:spTree>
      <p:nvGrpSpPr>
        <p:cNvPr id="1" name=""/>
        <p:cNvGrpSpPr/>
        <p:nvPr/>
      </p:nvGrpSpPr>
      <p:grpSpPr>
        <a:xfrm>
          <a:off x="0" y="0"/>
          <a:ext cx="0" cy="0"/>
          <a:chOff x="0" y="0"/>
          <a:chExt cx="0" cy="0"/>
        </a:xfrm>
      </p:grpSpPr>
      <p:sp>
        <p:nvSpPr>
          <p:cNvPr id="6" name="Title 1"/>
          <p:cNvSpPr>
            <a:spLocks noGrp="1"/>
          </p:cNvSpPr>
          <p:nvPr>
            <p:ph type="title"/>
          </p:nvPr>
        </p:nvSpPr>
        <p:spPr>
          <a:xfrm>
            <a:off x="128555" y="1"/>
            <a:ext cx="10733841" cy="746975"/>
          </a:xfrm>
        </p:spPr>
        <p:txBody>
          <a:bodyPr/>
          <a:lstStyle/>
          <a:p>
            <a:r>
              <a:rPr lang="en-US" dirty="0"/>
              <a:t>Click to edit Master title style</a:t>
            </a:r>
          </a:p>
        </p:txBody>
      </p:sp>
      <p:sp>
        <p:nvSpPr>
          <p:cNvPr id="4" name="Slide Number Placeholder 2"/>
          <p:cNvSpPr>
            <a:spLocks noGrp="1"/>
          </p:cNvSpPr>
          <p:nvPr>
            <p:ph type="sldNum" sz="quarter" idx="4"/>
          </p:nvPr>
        </p:nvSpPr>
        <p:spPr>
          <a:xfrm>
            <a:off x="10894548" y="301659"/>
            <a:ext cx="483785" cy="197963"/>
          </a:xfrm>
          <a:prstGeom prst="rect">
            <a:avLst/>
          </a:prstGeom>
        </p:spPr>
        <p:txBody>
          <a:bodyPr vert="horz" lIns="91424" tIns="0" rIns="91424" bIns="0" rtlCol="0" anchor="ctr"/>
          <a:lstStyle>
            <a:lvl1pPr algn="r">
              <a:defRPr sz="1100">
                <a:solidFill>
                  <a:schemeClr val="bg1"/>
                </a:solidFill>
                <a:latin typeface="Arial" pitchFamily="34" charset="0"/>
                <a:cs typeface="Arial" pitchFamily="34" charset="0"/>
              </a:defRPr>
            </a:lvl1pPr>
          </a:lstStyle>
          <a:p>
            <a:fld id="{812A5277-1DB9-460F-9A21-B857ABB32666}" type="slidenum">
              <a:rPr lang="en-US" smtClean="0"/>
              <a:pPr/>
              <a:t>‹#›</a:t>
            </a:fld>
            <a:endParaRPr lang="en-US" dirty="0"/>
          </a:p>
        </p:txBody>
      </p:sp>
    </p:spTree>
    <p:custDataLst>
      <p:tags r:id="rId1"/>
    </p:custDataLst>
    <p:extLst>
      <p:ext uri="{BB962C8B-B14F-4D97-AF65-F5344CB8AC3E}">
        <p14:creationId xmlns:p14="http://schemas.microsoft.com/office/powerpoint/2010/main" val="12311914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nteraction">
    <p:spTree>
      <p:nvGrpSpPr>
        <p:cNvPr id="1" name=""/>
        <p:cNvGrpSpPr/>
        <p:nvPr/>
      </p:nvGrpSpPr>
      <p:grpSpPr>
        <a:xfrm>
          <a:off x="0" y="0"/>
          <a:ext cx="0" cy="0"/>
          <a:chOff x="0" y="0"/>
          <a:chExt cx="0" cy="0"/>
        </a:xfrm>
      </p:grpSpPr>
      <p:sp>
        <p:nvSpPr>
          <p:cNvPr id="5" name="Rectangle 4"/>
          <p:cNvSpPr/>
          <p:nvPr userDrawn="1"/>
        </p:nvSpPr>
        <p:spPr bwMode="auto">
          <a:xfrm>
            <a:off x="0" y="0"/>
            <a:ext cx="12188825" cy="758827"/>
          </a:xfrm>
          <a:prstGeom prst="rect">
            <a:avLst/>
          </a:prstGeom>
          <a:solidFill>
            <a:srgbClr val="FF00FF"/>
          </a:solidFill>
          <a:ln w="38100" cap="flat" cmpd="sng" algn="ctr">
            <a:noFill/>
            <a:prstDash val="solid"/>
            <a:round/>
            <a:headEnd type="none" w="med" len="med"/>
            <a:tailEnd type="none" w="med" len="med"/>
          </a:ln>
          <a:effectLst/>
        </p:spPr>
        <p:txBody>
          <a:bodyPr vert="horz" wrap="square" lIns="91424" tIns="45712" rIns="91424" bIns="45712" numCol="1" rtlCol="0" anchor="t" anchorCtr="0" compatLnSpc="1">
            <a:prstTxWarp prst="textNoShape">
              <a:avLst/>
            </a:prstTxWarp>
          </a:bodyPr>
          <a:lstStyle/>
          <a:p>
            <a:pPr marL="0" marR="0" indent="0" algn="ctr" defTabSz="91424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 name="Title 1"/>
          <p:cNvSpPr>
            <a:spLocks noGrp="1"/>
          </p:cNvSpPr>
          <p:nvPr>
            <p:ph type="title" hasCustomPrompt="1"/>
          </p:nvPr>
        </p:nvSpPr>
        <p:spPr>
          <a:xfrm>
            <a:off x="141253" y="1"/>
            <a:ext cx="11925368" cy="758825"/>
          </a:xfrm>
          <a:prstGeom prst="rect">
            <a:avLst/>
          </a:prstGeom>
        </p:spPr>
        <p:txBody>
          <a:bodyPr/>
          <a:lstStyle>
            <a:lvl1pPr>
              <a:defRPr/>
            </a:lvl1pPr>
          </a:lstStyle>
          <a:p>
            <a:r>
              <a:rPr lang="en-US" dirty="0"/>
              <a:t>Engage Interaction or Quiz</a:t>
            </a:r>
          </a:p>
        </p:txBody>
      </p:sp>
    </p:spTree>
    <p:custDataLst>
      <p:tags r:id="rId1"/>
    </p:custDataLst>
    <p:extLst>
      <p:ext uri="{BB962C8B-B14F-4D97-AF65-F5344CB8AC3E}">
        <p14:creationId xmlns:p14="http://schemas.microsoft.com/office/powerpoint/2010/main" val="27677721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or Simulation">
    <p:spTree>
      <p:nvGrpSpPr>
        <p:cNvPr id="1" name=""/>
        <p:cNvGrpSpPr/>
        <p:nvPr/>
      </p:nvGrpSpPr>
      <p:grpSpPr>
        <a:xfrm>
          <a:off x="0" y="0"/>
          <a:ext cx="0" cy="0"/>
          <a:chOff x="0" y="0"/>
          <a:chExt cx="0" cy="0"/>
        </a:xfrm>
      </p:grpSpPr>
      <p:sp>
        <p:nvSpPr>
          <p:cNvPr id="5" name="Rectangle 4"/>
          <p:cNvSpPr/>
          <p:nvPr userDrawn="1"/>
        </p:nvSpPr>
        <p:spPr bwMode="auto">
          <a:xfrm>
            <a:off x="0" y="0"/>
            <a:ext cx="12188825" cy="760491"/>
          </a:xfrm>
          <a:prstGeom prst="rect">
            <a:avLst/>
          </a:prstGeom>
          <a:solidFill>
            <a:schemeClr val="accent5"/>
          </a:solidFill>
          <a:ln w="38100" cap="flat" cmpd="sng" algn="ctr">
            <a:noFill/>
            <a:prstDash val="solid"/>
            <a:round/>
            <a:headEnd type="none" w="med" len="med"/>
            <a:tailEnd type="none" w="med" len="med"/>
          </a:ln>
          <a:effectLst/>
        </p:spPr>
        <p:txBody>
          <a:bodyPr vert="horz" wrap="square" lIns="91424" tIns="45712" rIns="91424" bIns="45712" numCol="1" rtlCol="0" anchor="t" anchorCtr="0" compatLnSpc="1">
            <a:prstTxWarp prst="textNoShape">
              <a:avLst/>
            </a:prstTxWarp>
          </a:bodyPr>
          <a:lstStyle/>
          <a:p>
            <a:pPr marL="0" marR="0" indent="0" algn="ctr" defTabSz="91424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 name="Title 1"/>
          <p:cNvSpPr>
            <a:spLocks noGrp="1"/>
          </p:cNvSpPr>
          <p:nvPr>
            <p:ph type="title" hasCustomPrompt="1"/>
          </p:nvPr>
        </p:nvSpPr>
        <p:spPr>
          <a:xfrm>
            <a:off x="141253" y="1"/>
            <a:ext cx="11925368" cy="758824"/>
          </a:xfrm>
          <a:prstGeom prst="rect">
            <a:avLst/>
          </a:prstGeom>
        </p:spPr>
        <p:txBody>
          <a:bodyPr/>
          <a:lstStyle>
            <a:lvl1pPr>
              <a:defRPr baseline="0"/>
            </a:lvl1pPr>
          </a:lstStyle>
          <a:p>
            <a:r>
              <a:rPr lang="en-US" dirty="0"/>
              <a:t>Demo or Simulation</a:t>
            </a:r>
          </a:p>
        </p:txBody>
      </p:sp>
    </p:spTree>
    <p:custDataLst>
      <p:tags r:id="rId1"/>
    </p:custDataLst>
    <p:extLst>
      <p:ext uri="{BB962C8B-B14F-4D97-AF65-F5344CB8AC3E}">
        <p14:creationId xmlns:p14="http://schemas.microsoft.com/office/powerpoint/2010/main" val="39027132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mpletely Blank">
    <p:spTree>
      <p:nvGrpSpPr>
        <p:cNvPr id="1" name=""/>
        <p:cNvGrpSpPr/>
        <p:nvPr/>
      </p:nvGrpSpPr>
      <p:grpSpPr>
        <a:xfrm>
          <a:off x="0" y="0"/>
          <a:ext cx="0" cy="0"/>
          <a:chOff x="0" y="0"/>
          <a:chExt cx="0" cy="0"/>
        </a:xfrm>
      </p:grpSpPr>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Discussion">
    <p:spTree>
      <p:nvGrpSpPr>
        <p:cNvPr id="1" name=""/>
        <p:cNvGrpSpPr/>
        <p:nvPr/>
      </p:nvGrpSpPr>
      <p:grpSpPr>
        <a:xfrm>
          <a:off x="0" y="0"/>
          <a:ext cx="0" cy="0"/>
          <a:chOff x="0" y="0"/>
          <a:chExt cx="0" cy="0"/>
        </a:xfrm>
      </p:grpSpPr>
      <p:sp>
        <p:nvSpPr>
          <p:cNvPr id="2" name="Title 1"/>
          <p:cNvSpPr>
            <a:spLocks noGrp="1"/>
          </p:cNvSpPr>
          <p:nvPr>
            <p:ph type="title"/>
          </p:nvPr>
        </p:nvSpPr>
        <p:spPr>
          <a:xfrm>
            <a:off x="649912" y="1"/>
            <a:ext cx="10208935" cy="758825"/>
          </a:xfrm>
          <a:prstGeom prst="rect">
            <a:avLst/>
          </a:prstGeom>
        </p:spPr>
        <p:txBody>
          <a:bodyPr/>
          <a:lstStyle>
            <a:lvl1pPr>
              <a:defRPr>
                <a:effectLst/>
              </a:defRPr>
            </a:lvl1pPr>
          </a:lstStyle>
          <a:p>
            <a:r>
              <a:rPr lang="en-US" dirty="0"/>
              <a:t>Click to edit Master title style</a:t>
            </a:r>
          </a:p>
        </p:txBody>
      </p:sp>
      <p:sp>
        <p:nvSpPr>
          <p:cNvPr id="7" name="Content Placeholder 2"/>
          <p:cNvSpPr>
            <a:spLocks noGrp="1"/>
          </p:cNvSpPr>
          <p:nvPr>
            <p:ph idx="1"/>
          </p:nvPr>
        </p:nvSpPr>
        <p:spPr>
          <a:xfrm>
            <a:off x="128557" y="836613"/>
            <a:ext cx="11938065" cy="5935663"/>
          </a:xfrm>
          <a:prstGeom prst="rect">
            <a:avLst/>
          </a:prstGeom>
        </p:spPr>
        <p:txBody>
          <a:bodyPr/>
          <a:lstStyle>
            <a:lvl2pPr>
              <a:spcBef>
                <a:spcPts val="600"/>
              </a:spcBef>
              <a:defRPr sz="2700">
                <a:solidFill>
                  <a:schemeClr val="tx1"/>
                </a:solidFill>
                <a:latin typeface="Arial" pitchFamily="34" charset="0"/>
                <a:cs typeface="Arial" pitchFamily="34" charset="0"/>
              </a:defRPr>
            </a:lvl2pPr>
            <a:lvl3pPr>
              <a:spcBef>
                <a:spcPts val="600"/>
              </a:spcBef>
              <a:buFont typeface="Arial" pitchFamily="34" charset="0"/>
              <a:buChar char="–"/>
              <a:defRPr sz="2400">
                <a:solidFill>
                  <a:schemeClr val="tx1"/>
                </a:solidFill>
                <a:latin typeface="Arial" pitchFamily="34" charset="0"/>
                <a:cs typeface="Arial" pitchFamily="34" charset="0"/>
              </a:defRPr>
            </a:lvl3pPr>
            <a:lvl4pPr>
              <a:spcBef>
                <a:spcPts val="600"/>
              </a:spcBef>
              <a:buFont typeface="Arial" pitchFamily="34" charset="0"/>
              <a:buChar char="•"/>
              <a:defRPr sz="2100">
                <a:solidFill>
                  <a:schemeClr val="tx1"/>
                </a:solidFill>
                <a:latin typeface="Arial" pitchFamily="34" charset="0"/>
                <a:cs typeface="Arial" pitchFamily="34" charset="0"/>
              </a:defRPr>
            </a:lvl4pPr>
            <a:lvl5pPr>
              <a:spcBef>
                <a:spcPts val="600"/>
              </a:spcBef>
              <a:buFont typeface="Arial" pitchFamily="34" charset="0"/>
              <a:buChar char="–"/>
              <a:defRPr sz="2100">
                <a:solidFill>
                  <a:schemeClr val="tx1"/>
                </a:solidFill>
                <a:latin typeface="Arial" pitchFamily="34" charset="0"/>
                <a:cs typeface="Arial" pitchFamily="34" charset="0"/>
              </a:defRPr>
            </a:lvl5pPr>
            <a:lvl6pPr marL="1141214" indent="-226974">
              <a:spcBef>
                <a:spcPts val="600"/>
              </a:spcBef>
              <a:defRPr sz="2100">
                <a:solidFill>
                  <a:schemeClr val="tx1"/>
                </a:solidFill>
                <a:latin typeface="Arial" pitchFamily="34" charset="0"/>
                <a:cs typeface="Arial" pitchFamily="34" charset="0"/>
              </a:defRPr>
            </a:lvl6pPr>
          </a:lstStyle>
          <a:p>
            <a:pPr lvl="1"/>
            <a:r>
              <a:rPr lang="en-US" dirty="0"/>
              <a:t>Click to edit Master text styles</a:t>
            </a:r>
          </a:p>
          <a:p>
            <a:pPr lvl="2"/>
            <a:r>
              <a:rPr lang="en-US" dirty="0"/>
              <a:t>Second level</a:t>
            </a:r>
          </a:p>
          <a:p>
            <a:pPr lvl="3"/>
            <a:r>
              <a:rPr lang="en-US" dirty="0"/>
              <a:t>Third level</a:t>
            </a:r>
          </a:p>
          <a:p>
            <a:pPr lvl="4"/>
            <a:r>
              <a:rPr lang="en-US" dirty="0"/>
              <a:t>Fourth level</a:t>
            </a:r>
          </a:p>
          <a:p>
            <a:pPr lvl="5"/>
            <a:r>
              <a:rPr lang="en-US" dirty="0"/>
              <a:t>Fifth level</a:t>
            </a:r>
          </a:p>
        </p:txBody>
      </p:sp>
      <p:pic>
        <p:nvPicPr>
          <p:cNvPr id="4" name="Picture 3"/>
          <p:cNvPicPr>
            <a:picLocks noChangeAspect="1"/>
          </p:cNvPicPr>
          <p:nvPr userDrawn="1"/>
        </p:nvPicPr>
        <p:blipFill rotWithShape="1">
          <a:blip r:embed="rId3" cstate="print">
            <a:extLst>
              <a:ext uri="{28A0092B-C50C-407E-A947-70E740481C1C}">
                <a14:useLocalDpi xmlns:a14="http://schemas.microsoft.com/office/drawing/2010/main" val="0"/>
              </a:ext>
            </a:extLst>
          </a:blip>
          <a:srcRect l="11198" t="32598" r="52133" b="34211"/>
          <a:stretch/>
        </p:blipFill>
        <p:spPr>
          <a:xfrm>
            <a:off x="14290" y="122853"/>
            <a:ext cx="638199" cy="553251"/>
          </a:xfrm>
          <a:prstGeom prst="rect">
            <a:avLst/>
          </a:prstGeom>
          <a:noFill/>
          <a:ln>
            <a:noFill/>
          </a:ln>
        </p:spPr>
      </p:pic>
      <p:sp>
        <p:nvSpPr>
          <p:cNvPr id="9" name="Slide Number Placeholder 2"/>
          <p:cNvSpPr>
            <a:spLocks noGrp="1"/>
          </p:cNvSpPr>
          <p:nvPr>
            <p:ph type="sldNum" sz="quarter" idx="4"/>
          </p:nvPr>
        </p:nvSpPr>
        <p:spPr>
          <a:xfrm>
            <a:off x="10894548" y="301659"/>
            <a:ext cx="483785" cy="197963"/>
          </a:xfrm>
          <a:prstGeom prst="rect">
            <a:avLst/>
          </a:prstGeom>
        </p:spPr>
        <p:txBody>
          <a:bodyPr vert="horz" lIns="91424" tIns="0" rIns="91424" bIns="0" rtlCol="0" anchor="ctr"/>
          <a:lstStyle>
            <a:lvl1pPr algn="r">
              <a:defRPr sz="1100">
                <a:solidFill>
                  <a:schemeClr val="bg1"/>
                </a:solidFill>
                <a:latin typeface="Arial" pitchFamily="34" charset="0"/>
                <a:cs typeface="Arial" pitchFamily="34" charset="0"/>
              </a:defRPr>
            </a:lvl1pPr>
          </a:lstStyle>
          <a:p>
            <a:fld id="{812A5277-1DB9-460F-9A21-B857ABB32666}" type="slidenum">
              <a:rPr lang="en-US" smtClean="0"/>
              <a:pPr/>
              <a:t>‹#›</a:t>
            </a:fld>
            <a:endParaRPr lang="en-US" dirty="0"/>
          </a:p>
        </p:txBody>
      </p:sp>
    </p:spTree>
    <p:custDataLst>
      <p:tags r:id="rId1"/>
    </p:custDataLst>
    <p:extLst>
      <p:ext uri="{BB962C8B-B14F-4D97-AF65-F5344CB8AC3E}">
        <p14:creationId xmlns:p14="http://schemas.microsoft.com/office/powerpoint/2010/main" val="1673040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afe Harbor">
    <p:spTree>
      <p:nvGrpSpPr>
        <p:cNvPr id="1" name=""/>
        <p:cNvGrpSpPr/>
        <p:nvPr/>
      </p:nvGrpSpPr>
      <p:grpSpPr>
        <a:xfrm>
          <a:off x="0" y="0"/>
          <a:ext cx="0" cy="0"/>
          <a:chOff x="0" y="0"/>
          <a:chExt cx="0" cy="0"/>
        </a:xfrm>
      </p:grpSpPr>
      <p:sp>
        <p:nvSpPr>
          <p:cNvPr id="7" name="Slide Number Placeholder 2"/>
          <p:cNvSpPr>
            <a:spLocks noGrp="1"/>
          </p:cNvSpPr>
          <p:nvPr>
            <p:ph type="sldNum" sz="quarter" idx="4"/>
          </p:nvPr>
        </p:nvSpPr>
        <p:spPr>
          <a:xfrm>
            <a:off x="10894548" y="301659"/>
            <a:ext cx="483785" cy="197963"/>
          </a:xfrm>
          <a:prstGeom prst="rect">
            <a:avLst/>
          </a:prstGeom>
        </p:spPr>
        <p:txBody>
          <a:bodyPr vert="horz" lIns="91424" tIns="0" rIns="91424" bIns="0" rtlCol="0" anchor="ctr"/>
          <a:lstStyle>
            <a:lvl1pPr algn="r">
              <a:defRPr sz="1100">
                <a:solidFill>
                  <a:schemeClr val="bg1"/>
                </a:solidFill>
                <a:latin typeface="Arial" pitchFamily="34" charset="0"/>
                <a:cs typeface="Arial" pitchFamily="34" charset="0"/>
              </a:defRPr>
            </a:lvl1pPr>
          </a:lstStyle>
          <a:p>
            <a:fld id="{812A5277-1DB9-460F-9A21-B857ABB32666}" type="slidenum">
              <a:rPr lang="en-US" smtClean="0"/>
              <a:pPr/>
              <a:t>‹#›</a:t>
            </a:fld>
            <a:endParaRPr lang="en-US" dirty="0"/>
          </a:p>
        </p:txBody>
      </p:sp>
      <p:sp>
        <p:nvSpPr>
          <p:cNvPr id="5" name="TextBox 4"/>
          <p:cNvSpPr txBox="1"/>
          <p:nvPr userDrawn="1"/>
        </p:nvSpPr>
        <p:spPr>
          <a:xfrm>
            <a:off x="143398" y="881104"/>
            <a:ext cx="11789360" cy="368832"/>
          </a:xfrm>
          <a:prstGeom prst="rect">
            <a:avLst/>
          </a:prstGeom>
          <a:noFill/>
        </p:spPr>
        <p:txBody>
          <a:bodyPr wrap="square" lIns="91424" tIns="45712" rIns="91424" bIns="45712" numCol="1" spcCol="609493" rtlCol="0">
            <a:noAutofit/>
          </a:bodyPr>
          <a:lstStyle/>
          <a:p>
            <a:pPr algn="l">
              <a:lnSpc>
                <a:spcPct val="110000"/>
              </a:lnSpc>
            </a:pPr>
            <a:r>
              <a:rPr lang="en-US" sz="1900" b="1" dirty="0">
                <a:latin typeface="+mn-lt"/>
              </a:rPr>
              <a:t>Safe harbor statement under the Private Securities Litigation Reform Act of 1995:</a:t>
            </a:r>
          </a:p>
        </p:txBody>
      </p:sp>
      <p:sp>
        <p:nvSpPr>
          <p:cNvPr id="6" name="TextBox 5"/>
          <p:cNvSpPr txBox="1"/>
          <p:nvPr userDrawn="1"/>
        </p:nvSpPr>
        <p:spPr>
          <a:xfrm>
            <a:off x="143398" y="1239691"/>
            <a:ext cx="11789360" cy="5399315"/>
          </a:xfrm>
          <a:prstGeom prst="rect">
            <a:avLst/>
          </a:prstGeom>
          <a:noFill/>
        </p:spPr>
        <p:txBody>
          <a:bodyPr wrap="square" lIns="91424" tIns="45712" rIns="91424" bIns="45712" numCol="2" spcCol="487595" rtlCol="0">
            <a:noAutofit/>
          </a:bodyPr>
          <a:lstStyle/>
          <a:p>
            <a:pPr algn="l">
              <a:lnSpc>
                <a:spcPct val="90000"/>
              </a:lnSpc>
              <a:spcBef>
                <a:spcPts val="800"/>
              </a:spcBef>
            </a:pPr>
            <a:r>
              <a:rPr lang="en-US" sz="1600" spc="0" baseline="0" dirty="0">
                <a:latin typeface="+mn-lt"/>
              </a:rPr>
              <a:t>This presentation may contain forward-looking statements that involve risks, uncertainties, and assumptions. If any such uncertainties materialize or if any of the assumptions proves incorrect, the results of salesforce.com, </a:t>
            </a:r>
            <a:r>
              <a:rPr lang="en-US" sz="1600" spc="0" baseline="0" dirty="0" err="1">
                <a:latin typeface="+mn-lt"/>
              </a:rPr>
              <a:t>inc.</a:t>
            </a:r>
            <a:r>
              <a:rPr lang="en-US" sz="1600" spc="0" baseline="0" dirty="0">
                <a:latin typeface="+mn-lt"/>
              </a:rPr>
              <a:t> could differ materially from the results expressed or implied by the forward-looking statements we make. All statements other than statements of historical fact could be deemed forward-looking, including any projections of product or service availability, subscriber growth, earnings, revenues, or other financial items and any statements regarding strategies or plans of management for future operations, statements of belief, any statements concerning new, planned, or upgraded services or technology developments and customer contracts or use of our services.</a:t>
            </a:r>
          </a:p>
          <a:p>
            <a:pPr algn="l">
              <a:lnSpc>
                <a:spcPct val="90000"/>
              </a:lnSpc>
              <a:spcBef>
                <a:spcPts val="800"/>
              </a:spcBef>
            </a:pPr>
            <a:r>
              <a:rPr lang="en-US" sz="1600" spc="0" baseline="0" dirty="0">
                <a:latin typeface="+mn-lt"/>
              </a:rPr>
              <a:t>The risks and uncertainties referred to above include – but are not limited to – risks associated with developing and delivering new functionality for our service, new products and services, our new business model, our past operating losses, possible fluctuations in our operating results and rate of growth, interruptions or delays in our Web hosting, breach of our security measures, the outcome of any litigation, risks associated with completed and any possible mergers and acquisitions, the immature market in which we operate, our relatively limited operating history, our ability to expand, retain, and motivate our employees and manage our growth, new releases of our service and successful customer deployment, our limited history reselling non-salesforce.com products, and utilization and selling to larger enterprise customers. Further information on potential factors that could affect the financial results of salesforce.com, </a:t>
            </a:r>
            <a:r>
              <a:rPr lang="en-US" sz="1600" spc="0" baseline="0" dirty="0" err="1">
                <a:latin typeface="+mn-lt"/>
              </a:rPr>
              <a:t>inc.</a:t>
            </a:r>
            <a:r>
              <a:rPr lang="en-US" sz="1600" spc="0" baseline="0" dirty="0">
                <a:latin typeface="+mn-lt"/>
              </a:rPr>
              <a:t> is included in our annual report on Form 10-K for the most recent fiscal year and in our quarterly report on Form 10-Q for the most recent fiscal quarter. These documents and others containing important disclosures are available on the SEC Filings section of the Investor Information section of our Web site.</a:t>
            </a:r>
          </a:p>
          <a:p>
            <a:pPr algn="l">
              <a:lnSpc>
                <a:spcPct val="90000"/>
              </a:lnSpc>
              <a:spcBef>
                <a:spcPts val="800"/>
              </a:spcBef>
            </a:pPr>
            <a:r>
              <a:rPr lang="en-US" sz="1600" spc="0" baseline="0" dirty="0">
                <a:latin typeface="+mn-lt"/>
              </a:rPr>
              <a:t>Any unreleased services or features referenced in this or other presentations, press releases or public statements are not currently available and may not be delivered on time or at all. Customers who purchase our services should make the purchase decisions based upon features that are currently available. Salesforce.com, </a:t>
            </a:r>
            <a:r>
              <a:rPr lang="en-US" sz="1600" spc="0" baseline="0" dirty="0" err="1">
                <a:latin typeface="+mn-lt"/>
              </a:rPr>
              <a:t>inc.</a:t>
            </a:r>
            <a:r>
              <a:rPr lang="en-US" sz="1600" spc="0" baseline="0" dirty="0">
                <a:latin typeface="+mn-lt"/>
              </a:rPr>
              <a:t> assumes no obligation and does not intend to update these forward-looking statements.</a:t>
            </a:r>
          </a:p>
        </p:txBody>
      </p:sp>
      <p:sp>
        <p:nvSpPr>
          <p:cNvPr id="8" name="Title Placeholder 1"/>
          <p:cNvSpPr>
            <a:spLocks noGrp="1"/>
          </p:cNvSpPr>
          <p:nvPr>
            <p:ph type="title" hasCustomPrompt="1"/>
          </p:nvPr>
        </p:nvSpPr>
        <p:spPr bwMode="white">
          <a:xfrm>
            <a:off x="128553" y="0"/>
            <a:ext cx="10731351" cy="746975"/>
          </a:xfrm>
          <a:prstGeom prst="rect">
            <a:avLst/>
          </a:prstGeom>
        </p:spPr>
        <p:txBody>
          <a:bodyPr vert="horz" lIns="91424" tIns="91424" rIns="91424" bIns="45712" rtlCol="0" anchor="ctr">
            <a:noAutofit/>
          </a:bodyPr>
          <a:lstStyle>
            <a:lvl1pPr>
              <a:defRPr/>
            </a:lvl1pPr>
          </a:lstStyle>
          <a:p>
            <a:r>
              <a:rPr lang="en-US" dirty="0"/>
              <a:t>Safe Harbor</a:t>
            </a:r>
          </a:p>
        </p:txBody>
      </p:sp>
    </p:spTree>
    <p:custDataLst>
      <p:tags r:id="rId1"/>
    </p:custDataLst>
    <p:extLst>
      <p:ext uri="{BB962C8B-B14F-4D97-AF65-F5344CB8AC3E}">
        <p14:creationId xmlns:p14="http://schemas.microsoft.com/office/powerpoint/2010/main" val="282756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7" name="Slide Number Placeholder 2"/>
          <p:cNvSpPr>
            <a:spLocks noGrp="1"/>
          </p:cNvSpPr>
          <p:nvPr>
            <p:ph type="sldNum" sz="quarter" idx="4"/>
          </p:nvPr>
        </p:nvSpPr>
        <p:spPr>
          <a:xfrm>
            <a:off x="10894548" y="301659"/>
            <a:ext cx="483785" cy="197963"/>
          </a:xfrm>
          <a:prstGeom prst="rect">
            <a:avLst/>
          </a:prstGeom>
        </p:spPr>
        <p:txBody>
          <a:bodyPr vert="horz" lIns="91424" tIns="0" rIns="91424" bIns="0" rtlCol="0" anchor="ctr"/>
          <a:lstStyle>
            <a:lvl1pPr algn="r">
              <a:defRPr sz="1100">
                <a:solidFill>
                  <a:schemeClr val="bg1"/>
                </a:solidFill>
                <a:latin typeface="Arial" pitchFamily="34" charset="0"/>
                <a:cs typeface="Arial" pitchFamily="34" charset="0"/>
              </a:defRPr>
            </a:lvl1pPr>
          </a:lstStyle>
          <a:p>
            <a:fld id="{812A5277-1DB9-460F-9A21-B857ABB32666}" type="slidenum">
              <a:rPr lang="en-US" smtClean="0"/>
              <a:pPr/>
              <a:t>‹#›</a:t>
            </a:fld>
            <a:endParaRPr lang="en-US" dirty="0"/>
          </a:p>
        </p:txBody>
      </p:sp>
      <p:sp>
        <p:nvSpPr>
          <p:cNvPr id="5" name="TextBox 4"/>
          <p:cNvSpPr txBox="1"/>
          <p:nvPr userDrawn="1"/>
        </p:nvSpPr>
        <p:spPr>
          <a:xfrm>
            <a:off x="206776" y="829057"/>
            <a:ext cx="5682865" cy="5821476"/>
          </a:xfrm>
          <a:prstGeom prst="rect">
            <a:avLst/>
          </a:prstGeom>
          <a:noFill/>
        </p:spPr>
        <p:txBody>
          <a:bodyPr wrap="square" lIns="91424" tIns="45712" rIns="91424" bIns="45712" rtlCol="0" anchor="b" anchorCtr="0">
            <a:noAutofit/>
          </a:bodyPr>
          <a:lstStyle/>
          <a:p>
            <a:pPr marL="0" marR="0" indent="0" algn="l" defTabSz="914240" rtl="0" eaLnBrk="1" fontAlgn="auto" latinLnBrk="0" hangingPunct="1">
              <a:lnSpc>
                <a:spcPct val="100000"/>
              </a:lnSpc>
              <a:spcBef>
                <a:spcPts val="1200"/>
              </a:spcBef>
              <a:spcAft>
                <a:spcPts val="0"/>
              </a:spcAft>
              <a:buClrTx/>
              <a:buSzTx/>
              <a:buFontTx/>
              <a:buNone/>
              <a:tabLst/>
              <a:defRPr/>
            </a:pPr>
            <a:r>
              <a:rPr lang="en-US" sz="1700" dirty="0">
                <a:latin typeface="+mn-lt"/>
                <a:cs typeface="Arial" pitchFamily="34" charset="0"/>
              </a:rPr>
              <a:t>© Copyright 2017 salesforce.com, inc.  </a:t>
            </a:r>
          </a:p>
          <a:p>
            <a:pPr algn="l">
              <a:spcBef>
                <a:spcPts val="1200"/>
              </a:spcBef>
            </a:pPr>
            <a:r>
              <a:rPr lang="en-US" sz="1700" dirty="0">
                <a:latin typeface="+mn-lt"/>
                <a:cs typeface="Arial" pitchFamily="34" charset="0"/>
              </a:rPr>
              <a:t>All rights reserved.  </a:t>
            </a:r>
          </a:p>
          <a:p>
            <a:pPr algn="l">
              <a:spcBef>
                <a:spcPts val="1200"/>
              </a:spcBef>
            </a:pPr>
            <a:r>
              <a:rPr lang="en-US" sz="1700" dirty="0">
                <a:latin typeface="+mn-lt"/>
                <a:cs typeface="Arial" pitchFamily="34" charset="0"/>
              </a:rPr>
              <a:t>Printed in the U.S.A.</a:t>
            </a:r>
          </a:p>
          <a:p>
            <a:pPr algn="l">
              <a:spcBef>
                <a:spcPts val="1200"/>
              </a:spcBef>
            </a:pPr>
            <a:r>
              <a:rPr lang="en-US" sz="1700" dirty="0">
                <a:latin typeface="+mn-lt"/>
                <a:cs typeface="Arial" pitchFamily="34" charset="0"/>
              </a:rPr>
              <a:t>This document contains proprietary information of salesforce.com, inc., it is provided under a license agreement containing restrictions on use, duplication and disclosure and is also protected by copyright law.  Permission is granted to customers of salesforce.com, inc. to use and modify this document for their internal business purposes only. Resale of this document or its contents is prohibited.</a:t>
            </a:r>
          </a:p>
          <a:p>
            <a:pPr algn="l">
              <a:spcBef>
                <a:spcPts val="1200"/>
              </a:spcBef>
            </a:pPr>
            <a:r>
              <a:rPr lang="en-US" sz="1700" dirty="0">
                <a:latin typeface="+mn-lt"/>
                <a:cs typeface="Arial" pitchFamily="34" charset="0"/>
              </a:rPr>
              <a:t>The information in this document is subject to change without notice.  Should you find any problems or errors, please log a case from the Support link on the Salesforce home page.  Salesforce.com, inc. does not warrant that this document is error-free.</a:t>
            </a:r>
          </a:p>
          <a:p>
            <a:pPr algn="l">
              <a:spcBef>
                <a:spcPts val="1200"/>
              </a:spcBef>
            </a:pPr>
            <a:r>
              <a:rPr lang="en-US" sz="1700" dirty="0">
                <a:latin typeface="+mn-lt"/>
                <a:cs typeface="Arial" pitchFamily="34" charset="0"/>
              </a:rPr>
              <a:t>"Salesforce.com" and the "no software" logo are registered trademarks of salesforce.com, inc. </a:t>
            </a:r>
            <a:r>
              <a:rPr lang="en-US" sz="1700" dirty="0">
                <a:solidFill>
                  <a:srgbClr val="FF00FF"/>
                </a:solidFill>
                <a:latin typeface="+mn-lt"/>
                <a:cs typeface="Arial" pitchFamily="34" charset="0"/>
              </a:rPr>
              <a:t/>
            </a:r>
            <a:br>
              <a:rPr lang="en-US" sz="1700" dirty="0">
                <a:solidFill>
                  <a:srgbClr val="FF00FF"/>
                </a:solidFill>
                <a:latin typeface="+mn-lt"/>
                <a:cs typeface="Arial" pitchFamily="34" charset="0"/>
              </a:rPr>
            </a:br>
            <a:r>
              <a:rPr lang="en-US" sz="1700" dirty="0">
                <a:latin typeface="+mn-lt"/>
                <a:cs typeface="Arial" pitchFamily="34" charset="0"/>
              </a:rPr>
              <a:t>3rd party marks are the property of their owners.</a:t>
            </a:r>
          </a:p>
        </p:txBody>
      </p:sp>
      <p:sp>
        <p:nvSpPr>
          <p:cNvPr id="8" name="Title Placeholder 1"/>
          <p:cNvSpPr>
            <a:spLocks noGrp="1"/>
          </p:cNvSpPr>
          <p:nvPr>
            <p:ph type="title" hasCustomPrompt="1"/>
          </p:nvPr>
        </p:nvSpPr>
        <p:spPr bwMode="white">
          <a:xfrm>
            <a:off x="128553" y="0"/>
            <a:ext cx="10731351" cy="746975"/>
          </a:xfrm>
          <a:prstGeom prst="rect">
            <a:avLst/>
          </a:prstGeom>
        </p:spPr>
        <p:txBody>
          <a:bodyPr vert="horz" lIns="91424" tIns="91424" rIns="91424" bIns="45712" rtlCol="0" anchor="ctr">
            <a:noAutofit/>
          </a:bodyPr>
          <a:lstStyle>
            <a:lvl1pPr>
              <a:defRPr/>
            </a:lvl1pPr>
          </a:lstStyle>
          <a:p>
            <a:r>
              <a:rPr lang="en-US" dirty="0"/>
              <a:t>Copyright</a:t>
            </a:r>
          </a:p>
        </p:txBody>
      </p:sp>
    </p:spTree>
    <p:custDataLst>
      <p:tags r:id="rId1"/>
    </p:custDataLst>
    <p:extLst>
      <p:ext uri="{BB962C8B-B14F-4D97-AF65-F5344CB8AC3E}">
        <p14:creationId xmlns:p14="http://schemas.microsoft.com/office/powerpoint/2010/main" val="1020697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roduction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12A5277-1DB9-460F-9A21-B857ABB32666}" type="slidenum">
              <a:rPr lang="en-US" smtClean="0"/>
              <a:pPr/>
              <a:t>‹#›</a:t>
            </a:fld>
            <a:endParaRPr lang="en-US" dirty="0"/>
          </a:p>
        </p:txBody>
      </p:sp>
      <p:sp>
        <p:nvSpPr>
          <p:cNvPr id="7" name="Freeform 6"/>
          <p:cNvSpPr/>
          <p:nvPr/>
        </p:nvSpPr>
        <p:spPr>
          <a:xfrm>
            <a:off x="2725506" y="4759716"/>
            <a:ext cx="6787498" cy="1637835"/>
          </a:xfrm>
          <a:custGeom>
            <a:avLst/>
            <a:gdLst>
              <a:gd name="connsiteX0" fmla="*/ 0 w 7575391"/>
              <a:gd name="connsiteY0" fmla="*/ 163784 h 1637835"/>
              <a:gd name="connsiteX1" fmla="*/ 47971 w 7575391"/>
              <a:gd name="connsiteY1" fmla="*/ 47971 h 1637835"/>
              <a:gd name="connsiteX2" fmla="*/ 163784 w 7575391"/>
              <a:gd name="connsiteY2" fmla="*/ 0 h 1637835"/>
              <a:gd name="connsiteX3" fmla="*/ 7411607 w 7575391"/>
              <a:gd name="connsiteY3" fmla="*/ 0 h 1637835"/>
              <a:gd name="connsiteX4" fmla="*/ 7527420 w 7575391"/>
              <a:gd name="connsiteY4" fmla="*/ 47971 h 1637835"/>
              <a:gd name="connsiteX5" fmla="*/ 7575391 w 7575391"/>
              <a:gd name="connsiteY5" fmla="*/ 163784 h 1637835"/>
              <a:gd name="connsiteX6" fmla="*/ 7575391 w 7575391"/>
              <a:gd name="connsiteY6" fmla="*/ 1474051 h 1637835"/>
              <a:gd name="connsiteX7" fmla="*/ 7527420 w 7575391"/>
              <a:gd name="connsiteY7" fmla="*/ 1589864 h 1637835"/>
              <a:gd name="connsiteX8" fmla="*/ 7411607 w 7575391"/>
              <a:gd name="connsiteY8" fmla="*/ 1637835 h 1637835"/>
              <a:gd name="connsiteX9" fmla="*/ 163784 w 7575391"/>
              <a:gd name="connsiteY9" fmla="*/ 1637835 h 1637835"/>
              <a:gd name="connsiteX10" fmla="*/ 47971 w 7575391"/>
              <a:gd name="connsiteY10" fmla="*/ 1589864 h 1637835"/>
              <a:gd name="connsiteX11" fmla="*/ 0 w 7575391"/>
              <a:gd name="connsiteY11" fmla="*/ 1474051 h 1637835"/>
              <a:gd name="connsiteX12" fmla="*/ 0 w 7575391"/>
              <a:gd name="connsiteY12" fmla="*/ 163784 h 1637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75391" h="1637835">
                <a:moveTo>
                  <a:pt x="0" y="163784"/>
                </a:moveTo>
                <a:cubicBezTo>
                  <a:pt x="0" y="120346"/>
                  <a:pt x="17256" y="78687"/>
                  <a:pt x="47971" y="47971"/>
                </a:cubicBezTo>
                <a:cubicBezTo>
                  <a:pt x="78687" y="17256"/>
                  <a:pt x="120346" y="0"/>
                  <a:pt x="163784" y="0"/>
                </a:cubicBezTo>
                <a:lnTo>
                  <a:pt x="7411607" y="0"/>
                </a:lnTo>
                <a:cubicBezTo>
                  <a:pt x="7455045" y="0"/>
                  <a:pt x="7496704" y="17256"/>
                  <a:pt x="7527420" y="47971"/>
                </a:cubicBezTo>
                <a:cubicBezTo>
                  <a:pt x="7558135" y="78687"/>
                  <a:pt x="7575391" y="120346"/>
                  <a:pt x="7575391" y="163784"/>
                </a:cubicBezTo>
                <a:lnTo>
                  <a:pt x="7575391" y="1474051"/>
                </a:lnTo>
                <a:cubicBezTo>
                  <a:pt x="7575391" y="1517489"/>
                  <a:pt x="7558135" y="1559148"/>
                  <a:pt x="7527420" y="1589864"/>
                </a:cubicBezTo>
                <a:cubicBezTo>
                  <a:pt x="7496705" y="1620579"/>
                  <a:pt x="7455045" y="1637835"/>
                  <a:pt x="7411607" y="1637835"/>
                </a:cubicBezTo>
                <a:lnTo>
                  <a:pt x="163784" y="1637835"/>
                </a:lnTo>
                <a:cubicBezTo>
                  <a:pt x="120346" y="1637835"/>
                  <a:pt x="78687" y="1620579"/>
                  <a:pt x="47971" y="1589864"/>
                </a:cubicBezTo>
                <a:cubicBezTo>
                  <a:pt x="17256" y="1559149"/>
                  <a:pt x="0" y="1517489"/>
                  <a:pt x="0" y="1474051"/>
                </a:cubicBezTo>
                <a:lnTo>
                  <a:pt x="0" y="163784"/>
                </a:lnTo>
                <a:close/>
              </a:path>
            </a:pathLst>
          </a:custGeom>
          <a:solidFill>
            <a:srgbClr val="92D050"/>
          </a:solidFill>
          <a:ln>
            <a:solidFill>
              <a:srgbClr val="FFFFFF"/>
            </a:solidFill>
          </a:ln>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3">
              <a:hueOff val="-3581523"/>
              <a:satOff val="15511"/>
              <a:lumOff val="11175"/>
              <a:alphaOff val="0"/>
            </a:schemeClr>
          </a:fillRef>
          <a:effectRef idx="0">
            <a:schemeClr val="accent3">
              <a:hueOff val="-3581523"/>
              <a:satOff val="15511"/>
              <a:lumOff val="11175"/>
              <a:alphaOff val="0"/>
            </a:schemeClr>
          </a:effectRef>
          <a:fontRef idx="minor">
            <a:schemeClr val="lt1"/>
          </a:fontRef>
        </p:style>
        <p:txBody>
          <a:bodyPr spcFirstLastPara="0" vert="horz" wrap="square" lIns="1828800" tIns="125730" rIns="125731" bIns="125730" numCol="1" spcCol="1270" anchor="ctr" anchorCtr="0">
            <a:noAutofit/>
          </a:bodyPr>
          <a:lstStyle/>
          <a:p>
            <a:pPr algn="l" defTabSz="1466594">
              <a:lnSpc>
                <a:spcPct val="90000"/>
              </a:lnSpc>
              <a:spcAft>
                <a:spcPct val="35000"/>
              </a:spcAft>
            </a:pPr>
            <a:r>
              <a:rPr lang="en-US" sz="2800" dirty="0">
                <a:effectLst>
                  <a:outerShdw blurRad="38100" dist="38100" dir="2700000" algn="tl">
                    <a:srgbClr val="000000">
                      <a:alpha val="43137"/>
                    </a:srgbClr>
                  </a:outerShdw>
                </a:effectLst>
              </a:rPr>
              <a:t>Your Fellow Students</a:t>
            </a:r>
          </a:p>
          <a:p>
            <a:pPr marL="228560" lvl="1" indent="-228560" algn="l" defTabSz="1155498">
              <a:lnSpc>
                <a:spcPct val="90000"/>
              </a:lnSpc>
              <a:spcAft>
                <a:spcPct val="15000"/>
              </a:spcAft>
              <a:buFont typeface="Wingdings" pitchFamily="2" charset="2"/>
              <a:buChar char="§"/>
            </a:pPr>
            <a:r>
              <a:rPr lang="en-US" sz="2000" dirty="0">
                <a:solidFill>
                  <a:srgbClr val="FFFFFF"/>
                </a:solidFill>
                <a:effectLst>
                  <a:outerShdw blurRad="38100" dist="38100" dir="2700000" algn="tl">
                    <a:srgbClr val="000000">
                      <a:alpha val="43137"/>
                    </a:srgbClr>
                  </a:outerShdw>
                </a:effectLst>
              </a:rPr>
              <a:t>Your name</a:t>
            </a:r>
          </a:p>
          <a:p>
            <a:pPr marL="228560" lvl="1" indent="-228560" algn="l" defTabSz="1155498">
              <a:lnSpc>
                <a:spcPct val="90000"/>
              </a:lnSpc>
              <a:spcAft>
                <a:spcPct val="15000"/>
              </a:spcAft>
              <a:buFont typeface="Wingdings" pitchFamily="2" charset="2"/>
              <a:buChar char="§"/>
            </a:pPr>
            <a:r>
              <a:rPr lang="en-US" sz="2000" dirty="0">
                <a:solidFill>
                  <a:srgbClr val="FFFFFF"/>
                </a:solidFill>
                <a:effectLst>
                  <a:outerShdw blurRad="38100" dist="38100" dir="2700000" algn="tl">
                    <a:srgbClr val="000000">
                      <a:alpha val="43137"/>
                    </a:srgbClr>
                  </a:outerShdw>
                </a:effectLst>
              </a:rPr>
              <a:t>Goals for your time in this class</a:t>
            </a:r>
          </a:p>
        </p:txBody>
      </p:sp>
      <p:grpSp>
        <p:nvGrpSpPr>
          <p:cNvPr id="9" name="Group 30"/>
          <p:cNvGrpSpPr/>
          <p:nvPr/>
        </p:nvGrpSpPr>
        <p:grpSpPr>
          <a:xfrm>
            <a:off x="3002070" y="5021389"/>
            <a:ext cx="1114198" cy="1114487"/>
            <a:chOff x="9576389" y="5142614"/>
            <a:chExt cx="1414131" cy="1414131"/>
          </a:xfrm>
        </p:grpSpPr>
        <p:grpSp>
          <p:nvGrpSpPr>
            <p:cNvPr id="16" name="Group 22"/>
            <p:cNvGrpSpPr/>
            <p:nvPr/>
          </p:nvGrpSpPr>
          <p:grpSpPr>
            <a:xfrm>
              <a:off x="9909584" y="5323810"/>
              <a:ext cx="760413" cy="969963"/>
              <a:chOff x="9250363" y="4781550"/>
              <a:chExt cx="760413" cy="969963"/>
            </a:xfrm>
          </p:grpSpPr>
          <p:sp>
            <p:nvSpPr>
              <p:cNvPr id="18" name="Freeform 5"/>
              <p:cNvSpPr>
                <a:spLocks/>
              </p:cNvSpPr>
              <p:nvPr/>
            </p:nvSpPr>
            <p:spPr bwMode="auto">
              <a:xfrm>
                <a:off x="9250363" y="5246688"/>
                <a:ext cx="760413" cy="504825"/>
              </a:xfrm>
              <a:custGeom>
                <a:avLst/>
                <a:gdLst>
                  <a:gd name="T0" fmla="*/ 146 w 201"/>
                  <a:gd name="T1" fmla="*/ 12 h 134"/>
                  <a:gd name="T2" fmla="*/ 128 w 201"/>
                  <a:gd name="T3" fmla="*/ 0 h 134"/>
                  <a:gd name="T4" fmla="*/ 69 w 201"/>
                  <a:gd name="T5" fmla="*/ 0 h 134"/>
                  <a:gd name="T6" fmla="*/ 31 w 201"/>
                  <a:gd name="T7" fmla="*/ 20 h 134"/>
                  <a:gd name="T8" fmla="*/ 17 w 201"/>
                  <a:gd name="T9" fmla="*/ 29 h 134"/>
                  <a:gd name="T10" fmla="*/ 0 w 201"/>
                  <a:gd name="T11" fmla="*/ 102 h 134"/>
                  <a:gd name="T12" fmla="*/ 5 w 201"/>
                  <a:gd name="T13" fmla="*/ 114 h 134"/>
                  <a:gd name="T14" fmla="*/ 94 w 201"/>
                  <a:gd name="T15" fmla="*/ 132 h 134"/>
                  <a:gd name="T16" fmla="*/ 191 w 201"/>
                  <a:gd name="T17" fmla="*/ 116 h 134"/>
                  <a:gd name="T18" fmla="*/ 197 w 201"/>
                  <a:gd name="T19" fmla="*/ 110 h 134"/>
                  <a:gd name="T20" fmla="*/ 183 w 201"/>
                  <a:gd name="T21" fmla="*/ 34 h 134"/>
                  <a:gd name="T22" fmla="*/ 146 w 201"/>
                  <a:gd name="T23" fmla="*/ 1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134">
                    <a:moveTo>
                      <a:pt x="146" y="12"/>
                    </a:moveTo>
                    <a:cubicBezTo>
                      <a:pt x="128" y="6"/>
                      <a:pt x="128" y="0"/>
                      <a:pt x="128" y="0"/>
                    </a:cubicBezTo>
                    <a:cubicBezTo>
                      <a:pt x="94" y="67"/>
                      <a:pt x="69" y="0"/>
                      <a:pt x="69" y="0"/>
                    </a:cubicBezTo>
                    <a:cubicBezTo>
                      <a:pt x="66" y="9"/>
                      <a:pt x="31" y="20"/>
                      <a:pt x="31" y="20"/>
                    </a:cubicBezTo>
                    <a:cubicBezTo>
                      <a:pt x="21" y="23"/>
                      <a:pt x="17" y="29"/>
                      <a:pt x="17" y="29"/>
                    </a:cubicBezTo>
                    <a:cubicBezTo>
                      <a:pt x="2" y="52"/>
                      <a:pt x="0" y="102"/>
                      <a:pt x="0" y="102"/>
                    </a:cubicBezTo>
                    <a:cubicBezTo>
                      <a:pt x="0" y="113"/>
                      <a:pt x="5" y="114"/>
                      <a:pt x="5" y="114"/>
                    </a:cubicBezTo>
                    <a:cubicBezTo>
                      <a:pt x="40" y="130"/>
                      <a:pt x="94" y="132"/>
                      <a:pt x="94" y="132"/>
                    </a:cubicBezTo>
                    <a:cubicBezTo>
                      <a:pt x="150" y="134"/>
                      <a:pt x="191" y="116"/>
                      <a:pt x="191" y="116"/>
                    </a:cubicBezTo>
                    <a:cubicBezTo>
                      <a:pt x="197" y="113"/>
                      <a:pt x="197" y="110"/>
                      <a:pt x="197" y="110"/>
                    </a:cubicBezTo>
                    <a:cubicBezTo>
                      <a:pt x="201" y="74"/>
                      <a:pt x="183" y="34"/>
                      <a:pt x="183" y="34"/>
                    </a:cubicBezTo>
                    <a:cubicBezTo>
                      <a:pt x="178" y="22"/>
                      <a:pt x="146" y="12"/>
                      <a:pt x="14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a:endParaRPr lang="en-US" dirty="0"/>
              </a:p>
            </p:txBody>
          </p:sp>
          <p:sp>
            <p:nvSpPr>
              <p:cNvPr id="19" name="Freeform 6"/>
              <p:cNvSpPr>
                <a:spLocks noEditPoints="1"/>
              </p:cNvSpPr>
              <p:nvPr/>
            </p:nvSpPr>
            <p:spPr bwMode="auto">
              <a:xfrm>
                <a:off x="9447213" y="4781550"/>
                <a:ext cx="366713" cy="495300"/>
              </a:xfrm>
              <a:custGeom>
                <a:avLst/>
                <a:gdLst>
                  <a:gd name="T0" fmla="*/ 8 w 97"/>
                  <a:gd name="T1" fmla="*/ 88 h 132"/>
                  <a:gd name="T2" fmla="*/ 46 w 97"/>
                  <a:gd name="T3" fmla="*/ 132 h 132"/>
                  <a:gd name="T4" fmla="*/ 86 w 97"/>
                  <a:gd name="T5" fmla="*/ 88 h 132"/>
                  <a:gd name="T6" fmla="*/ 90 w 97"/>
                  <a:gd name="T7" fmla="*/ 82 h 132"/>
                  <a:gd name="T8" fmla="*/ 89 w 97"/>
                  <a:gd name="T9" fmla="*/ 68 h 132"/>
                  <a:gd name="T10" fmla="*/ 85 w 97"/>
                  <a:gd name="T11" fmla="*/ 27 h 132"/>
                  <a:gd name="T12" fmla="*/ 65 w 97"/>
                  <a:gd name="T13" fmla="*/ 15 h 132"/>
                  <a:gd name="T14" fmla="*/ 63 w 97"/>
                  <a:gd name="T15" fmla="*/ 14 h 132"/>
                  <a:gd name="T16" fmla="*/ 64 w 97"/>
                  <a:gd name="T17" fmla="*/ 15 h 132"/>
                  <a:gd name="T18" fmla="*/ 62 w 97"/>
                  <a:gd name="T19" fmla="*/ 14 h 132"/>
                  <a:gd name="T20" fmla="*/ 59 w 97"/>
                  <a:gd name="T21" fmla="*/ 11 h 132"/>
                  <a:gd name="T22" fmla="*/ 61 w 97"/>
                  <a:gd name="T23" fmla="*/ 14 h 132"/>
                  <a:gd name="T24" fmla="*/ 60 w 97"/>
                  <a:gd name="T25" fmla="*/ 14 h 132"/>
                  <a:gd name="T26" fmla="*/ 57 w 97"/>
                  <a:gd name="T27" fmla="*/ 11 h 132"/>
                  <a:gd name="T28" fmla="*/ 58 w 97"/>
                  <a:gd name="T29" fmla="*/ 13 h 132"/>
                  <a:gd name="T30" fmla="*/ 51 w 97"/>
                  <a:gd name="T31" fmla="*/ 1 h 132"/>
                  <a:gd name="T32" fmla="*/ 46 w 97"/>
                  <a:gd name="T33" fmla="*/ 6 h 132"/>
                  <a:gd name="T34" fmla="*/ 50 w 97"/>
                  <a:gd name="T35" fmla="*/ 0 h 132"/>
                  <a:gd name="T36" fmla="*/ 46 w 97"/>
                  <a:gd name="T37" fmla="*/ 3 h 132"/>
                  <a:gd name="T38" fmla="*/ 39 w 97"/>
                  <a:gd name="T39" fmla="*/ 10 h 132"/>
                  <a:gd name="T40" fmla="*/ 38 w 97"/>
                  <a:gd name="T41" fmla="*/ 10 h 132"/>
                  <a:gd name="T42" fmla="*/ 41 w 97"/>
                  <a:gd name="T43" fmla="*/ 6 h 132"/>
                  <a:gd name="T44" fmla="*/ 38 w 97"/>
                  <a:gd name="T45" fmla="*/ 10 h 132"/>
                  <a:gd name="T46" fmla="*/ 36 w 97"/>
                  <a:gd name="T47" fmla="*/ 9 h 132"/>
                  <a:gd name="T48" fmla="*/ 38 w 97"/>
                  <a:gd name="T49" fmla="*/ 5 h 132"/>
                  <a:gd name="T50" fmla="*/ 36 w 97"/>
                  <a:gd name="T51" fmla="*/ 7 h 132"/>
                  <a:gd name="T52" fmla="*/ 32 w 97"/>
                  <a:gd name="T53" fmla="*/ 9 h 132"/>
                  <a:gd name="T54" fmla="*/ 5 w 97"/>
                  <a:gd name="T55" fmla="*/ 36 h 132"/>
                  <a:gd name="T56" fmla="*/ 7 w 97"/>
                  <a:gd name="T57" fmla="*/ 69 h 132"/>
                  <a:gd name="T58" fmla="*/ 4 w 97"/>
                  <a:gd name="T59" fmla="*/ 82 h 132"/>
                  <a:gd name="T60" fmla="*/ 8 w 97"/>
                  <a:gd name="T61" fmla="*/ 88 h 132"/>
                  <a:gd name="T62" fmla="*/ 45 w 97"/>
                  <a:gd name="T63" fmla="*/ 4 h 132"/>
                  <a:gd name="T64" fmla="*/ 43 w 97"/>
                  <a:gd name="T65" fmla="*/ 9 h 132"/>
                  <a:gd name="T66" fmla="*/ 42 w 97"/>
                  <a:gd name="T67" fmla="*/ 9 h 132"/>
                  <a:gd name="T68" fmla="*/ 45 w 97"/>
                  <a:gd name="T69" fmla="*/ 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7" h="132">
                    <a:moveTo>
                      <a:pt x="8" y="88"/>
                    </a:moveTo>
                    <a:cubicBezTo>
                      <a:pt x="11" y="110"/>
                      <a:pt x="29" y="132"/>
                      <a:pt x="46" y="132"/>
                    </a:cubicBezTo>
                    <a:cubicBezTo>
                      <a:pt x="65" y="132"/>
                      <a:pt x="84" y="109"/>
                      <a:pt x="86" y="88"/>
                    </a:cubicBezTo>
                    <a:cubicBezTo>
                      <a:pt x="87" y="88"/>
                      <a:pt x="89" y="86"/>
                      <a:pt x="90" y="82"/>
                    </a:cubicBezTo>
                    <a:cubicBezTo>
                      <a:pt x="90" y="82"/>
                      <a:pt x="94" y="67"/>
                      <a:pt x="89" y="68"/>
                    </a:cubicBezTo>
                    <a:cubicBezTo>
                      <a:pt x="90" y="63"/>
                      <a:pt x="97" y="41"/>
                      <a:pt x="85" y="27"/>
                    </a:cubicBezTo>
                    <a:cubicBezTo>
                      <a:pt x="85" y="27"/>
                      <a:pt x="79" y="19"/>
                      <a:pt x="65" y="15"/>
                    </a:cubicBezTo>
                    <a:cubicBezTo>
                      <a:pt x="64" y="14"/>
                      <a:pt x="64" y="14"/>
                      <a:pt x="63" y="14"/>
                    </a:cubicBezTo>
                    <a:cubicBezTo>
                      <a:pt x="63" y="14"/>
                      <a:pt x="64" y="14"/>
                      <a:pt x="64" y="15"/>
                    </a:cubicBezTo>
                    <a:cubicBezTo>
                      <a:pt x="63" y="14"/>
                      <a:pt x="62" y="14"/>
                      <a:pt x="62" y="14"/>
                    </a:cubicBezTo>
                    <a:cubicBezTo>
                      <a:pt x="61" y="13"/>
                      <a:pt x="60" y="12"/>
                      <a:pt x="59" y="11"/>
                    </a:cubicBezTo>
                    <a:cubicBezTo>
                      <a:pt x="59" y="11"/>
                      <a:pt x="60" y="12"/>
                      <a:pt x="61" y="14"/>
                    </a:cubicBezTo>
                    <a:cubicBezTo>
                      <a:pt x="61" y="14"/>
                      <a:pt x="60" y="14"/>
                      <a:pt x="60" y="14"/>
                    </a:cubicBezTo>
                    <a:cubicBezTo>
                      <a:pt x="59" y="13"/>
                      <a:pt x="58" y="12"/>
                      <a:pt x="57" y="11"/>
                    </a:cubicBezTo>
                    <a:cubicBezTo>
                      <a:pt x="57" y="11"/>
                      <a:pt x="58" y="11"/>
                      <a:pt x="58" y="13"/>
                    </a:cubicBezTo>
                    <a:cubicBezTo>
                      <a:pt x="56" y="11"/>
                      <a:pt x="51" y="6"/>
                      <a:pt x="51" y="1"/>
                    </a:cubicBezTo>
                    <a:cubicBezTo>
                      <a:pt x="51" y="1"/>
                      <a:pt x="47" y="3"/>
                      <a:pt x="46" y="6"/>
                    </a:cubicBezTo>
                    <a:cubicBezTo>
                      <a:pt x="46" y="3"/>
                      <a:pt x="48" y="1"/>
                      <a:pt x="50" y="0"/>
                    </a:cubicBezTo>
                    <a:cubicBezTo>
                      <a:pt x="50" y="0"/>
                      <a:pt x="47" y="1"/>
                      <a:pt x="46" y="3"/>
                    </a:cubicBezTo>
                    <a:cubicBezTo>
                      <a:pt x="44" y="4"/>
                      <a:pt x="41" y="6"/>
                      <a:pt x="39" y="10"/>
                    </a:cubicBezTo>
                    <a:cubicBezTo>
                      <a:pt x="38" y="10"/>
                      <a:pt x="38" y="10"/>
                      <a:pt x="38" y="10"/>
                    </a:cubicBezTo>
                    <a:cubicBezTo>
                      <a:pt x="39" y="9"/>
                      <a:pt x="40" y="7"/>
                      <a:pt x="41" y="6"/>
                    </a:cubicBezTo>
                    <a:cubicBezTo>
                      <a:pt x="41" y="6"/>
                      <a:pt x="39" y="8"/>
                      <a:pt x="38" y="10"/>
                    </a:cubicBezTo>
                    <a:cubicBezTo>
                      <a:pt x="36" y="9"/>
                      <a:pt x="36" y="9"/>
                      <a:pt x="36" y="9"/>
                    </a:cubicBezTo>
                    <a:cubicBezTo>
                      <a:pt x="36" y="7"/>
                      <a:pt x="37" y="6"/>
                      <a:pt x="38" y="5"/>
                    </a:cubicBezTo>
                    <a:cubicBezTo>
                      <a:pt x="38" y="5"/>
                      <a:pt x="37" y="6"/>
                      <a:pt x="36" y="7"/>
                    </a:cubicBezTo>
                    <a:cubicBezTo>
                      <a:pt x="36" y="6"/>
                      <a:pt x="36" y="4"/>
                      <a:pt x="32" y="9"/>
                    </a:cubicBezTo>
                    <a:cubicBezTo>
                      <a:pt x="32" y="9"/>
                      <a:pt x="11" y="18"/>
                      <a:pt x="5" y="36"/>
                    </a:cubicBezTo>
                    <a:cubicBezTo>
                      <a:pt x="5" y="36"/>
                      <a:pt x="2" y="44"/>
                      <a:pt x="7" y="69"/>
                    </a:cubicBezTo>
                    <a:cubicBezTo>
                      <a:pt x="0" y="66"/>
                      <a:pt x="4" y="82"/>
                      <a:pt x="4" y="82"/>
                    </a:cubicBezTo>
                    <a:cubicBezTo>
                      <a:pt x="5" y="86"/>
                      <a:pt x="7" y="88"/>
                      <a:pt x="8" y="88"/>
                    </a:cubicBezTo>
                    <a:close/>
                    <a:moveTo>
                      <a:pt x="45" y="4"/>
                    </a:moveTo>
                    <a:cubicBezTo>
                      <a:pt x="44" y="5"/>
                      <a:pt x="43" y="7"/>
                      <a:pt x="43" y="9"/>
                    </a:cubicBezTo>
                    <a:cubicBezTo>
                      <a:pt x="42" y="9"/>
                      <a:pt x="42" y="9"/>
                      <a:pt x="42" y="9"/>
                    </a:cubicBezTo>
                    <a:cubicBezTo>
                      <a:pt x="42" y="7"/>
                      <a:pt x="43" y="5"/>
                      <a:pt x="45"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a:endParaRPr lang="en-US" dirty="0"/>
              </a:p>
            </p:txBody>
          </p:sp>
        </p:grpSp>
        <p:sp>
          <p:nvSpPr>
            <p:cNvPr id="17" name="Oval 16"/>
            <p:cNvSpPr/>
            <p:nvPr/>
          </p:nvSpPr>
          <p:spPr bwMode="auto">
            <a:xfrm>
              <a:off x="9576389" y="5142614"/>
              <a:ext cx="1414131" cy="1414131"/>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914240"/>
              <a:endParaRPr lang="en-US" dirty="0"/>
            </a:p>
          </p:txBody>
        </p:sp>
      </p:grpSp>
      <p:sp>
        <p:nvSpPr>
          <p:cNvPr id="5" name="Freeform 4"/>
          <p:cNvSpPr/>
          <p:nvPr userDrawn="1"/>
        </p:nvSpPr>
        <p:spPr>
          <a:xfrm>
            <a:off x="2725505" y="1156479"/>
            <a:ext cx="6749409" cy="1637835"/>
          </a:xfrm>
          <a:custGeom>
            <a:avLst/>
            <a:gdLst>
              <a:gd name="connsiteX0" fmla="*/ 0 w 7575391"/>
              <a:gd name="connsiteY0" fmla="*/ 163784 h 1637835"/>
              <a:gd name="connsiteX1" fmla="*/ 47971 w 7575391"/>
              <a:gd name="connsiteY1" fmla="*/ 47971 h 1637835"/>
              <a:gd name="connsiteX2" fmla="*/ 163784 w 7575391"/>
              <a:gd name="connsiteY2" fmla="*/ 0 h 1637835"/>
              <a:gd name="connsiteX3" fmla="*/ 7411607 w 7575391"/>
              <a:gd name="connsiteY3" fmla="*/ 0 h 1637835"/>
              <a:gd name="connsiteX4" fmla="*/ 7527420 w 7575391"/>
              <a:gd name="connsiteY4" fmla="*/ 47971 h 1637835"/>
              <a:gd name="connsiteX5" fmla="*/ 7575391 w 7575391"/>
              <a:gd name="connsiteY5" fmla="*/ 163784 h 1637835"/>
              <a:gd name="connsiteX6" fmla="*/ 7575391 w 7575391"/>
              <a:gd name="connsiteY6" fmla="*/ 1474051 h 1637835"/>
              <a:gd name="connsiteX7" fmla="*/ 7527420 w 7575391"/>
              <a:gd name="connsiteY7" fmla="*/ 1589864 h 1637835"/>
              <a:gd name="connsiteX8" fmla="*/ 7411607 w 7575391"/>
              <a:gd name="connsiteY8" fmla="*/ 1637835 h 1637835"/>
              <a:gd name="connsiteX9" fmla="*/ 163784 w 7575391"/>
              <a:gd name="connsiteY9" fmla="*/ 1637835 h 1637835"/>
              <a:gd name="connsiteX10" fmla="*/ 47971 w 7575391"/>
              <a:gd name="connsiteY10" fmla="*/ 1589864 h 1637835"/>
              <a:gd name="connsiteX11" fmla="*/ 0 w 7575391"/>
              <a:gd name="connsiteY11" fmla="*/ 1474051 h 1637835"/>
              <a:gd name="connsiteX12" fmla="*/ 0 w 7575391"/>
              <a:gd name="connsiteY12" fmla="*/ 163784 h 1637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75391" h="1637835">
                <a:moveTo>
                  <a:pt x="0" y="163784"/>
                </a:moveTo>
                <a:cubicBezTo>
                  <a:pt x="0" y="120346"/>
                  <a:pt x="17256" y="78687"/>
                  <a:pt x="47971" y="47971"/>
                </a:cubicBezTo>
                <a:cubicBezTo>
                  <a:pt x="78687" y="17256"/>
                  <a:pt x="120346" y="0"/>
                  <a:pt x="163784" y="0"/>
                </a:cubicBezTo>
                <a:lnTo>
                  <a:pt x="7411607" y="0"/>
                </a:lnTo>
                <a:cubicBezTo>
                  <a:pt x="7455045" y="0"/>
                  <a:pt x="7496704" y="17256"/>
                  <a:pt x="7527420" y="47971"/>
                </a:cubicBezTo>
                <a:cubicBezTo>
                  <a:pt x="7558135" y="78687"/>
                  <a:pt x="7575391" y="120346"/>
                  <a:pt x="7575391" y="163784"/>
                </a:cubicBezTo>
                <a:lnTo>
                  <a:pt x="7575391" y="1474051"/>
                </a:lnTo>
                <a:cubicBezTo>
                  <a:pt x="7575391" y="1517489"/>
                  <a:pt x="7558135" y="1559148"/>
                  <a:pt x="7527420" y="1589864"/>
                </a:cubicBezTo>
                <a:cubicBezTo>
                  <a:pt x="7496705" y="1620579"/>
                  <a:pt x="7455045" y="1637835"/>
                  <a:pt x="7411607" y="1637835"/>
                </a:cubicBezTo>
                <a:lnTo>
                  <a:pt x="163784" y="1637835"/>
                </a:lnTo>
                <a:cubicBezTo>
                  <a:pt x="120346" y="1637835"/>
                  <a:pt x="78687" y="1620579"/>
                  <a:pt x="47971" y="1589864"/>
                </a:cubicBezTo>
                <a:cubicBezTo>
                  <a:pt x="17256" y="1559149"/>
                  <a:pt x="0" y="1517489"/>
                  <a:pt x="0" y="1474051"/>
                </a:cubicBezTo>
                <a:lnTo>
                  <a:pt x="0" y="163784"/>
                </a:lnTo>
                <a:close/>
              </a:path>
            </a:pathLst>
          </a:custGeom>
          <a:ln>
            <a:solidFill>
              <a:srgbClr val="FFFFFF"/>
            </a:solidFill>
          </a:ln>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828800" tIns="125730" rIns="125731" bIns="125730" numCol="1" spcCol="1270" anchor="ctr" anchorCtr="0">
            <a:noAutofit/>
          </a:bodyPr>
          <a:lstStyle/>
          <a:p>
            <a:pPr algn="l" defTabSz="1466594">
              <a:lnSpc>
                <a:spcPct val="90000"/>
              </a:lnSpc>
              <a:spcAft>
                <a:spcPct val="35000"/>
              </a:spcAft>
            </a:pPr>
            <a:r>
              <a:rPr lang="en-US" sz="2800" dirty="0">
                <a:solidFill>
                  <a:srgbClr val="FFFFFF"/>
                </a:solidFill>
                <a:effectLst>
                  <a:outerShdw blurRad="38100" dist="38100" dir="2700000" algn="tl">
                    <a:srgbClr val="000000">
                      <a:alpha val="43137"/>
                    </a:srgbClr>
                  </a:outerShdw>
                </a:effectLst>
              </a:rPr>
              <a:t>Logistics</a:t>
            </a:r>
            <a:endParaRPr lang="en-US" sz="2800" dirty="0">
              <a:effectLst>
                <a:outerShdw blurRad="38100" dist="38100" dir="2700000" algn="tl">
                  <a:srgbClr val="000000">
                    <a:alpha val="43137"/>
                  </a:srgbClr>
                </a:outerShdw>
              </a:effectLst>
            </a:endParaRPr>
          </a:p>
          <a:p>
            <a:pPr marL="228560" lvl="1" indent="-228560" algn="l" defTabSz="1155498">
              <a:lnSpc>
                <a:spcPct val="90000"/>
              </a:lnSpc>
              <a:spcAft>
                <a:spcPct val="15000"/>
              </a:spcAft>
              <a:buFont typeface="Wingdings" pitchFamily="2" charset="2"/>
              <a:buChar char="§"/>
            </a:pPr>
            <a:r>
              <a:rPr lang="en-US" sz="2000" dirty="0">
                <a:solidFill>
                  <a:srgbClr val="FFFFFF"/>
                </a:solidFill>
                <a:effectLst>
                  <a:outerShdw blurRad="38100" dist="38100" dir="2700000" algn="tl">
                    <a:srgbClr val="000000">
                      <a:alpha val="43137"/>
                    </a:srgbClr>
                  </a:outerShdw>
                </a:effectLst>
              </a:rPr>
              <a:t>Class etiquette and participation</a:t>
            </a:r>
          </a:p>
          <a:p>
            <a:pPr marL="228560" lvl="1" indent="-228560" algn="l" defTabSz="1155498">
              <a:lnSpc>
                <a:spcPct val="90000"/>
              </a:lnSpc>
              <a:spcAft>
                <a:spcPct val="15000"/>
              </a:spcAft>
              <a:buFont typeface="Wingdings" pitchFamily="2" charset="2"/>
              <a:buChar char="§"/>
            </a:pPr>
            <a:r>
              <a:rPr lang="en-US" sz="2000" dirty="0">
                <a:solidFill>
                  <a:srgbClr val="FFFFFF"/>
                </a:solidFill>
                <a:effectLst>
                  <a:outerShdw blurRad="38100" dist="38100" dir="2700000" algn="tl">
                    <a:srgbClr val="000000">
                      <a:alpha val="43137"/>
                    </a:srgbClr>
                  </a:outerShdw>
                </a:effectLst>
              </a:rPr>
              <a:t>Breaks</a:t>
            </a:r>
          </a:p>
        </p:txBody>
      </p:sp>
      <p:grpSp>
        <p:nvGrpSpPr>
          <p:cNvPr id="10" name="Group 9"/>
          <p:cNvGrpSpPr/>
          <p:nvPr userDrawn="1"/>
        </p:nvGrpSpPr>
        <p:grpSpPr>
          <a:xfrm>
            <a:off x="3002070" y="1418154"/>
            <a:ext cx="1114198" cy="1114487"/>
            <a:chOff x="716845" y="1322899"/>
            <a:chExt cx="1114488" cy="1114486"/>
          </a:xfrm>
        </p:grpSpPr>
        <p:sp>
          <p:nvSpPr>
            <p:cNvPr id="11" name="Oval 10"/>
            <p:cNvSpPr/>
            <p:nvPr/>
          </p:nvSpPr>
          <p:spPr bwMode="auto">
            <a:xfrm>
              <a:off x="716845" y="1322899"/>
              <a:ext cx="1114488" cy="1114486"/>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914240"/>
              <a:endParaRPr lang="en-US" dirty="0"/>
            </a:p>
          </p:txBody>
        </p:sp>
        <p:grpSp>
          <p:nvGrpSpPr>
            <p:cNvPr id="12" name="Group 11"/>
            <p:cNvGrpSpPr/>
            <p:nvPr/>
          </p:nvGrpSpPr>
          <p:grpSpPr>
            <a:xfrm>
              <a:off x="931863" y="1544638"/>
              <a:ext cx="647700" cy="642938"/>
              <a:chOff x="931863" y="1544638"/>
              <a:chExt cx="647700" cy="642938"/>
            </a:xfrm>
          </p:grpSpPr>
          <p:sp>
            <p:nvSpPr>
              <p:cNvPr id="13" name="Freeform 5"/>
              <p:cNvSpPr>
                <a:spLocks/>
              </p:cNvSpPr>
              <p:nvPr/>
            </p:nvSpPr>
            <p:spPr bwMode="auto">
              <a:xfrm>
                <a:off x="1273175" y="1697038"/>
                <a:ext cx="306388" cy="490538"/>
              </a:xfrm>
              <a:custGeom>
                <a:avLst/>
                <a:gdLst>
                  <a:gd name="T0" fmla="*/ 0 w 193"/>
                  <a:gd name="T1" fmla="*/ 78 h 309"/>
                  <a:gd name="T2" fmla="*/ 0 w 193"/>
                  <a:gd name="T3" fmla="*/ 309 h 309"/>
                  <a:gd name="T4" fmla="*/ 193 w 193"/>
                  <a:gd name="T5" fmla="*/ 232 h 309"/>
                  <a:gd name="T6" fmla="*/ 193 w 193"/>
                  <a:gd name="T7" fmla="*/ 0 h 309"/>
                  <a:gd name="T8" fmla="*/ 0 w 193"/>
                  <a:gd name="T9" fmla="*/ 78 h 309"/>
                </a:gdLst>
                <a:ahLst/>
                <a:cxnLst>
                  <a:cxn ang="0">
                    <a:pos x="T0" y="T1"/>
                  </a:cxn>
                  <a:cxn ang="0">
                    <a:pos x="T2" y="T3"/>
                  </a:cxn>
                  <a:cxn ang="0">
                    <a:pos x="T4" y="T5"/>
                  </a:cxn>
                  <a:cxn ang="0">
                    <a:pos x="T6" y="T7"/>
                  </a:cxn>
                  <a:cxn ang="0">
                    <a:pos x="T8" y="T9"/>
                  </a:cxn>
                </a:cxnLst>
                <a:rect l="0" t="0" r="r" b="b"/>
                <a:pathLst>
                  <a:path w="193" h="309">
                    <a:moveTo>
                      <a:pt x="0" y="78"/>
                    </a:moveTo>
                    <a:lnTo>
                      <a:pt x="0" y="309"/>
                    </a:lnTo>
                    <a:lnTo>
                      <a:pt x="193" y="232"/>
                    </a:lnTo>
                    <a:lnTo>
                      <a:pt x="193" y="0"/>
                    </a:lnTo>
                    <a:lnTo>
                      <a:pt x="0" y="78"/>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algn="l"/>
                <a:endParaRPr lang="en-US"/>
              </a:p>
            </p:txBody>
          </p:sp>
          <p:sp>
            <p:nvSpPr>
              <p:cNvPr id="14" name="Freeform 6"/>
              <p:cNvSpPr>
                <a:spLocks/>
              </p:cNvSpPr>
              <p:nvPr/>
            </p:nvSpPr>
            <p:spPr bwMode="auto">
              <a:xfrm>
                <a:off x="931863" y="1697038"/>
                <a:ext cx="306388" cy="490538"/>
              </a:xfrm>
              <a:custGeom>
                <a:avLst/>
                <a:gdLst>
                  <a:gd name="T0" fmla="*/ 0 w 193"/>
                  <a:gd name="T1" fmla="*/ 232 h 309"/>
                  <a:gd name="T2" fmla="*/ 193 w 193"/>
                  <a:gd name="T3" fmla="*/ 309 h 309"/>
                  <a:gd name="T4" fmla="*/ 193 w 193"/>
                  <a:gd name="T5" fmla="*/ 78 h 309"/>
                  <a:gd name="T6" fmla="*/ 0 w 193"/>
                  <a:gd name="T7" fmla="*/ 0 h 309"/>
                  <a:gd name="T8" fmla="*/ 0 w 193"/>
                  <a:gd name="T9" fmla="*/ 232 h 309"/>
                </a:gdLst>
                <a:ahLst/>
                <a:cxnLst>
                  <a:cxn ang="0">
                    <a:pos x="T0" y="T1"/>
                  </a:cxn>
                  <a:cxn ang="0">
                    <a:pos x="T2" y="T3"/>
                  </a:cxn>
                  <a:cxn ang="0">
                    <a:pos x="T4" y="T5"/>
                  </a:cxn>
                  <a:cxn ang="0">
                    <a:pos x="T6" y="T7"/>
                  </a:cxn>
                  <a:cxn ang="0">
                    <a:pos x="T8" y="T9"/>
                  </a:cxn>
                </a:cxnLst>
                <a:rect l="0" t="0" r="r" b="b"/>
                <a:pathLst>
                  <a:path w="193" h="309">
                    <a:moveTo>
                      <a:pt x="0" y="232"/>
                    </a:moveTo>
                    <a:lnTo>
                      <a:pt x="193" y="309"/>
                    </a:lnTo>
                    <a:lnTo>
                      <a:pt x="193" y="78"/>
                    </a:lnTo>
                    <a:lnTo>
                      <a:pt x="0" y="0"/>
                    </a:lnTo>
                    <a:lnTo>
                      <a:pt x="0" y="2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a:endParaRPr lang="en-US"/>
              </a:p>
            </p:txBody>
          </p:sp>
          <p:sp>
            <p:nvSpPr>
              <p:cNvPr id="15" name="Freeform 7"/>
              <p:cNvSpPr>
                <a:spLocks/>
              </p:cNvSpPr>
              <p:nvPr/>
            </p:nvSpPr>
            <p:spPr bwMode="auto">
              <a:xfrm>
                <a:off x="949325" y="1544638"/>
                <a:ext cx="620713" cy="244475"/>
              </a:xfrm>
              <a:custGeom>
                <a:avLst/>
                <a:gdLst>
                  <a:gd name="T0" fmla="*/ 194 w 391"/>
                  <a:gd name="T1" fmla="*/ 0 h 154"/>
                  <a:gd name="T2" fmla="*/ 0 w 391"/>
                  <a:gd name="T3" fmla="*/ 77 h 154"/>
                  <a:gd name="T4" fmla="*/ 191 w 391"/>
                  <a:gd name="T5" fmla="*/ 154 h 154"/>
                  <a:gd name="T6" fmla="*/ 391 w 391"/>
                  <a:gd name="T7" fmla="*/ 77 h 154"/>
                  <a:gd name="T8" fmla="*/ 194 w 391"/>
                  <a:gd name="T9" fmla="*/ 0 h 154"/>
                </a:gdLst>
                <a:ahLst/>
                <a:cxnLst>
                  <a:cxn ang="0">
                    <a:pos x="T0" y="T1"/>
                  </a:cxn>
                  <a:cxn ang="0">
                    <a:pos x="T2" y="T3"/>
                  </a:cxn>
                  <a:cxn ang="0">
                    <a:pos x="T4" y="T5"/>
                  </a:cxn>
                  <a:cxn ang="0">
                    <a:pos x="T6" y="T7"/>
                  </a:cxn>
                  <a:cxn ang="0">
                    <a:pos x="T8" y="T9"/>
                  </a:cxn>
                </a:cxnLst>
                <a:rect l="0" t="0" r="r" b="b"/>
                <a:pathLst>
                  <a:path w="391" h="154">
                    <a:moveTo>
                      <a:pt x="194" y="0"/>
                    </a:moveTo>
                    <a:lnTo>
                      <a:pt x="0" y="77"/>
                    </a:lnTo>
                    <a:lnTo>
                      <a:pt x="191" y="154"/>
                    </a:lnTo>
                    <a:lnTo>
                      <a:pt x="391" y="77"/>
                    </a:lnTo>
                    <a:lnTo>
                      <a:pt x="19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a:endParaRPr lang="en-US"/>
              </a:p>
            </p:txBody>
          </p:sp>
        </p:grpSp>
      </p:grpSp>
      <p:sp>
        <p:nvSpPr>
          <p:cNvPr id="6" name="Freeform 5"/>
          <p:cNvSpPr/>
          <p:nvPr userDrawn="1"/>
        </p:nvSpPr>
        <p:spPr>
          <a:xfrm>
            <a:off x="2725506" y="2958098"/>
            <a:ext cx="6758932" cy="1637835"/>
          </a:xfrm>
          <a:custGeom>
            <a:avLst/>
            <a:gdLst>
              <a:gd name="connsiteX0" fmla="*/ 0 w 7575391"/>
              <a:gd name="connsiteY0" fmla="*/ 163784 h 1637835"/>
              <a:gd name="connsiteX1" fmla="*/ 47971 w 7575391"/>
              <a:gd name="connsiteY1" fmla="*/ 47971 h 1637835"/>
              <a:gd name="connsiteX2" fmla="*/ 163784 w 7575391"/>
              <a:gd name="connsiteY2" fmla="*/ 0 h 1637835"/>
              <a:gd name="connsiteX3" fmla="*/ 7411607 w 7575391"/>
              <a:gd name="connsiteY3" fmla="*/ 0 h 1637835"/>
              <a:gd name="connsiteX4" fmla="*/ 7527420 w 7575391"/>
              <a:gd name="connsiteY4" fmla="*/ 47971 h 1637835"/>
              <a:gd name="connsiteX5" fmla="*/ 7575391 w 7575391"/>
              <a:gd name="connsiteY5" fmla="*/ 163784 h 1637835"/>
              <a:gd name="connsiteX6" fmla="*/ 7575391 w 7575391"/>
              <a:gd name="connsiteY6" fmla="*/ 1474051 h 1637835"/>
              <a:gd name="connsiteX7" fmla="*/ 7527420 w 7575391"/>
              <a:gd name="connsiteY7" fmla="*/ 1589864 h 1637835"/>
              <a:gd name="connsiteX8" fmla="*/ 7411607 w 7575391"/>
              <a:gd name="connsiteY8" fmla="*/ 1637835 h 1637835"/>
              <a:gd name="connsiteX9" fmla="*/ 163784 w 7575391"/>
              <a:gd name="connsiteY9" fmla="*/ 1637835 h 1637835"/>
              <a:gd name="connsiteX10" fmla="*/ 47971 w 7575391"/>
              <a:gd name="connsiteY10" fmla="*/ 1589864 h 1637835"/>
              <a:gd name="connsiteX11" fmla="*/ 0 w 7575391"/>
              <a:gd name="connsiteY11" fmla="*/ 1474051 h 1637835"/>
              <a:gd name="connsiteX12" fmla="*/ 0 w 7575391"/>
              <a:gd name="connsiteY12" fmla="*/ 163784 h 1637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75391" h="1637835">
                <a:moveTo>
                  <a:pt x="0" y="163784"/>
                </a:moveTo>
                <a:cubicBezTo>
                  <a:pt x="0" y="120346"/>
                  <a:pt x="17256" y="78687"/>
                  <a:pt x="47971" y="47971"/>
                </a:cubicBezTo>
                <a:cubicBezTo>
                  <a:pt x="78687" y="17256"/>
                  <a:pt x="120346" y="0"/>
                  <a:pt x="163784" y="0"/>
                </a:cubicBezTo>
                <a:lnTo>
                  <a:pt x="7411607" y="0"/>
                </a:lnTo>
                <a:cubicBezTo>
                  <a:pt x="7455045" y="0"/>
                  <a:pt x="7496704" y="17256"/>
                  <a:pt x="7527420" y="47971"/>
                </a:cubicBezTo>
                <a:cubicBezTo>
                  <a:pt x="7558135" y="78687"/>
                  <a:pt x="7575391" y="120346"/>
                  <a:pt x="7575391" y="163784"/>
                </a:cubicBezTo>
                <a:lnTo>
                  <a:pt x="7575391" y="1474051"/>
                </a:lnTo>
                <a:cubicBezTo>
                  <a:pt x="7575391" y="1517489"/>
                  <a:pt x="7558135" y="1559148"/>
                  <a:pt x="7527420" y="1589864"/>
                </a:cubicBezTo>
                <a:cubicBezTo>
                  <a:pt x="7496705" y="1620579"/>
                  <a:pt x="7455045" y="1637835"/>
                  <a:pt x="7411607" y="1637835"/>
                </a:cubicBezTo>
                <a:lnTo>
                  <a:pt x="163784" y="1637835"/>
                </a:lnTo>
                <a:cubicBezTo>
                  <a:pt x="120346" y="1637835"/>
                  <a:pt x="78687" y="1620579"/>
                  <a:pt x="47971" y="1589864"/>
                </a:cubicBezTo>
                <a:cubicBezTo>
                  <a:pt x="17256" y="1559149"/>
                  <a:pt x="0" y="1517489"/>
                  <a:pt x="0" y="1474051"/>
                </a:cubicBezTo>
                <a:lnTo>
                  <a:pt x="0" y="163784"/>
                </a:lnTo>
                <a:close/>
              </a:path>
            </a:pathLst>
          </a:custGeom>
          <a:solidFill>
            <a:srgbClr val="00B050"/>
          </a:solidFill>
          <a:ln>
            <a:solidFill>
              <a:srgbClr val="FFFFFF"/>
            </a:solidFill>
          </a:ln>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3">
              <a:hueOff val="-1790761"/>
              <a:satOff val="7756"/>
              <a:lumOff val="5587"/>
              <a:alphaOff val="0"/>
            </a:schemeClr>
          </a:fillRef>
          <a:effectRef idx="0">
            <a:schemeClr val="accent3">
              <a:hueOff val="-1790761"/>
              <a:satOff val="7756"/>
              <a:lumOff val="5587"/>
              <a:alphaOff val="0"/>
            </a:schemeClr>
          </a:effectRef>
          <a:fontRef idx="minor">
            <a:schemeClr val="lt1"/>
          </a:fontRef>
        </p:style>
        <p:txBody>
          <a:bodyPr spcFirstLastPara="0" vert="horz" wrap="square" lIns="1828800" tIns="125730" rIns="125731" bIns="125730" numCol="1" spcCol="1270" anchor="ctr" anchorCtr="0">
            <a:noAutofit/>
          </a:bodyPr>
          <a:lstStyle/>
          <a:p>
            <a:pPr algn="l" defTabSz="1466594">
              <a:lnSpc>
                <a:spcPct val="90000"/>
              </a:lnSpc>
              <a:spcAft>
                <a:spcPct val="35000"/>
              </a:spcAft>
            </a:pPr>
            <a:r>
              <a:rPr lang="en-US" sz="2800" dirty="0">
                <a:effectLst>
                  <a:outerShdw blurRad="38100" dist="38100" dir="2700000" algn="tl">
                    <a:srgbClr val="000000">
                      <a:alpha val="43137"/>
                    </a:srgbClr>
                  </a:outerShdw>
                </a:effectLst>
              </a:rPr>
              <a:t>Courseware and Agenda</a:t>
            </a:r>
          </a:p>
          <a:p>
            <a:pPr marL="228560" lvl="1" indent="-228560" algn="l" defTabSz="1155498">
              <a:lnSpc>
                <a:spcPct val="90000"/>
              </a:lnSpc>
              <a:spcAft>
                <a:spcPct val="15000"/>
              </a:spcAft>
              <a:buFont typeface="Wingdings" pitchFamily="2" charset="2"/>
              <a:buChar char="§"/>
            </a:pPr>
            <a:r>
              <a:rPr lang="en-US" sz="2000" dirty="0">
                <a:effectLst>
                  <a:outerShdw blurRad="38100" dist="38100" dir="2700000" algn="tl">
                    <a:srgbClr val="000000">
                      <a:alpha val="43137"/>
                    </a:srgbClr>
                  </a:outerShdw>
                </a:effectLst>
              </a:rPr>
              <a:t>Agenda for this class</a:t>
            </a:r>
          </a:p>
          <a:p>
            <a:pPr marL="228560" lvl="1" indent="-228560" algn="l" defTabSz="1155498">
              <a:lnSpc>
                <a:spcPct val="90000"/>
              </a:lnSpc>
              <a:spcAft>
                <a:spcPct val="15000"/>
              </a:spcAft>
              <a:buFont typeface="Wingdings" pitchFamily="2" charset="2"/>
              <a:buChar char="§"/>
            </a:pPr>
            <a:r>
              <a:rPr lang="en-US" sz="2000" dirty="0">
                <a:effectLst>
                  <a:outerShdw blurRad="38100" dist="38100" dir="2700000" algn="tl">
                    <a:srgbClr val="000000">
                      <a:alpha val="43137"/>
                    </a:srgbClr>
                  </a:outerShdw>
                </a:effectLst>
              </a:rPr>
              <a:t>Layout of the manual and exercises</a:t>
            </a:r>
          </a:p>
        </p:txBody>
      </p:sp>
      <p:grpSp>
        <p:nvGrpSpPr>
          <p:cNvPr id="2" name="Group 1"/>
          <p:cNvGrpSpPr/>
          <p:nvPr userDrawn="1"/>
        </p:nvGrpSpPr>
        <p:grpSpPr>
          <a:xfrm>
            <a:off x="3002070" y="3219771"/>
            <a:ext cx="1114198" cy="1114487"/>
            <a:chOff x="2252139" y="2414828"/>
            <a:chExt cx="835866" cy="835865"/>
          </a:xfrm>
        </p:grpSpPr>
        <p:sp>
          <p:nvSpPr>
            <p:cNvPr id="21" name="Oval 20"/>
            <p:cNvSpPr/>
            <p:nvPr/>
          </p:nvSpPr>
          <p:spPr bwMode="auto">
            <a:xfrm>
              <a:off x="2252139" y="2414828"/>
              <a:ext cx="835866" cy="835865"/>
            </a:xfrm>
            <a:prstGeom prst="ellipse">
              <a:avLst/>
            </a:prstGeom>
            <a:noFill/>
            <a:ln w="3810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914240"/>
              <a:endParaRPr lang="en-US" dirty="0"/>
            </a:p>
          </p:txBody>
        </p:sp>
        <p:pic>
          <p:nvPicPr>
            <p:cNvPr id="27" name="Picture 26"/>
            <p:cNvPicPr>
              <a:picLocks noChangeAspect="1"/>
            </p:cNvPicPr>
            <p:nvPr userDrawn="1">
              <p:custDataLst>
                <p:tags r:id="rId2"/>
              </p:custDataLst>
            </p:nvPr>
          </p:nvPicPr>
          <p:blipFill>
            <a:blip r:embed="rId4" cstate="print">
              <a:extLst>
                <a:ext uri="{28A0092B-C50C-407E-A947-70E740481C1C}">
                  <a14:useLocalDpi xmlns:a14="http://schemas.microsoft.com/office/drawing/2010/main" val="0"/>
                </a:ext>
              </a:extLst>
            </a:blip>
            <a:stretch>
              <a:fillRect/>
            </a:stretch>
          </p:blipFill>
          <p:spPr>
            <a:xfrm>
              <a:off x="2395769" y="2543887"/>
              <a:ext cx="554900" cy="555884"/>
            </a:xfrm>
            <a:prstGeom prst="rect">
              <a:avLst/>
            </a:prstGeom>
          </p:spPr>
        </p:pic>
      </p:grpSp>
      <p:sp>
        <p:nvSpPr>
          <p:cNvPr id="25" name="Title Placeholder 1"/>
          <p:cNvSpPr>
            <a:spLocks noGrp="1"/>
          </p:cNvSpPr>
          <p:nvPr userDrawn="1">
            <p:ph type="title" hasCustomPrompt="1"/>
          </p:nvPr>
        </p:nvSpPr>
        <p:spPr bwMode="white">
          <a:xfrm>
            <a:off x="128553" y="0"/>
            <a:ext cx="10731351" cy="746975"/>
          </a:xfrm>
          <a:prstGeom prst="rect">
            <a:avLst/>
          </a:prstGeom>
        </p:spPr>
        <p:txBody>
          <a:bodyPr vert="horz" lIns="91424" tIns="91424" rIns="91424" bIns="45712" rtlCol="0" anchor="ctr">
            <a:noAutofit/>
          </a:bodyPr>
          <a:lstStyle>
            <a:lvl1pPr>
              <a:defRPr/>
            </a:lvl1pPr>
          </a:lstStyle>
          <a:p>
            <a:r>
              <a:rPr lang="en-US" dirty="0"/>
              <a:t>Introductions</a:t>
            </a:r>
          </a:p>
        </p:txBody>
      </p:sp>
    </p:spTree>
    <p:custDataLst>
      <p:tags r:id="rId1"/>
    </p:custDataLst>
    <p:extLst>
      <p:ext uri="{BB962C8B-B14F-4D97-AF65-F5344CB8AC3E}">
        <p14:creationId xmlns:p14="http://schemas.microsoft.com/office/powerpoint/2010/main" val="1458767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rtual">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12A5277-1DB9-460F-9A21-B857ABB32666}" type="slidenum">
              <a:rPr lang="en-US" smtClean="0"/>
              <a:pPr/>
              <a:t>‹#›</a:t>
            </a:fld>
            <a:endParaRPr lang="en-US" dirty="0"/>
          </a:p>
        </p:txBody>
      </p:sp>
      <p:grpSp>
        <p:nvGrpSpPr>
          <p:cNvPr id="4" name="Group 3"/>
          <p:cNvGrpSpPr/>
          <p:nvPr userDrawn="1"/>
        </p:nvGrpSpPr>
        <p:grpSpPr>
          <a:xfrm>
            <a:off x="1830996" y="1033368"/>
            <a:ext cx="8278546" cy="5443291"/>
            <a:chOff x="1373604" y="775026"/>
            <a:chExt cx="6210527" cy="4082468"/>
          </a:xfrm>
        </p:grpSpPr>
        <p:pic>
          <p:nvPicPr>
            <p:cNvPr id="25" name="Picture 2"/>
            <p:cNvPicPr>
              <a:picLocks noChangeAspect="1" noChangeArrowheads="1"/>
            </p:cNvPicPr>
            <p:nvPr userDrawn="1"/>
          </p:nvPicPr>
          <p:blipFill>
            <a:blip r:embed="rId3" cstate="print"/>
            <a:srcRect/>
            <a:stretch>
              <a:fillRect/>
            </a:stretch>
          </p:blipFill>
          <p:spPr bwMode="auto">
            <a:xfrm>
              <a:off x="1373604" y="775026"/>
              <a:ext cx="6210527" cy="893601"/>
            </a:xfrm>
            <a:prstGeom prst="rect">
              <a:avLst/>
            </a:prstGeom>
            <a:noFill/>
            <a:ln w="9525">
              <a:noFill/>
              <a:miter lim="800000"/>
              <a:headEnd/>
              <a:tailEnd/>
            </a:ln>
          </p:spPr>
        </p:pic>
        <p:sp>
          <p:nvSpPr>
            <p:cNvPr id="32" name="Highlight"/>
            <p:cNvSpPr/>
            <p:nvPr userDrawn="1"/>
          </p:nvSpPr>
          <p:spPr bwMode="auto">
            <a:xfrm>
              <a:off x="4321338" y="785078"/>
              <a:ext cx="1304008" cy="570467"/>
            </a:xfrm>
            <a:prstGeom prst="rect">
              <a:avLst/>
            </a:prstGeom>
            <a:noFill/>
            <a:ln w="38100"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algn="ctr" fontAlgn="base">
                <a:spcBef>
                  <a:spcPct val="0"/>
                </a:spcBef>
                <a:spcAft>
                  <a:spcPct val="0"/>
                </a:spcAft>
              </a:pPr>
              <a:endParaRPr lang="en-US" sz="1900" dirty="0">
                <a:latin typeface="Arial" pitchFamily="34" charset="0"/>
                <a:cs typeface="Arial" pitchFamily="34" charset="0"/>
              </a:endParaRPr>
            </a:p>
          </p:txBody>
        </p:sp>
        <p:pic>
          <p:nvPicPr>
            <p:cNvPr id="33" name="Picture 4"/>
            <p:cNvPicPr>
              <a:picLocks noChangeAspect="1" noChangeArrowheads="1"/>
            </p:cNvPicPr>
            <p:nvPr userDrawn="1"/>
          </p:nvPicPr>
          <p:blipFill>
            <a:blip r:embed="rId4" cstate="print"/>
            <a:srcRect/>
            <a:stretch>
              <a:fillRect/>
            </a:stretch>
          </p:blipFill>
          <p:spPr bwMode="auto">
            <a:xfrm>
              <a:off x="3207280" y="1842831"/>
              <a:ext cx="2543175" cy="3014663"/>
            </a:xfrm>
            <a:prstGeom prst="rect">
              <a:avLst/>
            </a:prstGeom>
            <a:noFill/>
            <a:ln w="6350">
              <a:solidFill>
                <a:schemeClr val="bg1">
                  <a:lumMod val="75000"/>
                </a:schemeClr>
              </a:solidFill>
              <a:miter lim="800000"/>
              <a:headEnd/>
              <a:tailEnd/>
            </a:ln>
            <a:effectLst>
              <a:outerShdw blurRad="50800" dist="38100" dir="2700000" algn="tl" rotWithShape="0">
                <a:prstClr val="black">
                  <a:alpha val="40000"/>
                </a:prstClr>
              </a:outerShdw>
            </a:effectLst>
          </p:spPr>
        </p:pic>
        <p:sp>
          <p:nvSpPr>
            <p:cNvPr id="34" name="Highlight"/>
            <p:cNvSpPr/>
            <p:nvPr userDrawn="1"/>
          </p:nvSpPr>
          <p:spPr bwMode="auto">
            <a:xfrm>
              <a:off x="3239961" y="3179581"/>
              <a:ext cx="1597046" cy="204872"/>
            </a:xfrm>
            <a:prstGeom prst="rect">
              <a:avLst/>
            </a:prstGeom>
            <a:noFill/>
            <a:ln w="38100"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algn="ctr" fontAlgn="base">
                <a:spcBef>
                  <a:spcPct val="0"/>
                </a:spcBef>
                <a:spcAft>
                  <a:spcPct val="0"/>
                </a:spcAft>
              </a:pPr>
              <a:endParaRPr lang="en-US" sz="1900" dirty="0">
                <a:latin typeface="Arial" pitchFamily="34" charset="0"/>
                <a:cs typeface="Arial" pitchFamily="34" charset="0"/>
              </a:endParaRPr>
            </a:p>
          </p:txBody>
        </p:sp>
        <p:sp>
          <p:nvSpPr>
            <p:cNvPr id="35" name="Rounded Rectangular Callout 34"/>
            <p:cNvSpPr/>
            <p:nvPr userDrawn="1"/>
          </p:nvSpPr>
          <p:spPr>
            <a:xfrm>
              <a:off x="2304360" y="3434174"/>
              <a:ext cx="781161" cy="498517"/>
            </a:xfrm>
            <a:prstGeom prst="wedgeRoundRectCallout">
              <a:avLst>
                <a:gd name="adj1" fmla="val 73512"/>
                <a:gd name="adj2" fmla="val -39557"/>
                <a:gd name="adj3" fmla="val 16667"/>
              </a:avLst>
            </a:prstGeom>
            <a:solidFill>
              <a:schemeClr val="bg1"/>
            </a:solid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noAutofit/>
            </a:bodyPr>
            <a:lstStyle/>
            <a:p>
              <a:pPr algn="ctr"/>
              <a:r>
                <a:rPr lang="en-US" sz="1900" dirty="0">
                  <a:latin typeface="Arial" panose="020B0604020202020204" pitchFamily="34" charset="0"/>
                  <a:cs typeface="Arial" panose="020B0604020202020204" pitchFamily="34" charset="0"/>
                </a:rPr>
                <a:t>Connect to audio</a:t>
              </a:r>
            </a:p>
          </p:txBody>
        </p:sp>
        <p:sp>
          <p:nvSpPr>
            <p:cNvPr id="36" name="Rounded Rectangular Callout 35"/>
            <p:cNvSpPr/>
            <p:nvPr userDrawn="1"/>
          </p:nvSpPr>
          <p:spPr>
            <a:xfrm>
              <a:off x="5740980" y="2885534"/>
              <a:ext cx="781161" cy="323659"/>
            </a:xfrm>
            <a:prstGeom prst="wedgeRoundRectCallout">
              <a:avLst>
                <a:gd name="adj1" fmla="val -69882"/>
                <a:gd name="adj2" fmla="val -19301"/>
                <a:gd name="adj3" fmla="val 16667"/>
              </a:avLst>
            </a:prstGeom>
            <a:solidFill>
              <a:schemeClr val="bg1"/>
            </a:solid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noAutofit/>
            </a:bodyPr>
            <a:lstStyle/>
            <a:p>
              <a:pPr algn="ctr"/>
              <a:r>
                <a:rPr lang="en-US" sz="1900" dirty="0">
                  <a:latin typeface="Arial" panose="020B0604020202020204" pitchFamily="34" charset="0"/>
                  <a:cs typeface="Arial" panose="020B0604020202020204" pitchFamily="34" charset="0"/>
                </a:rPr>
                <a:t>Mute</a:t>
              </a:r>
            </a:p>
          </p:txBody>
        </p:sp>
        <p:sp>
          <p:nvSpPr>
            <p:cNvPr id="37" name="Rounded Rectangular Callout 36"/>
            <p:cNvSpPr/>
            <p:nvPr userDrawn="1"/>
          </p:nvSpPr>
          <p:spPr>
            <a:xfrm>
              <a:off x="1987127" y="4329924"/>
              <a:ext cx="1030816" cy="498517"/>
            </a:xfrm>
            <a:prstGeom prst="wedgeRoundRectCallout">
              <a:avLst>
                <a:gd name="adj1" fmla="val 68891"/>
                <a:gd name="adj2" fmla="val -19646"/>
                <a:gd name="adj3" fmla="val 16667"/>
              </a:avLst>
            </a:prstGeom>
            <a:solidFill>
              <a:schemeClr val="bg1"/>
            </a:solid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noAutofit/>
            </a:bodyPr>
            <a:lstStyle/>
            <a:p>
              <a:pPr algn="ctr"/>
              <a:r>
                <a:rPr lang="en-US" sz="1900" dirty="0">
                  <a:latin typeface="Arial" panose="020B0604020202020204" pitchFamily="34" charset="0"/>
                  <a:cs typeface="Arial" panose="020B0604020202020204" pitchFamily="34" charset="0"/>
                </a:rPr>
                <a:t>Send chat message</a:t>
              </a:r>
            </a:p>
          </p:txBody>
        </p:sp>
      </p:grpSp>
      <p:sp>
        <p:nvSpPr>
          <p:cNvPr id="12" name="Title Placeholder 1"/>
          <p:cNvSpPr>
            <a:spLocks noGrp="1"/>
          </p:cNvSpPr>
          <p:nvPr>
            <p:ph type="title"/>
          </p:nvPr>
        </p:nvSpPr>
        <p:spPr bwMode="white">
          <a:xfrm>
            <a:off x="128553" y="0"/>
            <a:ext cx="10731351" cy="746975"/>
          </a:xfrm>
          <a:prstGeom prst="rect">
            <a:avLst/>
          </a:prstGeom>
        </p:spPr>
        <p:txBody>
          <a:bodyPr vert="horz" lIns="91424" tIns="91424" rIns="91424" bIns="45712" rtlCol="0" anchor="ctr">
            <a:noAutofit/>
          </a:bodyPr>
          <a:lstStyle>
            <a:lvl1pPr>
              <a:defRPr sz="2700"/>
            </a:lvl1pPr>
          </a:lstStyle>
          <a:p>
            <a:endParaRPr lang="en-US" sz="2400" dirty="0">
              <a:solidFill>
                <a:schemeClr val="bg1"/>
              </a:solidFill>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val="3145704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812A5277-1DB9-460F-9A21-B857ABB32666}" type="slidenum">
              <a:rPr lang="en-US" smtClean="0"/>
              <a:pPr/>
              <a:t>‹#›</a:t>
            </a:fld>
            <a:endParaRPr lang="en-US" dirty="0"/>
          </a:p>
        </p:txBody>
      </p:sp>
      <p:pic>
        <p:nvPicPr>
          <p:cNvPr id="4" name="Picture 3"/>
          <p:cNvPicPr>
            <a:picLocks noChangeAspect="1"/>
          </p:cNvPicPr>
          <p:nvPr userDrawn="1"/>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l="17651" t="1343" r="21638" b="1435"/>
          <a:stretch/>
        </p:blipFill>
        <p:spPr>
          <a:xfrm rot="5400000">
            <a:off x="3047724" y="-2283099"/>
            <a:ext cx="6093372" cy="12188825"/>
          </a:xfrm>
          <a:prstGeom prst="rect">
            <a:avLst/>
          </a:prstGeom>
        </p:spPr>
      </p:pic>
    </p:spTree>
    <p:custDataLst>
      <p:tags r:id="rId1"/>
    </p:custDataLst>
    <p:extLst>
      <p:ext uri="{BB962C8B-B14F-4D97-AF65-F5344CB8AC3E}">
        <p14:creationId xmlns:p14="http://schemas.microsoft.com/office/powerpoint/2010/main" val="10880266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image" Target="../media/image6.png"/><Relationship Id="rId4" Type="http://schemas.openxmlformats.org/officeDocument/2006/relationships/slideLayout" Target="../slideLayouts/slideLayout8.xml"/><Relationship Id="rId9" Type="http://schemas.openxmlformats.org/officeDocument/2006/relationships/tags" Target="../tags/tag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ags" Target="../tags/tag16.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3.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6.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0.xml"/><Relationship Id="rId7" Type="http://schemas.openxmlformats.org/officeDocument/2006/relationships/image" Target="../media/image6.png"/><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tags" Target="../tags/tag33.xml"/><Relationship Id="rId5" Type="http://schemas.openxmlformats.org/officeDocument/2006/relationships/theme" Target="../theme/theme4.xml"/><Relationship Id="rId4" Type="http://schemas.openxmlformats.org/officeDocument/2006/relationships/slideLayout" Target="../slideLayouts/slideLayout31.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33.xml"/><Relationship Id="rId1" Type="http://schemas.openxmlformats.org/officeDocument/2006/relationships/slideLayout" Target="../slideLayouts/slideLayout32.xml"/><Relationship Id="rId5" Type="http://schemas.openxmlformats.org/officeDocument/2006/relationships/image" Target="../media/image6.png"/><Relationship Id="rId4" Type="http://schemas.openxmlformats.org/officeDocument/2006/relationships/tags" Target="../tags/tag38.xml"/></Relationships>
</file>

<file path=ppt/slideMasters/_rels/slideMaster6.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heme" Target="../theme/theme6.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ustDataLst>
      <p:tags r:id="rId6"/>
    </p:custDataLst>
  </p:cSld>
  <p:clrMap bg1="lt1" tx1="dk1" bg2="lt2" tx2="dk2" accent1="accent1" accent2="accent2" accent3="accent3" accent4="accent4" accent5="accent5" accent6="accent6" hlink="hlink" folHlink="folHlink"/>
  <p:sldLayoutIdLst>
    <p:sldLayoutId id="2147483731" r:id="rId1"/>
    <p:sldLayoutId id="2147483799" r:id="rId2"/>
    <p:sldLayoutId id="2147483818" r:id="rId3"/>
    <p:sldLayoutId id="2147483826" r:id="rId4"/>
  </p:sldLayoutIdLst>
  <p:hf hdr="0" ftr="0" dt="0"/>
  <p:txStyles>
    <p:titleStyle>
      <a:lvl1pPr marL="0" marR="0" indent="0" algn="l" defTabSz="914240" rtl="0" eaLnBrk="1" fontAlgn="auto" latinLnBrk="0" hangingPunct="1">
        <a:lnSpc>
          <a:spcPct val="85000"/>
        </a:lnSpc>
        <a:spcBef>
          <a:spcPct val="0"/>
        </a:spcBef>
        <a:spcAft>
          <a:spcPts val="0"/>
        </a:spcAft>
        <a:buClrTx/>
        <a:buSzTx/>
        <a:buFontTx/>
        <a:buNone/>
        <a:tabLst/>
        <a:defRPr sz="4400" b="1" kern="1200">
          <a:solidFill>
            <a:srgbClr val="7C868D"/>
          </a:solidFill>
          <a:latin typeface="Arial" panose="020B0604020202020204" pitchFamily="34" charset="0"/>
          <a:ea typeface="+mj-ea"/>
          <a:cs typeface="Arial" panose="020B0604020202020204" pitchFamily="34" charset="0"/>
        </a:defRPr>
      </a:lvl1pPr>
    </p:titleStyle>
    <p:bodyStyle>
      <a:lvl1pPr marL="342840" indent="-342840" algn="l" defTabSz="91424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21" indent="-285701" algn="l" defTabSz="91424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00" indent="-228560" algn="l" defTabSz="91424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920" indent="-228560" algn="l" defTabSz="91424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040" indent="-228560" algn="l" defTabSz="91424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160" indent="-228560" algn="l" defTabSz="91424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80" indent="-228560" algn="l" defTabSz="91424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400" indent="-228560" algn="l" defTabSz="91424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520" indent="-228560" algn="l" defTabSz="91424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40" rtl="0" eaLnBrk="1" latinLnBrk="0" hangingPunct="1">
        <a:defRPr sz="1900" kern="1200">
          <a:solidFill>
            <a:schemeClr val="tx1"/>
          </a:solidFill>
          <a:latin typeface="+mn-lt"/>
          <a:ea typeface="+mn-ea"/>
          <a:cs typeface="+mn-cs"/>
        </a:defRPr>
      </a:lvl1pPr>
      <a:lvl2pPr marL="457120" algn="l" defTabSz="914240" rtl="0" eaLnBrk="1" latinLnBrk="0" hangingPunct="1">
        <a:defRPr sz="1900" kern="1200">
          <a:solidFill>
            <a:schemeClr val="tx1"/>
          </a:solidFill>
          <a:latin typeface="+mn-lt"/>
          <a:ea typeface="+mn-ea"/>
          <a:cs typeface="+mn-cs"/>
        </a:defRPr>
      </a:lvl2pPr>
      <a:lvl3pPr marL="914240" algn="l" defTabSz="914240" rtl="0" eaLnBrk="1" latinLnBrk="0" hangingPunct="1">
        <a:defRPr sz="1900" kern="1200">
          <a:solidFill>
            <a:schemeClr val="tx1"/>
          </a:solidFill>
          <a:latin typeface="+mn-lt"/>
          <a:ea typeface="+mn-ea"/>
          <a:cs typeface="+mn-cs"/>
        </a:defRPr>
      </a:lvl3pPr>
      <a:lvl4pPr marL="1371360" algn="l" defTabSz="914240" rtl="0" eaLnBrk="1" latinLnBrk="0" hangingPunct="1">
        <a:defRPr sz="1900" kern="1200">
          <a:solidFill>
            <a:schemeClr val="tx1"/>
          </a:solidFill>
          <a:latin typeface="+mn-lt"/>
          <a:ea typeface="+mn-ea"/>
          <a:cs typeface="+mn-cs"/>
        </a:defRPr>
      </a:lvl4pPr>
      <a:lvl5pPr marL="1828480" algn="l" defTabSz="914240" rtl="0" eaLnBrk="1" latinLnBrk="0" hangingPunct="1">
        <a:defRPr sz="1900" kern="1200">
          <a:solidFill>
            <a:schemeClr val="tx1"/>
          </a:solidFill>
          <a:latin typeface="+mn-lt"/>
          <a:ea typeface="+mn-ea"/>
          <a:cs typeface="+mn-cs"/>
        </a:defRPr>
      </a:lvl5pPr>
      <a:lvl6pPr marL="2285600" algn="l" defTabSz="914240" rtl="0" eaLnBrk="1" latinLnBrk="0" hangingPunct="1">
        <a:defRPr sz="1900" kern="1200">
          <a:solidFill>
            <a:schemeClr val="tx1"/>
          </a:solidFill>
          <a:latin typeface="+mn-lt"/>
          <a:ea typeface="+mn-ea"/>
          <a:cs typeface="+mn-cs"/>
        </a:defRPr>
      </a:lvl6pPr>
      <a:lvl7pPr marL="2742720" algn="l" defTabSz="914240" rtl="0" eaLnBrk="1" latinLnBrk="0" hangingPunct="1">
        <a:defRPr sz="1900" kern="1200">
          <a:solidFill>
            <a:schemeClr val="tx1"/>
          </a:solidFill>
          <a:latin typeface="+mn-lt"/>
          <a:ea typeface="+mn-ea"/>
          <a:cs typeface="+mn-cs"/>
        </a:defRPr>
      </a:lvl7pPr>
      <a:lvl8pPr marL="3199840" algn="l" defTabSz="914240" rtl="0" eaLnBrk="1" latinLnBrk="0" hangingPunct="1">
        <a:defRPr sz="1900" kern="1200">
          <a:solidFill>
            <a:schemeClr val="tx1"/>
          </a:solidFill>
          <a:latin typeface="+mn-lt"/>
          <a:ea typeface="+mn-ea"/>
          <a:cs typeface="+mn-cs"/>
        </a:defRPr>
      </a:lvl8pPr>
      <a:lvl9pPr marL="3656960" algn="l" defTabSz="914240"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bwMode="auto">
          <a:xfrm>
            <a:off x="0" y="0"/>
            <a:ext cx="12188825" cy="758952"/>
          </a:xfrm>
          <a:prstGeom prst="rect">
            <a:avLst/>
          </a:prstGeom>
          <a:solidFill>
            <a:schemeClr val="bg2">
              <a:lumMod val="50000"/>
            </a:schemeClr>
          </a:solidFill>
          <a:ln w="38100" cap="flat" cmpd="sng" algn="ctr">
            <a:noFill/>
            <a:prstDash val="solid"/>
            <a:round/>
            <a:headEnd type="none" w="med" len="med"/>
            <a:tailEnd type="none" w="med" len="med"/>
          </a:ln>
          <a:effectLst/>
        </p:spPr>
        <p:txBody>
          <a:bodyPr vert="horz" wrap="square" lIns="91424" tIns="45712" rIns="91424" bIns="45712" numCol="1" spcCol="0" rtlCol="0" anchor="t" anchorCtr="0" compatLnSpc="1">
            <a:prstTxWarp prst="textNoShape">
              <a:avLst/>
            </a:prstTxWarp>
          </a:bodyPr>
          <a:lstStyle/>
          <a:p>
            <a:pPr marL="0" marR="0" indent="0" algn="ctr" defTabSz="91424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027" name="Rectangle 3"/>
          <p:cNvSpPr>
            <a:spLocks noGrp="1" noChangeArrowheads="1"/>
          </p:cNvSpPr>
          <p:nvPr>
            <p:ph type="body" idx="1"/>
          </p:nvPr>
        </p:nvSpPr>
        <p:spPr bwMode="auto">
          <a:xfrm>
            <a:off x="121412" y="821735"/>
            <a:ext cx="11947203" cy="5971871"/>
          </a:xfrm>
          <a:prstGeom prst="rect">
            <a:avLst/>
          </a:prstGeom>
          <a:noFill/>
          <a:ln w="9525">
            <a:noFill/>
            <a:miter lim="800000"/>
            <a:headEnd/>
            <a:tailEnd/>
          </a:ln>
        </p:spPr>
        <p:txBody>
          <a:bodyPr vert="horz" wrap="square" lIns="91424" tIns="45712" rIns="91424" bIns="45712"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bwMode="white">
          <a:xfrm>
            <a:off x="128553" y="0"/>
            <a:ext cx="10731351" cy="746975"/>
          </a:xfrm>
          <a:prstGeom prst="rect">
            <a:avLst/>
          </a:prstGeom>
        </p:spPr>
        <p:txBody>
          <a:bodyPr vert="horz" lIns="91424" tIns="91424" rIns="91424" bIns="45712" rtlCol="0" anchor="ctr">
            <a:noAutofit/>
          </a:bodyPr>
          <a:lstStyle/>
          <a:p>
            <a:r>
              <a:rPr lang="en-US" dirty="0"/>
              <a:t>Click to edit Master title style</a:t>
            </a:r>
          </a:p>
        </p:txBody>
      </p:sp>
      <p:sp>
        <p:nvSpPr>
          <p:cNvPr id="10" name="Slide Number Placeholder 2"/>
          <p:cNvSpPr>
            <a:spLocks noGrp="1"/>
          </p:cNvSpPr>
          <p:nvPr>
            <p:ph type="sldNum" sz="quarter" idx="4"/>
          </p:nvPr>
        </p:nvSpPr>
        <p:spPr bwMode="white">
          <a:xfrm>
            <a:off x="10894548" y="301659"/>
            <a:ext cx="483785" cy="197963"/>
          </a:xfrm>
          <a:prstGeom prst="rect">
            <a:avLst/>
          </a:prstGeom>
        </p:spPr>
        <p:txBody>
          <a:bodyPr vert="horz" lIns="91424" tIns="0" rIns="91424" bIns="0" rtlCol="0" anchor="ctr"/>
          <a:lstStyle>
            <a:lvl1pPr algn="r">
              <a:defRPr sz="1100">
                <a:solidFill>
                  <a:schemeClr val="bg1"/>
                </a:solidFill>
                <a:latin typeface="Arial" pitchFamily="34" charset="0"/>
                <a:cs typeface="Arial" pitchFamily="34" charset="0"/>
              </a:defRPr>
            </a:lvl1pPr>
          </a:lstStyle>
          <a:p>
            <a:fld id="{812A5277-1DB9-460F-9A21-B857ABB32666}" type="slidenum">
              <a:rPr lang="en-US" smtClean="0"/>
              <a:pPr/>
              <a:t>‹#›</a:t>
            </a:fld>
            <a:endParaRPr lang="en-US" dirty="0"/>
          </a:p>
        </p:txBody>
      </p:sp>
      <p:pic>
        <p:nvPicPr>
          <p:cNvPr id="7" name="Picture 1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bwMode="auto">
          <a:xfrm>
            <a:off x="11500613" y="128064"/>
            <a:ext cx="560609" cy="515224"/>
          </a:xfrm>
          <a:prstGeom prst="rect">
            <a:avLst/>
          </a:prstGeom>
          <a:noFill/>
          <a:ln>
            <a:noFill/>
          </a:ln>
          <a:effectLst>
            <a:outerShdw blurRad="104775" dir="2700000" algn="tl" rotWithShape="0">
              <a:srgbClr val="003DAA">
                <a:alpha val="4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9"/>
    </p:custDataLst>
    <p:extLst>
      <p:ext uri="{BB962C8B-B14F-4D97-AF65-F5344CB8AC3E}">
        <p14:creationId xmlns:p14="http://schemas.microsoft.com/office/powerpoint/2010/main" val="2919399678"/>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16" r:id="rId4"/>
    <p:sldLayoutId id="2147483817" r:id="rId5"/>
    <p:sldLayoutId id="2147483819" r:id="rId6"/>
    <p:sldLayoutId id="2147483829" r:id="rId7"/>
  </p:sldLayoutIdLst>
  <p:hf hdr="0" ftr="0" dt="0"/>
  <p:txStyles>
    <p:titleStyle>
      <a:lvl1pPr algn="l" rtl="0" eaLnBrk="1" fontAlgn="base" hangingPunct="1">
        <a:lnSpc>
          <a:spcPct val="85000"/>
        </a:lnSpc>
        <a:spcBef>
          <a:spcPct val="0"/>
        </a:spcBef>
        <a:spcAft>
          <a:spcPct val="0"/>
        </a:spcAft>
        <a:defRPr sz="2800" b="1">
          <a:solidFill>
            <a:schemeClr val="bg1"/>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2000" b="1">
          <a:solidFill>
            <a:schemeClr val="bg1"/>
          </a:solidFill>
          <a:latin typeface="Myriad Pro" pitchFamily="34" charset="0"/>
        </a:defRPr>
      </a:lvl2pPr>
      <a:lvl3pPr algn="l" rtl="0" eaLnBrk="1" fontAlgn="base" hangingPunct="1">
        <a:spcBef>
          <a:spcPct val="0"/>
        </a:spcBef>
        <a:spcAft>
          <a:spcPct val="0"/>
        </a:spcAft>
        <a:defRPr sz="2000" b="1">
          <a:solidFill>
            <a:schemeClr val="bg1"/>
          </a:solidFill>
          <a:latin typeface="Myriad Pro" pitchFamily="34" charset="0"/>
        </a:defRPr>
      </a:lvl3pPr>
      <a:lvl4pPr algn="l" rtl="0" eaLnBrk="1" fontAlgn="base" hangingPunct="1">
        <a:spcBef>
          <a:spcPct val="0"/>
        </a:spcBef>
        <a:spcAft>
          <a:spcPct val="0"/>
        </a:spcAft>
        <a:defRPr sz="2000" b="1">
          <a:solidFill>
            <a:schemeClr val="bg1"/>
          </a:solidFill>
          <a:latin typeface="Myriad Pro" pitchFamily="34" charset="0"/>
        </a:defRPr>
      </a:lvl4pPr>
      <a:lvl5pPr algn="l" rtl="0" eaLnBrk="1" fontAlgn="base" hangingPunct="1">
        <a:spcBef>
          <a:spcPct val="0"/>
        </a:spcBef>
        <a:spcAft>
          <a:spcPct val="0"/>
        </a:spcAft>
        <a:defRPr sz="2000" b="1">
          <a:solidFill>
            <a:schemeClr val="bg1"/>
          </a:solidFill>
          <a:latin typeface="Myriad Pro" pitchFamily="34" charset="0"/>
        </a:defRPr>
      </a:lvl5pPr>
      <a:lvl6pPr marL="457120" algn="l" rtl="0" eaLnBrk="1" fontAlgn="base" hangingPunct="1">
        <a:spcBef>
          <a:spcPct val="0"/>
        </a:spcBef>
        <a:spcAft>
          <a:spcPct val="0"/>
        </a:spcAft>
        <a:defRPr sz="2000" b="1">
          <a:solidFill>
            <a:schemeClr val="bg1"/>
          </a:solidFill>
          <a:latin typeface="Myriad Pro" pitchFamily="34" charset="0"/>
        </a:defRPr>
      </a:lvl6pPr>
      <a:lvl7pPr marL="914240" algn="l" rtl="0" eaLnBrk="1" fontAlgn="base" hangingPunct="1">
        <a:spcBef>
          <a:spcPct val="0"/>
        </a:spcBef>
        <a:spcAft>
          <a:spcPct val="0"/>
        </a:spcAft>
        <a:defRPr sz="2000" b="1">
          <a:solidFill>
            <a:schemeClr val="bg1"/>
          </a:solidFill>
          <a:latin typeface="Myriad Pro" pitchFamily="34" charset="0"/>
        </a:defRPr>
      </a:lvl7pPr>
      <a:lvl8pPr marL="1371360" algn="l" rtl="0" eaLnBrk="1" fontAlgn="base" hangingPunct="1">
        <a:spcBef>
          <a:spcPct val="0"/>
        </a:spcBef>
        <a:spcAft>
          <a:spcPct val="0"/>
        </a:spcAft>
        <a:defRPr sz="2000" b="1">
          <a:solidFill>
            <a:schemeClr val="bg1"/>
          </a:solidFill>
          <a:latin typeface="Myriad Pro" pitchFamily="34" charset="0"/>
        </a:defRPr>
      </a:lvl8pPr>
      <a:lvl9pPr marL="1828480" algn="l" rtl="0" eaLnBrk="1" fontAlgn="base" hangingPunct="1">
        <a:spcBef>
          <a:spcPct val="0"/>
        </a:spcBef>
        <a:spcAft>
          <a:spcPct val="0"/>
        </a:spcAft>
        <a:defRPr sz="2000" b="1">
          <a:solidFill>
            <a:schemeClr val="bg1"/>
          </a:solidFill>
          <a:latin typeface="Myriad Pro" pitchFamily="34" charset="0"/>
        </a:defRPr>
      </a:lvl9pPr>
    </p:titleStyle>
    <p:bodyStyle>
      <a:lvl1pPr algn="l" rtl="0" eaLnBrk="1" fontAlgn="base" hangingPunct="1">
        <a:spcBef>
          <a:spcPts val="600"/>
        </a:spcBef>
        <a:spcAft>
          <a:spcPct val="0"/>
        </a:spcAft>
        <a:defRPr sz="2800">
          <a:solidFill>
            <a:schemeClr val="tx1"/>
          </a:solidFill>
          <a:latin typeface="Arial" pitchFamily="34" charset="0"/>
          <a:ea typeface="+mn-ea"/>
          <a:cs typeface="Arial" pitchFamily="34" charset="0"/>
        </a:defRPr>
      </a:lvl1pPr>
      <a:lvl2pPr marL="225386" indent="-225386" algn="l" rtl="0" eaLnBrk="1" fontAlgn="base" hangingPunct="1">
        <a:spcBef>
          <a:spcPts val="600"/>
        </a:spcBef>
        <a:spcAft>
          <a:spcPct val="0"/>
        </a:spcAft>
        <a:buFont typeface="Wingdings" pitchFamily="2" charset="2"/>
        <a:buChar char="§"/>
        <a:defRPr sz="2400">
          <a:solidFill>
            <a:schemeClr val="tx1"/>
          </a:solidFill>
          <a:latin typeface="Arial" pitchFamily="34" charset="0"/>
          <a:cs typeface="Arial" pitchFamily="34" charset="0"/>
        </a:defRPr>
      </a:lvl2pPr>
      <a:lvl3pPr marL="453946" indent="-228560" algn="l" rtl="0" eaLnBrk="1" fontAlgn="base" hangingPunct="1">
        <a:spcBef>
          <a:spcPts val="600"/>
        </a:spcBef>
        <a:spcAft>
          <a:spcPct val="0"/>
        </a:spcAft>
        <a:buFont typeface="Arial" pitchFamily="34" charset="0"/>
        <a:buChar char="–"/>
        <a:defRPr sz="2100">
          <a:solidFill>
            <a:schemeClr val="tx1"/>
          </a:solidFill>
          <a:latin typeface="Arial" pitchFamily="34" charset="0"/>
          <a:cs typeface="Arial" pitchFamily="34" charset="0"/>
        </a:defRPr>
      </a:lvl3pPr>
      <a:lvl4pPr marL="682506" indent="-228560" algn="l" rtl="0" eaLnBrk="1" fontAlgn="base" hangingPunct="1">
        <a:spcBef>
          <a:spcPts val="600"/>
        </a:spcBef>
        <a:spcAft>
          <a:spcPct val="0"/>
        </a:spcAft>
        <a:buFont typeface="Arial" pitchFamily="34" charset="0"/>
        <a:buChar char="•"/>
        <a:defRPr sz="2100">
          <a:solidFill>
            <a:schemeClr val="tx1"/>
          </a:solidFill>
          <a:latin typeface="Arial" pitchFamily="34" charset="0"/>
          <a:cs typeface="Arial" pitchFamily="34" charset="0"/>
        </a:defRPr>
      </a:lvl4pPr>
      <a:lvl5pPr marL="911066" indent="-228560" algn="l" rtl="0" eaLnBrk="1" fontAlgn="base" hangingPunct="1">
        <a:spcBef>
          <a:spcPts val="600"/>
        </a:spcBef>
        <a:spcAft>
          <a:spcPct val="0"/>
        </a:spcAft>
        <a:buFont typeface="Arial" pitchFamily="34" charset="0"/>
        <a:buChar char="–"/>
        <a:defRPr sz="2100">
          <a:solidFill>
            <a:schemeClr val="tx1"/>
          </a:solidFill>
          <a:latin typeface="Arial" pitchFamily="34" charset="0"/>
          <a:cs typeface="Arial" pitchFamily="34" charset="0"/>
        </a:defRPr>
      </a:lvl5pPr>
      <a:lvl6pPr marL="1825306" indent="-228560" algn="l" rtl="0" eaLnBrk="1" fontAlgn="base" hangingPunct="1">
        <a:spcBef>
          <a:spcPct val="20000"/>
        </a:spcBef>
        <a:spcAft>
          <a:spcPct val="0"/>
        </a:spcAft>
        <a:buChar char="»"/>
        <a:defRPr>
          <a:solidFill>
            <a:srgbClr val="636363"/>
          </a:solidFill>
          <a:latin typeface="+mn-lt"/>
        </a:defRPr>
      </a:lvl6pPr>
      <a:lvl7pPr marL="2282426" indent="-228560" algn="l" rtl="0" eaLnBrk="1" fontAlgn="base" hangingPunct="1">
        <a:spcBef>
          <a:spcPct val="20000"/>
        </a:spcBef>
        <a:spcAft>
          <a:spcPct val="0"/>
        </a:spcAft>
        <a:buChar char="»"/>
        <a:defRPr>
          <a:solidFill>
            <a:srgbClr val="636363"/>
          </a:solidFill>
          <a:latin typeface="+mn-lt"/>
        </a:defRPr>
      </a:lvl7pPr>
      <a:lvl8pPr marL="2739546" indent="-228560" algn="l" rtl="0" eaLnBrk="1" fontAlgn="base" hangingPunct="1">
        <a:spcBef>
          <a:spcPct val="20000"/>
        </a:spcBef>
        <a:spcAft>
          <a:spcPct val="0"/>
        </a:spcAft>
        <a:buChar char="»"/>
        <a:defRPr>
          <a:solidFill>
            <a:srgbClr val="636363"/>
          </a:solidFill>
          <a:latin typeface="+mn-lt"/>
        </a:defRPr>
      </a:lvl8pPr>
      <a:lvl9pPr marL="3196666" indent="-228560" algn="l" rtl="0" eaLnBrk="1" fontAlgn="base" hangingPunct="1">
        <a:spcBef>
          <a:spcPct val="20000"/>
        </a:spcBef>
        <a:spcAft>
          <a:spcPct val="0"/>
        </a:spcAft>
        <a:buChar char="»"/>
        <a:defRPr>
          <a:solidFill>
            <a:srgbClr val="636363"/>
          </a:solidFill>
          <a:latin typeface="+mn-lt"/>
        </a:defRPr>
      </a:lvl9pPr>
    </p:bodyStyle>
    <p:otherStyle>
      <a:defPPr>
        <a:defRPr lang="en-US"/>
      </a:defPPr>
      <a:lvl1pPr marL="0" algn="l" defTabSz="914240" rtl="0" eaLnBrk="1" latinLnBrk="0" hangingPunct="1">
        <a:defRPr sz="1900" kern="1200">
          <a:solidFill>
            <a:schemeClr val="tx1"/>
          </a:solidFill>
          <a:latin typeface="+mn-lt"/>
          <a:ea typeface="+mn-ea"/>
          <a:cs typeface="+mn-cs"/>
        </a:defRPr>
      </a:lvl1pPr>
      <a:lvl2pPr marL="457120" algn="l" defTabSz="914240" rtl="0" eaLnBrk="1" latinLnBrk="0" hangingPunct="1">
        <a:defRPr sz="1900" kern="1200">
          <a:solidFill>
            <a:schemeClr val="tx1"/>
          </a:solidFill>
          <a:latin typeface="+mn-lt"/>
          <a:ea typeface="+mn-ea"/>
          <a:cs typeface="+mn-cs"/>
        </a:defRPr>
      </a:lvl2pPr>
      <a:lvl3pPr marL="914240" algn="l" defTabSz="914240" rtl="0" eaLnBrk="1" latinLnBrk="0" hangingPunct="1">
        <a:defRPr sz="1900" kern="1200">
          <a:solidFill>
            <a:schemeClr val="tx1"/>
          </a:solidFill>
          <a:latin typeface="+mn-lt"/>
          <a:ea typeface="+mn-ea"/>
          <a:cs typeface="+mn-cs"/>
        </a:defRPr>
      </a:lvl3pPr>
      <a:lvl4pPr marL="1371360" algn="l" defTabSz="914240" rtl="0" eaLnBrk="1" latinLnBrk="0" hangingPunct="1">
        <a:defRPr sz="1900" kern="1200">
          <a:solidFill>
            <a:schemeClr val="tx1"/>
          </a:solidFill>
          <a:latin typeface="+mn-lt"/>
          <a:ea typeface="+mn-ea"/>
          <a:cs typeface="+mn-cs"/>
        </a:defRPr>
      </a:lvl4pPr>
      <a:lvl5pPr marL="1828480" algn="l" defTabSz="914240" rtl="0" eaLnBrk="1" latinLnBrk="0" hangingPunct="1">
        <a:defRPr sz="1900" kern="1200">
          <a:solidFill>
            <a:schemeClr val="tx1"/>
          </a:solidFill>
          <a:latin typeface="+mn-lt"/>
          <a:ea typeface="+mn-ea"/>
          <a:cs typeface="+mn-cs"/>
        </a:defRPr>
      </a:lvl5pPr>
      <a:lvl6pPr marL="2285600" algn="l" defTabSz="914240" rtl="0" eaLnBrk="1" latinLnBrk="0" hangingPunct="1">
        <a:defRPr sz="1900" kern="1200">
          <a:solidFill>
            <a:schemeClr val="tx1"/>
          </a:solidFill>
          <a:latin typeface="+mn-lt"/>
          <a:ea typeface="+mn-ea"/>
          <a:cs typeface="+mn-cs"/>
        </a:defRPr>
      </a:lvl6pPr>
      <a:lvl7pPr marL="2742720" algn="l" defTabSz="914240" rtl="0" eaLnBrk="1" latinLnBrk="0" hangingPunct="1">
        <a:defRPr sz="1900" kern="1200">
          <a:solidFill>
            <a:schemeClr val="tx1"/>
          </a:solidFill>
          <a:latin typeface="+mn-lt"/>
          <a:ea typeface="+mn-ea"/>
          <a:cs typeface="+mn-cs"/>
        </a:defRPr>
      </a:lvl7pPr>
      <a:lvl8pPr marL="3199840" algn="l" defTabSz="914240" rtl="0" eaLnBrk="1" latinLnBrk="0" hangingPunct="1">
        <a:defRPr sz="1900" kern="1200">
          <a:solidFill>
            <a:schemeClr val="tx1"/>
          </a:solidFill>
          <a:latin typeface="+mn-lt"/>
          <a:ea typeface="+mn-ea"/>
          <a:cs typeface="+mn-cs"/>
        </a:defRPr>
      </a:lvl8pPr>
      <a:lvl9pPr marL="3656960" algn="l" defTabSz="914240"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bwMode="auto">
          <a:xfrm>
            <a:off x="0" y="0"/>
            <a:ext cx="12188825" cy="758952"/>
          </a:xfrm>
          <a:prstGeom prst="rect">
            <a:avLst/>
          </a:prstGeom>
          <a:solidFill>
            <a:schemeClr val="bg2">
              <a:lumMod val="50000"/>
            </a:schemeClr>
          </a:solidFill>
          <a:ln w="38100" cap="flat" cmpd="sng" algn="ctr">
            <a:noFill/>
            <a:prstDash val="solid"/>
            <a:round/>
            <a:headEnd type="none" w="med" len="med"/>
            <a:tailEnd type="none" w="med" len="med"/>
          </a:ln>
          <a:effectLst/>
        </p:spPr>
        <p:txBody>
          <a:bodyPr vert="horz" wrap="square" lIns="91424" tIns="45712" rIns="91424" bIns="45712" numCol="1" spcCol="0" rtlCol="0" anchor="t" anchorCtr="0" compatLnSpc="1">
            <a:prstTxWarp prst="textNoShape">
              <a:avLst/>
            </a:prstTxWarp>
          </a:bodyPr>
          <a:lstStyle/>
          <a:p>
            <a:pPr marL="0" marR="0" indent="0" algn="ctr" defTabSz="91424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027" name="Rectangle 3"/>
          <p:cNvSpPr>
            <a:spLocks noGrp="1" noChangeArrowheads="1"/>
          </p:cNvSpPr>
          <p:nvPr>
            <p:ph type="body" idx="1"/>
          </p:nvPr>
        </p:nvSpPr>
        <p:spPr bwMode="auto">
          <a:xfrm>
            <a:off x="121412" y="821735"/>
            <a:ext cx="11947203" cy="5971871"/>
          </a:xfrm>
          <a:prstGeom prst="rect">
            <a:avLst/>
          </a:prstGeom>
          <a:noFill/>
          <a:ln w="9525">
            <a:noFill/>
            <a:miter lim="800000"/>
            <a:headEnd/>
            <a:tailEnd/>
          </a:ln>
        </p:spPr>
        <p:txBody>
          <a:bodyPr vert="horz" wrap="square" lIns="91424" tIns="45712" rIns="91424" bIns="45712"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bwMode="white">
          <a:xfrm>
            <a:off x="128553" y="0"/>
            <a:ext cx="10731351" cy="746975"/>
          </a:xfrm>
          <a:prstGeom prst="rect">
            <a:avLst/>
          </a:prstGeom>
        </p:spPr>
        <p:txBody>
          <a:bodyPr vert="horz" lIns="91424" tIns="91424" rIns="91424" bIns="45712" rtlCol="0" anchor="ctr">
            <a:noAutofit/>
          </a:bodyPr>
          <a:lstStyle/>
          <a:p>
            <a:r>
              <a:rPr lang="en-US" dirty="0"/>
              <a:t>Click to edit Master title style</a:t>
            </a:r>
          </a:p>
        </p:txBody>
      </p:sp>
      <p:sp>
        <p:nvSpPr>
          <p:cNvPr id="10" name="Slide Number Placeholder 2"/>
          <p:cNvSpPr>
            <a:spLocks noGrp="1"/>
          </p:cNvSpPr>
          <p:nvPr>
            <p:ph type="sldNum" sz="quarter" idx="4"/>
          </p:nvPr>
        </p:nvSpPr>
        <p:spPr bwMode="white">
          <a:xfrm>
            <a:off x="10894548" y="301659"/>
            <a:ext cx="483785" cy="197963"/>
          </a:xfrm>
          <a:prstGeom prst="rect">
            <a:avLst/>
          </a:prstGeom>
        </p:spPr>
        <p:txBody>
          <a:bodyPr vert="horz" lIns="91424" tIns="0" rIns="91424" bIns="0" rtlCol="0" anchor="ctr"/>
          <a:lstStyle>
            <a:lvl1pPr algn="r">
              <a:defRPr sz="1100">
                <a:solidFill>
                  <a:schemeClr val="bg1"/>
                </a:solidFill>
                <a:latin typeface="Arial" pitchFamily="34" charset="0"/>
                <a:cs typeface="Arial" pitchFamily="34" charset="0"/>
              </a:defRPr>
            </a:lvl1pPr>
          </a:lstStyle>
          <a:p>
            <a:fld id="{812A5277-1DB9-460F-9A21-B857ABB32666}" type="slidenum">
              <a:rPr lang="en-US" smtClean="0"/>
              <a:pPr/>
              <a:t>‹#›</a:t>
            </a:fld>
            <a:endParaRPr lang="en-US" dirty="0"/>
          </a:p>
        </p:txBody>
      </p:sp>
      <p:pic>
        <p:nvPicPr>
          <p:cNvPr id="7" name="Picture 19"/>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bwMode="auto">
          <a:xfrm>
            <a:off x="11500613" y="128064"/>
            <a:ext cx="560609" cy="515224"/>
          </a:xfrm>
          <a:prstGeom prst="rect">
            <a:avLst/>
          </a:prstGeom>
          <a:noFill/>
          <a:ln>
            <a:noFill/>
          </a:ln>
          <a:effectLst>
            <a:outerShdw blurRad="104775" dir="2700000" algn="tl" rotWithShape="0">
              <a:srgbClr val="003DAA">
                <a:alpha val="4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8"/>
    </p:custDataLst>
    <p:extLst>
      <p:ext uri="{BB962C8B-B14F-4D97-AF65-F5344CB8AC3E}">
        <p14:creationId xmlns:p14="http://schemas.microsoft.com/office/powerpoint/2010/main" val="3067998052"/>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824" r:id="rId13"/>
    <p:sldLayoutId id="2147483823" r:id="rId14"/>
    <p:sldLayoutId id="2147483825" r:id="rId15"/>
    <p:sldLayoutId id="2147483828" r:id="rId16"/>
  </p:sldLayoutIdLst>
  <p:hf hdr="0" ftr="0" dt="0"/>
  <p:txStyles>
    <p:titleStyle>
      <a:lvl1pPr algn="l" rtl="0" eaLnBrk="1" fontAlgn="base" hangingPunct="1">
        <a:lnSpc>
          <a:spcPct val="85000"/>
        </a:lnSpc>
        <a:spcBef>
          <a:spcPct val="0"/>
        </a:spcBef>
        <a:spcAft>
          <a:spcPct val="0"/>
        </a:spcAft>
        <a:defRPr sz="2800" b="1">
          <a:solidFill>
            <a:schemeClr val="bg1"/>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2000" b="1">
          <a:solidFill>
            <a:schemeClr val="bg1"/>
          </a:solidFill>
          <a:latin typeface="Myriad Pro" pitchFamily="34" charset="0"/>
        </a:defRPr>
      </a:lvl2pPr>
      <a:lvl3pPr algn="l" rtl="0" eaLnBrk="1" fontAlgn="base" hangingPunct="1">
        <a:spcBef>
          <a:spcPct val="0"/>
        </a:spcBef>
        <a:spcAft>
          <a:spcPct val="0"/>
        </a:spcAft>
        <a:defRPr sz="2000" b="1">
          <a:solidFill>
            <a:schemeClr val="bg1"/>
          </a:solidFill>
          <a:latin typeface="Myriad Pro" pitchFamily="34" charset="0"/>
        </a:defRPr>
      </a:lvl3pPr>
      <a:lvl4pPr algn="l" rtl="0" eaLnBrk="1" fontAlgn="base" hangingPunct="1">
        <a:spcBef>
          <a:spcPct val="0"/>
        </a:spcBef>
        <a:spcAft>
          <a:spcPct val="0"/>
        </a:spcAft>
        <a:defRPr sz="2000" b="1">
          <a:solidFill>
            <a:schemeClr val="bg1"/>
          </a:solidFill>
          <a:latin typeface="Myriad Pro" pitchFamily="34" charset="0"/>
        </a:defRPr>
      </a:lvl4pPr>
      <a:lvl5pPr algn="l" rtl="0" eaLnBrk="1" fontAlgn="base" hangingPunct="1">
        <a:spcBef>
          <a:spcPct val="0"/>
        </a:spcBef>
        <a:spcAft>
          <a:spcPct val="0"/>
        </a:spcAft>
        <a:defRPr sz="2000" b="1">
          <a:solidFill>
            <a:schemeClr val="bg1"/>
          </a:solidFill>
          <a:latin typeface="Myriad Pro" pitchFamily="34" charset="0"/>
        </a:defRPr>
      </a:lvl5pPr>
      <a:lvl6pPr marL="457120" algn="l" rtl="0" eaLnBrk="1" fontAlgn="base" hangingPunct="1">
        <a:spcBef>
          <a:spcPct val="0"/>
        </a:spcBef>
        <a:spcAft>
          <a:spcPct val="0"/>
        </a:spcAft>
        <a:defRPr sz="2000" b="1">
          <a:solidFill>
            <a:schemeClr val="bg1"/>
          </a:solidFill>
          <a:latin typeface="Myriad Pro" pitchFamily="34" charset="0"/>
        </a:defRPr>
      </a:lvl6pPr>
      <a:lvl7pPr marL="914240" algn="l" rtl="0" eaLnBrk="1" fontAlgn="base" hangingPunct="1">
        <a:spcBef>
          <a:spcPct val="0"/>
        </a:spcBef>
        <a:spcAft>
          <a:spcPct val="0"/>
        </a:spcAft>
        <a:defRPr sz="2000" b="1">
          <a:solidFill>
            <a:schemeClr val="bg1"/>
          </a:solidFill>
          <a:latin typeface="Myriad Pro" pitchFamily="34" charset="0"/>
        </a:defRPr>
      </a:lvl7pPr>
      <a:lvl8pPr marL="1371360" algn="l" rtl="0" eaLnBrk="1" fontAlgn="base" hangingPunct="1">
        <a:spcBef>
          <a:spcPct val="0"/>
        </a:spcBef>
        <a:spcAft>
          <a:spcPct val="0"/>
        </a:spcAft>
        <a:defRPr sz="2000" b="1">
          <a:solidFill>
            <a:schemeClr val="bg1"/>
          </a:solidFill>
          <a:latin typeface="Myriad Pro" pitchFamily="34" charset="0"/>
        </a:defRPr>
      </a:lvl8pPr>
      <a:lvl9pPr marL="1828480" algn="l" rtl="0" eaLnBrk="1" fontAlgn="base" hangingPunct="1">
        <a:spcBef>
          <a:spcPct val="0"/>
        </a:spcBef>
        <a:spcAft>
          <a:spcPct val="0"/>
        </a:spcAft>
        <a:defRPr sz="2000" b="1">
          <a:solidFill>
            <a:schemeClr val="bg1"/>
          </a:solidFill>
          <a:latin typeface="Myriad Pro" pitchFamily="34" charset="0"/>
        </a:defRPr>
      </a:lvl9pPr>
    </p:titleStyle>
    <p:bodyStyle>
      <a:lvl1pPr algn="l" rtl="0" eaLnBrk="1" fontAlgn="base" hangingPunct="1">
        <a:spcBef>
          <a:spcPts val="600"/>
        </a:spcBef>
        <a:spcAft>
          <a:spcPct val="0"/>
        </a:spcAft>
        <a:defRPr sz="2800">
          <a:solidFill>
            <a:schemeClr val="tx1"/>
          </a:solidFill>
          <a:latin typeface="Arial" pitchFamily="34" charset="0"/>
          <a:ea typeface="+mn-ea"/>
          <a:cs typeface="Arial" pitchFamily="34" charset="0"/>
        </a:defRPr>
      </a:lvl1pPr>
      <a:lvl2pPr marL="225386" indent="-225386" algn="l" rtl="0" eaLnBrk="1" fontAlgn="base" hangingPunct="1">
        <a:spcBef>
          <a:spcPts val="600"/>
        </a:spcBef>
        <a:spcAft>
          <a:spcPct val="0"/>
        </a:spcAft>
        <a:buFont typeface="Wingdings" pitchFamily="2" charset="2"/>
        <a:buChar char="§"/>
        <a:defRPr sz="2400">
          <a:solidFill>
            <a:schemeClr val="tx1"/>
          </a:solidFill>
          <a:latin typeface="Arial" pitchFamily="34" charset="0"/>
          <a:cs typeface="Arial" pitchFamily="34" charset="0"/>
        </a:defRPr>
      </a:lvl2pPr>
      <a:lvl3pPr marL="453946" indent="-228560" algn="l" rtl="0" eaLnBrk="1" fontAlgn="base" hangingPunct="1">
        <a:spcBef>
          <a:spcPts val="600"/>
        </a:spcBef>
        <a:spcAft>
          <a:spcPct val="0"/>
        </a:spcAft>
        <a:buFont typeface="Arial" pitchFamily="34" charset="0"/>
        <a:buChar char="–"/>
        <a:defRPr sz="2100">
          <a:solidFill>
            <a:schemeClr val="tx1"/>
          </a:solidFill>
          <a:latin typeface="Arial" pitchFamily="34" charset="0"/>
          <a:cs typeface="Arial" pitchFamily="34" charset="0"/>
        </a:defRPr>
      </a:lvl3pPr>
      <a:lvl4pPr marL="682506" indent="-228560" algn="l" rtl="0" eaLnBrk="1" fontAlgn="base" hangingPunct="1">
        <a:spcBef>
          <a:spcPts val="600"/>
        </a:spcBef>
        <a:spcAft>
          <a:spcPct val="0"/>
        </a:spcAft>
        <a:buFont typeface="Arial" pitchFamily="34" charset="0"/>
        <a:buChar char="•"/>
        <a:defRPr sz="2100">
          <a:solidFill>
            <a:schemeClr val="tx1"/>
          </a:solidFill>
          <a:latin typeface="Arial" pitchFamily="34" charset="0"/>
          <a:cs typeface="Arial" pitchFamily="34" charset="0"/>
        </a:defRPr>
      </a:lvl4pPr>
      <a:lvl5pPr marL="911066" indent="-228560" algn="l" rtl="0" eaLnBrk="1" fontAlgn="base" hangingPunct="1">
        <a:spcBef>
          <a:spcPts val="600"/>
        </a:spcBef>
        <a:spcAft>
          <a:spcPct val="0"/>
        </a:spcAft>
        <a:buFont typeface="Arial" pitchFamily="34" charset="0"/>
        <a:buChar char="–"/>
        <a:defRPr sz="2100">
          <a:solidFill>
            <a:schemeClr val="tx1"/>
          </a:solidFill>
          <a:latin typeface="Arial" pitchFamily="34" charset="0"/>
          <a:cs typeface="Arial" pitchFamily="34" charset="0"/>
        </a:defRPr>
      </a:lvl5pPr>
      <a:lvl6pPr marL="1825306" indent="-228560" algn="l" rtl="0" eaLnBrk="1" fontAlgn="base" hangingPunct="1">
        <a:spcBef>
          <a:spcPct val="20000"/>
        </a:spcBef>
        <a:spcAft>
          <a:spcPct val="0"/>
        </a:spcAft>
        <a:buChar char="»"/>
        <a:defRPr>
          <a:solidFill>
            <a:srgbClr val="636363"/>
          </a:solidFill>
          <a:latin typeface="+mn-lt"/>
        </a:defRPr>
      </a:lvl6pPr>
      <a:lvl7pPr marL="2282426" indent="-228560" algn="l" rtl="0" eaLnBrk="1" fontAlgn="base" hangingPunct="1">
        <a:spcBef>
          <a:spcPct val="20000"/>
        </a:spcBef>
        <a:spcAft>
          <a:spcPct val="0"/>
        </a:spcAft>
        <a:buChar char="»"/>
        <a:defRPr>
          <a:solidFill>
            <a:srgbClr val="636363"/>
          </a:solidFill>
          <a:latin typeface="+mn-lt"/>
        </a:defRPr>
      </a:lvl7pPr>
      <a:lvl8pPr marL="2739546" indent="-228560" algn="l" rtl="0" eaLnBrk="1" fontAlgn="base" hangingPunct="1">
        <a:spcBef>
          <a:spcPct val="20000"/>
        </a:spcBef>
        <a:spcAft>
          <a:spcPct val="0"/>
        </a:spcAft>
        <a:buChar char="»"/>
        <a:defRPr>
          <a:solidFill>
            <a:srgbClr val="636363"/>
          </a:solidFill>
          <a:latin typeface="+mn-lt"/>
        </a:defRPr>
      </a:lvl8pPr>
      <a:lvl9pPr marL="3196666" indent="-228560" algn="l" rtl="0" eaLnBrk="1" fontAlgn="base" hangingPunct="1">
        <a:spcBef>
          <a:spcPct val="20000"/>
        </a:spcBef>
        <a:spcAft>
          <a:spcPct val="0"/>
        </a:spcAft>
        <a:buChar char="»"/>
        <a:defRPr>
          <a:solidFill>
            <a:srgbClr val="636363"/>
          </a:solidFill>
          <a:latin typeface="+mn-lt"/>
        </a:defRPr>
      </a:lvl9pPr>
    </p:bodyStyle>
    <p:otherStyle>
      <a:defPPr>
        <a:defRPr lang="en-US"/>
      </a:defPPr>
      <a:lvl1pPr marL="0" algn="l" defTabSz="914240" rtl="0" eaLnBrk="1" latinLnBrk="0" hangingPunct="1">
        <a:defRPr sz="1900" kern="1200">
          <a:solidFill>
            <a:schemeClr val="tx1"/>
          </a:solidFill>
          <a:latin typeface="+mn-lt"/>
          <a:ea typeface="+mn-ea"/>
          <a:cs typeface="+mn-cs"/>
        </a:defRPr>
      </a:lvl1pPr>
      <a:lvl2pPr marL="457120" algn="l" defTabSz="914240" rtl="0" eaLnBrk="1" latinLnBrk="0" hangingPunct="1">
        <a:defRPr sz="1900" kern="1200">
          <a:solidFill>
            <a:schemeClr val="tx1"/>
          </a:solidFill>
          <a:latin typeface="+mn-lt"/>
          <a:ea typeface="+mn-ea"/>
          <a:cs typeface="+mn-cs"/>
        </a:defRPr>
      </a:lvl2pPr>
      <a:lvl3pPr marL="914240" algn="l" defTabSz="914240" rtl="0" eaLnBrk="1" latinLnBrk="0" hangingPunct="1">
        <a:defRPr sz="1900" kern="1200">
          <a:solidFill>
            <a:schemeClr val="tx1"/>
          </a:solidFill>
          <a:latin typeface="+mn-lt"/>
          <a:ea typeface="+mn-ea"/>
          <a:cs typeface="+mn-cs"/>
        </a:defRPr>
      </a:lvl3pPr>
      <a:lvl4pPr marL="1371360" algn="l" defTabSz="914240" rtl="0" eaLnBrk="1" latinLnBrk="0" hangingPunct="1">
        <a:defRPr sz="1900" kern="1200">
          <a:solidFill>
            <a:schemeClr val="tx1"/>
          </a:solidFill>
          <a:latin typeface="+mn-lt"/>
          <a:ea typeface="+mn-ea"/>
          <a:cs typeface="+mn-cs"/>
        </a:defRPr>
      </a:lvl4pPr>
      <a:lvl5pPr marL="1828480" algn="l" defTabSz="914240" rtl="0" eaLnBrk="1" latinLnBrk="0" hangingPunct="1">
        <a:defRPr sz="1900" kern="1200">
          <a:solidFill>
            <a:schemeClr val="tx1"/>
          </a:solidFill>
          <a:latin typeface="+mn-lt"/>
          <a:ea typeface="+mn-ea"/>
          <a:cs typeface="+mn-cs"/>
        </a:defRPr>
      </a:lvl5pPr>
      <a:lvl6pPr marL="2285600" algn="l" defTabSz="914240" rtl="0" eaLnBrk="1" latinLnBrk="0" hangingPunct="1">
        <a:defRPr sz="1900" kern="1200">
          <a:solidFill>
            <a:schemeClr val="tx1"/>
          </a:solidFill>
          <a:latin typeface="+mn-lt"/>
          <a:ea typeface="+mn-ea"/>
          <a:cs typeface="+mn-cs"/>
        </a:defRPr>
      </a:lvl6pPr>
      <a:lvl7pPr marL="2742720" algn="l" defTabSz="914240" rtl="0" eaLnBrk="1" latinLnBrk="0" hangingPunct="1">
        <a:defRPr sz="1900" kern="1200">
          <a:solidFill>
            <a:schemeClr val="tx1"/>
          </a:solidFill>
          <a:latin typeface="+mn-lt"/>
          <a:ea typeface="+mn-ea"/>
          <a:cs typeface="+mn-cs"/>
        </a:defRPr>
      </a:lvl7pPr>
      <a:lvl8pPr marL="3199840" algn="l" defTabSz="914240" rtl="0" eaLnBrk="1" latinLnBrk="0" hangingPunct="1">
        <a:defRPr sz="1900" kern="1200">
          <a:solidFill>
            <a:schemeClr val="tx1"/>
          </a:solidFill>
          <a:latin typeface="+mn-lt"/>
          <a:ea typeface="+mn-ea"/>
          <a:cs typeface="+mn-cs"/>
        </a:defRPr>
      </a:lvl8pPr>
      <a:lvl9pPr marL="3656960" algn="l" defTabSz="914240" rtl="0" eaLnBrk="1" latinLnBrk="0" hangingPunct="1">
        <a:defRPr sz="1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bwMode="auto">
          <a:xfrm>
            <a:off x="0" y="0"/>
            <a:ext cx="12188825" cy="758952"/>
          </a:xfrm>
          <a:prstGeom prst="rect">
            <a:avLst/>
          </a:prstGeom>
          <a:solidFill>
            <a:schemeClr val="bg2">
              <a:lumMod val="50000"/>
            </a:schemeClr>
          </a:solidFill>
          <a:ln w="38100" cap="flat" cmpd="sng" algn="ctr">
            <a:noFill/>
            <a:prstDash val="solid"/>
            <a:round/>
            <a:headEnd type="none" w="med" len="med"/>
            <a:tailEnd type="none" w="med" len="med"/>
          </a:ln>
          <a:effectLst/>
        </p:spPr>
        <p:txBody>
          <a:bodyPr vert="horz" wrap="square" lIns="91424" tIns="45712" rIns="91424" bIns="45712" numCol="1" spcCol="0" rtlCol="0" anchor="t" anchorCtr="0" compatLnSpc="1">
            <a:prstTxWarp prst="textNoShape">
              <a:avLst/>
            </a:prstTxWarp>
          </a:bodyPr>
          <a:lstStyle/>
          <a:p>
            <a:pPr marL="0" marR="0" indent="0" algn="ctr" defTabSz="91424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027" name="Rectangle 3"/>
          <p:cNvSpPr>
            <a:spLocks noGrp="1" noChangeArrowheads="1"/>
          </p:cNvSpPr>
          <p:nvPr>
            <p:ph type="body" idx="1"/>
          </p:nvPr>
        </p:nvSpPr>
        <p:spPr bwMode="auto">
          <a:xfrm>
            <a:off x="121413" y="862886"/>
            <a:ext cx="11945207" cy="5887959"/>
          </a:xfrm>
          <a:prstGeom prst="rect">
            <a:avLst/>
          </a:prstGeom>
          <a:noFill/>
          <a:ln w="9525">
            <a:noFill/>
            <a:miter lim="800000"/>
            <a:headEnd/>
            <a:tailEnd/>
          </a:ln>
        </p:spPr>
        <p:txBody>
          <a:bodyPr vert="horz" wrap="square" lIns="91424" tIns="45712" rIns="91424" bIns="45712"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Placeholder 1"/>
          <p:cNvSpPr>
            <a:spLocks noGrp="1"/>
          </p:cNvSpPr>
          <p:nvPr>
            <p:ph type="title"/>
          </p:nvPr>
        </p:nvSpPr>
        <p:spPr bwMode="white">
          <a:xfrm>
            <a:off x="798283" y="0"/>
            <a:ext cx="10060565" cy="746975"/>
          </a:xfrm>
          <a:prstGeom prst="rect">
            <a:avLst/>
          </a:prstGeom>
        </p:spPr>
        <p:txBody>
          <a:bodyPr vert="horz" lIns="91424" tIns="91424" rIns="91424" bIns="45712" rtlCol="0" anchor="ctr">
            <a:noAutofit/>
          </a:bodyPr>
          <a:lstStyle/>
          <a:p>
            <a:r>
              <a:rPr lang="en-US" dirty="0"/>
              <a:t>Click to edit Master title style</a:t>
            </a:r>
          </a:p>
        </p:txBody>
      </p:sp>
      <p:pic>
        <p:nvPicPr>
          <p:cNvPr id="13" name="Picture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bwMode="auto">
          <a:xfrm>
            <a:off x="11500613" y="128064"/>
            <a:ext cx="560609" cy="515224"/>
          </a:xfrm>
          <a:prstGeom prst="rect">
            <a:avLst/>
          </a:prstGeom>
          <a:noFill/>
          <a:ln>
            <a:noFill/>
          </a:ln>
          <a:effectLst>
            <a:outerShdw blurRad="104775" dir="2700000" algn="tl" rotWithShape="0">
              <a:srgbClr val="003DAA">
                <a:alpha val="4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Slide Number Placeholder 2"/>
          <p:cNvSpPr>
            <a:spLocks noGrp="1"/>
          </p:cNvSpPr>
          <p:nvPr>
            <p:ph type="sldNum" sz="quarter" idx="4"/>
          </p:nvPr>
        </p:nvSpPr>
        <p:spPr bwMode="white">
          <a:xfrm>
            <a:off x="10894548" y="301659"/>
            <a:ext cx="483785" cy="197963"/>
          </a:xfrm>
          <a:prstGeom prst="rect">
            <a:avLst/>
          </a:prstGeom>
        </p:spPr>
        <p:txBody>
          <a:bodyPr vert="horz" lIns="91424" tIns="0" rIns="91424" bIns="0" rtlCol="0" anchor="ctr"/>
          <a:lstStyle>
            <a:lvl1pPr algn="r">
              <a:defRPr sz="1100">
                <a:solidFill>
                  <a:schemeClr val="bg1"/>
                </a:solidFill>
                <a:latin typeface="Arial" pitchFamily="34" charset="0"/>
                <a:cs typeface="Arial" pitchFamily="34" charset="0"/>
              </a:defRPr>
            </a:lvl1pPr>
          </a:lstStyle>
          <a:p>
            <a:fld id="{812A5277-1DB9-460F-9A21-B857ABB32666}" type="slidenum">
              <a:rPr lang="en-US" smtClean="0"/>
              <a:pPr/>
              <a:t>‹#›</a:t>
            </a:fld>
            <a:endParaRPr lang="en-US" dirty="0"/>
          </a:p>
        </p:txBody>
      </p:sp>
    </p:spTree>
    <p:custDataLst>
      <p:tags r:id="rId6"/>
    </p:custDataLst>
    <p:extLst>
      <p:ext uri="{BB962C8B-B14F-4D97-AF65-F5344CB8AC3E}">
        <p14:creationId xmlns:p14="http://schemas.microsoft.com/office/powerpoint/2010/main" val="1601437156"/>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4" r:id="rId3"/>
    <p:sldLayoutId id="2147483827" r:id="rId4"/>
  </p:sldLayoutIdLst>
  <p:hf hdr="0" ftr="0" dt="0"/>
  <p:txStyles>
    <p:titleStyle>
      <a:lvl1pPr algn="l" rtl="0" eaLnBrk="1" fontAlgn="base" hangingPunct="1">
        <a:lnSpc>
          <a:spcPct val="80000"/>
        </a:lnSpc>
        <a:spcBef>
          <a:spcPct val="0"/>
        </a:spcBef>
        <a:spcAft>
          <a:spcPct val="0"/>
        </a:spcAft>
        <a:tabLst>
          <a:tab pos="1141214" algn="l"/>
        </a:tabLst>
        <a:defRPr sz="2800" b="1">
          <a:solidFill>
            <a:schemeClr val="bg1"/>
          </a:solidFill>
          <a:effectLst/>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2000" b="1">
          <a:solidFill>
            <a:schemeClr val="bg1"/>
          </a:solidFill>
          <a:latin typeface="Myriad Pro" pitchFamily="34" charset="0"/>
        </a:defRPr>
      </a:lvl2pPr>
      <a:lvl3pPr algn="l" rtl="0" eaLnBrk="1" fontAlgn="base" hangingPunct="1">
        <a:spcBef>
          <a:spcPct val="0"/>
        </a:spcBef>
        <a:spcAft>
          <a:spcPct val="0"/>
        </a:spcAft>
        <a:defRPr sz="2000" b="1">
          <a:solidFill>
            <a:schemeClr val="bg1"/>
          </a:solidFill>
          <a:latin typeface="Myriad Pro" pitchFamily="34" charset="0"/>
        </a:defRPr>
      </a:lvl3pPr>
      <a:lvl4pPr algn="l" rtl="0" eaLnBrk="1" fontAlgn="base" hangingPunct="1">
        <a:spcBef>
          <a:spcPct val="0"/>
        </a:spcBef>
        <a:spcAft>
          <a:spcPct val="0"/>
        </a:spcAft>
        <a:defRPr sz="2000" b="1">
          <a:solidFill>
            <a:schemeClr val="bg1"/>
          </a:solidFill>
          <a:latin typeface="Myriad Pro" pitchFamily="34" charset="0"/>
        </a:defRPr>
      </a:lvl4pPr>
      <a:lvl5pPr algn="l" rtl="0" eaLnBrk="1" fontAlgn="base" hangingPunct="1">
        <a:spcBef>
          <a:spcPct val="0"/>
        </a:spcBef>
        <a:spcAft>
          <a:spcPct val="0"/>
        </a:spcAft>
        <a:defRPr sz="2000" b="1">
          <a:solidFill>
            <a:schemeClr val="bg1"/>
          </a:solidFill>
          <a:latin typeface="Myriad Pro" pitchFamily="34" charset="0"/>
        </a:defRPr>
      </a:lvl5pPr>
      <a:lvl6pPr marL="457120" algn="l" rtl="0" eaLnBrk="1" fontAlgn="base" hangingPunct="1">
        <a:spcBef>
          <a:spcPct val="0"/>
        </a:spcBef>
        <a:spcAft>
          <a:spcPct val="0"/>
        </a:spcAft>
        <a:defRPr sz="2000" b="1">
          <a:solidFill>
            <a:schemeClr val="bg1"/>
          </a:solidFill>
          <a:latin typeface="Myriad Pro" pitchFamily="34" charset="0"/>
        </a:defRPr>
      </a:lvl6pPr>
      <a:lvl7pPr marL="914240" algn="l" rtl="0" eaLnBrk="1" fontAlgn="base" hangingPunct="1">
        <a:spcBef>
          <a:spcPct val="0"/>
        </a:spcBef>
        <a:spcAft>
          <a:spcPct val="0"/>
        </a:spcAft>
        <a:defRPr sz="2000" b="1">
          <a:solidFill>
            <a:schemeClr val="bg1"/>
          </a:solidFill>
          <a:latin typeface="Myriad Pro" pitchFamily="34" charset="0"/>
        </a:defRPr>
      </a:lvl7pPr>
      <a:lvl8pPr marL="1371360" algn="l" rtl="0" eaLnBrk="1" fontAlgn="base" hangingPunct="1">
        <a:spcBef>
          <a:spcPct val="0"/>
        </a:spcBef>
        <a:spcAft>
          <a:spcPct val="0"/>
        </a:spcAft>
        <a:defRPr sz="2000" b="1">
          <a:solidFill>
            <a:schemeClr val="bg1"/>
          </a:solidFill>
          <a:latin typeface="Myriad Pro" pitchFamily="34" charset="0"/>
        </a:defRPr>
      </a:lvl8pPr>
      <a:lvl9pPr marL="1828480" algn="l" rtl="0" eaLnBrk="1" fontAlgn="base" hangingPunct="1">
        <a:spcBef>
          <a:spcPct val="0"/>
        </a:spcBef>
        <a:spcAft>
          <a:spcPct val="0"/>
        </a:spcAft>
        <a:defRPr sz="2000" b="1">
          <a:solidFill>
            <a:schemeClr val="bg1"/>
          </a:solidFill>
          <a:latin typeface="Myriad Pro" pitchFamily="34" charset="0"/>
        </a:defRPr>
      </a:lvl9pPr>
    </p:titleStyle>
    <p:bodyStyle>
      <a:lvl1pPr algn="l" rtl="0" eaLnBrk="1" fontAlgn="base" hangingPunct="1">
        <a:spcBef>
          <a:spcPts val="600"/>
        </a:spcBef>
        <a:spcAft>
          <a:spcPct val="0"/>
        </a:spcAft>
        <a:defRPr sz="2800">
          <a:solidFill>
            <a:schemeClr val="tx1"/>
          </a:solidFill>
          <a:latin typeface="Arial" pitchFamily="34" charset="0"/>
          <a:ea typeface="+mn-ea"/>
          <a:cs typeface="Arial" pitchFamily="34" charset="0"/>
        </a:defRPr>
      </a:lvl1pPr>
      <a:lvl2pPr marL="225386" indent="-225386" algn="l" rtl="0" eaLnBrk="1" fontAlgn="base" hangingPunct="1">
        <a:spcBef>
          <a:spcPts val="600"/>
        </a:spcBef>
        <a:spcAft>
          <a:spcPct val="0"/>
        </a:spcAft>
        <a:buFont typeface="Wingdings" pitchFamily="2" charset="2"/>
        <a:buChar char="§"/>
        <a:defRPr sz="2400">
          <a:solidFill>
            <a:schemeClr val="tx1"/>
          </a:solidFill>
          <a:latin typeface="Arial" pitchFamily="34" charset="0"/>
          <a:cs typeface="Arial" pitchFamily="34" charset="0"/>
        </a:defRPr>
      </a:lvl2pPr>
      <a:lvl3pPr marL="453946" indent="-228560" algn="l" rtl="0" eaLnBrk="1" fontAlgn="base" hangingPunct="1">
        <a:spcBef>
          <a:spcPts val="600"/>
        </a:spcBef>
        <a:spcAft>
          <a:spcPct val="0"/>
        </a:spcAft>
        <a:buFont typeface="Arial" pitchFamily="34" charset="0"/>
        <a:buChar char="–"/>
        <a:defRPr sz="2100">
          <a:solidFill>
            <a:schemeClr val="tx1"/>
          </a:solidFill>
          <a:latin typeface="Arial" pitchFamily="34" charset="0"/>
          <a:cs typeface="Arial" pitchFamily="34" charset="0"/>
        </a:defRPr>
      </a:lvl3pPr>
      <a:lvl4pPr marL="682506" indent="-228560" algn="l" rtl="0" eaLnBrk="1" fontAlgn="base" hangingPunct="1">
        <a:spcBef>
          <a:spcPts val="600"/>
        </a:spcBef>
        <a:spcAft>
          <a:spcPct val="0"/>
        </a:spcAft>
        <a:buFont typeface="Arial" pitchFamily="34" charset="0"/>
        <a:buChar char="•"/>
        <a:defRPr sz="2100">
          <a:solidFill>
            <a:schemeClr val="tx1"/>
          </a:solidFill>
          <a:latin typeface="Arial" pitchFamily="34" charset="0"/>
          <a:cs typeface="Arial" pitchFamily="34" charset="0"/>
        </a:defRPr>
      </a:lvl4pPr>
      <a:lvl5pPr marL="911066" indent="-228560" algn="l" rtl="0" eaLnBrk="1" fontAlgn="base" hangingPunct="1">
        <a:spcBef>
          <a:spcPts val="600"/>
        </a:spcBef>
        <a:spcAft>
          <a:spcPct val="0"/>
        </a:spcAft>
        <a:buFont typeface="Arial" pitchFamily="34" charset="0"/>
        <a:buChar char="–"/>
        <a:defRPr sz="2100">
          <a:solidFill>
            <a:schemeClr val="tx1"/>
          </a:solidFill>
          <a:latin typeface="Arial" pitchFamily="34" charset="0"/>
          <a:cs typeface="Arial" pitchFamily="34" charset="0"/>
        </a:defRPr>
      </a:lvl5pPr>
      <a:lvl6pPr marL="1825306" indent="-228560" algn="l" rtl="0" eaLnBrk="1" fontAlgn="base" hangingPunct="1">
        <a:spcBef>
          <a:spcPct val="20000"/>
        </a:spcBef>
        <a:spcAft>
          <a:spcPct val="0"/>
        </a:spcAft>
        <a:buChar char="»"/>
        <a:defRPr>
          <a:solidFill>
            <a:srgbClr val="636363"/>
          </a:solidFill>
          <a:latin typeface="+mn-lt"/>
        </a:defRPr>
      </a:lvl6pPr>
      <a:lvl7pPr marL="2282426" indent="-228560" algn="l" rtl="0" eaLnBrk="1" fontAlgn="base" hangingPunct="1">
        <a:spcBef>
          <a:spcPct val="20000"/>
        </a:spcBef>
        <a:spcAft>
          <a:spcPct val="0"/>
        </a:spcAft>
        <a:buChar char="»"/>
        <a:defRPr>
          <a:solidFill>
            <a:srgbClr val="636363"/>
          </a:solidFill>
          <a:latin typeface="+mn-lt"/>
        </a:defRPr>
      </a:lvl7pPr>
      <a:lvl8pPr marL="2739546" indent="-228560" algn="l" rtl="0" eaLnBrk="1" fontAlgn="base" hangingPunct="1">
        <a:spcBef>
          <a:spcPct val="20000"/>
        </a:spcBef>
        <a:spcAft>
          <a:spcPct val="0"/>
        </a:spcAft>
        <a:buChar char="»"/>
        <a:defRPr>
          <a:solidFill>
            <a:srgbClr val="636363"/>
          </a:solidFill>
          <a:latin typeface="+mn-lt"/>
        </a:defRPr>
      </a:lvl8pPr>
      <a:lvl9pPr marL="3196666" indent="-228560" algn="l" rtl="0" eaLnBrk="1" fontAlgn="base" hangingPunct="1">
        <a:spcBef>
          <a:spcPct val="20000"/>
        </a:spcBef>
        <a:spcAft>
          <a:spcPct val="0"/>
        </a:spcAft>
        <a:buChar char="»"/>
        <a:defRPr>
          <a:solidFill>
            <a:srgbClr val="636363"/>
          </a:solidFill>
          <a:latin typeface="+mn-lt"/>
        </a:defRPr>
      </a:lvl9pPr>
    </p:bodyStyle>
    <p:otherStyle>
      <a:defPPr>
        <a:defRPr lang="en-US"/>
      </a:defPPr>
      <a:lvl1pPr marL="0" algn="l" defTabSz="914240" rtl="0" eaLnBrk="1" latinLnBrk="0" hangingPunct="1">
        <a:defRPr sz="1900" kern="1200">
          <a:solidFill>
            <a:schemeClr val="tx1"/>
          </a:solidFill>
          <a:latin typeface="+mn-lt"/>
          <a:ea typeface="+mn-ea"/>
          <a:cs typeface="+mn-cs"/>
        </a:defRPr>
      </a:lvl1pPr>
      <a:lvl2pPr marL="457120" algn="l" defTabSz="914240" rtl="0" eaLnBrk="1" latinLnBrk="0" hangingPunct="1">
        <a:defRPr sz="1900" kern="1200">
          <a:solidFill>
            <a:schemeClr val="tx1"/>
          </a:solidFill>
          <a:latin typeface="+mn-lt"/>
          <a:ea typeface="+mn-ea"/>
          <a:cs typeface="+mn-cs"/>
        </a:defRPr>
      </a:lvl2pPr>
      <a:lvl3pPr marL="914240" algn="l" defTabSz="914240" rtl="0" eaLnBrk="1" latinLnBrk="0" hangingPunct="1">
        <a:defRPr sz="1900" kern="1200">
          <a:solidFill>
            <a:schemeClr val="tx1"/>
          </a:solidFill>
          <a:latin typeface="+mn-lt"/>
          <a:ea typeface="+mn-ea"/>
          <a:cs typeface="+mn-cs"/>
        </a:defRPr>
      </a:lvl3pPr>
      <a:lvl4pPr marL="1371360" algn="l" defTabSz="914240" rtl="0" eaLnBrk="1" latinLnBrk="0" hangingPunct="1">
        <a:defRPr sz="1900" kern="1200">
          <a:solidFill>
            <a:schemeClr val="tx1"/>
          </a:solidFill>
          <a:latin typeface="+mn-lt"/>
          <a:ea typeface="+mn-ea"/>
          <a:cs typeface="+mn-cs"/>
        </a:defRPr>
      </a:lvl4pPr>
      <a:lvl5pPr marL="1828480" algn="l" defTabSz="914240" rtl="0" eaLnBrk="1" latinLnBrk="0" hangingPunct="1">
        <a:defRPr sz="1900" kern="1200">
          <a:solidFill>
            <a:schemeClr val="tx1"/>
          </a:solidFill>
          <a:latin typeface="+mn-lt"/>
          <a:ea typeface="+mn-ea"/>
          <a:cs typeface="+mn-cs"/>
        </a:defRPr>
      </a:lvl5pPr>
      <a:lvl6pPr marL="2285600" algn="l" defTabSz="914240" rtl="0" eaLnBrk="1" latinLnBrk="0" hangingPunct="1">
        <a:defRPr sz="1900" kern="1200">
          <a:solidFill>
            <a:schemeClr val="tx1"/>
          </a:solidFill>
          <a:latin typeface="+mn-lt"/>
          <a:ea typeface="+mn-ea"/>
          <a:cs typeface="+mn-cs"/>
        </a:defRPr>
      </a:lvl6pPr>
      <a:lvl7pPr marL="2742720" algn="l" defTabSz="914240" rtl="0" eaLnBrk="1" latinLnBrk="0" hangingPunct="1">
        <a:defRPr sz="1900" kern="1200">
          <a:solidFill>
            <a:schemeClr val="tx1"/>
          </a:solidFill>
          <a:latin typeface="+mn-lt"/>
          <a:ea typeface="+mn-ea"/>
          <a:cs typeface="+mn-cs"/>
        </a:defRPr>
      </a:lvl7pPr>
      <a:lvl8pPr marL="3199840" algn="l" defTabSz="914240" rtl="0" eaLnBrk="1" latinLnBrk="0" hangingPunct="1">
        <a:defRPr sz="1900" kern="1200">
          <a:solidFill>
            <a:schemeClr val="tx1"/>
          </a:solidFill>
          <a:latin typeface="+mn-lt"/>
          <a:ea typeface="+mn-ea"/>
          <a:cs typeface="+mn-cs"/>
        </a:defRPr>
      </a:lvl8pPr>
      <a:lvl9pPr marL="3656960" algn="l" defTabSz="914240"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bwMode="auto">
          <a:xfrm>
            <a:off x="3047" y="0"/>
            <a:ext cx="12185778" cy="758952"/>
          </a:xfrm>
          <a:prstGeom prst="rect">
            <a:avLst/>
          </a:prstGeom>
          <a:solidFill>
            <a:schemeClr val="bg2">
              <a:lumMod val="50000"/>
            </a:schemeClr>
          </a:solidFill>
          <a:ln w="38100" cap="flat" cmpd="sng" algn="ctr">
            <a:noFill/>
            <a:prstDash val="solid"/>
            <a:round/>
            <a:headEnd type="none" w="med" len="med"/>
            <a:tailEnd type="none" w="med" len="med"/>
          </a:ln>
          <a:effectLst/>
        </p:spPr>
        <p:txBody>
          <a:bodyPr vert="horz" wrap="square" lIns="91424" tIns="45712" rIns="91424" bIns="45712" numCol="1" spcCol="0" rtlCol="0" anchor="t" anchorCtr="0" compatLnSpc="1">
            <a:prstTxWarp prst="textNoShape">
              <a:avLst/>
            </a:prstTxWarp>
          </a:bodyPr>
          <a:lstStyle/>
          <a:p>
            <a:pPr marL="0" marR="0" indent="0" algn="ctr" defTabSz="91424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027" name="Rectangle 3"/>
          <p:cNvSpPr>
            <a:spLocks noGrp="1" noChangeArrowheads="1"/>
          </p:cNvSpPr>
          <p:nvPr>
            <p:ph type="body" idx="1"/>
          </p:nvPr>
        </p:nvSpPr>
        <p:spPr bwMode="auto">
          <a:xfrm>
            <a:off x="121413" y="862886"/>
            <a:ext cx="11945207" cy="5887959"/>
          </a:xfrm>
          <a:prstGeom prst="rect">
            <a:avLst/>
          </a:prstGeom>
          <a:noFill/>
          <a:ln w="9525">
            <a:noFill/>
            <a:miter lim="800000"/>
            <a:headEnd/>
            <a:tailEnd/>
          </a:ln>
        </p:spPr>
        <p:txBody>
          <a:bodyPr vert="horz" wrap="square" lIns="91424" tIns="45712" rIns="91424" bIns="45712"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Placeholder 1"/>
          <p:cNvSpPr>
            <a:spLocks noGrp="1"/>
          </p:cNvSpPr>
          <p:nvPr>
            <p:ph type="title"/>
          </p:nvPr>
        </p:nvSpPr>
        <p:spPr bwMode="white">
          <a:xfrm>
            <a:off x="124691" y="0"/>
            <a:ext cx="10734157" cy="746975"/>
          </a:xfrm>
          <a:prstGeom prst="rect">
            <a:avLst/>
          </a:prstGeom>
        </p:spPr>
        <p:txBody>
          <a:bodyPr vert="horz" lIns="91424" tIns="91424" rIns="91424" bIns="45712" rtlCol="0" anchor="ctr">
            <a:noAutofit/>
          </a:bodyPr>
          <a:lstStyle/>
          <a:p>
            <a:r>
              <a:rPr lang="en-US" dirty="0"/>
              <a:t>Click to edit Master title style</a:t>
            </a:r>
          </a:p>
        </p:txBody>
      </p:sp>
      <p:pic>
        <p:nvPicPr>
          <p:cNvPr id="13"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auto">
          <a:xfrm>
            <a:off x="11500613" y="128064"/>
            <a:ext cx="560609" cy="515224"/>
          </a:xfrm>
          <a:prstGeom prst="rect">
            <a:avLst/>
          </a:prstGeom>
          <a:noFill/>
          <a:ln>
            <a:noFill/>
          </a:ln>
          <a:effectLst>
            <a:outerShdw blurRad="104775" dir="2700000" algn="tl" rotWithShape="0">
              <a:srgbClr val="003DAA">
                <a:alpha val="4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Slide Number Placeholder 2"/>
          <p:cNvSpPr>
            <a:spLocks noGrp="1"/>
          </p:cNvSpPr>
          <p:nvPr>
            <p:ph type="sldNum" sz="quarter" idx="4"/>
          </p:nvPr>
        </p:nvSpPr>
        <p:spPr bwMode="white">
          <a:xfrm>
            <a:off x="10894548" y="301659"/>
            <a:ext cx="483785" cy="197963"/>
          </a:xfrm>
          <a:prstGeom prst="rect">
            <a:avLst/>
          </a:prstGeom>
        </p:spPr>
        <p:txBody>
          <a:bodyPr vert="horz" lIns="91424" tIns="0" rIns="91424" bIns="0" rtlCol="0" anchor="ctr"/>
          <a:lstStyle>
            <a:lvl1pPr algn="r">
              <a:defRPr sz="1100">
                <a:solidFill>
                  <a:schemeClr val="bg1"/>
                </a:solidFill>
                <a:latin typeface="Arial" pitchFamily="34" charset="0"/>
                <a:cs typeface="Arial" pitchFamily="34" charset="0"/>
              </a:defRPr>
            </a:lvl1pPr>
          </a:lstStyle>
          <a:p>
            <a:fld id="{812A5277-1DB9-460F-9A21-B857ABB32666}" type="slidenum">
              <a:rPr lang="en-US" smtClean="0"/>
              <a:pPr/>
              <a:t>‹#›</a:t>
            </a:fld>
            <a:endParaRPr lang="en-US" dirty="0"/>
          </a:p>
        </p:txBody>
      </p:sp>
    </p:spTree>
    <p:custDataLst>
      <p:tags r:id="rId4"/>
    </p:custDataLst>
    <p:extLst>
      <p:ext uri="{BB962C8B-B14F-4D97-AF65-F5344CB8AC3E}">
        <p14:creationId xmlns:p14="http://schemas.microsoft.com/office/powerpoint/2010/main" val="2045743512"/>
      </p:ext>
    </p:extLst>
  </p:cSld>
  <p:clrMap bg1="lt1" tx1="dk1" bg2="lt2" tx2="dk2" accent1="accent1" accent2="accent2" accent3="accent3" accent4="accent4" accent5="accent5" accent6="accent6" hlink="hlink" folHlink="folHlink"/>
  <p:sldLayoutIdLst>
    <p:sldLayoutId id="2147483814" r:id="rId1"/>
    <p:sldLayoutId id="2147483815" r:id="rId2"/>
  </p:sldLayoutIdLst>
  <p:hf hdr="0" ftr="0" dt="0"/>
  <p:txStyles>
    <p:titleStyle>
      <a:lvl1pPr algn="l" rtl="0" eaLnBrk="1" fontAlgn="base" hangingPunct="1">
        <a:lnSpc>
          <a:spcPct val="80000"/>
        </a:lnSpc>
        <a:spcBef>
          <a:spcPct val="0"/>
        </a:spcBef>
        <a:spcAft>
          <a:spcPct val="0"/>
        </a:spcAft>
        <a:tabLst>
          <a:tab pos="1141214" algn="l"/>
        </a:tabLst>
        <a:defRPr sz="2800" b="1">
          <a:solidFill>
            <a:schemeClr val="bg1"/>
          </a:solidFill>
          <a:effectLst/>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2000" b="1">
          <a:solidFill>
            <a:schemeClr val="bg1"/>
          </a:solidFill>
          <a:latin typeface="Myriad Pro" pitchFamily="34" charset="0"/>
        </a:defRPr>
      </a:lvl2pPr>
      <a:lvl3pPr algn="l" rtl="0" eaLnBrk="1" fontAlgn="base" hangingPunct="1">
        <a:spcBef>
          <a:spcPct val="0"/>
        </a:spcBef>
        <a:spcAft>
          <a:spcPct val="0"/>
        </a:spcAft>
        <a:defRPr sz="2000" b="1">
          <a:solidFill>
            <a:schemeClr val="bg1"/>
          </a:solidFill>
          <a:latin typeface="Myriad Pro" pitchFamily="34" charset="0"/>
        </a:defRPr>
      </a:lvl3pPr>
      <a:lvl4pPr algn="l" rtl="0" eaLnBrk="1" fontAlgn="base" hangingPunct="1">
        <a:spcBef>
          <a:spcPct val="0"/>
        </a:spcBef>
        <a:spcAft>
          <a:spcPct val="0"/>
        </a:spcAft>
        <a:defRPr sz="2000" b="1">
          <a:solidFill>
            <a:schemeClr val="bg1"/>
          </a:solidFill>
          <a:latin typeface="Myriad Pro" pitchFamily="34" charset="0"/>
        </a:defRPr>
      </a:lvl4pPr>
      <a:lvl5pPr algn="l" rtl="0" eaLnBrk="1" fontAlgn="base" hangingPunct="1">
        <a:spcBef>
          <a:spcPct val="0"/>
        </a:spcBef>
        <a:spcAft>
          <a:spcPct val="0"/>
        </a:spcAft>
        <a:defRPr sz="2000" b="1">
          <a:solidFill>
            <a:schemeClr val="bg1"/>
          </a:solidFill>
          <a:latin typeface="Myriad Pro" pitchFamily="34" charset="0"/>
        </a:defRPr>
      </a:lvl5pPr>
      <a:lvl6pPr marL="457120" algn="l" rtl="0" eaLnBrk="1" fontAlgn="base" hangingPunct="1">
        <a:spcBef>
          <a:spcPct val="0"/>
        </a:spcBef>
        <a:spcAft>
          <a:spcPct val="0"/>
        </a:spcAft>
        <a:defRPr sz="2000" b="1">
          <a:solidFill>
            <a:schemeClr val="bg1"/>
          </a:solidFill>
          <a:latin typeface="Myriad Pro" pitchFamily="34" charset="0"/>
        </a:defRPr>
      </a:lvl6pPr>
      <a:lvl7pPr marL="914240" algn="l" rtl="0" eaLnBrk="1" fontAlgn="base" hangingPunct="1">
        <a:spcBef>
          <a:spcPct val="0"/>
        </a:spcBef>
        <a:spcAft>
          <a:spcPct val="0"/>
        </a:spcAft>
        <a:defRPr sz="2000" b="1">
          <a:solidFill>
            <a:schemeClr val="bg1"/>
          </a:solidFill>
          <a:latin typeface="Myriad Pro" pitchFamily="34" charset="0"/>
        </a:defRPr>
      </a:lvl7pPr>
      <a:lvl8pPr marL="1371360" algn="l" rtl="0" eaLnBrk="1" fontAlgn="base" hangingPunct="1">
        <a:spcBef>
          <a:spcPct val="0"/>
        </a:spcBef>
        <a:spcAft>
          <a:spcPct val="0"/>
        </a:spcAft>
        <a:defRPr sz="2000" b="1">
          <a:solidFill>
            <a:schemeClr val="bg1"/>
          </a:solidFill>
          <a:latin typeface="Myriad Pro" pitchFamily="34" charset="0"/>
        </a:defRPr>
      </a:lvl8pPr>
      <a:lvl9pPr marL="1828480" algn="l" rtl="0" eaLnBrk="1" fontAlgn="base" hangingPunct="1">
        <a:spcBef>
          <a:spcPct val="0"/>
        </a:spcBef>
        <a:spcAft>
          <a:spcPct val="0"/>
        </a:spcAft>
        <a:defRPr sz="2000" b="1">
          <a:solidFill>
            <a:schemeClr val="bg1"/>
          </a:solidFill>
          <a:latin typeface="Myriad Pro" pitchFamily="34" charset="0"/>
        </a:defRPr>
      </a:lvl9pPr>
    </p:titleStyle>
    <p:bodyStyle>
      <a:lvl1pPr algn="l" rtl="0" eaLnBrk="1" fontAlgn="base" hangingPunct="1">
        <a:spcBef>
          <a:spcPts val="600"/>
        </a:spcBef>
        <a:spcAft>
          <a:spcPct val="0"/>
        </a:spcAft>
        <a:defRPr sz="2800">
          <a:solidFill>
            <a:schemeClr val="tx1"/>
          </a:solidFill>
          <a:latin typeface="Arial" pitchFamily="34" charset="0"/>
          <a:ea typeface="+mn-ea"/>
          <a:cs typeface="Arial" pitchFamily="34" charset="0"/>
        </a:defRPr>
      </a:lvl1pPr>
      <a:lvl2pPr marL="225386" indent="-225386" algn="l" rtl="0" eaLnBrk="1" fontAlgn="base" hangingPunct="1">
        <a:spcBef>
          <a:spcPts val="600"/>
        </a:spcBef>
        <a:spcAft>
          <a:spcPct val="0"/>
        </a:spcAft>
        <a:buFont typeface="Wingdings" pitchFamily="2" charset="2"/>
        <a:buChar char="§"/>
        <a:defRPr sz="2400">
          <a:solidFill>
            <a:schemeClr val="tx1"/>
          </a:solidFill>
          <a:latin typeface="Arial" pitchFamily="34" charset="0"/>
          <a:cs typeface="Arial" pitchFamily="34" charset="0"/>
        </a:defRPr>
      </a:lvl2pPr>
      <a:lvl3pPr marL="453946" indent="-228560" algn="l" rtl="0" eaLnBrk="1" fontAlgn="base" hangingPunct="1">
        <a:spcBef>
          <a:spcPts val="600"/>
        </a:spcBef>
        <a:spcAft>
          <a:spcPct val="0"/>
        </a:spcAft>
        <a:buFont typeface="Arial" pitchFamily="34" charset="0"/>
        <a:buChar char="–"/>
        <a:defRPr sz="2100">
          <a:solidFill>
            <a:schemeClr val="tx1"/>
          </a:solidFill>
          <a:latin typeface="Arial" pitchFamily="34" charset="0"/>
          <a:cs typeface="Arial" pitchFamily="34" charset="0"/>
        </a:defRPr>
      </a:lvl3pPr>
      <a:lvl4pPr marL="682506" indent="-228560" algn="l" rtl="0" eaLnBrk="1" fontAlgn="base" hangingPunct="1">
        <a:spcBef>
          <a:spcPts val="600"/>
        </a:spcBef>
        <a:spcAft>
          <a:spcPct val="0"/>
        </a:spcAft>
        <a:buFont typeface="Arial" pitchFamily="34" charset="0"/>
        <a:buChar char="•"/>
        <a:defRPr sz="2100">
          <a:solidFill>
            <a:schemeClr val="tx1"/>
          </a:solidFill>
          <a:latin typeface="Arial" pitchFamily="34" charset="0"/>
          <a:cs typeface="Arial" pitchFamily="34" charset="0"/>
        </a:defRPr>
      </a:lvl4pPr>
      <a:lvl5pPr marL="911066" indent="-228560" algn="l" rtl="0" eaLnBrk="1" fontAlgn="base" hangingPunct="1">
        <a:spcBef>
          <a:spcPts val="600"/>
        </a:spcBef>
        <a:spcAft>
          <a:spcPct val="0"/>
        </a:spcAft>
        <a:buFont typeface="Arial" pitchFamily="34" charset="0"/>
        <a:buChar char="–"/>
        <a:defRPr sz="2100">
          <a:solidFill>
            <a:schemeClr val="tx1"/>
          </a:solidFill>
          <a:latin typeface="Arial" pitchFamily="34" charset="0"/>
          <a:cs typeface="Arial" pitchFamily="34" charset="0"/>
        </a:defRPr>
      </a:lvl5pPr>
      <a:lvl6pPr marL="1825306" indent="-228560" algn="l" rtl="0" eaLnBrk="1" fontAlgn="base" hangingPunct="1">
        <a:spcBef>
          <a:spcPct val="20000"/>
        </a:spcBef>
        <a:spcAft>
          <a:spcPct val="0"/>
        </a:spcAft>
        <a:buChar char="»"/>
        <a:defRPr>
          <a:solidFill>
            <a:srgbClr val="636363"/>
          </a:solidFill>
          <a:latin typeface="+mn-lt"/>
        </a:defRPr>
      </a:lvl6pPr>
      <a:lvl7pPr marL="2282426" indent="-228560" algn="l" rtl="0" eaLnBrk="1" fontAlgn="base" hangingPunct="1">
        <a:spcBef>
          <a:spcPct val="20000"/>
        </a:spcBef>
        <a:spcAft>
          <a:spcPct val="0"/>
        </a:spcAft>
        <a:buChar char="»"/>
        <a:defRPr>
          <a:solidFill>
            <a:srgbClr val="636363"/>
          </a:solidFill>
          <a:latin typeface="+mn-lt"/>
        </a:defRPr>
      </a:lvl7pPr>
      <a:lvl8pPr marL="2739546" indent="-228560" algn="l" rtl="0" eaLnBrk="1" fontAlgn="base" hangingPunct="1">
        <a:spcBef>
          <a:spcPct val="20000"/>
        </a:spcBef>
        <a:spcAft>
          <a:spcPct val="0"/>
        </a:spcAft>
        <a:buChar char="»"/>
        <a:defRPr>
          <a:solidFill>
            <a:srgbClr val="636363"/>
          </a:solidFill>
          <a:latin typeface="+mn-lt"/>
        </a:defRPr>
      </a:lvl8pPr>
      <a:lvl9pPr marL="3196666" indent="-228560" algn="l" rtl="0" eaLnBrk="1" fontAlgn="base" hangingPunct="1">
        <a:spcBef>
          <a:spcPct val="20000"/>
        </a:spcBef>
        <a:spcAft>
          <a:spcPct val="0"/>
        </a:spcAft>
        <a:buChar char="»"/>
        <a:defRPr>
          <a:solidFill>
            <a:srgbClr val="636363"/>
          </a:solidFill>
          <a:latin typeface="+mn-lt"/>
        </a:defRPr>
      </a:lvl9pPr>
    </p:bodyStyle>
    <p:otherStyle>
      <a:defPPr>
        <a:defRPr lang="en-US"/>
      </a:defPPr>
      <a:lvl1pPr marL="0" algn="l" defTabSz="914240" rtl="0" eaLnBrk="1" latinLnBrk="0" hangingPunct="1">
        <a:defRPr sz="1900" kern="1200">
          <a:solidFill>
            <a:schemeClr val="tx1"/>
          </a:solidFill>
          <a:latin typeface="+mn-lt"/>
          <a:ea typeface="+mn-ea"/>
          <a:cs typeface="+mn-cs"/>
        </a:defRPr>
      </a:lvl1pPr>
      <a:lvl2pPr marL="457120" algn="l" defTabSz="914240" rtl="0" eaLnBrk="1" latinLnBrk="0" hangingPunct="1">
        <a:defRPr sz="1900" kern="1200">
          <a:solidFill>
            <a:schemeClr val="tx1"/>
          </a:solidFill>
          <a:latin typeface="+mn-lt"/>
          <a:ea typeface="+mn-ea"/>
          <a:cs typeface="+mn-cs"/>
        </a:defRPr>
      </a:lvl2pPr>
      <a:lvl3pPr marL="914240" algn="l" defTabSz="914240" rtl="0" eaLnBrk="1" latinLnBrk="0" hangingPunct="1">
        <a:defRPr sz="1900" kern="1200">
          <a:solidFill>
            <a:schemeClr val="tx1"/>
          </a:solidFill>
          <a:latin typeface="+mn-lt"/>
          <a:ea typeface="+mn-ea"/>
          <a:cs typeface="+mn-cs"/>
        </a:defRPr>
      </a:lvl3pPr>
      <a:lvl4pPr marL="1371360" algn="l" defTabSz="914240" rtl="0" eaLnBrk="1" latinLnBrk="0" hangingPunct="1">
        <a:defRPr sz="1900" kern="1200">
          <a:solidFill>
            <a:schemeClr val="tx1"/>
          </a:solidFill>
          <a:latin typeface="+mn-lt"/>
          <a:ea typeface="+mn-ea"/>
          <a:cs typeface="+mn-cs"/>
        </a:defRPr>
      </a:lvl4pPr>
      <a:lvl5pPr marL="1828480" algn="l" defTabSz="914240" rtl="0" eaLnBrk="1" latinLnBrk="0" hangingPunct="1">
        <a:defRPr sz="1900" kern="1200">
          <a:solidFill>
            <a:schemeClr val="tx1"/>
          </a:solidFill>
          <a:latin typeface="+mn-lt"/>
          <a:ea typeface="+mn-ea"/>
          <a:cs typeface="+mn-cs"/>
        </a:defRPr>
      </a:lvl5pPr>
      <a:lvl6pPr marL="2285600" algn="l" defTabSz="914240" rtl="0" eaLnBrk="1" latinLnBrk="0" hangingPunct="1">
        <a:defRPr sz="1900" kern="1200">
          <a:solidFill>
            <a:schemeClr val="tx1"/>
          </a:solidFill>
          <a:latin typeface="+mn-lt"/>
          <a:ea typeface="+mn-ea"/>
          <a:cs typeface="+mn-cs"/>
        </a:defRPr>
      </a:lvl6pPr>
      <a:lvl7pPr marL="2742720" algn="l" defTabSz="914240" rtl="0" eaLnBrk="1" latinLnBrk="0" hangingPunct="1">
        <a:defRPr sz="1900" kern="1200">
          <a:solidFill>
            <a:schemeClr val="tx1"/>
          </a:solidFill>
          <a:latin typeface="+mn-lt"/>
          <a:ea typeface="+mn-ea"/>
          <a:cs typeface="+mn-cs"/>
        </a:defRPr>
      </a:lvl7pPr>
      <a:lvl8pPr marL="3199840" algn="l" defTabSz="914240" rtl="0" eaLnBrk="1" latinLnBrk="0" hangingPunct="1">
        <a:defRPr sz="1900" kern="1200">
          <a:solidFill>
            <a:schemeClr val="tx1"/>
          </a:solidFill>
          <a:latin typeface="+mn-lt"/>
          <a:ea typeface="+mn-ea"/>
          <a:cs typeface="+mn-cs"/>
        </a:defRPr>
      </a:lvl8pPr>
      <a:lvl9pPr marL="3656960" algn="l" defTabSz="914240" rtl="0" eaLnBrk="1" latinLnBrk="0" hangingPunct="1">
        <a:defRPr sz="19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ustDataLst>
      <p:tags r:id="rId3"/>
    </p:custDataLst>
  </p:cSld>
  <p:clrMap bg1="lt1" tx1="dk1" bg2="lt2" tx2="dk2" accent1="accent1" accent2="accent2" accent3="accent3" accent4="accent4" accent5="accent5" accent6="accent6" hlink="hlink" folHlink="folHlink"/>
  <p:sldLayoutIdLst>
    <p:sldLayoutId id="2147483733" r:id="rId1"/>
  </p:sldLayoutIdLst>
  <p:hf hdr="0" ftr="0" dt="0"/>
  <p:txStyles>
    <p:titleStyle>
      <a:lvl1pPr algn="ctr" defTabSz="914240" rtl="0" eaLnBrk="1" latinLnBrk="0" hangingPunct="1">
        <a:spcBef>
          <a:spcPct val="0"/>
        </a:spcBef>
        <a:buNone/>
        <a:defRPr sz="4400" kern="1200">
          <a:solidFill>
            <a:schemeClr val="tx1"/>
          </a:solidFill>
          <a:latin typeface="+mj-lt"/>
          <a:ea typeface="+mj-ea"/>
          <a:cs typeface="+mj-cs"/>
        </a:defRPr>
      </a:lvl1pPr>
    </p:titleStyle>
    <p:bodyStyle>
      <a:lvl1pPr marL="342840" indent="-342840" algn="l" defTabSz="91424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21" indent="-285701" algn="l" defTabSz="91424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00" indent="-228560" algn="l" defTabSz="91424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920" indent="-228560" algn="l" defTabSz="91424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040" indent="-228560" algn="l" defTabSz="91424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160" indent="-228560" algn="l" defTabSz="91424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80" indent="-228560" algn="l" defTabSz="91424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400" indent="-228560" algn="l" defTabSz="91424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520" indent="-228560" algn="l" defTabSz="91424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40" rtl="0" eaLnBrk="1" latinLnBrk="0" hangingPunct="1">
        <a:defRPr sz="1900" kern="1200">
          <a:solidFill>
            <a:schemeClr val="tx1"/>
          </a:solidFill>
          <a:latin typeface="+mn-lt"/>
          <a:ea typeface="+mn-ea"/>
          <a:cs typeface="+mn-cs"/>
        </a:defRPr>
      </a:lvl1pPr>
      <a:lvl2pPr marL="457120" algn="l" defTabSz="914240" rtl="0" eaLnBrk="1" latinLnBrk="0" hangingPunct="1">
        <a:defRPr sz="1900" kern="1200">
          <a:solidFill>
            <a:schemeClr val="tx1"/>
          </a:solidFill>
          <a:latin typeface="+mn-lt"/>
          <a:ea typeface="+mn-ea"/>
          <a:cs typeface="+mn-cs"/>
        </a:defRPr>
      </a:lvl2pPr>
      <a:lvl3pPr marL="914240" algn="l" defTabSz="914240" rtl="0" eaLnBrk="1" latinLnBrk="0" hangingPunct="1">
        <a:defRPr sz="1900" kern="1200">
          <a:solidFill>
            <a:schemeClr val="tx1"/>
          </a:solidFill>
          <a:latin typeface="+mn-lt"/>
          <a:ea typeface="+mn-ea"/>
          <a:cs typeface="+mn-cs"/>
        </a:defRPr>
      </a:lvl3pPr>
      <a:lvl4pPr marL="1371360" algn="l" defTabSz="914240" rtl="0" eaLnBrk="1" latinLnBrk="0" hangingPunct="1">
        <a:defRPr sz="1900" kern="1200">
          <a:solidFill>
            <a:schemeClr val="tx1"/>
          </a:solidFill>
          <a:latin typeface="+mn-lt"/>
          <a:ea typeface="+mn-ea"/>
          <a:cs typeface="+mn-cs"/>
        </a:defRPr>
      </a:lvl4pPr>
      <a:lvl5pPr marL="1828480" algn="l" defTabSz="914240" rtl="0" eaLnBrk="1" latinLnBrk="0" hangingPunct="1">
        <a:defRPr sz="1900" kern="1200">
          <a:solidFill>
            <a:schemeClr val="tx1"/>
          </a:solidFill>
          <a:latin typeface="+mn-lt"/>
          <a:ea typeface="+mn-ea"/>
          <a:cs typeface="+mn-cs"/>
        </a:defRPr>
      </a:lvl5pPr>
      <a:lvl6pPr marL="2285600" algn="l" defTabSz="914240" rtl="0" eaLnBrk="1" latinLnBrk="0" hangingPunct="1">
        <a:defRPr sz="1900" kern="1200">
          <a:solidFill>
            <a:schemeClr val="tx1"/>
          </a:solidFill>
          <a:latin typeface="+mn-lt"/>
          <a:ea typeface="+mn-ea"/>
          <a:cs typeface="+mn-cs"/>
        </a:defRPr>
      </a:lvl6pPr>
      <a:lvl7pPr marL="2742720" algn="l" defTabSz="914240" rtl="0" eaLnBrk="1" latinLnBrk="0" hangingPunct="1">
        <a:defRPr sz="1900" kern="1200">
          <a:solidFill>
            <a:schemeClr val="tx1"/>
          </a:solidFill>
          <a:latin typeface="+mn-lt"/>
          <a:ea typeface="+mn-ea"/>
          <a:cs typeface="+mn-cs"/>
        </a:defRPr>
      </a:lvl7pPr>
      <a:lvl8pPr marL="3199840" algn="l" defTabSz="914240" rtl="0" eaLnBrk="1" latinLnBrk="0" hangingPunct="1">
        <a:defRPr sz="1900" kern="1200">
          <a:solidFill>
            <a:schemeClr val="tx1"/>
          </a:solidFill>
          <a:latin typeface="+mn-lt"/>
          <a:ea typeface="+mn-ea"/>
          <a:cs typeface="+mn-cs"/>
        </a:defRPr>
      </a:lvl8pPr>
      <a:lvl9pPr marL="3656960" algn="l" defTabSz="91424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8.xml"/><Relationship Id="rId1" Type="http://schemas.openxmlformats.org/officeDocument/2006/relationships/tags" Target="../tags/tag56.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24.xml"/><Relationship Id="rId1" Type="http://schemas.openxmlformats.org/officeDocument/2006/relationships/tags" Target="../tags/tag188.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25.xml"/><Relationship Id="rId1" Type="http://schemas.openxmlformats.org/officeDocument/2006/relationships/tags" Target="../tags/tag190.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23.xml"/><Relationship Id="rId1" Type="http://schemas.openxmlformats.org/officeDocument/2006/relationships/tags" Target="../tags/tag192.xml"/><Relationship Id="rId5" Type="http://schemas.openxmlformats.org/officeDocument/2006/relationships/image" Target="../media/image70.png"/><Relationship Id="rId4" Type="http://schemas.openxmlformats.org/officeDocument/2006/relationships/image" Target="../media/image69.png"/></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22.xml"/><Relationship Id="rId1" Type="http://schemas.openxmlformats.org/officeDocument/2006/relationships/tags" Target="../tags/tag193.xml"/><Relationship Id="rId4" Type="http://schemas.openxmlformats.org/officeDocument/2006/relationships/image" Target="../media/image71.jpeg"/></Relationships>
</file>

<file path=ppt/slides/_rels/slide104.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notesSlide" Target="../notesSlides/notesSlide104.xml"/><Relationship Id="rId7" Type="http://schemas.openxmlformats.org/officeDocument/2006/relationships/image" Target="../media/image60.jpeg"/><Relationship Id="rId2" Type="http://schemas.openxmlformats.org/officeDocument/2006/relationships/slideLayout" Target="../slideLayouts/slideLayout17.xml"/><Relationship Id="rId1" Type="http://schemas.openxmlformats.org/officeDocument/2006/relationships/tags" Target="../tags/tag194.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23.xml"/><Relationship Id="rId1" Type="http://schemas.openxmlformats.org/officeDocument/2006/relationships/tags" Target="../tags/tag195.xml"/><Relationship Id="rId4" Type="http://schemas.openxmlformats.org/officeDocument/2006/relationships/image" Target="../media/image76.png"/></Relationships>
</file>

<file path=ppt/slides/_rels/slide10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06.xml"/><Relationship Id="rId7" Type="http://schemas.openxmlformats.org/officeDocument/2006/relationships/diagramColors" Target="../diagrams/colors1.xml"/><Relationship Id="rId2" Type="http://schemas.openxmlformats.org/officeDocument/2006/relationships/slideLayout" Target="../slideLayouts/slideLayout24.xml"/><Relationship Id="rId1" Type="http://schemas.openxmlformats.org/officeDocument/2006/relationships/tags" Target="../tags/tag19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23.xml"/><Relationship Id="rId1" Type="http://schemas.openxmlformats.org/officeDocument/2006/relationships/tags" Target="../tags/tag198.xml"/><Relationship Id="rId4" Type="http://schemas.openxmlformats.org/officeDocument/2006/relationships/image" Target="../media/image77.png"/></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21.xml"/><Relationship Id="rId1" Type="http://schemas.openxmlformats.org/officeDocument/2006/relationships/tags" Target="../tags/tag199.xml"/><Relationship Id="rId4" Type="http://schemas.openxmlformats.org/officeDocument/2006/relationships/image" Target="../media/image78.png"/></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27.xml"/><Relationship Id="rId1" Type="http://schemas.openxmlformats.org/officeDocument/2006/relationships/tags" Target="../tags/tag20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7.xml"/><Relationship Id="rId1" Type="http://schemas.openxmlformats.org/officeDocument/2006/relationships/tags" Target="../tags/tag57.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110.xml"/><Relationship Id="rId2" Type="http://schemas.openxmlformats.org/officeDocument/2006/relationships/slideLayout" Target="../slideLayouts/slideLayout17.xml"/><Relationship Id="rId1" Type="http://schemas.openxmlformats.org/officeDocument/2006/relationships/tags" Target="../tags/tag202.xml"/><Relationship Id="rId6" Type="http://schemas.openxmlformats.org/officeDocument/2006/relationships/image" Target="../media/image79.png"/><Relationship Id="rId5" Type="http://schemas.openxmlformats.org/officeDocument/2006/relationships/hyperlink" Target="http://www.salesforce.com/training" TargetMode="External"/><Relationship Id="rId4" Type="http://schemas.openxmlformats.org/officeDocument/2006/relationships/hyperlink" Target="http://www.webassessor.com/salesforce" TargetMode="External"/></Relationships>
</file>

<file path=ppt/slides/_rels/slide111.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notesSlide" Target="../notesSlides/notesSlide111.xml"/><Relationship Id="rId7" Type="http://schemas.openxmlformats.org/officeDocument/2006/relationships/hyperlink" Target="https://twitter.com/SalesforceCert" TargetMode="External"/><Relationship Id="rId2" Type="http://schemas.openxmlformats.org/officeDocument/2006/relationships/slideLayout" Target="../slideLayouts/slideLayout18.xml"/><Relationship Id="rId1" Type="http://schemas.openxmlformats.org/officeDocument/2006/relationships/tags" Target="../tags/tag204.xml"/><Relationship Id="rId6" Type="http://schemas.openxmlformats.org/officeDocument/2006/relationships/hyperlink" Target="http://certification.salesforce.com/" TargetMode="External"/><Relationship Id="rId5" Type="http://schemas.openxmlformats.org/officeDocument/2006/relationships/hyperlink" Target="http://www.salesforce.com/training" TargetMode="External"/><Relationship Id="rId4" Type="http://schemas.openxmlformats.org/officeDocument/2006/relationships/image" Target="../media/image8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4.xml"/><Relationship Id="rId1" Type="http://schemas.openxmlformats.org/officeDocument/2006/relationships/tags" Target="../tags/tag5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4.xml"/><Relationship Id="rId1" Type="http://schemas.openxmlformats.org/officeDocument/2006/relationships/tags" Target="../tags/tag5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ags" Target="../tags/tag6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20.png"/><Relationship Id="rId2" Type="http://schemas.openxmlformats.org/officeDocument/2006/relationships/slideLayout" Target="../slideLayouts/slideLayout17.xml"/><Relationship Id="rId1" Type="http://schemas.openxmlformats.org/officeDocument/2006/relationships/tags" Target="../tags/tag6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4.xml"/><Relationship Id="rId1" Type="http://schemas.openxmlformats.org/officeDocument/2006/relationships/tags" Target="../tags/tag6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5.xml"/><Relationship Id="rId1" Type="http://schemas.openxmlformats.org/officeDocument/2006/relationships/tags" Target="../tags/tag6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7.xml"/><Relationship Id="rId1" Type="http://schemas.openxmlformats.org/officeDocument/2006/relationships/tags" Target="../tags/tag6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0.xml"/><Relationship Id="rId1" Type="http://schemas.openxmlformats.org/officeDocument/2006/relationships/tags" Target="../tags/tag6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4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4.xml"/><Relationship Id="rId1" Type="http://schemas.openxmlformats.org/officeDocument/2006/relationships/tags" Target="../tags/tag7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7.xml"/><Relationship Id="rId1" Type="http://schemas.openxmlformats.org/officeDocument/2006/relationships/tags" Target="../tags/tag73.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4.xml"/><Relationship Id="rId1" Type="http://schemas.openxmlformats.org/officeDocument/2006/relationships/tags" Target="../tags/tag7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77.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5.xml"/><Relationship Id="rId1" Type="http://schemas.openxmlformats.org/officeDocument/2006/relationships/tags" Target="../tags/tag79.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tags" Target="../tags/tag81.xml"/><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tags" Target="../tags/tag82.xml"/><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ags" Target="../tags/tag8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4.xml"/><Relationship Id="rId1" Type="http://schemas.openxmlformats.org/officeDocument/2006/relationships/tags" Target="../tags/tag8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4.xml"/><Relationship Id="rId1" Type="http://schemas.openxmlformats.org/officeDocument/2006/relationships/tags" Target="../tags/tag8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4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5.xml"/><Relationship Id="rId1" Type="http://schemas.openxmlformats.org/officeDocument/2006/relationships/tags" Target="../tags/tag88.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tags" Target="../tags/tag9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0.xml"/><Relationship Id="rId1" Type="http://schemas.openxmlformats.org/officeDocument/2006/relationships/tags" Target="../tags/tag91.xml"/><Relationship Id="rId5" Type="http://schemas.openxmlformats.org/officeDocument/2006/relationships/image" Target="../media/image28.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tags" Target="../tags/tag92.xml"/><Relationship Id="rId5" Type="http://schemas.openxmlformats.org/officeDocument/2006/relationships/image" Target="../media/image30.png"/><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4.xml"/><Relationship Id="rId1" Type="http://schemas.openxmlformats.org/officeDocument/2006/relationships/tags" Target="../tags/tag9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5.xml"/><Relationship Id="rId1" Type="http://schemas.openxmlformats.org/officeDocument/2006/relationships/tags" Target="../tags/tag9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2.xml"/><Relationship Id="rId1" Type="http://schemas.openxmlformats.org/officeDocument/2006/relationships/tags" Target="../tags/tag97.xml"/><Relationship Id="rId5" Type="http://schemas.openxmlformats.org/officeDocument/2006/relationships/image" Target="../media/image31.png"/><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2.xml"/><Relationship Id="rId1" Type="http://schemas.openxmlformats.org/officeDocument/2006/relationships/tags" Target="../tags/tag98.xml"/><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tags" Target="../tags/tag99.xml"/><Relationship Id="rId5" Type="http://schemas.openxmlformats.org/officeDocument/2006/relationships/image" Target="../media/image34.png"/><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tags" Target="../tags/tag100.xml"/><Relationship Id="rId5" Type="http://schemas.openxmlformats.org/officeDocument/2006/relationships/image" Target="../media/image35.png"/><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tags" Target="../tags/tag101.xml"/><Relationship Id="rId5" Type="http://schemas.openxmlformats.org/officeDocument/2006/relationships/image" Target="../media/image34.png"/><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2.xml"/><Relationship Id="rId1" Type="http://schemas.openxmlformats.org/officeDocument/2006/relationships/tags" Target="../tags/tag102.xml"/><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4.xml"/><Relationship Id="rId1" Type="http://schemas.openxmlformats.org/officeDocument/2006/relationships/tags" Target="../tags/tag10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3.xml"/><Relationship Id="rId1" Type="http://schemas.openxmlformats.org/officeDocument/2006/relationships/tags" Target="../tags/tag105.xml"/><Relationship Id="rId4" Type="http://schemas.openxmlformats.org/officeDocument/2006/relationships/image" Target="../media/image36.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3.xml"/><Relationship Id="rId1" Type="http://schemas.openxmlformats.org/officeDocument/2006/relationships/tags" Target="../tags/tag10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5.xml"/><Relationship Id="rId1" Type="http://schemas.openxmlformats.org/officeDocument/2006/relationships/tags" Target="../tags/tag107.xml"/></Relationships>
</file>

<file path=ppt/slides/_rels/slide4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tags" Target="../tags/tag111.xml"/><Relationship Id="rId7" Type="http://schemas.openxmlformats.org/officeDocument/2006/relationships/image" Target="../media/image38.png"/><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image" Target="../media/image37.png"/><Relationship Id="rId5" Type="http://schemas.openxmlformats.org/officeDocument/2006/relationships/notesSlide" Target="../notesSlides/notesSlide46.xml"/><Relationship Id="rId4" Type="http://schemas.openxmlformats.org/officeDocument/2006/relationships/slideLayout" Target="../slideLayouts/slideLayout13.xml"/><Relationship Id="rId9" Type="http://schemas.openxmlformats.org/officeDocument/2006/relationships/image" Target="../media/image40.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xml"/><Relationship Id="rId1" Type="http://schemas.openxmlformats.org/officeDocument/2006/relationships/tags" Target="../tags/tag112.xml"/><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tags" Target="../tags/tag113.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tags" Target="../tags/tag11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xml"/><Relationship Id="rId1" Type="http://schemas.openxmlformats.org/officeDocument/2006/relationships/tags" Target="../tags/tag49.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4.xml"/><Relationship Id="rId1" Type="http://schemas.openxmlformats.org/officeDocument/2006/relationships/tags" Target="../tags/tag115.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2.xml"/><Relationship Id="rId1" Type="http://schemas.openxmlformats.org/officeDocument/2006/relationships/tags" Target="../tags/tag11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52.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notesSlide" Target="../notesSlides/notesSlide52.xml"/><Relationship Id="rId7" Type="http://schemas.openxmlformats.org/officeDocument/2006/relationships/image" Target="../media/image46.png"/><Relationship Id="rId2" Type="http://schemas.openxmlformats.org/officeDocument/2006/relationships/slideLayout" Target="../slideLayouts/slideLayout13.xml"/><Relationship Id="rId1" Type="http://schemas.openxmlformats.org/officeDocument/2006/relationships/tags" Target="../tags/tag11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45.png"/><Relationship Id="rId9" Type="http://schemas.openxmlformats.org/officeDocument/2006/relationships/image" Target="../media/image48.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0.xml"/><Relationship Id="rId1" Type="http://schemas.openxmlformats.org/officeDocument/2006/relationships/tags" Target="../tags/tag120.xml"/><Relationship Id="rId4" Type="http://schemas.openxmlformats.org/officeDocument/2006/relationships/image" Target="../media/image49.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5.xml"/><Relationship Id="rId1" Type="http://schemas.openxmlformats.org/officeDocument/2006/relationships/tags" Target="../tags/tag121.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6.xml"/><Relationship Id="rId1" Type="http://schemas.openxmlformats.org/officeDocument/2006/relationships/tags" Target="../tags/tag123.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2.xml"/><Relationship Id="rId1" Type="http://schemas.openxmlformats.org/officeDocument/2006/relationships/tags" Target="../tags/tag125.xml"/><Relationship Id="rId4" Type="http://schemas.openxmlformats.org/officeDocument/2006/relationships/image" Target="../media/image50.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3.xml"/><Relationship Id="rId1" Type="http://schemas.openxmlformats.org/officeDocument/2006/relationships/tags" Target="../tags/tag126.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0.xml"/><Relationship Id="rId1" Type="http://schemas.openxmlformats.org/officeDocument/2006/relationships/tags" Target="../tags/tag127.xml"/><Relationship Id="rId4" Type="http://schemas.openxmlformats.org/officeDocument/2006/relationships/image" Target="../media/image51.png"/></Relationships>
</file>

<file path=ppt/slides/_rels/slide5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0.xml"/><Relationship Id="rId1" Type="http://schemas.openxmlformats.org/officeDocument/2006/relationships/tags" Target="../tags/tag51.xml"/><Relationship Id="rId5" Type="http://schemas.openxmlformats.org/officeDocument/2006/relationships/slide" Target="slide61.xml"/><Relationship Id="rId4" Type="http://schemas.openxmlformats.org/officeDocument/2006/relationships/slide" Target="slide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9.xml"/><Relationship Id="rId1" Type="http://schemas.openxmlformats.org/officeDocument/2006/relationships/tags" Target="../tags/tag128.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129.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30.xml"/><Relationship Id="rId1" Type="http://schemas.openxmlformats.org/officeDocument/2006/relationships/tags" Target="../tags/tag130.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31.xml"/><Relationship Id="rId1" Type="http://schemas.openxmlformats.org/officeDocument/2006/relationships/tags" Target="../tags/tag132.xml"/><Relationship Id="rId4" Type="http://schemas.openxmlformats.org/officeDocument/2006/relationships/image" Target="../media/image16.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7.xml"/><Relationship Id="rId1" Type="http://schemas.openxmlformats.org/officeDocument/2006/relationships/tags" Target="../tags/tag134.xml"/><Relationship Id="rId4" Type="http://schemas.openxmlformats.org/officeDocument/2006/relationships/image" Target="../media/image53.jpe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7.xml"/><Relationship Id="rId1" Type="http://schemas.openxmlformats.org/officeDocument/2006/relationships/tags" Target="../tags/tag135.xml"/><Relationship Id="rId4" Type="http://schemas.openxmlformats.org/officeDocument/2006/relationships/image" Target="../media/image54.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5.xml"/><Relationship Id="rId1" Type="http://schemas.openxmlformats.org/officeDocument/2006/relationships/tags" Target="../tags/tag136.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7.xml"/><Relationship Id="rId1" Type="http://schemas.openxmlformats.org/officeDocument/2006/relationships/tags" Target="../tags/tag138.xml"/><Relationship Id="rId5" Type="http://schemas.openxmlformats.org/officeDocument/2006/relationships/image" Target="../media/image56.png"/><Relationship Id="rId4" Type="http://schemas.openxmlformats.org/officeDocument/2006/relationships/image" Target="../media/image55.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4.xml"/><Relationship Id="rId1" Type="http://schemas.openxmlformats.org/officeDocument/2006/relationships/tags" Target="../tags/tag139.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5.xml"/><Relationship Id="rId1" Type="http://schemas.openxmlformats.org/officeDocument/2006/relationships/tags" Target="../tags/tag14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7.xml"/><Relationship Id="rId1" Type="http://schemas.openxmlformats.org/officeDocument/2006/relationships/tags" Target="../tags/tag143.xml"/><Relationship Id="rId5" Type="http://schemas.openxmlformats.org/officeDocument/2006/relationships/image" Target="../media/image24.png"/><Relationship Id="rId4" Type="http://schemas.openxmlformats.org/officeDocument/2006/relationships/image" Target="../media/image53.jpe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7.xml"/><Relationship Id="rId1" Type="http://schemas.openxmlformats.org/officeDocument/2006/relationships/tags" Target="../tags/tag144.xml"/><Relationship Id="rId4" Type="http://schemas.openxmlformats.org/officeDocument/2006/relationships/image" Target="../media/image57.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4.xml"/><Relationship Id="rId1" Type="http://schemas.openxmlformats.org/officeDocument/2006/relationships/tags" Target="../tags/tag145.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4.xml"/><Relationship Id="rId1" Type="http://schemas.openxmlformats.org/officeDocument/2006/relationships/tags" Target="../tags/tag14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4.xml"/><Relationship Id="rId1" Type="http://schemas.openxmlformats.org/officeDocument/2006/relationships/tags" Target="../tags/tag149.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5.xml"/><Relationship Id="rId1" Type="http://schemas.openxmlformats.org/officeDocument/2006/relationships/tags" Target="../tags/tag151.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3.xml"/><Relationship Id="rId1" Type="http://schemas.openxmlformats.org/officeDocument/2006/relationships/tags" Target="../tags/tag153.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17.xml"/><Relationship Id="rId1" Type="http://schemas.openxmlformats.org/officeDocument/2006/relationships/tags" Target="../tags/tag154.xml"/><Relationship Id="rId4" Type="http://schemas.openxmlformats.org/officeDocument/2006/relationships/image" Target="../media/image58.png"/></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2.xml"/><Relationship Id="rId1" Type="http://schemas.openxmlformats.org/officeDocument/2006/relationships/tags" Target="../tags/tag155.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2.xml"/><Relationship Id="rId1" Type="http://schemas.openxmlformats.org/officeDocument/2006/relationships/tags" Target="../tags/tag156.xml"/><Relationship Id="rId4" Type="http://schemas.openxmlformats.org/officeDocument/2006/relationships/image" Target="../media/image5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0.xml"/><Relationship Id="rId1" Type="http://schemas.openxmlformats.org/officeDocument/2006/relationships/tags" Target="../tags/tag54.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4.xml"/><Relationship Id="rId1" Type="http://schemas.openxmlformats.org/officeDocument/2006/relationships/tags" Target="../tags/tag157.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4.xml"/><Relationship Id="rId1" Type="http://schemas.openxmlformats.org/officeDocument/2006/relationships/tags" Target="../tags/tag159.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5.xml"/><Relationship Id="rId1" Type="http://schemas.openxmlformats.org/officeDocument/2006/relationships/tags" Target="../tags/tag161.xml"/></Relationships>
</file>

<file path=ppt/slides/_rels/slide83.xml.rels><?xml version="1.0" encoding="UTF-8" standalone="yes"?>
<Relationships xmlns="http://schemas.openxmlformats.org/package/2006/relationships"><Relationship Id="rId8" Type="http://schemas.openxmlformats.org/officeDocument/2006/relationships/image" Target="../media/image62.jpeg"/><Relationship Id="rId3" Type="http://schemas.openxmlformats.org/officeDocument/2006/relationships/notesSlide" Target="../notesSlides/notesSlide83.xml"/><Relationship Id="rId7" Type="http://schemas.openxmlformats.org/officeDocument/2006/relationships/image" Target="../media/image53.jpeg"/><Relationship Id="rId2" Type="http://schemas.openxmlformats.org/officeDocument/2006/relationships/slideLayout" Target="../slideLayouts/slideLayout17.xml"/><Relationship Id="rId1" Type="http://schemas.openxmlformats.org/officeDocument/2006/relationships/tags" Target="../tags/tag163.xml"/><Relationship Id="rId6" Type="http://schemas.openxmlformats.org/officeDocument/2006/relationships/image" Target="../media/image61.png"/><Relationship Id="rId5" Type="http://schemas.openxmlformats.org/officeDocument/2006/relationships/image" Target="../media/image60.jpeg"/><Relationship Id="rId4" Type="http://schemas.openxmlformats.org/officeDocument/2006/relationships/image" Target="../media/image16.png"/></Relationships>
</file>

<file path=ppt/slides/_rels/slide84.xml.rels><?xml version="1.0" encoding="UTF-8" standalone="yes"?>
<Relationships xmlns="http://schemas.openxmlformats.org/package/2006/relationships"><Relationship Id="rId8" Type="http://schemas.openxmlformats.org/officeDocument/2006/relationships/image" Target="../media/image62.jpeg"/><Relationship Id="rId3" Type="http://schemas.openxmlformats.org/officeDocument/2006/relationships/notesSlide" Target="../notesSlides/notesSlide84.xml"/><Relationship Id="rId7" Type="http://schemas.openxmlformats.org/officeDocument/2006/relationships/image" Target="../media/image53.jpeg"/><Relationship Id="rId2" Type="http://schemas.openxmlformats.org/officeDocument/2006/relationships/slideLayout" Target="../slideLayouts/slideLayout17.xml"/><Relationship Id="rId1" Type="http://schemas.openxmlformats.org/officeDocument/2006/relationships/tags" Target="../tags/tag164.xml"/><Relationship Id="rId6" Type="http://schemas.openxmlformats.org/officeDocument/2006/relationships/image" Target="../media/image61.png"/><Relationship Id="rId5" Type="http://schemas.openxmlformats.org/officeDocument/2006/relationships/image" Target="../media/image60.jpeg"/><Relationship Id="rId4" Type="http://schemas.openxmlformats.org/officeDocument/2006/relationships/image" Target="../media/image16.png"/></Relationships>
</file>

<file path=ppt/slides/_rels/slide85.xml.rels><?xml version="1.0" encoding="UTF-8" standalone="yes"?>
<Relationships xmlns="http://schemas.openxmlformats.org/package/2006/relationships"><Relationship Id="rId8" Type="http://schemas.openxmlformats.org/officeDocument/2006/relationships/image" Target="../media/image62.jpeg"/><Relationship Id="rId3" Type="http://schemas.openxmlformats.org/officeDocument/2006/relationships/notesSlide" Target="../notesSlides/notesSlide85.xml"/><Relationship Id="rId7" Type="http://schemas.openxmlformats.org/officeDocument/2006/relationships/image" Target="../media/image53.jpeg"/><Relationship Id="rId2" Type="http://schemas.openxmlformats.org/officeDocument/2006/relationships/slideLayout" Target="../slideLayouts/slideLayout17.xml"/><Relationship Id="rId1" Type="http://schemas.openxmlformats.org/officeDocument/2006/relationships/tags" Target="../tags/tag165.xml"/><Relationship Id="rId6" Type="http://schemas.openxmlformats.org/officeDocument/2006/relationships/image" Target="../media/image61.png"/><Relationship Id="rId5" Type="http://schemas.openxmlformats.org/officeDocument/2006/relationships/image" Target="../media/image60.jpeg"/><Relationship Id="rId4" Type="http://schemas.openxmlformats.org/officeDocument/2006/relationships/image" Target="../media/image16.png"/></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4.xml"/><Relationship Id="rId1" Type="http://schemas.openxmlformats.org/officeDocument/2006/relationships/tags" Target="../tags/tag166.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4.xml"/><Relationship Id="rId1" Type="http://schemas.openxmlformats.org/officeDocument/2006/relationships/tags" Target="../tags/tag168.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5.xml"/><Relationship Id="rId1" Type="http://schemas.openxmlformats.org/officeDocument/2006/relationships/tags" Target="../tags/tag170.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7" Type="http://schemas.openxmlformats.org/officeDocument/2006/relationships/image" Target="../media/image61.png"/><Relationship Id="rId2" Type="http://schemas.openxmlformats.org/officeDocument/2006/relationships/slideLayout" Target="../slideLayouts/slideLayout22.xml"/><Relationship Id="rId1" Type="http://schemas.openxmlformats.org/officeDocument/2006/relationships/tags" Target="../tags/tag172.xml"/><Relationship Id="rId6" Type="http://schemas.openxmlformats.org/officeDocument/2006/relationships/image" Target="../media/image60.jpeg"/><Relationship Id="rId5" Type="http://schemas.openxmlformats.org/officeDocument/2006/relationships/image" Target="../media/image62.jpeg"/><Relationship Id="rId4" Type="http://schemas.openxmlformats.org/officeDocument/2006/relationships/image" Target="../media/image5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7.xml"/><Relationship Id="rId1" Type="http://schemas.openxmlformats.org/officeDocument/2006/relationships/tags" Target="../tags/tag55.xml"/><Relationship Id="rId4" Type="http://schemas.openxmlformats.org/officeDocument/2006/relationships/image" Target="../media/image16.png"/></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21.xml"/><Relationship Id="rId1" Type="http://schemas.openxmlformats.org/officeDocument/2006/relationships/tags" Target="../tags/tag173.xml"/><Relationship Id="rId4" Type="http://schemas.openxmlformats.org/officeDocument/2006/relationships/image" Target="../media/image63.png"/></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24.xml"/><Relationship Id="rId1" Type="http://schemas.openxmlformats.org/officeDocument/2006/relationships/tags" Target="../tags/tag174.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24.xml"/><Relationship Id="rId1" Type="http://schemas.openxmlformats.org/officeDocument/2006/relationships/tags" Target="../tags/tag176.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25.xml"/><Relationship Id="rId1" Type="http://schemas.openxmlformats.org/officeDocument/2006/relationships/tags" Target="../tags/tag178.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23.xml"/><Relationship Id="rId1" Type="http://schemas.openxmlformats.org/officeDocument/2006/relationships/tags" Target="../tags/tag180.xml"/><Relationship Id="rId5" Type="http://schemas.openxmlformats.org/officeDocument/2006/relationships/image" Target="../media/image64.png"/><Relationship Id="rId4" Type="http://schemas.openxmlformats.org/officeDocument/2006/relationships/image" Target="../media/image53.jpeg"/></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24.xml"/><Relationship Id="rId1" Type="http://schemas.openxmlformats.org/officeDocument/2006/relationships/tags" Target="../tags/tag181.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5.xml"/><Relationship Id="rId1" Type="http://schemas.openxmlformats.org/officeDocument/2006/relationships/tags" Target="../tags/tag183.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17.xml"/><Relationship Id="rId1" Type="http://schemas.openxmlformats.org/officeDocument/2006/relationships/tags" Target="../tags/tag185.xml"/><Relationship Id="rId4" Type="http://schemas.openxmlformats.org/officeDocument/2006/relationships/image" Target="../media/image65.png"/></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3.xml"/><Relationship Id="rId1" Type="http://schemas.openxmlformats.org/officeDocument/2006/relationships/tags" Target="../tags/tag186.xml"/><Relationship Id="rId4" Type="http://schemas.openxmlformats.org/officeDocument/2006/relationships/image" Target="../media/image64.png"/></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12.xml"/><Relationship Id="rId1" Type="http://schemas.openxmlformats.org/officeDocument/2006/relationships/tags" Target="../tags/tag187.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Sales Cloud Administration: Products, Quotes, Orders, and Collaborative Forecasts</a:t>
            </a:r>
            <a:br>
              <a:rPr lang="en-US" dirty="0"/>
            </a:br>
            <a:r>
              <a:rPr lang="en-US" sz="2400" b="0" dirty="0"/>
              <a:t>(Enterprise, Performance, and Unlimited Editions)</a:t>
            </a:r>
            <a:br>
              <a:rPr lang="en-US" sz="2400" b="0" dirty="0"/>
            </a:br>
            <a:endParaRPr 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Module Agenda</a:t>
            </a:r>
            <a:endParaRPr lang="en-US" dirty="0"/>
          </a:p>
        </p:txBody>
      </p:sp>
      <p:sp>
        <p:nvSpPr>
          <p:cNvPr id="3" name="Slide Number Placeholder 2"/>
          <p:cNvSpPr>
            <a:spLocks noGrp="1"/>
          </p:cNvSpPr>
          <p:nvPr>
            <p:ph type="sldNum" sz="quarter" idx="4"/>
          </p:nvPr>
        </p:nvSpPr>
        <p:spPr/>
        <p:txBody>
          <a:bodyPr/>
          <a:lstStyle/>
          <a:p>
            <a:fld id="{812A5277-1DB9-460F-9A21-B857ABB32666}" type="slidenum">
              <a:rPr lang="en-US" smtClean="0"/>
              <a:pPr/>
              <a:t>10</a:t>
            </a:fld>
            <a:endParaRPr lang="en-US" dirty="0"/>
          </a:p>
        </p:txBody>
      </p:sp>
      <p:sp>
        <p:nvSpPr>
          <p:cNvPr id="9" name="Content Placeholder 5"/>
          <p:cNvSpPr>
            <a:spLocks noGrp="1"/>
          </p:cNvSpPr>
          <p:nvPr>
            <p:ph idx="1"/>
          </p:nvPr>
        </p:nvSpPr>
        <p:spPr/>
        <p:txBody>
          <a:bodyPr/>
          <a:lstStyle/>
          <a:p>
            <a:pPr lvl="1"/>
            <a:r>
              <a:rPr lang="en-US" b="1" dirty="0"/>
              <a:t>Creating and Customizing Products</a:t>
            </a:r>
          </a:p>
          <a:p>
            <a:pPr lvl="1"/>
            <a:r>
              <a:rPr lang="en-US" dirty="0"/>
              <a:t>Creating and Customizing Custom Price Books</a:t>
            </a:r>
          </a:p>
          <a:p>
            <a:pPr lvl="1"/>
            <a:r>
              <a:rPr lang="en-US" dirty="0"/>
              <a:t>Adding Products to Opportunities</a:t>
            </a:r>
          </a:p>
          <a:p>
            <a:pPr lvl="1"/>
            <a:r>
              <a:rPr lang="en-US" dirty="0"/>
              <a:t>Controlling Access to Products and Price Books</a:t>
            </a:r>
          </a:p>
          <a:p>
            <a:pPr lvl="1"/>
            <a:r>
              <a:rPr lang="en-US" dirty="0"/>
              <a:t>Creating Quotes</a:t>
            </a:r>
          </a:p>
          <a:p>
            <a:pPr lvl="1"/>
            <a:r>
              <a:rPr lang="en-US" dirty="0"/>
              <a:t>Creating Orders</a:t>
            </a:r>
          </a:p>
          <a:p>
            <a:pPr lvl="1"/>
            <a:r>
              <a:rPr lang="en-US" dirty="0"/>
              <a:t>Integrating Salesforce with Other Systems</a:t>
            </a:r>
          </a:p>
        </p:txBody>
      </p:sp>
    </p:spTree>
    <p:custDataLst>
      <p:tags r:id="rId1"/>
    </p:custData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14272" y="1828800"/>
            <a:ext cx="6748542" cy="4960729"/>
          </a:xfrm>
        </p:spPr>
        <p:txBody>
          <a:bodyPr/>
          <a:lstStyle/>
          <a:p>
            <a:r>
              <a:rPr lang="en-US" dirty="0"/>
              <a:t>Tasks:</a:t>
            </a:r>
          </a:p>
          <a:p>
            <a:pPr lvl="1"/>
            <a:r>
              <a:rPr lang="en-US" dirty="0"/>
              <a:t>Add a forecast type for Margin.</a:t>
            </a:r>
          </a:p>
          <a:p>
            <a:pPr lvl="1"/>
            <a:r>
              <a:rPr lang="en-US" dirty="0"/>
              <a:t>View the margin forecast for </a:t>
            </a:r>
            <a:r>
              <a:rPr lang="en-US" dirty="0" err="1"/>
              <a:t>Fumiko</a:t>
            </a:r>
            <a:r>
              <a:rPr lang="en-US" dirty="0"/>
              <a:t> Suzuki, an APAC Sales Rep.</a:t>
            </a:r>
          </a:p>
        </p:txBody>
      </p:sp>
      <p:sp>
        <p:nvSpPr>
          <p:cNvPr id="2" name="Content Placeholder 1"/>
          <p:cNvSpPr>
            <a:spLocks noGrp="1"/>
          </p:cNvSpPr>
          <p:nvPr>
            <p:ph idx="11"/>
          </p:nvPr>
        </p:nvSpPr>
        <p:spPr>
          <a:xfrm>
            <a:off x="0" y="758827"/>
            <a:ext cx="12188825" cy="983346"/>
          </a:xfrm>
        </p:spPr>
        <p:txBody>
          <a:bodyPr/>
          <a:lstStyle/>
          <a:p>
            <a:r>
              <a:rPr lang="en-US" dirty="0"/>
              <a:t>Goal:</a:t>
            </a:r>
          </a:p>
          <a:p>
            <a:pPr lvl="1"/>
            <a:r>
              <a:rPr lang="en-US" dirty="0"/>
              <a:t>Allow users to view the forecast based on a custom field.</a:t>
            </a:r>
          </a:p>
          <a:p>
            <a:endParaRPr lang="en-US" dirty="0"/>
          </a:p>
        </p:txBody>
      </p:sp>
      <p:sp>
        <p:nvSpPr>
          <p:cNvPr id="3" name="Slide Number Placeholder 2"/>
          <p:cNvSpPr>
            <a:spLocks noGrp="1"/>
          </p:cNvSpPr>
          <p:nvPr>
            <p:ph type="sldNum" sz="quarter" idx="4"/>
          </p:nvPr>
        </p:nvSpPr>
        <p:spPr/>
        <p:txBody>
          <a:bodyPr/>
          <a:lstStyle/>
          <a:p>
            <a:fld id="{812A5277-1DB9-460F-9A21-B857ABB32666}" type="slidenum">
              <a:rPr lang="en-US" smtClean="0"/>
              <a:pPr/>
              <a:t>100</a:t>
            </a:fld>
            <a:endParaRPr lang="en-US" dirty="0"/>
          </a:p>
        </p:txBody>
      </p:sp>
      <p:sp>
        <p:nvSpPr>
          <p:cNvPr id="5" name="Title 4"/>
          <p:cNvSpPr>
            <a:spLocks noGrp="1"/>
          </p:cNvSpPr>
          <p:nvPr>
            <p:ph type="title"/>
          </p:nvPr>
        </p:nvSpPr>
        <p:spPr/>
        <p:txBody>
          <a:bodyPr/>
          <a:lstStyle/>
          <a:p>
            <a:r>
              <a:rPr lang="en-US"/>
              <a:t>2-12: Add a Forecast Type for Margin</a:t>
            </a:r>
            <a:endParaRPr lang="en-US" dirty="0"/>
          </a:p>
        </p:txBody>
      </p:sp>
      <p:sp>
        <p:nvSpPr>
          <p:cNvPr id="7" name="Content Placeholder 6"/>
          <p:cNvSpPr>
            <a:spLocks noGrp="1"/>
          </p:cNvSpPr>
          <p:nvPr>
            <p:ph idx="10"/>
          </p:nvPr>
        </p:nvSpPr>
        <p:spPr/>
        <p:txBody>
          <a:bodyPr/>
          <a:lstStyle/>
          <a:p>
            <a:r>
              <a:rPr lang="en-US" dirty="0"/>
              <a:t>5 minutes</a:t>
            </a:r>
          </a:p>
        </p:txBody>
      </p:sp>
      <p:sp>
        <p:nvSpPr>
          <p:cNvPr id="4" name="Text Placeholder 3"/>
          <p:cNvSpPr>
            <a:spLocks noGrp="1"/>
          </p:cNvSpPr>
          <p:nvPr>
            <p:ph type="body" sz="quarter" idx="12"/>
          </p:nvPr>
        </p:nvSpPr>
        <p:spPr/>
        <p:txBody>
          <a:bodyPr/>
          <a:lstStyle/>
          <a:p>
            <a:r>
              <a:rPr lang="en-US"/>
              <a:t>Your turn:</a:t>
            </a:r>
            <a:endParaRPr lang="en-US" dirty="0"/>
          </a:p>
        </p:txBody>
      </p:sp>
    </p:spTree>
    <p:custDataLst>
      <p:tags r:id="rId1"/>
    </p:custData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Module Agenda</a:t>
            </a:r>
          </a:p>
        </p:txBody>
      </p:sp>
      <p:sp>
        <p:nvSpPr>
          <p:cNvPr id="6" name="Content Placeholder 5"/>
          <p:cNvSpPr>
            <a:spLocks noGrp="1"/>
          </p:cNvSpPr>
          <p:nvPr>
            <p:ph idx="1"/>
          </p:nvPr>
        </p:nvSpPr>
        <p:spPr/>
        <p:txBody>
          <a:bodyPr/>
          <a:lstStyle/>
          <a:p>
            <a:pPr lvl="1"/>
            <a:r>
              <a:rPr lang="en-US" dirty="0"/>
              <a:t>Enabling Forecasts for Users</a:t>
            </a:r>
          </a:p>
          <a:p>
            <a:pPr lvl="1"/>
            <a:r>
              <a:rPr lang="en-US" dirty="0"/>
              <a:t>Forecasting by Opportunities</a:t>
            </a:r>
          </a:p>
          <a:p>
            <a:pPr lvl="1"/>
            <a:r>
              <a:rPr lang="en-US" dirty="0"/>
              <a:t>Mapping Opportunity Stages to Forecast Categories</a:t>
            </a:r>
          </a:p>
          <a:p>
            <a:pPr lvl="1"/>
            <a:r>
              <a:rPr lang="en-US" dirty="0"/>
              <a:t>Defining Forecast Managers and Enabling Adjustments</a:t>
            </a:r>
          </a:p>
          <a:p>
            <a:pPr lvl="1"/>
            <a:r>
              <a:rPr lang="en-US" dirty="0"/>
              <a:t>Adding Quota Data</a:t>
            </a:r>
          </a:p>
          <a:p>
            <a:pPr lvl="1"/>
            <a:r>
              <a:rPr lang="en-US" dirty="0"/>
              <a:t>Forecasting by Product Family</a:t>
            </a:r>
          </a:p>
          <a:p>
            <a:pPr lvl="1"/>
            <a:r>
              <a:rPr lang="en-US" dirty="0"/>
              <a:t>Forecasting by Opportunity Splits and Custom Fields</a:t>
            </a:r>
          </a:p>
          <a:p>
            <a:pPr lvl="1"/>
            <a:r>
              <a:rPr lang="en-US" b="1" dirty="0"/>
              <a:t>Building Reports</a:t>
            </a:r>
            <a:endParaRPr lang="en-US" dirty="0"/>
          </a:p>
        </p:txBody>
      </p:sp>
      <p:sp>
        <p:nvSpPr>
          <p:cNvPr id="2" name="Slide Number Placeholder 1"/>
          <p:cNvSpPr>
            <a:spLocks noGrp="1"/>
          </p:cNvSpPr>
          <p:nvPr>
            <p:ph type="sldNum" sz="quarter" idx="4"/>
          </p:nvPr>
        </p:nvSpPr>
        <p:spPr/>
        <p:txBody>
          <a:bodyPr/>
          <a:lstStyle/>
          <a:p>
            <a:fld id="{812A5277-1DB9-460F-9A21-B857ABB32666}" type="slidenum">
              <a:rPr lang="en-US" smtClean="0"/>
              <a:pPr/>
              <a:t>101</a:t>
            </a:fld>
            <a:endParaRPr lang="en-US" dirty="0"/>
          </a:p>
        </p:txBody>
      </p:sp>
    </p:spTree>
    <p:custDataLst>
      <p:tags r:id="rId1"/>
    </p:custData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p:cNvSpPr>
            <a:spLocks noGrp="1"/>
          </p:cNvSpPr>
          <p:nvPr>
            <p:ph idx="10"/>
          </p:nvPr>
        </p:nvSpPr>
        <p:spPr>
          <a:xfrm>
            <a:off x="0" y="5342021"/>
            <a:ext cx="12188825" cy="1515980"/>
          </a:xfrm>
        </p:spPr>
        <p:txBody>
          <a:bodyPr/>
          <a:lstStyle/>
          <a:p>
            <a:pPr lvl="0"/>
            <a:r>
              <a:rPr lang="en-US" sz="2700" dirty="0">
                <a:solidFill>
                  <a:schemeClr val="bg1"/>
                </a:solidFill>
              </a:rPr>
              <a:t>There are no standard reports or standard report types for Collaborative Forecasts. You must create a custom report type to make collaborative forecast reports available to users.</a:t>
            </a:r>
          </a:p>
          <a:p>
            <a:pPr lvl="0"/>
            <a:endParaRPr lang="en-US" dirty="0"/>
          </a:p>
          <a:p>
            <a:endParaRPr lang="en-US" dirty="0"/>
          </a:p>
        </p:txBody>
      </p:sp>
      <p:sp>
        <p:nvSpPr>
          <p:cNvPr id="7" name="Title 6"/>
          <p:cNvSpPr>
            <a:spLocks noGrp="1"/>
          </p:cNvSpPr>
          <p:nvPr>
            <p:ph type="title"/>
          </p:nvPr>
        </p:nvSpPr>
        <p:spPr/>
        <p:txBody>
          <a:bodyPr/>
          <a:lstStyle/>
          <a:p>
            <a:r>
              <a:rPr lang="en-CA" dirty="0"/>
              <a:t>Creating Reports for Collaborative Forecasts</a:t>
            </a:r>
            <a:endParaRPr lang="en-US" dirty="0"/>
          </a:p>
        </p:txBody>
      </p:sp>
      <p:sp>
        <p:nvSpPr>
          <p:cNvPr id="5" name="Slide Number Placeholder 4"/>
          <p:cNvSpPr>
            <a:spLocks noGrp="1"/>
          </p:cNvSpPr>
          <p:nvPr>
            <p:ph type="sldNum" sz="quarter" idx="4"/>
          </p:nvPr>
        </p:nvSpPr>
        <p:spPr/>
        <p:txBody>
          <a:bodyPr/>
          <a:lstStyle/>
          <a:p>
            <a:fld id="{812A5277-1DB9-460F-9A21-B857ABB32666}" type="slidenum">
              <a:rPr lang="en-US" smtClean="0"/>
              <a:pPr/>
              <a:t>102</a:t>
            </a:fld>
            <a:endParaRPr lang="en-US" dirty="0"/>
          </a:p>
        </p:txBody>
      </p:sp>
      <p:pic>
        <p:nvPicPr>
          <p:cNvPr id="9" name="Picture 2"/>
          <p:cNvPicPr>
            <a:picLocks noChangeAspect="1" noChangeArrowheads="1"/>
          </p:cNvPicPr>
          <p:nvPr/>
        </p:nvPicPr>
        <p:blipFill>
          <a:blip r:embed="rId4" cstate="print"/>
          <a:srcRect b="26913"/>
          <a:stretch>
            <a:fillRect/>
          </a:stretch>
        </p:blipFill>
        <p:spPr bwMode="auto">
          <a:xfrm>
            <a:off x="5707923" y="990867"/>
            <a:ext cx="4728824" cy="4068000"/>
          </a:xfrm>
          <a:prstGeom prst="rect">
            <a:avLst/>
          </a:prstGeom>
          <a:noFill/>
          <a:ln w="6350">
            <a:solidFill>
              <a:schemeClr val="bg1">
                <a:lumMod val="75000"/>
              </a:schemeClr>
            </a:solidFill>
            <a:miter lim="800000"/>
            <a:headEnd/>
            <a:tailEnd/>
          </a:ln>
          <a:effectLst>
            <a:outerShdw blurRad="50800" dist="38100" dir="2700000" algn="tl" rotWithShape="0">
              <a:prstClr val="black">
                <a:alpha val="40000"/>
              </a:prstClr>
            </a:outerShdw>
          </a:effectLst>
        </p:spPr>
      </p:pic>
      <p:pic>
        <p:nvPicPr>
          <p:cNvPr id="10" name="Picture 2"/>
          <p:cNvPicPr>
            <a:picLocks noChangeAspect="1" noChangeArrowheads="1"/>
          </p:cNvPicPr>
          <p:nvPr/>
        </p:nvPicPr>
        <p:blipFill>
          <a:blip r:embed="rId5" cstate="print"/>
          <a:srcRect b="12950"/>
          <a:stretch>
            <a:fillRect/>
          </a:stretch>
        </p:blipFill>
        <p:spPr bwMode="auto">
          <a:xfrm>
            <a:off x="692111" y="990867"/>
            <a:ext cx="3766742" cy="4068000"/>
          </a:xfrm>
          <a:prstGeom prst="rect">
            <a:avLst/>
          </a:prstGeom>
          <a:noFill/>
          <a:ln w="6350">
            <a:solidFill>
              <a:schemeClr val="bg1">
                <a:lumMod val="75000"/>
              </a:schemeClr>
            </a:solidFill>
            <a:miter lim="800000"/>
            <a:headEnd/>
            <a:tailEnd/>
          </a:ln>
          <a:effectLst>
            <a:outerShdw blurRad="50800" dist="38100" dir="2700000" algn="tl" rotWithShape="0">
              <a:prstClr val="black">
                <a:alpha val="40000"/>
              </a:prstClr>
            </a:outerShdw>
          </a:effectLst>
        </p:spPr>
      </p:pic>
      <p:grpSp>
        <p:nvGrpSpPr>
          <p:cNvPr id="13" name="Group 12"/>
          <p:cNvGrpSpPr/>
          <p:nvPr/>
        </p:nvGrpSpPr>
        <p:grpSpPr>
          <a:xfrm>
            <a:off x="9155982" y="3591375"/>
            <a:ext cx="2796890" cy="1573849"/>
            <a:chOff x="1809417" y="2322641"/>
            <a:chExt cx="2796890" cy="1573849"/>
          </a:xfrm>
          <a:solidFill>
            <a:srgbClr val="FF0000"/>
          </a:solidFill>
          <a:effectLst>
            <a:outerShdw blurRad="50800" dist="38100" dir="2700000" algn="tl" rotWithShape="0">
              <a:prstClr val="black">
                <a:alpha val="40000"/>
              </a:prstClr>
            </a:outerShdw>
          </a:effectLst>
        </p:grpSpPr>
        <p:sp>
          <p:nvSpPr>
            <p:cNvPr id="14" name="Isosceles Triangle 13"/>
            <p:cNvSpPr/>
            <p:nvPr/>
          </p:nvSpPr>
          <p:spPr bwMode="auto">
            <a:xfrm rot="16200000">
              <a:off x="2039753" y="2867751"/>
              <a:ext cx="261635" cy="722307"/>
            </a:xfrm>
            <a:prstGeom prst="triangle">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lnSpc>
                  <a:spcPct val="95000"/>
                </a:lnSpc>
              </a:pPr>
              <a:endParaRPr lang="en-US" sz="2400">
                <a:solidFill>
                  <a:schemeClr val="bg1"/>
                </a:solidFill>
                <a:effectLst>
                  <a:outerShdw blurRad="38100" dist="38100" dir="2700000" algn="tl">
                    <a:srgbClr val="000000">
                      <a:alpha val="43137"/>
                    </a:srgbClr>
                  </a:outerShdw>
                </a:effectLst>
              </a:endParaRPr>
            </a:p>
          </p:txBody>
        </p:sp>
        <p:sp>
          <p:nvSpPr>
            <p:cNvPr id="16" name="Rounded Rectangle 15"/>
            <p:cNvSpPr/>
            <p:nvPr/>
          </p:nvSpPr>
          <p:spPr bwMode="auto">
            <a:xfrm>
              <a:off x="2276992" y="2322641"/>
              <a:ext cx="2329315" cy="1573849"/>
            </a:xfrm>
            <a:prstGeom prst="roundRect">
              <a:avLst>
                <a:gd name="adj" fmla="val 5016"/>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nSpc>
                  <a:spcPct val="95000"/>
                </a:lnSpc>
              </a:pPr>
              <a:r>
                <a:rPr lang="en-US" dirty="0">
                  <a:solidFill>
                    <a:schemeClr val="bg1"/>
                  </a:solidFill>
                  <a:effectLst>
                    <a:outerShdw blurRad="38100" dist="38100" dir="2700000" algn="tl">
                      <a:srgbClr val="000000">
                        <a:alpha val="43137"/>
                      </a:srgbClr>
                    </a:outerShdw>
                  </a:effectLst>
                </a:rPr>
                <a:t>Standard report types used to create custom reports</a:t>
              </a:r>
            </a:p>
          </p:txBody>
        </p:sp>
      </p:grpSp>
      <p:grpSp>
        <p:nvGrpSpPr>
          <p:cNvPr id="3" name="Group 2"/>
          <p:cNvGrpSpPr/>
          <p:nvPr/>
        </p:nvGrpSpPr>
        <p:grpSpPr>
          <a:xfrm>
            <a:off x="3071087" y="3272247"/>
            <a:ext cx="2254327" cy="1265388"/>
            <a:chOff x="2642462" y="3232250"/>
            <a:chExt cx="2254327" cy="1265388"/>
          </a:xfrm>
        </p:grpSpPr>
        <p:sp>
          <p:nvSpPr>
            <p:cNvPr id="18" name="Isosceles Triangle 17"/>
            <p:cNvSpPr/>
            <p:nvPr/>
          </p:nvSpPr>
          <p:spPr bwMode="auto">
            <a:xfrm rot="16200000">
              <a:off x="2872798" y="3463651"/>
              <a:ext cx="261635" cy="722307"/>
            </a:xfrm>
            <a:prstGeom prst="triangle">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lnSpc>
                  <a:spcPct val="95000"/>
                </a:lnSpc>
              </a:pPr>
              <a:endParaRPr lang="en-US" sz="2400" dirty="0">
                <a:solidFill>
                  <a:schemeClr val="bg1"/>
                </a:solidFill>
                <a:effectLst>
                  <a:outerShdw blurRad="38100" dist="38100" dir="2700000" algn="tl">
                    <a:srgbClr val="000000">
                      <a:alpha val="43137"/>
                    </a:srgbClr>
                  </a:outerShdw>
                </a:effectLst>
              </a:endParaRPr>
            </a:p>
          </p:txBody>
        </p:sp>
        <p:sp>
          <p:nvSpPr>
            <p:cNvPr id="19" name="Rounded Rectangle 18"/>
            <p:cNvSpPr/>
            <p:nvPr/>
          </p:nvSpPr>
          <p:spPr bwMode="auto">
            <a:xfrm>
              <a:off x="3364769" y="3232250"/>
              <a:ext cx="1532020" cy="1265388"/>
            </a:xfrm>
            <a:prstGeom prst="roundRect">
              <a:avLst>
                <a:gd name="adj" fmla="val 5016"/>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nSpc>
                  <a:spcPct val="95000"/>
                </a:lnSpc>
              </a:pPr>
              <a:r>
                <a:rPr lang="en-US" dirty="0">
                  <a:solidFill>
                    <a:schemeClr val="bg1"/>
                  </a:solidFill>
                  <a:effectLst>
                    <a:outerShdw blurRad="38100" dist="38100" dir="2700000" algn="tl">
                      <a:srgbClr val="000000">
                        <a:alpha val="43137"/>
                      </a:srgbClr>
                    </a:outerShdw>
                  </a:effectLst>
                </a:rPr>
                <a:t>Standard report folders</a:t>
              </a:r>
            </a:p>
          </p:txBody>
        </p:sp>
      </p:grpSp>
    </p:spTree>
    <p:custDataLst>
      <p:tags r:id="rId1"/>
    </p:custData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0"/>
          </p:nvPr>
        </p:nvSpPr>
        <p:spPr>
          <a:xfrm>
            <a:off x="0" y="741731"/>
            <a:ext cx="12188825" cy="1151237"/>
          </a:xfrm>
        </p:spPr>
        <p:txBody>
          <a:bodyPr/>
          <a:lstStyle/>
          <a:p>
            <a:r>
              <a:rPr lang="en-US" dirty="0">
                <a:solidFill>
                  <a:schemeClr val="bg1"/>
                </a:solidFill>
              </a:rPr>
              <a:t>You can create a custom report type for Forecasting Items and include related Opportunity Products, Opportunity Splits, or Opportunities.</a:t>
            </a:r>
          </a:p>
          <a:p>
            <a:endParaRPr lang="en-US" dirty="0"/>
          </a:p>
        </p:txBody>
      </p:sp>
      <p:sp>
        <p:nvSpPr>
          <p:cNvPr id="9" name="Title 8"/>
          <p:cNvSpPr>
            <a:spLocks noGrp="1"/>
          </p:cNvSpPr>
          <p:nvPr>
            <p:ph type="title"/>
          </p:nvPr>
        </p:nvSpPr>
        <p:spPr/>
        <p:txBody>
          <a:bodyPr/>
          <a:lstStyle/>
          <a:p>
            <a:r>
              <a:rPr lang="en-CA" dirty="0"/>
              <a:t>Creating a Custom Report Type for Forecasting Items</a:t>
            </a:r>
            <a:endParaRPr lang="en-US" dirty="0"/>
          </a:p>
        </p:txBody>
      </p:sp>
      <p:sp>
        <p:nvSpPr>
          <p:cNvPr id="5" name="Slide Number Placeholder 4"/>
          <p:cNvSpPr>
            <a:spLocks noGrp="1"/>
          </p:cNvSpPr>
          <p:nvPr>
            <p:ph type="sldNum" sz="quarter" idx="4"/>
          </p:nvPr>
        </p:nvSpPr>
        <p:spPr/>
        <p:txBody>
          <a:bodyPr/>
          <a:lstStyle/>
          <a:p>
            <a:fld id="{812A5277-1DB9-460F-9A21-B857ABB32666}" type="slidenum">
              <a:rPr lang="en-US" smtClean="0"/>
              <a:pPr/>
              <a:t>103</a:t>
            </a:fld>
            <a:endParaRPr lang="en-US" dirty="0"/>
          </a:p>
        </p:txBody>
      </p:sp>
      <p:pic>
        <p:nvPicPr>
          <p:cNvPr id="8" name="CRT"/>
          <p:cNvPicPr>
            <a:picLocks noChangeAspect="1" noChangeArrowheads="1"/>
          </p:cNvPicPr>
          <p:nvPr/>
        </p:nvPicPr>
        <p:blipFill>
          <a:blip r:embed="rId4" cstate="print"/>
          <a:stretch>
            <a:fillRect/>
          </a:stretch>
        </p:blipFill>
        <p:spPr bwMode="auto">
          <a:xfrm>
            <a:off x="1175175" y="2311516"/>
            <a:ext cx="9838474" cy="3682989"/>
          </a:xfrm>
          <a:prstGeom prst="rect">
            <a:avLst/>
          </a:prstGeom>
          <a:noFill/>
          <a:ln w="6350">
            <a:solidFill>
              <a:schemeClr val="bg1">
                <a:lumMod val="75000"/>
              </a:schemeClr>
            </a:solidFill>
            <a:miter lim="800000"/>
            <a:headEnd/>
            <a:tailEnd/>
          </a:ln>
          <a:effectLst>
            <a:outerShdw blurRad="50800" dist="38100" dir="2700000" algn="tl" rotWithShape="0">
              <a:prstClr val="black">
                <a:alpha val="40000"/>
              </a:prstClr>
            </a:outerShdw>
          </a:effectLst>
        </p:spPr>
      </p:pic>
    </p:spTree>
    <p:custDataLst>
      <p:tags r:id="rId1"/>
    </p:custData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CA" dirty="0"/>
              <a:t>Understanding Forecasting Amounts on Reports</a:t>
            </a:r>
            <a:endParaRPr lang="en-US" dirty="0"/>
          </a:p>
        </p:txBody>
      </p:sp>
      <p:sp>
        <p:nvSpPr>
          <p:cNvPr id="5" name="Slide Number Placeholder 4"/>
          <p:cNvSpPr>
            <a:spLocks noGrp="1"/>
          </p:cNvSpPr>
          <p:nvPr>
            <p:ph type="sldNum" sz="quarter" idx="4"/>
          </p:nvPr>
        </p:nvSpPr>
        <p:spPr/>
        <p:txBody>
          <a:bodyPr/>
          <a:lstStyle/>
          <a:p>
            <a:fld id="{812A5277-1DB9-460F-9A21-B857ABB32666}" type="slidenum">
              <a:rPr lang="en-US" smtClean="0"/>
              <a:pPr/>
              <a:t>104</a:t>
            </a:fld>
            <a:endParaRPr lang="en-US" dirty="0"/>
          </a:p>
        </p:txBody>
      </p:sp>
      <p:sp>
        <p:nvSpPr>
          <p:cNvPr id="7" name="Content Placeholder 6"/>
          <p:cNvSpPr txBox="1">
            <a:spLocks/>
          </p:cNvSpPr>
          <p:nvPr/>
        </p:nvSpPr>
        <p:spPr>
          <a:xfrm>
            <a:off x="381000" y="937840"/>
            <a:ext cx="11277600" cy="1011044"/>
          </a:xfrm>
          <a:prstGeom prst="rect">
            <a:avLst/>
          </a:prstGeom>
        </p:spPr>
        <p:txBody>
          <a:bodyPr>
            <a:normAutofit/>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kumimoji="0" lang="en-CA" b="0" i="0" u="none" strike="noStrike" kern="0" cap="none" spc="0" normalizeH="0" baseline="0" noProof="0" dirty="0">
                <a:ln>
                  <a:noFill/>
                </a:ln>
                <a:solidFill>
                  <a:schemeClr val="tx1"/>
                </a:solidFill>
                <a:effectLst/>
                <a:uLnTx/>
                <a:uFillTx/>
                <a:latin typeface="Arial" pitchFamily="34" charset="0"/>
                <a:ea typeface="+mn-ea"/>
                <a:cs typeface="Arial" pitchFamily="34" charset="0"/>
              </a:rPr>
              <a:t>There are several forecasting amount fields that can be used on a report.</a:t>
            </a:r>
            <a:endParaRPr kumimoji="0" lang="en-US" b="0" i="0" u="none" strike="noStrike" kern="0" cap="none" spc="0" normalizeH="0" baseline="0" noProof="0" dirty="0">
              <a:ln>
                <a:noFill/>
              </a:ln>
              <a:solidFill>
                <a:schemeClr val="tx1"/>
              </a:solidFill>
              <a:effectLst/>
              <a:uLnTx/>
              <a:uFillTx/>
              <a:latin typeface="Arial" pitchFamily="34" charset="0"/>
              <a:ea typeface="+mn-ea"/>
              <a:cs typeface="Arial" pitchFamily="34" charset="0"/>
            </a:endParaRPr>
          </a:p>
          <a:p>
            <a:pPr marL="0" marR="0" lvl="0" indent="0" algn="l" defTabSz="914400" rtl="0" eaLnBrk="1" fontAlgn="base" latinLnBrk="0" hangingPunct="1">
              <a:lnSpc>
                <a:spcPct val="100000"/>
              </a:lnSpc>
              <a:spcBef>
                <a:spcPts val="600"/>
              </a:spcBef>
              <a:spcAft>
                <a:spcPct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Arial" pitchFamily="34" charset="0"/>
              <a:ea typeface="+mn-ea"/>
              <a:cs typeface="Arial" pitchFamily="34" charset="0"/>
            </a:endParaRPr>
          </a:p>
        </p:txBody>
      </p:sp>
      <p:graphicFrame>
        <p:nvGraphicFramePr>
          <p:cNvPr id="8" name="Content Placeholder 5"/>
          <p:cNvGraphicFramePr>
            <a:graphicFrameLocks/>
          </p:cNvGraphicFramePr>
          <p:nvPr>
            <p:extLst>
              <p:ext uri="{D42A27DB-BD31-4B8C-83A1-F6EECF244321}">
                <p14:modId xmlns:p14="http://schemas.microsoft.com/office/powerpoint/2010/main" val="1673610104"/>
              </p:ext>
            </p:extLst>
          </p:nvPr>
        </p:nvGraphicFramePr>
        <p:xfrm>
          <a:off x="3287937" y="1791919"/>
          <a:ext cx="4023360" cy="3192780"/>
        </p:xfrm>
        <a:graphic>
          <a:graphicData uri="http://schemas.openxmlformats.org/drawingml/2006/table">
            <a:tbl>
              <a:tblPr firstRow="1" lastRow="1" bandRow="1">
                <a:effectLst>
                  <a:outerShdw blurRad="50800" dist="38100" dir="2700000" algn="tl" rotWithShape="0">
                    <a:prstClr val="black">
                      <a:alpha val="40000"/>
                    </a:prstClr>
                  </a:outerShdw>
                </a:effectLst>
                <a:tableStyleId>{85BE263C-DBD7-4A20-BB59-AAB30ACAA65A}</a:tableStyleId>
              </a:tblPr>
              <a:tblGrid>
                <a:gridCol w="1463040">
                  <a:extLst>
                    <a:ext uri="{9D8B030D-6E8A-4147-A177-3AD203B41FA5}">
                      <a16:colId xmlns:a16="http://schemas.microsoft.com/office/drawing/2014/main" xmlns="" val="20000"/>
                    </a:ext>
                  </a:extLst>
                </a:gridCol>
                <a:gridCol w="1188720">
                  <a:extLst>
                    <a:ext uri="{9D8B030D-6E8A-4147-A177-3AD203B41FA5}">
                      <a16:colId xmlns:a16="http://schemas.microsoft.com/office/drawing/2014/main" xmlns="" val="20001"/>
                    </a:ext>
                  </a:extLst>
                </a:gridCol>
                <a:gridCol w="1371600">
                  <a:extLst>
                    <a:ext uri="{9D8B030D-6E8A-4147-A177-3AD203B41FA5}">
                      <a16:colId xmlns:a16="http://schemas.microsoft.com/office/drawing/2014/main" xmlns="" val="20002"/>
                    </a:ext>
                  </a:extLst>
                </a:gridCol>
              </a:tblGrid>
              <a:tr h="596900">
                <a:tc>
                  <a:txBody>
                    <a:bodyPr/>
                    <a:lstStyle/>
                    <a:p>
                      <a:pPr algn="ctr"/>
                      <a:r>
                        <a:rPr lang="en-US" sz="1600" dirty="0"/>
                        <a:t>Sales User</a:t>
                      </a:r>
                    </a:p>
                  </a:txBody>
                  <a:tcPr anchor="b">
                    <a:solidFill>
                      <a:srgbClr val="0060A8"/>
                    </a:solidFill>
                  </a:tcPr>
                </a:tc>
                <a:tc>
                  <a:txBody>
                    <a:bodyPr/>
                    <a:lstStyle/>
                    <a:p>
                      <a:pPr algn="ctr"/>
                      <a:r>
                        <a:rPr lang="en-US" sz="1600" dirty="0"/>
                        <a:t>Commit Forecast</a:t>
                      </a:r>
                    </a:p>
                  </a:txBody>
                  <a:tcPr anchor="b">
                    <a:solidFill>
                      <a:srgbClr val="0060A8"/>
                    </a:solidFill>
                  </a:tcPr>
                </a:tc>
                <a:tc>
                  <a:txBody>
                    <a:bodyPr/>
                    <a:lstStyle/>
                    <a:p>
                      <a:pPr algn="ctr"/>
                      <a:r>
                        <a:rPr lang="en-US" sz="1600" dirty="0"/>
                        <a:t>Kathy’s</a:t>
                      </a:r>
                      <a:br>
                        <a:rPr lang="en-US" sz="1600" dirty="0"/>
                      </a:br>
                      <a:r>
                        <a:rPr lang="en-US" sz="1600" dirty="0"/>
                        <a:t>Adjustment</a:t>
                      </a:r>
                    </a:p>
                  </a:txBody>
                  <a:tcPr anchor="b">
                    <a:solidFill>
                      <a:srgbClr val="0060A8"/>
                    </a:solidFill>
                  </a:tcPr>
                </a:tc>
                <a:extLst>
                  <a:ext uri="{0D108BD9-81ED-4DB2-BD59-A6C34878D82A}">
                    <a16:rowId xmlns:a16="http://schemas.microsoft.com/office/drawing/2014/main" xmlns="" val="10000"/>
                  </a:ext>
                </a:extLst>
              </a:tr>
              <a:tr h="548640">
                <a:tc>
                  <a:txBody>
                    <a:bodyPr/>
                    <a:lstStyle/>
                    <a:p>
                      <a:pPr algn="ctr"/>
                      <a:endParaRPr lang="en-US" sz="1600" dirty="0"/>
                    </a:p>
                  </a:txBody>
                  <a:tcPr anchor="ctr"/>
                </a:tc>
                <a:tc>
                  <a:txBody>
                    <a:bodyPr/>
                    <a:lstStyle/>
                    <a:p>
                      <a:pPr algn="ctr"/>
                      <a:r>
                        <a:rPr lang="en-US" sz="1600" dirty="0"/>
                        <a:t>$1M</a:t>
                      </a:r>
                    </a:p>
                  </a:txBody>
                  <a:tcPr anchor="ctr"/>
                </a:tc>
                <a:tc>
                  <a:txBody>
                    <a:bodyPr/>
                    <a:lstStyle/>
                    <a:p>
                      <a:pPr algn="ctr"/>
                      <a:r>
                        <a:rPr lang="en-US" sz="1600" dirty="0"/>
                        <a:t>$1M</a:t>
                      </a:r>
                    </a:p>
                  </a:txBody>
                  <a:tcPr anchor="ctr"/>
                </a:tc>
                <a:extLst>
                  <a:ext uri="{0D108BD9-81ED-4DB2-BD59-A6C34878D82A}">
                    <a16:rowId xmlns:a16="http://schemas.microsoft.com/office/drawing/2014/main" xmlns="" val="10001"/>
                  </a:ext>
                </a:extLst>
              </a:tr>
              <a:tr h="548640">
                <a:tc>
                  <a:txBody>
                    <a:bodyPr/>
                    <a:lstStyle/>
                    <a:p>
                      <a:pPr algn="ctr"/>
                      <a:endParaRPr lang="en-US" sz="1600" dirty="0"/>
                    </a:p>
                  </a:txBody>
                  <a:tcPr anchor="ctr"/>
                </a:tc>
                <a:tc>
                  <a:txBody>
                    <a:bodyPr/>
                    <a:lstStyle/>
                    <a:p>
                      <a:pPr algn="ctr"/>
                      <a:r>
                        <a:rPr lang="en-US" sz="1600" dirty="0"/>
                        <a:t>$1M</a:t>
                      </a:r>
                    </a:p>
                  </a:txBody>
                  <a:tcPr anchor="ctr"/>
                </a:tc>
                <a:tc>
                  <a:txBody>
                    <a:bodyPr/>
                    <a:lstStyle/>
                    <a:p>
                      <a:pPr algn="ctr"/>
                      <a:r>
                        <a:rPr lang="en-US" sz="1600" b="1" dirty="0">
                          <a:solidFill>
                            <a:srgbClr val="FF0000"/>
                          </a:solidFill>
                        </a:rPr>
                        <a:t>$1.05M</a:t>
                      </a:r>
                    </a:p>
                  </a:txBody>
                  <a:tcPr anchor="ctr"/>
                </a:tc>
                <a:extLst>
                  <a:ext uri="{0D108BD9-81ED-4DB2-BD59-A6C34878D82A}">
                    <a16:rowId xmlns:a16="http://schemas.microsoft.com/office/drawing/2014/main" xmlns="" val="10002"/>
                  </a:ext>
                </a:extLst>
              </a:tr>
              <a:tr h="548640">
                <a:tc>
                  <a:txBody>
                    <a:bodyPr/>
                    <a:lstStyle/>
                    <a:p>
                      <a:pPr algn="ctr"/>
                      <a:endParaRPr lang="en-US" sz="1600" dirty="0"/>
                    </a:p>
                  </a:txBody>
                  <a:tcPr anchor="ctr"/>
                </a:tc>
                <a:tc>
                  <a:txBody>
                    <a:bodyPr/>
                    <a:lstStyle/>
                    <a:p>
                      <a:pPr algn="ctr"/>
                      <a:r>
                        <a:rPr lang="en-US" sz="1600" dirty="0"/>
                        <a:t>$1M</a:t>
                      </a:r>
                    </a:p>
                  </a:txBody>
                  <a:tcPr anchor="ctr"/>
                </a:tc>
                <a:tc>
                  <a:txBody>
                    <a:bodyPr/>
                    <a:lstStyle/>
                    <a:p>
                      <a:pPr algn="ctr"/>
                      <a:r>
                        <a:rPr lang="en-US" sz="1600" b="1" dirty="0">
                          <a:solidFill>
                            <a:srgbClr val="FF0000"/>
                          </a:solidFill>
                        </a:rPr>
                        <a:t>$1.05M</a:t>
                      </a:r>
                    </a:p>
                  </a:txBody>
                  <a:tcPr anchor="ctr"/>
                </a:tc>
                <a:extLst>
                  <a:ext uri="{0D108BD9-81ED-4DB2-BD59-A6C34878D82A}">
                    <a16:rowId xmlns:a16="http://schemas.microsoft.com/office/drawing/2014/main" xmlns="" val="10003"/>
                  </a:ext>
                </a:extLst>
              </a:tr>
              <a:tr h="548640">
                <a:tc>
                  <a:txBody>
                    <a:bodyPr/>
                    <a:lstStyle/>
                    <a:p>
                      <a:pPr algn="ctr"/>
                      <a:r>
                        <a:rPr lang="en-US" sz="1600" dirty="0"/>
                        <a:t>My</a:t>
                      </a:r>
                      <a:r>
                        <a:rPr lang="en-US" sz="1600" baseline="0" dirty="0"/>
                        <a:t> Opportunities</a:t>
                      </a:r>
                      <a:endParaRPr lang="en-US" sz="1600" dirty="0"/>
                    </a:p>
                  </a:txBody>
                  <a:tcPr anchor="ctr"/>
                </a:tc>
                <a:tc>
                  <a:txBody>
                    <a:bodyPr/>
                    <a:lstStyle/>
                    <a:p>
                      <a:pPr algn="ctr"/>
                      <a:r>
                        <a:rPr lang="en-US" sz="1600" dirty="0"/>
                        <a:t>$0</a:t>
                      </a:r>
                    </a:p>
                  </a:txBody>
                  <a:tcPr anchor="ctr"/>
                </a:tc>
                <a:tc>
                  <a:txBody>
                    <a:bodyPr/>
                    <a:lstStyle/>
                    <a:p>
                      <a:pPr algn="ctr"/>
                      <a:endParaRPr lang="en-US" sz="1600" dirty="0"/>
                    </a:p>
                  </a:txBody>
                  <a:tcPr anchor="ctr"/>
                </a:tc>
                <a:extLst>
                  <a:ext uri="{0D108BD9-81ED-4DB2-BD59-A6C34878D82A}">
                    <a16:rowId xmlns:a16="http://schemas.microsoft.com/office/drawing/2014/main" xmlns="" val="10004"/>
                  </a:ext>
                </a:extLst>
              </a:tr>
              <a:tr h="370840">
                <a:tc>
                  <a:txBody>
                    <a:bodyPr/>
                    <a:lstStyle/>
                    <a:p>
                      <a:pPr algn="ctr"/>
                      <a:r>
                        <a:rPr lang="en-US" sz="1600" dirty="0"/>
                        <a:t>Total</a:t>
                      </a:r>
                    </a:p>
                  </a:txBody>
                  <a:tcPr/>
                </a:tc>
                <a:tc>
                  <a:txBody>
                    <a:bodyPr/>
                    <a:lstStyle/>
                    <a:p>
                      <a:pPr algn="ctr"/>
                      <a:r>
                        <a:rPr lang="en-US" sz="1600" dirty="0"/>
                        <a:t>$3M</a:t>
                      </a:r>
                    </a:p>
                  </a:txBody>
                  <a:tcPr/>
                </a:tc>
                <a:tc>
                  <a:txBody>
                    <a:bodyPr/>
                    <a:lstStyle/>
                    <a:p>
                      <a:pPr algn="ctr"/>
                      <a:r>
                        <a:rPr lang="en-US" sz="1600" dirty="0"/>
                        <a:t>$3.1M</a:t>
                      </a:r>
                    </a:p>
                  </a:txBody>
                  <a:tcPr/>
                </a:tc>
                <a:extLst>
                  <a:ext uri="{0D108BD9-81ED-4DB2-BD59-A6C34878D82A}">
                    <a16:rowId xmlns:a16="http://schemas.microsoft.com/office/drawing/2014/main" xmlns="" val="10005"/>
                  </a:ext>
                </a:extLst>
              </a:tr>
            </a:tbl>
          </a:graphicData>
        </a:graphic>
      </p:graphicFrame>
      <p:pic>
        <p:nvPicPr>
          <p:cNvPr id="9" name="Picture 3"/>
          <p:cNvPicPr>
            <a:picLocks noChangeAspect="1" noChangeArrowheads="1"/>
          </p:cNvPicPr>
          <p:nvPr/>
        </p:nvPicPr>
        <p:blipFill>
          <a:blip r:embed="rId4" cstate="print"/>
          <a:srcRect/>
          <a:stretch>
            <a:fillRect/>
          </a:stretch>
        </p:blipFill>
        <p:spPr bwMode="auto">
          <a:xfrm>
            <a:off x="3765499" y="2985846"/>
            <a:ext cx="462902" cy="438539"/>
          </a:xfrm>
          <a:prstGeom prst="rect">
            <a:avLst/>
          </a:prstGeom>
          <a:solidFill>
            <a:schemeClr val="bg1"/>
          </a:solidFill>
          <a:ln w="6350" cap="flat" cmpd="sng" algn="ctr">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pic>
      <p:pic>
        <p:nvPicPr>
          <p:cNvPr id="10" name="Picture 2"/>
          <p:cNvPicPr>
            <a:picLocks noChangeAspect="1" noChangeArrowheads="1"/>
          </p:cNvPicPr>
          <p:nvPr/>
        </p:nvPicPr>
        <p:blipFill>
          <a:blip r:embed="rId5" cstate="print"/>
          <a:srcRect/>
          <a:stretch>
            <a:fillRect/>
          </a:stretch>
        </p:blipFill>
        <p:spPr bwMode="auto">
          <a:xfrm>
            <a:off x="3771323" y="2454002"/>
            <a:ext cx="451255" cy="427505"/>
          </a:xfrm>
          <a:prstGeom prst="rect">
            <a:avLst/>
          </a:prstGeom>
          <a:solidFill>
            <a:schemeClr val="bg1"/>
          </a:solidFill>
          <a:ln w="6350" cap="flat" cmpd="sng" algn="ctr">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pic>
      <p:pic>
        <p:nvPicPr>
          <p:cNvPr id="11" name="Picture 4"/>
          <p:cNvPicPr>
            <a:picLocks noChangeAspect="1" noChangeArrowheads="1"/>
          </p:cNvPicPr>
          <p:nvPr/>
        </p:nvPicPr>
        <p:blipFill>
          <a:blip r:embed="rId6" cstate="print"/>
          <a:srcRect/>
          <a:stretch>
            <a:fillRect/>
          </a:stretch>
        </p:blipFill>
        <p:spPr bwMode="auto">
          <a:xfrm>
            <a:off x="3768350" y="3536147"/>
            <a:ext cx="457200" cy="433137"/>
          </a:xfrm>
          <a:prstGeom prst="rect">
            <a:avLst/>
          </a:prstGeom>
          <a:solidFill>
            <a:schemeClr val="bg1"/>
          </a:solidFill>
          <a:ln w="6350" cap="flat" cmpd="sng" algn="ctr">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pic>
      <p:sp>
        <p:nvSpPr>
          <p:cNvPr id="16" name="Rectangle 15"/>
          <p:cNvSpPr/>
          <p:nvPr/>
        </p:nvSpPr>
        <p:spPr bwMode="auto">
          <a:xfrm>
            <a:off x="8788651" y="3852080"/>
            <a:ext cx="752566" cy="368710"/>
          </a:xfrm>
          <a:prstGeom prst="rect">
            <a:avLst/>
          </a:prstGeom>
          <a:solidFill>
            <a:schemeClr val="accent2">
              <a:lumMod val="20000"/>
              <a:lumOff val="8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$3.3M</a:t>
            </a:r>
          </a:p>
        </p:txBody>
      </p:sp>
      <p:sp>
        <p:nvSpPr>
          <p:cNvPr id="17" name="TextBox 16"/>
          <p:cNvSpPr txBox="1"/>
          <p:nvPr/>
        </p:nvSpPr>
        <p:spPr>
          <a:xfrm>
            <a:off x="8519277" y="4391274"/>
            <a:ext cx="2499701" cy="380451"/>
          </a:xfrm>
          <a:prstGeom prst="rect">
            <a:avLst/>
          </a:prstGeom>
          <a:noFill/>
        </p:spPr>
        <p:txBody>
          <a:bodyPr wrap="square" rtlCol="0">
            <a:spAutoFit/>
          </a:bodyPr>
          <a:lstStyle/>
          <a:p>
            <a:pPr algn="r"/>
            <a:r>
              <a:rPr lang="en-US" sz="1800" b="1" dirty="0">
                <a:latin typeface="+mn-lt"/>
              </a:rPr>
              <a:t>Allison’s Adjustment</a:t>
            </a:r>
          </a:p>
        </p:txBody>
      </p:sp>
      <p:pic>
        <p:nvPicPr>
          <p:cNvPr id="18" name="Picture 17" descr="Kathy Cooper US Sales Director.jpg"/>
          <p:cNvPicPr>
            <a:picLocks noChangeAspect="1"/>
          </p:cNvPicPr>
          <p:nvPr/>
        </p:nvPicPr>
        <p:blipFill>
          <a:blip r:embed="rId7" cstate="print"/>
          <a:srcRect t="6186" b="10336"/>
          <a:stretch>
            <a:fillRect/>
          </a:stretch>
        </p:blipFill>
        <p:spPr>
          <a:xfrm>
            <a:off x="577330" y="1846435"/>
            <a:ext cx="648000" cy="648000"/>
          </a:xfrm>
          <a:prstGeom prst="rect">
            <a:avLst/>
          </a:prstGeom>
          <a:solidFill>
            <a:schemeClr val="bg1"/>
          </a:solidFill>
          <a:ln w="6350" cap="flat" cmpd="sng" algn="ctr">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pic>
      <p:sp>
        <p:nvSpPr>
          <p:cNvPr id="19" name="TextBox 18"/>
          <p:cNvSpPr txBox="1"/>
          <p:nvPr/>
        </p:nvSpPr>
        <p:spPr>
          <a:xfrm>
            <a:off x="1315029" y="1837001"/>
            <a:ext cx="1903696" cy="646331"/>
          </a:xfrm>
          <a:prstGeom prst="rect">
            <a:avLst/>
          </a:prstGeom>
          <a:noFill/>
        </p:spPr>
        <p:txBody>
          <a:bodyPr wrap="square" rtlCol="0">
            <a:spAutoFit/>
          </a:bodyPr>
          <a:lstStyle/>
          <a:p>
            <a:pPr algn="l"/>
            <a:r>
              <a:rPr lang="en-US" sz="1800" b="1" dirty="0">
                <a:latin typeface="+mn-lt"/>
              </a:rPr>
              <a:t>Forecast for Kathy Cooper</a:t>
            </a:r>
          </a:p>
        </p:txBody>
      </p:sp>
      <p:pic>
        <p:nvPicPr>
          <p:cNvPr id="20" name="Picture 19" descr="AWheeler headshot.png"/>
          <p:cNvPicPr>
            <a:picLocks noChangeAspect="1"/>
          </p:cNvPicPr>
          <p:nvPr/>
        </p:nvPicPr>
        <p:blipFill>
          <a:blip r:embed="rId8" cstate="print"/>
          <a:srcRect l="8661" b="10125"/>
          <a:stretch>
            <a:fillRect/>
          </a:stretch>
        </p:blipFill>
        <p:spPr>
          <a:xfrm>
            <a:off x="9990200" y="3645356"/>
            <a:ext cx="653496" cy="648000"/>
          </a:xfrm>
          <a:prstGeom prst="rect">
            <a:avLst/>
          </a:prstGeom>
          <a:solidFill>
            <a:schemeClr val="bg1"/>
          </a:solidFill>
          <a:ln w="6350" cap="flat" cmpd="sng" algn="ctr">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pic>
      <p:grpSp>
        <p:nvGrpSpPr>
          <p:cNvPr id="21" name="Group 20"/>
          <p:cNvGrpSpPr/>
          <p:nvPr/>
        </p:nvGrpSpPr>
        <p:grpSpPr>
          <a:xfrm>
            <a:off x="981778" y="5004001"/>
            <a:ext cx="4629751" cy="1521927"/>
            <a:chOff x="-63941" y="-116081"/>
            <a:chExt cx="4629751" cy="1521927"/>
          </a:xfrm>
          <a:solidFill>
            <a:srgbClr val="FF0000"/>
          </a:solidFill>
          <a:effectLst>
            <a:outerShdw blurRad="50800" dist="38100" dir="2700000" algn="tl" rotWithShape="0">
              <a:prstClr val="black">
                <a:alpha val="40000"/>
              </a:prstClr>
            </a:outerShdw>
          </a:effectLst>
        </p:grpSpPr>
        <p:sp>
          <p:nvSpPr>
            <p:cNvPr id="22" name="Isosceles Triangle 21"/>
            <p:cNvSpPr/>
            <p:nvPr/>
          </p:nvSpPr>
          <p:spPr bwMode="auto">
            <a:xfrm>
              <a:off x="4108984" y="-116081"/>
              <a:ext cx="261635" cy="722307"/>
            </a:xfrm>
            <a:prstGeom prst="triangle">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lnSpc>
                  <a:spcPct val="95000"/>
                </a:lnSpc>
              </a:pPr>
              <a:endParaRPr lang="en-US" sz="2400">
                <a:solidFill>
                  <a:schemeClr val="bg1"/>
                </a:solidFill>
                <a:effectLst>
                  <a:outerShdw blurRad="38100" dist="38100" dir="2700000" algn="tl">
                    <a:srgbClr val="000000">
                      <a:alpha val="43137"/>
                    </a:srgbClr>
                  </a:outerShdw>
                </a:effectLst>
              </a:endParaRPr>
            </a:p>
          </p:txBody>
        </p:sp>
        <p:sp>
          <p:nvSpPr>
            <p:cNvPr id="23" name="Rounded Rectangle 22"/>
            <p:cNvSpPr/>
            <p:nvPr/>
          </p:nvSpPr>
          <p:spPr bwMode="auto">
            <a:xfrm>
              <a:off x="-63941" y="272460"/>
              <a:ext cx="4629751" cy="1133386"/>
            </a:xfrm>
            <a:prstGeom prst="roundRect">
              <a:avLst>
                <a:gd name="adj" fmla="val 5016"/>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nSpc>
                  <a:spcPct val="95000"/>
                </a:lnSpc>
              </a:pPr>
              <a:r>
                <a:rPr lang="en-US" b="1" dirty="0">
                  <a:solidFill>
                    <a:schemeClr val="bg1"/>
                  </a:solidFill>
                  <a:effectLst>
                    <a:outerShdw blurRad="38100" dist="38100" dir="2700000" algn="tl">
                      <a:srgbClr val="000000">
                        <a:alpha val="43137"/>
                      </a:srgbClr>
                    </a:outerShdw>
                  </a:effectLst>
                </a:rPr>
                <a:t>Amount Without Adjustments</a:t>
              </a:r>
            </a:p>
            <a:p>
              <a:pPr>
                <a:lnSpc>
                  <a:spcPct val="95000"/>
                </a:lnSpc>
              </a:pPr>
              <a:r>
                <a:rPr lang="en-US" dirty="0">
                  <a:solidFill>
                    <a:schemeClr val="bg1"/>
                  </a:solidFill>
                  <a:effectLst>
                    <a:outerShdw blurRad="38100" dist="38100" dir="2700000" algn="tl">
                      <a:srgbClr val="000000">
                        <a:alpha val="43137"/>
                      </a:srgbClr>
                    </a:outerShdw>
                  </a:effectLst>
                </a:rPr>
                <a:t>Total opportunity amount for Kathy and her subordinates.</a:t>
              </a:r>
            </a:p>
          </p:txBody>
        </p:sp>
      </p:grpSp>
      <p:grpSp>
        <p:nvGrpSpPr>
          <p:cNvPr id="24" name="Group 23"/>
          <p:cNvGrpSpPr/>
          <p:nvPr/>
        </p:nvGrpSpPr>
        <p:grpSpPr>
          <a:xfrm>
            <a:off x="7594332" y="1742962"/>
            <a:ext cx="4128062" cy="2027813"/>
            <a:chOff x="726933" y="301335"/>
            <a:chExt cx="4128062" cy="2027813"/>
          </a:xfrm>
          <a:solidFill>
            <a:srgbClr val="FF0000"/>
          </a:solidFill>
          <a:effectLst>
            <a:outerShdw blurRad="50800" dist="38100" dir="2700000" algn="tl" rotWithShape="0">
              <a:prstClr val="black">
                <a:alpha val="40000"/>
              </a:prstClr>
            </a:outerShdw>
          </a:effectLst>
        </p:grpSpPr>
        <p:sp>
          <p:nvSpPr>
            <p:cNvPr id="25" name="Isosceles Triangle 24"/>
            <p:cNvSpPr/>
            <p:nvPr/>
          </p:nvSpPr>
          <p:spPr bwMode="auto">
            <a:xfrm rot="10800000">
              <a:off x="2183931" y="1606841"/>
              <a:ext cx="261635" cy="722307"/>
            </a:xfrm>
            <a:prstGeom prst="triangle">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lnSpc>
                  <a:spcPct val="95000"/>
                </a:lnSpc>
              </a:pPr>
              <a:endParaRPr lang="en-US" sz="2400">
                <a:solidFill>
                  <a:schemeClr val="bg1"/>
                </a:solidFill>
                <a:effectLst>
                  <a:outerShdw blurRad="38100" dist="38100" dir="2700000" algn="tl">
                    <a:srgbClr val="000000">
                      <a:alpha val="43137"/>
                    </a:srgbClr>
                  </a:outerShdw>
                </a:effectLst>
              </a:endParaRPr>
            </a:p>
          </p:txBody>
        </p:sp>
        <p:sp>
          <p:nvSpPr>
            <p:cNvPr id="26" name="Rounded Rectangle 25"/>
            <p:cNvSpPr/>
            <p:nvPr/>
          </p:nvSpPr>
          <p:spPr bwMode="auto">
            <a:xfrm>
              <a:off x="726933" y="301335"/>
              <a:ext cx="4128062" cy="1471875"/>
            </a:xfrm>
            <a:prstGeom prst="roundRect">
              <a:avLst>
                <a:gd name="adj" fmla="val 5016"/>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nSpc>
                  <a:spcPct val="95000"/>
                </a:lnSpc>
              </a:pPr>
              <a:r>
                <a:rPr lang="en-US" b="1" dirty="0">
                  <a:solidFill>
                    <a:schemeClr val="bg1"/>
                  </a:solidFill>
                  <a:effectLst>
                    <a:outerShdw blurRad="38100" dist="38100" dir="2700000" algn="tl">
                      <a:srgbClr val="000000">
                        <a:alpha val="43137"/>
                      </a:srgbClr>
                    </a:outerShdw>
                  </a:effectLst>
                </a:rPr>
                <a:t>Forecast Amount</a:t>
              </a:r>
            </a:p>
            <a:p>
              <a:pPr>
                <a:lnSpc>
                  <a:spcPct val="95000"/>
                </a:lnSpc>
              </a:pPr>
              <a:r>
                <a:rPr lang="en-US" dirty="0">
                  <a:solidFill>
                    <a:schemeClr val="bg1"/>
                  </a:solidFill>
                  <a:effectLst>
                    <a:outerShdw blurRad="38100" dist="38100" dir="2700000" algn="tl">
                      <a:srgbClr val="000000">
                        <a:alpha val="43137"/>
                      </a:srgbClr>
                    </a:outerShdw>
                  </a:effectLst>
                </a:rPr>
                <a:t>Total opportunity amount for Kathy and her subordinates, including all adjustments. </a:t>
              </a:r>
            </a:p>
          </p:txBody>
        </p:sp>
      </p:grpSp>
      <p:grpSp>
        <p:nvGrpSpPr>
          <p:cNvPr id="27" name="Group 26"/>
          <p:cNvGrpSpPr/>
          <p:nvPr/>
        </p:nvGrpSpPr>
        <p:grpSpPr>
          <a:xfrm>
            <a:off x="5958038" y="5012020"/>
            <a:ext cx="5996539" cy="1521927"/>
            <a:chOff x="-370346" y="-116081"/>
            <a:chExt cx="5996539" cy="1521927"/>
          </a:xfrm>
          <a:solidFill>
            <a:srgbClr val="FF0000"/>
          </a:solidFill>
          <a:effectLst>
            <a:outerShdw blurRad="50800" dist="38100" dir="2700000" algn="tl" rotWithShape="0">
              <a:prstClr val="black">
                <a:alpha val="40000"/>
              </a:prstClr>
            </a:outerShdw>
          </a:effectLst>
        </p:grpSpPr>
        <p:sp>
          <p:nvSpPr>
            <p:cNvPr id="28" name="Isosceles Triangle 27"/>
            <p:cNvSpPr/>
            <p:nvPr/>
          </p:nvSpPr>
          <p:spPr bwMode="auto">
            <a:xfrm>
              <a:off x="162626" y="-116081"/>
              <a:ext cx="261635" cy="722307"/>
            </a:xfrm>
            <a:prstGeom prst="triangle">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lnSpc>
                  <a:spcPct val="95000"/>
                </a:lnSpc>
              </a:pPr>
              <a:endParaRPr lang="en-US" sz="2400">
                <a:solidFill>
                  <a:schemeClr val="bg1"/>
                </a:solidFill>
                <a:effectLst>
                  <a:outerShdw blurRad="38100" dist="38100" dir="2700000" algn="tl">
                    <a:srgbClr val="000000">
                      <a:alpha val="43137"/>
                    </a:srgbClr>
                  </a:outerShdw>
                </a:effectLst>
              </a:endParaRPr>
            </a:p>
          </p:txBody>
        </p:sp>
        <p:sp>
          <p:nvSpPr>
            <p:cNvPr id="29" name="Rounded Rectangle 28"/>
            <p:cNvSpPr/>
            <p:nvPr/>
          </p:nvSpPr>
          <p:spPr bwMode="auto">
            <a:xfrm>
              <a:off x="-370346" y="272460"/>
              <a:ext cx="5996539" cy="1133386"/>
            </a:xfrm>
            <a:prstGeom prst="roundRect">
              <a:avLst>
                <a:gd name="adj" fmla="val 5016"/>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nSpc>
                  <a:spcPct val="95000"/>
                </a:lnSpc>
              </a:pPr>
              <a:r>
                <a:rPr lang="en-US" b="1" dirty="0">
                  <a:solidFill>
                    <a:schemeClr val="bg1"/>
                  </a:solidFill>
                  <a:effectLst>
                    <a:outerShdw blurRad="38100" dist="38100" dir="2700000" algn="tl">
                      <a:srgbClr val="000000">
                        <a:alpha val="43137"/>
                      </a:srgbClr>
                    </a:outerShdw>
                  </a:effectLst>
                </a:rPr>
                <a:t>Amount Without Manager Adjustments</a:t>
              </a:r>
            </a:p>
            <a:p>
              <a:pPr>
                <a:lnSpc>
                  <a:spcPct val="95000"/>
                </a:lnSpc>
              </a:pPr>
              <a:r>
                <a:rPr lang="en-US" dirty="0">
                  <a:solidFill>
                    <a:schemeClr val="bg1"/>
                  </a:solidFill>
                  <a:effectLst>
                    <a:outerShdw blurRad="38100" dist="38100" dir="2700000" algn="tl">
                      <a:srgbClr val="000000">
                        <a:alpha val="43137"/>
                      </a:srgbClr>
                    </a:outerShdw>
                  </a:effectLst>
                </a:rPr>
                <a:t>Total opportunity amount for Kathy plus adjusted amount of her subordinates.</a:t>
              </a:r>
            </a:p>
          </p:txBody>
        </p:sp>
      </p:grpSp>
      <p:grpSp>
        <p:nvGrpSpPr>
          <p:cNvPr id="30" name="Group 29"/>
          <p:cNvGrpSpPr/>
          <p:nvPr/>
        </p:nvGrpSpPr>
        <p:grpSpPr>
          <a:xfrm>
            <a:off x="471639" y="3100124"/>
            <a:ext cx="3134478" cy="1866512"/>
            <a:chOff x="195942" y="214708"/>
            <a:chExt cx="3134478" cy="1866512"/>
          </a:xfrm>
          <a:solidFill>
            <a:srgbClr val="FF0000"/>
          </a:solidFill>
          <a:effectLst>
            <a:outerShdw blurRad="50800" dist="38100" dir="2700000" algn="tl" rotWithShape="0">
              <a:prstClr val="black">
                <a:alpha val="40000"/>
              </a:prstClr>
            </a:outerShdw>
          </a:effectLst>
        </p:grpSpPr>
        <p:sp>
          <p:nvSpPr>
            <p:cNvPr id="31" name="Isosceles Triangle 30"/>
            <p:cNvSpPr/>
            <p:nvPr/>
          </p:nvSpPr>
          <p:spPr bwMode="auto">
            <a:xfrm rot="5400000">
              <a:off x="2838449" y="961949"/>
              <a:ext cx="261635" cy="722307"/>
            </a:xfrm>
            <a:prstGeom prst="triangle">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lnSpc>
                  <a:spcPct val="95000"/>
                </a:lnSpc>
              </a:pPr>
              <a:endParaRPr lang="en-US" sz="2400">
                <a:solidFill>
                  <a:schemeClr val="bg1"/>
                </a:solidFill>
                <a:effectLst>
                  <a:outerShdw blurRad="38100" dist="38100" dir="2700000" algn="tl">
                    <a:srgbClr val="000000">
                      <a:alpha val="43137"/>
                    </a:srgbClr>
                  </a:outerShdw>
                </a:effectLst>
              </a:endParaRPr>
            </a:p>
          </p:txBody>
        </p:sp>
        <p:sp>
          <p:nvSpPr>
            <p:cNvPr id="32" name="Rounded Rectangle 31"/>
            <p:cNvSpPr/>
            <p:nvPr/>
          </p:nvSpPr>
          <p:spPr bwMode="auto">
            <a:xfrm>
              <a:off x="195942" y="214708"/>
              <a:ext cx="2483318" cy="1866512"/>
            </a:xfrm>
            <a:prstGeom prst="roundRect">
              <a:avLst>
                <a:gd name="adj" fmla="val 5016"/>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nSpc>
                  <a:spcPct val="95000"/>
                </a:lnSpc>
              </a:pPr>
              <a:r>
                <a:rPr lang="en-US" b="1" dirty="0">
                  <a:solidFill>
                    <a:schemeClr val="bg1"/>
                  </a:solidFill>
                  <a:effectLst>
                    <a:outerShdw blurRad="38100" dist="38100" dir="2700000" algn="tl">
                      <a:srgbClr val="000000">
                        <a:alpha val="43137"/>
                      </a:srgbClr>
                    </a:outerShdw>
                  </a:effectLst>
                </a:rPr>
                <a:t>Owner Only Amount</a:t>
              </a:r>
            </a:p>
            <a:p>
              <a:pPr>
                <a:lnSpc>
                  <a:spcPct val="95000"/>
                </a:lnSpc>
              </a:pPr>
              <a:r>
                <a:rPr lang="en-US" dirty="0">
                  <a:solidFill>
                    <a:schemeClr val="bg1"/>
                  </a:solidFill>
                  <a:effectLst>
                    <a:outerShdw blurRad="38100" dist="38100" dir="2700000" algn="tl">
                      <a:srgbClr val="000000">
                        <a:alpha val="43137"/>
                      </a:srgbClr>
                    </a:outerShdw>
                  </a:effectLst>
                </a:rPr>
                <a:t>Total opportunity amount for only Kathy.</a:t>
              </a:r>
            </a:p>
          </p:txBody>
        </p:sp>
      </p:grpSp>
    </p:spTree>
    <p:custDataLst>
      <p:tags r:id="rId1"/>
    </p:custData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0"/>
          </p:nvPr>
        </p:nvSpPr>
        <p:spPr>
          <a:xfrm>
            <a:off x="0" y="5678905"/>
            <a:ext cx="12188825" cy="1179096"/>
          </a:xfrm>
        </p:spPr>
        <p:txBody>
          <a:bodyPr/>
          <a:lstStyle/>
          <a:p>
            <a:pPr lvl="0"/>
            <a:r>
              <a:rPr lang="en-US" dirty="0">
                <a:solidFill>
                  <a:schemeClr val="bg1"/>
                </a:solidFill>
              </a:rPr>
              <a:t>Since forecast data rolls up through the forecast hierarchy, you must filter the report to only show the data for direct reports. </a:t>
            </a:r>
          </a:p>
        </p:txBody>
      </p:sp>
      <p:sp>
        <p:nvSpPr>
          <p:cNvPr id="6" name="Title 5"/>
          <p:cNvSpPr>
            <a:spLocks noGrp="1"/>
          </p:cNvSpPr>
          <p:nvPr>
            <p:ph type="title"/>
          </p:nvPr>
        </p:nvSpPr>
        <p:spPr/>
        <p:txBody>
          <a:bodyPr/>
          <a:lstStyle/>
          <a:p>
            <a:r>
              <a:rPr lang="en-CA" dirty="0"/>
              <a:t>Filtering Forecast Data</a:t>
            </a:r>
            <a:endParaRPr lang="en-US" dirty="0"/>
          </a:p>
        </p:txBody>
      </p:sp>
      <p:sp>
        <p:nvSpPr>
          <p:cNvPr id="3" name="Slide Number Placeholder 2"/>
          <p:cNvSpPr>
            <a:spLocks noGrp="1"/>
          </p:cNvSpPr>
          <p:nvPr>
            <p:ph type="sldNum" sz="quarter" idx="4"/>
          </p:nvPr>
        </p:nvSpPr>
        <p:spPr/>
        <p:txBody>
          <a:bodyPr/>
          <a:lstStyle/>
          <a:p>
            <a:fld id="{812A5277-1DB9-460F-9A21-B857ABB32666}" type="slidenum">
              <a:rPr lang="en-US" smtClean="0"/>
              <a:pPr/>
              <a:t>105</a:t>
            </a:fld>
            <a:endParaRPr lang="en-US" dirty="0"/>
          </a:p>
        </p:txBody>
      </p:sp>
      <p:pic>
        <p:nvPicPr>
          <p:cNvPr id="5" name="Picture 3"/>
          <p:cNvPicPr>
            <a:picLocks noChangeAspect="1" noChangeArrowheads="1"/>
          </p:cNvPicPr>
          <p:nvPr/>
        </p:nvPicPr>
        <p:blipFill>
          <a:blip r:embed="rId4" cstate="print"/>
          <a:srcRect/>
          <a:stretch>
            <a:fillRect/>
          </a:stretch>
        </p:blipFill>
        <p:spPr bwMode="auto">
          <a:xfrm>
            <a:off x="1864342" y="1742704"/>
            <a:ext cx="8445066" cy="1926631"/>
          </a:xfrm>
          <a:prstGeom prst="rect">
            <a:avLst/>
          </a:prstGeom>
          <a:noFill/>
          <a:ln w="6350">
            <a:solidFill>
              <a:schemeClr val="bg1">
                <a:lumMod val="75000"/>
              </a:schemeClr>
            </a:solidFill>
            <a:miter lim="800000"/>
            <a:headEnd/>
            <a:tailEnd/>
          </a:ln>
          <a:effectLst>
            <a:outerShdw blurRad="50800" dist="38100" dir="2700000" algn="tl" rotWithShape="0">
              <a:prstClr val="black">
                <a:alpha val="40000"/>
              </a:prstClr>
            </a:outerShdw>
          </a:effectLst>
        </p:spPr>
      </p:pic>
      <p:sp>
        <p:nvSpPr>
          <p:cNvPr id="9" name="Rectangle 8"/>
          <p:cNvSpPr/>
          <p:nvPr/>
        </p:nvSpPr>
        <p:spPr>
          <a:xfrm>
            <a:off x="3490481" y="2363637"/>
            <a:ext cx="4364967" cy="5089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custDataLst>
      <p:tags r:id="rId1"/>
    </p:custData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 </a:t>
            </a:r>
          </a:p>
        </p:txBody>
      </p:sp>
      <p:sp>
        <p:nvSpPr>
          <p:cNvPr id="3" name="Content Placeholder 2"/>
          <p:cNvSpPr>
            <a:spLocks noGrp="1"/>
          </p:cNvSpPr>
          <p:nvPr>
            <p:ph idx="11"/>
          </p:nvPr>
        </p:nvSpPr>
        <p:spPr>
          <a:xfrm>
            <a:off x="0" y="758826"/>
            <a:ext cx="3051207" cy="6099173"/>
          </a:xfrm>
        </p:spPr>
        <p:txBody>
          <a:bodyPr/>
          <a:lstStyle/>
          <a:p>
            <a:r>
              <a:rPr lang="en-US" dirty="0"/>
              <a:t>Goal:</a:t>
            </a:r>
          </a:p>
          <a:p>
            <a:r>
              <a:rPr lang="en-US" sz="2400" b="0" dirty="0"/>
              <a:t>Build a report to show the adjusted forecast.</a:t>
            </a:r>
          </a:p>
          <a:p>
            <a:endParaRPr lang="en-US" dirty="0"/>
          </a:p>
        </p:txBody>
      </p:sp>
      <p:sp>
        <p:nvSpPr>
          <p:cNvPr id="6" name="Slide Number Placeholder 5"/>
          <p:cNvSpPr>
            <a:spLocks noGrp="1"/>
          </p:cNvSpPr>
          <p:nvPr>
            <p:ph type="sldNum" sz="quarter" idx="4"/>
          </p:nvPr>
        </p:nvSpPr>
        <p:spPr/>
        <p:txBody>
          <a:bodyPr/>
          <a:lstStyle/>
          <a:p>
            <a:fld id="{812A5277-1DB9-460F-9A21-B857ABB32666}" type="slidenum">
              <a:rPr lang="en-US" smtClean="0"/>
              <a:pPr/>
              <a:t>106</a:t>
            </a:fld>
            <a:endParaRPr lang="en-US" dirty="0"/>
          </a:p>
        </p:txBody>
      </p:sp>
      <p:sp>
        <p:nvSpPr>
          <p:cNvPr id="2" name="Title 1"/>
          <p:cNvSpPr>
            <a:spLocks noGrp="1"/>
          </p:cNvSpPr>
          <p:nvPr>
            <p:ph type="title"/>
          </p:nvPr>
        </p:nvSpPr>
        <p:spPr/>
        <p:txBody>
          <a:bodyPr/>
          <a:lstStyle/>
          <a:p>
            <a:r>
              <a:rPr lang="en-US"/>
              <a:t>2-13: Build a Forecast Amount Report</a:t>
            </a:r>
            <a:endParaRPr lang="en-US" dirty="0"/>
          </a:p>
        </p:txBody>
      </p:sp>
      <p:sp>
        <p:nvSpPr>
          <p:cNvPr id="11" name="Content Placeholder 10"/>
          <p:cNvSpPr>
            <a:spLocks noGrp="1"/>
          </p:cNvSpPr>
          <p:nvPr>
            <p:ph idx="10"/>
          </p:nvPr>
        </p:nvSpPr>
        <p:spPr/>
        <p:txBody>
          <a:bodyPr/>
          <a:lstStyle/>
          <a:p>
            <a:r>
              <a:rPr lang="en-US" dirty="0"/>
              <a:t>10 minutes</a:t>
            </a:r>
          </a:p>
        </p:txBody>
      </p:sp>
      <p:sp>
        <p:nvSpPr>
          <p:cNvPr id="4" name="Text Placeholder 3"/>
          <p:cNvSpPr>
            <a:spLocks noGrp="1"/>
          </p:cNvSpPr>
          <p:nvPr>
            <p:ph type="body" sz="quarter" idx="12"/>
          </p:nvPr>
        </p:nvSpPr>
        <p:spPr/>
        <p:txBody>
          <a:bodyPr/>
          <a:lstStyle/>
          <a:p>
            <a:r>
              <a:rPr lang="en-US" dirty="0"/>
              <a:t>Your turn:</a:t>
            </a:r>
          </a:p>
        </p:txBody>
      </p:sp>
      <p:graphicFrame>
        <p:nvGraphicFramePr>
          <p:cNvPr id="28" name="Diagram 27"/>
          <p:cNvGraphicFramePr/>
          <p:nvPr>
            <p:extLst>
              <p:ext uri="{D42A27DB-BD31-4B8C-83A1-F6EECF244321}">
                <p14:modId xmlns:p14="http://schemas.microsoft.com/office/powerpoint/2010/main" val="3823415828"/>
              </p:ext>
            </p:extLst>
          </p:nvPr>
        </p:nvGraphicFramePr>
        <p:xfrm>
          <a:off x="2540537" y="1063017"/>
          <a:ext cx="10039682" cy="55554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0"/>
          </p:nvPr>
        </p:nvSpPr>
        <p:spPr>
          <a:xfrm>
            <a:off x="0" y="5678905"/>
            <a:ext cx="12188825" cy="1179096"/>
          </a:xfrm>
        </p:spPr>
        <p:txBody>
          <a:bodyPr/>
          <a:lstStyle/>
          <a:p>
            <a:pPr lvl="0"/>
            <a:r>
              <a:rPr lang="en-US" dirty="0">
                <a:solidFill>
                  <a:schemeClr val="bg1"/>
                </a:solidFill>
              </a:rPr>
              <a:t>You can create a custom report type for Forecasting Quotas and include related Forecasting Items.</a:t>
            </a:r>
          </a:p>
        </p:txBody>
      </p:sp>
      <p:sp>
        <p:nvSpPr>
          <p:cNvPr id="6" name="Title 5"/>
          <p:cNvSpPr>
            <a:spLocks noGrp="1"/>
          </p:cNvSpPr>
          <p:nvPr>
            <p:ph type="title"/>
          </p:nvPr>
        </p:nvSpPr>
        <p:spPr/>
        <p:txBody>
          <a:bodyPr/>
          <a:lstStyle/>
          <a:p>
            <a:r>
              <a:rPr lang="en-CA" dirty="0"/>
              <a:t>Creating a Custom Report Type for Forecasting Quotas</a:t>
            </a:r>
            <a:endParaRPr lang="en-US" dirty="0"/>
          </a:p>
        </p:txBody>
      </p:sp>
      <p:sp>
        <p:nvSpPr>
          <p:cNvPr id="5" name="Slide Number Placeholder 4"/>
          <p:cNvSpPr>
            <a:spLocks noGrp="1"/>
          </p:cNvSpPr>
          <p:nvPr>
            <p:ph type="sldNum" sz="quarter" idx="4"/>
          </p:nvPr>
        </p:nvSpPr>
        <p:spPr/>
        <p:txBody>
          <a:bodyPr/>
          <a:lstStyle/>
          <a:p>
            <a:fld id="{812A5277-1DB9-460F-9A21-B857ABB32666}" type="slidenum">
              <a:rPr lang="en-US" smtClean="0"/>
              <a:pPr/>
              <a:t>107</a:t>
            </a:fld>
            <a:endParaRPr lang="en-US" dirty="0"/>
          </a:p>
        </p:txBody>
      </p:sp>
      <p:pic>
        <p:nvPicPr>
          <p:cNvPr id="8" name="Picture 2"/>
          <p:cNvPicPr>
            <a:picLocks noChangeAspect="1" noChangeArrowheads="1"/>
          </p:cNvPicPr>
          <p:nvPr/>
        </p:nvPicPr>
        <p:blipFill>
          <a:blip r:embed="rId4" cstate="print"/>
          <a:srcRect t="1617"/>
          <a:stretch>
            <a:fillRect/>
          </a:stretch>
        </p:blipFill>
        <p:spPr bwMode="auto">
          <a:xfrm>
            <a:off x="1629371" y="1103945"/>
            <a:ext cx="8930083" cy="3551429"/>
          </a:xfrm>
          <a:prstGeom prst="rect">
            <a:avLst/>
          </a:prstGeom>
          <a:noFill/>
          <a:ln w="6350">
            <a:solidFill>
              <a:schemeClr val="bg1">
                <a:lumMod val="75000"/>
              </a:schemeClr>
            </a:solidFill>
            <a:miter lim="800000"/>
            <a:headEnd/>
            <a:tailEnd/>
          </a:ln>
          <a:effectLst>
            <a:outerShdw blurRad="50800" dist="38100" dir="2700000" algn="tl" rotWithShape="0">
              <a:prstClr val="black">
                <a:alpha val="40000"/>
              </a:prstClr>
            </a:outerShdw>
          </a:effectLst>
        </p:spPr>
      </p:pic>
    </p:spTree>
    <p:custDataLst>
      <p:tags r:id="rId1"/>
    </p:custData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0"/>
          </p:nvPr>
        </p:nvSpPr>
        <p:spPr/>
        <p:txBody>
          <a:bodyPr/>
          <a:lstStyle/>
          <a:p>
            <a:pPr lvl="0"/>
            <a:r>
              <a:rPr lang="en-US" sz="2400" b="1" dirty="0">
                <a:solidFill>
                  <a:schemeClr val="bg1"/>
                </a:solidFill>
              </a:rPr>
              <a:t>Create a custom report using a Forecasting Quotas with or without Forecasting Items custom report type.</a:t>
            </a:r>
          </a:p>
          <a:p>
            <a:endParaRPr lang="en-US" sz="2400" dirty="0"/>
          </a:p>
        </p:txBody>
      </p:sp>
      <p:sp>
        <p:nvSpPr>
          <p:cNvPr id="6" name="Title 5"/>
          <p:cNvSpPr>
            <a:spLocks noGrp="1"/>
          </p:cNvSpPr>
          <p:nvPr>
            <p:ph type="title"/>
          </p:nvPr>
        </p:nvSpPr>
        <p:spPr/>
        <p:txBody>
          <a:bodyPr/>
          <a:lstStyle/>
          <a:p>
            <a:r>
              <a:rPr lang="en-CA" dirty="0"/>
              <a:t>Calculating Quota Attainment</a:t>
            </a:r>
            <a:endParaRPr lang="en-US" dirty="0"/>
          </a:p>
        </p:txBody>
      </p:sp>
      <p:sp>
        <p:nvSpPr>
          <p:cNvPr id="5" name="Slide Number Placeholder 4"/>
          <p:cNvSpPr>
            <a:spLocks noGrp="1"/>
          </p:cNvSpPr>
          <p:nvPr>
            <p:ph type="sldNum" sz="quarter" idx="4"/>
          </p:nvPr>
        </p:nvSpPr>
        <p:spPr/>
        <p:txBody>
          <a:bodyPr/>
          <a:lstStyle/>
          <a:p>
            <a:fld id="{812A5277-1DB9-460F-9A21-B857ABB32666}" type="slidenum">
              <a:rPr lang="en-US" smtClean="0"/>
              <a:pPr/>
              <a:t>108</a:t>
            </a:fld>
            <a:endParaRPr lang="en-US" dirty="0"/>
          </a:p>
        </p:txBody>
      </p:sp>
      <p:pic>
        <p:nvPicPr>
          <p:cNvPr id="8" name="Report"/>
          <p:cNvPicPr>
            <a:picLocks noChangeAspect="1" noChangeArrowheads="1"/>
          </p:cNvPicPr>
          <p:nvPr/>
        </p:nvPicPr>
        <p:blipFill>
          <a:blip r:embed="rId4" cstate="print"/>
          <a:srcRect l="5556"/>
          <a:stretch>
            <a:fillRect/>
          </a:stretch>
        </p:blipFill>
        <p:spPr bwMode="auto">
          <a:xfrm>
            <a:off x="256841" y="972222"/>
            <a:ext cx="4748187" cy="5698740"/>
          </a:xfrm>
          <a:prstGeom prst="rect">
            <a:avLst/>
          </a:prstGeom>
          <a:noFill/>
          <a:ln w="6350">
            <a:solidFill>
              <a:schemeClr val="bg1">
                <a:lumMod val="75000"/>
              </a:schemeClr>
            </a:solidFill>
            <a:miter lim="800000"/>
            <a:headEnd/>
            <a:tailEnd/>
          </a:ln>
          <a:effectLst>
            <a:outerShdw blurRad="50800" dist="38100" dir="2700000" algn="tl" rotWithShape="0">
              <a:prstClr val="black">
                <a:alpha val="40000"/>
              </a:prstClr>
            </a:outerShdw>
          </a:effectLst>
        </p:spPr>
      </p:pic>
      <p:grpSp>
        <p:nvGrpSpPr>
          <p:cNvPr id="11" name="Group 10"/>
          <p:cNvGrpSpPr/>
          <p:nvPr/>
        </p:nvGrpSpPr>
        <p:grpSpPr>
          <a:xfrm>
            <a:off x="5020618" y="3505990"/>
            <a:ext cx="3353360" cy="1573849"/>
            <a:chOff x="1616710" y="282085"/>
            <a:chExt cx="3353360" cy="1573849"/>
          </a:xfrm>
          <a:solidFill>
            <a:srgbClr val="FF0000"/>
          </a:solidFill>
          <a:effectLst>
            <a:outerShdw blurRad="50800" dist="38100" dir="2700000" algn="tl" rotWithShape="0">
              <a:prstClr val="black">
                <a:alpha val="40000"/>
              </a:prstClr>
            </a:outerShdw>
          </a:effectLst>
        </p:grpSpPr>
        <p:sp>
          <p:nvSpPr>
            <p:cNvPr id="13" name="Isosceles Triangle 12"/>
            <p:cNvSpPr/>
            <p:nvPr/>
          </p:nvSpPr>
          <p:spPr bwMode="auto">
            <a:xfrm rot="16200000">
              <a:off x="1847046" y="355557"/>
              <a:ext cx="261635" cy="722307"/>
            </a:xfrm>
            <a:prstGeom prst="triangle">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lnSpc>
                  <a:spcPct val="95000"/>
                </a:lnSpc>
              </a:pPr>
              <a:endParaRPr lang="en-US" sz="2400">
                <a:solidFill>
                  <a:schemeClr val="bg1"/>
                </a:solidFill>
                <a:effectLst>
                  <a:outerShdw blurRad="38100" dist="38100" dir="2700000" algn="tl">
                    <a:srgbClr val="000000">
                      <a:alpha val="43137"/>
                    </a:srgbClr>
                  </a:outerShdw>
                </a:effectLst>
              </a:endParaRPr>
            </a:p>
          </p:txBody>
        </p:sp>
        <p:sp>
          <p:nvSpPr>
            <p:cNvPr id="14" name="Rounded Rectangle 13"/>
            <p:cNvSpPr/>
            <p:nvPr/>
          </p:nvSpPr>
          <p:spPr bwMode="auto">
            <a:xfrm>
              <a:off x="1964961" y="282085"/>
              <a:ext cx="3005109" cy="1573849"/>
            </a:xfrm>
            <a:prstGeom prst="roundRect">
              <a:avLst>
                <a:gd name="adj" fmla="val 5016"/>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nSpc>
                  <a:spcPct val="95000"/>
                </a:lnSpc>
              </a:pPr>
              <a:r>
                <a:rPr lang="en-US" dirty="0">
                  <a:solidFill>
                    <a:schemeClr val="bg1"/>
                  </a:solidFill>
                  <a:effectLst>
                    <a:outerShdw blurRad="38100" dist="38100" dir="2700000" algn="tl">
                      <a:srgbClr val="000000">
                        <a:alpha val="43137"/>
                      </a:srgbClr>
                    </a:outerShdw>
                  </a:effectLst>
                </a:rPr>
                <a:t>Custom summary formula:</a:t>
              </a:r>
            </a:p>
            <a:p>
              <a:pPr>
                <a:lnSpc>
                  <a:spcPct val="95000"/>
                </a:lnSpc>
              </a:pPr>
              <a:r>
                <a:rPr lang="en-US" dirty="0">
                  <a:solidFill>
                    <a:schemeClr val="bg1"/>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Forecast Amount / Quota Amount</a:t>
              </a:r>
            </a:p>
          </p:txBody>
        </p:sp>
      </p:grpSp>
      <p:grpSp>
        <p:nvGrpSpPr>
          <p:cNvPr id="15" name="Group 14"/>
          <p:cNvGrpSpPr/>
          <p:nvPr/>
        </p:nvGrpSpPr>
        <p:grpSpPr>
          <a:xfrm>
            <a:off x="3835108" y="992194"/>
            <a:ext cx="4115358" cy="1183116"/>
            <a:chOff x="1568585" y="282086"/>
            <a:chExt cx="4115358" cy="1183116"/>
          </a:xfrm>
          <a:solidFill>
            <a:srgbClr val="FF0000"/>
          </a:solidFill>
          <a:effectLst>
            <a:outerShdw blurRad="50800" dist="38100" dir="2700000" algn="tl" rotWithShape="0">
              <a:prstClr val="black">
                <a:alpha val="40000"/>
              </a:prstClr>
            </a:outerShdw>
          </a:effectLst>
        </p:grpSpPr>
        <p:sp>
          <p:nvSpPr>
            <p:cNvPr id="16" name="Isosceles Triangle 15"/>
            <p:cNvSpPr/>
            <p:nvPr/>
          </p:nvSpPr>
          <p:spPr bwMode="auto">
            <a:xfrm rot="16200000">
              <a:off x="1798921" y="317057"/>
              <a:ext cx="261635" cy="722307"/>
            </a:xfrm>
            <a:prstGeom prst="triangle">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lnSpc>
                  <a:spcPct val="95000"/>
                </a:lnSpc>
              </a:pPr>
              <a:endParaRPr lang="en-US" sz="2400">
                <a:solidFill>
                  <a:schemeClr val="bg1"/>
                </a:solidFill>
                <a:effectLst>
                  <a:outerShdw blurRad="38100" dist="38100" dir="2700000" algn="tl">
                    <a:srgbClr val="000000">
                      <a:alpha val="43137"/>
                    </a:srgbClr>
                  </a:outerShdw>
                </a:effectLst>
              </a:endParaRPr>
            </a:p>
          </p:txBody>
        </p:sp>
        <p:sp>
          <p:nvSpPr>
            <p:cNvPr id="17" name="Rounded Rectangle 16"/>
            <p:cNvSpPr/>
            <p:nvPr/>
          </p:nvSpPr>
          <p:spPr bwMode="auto">
            <a:xfrm>
              <a:off x="1964960" y="282086"/>
              <a:ext cx="3718983" cy="1183116"/>
            </a:xfrm>
            <a:prstGeom prst="roundRect">
              <a:avLst>
                <a:gd name="adj" fmla="val 5016"/>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nSpc>
                  <a:spcPct val="95000"/>
                </a:lnSpc>
              </a:pPr>
              <a:r>
                <a:rPr lang="en-US" dirty="0">
                  <a:solidFill>
                    <a:schemeClr val="bg1"/>
                  </a:solidFill>
                  <a:effectLst>
                    <a:outerShdw blurRad="38100" dist="38100" dir="2700000" algn="tl">
                      <a:srgbClr val="000000">
                        <a:alpha val="43137"/>
                      </a:srgbClr>
                    </a:outerShdw>
                  </a:effectLst>
                </a:rPr>
                <a:t>Display the revenue quota data for the Closed forecast category.</a:t>
              </a:r>
            </a:p>
          </p:txBody>
        </p:sp>
      </p:grpSp>
    </p:spTree>
    <p:custDataLst>
      <p:tags r:id="rId1"/>
    </p:custData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Check</a:t>
            </a:r>
          </a:p>
        </p:txBody>
      </p:sp>
      <p:sp>
        <p:nvSpPr>
          <p:cNvPr id="3" name="Content Placeholder 2"/>
          <p:cNvSpPr>
            <a:spLocks noGrp="1"/>
          </p:cNvSpPr>
          <p:nvPr>
            <p:ph idx="1"/>
          </p:nvPr>
        </p:nvSpPr>
        <p:spPr>
          <a:xfrm>
            <a:off x="128557" y="836613"/>
            <a:ext cx="11400056" cy="4580777"/>
          </a:xfrm>
        </p:spPr>
        <p:txBody>
          <a:bodyPr numCol="2" spcCol="609493"/>
          <a:lstStyle/>
          <a:p>
            <a:pPr marL="457120" indent="-457120">
              <a:spcBef>
                <a:spcPts val="1600"/>
              </a:spcBef>
              <a:buFont typeface="+mj-lt"/>
              <a:buAutoNum type="arabicPeriod"/>
            </a:pPr>
            <a:r>
              <a:rPr lang="en-US" dirty="0"/>
              <a:t>What are the capabilities of Collaborative Forecasts?  </a:t>
            </a:r>
          </a:p>
          <a:p>
            <a:pPr marL="457120" indent="-457120">
              <a:spcBef>
                <a:spcPts val="1600"/>
              </a:spcBef>
              <a:buFont typeface="+mj-lt"/>
              <a:buAutoNum type="arabicPeriod"/>
            </a:pPr>
            <a:r>
              <a:rPr lang="en-US" dirty="0"/>
              <a:t>What types of forecast data can a sales user view from the Forecasts tab?</a:t>
            </a:r>
          </a:p>
          <a:p>
            <a:pPr marL="457120" indent="-457120">
              <a:spcBef>
                <a:spcPts val="1600"/>
              </a:spcBef>
              <a:buFont typeface="+mj-lt"/>
              <a:buAutoNum type="arabicPeriod"/>
            </a:pPr>
            <a:r>
              <a:rPr lang="en-US" dirty="0"/>
              <a:t>Jessica Heinz is a forecast manager with the “Override Forecasts” permission. What does this allow her to do? </a:t>
            </a:r>
          </a:p>
          <a:p>
            <a:pPr marL="457120" indent="-457120">
              <a:spcBef>
                <a:spcPts val="1600"/>
              </a:spcBef>
              <a:buFont typeface="+mj-lt"/>
              <a:buAutoNum type="arabicPeriod"/>
            </a:pPr>
            <a:r>
              <a:rPr lang="en-US" dirty="0"/>
              <a:t>How can an administrator configure forecast categories? </a:t>
            </a:r>
          </a:p>
          <a:p>
            <a:pPr marL="457120" indent="-457120">
              <a:spcBef>
                <a:spcPts val="1600"/>
              </a:spcBef>
              <a:buFont typeface="+mj-lt"/>
              <a:buAutoNum type="arabicPeriod"/>
            </a:pPr>
            <a:r>
              <a:rPr lang="en-US" dirty="0"/>
              <a:t>When creating a forecasting report, what field displays the roll up of actual opportunity amounts for a manager and his or her subordinates?</a:t>
            </a:r>
          </a:p>
        </p:txBody>
      </p:sp>
      <p:sp>
        <p:nvSpPr>
          <p:cNvPr id="5" name="Slide Number Placeholder 4"/>
          <p:cNvSpPr>
            <a:spLocks noGrp="1"/>
          </p:cNvSpPr>
          <p:nvPr>
            <p:ph type="sldNum" sz="quarter" idx="4"/>
          </p:nvPr>
        </p:nvSpPr>
        <p:spPr/>
        <p:txBody>
          <a:bodyPr/>
          <a:lstStyle/>
          <a:p>
            <a:fld id="{812A5277-1DB9-460F-9A21-B857ABB32666}" type="slidenum">
              <a:rPr lang="en-US" smtClean="0"/>
              <a:pPr/>
              <a:t>109</a:t>
            </a:fld>
            <a:endParaRPr lang="en-US" dirty="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CA" dirty="0"/>
              <a:t>Products and Price Books</a:t>
            </a:r>
            <a:endParaRPr lang="en-US" dirty="0"/>
          </a:p>
        </p:txBody>
      </p:sp>
      <p:sp>
        <p:nvSpPr>
          <p:cNvPr id="4" name="Slide Number Placeholder 3"/>
          <p:cNvSpPr>
            <a:spLocks noGrp="1"/>
          </p:cNvSpPr>
          <p:nvPr>
            <p:ph type="sldNum" sz="quarter" idx="4"/>
          </p:nvPr>
        </p:nvSpPr>
        <p:spPr/>
        <p:txBody>
          <a:bodyPr/>
          <a:lstStyle/>
          <a:p>
            <a:fld id="{812A5277-1DB9-460F-9A21-B857ABB32666}" type="slidenum">
              <a:rPr lang="en-US" smtClean="0"/>
              <a:pPr/>
              <a:t>11</a:t>
            </a:fld>
            <a:endParaRPr lang="en-US" dirty="0"/>
          </a:p>
        </p:txBody>
      </p:sp>
      <p:sp>
        <p:nvSpPr>
          <p:cNvPr id="44" name="Folded Corner 43"/>
          <p:cNvSpPr/>
          <p:nvPr/>
        </p:nvSpPr>
        <p:spPr>
          <a:xfrm>
            <a:off x="3672648" y="1253553"/>
            <a:ext cx="4030254" cy="5375072"/>
          </a:xfrm>
          <a:prstGeom prst="foldedCorner">
            <a:avLst/>
          </a:prstGeom>
          <a:solidFill>
            <a:schemeClr val="bg1"/>
          </a:solidFill>
          <a:ln w="1905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t"/>
          <a:lstStyle/>
          <a:p>
            <a:pPr algn="ctr"/>
            <a:r>
              <a:rPr lang="en-US" sz="2400" b="1" dirty="0">
                <a:solidFill>
                  <a:schemeClr val="tx1"/>
                </a:solidFill>
              </a:rPr>
              <a:t>Price Book </a:t>
            </a:r>
          </a:p>
        </p:txBody>
      </p:sp>
      <p:graphicFrame>
        <p:nvGraphicFramePr>
          <p:cNvPr id="45" name="Table 44"/>
          <p:cNvGraphicFramePr>
            <a:graphicFrameLocks noGrp="1"/>
          </p:cNvGraphicFramePr>
          <p:nvPr>
            <p:extLst>
              <p:ext uri="{D42A27DB-BD31-4B8C-83A1-F6EECF244321}">
                <p14:modId xmlns:p14="http://schemas.microsoft.com/office/powerpoint/2010/main" val="1243678758"/>
              </p:ext>
            </p:extLst>
          </p:nvPr>
        </p:nvGraphicFramePr>
        <p:xfrm>
          <a:off x="3876970" y="2108476"/>
          <a:ext cx="3586714" cy="3703320"/>
        </p:xfrm>
        <a:graphic>
          <a:graphicData uri="http://schemas.openxmlformats.org/drawingml/2006/table">
            <a:tbl>
              <a:tblPr firstRow="1" bandRow="1">
                <a:tableStyleId>{6E25E649-3F16-4E02-A733-19D2CDBF48F0}</a:tableStyleId>
              </a:tblPr>
              <a:tblGrid>
                <a:gridCol w="1608036">
                  <a:extLst>
                    <a:ext uri="{9D8B030D-6E8A-4147-A177-3AD203B41FA5}">
                      <a16:colId xmlns:a16="http://schemas.microsoft.com/office/drawing/2014/main" xmlns="" val="20000"/>
                    </a:ext>
                  </a:extLst>
                </a:gridCol>
                <a:gridCol w="925280">
                  <a:extLst>
                    <a:ext uri="{9D8B030D-6E8A-4147-A177-3AD203B41FA5}">
                      <a16:colId xmlns:a16="http://schemas.microsoft.com/office/drawing/2014/main" xmlns="" val="20001"/>
                    </a:ext>
                  </a:extLst>
                </a:gridCol>
                <a:gridCol w="1053398">
                  <a:extLst>
                    <a:ext uri="{9D8B030D-6E8A-4147-A177-3AD203B41FA5}">
                      <a16:colId xmlns:a16="http://schemas.microsoft.com/office/drawing/2014/main" xmlns="" val="20002"/>
                    </a:ext>
                  </a:extLst>
                </a:gridCol>
              </a:tblGrid>
              <a:tr h="406400">
                <a:tc>
                  <a:txBody>
                    <a:bodyPr/>
                    <a:lstStyle/>
                    <a:p>
                      <a:r>
                        <a:rPr lang="en-US" sz="1900" dirty="0">
                          <a:solidFill>
                            <a:schemeClr val="tx1"/>
                          </a:solidFill>
                        </a:rPr>
                        <a:t>Name</a:t>
                      </a:r>
                    </a:p>
                  </a:txBody>
                  <a:tcPr marL="121888" marR="121888" marT="60960" marB="60960">
                    <a:solidFill>
                      <a:schemeClr val="bg1"/>
                    </a:solidFill>
                  </a:tcPr>
                </a:tc>
                <a:tc>
                  <a:txBody>
                    <a:bodyPr/>
                    <a:lstStyle/>
                    <a:p>
                      <a:r>
                        <a:rPr lang="en-US" sz="1900" dirty="0">
                          <a:solidFill>
                            <a:schemeClr val="tx1"/>
                          </a:solidFill>
                        </a:rPr>
                        <a:t>Code</a:t>
                      </a:r>
                    </a:p>
                  </a:txBody>
                  <a:tcPr marL="121888" marR="121888" marT="60960" marB="60960">
                    <a:solidFill>
                      <a:schemeClr val="bg1"/>
                    </a:solidFill>
                  </a:tcPr>
                </a:tc>
                <a:tc>
                  <a:txBody>
                    <a:bodyPr/>
                    <a:lstStyle/>
                    <a:p>
                      <a:r>
                        <a:rPr lang="en-US" sz="1900" dirty="0">
                          <a:solidFill>
                            <a:schemeClr val="tx1"/>
                          </a:solidFill>
                        </a:rPr>
                        <a:t>Price</a:t>
                      </a:r>
                    </a:p>
                  </a:txBody>
                  <a:tcPr marL="121888" marR="121888" marT="60960" marB="60960">
                    <a:solidFill>
                      <a:schemeClr val="bg1"/>
                    </a:solidFill>
                  </a:tcPr>
                </a:tc>
                <a:extLst>
                  <a:ext uri="{0D108BD9-81ED-4DB2-BD59-A6C34878D82A}">
                    <a16:rowId xmlns:a16="http://schemas.microsoft.com/office/drawing/2014/main" xmlns="" val="10000"/>
                  </a:ext>
                </a:extLst>
              </a:tr>
              <a:tr h="406400">
                <a:tc>
                  <a:txBody>
                    <a:bodyPr/>
                    <a:lstStyle/>
                    <a:p>
                      <a:r>
                        <a:rPr lang="en-US" sz="1900" dirty="0"/>
                        <a:t>Product A</a:t>
                      </a:r>
                    </a:p>
                  </a:txBody>
                  <a:tcPr marL="121888" marR="121888" marT="60960" marB="60960">
                    <a:lnR w="12700" cap="flat" cmpd="sng" algn="ctr">
                      <a:solidFill>
                        <a:schemeClr val="bg1">
                          <a:lumMod val="85000"/>
                        </a:schemeClr>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900" dirty="0"/>
                        <a:t>PAX2</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900" dirty="0"/>
                        <a:t>$10</a:t>
                      </a:r>
                    </a:p>
                  </a:txBody>
                  <a:tcPr marL="121888" marR="121888" marT="60960" marB="60960">
                    <a:lnL w="12700" cap="flat" cmpd="sng" algn="ctr">
                      <a:solidFill>
                        <a:schemeClr val="bg1">
                          <a:lumMod val="85000"/>
                        </a:schemeClr>
                      </a:solidFill>
                      <a:prstDash val="solid"/>
                      <a:round/>
                      <a:headEnd type="none" w="med" len="med"/>
                      <a:tailEnd type="none" w="med" len="med"/>
                    </a:lnL>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406400">
                <a:tc>
                  <a:txBody>
                    <a:bodyPr/>
                    <a:lstStyle/>
                    <a:p>
                      <a:r>
                        <a:rPr lang="en-US" sz="1900" dirty="0"/>
                        <a:t>Product </a:t>
                      </a:r>
                      <a:r>
                        <a:rPr lang="en-US" sz="1900" b="0" dirty="0"/>
                        <a:t>B</a:t>
                      </a:r>
                    </a:p>
                  </a:txBody>
                  <a:tcPr marL="121888" marR="121888" marT="60960" marB="60960">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900" dirty="0"/>
                        <a:t>PBX3</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900" dirty="0"/>
                        <a:t>$29</a:t>
                      </a:r>
                    </a:p>
                  </a:txBody>
                  <a:tcPr marL="121888" marR="121888" marT="60960" marB="60960">
                    <a:lnL w="12700" cap="flat" cmpd="sng" algn="ctr">
                      <a:solidFill>
                        <a:schemeClr val="bg1">
                          <a:lumMod val="85000"/>
                        </a:schemeClr>
                      </a:solidFill>
                      <a:prstDash val="solid"/>
                      <a:round/>
                      <a:headEnd type="none" w="med" len="med"/>
                      <a:tailEnd type="none" w="med" len="med"/>
                    </a:lnL>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06400">
                <a:tc>
                  <a:txBody>
                    <a:bodyPr/>
                    <a:lstStyle/>
                    <a:p>
                      <a:r>
                        <a:rPr lang="en-US" sz="1900" dirty="0"/>
                        <a:t>Product C</a:t>
                      </a:r>
                    </a:p>
                  </a:txBody>
                  <a:tcPr marL="121888" marR="121888" marT="60960" marB="60960">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900" dirty="0"/>
                        <a:t>PCX4</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900" dirty="0"/>
                        <a:t>$30</a:t>
                      </a:r>
                    </a:p>
                  </a:txBody>
                  <a:tcPr marL="121888" marR="121888" marT="60960" marB="60960">
                    <a:lnL w="12700" cap="flat" cmpd="sng" algn="ctr">
                      <a:solidFill>
                        <a:schemeClr val="bg1">
                          <a:lumMod val="85000"/>
                        </a:schemeClr>
                      </a:solidFill>
                      <a:prstDash val="solid"/>
                      <a:round/>
                      <a:headEnd type="none" w="med" len="med"/>
                      <a:tailEnd type="none" w="med" len="med"/>
                    </a:lnL>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06400">
                <a:tc>
                  <a:txBody>
                    <a:bodyPr/>
                    <a:lstStyle/>
                    <a:p>
                      <a:r>
                        <a:rPr lang="en-US" sz="1900" dirty="0"/>
                        <a:t>Product D</a:t>
                      </a:r>
                    </a:p>
                  </a:txBody>
                  <a:tcPr marL="121888" marR="121888" marT="60960" marB="60960">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900" dirty="0"/>
                        <a:t>PDX5</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900" dirty="0"/>
                        <a:t>$10</a:t>
                      </a:r>
                    </a:p>
                  </a:txBody>
                  <a:tcPr marL="121888" marR="121888" marT="60960" marB="60960">
                    <a:lnL w="12700" cap="flat" cmpd="sng" algn="ctr">
                      <a:solidFill>
                        <a:schemeClr val="bg1">
                          <a:lumMod val="85000"/>
                        </a:schemeClr>
                      </a:solidFill>
                      <a:prstDash val="solid"/>
                      <a:round/>
                      <a:headEnd type="none" w="med" len="med"/>
                      <a:tailEnd type="none" w="med" len="med"/>
                    </a:lnL>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406400">
                <a:tc>
                  <a:txBody>
                    <a:bodyPr/>
                    <a:lstStyle/>
                    <a:p>
                      <a:r>
                        <a:rPr lang="en-US" sz="1900" dirty="0"/>
                        <a:t>Product E</a:t>
                      </a:r>
                    </a:p>
                  </a:txBody>
                  <a:tcPr marL="121888" marR="121888" marT="60960" marB="60960">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900" dirty="0"/>
                        <a:t>PEX6</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900" dirty="0"/>
                        <a:t>$200</a:t>
                      </a:r>
                    </a:p>
                  </a:txBody>
                  <a:tcPr marL="121888" marR="121888" marT="60960" marB="60960">
                    <a:lnL w="12700" cap="flat" cmpd="sng" algn="ctr">
                      <a:solidFill>
                        <a:schemeClr val="bg1">
                          <a:lumMod val="85000"/>
                        </a:schemeClr>
                      </a:solidFill>
                      <a:prstDash val="solid"/>
                      <a:round/>
                      <a:headEnd type="none" w="med" len="med"/>
                      <a:tailEnd type="none" w="med" len="med"/>
                    </a:lnL>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r h="406400">
                <a:tc>
                  <a:txBody>
                    <a:bodyPr/>
                    <a:lstStyle/>
                    <a:p>
                      <a:r>
                        <a:rPr lang="en-US" sz="1900" dirty="0"/>
                        <a:t>Product F</a:t>
                      </a:r>
                    </a:p>
                  </a:txBody>
                  <a:tcPr marL="121888" marR="121888" marT="60960" marB="60960">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900" dirty="0"/>
                        <a:t>PF7</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900" dirty="0"/>
                        <a:t>$25</a:t>
                      </a:r>
                    </a:p>
                  </a:txBody>
                  <a:tcPr marL="121888" marR="121888" marT="60960" marB="60960">
                    <a:lnL w="12700" cap="flat" cmpd="sng" algn="ctr">
                      <a:solidFill>
                        <a:schemeClr val="bg1">
                          <a:lumMod val="85000"/>
                        </a:schemeClr>
                      </a:solidFill>
                      <a:prstDash val="solid"/>
                      <a:round/>
                      <a:headEnd type="none" w="med" len="med"/>
                      <a:tailEnd type="none" w="med" len="med"/>
                    </a:lnL>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r h="406400">
                <a:tc>
                  <a:txBody>
                    <a:bodyPr/>
                    <a:lstStyle/>
                    <a:p>
                      <a:r>
                        <a:rPr lang="en-US" sz="1900" dirty="0"/>
                        <a:t>Product G</a:t>
                      </a:r>
                    </a:p>
                  </a:txBody>
                  <a:tcPr marL="121888" marR="121888" marT="60960" marB="60960">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900" dirty="0"/>
                        <a:t>PG8</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900" dirty="0"/>
                        <a:t>$400</a:t>
                      </a:r>
                    </a:p>
                  </a:txBody>
                  <a:tcPr marL="121888" marR="121888" marT="60960" marB="60960">
                    <a:lnL w="12700" cap="flat" cmpd="sng" algn="ctr">
                      <a:solidFill>
                        <a:schemeClr val="bg1">
                          <a:lumMod val="85000"/>
                        </a:schemeClr>
                      </a:solidFill>
                      <a:prstDash val="solid"/>
                      <a:round/>
                      <a:headEnd type="none" w="med" len="med"/>
                      <a:tailEnd type="none" w="med" len="med"/>
                    </a:lnL>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r h="406400">
                <a:tc>
                  <a:txBody>
                    <a:bodyPr/>
                    <a:lstStyle/>
                    <a:p>
                      <a:r>
                        <a:rPr lang="en-US" sz="1900" dirty="0"/>
                        <a:t>Product H</a:t>
                      </a:r>
                    </a:p>
                  </a:txBody>
                  <a:tcPr marL="121888" marR="121888" marT="60960" marB="60960">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solidFill>
                      <a:schemeClr val="bg1"/>
                    </a:solidFill>
                  </a:tcPr>
                </a:tc>
                <a:tc>
                  <a:txBody>
                    <a:bodyPr/>
                    <a:lstStyle/>
                    <a:p>
                      <a:r>
                        <a:rPr lang="en-US" sz="1900" dirty="0"/>
                        <a:t>PH9</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solidFill>
                      <a:schemeClr val="bg1"/>
                    </a:solidFill>
                  </a:tcPr>
                </a:tc>
                <a:tc>
                  <a:txBody>
                    <a:bodyPr/>
                    <a:lstStyle/>
                    <a:p>
                      <a:r>
                        <a:rPr lang="en-US" sz="1900" dirty="0"/>
                        <a:t>$40</a:t>
                      </a:r>
                    </a:p>
                  </a:txBody>
                  <a:tcPr marL="121888" marR="121888" marT="60960" marB="60960">
                    <a:lnL w="12700" cap="flat" cmpd="sng" algn="ctr">
                      <a:solidFill>
                        <a:schemeClr val="bg1">
                          <a:lumMod val="85000"/>
                        </a:schemeClr>
                      </a:solidFill>
                      <a:prstDash val="solid"/>
                      <a:round/>
                      <a:headEnd type="none" w="med" len="med"/>
                      <a:tailEnd type="none" w="med" len="med"/>
                    </a:lnL>
                    <a:lnT w="12700" cap="flat" cmpd="sng" algn="ctr">
                      <a:solidFill>
                        <a:schemeClr val="bg1">
                          <a:lumMod val="85000"/>
                        </a:schemeClr>
                      </a:solidFill>
                      <a:prstDash val="solid"/>
                      <a:round/>
                      <a:headEnd type="none" w="med" len="med"/>
                      <a:tailEnd type="none" w="med" len="med"/>
                    </a:lnT>
                    <a:solidFill>
                      <a:schemeClr val="bg1"/>
                    </a:solidFill>
                  </a:tcPr>
                </a:tc>
                <a:extLst>
                  <a:ext uri="{0D108BD9-81ED-4DB2-BD59-A6C34878D82A}">
                    <a16:rowId xmlns:a16="http://schemas.microsoft.com/office/drawing/2014/main" xmlns="" val="10008"/>
                  </a:ext>
                </a:extLst>
              </a:tr>
            </a:tbl>
          </a:graphicData>
        </a:graphic>
      </p:graphicFrame>
      <p:sp>
        <p:nvSpPr>
          <p:cNvPr id="46" name="Rectangle 45"/>
          <p:cNvSpPr/>
          <p:nvPr/>
        </p:nvSpPr>
        <p:spPr bwMode="auto">
          <a:xfrm>
            <a:off x="3934904" y="2587220"/>
            <a:ext cx="1170754" cy="294693"/>
          </a:xfrm>
          <a:prstGeom prst="rect">
            <a:avLst/>
          </a:prstGeom>
          <a:noFill/>
          <a:ln w="38100" cap="flat" cmpd="sng" algn="ctr">
            <a:solidFill>
              <a:srgbClr val="FF0000"/>
            </a:solidFill>
            <a:prstDash val="solid"/>
            <a:round/>
            <a:headEnd type="none" w="med" len="med"/>
            <a:tailEnd type="none" w="med" len="med"/>
          </a:ln>
          <a:effectLst/>
        </p:spPr>
        <p:txBody>
          <a:bodyPr vert="horz" wrap="square" lIns="91424" tIns="45712" rIns="91424" bIns="45712" numCol="1" rtlCol="0" anchor="t" anchorCtr="0" compatLnSpc="1">
            <a:prstTxWarp prst="textNoShape">
              <a:avLst/>
            </a:prstTxWarp>
          </a:bodyPr>
          <a:lstStyle/>
          <a:p>
            <a:pPr algn="ctr" fontAlgn="base">
              <a:spcBef>
                <a:spcPct val="0"/>
              </a:spcBef>
              <a:spcAft>
                <a:spcPct val="0"/>
              </a:spcAft>
            </a:pPr>
            <a:endParaRPr lang="en-US" sz="2400">
              <a:latin typeface="Times New Roman" pitchFamily="18" charset="0"/>
            </a:endParaRPr>
          </a:p>
        </p:txBody>
      </p:sp>
      <p:sp>
        <p:nvSpPr>
          <p:cNvPr id="47" name="Rectangle 46"/>
          <p:cNvSpPr/>
          <p:nvPr/>
        </p:nvSpPr>
        <p:spPr bwMode="auto">
          <a:xfrm>
            <a:off x="3906651" y="4211133"/>
            <a:ext cx="3260855" cy="332724"/>
          </a:xfrm>
          <a:prstGeom prst="rect">
            <a:avLst/>
          </a:prstGeom>
          <a:noFill/>
          <a:ln w="38100" cap="flat" cmpd="sng" algn="ctr">
            <a:solidFill>
              <a:srgbClr val="FF0000"/>
            </a:solidFill>
            <a:prstDash val="solid"/>
            <a:round/>
            <a:headEnd type="none" w="med" len="med"/>
            <a:tailEnd type="none" w="med" len="med"/>
          </a:ln>
          <a:effectLst/>
        </p:spPr>
        <p:txBody>
          <a:bodyPr vert="horz" wrap="square" lIns="91424" tIns="45712" rIns="91424" bIns="45712" numCol="1" rtlCol="0" anchor="t" anchorCtr="0" compatLnSpc="1">
            <a:prstTxWarp prst="textNoShape">
              <a:avLst/>
            </a:prstTxWarp>
          </a:bodyPr>
          <a:lstStyle/>
          <a:p>
            <a:pPr algn="ctr" fontAlgn="base">
              <a:spcBef>
                <a:spcPct val="0"/>
              </a:spcBef>
              <a:spcAft>
                <a:spcPct val="0"/>
              </a:spcAft>
            </a:pPr>
            <a:endParaRPr lang="en-US" sz="2400">
              <a:latin typeface="Times New Roman" pitchFamily="18" charset="0"/>
            </a:endParaRPr>
          </a:p>
        </p:txBody>
      </p:sp>
      <p:grpSp>
        <p:nvGrpSpPr>
          <p:cNvPr id="11" name="Group 10"/>
          <p:cNvGrpSpPr/>
          <p:nvPr/>
        </p:nvGrpSpPr>
        <p:grpSpPr>
          <a:xfrm>
            <a:off x="7292846" y="4147930"/>
            <a:ext cx="3644095" cy="805070"/>
            <a:chOff x="601667" y="1070114"/>
            <a:chExt cx="3644095" cy="805070"/>
          </a:xfrm>
          <a:solidFill>
            <a:srgbClr val="FF0000"/>
          </a:solidFill>
          <a:effectLst>
            <a:outerShdw blurRad="50800" dist="38100" dir="2700000" algn="tl" rotWithShape="0">
              <a:prstClr val="black">
                <a:alpha val="40000"/>
              </a:prstClr>
            </a:outerShdw>
          </a:effectLst>
        </p:grpSpPr>
        <p:sp>
          <p:nvSpPr>
            <p:cNvPr id="13" name="Isosceles Triangle 12"/>
            <p:cNvSpPr/>
            <p:nvPr/>
          </p:nvSpPr>
          <p:spPr bwMode="auto">
            <a:xfrm rot="16200000">
              <a:off x="832003" y="934278"/>
              <a:ext cx="261635" cy="722307"/>
            </a:xfrm>
            <a:prstGeom prst="triangle">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lnSpc>
                  <a:spcPct val="95000"/>
                </a:lnSpc>
              </a:pPr>
              <a:endParaRPr lang="en-US" sz="2400">
                <a:solidFill>
                  <a:schemeClr val="bg1"/>
                </a:solidFill>
                <a:effectLst>
                  <a:outerShdw blurRad="38100" dist="38100" dir="2700000" algn="tl">
                    <a:srgbClr val="000000">
                      <a:alpha val="43137"/>
                    </a:srgbClr>
                  </a:outerShdw>
                </a:effectLst>
              </a:endParaRPr>
            </a:p>
          </p:txBody>
        </p:sp>
        <p:sp>
          <p:nvSpPr>
            <p:cNvPr id="14" name="Rounded Rectangle 13"/>
            <p:cNvSpPr/>
            <p:nvPr/>
          </p:nvSpPr>
          <p:spPr bwMode="auto">
            <a:xfrm>
              <a:off x="1109869" y="1070114"/>
              <a:ext cx="3135893" cy="805070"/>
            </a:xfrm>
            <a:prstGeom prst="roundRect">
              <a:avLst>
                <a:gd name="adj" fmla="val 5016"/>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nSpc>
                  <a:spcPct val="95000"/>
                </a:lnSpc>
              </a:pPr>
              <a:r>
                <a:rPr lang="en-US" b="1" dirty="0">
                  <a:solidFill>
                    <a:schemeClr val="bg1"/>
                  </a:solidFill>
                  <a:effectLst>
                    <a:outerShdw blurRad="38100" dist="38100" dir="2700000" algn="tl">
                      <a:srgbClr val="000000">
                        <a:alpha val="43137"/>
                      </a:srgbClr>
                    </a:outerShdw>
                  </a:effectLst>
                </a:rPr>
                <a:t>Price book entry: </a:t>
              </a:r>
              <a:r>
                <a:rPr lang="en-US" dirty="0">
                  <a:solidFill>
                    <a:schemeClr val="bg1"/>
                  </a:solidFill>
                  <a:effectLst>
                    <a:outerShdw blurRad="38100" dist="38100" dir="2700000" algn="tl">
                      <a:srgbClr val="000000">
                        <a:alpha val="43137"/>
                      </a:srgbClr>
                    </a:outerShdw>
                  </a:effectLst>
                </a:rPr>
                <a:t>A product and its price.</a:t>
              </a:r>
            </a:p>
          </p:txBody>
        </p:sp>
      </p:grpSp>
      <p:grpSp>
        <p:nvGrpSpPr>
          <p:cNvPr id="15" name="Group 14"/>
          <p:cNvGrpSpPr/>
          <p:nvPr/>
        </p:nvGrpSpPr>
        <p:grpSpPr>
          <a:xfrm>
            <a:off x="6602563" y="1073036"/>
            <a:ext cx="5123272" cy="805070"/>
            <a:chOff x="601667" y="1070114"/>
            <a:chExt cx="5123272" cy="805070"/>
          </a:xfrm>
          <a:solidFill>
            <a:srgbClr val="FF0000"/>
          </a:solidFill>
          <a:effectLst>
            <a:outerShdw blurRad="50800" dist="38100" dir="2700000" algn="tl" rotWithShape="0">
              <a:prstClr val="black">
                <a:alpha val="40000"/>
              </a:prstClr>
            </a:outerShdw>
          </a:effectLst>
        </p:grpSpPr>
        <p:sp>
          <p:nvSpPr>
            <p:cNvPr id="16" name="Isosceles Triangle 15"/>
            <p:cNvSpPr/>
            <p:nvPr/>
          </p:nvSpPr>
          <p:spPr bwMode="auto">
            <a:xfrm rot="16200000">
              <a:off x="832003" y="1149426"/>
              <a:ext cx="261635" cy="722307"/>
            </a:xfrm>
            <a:prstGeom prst="triangle">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lnSpc>
                  <a:spcPct val="95000"/>
                </a:lnSpc>
              </a:pPr>
              <a:endParaRPr lang="en-US" sz="2400">
                <a:solidFill>
                  <a:schemeClr val="bg1"/>
                </a:solidFill>
                <a:effectLst>
                  <a:outerShdw blurRad="38100" dist="38100" dir="2700000" algn="tl">
                    <a:srgbClr val="000000">
                      <a:alpha val="43137"/>
                    </a:srgbClr>
                  </a:outerShdw>
                </a:effectLst>
              </a:endParaRPr>
            </a:p>
          </p:txBody>
        </p:sp>
        <p:sp>
          <p:nvSpPr>
            <p:cNvPr id="17" name="Rounded Rectangle 16"/>
            <p:cNvSpPr/>
            <p:nvPr/>
          </p:nvSpPr>
          <p:spPr bwMode="auto">
            <a:xfrm>
              <a:off x="1109869" y="1070114"/>
              <a:ext cx="4615070" cy="805070"/>
            </a:xfrm>
            <a:prstGeom prst="roundRect">
              <a:avLst>
                <a:gd name="adj" fmla="val 5016"/>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nSpc>
                  <a:spcPct val="95000"/>
                </a:lnSpc>
              </a:pPr>
              <a:r>
                <a:rPr lang="en-US" b="1" dirty="0">
                  <a:solidFill>
                    <a:schemeClr val="bg1"/>
                  </a:solidFill>
                  <a:effectLst>
                    <a:outerShdw blurRad="38100" dist="38100" dir="2700000" algn="tl">
                      <a:srgbClr val="000000">
                        <a:alpha val="43137"/>
                      </a:srgbClr>
                    </a:outerShdw>
                  </a:effectLst>
                </a:rPr>
                <a:t>Price Book: </a:t>
              </a:r>
              <a:r>
                <a:rPr lang="en-US" dirty="0">
                  <a:solidFill>
                    <a:schemeClr val="bg1"/>
                  </a:solidFill>
                  <a:effectLst>
                    <a:outerShdw blurRad="38100" dist="38100" dir="2700000" algn="tl">
                      <a:srgbClr val="000000">
                        <a:alpha val="43137"/>
                      </a:srgbClr>
                    </a:outerShdw>
                  </a:effectLst>
                </a:rPr>
                <a:t>The list of products and their associated prices.</a:t>
              </a:r>
            </a:p>
          </p:txBody>
        </p:sp>
      </p:grpSp>
      <p:grpSp>
        <p:nvGrpSpPr>
          <p:cNvPr id="18" name="Group 17"/>
          <p:cNvGrpSpPr/>
          <p:nvPr/>
        </p:nvGrpSpPr>
        <p:grpSpPr>
          <a:xfrm>
            <a:off x="273279" y="2433545"/>
            <a:ext cx="3589088" cy="1114352"/>
            <a:chOff x="1264853" y="1121776"/>
            <a:chExt cx="3589088" cy="1114352"/>
          </a:xfrm>
          <a:solidFill>
            <a:srgbClr val="FF0000"/>
          </a:solidFill>
          <a:effectLst>
            <a:outerShdw blurRad="50800" dist="38100" dir="2700000" algn="tl" rotWithShape="0">
              <a:prstClr val="black">
                <a:alpha val="40000"/>
              </a:prstClr>
            </a:outerShdw>
          </a:effectLst>
        </p:grpSpPr>
        <p:sp>
          <p:nvSpPr>
            <p:cNvPr id="19" name="Isosceles Triangle 18"/>
            <p:cNvSpPr/>
            <p:nvPr/>
          </p:nvSpPr>
          <p:spPr bwMode="auto">
            <a:xfrm rot="5400000">
              <a:off x="4361970" y="1057658"/>
              <a:ext cx="261635" cy="722307"/>
            </a:xfrm>
            <a:prstGeom prst="triangle">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lnSpc>
                  <a:spcPct val="95000"/>
                </a:lnSpc>
              </a:pPr>
              <a:endParaRPr lang="en-US" sz="2400">
                <a:solidFill>
                  <a:schemeClr val="bg1"/>
                </a:solidFill>
                <a:effectLst>
                  <a:outerShdw blurRad="38100" dist="38100" dir="2700000" algn="tl">
                    <a:srgbClr val="000000">
                      <a:alpha val="43137"/>
                    </a:srgbClr>
                  </a:outerShdw>
                </a:effectLst>
              </a:endParaRPr>
            </a:p>
          </p:txBody>
        </p:sp>
        <p:sp>
          <p:nvSpPr>
            <p:cNvPr id="20" name="Rounded Rectangle 19"/>
            <p:cNvSpPr/>
            <p:nvPr/>
          </p:nvSpPr>
          <p:spPr bwMode="auto">
            <a:xfrm>
              <a:off x="1264853" y="1121776"/>
              <a:ext cx="3019352" cy="1114352"/>
            </a:xfrm>
            <a:prstGeom prst="roundRect">
              <a:avLst>
                <a:gd name="adj" fmla="val 5016"/>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nSpc>
                  <a:spcPct val="95000"/>
                </a:lnSpc>
              </a:pPr>
              <a:r>
                <a:rPr lang="en-US" b="1" dirty="0">
                  <a:solidFill>
                    <a:schemeClr val="bg1"/>
                  </a:solidFill>
                  <a:effectLst>
                    <a:outerShdw blurRad="38100" dist="38100" dir="2700000" algn="tl">
                      <a:srgbClr val="000000">
                        <a:alpha val="43137"/>
                      </a:srgbClr>
                    </a:outerShdw>
                  </a:effectLst>
                </a:rPr>
                <a:t>Products: </a:t>
              </a:r>
              <a:r>
                <a:rPr lang="en-US" dirty="0">
                  <a:solidFill>
                    <a:schemeClr val="bg1"/>
                  </a:solidFill>
                  <a:effectLst>
                    <a:outerShdw blurRad="38100" dist="38100" dir="2700000" algn="tl">
                      <a:srgbClr val="000000">
                        <a:alpha val="43137"/>
                      </a:srgbClr>
                    </a:outerShdw>
                  </a:effectLst>
                </a:rPr>
                <a:t>The individual items or services you sell.</a:t>
              </a:r>
            </a:p>
          </p:txBody>
        </p:sp>
      </p:grpSp>
    </p:spTree>
    <p:custDataLst>
      <p:tags r:id="rId1"/>
    </p:custData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What’s Next</a:t>
            </a:r>
          </a:p>
        </p:txBody>
      </p:sp>
      <p:sp>
        <p:nvSpPr>
          <p:cNvPr id="22" name="Rectangle 13"/>
          <p:cNvSpPr>
            <a:spLocks noChangeArrowheads="1"/>
          </p:cNvSpPr>
          <p:nvPr/>
        </p:nvSpPr>
        <p:spPr bwMode="auto">
          <a:xfrm>
            <a:off x="3535453" y="1869345"/>
            <a:ext cx="6502158" cy="1200329"/>
          </a:xfrm>
          <a:prstGeom prst="rect">
            <a:avLst/>
          </a:prstGeom>
          <a:noFill/>
          <a:ln w="9525">
            <a:noFill/>
            <a:miter lim="800000"/>
            <a:headEnd/>
            <a:tailEnd/>
          </a:ln>
        </p:spPr>
        <p:txBody>
          <a:bodyPr wrap="square" lIns="91424" tIns="45712" rIns="91424" bIns="45712">
            <a:spAutoFit/>
          </a:bodyPr>
          <a:lstStyle/>
          <a:p>
            <a:pPr algn="l">
              <a:lnSpc>
                <a:spcPct val="120000"/>
              </a:lnSpc>
              <a:spcBef>
                <a:spcPct val="20000"/>
              </a:spcBef>
              <a:buFont typeface="Wingdings" pitchFamily="2" charset="2"/>
              <a:buNone/>
            </a:pPr>
            <a:r>
              <a:rPr lang="en-US" sz="2000" dirty="0">
                <a:latin typeface="Arial" panose="020B0604020202020204" pitchFamily="34" charset="0"/>
                <a:cs typeface="Arial" panose="020B0604020202020204" pitchFamily="34" charset="0"/>
              </a:rPr>
              <a:t>Your satisfaction is very important to us. Click on the </a:t>
            </a:r>
            <a:r>
              <a:rPr lang="en-US" sz="2000" b="1" dirty="0">
                <a:latin typeface="Arial" panose="020B0604020202020204" pitchFamily="34" charset="0"/>
                <a:cs typeface="Arial" panose="020B0604020202020204" pitchFamily="34" charset="0"/>
              </a:rPr>
              <a:t>Course Survey</a:t>
            </a:r>
            <a:r>
              <a:rPr lang="en-US" sz="2000" dirty="0">
                <a:latin typeface="Arial" panose="020B0604020202020204" pitchFamily="34" charset="0"/>
                <a:cs typeface="Arial" panose="020B0604020202020204" pitchFamily="34" charset="0"/>
              </a:rPr>
              <a:t> link located on the Home Page of your training org to give us your feedback.</a:t>
            </a:r>
          </a:p>
        </p:txBody>
      </p:sp>
      <p:sp>
        <p:nvSpPr>
          <p:cNvPr id="24" name="Rectangle 14"/>
          <p:cNvSpPr>
            <a:spLocks noChangeArrowheads="1"/>
          </p:cNvSpPr>
          <p:nvPr/>
        </p:nvSpPr>
        <p:spPr bwMode="auto">
          <a:xfrm>
            <a:off x="3535453" y="3383184"/>
            <a:ext cx="5876756" cy="830997"/>
          </a:xfrm>
          <a:prstGeom prst="rect">
            <a:avLst/>
          </a:prstGeom>
          <a:noFill/>
          <a:ln w="9525">
            <a:noFill/>
            <a:miter lim="800000"/>
            <a:headEnd/>
            <a:tailEnd/>
          </a:ln>
        </p:spPr>
        <p:txBody>
          <a:bodyPr wrap="square" lIns="91424" tIns="45712" rIns="91424" bIns="45712">
            <a:spAutoFit/>
          </a:bodyPr>
          <a:lstStyle/>
          <a:p>
            <a:pPr algn="l">
              <a:lnSpc>
                <a:spcPct val="120000"/>
              </a:lnSpc>
              <a:spcBef>
                <a:spcPct val="20000"/>
              </a:spcBef>
              <a:buFont typeface="Wingdings" pitchFamily="2" charset="2"/>
              <a:buNone/>
            </a:pPr>
            <a:r>
              <a:rPr lang="en-US" sz="2000" b="1" dirty="0">
                <a:latin typeface="Arial" panose="020B0604020202020204" pitchFamily="34" charset="0"/>
                <a:cs typeface="Arial" panose="020B0604020202020204" pitchFamily="34" charset="0"/>
              </a:rPr>
              <a:t>Get certified!</a:t>
            </a:r>
            <a:r>
              <a:rPr lang="en-US" sz="2000" dirty="0">
                <a:latin typeface="Arial" panose="020B0604020202020204" pitchFamily="34" charset="0"/>
                <a:cs typeface="Arial" panose="020B0604020202020204" pitchFamily="34" charset="0"/>
              </a:rPr>
              <a:t> Go to </a:t>
            </a:r>
            <a:r>
              <a:rPr lang="en-US" sz="2000" dirty="0">
                <a:latin typeface="Arial" panose="020B0604020202020204" pitchFamily="34" charset="0"/>
                <a:cs typeface="Arial" panose="020B0604020202020204" pitchFamily="34" charset="0"/>
                <a:hlinkClick r:id="rId4"/>
              </a:rPr>
              <a:t>www.webassessor.com/salesforce</a:t>
            </a:r>
            <a:r>
              <a:rPr lang="en-US" sz="2000" dirty="0">
                <a:latin typeface="Arial" panose="020B0604020202020204" pitchFamily="34" charset="0"/>
                <a:cs typeface="Arial" panose="020B0604020202020204" pitchFamily="34" charset="0"/>
              </a:rPr>
              <a:t> to register.</a:t>
            </a:r>
          </a:p>
        </p:txBody>
      </p:sp>
      <p:sp>
        <p:nvSpPr>
          <p:cNvPr id="25" name="Rectangle 15"/>
          <p:cNvSpPr>
            <a:spLocks noChangeArrowheads="1"/>
          </p:cNvSpPr>
          <p:nvPr/>
        </p:nvSpPr>
        <p:spPr bwMode="auto">
          <a:xfrm>
            <a:off x="3535453" y="4688744"/>
            <a:ext cx="5346215" cy="830997"/>
          </a:xfrm>
          <a:prstGeom prst="rect">
            <a:avLst/>
          </a:prstGeom>
          <a:noFill/>
          <a:ln w="9525">
            <a:noFill/>
            <a:miter lim="800000"/>
            <a:headEnd/>
            <a:tailEnd/>
          </a:ln>
        </p:spPr>
        <p:txBody>
          <a:bodyPr wrap="square" lIns="91424" tIns="45712" rIns="91424" bIns="45712">
            <a:spAutoFit/>
          </a:bodyPr>
          <a:lstStyle/>
          <a:p>
            <a:pPr algn="l">
              <a:lnSpc>
                <a:spcPct val="120000"/>
              </a:lnSpc>
              <a:spcBef>
                <a:spcPct val="20000"/>
              </a:spcBef>
              <a:buFont typeface="Wingdings" pitchFamily="2" charset="2"/>
              <a:buNone/>
            </a:pPr>
            <a:r>
              <a:rPr lang="en-US" sz="2000" b="1" dirty="0">
                <a:latin typeface="Arial" panose="020B0604020202020204" pitchFamily="34" charset="0"/>
                <a:cs typeface="Arial" panose="020B0604020202020204" pitchFamily="34" charset="0"/>
              </a:rPr>
              <a:t>Take the next step!</a:t>
            </a:r>
            <a:r>
              <a:rPr lang="en-US" sz="2000" dirty="0">
                <a:latin typeface="Arial" panose="020B0604020202020204" pitchFamily="34" charset="0"/>
                <a:cs typeface="Arial" panose="020B0604020202020204" pitchFamily="34" charset="0"/>
              </a:rPr>
              <a:t> Register for the next course! Go to </a:t>
            </a:r>
            <a:r>
              <a:rPr lang="en-US" sz="2000" dirty="0">
                <a:latin typeface="Arial" panose="020B0604020202020204" pitchFamily="34" charset="0"/>
                <a:cs typeface="Arial" panose="020B0604020202020204" pitchFamily="34" charset="0"/>
                <a:hlinkClick r:id="rId5"/>
              </a:rPr>
              <a:t>www.salesforce.com/training</a:t>
            </a:r>
            <a:r>
              <a:rPr lang="en-US" sz="2000" dirty="0">
                <a:latin typeface="Arial" panose="020B0604020202020204" pitchFamily="34" charset="0"/>
                <a:cs typeface="Arial" panose="020B0604020202020204" pitchFamily="34" charset="0"/>
              </a:rPr>
              <a:t>.</a:t>
            </a:r>
          </a:p>
        </p:txBody>
      </p:sp>
      <p:grpSp>
        <p:nvGrpSpPr>
          <p:cNvPr id="3" name="Group 25"/>
          <p:cNvGrpSpPr/>
          <p:nvPr/>
        </p:nvGrpSpPr>
        <p:grpSpPr>
          <a:xfrm>
            <a:off x="2553914" y="4705606"/>
            <a:ext cx="754136" cy="754332"/>
            <a:chOff x="9466263" y="1489075"/>
            <a:chExt cx="1131888" cy="1131888"/>
          </a:xfrm>
        </p:grpSpPr>
        <p:sp>
          <p:nvSpPr>
            <p:cNvPr id="28" name="Oval 5"/>
            <p:cNvSpPr>
              <a:spLocks noChangeArrowheads="1"/>
            </p:cNvSpPr>
            <p:nvPr/>
          </p:nvSpPr>
          <p:spPr bwMode="auto">
            <a:xfrm>
              <a:off x="9466263" y="1489075"/>
              <a:ext cx="1131888" cy="1131888"/>
            </a:xfrm>
            <a:prstGeom prst="ellipse">
              <a:avLst/>
            </a:prstGeom>
            <a:solidFill>
              <a:srgbClr val="009D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6"/>
            <p:cNvSpPr>
              <a:spLocks/>
            </p:cNvSpPr>
            <p:nvPr/>
          </p:nvSpPr>
          <p:spPr bwMode="auto">
            <a:xfrm>
              <a:off x="9709150" y="1831975"/>
              <a:ext cx="646113" cy="444500"/>
            </a:xfrm>
            <a:custGeom>
              <a:avLst/>
              <a:gdLst>
                <a:gd name="T0" fmla="*/ 440 w 480"/>
                <a:gd name="T1" fmla="*/ 172 h 330"/>
                <a:gd name="T2" fmla="*/ 445 w 480"/>
                <a:gd name="T3" fmla="*/ 134 h 330"/>
                <a:gd name="T4" fmla="*/ 311 w 480"/>
                <a:gd name="T5" fmla="*/ 0 h 330"/>
                <a:gd name="T6" fmla="*/ 188 w 480"/>
                <a:gd name="T7" fmla="*/ 80 h 330"/>
                <a:gd name="T8" fmla="*/ 146 w 480"/>
                <a:gd name="T9" fmla="*/ 69 h 330"/>
                <a:gd name="T10" fmla="*/ 64 w 480"/>
                <a:gd name="T11" fmla="*/ 151 h 330"/>
                <a:gd name="T12" fmla="*/ 65 w 480"/>
                <a:gd name="T13" fmla="*/ 167 h 330"/>
                <a:gd name="T14" fmla="*/ 0 w 480"/>
                <a:gd name="T15" fmla="*/ 247 h 330"/>
                <a:gd name="T16" fmla="*/ 82 w 480"/>
                <a:gd name="T17" fmla="*/ 330 h 330"/>
                <a:gd name="T18" fmla="*/ 94 w 480"/>
                <a:gd name="T19" fmla="*/ 329 h 330"/>
                <a:gd name="T20" fmla="*/ 94 w 480"/>
                <a:gd name="T21" fmla="*/ 330 h 330"/>
                <a:gd name="T22" fmla="*/ 387 w 480"/>
                <a:gd name="T23" fmla="*/ 330 h 330"/>
                <a:gd name="T24" fmla="*/ 387 w 480"/>
                <a:gd name="T25" fmla="*/ 329 h 330"/>
                <a:gd name="T26" fmla="*/ 395 w 480"/>
                <a:gd name="T27" fmla="*/ 330 h 330"/>
                <a:gd name="T28" fmla="*/ 480 w 480"/>
                <a:gd name="T29" fmla="*/ 244 h 330"/>
                <a:gd name="T30" fmla="*/ 440 w 480"/>
                <a:gd name="T31" fmla="*/ 172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80" h="330">
                  <a:moveTo>
                    <a:pt x="440" y="172"/>
                  </a:moveTo>
                  <a:cubicBezTo>
                    <a:pt x="443" y="160"/>
                    <a:pt x="445" y="147"/>
                    <a:pt x="445" y="134"/>
                  </a:cubicBezTo>
                  <a:cubicBezTo>
                    <a:pt x="445" y="60"/>
                    <a:pt x="385" y="0"/>
                    <a:pt x="311" y="0"/>
                  </a:cubicBezTo>
                  <a:cubicBezTo>
                    <a:pt x="256" y="0"/>
                    <a:pt x="209" y="33"/>
                    <a:pt x="188" y="80"/>
                  </a:cubicBezTo>
                  <a:cubicBezTo>
                    <a:pt x="176" y="73"/>
                    <a:pt x="161" y="69"/>
                    <a:pt x="146" y="69"/>
                  </a:cubicBezTo>
                  <a:cubicBezTo>
                    <a:pt x="101" y="69"/>
                    <a:pt x="64" y="106"/>
                    <a:pt x="64" y="151"/>
                  </a:cubicBezTo>
                  <a:cubicBezTo>
                    <a:pt x="64" y="156"/>
                    <a:pt x="64" y="162"/>
                    <a:pt x="65" y="167"/>
                  </a:cubicBezTo>
                  <a:cubicBezTo>
                    <a:pt x="28" y="174"/>
                    <a:pt x="0" y="207"/>
                    <a:pt x="0" y="247"/>
                  </a:cubicBezTo>
                  <a:cubicBezTo>
                    <a:pt x="0" y="293"/>
                    <a:pt x="36" y="330"/>
                    <a:pt x="82" y="330"/>
                  </a:cubicBezTo>
                  <a:cubicBezTo>
                    <a:pt x="86" y="330"/>
                    <a:pt x="90" y="329"/>
                    <a:pt x="94" y="329"/>
                  </a:cubicBezTo>
                  <a:cubicBezTo>
                    <a:pt x="94" y="330"/>
                    <a:pt x="94" y="330"/>
                    <a:pt x="94" y="330"/>
                  </a:cubicBezTo>
                  <a:cubicBezTo>
                    <a:pt x="387" y="330"/>
                    <a:pt x="387" y="330"/>
                    <a:pt x="387" y="330"/>
                  </a:cubicBezTo>
                  <a:cubicBezTo>
                    <a:pt x="387" y="329"/>
                    <a:pt x="387" y="329"/>
                    <a:pt x="387" y="329"/>
                  </a:cubicBezTo>
                  <a:cubicBezTo>
                    <a:pt x="390" y="329"/>
                    <a:pt x="392" y="330"/>
                    <a:pt x="395" y="330"/>
                  </a:cubicBezTo>
                  <a:cubicBezTo>
                    <a:pt x="442" y="330"/>
                    <a:pt x="480" y="291"/>
                    <a:pt x="480" y="244"/>
                  </a:cubicBezTo>
                  <a:cubicBezTo>
                    <a:pt x="480" y="214"/>
                    <a:pt x="464" y="187"/>
                    <a:pt x="440" y="172"/>
                  </a:cubicBez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 name="Group 35"/>
          <p:cNvGrpSpPr/>
          <p:nvPr/>
        </p:nvGrpSpPr>
        <p:grpSpPr>
          <a:xfrm>
            <a:off x="2545709" y="2037031"/>
            <a:ext cx="754136" cy="754332"/>
            <a:chOff x="2546372" y="2037030"/>
            <a:chExt cx="754332" cy="754332"/>
          </a:xfrm>
        </p:grpSpPr>
        <p:sp>
          <p:nvSpPr>
            <p:cNvPr id="39" name="Oval 7"/>
            <p:cNvSpPr>
              <a:spLocks noChangeArrowheads="1"/>
            </p:cNvSpPr>
            <p:nvPr/>
          </p:nvSpPr>
          <p:spPr bwMode="auto">
            <a:xfrm>
              <a:off x="2546372" y="2037030"/>
              <a:ext cx="754332" cy="754332"/>
            </a:xfrm>
            <a:prstGeom prst="ellipse">
              <a:avLst/>
            </a:prstGeom>
            <a:solidFill>
              <a:srgbClr val="009DDC"/>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8"/>
            <p:cNvSpPr>
              <a:spLocks/>
            </p:cNvSpPr>
            <p:nvPr/>
          </p:nvSpPr>
          <p:spPr bwMode="auto">
            <a:xfrm>
              <a:off x="2679676" y="2236986"/>
              <a:ext cx="94160" cy="84637"/>
            </a:xfrm>
            <a:custGeom>
              <a:avLst/>
              <a:gdLst>
                <a:gd name="T0" fmla="*/ 105 w 105"/>
                <a:gd name="T1" fmla="*/ 48 h 94"/>
                <a:gd name="T2" fmla="*/ 25 w 105"/>
                <a:gd name="T3" fmla="*/ 94 h 94"/>
                <a:gd name="T4" fmla="*/ 8 w 105"/>
                <a:gd name="T5" fmla="*/ 65 h 94"/>
                <a:gd name="T6" fmla="*/ 19 w 105"/>
                <a:gd name="T7" fmla="*/ 25 h 94"/>
                <a:gd name="T8" fmla="*/ 48 w 105"/>
                <a:gd name="T9" fmla="*/ 8 h 94"/>
                <a:gd name="T10" fmla="*/ 88 w 105"/>
                <a:gd name="T11" fmla="*/ 19 h 94"/>
                <a:gd name="T12" fmla="*/ 105 w 105"/>
                <a:gd name="T13" fmla="*/ 48 h 94"/>
              </a:gdLst>
              <a:ahLst/>
              <a:cxnLst>
                <a:cxn ang="0">
                  <a:pos x="T0" y="T1"/>
                </a:cxn>
                <a:cxn ang="0">
                  <a:pos x="T2" y="T3"/>
                </a:cxn>
                <a:cxn ang="0">
                  <a:pos x="T4" y="T5"/>
                </a:cxn>
                <a:cxn ang="0">
                  <a:pos x="T6" y="T7"/>
                </a:cxn>
                <a:cxn ang="0">
                  <a:pos x="T8" y="T9"/>
                </a:cxn>
                <a:cxn ang="0">
                  <a:pos x="T10" y="T11"/>
                </a:cxn>
                <a:cxn ang="0">
                  <a:pos x="T12" y="T13"/>
                </a:cxn>
              </a:cxnLst>
              <a:rect l="0" t="0" r="r" b="b"/>
              <a:pathLst>
                <a:path w="105" h="94">
                  <a:moveTo>
                    <a:pt x="105" y="48"/>
                  </a:moveTo>
                  <a:cubicBezTo>
                    <a:pt x="25" y="94"/>
                    <a:pt x="25" y="94"/>
                    <a:pt x="25" y="94"/>
                  </a:cubicBezTo>
                  <a:cubicBezTo>
                    <a:pt x="8" y="65"/>
                    <a:pt x="8" y="65"/>
                    <a:pt x="8" y="65"/>
                  </a:cubicBezTo>
                  <a:cubicBezTo>
                    <a:pt x="0" y="51"/>
                    <a:pt x="5" y="33"/>
                    <a:pt x="19" y="25"/>
                  </a:cubicBezTo>
                  <a:cubicBezTo>
                    <a:pt x="48" y="8"/>
                    <a:pt x="48" y="8"/>
                    <a:pt x="48" y="8"/>
                  </a:cubicBezTo>
                  <a:cubicBezTo>
                    <a:pt x="62" y="0"/>
                    <a:pt x="80" y="5"/>
                    <a:pt x="88" y="19"/>
                  </a:cubicBezTo>
                  <a:lnTo>
                    <a:pt x="105" y="48"/>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9"/>
            <p:cNvSpPr>
              <a:spLocks/>
            </p:cNvSpPr>
            <p:nvPr/>
          </p:nvSpPr>
          <p:spPr bwMode="auto">
            <a:xfrm>
              <a:off x="2712473" y="2298348"/>
              <a:ext cx="157638" cy="190434"/>
            </a:xfrm>
            <a:custGeom>
              <a:avLst/>
              <a:gdLst>
                <a:gd name="T0" fmla="*/ 149 w 149"/>
                <a:gd name="T1" fmla="*/ 141 h 180"/>
                <a:gd name="T2" fmla="*/ 81 w 149"/>
                <a:gd name="T3" fmla="*/ 180 h 180"/>
                <a:gd name="T4" fmla="*/ 0 w 149"/>
                <a:gd name="T5" fmla="*/ 39 h 180"/>
                <a:gd name="T6" fmla="*/ 68 w 149"/>
                <a:gd name="T7" fmla="*/ 0 h 180"/>
                <a:gd name="T8" fmla="*/ 149 w 149"/>
                <a:gd name="T9" fmla="*/ 141 h 180"/>
              </a:gdLst>
              <a:ahLst/>
              <a:cxnLst>
                <a:cxn ang="0">
                  <a:pos x="T0" y="T1"/>
                </a:cxn>
                <a:cxn ang="0">
                  <a:pos x="T2" y="T3"/>
                </a:cxn>
                <a:cxn ang="0">
                  <a:pos x="T4" y="T5"/>
                </a:cxn>
                <a:cxn ang="0">
                  <a:pos x="T6" y="T7"/>
                </a:cxn>
                <a:cxn ang="0">
                  <a:pos x="T8" y="T9"/>
                </a:cxn>
              </a:cxnLst>
              <a:rect l="0" t="0" r="r" b="b"/>
              <a:pathLst>
                <a:path w="149" h="180">
                  <a:moveTo>
                    <a:pt x="149" y="141"/>
                  </a:moveTo>
                  <a:lnTo>
                    <a:pt x="81" y="180"/>
                  </a:lnTo>
                  <a:lnTo>
                    <a:pt x="0" y="39"/>
                  </a:lnTo>
                  <a:lnTo>
                    <a:pt x="68" y="0"/>
                  </a:lnTo>
                  <a:lnTo>
                    <a:pt x="149" y="141"/>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0"/>
            <p:cNvSpPr>
              <a:spLocks/>
            </p:cNvSpPr>
            <p:nvPr/>
          </p:nvSpPr>
          <p:spPr bwMode="auto">
            <a:xfrm>
              <a:off x="2805575" y="2460217"/>
              <a:ext cx="90985" cy="116377"/>
            </a:xfrm>
            <a:custGeom>
              <a:avLst/>
              <a:gdLst>
                <a:gd name="T0" fmla="*/ 86 w 86"/>
                <a:gd name="T1" fmla="*/ 110 h 110"/>
                <a:gd name="T2" fmla="*/ 0 w 86"/>
                <a:gd name="T3" fmla="*/ 39 h 110"/>
                <a:gd name="T4" fmla="*/ 68 w 86"/>
                <a:gd name="T5" fmla="*/ 0 h 110"/>
                <a:gd name="T6" fmla="*/ 86 w 86"/>
                <a:gd name="T7" fmla="*/ 110 h 110"/>
              </a:gdLst>
              <a:ahLst/>
              <a:cxnLst>
                <a:cxn ang="0">
                  <a:pos x="T0" y="T1"/>
                </a:cxn>
                <a:cxn ang="0">
                  <a:pos x="T2" y="T3"/>
                </a:cxn>
                <a:cxn ang="0">
                  <a:pos x="T4" y="T5"/>
                </a:cxn>
                <a:cxn ang="0">
                  <a:pos x="T6" y="T7"/>
                </a:cxn>
              </a:cxnLst>
              <a:rect l="0" t="0" r="r" b="b"/>
              <a:pathLst>
                <a:path w="86" h="110">
                  <a:moveTo>
                    <a:pt x="86" y="110"/>
                  </a:moveTo>
                  <a:lnTo>
                    <a:pt x="0" y="39"/>
                  </a:lnTo>
                  <a:lnTo>
                    <a:pt x="68" y="0"/>
                  </a:lnTo>
                  <a:lnTo>
                    <a:pt x="86" y="110"/>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1"/>
            <p:cNvSpPr>
              <a:spLocks/>
            </p:cNvSpPr>
            <p:nvPr/>
          </p:nvSpPr>
          <p:spPr bwMode="auto">
            <a:xfrm>
              <a:off x="2931473" y="2552260"/>
              <a:ext cx="232753" cy="34913"/>
            </a:xfrm>
            <a:custGeom>
              <a:avLst/>
              <a:gdLst>
                <a:gd name="T0" fmla="*/ 20 w 259"/>
                <a:gd name="T1" fmla="*/ 39 h 39"/>
                <a:gd name="T2" fmla="*/ 239 w 259"/>
                <a:gd name="T3" fmla="*/ 39 h 39"/>
                <a:gd name="T4" fmla="*/ 259 w 259"/>
                <a:gd name="T5" fmla="*/ 19 h 39"/>
                <a:gd name="T6" fmla="*/ 239 w 259"/>
                <a:gd name="T7" fmla="*/ 0 h 39"/>
                <a:gd name="T8" fmla="*/ 20 w 259"/>
                <a:gd name="T9" fmla="*/ 0 h 39"/>
                <a:gd name="T10" fmla="*/ 0 w 259"/>
                <a:gd name="T11" fmla="*/ 19 h 39"/>
                <a:gd name="T12" fmla="*/ 20 w 259"/>
                <a:gd name="T13" fmla="*/ 39 h 39"/>
              </a:gdLst>
              <a:ahLst/>
              <a:cxnLst>
                <a:cxn ang="0">
                  <a:pos x="T0" y="T1"/>
                </a:cxn>
                <a:cxn ang="0">
                  <a:pos x="T2" y="T3"/>
                </a:cxn>
                <a:cxn ang="0">
                  <a:pos x="T4" y="T5"/>
                </a:cxn>
                <a:cxn ang="0">
                  <a:pos x="T6" y="T7"/>
                </a:cxn>
                <a:cxn ang="0">
                  <a:pos x="T8" y="T9"/>
                </a:cxn>
                <a:cxn ang="0">
                  <a:pos x="T10" y="T11"/>
                </a:cxn>
                <a:cxn ang="0">
                  <a:pos x="T12" y="T13"/>
                </a:cxn>
              </a:cxnLst>
              <a:rect l="0" t="0" r="r" b="b"/>
              <a:pathLst>
                <a:path w="259" h="39">
                  <a:moveTo>
                    <a:pt x="20" y="39"/>
                  </a:moveTo>
                  <a:cubicBezTo>
                    <a:pt x="239" y="39"/>
                    <a:pt x="239" y="39"/>
                    <a:pt x="239" y="39"/>
                  </a:cubicBezTo>
                  <a:cubicBezTo>
                    <a:pt x="250" y="39"/>
                    <a:pt x="259" y="30"/>
                    <a:pt x="259" y="19"/>
                  </a:cubicBezTo>
                  <a:cubicBezTo>
                    <a:pt x="259" y="9"/>
                    <a:pt x="250" y="0"/>
                    <a:pt x="239" y="0"/>
                  </a:cubicBezTo>
                  <a:cubicBezTo>
                    <a:pt x="20" y="0"/>
                    <a:pt x="20" y="0"/>
                    <a:pt x="20" y="0"/>
                  </a:cubicBezTo>
                  <a:cubicBezTo>
                    <a:pt x="9" y="0"/>
                    <a:pt x="0" y="9"/>
                    <a:pt x="0" y="19"/>
                  </a:cubicBezTo>
                  <a:cubicBezTo>
                    <a:pt x="0" y="30"/>
                    <a:pt x="9" y="39"/>
                    <a:pt x="20" y="39"/>
                  </a:cubicBezTo>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 name="Group 43"/>
          <p:cNvGrpSpPr/>
          <p:nvPr/>
        </p:nvGrpSpPr>
        <p:grpSpPr>
          <a:xfrm>
            <a:off x="2453618" y="3364486"/>
            <a:ext cx="890297" cy="754332"/>
            <a:chOff x="420111" y="3395600"/>
            <a:chExt cx="890529" cy="754332"/>
          </a:xfrm>
        </p:grpSpPr>
        <p:sp>
          <p:nvSpPr>
            <p:cNvPr id="45" name="Oval 5"/>
            <p:cNvSpPr>
              <a:spLocks noChangeArrowheads="1"/>
            </p:cNvSpPr>
            <p:nvPr/>
          </p:nvSpPr>
          <p:spPr bwMode="auto">
            <a:xfrm>
              <a:off x="500114" y="3395600"/>
              <a:ext cx="754332" cy="754332"/>
            </a:xfrm>
            <a:prstGeom prst="ellipse">
              <a:avLst/>
            </a:prstGeom>
            <a:solidFill>
              <a:srgbClr val="009D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6" name="Picture 4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0111" y="3481339"/>
              <a:ext cx="890529" cy="611111"/>
            </a:xfrm>
            <a:prstGeom prst="rect">
              <a:avLst/>
            </a:prstGeom>
          </p:spPr>
        </p:pic>
      </p:grpSp>
      <p:sp>
        <p:nvSpPr>
          <p:cNvPr id="47" name="TextBox 46"/>
          <p:cNvSpPr txBox="1"/>
          <p:nvPr/>
        </p:nvSpPr>
        <p:spPr>
          <a:xfrm>
            <a:off x="2268031" y="1266826"/>
            <a:ext cx="3791503" cy="461665"/>
          </a:xfrm>
          <a:prstGeom prst="rect">
            <a:avLst/>
          </a:prstGeom>
          <a:noFill/>
          <a:ln>
            <a:noFill/>
          </a:ln>
        </p:spPr>
        <p:txBody>
          <a:bodyPr wrap="none" lIns="91424" tIns="45712" rIns="91424" bIns="45712" rtlCol="0">
            <a:spAutoFit/>
          </a:bodyPr>
          <a:lstStyle/>
          <a:p>
            <a:r>
              <a:rPr lang="en-US" sz="2400" b="1" dirty="0">
                <a:solidFill>
                  <a:schemeClr val="accent2"/>
                </a:solidFill>
                <a:latin typeface="Arial" pitchFamily="34" charset="0"/>
                <a:cs typeface="Arial" pitchFamily="34" charset="0"/>
              </a:rPr>
              <a:t>Thank you for attending!</a:t>
            </a:r>
          </a:p>
        </p:txBody>
      </p:sp>
      <p:sp>
        <p:nvSpPr>
          <p:cNvPr id="2" name="Slide Number Placeholder 1"/>
          <p:cNvSpPr>
            <a:spLocks noGrp="1"/>
          </p:cNvSpPr>
          <p:nvPr>
            <p:ph type="sldNum" sz="quarter" idx="4"/>
          </p:nvPr>
        </p:nvSpPr>
        <p:spPr/>
        <p:txBody>
          <a:bodyPr/>
          <a:lstStyle/>
          <a:p>
            <a:fld id="{812A5277-1DB9-460F-9A21-B857ABB32666}" type="slidenum">
              <a:rPr lang="en-US" smtClean="0"/>
              <a:pPr/>
              <a:t>110</a:t>
            </a:fld>
            <a:endParaRPr lang="en-US" dirty="0"/>
          </a:p>
        </p:txBody>
      </p:sp>
    </p:spTree>
    <p:custDataLst>
      <p:tags r:id="rId1"/>
    </p:custData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3" name="Rectangle 32"/>
          <p:cNvSpPr/>
          <p:nvPr/>
        </p:nvSpPr>
        <p:spPr bwMode="auto">
          <a:xfrm>
            <a:off x="0" y="0"/>
            <a:ext cx="12188825" cy="1984443"/>
          </a:xfrm>
          <a:prstGeom prst="rect">
            <a:avLst/>
          </a:prstGeom>
          <a:solidFill>
            <a:schemeClr val="bg1"/>
          </a:solidFill>
          <a:ln w="38100" cap="flat" cmpd="sng" algn="ctr">
            <a:noFill/>
            <a:prstDash val="solid"/>
            <a:round/>
            <a:headEnd type="none" w="med" len="med"/>
            <a:tailEnd type="none" w="med" len="med"/>
          </a:ln>
          <a:effectLst/>
        </p:spPr>
        <p:txBody>
          <a:bodyPr vert="horz" wrap="square" lIns="91424" tIns="45712" rIns="91424" bIns="45712" numCol="1" rtlCol="0" anchor="t" anchorCtr="0" compatLnSpc="1">
            <a:prstTxWarp prst="textNoShape">
              <a:avLst/>
            </a:prstTxWarp>
          </a:bodyPr>
          <a:lstStyle/>
          <a:p>
            <a:endParaRPr lang="en-US"/>
          </a:p>
        </p:txBody>
      </p:sp>
      <p:sp>
        <p:nvSpPr>
          <p:cNvPr id="34" name="TextBox 33"/>
          <p:cNvSpPr txBox="1"/>
          <p:nvPr/>
        </p:nvSpPr>
        <p:spPr>
          <a:xfrm>
            <a:off x="952790" y="342169"/>
            <a:ext cx="8189769" cy="1341907"/>
          </a:xfrm>
          <a:prstGeom prst="rect">
            <a:avLst/>
          </a:prstGeom>
          <a:noFill/>
        </p:spPr>
        <p:txBody>
          <a:bodyPr wrap="square" lIns="91424" tIns="45712" rIns="91424" bIns="45712" rtlCol="0">
            <a:spAutoFit/>
          </a:bodyPr>
          <a:lstStyle/>
          <a:p>
            <a:pPr algn="ctr">
              <a:defRPr/>
            </a:pPr>
            <a:r>
              <a:rPr lang="en-US" sz="5500" kern="0" dirty="0" err="1">
                <a:solidFill>
                  <a:schemeClr val="bg2">
                    <a:lumMod val="50000"/>
                  </a:schemeClr>
                </a:solidFill>
                <a:latin typeface="Arial" panose="020B0604020202020204" pitchFamily="34" charset="0"/>
                <a:cs typeface="Arial" panose="020B0604020202020204" pitchFamily="34" charset="0"/>
              </a:rPr>
              <a:t>Salesforce</a:t>
            </a:r>
            <a:r>
              <a:rPr lang="en-US" sz="5500" kern="0" dirty="0">
                <a:solidFill>
                  <a:schemeClr val="bg2">
                    <a:lumMod val="50000"/>
                  </a:schemeClr>
                </a:solidFill>
                <a:latin typeface="Arial" panose="020B0604020202020204" pitchFamily="34" charset="0"/>
                <a:cs typeface="Arial" panose="020B0604020202020204" pitchFamily="34" charset="0"/>
              </a:rPr>
              <a:t> University</a:t>
            </a:r>
          </a:p>
          <a:p>
            <a:pPr algn="ctr">
              <a:lnSpc>
                <a:spcPct val="85000"/>
              </a:lnSpc>
              <a:defRPr/>
            </a:pPr>
            <a:r>
              <a:rPr lang="en-US" sz="3100" kern="0" dirty="0">
                <a:solidFill>
                  <a:schemeClr val="bg2">
                    <a:lumMod val="50000"/>
                  </a:schemeClr>
                </a:solidFill>
                <a:latin typeface="Arial" panose="020B0604020202020204" pitchFamily="34" charset="0"/>
                <a:cs typeface="Arial" panose="020B0604020202020204" pitchFamily="34" charset="0"/>
              </a:rPr>
              <a:t>Training and Certification Resources</a:t>
            </a:r>
          </a:p>
        </p:txBody>
      </p:sp>
      <p:pic>
        <p:nvPicPr>
          <p:cNvPr id="38"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9505979" y="340468"/>
            <a:ext cx="1401367" cy="1287917"/>
          </a:xfrm>
          <a:prstGeom prst="rect">
            <a:avLst/>
          </a:prstGeom>
          <a:noFill/>
          <a:ln>
            <a:noFill/>
          </a:ln>
          <a:effectLst>
            <a:outerShdw blurRad="104775" dir="2700000" algn="tl" rotWithShape="0">
              <a:srgbClr val="003DAA">
                <a:alpha val="4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4"/>
          </p:nvPr>
        </p:nvSpPr>
        <p:spPr/>
        <p:txBody>
          <a:bodyPr/>
          <a:lstStyle/>
          <a:p>
            <a:fld id="{812A5277-1DB9-460F-9A21-B857ABB32666}" type="slidenum">
              <a:rPr lang="en-US" smtClean="0"/>
              <a:pPr/>
              <a:t>111</a:t>
            </a:fld>
            <a:endParaRPr lang="en-US" dirty="0"/>
          </a:p>
        </p:txBody>
      </p:sp>
      <p:sp>
        <p:nvSpPr>
          <p:cNvPr id="24" name="Text Box 13"/>
          <p:cNvSpPr txBox="1">
            <a:spLocks noChangeArrowheads="1"/>
          </p:cNvSpPr>
          <p:nvPr/>
        </p:nvSpPr>
        <p:spPr bwMode="gray">
          <a:xfrm>
            <a:off x="0" y="6611113"/>
            <a:ext cx="12188825" cy="215427"/>
          </a:xfrm>
          <a:prstGeom prst="rect">
            <a:avLst/>
          </a:prstGeom>
          <a:noFill/>
          <a:ln w="9525">
            <a:noFill/>
            <a:miter lim="800000"/>
            <a:headEnd/>
            <a:tailEnd/>
          </a:ln>
          <a:effectLst/>
        </p:spPr>
        <p:txBody>
          <a:bodyPr wrap="square" lIns="91424" tIns="45712" rIns="91424" bIns="45712">
            <a:spAutoFit/>
          </a:bodyPr>
          <a:lstStyle/>
          <a:p>
            <a:pPr algn="ctr"/>
            <a:r>
              <a:rPr lang="en-US" sz="800" dirty="0">
                <a:solidFill>
                  <a:schemeClr val="bg1"/>
                </a:solidFill>
                <a:latin typeface="+mn-lt"/>
              </a:rPr>
              <a:t>© Copyright 2017 salesforce.com, </a:t>
            </a:r>
            <a:r>
              <a:rPr lang="en-US" sz="800" dirty="0" err="1">
                <a:solidFill>
                  <a:schemeClr val="bg1"/>
                </a:solidFill>
                <a:latin typeface="+mn-lt"/>
              </a:rPr>
              <a:t>inc.</a:t>
            </a:r>
            <a:r>
              <a:rPr lang="en-US" sz="800" dirty="0">
                <a:solidFill>
                  <a:schemeClr val="bg1"/>
                </a:solidFill>
                <a:latin typeface="+mn-lt"/>
              </a:rPr>
              <a:t>  All rights reserved.</a:t>
            </a:r>
            <a:r>
              <a:rPr lang="en-US" sz="800" baseline="0" dirty="0">
                <a:solidFill>
                  <a:schemeClr val="bg1"/>
                </a:solidFill>
                <a:latin typeface="+mn-lt"/>
              </a:rPr>
              <a:t> </a:t>
            </a:r>
            <a:r>
              <a:rPr lang="en-US" sz="800" dirty="0">
                <a:solidFill>
                  <a:schemeClr val="bg1"/>
                </a:solidFill>
                <a:latin typeface="+mn-lt"/>
              </a:rPr>
              <a:t>Various trademarks held by their respective owners.</a:t>
            </a:r>
          </a:p>
        </p:txBody>
      </p:sp>
      <p:sp>
        <p:nvSpPr>
          <p:cNvPr id="28" name="TextBox 27"/>
          <p:cNvSpPr txBox="1"/>
          <p:nvPr/>
        </p:nvSpPr>
        <p:spPr>
          <a:xfrm>
            <a:off x="3525362" y="2519194"/>
            <a:ext cx="6644352" cy="749123"/>
          </a:xfrm>
          <a:prstGeom prst="roundRect">
            <a:avLst/>
          </a:prstGeom>
          <a:solidFill>
            <a:schemeClr val="bg1"/>
          </a:solidFill>
        </p:spPr>
        <p:txBody>
          <a:bodyPr wrap="square" lIns="91424" tIns="45712" rIns="91424" bIns="45712" rtlCol="0">
            <a:spAutoFit/>
          </a:bodyPr>
          <a:lstStyle/>
          <a:p>
            <a:pPr marL="339666" indent="-339666" algn="l" defTabSz="914240" fontAlgn="auto">
              <a:spcBef>
                <a:spcPts val="0"/>
              </a:spcBef>
              <a:spcAft>
                <a:spcPts val="0"/>
              </a:spcAft>
              <a:defRPr/>
            </a:pPr>
            <a:r>
              <a:rPr lang="en-US" sz="1900" b="1" kern="0" dirty="0">
                <a:solidFill>
                  <a:srgbClr val="009DDC"/>
                </a:solidFill>
                <a:latin typeface="Arial" pitchFamily="34" charset="0"/>
                <a:cs typeface="Arial" pitchFamily="34" charset="0"/>
              </a:rPr>
              <a:t>Training Webpage:</a:t>
            </a:r>
            <a:r>
              <a:rPr lang="en-US" sz="1900" kern="0" dirty="0">
                <a:solidFill>
                  <a:srgbClr val="FF00FF"/>
                </a:solidFill>
                <a:latin typeface="Arial" pitchFamily="34" charset="0"/>
                <a:cs typeface="Arial" pitchFamily="34" charset="0"/>
              </a:rPr>
              <a:t/>
            </a:r>
            <a:br>
              <a:rPr lang="en-US" sz="1900" kern="0" dirty="0">
                <a:solidFill>
                  <a:srgbClr val="FF00FF"/>
                </a:solidFill>
                <a:latin typeface="Arial" pitchFamily="34" charset="0"/>
                <a:cs typeface="Arial" pitchFamily="34" charset="0"/>
              </a:rPr>
            </a:br>
            <a:r>
              <a:rPr lang="en-US" sz="1900" kern="0" dirty="0">
                <a:solidFill>
                  <a:srgbClr val="009DDC"/>
                </a:solidFill>
                <a:latin typeface="Arial" pitchFamily="34" charset="0"/>
                <a:cs typeface="Arial" pitchFamily="34" charset="0"/>
                <a:hlinkClick r:id="rId5"/>
              </a:rPr>
              <a:t>www.salesforce.com/training</a:t>
            </a:r>
            <a:endParaRPr lang="en-US" sz="1900" kern="0" dirty="0">
              <a:solidFill>
                <a:srgbClr val="009DDC"/>
              </a:solidFill>
              <a:latin typeface="Arial" pitchFamily="34" charset="0"/>
              <a:cs typeface="Arial" pitchFamily="34" charset="0"/>
            </a:endParaRPr>
          </a:p>
        </p:txBody>
      </p:sp>
      <p:sp>
        <p:nvSpPr>
          <p:cNvPr id="41" name="TextBox 40"/>
          <p:cNvSpPr txBox="1"/>
          <p:nvPr/>
        </p:nvSpPr>
        <p:spPr>
          <a:xfrm>
            <a:off x="3525362" y="3457373"/>
            <a:ext cx="6674760" cy="749123"/>
          </a:xfrm>
          <a:prstGeom prst="roundRect">
            <a:avLst/>
          </a:prstGeom>
          <a:solidFill>
            <a:schemeClr val="bg1"/>
          </a:solidFill>
        </p:spPr>
        <p:txBody>
          <a:bodyPr wrap="square" lIns="91424" tIns="45712" rIns="91424" bIns="45712" rtlCol="0">
            <a:spAutoFit/>
          </a:bodyPr>
          <a:lstStyle/>
          <a:p>
            <a:pPr marL="339666" indent="-339666" algn="l" defTabSz="914240" fontAlgn="auto">
              <a:spcBef>
                <a:spcPts val="0"/>
              </a:spcBef>
              <a:spcAft>
                <a:spcPts val="0"/>
              </a:spcAft>
              <a:defRPr/>
            </a:pPr>
            <a:r>
              <a:rPr lang="en-US" sz="1900" b="1" kern="0" dirty="0">
                <a:solidFill>
                  <a:srgbClr val="009DDC"/>
                </a:solidFill>
                <a:latin typeface="Arial" pitchFamily="34" charset="0"/>
                <a:cs typeface="Arial" pitchFamily="34" charset="0"/>
              </a:rPr>
              <a:t>Certification Webpage:</a:t>
            </a:r>
            <a:r>
              <a:rPr lang="en-US" sz="1900" kern="0" dirty="0">
                <a:solidFill>
                  <a:srgbClr val="FF00FF"/>
                </a:solidFill>
                <a:latin typeface="Arial" pitchFamily="34" charset="0"/>
                <a:cs typeface="Arial" pitchFamily="34" charset="0"/>
              </a:rPr>
              <a:t/>
            </a:r>
            <a:br>
              <a:rPr lang="en-US" sz="1900" kern="0" dirty="0">
                <a:solidFill>
                  <a:srgbClr val="FF00FF"/>
                </a:solidFill>
                <a:latin typeface="Arial" pitchFamily="34" charset="0"/>
                <a:cs typeface="Arial" pitchFamily="34" charset="0"/>
              </a:rPr>
            </a:br>
            <a:r>
              <a:rPr lang="en-US" sz="1900" kern="0" dirty="0">
                <a:solidFill>
                  <a:srgbClr val="009DDC"/>
                </a:solidFill>
                <a:latin typeface="Arial" pitchFamily="34" charset="0"/>
                <a:cs typeface="Arial" pitchFamily="34" charset="0"/>
                <a:hlinkClick r:id="rId6"/>
              </a:rPr>
              <a:t>certification.salesforce.com</a:t>
            </a:r>
            <a:endParaRPr lang="en-US" sz="1900" kern="0" dirty="0">
              <a:solidFill>
                <a:srgbClr val="009DDC"/>
              </a:solidFill>
              <a:latin typeface="Arial" pitchFamily="34" charset="0"/>
              <a:cs typeface="Arial" pitchFamily="34" charset="0"/>
            </a:endParaRPr>
          </a:p>
        </p:txBody>
      </p:sp>
      <p:sp>
        <p:nvSpPr>
          <p:cNvPr id="42" name="TextBox 41"/>
          <p:cNvSpPr txBox="1"/>
          <p:nvPr/>
        </p:nvSpPr>
        <p:spPr>
          <a:xfrm>
            <a:off x="3525362" y="4395550"/>
            <a:ext cx="6664624" cy="749123"/>
          </a:xfrm>
          <a:prstGeom prst="roundRect">
            <a:avLst/>
          </a:prstGeom>
          <a:solidFill>
            <a:schemeClr val="bg1"/>
          </a:solidFill>
        </p:spPr>
        <p:txBody>
          <a:bodyPr wrap="square" lIns="91424" tIns="45712" rIns="91424" bIns="45712" rtlCol="0">
            <a:spAutoFit/>
          </a:bodyPr>
          <a:lstStyle/>
          <a:p>
            <a:pPr marL="339666" indent="-339666" algn="l" defTabSz="914240" fontAlgn="auto">
              <a:spcBef>
                <a:spcPts val="0"/>
              </a:spcBef>
              <a:spcAft>
                <a:spcPts val="0"/>
              </a:spcAft>
              <a:defRPr/>
            </a:pPr>
            <a:r>
              <a:rPr lang="en-US" sz="1900" b="1" kern="0" dirty="0">
                <a:solidFill>
                  <a:srgbClr val="009DDC"/>
                </a:solidFill>
                <a:latin typeface="Arial" pitchFamily="34" charset="0"/>
                <a:cs typeface="Arial" pitchFamily="34" charset="0"/>
              </a:rPr>
              <a:t>Follow us on Twitter:</a:t>
            </a:r>
            <a:r>
              <a:rPr lang="en-US" sz="1900" kern="0" dirty="0">
                <a:solidFill>
                  <a:srgbClr val="FF00FF"/>
                </a:solidFill>
                <a:latin typeface="Arial" pitchFamily="34" charset="0"/>
                <a:cs typeface="Arial" pitchFamily="34" charset="0"/>
              </a:rPr>
              <a:t/>
            </a:r>
            <a:br>
              <a:rPr lang="en-US" sz="1900" kern="0" dirty="0">
                <a:solidFill>
                  <a:srgbClr val="FF00FF"/>
                </a:solidFill>
                <a:latin typeface="Arial" pitchFamily="34" charset="0"/>
                <a:cs typeface="Arial" pitchFamily="34" charset="0"/>
              </a:rPr>
            </a:br>
            <a:r>
              <a:rPr lang="en-US" sz="1900" kern="0" dirty="0">
                <a:solidFill>
                  <a:srgbClr val="009DDC"/>
                </a:solidFill>
                <a:latin typeface="Arial" pitchFamily="34" charset="0"/>
                <a:cs typeface="Arial" pitchFamily="34" charset="0"/>
                <a:hlinkClick r:id="rId7"/>
              </a:rPr>
              <a:t>@</a:t>
            </a:r>
            <a:r>
              <a:rPr lang="en-US" sz="1900" kern="0" dirty="0" err="1">
                <a:solidFill>
                  <a:srgbClr val="009DDC"/>
                </a:solidFill>
                <a:latin typeface="Arial" pitchFamily="34" charset="0"/>
                <a:cs typeface="Arial" pitchFamily="34" charset="0"/>
                <a:hlinkClick r:id="rId7"/>
              </a:rPr>
              <a:t>SalesforceU</a:t>
            </a:r>
            <a:endParaRPr lang="en-US" sz="1900" kern="0" dirty="0">
              <a:solidFill>
                <a:srgbClr val="009DDC"/>
              </a:solidFill>
              <a:latin typeface="Arial" pitchFamily="34" charset="0"/>
              <a:cs typeface="Arial" pitchFamily="34" charset="0"/>
            </a:endParaRPr>
          </a:p>
        </p:txBody>
      </p:sp>
      <p:sp>
        <p:nvSpPr>
          <p:cNvPr id="43" name="TextBox 42"/>
          <p:cNvSpPr txBox="1"/>
          <p:nvPr/>
        </p:nvSpPr>
        <p:spPr>
          <a:xfrm>
            <a:off x="3525364" y="5333729"/>
            <a:ext cx="6669597" cy="749123"/>
          </a:xfrm>
          <a:prstGeom prst="roundRect">
            <a:avLst/>
          </a:prstGeom>
          <a:solidFill>
            <a:schemeClr val="bg1"/>
          </a:solidFill>
        </p:spPr>
        <p:txBody>
          <a:bodyPr wrap="square" lIns="91424" tIns="45712" rIns="91424" bIns="45712" rtlCol="0">
            <a:spAutoFit/>
          </a:bodyPr>
          <a:lstStyle/>
          <a:p>
            <a:pPr marL="339666" indent="-339666" algn="l">
              <a:defRPr/>
            </a:pPr>
            <a:r>
              <a:rPr lang="en-US" sz="1900" b="1" kern="0" dirty="0">
                <a:solidFill>
                  <a:srgbClr val="009DDC"/>
                </a:solidFill>
                <a:latin typeface="Arial" pitchFamily="34" charset="0"/>
                <a:cs typeface="Arial" pitchFamily="34" charset="0"/>
              </a:rPr>
              <a:t>Salesforce Success Community:</a:t>
            </a:r>
          </a:p>
          <a:p>
            <a:pPr marL="339666" indent="-339666" algn="l">
              <a:defRPr/>
            </a:pPr>
            <a:r>
              <a:rPr lang="en-US" sz="1900" kern="0" dirty="0">
                <a:solidFill>
                  <a:schemeClr val="accent1">
                    <a:lumMod val="75000"/>
                  </a:schemeClr>
                </a:solidFill>
                <a:latin typeface="Arial" pitchFamily="34" charset="0"/>
                <a:cs typeface="Arial" pitchFamily="34" charset="0"/>
              </a:rPr>
              <a:t> </a:t>
            </a:r>
            <a:r>
              <a:rPr lang="en-US" sz="1900" kern="0" dirty="0">
                <a:solidFill>
                  <a:srgbClr val="FF00FF"/>
                </a:solidFill>
                <a:latin typeface="Arial" pitchFamily="34" charset="0"/>
                <a:cs typeface="Arial" pitchFamily="34" charset="0"/>
              </a:rPr>
              <a:t>	</a:t>
            </a:r>
            <a:r>
              <a:rPr lang="en-US" sz="1900" kern="0" dirty="0">
                <a:solidFill>
                  <a:schemeClr val="accent1">
                    <a:lumMod val="75000"/>
                  </a:schemeClr>
                </a:solidFill>
                <a:latin typeface="Arial" pitchFamily="34" charset="0"/>
                <a:cs typeface="Arial" pitchFamily="34" charset="0"/>
              </a:rPr>
              <a:t>Log in to Salesforce </a:t>
            </a:r>
            <a:r>
              <a:rPr lang="en-US" sz="1900" kern="0" dirty="0">
                <a:solidFill>
                  <a:schemeClr val="accent1">
                    <a:lumMod val="75000"/>
                  </a:schemeClr>
                </a:solidFill>
                <a:latin typeface="Wingdings"/>
                <a:cs typeface="Arial" pitchFamily="34" charset="0"/>
                <a:sym typeface="Wingdings" pitchFamily="2" charset="2"/>
              </a:rPr>
              <a:t></a:t>
            </a:r>
            <a:r>
              <a:rPr lang="en-US" sz="1900" kern="0" dirty="0">
                <a:solidFill>
                  <a:schemeClr val="accent1">
                    <a:lumMod val="75000"/>
                  </a:schemeClr>
                </a:solidFill>
                <a:latin typeface="Arial" pitchFamily="34" charset="0"/>
                <a:cs typeface="Arial" pitchFamily="34" charset="0"/>
              </a:rPr>
              <a:t> Help &amp; Training </a:t>
            </a:r>
            <a:r>
              <a:rPr lang="en-US" sz="1900" kern="0" dirty="0">
                <a:solidFill>
                  <a:schemeClr val="accent1">
                    <a:lumMod val="75000"/>
                  </a:schemeClr>
                </a:solidFill>
                <a:latin typeface="Wingdings"/>
                <a:cs typeface="Arial" pitchFamily="34" charset="0"/>
                <a:sym typeface="Wingdings" pitchFamily="2" charset="2"/>
              </a:rPr>
              <a:t></a:t>
            </a:r>
            <a:r>
              <a:rPr lang="en-US" sz="1900" kern="0" dirty="0">
                <a:solidFill>
                  <a:schemeClr val="accent1">
                    <a:lumMod val="75000"/>
                  </a:schemeClr>
                </a:solidFill>
                <a:latin typeface="Arial" pitchFamily="34" charset="0"/>
                <a:cs typeface="Arial" pitchFamily="34" charset="0"/>
                <a:sym typeface="Wingdings" pitchFamily="2" charset="2"/>
              </a:rPr>
              <a:t> Collaboration</a:t>
            </a:r>
            <a:endParaRPr lang="en-US" sz="1900" kern="0" dirty="0">
              <a:solidFill>
                <a:schemeClr val="accent1">
                  <a:lumMod val="75000"/>
                </a:schemeClr>
              </a:solidFill>
              <a:latin typeface="Arial" pitchFamily="34" charset="0"/>
              <a:cs typeface="Arial" pitchFamily="34" charset="0"/>
            </a:endParaRPr>
          </a:p>
        </p:txBody>
      </p:sp>
      <p:sp>
        <p:nvSpPr>
          <p:cNvPr id="44" name="Oval 43"/>
          <p:cNvSpPr/>
          <p:nvPr/>
        </p:nvSpPr>
        <p:spPr bwMode="auto">
          <a:xfrm>
            <a:off x="2574672" y="4381731"/>
            <a:ext cx="761802" cy="762000"/>
          </a:xfrm>
          <a:prstGeom prst="ellipse">
            <a:avLst/>
          </a:prstGeom>
          <a:solidFill>
            <a:schemeClr val="bg1"/>
          </a:solidFill>
          <a:ln w="38100" cap="flat" cmpd="sng" algn="ctr">
            <a:noFill/>
            <a:prstDash val="solid"/>
            <a:round/>
            <a:headEnd type="none" w="med" len="med"/>
            <a:tailEnd type="none" w="med" len="med"/>
          </a:ln>
          <a:effectLst/>
        </p:spPr>
        <p:txBody>
          <a:bodyPr vert="horz" wrap="square" lIns="91424" tIns="45712" rIns="91424" bIns="45712" numCol="1" rtlCol="0" anchor="t" anchorCtr="0" compatLnSpc="1">
            <a:prstTxWarp prst="textNoShape">
              <a:avLst/>
            </a:prstTxWarp>
          </a:bodyPr>
          <a:lstStyle/>
          <a:p>
            <a:pPr defTabSz="914240"/>
            <a:endParaRPr lang="en-US"/>
          </a:p>
        </p:txBody>
      </p:sp>
      <p:pic>
        <p:nvPicPr>
          <p:cNvPr id="45" name="Picture 4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84561" y="4482951"/>
            <a:ext cx="594741" cy="554563"/>
          </a:xfrm>
          <a:prstGeom prst="rect">
            <a:avLst/>
          </a:prstGeom>
          <a:effectLst/>
        </p:spPr>
      </p:pic>
      <p:sp>
        <p:nvSpPr>
          <p:cNvPr id="46" name="Oval 45"/>
          <p:cNvSpPr/>
          <p:nvPr/>
        </p:nvSpPr>
        <p:spPr bwMode="auto">
          <a:xfrm>
            <a:off x="2545495" y="3418529"/>
            <a:ext cx="761802" cy="762000"/>
          </a:xfrm>
          <a:prstGeom prst="ellipse">
            <a:avLst/>
          </a:prstGeom>
          <a:solidFill>
            <a:schemeClr val="bg1"/>
          </a:solidFill>
          <a:ln w="38100" cap="flat" cmpd="sng" algn="ctr">
            <a:noFill/>
            <a:prstDash val="solid"/>
            <a:round/>
            <a:headEnd type="none" w="med" len="med"/>
            <a:tailEnd type="none" w="med" len="med"/>
          </a:ln>
          <a:effectLst/>
        </p:spPr>
        <p:txBody>
          <a:bodyPr vert="horz" wrap="square" lIns="91424" tIns="45712" rIns="91424" bIns="45712" numCol="1" rtlCol="0" anchor="t" anchorCtr="0" compatLnSpc="1">
            <a:prstTxWarp prst="textNoShape">
              <a:avLst/>
            </a:prstTxWarp>
          </a:bodyPr>
          <a:lstStyle/>
          <a:p>
            <a:pPr defTabSz="914240"/>
            <a:endParaRPr lang="en-US"/>
          </a:p>
        </p:txBody>
      </p:sp>
      <p:grpSp>
        <p:nvGrpSpPr>
          <p:cNvPr id="47" name="Group 46"/>
          <p:cNvGrpSpPr/>
          <p:nvPr/>
        </p:nvGrpSpPr>
        <p:grpSpPr>
          <a:xfrm>
            <a:off x="2702684" y="3575116"/>
            <a:ext cx="426320" cy="427755"/>
            <a:chOff x="4217988" y="7278688"/>
            <a:chExt cx="2054225" cy="1928813"/>
          </a:xfrm>
          <a:solidFill>
            <a:srgbClr val="009DDC"/>
          </a:solidFill>
          <a:effectLst/>
        </p:grpSpPr>
        <p:sp>
          <p:nvSpPr>
            <p:cNvPr id="48" name="Freeform 5"/>
            <p:cNvSpPr>
              <a:spLocks noEditPoints="1"/>
            </p:cNvSpPr>
            <p:nvPr/>
          </p:nvSpPr>
          <p:spPr bwMode="auto">
            <a:xfrm>
              <a:off x="4217988" y="8767763"/>
              <a:ext cx="2054225" cy="439738"/>
            </a:xfrm>
            <a:custGeom>
              <a:avLst/>
              <a:gdLst>
                <a:gd name="T0" fmla="*/ 504 w 546"/>
                <a:gd name="T1" fmla="*/ 0 h 117"/>
                <a:gd name="T2" fmla="*/ 42 w 546"/>
                <a:gd name="T3" fmla="*/ 0 h 117"/>
                <a:gd name="T4" fmla="*/ 0 w 546"/>
                <a:gd name="T5" fmla="*/ 42 h 117"/>
                <a:gd name="T6" fmla="*/ 0 w 546"/>
                <a:gd name="T7" fmla="*/ 76 h 117"/>
                <a:gd name="T8" fmla="*/ 42 w 546"/>
                <a:gd name="T9" fmla="*/ 117 h 117"/>
                <a:gd name="T10" fmla="*/ 504 w 546"/>
                <a:gd name="T11" fmla="*/ 117 h 117"/>
                <a:gd name="T12" fmla="*/ 546 w 546"/>
                <a:gd name="T13" fmla="*/ 76 h 117"/>
                <a:gd name="T14" fmla="*/ 546 w 546"/>
                <a:gd name="T15" fmla="*/ 42 h 117"/>
                <a:gd name="T16" fmla="*/ 504 w 546"/>
                <a:gd name="T17" fmla="*/ 0 h 117"/>
                <a:gd name="T18" fmla="*/ 486 w 546"/>
                <a:gd name="T19" fmla="*/ 76 h 117"/>
                <a:gd name="T20" fmla="*/ 330 w 546"/>
                <a:gd name="T21" fmla="*/ 76 h 117"/>
                <a:gd name="T22" fmla="*/ 313 w 546"/>
                <a:gd name="T23" fmla="*/ 59 h 117"/>
                <a:gd name="T24" fmla="*/ 330 w 546"/>
                <a:gd name="T25" fmla="*/ 42 h 117"/>
                <a:gd name="T26" fmla="*/ 486 w 546"/>
                <a:gd name="T27" fmla="*/ 42 h 117"/>
                <a:gd name="T28" fmla="*/ 502 w 546"/>
                <a:gd name="T29" fmla="*/ 59 h 117"/>
                <a:gd name="T30" fmla="*/ 486 w 546"/>
                <a:gd name="T31" fmla="*/ 7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46" h="117">
                  <a:moveTo>
                    <a:pt x="504" y="0"/>
                  </a:moveTo>
                  <a:cubicBezTo>
                    <a:pt x="42" y="0"/>
                    <a:pt x="42" y="0"/>
                    <a:pt x="42" y="0"/>
                  </a:cubicBezTo>
                  <a:cubicBezTo>
                    <a:pt x="19" y="0"/>
                    <a:pt x="0" y="19"/>
                    <a:pt x="0" y="42"/>
                  </a:cubicBezTo>
                  <a:cubicBezTo>
                    <a:pt x="0" y="76"/>
                    <a:pt x="0" y="76"/>
                    <a:pt x="0" y="76"/>
                  </a:cubicBezTo>
                  <a:cubicBezTo>
                    <a:pt x="0" y="99"/>
                    <a:pt x="19" y="117"/>
                    <a:pt x="42" y="117"/>
                  </a:cubicBezTo>
                  <a:cubicBezTo>
                    <a:pt x="504" y="117"/>
                    <a:pt x="504" y="117"/>
                    <a:pt x="504" y="117"/>
                  </a:cubicBezTo>
                  <a:cubicBezTo>
                    <a:pt x="527" y="117"/>
                    <a:pt x="546" y="99"/>
                    <a:pt x="546" y="76"/>
                  </a:cubicBezTo>
                  <a:cubicBezTo>
                    <a:pt x="546" y="42"/>
                    <a:pt x="546" y="42"/>
                    <a:pt x="546" y="42"/>
                  </a:cubicBezTo>
                  <a:cubicBezTo>
                    <a:pt x="546" y="19"/>
                    <a:pt x="527" y="0"/>
                    <a:pt x="504" y="0"/>
                  </a:cubicBezTo>
                  <a:close/>
                  <a:moveTo>
                    <a:pt x="486" y="76"/>
                  </a:moveTo>
                  <a:cubicBezTo>
                    <a:pt x="330" y="76"/>
                    <a:pt x="330" y="76"/>
                    <a:pt x="330" y="76"/>
                  </a:cubicBezTo>
                  <a:cubicBezTo>
                    <a:pt x="321" y="76"/>
                    <a:pt x="313" y="68"/>
                    <a:pt x="313" y="59"/>
                  </a:cubicBezTo>
                  <a:cubicBezTo>
                    <a:pt x="313" y="50"/>
                    <a:pt x="321" y="42"/>
                    <a:pt x="330" y="42"/>
                  </a:cubicBezTo>
                  <a:cubicBezTo>
                    <a:pt x="486" y="42"/>
                    <a:pt x="486" y="42"/>
                    <a:pt x="486" y="42"/>
                  </a:cubicBezTo>
                  <a:cubicBezTo>
                    <a:pt x="495" y="42"/>
                    <a:pt x="502" y="50"/>
                    <a:pt x="502" y="59"/>
                  </a:cubicBezTo>
                  <a:cubicBezTo>
                    <a:pt x="502" y="68"/>
                    <a:pt x="495" y="76"/>
                    <a:pt x="486"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6"/>
            <p:cNvSpPr>
              <a:spLocks noEditPoints="1"/>
            </p:cNvSpPr>
            <p:nvPr/>
          </p:nvSpPr>
          <p:spPr bwMode="auto">
            <a:xfrm>
              <a:off x="4222751" y="7278688"/>
              <a:ext cx="2046288" cy="1363663"/>
            </a:xfrm>
            <a:custGeom>
              <a:avLst/>
              <a:gdLst>
                <a:gd name="T0" fmla="*/ 63 w 544"/>
                <a:gd name="T1" fmla="*/ 362 h 362"/>
                <a:gd name="T2" fmla="*/ 481 w 544"/>
                <a:gd name="T3" fmla="*/ 362 h 362"/>
                <a:gd name="T4" fmla="*/ 544 w 544"/>
                <a:gd name="T5" fmla="*/ 299 h 362"/>
                <a:gd name="T6" fmla="*/ 544 w 544"/>
                <a:gd name="T7" fmla="*/ 63 h 362"/>
                <a:gd name="T8" fmla="*/ 481 w 544"/>
                <a:gd name="T9" fmla="*/ 0 h 362"/>
                <a:gd name="T10" fmla="*/ 63 w 544"/>
                <a:gd name="T11" fmla="*/ 0 h 362"/>
                <a:gd name="T12" fmla="*/ 0 w 544"/>
                <a:gd name="T13" fmla="*/ 63 h 362"/>
                <a:gd name="T14" fmla="*/ 0 w 544"/>
                <a:gd name="T15" fmla="*/ 299 h 362"/>
                <a:gd name="T16" fmla="*/ 63 w 544"/>
                <a:gd name="T17" fmla="*/ 362 h 362"/>
                <a:gd name="T18" fmla="*/ 44 w 544"/>
                <a:gd name="T19" fmla="*/ 63 h 362"/>
                <a:gd name="T20" fmla="*/ 63 w 544"/>
                <a:gd name="T21" fmla="*/ 44 h 362"/>
                <a:gd name="T22" fmla="*/ 481 w 544"/>
                <a:gd name="T23" fmla="*/ 44 h 362"/>
                <a:gd name="T24" fmla="*/ 500 w 544"/>
                <a:gd name="T25" fmla="*/ 63 h 362"/>
                <a:gd name="T26" fmla="*/ 500 w 544"/>
                <a:gd name="T27" fmla="*/ 299 h 362"/>
                <a:gd name="T28" fmla="*/ 481 w 544"/>
                <a:gd name="T29" fmla="*/ 317 h 362"/>
                <a:gd name="T30" fmla="*/ 63 w 544"/>
                <a:gd name="T31" fmla="*/ 317 h 362"/>
                <a:gd name="T32" fmla="*/ 44 w 544"/>
                <a:gd name="T33" fmla="*/ 299 h 362"/>
                <a:gd name="T34" fmla="*/ 44 w 544"/>
                <a:gd name="T35" fmla="*/ 63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44" h="362">
                  <a:moveTo>
                    <a:pt x="63" y="362"/>
                  </a:moveTo>
                  <a:cubicBezTo>
                    <a:pt x="481" y="362"/>
                    <a:pt x="481" y="362"/>
                    <a:pt x="481" y="362"/>
                  </a:cubicBezTo>
                  <a:cubicBezTo>
                    <a:pt x="516" y="362"/>
                    <a:pt x="544" y="333"/>
                    <a:pt x="544" y="299"/>
                  </a:cubicBezTo>
                  <a:cubicBezTo>
                    <a:pt x="544" y="63"/>
                    <a:pt x="544" y="63"/>
                    <a:pt x="544" y="63"/>
                  </a:cubicBezTo>
                  <a:cubicBezTo>
                    <a:pt x="544" y="28"/>
                    <a:pt x="516" y="0"/>
                    <a:pt x="481" y="0"/>
                  </a:cubicBezTo>
                  <a:cubicBezTo>
                    <a:pt x="63" y="0"/>
                    <a:pt x="63" y="0"/>
                    <a:pt x="63" y="0"/>
                  </a:cubicBezTo>
                  <a:cubicBezTo>
                    <a:pt x="28" y="0"/>
                    <a:pt x="0" y="28"/>
                    <a:pt x="0" y="63"/>
                  </a:cubicBezTo>
                  <a:cubicBezTo>
                    <a:pt x="0" y="299"/>
                    <a:pt x="0" y="299"/>
                    <a:pt x="0" y="299"/>
                  </a:cubicBezTo>
                  <a:cubicBezTo>
                    <a:pt x="0" y="333"/>
                    <a:pt x="28" y="362"/>
                    <a:pt x="63" y="362"/>
                  </a:cubicBezTo>
                  <a:close/>
                  <a:moveTo>
                    <a:pt x="44" y="63"/>
                  </a:moveTo>
                  <a:cubicBezTo>
                    <a:pt x="44" y="52"/>
                    <a:pt x="52" y="44"/>
                    <a:pt x="63" y="44"/>
                  </a:cubicBezTo>
                  <a:cubicBezTo>
                    <a:pt x="481" y="44"/>
                    <a:pt x="481" y="44"/>
                    <a:pt x="481" y="44"/>
                  </a:cubicBezTo>
                  <a:cubicBezTo>
                    <a:pt x="491" y="44"/>
                    <a:pt x="500" y="52"/>
                    <a:pt x="500" y="63"/>
                  </a:cubicBezTo>
                  <a:cubicBezTo>
                    <a:pt x="500" y="299"/>
                    <a:pt x="500" y="299"/>
                    <a:pt x="500" y="299"/>
                  </a:cubicBezTo>
                  <a:cubicBezTo>
                    <a:pt x="500" y="309"/>
                    <a:pt x="491" y="317"/>
                    <a:pt x="481" y="317"/>
                  </a:cubicBezTo>
                  <a:cubicBezTo>
                    <a:pt x="63" y="317"/>
                    <a:pt x="63" y="317"/>
                    <a:pt x="63" y="317"/>
                  </a:cubicBezTo>
                  <a:cubicBezTo>
                    <a:pt x="52" y="317"/>
                    <a:pt x="44" y="309"/>
                    <a:pt x="44" y="299"/>
                  </a:cubicBezTo>
                  <a:lnTo>
                    <a:pt x="44"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0" name="Oval 49"/>
          <p:cNvSpPr/>
          <p:nvPr/>
        </p:nvSpPr>
        <p:spPr bwMode="auto">
          <a:xfrm>
            <a:off x="2545495" y="2503656"/>
            <a:ext cx="761802" cy="762000"/>
          </a:xfrm>
          <a:prstGeom prst="ellipse">
            <a:avLst/>
          </a:prstGeom>
          <a:solidFill>
            <a:schemeClr val="bg1"/>
          </a:solidFill>
          <a:ln w="38100" cap="flat" cmpd="sng" algn="ctr">
            <a:noFill/>
            <a:prstDash val="solid"/>
            <a:round/>
            <a:headEnd type="none" w="med" len="med"/>
            <a:tailEnd type="none" w="med" len="med"/>
          </a:ln>
          <a:effectLst/>
        </p:spPr>
        <p:txBody>
          <a:bodyPr vert="horz" wrap="square" lIns="91424" tIns="45712" rIns="91424" bIns="45712" numCol="1" rtlCol="0" anchor="t" anchorCtr="0" compatLnSpc="1">
            <a:prstTxWarp prst="textNoShape">
              <a:avLst/>
            </a:prstTxWarp>
          </a:bodyPr>
          <a:lstStyle/>
          <a:p>
            <a:pPr defTabSz="914240"/>
            <a:endParaRPr lang="en-US"/>
          </a:p>
        </p:txBody>
      </p:sp>
      <p:grpSp>
        <p:nvGrpSpPr>
          <p:cNvPr id="51" name="Group 50"/>
          <p:cNvGrpSpPr/>
          <p:nvPr/>
        </p:nvGrpSpPr>
        <p:grpSpPr>
          <a:xfrm>
            <a:off x="2745115" y="2602892"/>
            <a:ext cx="418002" cy="560331"/>
            <a:chOff x="2794000" y="7270750"/>
            <a:chExt cx="1239838" cy="1941513"/>
          </a:xfrm>
          <a:solidFill>
            <a:srgbClr val="009DDC"/>
          </a:solidFill>
          <a:effectLst/>
        </p:grpSpPr>
        <p:sp>
          <p:nvSpPr>
            <p:cNvPr id="52" name="Freeform 8"/>
            <p:cNvSpPr>
              <a:spLocks/>
            </p:cNvSpPr>
            <p:nvPr/>
          </p:nvSpPr>
          <p:spPr bwMode="auto">
            <a:xfrm>
              <a:off x="3049588" y="833437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1"/>
            <p:cNvSpPr>
              <a:spLocks/>
            </p:cNvSpPr>
            <p:nvPr/>
          </p:nvSpPr>
          <p:spPr bwMode="auto">
            <a:xfrm>
              <a:off x="3049588" y="833437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2"/>
            <p:cNvSpPr>
              <a:spLocks/>
            </p:cNvSpPr>
            <p:nvPr/>
          </p:nvSpPr>
          <p:spPr bwMode="auto">
            <a:xfrm>
              <a:off x="3041651" y="7270750"/>
              <a:ext cx="439738" cy="441325"/>
            </a:xfrm>
            <a:custGeom>
              <a:avLst/>
              <a:gdLst>
                <a:gd name="T0" fmla="*/ 58 w 117"/>
                <a:gd name="T1" fmla="*/ 116 h 117"/>
                <a:gd name="T2" fmla="*/ 117 w 117"/>
                <a:gd name="T3" fmla="*/ 57 h 117"/>
                <a:gd name="T4" fmla="*/ 57 w 117"/>
                <a:gd name="T5" fmla="*/ 0 h 117"/>
                <a:gd name="T6" fmla="*/ 0 w 117"/>
                <a:gd name="T7" fmla="*/ 58 h 117"/>
                <a:gd name="T8" fmla="*/ 58 w 117"/>
                <a:gd name="T9" fmla="*/ 116 h 117"/>
              </a:gdLst>
              <a:ahLst/>
              <a:cxnLst>
                <a:cxn ang="0">
                  <a:pos x="T0" y="T1"/>
                </a:cxn>
                <a:cxn ang="0">
                  <a:pos x="T2" y="T3"/>
                </a:cxn>
                <a:cxn ang="0">
                  <a:pos x="T4" y="T5"/>
                </a:cxn>
                <a:cxn ang="0">
                  <a:pos x="T6" y="T7"/>
                </a:cxn>
                <a:cxn ang="0">
                  <a:pos x="T8" y="T9"/>
                </a:cxn>
              </a:cxnLst>
              <a:rect l="0" t="0" r="r" b="b"/>
              <a:pathLst>
                <a:path w="117" h="117">
                  <a:moveTo>
                    <a:pt x="58" y="116"/>
                  </a:moveTo>
                  <a:cubicBezTo>
                    <a:pt x="90" y="116"/>
                    <a:pt x="117" y="88"/>
                    <a:pt x="117" y="57"/>
                  </a:cubicBezTo>
                  <a:cubicBezTo>
                    <a:pt x="116" y="24"/>
                    <a:pt x="91" y="0"/>
                    <a:pt x="57" y="0"/>
                  </a:cubicBezTo>
                  <a:cubicBezTo>
                    <a:pt x="23" y="0"/>
                    <a:pt x="0" y="24"/>
                    <a:pt x="0" y="58"/>
                  </a:cubicBezTo>
                  <a:cubicBezTo>
                    <a:pt x="0" y="92"/>
                    <a:pt x="25" y="117"/>
                    <a:pt x="58"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3"/>
            <p:cNvSpPr>
              <a:spLocks noEditPoints="1"/>
            </p:cNvSpPr>
            <p:nvPr/>
          </p:nvSpPr>
          <p:spPr bwMode="auto">
            <a:xfrm>
              <a:off x="2794000" y="7473951"/>
              <a:ext cx="1239838" cy="1738312"/>
            </a:xfrm>
            <a:custGeom>
              <a:avLst/>
              <a:gdLst>
                <a:gd name="T0" fmla="*/ 313 w 330"/>
                <a:gd name="T1" fmla="*/ 16 h 461"/>
                <a:gd name="T2" fmla="*/ 273 w 330"/>
                <a:gd name="T3" fmla="*/ 27 h 461"/>
                <a:gd name="T4" fmla="*/ 201 w 330"/>
                <a:gd name="T5" fmla="*/ 88 h 461"/>
                <a:gd name="T6" fmla="*/ 201 w 330"/>
                <a:gd name="T7" fmla="*/ 88 h 461"/>
                <a:gd name="T8" fmla="*/ 73 w 330"/>
                <a:gd name="T9" fmla="*/ 81 h 461"/>
                <a:gd name="T10" fmla="*/ 4 w 330"/>
                <a:gd name="T11" fmla="*/ 152 h 461"/>
                <a:gd name="T12" fmla="*/ 53 w 330"/>
                <a:gd name="T13" fmla="*/ 218 h 461"/>
                <a:gd name="T14" fmla="*/ 56 w 330"/>
                <a:gd name="T15" fmla="*/ 234 h 461"/>
                <a:gd name="T16" fmla="*/ 57 w 330"/>
                <a:gd name="T17" fmla="*/ 234 h 461"/>
                <a:gd name="T18" fmla="*/ 57 w 330"/>
                <a:gd name="T19" fmla="*/ 236 h 461"/>
                <a:gd name="T20" fmla="*/ 57 w 330"/>
                <a:gd name="T21" fmla="*/ 237 h 461"/>
                <a:gd name="T22" fmla="*/ 57 w 330"/>
                <a:gd name="T23" fmla="*/ 239 h 461"/>
                <a:gd name="T24" fmla="*/ 56 w 330"/>
                <a:gd name="T25" fmla="*/ 418 h 461"/>
                <a:gd name="T26" fmla="*/ 89 w 330"/>
                <a:gd name="T27" fmla="*/ 460 h 461"/>
                <a:gd name="T28" fmla="*/ 121 w 330"/>
                <a:gd name="T29" fmla="*/ 419 h 461"/>
                <a:gd name="T30" fmla="*/ 121 w 330"/>
                <a:gd name="T31" fmla="*/ 327 h 461"/>
                <a:gd name="T32" fmla="*/ 123 w 330"/>
                <a:gd name="T33" fmla="*/ 301 h 461"/>
                <a:gd name="T34" fmla="*/ 132 w 330"/>
                <a:gd name="T35" fmla="*/ 301 h 461"/>
                <a:gd name="T36" fmla="*/ 134 w 330"/>
                <a:gd name="T37" fmla="*/ 330 h 461"/>
                <a:gd name="T38" fmla="*/ 134 w 330"/>
                <a:gd name="T39" fmla="*/ 424 h 461"/>
                <a:gd name="T40" fmla="*/ 166 w 330"/>
                <a:gd name="T41" fmla="*/ 460 h 461"/>
                <a:gd name="T42" fmla="*/ 199 w 330"/>
                <a:gd name="T43" fmla="*/ 424 h 461"/>
                <a:gd name="T44" fmla="*/ 199 w 330"/>
                <a:gd name="T45" fmla="*/ 404 h 461"/>
                <a:gd name="T46" fmla="*/ 199 w 330"/>
                <a:gd name="T47" fmla="*/ 222 h 461"/>
                <a:gd name="T48" fmla="*/ 199 w 330"/>
                <a:gd name="T49" fmla="*/ 140 h 461"/>
                <a:gd name="T50" fmla="*/ 200 w 330"/>
                <a:gd name="T51" fmla="*/ 140 h 461"/>
                <a:gd name="T52" fmla="*/ 200 w 330"/>
                <a:gd name="T53" fmla="*/ 141 h 461"/>
                <a:gd name="T54" fmla="*/ 308 w 330"/>
                <a:gd name="T55" fmla="*/ 59 h 461"/>
                <a:gd name="T56" fmla="*/ 313 w 330"/>
                <a:gd name="T57" fmla="*/ 16 h 461"/>
                <a:gd name="T58" fmla="*/ 149 w 330"/>
                <a:gd name="T59" fmla="*/ 260 h 461"/>
                <a:gd name="T60" fmla="*/ 93 w 330"/>
                <a:gd name="T61" fmla="*/ 251 h 461"/>
                <a:gd name="T62" fmla="*/ 73 w 330"/>
                <a:gd name="T63" fmla="*/ 234 h 461"/>
                <a:gd name="T64" fmla="*/ 105 w 330"/>
                <a:gd name="T65" fmla="*/ 225 h 461"/>
                <a:gd name="T66" fmla="*/ 133 w 330"/>
                <a:gd name="T67" fmla="*/ 201 h 461"/>
                <a:gd name="T68" fmla="*/ 104 w 330"/>
                <a:gd name="T69" fmla="*/ 183 h 461"/>
                <a:gd name="T70" fmla="*/ 88 w 330"/>
                <a:gd name="T71" fmla="*/ 183 h 461"/>
                <a:gd name="T72" fmla="*/ 99 w 330"/>
                <a:gd name="T73" fmla="*/ 132 h 461"/>
                <a:gd name="T74" fmla="*/ 154 w 330"/>
                <a:gd name="T75" fmla="*/ 140 h 461"/>
                <a:gd name="T76" fmla="*/ 165 w 330"/>
                <a:gd name="T77" fmla="*/ 156 h 461"/>
                <a:gd name="T78" fmla="*/ 149 w 330"/>
                <a:gd name="T79" fmla="*/ 260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0" h="461">
                  <a:moveTo>
                    <a:pt x="313" y="16"/>
                  </a:moveTo>
                  <a:cubicBezTo>
                    <a:pt x="296" y="0"/>
                    <a:pt x="285" y="13"/>
                    <a:pt x="273" y="27"/>
                  </a:cubicBezTo>
                  <a:cubicBezTo>
                    <a:pt x="252" y="51"/>
                    <a:pt x="228" y="73"/>
                    <a:pt x="201" y="88"/>
                  </a:cubicBezTo>
                  <a:cubicBezTo>
                    <a:pt x="201" y="88"/>
                    <a:pt x="201" y="88"/>
                    <a:pt x="201" y="88"/>
                  </a:cubicBezTo>
                  <a:cubicBezTo>
                    <a:pt x="159" y="72"/>
                    <a:pt x="116" y="82"/>
                    <a:pt x="73" y="81"/>
                  </a:cubicBezTo>
                  <a:cubicBezTo>
                    <a:pt x="40" y="80"/>
                    <a:pt x="9" y="115"/>
                    <a:pt x="4" y="152"/>
                  </a:cubicBezTo>
                  <a:cubicBezTo>
                    <a:pt x="0" y="180"/>
                    <a:pt x="19" y="205"/>
                    <a:pt x="53" y="218"/>
                  </a:cubicBezTo>
                  <a:cubicBezTo>
                    <a:pt x="58" y="221"/>
                    <a:pt x="57" y="224"/>
                    <a:pt x="56" y="234"/>
                  </a:cubicBezTo>
                  <a:cubicBezTo>
                    <a:pt x="56" y="234"/>
                    <a:pt x="59" y="233"/>
                    <a:pt x="57" y="234"/>
                  </a:cubicBezTo>
                  <a:cubicBezTo>
                    <a:pt x="57" y="234"/>
                    <a:pt x="56" y="236"/>
                    <a:pt x="57" y="236"/>
                  </a:cubicBezTo>
                  <a:cubicBezTo>
                    <a:pt x="57" y="236"/>
                    <a:pt x="57" y="237"/>
                    <a:pt x="57" y="237"/>
                  </a:cubicBezTo>
                  <a:cubicBezTo>
                    <a:pt x="57" y="237"/>
                    <a:pt x="57" y="238"/>
                    <a:pt x="57" y="239"/>
                  </a:cubicBezTo>
                  <a:cubicBezTo>
                    <a:pt x="56" y="321"/>
                    <a:pt x="56" y="336"/>
                    <a:pt x="56" y="418"/>
                  </a:cubicBezTo>
                  <a:cubicBezTo>
                    <a:pt x="56" y="441"/>
                    <a:pt x="63" y="460"/>
                    <a:pt x="89" y="460"/>
                  </a:cubicBezTo>
                  <a:cubicBezTo>
                    <a:pt x="116" y="461"/>
                    <a:pt x="121" y="442"/>
                    <a:pt x="121" y="419"/>
                  </a:cubicBezTo>
                  <a:cubicBezTo>
                    <a:pt x="121" y="364"/>
                    <a:pt x="121" y="382"/>
                    <a:pt x="121" y="327"/>
                  </a:cubicBezTo>
                  <a:cubicBezTo>
                    <a:pt x="121" y="318"/>
                    <a:pt x="122" y="310"/>
                    <a:pt x="123" y="301"/>
                  </a:cubicBezTo>
                  <a:cubicBezTo>
                    <a:pt x="126" y="301"/>
                    <a:pt x="129" y="301"/>
                    <a:pt x="132" y="301"/>
                  </a:cubicBezTo>
                  <a:cubicBezTo>
                    <a:pt x="133" y="310"/>
                    <a:pt x="134" y="320"/>
                    <a:pt x="134" y="330"/>
                  </a:cubicBezTo>
                  <a:cubicBezTo>
                    <a:pt x="134" y="386"/>
                    <a:pt x="134" y="368"/>
                    <a:pt x="134" y="424"/>
                  </a:cubicBezTo>
                  <a:cubicBezTo>
                    <a:pt x="134" y="445"/>
                    <a:pt x="143" y="461"/>
                    <a:pt x="166" y="460"/>
                  </a:cubicBezTo>
                  <a:cubicBezTo>
                    <a:pt x="188" y="460"/>
                    <a:pt x="198" y="445"/>
                    <a:pt x="199" y="424"/>
                  </a:cubicBezTo>
                  <a:cubicBezTo>
                    <a:pt x="199" y="418"/>
                    <a:pt x="199" y="411"/>
                    <a:pt x="199" y="404"/>
                  </a:cubicBezTo>
                  <a:cubicBezTo>
                    <a:pt x="199" y="319"/>
                    <a:pt x="199" y="307"/>
                    <a:pt x="199" y="222"/>
                  </a:cubicBezTo>
                  <a:cubicBezTo>
                    <a:pt x="199" y="195"/>
                    <a:pt x="199" y="167"/>
                    <a:pt x="199" y="140"/>
                  </a:cubicBezTo>
                  <a:cubicBezTo>
                    <a:pt x="199" y="140"/>
                    <a:pt x="200" y="140"/>
                    <a:pt x="200" y="140"/>
                  </a:cubicBezTo>
                  <a:cubicBezTo>
                    <a:pt x="200" y="141"/>
                    <a:pt x="200" y="141"/>
                    <a:pt x="200" y="141"/>
                  </a:cubicBezTo>
                  <a:cubicBezTo>
                    <a:pt x="241" y="122"/>
                    <a:pt x="277" y="94"/>
                    <a:pt x="308" y="59"/>
                  </a:cubicBezTo>
                  <a:cubicBezTo>
                    <a:pt x="320" y="45"/>
                    <a:pt x="330" y="31"/>
                    <a:pt x="313" y="16"/>
                  </a:cubicBezTo>
                  <a:close/>
                  <a:moveTo>
                    <a:pt x="149" y="260"/>
                  </a:moveTo>
                  <a:cubicBezTo>
                    <a:pt x="128" y="257"/>
                    <a:pt x="110" y="257"/>
                    <a:pt x="93" y="251"/>
                  </a:cubicBezTo>
                  <a:cubicBezTo>
                    <a:pt x="85" y="249"/>
                    <a:pt x="79" y="241"/>
                    <a:pt x="73" y="234"/>
                  </a:cubicBezTo>
                  <a:cubicBezTo>
                    <a:pt x="84" y="230"/>
                    <a:pt x="97" y="225"/>
                    <a:pt x="105" y="225"/>
                  </a:cubicBezTo>
                  <a:cubicBezTo>
                    <a:pt x="121" y="224"/>
                    <a:pt x="137" y="219"/>
                    <a:pt x="133" y="201"/>
                  </a:cubicBezTo>
                  <a:cubicBezTo>
                    <a:pt x="132" y="194"/>
                    <a:pt x="115" y="188"/>
                    <a:pt x="104" y="183"/>
                  </a:cubicBezTo>
                  <a:cubicBezTo>
                    <a:pt x="100" y="181"/>
                    <a:pt x="94" y="183"/>
                    <a:pt x="88" y="183"/>
                  </a:cubicBezTo>
                  <a:cubicBezTo>
                    <a:pt x="92" y="166"/>
                    <a:pt x="95" y="151"/>
                    <a:pt x="99" y="132"/>
                  </a:cubicBezTo>
                  <a:cubicBezTo>
                    <a:pt x="117" y="135"/>
                    <a:pt x="136" y="136"/>
                    <a:pt x="154" y="140"/>
                  </a:cubicBezTo>
                  <a:cubicBezTo>
                    <a:pt x="159" y="141"/>
                    <a:pt x="166" y="151"/>
                    <a:pt x="165" y="156"/>
                  </a:cubicBezTo>
                  <a:cubicBezTo>
                    <a:pt x="161" y="190"/>
                    <a:pt x="155" y="224"/>
                    <a:pt x="149" y="260"/>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6" name="Oval 55"/>
          <p:cNvSpPr/>
          <p:nvPr/>
        </p:nvSpPr>
        <p:spPr bwMode="auto">
          <a:xfrm>
            <a:off x="2545495" y="5308263"/>
            <a:ext cx="761802" cy="762000"/>
          </a:xfrm>
          <a:prstGeom prst="ellipse">
            <a:avLst/>
          </a:prstGeom>
          <a:solidFill>
            <a:schemeClr val="bg1"/>
          </a:solidFill>
          <a:ln w="38100" cap="flat" cmpd="sng" algn="ctr">
            <a:noFill/>
            <a:prstDash val="solid"/>
            <a:round/>
            <a:headEnd type="none" w="med" len="med"/>
            <a:tailEnd type="none" w="med" len="med"/>
          </a:ln>
          <a:effectLst/>
        </p:spPr>
        <p:txBody>
          <a:bodyPr vert="horz" wrap="square" lIns="91424" tIns="45712" rIns="91424" bIns="45712" numCol="1" rtlCol="0" anchor="t" anchorCtr="0" compatLnSpc="1">
            <a:prstTxWarp prst="textNoShape">
              <a:avLst/>
            </a:prstTxWarp>
          </a:bodyPr>
          <a:lstStyle/>
          <a:p>
            <a:pPr defTabSz="914240"/>
            <a:endParaRPr lang="en-US"/>
          </a:p>
        </p:txBody>
      </p:sp>
      <p:sp>
        <p:nvSpPr>
          <p:cNvPr id="57" name="Freeform 5"/>
          <p:cNvSpPr>
            <a:spLocks/>
          </p:cNvSpPr>
          <p:nvPr/>
        </p:nvSpPr>
        <p:spPr bwMode="auto">
          <a:xfrm flipH="1">
            <a:off x="2665720" y="5476875"/>
            <a:ext cx="522043" cy="428967"/>
          </a:xfrm>
          <a:custGeom>
            <a:avLst/>
            <a:gdLst>
              <a:gd name="T0" fmla="*/ 587 w 587"/>
              <a:gd name="T1" fmla="*/ 206 h 515"/>
              <a:gd name="T2" fmla="*/ 294 w 587"/>
              <a:gd name="T3" fmla="*/ 0 h 515"/>
              <a:gd name="T4" fmla="*/ 0 w 587"/>
              <a:gd name="T5" fmla="*/ 206 h 515"/>
              <a:gd name="T6" fmla="*/ 161 w 587"/>
              <a:gd name="T7" fmla="*/ 390 h 515"/>
              <a:gd name="T8" fmla="*/ 93 w 587"/>
              <a:gd name="T9" fmla="*/ 515 h 515"/>
              <a:gd name="T10" fmla="*/ 314 w 587"/>
              <a:gd name="T11" fmla="*/ 412 h 515"/>
              <a:gd name="T12" fmla="*/ 587 w 587"/>
              <a:gd name="T13" fmla="*/ 206 h 515"/>
            </a:gdLst>
            <a:ahLst/>
            <a:cxnLst>
              <a:cxn ang="0">
                <a:pos x="T0" y="T1"/>
              </a:cxn>
              <a:cxn ang="0">
                <a:pos x="T2" y="T3"/>
              </a:cxn>
              <a:cxn ang="0">
                <a:pos x="T4" y="T5"/>
              </a:cxn>
              <a:cxn ang="0">
                <a:pos x="T6" y="T7"/>
              </a:cxn>
              <a:cxn ang="0">
                <a:pos x="T8" y="T9"/>
              </a:cxn>
              <a:cxn ang="0">
                <a:pos x="T10" y="T11"/>
              </a:cxn>
              <a:cxn ang="0">
                <a:pos x="T12" y="T13"/>
              </a:cxn>
            </a:cxnLst>
            <a:rect l="0" t="0" r="r" b="b"/>
            <a:pathLst>
              <a:path w="587" h="515">
                <a:moveTo>
                  <a:pt x="587" y="206"/>
                </a:moveTo>
                <a:cubicBezTo>
                  <a:pt x="587" y="92"/>
                  <a:pt x="456" y="0"/>
                  <a:pt x="294" y="0"/>
                </a:cubicBezTo>
                <a:cubicBezTo>
                  <a:pt x="132" y="0"/>
                  <a:pt x="0" y="92"/>
                  <a:pt x="0" y="206"/>
                </a:cubicBezTo>
                <a:cubicBezTo>
                  <a:pt x="0" y="287"/>
                  <a:pt x="66" y="356"/>
                  <a:pt x="161" y="390"/>
                </a:cubicBezTo>
                <a:cubicBezTo>
                  <a:pt x="166" y="414"/>
                  <a:pt x="159" y="456"/>
                  <a:pt x="93" y="515"/>
                </a:cubicBezTo>
                <a:cubicBezTo>
                  <a:pt x="93" y="515"/>
                  <a:pt x="233" y="477"/>
                  <a:pt x="314" y="412"/>
                </a:cubicBezTo>
                <a:cubicBezTo>
                  <a:pt x="466" y="405"/>
                  <a:pt x="587" y="316"/>
                  <a:pt x="587" y="206"/>
                </a:cubicBezTo>
                <a:close/>
              </a:path>
            </a:pathLst>
          </a:custGeom>
          <a:solidFill>
            <a:srgbClr val="009DDC"/>
          </a:solidFill>
          <a:ln>
            <a:noFill/>
          </a:ln>
          <a:effectLst/>
        </p:spPr>
        <p:txBody>
          <a:bodyPr vert="horz" wrap="square" lIns="91424" tIns="45712" rIns="91424" bIns="45712" numCol="1" anchor="t" anchorCtr="0" compatLnSpc="1">
            <a:prstTxWarp prst="textNoShape">
              <a:avLst/>
            </a:prstTxWarp>
          </a:bodyPr>
          <a:lstStyle/>
          <a:p>
            <a:endParaRPr 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Product Families</a:t>
            </a:r>
            <a:endParaRPr lang="en-US" dirty="0"/>
          </a:p>
        </p:txBody>
      </p:sp>
      <p:sp>
        <p:nvSpPr>
          <p:cNvPr id="3" name="Slide Number Placeholder 2"/>
          <p:cNvSpPr>
            <a:spLocks noGrp="1"/>
          </p:cNvSpPr>
          <p:nvPr>
            <p:ph type="sldNum" sz="quarter" idx="4"/>
          </p:nvPr>
        </p:nvSpPr>
        <p:spPr/>
        <p:txBody>
          <a:bodyPr/>
          <a:lstStyle/>
          <a:p>
            <a:fld id="{812A5277-1DB9-460F-9A21-B857ABB32666}" type="slidenum">
              <a:rPr lang="en-US" smtClean="0"/>
              <a:pPr/>
              <a:t>12</a:t>
            </a:fld>
            <a:endParaRPr lang="en-US" dirty="0"/>
          </a:p>
        </p:txBody>
      </p:sp>
      <p:sp>
        <p:nvSpPr>
          <p:cNvPr id="8" name="Folded Corner 7"/>
          <p:cNvSpPr/>
          <p:nvPr/>
        </p:nvSpPr>
        <p:spPr>
          <a:xfrm>
            <a:off x="5626545" y="260325"/>
            <a:ext cx="4843409" cy="6323355"/>
          </a:xfrm>
          <a:prstGeom prst="foldedCorner">
            <a:avLst/>
          </a:prstGeom>
          <a:solidFill>
            <a:schemeClr val="bg1"/>
          </a:solidFill>
          <a:ln w="1905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t"/>
          <a:lstStyle/>
          <a:p>
            <a:pPr algn="ctr"/>
            <a:r>
              <a:rPr lang="en-US" sz="2400" b="1" dirty="0">
                <a:solidFill>
                  <a:schemeClr val="tx1"/>
                </a:solidFill>
              </a:rPr>
              <a:t>Price Book </a:t>
            </a:r>
          </a:p>
        </p:txBody>
      </p:sp>
      <p:graphicFrame>
        <p:nvGraphicFramePr>
          <p:cNvPr id="9" name="Table 8"/>
          <p:cNvGraphicFramePr>
            <a:graphicFrameLocks noGrp="1"/>
          </p:cNvGraphicFramePr>
          <p:nvPr>
            <p:extLst>
              <p:ext uri="{D42A27DB-BD31-4B8C-83A1-F6EECF244321}">
                <p14:modId xmlns:p14="http://schemas.microsoft.com/office/powerpoint/2010/main" val="519972287"/>
              </p:ext>
            </p:extLst>
          </p:nvPr>
        </p:nvGraphicFramePr>
        <p:xfrm>
          <a:off x="5755687" y="1324189"/>
          <a:ext cx="4577570" cy="3992880"/>
        </p:xfrm>
        <a:graphic>
          <a:graphicData uri="http://schemas.openxmlformats.org/drawingml/2006/table">
            <a:tbl>
              <a:tblPr firstRow="1" bandRow="1">
                <a:tableStyleId>{6E25E649-3F16-4E02-A733-19D2CDBF48F0}</a:tableStyleId>
              </a:tblPr>
              <a:tblGrid>
                <a:gridCol w="1412668">
                  <a:extLst>
                    <a:ext uri="{9D8B030D-6E8A-4147-A177-3AD203B41FA5}">
                      <a16:colId xmlns:a16="http://schemas.microsoft.com/office/drawing/2014/main" xmlns="" val="20000"/>
                    </a:ext>
                  </a:extLst>
                </a:gridCol>
                <a:gridCol w="924879">
                  <a:extLst>
                    <a:ext uri="{9D8B030D-6E8A-4147-A177-3AD203B41FA5}">
                      <a16:colId xmlns:a16="http://schemas.microsoft.com/office/drawing/2014/main" xmlns="" val="20001"/>
                    </a:ext>
                  </a:extLst>
                </a:gridCol>
                <a:gridCol w="900541">
                  <a:extLst>
                    <a:ext uri="{9D8B030D-6E8A-4147-A177-3AD203B41FA5}">
                      <a16:colId xmlns:a16="http://schemas.microsoft.com/office/drawing/2014/main" xmlns="" val="20002"/>
                    </a:ext>
                  </a:extLst>
                </a:gridCol>
                <a:gridCol w="1339482">
                  <a:extLst>
                    <a:ext uri="{9D8B030D-6E8A-4147-A177-3AD203B41FA5}">
                      <a16:colId xmlns:a16="http://schemas.microsoft.com/office/drawing/2014/main" xmlns="" val="20003"/>
                    </a:ext>
                  </a:extLst>
                </a:gridCol>
              </a:tblGrid>
              <a:tr h="690880">
                <a:tc>
                  <a:txBody>
                    <a:bodyPr/>
                    <a:lstStyle/>
                    <a:p>
                      <a:r>
                        <a:rPr lang="en-US" sz="1900" dirty="0">
                          <a:solidFill>
                            <a:schemeClr val="tx1"/>
                          </a:solidFill>
                        </a:rPr>
                        <a:t>Name</a:t>
                      </a:r>
                    </a:p>
                  </a:txBody>
                  <a:tcPr marL="121888" marR="121888" marT="60960" marB="60960">
                    <a:solidFill>
                      <a:schemeClr val="bg1"/>
                    </a:solidFill>
                  </a:tcPr>
                </a:tc>
                <a:tc>
                  <a:txBody>
                    <a:bodyPr/>
                    <a:lstStyle/>
                    <a:p>
                      <a:r>
                        <a:rPr lang="en-US" sz="1900" dirty="0">
                          <a:solidFill>
                            <a:schemeClr val="tx1"/>
                          </a:solidFill>
                        </a:rPr>
                        <a:t>Code</a:t>
                      </a:r>
                    </a:p>
                  </a:txBody>
                  <a:tcPr marL="121888" marR="121888" marT="60960" marB="60960">
                    <a:solidFill>
                      <a:schemeClr val="bg1"/>
                    </a:solidFill>
                  </a:tcPr>
                </a:tc>
                <a:tc>
                  <a:txBody>
                    <a:bodyPr/>
                    <a:lstStyle/>
                    <a:p>
                      <a:r>
                        <a:rPr lang="en-US" sz="1900" dirty="0">
                          <a:solidFill>
                            <a:schemeClr val="tx1"/>
                          </a:solidFill>
                        </a:rPr>
                        <a:t>Price</a:t>
                      </a:r>
                    </a:p>
                  </a:txBody>
                  <a:tcPr marL="121888" marR="121888" marT="60960" marB="60960">
                    <a:solidFill>
                      <a:schemeClr val="bg1"/>
                    </a:solidFill>
                  </a:tcPr>
                </a:tc>
                <a:tc>
                  <a:txBody>
                    <a:bodyPr/>
                    <a:lstStyle/>
                    <a:p>
                      <a:r>
                        <a:rPr lang="en-US" sz="1900" dirty="0">
                          <a:solidFill>
                            <a:schemeClr val="tx1"/>
                          </a:solidFill>
                        </a:rPr>
                        <a:t>Product</a:t>
                      </a:r>
                      <a:r>
                        <a:rPr lang="en-US" sz="1900" baseline="0" dirty="0">
                          <a:solidFill>
                            <a:schemeClr val="tx1"/>
                          </a:solidFill>
                        </a:rPr>
                        <a:t> Family</a:t>
                      </a:r>
                      <a:endParaRPr lang="en-US" sz="1900" dirty="0">
                        <a:solidFill>
                          <a:schemeClr val="tx1"/>
                        </a:solidFill>
                      </a:endParaRPr>
                    </a:p>
                  </a:txBody>
                  <a:tcPr marL="121888" marR="121888" marT="60960" marB="60960">
                    <a:solidFill>
                      <a:schemeClr val="bg1"/>
                    </a:solidFill>
                  </a:tcPr>
                </a:tc>
                <a:extLst>
                  <a:ext uri="{0D108BD9-81ED-4DB2-BD59-A6C34878D82A}">
                    <a16:rowId xmlns:a16="http://schemas.microsoft.com/office/drawing/2014/main" xmlns="" val="10000"/>
                  </a:ext>
                </a:extLst>
              </a:tr>
              <a:tr h="406400">
                <a:tc>
                  <a:txBody>
                    <a:bodyPr/>
                    <a:lstStyle/>
                    <a:p>
                      <a:r>
                        <a:rPr lang="en-US" sz="1900"/>
                        <a:t>Product A</a:t>
                      </a:r>
                      <a:endParaRPr lang="en-US" sz="1900" dirty="0"/>
                    </a:p>
                  </a:txBody>
                  <a:tcPr marL="121888" marR="121888" marT="60960" marB="60960">
                    <a:lnR w="12700" cap="flat" cmpd="sng" algn="ctr">
                      <a:solidFill>
                        <a:schemeClr val="bg1">
                          <a:lumMod val="85000"/>
                        </a:schemeClr>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900" dirty="0"/>
                        <a:t>PAX2</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900" dirty="0"/>
                        <a:t>$10</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900" dirty="0"/>
                        <a:t>Laptop</a:t>
                      </a:r>
                    </a:p>
                  </a:txBody>
                  <a:tcPr marL="121888" marR="121888" marT="60960" marB="60960">
                    <a:lnL w="12700" cap="flat" cmpd="sng" algn="ctr">
                      <a:solidFill>
                        <a:schemeClr val="bg1">
                          <a:lumMod val="85000"/>
                        </a:schemeClr>
                      </a:solidFill>
                      <a:prstDash val="solid"/>
                      <a:round/>
                      <a:headEnd type="none" w="med" len="med"/>
                      <a:tailEnd type="none" w="med" len="med"/>
                    </a:lnL>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406400">
                <a:tc>
                  <a:txBody>
                    <a:bodyPr/>
                    <a:lstStyle/>
                    <a:p>
                      <a:r>
                        <a:rPr lang="en-US" sz="1900" dirty="0"/>
                        <a:t>Product </a:t>
                      </a:r>
                      <a:r>
                        <a:rPr lang="en-US" sz="1900" b="0" dirty="0"/>
                        <a:t>B</a:t>
                      </a:r>
                    </a:p>
                  </a:txBody>
                  <a:tcPr marL="121888" marR="121888" marT="60960" marB="60960">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900" dirty="0"/>
                        <a:t>PBX3</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900" dirty="0"/>
                        <a:t>$29</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900"/>
                        <a:t>Laptop</a:t>
                      </a:r>
                      <a:endParaRPr lang="en-US" sz="1900" dirty="0"/>
                    </a:p>
                  </a:txBody>
                  <a:tcPr marL="121888" marR="121888" marT="60960" marB="60960">
                    <a:lnL w="12700" cap="flat" cmpd="sng" algn="ctr">
                      <a:solidFill>
                        <a:schemeClr val="bg1">
                          <a:lumMod val="85000"/>
                        </a:schemeClr>
                      </a:solidFill>
                      <a:prstDash val="solid"/>
                      <a:round/>
                      <a:headEnd type="none" w="med" len="med"/>
                      <a:tailEnd type="none" w="med" len="med"/>
                    </a:lnL>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06400">
                <a:tc>
                  <a:txBody>
                    <a:bodyPr/>
                    <a:lstStyle/>
                    <a:p>
                      <a:r>
                        <a:rPr lang="en-US" sz="1900" dirty="0"/>
                        <a:t>Product C</a:t>
                      </a:r>
                    </a:p>
                  </a:txBody>
                  <a:tcPr marL="121888" marR="121888" marT="60960" marB="60960">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900" dirty="0"/>
                        <a:t>PCX4</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900" dirty="0"/>
                        <a:t>$30</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900" dirty="0"/>
                        <a:t>Laptop</a:t>
                      </a:r>
                    </a:p>
                  </a:txBody>
                  <a:tcPr marL="121888" marR="121888" marT="60960" marB="60960">
                    <a:lnL w="12700" cap="flat" cmpd="sng" algn="ctr">
                      <a:solidFill>
                        <a:schemeClr val="bg1">
                          <a:lumMod val="85000"/>
                        </a:schemeClr>
                      </a:solidFill>
                      <a:prstDash val="solid"/>
                      <a:round/>
                      <a:headEnd type="none" w="med" len="med"/>
                      <a:tailEnd type="none" w="med" len="med"/>
                    </a:lnL>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06400">
                <a:tc>
                  <a:txBody>
                    <a:bodyPr/>
                    <a:lstStyle/>
                    <a:p>
                      <a:r>
                        <a:rPr lang="en-US" sz="1900" dirty="0"/>
                        <a:t>Product D</a:t>
                      </a:r>
                    </a:p>
                  </a:txBody>
                  <a:tcPr marL="121888" marR="121888" marT="60960" marB="60960">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900" dirty="0"/>
                        <a:t>PDX5</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900" dirty="0"/>
                        <a:t>$10</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900" dirty="0"/>
                        <a:t>Desktop</a:t>
                      </a:r>
                    </a:p>
                  </a:txBody>
                  <a:tcPr marL="121888" marR="121888" marT="60960" marB="60960">
                    <a:lnL w="12700" cap="flat" cmpd="sng" algn="ctr">
                      <a:solidFill>
                        <a:schemeClr val="bg1">
                          <a:lumMod val="85000"/>
                        </a:schemeClr>
                      </a:solidFill>
                      <a:prstDash val="solid"/>
                      <a:round/>
                      <a:headEnd type="none" w="med" len="med"/>
                      <a:tailEnd type="none" w="med" len="med"/>
                    </a:lnL>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406400">
                <a:tc>
                  <a:txBody>
                    <a:bodyPr/>
                    <a:lstStyle/>
                    <a:p>
                      <a:r>
                        <a:rPr lang="en-US" sz="1900" dirty="0"/>
                        <a:t>Product E</a:t>
                      </a:r>
                    </a:p>
                  </a:txBody>
                  <a:tcPr marL="121888" marR="121888" marT="60960" marB="60960">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900" dirty="0"/>
                        <a:t>PEX6</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900" dirty="0"/>
                        <a:t>$200</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900"/>
                        <a:t>Desktop</a:t>
                      </a:r>
                      <a:endParaRPr lang="en-US" sz="1900" dirty="0"/>
                    </a:p>
                  </a:txBody>
                  <a:tcPr marL="121888" marR="121888" marT="60960" marB="60960">
                    <a:lnL w="12700" cap="flat" cmpd="sng" algn="ctr">
                      <a:solidFill>
                        <a:schemeClr val="bg1">
                          <a:lumMod val="85000"/>
                        </a:schemeClr>
                      </a:solidFill>
                      <a:prstDash val="solid"/>
                      <a:round/>
                      <a:headEnd type="none" w="med" len="med"/>
                      <a:tailEnd type="none" w="med" len="med"/>
                    </a:lnL>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r h="406400">
                <a:tc>
                  <a:txBody>
                    <a:bodyPr/>
                    <a:lstStyle/>
                    <a:p>
                      <a:r>
                        <a:rPr lang="en-US" sz="1900" dirty="0"/>
                        <a:t>Product F</a:t>
                      </a:r>
                    </a:p>
                  </a:txBody>
                  <a:tcPr marL="121888" marR="121888" marT="60960" marB="60960">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900" dirty="0"/>
                        <a:t>PF7</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900" dirty="0"/>
                        <a:t>$25</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900"/>
                        <a:t>Desktop</a:t>
                      </a:r>
                      <a:endParaRPr lang="en-US" sz="1900" dirty="0"/>
                    </a:p>
                  </a:txBody>
                  <a:tcPr marL="121888" marR="121888" marT="60960" marB="60960">
                    <a:lnL w="12700" cap="flat" cmpd="sng" algn="ctr">
                      <a:solidFill>
                        <a:schemeClr val="bg1">
                          <a:lumMod val="85000"/>
                        </a:schemeClr>
                      </a:solidFill>
                      <a:prstDash val="solid"/>
                      <a:round/>
                      <a:headEnd type="none" w="med" len="med"/>
                      <a:tailEnd type="none" w="med" len="med"/>
                    </a:lnL>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r h="406400">
                <a:tc>
                  <a:txBody>
                    <a:bodyPr/>
                    <a:lstStyle/>
                    <a:p>
                      <a:r>
                        <a:rPr lang="en-US" sz="1900" dirty="0"/>
                        <a:t>Product G</a:t>
                      </a:r>
                    </a:p>
                  </a:txBody>
                  <a:tcPr marL="121888" marR="121888" marT="60960" marB="60960">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900" dirty="0"/>
                        <a:t>PG8</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900" dirty="0"/>
                        <a:t>$400</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900" dirty="0"/>
                        <a:t>Desktop</a:t>
                      </a:r>
                    </a:p>
                  </a:txBody>
                  <a:tcPr marL="121888" marR="121888" marT="60960" marB="60960">
                    <a:lnL w="12700" cap="flat" cmpd="sng" algn="ctr">
                      <a:solidFill>
                        <a:schemeClr val="bg1">
                          <a:lumMod val="85000"/>
                        </a:schemeClr>
                      </a:solidFill>
                      <a:prstDash val="solid"/>
                      <a:round/>
                      <a:headEnd type="none" w="med" len="med"/>
                      <a:tailEnd type="none" w="med" len="med"/>
                    </a:lnL>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r h="406400">
                <a:tc>
                  <a:txBody>
                    <a:bodyPr/>
                    <a:lstStyle/>
                    <a:p>
                      <a:r>
                        <a:rPr lang="en-US" sz="1900" dirty="0"/>
                        <a:t>Product H</a:t>
                      </a:r>
                    </a:p>
                  </a:txBody>
                  <a:tcPr marL="121888" marR="121888" marT="60960" marB="60960">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solidFill>
                      <a:schemeClr val="bg1"/>
                    </a:solidFill>
                  </a:tcPr>
                </a:tc>
                <a:tc>
                  <a:txBody>
                    <a:bodyPr/>
                    <a:lstStyle/>
                    <a:p>
                      <a:r>
                        <a:rPr lang="en-US" sz="1900" dirty="0"/>
                        <a:t>PH9</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solidFill>
                      <a:schemeClr val="bg1"/>
                    </a:solidFill>
                  </a:tcPr>
                </a:tc>
                <a:tc>
                  <a:txBody>
                    <a:bodyPr/>
                    <a:lstStyle/>
                    <a:p>
                      <a:r>
                        <a:rPr lang="en-US" sz="1900" dirty="0"/>
                        <a:t>$40</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solidFill>
                      <a:schemeClr val="bg1"/>
                    </a:solidFill>
                  </a:tcPr>
                </a:tc>
                <a:tc>
                  <a:txBody>
                    <a:bodyPr/>
                    <a:lstStyle/>
                    <a:p>
                      <a:r>
                        <a:rPr lang="en-US" sz="1900" dirty="0"/>
                        <a:t>Printer</a:t>
                      </a:r>
                    </a:p>
                  </a:txBody>
                  <a:tcPr marL="121888" marR="121888" marT="60960" marB="60960">
                    <a:lnL w="12700" cap="flat" cmpd="sng" algn="ctr">
                      <a:solidFill>
                        <a:schemeClr val="bg1">
                          <a:lumMod val="85000"/>
                        </a:schemeClr>
                      </a:solidFill>
                      <a:prstDash val="solid"/>
                      <a:round/>
                      <a:headEnd type="none" w="med" len="med"/>
                      <a:tailEnd type="none" w="med" len="med"/>
                    </a:lnL>
                    <a:lnT w="12700" cap="flat" cmpd="sng" algn="ctr">
                      <a:solidFill>
                        <a:schemeClr val="bg1">
                          <a:lumMod val="85000"/>
                        </a:schemeClr>
                      </a:solidFill>
                      <a:prstDash val="solid"/>
                      <a:round/>
                      <a:headEnd type="none" w="med" len="med"/>
                      <a:tailEnd type="none" w="med" len="med"/>
                    </a:lnT>
                    <a:solidFill>
                      <a:schemeClr val="bg1"/>
                    </a:solidFill>
                  </a:tcPr>
                </a:tc>
                <a:extLst>
                  <a:ext uri="{0D108BD9-81ED-4DB2-BD59-A6C34878D82A}">
                    <a16:rowId xmlns:a16="http://schemas.microsoft.com/office/drawing/2014/main" xmlns="" val="10008"/>
                  </a:ext>
                </a:extLst>
              </a:tr>
            </a:tbl>
          </a:graphicData>
        </a:graphic>
      </p:graphicFrame>
      <p:sp>
        <p:nvSpPr>
          <p:cNvPr id="10" name="Rectangle 9"/>
          <p:cNvSpPr/>
          <p:nvPr/>
        </p:nvSpPr>
        <p:spPr bwMode="auto">
          <a:xfrm>
            <a:off x="5814399" y="2061045"/>
            <a:ext cx="4265517" cy="1144909"/>
          </a:xfrm>
          <a:prstGeom prst="rect">
            <a:avLst/>
          </a:prstGeom>
          <a:solidFill>
            <a:srgbClr val="F6C2C1">
              <a:alpha val="40000"/>
            </a:srgbClr>
          </a:solidFill>
          <a:ln w="28575" cap="flat" cmpd="sng" algn="ctr">
            <a:noFill/>
            <a:prstDash val="solid"/>
            <a:round/>
            <a:headEnd type="none" w="med" len="med"/>
            <a:tailEnd type="none" w="med" len="med"/>
          </a:ln>
          <a:effectLst/>
        </p:spPr>
        <p:txBody>
          <a:bodyPr vert="horz" wrap="square" lIns="121899" tIns="60949" rIns="121899" bIns="60949" numCol="1" rtlCol="0" anchor="t" anchorCtr="0" compatLnSpc="1">
            <a:prstTxWarp prst="textNoShape">
              <a:avLst/>
            </a:prstTxWarp>
          </a:bodyPr>
          <a:lstStyle/>
          <a:p>
            <a:pPr algn="ctr" fontAlgn="base">
              <a:spcBef>
                <a:spcPct val="0"/>
              </a:spcBef>
              <a:spcAft>
                <a:spcPct val="0"/>
              </a:spcAft>
            </a:pPr>
            <a:endParaRPr lang="en-US" sz="2400">
              <a:latin typeface="Times New Roman" pitchFamily="18" charset="0"/>
            </a:endParaRPr>
          </a:p>
        </p:txBody>
      </p:sp>
      <p:sp>
        <p:nvSpPr>
          <p:cNvPr id="11" name="Rectangle 10"/>
          <p:cNvSpPr/>
          <p:nvPr/>
        </p:nvSpPr>
        <p:spPr bwMode="auto">
          <a:xfrm>
            <a:off x="5808114" y="3272799"/>
            <a:ext cx="4265454" cy="1558755"/>
          </a:xfrm>
          <a:prstGeom prst="rect">
            <a:avLst/>
          </a:prstGeom>
          <a:solidFill>
            <a:srgbClr val="85D86F">
              <a:alpha val="40000"/>
            </a:srgbClr>
          </a:solidFill>
          <a:ln w="28575" cap="flat" cmpd="sng" algn="ctr">
            <a:noFill/>
            <a:prstDash val="solid"/>
            <a:round/>
            <a:headEnd type="none" w="med" len="med"/>
            <a:tailEnd type="none" w="med" len="med"/>
          </a:ln>
          <a:effectLst/>
        </p:spPr>
        <p:txBody>
          <a:bodyPr vert="horz" wrap="square" lIns="121899" tIns="60949" rIns="121899" bIns="60949" numCol="1" rtlCol="0" anchor="t" anchorCtr="0" compatLnSpc="1">
            <a:prstTxWarp prst="textNoShape">
              <a:avLst/>
            </a:prstTxWarp>
          </a:bodyPr>
          <a:lstStyle/>
          <a:p>
            <a:pPr algn="ctr" fontAlgn="base">
              <a:spcBef>
                <a:spcPct val="0"/>
              </a:spcBef>
              <a:spcAft>
                <a:spcPct val="0"/>
              </a:spcAft>
            </a:pPr>
            <a:endParaRPr lang="en-US" sz="2400">
              <a:latin typeface="Times New Roman" pitchFamily="18" charset="0"/>
            </a:endParaRPr>
          </a:p>
        </p:txBody>
      </p:sp>
      <p:sp>
        <p:nvSpPr>
          <p:cNvPr id="12" name="Rectangle 11"/>
          <p:cNvSpPr/>
          <p:nvPr/>
        </p:nvSpPr>
        <p:spPr bwMode="auto">
          <a:xfrm>
            <a:off x="5811833" y="4888035"/>
            <a:ext cx="4261735" cy="331376"/>
          </a:xfrm>
          <a:prstGeom prst="rect">
            <a:avLst/>
          </a:prstGeom>
          <a:solidFill>
            <a:srgbClr val="33A1FE">
              <a:alpha val="40000"/>
            </a:srgbClr>
          </a:solidFill>
          <a:ln w="28575" cap="flat" cmpd="sng" algn="ctr">
            <a:noFill/>
            <a:prstDash val="solid"/>
            <a:round/>
            <a:headEnd type="none" w="med" len="med"/>
            <a:tailEnd type="none" w="med" len="med"/>
          </a:ln>
          <a:effectLst/>
        </p:spPr>
        <p:txBody>
          <a:bodyPr vert="horz" wrap="square" lIns="121899" tIns="60949" rIns="121899" bIns="60949" numCol="1" rtlCol="0" anchor="t" anchorCtr="0" compatLnSpc="1">
            <a:prstTxWarp prst="textNoShape">
              <a:avLst/>
            </a:prstTxWarp>
          </a:bodyPr>
          <a:lstStyle/>
          <a:p>
            <a:pPr algn="ctr" fontAlgn="base">
              <a:spcBef>
                <a:spcPct val="0"/>
              </a:spcBef>
              <a:spcAft>
                <a:spcPct val="0"/>
              </a:spcAft>
            </a:pPr>
            <a:endParaRPr lang="en-US" sz="2400">
              <a:latin typeface="Times New Roman" pitchFamily="18" charset="0"/>
            </a:endParaRPr>
          </a:p>
        </p:txBody>
      </p:sp>
      <p:sp>
        <p:nvSpPr>
          <p:cNvPr id="15" name="Content Placeholder 83"/>
          <p:cNvSpPr>
            <a:spLocks noGrp="1"/>
          </p:cNvSpPr>
          <p:nvPr>
            <p:ph idx="1"/>
          </p:nvPr>
        </p:nvSpPr>
        <p:spPr>
          <a:xfrm>
            <a:off x="115679" y="843165"/>
            <a:ext cx="4675777" cy="5950440"/>
          </a:xfrm>
        </p:spPr>
        <p:txBody>
          <a:bodyPr>
            <a:normAutofit/>
          </a:bodyPr>
          <a:lstStyle/>
          <a:p>
            <a:r>
              <a:rPr lang="en-US" dirty="0">
                <a:latin typeface="Arial" pitchFamily="34" charset="0"/>
                <a:cs typeface="Arial" pitchFamily="34" charset="0"/>
              </a:rPr>
              <a:t>Products can be categorized into product families. </a:t>
            </a:r>
          </a:p>
          <a:p>
            <a:r>
              <a:rPr lang="en-US" dirty="0">
                <a:latin typeface="Arial" pitchFamily="34" charset="0"/>
                <a:cs typeface="Arial" pitchFamily="34" charset="0"/>
              </a:rPr>
              <a:t>Product families help you organize products by type and analyze product sales.</a:t>
            </a:r>
            <a:endParaRPr lang="en-US" dirty="0"/>
          </a:p>
          <a:p>
            <a:endParaRPr lang="en-US" dirty="0"/>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14271" y="1864659"/>
            <a:ext cx="11396411" cy="4924870"/>
          </a:xfrm>
        </p:spPr>
        <p:txBody>
          <a:bodyPr lIns="91440" numCol="2" spcCol="457200"/>
          <a:lstStyle/>
          <a:p>
            <a:pPr lvl="0"/>
            <a:r>
              <a:rPr lang="en-US" dirty="0"/>
              <a:t>Tasks:</a:t>
            </a:r>
          </a:p>
          <a:p>
            <a:pPr lvl="1"/>
            <a:r>
              <a:rPr lang="en-US" dirty="0"/>
              <a:t>Add Service Packages to the Product Family </a:t>
            </a:r>
            <a:r>
              <a:rPr lang="en-US" dirty="0" err="1"/>
              <a:t>picklist</a:t>
            </a:r>
            <a:r>
              <a:rPr lang="en-US" dirty="0"/>
              <a:t>.</a:t>
            </a:r>
          </a:p>
          <a:p>
            <a:pPr lvl="1"/>
            <a:r>
              <a:rPr lang="en-US" dirty="0"/>
              <a:t>Add an AW </a:t>
            </a:r>
            <a:r>
              <a:rPr lang="en-US" dirty="0" err="1"/>
              <a:t>CompuCare</a:t>
            </a:r>
            <a:r>
              <a:rPr lang="en-US" dirty="0"/>
              <a:t> product.</a:t>
            </a:r>
          </a:p>
          <a:p>
            <a:pPr lvl="1"/>
            <a:r>
              <a:rPr lang="en-US" dirty="0"/>
              <a:t>Set the standard price for each currency.</a:t>
            </a:r>
          </a:p>
          <a:p>
            <a:pPr lvl="1"/>
            <a:endParaRPr lang="en-CA"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View the standard price book to </a:t>
            </a:r>
            <a:br>
              <a:rPr lang="en-US" dirty="0"/>
            </a:br>
            <a:r>
              <a:rPr lang="en-US" dirty="0"/>
              <a:t>see the AW </a:t>
            </a:r>
            <a:r>
              <a:rPr lang="en-US" dirty="0" err="1"/>
              <a:t>CompuCare</a:t>
            </a:r>
            <a:r>
              <a:rPr lang="en-US" dirty="0"/>
              <a:t> entries.</a:t>
            </a:r>
          </a:p>
        </p:txBody>
      </p:sp>
      <p:sp>
        <p:nvSpPr>
          <p:cNvPr id="2" name="Content Placeholder 1"/>
          <p:cNvSpPr>
            <a:spLocks noGrp="1"/>
          </p:cNvSpPr>
          <p:nvPr>
            <p:ph idx="11"/>
          </p:nvPr>
        </p:nvSpPr>
        <p:spPr>
          <a:xfrm>
            <a:off x="0" y="758827"/>
            <a:ext cx="12188825" cy="1016185"/>
          </a:xfrm>
        </p:spPr>
        <p:txBody>
          <a:bodyPr/>
          <a:lstStyle/>
          <a:p>
            <a:pPr lvl="0"/>
            <a:r>
              <a:rPr lang="en-US" dirty="0"/>
              <a:t>Goal:</a:t>
            </a:r>
          </a:p>
          <a:p>
            <a:pPr lvl="1"/>
            <a:r>
              <a:rPr lang="en-US" dirty="0"/>
              <a:t>Add a service package product and set the price.</a:t>
            </a:r>
          </a:p>
          <a:p>
            <a:endParaRPr lang="en-US" dirty="0"/>
          </a:p>
        </p:txBody>
      </p:sp>
      <p:sp>
        <p:nvSpPr>
          <p:cNvPr id="6" name="Slide Number Placeholder 5"/>
          <p:cNvSpPr>
            <a:spLocks noGrp="1"/>
          </p:cNvSpPr>
          <p:nvPr>
            <p:ph type="sldNum" sz="quarter" idx="4"/>
          </p:nvPr>
        </p:nvSpPr>
        <p:spPr/>
        <p:txBody>
          <a:bodyPr/>
          <a:lstStyle/>
          <a:p>
            <a:fld id="{812A5277-1DB9-460F-9A21-B857ABB32666}" type="slidenum">
              <a:rPr lang="en-US" smtClean="0"/>
              <a:pPr/>
              <a:t>13</a:t>
            </a:fld>
            <a:endParaRPr lang="en-US" dirty="0"/>
          </a:p>
        </p:txBody>
      </p:sp>
      <p:sp>
        <p:nvSpPr>
          <p:cNvPr id="4" name="Title 3"/>
          <p:cNvSpPr>
            <a:spLocks noGrp="1"/>
          </p:cNvSpPr>
          <p:nvPr>
            <p:ph type="title"/>
          </p:nvPr>
        </p:nvSpPr>
        <p:spPr/>
        <p:txBody>
          <a:bodyPr/>
          <a:lstStyle/>
          <a:p>
            <a:r>
              <a:rPr lang="en-US"/>
              <a:t>1-2: Add a Service Package Product</a:t>
            </a:r>
            <a:endParaRPr lang="en-US" dirty="0"/>
          </a:p>
        </p:txBody>
      </p:sp>
      <p:sp>
        <p:nvSpPr>
          <p:cNvPr id="17" name="Content Placeholder 16"/>
          <p:cNvSpPr>
            <a:spLocks noGrp="1"/>
          </p:cNvSpPr>
          <p:nvPr>
            <p:ph idx="10"/>
          </p:nvPr>
        </p:nvSpPr>
        <p:spPr/>
        <p:txBody>
          <a:bodyPr/>
          <a:lstStyle/>
          <a:p>
            <a:r>
              <a:rPr lang="en-US" dirty="0"/>
              <a:t>5 minutes</a:t>
            </a:r>
          </a:p>
        </p:txBody>
      </p:sp>
      <p:sp>
        <p:nvSpPr>
          <p:cNvPr id="13" name="Text Placeholder 12"/>
          <p:cNvSpPr>
            <a:spLocks noGrp="1"/>
          </p:cNvSpPr>
          <p:nvPr>
            <p:ph type="body" sz="quarter" idx="12"/>
          </p:nvPr>
        </p:nvSpPr>
        <p:spPr/>
        <p:txBody>
          <a:bodyPr/>
          <a:lstStyle/>
          <a:p>
            <a:r>
              <a:rPr lang="en-US" dirty="0"/>
              <a:t>Watch me:</a:t>
            </a:r>
          </a:p>
        </p:txBody>
      </p:sp>
      <p:graphicFrame>
        <p:nvGraphicFramePr>
          <p:cNvPr id="7" name="Table 6"/>
          <p:cNvGraphicFramePr>
            <a:graphicFrameLocks noGrp="1"/>
          </p:cNvGraphicFramePr>
          <p:nvPr>
            <p:extLst>
              <p:ext uri="{D42A27DB-BD31-4B8C-83A1-F6EECF244321}">
                <p14:modId xmlns:p14="http://schemas.microsoft.com/office/powerpoint/2010/main" val="905215925"/>
              </p:ext>
            </p:extLst>
          </p:nvPr>
        </p:nvGraphicFramePr>
        <p:xfrm>
          <a:off x="562985" y="4298088"/>
          <a:ext cx="4089271" cy="2141220"/>
        </p:xfrm>
        <a:graphic>
          <a:graphicData uri="http://schemas.openxmlformats.org/drawingml/2006/table">
            <a:tbl>
              <a:tblPr firstRow="1" bandRow="1">
                <a:effectLst>
                  <a:outerShdw blurRad="50800" dist="38100" dir="2700000" algn="tl" rotWithShape="0">
                    <a:prstClr val="black">
                      <a:alpha val="40000"/>
                    </a:prstClr>
                  </a:outerShdw>
                </a:effectLst>
                <a:tableStyleId>{85BE263C-DBD7-4A20-BB59-AAB30ACAA65A}</a:tableStyleId>
              </a:tblPr>
              <a:tblGrid>
                <a:gridCol w="1745191">
                  <a:extLst>
                    <a:ext uri="{9D8B030D-6E8A-4147-A177-3AD203B41FA5}">
                      <a16:colId xmlns:a16="http://schemas.microsoft.com/office/drawing/2014/main" xmlns="" val="20000"/>
                    </a:ext>
                  </a:extLst>
                </a:gridCol>
                <a:gridCol w="2344080">
                  <a:extLst>
                    <a:ext uri="{9D8B030D-6E8A-4147-A177-3AD203B41FA5}">
                      <a16:colId xmlns:a16="http://schemas.microsoft.com/office/drawing/2014/main" xmlns="" val="20001"/>
                    </a:ext>
                  </a:extLst>
                </a:gridCol>
              </a:tblGrid>
              <a:tr h="375920">
                <a:tc>
                  <a:txBody>
                    <a:bodyPr/>
                    <a:lstStyle/>
                    <a:p>
                      <a:pPr algn="ctr"/>
                      <a:r>
                        <a:rPr lang="en-US" sz="1900" b="1" dirty="0"/>
                        <a:t>Currency</a:t>
                      </a:r>
                    </a:p>
                  </a:txBody>
                  <a:tcPr marL="91416" marR="91416" anchor="ctr">
                    <a:solidFill>
                      <a:srgbClr val="0070C0"/>
                    </a:solidFill>
                  </a:tcPr>
                </a:tc>
                <a:tc>
                  <a:txBody>
                    <a:bodyPr/>
                    <a:lstStyle/>
                    <a:p>
                      <a:pPr algn="ctr"/>
                      <a:r>
                        <a:rPr lang="en-US" sz="1900" dirty="0"/>
                        <a:t>Standard Price</a:t>
                      </a:r>
                    </a:p>
                  </a:txBody>
                  <a:tcPr marL="91416" marR="91416" anchor="ctr">
                    <a:solidFill>
                      <a:srgbClr val="0070C0"/>
                    </a:solidFill>
                  </a:tcPr>
                </a:tc>
                <a:extLst>
                  <a:ext uri="{0D108BD9-81ED-4DB2-BD59-A6C34878D82A}">
                    <a16:rowId xmlns:a16="http://schemas.microsoft.com/office/drawing/2014/main" xmlns="" val="10000"/>
                  </a:ext>
                </a:extLst>
              </a:tr>
              <a:tr h="347472">
                <a:tc>
                  <a:txBody>
                    <a:bodyPr/>
                    <a:lstStyle/>
                    <a:p>
                      <a:pPr algn="ctr">
                        <a:lnSpc>
                          <a:spcPct val="90000"/>
                        </a:lnSpc>
                      </a:pPr>
                      <a:r>
                        <a:rPr lang="en-US" sz="1900" dirty="0"/>
                        <a:t>USD</a:t>
                      </a:r>
                      <a:endParaRPr lang="en-US" sz="1900" b="1" dirty="0"/>
                    </a:p>
                  </a:txBody>
                  <a:tcPr marL="91416" marR="91416"/>
                </a:tc>
                <a:tc>
                  <a:txBody>
                    <a:bodyPr/>
                    <a:lstStyle/>
                    <a:p>
                      <a:pPr algn="ctr">
                        <a:lnSpc>
                          <a:spcPct val="90000"/>
                        </a:lnSpc>
                      </a:pPr>
                      <a:r>
                        <a:rPr lang="en-US" sz="1900" dirty="0"/>
                        <a:t>450</a:t>
                      </a:r>
                    </a:p>
                  </a:txBody>
                  <a:tcPr marL="91416" marR="91416"/>
                </a:tc>
                <a:extLst>
                  <a:ext uri="{0D108BD9-81ED-4DB2-BD59-A6C34878D82A}">
                    <a16:rowId xmlns:a16="http://schemas.microsoft.com/office/drawing/2014/main" xmlns="" val="10001"/>
                  </a:ext>
                </a:extLst>
              </a:tr>
              <a:tr h="347472">
                <a:tc>
                  <a:txBody>
                    <a:bodyPr/>
                    <a:lstStyle/>
                    <a:p>
                      <a:pPr algn="ctr">
                        <a:lnSpc>
                          <a:spcPct val="90000"/>
                        </a:lnSpc>
                      </a:pPr>
                      <a:r>
                        <a:rPr lang="en-US" sz="1900" dirty="0"/>
                        <a:t>GBP</a:t>
                      </a:r>
                      <a:endParaRPr lang="en-US" sz="1900" b="1" dirty="0"/>
                    </a:p>
                  </a:txBody>
                  <a:tcPr marL="91416" marR="91416"/>
                </a:tc>
                <a:tc>
                  <a:txBody>
                    <a:bodyPr/>
                    <a:lstStyle/>
                    <a:p>
                      <a:pPr algn="ctr">
                        <a:lnSpc>
                          <a:spcPct val="90000"/>
                        </a:lnSpc>
                      </a:pPr>
                      <a:r>
                        <a:rPr lang="en-US" sz="1900" dirty="0"/>
                        <a:t>275</a:t>
                      </a:r>
                    </a:p>
                  </a:txBody>
                  <a:tcPr marL="91416" marR="91416"/>
                </a:tc>
                <a:extLst>
                  <a:ext uri="{0D108BD9-81ED-4DB2-BD59-A6C34878D82A}">
                    <a16:rowId xmlns:a16="http://schemas.microsoft.com/office/drawing/2014/main" xmlns="" val="10002"/>
                  </a:ext>
                </a:extLst>
              </a:tr>
              <a:tr h="347472">
                <a:tc>
                  <a:txBody>
                    <a:bodyPr/>
                    <a:lstStyle/>
                    <a:p>
                      <a:pPr algn="ctr">
                        <a:lnSpc>
                          <a:spcPct val="90000"/>
                        </a:lnSpc>
                      </a:pPr>
                      <a:r>
                        <a:rPr lang="en-US" sz="1900" dirty="0"/>
                        <a:t>EUR</a:t>
                      </a:r>
                      <a:endParaRPr lang="en-US" sz="1900" b="1" dirty="0"/>
                    </a:p>
                  </a:txBody>
                  <a:tcPr marL="91416" marR="91416"/>
                </a:tc>
                <a:tc>
                  <a:txBody>
                    <a:bodyPr/>
                    <a:lstStyle/>
                    <a:p>
                      <a:pPr algn="ctr">
                        <a:lnSpc>
                          <a:spcPct val="90000"/>
                        </a:lnSpc>
                      </a:pPr>
                      <a:r>
                        <a:rPr lang="en-US" sz="1900" dirty="0"/>
                        <a:t>350</a:t>
                      </a:r>
                    </a:p>
                  </a:txBody>
                  <a:tcPr marL="91416" marR="91416"/>
                </a:tc>
                <a:extLst>
                  <a:ext uri="{0D108BD9-81ED-4DB2-BD59-A6C34878D82A}">
                    <a16:rowId xmlns:a16="http://schemas.microsoft.com/office/drawing/2014/main" xmlns="" val="10003"/>
                  </a:ext>
                </a:extLst>
              </a:tr>
              <a:tr h="347472">
                <a:tc>
                  <a:txBody>
                    <a:bodyPr/>
                    <a:lstStyle/>
                    <a:p>
                      <a:pPr algn="ctr">
                        <a:lnSpc>
                          <a:spcPct val="90000"/>
                        </a:lnSpc>
                      </a:pPr>
                      <a:r>
                        <a:rPr lang="en-US" sz="1900" b="0" dirty="0"/>
                        <a:t>JPY</a:t>
                      </a:r>
                      <a:endParaRPr lang="en-US" sz="1900" b="1" dirty="0"/>
                    </a:p>
                  </a:txBody>
                  <a:tcPr marL="91416" marR="91416"/>
                </a:tc>
                <a:tc>
                  <a:txBody>
                    <a:bodyPr/>
                    <a:lstStyle/>
                    <a:p>
                      <a:pPr algn="ctr">
                        <a:lnSpc>
                          <a:spcPct val="90000"/>
                        </a:lnSpc>
                      </a:pPr>
                      <a:r>
                        <a:rPr lang="en-US" sz="1900" dirty="0"/>
                        <a:t>450,000</a:t>
                      </a:r>
                    </a:p>
                  </a:txBody>
                  <a:tcPr marL="91416" marR="91416"/>
                </a:tc>
                <a:extLst>
                  <a:ext uri="{0D108BD9-81ED-4DB2-BD59-A6C34878D82A}">
                    <a16:rowId xmlns:a16="http://schemas.microsoft.com/office/drawing/2014/main" xmlns="" val="10004"/>
                  </a:ext>
                </a:extLst>
              </a:tr>
              <a:tr h="347472">
                <a:tc>
                  <a:txBody>
                    <a:bodyPr/>
                    <a:lstStyle/>
                    <a:p>
                      <a:pPr algn="ctr">
                        <a:lnSpc>
                          <a:spcPct val="90000"/>
                        </a:lnSpc>
                      </a:pPr>
                      <a:r>
                        <a:rPr lang="en-US" sz="1900" dirty="0"/>
                        <a:t>SGD</a:t>
                      </a:r>
                      <a:endParaRPr lang="en-US" sz="1900" b="1" dirty="0"/>
                    </a:p>
                  </a:txBody>
                  <a:tcPr marL="91416" marR="91416"/>
                </a:tc>
                <a:tc>
                  <a:txBody>
                    <a:bodyPr/>
                    <a:lstStyle/>
                    <a:p>
                      <a:pPr algn="ctr">
                        <a:lnSpc>
                          <a:spcPct val="90000"/>
                        </a:lnSpc>
                      </a:pPr>
                      <a:r>
                        <a:rPr lang="en-US" sz="1900" dirty="0"/>
                        <a:t>575</a:t>
                      </a:r>
                    </a:p>
                  </a:txBody>
                  <a:tcPr marL="91416" marR="91416"/>
                </a:tc>
                <a:extLst>
                  <a:ext uri="{0D108BD9-81ED-4DB2-BD59-A6C34878D82A}">
                    <a16:rowId xmlns:a16="http://schemas.microsoft.com/office/drawing/2014/main" xmlns="" val="10005"/>
                  </a:ext>
                </a:extLst>
              </a:tr>
            </a:tbl>
          </a:graphicData>
        </a:graphic>
      </p:graphicFrame>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CA" dirty="0"/>
              <a:t>How do Products and Price Books Relate to Each Other?</a:t>
            </a:r>
            <a:endParaRPr lang="en-US" dirty="0"/>
          </a:p>
        </p:txBody>
      </p:sp>
      <p:sp>
        <p:nvSpPr>
          <p:cNvPr id="5" name="Slide Number Placeholder 4"/>
          <p:cNvSpPr>
            <a:spLocks noGrp="1"/>
          </p:cNvSpPr>
          <p:nvPr>
            <p:ph type="sldNum" sz="quarter" idx="4"/>
          </p:nvPr>
        </p:nvSpPr>
        <p:spPr/>
        <p:txBody>
          <a:bodyPr/>
          <a:lstStyle/>
          <a:p>
            <a:fld id="{812A5277-1DB9-460F-9A21-B857ABB32666}" type="slidenum">
              <a:rPr lang="en-US" smtClean="0"/>
              <a:pPr/>
              <a:t>14</a:t>
            </a:fld>
            <a:endParaRPr lang="en-US" dirty="0"/>
          </a:p>
        </p:txBody>
      </p:sp>
      <p:sp>
        <p:nvSpPr>
          <p:cNvPr id="46" name="Content Placeholder 17"/>
          <p:cNvSpPr>
            <a:spLocks noGrp="1"/>
          </p:cNvSpPr>
          <p:nvPr>
            <p:ph idx="1"/>
          </p:nvPr>
        </p:nvSpPr>
        <p:spPr>
          <a:xfrm>
            <a:off x="115680" y="843165"/>
            <a:ext cx="11938065" cy="5950440"/>
          </a:xfrm>
        </p:spPr>
        <p:txBody>
          <a:bodyPr/>
          <a:lstStyle/>
          <a:p>
            <a:r>
              <a:rPr lang="en-US" dirty="0"/>
              <a:t>Use Schema Builder to determine how these objects relate to each other.</a:t>
            </a:r>
          </a:p>
        </p:txBody>
      </p:sp>
      <p:cxnSp>
        <p:nvCxnSpPr>
          <p:cNvPr id="47" name="Straight Connector 46"/>
          <p:cNvCxnSpPr/>
          <p:nvPr/>
        </p:nvCxnSpPr>
        <p:spPr bwMode="auto">
          <a:xfrm>
            <a:off x="4281660" y="4252151"/>
            <a:ext cx="639913" cy="0"/>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cxnSp>
        <p:nvCxnSpPr>
          <p:cNvPr id="48" name="Straight Connector 47"/>
          <p:cNvCxnSpPr/>
          <p:nvPr/>
        </p:nvCxnSpPr>
        <p:spPr bwMode="auto">
          <a:xfrm>
            <a:off x="4294353" y="3170227"/>
            <a:ext cx="0" cy="1099155"/>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grpSp>
        <p:nvGrpSpPr>
          <p:cNvPr id="49" name="Group 63"/>
          <p:cNvGrpSpPr/>
          <p:nvPr/>
        </p:nvGrpSpPr>
        <p:grpSpPr>
          <a:xfrm>
            <a:off x="4595867" y="4047517"/>
            <a:ext cx="639913" cy="411480"/>
            <a:chOff x="3498130" y="4601566"/>
            <a:chExt cx="640080" cy="411480"/>
          </a:xfrm>
        </p:grpSpPr>
        <p:cxnSp>
          <p:nvCxnSpPr>
            <p:cNvPr id="50" name="Straight Connector 49"/>
            <p:cNvCxnSpPr/>
            <p:nvPr/>
          </p:nvCxnSpPr>
          <p:spPr bwMode="auto">
            <a:xfrm>
              <a:off x="3498130" y="4807306"/>
              <a:ext cx="640080" cy="0"/>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sp>
          <p:nvSpPr>
            <p:cNvPr id="51" name="Isosceles Triangle 50"/>
            <p:cNvSpPr/>
            <p:nvPr/>
          </p:nvSpPr>
          <p:spPr bwMode="auto">
            <a:xfrm rot="16200000" flipH="1">
              <a:off x="3780326" y="4629591"/>
              <a:ext cx="333375" cy="355431"/>
            </a:xfrm>
            <a:prstGeom prst="triangle">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400">
                <a:latin typeface="Times New Roman" pitchFamily="18" charset="0"/>
              </a:endParaRPr>
            </a:p>
          </p:txBody>
        </p:sp>
        <p:sp>
          <p:nvSpPr>
            <p:cNvPr id="52" name="Oval 51"/>
            <p:cNvSpPr/>
            <p:nvPr/>
          </p:nvSpPr>
          <p:spPr bwMode="auto">
            <a:xfrm>
              <a:off x="3753400" y="4738726"/>
              <a:ext cx="137160" cy="137160"/>
            </a:xfrm>
            <a:prstGeom prst="ellipse">
              <a:avLst/>
            </a:prstGeom>
            <a:solidFill>
              <a:schemeClr val="bg1"/>
            </a:solid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400">
                <a:latin typeface="Times New Roman" pitchFamily="18" charset="0"/>
              </a:endParaRPr>
            </a:p>
          </p:txBody>
        </p:sp>
        <p:cxnSp>
          <p:nvCxnSpPr>
            <p:cNvPr id="53" name="Straight Connector 52"/>
            <p:cNvCxnSpPr/>
            <p:nvPr/>
          </p:nvCxnSpPr>
          <p:spPr bwMode="auto">
            <a:xfrm flipH="1">
              <a:off x="4120867" y="4601566"/>
              <a:ext cx="3862" cy="411480"/>
            </a:xfrm>
            <a:prstGeom prst="line">
              <a:avLst/>
            </a:prstGeom>
            <a:solidFill>
              <a:schemeClr val="accent1"/>
            </a:solidFill>
            <a:ln w="38100" cap="flat" cmpd="sng" algn="ctr">
              <a:solidFill>
                <a:schemeClr val="bg1"/>
              </a:solidFill>
              <a:prstDash val="solid"/>
              <a:round/>
              <a:headEnd type="none" w="med" len="med"/>
              <a:tailEnd type="none" w="med" len="med"/>
            </a:ln>
            <a:effectLst/>
          </p:spPr>
        </p:cxnSp>
      </p:grpSp>
      <p:cxnSp>
        <p:nvCxnSpPr>
          <p:cNvPr id="54" name="Straight Connector 53"/>
          <p:cNvCxnSpPr/>
          <p:nvPr/>
        </p:nvCxnSpPr>
        <p:spPr bwMode="auto">
          <a:xfrm>
            <a:off x="7267017" y="4268748"/>
            <a:ext cx="639913" cy="0"/>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cxnSp>
        <p:nvCxnSpPr>
          <p:cNvPr id="55" name="Straight Connector 54"/>
          <p:cNvCxnSpPr/>
          <p:nvPr/>
        </p:nvCxnSpPr>
        <p:spPr bwMode="auto">
          <a:xfrm>
            <a:off x="7886134" y="3186823"/>
            <a:ext cx="0" cy="1099155"/>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grpSp>
        <p:nvGrpSpPr>
          <p:cNvPr id="56" name="Group 69"/>
          <p:cNvGrpSpPr/>
          <p:nvPr/>
        </p:nvGrpSpPr>
        <p:grpSpPr>
          <a:xfrm rot="10800000">
            <a:off x="7020054" y="4064116"/>
            <a:ext cx="639913" cy="411480"/>
            <a:chOff x="3498130" y="4601566"/>
            <a:chExt cx="640080" cy="411480"/>
          </a:xfrm>
        </p:grpSpPr>
        <p:cxnSp>
          <p:nvCxnSpPr>
            <p:cNvPr id="57" name="Straight Connector 56"/>
            <p:cNvCxnSpPr/>
            <p:nvPr/>
          </p:nvCxnSpPr>
          <p:spPr bwMode="auto">
            <a:xfrm>
              <a:off x="3498130" y="4807306"/>
              <a:ext cx="640080" cy="0"/>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sp>
          <p:nvSpPr>
            <p:cNvPr id="58" name="Isosceles Triangle 57"/>
            <p:cNvSpPr/>
            <p:nvPr/>
          </p:nvSpPr>
          <p:spPr bwMode="auto">
            <a:xfrm rot="16200000" flipH="1">
              <a:off x="3780326" y="4629591"/>
              <a:ext cx="333375" cy="355431"/>
            </a:xfrm>
            <a:prstGeom prst="triangle">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400">
                <a:latin typeface="Times New Roman" pitchFamily="18" charset="0"/>
              </a:endParaRPr>
            </a:p>
          </p:txBody>
        </p:sp>
        <p:sp>
          <p:nvSpPr>
            <p:cNvPr id="59" name="Oval 58"/>
            <p:cNvSpPr/>
            <p:nvPr/>
          </p:nvSpPr>
          <p:spPr bwMode="auto">
            <a:xfrm>
              <a:off x="3753400" y="4738726"/>
              <a:ext cx="137160" cy="137160"/>
            </a:xfrm>
            <a:prstGeom prst="ellipse">
              <a:avLst/>
            </a:prstGeom>
            <a:solidFill>
              <a:schemeClr val="bg1"/>
            </a:solid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400">
                <a:latin typeface="Times New Roman" pitchFamily="18" charset="0"/>
              </a:endParaRPr>
            </a:p>
          </p:txBody>
        </p:sp>
        <p:cxnSp>
          <p:nvCxnSpPr>
            <p:cNvPr id="60" name="Straight Connector 59"/>
            <p:cNvCxnSpPr/>
            <p:nvPr/>
          </p:nvCxnSpPr>
          <p:spPr bwMode="auto">
            <a:xfrm flipH="1">
              <a:off x="4120867" y="4601566"/>
              <a:ext cx="3862" cy="411480"/>
            </a:xfrm>
            <a:prstGeom prst="line">
              <a:avLst/>
            </a:prstGeom>
            <a:solidFill>
              <a:schemeClr val="accent1"/>
            </a:solidFill>
            <a:ln w="38100" cap="flat" cmpd="sng" algn="ctr">
              <a:solidFill>
                <a:schemeClr val="bg1"/>
              </a:solidFill>
              <a:prstDash val="solid"/>
              <a:round/>
              <a:headEnd type="none" w="med" len="med"/>
              <a:tailEnd type="none" w="med" len="med"/>
            </a:ln>
            <a:effectLst/>
          </p:spPr>
        </p:cxnSp>
      </p:grpSp>
      <p:grpSp>
        <p:nvGrpSpPr>
          <p:cNvPr id="61" name="Group 40"/>
          <p:cNvGrpSpPr/>
          <p:nvPr/>
        </p:nvGrpSpPr>
        <p:grpSpPr>
          <a:xfrm>
            <a:off x="4282985" y="3170425"/>
            <a:ext cx="954119" cy="1288771"/>
            <a:chOff x="3091798" y="3514537"/>
            <a:chExt cx="954368" cy="1288771"/>
          </a:xfrm>
        </p:grpSpPr>
        <p:cxnSp>
          <p:nvCxnSpPr>
            <p:cNvPr id="62" name="Straight Connector 61"/>
            <p:cNvCxnSpPr/>
            <p:nvPr/>
          </p:nvCxnSpPr>
          <p:spPr bwMode="auto">
            <a:xfrm>
              <a:off x="3091798" y="4596461"/>
              <a:ext cx="640080" cy="0"/>
            </a:xfrm>
            <a:prstGeom prst="line">
              <a:avLst/>
            </a:prstGeom>
            <a:solidFill>
              <a:schemeClr val="accent1"/>
            </a:solidFill>
            <a:ln w="76200" cap="flat" cmpd="sng" algn="ctr">
              <a:solidFill>
                <a:schemeClr val="bg1"/>
              </a:solidFill>
              <a:prstDash val="solid"/>
              <a:round/>
              <a:headEnd type="none" w="med" len="med"/>
              <a:tailEnd type="none" w="med" len="med"/>
            </a:ln>
            <a:effectLst/>
          </p:spPr>
        </p:cxnSp>
        <p:cxnSp>
          <p:nvCxnSpPr>
            <p:cNvPr id="63" name="Straight Connector 62"/>
            <p:cNvCxnSpPr/>
            <p:nvPr/>
          </p:nvCxnSpPr>
          <p:spPr bwMode="auto">
            <a:xfrm>
              <a:off x="3104494" y="3514537"/>
              <a:ext cx="0" cy="1099154"/>
            </a:xfrm>
            <a:prstGeom prst="line">
              <a:avLst/>
            </a:prstGeom>
            <a:solidFill>
              <a:schemeClr val="accent1"/>
            </a:solidFill>
            <a:ln w="76200" cap="flat" cmpd="sng" algn="ctr">
              <a:solidFill>
                <a:schemeClr val="bg1"/>
              </a:solidFill>
              <a:prstDash val="solid"/>
              <a:round/>
              <a:headEnd type="none" w="med" len="med"/>
              <a:tailEnd type="none" w="med" len="med"/>
            </a:ln>
            <a:effectLst/>
          </p:spPr>
        </p:cxnSp>
        <p:grpSp>
          <p:nvGrpSpPr>
            <p:cNvPr id="64" name="Group 26"/>
            <p:cNvGrpSpPr/>
            <p:nvPr/>
          </p:nvGrpSpPr>
          <p:grpSpPr>
            <a:xfrm>
              <a:off x="3406086" y="4391828"/>
              <a:ext cx="640080" cy="411480"/>
              <a:chOff x="3498130" y="4601566"/>
              <a:chExt cx="640080" cy="411480"/>
            </a:xfrm>
          </p:grpSpPr>
          <p:cxnSp>
            <p:nvCxnSpPr>
              <p:cNvPr id="65" name="Straight Connector 64"/>
              <p:cNvCxnSpPr/>
              <p:nvPr/>
            </p:nvCxnSpPr>
            <p:spPr bwMode="auto">
              <a:xfrm>
                <a:off x="3498130" y="4807306"/>
                <a:ext cx="640080" cy="0"/>
              </a:xfrm>
              <a:prstGeom prst="line">
                <a:avLst/>
              </a:prstGeom>
              <a:solidFill>
                <a:schemeClr val="accent1"/>
              </a:solidFill>
              <a:ln w="76200" cap="flat" cmpd="sng" algn="ctr">
                <a:solidFill>
                  <a:schemeClr val="bg1"/>
                </a:solidFill>
                <a:prstDash val="solid"/>
                <a:round/>
                <a:headEnd type="none" w="med" len="med"/>
                <a:tailEnd type="none" w="med" len="med"/>
              </a:ln>
              <a:effectLst/>
            </p:spPr>
          </p:cxnSp>
          <p:sp>
            <p:nvSpPr>
              <p:cNvPr id="66" name="Isosceles Triangle 65"/>
              <p:cNvSpPr/>
              <p:nvPr/>
            </p:nvSpPr>
            <p:spPr bwMode="auto">
              <a:xfrm rot="16200000" flipH="1">
                <a:off x="3780326" y="4629591"/>
                <a:ext cx="333375" cy="355431"/>
              </a:xfrm>
              <a:prstGeom prst="triangle">
                <a:avLst/>
              </a:prstGeom>
              <a:noFill/>
              <a:ln w="762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400">
                  <a:latin typeface="Times New Roman" pitchFamily="18" charset="0"/>
                </a:endParaRPr>
              </a:p>
            </p:txBody>
          </p:sp>
          <p:sp>
            <p:nvSpPr>
              <p:cNvPr id="67" name="Oval 66"/>
              <p:cNvSpPr/>
              <p:nvPr/>
            </p:nvSpPr>
            <p:spPr bwMode="auto">
              <a:xfrm>
                <a:off x="3753400" y="4738726"/>
                <a:ext cx="137160" cy="137160"/>
              </a:xfrm>
              <a:prstGeom prst="ellipse">
                <a:avLst/>
              </a:prstGeom>
              <a:solidFill>
                <a:schemeClr val="bg1"/>
              </a:solidFill>
              <a:ln w="762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400">
                  <a:latin typeface="Times New Roman" pitchFamily="18" charset="0"/>
                </a:endParaRPr>
              </a:p>
            </p:txBody>
          </p:sp>
          <p:cxnSp>
            <p:nvCxnSpPr>
              <p:cNvPr id="68" name="Straight Connector 67"/>
              <p:cNvCxnSpPr/>
              <p:nvPr/>
            </p:nvCxnSpPr>
            <p:spPr bwMode="auto">
              <a:xfrm flipH="1">
                <a:off x="4120867" y="4601566"/>
                <a:ext cx="3862" cy="411480"/>
              </a:xfrm>
              <a:prstGeom prst="line">
                <a:avLst/>
              </a:prstGeom>
              <a:solidFill>
                <a:schemeClr val="accent1"/>
              </a:solidFill>
              <a:ln w="76200" cap="flat" cmpd="sng" algn="ctr">
                <a:solidFill>
                  <a:schemeClr val="bg1"/>
                </a:solidFill>
                <a:prstDash val="solid"/>
                <a:round/>
                <a:headEnd type="none" w="med" len="med"/>
                <a:tailEnd type="none" w="med" len="med"/>
              </a:ln>
              <a:effectLst/>
            </p:spPr>
          </p:cxnSp>
        </p:grpSp>
      </p:grpSp>
      <p:grpSp>
        <p:nvGrpSpPr>
          <p:cNvPr id="69" name="Group 39"/>
          <p:cNvGrpSpPr/>
          <p:nvPr/>
        </p:nvGrpSpPr>
        <p:grpSpPr>
          <a:xfrm>
            <a:off x="7013432" y="3188149"/>
            <a:ext cx="886876" cy="1288772"/>
            <a:chOff x="5830905" y="3531134"/>
            <a:chExt cx="887107" cy="1288772"/>
          </a:xfrm>
        </p:grpSpPr>
        <p:cxnSp>
          <p:nvCxnSpPr>
            <p:cNvPr id="70" name="Straight Connector 69"/>
            <p:cNvCxnSpPr/>
            <p:nvPr/>
          </p:nvCxnSpPr>
          <p:spPr bwMode="auto">
            <a:xfrm>
              <a:off x="6077932" y="4613059"/>
              <a:ext cx="640080" cy="0"/>
            </a:xfrm>
            <a:prstGeom prst="line">
              <a:avLst/>
            </a:prstGeom>
            <a:solidFill>
              <a:schemeClr val="accent1"/>
            </a:solidFill>
            <a:ln w="76200" cap="flat" cmpd="sng" algn="ctr">
              <a:solidFill>
                <a:schemeClr val="bg1"/>
              </a:solidFill>
              <a:prstDash val="solid"/>
              <a:round/>
              <a:headEnd type="none" w="med" len="med"/>
              <a:tailEnd type="none" w="med" len="med"/>
            </a:ln>
            <a:effectLst/>
          </p:spPr>
        </p:cxnSp>
        <p:cxnSp>
          <p:nvCxnSpPr>
            <p:cNvPr id="71" name="Straight Connector 70"/>
            <p:cNvCxnSpPr/>
            <p:nvPr/>
          </p:nvCxnSpPr>
          <p:spPr bwMode="auto">
            <a:xfrm>
              <a:off x="6697210" y="3531134"/>
              <a:ext cx="0" cy="1099154"/>
            </a:xfrm>
            <a:prstGeom prst="line">
              <a:avLst/>
            </a:prstGeom>
            <a:solidFill>
              <a:schemeClr val="accent1"/>
            </a:solidFill>
            <a:ln w="76200" cap="flat" cmpd="sng" algn="ctr">
              <a:solidFill>
                <a:schemeClr val="bg1"/>
              </a:solidFill>
              <a:prstDash val="solid"/>
              <a:round/>
              <a:headEnd type="none" w="med" len="med"/>
              <a:tailEnd type="none" w="med" len="med"/>
            </a:ln>
            <a:effectLst/>
          </p:spPr>
        </p:cxnSp>
        <p:grpSp>
          <p:nvGrpSpPr>
            <p:cNvPr id="72" name="Group 71"/>
            <p:cNvGrpSpPr/>
            <p:nvPr/>
          </p:nvGrpSpPr>
          <p:grpSpPr>
            <a:xfrm rot="10800000">
              <a:off x="5830905" y="4408426"/>
              <a:ext cx="640080" cy="411480"/>
              <a:chOff x="3498130" y="4601566"/>
              <a:chExt cx="640080" cy="411480"/>
            </a:xfrm>
          </p:grpSpPr>
          <p:cxnSp>
            <p:nvCxnSpPr>
              <p:cNvPr id="73" name="Straight Connector 72"/>
              <p:cNvCxnSpPr/>
              <p:nvPr/>
            </p:nvCxnSpPr>
            <p:spPr bwMode="auto">
              <a:xfrm>
                <a:off x="3498130" y="4807306"/>
                <a:ext cx="640080" cy="0"/>
              </a:xfrm>
              <a:prstGeom prst="line">
                <a:avLst/>
              </a:prstGeom>
              <a:solidFill>
                <a:schemeClr val="accent1"/>
              </a:solidFill>
              <a:ln w="76200" cap="flat" cmpd="sng" algn="ctr">
                <a:solidFill>
                  <a:schemeClr val="bg1"/>
                </a:solidFill>
                <a:prstDash val="solid"/>
                <a:round/>
                <a:headEnd type="none" w="med" len="med"/>
                <a:tailEnd type="none" w="med" len="med"/>
              </a:ln>
              <a:effectLst/>
            </p:spPr>
          </p:cxnSp>
          <p:sp>
            <p:nvSpPr>
              <p:cNvPr id="74" name="Isosceles Triangle 73"/>
              <p:cNvSpPr/>
              <p:nvPr/>
            </p:nvSpPr>
            <p:spPr bwMode="auto">
              <a:xfrm rot="16200000" flipH="1">
                <a:off x="3780326" y="4629591"/>
                <a:ext cx="333375" cy="355431"/>
              </a:xfrm>
              <a:prstGeom prst="triangle">
                <a:avLst/>
              </a:prstGeom>
              <a:noFill/>
              <a:ln w="762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400">
                  <a:latin typeface="Times New Roman" pitchFamily="18" charset="0"/>
                </a:endParaRPr>
              </a:p>
            </p:txBody>
          </p:sp>
          <p:sp>
            <p:nvSpPr>
              <p:cNvPr id="75" name="Oval 74"/>
              <p:cNvSpPr/>
              <p:nvPr/>
            </p:nvSpPr>
            <p:spPr bwMode="auto">
              <a:xfrm>
                <a:off x="3753400" y="4738726"/>
                <a:ext cx="137160" cy="137160"/>
              </a:xfrm>
              <a:prstGeom prst="ellipse">
                <a:avLst/>
              </a:prstGeom>
              <a:solidFill>
                <a:schemeClr val="bg1"/>
              </a:solidFill>
              <a:ln w="762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400">
                  <a:latin typeface="Times New Roman" pitchFamily="18" charset="0"/>
                </a:endParaRPr>
              </a:p>
            </p:txBody>
          </p:sp>
          <p:cxnSp>
            <p:nvCxnSpPr>
              <p:cNvPr id="76" name="Straight Connector 75"/>
              <p:cNvCxnSpPr/>
              <p:nvPr/>
            </p:nvCxnSpPr>
            <p:spPr bwMode="auto">
              <a:xfrm flipH="1">
                <a:off x="4120867" y="4601566"/>
                <a:ext cx="3862" cy="411480"/>
              </a:xfrm>
              <a:prstGeom prst="line">
                <a:avLst/>
              </a:prstGeom>
              <a:solidFill>
                <a:schemeClr val="accent1"/>
              </a:solidFill>
              <a:ln w="76200" cap="flat" cmpd="sng" algn="ctr">
                <a:solidFill>
                  <a:schemeClr val="bg1"/>
                </a:solidFill>
                <a:prstDash val="solid"/>
                <a:round/>
                <a:headEnd type="none" w="med" len="med"/>
                <a:tailEnd type="none" w="med" len="med"/>
              </a:ln>
              <a:effectLst/>
            </p:spPr>
          </p:cxnSp>
        </p:grpSp>
      </p:grpSp>
      <p:sp>
        <p:nvSpPr>
          <p:cNvPr id="77" name="Rectangle 76"/>
          <p:cNvSpPr/>
          <p:nvPr/>
        </p:nvSpPr>
        <p:spPr>
          <a:xfrm>
            <a:off x="6892289" y="2267825"/>
            <a:ext cx="1828324"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r>
              <a:rPr lang="en-US" sz="2100" dirty="0">
                <a:solidFill>
                  <a:schemeClr val="tx1"/>
                </a:solidFill>
              </a:rPr>
              <a:t>Price Book</a:t>
            </a:r>
          </a:p>
        </p:txBody>
      </p:sp>
      <p:sp>
        <p:nvSpPr>
          <p:cNvPr id="78" name="Rectangle 77"/>
          <p:cNvSpPr/>
          <p:nvPr/>
        </p:nvSpPr>
        <p:spPr>
          <a:xfrm>
            <a:off x="3379508" y="2249720"/>
            <a:ext cx="1828324" cy="914400"/>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r>
              <a:rPr lang="en-US" sz="2100" dirty="0">
                <a:solidFill>
                  <a:schemeClr val="tx1"/>
                </a:solidFill>
              </a:rPr>
              <a:t>Product</a:t>
            </a:r>
          </a:p>
        </p:txBody>
      </p:sp>
      <p:sp>
        <p:nvSpPr>
          <p:cNvPr id="79" name="Rectangle 78"/>
          <p:cNvSpPr/>
          <p:nvPr/>
        </p:nvSpPr>
        <p:spPr>
          <a:xfrm>
            <a:off x="5217947" y="3774691"/>
            <a:ext cx="1828324" cy="914400"/>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r>
              <a:rPr lang="en-US" sz="2100" dirty="0">
                <a:solidFill>
                  <a:schemeClr val="tx1"/>
                </a:solidFill>
              </a:rPr>
              <a:t>Price Book Entry</a:t>
            </a:r>
          </a:p>
        </p:txBody>
      </p:sp>
      <p:sp>
        <p:nvSpPr>
          <p:cNvPr id="81" name="Rectangle 80"/>
          <p:cNvSpPr/>
          <p:nvPr/>
        </p:nvSpPr>
        <p:spPr bwMode="auto">
          <a:xfrm>
            <a:off x="0" y="6038603"/>
            <a:ext cx="12188825" cy="819397"/>
          </a:xfrm>
          <a:prstGeom prst="rect">
            <a:avLst/>
          </a:prstGeom>
          <a:solidFill>
            <a:schemeClr val="tx1"/>
          </a:solidFill>
          <a:ln w="38100" cap="flat" cmpd="sng" algn="ctr">
            <a:noFill/>
            <a:prstDash val="solid"/>
            <a:round/>
            <a:headEnd type="none" w="med" len="med"/>
            <a:tailEnd type="none" w="med" len="med"/>
          </a:ln>
          <a:effectLst/>
        </p:spPr>
        <p:txBody>
          <a:bodyPr vert="horz" wrap="square" lIns="1340885" tIns="45712" rIns="457120" bIns="45712" numCol="1" rtlCol="0" anchor="ctr" anchorCtr="0" compatLnSpc="1">
            <a:prstTxWarp prst="textNoShape">
              <a:avLst/>
            </a:prstTxWarp>
          </a:bodyPr>
          <a:lstStyle/>
          <a:p>
            <a:pPr marL="3174" algn="l" defTabSz="914231" eaLnBrk="0" hangingPunct="0">
              <a:lnSpc>
                <a:spcPct val="85000"/>
              </a:lnSpc>
            </a:pPr>
            <a:r>
              <a:rPr lang="en-US" kern="0" dirty="0">
                <a:solidFill>
                  <a:schemeClr val="bg1"/>
                </a:solidFill>
                <a:latin typeface="Arial" pitchFamily="34" charset="0"/>
                <a:cs typeface="Arial" pitchFamily="34" charset="0"/>
              </a:rPr>
              <a:t>Setup | Schema Builder</a:t>
            </a:r>
          </a:p>
        </p:txBody>
      </p:sp>
      <p:sp>
        <p:nvSpPr>
          <p:cNvPr id="82" name="TextBox 81"/>
          <p:cNvSpPr txBox="1"/>
          <p:nvPr/>
        </p:nvSpPr>
        <p:spPr bwMode="white">
          <a:xfrm>
            <a:off x="0" y="6097976"/>
            <a:ext cx="1295063" cy="253916"/>
          </a:xfrm>
          <a:prstGeom prst="rect">
            <a:avLst/>
          </a:prstGeom>
          <a:noFill/>
          <a:ln>
            <a:noFill/>
          </a:ln>
        </p:spPr>
        <p:txBody>
          <a:bodyPr wrap="square" lIns="68580" tIns="34290" rIns="68580" bIns="34290" rtlCol="0">
            <a:spAutoFit/>
          </a:bodyPr>
          <a:lstStyle/>
          <a:p>
            <a:pPr algn="ctr"/>
            <a:r>
              <a:rPr lang="en-US" sz="1200" dirty="0">
                <a:solidFill>
                  <a:schemeClr val="bg1"/>
                </a:solidFill>
                <a:latin typeface="Arial" panose="020B0604020202020204" pitchFamily="34" charset="0"/>
                <a:cs typeface="Arial" panose="020B0604020202020204" pitchFamily="34" charset="0"/>
              </a:rPr>
              <a:t>CLICK PATH:</a:t>
            </a:r>
          </a:p>
        </p:txBody>
      </p:sp>
      <p:sp>
        <p:nvSpPr>
          <p:cNvPr id="83" name="Freeform 202"/>
          <p:cNvSpPr>
            <a:spLocks noEditPoints="1"/>
          </p:cNvSpPr>
          <p:nvPr/>
        </p:nvSpPr>
        <p:spPr bwMode="auto">
          <a:xfrm flipH="1">
            <a:off x="450005" y="6372854"/>
            <a:ext cx="318880" cy="321495"/>
          </a:xfrm>
          <a:custGeom>
            <a:avLst/>
            <a:gdLst>
              <a:gd name="T0" fmla="*/ 4 w 63"/>
              <a:gd name="T1" fmla="*/ 4 h 63"/>
              <a:gd name="T2" fmla="*/ 55 w 63"/>
              <a:gd name="T3" fmla="*/ 21 h 63"/>
              <a:gd name="T4" fmla="*/ 37 w 63"/>
              <a:gd name="T5" fmla="*/ 30 h 63"/>
              <a:gd name="T6" fmla="*/ 59 w 63"/>
              <a:gd name="T7" fmla="*/ 52 h 63"/>
              <a:gd name="T8" fmla="*/ 52 w 63"/>
              <a:gd name="T9" fmla="*/ 59 h 63"/>
              <a:gd name="T10" fmla="*/ 30 w 63"/>
              <a:gd name="T11" fmla="*/ 37 h 63"/>
              <a:gd name="T12" fmla="*/ 21 w 63"/>
              <a:gd name="T13" fmla="*/ 55 h 63"/>
              <a:gd name="T14" fmla="*/ 4 w 63"/>
              <a:gd name="T15" fmla="*/ 4 h 63"/>
              <a:gd name="T16" fmla="*/ 4 w 63"/>
              <a:gd name="T17" fmla="*/ 0 h 63"/>
              <a:gd name="T18" fmla="*/ 1 w 63"/>
              <a:gd name="T19" fmla="*/ 1 h 63"/>
              <a:gd name="T20" fmla="*/ 0 w 63"/>
              <a:gd name="T21" fmla="*/ 5 h 63"/>
              <a:gd name="T22" fmla="*/ 17 w 63"/>
              <a:gd name="T23" fmla="*/ 56 h 63"/>
              <a:gd name="T24" fmla="*/ 21 w 63"/>
              <a:gd name="T25" fmla="*/ 59 h 63"/>
              <a:gd name="T26" fmla="*/ 21 w 63"/>
              <a:gd name="T27" fmla="*/ 59 h 63"/>
              <a:gd name="T28" fmla="*/ 25 w 63"/>
              <a:gd name="T29" fmla="*/ 57 h 63"/>
              <a:gd name="T30" fmla="*/ 31 w 63"/>
              <a:gd name="T31" fmla="*/ 44 h 63"/>
              <a:gd name="T32" fmla="*/ 49 w 63"/>
              <a:gd name="T33" fmla="*/ 62 h 63"/>
              <a:gd name="T34" fmla="*/ 52 w 63"/>
              <a:gd name="T35" fmla="*/ 63 h 63"/>
              <a:gd name="T36" fmla="*/ 54 w 63"/>
              <a:gd name="T37" fmla="*/ 62 h 63"/>
              <a:gd name="T38" fmla="*/ 62 w 63"/>
              <a:gd name="T39" fmla="*/ 55 h 63"/>
              <a:gd name="T40" fmla="*/ 63 w 63"/>
              <a:gd name="T41" fmla="*/ 52 h 63"/>
              <a:gd name="T42" fmla="*/ 62 w 63"/>
              <a:gd name="T43" fmla="*/ 49 h 63"/>
              <a:gd name="T44" fmla="*/ 44 w 63"/>
              <a:gd name="T45" fmla="*/ 31 h 63"/>
              <a:gd name="T46" fmla="*/ 57 w 63"/>
              <a:gd name="T47" fmla="*/ 25 h 63"/>
              <a:gd name="T48" fmla="*/ 59 w 63"/>
              <a:gd name="T49" fmla="*/ 21 h 63"/>
              <a:gd name="T50" fmla="*/ 56 w 63"/>
              <a:gd name="T51" fmla="*/ 17 h 63"/>
              <a:gd name="T52" fmla="*/ 5 w 63"/>
              <a:gd name="T53" fmla="*/ 0 h 63"/>
              <a:gd name="T54" fmla="*/ 4 w 63"/>
              <a:gd name="T5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3" h="63">
                <a:moveTo>
                  <a:pt x="4" y="4"/>
                </a:moveTo>
                <a:cubicBezTo>
                  <a:pt x="55" y="21"/>
                  <a:pt x="55" y="21"/>
                  <a:pt x="55" y="21"/>
                </a:cubicBezTo>
                <a:cubicBezTo>
                  <a:pt x="37" y="30"/>
                  <a:pt x="37" y="30"/>
                  <a:pt x="37" y="30"/>
                </a:cubicBezTo>
                <a:cubicBezTo>
                  <a:pt x="59" y="52"/>
                  <a:pt x="59" y="52"/>
                  <a:pt x="59" y="52"/>
                </a:cubicBezTo>
                <a:cubicBezTo>
                  <a:pt x="52" y="59"/>
                  <a:pt x="52" y="59"/>
                  <a:pt x="52" y="59"/>
                </a:cubicBezTo>
                <a:cubicBezTo>
                  <a:pt x="30" y="37"/>
                  <a:pt x="30" y="37"/>
                  <a:pt x="30" y="37"/>
                </a:cubicBezTo>
                <a:cubicBezTo>
                  <a:pt x="21" y="55"/>
                  <a:pt x="21" y="55"/>
                  <a:pt x="21" y="55"/>
                </a:cubicBezTo>
                <a:cubicBezTo>
                  <a:pt x="4" y="4"/>
                  <a:pt x="4" y="4"/>
                  <a:pt x="4" y="4"/>
                </a:cubicBezTo>
                <a:moveTo>
                  <a:pt x="4" y="0"/>
                </a:moveTo>
                <a:cubicBezTo>
                  <a:pt x="3" y="0"/>
                  <a:pt x="2" y="1"/>
                  <a:pt x="1" y="1"/>
                </a:cubicBezTo>
                <a:cubicBezTo>
                  <a:pt x="0" y="2"/>
                  <a:pt x="0" y="4"/>
                  <a:pt x="0" y="5"/>
                </a:cubicBezTo>
                <a:cubicBezTo>
                  <a:pt x="17" y="56"/>
                  <a:pt x="17" y="56"/>
                  <a:pt x="17" y="56"/>
                </a:cubicBezTo>
                <a:cubicBezTo>
                  <a:pt x="18" y="58"/>
                  <a:pt x="19" y="59"/>
                  <a:pt x="21" y="59"/>
                </a:cubicBezTo>
                <a:cubicBezTo>
                  <a:pt x="21" y="59"/>
                  <a:pt x="21" y="59"/>
                  <a:pt x="21" y="59"/>
                </a:cubicBezTo>
                <a:cubicBezTo>
                  <a:pt x="22" y="59"/>
                  <a:pt x="24" y="58"/>
                  <a:pt x="25" y="57"/>
                </a:cubicBezTo>
                <a:cubicBezTo>
                  <a:pt x="31" y="44"/>
                  <a:pt x="31" y="44"/>
                  <a:pt x="31" y="44"/>
                </a:cubicBezTo>
                <a:cubicBezTo>
                  <a:pt x="49" y="62"/>
                  <a:pt x="49" y="62"/>
                  <a:pt x="49" y="62"/>
                </a:cubicBezTo>
                <a:cubicBezTo>
                  <a:pt x="50" y="63"/>
                  <a:pt x="51" y="63"/>
                  <a:pt x="52" y="63"/>
                </a:cubicBezTo>
                <a:cubicBezTo>
                  <a:pt x="53" y="63"/>
                  <a:pt x="54" y="63"/>
                  <a:pt x="54" y="62"/>
                </a:cubicBezTo>
                <a:cubicBezTo>
                  <a:pt x="62" y="55"/>
                  <a:pt x="62" y="55"/>
                  <a:pt x="62" y="55"/>
                </a:cubicBezTo>
                <a:cubicBezTo>
                  <a:pt x="62" y="54"/>
                  <a:pt x="63" y="53"/>
                  <a:pt x="63" y="52"/>
                </a:cubicBezTo>
                <a:cubicBezTo>
                  <a:pt x="63" y="51"/>
                  <a:pt x="62" y="50"/>
                  <a:pt x="62" y="49"/>
                </a:cubicBezTo>
                <a:cubicBezTo>
                  <a:pt x="44" y="31"/>
                  <a:pt x="44" y="31"/>
                  <a:pt x="44" y="31"/>
                </a:cubicBezTo>
                <a:cubicBezTo>
                  <a:pt x="57" y="25"/>
                  <a:pt x="57" y="25"/>
                  <a:pt x="57" y="25"/>
                </a:cubicBezTo>
                <a:cubicBezTo>
                  <a:pt x="58" y="24"/>
                  <a:pt x="59" y="22"/>
                  <a:pt x="59" y="21"/>
                </a:cubicBezTo>
                <a:cubicBezTo>
                  <a:pt x="59" y="19"/>
                  <a:pt x="58" y="18"/>
                  <a:pt x="56" y="17"/>
                </a:cubicBezTo>
                <a:cubicBezTo>
                  <a:pt x="5" y="0"/>
                  <a:pt x="5" y="0"/>
                  <a:pt x="5" y="0"/>
                </a:cubicBezTo>
                <a:cubicBezTo>
                  <a:pt x="5" y="0"/>
                  <a:pt x="4" y="0"/>
                  <a:pt x="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th-TH"/>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1"/>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a:t>Customizing Products</a:t>
            </a:r>
            <a:endParaRPr lang="en-US" dirty="0"/>
          </a:p>
        </p:txBody>
      </p:sp>
      <p:sp>
        <p:nvSpPr>
          <p:cNvPr id="4" name="Slide Number Placeholder 3"/>
          <p:cNvSpPr>
            <a:spLocks noGrp="1"/>
          </p:cNvSpPr>
          <p:nvPr>
            <p:ph type="sldNum" sz="quarter" idx="4"/>
          </p:nvPr>
        </p:nvSpPr>
        <p:spPr/>
        <p:txBody>
          <a:bodyPr/>
          <a:lstStyle/>
          <a:p>
            <a:fld id="{812A5277-1DB9-460F-9A21-B857ABB32666}" type="slidenum">
              <a:rPr lang="en-US" smtClean="0"/>
              <a:pPr/>
              <a:t>15</a:t>
            </a:fld>
            <a:endParaRPr lang="en-US" dirty="0"/>
          </a:p>
        </p:txBody>
      </p:sp>
      <p:sp>
        <p:nvSpPr>
          <p:cNvPr id="6" name="Rounded Rectangle 5"/>
          <p:cNvSpPr/>
          <p:nvPr/>
        </p:nvSpPr>
        <p:spPr bwMode="auto">
          <a:xfrm>
            <a:off x="5058036" y="2854475"/>
            <a:ext cx="5291179" cy="1381263"/>
          </a:xfrm>
          <a:prstGeom prst="roundRect">
            <a:avLst/>
          </a:prstGeom>
          <a:solidFill>
            <a:schemeClr val="bg1"/>
          </a:solidFill>
          <a:ln w="38100" cap="flat" cmpd="sng" algn="ctr">
            <a:solidFill>
              <a:srgbClr val="0070C0"/>
            </a:solidFill>
            <a:prstDash val="solid"/>
            <a:round/>
            <a:headEnd type="none" w="med" len="med"/>
            <a:tailEnd type="none" w="med" len="med"/>
          </a:ln>
          <a:effectLst/>
        </p:spPr>
        <p:txBody>
          <a:bodyPr vert="horz" wrap="square" lIns="121899" tIns="60949" rIns="121899" bIns="60949" numCol="1" rtlCol="0" anchor="b" anchorCtr="0" compatLnSpc="1">
            <a:prstTxWarp prst="textNoShape">
              <a:avLst/>
            </a:prstTxWarp>
          </a:bodyPr>
          <a:lstStyle/>
          <a:p>
            <a:pPr>
              <a:lnSpc>
                <a:spcPct val="90000"/>
              </a:lnSpc>
            </a:pPr>
            <a:r>
              <a:rPr lang="en-US" sz="2100" dirty="0">
                <a:latin typeface="+mn-lt"/>
              </a:rPr>
              <a:t>Track product attributes to help users find and sort products.</a:t>
            </a:r>
          </a:p>
        </p:txBody>
      </p:sp>
      <p:sp>
        <p:nvSpPr>
          <p:cNvPr id="9" name="Rounded Rectangle 8"/>
          <p:cNvSpPr/>
          <p:nvPr/>
        </p:nvSpPr>
        <p:spPr bwMode="auto">
          <a:xfrm>
            <a:off x="5058036" y="928921"/>
            <a:ext cx="5291179" cy="1606248"/>
          </a:xfrm>
          <a:prstGeom prst="roundRect">
            <a:avLst>
              <a:gd name="adj" fmla="val 10365"/>
            </a:avLst>
          </a:prstGeom>
          <a:solidFill>
            <a:schemeClr val="bg1"/>
          </a:solidFill>
          <a:ln w="38100" cap="flat" cmpd="sng" algn="ctr">
            <a:solidFill>
              <a:srgbClr val="0070C0"/>
            </a:solidFill>
            <a:prstDash val="solid"/>
            <a:round/>
            <a:headEnd type="none" w="med" len="med"/>
            <a:tailEnd type="none" w="med" len="med"/>
          </a:ln>
          <a:effectLst/>
        </p:spPr>
        <p:txBody>
          <a:bodyPr vert="horz" wrap="square" lIns="121899" tIns="60949" rIns="121899" bIns="60949" numCol="1" rtlCol="0" anchor="b" anchorCtr="0" compatLnSpc="1">
            <a:prstTxWarp prst="textNoShape">
              <a:avLst/>
            </a:prstTxWarp>
          </a:bodyPr>
          <a:lstStyle/>
          <a:p>
            <a:pPr algn="ctr"/>
            <a:r>
              <a:rPr lang="en-US" sz="2100" dirty="0">
                <a:latin typeface="+mn-lt"/>
              </a:rPr>
              <a:t>Link to product image files.</a:t>
            </a:r>
          </a:p>
        </p:txBody>
      </p:sp>
      <p:pic>
        <p:nvPicPr>
          <p:cNvPr id="10" name="Picture 19" descr="C:\Users\jkaufmann\AppData\Local\Temp\SNAGHTML1164e6ff.PNG"/>
          <p:cNvPicPr>
            <a:picLocks noChangeAspect="1" noChangeArrowheads="1"/>
          </p:cNvPicPr>
          <p:nvPr/>
        </p:nvPicPr>
        <p:blipFill>
          <a:blip r:embed="rId4" cstate="print"/>
          <a:srcRect/>
          <a:stretch>
            <a:fillRect/>
          </a:stretch>
        </p:blipFill>
        <p:spPr bwMode="auto">
          <a:xfrm>
            <a:off x="6929523" y="478817"/>
            <a:ext cx="1620335" cy="1572536"/>
          </a:xfrm>
          <a:prstGeom prst="rect">
            <a:avLst/>
          </a:prstGeom>
          <a:noFill/>
          <a:effectLst>
            <a:outerShdw blurRad="50800" dist="38100" dir="2700000" algn="tl" rotWithShape="0">
              <a:prstClr val="black">
                <a:alpha val="40000"/>
              </a:prstClr>
            </a:outerShdw>
          </a:effectLst>
        </p:spPr>
      </p:pic>
      <p:pic>
        <p:nvPicPr>
          <p:cNvPr id="11" name="Picture 21" descr="C:\Users\jkaufmann\AppData\Local\Temp\SNAGHTML11657153.PNG"/>
          <p:cNvPicPr>
            <a:picLocks noChangeAspect="1" noChangeArrowheads="1"/>
          </p:cNvPicPr>
          <p:nvPr/>
        </p:nvPicPr>
        <p:blipFill>
          <a:blip r:embed="rId5" cstate="print"/>
          <a:srcRect/>
          <a:stretch>
            <a:fillRect/>
          </a:stretch>
        </p:blipFill>
        <p:spPr bwMode="auto">
          <a:xfrm>
            <a:off x="8656749" y="478817"/>
            <a:ext cx="1567144" cy="1572536"/>
          </a:xfrm>
          <a:prstGeom prst="rect">
            <a:avLst/>
          </a:prstGeom>
          <a:noFill/>
          <a:effectLst>
            <a:outerShdw blurRad="50800" dist="38100" dir="2700000" algn="tl" rotWithShape="0">
              <a:prstClr val="black">
                <a:alpha val="40000"/>
              </a:prstClr>
            </a:outerShdw>
          </a:effectLst>
        </p:spPr>
      </p:pic>
      <p:pic>
        <p:nvPicPr>
          <p:cNvPr id="12" name="Picture 11" descr="Mork and Mindy.png"/>
          <p:cNvPicPr>
            <a:picLocks noChangeAspect="1"/>
          </p:cNvPicPr>
          <p:nvPr/>
        </p:nvPicPr>
        <p:blipFill>
          <a:blip r:embed="rId6" cstate="print"/>
          <a:stretch>
            <a:fillRect/>
          </a:stretch>
        </p:blipFill>
        <p:spPr>
          <a:xfrm>
            <a:off x="5229045" y="448576"/>
            <a:ext cx="1599938" cy="1633016"/>
          </a:xfrm>
          <a:prstGeom prst="rect">
            <a:avLst/>
          </a:prstGeom>
          <a:effectLst>
            <a:outerShdw blurRad="50800" dist="38100" dir="2700000" algn="tl" rotWithShape="0">
              <a:prstClr val="black">
                <a:alpha val="40000"/>
              </a:prstClr>
            </a:outerShdw>
          </a:effectLst>
        </p:spPr>
      </p:pic>
      <p:sp>
        <p:nvSpPr>
          <p:cNvPr id="13" name="Rounded Rectangle 12"/>
          <p:cNvSpPr/>
          <p:nvPr/>
        </p:nvSpPr>
        <p:spPr bwMode="auto">
          <a:xfrm>
            <a:off x="5058036" y="4446430"/>
            <a:ext cx="5291179" cy="1463040"/>
          </a:xfrm>
          <a:prstGeom prst="roundRect">
            <a:avLst/>
          </a:prstGeom>
          <a:solidFill>
            <a:schemeClr val="bg1"/>
          </a:solidFill>
          <a:ln w="38100" cap="flat" cmpd="sng" algn="ctr">
            <a:solidFill>
              <a:srgbClr val="0070C0"/>
            </a:solidFill>
            <a:prstDash val="solid"/>
            <a:round/>
            <a:headEnd type="none" w="med" len="med"/>
            <a:tailEnd type="none" w="med" len="med"/>
          </a:ln>
          <a:effectLst/>
        </p:spPr>
        <p:txBody>
          <a:bodyPr vert="horz" wrap="square" lIns="121899" tIns="60949" rIns="121899" bIns="60949" numCol="1" rtlCol="0" anchor="b" anchorCtr="0" compatLnSpc="1">
            <a:prstTxWarp prst="textNoShape">
              <a:avLst/>
            </a:prstTxWarp>
          </a:bodyPr>
          <a:lstStyle/>
          <a:p>
            <a:pPr>
              <a:lnSpc>
                <a:spcPct val="90000"/>
              </a:lnSpc>
            </a:pPr>
            <a:r>
              <a:rPr lang="en-US" sz="2100" dirty="0">
                <a:latin typeface="+mn-lt"/>
              </a:rPr>
              <a:t>Store the product’s internal price (cost) to easily calculate margins.</a:t>
            </a:r>
          </a:p>
        </p:txBody>
      </p:sp>
      <p:pic>
        <p:nvPicPr>
          <p:cNvPr id="15" name="Picture 2"/>
          <p:cNvPicPr>
            <a:picLocks noChangeAspect="1" noChangeArrowheads="1"/>
          </p:cNvPicPr>
          <p:nvPr/>
        </p:nvPicPr>
        <p:blipFill>
          <a:blip r:embed="rId7" cstate="print"/>
          <a:srcRect/>
          <a:stretch>
            <a:fillRect/>
          </a:stretch>
        </p:blipFill>
        <p:spPr bwMode="auto">
          <a:xfrm>
            <a:off x="1672137" y="898779"/>
            <a:ext cx="2966389" cy="4964020"/>
          </a:xfrm>
          <a:prstGeom prst="rect">
            <a:avLst/>
          </a:prstGeom>
          <a:noFill/>
          <a:ln w="9525">
            <a:solidFill>
              <a:schemeClr val="bg1">
                <a:lumMod val="75000"/>
              </a:schemeClr>
            </a:solidFill>
            <a:miter lim="800000"/>
            <a:headEnd/>
            <a:tailEnd/>
          </a:ln>
          <a:effectLst>
            <a:outerShdw blurRad="50800" dist="38100" dir="2700000" algn="tl" rotWithShape="0">
              <a:prstClr val="black">
                <a:alpha val="40000"/>
              </a:prstClr>
            </a:outerShdw>
          </a:effectLst>
        </p:spPr>
      </p:pic>
      <p:sp>
        <p:nvSpPr>
          <p:cNvPr id="17" name="Rectangle 16"/>
          <p:cNvSpPr/>
          <p:nvPr/>
        </p:nvSpPr>
        <p:spPr bwMode="auto">
          <a:xfrm>
            <a:off x="0" y="6038603"/>
            <a:ext cx="12188825" cy="819397"/>
          </a:xfrm>
          <a:prstGeom prst="rect">
            <a:avLst/>
          </a:prstGeom>
          <a:solidFill>
            <a:schemeClr val="tx1"/>
          </a:solidFill>
          <a:ln w="38100" cap="flat" cmpd="sng" algn="ctr">
            <a:noFill/>
            <a:prstDash val="solid"/>
            <a:round/>
            <a:headEnd type="none" w="med" len="med"/>
            <a:tailEnd type="none" w="med" len="med"/>
          </a:ln>
          <a:effectLst/>
        </p:spPr>
        <p:txBody>
          <a:bodyPr vert="horz" wrap="square" lIns="1340885" tIns="45712" rIns="457120" bIns="45712" numCol="1" rtlCol="0" anchor="ctr" anchorCtr="0" compatLnSpc="1">
            <a:prstTxWarp prst="textNoShape">
              <a:avLst/>
            </a:prstTxWarp>
          </a:bodyPr>
          <a:lstStyle/>
          <a:p>
            <a:pPr marL="3174" algn="l" defTabSz="914231" eaLnBrk="0" hangingPunct="0">
              <a:lnSpc>
                <a:spcPct val="85000"/>
              </a:lnSpc>
            </a:pPr>
            <a:r>
              <a:rPr lang="en-US" kern="0" dirty="0">
                <a:solidFill>
                  <a:schemeClr val="bg1"/>
                </a:solidFill>
                <a:latin typeface="Arial" pitchFamily="34" charset="0"/>
                <a:cs typeface="Arial" pitchFamily="34" charset="0"/>
              </a:rPr>
              <a:t>Setup | Customize | Products</a:t>
            </a:r>
          </a:p>
        </p:txBody>
      </p:sp>
      <p:sp>
        <p:nvSpPr>
          <p:cNvPr id="18" name="TextBox 17"/>
          <p:cNvSpPr txBox="1"/>
          <p:nvPr/>
        </p:nvSpPr>
        <p:spPr>
          <a:xfrm>
            <a:off x="0" y="6097976"/>
            <a:ext cx="1295063" cy="253916"/>
          </a:xfrm>
          <a:prstGeom prst="rect">
            <a:avLst/>
          </a:prstGeom>
          <a:noFill/>
          <a:ln>
            <a:noFill/>
          </a:ln>
        </p:spPr>
        <p:txBody>
          <a:bodyPr wrap="square" lIns="68580" tIns="34290" rIns="68580" bIns="34290" rtlCol="0">
            <a:spAutoFit/>
          </a:bodyPr>
          <a:lstStyle/>
          <a:p>
            <a:pPr algn="ctr"/>
            <a:r>
              <a:rPr lang="en-US" sz="1200" dirty="0">
                <a:solidFill>
                  <a:schemeClr val="bg1"/>
                </a:solidFill>
                <a:latin typeface="+mn-lt"/>
                <a:cs typeface="Arial" panose="020B0604020202020204" pitchFamily="34" charset="0"/>
              </a:rPr>
              <a:t>CLICK PATH:</a:t>
            </a:r>
          </a:p>
        </p:txBody>
      </p:sp>
      <p:sp>
        <p:nvSpPr>
          <p:cNvPr id="19" name="Freeform 202"/>
          <p:cNvSpPr>
            <a:spLocks noEditPoints="1"/>
          </p:cNvSpPr>
          <p:nvPr/>
        </p:nvSpPr>
        <p:spPr bwMode="auto">
          <a:xfrm flipH="1">
            <a:off x="450005" y="6372854"/>
            <a:ext cx="318880" cy="321495"/>
          </a:xfrm>
          <a:custGeom>
            <a:avLst/>
            <a:gdLst>
              <a:gd name="T0" fmla="*/ 4 w 63"/>
              <a:gd name="T1" fmla="*/ 4 h 63"/>
              <a:gd name="T2" fmla="*/ 55 w 63"/>
              <a:gd name="T3" fmla="*/ 21 h 63"/>
              <a:gd name="T4" fmla="*/ 37 w 63"/>
              <a:gd name="T5" fmla="*/ 30 h 63"/>
              <a:gd name="T6" fmla="*/ 59 w 63"/>
              <a:gd name="T7" fmla="*/ 52 h 63"/>
              <a:gd name="T8" fmla="*/ 52 w 63"/>
              <a:gd name="T9" fmla="*/ 59 h 63"/>
              <a:gd name="T10" fmla="*/ 30 w 63"/>
              <a:gd name="T11" fmla="*/ 37 h 63"/>
              <a:gd name="T12" fmla="*/ 21 w 63"/>
              <a:gd name="T13" fmla="*/ 55 h 63"/>
              <a:gd name="T14" fmla="*/ 4 w 63"/>
              <a:gd name="T15" fmla="*/ 4 h 63"/>
              <a:gd name="T16" fmla="*/ 4 w 63"/>
              <a:gd name="T17" fmla="*/ 0 h 63"/>
              <a:gd name="T18" fmla="*/ 1 w 63"/>
              <a:gd name="T19" fmla="*/ 1 h 63"/>
              <a:gd name="T20" fmla="*/ 0 w 63"/>
              <a:gd name="T21" fmla="*/ 5 h 63"/>
              <a:gd name="T22" fmla="*/ 17 w 63"/>
              <a:gd name="T23" fmla="*/ 56 h 63"/>
              <a:gd name="T24" fmla="*/ 21 w 63"/>
              <a:gd name="T25" fmla="*/ 59 h 63"/>
              <a:gd name="T26" fmla="*/ 21 w 63"/>
              <a:gd name="T27" fmla="*/ 59 h 63"/>
              <a:gd name="T28" fmla="*/ 25 w 63"/>
              <a:gd name="T29" fmla="*/ 57 h 63"/>
              <a:gd name="T30" fmla="*/ 31 w 63"/>
              <a:gd name="T31" fmla="*/ 44 h 63"/>
              <a:gd name="T32" fmla="*/ 49 w 63"/>
              <a:gd name="T33" fmla="*/ 62 h 63"/>
              <a:gd name="T34" fmla="*/ 52 w 63"/>
              <a:gd name="T35" fmla="*/ 63 h 63"/>
              <a:gd name="T36" fmla="*/ 54 w 63"/>
              <a:gd name="T37" fmla="*/ 62 h 63"/>
              <a:gd name="T38" fmla="*/ 62 w 63"/>
              <a:gd name="T39" fmla="*/ 55 h 63"/>
              <a:gd name="T40" fmla="*/ 63 w 63"/>
              <a:gd name="T41" fmla="*/ 52 h 63"/>
              <a:gd name="T42" fmla="*/ 62 w 63"/>
              <a:gd name="T43" fmla="*/ 49 h 63"/>
              <a:gd name="T44" fmla="*/ 44 w 63"/>
              <a:gd name="T45" fmla="*/ 31 h 63"/>
              <a:gd name="T46" fmla="*/ 57 w 63"/>
              <a:gd name="T47" fmla="*/ 25 h 63"/>
              <a:gd name="T48" fmla="*/ 59 w 63"/>
              <a:gd name="T49" fmla="*/ 21 h 63"/>
              <a:gd name="T50" fmla="*/ 56 w 63"/>
              <a:gd name="T51" fmla="*/ 17 h 63"/>
              <a:gd name="T52" fmla="*/ 5 w 63"/>
              <a:gd name="T53" fmla="*/ 0 h 63"/>
              <a:gd name="T54" fmla="*/ 4 w 63"/>
              <a:gd name="T5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3" h="63">
                <a:moveTo>
                  <a:pt x="4" y="4"/>
                </a:moveTo>
                <a:cubicBezTo>
                  <a:pt x="55" y="21"/>
                  <a:pt x="55" y="21"/>
                  <a:pt x="55" y="21"/>
                </a:cubicBezTo>
                <a:cubicBezTo>
                  <a:pt x="37" y="30"/>
                  <a:pt x="37" y="30"/>
                  <a:pt x="37" y="30"/>
                </a:cubicBezTo>
                <a:cubicBezTo>
                  <a:pt x="59" y="52"/>
                  <a:pt x="59" y="52"/>
                  <a:pt x="59" y="52"/>
                </a:cubicBezTo>
                <a:cubicBezTo>
                  <a:pt x="52" y="59"/>
                  <a:pt x="52" y="59"/>
                  <a:pt x="52" y="59"/>
                </a:cubicBezTo>
                <a:cubicBezTo>
                  <a:pt x="30" y="37"/>
                  <a:pt x="30" y="37"/>
                  <a:pt x="30" y="37"/>
                </a:cubicBezTo>
                <a:cubicBezTo>
                  <a:pt x="21" y="55"/>
                  <a:pt x="21" y="55"/>
                  <a:pt x="21" y="55"/>
                </a:cubicBezTo>
                <a:cubicBezTo>
                  <a:pt x="4" y="4"/>
                  <a:pt x="4" y="4"/>
                  <a:pt x="4" y="4"/>
                </a:cubicBezTo>
                <a:moveTo>
                  <a:pt x="4" y="0"/>
                </a:moveTo>
                <a:cubicBezTo>
                  <a:pt x="3" y="0"/>
                  <a:pt x="2" y="1"/>
                  <a:pt x="1" y="1"/>
                </a:cubicBezTo>
                <a:cubicBezTo>
                  <a:pt x="0" y="2"/>
                  <a:pt x="0" y="4"/>
                  <a:pt x="0" y="5"/>
                </a:cubicBezTo>
                <a:cubicBezTo>
                  <a:pt x="17" y="56"/>
                  <a:pt x="17" y="56"/>
                  <a:pt x="17" y="56"/>
                </a:cubicBezTo>
                <a:cubicBezTo>
                  <a:pt x="18" y="58"/>
                  <a:pt x="19" y="59"/>
                  <a:pt x="21" y="59"/>
                </a:cubicBezTo>
                <a:cubicBezTo>
                  <a:pt x="21" y="59"/>
                  <a:pt x="21" y="59"/>
                  <a:pt x="21" y="59"/>
                </a:cubicBezTo>
                <a:cubicBezTo>
                  <a:pt x="22" y="59"/>
                  <a:pt x="24" y="58"/>
                  <a:pt x="25" y="57"/>
                </a:cubicBezTo>
                <a:cubicBezTo>
                  <a:pt x="31" y="44"/>
                  <a:pt x="31" y="44"/>
                  <a:pt x="31" y="44"/>
                </a:cubicBezTo>
                <a:cubicBezTo>
                  <a:pt x="49" y="62"/>
                  <a:pt x="49" y="62"/>
                  <a:pt x="49" y="62"/>
                </a:cubicBezTo>
                <a:cubicBezTo>
                  <a:pt x="50" y="63"/>
                  <a:pt x="51" y="63"/>
                  <a:pt x="52" y="63"/>
                </a:cubicBezTo>
                <a:cubicBezTo>
                  <a:pt x="53" y="63"/>
                  <a:pt x="54" y="63"/>
                  <a:pt x="54" y="62"/>
                </a:cubicBezTo>
                <a:cubicBezTo>
                  <a:pt x="62" y="55"/>
                  <a:pt x="62" y="55"/>
                  <a:pt x="62" y="55"/>
                </a:cubicBezTo>
                <a:cubicBezTo>
                  <a:pt x="62" y="54"/>
                  <a:pt x="63" y="53"/>
                  <a:pt x="63" y="52"/>
                </a:cubicBezTo>
                <a:cubicBezTo>
                  <a:pt x="63" y="51"/>
                  <a:pt x="62" y="50"/>
                  <a:pt x="62" y="49"/>
                </a:cubicBezTo>
                <a:cubicBezTo>
                  <a:pt x="44" y="31"/>
                  <a:pt x="44" y="31"/>
                  <a:pt x="44" y="31"/>
                </a:cubicBezTo>
                <a:cubicBezTo>
                  <a:pt x="57" y="25"/>
                  <a:pt x="57" y="25"/>
                  <a:pt x="57" y="25"/>
                </a:cubicBezTo>
                <a:cubicBezTo>
                  <a:pt x="58" y="24"/>
                  <a:pt x="59" y="22"/>
                  <a:pt x="59" y="21"/>
                </a:cubicBezTo>
                <a:cubicBezTo>
                  <a:pt x="59" y="19"/>
                  <a:pt x="58" y="18"/>
                  <a:pt x="56" y="17"/>
                </a:cubicBezTo>
                <a:cubicBezTo>
                  <a:pt x="5" y="0"/>
                  <a:pt x="5" y="0"/>
                  <a:pt x="5" y="0"/>
                </a:cubicBezTo>
                <a:cubicBezTo>
                  <a:pt x="5" y="0"/>
                  <a:pt x="4" y="0"/>
                  <a:pt x="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th-TH">
              <a:latin typeface="+mn-lt"/>
            </a:endParaRPr>
          </a:p>
        </p:txBody>
      </p:sp>
      <p:sp>
        <p:nvSpPr>
          <p:cNvPr id="20" name="TextBox 19"/>
          <p:cNvSpPr txBox="1"/>
          <p:nvPr/>
        </p:nvSpPr>
        <p:spPr>
          <a:xfrm>
            <a:off x="7412686" y="2952324"/>
            <a:ext cx="2375550" cy="544805"/>
          </a:xfrm>
          <a:prstGeom prst="roundRect">
            <a:avLst/>
          </a:prstGeom>
          <a:noFill/>
          <a:ln w="12700">
            <a:solidFill>
              <a:schemeClr val="bg1">
                <a:lumMod val="75000"/>
              </a:schemeClr>
            </a:solidFill>
          </a:ln>
        </p:spPr>
        <p:txBody>
          <a:bodyPr wrap="square" lIns="121899" tIns="60949" rIns="121899" bIns="60949" rtlCol="0">
            <a:spAutoFit/>
          </a:bodyPr>
          <a:lstStyle/>
          <a:p>
            <a:r>
              <a:rPr lang="en-US" b="1" dirty="0">
                <a:latin typeface="+mn-lt"/>
              </a:rPr>
              <a:t>Storage</a:t>
            </a:r>
            <a:r>
              <a:rPr lang="en-US" dirty="0">
                <a:latin typeface="+mn-lt"/>
              </a:rPr>
              <a:t>  5MB</a:t>
            </a:r>
          </a:p>
        </p:txBody>
      </p:sp>
      <p:sp>
        <p:nvSpPr>
          <p:cNvPr id="21" name="TextBox 20"/>
          <p:cNvSpPr txBox="1"/>
          <p:nvPr/>
        </p:nvSpPr>
        <p:spPr>
          <a:xfrm>
            <a:off x="5723468" y="2952324"/>
            <a:ext cx="1507108" cy="544805"/>
          </a:xfrm>
          <a:prstGeom prst="roundRect">
            <a:avLst/>
          </a:prstGeom>
          <a:noFill/>
          <a:ln w="12700">
            <a:solidFill>
              <a:schemeClr val="bg1">
                <a:lumMod val="75000"/>
              </a:schemeClr>
            </a:solidFill>
          </a:ln>
        </p:spPr>
        <p:txBody>
          <a:bodyPr wrap="square" lIns="121899" tIns="60949" rIns="121899" bIns="60949" rtlCol="0">
            <a:spAutoFit/>
          </a:bodyPr>
          <a:lstStyle/>
          <a:p>
            <a:r>
              <a:rPr lang="en-US" b="1" dirty="0">
                <a:latin typeface="+mn-lt"/>
              </a:rPr>
              <a:t>Size</a:t>
            </a:r>
            <a:r>
              <a:rPr lang="en-US" dirty="0">
                <a:latin typeface="+mn-lt"/>
              </a:rPr>
              <a:t>  XL</a:t>
            </a:r>
          </a:p>
        </p:txBody>
      </p:sp>
      <p:sp>
        <p:nvSpPr>
          <p:cNvPr id="22" name="TextBox 21"/>
          <p:cNvSpPr txBox="1"/>
          <p:nvPr/>
        </p:nvSpPr>
        <p:spPr>
          <a:xfrm>
            <a:off x="5606123" y="4596775"/>
            <a:ext cx="4244458" cy="544805"/>
          </a:xfrm>
          <a:prstGeom prst="roundRect">
            <a:avLst/>
          </a:prstGeom>
          <a:noFill/>
          <a:ln w="12700">
            <a:solidFill>
              <a:schemeClr val="bg1">
                <a:lumMod val="75000"/>
              </a:schemeClr>
            </a:solidFill>
          </a:ln>
        </p:spPr>
        <p:txBody>
          <a:bodyPr wrap="square" lIns="121899" tIns="60949" rIns="121899" bIns="60949" rtlCol="0">
            <a:spAutoFit/>
          </a:bodyPr>
          <a:lstStyle/>
          <a:p>
            <a:r>
              <a:rPr lang="en-US" b="1" dirty="0">
                <a:latin typeface="+mn-lt"/>
              </a:rPr>
              <a:t>Product Cost</a:t>
            </a:r>
            <a:r>
              <a:rPr lang="en-US" dirty="0">
                <a:latin typeface="+mn-lt"/>
              </a:rPr>
              <a:t>  USD 900.00</a:t>
            </a: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14271" y="1900519"/>
            <a:ext cx="11952349" cy="3173505"/>
          </a:xfrm>
        </p:spPr>
        <p:txBody>
          <a:bodyPr numCol="2" spcCol="457200"/>
          <a:lstStyle/>
          <a:p>
            <a:r>
              <a:rPr lang="en-US" dirty="0"/>
              <a:t>Tasks:</a:t>
            </a:r>
          </a:p>
          <a:p>
            <a:pPr lvl="1"/>
            <a:r>
              <a:rPr lang="en-US" sz="2100" dirty="0"/>
              <a:t>Add Printers to the Product Family </a:t>
            </a:r>
            <a:r>
              <a:rPr lang="en-US" sz="2100" dirty="0" err="1"/>
              <a:t>picklist</a:t>
            </a:r>
            <a:r>
              <a:rPr lang="en-US" sz="2100" dirty="0"/>
              <a:t>. </a:t>
            </a:r>
          </a:p>
          <a:p>
            <a:pPr lvl="1"/>
            <a:r>
              <a:rPr lang="en-US" sz="2100" dirty="0"/>
              <a:t>Create a </a:t>
            </a:r>
            <a:r>
              <a:rPr lang="en-US" sz="2100" dirty="0" err="1"/>
              <a:t>WiFi</a:t>
            </a:r>
            <a:r>
              <a:rPr lang="en-US" sz="2100" dirty="0"/>
              <a:t> checkbox on the Product object.</a:t>
            </a:r>
          </a:p>
          <a:p>
            <a:pPr lvl="1"/>
            <a:r>
              <a:rPr lang="en-US" sz="2100" dirty="0"/>
              <a:t>Add a Cyclone printer product that has </a:t>
            </a:r>
            <a:r>
              <a:rPr lang="en-US" sz="2100" dirty="0" err="1"/>
              <a:t>WiFi</a:t>
            </a:r>
            <a:r>
              <a:rPr lang="en-US" sz="2100" dirty="0"/>
              <a:t> enabled.</a:t>
            </a:r>
          </a:p>
          <a:p>
            <a:pPr lvl="1"/>
            <a:r>
              <a:rPr lang="en-US" sz="2100" dirty="0"/>
              <a:t>Set the standard price for each currency.</a:t>
            </a:r>
          </a:p>
          <a:p>
            <a:pPr lvl="1"/>
            <a:endParaRPr lang="en-US" sz="2100" dirty="0"/>
          </a:p>
          <a:p>
            <a:pPr lvl="1"/>
            <a:endParaRPr lang="en-US" sz="2100" dirty="0"/>
          </a:p>
          <a:p>
            <a:pPr lvl="1"/>
            <a:r>
              <a:rPr lang="en-US" sz="2100" b="0" dirty="0"/>
              <a:t>Edit the All Products list view to include the </a:t>
            </a:r>
            <a:r>
              <a:rPr lang="en-US" sz="2100" b="0" dirty="0" err="1"/>
              <a:t>WiFi</a:t>
            </a:r>
            <a:r>
              <a:rPr lang="en-US" sz="2100" b="0" dirty="0"/>
              <a:t> field.</a:t>
            </a:r>
          </a:p>
          <a:p>
            <a:pPr lvl="1"/>
            <a:r>
              <a:rPr lang="en-US" sz="2100" b="0" dirty="0"/>
              <a:t>Edit all laptop products to enable the </a:t>
            </a:r>
            <a:r>
              <a:rPr lang="en-US" sz="2100" b="0" dirty="0" err="1"/>
              <a:t>WiFi</a:t>
            </a:r>
            <a:r>
              <a:rPr lang="en-US" sz="2100" b="0" dirty="0"/>
              <a:t> checkbox.</a:t>
            </a:r>
          </a:p>
        </p:txBody>
      </p:sp>
      <p:sp>
        <p:nvSpPr>
          <p:cNvPr id="2" name="Content Placeholder 1"/>
          <p:cNvSpPr>
            <a:spLocks noGrp="1"/>
          </p:cNvSpPr>
          <p:nvPr>
            <p:ph idx="11"/>
          </p:nvPr>
        </p:nvSpPr>
        <p:spPr>
          <a:xfrm>
            <a:off x="0" y="758827"/>
            <a:ext cx="12188825" cy="1016185"/>
          </a:xfrm>
        </p:spPr>
        <p:txBody>
          <a:bodyPr/>
          <a:lstStyle/>
          <a:p>
            <a:r>
              <a:rPr lang="en-US" dirty="0"/>
              <a:t>Goal:</a:t>
            </a:r>
          </a:p>
          <a:p>
            <a:pPr lvl="1"/>
            <a:r>
              <a:rPr lang="en-US" dirty="0"/>
              <a:t>Add a </a:t>
            </a:r>
            <a:r>
              <a:rPr lang="en-US" dirty="0" err="1"/>
              <a:t>WiFi</a:t>
            </a:r>
            <a:r>
              <a:rPr lang="en-US" dirty="0"/>
              <a:t>-enabled printer product and set the price.</a:t>
            </a:r>
          </a:p>
        </p:txBody>
      </p:sp>
      <p:sp>
        <p:nvSpPr>
          <p:cNvPr id="3" name="Slide Number Placeholder 2"/>
          <p:cNvSpPr>
            <a:spLocks noGrp="1"/>
          </p:cNvSpPr>
          <p:nvPr>
            <p:ph type="sldNum" sz="quarter" idx="4"/>
          </p:nvPr>
        </p:nvSpPr>
        <p:spPr/>
        <p:txBody>
          <a:bodyPr/>
          <a:lstStyle/>
          <a:p>
            <a:fld id="{812A5277-1DB9-460F-9A21-B857ABB32666}" type="slidenum">
              <a:rPr lang="en-US" smtClean="0"/>
              <a:pPr/>
              <a:t>16</a:t>
            </a:fld>
            <a:endParaRPr lang="en-US" dirty="0"/>
          </a:p>
        </p:txBody>
      </p:sp>
      <p:sp>
        <p:nvSpPr>
          <p:cNvPr id="6" name="Title 5"/>
          <p:cNvSpPr>
            <a:spLocks noGrp="1"/>
          </p:cNvSpPr>
          <p:nvPr>
            <p:ph type="title"/>
          </p:nvPr>
        </p:nvSpPr>
        <p:spPr/>
        <p:txBody>
          <a:bodyPr/>
          <a:lstStyle/>
          <a:p>
            <a:r>
              <a:rPr lang="en-US"/>
              <a:t>1-3: Add a Printer Product</a:t>
            </a:r>
            <a:endParaRPr lang="en-US" dirty="0"/>
          </a:p>
        </p:txBody>
      </p:sp>
      <p:sp>
        <p:nvSpPr>
          <p:cNvPr id="16" name="Content Placeholder 16"/>
          <p:cNvSpPr>
            <a:spLocks noGrp="1"/>
          </p:cNvSpPr>
          <p:nvPr>
            <p:ph idx="10"/>
          </p:nvPr>
        </p:nvSpPr>
        <p:spPr/>
        <p:txBody>
          <a:bodyPr/>
          <a:lstStyle/>
          <a:p>
            <a:r>
              <a:rPr lang="en-US" dirty="0"/>
              <a:t>10 minutes</a:t>
            </a:r>
          </a:p>
        </p:txBody>
      </p:sp>
      <p:sp>
        <p:nvSpPr>
          <p:cNvPr id="20" name="Text Placeholder 19"/>
          <p:cNvSpPr>
            <a:spLocks noGrp="1"/>
          </p:cNvSpPr>
          <p:nvPr>
            <p:ph type="body" sz="quarter" idx="12"/>
          </p:nvPr>
        </p:nvSpPr>
        <p:spPr/>
        <p:txBody>
          <a:bodyPr/>
          <a:lstStyle/>
          <a:p>
            <a:r>
              <a:rPr lang="en-US" dirty="0"/>
              <a:t>Your turn:</a:t>
            </a:r>
          </a:p>
        </p:txBody>
      </p:sp>
      <p:graphicFrame>
        <p:nvGraphicFramePr>
          <p:cNvPr id="11" name="Table 10"/>
          <p:cNvGraphicFramePr>
            <a:graphicFrameLocks noGrp="1"/>
          </p:cNvGraphicFramePr>
          <p:nvPr>
            <p:extLst>
              <p:ext uri="{D42A27DB-BD31-4B8C-83A1-F6EECF244321}">
                <p14:modId xmlns:p14="http://schemas.microsoft.com/office/powerpoint/2010/main" val="3740311171"/>
              </p:ext>
            </p:extLst>
          </p:nvPr>
        </p:nvGraphicFramePr>
        <p:xfrm>
          <a:off x="590127" y="4423007"/>
          <a:ext cx="3779128" cy="2112264"/>
        </p:xfrm>
        <a:graphic>
          <a:graphicData uri="http://schemas.openxmlformats.org/drawingml/2006/table">
            <a:tbl>
              <a:tblPr firstRow="1" bandRow="1">
                <a:effectLst>
                  <a:outerShdw blurRad="50800" dist="38100" dir="2700000" algn="tl" rotWithShape="0">
                    <a:prstClr val="black">
                      <a:alpha val="40000"/>
                    </a:prstClr>
                  </a:outerShdw>
                </a:effectLst>
                <a:tableStyleId>{85BE263C-DBD7-4A20-BB59-AAB30ACAA65A}</a:tableStyleId>
              </a:tblPr>
              <a:tblGrid>
                <a:gridCol w="1612831">
                  <a:extLst>
                    <a:ext uri="{9D8B030D-6E8A-4147-A177-3AD203B41FA5}">
                      <a16:colId xmlns:a16="http://schemas.microsoft.com/office/drawing/2014/main" xmlns="" val="20000"/>
                    </a:ext>
                  </a:extLst>
                </a:gridCol>
                <a:gridCol w="2166297">
                  <a:extLst>
                    <a:ext uri="{9D8B030D-6E8A-4147-A177-3AD203B41FA5}">
                      <a16:colId xmlns:a16="http://schemas.microsoft.com/office/drawing/2014/main" xmlns="" val="20001"/>
                    </a:ext>
                  </a:extLst>
                </a:gridCol>
              </a:tblGrid>
              <a:tr h="347472">
                <a:tc>
                  <a:txBody>
                    <a:bodyPr/>
                    <a:lstStyle/>
                    <a:p>
                      <a:pPr algn="ctr">
                        <a:lnSpc>
                          <a:spcPct val="90000"/>
                        </a:lnSpc>
                      </a:pPr>
                      <a:r>
                        <a:rPr lang="en-US" sz="1900" b="1" dirty="0"/>
                        <a:t>Currency</a:t>
                      </a:r>
                    </a:p>
                  </a:txBody>
                  <a:tcPr marL="91416" marR="91416" anchor="ctr">
                    <a:solidFill>
                      <a:srgbClr val="0070C0"/>
                    </a:solidFill>
                  </a:tcPr>
                </a:tc>
                <a:tc>
                  <a:txBody>
                    <a:bodyPr/>
                    <a:lstStyle/>
                    <a:p>
                      <a:pPr algn="ctr">
                        <a:lnSpc>
                          <a:spcPct val="90000"/>
                        </a:lnSpc>
                      </a:pPr>
                      <a:r>
                        <a:rPr lang="en-US" sz="1900" dirty="0"/>
                        <a:t>Standard Price</a:t>
                      </a:r>
                    </a:p>
                  </a:txBody>
                  <a:tcPr marL="91416" marR="91416" anchor="ctr">
                    <a:solidFill>
                      <a:srgbClr val="0070C0"/>
                    </a:solidFill>
                  </a:tcPr>
                </a:tc>
                <a:extLst>
                  <a:ext uri="{0D108BD9-81ED-4DB2-BD59-A6C34878D82A}">
                    <a16:rowId xmlns:a16="http://schemas.microsoft.com/office/drawing/2014/main" xmlns="" val="10000"/>
                  </a:ext>
                </a:extLst>
              </a:tr>
              <a:tr h="347472">
                <a:tc>
                  <a:txBody>
                    <a:bodyPr/>
                    <a:lstStyle/>
                    <a:p>
                      <a:pPr algn="ctr">
                        <a:lnSpc>
                          <a:spcPct val="90000"/>
                        </a:lnSpc>
                      </a:pPr>
                      <a:r>
                        <a:rPr lang="en-US" sz="1900" dirty="0"/>
                        <a:t>USD</a:t>
                      </a:r>
                      <a:endParaRPr lang="en-US" sz="1900" b="1" dirty="0"/>
                    </a:p>
                  </a:txBody>
                  <a:tcPr marL="91416" marR="91416"/>
                </a:tc>
                <a:tc>
                  <a:txBody>
                    <a:bodyPr/>
                    <a:lstStyle/>
                    <a:p>
                      <a:pPr algn="ctr">
                        <a:lnSpc>
                          <a:spcPct val="90000"/>
                        </a:lnSpc>
                      </a:pPr>
                      <a:r>
                        <a:rPr lang="en-US" sz="1900" dirty="0"/>
                        <a:t>2500</a:t>
                      </a:r>
                    </a:p>
                  </a:txBody>
                  <a:tcPr marL="91416" marR="91416"/>
                </a:tc>
                <a:extLst>
                  <a:ext uri="{0D108BD9-81ED-4DB2-BD59-A6C34878D82A}">
                    <a16:rowId xmlns:a16="http://schemas.microsoft.com/office/drawing/2014/main" xmlns="" val="10001"/>
                  </a:ext>
                </a:extLst>
              </a:tr>
              <a:tr h="347472">
                <a:tc>
                  <a:txBody>
                    <a:bodyPr/>
                    <a:lstStyle/>
                    <a:p>
                      <a:pPr algn="ctr">
                        <a:lnSpc>
                          <a:spcPct val="90000"/>
                        </a:lnSpc>
                      </a:pPr>
                      <a:r>
                        <a:rPr lang="en-US" sz="1900" dirty="0"/>
                        <a:t>GBP</a:t>
                      </a:r>
                      <a:endParaRPr lang="en-US" sz="1900" b="1" dirty="0"/>
                    </a:p>
                  </a:txBody>
                  <a:tcPr marL="91416" marR="91416"/>
                </a:tc>
                <a:tc>
                  <a:txBody>
                    <a:bodyPr/>
                    <a:lstStyle/>
                    <a:p>
                      <a:pPr algn="ctr">
                        <a:lnSpc>
                          <a:spcPct val="90000"/>
                        </a:lnSpc>
                      </a:pPr>
                      <a:r>
                        <a:rPr lang="en-US" sz="1900" dirty="0"/>
                        <a:t>1450</a:t>
                      </a:r>
                    </a:p>
                  </a:txBody>
                  <a:tcPr marL="91416" marR="91416"/>
                </a:tc>
                <a:extLst>
                  <a:ext uri="{0D108BD9-81ED-4DB2-BD59-A6C34878D82A}">
                    <a16:rowId xmlns:a16="http://schemas.microsoft.com/office/drawing/2014/main" xmlns="" val="10002"/>
                  </a:ext>
                </a:extLst>
              </a:tr>
              <a:tr h="347472">
                <a:tc>
                  <a:txBody>
                    <a:bodyPr/>
                    <a:lstStyle/>
                    <a:p>
                      <a:pPr algn="ctr">
                        <a:lnSpc>
                          <a:spcPct val="90000"/>
                        </a:lnSpc>
                      </a:pPr>
                      <a:r>
                        <a:rPr lang="en-US" sz="1900" dirty="0"/>
                        <a:t>EUR</a:t>
                      </a:r>
                      <a:endParaRPr lang="en-US" sz="1900" b="1" dirty="0"/>
                    </a:p>
                  </a:txBody>
                  <a:tcPr marL="91416" marR="91416"/>
                </a:tc>
                <a:tc>
                  <a:txBody>
                    <a:bodyPr/>
                    <a:lstStyle/>
                    <a:p>
                      <a:pPr algn="ctr">
                        <a:lnSpc>
                          <a:spcPct val="90000"/>
                        </a:lnSpc>
                      </a:pPr>
                      <a:r>
                        <a:rPr lang="en-US" sz="1900" dirty="0"/>
                        <a:t>1900</a:t>
                      </a:r>
                    </a:p>
                  </a:txBody>
                  <a:tcPr marL="91416" marR="91416"/>
                </a:tc>
                <a:extLst>
                  <a:ext uri="{0D108BD9-81ED-4DB2-BD59-A6C34878D82A}">
                    <a16:rowId xmlns:a16="http://schemas.microsoft.com/office/drawing/2014/main" xmlns="" val="10003"/>
                  </a:ext>
                </a:extLst>
              </a:tr>
              <a:tr h="347472">
                <a:tc>
                  <a:txBody>
                    <a:bodyPr/>
                    <a:lstStyle/>
                    <a:p>
                      <a:pPr algn="ctr">
                        <a:lnSpc>
                          <a:spcPct val="90000"/>
                        </a:lnSpc>
                      </a:pPr>
                      <a:r>
                        <a:rPr lang="en-US" sz="1900" b="0" dirty="0"/>
                        <a:t>JPY</a:t>
                      </a:r>
                      <a:endParaRPr lang="en-US" sz="1900" b="1" dirty="0"/>
                    </a:p>
                  </a:txBody>
                  <a:tcPr marL="91416" marR="91416"/>
                </a:tc>
                <a:tc>
                  <a:txBody>
                    <a:bodyPr/>
                    <a:lstStyle/>
                    <a:p>
                      <a:pPr algn="ctr">
                        <a:lnSpc>
                          <a:spcPct val="90000"/>
                        </a:lnSpc>
                      </a:pPr>
                      <a:r>
                        <a:rPr lang="en-US" sz="1900" dirty="0"/>
                        <a:t>250,000</a:t>
                      </a:r>
                    </a:p>
                  </a:txBody>
                  <a:tcPr marL="91416" marR="91416"/>
                </a:tc>
                <a:extLst>
                  <a:ext uri="{0D108BD9-81ED-4DB2-BD59-A6C34878D82A}">
                    <a16:rowId xmlns:a16="http://schemas.microsoft.com/office/drawing/2014/main" xmlns="" val="10004"/>
                  </a:ext>
                </a:extLst>
              </a:tr>
              <a:tr h="347472">
                <a:tc>
                  <a:txBody>
                    <a:bodyPr/>
                    <a:lstStyle/>
                    <a:p>
                      <a:pPr algn="ctr">
                        <a:lnSpc>
                          <a:spcPct val="90000"/>
                        </a:lnSpc>
                      </a:pPr>
                      <a:r>
                        <a:rPr lang="en-US" sz="1900" dirty="0"/>
                        <a:t>SGD</a:t>
                      </a:r>
                      <a:endParaRPr lang="en-US" sz="1900" b="1" dirty="0"/>
                    </a:p>
                  </a:txBody>
                  <a:tcPr marL="91416" marR="91416"/>
                </a:tc>
                <a:tc>
                  <a:txBody>
                    <a:bodyPr/>
                    <a:lstStyle/>
                    <a:p>
                      <a:pPr algn="ctr">
                        <a:lnSpc>
                          <a:spcPct val="90000"/>
                        </a:lnSpc>
                      </a:pPr>
                      <a:r>
                        <a:rPr lang="en-US" sz="1900" dirty="0"/>
                        <a:t>3200</a:t>
                      </a:r>
                    </a:p>
                  </a:txBody>
                  <a:tcPr marL="91416" marR="91416"/>
                </a:tc>
                <a:extLst>
                  <a:ext uri="{0D108BD9-81ED-4DB2-BD59-A6C34878D82A}">
                    <a16:rowId xmlns:a16="http://schemas.microsoft.com/office/drawing/2014/main" xmlns="" val="10005"/>
                  </a:ext>
                </a:extLst>
              </a:tr>
            </a:tbl>
          </a:graphicData>
        </a:graphic>
      </p:graphicFrame>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Module Agenda</a:t>
            </a:r>
          </a:p>
        </p:txBody>
      </p:sp>
      <p:sp>
        <p:nvSpPr>
          <p:cNvPr id="6" name="Content Placeholder 5"/>
          <p:cNvSpPr>
            <a:spLocks noGrp="1"/>
          </p:cNvSpPr>
          <p:nvPr>
            <p:ph idx="1"/>
          </p:nvPr>
        </p:nvSpPr>
        <p:spPr/>
        <p:txBody>
          <a:bodyPr/>
          <a:lstStyle/>
          <a:p>
            <a:pPr lvl="1"/>
            <a:r>
              <a:rPr lang="en-US" dirty="0"/>
              <a:t>Creating and Customizing Products</a:t>
            </a:r>
          </a:p>
          <a:p>
            <a:pPr lvl="1"/>
            <a:r>
              <a:rPr lang="en-US" b="1" dirty="0"/>
              <a:t>Creating and Customizing Custom Price Books</a:t>
            </a:r>
          </a:p>
          <a:p>
            <a:pPr lvl="1"/>
            <a:r>
              <a:rPr lang="en-US" dirty="0"/>
              <a:t>Adding Products to Opportunities</a:t>
            </a:r>
          </a:p>
          <a:p>
            <a:pPr lvl="1"/>
            <a:r>
              <a:rPr lang="en-US" dirty="0"/>
              <a:t>Controlling Access to Products and Price Books</a:t>
            </a:r>
          </a:p>
          <a:p>
            <a:pPr lvl="1"/>
            <a:r>
              <a:rPr lang="en-US" dirty="0"/>
              <a:t>Creating Quotes</a:t>
            </a:r>
          </a:p>
          <a:p>
            <a:pPr lvl="1"/>
            <a:r>
              <a:rPr lang="en-US" dirty="0"/>
              <a:t>Creating Orders</a:t>
            </a:r>
          </a:p>
          <a:p>
            <a:pPr lvl="1"/>
            <a:r>
              <a:rPr lang="en-US" dirty="0"/>
              <a:t>Integrating Salesforce with Other Systems</a:t>
            </a:r>
          </a:p>
        </p:txBody>
      </p:sp>
      <p:sp>
        <p:nvSpPr>
          <p:cNvPr id="2" name="Slide Number Placeholder 1"/>
          <p:cNvSpPr>
            <a:spLocks noGrp="1"/>
          </p:cNvSpPr>
          <p:nvPr>
            <p:ph type="sldNum" sz="quarter" idx="4"/>
          </p:nvPr>
        </p:nvSpPr>
        <p:spPr/>
        <p:txBody>
          <a:bodyPr/>
          <a:lstStyle/>
          <a:p>
            <a:fld id="{812A5277-1DB9-460F-9A21-B857ABB32666}" type="slidenum">
              <a:rPr lang="en-US" smtClean="0"/>
              <a:pPr/>
              <a:t>17</a:t>
            </a:fld>
            <a:endParaRPr lang="en-US" dirty="0"/>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Folded Corner 58"/>
          <p:cNvSpPr/>
          <p:nvPr/>
        </p:nvSpPr>
        <p:spPr>
          <a:xfrm>
            <a:off x="2617978" y="1226634"/>
            <a:ext cx="3339739" cy="5130953"/>
          </a:xfrm>
          <a:prstGeom prst="foldedCorner">
            <a:avLst/>
          </a:prstGeom>
          <a:solidFill>
            <a:schemeClr val="bg1"/>
          </a:solidFill>
          <a:ln w="1905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t"/>
          <a:lstStyle/>
          <a:p>
            <a:pPr algn="ctr"/>
            <a:r>
              <a:rPr lang="en-US" sz="2400" b="1" dirty="0">
                <a:solidFill>
                  <a:schemeClr val="tx1"/>
                </a:solidFill>
              </a:rPr>
              <a:t>Standard Price Book </a:t>
            </a:r>
          </a:p>
        </p:txBody>
      </p:sp>
      <p:graphicFrame>
        <p:nvGraphicFramePr>
          <p:cNvPr id="60" name="Table 59"/>
          <p:cNvGraphicFramePr>
            <a:graphicFrameLocks noGrp="1"/>
          </p:cNvGraphicFramePr>
          <p:nvPr>
            <p:extLst>
              <p:ext uri="{D42A27DB-BD31-4B8C-83A1-F6EECF244321}">
                <p14:modId xmlns:p14="http://schemas.microsoft.com/office/powerpoint/2010/main" val="1004621954"/>
              </p:ext>
            </p:extLst>
          </p:nvPr>
        </p:nvGraphicFramePr>
        <p:xfrm>
          <a:off x="2747118" y="1921172"/>
          <a:ext cx="3073901" cy="3799840"/>
        </p:xfrm>
        <a:graphic>
          <a:graphicData uri="http://schemas.openxmlformats.org/drawingml/2006/table">
            <a:tbl>
              <a:tblPr firstRow="1" bandRow="1">
                <a:tableStyleId>{6E25E649-3F16-4E02-A733-19D2CDBF48F0}</a:tableStyleId>
              </a:tblPr>
              <a:tblGrid>
                <a:gridCol w="1857675">
                  <a:extLst>
                    <a:ext uri="{9D8B030D-6E8A-4147-A177-3AD203B41FA5}">
                      <a16:colId xmlns:a16="http://schemas.microsoft.com/office/drawing/2014/main" xmlns="" val="20000"/>
                    </a:ext>
                  </a:extLst>
                </a:gridCol>
                <a:gridCol w="1216226">
                  <a:extLst>
                    <a:ext uri="{9D8B030D-6E8A-4147-A177-3AD203B41FA5}">
                      <a16:colId xmlns:a16="http://schemas.microsoft.com/office/drawing/2014/main" xmlns="" val="20001"/>
                    </a:ext>
                  </a:extLst>
                </a:gridCol>
              </a:tblGrid>
              <a:tr h="508000">
                <a:tc>
                  <a:txBody>
                    <a:bodyPr/>
                    <a:lstStyle/>
                    <a:p>
                      <a:r>
                        <a:rPr lang="en-US" sz="1900" dirty="0">
                          <a:solidFill>
                            <a:schemeClr val="tx1"/>
                          </a:solidFill>
                          <a:latin typeface="Arial" panose="020B0604020202020204" pitchFamily="34" charset="0"/>
                          <a:cs typeface="Arial" panose="020B0604020202020204" pitchFamily="34" charset="0"/>
                        </a:rPr>
                        <a:t>Name</a:t>
                      </a:r>
                    </a:p>
                  </a:txBody>
                  <a:tcPr marL="121888" marR="121888" marT="60960" marB="60960">
                    <a:solidFill>
                      <a:schemeClr val="bg1"/>
                    </a:solidFill>
                  </a:tcPr>
                </a:tc>
                <a:tc>
                  <a:txBody>
                    <a:bodyPr/>
                    <a:lstStyle/>
                    <a:p>
                      <a:r>
                        <a:rPr lang="en-US" sz="2500" dirty="0">
                          <a:solidFill>
                            <a:schemeClr val="tx1"/>
                          </a:solidFill>
                          <a:latin typeface="Arial" panose="020B0604020202020204" pitchFamily="34" charset="0"/>
                          <a:cs typeface="Arial" panose="020B0604020202020204" pitchFamily="34" charset="0"/>
                        </a:rPr>
                        <a:t>$</a:t>
                      </a:r>
                      <a:endParaRPr lang="en-US" sz="1900" dirty="0">
                        <a:solidFill>
                          <a:schemeClr val="tx1"/>
                        </a:solidFill>
                        <a:latin typeface="Arial" panose="020B0604020202020204" pitchFamily="34" charset="0"/>
                        <a:cs typeface="Arial" panose="020B0604020202020204" pitchFamily="34" charset="0"/>
                      </a:endParaRPr>
                    </a:p>
                  </a:txBody>
                  <a:tcPr marL="121888" marR="121888" marT="60960" marB="60960">
                    <a:solidFill>
                      <a:schemeClr val="bg1"/>
                    </a:solidFill>
                  </a:tcPr>
                </a:tc>
                <a:extLst>
                  <a:ext uri="{0D108BD9-81ED-4DB2-BD59-A6C34878D82A}">
                    <a16:rowId xmlns:a16="http://schemas.microsoft.com/office/drawing/2014/main" xmlns="" val="10000"/>
                  </a:ext>
                </a:extLst>
              </a:tr>
              <a:tr h="406400">
                <a:tc>
                  <a:txBody>
                    <a:bodyPr/>
                    <a:lstStyle/>
                    <a:p>
                      <a:r>
                        <a:rPr lang="en-US" sz="1900"/>
                        <a:t>Product A</a:t>
                      </a:r>
                      <a:endParaRPr lang="en-US" sz="1900" dirty="0"/>
                    </a:p>
                  </a:txBody>
                  <a:tcPr marL="121888" marR="121888" marT="60960" marB="60960">
                    <a:lnR w="12700" cap="flat" cmpd="sng" algn="ctr">
                      <a:solidFill>
                        <a:schemeClr val="bg1">
                          <a:lumMod val="85000"/>
                        </a:schemeClr>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900" dirty="0"/>
                        <a:t>$10</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406400">
                <a:tc>
                  <a:txBody>
                    <a:bodyPr/>
                    <a:lstStyle/>
                    <a:p>
                      <a:r>
                        <a:rPr lang="en-US" sz="1900" dirty="0"/>
                        <a:t>Product </a:t>
                      </a:r>
                      <a:r>
                        <a:rPr lang="en-US" sz="1900" b="0" dirty="0"/>
                        <a:t>B</a:t>
                      </a:r>
                    </a:p>
                  </a:txBody>
                  <a:tcPr marL="121888" marR="121888" marT="60960" marB="60960">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900" dirty="0"/>
                        <a:t>$20</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06400">
                <a:tc>
                  <a:txBody>
                    <a:bodyPr/>
                    <a:lstStyle/>
                    <a:p>
                      <a:r>
                        <a:rPr lang="en-US" sz="1900" dirty="0"/>
                        <a:t>Product C</a:t>
                      </a:r>
                    </a:p>
                  </a:txBody>
                  <a:tcPr marL="121888" marR="121888" marT="60960" marB="60960">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900" dirty="0"/>
                        <a:t>$30</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06400">
                <a:tc>
                  <a:txBody>
                    <a:bodyPr/>
                    <a:lstStyle/>
                    <a:p>
                      <a:r>
                        <a:rPr lang="en-US" sz="1900" dirty="0"/>
                        <a:t>Product D</a:t>
                      </a:r>
                    </a:p>
                  </a:txBody>
                  <a:tcPr marL="121888" marR="121888" marT="60960" marB="60960">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900" dirty="0"/>
                        <a:t>$10</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406400">
                <a:tc>
                  <a:txBody>
                    <a:bodyPr/>
                    <a:lstStyle/>
                    <a:p>
                      <a:r>
                        <a:rPr lang="en-US" sz="1900" dirty="0"/>
                        <a:t>Product E</a:t>
                      </a:r>
                    </a:p>
                  </a:txBody>
                  <a:tcPr marL="121888" marR="121888" marT="60960" marB="60960">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900" dirty="0"/>
                        <a:t>$20</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r h="406400">
                <a:tc>
                  <a:txBody>
                    <a:bodyPr/>
                    <a:lstStyle/>
                    <a:p>
                      <a:r>
                        <a:rPr lang="en-US" sz="1900" dirty="0"/>
                        <a:t>Product F</a:t>
                      </a:r>
                    </a:p>
                  </a:txBody>
                  <a:tcPr marL="121888" marR="121888" marT="60960" marB="60960">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900" dirty="0"/>
                        <a:t>$25</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r h="406400">
                <a:tc>
                  <a:txBody>
                    <a:bodyPr/>
                    <a:lstStyle/>
                    <a:p>
                      <a:r>
                        <a:rPr lang="en-US" sz="1900" dirty="0"/>
                        <a:t>Product G</a:t>
                      </a:r>
                    </a:p>
                  </a:txBody>
                  <a:tcPr marL="121888" marR="121888" marT="60960" marB="60960">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900" dirty="0"/>
                        <a:t>$40</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r h="406400">
                <a:tc>
                  <a:txBody>
                    <a:bodyPr/>
                    <a:lstStyle/>
                    <a:p>
                      <a:r>
                        <a:rPr lang="en-US" sz="1900" dirty="0"/>
                        <a:t>Product H</a:t>
                      </a:r>
                    </a:p>
                  </a:txBody>
                  <a:tcPr marL="121888" marR="121888" marT="60960" marB="60960">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solidFill>
                      <a:schemeClr val="bg1"/>
                    </a:solidFill>
                  </a:tcPr>
                </a:tc>
                <a:tc>
                  <a:txBody>
                    <a:bodyPr/>
                    <a:lstStyle/>
                    <a:p>
                      <a:r>
                        <a:rPr lang="en-US" sz="1900" dirty="0"/>
                        <a:t>$40</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solidFill>
                      <a:schemeClr val="bg1"/>
                    </a:solidFill>
                  </a:tcPr>
                </a:tc>
                <a:extLst>
                  <a:ext uri="{0D108BD9-81ED-4DB2-BD59-A6C34878D82A}">
                    <a16:rowId xmlns:a16="http://schemas.microsoft.com/office/drawing/2014/main" xmlns="" val="10008"/>
                  </a:ext>
                </a:extLst>
              </a:tr>
            </a:tbl>
          </a:graphicData>
        </a:graphic>
      </p:graphicFrame>
      <p:sp>
        <p:nvSpPr>
          <p:cNvPr id="2" name="Title 1"/>
          <p:cNvSpPr>
            <a:spLocks noGrp="1"/>
          </p:cNvSpPr>
          <p:nvPr>
            <p:ph type="title"/>
          </p:nvPr>
        </p:nvSpPr>
        <p:spPr/>
        <p:txBody>
          <a:bodyPr/>
          <a:lstStyle/>
          <a:p>
            <a:r>
              <a:rPr lang="en-US" dirty="0"/>
              <a:t>Standard &amp; Custom Price Books</a:t>
            </a:r>
          </a:p>
        </p:txBody>
      </p:sp>
      <p:sp>
        <p:nvSpPr>
          <p:cNvPr id="30" name="Right Brace 29"/>
          <p:cNvSpPr/>
          <p:nvPr/>
        </p:nvSpPr>
        <p:spPr>
          <a:xfrm flipH="1">
            <a:off x="2110302" y="1662197"/>
            <a:ext cx="396000" cy="4455833"/>
          </a:xfrm>
          <a:prstGeom prst="rightBrace">
            <a:avLst>
              <a:gd name="adj1" fmla="val 67348"/>
              <a:gd name="adj2"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lIns="91424" tIns="45712" rIns="91424" bIns="45712" rtlCol="0" anchor="ctr"/>
          <a:lstStyle/>
          <a:p>
            <a:pPr algn="ctr"/>
            <a:endParaRPr lang="en-US"/>
          </a:p>
        </p:txBody>
      </p:sp>
      <p:sp>
        <p:nvSpPr>
          <p:cNvPr id="31" name="Right Brace 30"/>
          <p:cNvSpPr/>
          <p:nvPr/>
        </p:nvSpPr>
        <p:spPr>
          <a:xfrm>
            <a:off x="9462977" y="1105787"/>
            <a:ext cx="396000" cy="2628000"/>
          </a:xfrm>
          <a:prstGeom prst="rightBrace">
            <a:avLst>
              <a:gd name="adj1" fmla="val 56153"/>
              <a:gd name="adj2" fmla="val 50000"/>
            </a:avLst>
          </a:prstGeom>
          <a:noFill/>
          <a:ln w="38100">
            <a:solidFill>
              <a:srgbClr val="FF0000"/>
            </a:solidFill>
          </a:ln>
        </p:spPr>
        <p:style>
          <a:lnRef idx="1">
            <a:schemeClr val="accent1"/>
          </a:lnRef>
          <a:fillRef idx="0">
            <a:schemeClr val="accent1"/>
          </a:fillRef>
          <a:effectRef idx="0">
            <a:schemeClr val="accent1"/>
          </a:effectRef>
          <a:fontRef idx="minor">
            <a:schemeClr val="tx1"/>
          </a:fontRef>
        </p:style>
        <p:txBody>
          <a:bodyPr lIns="91424" tIns="45712" rIns="91424" bIns="45712" rtlCol="0" anchor="ctr"/>
          <a:lstStyle/>
          <a:p>
            <a:pPr algn="ctr"/>
            <a:endParaRPr lang="en-US"/>
          </a:p>
        </p:txBody>
      </p:sp>
      <p:sp>
        <p:nvSpPr>
          <p:cNvPr id="33" name="Rectangle 32"/>
          <p:cNvSpPr/>
          <p:nvPr/>
        </p:nvSpPr>
        <p:spPr>
          <a:xfrm>
            <a:off x="118874" y="3220224"/>
            <a:ext cx="1927931" cy="1405513"/>
          </a:xfrm>
          <a:prstGeom prst="rect">
            <a:avLst/>
          </a:prstGeom>
        </p:spPr>
        <p:txBody>
          <a:bodyPr wrap="square" lIns="91424" tIns="45712" rIns="91424" bIns="45712">
            <a:spAutoFit/>
          </a:bodyPr>
          <a:lstStyle/>
          <a:p>
            <a:pPr algn="ctr"/>
            <a:r>
              <a:rPr lang="en-US" sz="2100" dirty="0">
                <a:latin typeface="+mn-lt"/>
              </a:rPr>
              <a:t>ALL </a:t>
            </a:r>
            <a:br>
              <a:rPr lang="en-US" sz="2100" dirty="0">
                <a:latin typeface="+mn-lt"/>
              </a:rPr>
            </a:br>
            <a:r>
              <a:rPr lang="en-US" sz="2100" dirty="0">
                <a:latin typeface="+mn-lt"/>
              </a:rPr>
              <a:t>products at their standard prices</a:t>
            </a:r>
          </a:p>
        </p:txBody>
      </p:sp>
      <p:sp>
        <p:nvSpPr>
          <p:cNvPr id="34" name="Rectangle 33"/>
          <p:cNvSpPr/>
          <p:nvPr/>
        </p:nvSpPr>
        <p:spPr>
          <a:xfrm>
            <a:off x="9633957" y="2006405"/>
            <a:ext cx="2212808" cy="1405513"/>
          </a:xfrm>
          <a:prstGeom prst="rect">
            <a:avLst/>
          </a:prstGeom>
        </p:spPr>
        <p:txBody>
          <a:bodyPr wrap="square" lIns="91424" tIns="45712" rIns="91424" bIns="45712" anchor="ctr">
            <a:spAutoFit/>
          </a:bodyPr>
          <a:lstStyle/>
          <a:p>
            <a:pPr algn="ctr"/>
            <a:r>
              <a:rPr lang="en-US" sz="2100" dirty="0">
                <a:latin typeface="+mn-lt"/>
              </a:rPr>
              <a:t>Subset of products at custom </a:t>
            </a:r>
            <a:br>
              <a:rPr lang="en-US" sz="2100" dirty="0">
                <a:latin typeface="+mn-lt"/>
              </a:rPr>
            </a:br>
            <a:r>
              <a:rPr lang="en-US" sz="2100" dirty="0">
                <a:latin typeface="+mn-lt"/>
              </a:rPr>
              <a:t>list prices</a:t>
            </a:r>
          </a:p>
        </p:txBody>
      </p:sp>
      <p:sp>
        <p:nvSpPr>
          <p:cNvPr id="94" name="Rectangle 93"/>
          <p:cNvSpPr/>
          <p:nvPr/>
        </p:nvSpPr>
        <p:spPr>
          <a:xfrm>
            <a:off x="9633958" y="4265009"/>
            <a:ext cx="2133806" cy="1405513"/>
          </a:xfrm>
          <a:prstGeom prst="rect">
            <a:avLst/>
          </a:prstGeom>
        </p:spPr>
        <p:txBody>
          <a:bodyPr wrap="square" lIns="91424" tIns="45712" rIns="91424" bIns="45712" anchor="ctr">
            <a:spAutoFit/>
          </a:bodyPr>
          <a:lstStyle/>
          <a:p>
            <a:pPr algn="ctr"/>
            <a:r>
              <a:rPr lang="en-US" sz="2100" dirty="0">
                <a:latin typeface="+mn-lt"/>
              </a:rPr>
              <a:t>Subset of products at custom </a:t>
            </a:r>
            <a:br>
              <a:rPr lang="en-US" sz="2100" dirty="0">
                <a:latin typeface="+mn-lt"/>
              </a:rPr>
            </a:br>
            <a:r>
              <a:rPr lang="en-US" sz="2100" dirty="0">
                <a:latin typeface="+mn-lt"/>
              </a:rPr>
              <a:t>list prices</a:t>
            </a:r>
          </a:p>
        </p:txBody>
      </p:sp>
      <p:sp>
        <p:nvSpPr>
          <p:cNvPr id="100" name="Right Brace 99"/>
          <p:cNvSpPr/>
          <p:nvPr/>
        </p:nvSpPr>
        <p:spPr>
          <a:xfrm>
            <a:off x="9462977" y="3941483"/>
            <a:ext cx="396000" cy="2628000"/>
          </a:xfrm>
          <a:prstGeom prst="rightBrace">
            <a:avLst>
              <a:gd name="adj1" fmla="val 56153"/>
              <a:gd name="adj2" fmla="val 50000"/>
            </a:avLst>
          </a:prstGeom>
          <a:noFill/>
          <a:ln w="38100">
            <a:solidFill>
              <a:srgbClr val="FF0000"/>
            </a:solidFill>
          </a:ln>
        </p:spPr>
        <p:style>
          <a:lnRef idx="1">
            <a:schemeClr val="accent1"/>
          </a:lnRef>
          <a:fillRef idx="0">
            <a:schemeClr val="accent1"/>
          </a:fillRef>
          <a:effectRef idx="0">
            <a:schemeClr val="accent1"/>
          </a:effectRef>
          <a:fontRef idx="minor">
            <a:schemeClr val="tx1"/>
          </a:fontRef>
        </p:style>
        <p:txBody>
          <a:bodyPr lIns="91424" tIns="45712" rIns="91424" bIns="45712" rtlCol="0" anchor="ctr"/>
          <a:lstStyle/>
          <a:p>
            <a:pPr algn="ctr"/>
            <a:endParaRPr lang="en-US"/>
          </a:p>
        </p:txBody>
      </p:sp>
      <p:sp>
        <p:nvSpPr>
          <p:cNvPr id="61" name="Folded Corner 60"/>
          <p:cNvSpPr/>
          <p:nvPr/>
        </p:nvSpPr>
        <p:spPr>
          <a:xfrm>
            <a:off x="6204377" y="1034993"/>
            <a:ext cx="3056853" cy="2736555"/>
          </a:xfrm>
          <a:prstGeom prst="foldedCorner">
            <a:avLst/>
          </a:prstGeom>
          <a:solidFill>
            <a:schemeClr val="accent5">
              <a:lumMod val="20000"/>
              <a:lumOff val="80000"/>
            </a:schemeClr>
          </a:solidFill>
          <a:ln w="1905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t"/>
          <a:lstStyle/>
          <a:p>
            <a:pPr algn="ctr"/>
            <a:r>
              <a:rPr lang="en-US" sz="2100" b="1" dirty="0">
                <a:solidFill>
                  <a:schemeClr val="tx1"/>
                </a:solidFill>
              </a:rPr>
              <a:t>Custom Price Book 1 </a:t>
            </a:r>
          </a:p>
        </p:txBody>
      </p:sp>
      <p:graphicFrame>
        <p:nvGraphicFramePr>
          <p:cNvPr id="62" name="Table 61"/>
          <p:cNvGraphicFramePr>
            <a:graphicFrameLocks noGrp="1"/>
          </p:cNvGraphicFramePr>
          <p:nvPr>
            <p:extLst>
              <p:ext uri="{D42A27DB-BD31-4B8C-83A1-F6EECF244321}">
                <p14:modId xmlns:p14="http://schemas.microsoft.com/office/powerpoint/2010/main" val="2848634677"/>
              </p:ext>
            </p:extLst>
          </p:nvPr>
        </p:nvGraphicFramePr>
        <p:xfrm>
          <a:off x="6310733" y="1700587"/>
          <a:ext cx="2893537" cy="1645920"/>
        </p:xfrm>
        <a:graphic>
          <a:graphicData uri="http://schemas.openxmlformats.org/drawingml/2006/table">
            <a:tbl>
              <a:tblPr firstRow="1" bandRow="1">
                <a:tableStyleId>{2D5ABB26-0587-4C30-8999-92F81FD0307C}</a:tableStyleId>
              </a:tblPr>
              <a:tblGrid>
                <a:gridCol w="1748674">
                  <a:extLst>
                    <a:ext uri="{9D8B030D-6E8A-4147-A177-3AD203B41FA5}">
                      <a16:colId xmlns:a16="http://schemas.microsoft.com/office/drawing/2014/main" xmlns="" val="20000"/>
                    </a:ext>
                  </a:extLst>
                </a:gridCol>
                <a:gridCol w="1144863">
                  <a:extLst>
                    <a:ext uri="{9D8B030D-6E8A-4147-A177-3AD203B41FA5}">
                      <a16:colId xmlns:a16="http://schemas.microsoft.com/office/drawing/2014/main" xmlns="" val="20001"/>
                    </a:ext>
                  </a:extLst>
                </a:gridCol>
              </a:tblGrid>
              <a:tr h="406400">
                <a:tc>
                  <a:txBody>
                    <a:bodyPr/>
                    <a:lstStyle/>
                    <a:p>
                      <a:r>
                        <a:rPr lang="en-US" sz="1900" dirty="0"/>
                        <a:t>Product A</a:t>
                      </a:r>
                    </a:p>
                  </a:txBody>
                  <a:tcPr marL="121888" marR="121888" marT="60960" marB="60960">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en-US" sz="1900" dirty="0"/>
                        <a:t>$12.00</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xmlns="" val="10000"/>
                  </a:ext>
                </a:extLst>
              </a:tr>
              <a:tr h="406400">
                <a:tc>
                  <a:txBody>
                    <a:bodyPr/>
                    <a:lstStyle/>
                    <a:p>
                      <a:r>
                        <a:rPr lang="en-US" sz="1900" dirty="0"/>
                        <a:t>Product B</a:t>
                      </a:r>
                      <a:endParaRPr lang="en-US" sz="1900" b="0" dirty="0"/>
                    </a:p>
                  </a:txBody>
                  <a:tcPr marL="121888" marR="121888" marT="60960" marB="60960">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en-US" sz="1900" dirty="0"/>
                        <a:t>$20.00</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xmlns="" val="10001"/>
                  </a:ext>
                </a:extLst>
              </a:tr>
              <a:tr h="406400">
                <a:tc>
                  <a:txBody>
                    <a:bodyPr/>
                    <a:lstStyle/>
                    <a:p>
                      <a:r>
                        <a:rPr lang="en-US" sz="1900" dirty="0"/>
                        <a:t>Product C</a:t>
                      </a:r>
                    </a:p>
                  </a:txBody>
                  <a:tcPr marL="121888" marR="121888" marT="60960" marB="60960">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en-US" sz="1900" dirty="0"/>
                        <a:t>$30.00</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xmlns="" val="10002"/>
                  </a:ext>
                </a:extLst>
              </a:tr>
              <a:tr h="406400">
                <a:tc>
                  <a:txBody>
                    <a:bodyPr/>
                    <a:lstStyle/>
                    <a:p>
                      <a:r>
                        <a:rPr lang="en-US" sz="1900" dirty="0"/>
                        <a:t>Product D</a:t>
                      </a:r>
                    </a:p>
                  </a:txBody>
                  <a:tcPr marL="121888" marR="121888" marT="60960" marB="60960">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900" dirty="0"/>
                        <a:t>$12.00</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sp>
        <p:nvSpPr>
          <p:cNvPr id="63" name="Folded Corner 62"/>
          <p:cNvSpPr/>
          <p:nvPr/>
        </p:nvSpPr>
        <p:spPr>
          <a:xfrm>
            <a:off x="6202478" y="3870299"/>
            <a:ext cx="3056853" cy="2736555"/>
          </a:xfrm>
          <a:prstGeom prst="foldedCorner">
            <a:avLst/>
          </a:prstGeom>
          <a:solidFill>
            <a:schemeClr val="accent6">
              <a:lumMod val="20000"/>
              <a:lumOff val="80000"/>
            </a:schemeClr>
          </a:solidFill>
          <a:ln w="1905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t"/>
          <a:lstStyle/>
          <a:p>
            <a:pPr algn="ctr"/>
            <a:r>
              <a:rPr lang="en-US" sz="2100" b="1" dirty="0">
                <a:solidFill>
                  <a:schemeClr val="tx1"/>
                </a:solidFill>
              </a:rPr>
              <a:t>Custom Price Book 2 </a:t>
            </a:r>
          </a:p>
        </p:txBody>
      </p:sp>
      <p:graphicFrame>
        <p:nvGraphicFramePr>
          <p:cNvPr id="64" name="Table 63"/>
          <p:cNvGraphicFramePr>
            <a:graphicFrameLocks noGrp="1"/>
          </p:cNvGraphicFramePr>
          <p:nvPr>
            <p:extLst>
              <p:ext uri="{D42A27DB-BD31-4B8C-83A1-F6EECF244321}">
                <p14:modId xmlns:p14="http://schemas.microsoft.com/office/powerpoint/2010/main" val="2249643863"/>
              </p:ext>
            </p:extLst>
          </p:nvPr>
        </p:nvGraphicFramePr>
        <p:xfrm>
          <a:off x="6274664" y="4535892"/>
          <a:ext cx="2895436" cy="1645920"/>
        </p:xfrm>
        <a:graphic>
          <a:graphicData uri="http://schemas.openxmlformats.org/drawingml/2006/table">
            <a:tbl>
              <a:tblPr bandRow="1">
                <a:tableStyleId>{2D5ABB26-0587-4C30-8999-92F81FD0307C}</a:tableStyleId>
              </a:tblPr>
              <a:tblGrid>
                <a:gridCol w="1749822">
                  <a:extLst>
                    <a:ext uri="{9D8B030D-6E8A-4147-A177-3AD203B41FA5}">
                      <a16:colId xmlns:a16="http://schemas.microsoft.com/office/drawing/2014/main" xmlns="" val="20000"/>
                    </a:ext>
                  </a:extLst>
                </a:gridCol>
                <a:gridCol w="1145614">
                  <a:extLst>
                    <a:ext uri="{9D8B030D-6E8A-4147-A177-3AD203B41FA5}">
                      <a16:colId xmlns:a16="http://schemas.microsoft.com/office/drawing/2014/main" xmlns="" val="20001"/>
                    </a:ext>
                  </a:extLst>
                </a:gridCol>
              </a:tblGrid>
              <a:tr h="406400">
                <a:tc>
                  <a:txBody>
                    <a:bodyPr/>
                    <a:lstStyle/>
                    <a:p>
                      <a:r>
                        <a:rPr lang="en-US" sz="1900" dirty="0"/>
                        <a:t>Product D</a:t>
                      </a:r>
                    </a:p>
                  </a:txBody>
                  <a:tcPr marL="121888" marR="121888" marT="60960" marB="60960">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en-US" sz="1900" dirty="0"/>
                        <a:t>$15.99</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xmlns="" val="10000"/>
                  </a:ext>
                </a:extLst>
              </a:tr>
              <a:tr h="406400">
                <a:tc>
                  <a:txBody>
                    <a:bodyPr/>
                    <a:lstStyle/>
                    <a:p>
                      <a:r>
                        <a:rPr lang="en-US" sz="1900" dirty="0"/>
                        <a:t>Product E</a:t>
                      </a:r>
                      <a:endParaRPr lang="en-US" sz="1900" b="0" dirty="0"/>
                    </a:p>
                  </a:txBody>
                  <a:tcPr marL="121888" marR="121888" marT="60960" marB="60960">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en-US" sz="1900" dirty="0"/>
                        <a:t>$25.99</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xmlns="" val="10001"/>
                  </a:ext>
                </a:extLst>
              </a:tr>
              <a:tr h="406400">
                <a:tc>
                  <a:txBody>
                    <a:bodyPr/>
                    <a:lstStyle/>
                    <a:p>
                      <a:r>
                        <a:rPr lang="en-US" sz="1900" dirty="0"/>
                        <a:t>Product F</a:t>
                      </a:r>
                    </a:p>
                  </a:txBody>
                  <a:tcPr marL="121888" marR="121888" marT="60960" marB="60960">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en-US" sz="1900" dirty="0"/>
                        <a:t>$35.99</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xmlns="" val="10002"/>
                  </a:ext>
                </a:extLst>
              </a:tr>
              <a:tr h="406400">
                <a:tc>
                  <a:txBody>
                    <a:bodyPr/>
                    <a:lstStyle/>
                    <a:p>
                      <a:r>
                        <a:rPr lang="en-US" sz="1900" dirty="0"/>
                        <a:t>Product G</a:t>
                      </a:r>
                    </a:p>
                  </a:txBody>
                  <a:tcPr marL="121888" marR="121888" marT="60960" marB="60960">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900" dirty="0"/>
                        <a:t>$45.99</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sp>
        <p:nvSpPr>
          <p:cNvPr id="7" name="Slide Number Placeholder 6"/>
          <p:cNvSpPr>
            <a:spLocks noGrp="1"/>
          </p:cNvSpPr>
          <p:nvPr>
            <p:ph type="sldNum" sz="quarter" idx="4"/>
          </p:nvPr>
        </p:nvSpPr>
        <p:spPr/>
        <p:txBody>
          <a:bodyPr/>
          <a:lstStyle/>
          <a:p>
            <a:fld id="{812A5277-1DB9-460F-9A21-B857ABB32666}" type="slidenum">
              <a:rPr lang="en-US" smtClean="0"/>
              <a:pPr/>
              <a:t>18</a:t>
            </a:fld>
            <a:endParaRPr lang="en-US" dirty="0"/>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0"/>
          </p:nvPr>
        </p:nvSpPr>
        <p:spPr/>
        <p:txBody>
          <a:bodyPr/>
          <a:lstStyle/>
          <a:p>
            <a:r>
              <a:rPr lang="en-US" dirty="0">
                <a:solidFill>
                  <a:schemeClr val="bg1"/>
                </a:solidFill>
              </a:rPr>
              <a:t>A price book can contain prices for a product in many different currencies.</a:t>
            </a:r>
          </a:p>
          <a:p>
            <a:endParaRPr lang="en-US" dirty="0">
              <a:solidFill>
                <a:schemeClr val="bg1"/>
              </a:solidFill>
            </a:endParaRPr>
          </a:p>
          <a:p>
            <a:endParaRPr lang="en-US" dirty="0"/>
          </a:p>
        </p:txBody>
      </p:sp>
      <p:sp>
        <p:nvSpPr>
          <p:cNvPr id="2" name="Title 1"/>
          <p:cNvSpPr>
            <a:spLocks noGrp="1"/>
          </p:cNvSpPr>
          <p:nvPr>
            <p:ph type="title"/>
          </p:nvPr>
        </p:nvSpPr>
        <p:spPr/>
        <p:txBody>
          <a:bodyPr/>
          <a:lstStyle/>
          <a:p>
            <a:r>
              <a:rPr lang="en-US" dirty="0"/>
              <a:t>Working with Multiple Currencies</a:t>
            </a:r>
          </a:p>
        </p:txBody>
      </p:sp>
      <p:sp>
        <p:nvSpPr>
          <p:cNvPr id="27" name="Slide Number Placeholder 26"/>
          <p:cNvSpPr>
            <a:spLocks noGrp="1"/>
          </p:cNvSpPr>
          <p:nvPr>
            <p:ph type="sldNum" sz="quarter" idx="4"/>
          </p:nvPr>
        </p:nvSpPr>
        <p:spPr/>
        <p:txBody>
          <a:bodyPr/>
          <a:lstStyle/>
          <a:p>
            <a:fld id="{812A5277-1DB9-460F-9A21-B857ABB32666}" type="slidenum">
              <a:rPr lang="en-US" smtClean="0"/>
              <a:pPr/>
              <a:t>19</a:t>
            </a:fld>
            <a:endParaRPr lang="en-US" dirty="0"/>
          </a:p>
        </p:txBody>
      </p:sp>
      <p:sp>
        <p:nvSpPr>
          <p:cNvPr id="29" name="Folded Corner 28"/>
          <p:cNvSpPr/>
          <p:nvPr/>
        </p:nvSpPr>
        <p:spPr>
          <a:xfrm>
            <a:off x="6363499" y="553490"/>
            <a:ext cx="4163065" cy="5926667"/>
          </a:xfrm>
          <a:prstGeom prst="foldedCorner">
            <a:avLst>
              <a:gd name="adj" fmla="val 14633"/>
            </a:avLst>
          </a:prstGeom>
          <a:solidFill>
            <a:schemeClr val="bg1"/>
          </a:solidFill>
          <a:ln w="1905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t"/>
          <a:lstStyle/>
          <a:p>
            <a:pPr algn="ctr"/>
            <a:r>
              <a:rPr lang="en-US" sz="2400" b="1" dirty="0">
                <a:solidFill>
                  <a:schemeClr val="tx1"/>
                </a:solidFill>
              </a:rPr>
              <a:t>Price Book </a:t>
            </a:r>
          </a:p>
        </p:txBody>
      </p:sp>
      <p:graphicFrame>
        <p:nvGraphicFramePr>
          <p:cNvPr id="30" name="Table 29"/>
          <p:cNvGraphicFramePr>
            <a:graphicFrameLocks noGrp="1"/>
          </p:cNvGraphicFramePr>
          <p:nvPr>
            <p:extLst>
              <p:ext uri="{D42A27DB-BD31-4B8C-83A1-F6EECF244321}">
                <p14:modId xmlns:p14="http://schemas.microsoft.com/office/powerpoint/2010/main" val="284812360"/>
              </p:ext>
            </p:extLst>
          </p:nvPr>
        </p:nvGraphicFramePr>
        <p:xfrm>
          <a:off x="6492640" y="1262765"/>
          <a:ext cx="3859911" cy="4572000"/>
        </p:xfrm>
        <a:graphic>
          <a:graphicData uri="http://schemas.openxmlformats.org/drawingml/2006/table">
            <a:tbl>
              <a:tblPr firstRow="1" bandRow="1">
                <a:tableStyleId>{6E25E649-3F16-4E02-A733-19D2CDBF48F0}</a:tableStyleId>
              </a:tblPr>
              <a:tblGrid>
                <a:gridCol w="1354982">
                  <a:extLst>
                    <a:ext uri="{9D8B030D-6E8A-4147-A177-3AD203B41FA5}">
                      <a16:colId xmlns:a16="http://schemas.microsoft.com/office/drawing/2014/main" xmlns="" val="20000"/>
                    </a:ext>
                  </a:extLst>
                </a:gridCol>
                <a:gridCol w="887112">
                  <a:extLst>
                    <a:ext uri="{9D8B030D-6E8A-4147-A177-3AD203B41FA5}">
                      <a16:colId xmlns:a16="http://schemas.microsoft.com/office/drawing/2014/main" xmlns="" val="20001"/>
                    </a:ext>
                  </a:extLst>
                </a:gridCol>
                <a:gridCol w="863768">
                  <a:extLst>
                    <a:ext uri="{9D8B030D-6E8A-4147-A177-3AD203B41FA5}">
                      <a16:colId xmlns:a16="http://schemas.microsoft.com/office/drawing/2014/main" xmlns="" val="20002"/>
                    </a:ext>
                  </a:extLst>
                </a:gridCol>
                <a:gridCol w="754049">
                  <a:extLst>
                    <a:ext uri="{9D8B030D-6E8A-4147-A177-3AD203B41FA5}">
                      <a16:colId xmlns:a16="http://schemas.microsoft.com/office/drawing/2014/main" xmlns="" val="20003"/>
                    </a:ext>
                  </a:extLst>
                </a:gridCol>
              </a:tblGrid>
              <a:tr h="508000">
                <a:tc>
                  <a:txBody>
                    <a:bodyPr/>
                    <a:lstStyle/>
                    <a:p>
                      <a:r>
                        <a:rPr lang="en-US" sz="1900" dirty="0">
                          <a:solidFill>
                            <a:schemeClr val="tx1"/>
                          </a:solidFill>
                          <a:latin typeface="Arial" panose="020B0604020202020204" pitchFamily="34" charset="0"/>
                          <a:cs typeface="Arial" panose="020B0604020202020204" pitchFamily="34" charset="0"/>
                        </a:rPr>
                        <a:t>Name</a:t>
                      </a:r>
                    </a:p>
                  </a:txBody>
                  <a:tcPr marL="121888" marR="121888" marT="60960" marB="60960">
                    <a:solidFill>
                      <a:schemeClr val="bg1"/>
                    </a:solidFill>
                  </a:tcPr>
                </a:tc>
                <a:tc>
                  <a:txBody>
                    <a:bodyPr/>
                    <a:lstStyle/>
                    <a:p>
                      <a:r>
                        <a:rPr lang="en-US" sz="2500" dirty="0">
                          <a:solidFill>
                            <a:schemeClr val="tx1"/>
                          </a:solidFill>
                          <a:latin typeface="Arial" panose="020B0604020202020204" pitchFamily="34" charset="0"/>
                          <a:cs typeface="Arial" panose="020B0604020202020204" pitchFamily="34" charset="0"/>
                        </a:rPr>
                        <a:t>$</a:t>
                      </a:r>
                      <a:endParaRPr lang="en-US" sz="1900" dirty="0">
                        <a:solidFill>
                          <a:schemeClr val="tx1"/>
                        </a:solidFill>
                        <a:latin typeface="Arial" panose="020B0604020202020204" pitchFamily="34" charset="0"/>
                        <a:cs typeface="Arial" panose="020B0604020202020204" pitchFamily="34" charset="0"/>
                      </a:endParaRPr>
                    </a:p>
                  </a:txBody>
                  <a:tcPr marL="121888" marR="121888" marT="60960" marB="60960">
                    <a:solidFill>
                      <a:schemeClr val="bg1"/>
                    </a:solidFill>
                  </a:tcPr>
                </a:tc>
                <a:tc>
                  <a:txBody>
                    <a:bodyPr/>
                    <a:lstStyle/>
                    <a:p>
                      <a:r>
                        <a:rPr lang="en-US" sz="2500" dirty="0">
                          <a:solidFill>
                            <a:schemeClr val="tx1"/>
                          </a:solidFill>
                          <a:latin typeface="Arial" panose="020B0604020202020204" pitchFamily="34" charset="0"/>
                          <a:cs typeface="Arial" panose="020B0604020202020204" pitchFamily="34" charset="0"/>
                        </a:rPr>
                        <a:t>€</a:t>
                      </a:r>
                    </a:p>
                  </a:txBody>
                  <a:tcPr marL="121888" marR="121888" marT="60960" marB="60960">
                    <a:solidFill>
                      <a:schemeClr val="bg1"/>
                    </a:solidFill>
                  </a:tcPr>
                </a:tc>
                <a:tc>
                  <a:txBody>
                    <a:bodyPr/>
                    <a:lstStyle/>
                    <a:p>
                      <a:r>
                        <a:rPr lang="en-US" sz="2500" dirty="0">
                          <a:solidFill>
                            <a:schemeClr val="tx1"/>
                          </a:solidFill>
                          <a:latin typeface="Arial" panose="020B0604020202020204" pitchFamily="34" charset="0"/>
                          <a:cs typeface="Arial" panose="020B0604020202020204" pitchFamily="34" charset="0"/>
                        </a:rPr>
                        <a:t>£</a:t>
                      </a:r>
                    </a:p>
                  </a:txBody>
                  <a:tcPr marL="121888" marR="121888" marT="60960" marB="60960">
                    <a:solidFill>
                      <a:schemeClr val="bg1"/>
                    </a:solidFill>
                  </a:tcPr>
                </a:tc>
                <a:extLst>
                  <a:ext uri="{0D108BD9-81ED-4DB2-BD59-A6C34878D82A}">
                    <a16:rowId xmlns:a16="http://schemas.microsoft.com/office/drawing/2014/main" xmlns="" val="10000"/>
                  </a:ext>
                </a:extLst>
              </a:tr>
              <a:tr h="508000">
                <a:tc>
                  <a:txBody>
                    <a:bodyPr/>
                    <a:lstStyle/>
                    <a:p>
                      <a:r>
                        <a:rPr lang="en-US" sz="1900" dirty="0"/>
                        <a:t>Product A</a:t>
                      </a:r>
                    </a:p>
                  </a:txBody>
                  <a:tcPr marL="121888" marR="121888" marT="60960" marB="60960">
                    <a:lnR w="12700" cap="flat" cmpd="sng" algn="ctr">
                      <a:solidFill>
                        <a:schemeClr val="bg1">
                          <a:lumMod val="85000"/>
                        </a:schemeClr>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900" dirty="0"/>
                        <a:t>$10</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500" dirty="0">
                          <a:solidFill>
                            <a:schemeClr val="tx1"/>
                          </a:solidFill>
                          <a:latin typeface="Arial" panose="020B0604020202020204" pitchFamily="34" charset="0"/>
                          <a:cs typeface="Arial" panose="020B0604020202020204" pitchFamily="34" charset="0"/>
                        </a:rPr>
                        <a:t>€</a:t>
                      </a:r>
                      <a:r>
                        <a:rPr lang="en-US" sz="1900" dirty="0"/>
                        <a:t>10</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500" dirty="0">
                          <a:solidFill>
                            <a:schemeClr val="tx1"/>
                          </a:solidFill>
                          <a:latin typeface="Arial" panose="020B0604020202020204" pitchFamily="34" charset="0"/>
                          <a:cs typeface="Arial" panose="020B0604020202020204" pitchFamily="34" charset="0"/>
                        </a:rPr>
                        <a:t>£</a:t>
                      </a:r>
                      <a:r>
                        <a:rPr lang="en-US" sz="1900" dirty="0"/>
                        <a:t>10</a:t>
                      </a:r>
                    </a:p>
                  </a:txBody>
                  <a:tcPr marL="121888" marR="121888" marT="60960" marB="60960">
                    <a:lnL w="12700" cap="flat" cmpd="sng" algn="ctr">
                      <a:solidFill>
                        <a:schemeClr val="bg1">
                          <a:lumMod val="85000"/>
                        </a:schemeClr>
                      </a:solidFill>
                      <a:prstDash val="solid"/>
                      <a:round/>
                      <a:headEnd type="none" w="med" len="med"/>
                      <a:tailEnd type="none" w="med" len="med"/>
                    </a:lnL>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508000">
                <a:tc>
                  <a:txBody>
                    <a:bodyPr/>
                    <a:lstStyle/>
                    <a:p>
                      <a:r>
                        <a:rPr lang="en-US" sz="1900" dirty="0"/>
                        <a:t>Product </a:t>
                      </a:r>
                      <a:r>
                        <a:rPr lang="en-US" sz="1900" b="0" dirty="0"/>
                        <a:t>B</a:t>
                      </a:r>
                    </a:p>
                  </a:txBody>
                  <a:tcPr marL="121888" marR="121888" marT="60960" marB="60960">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900" dirty="0"/>
                        <a:t>$20</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500" dirty="0">
                          <a:solidFill>
                            <a:schemeClr val="tx1"/>
                          </a:solidFill>
                          <a:latin typeface="Arial" panose="020B0604020202020204" pitchFamily="34" charset="0"/>
                          <a:cs typeface="Arial" panose="020B0604020202020204" pitchFamily="34" charset="0"/>
                        </a:rPr>
                        <a:t>€</a:t>
                      </a:r>
                      <a:r>
                        <a:rPr lang="en-US" sz="1900" dirty="0"/>
                        <a:t>20</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500" dirty="0">
                          <a:solidFill>
                            <a:schemeClr val="tx1"/>
                          </a:solidFill>
                          <a:latin typeface="Arial" panose="020B0604020202020204" pitchFamily="34" charset="0"/>
                          <a:cs typeface="Arial" panose="020B0604020202020204" pitchFamily="34" charset="0"/>
                        </a:rPr>
                        <a:t>£</a:t>
                      </a:r>
                      <a:r>
                        <a:rPr lang="en-US" sz="1900" dirty="0"/>
                        <a:t>20</a:t>
                      </a:r>
                    </a:p>
                  </a:txBody>
                  <a:tcPr marL="121888" marR="121888" marT="60960" marB="60960">
                    <a:lnL w="12700" cap="flat" cmpd="sng" algn="ctr">
                      <a:solidFill>
                        <a:schemeClr val="bg1">
                          <a:lumMod val="85000"/>
                        </a:schemeClr>
                      </a:solidFill>
                      <a:prstDash val="solid"/>
                      <a:round/>
                      <a:headEnd type="none" w="med" len="med"/>
                      <a:tailEnd type="none" w="med" len="med"/>
                    </a:lnL>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508000">
                <a:tc>
                  <a:txBody>
                    <a:bodyPr/>
                    <a:lstStyle/>
                    <a:p>
                      <a:r>
                        <a:rPr lang="en-US" sz="1900" dirty="0"/>
                        <a:t>Product C</a:t>
                      </a:r>
                    </a:p>
                  </a:txBody>
                  <a:tcPr marL="121888" marR="121888" marT="60960" marB="60960">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900" dirty="0"/>
                        <a:t>$30</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500" dirty="0">
                          <a:solidFill>
                            <a:schemeClr val="tx1"/>
                          </a:solidFill>
                          <a:latin typeface="Arial" panose="020B0604020202020204" pitchFamily="34" charset="0"/>
                          <a:cs typeface="Arial" panose="020B0604020202020204" pitchFamily="34" charset="0"/>
                        </a:rPr>
                        <a:t>€</a:t>
                      </a:r>
                      <a:r>
                        <a:rPr lang="en-US" sz="1900" dirty="0"/>
                        <a:t>30</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500" dirty="0">
                          <a:solidFill>
                            <a:schemeClr val="tx1"/>
                          </a:solidFill>
                          <a:latin typeface="Arial" panose="020B0604020202020204" pitchFamily="34" charset="0"/>
                          <a:cs typeface="Arial" panose="020B0604020202020204" pitchFamily="34" charset="0"/>
                        </a:rPr>
                        <a:t>£</a:t>
                      </a:r>
                      <a:r>
                        <a:rPr lang="en-US" sz="1900" dirty="0"/>
                        <a:t>30</a:t>
                      </a:r>
                    </a:p>
                  </a:txBody>
                  <a:tcPr marL="121888" marR="121888" marT="60960" marB="60960">
                    <a:lnL w="12700" cap="flat" cmpd="sng" algn="ctr">
                      <a:solidFill>
                        <a:schemeClr val="bg1">
                          <a:lumMod val="85000"/>
                        </a:schemeClr>
                      </a:solidFill>
                      <a:prstDash val="solid"/>
                      <a:round/>
                      <a:headEnd type="none" w="med" len="med"/>
                      <a:tailEnd type="none" w="med" len="med"/>
                    </a:lnL>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508000">
                <a:tc>
                  <a:txBody>
                    <a:bodyPr/>
                    <a:lstStyle/>
                    <a:p>
                      <a:r>
                        <a:rPr lang="en-US" sz="1900" dirty="0"/>
                        <a:t>Product D</a:t>
                      </a:r>
                    </a:p>
                  </a:txBody>
                  <a:tcPr marL="121888" marR="121888" marT="60960" marB="60960">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900" dirty="0"/>
                        <a:t>$10</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500" dirty="0">
                          <a:solidFill>
                            <a:schemeClr val="tx1"/>
                          </a:solidFill>
                          <a:latin typeface="Arial" panose="020B0604020202020204" pitchFamily="34" charset="0"/>
                          <a:cs typeface="Arial" panose="020B0604020202020204" pitchFamily="34" charset="0"/>
                        </a:rPr>
                        <a:t>€</a:t>
                      </a:r>
                      <a:r>
                        <a:rPr lang="en-US" sz="1900" dirty="0"/>
                        <a:t>10</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500" dirty="0">
                          <a:solidFill>
                            <a:schemeClr val="tx1"/>
                          </a:solidFill>
                          <a:latin typeface="Arial" panose="020B0604020202020204" pitchFamily="34" charset="0"/>
                          <a:cs typeface="Arial" panose="020B0604020202020204" pitchFamily="34" charset="0"/>
                        </a:rPr>
                        <a:t>£</a:t>
                      </a:r>
                      <a:r>
                        <a:rPr lang="en-US" sz="1900" dirty="0"/>
                        <a:t>10</a:t>
                      </a:r>
                    </a:p>
                  </a:txBody>
                  <a:tcPr marL="121888" marR="121888" marT="60960" marB="60960">
                    <a:lnL w="12700" cap="flat" cmpd="sng" algn="ctr">
                      <a:solidFill>
                        <a:schemeClr val="bg1">
                          <a:lumMod val="85000"/>
                        </a:schemeClr>
                      </a:solidFill>
                      <a:prstDash val="solid"/>
                      <a:round/>
                      <a:headEnd type="none" w="med" len="med"/>
                      <a:tailEnd type="none" w="med" len="med"/>
                    </a:lnL>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508000">
                <a:tc>
                  <a:txBody>
                    <a:bodyPr/>
                    <a:lstStyle/>
                    <a:p>
                      <a:r>
                        <a:rPr lang="en-US" sz="1900" dirty="0"/>
                        <a:t>Product E</a:t>
                      </a:r>
                    </a:p>
                  </a:txBody>
                  <a:tcPr marL="121888" marR="121888" marT="60960" marB="60960">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900" dirty="0"/>
                        <a:t>$20</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500" dirty="0">
                          <a:solidFill>
                            <a:schemeClr val="tx1"/>
                          </a:solidFill>
                          <a:latin typeface="Arial" panose="020B0604020202020204" pitchFamily="34" charset="0"/>
                          <a:cs typeface="Arial" panose="020B0604020202020204" pitchFamily="34" charset="0"/>
                        </a:rPr>
                        <a:t>€</a:t>
                      </a:r>
                      <a:r>
                        <a:rPr lang="en-US" sz="1900" dirty="0"/>
                        <a:t>20</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500" dirty="0">
                          <a:solidFill>
                            <a:schemeClr val="tx1"/>
                          </a:solidFill>
                          <a:latin typeface="Arial" panose="020B0604020202020204" pitchFamily="34" charset="0"/>
                          <a:cs typeface="Arial" panose="020B0604020202020204" pitchFamily="34" charset="0"/>
                        </a:rPr>
                        <a:t>£</a:t>
                      </a:r>
                      <a:r>
                        <a:rPr lang="en-US" sz="1900" dirty="0"/>
                        <a:t>20</a:t>
                      </a:r>
                    </a:p>
                  </a:txBody>
                  <a:tcPr marL="121888" marR="121888" marT="60960" marB="60960">
                    <a:lnL w="12700" cap="flat" cmpd="sng" algn="ctr">
                      <a:solidFill>
                        <a:schemeClr val="bg1">
                          <a:lumMod val="85000"/>
                        </a:schemeClr>
                      </a:solidFill>
                      <a:prstDash val="solid"/>
                      <a:round/>
                      <a:headEnd type="none" w="med" len="med"/>
                      <a:tailEnd type="none" w="med" len="med"/>
                    </a:lnL>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r h="508000">
                <a:tc>
                  <a:txBody>
                    <a:bodyPr/>
                    <a:lstStyle/>
                    <a:p>
                      <a:r>
                        <a:rPr lang="en-US" sz="1900" dirty="0"/>
                        <a:t>Product F</a:t>
                      </a:r>
                    </a:p>
                  </a:txBody>
                  <a:tcPr marL="121888" marR="121888" marT="60960" marB="60960">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900" dirty="0"/>
                        <a:t>$25</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500" dirty="0">
                          <a:solidFill>
                            <a:schemeClr val="tx1"/>
                          </a:solidFill>
                          <a:latin typeface="Arial" panose="020B0604020202020204" pitchFamily="34" charset="0"/>
                          <a:cs typeface="Arial" panose="020B0604020202020204" pitchFamily="34" charset="0"/>
                        </a:rPr>
                        <a:t>€</a:t>
                      </a:r>
                      <a:r>
                        <a:rPr lang="en-US" sz="1900" dirty="0"/>
                        <a:t>25</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500" dirty="0">
                          <a:solidFill>
                            <a:schemeClr val="tx1"/>
                          </a:solidFill>
                          <a:latin typeface="Arial" panose="020B0604020202020204" pitchFamily="34" charset="0"/>
                          <a:cs typeface="Arial" panose="020B0604020202020204" pitchFamily="34" charset="0"/>
                        </a:rPr>
                        <a:t>£</a:t>
                      </a:r>
                      <a:r>
                        <a:rPr lang="en-US" sz="1900" dirty="0"/>
                        <a:t>25</a:t>
                      </a:r>
                    </a:p>
                  </a:txBody>
                  <a:tcPr marL="121888" marR="121888" marT="60960" marB="60960">
                    <a:lnL w="12700" cap="flat" cmpd="sng" algn="ctr">
                      <a:solidFill>
                        <a:schemeClr val="bg1">
                          <a:lumMod val="85000"/>
                        </a:schemeClr>
                      </a:solidFill>
                      <a:prstDash val="solid"/>
                      <a:round/>
                      <a:headEnd type="none" w="med" len="med"/>
                      <a:tailEnd type="none" w="med" len="med"/>
                    </a:lnL>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r h="508000">
                <a:tc>
                  <a:txBody>
                    <a:bodyPr/>
                    <a:lstStyle/>
                    <a:p>
                      <a:r>
                        <a:rPr lang="en-US" sz="1900" dirty="0"/>
                        <a:t>Product G</a:t>
                      </a:r>
                    </a:p>
                  </a:txBody>
                  <a:tcPr marL="121888" marR="121888" marT="60960" marB="60960">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900" dirty="0"/>
                        <a:t>$40</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500" dirty="0">
                          <a:solidFill>
                            <a:schemeClr val="tx1"/>
                          </a:solidFill>
                          <a:latin typeface="Arial" panose="020B0604020202020204" pitchFamily="34" charset="0"/>
                          <a:cs typeface="Arial" panose="020B0604020202020204" pitchFamily="34" charset="0"/>
                        </a:rPr>
                        <a:t>€</a:t>
                      </a:r>
                      <a:r>
                        <a:rPr lang="en-US" sz="1900" dirty="0"/>
                        <a:t>40</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500" dirty="0">
                          <a:solidFill>
                            <a:schemeClr val="tx1"/>
                          </a:solidFill>
                          <a:latin typeface="Arial" panose="020B0604020202020204" pitchFamily="34" charset="0"/>
                          <a:cs typeface="Arial" panose="020B0604020202020204" pitchFamily="34" charset="0"/>
                        </a:rPr>
                        <a:t>£</a:t>
                      </a:r>
                      <a:r>
                        <a:rPr lang="en-US" sz="1900" dirty="0"/>
                        <a:t>40</a:t>
                      </a:r>
                    </a:p>
                  </a:txBody>
                  <a:tcPr marL="121888" marR="121888" marT="60960" marB="60960">
                    <a:lnL w="12700" cap="flat" cmpd="sng" algn="ctr">
                      <a:solidFill>
                        <a:schemeClr val="bg1">
                          <a:lumMod val="85000"/>
                        </a:schemeClr>
                      </a:solidFill>
                      <a:prstDash val="solid"/>
                      <a:round/>
                      <a:headEnd type="none" w="med" len="med"/>
                      <a:tailEnd type="none" w="med" len="med"/>
                    </a:lnL>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r h="508000">
                <a:tc>
                  <a:txBody>
                    <a:bodyPr/>
                    <a:lstStyle/>
                    <a:p>
                      <a:r>
                        <a:rPr lang="en-US" sz="1900" dirty="0"/>
                        <a:t>Product H</a:t>
                      </a:r>
                    </a:p>
                  </a:txBody>
                  <a:tcPr marL="121888" marR="121888" marT="60960" marB="60960">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solidFill>
                      <a:schemeClr val="bg1"/>
                    </a:solidFill>
                  </a:tcPr>
                </a:tc>
                <a:tc>
                  <a:txBody>
                    <a:bodyPr/>
                    <a:lstStyle/>
                    <a:p>
                      <a:r>
                        <a:rPr lang="en-US" sz="1900" dirty="0"/>
                        <a:t>$40</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solidFill>
                      <a:schemeClr val="bg1"/>
                    </a:solidFill>
                  </a:tcPr>
                </a:tc>
                <a:tc>
                  <a:txBody>
                    <a:bodyPr/>
                    <a:lstStyle/>
                    <a:p>
                      <a:r>
                        <a:rPr lang="en-US" sz="2500" dirty="0">
                          <a:solidFill>
                            <a:schemeClr val="tx1"/>
                          </a:solidFill>
                          <a:latin typeface="Arial" panose="020B0604020202020204" pitchFamily="34" charset="0"/>
                          <a:cs typeface="Arial" panose="020B0604020202020204" pitchFamily="34" charset="0"/>
                        </a:rPr>
                        <a:t>€</a:t>
                      </a:r>
                      <a:r>
                        <a:rPr lang="en-US" sz="1900" dirty="0"/>
                        <a:t>40</a:t>
                      </a:r>
                    </a:p>
                  </a:txBody>
                  <a:tcPr marL="121888" marR="121888" marT="60960" marB="609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solidFill>
                      <a:schemeClr val="bg1"/>
                    </a:solidFill>
                  </a:tcPr>
                </a:tc>
                <a:tc>
                  <a:txBody>
                    <a:bodyPr/>
                    <a:lstStyle/>
                    <a:p>
                      <a:r>
                        <a:rPr lang="en-US" sz="2500" dirty="0">
                          <a:solidFill>
                            <a:schemeClr val="tx1"/>
                          </a:solidFill>
                          <a:latin typeface="Arial" panose="020B0604020202020204" pitchFamily="34" charset="0"/>
                          <a:cs typeface="Arial" panose="020B0604020202020204" pitchFamily="34" charset="0"/>
                        </a:rPr>
                        <a:t>£</a:t>
                      </a:r>
                      <a:r>
                        <a:rPr lang="en-US" sz="1900" dirty="0"/>
                        <a:t>40</a:t>
                      </a:r>
                    </a:p>
                  </a:txBody>
                  <a:tcPr marL="121888" marR="121888" marT="60960" marB="60960">
                    <a:lnL w="12700" cap="flat" cmpd="sng" algn="ctr">
                      <a:solidFill>
                        <a:schemeClr val="bg1">
                          <a:lumMod val="85000"/>
                        </a:schemeClr>
                      </a:solidFill>
                      <a:prstDash val="solid"/>
                      <a:round/>
                      <a:headEnd type="none" w="med" len="med"/>
                      <a:tailEnd type="none" w="med" len="med"/>
                    </a:lnL>
                    <a:lnT w="12700" cap="flat" cmpd="sng" algn="ctr">
                      <a:solidFill>
                        <a:schemeClr val="bg1">
                          <a:lumMod val="85000"/>
                        </a:schemeClr>
                      </a:solidFill>
                      <a:prstDash val="solid"/>
                      <a:round/>
                      <a:headEnd type="none" w="med" len="med"/>
                      <a:tailEnd type="none" w="med" len="med"/>
                    </a:lnT>
                    <a:solidFill>
                      <a:schemeClr val="bg1"/>
                    </a:solidFill>
                  </a:tcPr>
                </a:tc>
                <a:extLst>
                  <a:ext uri="{0D108BD9-81ED-4DB2-BD59-A6C34878D82A}">
                    <a16:rowId xmlns:a16="http://schemas.microsoft.com/office/drawing/2014/main" xmlns="" val="10008"/>
                  </a:ext>
                </a:extLst>
              </a:tr>
            </a:tbl>
          </a:graphicData>
        </a:graphic>
      </p:graphicFrame>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Copyright</a:t>
            </a:r>
          </a:p>
        </p:txBody>
      </p:sp>
      <p:sp>
        <p:nvSpPr>
          <p:cNvPr id="4" name="Slide Number Placeholder 3"/>
          <p:cNvSpPr>
            <a:spLocks noGrp="1"/>
          </p:cNvSpPr>
          <p:nvPr>
            <p:ph type="sldNum" sz="quarter" idx="4"/>
          </p:nvPr>
        </p:nvSpPr>
        <p:spPr/>
        <p:txBody>
          <a:bodyPr/>
          <a:lstStyle/>
          <a:p>
            <a:fld id="{812A5277-1DB9-460F-9A21-B857ABB32666}" type="slidenum">
              <a:rPr lang="en-US" smtClean="0"/>
              <a:pPr/>
              <a:t>2</a:t>
            </a:fld>
            <a:endParaRPr lang="en-US" dirty="0"/>
          </a:p>
        </p:txBody>
      </p:sp>
    </p:spTree>
    <p:custDataLst>
      <p:tags r:id="rId1"/>
    </p:custDataLst>
    <p:extLst>
      <p:ext uri="{BB962C8B-B14F-4D97-AF65-F5344CB8AC3E}">
        <p14:creationId xmlns:p14="http://schemas.microsoft.com/office/powerpoint/2010/main" val="4225654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271" y="1864659"/>
            <a:ext cx="11952349" cy="4924870"/>
          </a:xfrm>
        </p:spPr>
        <p:txBody>
          <a:bodyPr/>
          <a:lstStyle/>
          <a:p>
            <a:pPr lvl="0"/>
            <a:r>
              <a:rPr lang="en-US" dirty="0"/>
              <a:t>Tasks:</a:t>
            </a:r>
          </a:p>
          <a:p>
            <a:pPr lvl="1"/>
            <a:r>
              <a:rPr lang="en-US" dirty="0"/>
              <a:t>Create a custom price book called Nonprofit.</a:t>
            </a:r>
          </a:p>
          <a:p>
            <a:pPr lvl="1"/>
            <a:r>
              <a:rPr lang="en-US" dirty="0"/>
              <a:t>Add products at the nonprofit list prices.</a:t>
            </a:r>
          </a:p>
        </p:txBody>
      </p:sp>
      <p:sp>
        <p:nvSpPr>
          <p:cNvPr id="6" name="Content Placeholder 5"/>
          <p:cNvSpPr>
            <a:spLocks noGrp="1"/>
          </p:cNvSpPr>
          <p:nvPr>
            <p:ph idx="11"/>
          </p:nvPr>
        </p:nvSpPr>
        <p:spPr>
          <a:xfrm>
            <a:off x="0" y="758827"/>
            <a:ext cx="12188825" cy="998255"/>
          </a:xfrm>
        </p:spPr>
        <p:txBody>
          <a:bodyPr/>
          <a:lstStyle/>
          <a:p>
            <a:pPr lvl="0"/>
            <a:r>
              <a:rPr lang="en-US"/>
              <a:t>Goal:</a:t>
            </a:r>
          </a:p>
          <a:p>
            <a:pPr lvl="1"/>
            <a:r>
              <a:rPr lang="en-US"/>
              <a:t>Add a custom price book for nonprofit customers in the US and the UK.</a:t>
            </a:r>
            <a:endParaRPr lang="en-US" dirty="0"/>
          </a:p>
        </p:txBody>
      </p:sp>
      <p:sp>
        <p:nvSpPr>
          <p:cNvPr id="5" name="Slide Number Placeholder 4"/>
          <p:cNvSpPr>
            <a:spLocks noGrp="1"/>
          </p:cNvSpPr>
          <p:nvPr>
            <p:ph type="sldNum" sz="quarter" idx="4"/>
          </p:nvPr>
        </p:nvSpPr>
        <p:spPr/>
        <p:txBody>
          <a:bodyPr/>
          <a:lstStyle/>
          <a:p>
            <a:fld id="{812A5277-1DB9-460F-9A21-B857ABB32666}" type="slidenum">
              <a:rPr lang="en-US" smtClean="0"/>
              <a:pPr/>
              <a:t>20</a:t>
            </a:fld>
            <a:endParaRPr lang="en-US" dirty="0"/>
          </a:p>
        </p:txBody>
      </p:sp>
      <p:sp>
        <p:nvSpPr>
          <p:cNvPr id="2" name="Title 1"/>
          <p:cNvSpPr>
            <a:spLocks noGrp="1"/>
          </p:cNvSpPr>
          <p:nvPr>
            <p:ph type="title"/>
          </p:nvPr>
        </p:nvSpPr>
        <p:spPr/>
        <p:txBody>
          <a:bodyPr/>
          <a:lstStyle/>
          <a:p>
            <a:r>
              <a:rPr lang="en-US"/>
              <a:t>1-4: Add a Nonprofit Custom Price Book</a:t>
            </a:r>
            <a:endParaRPr lang="en-US" dirty="0"/>
          </a:p>
        </p:txBody>
      </p:sp>
      <p:sp>
        <p:nvSpPr>
          <p:cNvPr id="8" name="Content Placeholder 16"/>
          <p:cNvSpPr>
            <a:spLocks noGrp="1"/>
          </p:cNvSpPr>
          <p:nvPr>
            <p:ph idx="10"/>
          </p:nvPr>
        </p:nvSpPr>
        <p:spPr/>
        <p:txBody>
          <a:bodyPr/>
          <a:lstStyle/>
          <a:p>
            <a:r>
              <a:rPr lang="en-US" dirty="0"/>
              <a:t>5 minutes</a:t>
            </a:r>
          </a:p>
        </p:txBody>
      </p:sp>
      <p:sp>
        <p:nvSpPr>
          <p:cNvPr id="26" name="Text Placeholder 25"/>
          <p:cNvSpPr>
            <a:spLocks noGrp="1"/>
          </p:cNvSpPr>
          <p:nvPr>
            <p:ph type="body" sz="quarter" idx="12"/>
          </p:nvPr>
        </p:nvSpPr>
        <p:spPr/>
        <p:txBody>
          <a:bodyPr/>
          <a:lstStyle/>
          <a:p>
            <a:r>
              <a:rPr lang="en-US" dirty="0"/>
              <a:t>Watch me:</a:t>
            </a:r>
          </a:p>
        </p:txBody>
      </p:sp>
      <p:graphicFrame>
        <p:nvGraphicFramePr>
          <p:cNvPr id="7" name="Table 6"/>
          <p:cNvGraphicFramePr>
            <a:graphicFrameLocks noGrp="1"/>
          </p:cNvGraphicFramePr>
          <p:nvPr>
            <p:extLst>
              <p:ext uri="{D42A27DB-BD31-4B8C-83A1-F6EECF244321}">
                <p14:modId xmlns:p14="http://schemas.microsoft.com/office/powerpoint/2010/main" val="2336391719"/>
              </p:ext>
            </p:extLst>
          </p:nvPr>
        </p:nvGraphicFramePr>
        <p:xfrm>
          <a:off x="570445" y="3180243"/>
          <a:ext cx="4789783" cy="2286000"/>
        </p:xfrm>
        <a:graphic>
          <a:graphicData uri="http://schemas.openxmlformats.org/drawingml/2006/table">
            <a:tbl>
              <a:tblPr firstRow="1" bandRow="1">
                <a:effectLst>
                  <a:outerShdw blurRad="50800" dist="38100" dir="2700000" algn="tl" rotWithShape="0">
                    <a:prstClr val="black">
                      <a:alpha val="40000"/>
                    </a:prstClr>
                  </a:outerShdw>
                </a:effectLst>
                <a:tableStyleId>{85BE263C-DBD7-4A20-BB59-AAB30ACAA65A}</a:tableStyleId>
              </a:tblPr>
              <a:tblGrid>
                <a:gridCol w="2352611">
                  <a:extLst>
                    <a:ext uri="{9D8B030D-6E8A-4147-A177-3AD203B41FA5}">
                      <a16:colId xmlns:a16="http://schemas.microsoft.com/office/drawing/2014/main" xmlns="" val="20000"/>
                    </a:ext>
                  </a:extLst>
                </a:gridCol>
                <a:gridCol w="2437172">
                  <a:extLst>
                    <a:ext uri="{9D8B030D-6E8A-4147-A177-3AD203B41FA5}">
                      <a16:colId xmlns:a16="http://schemas.microsoft.com/office/drawing/2014/main" xmlns="" val="20001"/>
                    </a:ext>
                  </a:extLst>
                </a:gridCol>
              </a:tblGrid>
              <a:tr h="375920">
                <a:tc>
                  <a:txBody>
                    <a:bodyPr/>
                    <a:lstStyle/>
                    <a:p>
                      <a:pPr algn="ctr"/>
                      <a:r>
                        <a:rPr lang="en-US" sz="1900" dirty="0"/>
                        <a:t>Product Name</a:t>
                      </a:r>
                      <a:endParaRPr lang="en-US" sz="1900" b="1" dirty="0"/>
                    </a:p>
                  </a:txBody>
                  <a:tcPr marL="91416" marR="91416" anchor="b">
                    <a:solidFill>
                      <a:srgbClr val="0070C0"/>
                    </a:solidFill>
                  </a:tcPr>
                </a:tc>
                <a:tc>
                  <a:txBody>
                    <a:bodyPr/>
                    <a:lstStyle/>
                    <a:p>
                      <a:pPr algn="ctr"/>
                      <a:r>
                        <a:rPr lang="en-US" sz="1900" dirty="0"/>
                        <a:t>List Price</a:t>
                      </a:r>
                    </a:p>
                  </a:txBody>
                  <a:tcPr marL="91416" marR="91416">
                    <a:solidFill>
                      <a:srgbClr val="0070C0"/>
                    </a:solidFill>
                  </a:tcPr>
                </a:tc>
                <a:extLst>
                  <a:ext uri="{0D108BD9-81ED-4DB2-BD59-A6C34878D82A}">
                    <a16:rowId xmlns:a16="http://schemas.microsoft.com/office/drawing/2014/main" xmlns="" val="10000"/>
                  </a:ext>
                </a:extLst>
              </a:tr>
              <a:tr h="375920">
                <a:tc>
                  <a:txBody>
                    <a:bodyPr/>
                    <a:lstStyle/>
                    <a:p>
                      <a:pPr algn="ctr"/>
                      <a:r>
                        <a:rPr lang="en-US" sz="1900" dirty="0"/>
                        <a:t>Bolt</a:t>
                      </a:r>
                      <a:endParaRPr lang="en-US" sz="1900" b="1" dirty="0"/>
                    </a:p>
                  </a:txBody>
                  <a:tcPr marL="91416" marR="91416"/>
                </a:tc>
                <a:tc>
                  <a:txBody>
                    <a:bodyPr/>
                    <a:lstStyle/>
                    <a:p>
                      <a:pPr algn="ctr"/>
                      <a:r>
                        <a:rPr lang="en-US" sz="1900" dirty="0"/>
                        <a:t>USD  1260</a:t>
                      </a:r>
                    </a:p>
                  </a:txBody>
                  <a:tcPr marL="91416" marR="91416"/>
                </a:tc>
                <a:extLst>
                  <a:ext uri="{0D108BD9-81ED-4DB2-BD59-A6C34878D82A}">
                    <a16:rowId xmlns:a16="http://schemas.microsoft.com/office/drawing/2014/main" xmlns="" val="10001"/>
                  </a:ext>
                </a:extLst>
              </a:tr>
              <a:tr h="375920">
                <a:tc>
                  <a:txBody>
                    <a:bodyPr/>
                    <a:lstStyle/>
                    <a:p>
                      <a:pPr algn="ctr"/>
                      <a:r>
                        <a:rPr lang="en-US" sz="1900" dirty="0"/>
                        <a:t>Bolt</a:t>
                      </a:r>
                      <a:endParaRPr lang="en-US" sz="1900" b="1" dirty="0"/>
                    </a:p>
                  </a:txBody>
                  <a:tcPr marL="91416" marR="91416"/>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dirty="0"/>
                        <a:t>GBP  765</a:t>
                      </a:r>
                    </a:p>
                  </a:txBody>
                  <a:tcPr marL="91416" marR="91416"/>
                </a:tc>
                <a:extLst>
                  <a:ext uri="{0D108BD9-81ED-4DB2-BD59-A6C34878D82A}">
                    <a16:rowId xmlns:a16="http://schemas.microsoft.com/office/drawing/2014/main" xmlns="" val="10002"/>
                  </a:ext>
                </a:extLst>
              </a:tr>
              <a:tr h="375920">
                <a:tc>
                  <a:txBody>
                    <a:bodyPr/>
                    <a:lstStyle/>
                    <a:p>
                      <a:pPr algn="ctr"/>
                      <a:r>
                        <a:rPr lang="en-US" sz="1900" dirty="0"/>
                        <a:t>Bolt S</a:t>
                      </a:r>
                      <a:endParaRPr lang="en-US" sz="1900" b="1" dirty="0"/>
                    </a:p>
                  </a:txBody>
                  <a:tcPr marL="91416" marR="91416"/>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dirty="0"/>
                        <a:t>USD  1440</a:t>
                      </a:r>
                    </a:p>
                  </a:txBody>
                  <a:tcPr marL="91416" marR="91416"/>
                </a:tc>
                <a:extLst>
                  <a:ext uri="{0D108BD9-81ED-4DB2-BD59-A6C34878D82A}">
                    <a16:rowId xmlns:a16="http://schemas.microsoft.com/office/drawing/2014/main" xmlns="" val="10003"/>
                  </a:ext>
                </a:extLst>
              </a:tr>
              <a:tr h="375920">
                <a:tc>
                  <a:txBody>
                    <a:bodyPr/>
                    <a:lstStyle/>
                    <a:p>
                      <a:pPr algn="ctr"/>
                      <a:r>
                        <a:rPr lang="en-US" sz="1900" dirty="0"/>
                        <a:t>Lightning</a:t>
                      </a:r>
                      <a:r>
                        <a:rPr lang="en-US" sz="1900" baseline="0" dirty="0"/>
                        <a:t> 2</a:t>
                      </a:r>
                      <a:endParaRPr lang="en-US" sz="1900" b="1" dirty="0"/>
                    </a:p>
                  </a:txBody>
                  <a:tcPr marL="91416" marR="91416"/>
                </a:tc>
                <a:tc>
                  <a:txBody>
                    <a:bodyPr/>
                    <a:lstStyle/>
                    <a:p>
                      <a:pPr algn="ctr"/>
                      <a:r>
                        <a:rPr lang="en-US" sz="1900" dirty="0"/>
                        <a:t>USD  1600</a:t>
                      </a:r>
                    </a:p>
                  </a:txBody>
                  <a:tcPr marL="91416" marR="91416"/>
                </a:tc>
                <a:extLst>
                  <a:ext uri="{0D108BD9-81ED-4DB2-BD59-A6C34878D82A}">
                    <a16:rowId xmlns:a16="http://schemas.microsoft.com/office/drawing/2014/main" xmlns="" val="10004"/>
                  </a:ext>
                </a:extLst>
              </a:tr>
              <a:tr h="375920">
                <a:tc>
                  <a:txBody>
                    <a:bodyPr/>
                    <a:lstStyle/>
                    <a:p>
                      <a:pPr algn="ctr"/>
                      <a:r>
                        <a:rPr lang="en-US" sz="1900" dirty="0"/>
                        <a:t>Lightning 2</a:t>
                      </a:r>
                      <a:endParaRPr lang="en-US" sz="1900" b="1" dirty="0"/>
                    </a:p>
                  </a:txBody>
                  <a:tcPr marL="91416" marR="91416"/>
                </a:tc>
                <a:tc>
                  <a:txBody>
                    <a:bodyPr/>
                    <a:lstStyle/>
                    <a:p>
                      <a:pPr algn="ctr"/>
                      <a:r>
                        <a:rPr lang="en-US" sz="1900" dirty="0"/>
                        <a:t>GBP  1000</a:t>
                      </a:r>
                    </a:p>
                  </a:txBody>
                  <a:tcPr marL="91416" marR="91416"/>
                </a:tc>
                <a:extLst>
                  <a:ext uri="{0D108BD9-81ED-4DB2-BD59-A6C34878D82A}">
                    <a16:rowId xmlns:a16="http://schemas.microsoft.com/office/drawing/2014/main" xmlns="" val="10005"/>
                  </a:ext>
                </a:extLst>
              </a:tr>
            </a:tbl>
          </a:graphicData>
        </a:graphic>
      </p:graphicFrame>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Customizing Price Books and Price Book Entries </a:t>
            </a:r>
          </a:p>
        </p:txBody>
      </p:sp>
      <p:pic>
        <p:nvPicPr>
          <p:cNvPr id="2050" name="Picture 2"/>
          <p:cNvPicPr>
            <a:picLocks noChangeAspect="1" noChangeArrowheads="1"/>
          </p:cNvPicPr>
          <p:nvPr/>
        </p:nvPicPr>
        <p:blipFill>
          <a:blip r:embed="rId4" cstate="print"/>
          <a:srcRect/>
          <a:stretch>
            <a:fillRect/>
          </a:stretch>
        </p:blipFill>
        <p:spPr bwMode="auto">
          <a:xfrm>
            <a:off x="4801543" y="952815"/>
            <a:ext cx="2962701" cy="4912056"/>
          </a:xfrm>
          <a:prstGeom prst="rect">
            <a:avLst/>
          </a:prstGeom>
          <a:noFill/>
          <a:ln w="9525">
            <a:solidFill>
              <a:schemeClr val="bg1">
                <a:lumMod val="75000"/>
              </a:schemeClr>
            </a:solidFill>
            <a:miter lim="800000"/>
            <a:headEnd/>
            <a:tailEnd/>
          </a:ln>
          <a:effectLst>
            <a:outerShdw blurRad="50800" dist="38100" dir="2700000" algn="tl" rotWithShape="0">
              <a:prstClr val="black">
                <a:alpha val="40000"/>
              </a:prstClr>
            </a:outerShdw>
          </a:effectLst>
        </p:spPr>
      </p:pic>
      <p:sp>
        <p:nvSpPr>
          <p:cNvPr id="12" name="Rectangle 11"/>
          <p:cNvSpPr/>
          <p:nvPr/>
        </p:nvSpPr>
        <p:spPr bwMode="auto">
          <a:xfrm>
            <a:off x="0" y="6038603"/>
            <a:ext cx="12188825" cy="819397"/>
          </a:xfrm>
          <a:prstGeom prst="rect">
            <a:avLst/>
          </a:prstGeom>
          <a:solidFill>
            <a:schemeClr val="tx1"/>
          </a:solidFill>
          <a:ln w="38100" cap="flat" cmpd="sng" algn="ctr">
            <a:noFill/>
            <a:prstDash val="solid"/>
            <a:round/>
            <a:headEnd type="none" w="med" len="med"/>
            <a:tailEnd type="none" w="med" len="med"/>
          </a:ln>
          <a:effectLst/>
        </p:spPr>
        <p:txBody>
          <a:bodyPr vert="horz" wrap="square" lIns="1340885" tIns="45712" rIns="457120" bIns="45712" numCol="1" rtlCol="0" anchor="ctr" anchorCtr="0" compatLnSpc="1">
            <a:prstTxWarp prst="textNoShape">
              <a:avLst/>
            </a:prstTxWarp>
          </a:bodyPr>
          <a:lstStyle/>
          <a:p>
            <a:pPr marL="3174" algn="l" defTabSz="914231" eaLnBrk="0" hangingPunct="0">
              <a:lnSpc>
                <a:spcPct val="85000"/>
              </a:lnSpc>
            </a:pPr>
            <a:r>
              <a:rPr lang="en-US" kern="0" dirty="0">
                <a:solidFill>
                  <a:schemeClr val="bg1"/>
                </a:solidFill>
                <a:latin typeface="Arial" pitchFamily="34" charset="0"/>
                <a:cs typeface="Arial" pitchFamily="34" charset="0"/>
              </a:rPr>
              <a:t>Setup | Customize | Price Books</a:t>
            </a:r>
          </a:p>
        </p:txBody>
      </p:sp>
      <p:sp>
        <p:nvSpPr>
          <p:cNvPr id="13" name="TextBox 12"/>
          <p:cNvSpPr txBox="1"/>
          <p:nvPr/>
        </p:nvSpPr>
        <p:spPr bwMode="white">
          <a:xfrm>
            <a:off x="0" y="6097976"/>
            <a:ext cx="1295063" cy="253916"/>
          </a:xfrm>
          <a:prstGeom prst="rect">
            <a:avLst/>
          </a:prstGeom>
          <a:noFill/>
          <a:ln>
            <a:noFill/>
          </a:ln>
        </p:spPr>
        <p:txBody>
          <a:bodyPr wrap="square" lIns="68580" tIns="34290" rIns="68580" bIns="34290" rtlCol="0">
            <a:spAutoFit/>
          </a:bodyPr>
          <a:lstStyle/>
          <a:p>
            <a:pPr algn="ctr"/>
            <a:r>
              <a:rPr lang="en-US" sz="1200" dirty="0">
                <a:solidFill>
                  <a:schemeClr val="bg1"/>
                </a:solidFill>
                <a:latin typeface="Arial" panose="020B0604020202020204" pitchFamily="34" charset="0"/>
                <a:cs typeface="Arial" panose="020B0604020202020204" pitchFamily="34" charset="0"/>
              </a:rPr>
              <a:t>CLICK PATH:</a:t>
            </a:r>
          </a:p>
        </p:txBody>
      </p:sp>
      <p:sp>
        <p:nvSpPr>
          <p:cNvPr id="14" name="Freeform 202"/>
          <p:cNvSpPr>
            <a:spLocks noEditPoints="1"/>
          </p:cNvSpPr>
          <p:nvPr/>
        </p:nvSpPr>
        <p:spPr bwMode="auto">
          <a:xfrm flipH="1">
            <a:off x="450005" y="6372854"/>
            <a:ext cx="318880" cy="321495"/>
          </a:xfrm>
          <a:custGeom>
            <a:avLst/>
            <a:gdLst>
              <a:gd name="T0" fmla="*/ 4 w 63"/>
              <a:gd name="T1" fmla="*/ 4 h 63"/>
              <a:gd name="T2" fmla="*/ 55 w 63"/>
              <a:gd name="T3" fmla="*/ 21 h 63"/>
              <a:gd name="T4" fmla="*/ 37 w 63"/>
              <a:gd name="T5" fmla="*/ 30 h 63"/>
              <a:gd name="T6" fmla="*/ 59 w 63"/>
              <a:gd name="T7" fmla="*/ 52 h 63"/>
              <a:gd name="T8" fmla="*/ 52 w 63"/>
              <a:gd name="T9" fmla="*/ 59 h 63"/>
              <a:gd name="T10" fmla="*/ 30 w 63"/>
              <a:gd name="T11" fmla="*/ 37 h 63"/>
              <a:gd name="T12" fmla="*/ 21 w 63"/>
              <a:gd name="T13" fmla="*/ 55 h 63"/>
              <a:gd name="T14" fmla="*/ 4 w 63"/>
              <a:gd name="T15" fmla="*/ 4 h 63"/>
              <a:gd name="T16" fmla="*/ 4 w 63"/>
              <a:gd name="T17" fmla="*/ 0 h 63"/>
              <a:gd name="T18" fmla="*/ 1 w 63"/>
              <a:gd name="T19" fmla="*/ 1 h 63"/>
              <a:gd name="T20" fmla="*/ 0 w 63"/>
              <a:gd name="T21" fmla="*/ 5 h 63"/>
              <a:gd name="T22" fmla="*/ 17 w 63"/>
              <a:gd name="T23" fmla="*/ 56 h 63"/>
              <a:gd name="T24" fmla="*/ 21 w 63"/>
              <a:gd name="T25" fmla="*/ 59 h 63"/>
              <a:gd name="T26" fmla="*/ 21 w 63"/>
              <a:gd name="T27" fmla="*/ 59 h 63"/>
              <a:gd name="T28" fmla="*/ 25 w 63"/>
              <a:gd name="T29" fmla="*/ 57 h 63"/>
              <a:gd name="T30" fmla="*/ 31 w 63"/>
              <a:gd name="T31" fmla="*/ 44 h 63"/>
              <a:gd name="T32" fmla="*/ 49 w 63"/>
              <a:gd name="T33" fmla="*/ 62 h 63"/>
              <a:gd name="T34" fmla="*/ 52 w 63"/>
              <a:gd name="T35" fmla="*/ 63 h 63"/>
              <a:gd name="T36" fmla="*/ 54 w 63"/>
              <a:gd name="T37" fmla="*/ 62 h 63"/>
              <a:gd name="T38" fmla="*/ 62 w 63"/>
              <a:gd name="T39" fmla="*/ 55 h 63"/>
              <a:gd name="T40" fmla="*/ 63 w 63"/>
              <a:gd name="T41" fmla="*/ 52 h 63"/>
              <a:gd name="T42" fmla="*/ 62 w 63"/>
              <a:gd name="T43" fmla="*/ 49 h 63"/>
              <a:gd name="T44" fmla="*/ 44 w 63"/>
              <a:gd name="T45" fmla="*/ 31 h 63"/>
              <a:gd name="T46" fmla="*/ 57 w 63"/>
              <a:gd name="T47" fmla="*/ 25 h 63"/>
              <a:gd name="T48" fmla="*/ 59 w 63"/>
              <a:gd name="T49" fmla="*/ 21 h 63"/>
              <a:gd name="T50" fmla="*/ 56 w 63"/>
              <a:gd name="T51" fmla="*/ 17 h 63"/>
              <a:gd name="T52" fmla="*/ 5 w 63"/>
              <a:gd name="T53" fmla="*/ 0 h 63"/>
              <a:gd name="T54" fmla="*/ 4 w 63"/>
              <a:gd name="T5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3" h="63">
                <a:moveTo>
                  <a:pt x="4" y="4"/>
                </a:moveTo>
                <a:cubicBezTo>
                  <a:pt x="55" y="21"/>
                  <a:pt x="55" y="21"/>
                  <a:pt x="55" y="21"/>
                </a:cubicBezTo>
                <a:cubicBezTo>
                  <a:pt x="37" y="30"/>
                  <a:pt x="37" y="30"/>
                  <a:pt x="37" y="30"/>
                </a:cubicBezTo>
                <a:cubicBezTo>
                  <a:pt x="59" y="52"/>
                  <a:pt x="59" y="52"/>
                  <a:pt x="59" y="52"/>
                </a:cubicBezTo>
                <a:cubicBezTo>
                  <a:pt x="52" y="59"/>
                  <a:pt x="52" y="59"/>
                  <a:pt x="52" y="59"/>
                </a:cubicBezTo>
                <a:cubicBezTo>
                  <a:pt x="30" y="37"/>
                  <a:pt x="30" y="37"/>
                  <a:pt x="30" y="37"/>
                </a:cubicBezTo>
                <a:cubicBezTo>
                  <a:pt x="21" y="55"/>
                  <a:pt x="21" y="55"/>
                  <a:pt x="21" y="55"/>
                </a:cubicBezTo>
                <a:cubicBezTo>
                  <a:pt x="4" y="4"/>
                  <a:pt x="4" y="4"/>
                  <a:pt x="4" y="4"/>
                </a:cubicBezTo>
                <a:moveTo>
                  <a:pt x="4" y="0"/>
                </a:moveTo>
                <a:cubicBezTo>
                  <a:pt x="3" y="0"/>
                  <a:pt x="2" y="1"/>
                  <a:pt x="1" y="1"/>
                </a:cubicBezTo>
                <a:cubicBezTo>
                  <a:pt x="0" y="2"/>
                  <a:pt x="0" y="4"/>
                  <a:pt x="0" y="5"/>
                </a:cubicBezTo>
                <a:cubicBezTo>
                  <a:pt x="17" y="56"/>
                  <a:pt x="17" y="56"/>
                  <a:pt x="17" y="56"/>
                </a:cubicBezTo>
                <a:cubicBezTo>
                  <a:pt x="18" y="58"/>
                  <a:pt x="19" y="59"/>
                  <a:pt x="21" y="59"/>
                </a:cubicBezTo>
                <a:cubicBezTo>
                  <a:pt x="21" y="59"/>
                  <a:pt x="21" y="59"/>
                  <a:pt x="21" y="59"/>
                </a:cubicBezTo>
                <a:cubicBezTo>
                  <a:pt x="22" y="59"/>
                  <a:pt x="24" y="58"/>
                  <a:pt x="25" y="57"/>
                </a:cubicBezTo>
                <a:cubicBezTo>
                  <a:pt x="31" y="44"/>
                  <a:pt x="31" y="44"/>
                  <a:pt x="31" y="44"/>
                </a:cubicBezTo>
                <a:cubicBezTo>
                  <a:pt x="49" y="62"/>
                  <a:pt x="49" y="62"/>
                  <a:pt x="49" y="62"/>
                </a:cubicBezTo>
                <a:cubicBezTo>
                  <a:pt x="50" y="63"/>
                  <a:pt x="51" y="63"/>
                  <a:pt x="52" y="63"/>
                </a:cubicBezTo>
                <a:cubicBezTo>
                  <a:pt x="53" y="63"/>
                  <a:pt x="54" y="63"/>
                  <a:pt x="54" y="62"/>
                </a:cubicBezTo>
                <a:cubicBezTo>
                  <a:pt x="62" y="55"/>
                  <a:pt x="62" y="55"/>
                  <a:pt x="62" y="55"/>
                </a:cubicBezTo>
                <a:cubicBezTo>
                  <a:pt x="62" y="54"/>
                  <a:pt x="63" y="53"/>
                  <a:pt x="63" y="52"/>
                </a:cubicBezTo>
                <a:cubicBezTo>
                  <a:pt x="63" y="51"/>
                  <a:pt x="62" y="50"/>
                  <a:pt x="62" y="49"/>
                </a:cubicBezTo>
                <a:cubicBezTo>
                  <a:pt x="44" y="31"/>
                  <a:pt x="44" y="31"/>
                  <a:pt x="44" y="31"/>
                </a:cubicBezTo>
                <a:cubicBezTo>
                  <a:pt x="57" y="25"/>
                  <a:pt x="57" y="25"/>
                  <a:pt x="57" y="25"/>
                </a:cubicBezTo>
                <a:cubicBezTo>
                  <a:pt x="58" y="24"/>
                  <a:pt x="59" y="22"/>
                  <a:pt x="59" y="21"/>
                </a:cubicBezTo>
                <a:cubicBezTo>
                  <a:pt x="59" y="19"/>
                  <a:pt x="58" y="18"/>
                  <a:pt x="56" y="17"/>
                </a:cubicBezTo>
                <a:cubicBezTo>
                  <a:pt x="5" y="0"/>
                  <a:pt x="5" y="0"/>
                  <a:pt x="5" y="0"/>
                </a:cubicBezTo>
                <a:cubicBezTo>
                  <a:pt x="5" y="0"/>
                  <a:pt x="4" y="0"/>
                  <a:pt x="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th-TH"/>
          </a:p>
        </p:txBody>
      </p:sp>
      <p:sp>
        <p:nvSpPr>
          <p:cNvPr id="5" name="Slide Number Placeholder 4"/>
          <p:cNvSpPr>
            <a:spLocks noGrp="1"/>
          </p:cNvSpPr>
          <p:nvPr>
            <p:ph type="sldNum" sz="quarter" idx="4"/>
          </p:nvPr>
        </p:nvSpPr>
        <p:spPr/>
        <p:txBody>
          <a:bodyPr/>
          <a:lstStyle/>
          <a:p>
            <a:fld id="{812A5277-1DB9-460F-9A21-B857ABB32666}" type="slidenum">
              <a:rPr lang="en-US" smtClean="0"/>
              <a:pPr/>
              <a:t>21</a:t>
            </a:fld>
            <a:endParaRPr lang="en-US" dirty="0"/>
          </a:p>
        </p:txBody>
      </p:sp>
      <p:grpSp>
        <p:nvGrpSpPr>
          <p:cNvPr id="18" name="Group 17"/>
          <p:cNvGrpSpPr/>
          <p:nvPr/>
        </p:nvGrpSpPr>
        <p:grpSpPr>
          <a:xfrm>
            <a:off x="6566705" y="1037177"/>
            <a:ext cx="4388167" cy="805070"/>
            <a:chOff x="601667" y="1070114"/>
            <a:chExt cx="4388167" cy="805070"/>
          </a:xfrm>
          <a:solidFill>
            <a:srgbClr val="FF0000"/>
          </a:solidFill>
          <a:effectLst>
            <a:outerShdw blurRad="50800" dist="38100" dir="2700000" algn="tl" rotWithShape="0">
              <a:prstClr val="black">
                <a:alpha val="40000"/>
              </a:prstClr>
            </a:outerShdw>
          </a:effectLst>
        </p:grpSpPr>
        <p:sp>
          <p:nvSpPr>
            <p:cNvPr id="19" name="Isosceles Triangle 18"/>
            <p:cNvSpPr/>
            <p:nvPr/>
          </p:nvSpPr>
          <p:spPr bwMode="auto">
            <a:xfrm rot="16200000">
              <a:off x="832003" y="1149426"/>
              <a:ext cx="261635" cy="722307"/>
            </a:xfrm>
            <a:prstGeom prst="triangle">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lnSpc>
                  <a:spcPct val="95000"/>
                </a:lnSpc>
              </a:pPr>
              <a:endParaRPr lang="en-US" sz="2400">
                <a:solidFill>
                  <a:schemeClr val="bg1"/>
                </a:solidFill>
                <a:effectLst>
                  <a:outerShdw blurRad="38100" dist="38100" dir="2700000" algn="tl">
                    <a:srgbClr val="000000">
                      <a:alpha val="43137"/>
                    </a:srgbClr>
                  </a:outerShdw>
                </a:effectLst>
              </a:endParaRPr>
            </a:p>
          </p:txBody>
        </p:sp>
        <p:sp>
          <p:nvSpPr>
            <p:cNvPr id="20" name="Rounded Rectangle 19"/>
            <p:cNvSpPr/>
            <p:nvPr/>
          </p:nvSpPr>
          <p:spPr bwMode="auto">
            <a:xfrm>
              <a:off x="1109870" y="1070114"/>
              <a:ext cx="3879964" cy="805070"/>
            </a:xfrm>
            <a:prstGeom prst="roundRect">
              <a:avLst>
                <a:gd name="adj" fmla="val 5016"/>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nSpc>
                  <a:spcPct val="95000"/>
                </a:lnSpc>
              </a:pPr>
              <a:r>
                <a:rPr lang="en-US" dirty="0">
                  <a:solidFill>
                    <a:schemeClr val="bg1"/>
                  </a:solidFill>
                  <a:effectLst>
                    <a:outerShdw blurRad="38100" dist="38100" dir="2700000" algn="tl">
                      <a:srgbClr val="000000">
                        <a:alpha val="43137"/>
                      </a:srgbClr>
                    </a:outerShdw>
                  </a:effectLst>
                </a:rPr>
                <a:t>Create a custom </a:t>
              </a:r>
              <a:r>
                <a:rPr lang="en-US" dirty="0" err="1">
                  <a:solidFill>
                    <a:schemeClr val="bg1"/>
                  </a:solidFill>
                  <a:effectLst>
                    <a:outerShdw blurRad="38100" dist="38100" dir="2700000" algn="tl">
                      <a:srgbClr val="000000">
                        <a:alpha val="43137"/>
                      </a:srgbClr>
                    </a:outerShdw>
                  </a:effectLst>
                </a:rPr>
                <a:t>picklist</a:t>
              </a:r>
              <a:r>
                <a:rPr lang="en-US" dirty="0">
                  <a:solidFill>
                    <a:schemeClr val="bg1"/>
                  </a:solidFill>
                  <a:effectLst>
                    <a:outerShdw blurRad="38100" dist="38100" dir="2700000" algn="tl">
                      <a:srgbClr val="000000">
                        <a:alpha val="43137"/>
                      </a:srgbClr>
                    </a:outerShdw>
                  </a:effectLst>
                </a:rPr>
                <a:t> to define market segment.</a:t>
              </a:r>
            </a:p>
          </p:txBody>
        </p:sp>
      </p:grpSp>
      <p:grpSp>
        <p:nvGrpSpPr>
          <p:cNvPr id="21" name="Group 20"/>
          <p:cNvGrpSpPr/>
          <p:nvPr/>
        </p:nvGrpSpPr>
        <p:grpSpPr>
          <a:xfrm>
            <a:off x="2205318" y="1716369"/>
            <a:ext cx="3306555" cy="1188196"/>
            <a:chOff x="1547386" y="1121776"/>
            <a:chExt cx="3306555" cy="1188196"/>
          </a:xfrm>
          <a:solidFill>
            <a:srgbClr val="FF0000"/>
          </a:solidFill>
          <a:effectLst>
            <a:outerShdw blurRad="50800" dist="38100" dir="2700000" algn="tl" rotWithShape="0">
              <a:prstClr val="black">
                <a:alpha val="40000"/>
              </a:prstClr>
            </a:outerShdw>
          </a:effectLst>
        </p:grpSpPr>
        <p:sp>
          <p:nvSpPr>
            <p:cNvPr id="22" name="Isosceles Triangle 21"/>
            <p:cNvSpPr/>
            <p:nvPr/>
          </p:nvSpPr>
          <p:spPr bwMode="auto">
            <a:xfrm rot="5400000">
              <a:off x="4361970" y="1057658"/>
              <a:ext cx="261635" cy="722307"/>
            </a:xfrm>
            <a:prstGeom prst="triangle">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lnSpc>
                  <a:spcPct val="95000"/>
                </a:lnSpc>
              </a:pPr>
              <a:endParaRPr lang="en-US" sz="2400">
                <a:solidFill>
                  <a:schemeClr val="bg1"/>
                </a:solidFill>
                <a:effectLst>
                  <a:outerShdw blurRad="38100" dist="38100" dir="2700000" algn="tl">
                    <a:srgbClr val="000000">
                      <a:alpha val="43137"/>
                    </a:srgbClr>
                  </a:outerShdw>
                </a:effectLst>
              </a:endParaRPr>
            </a:p>
          </p:txBody>
        </p:sp>
        <p:sp>
          <p:nvSpPr>
            <p:cNvPr id="23" name="Rounded Rectangle 22"/>
            <p:cNvSpPr/>
            <p:nvPr/>
          </p:nvSpPr>
          <p:spPr bwMode="auto">
            <a:xfrm>
              <a:off x="1547386" y="1121776"/>
              <a:ext cx="2736819" cy="1188196"/>
            </a:xfrm>
            <a:prstGeom prst="roundRect">
              <a:avLst>
                <a:gd name="adj" fmla="val 5016"/>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nSpc>
                  <a:spcPct val="95000"/>
                </a:lnSpc>
              </a:pPr>
              <a:r>
                <a:rPr lang="en-US" dirty="0">
                  <a:solidFill>
                    <a:schemeClr val="bg1"/>
                  </a:solidFill>
                  <a:effectLst>
                    <a:outerShdw blurRad="38100" dist="38100" dir="2700000" algn="tl">
                      <a:srgbClr val="000000">
                        <a:alpha val="43137"/>
                      </a:srgbClr>
                    </a:outerShdw>
                  </a:effectLst>
                </a:rPr>
                <a:t>Create page layouts for specific product teams. </a:t>
              </a:r>
            </a:p>
          </p:txBody>
        </p:sp>
      </p:grpSp>
      <p:grpSp>
        <p:nvGrpSpPr>
          <p:cNvPr id="24" name="Group 23"/>
          <p:cNvGrpSpPr/>
          <p:nvPr/>
        </p:nvGrpSpPr>
        <p:grpSpPr>
          <a:xfrm>
            <a:off x="2008095" y="4199592"/>
            <a:ext cx="3763755" cy="1188196"/>
            <a:chOff x="1090186" y="1121776"/>
            <a:chExt cx="3763755" cy="1188196"/>
          </a:xfrm>
          <a:solidFill>
            <a:srgbClr val="FF0000"/>
          </a:solidFill>
          <a:effectLst>
            <a:outerShdw blurRad="50800" dist="38100" dir="2700000" algn="tl" rotWithShape="0">
              <a:prstClr val="black">
                <a:alpha val="40000"/>
              </a:prstClr>
            </a:outerShdw>
          </a:effectLst>
        </p:grpSpPr>
        <p:sp>
          <p:nvSpPr>
            <p:cNvPr id="25" name="Isosceles Triangle 24"/>
            <p:cNvSpPr/>
            <p:nvPr/>
          </p:nvSpPr>
          <p:spPr bwMode="auto">
            <a:xfrm rot="5400000">
              <a:off x="4361970" y="1057658"/>
              <a:ext cx="261635" cy="722307"/>
            </a:xfrm>
            <a:prstGeom prst="triangle">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lnSpc>
                  <a:spcPct val="95000"/>
                </a:lnSpc>
              </a:pPr>
              <a:endParaRPr lang="en-US" sz="2400">
                <a:solidFill>
                  <a:schemeClr val="bg1"/>
                </a:solidFill>
                <a:effectLst>
                  <a:outerShdw blurRad="38100" dist="38100" dir="2700000" algn="tl">
                    <a:srgbClr val="000000">
                      <a:alpha val="43137"/>
                    </a:srgbClr>
                  </a:outerShdw>
                </a:effectLst>
              </a:endParaRPr>
            </a:p>
          </p:txBody>
        </p:sp>
        <p:sp>
          <p:nvSpPr>
            <p:cNvPr id="26" name="Rounded Rectangle 25"/>
            <p:cNvSpPr/>
            <p:nvPr/>
          </p:nvSpPr>
          <p:spPr bwMode="auto">
            <a:xfrm>
              <a:off x="1090186" y="1121776"/>
              <a:ext cx="3194020" cy="1188196"/>
            </a:xfrm>
            <a:prstGeom prst="roundRect">
              <a:avLst>
                <a:gd name="adj" fmla="val 5016"/>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nSpc>
                  <a:spcPct val="95000"/>
                </a:lnSpc>
              </a:pPr>
              <a:r>
                <a:rPr lang="en-US" dirty="0">
                  <a:solidFill>
                    <a:schemeClr val="bg1"/>
                  </a:solidFill>
                  <a:effectLst>
                    <a:outerShdw blurRad="38100" dist="38100" dir="2700000" algn="tl">
                      <a:srgbClr val="000000">
                        <a:alpha val="43137"/>
                      </a:srgbClr>
                    </a:outerShdw>
                  </a:effectLst>
                </a:rPr>
                <a:t>Use validation rules to prevent users from saving incorrect data.</a:t>
              </a:r>
            </a:p>
          </p:txBody>
        </p:sp>
      </p:gr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14272" y="2146434"/>
            <a:ext cx="8866100" cy="4643095"/>
          </a:xfrm>
        </p:spPr>
        <p:txBody>
          <a:bodyPr/>
          <a:lstStyle/>
          <a:p>
            <a:pPr lvl="0"/>
            <a:r>
              <a:rPr lang="en-US" dirty="0"/>
              <a:t>Tasks:</a:t>
            </a:r>
          </a:p>
          <a:p>
            <a:pPr lvl="1"/>
            <a:r>
              <a:rPr lang="en-US" dirty="0"/>
              <a:t>Create a </a:t>
            </a:r>
            <a:r>
              <a:rPr lang="en-US" dirty="0" err="1"/>
              <a:t>picklist</a:t>
            </a:r>
            <a:r>
              <a:rPr lang="en-US" dirty="0"/>
              <a:t> on the Price Book object to track the region: AMER, APAC, EMEA.</a:t>
            </a:r>
          </a:p>
          <a:p>
            <a:pPr lvl="1"/>
            <a:r>
              <a:rPr lang="en-US" dirty="0"/>
              <a:t>Create a custom price book called Enterprise – APAC, and set the region to APAC.</a:t>
            </a:r>
          </a:p>
          <a:p>
            <a:pPr lvl="1"/>
            <a:r>
              <a:rPr lang="en-US" dirty="0"/>
              <a:t>Add products at the enterprise list prices.</a:t>
            </a:r>
          </a:p>
        </p:txBody>
      </p:sp>
      <p:sp>
        <p:nvSpPr>
          <p:cNvPr id="2" name="Content Placeholder 1"/>
          <p:cNvSpPr>
            <a:spLocks noGrp="1"/>
          </p:cNvSpPr>
          <p:nvPr>
            <p:ph idx="11"/>
          </p:nvPr>
        </p:nvSpPr>
        <p:spPr>
          <a:xfrm>
            <a:off x="0" y="758827"/>
            <a:ext cx="12188825" cy="1329855"/>
          </a:xfrm>
        </p:spPr>
        <p:txBody>
          <a:bodyPr/>
          <a:lstStyle/>
          <a:p>
            <a:pPr lvl="0"/>
            <a:r>
              <a:rPr lang="en-US" dirty="0"/>
              <a:t>Goal:</a:t>
            </a:r>
          </a:p>
          <a:p>
            <a:pPr lvl="1"/>
            <a:r>
              <a:rPr lang="en-US" dirty="0"/>
              <a:t>Track market regions on price books and add a custom price book for enterprise customers in APAC.</a:t>
            </a:r>
          </a:p>
        </p:txBody>
      </p:sp>
      <p:sp>
        <p:nvSpPr>
          <p:cNvPr id="6" name="Slide Number Placeholder 5"/>
          <p:cNvSpPr>
            <a:spLocks noGrp="1"/>
          </p:cNvSpPr>
          <p:nvPr>
            <p:ph type="sldNum" sz="quarter" idx="4"/>
          </p:nvPr>
        </p:nvSpPr>
        <p:spPr/>
        <p:txBody>
          <a:bodyPr/>
          <a:lstStyle/>
          <a:p>
            <a:fld id="{812A5277-1DB9-460F-9A21-B857ABB32666}" type="slidenum">
              <a:rPr lang="en-US" smtClean="0"/>
              <a:pPr/>
              <a:t>22</a:t>
            </a:fld>
            <a:endParaRPr lang="en-US" dirty="0"/>
          </a:p>
        </p:txBody>
      </p:sp>
      <p:sp>
        <p:nvSpPr>
          <p:cNvPr id="4" name="Title 3"/>
          <p:cNvSpPr>
            <a:spLocks noGrp="1"/>
          </p:cNvSpPr>
          <p:nvPr>
            <p:ph type="title"/>
          </p:nvPr>
        </p:nvSpPr>
        <p:spPr/>
        <p:txBody>
          <a:bodyPr/>
          <a:lstStyle/>
          <a:p>
            <a:r>
              <a:rPr lang="en-US"/>
              <a:t>1-5: Add an Enterprise Custom Price Book</a:t>
            </a:r>
            <a:endParaRPr lang="en-US" dirty="0"/>
          </a:p>
        </p:txBody>
      </p:sp>
      <p:sp>
        <p:nvSpPr>
          <p:cNvPr id="7" name="Content Placeholder 6"/>
          <p:cNvSpPr>
            <a:spLocks noGrp="1"/>
          </p:cNvSpPr>
          <p:nvPr>
            <p:ph idx="10"/>
          </p:nvPr>
        </p:nvSpPr>
        <p:spPr/>
        <p:txBody>
          <a:bodyPr/>
          <a:lstStyle/>
          <a:p>
            <a:r>
              <a:rPr lang="en-US" dirty="0"/>
              <a:t>10 minutes</a:t>
            </a:r>
          </a:p>
        </p:txBody>
      </p:sp>
      <p:sp>
        <p:nvSpPr>
          <p:cNvPr id="20" name="Text Placeholder 19"/>
          <p:cNvSpPr>
            <a:spLocks noGrp="1"/>
          </p:cNvSpPr>
          <p:nvPr>
            <p:ph type="body" sz="quarter" idx="12"/>
          </p:nvPr>
        </p:nvSpPr>
        <p:spPr/>
        <p:txBody>
          <a:bodyPr/>
          <a:lstStyle/>
          <a:p>
            <a:r>
              <a:rPr lang="en-US" dirty="0"/>
              <a:t>Your turn:</a:t>
            </a:r>
          </a:p>
        </p:txBody>
      </p:sp>
      <p:graphicFrame>
        <p:nvGraphicFramePr>
          <p:cNvPr id="9" name="Table 8"/>
          <p:cNvGraphicFramePr>
            <a:graphicFrameLocks noGrp="1"/>
          </p:cNvGraphicFramePr>
          <p:nvPr>
            <p:extLst>
              <p:ext uri="{D42A27DB-BD31-4B8C-83A1-F6EECF244321}">
                <p14:modId xmlns:p14="http://schemas.microsoft.com/office/powerpoint/2010/main" val="1442360746"/>
              </p:ext>
            </p:extLst>
          </p:nvPr>
        </p:nvGraphicFramePr>
        <p:xfrm>
          <a:off x="539886" y="4529489"/>
          <a:ext cx="4530106" cy="1905000"/>
        </p:xfrm>
        <a:graphic>
          <a:graphicData uri="http://schemas.openxmlformats.org/drawingml/2006/table">
            <a:tbl>
              <a:tblPr firstRow="1" bandRow="1">
                <a:effectLst>
                  <a:outerShdw blurRad="50800" dist="38100" dir="2700000" algn="tl" rotWithShape="0">
                    <a:prstClr val="black">
                      <a:alpha val="40000"/>
                    </a:prstClr>
                  </a:outerShdw>
                </a:effectLst>
                <a:tableStyleId>{85BE263C-DBD7-4A20-BB59-AAB30ACAA65A}</a:tableStyleId>
              </a:tblPr>
              <a:tblGrid>
                <a:gridCol w="2225064">
                  <a:extLst>
                    <a:ext uri="{9D8B030D-6E8A-4147-A177-3AD203B41FA5}">
                      <a16:colId xmlns:a16="http://schemas.microsoft.com/office/drawing/2014/main" xmlns="" val="20000"/>
                    </a:ext>
                  </a:extLst>
                </a:gridCol>
                <a:gridCol w="2305042">
                  <a:extLst>
                    <a:ext uri="{9D8B030D-6E8A-4147-A177-3AD203B41FA5}">
                      <a16:colId xmlns:a16="http://schemas.microsoft.com/office/drawing/2014/main" xmlns="" val="20001"/>
                    </a:ext>
                  </a:extLst>
                </a:gridCol>
              </a:tblGrid>
              <a:tr h="375920">
                <a:tc>
                  <a:txBody>
                    <a:bodyPr/>
                    <a:lstStyle/>
                    <a:p>
                      <a:pPr algn="ctr"/>
                      <a:r>
                        <a:rPr lang="en-US" sz="1900" dirty="0"/>
                        <a:t>Product Name</a:t>
                      </a:r>
                      <a:endParaRPr lang="en-US" sz="1900" b="1" dirty="0"/>
                    </a:p>
                  </a:txBody>
                  <a:tcPr marL="91416" marR="91416" anchor="b">
                    <a:solidFill>
                      <a:srgbClr val="0070C0"/>
                    </a:solidFill>
                  </a:tcPr>
                </a:tc>
                <a:tc>
                  <a:txBody>
                    <a:bodyPr/>
                    <a:lstStyle/>
                    <a:p>
                      <a:pPr algn="ctr"/>
                      <a:r>
                        <a:rPr lang="en-US" sz="1900" dirty="0"/>
                        <a:t>List Price</a:t>
                      </a:r>
                    </a:p>
                  </a:txBody>
                  <a:tcPr marL="91416" marR="91416">
                    <a:solidFill>
                      <a:srgbClr val="0070C0"/>
                    </a:solidFill>
                  </a:tcPr>
                </a:tc>
                <a:extLst>
                  <a:ext uri="{0D108BD9-81ED-4DB2-BD59-A6C34878D82A}">
                    <a16:rowId xmlns:a16="http://schemas.microsoft.com/office/drawing/2014/main" xmlns="" val="10000"/>
                  </a:ext>
                </a:extLst>
              </a:tr>
              <a:tr h="375920">
                <a:tc>
                  <a:txBody>
                    <a:bodyPr/>
                    <a:lstStyle/>
                    <a:p>
                      <a:pPr algn="ctr"/>
                      <a:r>
                        <a:rPr lang="en-US" sz="1900" dirty="0"/>
                        <a:t>Lightning 2</a:t>
                      </a:r>
                      <a:endParaRPr lang="en-US" sz="1900" b="1" dirty="0"/>
                    </a:p>
                  </a:txBody>
                  <a:tcPr marL="91416" marR="91416"/>
                </a:tc>
                <a:tc>
                  <a:txBody>
                    <a:bodyPr/>
                    <a:lstStyle/>
                    <a:p>
                      <a:pPr algn="ctr"/>
                      <a:r>
                        <a:rPr lang="en-US" sz="1900" dirty="0"/>
                        <a:t>SGD </a:t>
                      </a:r>
                      <a:r>
                        <a:rPr lang="en-US" sz="1900" baseline="0" dirty="0"/>
                        <a:t> </a:t>
                      </a:r>
                      <a:r>
                        <a:rPr lang="en-US" sz="1900" dirty="0"/>
                        <a:t>1900</a:t>
                      </a:r>
                    </a:p>
                  </a:txBody>
                  <a:tcPr marL="91416" marR="91416"/>
                </a:tc>
                <a:extLst>
                  <a:ext uri="{0D108BD9-81ED-4DB2-BD59-A6C34878D82A}">
                    <a16:rowId xmlns:a16="http://schemas.microsoft.com/office/drawing/2014/main" xmlns="" val="10001"/>
                  </a:ext>
                </a:extLst>
              </a:tr>
              <a:tr h="375920">
                <a:tc>
                  <a:txBody>
                    <a:bodyPr/>
                    <a:lstStyle/>
                    <a:p>
                      <a:pPr algn="ctr"/>
                      <a:r>
                        <a:rPr lang="en-US" sz="1900" dirty="0"/>
                        <a:t>Lightning 2</a:t>
                      </a:r>
                      <a:endParaRPr lang="en-US" sz="1900" b="1" dirty="0"/>
                    </a:p>
                  </a:txBody>
                  <a:tcPr marL="91416" marR="91416"/>
                </a:tc>
                <a:tc>
                  <a:txBody>
                    <a:bodyPr/>
                    <a:lstStyle/>
                    <a:p>
                      <a:pPr algn="ctr"/>
                      <a:r>
                        <a:rPr lang="en-US" sz="1900" dirty="0"/>
                        <a:t>JPY </a:t>
                      </a:r>
                      <a:r>
                        <a:rPr lang="en-US" sz="1900" baseline="0" dirty="0"/>
                        <a:t> </a:t>
                      </a:r>
                      <a:r>
                        <a:rPr lang="en-US" sz="1900" dirty="0"/>
                        <a:t>145,000</a:t>
                      </a:r>
                    </a:p>
                  </a:txBody>
                  <a:tcPr marL="91416" marR="91416"/>
                </a:tc>
                <a:extLst>
                  <a:ext uri="{0D108BD9-81ED-4DB2-BD59-A6C34878D82A}">
                    <a16:rowId xmlns:a16="http://schemas.microsoft.com/office/drawing/2014/main" xmlns="" val="10002"/>
                  </a:ext>
                </a:extLst>
              </a:tr>
              <a:tr h="375920">
                <a:tc>
                  <a:txBody>
                    <a:bodyPr/>
                    <a:lstStyle/>
                    <a:p>
                      <a:pPr algn="ctr"/>
                      <a:r>
                        <a:rPr lang="en-US" sz="1900" dirty="0"/>
                        <a:t>Lightning 5</a:t>
                      </a:r>
                      <a:endParaRPr lang="en-US" sz="1900" b="1" dirty="0"/>
                    </a:p>
                  </a:txBody>
                  <a:tcPr marL="91416" marR="91416"/>
                </a:tc>
                <a:tc>
                  <a:txBody>
                    <a:bodyPr/>
                    <a:lstStyle/>
                    <a:p>
                      <a:pPr algn="ctr"/>
                      <a:r>
                        <a:rPr lang="en-US" sz="1900" dirty="0"/>
                        <a:t>SGD  2400</a:t>
                      </a:r>
                    </a:p>
                  </a:txBody>
                  <a:tcPr marL="91416" marR="91416"/>
                </a:tc>
                <a:extLst>
                  <a:ext uri="{0D108BD9-81ED-4DB2-BD59-A6C34878D82A}">
                    <a16:rowId xmlns:a16="http://schemas.microsoft.com/office/drawing/2014/main" xmlns="" val="10003"/>
                  </a:ext>
                </a:extLst>
              </a:tr>
              <a:tr h="375920">
                <a:tc>
                  <a:txBody>
                    <a:bodyPr/>
                    <a:lstStyle/>
                    <a:p>
                      <a:pPr algn="ctr"/>
                      <a:r>
                        <a:rPr lang="en-US" sz="1900" dirty="0"/>
                        <a:t>Lightning 5</a:t>
                      </a:r>
                      <a:endParaRPr lang="en-US" sz="1900" b="1" dirty="0"/>
                    </a:p>
                  </a:txBody>
                  <a:tcPr marL="91416" marR="91416"/>
                </a:tc>
                <a:tc>
                  <a:txBody>
                    <a:bodyPr/>
                    <a:lstStyle/>
                    <a:p>
                      <a:pPr algn="ctr"/>
                      <a:r>
                        <a:rPr lang="en-US" sz="1900" dirty="0"/>
                        <a:t>JPY </a:t>
                      </a:r>
                      <a:r>
                        <a:rPr lang="en-US" sz="1900" baseline="0" dirty="0"/>
                        <a:t> </a:t>
                      </a:r>
                      <a:r>
                        <a:rPr lang="en-US" sz="1900" dirty="0"/>
                        <a:t>195,000</a:t>
                      </a:r>
                    </a:p>
                  </a:txBody>
                  <a:tcPr marL="91416" marR="91416"/>
                </a:tc>
                <a:extLst>
                  <a:ext uri="{0D108BD9-81ED-4DB2-BD59-A6C34878D82A}">
                    <a16:rowId xmlns:a16="http://schemas.microsoft.com/office/drawing/2014/main" xmlns="" val="10004"/>
                  </a:ext>
                </a:extLst>
              </a:tr>
            </a:tbl>
          </a:graphicData>
        </a:graphic>
      </p:graphicFrame>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15680" y="843166"/>
            <a:ext cx="11938065" cy="601812"/>
          </a:xfrm>
        </p:spPr>
        <p:txBody>
          <a:bodyPr/>
          <a:lstStyle/>
          <a:p>
            <a:r>
              <a:rPr lang="en-US" dirty="0">
                <a:latin typeface="+mn-lt"/>
              </a:rPr>
              <a:t>Schedules can be set on products to define payment and delivery cycles.</a:t>
            </a:r>
          </a:p>
        </p:txBody>
      </p:sp>
      <p:sp>
        <p:nvSpPr>
          <p:cNvPr id="5" name="Title 4"/>
          <p:cNvSpPr>
            <a:spLocks noGrp="1"/>
          </p:cNvSpPr>
          <p:nvPr>
            <p:ph type="title"/>
          </p:nvPr>
        </p:nvSpPr>
        <p:spPr/>
        <p:txBody>
          <a:bodyPr/>
          <a:lstStyle/>
          <a:p>
            <a:r>
              <a:rPr lang="en-US" dirty="0"/>
              <a:t>Using Schedules on Products</a:t>
            </a:r>
          </a:p>
        </p:txBody>
      </p:sp>
      <p:sp>
        <p:nvSpPr>
          <p:cNvPr id="9" name="Rectangle 8"/>
          <p:cNvSpPr/>
          <p:nvPr/>
        </p:nvSpPr>
        <p:spPr>
          <a:xfrm>
            <a:off x="711019" y="4770385"/>
            <a:ext cx="3092349" cy="1077217"/>
          </a:xfrm>
          <a:prstGeom prst="rect">
            <a:avLst/>
          </a:prstGeom>
        </p:spPr>
        <p:txBody>
          <a:bodyPr wrap="square" lIns="91424" tIns="45712" rIns="91424" bIns="45712">
            <a:spAutoFit/>
          </a:bodyPr>
          <a:lstStyle/>
          <a:p>
            <a:pPr algn="ctr"/>
            <a:r>
              <a:rPr lang="en-US" sz="2100" dirty="0">
                <a:solidFill>
                  <a:schemeClr val="accent5">
                    <a:lumMod val="75000"/>
                  </a:schemeClr>
                </a:solidFill>
                <a:latin typeface="+mn-lt"/>
              </a:rPr>
              <a:t>Magazine subscriptions billed annually but delivered monthly.</a:t>
            </a:r>
          </a:p>
        </p:txBody>
      </p:sp>
      <p:sp>
        <p:nvSpPr>
          <p:cNvPr id="10" name="Rectangle 9"/>
          <p:cNvSpPr/>
          <p:nvPr/>
        </p:nvSpPr>
        <p:spPr>
          <a:xfrm>
            <a:off x="4694732" y="4838120"/>
            <a:ext cx="2579595" cy="1077217"/>
          </a:xfrm>
          <a:prstGeom prst="rect">
            <a:avLst/>
          </a:prstGeom>
        </p:spPr>
        <p:txBody>
          <a:bodyPr wrap="square" lIns="91424" tIns="45712" rIns="91424" bIns="45712">
            <a:spAutoFit/>
          </a:bodyPr>
          <a:lstStyle/>
          <a:p>
            <a:pPr algn="ctr"/>
            <a:r>
              <a:rPr lang="en-US" sz="2100" dirty="0">
                <a:solidFill>
                  <a:srgbClr val="0070C0"/>
                </a:solidFill>
                <a:latin typeface="+mn-lt"/>
              </a:rPr>
              <a:t>Payments on a car or a custom product purchase.</a:t>
            </a:r>
          </a:p>
        </p:txBody>
      </p:sp>
      <p:sp>
        <p:nvSpPr>
          <p:cNvPr id="7" name="Rectangle 6"/>
          <p:cNvSpPr/>
          <p:nvPr/>
        </p:nvSpPr>
        <p:spPr>
          <a:xfrm>
            <a:off x="632016" y="1454597"/>
            <a:ext cx="3412085" cy="1384978"/>
          </a:xfrm>
          <a:prstGeom prst="rect">
            <a:avLst/>
          </a:prstGeom>
        </p:spPr>
        <p:txBody>
          <a:bodyPr wrap="square" lIns="91424" tIns="45712" rIns="91424" bIns="45712">
            <a:spAutoFit/>
          </a:bodyPr>
          <a:lstStyle/>
          <a:p>
            <a:r>
              <a:rPr lang="en-US" sz="2100" b="1" dirty="0">
                <a:latin typeface="+mn-lt"/>
              </a:rPr>
              <a:t>Quantity</a:t>
            </a:r>
            <a:r>
              <a:rPr lang="en-US" sz="2100" dirty="0">
                <a:latin typeface="+mn-lt"/>
              </a:rPr>
              <a:t>: </a:t>
            </a:r>
          </a:p>
          <a:p>
            <a:r>
              <a:rPr lang="en-US" sz="2100" dirty="0">
                <a:latin typeface="+mn-lt"/>
              </a:rPr>
              <a:t>Customers pay all at once, but receive the product in increments. </a:t>
            </a:r>
          </a:p>
        </p:txBody>
      </p:sp>
      <p:sp>
        <p:nvSpPr>
          <p:cNvPr id="8" name="Rectangle 7"/>
          <p:cNvSpPr/>
          <p:nvPr/>
        </p:nvSpPr>
        <p:spPr>
          <a:xfrm>
            <a:off x="4271781" y="1454597"/>
            <a:ext cx="3707853" cy="1384978"/>
          </a:xfrm>
          <a:prstGeom prst="rect">
            <a:avLst/>
          </a:prstGeom>
        </p:spPr>
        <p:txBody>
          <a:bodyPr wrap="square" lIns="91424" tIns="45712" rIns="91424" bIns="45712">
            <a:spAutoFit/>
          </a:bodyPr>
          <a:lstStyle/>
          <a:p>
            <a:r>
              <a:rPr lang="en-US" sz="2100" b="1" dirty="0">
                <a:latin typeface="+mn-lt"/>
              </a:rPr>
              <a:t>Revenue</a:t>
            </a:r>
            <a:r>
              <a:rPr lang="en-US" sz="2100" dirty="0">
                <a:latin typeface="+mn-lt"/>
              </a:rPr>
              <a:t>: </a:t>
            </a:r>
          </a:p>
          <a:p>
            <a:r>
              <a:rPr lang="en-US" sz="2100" dirty="0">
                <a:latin typeface="+mn-lt"/>
              </a:rPr>
              <a:t>Customers make payments over time, but receive the product all at once. </a:t>
            </a:r>
          </a:p>
        </p:txBody>
      </p:sp>
      <p:sp>
        <p:nvSpPr>
          <p:cNvPr id="19" name="Rectangle 18"/>
          <p:cNvSpPr/>
          <p:nvPr/>
        </p:nvSpPr>
        <p:spPr>
          <a:xfrm>
            <a:off x="8092927" y="1454597"/>
            <a:ext cx="3621890" cy="1384978"/>
          </a:xfrm>
          <a:prstGeom prst="rect">
            <a:avLst/>
          </a:prstGeom>
        </p:spPr>
        <p:txBody>
          <a:bodyPr wrap="square" lIns="91424" tIns="45712" rIns="91424" bIns="45712">
            <a:spAutoFit/>
          </a:bodyPr>
          <a:lstStyle/>
          <a:p>
            <a:r>
              <a:rPr lang="en-US" sz="2100" b="1" dirty="0">
                <a:latin typeface="+mn-lt"/>
              </a:rPr>
              <a:t>Quantity + Revenue</a:t>
            </a:r>
            <a:r>
              <a:rPr lang="en-US" sz="2100" dirty="0">
                <a:latin typeface="+mn-lt"/>
              </a:rPr>
              <a:t>: </a:t>
            </a:r>
          </a:p>
          <a:p>
            <a:r>
              <a:rPr lang="en-US" sz="2100" dirty="0">
                <a:latin typeface="+mn-lt"/>
              </a:rPr>
              <a:t>Customers make payments over time and receive products incrementally. </a:t>
            </a:r>
          </a:p>
        </p:txBody>
      </p:sp>
      <p:sp>
        <p:nvSpPr>
          <p:cNvPr id="20" name="Rectangle 19"/>
          <p:cNvSpPr/>
          <p:nvPr/>
        </p:nvSpPr>
        <p:spPr>
          <a:xfrm>
            <a:off x="8908939" y="4795373"/>
            <a:ext cx="1668843" cy="748923"/>
          </a:xfrm>
          <a:prstGeom prst="rect">
            <a:avLst/>
          </a:prstGeom>
        </p:spPr>
        <p:txBody>
          <a:bodyPr wrap="square" lIns="91424" tIns="45712" rIns="91424" bIns="45712">
            <a:spAutoFit/>
          </a:bodyPr>
          <a:lstStyle/>
          <a:p>
            <a:pPr algn="ctr"/>
            <a:r>
              <a:rPr lang="en-US" sz="2100" dirty="0">
                <a:solidFill>
                  <a:srgbClr val="C00000"/>
                </a:solidFill>
                <a:latin typeface="+mn-lt"/>
              </a:rPr>
              <a:t>Wine of the month club.</a:t>
            </a:r>
          </a:p>
        </p:txBody>
      </p:sp>
      <p:sp>
        <p:nvSpPr>
          <p:cNvPr id="32" name="Rectangle 31"/>
          <p:cNvSpPr/>
          <p:nvPr/>
        </p:nvSpPr>
        <p:spPr bwMode="auto">
          <a:xfrm>
            <a:off x="0" y="6038603"/>
            <a:ext cx="12188825" cy="819397"/>
          </a:xfrm>
          <a:prstGeom prst="rect">
            <a:avLst/>
          </a:prstGeom>
          <a:solidFill>
            <a:schemeClr val="tx1"/>
          </a:solidFill>
          <a:ln w="38100" cap="flat" cmpd="sng" algn="ctr">
            <a:noFill/>
            <a:prstDash val="solid"/>
            <a:round/>
            <a:headEnd type="none" w="med" len="med"/>
            <a:tailEnd type="none" w="med" len="med"/>
          </a:ln>
          <a:effectLst/>
        </p:spPr>
        <p:txBody>
          <a:bodyPr vert="horz" wrap="square" lIns="1340885" tIns="45712" rIns="457120" bIns="45712" numCol="1" rtlCol="0" anchor="ctr" anchorCtr="0" compatLnSpc="1">
            <a:prstTxWarp prst="textNoShape">
              <a:avLst/>
            </a:prstTxWarp>
          </a:bodyPr>
          <a:lstStyle/>
          <a:p>
            <a:pPr marL="3174" algn="l" defTabSz="914231" eaLnBrk="0" hangingPunct="0">
              <a:lnSpc>
                <a:spcPct val="85000"/>
              </a:lnSpc>
            </a:pPr>
            <a:r>
              <a:rPr lang="en-US" kern="0" dirty="0">
                <a:solidFill>
                  <a:schemeClr val="bg1"/>
                </a:solidFill>
                <a:latin typeface="Arial" pitchFamily="34" charset="0"/>
                <a:cs typeface="Arial" pitchFamily="34" charset="0"/>
              </a:rPr>
              <a:t>Customize | Products | Schedule Setup</a:t>
            </a:r>
          </a:p>
        </p:txBody>
      </p:sp>
      <p:sp>
        <p:nvSpPr>
          <p:cNvPr id="33" name="TextBox 32"/>
          <p:cNvSpPr txBox="1"/>
          <p:nvPr/>
        </p:nvSpPr>
        <p:spPr bwMode="white">
          <a:xfrm>
            <a:off x="0" y="6097976"/>
            <a:ext cx="1295063" cy="253916"/>
          </a:xfrm>
          <a:prstGeom prst="rect">
            <a:avLst/>
          </a:prstGeom>
          <a:noFill/>
          <a:ln>
            <a:noFill/>
          </a:ln>
        </p:spPr>
        <p:txBody>
          <a:bodyPr wrap="square" lIns="68580" tIns="34290" rIns="68580" bIns="34290" rtlCol="0">
            <a:spAutoFit/>
          </a:bodyPr>
          <a:lstStyle/>
          <a:p>
            <a:pPr algn="ctr"/>
            <a:r>
              <a:rPr lang="en-US" sz="1200" dirty="0">
                <a:solidFill>
                  <a:schemeClr val="bg1"/>
                </a:solidFill>
                <a:latin typeface="Arial" panose="020B0604020202020204" pitchFamily="34" charset="0"/>
                <a:cs typeface="Arial" panose="020B0604020202020204" pitchFamily="34" charset="0"/>
              </a:rPr>
              <a:t>CLICK PATH:</a:t>
            </a:r>
          </a:p>
        </p:txBody>
      </p:sp>
      <p:sp>
        <p:nvSpPr>
          <p:cNvPr id="34" name="Freeform 202"/>
          <p:cNvSpPr>
            <a:spLocks noEditPoints="1"/>
          </p:cNvSpPr>
          <p:nvPr/>
        </p:nvSpPr>
        <p:spPr bwMode="auto">
          <a:xfrm flipH="1">
            <a:off x="450005" y="6372854"/>
            <a:ext cx="318880" cy="321495"/>
          </a:xfrm>
          <a:custGeom>
            <a:avLst/>
            <a:gdLst>
              <a:gd name="T0" fmla="*/ 4 w 63"/>
              <a:gd name="T1" fmla="*/ 4 h 63"/>
              <a:gd name="T2" fmla="*/ 55 w 63"/>
              <a:gd name="T3" fmla="*/ 21 h 63"/>
              <a:gd name="T4" fmla="*/ 37 w 63"/>
              <a:gd name="T5" fmla="*/ 30 h 63"/>
              <a:gd name="T6" fmla="*/ 59 w 63"/>
              <a:gd name="T7" fmla="*/ 52 h 63"/>
              <a:gd name="T8" fmla="*/ 52 w 63"/>
              <a:gd name="T9" fmla="*/ 59 h 63"/>
              <a:gd name="T10" fmla="*/ 30 w 63"/>
              <a:gd name="T11" fmla="*/ 37 h 63"/>
              <a:gd name="T12" fmla="*/ 21 w 63"/>
              <a:gd name="T13" fmla="*/ 55 h 63"/>
              <a:gd name="T14" fmla="*/ 4 w 63"/>
              <a:gd name="T15" fmla="*/ 4 h 63"/>
              <a:gd name="T16" fmla="*/ 4 w 63"/>
              <a:gd name="T17" fmla="*/ 0 h 63"/>
              <a:gd name="T18" fmla="*/ 1 w 63"/>
              <a:gd name="T19" fmla="*/ 1 h 63"/>
              <a:gd name="T20" fmla="*/ 0 w 63"/>
              <a:gd name="T21" fmla="*/ 5 h 63"/>
              <a:gd name="T22" fmla="*/ 17 w 63"/>
              <a:gd name="T23" fmla="*/ 56 h 63"/>
              <a:gd name="T24" fmla="*/ 21 w 63"/>
              <a:gd name="T25" fmla="*/ 59 h 63"/>
              <a:gd name="T26" fmla="*/ 21 w 63"/>
              <a:gd name="T27" fmla="*/ 59 h 63"/>
              <a:gd name="T28" fmla="*/ 25 w 63"/>
              <a:gd name="T29" fmla="*/ 57 h 63"/>
              <a:gd name="T30" fmla="*/ 31 w 63"/>
              <a:gd name="T31" fmla="*/ 44 h 63"/>
              <a:gd name="T32" fmla="*/ 49 w 63"/>
              <a:gd name="T33" fmla="*/ 62 h 63"/>
              <a:gd name="T34" fmla="*/ 52 w 63"/>
              <a:gd name="T35" fmla="*/ 63 h 63"/>
              <a:gd name="T36" fmla="*/ 54 w 63"/>
              <a:gd name="T37" fmla="*/ 62 h 63"/>
              <a:gd name="T38" fmla="*/ 62 w 63"/>
              <a:gd name="T39" fmla="*/ 55 h 63"/>
              <a:gd name="T40" fmla="*/ 63 w 63"/>
              <a:gd name="T41" fmla="*/ 52 h 63"/>
              <a:gd name="T42" fmla="*/ 62 w 63"/>
              <a:gd name="T43" fmla="*/ 49 h 63"/>
              <a:gd name="T44" fmla="*/ 44 w 63"/>
              <a:gd name="T45" fmla="*/ 31 h 63"/>
              <a:gd name="T46" fmla="*/ 57 w 63"/>
              <a:gd name="T47" fmla="*/ 25 h 63"/>
              <a:gd name="T48" fmla="*/ 59 w 63"/>
              <a:gd name="T49" fmla="*/ 21 h 63"/>
              <a:gd name="T50" fmla="*/ 56 w 63"/>
              <a:gd name="T51" fmla="*/ 17 h 63"/>
              <a:gd name="T52" fmla="*/ 5 w 63"/>
              <a:gd name="T53" fmla="*/ 0 h 63"/>
              <a:gd name="T54" fmla="*/ 4 w 63"/>
              <a:gd name="T5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3" h="63">
                <a:moveTo>
                  <a:pt x="4" y="4"/>
                </a:moveTo>
                <a:cubicBezTo>
                  <a:pt x="55" y="21"/>
                  <a:pt x="55" y="21"/>
                  <a:pt x="55" y="21"/>
                </a:cubicBezTo>
                <a:cubicBezTo>
                  <a:pt x="37" y="30"/>
                  <a:pt x="37" y="30"/>
                  <a:pt x="37" y="30"/>
                </a:cubicBezTo>
                <a:cubicBezTo>
                  <a:pt x="59" y="52"/>
                  <a:pt x="59" y="52"/>
                  <a:pt x="59" y="52"/>
                </a:cubicBezTo>
                <a:cubicBezTo>
                  <a:pt x="52" y="59"/>
                  <a:pt x="52" y="59"/>
                  <a:pt x="52" y="59"/>
                </a:cubicBezTo>
                <a:cubicBezTo>
                  <a:pt x="30" y="37"/>
                  <a:pt x="30" y="37"/>
                  <a:pt x="30" y="37"/>
                </a:cubicBezTo>
                <a:cubicBezTo>
                  <a:pt x="21" y="55"/>
                  <a:pt x="21" y="55"/>
                  <a:pt x="21" y="55"/>
                </a:cubicBezTo>
                <a:cubicBezTo>
                  <a:pt x="4" y="4"/>
                  <a:pt x="4" y="4"/>
                  <a:pt x="4" y="4"/>
                </a:cubicBezTo>
                <a:moveTo>
                  <a:pt x="4" y="0"/>
                </a:moveTo>
                <a:cubicBezTo>
                  <a:pt x="3" y="0"/>
                  <a:pt x="2" y="1"/>
                  <a:pt x="1" y="1"/>
                </a:cubicBezTo>
                <a:cubicBezTo>
                  <a:pt x="0" y="2"/>
                  <a:pt x="0" y="4"/>
                  <a:pt x="0" y="5"/>
                </a:cubicBezTo>
                <a:cubicBezTo>
                  <a:pt x="17" y="56"/>
                  <a:pt x="17" y="56"/>
                  <a:pt x="17" y="56"/>
                </a:cubicBezTo>
                <a:cubicBezTo>
                  <a:pt x="18" y="58"/>
                  <a:pt x="19" y="59"/>
                  <a:pt x="21" y="59"/>
                </a:cubicBezTo>
                <a:cubicBezTo>
                  <a:pt x="21" y="59"/>
                  <a:pt x="21" y="59"/>
                  <a:pt x="21" y="59"/>
                </a:cubicBezTo>
                <a:cubicBezTo>
                  <a:pt x="22" y="59"/>
                  <a:pt x="24" y="58"/>
                  <a:pt x="25" y="57"/>
                </a:cubicBezTo>
                <a:cubicBezTo>
                  <a:pt x="31" y="44"/>
                  <a:pt x="31" y="44"/>
                  <a:pt x="31" y="44"/>
                </a:cubicBezTo>
                <a:cubicBezTo>
                  <a:pt x="49" y="62"/>
                  <a:pt x="49" y="62"/>
                  <a:pt x="49" y="62"/>
                </a:cubicBezTo>
                <a:cubicBezTo>
                  <a:pt x="50" y="63"/>
                  <a:pt x="51" y="63"/>
                  <a:pt x="52" y="63"/>
                </a:cubicBezTo>
                <a:cubicBezTo>
                  <a:pt x="53" y="63"/>
                  <a:pt x="54" y="63"/>
                  <a:pt x="54" y="62"/>
                </a:cubicBezTo>
                <a:cubicBezTo>
                  <a:pt x="62" y="55"/>
                  <a:pt x="62" y="55"/>
                  <a:pt x="62" y="55"/>
                </a:cubicBezTo>
                <a:cubicBezTo>
                  <a:pt x="62" y="54"/>
                  <a:pt x="63" y="53"/>
                  <a:pt x="63" y="52"/>
                </a:cubicBezTo>
                <a:cubicBezTo>
                  <a:pt x="63" y="51"/>
                  <a:pt x="62" y="50"/>
                  <a:pt x="62" y="49"/>
                </a:cubicBezTo>
                <a:cubicBezTo>
                  <a:pt x="44" y="31"/>
                  <a:pt x="44" y="31"/>
                  <a:pt x="44" y="31"/>
                </a:cubicBezTo>
                <a:cubicBezTo>
                  <a:pt x="57" y="25"/>
                  <a:pt x="57" y="25"/>
                  <a:pt x="57" y="25"/>
                </a:cubicBezTo>
                <a:cubicBezTo>
                  <a:pt x="58" y="24"/>
                  <a:pt x="59" y="22"/>
                  <a:pt x="59" y="21"/>
                </a:cubicBezTo>
                <a:cubicBezTo>
                  <a:pt x="59" y="19"/>
                  <a:pt x="58" y="18"/>
                  <a:pt x="56" y="17"/>
                </a:cubicBezTo>
                <a:cubicBezTo>
                  <a:pt x="5" y="0"/>
                  <a:pt x="5" y="0"/>
                  <a:pt x="5" y="0"/>
                </a:cubicBezTo>
                <a:cubicBezTo>
                  <a:pt x="5" y="0"/>
                  <a:pt x="4" y="0"/>
                  <a:pt x="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th-TH"/>
          </a:p>
        </p:txBody>
      </p:sp>
      <p:sp>
        <p:nvSpPr>
          <p:cNvPr id="2" name="Slide Number Placeholder 1"/>
          <p:cNvSpPr>
            <a:spLocks noGrp="1"/>
          </p:cNvSpPr>
          <p:nvPr>
            <p:ph type="sldNum" sz="quarter" idx="4"/>
          </p:nvPr>
        </p:nvSpPr>
        <p:spPr/>
        <p:txBody>
          <a:bodyPr/>
          <a:lstStyle/>
          <a:p>
            <a:fld id="{812A5277-1DB9-460F-9A21-B857ABB32666}" type="slidenum">
              <a:rPr lang="en-US" smtClean="0"/>
              <a:pPr/>
              <a:t>23</a:t>
            </a:fld>
            <a:endParaRPr lang="en-US" dirty="0"/>
          </a:p>
        </p:txBody>
      </p:sp>
      <p:pic>
        <p:nvPicPr>
          <p:cNvPr id="17" name="Picture 16"/>
          <p:cNvPicPr>
            <a:picLocks noChangeAspect="1"/>
          </p:cNvPicPr>
          <p:nvPr/>
        </p:nvPicPr>
        <p:blipFill rotWithShape="1">
          <a:blip r:embed="rId4" cstate="print">
            <a:extLst>
              <a:ext uri="{28A0092B-C50C-407E-A947-70E740481C1C}">
                <a14:useLocalDpi xmlns:a14="http://schemas.microsoft.com/office/drawing/2010/main" val="0"/>
              </a:ext>
            </a:extLst>
          </a:blip>
          <a:srcRect r="74302"/>
          <a:stretch/>
        </p:blipFill>
        <p:spPr>
          <a:xfrm>
            <a:off x="1511166" y="2924836"/>
            <a:ext cx="1771049" cy="1773980"/>
          </a:xfrm>
          <a:prstGeom prst="rect">
            <a:avLst/>
          </a:prstGeom>
        </p:spPr>
      </p:pic>
      <p:pic>
        <p:nvPicPr>
          <p:cNvPr id="31" name="Picture 30"/>
          <p:cNvPicPr>
            <a:picLocks noChangeAspect="1"/>
          </p:cNvPicPr>
          <p:nvPr/>
        </p:nvPicPr>
        <p:blipFill rotWithShape="1">
          <a:blip r:embed="rId4" cstate="print">
            <a:extLst>
              <a:ext uri="{28A0092B-C50C-407E-A947-70E740481C1C}">
                <a14:useLocalDpi xmlns:a14="http://schemas.microsoft.com/office/drawing/2010/main" val="0"/>
              </a:ext>
            </a:extLst>
          </a:blip>
          <a:srcRect l="74465"/>
          <a:stretch/>
        </p:blipFill>
        <p:spPr>
          <a:xfrm>
            <a:off x="8768615" y="2924836"/>
            <a:ext cx="1759819" cy="1773980"/>
          </a:xfrm>
          <a:prstGeom prst="rect">
            <a:avLst/>
          </a:prstGeom>
        </p:spPr>
      </p:pic>
      <p:pic>
        <p:nvPicPr>
          <p:cNvPr id="35" name="Picture 34"/>
          <p:cNvPicPr>
            <a:picLocks noChangeAspect="1"/>
          </p:cNvPicPr>
          <p:nvPr/>
        </p:nvPicPr>
        <p:blipFill rotWithShape="1">
          <a:blip r:embed="rId4" cstate="print">
            <a:extLst>
              <a:ext uri="{28A0092B-C50C-407E-A947-70E740481C1C}">
                <a14:useLocalDpi xmlns:a14="http://schemas.microsoft.com/office/drawing/2010/main" val="0"/>
              </a:ext>
            </a:extLst>
          </a:blip>
          <a:srcRect l="36057" r="36010"/>
          <a:stretch/>
        </p:blipFill>
        <p:spPr>
          <a:xfrm>
            <a:off x="5062888" y="2924836"/>
            <a:ext cx="1925053" cy="1773980"/>
          </a:xfrm>
          <a:prstGeom prst="rect">
            <a:avLst/>
          </a:prstGeom>
        </p:spPr>
      </p:pic>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Module Agenda</a:t>
            </a:r>
          </a:p>
        </p:txBody>
      </p:sp>
      <p:sp>
        <p:nvSpPr>
          <p:cNvPr id="6" name="Content Placeholder 5"/>
          <p:cNvSpPr>
            <a:spLocks noGrp="1"/>
          </p:cNvSpPr>
          <p:nvPr>
            <p:ph idx="1"/>
          </p:nvPr>
        </p:nvSpPr>
        <p:spPr/>
        <p:txBody>
          <a:bodyPr/>
          <a:lstStyle/>
          <a:p>
            <a:pPr lvl="1"/>
            <a:r>
              <a:rPr lang="en-US" dirty="0"/>
              <a:t>Creating and Customizing Products</a:t>
            </a:r>
          </a:p>
          <a:p>
            <a:pPr lvl="1"/>
            <a:r>
              <a:rPr lang="en-US" dirty="0"/>
              <a:t>Creating and Customizing Custom Price Books</a:t>
            </a:r>
          </a:p>
          <a:p>
            <a:pPr lvl="1"/>
            <a:r>
              <a:rPr lang="en-US" b="1" dirty="0"/>
              <a:t>Adding Products to Opportunities</a:t>
            </a:r>
          </a:p>
          <a:p>
            <a:pPr lvl="1"/>
            <a:r>
              <a:rPr lang="en-US" dirty="0"/>
              <a:t>Controlling Access to Products and Price Books</a:t>
            </a:r>
          </a:p>
          <a:p>
            <a:pPr lvl="1"/>
            <a:r>
              <a:rPr lang="en-US" dirty="0"/>
              <a:t>Creating Quotes</a:t>
            </a:r>
          </a:p>
          <a:p>
            <a:pPr lvl="1"/>
            <a:r>
              <a:rPr lang="en-US" dirty="0"/>
              <a:t>Creating Orders</a:t>
            </a:r>
          </a:p>
          <a:p>
            <a:pPr lvl="1"/>
            <a:r>
              <a:rPr lang="en-US" dirty="0"/>
              <a:t>Integrating Salesforce with Other Systems</a:t>
            </a:r>
          </a:p>
        </p:txBody>
      </p:sp>
      <p:sp>
        <p:nvSpPr>
          <p:cNvPr id="2" name="Slide Number Placeholder 1"/>
          <p:cNvSpPr>
            <a:spLocks noGrp="1"/>
          </p:cNvSpPr>
          <p:nvPr>
            <p:ph type="sldNum" sz="quarter" idx="4"/>
          </p:nvPr>
        </p:nvSpPr>
        <p:spPr/>
        <p:txBody>
          <a:bodyPr/>
          <a:lstStyle/>
          <a:p>
            <a:fld id="{812A5277-1DB9-460F-9A21-B857ABB32666}" type="slidenum">
              <a:rPr lang="en-US" smtClean="0"/>
              <a:pPr/>
              <a:t>24</a:t>
            </a:fld>
            <a:endParaRPr lang="en-US" dirty="0"/>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200" dirty="0"/>
              <a:t>When products are added to an opportunity, they become Opportunity Products. </a:t>
            </a:r>
          </a:p>
          <a:p>
            <a:endParaRPr lang="en-US" dirty="0"/>
          </a:p>
        </p:txBody>
      </p:sp>
      <p:sp>
        <p:nvSpPr>
          <p:cNvPr id="2" name="Title 1"/>
          <p:cNvSpPr>
            <a:spLocks noGrp="1"/>
          </p:cNvSpPr>
          <p:nvPr>
            <p:ph type="title"/>
          </p:nvPr>
        </p:nvSpPr>
        <p:spPr/>
        <p:txBody>
          <a:bodyPr/>
          <a:lstStyle/>
          <a:p>
            <a:r>
              <a:rPr lang="en-CA" dirty="0"/>
              <a:t>Adding Products to Opportunities</a:t>
            </a:r>
            <a:endParaRPr lang="en-US" dirty="0"/>
          </a:p>
        </p:txBody>
      </p:sp>
      <p:sp>
        <p:nvSpPr>
          <p:cNvPr id="4" name="Slide Number Placeholder 3"/>
          <p:cNvSpPr>
            <a:spLocks noGrp="1"/>
          </p:cNvSpPr>
          <p:nvPr>
            <p:ph type="sldNum" sz="quarter" idx="4"/>
          </p:nvPr>
        </p:nvSpPr>
        <p:spPr/>
        <p:txBody>
          <a:bodyPr/>
          <a:lstStyle/>
          <a:p>
            <a:fld id="{812A5277-1DB9-460F-9A21-B857ABB32666}" type="slidenum">
              <a:rPr lang="en-US" smtClean="0"/>
              <a:pPr/>
              <a:t>25</a:t>
            </a:fld>
            <a:endParaRPr lang="en-US" dirty="0"/>
          </a:p>
        </p:txBody>
      </p:sp>
      <p:sp>
        <p:nvSpPr>
          <p:cNvPr id="14" name="Rectangle 13"/>
          <p:cNvSpPr/>
          <p:nvPr/>
        </p:nvSpPr>
        <p:spPr bwMode="auto">
          <a:xfrm>
            <a:off x="395193" y="3369845"/>
            <a:ext cx="11373494" cy="1810871"/>
          </a:xfrm>
          <a:prstGeom prst="rect">
            <a:avLst/>
          </a:prstGeom>
          <a:solidFill>
            <a:schemeClr val="bg1"/>
          </a:solidFill>
          <a:ln w="19050" cap="flat" cmpd="sng" algn="ctr">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pic>
        <p:nvPicPr>
          <p:cNvPr id="15" name="Picture 2"/>
          <p:cNvPicPr>
            <a:picLocks noChangeAspect="1" noChangeArrowheads="1"/>
          </p:cNvPicPr>
          <p:nvPr/>
        </p:nvPicPr>
        <p:blipFill>
          <a:blip r:embed="rId4" cstate="print"/>
          <a:srcRect r="842"/>
          <a:stretch>
            <a:fillRect/>
          </a:stretch>
        </p:blipFill>
        <p:spPr bwMode="auto">
          <a:xfrm>
            <a:off x="478822" y="3382384"/>
            <a:ext cx="11182078" cy="1793304"/>
          </a:xfrm>
          <a:prstGeom prst="rect">
            <a:avLst/>
          </a:prstGeom>
          <a:noFill/>
          <a:ln w="9525">
            <a:noFill/>
            <a:miter lim="800000"/>
            <a:headEnd/>
            <a:tailEnd/>
          </a:ln>
        </p:spPr>
      </p:pic>
      <p:sp>
        <p:nvSpPr>
          <p:cNvPr id="16" name="TextBox 15"/>
          <p:cNvSpPr txBox="1"/>
          <p:nvPr/>
        </p:nvSpPr>
        <p:spPr>
          <a:xfrm>
            <a:off x="1334909" y="2279506"/>
            <a:ext cx="2501988" cy="830997"/>
          </a:xfrm>
          <a:prstGeom prst="rect">
            <a:avLst/>
          </a:prstGeom>
          <a:noFill/>
        </p:spPr>
        <p:txBody>
          <a:bodyPr wrap="square" rtlCol="0">
            <a:spAutoFit/>
          </a:bodyPr>
          <a:lstStyle/>
          <a:p>
            <a:pPr algn="l"/>
            <a:r>
              <a:rPr lang="en-US" dirty="0">
                <a:latin typeface="+mn-lt"/>
              </a:rPr>
              <a:t>From an Opportunity:</a:t>
            </a:r>
          </a:p>
        </p:txBody>
      </p:sp>
      <p:sp>
        <p:nvSpPr>
          <p:cNvPr id="19" name="Rectangle 18"/>
          <p:cNvSpPr/>
          <p:nvPr/>
        </p:nvSpPr>
        <p:spPr bwMode="auto">
          <a:xfrm>
            <a:off x="581563" y="4305258"/>
            <a:ext cx="10995738" cy="69927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sp>
        <p:nvSpPr>
          <p:cNvPr id="27" name="Rectangle 26"/>
          <p:cNvSpPr/>
          <p:nvPr/>
        </p:nvSpPr>
        <p:spPr bwMode="auto">
          <a:xfrm>
            <a:off x="0" y="6038603"/>
            <a:ext cx="12188825" cy="819397"/>
          </a:xfrm>
          <a:prstGeom prst="rect">
            <a:avLst/>
          </a:prstGeom>
          <a:solidFill>
            <a:schemeClr val="tx1"/>
          </a:solidFill>
          <a:ln w="38100" cap="flat" cmpd="sng" algn="ctr">
            <a:noFill/>
            <a:prstDash val="solid"/>
            <a:round/>
            <a:headEnd type="none" w="med" len="med"/>
            <a:tailEnd type="none" w="med" len="med"/>
          </a:ln>
          <a:effectLst/>
        </p:spPr>
        <p:txBody>
          <a:bodyPr vert="horz" wrap="square" lIns="1340885" tIns="45712" rIns="457120" bIns="45712" numCol="1" rtlCol="0" anchor="ctr" anchorCtr="0" compatLnSpc="1">
            <a:prstTxWarp prst="textNoShape">
              <a:avLst/>
            </a:prstTxWarp>
          </a:bodyPr>
          <a:lstStyle/>
          <a:p>
            <a:pPr marL="3174" algn="l" defTabSz="914231" eaLnBrk="0" hangingPunct="0">
              <a:lnSpc>
                <a:spcPct val="85000"/>
              </a:lnSpc>
            </a:pPr>
            <a:r>
              <a:rPr lang="en-CA" kern="0" dirty="0">
                <a:solidFill>
                  <a:schemeClr val="bg1"/>
                </a:solidFill>
                <a:latin typeface="Arial" pitchFamily="34" charset="0"/>
                <a:cs typeface="Arial" pitchFamily="34" charset="0"/>
              </a:rPr>
              <a:t>An opportunity can be associated with many products, but they must come from the same price book. </a:t>
            </a:r>
            <a:endParaRPr lang="en-US" kern="0" dirty="0">
              <a:solidFill>
                <a:schemeClr val="bg1"/>
              </a:solidFill>
              <a:latin typeface="Arial" pitchFamily="34" charset="0"/>
              <a:cs typeface="Arial" pitchFamily="34" charset="0"/>
            </a:endParaRPr>
          </a:p>
        </p:txBody>
      </p:sp>
      <p:sp>
        <p:nvSpPr>
          <p:cNvPr id="30" name="TextBox 29"/>
          <p:cNvSpPr txBox="1"/>
          <p:nvPr/>
        </p:nvSpPr>
        <p:spPr bwMode="white">
          <a:xfrm>
            <a:off x="-15807" y="6085486"/>
            <a:ext cx="1310871" cy="276999"/>
          </a:xfrm>
          <a:prstGeom prst="rect">
            <a:avLst/>
          </a:prstGeom>
          <a:noFill/>
          <a:ln>
            <a:noFill/>
          </a:ln>
        </p:spPr>
        <p:txBody>
          <a:bodyPr wrap="square" lIns="91424" tIns="45712" rIns="91424" bIns="45712" rtlCol="0">
            <a:spAutoFit/>
          </a:bodyPr>
          <a:lstStyle/>
          <a:p>
            <a:pPr algn="ctr"/>
            <a:r>
              <a:rPr lang="en-US" sz="1200" dirty="0">
                <a:solidFill>
                  <a:schemeClr val="bg1"/>
                </a:solidFill>
                <a:latin typeface="Arial" panose="020B0604020202020204" pitchFamily="34" charset="0"/>
                <a:cs typeface="Arial" panose="020B0604020202020204" pitchFamily="34" charset="0"/>
              </a:rPr>
              <a:t>NOTE:</a:t>
            </a:r>
          </a:p>
        </p:txBody>
      </p:sp>
      <p:sp>
        <p:nvSpPr>
          <p:cNvPr id="31" name="Freeform 343"/>
          <p:cNvSpPr>
            <a:spLocks noEditPoints="1"/>
          </p:cNvSpPr>
          <p:nvPr/>
        </p:nvSpPr>
        <p:spPr bwMode="auto">
          <a:xfrm>
            <a:off x="438037" y="6337941"/>
            <a:ext cx="399945" cy="400049"/>
          </a:xfrm>
          <a:custGeom>
            <a:avLst/>
            <a:gdLst>
              <a:gd name="T0" fmla="*/ 55 w 67"/>
              <a:gd name="T1" fmla="*/ 12 h 67"/>
              <a:gd name="T2" fmla="*/ 12 w 67"/>
              <a:gd name="T3" fmla="*/ 12 h 67"/>
              <a:gd name="T4" fmla="*/ 12 w 67"/>
              <a:gd name="T5" fmla="*/ 55 h 67"/>
              <a:gd name="T6" fmla="*/ 55 w 67"/>
              <a:gd name="T7" fmla="*/ 55 h 67"/>
              <a:gd name="T8" fmla="*/ 55 w 67"/>
              <a:gd name="T9" fmla="*/ 12 h 67"/>
              <a:gd name="T10" fmla="*/ 33 w 67"/>
              <a:gd name="T11" fmla="*/ 8 h 67"/>
              <a:gd name="T12" fmla="*/ 39 w 67"/>
              <a:gd name="T13" fmla="*/ 14 h 67"/>
              <a:gd name="T14" fmla="*/ 33 w 67"/>
              <a:gd name="T15" fmla="*/ 20 h 67"/>
              <a:gd name="T16" fmla="*/ 27 w 67"/>
              <a:gd name="T17" fmla="*/ 14 h 67"/>
              <a:gd name="T18" fmla="*/ 33 w 67"/>
              <a:gd name="T19" fmla="*/ 8 h 67"/>
              <a:gd name="T20" fmla="*/ 43 w 67"/>
              <a:gd name="T21" fmla="*/ 51 h 67"/>
              <a:gd name="T22" fmla="*/ 41 w 67"/>
              <a:gd name="T23" fmla="*/ 53 h 67"/>
              <a:gd name="T24" fmla="*/ 26 w 67"/>
              <a:gd name="T25" fmla="*/ 53 h 67"/>
              <a:gd name="T26" fmla="*/ 24 w 67"/>
              <a:gd name="T27" fmla="*/ 51 h 67"/>
              <a:gd name="T28" fmla="*/ 24 w 67"/>
              <a:gd name="T29" fmla="*/ 47 h 67"/>
              <a:gd name="T30" fmla="*/ 26 w 67"/>
              <a:gd name="T31" fmla="*/ 45 h 67"/>
              <a:gd name="T32" fmla="*/ 28 w 67"/>
              <a:gd name="T33" fmla="*/ 45 h 67"/>
              <a:gd name="T34" fmla="*/ 28 w 67"/>
              <a:gd name="T35" fmla="*/ 29 h 67"/>
              <a:gd name="T36" fmla="*/ 26 w 67"/>
              <a:gd name="T37" fmla="*/ 29 h 67"/>
              <a:gd name="T38" fmla="*/ 24 w 67"/>
              <a:gd name="T39" fmla="*/ 27 h 67"/>
              <a:gd name="T40" fmla="*/ 24 w 67"/>
              <a:gd name="T41" fmla="*/ 23 h 67"/>
              <a:gd name="T42" fmla="*/ 26 w 67"/>
              <a:gd name="T43" fmla="*/ 22 h 67"/>
              <a:gd name="T44" fmla="*/ 36 w 67"/>
              <a:gd name="T45" fmla="*/ 22 h 67"/>
              <a:gd name="T46" fmla="*/ 38 w 67"/>
              <a:gd name="T47" fmla="*/ 23 h 67"/>
              <a:gd name="T48" fmla="*/ 38 w 67"/>
              <a:gd name="T49" fmla="*/ 45 h 67"/>
              <a:gd name="T50" fmla="*/ 41 w 67"/>
              <a:gd name="T51" fmla="*/ 45 h 67"/>
              <a:gd name="T52" fmla="*/ 43 w 67"/>
              <a:gd name="T53" fmla="*/ 47 h 67"/>
              <a:gd name="T54" fmla="*/ 43 w 67"/>
              <a:gd name="T55"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 h="67">
                <a:moveTo>
                  <a:pt x="55" y="12"/>
                </a:moveTo>
                <a:cubicBezTo>
                  <a:pt x="43" y="0"/>
                  <a:pt x="24" y="0"/>
                  <a:pt x="12" y="12"/>
                </a:cubicBezTo>
                <a:cubicBezTo>
                  <a:pt x="0" y="24"/>
                  <a:pt x="0" y="43"/>
                  <a:pt x="12" y="55"/>
                </a:cubicBezTo>
                <a:cubicBezTo>
                  <a:pt x="24" y="67"/>
                  <a:pt x="43" y="67"/>
                  <a:pt x="55" y="55"/>
                </a:cubicBezTo>
                <a:cubicBezTo>
                  <a:pt x="67" y="43"/>
                  <a:pt x="67" y="24"/>
                  <a:pt x="55" y="12"/>
                </a:cubicBezTo>
                <a:close/>
                <a:moveTo>
                  <a:pt x="33" y="8"/>
                </a:moveTo>
                <a:cubicBezTo>
                  <a:pt x="36" y="8"/>
                  <a:pt x="39" y="11"/>
                  <a:pt x="39" y="14"/>
                </a:cubicBezTo>
                <a:cubicBezTo>
                  <a:pt x="39" y="17"/>
                  <a:pt x="36" y="20"/>
                  <a:pt x="33" y="20"/>
                </a:cubicBezTo>
                <a:cubicBezTo>
                  <a:pt x="30" y="20"/>
                  <a:pt x="27" y="17"/>
                  <a:pt x="27" y="14"/>
                </a:cubicBezTo>
                <a:cubicBezTo>
                  <a:pt x="27" y="11"/>
                  <a:pt x="30" y="8"/>
                  <a:pt x="33" y="8"/>
                </a:cubicBezTo>
                <a:close/>
                <a:moveTo>
                  <a:pt x="43" y="51"/>
                </a:moveTo>
                <a:cubicBezTo>
                  <a:pt x="43" y="52"/>
                  <a:pt x="42" y="53"/>
                  <a:pt x="41" y="53"/>
                </a:cubicBezTo>
                <a:cubicBezTo>
                  <a:pt x="26" y="53"/>
                  <a:pt x="26" y="53"/>
                  <a:pt x="26" y="53"/>
                </a:cubicBezTo>
                <a:cubicBezTo>
                  <a:pt x="24" y="53"/>
                  <a:pt x="24" y="52"/>
                  <a:pt x="24" y="51"/>
                </a:cubicBezTo>
                <a:cubicBezTo>
                  <a:pt x="24" y="47"/>
                  <a:pt x="24" y="47"/>
                  <a:pt x="24" y="47"/>
                </a:cubicBezTo>
                <a:cubicBezTo>
                  <a:pt x="24" y="46"/>
                  <a:pt x="24" y="45"/>
                  <a:pt x="26" y="45"/>
                </a:cubicBezTo>
                <a:cubicBezTo>
                  <a:pt x="28" y="45"/>
                  <a:pt x="28" y="45"/>
                  <a:pt x="28" y="45"/>
                </a:cubicBezTo>
                <a:cubicBezTo>
                  <a:pt x="28" y="29"/>
                  <a:pt x="28" y="29"/>
                  <a:pt x="28" y="29"/>
                </a:cubicBezTo>
                <a:cubicBezTo>
                  <a:pt x="26" y="29"/>
                  <a:pt x="26" y="29"/>
                  <a:pt x="26" y="29"/>
                </a:cubicBezTo>
                <a:cubicBezTo>
                  <a:pt x="24" y="29"/>
                  <a:pt x="24" y="29"/>
                  <a:pt x="24" y="27"/>
                </a:cubicBezTo>
                <a:cubicBezTo>
                  <a:pt x="24" y="23"/>
                  <a:pt x="24" y="23"/>
                  <a:pt x="24" y="23"/>
                </a:cubicBezTo>
                <a:cubicBezTo>
                  <a:pt x="24" y="22"/>
                  <a:pt x="24" y="22"/>
                  <a:pt x="26" y="22"/>
                </a:cubicBezTo>
                <a:cubicBezTo>
                  <a:pt x="36" y="22"/>
                  <a:pt x="36" y="22"/>
                  <a:pt x="36" y="22"/>
                </a:cubicBezTo>
                <a:cubicBezTo>
                  <a:pt x="37" y="22"/>
                  <a:pt x="38" y="22"/>
                  <a:pt x="38" y="23"/>
                </a:cubicBezTo>
                <a:cubicBezTo>
                  <a:pt x="38" y="45"/>
                  <a:pt x="38" y="45"/>
                  <a:pt x="38" y="45"/>
                </a:cubicBezTo>
                <a:cubicBezTo>
                  <a:pt x="41" y="45"/>
                  <a:pt x="41" y="45"/>
                  <a:pt x="41" y="45"/>
                </a:cubicBezTo>
                <a:cubicBezTo>
                  <a:pt x="42" y="45"/>
                  <a:pt x="43" y="46"/>
                  <a:pt x="43" y="47"/>
                </a:cubicBezTo>
                <a:lnTo>
                  <a:pt x="43" y="51"/>
                </a:lnTo>
                <a:close/>
              </a:path>
            </a:pathLst>
          </a:custGeom>
          <a:solidFill>
            <a:schemeClr val="bg1"/>
          </a:solidFill>
          <a:ln>
            <a:noFill/>
          </a:ln>
          <a:extLst/>
        </p:spPr>
        <p:txBody>
          <a:bodyPr vert="horz" wrap="square" lIns="121899" tIns="60949" rIns="121899" bIns="60949" numCol="1" anchor="t" anchorCtr="0" compatLnSpc="1">
            <a:prstTxWarp prst="textNoShape">
              <a:avLst/>
            </a:prstTxWarp>
          </a:bodyPr>
          <a:lstStyle/>
          <a:p>
            <a:endParaRPr lang="th-TH"/>
          </a:p>
        </p:txBody>
      </p:sp>
      <p:grpSp>
        <p:nvGrpSpPr>
          <p:cNvPr id="23" name="Group 22"/>
          <p:cNvGrpSpPr/>
          <p:nvPr/>
        </p:nvGrpSpPr>
        <p:grpSpPr>
          <a:xfrm>
            <a:off x="3490391" y="2590110"/>
            <a:ext cx="1782222" cy="1018226"/>
            <a:chOff x="377884" y="1081401"/>
            <a:chExt cx="1782222" cy="1018226"/>
          </a:xfrm>
          <a:solidFill>
            <a:srgbClr val="FF0000"/>
          </a:solidFill>
          <a:effectLst>
            <a:outerShdw blurRad="50800" dist="38100" dir="2700000" algn="tl" rotWithShape="0">
              <a:prstClr val="black">
                <a:alpha val="40000"/>
              </a:prstClr>
            </a:outerShdw>
          </a:effectLst>
        </p:grpSpPr>
        <p:sp>
          <p:nvSpPr>
            <p:cNvPr id="24" name="Isosceles Triangle 23"/>
            <p:cNvSpPr/>
            <p:nvPr/>
          </p:nvSpPr>
          <p:spPr bwMode="auto">
            <a:xfrm rot="10800000">
              <a:off x="1159721" y="1738474"/>
              <a:ext cx="261635" cy="361153"/>
            </a:xfrm>
            <a:prstGeom prst="triangle">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lnSpc>
                  <a:spcPct val="95000"/>
                </a:lnSpc>
              </a:pPr>
              <a:endParaRPr lang="en-US" sz="2400">
                <a:solidFill>
                  <a:schemeClr val="bg1"/>
                </a:solidFill>
                <a:effectLst>
                  <a:outerShdw blurRad="38100" dist="38100" dir="2700000" algn="tl">
                    <a:srgbClr val="000000">
                      <a:alpha val="43137"/>
                    </a:srgbClr>
                  </a:outerShdw>
                </a:effectLst>
              </a:endParaRPr>
            </a:p>
          </p:txBody>
        </p:sp>
        <p:sp>
          <p:nvSpPr>
            <p:cNvPr id="25" name="Rounded Rectangle 24"/>
            <p:cNvSpPr/>
            <p:nvPr/>
          </p:nvSpPr>
          <p:spPr bwMode="auto">
            <a:xfrm>
              <a:off x="377884" y="1081401"/>
              <a:ext cx="1782222" cy="820265"/>
            </a:xfrm>
            <a:prstGeom prst="roundRect">
              <a:avLst>
                <a:gd name="adj" fmla="val 5016"/>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nSpc>
                  <a:spcPct val="95000"/>
                </a:lnSpc>
              </a:pPr>
              <a:r>
                <a:rPr lang="en-US" dirty="0">
                  <a:solidFill>
                    <a:schemeClr val="bg1"/>
                  </a:solidFill>
                  <a:effectLst>
                    <a:outerShdw blurRad="38100" dist="38100" dir="2700000" algn="tl">
                      <a:srgbClr val="000000">
                        <a:alpha val="43137"/>
                      </a:srgbClr>
                    </a:outerShdw>
                  </a:effectLst>
                </a:rPr>
                <a:t>Then, add Products</a:t>
              </a:r>
            </a:p>
          </p:txBody>
        </p:sp>
      </p:grpSp>
      <p:pic>
        <p:nvPicPr>
          <p:cNvPr id="26" name="Picture 14" descr="C:\Users\jgoldie\Downloads\Complete Icon Set_opportunit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9411" y="2236731"/>
            <a:ext cx="904013" cy="904248"/>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p:cNvGrpSpPr/>
          <p:nvPr/>
        </p:nvGrpSpPr>
        <p:grpSpPr>
          <a:xfrm>
            <a:off x="4261077" y="1827241"/>
            <a:ext cx="3801110" cy="1646317"/>
            <a:chOff x="415124" y="1391506"/>
            <a:chExt cx="3801110" cy="1646317"/>
          </a:xfrm>
          <a:solidFill>
            <a:srgbClr val="FF0000"/>
          </a:solidFill>
          <a:effectLst>
            <a:outerShdw blurRad="50800" dist="38100" dir="2700000" algn="tl" rotWithShape="0">
              <a:prstClr val="black">
                <a:alpha val="40000"/>
              </a:prstClr>
            </a:outerShdw>
          </a:effectLst>
        </p:grpSpPr>
        <p:sp>
          <p:nvSpPr>
            <p:cNvPr id="29" name="Isosceles Triangle 28"/>
            <p:cNvSpPr/>
            <p:nvPr/>
          </p:nvSpPr>
          <p:spPr bwMode="auto">
            <a:xfrm rot="10800000">
              <a:off x="2585984" y="2054614"/>
              <a:ext cx="261635" cy="983209"/>
            </a:xfrm>
            <a:prstGeom prst="triangle">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lnSpc>
                  <a:spcPct val="95000"/>
                </a:lnSpc>
              </a:pPr>
              <a:endParaRPr lang="en-US" sz="2400">
                <a:solidFill>
                  <a:schemeClr val="bg1"/>
                </a:solidFill>
                <a:effectLst>
                  <a:outerShdw blurRad="38100" dist="38100" dir="2700000" algn="tl">
                    <a:srgbClr val="000000">
                      <a:alpha val="43137"/>
                    </a:srgbClr>
                  </a:outerShdw>
                </a:effectLst>
              </a:endParaRPr>
            </a:p>
          </p:txBody>
        </p:sp>
        <p:sp>
          <p:nvSpPr>
            <p:cNvPr id="32" name="Rounded Rectangle 31"/>
            <p:cNvSpPr/>
            <p:nvPr/>
          </p:nvSpPr>
          <p:spPr bwMode="auto">
            <a:xfrm>
              <a:off x="415124" y="1391506"/>
              <a:ext cx="3801110" cy="663108"/>
            </a:xfrm>
            <a:prstGeom prst="roundRect">
              <a:avLst>
                <a:gd name="adj" fmla="val 5016"/>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nSpc>
                  <a:spcPct val="95000"/>
                </a:lnSpc>
              </a:pPr>
              <a:r>
                <a:rPr lang="en-US" dirty="0">
                  <a:solidFill>
                    <a:schemeClr val="bg1"/>
                  </a:solidFill>
                  <a:effectLst>
                    <a:outerShdw blurRad="38100" dist="38100" dir="2700000" algn="tl">
                      <a:srgbClr val="000000">
                        <a:alpha val="43137"/>
                      </a:srgbClr>
                    </a:outerShdw>
                  </a:effectLst>
                </a:rPr>
                <a:t>First, choose Price Book</a:t>
              </a:r>
            </a:p>
          </p:txBody>
        </p:sp>
      </p:grpSp>
      <p:grpSp>
        <p:nvGrpSpPr>
          <p:cNvPr id="33" name="Group 32"/>
          <p:cNvGrpSpPr/>
          <p:nvPr/>
        </p:nvGrpSpPr>
        <p:grpSpPr>
          <a:xfrm>
            <a:off x="1358919" y="4982228"/>
            <a:ext cx="3107535" cy="932933"/>
            <a:chOff x="1129121" y="1046694"/>
            <a:chExt cx="3107535" cy="932933"/>
          </a:xfrm>
          <a:solidFill>
            <a:srgbClr val="FF0000"/>
          </a:solidFill>
          <a:effectLst>
            <a:outerShdw blurRad="50800" dist="38100" dir="2700000" algn="tl" rotWithShape="0">
              <a:prstClr val="black">
                <a:alpha val="40000"/>
              </a:prstClr>
            </a:outerShdw>
          </a:effectLst>
        </p:grpSpPr>
        <p:sp>
          <p:nvSpPr>
            <p:cNvPr id="34" name="Isosceles Triangle 33"/>
            <p:cNvSpPr/>
            <p:nvPr/>
          </p:nvSpPr>
          <p:spPr bwMode="auto">
            <a:xfrm>
              <a:off x="1442885" y="1046694"/>
              <a:ext cx="350734" cy="584255"/>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lnSpc>
                  <a:spcPct val="95000"/>
                </a:lnSpc>
              </a:pPr>
              <a:endParaRPr lang="en-US" sz="2400">
                <a:solidFill>
                  <a:schemeClr val="bg1"/>
                </a:solidFill>
                <a:effectLst>
                  <a:outerShdw blurRad="38100" dist="38100" dir="2700000" algn="tl">
                    <a:srgbClr val="000000">
                      <a:alpha val="43137"/>
                    </a:srgbClr>
                  </a:outerShdw>
                </a:effectLst>
              </a:endParaRPr>
            </a:p>
          </p:txBody>
        </p:sp>
        <p:sp>
          <p:nvSpPr>
            <p:cNvPr id="35" name="Rounded Rectangle 34"/>
            <p:cNvSpPr/>
            <p:nvPr/>
          </p:nvSpPr>
          <p:spPr bwMode="auto">
            <a:xfrm>
              <a:off x="1129121" y="1316519"/>
              <a:ext cx="3107535" cy="663108"/>
            </a:xfrm>
            <a:prstGeom prst="roundRect">
              <a:avLst>
                <a:gd name="adj" fmla="val 5016"/>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nSpc>
                  <a:spcPct val="95000"/>
                </a:lnSpc>
              </a:pPr>
              <a:r>
                <a:rPr lang="en-US" dirty="0">
                  <a:solidFill>
                    <a:schemeClr val="bg1"/>
                  </a:solidFill>
                  <a:effectLst>
                    <a:outerShdw blurRad="38100" dist="38100" dir="2700000" algn="tl">
                      <a:srgbClr val="000000">
                        <a:alpha val="43137"/>
                      </a:srgbClr>
                    </a:outerShdw>
                  </a:effectLst>
                </a:rPr>
                <a:t>Opportunity Products</a:t>
              </a:r>
            </a:p>
          </p:txBody>
        </p:sp>
      </p:gr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CA" dirty="0"/>
              <a:t>Selecting Products to Add to an Opportunity</a:t>
            </a:r>
            <a:endParaRPr lang="en-US" dirty="0"/>
          </a:p>
        </p:txBody>
      </p:sp>
      <p:sp>
        <p:nvSpPr>
          <p:cNvPr id="4" name="Slide Number Placeholder 3"/>
          <p:cNvSpPr>
            <a:spLocks noGrp="1"/>
          </p:cNvSpPr>
          <p:nvPr>
            <p:ph type="sldNum" sz="quarter" idx="4"/>
          </p:nvPr>
        </p:nvSpPr>
        <p:spPr/>
        <p:txBody>
          <a:bodyPr/>
          <a:lstStyle/>
          <a:p>
            <a:fld id="{812A5277-1DB9-460F-9A21-B857ABB32666}" type="slidenum">
              <a:rPr lang="en-US" smtClean="0"/>
              <a:pPr/>
              <a:t>26</a:t>
            </a:fld>
            <a:endParaRPr lang="en-US" dirty="0"/>
          </a:p>
        </p:txBody>
      </p:sp>
      <p:pic>
        <p:nvPicPr>
          <p:cNvPr id="5" name="Picture 2"/>
          <p:cNvPicPr>
            <a:picLocks noChangeAspect="1" noChangeArrowheads="1"/>
          </p:cNvPicPr>
          <p:nvPr/>
        </p:nvPicPr>
        <p:blipFill>
          <a:blip r:embed="rId4" cstate="print"/>
          <a:srcRect b="20729"/>
          <a:stretch>
            <a:fillRect/>
          </a:stretch>
        </p:blipFill>
        <p:spPr bwMode="auto">
          <a:xfrm>
            <a:off x="1071399" y="1777275"/>
            <a:ext cx="8722088" cy="2844887"/>
          </a:xfrm>
          <a:prstGeom prst="rect">
            <a:avLst/>
          </a:prstGeom>
          <a:noFill/>
          <a:ln w="9525">
            <a:solidFill>
              <a:schemeClr val="bg1">
                <a:lumMod val="75000"/>
              </a:schemeClr>
            </a:solidFill>
            <a:miter lim="800000"/>
            <a:headEnd/>
            <a:tailEnd/>
          </a:ln>
          <a:effectLst>
            <a:outerShdw blurRad="50800" dist="38100" dir="2700000" algn="tl" rotWithShape="0">
              <a:prstClr val="black">
                <a:alpha val="40000"/>
              </a:prstClr>
            </a:outerShdw>
          </a:effectLst>
        </p:spPr>
      </p:pic>
      <p:pic>
        <p:nvPicPr>
          <p:cNvPr id="8" name="Picture 4"/>
          <p:cNvPicPr>
            <a:picLocks noChangeAspect="1" noChangeArrowheads="1"/>
          </p:cNvPicPr>
          <p:nvPr/>
        </p:nvPicPr>
        <p:blipFill>
          <a:blip r:embed="rId5" cstate="print"/>
          <a:srcRect l="1554" t="24203" r="43866"/>
          <a:stretch>
            <a:fillRect/>
          </a:stretch>
        </p:blipFill>
        <p:spPr bwMode="auto">
          <a:xfrm>
            <a:off x="6589890" y="4740139"/>
            <a:ext cx="4646844" cy="1838079"/>
          </a:xfrm>
          <a:prstGeom prst="rect">
            <a:avLst/>
          </a:prstGeom>
          <a:noFill/>
          <a:ln w="9525">
            <a:solidFill>
              <a:schemeClr val="bg1">
                <a:lumMod val="75000"/>
              </a:schemeClr>
            </a:solidFill>
            <a:miter lim="800000"/>
            <a:headEnd/>
            <a:tailEnd/>
          </a:ln>
          <a:effectLst>
            <a:outerShdw blurRad="50800" dist="38100" dir="2700000" algn="tl" rotWithShape="0">
              <a:prstClr val="black">
                <a:alpha val="40000"/>
              </a:prstClr>
            </a:outerShdw>
          </a:effectLst>
        </p:spPr>
      </p:pic>
      <p:pic>
        <p:nvPicPr>
          <p:cNvPr id="10" name="Picture 2"/>
          <p:cNvPicPr>
            <a:picLocks noChangeAspect="1" noChangeArrowheads="1"/>
          </p:cNvPicPr>
          <p:nvPr/>
        </p:nvPicPr>
        <p:blipFill>
          <a:blip r:embed="rId4" cstate="print"/>
          <a:srcRect t="51390" b="14666"/>
          <a:stretch>
            <a:fillRect/>
          </a:stretch>
        </p:blipFill>
        <p:spPr bwMode="auto">
          <a:xfrm>
            <a:off x="1076315" y="3217336"/>
            <a:ext cx="8722086" cy="1218180"/>
          </a:xfrm>
          <a:prstGeom prst="rect">
            <a:avLst/>
          </a:prstGeom>
          <a:noFill/>
          <a:ln w="9525">
            <a:noFill/>
            <a:miter lim="800000"/>
            <a:headEnd/>
            <a:tailEnd/>
          </a:ln>
          <a:effectLst/>
        </p:spPr>
      </p:pic>
      <p:sp>
        <p:nvSpPr>
          <p:cNvPr id="22" name="Content Placeholder 4"/>
          <p:cNvSpPr>
            <a:spLocks noGrp="1"/>
          </p:cNvSpPr>
          <p:nvPr>
            <p:ph idx="1"/>
          </p:nvPr>
        </p:nvSpPr>
        <p:spPr>
          <a:xfrm>
            <a:off x="338469" y="836427"/>
            <a:ext cx="11548731" cy="588335"/>
          </a:xfrm>
        </p:spPr>
        <p:txBody>
          <a:bodyPr>
            <a:noAutofit/>
          </a:bodyPr>
          <a:lstStyle/>
          <a:p>
            <a:r>
              <a:rPr lang="en-US" sz="2400" dirty="0">
                <a:latin typeface="+mn-lt"/>
              </a:rPr>
              <a:t>After you have selected a price book, choose the products to add to the opportunity. </a:t>
            </a:r>
          </a:p>
        </p:txBody>
      </p:sp>
      <p:grpSp>
        <p:nvGrpSpPr>
          <p:cNvPr id="18" name="Group 17"/>
          <p:cNvGrpSpPr/>
          <p:nvPr/>
        </p:nvGrpSpPr>
        <p:grpSpPr>
          <a:xfrm>
            <a:off x="627529" y="1326777"/>
            <a:ext cx="3675530" cy="1540028"/>
            <a:chOff x="1753207" y="762012"/>
            <a:chExt cx="3675530" cy="1540028"/>
          </a:xfrm>
          <a:solidFill>
            <a:srgbClr val="FF0000"/>
          </a:solidFill>
          <a:effectLst>
            <a:outerShdw blurRad="50800" dist="38100" dir="2700000" algn="tl" rotWithShape="0">
              <a:prstClr val="black">
                <a:alpha val="40000"/>
              </a:prstClr>
            </a:outerShdw>
          </a:effectLst>
        </p:grpSpPr>
        <p:sp>
          <p:nvSpPr>
            <p:cNvPr id="21" name="Isosceles Triangle 20"/>
            <p:cNvSpPr/>
            <p:nvPr/>
          </p:nvSpPr>
          <p:spPr bwMode="auto">
            <a:xfrm rot="10800000">
              <a:off x="3467626" y="1579733"/>
              <a:ext cx="261635" cy="722307"/>
            </a:xfrm>
            <a:prstGeom prst="triangle">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lnSpc>
                  <a:spcPct val="95000"/>
                </a:lnSpc>
              </a:pPr>
              <a:endParaRPr lang="en-US" sz="2400">
                <a:solidFill>
                  <a:schemeClr val="bg1"/>
                </a:solidFill>
                <a:effectLst>
                  <a:outerShdw blurRad="38100" dist="38100" dir="2700000" algn="tl">
                    <a:srgbClr val="000000">
                      <a:alpha val="43137"/>
                    </a:srgbClr>
                  </a:outerShdw>
                </a:effectLst>
              </a:endParaRPr>
            </a:p>
          </p:txBody>
        </p:sp>
        <p:sp>
          <p:nvSpPr>
            <p:cNvPr id="20" name="Rounded Rectangle 19"/>
            <p:cNvSpPr/>
            <p:nvPr/>
          </p:nvSpPr>
          <p:spPr bwMode="auto">
            <a:xfrm>
              <a:off x="1753207" y="762012"/>
              <a:ext cx="3675530" cy="1113172"/>
            </a:xfrm>
            <a:prstGeom prst="roundRect">
              <a:avLst>
                <a:gd name="adj" fmla="val 5016"/>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nSpc>
                  <a:spcPct val="95000"/>
                </a:lnSpc>
              </a:pPr>
              <a:r>
                <a:rPr lang="en-US" dirty="0">
                  <a:solidFill>
                    <a:schemeClr val="bg1"/>
                  </a:solidFill>
                  <a:effectLst>
                    <a:outerShdw blurRad="38100" dist="38100" dir="2700000" algn="tl">
                      <a:srgbClr val="000000">
                        <a:alpha val="43137"/>
                      </a:srgbClr>
                    </a:outerShdw>
                  </a:effectLst>
                </a:rPr>
                <a:t>Use keywords and filters to narrow the list of products to choose from.</a:t>
              </a:r>
            </a:p>
          </p:txBody>
        </p:sp>
      </p:grpSp>
      <p:sp>
        <p:nvSpPr>
          <p:cNvPr id="12" name="TextBox 11"/>
          <p:cNvSpPr txBox="1"/>
          <p:nvPr/>
        </p:nvSpPr>
        <p:spPr>
          <a:xfrm>
            <a:off x="333452" y="1617808"/>
            <a:ext cx="372852" cy="390988"/>
          </a:xfrm>
          <a:prstGeom prst="ellipse">
            <a:avLst/>
          </a:prstGeom>
          <a:solidFill>
            <a:srgbClr val="C00000"/>
          </a:solidFill>
        </p:spPr>
        <p:txBody>
          <a:bodyPr wrap="none" rtlCol="0" anchor="ctr">
            <a:noAutofit/>
          </a:bodyPr>
          <a:lstStyle/>
          <a:p>
            <a:pPr algn="ctr"/>
            <a:r>
              <a:rPr lang="en-US" sz="2000" b="1" dirty="0">
                <a:solidFill>
                  <a:schemeClr val="bg1"/>
                </a:solidFill>
                <a:latin typeface="Arial" panose="020B0604020202020204" pitchFamily="34" charset="0"/>
                <a:cs typeface="Arial" panose="020B0604020202020204" pitchFamily="34" charset="0"/>
              </a:rPr>
              <a:t>1</a:t>
            </a:r>
          </a:p>
        </p:txBody>
      </p:sp>
      <p:grpSp>
        <p:nvGrpSpPr>
          <p:cNvPr id="19" name="Group 18"/>
          <p:cNvGrpSpPr/>
          <p:nvPr/>
        </p:nvGrpSpPr>
        <p:grpSpPr>
          <a:xfrm>
            <a:off x="5005137" y="2557206"/>
            <a:ext cx="6160168" cy="1087641"/>
            <a:chOff x="-1336785" y="579132"/>
            <a:chExt cx="6160168" cy="1087641"/>
          </a:xfrm>
          <a:solidFill>
            <a:srgbClr val="FF0000"/>
          </a:solidFill>
          <a:effectLst>
            <a:outerShdw blurRad="50800" dist="38100" dir="2700000" algn="tl" rotWithShape="0">
              <a:prstClr val="black">
                <a:alpha val="40000"/>
              </a:prstClr>
            </a:outerShdw>
          </a:effectLst>
        </p:grpSpPr>
        <p:sp>
          <p:nvSpPr>
            <p:cNvPr id="23" name="Isosceles Triangle 22"/>
            <p:cNvSpPr/>
            <p:nvPr/>
          </p:nvSpPr>
          <p:spPr bwMode="auto">
            <a:xfrm rot="10800000">
              <a:off x="-959995" y="944466"/>
              <a:ext cx="261635" cy="722307"/>
            </a:xfrm>
            <a:prstGeom prst="triangle">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lnSpc>
                  <a:spcPct val="95000"/>
                </a:lnSpc>
              </a:pPr>
              <a:endParaRPr lang="en-US" sz="2400">
                <a:solidFill>
                  <a:schemeClr val="bg1"/>
                </a:solidFill>
                <a:effectLst>
                  <a:outerShdw blurRad="38100" dist="38100" dir="2700000" algn="tl">
                    <a:srgbClr val="000000">
                      <a:alpha val="43137"/>
                    </a:srgbClr>
                  </a:outerShdw>
                </a:effectLst>
              </a:endParaRPr>
            </a:p>
          </p:txBody>
        </p:sp>
        <p:sp>
          <p:nvSpPr>
            <p:cNvPr id="24" name="Rounded Rectangle 23"/>
            <p:cNvSpPr/>
            <p:nvPr/>
          </p:nvSpPr>
          <p:spPr bwMode="auto">
            <a:xfrm>
              <a:off x="-1336785" y="579132"/>
              <a:ext cx="6160168" cy="782760"/>
            </a:xfrm>
            <a:prstGeom prst="roundRect">
              <a:avLst>
                <a:gd name="adj" fmla="val 5016"/>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nSpc>
                  <a:spcPct val="95000"/>
                </a:lnSpc>
              </a:pPr>
              <a:r>
                <a:rPr lang="en-US" dirty="0">
                  <a:solidFill>
                    <a:schemeClr val="bg1"/>
                  </a:solidFill>
                  <a:effectLst>
                    <a:outerShdw blurRad="38100" dist="38100" dir="2700000" algn="tl">
                      <a:srgbClr val="000000">
                        <a:alpha val="43137"/>
                      </a:srgbClr>
                    </a:outerShdw>
                  </a:effectLst>
                </a:rPr>
                <a:t>You will only see products whose currency matches the currency of the opportunity.</a:t>
              </a:r>
            </a:p>
          </p:txBody>
        </p:sp>
      </p:grpSp>
      <p:sp>
        <p:nvSpPr>
          <p:cNvPr id="16" name="TextBox 15"/>
          <p:cNvSpPr txBox="1"/>
          <p:nvPr/>
        </p:nvSpPr>
        <p:spPr>
          <a:xfrm>
            <a:off x="4684434" y="2738233"/>
            <a:ext cx="372852" cy="390988"/>
          </a:xfrm>
          <a:prstGeom prst="ellipse">
            <a:avLst/>
          </a:prstGeom>
          <a:solidFill>
            <a:srgbClr val="C00000"/>
          </a:solidFill>
        </p:spPr>
        <p:txBody>
          <a:bodyPr wrap="none" rtlCol="0" anchor="ctr">
            <a:noAutofit/>
          </a:bodyPr>
          <a:lstStyle/>
          <a:p>
            <a:pPr algn="ctr"/>
            <a:r>
              <a:rPr lang="en-US" sz="2000" b="1" dirty="0">
                <a:solidFill>
                  <a:schemeClr val="bg1"/>
                </a:solidFill>
                <a:latin typeface="Arial" panose="020B0604020202020204" pitchFamily="34" charset="0"/>
                <a:cs typeface="Arial" panose="020B0604020202020204" pitchFamily="34" charset="0"/>
              </a:rPr>
              <a:t>2</a:t>
            </a:r>
          </a:p>
        </p:txBody>
      </p:sp>
      <p:grpSp>
        <p:nvGrpSpPr>
          <p:cNvPr id="25" name="Group 24"/>
          <p:cNvGrpSpPr/>
          <p:nvPr/>
        </p:nvGrpSpPr>
        <p:grpSpPr>
          <a:xfrm>
            <a:off x="741427" y="4655088"/>
            <a:ext cx="2415659" cy="1245198"/>
            <a:chOff x="1753207" y="299573"/>
            <a:chExt cx="2415659" cy="1245198"/>
          </a:xfrm>
          <a:solidFill>
            <a:srgbClr val="FF0000"/>
          </a:solidFill>
          <a:effectLst>
            <a:outerShdw blurRad="50800" dist="38100" dir="2700000" algn="tl" rotWithShape="0">
              <a:prstClr val="black">
                <a:alpha val="40000"/>
              </a:prstClr>
            </a:outerShdw>
          </a:effectLst>
        </p:grpSpPr>
        <p:sp>
          <p:nvSpPr>
            <p:cNvPr id="26" name="Isosceles Triangle 25"/>
            <p:cNvSpPr/>
            <p:nvPr/>
          </p:nvSpPr>
          <p:spPr bwMode="auto">
            <a:xfrm>
              <a:off x="2139340" y="299573"/>
              <a:ext cx="261635" cy="722307"/>
            </a:xfrm>
            <a:prstGeom prst="triangle">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lnSpc>
                  <a:spcPct val="95000"/>
                </a:lnSpc>
              </a:pPr>
              <a:endParaRPr lang="en-US" sz="2400">
                <a:solidFill>
                  <a:schemeClr val="bg1"/>
                </a:solidFill>
                <a:effectLst>
                  <a:outerShdw blurRad="38100" dist="38100" dir="2700000" algn="tl">
                    <a:srgbClr val="000000">
                      <a:alpha val="43137"/>
                    </a:srgbClr>
                  </a:outerShdw>
                </a:effectLst>
              </a:endParaRPr>
            </a:p>
          </p:txBody>
        </p:sp>
        <p:sp>
          <p:nvSpPr>
            <p:cNvPr id="27" name="Rounded Rectangle 26"/>
            <p:cNvSpPr/>
            <p:nvPr/>
          </p:nvSpPr>
          <p:spPr bwMode="auto">
            <a:xfrm>
              <a:off x="1753207" y="762012"/>
              <a:ext cx="2415659" cy="782759"/>
            </a:xfrm>
            <a:prstGeom prst="roundRect">
              <a:avLst>
                <a:gd name="adj" fmla="val 5016"/>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nSpc>
                  <a:spcPct val="95000"/>
                </a:lnSpc>
              </a:pPr>
              <a:r>
                <a:rPr lang="en-US" dirty="0">
                  <a:solidFill>
                    <a:schemeClr val="bg1"/>
                  </a:solidFill>
                  <a:effectLst>
                    <a:outerShdw blurRad="38100" dist="38100" dir="2700000" algn="tl">
                      <a:srgbClr val="000000">
                        <a:alpha val="43137"/>
                      </a:srgbClr>
                    </a:outerShdw>
                  </a:effectLst>
                </a:rPr>
                <a:t>Select products to add. </a:t>
              </a:r>
            </a:p>
          </p:txBody>
        </p:sp>
      </p:grpSp>
      <p:sp>
        <p:nvSpPr>
          <p:cNvPr id="13" name="TextBox 12"/>
          <p:cNvSpPr txBox="1"/>
          <p:nvPr/>
        </p:nvSpPr>
        <p:spPr>
          <a:xfrm>
            <a:off x="435819" y="5366533"/>
            <a:ext cx="372852" cy="390988"/>
          </a:xfrm>
          <a:prstGeom prst="ellipse">
            <a:avLst/>
          </a:prstGeom>
          <a:solidFill>
            <a:srgbClr val="C00000"/>
          </a:solidFill>
        </p:spPr>
        <p:txBody>
          <a:bodyPr wrap="none" rtlCol="0" anchor="ctr">
            <a:noAutofit/>
          </a:bodyPr>
          <a:lstStyle/>
          <a:p>
            <a:pPr algn="ctr"/>
            <a:r>
              <a:rPr lang="en-US" sz="2000" b="1" dirty="0">
                <a:solidFill>
                  <a:schemeClr val="bg1"/>
                </a:solidFill>
                <a:latin typeface="Arial" panose="020B0604020202020204" pitchFamily="34" charset="0"/>
                <a:cs typeface="Arial" panose="020B0604020202020204" pitchFamily="34" charset="0"/>
              </a:rPr>
              <a:t>3</a:t>
            </a:r>
          </a:p>
        </p:txBody>
      </p:sp>
      <p:grpSp>
        <p:nvGrpSpPr>
          <p:cNvPr id="28" name="Group 27"/>
          <p:cNvGrpSpPr/>
          <p:nvPr/>
        </p:nvGrpSpPr>
        <p:grpSpPr>
          <a:xfrm>
            <a:off x="4503302" y="5673762"/>
            <a:ext cx="3456790" cy="1091193"/>
            <a:chOff x="2686858" y="1416104"/>
            <a:chExt cx="3456790" cy="1091193"/>
          </a:xfrm>
          <a:solidFill>
            <a:srgbClr val="FF0000"/>
          </a:solidFill>
          <a:effectLst>
            <a:outerShdw blurRad="50800" dist="38100" dir="2700000" algn="tl" rotWithShape="0">
              <a:prstClr val="black">
                <a:alpha val="40000"/>
              </a:prstClr>
            </a:outerShdw>
          </a:effectLst>
        </p:grpSpPr>
        <p:sp>
          <p:nvSpPr>
            <p:cNvPr id="29" name="Isosceles Triangle 28"/>
            <p:cNvSpPr/>
            <p:nvPr/>
          </p:nvSpPr>
          <p:spPr bwMode="auto">
            <a:xfrm>
              <a:off x="5517807" y="1416104"/>
              <a:ext cx="261635" cy="722307"/>
            </a:xfrm>
            <a:prstGeom prst="triangle">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lnSpc>
                  <a:spcPct val="95000"/>
                </a:lnSpc>
              </a:pPr>
              <a:endParaRPr lang="en-US" sz="2400">
                <a:solidFill>
                  <a:schemeClr val="bg1"/>
                </a:solidFill>
                <a:effectLst>
                  <a:outerShdw blurRad="38100" dist="38100" dir="2700000" algn="tl">
                    <a:srgbClr val="000000">
                      <a:alpha val="43137"/>
                    </a:srgbClr>
                  </a:outerShdw>
                </a:effectLst>
              </a:endParaRPr>
            </a:p>
          </p:txBody>
        </p:sp>
        <p:sp>
          <p:nvSpPr>
            <p:cNvPr id="30" name="Rounded Rectangle 29"/>
            <p:cNvSpPr/>
            <p:nvPr/>
          </p:nvSpPr>
          <p:spPr bwMode="auto">
            <a:xfrm>
              <a:off x="2686858" y="1724538"/>
              <a:ext cx="3456790" cy="782759"/>
            </a:xfrm>
            <a:prstGeom prst="roundRect">
              <a:avLst>
                <a:gd name="adj" fmla="val 5016"/>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nSpc>
                  <a:spcPct val="95000"/>
                </a:lnSpc>
              </a:pPr>
              <a:r>
                <a:rPr lang="en-US" dirty="0">
                  <a:solidFill>
                    <a:schemeClr val="bg1"/>
                  </a:solidFill>
                  <a:effectLst>
                    <a:outerShdw blurRad="38100" dist="38100" dir="2700000" algn="tl">
                      <a:srgbClr val="000000">
                        <a:alpha val="43137"/>
                      </a:srgbClr>
                    </a:outerShdw>
                  </a:effectLst>
                </a:rPr>
                <a:t>Set product quantity on the next screen.</a:t>
              </a:r>
            </a:p>
          </p:txBody>
        </p:sp>
      </p:grpSp>
      <p:sp>
        <p:nvSpPr>
          <p:cNvPr id="14" name="TextBox 13"/>
          <p:cNvSpPr txBox="1"/>
          <p:nvPr/>
        </p:nvSpPr>
        <p:spPr>
          <a:xfrm>
            <a:off x="4215439" y="6262173"/>
            <a:ext cx="372852" cy="390988"/>
          </a:xfrm>
          <a:prstGeom prst="ellipse">
            <a:avLst/>
          </a:prstGeom>
          <a:solidFill>
            <a:srgbClr val="C00000"/>
          </a:solidFill>
          <a:effectLst/>
        </p:spPr>
        <p:txBody>
          <a:bodyPr wrap="none" rtlCol="0" anchor="ctr">
            <a:noAutofit/>
          </a:bodyPr>
          <a:lstStyle/>
          <a:p>
            <a:pPr algn="ctr"/>
            <a:r>
              <a:rPr lang="en-US" sz="2000" b="1" dirty="0">
                <a:solidFill>
                  <a:schemeClr val="bg1"/>
                </a:solidFill>
                <a:latin typeface="Arial" panose="020B0604020202020204" pitchFamily="34" charset="0"/>
                <a:cs typeface="Arial" panose="020B0604020202020204" pitchFamily="34" charset="0"/>
              </a:rPr>
              <a:t>4</a:t>
            </a: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How Do Opportunities Relate to Products and Price Books?</a:t>
            </a:r>
            <a:endParaRPr lang="en-US" dirty="0"/>
          </a:p>
        </p:txBody>
      </p:sp>
      <p:sp>
        <p:nvSpPr>
          <p:cNvPr id="4" name="Slide Number Placeholder 3"/>
          <p:cNvSpPr>
            <a:spLocks noGrp="1"/>
          </p:cNvSpPr>
          <p:nvPr>
            <p:ph type="sldNum" sz="quarter" idx="4"/>
          </p:nvPr>
        </p:nvSpPr>
        <p:spPr/>
        <p:txBody>
          <a:bodyPr/>
          <a:lstStyle/>
          <a:p>
            <a:fld id="{812A5277-1DB9-460F-9A21-B857ABB32666}" type="slidenum">
              <a:rPr lang="en-US" smtClean="0"/>
              <a:pPr/>
              <a:t>27</a:t>
            </a:fld>
            <a:endParaRPr lang="en-US" dirty="0"/>
          </a:p>
        </p:txBody>
      </p:sp>
      <p:cxnSp>
        <p:nvCxnSpPr>
          <p:cNvPr id="5" name="Straight Connector 4"/>
          <p:cNvCxnSpPr/>
          <p:nvPr/>
        </p:nvCxnSpPr>
        <p:spPr bwMode="auto">
          <a:xfrm flipH="1">
            <a:off x="5233106" y="4795106"/>
            <a:ext cx="640080" cy="0"/>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sp>
        <p:nvSpPr>
          <p:cNvPr id="6" name="Isosceles Triangle 5"/>
          <p:cNvSpPr/>
          <p:nvPr/>
        </p:nvSpPr>
        <p:spPr bwMode="auto">
          <a:xfrm rot="5400000">
            <a:off x="5257615" y="4617391"/>
            <a:ext cx="333375" cy="355431"/>
          </a:xfrm>
          <a:prstGeom prst="triangle">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Oval 6"/>
          <p:cNvSpPr/>
          <p:nvPr/>
        </p:nvSpPr>
        <p:spPr bwMode="auto">
          <a:xfrm flipH="1">
            <a:off x="5480756" y="4726526"/>
            <a:ext cx="137160" cy="137160"/>
          </a:xfrm>
          <a:prstGeom prst="ellipse">
            <a:avLst/>
          </a:prstGeom>
          <a:solidFill>
            <a:schemeClr val="bg1"/>
          </a:solid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cxnSp>
        <p:nvCxnSpPr>
          <p:cNvPr id="8" name="Straight Connector 7"/>
          <p:cNvCxnSpPr/>
          <p:nvPr/>
        </p:nvCxnSpPr>
        <p:spPr bwMode="auto">
          <a:xfrm>
            <a:off x="5246587" y="4589366"/>
            <a:ext cx="3862" cy="411480"/>
          </a:xfrm>
          <a:prstGeom prst="line">
            <a:avLst/>
          </a:prstGeom>
          <a:solidFill>
            <a:schemeClr val="accent1"/>
          </a:solidFill>
          <a:ln w="57150" cap="flat" cmpd="sng" algn="ctr">
            <a:solidFill>
              <a:schemeClr val="bg1"/>
            </a:solidFill>
            <a:prstDash val="solid"/>
            <a:round/>
            <a:headEnd type="none" w="med" len="med"/>
            <a:tailEnd type="none" w="med" len="med"/>
          </a:ln>
          <a:effectLst/>
        </p:spPr>
      </p:cxnSp>
      <p:cxnSp>
        <p:nvCxnSpPr>
          <p:cNvPr id="9" name="Straight Connector 8"/>
          <p:cNvCxnSpPr/>
          <p:nvPr/>
        </p:nvCxnSpPr>
        <p:spPr bwMode="auto">
          <a:xfrm flipH="1">
            <a:off x="8500181" y="4795106"/>
            <a:ext cx="640080" cy="0"/>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sp>
        <p:nvSpPr>
          <p:cNvPr id="10" name="Isosceles Triangle 9"/>
          <p:cNvSpPr/>
          <p:nvPr/>
        </p:nvSpPr>
        <p:spPr bwMode="auto">
          <a:xfrm rot="5400000">
            <a:off x="8524690" y="4617391"/>
            <a:ext cx="333375" cy="355431"/>
          </a:xfrm>
          <a:prstGeom prst="triangle">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1" name="Oval 10"/>
          <p:cNvSpPr/>
          <p:nvPr/>
        </p:nvSpPr>
        <p:spPr bwMode="auto">
          <a:xfrm flipH="1">
            <a:off x="8747831" y="4726526"/>
            <a:ext cx="137160" cy="137160"/>
          </a:xfrm>
          <a:prstGeom prst="ellipse">
            <a:avLst/>
          </a:prstGeom>
          <a:solidFill>
            <a:schemeClr val="bg1"/>
          </a:solid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cxnSp>
        <p:nvCxnSpPr>
          <p:cNvPr id="12" name="Straight Connector 11"/>
          <p:cNvCxnSpPr/>
          <p:nvPr/>
        </p:nvCxnSpPr>
        <p:spPr bwMode="auto">
          <a:xfrm>
            <a:off x="8513662" y="4589366"/>
            <a:ext cx="3862" cy="411480"/>
          </a:xfrm>
          <a:prstGeom prst="line">
            <a:avLst/>
          </a:prstGeom>
          <a:solidFill>
            <a:schemeClr val="accent1"/>
          </a:solidFill>
          <a:ln w="57150" cap="flat" cmpd="sng" algn="ctr">
            <a:solidFill>
              <a:schemeClr val="accent5"/>
            </a:solidFill>
            <a:prstDash val="solid"/>
            <a:round/>
            <a:headEnd type="none" w="med" len="med"/>
            <a:tailEnd type="none" w="med" len="med"/>
          </a:ln>
          <a:effectLst/>
        </p:spPr>
      </p:cxnSp>
      <p:cxnSp>
        <p:nvCxnSpPr>
          <p:cNvPr id="13" name="Straight Connector 12"/>
          <p:cNvCxnSpPr/>
          <p:nvPr/>
        </p:nvCxnSpPr>
        <p:spPr bwMode="auto">
          <a:xfrm>
            <a:off x="6137981" y="4795106"/>
            <a:ext cx="640080" cy="0"/>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sp>
        <p:nvSpPr>
          <p:cNvPr id="14" name="Isosceles Triangle 13"/>
          <p:cNvSpPr/>
          <p:nvPr/>
        </p:nvSpPr>
        <p:spPr bwMode="auto">
          <a:xfrm rot="16200000" flipH="1">
            <a:off x="6420177" y="4617391"/>
            <a:ext cx="333375" cy="355431"/>
          </a:xfrm>
          <a:prstGeom prst="triangle">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5" name="Oval 14"/>
          <p:cNvSpPr/>
          <p:nvPr/>
        </p:nvSpPr>
        <p:spPr bwMode="auto">
          <a:xfrm>
            <a:off x="6393251" y="4726526"/>
            <a:ext cx="137160" cy="137160"/>
          </a:xfrm>
          <a:prstGeom prst="ellipse">
            <a:avLst/>
          </a:prstGeom>
          <a:solidFill>
            <a:schemeClr val="bg1"/>
          </a:solid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cxnSp>
        <p:nvCxnSpPr>
          <p:cNvPr id="16" name="Straight Connector 15"/>
          <p:cNvCxnSpPr/>
          <p:nvPr/>
        </p:nvCxnSpPr>
        <p:spPr bwMode="auto">
          <a:xfrm flipH="1">
            <a:off x="6760718" y="4589366"/>
            <a:ext cx="3862" cy="411480"/>
          </a:xfrm>
          <a:prstGeom prst="line">
            <a:avLst/>
          </a:prstGeom>
          <a:solidFill>
            <a:schemeClr val="accent1"/>
          </a:solidFill>
          <a:ln w="57150" cap="flat" cmpd="sng" algn="ctr">
            <a:solidFill>
              <a:schemeClr val="accent5"/>
            </a:solidFill>
            <a:prstDash val="solid"/>
            <a:round/>
            <a:headEnd type="none" w="med" len="med"/>
            <a:tailEnd type="none" w="med" len="med"/>
          </a:ln>
          <a:effectLst/>
        </p:spPr>
      </p:cxnSp>
      <p:cxnSp>
        <p:nvCxnSpPr>
          <p:cNvPr id="17" name="Straight Connector 16"/>
          <p:cNvCxnSpPr/>
          <p:nvPr/>
        </p:nvCxnSpPr>
        <p:spPr bwMode="auto">
          <a:xfrm>
            <a:off x="2823281" y="4795106"/>
            <a:ext cx="640080" cy="0"/>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sp>
        <p:nvSpPr>
          <p:cNvPr id="18" name="Isosceles Triangle 17"/>
          <p:cNvSpPr/>
          <p:nvPr/>
        </p:nvSpPr>
        <p:spPr bwMode="auto">
          <a:xfrm rot="16200000" flipH="1">
            <a:off x="3105477" y="4617391"/>
            <a:ext cx="333375" cy="355431"/>
          </a:xfrm>
          <a:prstGeom prst="triangle">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9" name="Oval 18"/>
          <p:cNvSpPr/>
          <p:nvPr/>
        </p:nvSpPr>
        <p:spPr bwMode="auto">
          <a:xfrm>
            <a:off x="3078551" y="4726526"/>
            <a:ext cx="137160" cy="137160"/>
          </a:xfrm>
          <a:prstGeom prst="ellipse">
            <a:avLst/>
          </a:prstGeom>
          <a:solidFill>
            <a:schemeClr val="bg1"/>
          </a:solid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cxnSp>
        <p:nvCxnSpPr>
          <p:cNvPr id="20" name="Straight Connector 19"/>
          <p:cNvCxnSpPr/>
          <p:nvPr/>
        </p:nvCxnSpPr>
        <p:spPr bwMode="auto">
          <a:xfrm flipH="1">
            <a:off x="3446018" y="4589366"/>
            <a:ext cx="3862" cy="411480"/>
          </a:xfrm>
          <a:prstGeom prst="line">
            <a:avLst/>
          </a:prstGeom>
          <a:solidFill>
            <a:schemeClr val="accent1"/>
          </a:solidFill>
          <a:ln w="57150" cap="flat" cmpd="sng" algn="ctr">
            <a:solidFill>
              <a:schemeClr val="accent1">
                <a:lumMod val="50000"/>
              </a:schemeClr>
            </a:solidFill>
            <a:prstDash val="solid"/>
            <a:round/>
            <a:headEnd type="none" w="med" len="med"/>
            <a:tailEnd type="none" w="med" len="med"/>
          </a:ln>
          <a:effectLst/>
        </p:spPr>
      </p:cxnSp>
      <p:cxnSp>
        <p:nvCxnSpPr>
          <p:cNvPr id="21" name="Straight Connector 20"/>
          <p:cNvCxnSpPr/>
          <p:nvPr/>
        </p:nvCxnSpPr>
        <p:spPr bwMode="auto">
          <a:xfrm flipV="1">
            <a:off x="2837562" y="3605481"/>
            <a:ext cx="0" cy="1199693"/>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sp>
        <p:nvSpPr>
          <p:cNvPr id="22" name="Content Placeholder 17"/>
          <p:cNvSpPr txBox="1">
            <a:spLocks/>
          </p:cNvSpPr>
          <p:nvPr/>
        </p:nvSpPr>
        <p:spPr>
          <a:xfrm>
            <a:off x="210879" y="1219200"/>
            <a:ext cx="11807825" cy="593558"/>
          </a:xfrm>
          <a:prstGeom prst="rect">
            <a:avLst/>
          </a:prstGeom>
        </p:spPr>
        <p:txBody>
          <a:bodyPr/>
          <a:lstStyle/>
          <a:p>
            <a:pPr marL="227013" marR="0" lvl="0" indent="-227013" algn="l"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Use Schema Builder to determine how these objects relate to each other.</a:t>
            </a:r>
          </a:p>
        </p:txBody>
      </p:sp>
      <p:cxnSp>
        <p:nvCxnSpPr>
          <p:cNvPr id="23" name="Straight Connector 22"/>
          <p:cNvCxnSpPr/>
          <p:nvPr/>
        </p:nvCxnSpPr>
        <p:spPr bwMode="auto">
          <a:xfrm flipV="1">
            <a:off x="5865110" y="3605481"/>
            <a:ext cx="0" cy="1199693"/>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cxnSp>
        <p:nvCxnSpPr>
          <p:cNvPr id="24" name="Straight Connector 23"/>
          <p:cNvCxnSpPr/>
          <p:nvPr/>
        </p:nvCxnSpPr>
        <p:spPr bwMode="auto">
          <a:xfrm flipV="1">
            <a:off x="6150838" y="3605481"/>
            <a:ext cx="0" cy="1199693"/>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cxnSp>
        <p:nvCxnSpPr>
          <p:cNvPr id="25" name="Straight Connector 24"/>
          <p:cNvCxnSpPr/>
          <p:nvPr/>
        </p:nvCxnSpPr>
        <p:spPr bwMode="auto">
          <a:xfrm flipV="1">
            <a:off x="9132144" y="3605481"/>
            <a:ext cx="0" cy="1199693"/>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grpSp>
        <p:nvGrpSpPr>
          <p:cNvPr id="26" name="Group 25"/>
          <p:cNvGrpSpPr/>
          <p:nvPr/>
        </p:nvGrpSpPr>
        <p:grpSpPr>
          <a:xfrm>
            <a:off x="2825553" y="3556384"/>
            <a:ext cx="640080" cy="1446734"/>
            <a:chOff x="1379533" y="3194879"/>
            <a:chExt cx="640080" cy="1446734"/>
          </a:xfrm>
        </p:grpSpPr>
        <p:grpSp>
          <p:nvGrpSpPr>
            <p:cNvPr id="27" name="Group 52"/>
            <p:cNvGrpSpPr/>
            <p:nvPr/>
          </p:nvGrpSpPr>
          <p:grpSpPr>
            <a:xfrm>
              <a:off x="1379533" y="4230133"/>
              <a:ext cx="640080" cy="411480"/>
              <a:chOff x="3498130" y="4601566"/>
              <a:chExt cx="640080" cy="411480"/>
            </a:xfrm>
          </p:grpSpPr>
          <p:cxnSp>
            <p:nvCxnSpPr>
              <p:cNvPr id="29" name="Straight Connector 28"/>
              <p:cNvCxnSpPr/>
              <p:nvPr/>
            </p:nvCxnSpPr>
            <p:spPr bwMode="auto">
              <a:xfrm>
                <a:off x="3498130" y="4807306"/>
                <a:ext cx="640080" cy="0"/>
              </a:xfrm>
              <a:prstGeom prst="line">
                <a:avLst/>
              </a:prstGeom>
              <a:solidFill>
                <a:schemeClr val="accent1"/>
              </a:solidFill>
              <a:ln w="76200" cap="flat" cmpd="sng" algn="ctr">
                <a:solidFill>
                  <a:schemeClr val="bg1"/>
                </a:solidFill>
                <a:prstDash val="solid"/>
                <a:round/>
                <a:headEnd type="none" w="med" len="med"/>
                <a:tailEnd type="none" w="med" len="med"/>
              </a:ln>
              <a:effectLst/>
            </p:spPr>
          </p:cxnSp>
          <p:sp>
            <p:nvSpPr>
              <p:cNvPr id="30" name="Isosceles Triangle 29"/>
              <p:cNvSpPr/>
              <p:nvPr/>
            </p:nvSpPr>
            <p:spPr bwMode="auto">
              <a:xfrm rot="16200000" flipH="1">
                <a:off x="3780326" y="4629591"/>
                <a:ext cx="333375" cy="355431"/>
              </a:xfrm>
              <a:prstGeom prst="triangle">
                <a:avLst/>
              </a:prstGeom>
              <a:noFill/>
              <a:ln w="762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31" name="Oval 30"/>
              <p:cNvSpPr/>
              <p:nvPr/>
            </p:nvSpPr>
            <p:spPr bwMode="auto">
              <a:xfrm>
                <a:off x="3753400" y="4738726"/>
                <a:ext cx="137160" cy="137160"/>
              </a:xfrm>
              <a:prstGeom prst="ellipse">
                <a:avLst/>
              </a:prstGeom>
              <a:solidFill>
                <a:schemeClr val="bg1"/>
              </a:solidFill>
              <a:ln w="762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cxnSp>
            <p:nvCxnSpPr>
              <p:cNvPr id="32" name="Straight Connector 31"/>
              <p:cNvCxnSpPr/>
              <p:nvPr/>
            </p:nvCxnSpPr>
            <p:spPr bwMode="auto">
              <a:xfrm flipH="1">
                <a:off x="4120867" y="4601566"/>
                <a:ext cx="3862" cy="411480"/>
              </a:xfrm>
              <a:prstGeom prst="line">
                <a:avLst/>
              </a:prstGeom>
              <a:solidFill>
                <a:schemeClr val="accent1"/>
              </a:solidFill>
              <a:ln w="76200" cap="flat" cmpd="sng" algn="ctr">
                <a:solidFill>
                  <a:schemeClr val="bg1"/>
                </a:solidFill>
                <a:prstDash val="solid"/>
                <a:round/>
                <a:headEnd type="none" w="med" len="med"/>
                <a:tailEnd type="none" w="med" len="med"/>
              </a:ln>
              <a:effectLst/>
            </p:spPr>
          </p:cxnSp>
        </p:grpSp>
        <p:cxnSp>
          <p:nvCxnSpPr>
            <p:cNvPr id="28" name="Straight Connector 27"/>
            <p:cNvCxnSpPr/>
            <p:nvPr/>
          </p:nvCxnSpPr>
          <p:spPr bwMode="auto">
            <a:xfrm flipV="1">
              <a:off x="1393814" y="3194879"/>
              <a:ext cx="0" cy="1280160"/>
            </a:xfrm>
            <a:prstGeom prst="line">
              <a:avLst/>
            </a:prstGeom>
            <a:solidFill>
              <a:schemeClr val="accent1"/>
            </a:solidFill>
            <a:ln w="76200" cap="flat" cmpd="sng" algn="ctr">
              <a:solidFill>
                <a:schemeClr val="bg1"/>
              </a:solidFill>
              <a:prstDash val="solid"/>
              <a:round/>
              <a:headEnd type="none" w="med" len="med"/>
              <a:tailEnd type="none" w="med" len="med"/>
            </a:ln>
            <a:effectLst/>
          </p:spPr>
        </p:cxnSp>
      </p:grpSp>
      <p:sp>
        <p:nvSpPr>
          <p:cNvPr id="33" name="Rectangle 32"/>
          <p:cNvSpPr/>
          <p:nvPr/>
        </p:nvSpPr>
        <p:spPr>
          <a:xfrm>
            <a:off x="7766271" y="2685439"/>
            <a:ext cx="18288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Price Book</a:t>
            </a:r>
          </a:p>
        </p:txBody>
      </p:sp>
      <p:sp>
        <p:nvSpPr>
          <p:cNvPr id="34" name="Rectangle 33"/>
          <p:cNvSpPr/>
          <p:nvPr/>
        </p:nvSpPr>
        <p:spPr>
          <a:xfrm>
            <a:off x="2422823" y="2676202"/>
            <a:ext cx="18288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Opportunity</a:t>
            </a:r>
          </a:p>
        </p:txBody>
      </p:sp>
      <p:sp>
        <p:nvSpPr>
          <p:cNvPr id="35" name="Rectangle 34"/>
          <p:cNvSpPr/>
          <p:nvPr/>
        </p:nvSpPr>
        <p:spPr>
          <a:xfrm>
            <a:off x="6702511" y="4314626"/>
            <a:ext cx="1828800" cy="914400"/>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Price Book Entry</a:t>
            </a:r>
          </a:p>
        </p:txBody>
      </p:sp>
      <p:grpSp>
        <p:nvGrpSpPr>
          <p:cNvPr id="36" name="Group 35"/>
          <p:cNvGrpSpPr/>
          <p:nvPr/>
        </p:nvGrpSpPr>
        <p:grpSpPr>
          <a:xfrm flipH="1">
            <a:off x="5238834" y="3558053"/>
            <a:ext cx="640080" cy="1446734"/>
            <a:chOff x="1379533" y="3194879"/>
            <a:chExt cx="640080" cy="1446734"/>
          </a:xfrm>
        </p:grpSpPr>
        <p:grpSp>
          <p:nvGrpSpPr>
            <p:cNvPr id="37" name="Group 52"/>
            <p:cNvGrpSpPr/>
            <p:nvPr/>
          </p:nvGrpSpPr>
          <p:grpSpPr>
            <a:xfrm>
              <a:off x="1379533" y="4230133"/>
              <a:ext cx="640080" cy="411480"/>
              <a:chOff x="3498130" y="4601566"/>
              <a:chExt cx="640080" cy="411480"/>
            </a:xfrm>
          </p:grpSpPr>
          <p:cxnSp>
            <p:nvCxnSpPr>
              <p:cNvPr id="39" name="Straight Connector 38"/>
              <p:cNvCxnSpPr/>
              <p:nvPr/>
            </p:nvCxnSpPr>
            <p:spPr bwMode="auto">
              <a:xfrm>
                <a:off x="3498130" y="4807306"/>
                <a:ext cx="640080" cy="0"/>
              </a:xfrm>
              <a:prstGeom prst="line">
                <a:avLst/>
              </a:prstGeom>
              <a:solidFill>
                <a:schemeClr val="accent1"/>
              </a:solidFill>
              <a:ln w="76200" cap="flat" cmpd="sng" algn="ctr">
                <a:solidFill>
                  <a:schemeClr val="bg1"/>
                </a:solidFill>
                <a:prstDash val="solid"/>
                <a:round/>
                <a:headEnd type="none" w="med" len="med"/>
                <a:tailEnd type="none" w="med" len="med"/>
              </a:ln>
              <a:effectLst/>
            </p:spPr>
          </p:cxnSp>
          <p:sp>
            <p:nvSpPr>
              <p:cNvPr id="40" name="Isosceles Triangle 39"/>
              <p:cNvSpPr/>
              <p:nvPr/>
            </p:nvSpPr>
            <p:spPr bwMode="auto">
              <a:xfrm rot="16200000" flipH="1">
                <a:off x="3780326" y="4629591"/>
                <a:ext cx="333375" cy="355431"/>
              </a:xfrm>
              <a:prstGeom prst="triangle">
                <a:avLst/>
              </a:prstGeom>
              <a:noFill/>
              <a:ln w="762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41" name="Oval 40"/>
              <p:cNvSpPr/>
              <p:nvPr/>
            </p:nvSpPr>
            <p:spPr bwMode="auto">
              <a:xfrm>
                <a:off x="3753400" y="4738726"/>
                <a:ext cx="137160" cy="137160"/>
              </a:xfrm>
              <a:prstGeom prst="ellipse">
                <a:avLst/>
              </a:prstGeom>
              <a:solidFill>
                <a:schemeClr val="bg1"/>
              </a:solidFill>
              <a:ln w="762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cxnSp>
            <p:nvCxnSpPr>
              <p:cNvPr id="42" name="Straight Connector 41"/>
              <p:cNvCxnSpPr/>
              <p:nvPr/>
            </p:nvCxnSpPr>
            <p:spPr bwMode="auto">
              <a:xfrm flipH="1">
                <a:off x="4120867" y="4601566"/>
                <a:ext cx="3862" cy="411480"/>
              </a:xfrm>
              <a:prstGeom prst="line">
                <a:avLst/>
              </a:prstGeom>
              <a:solidFill>
                <a:schemeClr val="accent1"/>
              </a:solidFill>
              <a:ln w="76200" cap="flat" cmpd="sng" algn="ctr">
                <a:solidFill>
                  <a:schemeClr val="bg1"/>
                </a:solidFill>
                <a:prstDash val="solid"/>
                <a:round/>
                <a:headEnd type="none" w="med" len="med"/>
                <a:tailEnd type="none" w="med" len="med"/>
              </a:ln>
              <a:effectLst/>
            </p:spPr>
          </p:cxnSp>
        </p:grpSp>
        <p:cxnSp>
          <p:nvCxnSpPr>
            <p:cNvPr id="38" name="Straight Connector 37"/>
            <p:cNvCxnSpPr/>
            <p:nvPr/>
          </p:nvCxnSpPr>
          <p:spPr bwMode="auto">
            <a:xfrm flipV="1">
              <a:off x="1393814" y="3194879"/>
              <a:ext cx="0" cy="1280160"/>
            </a:xfrm>
            <a:prstGeom prst="line">
              <a:avLst/>
            </a:prstGeom>
            <a:solidFill>
              <a:schemeClr val="accent1"/>
            </a:solidFill>
            <a:ln w="76200" cap="flat" cmpd="sng" algn="ctr">
              <a:solidFill>
                <a:schemeClr val="bg1"/>
              </a:solidFill>
              <a:prstDash val="solid"/>
              <a:round/>
              <a:headEnd type="none" w="med" len="med"/>
              <a:tailEnd type="none" w="med" len="med"/>
            </a:ln>
            <a:effectLst/>
          </p:spPr>
        </p:cxnSp>
      </p:grpSp>
      <p:sp>
        <p:nvSpPr>
          <p:cNvPr id="43" name="Rectangle 42"/>
          <p:cNvSpPr/>
          <p:nvPr/>
        </p:nvSpPr>
        <p:spPr>
          <a:xfrm>
            <a:off x="5094547" y="2685439"/>
            <a:ext cx="1828800" cy="914400"/>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Product</a:t>
            </a:r>
          </a:p>
        </p:txBody>
      </p:sp>
      <p:sp>
        <p:nvSpPr>
          <p:cNvPr id="44" name="Rectangle 43"/>
          <p:cNvSpPr/>
          <p:nvPr/>
        </p:nvSpPr>
        <p:spPr>
          <a:xfrm>
            <a:off x="3429987" y="4314626"/>
            <a:ext cx="18288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Opportunity</a:t>
            </a:r>
          </a:p>
          <a:p>
            <a:pPr algn="ctr"/>
            <a:r>
              <a:rPr lang="en-US" dirty="0">
                <a:solidFill>
                  <a:schemeClr val="tx1"/>
                </a:solidFill>
              </a:rPr>
              <a:t>Product</a:t>
            </a:r>
          </a:p>
        </p:txBody>
      </p:sp>
      <p:sp>
        <p:nvSpPr>
          <p:cNvPr id="46" name="Rectangle 45"/>
          <p:cNvSpPr/>
          <p:nvPr/>
        </p:nvSpPr>
        <p:spPr bwMode="auto">
          <a:xfrm>
            <a:off x="0" y="6038603"/>
            <a:ext cx="12188825" cy="819397"/>
          </a:xfrm>
          <a:prstGeom prst="rect">
            <a:avLst/>
          </a:prstGeom>
          <a:solidFill>
            <a:schemeClr val="tx1"/>
          </a:solidFill>
          <a:ln w="38100" cap="flat" cmpd="sng" algn="ctr">
            <a:noFill/>
            <a:prstDash val="solid"/>
            <a:round/>
            <a:headEnd type="none" w="med" len="med"/>
            <a:tailEnd type="none" w="med" len="med"/>
          </a:ln>
          <a:effectLst/>
        </p:spPr>
        <p:txBody>
          <a:bodyPr vert="horz" wrap="square" lIns="1340885" tIns="45712" rIns="457120" bIns="45712" numCol="1" rtlCol="0" anchor="ctr" anchorCtr="0" compatLnSpc="1">
            <a:prstTxWarp prst="textNoShape">
              <a:avLst/>
            </a:prstTxWarp>
          </a:bodyPr>
          <a:lstStyle/>
          <a:p>
            <a:pPr marL="3174" algn="l" defTabSz="914231" eaLnBrk="0" hangingPunct="0">
              <a:lnSpc>
                <a:spcPct val="85000"/>
              </a:lnSpc>
            </a:pPr>
            <a:r>
              <a:rPr lang="en-US" kern="0" dirty="0">
                <a:solidFill>
                  <a:schemeClr val="bg1"/>
                </a:solidFill>
                <a:latin typeface="Arial" pitchFamily="34" charset="0"/>
                <a:cs typeface="Arial" pitchFamily="34" charset="0"/>
              </a:rPr>
              <a:t>Setup | Schema Builder</a:t>
            </a:r>
          </a:p>
        </p:txBody>
      </p:sp>
      <p:sp>
        <p:nvSpPr>
          <p:cNvPr id="47" name="TextBox 46"/>
          <p:cNvSpPr txBox="1"/>
          <p:nvPr/>
        </p:nvSpPr>
        <p:spPr bwMode="white">
          <a:xfrm>
            <a:off x="0" y="6097976"/>
            <a:ext cx="1295063" cy="253916"/>
          </a:xfrm>
          <a:prstGeom prst="rect">
            <a:avLst/>
          </a:prstGeom>
          <a:noFill/>
          <a:ln>
            <a:noFill/>
          </a:ln>
        </p:spPr>
        <p:txBody>
          <a:bodyPr wrap="square" lIns="68580" tIns="34290" rIns="68580" bIns="34290" rtlCol="0">
            <a:spAutoFit/>
          </a:bodyPr>
          <a:lstStyle/>
          <a:p>
            <a:pPr algn="ctr"/>
            <a:r>
              <a:rPr lang="en-US" sz="1200" dirty="0">
                <a:solidFill>
                  <a:schemeClr val="bg1"/>
                </a:solidFill>
                <a:latin typeface="Arial" panose="020B0604020202020204" pitchFamily="34" charset="0"/>
                <a:cs typeface="Arial" panose="020B0604020202020204" pitchFamily="34" charset="0"/>
              </a:rPr>
              <a:t>CLICK PATH:</a:t>
            </a:r>
          </a:p>
        </p:txBody>
      </p:sp>
      <p:sp>
        <p:nvSpPr>
          <p:cNvPr id="48" name="Freeform 202"/>
          <p:cNvSpPr>
            <a:spLocks noEditPoints="1"/>
          </p:cNvSpPr>
          <p:nvPr/>
        </p:nvSpPr>
        <p:spPr bwMode="auto">
          <a:xfrm flipH="1">
            <a:off x="450005" y="6372854"/>
            <a:ext cx="318880" cy="321495"/>
          </a:xfrm>
          <a:custGeom>
            <a:avLst/>
            <a:gdLst>
              <a:gd name="T0" fmla="*/ 4 w 63"/>
              <a:gd name="T1" fmla="*/ 4 h 63"/>
              <a:gd name="T2" fmla="*/ 55 w 63"/>
              <a:gd name="T3" fmla="*/ 21 h 63"/>
              <a:gd name="T4" fmla="*/ 37 w 63"/>
              <a:gd name="T5" fmla="*/ 30 h 63"/>
              <a:gd name="T6" fmla="*/ 59 w 63"/>
              <a:gd name="T7" fmla="*/ 52 h 63"/>
              <a:gd name="T8" fmla="*/ 52 w 63"/>
              <a:gd name="T9" fmla="*/ 59 h 63"/>
              <a:gd name="T10" fmla="*/ 30 w 63"/>
              <a:gd name="T11" fmla="*/ 37 h 63"/>
              <a:gd name="T12" fmla="*/ 21 w 63"/>
              <a:gd name="T13" fmla="*/ 55 h 63"/>
              <a:gd name="T14" fmla="*/ 4 w 63"/>
              <a:gd name="T15" fmla="*/ 4 h 63"/>
              <a:gd name="T16" fmla="*/ 4 w 63"/>
              <a:gd name="T17" fmla="*/ 0 h 63"/>
              <a:gd name="T18" fmla="*/ 1 w 63"/>
              <a:gd name="T19" fmla="*/ 1 h 63"/>
              <a:gd name="T20" fmla="*/ 0 w 63"/>
              <a:gd name="T21" fmla="*/ 5 h 63"/>
              <a:gd name="T22" fmla="*/ 17 w 63"/>
              <a:gd name="T23" fmla="*/ 56 h 63"/>
              <a:gd name="T24" fmla="*/ 21 w 63"/>
              <a:gd name="T25" fmla="*/ 59 h 63"/>
              <a:gd name="T26" fmla="*/ 21 w 63"/>
              <a:gd name="T27" fmla="*/ 59 h 63"/>
              <a:gd name="T28" fmla="*/ 25 w 63"/>
              <a:gd name="T29" fmla="*/ 57 h 63"/>
              <a:gd name="T30" fmla="*/ 31 w 63"/>
              <a:gd name="T31" fmla="*/ 44 h 63"/>
              <a:gd name="T32" fmla="*/ 49 w 63"/>
              <a:gd name="T33" fmla="*/ 62 h 63"/>
              <a:gd name="T34" fmla="*/ 52 w 63"/>
              <a:gd name="T35" fmla="*/ 63 h 63"/>
              <a:gd name="T36" fmla="*/ 54 w 63"/>
              <a:gd name="T37" fmla="*/ 62 h 63"/>
              <a:gd name="T38" fmla="*/ 62 w 63"/>
              <a:gd name="T39" fmla="*/ 55 h 63"/>
              <a:gd name="T40" fmla="*/ 63 w 63"/>
              <a:gd name="T41" fmla="*/ 52 h 63"/>
              <a:gd name="T42" fmla="*/ 62 w 63"/>
              <a:gd name="T43" fmla="*/ 49 h 63"/>
              <a:gd name="T44" fmla="*/ 44 w 63"/>
              <a:gd name="T45" fmla="*/ 31 h 63"/>
              <a:gd name="T46" fmla="*/ 57 w 63"/>
              <a:gd name="T47" fmla="*/ 25 h 63"/>
              <a:gd name="T48" fmla="*/ 59 w 63"/>
              <a:gd name="T49" fmla="*/ 21 h 63"/>
              <a:gd name="T50" fmla="*/ 56 w 63"/>
              <a:gd name="T51" fmla="*/ 17 h 63"/>
              <a:gd name="T52" fmla="*/ 5 w 63"/>
              <a:gd name="T53" fmla="*/ 0 h 63"/>
              <a:gd name="T54" fmla="*/ 4 w 63"/>
              <a:gd name="T5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3" h="63">
                <a:moveTo>
                  <a:pt x="4" y="4"/>
                </a:moveTo>
                <a:cubicBezTo>
                  <a:pt x="55" y="21"/>
                  <a:pt x="55" y="21"/>
                  <a:pt x="55" y="21"/>
                </a:cubicBezTo>
                <a:cubicBezTo>
                  <a:pt x="37" y="30"/>
                  <a:pt x="37" y="30"/>
                  <a:pt x="37" y="30"/>
                </a:cubicBezTo>
                <a:cubicBezTo>
                  <a:pt x="59" y="52"/>
                  <a:pt x="59" y="52"/>
                  <a:pt x="59" y="52"/>
                </a:cubicBezTo>
                <a:cubicBezTo>
                  <a:pt x="52" y="59"/>
                  <a:pt x="52" y="59"/>
                  <a:pt x="52" y="59"/>
                </a:cubicBezTo>
                <a:cubicBezTo>
                  <a:pt x="30" y="37"/>
                  <a:pt x="30" y="37"/>
                  <a:pt x="30" y="37"/>
                </a:cubicBezTo>
                <a:cubicBezTo>
                  <a:pt x="21" y="55"/>
                  <a:pt x="21" y="55"/>
                  <a:pt x="21" y="55"/>
                </a:cubicBezTo>
                <a:cubicBezTo>
                  <a:pt x="4" y="4"/>
                  <a:pt x="4" y="4"/>
                  <a:pt x="4" y="4"/>
                </a:cubicBezTo>
                <a:moveTo>
                  <a:pt x="4" y="0"/>
                </a:moveTo>
                <a:cubicBezTo>
                  <a:pt x="3" y="0"/>
                  <a:pt x="2" y="1"/>
                  <a:pt x="1" y="1"/>
                </a:cubicBezTo>
                <a:cubicBezTo>
                  <a:pt x="0" y="2"/>
                  <a:pt x="0" y="4"/>
                  <a:pt x="0" y="5"/>
                </a:cubicBezTo>
                <a:cubicBezTo>
                  <a:pt x="17" y="56"/>
                  <a:pt x="17" y="56"/>
                  <a:pt x="17" y="56"/>
                </a:cubicBezTo>
                <a:cubicBezTo>
                  <a:pt x="18" y="58"/>
                  <a:pt x="19" y="59"/>
                  <a:pt x="21" y="59"/>
                </a:cubicBezTo>
                <a:cubicBezTo>
                  <a:pt x="21" y="59"/>
                  <a:pt x="21" y="59"/>
                  <a:pt x="21" y="59"/>
                </a:cubicBezTo>
                <a:cubicBezTo>
                  <a:pt x="22" y="59"/>
                  <a:pt x="24" y="58"/>
                  <a:pt x="25" y="57"/>
                </a:cubicBezTo>
                <a:cubicBezTo>
                  <a:pt x="31" y="44"/>
                  <a:pt x="31" y="44"/>
                  <a:pt x="31" y="44"/>
                </a:cubicBezTo>
                <a:cubicBezTo>
                  <a:pt x="49" y="62"/>
                  <a:pt x="49" y="62"/>
                  <a:pt x="49" y="62"/>
                </a:cubicBezTo>
                <a:cubicBezTo>
                  <a:pt x="50" y="63"/>
                  <a:pt x="51" y="63"/>
                  <a:pt x="52" y="63"/>
                </a:cubicBezTo>
                <a:cubicBezTo>
                  <a:pt x="53" y="63"/>
                  <a:pt x="54" y="63"/>
                  <a:pt x="54" y="62"/>
                </a:cubicBezTo>
                <a:cubicBezTo>
                  <a:pt x="62" y="55"/>
                  <a:pt x="62" y="55"/>
                  <a:pt x="62" y="55"/>
                </a:cubicBezTo>
                <a:cubicBezTo>
                  <a:pt x="62" y="54"/>
                  <a:pt x="63" y="53"/>
                  <a:pt x="63" y="52"/>
                </a:cubicBezTo>
                <a:cubicBezTo>
                  <a:pt x="63" y="51"/>
                  <a:pt x="62" y="50"/>
                  <a:pt x="62" y="49"/>
                </a:cubicBezTo>
                <a:cubicBezTo>
                  <a:pt x="44" y="31"/>
                  <a:pt x="44" y="31"/>
                  <a:pt x="44" y="31"/>
                </a:cubicBezTo>
                <a:cubicBezTo>
                  <a:pt x="57" y="25"/>
                  <a:pt x="57" y="25"/>
                  <a:pt x="57" y="25"/>
                </a:cubicBezTo>
                <a:cubicBezTo>
                  <a:pt x="58" y="24"/>
                  <a:pt x="59" y="22"/>
                  <a:pt x="59" y="21"/>
                </a:cubicBezTo>
                <a:cubicBezTo>
                  <a:pt x="59" y="19"/>
                  <a:pt x="58" y="18"/>
                  <a:pt x="56" y="17"/>
                </a:cubicBezTo>
                <a:cubicBezTo>
                  <a:pt x="5" y="0"/>
                  <a:pt x="5" y="0"/>
                  <a:pt x="5" y="0"/>
                </a:cubicBezTo>
                <a:cubicBezTo>
                  <a:pt x="5" y="0"/>
                  <a:pt x="4" y="0"/>
                  <a:pt x="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th-TH"/>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14272" y="1838426"/>
            <a:ext cx="8384836" cy="4951104"/>
          </a:xfrm>
        </p:spPr>
        <p:txBody>
          <a:bodyPr/>
          <a:lstStyle/>
          <a:p>
            <a:pPr lvl="0"/>
            <a:r>
              <a:rPr lang="en-US" dirty="0"/>
              <a:t>Tasks:</a:t>
            </a:r>
          </a:p>
          <a:p>
            <a:pPr lvl="1"/>
            <a:r>
              <a:rPr lang="en-US" dirty="0"/>
              <a:t>Add products to the Environmental Control Agency - Desktops opportunity using the Nonprofit price book.</a:t>
            </a:r>
          </a:p>
        </p:txBody>
      </p:sp>
      <p:sp>
        <p:nvSpPr>
          <p:cNvPr id="8" name="Content Placeholder 7"/>
          <p:cNvSpPr>
            <a:spLocks noGrp="1"/>
          </p:cNvSpPr>
          <p:nvPr>
            <p:ph idx="11"/>
          </p:nvPr>
        </p:nvSpPr>
        <p:spPr>
          <a:xfrm>
            <a:off x="0" y="758827"/>
            <a:ext cx="12188825" cy="1012221"/>
          </a:xfrm>
        </p:spPr>
        <p:txBody>
          <a:bodyPr/>
          <a:lstStyle/>
          <a:p>
            <a:pPr lvl="0"/>
            <a:r>
              <a:rPr lang="en-US" dirty="0"/>
              <a:t>Goal:</a:t>
            </a:r>
          </a:p>
          <a:p>
            <a:pPr lvl="1"/>
            <a:r>
              <a:rPr lang="en-US" dirty="0"/>
              <a:t>Add products to an opportunity for a nonprofit account.</a:t>
            </a:r>
          </a:p>
        </p:txBody>
      </p:sp>
      <p:sp>
        <p:nvSpPr>
          <p:cNvPr id="2" name="Slide Number Placeholder 1"/>
          <p:cNvSpPr>
            <a:spLocks noGrp="1"/>
          </p:cNvSpPr>
          <p:nvPr>
            <p:ph type="sldNum" sz="quarter" idx="4"/>
          </p:nvPr>
        </p:nvSpPr>
        <p:spPr/>
        <p:txBody>
          <a:bodyPr/>
          <a:lstStyle/>
          <a:p>
            <a:fld id="{812A5277-1DB9-460F-9A21-B857ABB32666}" type="slidenum">
              <a:rPr lang="en-US" smtClean="0"/>
              <a:pPr/>
              <a:t>28</a:t>
            </a:fld>
            <a:endParaRPr lang="en-US" dirty="0"/>
          </a:p>
        </p:txBody>
      </p:sp>
      <p:sp>
        <p:nvSpPr>
          <p:cNvPr id="4" name="Title 3"/>
          <p:cNvSpPr>
            <a:spLocks noGrp="1"/>
          </p:cNvSpPr>
          <p:nvPr>
            <p:ph type="title"/>
          </p:nvPr>
        </p:nvSpPr>
        <p:spPr/>
        <p:txBody>
          <a:bodyPr/>
          <a:lstStyle/>
          <a:p>
            <a:r>
              <a:rPr lang="en-US"/>
              <a:t>1-6: Add Products to a Nonprofit Opportunity </a:t>
            </a:r>
            <a:endParaRPr lang="en-US" dirty="0"/>
          </a:p>
        </p:txBody>
      </p:sp>
      <p:sp>
        <p:nvSpPr>
          <p:cNvPr id="6" name="Content Placeholder 5"/>
          <p:cNvSpPr>
            <a:spLocks noGrp="1"/>
          </p:cNvSpPr>
          <p:nvPr>
            <p:ph idx="10"/>
          </p:nvPr>
        </p:nvSpPr>
        <p:spPr/>
        <p:txBody>
          <a:bodyPr/>
          <a:lstStyle/>
          <a:p>
            <a:r>
              <a:rPr lang="en-US" dirty="0"/>
              <a:t>5 minutes</a:t>
            </a:r>
          </a:p>
        </p:txBody>
      </p:sp>
      <p:sp>
        <p:nvSpPr>
          <p:cNvPr id="14" name="Text Placeholder 13"/>
          <p:cNvSpPr>
            <a:spLocks noGrp="1"/>
          </p:cNvSpPr>
          <p:nvPr>
            <p:ph type="body" sz="quarter" idx="12"/>
          </p:nvPr>
        </p:nvSpPr>
        <p:spPr/>
        <p:txBody>
          <a:bodyPr/>
          <a:lstStyle/>
          <a:p>
            <a:r>
              <a:rPr lang="en-US" dirty="0"/>
              <a:t>Watch me:</a:t>
            </a:r>
          </a:p>
        </p:txBody>
      </p:sp>
      <p:graphicFrame>
        <p:nvGraphicFramePr>
          <p:cNvPr id="7" name="Table 6"/>
          <p:cNvGraphicFramePr>
            <a:graphicFrameLocks noGrp="1"/>
          </p:cNvGraphicFramePr>
          <p:nvPr>
            <p:extLst>
              <p:ext uri="{D42A27DB-BD31-4B8C-83A1-F6EECF244321}">
                <p14:modId xmlns:p14="http://schemas.microsoft.com/office/powerpoint/2010/main" val="1047733591"/>
              </p:ext>
            </p:extLst>
          </p:nvPr>
        </p:nvGraphicFramePr>
        <p:xfrm>
          <a:off x="556823" y="3201075"/>
          <a:ext cx="3520226" cy="1143519"/>
        </p:xfrm>
        <a:graphic>
          <a:graphicData uri="http://schemas.openxmlformats.org/drawingml/2006/table">
            <a:tbl>
              <a:tblPr firstRow="1" bandRow="1">
                <a:effectLst>
                  <a:outerShdw blurRad="50800" dist="38100" dir="2700000" algn="tl" rotWithShape="0">
                    <a:prstClr val="black">
                      <a:alpha val="40000"/>
                    </a:prstClr>
                  </a:outerShdw>
                </a:effectLst>
                <a:tableStyleId>{85BE263C-DBD7-4A20-BB59-AAB30ACAA65A}</a:tableStyleId>
              </a:tblPr>
              <a:tblGrid>
                <a:gridCol w="1649040">
                  <a:extLst>
                    <a:ext uri="{9D8B030D-6E8A-4147-A177-3AD203B41FA5}">
                      <a16:colId xmlns:a16="http://schemas.microsoft.com/office/drawing/2014/main" xmlns="" val="20000"/>
                    </a:ext>
                  </a:extLst>
                </a:gridCol>
                <a:gridCol w="1871186">
                  <a:extLst>
                    <a:ext uri="{9D8B030D-6E8A-4147-A177-3AD203B41FA5}">
                      <a16:colId xmlns:a16="http://schemas.microsoft.com/office/drawing/2014/main" xmlns="" val="20001"/>
                    </a:ext>
                  </a:extLst>
                </a:gridCol>
              </a:tblGrid>
              <a:tr h="381173">
                <a:tc>
                  <a:txBody>
                    <a:bodyPr/>
                    <a:lstStyle/>
                    <a:p>
                      <a:pPr algn="ctr"/>
                      <a:r>
                        <a:rPr lang="en-US" sz="1900" b="1" dirty="0"/>
                        <a:t>Product</a:t>
                      </a:r>
                    </a:p>
                  </a:txBody>
                  <a:tcPr marL="91416" marR="91416" anchor="b">
                    <a:solidFill>
                      <a:srgbClr val="0070C0"/>
                    </a:solidFill>
                  </a:tcPr>
                </a:tc>
                <a:tc>
                  <a:txBody>
                    <a:bodyPr/>
                    <a:lstStyle/>
                    <a:p>
                      <a:pPr algn="ctr"/>
                      <a:r>
                        <a:rPr lang="en-US" sz="1900" dirty="0"/>
                        <a:t>Quantity</a:t>
                      </a:r>
                    </a:p>
                  </a:txBody>
                  <a:tcPr marL="91416" marR="91416">
                    <a:solidFill>
                      <a:srgbClr val="0070C0"/>
                    </a:solidFill>
                  </a:tcPr>
                </a:tc>
                <a:extLst>
                  <a:ext uri="{0D108BD9-81ED-4DB2-BD59-A6C34878D82A}">
                    <a16:rowId xmlns:a16="http://schemas.microsoft.com/office/drawing/2014/main" xmlns="" val="10000"/>
                  </a:ext>
                </a:extLst>
              </a:tr>
              <a:tr h="381173">
                <a:tc>
                  <a:txBody>
                    <a:bodyPr/>
                    <a:lstStyle/>
                    <a:p>
                      <a:pPr algn="ctr"/>
                      <a:r>
                        <a:rPr lang="en-US" sz="1900" b="0" dirty="0">
                          <a:solidFill>
                            <a:schemeClr val="tx1"/>
                          </a:solidFill>
                        </a:rPr>
                        <a:t>Bolt</a:t>
                      </a:r>
                    </a:p>
                  </a:txBody>
                  <a:tcPr marL="91416" marR="91416"/>
                </a:tc>
                <a:tc>
                  <a:txBody>
                    <a:bodyPr/>
                    <a:lstStyle/>
                    <a:p>
                      <a:pPr algn="ctr"/>
                      <a:r>
                        <a:rPr lang="en-US" sz="1900" b="0" dirty="0">
                          <a:solidFill>
                            <a:schemeClr val="tx1"/>
                          </a:solidFill>
                        </a:rPr>
                        <a:t>5</a:t>
                      </a:r>
                    </a:p>
                  </a:txBody>
                  <a:tcPr marL="91416" marR="91416"/>
                </a:tc>
                <a:extLst>
                  <a:ext uri="{0D108BD9-81ED-4DB2-BD59-A6C34878D82A}">
                    <a16:rowId xmlns:a16="http://schemas.microsoft.com/office/drawing/2014/main" xmlns="" val="10001"/>
                  </a:ext>
                </a:extLst>
              </a:tr>
              <a:tr h="38117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b="0" dirty="0">
                          <a:solidFill>
                            <a:schemeClr val="tx1"/>
                          </a:solidFill>
                        </a:rPr>
                        <a:t>Bolt</a:t>
                      </a:r>
                      <a:r>
                        <a:rPr lang="en-US" sz="1900" b="0" baseline="0" dirty="0">
                          <a:solidFill>
                            <a:schemeClr val="tx1"/>
                          </a:solidFill>
                        </a:rPr>
                        <a:t> S</a:t>
                      </a:r>
                      <a:endParaRPr lang="en-US" sz="1900" b="0" dirty="0">
                        <a:solidFill>
                          <a:schemeClr val="tx1"/>
                        </a:solidFill>
                      </a:endParaRPr>
                    </a:p>
                  </a:txBody>
                  <a:tcPr marL="91416" marR="91416"/>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b="0" dirty="0">
                          <a:solidFill>
                            <a:schemeClr val="tx1"/>
                          </a:solidFill>
                        </a:rPr>
                        <a:t>7</a:t>
                      </a:r>
                    </a:p>
                  </a:txBody>
                  <a:tcPr marL="91416" marR="91416"/>
                </a:tc>
                <a:extLst>
                  <a:ext uri="{0D108BD9-81ED-4DB2-BD59-A6C34878D82A}">
                    <a16:rowId xmlns:a16="http://schemas.microsoft.com/office/drawing/2014/main" xmlns="" val="10002"/>
                  </a:ext>
                </a:extLst>
              </a:tr>
            </a:tbl>
          </a:graphicData>
        </a:graphic>
      </p:graphicFrame>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14271" y="1828800"/>
            <a:ext cx="8173081" cy="4960729"/>
          </a:xfrm>
        </p:spPr>
        <p:txBody>
          <a:bodyPr/>
          <a:lstStyle/>
          <a:p>
            <a:pPr lvl="0"/>
            <a:r>
              <a:rPr lang="en-US" dirty="0"/>
              <a:t>Tasks:</a:t>
            </a:r>
          </a:p>
          <a:p>
            <a:pPr lvl="1"/>
            <a:r>
              <a:rPr lang="en-US" dirty="0"/>
              <a:t>Add products to the </a:t>
            </a:r>
            <a:r>
              <a:rPr lang="en-US" dirty="0" err="1"/>
              <a:t>Rochir</a:t>
            </a:r>
            <a:r>
              <a:rPr lang="en-US" dirty="0"/>
              <a:t> - Laptops opportunity using the Enterprise – APAC price book.</a:t>
            </a:r>
          </a:p>
        </p:txBody>
      </p:sp>
      <p:sp>
        <p:nvSpPr>
          <p:cNvPr id="8" name="Content Placeholder 7"/>
          <p:cNvSpPr>
            <a:spLocks noGrp="1"/>
          </p:cNvSpPr>
          <p:nvPr>
            <p:ph idx="11"/>
          </p:nvPr>
        </p:nvSpPr>
        <p:spPr>
          <a:xfrm>
            <a:off x="0" y="758827"/>
            <a:ext cx="12188825" cy="1002596"/>
          </a:xfrm>
        </p:spPr>
        <p:txBody>
          <a:bodyPr/>
          <a:lstStyle/>
          <a:p>
            <a:pPr lvl="0"/>
            <a:r>
              <a:rPr lang="en-US" dirty="0"/>
              <a:t>Goal:</a:t>
            </a:r>
          </a:p>
          <a:p>
            <a:pPr lvl="1"/>
            <a:r>
              <a:rPr lang="en-US" dirty="0"/>
              <a:t>Add products to an opportunity for an enterprise account in Asia.</a:t>
            </a:r>
          </a:p>
        </p:txBody>
      </p:sp>
      <p:sp>
        <p:nvSpPr>
          <p:cNvPr id="2" name="Slide Number Placeholder 1"/>
          <p:cNvSpPr>
            <a:spLocks noGrp="1"/>
          </p:cNvSpPr>
          <p:nvPr>
            <p:ph type="sldNum" sz="quarter" idx="4"/>
          </p:nvPr>
        </p:nvSpPr>
        <p:spPr/>
        <p:txBody>
          <a:bodyPr/>
          <a:lstStyle/>
          <a:p>
            <a:fld id="{812A5277-1DB9-460F-9A21-B857ABB32666}" type="slidenum">
              <a:rPr lang="en-US" smtClean="0"/>
              <a:pPr/>
              <a:t>29</a:t>
            </a:fld>
            <a:endParaRPr lang="en-US" dirty="0"/>
          </a:p>
        </p:txBody>
      </p:sp>
      <p:sp>
        <p:nvSpPr>
          <p:cNvPr id="4" name="Title 3"/>
          <p:cNvSpPr>
            <a:spLocks noGrp="1"/>
          </p:cNvSpPr>
          <p:nvPr>
            <p:ph type="title"/>
          </p:nvPr>
        </p:nvSpPr>
        <p:spPr/>
        <p:txBody>
          <a:bodyPr/>
          <a:lstStyle/>
          <a:p>
            <a:r>
              <a:rPr lang="en-US"/>
              <a:t>1-7: Add Products to an Enterprise Opportunity </a:t>
            </a:r>
            <a:endParaRPr lang="en-US" dirty="0"/>
          </a:p>
        </p:txBody>
      </p:sp>
      <p:sp>
        <p:nvSpPr>
          <p:cNvPr id="7" name="Content Placeholder 6"/>
          <p:cNvSpPr>
            <a:spLocks noGrp="1"/>
          </p:cNvSpPr>
          <p:nvPr>
            <p:ph idx="10"/>
          </p:nvPr>
        </p:nvSpPr>
        <p:spPr/>
        <p:txBody>
          <a:bodyPr/>
          <a:lstStyle/>
          <a:p>
            <a:r>
              <a:rPr lang="en-US" dirty="0"/>
              <a:t>5 minutes</a:t>
            </a:r>
          </a:p>
        </p:txBody>
      </p:sp>
      <p:sp>
        <p:nvSpPr>
          <p:cNvPr id="3" name="Text Placeholder 2"/>
          <p:cNvSpPr>
            <a:spLocks noGrp="1"/>
          </p:cNvSpPr>
          <p:nvPr>
            <p:ph type="body" sz="quarter" idx="12"/>
          </p:nvPr>
        </p:nvSpPr>
        <p:spPr/>
        <p:txBody>
          <a:bodyPr/>
          <a:lstStyle/>
          <a:p>
            <a:r>
              <a:rPr lang="en-US"/>
              <a:t>Your turn:</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396953931"/>
              </p:ext>
            </p:extLst>
          </p:nvPr>
        </p:nvGraphicFramePr>
        <p:xfrm>
          <a:off x="571144" y="3184196"/>
          <a:ext cx="3406800" cy="1143000"/>
        </p:xfrm>
        <a:graphic>
          <a:graphicData uri="http://schemas.openxmlformats.org/drawingml/2006/table">
            <a:tbl>
              <a:tblPr firstRow="1" bandRow="1">
                <a:effectLst>
                  <a:outerShdw blurRad="50800" dist="38100" dir="2700000" algn="tl" rotWithShape="0">
                    <a:prstClr val="black">
                      <a:alpha val="40000"/>
                    </a:prstClr>
                  </a:outerShdw>
                </a:effectLst>
                <a:tableStyleId>{85BE263C-DBD7-4A20-BB59-AAB30ACAA65A}</a:tableStyleId>
              </a:tblPr>
              <a:tblGrid>
                <a:gridCol w="1593374">
                  <a:extLst>
                    <a:ext uri="{9D8B030D-6E8A-4147-A177-3AD203B41FA5}">
                      <a16:colId xmlns:a16="http://schemas.microsoft.com/office/drawing/2014/main" xmlns="" val="20000"/>
                    </a:ext>
                  </a:extLst>
                </a:gridCol>
                <a:gridCol w="1813426">
                  <a:extLst>
                    <a:ext uri="{9D8B030D-6E8A-4147-A177-3AD203B41FA5}">
                      <a16:colId xmlns:a16="http://schemas.microsoft.com/office/drawing/2014/main" xmlns="" val="20001"/>
                    </a:ext>
                  </a:extLst>
                </a:gridCol>
              </a:tblGrid>
              <a:tr h="375920">
                <a:tc>
                  <a:txBody>
                    <a:bodyPr/>
                    <a:lstStyle/>
                    <a:p>
                      <a:pPr algn="ctr"/>
                      <a:r>
                        <a:rPr lang="en-US" sz="1900" b="1" dirty="0"/>
                        <a:t>Product</a:t>
                      </a:r>
                    </a:p>
                  </a:txBody>
                  <a:tcPr marL="91416" marR="91416" anchor="b">
                    <a:solidFill>
                      <a:srgbClr val="0070C0"/>
                    </a:solidFill>
                  </a:tcPr>
                </a:tc>
                <a:tc>
                  <a:txBody>
                    <a:bodyPr/>
                    <a:lstStyle/>
                    <a:p>
                      <a:pPr algn="ctr"/>
                      <a:r>
                        <a:rPr lang="en-US" sz="1900" dirty="0"/>
                        <a:t>Quantity</a:t>
                      </a:r>
                    </a:p>
                  </a:txBody>
                  <a:tcPr marL="91416" marR="91416">
                    <a:solidFill>
                      <a:srgbClr val="0070C0"/>
                    </a:solidFill>
                  </a:tcPr>
                </a:tc>
                <a:extLst>
                  <a:ext uri="{0D108BD9-81ED-4DB2-BD59-A6C34878D82A}">
                    <a16:rowId xmlns:a16="http://schemas.microsoft.com/office/drawing/2014/main" xmlns="" val="10000"/>
                  </a:ext>
                </a:extLst>
              </a:tr>
              <a:tr h="375920">
                <a:tc>
                  <a:txBody>
                    <a:bodyPr/>
                    <a:lstStyle/>
                    <a:p>
                      <a:pPr algn="ctr"/>
                      <a:r>
                        <a:rPr lang="en-US" sz="1900" b="0" dirty="0">
                          <a:solidFill>
                            <a:schemeClr val="tx1"/>
                          </a:solidFill>
                        </a:rPr>
                        <a:t>Lightning</a:t>
                      </a:r>
                      <a:r>
                        <a:rPr lang="en-US" sz="1900" b="0" baseline="0" dirty="0">
                          <a:solidFill>
                            <a:schemeClr val="tx1"/>
                          </a:solidFill>
                        </a:rPr>
                        <a:t> 2</a:t>
                      </a:r>
                      <a:endParaRPr lang="en-US" sz="1900" b="0" dirty="0">
                        <a:solidFill>
                          <a:schemeClr val="tx1"/>
                        </a:solidFill>
                      </a:endParaRPr>
                    </a:p>
                  </a:txBody>
                  <a:tcPr marL="91416" marR="91416"/>
                </a:tc>
                <a:tc>
                  <a:txBody>
                    <a:bodyPr/>
                    <a:lstStyle/>
                    <a:p>
                      <a:pPr algn="ctr"/>
                      <a:r>
                        <a:rPr lang="en-US" sz="1900" b="0" dirty="0">
                          <a:solidFill>
                            <a:schemeClr val="tx1"/>
                          </a:solidFill>
                        </a:rPr>
                        <a:t>10</a:t>
                      </a:r>
                    </a:p>
                  </a:txBody>
                  <a:tcPr marL="91416" marR="91416"/>
                </a:tc>
                <a:extLst>
                  <a:ext uri="{0D108BD9-81ED-4DB2-BD59-A6C34878D82A}">
                    <a16:rowId xmlns:a16="http://schemas.microsoft.com/office/drawing/2014/main" xmlns="" val="10001"/>
                  </a:ext>
                </a:extLst>
              </a:tr>
              <a:tr h="3759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b="0" dirty="0">
                          <a:solidFill>
                            <a:schemeClr val="tx1"/>
                          </a:solidFill>
                        </a:rPr>
                        <a:t>Lightning</a:t>
                      </a:r>
                      <a:r>
                        <a:rPr lang="en-US" sz="1900" b="0" baseline="0" dirty="0">
                          <a:solidFill>
                            <a:schemeClr val="tx1"/>
                          </a:solidFill>
                        </a:rPr>
                        <a:t> 5</a:t>
                      </a:r>
                      <a:endParaRPr lang="en-US" sz="1900" b="0" dirty="0">
                        <a:solidFill>
                          <a:schemeClr val="tx1"/>
                        </a:solidFill>
                      </a:endParaRPr>
                    </a:p>
                  </a:txBody>
                  <a:tcPr marL="91416" marR="91416"/>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b="0" dirty="0">
                          <a:solidFill>
                            <a:schemeClr val="tx1"/>
                          </a:solidFill>
                        </a:rPr>
                        <a:t>20</a:t>
                      </a:r>
                    </a:p>
                  </a:txBody>
                  <a:tcPr marL="91416" marR="91416"/>
                </a:tc>
                <a:extLst>
                  <a:ext uri="{0D108BD9-81ED-4DB2-BD59-A6C34878D82A}">
                    <a16:rowId xmlns:a16="http://schemas.microsoft.com/office/drawing/2014/main" xmlns="" val="10002"/>
                  </a:ext>
                </a:extLst>
              </a:tr>
            </a:tbl>
          </a:graphicData>
        </a:graphic>
      </p:graphicFrame>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Safe Harbor Statement</a:t>
            </a:r>
            <a:endParaRPr lang="en-US" dirty="0"/>
          </a:p>
        </p:txBody>
      </p:sp>
      <p:sp>
        <p:nvSpPr>
          <p:cNvPr id="3" name="Slide Number Placeholder 2"/>
          <p:cNvSpPr>
            <a:spLocks noGrp="1"/>
          </p:cNvSpPr>
          <p:nvPr>
            <p:ph type="sldNum" sz="quarter" idx="4"/>
          </p:nvPr>
        </p:nvSpPr>
        <p:spPr/>
        <p:txBody>
          <a:bodyPr/>
          <a:lstStyle/>
          <a:p>
            <a:fld id="{812A5277-1DB9-460F-9A21-B857ABB32666}" type="slidenum">
              <a:rPr lang="en-US" smtClean="0"/>
              <a:pPr/>
              <a:t>3</a:t>
            </a:fld>
            <a:endParaRPr lang="en-US" dirty="0"/>
          </a:p>
        </p:txBody>
      </p:sp>
    </p:spTree>
    <p:custDataLst>
      <p:tags r:id="rId1"/>
    </p:custDataLst>
    <p:extLst>
      <p:ext uri="{BB962C8B-B14F-4D97-AF65-F5344CB8AC3E}">
        <p14:creationId xmlns:p14="http://schemas.microsoft.com/office/powerpoint/2010/main" val="30022935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Module Agenda</a:t>
            </a:r>
          </a:p>
        </p:txBody>
      </p:sp>
      <p:sp>
        <p:nvSpPr>
          <p:cNvPr id="6" name="Content Placeholder 5"/>
          <p:cNvSpPr>
            <a:spLocks noGrp="1"/>
          </p:cNvSpPr>
          <p:nvPr>
            <p:ph idx="1"/>
          </p:nvPr>
        </p:nvSpPr>
        <p:spPr/>
        <p:txBody>
          <a:bodyPr/>
          <a:lstStyle/>
          <a:p>
            <a:pPr lvl="1"/>
            <a:r>
              <a:rPr lang="en-US" dirty="0"/>
              <a:t>Creating and Customizing Products</a:t>
            </a:r>
          </a:p>
          <a:p>
            <a:pPr lvl="1"/>
            <a:r>
              <a:rPr lang="en-US" dirty="0"/>
              <a:t>Creating and Customizing Custom Price Books</a:t>
            </a:r>
          </a:p>
          <a:p>
            <a:pPr lvl="1"/>
            <a:r>
              <a:rPr lang="en-US" dirty="0"/>
              <a:t>Adding Products to Opportunities</a:t>
            </a:r>
          </a:p>
          <a:p>
            <a:pPr lvl="1"/>
            <a:r>
              <a:rPr lang="en-US" b="1" dirty="0"/>
              <a:t>Controlling Access to Products and Price Books</a:t>
            </a:r>
          </a:p>
          <a:p>
            <a:pPr lvl="1"/>
            <a:r>
              <a:rPr lang="en-US" dirty="0"/>
              <a:t>Creating Quotes</a:t>
            </a:r>
          </a:p>
          <a:p>
            <a:pPr lvl="1"/>
            <a:r>
              <a:rPr lang="en-US" dirty="0"/>
              <a:t>Creating Orders</a:t>
            </a:r>
          </a:p>
          <a:p>
            <a:pPr lvl="1"/>
            <a:r>
              <a:rPr lang="en-US" dirty="0"/>
              <a:t>Integrating Salesforce with Other Systems</a:t>
            </a:r>
          </a:p>
        </p:txBody>
      </p:sp>
      <p:sp>
        <p:nvSpPr>
          <p:cNvPr id="2" name="Slide Number Placeholder 1"/>
          <p:cNvSpPr>
            <a:spLocks noGrp="1"/>
          </p:cNvSpPr>
          <p:nvPr>
            <p:ph type="sldNum" sz="quarter" idx="4"/>
          </p:nvPr>
        </p:nvSpPr>
        <p:spPr/>
        <p:txBody>
          <a:bodyPr/>
          <a:lstStyle/>
          <a:p>
            <a:fld id="{812A5277-1DB9-460F-9A21-B857ABB32666}" type="slidenum">
              <a:rPr lang="en-US" smtClean="0"/>
              <a:pPr/>
              <a:t>30</a:t>
            </a:fld>
            <a:endParaRPr lang="en-US" dirty="0"/>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7"/>
          <p:cNvSpPr>
            <a:spLocks noGrp="1"/>
          </p:cNvSpPr>
          <p:nvPr>
            <p:ph idx="1"/>
          </p:nvPr>
        </p:nvSpPr>
        <p:spPr/>
        <p:txBody>
          <a:bodyPr/>
          <a:lstStyle/>
          <a:p>
            <a:r>
              <a:rPr lang="en-US" dirty="0"/>
              <a:t>Organization-wide default settings control access to price books for the entire organization.</a:t>
            </a:r>
          </a:p>
          <a:p>
            <a:endParaRPr lang="en-US" dirty="0"/>
          </a:p>
        </p:txBody>
      </p:sp>
      <p:sp>
        <p:nvSpPr>
          <p:cNvPr id="3" name="Title 2"/>
          <p:cNvSpPr>
            <a:spLocks noGrp="1"/>
          </p:cNvSpPr>
          <p:nvPr>
            <p:ph type="title"/>
          </p:nvPr>
        </p:nvSpPr>
        <p:spPr/>
        <p:txBody>
          <a:bodyPr/>
          <a:lstStyle/>
          <a:p>
            <a:r>
              <a:rPr lang="en-CA" dirty="0"/>
              <a:t>Organization-wide Default Settings for Price Books</a:t>
            </a:r>
            <a:endParaRPr lang="en-US" dirty="0"/>
          </a:p>
        </p:txBody>
      </p:sp>
      <p:sp>
        <p:nvSpPr>
          <p:cNvPr id="4" name="Slide Number Placeholder 3"/>
          <p:cNvSpPr>
            <a:spLocks noGrp="1"/>
          </p:cNvSpPr>
          <p:nvPr>
            <p:ph type="sldNum" sz="quarter" idx="4"/>
          </p:nvPr>
        </p:nvSpPr>
        <p:spPr/>
        <p:txBody>
          <a:bodyPr/>
          <a:lstStyle/>
          <a:p>
            <a:fld id="{812A5277-1DB9-460F-9A21-B857ABB32666}" type="slidenum">
              <a:rPr lang="en-US" smtClean="0"/>
              <a:pPr/>
              <a:t>31</a:t>
            </a:fld>
            <a:endParaRPr lang="en-US" dirty="0"/>
          </a:p>
        </p:txBody>
      </p:sp>
      <p:sp>
        <p:nvSpPr>
          <p:cNvPr id="7" name="Slide Number Placeholder 2"/>
          <p:cNvSpPr txBox="1">
            <a:spLocks/>
          </p:cNvSpPr>
          <p:nvPr/>
        </p:nvSpPr>
        <p:spPr bwMode="white">
          <a:xfrm>
            <a:off x="7543800" y="6477001"/>
            <a:ext cx="609600" cy="228600"/>
          </a:xfrm>
          <a:prstGeom prst="rect">
            <a:avLst/>
          </a:prstGeom>
        </p:spPr>
        <p:txBody>
          <a:bodyPr vert="horz" lIns="91424" tIns="0" rIns="91424" bIns="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D8CE1C93-6442-4728-BDA3-6BAA94AAB231}" type="slidenum">
              <a:rPr kumimoji="0" lang="en-US" sz="1100" b="0"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sz="11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341277675"/>
              </p:ext>
            </p:extLst>
          </p:nvPr>
        </p:nvGraphicFramePr>
        <p:xfrm>
          <a:off x="1031831" y="2222890"/>
          <a:ext cx="10125163" cy="4020886"/>
        </p:xfrm>
        <a:graphic>
          <a:graphicData uri="http://schemas.openxmlformats.org/drawingml/2006/table">
            <a:tbl>
              <a:tblPr firstRow="1" bandRow="1">
                <a:effectLst>
                  <a:outerShdw blurRad="50800" dist="38100" dir="2700000" algn="tl" rotWithShape="0">
                    <a:prstClr val="black">
                      <a:alpha val="40000"/>
                    </a:prstClr>
                  </a:outerShdw>
                </a:effectLst>
                <a:tableStyleId>{85BE263C-DBD7-4A20-BB59-AAB30ACAA65A}</a:tableStyleId>
              </a:tblPr>
              <a:tblGrid>
                <a:gridCol w="2843365">
                  <a:extLst>
                    <a:ext uri="{9D8B030D-6E8A-4147-A177-3AD203B41FA5}">
                      <a16:colId xmlns:a16="http://schemas.microsoft.com/office/drawing/2014/main" xmlns="" val="20000"/>
                    </a:ext>
                  </a:extLst>
                </a:gridCol>
                <a:gridCol w="7281798">
                  <a:extLst>
                    <a:ext uri="{9D8B030D-6E8A-4147-A177-3AD203B41FA5}">
                      <a16:colId xmlns:a16="http://schemas.microsoft.com/office/drawing/2014/main" xmlns="" val="20001"/>
                    </a:ext>
                  </a:extLst>
                </a:gridCol>
              </a:tblGrid>
              <a:tr h="395254">
                <a:tc>
                  <a:txBody>
                    <a:bodyPr/>
                    <a:lstStyle/>
                    <a:p>
                      <a:r>
                        <a:rPr lang="en-US" sz="2400" dirty="0"/>
                        <a:t>Setting</a:t>
                      </a:r>
                    </a:p>
                  </a:txBody>
                  <a:tcPr>
                    <a:solidFill>
                      <a:srgbClr val="0056AC"/>
                    </a:solidFill>
                  </a:tcPr>
                </a:tc>
                <a:tc>
                  <a:txBody>
                    <a:bodyPr/>
                    <a:lstStyle/>
                    <a:p>
                      <a:r>
                        <a:rPr lang="en-US" sz="2400" dirty="0"/>
                        <a:t>Description</a:t>
                      </a:r>
                    </a:p>
                  </a:txBody>
                  <a:tcPr>
                    <a:solidFill>
                      <a:srgbClr val="0056AC"/>
                    </a:solidFill>
                  </a:tcPr>
                </a:tc>
                <a:extLst>
                  <a:ext uri="{0D108BD9-81ED-4DB2-BD59-A6C34878D82A}">
                    <a16:rowId xmlns:a16="http://schemas.microsoft.com/office/drawing/2014/main" xmlns="" val="10000"/>
                  </a:ext>
                </a:extLst>
              </a:tr>
              <a:tr h="1119885">
                <a:tc>
                  <a:txBody>
                    <a:bodyPr/>
                    <a:lstStyle/>
                    <a:p>
                      <a:pPr>
                        <a:spcBef>
                          <a:spcPts val="0"/>
                        </a:spcBef>
                        <a:spcAft>
                          <a:spcPts val="0"/>
                        </a:spcAft>
                      </a:pPr>
                      <a:r>
                        <a:rPr lang="en-US" sz="2400" dirty="0"/>
                        <a:t>Use</a:t>
                      </a:r>
                    </a:p>
                  </a:txBody>
                  <a:tcPr marT="91440" marB="0"/>
                </a:tc>
                <a:tc>
                  <a:txBody>
                    <a:bodyPr/>
                    <a:lstStyle/>
                    <a:p>
                      <a:pPr>
                        <a:spcBef>
                          <a:spcPts val="0"/>
                        </a:spcBef>
                        <a:spcAft>
                          <a:spcPts val="0"/>
                        </a:spcAft>
                      </a:pPr>
                      <a:r>
                        <a:rPr lang="en-US" sz="2400" kern="1200" dirty="0"/>
                        <a:t>All users can view all price books</a:t>
                      </a:r>
                      <a:r>
                        <a:rPr lang="en-US" sz="2400" kern="1200" baseline="0" dirty="0"/>
                        <a:t>. Users can add products from a price book to an opportunity</a:t>
                      </a:r>
                      <a:r>
                        <a:rPr lang="en-US" sz="2400" baseline="0" dirty="0"/>
                        <a:t>.</a:t>
                      </a:r>
                    </a:p>
                  </a:txBody>
                  <a:tcPr marT="91440" marB="0"/>
                </a:tc>
                <a:extLst>
                  <a:ext uri="{0D108BD9-81ED-4DB2-BD59-A6C34878D82A}">
                    <a16:rowId xmlns:a16="http://schemas.microsoft.com/office/drawing/2014/main" xmlns="" val="10001"/>
                  </a:ext>
                </a:extLst>
              </a:tr>
              <a:tr h="1013784">
                <a:tc>
                  <a:txBody>
                    <a:bodyPr/>
                    <a:lstStyle/>
                    <a:p>
                      <a:pPr>
                        <a:spcBef>
                          <a:spcPts val="0"/>
                        </a:spcBef>
                        <a:spcAft>
                          <a:spcPts val="0"/>
                        </a:spcAft>
                      </a:pPr>
                      <a:r>
                        <a:rPr lang="en-US" sz="2400" dirty="0"/>
                        <a:t>View Only</a:t>
                      </a:r>
                    </a:p>
                  </a:txBody>
                  <a:tcPr marT="91440" marB="0"/>
                </a:tc>
                <a:tc>
                  <a:txBody>
                    <a:bodyPr/>
                    <a:lstStyle/>
                    <a:p>
                      <a:pPr>
                        <a:spcBef>
                          <a:spcPts val="0"/>
                        </a:spcBef>
                        <a:spcAft>
                          <a:spcPts val="0"/>
                        </a:spcAft>
                      </a:pPr>
                      <a:r>
                        <a:rPr lang="en-US" sz="2400" kern="1200" dirty="0"/>
                        <a:t>All users can view and report on price books. Users cannot add </a:t>
                      </a:r>
                      <a:r>
                        <a:rPr lang="en-US" sz="2400" kern="1200" baseline="0" dirty="0"/>
                        <a:t>products from a price book to an opportunity</a:t>
                      </a:r>
                      <a:r>
                        <a:rPr lang="en-US" sz="2400" baseline="0" dirty="0"/>
                        <a:t>.</a:t>
                      </a:r>
                    </a:p>
                    <a:p>
                      <a:pPr>
                        <a:spcBef>
                          <a:spcPts val="0"/>
                        </a:spcBef>
                        <a:spcAft>
                          <a:spcPts val="0"/>
                        </a:spcAft>
                      </a:pPr>
                      <a:endParaRPr lang="en-US" sz="2400" dirty="0"/>
                    </a:p>
                  </a:txBody>
                  <a:tcPr marT="91440" marB="0"/>
                </a:tc>
                <a:extLst>
                  <a:ext uri="{0D108BD9-81ED-4DB2-BD59-A6C34878D82A}">
                    <a16:rowId xmlns:a16="http://schemas.microsoft.com/office/drawing/2014/main" xmlns="" val="10002"/>
                  </a:ext>
                </a:extLst>
              </a:tr>
              <a:tr h="889321">
                <a:tc>
                  <a:txBody>
                    <a:bodyPr/>
                    <a:lstStyle/>
                    <a:p>
                      <a:pPr>
                        <a:lnSpc>
                          <a:spcPct val="150000"/>
                        </a:lnSpc>
                        <a:spcBef>
                          <a:spcPts val="0"/>
                        </a:spcBef>
                        <a:spcAft>
                          <a:spcPts val="0"/>
                        </a:spcAft>
                      </a:pPr>
                      <a:r>
                        <a:rPr lang="en-US" sz="2400" dirty="0"/>
                        <a:t>No Access</a:t>
                      </a:r>
                    </a:p>
                  </a:txBody>
                  <a:tcPr marT="0" marB="0"/>
                </a:tc>
                <a:tc>
                  <a:txBody>
                    <a:bodyPr/>
                    <a:lstStyle/>
                    <a:p>
                      <a:pPr>
                        <a:lnSpc>
                          <a:spcPct val="100000"/>
                        </a:lnSpc>
                        <a:spcBef>
                          <a:spcPts val="0"/>
                        </a:spcBef>
                        <a:spcAft>
                          <a:spcPts val="0"/>
                        </a:spcAft>
                      </a:pPr>
                      <a:r>
                        <a:rPr lang="en-US" sz="2400" dirty="0"/>
                        <a:t>Users cannot view price books. </a:t>
                      </a:r>
                      <a:r>
                        <a:rPr lang="en-US" sz="2400" kern="1200" dirty="0"/>
                        <a:t>Users cannot add </a:t>
                      </a:r>
                      <a:r>
                        <a:rPr lang="en-US" sz="2400" kern="1200" baseline="0" dirty="0"/>
                        <a:t>products from a price book to an opportunity</a:t>
                      </a:r>
                      <a:r>
                        <a:rPr lang="en-US" sz="2400" baseline="0" dirty="0"/>
                        <a:t>.</a:t>
                      </a:r>
                    </a:p>
                  </a:txBody>
                  <a:tcPr marT="0" marB="0"/>
                </a:tc>
                <a:extLst>
                  <a:ext uri="{0D108BD9-81ED-4DB2-BD59-A6C34878D82A}">
                    <a16:rowId xmlns:a16="http://schemas.microsoft.com/office/drawing/2014/main" xmlns="" val="10003"/>
                  </a:ext>
                </a:extLst>
              </a:tr>
            </a:tbl>
          </a:graphicData>
        </a:graphic>
      </p:graphicFrame>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0"/>
          </p:nvPr>
        </p:nvSpPr>
        <p:spPr/>
        <p:txBody>
          <a:bodyPr/>
          <a:lstStyle/>
          <a:p>
            <a:r>
              <a:rPr lang="en-US" dirty="0">
                <a:solidFill>
                  <a:schemeClr val="bg1"/>
                </a:solidFill>
              </a:rPr>
              <a:t>If the organization-wide default is set to View Only or No Access, you can share each price book with public groups, roles, roles and subordinates, and users.</a:t>
            </a:r>
          </a:p>
          <a:p>
            <a:endParaRPr lang="en-US" dirty="0"/>
          </a:p>
        </p:txBody>
      </p:sp>
      <p:sp>
        <p:nvSpPr>
          <p:cNvPr id="3" name="Title 2"/>
          <p:cNvSpPr>
            <a:spLocks noGrp="1"/>
          </p:cNvSpPr>
          <p:nvPr>
            <p:ph type="title"/>
          </p:nvPr>
        </p:nvSpPr>
        <p:spPr/>
        <p:txBody>
          <a:bodyPr/>
          <a:lstStyle/>
          <a:p>
            <a:r>
              <a:rPr lang="en-CA" dirty="0"/>
              <a:t>Giving Access to Price Books</a:t>
            </a:r>
            <a:endParaRPr lang="en-US" dirty="0"/>
          </a:p>
        </p:txBody>
      </p:sp>
      <p:sp>
        <p:nvSpPr>
          <p:cNvPr id="4" name="Slide Number Placeholder 3"/>
          <p:cNvSpPr>
            <a:spLocks noGrp="1"/>
          </p:cNvSpPr>
          <p:nvPr>
            <p:ph type="sldNum" sz="quarter" idx="4"/>
          </p:nvPr>
        </p:nvSpPr>
        <p:spPr/>
        <p:txBody>
          <a:bodyPr/>
          <a:lstStyle/>
          <a:p>
            <a:fld id="{812A5277-1DB9-460F-9A21-B857ABB32666}" type="slidenum">
              <a:rPr lang="en-US" smtClean="0"/>
              <a:pPr/>
              <a:t>32</a:t>
            </a:fld>
            <a:endParaRPr lang="en-US" dirty="0"/>
          </a:p>
        </p:txBody>
      </p:sp>
      <p:grpSp>
        <p:nvGrpSpPr>
          <p:cNvPr id="5" name="Group 4"/>
          <p:cNvGrpSpPr/>
          <p:nvPr/>
        </p:nvGrpSpPr>
        <p:grpSpPr>
          <a:xfrm>
            <a:off x="4254532" y="1026463"/>
            <a:ext cx="7331485" cy="5446246"/>
            <a:chOff x="1296950" y="1894111"/>
            <a:chExt cx="6400800" cy="4754880"/>
          </a:xfrm>
        </p:grpSpPr>
        <p:sp>
          <p:nvSpPr>
            <p:cNvPr id="6" name="Rectangle 5"/>
            <p:cNvSpPr/>
            <p:nvPr/>
          </p:nvSpPr>
          <p:spPr>
            <a:xfrm>
              <a:off x="1296950" y="1894111"/>
              <a:ext cx="6400800" cy="4754880"/>
            </a:xfrm>
            <a:prstGeom prst="rect">
              <a:avLst/>
            </a:prstGeom>
            <a:solidFill>
              <a:schemeClr val="bg1"/>
            </a:soli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15"/>
            <p:cNvGrpSpPr/>
            <p:nvPr/>
          </p:nvGrpSpPr>
          <p:grpSpPr>
            <a:xfrm>
              <a:off x="1343608" y="1931496"/>
              <a:ext cx="6326155" cy="4702570"/>
              <a:chOff x="1343608" y="1931496"/>
              <a:chExt cx="6326155" cy="4702570"/>
            </a:xfrm>
          </p:grpSpPr>
          <p:pic>
            <p:nvPicPr>
              <p:cNvPr id="8" name="Picture 2"/>
              <p:cNvPicPr>
                <a:picLocks noChangeAspect="1" noChangeArrowheads="1"/>
              </p:cNvPicPr>
              <p:nvPr/>
            </p:nvPicPr>
            <p:blipFill>
              <a:blip r:embed="rId4" cstate="print"/>
              <a:srcRect l="771" r="629" b="17974"/>
              <a:stretch>
                <a:fillRect/>
              </a:stretch>
            </p:blipFill>
            <p:spPr bwMode="auto">
              <a:xfrm>
                <a:off x="1352939" y="1931496"/>
                <a:ext cx="6316824" cy="3934680"/>
              </a:xfrm>
              <a:prstGeom prst="rect">
                <a:avLst/>
              </a:prstGeom>
              <a:noFill/>
              <a:ln>
                <a:noFill/>
              </a:ln>
            </p:spPr>
          </p:pic>
          <p:pic>
            <p:nvPicPr>
              <p:cNvPr id="9" name="Picture 4"/>
              <p:cNvPicPr>
                <a:picLocks noChangeAspect="1" noChangeArrowheads="1"/>
              </p:cNvPicPr>
              <p:nvPr/>
            </p:nvPicPr>
            <p:blipFill>
              <a:blip r:embed="rId5" cstate="print"/>
              <a:srcRect l="1497" r="922"/>
              <a:stretch>
                <a:fillRect/>
              </a:stretch>
            </p:blipFill>
            <p:spPr bwMode="auto">
              <a:xfrm>
                <a:off x="1343608" y="5563495"/>
                <a:ext cx="6298163" cy="1070571"/>
              </a:xfrm>
              <a:prstGeom prst="rect">
                <a:avLst/>
              </a:prstGeom>
              <a:noFill/>
              <a:ln w="9525">
                <a:noFill/>
                <a:miter lim="800000"/>
                <a:headEnd/>
                <a:tailEnd/>
              </a:ln>
            </p:spPr>
          </p:pic>
        </p:grpSp>
      </p:gr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Setting Permissions</a:t>
            </a:r>
            <a:endParaRPr lang="en-US" dirty="0"/>
          </a:p>
        </p:txBody>
      </p:sp>
      <p:sp>
        <p:nvSpPr>
          <p:cNvPr id="4" name="Slide Number Placeholder 3"/>
          <p:cNvSpPr>
            <a:spLocks noGrp="1"/>
          </p:cNvSpPr>
          <p:nvPr>
            <p:ph type="sldNum" sz="quarter" idx="4"/>
          </p:nvPr>
        </p:nvSpPr>
        <p:spPr/>
        <p:txBody>
          <a:bodyPr/>
          <a:lstStyle/>
          <a:p>
            <a:fld id="{812A5277-1DB9-460F-9A21-B857ABB32666}" type="slidenum">
              <a:rPr lang="en-US" smtClean="0"/>
              <a:pPr/>
              <a:t>33</a:t>
            </a:fld>
            <a:endParaRPr lang="en-US" dirty="0"/>
          </a:p>
        </p:txBody>
      </p:sp>
      <p:sp>
        <p:nvSpPr>
          <p:cNvPr id="5" name="Content Placeholder 23"/>
          <p:cNvSpPr txBox="1">
            <a:spLocks/>
          </p:cNvSpPr>
          <p:nvPr/>
        </p:nvSpPr>
        <p:spPr bwMode="auto">
          <a:xfrm>
            <a:off x="380999" y="942754"/>
            <a:ext cx="11807826" cy="1138411"/>
          </a:xfrm>
          <a:prstGeom prst="rect">
            <a:avLst/>
          </a:prstGeom>
          <a:noFill/>
          <a:ln w="9525">
            <a:noFill/>
            <a:miter lim="800000"/>
            <a:headEnd/>
            <a:tailEnd/>
          </a:ln>
        </p:spPr>
        <p:txBody>
          <a:bodyPr vert="horz" wrap="square" lIns="91424" tIns="45712" rIns="91424" bIns="45712" numCol="1" anchor="t" anchorCtr="0" compatLnSpc="1">
            <a:prstTxWarp prst="textNoShape">
              <a:avLst/>
            </a:prstTxWarp>
            <a:noAutofit/>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kumimoji="0" lang="en-US" sz="2800" b="0" i="0" u="none" strike="noStrike" kern="0" cap="none" spc="0" normalizeH="0" baseline="0" noProof="0" dirty="0">
                <a:ln>
                  <a:noFill/>
                </a:ln>
                <a:solidFill>
                  <a:schemeClr val="tx1"/>
                </a:solidFill>
                <a:effectLst/>
                <a:uLnTx/>
                <a:uFillTx/>
                <a:latin typeface="Arial" pitchFamily="34" charset="0"/>
                <a:ea typeface="+mn-ea"/>
                <a:cs typeface="Arial" pitchFamily="34" charset="0"/>
              </a:rPr>
              <a:t>Object permissions can be set for Price Books and Products.</a:t>
            </a:r>
          </a:p>
          <a:p>
            <a:pPr marL="0" marR="0" lvl="0" indent="0" algn="l" defTabSz="914400" rtl="0" eaLnBrk="1" fontAlgn="base" latinLnBrk="0" hangingPunct="1">
              <a:lnSpc>
                <a:spcPct val="100000"/>
              </a:lnSpc>
              <a:spcBef>
                <a:spcPts val="600"/>
              </a:spcBef>
              <a:spcAft>
                <a:spcPct val="0"/>
              </a:spcAft>
              <a:buClrTx/>
              <a:buSzTx/>
              <a:buFontTx/>
              <a:buNone/>
              <a:tabLst/>
              <a:defRPr/>
            </a:pPr>
            <a:r>
              <a:rPr kumimoji="0" lang="en-US" sz="2800" b="0" i="0" u="none" strike="noStrike" kern="0" cap="none" spc="0" normalizeH="0" baseline="0" noProof="0" dirty="0">
                <a:ln>
                  <a:noFill/>
                </a:ln>
                <a:solidFill>
                  <a:schemeClr val="tx1"/>
                </a:solidFill>
                <a:effectLst/>
                <a:uLnTx/>
                <a:uFillTx/>
                <a:latin typeface="Arial" pitchFamily="34" charset="0"/>
                <a:ea typeface="+mn-ea"/>
                <a:cs typeface="Arial" pitchFamily="34" charset="0"/>
              </a:rPr>
              <a:t>The “Edit” permission on Price Books gives access to </a:t>
            </a:r>
            <a:r>
              <a:rPr kumimoji="0" lang="en-US" sz="2800" b="1" i="0" u="none" strike="noStrike" kern="0" cap="none" spc="0" normalizeH="0" baseline="0" noProof="0" dirty="0">
                <a:ln>
                  <a:noFill/>
                </a:ln>
                <a:solidFill>
                  <a:schemeClr val="tx1"/>
                </a:solidFill>
                <a:effectLst/>
                <a:uLnTx/>
                <a:uFillTx/>
                <a:latin typeface="Arial" pitchFamily="34" charset="0"/>
                <a:ea typeface="+mn-ea"/>
                <a:cs typeface="Arial" pitchFamily="34" charset="0"/>
              </a:rPr>
              <a:t>all Price Books</a:t>
            </a:r>
            <a:r>
              <a:rPr kumimoji="0" lang="en-US" sz="2800" b="0" i="0" u="none" strike="noStrike" kern="0" cap="none" spc="0" normalizeH="0" baseline="0" noProof="0" dirty="0">
                <a:ln>
                  <a:noFill/>
                </a:ln>
                <a:solidFill>
                  <a:schemeClr val="tx1"/>
                </a:solidFill>
                <a:effectLst/>
                <a:uLnTx/>
                <a:uFillTx/>
                <a:latin typeface="Arial" pitchFamily="34" charset="0"/>
                <a:ea typeface="+mn-ea"/>
                <a:cs typeface="Arial" pitchFamily="34" charset="0"/>
              </a:rPr>
              <a:t>.</a:t>
            </a:r>
          </a:p>
        </p:txBody>
      </p:sp>
      <p:pic>
        <p:nvPicPr>
          <p:cNvPr id="6" name="Picture 2"/>
          <p:cNvPicPr>
            <a:picLocks noChangeAspect="1" noChangeArrowheads="1"/>
          </p:cNvPicPr>
          <p:nvPr/>
        </p:nvPicPr>
        <p:blipFill>
          <a:blip r:embed="rId4" cstate="print"/>
          <a:srcRect b="14070"/>
          <a:stretch>
            <a:fillRect/>
          </a:stretch>
        </p:blipFill>
        <p:spPr bwMode="auto">
          <a:xfrm>
            <a:off x="686216" y="4093328"/>
            <a:ext cx="10808986" cy="1662579"/>
          </a:xfrm>
          <a:prstGeom prst="rect">
            <a:avLst/>
          </a:prstGeom>
          <a:noFill/>
          <a:ln w="9525">
            <a:solidFill>
              <a:schemeClr val="bg1">
                <a:lumMod val="75000"/>
              </a:schemeClr>
            </a:solidFill>
            <a:miter lim="800000"/>
            <a:headEnd/>
            <a:tailEnd/>
          </a:ln>
          <a:effectLst>
            <a:outerShdw blurRad="50800" dist="38100" dir="2700000" algn="tl" rotWithShape="0">
              <a:prstClr val="black">
                <a:alpha val="40000"/>
              </a:prstClr>
            </a:outerShdw>
          </a:effectLst>
        </p:spPr>
      </p:pic>
      <p:pic>
        <p:nvPicPr>
          <p:cNvPr id="7" name="Picture 3"/>
          <p:cNvPicPr>
            <a:picLocks noChangeAspect="1" noChangeArrowheads="1"/>
          </p:cNvPicPr>
          <p:nvPr/>
        </p:nvPicPr>
        <p:blipFill>
          <a:blip r:embed="rId5" cstate="print"/>
          <a:srcRect b="12799"/>
          <a:stretch>
            <a:fillRect/>
          </a:stretch>
        </p:blipFill>
        <p:spPr bwMode="auto">
          <a:xfrm>
            <a:off x="686216" y="2147779"/>
            <a:ext cx="10808980" cy="1740556"/>
          </a:xfrm>
          <a:prstGeom prst="rect">
            <a:avLst/>
          </a:prstGeom>
          <a:noFill/>
          <a:ln w="9525">
            <a:solidFill>
              <a:schemeClr val="bg1">
                <a:lumMod val="75000"/>
              </a:schemeClr>
            </a:solidFill>
            <a:miter lim="800000"/>
            <a:headEnd/>
            <a:tailEnd/>
          </a:ln>
          <a:effectLst>
            <a:outerShdw blurRad="50800" dist="38100" dir="2700000" algn="tl" rotWithShape="0">
              <a:prstClr val="black">
                <a:alpha val="40000"/>
              </a:prstClr>
            </a:outerShdw>
          </a:effectLst>
        </p:spPr>
      </p:pic>
      <p:sp>
        <p:nvSpPr>
          <p:cNvPr id="8" name="Rectangle 7"/>
          <p:cNvSpPr/>
          <p:nvPr/>
        </p:nvSpPr>
        <p:spPr bwMode="auto">
          <a:xfrm>
            <a:off x="0" y="6054645"/>
            <a:ext cx="12188825" cy="819397"/>
          </a:xfrm>
          <a:prstGeom prst="rect">
            <a:avLst/>
          </a:prstGeom>
          <a:solidFill>
            <a:schemeClr val="tx1"/>
          </a:solidFill>
          <a:ln w="38100" cap="flat" cmpd="sng" algn="ctr">
            <a:noFill/>
            <a:prstDash val="solid"/>
            <a:round/>
            <a:headEnd type="none" w="med" len="med"/>
            <a:tailEnd type="none" w="med" len="med"/>
          </a:ln>
          <a:effectLst/>
        </p:spPr>
        <p:txBody>
          <a:bodyPr vert="horz" wrap="square" lIns="1340885" tIns="45712" rIns="457120" bIns="45712" numCol="1" rtlCol="0" anchor="ctr" anchorCtr="0" compatLnSpc="1">
            <a:prstTxWarp prst="textNoShape">
              <a:avLst/>
            </a:prstTxWarp>
          </a:bodyPr>
          <a:lstStyle/>
          <a:p>
            <a:pPr marL="3174" algn="l" defTabSz="914231" eaLnBrk="0" hangingPunct="0">
              <a:lnSpc>
                <a:spcPct val="85000"/>
              </a:lnSpc>
            </a:pPr>
            <a:r>
              <a:rPr lang="en-CA" kern="0" dirty="0">
                <a:solidFill>
                  <a:schemeClr val="bg1"/>
                </a:solidFill>
                <a:latin typeface="Arial" pitchFamily="34" charset="0"/>
                <a:cs typeface="Arial" pitchFamily="34" charset="0"/>
              </a:rPr>
              <a:t>The “Edit Opportunity Product Sales Price” app permission allows users to change the sales price on opportunity products. </a:t>
            </a:r>
            <a:endParaRPr lang="en-US" kern="0" dirty="0">
              <a:solidFill>
                <a:schemeClr val="bg1"/>
              </a:solidFill>
              <a:latin typeface="Arial" pitchFamily="34" charset="0"/>
              <a:cs typeface="Arial" pitchFamily="34" charset="0"/>
            </a:endParaRPr>
          </a:p>
        </p:txBody>
      </p:sp>
      <p:sp>
        <p:nvSpPr>
          <p:cNvPr id="9" name="TextBox 8"/>
          <p:cNvSpPr txBox="1"/>
          <p:nvPr/>
        </p:nvSpPr>
        <p:spPr bwMode="white">
          <a:xfrm>
            <a:off x="-15807" y="6085486"/>
            <a:ext cx="1310871" cy="276999"/>
          </a:xfrm>
          <a:prstGeom prst="rect">
            <a:avLst/>
          </a:prstGeom>
          <a:noFill/>
          <a:ln>
            <a:noFill/>
          </a:ln>
        </p:spPr>
        <p:txBody>
          <a:bodyPr wrap="square" lIns="91424" tIns="45712" rIns="91424" bIns="45712" rtlCol="0">
            <a:spAutoFit/>
          </a:bodyPr>
          <a:lstStyle/>
          <a:p>
            <a:pPr algn="ctr"/>
            <a:r>
              <a:rPr lang="en-US" sz="1200" dirty="0">
                <a:solidFill>
                  <a:schemeClr val="bg1"/>
                </a:solidFill>
                <a:latin typeface="Arial" panose="020B0604020202020204" pitchFamily="34" charset="0"/>
                <a:cs typeface="Arial" panose="020B0604020202020204" pitchFamily="34" charset="0"/>
              </a:rPr>
              <a:t>NOTE:</a:t>
            </a:r>
          </a:p>
        </p:txBody>
      </p:sp>
      <p:sp>
        <p:nvSpPr>
          <p:cNvPr id="10" name="Freeform 343"/>
          <p:cNvSpPr>
            <a:spLocks noEditPoints="1"/>
          </p:cNvSpPr>
          <p:nvPr/>
        </p:nvSpPr>
        <p:spPr bwMode="auto">
          <a:xfrm>
            <a:off x="438037" y="6337941"/>
            <a:ext cx="399945" cy="400049"/>
          </a:xfrm>
          <a:custGeom>
            <a:avLst/>
            <a:gdLst>
              <a:gd name="T0" fmla="*/ 55 w 67"/>
              <a:gd name="T1" fmla="*/ 12 h 67"/>
              <a:gd name="T2" fmla="*/ 12 w 67"/>
              <a:gd name="T3" fmla="*/ 12 h 67"/>
              <a:gd name="T4" fmla="*/ 12 w 67"/>
              <a:gd name="T5" fmla="*/ 55 h 67"/>
              <a:gd name="T6" fmla="*/ 55 w 67"/>
              <a:gd name="T7" fmla="*/ 55 h 67"/>
              <a:gd name="T8" fmla="*/ 55 w 67"/>
              <a:gd name="T9" fmla="*/ 12 h 67"/>
              <a:gd name="T10" fmla="*/ 33 w 67"/>
              <a:gd name="T11" fmla="*/ 8 h 67"/>
              <a:gd name="T12" fmla="*/ 39 w 67"/>
              <a:gd name="T13" fmla="*/ 14 h 67"/>
              <a:gd name="T14" fmla="*/ 33 w 67"/>
              <a:gd name="T15" fmla="*/ 20 h 67"/>
              <a:gd name="T16" fmla="*/ 27 w 67"/>
              <a:gd name="T17" fmla="*/ 14 h 67"/>
              <a:gd name="T18" fmla="*/ 33 w 67"/>
              <a:gd name="T19" fmla="*/ 8 h 67"/>
              <a:gd name="T20" fmla="*/ 43 w 67"/>
              <a:gd name="T21" fmla="*/ 51 h 67"/>
              <a:gd name="T22" fmla="*/ 41 w 67"/>
              <a:gd name="T23" fmla="*/ 53 h 67"/>
              <a:gd name="T24" fmla="*/ 26 w 67"/>
              <a:gd name="T25" fmla="*/ 53 h 67"/>
              <a:gd name="T26" fmla="*/ 24 w 67"/>
              <a:gd name="T27" fmla="*/ 51 h 67"/>
              <a:gd name="T28" fmla="*/ 24 w 67"/>
              <a:gd name="T29" fmla="*/ 47 h 67"/>
              <a:gd name="T30" fmla="*/ 26 w 67"/>
              <a:gd name="T31" fmla="*/ 45 h 67"/>
              <a:gd name="T32" fmla="*/ 28 w 67"/>
              <a:gd name="T33" fmla="*/ 45 h 67"/>
              <a:gd name="T34" fmla="*/ 28 w 67"/>
              <a:gd name="T35" fmla="*/ 29 h 67"/>
              <a:gd name="T36" fmla="*/ 26 w 67"/>
              <a:gd name="T37" fmla="*/ 29 h 67"/>
              <a:gd name="T38" fmla="*/ 24 w 67"/>
              <a:gd name="T39" fmla="*/ 27 h 67"/>
              <a:gd name="T40" fmla="*/ 24 w 67"/>
              <a:gd name="T41" fmla="*/ 23 h 67"/>
              <a:gd name="T42" fmla="*/ 26 w 67"/>
              <a:gd name="T43" fmla="*/ 22 h 67"/>
              <a:gd name="T44" fmla="*/ 36 w 67"/>
              <a:gd name="T45" fmla="*/ 22 h 67"/>
              <a:gd name="T46" fmla="*/ 38 w 67"/>
              <a:gd name="T47" fmla="*/ 23 h 67"/>
              <a:gd name="T48" fmla="*/ 38 w 67"/>
              <a:gd name="T49" fmla="*/ 45 h 67"/>
              <a:gd name="T50" fmla="*/ 41 w 67"/>
              <a:gd name="T51" fmla="*/ 45 h 67"/>
              <a:gd name="T52" fmla="*/ 43 w 67"/>
              <a:gd name="T53" fmla="*/ 47 h 67"/>
              <a:gd name="T54" fmla="*/ 43 w 67"/>
              <a:gd name="T55"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 h="67">
                <a:moveTo>
                  <a:pt x="55" y="12"/>
                </a:moveTo>
                <a:cubicBezTo>
                  <a:pt x="43" y="0"/>
                  <a:pt x="24" y="0"/>
                  <a:pt x="12" y="12"/>
                </a:cubicBezTo>
                <a:cubicBezTo>
                  <a:pt x="0" y="24"/>
                  <a:pt x="0" y="43"/>
                  <a:pt x="12" y="55"/>
                </a:cubicBezTo>
                <a:cubicBezTo>
                  <a:pt x="24" y="67"/>
                  <a:pt x="43" y="67"/>
                  <a:pt x="55" y="55"/>
                </a:cubicBezTo>
                <a:cubicBezTo>
                  <a:pt x="67" y="43"/>
                  <a:pt x="67" y="24"/>
                  <a:pt x="55" y="12"/>
                </a:cubicBezTo>
                <a:close/>
                <a:moveTo>
                  <a:pt x="33" y="8"/>
                </a:moveTo>
                <a:cubicBezTo>
                  <a:pt x="36" y="8"/>
                  <a:pt x="39" y="11"/>
                  <a:pt x="39" y="14"/>
                </a:cubicBezTo>
                <a:cubicBezTo>
                  <a:pt x="39" y="17"/>
                  <a:pt x="36" y="20"/>
                  <a:pt x="33" y="20"/>
                </a:cubicBezTo>
                <a:cubicBezTo>
                  <a:pt x="30" y="20"/>
                  <a:pt x="27" y="17"/>
                  <a:pt x="27" y="14"/>
                </a:cubicBezTo>
                <a:cubicBezTo>
                  <a:pt x="27" y="11"/>
                  <a:pt x="30" y="8"/>
                  <a:pt x="33" y="8"/>
                </a:cubicBezTo>
                <a:close/>
                <a:moveTo>
                  <a:pt x="43" y="51"/>
                </a:moveTo>
                <a:cubicBezTo>
                  <a:pt x="43" y="52"/>
                  <a:pt x="42" y="53"/>
                  <a:pt x="41" y="53"/>
                </a:cubicBezTo>
                <a:cubicBezTo>
                  <a:pt x="26" y="53"/>
                  <a:pt x="26" y="53"/>
                  <a:pt x="26" y="53"/>
                </a:cubicBezTo>
                <a:cubicBezTo>
                  <a:pt x="24" y="53"/>
                  <a:pt x="24" y="52"/>
                  <a:pt x="24" y="51"/>
                </a:cubicBezTo>
                <a:cubicBezTo>
                  <a:pt x="24" y="47"/>
                  <a:pt x="24" y="47"/>
                  <a:pt x="24" y="47"/>
                </a:cubicBezTo>
                <a:cubicBezTo>
                  <a:pt x="24" y="46"/>
                  <a:pt x="24" y="45"/>
                  <a:pt x="26" y="45"/>
                </a:cubicBezTo>
                <a:cubicBezTo>
                  <a:pt x="28" y="45"/>
                  <a:pt x="28" y="45"/>
                  <a:pt x="28" y="45"/>
                </a:cubicBezTo>
                <a:cubicBezTo>
                  <a:pt x="28" y="29"/>
                  <a:pt x="28" y="29"/>
                  <a:pt x="28" y="29"/>
                </a:cubicBezTo>
                <a:cubicBezTo>
                  <a:pt x="26" y="29"/>
                  <a:pt x="26" y="29"/>
                  <a:pt x="26" y="29"/>
                </a:cubicBezTo>
                <a:cubicBezTo>
                  <a:pt x="24" y="29"/>
                  <a:pt x="24" y="29"/>
                  <a:pt x="24" y="27"/>
                </a:cubicBezTo>
                <a:cubicBezTo>
                  <a:pt x="24" y="23"/>
                  <a:pt x="24" y="23"/>
                  <a:pt x="24" y="23"/>
                </a:cubicBezTo>
                <a:cubicBezTo>
                  <a:pt x="24" y="22"/>
                  <a:pt x="24" y="22"/>
                  <a:pt x="26" y="22"/>
                </a:cubicBezTo>
                <a:cubicBezTo>
                  <a:pt x="36" y="22"/>
                  <a:pt x="36" y="22"/>
                  <a:pt x="36" y="22"/>
                </a:cubicBezTo>
                <a:cubicBezTo>
                  <a:pt x="37" y="22"/>
                  <a:pt x="38" y="22"/>
                  <a:pt x="38" y="23"/>
                </a:cubicBezTo>
                <a:cubicBezTo>
                  <a:pt x="38" y="45"/>
                  <a:pt x="38" y="45"/>
                  <a:pt x="38" y="45"/>
                </a:cubicBezTo>
                <a:cubicBezTo>
                  <a:pt x="41" y="45"/>
                  <a:pt x="41" y="45"/>
                  <a:pt x="41" y="45"/>
                </a:cubicBezTo>
                <a:cubicBezTo>
                  <a:pt x="42" y="45"/>
                  <a:pt x="43" y="46"/>
                  <a:pt x="43" y="47"/>
                </a:cubicBezTo>
                <a:lnTo>
                  <a:pt x="43" y="51"/>
                </a:lnTo>
                <a:close/>
              </a:path>
            </a:pathLst>
          </a:custGeom>
          <a:solidFill>
            <a:schemeClr val="bg1"/>
          </a:solidFill>
          <a:ln>
            <a:noFill/>
          </a:ln>
          <a:extLst/>
        </p:spPr>
        <p:txBody>
          <a:bodyPr vert="horz" wrap="square" lIns="121899" tIns="60949" rIns="121899" bIns="60949" numCol="1" anchor="t" anchorCtr="0" compatLnSpc="1">
            <a:prstTxWarp prst="textNoShape">
              <a:avLst/>
            </a:prstTxWarp>
          </a:bodyPr>
          <a:lstStyle/>
          <a:p>
            <a:endParaRPr lang="th-TH"/>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114271" y="1896176"/>
            <a:ext cx="10993283" cy="4292867"/>
          </a:xfrm>
        </p:spPr>
        <p:txBody>
          <a:bodyPr numCol="2" spcCol="457200"/>
          <a:lstStyle/>
          <a:p>
            <a:pPr lvl="0"/>
            <a:r>
              <a:rPr lang="en-US" dirty="0"/>
              <a:t>Tasks:</a:t>
            </a:r>
          </a:p>
          <a:p>
            <a:pPr lvl="1"/>
            <a:r>
              <a:rPr lang="en-US" dirty="0"/>
              <a:t>Change the organization-wide default setting for the Price Books object to View Only.</a:t>
            </a:r>
          </a:p>
          <a:p>
            <a:pPr lvl="1"/>
            <a:r>
              <a:rPr lang="en-US" dirty="0"/>
              <a:t>Share the Enterprise - APAC price book with Roles and Subordinates of the APAC Sales Director with Use access.</a:t>
            </a:r>
          </a:p>
          <a:p>
            <a:pPr lvl="1"/>
            <a:endParaRPr lang="en-US" dirty="0"/>
          </a:p>
          <a:p>
            <a:pPr lvl="1"/>
            <a:endParaRPr lang="en-US" dirty="0"/>
          </a:p>
          <a:p>
            <a:pPr lvl="1"/>
            <a:endParaRPr lang="en-US" dirty="0"/>
          </a:p>
          <a:p>
            <a:pPr lvl="1"/>
            <a:endParaRPr lang="en-US" dirty="0"/>
          </a:p>
          <a:p>
            <a:pPr lvl="1"/>
            <a:r>
              <a:rPr lang="en-US" dirty="0"/>
              <a:t>Log in as </a:t>
            </a:r>
            <a:r>
              <a:rPr lang="en-US" dirty="0" err="1"/>
              <a:t>Jin</a:t>
            </a:r>
            <a:r>
              <a:rPr lang="en-US" dirty="0"/>
              <a:t> Chang, an APAC Sales Rep, and verify that he can view price books and add products from the Enterprise - APAC price book to an opportunity.</a:t>
            </a:r>
          </a:p>
          <a:p>
            <a:pPr lvl="1"/>
            <a:r>
              <a:rPr lang="en-US" dirty="0"/>
              <a:t>Log in as Anna </a:t>
            </a:r>
            <a:r>
              <a:rPr lang="en-US" dirty="0" err="1"/>
              <a:t>Bressan</a:t>
            </a:r>
            <a:r>
              <a:rPr lang="en-US" dirty="0"/>
              <a:t>, a US Sales Rep, and verify that she can view price books but not add products from any price book to an opportunity.</a:t>
            </a:r>
          </a:p>
        </p:txBody>
      </p:sp>
      <p:sp>
        <p:nvSpPr>
          <p:cNvPr id="2" name="Content Placeholder 1"/>
          <p:cNvSpPr>
            <a:spLocks noGrp="1"/>
          </p:cNvSpPr>
          <p:nvPr>
            <p:ph idx="11"/>
          </p:nvPr>
        </p:nvSpPr>
        <p:spPr>
          <a:xfrm>
            <a:off x="0" y="758827"/>
            <a:ext cx="12188825" cy="973720"/>
          </a:xfrm>
        </p:spPr>
        <p:txBody>
          <a:bodyPr/>
          <a:lstStyle/>
          <a:p>
            <a:pPr lvl="0"/>
            <a:r>
              <a:rPr lang="en-US" dirty="0"/>
              <a:t>Goal:</a:t>
            </a:r>
          </a:p>
          <a:p>
            <a:pPr lvl="1"/>
            <a:r>
              <a:rPr lang="en-US" dirty="0"/>
              <a:t>Prevent users from adding products from specific price books to opportunities. </a:t>
            </a:r>
          </a:p>
        </p:txBody>
      </p:sp>
      <p:sp>
        <p:nvSpPr>
          <p:cNvPr id="3" name="Slide Number Placeholder 2"/>
          <p:cNvSpPr>
            <a:spLocks noGrp="1"/>
          </p:cNvSpPr>
          <p:nvPr>
            <p:ph type="sldNum" sz="quarter" idx="4"/>
          </p:nvPr>
        </p:nvSpPr>
        <p:spPr/>
        <p:txBody>
          <a:bodyPr/>
          <a:lstStyle/>
          <a:p>
            <a:fld id="{812A5277-1DB9-460F-9A21-B857ABB32666}" type="slidenum">
              <a:rPr lang="en-US" smtClean="0"/>
              <a:pPr/>
              <a:t>34</a:t>
            </a:fld>
            <a:endParaRPr lang="en-US" dirty="0"/>
          </a:p>
        </p:txBody>
      </p:sp>
      <p:sp>
        <p:nvSpPr>
          <p:cNvPr id="8" name="Title 7"/>
          <p:cNvSpPr>
            <a:spLocks noGrp="1"/>
          </p:cNvSpPr>
          <p:nvPr>
            <p:ph type="title"/>
          </p:nvPr>
        </p:nvSpPr>
        <p:spPr/>
        <p:txBody>
          <a:bodyPr/>
          <a:lstStyle/>
          <a:p>
            <a:r>
              <a:rPr lang="en-US"/>
              <a:t>1-8: Control Access to Products and Price Books</a:t>
            </a:r>
            <a:endParaRPr lang="en-US" dirty="0"/>
          </a:p>
        </p:txBody>
      </p:sp>
      <p:sp>
        <p:nvSpPr>
          <p:cNvPr id="10" name="Content Placeholder 9"/>
          <p:cNvSpPr>
            <a:spLocks noGrp="1"/>
          </p:cNvSpPr>
          <p:nvPr>
            <p:ph idx="10"/>
          </p:nvPr>
        </p:nvSpPr>
        <p:spPr/>
        <p:txBody>
          <a:bodyPr/>
          <a:lstStyle/>
          <a:p>
            <a:r>
              <a:rPr lang="en-US" dirty="0"/>
              <a:t>10 minutes</a:t>
            </a:r>
          </a:p>
        </p:txBody>
      </p:sp>
      <p:sp>
        <p:nvSpPr>
          <p:cNvPr id="4" name="Text Placeholder 3"/>
          <p:cNvSpPr>
            <a:spLocks noGrp="1"/>
          </p:cNvSpPr>
          <p:nvPr>
            <p:ph type="body" sz="quarter" idx="12"/>
          </p:nvPr>
        </p:nvSpPr>
        <p:spPr/>
        <p:txBody>
          <a:bodyPr/>
          <a:lstStyle/>
          <a:p>
            <a:r>
              <a:rPr lang="en-US" dirty="0"/>
              <a:t>Your turn:</a:t>
            </a:r>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Module Agenda</a:t>
            </a:r>
          </a:p>
        </p:txBody>
      </p:sp>
      <p:sp>
        <p:nvSpPr>
          <p:cNvPr id="6" name="Content Placeholder 5"/>
          <p:cNvSpPr>
            <a:spLocks noGrp="1"/>
          </p:cNvSpPr>
          <p:nvPr>
            <p:ph idx="1"/>
          </p:nvPr>
        </p:nvSpPr>
        <p:spPr/>
        <p:txBody>
          <a:bodyPr/>
          <a:lstStyle/>
          <a:p>
            <a:pPr lvl="1"/>
            <a:r>
              <a:rPr lang="en-US" dirty="0"/>
              <a:t>Creating and Customizing Products</a:t>
            </a:r>
          </a:p>
          <a:p>
            <a:pPr lvl="1"/>
            <a:r>
              <a:rPr lang="en-US" dirty="0"/>
              <a:t>Creating and Customizing Custom Price Books</a:t>
            </a:r>
          </a:p>
          <a:p>
            <a:pPr lvl="1"/>
            <a:r>
              <a:rPr lang="en-US" dirty="0"/>
              <a:t>Adding Products to Opportunities</a:t>
            </a:r>
          </a:p>
          <a:p>
            <a:pPr lvl="1"/>
            <a:r>
              <a:rPr lang="en-US" dirty="0"/>
              <a:t>Controlling Access to Products and Price Books</a:t>
            </a:r>
          </a:p>
          <a:p>
            <a:pPr lvl="1"/>
            <a:r>
              <a:rPr lang="en-US" b="1" dirty="0"/>
              <a:t>Creating Quotes</a:t>
            </a:r>
          </a:p>
          <a:p>
            <a:pPr lvl="1"/>
            <a:r>
              <a:rPr lang="en-US" dirty="0"/>
              <a:t>Creating Orders</a:t>
            </a:r>
          </a:p>
          <a:p>
            <a:pPr lvl="1"/>
            <a:r>
              <a:rPr lang="en-US" dirty="0"/>
              <a:t>Integrating Salesforce with Other Systems</a:t>
            </a:r>
          </a:p>
        </p:txBody>
      </p:sp>
      <p:sp>
        <p:nvSpPr>
          <p:cNvPr id="2" name="Slide Number Placeholder 1"/>
          <p:cNvSpPr>
            <a:spLocks noGrp="1"/>
          </p:cNvSpPr>
          <p:nvPr>
            <p:ph type="sldNum" sz="quarter" idx="4"/>
          </p:nvPr>
        </p:nvSpPr>
        <p:spPr/>
        <p:txBody>
          <a:bodyPr/>
          <a:lstStyle/>
          <a:p>
            <a:fld id="{812A5277-1DB9-460F-9A21-B857ABB32666}" type="slidenum">
              <a:rPr lang="en-US" smtClean="0"/>
              <a:pPr/>
              <a:t>35</a:t>
            </a:fld>
            <a:endParaRPr lang="en-US" dirty="0"/>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a:t>Creating a Quote</a:t>
            </a:r>
            <a:endParaRPr lang="en-US" dirty="0"/>
          </a:p>
        </p:txBody>
      </p:sp>
      <p:sp>
        <p:nvSpPr>
          <p:cNvPr id="4" name="Slide Number Placeholder 3"/>
          <p:cNvSpPr>
            <a:spLocks noGrp="1"/>
          </p:cNvSpPr>
          <p:nvPr>
            <p:ph type="sldNum" sz="quarter" idx="4"/>
          </p:nvPr>
        </p:nvSpPr>
        <p:spPr/>
        <p:txBody>
          <a:bodyPr/>
          <a:lstStyle/>
          <a:p>
            <a:fld id="{812A5277-1DB9-460F-9A21-B857ABB32666}" type="slidenum">
              <a:rPr lang="en-US" smtClean="0"/>
              <a:pPr/>
              <a:t>36</a:t>
            </a:fld>
            <a:endParaRPr lang="en-US" dirty="0"/>
          </a:p>
        </p:txBody>
      </p:sp>
      <p:sp>
        <p:nvSpPr>
          <p:cNvPr id="30" name="Rounded Rectangle 29"/>
          <p:cNvSpPr/>
          <p:nvPr/>
        </p:nvSpPr>
        <p:spPr bwMode="auto">
          <a:xfrm>
            <a:off x="7538285" y="1324799"/>
            <a:ext cx="1968955" cy="1737360"/>
          </a:xfrm>
          <a:prstGeom prst="roundRect">
            <a:avLst>
              <a:gd name="adj" fmla="val 12371"/>
            </a:avLst>
          </a:prstGeom>
          <a:solidFill>
            <a:schemeClr val="bg1">
              <a:lumMod val="75000"/>
            </a:schemeClr>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24" tIns="45712" rIns="91424" bIns="45712" numCol="1" rtlCol="0" anchor="t" anchorCtr="0" compatLnSpc="1">
            <a:prstTxWarp prst="textNoShape">
              <a:avLst/>
            </a:prstTxWarp>
          </a:bodyPr>
          <a:lstStyle/>
          <a:p>
            <a:pPr algn="ctr" fontAlgn="base">
              <a:spcBef>
                <a:spcPct val="0"/>
              </a:spcBef>
              <a:spcAft>
                <a:spcPct val="0"/>
              </a:spcAft>
            </a:pPr>
            <a:endParaRPr lang="en-US" sz="2400">
              <a:latin typeface="Times New Roman" pitchFamily="18" charset="0"/>
            </a:endParaRPr>
          </a:p>
        </p:txBody>
      </p:sp>
      <p:sp>
        <p:nvSpPr>
          <p:cNvPr id="31" name="Rounded Rectangle 30"/>
          <p:cNvSpPr/>
          <p:nvPr/>
        </p:nvSpPr>
        <p:spPr bwMode="auto">
          <a:xfrm>
            <a:off x="4776762" y="1324799"/>
            <a:ext cx="2011156" cy="1737360"/>
          </a:xfrm>
          <a:prstGeom prst="roundRect">
            <a:avLst>
              <a:gd name="adj" fmla="val 9148"/>
            </a:avLst>
          </a:prstGeom>
          <a:solidFill>
            <a:schemeClr val="bg1">
              <a:lumMod val="75000"/>
            </a:schemeClr>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24" tIns="45712" rIns="91424" bIns="45712" numCol="1" rtlCol="0" anchor="t" anchorCtr="0" compatLnSpc="1">
            <a:prstTxWarp prst="textNoShape">
              <a:avLst/>
            </a:prstTxWarp>
          </a:bodyPr>
          <a:lstStyle/>
          <a:p>
            <a:pPr algn="ctr" fontAlgn="base">
              <a:spcBef>
                <a:spcPct val="0"/>
              </a:spcBef>
              <a:spcAft>
                <a:spcPct val="0"/>
              </a:spcAft>
            </a:pPr>
            <a:endParaRPr lang="en-US" sz="2400">
              <a:latin typeface="Times New Roman" pitchFamily="18" charset="0"/>
            </a:endParaRPr>
          </a:p>
        </p:txBody>
      </p:sp>
      <p:sp>
        <p:nvSpPr>
          <p:cNvPr id="32" name="TextBox 31"/>
          <p:cNvSpPr txBox="1"/>
          <p:nvPr/>
        </p:nvSpPr>
        <p:spPr>
          <a:xfrm>
            <a:off x="4777535" y="1449239"/>
            <a:ext cx="2028088" cy="830981"/>
          </a:xfrm>
          <a:prstGeom prst="rect">
            <a:avLst/>
          </a:prstGeom>
          <a:noFill/>
        </p:spPr>
        <p:txBody>
          <a:bodyPr wrap="none" lIns="91424" tIns="45712" rIns="91424" bIns="45712" rtlCol="0">
            <a:spAutoFit/>
          </a:bodyPr>
          <a:lstStyle/>
          <a:p>
            <a:pPr algn="ctr"/>
            <a:r>
              <a:rPr lang="en-US" b="1" dirty="0">
                <a:latin typeface="Arial" panose="020B0604020202020204" pitchFamily="34" charset="0"/>
                <a:cs typeface="Arial" panose="020B0604020202020204" pitchFamily="34" charset="0"/>
              </a:rPr>
              <a:t>Opportunity </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Products</a:t>
            </a:r>
          </a:p>
        </p:txBody>
      </p:sp>
      <p:grpSp>
        <p:nvGrpSpPr>
          <p:cNvPr id="33" name="Group 31"/>
          <p:cNvGrpSpPr/>
          <p:nvPr/>
        </p:nvGrpSpPr>
        <p:grpSpPr>
          <a:xfrm>
            <a:off x="5207726" y="2407526"/>
            <a:ext cx="1149231" cy="400051"/>
            <a:chOff x="3825871" y="3336275"/>
            <a:chExt cx="1149531" cy="400050"/>
          </a:xfrm>
        </p:grpSpPr>
        <p:cxnSp>
          <p:nvCxnSpPr>
            <p:cNvPr id="34" name="Straight Connector 33"/>
            <p:cNvCxnSpPr/>
            <p:nvPr/>
          </p:nvCxnSpPr>
          <p:spPr bwMode="auto">
            <a:xfrm>
              <a:off x="3825871" y="3536300"/>
              <a:ext cx="1149531" cy="0"/>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a:effectLst/>
          </p:spPr>
        </p:cxnSp>
        <p:cxnSp>
          <p:nvCxnSpPr>
            <p:cNvPr id="35" name="Straight Connector 34"/>
            <p:cNvCxnSpPr/>
            <p:nvPr/>
          </p:nvCxnSpPr>
          <p:spPr bwMode="auto">
            <a:xfrm>
              <a:off x="3825871" y="3736325"/>
              <a:ext cx="1149531" cy="0"/>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a:effectLst/>
          </p:spPr>
        </p:cxnSp>
        <p:cxnSp>
          <p:nvCxnSpPr>
            <p:cNvPr id="36" name="Straight Connector 35"/>
            <p:cNvCxnSpPr/>
            <p:nvPr/>
          </p:nvCxnSpPr>
          <p:spPr bwMode="auto">
            <a:xfrm>
              <a:off x="3825871" y="3336275"/>
              <a:ext cx="1149531" cy="0"/>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a:effectLst/>
          </p:spPr>
        </p:cxnSp>
      </p:grpSp>
      <p:sp>
        <p:nvSpPr>
          <p:cNvPr id="37" name="Rounded Rectangle 36"/>
          <p:cNvSpPr/>
          <p:nvPr/>
        </p:nvSpPr>
        <p:spPr bwMode="auto">
          <a:xfrm>
            <a:off x="2062277" y="1324799"/>
            <a:ext cx="1968955" cy="1737360"/>
          </a:xfrm>
          <a:prstGeom prst="roundRect">
            <a:avLst>
              <a:gd name="adj" fmla="val 10222"/>
            </a:avLst>
          </a:prstGeom>
          <a:solidFill>
            <a:schemeClr val="bg1">
              <a:lumMod val="75000"/>
            </a:schemeClr>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24" tIns="45712" rIns="91424" bIns="45712" numCol="1" rtlCol="0" anchor="t" anchorCtr="0" compatLnSpc="1">
            <a:prstTxWarp prst="textNoShape">
              <a:avLst/>
            </a:prstTxWarp>
          </a:bodyPr>
          <a:lstStyle/>
          <a:p>
            <a:pPr algn="ctr" fontAlgn="base">
              <a:spcBef>
                <a:spcPct val="0"/>
              </a:spcBef>
              <a:spcAft>
                <a:spcPct val="0"/>
              </a:spcAft>
            </a:pPr>
            <a:endParaRPr lang="en-US" sz="2400">
              <a:latin typeface="Times New Roman" pitchFamily="18" charset="0"/>
            </a:endParaRPr>
          </a:p>
        </p:txBody>
      </p:sp>
      <p:sp>
        <p:nvSpPr>
          <p:cNvPr id="38" name="TextBox 37"/>
          <p:cNvSpPr txBox="1"/>
          <p:nvPr/>
        </p:nvSpPr>
        <p:spPr>
          <a:xfrm>
            <a:off x="2119285" y="1458430"/>
            <a:ext cx="1943128" cy="461649"/>
          </a:xfrm>
          <a:prstGeom prst="rect">
            <a:avLst/>
          </a:prstGeom>
          <a:noFill/>
        </p:spPr>
        <p:txBody>
          <a:bodyPr wrap="none" lIns="91424" tIns="45712" rIns="91424" bIns="45712" rtlCol="0">
            <a:spAutoFit/>
          </a:bodyPr>
          <a:lstStyle/>
          <a:p>
            <a:r>
              <a:rPr lang="en-US" b="1" dirty="0">
                <a:latin typeface="Arial" panose="020B0604020202020204" pitchFamily="34" charset="0"/>
                <a:cs typeface="Arial" panose="020B0604020202020204" pitchFamily="34" charset="0"/>
              </a:rPr>
              <a:t>Opportunity</a:t>
            </a:r>
          </a:p>
        </p:txBody>
      </p:sp>
      <p:sp>
        <p:nvSpPr>
          <p:cNvPr id="42" name="TextBox 41"/>
          <p:cNvSpPr txBox="1"/>
          <p:nvPr/>
        </p:nvSpPr>
        <p:spPr>
          <a:xfrm>
            <a:off x="8072963" y="1462910"/>
            <a:ext cx="1072697" cy="461649"/>
          </a:xfrm>
          <a:prstGeom prst="rect">
            <a:avLst/>
          </a:prstGeom>
          <a:noFill/>
        </p:spPr>
        <p:txBody>
          <a:bodyPr wrap="none" lIns="91424" tIns="45712" rIns="91424" bIns="45712" rtlCol="0">
            <a:spAutoFit/>
          </a:bodyPr>
          <a:lstStyle/>
          <a:p>
            <a:r>
              <a:rPr lang="en-US" b="1" dirty="0">
                <a:latin typeface="Arial" panose="020B0604020202020204" pitchFamily="34" charset="0"/>
                <a:cs typeface="Arial" panose="020B0604020202020204" pitchFamily="34" charset="0"/>
              </a:rPr>
              <a:t>Quote</a:t>
            </a:r>
          </a:p>
        </p:txBody>
      </p:sp>
      <p:sp>
        <p:nvSpPr>
          <p:cNvPr id="43" name="TextBox 42"/>
          <p:cNvSpPr txBox="1"/>
          <p:nvPr/>
        </p:nvSpPr>
        <p:spPr>
          <a:xfrm>
            <a:off x="4227334" y="1916035"/>
            <a:ext cx="453852" cy="646331"/>
          </a:xfrm>
          <a:prstGeom prst="rect">
            <a:avLst/>
          </a:prstGeom>
          <a:noFill/>
        </p:spPr>
        <p:txBody>
          <a:bodyPr wrap="none" lIns="91424" tIns="45712" rIns="91424" bIns="45712" rtlCol="0">
            <a:spAutoFit/>
          </a:bodyPr>
          <a:lstStyle/>
          <a:p>
            <a:r>
              <a:rPr lang="en-US" sz="3600" b="1" dirty="0"/>
              <a:t>+</a:t>
            </a:r>
          </a:p>
        </p:txBody>
      </p:sp>
      <p:sp>
        <p:nvSpPr>
          <p:cNvPr id="44" name="TextBox 43"/>
          <p:cNvSpPr txBox="1"/>
          <p:nvPr/>
        </p:nvSpPr>
        <p:spPr>
          <a:xfrm>
            <a:off x="6933970" y="1916035"/>
            <a:ext cx="453852" cy="646331"/>
          </a:xfrm>
          <a:prstGeom prst="rect">
            <a:avLst/>
          </a:prstGeom>
          <a:noFill/>
        </p:spPr>
        <p:txBody>
          <a:bodyPr wrap="none" lIns="91424" tIns="45712" rIns="91424" bIns="45712" rtlCol="0">
            <a:spAutoFit/>
          </a:bodyPr>
          <a:lstStyle/>
          <a:p>
            <a:r>
              <a:rPr lang="en-US" sz="3600" b="1" dirty="0"/>
              <a:t>=</a:t>
            </a:r>
          </a:p>
        </p:txBody>
      </p:sp>
      <p:sp>
        <p:nvSpPr>
          <p:cNvPr id="49" name="Rectangle 48"/>
          <p:cNvSpPr/>
          <p:nvPr/>
        </p:nvSpPr>
        <p:spPr bwMode="auto">
          <a:xfrm>
            <a:off x="1" y="6032311"/>
            <a:ext cx="12188825" cy="831271"/>
          </a:xfrm>
          <a:prstGeom prst="rect">
            <a:avLst/>
          </a:prstGeom>
          <a:solidFill>
            <a:schemeClr val="tx1"/>
          </a:solidFill>
          <a:ln w="38100" cap="flat" cmpd="sng" algn="ctr">
            <a:noFill/>
            <a:prstDash val="solid"/>
            <a:round/>
            <a:headEnd type="none" w="med" len="med"/>
            <a:tailEnd type="none" w="med" len="med"/>
          </a:ln>
          <a:effectLst/>
        </p:spPr>
        <p:txBody>
          <a:bodyPr vert="horz" wrap="square" lIns="1340885" tIns="45712" rIns="457120" bIns="45712" numCol="1" rtlCol="0" anchor="ctr" anchorCtr="0" compatLnSpc="1">
            <a:prstTxWarp prst="textNoShape">
              <a:avLst/>
            </a:prstTxWarp>
          </a:bodyPr>
          <a:lstStyle/>
          <a:p>
            <a:pPr marL="3174" algn="l" defTabSz="914231" eaLnBrk="0" hangingPunct="0">
              <a:lnSpc>
                <a:spcPct val="85000"/>
              </a:lnSpc>
            </a:pPr>
            <a:r>
              <a:rPr lang="en-US" kern="0" dirty="0">
                <a:solidFill>
                  <a:schemeClr val="bg1"/>
                </a:solidFill>
                <a:latin typeface="Arial" pitchFamily="34" charset="0"/>
                <a:cs typeface="Arial" pitchFamily="34" charset="0"/>
              </a:rPr>
              <a:t>A quote is created from an opportunity and its products to show proposed prices for products and services. </a:t>
            </a:r>
          </a:p>
        </p:txBody>
      </p:sp>
      <p:sp>
        <p:nvSpPr>
          <p:cNvPr id="50" name="TextBox 49"/>
          <p:cNvSpPr txBox="1"/>
          <p:nvPr/>
        </p:nvSpPr>
        <p:spPr>
          <a:xfrm>
            <a:off x="-15807" y="6091067"/>
            <a:ext cx="1310871" cy="253916"/>
          </a:xfrm>
          <a:prstGeom prst="rect">
            <a:avLst/>
          </a:prstGeom>
          <a:noFill/>
          <a:ln>
            <a:noFill/>
          </a:ln>
        </p:spPr>
        <p:txBody>
          <a:bodyPr wrap="square" lIns="68580" tIns="34290" rIns="68580" bIns="34290" rtlCol="0">
            <a:spAutoFit/>
          </a:bodyPr>
          <a:lstStyle/>
          <a:p>
            <a:pPr algn="ctr"/>
            <a:r>
              <a:rPr lang="en-US" sz="1200" dirty="0">
                <a:solidFill>
                  <a:schemeClr val="bg1"/>
                </a:solidFill>
                <a:latin typeface="Arial" panose="020B0604020202020204" pitchFamily="34" charset="0"/>
                <a:cs typeface="Arial" panose="020B0604020202020204" pitchFamily="34" charset="0"/>
              </a:rPr>
              <a:t>NOTE:</a:t>
            </a:r>
          </a:p>
        </p:txBody>
      </p:sp>
      <p:sp>
        <p:nvSpPr>
          <p:cNvPr id="51" name="Freeform 343"/>
          <p:cNvSpPr>
            <a:spLocks noEditPoints="1"/>
          </p:cNvSpPr>
          <p:nvPr/>
        </p:nvSpPr>
        <p:spPr bwMode="auto">
          <a:xfrm>
            <a:off x="438037" y="6343522"/>
            <a:ext cx="399945" cy="400049"/>
          </a:xfrm>
          <a:custGeom>
            <a:avLst/>
            <a:gdLst>
              <a:gd name="T0" fmla="*/ 55 w 67"/>
              <a:gd name="T1" fmla="*/ 12 h 67"/>
              <a:gd name="T2" fmla="*/ 12 w 67"/>
              <a:gd name="T3" fmla="*/ 12 h 67"/>
              <a:gd name="T4" fmla="*/ 12 w 67"/>
              <a:gd name="T5" fmla="*/ 55 h 67"/>
              <a:gd name="T6" fmla="*/ 55 w 67"/>
              <a:gd name="T7" fmla="*/ 55 h 67"/>
              <a:gd name="T8" fmla="*/ 55 w 67"/>
              <a:gd name="T9" fmla="*/ 12 h 67"/>
              <a:gd name="T10" fmla="*/ 33 w 67"/>
              <a:gd name="T11" fmla="*/ 8 h 67"/>
              <a:gd name="T12" fmla="*/ 39 w 67"/>
              <a:gd name="T13" fmla="*/ 14 h 67"/>
              <a:gd name="T14" fmla="*/ 33 w 67"/>
              <a:gd name="T15" fmla="*/ 20 h 67"/>
              <a:gd name="T16" fmla="*/ 27 w 67"/>
              <a:gd name="T17" fmla="*/ 14 h 67"/>
              <a:gd name="T18" fmla="*/ 33 w 67"/>
              <a:gd name="T19" fmla="*/ 8 h 67"/>
              <a:gd name="T20" fmla="*/ 43 w 67"/>
              <a:gd name="T21" fmla="*/ 51 h 67"/>
              <a:gd name="T22" fmla="*/ 41 w 67"/>
              <a:gd name="T23" fmla="*/ 53 h 67"/>
              <a:gd name="T24" fmla="*/ 26 w 67"/>
              <a:gd name="T25" fmla="*/ 53 h 67"/>
              <a:gd name="T26" fmla="*/ 24 w 67"/>
              <a:gd name="T27" fmla="*/ 51 h 67"/>
              <a:gd name="T28" fmla="*/ 24 w 67"/>
              <a:gd name="T29" fmla="*/ 47 h 67"/>
              <a:gd name="T30" fmla="*/ 26 w 67"/>
              <a:gd name="T31" fmla="*/ 45 h 67"/>
              <a:gd name="T32" fmla="*/ 28 w 67"/>
              <a:gd name="T33" fmla="*/ 45 h 67"/>
              <a:gd name="T34" fmla="*/ 28 w 67"/>
              <a:gd name="T35" fmla="*/ 29 h 67"/>
              <a:gd name="T36" fmla="*/ 26 w 67"/>
              <a:gd name="T37" fmla="*/ 29 h 67"/>
              <a:gd name="T38" fmla="*/ 24 w 67"/>
              <a:gd name="T39" fmla="*/ 27 h 67"/>
              <a:gd name="T40" fmla="*/ 24 w 67"/>
              <a:gd name="T41" fmla="*/ 23 h 67"/>
              <a:gd name="T42" fmla="*/ 26 w 67"/>
              <a:gd name="T43" fmla="*/ 22 h 67"/>
              <a:gd name="T44" fmla="*/ 36 w 67"/>
              <a:gd name="T45" fmla="*/ 22 h 67"/>
              <a:gd name="T46" fmla="*/ 38 w 67"/>
              <a:gd name="T47" fmla="*/ 23 h 67"/>
              <a:gd name="T48" fmla="*/ 38 w 67"/>
              <a:gd name="T49" fmla="*/ 45 h 67"/>
              <a:gd name="T50" fmla="*/ 41 w 67"/>
              <a:gd name="T51" fmla="*/ 45 h 67"/>
              <a:gd name="T52" fmla="*/ 43 w 67"/>
              <a:gd name="T53" fmla="*/ 47 h 67"/>
              <a:gd name="T54" fmla="*/ 43 w 67"/>
              <a:gd name="T55"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 h="67">
                <a:moveTo>
                  <a:pt x="55" y="12"/>
                </a:moveTo>
                <a:cubicBezTo>
                  <a:pt x="43" y="0"/>
                  <a:pt x="24" y="0"/>
                  <a:pt x="12" y="12"/>
                </a:cubicBezTo>
                <a:cubicBezTo>
                  <a:pt x="0" y="24"/>
                  <a:pt x="0" y="43"/>
                  <a:pt x="12" y="55"/>
                </a:cubicBezTo>
                <a:cubicBezTo>
                  <a:pt x="24" y="67"/>
                  <a:pt x="43" y="67"/>
                  <a:pt x="55" y="55"/>
                </a:cubicBezTo>
                <a:cubicBezTo>
                  <a:pt x="67" y="43"/>
                  <a:pt x="67" y="24"/>
                  <a:pt x="55" y="12"/>
                </a:cubicBezTo>
                <a:close/>
                <a:moveTo>
                  <a:pt x="33" y="8"/>
                </a:moveTo>
                <a:cubicBezTo>
                  <a:pt x="36" y="8"/>
                  <a:pt x="39" y="11"/>
                  <a:pt x="39" y="14"/>
                </a:cubicBezTo>
                <a:cubicBezTo>
                  <a:pt x="39" y="17"/>
                  <a:pt x="36" y="20"/>
                  <a:pt x="33" y="20"/>
                </a:cubicBezTo>
                <a:cubicBezTo>
                  <a:pt x="30" y="20"/>
                  <a:pt x="27" y="17"/>
                  <a:pt x="27" y="14"/>
                </a:cubicBezTo>
                <a:cubicBezTo>
                  <a:pt x="27" y="11"/>
                  <a:pt x="30" y="8"/>
                  <a:pt x="33" y="8"/>
                </a:cubicBezTo>
                <a:close/>
                <a:moveTo>
                  <a:pt x="43" y="51"/>
                </a:moveTo>
                <a:cubicBezTo>
                  <a:pt x="43" y="52"/>
                  <a:pt x="42" y="53"/>
                  <a:pt x="41" y="53"/>
                </a:cubicBezTo>
                <a:cubicBezTo>
                  <a:pt x="26" y="53"/>
                  <a:pt x="26" y="53"/>
                  <a:pt x="26" y="53"/>
                </a:cubicBezTo>
                <a:cubicBezTo>
                  <a:pt x="24" y="53"/>
                  <a:pt x="24" y="52"/>
                  <a:pt x="24" y="51"/>
                </a:cubicBezTo>
                <a:cubicBezTo>
                  <a:pt x="24" y="47"/>
                  <a:pt x="24" y="47"/>
                  <a:pt x="24" y="47"/>
                </a:cubicBezTo>
                <a:cubicBezTo>
                  <a:pt x="24" y="46"/>
                  <a:pt x="24" y="45"/>
                  <a:pt x="26" y="45"/>
                </a:cubicBezTo>
                <a:cubicBezTo>
                  <a:pt x="28" y="45"/>
                  <a:pt x="28" y="45"/>
                  <a:pt x="28" y="45"/>
                </a:cubicBezTo>
                <a:cubicBezTo>
                  <a:pt x="28" y="29"/>
                  <a:pt x="28" y="29"/>
                  <a:pt x="28" y="29"/>
                </a:cubicBezTo>
                <a:cubicBezTo>
                  <a:pt x="26" y="29"/>
                  <a:pt x="26" y="29"/>
                  <a:pt x="26" y="29"/>
                </a:cubicBezTo>
                <a:cubicBezTo>
                  <a:pt x="24" y="29"/>
                  <a:pt x="24" y="29"/>
                  <a:pt x="24" y="27"/>
                </a:cubicBezTo>
                <a:cubicBezTo>
                  <a:pt x="24" y="23"/>
                  <a:pt x="24" y="23"/>
                  <a:pt x="24" y="23"/>
                </a:cubicBezTo>
                <a:cubicBezTo>
                  <a:pt x="24" y="22"/>
                  <a:pt x="24" y="22"/>
                  <a:pt x="26" y="22"/>
                </a:cubicBezTo>
                <a:cubicBezTo>
                  <a:pt x="36" y="22"/>
                  <a:pt x="36" y="22"/>
                  <a:pt x="36" y="22"/>
                </a:cubicBezTo>
                <a:cubicBezTo>
                  <a:pt x="37" y="22"/>
                  <a:pt x="38" y="22"/>
                  <a:pt x="38" y="23"/>
                </a:cubicBezTo>
                <a:cubicBezTo>
                  <a:pt x="38" y="45"/>
                  <a:pt x="38" y="45"/>
                  <a:pt x="38" y="45"/>
                </a:cubicBezTo>
                <a:cubicBezTo>
                  <a:pt x="41" y="45"/>
                  <a:pt x="41" y="45"/>
                  <a:pt x="41" y="45"/>
                </a:cubicBezTo>
                <a:cubicBezTo>
                  <a:pt x="42" y="45"/>
                  <a:pt x="43" y="46"/>
                  <a:pt x="43" y="47"/>
                </a:cubicBezTo>
                <a:lnTo>
                  <a:pt x="43" y="5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th-TH"/>
          </a:p>
        </p:txBody>
      </p:sp>
      <p:pic>
        <p:nvPicPr>
          <p:cNvPr id="53" name="Picture 14" descr="C:\Users\jgoldie\Downloads\Complete Icon Set_opportunit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93869" y="2062953"/>
            <a:ext cx="904013" cy="904248"/>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8096508" y="2064718"/>
            <a:ext cx="904013" cy="904248"/>
          </a:xfrm>
          <a:prstGeom prst="rect">
            <a:avLst/>
          </a:prstGeom>
          <a:noFill/>
          <a:extLst>
            <a:ext uri="{909E8E84-426E-40DD-AFC4-6F175D3DCCD1}">
              <a14:hiddenFill xmlns:a14="http://schemas.microsoft.com/office/drawing/2010/main">
                <a:solidFill>
                  <a:srgbClr val="FFFFFF"/>
                </a:solidFill>
              </a14:hiddenFill>
            </a:ext>
          </a:extLst>
        </p:spPr>
      </p:pic>
      <p:grpSp>
        <p:nvGrpSpPr>
          <p:cNvPr id="48" name="Group 47"/>
          <p:cNvGrpSpPr/>
          <p:nvPr/>
        </p:nvGrpSpPr>
        <p:grpSpPr>
          <a:xfrm>
            <a:off x="3121017" y="2752632"/>
            <a:ext cx="2621958" cy="2432684"/>
            <a:chOff x="3314347" y="-193083"/>
            <a:chExt cx="2621958" cy="2432684"/>
          </a:xfrm>
          <a:solidFill>
            <a:srgbClr val="FF0000"/>
          </a:solidFill>
          <a:effectLst>
            <a:outerShdw blurRad="50800" dist="38100" dir="2700000" algn="tl" rotWithShape="0">
              <a:prstClr val="black">
                <a:alpha val="40000"/>
              </a:prstClr>
            </a:outerShdw>
          </a:effectLst>
        </p:grpSpPr>
        <p:sp>
          <p:nvSpPr>
            <p:cNvPr id="58" name="Isosceles Triangle 57"/>
            <p:cNvSpPr/>
            <p:nvPr/>
          </p:nvSpPr>
          <p:spPr bwMode="auto">
            <a:xfrm>
              <a:off x="4493994" y="-193083"/>
              <a:ext cx="261635" cy="722307"/>
            </a:xfrm>
            <a:prstGeom prst="triangle">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lnSpc>
                  <a:spcPct val="95000"/>
                </a:lnSpc>
              </a:pPr>
              <a:endParaRPr lang="en-US" sz="2400">
                <a:solidFill>
                  <a:schemeClr val="bg1"/>
                </a:solidFill>
              </a:endParaRPr>
            </a:p>
          </p:txBody>
        </p:sp>
        <p:sp>
          <p:nvSpPr>
            <p:cNvPr id="59" name="Rounded Rectangle 58"/>
            <p:cNvSpPr/>
            <p:nvPr/>
          </p:nvSpPr>
          <p:spPr bwMode="auto">
            <a:xfrm>
              <a:off x="3314347" y="301335"/>
              <a:ext cx="2621958" cy="1938266"/>
            </a:xfrm>
            <a:prstGeom prst="roundRect">
              <a:avLst>
                <a:gd name="adj" fmla="val 5016"/>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nSpc>
                  <a:spcPct val="95000"/>
                </a:lnSpc>
              </a:pPr>
              <a:r>
                <a:rPr lang="en-US" dirty="0">
                  <a:solidFill>
                    <a:schemeClr val="bg1"/>
                  </a:solidFill>
                </a:rPr>
                <a:t>When a quote is created, products on an opportunity will be added to the quote.</a:t>
              </a:r>
            </a:p>
          </p:txBody>
        </p:sp>
      </p:grpSp>
      <p:grpSp>
        <p:nvGrpSpPr>
          <p:cNvPr id="61" name="Group 60"/>
          <p:cNvGrpSpPr/>
          <p:nvPr/>
        </p:nvGrpSpPr>
        <p:grpSpPr>
          <a:xfrm>
            <a:off x="8854741" y="2752632"/>
            <a:ext cx="2074506" cy="2075476"/>
            <a:chOff x="2780489" y="-200292"/>
            <a:chExt cx="2074506" cy="2075476"/>
          </a:xfrm>
          <a:solidFill>
            <a:srgbClr val="FF0000"/>
          </a:solidFill>
          <a:effectLst>
            <a:outerShdw blurRad="50800" dist="38100" dir="2700000" algn="tl" rotWithShape="0">
              <a:prstClr val="black">
                <a:alpha val="40000"/>
              </a:prstClr>
            </a:outerShdw>
          </a:effectLst>
        </p:grpSpPr>
        <p:sp>
          <p:nvSpPr>
            <p:cNvPr id="62" name="Isosceles Triangle 61"/>
            <p:cNvSpPr/>
            <p:nvPr/>
          </p:nvSpPr>
          <p:spPr bwMode="auto">
            <a:xfrm>
              <a:off x="2963584" y="-200292"/>
              <a:ext cx="261635" cy="722307"/>
            </a:xfrm>
            <a:prstGeom prst="triangle">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lnSpc>
                  <a:spcPct val="95000"/>
                </a:lnSpc>
              </a:pPr>
              <a:endParaRPr lang="en-US" sz="2400">
                <a:solidFill>
                  <a:schemeClr val="bg1"/>
                </a:solidFill>
              </a:endParaRPr>
            </a:p>
          </p:txBody>
        </p:sp>
        <p:sp>
          <p:nvSpPr>
            <p:cNvPr id="63" name="Rounded Rectangle 62"/>
            <p:cNvSpPr/>
            <p:nvPr/>
          </p:nvSpPr>
          <p:spPr bwMode="auto">
            <a:xfrm>
              <a:off x="2780489" y="301335"/>
              <a:ext cx="2074506" cy="1573849"/>
            </a:xfrm>
            <a:prstGeom prst="roundRect">
              <a:avLst>
                <a:gd name="adj" fmla="val 5016"/>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nSpc>
                  <a:spcPct val="95000"/>
                </a:lnSpc>
              </a:pPr>
              <a:r>
                <a:rPr lang="en-US" dirty="0">
                  <a:solidFill>
                    <a:schemeClr val="bg1"/>
                  </a:solidFill>
                </a:rPr>
                <a:t>Taxes and shipping costs are added to the total.</a:t>
              </a:r>
            </a:p>
          </p:txBody>
        </p:sp>
      </p:grpSp>
      <p:grpSp>
        <p:nvGrpSpPr>
          <p:cNvPr id="64" name="Group 63"/>
          <p:cNvGrpSpPr/>
          <p:nvPr/>
        </p:nvGrpSpPr>
        <p:grpSpPr>
          <a:xfrm>
            <a:off x="5920603" y="2752632"/>
            <a:ext cx="2525485" cy="2690225"/>
            <a:chOff x="2931664" y="-193083"/>
            <a:chExt cx="2525485" cy="2690225"/>
          </a:xfrm>
          <a:solidFill>
            <a:srgbClr val="FF0000"/>
          </a:solidFill>
          <a:effectLst>
            <a:outerShdw blurRad="50800" dist="38100" dir="2700000" algn="tl" rotWithShape="0">
              <a:prstClr val="black">
                <a:alpha val="40000"/>
              </a:prstClr>
            </a:outerShdw>
          </a:effectLst>
        </p:grpSpPr>
        <p:sp>
          <p:nvSpPr>
            <p:cNvPr id="65" name="Isosceles Triangle 64"/>
            <p:cNvSpPr/>
            <p:nvPr/>
          </p:nvSpPr>
          <p:spPr bwMode="auto">
            <a:xfrm>
              <a:off x="4063589" y="-193083"/>
              <a:ext cx="261635" cy="722307"/>
            </a:xfrm>
            <a:prstGeom prst="triangle">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lnSpc>
                  <a:spcPct val="95000"/>
                </a:lnSpc>
              </a:pPr>
              <a:endParaRPr lang="en-US" sz="2400">
                <a:solidFill>
                  <a:schemeClr val="bg1"/>
                </a:solidFill>
              </a:endParaRPr>
            </a:p>
          </p:txBody>
        </p:sp>
        <p:sp>
          <p:nvSpPr>
            <p:cNvPr id="66" name="Rounded Rectangle 65"/>
            <p:cNvSpPr/>
            <p:nvPr/>
          </p:nvSpPr>
          <p:spPr bwMode="auto">
            <a:xfrm>
              <a:off x="2931664" y="301335"/>
              <a:ext cx="2525485" cy="2195807"/>
            </a:xfrm>
            <a:prstGeom prst="roundRect">
              <a:avLst>
                <a:gd name="adj" fmla="val 5016"/>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nSpc>
                  <a:spcPct val="95000"/>
                </a:lnSpc>
              </a:pPr>
              <a:r>
                <a:rPr lang="en-US" dirty="0">
                  <a:solidFill>
                    <a:schemeClr val="bg1"/>
                  </a:solidFill>
                </a:rPr>
                <a:t>From the quote, products can be added, edited, and given discounts on a per-item basis.</a:t>
              </a:r>
            </a:p>
          </p:txBody>
        </p:sp>
      </p:gr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7"/>
          <p:cNvSpPr>
            <a:spLocks noGrp="1"/>
          </p:cNvSpPr>
          <p:nvPr>
            <p:ph idx="1"/>
          </p:nvPr>
        </p:nvSpPr>
        <p:spPr/>
        <p:txBody>
          <a:bodyPr/>
          <a:lstStyle/>
          <a:p>
            <a:r>
              <a:rPr lang="en-US" dirty="0"/>
              <a:t>You can edit quote line items to apply discounts to individual products. </a:t>
            </a:r>
          </a:p>
        </p:txBody>
      </p:sp>
      <p:sp>
        <p:nvSpPr>
          <p:cNvPr id="3" name="Title 2"/>
          <p:cNvSpPr>
            <a:spLocks noGrp="1"/>
          </p:cNvSpPr>
          <p:nvPr>
            <p:ph type="title"/>
          </p:nvPr>
        </p:nvSpPr>
        <p:spPr/>
        <p:txBody>
          <a:bodyPr/>
          <a:lstStyle/>
          <a:p>
            <a:r>
              <a:rPr lang="en-CA" dirty="0"/>
              <a:t>Editing Quote Line Items</a:t>
            </a:r>
            <a:endParaRPr lang="en-US" dirty="0"/>
          </a:p>
        </p:txBody>
      </p:sp>
      <p:sp>
        <p:nvSpPr>
          <p:cNvPr id="4" name="Slide Number Placeholder 3"/>
          <p:cNvSpPr>
            <a:spLocks noGrp="1"/>
          </p:cNvSpPr>
          <p:nvPr>
            <p:ph type="sldNum" sz="quarter" idx="4"/>
          </p:nvPr>
        </p:nvSpPr>
        <p:spPr/>
        <p:txBody>
          <a:bodyPr/>
          <a:lstStyle/>
          <a:p>
            <a:fld id="{812A5277-1DB9-460F-9A21-B857ABB32666}" type="slidenum">
              <a:rPr lang="en-US" smtClean="0"/>
              <a:pPr/>
              <a:t>37</a:t>
            </a:fld>
            <a:endParaRPr lang="en-US" dirty="0"/>
          </a:p>
        </p:txBody>
      </p:sp>
      <p:pic>
        <p:nvPicPr>
          <p:cNvPr id="5" name="Picture 2"/>
          <p:cNvPicPr>
            <a:picLocks noChangeAspect="1" noChangeArrowheads="1"/>
          </p:cNvPicPr>
          <p:nvPr/>
        </p:nvPicPr>
        <p:blipFill>
          <a:blip r:embed="rId4" cstate="print"/>
          <a:srcRect/>
          <a:stretch>
            <a:fillRect/>
          </a:stretch>
        </p:blipFill>
        <p:spPr bwMode="auto">
          <a:xfrm>
            <a:off x="243381" y="1734704"/>
            <a:ext cx="11702062" cy="3802579"/>
          </a:xfrm>
          <a:prstGeom prst="rect">
            <a:avLst/>
          </a:prstGeom>
          <a:noFill/>
          <a:ln w="9525">
            <a:solidFill>
              <a:schemeClr val="bg1">
                <a:lumMod val="75000"/>
              </a:schemeClr>
            </a:solidFill>
            <a:miter lim="800000"/>
            <a:headEnd/>
            <a:tailEnd/>
          </a:ln>
          <a:effectLst>
            <a:outerShdw blurRad="50800" dist="38100" dir="2700000" algn="tl" rotWithShape="0">
              <a:prstClr val="black">
                <a:alpha val="40000"/>
              </a:prstClr>
            </a:outerShdw>
          </a:effectLst>
        </p:spPr>
      </p:pic>
      <p:sp>
        <p:nvSpPr>
          <p:cNvPr id="7" name="Rectangle 6"/>
          <p:cNvSpPr/>
          <p:nvPr/>
        </p:nvSpPr>
        <p:spPr bwMode="auto">
          <a:xfrm>
            <a:off x="365761" y="3663445"/>
            <a:ext cx="10968546" cy="47034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Syncing a Quote to Its Opportunity</a:t>
            </a:r>
            <a:endParaRPr lang="en-US" dirty="0"/>
          </a:p>
        </p:txBody>
      </p:sp>
      <p:sp>
        <p:nvSpPr>
          <p:cNvPr id="4" name="Slide Number Placeholder 3"/>
          <p:cNvSpPr>
            <a:spLocks noGrp="1"/>
          </p:cNvSpPr>
          <p:nvPr>
            <p:ph type="sldNum" sz="quarter" idx="4"/>
          </p:nvPr>
        </p:nvSpPr>
        <p:spPr/>
        <p:txBody>
          <a:bodyPr/>
          <a:lstStyle/>
          <a:p>
            <a:fld id="{812A5277-1DB9-460F-9A21-B857ABB32666}" type="slidenum">
              <a:rPr lang="en-US" smtClean="0"/>
              <a:pPr/>
              <a:t>38</a:t>
            </a:fld>
            <a:endParaRPr lang="en-US" dirty="0"/>
          </a:p>
        </p:txBody>
      </p:sp>
      <p:sp>
        <p:nvSpPr>
          <p:cNvPr id="31" name="Rounded Rectangle 30"/>
          <p:cNvSpPr/>
          <p:nvPr/>
        </p:nvSpPr>
        <p:spPr bwMode="auto">
          <a:xfrm>
            <a:off x="5064625" y="4571407"/>
            <a:ext cx="2705883" cy="1669893"/>
          </a:xfrm>
          <a:prstGeom prst="roundRect">
            <a:avLst/>
          </a:prstGeom>
          <a:solidFill>
            <a:schemeClr val="bg1">
              <a:lumMod val="85000"/>
            </a:schemeClr>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899" tIns="60949" rIns="121899" bIns="60949" numCol="1" rtlCol="0" anchor="t" anchorCtr="0" compatLnSpc="1">
            <a:prstTxWarp prst="textNoShape">
              <a:avLst/>
            </a:prstTxWarp>
          </a:bodyPr>
          <a:lstStyle/>
          <a:p>
            <a:pPr algn="r"/>
            <a:r>
              <a:rPr lang="en-US" sz="2000" b="1" dirty="0">
                <a:latin typeface="+mn-lt"/>
              </a:rPr>
              <a:t>Opportunity</a:t>
            </a:r>
          </a:p>
          <a:p>
            <a:pPr algn="r"/>
            <a:endParaRPr lang="en-US" sz="2000" dirty="0">
              <a:latin typeface="+mn-lt"/>
            </a:endParaRPr>
          </a:p>
          <a:p>
            <a:pPr marL="148141" algn="l"/>
            <a:r>
              <a:rPr lang="en-US" sz="2000" dirty="0">
                <a:latin typeface="+mn-lt"/>
              </a:rPr>
              <a:t>Product A …. $100 Product B …. $70</a:t>
            </a:r>
          </a:p>
        </p:txBody>
      </p:sp>
      <p:sp>
        <p:nvSpPr>
          <p:cNvPr id="32" name="Rounded Rectangle 31"/>
          <p:cNvSpPr/>
          <p:nvPr/>
        </p:nvSpPr>
        <p:spPr bwMode="auto">
          <a:xfrm>
            <a:off x="8851995" y="4571407"/>
            <a:ext cx="2705883" cy="1669893"/>
          </a:xfrm>
          <a:prstGeom prst="roundRect">
            <a:avLst/>
          </a:prstGeom>
          <a:solidFill>
            <a:schemeClr val="bg1">
              <a:lumMod val="85000"/>
            </a:schemeClr>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899" tIns="60949" rIns="121899" bIns="60949" numCol="1" rtlCol="0" anchor="t" anchorCtr="0" compatLnSpc="1">
            <a:prstTxWarp prst="textNoShape">
              <a:avLst/>
            </a:prstTxWarp>
          </a:bodyPr>
          <a:lstStyle/>
          <a:p>
            <a:pPr algn="r"/>
            <a:r>
              <a:rPr lang="en-US" sz="2000" b="1" dirty="0">
                <a:latin typeface="+mn-lt"/>
              </a:rPr>
              <a:t>Quote</a:t>
            </a:r>
          </a:p>
          <a:p>
            <a:pPr algn="r"/>
            <a:endParaRPr lang="en-US" sz="2000" dirty="0">
              <a:latin typeface="+mn-lt"/>
            </a:endParaRPr>
          </a:p>
          <a:p>
            <a:pPr marL="148141" algn="l"/>
            <a:r>
              <a:rPr lang="en-US" sz="2000" dirty="0">
                <a:latin typeface="+mn-lt"/>
              </a:rPr>
              <a:t>Product A …. $100</a:t>
            </a:r>
          </a:p>
          <a:p>
            <a:pPr marL="148141" algn="l"/>
            <a:r>
              <a:rPr lang="en-US" sz="2000" dirty="0">
                <a:latin typeface="+mn-lt"/>
              </a:rPr>
              <a:t>Product B …. $70</a:t>
            </a:r>
          </a:p>
        </p:txBody>
      </p:sp>
      <p:sp>
        <p:nvSpPr>
          <p:cNvPr id="33" name="Rounded Rectangle 32"/>
          <p:cNvSpPr/>
          <p:nvPr/>
        </p:nvSpPr>
        <p:spPr bwMode="auto">
          <a:xfrm>
            <a:off x="8851995" y="2182484"/>
            <a:ext cx="2705883" cy="1669893"/>
          </a:xfrm>
          <a:prstGeom prst="roundRect">
            <a:avLst/>
          </a:prstGeom>
          <a:solidFill>
            <a:schemeClr val="bg1">
              <a:lumMod val="85000"/>
            </a:schemeClr>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899" tIns="60949" rIns="121899" bIns="60949" numCol="1" rtlCol="0" anchor="t" anchorCtr="0" compatLnSpc="1">
            <a:prstTxWarp prst="textNoShape">
              <a:avLst/>
            </a:prstTxWarp>
          </a:bodyPr>
          <a:lstStyle/>
          <a:p>
            <a:pPr algn="r"/>
            <a:r>
              <a:rPr lang="en-US" sz="2000" b="1" dirty="0">
                <a:latin typeface="+mn-lt"/>
              </a:rPr>
              <a:t>Quote</a:t>
            </a:r>
          </a:p>
          <a:p>
            <a:pPr algn="r"/>
            <a:endParaRPr lang="en-US" sz="2000" dirty="0">
              <a:latin typeface="+mn-lt"/>
            </a:endParaRPr>
          </a:p>
          <a:p>
            <a:pPr marL="148141" algn="l"/>
            <a:r>
              <a:rPr lang="en-US" sz="2000" dirty="0">
                <a:latin typeface="+mn-lt"/>
              </a:rPr>
              <a:t>Product A …. $100</a:t>
            </a:r>
          </a:p>
          <a:p>
            <a:pPr marL="148141" algn="l"/>
            <a:r>
              <a:rPr lang="en-US" sz="2000" dirty="0">
                <a:latin typeface="+mn-lt"/>
              </a:rPr>
              <a:t>Product B …. $70</a:t>
            </a:r>
          </a:p>
        </p:txBody>
      </p:sp>
      <p:sp>
        <p:nvSpPr>
          <p:cNvPr id="34" name="Right Arrow 33"/>
          <p:cNvSpPr/>
          <p:nvPr/>
        </p:nvSpPr>
        <p:spPr bwMode="auto">
          <a:xfrm flipH="1">
            <a:off x="7825267" y="2862961"/>
            <a:ext cx="1031889" cy="688100"/>
          </a:xfrm>
          <a:prstGeom prst="rightArrow">
            <a:avLst/>
          </a:prstGeom>
          <a:solidFill>
            <a:srgbClr val="C00000"/>
          </a:solidFill>
          <a:ln w="38100" cap="flat" cmpd="sng" algn="ctr">
            <a:noFill/>
            <a:prstDash val="solid"/>
            <a:round/>
            <a:headEnd type="none" w="med" len="med"/>
            <a:tailEnd type="none" w="med" len="med"/>
          </a:ln>
          <a:effectLst/>
        </p:spPr>
        <p:txBody>
          <a:bodyPr vert="horz" wrap="square" lIns="91424" tIns="45712" rIns="91424" bIns="45712" numCol="1" rtlCol="0" anchor="t" anchorCtr="0" compatLnSpc="1">
            <a:prstTxWarp prst="textNoShape">
              <a:avLst/>
            </a:prstTxWarp>
          </a:bodyPr>
          <a:lstStyle/>
          <a:p>
            <a:pPr algn="ctr" fontAlgn="base">
              <a:spcBef>
                <a:spcPct val="0"/>
              </a:spcBef>
              <a:spcAft>
                <a:spcPct val="0"/>
              </a:spcAft>
            </a:pPr>
            <a:endParaRPr lang="en-US" sz="2000">
              <a:latin typeface="+mn-lt"/>
            </a:endParaRPr>
          </a:p>
        </p:txBody>
      </p:sp>
      <p:sp>
        <p:nvSpPr>
          <p:cNvPr id="35" name="Content Placeholder 8"/>
          <p:cNvSpPr>
            <a:spLocks noGrp="1"/>
          </p:cNvSpPr>
          <p:nvPr>
            <p:ph idx="1"/>
          </p:nvPr>
        </p:nvSpPr>
        <p:spPr>
          <a:xfrm>
            <a:off x="115680" y="843166"/>
            <a:ext cx="11938065" cy="630476"/>
          </a:xfrm>
        </p:spPr>
        <p:txBody>
          <a:bodyPr/>
          <a:lstStyle/>
          <a:p>
            <a:r>
              <a:rPr lang="en-US" dirty="0"/>
              <a:t>Sync all updates between a quote and the opportunity it was created from.</a:t>
            </a:r>
          </a:p>
        </p:txBody>
      </p:sp>
      <p:sp>
        <p:nvSpPr>
          <p:cNvPr id="38" name="Left-Right Arrow 37"/>
          <p:cNvSpPr/>
          <p:nvPr/>
        </p:nvSpPr>
        <p:spPr bwMode="auto">
          <a:xfrm>
            <a:off x="7682434" y="5310140"/>
            <a:ext cx="1275834" cy="662163"/>
          </a:xfrm>
          <a:prstGeom prst="leftRightArrow">
            <a:avLst/>
          </a:prstGeom>
          <a:solidFill>
            <a:srgbClr val="C00000"/>
          </a:solidFill>
          <a:ln w="38100" cap="flat" cmpd="sng" algn="ctr">
            <a:noFill/>
            <a:prstDash val="solid"/>
            <a:round/>
            <a:headEnd type="none" w="med" len="med"/>
            <a:tailEnd type="none" w="med" len="med"/>
          </a:ln>
          <a:effectLst/>
        </p:spPr>
        <p:txBody>
          <a:bodyPr vert="horz" wrap="square" lIns="91424" tIns="45712" rIns="91424" bIns="45712" numCol="1" rtlCol="0" anchor="t" anchorCtr="0" compatLnSpc="1">
            <a:prstTxWarp prst="textNoShape">
              <a:avLst/>
            </a:prstTxWarp>
          </a:bodyPr>
          <a:lstStyle/>
          <a:p>
            <a:pPr algn="ctr" fontAlgn="base">
              <a:spcBef>
                <a:spcPct val="0"/>
              </a:spcBef>
              <a:spcAft>
                <a:spcPct val="0"/>
              </a:spcAft>
            </a:pPr>
            <a:endParaRPr lang="en-US" sz="2000">
              <a:latin typeface="+mn-lt"/>
            </a:endParaRPr>
          </a:p>
        </p:txBody>
      </p:sp>
      <p:pic>
        <p:nvPicPr>
          <p:cNvPr id="40" name="Picture 1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8732450" y="1986467"/>
            <a:ext cx="744923" cy="745116"/>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4" descr="C:\Users\jgoldie\Downloads\Complete Icon Set_opportunit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69806" y="4373320"/>
            <a:ext cx="744922" cy="745117"/>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8766010" y="4352422"/>
            <a:ext cx="744923" cy="745116"/>
          </a:xfrm>
          <a:prstGeom prst="rect">
            <a:avLst/>
          </a:prstGeom>
          <a:noFill/>
          <a:extLst>
            <a:ext uri="{909E8E84-426E-40DD-AFC4-6F175D3DCCD1}">
              <a14:hiddenFill xmlns:a14="http://schemas.microsoft.com/office/drawing/2010/main">
                <a:solidFill>
                  <a:srgbClr val="FFFFFF"/>
                </a:solidFill>
              </a14:hiddenFill>
            </a:ext>
          </a:extLst>
        </p:spPr>
      </p:pic>
      <p:sp>
        <p:nvSpPr>
          <p:cNvPr id="48" name="Rounded Rectangle 47"/>
          <p:cNvSpPr/>
          <p:nvPr/>
        </p:nvSpPr>
        <p:spPr bwMode="auto">
          <a:xfrm>
            <a:off x="5064625" y="2182484"/>
            <a:ext cx="2705883" cy="1669893"/>
          </a:xfrm>
          <a:prstGeom prst="roundRect">
            <a:avLst/>
          </a:prstGeom>
          <a:solidFill>
            <a:schemeClr val="bg1">
              <a:lumMod val="85000"/>
            </a:schemeClr>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899" tIns="60949" rIns="121899" bIns="60949" numCol="1" rtlCol="0" anchor="t" anchorCtr="0" compatLnSpc="1">
            <a:prstTxWarp prst="textNoShape">
              <a:avLst/>
            </a:prstTxWarp>
          </a:bodyPr>
          <a:lstStyle/>
          <a:p>
            <a:pPr algn="r"/>
            <a:r>
              <a:rPr lang="en-US" sz="2000" b="1" dirty="0">
                <a:latin typeface="+mn-lt"/>
              </a:rPr>
              <a:t>Opportunity</a:t>
            </a:r>
          </a:p>
          <a:p>
            <a:pPr algn="r"/>
            <a:endParaRPr lang="en-US" sz="2000" dirty="0">
              <a:latin typeface="+mn-lt"/>
            </a:endParaRPr>
          </a:p>
          <a:p>
            <a:pPr marL="148141" algn="l"/>
            <a:r>
              <a:rPr lang="en-US" sz="2000" dirty="0">
                <a:latin typeface="+mn-lt"/>
              </a:rPr>
              <a:t>Product A …. $100</a:t>
            </a:r>
          </a:p>
          <a:p>
            <a:pPr marL="148141" algn="l"/>
            <a:r>
              <a:rPr lang="en-US" sz="2000" dirty="0">
                <a:latin typeface="+mn-lt"/>
              </a:rPr>
              <a:t>Product B …. $70</a:t>
            </a:r>
          </a:p>
        </p:txBody>
      </p:sp>
      <p:pic>
        <p:nvPicPr>
          <p:cNvPr id="50" name="Picture 14" descr="C:\Users\jgoldie\Downloads\Complete Icon Set_opportunit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69806" y="2039169"/>
            <a:ext cx="744922" cy="745117"/>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24"/>
          <p:cNvGrpSpPr/>
          <p:nvPr/>
        </p:nvGrpSpPr>
        <p:grpSpPr>
          <a:xfrm>
            <a:off x="496957" y="2002148"/>
            <a:ext cx="4414545" cy="1844295"/>
            <a:chOff x="1038558" y="13100"/>
            <a:chExt cx="4414545" cy="1844295"/>
          </a:xfrm>
          <a:solidFill>
            <a:srgbClr val="FF0000"/>
          </a:solidFill>
          <a:effectLst>
            <a:outerShdw blurRad="50800" dist="38100" dir="2700000" algn="tl" rotWithShape="0">
              <a:prstClr val="black">
                <a:alpha val="40000"/>
              </a:prstClr>
            </a:outerShdw>
          </a:effectLst>
        </p:grpSpPr>
        <p:sp>
          <p:nvSpPr>
            <p:cNvPr id="26" name="Isosceles Triangle 25"/>
            <p:cNvSpPr/>
            <p:nvPr/>
          </p:nvSpPr>
          <p:spPr bwMode="auto">
            <a:xfrm rot="5400000">
              <a:off x="4961132" y="95151"/>
              <a:ext cx="261635" cy="722307"/>
            </a:xfrm>
            <a:prstGeom prst="triangle">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lnSpc>
                  <a:spcPct val="95000"/>
                </a:lnSpc>
              </a:pPr>
              <a:endParaRPr lang="en-US" sz="2400">
                <a:solidFill>
                  <a:schemeClr val="bg1"/>
                </a:solidFill>
              </a:endParaRPr>
            </a:p>
          </p:txBody>
        </p:sp>
        <p:sp>
          <p:nvSpPr>
            <p:cNvPr id="27" name="Rounded Rectangle 26"/>
            <p:cNvSpPr/>
            <p:nvPr/>
          </p:nvSpPr>
          <p:spPr bwMode="auto">
            <a:xfrm>
              <a:off x="1038558" y="13100"/>
              <a:ext cx="3886011" cy="1844295"/>
            </a:xfrm>
            <a:prstGeom prst="roundRect">
              <a:avLst>
                <a:gd name="adj" fmla="val 5016"/>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nSpc>
                  <a:spcPct val="95000"/>
                </a:lnSpc>
              </a:pPr>
              <a:r>
                <a:rPr lang="en-US" dirty="0">
                  <a:solidFill>
                    <a:schemeClr val="bg1"/>
                  </a:solidFill>
                </a:rPr>
                <a:t>When you sync a quote to an opportunity for the first time, the products on the quote are copied to the opportunity.</a:t>
              </a:r>
            </a:p>
          </p:txBody>
        </p:sp>
      </p:grpSp>
      <p:grpSp>
        <p:nvGrpSpPr>
          <p:cNvPr id="20" name="Group 19"/>
          <p:cNvGrpSpPr/>
          <p:nvPr/>
        </p:nvGrpSpPr>
        <p:grpSpPr>
          <a:xfrm>
            <a:off x="500270" y="4343400"/>
            <a:ext cx="4414545" cy="1601270"/>
            <a:chOff x="1038558" y="134613"/>
            <a:chExt cx="4414545" cy="1601270"/>
          </a:xfrm>
          <a:solidFill>
            <a:srgbClr val="FF0000"/>
          </a:solidFill>
          <a:effectLst>
            <a:outerShdw blurRad="50800" dist="38100" dir="2700000" algn="tl" rotWithShape="0">
              <a:prstClr val="black">
                <a:alpha val="40000"/>
              </a:prstClr>
            </a:outerShdw>
          </a:effectLst>
        </p:grpSpPr>
        <p:sp>
          <p:nvSpPr>
            <p:cNvPr id="21" name="Isosceles Triangle 20"/>
            <p:cNvSpPr/>
            <p:nvPr/>
          </p:nvSpPr>
          <p:spPr bwMode="auto">
            <a:xfrm rot="5400000">
              <a:off x="4961132" y="95151"/>
              <a:ext cx="261635" cy="722307"/>
            </a:xfrm>
            <a:prstGeom prst="triangle">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lnSpc>
                  <a:spcPct val="95000"/>
                </a:lnSpc>
              </a:pPr>
              <a:endParaRPr lang="en-US" sz="2400">
                <a:solidFill>
                  <a:schemeClr val="bg1"/>
                </a:solidFill>
              </a:endParaRPr>
            </a:p>
          </p:txBody>
        </p:sp>
        <p:sp>
          <p:nvSpPr>
            <p:cNvPr id="22" name="Rounded Rectangle 21"/>
            <p:cNvSpPr/>
            <p:nvPr/>
          </p:nvSpPr>
          <p:spPr bwMode="auto">
            <a:xfrm>
              <a:off x="1038558" y="134613"/>
              <a:ext cx="3886011" cy="1601270"/>
            </a:xfrm>
            <a:prstGeom prst="roundRect">
              <a:avLst>
                <a:gd name="adj" fmla="val 5016"/>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nSpc>
                  <a:spcPct val="95000"/>
                </a:lnSpc>
              </a:pPr>
              <a:r>
                <a:rPr lang="en-US" dirty="0">
                  <a:solidFill>
                    <a:schemeClr val="bg1"/>
                  </a:solidFill>
                </a:rPr>
                <a:t>While synced, any change made to the opportunity will be reflected in the quote, and vice versa.</a:t>
              </a:r>
            </a:p>
          </p:txBody>
        </p:sp>
      </p:gr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Creating Multiple Quotes</a:t>
            </a:r>
            <a:endParaRPr lang="en-US" dirty="0"/>
          </a:p>
        </p:txBody>
      </p:sp>
      <p:sp>
        <p:nvSpPr>
          <p:cNvPr id="4" name="Slide Number Placeholder 3"/>
          <p:cNvSpPr>
            <a:spLocks noGrp="1"/>
          </p:cNvSpPr>
          <p:nvPr>
            <p:ph type="sldNum" sz="quarter" idx="4"/>
          </p:nvPr>
        </p:nvSpPr>
        <p:spPr/>
        <p:txBody>
          <a:bodyPr/>
          <a:lstStyle/>
          <a:p>
            <a:fld id="{812A5277-1DB9-460F-9A21-B857ABB32666}" type="slidenum">
              <a:rPr lang="en-US" smtClean="0"/>
              <a:pPr/>
              <a:t>39</a:t>
            </a:fld>
            <a:endParaRPr lang="en-US" dirty="0"/>
          </a:p>
        </p:txBody>
      </p:sp>
      <p:sp>
        <p:nvSpPr>
          <p:cNvPr id="5" name="Content Placeholder 44"/>
          <p:cNvSpPr>
            <a:spLocks noGrp="1"/>
          </p:cNvSpPr>
          <p:nvPr>
            <p:ph idx="1"/>
          </p:nvPr>
        </p:nvSpPr>
        <p:spPr>
          <a:xfrm>
            <a:off x="115680" y="843166"/>
            <a:ext cx="11938065" cy="927325"/>
          </a:xfrm>
        </p:spPr>
        <p:txBody>
          <a:bodyPr/>
          <a:lstStyle/>
          <a:p>
            <a:r>
              <a:rPr lang="en-US" dirty="0">
                <a:latin typeface="+mn-lt"/>
              </a:rPr>
              <a:t>You can create a set of quotes to show different combinations of products, quantities, and discounts.</a:t>
            </a:r>
          </a:p>
          <a:p>
            <a:endParaRPr lang="en-US" dirty="0">
              <a:latin typeface="+mn-lt"/>
            </a:endParaRPr>
          </a:p>
        </p:txBody>
      </p:sp>
      <p:sp>
        <p:nvSpPr>
          <p:cNvPr id="6" name="TextBox 5"/>
          <p:cNvSpPr txBox="1"/>
          <p:nvPr/>
        </p:nvSpPr>
        <p:spPr>
          <a:xfrm>
            <a:off x="7402953" y="2008545"/>
            <a:ext cx="3843836" cy="830981"/>
          </a:xfrm>
          <a:prstGeom prst="rect">
            <a:avLst/>
          </a:prstGeom>
          <a:noFill/>
        </p:spPr>
        <p:txBody>
          <a:bodyPr wrap="square" lIns="91424" tIns="45712" rIns="91424" bIns="45712" rtlCol="0">
            <a:spAutoFit/>
          </a:bodyPr>
          <a:lstStyle/>
          <a:p>
            <a:pPr algn="l"/>
            <a:r>
              <a:rPr lang="en-US" dirty="0">
                <a:latin typeface="+mn-lt"/>
              </a:rPr>
              <a:t>Initial quote presented to customer.</a:t>
            </a:r>
          </a:p>
        </p:txBody>
      </p:sp>
      <p:sp>
        <p:nvSpPr>
          <p:cNvPr id="7" name="TextBox 6"/>
          <p:cNvSpPr txBox="1"/>
          <p:nvPr/>
        </p:nvSpPr>
        <p:spPr>
          <a:xfrm>
            <a:off x="7402952" y="3762713"/>
            <a:ext cx="4193604" cy="830981"/>
          </a:xfrm>
          <a:prstGeom prst="rect">
            <a:avLst/>
          </a:prstGeom>
          <a:noFill/>
        </p:spPr>
        <p:txBody>
          <a:bodyPr wrap="square" lIns="91424" tIns="45712" rIns="91424" bIns="45712" rtlCol="0">
            <a:spAutoFit/>
          </a:bodyPr>
          <a:lstStyle/>
          <a:p>
            <a:pPr algn="l"/>
            <a:r>
              <a:rPr lang="en-US" dirty="0">
                <a:latin typeface="+mn-lt"/>
              </a:rPr>
              <a:t>Second quote with additional products.</a:t>
            </a:r>
          </a:p>
        </p:txBody>
      </p:sp>
      <p:sp>
        <p:nvSpPr>
          <p:cNvPr id="8" name="TextBox 7"/>
          <p:cNvSpPr txBox="1"/>
          <p:nvPr/>
        </p:nvSpPr>
        <p:spPr>
          <a:xfrm>
            <a:off x="7402952" y="5389958"/>
            <a:ext cx="4469177" cy="830981"/>
          </a:xfrm>
          <a:prstGeom prst="rect">
            <a:avLst/>
          </a:prstGeom>
          <a:noFill/>
        </p:spPr>
        <p:txBody>
          <a:bodyPr wrap="square" lIns="91424" tIns="45712" rIns="91424" bIns="45712" rtlCol="0">
            <a:spAutoFit/>
          </a:bodyPr>
          <a:lstStyle/>
          <a:p>
            <a:pPr algn="l"/>
            <a:r>
              <a:rPr lang="en-US" dirty="0">
                <a:latin typeface="+mn-lt"/>
              </a:rPr>
              <a:t>Third quote with negotiated discount applied to products.</a:t>
            </a:r>
          </a:p>
        </p:txBody>
      </p:sp>
      <p:sp>
        <p:nvSpPr>
          <p:cNvPr id="9" name="Rounded Rectangle 8"/>
          <p:cNvSpPr/>
          <p:nvPr/>
        </p:nvSpPr>
        <p:spPr bwMode="auto">
          <a:xfrm>
            <a:off x="956931" y="3263847"/>
            <a:ext cx="2838962" cy="1861046"/>
          </a:xfrm>
          <a:prstGeom prst="roundRect">
            <a:avLst/>
          </a:prstGeom>
          <a:solidFill>
            <a:schemeClr val="bg1">
              <a:lumMod val="85000"/>
            </a:schemeClr>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899" tIns="60949" rIns="121899" bIns="60949" numCol="1" rtlCol="0" anchor="t" anchorCtr="0" compatLnSpc="1">
            <a:prstTxWarp prst="textNoShape">
              <a:avLst/>
            </a:prstTxWarp>
          </a:bodyPr>
          <a:lstStyle/>
          <a:p>
            <a:pPr algn="r"/>
            <a:r>
              <a:rPr lang="en-US" sz="2100" b="1" dirty="0">
                <a:latin typeface="+mn-lt"/>
              </a:rPr>
              <a:t>Opportunity</a:t>
            </a:r>
          </a:p>
          <a:p>
            <a:pPr algn="r"/>
            <a:endParaRPr lang="en-US" sz="2000" dirty="0">
              <a:latin typeface="+mn-lt"/>
            </a:endParaRPr>
          </a:p>
          <a:p>
            <a:pPr marL="148141" algn="l"/>
            <a:r>
              <a:rPr lang="en-US" sz="2000" dirty="0">
                <a:latin typeface="+mn-lt"/>
              </a:rPr>
              <a:t>Product A …. $85</a:t>
            </a:r>
          </a:p>
          <a:p>
            <a:pPr marL="148141" algn="l"/>
            <a:r>
              <a:rPr lang="en-US" sz="2000" dirty="0">
                <a:latin typeface="+mn-lt"/>
              </a:rPr>
              <a:t>Product B …. $50</a:t>
            </a:r>
          </a:p>
          <a:p>
            <a:pPr marL="148141" algn="l"/>
            <a:r>
              <a:rPr lang="en-US" sz="2000" dirty="0">
                <a:latin typeface="+mn-lt"/>
              </a:rPr>
              <a:t>Product C …. $120</a:t>
            </a:r>
          </a:p>
        </p:txBody>
      </p:sp>
      <p:pic>
        <p:nvPicPr>
          <p:cNvPr id="11" name="Picture 14" descr="C:\Users\jgoldie\Downloads\Complete Icon Set_opportunit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6419" y="3099344"/>
            <a:ext cx="744922" cy="745117"/>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p:cNvGrpSpPr/>
          <p:nvPr/>
        </p:nvGrpSpPr>
        <p:grpSpPr>
          <a:xfrm>
            <a:off x="4302070" y="1755784"/>
            <a:ext cx="2747553" cy="1269700"/>
            <a:chOff x="2980901" y="1277083"/>
            <a:chExt cx="2061201" cy="952275"/>
          </a:xfrm>
        </p:grpSpPr>
        <p:sp>
          <p:nvSpPr>
            <p:cNvPr id="14" name="Rounded Rectangle 13"/>
            <p:cNvSpPr/>
            <p:nvPr/>
          </p:nvSpPr>
          <p:spPr bwMode="auto">
            <a:xfrm>
              <a:off x="3070589" y="1366519"/>
              <a:ext cx="1971513" cy="862839"/>
            </a:xfrm>
            <a:prstGeom prst="roundRect">
              <a:avLst>
                <a:gd name="adj" fmla="val 12981"/>
              </a:avLst>
            </a:prstGeom>
            <a:solidFill>
              <a:schemeClr val="bg1">
                <a:lumMod val="95000"/>
              </a:schemeClr>
            </a:solidFill>
            <a:ln w="12700" cap="flat" cmpd="sng" algn="ctr">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0" rIns="91440" bIns="45720" numCol="1" rtlCol="0" anchor="t" anchorCtr="0" compatLnSpc="1">
              <a:prstTxWarp prst="textNoShape">
                <a:avLst/>
              </a:prstTxWarp>
            </a:bodyPr>
            <a:lstStyle/>
            <a:p>
              <a:pPr algn="r"/>
              <a:r>
                <a:rPr lang="en-US" b="1" dirty="0">
                  <a:latin typeface="+mn-lt"/>
                </a:rPr>
                <a:t>Quote 1</a:t>
              </a:r>
            </a:p>
            <a:p>
              <a:pPr algn="r"/>
              <a:endParaRPr lang="en-US" sz="1600" dirty="0">
                <a:latin typeface="+mn-lt"/>
              </a:endParaRPr>
            </a:p>
            <a:p>
              <a:pPr marL="148141" algn="l"/>
              <a:r>
                <a:rPr lang="en-US" sz="1600" dirty="0">
                  <a:latin typeface="+mn-lt"/>
                </a:rPr>
                <a:t>Product A …. $100</a:t>
              </a:r>
            </a:p>
            <a:p>
              <a:pPr marL="148141" algn="l"/>
              <a:r>
                <a:rPr lang="en-US" sz="1600" dirty="0">
                  <a:latin typeface="+mn-lt"/>
                </a:rPr>
                <a:t>Product B …. $70</a:t>
              </a:r>
            </a:p>
          </p:txBody>
        </p:sp>
        <p:pic>
          <p:nvPicPr>
            <p:cNvPr id="16"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980901" y="1277083"/>
              <a:ext cx="501260" cy="5012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17"/>
          <p:cNvGrpSpPr/>
          <p:nvPr/>
        </p:nvGrpSpPr>
        <p:grpSpPr>
          <a:xfrm>
            <a:off x="4302069" y="3294802"/>
            <a:ext cx="2747555" cy="1548421"/>
            <a:chOff x="2980901" y="2494958"/>
            <a:chExt cx="2061203" cy="1161316"/>
          </a:xfrm>
        </p:grpSpPr>
        <p:sp>
          <p:nvSpPr>
            <p:cNvPr id="19" name="Rounded Rectangle 18"/>
            <p:cNvSpPr/>
            <p:nvPr/>
          </p:nvSpPr>
          <p:spPr bwMode="auto">
            <a:xfrm>
              <a:off x="3070590" y="2584393"/>
              <a:ext cx="1971514" cy="1071881"/>
            </a:xfrm>
            <a:prstGeom prst="roundRect">
              <a:avLst>
                <a:gd name="adj" fmla="val 12216"/>
              </a:avLst>
            </a:prstGeom>
            <a:solidFill>
              <a:schemeClr val="bg1">
                <a:lumMod val="95000"/>
              </a:schemeClr>
            </a:solidFill>
            <a:ln w="12700" cap="flat" cmpd="sng" algn="ctr">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0" rIns="91440" bIns="45720" numCol="1" rtlCol="0" anchor="t" anchorCtr="0" compatLnSpc="1">
              <a:prstTxWarp prst="textNoShape">
                <a:avLst/>
              </a:prstTxWarp>
            </a:bodyPr>
            <a:lstStyle/>
            <a:p>
              <a:pPr algn="r"/>
              <a:r>
                <a:rPr lang="en-US" b="1" dirty="0">
                  <a:latin typeface="+mn-lt"/>
                </a:rPr>
                <a:t>Quote 2</a:t>
              </a:r>
            </a:p>
            <a:p>
              <a:pPr algn="r"/>
              <a:endParaRPr lang="en-US" sz="1600" dirty="0">
                <a:latin typeface="+mn-lt"/>
              </a:endParaRPr>
            </a:p>
            <a:p>
              <a:pPr marL="148141" algn="l"/>
              <a:r>
                <a:rPr lang="en-US" sz="1600" dirty="0">
                  <a:latin typeface="+mn-lt"/>
                </a:rPr>
                <a:t>Product A …. $100</a:t>
              </a:r>
            </a:p>
            <a:p>
              <a:pPr marL="148141" algn="l"/>
              <a:r>
                <a:rPr lang="en-US" sz="1600" dirty="0">
                  <a:latin typeface="+mn-lt"/>
                </a:rPr>
                <a:t>Product B …. $70</a:t>
              </a:r>
            </a:p>
            <a:p>
              <a:pPr marL="148141" algn="l"/>
              <a:r>
                <a:rPr lang="en-US" sz="1600" dirty="0">
                  <a:latin typeface="+mn-lt"/>
                </a:rPr>
                <a:t>Product C …. $150</a:t>
              </a:r>
            </a:p>
          </p:txBody>
        </p:sp>
        <p:pic>
          <p:nvPicPr>
            <p:cNvPr id="21"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980901" y="2494958"/>
              <a:ext cx="501260" cy="5012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Group 11"/>
          <p:cNvGrpSpPr/>
          <p:nvPr/>
        </p:nvGrpSpPr>
        <p:grpSpPr>
          <a:xfrm>
            <a:off x="4302070" y="5120070"/>
            <a:ext cx="2747554" cy="1548421"/>
            <a:chOff x="2980901" y="4054740"/>
            <a:chExt cx="2061202" cy="1161316"/>
          </a:xfrm>
        </p:grpSpPr>
        <p:sp>
          <p:nvSpPr>
            <p:cNvPr id="24" name="Rounded Rectangle 23"/>
            <p:cNvSpPr/>
            <p:nvPr/>
          </p:nvSpPr>
          <p:spPr bwMode="auto">
            <a:xfrm>
              <a:off x="3070590" y="4144175"/>
              <a:ext cx="1971513" cy="1071881"/>
            </a:xfrm>
            <a:prstGeom prst="roundRect">
              <a:avLst>
                <a:gd name="adj" fmla="val 12958"/>
              </a:avLst>
            </a:prstGeom>
            <a:solidFill>
              <a:schemeClr val="bg1">
                <a:lumMod val="95000"/>
              </a:schemeClr>
            </a:solidFill>
            <a:ln w="12700" cap="flat" cmpd="sng" algn="ctr">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0" rIns="91440" bIns="45720" numCol="1" rtlCol="0" anchor="t" anchorCtr="0" compatLnSpc="1">
              <a:prstTxWarp prst="textNoShape">
                <a:avLst/>
              </a:prstTxWarp>
            </a:bodyPr>
            <a:lstStyle/>
            <a:p>
              <a:pPr algn="r"/>
              <a:r>
                <a:rPr lang="en-US" b="1" dirty="0">
                  <a:latin typeface="+mn-lt"/>
                </a:rPr>
                <a:t>Quote 3</a:t>
              </a:r>
            </a:p>
            <a:p>
              <a:pPr algn="r"/>
              <a:endParaRPr lang="en-US" sz="1600" dirty="0">
                <a:latin typeface="+mn-lt"/>
              </a:endParaRPr>
            </a:p>
            <a:p>
              <a:pPr marL="148141" algn="l"/>
              <a:r>
                <a:rPr lang="en-US" sz="1600" dirty="0">
                  <a:latin typeface="+mn-lt"/>
                </a:rPr>
                <a:t>Product A …. $85</a:t>
              </a:r>
            </a:p>
            <a:p>
              <a:pPr marL="148141" algn="l"/>
              <a:r>
                <a:rPr lang="en-US" sz="1600" dirty="0">
                  <a:latin typeface="+mn-lt"/>
                </a:rPr>
                <a:t>Product B …. $50</a:t>
              </a:r>
            </a:p>
            <a:p>
              <a:pPr marL="148141" algn="l"/>
              <a:r>
                <a:rPr lang="en-US" sz="1600" dirty="0">
                  <a:latin typeface="+mn-lt"/>
                </a:rPr>
                <a:t>Product C …. $120</a:t>
              </a:r>
            </a:p>
          </p:txBody>
        </p:sp>
        <p:pic>
          <p:nvPicPr>
            <p:cNvPr id="26"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980901" y="4054740"/>
              <a:ext cx="501260" cy="501260"/>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Introductions</a:t>
            </a:r>
          </a:p>
        </p:txBody>
      </p:sp>
      <p:sp>
        <p:nvSpPr>
          <p:cNvPr id="2" name="Slide Number Placeholder 1"/>
          <p:cNvSpPr>
            <a:spLocks noGrp="1"/>
          </p:cNvSpPr>
          <p:nvPr>
            <p:ph type="sldNum" sz="quarter" idx="10"/>
          </p:nvPr>
        </p:nvSpPr>
        <p:spPr/>
        <p:txBody>
          <a:bodyPr/>
          <a:lstStyle/>
          <a:p>
            <a:fld id="{812A5277-1DB9-460F-9A21-B857ABB32666}" type="slidenum">
              <a:rPr lang="en-US" smtClean="0"/>
              <a:pPr/>
              <a:t>4</a:t>
            </a:fld>
            <a:endParaRPr lang="en-US" dirty="0"/>
          </a:p>
        </p:txBody>
      </p:sp>
    </p:spTree>
    <p:custDataLst>
      <p:tags r:id="rId1"/>
    </p:custDataLst>
    <p:extLst>
      <p:ext uri="{BB962C8B-B14F-4D97-AF65-F5344CB8AC3E}">
        <p14:creationId xmlns:p14="http://schemas.microsoft.com/office/powerpoint/2010/main" val="6768704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Synchronizing an Opportunity with One Quote</a:t>
            </a:r>
            <a:endParaRPr lang="en-US" dirty="0"/>
          </a:p>
        </p:txBody>
      </p:sp>
      <p:sp>
        <p:nvSpPr>
          <p:cNvPr id="4" name="Slide Number Placeholder 3"/>
          <p:cNvSpPr>
            <a:spLocks noGrp="1"/>
          </p:cNvSpPr>
          <p:nvPr>
            <p:ph type="sldNum" sz="quarter" idx="4"/>
          </p:nvPr>
        </p:nvSpPr>
        <p:spPr/>
        <p:txBody>
          <a:bodyPr/>
          <a:lstStyle/>
          <a:p>
            <a:fld id="{812A5277-1DB9-460F-9A21-B857ABB32666}" type="slidenum">
              <a:rPr lang="en-US" smtClean="0"/>
              <a:pPr/>
              <a:t>40</a:t>
            </a:fld>
            <a:endParaRPr lang="en-US" dirty="0"/>
          </a:p>
        </p:txBody>
      </p:sp>
      <p:sp>
        <p:nvSpPr>
          <p:cNvPr id="5" name="Content Placeholder 2"/>
          <p:cNvSpPr>
            <a:spLocks noGrp="1"/>
          </p:cNvSpPr>
          <p:nvPr>
            <p:ph idx="1"/>
          </p:nvPr>
        </p:nvSpPr>
        <p:spPr>
          <a:xfrm>
            <a:off x="115679" y="843165"/>
            <a:ext cx="11707725" cy="935216"/>
          </a:xfrm>
        </p:spPr>
        <p:txBody>
          <a:bodyPr/>
          <a:lstStyle/>
          <a:p>
            <a:r>
              <a:rPr lang="en-US" dirty="0">
                <a:latin typeface="+mn-lt"/>
              </a:rPr>
              <a:t>An opportunity can have multiple quotes, but it can only sync with one quote at a time. </a:t>
            </a:r>
          </a:p>
          <a:p>
            <a:endParaRPr lang="en-US" dirty="0">
              <a:latin typeface="+mn-lt"/>
            </a:endParaRPr>
          </a:p>
        </p:txBody>
      </p:sp>
      <p:grpSp>
        <p:nvGrpSpPr>
          <p:cNvPr id="6" name="Group 5"/>
          <p:cNvGrpSpPr/>
          <p:nvPr/>
        </p:nvGrpSpPr>
        <p:grpSpPr>
          <a:xfrm>
            <a:off x="1807539" y="2512032"/>
            <a:ext cx="8596686" cy="3357140"/>
            <a:chOff x="1790874" y="1595265"/>
            <a:chExt cx="6449193" cy="2517855"/>
          </a:xfrm>
        </p:grpSpPr>
        <p:grpSp>
          <p:nvGrpSpPr>
            <p:cNvPr id="7" name="Group 54"/>
            <p:cNvGrpSpPr/>
            <p:nvPr/>
          </p:nvGrpSpPr>
          <p:grpSpPr>
            <a:xfrm>
              <a:off x="6411754" y="1595265"/>
              <a:ext cx="1828313" cy="1161314"/>
              <a:chOff x="2980901" y="2367369"/>
              <a:chExt cx="1828313" cy="1161314"/>
            </a:xfrm>
          </p:grpSpPr>
          <p:sp>
            <p:nvSpPr>
              <p:cNvPr id="24" name="Rounded Rectangle 23"/>
              <p:cNvSpPr/>
              <p:nvPr/>
            </p:nvSpPr>
            <p:spPr bwMode="auto">
              <a:xfrm>
                <a:off x="3070590" y="2456802"/>
                <a:ext cx="1738624" cy="1071881"/>
              </a:xfrm>
              <a:prstGeom prst="roundRect">
                <a:avLst>
                  <a:gd name="adj" fmla="val 12216"/>
                </a:avLst>
              </a:prstGeom>
              <a:solidFill>
                <a:schemeClr val="bg1">
                  <a:lumMod val="95000"/>
                </a:schemeClr>
              </a:solidFill>
              <a:ln w="12700" cap="flat" cmpd="sng" algn="ctr">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0" rIns="91440" bIns="45720" numCol="1" rtlCol="0" anchor="t" anchorCtr="0" compatLnSpc="1">
                <a:prstTxWarp prst="textNoShape">
                  <a:avLst/>
                </a:prstTxWarp>
              </a:bodyPr>
              <a:lstStyle/>
              <a:p>
                <a:pPr algn="r"/>
                <a:r>
                  <a:rPr lang="en-US" b="1" dirty="0">
                    <a:latin typeface="+mn-lt"/>
                  </a:rPr>
                  <a:t>Quote 1</a:t>
                </a:r>
              </a:p>
              <a:p>
                <a:pPr algn="l"/>
                <a:endParaRPr lang="en-US" sz="1600" dirty="0">
                  <a:latin typeface="+mn-lt"/>
                </a:endParaRPr>
              </a:p>
              <a:p>
                <a:pPr marL="148141" algn="l"/>
                <a:r>
                  <a:rPr lang="en-US" sz="1600" dirty="0">
                    <a:latin typeface="+mn-lt"/>
                  </a:rPr>
                  <a:t>Product A …. $110</a:t>
                </a:r>
              </a:p>
              <a:p>
                <a:pPr marL="148141" algn="l"/>
                <a:r>
                  <a:rPr lang="en-US" sz="1600" dirty="0">
                    <a:latin typeface="+mn-lt"/>
                  </a:rPr>
                  <a:t>Product B …. $75</a:t>
                </a:r>
              </a:p>
              <a:p>
                <a:pPr marL="148141" algn="l"/>
                <a:r>
                  <a:rPr lang="en-US" sz="1600" dirty="0">
                    <a:latin typeface="+mn-lt"/>
                  </a:rPr>
                  <a:t>Product C …. $165</a:t>
                </a:r>
              </a:p>
            </p:txBody>
          </p:sp>
          <p:pic>
            <p:nvPicPr>
              <p:cNvPr id="26" name="Picture 1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980901" y="2367369"/>
                <a:ext cx="501260" cy="5012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3"/>
            <p:cNvGrpSpPr/>
            <p:nvPr/>
          </p:nvGrpSpPr>
          <p:grpSpPr>
            <a:xfrm>
              <a:off x="1790874" y="2455141"/>
              <a:ext cx="2321819" cy="1657979"/>
              <a:chOff x="525842" y="2324505"/>
              <a:chExt cx="2321819" cy="1657979"/>
            </a:xfrm>
          </p:grpSpPr>
          <p:sp>
            <p:nvSpPr>
              <p:cNvPr id="20" name="Rounded Rectangle 19"/>
              <p:cNvSpPr/>
              <p:nvPr/>
            </p:nvSpPr>
            <p:spPr bwMode="auto">
              <a:xfrm>
                <a:off x="525842" y="2447884"/>
                <a:ext cx="2321819" cy="1534600"/>
              </a:xfrm>
              <a:prstGeom prst="roundRect">
                <a:avLst/>
              </a:prstGeom>
              <a:solidFill>
                <a:schemeClr val="bg1">
                  <a:lumMod val="85000"/>
                </a:schemeClr>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r"/>
                <a:r>
                  <a:rPr lang="en-US" b="1" dirty="0">
                    <a:latin typeface="+mn-lt"/>
                  </a:rPr>
                  <a:t>Opportunity</a:t>
                </a:r>
              </a:p>
              <a:p>
                <a:pPr algn="r"/>
                <a:endParaRPr lang="en-US" dirty="0">
                  <a:latin typeface="+mn-lt"/>
                </a:endParaRPr>
              </a:p>
              <a:p>
                <a:pPr marL="148141" algn="l"/>
                <a:r>
                  <a:rPr lang="en-US" sz="2000" dirty="0">
                    <a:latin typeface="+mn-lt"/>
                  </a:rPr>
                  <a:t>Product A …. $85</a:t>
                </a:r>
              </a:p>
              <a:p>
                <a:pPr marL="148141" algn="l"/>
                <a:r>
                  <a:rPr lang="en-US" sz="2000" dirty="0">
                    <a:latin typeface="+mn-lt"/>
                  </a:rPr>
                  <a:t>Product B …. $50</a:t>
                </a:r>
              </a:p>
              <a:p>
                <a:pPr marL="148141" algn="l"/>
                <a:r>
                  <a:rPr lang="en-US" sz="2000" dirty="0">
                    <a:latin typeface="+mn-lt"/>
                  </a:rPr>
                  <a:t>Product C …. $120</a:t>
                </a:r>
              </a:p>
            </p:txBody>
          </p:sp>
          <p:pic>
            <p:nvPicPr>
              <p:cNvPr id="22" name="Picture 14" descr="C:\Users\jgoldie\Downloads\Complete Icon Set_opportunit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5018" y="2324505"/>
                <a:ext cx="558837" cy="55883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44"/>
            <p:cNvGrpSpPr/>
            <p:nvPr/>
          </p:nvGrpSpPr>
          <p:grpSpPr>
            <a:xfrm>
              <a:off x="5695583" y="2111674"/>
              <a:ext cx="1828314" cy="1161317"/>
              <a:chOff x="2980901" y="2431161"/>
              <a:chExt cx="1828314" cy="1161317"/>
            </a:xfrm>
          </p:grpSpPr>
          <p:sp>
            <p:nvSpPr>
              <p:cNvPr id="16" name="Rounded Rectangle 15"/>
              <p:cNvSpPr/>
              <p:nvPr/>
            </p:nvSpPr>
            <p:spPr bwMode="auto">
              <a:xfrm>
                <a:off x="3070591" y="2520597"/>
                <a:ext cx="1738624" cy="1071881"/>
              </a:xfrm>
              <a:prstGeom prst="roundRect">
                <a:avLst>
                  <a:gd name="adj" fmla="val 12216"/>
                </a:avLst>
              </a:prstGeom>
              <a:solidFill>
                <a:schemeClr val="bg1">
                  <a:lumMod val="85000"/>
                </a:schemeClr>
              </a:solidFill>
              <a:ln w="12700" cap="flat" cmpd="sng" algn="ctr">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0" rIns="91440" bIns="45720" numCol="1" rtlCol="0" anchor="t" anchorCtr="0" compatLnSpc="1">
                <a:prstTxWarp prst="textNoShape">
                  <a:avLst/>
                </a:prstTxWarp>
              </a:bodyPr>
              <a:lstStyle/>
              <a:p>
                <a:pPr algn="r"/>
                <a:r>
                  <a:rPr lang="en-US" b="1" dirty="0">
                    <a:latin typeface="+mn-lt"/>
                  </a:rPr>
                  <a:t>Quote 2</a:t>
                </a:r>
              </a:p>
              <a:p>
                <a:pPr algn="r"/>
                <a:endParaRPr lang="en-US" sz="1600" dirty="0">
                  <a:latin typeface="+mn-lt"/>
                </a:endParaRPr>
              </a:p>
              <a:p>
                <a:pPr marL="148141" algn="l"/>
                <a:r>
                  <a:rPr lang="en-US" sz="1600" dirty="0">
                    <a:latin typeface="+mn-lt"/>
                  </a:rPr>
                  <a:t>Product A …. $100</a:t>
                </a:r>
              </a:p>
              <a:p>
                <a:pPr marL="148141" algn="l"/>
                <a:r>
                  <a:rPr lang="en-US" sz="1600" dirty="0">
                    <a:latin typeface="+mn-lt"/>
                  </a:rPr>
                  <a:t>Product B …. $70</a:t>
                </a:r>
              </a:p>
              <a:p>
                <a:pPr marL="148141" algn="l"/>
                <a:r>
                  <a:rPr lang="en-US" sz="1600" dirty="0">
                    <a:latin typeface="+mn-lt"/>
                  </a:rPr>
                  <a:t>Product C …. $150</a:t>
                </a:r>
              </a:p>
            </p:txBody>
          </p:sp>
          <p:pic>
            <p:nvPicPr>
              <p:cNvPr id="18" name="Picture 1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980901" y="2431161"/>
                <a:ext cx="501260" cy="5012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49"/>
            <p:cNvGrpSpPr/>
            <p:nvPr/>
          </p:nvGrpSpPr>
          <p:grpSpPr>
            <a:xfrm>
              <a:off x="4980564" y="2609396"/>
              <a:ext cx="1828313" cy="1161316"/>
              <a:chOff x="2980901" y="4054740"/>
              <a:chExt cx="1828313" cy="1161316"/>
            </a:xfrm>
          </p:grpSpPr>
          <p:sp>
            <p:nvSpPr>
              <p:cNvPr id="12" name="Rounded Rectangle 11"/>
              <p:cNvSpPr/>
              <p:nvPr/>
            </p:nvSpPr>
            <p:spPr bwMode="auto">
              <a:xfrm>
                <a:off x="3070590" y="4144175"/>
                <a:ext cx="1738624" cy="1071881"/>
              </a:xfrm>
              <a:prstGeom prst="roundRect">
                <a:avLst>
                  <a:gd name="adj" fmla="val 12958"/>
                </a:avLst>
              </a:prstGeom>
              <a:solidFill>
                <a:schemeClr val="bg1">
                  <a:lumMod val="75000"/>
                </a:schemeClr>
              </a:solidFill>
              <a:ln w="12700" cap="flat" cmpd="sng" algn="ctr">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0" rIns="91440" bIns="45720" numCol="1" rtlCol="0" anchor="t" anchorCtr="0" compatLnSpc="1">
                <a:prstTxWarp prst="textNoShape">
                  <a:avLst/>
                </a:prstTxWarp>
              </a:bodyPr>
              <a:lstStyle/>
              <a:p>
                <a:pPr algn="r"/>
                <a:r>
                  <a:rPr lang="en-US" b="1" dirty="0">
                    <a:latin typeface="+mn-lt"/>
                  </a:rPr>
                  <a:t>Quote 3</a:t>
                </a:r>
              </a:p>
              <a:p>
                <a:pPr algn="r"/>
                <a:endParaRPr lang="en-US" sz="1600" dirty="0">
                  <a:latin typeface="+mn-lt"/>
                </a:endParaRPr>
              </a:p>
              <a:p>
                <a:pPr marL="148141" algn="l"/>
                <a:r>
                  <a:rPr lang="en-US" sz="1600" dirty="0">
                    <a:latin typeface="+mn-lt"/>
                  </a:rPr>
                  <a:t>Product A …. $85</a:t>
                </a:r>
              </a:p>
              <a:p>
                <a:pPr marL="148141" algn="l"/>
                <a:r>
                  <a:rPr lang="en-US" sz="1600" dirty="0">
                    <a:latin typeface="+mn-lt"/>
                  </a:rPr>
                  <a:t>Product B …. $50</a:t>
                </a:r>
              </a:p>
              <a:p>
                <a:pPr marL="148141" algn="l"/>
                <a:r>
                  <a:rPr lang="en-US" sz="1600" dirty="0">
                    <a:latin typeface="+mn-lt"/>
                  </a:rPr>
                  <a:t>Product C …. $120</a:t>
                </a:r>
              </a:p>
            </p:txBody>
          </p:sp>
          <p:pic>
            <p:nvPicPr>
              <p:cNvPr id="14" name="Picture 1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980901" y="4054740"/>
                <a:ext cx="501260" cy="501260"/>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Left-Right Arrow 10"/>
            <p:cNvSpPr/>
            <p:nvPr/>
          </p:nvSpPr>
          <p:spPr bwMode="auto">
            <a:xfrm>
              <a:off x="4046973" y="3138493"/>
              <a:ext cx="1077436" cy="479120"/>
            </a:xfrm>
            <a:prstGeom prst="leftRightArrow">
              <a:avLst/>
            </a:prstGeom>
            <a:solidFill>
              <a:srgbClr val="C00000"/>
            </a:solidFill>
            <a:ln w="38100"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algn="ctr" fontAlgn="base">
                <a:spcBef>
                  <a:spcPct val="0"/>
                </a:spcBef>
                <a:spcAft>
                  <a:spcPct val="0"/>
                </a:spcAft>
              </a:pPr>
              <a:endParaRPr lang="en-US" sz="2400">
                <a:latin typeface="+mn-lt"/>
              </a:endParaRPr>
            </a:p>
          </p:txBody>
        </p:sp>
      </p:gr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Arrow 18"/>
          <p:cNvSpPr/>
          <p:nvPr/>
        </p:nvSpPr>
        <p:spPr bwMode="auto">
          <a:xfrm rot="16200000" flipH="1">
            <a:off x="8072555" y="3601504"/>
            <a:ext cx="1031889" cy="688100"/>
          </a:xfrm>
          <a:prstGeom prst="rightArrow">
            <a:avLst/>
          </a:prstGeom>
          <a:solidFill>
            <a:srgbClr val="C00000"/>
          </a:solidFill>
          <a:ln w="38100" cap="flat" cmpd="sng" algn="ctr">
            <a:noFill/>
            <a:prstDash val="solid"/>
            <a:round/>
            <a:headEnd type="none" w="med" len="med"/>
            <a:tailEnd type="none" w="med" len="med"/>
          </a:ln>
          <a:effectLst/>
        </p:spPr>
        <p:txBody>
          <a:bodyPr vert="horz" wrap="square" lIns="91424" tIns="45712" rIns="91424" bIns="45712" numCol="1" rtlCol="0" anchor="t" anchorCtr="0" compatLnSpc="1">
            <a:prstTxWarp prst="textNoShape">
              <a:avLst/>
            </a:prstTxWarp>
          </a:bodyPr>
          <a:lstStyle/>
          <a:p>
            <a:pPr algn="ctr" fontAlgn="base">
              <a:spcBef>
                <a:spcPct val="0"/>
              </a:spcBef>
              <a:spcAft>
                <a:spcPct val="0"/>
              </a:spcAft>
            </a:pPr>
            <a:endParaRPr lang="en-US" sz="2000">
              <a:latin typeface="+mn-lt"/>
            </a:endParaRPr>
          </a:p>
        </p:txBody>
      </p:sp>
      <p:sp>
        <p:nvSpPr>
          <p:cNvPr id="5" name="Content Placeholder 12"/>
          <p:cNvSpPr>
            <a:spLocks noGrp="1"/>
          </p:cNvSpPr>
          <p:nvPr>
            <p:ph idx="1"/>
          </p:nvPr>
        </p:nvSpPr>
        <p:spPr>
          <a:xfrm>
            <a:off x="115680" y="843165"/>
            <a:ext cx="5281073" cy="5950440"/>
          </a:xfrm>
        </p:spPr>
        <p:txBody>
          <a:bodyPr/>
          <a:lstStyle/>
          <a:p>
            <a:r>
              <a:rPr lang="en-US" dirty="0">
                <a:latin typeface="+mn-lt"/>
              </a:rPr>
              <a:t>When your quote is complete, you can generate a PDF and email it to your customer. </a:t>
            </a:r>
          </a:p>
        </p:txBody>
      </p:sp>
      <p:sp>
        <p:nvSpPr>
          <p:cNvPr id="3" name="Title 2"/>
          <p:cNvSpPr>
            <a:spLocks noGrp="1"/>
          </p:cNvSpPr>
          <p:nvPr>
            <p:ph type="title"/>
          </p:nvPr>
        </p:nvSpPr>
        <p:spPr/>
        <p:txBody>
          <a:bodyPr/>
          <a:lstStyle/>
          <a:p>
            <a:r>
              <a:rPr lang="en-CA" dirty="0"/>
              <a:t>Creating PDF and Sharing Quotes</a:t>
            </a:r>
            <a:endParaRPr lang="en-US" dirty="0"/>
          </a:p>
        </p:txBody>
      </p:sp>
      <p:sp>
        <p:nvSpPr>
          <p:cNvPr id="4" name="Slide Number Placeholder 3"/>
          <p:cNvSpPr>
            <a:spLocks noGrp="1"/>
          </p:cNvSpPr>
          <p:nvPr>
            <p:ph type="sldNum" sz="quarter" idx="4"/>
          </p:nvPr>
        </p:nvSpPr>
        <p:spPr/>
        <p:txBody>
          <a:bodyPr/>
          <a:lstStyle/>
          <a:p>
            <a:fld id="{812A5277-1DB9-460F-9A21-B857ABB32666}" type="slidenum">
              <a:rPr lang="en-US" smtClean="0"/>
              <a:pPr/>
              <a:t>41</a:t>
            </a:fld>
            <a:endParaRPr lang="en-US" dirty="0"/>
          </a:p>
        </p:txBody>
      </p:sp>
      <p:grpSp>
        <p:nvGrpSpPr>
          <p:cNvPr id="6" name="Group 5"/>
          <p:cNvGrpSpPr/>
          <p:nvPr/>
        </p:nvGrpSpPr>
        <p:grpSpPr>
          <a:xfrm>
            <a:off x="6658421" y="1574013"/>
            <a:ext cx="3555948" cy="4797076"/>
            <a:chOff x="4535730" y="1066209"/>
            <a:chExt cx="2667656" cy="3597807"/>
          </a:xfrm>
        </p:grpSpPr>
        <p:grpSp>
          <p:nvGrpSpPr>
            <p:cNvPr id="8" name="Group 22"/>
            <p:cNvGrpSpPr/>
            <p:nvPr/>
          </p:nvGrpSpPr>
          <p:grpSpPr>
            <a:xfrm>
              <a:off x="4535730" y="1066209"/>
              <a:ext cx="2667656" cy="1556222"/>
              <a:chOff x="2980901" y="1277083"/>
              <a:chExt cx="1828314" cy="1066577"/>
            </a:xfrm>
          </p:grpSpPr>
          <p:sp>
            <p:nvSpPr>
              <p:cNvPr id="18" name="Rounded Rectangle 17"/>
              <p:cNvSpPr/>
              <p:nvPr/>
            </p:nvSpPr>
            <p:spPr bwMode="auto">
              <a:xfrm>
                <a:off x="3070591" y="1366518"/>
                <a:ext cx="1738624" cy="977142"/>
              </a:xfrm>
              <a:prstGeom prst="roundRect">
                <a:avLst>
                  <a:gd name="adj" fmla="val 12981"/>
                </a:avLst>
              </a:prstGeom>
              <a:solidFill>
                <a:schemeClr val="bg1">
                  <a:lumMod val="95000"/>
                </a:schemeClr>
              </a:solidFill>
              <a:ln w="12700" cap="flat" cmpd="sng" algn="ctr">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0" rIns="91440" bIns="45720" numCol="1" rtlCol="0" anchor="t" anchorCtr="0" compatLnSpc="1">
                <a:prstTxWarp prst="textNoShape">
                  <a:avLst/>
                </a:prstTxWarp>
              </a:bodyPr>
              <a:lstStyle/>
              <a:p>
                <a:pPr algn="r"/>
                <a:r>
                  <a:rPr lang="en-US" sz="2400" b="1" dirty="0">
                    <a:latin typeface="+mn-lt"/>
                  </a:rPr>
                  <a:t>Quote</a:t>
                </a:r>
              </a:p>
              <a:p>
                <a:pPr algn="r"/>
                <a:endParaRPr lang="en-US" sz="2100" dirty="0">
                  <a:latin typeface="+mn-lt"/>
                </a:endParaRPr>
              </a:p>
              <a:p>
                <a:pPr marL="687797" algn="l"/>
                <a:r>
                  <a:rPr lang="en-US" sz="2100" dirty="0">
                    <a:latin typeface="+mn-lt"/>
                  </a:rPr>
                  <a:t>Product A …. $85</a:t>
                </a:r>
              </a:p>
              <a:p>
                <a:pPr marL="687797" algn="l"/>
                <a:r>
                  <a:rPr lang="en-US" sz="2100" dirty="0">
                    <a:latin typeface="+mn-lt"/>
                  </a:rPr>
                  <a:t>Product B …. $50</a:t>
                </a:r>
              </a:p>
              <a:p>
                <a:pPr marL="687797" algn="l"/>
                <a:r>
                  <a:rPr lang="en-US" sz="2100" dirty="0">
                    <a:latin typeface="+mn-lt"/>
                  </a:rPr>
                  <a:t>Product C…. $120</a:t>
                </a:r>
              </a:p>
            </p:txBody>
          </p:sp>
          <p:pic>
            <p:nvPicPr>
              <p:cNvPr id="20" name="Picture 1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980901" y="1277083"/>
                <a:ext cx="501260" cy="5012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27"/>
            <p:cNvGrpSpPr/>
            <p:nvPr/>
          </p:nvGrpSpPr>
          <p:grpSpPr>
            <a:xfrm>
              <a:off x="4535730" y="3107794"/>
              <a:ext cx="2667656" cy="1556222"/>
              <a:chOff x="2980901" y="1277083"/>
              <a:chExt cx="1828314" cy="1066577"/>
            </a:xfrm>
          </p:grpSpPr>
          <p:sp>
            <p:nvSpPr>
              <p:cNvPr id="14" name="Rounded Rectangle 13"/>
              <p:cNvSpPr/>
              <p:nvPr/>
            </p:nvSpPr>
            <p:spPr bwMode="auto">
              <a:xfrm>
                <a:off x="3070591" y="1366518"/>
                <a:ext cx="1738624" cy="977142"/>
              </a:xfrm>
              <a:prstGeom prst="roundRect">
                <a:avLst>
                  <a:gd name="adj" fmla="val 12981"/>
                </a:avLst>
              </a:prstGeom>
              <a:solidFill>
                <a:schemeClr val="bg1">
                  <a:lumMod val="95000"/>
                </a:schemeClr>
              </a:solid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0" rIns="91440" bIns="45720" numCol="1" rtlCol="0" anchor="t" anchorCtr="0" compatLnSpc="1">
                <a:prstTxWarp prst="textNoShape">
                  <a:avLst/>
                </a:prstTxWarp>
              </a:bodyPr>
              <a:lstStyle/>
              <a:p>
                <a:pPr algn="r"/>
                <a:r>
                  <a:rPr lang="en-US" sz="2400" b="1" dirty="0">
                    <a:latin typeface="+mn-lt"/>
                  </a:rPr>
                  <a:t>Quote</a:t>
                </a:r>
              </a:p>
              <a:p>
                <a:pPr algn="r"/>
                <a:endParaRPr lang="en-US" sz="2100" dirty="0">
                  <a:latin typeface="+mn-lt"/>
                </a:endParaRPr>
              </a:p>
            </p:txBody>
          </p:sp>
          <p:pic>
            <p:nvPicPr>
              <p:cNvPr id="16" name="Picture 1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980901" y="1277083"/>
                <a:ext cx="501260" cy="50126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0" name="Straight Connector 9"/>
            <p:cNvCxnSpPr/>
            <p:nvPr/>
          </p:nvCxnSpPr>
          <p:spPr bwMode="auto">
            <a:xfrm>
              <a:off x="5486029" y="4005969"/>
              <a:ext cx="1403983" cy="0"/>
            </a:xfrm>
            <a:prstGeom prst="line">
              <a:avLst/>
            </a:prstGeom>
            <a:solidFill>
              <a:schemeClr val="accent1"/>
            </a:solidFill>
            <a:ln w="3175" cap="flat" cmpd="sng" algn="ctr">
              <a:solidFill>
                <a:schemeClr val="tx1">
                  <a:lumMod val="65000"/>
                  <a:lumOff val="35000"/>
                </a:schemeClr>
              </a:solidFill>
              <a:prstDash val="solid"/>
              <a:round/>
              <a:headEnd type="none" w="med" len="med"/>
              <a:tailEnd type="none" w="med" len="med"/>
            </a:ln>
            <a:effectLst/>
          </p:spPr>
        </p:cxnSp>
        <p:cxnSp>
          <p:nvCxnSpPr>
            <p:cNvPr id="11" name="Straight Connector 10"/>
            <p:cNvCxnSpPr/>
            <p:nvPr/>
          </p:nvCxnSpPr>
          <p:spPr bwMode="auto">
            <a:xfrm>
              <a:off x="5486029" y="4194080"/>
              <a:ext cx="1403983" cy="0"/>
            </a:xfrm>
            <a:prstGeom prst="line">
              <a:avLst/>
            </a:prstGeom>
            <a:solidFill>
              <a:schemeClr val="accent1"/>
            </a:solidFill>
            <a:ln w="3175" cap="flat" cmpd="sng" algn="ctr">
              <a:solidFill>
                <a:schemeClr val="tx1">
                  <a:lumMod val="65000"/>
                  <a:lumOff val="35000"/>
                </a:schemeClr>
              </a:solidFill>
              <a:prstDash val="solid"/>
              <a:round/>
              <a:headEnd type="none" w="med" len="med"/>
              <a:tailEnd type="none" w="med" len="med"/>
            </a:ln>
            <a:effectLst/>
          </p:spPr>
        </p:cxnSp>
        <p:cxnSp>
          <p:nvCxnSpPr>
            <p:cNvPr id="12" name="Straight Connector 11"/>
            <p:cNvCxnSpPr/>
            <p:nvPr/>
          </p:nvCxnSpPr>
          <p:spPr bwMode="auto">
            <a:xfrm>
              <a:off x="5486029" y="4382192"/>
              <a:ext cx="1403983" cy="0"/>
            </a:xfrm>
            <a:prstGeom prst="line">
              <a:avLst/>
            </a:prstGeom>
            <a:solidFill>
              <a:schemeClr val="accent1"/>
            </a:solidFill>
            <a:ln w="3175" cap="flat" cmpd="sng" algn="ctr">
              <a:solidFill>
                <a:schemeClr val="tx1">
                  <a:lumMod val="65000"/>
                  <a:lumOff val="35000"/>
                </a:schemeClr>
              </a:solidFill>
              <a:prstDash val="solid"/>
              <a:round/>
              <a:headEnd type="none" w="med" len="med"/>
              <a:tailEnd type="none" w="med" len="med"/>
            </a:ln>
            <a:effectLst/>
          </p:spPr>
        </p:cxnSp>
        <p:sp>
          <p:nvSpPr>
            <p:cNvPr id="13" name="TextBox 12"/>
            <p:cNvSpPr txBox="1"/>
            <p:nvPr/>
          </p:nvSpPr>
          <p:spPr>
            <a:xfrm rot="20145624">
              <a:off x="5665928" y="3851269"/>
              <a:ext cx="956032" cy="484748"/>
            </a:xfrm>
            <a:prstGeom prst="rect">
              <a:avLst/>
            </a:prstGeom>
            <a:noFill/>
          </p:spPr>
          <p:txBody>
            <a:bodyPr wrap="square" rtlCol="0">
              <a:spAutoFit/>
            </a:bodyPr>
            <a:lstStyle/>
            <a:p>
              <a:r>
                <a:rPr lang="en-US" sz="3600" b="1" dirty="0">
                  <a:solidFill>
                    <a:srgbClr val="EC8684"/>
                  </a:solidFill>
                  <a:latin typeface="+mn-lt"/>
                </a:rPr>
                <a:t>PDF</a:t>
              </a:r>
            </a:p>
          </p:txBody>
        </p:sp>
      </p:grpSp>
      <p:sp>
        <p:nvSpPr>
          <p:cNvPr id="22" name="Slide Number Placeholder 3"/>
          <p:cNvSpPr txBox="1">
            <a:spLocks/>
          </p:cNvSpPr>
          <p:nvPr/>
        </p:nvSpPr>
        <p:spPr bwMode="white">
          <a:xfrm>
            <a:off x="11046948" y="454059"/>
            <a:ext cx="483785" cy="197963"/>
          </a:xfrm>
          <a:prstGeom prst="rect">
            <a:avLst/>
          </a:prstGeom>
        </p:spPr>
        <p:txBody>
          <a:bodyPr vert="horz" lIns="91424" tIns="0" rIns="91424" bIns="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812A5277-1DB9-460F-9A21-B857ABB32666}" type="slidenum">
              <a:rPr kumimoji="0" lang="en-US" sz="1100" b="0"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en-US" sz="11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14271" y="1886552"/>
            <a:ext cx="11952349" cy="4902977"/>
          </a:xfrm>
        </p:spPr>
        <p:txBody>
          <a:bodyPr/>
          <a:lstStyle/>
          <a:p>
            <a:pPr lvl="0"/>
            <a:r>
              <a:rPr lang="en-US" dirty="0"/>
              <a:t>Tasks:</a:t>
            </a:r>
          </a:p>
          <a:p>
            <a:pPr lvl="1"/>
            <a:r>
              <a:rPr lang="en-US" dirty="0"/>
              <a:t>Create a quote and sync it to the </a:t>
            </a:r>
            <a:r>
              <a:rPr lang="en-US" dirty="0" err="1"/>
              <a:t>Rochir</a:t>
            </a:r>
            <a:r>
              <a:rPr lang="en-US" dirty="0"/>
              <a:t> - Laptops opportunity.</a:t>
            </a:r>
          </a:p>
          <a:p>
            <a:pPr lvl="1"/>
            <a:r>
              <a:rPr lang="en-US" dirty="0"/>
              <a:t>Create a second quote and edit the quote line items.</a:t>
            </a:r>
          </a:p>
          <a:p>
            <a:pPr lvl="1"/>
            <a:r>
              <a:rPr lang="en-US" dirty="0"/>
              <a:t>Sync the second quote to the opportunity. </a:t>
            </a:r>
          </a:p>
          <a:p>
            <a:pPr lvl="1"/>
            <a:r>
              <a:rPr lang="en-US" dirty="0"/>
              <a:t>Generate a PDF of the quote.</a:t>
            </a:r>
          </a:p>
        </p:txBody>
      </p:sp>
      <p:sp>
        <p:nvSpPr>
          <p:cNvPr id="11" name="Content Placeholder 10"/>
          <p:cNvSpPr>
            <a:spLocks noGrp="1"/>
          </p:cNvSpPr>
          <p:nvPr>
            <p:ph idx="11"/>
          </p:nvPr>
        </p:nvSpPr>
        <p:spPr>
          <a:xfrm>
            <a:off x="0" y="758827"/>
            <a:ext cx="12188825" cy="1041097"/>
          </a:xfrm>
        </p:spPr>
        <p:txBody>
          <a:bodyPr/>
          <a:lstStyle/>
          <a:p>
            <a:pPr lvl="0"/>
            <a:r>
              <a:rPr lang="en-US" dirty="0"/>
              <a:t>Goal:</a:t>
            </a:r>
          </a:p>
          <a:p>
            <a:pPr lvl="1"/>
            <a:r>
              <a:rPr lang="en-US" dirty="0"/>
              <a:t>Create multiple quotes and sync one of the quotes to an opportunity.</a:t>
            </a:r>
          </a:p>
        </p:txBody>
      </p:sp>
      <p:sp>
        <p:nvSpPr>
          <p:cNvPr id="2" name="Slide Number Placeholder 1"/>
          <p:cNvSpPr>
            <a:spLocks noGrp="1"/>
          </p:cNvSpPr>
          <p:nvPr>
            <p:ph type="sldNum" sz="quarter" idx="4"/>
          </p:nvPr>
        </p:nvSpPr>
        <p:spPr/>
        <p:txBody>
          <a:bodyPr/>
          <a:lstStyle/>
          <a:p>
            <a:fld id="{812A5277-1DB9-460F-9A21-B857ABB32666}" type="slidenum">
              <a:rPr lang="en-US" smtClean="0"/>
              <a:pPr/>
              <a:t>42</a:t>
            </a:fld>
            <a:endParaRPr lang="en-US" dirty="0"/>
          </a:p>
        </p:txBody>
      </p:sp>
      <p:sp>
        <p:nvSpPr>
          <p:cNvPr id="6" name="Title 5"/>
          <p:cNvSpPr>
            <a:spLocks noGrp="1"/>
          </p:cNvSpPr>
          <p:nvPr>
            <p:ph type="title"/>
          </p:nvPr>
        </p:nvSpPr>
        <p:spPr/>
        <p:txBody>
          <a:bodyPr/>
          <a:lstStyle/>
          <a:p>
            <a:r>
              <a:rPr lang="en-US"/>
              <a:t>1-9: Create Multiple Quotes</a:t>
            </a:r>
            <a:endParaRPr lang="en-US" dirty="0"/>
          </a:p>
        </p:txBody>
      </p:sp>
      <p:sp>
        <p:nvSpPr>
          <p:cNvPr id="8" name="Content Placeholder 7"/>
          <p:cNvSpPr>
            <a:spLocks noGrp="1"/>
          </p:cNvSpPr>
          <p:nvPr>
            <p:ph idx="10"/>
          </p:nvPr>
        </p:nvSpPr>
        <p:spPr/>
        <p:txBody>
          <a:bodyPr/>
          <a:lstStyle/>
          <a:p>
            <a:r>
              <a:rPr lang="en-US" dirty="0"/>
              <a:t>5 minutes</a:t>
            </a:r>
          </a:p>
        </p:txBody>
      </p:sp>
      <p:sp>
        <p:nvSpPr>
          <p:cNvPr id="3" name="Text Placeholder 2"/>
          <p:cNvSpPr>
            <a:spLocks noGrp="1"/>
          </p:cNvSpPr>
          <p:nvPr>
            <p:ph type="body" sz="quarter" idx="12"/>
          </p:nvPr>
        </p:nvSpPr>
        <p:spPr/>
        <p:txBody>
          <a:bodyPr/>
          <a:lstStyle/>
          <a:p>
            <a:r>
              <a:rPr lang="en-US"/>
              <a:t>Your turn:</a:t>
            </a:r>
            <a:endParaRPr lang="en-US" dirty="0"/>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Customizing Quotes</a:t>
            </a:r>
            <a:endParaRPr lang="en-US" dirty="0"/>
          </a:p>
        </p:txBody>
      </p:sp>
      <p:sp>
        <p:nvSpPr>
          <p:cNvPr id="4" name="Slide Number Placeholder 3"/>
          <p:cNvSpPr>
            <a:spLocks noGrp="1"/>
          </p:cNvSpPr>
          <p:nvPr>
            <p:ph type="sldNum" sz="quarter" idx="4"/>
          </p:nvPr>
        </p:nvSpPr>
        <p:spPr/>
        <p:txBody>
          <a:bodyPr/>
          <a:lstStyle/>
          <a:p>
            <a:fld id="{812A5277-1DB9-460F-9A21-B857ABB32666}" type="slidenum">
              <a:rPr lang="en-US" smtClean="0"/>
              <a:pPr/>
              <a:t>43</a:t>
            </a:fld>
            <a:endParaRPr lang="en-US" dirty="0"/>
          </a:p>
        </p:txBody>
      </p:sp>
      <p:pic>
        <p:nvPicPr>
          <p:cNvPr id="5" name="Picture 3"/>
          <p:cNvPicPr>
            <a:picLocks noChangeAspect="1" noChangeArrowheads="1"/>
          </p:cNvPicPr>
          <p:nvPr/>
        </p:nvPicPr>
        <p:blipFill>
          <a:blip r:embed="rId4" cstate="print"/>
          <a:srcRect t="8445"/>
          <a:stretch>
            <a:fillRect/>
          </a:stretch>
        </p:blipFill>
        <p:spPr bwMode="auto">
          <a:xfrm>
            <a:off x="2934587" y="1028314"/>
            <a:ext cx="2913320" cy="4769180"/>
          </a:xfrm>
          <a:prstGeom prst="rect">
            <a:avLst/>
          </a:prstGeom>
          <a:noFill/>
          <a:ln w="9525">
            <a:solidFill>
              <a:schemeClr val="bg1">
                <a:lumMod val="75000"/>
              </a:schemeClr>
            </a:solidFill>
            <a:miter lim="800000"/>
            <a:headEnd/>
            <a:tailEnd/>
          </a:ln>
          <a:effectLst>
            <a:outerShdw blurRad="50800" dist="38100" dir="2700000" algn="tl" rotWithShape="0">
              <a:prstClr val="black">
                <a:alpha val="40000"/>
              </a:prstClr>
            </a:outerShdw>
          </a:effectLst>
        </p:spPr>
      </p:pic>
      <p:sp>
        <p:nvSpPr>
          <p:cNvPr id="9" name="Rectangle 8"/>
          <p:cNvSpPr/>
          <p:nvPr/>
        </p:nvSpPr>
        <p:spPr bwMode="auto">
          <a:xfrm>
            <a:off x="0" y="6038603"/>
            <a:ext cx="12188825" cy="819397"/>
          </a:xfrm>
          <a:prstGeom prst="rect">
            <a:avLst/>
          </a:prstGeom>
          <a:solidFill>
            <a:schemeClr val="tx1"/>
          </a:solidFill>
          <a:ln w="38100" cap="flat" cmpd="sng" algn="ctr">
            <a:noFill/>
            <a:prstDash val="solid"/>
            <a:round/>
            <a:headEnd type="none" w="med" len="med"/>
            <a:tailEnd type="none" w="med" len="med"/>
          </a:ln>
          <a:effectLst/>
        </p:spPr>
        <p:txBody>
          <a:bodyPr vert="horz" wrap="square" lIns="1340885" tIns="45712" rIns="457120" bIns="45712" numCol="1" rtlCol="0" anchor="ctr" anchorCtr="0" compatLnSpc="1">
            <a:prstTxWarp prst="textNoShape">
              <a:avLst/>
            </a:prstTxWarp>
          </a:bodyPr>
          <a:lstStyle/>
          <a:p>
            <a:pPr marL="3174" algn="l" defTabSz="914231" eaLnBrk="0" hangingPunct="0">
              <a:lnSpc>
                <a:spcPct val="85000"/>
              </a:lnSpc>
            </a:pPr>
            <a:r>
              <a:rPr lang="en-US" kern="0" dirty="0">
                <a:solidFill>
                  <a:schemeClr val="bg1"/>
                </a:solidFill>
                <a:latin typeface="Arial" pitchFamily="34" charset="0"/>
                <a:cs typeface="Arial" pitchFamily="34" charset="0"/>
              </a:rPr>
              <a:t>Setup | Customize | Quotes | Settings | Enable Quotes</a:t>
            </a:r>
          </a:p>
        </p:txBody>
      </p:sp>
      <p:sp>
        <p:nvSpPr>
          <p:cNvPr id="10" name="TextBox 9"/>
          <p:cNvSpPr txBox="1"/>
          <p:nvPr/>
        </p:nvSpPr>
        <p:spPr bwMode="white">
          <a:xfrm>
            <a:off x="0" y="6097976"/>
            <a:ext cx="1295063" cy="253916"/>
          </a:xfrm>
          <a:prstGeom prst="rect">
            <a:avLst/>
          </a:prstGeom>
          <a:noFill/>
          <a:ln>
            <a:noFill/>
          </a:ln>
        </p:spPr>
        <p:txBody>
          <a:bodyPr wrap="square" lIns="68580" tIns="34290" rIns="68580" bIns="34290" rtlCol="0">
            <a:spAutoFit/>
          </a:bodyPr>
          <a:lstStyle/>
          <a:p>
            <a:pPr algn="ctr"/>
            <a:r>
              <a:rPr lang="en-US" sz="1200" dirty="0">
                <a:solidFill>
                  <a:schemeClr val="bg1"/>
                </a:solidFill>
                <a:latin typeface="Arial" panose="020B0604020202020204" pitchFamily="34" charset="0"/>
                <a:cs typeface="Arial" panose="020B0604020202020204" pitchFamily="34" charset="0"/>
              </a:rPr>
              <a:t>CLICK PATH:</a:t>
            </a:r>
          </a:p>
        </p:txBody>
      </p:sp>
      <p:sp>
        <p:nvSpPr>
          <p:cNvPr id="11" name="Freeform 202"/>
          <p:cNvSpPr>
            <a:spLocks noEditPoints="1"/>
          </p:cNvSpPr>
          <p:nvPr/>
        </p:nvSpPr>
        <p:spPr bwMode="auto">
          <a:xfrm flipH="1">
            <a:off x="450005" y="6372854"/>
            <a:ext cx="318880" cy="321495"/>
          </a:xfrm>
          <a:custGeom>
            <a:avLst/>
            <a:gdLst>
              <a:gd name="T0" fmla="*/ 4 w 63"/>
              <a:gd name="T1" fmla="*/ 4 h 63"/>
              <a:gd name="T2" fmla="*/ 55 w 63"/>
              <a:gd name="T3" fmla="*/ 21 h 63"/>
              <a:gd name="T4" fmla="*/ 37 w 63"/>
              <a:gd name="T5" fmla="*/ 30 h 63"/>
              <a:gd name="T6" fmla="*/ 59 w 63"/>
              <a:gd name="T7" fmla="*/ 52 h 63"/>
              <a:gd name="T8" fmla="*/ 52 w 63"/>
              <a:gd name="T9" fmla="*/ 59 h 63"/>
              <a:gd name="T10" fmla="*/ 30 w 63"/>
              <a:gd name="T11" fmla="*/ 37 h 63"/>
              <a:gd name="T12" fmla="*/ 21 w 63"/>
              <a:gd name="T13" fmla="*/ 55 h 63"/>
              <a:gd name="T14" fmla="*/ 4 w 63"/>
              <a:gd name="T15" fmla="*/ 4 h 63"/>
              <a:gd name="T16" fmla="*/ 4 w 63"/>
              <a:gd name="T17" fmla="*/ 0 h 63"/>
              <a:gd name="T18" fmla="*/ 1 w 63"/>
              <a:gd name="T19" fmla="*/ 1 h 63"/>
              <a:gd name="T20" fmla="*/ 0 w 63"/>
              <a:gd name="T21" fmla="*/ 5 h 63"/>
              <a:gd name="T22" fmla="*/ 17 w 63"/>
              <a:gd name="T23" fmla="*/ 56 h 63"/>
              <a:gd name="T24" fmla="*/ 21 w 63"/>
              <a:gd name="T25" fmla="*/ 59 h 63"/>
              <a:gd name="T26" fmla="*/ 21 w 63"/>
              <a:gd name="T27" fmla="*/ 59 h 63"/>
              <a:gd name="T28" fmla="*/ 25 w 63"/>
              <a:gd name="T29" fmla="*/ 57 h 63"/>
              <a:gd name="T30" fmla="*/ 31 w 63"/>
              <a:gd name="T31" fmla="*/ 44 h 63"/>
              <a:gd name="T32" fmla="*/ 49 w 63"/>
              <a:gd name="T33" fmla="*/ 62 h 63"/>
              <a:gd name="T34" fmla="*/ 52 w 63"/>
              <a:gd name="T35" fmla="*/ 63 h 63"/>
              <a:gd name="T36" fmla="*/ 54 w 63"/>
              <a:gd name="T37" fmla="*/ 62 h 63"/>
              <a:gd name="T38" fmla="*/ 62 w 63"/>
              <a:gd name="T39" fmla="*/ 55 h 63"/>
              <a:gd name="T40" fmla="*/ 63 w 63"/>
              <a:gd name="T41" fmla="*/ 52 h 63"/>
              <a:gd name="T42" fmla="*/ 62 w 63"/>
              <a:gd name="T43" fmla="*/ 49 h 63"/>
              <a:gd name="T44" fmla="*/ 44 w 63"/>
              <a:gd name="T45" fmla="*/ 31 h 63"/>
              <a:gd name="T46" fmla="*/ 57 w 63"/>
              <a:gd name="T47" fmla="*/ 25 h 63"/>
              <a:gd name="T48" fmla="*/ 59 w 63"/>
              <a:gd name="T49" fmla="*/ 21 h 63"/>
              <a:gd name="T50" fmla="*/ 56 w 63"/>
              <a:gd name="T51" fmla="*/ 17 h 63"/>
              <a:gd name="T52" fmla="*/ 5 w 63"/>
              <a:gd name="T53" fmla="*/ 0 h 63"/>
              <a:gd name="T54" fmla="*/ 4 w 63"/>
              <a:gd name="T5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3" h="63">
                <a:moveTo>
                  <a:pt x="4" y="4"/>
                </a:moveTo>
                <a:cubicBezTo>
                  <a:pt x="55" y="21"/>
                  <a:pt x="55" y="21"/>
                  <a:pt x="55" y="21"/>
                </a:cubicBezTo>
                <a:cubicBezTo>
                  <a:pt x="37" y="30"/>
                  <a:pt x="37" y="30"/>
                  <a:pt x="37" y="30"/>
                </a:cubicBezTo>
                <a:cubicBezTo>
                  <a:pt x="59" y="52"/>
                  <a:pt x="59" y="52"/>
                  <a:pt x="59" y="52"/>
                </a:cubicBezTo>
                <a:cubicBezTo>
                  <a:pt x="52" y="59"/>
                  <a:pt x="52" y="59"/>
                  <a:pt x="52" y="59"/>
                </a:cubicBezTo>
                <a:cubicBezTo>
                  <a:pt x="30" y="37"/>
                  <a:pt x="30" y="37"/>
                  <a:pt x="30" y="37"/>
                </a:cubicBezTo>
                <a:cubicBezTo>
                  <a:pt x="21" y="55"/>
                  <a:pt x="21" y="55"/>
                  <a:pt x="21" y="55"/>
                </a:cubicBezTo>
                <a:cubicBezTo>
                  <a:pt x="4" y="4"/>
                  <a:pt x="4" y="4"/>
                  <a:pt x="4" y="4"/>
                </a:cubicBezTo>
                <a:moveTo>
                  <a:pt x="4" y="0"/>
                </a:moveTo>
                <a:cubicBezTo>
                  <a:pt x="3" y="0"/>
                  <a:pt x="2" y="1"/>
                  <a:pt x="1" y="1"/>
                </a:cubicBezTo>
                <a:cubicBezTo>
                  <a:pt x="0" y="2"/>
                  <a:pt x="0" y="4"/>
                  <a:pt x="0" y="5"/>
                </a:cubicBezTo>
                <a:cubicBezTo>
                  <a:pt x="17" y="56"/>
                  <a:pt x="17" y="56"/>
                  <a:pt x="17" y="56"/>
                </a:cubicBezTo>
                <a:cubicBezTo>
                  <a:pt x="18" y="58"/>
                  <a:pt x="19" y="59"/>
                  <a:pt x="21" y="59"/>
                </a:cubicBezTo>
                <a:cubicBezTo>
                  <a:pt x="21" y="59"/>
                  <a:pt x="21" y="59"/>
                  <a:pt x="21" y="59"/>
                </a:cubicBezTo>
                <a:cubicBezTo>
                  <a:pt x="22" y="59"/>
                  <a:pt x="24" y="58"/>
                  <a:pt x="25" y="57"/>
                </a:cubicBezTo>
                <a:cubicBezTo>
                  <a:pt x="31" y="44"/>
                  <a:pt x="31" y="44"/>
                  <a:pt x="31" y="44"/>
                </a:cubicBezTo>
                <a:cubicBezTo>
                  <a:pt x="49" y="62"/>
                  <a:pt x="49" y="62"/>
                  <a:pt x="49" y="62"/>
                </a:cubicBezTo>
                <a:cubicBezTo>
                  <a:pt x="50" y="63"/>
                  <a:pt x="51" y="63"/>
                  <a:pt x="52" y="63"/>
                </a:cubicBezTo>
                <a:cubicBezTo>
                  <a:pt x="53" y="63"/>
                  <a:pt x="54" y="63"/>
                  <a:pt x="54" y="62"/>
                </a:cubicBezTo>
                <a:cubicBezTo>
                  <a:pt x="62" y="55"/>
                  <a:pt x="62" y="55"/>
                  <a:pt x="62" y="55"/>
                </a:cubicBezTo>
                <a:cubicBezTo>
                  <a:pt x="62" y="54"/>
                  <a:pt x="63" y="53"/>
                  <a:pt x="63" y="52"/>
                </a:cubicBezTo>
                <a:cubicBezTo>
                  <a:pt x="63" y="51"/>
                  <a:pt x="62" y="50"/>
                  <a:pt x="62" y="49"/>
                </a:cubicBezTo>
                <a:cubicBezTo>
                  <a:pt x="44" y="31"/>
                  <a:pt x="44" y="31"/>
                  <a:pt x="44" y="31"/>
                </a:cubicBezTo>
                <a:cubicBezTo>
                  <a:pt x="57" y="25"/>
                  <a:pt x="57" y="25"/>
                  <a:pt x="57" y="25"/>
                </a:cubicBezTo>
                <a:cubicBezTo>
                  <a:pt x="58" y="24"/>
                  <a:pt x="59" y="22"/>
                  <a:pt x="59" y="21"/>
                </a:cubicBezTo>
                <a:cubicBezTo>
                  <a:pt x="59" y="19"/>
                  <a:pt x="58" y="18"/>
                  <a:pt x="56" y="17"/>
                </a:cubicBezTo>
                <a:cubicBezTo>
                  <a:pt x="5" y="0"/>
                  <a:pt x="5" y="0"/>
                  <a:pt x="5" y="0"/>
                </a:cubicBezTo>
                <a:cubicBezTo>
                  <a:pt x="5" y="0"/>
                  <a:pt x="4" y="0"/>
                  <a:pt x="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th-TH"/>
          </a:p>
        </p:txBody>
      </p:sp>
      <p:grpSp>
        <p:nvGrpSpPr>
          <p:cNvPr id="12" name="Group 11"/>
          <p:cNvGrpSpPr/>
          <p:nvPr/>
        </p:nvGrpSpPr>
        <p:grpSpPr>
          <a:xfrm>
            <a:off x="4926065" y="2500433"/>
            <a:ext cx="4612570" cy="858783"/>
            <a:chOff x="1135448" y="301336"/>
            <a:chExt cx="4612570" cy="858783"/>
          </a:xfrm>
          <a:solidFill>
            <a:srgbClr val="FF0000"/>
          </a:solidFill>
          <a:effectLst>
            <a:outerShdw blurRad="50800" dist="38100" dir="2700000" algn="tl" rotWithShape="0">
              <a:prstClr val="black">
                <a:alpha val="40000"/>
              </a:prstClr>
            </a:outerShdw>
          </a:effectLst>
        </p:grpSpPr>
        <p:sp>
          <p:nvSpPr>
            <p:cNvPr id="13" name="Isosceles Triangle 12"/>
            <p:cNvSpPr/>
            <p:nvPr/>
          </p:nvSpPr>
          <p:spPr bwMode="auto">
            <a:xfrm rot="16200000">
              <a:off x="1365784" y="278556"/>
              <a:ext cx="261635" cy="722307"/>
            </a:xfrm>
            <a:prstGeom prst="triangle">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lnSpc>
                  <a:spcPct val="95000"/>
                </a:lnSpc>
              </a:pPr>
              <a:endParaRPr lang="en-US" sz="2400">
                <a:solidFill>
                  <a:schemeClr val="bg1"/>
                </a:solidFill>
                <a:effectLst>
                  <a:outerShdw blurRad="38100" dist="38100" dir="2700000" algn="tl">
                    <a:srgbClr val="000000">
                      <a:alpha val="43137"/>
                    </a:srgbClr>
                  </a:outerShdw>
                </a:effectLst>
              </a:endParaRPr>
            </a:p>
          </p:txBody>
        </p:sp>
        <p:sp>
          <p:nvSpPr>
            <p:cNvPr id="14" name="Rounded Rectangle 13"/>
            <p:cNvSpPr/>
            <p:nvPr/>
          </p:nvSpPr>
          <p:spPr bwMode="auto">
            <a:xfrm>
              <a:off x="1753206" y="301336"/>
              <a:ext cx="3994812" cy="858783"/>
            </a:xfrm>
            <a:prstGeom prst="roundRect">
              <a:avLst>
                <a:gd name="adj" fmla="val 5016"/>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nSpc>
                  <a:spcPct val="95000"/>
                </a:lnSpc>
              </a:pPr>
              <a:r>
                <a:rPr lang="en-US" dirty="0">
                  <a:solidFill>
                    <a:schemeClr val="bg1"/>
                  </a:solidFill>
                  <a:effectLst>
                    <a:outerShdw blurRad="38100" dist="38100" dir="2700000" algn="tl">
                      <a:srgbClr val="000000">
                        <a:alpha val="43137"/>
                      </a:srgbClr>
                    </a:outerShdw>
                  </a:effectLst>
                </a:rPr>
                <a:t>Customize page layouts to add or remove fields. </a:t>
              </a:r>
            </a:p>
          </p:txBody>
        </p:sp>
      </p:grpSp>
      <p:grpSp>
        <p:nvGrpSpPr>
          <p:cNvPr id="15" name="Group 14"/>
          <p:cNvGrpSpPr/>
          <p:nvPr/>
        </p:nvGrpSpPr>
        <p:grpSpPr>
          <a:xfrm>
            <a:off x="5434600" y="4433507"/>
            <a:ext cx="5268694" cy="858783"/>
            <a:chOff x="1135448" y="301336"/>
            <a:chExt cx="5268694" cy="858783"/>
          </a:xfrm>
          <a:solidFill>
            <a:srgbClr val="FF0000"/>
          </a:solidFill>
          <a:effectLst>
            <a:outerShdw blurRad="50800" dist="38100" dir="2700000" algn="tl" rotWithShape="0">
              <a:prstClr val="black">
                <a:alpha val="40000"/>
              </a:prstClr>
            </a:outerShdw>
          </a:effectLst>
        </p:grpSpPr>
        <p:sp>
          <p:nvSpPr>
            <p:cNvPr id="16" name="Isosceles Triangle 15"/>
            <p:cNvSpPr/>
            <p:nvPr/>
          </p:nvSpPr>
          <p:spPr bwMode="auto">
            <a:xfrm rot="16200000">
              <a:off x="1365784" y="278556"/>
              <a:ext cx="261635" cy="722307"/>
            </a:xfrm>
            <a:prstGeom prst="triangle">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lnSpc>
                  <a:spcPct val="95000"/>
                </a:lnSpc>
              </a:pPr>
              <a:endParaRPr lang="en-US" sz="2400">
                <a:solidFill>
                  <a:schemeClr val="bg1"/>
                </a:solidFill>
                <a:effectLst>
                  <a:outerShdw blurRad="38100" dist="38100" dir="2700000" algn="tl">
                    <a:srgbClr val="000000">
                      <a:alpha val="43137"/>
                    </a:srgbClr>
                  </a:outerShdw>
                </a:effectLst>
              </a:endParaRPr>
            </a:p>
          </p:txBody>
        </p:sp>
        <p:sp>
          <p:nvSpPr>
            <p:cNvPr id="17" name="Rounded Rectangle 16"/>
            <p:cNvSpPr/>
            <p:nvPr/>
          </p:nvSpPr>
          <p:spPr bwMode="auto">
            <a:xfrm>
              <a:off x="1753206" y="301336"/>
              <a:ext cx="4650936" cy="858783"/>
            </a:xfrm>
            <a:prstGeom prst="roundRect">
              <a:avLst>
                <a:gd name="adj" fmla="val 5016"/>
              </a:avLst>
            </a:prstGeom>
            <a:solidFill>
              <a:srgbClr val="23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nSpc>
                  <a:spcPct val="95000"/>
                </a:lnSpc>
              </a:pPr>
              <a:r>
                <a:rPr lang="en-US" dirty="0">
                  <a:solidFill>
                    <a:schemeClr val="bg1"/>
                  </a:solidFill>
                  <a:effectLst>
                    <a:outerShdw blurRad="38100" dist="38100" dir="2700000" algn="tl">
                      <a:srgbClr val="000000">
                        <a:alpha val="43137"/>
                      </a:srgbClr>
                    </a:outerShdw>
                  </a:effectLst>
                </a:rPr>
                <a:t>Use standard Salesforce PDF templates or create your own. </a:t>
              </a:r>
            </a:p>
          </p:txBody>
        </p:sp>
      </p:gr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How Do Quotes Relate to Opportunities and Products</a:t>
            </a:r>
            <a:endParaRPr lang="en-US" dirty="0"/>
          </a:p>
        </p:txBody>
      </p:sp>
      <p:sp>
        <p:nvSpPr>
          <p:cNvPr id="4" name="Slide Number Placeholder 3"/>
          <p:cNvSpPr>
            <a:spLocks noGrp="1"/>
          </p:cNvSpPr>
          <p:nvPr>
            <p:ph type="sldNum" sz="quarter" idx="4"/>
          </p:nvPr>
        </p:nvSpPr>
        <p:spPr/>
        <p:txBody>
          <a:bodyPr/>
          <a:lstStyle/>
          <a:p>
            <a:fld id="{812A5277-1DB9-460F-9A21-B857ABB32666}" type="slidenum">
              <a:rPr lang="en-US" smtClean="0"/>
              <a:pPr/>
              <a:t>44</a:t>
            </a:fld>
            <a:endParaRPr lang="en-US" dirty="0"/>
          </a:p>
        </p:txBody>
      </p:sp>
      <p:sp>
        <p:nvSpPr>
          <p:cNvPr id="12" name="Content Placeholder 17"/>
          <p:cNvSpPr txBox="1">
            <a:spLocks/>
          </p:cNvSpPr>
          <p:nvPr/>
        </p:nvSpPr>
        <p:spPr>
          <a:xfrm>
            <a:off x="147085" y="1219200"/>
            <a:ext cx="11888975" cy="593558"/>
          </a:xfrm>
          <a:prstGeom prst="rect">
            <a:avLst/>
          </a:prstGeom>
        </p:spPr>
        <p:txBody>
          <a:bodyPr/>
          <a:lstStyle/>
          <a:p>
            <a:pPr marL="227013" marR="0" lvl="0" indent="-227013" algn="l"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Use Schema Builder to determine how these objects relate to each other.</a:t>
            </a:r>
          </a:p>
        </p:txBody>
      </p:sp>
      <p:grpSp>
        <p:nvGrpSpPr>
          <p:cNvPr id="135" name="Group 154"/>
          <p:cNvGrpSpPr/>
          <p:nvPr/>
        </p:nvGrpSpPr>
        <p:grpSpPr>
          <a:xfrm>
            <a:off x="3283404" y="2956322"/>
            <a:ext cx="3072284" cy="1659535"/>
            <a:chOff x="1874229" y="3009331"/>
            <a:chExt cx="3073084" cy="1659534"/>
          </a:xfrm>
        </p:grpSpPr>
        <p:grpSp>
          <p:nvGrpSpPr>
            <p:cNvPr id="136" name="Group 114"/>
            <p:cNvGrpSpPr/>
            <p:nvPr/>
          </p:nvGrpSpPr>
          <p:grpSpPr>
            <a:xfrm>
              <a:off x="1874229" y="4257385"/>
              <a:ext cx="371329" cy="411480"/>
              <a:chOff x="1867405" y="4207390"/>
              <a:chExt cx="371329" cy="411480"/>
            </a:xfrm>
          </p:grpSpPr>
          <p:cxnSp>
            <p:nvCxnSpPr>
              <p:cNvPr id="138" name="Straight Connector 137"/>
              <p:cNvCxnSpPr/>
              <p:nvPr/>
            </p:nvCxnSpPr>
            <p:spPr bwMode="auto">
              <a:xfrm rot="10800000">
                <a:off x="1870133" y="4413130"/>
                <a:ext cx="365760" cy="0"/>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sp>
            <p:nvSpPr>
              <p:cNvPr id="139" name="Isosceles Triangle 138"/>
              <p:cNvSpPr/>
              <p:nvPr/>
            </p:nvSpPr>
            <p:spPr bwMode="auto">
              <a:xfrm rot="5400000" flipH="1">
                <a:off x="1878433" y="4235414"/>
                <a:ext cx="333375" cy="355431"/>
              </a:xfrm>
              <a:prstGeom prst="triangle">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sp>
            <p:nvSpPr>
              <p:cNvPr id="140" name="Oval 139"/>
              <p:cNvSpPr/>
              <p:nvPr/>
            </p:nvSpPr>
            <p:spPr bwMode="auto">
              <a:xfrm rot="10800000">
                <a:off x="2101574" y="4344550"/>
                <a:ext cx="137160" cy="137160"/>
              </a:xfrm>
              <a:prstGeom prst="ellipse">
                <a:avLst/>
              </a:prstGeom>
              <a:solidFill>
                <a:schemeClr val="bg1"/>
              </a:solid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cxnSp>
            <p:nvCxnSpPr>
              <p:cNvPr id="141" name="Straight Connector 140"/>
              <p:cNvCxnSpPr/>
              <p:nvPr/>
            </p:nvCxnSpPr>
            <p:spPr bwMode="auto">
              <a:xfrm rot="10800000" flipH="1">
                <a:off x="1867405" y="4207390"/>
                <a:ext cx="3862" cy="411480"/>
              </a:xfrm>
              <a:prstGeom prst="line">
                <a:avLst/>
              </a:prstGeom>
              <a:solidFill>
                <a:schemeClr val="accent1"/>
              </a:solidFill>
              <a:ln w="57150" cap="flat" cmpd="sng" algn="ctr">
                <a:solidFill>
                  <a:schemeClr val="bg1"/>
                </a:solidFill>
                <a:prstDash val="solid"/>
                <a:round/>
                <a:headEnd type="none" w="med" len="med"/>
                <a:tailEnd type="none" w="med" len="med"/>
              </a:ln>
              <a:effectLst/>
            </p:spPr>
          </p:cxnSp>
        </p:grpSp>
        <p:cxnSp>
          <p:nvCxnSpPr>
            <p:cNvPr id="137" name="Straight Connector 136"/>
            <p:cNvCxnSpPr>
              <a:stCxn id="139" idx="0"/>
            </p:cNvCxnSpPr>
            <p:nvPr/>
          </p:nvCxnSpPr>
          <p:spPr bwMode="auto">
            <a:xfrm flipV="1">
              <a:off x="2229660" y="3009331"/>
              <a:ext cx="2717653" cy="1453793"/>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grpSp>
      <p:grpSp>
        <p:nvGrpSpPr>
          <p:cNvPr id="142" name="Group 151"/>
          <p:cNvGrpSpPr/>
          <p:nvPr/>
        </p:nvGrpSpPr>
        <p:grpSpPr>
          <a:xfrm>
            <a:off x="9267612" y="4204376"/>
            <a:ext cx="457248" cy="411480"/>
            <a:chOff x="7872874" y="4296101"/>
            <a:chExt cx="457367" cy="411480"/>
          </a:xfrm>
        </p:grpSpPr>
        <p:cxnSp>
          <p:nvCxnSpPr>
            <p:cNvPr id="143" name="Straight Connector 142"/>
            <p:cNvCxnSpPr/>
            <p:nvPr/>
          </p:nvCxnSpPr>
          <p:spPr bwMode="auto">
            <a:xfrm flipH="1">
              <a:off x="7873041" y="4501841"/>
              <a:ext cx="457200" cy="0"/>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sp>
          <p:nvSpPr>
            <p:cNvPr id="144" name="Isosceles Triangle 143"/>
            <p:cNvSpPr/>
            <p:nvPr/>
          </p:nvSpPr>
          <p:spPr bwMode="auto">
            <a:xfrm rot="5400000">
              <a:off x="7883902" y="4324126"/>
              <a:ext cx="333375" cy="355431"/>
            </a:xfrm>
            <a:prstGeom prst="triangle">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sp>
          <p:nvSpPr>
            <p:cNvPr id="145" name="Oval 144"/>
            <p:cNvSpPr/>
            <p:nvPr/>
          </p:nvSpPr>
          <p:spPr bwMode="auto">
            <a:xfrm flipH="1">
              <a:off x="8107043" y="4433261"/>
              <a:ext cx="137160" cy="137160"/>
            </a:xfrm>
            <a:prstGeom prst="ellipse">
              <a:avLst/>
            </a:prstGeom>
            <a:solidFill>
              <a:schemeClr val="bg1"/>
            </a:solid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cxnSp>
          <p:nvCxnSpPr>
            <p:cNvPr id="146" name="Straight Connector 145"/>
            <p:cNvCxnSpPr/>
            <p:nvPr/>
          </p:nvCxnSpPr>
          <p:spPr bwMode="auto">
            <a:xfrm>
              <a:off x="7872874" y="4296101"/>
              <a:ext cx="3862" cy="411480"/>
            </a:xfrm>
            <a:prstGeom prst="line">
              <a:avLst/>
            </a:prstGeom>
            <a:solidFill>
              <a:schemeClr val="accent1"/>
            </a:solidFill>
            <a:ln w="57150" cap="flat" cmpd="sng" algn="ctr">
              <a:solidFill>
                <a:schemeClr val="bg1"/>
              </a:solidFill>
              <a:prstDash val="solid"/>
              <a:round/>
              <a:headEnd type="none" w="med" len="med"/>
              <a:tailEnd type="none" w="med" len="med"/>
            </a:ln>
            <a:effectLst/>
          </p:spPr>
        </p:cxnSp>
      </p:grpSp>
      <p:cxnSp>
        <p:nvCxnSpPr>
          <p:cNvPr id="147" name="Straight Connector 146"/>
          <p:cNvCxnSpPr/>
          <p:nvPr/>
        </p:nvCxnSpPr>
        <p:spPr bwMode="auto">
          <a:xfrm flipV="1">
            <a:off x="9720573" y="3139370"/>
            <a:ext cx="0" cy="1280615"/>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grpSp>
        <p:nvGrpSpPr>
          <p:cNvPr id="148" name="Group 69"/>
          <p:cNvGrpSpPr/>
          <p:nvPr/>
        </p:nvGrpSpPr>
        <p:grpSpPr>
          <a:xfrm>
            <a:off x="2222649" y="3180706"/>
            <a:ext cx="411373" cy="812519"/>
            <a:chOff x="838186" y="3158650"/>
            <a:chExt cx="411480" cy="812518"/>
          </a:xfrm>
        </p:grpSpPr>
        <p:cxnSp>
          <p:nvCxnSpPr>
            <p:cNvPr id="149" name="Straight Connector 148"/>
            <p:cNvCxnSpPr/>
            <p:nvPr/>
          </p:nvCxnSpPr>
          <p:spPr bwMode="auto">
            <a:xfrm flipH="1">
              <a:off x="1040137" y="3158650"/>
              <a:ext cx="9481" cy="812518"/>
            </a:xfrm>
            <a:prstGeom prst="line">
              <a:avLst/>
            </a:prstGeom>
            <a:solidFill>
              <a:schemeClr val="accent1"/>
            </a:solidFill>
            <a:ln w="38100" cap="flat" cmpd="sng" algn="ctr">
              <a:solidFill>
                <a:srgbClr val="C00000"/>
              </a:solidFill>
              <a:prstDash val="solid"/>
              <a:round/>
              <a:headEnd type="none" w="med" len="med"/>
              <a:tailEnd type="none" w="med" len="med"/>
            </a:ln>
            <a:effectLst/>
          </p:spPr>
        </p:cxnSp>
        <p:sp>
          <p:nvSpPr>
            <p:cNvPr id="150" name="Isosceles Triangle 149"/>
            <p:cNvSpPr/>
            <p:nvPr/>
          </p:nvSpPr>
          <p:spPr bwMode="auto">
            <a:xfrm>
              <a:off x="877239" y="3602257"/>
              <a:ext cx="333375" cy="355431"/>
            </a:xfrm>
            <a:prstGeom prst="triangle">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sp>
          <p:nvSpPr>
            <p:cNvPr id="151" name="Oval 150"/>
            <p:cNvSpPr/>
            <p:nvPr/>
          </p:nvSpPr>
          <p:spPr bwMode="auto">
            <a:xfrm rot="16200000" flipH="1">
              <a:off x="975346" y="3586359"/>
              <a:ext cx="137160" cy="137160"/>
            </a:xfrm>
            <a:prstGeom prst="ellipse">
              <a:avLst/>
            </a:prstGeom>
            <a:solidFill>
              <a:schemeClr val="bg1"/>
            </a:solid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cxnSp>
          <p:nvCxnSpPr>
            <p:cNvPr id="152" name="Straight Connector 151"/>
            <p:cNvCxnSpPr/>
            <p:nvPr/>
          </p:nvCxnSpPr>
          <p:spPr bwMode="auto">
            <a:xfrm rot="16200000">
              <a:off x="1041995" y="3750017"/>
              <a:ext cx="3862" cy="411480"/>
            </a:xfrm>
            <a:prstGeom prst="line">
              <a:avLst/>
            </a:prstGeom>
            <a:solidFill>
              <a:schemeClr val="accent1"/>
            </a:solidFill>
            <a:ln w="57150" cap="flat" cmpd="sng" algn="ctr">
              <a:solidFill>
                <a:srgbClr val="C00000"/>
              </a:solidFill>
              <a:prstDash val="solid"/>
              <a:round/>
              <a:headEnd type="none" w="med" len="med"/>
              <a:tailEnd type="none" w="med" len="med"/>
            </a:ln>
            <a:effectLst/>
          </p:spPr>
        </p:cxnSp>
      </p:grpSp>
      <p:grpSp>
        <p:nvGrpSpPr>
          <p:cNvPr id="160" name="Group 152"/>
          <p:cNvGrpSpPr/>
          <p:nvPr/>
        </p:nvGrpSpPr>
        <p:grpSpPr>
          <a:xfrm>
            <a:off x="3274308" y="2508403"/>
            <a:ext cx="686428" cy="411480"/>
            <a:chOff x="1878778" y="2389963"/>
            <a:chExt cx="686607" cy="411480"/>
          </a:xfrm>
        </p:grpSpPr>
        <p:cxnSp>
          <p:nvCxnSpPr>
            <p:cNvPr id="161" name="Straight Connector 160"/>
            <p:cNvCxnSpPr/>
            <p:nvPr/>
          </p:nvCxnSpPr>
          <p:spPr bwMode="auto">
            <a:xfrm flipH="1" flipV="1">
              <a:off x="1925305" y="2592443"/>
              <a:ext cx="640080" cy="0"/>
            </a:xfrm>
            <a:prstGeom prst="line">
              <a:avLst/>
            </a:prstGeom>
            <a:solidFill>
              <a:schemeClr val="accent1"/>
            </a:solidFill>
            <a:ln w="38100" cap="flat" cmpd="sng" algn="ctr">
              <a:solidFill>
                <a:srgbClr val="C00000"/>
              </a:solidFill>
              <a:prstDash val="solid"/>
              <a:round/>
              <a:headEnd type="none" w="med" len="med"/>
              <a:tailEnd type="none" w="med" len="med"/>
            </a:ln>
            <a:effectLst/>
          </p:spPr>
        </p:cxnSp>
        <p:grpSp>
          <p:nvGrpSpPr>
            <p:cNvPr id="162" name="Group 94"/>
            <p:cNvGrpSpPr/>
            <p:nvPr/>
          </p:nvGrpSpPr>
          <p:grpSpPr>
            <a:xfrm rot="10800000">
              <a:off x="1878778" y="2389963"/>
              <a:ext cx="457200" cy="411480"/>
              <a:chOff x="2047100" y="3424918"/>
              <a:chExt cx="457200" cy="411480"/>
            </a:xfrm>
          </p:grpSpPr>
          <p:cxnSp>
            <p:nvCxnSpPr>
              <p:cNvPr id="163" name="Straight Connector 162"/>
              <p:cNvCxnSpPr/>
              <p:nvPr/>
            </p:nvCxnSpPr>
            <p:spPr bwMode="auto">
              <a:xfrm>
                <a:off x="2047100" y="3630658"/>
                <a:ext cx="457200" cy="0"/>
              </a:xfrm>
              <a:prstGeom prst="line">
                <a:avLst/>
              </a:prstGeom>
              <a:solidFill>
                <a:schemeClr val="accent1"/>
              </a:solidFill>
              <a:ln w="38100" cap="flat" cmpd="sng" algn="ctr">
                <a:solidFill>
                  <a:srgbClr val="C00000"/>
                </a:solidFill>
                <a:prstDash val="solid"/>
                <a:round/>
                <a:headEnd type="none" w="med" len="med"/>
                <a:tailEnd type="none" w="med" len="med"/>
              </a:ln>
              <a:effectLst/>
            </p:spPr>
          </p:cxnSp>
          <p:sp>
            <p:nvSpPr>
              <p:cNvPr id="164" name="Isosceles Triangle 163"/>
              <p:cNvSpPr/>
              <p:nvPr/>
            </p:nvSpPr>
            <p:spPr bwMode="auto">
              <a:xfrm rot="16200000" flipH="1">
                <a:off x="2159897" y="3452943"/>
                <a:ext cx="333375" cy="355431"/>
              </a:xfrm>
              <a:prstGeom prst="triangle">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sp>
            <p:nvSpPr>
              <p:cNvPr id="165" name="Oval 164"/>
              <p:cNvSpPr/>
              <p:nvPr/>
            </p:nvSpPr>
            <p:spPr bwMode="auto">
              <a:xfrm>
                <a:off x="2132971" y="3562078"/>
                <a:ext cx="137160" cy="137160"/>
              </a:xfrm>
              <a:prstGeom prst="ellipse">
                <a:avLst/>
              </a:prstGeom>
              <a:solidFill>
                <a:schemeClr val="bg1"/>
              </a:solid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cxnSp>
            <p:nvCxnSpPr>
              <p:cNvPr id="166" name="Straight Connector 165"/>
              <p:cNvCxnSpPr/>
              <p:nvPr/>
            </p:nvCxnSpPr>
            <p:spPr bwMode="auto">
              <a:xfrm flipH="1">
                <a:off x="2500438" y="3424918"/>
                <a:ext cx="3862" cy="411480"/>
              </a:xfrm>
              <a:prstGeom prst="line">
                <a:avLst/>
              </a:prstGeom>
              <a:solidFill>
                <a:schemeClr val="accent1"/>
              </a:solidFill>
              <a:ln w="57150" cap="flat" cmpd="sng" algn="ctr">
                <a:solidFill>
                  <a:srgbClr val="C00000"/>
                </a:solidFill>
                <a:prstDash val="solid"/>
                <a:round/>
                <a:headEnd type="none" w="med" len="med"/>
                <a:tailEnd type="none" w="med" len="med"/>
              </a:ln>
              <a:effectLst/>
            </p:spPr>
          </p:cxnSp>
        </p:grpSp>
      </p:grpSp>
      <p:grpSp>
        <p:nvGrpSpPr>
          <p:cNvPr id="167" name="Group 156"/>
          <p:cNvGrpSpPr/>
          <p:nvPr/>
        </p:nvGrpSpPr>
        <p:grpSpPr>
          <a:xfrm>
            <a:off x="6683086" y="3201981"/>
            <a:ext cx="987497" cy="1413875"/>
            <a:chOff x="5274797" y="3254991"/>
            <a:chExt cx="987754" cy="1413874"/>
          </a:xfrm>
        </p:grpSpPr>
        <p:cxnSp>
          <p:nvCxnSpPr>
            <p:cNvPr id="168" name="Straight Connector 167"/>
            <p:cNvCxnSpPr/>
            <p:nvPr/>
          </p:nvCxnSpPr>
          <p:spPr bwMode="auto">
            <a:xfrm flipV="1">
              <a:off x="5572345" y="3254991"/>
              <a:ext cx="0" cy="1260143"/>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cxnSp>
          <p:nvCxnSpPr>
            <p:cNvPr id="169" name="Straight Connector 168"/>
            <p:cNvCxnSpPr/>
            <p:nvPr/>
          </p:nvCxnSpPr>
          <p:spPr bwMode="auto">
            <a:xfrm flipV="1">
              <a:off x="5960434" y="3254991"/>
              <a:ext cx="0" cy="1260143"/>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grpSp>
          <p:nvGrpSpPr>
            <p:cNvPr id="170" name="Group 136"/>
            <p:cNvGrpSpPr/>
            <p:nvPr/>
          </p:nvGrpSpPr>
          <p:grpSpPr>
            <a:xfrm>
              <a:off x="5274797" y="4257385"/>
              <a:ext cx="371329" cy="411480"/>
              <a:chOff x="1867405" y="4207390"/>
              <a:chExt cx="371329" cy="411480"/>
            </a:xfrm>
          </p:grpSpPr>
          <p:cxnSp>
            <p:nvCxnSpPr>
              <p:cNvPr id="176" name="Straight Connector 175"/>
              <p:cNvCxnSpPr/>
              <p:nvPr/>
            </p:nvCxnSpPr>
            <p:spPr bwMode="auto">
              <a:xfrm rot="10800000">
                <a:off x="1870133" y="4413130"/>
                <a:ext cx="365760" cy="0"/>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sp>
            <p:nvSpPr>
              <p:cNvPr id="177" name="Isosceles Triangle 176"/>
              <p:cNvSpPr/>
              <p:nvPr/>
            </p:nvSpPr>
            <p:spPr bwMode="auto">
              <a:xfrm rot="5400000" flipH="1">
                <a:off x="1878433" y="4235414"/>
                <a:ext cx="333375" cy="355431"/>
              </a:xfrm>
              <a:prstGeom prst="triangle">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sp>
            <p:nvSpPr>
              <p:cNvPr id="178" name="Oval 177"/>
              <p:cNvSpPr/>
              <p:nvPr/>
            </p:nvSpPr>
            <p:spPr bwMode="auto">
              <a:xfrm rot="10800000">
                <a:off x="2101574" y="4344550"/>
                <a:ext cx="137160" cy="137160"/>
              </a:xfrm>
              <a:prstGeom prst="ellipse">
                <a:avLst/>
              </a:prstGeom>
              <a:solidFill>
                <a:schemeClr val="bg1"/>
              </a:solid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cxnSp>
            <p:nvCxnSpPr>
              <p:cNvPr id="179" name="Straight Connector 178"/>
              <p:cNvCxnSpPr/>
              <p:nvPr/>
            </p:nvCxnSpPr>
            <p:spPr bwMode="auto">
              <a:xfrm rot="10800000" flipH="1">
                <a:off x="1867405" y="4207390"/>
                <a:ext cx="3862" cy="411480"/>
              </a:xfrm>
              <a:prstGeom prst="line">
                <a:avLst/>
              </a:prstGeom>
              <a:solidFill>
                <a:schemeClr val="accent1"/>
              </a:solidFill>
              <a:ln w="57150" cap="flat" cmpd="sng" algn="ctr">
                <a:solidFill>
                  <a:schemeClr val="bg1"/>
                </a:solidFill>
                <a:prstDash val="solid"/>
                <a:round/>
                <a:headEnd type="none" w="med" len="med"/>
                <a:tailEnd type="none" w="med" len="med"/>
              </a:ln>
              <a:effectLst/>
            </p:spPr>
          </p:cxnSp>
        </p:grpSp>
        <p:grpSp>
          <p:nvGrpSpPr>
            <p:cNvPr id="171" name="Group 141"/>
            <p:cNvGrpSpPr/>
            <p:nvPr/>
          </p:nvGrpSpPr>
          <p:grpSpPr>
            <a:xfrm flipH="1">
              <a:off x="5891222" y="4257385"/>
              <a:ext cx="371329" cy="411480"/>
              <a:chOff x="1867405" y="4207390"/>
              <a:chExt cx="371329" cy="411480"/>
            </a:xfrm>
          </p:grpSpPr>
          <p:cxnSp>
            <p:nvCxnSpPr>
              <p:cNvPr id="172" name="Straight Connector 171"/>
              <p:cNvCxnSpPr/>
              <p:nvPr/>
            </p:nvCxnSpPr>
            <p:spPr bwMode="auto">
              <a:xfrm rot="10800000">
                <a:off x="1870133" y="4413130"/>
                <a:ext cx="365760" cy="0"/>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sp>
            <p:nvSpPr>
              <p:cNvPr id="173" name="Isosceles Triangle 172"/>
              <p:cNvSpPr/>
              <p:nvPr/>
            </p:nvSpPr>
            <p:spPr bwMode="auto">
              <a:xfrm rot="5400000" flipH="1">
                <a:off x="1878433" y="4235414"/>
                <a:ext cx="333375" cy="355431"/>
              </a:xfrm>
              <a:prstGeom prst="triangle">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sp>
            <p:nvSpPr>
              <p:cNvPr id="174" name="Oval 173"/>
              <p:cNvSpPr/>
              <p:nvPr/>
            </p:nvSpPr>
            <p:spPr bwMode="auto">
              <a:xfrm rot="10800000">
                <a:off x="2101574" y="4344550"/>
                <a:ext cx="137160" cy="137160"/>
              </a:xfrm>
              <a:prstGeom prst="ellipse">
                <a:avLst/>
              </a:prstGeom>
              <a:solidFill>
                <a:schemeClr val="bg1"/>
              </a:solid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cxnSp>
            <p:nvCxnSpPr>
              <p:cNvPr id="175" name="Straight Connector 174"/>
              <p:cNvCxnSpPr/>
              <p:nvPr/>
            </p:nvCxnSpPr>
            <p:spPr bwMode="auto">
              <a:xfrm rot="10800000" flipH="1">
                <a:off x="1867405" y="4207390"/>
                <a:ext cx="3862" cy="411480"/>
              </a:xfrm>
              <a:prstGeom prst="line">
                <a:avLst/>
              </a:prstGeom>
              <a:solidFill>
                <a:schemeClr val="accent1"/>
              </a:solidFill>
              <a:ln w="57150" cap="flat" cmpd="sng" algn="ctr">
                <a:solidFill>
                  <a:schemeClr val="bg1"/>
                </a:solidFill>
                <a:prstDash val="solid"/>
                <a:round/>
                <a:headEnd type="none" w="med" len="med"/>
                <a:tailEnd type="none" w="med" len="med"/>
              </a:ln>
              <a:effectLst/>
            </p:spPr>
          </p:cxnSp>
        </p:grpSp>
      </p:grpSp>
      <p:grpSp>
        <p:nvGrpSpPr>
          <p:cNvPr id="180" name="Group 179"/>
          <p:cNvGrpSpPr/>
          <p:nvPr/>
        </p:nvGrpSpPr>
        <p:grpSpPr>
          <a:xfrm>
            <a:off x="2273794" y="2269060"/>
            <a:ext cx="4101471" cy="2568055"/>
            <a:chOff x="864359" y="2333767"/>
            <a:chExt cx="4102540" cy="2568054"/>
          </a:xfrm>
        </p:grpSpPr>
        <p:cxnSp>
          <p:nvCxnSpPr>
            <p:cNvPr id="181" name="Straight Connector 180"/>
            <p:cNvCxnSpPr/>
            <p:nvPr/>
          </p:nvCxnSpPr>
          <p:spPr bwMode="auto">
            <a:xfrm flipV="1">
              <a:off x="2299648" y="3009330"/>
              <a:ext cx="2667251" cy="1419777"/>
            </a:xfrm>
            <a:prstGeom prst="line">
              <a:avLst/>
            </a:prstGeom>
            <a:solidFill>
              <a:schemeClr val="accent1"/>
            </a:solidFill>
            <a:ln w="76200" cap="flat" cmpd="sng" algn="ctr">
              <a:solidFill>
                <a:schemeClr val="bg1"/>
              </a:solidFill>
              <a:prstDash val="solid"/>
              <a:round/>
              <a:headEnd type="none" w="med" len="med"/>
              <a:tailEnd type="none" w="med" len="med"/>
            </a:ln>
            <a:effectLst/>
          </p:spPr>
        </p:cxnSp>
        <p:sp>
          <p:nvSpPr>
            <p:cNvPr id="182" name="Rectangle 181"/>
            <p:cNvSpPr/>
            <p:nvPr/>
          </p:nvSpPr>
          <p:spPr bwMode="auto">
            <a:xfrm>
              <a:off x="1899092" y="2333767"/>
              <a:ext cx="640080" cy="887105"/>
            </a:xfrm>
            <a:prstGeom prst="rect">
              <a:avLst/>
            </a:prstGeom>
            <a:solidFill>
              <a:schemeClr val="bg1"/>
            </a:solid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400">
                <a:latin typeface="Times New Roman" pitchFamily="18" charset="0"/>
              </a:endParaRPr>
            </a:p>
          </p:txBody>
        </p:sp>
        <p:sp>
          <p:nvSpPr>
            <p:cNvPr id="183" name="Rectangle 182"/>
            <p:cNvSpPr/>
            <p:nvPr/>
          </p:nvSpPr>
          <p:spPr bwMode="auto">
            <a:xfrm>
              <a:off x="1919786" y="4014716"/>
              <a:ext cx="427629" cy="887105"/>
            </a:xfrm>
            <a:prstGeom prst="rect">
              <a:avLst/>
            </a:prstGeom>
            <a:solidFill>
              <a:schemeClr val="bg1"/>
            </a:solid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400">
                <a:latin typeface="Times New Roman" pitchFamily="18" charset="0"/>
              </a:endParaRPr>
            </a:p>
          </p:txBody>
        </p:sp>
        <p:sp>
          <p:nvSpPr>
            <p:cNvPr id="184" name="Rectangle 183"/>
            <p:cNvSpPr/>
            <p:nvPr/>
          </p:nvSpPr>
          <p:spPr bwMode="auto">
            <a:xfrm>
              <a:off x="864359" y="3285415"/>
              <a:ext cx="427629" cy="711958"/>
            </a:xfrm>
            <a:prstGeom prst="rect">
              <a:avLst/>
            </a:prstGeom>
            <a:solidFill>
              <a:schemeClr val="bg1"/>
            </a:solid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400">
                <a:latin typeface="Times New Roman" pitchFamily="18" charset="0"/>
              </a:endParaRPr>
            </a:p>
          </p:txBody>
        </p:sp>
      </p:grpSp>
      <p:sp>
        <p:nvSpPr>
          <p:cNvPr id="185" name="Rectangle 184"/>
          <p:cNvSpPr/>
          <p:nvPr/>
        </p:nvSpPr>
        <p:spPr>
          <a:xfrm>
            <a:off x="8656089" y="2266305"/>
            <a:ext cx="1645491"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r>
              <a:rPr lang="en-US" sz="2100" dirty="0">
                <a:solidFill>
                  <a:schemeClr val="tx1"/>
                </a:solidFill>
              </a:rPr>
              <a:t>Price Book</a:t>
            </a:r>
          </a:p>
        </p:txBody>
      </p:sp>
      <p:sp>
        <p:nvSpPr>
          <p:cNvPr id="186" name="Rectangle 185"/>
          <p:cNvSpPr/>
          <p:nvPr/>
        </p:nvSpPr>
        <p:spPr>
          <a:xfrm>
            <a:off x="6351522" y="2266305"/>
            <a:ext cx="1645491" cy="914400"/>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r>
              <a:rPr lang="en-US" sz="2100" dirty="0">
                <a:solidFill>
                  <a:schemeClr val="tx1"/>
                </a:solidFill>
              </a:rPr>
              <a:t>Product</a:t>
            </a:r>
          </a:p>
        </p:txBody>
      </p:sp>
      <p:sp>
        <p:nvSpPr>
          <p:cNvPr id="187" name="Rectangle 186"/>
          <p:cNvSpPr/>
          <p:nvPr/>
        </p:nvSpPr>
        <p:spPr>
          <a:xfrm>
            <a:off x="7653894" y="3952916"/>
            <a:ext cx="1645491" cy="914400"/>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r>
              <a:rPr lang="en-US" sz="2100" dirty="0">
                <a:solidFill>
                  <a:schemeClr val="tx1"/>
                </a:solidFill>
              </a:rPr>
              <a:t>Price Book Entry</a:t>
            </a:r>
          </a:p>
        </p:txBody>
      </p:sp>
      <p:sp>
        <p:nvSpPr>
          <p:cNvPr id="188" name="Rectangle 187"/>
          <p:cNvSpPr/>
          <p:nvPr/>
        </p:nvSpPr>
        <p:spPr>
          <a:xfrm>
            <a:off x="1653693" y="2266305"/>
            <a:ext cx="1645491"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r>
              <a:rPr lang="en-US" sz="2100" dirty="0">
                <a:solidFill>
                  <a:schemeClr val="tx1"/>
                </a:solidFill>
              </a:rPr>
              <a:t>Quote</a:t>
            </a:r>
          </a:p>
        </p:txBody>
      </p:sp>
      <p:sp>
        <p:nvSpPr>
          <p:cNvPr id="189" name="Rectangle 188"/>
          <p:cNvSpPr/>
          <p:nvPr/>
        </p:nvSpPr>
        <p:spPr>
          <a:xfrm>
            <a:off x="1662751" y="3952916"/>
            <a:ext cx="1645491"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r>
              <a:rPr lang="en-US" sz="2100" dirty="0">
                <a:solidFill>
                  <a:schemeClr val="tx1"/>
                </a:solidFill>
              </a:rPr>
              <a:t>Quote Line Item</a:t>
            </a:r>
          </a:p>
        </p:txBody>
      </p:sp>
      <p:grpSp>
        <p:nvGrpSpPr>
          <p:cNvPr id="190" name="Group 155"/>
          <p:cNvGrpSpPr/>
          <p:nvPr/>
        </p:nvGrpSpPr>
        <p:grpSpPr>
          <a:xfrm>
            <a:off x="4697855" y="3119128"/>
            <a:ext cx="371233" cy="1496728"/>
            <a:chOff x="3289049" y="3172137"/>
            <a:chExt cx="371329" cy="1496728"/>
          </a:xfrm>
        </p:grpSpPr>
        <p:grpSp>
          <p:nvGrpSpPr>
            <p:cNvPr id="191" name="Group 131"/>
            <p:cNvGrpSpPr/>
            <p:nvPr/>
          </p:nvGrpSpPr>
          <p:grpSpPr>
            <a:xfrm flipH="1">
              <a:off x="3289049" y="4257385"/>
              <a:ext cx="371329" cy="411480"/>
              <a:chOff x="1867405" y="4207390"/>
              <a:chExt cx="371329" cy="411480"/>
            </a:xfrm>
          </p:grpSpPr>
          <p:cxnSp>
            <p:nvCxnSpPr>
              <p:cNvPr id="193" name="Straight Connector 192"/>
              <p:cNvCxnSpPr/>
              <p:nvPr/>
            </p:nvCxnSpPr>
            <p:spPr bwMode="auto">
              <a:xfrm rot="10800000">
                <a:off x="1870133" y="4413130"/>
                <a:ext cx="365760" cy="0"/>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sp>
            <p:nvSpPr>
              <p:cNvPr id="194" name="Isosceles Triangle 193"/>
              <p:cNvSpPr/>
              <p:nvPr/>
            </p:nvSpPr>
            <p:spPr bwMode="auto">
              <a:xfrm rot="5400000" flipH="1">
                <a:off x="1878433" y="4235414"/>
                <a:ext cx="333375" cy="355431"/>
              </a:xfrm>
              <a:prstGeom prst="triangle">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sp>
            <p:nvSpPr>
              <p:cNvPr id="195" name="Oval 194"/>
              <p:cNvSpPr/>
              <p:nvPr/>
            </p:nvSpPr>
            <p:spPr bwMode="auto">
              <a:xfrm rot="10800000">
                <a:off x="2101574" y="4344550"/>
                <a:ext cx="137160" cy="137160"/>
              </a:xfrm>
              <a:prstGeom prst="ellipse">
                <a:avLst/>
              </a:prstGeom>
              <a:solidFill>
                <a:schemeClr val="bg1"/>
              </a:solid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cxnSp>
            <p:nvCxnSpPr>
              <p:cNvPr id="196" name="Straight Connector 195"/>
              <p:cNvCxnSpPr/>
              <p:nvPr/>
            </p:nvCxnSpPr>
            <p:spPr bwMode="auto">
              <a:xfrm rot="10800000" flipH="1">
                <a:off x="1867405" y="4207390"/>
                <a:ext cx="3862" cy="411480"/>
              </a:xfrm>
              <a:prstGeom prst="line">
                <a:avLst/>
              </a:prstGeom>
              <a:solidFill>
                <a:schemeClr val="accent1"/>
              </a:solidFill>
              <a:ln w="57150" cap="flat" cmpd="sng" algn="ctr">
                <a:solidFill>
                  <a:schemeClr val="bg1"/>
                </a:solidFill>
                <a:prstDash val="solid"/>
                <a:round/>
                <a:headEnd type="none" w="med" len="med"/>
                <a:tailEnd type="none" w="med" len="med"/>
              </a:ln>
              <a:effectLst/>
            </p:spPr>
          </p:cxnSp>
        </p:grpSp>
        <p:cxnSp>
          <p:nvCxnSpPr>
            <p:cNvPr id="192" name="Straight Connector 191"/>
            <p:cNvCxnSpPr/>
            <p:nvPr/>
          </p:nvCxnSpPr>
          <p:spPr bwMode="auto">
            <a:xfrm flipV="1">
              <a:off x="3358576" y="3172137"/>
              <a:ext cx="0" cy="1199693"/>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grpSp>
      <p:sp>
        <p:nvSpPr>
          <p:cNvPr id="197" name="Rectangle 196"/>
          <p:cNvSpPr/>
          <p:nvPr/>
        </p:nvSpPr>
        <p:spPr>
          <a:xfrm>
            <a:off x="3944618" y="2266305"/>
            <a:ext cx="1645491"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r>
              <a:rPr lang="en-US" sz="2100" dirty="0">
                <a:solidFill>
                  <a:schemeClr val="tx1"/>
                </a:solidFill>
              </a:rPr>
              <a:t>Opportunity</a:t>
            </a:r>
          </a:p>
        </p:txBody>
      </p:sp>
      <p:sp>
        <p:nvSpPr>
          <p:cNvPr id="198" name="Rectangle 197"/>
          <p:cNvSpPr/>
          <p:nvPr/>
        </p:nvSpPr>
        <p:spPr>
          <a:xfrm>
            <a:off x="5055970" y="3952916"/>
            <a:ext cx="1645491"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r>
              <a:rPr lang="en-US" sz="2100" dirty="0">
                <a:solidFill>
                  <a:schemeClr val="tx1"/>
                </a:solidFill>
              </a:rPr>
              <a:t>Opportunity</a:t>
            </a:r>
          </a:p>
          <a:p>
            <a:pPr algn="ctr"/>
            <a:r>
              <a:rPr lang="en-US" sz="2100" dirty="0">
                <a:solidFill>
                  <a:schemeClr val="tx1"/>
                </a:solidFill>
              </a:rPr>
              <a:t>Product</a:t>
            </a:r>
          </a:p>
        </p:txBody>
      </p:sp>
      <p:sp>
        <p:nvSpPr>
          <p:cNvPr id="200" name="Rectangle 199"/>
          <p:cNvSpPr/>
          <p:nvPr/>
        </p:nvSpPr>
        <p:spPr bwMode="auto">
          <a:xfrm>
            <a:off x="0" y="6038603"/>
            <a:ext cx="12188825" cy="819397"/>
          </a:xfrm>
          <a:prstGeom prst="rect">
            <a:avLst/>
          </a:prstGeom>
          <a:solidFill>
            <a:schemeClr val="tx1"/>
          </a:solidFill>
          <a:ln w="38100" cap="flat" cmpd="sng" algn="ctr">
            <a:noFill/>
            <a:prstDash val="solid"/>
            <a:round/>
            <a:headEnd type="none" w="med" len="med"/>
            <a:tailEnd type="none" w="med" len="med"/>
          </a:ln>
          <a:effectLst/>
        </p:spPr>
        <p:txBody>
          <a:bodyPr vert="horz" wrap="square" lIns="1340885" tIns="45712" rIns="457120" bIns="45712" numCol="1" rtlCol="0" anchor="ctr" anchorCtr="0" compatLnSpc="1">
            <a:prstTxWarp prst="textNoShape">
              <a:avLst/>
            </a:prstTxWarp>
          </a:bodyPr>
          <a:lstStyle/>
          <a:p>
            <a:pPr marL="3174" algn="l" defTabSz="914231" eaLnBrk="0" hangingPunct="0">
              <a:lnSpc>
                <a:spcPct val="85000"/>
              </a:lnSpc>
            </a:pPr>
            <a:r>
              <a:rPr lang="en-US" kern="0" dirty="0">
                <a:solidFill>
                  <a:schemeClr val="bg1"/>
                </a:solidFill>
                <a:latin typeface="Arial" pitchFamily="34" charset="0"/>
                <a:cs typeface="Arial" pitchFamily="34" charset="0"/>
              </a:rPr>
              <a:t>Setup | Schema Builder</a:t>
            </a:r>
          </a:p>
        </p:txBody>
      </p:sp>
      <p:sp>
        <p:nvSpPr>
          <p:cNvPr id="201" name="TextBox 200"/>
          <p:cNvSpPr txBox="1"/>
          <p:nvPr/>
        </p:nvSpPr>
        <p:spPr bwMode="white">
          <a:xfrm>
            <a:off x="0" y="6097976"/>
            <a:ext cx="1295063" cy="253916"/>
          </a:xfrm>
          <a:prstGeom prst="rect">
            <a:avLst/>
          </a:prstGeom>
          <a:noFill/>
          <a:ln>
            <a:noFill/>
          </a:ln>
        </p:spPr>
        <p:txBody>
          <a:bodyPr wrap="square" lIns="68580" tIns="34290" rIns="68580" bIns="34290" rtlCol="0">
            <a:spAutoFit/>
          </a:bodyPr>
          <a:lstStyle/>
          <a:p>
            <a:pPr algn="ctr"/>
            <a:r>
              <a:rPr lang="en-US" sz="1200" dirty="0">
                <a:solidFill>
                  <a:schemeClr val="bg1"/>
                </a:solidFill>
                <a:latin typeface="Arial" panose="020B0604020202020204" pitchFamily="34" charset="0"/>
                <a:cs typeface="Arial" panose="020B0604020202020204" pitchFamily="34" charset="0"/>
              </a:rPr>
              <a:t>CLICK PATH:</a:t>
            </a:r>
          </a:p>
        </p:txBody>
      </p:sp>
      <p:sp>
        <p:nvSpPr>
          <p:cNvPr id="202" name="Freeform 202"/>
          <p:cNvSpPr>
            <a:spLocks noEditPoints="1"/>
          </p:cNvSpPr>
          <p:nvPr/>
        </p:nvSpPr>
        <p:spPr bwMode="auto">
          <a:xfrm flipH="1">
            <a:off x="450005" y="6372854"/>
            <a:ext cx="318880" cy="321495"/>
          </a:xfrm>
          <a:custGeom>
            <a:avLst/>
            <a:gdLst>
              <a:gd name="T0" fmla="*/ 4 w 63"/>
              <a:gd name="T1" fmla="*/ 4 h 63"/>
              <a:gd name="T2" fmla="*/ 55 w 63"/>
              <a:gd name="T3" fmla="*/ 21 h 63"/>
              <a:gd name="T4" fmla="*/ 37 w 63"/>
              <a:gd name="T5" fmla="*/ 30 h 63"/>
              <a:gd name="T6" fmla="*/ 59 w 63"/>
              <a:gd name="T7" fmla="*/ 52 h 63"/>
              <a:gd name="T8" fmla="*/ 52 w 63"/>
              <a:gd name="T9" fmla="*/ 59 h 63"/>
              <a:gd name="T10" fmla="*/ 30 w 63"/>
              <a:gd name="T11" fmla="*/ 37 h 63"/>
              <a:gd name="T12" fmla="*/ 21 w 63"/>
              <a:gd name="T13" fmla="*/ 55 h 63"/>
              <a:gd name="T14" fmla="*/ 4 w 63"/>
              <a:gd name="T15" fmla="*/ 4 h 63"/>
              <a:gd name="T16" fmla="*/ 4 w 63"/>
              <a:gd name="T17" fmla="*/ 0 h 63"/>
              <a:gd name="T18" fmla="*/ 1 w 63"/>
              <a:gd name="T19" fmla="*/ 1 h 63"/>
              <a:gd name="T20" fmla="*/ 0 w 63"/>
              <a:gd name="T21" fmla="*/ 5 h 63"/>
              <a:gd name="T22" fmla="*/ 17 w 63"/>
              <a:gd name="T23" fmla="*/ 56 h 63"/>
              <a:gd name="T24" fmla="*/ 21 w 63"/>
              <a:gd name="T25" fmla="*/ 59 h 63"/>
              <a:gd name="T26" fmla="*/ 21 w 63"/>
              <a:gd name="T27" fmla="*/ 59 h 63"/>
              <a:gd name="T28" fmla="*/ 25 w 63"/>
              <a:gd name="T29" fmla="*/ 57 h 63"/>
              <a:gd name="T30" fmla="*/ 31 w 63"/>
              <a:gd name="T31" fmla="*/ 44 h 63"/>
              <a:gd name="T32" fmla="*/ 49 w 63"/>
              <a:gd name="T33" fmla="*/ 62 h 63"/>
              <a:gd name="T34" fmla="*/ 52 w 63"/>
              <a:gd name="T35" fmla="*/ 63 h 63"/>
              <a:gd name="T36" fmla="*/ 54 w 63"/>
              <a:gd name="T37" fmla="*/ 62 h 63"/>
              <a:gd name="T38" fmla="*/ 62 w 63"/>
              <a:gd name="T39" fmla="*/ 55 h 63"/>
              <a:gd name="T40" fmla="*/ 63 w 63"/>
              <a:gd name="T41" fmla="*/ 52 h 63"/>
              <a:gd name="T42" fmla="*/ 62 w 63"/>
              <a:gd name="T43" fmla="*/ 49 h 63"/>
              <a:gd name="T44" fmla="*/ 44 w 63"/>
              <a:gd name="T45" fmla="*/ 31 h 63"/>
              <a:gd name="T46" fmla="*/ 57 w 63"/>
              <a:gd name="T47" fmla="*/ 25 h 63"/>
              <a:gd name="T48" fmla="*/ 59 w 63"/>
              <a:gd name="T49" fmla="*/ 21 h 63"/>
              <a:gd name="T50" fmla="*/ 56 w 63"/>
              <a:gd name="T51" fmla="*/ 17 h 63"/>
              <a:gd name="T52" fmla="*/ 5 w 63"/>
              <a:gd name="T53" fmla="*/ 0 h 63"/>
              <a:gd name="T54" fmla="*/ 4 w 63"/>
              <a:gd name="T5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3" h="63">
                <a:moveTo>
                  <a:pt x="4" y="4"/>
                </a:moveTo>
                <a:cubicBezTo>
                  <a:pt x="55" y="21"/>
                  <a:pt x="55" y="21"/>
                  <a:pt x="55" y="21"/>
                </a:cubicBezTo>
                <a:cubicBezTo>
                  <a:pt x="37" y="30"/>
                  <a:pt x="37" y="30"/>
                  <a:pt x="37" y="30"/>
                </a:cubicBezTo>
                <a:cubicBezTo>
                  <a:pt x="59" y="52"/>
                  <a:pt x="59" y="52"/>
                  <a:pt x="59" y="52"/>
                </a:cubicBezTo>
                <a:cubicBezTo>
                  <a:pt x="52" y="59"/>
                  <a:pt x="52" y="59"/>
                  <a:pt x="52" y="59"/>
                </a:cubicBezTo>
                <a:cubicBezTo>
                  <a:pt x="30" y="37"/>
                  <a:pt x="30" y="37"/>
                  <a:pt x="30" y="37"/>
                </a:cubicBezTo>
                <a:cubicBezTo>
                  <a:pt x="21" y="55"/>
                  <a:pt x="21" y="55"/>
                  <a:pt x="21" y="55"/>
                </a:cubicBezTo>
                <a:cubicBezTo>
                  <a:pt x="4" y="4"/>
                  <a:pt x="4" y="4"/>
                  <a:pt x="4" y="4"/>
                </a:cubicBezTo>
                <a:moveTo>
                  <a:pt x="4" y="0"/>
                </a:moveTo>
                <a:cubicBezTo>
                  <a:pt x="3" y="0"/>
                  <a:pt x="2" y="1"/>
                  <a:pt x="1" y="1"/>
                </a:cubicBezTo>
                <a:cubicBezTo>
                  <a:pt x="0" y="2"/>
                  <a:pt x="0" y="4"/>
                  <a:pt x="0" y="5"/>
                </a:cubicBezTo>
                <a:cubicBezTo>
                  <a:pt x="17" y="56"/>
                  <a:pt x="17" y="56"/>
                  <a:pt x="17" y="56"/>
                </a:cubicBezTo>
                <a:cubicBezTo>
                  <a:pt x="18" y="58"/>
                  <a:pt x="19" y="59"/>
                  <a:pt x="21" y="59"/>
                </a:cubicBezTo>
                <a:cubicBezTo>
                  <a:pt x="21" y="59"/>
                  <a:pt x="21" y="59"/>
                  <a:pt x="21" y="59"/>
                </a:cubicBezTo>
                <a:cubicBezTo>
                  <a:pt x="22" y="59"/>
                  <a:pt x="24" y="58"/>
                  <a:pt x="25" y="57"/>
                </a:cubicBezTo>
                <a:cubicBezTo>
                  <a:pt x="31" y="44"/>
                  <a:pt x="31" y="44"/>
                  <a:pt x="31" y="44"/>
                </a:cubicBezTo>
                <a:cubicBezTo>
                  <a:pt x="49" y="62"/>
                  <a:pt x="49" y="62"/>
                  <a:pt x="49" y="62"/>
                </a:cubicBezTo>
                <a:cubicBezTo>
                  <a:pt x="50" y="63"/>
                  <a:pt x="51" y="63"/>
                  <a:pt x="52" y="63"/>
                </a:cubicBezTo>
                <a:cubicBezTo>
                  <a:pt x="53" y="63"/>
                  <a:pt x="54" y="63"/>
                  <a:pt x="54" y="62"/>
                </a:cubicBezTo>
                <a:cubicBezTo>
                  <a:pt x="62" y="55"/>
                  <a:pt x="62" y="55"/>
                  <a:pt x="62" y="55"/>
                </a:cubicBezTo>
                <a:cubicBezTo>
                  <a:pt x="62" y="54"/>
                  <a:pt x="63" y="53"/>
                  <a:pt x="63" y="52"/>
                </a:cubicBezTo>
                <a:cubicBezTo>
                  <a:pt x="63" y="51"/>
                  <a:pt x="62" y="50"/>
                  <a:pt x="62" y="49"/>
                </a:cubicBezTo>
                <a:cubicBezTo>
                  <a:pt x="44" y="31"/>
                  <a:pt x="44" y="31"/>
                  <a:pt x="44" y="31"/>
                </a:cubicBezTo>
                <a:cubicBezTo>
                  <a:pt x="57" y="25"/>
                  <a:pt x="57" y="25"/>
                  <a:pt x="57" y="25"/>
                </a:cubicBezTo>
                <a:cubicBezTo>
                  <a:pt x="58" y="24"/>
                  <a:pt x="59" y="22"/>
                  <a:pt x="59" y="21"/>
                </a:cubicBezTo>
                <a:cubicBezTo>
                  <a:pt x="59" y="19"/>
                  <a:pt x="58" y="18"/>
                  <a:pt x="56" y="17"/>
                </a:cubicBezTo>
                <a:cubicBezTo>
                  <a:pt x="5" y="0"/>
                  <a:pt x="5" y="0"/>
                  <a:pt x="5" y="0"/>
                </a:cubicBezTo>
                <a:cubicBezTo>
                  <a:pt x="5" y="0"/>
                  <a:pt x="4" y="0"/>
                  <a:pt x="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th-TH"/>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Module Agenda</a:t>
            </a:r>
          </a:p>
        </p:txBody>
      </p:sp>
      <p:sp>
        <p:nvSpPr>
          <p:cNvPr id="6" name="Content Placeholder 5"/>
          <p:cNvSpPr>
            <a:spLocks noGrp="1"/>
          </p:cNvSpPr>
          <p:nvPr>
            <p:ph idx="1"/>
          </p:nvPr>
        </p:nvSpPr>
        <p:spPr/>
        <p:txBody>
          <a:bodyPr/>
          <a:lstStyle/>
          <a:p>
            <a:pPr lvl="1"/>
            <a:r>
              <a:rPr lang="en-US" dirty="0"/>
              <a:t>Creating and Customizing  Products</a:t>
            </a:r>
          </a:p>
          <a:p>
            <a:pPr lvl="1"/>
            <a:r>
              <a:rPr lang="en-US" dirty="0"/>
              <a:t>Creating and Customizing Custom Price Books</a:t>
            </a:r>
          </a:p>
          <a:p>
            <a:pPr lvl="1"/>
            <a:r>
              <a:rPr lang="en-US" dirty="0"/>
              <a:t>Adding Products to Opportunities</a:t>
            </a:r>
          </a:p>
          <a:p>
            <a:pPr lvl="1"/>
            <a:r>
              <a:rPr lang="en-US" dirty="0"/>
              <a:t>Controlling Access to Products and Price Books</a:t>
            </a:r>
          </a:p>
          <a:p>
            <a:pPr lvl="1"/>
            <a:r>
              <a:rPr lang="en-US" dirty="0"/>
              <a:t>Creating Quotes</a:t>
            </a:r>
          </a:p>
          <a:p>
            <a:pPr lvl="1"/>
            <a:r>
              <a:rPr lang="en-US" b="1" dirty="0"/>
              <a:t>Creating Orders</a:t>
            </a:r>
          </a:p>
          <a:p>
            <a:pPr lvl="1"/>
            <a:r>
              <a:rPr lang="en-US" dirty="0"/>
              <a:t>Integrating Salesforce with Other Systems</a:t>
            </a:r>
          </a:p>
        </p:txBody>
      </p:sp>
      <p:sp>
        <p:nvSpPr>
          <p:cNvPr id="2" name="Slide Number Placeholder 1"/>
          <p:cNvSpPr>
            <a:spLocks noGrp="1"/>
          </p:cNvSpPr>
          <p:nvPr>
            <p:ph type="sldNum" sz="quarter" idx="4"/>
          </p:nvPr>
        </p:nvSpPr>
        <p:spPr/>
        <p:txBody>
          <a:bodyPr/>
          <a:lstStyle/>
          <a:p>
            <a:fld id="{812A5277-1DB9-460F-9A21-B857ABB32666}" type="slidenum">
              <a:rPr lang="en-US" smtClean="0"/>
              <a:pPr/>
              <a:t>45</a:t>
            </a:fld>
            <a:endParaRPr lang="en-US" dirty="0"/>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Orders and Contracts</a:t>
            </a:r>
            <a:endParaRPr lang="en-US" dirty="0"/>
          </a:p>
        </p:txBody>
      </p:sp>
      <p:sp>
        <p:nvSpPr>
          <p:cNvPr id="4" name="Slide Number Placeholder 3"/>
          <p:cNvSpPr>
            <a:spLocks noGrp="1"/>
          </p:cNvSpPr>
          <p:nvPr>
            <p:ph type="sldNum" sz="quarter" idx="4"/>
          </p:nvPr>
        </p:nvSpPr>
        <p:spPr/>
        <p:txBody>
          <a:bodyPr/>
          <a:lstStyle/>
          <a:p>
            <a:fld id="{812A5277-1DB9-460F-9A21-B857ABB32666}" type="slidenum">
              <a:rPr lang="en-US" smtClean="0"/>
              <a:pPr/>
              <a:t>46</a:t>
            </a:fld>
            <a:endParaRPr lang="en-US" dirty="0"/>
          </a:p>
        </p:txBody>
      </p:sp>
      <p:cxnSp>
        <p:nvCxnSpPr>
          <p:cNvPr id="25" name="Straight Arrow Connector 24"/>
          <p:cNvCxnSpPr/>
          <p:nvPr/>
        </p:nvCxnSpPr>
        <p:spPr bwMode="auto">
          <a:xfrm>
            <a:off x="6692952" y="2544603"/>
            <a:ext cx="928685" cy="0"/>
          </a:xfrm>
          <a:prstGeom prst="straightConnector1">
            <a:avLst/>
          </a:prstGeom>
          <a:solidFill>
            <a:schemeClr val="accent1"/>
          </a:solidFill>
          <a:ln w="76200" cap="flat" cmpd="sng" algn="ctr">
            <a:solidFill>
              <a:srgbClr val="FF0000"/>
            </a:solidFill>
            <a:prstDash val="solid"/>
            <a:round/>
            <a:headEnd type="none" w="med" len="med"/>
            <a:tailEnd type="triangle" w="med" len="med"/>
          </a:ln>
          <a:effectLst/>
        </p:spPr>
      </p:cxnSp>
      <p:sp>
        <p:nvSpPr>
          <p:cNvPr id="26" name="Rectangle 25"/>
          <p:cNvSpPr/>
          <p:nvPr/>
        </p:nvSpPr>
        <p:spPr>
          <a:xfrm>
            <a:off x="2607303" y="2010040"/>
            <a:ext cx="2872322" cy="1200328"/>
          </a:xfrm>
          <a:prstGeom prst="rect">
            <a:avLst/>
          </a:prstGeom>
        </p:spPr>
        <p:txBody>
          <a:bodyPr wrap="square" lIns="91424" tIns="45712" rIns="91424" bIns="45712">
            <a:spAutoFit/>
          </a:bodyPr>
          <a:lstStyle/>
          <a:p>
            <a:pPr algn="l"/>
            <a:r>
              <a:rPr lang="en-US" sz="2400" dirty="0">
                <a:latin typeface="+mn-lt"/>
              </a:rPr>
              <a:t>An order can be associated directly to an account.</a:t>
            </a:r>
          </a:p>
        </p:txBody>
      </p:sp>
      <p:cxnSp>
        <p:nvCxnSpPr>
          <p:cNvPr id="27" name="Straight Arrow Connector 26"/>
          <p:cNvCxnSpPr/>
          <p:nvPr/>
        </p:nvCxnSpPr>
        <p:spPr bwMode="auto">
          <a:xfrm>
            <a:off x="8828614" y="5807915"/>
            <a:ext cx="991082" cy="0"/>
          </a:xfrm>
          <a:prstGeom prst="straightConnector1">
            <a:avLst/>
          </a:prstGeom>
          <a:solidFill>
            <a:schemeClr val="accent1"/>
          </a:solidFill>
          <a:ln w="76200" cap="flat" cmpd="sng" algn="ctr">
            <a:solidFill>
              <a:srgbClr val="FF0000"/>
            </a:solidFill>
            <a:prstDash val="solid"/>
            <a:round/>
            <a:headEnd type="none" w="med" len="med"/>
            <a:tailEnd type="triangle" w="med" len="med"/>
          </a:ln>
          <a:effectLst/>
        </p:spPr>
      </p:cxnSp>
      <p:sp>
        <p:nvSpPr>
          <p:cNvPr id="28" name="Rectangle 27"/>
          <p:cNvSpPr/>
          <p:nvPr/>
        </p:nvSpPr>
        <p:spPr>
          <a:xfrm>
            <a:off x="781184" y="5222348"/>
            <a:ext cx="4507706" cy="1200328"/>
          </a:xfrm>
          <a:prstGeom prst="rect">
            <a:avLst/>
          </a:prstGeom>
        </p:spPr>
        <p:txBody>
          <a:bodyPr wrap="square" lIns="91424" tIns="45712" rIns="91424" bIns="45712">
            <a:spAutoFit/>
          </a:bodyPr>
          <a:lstStyle/>
          <a:p>
            <a:pPr algn="l"/>
            <a:r>
              <a:rPr lang="en-US" sz="2400" dirty="0">
                <a:latin typeface="+mn-lt"/>
              </a:rPr>
              <a:t>The order can also be associated to a </a:t>
            </a:r>
            <a:r>
              <a:rPr lang="en-US" sz="2400" b="1" dirty="0">
                <a:latin typeface="+mn-lt"/>
              </a:rPr>
              <a:t>contract</a:t>
            </a:r>
            <a:r>
              <a:rPr lang="en-US" sz="2400" dirty="0">
                <a:latin typeface="+mn-lt"/>
              </a:rPr>
              <a:t> (which is associated to an account). </a:t>
            </a:r>
          </a:p>
        </p:txBody>
      </p:sp>
      <p:pic>
        <p:nvPicPr>
          <p:cNvPr id="30" name="Picture 2" descr="C:\Users\jgoldie\Downloads\Accoun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04158" y="1954388"/>
            <a:ext cx="1186771" cy="1187080"/>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p:cNvSpPr/>
          <p:nvPr/>
        </p:nvSpPr>
        <p:spPr>
          <a:xfrm>
            <a:off x="5621665" y="3089923"/>
            <a:ext cx="1297119" cy="461649"/>
          </a:xfrm>
          <a:prstGeom prst="rect">
            <a:avLst/>
          </a:prstGeom>
        </p:spPr>
        <p:txBody>
          <a:bodyPr wrap="none" lIns="91424" tIns="45712" rIns="91424" bIns="45712">
            <a:spAutoFit/>
          </a:bodyPr>
          <a:lstStyle/>
          <a:p>
            <a:pPr algn="ctr"/>
            <a:r>
              <a:rPr lang="en-US" dirty="0">
                <a:latin typeface="+mn-lt"/>
              </a:rPr>
              <a:t>Account</a:t>
            </a:r>
          </a:p>
        </p:txBody>
      </p:sp>
      <p:sp>
        <p:nvSpPr>
          <p:cNvPr id="33" name="Rectangle 32"/>
          <p:cNvSpPr/>
          <p:nvPr/>
        </p:nvSpPr>
        <p:spPr>
          <a:xfrm>
            <a:off x="7765191" y="6359710"/>
            <a:ext cx="1348414" cy="461649"/>
          </a:xfrm>
          <a:prstGeom prst="rect">
            <a:avLst/>
          </a:prstGeom>
        </p:spPr>
        <p:txBody>
          <a:bodyPr wrap="none" lIns="91424" tIns="45712" rIns="91424" bIns="45712">
            <a:spAutoFit/>
          </a:bodyPr>
          <a:lstStyle/>
          <a:p>
            <a:r>
              <a:rPr lang="en-US" dirty="0">
                <a:latin typeface="+mn-lt"/>
              </a:rPr>
              <a:t>Contract</a:t>
            </a:r>
          </a:p>
        </p:txBody>
      </p:sp>
      <p:sp>
        <p:nvSpPr>
          <p:cNvPr id="34" name="Rectangle 33"/>
          <p:cNvSpPr/>
          <p:nvPr/>
        </p:nvSpPr>
        <p:spPr>
          <a:xfrm>
            <a:off x="5880496" y="6359710"/>
            <a:ext cx="1297119" cy="461649"/>
          </a:xfrm>
          <a:prstGeom prst="rect">
            <a:avLst/>
          </a:prstGeom>
        </p:spPr>
        <p:txBody>
          <a:bodyPr wrap="none" lIns="91424" tIns="45712" rIns="91424" bIns="45712">
            <a:spAutoFit/>
          </a:bodyPr>
          <a:lstStyle/>
          <a:p>
            <a:pPr algn="ctr"/>
            <a:r>
              <a:rPr lang="en-US" dirty="0">
                <a:latin typeface="+mn-lt"/>
              </a:rPr>
              <a:t>Account</a:t>
            </a:r>
          </a:p>
        </p:txBody>
      </p:sp>
      <p:cxnSp>
        <p:nvCxnSpPr>
          <p:cNvPr id="35" name="Straight Arrow Connector 34"/>
          <p:cNvCxnSpPr/>
          <p:nvPr/>
        </p:nvCxnSpPr>
        <p:spPr bwMode="auto">
          <a:xfrm>
            <a:off x="7070679" y="5807915"/>
            <a:ext cx="896412" cy="0"/>
          </a:xfrm>
          <a:prstGeom prst="straightConnector1">
            <a:avLst/>
          </a:prstGeom>
          <a:solidFill>
            <a:schemeClr val="accent1"/>
          </a:solidFill>
          <a:ln w="76200" cap="flat" cmpd="sng" algn="ctr">
            <a:solidFill>
              <a:srgbClr val="FF0000"/>
            </a:solidFill>
            <a:prstDash val="solid"/>
            <a:round/>
            <a:headEnd type="none" w="med" len="med"/>
            <a:tailEnd type="none" w="med" len="med"/>
          </a:ln>
          <a:effectLst/>
        </p:spPr>
      </p:cxnSp>
      <p:pic>
        <p:nvPicPr>
          <p:cNvPr id="37" name="Picture 2" descr="C:\Users\jgoldie\Downloads\Accoun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36490" y="5218361"/>
            <a:ext cx="1186771" cy="118708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38971" y="1960946"/>
            <a:ext cx="1194154" cy="1194465"/>
          </a:xfrm>
          <a:prstGeom prst="rect">
            <a:avLst/>
          </a:prstGeom>
        </p:spPr>
      </p:pic>
      <p:pic>
        <p:nvPicPr>
          <p:cNvPr id="43" name="Picture 4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81776" y="5186143"/>
            <a:ext cx="1194154" cy="1194465"/>
          </a:xfrm>
          <a:prstGeom prst="rect">
            <a:avLst/>
          </a:prstGeom>
        </p:spPr>
      </p:pic>
      <p:pic>
        <p:nvPicPr>
          <p:cNvPr id="46" name="Picture 3" descr="C:\Users\jgoldie\Downloads\Complete Icon Set_contract.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37564" y="5192698"/>
            <a:ext cx="1190338" cy="1190648"/>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p:cNvSpPr/>
          <p:nvPr/>
        </p:nvSpPr>
        <p:spPr bwMode="auto">
          <a:xfrm>
            <a:off x="0" y="755852"/>
            <a:ext cx="12188825" cy="835232"/>
          </a:xfrm>
          <a:prstGeom prst="rect">
            <a:avLst/>
          </a:prstGeom>
          <a:solidFill>
            <a:schemeClr val="tx1"/>
          </a:solidFill>
          <a:ln w="38100" cap="flat" cmpd="sng" algn="ctr">
            <a:noFill/>
            <a:prstDash val="solid"/>
            <a:round/>
            <a:headEnd type="none" w="med" len="med"/>
            <a:tailEnd type="none" w="med" len="med"/>
          </a:ln>
          <a:effectLst/>
        </p:spPr>
        <p:txBody>
          <a:bodyPr vert="horz" wrap="square" lIns="1340885" tIns="45712" rIns="457120" bIns="45712" numCol="1" rtlCol="0" anchor="ctr" anchorCtr="0" compatLnSpc="1">
            <a:prstTxWarp prst="textNoShape">
              <a:avLst/>
            </a:prstTxWarp>
          </a:bodyPr>
          <a:lstStyle/>
          <a:p>
            <a:pPr marL="3174" algn="l" defTabSz="914231" eaLnBrk="0" hangingPunct="0">
              <a:lnSpc>
                <a:spcPct val="85000"/>
              </a:lnSpc>
            </a:pPr>
            <a:r>
              <a:rPr lang="en-US" kern="0" dirty="0">
                <a:solidFill>
                  <a:schemeClr val="bg1"/>
                </a:solidFill>
                <a:latin typeface="Arial" pitchFamily="34" charset="0"/>
                <a:cs typeface="Arial" pitchFamily="34" charset="0"/>
              </a:rPr>
              <a:t>An order is an agreement between a company and a customer to deliver products or services with a known quantity, price, and date.</a:t>
            </a:r>
          </a:p>
        </p:txBody>
      </p:sp>
      <p:pic>
        <p:nvPicPr>
          <p:cNvPr id="49" name="Picture 48"/>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436061" y="1099981"/>
            <a:ext cx="422938" cy="364079"/>
          </a:xfrm>
          <a:prstGeom prst="rect">
            <a:avLst/>
          </a:prstGeom>
          <a:noFill/>
          <a:ln>
            <a:noFill/>
          </a:ln>
          <a:effectLst/>
        </p:spPr>
      </p:pic>
      <p:sp>
        <p:nvSpPr>
          <p:cNvPr id="50" name="TextBox 49"/>
          <p:cNvSpPr txBox="1"/>
          <p:nvPr/>
        </p:nvSpPr>
        <p:spPr bwMode="white">
          <a:xfrm>
            <a:off x="0" y="813258"/>
            <a:ext cx="1295063" cy="275103"/>
          </a:xfrm>
          <a:prstGeom prst="rect">
            <a:avLst/>
          </a:prstGeom>
          <a:noFill/>
          <a:ln>
            <a:noFill/>
          </a:ln>
        </p:spPr>
        <p:txBody>
          <a:bodyPr wrap="square" lIns="91424" tIns="45712" rIns="91424" bIns="45712" rtlCol="0">
            <a:spAutoFit/>
          </a:bodyPr>
          <a:lstStyle/>
          <a:p>
            <a:pPr algn="ctr"/>
            <a:r>
              <a:rPr lang="en-US" sz="1200" dirty="0">
                <a:solidFill>
                  <a:schemeClr val="bg1"/>
                </a:solidFill>
                <a:latin typeface="+mn-lt"/>
                <a:cs typeface="Arial" panose="020B0604020202020204" pitchFamily="34" charset="0"/>
              </a:rPr>
              <a:t>DEFINITION:</a:t>
            </a:r>
          </a:p>
        </p:txBody>
      </p:sp>
      <p:sp>
        <p:nvSpPr>
          <p:cNvPr id="51" name="Rectangle 50"/>
          <p:cNvSpPr/>
          <p:nvPr/>
        </p:nvSpPr>
        <p:spPr>
          <a:xfrm>
            <a:off x="7865316" y="3089923"/>
            <a:ext cx="971709" cy="461649"/>
          </a:xfrm>
          <a:prstGeom prst="rect">
            <a:avLst/>
          </a:prstGeom>
        </p:spPr>
        <p:txBody>
          <a:bodyPr wrap="none" lIns="91424" tIns="45712" rIns="91424" bIns="45712">
            <a:spAutoFit/>
          </a:bodyPr>
          <a:lstStyle/>
          <a:p>
            <a:pPr algn="ctr"/>
            <a:r>
              <a:rPr lang="en-US" dirty="0">
                <a:latin typeface="+mn-lt"/>
              </a:rPr>
              <a:t>Order</a:t>
            </a:r>
          </a:p>
        </p:txBody>
      </p:sp>
      <p:sp>
        <p:nvSpPr>
          <p:cNvPr id="52" name="Rectangle 51"/>
          <p:cNvSpPr/>
          <p:nvPr/>
        </p:nvSpPr>
        <p:spPr bwMode="auto">
          <a:xfrm>
            <a:off x="0" y="3992044"/>
            <a:ext cx="12188825" cy="835232"/>
          </a:xfrm>
          <a:prstGeom prst="rect">
            <a:avLst/>
          </a:prstGeom>
          <a:solidFill>
            <a:schemeClr val="tx1"/>
          </a:solidFill>
          <a:ln w="38100" cap="flat" cmpd="sng" algn="ctr">
            <a:noFill/>
            <a:prstDash val="solid"/>
            <a:round/>
            <a:headEnd type="none" w="med" len="med"/>
            <a:tailEnd type="none" w="med" len="med"/>
          </a:ln>
          <a:effectLst/>
        </p:spPr>
        <p:txBody>
          <a:bodyPr vert="horz" wrap="square" lIns="1340885" tIns="45712" rIns="457120" bIns="45712" numCol="1" rtlCol="0" anchor="ctr" anchorCtr="0" compatLnSpc="1">
            <a:prstTxWarp prst="textNoShape">
              <a:avLst/>
            </a:prstTxWarp>
          </a:bodyPr>
          <a:lstStyle/>
          <a:p>
            <a:pPr marL="3174" algn="l" defTabSz="914231" eaLnBrk="0" hangingPunct="0">
              <a:lnSpc>
                <a:spcPct val="85000"/>
              </a:lnSpc>
            </a:pPr>
            <a:r>
              <a:rPr lang="en-US" kern="0" dirty="0">
                <a:solidFill>
                  <a:schemeClr val="bg1"/>
                </a:solidFill>
                <a:latin typeface="Arial" pitchFamily="34" charset="0"/>
                <a:cs typeface="Arial" pitchFamily="34" charset="0"/>
              </a:rPr>
              <a:t>A contract is a written agreement between companies that defines the terms for doing business.</a:t>
            </a:r>
          </a:p>
        </p:txBody>
      </p:sp>
      <p:pic>
        <p:nvPicPr>
          <p:cNvPr id="53" name="Picture 5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436061" y="4336173"/>
            <a:ext cx="422938" cy="364079"/>
          </a:xfrm>
          <a:prstGeom prst="rect">
            <a:avLst/>
          </a:prstGeom>
          <a:noFill/>
          <a:ln>
            <a:noFill/>
          </a:ln>
          <a:effectLst/>
        </p:spPr>
      </p:pic>
      <p:sp>
        <p:nvSpPr>
          <p:cNvPr id="54" name="TextBox 53"/>
          <p:cNvSpPr txBox="1"/>
          <p:nvPr/>
        </p:nvSpPr>
        <p:spPr bwMode="white">
          <a:xfrm>
            <a:off x="0" y="4049450"/>
            <a:ext cx="1295063" cy="275103"/>
          </a:xfrm>
          <a:prstGeom prst="rect">
            <a:avLst/>
          </a:prstGeom>
          <a:noFill/>
          <a:ln>
            <a:noFill/>
          </a:ln>
        </p:spPr>
        <p:txBody>
          <a:bodyPr wrap="square" lIns="91424" tIns="45712" rIns="91424" bIns="45712" rtlCol="0">
            <a:spAutoFit/>
          </a:bodyPr>
          <a:lstStyle/>
          <a:p>
            <a:pPr algn="ctr"/>
            <a:r>
              <a:rPr lang="en-US" sz="1200" dirty="0">
                <a:solidFill>
                  <a:schemeClr val="bg1"/>
                </a:solidFill>
                <a:latin typeface="+mn-lt"/>
                <a:cs typeface="Arial" panose="020B0604020202020204" pitchFamily="34" charset="0"/>
              </a:rPr>
              <a:t>DEFINITION:</a:t>
            </a:r>
          </a:p>
        </p:txBody>
      </p:sp>
      <p:sp>
        <p:nvSpPr>
          <p:cNvPr id="55" name="Rectangle 54"/>
          <p:cNvSpPr/>
          <p:nvPr/>
        </p:nvSpPr>
        <p:spPr>
          <a:xfrm>
            <a:off x="10018856" y="6359710"/>
            <a:ext cx="971709" cy="461649"/>
          </a:xfrm>
          <a:prstGeom prst="rect">
            <a:avLst/>
          </a:prstGeom>
        </p:spPr>
        <p:txBody>
          <a:bodyPr wrap="none" lIns="91424" tIns="45712" rIns="91424" bIns="45712">
            <a:spAutoFit/>
          </a:bodyPr>
          <a:lstStyle/>
          <a:p>
            <a:pPr algn="ctr"/>
            <a:r>
              <a:rPr lang="en-US" dirty="0">
                <a:latin typeface="+mn-lt"/>
              </a:rPr>
              <a:t>Order</a:t>
            </a:r>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Adding Products to an Order</a:t>
            </a:r>
            <a:endParaRPr lang="en-US" dirty="0"/>
          </a:p>
        </p:txBody>
      </p:sp>
      <p:sp>
        <p:nvSpPr>
          <p:cNvPr id="4" name="Slide Number Placeholder 3"/>
          <p:cNvSpPr>
            <a:spLocks noGrp="1"/>
          </p:cNvSpPr>
          <p:nvPr>
            <p:ph type="sldNum" sz="quarter" idx="4"/>
          </p:nvPr>
        </p:nvSpPr>
        <p:spPr/>
        <p:txBody>
          <a:bodyPr/>
          <a:lstStyle/>
          <a:p>
            <a:fld id="{812A5277-1DB9-460F-9A21-B857ABB32666}" type="slidenum">
              <a:rPr lang="en-US" smtClean="0"/>
              <a:pPr/>
              <a:t>47</a:t>
            </a:fld>
            <a:endParaRPr lang="en-US" dirty="0"/>
          </a:p>
        </p:txBody>
      </p:sp>
      <p:sp>
        <p:nvSpPr>
          <p:cNvPr id="5" name="Rectangle 4"/>
          <p:cNvSpPr/>
          <p:nvPr/>
        </p:nvSpPr>
        <p:spPr bwMode="auto">
          <a:xfrm>
            <a:off x="462013" y="3098393"/>
            <a:ext cx="11340126" cy="2501897"/>
          </a:xfrm>
          <a:prstGeom prst="rect">
            <a:avLst/>
          </a:prstGeom>
          <a:solidFill>
            <a:schemeClr val="bg1"/>
          </a:solidFill>
          <a:ln w="19050" cap="flat" cmpd="sng" algn="ctr">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sp>
        <p:nvSpPr>
          <p:cNvPr id="6" name="TextBox 5"/>
          <p:cNvSpPr txBox="1"/>
          <p:nvPr/>
        </p:nvSpPr>
        <p:spPr>
          <a:xfrm>
            <a:off x="226747" y="2442658"/>
            <a:ext cx="2684980" cy="492443"/>
          </a:xfrm>
          <a:prstGeom prst="rect">
            <a:avLst/>
          </a:prstGeom>
          <a:noFill/>
        </p:spPr>
        <p:txBody>
          <a:bodyPr wrap="square" rtlCol="0">
            <a:spAutoFit/>
          </a:bodyPr>
          <a:lstStyle/>
          <a:p>
            <a:r>
              <a:rPr lang="en-US" sz="2600" dirty="0">
                <a:latin typeface="+mn-lt"/>
              </a:rPr>
              <a:t>From an Order:</a:t>
            </a:r>
          </a:p>
        </p:txBody>
      </p:sp>
      <p:sp>
        <p:nvSpPr>
          <p:cNvPr id="7" name="Content Placeholder 4"/>
          <p:cNvSpPr>
            <a:spLocks noGrp="1"/>
          </p:cNvSpPr>
          <p:nvPr>
            <p:ph idx="1"/>
          </p:nvPr>
        </p:nvSpPr>
        <p:spPr>
          <a:xfrm>
            <a:off x="380999" y="1219200"/>
            <a:ext cx="11484935" cy="975360"/>
          </a:xfrm>
        </p:spPr>
        <p:txBody>
          <a:bodyPr>
            <a:noAutofit/>
          </a:bodyPr>
          <a:lstStyle/>
          <a:p>
            <a:r>
              <a:rPr lang="en-US" dirty="0">
                <a:latin typeface="+mn-lt"/>
              </a:rPr>
              <a:t>An </a:t>
            </a:r>
            <a:r>
              <a:rPr lang="en-US" b="1" dirty="0">
                <a:latin typeface="+mn-lt"/>
              </a:rPr>
              <a:t>order product </a:t>
            </a:r>
            <a:r>
              <a:rPr lang="en-US" dirty="0">
                <a:latin typeface="+mn-lt"/>
              </a:rPr>
              <a:t>is a product or service on an order. All order products on an order must be associated with the same price book.</a:t>
            </a:r>
          </a:p>
          <a:p>
            <a:endParaRPr lang="en-US" sz="1800" dirty="0">
              <a:latin typeface="+mn-lt"/>
            </a:endParaRPr>
          </a:p>
          <a:p>
            <a:endParaRPr lang="en-US" sz="1800" dirty="0">
              <a:latin typeface="+mn-lt"/>
            </a:endParaRPr>
          </a:p>
        </p:txBody>
      </p:sp>
      <p:pic>
        <p:nvPicPr>
          <p:cNvPr id="8" name="Picture 2"/>
          <p:cNvPicPr>
            <a:picLocks noChangeAspect="1" noChangeArrowheads="1"/>
          </p:cNvPicPr>
          <p:nvPr/>
        </p:nvPicPr>
        <p:blipFill rotWithShape="1">
          <a:blip r:embed="rId4" cstate="print"/>
          <a:srcRect t="4412"/>
          <a:stretch/>
        </p:blipFill>
        <p:spPr bwMode="auto">
          <a:xfrm>
            <a:off x="457735" y="3175395"/>
            <a:ext cx="11195547" cy="2339834"/>
          </a:xfrm>
          <a:prstGeom prst="rect">
            <a:avLst/>
          </a:prstGeom>
          <a:noFill/>
          <a:ln w="9525">
            <a:noFill/>
            <a:miter lim="800000"/>
            <a:headEnd/>
            <a:tailEnd/>
          </a:ln>
          <a:effectLst/>
        </p:spPr>
      </p:pic>
      <p:grpSp>
        <p:nvGrpSpPr>
          <p:cNvPr id="11" name="Group 10"/>
          <p:cNvGrpSpPr/>
          <p:nvPr/>
        </p:nvGrpSpPr>
        <p:grpSpPr>
          <a:xfrm>
            <a:off x="693018" y="5354100"/>
            <a:ext cx="2645298" cy="1026508"/>
            <a:chOff x="2796838" y="-106455"/>
            <a:chExt cx="2645298" cy="1026508"/>
          </a:xfrm>
          <a:solidFill>
            <a:srgbClr val="FF0000"/>
          </a:solidFill>
          <a:effectLst>
            <a:outerShdw blurRad="50800" dist="38100" dir="2700000" algn="tl" rotWithShape="0">
              <a:prstClr val="black">
                <a:alpha val="40000"/>
              </a:prstClr>
            </a:outerShdw>
          </a:effectLst>
        </p:grpSpPr>
        <p:sp>
          <p:nvSpPr>
            <p:cNvPr id="12" name="Isosceles Triangle 11"/>
            <p:cNvSpPr/>
            <p:nvPr/>
          </p:nvSpPr>
          <p:spPr bwMode="auto">
            <a:xfrm>
              <a:off x="4080108" y="-106455"/>
              <a:ext cx="261635" cy="722307"/>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lnSpc>
                  <a:spcPct val="95000"/>
                </a:lnSpc>
              </a:pPr>
              <a:endParaRPr lang="en-US" sz="2400">
                <a:solidFill>
                  <a:schemeClr val="bg1"/>
                </a:solidFill>
                <a:effectLst>
                  <a:outerShdw blurRad="38100" dist="38100" dir="2700000" algn="tl">
                    <a:srgbClr val="000000">
                      <a:alpha val="43137"/>
                    </a:srgbClr>
                  </a:outerShdw>
                </a:effectLst>
              </a:endParaRPr>
            </a:p>
          </p:txBody>
        </p:sp>
        <p:sp>
          <p:nvSpPr>
            <p:cNvPr id="13" name="Rounded Rectangle 12"/>
            <p:cNvSpPr/>
            <p:nvPr/>
          </p:nvSpPr>
          <p:spPr bwMode="auto">
            <a:xfrm>
              <a:off x="2796838" y="339836"/>
              <a:ext cx="2645298" cy="580217"/>
            </a:xfrm>
            <a:prstGeom prst="roundRect">
              <a:avLst>
                <a:gd name="adj" fmla="val 5016"/>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nSpc>
                  <a:spcPct val="95000"/>
                </a:lnSpc>
              </a:pPr>
              <a:r>
                <a:rPr lang="en-US" dirty="0">
                  <a:solidFill>
                    <a:schemeClr val="bg1"/>
                  </a:solidFill>
                  <a:effectLst>
                    <a:outerShdw blurRad="38100" dist="38100" dir="2700000" algn="tl">
                      <a:srgbClr val="000000">
                        <a:alpha val="43137"/>
                      </a:srgbClr>
                    </a:outerShdw>
                  </a:effectLst>
                </a:rPr>
                <a:t>Order Products</a:t>
              </a:r>
            </a:p>
          </p:txBody>
        </p:sp>
      </p:grpSp>
      <p:grpSp>
        <p:nvGrpSpPr>
          <p:cNvPr id="14" name="Group 13"/>
          <p:cNvGrpSpPr/>
          <p:nvPr/>
        </p:nvGrpSpPr>
        <p:grpSpPr>
          <a:xfrm>
            <a:off x="2168697" y="2975534"/>
            <a:ext cx="1862536" cy="863157"/>
            <a:chOff x="3188219" y="339836"/>
            <a:chExt cx="1862536" cy="863157"/>
          </a:xfrm>
          <a:solidFill>
            <a:srgbClr val="FF0000"/>
          </a:solidFill>
          <a:effectLst>
            <a:outerShdw blurRad="50800" dist="38100" dir="2700000" algn="tl" rotWithShape="0">
              <a:prstClr val="black">
                <a:alpha val="40000"/>
              </a:prstClr>
            </a:outerShdw>
          </a:effectLst>
        </p:grpSpPr>
        <p:sp>
          <p:nvSpPr>
            <p:cNvPr id="15" name="Isosceles Triangle 14"/>
            <p:cNvSpPr/>
            <p:nvPr/>
          </p:nvSpPr>
          <p:spPr bwMode="auto">
            <a:xfrm rot="10800000">
              <a:off x="3415965" y="480686"/>
              <a:ext cx="261635" cy="722307"/>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lnSpc>
                  <a:spcPct val="95000"/>
                </a:lnSpc>
              </a:pPr>
              <a:endParaRPr lang="en-US" sz="2400">
                <a:solidFill>
                  <a:schemeClr val="bg1"/>
                </a:solidFill>
                <a:effectLst>
                  <a:outerShdw blurRad="38100" dist="38100" dir="2700000" algn="tl">
                    <a:srgbClr val="000000">
                      <a:alpha val="43137"/>
                    </a:srgbClr>
                  </a:outerShdw>
                </a:effectLst>
              </a:endParaRPr>
            </a:p>
          </p:txBody>
        </p:sp>
        <p:sp>
          <p:nvSpPr>
            <p:cNvPr id="16" name="Rounded Rectangle 15"/>
            <p:cNvSpPr/>
            <p:nvPr/>
          </p:nvSpPr>
          <p:spPr bwMode="auto">
            <a:xfrm>
              <a:off x="3188219" y="339836"/>
              <a:ext cx="1862536" cy="580217"/>
            </a:xfrm>
            <a:prstGeom prst="roundRect">
              <a:avLst>
                <a:gd name="adj" fmla="val 5016"/>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nSpc>
                  <a:spcPct val="95000"/>
                </a:lnSpc>
              </a:pPr>
              <a:r>
                <a:rPr lang="en-US" dirty="0">
                  <a:solidFill>
                    <a:schemeClr val="bg1"/>
                  </a:solidFill>
                  <a:effectLst>
                    <a:outerShdw blurRad="38100" dist="38100" dir="2700000" algn="tl">
                      <a:srgbClr val="000000">
                        <a:alpha val="43137"/>
                      </a:srgbClr>
                    </a:outerShdw>
                  </a:effectLst>
                </a:rPr>
                <a:t>Price Book</a:t>
              </a:r>
            </a:p>
          </p:txBody>
        </p:sp>
      </p:gr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How Do Orders Relate to Contracts and Accounts?</a:t>
            </a:r>
            <a:endParaRPr lang="en-US" dirty="0"/>
          </a:p>
        </p:txBody>
      </p:sp>
      <p:sp>
        <p:nvSpPr>
          <p:cNvPr id="4" name="Slide Number Placeholder 3"/>
          <p:cNvSpPr>
            <a:spLocks noGrp="1"/>
          </p:cNvSpPr>
          <p:nvPr>
            <p:ph type="sldNum" sz="quarter" idx="4"/>
          </p:nvPr>
        </p:nvSpPr>
        <p:spPr/>
        <p:txBody>
          <a:bodyPr/>
          <a:lstStyle/>
          <a:p>
            <a:fld id="{812A5277-1DB9-460F-9A21-B857ABB32666}" type="slidenum">
              <a:rPr lang="en-US" smtClean="0"/>
              <a:pPr/>
              <a:t>48</a:t>
            </a:fld>
            <a:endParaRPr lang="en-US" dirty="0"/>
          </a:p>
        </p:txBody>
      </p:sp>
      <p:cxnSp>
        <p:nvCxnSpPr>
          <p:cNvPr id="5" name="Straight Connector 4"/>
          <p:cNvCxnSpPr/>
          <p:nvPr/>
        </p:nvCxnSpPr>
        <p:spPr bwMode="auto">
          <a:xfrm flipH="1">
            <a:off x="3983770" y="2375796"/>
            <a:ext cx="2280227" cy="0"/>
          </a:xfrm>
          <a:prstGeom prst="line">
            <a:avLst/>
          </a:prstGeom>
          <a:solidFill>
            <a:schemeClr val="accent1"/>
          </a:solidFill>
          <a:ln w="38100" cap="flat" cmpd="sng" algn="ctr">
            <a:solidFill>
              <a:schemeClr val="bg1"/>
            </a:solidFill>
            <a:prstDash val="solid"/>
            <a:round/>
            <a:headEnd type="none" w="med" len="med"/>
            <a:tailEnd type="none" w="med" len="med"/>
          </a:ln>
          <a:effectLst/>
        </p:spPr>
      </p:cxnSp>
      <p:cxnSp>
        <p:nvCxnSpPr>
          <p:cNvPr id="6" name="Straight Connector 5"/>
          <p:cNvCxnSpPr/>
          <p:nvPr/>
        </p:nvCxnSpPr>
        <p:spPr bwMode="auto">
          <a:xfrm flipH="1">
            <a:off x="6976164" y="4455679"/>
            <a:ext cx="612980" cy="0"/>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cxnSp>
        <p:nvCxnSpPr>
          <p:cNvPr id="7" name="Straight Connector 6"/>
          <p:cNvCxnSpPr/>
          <p:nvPr/>
        </p:nvCxnSpPr>
        <p:spPr bwMode="auto">
          <a:xfrm flipH="1">
            <a:off x="3250391" y="2933687"/>
            <a:ext cx="5353" cy="833423"/>
          </a:xfrm>
          <a:prstGeom prst="line">
            <a:avLst/>
          </a:prstGeom>
          <a:solidFill>
            <a:schemeClr val="accent1"/>
          </a:solidFill>
          <a:ln w="38100" cap="flat" cmpd="sng" algn="ctr">
            <a:solidFill>
              <a:schemeClr val="accent1">
                <a:lumMod val="50000"/>
              </a:schemeClr>
            </a:solidFill>
            <a:prstDash val="sysDash"/>
            <a:round/>
            <a:headEnd type="none" w="med" len="med"/>
            <a:tailEnd type="none" w="med" len="med"/>
          </a:ln>
          <a:effectLst/>
        </p:spPr>
      </p:cxnSp>
      <p:cxnSp>
        <p:nvCxnSpPr>
          <p:cNvPr id="8" name="Straight Connector 7"/>
          <p:cNvCxnSpPr>
            <a:stCxn id="22" idx="2"/>
          </p:cNvCxnSpPr>
          <p:nvPr/>
        </p:nvCxnSpPr>
        <p:spPr bwMode="auto">
          <a:xfrm flipH="1" flipV="1">
            <a:off x="3984397" y="2717992"/>
            <a:ext cx="1107112" cy="1516301"/>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grpSp>
        <p:nvGrpSpPr>
          <p:cNvPr id="9" name="Group 52"/>
          <p:cNvGrpSpPr/>
          <p:nvPr/>
        </p:nvGrpSpPr>
        <p:grpSpPr>
          <a:xfrm>
            <a:off x="5102069" y="4428416"/>
            <a:ext cx="371233" cy="411480"/>
            <a:chOff x="2937329" y="3968306"/>
            <a:chExt cx="371329" cy="411480"/>
          </a:xfrm>
        </p:grpSpPr>
        <p:cxnSp>
          <p:nvCxnSpPr>
            <p:cNvPr id="10" name="Straight Connector 9"/>
            <p:cNvCxnSpPr/>
            <p:nvPr/>
          </p:nvCxnSpPr>
          <p:spPr bwMode="auto">
            <a:xfrm>
              <a:off x="2942898" y="4174046"/>
              <a:ext cx="365760" cy="0"/>
            </a:xfrm>
            <a:prstGeom prst="line">
              <a:avLst/>
            </a:prstGeom>
            <a:noFill/>
            <a:ln w="38100" cap="flat" cmpd="sng" algn="ctr">
              <a:solidFill>
                <a:schemeClr val="accent1">
                  <a:lumMod val="50000"/>
                </a:schemeClr>
              </a:solidFill>
              <a:prstDash val="solid"/>
              <a:round/>
              <a:headEnd type="none" w="med" len="med"/>
              <a:tailEnd type="none" w="med" len="med"/>
            </a:ln>
            <a:effectLst/>
          </p:spPr>
        </p:cxnSp>
        <p:sp>
          <p:nvSpPr>
            <p:cNvPr id="11" name="Isosceles Triangle 10"/>
            <p:cNvSpPr/>
            <p:nvPr/>
          </p:nvSpPr>
          <p:spPr bwMode="auto">
            <a:xfrm rot="16200000" flipH="1">
              <a:off x="2964255" y="3996331"/>
              <a:ext cx="333375" cy="355431"/>
            </a:xfrm>
            <a:prstGeom prst="triangle">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sp>
          <p:nvSpPr>
            <p:cNvPr id="12" name="Oval 11"/>
            <p:cNvSpPr/>
            <p:nvPr/>
          </p:nvSpPr>
          <p:spPr bwMode="auto">
            <a:xfrm>
              <a:off x="2937329" y="4105466"/>
              <a:ext cx="137160" cy="137160"/>
            </a:xfrm>
            <a:prstGeom prst="ellipse">
              <a:avLst/>
            </a:prstGeom>
            <a:solidFill>
              <a:schemeClr val="bg1"/>
            </a:solid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cxnSp>
          <p:nvCxnSpPr>
            <p:cNvPr id="13" name="Straight Connector 12"/>
            <p:cNvCxnSpPr/>
            <p:nvPr/>
          </p:nvCxnSpPr>
          <p:spPr bwMode="auto">
            <a:xfrm flipH="1">
              <a:off x="3295743" y="3968306"/>
              <a:ext cx="3862" cy="411480"/>
            </a:xfrm>
            <a:prstGeom prst="line">
              <a:avLst/>
            </a:prstGeom>
            <a:noFill/>
            <a:ln w="41275" cap="flat" cmpd="sng" algn="ctr">
              <a:solidFill>
                <a:schemeClr val="bg1"/>
              </a:solidFill>
              <a:prstDash val="solid"/>
              <a:round/>
              <a:headEnd type="none" w="med" len="med"/>
              <a:tailEnd type="none" w="med" len="med"/>
            </a:ln>
            <a:effectLst/>
          </p:spPr>
        </p:cxnSp>
      </p:grpSp>
      <p:grpSp>
        <p:nvGrpSpPr>
          <p:cNvPr id="14" name="Group 60"/>
          <p:cNvGrpSpPr/>
          <p:nvPr/>
        </p:nvGrpSpPr>
        <p:grpSpPr>
          <a:xfrm>
            <a:off x="7420086" y="4249939"/>
            <a:ext cx="371233" cy="411480"/>
            <a:chOff x="5255950" y="3599669"/>
            <a:chExt cx="371329" cy="411480"/>
          </a:xfrm>
        </p:grpSpPr>
        <p:cxnSp>
          <p:nvCxnSpPr>
            <p:cNvPr id="15" name="Straight Connector 14"/>
            <p:cNvCxnSpPr/>
            <p:nvPr/>
          </p:nvCxnSpPr>
          <p:spPr bwMode="auto">
            <a:xfrm>
              <a:off x="5261519" y="3805409"/>
              <a:ext cx="365760" cy="0"/>
            </a:xfrm>
            <a:prstGeom prst="line">
              <a:avLst/>
            </a:prstGeom>
            <a:noFill/>
            <a:ln w="38100" cap="flat" cmpd="sng" algn="ctr">
              <a:solidFill>
                <a:schemeClr val="accent1">
                  <a:lumMod val="50000"/>
                </a:schemeClr>
              </a:solidFill>
              <a:prstDash val="solid"/>
              <a:round/>
              <a:headEnd type="none" w="med" len="med"/>
              <a:tailEnd type="none" w="med" len="med"/>
            </a:ln>
            <a:effectLst/>
          </p:spPr>
        </p:cxnSp>
        <p:sp>
          <p:nvSpPr>
            <p:cNvPr id="16" name="Isosceles Triangle 15"/>
            <p:cNvSpPr/>
            <p:nvPr/>
          </p:nvSpPr>
          <p:spPr bwMode="auto">
            <a:xfrm rot="16200000" flipH="1">
              <a:off x="5282876" y="3627694"/>
              <a:ext cx="333375" cy="355431"/>
            </a:xfrm>
            <a:prstGeom prst="triangle">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sp>
          <p:nvSpPr>
            <p:cNvPr id="17" name="Oval 16"/>
            <p:cNvSpPr/>
            <p:nvPr/>
          </p:nvSpPr>
          <p:spPr bwMode="auto">
            <a:xfrm>
              <a:off x="5255950" y="3736829"/>
              <a:ext cx="137160" cy="137160"/>
            </a:xfrm>
            <a:prstGeom prst="ellipse">
              <a:avLst/>
            </a:prstGeom>
            <a:solidFill>
              <a:schemeClr val="bg1"/>
            </a:solid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cxnSp>
          <p:nvCxnSpPr>
            <p:cNvPr id="18" name="Straight Connector 17"/>
            <p:cNvCxnSpPr/>
            <p:nvPr/>
          </p:nvCxnSpPr>
          <p:spPr bwMode="auto">
            <a:xfrm flipH="1">
              <a:off x="5614364" y="3599669"/>
              <a:ext cx="3862" cy="411480"/>
            </a:xfrm>
            <a:prstGeom prst="line">
              <a:avLst/>
            </a:prstGeom>
            <a:noFill/>
            <a:ln w="41275" cap="flat" cmpd="sng" algn="ctr">
              <a:solidFill>
                <a:schemeClr val="bg1"/>
              </a:solidFill>
              <a:prstDash val="solid"/>
              <a:round/>
              <a:headEnd type="none" w="med" len="med"/>
              <a:tailEnd type="none" w="med" len="med"/>
            </a:ln>
            <a:effectLst/>
          </p:spPr>
        </p:cxnSp>
      </p:grpSp>
      <p:grpSp>
        <p:nvGrpSpPr>
          <p:cNvPr id="19" name="Group 65"/>
          <p:cNvGrpSpPr/>
          <p:nvPr/>
        </p:nvGrpSpPr>
        <p:grpSpPr>
          <a:xfrm>
            <a:off x="5091509" y="4028552"/>
            <a:ext cx="371233" cy="411480"/>
            <a:chOff x="2926766" y="3568443"/>
            <a:chExt cx="371329" cy="411480"/>
          </a:xfrm>
        </p:grpSpPr>
        <p:cxnSp>
          <p:nvCxnSpPr>
            <p:cNvPr id="20" name="Straight Connector 19"/>
            <p:cNvCxnSpPr/>
            <p:nvPr/>
          </p:nvCxnSpPr>
          <p:spPr bwMode="auto">
            <a:xfrm>
              <a:off x="2932335" y="3774183"/>
              <a:ext cx="365760" cy="0"/>
            </a:xfrm>
            <a:prstGeom prst="line">
              <a:avLst/>
            </a:prstGeom>
            <a:noFill/>
            <a:ln w="38100" cap="flat" cmpd="sng" algn="ctr">
              <a:solidFill>
                <a:schemeClr val="accent1">
                  <a:lumMod val="50000"/>
                </a:schemeClr>
              </a:solidFill>
              <a:prstDash val="solid"/>
              <a:round/>
              <a:headEnd type="none" w="med" len="med"/>
              <a:tailEnd type="none" w="med" len="med"/>
            </a:ln>
            <a:effectLst/>
          </p:spPr>
        </p:cxnSp>
        <p:sp>
          <p:nvSpPr>
            <p:cNvPr id="21" name="Isosceles Triangle 20"/>
            <p:cNvSpPr/>
            <p:nvPr/>
          </p:nvSpPr>
          <p:spPr bwMode="auto">
            <a:xfrm rot="16200000" flipH="1">
              <a:off x="2953692" y="3596468"/>
              <a:ext cx="333375" cy="355431"/>
            </a:xfrm>
            <a:prstGeom prst="triangle">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sp>
          <p:nvSpPr>
            <p:cNvPr id="22" name="Oval 21"/>
            <p:cNvSpPr/>
            <p:nvPr/>
          </p:nvSpPr>
          <p:spPr bwMode="auto">
            <a:xfrm>
              <a:off x="2926766" y="3705603"/>
              <a:ext cx="137160" cy="137160"/>
            </a:xfrm>
            <a:prstGeom prst="ellipse">
              <a:avLst/>
            </a:prstGeom>
            <a:solidFill>
              <a:schemeClr val="bg1"/>
            </a:solid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cxnSp>
          <p:nvCxnSpPr>
            <p:cNvPr id="23" name="Straight Connector 22"/>
            <p:cNvCxnSpPr/>
            <p:nvPr/>
          </p:nvCxnSpPr>
          <p:spPr bwMode="auto">
            <a:xfrm flipH="1">
              <a:off x="3285180" y="3568443"/>
              <a:ext cx="3862" cy="411480"/>
            </a:xfrm>
            <a:prstGeom prst="line">
              <a:avLst/>
            </a:prstGeom>
            <a:noFill/>
            <a:ln w="41275" cap="flat" cmpd="sng" algn="ctr">
              <a:solidFill>
                <a:schemeClr val="bg1"/>
              </a:solidFill>
              <a:prstDash val="solid"/>
              <a:round/>
              <a:headEnd type="none" w="med" len="med"/>
              <a:tailEnd type="none" w="med" len="med"/>
            </a:ln>
            <a:effectLst/>
          </p:spPr>
        </p:cxnSp>
      </p:grpSp>
      <p:grpSp>
        <p:nvGrpSpPr>
          <p:cNvPr id="24" name="Group 70"/>
          <p:cNvGrpSpPr/>
          <p:nvPr/>
        </p:nvGrpSpPr>
        <p:grpSpPr>
          <a:xfrm>
            <a:off x="3047381" y="3767110"/>
            <a:ext cx="411373" cy="371329"/>
            <a:chOff x="882107" y="3361591"/>
            <a:chExt cx="411480" cy="371329"/>
          </a:xfrm>
        </p:grpSpPr>
        <p:cxnSp>
          <p:nvCxnSpPr>
            <p:cNvPr id="25" name="Straight Connector 24"/>
            <p:cNvCxnSpPr/>
            <p:nvPr/>
          </p:nvCxnSpPr>
          <p:spPr bwMode="auto">
            <a:xfrm rot="5400000">
              <a:off x="904967" y="3550040"/>
              <a:ext cx="365760" cy="0"/>
            </a:xfrm>
            <a:prstGeom prst="line">
              <a:avLst/>
            </a:prstGeom>
            <a:noFill/>
            <a:ln w="38100" cap="flat" cmpd="sng" algn="ctr">
              <a:solidFill>
                <a:schemeClr val="accent1">
                  <a:lumMod val="50000"/>
                </a:schemeClr>
              </a:solidFill>
              <a:prstDash val="solid"/>
              <a:round/>
              <a:headEnd type="none" w="med" len="med"/>
              <a:tailEnd type="none" w="med" len="med"/>
            </a:ln>
            <a:effectLst/>
          </p:spPr>
        </p:cxnSp>
        <p:sp>
          <p:nvSpPr>
            <p:cNvPr id="26" name="Isosceles Triangle 25"/>
            <p:cNvSpPr/>
            <p:nvPr/>
          </p:nvSpPr>
          <p:spPr bwMode="auto">
            <a:xfrm flipH="1">
              <a:off x="921159" y="3377489"/>
              <a:ext cx="333375" cy="355431"/>
            </a:xfrm>
            <a:prstGeom prst="triangle">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sp>
          <p:nvSpPr>
            <p:cNvPr id="27" name="Oval 26"/>
            <p:cNvSpPr/>
            <p:nvPr/>
          </p:nvSpPr>
          <p:spPr bwMode="auto">
            <a:xfrm rot="5400000">
              <a:off x="1019267" y="3361591"/>
              <a:ext cx="137160" cy="137160"/>
            </a:xfrm>
            <a:prstGeom prst="ellipse">
              <a:avLst/>
            </a:prstGeom>
            <a:solidFill>
              <a:schemeClr val="bg1"/>
            </a:solid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cxnSp>
          <p:nvCxnSpPr>
            <p:cNvPr id="28" name="Straight Connector 27"/>
            <p:cNvCxnSpPr/>
            <p:nvPr/>
          </p:nvCxnSpPr>
          <p:spPr bwMode="auto">
            <a:xfrm rot="5400000" flipH="1">
              <a:off x="1085916" y="3516196"/>
              <a:ext cx="3862" cy="411480"/>
            </a:xfrm>
            <a:prstGeom prst="line">
              <a:avLst/>
            </a:prstGeom>
            <a:noFill/>
            <a:ln w="41275" cap="flat" cmpd="sng" algn="ctr">
              <a:solidFill>
                <a:schemeClr val="bg1"/>
              </a:solidFill>
              <a:prstDash val="solid"/>
              <a:round/>
              <a:headEnd type="none" w="med" len="med"/>
              <a:tailEnd type="none" w="med" len="med"/>
            </a:ln>
            <a:effectLst/>
          </p:spPr>
        </p:cxnSp>
      </p:grpSp>
      <p:cxnSp>
        <p:nvCxnSpPr>
          <p:cNvPr id="29" name="Straight Connector 28"/>
          <p:cNvCxnSpPr/>
          <p:nvPr/>
        </p:nvCxnSpPr>
        <p:spPr bwMode="auto">
          <a:xfrm flipH="1">
            <a:off x="3970811" y="4624667"/>
            <a:ext cx="1145032" cy="0"/>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cxnSp>
        <p:nvCxnSpPr>
          <p:cNvPr id="30" name="Straight Connector 29"/>
          <p:cNvCxnSpPr/>
          <p:nvPr/>
        </p:nvCxnSpPr>
        <p:spPr bwMode="auto">
          <a:xfrm>
            <a:off x="6255820" y="2371478"/>
            <a:ext cx="0" cy="1504380"/>
          </a:xfrm>
          <a:prstGeom prst="line">
            <a:avLst/>
          </a:prstGeom>
          <a:solidFill>
            <a:schemeClr val="accent1"/>
          </a:solidFill>
          <a:ln w="38100" cap="flat" cmpd="sng" algn="ctr">
            <a:solidFill>
              <a:schemeClr val="bg1"/>
            </a:solidFill>
            <a:prstDash val="solid"/>
            <a:round/>
            <a:headEnd type="none" w="med" len="med"/>
            <a:tailEnd type="none" w="med" len="med"/>
          </a:ln>
          <a:effectLst/>
        </p:spPr>
      </p:cxnSp>
      <p:sp>
        <p:nvSpPr>
          <p:cNvPr id="31" name="TextBox 30"/>
          <p:cNvSpPr txBox="1"/>
          <p:nvPr/>
        </p:nvSpPr>
        <p:spPr>
          <a:xfrm>
            <a:off x="3262499" y="3346156"/>
            <a:ext cx="1035057" cy="338555"/>
          </a:xfrm>
          <a:prstGeom prst="rect">
            <a:avLst/>
          </a:prstGeom>
          <a:noFill/>
        </p:spPr>
        <p:txBody>
          <a:bodyPr wrap="none" lIns="91424" tIns="45712" rIns="91424" bIns="45712" rtlCol="0">
            <a:spAutoFit/>
          </a:bodyPr>
          <a:lstStyle/>
          <a:p>
            <a:r>
              <a:rPr lang="en-US" sz="1600" dirty="0">
                <a:solidFill>
                  <a:schemeClr val="accent2">
                    <a:lumMod val="75000"/>
                  </a:schemeClr>
                </a:solidFill>
              </a:rPr>
              <a:t>(optional)</a:t>
            </a:r>
          </a:p>
        </p:txBody>
      </p:sp>
      <p:grpSp>
        <p:nvGrpSpPr>
          <p:cNvPr id="32" name="Group 41"/>
          <p:cNvGrpSpPr/>
          <p:nvPr/>
        </p:nvGrpSpPr>
        <p:grpSpPr>
          <a:xfrm>
            <a:off x="2531023" y="2470014"/>
            <a:ext cx="5248743" cy="2383323"/>
            <a:chOff x="411333" y="2288320"/>
            <a:chExt cx="5250110" cy="2383323"/>
          </a:xfrm>
          <a:solidFill>
            <a:schemeClr val="bg1"/>
          </a:solidFill>
        </p:grpSpPr>
        <p:sp>
          <p:nvSpPr>
            <p:cNvPr id="33" name="Rectangle 32"/>
            <p:cNvSpPr/>
            <p:nvPr/>
          </p:nvSpPr>
          <p:spPr bwMode="auto">
            <a:xfrm>
              <a:off x="1849999" y="2288320"/>
              <a:ext cx="1463040" cy="2379216"/>
            </a:xfrm>
            <a:prstGeom prst="rect">
              <a:avLst/>
            </a:prstGeom>
            <a:grp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sp>
          <p:nvSpPr>
            <p:cNvPr id="34" name="Rectangle 33"/>
            <p:cNvSpPr/>
            <p:nvPr/>
          </p:nvSpPr>
          <p:spPr bwMode="auto">
            <a:xfrm>
              <a:off x="4838483" y="3766121"/>
              <a:ext cx="822960" cy="905522"/>
            </a:xfrm>
            <a:prstGeom prst="rect">
              <a:avLst/>
            </a:prstGeom>
            <a:grp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sp>
          <p:nvSpPr>
            <p:cNvPr id="35" name="Rectangle 34"/>
            <p:cNvSpPr/>
            <p:nvPr/>
          </p:nvSpPr>
          <p:spPr bwMode="auto">
            <a:xfrm>
              <a:off x="411333" y="2922232"/>
              <a:ext cx="1479611" cy="957309"/>
            </a:xfrm>
            <a:prstGeom prst="rect">
              <a:avLst/>
            </a:prstGeom>
            <a:grp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grpSp>
      <p:sp>
        <p:nvSpPr>
          <p:cNvPr id="36" name="Rectangle 35"/>
          <p:cNvSpPr/>
          <p:nvPr/>
        </p:nvSpPr>
        <p:spPr>
          <a:xfrm>
            <a:off x="7760364" y="3999049"/>
            <a:ext cx="1736908"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r>
              <a:rPr lang="en-US" sz="2100" dirty="0">
                <a:solidFill>
                  <a:schemeClr val="tx1"/>
                </a:solidFill>
              </a:rPr>
              <a:t>Order Product</a:t>
            </a:r>
          </a:p>
        </p:txBody>
      </p:sp>
      <p:sp>
        <p:nvSpPr>
          <p:cNvPr id="37" name="Rectangle 36"/>
          <p:cNvSpPr/>
          <p:nvPr/>
        </p:nvSpPr>
        <p:spPr>
          <a:xfrm>
            <a:off x="5434643" y="3999049"/>
            <a:ext cx="1554075" cy="914400"/>
          </a:xfrm>
          <a:prstGeom prst="rect">
            <a:avLst/>
          </a:prstGeom>
          <a:solidFill>
            <a:schemeClr val="bg1"/>
          </a:solidFill>
          <a:ln>
            <a:solidFill>
              <a:srgbClr val="6F95BC"/>
            </a:solid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r>
              <a:rPr lang="en-US" sz="2100" dirty="0">
                <a:solidFill>
                  <a:schemeClr val="tx1"/>
                </a:solidFill>
              </a:rPr>
              <a:t>Order</a:t>
            </a:r>
          </a:p>
        </p:txBody>
      </p:sp>
      <p:sp>
        <p:nvSpPr>
          <p:cNvPr id="38" name="Rectangle 37"/>
          <p:cNvSpPr/>
          <p:nvPr/>
        </p:nvSpPr>
        <p:spPr>
          <a:xfrm>
            <a:off x="2521736" y="2206200"/>
            <a:ext cx="1462659" cy="914400"/>
          </a:xfrm>
          <a:prstGeom prst="rect">
            <a:avLst/>
          </a:prstGeom>
          <a:solidFill>
            <a:schemeClr val="bg1"/>
          </a:solidFill>
          <a:ln>
            <a:solidFill>
              <a:srgbClr val="6F95BC"/>
            </a:solid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r>
              <a:rPr lang="en-US" sz="2100" dirty="0">
                <a:solidFill>
                  <a:schemeClr val="tx1"/>
                </a:solidFill>
              </a:rPr>
              <a:t>Account</a:t>
            </a:r>
          </a:p>
        </p:txBody>
      </p:sp>
      <p:sp>
        <p:nvSpPr>
          <p:cNvPr id="39" name="Rectangle 38"/>
          <p:cNvSpPr/>
          <p:nvPr/>
        </p:nvSpPr>
        <p:spPr>
          <a:xfrm>
            <a:off x="2521736" y="3999049"/>
            <a:ext cx="1462659"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r>
              <a:rPr lang="en-US" sz="2100" dirty="0">
                <a:solidFill>
                  <a:schemeClr val="tx1"/>
                </a:solidFill>
              </a:rPr>
              <a:t>Contract</a:t>
            </a:r>
          </a:p>
        </p:txBody>
      </p:sp>
      <p:sp>
        <p:nvSpPr>
          <p:cNvPr id="40" name="Rectangle 39"/>
          <p:cNvSpPr/>
          <p:nvPr/>
        </p:nvSpPr>
        <p:spPr bwMode="auto">
          <a:xfrm>
            <a:off x="0" y="6038603"/>
            <a:ext cx="12188825" cy="819397"/>
          </a:xfrm>
          <a:prstGeom prst="rect">
            <a:avLst/>
          </a:prstGeom>
          <a:solidFill>
            <a:schemeClr val="tx1"/>
          </a:solidFill>
          <a:ln w="38100" cap="flat" cmpd="sng" algn="ctr">
            <a:noFill/>
            <a:prstDash val="solid"/>
            <a:round/>
            <a:headEnd type="none" w="med" len="med"/>
            <a:tailEnd type="none" w="med" len="med"/>
          </a:ln>
          <a:effectLst/>
        </p:spPr>
        <p:txBody>
          <a:bodyPr vert="horz" wrap="square" lIns="1340885" tIns="45712" rIns="457120" bIns="45712" numCol="1" rtlCol="0" anchor="ctr" anchorCtr="0" compatLnSpc="1">
            <a:prstTxWarp prst="textNoShape">
              <a:avLst/>
            </a:prstTxWarp>
          </a:bodyPr>
          <a:lstStyle/>
          <a:p>
            <a:pPr marL="3174" algn="l" defTabSz="914231" eaLnBrk="0" hangingPunct="0">
              <a:lnSpc>
                <a:spcPct val="85000"/>
              </a:lnSpc>
            </a:pPr>
            <a:r>
              <a:rPr lang="en-US" kern="0" dirty="0">
                <a:solidFill>
                  <a:schemeClr val="bg1"/>
                </a:solidFill>
                <a:latin typeface="Arial" pitchFamily="34" charset="0"/>
                <a:cs typeface="Arial" pitchFamily="34" charset="0"/>
              </a:rPr>
              <a:t>Setup | Schema Builder</a:t>
            </a:r>
          </a:p>
        </p:txBody>
      </p:sp>
      <p:sp>
        <p:nvSpPr>
          <p:cNvPr id="41" name="TextBox 40"/>
          <p:cNvSpPr txBox="1"/>
          <p:nvPr/>
        </p:nvSpPr>
        <p:spPr bwMode="white">
          <a:xfrm>
            <a:off x="0" y="6097976"/>
            <a:ext cx="1295063" cy="253916"/>
          </a:xfrm>
          <a:prstGeom prst="rect">
            <a:avLst/>
          </a:prstGeom>
          <a:noFill/>
          <a:ln>
            <a:noFill/>
          </a:ln>
        </p:spPr>
        <p:txBody>
          <a:bodyPr wrap="square" lIns="68580" tIns="34290" rIns="68580" bIns="34290" rtlCol="0">
            <a:spAutoFit/>
          </a:bodyPr>
          <a:lstStyle/>
          <a:p>
            <a:pPr algn="ctr"/>
            <a:r>
              <a:rPr lang="en-US" sz="1200" dirty="0">
                <a:solidFill>
                  <a:schemeClr val="bg1"/>
                </a:solidFill>
                <a:latin typeface="Arial" panose="020B0604020202020204" pitchFamily="34" charset="0"/>
                <a:cs typeface="Arial" panose="020B0604020202020204" pitchFamily="34" charset="0"/>
              </a:rPr>
              <a:t>CLICK PATH:</a:t>
            </a:r>
          </a:p>
        </p:txBody>
      </p:sp>
      <p:sp>
        <p:nvSpPr>
          <p:cNvPr id="42" name="Freeform 202"/>
          <p:cNvSpPr>
            <a:spLocks noEditPoints="1"/>
          </p:cNvSpPr>
          <p:nvPr/>
        </p:nvSpPr>
        <p:spPr bwMode="auto">
          <a:xfrm flipH="1">
            <a:off x="450005" y="6372854"/>
            <a:ext cx="318880" cy="321495"/>
          </a:xfrm>
          <a:custGeom>
            <a:avLst/>
            <a:gdLst>
              <a:gd name="T0" fmla="*/ 4 w 63"/>
              <a:gd name="T1" fmla="*/ 4 h 63"/>
              <a:gd name="T2" fmla="*/ 55 w 63"/>
              <a:gd name="T3" fmla="*/ 21 h 63"/>
              <a:gd name="T4" fmla="*/ 37 w 63"/>
              <a:gd name="T5" fmla="*/ 30 h 63"/>
              <a:gd name="T6" fmla="*/ 59 w 63"/>
              <a:gd name="T7" fmla="*/ 52 h 63"/>
              <a:gd name="T8" fmla="*/ 52 w 63"/>
              <a:gd name="T9" fmla="*/ 59 h 63"/>
              <a:gd name="T10" fmla="*/ 30 w 63"/>
              <a:gd name="T11" fmla="*/ 37 h 63"/>
              <a:gd name="T12" fmla="*/ 21 w 63"/>
              <a:gd name="T13" fmla="*/ 55 h 63"/>
              <a:gd name="T14" fmla="*/ 4 w 63"/>
              <a:gd name="T15" fmla="*/ 4 h 63"/>
              <a:gd name="T16" fmla="*/ 4 w 63"/>
              <a:gd name="T17" fmla="*/ 0 h 63"/>
              <a:gd name="T18" fmla="*/ 1 w 63"/>
              <a:gd name="T19" fmla="*/ 1 h 63"/>
              <a:gd name="T20" fmla="*/ 0 w 63"/>
              <a:gd name="T21" fmla="*/ 5 h 63"/>
              <a:gd name="T22" fmla="*/ 17 w 63"/>
              <a:gd name="T23" fmla="*/ 56 h 63"/>
              <a:gd name="T24" fmla="*/ 21 w 63"/>
              <a:gd name="T25" fmla="*/ 59 h 63"/>
              <a:gd name="T26" fmla="*/ 21 w 63"/>
              <a:gd name="T27" fmla="*/ 59 h 63"/>
              <a:gd name="T28" fmla="*/ 25 w 63"/>
              <a:gd name="T29" fmla="*/ 57 h 63"/>
              <a:gd name="T30" fmla="*/ 31 w 63"/>
              <a:gd name="T31" fmla="*/ 44 h 63"/>
              <a:gd name="T32" fmla="*/ 49 w 63"/>
              <a:gd name="T33" fmla="*/ 62 h 63"/>
              <a:gd name="T34" fmla="*/ 52 w 63"/>
              <a:gd name="T35" fmla="*/ 63 h 63"/>
              <a:gd name="T36" fmla="*/ 54 w 63"/>
              <a:gd name="T37" fmla="*/ 62 h 63"/>
              <a:gd name="T38" fmla="*/ 62 w 63"/>
              <a:gd name="T39" fmla="*/ 55 h 63"/>
              <a:gd name="T40" fmla="*/ 63 w 63"/>
              <a:gd name="T41" fmla="*/ 52 h 63"/>
              <a:gd name="T42" fmla="*/ 62 w 63"/>
              <a:gd name="T43" fmla="*/ 49 h 63"/>
              <a:gd name="T44" fmla="*/ 44 w 63"/>
              <a:gd name="T45" fmla="*/ 31 h 63"/>
              <a:gd name="T46" fmla="*/ 57 w 63"/>
              <a:gd name="T47" fmla="*/ 25 h 63"/>
              <a:gd name="T48" fmla="*/ 59 w 63"/>
              <a:gd name="T49" fmla="*/ 21 h 63"/>
              <a:gd name="T50" fmla="*/ 56 w 63"/>
              <a:gd name="T51" fmla="*/ 17 h 63"/>
              <a:gd name="T52" fmla="*/ 5 w 63"/>
              <a:gd name="T53" fmla="*/ 0 h 63"/>
              <a:gd name="T54" fmla="*/ 4 w 63"/>
              <a:gd name="T5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3" h="63">
                <a:moveTo>
                  <a:pt x="4" y="4"/>
                </a:moveTo>
                <a:cubicBezTo>
                  <a:pt x="55" y="21"/>
                  <a:pt x="55" y="21"/>
                  <a:pt x="55" y="21"/>
                </a:cubicBezTo>
                <a:cubicBezTo>
                  <a:pt x="37" y="30"/>
                  <a:pt x="37" y="30"/>
                  <a:pt x="37" y="30"/>
                </a:cubicBezTo>
                <a:cubicBezTo>
                  <a:pt x="59" y="52"/>
                  <a:pt x="59" y="52"/>
                  <a:pt x="59" y="52"/>
                </a:cubicBezTo>
                <a:cubicBezTo>
                  <a:pt x="52" y="59"/>
                  <a:pt x="52" y="59"/>
                  <a:pt x="52" y="59"/>
                </a:cubicBezTo>
                <a:cubicBezTo>
                  <a:pt x="30" y="37"/>
                  <a:pt x="30" y="37"/>
                  <a:pt x="30" y="37"/>
                </a:cubicBezTo>
                <a:cubicBezTo>
                  <a:pt x="21" y="55"/>
                  <a:pt x="21" y="55"/>
                  <a:pt x="21" y="55"/>
                </a:cubicBezTo>
                <a:cubicBezTo>
                  <a:pt x="4" y="4"/>
                  <a:pt x="4" y="4"/>
                  <a:pt x="4" y="4"/>
                </a:cubicBezTo>
                <a:moveTo>
                  <a:pt x="4" y="0"/>
                </a:moveTo>
                <a:cubicBezTo>
                  <a:pt x="3" y="0"/>
                  <a:pt x="2" y="1"/>
                  <a:pt x="1" y="1"/>
                </a:cubicBezTo>
                <a:cubicBezTo>
                  <a:pt x="0" y="2"/>
                  <a:pt x="0" y="4"/>
                  <a:pt x="0" y="5"/>
                </a:cubicBezTo>
                <a:cubicBezTo>
                  <a:pt x="17" y="56"/>
                  <a:pt x="17" y="56"/>
                  <a:pt x="17" y="56"/>
                </a:cubicBezTo>
                <a:cubicBezTo>
                  <a:pt x="18" y="58"/>
                  <a:pt x="19" y="59"/>
                  <a:pt x="21" y="59"/>
                </a:cubicBezTo>
                <a:cubicBezTo>
                  <a:pt x="21" y="59"/>
                  <a:pt x="21" y="59"/>
                  <a:pt x="21" y="59"/>
                </a:cubicBezTo>
                <a:cubicBezTo>
                  <a:pt x="22" y="59"/>
                  <a:pt x="24" y="58"/>
                  <a:pt x="25" y="57"/>
                </a:cubicBezTo>
                <a:cubicBezTo>
                  <a:pt x="31" y="44"/>
                  <a:pt x="31" y="44"/>
                  <a:pt x="31" y="44"/>
                </a:cubicBezTo>
                <a:cubicBezTo>
                  <a:pt x="49" y="62"/>
                  <a:pt x="49" y="62"/>
                  <a:pt x="49" y="62"/>
                </a:cubicBezTo>
                <a:cubicBezTo>
                  <a:pt x="50" y="63"/>
                  <a:pt x="51" y="63"/>
                  <a:pt x="52" y="63"/>
                </a:cubicBezTo>
                <a:cubicBezTo>
                  <a:pt x="53" y="63"/>
                  <a:pt x="54" y="63"/>
                  <a:pt x="54" y="62"/>
                </a:cubicBezTo>
                <a:cubicBezTo>
                  <a:pt x="62" y="55"/>
                  <a:pt x="62" y="55"/>
                  <a:pt x="62" y="55"/>
                </a:cubicBezTo>
                <a:cubicBezTo>
                  <a:pt x="62" y="54"/>
                  <a:pt x="63" y="53"/>
                  <a:pt x="63" y="52"/>
                </a:cubicBezTo>
                <a:cubicBezTo>
                  <a:pt x="63" y="51"/>
                  <a:pt x="62" y="50"/>
                  <a:pt x="62" y="49"/>
                </a:cubicBezTo>
                <a:cubicBezTo>
                  <a:pt x="44" y="31"/>
                  <a:pt x="44" y="31"/>
                  <a:pt x="44" y="31"/>
                </a:cubicBezTo>
                <a:cubicBezTo>
                  <a:pt x="57" y="25"/>
                  <a:pt x="57" y="25"/>
                  <a:pt x="57" y="25"/>
                </a:cubicBezTo>
                <a:cubicBezTo>
                  <a:pt x="58" y="24"/>
                  <a:pt x="59" y="22"/>
                  <a:pt x="59" y="21"/>
                </a:cubicBezTo>
                <a:cubicBezTo>
                  <a:pt x="59" y="19"/>
                  <a:pt x="58" y="18"/>
                  <a:pt x="56" y="17"/>
                </a:cubicBezTo>
                <a:cubicBezTo>
                  <a:pt x="5" y="0"/>
                  <a:pt x="5" y="0"/>
                  <a:pt x="5" y="0"/>
                </a:cubicBezTo>
                <a:cubicBezTo>
                  <a:pt x="5" y="0"/>
                  <a:pt x="4" y="0"/>
                  <a:pt x="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th-TH"/>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9" name="Group 123"/>
          <p:cNvGrpSpPr/>
          <p:nvPr/>
        </p:nvGrpSpPr>
        <p:grpSpPr>
          <a:xfrm flipH="1">
            <a:off x="6371582" y="4168987"/>
            <a:ext cx="434245" cy="389962"/>
            <a:chOff x="5292200" y="4212871"/>
            <a:chExt cx="371329" cy="333375"/>
          </a:xfrm>
        </p:grpSpPr>
        <p:cxnSp>
          <p:nvCxnSpPr>
            <p:cNvPr id="230" name="Straight Connector 229"/>
            <p:cNvCxnSpPr/>
            <p:nvPr/>
          </p:nvCxnSpPr>
          <p:spPr bwMode="auto">
            <a:xfrm>
              <a:off x="5297769" y="4379558"/>
              <a:ext cx="365760" cy="0"/>
            </a:xfrm>
            <a:prstGeom prst="line">
              <a:avLst/>
            </a:prstGeom>
            <a:noFill/>
            <a:ln w="38100" cap="flat" cmpd="sng" algn="ctr">
              <a:solidFill>
                <a:schemeClr val="accent1">
                  <a:lumMod val="50000"/>
                </a:schemeClr>
              </a:solidFill>
              <a:prstDash val="solid"/>
              <a:round/>
              <a:headEnd type="none" w="med" len="med"/>
              <a:tailEnd type="none" w="med" len="med"/>
            </a:ln>
            <a:effectLst/>
          </p:spPr>
        </p:cxnSp>
        <p:sp>
          <p:nvSpPr>
            <p:cNvPr id="231" name="Isosceles Triangle 230"/>
            <p:cNvSpPr/>
            <p:nvPr/>
          </p:nvSpPr>
          <p:spPr bwMode="auto">
            <a:xfrm rot="16200000" flipH="1">
              <a:off x="5319126" y="4201843"/>
              <a:ext cx="333375" cy="355431"/>
            </a:xfrm>
            <a:prstGeom prst="triangle">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sp>
          <p:nvSpPr>
            <p:cNvPr id="232" name="Oval 231"/>
            <p:cNvSpPr/>
            <p:nvPr/>
          </p:nvSpPr>
          <p:spPr bwMode="auto">
            <a:xfrm>
              <a:off x="5292200" y="4310978"/>
              <a:ext cx="137160" cy="137160"/>
            </a:xfrm>
            <a:prstGeom prst="ellipse">
              <a:avLst/>
            </a:prstGeom>
            <a:solidFill>
              <a:schemeClr val="bg1"/>
            </a:solid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grpSp>
      <p:cxnSp>
        <p:nvCxnSpPr>
          <p:cNvPr id="234" name="Straight Connector 233"/>
          <p:cNvCxnSpPr/>
          <p:nvPr/>
        </p:nvCxnSpPr>
        <p:spPr bwMode="auto">
          <a:xfrm flipH="1">
            <a:off x="6366681" y="4420686"/>
            <a:ext cx="389117" cy="1079362"/>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sp>
        <p:nvSpPr>
          <p:cNvPr id="3" name="Title 2"/>
          <p:cNvSpPr>
            <a:spLocks noGrp="1"/>
          </p:cNvSpPr>
          <p:nvPr>
            <p:ph type="title"/>
          </p:nvPr>
        </p:nvSpPr>
        <p:spPr/>
        <p:txBody>
          <a:bodyPr/>
          <a:lstStyle/>
          <a:p>
            <a:r>
              <a:rPr lang="en-CA" dirty="0"/>
              <a:t>How Do These Objects Relate to Each Other?</a:t>
            </a:r>
            <a:endParaRPr lang="en-US" dirty="0"/>
          </a:p>
        </p:txBody>
      </p:sp>
      <p:sp>
        <p:nvSpPr>
          <p:cNvPr id="4" name="Slide Number Placeholder 3"/>
          <p:cNvSpPr>
            <a:spLocks noGrp="1"/>
          </p:cNvSpPr>
          <p:nvPr>
            <p:ph type="sldNum" sz="quarter" idx="4"/>
          </p:nvPr>
        </p:nvSpPr>
        <p:spPr/>
        <p:txBody>
          <a:bodyPr/>
          <a:lstStyle/>
          <a:p>
            <a:fld id="{812A5277-1DB9-460F-9A21-B857ABB32666}" type="slidenum">
              <a:rPr lang="en-US" smtClean="0"/>
              <a:pPr/>
              <a:t>49</a:t>
            </a:fld>
            <a:endParaRPr lang="en-US" dirty="0"/>
          </a:p>
        </p:txBody>
      </p:sp>
      <p:grpSp>
        <p:nvGrpSpPr>
          <p:cNvPr id="114" name="Group 130"/>
          <p:cNvGrpSpPr/>
          <p:nvPr/>
        </p:nvGrpSpPr>
        <p:grpSpPr>
          <a:xfrm>
            <a:off x="9319542" y="5530898"/>
            <a:ext cx="434245" cy="389961"/>
            <a:chOff x="7383330" y="5382274"/>
            <a:chExt cx="371329" cy="333375"/>
          </a:xfrm>
        </p:grpSpPr>
        <p:cxnSp>
          <p:nvCxnSpPr>
            <p:cNvPr id="219" name="Straight Connector 218"/>
            <p:cNvCxnSpPr/>
            <p:nvPr/>
          </p:nvCxnSpPr>
          <p:spPr bwMode="auto">
            <a:xfrm rot="10800000">
              <a:off x="7383330" y="5548961"/>
              <a:ext cx="365760" cy="0"/>
            </a:xfrm>
            <a:prstGeom prst="line">
              <a:avLst/>
            </a:prstGeom>
            <a:noFill/>
            <a:ln w="38100" cap="flat" cmpd="sng" algn="ctr">
              <a:solidFill>
                <a:schemeClr val="accent1">
                  <a:lumMod val="50000"/>
                </a:schemeClr>
              </a:solidFill>
              <a:prstDash val="solid"/>
              <a:round/>
              <a:headEnd type="none" w="med" len="med"/>
              <a:tailEnd type="none" w="med" len="med"/>
            </a:ln>
            <a:effectLst/>
          </p:spPr>
        </p:cxnSp>
        <p:sp>
          <p:nvSpPr>
            <p:cNvPr id="220" name="Isosceles Triangle 219"/>
            <p:cNvSpPr/>
            <p:nvPr/>
          </p:nvSpPr>
          <p:spPr bwMode="auto">
            <a:xfrm rot="5400000" flipH="1">
              <a:off x="7394358" y="5371246"/>
              <a:ext cx="333375" cy="355431"/>
            </a:xfrm>
            <a:prstGeom prst="triangle">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sp>
          <p:nvSpPr>
            <p:cNvPr id="221" name="Oval 220"/>
            <p:cNvSpPr/>
            <p:nvPr/>
          </p:nvSpPr>
          <p:spPr bwMode="auto">
            <a:xfrm rot="10800000">
              <a:off x="7617499" y="5480381"/>
              <a:ext cx="137160" cy="137160"/>
            </a:xfrm>
            <a:prstGeom prst="ellipse">
              <a:avLst/>
            </a:prstGeom>
            <a:solidFill>
              <a:schemeClr val="bg1"/>
            </a:solid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grpSp>
      <p:cxnSp>
        <p:nvCxnSpPr>
          <p:cNvPr id="115" name="Straight Connector 114"/>
          <p:cNvCxnSpPr/>
          <p:nvPr/>
        </p:nvCxnSpPr>
        <p:spPr bwMode="auto">
          <a:xfrm rot="10800000" flipH="1">
            <a:off x="9308526" y="5485215"/>
            <a:ext cx="4517" cy="481324"/>
          </a:xfrm>
          <a:prstGeom prst="line">
            <a:avLst/>
          </a:prstGeom>
          <a:noFill/>
          <a:ln w="57150" cap="flat" cmpd="sng" algn="ctr">
            <a:solidFill>
              <a:schemeClr val="bg1"/>
            </a:solidFill>
            <a:prstDash val="solid"/>
            <a:round/>
            <a:headEnd type="none" w="med" len="med"/>
            <a:tailEnd type="none" w="med" len="med"/>
          </a:ln>
          <a:effectLst/>
        </p:spPr>
      </p:cxnSp>
      <p:cxnSp>
        <p:nvCxnSpPr>
          <p:cNvPr id="116" name="Straight Connector 115"/>
          <p:cNvCxnSpPr/>
          <p:nvPr/>
        </p:nvCxnSpPr>
        <p:spPr bwMode="auto">
          <a:xfrm flipH="1" flipV="1">
            <a:off x="6372753" y="5836325"/>
            <a:ext cx="716342" cy="0"/>
          </a:xfrm>
          <a:prstGeom prst="line">
            <a:avLst/>
          </a:prstGeom>
          <a:solidFill>
            <a:schemeClr val="accent1"/>
          </a:solidFill>
          <a:ln w="38100" cap="flat" cmpd="sng" algn="ctr">
            <a:solidFill>
              <a:srgbClr val="C00000"/>
            </a:solidFill>
            <a:prstDash val="solid"/>
            <a:round/>
            <a:headEnd type="none" w="med" len="med"/>
            <a:tailEnd type="none" w="med" len="med"/>
          </a:ln>
          <a:effectLst/>
        </p:spPr>
      </p:cxnSp>
      <p:grpSp>
        <p:nvGrpSpPr>
          <p:cNvPr id="117" name="Group 129"/>
          <p:cNvGrpSpPr/>
          <p:nvPr/>
        </p:nvGrpSpPr>
        <p:grpSpPr>
          <a:xfrm>
            <a:off x="6904537" y="5595876"/>
            <a:ext cx="434245" cy="481324"/>
            <a:chOff x="5245840" y="5437824"/>
            <a:chExt cx="371329" cy="411480"/>
          </a:xfrm>
        </p:grpSpPr>
        <p:cxnSp>
          <p:nvCxnSpPr>
            <p:cNvPr id="215" name="Straight Connector 214"/>
            <p:cNvCxnSpPr/>
            <p:nvPr/>
          </p:nvCxnSpPr>
          <p:spPr bwMode="auto">
            <a:xfrm>
              <a:off x="5251409" y="5643564"/>
              <a:ext cx="365760" cy="0"/>
            </a:xfrm>
            <a:prstGeom prst="line">
              <a:avLst/>
            </a:prstGeom>
            <a:noFill/>
            <a:ln w="38100" cap="flat" cmpd="sng" algn="ctr">
              <a:solidFill>
                <a:srgbClr val="C00000"/>
              </a:solidFill>
              <a:prstDash val="solid"/>
              <a:round/>
              <a:headEnd type="none" w="med" len="med"/>
              <a:tailEnd type="none" w="med" len="med"/>
            </a:ln>
            <a:effectLst/>
          </p:spPr>
        </p:cxnSp>
        <p:sp>
          <p:nvSpPr>
            <p:cNvPr id="216" name="Isosceles Triangle 215"/>
            <p:cNvSpPr/>
            <p:nvPr/>
          </p:nvSpPr>
          <p:spPr bwMode="auto">
            <a:xfrm rot="16200000" flipH="1">
              <a:off x="5272766" y="5465849"/>
              <a:ext cx="333375" cy="355431"/>
            </a:xfrm>
            <a:prstGeom prst="triangle">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sp>
          <p:nvSpPr>
            <p:cNvPr id="217" name="Oval 216"/>
            <p:cNvSpPr/>
            <p:nvPr/>
          </p:nvSpPr>
          <p:spPr bwMode="auto">
            <a:xfrm>
              <a:off x="5245840" y="5574984"/>
              <a:ext cx="137160" cy="137160"/>
            </a:xfrm>
            <a:prstGeom prst="ellipse">
              <a:avLst/>
            </a:prstGeom>
            <a:solidFill>
              <a:schemeClr val="bg1"/>
            </a:solid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cxnSp>
          <p:nvCxnSpPr>
            <p:cNvPr id="218" name="Straight Connector 217"/>
            <p:cNvCxnSpPr/>
            <p:nvPr/>
          </p:nvCxnSpPr>
          <p:spPr bwMode="auto">
            <a:xfrm flipH="1">
              <a:off x="5604254" y="5437824"/>
              <a:ext cx="3862" cy="411480"/>
            </a:xfrm>
            <a:prstGeom prst="line">
              <a:avLst/>
            </a:prstGeom>
            <a:noFill/>
            <a:ln w="41275" cap="flat" cmpd="sng" algn="ctr">
              <a:solidFill>
                <a:srgbClr val="C00000"/>
              </a:solidFill>
              <a:prstDash val="solid"/>
              <a:round/>
              <a:headEnd type="none" w="med" len="med"/>
              <a:tailEnd type="none" w="med" len="med"/>
            </a:ln>
            <a:effectLst/>
          </p:spPr>
        </p:cxnSp>
      </p:grpSp>
      <p:grpSp>
        <p:nvGrpSpPr>
          <p:cNvPr id="118" name="Group 123"/>
          <p:cNvGrpSpPr/>
          <p:nvPr/>
        </p:nvGrpSpPr>
        <p:grpSpPr>
          <a:xfrm>
            <a:off x="6884489" y="4117321"/>
            <a:ext cx="434245" cy="481324"/>
            <a:chOff x="5292200" y="4173818"/>
            <a:chExt cx="371329" cy="411480"/>
          </a:xfrm>
        </p:grpSpPr>
        <p:cxnSp>
          <p:nvCxnSpPr>
            <p:cNvPr id="211" name="Straight Connector 210"/>
            <p:cNvCxnSpPr/>
            <p:nvPr/>
          </p:nvCxnSpPr>
          <p:spPr bwMode="auto">
            <a:xfrm>
              <a:off x="5297769" y="4379558"/>
              <a:ext cx="365760" cy="0"/>
            </a:xfrm>
            <a:prstGeom prst="line">
              <a:avLst/>
            </a:prstGeom>
            <a:noFill/>
            <a:ln w="38100" cap="flat" cmpd="sng" algn="ctr">
              <a:solidFill>
                <a:schemeClr val="accent1">
                  <a:lumMod val="50000"/>
                </a:schemeClr>
              </a:solidFill>
              <a:prstDash val="solid"/>
              <a:round/>
              <a:headEnd type="none" w="med" len="med"/>
              <a:tailEnd type="none" w="med" len="med"/>
            </a:ln>
            <a:effectLst/>
          </p:spPr>
        </p:cxnSp>
        <p:sp>
          <p:nvSpPr>
            <p:cNvPr id="212" name="Isosceles Triangle 211"/>
            <p:cNvSpPr/>
            <p:nvPr/>
          </p:nvSpPr>
          <p:spPr bwMode="auto">
            <a:xfrm rot="16200000" flipH="1">
              <a:off x="5319126" y="4201843"/>
              <a:ext cx="333375" cy="355431"/>
            </a:xfrm>
            <a:prstGeom prst="triangle">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sp>
          <p:nvSpPr>
            <p:cNvPr id="213" name="Oval 212"/>
            <p:cNvSpPr/>
            <p:nvPr/>
          </p:nvSpPr>
          <p:spPr bwMode="auto">
            <a:xfrm>
              <a:off x="5292200" y="4310978"/>
              <a:ext cx="137160" cy="137160"/>
            </a:xfrm>
            <a:prstGeom prst="ellipse">
              <a:avLst/>
            </a:prstGeom>
            <a:solidFill>
              <a:schemeClr val="bg1"/>
            </a:solid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cxnSp>
          <p:nvCxnSpPr>
            <p:cNvPr id="214" name="Straight Connector 213"/>
            <p:cNvCxnSpPr/>
            <p:nvPr/>
          </p:nvCxnSpPr>
          <p:spPr bwMode="auto">
            <a:xfrm flipH="1">
              <a:off x="5650614" y="4173818"/>
              <a:ext cx="3862" cy="411480"/>
            </a:xfrm>
            <a:prstGeom prst="line">
              <a:avLst/>
            </a:prstGeom>
            <a:noFill/>
            <a:ln w="41275" cap="flat" cmpd="sng" algn="ctr">
              <a:solidFill>
                <a:schemeClr val="bg1"/>
              </a:solidFill>
              <a:prstDash val="solid"/>
              <a:round/>
              <a:headEnd type="none" w="med" len="med"/>
              <a:tailEnd type="none" w="med" len="med"/>
            </a:ln>
            <a:effectLst/>
          </p:spPr>
        </p:cxnSp>
      </p:grpSp>
      <p:grpSp>
        <p:nvGrpSpPr>
          <p:cNvPr id="119" name="Group 108"/>
          <p:cNvGrpSpPr/>
          <p:nvPr/>
        </p:nvGrpSpPr>
        <p:grpSpPr>
          <a:xfrm>
            <a:off x="4161357" y="5513457"/>
            <a:ext cx="434245" cy="481324"/>
            <a:chOff x="2972487" y="5073129"/>
            <a:chExt cx="371329" cy="411480"/>
          </a:xfrm>
        </p:grpSpPr>
        <p:cxnSp>
          <p:nvCxnSpPr>
            <p:cNvPr id="207" name="Straight Connector 206"/>
            <p:cNvCxnSpPr/>
            <p:nvPr/>
          </p:nvCxnSpPr>
          <p:spPr bwMode="auto">
            <a:xfrm>
              <a:off x="2978056" y="5278869"/>
              <a:ext cx="365760" cy="0"/>
            </a:xfrm>
            <a:prstGeom prst="line">
              <a:avLst/>
            </a:prstGeom>
            <a:noFill/>
            <a:ln w="38100" cap="flat" cmpd="sng" algn="ctr">
              <a:solidFill>
                <a:schemeClr val="accent1">
                  <a:lumMod val="50000"/>
                </a:schemeClr>
              </a:solidFill>
              <a:prstDash val="solid"/>
              <a:round/>
              <a:headEnd type="none" w="med" len="med"/>
              <a:tailEnd type="none" w="med" len="med"/>
            </a:ln>
            <a:effectLst/>
          </p:spPr>
        </p:cxnSp>
        <p:sp>
          <p:nvSpPr>
            <p:cNvPr id="208" name="Isosceles Triangle 207"/>
            <p:cNvSpPr/>
            <p:nvPr/>
          </p:nvSpPr>
          <p:spPr bwMode="auto">
            <a:xfrm rot="16200000" flipH="1">
              <a:off x="2999413" y="5101154"/>
              <a:ext cx="333375" cy="355431"/>
            </a:xfrm>
            <a:prstGeom prst="triangle">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sp>
          <p:nvSpPr>
            <p:cNvPr id="209" name="Oval 208"/>
            <p:cNvSpPr/>
            <p:nvPr/>
          </p:nvSpPr>
          <p:spPr bwMode="auto">
            <a:xfrm>
              <a:off x="2972487" y="5210289"/>
              <a:ext cx="137160" cy="137160"/>
            </a:xfrm>
            <a:prstGeom prst="ellipse">
              <a:avLst/>
            </a:prstGeom>
            <a:solidFill>
              <a:schemeClr val="bg1"/>
            </a:solid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cxnSp>
          <p:nvCxnSpPr>
            <p:cNvPr id="210" name="Straight Connector 209"/>
            <p:cNvCxnSpPr/>
            <p:nvPr/>
          </p:nvCxnSpPr>
          <p:spPr bwMode="auto">
            <a:xfrm flipH="1">
              <a:off x="3330901" y="5073129"/>
              <a:ext cx="3862" cy="411480"/>
            </a:xfrm>
            <a:prstGeom prst="line">
              <a:avLst/>
            </a:prstGeom>
            <a:noFill/>
            <a:ln w="41275" cap="flat" cmpd="sng" algn="ctr">
              <a:solidFill>
                <a:schemeClr val="bg1"/>
              </a:solidFill>
              <a:prstDash val="solid"/>
              <a:round/>
              <a:headEnd type="none" w="med" len="med"/>
              <a:tailEnd type="none" w="med" len="med"/>
            </a:ln>
            <a:effectLst/>
          </p:spPr>
        </p:cxnSp>
      </p:grpSp>
      <p:grpSp>
        <p:nvGrpSpPr>
          <p:cNvPr id="120" name="Group 131"/>
          <p:cNvGrpSpPr/>
          <p:nvPr/>
        </p:nvGrpSpPr>
        <p:grpSpPr>
          <a:xfrm>
            <a:off x="9289117" y="3834912"/>
            <a:ext cx="445259" cy="481324"/>
            <a:chOff x="7357313" y="3932389"/>
            <a:chExt cx="380748" cy="411480"/>
          </a:xfrm>
        </p:grpSpPr>
        <p:cxnSp>
          <p:nvCxnSpPr>
            <p:cNvPr id="203" name="Straight Connector 202"/>
            <p:cNvCxnSpPr/>
            <p:nvPr/>
          </p:nvCxnSpPr>
          <p:spPr bwMode="auto">
            <a:xfrm rot="10800000">
              <a:off x="7366732" y="4138128"/>
              <a:ext cx="365760" cy="0"/>
            </a:xfrm>
            <a:prstGeom prst="line">
              <a:avLst/>
            </a:prstGeom>
            <a:noFill/>
            <a:ln w="38100" cap="flat" cmpd="sng" algn="ctr">
              <a:solidFill>
                <a:schemeClr val="accent1">
                  <a:lumMod val="50000"/>
                </a:schemeClr>
              </a:solidFill>
              <a:prstDash val="solid"/>
              <a:round/>
              <a:headEnd type="none" w="med" len="med"/>
              <a:tailEnd type="none" w="med" len="med"/>
            </a:ln>
            <a:effectLst/>
          </p:spPr>
        </p:cxnSp>
        <p:sp>
          <p:nvSpPr>
            <p:cNvPr id="204" name="Isosceles Triangle 203"/>
            <p:cNvSpPr/>
            <p:nvPr/>
          </p:nvSpPr>
          <p:spPr bwMode="auto">
            <a:xfrm rot="5400000" flipH="1">
              <a:off x="7377760" y="3960413"/>
              <a:ext cx="333375" cy="355431"/>
            </a:xfrm>
            <a:prstGeom prst="triangle">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sp>
          <p:nvSpPr>
            <p:cNvPr id="205" name="Oval 204"/>
            <p:cNvSpPr/>
            <p:nvPr/>
          </p:nvSpPr>
          <p:spPr bwMode="auto">
            <a:xfrm rot="10800000">
              <a:off x="7600901" y="4069548"/>
              <a:ext cx="137160" cy="137160"/>
            </a:xfrm>
            <a:prstGeom prst="ellipse">
              <a:avLst/>
            </a:prstGeom>
            <a:solidFill>
              <a:schemeClr val="bg1"/>
            </a:solid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cxnSp>
          <p:nvCxnSpPr>
            <p:cNvPr id="206" name="Straight Connector 205"/>
            <p:cNvCxnSpPr/>
            <p:nvPr/>
          </p:nvCxnSpPr>
          <p:spPr bwMode="auto">
            <a:xfrm rot="10800000" flipH="1">
              <a:off x="7357313" y="3932389"/>
              <a:ext cx="3862" cy="411480"/>
            </a:xfrm>
            <a:prstGeom prst="line">
              <a:avLst/>
            </a:prstGeom>
            <a:noFill/>
            <a:ln w="57150" cap="flat" cmpd="sng" algn="ctr">
              <a:solidFill>
                <a:schemeClr val="bg1"/>
              </a:solidFill>
              <a:prstDash val="solid"/>
              <a:round/>
              <a:headEnd type="none" w="med" len="med"/>
              <a:tailEnd type="none" w="med" len="med"/>
            </a:ln>
            <a:effectLst/>
          </p:spPr>
        </p:cxnSp>
      </p:grpSp>
      <p:grpSp>
        <p:nvGrpSpPr>
          <p:cNvPr id="121" name="Group 132"/>
          <p:cNvGrpSpPr/>
          <p:nvPr/>
        </p:nvGrpSpPr>
        <p:grpSpPr>
          <a:xfrm>
            <a:off x="9308252" y="1566693"/>
            <a:ext cx="445259" cy="481324"/>
            <a:chOff x="7435822" y="1997370"/>
            <a:chExt cx="380748" cy="411480"/>
          </a:xfrm>
        </p:grpSpPr>
        <p:cxnSp>
          <p:nvCxnSpPr>
            <p:cNvPr id="199" name="Straight Connector 198"/>
            <p:cNvCxnSpPr/>
            <p:nvPr/>
          </p:nvCxnSpPr>
          <p:spPr bwMode="auto">
            <a:xfrm rot="10800000">
              <a:off x="7445241" y="2203110"/>
              <a:ext cx="365760" cy="0"/>
            </a:xfrm>
            <a:prstGeom prst="line">
              <a:avLst/>
            </a:prstGeom>
            <a:noFill/>
            <a:ln w="38100" cap="flat" cmpd="sng" algn="ctr">
              <a:solidFill>
                <a:schemeClr val="accent1">
                  <a:lumMod val="50000"/>
                </a:schemeClr>
              </a:solidFill>
              <a:prstDash val="solid"/>
              <a:round/>
              <a:headEnd type="none" w="med" len="med"/>
              <a:tailEnd type="none" w="med" len="med"/>
            </a:ln>
            <a:effectLst/>
          </p:spPr>
        </p:cxnSp>
        <p:sp>
          <p:nvSpPr>
            <p:cNvPr id="200" name="Isosceles Triangle 199"/>
            <p:cNvSpPr/>
            <p:nvPr/>
          </p:nvSpPr>
          <p:spPr bwMode="auto">
            <a:xfrm rot="5400000" flipH="1">
              <a:off x="7456269" y="2025394"/>
              <a:ext cx="333375" cy="355431"/>
            </a:xfrm>
            <a:prstGeom prst="triangle">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sp>
          <p:nvSpPr>
            <p:cNvPr id="201" name="Oval 200"/>
            <p:cNvSpPr/>
            <p:nvPr/>
          </p:nvSpPr>
          <p:spPr bwMode="auto">
            <a:xfrm rot="10800000">
              <a:off x="7679410" y="2134530"/>
              <a:ext cx="137160" cy="137160"/>
            </a:xfrm>
            <a:prstGeom prst="ellipse">
              <a:avLst/>
            </a:prstGeom>
            <a:solidFill>
              <a:schemeClr val="bg1"/>
            </a:solid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cxnSp>
          <p:nvCxnSpPr>
            <p:cNvPr id="202" name="Straight Connector 201"/>
            <p:cNvCxnSpPr/>
            <p:nvPr/>
          </p:nvCxnSpPr>
          <p:spPr bwMode="auto">
            <a:xfrm rot="10800000" flipH="1">
              <a:off x="7435822" y="1997370"/>
              <a:ext cx="3862" cy="411480"/>
            </a:xfrm>
            <a:prstGeom prst="line">
              <a:avLst/>
            </a:prstGeom>
            <a:noFill/>
            <a:ln w="57150" cap="flat" cmpd="sng" algn="ctr">
              <a:solidFill>
                <a:schemeClr val="bg1"/>
              </a:solidFill>
              <a:prstDash val="solid"/>
              <a:round/>
              <a:headEnd type="none" w="med" len="med"/>
              <a:tailEnd type="none" w="med" len="med"/>
            </a:ln>
            <a:effectLst/>
          </p:spPr>
        </p:cxnSp>
      </p:grpSp>
      <p:cxnSp>
        <p:nvCxnSpPr>
          <p:cNvPr id="122" name="Straight Connector 121"/>
          <p:cNvCxnSpPr/>
          <p:nvPr/>
        </p:nvCxnSpPr>
        <p:spPr bwMode="auto">
          <a:xfrm flipH="1">
            <a:off x="6385897" y="3921070"/>
            <a:ext cx="717026" cy="0"/>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cxnSp>
        <p:nvCxnSpPr>
          <p:cNvPr id="123" name="Straight Connector 122"/>
          <p:cNvCxnSpPr/>
          <p:nvPr/>
        </p:nvCxnSpPr>
        <p:spPr bwMode="auto">
          <a:xfrm flipH="1">
            <a:off x="6382961" y="1822730"/>
            <a:ext cx="756339" cy="0"/>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cxnSp>
        <p:nvCxnSpPr>
          <p:cNvPr id="124" name="Straight Connector 123"/>
          <p:cNvCxnSpPr>
            <a:endCxn id="189" idx="3"/>
          </p:cNvCxnSpPr>
          <p:nvPr/>
        </p:nvCxnSpPr>
        <p:spPr bwMode="auto">
          <a:xfrm flipV="1">
            <a:off x="2851910" y="1902308"/>
            <a:ext cx="1376143" cy="1994316"/>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cxnSp>
        <p:nvCxnSpPr>
          <p:cNvPr id="125" name="Straight Connector 124"/>
          <p:cNvCxnSpPr>
            <a:stCxn id="181" idx="2"/>
          </p:cNvCxnSpPr>
          <p:nvPr/>
        </p:nvCxnSpPr>
        <p:spPr bwMode="auto">
          <a:xfrm flipH="1">
            <a:off x="2859536" y="1474093"/>
            <a:ext cx="1345025" cy="237815"/>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cxnSp>
        <p:nvCxnSpPr>
          <p:cNvPr id="126" name="Straight Connector 125"/>
          <p:cNvCxnSpPr>
            <a:stCxn id="169" idx="2"/>
            <a:endCxn id="156" idx="3"/>
          </p:cNvCxnSpPr>
          <p:nvPr/>
        </p:nvCxnSpPr>
        <p:spPr bwMode="auto">
          <a:xfrm flipH="1" flipV="1">
            <a:off x="2866325" y="2090100"/>
            <a:ext cx="1295030" cy="1773674"/>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cxnSp>
        <p:nvCxnSpPr>
          <p:cNvPr id="127" name="Straight Connector 126"/>
          <p:cNvCxnSpPr/>
          <p:nvPr/>
        </p:nvCxnSpPr>
        <p:spPr bwMode="auto">
          <a:xfrm>
            <a:off x="5468427" y="2355344"/>
            <a:ext cx="6474" cy="904534"/>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grpSp>
        <p:nvGrpSpPr>
          <p:cNvPr id="128" name="Group 133"/>
          <p:cNvGrpSpPr/>
          <p:nvPr/>
        </p:nvGrpSpPr>
        <p:grpSpPr>
          <a:xfrm>
            <a:off x="6953466" y="1566693"/>
            <a:ext cx="434245" cy="481324"/>
            <a:chOff x="5360062" y="2004918"/>
            <a:chExt cx="371329" cy="411480"/>
          </a:xfrm>
        </p:grpSpPr>
        <p:cxnSp>
          <p:nvCxnSpPr>
            <p:cNvPr id="195" name="Straight Connector 194"/>
            <p:cNvCxnSpPr/>
            <p:nvPr/>
          </p:nvCxnSpPr>
          <p:spPr bwMode="auto">
            <a:xfrm>
              <a:off x="5365631" y="2210658"/>
              <a:ext cx="365760" cy="0"/>
            </a:xfrm>
            <a:prstGeom prst="line">
              <a:avLst/>
            </a:prstGeom>
            <a:noFill/>
            <a:ln w="38100" cap="flat" cmpd="sng" algn="ctr">
              <a:solidFill>
                <a:schemeClr val="accent1">
                  <a:lumMod val="50000"/>
                </a:schemeClr>
              </a:solidFill>
              <a:prstDash val="solid"/>
              <a:round/>
              <a:headEnd type="none" w="med" len="med"/>
              <a:tailEnd type="none" w="med" len="med"/>
            </a:ln>
            <a:effectLst/>
          </p:spPr>
        </p:cxnSp>
        <p:sp>
          <p:nvSpPr>
            <p:cNvPr id="196" name="Isosceles Triangle 195"/>
            <p:cNvSpPr/>
            <p:nvPr/>
          </p:nvSpPr>
          <p:spPr bwMode="auto">
            <a:xfrm rot="16200000" flipH="1">
              <a:off x="5386988" y="2032943"/>
              <a:ext cx="333375" cy="355431"/>
            </a:xfrm>
            <a:prstGeom prst="triangle">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sp>
          <p:nvSpPr>
            <p:cNvPr id="197" name="Oval 196"/>
            <p:cNvSpPr/>
            <p:nvPr/>
          </p:nvSpPr>
          <p:spPr bwMode="auto">
            <a:xfrm>
              <a:off x="5360062" y="2142078"/>
              <a:ext cx="137160" cy="137160"/>
            </a:xfrm>
            <a:prstGeom prst="ellipse">
              <a:avLst/>
            </a:prstGeom>
            <a:solidFill>
              <a:schemeClr val="bg1"/>
            </a:solid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cxnSp>
          <p:nvCxnSpPr>
            <p:cNvPr id="198" name="Straight Connector 197"/>
            <p:cNvCxnSpPr/>
            <p:nvPr/>
          </p:nvCxnSpPr>
          <p:spPr bwMode="auto">
            <a:xfrm flipH="1">
              <a:off x="5718476" y="2004918"/>
              <a:ext cx="3862" cy="411480"/>
            </a:xfrm>
            <a:prstGeom prst="line">
              <a:avLst/>
            </a:prstGeom>
            <a:noFill/>
            <a:ln w="41275" cap="flat" cmpd="sng" algn="ctr">
              <a:solidFill>
                <a:schemeClr val="bg1"/>
              </a:solidFill>
              <a:prstDash val="solid"/>
              <a:round/>
              <a:headEnd type="none" w="med" len="med"/>
              <a:tailEnd type="none" w="med" len="med"/>
            </a:ln>
            <a:effectLst/>
          </p:spPr>
        </p:cxnSp>
      </p:grpSp>
      <p:grpSp>
        <p:nvGrpSpPr>
          <p:cNvPr id="129" name="Group 118"/>
          <p:cNvGrpSpPr/>
          <p:nvPr/>
        </p:nvGrpSpPr>
        <p:grpSpPr>
          <a:xfrm>
            <a:off x="6885181" y="3680408"/>
            <a:ext cx="434245" cy="481324"/>
            <a:chOff x="5301670" y="3782549"/>
            <a:chExt cx="371329" cy="411480"/>
          </a:xfrm>
        </p:grpSpPr>
        <p:cxnSp>
          <p:nvCxnSpPr>
            <p:cNvPr id="191" name="Straight Connector 190"/>
            <p:cNvCxnSpPr/>
            <p:nvPr/>
          </p:nvCxnSpPr>
          <p:spPr bwMode="auto">
            <a:xfrm>
              <a:off x="5307239" y="3988289"/>
              <a:ext cx="365760" cy="0"/>
            </a:xfrm>
            <a:prstGeom prst="line">
              <a:avLst/>
            </a:prstGeom>
            <a:noFill/>
            <a:ln w="38100" cap="flat" cmpd="sng" algn="ctr">
              <a:solidFill>
                <a:schemeClr val="accent1">
                  <a:lumMod val="50000"/>
                </a:schemeClr>
              </a:solidFill>
              <a:prstDash val="solid"/>
              <a:round/>
              <a:headEnd type="none" w="med" len="med"/>
              <a:tailEnd type="none" w="med" len="med"/>
            </a:ln>
            <a:effectLst/>
          </p:spPr>
        </p:cxnSp>
        <p:sp>
          <p:nvSpPr>
            <p:cNvPr id="192" name="Isosceles Triangle 191"/>
            <p:cNvSpPr/>
            <p:nvPr/>
          </p:nvSpPr>
          <p:spPr bwMode="auto">
            <a:xfrm rot="16200000" flipH="1">
              <a:off x="5328596" y="3810574"/>
              <a:ext cx="333375" cy="355431"/>
            </a:xfrm>
            <a:prstGeom prst="triangle">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sp>
          <p:nvSpPr>
            <p:cNvPr id="193" name="Oval 192"/>
            <p:cNvSpPr/>
            <p:nvPr/>
          </p:nvSpPr>
          <p:spPr bwMode="auto">
            <a:xfrm>
              <a:off x="5301670" y="3919709"/>
              <a:ext cx="137160" cy="137160"/>
            </a:xfrm>
            <a:prstGeom prst="ellipse">
              <a:avLst/>
            </a:prstGeom>
            <a:solidFill>
              <a:schemeClr val="bg1"/>
            </a:solid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cxnSp>
          <p:nvCxnSpPr>
            <p:cNvPr id="194" name="Straight Connector 193"/>
            <p:cNvCxnSpPr/>
            <p:nvPr/>
          </p:nvCxnSpPr>
          <p:spPr bwMode="auto">
            <a:xfrm flipH="1">
              <a:off x="5660084" y="3782549"/>
              <a:ext cx="3862" cy="411480"/>
            </a:xfrm>
            <a:prstGeom prst="line">
              <a:avLst/>
            </a:prstGeom>
            <a:noFill/>
            <a:ln w="41275" cap="flat" cmpd="sng" algn="ctr">
              <a:solidFill>
                <a:schemeClr val="bg1"/>
              </a:solidFill>
              <a:prstDash val="solid"/>
              <a:round/>
              <a:headEnd type="none" w="med" len="med"/>
              <a:tailEnd type="none" w="med" len="med"/>
            </a:ln>
            <a:effectLst/>
          </p:spPr>
        </p:cxnSp>
      </p:grpSp>
      <p:grpSp>
        <p:nvGrpSpPr>
          <p:cNvPr id="130" name="Group 135"/>
          <p:cNvGrpSpPr/>
          <p:nvPr/>
        </p:nvGrpSpPr>
        <p:grpSpPr>
          <a:xfrm>
            <a:off x="4204563" y="1604923"/>
            <a:ext cx="434245" cy="481324"/>
            <a:chOff x="3009433" y="2230707"/>
            <a:chExt cx="371329" cy="411480"/>
          </a:xfrm>
        </p:grpSpPr>
        <p:cxnSp>
          <p:nvCxnSpPr>
            <p:cNvPr id="187" name="Straight Connector 186"/>
            <p:cNvCxnSpPr/>
            <p:nvPr/>
          </p:nvCxnSpPr>
          <p:spPr bwMode="auto">
            <a:xfrm>
              <a:off x="3015002" y="2436447"/>
              <a:ext cx="365760" cy="0"/>
            </a:xfrm>
            <a:prstGeom prst="line">
              <a:avLst/>
            </a:prstGeom>
            <a:noFill/>
            <a:ln w="38100" cap="flat" cmpd="sng" algn="ctr">
              <a:solidFill>
                <a:schemeClr val="accent1">
                  <a:lumMod val="50000"/>
                </a:schemeClr>
              </a:solidFill>
              <a:prstDash val="solid"/>
              <a:round/>
              <a:headEnd type="none" w="med" len="med"/>
              <a:tailEnd type="none" w="med" len="med"/>
            </a:ln>
            <a:effectLst/>
          </p:spPr>
        </p:cxnSp>
        <p:sp>
          <p:nvSpPr>
            <p:cNvPr id="188" name="Isosceles Triangle 187"/>
            <p:cNvSpPr/>
            <p:nvPr/>
          </p:nvSpPr>
          <p:spPr bwMode="auto">
            <a:xfrm rot="16200000" flipH="1">
              <a:off x="3036359" y="2258732"/>
              <a:ext cx="333375" cy="355431"/>
            </a:xfrm>
            <a:prstGeom prst="triangle">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sp>
          <p:nvSpPr>
            <p:cNvPr id="189" name="Oval 188"/>
            <p:cNvSpPr/>
            <p:nvPr/>
          </p:nvSpPr>
          <p:spPr bwMode="auto">
            <a:xfrm>
              <a:off x="3009433" y="2367867"/>
              <a:ext cx="137160" cy="137160"/>
            </a:xfrm>
            <a:prstGeom prst="ellipse">
              <a:avLst/>
            </a:prstGeom>
            <a:solidFill>
              <a:schemeClr val="bg1"/>
            </a:solid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cxnSp>
          <p:nvCxnSpPr>
            <p:cNvPr id="190" name="Straight Connector 189"/>
            <p:cNvCxnSpPr/>
            <p:nvPr/>
          </p:nvCxnSpPr>
          <p:spPr bwMode="auto">
            <a:xfrm flipH="1">
              <a:off x="3367847" y="2230707"/>
              <a:ext cx="3862" cy="411480"/>
            </a:xfrm>
            <a:prstGeom prst="line">
              <a:avLst/>
            </a:prstGeom>
            <a:noFill/>
            <a:ln w="57150" cap="flat" cmpd="sng" algn="ctr">
              <a:solidFill>
                <a:schemeClr val="bg1"/>
              </a:solidFill>
              <a:prstDash val="solid"/>
              <a:round/>
              <a:headEnd type="none" w="med" len="med"/>
              <a:tailEnd type="none" w="med" len="med"/>
            </a:ln>
            <a:effectLst/>
          </p:spPr>
        </p:cxnSp>
      </p:grpSp>
      <p:grpSp>
        <p:nvGrpSpPr>
          <p:cNvPr id="131" name="Group 116"/>
          <p:cNvGrpSpPr/>
          <p:nvPr/>
        </p:nvGrpSpPr>
        <p:grpSpPr>
          <a:xfrm>
            <a:off x="5231065" y="3241281"/>
            <a:ext cx="481198" cy="434358"/>
            <a:chOff x="3887212" y="3318362"/>
            <a:chExt cx="411480" cy="371329"/>
          </a:xfrm>
        </p:grpSpPr>
        <p:cxnSp>
          <p:nvCxnSpPr>
            <p:cNvPr id="183" name="Straight Connector 182"/>
            <p:cNvCxnSpPr/>
            <p:nvPr/>
          </p:nvCxnSpPr>
          <p:spPr bwMode="auto">
            <a:xfrm rot="5400000">
              <a:off x="3910072" y="3506811"/>
              <a:ext cx="365760" cy="0"/>
            </a:xfrm>
            <a:prstGeom prst="line">
              <a:avLst/>
            </a:prstGeom>
            <a:noFill/>
            <a:ln w="38100" cap="flat" cmpd="sng" algn="ctr">
              <a:solidFill>
                <a:schemeClr val="accent1">
                  <a:lumMod val="50000"/>
                </a:schemeClr>
              </a:solidFill>
              <a:prstDash val="solid"/>
              <a:round/>
              <a:headEnd type="none" w="med" len="med"/>
              <a:tailEnd type="none" w="med" len="med"/>
            </a:ln>
            <a:effectLst/>
          </p:spPr>
        </p:cxnSp>
        <p:sp>
          <p:nvSpPr>
            <p:cNvPr id="184" name="Isosceles Triangle 183"/>
            <p:cNvSpPr/>
            <p:nvPr/>
          </p:nvSpPr>
          <p:spPr bwMode="auto">
            <a:xfrm flipH="1">
              <a:off x="3926264" y="3334260"/>
              <a:ext cx="333375" cy="355431"/>
            </a:xfrm>
            <a:prstGeom prst="triangle">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sp>
          <p:nvSpPr>
            <p:cNvPr id="185" name="Oval 184"/>
            <p:cNvSpPr/>
            <p:nvPr/>
          </p:nvSpPr>
          <p:spPr bwMode="auto">
            <a:xfrm rot="5400000">
              <a:off x="4024372" y="3318362"/>
              <a:ext cx="137160" cy="137160"/>
            </a:xfrm>
            <a:prstGeom prst="ellipse">
              <a:avLst/>
            </a:prstGeom>
            <a:solidFill>
              <a:schemeClr val="bg1"/>
            </a:solid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cxnSp>
          <p:nvCxnSpPr>
            <p:cNvPr id="186" name="Straight Connector 185"/>
            <p:cNvCxnSpPr/>
            <p:nvPr/>
          </p:nvCxnSpPr>
          <p:spPr bwMode="auto">
            <a:xfrm rot="5400000" flipH="1">
              <a:off x="4091021" y="3472967"/>
              <a:ext cx="3862" cy="411480"/>
            </a:xfrm>
            <a:prstGeom prst="line">
              <a:avLst/>
            </a:prstGeom>
            <a:noFill/>
            <a:ln w="41275" cap="flat" cmpd="sng" algn="ctr">
              <a:solidFill>
                <a:schemeClr val="bg1"/>
              </a:solidFill>
              <a:prstDash val="solid"/>
              <a:round/>
              <a:headEnd type="none" w="med" len="med"/>
              <a:tailEnd type="none" w="med" len="med"/>
            </a:ln>
            <a:effectLst/>
          </p:spPr>
        </p:cxnSp>
      </p:grpSp>
      <p:grpSp>
        <p:nvGrpSpPr>
          <p:cNvPr id="132" name="Group 134"/>
          <p:cNvGrpSpPr/>
          <p:nvPr/>
        </p:nvGrpSpPr>
        <p:grpSpPr>
          <a:xfrm>
            <a:off x="4204563" y="1233430"/>
            <a:ext cx="434245" cy="481324"/>
            <a:chOff x="3009433" y="1755033"/>
            <a:chExt cx="371329" cy="411480"/>
          </a:xfrm>
        </p:grpSpPr>
        <p:cxnSp>
          <p:nvCxnSpPr>
            <p:cNvPr id="179" name="Straight Connector 178"/>
            <p:cNvCxnSpPr/>
            <p:nvPr/>
          </p:nvCxnSpPr>
          <p:spPr bwMode="auto">
            <a:xfrm>
              <a:off x="3015002" y="1960773"/>
              <a:ext cx="365760" cy="0"/>
            </a:xfrm>
            <a:prstGeom prst="line">
              <a:avLst/>
            </a:prstGeom>
            <a:noFill/>
            <a:ln w="38100" cap="flat" cmpd="sng" algn="ctr">
              <a:solidFill>
                <a:schemeClr val="accent1">
                  <a:lumMod val="50000"/>
                </a:schemeClr>
              </a:solidFill>
              <a:prstDash val="solid"/>
              <a:round/>
              <a:headEnd type="none" w="med" len="med"/>
              <a:tailEnd type="none" w="med" len="med"/>
            </a:ln>
            <a:effectLst/>
          </p:spPr>
        </p:cxnSp>
        <p:sp>
          <p:nvSpPr>
            <p:cNvPr id="180" name="Isosceles Triangle 179"/>
            <p:cNvSpPr/>
            <p:nvPr/>
          </p:nvSpPr>
          <p:spPr bwMode="auto">
            <a:xfrm rot="16200000" flipH="1">
              <a:off x="3036359" y="1783058"/>
              <a:ext cx="333375" cy="355431"/>
            </a:xfrm>
            <a:prstGeom prst="triangle">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sp>
          <p:nvSpPr>
            <p:cNvPr id="181" name="Oval 180"/>
            <p:cNvSpPr/>
            <p:nvPr/>
          </p:nvSpPr>
          <p:spPr bwMode="auto">
            <a:xfrm>
              <a:off x="3009433" y="1892193"/>
              <a:ext cx="137160" cy="137160"/>
            </a:xfrm>
            <a:prstGeom prst="ellipse">
              <a:avLst/>
            </a:prstGeom>
            <a:solidFill>
              <a:schemeClr val="bg1"/>
            </a:solid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cxnSp>
          <p:nvCxnSpPr>
            <p:cNvPr id="182" name="Straight Connector 181"/>
            <p:cNvCxnSpPr/>
            <p:nvPr/>
          </p:nvCxnSpPr>
          <p:spPr bwMode="auto">
            <a:xfrm flipH="1">
              <a:off x="3367847" y="1755033"/>
              <a:ext cx="3862" cy="411480"/>
            </a:xfrm>
            <a:prstGeom prst="line">
              <a:avLst/>
            </a:prstGeom>
            <a:noFill/>
            <a:ln w="57150" cap="flat" cmpd="sng" algn="ctr">
              <a:solidFill>
                <a:schemeClr val="bg1"/>
              </a:solidFill>
              <a:prstDash val="solid"/>
              <a:round/>
              <a:headEnd type="none" w="med" len="med"/>
              <a:tailEnd type="none" w="med" len="med"/>
            </a:ln>
            <a:effectLst/>
          </p:spPr>
        </p:cxnSp>
      </p:grpSp>
      <p:cxnSp>
        <p:nvCxnSpPr>
          <p:cNvPr id="133" name="Straight Connector 132"/>
          <p:cNvCxnSpPr/>
          <p:nvPr/>
        </p:nvCxnSpPr>
        <p:spPr bwMode="auto">
          <a:xfrm flipH="1">
            <a:off x="2850434" y="4320409"/>
            <a:ext cx="1339387" cy="0"/>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cxnSp>
        <p:nvCxnSpPr>
          <p:cNvPr id="134" name="Straight Connector 133"/>
          <p:cNvCxnSpPr>
            <a:stCxn id="143" idx="2"/>
            <a:endCxn id="205" idx="3"/>
          </p:cNvCxnSpPr>
          <p:nvPr/>
        </p:nvCxnSpPr>
        <p:spPr bwMode="auto">
          <a:xfrm flipH="1">
            <a:off x="9710885" y="3497553"/>
            <a:ext cx="625810" cy="521296"/>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cxnSp>
        <p:nvCxnSpPr>
          <p:cNvPr id="135" name="Straight Connector 134"/>
          <p:cNvCxnSpPr>
            <a:stCxn id="201" idx="1"/>
          </p:cNvCxnSpPr>
          <p:nvPr/>
        </p:nvCxnSpPr>
        <p:spPr bwMode="auto">
          <a:xfrm>
            <a:off x="9730021" y="1864079"/>
            <a:ext cx="558376" cy="575069"/>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cxnSp>
        <p:nvCxnSpPr>
          <p:cNvPr id="136" name="Straight Connector 135"/>
          <p:cNvCxnSpPr>
            <a:stCxn id="209" idx="1"/>
          </p:cNvCxnSpPr>
          <p:nvPr/>
        </p:nvCxnSpPr>
        <p:spPr bwMode="auto">
          <a:xfrm flipH="1" flipV="1">
            <a:off x="2878458" y="2618510"/>
            <a:ext cx="1306391" cy="3078884"/>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grpSp>
        <p:nvGrpSpPr>
          <p:cNvPr id="137" name="Group 107"/>
          <p:cNvGrpSpPr/>
          <p:nvPr/>
        </p:nvGrpSpPr>
        <p:grpSpPr>
          <a:xfrm>
            <a:off x="4180768" y="5816111"/>
            <a:ext cx="434245" cy="481324"/>
            <a:chOff x="2989085" y="5551454"/>
            <a:chExt cx="371329" cy="411480"/>
          </a:xfrm>
        </p:grpSpPr>
        <p:cxnSp>
          <p:nvCxnSpPr>
            <p:cNvPr id="175" name="Straight Connector 174"/>
            <p:cNvCxnSpPr/>
            <p:nvPr/>
          </p:nvCxnSpPr>
          <p:spPr bwMode="auto">
            <a:xfrm>
              <a:off x="2994654" y="5757194"/>
              <a:ext cx="365760" cy="0"/>
            </a:xfrm>
            <a:prstGeom prst="line">
              <a:avLst/>
            </a:prstGeom>
            <a:noFill/>
            <a:ln w="38100" cap="flat" cmpd="sng" algn="ctr">
              <a:solidFill>
                <a:schemeClr val="accent1">
                  <a:lumMod val="50000"/>
                </a:schemeClr>
              </a:solidFill>
              <a:prstDash val="solid"/>
              <a:round/>
              <a:headEnd type="none" w="med" len="med"/>
              <a:tailEnd type="none" w="med" len="med"/>
            </a:ln>
            <a:effectLst/>
          </p:spPr>
        </p:cxnSp>
        <p:sp>
          <p:nvSpPr>
            <p:cNvPr id="176" name="Isosceles Triangle 175"/>
            <p:cNvSpPr/>
            <p:nvPr/>
          </p:nvSpPr>
          <p:spPr bwMode="auto">
            <a:xfrm rot="16200000" flipH="1">
              <a:off x="3016011" y="5579479"/>
              <a:ext cx="333375" cy="355431"/>
            </a:xfrm>
            <a:prstGeom prst="triangle">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sp>
          <p:nvSpPr>
            <p:cNvPr id="177" name="Oval 176"/>
            <p:cNvSpPr/>
            <p:nvPr/>
          </p:nvSpPr>
          <p:spPr bwMode="auto">
            <a:xfrm>
              <a:off x="2989085" y="5688614"/>
              <a:ext cx="137160" cy="137160"/>
            </a:xfrm>
            <a:prstGeom prst="ellipse">
              <a:avLst/>
            </a:prstGeom>
            <a:solidFill>
              <a:schemeClr val="bg1"/>
            </a:solid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cxnSp>
          <p:nvCxnSpPr>
            <p:cNvPr id="178" name="Straight Connector 177"/>
            <p:cNvCxnSpPr/>
            <p:nvPr/>
          </p:nvCxnSpPr>
          <p:spPr bwMode="auto">
            <a:xfrm flipH="1">
              <a:off x="3347499" y="5551454"/>
              <a:ext cx="3862" cy="411480"/>
            </a:xfrm>
            <a:prstGeom prst="line">
              <a:avLst/>
            </a:prstGeom>
            <a:noFill/>
            <a:ln w="41275" cap="flat" cmpd="sng" algn="ctr">
              <a:solidFill>
                <a:schemeClr val="bg1"/>
              </a:solidFill>
              <a:prstDash val="solid"/>
              <a:round/>
              <a:headEnd type="none" w="med" len="med"/>
              <a:tailEnd type="none" w="med" len="med"/>
            </a:ln>
            <a:effectLst/>
          </p:spPr>
        </p:cxnSp>
      </p:grpSp>
      <p:cxnSp>
        <p:nvCxnSpPr>
          <p:cNvPr id="138" name="Straight Connector 137"/>
          <p:cNvCxnSpPr>
            <a:stCxn id="177" idx="2"/>
          </p:cNvCxnSpPr>
          <p:nvPr/>
        </p:nvCxnSpPr>
        <p:spPr bwMode="auto">
          <a:xfrm flipH="1" flipV="1">
            <a:off x="2807497" y="4664904"/>
            <a:ext cx="1373271" cy="1391869"/>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cxnSp>
        <p:nvCxnSpPr>
          <p:cNvPr id="139" name="Straight Connector 138"/>
          <p:cNvCxnSpPr>
            <a:stCxn id="213" idx="3"/>
          </p:cNvCxnSpPr>
          <p:nvPr/>
        </p:nvCxnSpPr>
        <p:spPr bwMode="auto">
          <a:xfrm>
            <a:off x="6907979" y="4414707"/>
            <a:ext cx="407221" cy="1085341"/>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cxnSp>
        <p:nvCxnSpPr>
          <p:cNvPr id="140" name="Straight Connector 139"/>
          <p:cNvCxnSpPr>
            <a:endCxn id="221" idx="2"/>
          </p:cNvCxnSpPr>
          <p:nvPr/>
        </p:nvCxnSpPr>
        <p:spPr bwMode="auto">
          <a:xfrm flipH="1">
            <a:off x="9753786" y="3507978"/>
            <a:ext cx="746078" cy="2217900"/>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sp>
        <p:nvSpPr>
          <p:cNvPr id="141" name="Rectangle 140"/>
          <p:cNvSpPr/>
          <p:nvPr/>
        </p:nvSpPr>
        <p:spPr>
          <a:xfrm>
            <a:off x="7295575" y="3652854"/>
            <a:ext cx="2031726" cy="10696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2100" dirty="0">
                <a:solidFill>
                  <a:schemeClr val="tx1"/>
                </a:solidFill>
              </a:rPr>
              <a:t>Order Product</a:t>
            </a:r>
          </a:p>
        </p:txBody>
      </p:sp>
      <p:sp>
        <p:nvSpPr>
          <p:cNvPr id="142" name="Rectangle 141"/>
          <p:cNvSpPr/>
          <p:nvPr/>
        </p:nvSpPr>
        <p:spPr>
          <a:xfrm>
            <a:off x="7295575" y="1272551"/>
            <a:ext cx="2031726" cy="10696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2100" dirty="0">
                <a:solidFill>
                  <a:schemeClr val="tx1"/>
                </a:solidFill>
              </a:rPr>
              <a:t>Opportunity Product</a:t>
            </a:r>
          </a:p>
        </p:txBody>
      </p:sp>
      <p:sp>
        <p:nvSpPr>
          <p:cNvPr id="143" name="Rectangle 142"/>
          <p:cNvSpPr/>
          <p:nvPr/>
        </p:nvSpPr>
        <p:spPr>
          <a:xfrm>
            <a:off x="9448879" y="2427945"/>
            <a:ext cx="1775632" cy="10696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2100" dirty="0">
                <a:solidFill>
                  <a:schemeClr val="tx1"/>
                </a:solidFill>
              </a:rPr>
              <a:t>Product</a:t>
            </a:r>
          </a:p>
        </p:txBody>
      </p:sp>
      <p:sp>
        <p:nvSpPr>
          <p:cNvPr id="144" name="Rectangle 143"/>
          <p:cNvSpPr/>
          <p:nvPr/>
        </p:nvSpPr>
        <p:spPr>
          <a:xfrm>
            <a:off x="7295575" y="5179299"/>
            <a:ext cx="2031726" cy="10696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2100" dirty="0">
                <a:solidFill>
                  <a:schemeClr val="tx1"/>
                </a:solidFill>
              </a:rPr>
              <a:t>Quote Line Items</a:t>
            </a:r>
          </a:p>
        </p:txBody>
      </p:sp>
      <p:cxnSp>
        <p:nvCxnSpPr>
          <p:cNvPr id="145" name="Straight Connector 144"/>
          <p:cNvCxnSpPr/>
          <p:nvPr/>
        </p:nvCxnSpPr>
        <p:spPr bwMode="auto">
          <a:xfrm flipV="1">
            <a:off x="4248419" y="2113704"/>
            <a:ext cx="0" cy="3191670"/>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46" name="Straight Connector 145"/>
          <p:cNvCxnSpPr/>
          <p:nvPr/>
        </p:nvCxnSpPr>
        <p:spPr bwMode="auto">
          <a:xfrm>
            <a:off x="4235396" y="2136374"/>
            <a:ext cx="402450" cy="0"/>
          </a:xfrm>
          <a:prstGeom prst="line">
            <a:avLst/>
          </a:prstGeom>
          <a:solidFill>
            <a:schemeClr val="accent1"/>
          </a:solidFill>
          <a:ln w="38100" cap="flat" cmpd="sng" algn="ctr">
            <a:solidFill>
              <a:srgbClr val="C00000"/>
            </a:solidFill>
            <a:prstDash val="solid"/>
            <a:round/>
            <a:headEnd type="none" w="med" len="med"/>
            <a:tailEnd type="none" w="med" len="med"/>
          </a:ln>
          <a:effectLst/>
        </p:spPr>
      </p:cxnSp>
      <p:sp>
        <p:nvSpPr>
          <p:cNvPr id="147" name="Rectangle 146"/>
          <p:cNvSpPr/>
          <p:nvPr/>
        </p:nvSpPr>
        <p:spPr>
          <a:xfrm>
            <a:off x="4562734" y="1272551"/>
            <a:ext cx="1817860" cy="10696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2100" dirty="0">
                <a:solidFill>
                  <a:schemeClr val="tx1"/>
                </a:solidFill>
              </a:rPr>
              <a:t>Opportunity</a:t>
            </a:r>
          </a:p>
        </p:txBody>
      </p:sp>
      <p:grpSp>
        <p:nvGrpSpPr>
          <p:cNvPr id="148" name="Group 109"/>
          <p:cNvGrpSpPr/>
          <p:nvPr/>
        </p:nvGrpSpPr>
        <p:grpSpPr>
          <a:xfrm>
            <a:off x="4173709" y="4090847"/>
            <a:ext cx="434245" cy="481324"/>
            <a:chOff x="2983049" y="4151186"/>
            <a:chExt cx="371329" cy="411480"/>
          </a:xfrm>
        </p:grpSpPr>
        <p:cxnSp>
          <p:nvCxnSpPr>
            <p:cNvPr id="171" name="Straight Connector 170"/>
            <p:cNvCxnSpPr/>
            <p:nvPr/>
          </p:nvCxnSpPr>
          <p:spPr bwMode="auto">
            <a:xfrm>
              <a:off x="2988618" y="4356926"/>
              <a:ext cx="365760" cy="0"/>
            </a:xfrm>
            <a:prstGeom prst="line">
              <a:avLst/>
            </a:prstGeom>
            <a:noFill/>
            <a:ln w="38100" cap="flat" cmpd="sng" algn="ctr">
              <a:solidFill>
                <a:schemeClr val="accent1">
                  <a:lumMod val="50000"/>
                </a:schemeClr>
              </a:solidFill>
              <a:prstDash val="solid"/>
              <a:round/>
              <a:headEnd type="none" w="med" len="med"/>
              <a:tailEnd type="none" w="med" len="med"/>
            </a:ln>
            <a:effectLst/>
          </p:spPr>
        </p:cxnSp>
        <p:sp>
          <p:nvSpPr>
            <p:cNvPr id="172" name="Isosceles Triangle 171"/>
            <p:cNvSpPr/>
            <p:nvPr/>
          </p:nvSpPr>
          <p:spPr bwMode="auto">
            <a:xfrm rot="16200000" flipH="1">
              <a:off x="3009975" y="4179211"/>
              <a:ext cx="333375" cy="355431"/>
            </a:xfrm>
            <a:prstGeom prst="triangle">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sp>
          <p:nvSpPr>
            <p:cNvPr id="173" name="Oval 172"/>
            <p:cNvSpPr/>
            <p:nvPr/>
          </p:nvSpPr>
          <p:spPr bwMode="auto">
            <a:xfrm>
              <a:off x="2983049" y="4288346"/>
              <a:ext cx="137160" cy="137160"/>
            </a:xfrm>
            <a:prstGeom prst="ellipse">
              <a:avLst/>
            </a:prstGeom>
            <a:solidFill>
              <a:schemeClr val="bg1"/>
            </a:solid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cxnSp>
          <p:nvCxnSpPr>
            <p:cNvPr id="174" name="Straight Connector 173"/>
            <p:cNvCxnSpPr/>
            <p:nvPr/>
          </p:nvCxnSpPr>
          <p:spPr bwMode="auto">
            <a:xfrm flipH="1">
              <a:off x="3341463" y="4151186"/>
              <a:ext cx="3862" cy="411480"/>
            </a:xfrm>
            <a:prstGeom prst="line">
              <a:avLst/>
            </a:prstGeom>
            <a:noFill/>
            <a:ln w="41275" cap="flat" cmpd="sng" algn="ctr">
              <a:solidFill>
                <a:schemeClr val="bg1"/>
              </a:solidFill>
              <a:prstDash val="solid"/>
              <a:round/>
              <a:headEnd type="none" w="med" len="med"/>
              <a:tailEnd type="none" w="med" len="med"/>
            </a:ln>
            <a:effectLst/>
          </p:spPr>
        </p:cxnSp>
      </p:grpSp>
      <p:grpSp>
        <p:nvGrpSpPr>
          <p:cNvPr id="149" name="Group 110"/>
          <p:cNvGrpSpPr/>
          <p:nvPr/>
        </p:nvGrpSpPr>
        <p:grpSpPr>
          <a:xfrm>
            <a:off x="4161357" y="3623113"/>
            <a:ext cx="434245" cy="481324"/>
            <a:chOff x="2972486" y="3751323"/>
            <a:chExt cx="371329" cy="411480"/>
          </a:xfrm>
        </p:grpSpPr>
        <p:cxnSp>
          <p:nvCxnSpPr>
            <p:cNvPr id="167" name="Straight Connector 166"/>
            <p:cNvCxnSpPr/>
            <p:nvPr/>
          </p:nvCxnSpPr>
          <p:spPr bwMode="auto">
            <a:xfrm>
              <a:off x="2978055" y="3957063"/>
              <a:ext cx="365760" cy="0"/>
            </a:xfrm>
            <a:prstGeom prst="line">
              <a:avLst/>
            </a:prstGeom>
            <a:noFill/>
            <a:ln w="38100" cap="flat" cmpd="sng" algn="ctr">
              <a:solidFill>
                <a:schemeClr val="accent1">
                  <a:lumMod val="50000"/>
                </a:schemeClr>
              </a:solidFill>
              <a:prstDash val="solid"/>
              <a:round/>
              <a:headEnd type="none" w="med" len="med"/>
              <a:tailEnd type="none" w="med" len="med"/>
            </a:ln>
            <a:effectLst/>
          </p:spPr>
        </p:cxnSp>
        <p:sp>
          <p:nvSpPr>
            <p:cNvPr id="168" name="Isosceles Triangle 167"/>
            <p:cNvSpPr/>
            <p:nvPr/>
          </p:nvSpPr>
          <p:spPr bwMode="auto">
            <a:xfrm rot="16200000" flipH="1">
              <a:off x="2999412" y="3779348"/>
              <a:ext cx="333375" cy="355431"/>
            </a:xfrm>
            <a:prstGeom prst="triangle">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sp>
          <p:nvSpPr>
            <p:cNvPr id="169" name="Oval 168"/>
            <p:cNvSpPr/>
            <p:nvPr/>
          </p:nvSpPr>
          <p:spPr bwMode="auto">
            <a:xfrm>
              <a:off x="2972486" y="3888483"/>
              <a:ext cx="137160" cy="137160"/>
            </a:xfrm>
            <a:prstGeom prst="ellipse">
              <a:avLst/>
            </a:prstGeom>
            <a:solidFill>
              <a:schemeClr val="bg1"/>
            </a:solid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cxnSp>
          <p:nvCxnSpPr>
            <p:cNvPr id="170" name="Straight Connector 169"/>
            <p:cNvCxnSpPr/>
            <p:nvPr/>
          </p:nvCxnSpPr>
          <p:spPr bwMode="auto">
            <a:xfrm flipH="1">
              <a:off x="3330900" y="3751323"/>
              <a:ext cx="3862" cy="411480"/>
            </a:xfrm>
            <a:prstGeom prst="line">
              <a:avLst/>
            </a:prstGeom>
            <a:noFill/>
            <a:ln w="41275" cap="flat" cmpd="sng" algn="ctr">
              <a:solidFill>
                <a:schemeClr val="bg1"/>
              </a:solidFill>
              <a:prstDash val="solid"/>
              <a:round/>
              <a:headEnd type="none" w="med" len="med"/>
              <a:tailEnd type="none" w="med" len="med"/>
            </a:ln>
            <a:effectLst/>
          </p:spPr>
        </p:cxnSp>
      </p:grpSp>
      <p:grpSp>
        <p:nvGrpSpPr>
          <p:cNvPr id="150" name="Group 108"/>
          <p:cNvGrpSpPr/>
          <p:nvPr/>
        </p:nvGrpSpPr>
        <p:grpSpPr>
          <a:xfrm>
            <a:off x="4175908" y="5166991"/>
            <a:ext cx="434569" cy="481324"/>
            <a:chOff x="2972487" y="5073129"/>
            <a:chExt cx="371607" cy="411480"/>
          </a:xfrm>
        </p:grpSpPr>
        <p:cxnSp>
          <p:nvCxnSpPr>
            <p:cNvPr id="163" name="Straight Connector 162"/>
            <p:cNvCxnSpPr/>
            <p:nvPr/>
          </p:nvCxnSpPr>
          <p:spPr bwMode="auto">
            <a:xfrm>
              <a:off x="2978056" y="5278869"/>
              <a:ext cx="365760" cy="0"/>
            </a:xfrm>
            <a:prstGeom prst="line">
              <a:avLst/>
            </a:prstGeom>
            <a:noFill/>
            <a:ln w="38100" cap="flat" cmpd="sng" algn="ctr">
              <a:solidFill>
                <a:srgbClr val="C00000"/>
              </a:solidFill>
              <a:prstDash val="solid"/>
              <a:round/>
              <a:headEnd type="none" w="med" len="med"/>
              <a:tailEnd type="none" w="med" len="med"/>
            </a:ln>
            <a:effectLst/>
          </p:spPr>
        </p:cxnSp>
        <p:sp>
          <p:nvSpPr>
            <p:cNvPr id="164" name="Isosceles Triangle 163"/>
            <p:cNvSpPr/>
            <p:nvPr/>
          </p:nvSpPr>
          <p:spPr bwMode="auto">
            <a:xfrm rot="16200000" flipH="1">
              <a:off x="2999413" y="5101154"/>
              <a:ext cx="333375" cy="355431"/>
            </a:xfrm>
            <a:prstGeom prst="triangle">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sp>
          <p:nvSpPr>
            <p:cNvPr id="165" name="Oval 164"/>
            <p:cNvSpPr/>
            <p:nvPr/>
          </p:nvSpPr>
          <p:spPr bwMode="auto">
            <a:xfrm>
              <a:off x="2972487" y="5210289"/>
              <a:ext cx="137160" cy="137160"/>
            </a:xfrm>
            <a:prstGeom prst="ellipse">
              <a:avLst/>
            </a:prstGeom>
            <a:solidFill>
              <a:schemeClr val="bg1"/>
            </a:solid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cxnSp>
          <p:nvCxnSpPr>
            <p:cNvPr id="166" name="Straight Connector 165"/>
            <p:cNvCxnSpPr/>
            <p:nvPr/>
          </p:nvCxnSpPr>
          <p:spPr bwMode="auto">
            <a:xfrm flipH="1">
              <a:off x="3340232" y="5073129"/>
              <a:ext cx="3862" cy="411480"/>
            </a:xfrm>
            <a:prstGeom prst="line">
              <a:avLst/>
            </a:prstGeom>
            <a:noFill/>
            <a:ln w="57150" cap="flat" cmpd="sng" algn="ctr">
              <a:solidFill>
                <a:srgbClr val="C00000"/>
              </a:solidFill>
              <a:prstDash val="solid"/>
              <a:round/>
              <a:headEnd type="none" w="med" len="med"/>
              <a:tailEnd type="none" w="med" len="med"/>
            </a:ln>
            <a:effectLst/>
          </p:spPr>
        </p:cxnSp>
      </p:grpSp>
      <p:sp>
        <p:nvSpPr>
          <p:cNvPr id="151" name="Rectangle 150"/>
          <p:cNvSpPr/>
          <p:nvPr/>
        </p:nvSpPr>
        <p:spPr>
          <a:xfrm>
            <a:off x="4562734" y="3652854"/>
            <a:ext cx="1817860" cy="1069608"/>
          </a:xfrm>
          <a:prstGeom prst="rect">
            <a:avLst/>
          </a:prstGeom>
          <a:solidFill>
            <a:schemeClr val="bg1"/>
          </a:solidFill>
          <a:ln>
            <a:solidFill>
              <a:srgbClr val="6F95BC"/>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2100" dirty="0">
                <a:solidFill>
                  <a:schemeClr val="tx1"/>
                </a:solidFill>
              </a:rPr>
              <a:t>Order</a:t>
            </a:r>
          </a:p>
        </p:txBody>
      </p:sp>
      <p:sp>
        <p:nvSpPr>
          <p:cNvPr id="152" name="Rectangle 151"/>
          <p:cNvSpPr/>
          <p:nvPr/>
        </p:nvSpPr>
        <p:spPr>
          <a:xfrm>
            <a:off x="4562734" y="5179628"/>
            <a:ext cx="1817860" cy="10696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2100" dirty="0">
                <a:solidFill>
                  <a:schemeClr val="tx1"/>
                </a:solidFill>
              </a:rPr>
              <a:t>Quote</a:t>
            </a:r>
          </a:p>
        </p:txBody>
      </p:sp>
      <p:grpSp>
        <p:nvGrpSpPr>
          <p:cNvPr id="153" name="Group 140"/>
          <p:cNvGrpSpPr/>
          <p:nvPr/>
        </p:nvGrpSpPr>
        <p:grpSpPr>
          <a:xfrm>
            <a:off x="1935624" y="2303843"/>
            <a:ext cx="481198" cy="1409242"/>
            <a:chOff x="927827" y="2711049"/>
            <a:chExt cx="411480" cy="1204751"/>
          </a:xfrm>
        </p:grpSpPr>
        <p:cxnSp>
          <p:nvCxnSpPr>
            <p:cNvPr id="157" name="Straight Connector 156"/>
            <p:cNvCxnSpPr/>
            <p:nvPr/>
          </p:nvCxnSpPr>
          <p:spPr bwMode="auto">
            <a:xfrm flipH="1">
              <a:off x="1130889" y="2711049"/>
              <a:ext cx="5354" cy="833422"/>
            </a:xfrm>
            <a:prstGeom prst="line">
              <a:avLst/>
            </a:prstGeom>
            <a:solidFill>
              <a:schemeClr val="accent1"/>
            </a:solidFill>
            <a:ln w="38100" cap="flat" cmpd="sng" algn="ctr">
              <a:solidFill>
                <a:schemeClr val="accent1">
                  <a:lumMod val="50000"/>
                </a:schemeClr>
              </a:solidFill>
              <a:prstDash val="sysDash"/>
              <a:round/>
              <a:headEnd type="none" w="med" len="med"/>
              <a:tailEnd type="none" w="med" len="med"/>
            </a:ln>
            <a:effectLst/>
          </p:spPr>
        </p:cxnSp>
        <p:grpSp>
          <p:nvGrpSpPr>
            <p:cNvPr id="158" name="Group 70"/>
            <p:cNvGrpSpPr/>
            <p:nvPr/>
          </p:nvGrpSpPr>
          <p:grpSpPr>
            <a:xfrm>
              <a:off x="927827" y="3544471"/>
              <a:ext cx="411480" cy="371329"/>
              <a:chOff x="882107" y="3361591"/>
              <a:chExt cx="411480" cy="371329"/>
            </a:xfrm>
          </p:grpSpPr>
          <p:cxnSp>
            <p:nvCxnSpPr>
              <p:cNvPr id="159" name="Straight Connector 158"/>
              <p:cNvCxnSpPr/>
              <p:nvPr/>
            </p:nvCxnSpPr>
            <p:spPr bwMode="auto">
              <a:xfrm rot="5400000">
                <a:off x="904967" y="3550040"/>
                <a:ext cx="365760" cy="0"/>
              </a:xfrm>
              <a:prstGeom prst="line">
                <a:avLst/>
              </a:prstGeom>
              <a:noFill/>
              <a:ln w="38100" cap="flat" cmpd="sng" algn="ctr">
                <a:solidFill>
                  <a:schemeClr val="accent1">
                    <a:lumMod val="50000"/>
                  </a:schemeClr>
                </a:solidFill>
                <a:prstDash val="solid"/>
                <a:round/>
                <a:headEnd type="none" w="med" len="med"/>
                <a:tailEnd type="none" w="med" len="med"/>
              </a:ln>
              <a:effectLst/>
            </p:spPr>
          </p:cxnSp>
          <p:sp>
            <p:nvSpPr>
              <p:cNvPr id="160" name="Isosceles Triangle 159"/>
              <p:cNvSpPr/>
              <p:nvPr/>
            </p:nvSpPr>
            <p:spPr bwMode="auto">
              <a:xfrm flipH="1">
                <a:off x="921159" y="3377489"/>
                <a:ext cx="333375" cy="355431"/>
              </a:xfrm>
              <a:prstGeom prst="triangle">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sp>
            <p:nvSpPr>
              <p:cNvPr id="161" name="Oval 160"/>
              <p:cNvSpPr/>
              <p:nvPr/>
            </p:nvSpPr>
            <p:spPr bwMode="auto">
              <a:xfrm rot="5400000">
                <a:off x="1019267" y="3361591"/>
                <a:ext cx="137160" cy="137160"/>
              </a:xfrm>
              <a:prstGeom prst="ellipse">
                <a:avLst/>
              </a:prstGeom>
              <a:solidFill>
                <a:schemeClr val="bg1"/>
              </a:solid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100">
                  <a:latin typeface="Times New Roman" pitchFamily="18" charset="0"/>
                </a:endParaRPr>
              </a:p>
            </p:txBody>
          </p:sp>
          <p:cxnSp>
            <p:nvCxnSpPr>
              <p:cNvPr id="162" name="Straight Connector 161"/>
              <p:cNvCxnSpPr/>
              <p:nvPr/>
            </p:nvCxnSpPr>
            <p:spPr bwMode="auto">
              <a:xfrm rot="5400000" flipH="1">
                <a:off x="1085916" y="3516196"/>
                <a:ext cx="3862" cy="411480"/>
              </a:xfrm>
              <a:prstGeom prst="line">
                <a:avLst/>
              </a:prstGeom>
              <a:noFill/>
              <a:ln w="41275" cap="flat" cmpd="sng" algn="ctr">
                <a:solidFill>
                  <a:schemeClr val="bg1"/>
                </a:solidFill>
                <a:prstDash val="solid"/>
                <a:round/>
                <a:headEnd type="none" w="med" len="med"/>
                <a:tailEnd type="none" w="med" len="med"/>
              </a:ln>
              <a:effectLst/>
            </p:spPr>
          </p:cxnSp>
        </p:grpSp>
      </p:grpSp>
      <p:sp>
        <p:nvSpPr>
          <p:cNvPr id="154" name="TextBox 153"/>
          <p:cNvSpPr txBox="1"/>
          <p:nvPr/>
        </p:nvSpPr>
        <p:spPr>
          <a:xfrm>
            <a:off x="897593" y="2950879"/>
            <a:ext cx="992901" cy="315470"/>
          </a:xfrm>
          <a:prstGeom prst="rect">
            <a:avLst/>
          </a:prstGeom>
          <a:noFill/>
        </p:spPr>
        <p:txBody>
          <a:bodyPr wrap="none" lIns="68580" tIns="34290" rIns="68580" bIns="34290" rtlCol="0">
            <a:spAutoFit/>
          </a:bodyPr>
          <a:lstStyle/>
          <a:p>
            <a:r>
              <a:rPr lang="en-US" sz="1600" dirty="0">
                <a:solidFill>
                  <a:schemeClr val="accent2">
                    <a:lumMod val="75000"/>
                  </a:schemeClr>
                </a:solidFill>
              </a:rPr>
              <a:t>(optional)</a:t>
            </a:r>
          </a:p>
        </p:txBody>
      </p:sp>
      <p:sp>
        <p:nvSpPr>
          <p:cNvPr id="155" name="Rectangle 154"/>
          <p:cNvSpPr/>
          <p:nvPr/>
        </p:nvSpPr>
        <p:spPr>
          <a:xfrm>
            <a:off x="1155398" y="3652854"/>
            <a:ext cx="1710927" cy="10696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2100" dirty="0">
                <a:solidFill>
                  <a:schemeClr val="tx1"/>
                </a:solidFill>
              </a:rPr>
              <a:t>Contract</a:t>
            </a:r>
          </a:p>
        </p:txBody>
      </p:sp>
      <p:sp>
        <p:nvSpPr>
          <p:cNvPr id="156" name="Rectangle 155"/>
          <p:cNvSpPr/>
          <p:nvPr/>
        </p:nvSpPr>
        <p:spPr>
          <a:xfrm>
            <a:off x="1155398" y="1555296"/>
            <a:ext cx="1710927" cy="10696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2100" dirty="0">
                <a:solidFill>
                  <a:schemeClr val="tx1"/>
                </a:solidFill>
              </a:rPr>
              <a:t>Account</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114271" y="1900518"/>
            <a:ext cx="11952349" cy="4889011"/>
          </a:xfrm>
        </p:spPr>
        <p:txBody>
          <a:bodyPr/>
          <a:lstStyle/>
          <a:p>
            <a:r>
              <a:rPr lang="en-US" dirty="0"/>
              <a:t>Tasks:</a:t>
            </a:r>
          </a:p>
          <a:p>
            <a:pPr lvl="1"/>
            <a:r>
              <a:rPr lang="en-US" dirty="0"/>
              <a:t>Log in to the AW Computing organization:</a:t>
            </a:r>
          </a:p>
          <a:p>
            <a:pPr marL="342900" lvl="2" indent="0">
              <a:buNone/>
            </a:pPr>
            <a:r>
              <a:rPr lang="en-US" sz="2400" dirty="0"/>
              <a:t>URL: 		login.salesforce.com</a:t>
            </a:r>
          </a:p>
          <a:p>
            <a:pPr marL="342900" lvl="2" indent="0">
              <a:buNone/>
            </a:pPr>
            <a:r>
              <a:rPr lang="en-US" sz="2400" dirty="0"/>
              <a:t>Username:	admin@aw####.com</a:t>
            </a:r>
          </a:p>
          <a:p>
            <a:pPr marL="342900" lvl="2" indent="0">
              <a:buNone/>
            </a:pPr>
            <a:r>
              <a:rPr lang="en-US" sz="2400" dirty="0"/>
              <a:t>Password:		password1</a:t>
            </a:r>
          </a:p>
          <a:p>
            <a:pPr lvl="2"/>
            <a:endParaRPr lang="en-US" dirty="0"/>
          </a:p>
          <a:p>
            <a:pPr lvl="1"/>
            <a:r>
              <a:rPr lang="en-US" dirty="0"/>
              <a:t>Update your Chatter profile with your name and email</a:t>
            </a:r>
            <a:r>
              <a:rPr lang="en-GB" dirty="0"/>
              <a:t>.</a:t>
            </a:r>
            <a:endParaRPr lang="en-US" dirty="0"/>
          </a:p>
        </p:txBody>
      </p:sp>
      <p:sp>
        <p:nvSpPr>
          <p:cNvPr id="5" name="Content Placeholder 4"/>
          <p:cNvSpPr>
            <a:spLocks noGrp="1"/>
          </p:cNvSpPr>
          <p:nvPr>
            <p:ph idx="11"/>
          </p:nvPr>
        </p:nvSpPr>
        <p:spPr>
          <a:xfrm>
            <a:off x="0" y="758827"/>
            <a:ext cx="12188825" cy="1034114"/>
          </a:xfrm>
        </p:spPr>
        <p:txBody>
          <a:bodyPr/>
          <a:lstStyle/>
          <a:p>
            <a:r>
              <a:rPr lang="en-US"/>
              <a:t>Goal: </a:t>
            </a:r>
          </a:p>
          <a:p>
            <a:pPr lvl="1"/>
            <a:r>
              <a:rPr lang="en-US"/>
              <a:t>Log in and update your Chatter profile.</a:t>
            </a:r>
            <a:endParaRPr lang="en-US" dirty="0"/>
          </a:p>
        </p:txBody>
      </p:sp>
      <p:sp>
        <p:nvSpPr>
          <p:cNvPr id="2" name="Slide Number Placeholder 1"/>
          <p:cNvSpPr>
            <a:spLocks noGrp="1"/>
          </p:cNvSpPr>
          <p:nvPr>
            <p:ph type="sldNum" sz="quarter" idx="4"/>
          </p:nvPr>
        </p:nvSpPr>
        <p:spPr/>
        <p:txBody>
          <a:bodyPr/>
          <a:lstStyle/>
          <a:p>
            <a:fld id="{812A5277-1DB9-460F-9A21-B857ABB32666}" type="slidenum">
              <a:rPr lang="en-US" smtClean="0"/>
              <a:pPr/>
              <a:t>5</a:t>
            </a:fld>
            <a:endParaRPr lang="en-US" dirty="0"/>
          </a:p>
        </p:txBody>
      </p:sp>
      <p:sp>
        <p:nvSpPr>
          <p:cNvPr id="4" name="Title 3"/>
          <p:cNvSpPr>
            <a:spLocks noGrp="1"/>
          </p:cNvSpPr>
          <p:nvPr>
            <p:ph type="title"/>
          </p:nvPr>
        </p:nvSpPr>
        <p:spPr/>
        <p:txBody>
          <a:bodyPr/>
          <a:lstStyle/>
          <a:p>
            <a:r>
              <a:rPr lang="en-US"/>
              <a:t>1-1: Log In and Update Your Profile</a:t>
            </a:r>
            <a:endParaRPr lang="en-US" dirty="0"/>
          </a:p>
        </p:txBody>
      </p:sp>
      <p:sp>
        <p:nvSpPr>
          <p:cNvPr id="6" name="Content Placeholder 5"/>
          <p:cNvSpPr>
            <a:spLocks noGrp="1"/>
          </p:cNvSpPr>
          <p:nvPr>
            <p:ph idx="10"/>
          </p:nvPr>
        </p:nvSpPr>
        <p:spPr/>
        <p:txBody>
          <a:bodyPr/>
          <a:lstStyle/>
          <a:p>
            <a:r>
              <a:rPr lang="en-US" dirty="0"/>
              <a:t>5 minutes</a:t>
            </a:r>
          </a:p>
        </p:txBody>
      </p:sp>
      <p:sp>
        <p:nvSpPr>
          <p:cNvPr id="7" name="Text Placeholder 6"/>
          <p:cNvSpPr>
            <a:spLocks noGrp="1"/>
          </p:cNvSpPr>
          <p:nvPr>
            <p:ph type="body" sz="quarter" idx="12"/>
          </p:nvPr>
        </p:nvSpPr>
        <p:spPr/>
        <p:txBody>
          <a:bodyPr/>
          <a:lstStyle/>
          <a:p>
            <a:r>
              <a:rPr lang="en-US"/>
              <a:t>Your turn:</a:t>
            </a:r>
            <a:endParaRPr lang="en-US" dirty="0"/>
          </a:p>
        </p:txBody>
      </p:sp>
      <p:sp>
        <p:nvSpPr>
          <p:cNvPr id="10" name="Rectangle 9"/>
          <p:cNvSpPr/>
          <p:nvPr/>
        </p:nvSpPr>
        <p:spPr>
          <a:xfrm>
            <a:off x="2285405" y="1720840"/>
            <a:ext cx="4570809" cy="384705"/>
          </a:xfrm>
          <a:prstGeom prst="rect">
            <a:avLst/>
          </a:prstGeom>
        </p:spPr>
        <p:txBody>
          <a:bodyPr lIns="91424" tIns="45712" rIns="91424" bIns="45712">
            <a:spAutoFit/>
          </a:bodyPr>
          <a:lstStyle/>
          <a:p>
            <a:endParaRPr lang="en-US" dirty="0"/>
          </a:p>
        </p:txBody>
      </p:sp>
    </p:spTree>
    <p:custDataLst>
      <p:tags r:id="rId1"/>
    </p:custDataLst>
    <p:extLst>
      <p:ext uri="{BB962C8B-B14F-4D97-AF65-F5344CB8AC3E}">
        <p14:creationId xmlns:p14="http://schemas.microsoft.com/office/powerpoint/2010/main" val="2117699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14271" y="1876926"/>
            <a:ext cx="11952349" cy="4912603"/>
          </a:xfrm>
        </p:spPr>
        <p:txBody>
          <a:bodyPr/>
          <a:lstStyle/>
          <a:p>
            <a:pPr lvl="0"/>
            <a:r>
              <a:rPr lang="en-US" dirty="0"/>
              <a:t>Tasks:</a:t>
            </a:r>
          </a:p>
          <a:p>
            <a:pPr lvl="1"/>
            <a:r>
              <a:rPr lang="en-US" dirty="0"/>
              <a:t>Create an order.</a:t>
            </a:r>
          </a:p>
          <a:p>
            <a:pPr lvl="1"/>
            <a:endParaRPr lang="en-CA" dirty="0"/>
          </a:p>
          <a:p>
            <a:pPr lvl="1"/>
            <a:endParaRPr lang="en-CA" dirty="0"/>
          </a:p>
          <a:p>
            <a:pPr lvl="1"/>
            <a:endParaRPr lang="en-CA" dirty="0"/>
          </a:p>
          <a:p>
            <a:pPr lvl="1"/>
            <a:endParaRPr lang="en-CA" dirty="0"/>
          </a:p>
          <a:p>
            <a:pPr lvl="1"/>
            <a:endParaRPr lang="en-CA" dirty="0"/>
          </a:p>
          <a:p>
            <a:pPr lvl="1"/>
            <a:r>
              <a:rPr lang="en-CA" dirty="0"/>
              <a:t>Add Products to the order from the Enterprise – APAC price book.</a:t>
            </a:r>
          </a:p>
          <a:p>
            <a:endParaRPr lang="en-US" dirty="0"/>
          </a:p>
          <a:p>
            <a:endParaRPr lang="en-US" dirty="0"/>
          </a:p>
          <a:p>
            <a:endParaRPr lang="en-US" dirty="0"/>
          </a:p>
        </p:txBody>
      </p:sp>
      <p:sp>
        <p:nvSpPr>
          <p:cNvPr id="2" name="Content Placeholder 1"/>
          <p:cNvSpPr>
            <a:spLocks noGrp="1"/>
          </p:cNvSpPr>
          <p:nvPr>
            <p:ph idx="11"/>
          </p:nvPr>
        </p:nvSpPr>
        <p:spPr>
          <a:xfrm>
            <a:off x="0" y="758827"/>
            <a:ext cx="12188825" cy="1012221"/>
          </a:xfrm>
        </p:spPr>
        <p:txBody>
          <a:bodyPr/>
          <a:lstStyle/>
          <a:p>
            <a:pPr lvl="0"/>
            <a:r>
              <a:rPr lang="en-US" dirty="0"/>
              <a:t>Goal:</a:t>
            </a:r>
          </a:p>
          <a:p>
            <a:pPr lvl="1"/>
            <a:r>
              <a:rPr lang="en-US" dirty="0"/>
              <a:t>Create an order with products.</a:t>
            </a:r>
          </a:p>
        </p:txBody>
      </p:sp>
      <p:sp>
        <p:nvSpPr>
          <p:cNvPr id="6" name="Slide Number Placeholder 5"/>
          <p:cNvSpPr>
            <a:spLocks noGrp="1"/>
          </p:cNvSpPr>
          <p:nvPr>
            <p:ph type="sldNum" sz="quarter" idx="4"/>
          </p:nvPr>
        </p:nvSpPr>
        <p:spPr/>
        <p:txBody>
          <a:bodyPr/>
          <a:lstStyle/>
          <a:p>
            <a:fld id="{812A5277-1DB9-460F-9A21-B857ABB32666}" type="slidenum">
              <a:rPr lang="en-US" smtClean="0"/>
              <a:pPr/>
              <a:t>50</a:t>
            </a:fld>
            <a:endParaRPr lang="en-US" dirty="0"/>
          </a:p>
        </p:txBody>
      </p:sp>
      <p:sp>
        <p:nvSpPr>
          <p:cNvPr id="4" name="Title 3"/>
          <p:cNvSpPr>
            <a:spLocks noGrp="1"/>
          </p:cNvSpPr>
          <p:nvPr>
            <p:ph type="title"/>
          </p:nvPr>
        </p:nvSpPr>
        <p:spPr/>
        <p:txBody>
          <a:bodyPr/>
          <a:lstStyle/>
          <a:p>
            <a:r>
              <a:rPr lang="en-US"/>
              <a:t>1-10: Create an Order with Products</a:t>
            </a:r>
            <a:endParaRPr lang="en-US" dirty="0"/>
          </a:p>
        </p:txBody>
      </p:sp>
      <p:sp>
        <p:nvSpPr>
          <p:cNvPr id="11" name="Content Placeholder 10"/>
          <p:cNvSpPr>
            <a:spLocks noGrp="1"/>
          </p:cNvSpPr>
          <p:nvPr>
            <p:ph idx="10"/>
          </p:nvPr>
        </p:nvSpPr>
        <p:spPr/>
        <p:txBody>
          <a:bodyPr/>
          <a:lstStyle/>
          <a:p>
            <a:r>
              <a:rPr lang="en-US" dirty="0"/>
              <a:t>5 minutes</a:t>
            </a:r>
          </a:p>
        </p:txBody>
      </p:sp>
      <p:sp>
        <p:nvSpPr>
          <p:cNvPr id="15" name="Text Placeholder 14"/>
          <p:cNvSpPr>
            <a:spLocks noGrp="1"/>
          </p:cNvSpPr>
          <p:nvPr>
            <p:ph type="body" sz="quarter" idx="12"/>
          </p:nvPr>
        </p:nvSpPr>
        <p:spPr/>
        <p:txBody>
          <a:bodyPr/>
          <a:lstStyle/>
          <a:p>
            <a:r>
              <a:rPr lang="en-US" dirty="0"/>
              <a:t>Your turn:</a:t>
            </a:r>
          </a:p>
        </p:txBody>
      </p:sp>
      <p:graphicFrame>
        <p:nvGraphicFramePr>
          <p:cNvPr id="9" name="Table 8"/>
          <p:cNvGraphicFramePr>
            <a:graphicFrameLocks noGrp="1"/>
          </p:cNvGraphicFramePr>
          <p:nvPr>
            <p:extLst>
              <p:ext uri="{D42A27DB-BD31-4B8C-83A1-F6EECF244321}">
                <p14:modId xmlns:p14="http://schemas.microsoft.com/office/powerpoint/2010/main" val="2172342064"/>
              </p:ext>
            </p:extLst>
          </p:nvPr>
        </p:nvGraphicFramePr>
        <p:xfrm>
          <a:off x="560593" y="2789490"/>
          <a:ext cx="5102641" cy="1249680"/>
        </p:xfrm>
        <a:graphic>
          <a:graphicData uri="http://schemas.openxmlformats.org/drawingml/2006/table">
            <a:tbl>
              <a:tblPr bandRow="1">
                <a:effectLst>
                  <a:outerShdw blurRad="50800" dist="38100" dir="2700000" algn="tl" rotWithShape="0">
                    <a:prstClr val="black">
                      <a:alpha val="40000"/>
                    </a:prstClr>
                  </a:outerShdw>
                </a:effectLst>
                <a:tableStyleId>{6E25E649-3F16-4E02-A733-19D2CDBF48F0}</a:tableStyleId>
              </a:tblPr>
              <a:tblGrid>
                <a:gridCol w="1598758">
                  <a:extLst>
                    <a:ext uri="{9D8B030D-6E8A-4147-A177-3AD203B41FA5}">
                      <a16:colId xmlns:a16="http://schemas.microsoft.com/office/drawing/2014/main" xmlns="" val="20000"/>
                    </a:ext>
                  </a:extLst>
                </a:gridCol>
                <a:gridCol w="3503883">
                  <a:extLst>
                    <a:ext uri="{9D8B030D-6E8A-4147-A177-3AD203B41FA5}">
                      <a16:colId xmlns:a16="http://schemas.microsoft.com/office/drawing/2014/main" xmlns="" val="20001"/>
                    </a:ext>
                  </a:extLst>
                </a:gridCol>
              </a:tblGrid>
              <a:tr h="416560">
                <a:tc>
                  <a:txBody>
                    <a:bodyPr/>
                    <a:lstStyle/>
                    <a:p>
                      <a:r>
                        <a:rPr lang="en-US" sz="2100" b="0" dirty="0"/>
                        <a:t>Account</a:t>
                      </a:r>
                    </a:p>
                  </a:txBody>
                  <a:tcPr marL="91416" marR="91416"/>
                </a:tc>
                <a:tc>
                  <a:txBody>
                    <a:bodyPr/>
                    <a:lstStyle/>
                    <a:p>
                      <a:r>
                        <a:rPr lang="en-US" sz="2100" dirty="0" err="1"/>
                        <a:t>Rochir</a:t>
                      </a:r>
                      <a:endParaRPr lang="en-US" sz="2100" dirty="0"/>
                    </a:p>
                  </a:txBody>
                  <a:tcPr marL="91416" marR="91416"/>
                </a:tc>
                <a:extLst>
                  <a:ext uri="{0D108BD9-81ED-4DB2-BD59-A6C34878D82A}">
                    <a16:rowId xmlns:a16="http://schemas.microsoft.com/office/drawing/2014/main" xmlns="" val="10000"/>
                  </a:ext>
                </a:extLst>
              </a:tr>
              <a:tr h="416560">
                <a:tc>
                  <a:txBody>
                    <a:bodyPr/>
                    <a:lstStyle/>
                    <a:p>
                      <a:r>
                        <a:rPr lang="en-US" sz="2100" b="0" dirty="0"/>
                        <a:t>Contract</a:t>
                      </a:r>
                    </a:p>
                  </a:txBody>
                  <a:tcPr marL="91416" marR="914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100" b="0" dirty="0"/>
                        <a:t>00000106</a:t>
                      </a:r>
                      <a:endParaRPr lang="en-US" sz="2100" dirty="0"/>
                    </a:p>
                  </a:txBody>
                  <a:tcPr marL="91416" marR="91416"/>
                </a:tc>
                <a:extLst>
                  <a:ext uri="{0D108BD9-81ED-4DB2-BD59-A6C34878D82A}">
                    <a16:rowId xmlns:a16="http://schemas.microsoft.com/office/drawing/2014/main" xmlns="" val="10001"/>
                  </a:ext>
                </a:extLst>
              </a:tr>
              <a:tr h="416560">
                <a:tc>
                  <a:txBody>
                    <a:bodyPr/>
                    <a:lstStyle/>
                    <a:p>
                      <a:r>
                        <a:rPr lang="en-US" sz="2100" b="0" dirty="0"/>
                        <a:t>Start date</a:t>
                      </a:r>
                    </a:p>
                  </a:txBody>
                  <a:tcPr marL="91416" marR="91416"/>
                </a:tc>
                <a:tc>
                  <a:txBody>
                    <a:bodyPr/>
                    <a:lstStyle/>
                    <a:p>
                      <a:r>
                        <a:rPr lang="en-US" sz="2100" dirty="0">
                          <a:solidFill>
                            <a:schemeClr val="tx1"/>
                          </a:solidFill>
                        </a:rPr>
                        <a:t>The last</a:t>
                      </a:r>
                      <a:r>
                        <a:rPr lang="en-US" sz="2100" baseline="0" dirty="0">
                          <a:solidFill>
                            <a:schemeClr val="tx1"/>
                          </a:solidFill>
                        </a:rPr>
                        <a:t> day of next month.</a:t>
                      </a:r>
                      <a:endParaRPr lang="en-US" sz="2100" dirty="0">
                        <a:solidFill>
                          <a:schemeClr val="tx1"/>
                        </a:solidFill>
                      </a:endParaRPr>
                    </a:p>
                  </a:txBody>
                  <a:tcPr marL="91416" marR="91416"/>
                </a:tc>
                <a:extLst>
                  <a:ext uri="{0D108BD9-81ED-4DB2-BD59-A6C34878D82A}">
                    <a16:rowId xmlns:a16="http://schemas.microsoft.com/office/drawing/2014/main" xmlns="" val="1000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71578640"/>
              </p:ext>
            </p:extLst>
          </p:nvPr>
        </p:nvGraphicFramePr>
        <p:xfrm>
          <a:off x="536117" y="4991845"/>
          <a:ext cx="3770903" cy="1249680"/>
        </p:xfrm>
        <a:graphic>
          <a:graphicData uri="http://schemas.openxmlformats.org/drawingml/2006/table">
            <a:tbl>
              <a:tblPr firstRow="1" bandRow="1">
                <a:effectLst>
                  <a:outerShdw blurRad="50800" dist="38100" dir="2700000" algn="tl" rotWithShape="0">
                    <a:prstClr val="black">
                      <a:alpha val="40000"/>
                    </a:prstClr>
                  </a:outerShdw>
                </a:effectLst>
                <a:tableStyleId>{85BE263C-DBD7-4A20-BB59-AAB30ACAA65A}</a:tableStyleId>
              </a:tblPr>
              <a:tblGrid>
                <a:gridCol w="1916082">
                  <a:extLst>
                    <a:ext uri="{9D8B030D-6E8A-4147-A177-3AD203B41FA5}">
                      <a16:colId xmlns:a16="http://schemas.microsoft.com/office/drawing/2014/main" xmlns="" val="20000"/>
                    </a:ext>
                  </a:extLst>
                </a:gridCol>
                <a:gridCol w="1854821">
                  <a:extLst>
                    <a:ext uri="{9D8B030D-6E8A-4147-A177-3AD203B41FA5}">
                      <a16:colId xmlns:a16="http://schemas.microsoft.com/office/drawing/2014/main" xmlns="" val="20001"/>
                    </a:ext>
                  </a:extLst>
                </a:gridCol>
              </a:tblGrid>
              <a:tr h="416560">
                <a:tc>
                  <a:txBody>
                    <a:bodyPr/>
                    <a:lstStyle/>
                    <a:p>
                      <a:pPr algn="ctr"/>
                      <a:r>
                        <a:rPr lang="en-US" sz="2100" dirty="0"/>
                        <a:t>Product</a:t>
                      </a:r>
                    </a:p>
                  </a:txBody>
                  <a:tcPr marL="91416" marR="91416">
                    <a:solidFill>
                      <a:srgbClr val="0070C0"/>
                    </a:solidFill>
                  </a:tcPr>
                </a:tc>
                <a:tc>
                  <a:txBody>
                    <a:bodyPr/>
                    <a:lstStyle/>
                    <a:p>
                      <a:pPr algn="ctr"/>
                      <a:r>
                        <a:rPr lang="en-US" sz="2100" b="1" dirty="0"/>
                        <a:t>Quantity</a:t>
                      </a:r>
                    </a:p>
                  </a:txBody>
                  <a:tcPr marL="91416" marR="91416" anchor="b">
                    <a:solidFill>
                      <a:srgbClr val="0070C0"/>
                    </a:solidFill>
                  </a:tcPr>
                </a:tc>
                <a:extLst>
                  <a:ext uri="{0D108BD9-81ED-4DB2-BD59-A6C34878D82A}">
                    <a16:rowId xmlns:a16="http://schemas.microsoft.com/office/drawing/2014/main" xmlns="" val="10000"/>
                  </a:ext>
                </a:extLst>
              </a:tr>
              <a:tr h="416560">
                <a:tc>
                  <a:txBody>
                    <a:bodyPr/>
                    <a:lstStyle/>
                    <a:p>
                      <a:pPr algn="ctr"/>
                      <a:r>
                        <a:rPr lang="en-US" sz="2100" b="0" dirty="0">
                          <a:solidFill>
                            <a:schemeClr val="tx1"/>
                          </a:solidFill>
                        </a:rPr>
                        <a:t>Lightning</a:t>
                      </a:r>
                      <a:r>
                        <a:rPr lang="en-US" sz="2100" b="0" baseline="0" dirty="0">
                          <a:solidFill>
                            <a:schemeClr val="tx1"/>
                          </a:solidFill>
                        </a:rPr>
                        <a:t> 2</a:t>
                      </a:r>
                      <a:endParaRPr lang="en-US" sz="2100" b="0" dirty="0">
                        <a:solidFill>
                          <a:schemeClr val="tx1"/>
                        </a:solidFill>
                      </a:endParaRPr>
                    </a:p>
                  </a:txBody>
                  <a:tcPr marL="91416" marR="91416"/>
                </a:tc>
                <a:tc>
                  <a:txBody>
                    <a:bodyPr/>
                    <a:lstStyle/>
                    <a:p>
                      <a:pPr algn="ctr"/>
                      <a:r>
                        <a:rPr lang="en-US" sz="2100" dirty="0"/>
                        <a:t>10</a:t>
                      </a:r>
                      <a:endParaRPr lang="en-US" sz="2100" b="1" dirty="0"/>
                    </a:p>
                  </a:txBody>
                  <a:tcPr marL="91416" marR="91416"/>
                </a:tc>
                <a:extLst>
                  <a:ext uri="{0D108BD9-81ED-4DB2-BD59-A6C34878D82A}">
                    <a16:rowId xmlns:a16="http://schemas.microsoft.com/office/drawing/2014/main" xmlns="" val="10001"/>
                  </a:ext>
                </a:extLst>
              </a:tr>
              <a:tr h="4165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100" b="0" dirty="0">
                          <a:solidFill>
                            <a:schemeClr val="tx1"/>
                          </a:solidFill>
                        </a:rPr>
                        <a:t>Lightning</a:t>
                      </a:r>
                      <a:r>
                        <a:rPr lang="en-US" sz="2100" b="0" baseline="0" dirty="0">
                          <a:solidFill>
                            <a:schemeClr val="tx1"/>
                          </a:solidFill>
                        </a:rPr>
                        <a:t> 5</a:t>
                      </a:r>
                      <a:endParaRPr lang="en-US" sz="2100" b="0" dirty="0">
                        <a:solidFill>
                          <a:schemeClr val="tx1"/>
                        </a:solidFill>
                      </a:endParaRPr>
                    </a:p>
                  </a:txBody>
                  <a:tcPr marL="91416" marR="91416"/>
                </a:tc>
                <a:tc>
                  <a:txBody>
                    <a:bodyPr/>
                    <a:lstStyle/>
                    <a:p>
                      <a:pPr algn="ctr"/>
                      <a:r>
                        <a:rPr lang="en-US" sz="2100" b="0" dirty="0"/>
                        <a:t>20</a:t>
                      </a:r>
                      <a:endParaRPr lang="en-US" sz="2100" b="1" dirty="0"/>
                    </a:p>
                  </a:txBody>
                  <a:tcPr marL="91416" marR="91416"/>
                </a:tc>
                <a:extLst>
                  <a:ext uri="{0D108BD9-81ED-4DB2-BD59-A6C34878D82A}">
                    <a16:rowId xmlns:a16="http://schemas.microsoft.com/office/drawing/2014/main" xmlns="" val="10002"/>
                  </a:ext>
                </a:extLst>
              </a:tr>
            </a:tbl>
          </a:graphicData>
        </a:graphic>
      </p:graphicFrame>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p:txBody>
          <a:bodyPr/>
          <a:lstStyle/>
          <a:p>
            <a:r>
              <a:rPr lang="en-US" sz="2400" dirty="0"/>
              <a:t>Track a customer’s request to reduce, return, deactivate, or disable products or services using reduction orders.</a:t>
            </a:r>
          </a:p>
        </p:txBody>
      </p:sp>
      <p:sp>
        <p:nvSpPr>
          <p:cNvPr id="3" name="Title 2"/>
          <p:cNvSpPr>
            <a:spLocks noGrp="1"/>
          </p:cNvSpPr>
          <p:nvPr>
            <p:ph type="title"/>
          </p:nvPr>
        </p:nvSpPr>
        <p:spPr/>
        <p:txBody>
          <a:bodyPr/>
          <a:lstStyle/>
          <a:p>
            <a:r>
              <a:rPr lang="en-CA"/>
              <a:t>Reducing an Order</a:t>
            </a:r>
            <a:endParaRPr lang="en-US" dirty="0"/>
          </a:p>
        </p:txBody>
      </p:sp>
      <p:sp>
        <p:nvSpPr>
          <p:cNvPr id="4" name="Slide Number Placeholder 3"/>
          <p:cNvSpPr>
            <a:spLocks noGrp="1"/>
          </p:cNvSpPr>
          <p:nvPr>
            <p:ph type="sldNum" sz="quarter" idx="4"/>
          </p:nvPr>
        </p:nvSpPr>
        <p:spPr/>
        <p:txBody>
          <a:bodyPr/>
          <a:lstStyle/>
          <a:p>
            <a:fld id="{812A5277-1DB9-460F-9A21-B857ABB32666}" type="slidenum">
              <a:rPr lang="en-US" smtClean="0"/>
              <a:pPr/>
              <a:t>51</a:t>
            </a:fld>
            <a:endParaRPr lang="en-US" dirty="0"/>
          </a:p>
        </p:txBody>
      </p:sp>
      <p:pic>
        <p:nvPicPr>
          <p:cNvPr id="6" name="Picture 3"/>
          <p:cNvPicPr>
            <a:picLocks noChangeAspect="1" noChangeArrowheads="1"/>
          </p:cNvPicPr>
          <p:nvPr/>
        </p:nvPicPr>
        <p:blipFill>
          <a:blip r:embed="rId4" cstate="print"/>
          <a:srcRect r="25753" b="20808"/>
          <a:stretch>
            <a:fillRect/>
          </a:stretch>
        </p:blipFill>
        <p:spPr bwMode="auto">
          <a:xfrm>
            <a:off x="284670" y="1752877"/>
            <a:ext cx="5239653" cy="2354391"/>
          </a:xfrm>
          <a:prstGeom prst="rect">
            <a:avLst/>
          </a:prstGeom>
          <a:noFill/>
          <a:ln w="9525">
            <a:solidFill>
              <a:schemeClr val="bg1">
                <a:lumMod val="75000"/>
              </a:schemeClr>
            </a:solidFill>
            <a:miter lim="800000"/>
            <a:headEnd/>
            <a:tailEnd/>
          </a:ln>
          <a:effectLst>
            <a:outerShdw blurRad="50800" dist="38100" dir="2700000" algn="tl" rotWithShape="0">
              <a:prstClr val="black">
                <a:alpha val="40000"/>
              </a:prstClr>
            </a:outerShdw>
          </a:effectLst>
        </p:spPr>
      </p:pic>
      <p:grpSp>
        <p:nvGrpSpPr>
          <p:cNvPr id="7" name="Group 12"/>
          <p:cNvGrpSpPr/>
          <p:nvPr/>
        </p:nvGrpSpPr>
        <p:grpSpPr>
          <a:xfrm>
            <a:off x="6246445" y="2239959"/>
            <a:ext cx="3709358" cy="1380226"/>
            <a:chOff x="5124092" y="2035834"/>
            <a:chExt cx="3709358" cy="1380226"/>
          </a:xfrm>
        </p:grpSpPr>
        <p:sp>
          <p:nvSpPr>
            <p:cNvPr id="8" name="Rectangle 7"/>
            <p:cNvSpPr/>
            <p:nvPr/>
          </p:nvSpPr>
          <p:spPr bwMode="auto">
            <a:xfrm>
              <a:off x="5124092" y="2035834"/>
              <a:ext cx="3709358" cy="1380226"/>
            </a:xfrm>
            <a:prstGeom prst="rect">
              <a:avLst/>
            </a:prstGeom>
            <a:solidFill>
              <a:schemeClr val="bg1"/>
            </a:solidFill>
            <a:ln w="12700" cap="flat" cmpd="sng" algn="ctr">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a:ln>
                  <a:noFill/>
                </a:ln>
                <a:solidFill>
                  <a:schemeClr val="tx1"/>
                </a:solidFill>
                <a:effectLst/>
                <a:latin typeface="+mn-lt"/>
              </a:endParaRPr>
            </a:p>
          </p:txBody>
        </p:sp>
        <p:pic>
          <p:nvPicPr>
            <p:cNvPr id="9" name="Picture 2"/>
            <p:cNvPicPr>
              <a:picLocks noChangeAspect="1" noChangeArrowheads="1"/>
            </p:cNvPicPr>
            <p:nvPr/>
          </p:nvPicPr>
          <p:blipFill>
            <a:blip r:embed="rId5" cstate="print"/>
            <a:srcRect l="65454" t="81772" r="4221" b="8742"/>
            <a:stretch>
              <a:fillRect/>
            </a:stretch>
          </p:blipFill>
          <p:spPr bwMode="auto">
            <a:xfrm>
              <a:off x="5144578" y="2812211"/>
              <a:ext cx="3640349" cy="431321"/>
            </a:xfrm>
            <a:prstGeom prst="rect">
              <a:avLst/>
            </a:prstGeom>
            <a:noFill/>
            <a:ln w="9525">
              <a:noFill/>
              <a:miter lim="800000"/>
              <a:headEnd/>
              <a:tailEnd/>
            </a:ln>
            <a:effectLst/>
          </p:spPr>
        </p:pic>
        <p:pic>
          <p:nvPicPr>
            <p:cNvPr id="10" name="Picture 4"/>
            <p:cNvPicPr>
              <a:picLocks noChangeAspect="1" noChangeArrowheads="1"/>
            </p:cNvPicPr>
            <p:nvPr/>
          </p:nvPicPr>
          <p:blipFill>
            <a:blip r:embed="rId5" cstate="print"/>
            <a:srcRect r="69854" b="71505"/>
            <a:stretch>
              <a:fillRect/>
            </a:stretch>
          </p:blipFill>
          <p:spPr bwMode="auto">
            <a:xfrm>
              <a:off x="5144578" y="2066012"/>
              <a:ext cx="2084358" cy="746199"/>
            </a:xfrm>
            <a:prstGeom prst="rect">
              <a:avLst/>
            </a:prstGeom>
            <a:noFill/>
            <a:ln w="9525">
              <a:noFill/>
              <a:miter lim="800000"/>
              <a:headEnd/>
              <a:tailEnd/>
            </a:ln>
          </p:spPr>
        </p:pic>
      </p:grpSp>
      <p:pic>
        <p:nvPicPr>
          <p:cNvPr id="11" name="Picture 5"/>
          <p:cNvPicPr>
            <a:picLocks noChangeAspect="1" noChangeArrowheads="1"/>
          </p:cNvPicPr>
          <p:nvPr/>
        </p:nvPicPr>
        <p:blipFill>
          <a:blip r:embed="rId6" cstate="print"/>
          <a:srcRect b="4354"/>
          <a:stretch>
            <a:fillRect/>
          </a:stretch>
        </p:blipFill>
        <p:spPr bwMode="auto">
          <a:xfrm>
            <a:off x="284670" y="4750277"/>
            <a:ext cx="9632373" cy="1833403"/>
          </a:xfrm>
          <a:prstGeom prst="rect">
            <a:avLst/>
          </a:prstGeom>
          <a:noFill/>
          <a:ln w="9525">
            <a:solidFill>
              <a:schemeClr val="bg1">
                <a:lumMod val="75000"/>
              </a:schemeClr>
            </a:solidFill>
            <a:miter lim="800000"/>
            <a:headEnd/>
            <a:tailEnd/>
          </a:ln>
          <a:effectLst>
            <a:outerShdw blurRad="50800" dist="38100" dir="2700000" algn="tl" rotWithShape="0">
              <a:prstClr val="black">
                <a:alpha val="40000"/>
              </a:prstClr>
            </a:outerShdw>
          </a:effectLst>
        </p:spPr>
      </p:pic>
      <p:sp>
        <p:nvSpPr>
          <p:cNvPr id="12" name="Rectangle 11"/>
          <p:cNvSpPr/>
          <p:nvPr/>
        </p:nvSpPr>
        <p:spPr>
          <a:xfrm>
            <a:off x="195027" y="4258151"/>
            <a:ext cx="6771736" cy="461665"/>
          </a:xfrm>
          <a:prstGeom prst="rect">
            <a:avLst/>
          </a:prstGeom>
        </p:spPr>
        <p:txBody>
          <a:bodyPr wrap="square">
            <a:spAutoFit/>
          </a:bodyPr>
          <a:lstStyle/>
          <a:p>
            <a:pPr algn="l"/>
            <a:r>
              <a:rPr lang="en-US" dirty="0">
                <a:latin typeface="+mn-lt"/>
              </a:rPr>
              <a:t>Or create an order with a negative quantity:</a:t>
            </a:r>
          </a:p>
        </p:txBody>
      </p:sp>
      <p:sp>
        <p:nvSpPr>
          <p:cNvPr id="13" name="Rectangle 12"/>
          <p:cNvSpPr/>
          <p:nvPr/>
        </p:nvSpPr>
        <p:spPr bwMode="auto">
          <a:xfrm>
            <a:off x="5080391" y="5447323"/>
            <a:ext cx="783272" cy="980745"/>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a:ln>
                <a:noFill/>
              </a:ln>
              <a:solidFill>
                <a:schemeClr val="tx1"/>
              </a:solidFill>
              <a:effectLst/>
              <a:latin typeface="+mn-lt"/>
            </a:endParaRPr>
          </a:p>
        </p:txBody>
      </p:sp>
      <p:sp>
        <p:nvSpPr>
          <p:cNvPr id="14" name="Rectangle 13"/>
          <p:cNvSpPr/>
          <p:nvPr/>
        </p:nvSpPr>
        <p:spPr bwMode="auto">
          <a:xfrm>
            <a:off x="3873757" y="3087468"/>
            <a:ext cx="1183435" cy="93589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a:ln>
                <a:noFill/>
              </a:ln>
              <a:solidFill>
                <a:schemeClr val="tx1"/>
              </a:solidFill>
              <a:effectLst/>
              <a:latin typeface="+mn-lt"/>
            </a:endParaRPr>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p:nvPr/>
        </p:nvCxnSpPr>
        <p:spPr bwMode="auto">
          <a:xfrm>
            <a:off x="9251220" y="4487341"/>
            <a:ext cx="112319" cy="423411"/>
          </a:xfrm>
          <a:prstGeom prst="line">
            <a:avLst/>
          </a:prstGeom>
          <a:solidFill>
            <a:schemeClr val="accent1"/>
          </a:solidFill>
          <a:ln w="38100" cap="flat" cmpd="sng" algn="ctr">
            <a:solidFill>
              <a:schemeClr val="accent1">
                <a:lumMod val="50000"/>
              </a:schemeClr>
            </a:solidFill>
            <a:prstDash val="sysDot"/>
            <a:round/>
            <a:headEnd type="none" w="med" len="med"/>
            <a:tailEnd type="none" w="med" len="med"/>
          </a:ln>
          <a:effectLst/>
        </p:spPr>
      </p:cxnSp>
      <p:cxnSp>
        <p:nvCxnSpPr>
          <p:cNvPr id="44" name="Straight Connector 43"/>
          <p:cNvCxnSpPr/>
          <p:nvPr/>
        </p:nvCxnSpPr>
        <p:spPr bwMode="auto">
          <a:xfrm>
            <a:off x="8845440" y="3863464"/>
            <a:ext cx="0" cy="548640"/>
          </a:xfrm>
          <a:prstGeom prst="line">
            <a:avLst/>
          </a:prstGeom>
          <a:solidFill>
            <a:schemeClr val="accent1"/>
          </a:solidFill>
          <a:ln w="38100" cap="flat" cmpd="sng" algn="ctr">
            <a:solidFill>
              <a:schemeClr val="accent1">
                <a:lumMod val="50000"/>
              </a:schemeClr>
            </a:solidFill>
            <a:prstDash val="sysDot"/>
            <a:round/>
            <a:headEnd type="none" w="med" len="med"/>
            <a:tailEnd type="none" w="med" len="med"/>
          </a:ln>
          <a:effectLst/>
        </p:spPr>
      </p:cxnSp>
      <p:cxnSp>
        <p:nvCxnSpPr>
          <p:cNvPr id="49" name="Straight Connector 48"/>
          <p:cNvCxnSpPr/>
          <p:nvPr/>
        </p:nvCxnSpPr>
        <p:spPr bwMode="auto">
          <a:xfrm flipH="1">
            <a:off x="8464613" y="4487341"/>
            <a:ext cx="116222" cy="377691"/>
          </a:xfrm>
          <a:prstGeom prst="line">
            <a:avLst/>
          </a:prstGeom>
          <a:solidFill>
            <a:schemeClr val="accent1"/>
          </a:solidFill>
          <a:ln w="38100" cap="flat" cmpd="sng" algn="ctr">
            <a:solidFill>
              <a:schemeClr val="accent1">
                <a:lumMod val="50000"/>
              </a:schemeClr>
            </a:solidFill>
            <a:prstDash val="sysDot"/>
            <a:round/>
            <a:headEnd type="none" w="med" len="med"/>
            <a:tailEnd type="none" w="med" len="med"/>
          </a:ln>
          <a:effectLst/>
        </p:spPr>
      </p:cxnSp>
      <p:sp>
        <p:nvSpPr>
          <p:cNvPr id="5" name="Content Placeholder 4"/>
          <p:cNvSpPr>
            <a:spLocks noGrp="1"/>
          </p:cNvSpPr>
          <p:nvPr>
            <p:ph idx="1"/>
          </p:nvPr>
        </p:nvSpPr>
        <p:spPr>
          <a:xfrm>
            <a:off x="115680" y="843166"/>
            <a:ext cx="8490690" cy="1372599"/>
          </a:xfrm>
        </p:spPr>
        <p:txBody>
          <a:bodyPr/>
          <a:lstStyle/>
          <a:p>
            <a:r>
              <a:rPr lang="en-US" dirty="0">
                <a:latin typeface="+mn-lt"/>
              </a:rPr>
              <a:t>The Generate Orders app on the Salesforce AppExchange lets you create an order from the line items on an opportunity or quote. </a:t>
            </a:r>
          </a:p>
          <a:p>
            <a:endParaRPr lang="en-US" dirty="0">
              <a:latin typeface="+mn-lt"/>
            </a:endParaRPr>
          </a:p>
        </p:txBody>
      </p:sp>
      <p:sp>
        <p:nvSpPr>
          <p:cNvPr id="2" name="Title 1"/>
          <p:cNvSpPr>
            <a:spLocks noGrp="1"/>
          </p:cNvSpPr>
          <p:nvPr>
            <p:ph type="title"/>
          </p:nvPr>
        </p:nvSpPr>
        <p:spPr/>
        <p:txBody>
          <a:bodyPr/>
          <a:lstStyle/>
          <a:p>
            <a:r>
              <a:rPr lang="en-US" dirty="0"/>
              <a:t>Generate Orders Automatically</a:t>
            </a:r>
          </a:p>
        </p:txBody>
      </p:sp>
      <p:sp>
        <p:nvSpPr>
          <p:cNvPr id="28" name="TextBox 27"/>
          <p:cNvSpPr txBox="1"/>
          <p:nvPr/>
        </p:nvSpPr>
        <p:spPr>
          <a:xfrm>
            <a:off x="3667245" y="2655150"/>
            <a:ext cx="3593055" cy="1298956"/>
          </a:xfrm>
          <a:prstGeom prst="rightArrow">
            <a:avLst>
              <a:gd name="adj1" fmla="val 58005"/>
              <a:gd name="adj2" fmla="val 50000"/>
            </a:avLst>
          </a:prstGeom>
          <a:solidFill>
            <a:srgbClr val="C00000"/>
          </a:solidFill>
          <a:effectLst/>
        </p:spPr>
        <p:txBody>
          <a:bodyPr wrap="square" lIns="91424" tIns="45712" rIns="91424" bIns="45712" rtlCol="0" anchor="ctr">
            <a:spAutoFit/>
          </a:bodyPr>
          <a:lstStyle/>
          <a:p>
            <a:pPr algn="ctr">
              <a:lnSpc>
                <a:spcPct val="90000"/>
              </a:lnSpc>
            </a:pPr>
            <a:r>
              <a:rPr lang="en-US" dirty="0">
                <a:solidFill>
                  <a:schemeClr val="bg1"/>
                </a:solidFill>
                <a:latin typeface="+mn-lt"/>
              </a:rPr>
              <a:t>Generate </a:t>
            </a:r>
            <a:br>
              <a:rPr lang="en-US" dirty="0">
                <a:solidFill>
                  <a:schemeClr val="bg1"/>
                </a:solidFill>
                <a:latin typeface="+mn-lt"/>
              </a:rPr>
            </a:br>
            <a:r>
              <a:rPr lang="en-US" dirty="0">
                <a:solidFill>
                  <a:schemeClr val="bg1"/>
                </a:solidFill>
                <a:latin typeface="+mn-lt"/>
              </a:rPr>
              <a:t>Order</a:t>
            </a:r>
          </a:p>
        </p:txBody>
      </p:sp>
      <p:sp>
        <p:nvSpPr>
          <p:cNvPr id="74" name="Rectangle 73"/>
          <p:cNvSpPr/>
          <p:nvPr/>
        </p:nvSpPr>
        <p:spPr>
          <a:xfrm>
            <a:off x="7113068" y="5619493"/>
            <a:ext cx="3993082" cy="1015647"/>
          </a:xfrm>
          <a:prstGeom prst="rect">
            <a:avLst/>
          </a:prstGeom>
          <a:noFill/>
          <a:ln w="38100">
            <a:noFill/>
          </a:ln>
          <a:effectLst/>
        </p:spPr>
        <p:txBody>
          <a:bodyPr wrap="square" lIns="91424" tIns="45712" rIns="91424" bIns="45712">
            <a:spAutoFit/>
          </a:bodyPr>
          <a:lstStyle/>
          <a:p>
            <a:pPr marL="3175" lvl="1" algn="l"/>
            <a:r>
              <a:rPr lang="en-US" sz="2000" dirty="0">
                <a:latin typeface="+mn-lt"/>
                <a:cs typeface="Arial" pitchFamily="34" charset="0"/>
              </a:rPr>
              <a:t>The order is automatically linked to its associated opportunities, quotes,  accounts, and contracts.</a:t>
            </a:r>
            <a:endParaRPr lang="en-US" sz="2000" dirty="0">
              <a:latin typeface="+mn-lt"/>
            </a:endParaRPr>
          </a:p>
        </p:txBody>
      </p:sp>
      <p:sp>
        <p:nvSpPr>
          <p:cNvPr id="75" name="Rectangle 74"/>
          <p:cNvSpPr/>
          <p:nvPr/>
        </p:nvSpPr>
        <p:spPr>
          <a:xfrm>
            <a:off x="4031996" y="3708757"/>
            <a:ext cx="2502153" cy="1015647"/>
          </a:xfrm>
          <a:prstGeom prst="rect">
            <a:avLst/>
          </a:prstGeom>
          <a:noFill/>
          <a:ln w="38100">
            <a:noFill/>
          </a:ln>
          <a:effectLst/>
        </p:spPr>
        <p:txBody>
          <a:bodyPr wrap="square" lIns="91424" tIns="45712" rIns="91424" bIns="45712">
            <a:spAutoFit/>
          </a:bodyPr>
          <a:lstStyle/>
          <a:p>
            <a:pPr algn="l"/>
            <a:r>
              <a:rPr lang="en-US" sz="2000" dirty="0">
                <a:latin typeface="+mn-lt"/>
              </a:rPr>
              <a:t>Products, quantities, and prices are added to the order.</a:t>
            </a:r>
          </a:p>
        </p:txBody>
      </p:sp>
      <p:cxnSp>
        <p:nvCxnSpPr>
          <p:cNvPr id="45" name="Straight Connector 44"/>
          <p:cNvCxnSpPr/>
          <p:nvPr/>
        </p:nvCxnSpPr>
        <p:spPr bwMode="auto">
          <a:xfrm flipH="1">
            <a:off x="7702813" y="4487340"/>
            <a:ext cx="259011" cy="381000"/>
          </a:xfrm>
          <a:prstGeom prst="line">
            <a:avLst/>
          </a:prstGeom>
          <a:solidFill>
            <a:schemeClr val="accent1"/>
          </a:solidFill>
          <a:ln w="38100" cap="flat" cmpd="sng" algn="ctr">
            <a:solidFill>
              <a:schemeClr val="accent1">
                <a:lumMod val="50000"/>
              </a:schemeClr>
            </a:solidFill>
            <a:prstDash val="sysDot"/>
            <a:round/>
            <a:headEnd type="none" w="med" len="med"/>
            <a:tailEnd type="none" w="med" len="med"/>
          </a:ln>
          <a:effectLst/>
        </p:spPr>
      </p:cxnSp>
      <p:cxnSp>
        <p:nvCxnSpPr>
          <p:cNvPr id="51" name="Straight Connector 50"/>
          <p:cNvCxnSpPr/>
          <p:nvPr/>
        </p:nvCxnSpPr>
        <p:spPr bwMode="auto">
          <a:xfrm>
            <a:off x="9790147" y="4441621"/>
            <a:ext cx="319957" cy="350520"/>
          </a:xfrm>
          <a:prstGeom prst="line">
            <a:avLst/>
          </a:prstGeom>
          <a:solidFill>
            <a:schemeClr val="accent1"/>
          </a:solidFill>
          <a:ln w="38100" cap="flat" cmpd="sng" algn="ctr">
            <a:solidFill>
              <a:schemeClr val="accent1">
                <a:lumMod val="50000"/>
              </a:schemeClr>
            </a:solidFill>
            <a:prstDash val="sysDot"/>
            <a:round/>
            <a:headEnd type="none" w="med" len="med"/>
            <a:tailEnd type="none" w="med" len="med"/>
          </a:ln>
          <a:effectLst/>
        </p:spPr>
      </p:cxnSp>
      <p:cxnSp>
        <p:nvCxnSpPr>
          <p:cNvPr id="53" name="Straight Connector 52"/>
          <p:cNvCxnSpPr/>
          <p:nvPr/>
        </p:nvCxnSpPr>
        <p:spPr bwMode="auto">
          <a:xfrm>
            <a:off x="7954132" y="4441621"/>
            <a:ext cx="1782616" cy="0"/>
          </a:xfrm>
          <a:prstGeom prst="line">
            <a:avLst/>
          </a:prstGeom>
          <a:solidFill>
            <a:schemeClr val="accent1"/>
          </a:solidFill>
          <a:ln w="38100" cap="flat" cmpd="sng" algn="ctr">
            <a:solidFill>
              <a:schemeClr val="accent1">
                <a:lumMod val="50000"/>
              </a:schemeClr>
            </a:solidFill>
            <a:prstDash val="sysDot"/>
            <a:round/>
            <a:headEnd type="none" w="med" len="med"/>
            <a:tailEnd type="none" w="med" len="med"/>
          </a:ln>
          <a:effectLst/>
        </p:spPr>
      </p:cxnSp>
      <p:pic>
        <p:nvPicPr>
          <p:cNvPr id="32" name="Content Placeholder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16488" y="1097842"/>
            <a:ext cx="3262247" cy="895285"/>
          </a:xfrm>
          <a:prstGeom prst="rect">
            <a:avLst/>
          </a:prstGeom>
        </p:spPr>
      </p:pic>
      <p:pic>
        <p:nvPicPr>
          <p:cNvPr id="35"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8054120" y="4805234"/>
            <a:ext cx="744923" cy="74511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10"/>
          <p:cNvGrpSpPr/>
          <p:nvPr/>
        </p:nvGrpSpPr>
        <p:grpSpPr>
          <a:xfrm>
            <a:off x="868001" y="2467376"/>
            <a:ext cx="3032423" cy="1648915"/>
            <a:chOff x="118433" y="3906814"/>
            <a:chExt cx="2274910" cy="1236686"/>
          </a:xfrm>
        </p:grpSpPr>
        <p:sp>
          <p:nvSpPr>
            <p:cNvPr id="40" name="Rounded Rectangle 39"/>
            <p:cNvSpPr/>
            <p:nvPr/>
          </p:nvSpPr>
          <p:spPr bwMode="auto">
            <a:xfrm>
              <a:off x="189566" y="4014303"/>
              <a:ext cx="2203777" cy="1129197"/>
            </a:xfrm>
            <a:prstGeom prst="roundRect">
              <a:avLst/>
            </a:prstGeom>
            <a:solidFill>
              <a:schemeClr val="bg1">
                <a:lumMod val="85000"/>
              </a:schemeClr>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r"/>
              <a:r>
                <a:rPr lang="en-US" sz="2100" b="1" dirty="0">
                  <a:latin typeface="+mn-lt"/>
                </a:rPr>
                <a:t>Opportunity</a:t>
              </a:r>
            </a:p>
            <a:p>
              <a:pPr algn="r"/>
              <a:endParaRPr lang="en-US" dirty="0">
                <a:latin typeface="+mn-lt"/>
              </a:endParaRPr>
            </a:p>
            <a:p>
              <a:pPr marL="148141" algn="l"/>
              <a:r>
                <a:rPr lang="en-US" sz="2000" dirty="0">
                  <a:latin typeface="+mn-lt"/>
                </a:rPr>
                <a:t>5 Product A …. $100</a:t>
              </a:r>
            </a:p>
            <a:p>
              <a:pPr marL="148141" algn="l"/>
              <a:r>
                <a:rPr lang="en-US" sz="2000" dirty="0">
                  <a:latin typeface="+mn-lt"/>
                </a:rPr>
                <a:t>2 Product B …. $70</a:t>
              </a:r>
            </a:p>
          </p:txBody>
        </p:sp>
        <p:pic>
          <p:nvPicPr>
            <p:cNvPr id="43" name="Picture 14" descr="C:\Users\jgoldie\Downloads\Complete Icon Set_opportunity.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8433" y="3906814"/>
              <a:ext cx="558837" cy="558837"/>
            </a:xfrm>
            <a:prstGeom prst="rect">
              <a:avLst/>
            </a:prstGeom>
            <a:noFill/>
            <a:extLst>
              <a:ext uri="{909E8E84-426E-40DD-AFC4-6F175D3DCCD1}">
                <a14:hiddenFill xmlns:a14="http://schemas.microsoft.com/office/drawing/2010/main">
                  <a:solidFill>
                    <a:srgbClr val="FFFFFF"/>
                  </a:solidFill>
                </a14:hiddenFill>
              </a:ext>
            </a:extLst>
          </p:spPr>
        </p:pic>
      </p:grpSp>
      <p:pic>
        <p:nvPicPr>
          <p:cNvPr id="50" name="Picture 2" descr="C:\Users\jgoldie\Downloads\Accoun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033391" y="4836586"/>
            <a:ext cx="729308" cy="729498"/>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3" descr="C:\Users\jgoldie\Downloads\Complete Icon Set_contract.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977217" y="4653995"/>
            <a:ext cx="731502" cy="731692"/>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14" descr="C:\Users\jgoldie\Downloads\Complete Icon Set_opportunity.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12572" y="4648964"/>
            <a:ext cx="744922" cy="745117"/>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1"/>
          <p:cNvGrpSpPr/>
          <p:nvPr/>
        </p:nvGrpSpPr>
        <p:grpSpPr>
          <a:xfrm>
            <a:off x="7357411" y="2464953"/>
            <a:ext cx="3063153" cy="1661940"/>
            <a:chOff x="2593415" y="3897045"/>
            <a:chExt cx="2297963" cy="1246455"/>
          </a:xfrm>
        </p:grpSpPr>
        <p:sp>
          <p:nvSpPr>
            <p:cNvPr id="47" name="Rounded Rectangle 46"/>
            <p:cNvSpPr/>
            <p:nvPr/>
          </p:nvSpPr>
          <p:spPr bwMode="auto">
            <a:xfrm>
              <a:off x="2687601" y="4014303"/>
              <a:ext cx="2203777" cy="1129197"/>
            </a:xfrm>
            <a:prstGeom prst="roundRect">
              <a:avLst/>
            </a:prstGeom>
            <a:solidFill>
              <a:schemeClr val="bg1">
                <a:lumMod val="85000"/>
              </a:schemeClr>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r"/>
              <a:r>
                <a:rPr lang="en-US" sz="2100" b="1" dirty="0">
                  <a:latin typeface="+mn-lt"/>
                </a:rPr>
                <a:t>Order</a:t>
              </a:r>
            </a:p>
            <a:p>
              <a:pPr algn="r"/>
              <a:endParaRPr lang="en-US" dirty="0">
                <a:latin typeface="+mn-lt"/>
              </a:endParaRPr>
            </a:p>
            <a:p>
              <a:pPr marL="148141" algn="l"/>
              <a:r>
                <a:rPr lang="en-US" sz="2000" dirty="0">
                  <a:latin typeface="+mn-lt"/>
                </a:rPr>
                <a:t>5 Product A …. $100</a:t>
              </a:r>
            </a:p>
            <a:p>
              <a:pPr marL="148141" algn="l"/>
              <a:r>
                <a:rPr lang="en-US" sz="2000" dirty="0">
                  <a:latin typeface="+mn-lt"/>
                </a:rPr>
                <a:t>2 Product B …. $70</a:t>
              </a:r>
            </a:p>
          </p:txBody>
        </p:sp>
        <p:pic>
          <p:nvPicPr>
            <p:cNvPr id="61" name="Picture 6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593415" y="3897045"/>
              <a:ext cx="560706" cy="560706"/>
            </a:xfrm>
            <a:prstGeom prst="rect">
              <a:avLst/>
            </a:prstGeom>
          </p:spPr>
        </p:pic>
      </p:grpSp>
      <p:sp>
        <p:nvSpPr>
          <p:cNvPr id="4" name="Slide Number Placeholder 3"/>
          <p:cNvSpPr>
            <a:spLocks noGrp="1"/>
          </p:cNvSpPr>
          <p:nvPr>
            <p:ph type="sldNum" sz="quarter" idx="4"/>
          </p:nvPr>
        </p:nvSpPr>
        <p:spPr/>
        <p:txBody>
          <a:bodyPr/>
          <a:lstStyle/>
          <a:p>
            <a:fld id="{812A5277-1DB9-460F-9A21-B857ABB32666}" type="slidenum">
              <a:rPr lang="en-US" smtClean="0"/>
              <a:pPr/>
              <a:t>52</a:t>
            </a:fld>
            <a:endParaRPr lang="en-US" dirty="0"/>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0"/>
          </p:nvPr>
        </p:nvSpPr>
        <p:spPr/>
        <p:txBody>
          <a:bodyPr/>
          <a:lstStyle/>
          <a:p>
            <a:pPr marL="0" indent="0">
              <a:buNone/>
            </a:pPr>
            <a:r>
              <a:rPr lang="en-US" sz="2400" dirty="0">
                <a:solidFill>
                  <a:schemeClr val="bg1"/>
                </a:solidFill>
              </a:rPr>
              <a:t>An administrator can also control access to orders.</a:t>
            </a:r>
          </a:p>
          <a:p>
            <a:pPr marL="342900" indent="-342900">
              <a:buFont typeface="Wingdings" panose="05000000000000000000" pitchFamily="2" charset="2"/>
              <a:buChar char="§"/>
            </a:pPr>
            <a:r>
              <a:rPr lang="en-US" sz="2400" dirty="0">
                <a:solidFill>
                  <a:schemeClr val="bg1"/>
                </a:solidFill>
              </a:rPr>
              <a:t>Set the object permissions.</a:t>
            </a:r>
          </a:p>
          <a:p>
            <a:pPr marL="342900" indent="-342900">
              <a:buFont typeface="Wingdings" panose="05000000000000000000" pitchFamily="2" charset="2"/>
              <a:buChar char="§"/>
            </a:pPr>
            <a:r>
              <a:rPr lang="en-US" sz="2400" dirty="0">
                <a:solidFill>
                  <a:schemeClr val="bg1"/>
                </a:solidFill>
              </a:rPr>
              <a:t>Enable the “Activate Orders” and “Edit Activated Orders” app permissions.</a:t>
            </a:r>
          </a:p>
          <a:p>
            <a:endParaRPr lang="en-US" sz="2400" dirty="0"/>
          </a:p>
          <a:p>
            <a:endParaRPr lang="en-US" sz="2400" dirty="0"/>
          </a:p>
        </p:txBody>
      </p:sp>
      <p:sp>
        <p:nvSpPr>
          <p:cNvPr id="3" name="Title 2"/>
          <p:cNvSpPr>
            <a:spLocks noGrp="1"/>
          </p:cNvSpPr>
          <p:nvPr>
            <p:ph type="title"/>
          </p:nvPr>
        </p:nvSpPr>
        <p:spPr/>
        <p:txBody>
          <a:bodyPr/>
          <a:lstStyle/>
          <a:p>
            <a:r>
              <a:rPr lang="en-CA" dirty="0"/>
              <a:t>Customizing Orders</a:t>
            </a:r>
            <a:endParaRPr lang="en-US" dirty="0"/>
          </a:p>
        </p:txBody>
      </p:sp>
      <p:sp>
        <p:nvSpPr>
          <p:cNvPr id="4" name="Slide Number Placeholder 3"/>
          <p:cNvSpPr>
            <a:spLocks noGrp="1"/>
          </p:cNvSpPr>
          <p:nvPr>
            <p:ph type="sldNum" sz="quarter" idx="4"/>
          </p:nvPr>
        </p:nvSpPr>
        <p:spPr/>
        <p:txBody>
          <a:bodyPr/>
          <a:lstStyle/>
          <a:p>
            <a:fld id="{812A5277-1DB9-460F-9A21-B857ABB32666}" type="slidenum">
              <a:rPr lang="en-US" smtClean="0"/>
              <a:pPr/>
              <a:t>53</a:t>
            </a:fld>
            <a:endParaRPr lang="en-US" dirty="0"/>
          </a:p>
        </p:txBody>
      </p:sp>
      <p:sp>
        <p:nvSpPr>
          <p:cNvPr id="13" name="Rectangle 12"/>
          <p:cNvSpPr/>
          <p:nvPr/>
        </p:nvSpPr>
        <p:spPr bwMode="auto">
          <a:xfrm>
            <a:off x="0" y="6038603"/>
            <a:ext cx="12188825" cy="819397"/>
          </a:xfrm>
          <a:prstGeom prst="rect">
            <a:avLst/>
          </a:prstGeom>
          <a:solidFill>
            <a:schemeClr val="tx1"/>
          </a:solidFill>
          <a:ln w="38100" cap="flat" cmpd="sng" algn="ctr">
            <a:noFill/>
            <a:prstDash val="solid"/>
            <a:round/>
            <a:headEnd type="none" w="med" len="med"/>
            <a:tailEnd type="none" w="med" len="med"/>
          </a:ln>
          <a:effectLst/>
        </p:spPr>
        <p:txBody>
          <a:bodyPr vert="horz" wrap="square" lIns="1340885" tIns="45712" rIns="457120" bIns="45712" numCol="1" rtlCol="0" anchor="ctr" anchorCtr="0" compatLnSpc="1">
            <a:prstTxWarp prst="textNoShape">
              <a:avLst/>
            </a:prstTxWarp>
          </a:bodyPr>
          <a:lstStyle/>
          <a:p>
            <a:pPr marL="3174" algn="l" defTabSz="914231" eaLnBrk="0" hangingPunct="0">
              <a:lnSpc>
                <a:spcPct val="85000"/>
              </a:lnSpc>
            </a:pPr>
            <a:r>
              <a:rPr lang="en-US" kern="0" dirty="0">
                <a:solidFill>
                  <a:schemeClr val="bg1"/>
                </a:solidFill>
                <a:latin typeface="Arial" pitchFamily="34" charset="0"/>
                <a:cs typeface="Arial" pitchFamily="34" charset="0"/>
              </a:rPr>
              <a:t>Setup | Customize | Orders</a:t>
            </a:r>
          </a:p>
        </p:txBody>
      </p:sp>
      <p:sp>
        <p:nvSpPr>
          <p:cNvPr id="14" name="TextBox 13"/>
          <p:cNvSpPr txBox="1"/>
          <p:nvPr/>
        </p:nvSpPr>
        <p:spPr bwMode="white">
          <a:xfrm>
            <a:off x="0" y="6097976"/>
            <a:ext cx="1295063" cy="253916"/>
          </a:xfrm>
          <a:prstGeom prst="rect">
            <a:avLst/>
          </a:prstGeom>
          <a:noFill/>
          <a:ln>
            <a:noFill/>
          </a:ln>
        </p:spPr>
        <p:txBody>
          <a:bodyPr wrap="square" lIns="68580" tIns="34290" rIns="68580" bIns="34290" rtlCol="0">
            <a:spAutoFit/>
          </a:bodyPr>
          <a:lstStyle/>
          <a:p>
            <a:pPr algn="ctr"/>
            <a:r>
              <a:rPr lang="en-US" sz="1200" dirty="0">
                <a:solidFill>
                  <a:schemeClr val="bg1"/>
                </a:solidFill>
                <a:latin typeface="Arial" panose="020B0604020202020204" pitchFamily="34" charset="0"/>
                <a:cs typeface="Arial" panose="020B0604020202020204" pitchFamily="34" charset="0"/>
              </a:rPr>
              <a:t>CLICK PATH:</a:t>
            </a:r>
          </a:p>
        </p:txBody>
      </p:sp>
      <p:sp>
        <p:nvSpPr>
          <p:cNvPr id="15" name="Freeform 202"/>
          <p:cNvSpPr>
            <a:spLocks noEditPoints="1"/>
          </p:cNvSpPr>
          <p:nvPr/>
        </p:nvSpPr>
        <p:spPr bwMode="auto">
          <a:xfrm flipH="1">
            <a:off x="450005" y="6372854"/>
            <a:ext cx="318880" cy="321495"/>
          </a:xfrm>
          <a:custGeom>
            <a:avLst/>
            <a:gdLst>
              <a:gd name="T0" fmla="*/ 4 w 63"/>
              <a:gd name="T1" fmla="*/ 4 h 63"/>
              <a:gd name="T2" fmla="*/ 55 w 63"/>
              <a:gd name="T3" fmla="*/ 21 h 63"/>
              <a:gd name="T4" fmla="*/ 37 w 63"/>
              <a:gd name="T5" fmla="*/ 30 h 63"/>
              <a:gd name="T6" fmla="*/ 59 w 63"/>
              <a:gd name="T7" fmla="*/ 52 h 63"/>
              <a:gd name="T8" fmla="*/ 52 w 63"/>
              <a:gd name="T9" fmla="*/ 59 h 63"/>
              <a:gd name="T10" fmla="*/ 30 w 63"/>
              <a:gd name="T11" fmla="*/ 37 h 63"/>
              <a:gd name="T12" fmla="*/ 21 w 63"/>
              <a:gd name="T13" fmla="*/ 55 h 63"/>
              <a:gd name="T14" fmla="*/ 4 w 63"/>
              <a:gd name="T15" fmla="*/ 4 h 63"/>
              <a:gd name="T16" fmla="*/ 4 w 63"/>
              <a:gd name="T17" fmla="*/ 0 h 63"/>
              <a:gd name="T18" fmla="*/ 1 w 63"/>
              <a:gd name="T19" fmla="*/ 1 h 63"/>
              <a:gd name="T20" fmla="*/ 0 w 63"/>
              <a:gd name="T21" fmla="*/ 5 h 63"/>
              <a:gd name="T22" fmla="*/ 17 w 63"/>
              <a:gd name="T23" fmla="*/ 56 h 63"/>
              <a:gd name="T24" fmla="*/ 21 w 63"/>
              <a:gd name="T25" fmla="*/ 59 h 63"/>
              <a:gd name="T26" fmla="*/ 21 w 63"/>
              <a:gd name="T27" fmla="*/ 59 h 63"/>
              <a:gd name="T28" fmla="*/ 25 w 63"/>
              <a:gd name="T29" fmla="*/ 57 h 63"/>
              <a:gd name="T30" fmla="*/ 31 w 63"/>
              <a:gd name="T31" fmla="*/ 44 h 63"/>
              <a:gd name="T32" fmla="*/ 49 w 63"/>
              <a:gd name="T33" fmla="*/ 62 h 63"/>
              <a:gd name="T34" fmla="*/ 52 w 63"/>
              <a:gd name="T35" fmla="*/ 63 h 63"/>
              <a:gd name="T36" fmla="*/ 54 w 63"/>
              <a:gd name="T37" fmla="*/ 62 h 63"/>
              <a:gd name="T38" fmla="*/ 62 w 63"/>
              <a:gd name="T39" fmla="*/ 55 h 63"/>
              <a:gd name="T40" fmla="*/ 63 w 63"/>
              <a:gd name="T41" fmla="*/ 52 h 63"/>
              <a:gd name="T42" fmla="*/ 62 w 63"/>
              <a:gd name="T43" fmla="*/ 49 h 63"/>
              <a:gd name="T44" fmla="*/ 44 w 63"/>
              <a:gd name="T45" fmla="*/ 31 h 63"/>
              <a:gd name="T46" fmla="*/ 57 w 63"/>
              <a:gd name="T47" fmla="*/ 25 h 63"/>
              <a:gd name="T48" fmla="*/ 59 w 63"/>
              <a:gd name="T49" fmla="*/ 21 h 63"/>
              <a:gd name="T50" fmla="*/ 56 w 63"/>
              <a:gd name="T51" fmla="*/ 17 h 63"/>
              <a:gd name="T52" fmla="*/ 5 w 63"/>
              <a:gd name="T53" fmla="*/ 0 h 63"/>
              <a:gd name="T54" fmla="*/ 4 w 63"/>
              <a:gd name="T5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3" h="63">
                <a:moveTo>
                  <a:pt x="4" y="4"/>
                </a:moveTo>
                <a:cubicBezTo>
                  <a:pt x="55" y="21"/>
                  <a:pt x="55" y="21"/>
                  <a:pt x="55" y="21"/>
                </a:cubicBezTo>
                <a:cubicBezTo>
                  <a:pt x="37" y="30"/>
                  <a:pt x="37" y="30"/>
                  <a:pt x="37" y="30"/>
                </a:cubicBezTo>
                <a:cubicBezTo>
                  <a:pt x="59" y="52"/>
                  <a:pt x="59" y="52"/>
                  <a:pt x="59" y="52"/>
                </a:cubicBezTo>
                <a:cubicBezTo>
                  <a:pt x="52" y="59"/>
                  <a:pt x="52" y="59"/>
                  <a:pt x="52" y="59"/>
                </a:cubicBezTo>
                <a:cubicBezTo>
                  <a:pt x="30" y="37"/>
                  <a:pt x="30" y="37"/>
                  <a:pt x="30" y="37"/>
                </a:cubicBezTo>
                <a:cubicBezTo>
                  <a:pt x="21" y="55"/>
                  <a:pt x="21" y="55"/>
                  <a:pt x="21" y="55"/>
                </a:cubicBezTo>
                <a:cubicBezTo>
                  <a:pt x="4" y="4"/>
                  <a:pt x="4" y="4"/>
                  <a:pt x="4" y="4"/>
                </a:cubicBezTo>
                <a:moveTo>
                  <a:pt x="4" y="0"/>
                </a:moveTo>
                <a:cubicBezTo>
                  <a:pt x="3" y="0"/>
                  <a:pt x="2" y="1"/>
                  <a:pt x="1" y="1"/>
                </a:cubicBezTo>
                <a:cubicBezTo>
                  <a:pt x="0" y="2"/>
                  <a:pt x="0" y="4"/>
                  <a:pt x="0" y="5"/>
                </a:cubicBezTo>
                <a:cubicBezTo>
                  <a:pt x="17" y="56"/>
                  <a:pt x="17" y="56"/>
                  <a:pt x="17" y="56"/>
                </a:cubicBezTo>
                <a:cubicBezTo>
                  <a:pt x="18" y="58"/>
                  <a:pt x="19" y="59"/>
                  <a:pt x="21" y="59"/>
                </a:cubicBezTo>
                <a:cubicBezTo>
                  <a:pt x="21" y="59"/>
                  <a:pt x="21" y="59"/>
                  <a:pt x="21" y="59"/>
                </a:cubicBezTo>
                <a:cubicBezTo>
                  <a:pt x="22" y="59"/>
                  <a:pt x="24" y="58"/>
                  <a:pt x="25" y="57"/>
                </a:cubicBezTo>
                <a:cubicBezTo>
                  <a:pt x="31" y="44"/>
                  <a:pt x="31" y="44"/>
                  <a:pt x="31" y="44"/>
                </a:cubicBezTo>
                <a:cubicBezTo>
                  <a:pt x="49" y="62"/>
                  <a:pt x="49" y="62"/>
                  <a:pt x="49" y="62"/>
                </a:cubicBezTo>
                <a:cubicBezTo>
                  <a:pt x="50" y="63"/>
                  <a:pt x="51" y="63"/>
                  <a:pt x="52" y="63"/>
                </a:cubicBezTo>
                <a:cubicBezTo>
                  <a:pt x="53" y="63"/>
                  <a:pt x="54" y="63"/>
                  <a:pt x="54" y="62"/>
                </a:cubicBezTo>
                <a:cubicBezTo>
                  <a:pt x="62" y="55"/>
                  <a:pt x="62" y="55"/>
                  <a:pt x="62" y="55"/>
                </a:cubicBezTo>
                <a:cubicBezTo>
                  <a:pt x="62" y="54"/>
                  <a:pt x="63" y="53"/>
                  <a:pt x="63" y="52"/>
                </a:cubicBezTo>
                <a:cubicBezTo>
                  <a:pt x="63" y="51"/>
                  <a:pt x="62" y="50"/>
                  <a:pt x="62" y="49"/>
                </a:cubicBezTo>
                <a:cubicBezTo>
                  <a:pt x="44" y="31"/>
                  <a:pt x="44" y="31"/>
                  <a:pt x="44" y="31"/>
                </a:cubicBezTo>
                <a:cubicBezTo>
                  <a:pt x="57" y="25"/>
                  <a:pt x="57" y="25"/>
                  <a:pt x="57" y="25"/>
                </a:cubicBezTo>
                <a:cubicBezTo>
                  <a:pt x="58" y="24"/>
                  <a:pt x="59" y="22"/>
                  <a:pt x="59" y="21"/>
                </a:cubicBezTo>
                <a:cubicBezTo>
                  <a:pt x="59" y="19"/>
                  <a:pt x="58" y="18"/>
                  <a:pt x="56" y="17"/>
                </a:cubicBezTo>
                <a:cubicBezTo>
                  <a:pt x="5" y="0"/>
                  <a:pt x="5" y="0"/>
                  <a:pt x="5" y="0"/>
                </a:cubicBezTo>
                <a:cubicBezTo>
                  <a:pt x="5" y="0"/>
                  <a:pt x="4" y="0"/>
                  <a:pt x="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th-TH"/>
          </a:p>
        </p:txBody>
      </p:sp>
      <p:pic>
        <p:nvPicPr>
          <p:cNvPr id="10" name="Picture 2"/>
          <p:cNvPicPr>
            <a:picLocks noChangeAspect="1" noChangeArrowheads="1"/>
          </p:cNvPicPr>
          <p:nvPr/>
        </p:nvPicPr>
        <p:blipFill>
          <a:blip r:embed="rId4" cstate="print"/>
          <a:srcRect/>
          <a:stretch>
            <a:fillRect/>
          </a:stretch>
        </p:blipFill>
        <p:spPr bwMode="auto">
          <a:xfrm>
            <a:off x="6083562" y="316972"/>
            <a:ext cx="3677291" cy="5515938"/>
          </a:xfrm>
          <a:prstGeom prst="rect">
            <a:avLst/>
          </a:prstGeom>
          <a:noFill/>
          <a:ln w="9525">
            <a:solidFill>
              <a:schemeClr val="bg1">
                <a:lumMod val="75000"/>
              </a:schemeClr>
            </a:solidFill>
            <a:miter lim="800000"/>
            <a:headEnd/>
            <a:tailEnd/>
          </a:ln>
          <a:effectLst>
            <a:outerShdw blurRad="50800" dist="38100" dir="2700000" algn="tl" rotWithShape="0">
              <a:prstClr val="black">
                <a:alpha val="40000"/>
              </a:prstClr>
            </a:outerShdw>
          </a:effectLst>
        </p:spPr>
      </p:pic>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Module Agenda</a:t>
            </a:r>
          </a:p>
        </p:txBody>
      </p:sp>
      <p:sp>
        <p:nvSpPr>
          <p:cNvPr id="6" name="Content Placeholder 5"/>
          <p:cNvSpPr>
            <a:spLocks noGrp="1"/>
          </p:cNvSpPr>
          <p:nvPr>
            <p:ph idx="1"/>
          </p:nvPr>
        </p:nvSpPr>
        <p:spPr/>
        <p:txBody>
          <a:bodyPr/>
          <a:lstStyle/>
          <a:p>
            <a:pPr lvl="1"/>
            <a:r>
              <a:rPr lang="en-US" dirty="0"/>
              <a:t>Creating and Customizing Products</a:t>
            </a:r>
          </a:p>
          <a:p>
            <a:pPr lvl="1"/>
            <a:r>
              <a:rPr lang="en-US" dirty="0"/>
              <a:t>Creating and Customizing Custom Price Books</a:t>
            </a:r>
          </a:p>
          <a:p>
            <a:pPr lvl="1"/>
            <a:r>
              <a:rPr lang="en-US" dirty="0"/>
              <a:t>Adding Products to Opportunities</a:t>
            </a:r>
          </a:p>
          <a:p>
            <a:pPr lvl="1"/>
            <a:r>
              <a:rPr lang="en-US" dirty="0"/>
              <a:t>Controlling Access to Products and Price Books</a:t>
            </a:r>
          </a:p>
          <a:p>
            <a:pPr lvl="1"/>
            <a:r>
              <a:rPr lang="en-US" dirty="0"/>
              <a:t>Creating Quotes</a:t>
            </a:r>
          </a:p>
          <a:p>
            <a:pPr lvl="1"/>
            <a:r>
              <a:rPr lang="en-US" dirty="0"/>
              <a:t>Creating Orders</a:t>
            </a:r>
          </a:p>
          <a:p>
            <a:pPr lvl="1"/>
            <a:r>
              <a:rPr lang="en-US" b="1" dirty="0"/>
              <a:t>Integrating Salesforce with Other Systems</a:t>
            </a:r>
          </a:p>
        </p:txBody>
      </p:sp>
      <p:sp>
        <p:nvSpPr>
          <p:cNvPr id="2" name="Slide Number Placeholder 1"/>
          <p:cNvSpPr>
            <a:spLocks noGrp="1"/>
          </p:cNvSpPr>
          <p:nvPr>
            <p:ph type="sldNum" sz="quarter" idx="4"/>
          </p:nvPr>
        </p:nvSpPr>
        <p:spPr/>
        <p:txBody>
          <a:bodyPr/>
          <a:lstStyle/>
          <a:p>
            <a:fld id="{812A5277-1DB9-460F-9A21-B857ABB32666}" type="slidenum">
              <a:rPr lang="en-US" smtClean="0"/>
              <a:pPr/>
              <a:t>54</a:t>
            </a:fld>
            <a:endParaRPr lang="en-US" dirty="0"/>
          </a:p>
        </p:txBody>
      </p: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Integrations Discussion</a:t>
            </a:r>
          </a:p>
        </p:txBody>
      </p:sp>
      <p:sp>
        <p:nvSpPr>
          <p:cNvPr id="5" name="Content Placeholder 4"/>
          <p:cNvSpPr>
            <a:spLocks noGrp="1"/>
          </p:cNvSpPr>
          <p:nvPr>
            <p:ph idx="1"/>
          </p:nvPr>
        </p:nvSpPr>
        <p:spPr>
          <a:xfrm>
            <a:off x="128557" y="836613"/>
            <a:ext cx="8954769" cy="5935663"/>
          </a:xfrm>
        </p:spPr>
        <p:txBody>
          <a:bodyPr/>
          <a:lstStyle/>
          <a:p>
            <a:pPr marL="457120" indent="-457120">
              <a:buFont typeface="+mj-lt"/>
              <a:buAutoNum type="arabicPeriod"/>
            </a:pPr>
            <a:r>
              <a:rPr lang="en-US" dirty="0"/>
              <a:t>In addition to the sales department, who interacts with product and order information?  </a:t>
            </a:r>
          </a:p>
          <a:p>
            <a:pPr marL="457120" indent="-457120">
              <a:spcBef>
                <a:spcPts val="1800"/>
              </a:spcBef>
              <a:buFont typeface="+mj-lt"/>
              <a:buAutoNum type="arabicPeriod"/>
            </a:pPr>
            <a:r>
              <a:rPr lang="en-US" dirty="0"/>
              <a:t>What systems do they rely on? </a:t>
            </a:r>
          </a:p>
        </p:txBody>
      </p:sp>
      <p:sp>
        <p:nvSpPr>
          <p:cNvPr id="4" name="Slide Number Placeholder 3"/>
          <p:cNvSpPr>
            <a:spLocks noGrp="1"/>
          </p:cNvSpPr>
          <p:nvPr>
            <p:ph type="sldNum" sz="quarter" idx="4"/>
          </p:nvPr>
        </p:nvSpPr>
        <p:spPr/>
        <p:txBody>
          <a:bodyPr/>
          <a:lstStyle/>
          <a:p>
            <a:fld id="{812A5277-1DB9-460F-9A21-B857ABB32666}" type="slidenum">
              <a:rPr lang="en-US" smtClean="0"/>
              <a:pPr/>
              <a:t>55</a:t>
            </a:fld>
            <a:endParaRPr lang="en-US" dirty="0"/>
          </a:p>
        </p:txBody>
      </p: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p:cNvSpPr>
            <a:spLocks noGrp="1"/>
          </p:cNvSpPr>
          <p:nvPr>
            <p:ph idx="1"/>
          </p:nvPr>
        </p:nvSpPr>
        <p:spPr/>
        <p:txBody>
          <a:bodyPr>
            <a:normAutofit/>
          </a:bodyPr>
          <a:lstStyle/>
          <a:p>
            <a:r>
              <a:rPr lang="en-US" dirty="0"/>
              <a:t>Use a custom field to store the external ID from another system to allow data to map to the correct record during system integrations. </a:t>
            </a:r>
          </a:p>
        </p:txBody>
      </p:sp>
      <p:sp>
        <p:nvSpPr>
          <p:cNvPr id="3" name="Title 2"/>
          <p:cNvSpPr>
            <a:spLocks noGrp="1"/>
          </p:cNvSpPr>
          <p:nvPr>
            <p:ph type="title"/>
          </p:nvPr>
        </p:nvSpPr>
        <p:spPr/>
        <p:txBody>
          <a:bodyPr/>
          <a:lstStyle/>
          <a:p>
            <a:r>
              <a:rPr lang="en-CA" dirty="0"/>
              <a:t>Linking to External Systems</a:t>
            </a:r>
            <a:endParaRPr lang="en-US" dirty="0"/>
          </a:p>
        </p:txBody>
      </p:sp>
      <p:sp>
        <p:nvSpPr>
          <p:cNvPr id="4" name="Slide Number Placeholder 3"/>
          <p:cNvSpPr>
            <a:spLocks noGrp="1"/>
          </p:cNvSpPr>
          <p:nvPr>
            <p:ph type="sldNum" sz="quarter" idx="4"/>
          </p:nvPr>
        </p:nvSpPr>
        <p:spPr/>
        <p:txBody>
          <a:bodyPr/>
          <a:lstStyle/>
          <a:p>
            <a:fld id="{812A5277-1DB9-460F-9A21-B857ABB32666}" type="slidenum">
              <a:rPr lang="en-US" smtClean="0"/>
              <a:pPr/>
              <a:t>56</a:t>
            </a:fld>
            <a:endParaRPr lang="en-US" dirty="0"/>
          </a:p>
        </p:txBody>
      </p:sp>
      <p:pic>
        <p:nvPicPr>
          <p:cNvPr id="6" name="Picture 2"/>
          <p:cNvPicPr>
            <a:picLocks noChangeAspect="1" noChangeArrowheads="1"/>
          </p:cNvPicPr>
          <p:nvPr/>
        </p:nvPicPr>
        <p:blipFill>
          <a:blip r:embed="rId4" cstate="print"/>
          <a:srcRect r="41011"/>
          <a:stretch>
            <a:fillRect/>
          </a:stretch>
        </p:blipFill>
        <p:spPr bwMode="auto">
          <a:xfrm>
            <a:off x="1677828" y="2120993"/>
            <a:ext cx="8833169" cy="4154816"/>
          </a:xfrm>
          <a:prstGeom prst="rect">
            <a:avLst/>
          </a:prstGeom>
          <a:noFill/>
          <a:ln w="9525">
            <a:solidFill>
              <a:schemeClr val="bg1">
                <a:lumMod val="75000"/>
              </a:schemeClr>
            </a:solidFill>
            <a:miter lim="800000"/>
            <a:headEnd/>
            <a:tailEnd/>
          </a:ln>
          <a:effectLst>
            <a:outerShdw blurRad="50800" dist="38100" dir="2700000" algn="tl" rotWithShape="0">
              <a:prstClr val="black">
                <a:alpha val="40000"/>
              </a:prstClr>
            </a:outerShdw>
          </a:effectLst>
        </p:spPr>
      </p:pic>
      <p:sp>
        <p:nvSpPr>
          <p:cNvPr id="7" name="Rectangle 6"/>
          <p:cNvSpPr/>
          <p:nvPr/>
        </p:nvSpPr>
        <p:spPr bwMode="auto">
          <a:xfrm>
            <a:off x="4312714" y="5302875"/>
            <a:ext cx="3543662" cy="375775"/>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p:cNvSpPr/>
          <p:nvPr/>
        </p:nvSpPr>
        <p:spPr bwMode="auto">
          <a:xfrm>
            <a:off x="8150087" y="1570383"/>
            <a:ext cx="4038738" cy="5287617"/>
          </a:xfrm>
          <a:prstGeom prst="rect">
            <a:avLst/>
          </a:prstGeom>
          <a:solidFill>
            <a:schemeClr val="tx2">
              <a:lumMod val="75000"/>
            </a:schemeClr>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3" name="Title 2"/>
          <p:cNvSpPr>
            <a:spLocks noGrp="1"/>
          </p:cNvSpPr>
          <p:nvPr>
            <p:ph type="title"/>
          </p:nvPr>
        </p:nvSpPr>
        <p:spPr/>
        <p:txBody>
          <a:bodyPr/>
          <a:lstStyle/>
          <a:p>
            <a:r>
              <a:rPr lang="en-CA" dirty="0"/>
              <a:t>CPQ Applications</a:t>
            </a:r>
            <a:endParaRPr lang="en-US" dirty="0"/>
          </a:p>
        </p:txBody>
      </p:sp>
      <p:sp>
        <p:nvSpPr>
          <p:cNvPr id="4" name="Slide Number Placeholder 3"/>
          <p:cNvSpPr>
            <a:spLocks noGrp="1"/>
          </p:cNvSpPr>
          <p:nvPr>
            <p:ph type="sldNum" sz="quarter" idx="4"/>
          </p:nvPr>
        </p:nvSpPr>
        <p:spPr/>
        <p:txBody>
          <a:bodyPr/>
          <a:lstStyle/>
          <a:p>
            <a:fld id="{812A5277-1DB9-460F-9A21-B857ABB32666}" type="slidenum">
              <a:rPr lang="en-US" smtClean="0"/>
              <a:pPr/>
              <a:t>57</a:t>
            </a:fld>
            <a:endParaRPr lang="en-US" dirty="0"/>
          </a:p>
        </p:txBody>
      </p:sp>
      <p:sp>
        <p:nvSpPr>
          <p:cNvPr id="5" name="Content Placeholder 4"/>
          <p:cNvSpPr>
            <a:spLocks noGrp="1"/>
          </p:cNvSpPr>
          <p:nvPr>
            <p:ph idx="1"/>
          </p:nvPr>
        </p:nvSpPr>
        <p:spPr>
          <a:xfrm>
            <a:off x="8319053" y="1659835"/>
            <a:ext cx="3647660" cy="5198165"/>
          </a:xfrm>
        </p:spPr>
        <p:txBody>
          <a:bodyPr>
            <a:noAutofit/>
          </a:bodyPr>
          <a:lstStyle/>
          <a:p>
            <a:pPr marL="457200" indent="-457200"/>
            <a:r>
              <a:rPr lang="en-US" sz="2200" dirty="0">
                <a:solidFill>
                  <a:schemeClr val="bg1"/>
                </a:solidFill>
                <a:latin typeface="+mn-lt"/>
              </a:rPr>
              <a:t>What are the benefits?</a:t>
            </a:r>
          </a:p>
          <a:p>
            <a:pPr marL="230188" indent="-230188">
              <a:buFont typeface="Wingdings" pitchFamily="2" charset="2"/>
              <a:buChar char="§"/>
            </a:pPr>
            <a:r>
              <a:rPr lang="en-US" sz="2200" dirty="0">
                <a:solidFill>
                  <a:schemeClr val="bg1"/>
                </a:solidFill>
                <a:latin typeface="+mn-lt"/>
              </a:rPr>
              <a:t>Ensures bundling and discounting rules are applied correctly</a:t>
            </a:r>
          </a:p>
          <a:p>
            <a:pPr marL="230188" indent="-230188">
              <a:buFont typeface="Wingdings" pitchFamily="2" charset="2"/>
              <a:buChar char="§"/>
            </a:pPr>
            <a:r>
              <a:rPr lang="en-US" sz="2200" dirty="0">
                <a:solidFill>
                  <a:schemeClr val="bg1"/>
                </a:solidFill>
                <a:latin typeface="+mn-lt"/>
              </a:rPr>
              <a:t>Increases efficiency and reduces errors</a:t>
            </a:r>
          </a:p>
          <a:p>
            <a:pPr marL="230188" indent="-230188">
              <a:buFont typeface="Wingdings" pitchFamily="2" charset="2"/>
              <a:buChar char="§"/>
            </a:pPr>
            <a:r>
              <a:rPr lang="en-US" sz="2200" dirty="0">
                <a:solidFill>
                  <a:schemeClr val="bg1"/>
                </a:solidFill>
                <a:latin typeface="+mn-lt"/>
              </a:rPr>
              <a:t>Works together with approval and authorization workflows in Salesforce</a:t>
            </a:r>
          </a:p>
          <a:p>
            <a:pPr marL="230188" indent="-230188">
              <a:buFont typeface="Wingdings" pitchFamily="2" charset="2"/>
              <a:buChar char="§"/>
            </a:pPr>
            <a:r>
              <a:rPr lang="en-US" sz="2200" dirty="0">
                <a:solidFill>
                  <a:schemeClr val="bg1"/>
                </a:solidFill>
                <a:latin typeface="+mn-lt"/>
              </a:rPr>
              <a:t>Can be deployed in self-service sales environments and across multiple channels</a:t>
            </a:r>
          </a:p>
        </p:txBody>
      </p:sp>
      <p:sp>
        <p:nvSpPr>
          <p:cNvPr id="19" name="Rectangle 18"/>
          <p:cNvSpPr/>
          <p:nvPr/>
        </p:nvSpPr>
        <p:spPr bwMode="auto">
          <a:xfrm>
            <a:off x="0" y="740225"/>
            <a:ext cx="12188825" cy="835232"/>
          </a:xfrm>
          <a:prstGeom prst="rect">
            <a:avLst/>
          </a:prstGeom>
          <a:solidFill>
            <a:schemeClr val="tx1"/>
          </a:solidFill>
          <a:ln w="38100" cap="flat" cmpd="sng" algn="ctr">
            <a:noFill/>
            <a:prstDash val="solid"/>
            <a:round/>
            <a:headEnd type="none" w="med" len="med"/>
            <a:tailEnd type="none" w="med" len="med"/>
          </a:ln>
          <a:effectLst/>
        </p:spPr>
        <p:txBody>
          <a:bodyPr vert="horz" wrap="square" lIns="1340885" tIns="45712" rIns="457120" bIns="45712" numCol="1" rtlCol="0" anchor="ctr" anchorCtr="0" compatLnSpc="1">
            <a:prstTxWarp prst="textNoShape">
              <a:avLst/>
            </a:prstTxWarp>
          </a:bodyPr>
          <a:lstStyle/>
          <a:p>
            <a:pPr marL="3174" algn="l" defTabSz="914231" eaLnBrk="0" hangingPunct="0">
              <a:lnSpc>
                <a:spcPct val="85000"/>
              </a:lnSpc>
            </a:pPr>
            <a:r>
              <a:rPr lang="en-US" b="1" kern="0" dirty="0">
                <a:solidFill>
                  <a:schemeClr val="bg1"/>
                </a:solidFill>
                <a:latin typeface="Arial" pitchFamily="34" charset="0"/>
                <a:cs typeface="Arial" pitchFamily="34" charset="0"/>
              </a:rPr>
              <a:t>Configure - Price - Quote</a:t>
            </a:r>
            <a:r>
              <a:rPr lang="en-US" kern="0" dirty="0">
                <a:solidFill>
                  <a:schemeClr val="bg1"/>
                </a:solidFill>
                <a:latin typeface="Arial" pitchFamily="34" charset="0"/>
                <a:cs typeface="Arial" pitchFamily="34" charset="0"/>
              </a:rPr>
              <a:t> refers to the process involved in calculating complex service offerings for customers:</a:t>
            </a:r>
          </a:p>
        </p:txBody>
      </p:sp>
      <p:sp>
        <p:nvSpPr>
          <p:cNvPr id="20" name="TextBox 19"/>
          <p:cNvSpPr txBox="1"/>
          <p:nvPr/>
        </p:nvSpPr>
        <p:spPr bwMode="white">
          <a:xfrm>
            <a:off x="0" y="805514"/>
            <a:ext cx="1295063" cy="275103"/>
          </a:xfrm>
          <a:prstGeom prst="rect">
            <a:avLst/>
          </a:prstGeom>
          <a:noFill/>
          <a:ln>
            <a:noFill/>
          </a:ln>
        </p:spPr>
        <p:txBody>
          <a:bodyPr wrap="square" lIns="91424" tIns="45712" rIns="91424" bIns="45712" rtlCol="0">
            <a:spAutoFit/>
          </a:bodyPr>
          <a:lstStyle/>
          <a:p>
            <a:r>
              <a:rPr lang="en-US" sz="1200" dirty="0">
                <a:solidFill>
                  <a:schemeClr val="bg1"/>
                </a:solidFill>
                <a:latin typeface="Arial" panose="020B0604020202020204" pitchFamily="34" charset="0"/>
                <a:cs typeface="Arial" panose="020B0604020202020204" pitchFamily="34" charset="0"/>
              </a:rPr>
              <a:t>DEFINITION:</a:t>
            </a:r>
          </a:p>
        </p:txBody>
      </p:sp>
      <p:grpSp>
        <p:nvGrpSpPr>
          <p:cNvPr id="21" name="Group 4"/>
          <p:cNvGrpSpPr>
            <a:grpSpLocks noChangeAspect="1"/>
          </p:cNvGrpSpPr>
          <p:nvPr/>
        </p:nvGrpSpPr>
        <p:grpSpPr bwMode="auto">
          <a:xfrm>
            <a:off x="436563" y="1110298"/>
            <a:ext cx="422275" cy="328613"/>
            <a:chOff x="275" y="1308"/>
            <a:chExt cx="266" cy="207"/>
          </a:xfrm>
        </p:grpSpPr>
        <p:sp>
          <p:nvSpPr>
            <p:cNvPr id="22" name="AutoShape 3"/>
            <p:cNvSpPr>
              <a:spLocks noChangeAspect="1" noChangeArrowheads="1" noTextEdit="1"/>
            </p:cNvSpPr>
            <p:nvPr/>
          </p:nvSpPr>
          <p:spPr bwMode="auto">
            <a:xfrm>
              <a:off x="275" y="1308"/>
              <a:ext cx="26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5"/>
            <p:cNvSpPr>
              <a:spLocks noEditPoints="1"/>
            </p:cNvSpPr>
            <p:nvPr/>
          </p:nvSpPr>
          <p:spPr bwMode="auto">
            <a:xfrm>
              <a:off x="275" y="1308"/>
              <a:ext cx="266" cy="177"/>
            </a:xfrm>
            <a:custGeom>
              <a:avLst/>
              <a:gdLst>
                <a:gd name="T0" fmla="*/ 1284 w 1330"/>
                <a:gd name="T1" fmla="*/ 75 h 886"/>
                <a:gd name="T2" fmla="*/ 1308 w 1330"/>
                <a:gd name="T3" fmla="*/ 78 h 886"/>
                <a:gd name="T4" fmla="*/ 1329 w 1330"/>
                <a:gd name="T5" fmla="*/ 85 h 886"/>
                <a:gd name="T6" fmla="*/ 1329 w 1330"/>
                <a:gd name="T7" fmla="*/ 837 h 886"/>
                <a:gd name="T8" fmla="*/ 1228 w 1330"/>
                <a:gd name="T9" fmla="*/ 849 h 886"/>
                <a:gd name="T10" fmla="*/ 1052 w 1330"/>
                <a:gd name="T11" fmla="*/ 843 h 886"/>
                <a:gd name="T12" fmla="*/ 921 w 1330"/>
                <a:gd name="T13" fmla="*/ 836 h 886"/>
                <a:gd name="T14" fmla="*/ 797 w 1330"/>
                <a:gd name="T15" fmla="*/ 844 h 886"/>
                <a:gd name="T16" fmla="*/ 733 w 1330"/>
                <a:gd name="T17" fmla="*/ 871 h 886"/>
                <a:gd name="T18" fmla="*/ 678 w 1330"/>
                <a:gd name="T19" fmla="*/ 886 h 886"/>
                <a:gd name="T20" fmla="*/ 636 w 1330"/>
                <a:gd name="T21" fmla="*/ 884 h 886"/>
                <a:gd name="T22" fmla="*/ 581 w 1330"/>
                <a:gd name="T23" fmla="*/ 868 h 886"/>
                <a:gd name="T24" fmla="*/ 7 w 1330"/>
                <a:gd name="T25" fmla="*/ 844 h 886"/>
                <a:gd name="T26" fmla="*/ 2 w 1330"/>
                <a:gd name="T27" fmla="*/ 837 h 886"/>
                <a:gd name="T28" fmla="*/ 0 w 1330"/>
                <a:gd name="T29" fmla="*/ 101 h 886"/>
                <a:gd name="T30" fmla="*/ 10 w 1330"/>
                <a:gd name="T31" fmla="*/ 82 h 886"/>
                <a:gd name="T32" fmla="*/ 43 w 1330"/>
                <a:gd name="T33" fmla="*/ 70 h 886"/>
                <a:gd name="T34" fmla="*/ 52 w 1330"/>
                <a:gd name="T35" fmla="*/ 49 h 886"/>
                <a:gd name="T36" fmla="*/ 48 w 1330"/>
                <a:gd name="T37" fmla="*/ 20 h 886"/>
                <a:gd name="T38" fmla="*/ 63 w 1330"/>
                <a:gd name="T39" fmla="*/ 4 h 886"/>
                <a:gd name="T40" fmla="*/ 222 w 1330"/>
                <a:gd name="T41" fmla="*/ 6 h 886"/>
                <a:gd name="T42" fmla="*/ 394 w 1330"/>
                <a:gd name="T43" fmla="*/ 0 h 886"/>
                <a:gd name="T44" fmla="*/ 525 w 1330"/>
                <a:gd name="T45" fmla="*/ 9 h 886"/>
                <a:gd name="T46" fmla="*/ 612 w 1330"/>
                <a:gd name="T47" fmla="*/ 34 h 886"/>
                <a:gd name="T48" fmla="*/ 661 w 1330"/>
                <a:gd name="T49" fmla="*/ 69 h 886"/>
                <a:gd name="T50" fmla="*/ 709 w 1330"/>
                <a:gd name="T51" fmla="*/ 36 h 886"/>
                <a:gd name="T52" fmla="*/ 774 w 1330"/>
                <a:gd name="T53" fmla="*/ 15 h 886"/>
                <a:gd name="T54" fmla="*/ 933 w 1330"/>
                <a:gd name="T55" fmla="*/ 0 h 886"/>
                <a:gd name="T56" fmla="*/ 1188 w 1330"/>
                <a:gd name="T57" fmla="*/ 10 h 886"/>
                <a:gd name="T58" fmla="*/ 1270 w 1330"/>
                <a:gd name="T59" fmla="*/ 11 h 886"/>
                <a:gd name="T60" fmla="*/ 1280 w 1330"/>
                <a:gd name="T61" fmla="*/ 19 h 886"/>
                <a:gd name="T62" fmla="*/ 1280 w 1330"/>
                <a:gd name="T63" fmla="*/ 61 h 886"/>
                <a:gd name="T64" fmla="*/ 1241 w 1330"/>
                <a:gd name="T65" fmla="*/ 45 h 886"/>
                <a:gd name="T66" fmla="*/ 1094 w 1330"/>
                <a:gd name="T67" fmla="*/ 45 h 886"/>
                <a:gd name="T68" fmla="*/ 938 w 1330"/>
                <a:gd name="T69" fmla="*/ 37 h 886"/>
                <a:gd name="T70" fmla="*/ 816 w 1330"/>
                <a:gd name="T71" fmla="*/ 42 h 886"/>
                <a:gd name="T72" fmla="*/ 734 w 1330"/>
                <a:gd name="T73" fmla="*/ 67 h 886"/>
                <a:gd name="T74" fmla="*/ 684 w 1330"/>
                <a:gd name="T75" fmla="*/ 101 h 886"/>
                <a:gd name="T76" fmla="*/ 705 w 1330"/>
                <a:gd name="T77" fmla="*/ 770 h 886"/>
                <a:gd name="T78" fmla="*/ 823 w 1330"/>
                <a:gd name="T79" fmla="*/ 744 h 886"/>
                <a:gd name="T80" fmla="*/ 1015 w 1330"/>
                <a:gd name="T81" fmla="*/ 739 h 886"/>
                <a:gd name="T82" fmla="*/ 596 w 1330"/>
                <a:gd name="T83" fmla="*/ 756 h 886"/>
                <a:gd name="T84" fmla="*/ 633 w 1330"/>
                <a:gd name="T85" fmla="*/ 782 h 886"/>
                <a:gd name="T86" fmla="*/ 643 w 1330"/>
                <a:gd name="T87" fmla="*/ 781 h 886"/>
                <a:gd name="T88" fmla="*/ 645 w 1330"/>
                <a:gd name="T89" fmla="*/ 101 h 886"/>
                <a:gd name="T90" fmla="*/ 596 w 1330"/>
                <a:gd name="T91" fmla="*/ 67 h 886"/>
                <a:gd name="T92" fmla="*/ 514 w 1330"/>
                <a:gd name="T93" fmla="*/ 42 h 886"/>
                <a:gd name="T94" fmla="*/ 394 w 1330"/>
                <a:gd name="T95" fmla="*/ 37 h 886"/>
                <a:gd name="T96" fmla="*/ 237 w 1330"/>
                <a:gd name="T97" fmla="*/ 45 h 886"/>
                <a:gd name="T98" fmla="*/ 88 w 1330"/>
                <a:gd name="T99" fmla="*/ 45 h 886"/>
                <a:gd name="T100" fmla="*/ 88 w 1330"/>
                <a:gd name="T101" fmla="*/ 749 h 886"/>
                <a:gd name="T102" fmla="*/ 348 w 1330"/>
                <a:gd name="T103" fmla="*/ 739 h 886"/>
                <a:gd name="T104" fmla="*/ 509 w 1330"/>
                <a:gd name="T105" fmla="*/ 744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30" h="886">
                  <a:moveTo>
                    <a:pt x="1280" y="69"/>
                  </a:moveTo>
                  <a:lnTo>
                    <a:pt x="1280" y="69"/>
                  </a:lnTo>
                  <a:lnTo>
                    <a:pt x="1283" y="72"/>
                  </a:lnTo>
                  <a:lnTo>
                    <a:pt x="1284" y="75"/>
                  </a:lnTo>
                  <a:lnTo>
                    <a:pt x="1288" y="76"/>
                  </a:lnTo>
                  <a:lnTo>
                    <a:pt x="1292" y="77"/>
                  </a:lnTo>
                  <a:lnTo>
                    <a:pt x="1299" y="78"/>
                  </a:lnTo>
                  <a:lnTo>
                    <a:pt x="1308" y="78"/>
                  </a:lnTo>
                  <a:lnTo>
                    <a:pt x="1316" y="78"/>
                  </a:lnTo>
                  <a:lnTo>
                    <a:pt x="1324" y="80"/>
                  </a:lnTo>
                  <a:lnTo>
                    <a:pt x="1326" y="82"/>
                  </a:lnTo>
                  <a:lnTo>
                    <a:pt x="1329" y="85"/>
                  </a:lnTo>
                  <a:lnTo>
                    <a:pt x="1330" y="88"/>
                  </a:lnTo>
                  <a:lnTo>
                    <a:pt x="1329" y="93"/>
                  </a:lnTo>
                  <a:lnTo>
                    <a:pt x="1329" y="93"/>
                  </a:lnTo>
                  <a:lnTo>
                    <a:pt x="1329" y="837"/>
                  </a:lnTo>
                  <a:lnTo>
                    <a:pt x="1329" y="837"/>
                  </a:lnTo>
                  <a:lnTo>
                    <a:pt x="1296" y="843"/>
                  </a:lnTo>
                  <a:lnTo>
                    <a:pt x="1263" y="847"/>
                  </a:lnTo>
                  <a:lnTo>
                    <a:pt x="1228" y="849"/>
                  </a:lnTo>
                  <a:lnTo>
                    <a:pt x="1193" y="849"/>
                  </a:lnTo>
                  <a:lnTo>
                    <a:pt x="1159" y="849"/>
                  </a:lnTo>
                  <a:lnTo>
                    <a:pt x="1123" y="847"/>
                  </a:lnTo>
                  <a:lnTo>
                    <a:pt x="1052" y="843"/>
                  </a:lnTo>
                  <a:lnTo>
                    <a:pt x="1052" y="843"/>
                  </a:lnTo>
                  <a:lnTo>
                    <a:pt x="986" y="838"/>
                  </a:lnTo>
                  <a:lnTo>
                    <a:pt x="954" y="837"/>
                  </a:lnTo>
                  <a:lnTo>
                    <a:pt x="921" y="836"/>
                  </a:lnTo>
                  <a:lnTo>
                    <a:pt x="889" y="837"/>
                  </a:lnTo>
                  <a:lnTo>
                    <a:pt x="858" y="838"/>
                  </a:lnTo>
                  <a:lnTo>
                    <a:pt x="827" y="841"/>
                  </a:lnTo>
                  <a:lnTo>
                    <a:pt x="797" y="844"/>
                  </a:lnTo>
                  <a:lnTo>
                    <a:pt x="797" y="844"/>
                  </a:lnTo>
                  <a:lnTo>
                    <a:pt x="779" y="849"/>
                  </a:lnTo>
                  <a:lnTo>
                    <a:pt x="762" y="856"/>
                  </a:lnTo>
                  <a:lnTo>
                    <a:pt x="733" y="871"/>
                  </a:lnTo>
                  <a:lnTo>
                    <a:pt x="717" y="877"/>
                  </a:lnTo>
                  <a:lnTo>
                    <a:pt x="699" y="882"/>
                  </a:lnTo>
                  <a:lnTo>
                    <a:pt x="689" y="884"/>
                  </a:lnTo>
                  <a:lnTo>
                    <a:pt x="678" y="886"/>
                  </a:lnTo>
                  <a:lnTo>
                    <a:pt x="666" y="886"/>
                  </a:lnTo>
                  <a:lnTo>
                    <a:pt x="652" y="886"/>
                  </a:lnTo>
                  <a:lnTo>
                    <a:pt x="652" y="886"/>
                  </a:lnTo>
                  <a:lnTo>
                    <a:pt x="636" y="884"/>
                  </a:lnTo>
                  <a:lnTo>
                    <a:pt x="621" y="882"/>
                  </a:lnTo>
                  <a:lnTo>
                    <a:pt x="607" y="878"/>
                  </a:lnTo>
                  <a:lnTo>
                    <a:pt x="594" y="874"/>
                  </a:lnTo>
                  <a:lnTo>
                    <a:pt x="581" y="868"/>
                  </a:lnTo>
                  <a:lnTo>
                    <a:pt x="569" y="862"/>
                  </a:lnTo>
                  <a:lnTo>
                    <a:pt x="539" y="844"/>
                  </a:lnTo>
                  <a:lnTo>
                    <a:pt x="539" y="844"/>
                  </a:lnTo>
                  <a:lnTo>
                    <a:pt x="7" y="844"/>
                  </a:lnTo>
                  <a:lnTo>
                    <a:pt x="7" y="844"/>
                  </a:lnTo>
                  <a:lnTo>
                    <a:pt x="7" y="841"/>
                  </a:lnTo>
                  <a:lnTo>
                    <a:pt x="6" y="838"/>
                  </a:lnTo>
                  <a:lnTo>
                    <a:pt x="2" y="837"/>
                  </a:lnTo>
                  <a:lnTo>
                    <a:pt x="0" y="837"/>
                  </a:lnTo>
                  <a:lnTo>
                    <a:pt x="0" y="837"/>
                  </a:lnTo>
                  <a:lnTo>
                    <a:pt x="0" y="101"/>
                  </a:lnTo>
                  <a:lnTo>
                    <a:pt x="0" y="101"/>
                  </a:lnTo>
                  <a:lnTo>
                    <a:pt x="0" y="95"/>
                  </a:lnTo>
                  <a:lnTo>
                    <a:pt x="2" y="90"/>
                  </a:lnTo>
                  <a:lnTo>
                    <a:pt x="6" y="85"/>
                  </a:lnTo>
                  <a:lnTo>
                    <a:pt x="10" y="82"/>
                  </a:lnTo>
                  <a:lnTo>
                    <a:pt x="21" y="77"/>
                  </a:lnTo>
                  <a:lnTo>
                    <a:pt x="32" y="73"/>
                  </a:lnTo>
                  <a:lnTo>
                    <a:pt x="38" y="72"/>
                  </a:lnTo>
                  <a:lnTo>
                    <a:pt x="43" y="70"/>
                  </a:lnTo>
                  <a:lnTo>
                    <a:pt x="47" y="66"/>
                  </a:lnTo>
                  <a:lnTo>
                    <a:pt x="51" y="61"/>
                  </a:lnTo>
                  <a:lnTo>
                    <a:pt x="52" y="56"/>
                  </a:lnTo>
                  <a:lnTo>
                    <a:pt x="52" y="49"/>
                  </a:lnTo>
                  <a:lnTo>
                    <a:pt x="51" y="40"/>
                  </a:lnTo>
                  <a:lnTo>
                    <a:pt x="47" y="29"/>
                  </a:lnTo>
                  <a:lnTo>
                    <a:pt x="47" y="29"/>
                  </a:lnTo>
                  <a:lnTo>
                    <a:pt x="48" y="20"/>
                  </a:lnTo>
                  <a:lnTo>
                    <a:pt x="52" y="12"/>
                  </a:lnTo>
                  <a:lnTo>
                    <a:pt x="57" y="7"/>
                  </a:lnTo>
                  <a:lnTo>
                    <a:pt x="63" y="4"/>
                  </a:lnTo>
                  <a:lnTo>
                    <a:pt x="63" y="4"/>
                  </a:lnTo>
                  <a:lnTo>
                    <a:pt x="88" y="6"/>
                  </a:lnTo>
                  <a:lnTo>
                    <a:pt x="114" y="7"/>
                  </a:lnTo>
                  <a:lnTo>
                    <a:pt x="168" y="7"/>
                  </a:lnTo>
                  <a:lnTo>
                    <a:pt x="222" y="6"/>
                  </a:lnTo>
                  <a:lnTo>
                    <a:pt x="278" y="4"/>
                  </a:lnTo>
                  <a:lnTo>
                    <a:pt x="278" y="4"/>
                  </a:lnTo>
                  <a:lnTo>
                    <a:pt x="335" y="1"/>
                  </a:lnTo>
                  <a:lnTo>
                    <a:pt x="394" y="0"/>
                  </a:lnTo>
                  <a:lnTo>
                    <a:pt x="448" y="1"/>
                  </a:lnTo>
                  <a:lnTo>
                    <a:pt x="474" y="2"/>
                  </a:lnTo>
                  <a:lnTo>
                    <a:pt x="500" y="5"/>
                  </a:lnTo>
                  <a:lnTo>
                    <a:pt x="525" y="9"/>
                  </a:lnTo>
                  <a:lnTo>
                    <a:pt x="549" y="12"/>
                  </a:lnTo>
                  <a:lnTo>
                    <a:pt x="571" y="19"/>
                  </a:lnTo>
                  <a:lnTo>
                    <a:pt x="592" y="25"/>
                  </a:lnTo>
                  <a:lnTo>
                    <a:pt x="612" y="34"/>
                  </a:lnTo>
                  <a:lnTo>
                    <a:pt x="630" y="44"/>
                  </a:lnTo>
                  <a:lnTo>
                    <a:pt x="646" y="55"/>
                  </a:lnTo>
                  <a:lnTo>
                    <a:pt x="661" y="69"/>
                  </a:lnTo>
                  <a:lnTo>
                    <a:pt x="661" y="69"/>
                  </a:lnTo>
                  <a:lnTo>
                    <a:pt x="671" y="60"/>
                  </a:lnTo>
                  <a:lnTo>
                    <a:pt x="683" y="51"/>
                  </a:lnTo>
                  <a:lnTo>
                    <a:pt x="695" y="42"/>
                  </a:lnTo>
                  <a:lnTo>
                    <a:pt x="709" y="36"/>
                  </a:lnTo>
                  <a:lnTo>
                    <a:pt x="724" y="30"/>
                  </a:lnTo>
                  <a:lnTo>
                    <a:pt x="740" y="24"/>
                  </a:lnTo>
                  <a:lnTo>
                    <a:pt x="756" y="19"/>
                  </a:lnTo>
                  <a:lnTo>
                    <a:pt x="774" y="15"/>
                  </a:lnTo>
                  <a:lnTo>
                    <a:pt x="811" y="9"/>
                  </a:lnTo>
                  <a:lnTo>
                    <a:pt x="849" y="4"/>
                  </a:lnTo>
                  <a:lnTo>
                    <a:pt x="890" y="1"/>
                  </a:lnTo>
                  <a:lnTo>
                    <a:pt x="933" y="0"/>
                  </a:lnTo>
                  <a:lnTo>
                    <a:pt x="975" y="0"/>
                  </a:lnTo>
                  <a:lnTo>
                    <a:pt x="1018" y="1"/>
                  </a:lnTo>
                  <a:lnTo>
                    <a:pt x="1105" y="5"/>
                  </a:lnTo>
                  <a:lnTo>
                    <a:pt x="1188" y="10"/>
                  </a:lnTo>
                  <a:lnTo>
                    <a:pt x="1228" y="11"/>
                  </a:lnTo>
                  <a:lnTo>
                    <a:pt x="1264" y="12"/>
                  </a:lnTo>
                  <a:lnTo>
                    <a:pt x="1264" y="12"/>
                  </a:lnTo>
                  <a:lnTo>
                    <a:pt x="1270" y="11"/>
                  </a:lnTo>
                  <a:lnTo>
                    <a:pt x="1274" y="12"/>
                  </a:lnTo>
                  <a:lnTo>
                    <a:pt x="1277" y="14"/>
                  </a:lnTo>
                  <a:lnTo>
                    <a:pt x="1279" y="16"/>
                  </a:lnTo>
                  <a:lnTo>
                    <a:pt x="1280" y="19"/>
                  </a:lnTo>
                  <a:lnTo>
                    <a:pt x="1282" y="22"/>
                  </a:lnTo>
                  <a:lnTo>
                    <a:pt x="1282" y="31"/>
                  </a:lnTo>
                  <a:lnTo>
                    <a:pt x="1280" y="51"/>
                  </a:lnTo>
                  <a:lnTo>
                    <a:pt x="1280" y="61"/>
                  </a:lnTo>
                  <a:lnTo>
                    <a:pt x="1280" y="69"/>
                  </a:lnTo>
                  <a:close/>
                  <a:moveTo>
                    <a:pt x="1241" y="749"/>
                  </a:moveTo>
                  <a:lnTo>
                    <a:pt x="1241" y="749"/>
                  </a:lnTo>
                  <a:lnTo>
                    <a:pt x="1241" y="45"/>
                  </a:lnTo>
                  <a:lnTo>
                    <a:pt x="1241" y="45"/>
                  </a:lnTo>
                  <a:lnTo>
                    <a:pt x="1193" y="46"/>
                  </a:lnTo>
                  <a:lnTo>
                    <a:pt x="1144" y="46"/>
                  </a:lnTo>
                  <a:lnTo>
                    <a:pt x="1094" y="45"/>
                  </a:lnTo>
                  <a:lnTo>
                    <a:pt x="1043" y="41"/>
                  </a:lnTo>
                  <a:lnTo>
                    <a:pt x="1043" y="41"/>
                  </a:lnTo>
                  <a:lnTo>
                    <a:pt x="990" y="39"/>
                  </a:lnTo>
                  <a:lnTo>
                    <a:pt x="938" y="37"/>
                  </a:lnTo>
                  <a:lnTo>
                    <a:pt x="887" y="37"/>
                  </a:lnTo>
                  <a:lnTo>
                    <a:pt x="862" y="37"/>
                  </a:lnTo>
                  <a:lnTo>
                    <a:pt x="838" y="40"/>
                  </a:lnTo>
                  <a:lnTo>
                    <a:pt x="816" y="42"/>
                  </a:lnTo>
                  <a:lnTo>
                    <a:pt x="794" y="47"/>
                  </a:lnTo>
                  <a:lnTo>
                    <a:pt x="772" y="52"/>
                  </a:lnTo>
                  <a:lnTo>
                    <a:pt x="753" y="59"/>
                  </a:lnTo>
                  <a:lnTo>
                    <a:pt x="734" y="67"/>
                  </a:lnTo>
                  <a:lnTo>
                    <a:pt x="715" y="76"/>
                  </a:lnTo>
                  <a:lnTo>
                    <a:pt x="699" y="88"/>
                  </a:lnTo>
                  <a:lnTo>
                    <a:pt x="684" y="101"/>
                  </a:lnTo>
                  <a:lnTo>
                    <a:pt x="684" y="101"/>
                  </a:lnTo>
                  <a:lnTo>
                    <a:pt x="684" y="780"/>
                  </a:lnTo>
                  <a:lnTo>
                    <a:pt x="684" y="780"/>
                  </a:lnTo>
                  <a:lnTo>
                    <a:pt x="694" y="775"/>
                  </a:lnTo>
                  <a:lnTo>
                    <a:pt x="705" y="770"/>
                  </a:lnTo>
                  <a:lnTo>
                    <a:pt x="731" y="761"/>
                  </a:lnTo>
                  <a:lnTo>
                    <a:pt x="759" y="754"/>
                  </a:lnTo>
                  <a:lnTo>
                    <a:pt x="790" y="747"/>
                  </a:lnTo>
                  <a:lnTo>
                    <a:pt x="823" y="744"/>
                  </a:lnTo>
                  <a:lnTo>
                    <a:pt x="859" y="741"/>
                  </a:lnTo>
                  <a:lnTo>
                    <a:pt x="897" y="739"/>
                  </a:lnTo>
                  <a:lnTo>
                    <a:pt x="935" y="739"/>
                  </a:lnTo>
                  <a:lnTo>
                    <a:pt x="1015" y="739"/>
                  </a:lnTo>
                  <a:lnTo>
                    <a:pt x="1094" y="741"/>
                  </a:lnTo>
                  <a:lnTo>
                    <a:pt x="1241" y="749"/>
                  </a:lnTo>
                  <a:close/>
                  <a:moveTo>
                    <a:pt x="596" y="756"/>
                  </a:moveTo>
                  <a:lnTo>
                    <a:pt x="596" y="756"/>
                  </a:lnTo>
                  <a:lnTo>
                    <a:pt x="601" y="760"/>
                  </a:lnTo>
                  <a:lnTo>
                    <a:pt x="608" y="765"/>
                  </a:lnTo>
                  <a:lnTo>
                    <a:pt x="625" y="778"/>
                  </a:lnTo>
                  <a:lnTo>
                    <a:pt x="633" y="782"/>
                  </a:lnTo>
                  <a:lnTo>
                    <a:pt x="636" y="783"/>
                  </a:lnTo>
                  <a:lnTo>
                    <a:pt x="640" y="785"/>
                  </a:lnTo>
                  <a:lnTo>
                    <a:pt x="641" y="783"/>
                  </a:lnTo>
                  <a:lnTo>
                    <a:pt x="643" y="781"/>
                  </a:lnTo>
                  <a:lnTo>
                    <a:pt x="645" y="777"/>
                  </a:lnTo>
                  <a:lnTo>
                    <a:pt x="645" y="772"/>
                  </a:lnTo>
                  <a:lnTo>
                    <a:pt x="645" y="772"/>
                  </a:lnTo>
                  <a:lnTo>
                    <a:pt x="645" y="101"/>
                  </a:lnTo>
                  <a:lnTo>
                    <a:pt x="645" y="101"/>
                  </a:lnTo>
                  <a:lnTo>
                    <a:pt x="630" y="88"/>
                  </a:lnTo>
                  <a:lnTo>
                    <a:pt x="613" y="76"/>
                  </a:lnTo>
                  <a:lnTo>
                    <a:pt x="596" y="67"/>
                  </a:lnTo>
                  <a:lnTo>
                    <a:pt x="577" y="59"/>
                  </a:lnTo>
                  <a:lnTo>
                    <a:pt x="558" y="52"/>
                  </a:lnTo>
                  <a:lnTo>
                    <a:pt x="536" y="47"/>
                  </a:lnTo>
                  <a:lnTo>
                    <a:pt x="514" y="42"/>
                  </a:lnTo>
                  <a:lnTo>
                    <a:pt x="492" y="40"/>
                  </a:lnTo>
                  <a:lnTo>
                    <a:pt x="468" y="37"/>
                  </a:lnTo>
                  <a:lnTo>
                    <a:pt x="443" y="37"/>
                  </a:lnTo>
                  <a:lnTo>
                    <a:pt x="394" y="37"/>
                  </a:lnTo>
                  <a:lnTo>
                    <a:pt x="342" y="39"/>
                  </a:lnTo>
                  <a:lnTo>
                    <a:pt x="288" y="42"/>
                  </a:lnTo>
                  <a:lnTo>
                    <a:pt x="288" y="42"/>
                  </a:lnTo>
                  <a:lnTo>
                    <a:pt x="237" y="45"/>
                  </a:lnTo>
                  <a:lnTo>
                    <a:pt x="186" y="46"/>
                  </a:lnTo>
                  <a:lnTo>
                    <a:pt x="137" y="47"/>
                  </a:lnTo>
                  <a:lnTo>
                    <a:pt x="112" y="46"/>
                  </a:lnTo>
                  <a:lnTo>
                    <a:pt x="88" y="45"/>
                  </a:lnTo>
                  <a:lnTo>
                    <a:pt x="88" y="45"/>
                  </a:lnTo>
                  <a:lnTo>
                    <a:pt x="88" y="385"/>
                  </a:lnTo>
                  <a:lnTo>
                    <a:pt x="88" y="749"/>
                  </a:lnTo>
                  <a:lnTo>
                    <a:pt x="88" y="749"/>
                  </a:lnTo>
                  <a:lnTo>
                    <a:pt x="150" y="746"/>
                  </a:lnTo>
                  <a:lnTo>
                    <a:pt x="215" y="742"/>
                  </a:lnTo>
                  <a:lnTo>
                    <a:pt x="281" y="740"/>
                  </a:lnTo>
                  <a:lnTo>
                    <a:pt x="348" y="739"/>
                  </a:lnTo>
                  <a:lnTo>
                    <a:pt x="414" y="739"/>
                  </a:lnTo>
                  <a:lnTo>
                    <a:pt x="446" y="739"/>
                  </a:lnTo>
                  <a:lnTo>
                    <a:pt x="478" y="741"/>
                  </a:lnTo>
                  <a:lnTo>
                    <a:pt x="509" y="744"/>
                  </a:lnTo>
                  <a:lnTo>
                    <a:pt x="539" y="746"/>
                  </a:lnTo>
                  <a:lnTo>
                    <a:pt x="568" y="751"/>
                  </a:lnTo>
                  <a:lnTo>
                    <a:pt x="596" y="7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6"/>
            <p:cNvSpPr>
              <a:spLocks/>
            </p:cNvSpPr>
            <p:nvPr/>
          </p:nvSpPr>
          <p:spPr bwMode="auto">
            <a:xfrm>
              <a:off x="275" y="1308"/>
              <a:ext cx="266" cy="177"/>
            </a:xfrm>
            <a:custGeom>
              <a:avLst/>
              <a:gdLst>
                <a:gd name="T0" fmla="*/ 1283 w 1330"/>
                <a:gd name="T1" fmla="*/ 72 h 886"/>
                <a:gd name="T2" fmla="*/ 1292 w 1330"/>
                <a:gd name="T3" fmla="*/ 77 h 886"/>
                <a:gd name="T4" fmla="*/ 1316 w 1330"/>
                <a:gd name="T5" fmla="*/ 78 h 886"/>
                <a:gd name="T6" fmla="*/ 1329 w 1330"/>
                <a:gd name="T7" fmla="*/ 85 h 886"/>
                <a:gd name="T8" fmla="*/ 1329 w 1330"/>
                <a:gd name="T9" fmla="*/ 93 h 886"/>
                <a:gd name="T10" fmla="*/ 1296 w 1330"/>
                <a:gd name="T11" fmla="*/ 843 h 886"/>
                <a:gd name="T12" fmla="*/ 1193 w 1330"/>
                <a:gd name="T13" fmla="*/ 849 h 886"/>
                <a:gd name="T14" fmla="*/ 1052 w 1330"/>
                <a:gd name="T15" fmla="*/ 843 h 886"/>
                <a:gd name="T16" fmla="*/ 954 w 1330"/>
                <a:gd name="T17" fmla="*/ 837 h 886"/>
                <a:gd name="T18" fmla="*/ 858 w 1330"/>
                <a:gd name="T19" fmla="*/ 838 h 886"/>
                <a:gd name="T20" fmla="*/ 797 w 1330"/>
                <a:gd name="T21" fmla="*/ 844 h 886"/>
                <a:gd name="T22" fmla="*/ 733 w 1330"/>
                <a:gd name="T23" fmla="*/ 871 h 886"/>
                <a:gd name="T24" fmla="*/ 689 w 1330"/>
                <a:gd name="T25" fmla="*/ 884 h 886"/>
                <a:gd name="T26" fmla="*/ 652 w 1330"/>
                <a:gd name="T27" fmla="*/ 886 h 886"/>
                <a:gd name="T28" fmla="*/ 621 w 1330"/>
                <a:gd name="T29" fmla="*/ 882 h 886"/>
                <a:gd name="T30" fmla="*/ 581 w 1330"/>
                <a:gd name="T31" fmla="*/ 868 h 886"/>
                <a:gd name="T32" fmla="*/ 539 w 1330"/>
                <a:gd name="T33" fmla="*/ 844 h 886"/>
                <a:gd name="T34" fmla="*/ 7 w 1330"/>
                <a:gd name="T35" fmla="*/ 841 h 886"/>
                <a:gd name="T36" fmla="*/ 0 w 1330"/>
                <a:gd name="T37" fmla="*/ 837 h 886"/>
                <a:gd name="T38" fmla="*/ 0 w 1330"/>
                <a:gd name="T39" fmla="*/ 101 h 886"/>
                <a:gd name="T40" fmla="*/ 6 w 1330"/>
                <a:gd name="T41" fmla="*/ 85 h 886"/>
                <a:gd name="T42" fmla="*/ 32 w 1330"/>
                <a:gd name="T43" fmla="*/ 73 h 886"/>
                <a:gd name="T44" fmla="*/ 47 w 1330"/>
                <a:gd name="T45" fmla="*/ 66 h 886"/>
                <a:gd name="T46" fmla="*/ 52 w 1330"/>
                <a:gd name="T47" fmla="*/ 49 h 886"/>
                <a:gd name="T48" fmla="*/ 47 w 1330"/>
                <a:gd name="T49" fmla="*/ 29 h 886"/>
                <a:gd name="T50" fmla="*/ 57 w 1330"/>
                <a:gd name="T51" fmla="*/ 7 h 886"/>
                <a:gd name="T52" fmla="*/ 88 w 1330"/>
                <a:gd name="T53" fmla="*/ 6 h 886"/>
                <a:gd name="T54" fmla="*/ 222 w 1330"/>
                <a:gd name="T55" fmla="*/ 6 h 886"/>
                <a:gd name="T56" fmla="*/ 335 w 1330"/>
                <a:gd name="T57" fmla="*/ 1 h 886"/>
                <a:gd name="T58" fmla="*/ 474 w 1330"/>
                <a:gd name="T59" fmla="*/ 2 h 886"/>
                <a:gd name="T60" fmla="*/ 549 w 1330"/>
                <a:gd name="T61" fmla="*/ 12 h 886"/>
                <a:gd name="T62" fmla="*/ 612 w 1330"/>
                <a:gd name="T63" fmla="*/ 34 h 886"/>
                <a:gd name="T64" fmla="*/ 661 w 1330"/>
                <a:gd name="T65" fmla="*/ 69 h 886"/>
                <a:gd name="T66" fmla="*/ 683 w 1330"/>
                <a:gd name="T67" fmla="*/ 51 h 886"/>
                <a:gd name="T68" fmla="*/ 724 w 1330"/>
                <a:gd name="T69" fmla="*/ 30 h 886"/>
                <a:gd name="T70" fmla="*/ 774 w 1330"/>
                <a:gd name="T71" fmla="*/ 15 h 886"/>
                <a:gd name="T72" fmla="*/ 890 w 1330"/>
                <a:gd name="T73" fmla="*/ 1 h 886"/>
                <a:gd name="T74" fmla="*/ 1018 w 1330"/>
                <a:gd name="T75" fmla="*/ 1 h 886"/>
                <a:gd name="T76" fmla="*/ 1228 w 1330"/>
                <a:gd name="T77" fmla="*/ 11 h 886"/>
                <a:gd name="T78" fmla="*/ 1270 w 1330"/>
                <a:gd name="T79" fmla="*/ 11 h 886"/>
                <a:gd name="T80" fmla="*/ 1279 w 1330"/>
                <a:gd name="T81" fmla="*/ 16 h 886"/>
                <a:gd name="T82" fmla="*/ 1282 w 1330"/>
                <a:gd name="T83" fmla="*/ 31 h 886"/>
                <a:gd name="T84" fmla="*/ 1280 w 1330"/>
                <a:gd name="T85" fmla="*/ 69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30" h="886">
                  <a:moveTo>
                    <a:pt x="1280" y="69"/>
                  </a:moveTo>
                  <a:lnTo>
                    <a:pt x="1280" y="69"/>
                  </a:lnTo>
                  <a:lnTo>
                    <a:pt x="1283" y="72"/>
                  </a:lnTo>
                  <a:lnTo>
                    <a:pt x="1284" y="75"/>
                  </a:lnTo>
                  <a:lnTo>
                    <a:pt x="1288" y="76"/>
                  </a:lnTo>
                  <a:lnTo>
                    <a:pt x="1292" y="77"/>
                  </a:lnTo>
                  <a:lnTo>
                    <a:pt x="1299" y="78"/>
                  </a:lnTo>
                  <a:lnTo>
                    <a:pt x="1308" y="78"/>
                  </a:lnTo>
                  <a:lnTo>
                    <a:pt x="1316" y="78"/>
                  </a:lnTo>
                  <a:lnTo>
                    <a:pt x="1324" y="80"/>
                  </a:lnTo>
                  <a:lnTo>
                    <a:pt x="1326" y="82"/>
                  </a:lnTo>
                  <a:lnTo>
                    <a:pt x="1329" y="85"/>
                  </a:lnTo>
                  <a:lnTo>
                    <a:pt x="1330" y="88"/>
                  </a:lnTo>
                  <a:lnTo>
                    <a:pt x="1329" y="93"/>
                  </a:lnTo>
                  <a:lnTo>
                    <a:pt x="1329" y="93"/>
                  </a:lnTo>
                  <a:lnTo>
                    <a:pt x="1329" y="837"/>
                  </a:lnTo>
                  <a:lnTo>
                    <a:pt x="1329" y="837"/>
                  </a:lnTo>
                  <a:lnTo>
                    <a:pt x="1296" y="843"/>
                  </a:lnTo>
                  <a:lnTo>
                    <a:pt x="1263" y="847"/>
                  </a:lnTo>
                  <a:lnTo>
                    <a:pt x="1228" y="849"/>
                  </a:lnTo>
                  <a:lnTo>
                    <a:pt x="1193" y="849"/>
                  </a:lnTo>
                  <a:lnTo>
                    <a:pt x="1159" y="849"/>
                  </a:lnTo>
                  <a:lnTo>
                    <a:pt x="1123" y="847"/>
                  </a:lnTo>
                  <a:lnTo>
                    <a:pt x="1052" y="843"/>
                  </a:lnTo>
                  <a:lnTo>
                    <a:pt x="1052" y="843"/>
                  </a:lnTo>
                  <a:lnTo>
                    <a:pt x="986" y="838"/>
                  </a:lnTo>
                  <a:lnTo>
                    <a:pt x="954" y="837"/>
                  </a:lnTo>
                  <a:lnTo>
                    <a:pt x="921" y="836"/>
                  </a:lnTo>
                  <a:lnTo>
                    <a:pt x="889" y="837"/>
                  </a:lnTo>
                  <a:lnTo>
                    <a:pt x="858" y="838"/>
                  </a:lnTo>
                  <a:lnTo>
                    <a:pt x="827" y="841"/>
                  </a:lnTo>
                  <a:lnTo>
                    <a:pt x="797" y="844"/>
                  </a:lnTo>
                  <a:lnTo>
                    <a:pt x="797" y="844"/>
                  </a:lnTo>
                  <a:lnTo>
                    <a:pt x="779" y="849"/>
                  </a:lnTo>
                  <a:lnTo>
                    <a:pt x="762" y="856"/>
                  </a:lnTo>
                  <a:lnTo>
                    <a:pt x="733" y="871"/>
                  </a:lnTo>
                  <a:lnTo>
                    <a:pt x="717" y="877"/>
                  </a:lnTo>
                  <a:lnTo>
                    <a:pt x="699" y="882"/>
                  </a:lnTo>
                  <a:lnTo>
                    <a:pt x="689" y="884"/>
                  </a:lnTo>
                  <a:lnTo>
                    <a:pt x="678" y="886"/>
                  </a:lnTo>
                  <a:lnTo>
                    <a:pt x="666" y="886"/>
                  </a:lnTo>
                  <a:lnTo>
                    <a:pt x="652" y="886"/>
                  </a:lnTo>
                  <a:lnTo>
                    <a:pt x="652" y="886"/>
                  </a:lnTo>
                  <a:lnTo>
                    <a:pt x="636" y="884"/>
                  </a:lnTo>
                  <a:lnTo>
                    <a:pt x="621" y="882"/>
                  </a:lnTo>
                  <a:lnTo>
                    <a:pt x="607" y="878"/>
                  </a:lnTo>
                  <a:lnTo>
                    <a:pt x="594" y="874"/>
                  </a:lnTo>
                  <a:lnTo>
                    <a:pt x="581" y="868"/>
                  </a:lnTo>
                  <a:lnTo>
                    <a:pt x="569" y="862"/>
                  </a:lnTo>
                  <a:lnTo>
                    <a:pt x="539" y="844"/>
                  </a:lnTo>
                  <a:lnTo>
                    <a:pt x="539" y="844"/>
                  </a:lnTo>
                  <a:lnTo>
                    <a:pt x="7" y="844"/>
                  </a:lnTo>
                  <a:lnTo>
                    <a:pt x="7" y="844"/>
                  </a:lnTo>
                  <a:lnTo>
                    <a:pt x="7" y="841"/>
                  </a:lnTo>
                  <a:lnTo>
                    <a:pt x="6" y="838"/>
                  </a:lnTo>
                  <a:lnTo>
                    <a:pt x="2" y="837"/>
                  </a:lnTo>
                  <a:lnTo>
                    <a:pt x="0" y="837"/>
                  </a:lnTo>
                  <a:lnTo>
                    <a:pt x="0" y="837"/>
                  </a:lnTo>
                  <a:lnTo>
                    <a:pt x="0" y="101"/>
                  </a:lnTo>
                  <a:lnTo>
                    <a:pt x="0" y="101"/>
                  </a:lnTo>
                  <a:lnTo>
                    <a:pt x="0" y="95"/>
                  </a:lnTo>
                  <a:lnTo>
                    <a:pt x="2" y="90"/>
                  </a:lnTo>
                  <a:lnTo>
                    <a:pt x="6" y="85"/>
                  </a:lnTo>
                  <a:lnTo>
                    <a:pt x="10" y="82"/>
                  </a:lnTo>
                  <a:lnTo>
                    <a:pt x="21" y="77"/>
                  </a:lnTo>
                  <a:lnTo>
                    <a:pt x="32" y="73"/>
                  </a:lnTo>
                  <a:lnTo>
                    <a:pt x="38" y="72"/>
                  </a:lnTo>
                  <a:lnTo>
                    <a:pt x="43" y="70"/>
                  </a:lnTo>
                  <a:lnTo>
                    <a:pt x="47" y="66"/>
                  </a:lnTo>
                  <a:lnTo>
                    <a:pt x="51" y="61"/>
                  </a:lnTo>
                  <a:lnTo>
                    <a:pt x="52" y="56"/>
                  </a:lnTo>
                  <a:lnTo>
                    <a:pt x="52" y="49"/>
                  </a:lnTo>
                  <a:lnTo>
                    <a:pt x="51" y="40"/>
                  </a:lnTo>
                  <a:lnTo>
                    <a:pt x="47" y="29"/>
                  </a:lnTo>
                  <a:lnTo>
                    <a:pt x="47" y="29"/>
                  </a:lnTo>
                  <a:lnTo>
                    <a:pt x="48" y="20"/>
                  </a:lnTo>
                  <a:lnTo>
                    <a:pt x="52" y="12"/>
                  </a:lnTo>
                  <a:lnTo>
                    <a:pt x="57" y="7"/>
                  </a:lnTo>
                  <a:lnTo>
                    <a:pt x="63" y="4"/>
                  </a:lnTo>
                  <a:lnTo>
                    <a:pt x="63" y="4"/>
                  </a:lnTo>
                  <a:lnTo>
                    <a:pt x="88" y="6"/>
                  </a:lnTo>
                  <a:lnTo>
                    <a:pt x="114" y="7"/>
                  </a:lnTo>
                  <a:lnTo>
                    <a:pt x="168" y="7"/>
                  </a:lnTo>
                  <a:lnTo>
                    <a:pt x="222" y="6"/>
                  </a:lnTo>
                  <a:lnTo>
                    <a:pt x="278" y="4"/>
                  </a:lnTo>
                  <a:lnTo>
                    <a:pt x="278" y="4"/>
                  </a:lnTo>
                  <a:lnTo>
                    <a:pt x="335" y="1"/>
                  </a:lnTo>
                  <a:lnTo>
                    <a:pt x="394" y="0"/>
                  </a:lnTo>
                  <a:lnTo>
                    <a:pt x="448" y="1"/>
                  </a:lnTo>
                  <a:lnTo>
                    <a:pt x="474" y="2"/>
                  </a:lnTo>
                  <a:lnTo>
                    <a:pt x="500" y="5"/>
                  </a:lnTo>
                  <a:lnTo>
                    <a:pt x="525" y="9"/>
                  </a:lnTo>
                  <a:lnTo>
                    <a:pt x="549" y="12"/>
                  </a:lnTo>
                  <a:lnTo>
                    <a:pt x="571" y="19"/>
                  </a:lnTo>
                  <a:lnTo>
                    <a:pt x="592" y="25"/>
                  </a:lnTo>
                  <a:lnTo>
                    <a:pt x="612" y="34"/>
                  </a:lnTo>
                  <a:lnTo>
                    <a:pt x="630" y="44"/>
                  </a:lnTo>
                  <a:lnTo>
                    <a:pt x="646" y="55"/>
                  </a:lnTo>
                  <a:lnTo>
                    <a:pt x="661" y="69"/>
                  </a:lnTo>
                  <a:lnTo>
                    <a:pt x="661" y="69"/>
                  </a:lnTo>
                  <a:lnTo>
                    <a:pt x="671" y="60"/>
                  </a:lnTo>
                  <a:lnTo>
                    <a:pt x="683" y="51"/>
                  </a:lnTo>
                  <a:lnTo>
                    <a:pt x="695" y="42"/>
                  </a:lnTo>
                  <a:lnTo>
                    <a:pt x="709" y="36"/>
                  </a:lnTo>
                  <a:lnTo>
                    <a:pt x="724" y="30"/>
                  </a:lnTo>
                  <a:lnTo>
                    <a:pt x="740" y="24"/>
                  </a:lnTo>
                  <a:lnTo>
                    <a:pt x="756" y="19"/>
                  </a:lnTo>
                  <a:lnTo>
                    <a:pt x="774" y="15"/>
                  </a:lnTo>
                  <a:lnTo>
                    <a:pt x="811" y="9"/>
                  </a:lnTo>
                  <a:lnTo>
                    <a:pt x="849" y="4"/>
                  </a:lnTo>
                  <a:lnTo>
                    <a:pt x="890" y="1"/>
                  </a:lnTo>
                  <a:lnTo>
                    <a:pt x="933" y="0"/>
                  </a:lnTo>
                  <a:lnTo>
                    <a:pt x="975" y="0"/>
                  </a:lnTo>
                  <a:lnTo>
                    <a:pt x="1018" y="1"/>
                  </a:lnTo>
                  <a:lnTo>
                    <a:pt x="1105" y="5"/>
                  </a:lnTo>
                  <a:lnTo>
                    <a:pt x="1188" y="10"/>
                  </a:lnTo>
                  <a:lnTo>
                    <a:pt x="1228" y="11"/>
                  </a:lnTo>
                  <a:lnTo>
                    <a:pt x="1264" y="12"/>
                  </a:lnTo>
                  <a:lnTo>
                    <a:pt x="1264" y="12"/>
                  </a:lnTo>
                  <a:lnTo>
                    <a:pt x="1270" y="11"/>
                  </a:lnTo>
                  <a:lnTo>
                    <a:pt x="1274" y="12"/>
                  </a:lnTo>
                  <a:lnTo>
                    <a:pt x="1277" y="14"/>
                  </a:lnTo>
                  <a:lnTo>
                    <a:pt x="1279" y="16"/>
                  </a:lnTo>
                  <a:lnTo>
                    <a:pt x="1280" y="19"/>
                  </a:lnTo>
                  <a:lnTo>
                    <a:pt x="1282" y="22"/>
                  </a:lnTo>
                  <a:lnTo>
                    <a:pt x="1282" y="31"/>
                  </a:lnTo>
                  <a:lnTo>
                    <a:pt x="1280" y="51"/>
                  </a:lnTo>
                  <a:lnTo>
                    <a:pt x="1280" y="61"/>
                  </a:lnTo>
                  <a:lnTo>
                    <a:pt x="1280" y="6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7"/>
            <p:cNvSpPr>
              <a:spLocks/>
            </p:cNvSpPr>
            <p:nvPr/>
          </p:nvSpPr>
          <p:spPr bwMode="auto">
            <a:xfrm>
              <a:off x="412" y="1315"/>
              <a:ext cx="111" cy="149"/>
            </a:xfrm>
            <a:custGeom>
              <a:avLst/>
              <a:gdLst>
                <a:gd name="T0" fmla="*/ 557 w 557"/>
                <a:gd name="T1" fmla="*/ 712 h 743"/>
                <a:gd name="T2" fmla="*/ 557 w 557"/>
                <a:gd name="T3" fmla="*/ 712 h 743"/>
                <a:gd name="T4" fmla="*/ 557 w 557"/>
                <a:gd name="T5" fmla="*/ 8 h 743"/>
                <a:gd name="T6" fmla="*/ 557 w 557"/>
                <a:gd name="T7" fmla="*/ 8 h 743"/>
                <a:gd name="T8" fmla="*/ 509 w 557"/>
                <a:gd name="T9" fmla="*/ 9 h 743"/>
                <a:gd name="T10" fmla="*/ 460 w 557"/>
                <a:gd name="T11" fmla="*/ 9 h 743"/>
                <a:gd name="T12" fmla="*/ 410 w 557"/>
                <a:gd name="T13" fmla="*/ 8 h 743"/>
                <a:gd name="T14" fmla="*/ 359 w 557"/>
                <a:gd name="T15" fmla="*/ 4 h 743"/>
                <a:gd name="T16" fmla="*/ 359 w 557"/>
                <a:gd name="T17" fmla="*/ 4 h 743"/>
                <a:gd name="T18" fmla="*/ 306 w 557"/>
                <a:gd name="T19" fmla="*/ 2 h 743"/>
                <a:gd name="T20" fmla="*/ 254 w 557"/>
                <a:gd name="T21" fmla="*/ 0 h 743"/>
                <a:gd name="T22" fmla="*/ 203 w 557"/>
                <a:gd name="T23" fmla="*/ 0 h 743"/>
                <a:gd name="T24" fmla="*/ 178 w 557"/>
                <a:gd name="T25" fmla="*/ 0 h 743"/>
                <a:gd name="T26" fmla="*/ 154 w 557"/>
                <a:gd name="T27" fmla="*/ 3 h 743"/>
                <a:gd name="T28" fmla="*/ 132 w 557"/>
                <a:gd name="T29" fmla="*/ 5 h 743"/>
                <a:gd name="T30" fmla="*/ 110 w 557"/>
                <a:gd name="T31" fmla="*/ 10 h 743"/>
                <a:gd name="T32" fmla="*/ 88 w 557"/>
                <a:gd name="T33" fmla="*/ 15 h 743"/>
                <a:gd name="T34" fmla="*/ 69 w 557"/>
                <a:gd name="T35" fmla="*/ 22 h 743"/>
                <a:gd name="T36" fmla="*/ 50 w 557"/>
                <a:gd name="T37" fmla="*/ 30 h 743"/>
                <a:gd name="T38" fmla="*/ 31 w 557"/>
                <a:gd name="T39" fmla="*/ 39 h 743"/>
                <a:gd name="T40" fmla="*/ 15 w 557"/>
                <a:gd name="T41" fmla="*/ 51 h 743"/>
                <a:gd name="T42" fmla="*/ 0 w 557"/>
                <a:gd name="T43" fmla="*/ 64 h 743"/>
                <a:gd name="T44" fmla="*/ 0 w 557"/>
                <a:gd name="T45" fmla="*/ 64 h 743"/>
                <a:gd name="T46" fmla="*/ 0 w 557"/>
                <a:gd name="T47" fmla="*/ 743 h 743"/>
                <a:gd name="T48" fmla="*/ 0 w 557"/>
                <a:gd name="T49" fmla="*/ 743 h 743"/>
                <a:gd name="T50" fmla="*/ 10 w 557"/>
                <a:gd name="T51" fmla="*/ 738 h 743"/>
                <a:gd name="T52" fmla="*/ 21 w 557"/>
                <a:gd name="T53" fmla="*/ 733 h 743"/>
                <a:gd name="T54" fmla="*/ 47 w 557"/>
                <a:gd name="T55" fmla="*/ 724 h 743"/>
                <a:gd name="T56" fmla="*/ 75 w 557"/>
                <a:gd name="T57" fmla="*/ 717 h 743"/>
                <a:gd name="T58" fmla="*/ 106 w 557"/>
                <a:gd name="T59" fmla="*/ 710 h 743"/>
                <a:gd name="T60" fmla="*/ 139 w 557"/>
                <a:gd name="T61" fmla="*/ 707 h 743"/>
                <a:gd name="T62" fmla="*/ 175 w 557"/>
                <a:gd name="T63" fmla="*/ 704 h 743"/>
                <a:gd name="T64" fmla="*/ 213 w 557"/>
                <a:gd name="T65" fmla="*/ 702 h 743"/>
                <a:gd name="T66" fmla="*/ 251 w 557"/>
                <a:gd name="T67" fmla="*/ 702 h 743"/>
                <a:gd name="T68" fmla="*/ 331 w 557"/>
                <a:gd name="T69" fmla="*/ 702 h 743"/>
                <a:gd name="T70" fmla="*/ 410 w 557"/>
                <a:gd name="T71" fmla="*/ 704 h 743"/>
                <a:gd name="T72" fmla="*/ 557 w 557"/>
                <a:gd name="T73" fmla="*/ 712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57" h="743">
                  <a:moveTo>
                    <a:pt x="557" y="712"/>
                  </a:moveTo>
                  <a:lnTo>
                    <a:pt x="557" y="712"/>
                  </a:lnTo>
                  <a:lnTo>
                    <a:pt x="557" y="8"/>
                  </a:lnTo>
                  <a:lnTo>
                    <a:pt x="557" y="8"/>
                  </a:lnTo>
                  <a:lnTo>
                    <a:pt x="509" y="9"/>
                  </a:lnTo>
                  <a:lnTo>
                    <a:pt x="460" y="9"/>
                  </a:lnTo>
                  <a:lnTo>
                    <a:pt x="410" y="8"/>
                  </a:lnTo>
                  <a:lnTo>
                    <a:pt x="359" y="4"/>
                  </a:lnTo>
                  <a:lnTo>
                    <a:pt x="359" y="4"/>
                  </a:lnTo>
                  <a:lnTo>
                    <a:pt x="306" y="2"/>
                  </a:lnTo>
                  <a:lnTo>
                    <a:pt x="254" y="0"/>
                  </a:lnTo>
                  <a:lnTo>
                    <a:pt x="203" y="0"/>
                  </a:lnTo>
                  <a:lnTo>
                    <a:pt x="178" y="0"/>
                  </a:lnTo>
                  <a:lnTo>
                    <a:pt x="154" y="3"/>
                  </a:lnTo>
                  <a:lnTo>
                    <a:pt x="132" y="5"/>
                  </a:lnTo>
                  <a:lnTo>
                    <a:pt x="110" y="10"/>
                  </a:lnTo>
                  <a:lnTo>
                    <a:pt x="88" y="15"/>
                  </a:lnTo>
                  <a:lnTo>
                    <a:pt x="69" y="22"/>
                  </a:lnTo>
                  <a:lnTo>
                    <a:pt x="50" y="30"/>
                  </a:lnTo>
                  <a:lnTo>
                    <a:pt x="31" y="39"/>
                  </a:lnTo>
                  <a:lnTo>
                    <a:pt x="15" y="51"/>
                  </a:lnTo>
                  <a:lnTo>
                    <a:pt x="0" y="64"/>
                  </a:lnTo>
                  <a:lnTo>
                    <a:pt x="0" y="64"/>
                  </a:lnTo>
                  <a:lnTo>
                    <a:pt x="0" y="743"/>
                  </a:lnTo>
                  <a:lnTo>
                    <a:pt x="0" y="743"/>
                  </a:lnTo>
                  <a:lnTo>
                    <a:pt x="10" y="738"/>
                  </a:lnTo>
                  <a:lnTo>
                    <a:pt x="21" y="733"/>
                  </a:lnTo>
                  <a:lnTo>
                    <a:pt x="47" y="724"/>
                  </a:lnTo>
                  <a:lnTo>
                    <a:pt x="75" y="717"/>
                  </a:lnTo>
                  <a:lnTo>
                    <a:pt x="106" y="710"/>
                  </a:lnTo>
                  <a:lnTo>
                    <a:pt x="139" y="707"/>
                  </a:lnTo>
                  <a:lnTo>
                    <a:pt x="175" y="704"/>
                  </a:lnTo>
                  <a:lnTo>
                    <a:pt x="213" y="702"/>
                  </a:lnTo>
                  <a:lnTo>
                    <a:pt x="251" y="702"/>
                  </a:lnTo>
                  <a:lnTo>
                    <a:pt x="331" y="702"/>
                  </a:lnTo>
                  <a:lnTo>
                    <a:pt x="410" y="704"/>
                  </a:lnTo>
                  <a:lnTo>
                    <a:pt x="557" y="7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8"/>
            <p:cNvSpPr>
              <a:spLocks/>
            </p:cNvSpPr>
            <p:nvPr/>
          </p:nvSpPr>
          <p:spPr bwMode="auto">
            <a:xfrm>
              <a:off x="293" y="1315"/>
              <a:ext cx="111" cy="150"/>
            </a:xfrm>
            <a:custGeom>
              <a:avLst/>
              <a:gdLst>
                <a:gd name="T0" fmla="*/ 508 w 557"/>
                <a:gd name="T1" fmla="*/ 719 h 748"/>
                <a:gd name="T2" fmla="*/ 508 w 557"/>
                <a:gd name="T3" fmla="*/ 719 h 748"/>
                <a:gd name="T4" fmla="*/ 513 w 557"/>
                <a:gd name="T5" fmla="*/ 723 h 748"/>
                <a:gd name="T6" fmla="*/ 520 w 557"/>
                <a:gd name="T7" fmla="*/ 728 h 748"/>
                <a:gd name="T8" fmla="*/ 537 w 557"/>
                <a:gd name="T9" fmla="*/ 741 h 748"/>
                <a:gd name="T10" fmla="*/ 545 w 557"/>
                <a:gd name="T11" fmla="*/ 745 h 748"/>
                <a:gd name="T12" fmla="*/ 548 w 557"/>
                <a:gd name="T13" fmla="*/ 746 h 748"/>
                <a:gd name="T14" fmla="*/ 552 w 557"/>
                <a:gd name="T15" fmla="*/ 748 h 748"/>
                <a:gd name="T16" fmla="*/ 553 w 557"/>
                <a:gd name="T17" fmla="*/ 746 h 748"/>
                <a:gd name="T18" fmla="*/ 555 w 557"/>
                <a:gd name="T19" fmla="*/ 744 h 748"/>
                <a:gd name="T20" fmla="*/ 557 w 557"/>
                <a:gd name="T21" fmla="*/ 740 h 748"/>
                <a:gd name="T22" fmla="*/ 557 w 557"/>
                <a:gd name="T23" fmla="*/ 735 h 748"/>
                <a:gd name="T24" fmla="*/ 557 w 557"/>
                <a:gd name="T25" fmla="*/ 735 h 748"/>
                <a:gd name="T26" fmla="*/ 557 w 557"/>
                <a:gd name="T27" fmla="*/ 64 h 748"/>
                <a:gd name="T28" fmla="*/ 557 w 557"/>
                <a:gd name="T29" fmla="*/ 64 h 748"/>
                <a:gd name="T30" fmla="*/ 542 w 557"/>
                <a:gd name="T31" fmla="*/ 51 h 748"/>
                <a:gd name="T32" fmla="*/ 525 w 557"/>
                <a:gd name="T33" fmla="*/ 39 h 748"/>
                <a:gd name="T34" fmla="*/ 508 w 557"/>
                <a:gd name="T35" fmla="*/ 30 h 748"/>
                <a:gd name="T36" fmla="*/ 489 w 557"/>
                <a:gd name="T37" fmla="*/ 22 h 748"/>
                <a:gd name="T38" fmla="*/ 470 w 557"/>
                <a:gd name="T39" fmla="*/ 15 h 748"/>
                <a:gd name="T40" fmla="*/ 448 w 557"/>
                <a:gd name="T41" fmla="*/ 10 h 748"/>
                <a:gd name="T42" fmla="*/ 426 w 557"/>
                <a:gd name="T43" fmla="*/ 5 h 748"/>
                <a:gd name="T44" fmla="*/ 404 w 557"/>
                <a:gd name="T45" fmla="*/ 3 h 748"/>
                <a:gd name="T46" fmla="*/ 380 w 557"/>
                <a:gd name="T47" fmla="*/ 0 h 748"/>
                <a:gd name="T48" fmla="*/ 355 w 557"/>
                <a:gd name="T49" fmla="*/ 0 h 748"/>
                <a:gd name="T50" fmla="*/ 306 w 557"/>
                <a:gd name="T51" fmla="*/ 0 h 748"/>
                <a:gd name="T52" fmla="*/ 254 w 557"/>
                <a:gd name="T53" fmla="*/ 2 h 748"/>
                <a:gd name="T54" fmla="*/ 200 w 557"/>
                <a:gd name="T55" fmla="*/ 5 h 748"/>
                <a:gd name="T56" fmla="*/ 200 w 557"/>
                <a:gd name="T57" fmla="*/ 5 h 748"/>
                <a:gd name="T58" fmla="*/ 149 w 557"/>
                <a:gd name="T59" fmla="*/ 8 h 748"/>
                <a:gd name="T60" fmla="*/ 98 w 557"/>
                <a:gd name="T61" fmla="*/ 9 h 748"/>
                <a:gd name="T62" fmla="*/ 49 w 557"/>
                <a:gd name="T63" fmla="*/ 10 h 748"/>
                <a:gd name="T64" fmla="*/ 24 w 557"/>
                <a:gd name="T65" fmla="*/ 9 h 748"/>
                <a:gd name="T66" fmla="*/ 0 w 557"/>
                <a:gd name="T67" fmla="*/ 8 h 748"/>
                <a:gd name="T68" fmla="*/ 0 w 557"/>
                <a:gd name="T69" fmla="*/ 8 h 748"/>
                <a:gd name="T70" fmla="*/ 0 w 557"/>
                <a:gd name="T71" fmla="*/ 348 h 748"/>
                <a:gd name="T72" fmla="*/ 0 w 557"/>
                <a:gd name="T73" fmla="*/ 712 h 748"/>
                <a:gd name="T74" fmla="*/ 0 w 557"/>
                <a:gd name="T75" fmla="*/ 712 h 748"/>
                <a:gd name="T76" fmla="*/ 62 w 557"/>
                <a:gd name="T77" fmla="*/ 709 h 748"/>
                <a:gd name="T78" fmla="*/ 127 w 557"/>
                <a:gd name="T79" fmla="*/ 705 h 748"/>
                <a:gd name="T80" fmla="*/ 193 w 557"/>
                <a:gd name="T81" fmla="*/ 703 h 748"/>
                <a:gd name="T82" fmla="*/ 260 w 557"/>
                <a:gd name="T83" fmla="*/ 702 h 748"/>
                <a:gd name="T84" fmla="*/ 326 w 557"/>
                <a:gd name="T85" fmla="*/ 702 h 748"/>
                <a:gd name="T86" fmla="*/ 358 w 557"/>
                <a:gd name="T87" fmla="*/ 702 h 748"/>
                <a:gd name="T88" fmla="*/ 390 w 557"/>
                <a:gd name="T89" fmla="*/ 704 h 748"/>
                <a:gd name="T90" fmla="*/ 421 w 557"/>
                <a:gd name="T91" fmla="*/ 707 h 748"/>
                <a:gd name="T92" fmla="*/ 451 w 557"/>
                <a:gd name="T93" fmla="*/ 709 h 748"/>
                <a:gd name="T94" fmla="*/ 480 w 557"/>
                <a:gd name="T95" fmla="*/ 714 h 748"/>
                <a:gd name="T96" fmla="*/ 508 w 557"/>
                <a:gd name="T97" fmla="*/ 719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57" h="748">
                  <a:moveTo>
                    <a:pt x="508" y="719"/>
                  </a:moveTo>
                  <a:lnTo>
                    <a:pt x="508" y="719"/>
                  </a:lnTo>
                  <a:lnTo>
                    <a:pt x="513" y="723"/>
                  </a:lnTo>
                  <a:lnTo>
                    <a:pt x="520" y="728"/>
                  </a:lnTo>
                  <a:lnTo>
                    <a:pt x="537" y="741"/>
                  </a:lnTo>
                  <a:lnTo>
                    <a:pt x="545" y="745"/>
                  </a:lnTo>
                  <a:lnTo>
                    <a:pt x="548" y="746"/>
                  </a:lnTo>
                  <a:lnTo>
                    <a:pt x="552" y="748"/>
                  </a:lnTo>
                  <a:lnTo>
                    <a:pt x="553" y="746"/>
                  </a:lnTo>
                  <a:lnTo>
                    <a:pt x="555" y="744"/>
                  </a:lnTo>
                  <a:lnTo>
                    <a:pt x="557" y="740"/>
                  </a:lnTo>
                  <a:lnTo>
                    <a:pt x="557" y="735"/>
                  </a:lnTo>
                  <a:lnTo>
                    <a:pt x="557" y="735"/>
                  </a:lnTo>
                  <a:lnTo>
                    <a:pt x="557" y="64"/>
                  </a:lnTo>
                  <a:lnTo>
                    <a:pt x="557" y="64"/>
                  </a:lnTo>
                  <a:lnTo>
                    <a:pt x="542" y="51"/>
                  </a:lnTo>
                  <a:lnTo>
                    <a:pt x="525" y="39"/>
                  </a:lnTo>
                  <a:lnTo>
                    <a:pt x="508" y="30"/>
                  </a:lnTo>
                  <a:lnTo>
                    <a:pt x="489" y="22"/>
                  </a:lnTo>
                  <a:lnTo>
                    <a:pt x="470" y="15"/>
                  </a:lnTo>
                  <a:lnTo>
                    <a:pt x="448" y="10"/>
                  </a:lnTo>
                  <a:lnTo>
                    <a:pt x="426" y="5"/>
                  </a:lnTo>
                  <a:lnTo>
                    <a:pt x="404" y="3"/>
                  </a:lnTo>
                  <a:lnTo>
                    <a:pt x="380" y="0"/>
                  </a:lnTo>
                  <a:lnTo>
                    <a:pt x="355" y="0"/>
                  </a:lnTo>
                  <a:lnTo>
                    <a:pt x="306" y="0"/>
                  </a:lnTo>
                  <a:lnTo>
                    <a:pt x="254" y="2"/>
                  </a:lnTo>
                  <a:lnTo>
                    <a:pt x="200" y="5"/>
                  </a:lnTo>
                  <a:lnTo>
                    <a:pt x="200" y="5"/>
                  </a:lnTo>
                  <a:lnTo>
                    <a:pt x="149" y="8"/>
                  </a:lnTo>
                  <a:lnTo>
                    <a:pt x="98" y="9"/>
                  </a:lnTo>
                  <a:lnTo>
                    <a:pt x="49" y="10"/>
                  </a:lnTo>
                  <a:lnTo>
                    <a:pt x="24" y="9"/>
                  </a:lnTo>
                  <a:lnTo>
                    <a:pt x="0" y="8"/>
                  </a:lnTo>
                  <a:lnTo>
                    <a:pt x="0" y="8"/>
                  </a:lnTo>
                  <a:lnTo>
                    <a:pt x="0" y="348"/>
                  </a:lnTo>
                  <a:lnTo>
                    <a:pt x="0" y="712"/>
                  </a:lnTo>
                  <a:lnTo>
                    <a:pt x="0" y="712"/>
                  </a:lnTo>
                  <a:lnTo>
                    <a:pt x="62" y="709"/>
                  </a:lnTo>
                  <a:lnTo>
                    <a:pt x="127" y="705"/>
                  </a:lnTo>
                  <a:lnTo>
                    <a:pt x="193" y="703"/>
                  </a:lnTo>
                  <a:lnTo>
                    <a:pt x="260" y="702"/>
                  </a:lnTo>
                  <a:lnTo>
                    <a:pt x="326" y="702"/>
                  </a:lnTo>
                  <a:lnTo>
                    <a:pt x="358" y="702"/>
                  </a:lnTo>
                  <a:lnTo>
                    <a:pt x="390" y="704"/>
                  </a:lnTo>
                  <a:lnTo>
                    <a:pt x="421" y="707"/>
                  </a:lnTo>
                  <a:lnTo>
                    <a:pt x="451" y="709"/>
                  </a:lnTo>
                  <a:lnTo>
                    <a:pt x="480" y="714"/>
                  </a:lnTo>
                  <a:lnTo>
                    <a:pt x="508" y="7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9"/>
            <p:cNvSpPr>
              <a:spLocks/>
            </p:cNvSpPr>
            <p:nvPr/>
          </p:nvSpPr>
          <p:spPr bwMode="auto">
            <a:xfrm>
              <a:off x="309" y="1339"/>
              <a:ext cx="79" cy="13"/>
            </a:xfrm>
            <a:custGeom>
              <a:avLst/>
              <a:gdLst>
                <a:gd name="T0" fmla="*/ 380 w 396"/>
                <a:gd name="T1" fmla="*/ 65 h 65"/>
                <a:gd name="T2" fmla="*/ 380 w 396"/>
                <a:gd name="T3" fmla="*/ 65 h 65"/>
                <a:gd name="T4" fmla="*/ 375 w 396"/>
                <a:gd name="T5" fmla="*/ 63 h 65"/>
                <a:gd name="T6" fmla="*/ 370 w 396"/>
                <a:gd name="T7" fmla="*/ 62 h 65"/>
                <a:gd name="T8" fmla="*/ 367 w 396"/>
                <a:gd name="T9" fmla="*/ 58 h 65"/>
                <a:gd name="T10" fmla="*/ 365 w 396"/>
                <a:gd name="T11" fmla="*/ 55 h 65"/>
                <a:gd name="T12" fmla="*/ 365 w 396"/>
                <a:gd name="T13" fmla="*/ 55 h 65"/>
                <a:gd name="T14" fmla="*/ 362 w 396"/>
                <a:gd name="T15" fmla="*/ 50 h 65"/>
                <a:gd name="T16" fmla="*/ 360 w 396"/>
                <a:gd name="T17" fmla="*/ 46 h 65"/>
                <a:gd name="T18" fmla="*/ 352 w 396"/>
                <a:gd name="T19" fmla="*/ 40 h 65"/>
                <a:gd name="T20" fmla="*/ 346 w 396"/>
                <a:gd name="T21" fmla="*/ 36 h 65"/>
                <a:gd name="T22" fmla="*/ 339 w 396"/>
                <a:gd name="T23" fmla="*/ 34 h 65"/>
                <a:gd name="T24" fmla="*/ 331 w 396"/>
                <a:gd name="T25" fmla="*/ 32 h 65"/>
                <a:gd name="T26" fmla="*/ 325 w 396"/>
                <a:gd name="T27" fmla="*/ 32 h 65"/>
                <a:gd name="T28" fmla="*/ 319 w 396"/>
                <a:gd name="T29" fmla="*/ 34 h 65"/>
                <a:gd name="T30" fmla="*/ 319 w 396"/>
                <a:gd name="T31" fmla="*/ 34 h 65"/>
                <a:gd name="T32" fmla="*/ 316 w 396"/>
                <a:gd name="T33" fmla="*/ 34 h 65"/>
                <a:gd name="T34" fmla="*/ 16 w 396"/>
                <a:gd name="T35" fmla="*/ 34 h 65"/>
                <a:gd name="T36" fmla="*/ 16 w 396"/>
                <a:gd name="T37" fmla="*/ 34 h 65"/>
                <a:gd name="T38" fmla="*/ 8 w 396"/>
                <a:gd name="T39" fmla="*/ 32 h 65"/>
                <a:gd name="T40" fmla="*/ 3 w 396"/>
                <a:gd name="T41" fmla="*/ 29 h 65"/>
                <a:gd name="T42" fmla="*/ 1 w 396"/>
                <a:gd name="T43" fmla="*/ 24 h 65"/>
                <a:gd name="T44" fmla="*/ 0 w 396"/>
                <a:gd name="T45" fmla="*/ 17 h 65"/>
                <a:gd name="T46" fmla="*/ 0 w 396"/>
                <a:gd name="T47" fmla="*/ 17 h 65"/>
                <a:gd name="T48" fmla="*/ 1 w 396"/>
                <a:gd name="T49" fmla="*/ 11 h 65"/>
                <a:gd name="T50" fmla="*/ 3 w 396"/>
                <a:gd name="T51" fmla="*/ 6 h 65"/>
                <a:gd name="T52" fmla="*/ 8 w 396"/>
                <a:gd name="T53" fmla="*/ 2 h 65"/>
                <a:gd name="T54" fmla="*/ 16 w 396"/>
                <a:gd name="T55" fmla="*/ 1 h 65"/>
                <a:gd name="T56" fmla="*/ 316 w 396"/>
                <a:gd name="T57" fmla="*/ 1 h 65"/>
                <a:gd name="T58" fmla="*/ 316 w 396"/>
                <a:gd name="T59" fmla="*/ 1 h 65"/>
                <a:gd name="T60" fmla="*/ 325 w 396"/>
                <a:gd name="T61" fmla="*/ 0 h 65"/>
                <a:gd name="T62" fmla="*/ 335 w 396"/>
                <a:gd name="T63" fmla="*/ 1 h 65"/>
                <a:gd name="T64" fmla="*/ 346 w 396"/>
                <a:gd name="T65" fmla="*/ 2 h 65"/>
                <a:gd name="T66" fmla="*/ 357 w 396"/>
                <a:gd name="T67" fmla="*/ 6 h 65"/>
                <a:gd name="T68" fmla="*/ 368 w 396"/>
                <a:gd name="T69" fmla="*/ 11 h 65"/>
                <a:gd name="T70" fmla="*/ 378 w 396"/>
                <a:gd name="T71" fmla="*/ 19 h 65"/>
                <a:gd name="T72" fmla="*/ 383 w 396"/>
                <a:gd name="T73" fmla="*/ 24 h 65"/>
                <a:gd name="T74" fmla="*/ 387 w 396"/>
                <a:gd name="T75" fmla="*/ 29 h 65"/>
                <a:gd name="T76" fmla="*/ 391 w 396"/>
                <a:gd name="T77" fmla="*/ 35 h 65"/>
                <a:gd name="T78" fmla="*/ 395 w 396"/>
                <a:gd name="T79" fmla="*/ 42 h 65"/>
                <a:gd name="T80" fmla="*/ 395 w 396"/>
                <a:gd name="T81" fmla="*/ 42 h 65"/>
                <a:gd name="T82" fmla="*/ 396 w 396"/>
                <a:gd name="T83" fmla="*/ 49 h 65"/>
                <a:gd name="T84" fmla="*/ 395 w 396"/>
                <a:gd name="T85" fmla="*/ 55 h 65"/>
                <a:gd name="T86" fmla="*/ 391 w 396"/>
                <a:gd name="T87" fmla="*/ 60 h 65"/>
                <a:gd name="T88" fmla="*/ 385 w 396"/>
                <a:gd name="T89" fmla="*/ 63 h 65"/>
                <a:gd name="T90" fmla="*/ 385 w 396"/>
                <a:gd name="T91" fmla="*/ 63 h 65"/>
                <a:gd name="T92" fmla="*/ 380 w 396"/>
                <a:gd name="T9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5">
                  <a:moveTo>
                    <a:pt x="380" y="65"/>
                  </a:moveTo>
                  <a:lnTo>
                    <a:pt x="380" y="65"/>
                  </a:lnTo>
                  <a:lnTo>
                    <a:pt x="375" y="63"/>
                  </a:lnTo>
                  <a:lnTo>
                    <a:pt x="370" y="62"/>
                  </a:lnTo>
                  <a:lnTo>
                    <a:pt x="367" y="58"/>
                  </a:lnTo>
                  <a:lnTo>
                    <a:pt x="365" y="55"/>
                  </a:lnTo>
                  <a:lnTo>
                    <a:pt x="365" y="55"/>
                  </a:lnTo>
                  <a:lnTo>
                    <a:pt x="362" y="50"/>
                  </a:lnTo>
                  <a:lnTo>
                    <a:pt x="360" y="46"/>
                  </a:lnTo>
                  <a:lnTo>
                    <a:pt x="352" y="40"/>
                  </a:lnTo>
                  <a:lnTo>
                    <a:pt x="346" y="36"/>
                  </a:lnTo>
                  <a:lnTo>
                    <a:pt x="339" y="34"/>
                  </a:lnTo>
                  <a:lnTo>
                    <a:pt x="331" y="32"/>
                  </a:lnTo>
                  <a:lnTo>
                    <a:pt x="325" y="32"/>
                  </a:lnTo>
                  <a:lnTo>
                    <a:pt x="319" y="34"/>
                  </a:lnTo>
                  <a:lnTo>
                    <a:pt x="319" y="34"/>
                  </a:lnTo>
                  <a:lnTo>
                    <a:pt x="316" y="34"/>
                  </a:lnTo>
                  <a:lnTo>
                    <a:pt x="16" y="34"/>
                  </a:lnTo>
                  <a:lnTo>
                    <a:pt x="16" y="34"/>
                  </a:lnTo>
                  <a:lnTo>
                    <a:pt x="8" y="32"/>
                  </a:lnTo>
                  <a:lnTo>
                    <a:pt x="3" y="29"/>
                  </a:lnTo>
                  <a:lnTo>
                    <a:pt x="1" y="24"/>
                  </a:lnTo>
                  <a:lnTo>
                    <a:pt x="0" y="17"/>
                  </a:lnTo>
                  <a:lnTo>
                    <a:pt x="0" y="17"/>
                  </a:lnTo>
                  <a:lnTo>
                    <a:pt x="1" y="11"/>
                  </a:lnTo>
                  <a:lnTo>
                    <a:pt x="3" y="6"/>
                  </a:lnTo>
                  <a:lnTo>
                    <a:pt x="8" y="2"/>
                  </a:lnTo>
                  <a:lnTo>
                    <a:pt x="16" y="1"/>
                  </a:lnTo>
                  <a:lnTo>
                    <a:pt x="316" y="1"/>
                  </a:lnTo>
                  <a:lnTo>
                    <a:pt x="316" y="1"/>
                  </a:lnTo>
                  <a:lnTo>
                    <a:pt x="325" y="0"/>
                  </a:lnTo>
                  <a:lnTo>
                    <a:pt x="335" y="1"/>
                  </a:lnTo>
                  <a:lnTo>
                    <a:pt x="346" y="2"/>
                  </a:lnTo>
                  <a:lnTo>
                    <a:pt x="357" y="6"/>
                  </a:lnTo>
                  <a:lnTo>
                    <a:pt x="368" y="11"/>
                  </a:lnTo>
                  <a:lnTo>
                    <a:pt x="378" y="19"/>
                  </a:lnTo>
                  <a:lnTo>
                    <a:pt x="383" y="24"/>
                  </a:lnTo>
                  <a:lnTo>
                    <a:pt x="387" y="29"/>
                  </a:lnTo>
                  <a:lnTo>
                    <a:pt x="391" y="35"/>
                  </a:lnTo>
                  <a:lnTo>
                    <a:pt x="395" y="42"/>
                  </a:lnTo>
                  <a:lnTo>
                    <a:pt x="395" y="42"/>
                  </a:lnTo>
                  <a:lnTo>
                    <a:pt x="396" y="49"/>
                  </a:lnTo>
                  <a:lnTo>
                    <a:pt x="395" y="55"/>
                  </a:lnTo>
                  <a:lnTo>
                    <a:pt x="391" y="60"/>
                  </a:lnTo>
                  <a:lnTo>
                    <a:pt x="385" y="63"/>
                  </a:lnTo>
                  <a:lnTo>
                    <a:pt x="385" y="63"/>
                  </a:lnTo>
                  <a:lnTo>
                    <a:pt x="380"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0"/>
            <p:cNvSpPr>
              <a:spLocks/>
            </p:cNvSpPr>
            <p:nvPr/>
          </p:nvSpPr>
          <p:spPr bwMode="auto">
            <a:xfrm>
              <a:off x="309" y="1339"/>
              <a:ext cx="79" cy="13"/>
            </a:xfrm>
            <a:custGeom>
              <a:avLst/>
              <a:gdLst>
                <a:gd name="T0" fmla="*/ 380 w 396"/>
                <a:gd name="T1" fmla="*/ 65 h 65"/>
                <a:gd name="T2" fmla="*/ 380 w 396"/>
                <a:gd name="T3" fmla="*/ 65 h 65"/>
                <a:gd name="T4" fmla="*/ 375 w 396"/>
                <a:gd name="T5" fmla="*/ 63 h 65"/>
                <a:gd name="T6" fmla="*/ 370 w 396"/>
                <a:gd name="T7" fmla="*/ 62 h 65"/>
                <a:gd name="T8" fmla="*/ 367 w 396"/>
                <a:gd name="T9" fmla="*/ 58 h 65"/>
                <a:gd name="T10" fmla="*/ 365 w 396"/>
                <a:gd name="T11" fmla="*/ 55 h 65"/>
                <a:gd name="T12" fmla="*/ 365 w 396"/>
                <a:gd name="T13" fmla="*/ 55 h 65"/>
                <a:gd name="T14" fmla="*/ 362 w 396"/>
                <a:gd name="T15" fmla="*/ 50 h 65"/>
                <a:gd name="T16" fmla="*/ 360 w 396"/>
                <a:gd name="T17" fmla="*/ 46 h 65"/>
                <a:gd name="T18" fmla="*/ 352 w 396"/>
                <a:gd name="T19" fmla="*/ 40 h 65"/>
                <a:gd name="T20" fmla="*/ 346 w 396"/>
                <a:gd name="T21" fmla="*/ 36 h 65"/>
                <a:gd name="T22" fmla="*/ 339 w 396"/>
                <a:gd name="T23" fmla="*/ 34 h 65"/>
                <a:gd name="T24" fmla="*/ 331 w 396"/>
                <a:gd name="T25" fmla="*/ 32 h 65"/>
                <a:gd name="T26" fmla="*/ 325 w 396"/>
                <a:gd name="T27" fmla="*/ 32 h 65"/>
                <a:gd name="T28" fmla="*/ 319 w 396"/>
                <a:gd name="T29" fmla="*/ 34 h 65"/>
                <a:gd name="T30" fmla="*/ 319 w 396"/>
                <a:gd name="T31" fmla="*/ 34 h 65"/>
                <a:gd name="T32" fmla="*/ 316 w 396"/>
                <a:gd name="T33" fmla="*/ 34 h 65"/>
                <a:gd name="T34" fmla="*/ 16 w 396"/>
                <a:gd name="T35" fmla="*/ 34 h 65"/>
                <a:gd name="T36" fmla="*/ 16 w 396"/>
                <a:gd name="T37" fmla="*/ 34 h 65"/>
                <a:gd name="T38" fmla="*/ 8 w 396"/>
                <a:gd name="T39" fmla="*/ 32 h 65"/>
                <a:gd name="T40" fmla="*/ 3 w 396"/>
                <a:gd name="T41" fmla="*/ 29 h 65"/>
                <a:gd name="T42" fmla="*/ 1 w 396"/>
                <a:gd name="T43" fmla="*/ 24 h 65"/>
                <a:gd name="T44" fmla="*/ 0 w 396"/>
                <a:gd name="T45" fmla="*/ 17 h 65"/>
                <a:gd name="T46" fmla="*/ 0 w 396"/>
                <a:gd name="T47" fmla="*/ 17 h 65"/>
                <a:gd name="T48" fmla="*/ 1 w 396"/>
                <a:gd name="T49" fmla="*/ 11 h 65"/>
                <a:gd name="T50" fmla="*/ 3 w 396"/>
                <a:gd name="T51" fmla="*/ 6 h 65"/>
                <a:gd name="T52" fmla="*/ 8 w 396"/>
                <a:gd name="T53" fmla="*/ 2 h 65"/>
                <a:gd name="T54" fmla="*/ 16 w 396"/>
                <a:gd name="T55" fmla="*/ 1 h 65"/>
                <a:gd name="T56" fmla="*/ 316 w 396"/>
                <a:gd name="T57" fmla="*/ 1 h 65"/>
                <a:gd name="T58" fmla="*/ 316 w 396"/>
                <a:gd name="T59" fmla="*/ 1 h 65"/>
                <a:gd name="T60" fmla="*/ 325 w 396"/>
                <a:gd name="T61" fmla="*/ 0 h 65"/>
                <a:gd name="T62" fmla="*/ 335 w 396"/>
                <a:gd name="T63" fmla="*/ 1 h 65"/>
                <a:gd name="T64" fmla="*/ 346 w 396"/>
                <a:gd name="T65" fmla="*/ 2 h 65"/>
                <a:gd name="T66" fmla="*/ 357 w 396"/>
                <a:gd name="T67" fmla="*/ 6 h 65"/>
                <a:gd name="T68" fmla="*/ 368 w 396"/>
                <a:gd name="T69" fmla="*/ 11 h 65"/>
                <a:gd name="T70" fmla="*/ 378 w 396"/>
                <a:gd name="T71" fmla="*/ 19 h 65"/>
                <a:gd name="T72" fmla="*/ 383 w 396"/>
                <a:gd name="T73" fmla="*/ 24 h 65"/>
                <a:gd name="T74" fmla="*/ 387 w 396"/>
                <a:gd name="T75" fmla="*/ 29 h 65"/>
                <a:gd name="T76" fmla="*/ 391 w 396"/>
                <a:gd name="T77" fmla="*/ 35 h 65"/>
                <a:gd name="T78" fmla="*/ 395 w 396"/>
                <a:gd name="T79" fmla="*/ 42 h 65"/>
                <a:gd name="T80" fmla="*/ 395 w 396"/>
                <a:gd name="T81" fmla="*/ 42 h 65"/>
                <a:gd name="T82" fmla="*/ 396 w 396"/>
                <a:gd name="T83" fmla="*/ 49 h 65"/>
                <a:gd name="T84" fmla="*/ 395 w 396"/>
                <a:gd name="T85" fmla="*/ 55 h 65"/>
                <a:gd name="T86" fmla="*/ 391 w 396"/>
                <a:gd name="T87" fmla="*/ 60 h 65"/>
                <a:gd name="T88" fmla="*/ 385 w 396"/>
                <a:gd name="T89" fmla="*/ 63 h 65"/>
                <a:gd name="T90" fmla="*/ 385 w 396"/>
                <a:gd name="T91" fmla="*/ 63 h 65"/>
                <a:gd name="T92" fmla="*/ 380 w 396"/>
                <a:gd name="T9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5">
                  <a:moveTo>
                    <a:pt x="380" y="65"/>
                  </a:moveTo>
                  <a:lnTo>
                    <a:pt x="380" y="65"/>
                  </a:lnTo>
                  <a:lnTo>
                    <a:pt x="375" y="63"/>
                  </a:lnTo>
                  <a:lnTo>
                    <a:pt x="370" y="62"/>
                  </a:lnTo>
                  <a:lnTo>
                    <a:pt x="367" y="58"/>
                  </a:lnTo>
                  <a:lnTo>
                    <a:pt x="365" y="55"/>
                  </a:lnTo>
                  <a:lnTo>
                    <a:pt x="365" y="55"/>
                  </a:lnTo>
                  <a:lnTo>
                    <a:pt x="362" y="50"/>
                  </a:lnTo>
                  <a:lnTo>
                    <a:pt x="360" y="46"/>
                  </a:lnTo>
                  <a:lnTo>
                    <a:pt x="352" y="40"/>
                  </a:lnTo>
                  <a:lnTo>
                    <a:pt x="346" y="36"/>
                  </a:lnTo>
                  <a:lnTo>
                    <a:pt x="339" y="34"/>
                  </a:lnTo>
                  <a:lnTo>
                    <a:pt x="331" y="32"/>
                  </a:lnTo>
                  <a:lnTo>
                    <a:pt x="325" y="32"/>
                  </a:lnTo>
                  <a:lnTo>
                    <a:pt x="319" y="34"/>
                  </a:lnTo>
                  <a:lnTo>
                    <a:pt x="319" y="34"/>
                  </a:lnTo>
                  <a:lnTo>
                    <a:pt x="316" y="34"/>
                  </a:lnTo>
                  <a:lnTo>
                    <a:pt x="16" y="34"/>
                  </a:lnTo>
                  <a:lnTo>
                    <a:pt x="16" y="34"/>
                  </a:lnTo>
                  <a:lnTo>
                    <a:pt x="8" y="32"/>
                  </a:lnTo>
                  <a:lnTo>
                    <a:pt x="3" y="29"/>
                  </a:lnTo>
                  <a:lnTo>
                    <a:pt x="1" y="24"/>
                  </a:lnTo>
                  <a:lnTo>
                    <a:pt x="0" y="17"/>
                  </a:lnTo>
                  <a:lnTo>
                    <a:pt x="0" y="17"/>
                  </a:lnTo>
                  <a:lnTo>
                    <a:pt x="1" y="11"/>
                  </a:lnTo>
                  <a:lnTo>
                    <a:pt x="3" y="6"/>
                  </a:lnTo>
                  <a:lnTo>
                    <a:pt x="8" y="2"/>
                  </a:lnTo>
                  <a:lnTo>
                    <a:pt x="16" y="1"/>
                  </a:lnTo>
                  <a:lnTo>
                    <a:pt x="316" y="1"/>
                  </a:lnTo>
                  <a:lnTo>
                    <a:pt x="316" y="1"/>
                  </a:lnTo>
                  <a:lnTo>
                    <a:pt x="325" y="0"/>
                  </a:lnTo>
                  <a:lnTo>
                    <a:pt x="335" y="1"/>
                  </a:lnTo>
                  <a:lnTo>
                    <a:pt x="346" y="2"/>
                  </a:lnTo>
                  <a:lnTo>
                    <a:pt x="357" y="6"/>
                  </a:lnTo>
                  <a:lnTo>
                    <a:pt x="368" y="11"/>
                  </a:lnTo>
                  <a:lnTo>
                    <a:pt x="378" y="19"/>
                  </a:lnTo>
                  <a:lnTo>
                    <a:pt x="383" y="24"/>
                  </a:lnTo>
                  <a:lnTo>
                    <a:pt x="387" y="29"/>
                  </a:lnTo>
                  <a:lnTo>
                    <a:pt x="391" y="35"/>
                  </a:lnTo>
                  <a:lnTo>
                    <a:pt x="395" y="42"/>
                  </a:lnTo>
                  <a:lnTo>
                    <a:pt x="395" y="42"/>
                  </a:lnTo>
                  <a:lnTo>
                    <a:pt x="396" y="49"/>
                  </a:lnTo>
                  <a:lnTo>
                    <a:pt x="395" y="55"/>
                  </a:lnTo>
                  <a:lnTo>
                    <a:pt x="391" y="60"/>
                  </a:lnTo>
                  <a:lnTo>
                    <a:pt x="385" y="63"/>
                  </a:lnTo>
                  <a:lnTo>
                    <a:pt x="385" y="63"/>
                  </a:lnTo>
                  <a:lnTo>
                    <a:pt x="380" y="6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1"/>
            <p:cNvSpPr>
              <a:spLocks/>
            </p:cNvSpPr>
            <p:nvPr/>
          </p:nvSpPr>
          <p:spPr bwMode="auto">
            <a:xfrm>
              <a:off x="309" y="1367"/>
              <a:ext cx="79" cy="13"/>
            </a:xfrm>
            <a:custGeom>
              <a:avLst/>
              <a:gdLst>
                <a:gd name="T0" fmla="*/ 380 w 396"/>
                <a:gd name="T1" fmla="*/ 64 h 64"/>
                <a:gd name="T2" fmla="*/ 380 w 396"/>
                <a:gd name="T3" fmla="*/ 64 h 64"/>
                <a:gd name="T4" fmla="*/ 375 w 396"/>
                <a:gd name="T5" fmla="*/ 64 h 64"/>
                <a:gd name="T6" fmla="*/ 370 w 396"/>
                <a:gd name="T7" fmla="*/ 61 h 64"/>
                <a:gd name="T8" fmla="*/ 367 w 396"/>
                <a:gd name="T9" fmla="*/ 58 h 64"/>
                <a:gd name="T10" fmla="*/ 365 w 396"/>
                <a:gd name="T11" fmla="*/ 54 h 64"/>
                <a:gd name="T12" fmla="*/ 365 w 396"/>
                <a:gd name="T13" fmla="*/ 54 h 64"/>
                <a:gd name="T14" fmla="*/ 362 w 396"/>
                <a:gd name="T15" fmla="*/ 49 h 64"/>
                <a:gd name="T16" fmla="*/ 360 w 396"/>
                <a:gd name="T17" fmla="*/ 45 h 64"/>
                <a:gd name="T18" fmla="*/ 352 w 396"/>
                <a:gd name="T19" fmla="*/ 40 h 64"/>
                <a:gd name="T20" fmla="*/ 346 w 396"/>
                <a:gd name="T21" fmla="*/ 35 h 64"/>
                <a:gd name="T22" fmla="*/ 339 w 396"/>
                <a:gd name="T23" fmla="*/ 34 h 64"/>
                <a:gd name="T24" fmla="*/ 331 w 396"/>
                <a:gd name="T25" fmla="*/ 33 h 64"/>
                <a:gd name="T26" fmla="*/ 325 w 396"/>
                <a:gd name="T27" fmla="*/ 33 h 64"/>
                <a:gd name="T28" fmla="*/ 319 w 396"/>
                <a:gd name="T29" fmla="*/ 33 h 64"/>
                <a:gd name="T30" fmla="*/ 319 w 396"/>
                <a:gd name="T31" fmla="*/ 33 h 64"/>
                <a:gd name="T32" fmla="*/ 316 w 396"/>
                <a:gd name="T33" fmla="*/ 33 h 64"/>
                <a:gd name="T34" fmla="*/ 16 w 396"/>
                <a:gd name="T35" fmla="*/ 33 h 64"/>
                <a:gd name="T36" fmla="*/ 16 w 396"/>
                <a:gd name="T37" fmla="*/ 33 h 64"/>
                <a:gd name="T38" fmla="*/ 8 w 396"/>
                <a:gd name="T39" fmla="*/ 32 h 64"/>
                <a:gd name="T40" fmla="*/ 3 w 396"/>
                <a:gd name="T41" fmla="*/ 28 h 64"/>
                <a:gd name="T42" fmla="*/ 1 w 396"/>
                <a:gd name="T43" fmla="*/ 23 h 64"/>
                <a:gd name="T44" fmla="*/ 0 w 396"/>
                <a:gd name="T45" fmla="*/ 17 h 64"/>
                <a:gd name="T46" fmla="*/ 0 w 396"/>
                <a:gd name="T47" fmla="*/ 17 h 64"/>
                <a:gd name="T48" fmla="*/ 1 w 396"/>
                <a:gd name="T49" fmla="*/ 10 h 64"/>
                <a:gd name="T50" fmla="*/ 3 w 396"/>
                <a:gd name="T51" fmla="*/ 5 h 64"/>
                <a:gd name="T52" fmla="*/ 8 w 396"/>
                <a:gd name="T53" fmla="*/ 2 h 64"/>
                <a:gd name="T54" fmla="*/ 16 w 396"/>
                <a:gd name="T55" fmla="*/ 0 h 64"/>
                <a:gd name="T56" fmla="*/ 316 w 396"/>
                <a:gd name="T57" fmla="*/ 0 h 64"/>
                <a:gd name="T58" fmla="*/ 316 w 396"/>
                <a:gd name="T59" fmla="*/ 0 h 64"/>
                <a:gd name="T60" fmla="*/ 325 w 396"/>
                <a:gd name="T61" fmla="*/ 0 h 64"/>
                <a:gd name="T62" fmla="*/ 335 w 396"/>
                <a:gd name="T63" fmla="*/ 0 h 64"/>
                <a:gd name="T64" fmla="*/ 346 w 396"/>
                <a:gd name="T65" fmla="*/ 2 h 64"/>
                <a:gd name="T66" fmla="*/ 357 w 396"/>
                <a:gd name="T67" fmla="*/ 5 h 64"/>
                <a:gd name="T68" fmla="*/ 368 w 396"/>
                <a:gd name="T69" fmla="*/ 12 h 64"/>
                <a:gd name="T70" fmla="*/ 378 w 396"/>
                <a:gd name="T71" fmla="*/ 19 h 64"/>
                <a:gd name="T72" fmla="*/ 383 w 396"/>
                <a:gd name="T73" fmla="*/ 23 h 64"/>
                <a:gd name="T74" fmla="*/ 387 w 396"/>
                <a:gd name="T75" fmla="*/ 29 h 64"/>
                <a:gd name="T76" fmla="*/ 391 w 396"/>
                <a:gd name="T77" fmla="*/ 35 h 64"/>
                <a:gd name="T78" fmla="*/ 395 w 396"/>
                <a:gd name="T79" fmla="*/ 42 h 64"/>
                <a:gd name="T80" fmla="*/ 395 w 396"/>
                <a:gd name="T81" fmla="*/ 42 h 64"/>
                <a:gd name="T82" fmla="*/ 396 w 396"/>
                <a:gd name="T83" fmla="*/ 48 h 64"/>
                <a:gd name="T84" fmla="*/ 395 w 396"/>
                <a:gd name="T85" fmla="*/ 54 h 64"/>
                <a:gd name="T86" fmla="*/ 391 w 396"/>
                <a:gd name="T87" fmla="*/ 59 h 64"/>
                <a:gd name="T88" fmla="*/ 385 w 396"/>
                <a:gd name="T89" fmla="*/ 63 h 64"/>
                <a:gd name="T90" fmla="*/ 385 w 396"/>
                <a:gd name="T91" fmla="*/ 63 h 64"/>
                <a:gd name="T92" fmla="*/ 380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380" y="64"/>
                  </a:moveTo>
                  <a:lnTo>
                    <a:pt x="380" y="64"/>
                  </a:lnTo>
                  <a:lnTo>
                    <a:pt x="375" y="64"/>
                  </a:lnTo>
                  <a:lnTo>
                    <a:pt x="370" y="61"/>
                  </a:lnTo>
                  <a:lnTo>
                    <a:pt x="367" y="58"/>
                  </a:lnTo>
                  <a:lnTo>
                    <a:pt x="365" y="54"/>
                  </a:lnTo>
                  <a:lnTo>
                    <a:pt x="365" y="54"/>
                  </a:lnTo>
                  <a:lnTo>
                    <a:pt x="362" y="49"/>
                  </a:lnTo>
                  <a:lnTo>
                    <a:pt x="360" y="45"/>
                  </a:lnTo>
                  <a:lnTo>
                    <a:pt x="352" y="40"/>
                  </a:lnTo>
                  <a:lnTo>
                    <a:pt x="346" y="35"/>
                  </a:lnTo>
                  <a:lnTo>
                    <a:pt x="339" y="34"/>
                  </a:lnTo>
                  <a:lnTo>
                    <a:pt x="331" y="33"/>
                  </a:lnTo>
                  <a:lnTo>
                    <a:pt x="325" y="33"/>
                  </a:lnTo>
                  <a:lnTo>
                    <a:pt x="319" y="33"/>
                  </a:lnTo>
                  <a:lnTo>
                    <a:pt x="319" y="33"/>
                  </a:lnTo>
                  <a:lnTo>
                    <a:pt x="316" y="33"/>
                  </a:lnTo>
                  <a:lnTo>
                    <a:pt x="16" y="33"/>
                  </a:lnTo>
                  <a:lnTo>
                    <a:pt x="16" y="33"/>
                  </a:lnTo>
                  <a:lnTo>
                    <a:pt x="8" y="32"/>
                  </a:lnTo>
                  <a:lnTo>
                    <a:pt x="3" y="28"/>
                  </a:lnTo>
                  <a:lnTo>
                    <a:pt x="1" y="23"/>
                  </a:lnTo>
                  <a:lnTo>
                    <a:pt x="0" y="17"/>
                  </a:lnTo>
                  <a:lnTo>
                    <a:pt x="0" y="17"/>
                  </a:lnTo>
                  <a:lnTo>
                    <a:pt x="1" y="10"/>
                  </a:lnTo>
                  <a:lnTo>
                    <a:pt x="3" y="5"/>
                  </a:lnTo>
                  <a:lnTo>
                    <a:pt x="8" y="2"/>
                  </a:lnTo>
                  <a:lnTo>
                    <a:pt x="16" y="0"/>
                  </a:lnTo>
                  <a:lnTo>
                    <a:pt x="316" y="0"/>
                  </a:lnTo>
                  <a:lnTo>
                    <a:pt x="316" y="0"/>
                  </a:lnTo>
                  <a:lnTo>
                    <a:pt x="325" y="0"/>
                  </a:lnTo>
                  <a:lnTo>
                    <a:pt x="335" y="0"/>
                  </a:lnTo>
                  <a:lnTo>
                    <a:pt x="346" y="2"/>
                  </a:lnTo>
                  <a:lnTo>
                    <a:pt x="357" y="5"/>
                  </a:lnTo>
                  <a:lnTo>
                    <a:pt x="368" y="12"/>
                  </a:lnTo>
                  <a:lnTo>
                    <a:pt x="378" y="19"/>
                  </a:lnTo>
                  <a:lnTo>
                    <a:pt x="383" y="23"/>
                  </a:lnTo>
                  <a:lnTo>
                    <a:pt x="387" y="29"/>
                  </a:lnTo>
                  <a:lnTo>
                    <a:pt x="391" y="35"/>
                  </a:lnTo>
                  <a:lnTo>
                    <a:pt x="395" y="42"/>
                  </a:lnTo>
                  <a:lnTo>
                    <a:pt x="395" y="42"/>
                  </a:lnTo>
                  <a:lnTo>
                    <a:pt x="396" y="48"/>
                  </a:lnTo>
                  <a:lnTo>
                    <a:pt x="395" y="54"/>
                  </a:lnTo>
                  <a:lnTo>
                    <a:pt x="391" y="59"/>
                  </a:lnTo>
                  <a:lnTo>
                    <a:pt x="385" y="63"/>
                  </a:lnTo>
                  <a:lnTo>
                    <a:pt x="385" y="63"/>
                  </a:lnTo>
                  <a:lnTo>
                    <a:pt x="38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2"/>
            <p:cNvSpPr>
              <a:spLocks/>
            </p:cNvSpPr>
            <p:nvPr/>
          </p:nvSpPr>
          <p:spPr bwMode="auto">
            <a:xfrm>
              <a:off x="309" y="1367"/>
              <a:ext cx="79" cy="13"/>
            </a:xfrm>
            <a:custGeom>
              <a:avLst/>
              <a:gdLst>
                <a:gd name="T0" fmla="*/ 380 w 396"/>
                <a:gd name="T1" fmla="*/ 64 h 64"/>
                <a:gd name="T2" fmla="*/ 380 w 396"/>
                <a:gd name="T3" fmla="*/ 64 h 64"/>
                <a:gd name="T4" fmla="*/ 375 w 396"/>
                <a:gd name="T5" fmla="*/ 64 h 64"/>
                <a:gd name="T6" fmla="*/ 370 w 396"/>
                <a:gd name="T7" fmla="*/ 61 h 64"/>
                <a:gd name="T8" fmla="*/ 367 w 396"/>
                <a:gd name="T9" fmla="*/ 58 h 64"/>
                <a:gd name="T10" fmla="*/ 365 w 396"/>
                <a:gd name="T11" fmla="*/ 54 h 64"/>
                <a:gd name="T12" fmla="*/ 365 w 396"/>
                <a:gd name="T13" fmla="*/ 54 h 64"/>
                <a:gd name="T14" fmla="*/ 362 w 396"/>
                <a:gd name="T15" fmla="*/ 49 h 64"/>
                <a:gd name="T16" fmla="*/ 360 w 396"/>
                <a:gd name="T17" fmla="*/ 45 h 64"/>
                <a:gd name="T18" fmla="*/ 352 w 396"/>
                <a:gd name="T19" fmla="*/ 40 h 64"/>
                <a:gd name="T20" fmla="*/ 346 w 396"/>
                <a:gd name="T21" fmla="*/ 35 h 64"/>
                <a:gd name="T22" fmla="*/ 339 w 396"/>
                <a:gd name="T23" fmla="*/ 34 h 64"/>
                <a:gd name="T24" fmla="*/ 331 w 396"/>
                <a:gd name="T25" fmla="*/ 33 h 64"/>
                <a:gd name="T26" fmla="*/ 325 w 396"/>
                <a:gd name="T27" fmla="*/ 33 h 64"/>
                <a:gd name="T28" fmla="*/ 319 w 396"/>
                <a:gd name="T29" fmla="*/ 33 h 64"/>
                <a:gd name="T30" fmla="*/ 319 w 396"/>
                <a:gd name="T31" fmla="*/ 33 h 64"/>
                <a:gd name="T32" fmla="*/ 316 w 396"/>
                <a:gd name="T33" fmla="*/ 33 h 64"/>
                <a:gd name="T34" fmla="*/ 16 w 396"/>
                <a:gd name="T35" fmla="*/ 33 h 64"/>
                <a:gd name="T36" fmla="*/ 16 w 396"/>
                <a:gd name="T37" fmla="*/ 33 h 64"/>
                <a:gd name="T38" fmla="*/ 8 w 396"/>
                <a:gd name="T39" fmla="*/ 32 h 64"/>
                <a:gd name="T40" fmla="*/ 3 w 396"/>
                <a:gd name="T41" fmla="*/ 28 h 64"/>
                <a:gd name="T42" fmla="*/ 1 w 396"/>
                <a:gd name="T43" fmla="*/ 23 h 64"/>
                <a:gd name="T44" fmla="*/ 0 w 396"/>
                <a:gd name="T45" fmla="*/ 17 h 64"/>
                <a:gd name="T46" fmla="*/ 0 w 396"/>
                <a:gd name="T47" fmla="*/ 17 h 64"/>
                <a:gd name="T48" fmla="*/ 1 w 396"/>
                <a:gd name="T49" fmla="*/ 10 h 64"/>
                <a:gd name="T50" fmla="*/ 3 w 396"/>
                <a:gd name="T51" fmla="*/ 5 h 64"/>
                <a:gd name="T52" fmla="*/ 8 w 396"/>
                <a:gd name="T53" fmla="*/ 2 h 64"/>
                <a:gd name="T54" fmla="*/ 16 w 396"/>
                <a:gd name="T55" fmla="*/ 0 h 64"/>
                <a:gd name="T56" fmla="*/ 316 w 396"/>
                <a:gd name="T57" fmla="*/ 0 h 64"/>
                <a:gd name="T58" fmla="*/ 316 w 396"/>
                <a:gd name="T59" fmla="*/ 0 h 64"/>
                <a:gd name="T60" fmla="*/ 325 w 396"/>
                <a:gd name="T61" fmla="*/ 0 h 64"/>
                <a:gd name="T62" fmla="*/ 335 w 396"/>
                <a:gd name="T63" fmla="*/ 0 h 64"/>
                <a:gd name="T64" fmla="*/ 346 w 396"/>
                <a:gd name="T65" fmla="*/ 2 h 64"/>
                <a:gd name="T66" fmla="*/ 357 w 396"/>
                <a:gd name="T67" fmla="*/ 5 h 64"/>
                <a:gd name="T68" fmla="*/ 368 w 396"/>
                <a:gd name="T69" fmla="*/ 12 h 64"/>
                <a:gd name="T70" fmla="*/ 378 w 396"/>
                <a:gd name="T71" fmla="*/ 19 h 64"/>
                <a:gd name="T72" fmla="*/ 383 w 396"/>
                <a:gd name="T73" fmla="*/ 23 h 64"/>
                <a:gd name="T74" fmla="*/ 387 w 396"/>
                <a:gd name="T75" fmla="*/ 29 h 64"/>
                <a:gd name="T76" fmla="*/ 391 w 396"/>
                <a:gd name="T77" fmla="*/ 35 h 64"/>
                <a:gd name="T78" fmla="*/ 395 w 396"/>
                <a:gd name="T79" fmla="*/ 42 h 64"/>
                <a:gd name="T80" fmla="*/ 395 w 396"/>
                <a:gd name="T81" fmla="*/ 42 h 64"/>
                <a:gd name="T82" fmla="*/ 396 w 396"/>
                <a:gd name="T83" fmla="*/ 48 h 64"/>
                <a:gd name="T84" fmla="*/ 395 w 396"/>
                <a:gd name="T85" fmla="*/ 54 h 64"/>
                <a:gd name="T86" fmla="*/ 391 w 396"/>
                <a:gd name="T87" fmla="*/ 59 h 64"/>
                <a:gd name="T88" fmla="*/ 385 w 396"/>
                <a:gd name="T89" fmla="*/ 63 h 64"/>
                <a:gd name="T90" fmla="*/ 385 w 396"/>
                <a:gd name="T91" fmla="*/ 63 h 64"/>
                <a:gd name="T92" fmla="*/ 380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380" y="64"/>
                  </a:moveTo>
                  <a:lnTo>
                    <a:pt x="380" y="64"/>
                  </a:lnTo>
                  <a:lnTo>
                    <a:pt x="375" y="64"/>
                  </a:lnTo>
                  <a:lnTo>
                    <a:pt x="370" y="61"/>
                  </a:lnTo>
                  <a:lnTo>
                    <a:pt x="367" y="58"/>
                  </a:lnTo>
                  <a:lnTo>
                    <a:pt x="365" y="54"/>
                  </a:lnTo>
                  <a:lnTo>
                    <a:pt x="365" y="54"/>
                  </a:lnTo>
                  <a:lnTo>
                    <a:pt x="362" y="49"/>
                  </a:lnTo>
                  <a:lnTo>
                    <a:pt x="360" y="45"/>
                  </a:lnTo>
                  <a:lnTo>
                    <a:pt x="352" y="40"/>
                  </a:lnTo>
                  <a:lnTo>
                    <a:pt x="346" y="35"/>
                  </a:lnTo>
                  <a:lnTo>
                    <a:pt x="339" y="34"/>
                  </a:lnTo>
                  <a:lnTo>
                    <a:pt x="331" y="33"/>
                  </a:lnTo>
                  <a:lnTo>
                    <a:pt x="325" y="33"/>
                  </a:lnTo>
                  <a:lnTo>
                    <a:pt x="319" y="33"/>
                  </a:lnTo>
                  <a:lnTo>
                    <a:pt x="319" y="33"/>
                  </a:lnTo>
                  <a:lnTo>
                    <a:pt x="316" y="33"/>
                  </a:lnTo>
                  <a:lnTo>
                    <a:pt x="16" y="33"/>
                  </a:lnTo>
                  <a:lnTo>
                    <a:pt x="16" y="33"/>
                  </a:lnTo>
                  <a:lnTo>
                    <a:pt x="8" y="32"/>
                  </a:lnTo>
                  <a:lnTo>
                    <a:pt x="3" y="28"/>
                  </a:lnTo>
                  <a:lnTo>
                    <a:pt x="1" y="23"/>
                  </a:lnTo>
                  <a:lnTo>
                    <a:pt x="0" y="17"/>
                  </a:lnTo>
                  <a:lnTo>
                    <a:pt x="0" y="17"/>
                  </a:lnTo>
                  <a:lnTo>
                    <a:pt x="1" y="10"/>
                  </a:lnTo>
                  <a:lnTo>
                    <a:pt x="3" y="5"/>
                  </a:lnTo>
                  <a:lnTo>
                    <a:pt x="8" y="2"/>
                  </a:lnTo>
                  <a:lnTo>
                    <a:pt x="16" y="0"/>
                  </a:lnTo>
                  <a:lnTo>
                    <a:pt x="316" y="0"/>
                  </a:lnTo>
                  <a:lnTo>
                    <a:pt x="316" y="0"/>
                  </a:lnTo>
                  <a:lnTo>
                    <a:pt x="325" y="0"/>
                  </a:lnTo>
                  <a:lnTo>
                    <a:pt x="335" y="0"/>
                  </a:lnTo>
                  <a:lnTo>
                    <a:pt x="346" y="2"/>
                  </a:lnTo>
                  <a:lnTo>
                    <a:pt x="357" y="5"/>
                  </a:lnTo>
                  <a:lnTo>
                    <a:pt x="368" y="12"/>
                  </a:lnTo>
                  <a:lnTo>
                    <a:pt x="378" y="19"/>
                  </a:lnTo>
                  <a:lnTo>
                    <a:pt x="383" y="23"/>
                  </a:lnTo>
                  <a:lnTo>
                    <a:pt x="387" y="29"/>
                  </a:lnTo>
                  <a:lnTo>
                    <a:pt x="391" y="35"/>
                  </a:lnTo>
                  <a:lnTo>
                    <a:pt x="395" y="42"/>
                  </a:lnTo>
                  <a:lnTo>
                    <a:pt x="395" y="42"/>
                  </a:lnTo>
                  <a:lnTo>
                    <a:pt x="396" y="48"/>
                  </a:lnTo>
                  <a:lnTo>
                    <a:pt x="395" y="54"/>
                  </a:lnTo>
                  <a:lnTo>
                    <a:pt x="391" y="59"/>
                  </a:lnTo>
                  <a:lnTo>
                    <a:pt x="385" y="63"/>
                  </a:lnTo>
                  <a:lnTo>
                    <a:pt x="385" y="63"/>
                  </a:lnTo>
                  <a:lnTo>
                    <a:pt x="380"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3"/>
            <p:cNvSpPr>
              <a:spLocks/>
            </p:cNvSpPr>
            <p:nvPr/>
          </p:nvSpPr>
          <p:spPr bwMode="auto">
            <a:xfrm>
              <a:off x="309" y="1395"/>
              <a:ext cx="79" cy="13"/>
            </a:xfrm>
            <a:custGeom>
              <a:avLst/>
              <a:gdLst>
                <a:gd name="T0" fmla="*/ 380 w 396"/>
                <a:gd name="T1" fmla="*/ 64 h 64"/>
                <a:gd name="T2" fmla="*/ 380 w 396"/>
                <a:gd name="T3" fmla="*/ 64 h 64"/>
                <a:gd name="T4" fmla="*/ 375 w 396"/>
                <a:gd name="T5" fmla="*/ 63 h 64"/>
                <a:gd name="T6" fmla="*/ 370 w 396"/>
                <a:gd name="T7" fmla="*/ 61 h 64"/>
                <a:gd name="T8" fmla="*/ 367 w 396"/>
                <a:gd name="T9" fmla="*/ 58 h 64"/>
                <a:gd name="T10" fmla="*/ 365 w 396"/>
                <a:gd name="T11" fmla="*/ 53 h 64"/>
                <a:gd name="T12" fmla="*/ 365 w 396"/>
                <a:gd name="T13" fmla="*/ 53 h 64"/>
                <a:gd name="T14" fmla="*/ 362 w 396"/>
                <a:gd name="T15" fmla="*/ 49 h 64"/>
                <a:gd name="T16" fmla="*/ 360 w 396"/>
                <a:gd name="T17" fmla="*/ 46 h 64"/>
                <a:gd name="T18" fmla="*/ 352 w 396"/>
                <a:gd name="T19" fmla="*/ 40 h 64"/>
                <a:gd name="T20" fmla="*/ 346 w 396"/>
                <a:gd name="T21" fmla="*/ 36 h 64"/>
                <a:gd name="T22" fmla="*/ 339 w 396"/>
                <a:gd name="T23" fmla="*/ 33 h 64"/>
                <a:gd name="T24" fmla="*/ 331 w 396"/>
                <a:gd name="T25" fmla="*/ 32 h 64"/>
                <a:gd name="T26" fmla="*/ 325 w 396"/>
                <a:gd name="T27" fmla="*/ 32 h 64"/>
                <a:gd name="T28" fmla="*/ 319 w 396"/>
                <a:gd name="T29" fmla="*/ 32 h 64"/>
                <a:gd name="T30" fmla="*/ 319 w 396"/>
                <a:gd name="T31" fmla="*/ 32 h 64"/>
                <a:gd name="T32" fmla="*/ 316 w 396"/>
                <a:gd name="T33" fmla="*/ 32 h 64"/>
                <a:gd name="T34" fmla="*/ 16 w 396"/>
                <a:gd name="T35" fmla="*/ 32 h 64"/>
                <a:gd name="T36" fmla="*/ 16 w 396"/>
                <a:gd name="T37" fmla="*/ 32 h 64"/>
                <a:gd name="T38" fmla="*/ 8 w 396"/>
                <a:gd name="T39" fmla="*/ 31 h 64"/>
                <a:gd name="T40" fmla="*/ 3 w 396"/>
                <a:gd name="T41" fmla="*/ 28 h 64"/>
                <a:gd name="T42" fmla="*/ 1 w 396"/>
                <a:gd name="T43" fmla="*/ 23 h 64"/>
                <a:gd name="T44" fmla="*/ 0 w 396"/>
                <a:gd name="T45" fmla="*/ 16 h 64"/>
                <a:gd name="T46" fmla="*/ 0 w 396"/>
                <a:gd name="T47" fmla="*/ 16 h 64"/>
                <a:gd name="T48" fmla="*/ 1 w 396"/>
                <a:gd name="T49" fmla="*/ 10 h 64"/>
                <a:gd name="T50" fmla="*/ 3 w 396"/>
                <a:gd name="T51" fmla="*/ 5 h 64"/>
                <a:gd name="T52" fmla="*/ 8 w 396"/>
                <a:gd name="T53" fmla="*/ 2 h 64"/>
                <a:gd name="T54" fmla="*/ 16 w 396"/>
                <a:gd name="T55" fmla="*/ 0 h 64"/>
                <a:gd name="T56" fmla="*/ 316 w 396"/>
                <a:gd name="T57" fmla="*/ 0 h 64"/>
                <a:gd name="T58" fmla="*/ 316 w 396"/>
                <a:gd name="T59" fmla="*/ 0 h 64"/>
                <a:gd name="T60" fmla="*/ 325 w 396"/>
                <a:gd name="T61" fmla="*/ 0 h 64"/>
                <a:gd name="T62" fmla="*/ 335 w 396"/>
                <a:gd name="T63" fmla="*/ 0 h 64"/>
                <a:gd name="T64" fmla="*/ 346 w 396"/>
                <a:gd name="T65" fmla="*/ 2 h 64"/>
                <a:gd name="T66" fmla="*/ 357 w 396"/>
                <a:gd name="T67" fmla="*/ 6 h 64"/>
                <a:gd name="T68" fmla="*/ 368 w 396"/>
                <a:gd name="T69" fmla="*/ 11 h 64"/>
                <a:gd name="T70" fmla="*/ 378 w 396"/>
                <a:gd name="T71" fmla="*/ 18 h 64"/>
                <a:gd name="T72" fmla="*/ 383 w 396"/>
                <a:gd name="T73" fmla="*/ 23 h 64"/>
                <a:gd name="T74" fmla="*/ 387 w 396"/>
                <a:gd name="T75" fmla="*/ 28 h 64"/>
                <a:gd name="T76" fmla="*/ 391 w 396"/>
                <a:gd name="T77" fmla="*/ 35 h 64"/>
                <a:gd name="T78" fmla="*/ 395 w 396"/>
                <a:gd name="T79" fmla="*/ 42 h 64"/>
                <a:gd name="T80" fmla="*/ 395 w 396"/>
                <a:gd name="T81" fmla="*/ 42 h 64"/>
                <a:gd name="T82" fmla="*/ 396 w 396"/>
                <a:gd name="T83" fmla="*/ 48 h 64"/>
                <a:gd name="T84" fmla="*/ 395 w 396"/>
                <a:gd name="T85" fmla="*/ 54 h 64"/>
                <a:gd name="T86" fmla="*/ 391 w 396"/>
                <a:gd name="T87" fmla="*/ 59 h 64"/>
                <a:gd name="T88" fmla="*/ 385 w 396"/>
                <a:gd name="T89" fmla="*/ 63 h 64"/>
                <a:gd name="T90" fmla="*/ 385 w 396"/>
                <a:gd name="T91" fmla="*/ 63 h 64"/>
                <a:gd name="T92" fmla="*/ 380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380" y="64"/>
                  </a:moveTo>
                  <a:lnTo>
                    <a:pt x="380" y="64"/>
                  </a:lnTo>
                  <a:lnTo>
                    <a:pt x="375" y="63"/>
                  </a:lnTo>
                  <a:lnTo>
                    <a:pt x="370" y="61"/>
                  </a:lnTo>
                  <a:lnTo>
                    <a:pt x="367" y="58"/>
                  </a:lnTo>
                  <a:lnTo>
                    <a:pt x="365" y="53"/>
                  </a:lnTo>
                  <a:lnTo>
                    <a:pt x="365" y="53"/>
                  </a:lnTo>
                  <a:lnTo>
                    <a:pt x="362" y="49"/>
                  </a:lnTo>
                  <a:lnTo>
                    <a:pt x="360" y="46"/>
                  </a:lnTo>
                  <a:lnTo>
                    <a:pt x="352" y="40"/>
                  </a:lnTo>
                  <a:lnTo>
                    <a:pt x="346" y="36"/>
                  </a:lnTo>
                  <a:lnTo>
                    <a:pt x="339" y="33"/>
                  </a:lnTo>
                  <a:lnTo>
                    <a:pt x="331" y="32"/>
                  </a:lnTo>
                  <a:lnTo>
                    <a:pt x="325" y="32"/>
                  </a:lnTo>
                  <a:lnTo>
                    <a:pt x="319" y="32"/>
                  </a:lnTo>
                  <a:lnTo>
                    <a:pt x="319" y="32"/>
                  </a:lnTo>
                  <a:lnTo>
                    <a:pt x="316" y="32"/>
                  </a:lnTo>
                  <a:lnTo>
                    <a:pt x="16" y="32"/>
                  </a:lnTo>
                  <a:lnTo>
                    <a:pt x="16" y="32"/>
                  </a:lnTo>
                  <a:lnTo>
                    <a:pt x="8" y="31"/>
                  </a:lnTo>
                  <a:lnTo>
                    <a:pt x="3" y="28"/>
                  </a:lnTo>
                  <a:lnTo>
                    <a:pt x="1" y="23"/>
                  </a:lnTo>
                  <a:lnTo>
                    <a:pt x="0" y="16"/>
                  </a:lnTo>
                  <a:lnTo>
                    <a:pt x="0" y="16"/>
                  </a:lnTo>
                  <a:lnTo>
                    <a:pt x="1" y="10"/>
                  </a:lnTo>
                  <a:lnTo>
                    <a:pt x="3" y="5"/>
                  </a:lnTo>
                  <a:lnTo>
                    <a:pt x="8" y="2"/>
                  </a:lnTo>
                  <a:lnTo>
                    <a:pt x="16" y="0"/>
                  </a:lnTo>
                  <a:lnTo>
                    <a:pt x="316" y="0"/>
                  </a:lnTo>
                  <a:lnTo>
                    <a:pt x="316" y="0"/>
                  </a:lnTo>
                  <a:lnTo>
                    <a:pt x="325" y="0"/>
                  </a:lnTo>
                  <a:lnTo>
                    <a:pt x="335" y="0"/>
                  </a:lnTo>
                  <a:lnTo>
                    <a:pt x="346" y="2"/>
                  </a:lnTo>
                  <a:lnTo>
                    <a:pt x="357" y="6"/>
                  </a:lnTo>
                  <a:lnTo>
                    <a:pt x="368" y="11"/>
                  </a:lnTo>
                  <a:lnTo>
                    <a:pt x="378" y="18"/>
                  </a:lnTo>
                  <a:lnTo>
                    <a:pt x="383" y="23"/>
                  </a:lnTo>
                  <a:lnTo>
                    <a:pt x="387" y="28"/>
                  </a:lnTo>
                  <a:lnTo>
                    <a:pt x="391" y="35"/>
                  </a:lnTo>
                  <a:lnTo>
                    <a:pt x="395" y="42"/>
                  </a:lnTo>
                  <a:lnTo>
                    <a:pt x="395" y="42"/>
                  </a:lnTo>
                  <a:lnTo>
                    <a:pt x="396" y="48"/>
                  </a:lnTo>
                  <a:lnTo>
                    <a:pt x="395" y="54"/>
                  </a:lnTo>
                  <a:lnTo>
                    <a:pt x="391" y="59"/>
                  </a:lnTo>
                  <a:lnTo>
                    <a:pt x="385" y="63"/>
                  </a:lnTo>
                  <a:lnTo>
                    <a:pt x="385" y="63"/>
                  </a:lnTo>
                  <a:lnTo>
                    <a:pt x="38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4"/>
            <p:cNvSpPr>
              <a:spLocks/>
            </p:cNvSpPr>
            <p:nvPr/>
          </p:nvSpPr>
          <p:spPr bwMode="auto">
            <a:xfrm>
              <a:off x="309" y="1395"/>
              <a:ext cx="79" cy="13"/>
            </a:xfrm>
            <a:custGeom>
              <a:avLst/>
              <a:gdLst>
                <a:gd name="T0" fmla="*/ 380 w 396"/>
                <a:gd name="T1" fmla="*/ 64 h 64"/>
                <a:gd name="T2" fmla="*/ 380 w 396"/>
                <a:gd name="T3" fmla="*/ 64 h 64"/>
                <a:gd name="T4" fmla="*/ 375 w 396"/>
                <a:gd name="T5" fmla="*/ 63 h 64"/>
                <a:gd name="T6" fmla="*/ 370 w 396"/>
                <a:gd name="T7" fmla="*/ 61 h 64"/>
                <a:gd name="T8" fmla="*/ 367 w 396"/>
                <a:gd name="T9" fmla="*/ 58 h 64"/>
                <a:gd name="T10" fmla="*/ 365 w 396"/>
                <a:gd name="T11" fmla="*/ 53 h 64"/>
                <a:gd name="T12" fmla="*/ 365 w 396"/>
                <a:gd name="T13" fmla="*/ 53 h 64"/>
                <a:gd name="T14" fmla="*/ 362 w 396"/>
                <a:gd name="T15" fmla="*/ 49 h 64"/>
                <a:gd name="T16" fmla="*/ 360 w 396"/>
                <a:gd name="T17" fmla="*/ 46 h 64"/>
                <a:gd name="T18" fmla="*/ 352 w 396"/>
                <a:gd name="T19" fmla="*/ 40 h 64"/>
                <a:gd name="T20" fmla="*/ 346 w 396"/>
                <a:gd name="T21" fmla="*/ 36 h 64"/>
                <a:gd name="T22" fmla="*/ 339 w 396"/>
                <a:gd name="T23" fmla="*/ 33 h 64"/>
                <a:gd name="T24" fmla="*/ 331 w 396"/>
                <a:gd name="T25" fmla="*/ 32 h 64"/>
                <a:gd name="T26" fmla="*/ 325 w 396"/>
                <a:gd name="T27" fmla="*/ 32 h 64"/>
                <a:gd name="T28" fmla="*/ 319 w 396"/>
                <a:gd name="T29" fmla="*/ 32 h 64"/>
                <a:gd name="T30" fmla="*/ 319 w 396"/>
                <a:gd name="T31" fmla="*/ 32 h 64"/>
                <a:gd name="T32" fmla="*/ 316 w 396"/>
                <a:gd name="T33" fmla="*/ 32 h 64"/>
                <a:gd name="T34" fmla="*/ 16 w 396"/>
                <a:gd name="T35" fmla="*/ 32 h 64"/>
                <a:gd name="T36" fmla="*/ 16 w 396"/>
                <a:gd name="T37" fmla="*/ 32 h 64"/>
                <a:gd name="T38" fmla="*/ 8 w 396"/>
                <a:gd name="T39" fmla="*/ 31 h 64"/>
                <a:gd name="T40" fmla="*/ 3 w 396"/>
                <a:gd name="T41" fmla="*/ 28 h 64"/>
                <a:gd name="T42" fmla="*/ 1 w 396"/>
                <a:gd name="T43" fmla="*/ 23 h 64"/>
                <a:gd name="T44" fmla="*/ 0 w 396"/>
                <a:gd name="T45" fmla="*/ 16 h 64"/>
                <a:gd name="T46" fmla="*/ 0 w 396"/>
                <a:gd name="T47" fmla="*/ 16 h 64"/>
                <a:gd name="T48" fmla="*/ 1 w 396"/>
                <a:gd name="T49" fmla="*/ 10 h 64"/>
                <a:gd name="T50" fmla="*/ 3 w 396"/>
                <a:gd name="T51" fmla="*/ 5 h 64"/>
                <a:gd name="T52" fmla="*/ 8 w 396"/>
                <a:gd name="T53" fmla="*/ 2 h 64"/>
                <a:gd name="T54" fmla="*/ 16 w 396"/>
                <a:gd name="T55" fmla="*/ 0 h 64"/>
                <a:gd name="T56" fmla="*/ 316 w 396"/>
                <a:gd name="T57" fmla="*/ 0 h 64"/>
                <a:gd name="T58" fmla="*/ 316 w 396"/>
                <a:gd name="T59" fmla="*/ 0 h 64"/>
                <a:gd name="T60" fmla="*/ 325 w 396"/>
                <a:gd name="T61" fmla="*/ 0 h 64"/>
                <a:gd name="T62" fmla="*/ 335 w 396"/>
                <a:gd name="T63" fmla="*/ 0 h 64"/>
                <a:gd name="T64" fmla="*/ 346 w 396"/>
                <a:gd name="T65" fmla="*/ 2 h 64"/>
                <a:gd name="T66" fmla="*/ 357 w 396"/>
                <a:gd name="T67" fmla="*/ 6 h 64"/>
                <a:gd name="T68" fmla="*/ 368 w 396"/>
                <a:gd name="T69" fmla="*/ 11 h 64"/>
                <a:gd name="T70" fmla="*/ 378 w 396"/>
                <a:gd name="T71" fmla="*/ 18 h 64"/>
                <a:gd name="T72" fmla="*/ 383 w 396"/>
                <a:gd name="T73" fmla="*/ 23 h 64"/>
                <a:gd name="T74" fmla="*/ 387 w 396"/>
                <a:gd name="T75" fmla="*/ 28 h 64"/>
                <a:gd name="T76" fmla="*/ 391 w 396"/>
                <a:gd name="T77" fmla="*/ 35 h 64"/>
                <a:gd name="T78" fmla="*/ 395 w 396"/>
                <a:gd name="T79" fmla="*/ 42 h 64"/>
                <a:gd name="T80" fmla="*/ 395 w 396"/>
                <a:gd name="T81" fmla="*/ 42 h 64"/>
                <a:gd name="T82" fmla="*/ 396 w 396"/>
                <a:gd name="T83" fmla="*/ 48 h 64"/>
                <a:gd name="T84" fmla="*/ 395 w 396"/>
                <a:gd name="T85" fmla="*/ 54 h 64"/>
                <a:gd name="T86" fmla="*/ 391 w 396"/>
                <a:gd name="T87" fmla="*/ 59 h 64"/>
                <a:gd name="T88" fmla="*/ 385 w 396"/>
                <a:gd name="T89" fmla="*/ 63 h 64"/>
                <a:gd name="T90" fmla="*/ 385 w 396"/>
                <a:gd name="T91" fmla="*/ 63 h 64"/>
                <a:gd name="T92" fmla="*/ 380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380" y="64"/>
                  </a:moveTo>
                  <a:lnTo>
                    <a:pt x="380" y="64"/>
                  </a:lnTo>
                  <a:lnTo>
                    <a:pt x="375" y="63"/>
                  </a:lnTo>
                  <a:lnTo>
                    <a:pt x="370" y="61"/>
                  </a:lnTo>
                  <a:lnTo>
                    <a:pt x="367" y="58"/>
                  </a:lnTo>
                  <a:lnTo>
                    <a:pt x="365" y="53"/>
                  </a:lnTo>
                  <a:lnTo>
                    <a:pt x="365" y="53"/>
                  </a:lnTo>
                  <a:lnTo>
                    <a:pt x="362" y="49"/>
                  </a:lnTo>
                  <a:lnTo>
                    <a:pt x="360" y="46"/>
                  </a:lnTo>
                  <a:lnTo>
                    <a:pt x="352" y="40"/>
                  </a:lnTo>
                  <a:lnTo>
                    <a:pt x="346" y="36"/>
                  </a:lnTo>
                  <a:lnTo>
                    <a:pt x="339" y="33"/>
                  </a:lnTo>
                  <a:lnTo>
                    <a:pt x="331" y="32"/>
                  </a:lnTo>
                  <a:lnTo>
                    <a:pt x="325" y="32"/>
                  </a:lnTo>
                  <a:lnTo>
                    <a:pt x="319" y="32"/>
                  </a:lnTo>
                  <a:lnTo>
                    <a:pt x="319" y="32"/>
                  </a:lnTo>
                  <a:lnTo>
                    <a:pt x="316" y="32"/>
                  </a:lnTo>
                  <a:lnTo>
                    <a:pt x="16" y="32"/>
                  </a:lnTo>
                  <a:lnTo>
                    <a:pt x="16" y="32"/>
                  </a:lnTo>
                  <a:lnTo>
                    <a:pt x="8" y="31"/>
                  </a:lnTo>
                  <a:lnTo>
                    <a:pt x="3" y="28"/>
                  </a:lnTo>
                  <a:lnTo>
                    <a:pt x="1" y="23"/>
                  </a:lnTo>
                  <a:lnTo>
                    <a:pt x="0" y="16"/>
                  </a:lnTo>
                  <a:lnTo>
                    <a:pt x="0" y="16"/>
                  </a:lnTo>
                  <a:lnTo>
                    <a:pt x="1" y="10"/>
                  </a:lnTo>
                  <a:lnTo>
                    <a:pt x="3" y="5"/>
                  </a:lnTo>
                  <a:lnTo>
                    <a:pt x="8" y="2"/>
                  </a:lnTo>
                  <a:lnTo>
                    <a:pt x="16" y="0"/>
                  </a:lnTo>
                  <a:lnTo>
                    <a:pt x="316" y="0"/>
                  </a:lnTo>
                  <a:lnTo>
                    <a:pt x="316" y="0"/>
                  </a:lnTo>
                  <a:lnTo>
                    <a:pt x="325" y="0"/>
                  </a:lnTo>
                  <a:lnTo>
                    <a:pt x="335" y="0"/>
                  </a:lnTo>
                  <a:lnTo>
                    <a:pt x="346" y="2"/>
                  </a:lnTo>
                  <a:lnTo>
                    <a:pt x="357" y="6"/>
                  </a:lnTo>
                  <a:lnTo>
                    <a:pt x="368" y="11"/>
                  </a:lnTo>
                  <a:lnTo>
                    <a:pt x="378" y="18"/>
                  </a:lnTo>
                  <a:lnTo>
                    <a:pt x="383" y="23"/>
                  </a:lnTo>
                  <a:lnTo>
                    <a:pt x="387" y="28"/>
                  </a:lnTo>
                  <a:lnTo>
                    <a:pt x="391" y="35"/>
                  </a:lnTo>
                  <a:lnTo>
                    <a:pt x="395" y="42"/>
                  </a:lnTo>
                  <a:lnTo>
                    <a:pt x="395" y="42"/>
                  </a:lnTo>
                  <a:lnTo>
                    <a:pt x="396" y="48"/>
                  </a:lnTo>
                  <a:lnTo>
                    <a:pt x="395" y="54"/>
                  </a:lnTo>
                  <a:lnTo>
                    <a:pt x="391" y="59"/>
                  </a:lnTo>
                  <a:lnTo>
                    <a:pt x="385" y="63"/>
                  </a:lnTo>
                  <a:lnTo>
                    <a:pt x="385" y="63"/>
                  </a:lnTo>
                  <a:lnTo>
                    <a:pt x="380"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5"/>
            <p:cNvSpPr>
              <a:spLocks/>
            </p:cNvSpPr>
            <p:nvPr/>
          </p:nvSpPr>
          <p:spPr bwMode="auto">
            <a:xfrm>
              <a:off x="309" y="1423"/>
              <a:ext cx="79" cy="13"/>
            </a:xfrm>
            <a:custGeom>
              <a:avLst/>
              <a:gdLst>
                <a:gd name="T0" fmla="*/ 380 w 396"/>
                <a:gd name="T1" fmla="*/ 65 h 65"/>
                <a:gd name="T2" fmla="*/ 380 w 396"/>
                <a:gd name="T3" fmla="*/ 65 h 65"/>
                <a:gd name="T4" fmla="*/ 375 w 396"/>
                <a:gd name="T5" fmla="*/ 63 h 65"/>
                <a:gd name="T6" fmla="*/ 370 w 396"/>
                <a:gd name="T7" fmla="*/ 62 h 65"/>
                <a:gd name="T8" fmla="*/ 367 w 396"/>
                <a:gd name="T9" fmla="*/ 58 h 65"/>
                <a:gd name="T10" fmla="*/ 365 w 396"/>
                <a:gd name="T11" fmla="*/ 55 h 65"/>
                <a:gd name="T12" fmla="*/ 365 w 396"/>
                <a:gd name="T13" fmla="*/ 55 h 65"/>
                <a:gd name="T14" fmla="*/ 362 w 396"/>
                <a:gd name="T15" fmla="*/ 50 h 65"/>
                <a:gd name="T16" fmla="*/ 360 w 396"/>
                <a:gd name="T17" fmla="*/ 46 h 65"/>
                <a:gd name="T18" fmla="*/ 352 w 396"/>
                <a:gd name="T19" fmla="*/ 40 h 65"/>
                <a:gd name="T20" fmla="*/ 346 w 396"/>
                <a:gd name="T21" fmla="*/ 36 h 65"/>
                <a:gd name="T22" fmla="*/ 339 w 396"/>
                <a:gd name="T23" fmla="*/ 34 h 65"/>
                <a:gd name="T24" fmla="*/ 331 w 396"/>
                <a:gd name="T25" fmla="*/ 34 h 65"/>
                <a:gd name="T26" fmla="*/ 325 w 396"/>
                <a:gd name="T27" fmla="*/ 32 h 65"/>
                <a:gd name="T28" fmla="*/ 319 w 396"/>
                <a:gd name="T29" fmla="*/ 34 h 65"/>
                <a:gd name="T30" fmla="*/ 319 w 396"/>
                <a:gd name="T31" fmla="*/ 34 h 65"/>
                <a:gd name="T32" fmla="*/ 316 w 396"/>
                <a:gd name="T33" fmla="*/ 34 h 65"/>
                <a:gd name="T34" fmla="*/ 16 w 396"/>
                <a:gd name="T35" fmla="*/ 34 h 65"/>
                <a:gd name="T36" fmla="*/ 16 w 396"/>
                <a:gd name="T37" fmla="*/ 34 h 65"/>
                <a:gd name="T38" fmla="*/ 8 w 396"/>
                <a:gd name="T39" fmla="*/ 32 h 65"/>
                <a:gd name="T40" fmla="*/ 3 w 396"/>
                <a:gd name="T41" fmla="*/ 29 h 65"/>
                <a:gd name="T42" fmla="*/ 1 w 396"/>
                <a:gd name="T43" fmla="*/ 24 h 65"/>
                <a:gd name="T44" fmla="*/ 0 w 396"/>
                <a:gd name="T45" fmla="*/ 17 h 65"/>
                <a:gd name="T46" fmla="*/ 0 w 396"/>
                <a:gd name="T47" fmla="*/ 17 h 65"/>
                <a:gd name="T48" fmla="*/ 1 w 396"/>
                <a:gd name="T49" fmla="*/ 11 h 65"/>
                <a:gd name="T50" fmla="*/ 3 w 396"/>
                <a:gd name="T51" fmla="*/ 6 h 65"/>
                <a:gd name="T52" fmla="*/ 8 w 396"/>
                <a:gd name="T53" fmla="*/ 2 h 65"/>
                <a:gd name="T54" fmla="*/ 16 w 396"/>
                <a:gd name="T55" fmla="*/ 1 h 65"/>
                <a:gd name="T56" fmla="*/ 316 w 396"/>
                <a:gd name="T57" fmla="*/ 1 h 65"/>
                <a:gd name="T58" fmla="*/ 316 w 396"/>
                <a:gd name="T59" fmla="*/ 1 h 65"/>
                <a:gd name="T60" fmla="*/ 325 w 396"/>
                <a:gd name="T61" fmla="*/ 0 h 65"/>
                <a:gd name="T62" fmla="*/ 335 w 396"/>
                <a:gd name="T63" fmla="*/ 1 h 65"/>
                <a:gd name="T64" fmla="*/ 346 w 396"/>
                <a:gd name="T65" fmla="*/ 2 h 65"/>
                <a:gd name="T66" fmla="*/ 357 w 396"/>
                <a:gd name="T67" fmla="*/ 6 h 65"/>
                <a:gd name="T68" fmla="*/ 368 w 396"/>
                <a:gd name="T69" fmla="*/ 11 h 65"/>
                <a:gd name="T70" fmla="*/ 378 w 396"/>
                <a:gd name="T71" fmla="*/ 19 h 65"/>
                <a:gd name="T72" fmla="*/ 383 w 396"/>
                <a:gd name="T73" fmla="*/ 24 h 65"/>
                <a:gd name="T74" fmla="*/ 387 w 396"/>
                <a:gd name="T75" fmla="*/ 30 h 65"/>
                <a:gd name="T76" fmla="*/ 391 w 396"/>
                <a:gd name="T77" fmla="*/ 35 h 65"/>
                <a:gd name="T78" fmla="*/ 395 w 396"/>
                <a:gd name="T79" fmla="*/ 42 h 65"/>
                <a:gd name="T80" fmla="*/ 395 w 396"/>
                <a:gd name="T81" fmla="*/ 42 h 65"/>
                <a:gd name="T82" fmla="*/ 396 w 396"/>
                <a:gd name="T83" fmla="*/ 48 h 65"/>
                <a:gd name="T84" fmla="*/ 395 w 396"/>
                <a:gd name="T85" fmla="*/ 55 h 65"/>
                <a:gd name="T86" fmla="*/ 391 w 396"/>
                <a:gd name="T87" fmla="*/ 60 h 65"/>
                <a:gd name="T88" fmla="*/ 385 w 396"/>
                <a:gd name="T89" fmla="*/ 63 h 65"/>
                <a:gd name="T90" fmla="*/ 385 w 396"/>
                <a:gd name="T91" fmla="*/ 63 h 65"/>
                <a:gd name="T92" fmla="*/ 380 w 396"/>
                <a:gd name="T9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5">
                  <a:moveTo>
                    <a:pt x="380" y="65"/>
                  </a:moveTo>
                  <a:lnTo>
                    <a:pt x="380" y="65"/>
                  </a:lnTo>
                  <a:lnTo>
                    <a:pt x="375" y="63"/>
                  </a:lnTo>
                  <a:lnTo>
                    <a:pt x="370" y="62"/>
                  </a:lnTo>
                  <a:lnTo>
                    <a:pt x="367" y="58"/>
                  </a:lnTo>
                  <a:lnTo>
                    <a:pt x="365" y="55"/>
                  </a:lnTo>
                  <a:lnTo>
                    <a:pt x="365" y="55"/>
                  </a:lnTo>
                  <a:lnTo>
                    <a:pt x="362" y="50"/>
                  </a:lnTo>
                  <a:lnTo>
                    <a:pt x="360" y="46"/>
                  </a:lnTo>
                  <a:lnTo>
                    <a:pt x="352" y="40"/>
                  </a:lnTo>
                  <a:lnTo>
                    <a:pt x="346" y="36"/>
                  </a:lnTo>
                  <a:lnTo>
                    <a:pt x="339" y="34"/>
                  </a:lnTo>
                  <a:lnTo>
                    <a:pt x="331" y="34"/>
                  </a:lnTo>
                  <a:lnTo>
                    <a:pt x="325" y="32"/>
                  </a:lnTo>
                  <a:lnTo>
                    <a:pt x="319" y="34"/>
                  </a:lnTo>
                  <a:lnTo>
                    <a:pt x="319" y="34"/>
                  </a:lnTo>
                  <a:lnTo>
                    <a:pt x="316" y="34"/>
                  </a:lnTo>
                  <a:lnTo>
                    <a:pt x="16" y="34"/>
                  </a:lnTo>
                  <a:lnTo>
                    <a:pt x="16" y="34"/>
                  </a:lnTo>
                  <a:lnTo>
                    <a:pt x="8" y="32"/>
                  </a:lnTo>
                  <a:lnTo>
                    <a:pt x="3" y="29"/>
                  </a:lnTo>
                  <a:lnTo>
                    <a:pt x="1" y="24"/>
                  </a:lnTo>
                  <a:lnTo>
                    <a:pt x="0" y="17"/>
                  </a:lnTo>
                  <a:lnTo>
                    <a:pt x="0" y="17"/>
                  </a:lnTo>
                  <a:lnTo>
                    <a:pt x="1" y="11"/>
                  </a:lnTo>
                  <a:lnTo>
                    <a:pt x="3" y="6"/>
                  </a:lnTo>
                  <a:lnTo>
                    <a:pt x="8" y="2"/>
                  </a:lnTo>
                  <a:lnTo>
                    <a:pt x="16" y="1"/>
                  </a:lnTo>
                  <a:lnTo>
                    <a:pt x="316" y="1"/>
                  </a:lnTo>
                  <a:lnTo>
                    <a:pt x="316" y="1"/>
                  </a:lnTo>
                  <a:lnTo>
                    <a:pt x="325" y="0"/>
                  </a:lnTo>
                  <a:lnTo>
                    <a:pt x="335" y="1"/>
                  </a:lnTo>
                  <a:lnTo>
                    <a:pt x="346" y="2"/>
                  </a:lnTo>
                  <a:lnTo>
                    <a:pt x="357" y="6"/>
                  </a:lnTo>
                  <a:lnTo>
                    <a:pt x="368" y="11"/>
                  </a:lnTo>
                  <a:lnTo>
                    <a:pt x="378" y="19"/>
                  </a:lnTo>
                  <a:lnTo>
                    <a:pt x="383" y="24"/>
                  </a:lnTo>
                  <a:lnTo>
                    <a:pt x="387" y="30"/>
                  </a:lnTo>
                  <a:lnTo>
                    <a:pt x="391" y="35"/>
                  </a:lnTo>
                  <a:lnTo>
                    <a:pt x="395" y="42"/>
                  </a:lnTo>
                  <a:lnTo>
                    <a:pt x="395" y="42"/>
                  </a:lnTo>
                  <a:lnTo>
                    <a:pt x="396" y="48"/>
                  </a:lnTo>
                  <a:lnTo>
                    <a:pt x="395" y="55"/>
                  </a:lnTo>
                  <a:lnTo>
                    <a:pt x="391" y="60"/>
                  </a:lnTo>
                  <a:lnTo>
                    <a:pt x="385" y="63"/>
                  </a:lnTo>
                  <a:lnTo>
                    <a:pt x="385" y="63"/>
                  </a:lnTo>
                  <a:lnTo>
                    <a:pt x="380"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6"/>
            <p:cNvSpPr>
              <a:spLocks/>
            </p:cNvSpPr>
            <p:nvPr/>
          </p:nvSpPr>
          <p:spPr bwMode="auto">
            <a:xfrm>
              <a:off x="309" y="1423"/>
              <a:ext cx="79" cy="13"/>
            </a:xfrm>
            <a:custGeom>
              <a:avLst/>
              <a:gdLst>
                <a:gd name="T0" fmla="*/ 380 w 396"/>
                <a:gd name="T1" fmla="*/ 65 h 65"/>
                <a:gd name="T2" fmla="*/ 380 w 396"/>
                <a:gd name="T3" fmla="*/ 65 h 65"/>
                <a:gd name="T4" fmla="*/ 375 w 396"/>
                <a:gd name="T5" fmla="*/ 63 h 65"/>
                <a:gd name="T6" fmla="*/ 370 w 396"/>
                <a:gd name="T7" fmla="*/ 62 h 65"/>
                <a:gd name="T8" fmla="*/ 367 w 396"/>
                <a:gd name="T9" fmla="*/ 58 h 65"/>
                <a:gd name="T10" fmla="*/ 365 w 396"/>
                <a:gd name="T11" fmla="*/ 55 h 65"/>
                <a:gd name="T12" fmla="*/ 365 w 396"/>
                <a:gd name="T13" fmla="*/ 55 h 65"/>
                <a:gd name="T14" fmla="*/ 362 w 396"/>
                <a:gd name="T15" fmla="*/ 50 h 65"/>
                <a:gd name="T16" fmla="*/ 360 w 396"/>
                <a:gd name="T17" fmla="*/ 46 h 65"/>
                <a:gd name="T18" fmla="*/ 352 w 396"/>
                <a:gd name="T19" fmla="*/ 40 h 65"/>
                <a:gd name="T20" fmla="*/ 346 w 396"/>
                <a:gd name="T21" fmla="*/ 36 h 65"/>
                <a:gd name="T22" fmla="*/ 339 w 396"/>
                <a:gd name="T23" fmla="*/ 34 h 65"/>
                <a:gd name="T24" fmla="*/ 331 w 396"/>
                <a:gd name="T25" fmla="*/ 34 h 65"/>
                <a:gd name="T26" fmla="*/ 325 w 396"/>
                <a:gd name="T27" fmla="*/ 32 h 65"/>
                <a:gd name="T28" fmla="*/ 319 w 396"/>
                <a:gd name="T29" fmla="*/ 34 h 65"/>
                <a:gd name="T30" fmla="*/ 319 w 396"/>
                <a:gd name="T31" fmla="*/ 34 h 65"/>
                <a:gd name="T32" fmla="*/ 316 w 396"/>
                <a:gd name="T33" fmla="*/ 34 h 65"/>
                <a:gd name="T34" fmla="*/ 16 w 396"/>
                <a:gd name="T35" fmla="*/ 34 h 65"/>
                <a:gd name="T36" fmla="*/ 16 w 396"/>
                <a:gd name="T37" fmla="*/ 34 h 65"/>
                <a:gd name="T38" fmla="*/ 8 w 396"/>
                <a:gd name="T39" fmla="*/ 32 h 65"/>
                <a:gd name="T40" fmla="*/ 3 w 396"/>
                <a:gd name="T41" fmla="*/ 29 h 65"/>
                <a:gd name="T42" fmla="*/ 1 w 396"/>
                <a:gd name="T43" fmla="*/ 24 h 65"/>
                <a:gd name="T44" fmla="*/ 0 w 396"/>
                <a:gd name="T45" fmla="*/ 17 h 65"/>
                <a:gd name="T46" fmla="*/ 0 w 396"/>
                <a:gd name="T47" fmla="*/ 17 h 65"/>
                <a:gd name="T48" fmla="*/ 1 w 396"/>
                <a:gd name="T49" fmla="*/ 11 h 65"/>
                <a:gd name="T50" fmla="*/ 3 w 396"/>
                <a:gd name="T51" fmla="*/ 6 h 65"/>
                <a:gd name="T52" fmla="*/ 8 w 396"/>
                <a:gd name="T53" fmla="*/ 2 h 65"/>
                <a:gd name="T54" fmla="*/ 16 w 396"/>
                <a:gd name="T55" fmla="*/ 1 h 65"/>
                <a:gd name="T56" fmla="*/ 316 w 396"/>
                <a:gd name="T57" fmla="*/ 1 h 65"/>
                <a:gd name="T58" fmla="*/ 316 w 396"/>
                <a:gd name="T59" fmla="*/ 1 h 65"/>
                <a:gd name="T60" fmla="*/ 325 w 396"/>
                <a:gd name="T61" fmla="*/ 0 h 65"/>
                <a:gd name="T62" fmla="*/ 335 w 396"/>
                <a:gd name="T63" fmla="*/ 1 h 65"/>
                <a:gd name="T64" fmla="*/ 346 w 396"/>
                <a:gd name="T65" fmla="*/ 2 h 65"/>
                <a:gd name="T66" fmla="*/ 357 w 396"/>
                <a:gd name="T67" fmla="*/ 6 h 65"/>
                <a:gd name="T68" fmla="*/ 368 w 396"/>
                <a:gd name="T69" fmla="*/ 11 h 65"/>
                <a:gd name="T70" fmla="*/ 378 w 396"/>
                <a:gd name="T71" fmla="*/ 19 h 65"/>
                <a:gd name="T72" fmla="*/ 383 w 396"/>
                <a:gd name="T73" fmla="*/ 24 h 65"/>
                <a:gd name="T74" fmla="*/ 387 w 396"/>
                <a:gd name="T75" fmla="*/ 30 h 65"/>
                <a:gd name="T76" fmla="*/ 391 w 396"/>
                <a:gd name="T77" fmla="*/ 35 h 65"/>
                <a:gd name="T78" fmla="*/ 395 w 396"/>
                <a:gd name="T79" fmla="*/ 42 h 65"/>
                <a:gd name="T80" fmla="*/ 395 w 396"/>
                <a:gd name="T81" fmla="*/ 42 h 65"/>
                <a:gd name="T82" fmla="*/ 396 w 396"/>
                <a:gd name="T83" fmla="*/ 48 h 65"/>
                <a:gd name="T84" fmla="*/ 395 w 396"/>
                <a:gd name="T85" fmla="*/ 55 h 65"/>
                <a:gd name="T86" fmla="*/ 391 w 396"/>
                <a:gd name="T87" fmla="*/ 60 h 65"/>
                <a:gd name="T88" fmla="*/ 385 w 396"/>
                <a:gd name="T89" fmla="*/ 63 h 65"/>
                <a:gd name="T90" fmla="*/ 385 w 396"/>
                <a:gd name="T91" fmla="*/ 63 h 65"/>
                <a:gd name="T92" fmla="*/ 380 w 396"/>
                <a:gd name="T9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5">
                  <a:moveTo>
                    <a:pt x="380" y="65"/>
                  </a:moveTo>
                  <a:lnTo>
                    <a:pt x="380" y="65"/>
                  </a:lnTo>
                  <a:lnTo>
                    <a:pt x="375" y="63"/>
                  </a:lnTo>
                  <a:lnTo>
                    <a:pt x="370" y="62"/>
                  </a:lnTo>
                  <a:lnTo>
                    <a:pt x="367" y="58"/>
                  </a:lnTo>
                  <a:lnTo>
                    <a:pt x="365" y="55"/>
                  </a:lnTo>
                  <a:lnTo>
                    <a:pt x="365" y="55"/>
                  </a:lnTo>
                  <a:lnTo>
                    <a:pt x="362" y="50"/>
                  </a:lnTo>
                  <a:lnTo>
                    <a:pt x="360" y="46"/>
                  </a:lnTo>
                  <a:lnTo>
                    <a:pt x="352" y="40"/>
                  </a:lnTo>
                  <a:lnTo>
                    <a:pt x="346" y="36"/>
                  </a:lnTo>
                  <a:lnTo>
                    <a:pt x="339" y="34"/>
                  </a:lnTo>
                  <a:lnTo>
                    <a:pt x="331" y="34"/>
                  </a:lnTo>
                  <a:lnTo>
                    <a:pt x="325" y="32"/>
                  </a:lnTo>
                  <a:lnTo>
                    <a:pt x="319" y="34"/>
                  </a:lnTo>
                  <a:lnTo>
                    <a:pt x="319" y="34"/>
                  </a:lnTo>
                  <a:lnTo>
                    <a:pt x="316" y="34"/>
                  </a:lnTo>
                  <a:lnTo>
                    <a:pt x="16" y="34"/>
                  </a:lnTo>
                  <a:lnTo>
                    <a:pt x="16" y="34"/>
                  </a:lnTo>
                  <a:lnTo>
                    <a:pt x="8" y="32"/>
                  </a:lnTo>
                  <a:lnTo>
                    <a:pt x="3" y="29"/>
                  </a:lnTo>
                  <a:lnTo>
                    <a:pt x="1" y="24"/>
                  </a:lnTo>
                  <a:lnTo>
                    <a:pt x="0" y="17"/>
                  </a:lnTo>
                  <a:lnTo>
                    <a:pt x="0" y="17"/>
                  </a:lnTo>
                  <a:lnTo>
                    <a:pt x="1" y="11"/>
                  </a:lnTo>
                  <a:lnTo>
                    <a:pt x="3" y="6"/>
                  </a:lnTo>
                  <a:lnTo>
                    <a:pt x="8" y="2"/>
                  </a:lnTo>
                  <a:lnTo>
                    <a:pt x="16" y="1"/>
                  </a:lnTo>
                  <a:lnTo>
                    <a:pt x="316" y="1"/>
                  </a:lnTo>
                  <a:lnTo>
                    <a:pt x="316" y="1"/>
                  </a:lnTo>
                  <a:lnTo>
                    <a:pt x="325" y="0"/>
                  </a:lnTo>
                  <a:lnTo>
                    <a:pt x="335" y="1"/>
                  </a:lnTo>
                  <a:lnTo>
                    <a:pt x="346" y="2"/>
                  </a:lnTo>
                  <a:lnTo>
                    <a:pt x="357" y="6"/>
                  </a:lnTo>
                  <a:lnTo>
                    <a:pt x="368" y="11"/>
                  </a:lnTo>
                  <a:lnTo>
                    <a:pt x="378" y="19"/>
                  </a:lnTo>
                  <a:lnTo>
                    <a:pt x="383" y="24"/>
                  </a:lnTo>
                  <a:lnTo>
                    <a:pt x="387" y="30"/>
                  </a:lnTo>
                  <a:lnTo>
                    <a:pt x="391" y="35"/>
                  </a:lnTo>
                  <a:lnTo>
                    <a:pt x="395" y="42"/>
                  </a:lnTo>
                  <a:lnTo>
                    <a:pt x="395" y="42"/>
                  </a:lnTo>
                  <a:lnTo>
                    <a:pt x="396" y="48"/>
                  </a:lnTo>
                  <a:lnTo>
                    <a:pt x="395" y="55"/>
                  </a:lnTo>
                  <a:lnTo>
                    <a:pt x="391" y="60"/>
                  </a:lnTo>
                  <a:lnTo>
                    <a:pt x="385" y="63"/>
                  </a:lnTo>
                  <a:lnTo>
                    <a:pt x="385" y="63"/>
                  </a:lnTo>
                  <a:lnTo>
                    <a:pt x="380" y="6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7"/>
            <p:cNvSpPr>
              <a:spLocks/>
            </p:cNvSpPr>
            <p:nvPr/>
          </p:nvSpPr>
          <p:spPr bwMode="auto">
            <a:xfrm>
              <a:off x="428" y="1341"/>
              <a:ext cx="79" cy="12"/>
            </a:xfrm>
            <a:custGeom>
              <a:avLst/>
              <a:gdLst>
                <a:gd name="T0" fmla="*/ 16 w 396"/>
                <a:gd name="T1" fmla="*/ 64 h 64"/>
                <a:gd name="T2" fmla="*/ 16 w 396"/>
                <a:gd name="T3" fmla="*/ 64 h 64"/>
                <a:gd name="T4" fmla="*/ 20 w 396"/>
                <a:gd name="T5" fmla="*/ 64 h 64"/>
                <a:gd name="T6" fmla="*/ 25 w 396"/>
                <a:gd name="T7" fmla="*/ 61 h 64"/>
                <a:gd name="T8" fmla="*/ 29 w 396"/>
                <a:gd name="T9" fmla="*/ 59 h 64"/>
                <a:gd name="T10" fmla="*/ 31 w 396"/>
                <a:gd name="T11" fmla="*/ 54 h 64"/>
                <a:gd name="T12" fmla="*/ 31 w 396"/>
                <a:gd name="T13" fmla="*/ 54 h 64"/>
                <a:gd name="T14" fmla="*/ 32 w 396"/>
                <a:gd name="T15" fmla="*/ 50 h 64"/>
                <a:gd name="T16" fmla="*/ 36 w 396"/>
                <a:gd name="T17" fmla="*/ 46 h 64"/>
                <a:gd name="T18" fmla="*/ 42 w 396"/>
                <a:gd name="T19" fmla="*/ 40 h 64"/>
                <a:gd name="T20" fmla="*/ 50 w 396"/>
                <a:gd name="T21" fmla="*/ 36 h 64"/>
                <a:gd name="T22" fmla="*/ 56 w 396"/>
                <a:gd name="T23" fmla="*/ 34 h 64"/>
                <a:gd name="T24" fmla="*/ 64 w 396"/>
                <a:gd name="T25" fmla="*/ 33 h 64"/>
                <a:gd name="T26" fmla="*/ 70 w 396"/>
                <a:gd name="T27" fmla="*/ 33 h 64"/>
                <a:gd name="T28" fmla="*/ 76 w 396"/>
                <a:gd name="T29" fmla="*/ 33 h 64"/>
                <a:gd name="T30" fmla="*/ 76 w 396"/>
                <a:gd name="T31" fmla="*/ 33 h 64"/>
                <a:gd name="T32" fmla="*/ 78 w 396"/>
                <a:gd name="T33" fmla="*/ 33 h 64"/>
                <a:gd name="T34" fmla="*/ 380 w 396"/>
                <a:gd name="T35" fmla="*/ 33 h 64"/>
                <a:gd name="T36" fmla="*/ 380 w 396"/>
                <a:gd name="T37" fmla="*/ 33 h 64"/>
                <a:gd name="T38" fmla="*/ 386 w 396"/>
                <a:gd name="T39" fmla="*/ 31 h 64"/>
                <a:gd name="T40" fmla="*/ 391 w 396"/>
                <a:gd name="T41" fmla="*/ 28 h 64"/>
                <a:gd name="T42" fmla="*/ 395 w 396"/>
                <a:gd name="T43" fmla="*/ 23 h 64"/>
                <a:gd name="T44" fmla="*/ 396 w 396"/>
                <a:gd name="T45" fmla="*/ 16 h 64"/>
                <a:gd name="T46" fmla="*/ 396 w 396"/>
                <a:gd name="T47" fmla="*/ 16 h 64"/>
                <a:gd name="T48" fmla="*/ 395 w 396"/>
                <a:gd name="T49" fmla="*/ 10 h 64"/>
                <a:gd name="T50" fmla="*/ 391 w 396"/>
                <a:gd name="T51" fmla="*/ 5 h 64"/>
                <a:gd name="T52" fmla="*/ 386 w 396"/>
                <a:gd name="T53" fmla="*/ 1 h 64"/>
                <a:gd name="T54" fmla="*/ 380 w 396"/>
                <a:gd name="T55" fmla="*/ 0 h 64"/>
                <a:gd name="T56" fmla="*/ 80 w 396"/>
                <a:gd name="T57" fmla="*/ 0 h 64"/>
                <a:gd name="T58" fmla="*/ 80 w 396"/>
                <a:gd name="T59" fmla="*/ 0 h 64"/>
                <a:gd name="T60" fmla="*/ 71 w 396"/>
                <a:gd name="T61" fmla="*/ 0 h 64"/>
                <a:gd name="T62" fmla="*/ 60 w 396"/>
                <a:gd name="T63" fmla="*/ 0 h 64"/>
                <a:gd name="T64" fmla="*/ 50 w 396"/>
                <a:gd name="T65" fmla="*/ 3 h 64"/>
                <a:gd name="T66" fmla="*/ 39 w 396"/>
                <a:gd name="T67" fmla="*/ 5 h 64"/>
                <a:gd name="T68" fmla="*/ 28 w 396"/>
                <a:gd name="T69" fmla="*/ 11 h 64"/>
                <a:gd name="T70" fmla="*/ 16 w 396"/>
                <a:gd name="T71" fmla="*/ 19 h 64"/>
                <a:gd name="T72" fmla="*/ 13 w 396"/>
                <a:gd name="T73" fmla="*/ 24 h 64"/>
                <a:gd name="T74" fmla="*/ 8 w 396"/>
                <a:gd name="T75" fmla="*/ 29 h 64"/>
                <a:gd name="T76" fmla="*/ 4 w 396"/>
                <a:gd name="T77" fmla="*/ 35 h 64"/>
                <a:gd name="T78" fmla="*/ 1 w 396"/>
                <a:gd name="T79" fmla="*/ 41 h 64"/>
                <a:gd name="T80" fmla="*/ 1 w 396"/>
                <a:gd name="T81" fmla="*/ 41 h 64"/>
                <a:gd name="T82" fmla="*/ 0 w 396"/>
                <a:gd name="T83" fmla="*/ 49 h 64"/>
                <a:gd name="T84" fmla="*/ 1 w 396"/>
                <a:gd name="T85" fmla="*/ 54 h 64"/>
                <a:gd name="T86" fmla="*/ 4 w 396"/>
                <a:gd name="T87" fmla="*/ 60 h 64"/>
                <a:gd name="T88" fmla="*/ 10 w 396"/>
                <a:gd name="T89" fmla="*/ 62 h 64"/>
                <a:gd name="T90" fmla="*/ 10 w 396"/>
                <a:gd name="T91" fmla="*/ 62 h 64"/>
                <a:gd name="T92" fmla="*/ 16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16" y="64"/>
                  </a:moveTo>
                  <a:lnTo>
                    <a:pt x="16" y="64"/>
                  </a:lnTo>
                  <a:lnTo>
                    <a:pt x="20" y="64"/>
                  </a:lnTo>
                  <a:lnTo>
                    <a:pt x="25" y="61"/>
                  </a:lnTo>
                  <a:lnTo>
                    <a:pt x="29" y="59"/>
                  </a:lnTo>
                  <a:lnTo>
                    <a:pt x="31" y="54"/>
                  </a:lnTo>
                  <a:lnTo>
                    <a:pt x="31" y="54"/>
                  </a:lnTo>
                  <a:lnTo>
                    <a:pt x="32" y="50"/>
                  </a:lnTo>
                  <a:lnTo>
                    <a:pt x="36" y="46"/>
                  </a:lnTo>
                  <a:lnTo>
                    <a:pt x="42" y="40"/>
                  </a:lnTo>
                  <a:lnTo>
                    <a:pt x="50" y="36"/>
                  </a:lnTo>
                  <a:lnTo>
                    <a:pt x="56" y="34"/>
                  </a:lnTo>
                  <a:lnTo>
                    <a:pt x="64" y="33"/>
                  </a:lnTo>
                  <a:lnTo>
                    <a:pt x="70" y="33"/>
                  </a:lnTo>
                  <a:lnTo>
                    <a:pt x="76" y="33"/>
                  </a:lnTo>
                  <a:lnTo>
                    <a:pt x="76" y="33"/>
                  </a:lnTo>
                  <a:lnTo>
                    <a:pt x="78" y="33"/>
                  </a:lnTo>
                  <a:lnTo>
                    <a:pt x="380" y="33"/>
                  </a:lnTo>
                  <a:lnTo>
                    <a:pt x="380" y="33"/>
                  </a:lnTo>
                  <a:lnTo>
                    <a:pt x="386" y="31"/>
                  </a:lnTo>
                  <a:lnTo>
                    <a:pt x="391" y="28"/>
                  </a:lnTo>
                  <a:lnTo>
                    <a:pt x="395" y="23"/>
                  </a:lnTo>
                  <a:lnTo>
                    <a:pt x="396" y="16"/>
                  </a:lnTo>
                  <a:lnTo>
                    <a:pt x="396" y="16"/>
                  </a:lnTo>
                  <a:lnTo>
                    <a:pt x="395" y="10"/>
                  </a:lnTo>
                  <a:lnTo>
                    <a:pt x="391" y="5"/>
                  </a:lnTo>
                  <a:lnTo>
                    <a:pt x="386" y="1"/>
                  </a:lnTo>
                  <a:lnTo>
                    <a:pt x="380" y="0"/>
                  </a:lnTo>
                  <a:lnTo>
                    <a:pt x="80" y="0"/>
                  </a:lnTo>
                  <a:lnTo>
                    <a:pt x="80" y="0"/>
                  </a:lnTo>
                  <a:lnTo>
                    <a:pt x="71" y="0"/>
                  </a:lnTo>
                  <a:lnTo>
                    <a:pt x="60" y="0"/>
                  </a:lnTo>
                  <a:lnTo>
                    <a:pt x="50" y="3"/>
                  </a:lnTo>
                  <a:lnTo>
                    <a:pt x="39" y="5"/>
                  </a:lnTo>
                  <a:lnTo>
                    <a:pt x="28" y="11"/>
                  </a:lnTo>
                  <a:lnTo>
                    <a:pt x="16" y="19"/>
                  </a:lnTo>
                  <a:lnTo>
                    <a:pt x="13" y="24"/>
                  </a:lnTo>
                  <a:lnTo>
                    <a:pt x="8" y="29"/>
                  </a:lnTo>
                  <a:lnTo>
                    <a:pt x="4" y="35"/>
                  </a:lnTo>
                  <a:lnTo>
                    <a:pt x="1" y="41"/>
                  </a:lnTo>
                  <a:lnTo>
                    <a:pt x="1" y="41"/>
                  </a:lnTo>
                  <a:lnTo>
                    <a:pt x="0" y="49"/>
                  </a:lnTo>
                  <a:lnTo>
                    <a:pt x="1" y="54"/>
                  </a:lnTo>
                  <a:lnTo>
                    <a:pt x="4" y="60"/>
                  </a:lnTo>
                  <a:lnTo>
                    <a:pt x="10" y="62"/>
                  </a:lnTo>
                  <a:lnTo>
                    <a:pt x="10" y="62"/>
                  </a:lnTo>
                  <a:lnTo>
                    <a:pt x="16"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8"/>
            <p:cNvSpPr>
              <a:spLocks/>
            </p:cNvSpPr>
            <p:nvPr/>
          </p:nvSpPr>
          <p:spPr bwMode="auto">
            <a:xfrm>
              <a:off x="428" y="1341"/>
              <a:ext cx="79" cy="12"/>
            </a:xfrm>
            <a:custGeom>
              <a:avLst/>
              <a:gdLst>
                <a:gd name="T0" fmla="*/ 16 w 396"/>
                <a:gd name="T1" fmla="*/ 64 h 64"/>
                <a:gd name="T2" fmla="*/ 16 w 396"/>
                <a:gd name="T3" fmla="*/ 64 h 64"/>
                <a:gd name="T4" fmla="*/ 20 w 396"/>
                <a:gd name="T5" fmla="*/ 64 h 64"/>
                <a:gd name="T6" fmla="*/ 25 w 396"/>
                <a:gd name="T7" fmla="*/ 61 h 64"/>
                <a:gd name="T8" fmla="*/ 29 w 396"/>
                <a:gd name="T9" fmla="*/ 59 h 64"/>
                <a:gd name="T10" fmla="*/ 31 w 396"/>
                <a:gd name="T11" fmla="*/ 54 h 64"/>
                <a:gd name="T12" fmla="*/ 31 w 396"/>
                <a:gd name="T13" fmla="*/ 54 h 64"/>
                <a:gd name="T14" fmla="*/ 32 w 396"/>
                <a:gd name="T15" fmla="*/ 50 h 64"/>
                <a:gd name="T16" fmla="*/ 36 w 396"/>
                <a:gd name="T17" fmla="*/ 46 h 64"/>
                <a:gd name="T18" fmla="*/ 42 w 396"/>
                <a:gd name="T19" fmla="*/ 40 h 64"/>
                <a:gd name="T20" fmla="*/ 50 w 396"/>
                <a:gd name="T21" fmla="*/ 36 h 64"/>
                <a:gd name="T22" fmla="*/ 56 w 396"/>
                <a:gd name="T23" fmla="*/ 34 h 64"/>
                <a:gd name="T24" fmla="*/ 64 w 396"/>
                <a:gd name="T25" fmla="*/ 33 h 64"/>
                <a:gd name="T26" fmla="*/ 70 w 396"/>
                <a:gd name="T27" fmla="*/ 33 h 64"/>
                <a:gd name="T28" fmla="*/ 76 w 396"/>
                <a:gd name="T29" fmla="*/ 33 h 64"/>
                <a:gd name="T30" fmla="*/ 76 w 396"/>
                <a:gd name="T31" fmla="*/ 33 h 64"/>
                <a:gd name="T32" fmla="*/ 78 w 396"/>
                <a:gd name="T33" fmla="*/ 33 h 64"/>
                <a:gd name="T34" fmla="*/ 380 w 396"/>
                <a:gd name="T35" fmla="*/ 33 h 64"/>
                <a:gd name="T36" fmla="*/ 380 w 396"/>
                <a:gd name="T37" fmla="*/ 33 h 64"/>
                <a:gd name="T38" fmla="*/ 386 w 396"/>
                <a:gd name="T39" fmla="*/ 31 h 64"/>
                <a:gd name="T40" fmla="*/ 391 w 396"/>
                <a:gd name="T41" fmla="*/ 28 h 64"/>
                <a:gd name="T42" fmla="*/ 395 w 396"/>
                <a:gd name="T43" fmla="*/ 23 h 64"/>
                <a:gd name="T44" fmla="*/ 396 w 396"/>
                <a:gd name="T45" fmla="*/ 16 h 64"/>
                <a:gd name="T46" fmla="*/ 396 w 396"/>
                <a:gd name="T47" fmla="*/ 16 h 64"/>
                <a:gd name="T48" fmla="*/ 395 w 396"/>
                <a:gd name="T49" fmla="*/ 10 h 64"/>
                <a:gd name="T50" fmla="*/ 391 w 396"/>
                <a:gd name="T51" fmla="*/ 5 h 64"/>
                <a:gd name="T52" fmla="*/ 386 w 396"/>
                <a:gd name="T53" fmla="*/ 1 h 64"/>
                <a:gd name="T54" fmla="*/ 380 w 396"/>
                <a:gd name="T55" fmla="*/ 0 h 64"/>
                <a:gd name="T56" fmla="*/ 80 w 396"/>
                <a:gd name="T57" fmla="*/ 0 h 64"/>
                <a:gd name="T58" fmla="*/ 80 w 396"/>
                <a:gd name="T59" fmla="*/ 0 h 64"/>
                <a:gd name="T60" fmla="*/ 71 w 396"/>
                <a:gd name="T61" fmla="*/ 0 h 64"/>
                <a:gd name="T62" fmla="*/ 60 w 396"/>
                <a:gd name="T63" fmla="*/ 0 h 64"/>
                <a:gd name="T64" fmla="*/ 50 w 396"/>
                <a:gd name="T65" fmla="*/ 3 h 64"/>
                <a:gd name="T66" fmla="*/ 39 w 396"/>
                <a:gd name="T67" fmla="*/ 5 h 64"/>
                <a:gd name="T68" fmla="*/ 28 w 396"/>
                <a:gd name="T69" fmla="*/ 11 h 64"/>
                <a:gd name="T70" fmla="*/ 16 w 396"/>
                <a:gd name="T71" fmla="*/ 19 h 64"/>
                <a:gd name="T72" fmla="*/ 13 w 396"/>
                <a:gd name="T73" fmla="*/ 24 h 64"/>
                <a:gd name="T74" fmla="*/ 8 w 396"/>
                <a:gd name="T75" fmla="*/ 29 h 64"/>
                <a:gd name="T76" fmla="*/ 4 w 396"/>
                <a:gd name="T77" fmla="*/ 35 h 64"/>
                <a:gd name="T78" fmla="*/ 1 w 396"/>
                <a:gd name="T79" fmla="*/ 41 h 64"/>
                <a:gd name="T80" fmla="*/ 1 w 396"/>
                <a:gd name="T81" fmla="*/ 41 h 64"/>
                <a:gd name="T82" fmla="*/ 0 w 396"/>
                <a:gd name="T83" fmla="*/ 49 h 64"/>
                <a:gd name="T84" fmla="*/ 1 w 396"/>
                <a:gd name="T85" fmla="*/ 54 h 64"/>
                <a:gd name="T86" fmla="*/ 4 w 396"/>
                <a:gd name="T87" fmla="*/ 60 h 64"/>
                <a:gd name="T88" fmla="*/ 10 w 396"/>
                <a:gd name="T89" fmla="*/ 62 h 64"/>
                <a:gd name="T90" fmla="*/ 10 w 396"/>
                <a:gd name="T91" fmla="*/ 62 h 64"/>
                <a:gd name="T92" fmla="*/ 16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16" y="64"/>
                  </a:moveTo>
                  <a:lnTo>
                    <a:pt x="16" y="64"/>
                  </a:lnTo>
                  <a:lnTo>
                    <a:pt x="20" y="64"/>
                  </a:lnTo>
                  <a:lnTo>
                    <a:pt x="25" y="61"/>
                  </a:lnTo>
                  <a:lnTo>
                    <a:pt x="29" y="59"/>
                  </a:lnTo>
                  <a:lnTo>
                    <a:pt x="31" y="54"/>
                  </a:lnTo>
                  <a:lnTo>
                    <a:pt x="31" y="54"/>
                  </a:lnTo>
                  <a:lnTo>
                    <a:pt x="32" y="50"/>
                  </a:lnTo>
                  <a:lnTo>
                    <a:pt x="36" y="46"/>
                  </a:lnTo>
                  <a:lnTo>
                    <a:pt x="42" y="40"/>
                  </a:lnTo>
                  <a:lnTo>
                    <a:pt x="50" y="36"/>
                  </a:lnTo>
                  <a:lnTo>
                    <a:pt x="56" y="34"/>
                  </a:lnTo>
                  <a:lnTo>
                    <a:pt x="64" y="33"/>
                  </a:lnTo>
                  <a:lnTo>
                    <a:pt x="70" y="33"/>
                  </a:lnTo>
                  <a:lnTo>
                    <a:pt x="76" y="33"/>
                  </a:lnTo>
                  <a:lnTo>
                    <a:pt x="76" y="33"/>
                  </a:lnTo>
                  <a:lnTo>
                    <a:pt x="78" y="33"/>
                  </a:lnTo>
                  <a:lnTo>
                    <a:pt x="380" y="33"/>
                  </a:lnTo>
                  <a:lnTo>
                    <a:pt x="380" y="33"/>
                  </a:lnTo>
                  <a:lnTo>
                    <a:pt x="386" y="31"/>
                  </a:lnTo>
                  <a:lnTo>
                    <a:pt x="391" y="28"/>
                  </a:lnTo>
                  <a:lnTo>
                    <a:pt x="395" y="23"/>
                  </a:lnTo>
                  <a:lnTo>
                    <a:pt x="396" y="16"/>
                  </a:lnTo>
                  <a:lnTo>
                    <a:pt x="396" y="16"/>
                  </a:lnTo>
                  <a:lnTo>
                    <a:pt x="395" y="10"/>
                  </a:lnTo>
                  <a:lnTo>
                    <a:pt x="391" y="5"/>
                  </a:lnTo>
                  <a:lnTo>
                    <a:pt x="386" y="1"/>
                  </a:lnTo>
                  <a:lnTo>
                    <a:pt x="380" y="0"/>
                  </a:lnTo>
                  <a:lnTo>
                    <a:pt x="80" y="0"/>
                  </a:lnTo>
                  <a:lnTo>
                    <a:pt x="80" y="0"/>
                  </a:lnTo>
                  <a:lnTo>
                    <a:pt x="71" y="0"/>
                  </a:lnTo>
                  <a:lnTo>
                    <a:pt x="60" y="0"/>
                  </a:lnTo>
                  <a:lnTo>
                    <a:pt x="50" y="3"/>
                  </a:lnTo>
                  <a:lnTo>
                    <a:pt x="39" y="5"/>
                  </a:lnTo>
                  <a:lnTo>
                    <a:pt x="28" y="11"/>
                  </a:lnTo>
                  <a:lnTo>
                    <a:pt x="16" y="19"/>
                  </a:lnTo>
                  <a:lnTo>
                    <a:pt x="13" y="24"/>
                  </a:lnTo>
                  <a:lnTo>
                    <a:pt x="8" y="29"/>
                  </a:lnTo>
                  <a:lnTo>
                    <a:pt x="4" y="35"/>
                  </a:lnTo>
                  <a:lnTo>
                    <a:pt x="1" y="41"/>
                  </a:lnTo>
                  <a:lnTo>
                    <a:pt x="1" y="41"/>
                  </a:lnTo>
                  <a:lnTo>
                    <a:pt x="0" y="49"/>
                  </a:lnTo>
                  <a:lnTo>
                    <a:pt x="1" y="54"/>
                  </a:lnTo>
                  <a:lnTo>
                    <a:pt x="4" y="60"/>
                  </a:lnTo>
                  <a:lnTo>
                    <a:pt x="10" y="62"/>
                  </a:lnTo>
                  <a:lnTo>
                    <a:pt x="10" y="62"/>
                  </a:lnTo>
                  <a:lnTo>
                    <a:pt x="16"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9"/>
            <p:cNvSpPr>
              <a:spLocks/>
            </p:cNvSpPr>
            <p:nvPr/>
          </p:nvSpPr>
          <p:spPr bwMode="auto">
            <a:xfrm>
              <a:off x="428" y="1368"/>
              <a:ext cx="79" cy="13"/>
            </a:xfrm>
            <a:custGeom>
              <a:avLst/>
              <a:gdLst>
                <a:gd name="T0" fmla="*/ 16 w 396"/>
                <a:gd name="T1" fmla="*/ 65 h 65"/>
                <a:gd name="T2" fmla="*/ 16 w 396"/>
                <a:gd name="T3" fmla="*/ 65 h 65"/>
                <a:gd name="T4" fmla="*/ 20 w 396"/>
                <a:gd name="T5" fmla="*/ 64 h 65"/>
                <a:gd name="T6" fmla="*/ 25 w 396"/>
                <a:gd name="T7" fmla="*/ 63 h 65"/>
                <a:gd name="T8" fmla="*/ 29 w 396"/>
                <a:gd name="T9" fmla="*/ 59 h 65"/>
                <a:gd name="T10" fmla="*/ 31 w 396"/>
                <a:gd name="T11" fmla="*/ 55 h 65"/>
                <a:gd name="T12" fmla="*/ 31 w 396"/>
                <a:gd name="T13" fmla="*/ 55 h 65"/>
                <a:gd name="T14" fmla="*/ 32 w 396"/>
                <a:gd name="T15" fmla="*/ 50 h 65"/>
                <a:gd name="T16" fmla="*/ 36 w 396"/>
                <a:gd name="T17" fmla="*/ 46 h 65"/>
                <a:gd name="T18" fmla="*/ 42 w 396"/>
                <a:gd name="T19" fmla="*/ 40 h 65"/>
                <a:gd name="T20" fmla="*/ 50 w 396"/>
                <a:gd name="T21" fmla="*/ 37 h 65"/>
                <a:gd name="T22" fmla="*/ 56 w 396"/>
                <a:gd name="T23" fmla="*/ 34 h 65"/>
                <a:gd name="T24" fmla="*/ 64 w 396"/>
                <a:gd name="T25" fmla="*/ 33 h 65"/>
                <a:gd name="T26" fmla="*/ 70 w 396"/>
                <a:gd name="T27" fmla="*/ 33 h 65"/>
                <a:gd name="T28" fmla="*/ 76 w 396"/>
                <a:gd name="T29" fmla="*/ 33 h 65"/>
                <a:gd name="T30" fmla="*/ 76 w 396"/>
                <a:gd name="T31" fmla="*/ 33 h 65"/>
                <a:gd name="T32" fmla="*/ 78 w 396"/>
                <a:gd name="T33" fmla="*/ 34 h 65"/>
                <a:gd name="T34" fmla="*/ 380 w 396"/>
                <a:gd name="T35" fmla="*/ 34 h 65"/>
                <a:gd name="T36" fmla="*/ 380 w 396"/>
                <a:gd name="T37" fmla="*/ 34 h 65"/>
                <a:gd name="T38" fmla="*/ 386 w 396"/>
                <a:gd name="T39" fmla="*/ 33 h 65"/>
                <a:gd name="T40" fmla="*/ 391 w 396"/>
                <a:gd name="T41" fmla="*/ 29 h 65"/>
                <a:gd name="T42" fmla="*/ 395 w 396"/>
                <a:gd name="T43" fmla="*/ 24 h 65"/>
                <a:gd name="T44" fmla="*/ 396 w 396"/>
                <a:gd name="T45" fmla="*/ 18 h 65"/>
                <a:gd name="T46" fmla="*/ 396 w 396"/>
                <a:gd name="T47" fmla="*/ 18 h 65"/>
                <a:gd name="T48" fmla="*/ 395 w 396"/>
                <a:gd name="T49" fmla="*/ 12 h 65"/>
                <a:gd name="T50" fmla="*/ 391 w 396"/>
                <a:gd name="T51" fmla="*/ 5 h 65"/>
                <a:gd name="T52" fmla="*/ 386 w 396"/>
                <a:gd name="T53" fmla="*/ 3 h 65"/>
                <a:gd name="T54" fmla="*/ 380 w 396"/>
                <a:gd name="T55" fmla="*/ 2 h 65"/>
                <a:gd name="T56" fmla="*/ 80 w 396"/>
                <a:gd name="T57" fmla="*/ 2 h 65"/>
                <a:gd name="T58" fmla="*/ 80 w 396"/>
                <a:gd name="T59" fmla="*/ 2 h 65"/>
                <a:gd name="T60" fmla="*/ 71 w 396"/>
                <a:gd name="T61" fmla="*/ 0 h 65"/>
                <a:gd name="T62" fmla="*/ 60 w 396"/>
                <a:gd name="T63" fmla="*/ 2 h 65"/>
                <a:gd name="T64" fmla="*/ 50 w 396"/>
                <a:gd name="T65" fmla="*/ 3 h 65"/>
                <a:gd name="T66" fmla="*/ 39 w 396"/>
                <a:gd name="T67" fmla="*/ 7 h 65"/>
                <a:gd name="T68" fmla="*/ 28 w 396"/>
                <a:gd name="T69" fmla="*/ 12 h 65"/>
                <a:gd name="T70" fmla="*/ 16 w 396"/>
                <a:gd name="T71" fmla="*/ 19 h 65"/>
                <a:gd name="T72" fmla="*/ 13 w 396"/>
                <a:gd name="T73" fmla="*/ 24 h 65"/>
                <a:gd name="T74" fmla="*/ 8 w 396"/>
                <a:gd name="T75" fmla="*/ 29 h 65"/>
                <a:gd name="T76" fmla="*/ 4 w 396"/>
                <a:gd name="T77" fmla="*/ 35 h 65"/>
                <a:gd name="T78" fmla="*/ 1 w 396"/>
                <a:gd name="T79" fmla="*/ 43 h 65"/>
                <a:gd name="T80" fmla="*/ 1 w 396"/>
                <a:gd name="T81" fmla="*/ 43 h 65"/>
                <a:gd name="T82" fmla="*/ 0 w 396"/>
                <a:gd name="T83" fmla="*/ 49 h 65"/>
                <a:gd name="T84" fmla="*/ 1 w 396"/>
                <a:gd name="T85" fmla="*/ 55 h 65"/>
                <a:gd name="T86" fmla="*/ 4 w 396"/>
                <a:gd name="T87" fmla="*/ 60 h 65"/>
                <a:gd name="T88" fmla="*/ 10 w 396"/>
                <a:gd name="T89" fmla="*/ 64 h 65"/>
                <a:gd name="T90" fmla="*/ 10 w 396"/>
                <a:gd name="T91" fmla="*/ 64 h 65"/>
                <a:gd name="T92" fmla="*/ 16 w 396"/>
                <a:gd name="T9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5">
                  <a:moveTo>
                    <a:pt x="16" y="65"/>
                  </a:moveTo>
                  <a:lnTo>
                    <a:pt x="16" y="65"/>
                  </a:lnTo>
                  <a:lnTo>
                    <a:pt x="20" y="64"/>
                  </a:lnTo>
                  <a:lnTo>
                    <a:pt x="25" y="63"/>
                  </a:lnTo>
                  <a:lnTo>
                    <a:pt x="29" y="59"/>
                  </a:lnTo>
                  <a:lnTo>
                    <a:pt x="31" y="55"/>
                  </a:lnTo>
                  <a:lnTo>
                    <a:pt x="31" y="55"/>
                  </a:lnTo>
                  <a:lnTo>
                    <a:pt x="32" y="50"/>
                  </a:lnTo>
                  <a:lnTo>
                    <a:pt x="36" y="46"/>
                  </a:lnTo>
                  <a:lnTo>
                    <a:pt x="42" y="40"/>
                  </a:lnTo>
                  <a:lnTo>
                    <a:pt x="50" y="37"/>
                  </a:lnTo>
                  <a:lnTo>
                    <a:pt x="56" y="34"/>
                  </a:lnTo>
                  <a:lnTo>
                    <a:pt x="64" y="33"/>
                  </a:lnTo>
                  <a:lnTo>
                    <a:pt x="70" y="33"/>
                  </a:lnTo>
                  <a:lnTo>
                    <a:pt x="76" y="33"/>
                  </a:lnTo>
                  <a:lnTo>
                    <a:pt x="76" y="33"/>
                  </a:lnTo>
                  <a:lnTo>
                    <a:pt x="78" y="34"/>
                  </a:lnTo>
                  <a:lnTo>
                    <a:pt x="380" y="34"/>
                  </a:lnTo>
                  <a:lnTo>
                    <a:pt x="380" y="34"/>
                  </a:lnTo>
                  <a:lnTo>
                    <a:pt x="386" y="33"/>
                  </a:lnTo>
                  <a:lnTo>
                    <a:pt x="391" y="29"/>
                  </a:lnTo>
                  <a:lnTo>
                    <a:pt x="395" y="24"/>
                  </a:lnTo>
                  <a:lnTo>
                    <a:pt x="396" y="18"/>
                  </a:lnTo>
                  <a:lnTo>
                    <a:pt x="396" y="18"/>
                  </a:lnTo>
                  <a:lnTo>
                    <a:pt x="395" y="12"/>
                  </a:lnTo>
                  <a:lnTo>
                    <a:pt x="391" y="5"/>
                  </a:lnTo>
                  <a:lnTo>
                    <a:pt x="386" y="3"/>
                  </a:lnTo>
                  <a:lnTo>
                    <a:pt x="380" y="2"/>
                  </a:lnTo>
                  <a:lnTo>
                    <a:pt x="80" y="2"/>
                  </a:lnTo>
                  <a:lnTo>
                    <a:pt x="80" y="2"/>
                  </a:lnTo>
                  <a:lnTo>
                    <a:pt x="71" y="0"/>
                  </a:lnTo>
                  <a:lnTo>
                    <a:pt x="60" y="2"/>
                  </a:lnTo>
                  <a:lnTo>
                    <a:pt x="50" y="3"/>
                  </a:lnTo>
                  <a:lnTo>
                    <a:pt x="39" y="7"/>
                  </a:lnTo>
                  <a:lnTo>
                    <a:pt x="28" y="12"/>
                  </a:lnTo>
                  <a:lnTo>
                    <a:pt x="16" y="19"/>
                  </a:lnTo>
                  <a:lnTo>
                    <a:pt x="13" y="24"/>
                  </a:lnTo>
                  <a:lnTo>
                    <a:pt x="8" y="29"/>
                  </a:lnTo>
                  <a:lnTo>
                    <a:pt x="4" y="35"/>
                  </a:lnTo>
                  <a:lnTo>
                    <a:pt x="1" y="43"/>
                  </a:lnTo>
                  <a:lnTo>
                    <a:pt x="1" y="43"/>
                  </a:lnTo>
                  <a:lnTo>
                    <a:pt x="0" y="49"/>
                  </a:lnTo>
                  <a:lnTo>
                    <a:pt x="1" y="55"/>
                  </a:lnTo>
                  <a:lnTo>
                    <a:pt x="4" y="60"/>
                  </a:lnTo>
                  <a:lnTo>
                    <a:pt x="10" y="64"/>
                  </a:lnTo>
                  <a:lnTo>
                    <a:pt x="10" y="64"/>
                  </a:lnTo>
                  <a:lnTo>
                    <a:pt x="16"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0"/>
            <p:cNvSpPr>
              <a:spLocks/>
            </p:cNvSpPr>
            <p:nvPr/>
          </p:nvSpPr>
          <p:spPr bwMode="auto">
            <a:xfrm>
              <a:off x="428" y="1368"/>
              <a:ext cx="79" cy="13"/>
            </a:xfrm>
            <a:custGeom>
              <a:avLst/>
              <a:gdLst>
                <a:gd name="T0" fmla="*/ 16 w 396"/>
                <a:gd name="T1" fmla="*/ 65 h 65"/>
                <a:gd name="T2" fmla="*/ 16 w 396"/>
                <a:gd name="T3" fmla="*/ 65 h 65"/>
                <a:gd name="T4" fmla="*/ 20 w 396"/>
                <a:gd name="T5" fmla="*/ 64 h 65"/>
                <a:gd name="T6" fmla="*/ 25 w 396"/>
                <a:gd name="T7" fmla="*/ 63 h 65"/>
                <a:gd name="T8" fmla="*/ 29 w 396"/>
                <a:gd name="T9" fmla="*/ 59 h 65"/>
                <a:gd name="T10" fmla="*/ 31 w 396"/>
                <a:gd name="T11" fmla="*/ 55 h 65"/>
                <a:gd name="T12" fmla="*/ 31 w 396"/>
                <a:gd name="T13" fmla="*/ 55 h 65"/>
                <a:gd name="T14" fmla="*/ 32 w 396"/>
                <a:gd name="T15" fmla="*/ 50 h 65"/>
                <a:gd name="T16" fmla="*/ 36 w 396"/>
                <a:gd name="T17" fmla="*/ 46 h 65"/>
                <a:gd name="T18" fmla="*/ 42 w 396"/>
                <a:gd name="T19" fmla="*/ 40 h 65"/>
                <a:gd name="T20" fmla="*/ 50 w 396"/>
                <a:gd name="T21" fmla="*/ 37 h 65"/>
                <a:gd name="T22" fmla="*/ 56 w 396"/>
                <a:gd name="T23" fmla="*/ 34 h 65"/>
                <a:gd name="T24" fmla="*/ 64 w 396"/>
                <a:gd name="T25" fmla="*/ 33 h 65"/>
                <a:gd name="T26" fmla="*/ 70 w 396"/>
                <a:gd name="T27" fmla="*/ 33 h 65"/>
                <a:gd name="T28" fmla="*/ 76 w 396"/>
                <a:gd name="T29" fmla="*/ 33 h 65"/>
                <a:gd name="T30" fmla="*/ 76 w 396"/>
                <a:gd name="T31" fmla="*/ 33 h 65"/>
                <a:gd name="T32" fmla="*/ 78 w 396"/>
                <a:gd name="T33" fmla="*/ 34 h 65"/>
                <a:gd name="T34" fmla="*/ 380 w 396"/>
                <a:gd name="T35" fmla="*/ 34 h 65"/>
                <a:gd name="T36" fmla="*/ 380 w 396"/>
                <a:gd name="T37" fmla="*/ 34 h 65"/>
                <a:gd name="T38" fmla="*/ 386 w 396"/>
                <a:gd name="T39" fmla="*/ 33 h 65"/>
                <a:gd name="T40" fmla="*/ 391 w 396"/>
                <a:gd name="T41" fmla="*/ 29 h 65"/>
                <a:gd name="T42" fmla="*/ 395 w 396"/>
                <a:gd name="T43" fmla="*/ 24 h 65"/>
                <a:gd name="T44" fmla="*/ 396 w 396"/>
                <a:gd name="T45" fmla="*/ 18 h 65"/>
                <a:gd name="T46" fmla="*/ 396 w 396"/>
                <a:gd name="T47" fmla="*/ 18 h 65"/>
                <a:gd name="T48" fmla="*/ 395 w 396"/>
                <a:gd name="T49" fmla="*/ 12 h 65"/>
                <a:gd name="T50" fmla="*/ 391 w 396"/>
                <a:gd name="T51" fmla="*/ 5 h 65"/>
                <a:gd name="T52" fmla="*/ 386 w 396"/>
                <a:gd name="T53" fmla="*/ 3 h 65"/>
                <a:gd name="T54" fmla="*/ 380 w 396"/>
                <a:gd name="T55" fmla="*/ 2 h 65"/>
                <a:gd name="T56" fmla="*/ 80 w 396"/>
                <a:gd name="T57" fmla="*/ 2 h 65"/>
                <a:gd name="T58" fmla="*/ 80 w 396"/>
                <a:gd name="T59" fmla="*/ 2 h 65"/>
                <a:gd name="T60" fmla="*/ 71 w 396"/>
                <a:gd name="T61" fmla="*/ 0 h 65"/>
                <a:gd name="T62" fmla="*/ 60 w 396"/>
                <a:gd name="T63" fmla="*/ 2 h 65"/>
                <a:gd name="T64" fmla="*/ 50 w 396"/>
                <a:gd name="T65" fmla="*/ 3 h 65"/>
                <a:gd name="T66" fmla="*/ 39 w 396"/>
                <a:gd name="T67" fmla="*/ 7 h 65"/>
                <a:gd name="T68" fmla="*/ 28 w 396"/>
                <a:gd name="T69" fmla="*/ 12 h 65"/>
                <a:gd name="T70" fmla="*/ 16 w 396"/>
                <a:gd name="T71" fmla="*/ 19 h 65"/>
                <a:gd name="T72" fmla="*/ 13 w 396"/>
                <a:gd name="T73" fmla="*/ 24 h 65"/>
                <a:gd name="T74" fmla="*/ 8 w 396"/>
                <a:gd name="T75" fmla="*/ 29 h 65"/>
                <a:gd name="T76" fmla="*/ 4 w 396"/>
                <a:gd name="T77" fmla="*/ 35 h 65"/>
                <a:gd name="T78" fmla="*/ 1 w 396"/>
                <a:gd name="T79" fmla="*/ 43 h 65"/>
                <a:gd name="T80" fmla="*/ 1 w 396"/>
                <a:gd name="T81" fmla="*/ 43 h 65"/>
                <a:gd name="T82" fmla="*/ 0 w 396"/>
                <a:gd name="T83" fmla="*/ 49 h 65"/>
                <a:gd name="T84" fmla="*/ 1 w 396"/>
                <a:gd name="T85" fmla="*/ 55 h 65"/>
                <a:gd name="T86" fmla="*/ 4 w 396"/>
                <a:gd name="T87" fmla="*/ 60 h 65"/>
                <a:gd name="T88" fmla="*/ 10 w 396"/>
                <a:gd name="T89" fmla="*/ 64 h 65"/>
                <a:gd name="T90" fmla="*/ 10 w 396"/>
                <a:gd name="T91" fmla="*/ 64 h 65"/>
                <a:gd name="T92" fmla="*/ 16 w 396"/>
                <a:gd name="T9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5">
                  <a:moveTo>
                    <a:pt x="16" y="65"/>
                  </a:moveTo>
                  <a:lnTo>
                    <a:pt x="16" y="65"/>
                  </a:lnTo>
                  <a:lnTo>
                    <a:pt x="20" y="64"/>
                  </a:lnTo>
                  <a:lnTo>
                    <a:pt x="25" y="63"/>
                  </a:lnTo>
                  <a:lnTo>
                    <a:pt x="29" y="59"/>
                  </a:lnTo>
                  <a:lnTo>
                    <a:pt x="31" y="55"/>
                  </a:lnTo>
                  <a:lnTo>
                    <a:pt x="31" y="55"/>
                  </a:lnTo>
                  <a:lnTo>
                    <a:pt x="32" y="50"/>
                  </a:lnTo>
                  <a:lnTo>
                    <a:pt x="36" y="46"/>
                  </a:lnTo>
                  <a:lnTo>
                    <a:pt x="42" y="40"/>
                  </a:lnTo>
                  <a:lnTo>
                    <a:pt x="50" y="37"/>
                  </a:lnTo>
                  <a:lnTo>
                    <a:pt x="56" y="34"/>
                  </a:lnTo>
                  <a:lnTo>
                    <a:pt x="64" y="33"/>
                  </a:lnTo>
                  <a:lnTo>
                    <a:pt x="70" y="33"/>
                  </a:lnTo>
                  <a:lnTo>
                    <a:pt x="76" y="33"/>
                  </a:lnTo>
                  <a:lnTo>
                    <a:pt x="76" y="33"/>
                  </a:lnTo>
                  <a:lnTo>
                    <a:pt x="78" y="34"/>
                  </a:lnTo>
                  <a:lnTo>
                    <a:pt x="380" y="34"/>
                  </a:lnTo>
                  <a:lnTo>
                    <a:pt x="380" y="34"/>
                  </a:lnTo>
                  <a:lnTo>
                    <a:pt x="386" y="33"/>
                  </a:lnTo>
                  <a:lnTo>
                    <a:pt x="391" y="29"/>
                  </a:lnTo>
                  <a:lnTo>
                    <a:pt x="395" y="24"/>
                  </a:lnTo>
                  <a:lnTo>
                    <a:pt x="396" y="18"/>
                  </a:lnTo>
                  <a:lnTo>
                    <a:pt x="396" y="18"/>
                  </a:lnTo>
                  <a:lnTo>
                    <a:pt x="395" y="12"/>
                  </a:lnTo>
                  <a:lnTo>
                    <a:pt x="391" y="5"/>
                  </a:lnTo>
                  <a:lnTo>
                    <a:pt x="386" y="3"/>
                  </a:lnTo>
                  <a:lnTo>
                    <a:pt x="380" y="2"/>
                  </a:lnTo>
                  <a:lnTo>
                    <a:pt x="80" y="2"/>
                  </a:lnTo>
                  <a:lnTo>
                    <a:pt x="80" y="2"/>
                  </a:lnTo>
                  <a:lnTo>
                    <a:pt x="71" y="0"/>
                  </a:lnTo>
                  <a:lnTo>
                    <a:pt x="60" y="2"/>
                  </a:lnTo>
                  <a:lnTo>
                    <a:pt x="50" y="3"/>
                  </a:lnTo>
                  <a:lnTo>
                    <a:pt x="39" y="7"/>
                  </a:lnTo>
                  <a:lnTo>
                    <a:pt x="28" y="12"/>
                  </a:lnTo>
                  <a:lnTo>
                    <a:pt x="16" y="19"/>
                  </a:lnTo>
                  <a:lnTo>
                    <a:pt x="13" y="24"/>
                  </a:lnTo>
                  <a:lnTo>
                    <a:pt x="8" y="29"/>
                  </a:lnTo>
                  <a:lnTo>
                    <a:pt x="4" y="35"/>
                  </a:lnTo>
                  <a:lnTo>
                    <a:pt x="1" y="43"/>
                  </a:lnTo>
                  <a:lnTo>
                    <a:pt x="1" y="43"/>
                  </a:lnTo>
                  <a:lnTo>
                    <a:pt x="0" y="49"/>
                  </a:lnTo>
                  <a:lnTo>
                    <a:pt x="1" y="55"/>
                  </a:lnTo>
                  <a:lnTo>
                    <a:pt x="4" y="60"/>
                  </a:lnTo>
                  <a:lnTo>
                    <a:pt x="10" y="64"/>
                  </a:lnTo>
                  <a:lnTo>
                    <a:pt x="10" y="64"/>
                  </a:lnTo>
                  <a:lnTo>
                    <a:pt x="16" y="6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1"/>
            <p:cNvSpPr>
              <a:spLocks/>
            </p:cNvSpPr>
            <p:nvPr/>
          </p:nvSpPr>
          <p:spPr bwMode="auto">
            <a:xfrm>
              <a:off x="428" y="1396"/>
              <a:ext cx="79" cy="13"/>
            </a:xfrm>
            <a:custGeom>
              <a:avLst/>
              <a:gdLst>
                <a:gd name="T0" fmla="*/ 16 w 396"/>
                <a:gd name="T1" fmla="*/ 63 h 63"/>
                <a:gd name="T2" fmla="*/ 16 w 396"/>
                <a:gd name="T3" fmla="*/ 63 h 63"/>
                <a:gd name="T4" fmla="*/ 20 w 396"/>
                <a:gd name="T5" fmla="*/ 63 h 63"/>
                <a:gd name="T6" fmla="*/ 25 w 396"/>
                <a:gd name="T7" fmla="*/ 61 h 63"/>
                <a:gd name="T8" fmla="*/ 29 w 396"/>
                <a:gd name="T9" fmla="*/ 57 h 63"/>
                <a:gd name="T10" fmla="*/ 31 w 396"/>
                <a:gd name="T11" fmla="*/ 53 h 63"/>
                <a:gd name="T12" fmla="*/ 31 w 396"/>
                <a:gd name="T13" fmla="*/ 53 h 63"/>
                <a:gd name="T14" fmla="*/ 32 w 396"/>
                <a:gd name="T15" fmla="*/ 48 h 63"/>
                <a:gd name="T16" fmla="*/ 36 w 396"/>
                <a:gd name="T17" fmla="*/ 45 h 63"/>
                <a:gd name="T18" fmla="*/ 42 w 396"/>
                <a:gd name="T19" fmla="*/ 40 h 63"/>
                <a:gd name="T20" fmla="*/ 50 w 396"/>
                <a:gd name="T21" fmla="*/ 35 h 63"/>
                <a:gd name="T22" fmla="*/ 56 w 396"/>
                <a:gd name="T23" fmla="*/ 34 h 63"/>
                <a:gd name="T24" fmla="*/ 64 w 396"/>
                <a:gd name="T25" fmla="*/ 32 h 63"/>
                <a:gd name="T26" fmla="*/ 70 w 396"/>
                <a:gd name="T27" fmla="*/ 32 h 63"/>
                <a:gd name="T28" fmla="*/ 76 w 396"/>
                <a:gd name="T29" fmla="*/ 32 h 63"/>
                <a:gd name="T30" fmla="*/ 76 w 396"/>
                <a:gd name="T31" fmla="*/ 32 h 63"/>
                <a:gd name="T32" fmla="*/ 78 w 396"/>
                <a:gd name="T33" fmla="*/ 32 h 63"/>
                <a:gd name="T34" fmla="*/ 380 w 396"/>
                <a:gd name="T35" fmla="*/ 32 h 63"/>
                <a:gd name="T36" fmla="*/ 380 w 396"/>
                <a:gd name="T37" fmla="*/ 32 h 63"/>
                <a:gd name="T38" fmla="*/ 386 w 396"/>
                <a:gd name="T39" fmla="*/ 31 h 63"/>
                <a:gd name="T40" fmla="*/ 391 w 396"/>
                <a:gd name="T41" fmla="*/ 27 h 63"/>
                <a:gd name="T42" fmla="*/ 395 w 396"/>
                <a:gd name="T43" fmla="*/ 22 h 63"/>
                <a:gd name="T44" fmla="*/ 396 w 396"/>
                <a:gd name="T45" fmla="*/ 16 h 63"/>
                <a:gd name="T46" fmla="*/ 396 w 396"/>
                <a:gd name="T47" fmla="*/ 16 h 63"/>
                <a:gd name="T48" fmla="*/ 395 w 396"/>
                <a:gd name="T49" fmla="*/ 10 h 63"/>
                <a:gd name="T50" fmla="*/ 391 w 396"/>
                <a:gd name="T51" fmla="*/ 5 h 63"/>
                <a:gd name="T52" fmla="*/ 386 w 396"/>
                <a:gd name="T53" fmla="*/ 1 h 63"/>
                <a:gd name="T54" fmla="*/ 380 w 396"/>
                <a:gd name="T55" fmla="*/ 0 h 63"/>
                <a:gd name="T56" fmla="*/ 80 w 396"/>
                <a:gd name="T57" fmla="*/ 0 h 63"/>
                <a:gd name="T58" fmla="*/ 80 w 396"/>
                <a:gd name="T59" fmla="*/ 0 h 63"/>
                <a:gd name="T60" fmla="*/ 71 w 396"/>
                <a:gd name="T61" fmla="*/ 0 h 63"/>
                <a:gd name="T62" fmla="*/ 60 w 396"/>
                <a:gd name="T63" fmla="*/ 0 h 63"/>
                <a:gd name="T64" fmla="*/ 50 w 396"/>
                <a:gd name="T65" fmla="*/ 1 h 63"/>
                <a:gd name="T66" fmla="*/ 39 w 396"/>
                <a:gd name="T67" fmla="*/ 5 h 63"/>
                <a:gd name="T68" fmla="*/ 28 w 396"/>
                <a:gd name="T69" fmla="*/ 10 h 63"/>
                <a:gd name="T70" fmla="*/ 16 w 396"/>
                <a:gd name="T71" fmla="*/ 19 h 63"/>
                <a:gd name="T72" fmla="*/ 13 w 396"/>
                <a:gd name="T73" fmla="*/ 22 h 63"/>
                <a:gd name="T74" fmla="*/ 8 w 396"/>
                <a:gd name="T75" fmla="*/ 29 h 63"/>
                <a:gd name="T76" fmla="*/ 4 w 396"/>
                <a:gd name="T77" fmla="*/ 35 h 63"/>
                <a:gd name="T78" fmla="*/ 1 w 396"/>
                <a:gd name="T79" fmla="*/ 41 h 63"/>
                <a:gd name="T80" fmla="*/ 1 w 396"/>
                <a:gd name="T81" fmla="*/ 41 h 63"/>
                <a:gd name="T82" fmla="*/ 0 w 396"/>
                <a:gd name="T83" fmla="*/ 47 h 63"/>
                <a:gd name="T84" fmla="*/ 1 w 396"/>
                <a:gd name="T85" fmla="*/ 53 h 63"/>
                <a:gd name="T86" fmla="*/ 4 w 396"/>
                <a:gd name="T87" fmla="*/ 58 h 63"/>
                <a:gd name="T88" fmla="*/ 10 w 396"/>
                <a:gd name="T89" fmla="*/ 62 h 63"/>
                <a:gd name="T90" fmla="*/ 10 w 396"/>
                <a:gd name="T91" fmla="*/ 62 h 63"/>
                <a:gd name="T92" fmla="*/ 16 w 396"/>
                <a:gd name="T9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3">
                  <a:moveTo>
                    <a:pt x="16" y="63"/>
                  </a:moveTo>
                  <a:lnTo>
                    <a:pt x="16" y="63"/>
                  </a:lnTo>
                  <a:lnTo>
                    <a:pt x="20" y="63"/>
                  </a:lnTo>
                  <a:lnTo>
                    <a:pt x="25" y="61"/>
                  </a:lnTo>
                  <a:lnTo>
                    <a:pt x="29" y="57"/>
                  </a:lnTo>
                  <a:lnTo>
                    <a:pt x="31" y="53"/>
                  </a:lnTo>
                  <a:lnTo>
                    <a:pt x="31" y="53"/>
                  </a:lnTo>
                  <a:lnTo>
                    <a:pt x="32" y="48"/>
                  </a:lnTo>
                  <a:lnTo>
                    <a:pt x="36" y="45"/>
                  </a:lnTo>
                  <a:lnTo>
                    <a:pt x="42" y="40"/>
                  </a:lnTo>
                  <a:lnTo>
                    <a:pt x="50" y="35"/>
                  </a:lnTo>
                  <a:lnTo>
                    <a:pt x="56" y="34"/>
                  </a:lnTo>
                  <a:lnTo>
                    <a:pt x="64" y="32"/>
                  </a:lnTo>
                  <a:lnTo>
                    <a:pt x="70" y="32"/>
                  </a:lnTo>
                  <a:lnTo>
                    <a:pt x="76" y="32"/>
                  </a:lnTo>
                  <a:lnTo>
                    <a:pt x="76" y="32"/>
                  </a:lnTo>
                  <a:lnTo>
                    <a:pt x="78" y="32"/>
                  </a:lnTo>
                  <a:lnTo>
                    <a:pt x="380" y="32"/>
                  </a:lnTo>
                  <a:lnTo>
                    <a:pt x="380" y="32"/>
                  </a:lnTo>
                  <a:lnTo>
                    <a:pt x="386" y="31"/>
                  </a:lnTo>
                  <a:lnTo>
                    <a:pt x="391" y="27"/>
                  </a:lnTo>
                  <a:lnTo>
                    <a:pt x="395" y="22"/>
                  </a:lnTo>
                  <a:lnTo>
                    <a:pt x="396" y="16"/>
                  </a:lnTo>
                  <a:lnTo>
                    <a:pt x="396" y="16"/>
                  </a:lnTo>
                  <a:lnTo>
                    <a:pt x="395" y="10"/>
                  </a:lnTo>
                  <a:lnTo>
                    <a:pt x="391" y="5"/>
                  </a:lnTo>
                  <a:lnTo>
                    <a:pt x="386" y="1"/>
                  </a:lnTo>
                  <a:lnTo>
                    <a:pt x="380" y="0"/>
                  </a:lnTo>
                  <a:lnTo>
                    <a:pt x="80" y="0"/>
                  </a:lnTo>
                  <a:lnTo>
                    <a:pt x="80" y="0"/>
                  </a:lnTo>
                  <a:lnTo>
                    <a:pt x="71" y="0"/>
                  </a:lnTo>
                  <a:lnTo>
                    <a:pt x="60" y="0"/>
                  </a:lnTo>
                  <a:lnTo>
                    <a:pt x="50" y="1"/>
                  </a:lnTo>
                  <a:lnTo>
                    <a:pt x="39" y="5"/>
                  </a:lnTo>
                  <a:lnTo>
                    <a:pt x="28" y="10"/>
                  </a:lnTo>
                  <a:lnTo>
                    <a:pt x="16" y="19"/>
                  </a:lnTo>
                  <a:lnTo>
                    <a:pt x="13" y="22"/>
                  </a:lnTo>
                  <a:lnTo>
                    <a:pt x="8" y="29"/>
                  </a:lnTo>
                  <a:lnTo>
                    <a:pt x="4" y="35"/>
                  </a:lnTo>
                  <a:lnTo>
                    <a:pt x="1" y="41"/>
                  </a:lnTo>
                  <a:lnTo>
                    <a:pt x="1" y="41"/>
                  </a:lnTo>
                  <a:lnTo>
                    <a:pt x="0" y="47"/>
                  </a:lnTo>
                  <a:lnTo>
                    <a:pt x="1" y="53"/>
                  </a:lnTo>
                  <a:lnTo>
                    <a:pt x="4" y="58"/>
                  </a:lnTo>
                  <a:lnTo>
                    <a:pt x="10" y="62"/>
                  </a:lnTo>
                  <a:lnTo>
                    <a:pt x="10" y="62"/>
                  </a:lnTo>
                  <a:lnTo>
                    <a:pt x="16" y="6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2"/>
            <p:cNvSpPr>
              <a:spLocks/>
            </p:cNvSpPr>
            <p:nvPr/>
          </p:nvSpPr>
          <p:spPr bwMode="auto">
            <a:xfrm>
              <a:off x="428" y="1396"/>
              <a:ext cx="79" cy="13"/>
            </a:xfrm>
            <a:custGeom>
              <a:avLst/>
              <a:gdLst>
                <a:gd name="T0" fmla="*/ 16 w 396"/>
                <a:gd name="T1" fmla="*/ 63 h 63"/>
                <a:gd name="T2" fmla="*/ 16 w 396"/>
                <a:gd name="T3" fmla="*/ 63 h 63"/>
                <a:gd name="T4" fmla="*/ 20 w 396"/>
                <a:gd name="T5" fmla="*/ 63 h 63"/>
                <a:gd name="T6" fmla="*/ 25 w 396"/>
                <a:gd name="T7" fmla="*/ 61 h 63"/>
                <a:gd name="T8" fmla="*/ 29 w 396"/>
                <a:gd name="T9" fmla="*/ 57 h 63"/>
                <a:gd name="T10" fmla="*/ 31 w 396"/>
                <a:gd name="T11" fmla="*/ 53 h 63"/>
                <a:gd name="T12" fmla="*/ 31 w 396"/>
                <a:gd name="T13" fmla="*/ 53 h 63"/>
                <a:gd name="T14" fmla="*/ 32 w 396"/>
                <a:gd name="T15" fmla="*/ 48 h 63"/>
                <a:gd name="T16" fmla="*/ 36 w 396"/>
                <a:gd name="T17" fmla="*/ 45 h 63"/>
                <a:gd name="T18" fmla="*/ 42 w 396"/>
                <a:gd name="T19" fmla="*/ 40 h 63"/>
                <a:gd name="T20" fmla="*/ 50 w 396"/>
                <a:gd name="T21" fmla="*/ 35 h 63"/>
                <a:gd name="T22" fmla="*/ 56 w 396"/>
                <a:gd name="T23" fmla="*/ 34 h 63"/>
                <a:gd name="T24" fmla="*/ 64 w 396"/>
                <a:gd name="T25" fmla="*/ 32 h 63"/>
                <a:gd name="T26" fmla="*/ 70 w 396"/>
                <a:gd name="T27" fmla="*/ 32 h 63"/>
                <a:gd name="T28" fmla="*/ 76 w 396"/>
                <a:gd name="T29" fmla="*/ 32 h 63"/>
                <a:gd name="T30" fmla="*/ 76 w 396"/>
                <a:gd name="T31" fmla="*/ 32 h 63"/>
                <a:gd name="T32" fmla="*/ 78 w 396"/>
                <a:gd name="T33" fmla="*/ 32 h 63"/>
                <a:gd name="T34" fmla="*/ 380 w 396"/>
                <a:gd name="T35" fmla="*/ 32 h 63"/>
                <a:gd name="T36" fmla="*/ 380 w 396"/>
                <a:gd name="T37" fmla="*/ 32 h 63"/>
                <a:gd name="T38" fmla="*/ 386 w 396"/>
                <a:gd name="T39" fmla="*/ 31 h 63"/>
                <a:gd name="T40" fmla="*/ 391 w 396"/>
                <a:gd name="T41" fmla="*/ 27 h 63"/>
                <a:gd name="T42" fmla="*/ 395 w 396"/>
                <a:gd name="T43" fmla="*/ 22 h 63"/>
                <a:gd name="T44" fmla="*/ 396 w 396"/>
                <a:gd name="T45" fmla="*/ 16 h 63"/>
                <a:gd name="T46" fmla="*/ 396 w 396"/>
                <a:gd name="T47" fmla="*/ 16 h 63"/>
                <a:gd name="T48" fmla="*/ 395 w 396"/>
                <a:gd name="T49" fmla="*/ 10 h 63"/>
                <a:gd name="T50" fmla="*/ 391 w 396"/>
                <a:gd name="T51" fmla="*/ 5 h 63"/>
                <a:gd name="T52" fmla="*/ 386 w 396"/>
                <a:gd name="T53" fmla="*/ 1 h 63"/>
                <a:gd name="T54" fmla="*/ 380 w 396"/>
                <a:gd name="T55" fmla="*/ 0 h 63"/>
                <a:gd name="T56" fmla="*/ 80 w 396"/>
                <a:gd name="T57" fmla="*/ 0 h 63"/>
                <a:gd name="T58" fmla="*/ 80 w 396"/>
                <a:gd name="T59" fmla="*/ 0 h 63"/>
                <a:gd name="T60" fmla="*/ 71 w 396"/>
                <a:gd name="T61" fmla="*/ 0 h 63"/>
                <a:gd name="T62" fmla="*/ 60 w 396"/>
                <a:gd name="T63" fmla="*/ 0 h 63"/>
                <a:gd name="T64" fmla="*/ 50 w 396"/>
                <a:gd name="T65" fmla="*/ 1 h 63"/>
                <a:gd name="T66" fmla="*/ 39 w 396"/>
                <a:gd name="T67" fmla="*/ 5 h 63"/>
                <a:gd name="T68" fmla="*/ 28 w 396"/>
                <a:gd name="T69" fmla="*/ 10 h 63"/>
                <a:gd name="T70" fmla="*/ 16 w 396"/>
                <a:gd name="T71" fmla="*/ 19 h 63"/>
                <a:gd name="T72" fmla="*/ 13 w 396"/>
                <a:gd name="T73" fmla="*/ 22 h 63"/>
                <a:gd name="T74" fmla="*/ 8 w 396"/>
                <a:gd name="T75" fmla="*/ 29 h 63"/>
                <a:gd name="T76" fmla="*/ 4 w 396"/>
                <a:gd name="T77" fmla="*/ 35 h 63"/>
                <a:gd name="T78" fmla="*/ 1 w 396"/>
                <a:gd name="T79" fmla="*/ 41 h 63"/>
                <a:gd name="T80" fmla="*/ 1 w 396"/>
                <a:gd name="T81" fmla="*/ 41 h 63"/>
                <a:gd name="T82" fmla="*/ 0 w 396"/>
                <a:gd name="T83" fmla="*/ 47 h 63"/>
                <a:gd name="T84" fmla="*/ 1 w 396"/>
                <a:gd name="T85" fmla="*/ 53 h 63"/>
                <a:gd name="T86" fmla="*/ 4 w 396"/>
                <a:gd name="T87" fmla="*/ 58 h 63"/>
                <a:gd name="T88" fmla="*/ 10 w 396"/>
                <a:gd name="T89" fmla="*/ 62 h 63"/>
                <a:gd name="T90" fmla="*/ 10 w 396"/>
                <a:gd name="T91" fmla="*/ 62 h 63"/>
                <a:gd name="T92" fmla="*/ 16 w 396"/>
                <a:gd name="T9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3">
                  <a:moveTo>
                    <a:pt x="16" y="63"/>
                  </a:moveTo>
                  <a:lnTo>
                    <a:pt x="16" y="63"/>
                  </a:lnTo>
                  <a:lnTo>
                    <a:pt x="20" y="63"/>
                  </a:lnTo>
                  <a:lnTo>
                    <a:pt x="25" y="61"/>
                  </a:lnTo>
                  <a:lnTo>
                    <a:pt x="29" y="57"/>
                  </a:lnTo>
                  <a:lnTo>
                    <a:pt x="31" y="53"/>
                  </a:lnTo>
                  <a:lnTo>
                    <a:pt x="31" y="53"/>
                  </a:lnTo>
                  <a:lnTo>
                    <a:pt x="32" y="48"/>
                  </a:lnTo>
                  <a:lnTo>
                    <a:pt x="36" y="45"/>
                  </a:lnTo>
                  <a:lnTo>
                    <a:pt x="42" y="40"/>
                  </a:lnTo>
                  <a:lnTo>
                    <a:pt x="50" y="35"/>
                  </a:lnTo>
                  <a:lnTo>
                    <a:pt x="56" y="34"/>
                  </a:lnTo>
                  <a:lnTo>
                    <a:pt x="64" y="32"/>
                  </a:lnTo>
                  <a:lnTo>
                    <a:pt x="70" y="32"/>
                  </a:lnTo>
                  <a:lnTo>
                    <a:pt x="76" y="32"/>
                  </a:lnTo>
                  <a:lnTo>
                    <a:pt x="76" y="32"/>
                  </a:lnTo>
                  <a:lnTo>
                    <a:pt x="78" y="32"/>
                  </a:lnTo>
                  <a:lnTo>
                    <a:pt x="380" y="32"/>
                  </a:lnTo>
                  <a:lnTo>
                    <a:pt x="380" y="32"/>
                  </a:lnTo>
                  <a:lnTo>
                    <a:pt x="386" y="31"/>
                  </a:lnTo>
                  <a:lnTo>
                    <a:pt x="391" y="27"/>
                  </a:lnTo>
                  <a:lnTo>
                    <a:pt x="395" y="22"/>
                  </a:lnTo>
                  <a:lnTo>
                    <a:pt x="396" y="16"/>
                  </a:lnTo>
                  <a:lnTo>
                    <a:pt x="396" y="16"/>
                  </a:lnTo>
                  <a:lnTo>
                    <a:pt x="395" y="10"/>
                  </a:lnTo>
                  <a:lnTo>
                    <a:pt x="391" y="5"/>
                  </a:lnTo>
                  <a:lnTo>
                    <a:pt x="386" y="1"/>
                  </a:lnTo>
                  <a:lnTo>
                    <a:pt x="380" y="0"/>
                  </a:lnTo>
                  <a:lnTo>
                    <a:pt x="80" y="0"/>
                  </a:lnTo>
                  <a:lnTo>
                    <a:pt x="80" y="0"/>
                  </a:lnTo>
                  <a:lnTo>
                    <a:pt x="71" y="0"/>
                  </a:lnTo>
                  <a:lnTo>
                    <a:pt x="60" y="0"/>
                  </a:lnTo>
                  <a:lnTo>
                    <a:pt x="50" y="1"/>
                  </a:lnTo>
                  <a:lnTo>
                    <a:pt x="39" y="5"/>
                  </a:lnTo>
                  <a:lnTo>
                    <a:pt x="28" y="10"/>
                  </a:lnTo>
                  <a:lnTo>
                    <a:pt x="16" y="19"/>
                  </a:lnTo>
                  <a:lnTo>
                    <a:pt x="13" y="22"/>
                  </a:lnTo>
                  <a:lnTo>
                    <a:pt x="8" y="29"/>
                  </a:lnTo>
                  <a:lnTo>
                    <a:pt x="4" y="35"/>
                  </a:lnTo>
                  <a:lnTo>
                    <a:pt x="1" y="41"/>
                  </a:lnTo>
                  <a:lnTo>
                    <a:pt x="1" y="41"/>
                  </a:lnTo>
                  <a:lnTo>
                    <a:pt x="0" y="47"/>
                  </a:lnTo>
                  <a:lnTo>
                    <a:pt x="1" y="53"/>
                  </a:lnTo>
                  <a:lnTo>
                    <a:pt x="4" y="58"/>
                  </a:lnTo>
                  <a:lnTo>
                    <a:pt x="10" y="62"/>
                  </a:lnTo>
                  <a:lnTo>
                    <a:pt x="10" y="62"/>
                  </a:lnTo>
                  <a:lnTo>
                    <a:pt x="16" y="6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3"/>
            <p:cNvSpPr>
              <a:spLocks/>
            </p:cNvSpPr>
            <p:nvPr/>
          </p:nvSpPr>
          <p:spPr bwMode="auto">
            <a:xfrm>
              <a:off x="428" y="1424"/>
              <a:ext cx="79" cy="13"/>
            </a:xfrm>
            <a:custGeom>
              <a:avLst/>
              <a:gdLst>
                <a:gd name="T0" fmla="*/ 16 w 396"/>
                <a:gd name="T1" fmla="*/ 64 h 64"/>
                <a:gd name="T2" fmla="*/ 16 w 396"/>
                <a:gd name="T3" fmla="*/ 64 h 64"/>
                <a:gd name="T4" fmla="*/ 20 w 396"/>
                <a:gd name="T5" fmla="*/ 64 h 64"/>
                <a:gd name="T6" fmla="*/ 25 w 396"/>
                <a:gd name="T7" fmla="*/ 61 h 64"/>
                <a:gd name="T8" fmla="*/ 29 w 396"/>
                <a:gd name="T9" fmla="*/ 59 h 64"/>
                <a:gd name="T10" fmla="*/ 31 w 396"/>
                <a:gd name="T11" fmla="*/ 54 h 64"/>
                <a:gd name="T12" fmla="*/ 31 w 396"/>
                <a:gd name="T13" fmla="*/ 54 h 64"/>
                <a:gd name="T14" fmla="*/ 32 w 396"/>
                <a:gd name="T15" fmla="*/ 50 h 64"/>
                <a:gd name="T16" fmla="*/ 36 w 396"/>
                <a:gd name="T17" fmla="*/ 46 h 64"/>
                <a:gd name="T18" fmla="*/ 42 w 396"/>
                <a:gd name="T19" fmla="*/ 40 h 64"/>
                <a:gd name="T20" fmla="*/ 50 w 396"/>
                <a:gd name="T21" fmla="*/ 36 h 64"/>
                <a:gd name="T22" fmla="*/ 56 w 396"/>
                <a:gd name="T23" fmla="*/ 34 h 64"/>
                <a:gd name="T24" fmla="*/ 64 w 396"/>
                <a:gd name="T25" fmla="*/ 33 h 64"/>
                <a:gd name="T26" fmla="*/ 70 w 396"/>
                <a:gd name="T27" fmla="*/ 33 h 64"/>
                <a:gd name="T28" fmla="*/ 76 w 396"/>
                <a:gd name="T29" fmla="*/ 33 h 64"/>
                <a:gd name="T30" fmla="*/ 76 w 396"/>
                <a:gd name="T31" fmla="*/ 33 h 64"/>
                <a:gd name="T32" fmla="*/ 78 w 396"/>
                <a:gd name="T33" fmla="*/ 33 h 64"/>
                <a:gd name="T34" fmla="*/ 380 w 396"/>
                <a:gd name="T35" fmla="*/ 33 h 64"/>
                <a:gd name="T36" fmla="*/ 380 w 396"/>
                <a:gd name="T37" fmla="*/ 33 h 64"/>
                <a:gd name="T38" fmla="*/ 386 w 396"/>
                <a:gd name="T39" fmla="*/ 31 h 64"/>
                <a:gd name="T40" fmla="*/ 391 w 396"/>
                <a:gd name="T41" fmla="*/ 29 h 64"/>
                <a:gd name="T42" fmla="*/ 395 w 396"/>
                <a:gd name="T43" fmla="*/ 23 h 64"/>
                <a:gd name="T44" fmla="*/ 396 w 396"/>
                <a:gd name="T45" fmla="*/ 16 h 64"/>
                <a:gd name="T46" fmla="*/ 396 w 396"/>
                <a:gd name="T47" fmla="*/ 16 h 64"/>
                <a:gd name="T48" fmla="*/ 395 w 396"/>
                <a:gd name="T49" fmla="*/ 10 h 64"/>
                <a:gd name="T50" fmla="*/ 391 w 396"/>
                <a:gd name="T51" fmla="*/ 5 h 64"/>
                <a:gd name="T52" fmla="*/ 386 w 396"/>
                <a:gd name="T53" fmla="*/ 1 h 64"/>
                <a:gd name="T54" fmla="*/ 380 w 396"/>
                <a:gd name="T55" fmla="*/ 0 h 64"/>
                <a:gd name="T56" fmla="*/ 80 w 396"/>
                <a:gd name="T57" fmla="*/ 0 h 64"/>
                <a:gd name="T58" fmla="*/ 80 w 396"/>
                <a:gd name="T59" fmla="*/ 0 h 64"/>
                <a:gd name="T60" fmla="*/ 71 w 396"/>
                <a:gd name="T61" fmla="*/ 0 h 64"/>
                <a:gd name="T62" fmla="*/ 60 w 396"/>
                <a:gd name="T63" fmla="*/ 0 h 64"/>
                <a:gd name="T64" fmla="*/ 50 w 396"/>
                <a:gd name="T65" fmla="*/ 3 h 64"/>
                <a:gd name="T66" fmla="*/ 39 w 396"/>
                <a:gd name="T67" fmla="*/ 5 h 64"/>
                <a:gd name="T68" fmla="*/ 28 w 396"/>
                <a:gd name="T69" fmla="*/ 11 h 64"/>
                <a:gd name="T70" fmla="*/ 16 w 396"/>
                <a:gd name="T71" fmla="*/ 19 h 64"/>
                <a:gd name="T72" fmla="*/ 13 w 396"/>
                <a:gd name="T73" fmla="*/ 24 h 64"/>
                <a:gd name="T74" fmla="*/ 8 w 396"/>
                <a:gd name="T75" fmla="*/ 29 h 64"/>
                <a:gd name="T76" fmla="*/ 4 w 396"/>
                <a:gd name="T77" fmla="*/ 35 h 64"/>
                <a:gd name="T78" fmla="*/ 1 w 396"/>
                <a:gd name="T79" fmla="*/ 42 h 64"/>
                <a:gd name="T80" fmla="*/ 1 w 396"/>
                <a:gd name="T81" fmla="*/ 42 h 64"/>
                <a:gd name="T82" fmla="*/ 0 w 396"/>
                <a:gd name="T83" fmla="*/ 49 h 64"/>
                <a:gd name="T84" fmla="*/ 1 w 396"/>
                <a:gd name="T85" fmla="*/ 55 h 64"/>
                <a:gd name="T86" fmla="*/ 4 w 396"/>
                <a:gd name="T87" fmla="*/ 60 h 64"/>
                <a:gd name="T88" fmla="*/ 10 w 396"/>
                <a:gd name="T89" fmla="*/ 64 h 64"/>
                <a:gd name="T90" fmla="*/ 10 w 396"/>
                <a:gd name="T91" fmla="*/ 64 h 64"/>
                <a:gd name="T92" fmla="*/ 16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16" y="64"/>
                  </a:moveTo>
                  <a:lnTo>
                    <a:pt x="16" y="64"/>
                  </a:lnTo>
                  <a:lnTo>
                    <a:pt x="20" y="64"/>
                  </a:lnTo>
                  <a:lnTo>
                    <a:pt x="25" y="61"/>
                  </a:lnTo>
                  <a:lnTo>
                    <a:pt x="29" y="59"/>
                  </a:lnTo>
                  <a:lnTo>
                    <a:pt x="31" y="54"/>
                  </a:lnTo>
                  <a:lnTo>
                    <a:pt x="31" y="54"/>
                  </a:lnTo>
                  <a:lnTo>
                    <a:pt x="32" y="50"/>
                  </a:lnTo>
                  <a:lnTo>
                    <a:pt x="36" y="46"/>
                  </a:lnTo>
                  <a:lnTo>
                    <a:pt x="42" y="40"/>
                  </a:lnTo>
                  <a:lnTo>
                    <a:pt x="50" y="36"/>
                  </a:lnTo>
                  <a:lnTo>
                    <a:pt x="56" y="34"/>
                  </a:lnTo>
                  <a:lnTo>
                    <a:pt x="64" y="33"/>
                  </a:lnTo>
                  <a:lnTo>
                    <a:pt x="70" y="33"/>
                  </a:lnTo>
                  <a:lnTo>
                    <a:pt x="76" y="33"/>
                  </a:lnTo>
                  <a:lnTo>
                    <a:pt x="76" y="33"/>
                  </a:lnTo>
                  <a:lnTo>
                    <a:pt x="78" y="33"/>
                  </a:lnTo>
                  <a:lnTo>
                    <a:pt x="380" y="33"/>
                  </a:lnTo>
                  <a:lnTo>
                    <a:pt x="380" y="33"/>
                  </a:lnTo>
                  <a:lnTo>
                    <a:pt x="386" y="31"/>
                  </a:lnTo>
                  <a:lnTo>
                    <a:pt x="391" y="29"/>
                  </a:lnTo>
                  <a:lnTo>
                    <a:pt x="395" y="23"/>
                  </a:lnTo>
                  <a:lnTo>
                    <a:pt x="396" y="16"/>
                  </a:lnTo>
                  <a:lnTo>
                    <a:pt x="396" y="16"/>
                  </a:lnTo>
                  <a:lnTo>
                    <a:pt x="395" y="10"/>
                  </a:lnTo>
                  <a:lnTo>
                    <a:pt x="391" y="5"/>
                  </a:lnTo>
                  <a:lnTo>
                    <a:pt x="386" y="1"/>
                  </a:lnTo>
                  <a:lnTo>
                    <a:pt x="380" y="0"/>
                  </a:lnTo>
                  <a:lnTo>
                    <a:pt x="80" y="0"/>
                  </a:lnTo>
                  <a:lnTo>
                    <a:pt x="80" y="0"/>
                  </a:lnTo>
                  <a:lnTo>
                    <a:pt x="71" y="0"/>
                  </a:lnTo>
                  <a:lnTo>
                    <a:pt x="60" y="0"/>
                  </a:lnTo>
                  <a:lnTo>
                    <a:pt x="50" y="3"/>
                  </a:lnTo>
                  <a:lnTo>
                    <a:pt x="39" y="5"/>
                  </a:lnTo>
                  <a:lnTo>
                    <a:pt x="28" y="11"/>
                  </a:lnTo>
                  <a:lnTo>
                    <a:pt x="16" y="19"/>
                  </a:lnTo>
                  <a:lnTo>
                    <a:pt x="13" y="24"/>
                  </a:lnTo>
                  <a:lnTo>
                    <a:pt x="8" y="29"/>
                  </a:lnTo>
                  <a:lnTo>
                    <a:pt x="4" y="35"/>
                  </a:lnTo>
                  <a:lnTo>
                    <a:pt x="1" y="42"/>
                  </a:lnTo>
                  <a:lnTo>
                    <a:pt x="1" y="42"/>
                  </a:lnTo>
                  <a:lnTo>
                    <a:pt x="0" y="49"/>
                  </a:lnTo>
                  <a:lnTo>
                    <a:pt x="1" y="55"/>
                  </a:lnTo>
                  <a:lnTo>
                    <a:pt x="4" y="60"/>
                  </a:lnTo>
                  <a:lnTo>
                    <a:pt x="10" y="64"/>
                  </a:lnTo>
                  <a:lnTo>
                    <a:pt x="10" y="64"/>
                  </a:lnTo>
                  <a:lnTo>
                    <a:pt x="16"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4"/>
            <p:cNvSpPr>
              <a:spLocks/>
            </p:cNvSpPr>
            <p:nvPr/>
          </p:nvSpPr>
          <p:spPr bwMode="auto">
            <a:xfrm>
              <a:off x="428" y="1424"/>
              <a:ext cx="79" cy="13"/>
            </a:xfrm>
            <a:custGeom>
              <a:avLst/>
              <a:gdLst>
                <a:gd name="T0" fmla="*/ 16 w 396"/>
                <a:gd name="T1" fmla="*/ 64 h 64"/>
                <a:gd name="T2" fmla="*/ 16 w 396"/>
                <a:gd name="T3" fmla="*/ 64 h 64"/>
                <a:gd name="T4" fmla="*/ 20 w 396"/>
                <a:gd name="T5" fmla="*/ 64 h 64"/>
                <a:gd name="T6" fmla="*/ 25 w 396"/>
                <a:gd name="T7" fmla="*/ 61 h 64"/>
                <a:gd name="T8" fmla="*/ 29 w 396"/>
                <a:gd name="T9" fmla="*/ 59 h 64"/>
                <a:gd name="T10" fmla="*/ 31 w 396"/>
                <a:gd name="T11" fmla="*/ 54 h 64"/>
                <a:gd name="T12" fmla="*/ 31 w 396"/>
                <a:gd name="T13" fmla="*/ 54 h 64"/>
                <a:gd name="T14" fmla="*/ 32 w 396"/>
                <a:gd name="T15" fmla="*/ 50 h 64"/>
                <a:gd name="T16" fmla="*/ 36 w 396"/>
                <a:gd name="T17" fmla="*/ 46 h 64"/>
                <a:gd name="T18" fmla="*/ 42 w 396"/>
                <a:gd name="T19" fmla="*/ 40 h 64"/>
                <a:gd name="T20" fmla="*/ 50 w 396"/>
                <a:gd name="T21" fmla="*/ 36 h 64"/>
                <a:gd name="T22" fmla="*/ 56 w 396"/>
                <a:gd name="T23" fmla="*/ 34 h 64"/>
                <a:gd name="T24" fmla="*/ 64 w 396"/>
                <a:gd name="T25" fmla="*/ 33 h 64"/>
                <a:gd name="T26" fmla="*/ 70 w 396"/>
                <a:gd name="T27" fmla="*/ 33 h 64"/>
                <a:gd name="T28" fmla="*/ 76 w 396"/>
                <a:gd name="T29" fmla="*/ 33 h 64"/>
                <a:gd name="T30" fmla="*/ 76 w 396"/>
                <a:gd name="T31" fmla="*/ 33 h 64"/>
                <a:gd name="T32" fmla="*/ 78 w 396"/>
                <a:gd name="T33" fmla="*/ 33 h 64"/>
                <a:gd name="T34" fmla="*/ 380 w 396"/>
                <a:gd name="T35" fmla="*/ 33 h 64"/>
                <a:gd name="T36" fmla="*/ 380 w 396"/>
                <a:gd name="T37" fmla="*/ 33 h 64"/>
                <a:gd name="T38" fmla="*/ 386 w 396"/>
                <a:gd name="T39" fmla="*/ 31 h 64"/>
                <a:gd name="T40" fmla="*/ 391 w 396"/>
                <a:gd name="T41" fmla="*/ 29 h 64"/>
                <a:gd name="T42" fmla="*/ 395 w 396"/>
                <a:gd name="T43" fmla="*/ 23 h 64"/>
                <a:gd name="T44" fmla="*/ 396 w 396"/>
                <a:gd name="T45" fmla="*/ 16 h 64"/>
                <a:gd name="T46" fmla="*/ 396 w 396"/>
                <a:gd name="T47" fmla="*/ 16 h 64"/>
                <a:gd name="T48" fmla="*/ 395 w 396"/>
                <a:gd name="T49" fmla="*/ 10 h 64"/>
                <a:gd name="T50" fmla="*/ 391 w 396"/>
                <a:gd name="T51" fmla="*/ 5 h 64"/>
                <a:gd name="T52" fmla="*/ 386 w 396"/>
                <a:gd name="T53" fmla="*/ 1 h 64"/>
                <a:gd name="T54" fmla="*/ 380 w 396"/>
                <a:gd name="T55" fmla="*/ 0 h 64"/>
                <a:gd name="T56" fmla="*/ 80 w 396"/>
                <a:gd name="T57" fmla="*/ 0 h 64"/>
                <a:gd name="T58" fmla="*/ 80 w 396"/>
                <a:gd name="T59" fmla="*/ 0 h 64"/>
                <a:gd name="T60" fmla="*/ 71 w 396"/>
                <a:gd name="T61" fmla="*/ 0 h 64"/>
                <a:gd name="T62" fmla="*/ 60 w 396"/>
                <a:gd name="T63" fmla="*/ 0 h 64"/>
                <a:gd name="T64" fmla="*/ 50 w 396"/>
                <a:gd name="T65" fmla="*/ 3 h 64"/>
                <a:gd name="T66" fmla="*/ 39 w 396"/>
                <a:gd name="T67" fmla="*/ 5 h 64"/>
                <a:gd name="T68" fmla="*/ 28 w 396"/>
                <a:gd name="T69" fmla="*/ 11 h 64"/>
                <a:gd name="T70" fmla="*/ 16 w 396"/>
                <a:gd name="T71" fmla="*/ 19 h 64"/>
                <a:gd name="T72" fmla="*/ 13 w 396"/>
                <a:gd name="T73" fmla="*/ 24 h 64"/>
                <a:gd name="T74" fmla="*/ 8 w 396"/>
                <a:gd name="T75" fmla="*/ 29 h 64"/>
                <a:gd name="T76" fmla="*/ 4 w 396"/>
                <a:gd name="T77" fmla="*/ 35 h 64"/>
                <a:gd name="T78" fmla="*/ 1 w 396"/>
                <a:gd name="T79" fmla="*/ 42 h 64"/>
                <a:gd name="T80" fmla="*/ 1 w 396"/>
                <a:gd name="T81" fmla="*/ 42 h 64"/>
                <a:gd name="T82" fmla="*/ 0 w 396"/>
                <a:gd name="T83" fmla="*/ 49 h 64"/>
                <a:gd name="T84" fmla="*/ 1 w 396"/>
                <a:gd name="T85" fmla="*/ 55 h 64"/>
                <a:gd name="T86" fmla="*/ 4 w 396"/>
                <a:gd name="T87" fmla="*/ 60 h 64"/>
                <a:gd name="T88" fmla="*/ 10 w 396"/>
                <a:gd name="T89" fmla="*/ 64 h 64"/>
                <a:gd name="T90" fmla="*/ 10 w 396"/>
                <a:gd name="T91" fmla="*/ 64 h 64"/>
                <a:gd name="T92" fmla="*/ 16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16" y="64"/>
                  </a:moveTo>
                  <a:lnTo>
                    <a:pt x="16" y="64"/>
                  </a:lnTo>
                  <a:lnTo>
                    <a:pt x="20" y="64"/>
                  </a:lnTo>
                  <a:lnTo>
                    <a:pt x="25" y="61"/>
                  </a:lnTo>
                  <a:lnTo>
                    <a:pt x="29" y="59"/>
                  </a:lnTo>
                  <a:lnTo>
                    <a:pt x="31" y="54"/>
                  </a:lnTo>
                  <a:lnTo>
                    <a:pt x="31" y="54"/>
                  </a:lnTo>
                  <a:lnTo>
                    <a:pt x="32" y="50"/>
                  </a:lnTo>
                  <a:lnTo>
                    <a:pt x="36" y="46"/>
                  </a:lnTo>
                  <a:lnTo>
                    <a:pt x="42" y="40"/>
                  </a:lnTo>
                  <a:lnTo>
                    <a:pt x="50" y="36"/>
                  </a:lnTo>
                  <a:lnTo>
                    <a:pt x="56" y="34"/>
                  </a:lnTo>
                  <a:lnTo>
                    <a:pt x="64" y="33"/>
                  </a:lnTo>
                  <a:lnTo>
                    <a:pt x="70" y="33"/>
                  </a:lnTo>
                  <a:lnTo>
                    <a:pt x="76" y="33"/>
                  </a:lnTo>
                  <a:lnTo>
                    <a:pt x="76" y="33"/>
                  </a:lnTo>
                  <a:lnTo>
                    <a:pt x="78" y="33"/>
                  </a:lnTo>
                  <a:lnTo>
                    <a:pt x="380" y="33"/>
                  </a:lnTo>
                  <a:lnTo>
                    <a:pt x="380" y="33"/>
                  </a:lnTo>
                  <a:lnTo>
                    <a:pt x="386" y="31"/>
                  </a:lnTo>
                  <a:lnTo>
                    <a:pt x="391" y="29"/>
                  </a:lnTo>
                  <a:lnTo>
                    <a:pt x="395" y="23"/>
                  </a:lnTo>
                  <a:lnTo>
                    <a:pt x="396" y="16"/>
                  </a:lnTo>
                  <a:lnTo>
                    <a:pt x="396" y="16"/>
                  </a:lnTo>
                  <a:lnTo>
                    <a:pt x="395" y="10"/>
                  </a:lnTo>
                  <a:lnTo>
                    <a:pt x="391" y="5"/>
                  </a:lnTo>
                  <a:lnTo>
                    <a:pt x="386" y="1"/>
                  </a:lnTo>
                  <a:lnTo>
                    <a:pt x="380" y="0"/>
                  </a:lnTo>
                  <a:lnTo>
                    <a:pt x="80" y="0"/>
                  </a:lnTo>
                  <a:lnTo>
                    <a:pt x="80" y="0"/>
                  </a:lnTo>
                  <a:lnTo>
                    <a:pt x="71" y="0"/>
                  </a:lnTo>
                  <a:lnTo>
                    <a:pt x="60" y="0"/>
                  </a:lnTo>
                  <a:lnTo>
                    <a:pt x="50" y="3"/>
                  </a:lnTo>
                  <a:lnTo>
                    <a:pt x="39" y="5"/>
                  </a:lnTo>
                  <a:lnTo>
                    <a:pt x="28" y="11"/>
                  </a:lnTo>
                  <a:lnTo>
                    <a:pt x="16" y="19"/>
                  </a:lnTo>
                  <a:lnTo>
                    <a:pt x="13" y="24"/>
                  </a:lnTo>
                  <a:lnTo>
                    <a:pt x="8" y="29"/>
                  </a:lnTo>
                  <a:lnTo>
                    <a:pt x="4" y="35"/>
                  </a:lnTo>
                  <a:lnTo>
                    <a:pt x="1" y="42"/>
                  </a:lnTo>
                  <a:lnTo>
                    <a:pt x="1" y="42"/>
                  </a:lnTo>
                  <a:lnTo>
                    <a:pt x="0" y="49"/>
                  </a:lnTo>
                  <a:lnTo>
                    <a:pt x="1" y="55"/>
                  </a:lnTo>
                  <a:lnTo>
                    <a:pt x="4" y="60"/>
                  </a:lnTo>
                  <a:lnTo>
                    <a:pt x="10" y="64"/>
                  </a:lnTo>
                  <a:lnTo>
                    <a:pt x="10" y="64"/>
                  </a:lnTo>
                  <a:lnTo>
                    <a:pt x="16"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5"/>
            <p:cNvSpPr>
              <a:spLocks/>
            </p:cNvSpPr>
            <p:nvPr/>
          </p:nvSpPr>
          <p:spPr bwMode="auto">
            <a:xfrm>
              <a:off x="469" y="1476"/>
              <a:ext cx="35" cy="32"/>
            </a:xfrm>
            <a:custGeom>
              <a:avLst/>
              <a:gdLst>
                <a:gd name="T0" fmla="*/ 0 w 177"/>
                <a:gd name="T1" fmla="*/ 0 h 163"/>
                <a:gd name="T2" fmla="*/ 0 w 177"/>
                <a:gd name="T3" fmla="*/ 163 h 163"/>
                <a:gd name="T4" fmla="*/ 92 w 177"/>
                <a:gd name="T5" fmla="*/ 97 h 163"/>
                <a:gd name="T6" fmla="*/ 177 w 177"/>
                <a:gd name="T7" fmla="*/ 162 h 163"/>
                <a:gd name="T8" fmla="*/ 177 w 177"/>
                <a:gd name="T9" fmla="*/ 10 h 163"/>
                <a:gd name="T10" fmla="*/ 177 w 177"/>
                <a:gd name="T11" fmla="*/ 10 h 163"/>
                <a:gd name="T12" fmla="*/ 130 w 177"/>
                <a:gd name="T13" fmla="*/ 8 h 163"/>
                <a:gd name="T14" fmla="*/ 83 w 177"/>
                <a:gd name="T15" fmla="*/ 5 h 163"/>
                <a:gd name="T16" fmla="*/ 83 w 177"/>
                <a:gd name="T17" fmla="*/ 5 h 163"/>
                <a:gd name="T18" fmla="*/ 0 w 177"/>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163">
                  <a:moveTo>
                    <a:pt x="0" y="0"/>
                  </a:moveTo>
                  <a:lnTo>
                    <a:pt x="0" y="163"/>
                  </a:lnTo>
                  <a:lnTo>
                    <a:pt x="92" y="97"/>
                  </a:lnTo>
                  <a:lnTo>
                    <a:pt x="177" y="162"/>
                  </a:lnTo>
                  <a:lnTo>
                    <a:pt x="177" y="10"/>
                  </a:lnTo>
                  <a:lnTo>
                    <a:pt x="177" y="10"/>
                  </a:lnTo>
                  <a:lnTo>
                    <a:pt x="130" y="8"/>
                  </a:lnTo>
                  <a:lnTo>
                    <a:pt x="83" y="5"/>
                  </a:lnTo>
                  <a:lnTo>
                    <a:pt x="83" y="5"/>
                  </a:lnTo>
                  <a:lnTo>
                    <a:pt x="0" y="0"/>
                  </a:lnTo>
                  <a:close/>
                </a:path>
              </a:pathLst>
            </a:custGeom>
            <a:solidFill>
              <a:srgbClr val="FFFF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6"/>
            <p:cNvSpPr>
              <a:spLocks/>
            </p:cNvSpPr>
            <p:nvPr/>
          </p:nvSpPr>
          <p:spPr bwMode="auto">
            <a:xfrm>
              <a:off x="469" y="1476"/>
              <a:ext cx="35" cy="32"/>
            </a:xfrm>
            <a:custGeom>
              <a:avLst/>
              <a:gdLst>
                <a:gd name="T0" fmla="*/ 0 w 177"/>
                <a:gd name="T1" fmla="*/ 0 h 163"/>
                <a:gd name="T2" fmla="*/ 0 w 177"/>
                <a:gd name="T3" fmla="*/ 163 h 163"/>
                <a:gd name="T4" fmla="*/ 92 w 177"/>
                <a:gd name="T5" fmla="*/ 97 h 163"/>
                <a:gd name="T6" fmla="*/ 177 w 177"/>
                <a:gd name="T7" fmla="*/ 162 h 163"/>
                <a:gd name="T8" fmla="*/ 177 w 177"/>
                <a:gd name="T9" fmla="*/ 10 h 163"/>
                <a:gd name="T10" fmla="*/ 177 w 177"/>
                <a:gd name="T11" fmla="*/ 10 h 163"/>
                <a:gd name="T12" fmla="*/ 130 w 177"/>
                <a:gd name="T13" fmla="*/ 8 h 163"/>
                <a:gd name="T14" fmla="*/ 83 w 177"/>
                <a:gd name="T15" fmla="*/ 5 h 163"/>
                <a:gd name="T16" fmla="*/ 83 w 177"/>
                <a:gd name="T17" fmla="*/ 5 h 163"/>
                <a:gd name="T18" fmla="*/ 0 w 177"/>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163">
                  <a:moveTo>
                    <a:pt x="0" y="0"/>
                  </a:moveTo>
                  <a:lnTo>
                    <a:pt x="0" y="163"/>
                  </a:lnTo>
                  <a:lnTo>
                    <a:pt x="92" y="97"/>
                  </a:lnTo>
                  <a:lnTo>
                    <a:pt x="177" y="162"/>
                  </a:lnTo>
                  <a:lnTo>
                    <a:pt x="177" y="10"/>
                  </a:lnTo>
                  <a:lnTo>
                    <a:pt x="177" y="10"/>
                  </a:lnTo>
                  <a:lnTo>
                    <a:pt x="130" y="8"/>
                  </a:lnTo>
                  <a:lnTo>
                    <a:pt x="83" y="5"/>
                  </a:lnTo>
                  <a:lnTo>
                    <a:pt x="83" y="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7"/>
            <p:cNvSpPr>
              <a:spLocks/>
            </p:cNvSpPr>
            <p:nvPr/>
          </p:nvSpPr>
          <p:spPr bwMode="auto">
            <a:xfrm>
              <a:off x="469" y="1466"/>
              <a:ext cx="35" cy="12"/>
            </a:xfrm>
            <a:custGeom>
              <a:avLst/>
              <a:gdLst>
                <a:gd name="T0" fmla="*/ 177 w 177"/>
                <a:gd name="T1" fmla="*/ 0 h 58"/>
                <a:gd name="T2" fmla="*/ 0 w 177"/>
                <a:gd name="T3" fmla="*/ 2 h 58"/>
                <a:gd name="T4" fmla="*/ 0 w 177"/>
                <a:gd name="T5" fmla="*/ 48 h 58"/>
                <a:gd name="T6" fmla="*/ 0 w 177"/>
                <a:gd name="T7" fmla="*/ 48 h 58"/>
                <a:gd name="T8" fmla="*/ 83 w 177"/>
                <a:gd name="T9" fmla="*/ 53 h 58"/>
                <a:gd name="T10" fmla="*/ 83 w 177"/>
                <a:gd name="T11" fmla="*/ 53 h 58"/>
                <a:gd name="T12" fmla="*/ 130 w 177"/>
                <a:gd name="T13" fmla="*/ 56 h 58"/>
                <a:gd name="T14" fmla="*/ 177 w 177"/>
                <a:gd name="T15" fmla="*/ 58 h 58"/>
                <a:gd name="T16" fmla="*/ 177 w 177"/>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58">
                  <a:moveTo>
                    <a:pt x="177" y="0"/>
                  </a:moveTo>
                  <a:lnTo>
                    <a:pt x="0" y="2"/>
                  </a:lnTo>
                  <a:lnTo>
                    <a:pt x="0" y="48"/>
                  </a:lnTo>
                  <a:lnTo>
                    <a:pt x="0" y="48"/>
                  </a:lnTo>
                  <a:lnTo>
                    <a:pt x="83" y="53"/>
                  </a:lnTo>
                  <a:lnTo>
                    <a:pt x="83" y="53"/>
                  </a:lnTo>
                  <a:lnTo>
                    <a:pt x="130" y="56"/>
                  </a:lnTo>
                  <a:lnTo>
                    <a:pt x="177" y="58"/>
                  </a:lnTo>
                  <a:lnTo>
                    <a:pt x="17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8"/>
            <p:cNvSpPr>
              <a:spLocks/>
            </p:cNvSpPr>
            <p:nvPr/>
          </p:nvSpPr>
          <p:spPr bwMode="auto">
            <a:xfrm>
              <a:off x="469" y="1466"/>
              <a:ext cx="35" cy="12"/>
            </a:xfrm>
            <a:custGeom>
              <a:avLst/>
              <a:gdLst>
                <a:gd name="T0" fmla="*/ 177 w 177"/>
                <a:gd name="T1" fmla="*/ 0 h 58"/>
                <a:gd name="T2" fmla="*/ 0 w 177"/>
                <a:gd name="T3" fmla="*/ 2 h 58"/>
                <a:gd name="T4" fmla="*/ 0 w 177"/>
                <a:gd name="T5" fmla="*/ 48 h 58"/>
                <a:gd name="T6" fmla="*/ 0 w 177"/>
                <a:gd name="T7" fmla="*/ 48 h 58"/>
                <a:gd name="T8" fmla="*/ 83 w 177"/>
                <a:gd name="T9" fmla="*/ 53 h 58"/>
                <a:gd name="T10" fmla="*/ 83 w 177"/>
                <a:gd name="T11" fmla="*/ 53 h 58"/>
                <a:gd name="T12" fmla="*/ 130 w 177"/>
                <a:gd name="T13" fmla="*/ 56 h 58"/>
                <a:gd name="T14" fmla="*/ 177 w 177"/>
                <a:gd name="T15" fmla="*/ 58 h 58"/>
                <a:gd name="T16" fmla="*/ 177 w 177"/>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58">
                  <a:moveTo>
                    <a:pt x="177" y="0"/>
                  </a:moveTo>
                  <a:lnTo>
                    <a:pt x="0" y="2"/>
                  </a:lnTo>
                  <a:lnTo>
                    <a:pt x="0" y="48"/>
                  </a:lnTo>
                  <a:lnTo>
                    <a:pt x="0" y="48"/>
                  </a:lnTo>
                  <a:lnTo>
                    <a:pt x="83" y="53"/>
                  </a:lnTo>
                  <a:lnTo>
                    <a:pt x="83" y="53"/>
                  </a:lnTo>
                  <a:lnTo>
                    <a:pt x="130" y="56"/>
                  </a:lnTo>
                  <a:lnTo>
                    <a:pt x="177" y="58"/>
                  </a:lnTo>
                  <a:lnTo>
                    <a:pt x="1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9"/>
            <p:cNvSpPr>
              <a:spLocks noEditPoints="1"/>
            </p:cNvSpPr>
            <p:nvPr/>
          </p:nvSpPr>
          <p:spPr bwMode="auto">
            <a:xfrm>
              <a:off x="465" y="1459"/>
              <a:ext cx="43" cy="56"/>
            </a:xfrm>
            <a:custGeom>
              <a:avLst/>
              <a:gdLst>
                <a:gd name="T0" fmla="*/ 217 w 217"/>
                <a:gd name="T1" fmla="*/ 281 h 281"/>
                <a:gd name="T2" fmla="*/ 110 w 217"/>
                <a:gd name="T3" fmla="*/ 204 h 281"/>
                <a:gd name="T4" fmla="*/ 0 w 217"/>
                <a:gd name="T5" fmla="*/ 280 h 281"/>
                <a:gd name="T6" fmla="*/ 0 w 217"/>
                <a:gd name="T7" fmla="*/ 0 h 281"/>
                <a:gd name="T8" fmla="*/ 217 w 217"/>
                <a:gd name="T9" fmla="*/ 0 h 281"/>
                <a:gd name="T10" fmla="*/ 217 w 217"/>
                <a:gd name="T11" fmla="*/ 281 h 281"/>
                <a:gd name="T12" fmla="*/ 20 w 217"/>
                <a:gd name="T13" fmla="*/ 18 h 281"/>
                <a:gd name="T14" fmla="*/ 20 w 217"/>
                <a:gd name="T15" fmla="*/ 247 h 281"/>
                <a:gd name="T16" fmla="*/ 112 w 217"/>
                <a:gd name="T17" fmla="*/ 181 h 281"/>
                <a:gd name="T18" fmla="*/ 197 w 217"/>
                <a:gd name="T19" fmla="*/ 246 h 281"/>
                <a:gd name="T20" fmla="*/ 197 w 217"/>
                <a:gd name="T21" fmla="*/ 18 h 281"/>
                <a:gd name="T22" fmla="*/ 20 w 217"/>
                <a:gd name="T23" fmla="*/ 18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7" h="281">
                  <a:moveTo>
                    <a:pt x="217" y="281"/>
                  </a:moveTo>
                  <a:lnTo>
                    <a:pt x="110" y="204"/>
                  </a:lnTo>
                  <a:lnTo>
                    <a:pt x="0" y="280"/>
                  </a:lnTo>
                  <a:lnTo>
                    <a:pt x="0" y="0"/>
                  </a:lnTo>
                  <a:lnTo>
                    <a:pt x="217" y="0"/>
                  </a:lnTo>
                  <a:lnTo>
                    <a:pt x="217" y="281"/>
                  </a:lnTo>
                  <a:close/>
                  <a:moveTo>
                    <a:pt x="20" y="18"/>
                  </a:moveTo>
                  <a:lnTo>
                    <a:pt x="20" y="247"/>
                  </a:lnTo>
                  <a:lnTo>
                    <a:pt x="112" y="181"/>
                  </a:lnTo>
                  <a:lnTo>
                    <a:pt x="197" y="246"/>
                  </a:lnTo>
                  <a:lnTo>
                    <a:pt x="197" y="18"/>
                  </a:lnTo>
                  <a:lnTo>
                    <a:pt x="2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30"/>
            <p:cNvSpPr>
              <a:spLocks/>
            </p:cNvSpPr>
            <p:nvPr/>
          </p:nvSpPr>
          <p:spPr bwMode="auto">
            <a:xfrm>
              <a:off x="465" y="1459"/>
              <a:ext cx="43" cy="56"/>
            </a:xfrm>
            <a:custGeom>
              <a:avLst/>
              <a:gdLst>
                <a:gd name="T0" fmla="*/ 217 w 217"/>
                <a:gd name="T1" fmla="*/ 281 h 281"/>
                <a:gd name="T2" fmla="*/ 110 w 217"/>
                <a:gd name="T3" fmla="*/ 204 h 281"/>
                <a:gd name="T4" fmla="*/ 0 w 217"/>
                <a:gd name="T5" fmla="*/ 280 h 281"/>
                <a:gd name="T6" fmla="*/ 0 w 217"/>
                <a:gd name="T7" fmla="*/ 0 h 281"/>
                <a:gd name="T8" fmla="*/ 217 w 217"/>
                <a:gd name="T9" fmla="*/ 0 h 281"/>
                <a:gd name="T10" fmla="*/ 217 w 217"/>
                <a:gd name="T11" fmla="*/ 281 h 281"/>
              </a:gdLst>
              <a:ahLst/>
              <a:cxnLst>
                <a:cxn ang="0">
                  <a:pos x="T0" y="T1"/>
                </a:cxn>
                <a:cxn ang="0">
                  <a:pos x="T2" y="T3"/>
                </a:cxn>
                <a:cxn ang="0">
                  <a:pos x="T4" y="T5"/>
                </a:cxn>
                <a:cxn ang="0">
                  <a:pos x="T6" y="T7"/>
                </a:cxn>
                <a:cxn ang="0">
                  <a:pos x="T8" y="T9"/>
                </a:cxn>
                <a:cxn ang="0">
                  <a:pos x="T10" y="T11"/>
                </a:cxn>
              </a:cxnLst>
              <a:rect l="0" t="0" r="r" b="b"/>
              <a:pathLst>
                <a:path w="217" h="281">
                  <a:moveTo>
                    <a:pt x="217" y="281"/>
                  </a:moveTo>
                  <a:lnTo>
                    <a:pt x="110" y="204"/>
                  </a:lnTo>
                  <a:lnTo>
                    <a:pt x="0" y="280"/>
                  </a:lnTo>
                  <a:lnTo>
                    <a:pt x="0" y="0"/>
                  </a:lnTo>
                  <a:lnTo>
                    <a:pt x="217" y="0"/>
                  </a:lnTo>
                  <a:lnTo>
                    <a:pt x="217" y="28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31"/>
            <p:cNvSpPr>
              <a:spLocks/>
            </p:cNvSpPr>
            <p:nvPr/>
          </p:nvSpPr>
          <p:spPr bwMode="auto">
            <a:xfrm>
              <a:off x="469" y="1462"/>
              <a:ext cx="35" cy="46"/>
            </a:xfrm>
            <a:custGeom>
              <a:avLst/>
              <a:gdLst>
                <a:gd name="T0" fmla="*/ 0 w 177"/>
                <a:gd name="T1" fmla="*/ 0 h 229"/>
                <a:gd name="T2" fmla="*/ 0 w 177"/>
                <a:gd name="T3" fmla="*/ 229 h 229"/>
                <a:gd name="T4" fmla="*/ 92 w 177"/>
                <a:gd name="T5" fmla="*/ 163 h 229"/>
                <a:gd name="T6" fmla="*/ 177 w 177"/>
                <a:gd name="T7" fmla="*/ 228 h 229"/>
                <a:gd name="T8" fmla="*/ 177 w 177"/>
                <a:gd name="T9" fmla="*/ 0 h 229"/>
                <a:gd name="T10" fmla="*/ 0 w 177"/>
                <a:gd name="T11" fmla="*/ 0 h 229"/>
              </a:gdLst>
              <a:ahLst/>
              <a:cxnLst>
                <a:cxn ang="0">
                  <a:pos x="T0" y="T1"/>
                </a:cxn>
                <a:cxn ang="0">
                  <a:pos x="T2" y="T3"/>
                </a:cxn>
                <a:cxn ang="0">
                  <a:pos x="T4" y="T5"/>
                </a:cxn>
                <a:cxn ang="0">
                  <a:pos x="T6" y="T7"/>
                </a:cxn>
                <a:cxn ang="0">
                  <a:pos x="T8" y="T9"/>
                </a:cxn>
                <a:cxn ang="0">
                  <a:pos x="T10" y="T11"/>
                </a:cxn>
              </a:cxnLst>
              <a:rect l="0" t="0" r="r" b="b"/>
              <a:pathLst>
                <a:path w="177" h="229">
                  <a:moveTo>
                    <a:pt x="0" y="0"/>
                  </a:moveTo>
                  <a:lnTo>
                    <a:pt x="0" y="229"/>
                  </a:lnTo>
                  <a:lnTo>
                    <a:pt x="92" y="163"/>
                  </a:lnTo>
                  <a:lnTo>
                    <a:pt x="177" y="228"/>
                  </a:lnTo>
                  <a:lnTo>
                    <a:pt x="17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32"/>
            <p:cNvSpPr>
              <a:spLocks noEditPoints="1"/>
            </p:cNvSpPr>
            <p:nvPr/>
          </p:nvSpPr>
          <p:spPr bwMode="auto">
            <a:xfrm>
              <a:off x="293" y="1315"/>
              <a:ext cx="230" cy="150"/>
            </a:xfrm>
            <a:custGeom>
              <a:avLst/>
              <a:gdLst>
                <a:gd name="T0" fmla="*/ 679 w 1153"/>
                <a:gd name="T1" fmla="*/ 585 h 749"/>
                <a:gd name="T2" fmla="*/ 739 w 1153"/>
                <a:gd name="T3" fmla="*/ 543 h 749"/>
                <a:gd name="T4" fmla="*/ 1073 w 1153"/>
                <a:gd name="T5" fmla="*/ 553 h 749"/>
                <a:gd name="T6" fmla="*/ 756 w 1153"/>
                <a:gd name="T7" fmla="*/ 576 h 749"/>
                <a:gd name="T8" fmla="*/ 722 w 1153"/>
                <a:gd name="T9" fmla="*/ 582 h 749"/>
                <a:gd name="T10" fmla="*/ 694 w 1153"/>
                <a:gd name="T11" fmla="*/ 607 h 749"/>
                <a:gd name="T12" fmla="*/ 679 w 1153"/>
                <a:gd name="T13" fmla="*/ 446 h 749"/>
                <a:gd name="T14" fmla="*/ 739 w 1153"/>
                <a:gd name="T15" fmla="*/ 405 h 749"/>
                <a:gd name="T16" fmla="*/ 1073 w 1153"/>
                <a:gd name="T17" fmla="*/ 415 h 749"/>
                <a:gd name="T18" fmla="*/ 756 w 1153"/>
                <a:gd name="T19" fmla="*/ 437 h 749"/>
                <a:gd name="T20" fmla="*/ 722 w 1153"/>
                <a:gd name="T21" fmla="*/ 444 h 749"/>
                <a:gd name="T22" fmla="*/ 694 w 1153"/>
                <a:gd name="T23" fmla="*/ 468 h 749"/>
                <a:gd name="T24" fmla="*/ 679 w 1153"/>
                <a:gd name="T25" fmla="*/ 308 h 749"/>
                <a:gd name="T26" fmla="*/ 739 w 1153"/>
                <a:gd name="T27" fmla="*/ 267 h 749"/>
                <a:gd name="T28" fmla="*/ 1073 w 1153"/>
                <a:gd name="T29" fmla="*/ 277 h 749"/>
                <a:gd name="T30" fmla="*/ 756 w 1153"/>
                <a:gd name="T31" fmla="*/ 299 h 749"/>
                <a:gd name="T32" fmla="*/ 722 w 1153"/>
                <a:gd name="T33" fmla="*/ 304 h 749"/>
                <a:gd name="T34" fmla="*/ 694 w 1153"/>
                <a:gd name="T35" fmla="*/ 330 h 749"/>
                <a:gd name="T36" fmla="*/ 679 w 1153"/>
                <a:gd name="T37" fmla="*/ 168 h 749"/>
                <a:gd name="T38" fmla="*/ 739 w 1153"/>
                <a:gd name="T39" fmla="*/ 127 h 749"/>
                <a:gd name="T40" fmla="*/ 1073 w 1153"/>
                <a:gd name="T41" fmla="*/ 137 h 749"/>
                <a:gd name="T42" fmla="*/ 756 w 1153"/>
                <a:gd name="T43" fmla="*/ 160 h 749"/>
                <a:gd name="T44" fmla="*/ 722 w 1153"/>
                <a:gd name="T45" fmla="*/ 166 h 749"/>
                <a:gd name="T46" fmla="*/ 694 w 1153"/>
                <a:gd name="T47" fmla="*/ 191 h 749"/>
                <a:gd name="T48" fmla="*/ 677 w 1153"/>
                <a:gd name="T49" fmla="*/ 19 h 749"/>
                <a:gd name="T50" fmla="*/ 596 w 1153"/>
                <a:gd name="T51" fmla="*/ 744 h 749"/>
                <a:gd name="T52" fmla="*/ 745 w 1153"/>
                <a:gd name="T53" fmla="*/ 706 h 749"/>
                <a:gd name="T54" fmla="*/ 1153 w 1153"/>
                <a:gd name="T55" fmla="*/ 713 h 749"/>
                <a:gd name="T56" fmla="*/ 955 w 1153"/>
                <a:gd name="T57" fmla="*/ 5 h 749"/>
                <a:gd name="T58" fmla="*/ 83 w 1153"/>
                <a:gd name="T59" fmla="*/ 566 h 749"/>
                <a:gd name="T60" fmla="*/ 396 w 1153"/>
                <a:gd name="T61" fmla="*/ 538 h 749"/>
                <a:gd name="T62" fmla="*/ 452 w 1153"/>
                <a:gd name="T63" fmla="*/ 552 h 749"/>
                <a:gd name="T64" fmla="*/ 465 w 1153"/>
                <a:gd name="T65" fmla="*/ 600 h 749"/>
                <a:gd name="T66" fmla="*/ 445 w 1153"/>
                <a:gd name="T67" fmla="*/ 592 h 749"/>
                <a:gd name="T68" fmla="*/ 406 w 1153"/>
                <a:gd name="T69" fmla="*/ 569 h 749"/>
                <a:gd name="T70" fmla="*/ 83 w 1153"/>
                <a:gd name="T71" fmla="*/ 427 h 749"/>
                <a:gd name="T72" fmla="*/ 396 w 1153"/>
                <a:gd name="T73" fmla="*/ 399 h 749"/>
                <a:gd name="T74" fmla="*/ 452 w 1153"/>
                <a:gd name="T75" fmla="*/ 412 h 749"/>
                <a:gd name="T76" fmla="*/ 465 w 1153"/>
                <a:gd name="T77" fmla="*/ 462 h 749"/>
                <a:gd name="T78" fmla="*/ 445 w 1153"/>
                <a:gd name="T79" fmla="*/ 452 h 749"/>
                <a:gd name="T80" fmla="*/ 406 w 1153"/>
                <a:gd name="T81" fmla="*/ 431 h 749"/>
                <a:gd name="T82" fmla="*/ 83 w 1153"/>
                <a:gd name="T83" fmla="*/ 288 h 749"/>
                <a:gd name="T84" fmla="*/ 396 w 1153"/>
                <a:gd name="T85" fmla="*/ 260 h 749"/>
                <a:gd name="T86" fmla="*/ 452 w 1153"/>
                <a:gd name="T87" fmla="*/ 274 h 749"/>
                <a:gd name="T88" fmla="*/ 465 w 1153"/>
                <a:gd name="T89" fmla="*/ 323 h 749"/>
                <a:gd name="T90" fmla="*/ 445 w 1153"/>
                <a:gd name="T91" fmla="*/ 314 h 749"/>
                <a:gd name="T92" fmla="*/ 406 w 1153"/>
                <a:gd name="T93" fmla="*/ 293 h 749"/>
                <a:gd name="T94" fmla="*/ 83 w 1153"/>
                <a:gd name="T95" fmla="*/ 150 h 749"/>
                <a:gd name="T96" fmla="*/ 396 w 1153"/>
                <a:gd name="T97" fmla="*/ 122 h 749"/>
                <a:gd name="T98" fmla="*/ 452 w 1153"/>
                <a:gd name="T99" fmla="*/ 135 h 749"/>
                <a:gd name="T100" fmla="*/ 465 w 1153"/>
                <a:gd name="T101" fmla="*/ 184 h 749"/>
                <a:gd name="T102" fmla="*/ 445 w 1153"/>
                <a:gd name="T103" fmla="*/ 176 h 749"/>
                <a:gd name="T104" fmla="*/ 406 w 1153"/>
                <a:gd name="T105" fmla="*/ 153 h 749"/>
                <a:gd name="T106" fmla="*/ 267 w 1153"/>
                <a:gd name="T107" fmla="*/ 3 h 749"/>
                <a:gd name="T108" fmla="*/ 0 w 1153"/>
                <a:gd name="T109" fmla="*/ 9 h 749"/>
                <a:gd name="T110" fmla="*/ 297 w 1153"/>
                <a:gd name="T111" fmla="*/ 703 h 749"/>
                <a:gd name="T112" fmla="*/ 508 w 1153"/>
                <a:gd name="T113" fmla="*/ 720 h 749"/>
                <a:gd name="T114" fmla="*/ 553 w 1153"/>
                <a:gd name="T115" fmla="*/ 747 h 749"/>
                <a:gd name="T116" fmla="*/ 535 w 1153"/>
                <a:gd name="T117" fmla="*/ 47 h 749"/>
                <a:gd name="T118" fmla="*/ 399 w 1153"/>
                <a:gd name="T119" fmla="*/ 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53" h="749">
                  <a:moveTo>
                    <a:pt x="694" y="607"/>
                  </a:moveTo>
                  <a:lnTo>
                    <a:pt x="694" y="607"/>
                  </a:lnTo>
                  <a:lnTo>
                    <a:pt x="688" y="607"/>
                  </a:lnTo>
                  <a:lnTo>
                    <a:pt x="688" y="607"/>
                  </a:lnTo>
                  <a:lnTo>
                    <a:pt x="682" y="603"/>
                  </a:lnTo>
                  <a:lnTo>
                    <a:pt x="679" y="598"/>
                  </a:lnTo>
                  <a:lnTo>
                    <a:pt x="678" y="592"/>
                  </a:lnTo>
                  <a:lnTo>
                    <a:pt x="679" y="585"/>
                  </a:lnTo>
                  <a:lnTo>
                    <a:pt x="679" y="585"/>
                  </a:lnTo>
                  <a:lnTo>
                    <a:pt x="684" y="573"/>
                  </a:lnTo>
                  <a:lnTo>
                    <a:pt x="692" y="564"/>
                  </a:lnTo>
                  <a:lnTo>
                    <a:pt x="701" y="557"/>
                  </a:lnTo>
                  <a:lnTo>
                    <a:pt x="710" y="552"/>
                  </a:lnTo>
                  <a:lnTo>
                    <a:pt x="719" y="548"/>
                  </a:lnTo>
                  <a:lnTo>
                    <a:pt x="729" y="544"/>
                  </a:lnTo>
                  <a:lnTo>
                    <a:pt x="739" y="543"/>
                  </a:lnTo>
                  <a:lnTo>
                    <a:pt x="748" y="543"/>
                  </a:lnTo>
                  <a:lnTo>
                    <a:pt x="748" y="543"/>
                  </a:lnTo>
                  <a:lnTo>
                    <a:pt x="758" y="543"/>
                  </a:lnTo>
                  <a:lnTo>
                    <a:pt x="1058" y="543"/>
                  </a:lnTo>
                  <a:lnTo>
                    <a:pt x="1058" y="543"/>
                  </a:lnTo>
                  <a:lnTo>
                    <a:pt x="1064" y="544"/>
                  </a:lnTo>
                  <a:lnTo>
                    <a:pt x="1069" y="548"/>
                  </a:lnTo>
                  <a:lnTo>
                    <a:pt x="1073" y="553"/>
                  </a:lnTo>
                  <a:lnTo>
                    <a:pt x="1074" y="559"/>
                  </a:lnTo>
                  <a:lnTo>
                    <a:pt x="1074" y="559"/>
                  </a:lnTo>
                  <a:lnTo>
                    <a:pt x="1073" y="566"/>
                  </a:lnTo>
                  <a:lnTo>
                    <a:pt x="1069" y="572"/>
                  </a:lnTo>
                  <a:lnTo>
                    <a:pt x="1064" y="574"/>
                  </a:lnTo>
                  <a:lnTo>
                    <a:pt x="1058" y="576"/>
                  </a:lnTo>
                  <a:lnTo>
                    <a:pt x="756" y="576"/>
                  </a:lnTo>
                  <a:lnTo>
                    <a:pt x="756" y="576"/>
                  </a:lnTo>
                  <a:lnTo>
                    <a:pt x="754" y="576"/>
                  </a:lnTo>
                  <a:lnTo>
                    <a:pt x="754" y="576"/>
                  </a:lnTo>
                  <a:lnTo>
                    <a:pt x="747" y="576"/>
                  </a:lnTo>
                  <a:lnTo>
                    <a:pt x="747" y="576"/>
                  </a:lnTo>
                  <a:lnTo>
                    <a:pt x="738" y="576"/>
                  </a:lnTo>
                  <a:lnTo>
                    <a:pt x="733" y="577"/>
                  </a:lnTo>
                  <a:lnTo>
                    <a:pt x="727" y="579"/>
                  </a:lnTo>
                  <a:lnTo>
                    <a:pt x="722" y="582"/>
                  </a:lnTo>
                  <a:lnTo>
                    <a:pt x="717" y="585"/>
                  </a:lnTo>
                  <a:lnTo>
                    <a:pt x="712" y="590"/>
                  </a:lnTo>
                  <a:lnTo>
                    <a:pt x="709" y="597"/>
                  </a:lnTo>
                  <a:lnTo>
                    <a:pt x="709" y="597"/>
                  </a:lnTo>
                  <a:lnTo>
                    <a:pt x="707" y="602"/>
                  </a:lnTo>
                  <a:lnTo>
                    <a:pt x="703" y="604"/>
                  </a:lnTo>
                  <a:lnTo>
                    <a:pt x="698" y="607"/>
                  </a:lnTo>
                  <a:lnTo>
                    <a:pt x="694" y="607"/>
                  </a:lnTo>
                  <a:close/>
                  <a:moveTo>
                    <a:pt x="694" y="468"/>
                  </a:moveTo>
                  <a:lnTo>
                    <a:pt x="694" y="468"/>
                  </a:lnTo>
                  <a:lnTo>
                    <a:pt x="688" y="467"/>
                  </a:lnTo>
                  <a:lnTo>
                    <a:pt x="688" y="467"/>
                  </a:lnTo>
                  <a:lnTo>
                    <a:pt x="682" y="463"/>
                  </a:lnTo>
                  <a:lnTo>
                    <a:pt x="679" y="458"/>
                  </a:lnTo>
                  <a:lnTo>
                    <a:pt x="678" y="452"/>
                  </a:lnTo>
                  <a:lnTo>
                    <a:pt x="679" y="446"/>
                  </a:lnTo>
                  <a:lnTo>
                    <a:pt x="679" y="446"/>
                  </a:lnTo>
                  <a:lnTo>
                    <a:pt x="684" y="435"/>
                  </a:lnTo>
                  <a:lnTo>
                    <a:pt x="692" y="426"/>
                  </a:lnTo>
                  <a:lnTo>
                    <a:pt x="701" y="419"/>
                  </a:lnTo>
                  <a:lnTo>
                    <a:pt x="710" y="412"/>
                  </a:lnTo>
                  <a:lnTo>
                    <a:pt x="719" y="409"/>
                  </a:lnTo>
                  <a:lnTo>
                    <a:pt x="729" y="406"/>
                  </a:lnTo>
                  <a:lnTo>
                    <a:pt x="739" y="405"/>
                  </a:lnTo>
                  <a:lnTo>
                    <a:pt x="748" y="405"/>
                  </a:lnTo>
                  <a:lnTo>
                    <a:pt x="748" y="405"/>
                  </a:lnTo>
                  <a:lnTo>
                    <a:pt x="758" y="405"/>
                  </a:lnTo>
                  <a:lnTo>
                    <a:pt x="1058" y="405"/>
                  </a:lnTo>
                  <a:lnTo>
                    <a:pt x="1058" y="405"/>
                  </a:lnTo>
                  <a:lnTo>
                    <a:pt x="1064" y="406"/>
                  </a:lnTo>
                  <a:lnTo>
                    <a:pt x="1069" y="410"/>
                  </a:lnTo>
                  <a:lnTo>
                    <a:pt x="1073" y="415"/>
                  </a:lnTo>
                  <a:lnTo>
                    <a:pt x="1074" y="421"/>
                  </a:lnTo>
                  <a:lnTo>
                    <a:pt x="1074" y="421"/>
                  </a:lnTo>
                  <a:lnTo>
                    <a:pt x="1073" y="427"/>
                  </a:lnTo>
                  <a:lnTo>
                    <a:pt x="1069" y="432"/>
                  </a:lnTo>
                  <a:lnTo>
                    <a:pt x="1064" y="436"/>
                  </a:lnTo>
                  <a:lnTo>
                    <a:pt x="1058" y="437"/>
                  </a:lnTo>
                  <a:lnTo>
                    <a:pt x="756" y="437"/>
                  </a:lnTo>
                  <a:lnTo>
                    <a:pt x="756" y="437"/>
                  </a:lnTo>
                  <a:lnTo>
                    <a:pt x="754" y="437"/>
                  </a:lnTo>
                  <a:lnTo>
                    <a:pt x="754" y="437"/>
                  </a:lnTo>
                  <a:lnTo>
                    <a:pt x="747" y="437"/>
                  </a:lnTo>
                  <a:lnTo>
                    <a:pt x="747" y="437"/>
                  </a:lnTo>
                  <a:lnTo>
                    <a:pt x="738" y="437"/>
                  </a:lnTo>
                  <a:lnTo>
                    <a:pt x="733" y="439"/>
                  </a:lnTo>
                  <a:lnTo>
                    <a:pt x="727" y="441"/>
                  </a:lnTo>
                  <a:lnTo>
                    <a:pt x="722" y="444"/>
                  </a:lnTo>
                  <a:lnTo>
                    <a:pt x="717" y="447"/>
                  </a:lnTo>
                  <a:lnTo>
                    <a:pt x="712" y="452"/>
                  </a:lnTo>
                  <a:lnTo>
                    <a:pt x="709" y="458"/>
                  </a:lnTo>
                  <a:lnTo>
                    <a:pt x="709" y="458"/>
                  </a:lnTo>
                  <a:lnTo>
                    <a:pt x="707" y="462"/>
                  </a:lnTo>
                  <a:lnTo>
                    <a:pt x="703" y="466"/>
                  </a:lnTo>
                  <a:lnTo>
                    <a:pt x="698" y="468"/>
                  </a:lnTo>
                  <a:lnTo>
                    <a:pt x="694" y="468"/>
                  </a:lnTo>
                  <a:close/>
                  <a:moveTo>
                    <a:pt x="694" y="330"/>
                  </a:moveTo>
                  <a:lnTo>
                    <a:pt x="694" y="330"/>
                  </a:lnTo>
                  <a:lnTo>
                    <a:pt x="688" y="329"/>
                  </a:lnTo>
                  <a:lnTo>
                    <a:pt x="688" y="329"/>
                  </a:lnTo>
                  <a:lnTo>
                    <a:pt x="682" y="325"/>
                  </a:lnTo>
                  <a:lnTo>
                    <a:pt x="679" y="320"/>
                  </a:lnTo>
                  <a:lnTo>
                    <a:pt x="678" y="314"/>
                  </a:lnTo>
                  <a:lnTo>
                    <a:pt x="679" y="308"/>
                  </a:lnTo>
                  <a:lnTo>
                    <a:pt x="679" y="308"/>
                  </a:lnTo>
                  <a:lnTo>
                    <a:pt x="684" y="297"/>
                  </a:lnTo>
                  <a:lnTo>
                    <a:pt x="692" y="287"/>
                  </a:lnTo>
                  <a:lnTo>
                    <a:pt x="701" y="279"/>
                  </a:lnTo>
                  <a:lnTo>
                    <a:pt x="710" y="274"/>
                  </a:lnTo>
                  <a:lnTo>
                    <a:pt x="719" y="270"/>
                  </a:lnTo>
                  <a:lnTo>
                    <a:pt x="729" y="268"/>
                  </a:lnTo>
                  <a:lnTo>
                    <a:pt x="739" y="267"/>
                  </a:lnTo>
                  <a:lnTo>
                    <a:pt x="748" y="265"/>
                  </a:lnTo>
                  <a:lnTo>
                    <a:pt x="748" y="265"/>
                  </a:lnTo>
                  <a:lnTo>
                    <a:pt x="758" y="267"/>
                  </a:lnTo>
                  <a:lnTo>
                    <a:pt x="1058" y="267"/>
                  </a:lnTo>
                  <a:lnTo>
                    <a:pt x="1058" y="267"/>
                  </a:lnTo>
                  <a:lnTo>
                    <a:pt x="1064" y="268"/>
                  </a:lnTo>
                  <a:lnTo>
                    <a:pt x="1069" y="270"/>
                  </a:lnTo>
                  <a:lnTo>
                    <a:pt x="1073" y="277"/>
                  </a:lnTo>
                  <a:lnTo>
                    <a:pt x="1074" y="283"/>
                  </a:lnTo>
                  <a:lnTo>
                    <a:pt x="1074" y="283"/>
                  </a:lnTo>
                  <a:lnTo>
                    <a:pt x="1073" y="289"/>
                  </a:lnTo>
                  <a:lnTo>
                    <a:pt x="1069" y="294"/>
                  </a:lnTo>
                  <a:lnTo>
                    <a:pt x="1064" y="298"/>
                  </a:lnTo>
                  <a:lnTo>
                    <a:pt x="1058" y="299"/>
                  </a:lnTo>
                  <a:lnTo>
                    <a:pt x="756" y="299"/>
                  </a:lnTo>
                  <a:lnTo>
                    <a:pt x="756" y="299"/>
                  </a:lnTo>
                  <a:lnTo>
                    <a:pt x="754" y="298"/>
                  </a:lnTo>
                  <a:lnTo>
                    <a:pt x="754" y="298"/>
                  </a:lnTo>
                  <a:lnTo>
                    <a:pt x="747" y="298"/>
                  </a:lnTo>
                  <a:lnTo>
                    <a:pt x="747" y="298"/>
                  </a:lnTo>
                  <a:lnTo>
                    <a:pt x="738" y="299"/>
                  </a:lnTo>
                  <a:lnTo>
                    <a:pt x="733" y="300"/>
                  </a:lnTo>
                  <a:lnTo>
                    <a:pt x="727" y="302"/>
                  </a:lnTo>
                  <a:lnTo>
                    <a:pt x="722" y="304"/>
                  </a:lnTo>
                  <a:lnTo>
                    <a:pt x="717" y="308"/>
                  </a:lnTo>
                  <a:lnTo>
                    <a:pt x="712" y="313"/>
                  </a:lnTo>
                  <a:lnTo>
                    <a:pt x="709" y="320"/>
                  </a:lnTo>
                  <a:lnTo>
                    <a:pt x="709" y="320"/>
                  </a:lnTo>
                  <a:lnTo>
                    <a:pt x="707" y="324"/>
                  </a:lnTo>
                  <a:lnTo>
                    <a:pt x="703" y="328"/>
                  </a:lnTo>
                  <a:lnTo>
                    <a:pt x="698" y="329"/>
                  </a:lnTo>
                  <a:lnTo>
                    <a:pt x="694" y="330"/>
                  </a:lnTo>
                  <a:close/>
                  <a:moveTo>
                    <a:pt x="694" y="191"/>
                  </a:moveTo>
                  <a:lnTo>
                    <a:pt x="694" y="191"/>
                  </a:lnTo>
                  <a:lnTo>
                    <a:pt x="688" y="189"/>
                  </a:lnTo>
                  <a:lnTo>
                    <a:pt x="688" y="189"/>
                  </a:lnTo>
                  <a:lnTo>
                    <a:pt x="682" y="187"/>
                  </a:lnTo>
                  <a:lnTo>
                    <a:pt x="679" y="181"/>
                  </a:lnTo>
                  <a:lnTo>
                    <a:pt x="678" y="176"/>
                  </a:lnTo>
                  <a:lnTo>
                    <a:pt x="679" y="168"/>
                  </a:lnTo>
                  <a:lnTo>
                    <a:pt x="679" y="168"/>
                  </a:lnTo>
                  <a:lnTo>
                    <a:pt x="684" y="157"/>
                  </a:lnTo>
                  <a:lnTo>
                    <a:pt x="692" y="148"/>
                  </a:lnTo>
                  <a:lnTo>
                    <a:pt x="701" y="141"/>
                  </a:lnTo>
                  <a:lnTo>
                    <a:pt x="710" y="136"/>
                  </a:lnTo>
                  <a:lnTo>
                    <a:pt x="719" y="131"/>
                  </a:lnTo>
                  <a:lnTo>
                    <a:pt x="729" y="128"/>
                  </a:lnTo>
                  <a:lnTo>
                    <a:pt x="739" y="127"/>
                  </a:lnTo>
                  <a:lnTo>
                    <a:pt x="748" y="127"/>
                  </a:lnTo>
                  <a:lnTo>
                    <a:pt x="748" y="127"/>
                  </a:lnTo>
                  <a:lnTo>
                    <a:pt x="758" y="127"/>
                  </a:lnTo>
                  <a:lnTo>
                    <a:pt x="1058" y="127"/>
                  </a:lnTo>
                  <a:lnTo>
                    <a:pt x="1058" y="127"/>
                  </a:lnTo>
                  <a:lnTo>
                    <a:pt x="1064" y="128"/>
                  </a:lnTo>
                  <a:lnTo>
                    <a:pt x="1069" y="132"/>
                  </a:lnTo>
                  <a:lnTo>
                    <a:pt x="1073" y="137"/>
                  </a:lnTo>
                  <a:lnTo>
                    <a:pt x="1074" y="143"/>
                  </a:lnTo>
                  <a:lnTo>
                    <a:pt x="1074" y="143"/>
                  </a:lnTo>
                  <a:lnTo>
                    <a:pt x="1073" y="150"/>
                  </a:lnTo>
                  <a:lnTo>
                    <a:pt x="1069" y="155"/>
                  </a:lnTo>
                  <a:lnTo>
                    <a:pt x="1064" y="158"/>
                  </a:lnTo>
                  <a:lnTo>
                    <a:pt x="1058" y="160"/>
                  </a:lnTo>
                  <a:lnTo>
                    <a:pt x="756" y="160"/>
                  </a:lnTo>
                  <a:lnTo>
                    <a:pt x="756" y="160"/>
                  </a:lnTo>
                  <a:lnTo>
                    <a:pt x="754" y="160"/>
                  </a:lnTo>
                  <a:lnTo>
                    <a:pt x="754" y="160"/>
                  </a:lnTo>
                  <a:lnTo>
                    <a:pt x="747" y="160"/>
                  </a:lnTo>
                  <a:lnTo>
                    <a:pt x="747" y="160"/>
                  </a:lnTo>
                  <a:lnTo>
                    <a:pt x="738" y="160"/>
                  </a:lnTo>
                  <a:lnTo>
                    <a:pt x="733" y="161"/>
                  </a:lnTo>
                  <a:lnTo>
                    <a:pt x="727" y="163"/>
                  </a:lnTo>
                  <a:lnTo>
                    <a:pt x="722" y="166"/>
                  </a:lnTo>
                  <a:lnTo>
                    <a:pt x="717" y="170"/>
                  </a:lnTo>
                  <a:lnTo>
                    <a:pt x="712" y="174"/>
                  </a:lnTo>
                  <a:lnTo>
                    <a:pt x="709" y="181"/>
                  </a:lnTo>
                  <a:lnTo>
                    <a:pt x="709" y="181"/>
                  </a:lnTo>
                  <a:lnTo>
                    <a:pt x="707" y="186"/>
                  </a:lnTo>
                  <a:lnTo>
                    <a:pt x="703" y="188"/>
                  </a:lnTo>
                  <a:lnTo>
                    <a:pt x="698" y="191"/>
                  </a:lnTo>
                  <a:lnTo>
                    <a:pt x="694" y="191"/>
                  </a:lnTo>
                  <a:close/>
                  <a:moveTo>
                    <a:pt x="824" y="0"/>
                  </a:moveTo>
                  <a:lnTo>
                    <a:pt x="824" y="0"/>
                  </a:lnTo>
                  <a:lnTo>
                    <a:pt x="797" y="1"/>
                  </a:lnTo>
                  <a:lnTo>
                    <a:pt x="771" y="3"/>
                  </a:lnTo>
                  <a:lnTo>
                    <a:pt x="747" y="4"/>
                  </a:lnTo>
                  <a:lnTo>
                    <a:pt x="722" y="8"/>
                  </a:lnTo>
                  <a:lnTo>
                    <a:pt x="699" y="13"/>
                  </a:lnTo>
                  <a:lnTo>
                    <a:pt x="677" y="19"/>
                  </a:lnTo>
                  <a:lnTo>
                    <a:pt x="656" y="26"/>
                  </a:lnTo>
                  <a:lnTo>
                    <a:pt x="637" y="35"/>
                  </a:lnTo>
                  <a:lnTo>
                    <a:pt x="605" y="57"/>
                  </a:lnTo>
                  <a:lnTo>
                    <a:pt x="605" y="57"/>
                  </a:lnTo>
                  <a:lnTo>
                    <a:pt x="605" y="57"/>
                  </a:lnTo>
                  <a:lnTo>
                    <a:pt x="596" y="65"/>
                  </a:lnTo>
                  <a:lnTo>
                    <a:pt x="596" y="65"/>
                  </a:lnTo>
                  <a:lnTo>
                    <a:pt x="596" y="744"/>
                  </a:lnTo>
                  <a:lnTo>
                    <a:pt x="596" y="744"/>
                  </a:lnTo>
                  <a:lnTo>
                    <a:pt x="607" y="739"/>
                  </a:lnTo>
                  <a:lnTo>
                    <a:pt x="619" y="732"/>
                  </a:lnTo>
                  <a:lnTo>
                    <a:pt x="632" y="727"/>
                  </a:lnTo>
                  <a:lnTo>
                    <a:pt x="646" y="724"/>
                  </a:lnTo>
                  <a:lnTo>
                    <a:pt x="676" y="716"/>
                  </a:lnTo>
                  <a:lnTo>
                    <a:pt x="709" y="711"/>
                  </a:lnTo>
                  <a:lnTo>
                    <a:pt x="745" y="706"/>
                  </a:lnTo>
                  <a:lnTo>
                    <a:pt x="784" y="704"/>
                  </a:lnTo>
                  <a:lnTo>
                    <a:pt x="824" y="703"/>
                  </a:lnTo>
                  <a:lnTo>
                    <a:pt x="864" y="703"/>
                  </a:lnTo>
                  <a:lnTo>
                    <a:pt x="864" y="703"/>
                  </a:lnTo>
                  <a:lnTo>
                    <a:pt x="939" y="704"/>
                  </a:lnTo>
                  <a:lnTo>
                    <a:pt x="1015" y="706"/>
                  </a:lnTo>
                  <a:lnTo>
                    <a:pt x="1153" y="713"/>
                  </a:lnTo>
                  <a:lnTo>
                    <a:pt x="1153" y="713"/>
                  </a:lnTo>
                  <a:lnTo>
                    <a:pt x="1153" y="9"/>
                  </a:lnTo>
                  <a:lnTo>
                    <a:pt x="1153" y="9"/>
                  </a:lnTo>
                  <a:lnTo>
                    <a:pt x="1122" y="10"/>
                  </a:lnTo>
                  <a:lnTo>
                    <a:pt x="1089" y="11"/>
                  </a:lnTo>
                  <a:lnTo>
                    <a:pt x="1089" y="11"/>
                  </a:lnTo>
                  <a:lnTo>
                    <a:pt x="1057" y="10"/>
                  </a:lnTo>
                  <a:lnTo>
                    <a:pt x="1023" y="9"/>
                  </a:lnTo>
                  <a:lnTo>
                    <a:pt x="955" y="5"/>
                  </a:lnTo>
                  <a:lnTo>
                    <a:pt x="955" y="5"/>
                  </a:lnTo>
                  <a:lnTo>
                    <a:pt x="889" y="3"/>
                  </a:lnTo>
                  <a:lnTo>
                    <a:pt x="856" y="1"/>
                  </a:lnTo>
                  <a:lnTo>
                    <a:pt x="824" y="0"/>
                  </a:lnTo>
                  <a:close/>
                  <a:moveTo>
                    <a:pt x="96" y="571"/>
                  </a:moveTo>
                  <a:lnTo>
                    <a:pt x="96" y="571"/>
                  </a:lnTo>
                  <a:lnTo>
                    <a:pt x="88" y="569"/>
                  </a:lnTo>
                  <a:lnTo>
                    <a:pt x="83" y="566"/>
                  </a:lnTo>
                  <a:lnTo>
                    <a:pt x="81" y="561"/>
                  </a:lnTo>
                  <a:lnTo>
                    <a:pt x="80" y="554"/>
                  </a:lnTo>
                  <a:lnTo>
                    <a:pt x="80" y="554"/>
                  </a:lnTo>
                  <a:lnTo>
                    <a:pt x="81" y="548"/>
                  </a:lnTo>
                  <a:lnTo>
                    <a:pt x="83" y="543"/>
                  </a:lnTo>
                  <a:lnTo>
                    <a:pt x="88" y="539"/>
                  </a:lnTo>
                  <a:lnTo>
                    <a:pt x="96" y="538"/>
                  </a:lnTo>
                  <a:lnTo>
                    <a:pt x="396" y="538"/>
                  </a:lnTo>
                  <a:lnTo>
                    <a:pt x="396" y="538"/>
                  </a:lnTo>
                  <a:lnTo>
                    <a:pt x="405" y="537"/>
                  </a:lnTo>
                  <a:lnTo>
                    <a:pt x="405" y="537"/>
                  </a:lnTo>
                  <a:lnTo>
                    <a:pt x="415" y="538"/>
                  </a:lnTo>
                  <a:lnTo>
                    <a:pt x="424" y="539"/>
                  </a:lnTo>
                  <a:lnTo>
                    <a:pt x="434" y="542"/>
                  </a:lnTo>
                  <a:lnTo>
                    <a:pt x="444" y="546"/>
                  </a:lnTo>
                  <a:lnTo>
                    <a:pt x="452" y="552"/>
                  </a:lnTo>
                  <a:lnTo>
                    <a:pt x="461" y="558"/>
                  </a:lnTo>
                  <a:lnTo>
                    <a:pt x="468" y="568"/>
                  </a:lnTo>
                  <a:lnTo>
                    <a:pt x="475" y="579"/>
                  </a:lnTo>
                  <a:lnTo>
                    <a:pt x="475" y="579"/>
                  </a:lnTo>
                  <a:lnTo>
                    <a:pt x="476" y="585"/>
                  </a:lnTo>
                  <a:lnTo>
                    <a:pt x="475" y="592"/>
                  </a:lnTo>
                  <a:lnTo>
                    <a:pt x="471" y="597"/>
                  </a:lnTo>
                  <a:lnTo>
                    <a:pt x="465" y="600"/>
                  </a:lnTo>
                  <a:lnTo>
                    <a:pt x="465" y="600"/>
                  </a:lnTo>
                  <a:lnTo>
                    <a:pt x="460" y="602"/>
                  </a:lnTo>
                  <a:lnTo>
                    <a:pt x="460" y="602"/>
                  </a:lnTo>
                  <a:lnTo>
                    <a:pt x="455" y="600"/>
                  </a:lnTo>
                  <a:lnTo>
                    <a:pt x="450" y="599"/>
                  </a:lnTo>
                  <a:lnTo>
                    <a:pt x="447" y="595"/>
                  </a:lnTo>
                  <a:lnTo>
                    <a:pt x="445" y="592"/>
                  </a:lnTo>
                  <a:lnTo>
                    <a:pt x="445" y="592"/>
                  </a:lnTo>
                  <a:lnTo>
                    <a:pt x="441" y="585"/>
                  </a:lnTo>
                  <a:lnTo>
                    <a:pt x="436" y="581"/>
                  </a:lnTo>
                  <a:lnTo>
                    <a:pt x="431" y="577"/>
                  </a:lnTo>
                  <a:lnTo>
                    <a:pt x="426" y="573"/>
                  </a:lnTo>
                  <a:lnTo>
                    <a:pt x="421" y="572"/>
                  </a:lnTo>
                  <a:lnTo>
                    <a:pt x="415" y="571"/>
                  </a:lnTo>
                  <a:lnTo>
                    <a:pt x="406" y="569"/>
                  </a:lnTo>
                  <a:lnTo>
                    <a:pt x="406" y="569"/>
                  </a:lnTo>
                  <a:lnTo>
                    <a:pt x="399" y="571"/>
                  </a:lnTo>
                  <a:lnTo>
                    <a:pt x="399" y="571"/>
                  </a:lnTo>
                  <a:lnTo>
                    <a:pt x="396" y="571"/>
                  </a:lnTo>
                  <a:lnTo>
                    <a:pt x="96" y="571"/>
                  </a:lnTo>
                  <a:close/>
                  <a:moveTo>
                    <a:pt x="96" y="431"/>
                  </a:moveTo>
                  <a:lnTo>
                    <a:pt x="96" y="431"/>
                  </a:lnTo>
                  <a:lnTo>
                    <a:pt x="88" y="430"/>
                  </a:lnTo>
                  <a:lnTo>
                    <a:pt x="83" y="427"/>
                  </a:lnTo>
                  <a:lnTo>
                    <a:pt x="81" y="422"/>
                  </a:lnTo>
                  <a:lnTo>
                    <a:pt x="80" y="415"/>
                  </a:lnTo>
                  <a:lnTo>
                    <a:pt x="80" y="415"/>
                  </a:lnTo>
                  <a:lnTo>
                    <a:pt x="81" y="409"/>
                  </a:lnTo>
                  <a:lnTo>
                    <a:pt x="83" y="404"/>
                  </a:lnTo>
                  <a:lnTo>
                    <a:pt x="88" y="401"/>
                  </a:lnTo>
                  <a:lnTo>
                    <a:pt x="96" y="399"/>
                  </a:lnTo>
                  <a:lnTo>
                    <a:pt x="396" y="399"/>
                  </a:lnTo>
                  <a:lnTo>
                    <a:pt x="396" y="399"/>
                  </a:lnTo>
                  <a:lnTo>
                    <a:pt x="405" y="399"/>
                  </a:lnTo>
                  <a:lnTo>
                    <a:pt x="405" y="399"/>
                  </a:lnTo>
                  <a:lnTo>
                    <a:pt x="415" y="399"/>
                  </a:lnTo>
                  <a:lnTo>
                    <a:pt x="424" y="400"/>
                  </a:lnTo>
                  <a:lnTo>
                    <a:pt x="434" y="404"/>
                  </a:lnTo>
                  <a:lnTo>
                    <a:pt x="444" y="407"/>
                  </a:lnTo>
                  <a:lnTo>
                    <a:pt x="452" y="412"/>
                  </a:lnTo>
                  <a:lnTo>
                    <a:pt x="461" y="420"/>
                  </a:lnTo>
                  <a:lnTo>
                    <a:pt x="468" y="430"/>
                  </a:lnTo>
                  <a:lnTo>
                    <a:pt x="475" y="441"/>
                  </a:lnTo>
                  <a:lnTo>
                    <a:pt x="475" y="441"/>
                  </a:lnTo>
                  <a:lnTo>
                    <a:pt x="476" y="447"/>
                  </a:lnTo>
                  <a:lnTo>
                    <a:pt x="475" y="453"/>
                  </a:lnTo>
                  <a:lnTo>
                    <a:pt x="471" y="458"/>
                  </a:lnTo>
                  <a:lnTo>
                    <a:pt x="465" y="462"/>
                  </a:lnTo>
                  <a:lnTo>
                    <a:pt x="465" y="462"/>
                  </a:lnTo>
                  <a:lnTo>
                    <a:pt x="460" y="463"/>
                  </a:lnTo>
                  <a:lnTo>
                    <a:pt x="460" y="463"/>
                  </a:lnTo>
                  <a:lnTo>
                    <a:pt x="455" y="462"/>
                  </a:lnTo>
                  <a:lnTo>
                    <a:pt x="450" y="460"/>
                  </a:lnTo>
                  <a:lnTo>
                    <a:pt x="447" y="457"/>
                  </a:lnTo>
                  <a:lnTo>
                    <a:pt x="445" y="452"/>
                  </a:lnTo>
                  <a:lnTo>
                    <a:pt x="445" y="452"/>
                  </a:lnTo>
                  <a:lnTo>
                    <a:pt x="441" y="446"/>
                  </a:lnTo>
                  <a:lnTo>
                    <a:pt x="436" y="441"/>
                  </a:lnTo>
                  <a:lnTo>
                    <a:pt x="431" y="437"/>
                  </a:lnTo>
                  <a:lnTo>
                    <a:pt x="426" y="435"/>
                  </a:lnTo>
                  <a:lnTo>
                    <a:pt x="421" y="432"/>
                  </a:lnTo>
                  <a:lnTo>
                    <a:pt x="415" y="432"/>
                  </a:lnTo>
                  <a:lnTo>
                    <a:pt x="406" y="431"/>
                  </a:lnTo>
                  <a:lnTo>
                    <a:pt x="406" y="431"/>
                  </a:lnTo>
                  <a:lnTo>
                    <a:pt x="399" y="431"/>
                  </a:lnTo>
                  <a:lnTo>
                    <a:pt x="399" y="431"/>
                  </a:lnTo>
                  <a:lnTo>
                    <a:pt x="396" y="431"/>
                  </a:lnTo>
                  <a:lnTo>
                    <a:pt x="96" y="431"/>
                  </a:lnTo>
                  <a:close/>
                  <a:moveTo>
                    <a:pt x="96" y="293"/>
                  </a:moveTo>
                  <a:lnTo>
                    <a:pt x="96" y="293"/>
                  </a:lnTo>
                  <a:lnTo>
                    <a:pt x="88" y="292"/>
                  </a:lnTo>
                  <a:lnTo>
                    <a:pt x="83" y="288"/>
                  </a:lnTo>
                  <a:lnTo>
                    <a:pt x="81" y="283"/>
                  </a:lnTo>
                  <a:lnTo>
                    <a:pt x="80" y="277"/>
                  </a:lnTo>
                  <a:lnTo>
                    <a:pt x="80" y="277"/>
                  </a:lnTo>
                  <a:lnTo>
                    <a:pt x="81" y="270"/>
                  </a:lnTo>
                  <a:lnTo>
                    <a:pt x="83" y="265"/>
                  </a:lnTo>
                  <a:lnTo>
                    <a:pt x="88" y="262"/>
                  </a:lnTo>
                  <a:lnTo>
                    <a:pt x="96" y="260"/>
                  </a:lnTo>
                  <a:lnTo>
                    <a:pt x="396" y="260"/>
                  </a:lnTo>
                  <a:lnTo>
                    <a:pt x="396" y="260"/>
                  </a:lnTo>
                  <a:lnTo>
                    <a:pt x="405" y="260"/>
                  </a:lnTo>
                  <a:lnTo>
                    <a:pt x="405" y="260"/>
                  </a:lnTo>
                  <a:lnTo>
                    <a:pt x="415" y="260"/>
                  </a:lnTo>
                  <a:lnTo>
                    <a:pt x="424" y="262"/>
                  </a:lnTo>
                  <a:lnTo>
                    <a:pt x="434" y="264"/>
                  </a:lnTo>
                  <a:lnTo>
                    <a:pt x="444" y="268"/>
                  </a:lnTo>
                  <a:lnTo>
                    <a:pt x="452" y="274"/>
                  </a:lnTo>
                  <a:lnTo>
                    <a:pt x="461" y="282"/>
                  </a:lnTo>
                  <a:lnTo>
                    <a:pt x="468" y="290"/>
                  </a:lnTo>
                  <a:lnTo>
                    <a:pt x="475" y="302"/>
                  </a:lnTo>
                  <a:lnTo>
                    <a:pt x="475" y="302"/>
                  </a:lnTo>
                  <a:lnTo>
                    <a:pt x="476" y="308"/>
                  </a:lnTo>
                  <a:lnTo>
                    <a:pt x="475" y="314"/>
                  </a:lnTo>
                  <a:lnTo>
                    <a:pt x="471" y="319"/>
                  </a:lnTo>
                  <a:lnTo>
                    <a:pt x="465" y="323"/>
                  </a:lnTo>
                  <a:lnTo>
                    <a:pt x="465" y="323"/>
                  </a:lnTo>
                  <a:lnTo>
                    <a:pt x="460" y="324"/>
                  </a:lnTo>
                  <a:lnTo>
                    <a:pt x="460" y="324"/>
                  </a:lnTo>
                  <a:lnTo>
                    <a:pt x="455" y="324"/>
                  </a:lnTo>
                  <a:lnTo>
                    <a:pt x="450" y="321"/>
                  </a:lnTo>
                  <a:lnTo>
                    <a:pt x="447" y="318"/>
                  </a:lnTo>
                  <a:lnTo>
                    <a:pt x="445" y="314"/>
                  </a:lnTo>
                  <a:lnTo>
                    <a:pt x="445" y="314"/>
                  </a:lnTo>
                  <a:lnTo>
                    <a:pt x="441" y="308"/>
                  </a:lnTo>
                  <a:lnTo>
                    <a:pt x="436" y="303"/>
                  </a:lnTo>
                  <a:lnTo>
                    <a:pt x="431" y="299"/>
                  </a:lnTo>
                  <a:lnTo>
                    <a:pt x="426" y="297"/>
                  </a:lnTo>
                  <a:lnTo>
                    <a:pt x="421" y="294"/>
                  </a:lnTo>
                  <a:lnTo>
                    <a:pt x="415" y="293"/>
                  </a:lnTo>
                  <a:lnTo>
                    <a:pt x="406" y="293"/>
                  </a:lnTo>
                  <a:lnTo>
                    <a:pt x="406" y="293"/>
                  </a:lnTo>
                  <a:lnTo>
                    <a:pt x="399" y="293"/>
                  </a:lnTo>
                  <a:lnTo>
                    <a:pt x="399" y="293"/>
                  </a:lnTo>
                  <a:lnTo>
                    <a:pt x="396" y="293"/>
                  </a:lnTo>
                  <a:lnTo>
                    <a:pt x="96" y="293"/>
                  </a:lnTo>
                  <a:close/>
                  <a:moveTo>
                    <a:pt x="96" y="155"/>
                  </a:moveTo>
                  <a:lnTo>
                    <a:pt x="96" y="155"/>
                  </a:lnTo>
                  <a:lnTo>
                    <a:pt x="88" y="153"/>
                  </a:lnTo>
                  <a:lnTo>
                    <a:pt x="83" y="150"/>
                  </a:lnTo>
                  <a:lnTo>
                    <a:pt x="81" y="145"/>
                  </a:lnTo>
                  <a:lnTo>
                    <a:pt x="80" y="138"/>
                  </a:lnTo>
                  <a:lnTo>
                    <a:pt x="80" y="138"/>
                  </a:lnTo>
                  <a:lnTo>
                    <a:pt x="81" y="132"/>
                  </a:lnTo>
                  <a:lnTo>
                    <a:pt x="83" y="127"/>
                  </a:lnTo>
                  <a:lnTo>
                    <a:pt x="88" y="123"/>
                  </a:lnTo>
                  <a:lnTo>
                    <a:pt x="96" y="122"/>
                  </a:lnTo>
                  <a:lnTo>
                    <a:pt x="396" y="122"/>
                  </a:lnTo>
                  <a:lnTo>
                    <a:pt x="396" y="122"/>
                  </a:lnTo>
                  <a:lnTo>
                    <a:pt x="405" y="121"/>
                  </a:lnTo>
                  <a:lnTo>
                    <a:pt x="405" y="121"/>
                  </a:lnTo>
                  <a:lnTo>
                    <a:pt x="415" y="122"/>
                  </a:lnTo>
                  <a:lnTo>
                    <a:pt x="424" y="123"/>
                  </a:lnTo>
                  <a:lnTo>
                    <a:pt x="434" y="126"/>
                  </a:lnTo>
                  <a:lnTo>
                    <a:pt x="444" y="130"/>
                  </a:lnTo>
                  <a:lnTo>
                    <a:pt x="452" y="135"/>
                  </a:lnTo>
                  <a:lnTo>
                    <a:pt x="461" y="142"/>
                  </a:lnTo>
                  <a:lnTo>
                    <a:pt x="468" y="152"/>
                  </a:lnTo>
                  <a:lnTo>
                    <a:pt x="475" y="163"/>
                  </a:lnTo>
                  <a:lnTo>
                    <a:pt x="475" y="163"/>
                  </a:lnTo>
                  <a:lnTo>
                    <a:pt x="476" y="170"/>
                  </a:lnTo>
                  <a:lnTo>
                    <a:pt x="475" y="176"/>
                  </a:lnTo>
                  <a:lnTo>
                    <a:pt x="471" y="181"/>
                  </a:lnTo>
                  <a:lnTo>
                    <a:pt x="465" y="184"/>
                  </a:lnTo>
                  <a:lnTo>
                    <a:pt x="465" y="184"/>
                  </a:lnTo>
                  <a:lnTo>
                    <a:pt x="460" y="186"/>
                  </a:lnTo>
                  <a:lnTo>
                    <a:pt x="460" y="186"/>
                  </a:lnTo>
                  <a:lnTo>
                    <a:pt x="455" y="184"/>
                  </a:lnTo>
                  <a:lnTo>
                    <a:pt x="450" y="183"/>
                  </a:lnTo>
                  <a:lnTo>
                    <a:pt x="447" y="179"/>
                  </a:lnTo>
                  <a:lnTo>
                    <a:pt x="445" y="176"/>
                  </a:lnTo>
                  <a:lnTo>
                    <a:pt x="445" y="176"/>
                  </a:lnTo>
                  <a:lnTo>
                    <a:pt x="441" y="170"/>
                  </a:lnTo>
                  <a:lnTo>
                    <a:pt x="436" y="165"/>
                  </a:lnTo>
                  <a:lnTo>
                    <a:pt x="431" y="160"/>
                  </a:lnTo>
                  <a:lnTo>
                    <a:pt x="426" y="157"/>
                  </a:lnTo>
                  <a:lnTo>
                    <a:pt x="421" y="156"/>
                  </a:lnTo>
                  <a:lnTo>
                    <a:pt x="415" y="155"/>
                  </a:lnTo>
                  <a:lnTo>
                    <a:pt x="406" y="153"/>
                  </a:lnTo>
                  <a:lnTo>
                    <a:pt x="406" y="153"/>
                  </a:lnTo>
                  <a:lnTo>
                    <a:pt x="399" y="155"/>
                  </a:lnTo>
                  <a:lnTo>
                    <a:pt x="399" y="155"/>
                  </a:lnTo>
                  <a:lnTo>
                    <a:pt x="396" y="155"/>
                  </a:lnTo>
                  <a:lnTo>
                    <a:pt x="96" y="155"/>
                  </a:lnTo>
                  <a:close/>
                  <a:moveTo>
                    <a:pt x="332" y="0"/>
                  </a:moveTo>
                  <a:lnTo>
                    <a:pt x="332" y="0"/>
                  </a:lnTo>
                  <a:lnTo>
                    <a:pt x="299" y="1"/>
                  </a:lnTo>
                  <a:lnTo>
                    <a:pt x="267" y="3"/>
                  </a:lnTo>
                  <a:lnTo>
                    <a:pt x="200" y="6"/>
                  </a:lnTo>
                  <a:lnTo>
                    <a:pt x="200" y="6"/>
                  </a:lnTo>
                  <a:lnTo>
                    <a:pt x="132" y="9"/>
                  </a:lnTo>
                  <a:lnTo>
                    <a:pt x="98" y="10"/>
                  </a:lnTo>
                  <a:lnTo>
                    <a:pt x="66" y="11"/>
                  </a:lnTo>
                  <a:lnTo>
                    <a:pt x="66" y="11"/>
                  </a:lnTo>
                  <a:lnTo>
                    <a:pt x="32" y="10"/>
                  </a:lnTo>
                  <a:lnTo>
                    <a:pt x="0" y="9"/>
                  </a:lnTo>
                  <a:lnTo>
                    <a:pt x="0" y="9"/>
                  </a:lnTo>
                  <a:lnTo>
                    <a:pt x="0" y="349"/>
                  </a:lnTo>
                  <a:lnTo>
                    <a:pt x="0" y="713"/>
                  </a:lnTo>
                  <a:lnTo>
                    <a:pt x="0" y="713"/>
                  </a:lnTo>
                  <a:lnTo>
                    <a:pt x="71" y="709"/>
                  </a:lnTo>
                  <a:lnTo>
                    <a:pt x="144" y="706"/>
                  </a:lnTo>
                  <a:lnTo>
                    <a:pt x="220" y="704"/>
                  </a:lnTo>
                  <a:lnTo>
                    <a:pt x="297" y="703"/>
                  </a:lnTo>
                  <a:lnTo>
                    <a:pt x="297" y="703"/>
                  </a:lnTo>
                  <a:lnTo>
                    <a:pt x="353" y="703"/>
                  </a:lnTo>
                  <a:lnTo>
                    <a:pt x="407" y="706"/>
                  </a:lnTo>
                  <a:lnTo>
                    <a:pt x="434" y="709"/>
                  </a:lnTo>
                  <a:lnTo>
                    <a:pt x="458" y="711"/>
                  </a:lnTo>
                  <a:lnTo>
                    <a:pt x="484" y="715"/>
                  </a:lnTo>
                  <a:lnTo>
                    <a:pt x="508" y="720"/>
                  </a:lnTo>
                  <a:lnTo>
                    <a:pt x="508" y="720"/>
                  </a:lnTo>
                  <a:lnTo>
                    <a:pt x="512" y="723"/>
                  </a:lnTo>
                  <a:lnTo>
                    <a:pt x="517" y="726"/>
                  </a:lnTo>
                  <a:lnTo>
                    <a:pt x="528" y="735"/>
                  </a:lnTo>
                  <a:lnTo>
                    <a:pt x="540" y="744"/>
                  </a:lnTo>
                  <a:lnTo>
                    <a:pt x="545" y="747"/>
                  </a:lnTo>
                  <a:lnTo>
                    <a:pt x="550" y="749"/>
                  </a:lnTo>
                  <a:lnTo>
                    <a:pt x="550" y="749"/>
                  </a:lnTo>
                  <a:lnTo>
                    <a:pt x="553" y="747"/>
                  </a:lnTo>
                  <a:lnTo>
                    <a:pt x="555" y="745"/>
                  </a:lnTo>
                  <a:lnTo>
                    <a:pt x="557" y="741"/>
                  </a:lnTo>
                  <a:lnTo>
                    <a:pt x="557" y="736"/>
                  </a:lnTo>
                  <a:lnTo>
                    <a:pt x="557" y="736"/>
                  </a:lnTo>
                  <a:lnTo>
                    <a:pt x="557" y="65"/>
                  </a:lnTo>
                  <a:lnTo>
                    <a:pt x="557" y="65"/>
                  </a:lnTo>
                  <a:lnTo>
                    <a:pt x="547" y="56"/>
                  </a:lnTo>
                  <a:lnTo>
                    <a:pt x="535" y="47"/>
                  </a:lnTo>
                  <a:lnTo>
                    <a:pt x="524" y="40"/>
                  </a:lnTo>
                  <a:lnTo>
                    <a:pt x="513" y="34"/>
                  </a:lnTo>
                  <a:lnTo>
                    <a:pt x="499" y="28"/>
                  </a:lnTo>
                  <a:lnTo>
                    <a:pt x="487" y="21"/>
                  </a:lnTo>
                  <a:lnTo>
                    <a:pt x="473" y="18"/>
                  </a:lnTo>
                  <a:lnTo>
                    <a:pt x="460" y="14"/>
                  </a:lnTo>
                  <a:lnTo>
                    <a:pt x="430" y="8"/>
                  </a:lnTo>
                  <a:lnTo>
                    <a:pt x="399" y="4"/>
                  </a:lnTo>
                  <a:lnTo>
                    <a:pt x="365" y="1"/>
                  </a:lnTo>
                  <a:lnTo>
                    <a:pt x="332" y="0"/>
                  </a:lnTo>
                  <a:close/>
                </a:path>
              </a:pathLst>
            </a:custGeom>
            <a:solidFill>
              <a:srgbClr val="FFFF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33"/>
            <p:cNvSpPr>
              <a:spLocks/>
            </p:cNvSpPr>
            <p:nvPr/>
          </p:nvSpPr>
          <p:spPr bwMode="auto">
            <a:xfrm>
              <a:off x="428" y="1424"/>
              <a:ext cx="79" cy="13"/>
            </a:xfrm>
            <a:custGeom>
              <a:avLst/>
              <a:gdLst>
                <a:gd name="T0" fmla="*/ 16 w 396"/>
                <a:gd name="T1" fmla="*/ 64 h 64"/>
                <a:gd name="T2" fmla="*/ 16 w 396"/>
                <a:gd name="T3" fmla="*/ 64 h 64"/>
                <a:gd name="T4" fmla="*/ 10 w 396"/>
                <a:gd name="T5" fmla="*/ 64 h 64"/>
                <a:gd name="T6" fmla="*/ 10 w 396"/>
                <a:gd name="T7" fmla="*/ 64 h 64"/>
                <a:gd name="T8" fmla="*/ 4 w 396"/>
                <a:gd name="T9" fmla="*/ 60 h 64"/>
                <a:gd name="T10" fmla="*/ 1 w 396"/>
                <a:gd name="T11" fmla="*/ 55 h 64"/>
                <a:gd name="T12" fmla="*/ 0 w 396"/>
                <a:gd name="T13" fmla="*/ 49 h 64"/>
                <a:gd name="T14" fmla="*/ 1 w 396"/>
                <a:gd name="T15" fmla="*/ 42 h 64"/>
                <a:gd name="T16" fmla="*/ 1 w 396"/>
                <a:gd name="T17" fmla="*/ 42 h 64"/>
                <a:gd name="T18" fmla="*/ 6 w 396"/>
                <a:gd name="T19" fmla="*/ 30 h 64"/>
                <a:gd name="T20" fmla="*/ 14 w 396"/>
                <a:gd name="T21" fmla="*/ 21 h 64"/>
                <a:gd name="T22" fmla="*/ 23 w 396"/>
                <a:gd name="T23" fmla="*/ 14 h 64"/>
                <a:gd name="T24" fmla="*/ 32 w 396"/>
                <a:gd name="T25" fmla="*/ 9 h 64"/>
                <a:gd name="T26" fmla="*/ 41 w 396"/>
                <a:gd name="T27" fmla="*/ 5 h 64"/>
                <a:gd name="T28" fmla="*/ 51 w 396"/>
                <a:gd name="T29" fmla="*/ 1 h 64"/>
                <a:gd name="T30" fmla="*/ 61 w 396"/>
                <a:gd name="T31" fmla="*/ 0 h 64"/>
                <a:gd name="T32" fmla="*/ 70 w 396"/>
                <a:gd name="T33" fmla="*/ 0 h 64"/>
                <a:gd name="T34" fmla="*/ 70 w 396"/>
                <a:gd name="T35" fmla="*/ 0 h 64"/>
                <a:gd name="T36" fmla="*/ 80 w 396"/>
                <a:gd name="T37" fmla="*/ 0 h 64"/>
                <a:gd name="T38" fmla="*/ 380 w 396"/>
                <a:gd name="T39" fmla="*/ 0 h 64"/>
                <a:gd name="T40" fmla="*/ 380 w 396"/>
                <a:gd name="T41" fmla="*/ 0 h 64"/>
                <a:gd name="T42" fmla="*/ 386 w 396"/>
                <a:gd name="T43" fmla="*/ 1 h 64"/>
                <a:gd name="T44" fmla="*/ 391 w 396"/>
                <a:gd name="T45" fmla="*/ 5 h 64"/>
                <a:gd name="T46" fmla="*/ 395 w 396"/>
                <a:gd name="T47" fmla="*/ 10 h 64"/>
                <a:gd name="T48" fmla="*/ 396 w 396"/>
                <a:gd name="T49" fmla="*/ 16 h 64"/>
                <a:gd name="T50" fmla="*/ 396 w 396"/>
                <a:gd name="T51" fmla="*/ 16 h 64"/>
                <a:gd name="T52" fmla="*/ 395 w 396"/>
                <a:gd name="T53" fmla="*/ 23 h 64"/>
                <a:gd name="T54" fmla="*/ 391 w 396"/>
                <a:gd name="T55" fmla="*/ 29 h 64"/>
                <a:gd name="T56" fmla="*/ 386 w 396"/>
                <a:gd name="T57" fmla="*/ 31 h 64"/>
                <a:gd name="T58" fmla="*/ 380 w 396"/>
                <a:gd name="T59" fmla="*/ 33 h 64"/>
                <a:gd name="T60" fmla="*/ 78 w 396"/>
                <a:gd name="T61" fmla="*/ 33 h 64"/>
                <a:gd name="T62" fmla="*/ 78 w 396"/>
                <a:gd name="T63" fmla="*/ 33 h 64"/>
                <a:gd name="T64" fmla="*/ 76 w 396"/>
                <a:gd name="T65" fmla="*/ 33 h 64"/>
                <a:gd name="T66" fmla="*/ 76 w 396"/>
                <a:gd name="T67" fmla="*/ 33 h 64"/>
                <a:gd name="T68" fmla="*/ 69 w 396"/>
                <a:gd name="T69" fmla="*/ 33 h 64"/>
                <a:gd name="T70" fmla="*/ 69 w 396"/>
                <a:gd name="T71" fmla="*/ 33 h 64"/>
                <a:gd name="T72" fmla="*/ 60 w 396"/>
                <a:gd name="T73" fmla="*/ 33 h 64"/>
                <a:gd name="T74" fmla="*/ 55 w 396"/>
                <a:gd name="T75" fmla="*/ 34 h 64"/>
                <a:gd name="T76" fmla="*/ 49 w 396"/>
                <a:gd name="T77" fmla="*/ 36 h 64"/>
                <a:gd name="T78" fmla="*/ 44 w 396"/>
                <a:gd name="T79" fmla="*/ 39 h 64"/>
                <a:gd name="T80" fmla="*/ 39 w 396"/>
                <a:gd name="T81" fmla="*/ 42 h 64"/>
                <a:gd name="T82" fmla="*/ 34 w 396"/>
                <a:gd name="T83" fmla="*/ 47 h 64"/>
                <a:gd name="T84" fmla="*/ 31 w 396"/>
                <a:gd name="T85" fmla="*/ 54 h 64"/>
                <a:gd name="T86" fmla="*/ 31 w 396"/>
                <a:gd name="T87" fmla="*/ 54 h 64"/>
                <a:gd name="T88" fmla="*/ 29 w 396"/>
                <a:gd name="T89" fmla="*/ 59 h 64"/>
                <a:gd name="T90" fmla="*/ 25 w 396"/>
                <a:gd name="T91" fmla="*/ 61 h 64"/>
                <a:gd name="T92" fmla="*/ 20 w 396"/>
                <a:gd name="T93" fmla="*/ 64 h 64"/>
                <a:gd name="T94" fmla="*/ 16 w 396"/>
                <a:gd name="T9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16" y="64"/>
                  </a:moveTo>
                  <a:lnTo>
                    <a:pt x="16" y="64"/>
                  </a:lnTo>
                  <a:lnTo>
                    <a:pt x="10" y="64"/>
                  </a:lnTo>
                  <a:lnTo>
                    <a:pt x="10" y="64"/>
                  </a:lnTo>
                  <a:lnTo>
                    <a:pt x="4" y="60"/>
                  </a:lnTo>
                  <a:lnTo>
                    <a:pt x="1" y="55"/>
                  </a:lnTo>
                  <a:lnTo>
                    <a:pt x="0" y="49"/>
                  </a:lnTo>
                  <a:lnTo>
                    <a:pt x="1" y="42"/>
                  </a:lnTo>
                  <a:lnTo>
                    <a:pt x="1" y="42"/>
                  </a:lnTo>
                  <a:lnTo>
                    <a:pt x="6" y="30"/>
                  </a:lnTo>
                  <a:lnTo>
                    <a:pt x="14" y="21"/>
                  </a:lnTo>
                  <a:lnTo>
                    <a:pt x="23" y="14"/>
                  </a:lnTo>
                  <a:lnTo>
                    <a:pt x="32" y="9"/>
                  </a:lnTo>
                  <a:lnTo>
                    <a:pt x="41" y="5"/>
                  </a:lnTo>
                  <a:lnTo>
                    <a:pt x="51" y="1"/>
                  </a:lnTo>
                  <a:lnTo>
                    <a:pt x="61" y="0"/>
                  </a:lnTo>
                  <a:lnTo>
                    <a:pt x="70" y="0"/>
                  </a:lnTo>
                  <a:lnTo>
                    <a:pt x="70" y="0"/>
                  </a:lnTo>
                  <a:lnTo>
                    <a:pt x="80" y="0"/>
                  </a:lnTo>
                  <a:lnTo>
                    <a:pt x="380" y="0"/>
                  </a:lnTo>
                  <a:lnTo>
                    <a:pt x="380" y="0"/>
                  </a:lnTo>
                  <a:lnTo>
                    <a:pt x="386" y="1"/>
                  </a:lnTo>
                  <a:lnTo>
                    <a:pt x="391" y="5"/>
                  </a:lnTo>
                  <a:lnTo>
                    <a:pt x="395" y="10"/>
                  </a:lnTo>
                  <a:lnTo>
                    <a:pt x="396" y="16"/>
                  </a:lnTo>
                  <a:lnTo>
                    <a:pt x="396" y="16"/>
                  </a:lnTo>
                  <a:lnTo>
                    <a:pt x="395" y="23"/>
                  </a:lnTo>
                  <a:lnTo>
                    <a:pt x="391" y="29"/>
                  </a:lnTo>
                  <a:lnTo>
                    <a:pt x="386" y="31"/>
                  </a:lnTo>
                  <a:lnTo>
                    <a:pt x="380" y="33"/>
                  </a:lnTo>
                  <a:lnTo>
                    <a:pt x="78" y="33"/>
                  </a:lnTo>
                  <a:lnTo>
                    <a:pt x="78" y="33"/>
                  </a:lnTo>
                  <a:lnTo>
                    <a:pt x="76" y="33"/>
                  </a:lnTo>
                  <a:lnTo>
                    <a:pt x="76" y="33"/>
                  </a:lnTo>
                  <a:lnTo>
                    <a:pt x="69" y="33"/>
                  </a:lnTo>
                  <a:lnTo>
                    <a:pt x="69" y="33"/>
                  </a:lnTo>
                  <a:lnTo>
                    <a:pt x="60" y="33"/>
                  </a:lnTo>
                  <a:lnTo>
                    <a:pt x="55" y="34"/>
                  </a:lnTo>
                  <a:lnTo>
                    <a:pt x="49" y="36"/>
                  </a:lnTo>
                  <a:lnTo>
                    <a:pt x="44" y="39"/>
                  </a:lnTo>
                  <a:lnTo>
                    <a:pt x="39" y="42"/>
                  </a:lnTo>
                  <a:lnTo>
                    <a:pt x="34" y="47"/>
                  </a:lnTo>
                  <a:lnTo>
                    <a:pt x="31" y="54"/>
                  </a:lnTo>
                  <a:lnTo>
                    <a:pt x="31" y="54"/>
                  </a:lnTo>
                  <a:lnTo>
                    <a:pt x="29" y="59"/>
                  </a:lnTo>
                  <a:lnTo>
                    <a:pt x="25" y="61"/>
                  </a:lnTo>
                  <a:lnTo>
                    <a:pt x="20" y="64"/>
                  </a:lnTo>
                  <a:lnTo>
                    <a:pt x="16"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34"/>
            <p:cNvSpPr>
              <a:spLocks/>
            </p:cNvSpPr>
            <p:nvPr/>
          </p:nvSpPr>
          <p:spPr bwMode="auto">
            <a:xfrm>
              <a:off x="428" y="1396"/>
              <a:ext cx="79" cy="13"/>
            </a:xfrm>
            <a:custGeom>
              <a:avLst/>
              <a:gdLst>
                <a:gd name="T0" fmla="*/ 16 w 396"/>
                <a:gd name="T1" fmla="*/ 63 h 63"/>
                <a:gd name="T2" fmla="*/ 16 w 396"/>
                <a:gd name="T3" fmla="*/ 63 h 63"/>
                <a:gd name="T4" fmla="*/ 10 w 396"/>
                <a:gd name="T5" fmla="*/ 62 h 63"/>
                <a:gd name="T6" fmla="*/ 10 w 396"/>
                <a:gd name="T7" fmla="*/ 62 h 63"/>
                <a:gd name="T8" fmla="*/ 4 w 396"/>
                <a:gd name="T9" fmla="*/ 58 h 63"/>
                <a:gd name="T10" fmla="*/ 1 w 396"/>
                <a:gd name="T11" fmla="*/ 53 h 63"/>
                <a:gd name="T12" fmla="*/ 0 w 396"/>
                <a:gd name="T13" fmla="*/ 47 h 63"/>
                <a:gd name="T14" fmla="*/ 1 w 396"/>
                <a:gd name="T15" fmla="*/ 41 h 63"/>
                <a:gd name="T16" fmla="*/ 1 w 396"/>
                <a:gd name="T17" fmla="*/ 41 h 63"/>
                <a:gd name="T18" fmla="*/ 6 w 396"/>
                <a:gd name="T19" fmla="*/ 30 h 63"/>
                <a:gd name="T20" fmla="*/ 14 w 396"/>
                <a:gd name="T21" fmla="*/ 21 h 63"/>
                <a:gd name="T22" fmla="*/ 23 w 396"/>
                <a:gd name="T23" fmla="*/ 14 h 63"/>
                <a:gd name="T24" fmla="*/ 32 w 396"/>
                <a:gd name="T25" fmla="*/ 7 h 63"/>
                <a:gd name="T26" fmla="*/ 41 w 396"/>
                <a:gd name="T27" fmla="*/ 4 h 63"/>
                <a:gd name="T28" fmla="*/ 51 w 396"/>
                <a:gd name="T29" fmla="*/ 1 h 63"/>
                <a:gd name="T30" fmla="*/ 61 w 396"/>
                <a:gd name="T31" fmla="*/ 0 h 63"/>
                <a:gd name="T32" fmla="*/ 70 w 396"/>
                <a:gd name="T33" fmla="*/ 0 h 63"/>
                <a:gd name="T34" fmla="*/ 70 w 396"/>
                <a:gd name="T35" fmla="*/ 0 h 63"/>
                <a:gd name="T36" fmla="*/ 80 w 396"/>
                <a:gd name="T37" fmla="*/ 0 h 63"/>
                <a:gd name="T38" fmla="*/ 380 w 396"/>
                <a:gd name="T39" fmla="*/ 0 h 63"/>
                <a:gd name="T40" fmla="*/ 380 w 396"/>
                <a:gd name="T41" fmla="*/ 0 h 63"/>
                <a:gd name="T42" fmla="*/ 386 w 396"/>
                <a:gd name="T43" fmla="*/ 1 h 63"/>
                <a:gd name="T44" fmla="*/ 391 w 396"/>
                <a:gd name="T45" fmla="*/ 5 h 63"/>
                <a:gd name="T46" fmla="*/ 395 w 396"/>
                <a:gd name="T47" fmla="*/ 10 h 63"/>
                <a:gd name="T48" fmla="*/ 396 w 396"/>
                <a:gd name="T49" fmla="*/ 16 h 63"/>
                <a:gd name="T50" fmla="*/ 396 w 396"/>
                <a:gd name="T51" fmla="*/ 16 h 63"/>
                <a:gd name="T52" fmla="*/ 395 w 396"/>
                <a:gd name="T53" fmla="*/ 22 h 63"/>
                <a:gd name="T54" fmla="*/ 391 w 396"/>
                <a:gd name="T55" fmla="*/ 27 h 63"/>
                <a:gd name="T56" fmla="*/ 386 w 396"/>
                <a:gd name="T57" fmla="*/ 31 h 63"/>
                <a:gd name="T58" fmla="*/ 380 w 396"/>
                <a:gd name="T59" fmla="*/ 32 h 63"/>
                <a:gd name="T60" fmla="*/ 78 w 396"/>
                <a:gd name="T61" fmla="*/ 32 h 63"/>
                <a:gd name="T62" fmla="*/ 78 w 396"/>
                <a:gd name="T63" fmla="*/ 32 h 63"/>
                <a:gd name="T64" fmla="*/ 76 w 396"/>
                <a:gd name="T65" fmla="*/ 32 h 63"/>
                <a:gd name="T66" fmla="*/ 76 w 396"/>
                <a:gd name="T67" fmla="*/ 32 h 63"/>
                <a:gd name="T68" fmla="*/ 69 w 396"/>
                <a:gd name="T69" fmla="*/ 32 h 63"/>
                <a:gd name="T70" fmla="*/ 69 w 396"/>
                <a:gd name="T71" fmla="*/ 32 h 63"/>
                <a:gd name="T72" fmla="*/ 60 w 396"/>
                <a:gd name="T73" fmla="*/ 32 h 63"/>
                <a:gd name="T74" fmla="*/ 55 w 396"/>
                <a:gd name="T75" fmla="*/ 34 h 63"/>
                <a:gd name="T76" fmla="*/ 49 w 396"/>
                <a:gd name="T77" fmla="*/ 36 h 63"/>
                <a:gd name="T78" fmla="*/ 44 w 396"/>
                <a:gd name="T79" fmla="*/ 39 h 63"/>
                <a:gd name="T80" fmla="*/ 39 w 396"/>
                <a:gd name="T81" fmla="*/ 42 h 63"/>
                <a:gd name="T82" fmla="*/ 34 w 396"/>
                <a:gd name="T83" fmla="*/ 47 h 63"/>
                <a:gd name="T84" fmla="*/ 31 w 396"/>
                <a:gd name="T85" fmla="*/ 53 h 63"/>
                <a:gd name="T86" fmla="*/ 31 w 396"/>
                <a:gd name="T87" fmla="*/ 53 h 63"/>
                <a:gd name="T88" fmla="*/ 29 w 396"/>
                <a:gd name="T89" fmla="*/ 57 h 63"/>
                <a:gd name="T90" fmla="*/ 25 w 396"/>
                <a:gd name="T91" fmla="*/ 61 h 63"/>
                <a:gd name="T92" fmla="*/ 20 w 396"/>
                <a:gd name="T93" fmla="*/ 63 h 63"/>
                <a:gd name="T94" fmla="*/ 16 w 396"/>
                <a:gd name="T9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3">
                  <a:moveTo>
                    <a:pt x="16" y="63"/>
                  </a:moveTo>
                  <a:lnTo>
                    <a:pt x="16" y="63"/>
                  </a:lnTo>
                  <a:lnTo>
                    <a:pt x="10" y="62"/>
                  </a:lnTo>
                  <a:lnTo>
                    <a:pt x="10" y="62"/>
                  </a:lnTo>
                  <a:lnTo>
                    <a:pt x="4" y="58"/>
                  </a:lnTo>
                  <a:lnTo>
                    <a:pt x="1" y="53"/>
                  </a:lnTo>
                  <a:lnTo>
                    <a:pt x="0" y="47"/>
                  </a:lnTo>
                  <a:lnTo>
                    <a:pt x="1" y="41"/>
                  </a:lnTo>
                  <a:lnTo>
                    <a:pt x="1" y="41"/>
                  </a:lnTo>
                  <a:lnTo>
                    <a:pt x="6" y="30"/>
                  </a:lnTo>
                  <a:lnTo>
                    <a:pt x="14" y="21"/>
                  </a:lnTo>
                  <a:lnTo>
                    <a:pt x="23" y="14"/>
                  </a:lnTo>
                  <a:lnTo>
                    <a:pt x="32" y="7"/>
                  </a:lnTo>
                  <a:lnTo>
                    <a:pt x="41" y="4"/>
                  </a:lnTo>
                  <a:lnTo>
                    <a:pt x="51" y="1"/>
                  </a:lnTo>
                  <a:lnTo>
                    <a:pt x="61" y="0"/>
                  </a:lnTo>
                  <a:lnTo>
                    <a:pt x="70" y="0"/>
                  </a:lnTo>
                  <a:lnTo>
                    <a:pt x="70" y="0"/>
                  </a:lnTo>
                  <a:lnTo>
                    <a:pt x="80" y="0"/>
                  </a:lnTo>
                  <a:lnTo>
                    <a:pt x="380" y="0"/>
                  </a:lnTo>
                  <a:lnTo>
                    <a:pt x="380" y="0"/>
                  </a:lnTo>
                  <a:lnTo>
                    <a:pt x="386" y="1"/>
                  </a:lnTo>
                  <a:lnTo>
                    <a:pt x="391" y="5"/>
                  </a:lnTo>
                  <a:lnTo>
                    <a:pt x="395" y="10"/>
                  </a:lnTo>
                  <a:lnTo>
                    <a:pt x="396" y="16"/>
                  </a:lnTo>
                  <a:lnTo>
                    <a:pt x="396" y="16"/>
                  </a:lnTo>
                  <a:lnTo>
                    <a:pt x="395" y="22"/>
                  </a:lnTo>
                  <a:lnTo>
                    <a:pt x="391" y="27"/>
                  </a:lnTo>
                  <a:lnTo>
                    <a:pt x="386" y="31"/>
                  </a:lnTo>
                  <a:lnTo>
                    <a:pt x="380" y="32"/>
                  </a:lnTo>
                  <a:lnTo>
                    <a:pt x="78" y="32"/>
                  </a:lnTo>
                  <a:lnTo>
                    <a:pt x="78" y="32"/>
                  </a:lnTo>
                  <a:lnTo>
                    <a:pt x="76" y="32"/>
                  </a:lnTo>
                  <a:lnTo>
                    <a:pt x="76" y="32"/>
                  </a:lnTo>
                  <a:lnTo>
                    <a:pt x="69" y="32"/>
                  </a:lnTo>
                  <a:lnTo>
                    <a:pt x="69" y="32"/>
                  </a:lnTo>
                  <a:lnTo>
                    <a:pt x="60" y="32"/>
                  </a:lnTo>
                  <a:lnTo>
                    <a:pt x="55" y="34"/>
                  </a:lnTo>
                  <a:lnTo>
                    <a:pt x="49" y="36"/>
                  </a:lnTo>
                  <a:lnTo>
                    <a:pt x="44" y="39"/>
                  </a:lnTo>
                  <a:lnTo>
                    <a:pt x="39" y="42"/>
                  </a:lnTo>
                  <a:lnTo>
                    <a:pt x="34" y="47"/>
                  </a:lnTo>
                  <a:lnTo>
                    <a:pt x="31" y="53"/>
                  </a:lnTo>
                  <a:lnTo>
                    <a:pt x="31" y="53"/>
                  </a:lnTo>
                  <a:lnTo>
                    <a:pt x="29" y="57"/>
                  </a:lnTo>
                  <a:lnTo>
                    <a:pt x="25" y="61"/>
                  </a:lnTo>
                  <a:lnTo>
                    <a:pt x="20" y="63"/>
                  </a:lnTo>
                  <a:lnTo>
                    <a:pt x="16" y="6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5"/>
            <p:cNvSpPr>
              <a:spLocks/>
            </p:cNvSpPr>
            <p:nvPr/>
          </p:nvSpPr>
          <p:spPr bwMode="auto">
            <a:xfrm>
              <a:off x="428" y="1368"/>
              <a:ext cx="79" cy="13"/>
            </a:xfrm>
            <a:custGeom>
              <a:avLst/>
              <a:gdLst>
                <a:gd name="T0" fmla="*/ 16 w 396"/>
                <a:gd name="T1" fmla="*/ 65 h 65"/>
                <a:gd name="T2" fmla="*/ 16 w 396"/>
                <a:gd name="T3" fmla="*/ 65 h 65"/>
                <a:gd name="T4" fmla="*/ 10 w 396"/>
                <a:gd name="T5" fmla="*/ 64 h 65"/>
                <a:gd name="T6" fmla="*/ 10 w 396"/>
                <a:gd name="T7" fmla="*/ 64 h 65"/>
                <a:gd name="T8" fmla="*/ 4 w 396"/>
                <a:gd name="T9" fmla="*/ 60 h 65"/>
                <a:gd name="T10" fmla="*/ 1 w 396"/>
                <a:gd name="T11" fmla="*/ 55 h 65"/>
                <a:gd name="T12" fmla="*/ 0 w 396"/>
                <a:gd name="T13" fmla="*/ 49 h 65"/>
                <a:gd name="T14" fmla="*/ 1 w 396"/>
                <a:gd name="T15" fmla="*/ 43 h 65"/>
                <a:gd name="T16" fmla="*/ 1 w 396"/>
                <a:gd name="T17" fmla="*/ 43 h 65"/>
                <a:gd name="T18" fmla="*/ 6 w 396"/>
                <a:gd name="T19" fmla="*/ 32 h 65"/>
                <a:gd name="T20" fmla="*/ 14 w 396"/>
                <a:gd name="T21" fmla="*/ 22 h 65"/>
                <a:gd name="T22" fmla="*/ 23 w 396"/>
                <a:gd name="T23" fmla="*/ 14 h 65"/>
                <a:gd name="T24" fmla="*/ 32 w 396"/>
                <a:gd name="T25" fmla="*/ 9 h 65"/>
                <a:gd name="T26" fmla="*/ 41 w 396"/>
                <a:gd name="T27" fmla="*/ 5 h 65"/>
                <a:gd name="T28" fmla="*/ 51 w 396"/>
                <a:gd name="T29" fmla="*/ 3 h 65"/>
                <a:gd name="T30" fmla="*/ 61 w 396"/>
                <a:gd name="T31" fmla="*/ 2 h 65"/>
                <a:gd name="T32" fmla="*/ 70 w 396"/>
                <a:gd name="T33" fmla="*/ 0 h 65"/>
                <a:gd name="T34" fmla="*/ 70 w 396"/>
                <a:gd name="T35" fmla="*/ 0 h 65"/>
                <a:gd name="T36" fmla="*/ 80 w 396"/>
                <a:gd name="T37" fmla="*/ 2 h 65"/>
                <a:gd name="T38" fmla="*/ 380 w 396"/>
                <a:gd name="T39" fmla="*/ 2 h 65"/>
                <a:gd name="T40" fmla="*/ 380 w 396"/>
                <a:gd name="T41" fmla="*/ 2 h 65"/>
                <a:gd name="T42" fmla="*/ 386 w 396"/>
                <a:gd name="T43" fmla="*/ 3 h 65"/>
                <a:gd name="T44" fmla="*/ 391 w 396"/>
                <a:gd name="T45" fmla="*/ 5 h 65"/>
                <a:gd name="T46" fmla="*/ 395 w 396"/>
                <a:gd name="T47" fmla="*/ 12 h 65"/>
                <a:gd name="T48" fmla="*/ 396 w 396"/>
                <a:gd name="T49" fmla="*/ 18 h 65"/>
                <a:gd name="T50" fmla="*/ 396 w 396"/>
                <a:gd name="T51" fmla="*/ 18 h 65"/>
                <a:gd name="T52" fmla="*/ 395 w 396"/>
                <a:gd name="T53" fmla="*/ 24 h 65"/>
                <a:gd name="T54" fmla="*/ 391 w 396"/>
                <a:gd name="T55" fmla="*/ 29 h 65"/>
                <a:gd name="T56" fmla="*/ 386 w 396"/>
                <a:gd name="T57" fmla="*/ 33 h 65"/>
                <a:gd name="T58" fmla="*/ 380 w 396"/>
                <a:gd name="T59" fmla="*/ 34 h 65"/>
                <a:gd name="T60" fmla="*/ 78 w 396"/>
                <a:gd name="T61" fmla="*/ 34 h 65"/>
                <a:gd name="T62" fmla="*/ 78 w 396"/>
                <a:gd name="T63" fmla="*/ 34 h 65"/>
                <a:gd name="T64" fmla="*/ 76 w 396"/>
                <a:gd name="T65" fmla="*/ 33 h 65"/>
                <a:gd name="T66" fmla="*/ 76 w 396"/>
                <a:gd name="T67" fmla="*/ 33 h 65"/>
                <a:gd name="T68" fmla="*/ 69 w 396"/>
                <a:gd name="T69" fmla="*/ 33 h 65"/>
                <a:gd name="T70" fmla="*/ 69 w 396"/>
                <a:gd name="T71" fmla="*/ 33 h 65"/>
                <a:gd name="T72" fmla="*/ 60 w 396"/>
                <a:gd name="T73" fmla="*/ 34 h 65"/>
                <a:gd name="T74" fmla="*/ 55 w 396"/>
                <a:gd name="T75" fmla="*/ 35 h 65"/>
                <a:gd name="T76" fmla="*/ 49 w 396"/>
                <a:gd name="T77" fmla="*/ 37 h 65"/>
                <a:gd name="T78" fmla="*/ 44 w 396"/>
                <a:gd name="T79" fmla="*/ 39 h 65"/>
                <a:gd name="T80" fmla="*/ 39 w 396"/>
                <a:gd name="T81" fmla="*/ 43 h 65"/>
                <a:gd name="T82" fmla="*/ 34 w 396"/>
                <a:gd name="T83" fmla="*/ 48 h 65"/>
                <a:gd name="T84" fmla="*/ 31 w 396"/>
                <a:gd name="T85" fmla="*/ 55 h 65"/>
                <a:gd name="T86" fmla="*/ 31 w 396"/>
                <a:gd name="T87" fmla="*/ 55 h 65"/>
                <a:gd name="T88" fmla="*/ 29 w 396"/>
                <a:gd name="T89" fmla="*/ 59 h 65"/>
                <a:gd name="T90" fmla="*/ 25 w 396"/>
                <a:gd name="T91" fmla="*/ 63 h 65"/>
                <a:gd name="T92" fmla="*/ 20 w 396"/>
                <a:gd name="T93" fmla="*/ 64 h 65"/>
                <a:gd name="T94" fmla="*/ 16 w 396"/>
                <a:gd name="T95"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16" y="65"/>
                  </a:moveTo>
                  <a:lnTo>
                    <a:pt x="16" y="65"/>
                  </a:lnTo>
                  <a:lnTo>
                    <a:pt x="10" y="64"/>
                  </a:lnTo>
                  <a:lnTo>
                    <a:pt x="10" y="64"/>
                  </a:lnTo>
                  <a:lnTo>
                    <a:pt x="4" y="60"/>
                  </a:lnTo>
                  <a:lnTo>
                    <a:pt x="1" y="55"/>
                  </a:lnTo>
                  <a:lnTo>
                    <a:pt x="0" y="49"/>
                  </a:lnTo>
                  <a:lnTo>
                    <a:pt x="1" y="43"/>
                  </a:lnTo>
                  <a:lnTo>
                    <a:pt x="1" y="43"/>
                  </a:lnTo>
                  <a:lnTo>
                    <a:pt x="6" y="32"/>
                  </a:lnTo>
                  <a:lnTo>
                    <a:pt x="14" y="22"/>
                  </a:lnTo>
                  <a:lnTo>
                    <a:pt x="23" y="14"/>
                  </a:lnTo>
                  <a:lnTo>
                    <a:pt x="32" y="9"/>
                  </a:lnTo>
                  <a:lnTo>
                    <a:pt x="41" y="5"/>
                  </a:lnTo>
                  <a:lnTo>
                    <a:pt x="51" y="3"/>
                  </a:lnTo>
                  <a:lnTo>
                    <a:pt x="61" y="2"/>
                  </a:lnTo>
                  <a:lnTo>
                    <a:pt x="70" y="0"/>
                  </a:lnTo>
                  <a:lnTo>
                    <a:pt x="70" y="0"/>
                  </a:lnTo>
                  <a:lnTo>
                    <a:pt x="80" y="2"/>
                  </a:lnTo>
                  <a:lnTo>
                    <a:pt x="380" y="2"/>
                  </a:lnTo>
                  <a:lnTo>
                    <a:pt x="380" y="2"/>
                  </a:lnTo>
                  <a:lnTo>
                    <a:pt x="386" y="3"/>
                  </a:lnTo>
                  <a:lnTo>
                    <a:pt x="391" y="5"/>
                  </a:lnTo>
                  <a:lnTo>
                    <a:pt x="395" y="12"/>
                  </a:lnTo>
                  <a:lnTo>
                    <a:pt x="396" y="18"/>
                  </a:lnTo>
                  <a:lnTo>
                    <a:pt x="396" y="18"/>
                  </a:lnTo>
                  <a:lnTo>
                    <a:pt x="395" y="24"/>
                  </a:lnTo>
                  <a:lnTo>
                    <a:pt x="391" y="29"/>
                  </a:lnTo>
                  <a:lnTo>
                    <a:pt x="386" y="33"/>
                  </a:lnTo>
                  <a:lnTo>
                    <a:pt x="380" y="34"/>
                  </a:lnTo>
                  <a:lnTo>
                    <a:pt x="78" y="34"/>
                  </a:lnTo>
                  <a:lnTo>
                    <a:pt x="78" y="34"/>
                  </a:lnTo>
                  <a:lnTo>
                    <a:pt x="76" y="33"/>
                  </a:lnTo>
                  <a:lnTo>
                    <a:pt x="76" y="33"/>
                  </a:lnTo>
                  <a:lnTo>
                    <a:pt x="69" y="33"/>
                  </a:lnTo>
                  <a:lnTo>
                    <a:pt x="69" y="33"/>
                  </a:lnTo>
                  <a:lnTo>
                    <a:pt x="60" y="34"/>
                  </a:lnTo>
                  <a:lnTo>
                    <a:pt x="55" y="35"/>
                  </a:lnTo>
                  <a:lnTo>
                    <a:pt x="49" y="37"/>
                  </a:lnTo>
                  <a:lnTo>
                    <a:pt x="44" y="39"/>
                  </a:lnTo>
                  <a:lnTo>
                    <a:pt x="39" y="43"/>
                  </a:lnTo>
                  <a:lnTo>
                    <a:pt x="34" y="48"/>
                  </a:lnTo>
                  <a:lnTo>
                    <a:pt x="31" y="55"/>
                  </a:lnTo>
                  <a:lnTo>
                    <a:pt x="31" y="55"/>
                  </a:lnTo>
                  <a:lnTo>
                    <a:pt x="29" y="59"/>
                  </a:lnTo>
                  <a:lnTo>
                    <a:pt x="25" y="63"/>
                  </a:lnTo>
                  <a:lnTo>
                    <a:pt x="20" y="64"/>
                  </a:lnTo>
                  <a:lnTo>
                    <a:pt x="16" y="6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6"/>
            <p:cNvSpPr>
              <a:spLocks/>
            </p:cNvSpPr>
            <p:nvPr/>
          </p:nvSpPr>
          <p:spPr bwMode="auto">
            <a:xfrm>
              <a:off x="428" y="1341"/>
              <a:ext cx="79" cy="12"/>
            </a:xfrm>
            <a:custGeom>
              <a:avLst/>
              <a:gdLst>
                <a:gd name="T0" fmla="*/ 16 w 396"/>
                <a:gd name="T1" fmla="*/ 64 h 64"/>
                <a:gd name="T2" fmla="*/ 16 w 396"/>
                <a:gd name="T3" fmla="*/ 64 h 64"/>
                <a:gd name="T4" fmla="*/ 10 w 396"/>
                <a:gd name="T5" fmla="*/ 62 h 64"/>
                <a:gd name="T6" fmla="*/ 10 w 396"/>
                <a:gd name="T7" fmla="*/ 62 h 64"/>
                <a:gd name="T8" fmla="*/ 4 w 396"/>
                <a:gd name="T9" fmla="*/ 60 h 64"/>
                <a:gd name="T10" fmla="*/ 1 w 396"/>
                <a:gd name="T11" fmla="*/ 54 h 64"/>
                <a:gd name="T12" fmla="*/ 0 w 396"/>
                <a:gd name="T13" fmla="*/ 49 h 64"/>
                <a:gd name="T14" fmla="*/ 1 w 396"/>
                <a:gd name="T15" fmla="*/ 41 h 64"/>
                <a:gd name="T16" fmla="*/ 1 w 396"/>
                <a:gd name="T17" fmla="*/ 41 h 64"/>
                <a:gd name="T18" fmla="*/ 6 w 396"/>
                <a:gd name="T19" fmla="*/ 30 h 64"/>
                <a:gd name="T20" fmla="*/ 14 w 396"/>
                <a:gd name="T21" fmla="*/ 21 h 64"/>
                <a:gd name="T22" fmla="*/ 23 w 396"/>
                <a:gd name="T23" fmla="*/ 14 h 64"/>
                <a:gd name="T24" fmla="*/ 32 w 396"/>
                <a:gd name="T25" fmla="*/ 9 h 64"/>
                <a:gd name="T26" fmla="*/ 41 w 396"/>
                <a:gd name="T27" fmla="*/ 4 h 64"/>
                <a:gd name="T28" fmla="*/ 51 w 396"/>
                <a:gd name="T29" fmla="*/ 1 h 64"/>
                <a:gd name="T30" fmla="*/ 61 w 396"/>
                <a:gd name="T31" fmla="*/ 0 h 64"/>
                <a:gd name="T32" fmla="*/ 70 w 396"/>
                <a:gd name="T33" fmla="*/ 0 h 64"/>
                <a:gd name="T34" fmla="*/ 70 w 396"/>
                <a:gd name="T35" fmla="*/ 0 h 64"/>
                <a:gd name="T36" fmla="*/ 80 w 396"/>
                <a:gd name="T37" fmla="*/ 0 h 64"/>
                <a:gd name="T38" fmla="*/ 380 w 396"/>
                <a:gd name="T39" fmla="*/ 0 h 64"/>
                <a:gd name="T40" fmla="*/ 380 w 396"/>
                <a:gd name="T41" fmla="*/ 0 h 64"/>
                <a:gd name="T42" fmla="*/ 386 w 396"/>
                <a:gd name="T43" fmla="*/ 1 h 64"/>
                <a:gd name="T44" fmla="*/ 391 w 396"/>
                <a:gd name="T45" fmla="*/ 5 h 64"/>
                <a:gd name="T46" fmla="*/ 395 w 396"/>
                <a:gd name="T47" fmla="*/ 10 h 64"/>
                <a:gd name="T48" fmla="*/ 396 w 396"/>
                <a:gd name="T49" fmla="*/ 16 h 64"/>
                <a:gd name="T50" fmla="*/ 396 w 396"/>
                <a:gd name="T51" fmla="*/ 16 h 64"/>
                <a:gd name="T52" fmla="*/ 395 w 396"/>
                <a:gd name="T53" fmla="*/ 23 h 64"/>
                <a:gd name="T54" fmla="*/ 391 w 396"/>
                <a:gd name="T55" fmla="*/ 28 h 64"/>
                <a:gd name="T56" fmla="*/ 386 w 396"/>
                <a:gd name="T57" fmla="*/ 31 h 64"/>
                <a:gd name="T58" fmla="*/ 380 w 396"/>
                <a:gd name="T59" fmla="*/ 33 h 64"/>
                <a:gd name="T60" fmla="*/ 78 w 396"/>
                <a:gd name="T61" fmla="*/ 33 h 64"/>
                <a:gd name="T62" fmla="*/ 78 w 396"/>
                <a:gd name="T63" fmla="*/ 33 h 64"/>
                <a:gd name="T64" fmla="*/ 76 w 396"/>
                <a:gd name="T65" fmla="*/ 33 h 64"/>
                <a:gd name="T66" fmla="*/ 76 w 396"/>
                <a:gd name="T67" fmla="*/ 33 h 64"/>
                <a:gd name="T68" fmla="*/ 69 w 396"/>
                <a:gd name="T69" fmla="*/ 33 h 64"/>
                <a:gd name="T70" fmla="*/ 69 w 396"/>
                <a:gd name="T71" fmla="*/ 33 h 64"/>
                <a:gd name="T72" fmla="*/ 60 w 396"/>
                <a:gd name="T73" fmla="*/ 33 h 64"/>
                <a:gd name="T74" fmla="*/ 55 w 396"/>
                <a:gd name="T75" fmla="*/ 34 h 64"/>
                <a:gd name="T76" fmla="*/ 49 w 396"/>
                <a:gd name="T77" fmla="*/ 36 h 64"/>
                <a:gd name="T78" fmla="*/ 44 w 396"/>
                <a:gd name="T79" fmla="*/ 39 h 64"/>
                <a:gd name="T80" fmla="*/ 39 w 396"/>
                <a:gd name="T81" fmla="*/ 43 h 64"/>
                <a:gd name="T82" fmla="*/ 34 w 396"/>
                <a:gd name="T83" fmla="*/ 47 h 64"/>
                <a:gd name="T84" fmla="*/ 31 w 396"/>
                <a:gd name="T85" fmla="*/ 54 h 64"/>
                <a:gd name="T86" fmla="*/ 31 w 396"/>
                <a:gd name="T87" fmla="*/ 54 h 64"/>
                <a:gd name="T88" fmla="*/ 29 w 396"/>
                <a:gd name="T89" fmla="*/ 59 h 64"/>
                <a:gd name="T90" fmla="*/ 25 w 396"/>
                <a:gd name="T91" fmla="*/ 61 h 64"/>
                <a:gd name="T92" fmla="*/ 20 w 396"/>
                <a:gd name="T93" fmla="*/ 64 h 64"/>
                <a:gd name="T94" fmla="*/ 16 w 396"/>
                <a:gd name="T9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16" y="64"/>
                  </a:moveTo>
                  <a:lnTo>
                    <a:pt x="16" y="64"/>
                  </a:lnTo>
                  <a:lnTo>
                    <a:pt x="10" y="62"/>
                  </a:lnTo>
                  <a:lnTo>
                    <a:pt x="10" y="62"/>
                  </a:lnTo>
                  <a:lnTo>
                    <a:pt x="4" y="60"/>
                  </a:lnTo>
                  <a:lnTo>
                    <a:pt x="1" y="54"/>
                  </a:lnTo>
                  <a:lnTo>
                    <a:pt x="0" y="49"/>
                  </a:lnTo>
                  <a:lnTo>
                    <a:pt x="1" y="41"/>
                  </a:lnTo>
                  <a:lnTo>
                    <a:pt x="1" y="41"/>
                  </a:lnTo>
                  <a:lnTo>
                    <a:pt x="6" y="30"/>
                  </a:lnTo>
                  <a:lnTo>
                    <a:pt x="14" y="21"/>
                  </a:lnTo>
                  <a:lnTo>
                    <a:pt x="23" y="14"/>
                  </a:lnTo>
                  <a:lnTo>
                    <a:pt x="32" y="9"/>
                  </a:lnTo>
                  <a:lnTo>
                    <a:pt x="41" y="4"/>
                  </a:lnTo>
                  <a:lnTo>
                    <a:pt x="51" y="1"/>
                  </a:lnTo>
                  <a:lnTo>
                    <a:pt x="61" y="0"/>
                  </a:lnTo>
                  <a:lnTo>
                    <a:pt x="70" y="0"/>
                  </a:lnTo>
                  <a:lnTo>
                    <a:pt x="70" y="0"/>
                  </a:lnTo>
                  <a:lnTo>
                    <a:pt x="80" y="0"/>
                  </a:lnTo>
                  <a:lnTo>
                    <a:pt x="380" y="0"/>
                  </a:lnTo>
                  <a:lnTo>
                    <a:pt x="380" y="0"/>
                  </a:lnTo>
                  <a:lnTo>
                    <a:pt x="386" y="1"/>
                  </a:lnTo>
                  <a:lnTo>
                    <a:pt x="391" y="5"/>
                  </a:lnTo>
                  <a:lnTo>
                    <a:pt x="395" y="10"/>
                  </a:lnTo>
                  <a:lnTo>
                    <a:pt x="396" y="16"/>
                  </a:lnTo>
                  <a:lnTo>
                    <a:pt x="396" y="16"/>
                  </a:lnTo>
                  <a:lnTo>
                    <a:pt x="395" y="23"/>
                  </a:lnTo>
                  <a:lnTo>
                    <a:pt x="391" y="28"/>
                  </a:lnTo>
                  <a:lnTo>
                    <a:pt x="386" y="31"/>
                  </a:lnTo>
                  <a:lnTo>
                    <a:pt x="380" y="33"/>
                  </a:lnTo>
                  <a:lnTo>
                    <a:pt x="78" y="33"/>
                  </a:lnTo>
                  <a:lnTo>
                    <a:pt x="78" y="33"/>
                  </a:lnTo>
                  <a:lnTo>
                    <a:pt x="76" y="33"/>
                  </a:lnTo>
                  <a:lnTo>
                    <a:pt x="76" y="33"/>
                  </a:lnTo>
                  <a:lnTo>
                    <a:pt x="69" y="33"/>
                  </a:lnTo>
                  <a:lnTo>
                    <a:pt x="69" y="33"/>
                  </a:lnTo>
                  <a:lnTo>
                    <a:pt x="60" y="33"/>
                  </a:lnTo>
                  <a:lnTo>
                    <a:pt x="55" y="34"/>
                  </a:lnTo>
                  <a:lnTo>
                    <a:pt x="49" y="36"/>
                  </a:lnTo>
                  <a:lnTo>
                    <a:pt x="44" y="39"/>
                  </a:lnTo>
                  <a:lnTo>
                    <a:pt x="39" y="43"/>
                  </a:lnTo>
                  <a:lnTo>
                    <a:pt x="34" y="47"/>
                  </a:lnTo>
                  <a:lnTo>
                    <a:pt x="31" y="54"/>
                  </a:lnTo>
                  <a:lnTo>
                    <a:pt x="31" y="54"/>
                  </a:lnTo>
                  <a:lnTo>
                    <a:pt x="29" y="59"/>
                  </a:lnTo>
                  <a:lnTo>
                    <a:pt x="25" y="61"/>
                  </a:lnTo>
                  <a:lnTo>
                    <a:pt x="20" y="64"/>
                  </a:lnTo>
                  <a:lnTo>
                    <a:pt x="16"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7"/>
            <p:cNvSpPr>
              <a:spLocks/>
            </p:cNvSpPr>
            <p:nvPr/>
          </p:nvSpPr>
          <p:spPr bwMode="auto">
            <a:xfrm>
              <a:off x="412" y="1315"/>
              <a:ext cx="111" cy="149"/>
            </a:xfrm>
            <a:custGeom>
              <a:avLst/>
              <a:gdLst>
                <a:gd name="T0" fmla="*/ 228 w 557"/>
                <a:gd name="T1" fmla="*/ 0 h 744"/>
                <a:gd name="T2" fmla="*/ 228 w 557"/>
                <a:gd name="T3" fmla="*/ 0 h 744"/>
                <a:gd name="T4" fmla="*/ 201 w 557"/>
                <a:gd name="T5" fmla="*/ 1 h 744"/>
                <a:gd name="T6" fmla="*/ 175 w 557"/>
                <a:gd name="T7" fmla="*/ 3 h 744"/>
                <a:gd name="T8" fmla="*/ 151 w 557"/>
                <a:gd name="T9" fmla="*/ 4 h 744"/>
                <a:gd name="T10" fmla="*/ 126 w 557"/>
                <a:gd name="T11" fmla="*/ 8 h 744"/>
                <a:gd name="T12" fmla="*/ 103 w 557"/>
                <a:gd name="T13" fmla="*/ 13 h 744"/>
                <a:gd name="T14" fmla="*/ 81 w 557"/>
                <a:gd name="T15" fmla="*/ 19 h 744"/>
                <a:gd name="T16" fmla="*/ 60 w 557"/>
                <a:gd name="T17" fmla="*/ 26 h 744"/>
                <a:gd name="T18" fmla="*/ 41 w 557"/>
                <a:gd name="T19" fmla="*/ 35 h 744"/>
                <a:gd name="T20" fmla="*/ 9 w 557"/>
                <a:gd name="T21" fmla="*/ 57 h 744"/>
                <a:gd name="T22" fmla="*/ 9 w 557"/>
                <a:gd name="T23" fmla="*/ 57 h 744"/>
                <a:gd name="T24" fmla="*/ 9 w 557"/>
                <a:gd name="T25" fmla="*/ 57 h 744"/>
                <a:gd name="T26" fmla="*/ 0 w 557"/>
                <a:gd name="T27" fmla="*/ 65 h 744"/>
                <a:gd name="T28" fmla="*/ 0 w 557"/>
                <a:gd name="T29" fmla="*/ 65 h 744"/>
                <a:gd name="T30" fmla="*/ 0 w 557"/>
                <a:gd name="T31" fmla="*/ 744 h 744"/>
                <a:gd name="T32" fmla="*/ 0 w 557"/>
                <a:gd name="T33" fmla="*/ 744 h 744"/>
                <a:gd name="T34" fmla="*/ 11 w 557"/>
                <a:gd name="T35" fmla="*/ 739 h 744"/>
                <a:gd name="T36" fmla="*/ 23 w 557"/>
                <a:gd name="T37" fmla="*/ 732 h 744"/>
                <a:gd name="T38" fmla="*/ 36 w 557"/>
                <a:gd name="T39" fmla="*/ 727 h 744"/>
                <a:gd name="T40" fmla="*/ 50 w 557"/>
                <a:gd name="T41" fmla="*/ 724 h 744"/>
                <a:gd name="T42" fmla="*/ 80 w 557"/>
                <a:gd name="T43" fmla="*/ 716 h 744"/>
                <a:gd name="T44" fmla="*/ 113 w 557"/>
                <a:gd name="T45" fmla="*/ 711 h 744"/>
                <a:gd name="T46" fmla="*/ 149 w 557"/>
                <a:gd name="T47" fmla="*/ 706 h 744"/>
                <a:gd name="T48" fmla="*/ 188 w 557"/>
                <a:gd name="T49" fmla="*/ 704 h 744"/>
                <a:gd name="T50" fmla="*/ 228 w 557"/>
                <a:gd name="T51" fmla="*/ 703 h 744"/>
                <a:gd name="T52" fmla="*/ 268 w 557"/>
                <a:gd name="T53" fmla="*/ 703 h 744"/>
                <a:gd name="T54" fmla="*/ 268 w 557"/>
                <a:gd name="T55" fmla="*/ 703 h 744"/>
                <a:gd name="T56" fmla="*/ 343 w 557"/>
                <a:gd name="T57" fmla="*/ 704 h 744"/>
                <a:gd name="T58" fmla="*/ 419 w 557"/>
                <a:gd name="T59" fmla="*/ 706 h 744"/>
                <a:gd name="T60" fmla="*/ 557 w 557"/>
                <a:gd name="T61" fmla="*/ 713 h 744"/>
                <a:gd name="T62" fmla="*/ 557 w 557"/>
                <a:gd name="T63" fmla="*/ 713 h 744"/>
                <a:gd name="T64" fmla="*/ 557 w 557"/>
                <a:gd name="T65" fmla="*/ 9 h 744"/>
                <a:gd name="T66" fmla="*/ 557 w 557"/>
                <a:gd name="T67" fmla="*/ 9 h 744"/>
                <a:gd name="T68" fmla="*/ 526 w 557"/>
                <a:gd name="T69" fmla="*/ 10 h 744"/>
                <a:gd name="T70" fmla="*/ 493 w 557"/>
                <a:gd name="T71" fmla="*/ 11 h 744"/>
                <a:gd name="T72" fmla="*/ 493 w 557"/>
                <a:gd name="T73" fmla="*/ 11 h 744"/>
                <a:gd name="T74" fmla="*/ 461 w 557"/>
                <a:gd name="T75" fmla="*/ 10 h 744"/>
                <a:gd name="T76" fmla="*/ 427 w 557"/>
                <a:gd name="T77" fmla="*/ 9 h 744"/>
                <a:gd name="T78" fmla="*/ 359 w 557"/>
                <a:gd name="T79" fmla="*/ 5 h 744"/>
                <a:gd name="T80" fmla="*/ 359 w 557"/>
                <a:gd name="T81" fmla="*/ 5 h 744"/>
                <a:gd name="T82" fmla="*/ 293 w 557"/>
                <a:gd name="T83" fmla="*/ 3 h 744"/>
                <a:gd name="T84" fmla="*/ 260 w 557"/>
                <a:gd name="T85" fmla="*/ 1 h 744"/>
                <a:gd name="T86" fmla="*/ 228 w 557"/>
                <a:gd name="T87" fmla="*/ 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57" h="744">
                  <a:moveTo>
                    <a:pt x="228" y="0"/>
                  </a:moveTo>
                  <a:lnTo>
                    <a:pt x="228" y="0"/>
                  </a:lnTo>
                  <a:lnTo>
                    <a:pt x="201" y="1"/>
                  </a:lnTo>
                  <a:lnTo>
                    <a:pt x="175" y="3"/>
                  </a:lnTo>
                  <a:lnTo>
                    <a:pt x="151" y="4"/>
                  </a:lnTo>
                  <a:lnTo>
                    <a:pt x="126" y="8"/>
                  </a:lnTo>
                  <a:lnTo>
                    <a:pt x="103" y="13"/>
                  </a:lnTo>
                  <a:lnTo>
                    <a:pt x="81" y="19"/>
                  </a:lnTo>
                  <a:lnTo>
                    <a:pt x="60" y="26"/>
                  </a:lnTo>
                  <a:lnTo>
                    <a:pt x="41" y="35"/>
                  </a:lnTo>
                  <a:lnTo>
                    <a:pt x="9" y="57"/>
                  </a:lnTo>
                  <a:lnTo>
                    <a:pt x="9" y="57"/>
                  </a:lnTo>
                  <a:lnTo>
                    <a:pt x="9" y="57"/>
                  </a:lnTo>
                  <a:lnTo>
                    <a:pt x="0" y="65"/>
                  </a:lnTo>
                  <a:lnTo>
                    <a:pt x="0" y="65"/>
                  </a:lnTo>
                  <a:lnTo>
                    <a:pt x="0" y="744"/>
                  </a:lnTo>
                  <a:lnTo>
                    <a:pt x="0" y="744"/>
                  </a:lnTo>
                  <a:lnTo>
                    <a:pt x="11" y="739"/>
                  </a:lnTo>
                  <a:lnTo>
                    <a:pt x="23" y="732"/>
                  </a:lnTo>
                  <a:lnTo>
                    <a:pt x="36" y="727"/>
                  </a:lnTo>
                  <a:lnTo>
                    <a:pt x="50" y="724"/>
                  </a:lnTo>
                  <a:lnTo>
                    <a:pt x="80" y="716"/>
                  </a:lnTo>
                  <a:lnTo>
                    <a:pt x="113" y="711"/>
                  </a:lnTo>
                  <a:lnTo>
                    <a:pt x="149" y="706"/>
                  </a:lnTo>
                  <a:lnTo>
                    <a:pt x="188" y="704"/>
                  </a:lnTo>
                  <a:lnTo>
                    <a:pt x="228" y="703"/>
                  </a:lnTo>
                  <a:lnTo>
                    <a:pt x="268" y="703"/>
                  </a:lnTo>
                  <a:lnTo>
                    <a:pt x="268" y="703"/>
                  </a:lnTo>
                  <a:lnTo>
                    <a:pt x="343" y="704"/>
                  </a:lnTo>
                  <a:lnTo>
                    <a:pt x="419" y="706"/>
                  </a:lnTo>
                  <a:lnTo>
                    <a:pt x="557" y="713"/>
                  </a:lnTo>
                  <a:lnTo>
                    <a:pt x="557" y="713"/>
                  </a:lnTo>
                  <a:lnTo>
                    <a:pt x="557" y="9"/>
                  </a:lnTo>
                  <a:lnTo>
                    <a:pt x="557" y="9"/>
                  </a:lnTo>
                  <a:lnTo>
                    <a:pt x="526" y="10"/>
                  </a:lnTo>
                  <a:lnTo>
                    <a:pt x="493" y="11"/>
                  </a:lnTo>
                  <a:lnTo>
                    <a:pt x="493" y="11"/>
                  </a:lnTo>
                  <a:lnTo>
                    <a:pt x="461" y="10"/>
                  </a:lnTo>
                  <a:lnTo>
                    <a:pt x="427" y="9"/>
                  </a:lnTo>
                  <a:lnTo>
                    <a:pt x="359" y="5"/>
                  </a:lnTo>
                  <a:lnTo>
                    <a:pt x="359" y="5"/>
                  </a:lnTo>
                  <a:lnTo>
                    <a:pt x="293" y="3"/>
                  </a:lnTo>
                  <a:lnTo>
                    <a:pt x="260" y="1"/>
                  </a:lnTo>
                  <a:lnTo>
                    <a:pt x="2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38"/>
            <p:cNvSpPr>
              <a:spLocks/>
            </p:cNvSpPr>
            <p:nvPr/>
          </p:nvSpPr>
          <p:spPr bwMode="auto">
            <a:xfrm>
              <a:off x="309" y="1423"/>
              <a:ext cx="79" cy="13"/>
            </a:xfrm>
            <a:custGeom>
              <a:avLst/>
              <a:gdLst>
                <a:gd name="T0" fmla="*/ 16 w 396"/>
                <a:gd name="T1" fmla="*/ 34 h 65"/>
                <a:gd name="T2" fmla="*/ 16 w 396"/>
                <a:gd name="T3" fmla="*/ 34 h 65"/>
                <a:gd name="T4" fmla="*/ 8 w 396"/>
                <a:gd name="T5" fmla="*/ 32 h 65"/>
                <a:gd name="T6" fmla="*/ 3 w 396"/>
                <a:gd name="T7" fmla="*/ 29 h 65"/>
                <a:gd name="T8" fmla="*/ 1 w 396"/>
                <a:gd name="T9" fmla="*/ 24 h 65"/>
                <a:gd name="T10" fmla="*/ 0 w 396"/>
                <a:gd name="T11" fmla="*/ 17 h 65"/>
                <a:gd name="T12" fmla="*/ 0 w 396"/>
                <a:gd name="T13" fmla="*/ 17 h 65"/>
                <a:gd name="T14" fmla="*/ 1 w 396"/>
                <a:gd name="T15" fmla="*/ 11 h 65"/>
                <a:gd name="T16" fmla="*/ 3 w 396"/>
                <a:gd name="T17" fmla="*/ 6 h 65"/>
                <a:gd name="T18" fmla="*/ 8 w 396"/>
                <a:gd name="T19" fmla="*/ 2 h 65"/>
                <a:gd name="T20" fmla="*/ 16 w 396"/>
                <a:gd name="T21" fmla="*/ 1 h 65"/>
                <a:gd name="T22" fmla="*/ 316 w 396"/>
                <a:gd name="T23" fmla="*/ 1 h 65"/>
                <a:gd name="T24" fmla="*/ 316 w 396"/>
                <a:gd name="T25" fmla="*/ 1 h 65"/>
                <a:gd name="T26" fmla="*/ 325 w 396"/>
                <a:gd name="T27" fmla="*/ 0 h 65"/>
                <a:gd name="T28" fmla="*/ 325 w 396"/>
                <a:gd name="T29" fmla="*/ 0 h 65"/>
                <a:gd name="T30" fmla="*/ 335 w 396"/>
                <a:gd name="T31" fmla="*/ 1 h 65"/>
                <a:gd name="T32" fmla="*/ 344 w 396"/>
                <a:gd name="T33" fmla="*/ 2 h 65"/>
                <a:gd name="T34" fmla="*/ 354 w 396"/>
                <a:gd name="T35" fmla="*/ 5 h 65"/>
                <a:gd name="T36" fmla="*/ 364 w 396"/>
                <a:gd name="T37" fmla="*/ 9 h 65"/>
                <a:gd name="T38" fmla="*/ 372 w 396"/>
                <a:gd name="T39" fmla="*/ 15 h 65"/>
                <a:gd name="T40" fmla="*/ 381 w 396"/>
                <a:gd name="T41" fmla="*/ 21 h 65"/>
                <a:gd name="T42" fmla="*/ 388 w 396"/>
                <a:gd name="T43" fmla="*/ 31 h 65"/>
                <a:gd name="T44" fmla="*/ 395 w 396"/>
                <a:gd name="T45" fmla="*/ 42 h 65"/>
                <a:gd name="T46" fmla="*/ 395 w 396"/>
                <a:gd name="T47" fmla="*/ 42 h 65"/>
                <a:gd name="T48" fmla="*/ 396 w 396"/>
                <a:gd name="T49" fmla="*/ 48 h 65"/>
                <a:gd name="T50" fmla="*/ 395 w 396"/>
                <a:gd name="T51" fmla="*/ 55 h 65"/>
                <a:gd name="T52" fmla="*/ 391 w 396"/>
                <a:gd name="T53" fmla="*/ 60 h 65"/>
                <a:gd name="T54" fmla="*/ 385 w 396"/>
                <a:gd name="T55" fmla="*/ 63 h 65"/>
                <a:gd name="T56" fmla="*/ 385 w 396"/>
                <a:gd name="T57" fmla="*/ 63 h 65"/>
                <a:gd name="T58" fmla="*/ 380 w 396"/>
                <a:gd name="T59" fmla="*/ 65 h 65"/>
                <a:gd name="T60" fmla="*/ 380 w 396"/>
                <a:gd name="T61" fmla="*/ 65 h 65"/>
                <a:gd name="T62" fmla="*/ 375 w 396"/>
                <a:gd name="T63" fmla="*/ 63 h 65"/>
                <a:gd name="T64" fmla="*/ 370 w 396"/>
                <a:gd name="T65" fmla="*/ 62 h 65"/>
                <a:gd name="T66" fmla="*/ 367 w 396"/>
                <a:gd name="T67" fmla="*/ 58 h 65"/>
                <a:gd name="T68" fmla="*/ 365 w 396"/>
                <a:gd name="T69" fmla="*/ 55 h 65"/>
                <a:gd name="T70" fmla="*/ 365 w 396"/>
                <a:gd name="T71" fmla="*/ 55 h 65"/>
                <a:gd name="T72" fmla="*/ 361 w 396"/>
                <a:gd name="T73" fmla="*/ 48 h 65"/>
                <a:gd name="T74" fmla="*/ 356 w 396"/>
                <a:gd name="T75" fmla="*/ 44 h 65"/>
                <a:gd name="T76" fmla="*/ 351 w 396"/>
                <a:gd name="T77" fmla="*/ 40 h 65"/>
                <a:gd name="T78" fmla="*/ 346 w 396"/>
                <a:gd name="T79" fmla="*/ 36 h 65"/>
                <a:gd name="T80" fmla="*/ 341 w 396"/>
                <a:gd name="T81" fmla="*/ 35 h 65"/>
                <a:gd name="T82" fmla="*/ 335 w 396"/>
                <a:gd name="T83" fmla="*/ 34 h 65"/>
                <a:gd name="T84" fmla="*/ 326 w 396"/>
                <a:gd name="T85" fmla="*/ 32 h 65"/>
                <a:gd name="T86" fmla="*/ 326 w 396"/>
                <a:gd name="T87" fmla="*/ 32 h 65"/>
                <a:gd name="T88" fmla="*/ 319 w 396"/>
                <a:gd name="T89" fmla="*/ 34 h 65"/>
                <a:gd name="T90" fmla="*/ 319 w 396"/>
                <a:gd name="T91" fmla="*/ 34 h 65"/>
                <a:gd name="T92" fmla="*/ 316 w 396"/>
                <a:gd name="T93" fmla="*/ 34 h 65"/>
                <a:gd name="T94" fmla="*/ 16 w 396"/>
                <a:gd name="T95" fmla="*/ 3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16" y="34"/>
                  </a:moveTo>
                  <a:lnTo>
                    <a:pt x="16" y="34"/>
                  </a:lnTo>
                  <a:lnTo>
                    <a:pt x="8" y="32"/>
                  </a:lnTo>
                  <a:lnTo>
                    <a:pt x="3" y="29"/>
                  </a:lnTo>
                  <a:lnTo>
                    <a:pt x="1" y="24"/>
                  </a:lnTo>
                  <a:lnTo>
                    <a:pt x="0" y="17"/>
                  </a:lnTo>
                  <a:lnTo>
                    <a:pt x="0" y="17"/>
                  </a:lnTo>
                  <a:lnTo>
                    <a:pt x="1" y="11"/>
                  </a:lnTo>
                  <a:lnTo>
                    <a:pt x="3" y="6"/>
                  </a:lnTo>
                  <a:lnTo>
                    <a:pt x="8" y="2"/>
                  </a:lnTo>
                  <a:lnTo>
                    <a:pt x="16" y="1"/>
                  </a:lnTo>
                  <a:lnTo>
                    <a:pt x="316" y="1"/>
                  </a:lnTo>
                  <a:lnTo>
                    <a:pt x="316" y="1"/>
                  </a:lnTo>
                  <a:lnTo>
                    <a:pt x="325" y="0"/>
                  </a:lnTo>
                  <a:lnTo>
                    <a:pt x="325" y="0"/>
                  </a:lnTo>
                  <a:lnTo>
                    <a:pt x="335" y="1"/>
                  </a:lnTo>
                  <a:lnTo>
                    <a:pt x="344" y="2"/>
                  </a:lnTo>
                  <a:lnTo>
                    <a:pt x="354" y="5"/>
                  </a:lnTo>
                  <a:lnTo>
                    <a:pt x="364" y="9"/>
                  </a:lnTo>
                  <a:lnTo>
                    <a:pt x="372" y="15"/>
                  </a:lnTo>
                  <a:lnTo>
                    <a:pt x="381" y="21"/>
                  </a:lnTo>
                  <a:lnTo>
                    <a:pt x="388" y="31"/>
                  </a:lnTo>
                  <a:lnTo>
                    <a:pt x="395" y="42"/>
                  </a:lnTo>
                  <a:lnTo>
                    <a:pt x="395" y="42"/>
                  </a:lnTo>
                  <a:lnTo>
                    <a:pt x="396" y="48"/>
                  </a:lnTo>
                  <a:lnTo>
                    <a:pt x="395" y="55"/>
                  </a:lnTo>
                  <a:lnTo>
                    <a:pt x="391" y="60"/>
                  </a:lnTo>
                  <a:lnTo>
                    <a:pt x="385" y="63"/>
                  </a:lnTo>
                  <a:lnTo>
                    <a:pt x="385" y="63"/>
                  </a:lnTo>
                  <a:lnTo>
                    <a:pt x="380" y="65"/>
                  </a:lnTo>
                  <a:lnTo>
                    <a:pt x="380" y="65"/>
                  </a:lnTo>
                  <a:lnTo>
                    <a:pt x="375" y="63"/>
                  </a:lnTo>
                  <a:lnTo>
                    <a:pt x="370" y="62"/>
                  </a:lnTo>
                  <a:lnTo>
                    <a:pt x="367" y="58"/>
                  </a:lnTo>
                  <a:lnTo>
                    <a:pt x="365" y="55"/>
                  </a:lnTo>
                  <a:lnTo>
                    <a:pt x="365" y="55"/>
                  </a:lnTo>
                  <a:lnTo>
                    <a:pt x="361" y="48"/>
                  </a:lnTo>
                  <a:lnTo>
                    <a:pt x="356" y="44"/>
                  </a:lnTo>
                  <a:lnTo>
                    <a:pt x="351" y="40"/>
                  </a:lnTo>
                  <a:lnTo>
                    <a:pt x="346" y="36"/>
                  </a:lnTo>
                  <a:lnTo>
                    <a:pt x="341" y="35"/>
                  </a:lnTo>
                  <a:lnTo>
                    <a:pt x="335" y="34"/>
                  </a:lnTo>
                  <a:lnTo>
                    <a:pt x="326" y="32"/>
                  </a:lnTo>
                  <a:lnTo>
                    <a:pt x="326" y="32"/>
                  </a:lnTo>
                  <a:lnTo>
                    <a:pt x="319" y="34"/>
                  </a:lnTo>
                  <a:lnTo>
                    <a:pt x="319" y="34"/>
                  </a:lnTo>
                  <a:lnTo>
                    <a:pt x="316" y="34"/>
                  </a:lnTo>
                  <a:lnTo>
                    <a:pt x="16" y="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39"/>
            <p:cNvSpPr>
              <a:spLocks/>
            </p:cNvSpPr>
            <p:nvPr/>
          </p:nvSpPr>
          <p:spPr bwMode="auto">
            <a:xfrm>
              <a:off x="309" y="1395"/>
              <a:ext cx="79" cy="13"/>
            </a:xfrm>
            <a:custGeom>
              <a:avLst/>
              <a:gdLst>
                <a:gd name="T0" fmla="*/ 16 w 396"/>
                <a:gd name="T1" fmla="*/ 32 h 64"/>
                <a:gd name="T2" fmla="*/ 16 w 396"/>
                <a:gd name="T3" fmla="*/ 32 h 64"/>
                <a:gd name="T4" fmla="*/ 8 w 396"/>
                <a:gd name="T5" fmla="*/ 31 h 64"/>
                <a:gd name="T6" fmla="*/ 3 w 396"/>
                <a:gd name="T7" fmla="*/ 28 h 64"/>
                <a:gd name="T8" fmla="*/ 1 w 396"/>
                <a:gd name="T9" fmla="*/ 23 h 64"/>
                <a:gd name="T10" fmla="*/ 0 w 396"/>
                <a:gd name="T11" fmla="*/ 16 h 64"/>
                <a:gd name="T12" fmla="*/ 0 w 396"/>
                <a:gd name="T13" fmla="*/ 16 h 64"/>
                <a:gd name="T14" fmla="*/ 1 w 396"/>
                <a:gd name="T15" fmla="*/ 10 h 64"/>
                <a:gd name="T16" fmla="*/ 3 w 396"/>
                <a:gd name="T17" fmla="*/ 5 h 64"/>
                <a:gd name="T18" fmla="*/ 8 w 396"/>
                <a:gd name="T19" fmla="*/ 2 h 64"/>
                <a:gd name="T20" fmla="*/ 16 w 396"/>
                <a:gd name="T21" fmla="*/ 0 h 64"/>
                <a:gd name="T22" fmla="*/ 316 w 396"/>
                <a:gd name="T23" fmla="*/ 0 h 64"/>
                <a:gd name="T24" fmla="*/ 316 w 396"/>
                <a:gd name="T25" fmla="*/ 0 h 64"/>
                <a:gd name="T26" fmla="*/ 325 w 396"/>
                <a:gd name="T27" fmla="*/ 0 h 64"/>
                <a:gd name="T28" fmla="*/ 325 w 396"/>
                <a:gd name="T29" fmla="*/ 0 h 64"/>
                <a:gd name="T30" fmla="*/ 335 w 396"/>
                <a:gd name="T31" fmla="*/ 0 h 64"/>
                <a:gd name="T32" fmla="*/ 344 w 396"/>
                <a:gd name="T33" fmla="*/ 1 h 64"/>
                <a:gd name="T34" fmla="*/ 354 w 396"/>
                <a:gd name="T35" fmla="*/ 5 h 64"/>
                <a:gd name="T36" fmla="*/ 364 w 396"/>
                <a:gd name="T37" fmla="*/ 8 h 64"/>
                <a:gd name="T38" fmla="*/ 372 w 396"/>
                <a:gd name="T39" fmla="*/ 13 h 64"/>
                <a:gd name="T40" fmla="*/ 381 w 396"/>
                <a:gd name="T41" fmla="*/ 21 h 64"/>
                <a:gd name="T42" fmla="*/ 388 w 396"/>
                <a:gd name="T43" fmla="*/ 31 h 64"/>
                <a:gd name="T44" fmla="*/ 395 w 396"/>
                <a:gd name="T45" fmla="*/ 42 h 64"/>
                <a:gd name="T46" fmla="*/ 395 w 396"/>
                <a:gd name="T47" fmla="*/ 42 h 64"/>
                <a:gd name="T48" fmla="*/ 396 w 396"/>
                <a:gd name="T49" fmla="*/ 48 h 64"/>
                <a:gd name="T50" fmla="*/ 395 w 396"/>
                <a:gd name="T51" fmla="*/ 54 h 64"/>
                <a:gd name="T52" fmla="*/ 391 w 396"/>
                <a:gd name="T53" fmla="*/ 59 h 64"/>
                <a:gd name="T54" fmla="*/ 385 w 396"/>
                <a:gd name="T55" fmla="*/ 63 h 64"/>
                <a:gd name="T56" fmla="*/ 385 w 396"/>
                <a:gd name="T57" fmla="*/ 63 h 64"/>
                <a:gd name="T58" fmla="*/ 380 w 396"/>
                <a:gd name="T59" fmla="*/ 64 h 64"/>
                <a:gd name="T60" fmla="*/ 380 w 396"/>
                <a:gd name="T61" fmla="*/ 64 h 64"/>
                <a:gd name="T62" fmla="*/ 375 w 396"/>
                <a:gd name="T63" fmla="*/ 63 h 64"/>
                <a:gd name="T64" fmla="*/ 370 w 396"/>
                <a:gd name="T65" fmla="*/ 61 h 64"/>
                <a:gd name="T66" fmla="*/ 367 w 396"/>
                <a:gd name="T67" fmla="*/ 58 h 64"/>
                <a:gd name="T68" fmla="*/ 365 w 396"/>
                <a:gd name="T69" fmla="*/ 53 h 64"/>
                <a:gd name="T70" fmla="*/ 365 w 396"/>
                <a:gd name="T71" fmla="*/ 53 h 64"/>
                <a:gd name="T72" fmla="*/ 361 w 396"/>
                <a:gd name="T73" fmla="*/ 47 h 64"/>
                <a:gd name="T74" fmla="*/ 356 w 396"/>
                <a:gd name="T75" fmla="*/ 42 h 64"/>
                <a:gd name="T76" fmla="*/ 351 w 396"/>
                <a:gd name="T77" fmla="*/ 38 h 64"/>
                <a:gd name="T78" fmla="*/ 346 w 396"/>
                <a:gd name="T79" fmla="*/ 36 h 64"/>
                <a:gd name="T80" fmla="*/ 341 w 396"/>
                <a:gd name="T81" fmla="*/ 33 h 64"/>
                <a:gd name="T82" fmla="*/ 335 w 396"/>
                <a:gd name="T83" fmla="*/ 33 h 64"/>
                <a:gd name="T84" fmla="*/ 326 w 396"/>
                <a:gd name="T85" fmla="*/ 32 h 64"/>
                <a:gd name="T86" fmla="*/ 326 w 396"/>
                <a:gd name="T87" fmla="*/ 32 h 64"/>
                <a:gd name="T88" fmla="*/ 319 w 396"/>
                <a:gd name="T89" fmla="*/ 32 h 64"/>
                <a:gd name="T90" fmla="*/ 319 w 396"/>
                <a:gd name="T91" fmla="*/ 32 h 64"/>
                <a:gd name="T92" fmla="*/ 316 w 396"/>
                <a:gd name="T93" fmla="*/ 32 h 64"/>
                <a:gd name="T94" fmla="*/ 16 w 396"/>
                <a:gd name="T95"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16" y="32"/>
                  </a:moveTo>
                  <a:lnTo>
                    <a:pt x="16" y="32"/>
                  </a:lnTo>
                  <a:lnTo>
                    <a:pt x="8" y="31"/>
                  </a:lnTo>
                  <a:lnTo>
                    <a:pt x="3" y="28"/>
                  </a:lnTo>
                  <a:lnTo>
                    <a:pt x="1" y="23"/>
                  </a:lnTo>
                  <a:lnTo>
                    <a:pt x="0" y="16"/>
                  </a:lnTo>
                  <a:lnTo>
                    <a:pt x="0" y="16"/>
                  </a:lnTo>
                  <a:lnTo>
                    <a:pt x="1" y="10"/>
                  </a:lnTo>
                  <a:lnTo>
                    <a:pt x="3" y="5"/>
                  </a:lnTo>
                  <a:lnTo>
                    <a:pt x="8" y="2"/>
                  </a:lnTo>
                  <a:lnTo>
                    <a:pt x="16" y="0"/>
                  </a:lnTo>
                  <a:lnTo>
                    <a:pt x="316" y="0"/>
                  </a:lnTo>
                  <a:lnTo>
                    <a:pt x="316" y="0"/>
                  </a:lnTo>
                  <a:lnTo>
                    <a:pt x="325" y="0"/>
                  </a:lnTo>
                  <a:lnTo>
                    <a:pt x="325" y="0"/>
                  </a:lnTo>
                  <a:lnTo>
                    <a:pt x="335" y="0"/>
                  </a:lnTo>
                  <a:lnTo>
                    <a:pt x="344" y="1"/>
                  </a:lnTo>
                  <a:lnTo>
                    <a:pt x="354" y="5"/>
                  </a:lnTo>
                  <a:lnTo>
                    <a:pt x="364" y="8"/>
                  </a:lnTo>
                  <a:lnTo>
                    <a:pt x="372" y="13"/>
                  </a:lnTo>
                  <a:lnTo>
                    <a:pt x="381" y="21"/>
                  </a:lnTo>
                  <a:lnTo>
                    <a:pt x="388" y="31"/>
                  </a:lnTo>
                  <a:lnTo>
                    <a:pt x="395" y="42"/>
                  </a:lnTo>
                  <a:lnTo>
                    <a:pt x="395" y="42"/>
                  </a:lnTo>
                  <a:lnTo>
                    <a:pt x="396" y="48"/>
                  </a:lnTo>
                  <a:lnTo>
                    <a:pt x="395" y="54"/>
                  </a:lnTo>
                  <a:lnTo>
                    <a:pt x="391" y="59"/>
                  </a:lnTo>
                  <a:lnTo>
                    <a:pt x="385" y="63"/>
                  </a:lnTo>
                  <a:lnTo>
                    <a:pt x="385" y="63"/>
                  </a:lnTo>
                  <a:lnTo>
                    <a:pt x="380" y="64"/>
                  </a:lnTo>
                  <a:lnTo>
                    <a:pt x="380" y="64"/>
                  </a:lnTo>
                  <a:lnTo>
                    <a:pt x="375" y="63"/>
                  </a:lnTo>
                  <a:lnTo>
                    <a:pt x="370" y="61"/>
                  </a:lnTo>
                  <a:lnTo>
                    <a:pt x="367" y="58"/>
                  </a:lnTo>
                  <a:lnTo>
                    <a:pt x="365" y="53"/>
                  </a:lnTo>
                  <a:lnTo>
                    <a:pt x="365" y="53"/>
                  </a:lnTo>
                  <a:lnTo>
                    <a:pt x="361" y="47"/>
                  </a:lnTo>
                  <a:lnTo>
                    <a:pt x="356" y="42"/>
                  </a:lnTo>
                  <a:lnTo>
                    <a:pt x="351" y="38"/>
                  </a:lnTo>
                  <a:lnTo>
                    <a:pt x="346" y="36"/>
                  </a:lnTo>
                  <a:lnTo>
                    <a:pt x="341" y="33"/>
                  </a:lnTo>
                  <a:lnTo>
                    <a:pt x="335" y="33"/>
                  </a:lnTo>
                  <a:lnTo>
                    <a:pt x="326" y="32"/>
                  </a:lnTo>
                  <a:lnTo>
                    <a:pt x="326" y="32"/>
                  </a:lnTo>
                  <a:lnTo>
                    <a:pt x="319" y="32"/>
                  </a:lnTo>
                  <a:lnTo>
                    <a:pt x="319" y="32"/>
                  </a:lnTo>
                  <a:lnTo>
                    <a:pt x="316" y="32"/>
                  </a:lnTo>
                  <a:lnTo>
                    <a:pt x="16" y="3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40"/>
            <p:cNvSpPr>
              <a:spLocks/>
            </p:cNvSpPr>
            <p:nvPr/>
          </p:nvSpPr>
          <p:spPr bwMode="auto">
            <a:xfrm>
              <a:off x="309" y="1367"/>
              <a:ext cx="79" cy="13"/>
            </a:xfrm>
            <a:custGeom>
              <a:avLst/>
              <a:gdLst>
                <a:gd name="T0" fmla="*/ 16 w 396"/>
                <a:gd name="T1" fmla="*/ 33 h 64"/>
                <a:gd name="T2" fmla="*/ 16 w 396"/>
                <a:gd name="T3" fmla="*/ 33 h 64"/>
                <a:gd name="T4" fmla="*/ 8 w 396"/>
                <a:gd name="T5" fmla="*/ 32 h 64"/>
                <a:gd name="T6" fmla="*/ 3 w 396"/>
                <a:gd name="T7" fmla="*/ 28 h 64"/>
                <a:gd name="T8" fmla="*/ 1 w 396"/>
                <a:gd name="T9" fmla="*/ 23 h 64"/>
                <a:gd name="T10" fmla="*/ 0 w 396"/>
                <a:gd name="T11" fmla="*/ 17 h 64"/>
                <a:gd name="T12" fmla="*/ 0 w 396"/>
                <a:gd name="T13" fmla="*/ 17 h 64"/>
                <a:gd name="T14" fmla="*/ 1 w 396"/>
                <a:gd name="T15" fmla="*/ 10 h 64"/>
                <a:gd name="T16" fmla="*/ 3 w 396"/>
                <a:gd name="T17" fmla="*/ 5 h 64"/>
                <a:gd name="T18" fmla="*/ 8 w 396"/>
                <a:gd name="T19" fmla="*/ 2 h 64"/>
                <a:gd name="T20" fmla="*/ 16 w 396"/>
                <a:gd name="T21" fmla="*/ 0 h 64"/>
                <a:gd name="T22" fmla="*/ 316 w 396"/>
                <a:gd name="T23" fmla="*/ 0 h 64"/>
                <a:gd name="T24" fmla="*/ 316 w 396"/>
                <a:gd name="T25" fmla="*/ 0 h 64"/>
                <a:gd name="T26" fmla="*/ 325 w 396"/>
                <a:gd name="T27" fmla="*/ 0 h 64"/>
                <a:gd name="T28" fmla="*/ 325 w 396"/>
                <a:gd name="T29" fmla="*/ 0 h 64"/>
                <a:gd name="T30" fmla="*/ 335 w 396"/>
                <a:gd name="T31" fmla="*/ 0 h 64"/>
                <a:gd name="T32" fmla="*/ 344 w 396"/>
                <a:gd name="T33" fmla="*/ 2 h 64"/>
                <a:gd name="T34" fmla="*/ 354 w 396"/>
                <a:gd name="T35" fmla="*/ 4 h 64"/>
                <a:gd name="T36" fmla="*/ 364 w 396"/>
                <a:gd name="T37" fmla="*/ 8 h 64"/>
                <a:gd name="T38" fmla="*/ 372 w 396"/>
                <a:gd name="T39" fmla="*/ 14 h 64"/>
                <a:gd name="T40" fmla="*/ 381 w 396"/>
                <a:gd name="T41" fmla="*/ 22 h 64"/>
                <a:gd name="T42" fmla="*/ 388 w 396"/>
                <a:gd name="T43" fmla="*/ 30 h 64"/>
                <a:gd name="T44" fmla="*/ 395 w 396"/>
                <a:gd name="T45" fmla="*/ 42 h 64"/>
                <a:gd name="T46" fmla="*/ 395 w 396"/>
                <a:gd name="T47" fmla="*/ 42 h 64"/>
                <a:gd name="T48" fmla="*/ 396 w 396"/>
                <a:gd name="T49" fmla="*/ 48 h 64"/>
                <a:gd name="T50" fmla="*/ 395 w 396"/>
                <a:gd name="T51" fmla="*/ 54 h 64"/>
                <a:gd name="T52" fmla="*/ 391 w 396"/>
                <a:gd name="T53" fmla="*/ 59 h 64"/>
                <a:gd name="T54" fmla="*/ 385 w 396"/>
                <a:gd name="T55" fmla="*/ 63 h 64"/>
                <a:gd name="T56" fmla="*/ 385 w 396"/>
                <a:gd name="T57" fmla="*/ 63 h 64"/>
                <a:gd name="T58" fmla="*/ 380 w 396"/>
                <a:gd name="T59" fmla="*/ 64 h 64"/>
                <a:gd name="T60" fmla="*/ 380 w 396"/>
                <a:gd name="T61" fmla="*/ 64 h 64"/>
                <a:gd name="T62" fmla="*/ 375 w 396"/>
                <a:gd name="T63" fmla="*/ 64 h 64"/>
                <a:gd name="T64" fmla="*/ 370 w 396"/>
                <a:gd name="T65" fmla="*/ 61 h 64"/>
                <a:gd name="T66" fmla="*/ 367 w 396"/>
                <a:gd name="T67" fmla="*/ 58 h 64"/>
                <a:gd name="T68" fmla="*/ 365 w 396"/>
                <a:gd name="T69" fmla="*/ 54 h 64"/>
                <a:gd name="T70" fmla="*/ 365 w 396"/>
                <a:gd name="T71" fmla="*/ 54 h 64"/>
                <a:gd name="T72" fmla="*/ 361 w 396"/>
                <a:gd name="T73" fmla="*/ 48 h 64"/>
                <a:gd name="T74" fmla="*/ 356 w 396"/>
                <a:gd name="T75" fmla="*/ 43 h 64"/>
                <a:gd name="T76" fmla="*/ 351 w 396"/>
                <a:gd name="T77" fmla="*/ 39 h 64"/>
                <a:gd name="T78" fmla="*/ 346 w 396"/>
                <a:gd name="T79" fmla="*/ 37 h 64"/>
                <a:gd name="T80" fmla="*/ 341 w 396"/>
                <a:gd name="T81" fmla="*/ 34 h 64"/>
                <a:gd name="T82" fmla="*/ 335 w 396"/>
                <a:gd name="T83" fmla="*/ 33 h 64"/>
                <a:gd name="T84" fmla="*/ 326 w 396"/>
                <a:gd name="T85" fmla="*/ 33 h 64"/>
                <a:gd name="T86" fmla="*/ 326 w 396"/>
                <a:gd name="T87" fmla="*/ 33 h 64"/>
                <a:gd name="T88" fmla="*/ 319 w 396"/>
                <a:gd name="T89" fmla="*/ 33 h 64"/>
                <a:gd name="T90" fmla="*/ 319 w 396"/>
                <a:gd name="T91" fmla="*/ 33 h 64"/>
                <a:gd name="T92" fmla="*/ 316 w 396"/>
                <a:gd name="T93" fmla="*/ 33 h 64"/>
                <a:gd name="T94" fmla="*/ 16 w 396"/>
                <a:gd name="T95" fmla="*/ 3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16" y="33"/>
                  </a:moveTo>
                  <a:lnTo>
                    <a:pt x="16" y="33"/>
                  </a:lnTo>
                  <a:lnTo>
                    <a:pt x="8" y="32"/>
                  </a:lnTo>
                  <a:lnTo>
                    <a:pt x="3" y="28"/>
                  </a:lnTo>
                  <a:lnTo>
                    <a:pt x="1" y="23"/>
                  </a:lnTo>
                  <a:lnTo>
                    <a:pt x="0" y="17"/>
                  </a:lnTo>
                  <a:lnTo>
                    <a:pt x="0" y="17"/>
                  </a:lnTo>
                  <a:lnTo>
                    <a:pt x="1" y="10"/>
                  </a:lnTo>
                  <a:lnTo>
                    <a:pt x="3" y="5"/>
                  </a:lnTo>
                  <a:lnTo>
                    <a:pt x="8" y="2"/>
                  </a:lnTo>
                  <a:lnTo>
                    <a:pt x="16" y="0"/>
                  </a:lnTo>
                  <a:lnTo>
                    <a:pt x="316" y="0"/>
                  </a:lnTo>
                  <a:lnTo>
                    <a:pt x="316" y="0"/>
                  </a:lnTo>
                  <a:lnTo>
                    <a:pt x="325" y="0"/>
                  </a:lnTo>
                  <a:lnTo>
                    <a:pt x="325" y="0"/>
                  </a:lnTo>
                  <a:lnTo>
                    <a:pt x="335" y="0"/>
                  </a:lnTo>
                  <a:lnTo>
                    <a:pt x="344" y="2"/>
                  </a:lnTo>
                  <a:lnTo>
                    <a:pt x="354" y="4"/>
                  </a:lnTo>
                  <a:lnTo>
                    <a:pt x="364" y="8"/>
                  </a:lnTo>
                  <a:lnTo>
                    <a:pt x="372" y="14"/>
                  </a:lnTo>
                  <a:lnTo>
                    <a:pt x="381" y="22"/>
                  </a:lnTo>
                  <a:lnTo>
                    <a:pt x="388" y="30"/>
                  </a:lnTo>
                  <a:lnTo>
                    <a:pt x="395" y="42"/>
                  </a:lnTo>
                  <a:lnTo>
                    <a:pt x="395" y="42"/>
                  </a:lnTo>
                  <a:lnTo>
                    <a:pt x="396" y="48"/>
                  </a:lnTo>
                  <a:lnTo>
                    <a:pt x="395" y="54"/>
                  </a:lnTo>
                  <a:lnTo>
                    <a:pt x="391" y="59"/>
                  </a:lnTo>
                  <a:lnTo>
                    <a:pt x="385" y="63"/>
                  </a:lnTo>
                  <a:lnTo>
                    <a:pt x="385" y="63"/>
                  </a:lnTo>
                  <a:lnTo>
                    <a:pt x="380" y="64"/>
                  </a:lnTo>
                  <a:lnTo>
                    <a:pt x="380" y="64"/>
                  </a:lnTo>
                  <a:lnTo>
                    <a:pt x="375" y="64"/>
                  </a:lnTo>
                  <a:lnTo>
                    <a:pt x="370" y="61"/>
                  </a:lnTo>
                  <a:lnTo>
                    <a:pt x="367" y="58"/>
                  </a:lnTo>
                  <a:lnTo>
                    <a:pt x="365" y="54"/>
                  </a:lnTo>
                  <a:lnTo>
                    <a:pt x="365" y="54"/>
                  </a:lnTo>
                  <a:lnTo>
                    <a:pt x="361" y="48"/>
                  </a:lnTo>
                  <a:lnTo>
                    <a:pt x="356" y="43"/>
                  </a:lnTo>
                  <a:lnTo>
                    <a:pt x="351" y="39"/>
                  </a:lnTo>
                  <a:lnTo>
                    <a:pt x="346" y="37"/>
                  </a:lnTo>
                  <a:lnTo>
                    <a:pt x="341" y="34"/>
                  </a:lnTo>
                  <a:lnTo>
                    <a:pt x="335" y="33"/>
                  </a:lnTo>
                  <a:lnTo>
                    <a:pt x="326" y="33"/>
                  </a:lnTo>
                  <a:lnTo>
                    <a:pt x="326" y="33"/>
                  </a:lnTo>
                  <a:lnTo>
                    <a:pt x="319" y="33"/>
                  </a:lnTo>
                  <a:lnTo>
                    <a:pt x="319" y="33"/>
                  </a:lnTo>
                  <a:lnTo>
                    <a:pt x="316" y="33"/>
                  </a:lnTo>
                  <a:lnTo>
                    <a:pt x="16" y="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41"/>
            <p:cNvSpPr>
              <a:spLocks/>
            </p:cNvSpPr>
            <p:nvPr/>
          </p:nvSpPr>
          <p:spPr bwMode="auto">
            <a:xfrm>
              <a:off x="309" y="1339"/>
              <a:ext cx="79" cy="13"/>
            </a:xfrm>
            <a:custGeom>
              <a:avLst/>
              <a:gdLst>
                <a:gd name="T0" fmla="*/ 16 w 396"/>
                <a:gd name="T1" fmla="*/ 34 h 65"/>
                <a:gd name="T2" fmla="*/ 16 w 396"/>
                <a:gd name="T3" fmla="*/ 34 h 65"/>
                <a:gd name="T4" fmla="*/ 8 w 396"/>
                <a:gd name="T5" fmla="*/ 32 h 65"/>
                <a:gd name="T6" fmla="*/ 3 w 396"/>
                <a:gd name="T7" fmla="*/ 29 h 65"/>
                <a:gd name="T8" fmla="*/ 1 w 396"/>
                <a:gd name="T9" fmla="*/ 24 h 65"/>
                <a:gd name="T10" fmla="*/ 0 w 396"/>
                <a:gd name="T11" fmla="*/ 17 h 65"/>
                <a:gd name="T12" fmla="*/ 0 w 396"/>
                <a:gd name="T13" fmla="*/ 17 h 65"/>
                <a:gd name="T14" fmla="*/ 1 w 396"/>
                <a:gd name="T15" fmla="*/ 11 h 65"/>
                <a:gd name="T16" fmla="*/ 3 w 396"/>
                <a:gd name="T17" fmla="*/ 6 h 65"/>
                <a:gd name="T18" fmla="*/ 8 w 396"/>
                <a:gd name="T19" fmla="*/ 2 h 65"/>
                <a:gd name="T20" fmla="*/ 16 w 396"/>
                <a:gd name="T21" fmla="*/ 1 h 65"/>
                <a:gd name="T22" fmla="*/ 316 w 396"/>
                <a:gd name="T23" fmla="*/ 1 h 65"/>
                <a:gd name="T24" fmla="*/ 316 w 396"/>
                <a:gd name="T25" fmla="*/ 1 h 65"/>
                <a:gd name="T26" fmla="*/ 325 w 396"/>
                <a:gd name="T27" fmla="*/ 0 h 65"/>
                <a:gd name="T28" fmla="*/ 325 w 396"/>
                <a:gd name="T29" fmla="*/ 0 h 65"/>
                <a:gd name="T30" fmla="*/ 335 w 396"/>
                <a:gd name="T31" fmla="*/ 1 h 65"/>
                <a:gd name="T32" fmla="*/ 344 w 396"/>
                <a:gd name="T33" fmla="*/ 2 h 65"/>
                <a:gd name="T34" fmla="*/ 354 w 396"/>
                <a:gd name="T35" fmla="*/ 5 h 65"/>
                <a:gd name="T36" fmla="*/ 364 w 396"/>
                <a:gd name="T37" fmla="*/ 9 h 65"/>
                <a:gd name="T38" fmla="*/ 372 w 396"/>
                <a:gd name="T39" fmla="*/ 14 h 65"/>
                <a:gd name="T40" fmla="*/ 381 w 396"/>
                <a:gd name="T41" fmla="*/ 21 h 65"/>
                <a:gd name="T42" fmla="*/ 388 w 396"/>
                <a:gd name="T43" fmla="*/ 31 h 65"/>
                <a:gd name="T44" fmla="*/ 395 w 396"/>
                <a:gd name="T45" fmla="*/ 42 h 65"/>
                <a:gd name="T46" fmla="*/ 395 w 396"/>
                <a:gd name="T47" fmla="*/ 42 h 65"/>
                <a:gd name="T48" fmla="*/ 396 w 396"/>
                <a:gd name="T49" fmla="*/ 49 h 65"/>
                <a:gd name="T50" fmla="*/ 395 w 396"/>
                <a:gd name="T51" fmla="*/ 55 h 65"/>
                <a:gd name="T52" fmla="*/ 391 w 396"/>
                <a:gd name="T53" fmla="*/ 60 h 65"/>
                <a:gd name="T54" fmla="*/ 385 w 396"/>
                <a:gd name="T55" fmla="*/ 63 h 65"/>
                <a:gd name="T56" fmla="*/ 385 w 396"/>
                <a:gd name="T57" fmla="*/ 63 h 65"/>
                <a:gd name="T58" fmla="*/ 380 w 396"/>
                <a:gd name="T59" fmla="*/ 65 h 65"/>
                <a:gd name="T60" fmla="*/ 380 w 396"/>
                <a:gd name="T61" fmla="*/ 65 h 65"/>
                <a:gd name="T62" fmla="*/ 375 w 396"/>
                <a:gd name="T63" fmla="*/ 63 h 65"/>
                <a:gd name="T64" fmla="*/ 370 w 396"/>
                <a:gd name="T65" fmla="*/ 62 h 65"/>
                <a:gd name="T66" fmla="*/ 367 w 396"/>
                <a:gd name="T67" fmla="*/ 58 h 65"/>
                <a:gd name="T68" fmla="*/ 365 w 396"/>
                <a:gd name="T69" fmla="*/ 55 h 65"/>
                <a:gd name="T70" fmla="*/ 365 w 396"/>
                <a:gd name="T71" fmla="*/ 55 h 65"/>
                <a:gd name="T72" fmla="*/ 361 w 396"/>
                <a:gd name="T73" fmla="*/ 49 h 65"/>
                <a:gd name="T74" fmla="*/ 356 w 396"/>
                <a:gd name="T75" fmla="*/ 44 h 65"/>
                <a:gd name="T76" fmla="*/ 351 w 396"/>
                <a:gd name="T77" fmla="*/ 39 h 65"/>
                <a:gd name="T78" fmla="*/ 346 w 396"/>
                <a:gd name="T79" fmla="*/ 36 h 65"/>
                <a:gd name="T80" fmla="*/ 341 w 396"/>
                <a:gd name="T81" fmla="*/ 35 h 65"/>
                <a:gd name="T82" fmla="*/ 335 w 396"/>
                <a:gd name="T83" fmla="*/ 34 h 65"/>
                <a:gd name="T84" fmla="*/ 326 w 396"/>
                <a:gd name="T85" fmla="*/ 32 h 65"/>
                <a:gd name="T86" fmla="*/ 326 w 396"/>
                <a:gd name="T87" fmla="*/ 32 h 65"/>
                <a:gd name="T88" fmla="*/ 319 w 396"/>
                <a:gd name="T89" fmla="*/ 34 h 65"/>
                <a:gd name="T90" fmla="*/ 319 w 396"/>
                <a:gd name="T91" fmla="*/ 34 h 65"/>
                <a:gd name="T92" fmla="*/ 316 w 396"/>
                <a:gd name="T93" fmla="*/ 34 h 65"/>
                <a:gd name="T94" fmla="*/ 16 w 396"/>
                <a:gd name="T95" fmla="*/ 3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16" y="34"/>
                  </a:moveTo>
                  <a:lnTo>
                    <a:pt x="16" y="34"/>
                  </a:lnTo>
                  <a:lnTo>
                    <a:pt x="8" y="32"/>
                  </a:lnTo>
                  <a:lnTo>
                    <a:pt x="3" y="29"/>
                  </a:lnTo>
                  <a:lnTo>
                    <a:pt x="1" y="24"/>
                  </a:lnTo>
                  <a:lnTo>
                    <a:pt x="0" y="17"/>
                  </a:lnTo>
                  <a:lnTo>
                    <a:pt x="0" y="17"/>
                  </a:lnTo>
                  <a:lnTo>
                    <a:pt x="1" y="11"/>
                  </a:lnTo>
                  <a:lnTo>
                    <a:pt x="3" y="6"/>
                  </a:lnTo>
                  <a:lnTo>
                    <a:pt x="8" y="2"/>
                  </a:lnTo>
                  <a:lnTo>
                    <a:pt x="16" y="1"/>
                  </a:lnTo>
                  <a:lnTo>
                    <a:pt x="316" y="1"/>
                  </a:lnTo>
                  <a:lnTo>
                    <a:pt x="316" y="1"/>
                  </a:lnTo>
                  <a:lnTo>
                    <a:pt x="325" y="0"/>
                  </a:lnTo>
                  <a:lnTo>
                    <a:pt x="325" y="0"/>
                  </a:lnTo>
                  <a:lnTo>
                    <a:pt x="335" y="1"/>
                  </a:lnTo>
                  <a:lnTo>
                    <a:pt x="344" y="2"/>
                  </a:lnTo>
                  <a:lnTo>
                    <a:pt x="354" y="5"/>
                  </a:lnTo>
                  <a:lnTo>
                    <a:pt x="364" y="9"/>
                  </a:lnTo>
                  <a:lnTo>
                    <a:pt x="372" y="14"/>
                  </a:lnTo>
                  <a:lnTo>
                    <a:pt x="381" y="21"/>
                  </a:lnTo>
                  <a:lnTo>
                    <a:pt x="388" y="31"/>
                  </a:lnTo>
                  <a:lnTo>
                    <a:pt x="395" y="42"/>
                  </a:lnTo>
                  <a:lnTo>
                    <a:pt x="395" y="42"/>
                  </a:lnTo>
                  <a:lnTo>
                    <a:pt x="396" y="49"/>
                  </a:lnTo>
                  <a:lnTo>
                    <a:pt x="395" y="55"/>
                  </a:lnTo>
                  <a:lnTo>
                    <a:pt x="391" y="60"/>
                  </a:lnTo>
                  <a:lnTo>
                    <a:pt x="385" y="63"/>
                  </a:lnTo>
                  <a:lnTo>
                    <a:pt x="385" y="63"/>
                  </a:lnTo>
                  <a:lnTo>
                    <a:pt x="380" y="65"/>
                  </a:lnTo>
                  <a:lnTo>
                    <a:pt x="380" y="65"/>
                  </a:lnTo>
                  <a:lnTo>
                    <a:pt x="375" y="63"/>
                  </a:lnTo>
                  <a:lnTo>
                    <a:pt x="370" y="62"/>
                  </a:lnTo>
                  <a:lnTo>
                    <a:pt x="367" y="58"/>
                  </a:lnTo>
                  <a:lnTo>
                    <a:pt x="365" y="55"/>
                  </a:lnTo>
                  <a:lnTo>
                    <a:pt x="365" y="55"/>
                  </a:lnTo>
                  <a:lnTo>
                    <a:pt x="361" y="49"/>
                  </a:lnTo>
                  <a:lnTo>
                    <a:pt x="356" y="44"/>
                  </a:lnTo>
                  <a:lnTo>
                    <a:pt x="351" y="39"/>
                  </a:lnTo>
                  <a:lnTo>
                    <a:pt x="346" y="36"/>
                  </a:lnTo>
                  <a:lnTo>
                    <a:pt x="341" y="35"/>
                  </a:lnTo>
                  <a:lnTo>
                    <a:pt x="335" y="34"/>
                  </a:lnTo>
                  <a:lnTo>
                    <a:pt x="326" y="32"/>
                  </a:lnTo>
                  <a:lnTo>
                    <a:pt x="326" y="32"/>
                  </a:lnTo>
                  <a:lnTo>
                    <a:pt x="319" y="34"/>
                  </a:lnTo>
                  <a:lnTo>
                    <a:pt x="319" y="34"/>
                  </a:lnTo>
                  <a:lnTo>
                    <a:pt x="316" y="34"/>
                  </a:lnTo>
                  <a:lnTo>
                    <a:pt x="16" y="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42"/>
            <p:cNvSpPr>
              <a:spLocks/>
            </p:cNvSpPr>
            <p:nvPr/>
          </p:nvSpPr>
          <p:spPr bwMode="auto">
            <a:xfrm>
              <a:off x="293" y="1315"/>
              <a:ext cx="111" cy="150"/>
            </a:xfrm>
            <a:custGeom>
              <a:avLst/>
              <a:gdLst>
                <a:gd name="T0" fmla="*/ 332 w 557"/>
                <a:gd name="T1" fmla="*/ 0 h 749"/>
                <a:gd name="T2" fmla="*/ 332 w 557"/>
                <a:gd name="T3" fmla="*/ 0 h 749"/>
                <a:gd name="T4" fmla="*/ 299 w 557"/>
                <a:gd name="T5" fmla="*/ 1 h 749"/>
                <a:gd name="T6" fmla="*/ 267 w 557"/>
                <a:gd name="T7" fmla="*/ 3 h 749"/>
                <a:gd name="T8" fmla="*/ 200 w 557"/>
                <a:gd name="T9" fmla="*/ 6 h 749"/>
                <a:gd name="T10" fmla="*/ 200 w 557"/>
                <a:gd name="T11" fmla="*/ 6 h 749"/>
                <a:gd name="T12" fmla="*/ 132 w 557"/>
                <a:gd name="T13" fmla="*/ 9 h 749"/>
                <a:gd name="T14" fmla="*/ 98 w 557"/>
                <a:gd name="T15" fmla="*/ 10 h 749"/>
                <a:gd name="T16" fmla="*/ 66 w 557"/>
                <a:gd name="T17" fmla="*/ 11 h 749"/>
                <a:gd name="T18" fmla="*/ 66 w 557"/>
                <a:gd name="T19" fmla="*/ 11 h 749"/>
                <a:gd name="T20" fmla="*/ 32 w 557"/>
                <a:gd name="T21" fmla="*/ 10 h 749"/>
                <a:gd name="T22" fmla="*/ 0 w 557"/>
                <a:gd name="T23" fmla="*/ 9 h 749"/>
                <a:gd name="T24" fmla="*/ 0 w 557"/>
                <a:gd name="T25" fmla="*/ 9 h 749"/>
                <a:gd name="T26" fmla="*/ 0 w 557"/>
                <a:gd name="T27" fmla="*/ 349 h 749"/>
                <a:gd name="T28" fmla="*/ 0 w 557"/>
                <a:gd name="T29" fmla="*/ 713 h 749"/>
                <a:gd name="T30" fmla="*/ 0 w 557"/>
                <a:gd name="T31" fmla="*/ 713 h 749"/>
                <a:gd name="T32" fmla="*/ 71 w 557"/>
                <a:gd name="T33" fmla="*/ 709 h 749"/>
                <a:gd name="T34" fmla="*/ 144 w 557"/>
                <a:gd name="T35" fmla="*/ 706 h 749"/>
                <a:gd name="T36" fmla="*/ 220 w 557"/>
                <a:gd name="T37" fmla="*/ 704 h 749"/>
                <a:gd name="T38" fmla="*/ 297 w 557"/>
                <a:gd name="T39" fmla="*/ 703 h 749"/>
                <a:gd name="T40" fmla="*/ 297 w 557"/>
                <a:gd name="T41" fmla="*/ 703 h 749"/>
                <a:gd name="T42" fmla="*/ 353 w 557"/>
                <a:gd name="T43" fmla="*/ 703 h 749"/>
                <a:gd name="T44" fmla="*/ 407 w 557"/>
                <a:gd name="T45" fmla="*/ 706 h 749"/>
                <a:gd name="T46" fmla="*/ 434 w 557"/>
                <a:gd name="T47" fmla="*/ 709 h 749"/>
                <a:gd name="T48" fmla="*/ 458 w 557"/>
                <a:gd name="T49" fmla="*/ 711 h 749"/>
                <a:gd name="T50" fmla="*/ 484 w 557"/>
                <a:gd name="T51" fmla="*/ 715 h 749"/>
                <a:gd name="T52" fmla="*/ 508 w 557"/>
                <a:gd name="T53" fmla="*/ 720 h 749"/>
                <a:gd name="T54" fmla="*/ 508 w 557"/>
                <a:gd name="T55" fmla="*/ 720 h 749"/>
                <a:gd name="T56" fmla="*/ 512 w 557"/>
                <a:gd name="T57" fmla="*/ 723 h 749"/>
                <a:gd name="T58" fmla="*/ 517 w 557"/>
                <a:gd name="T59" fmla="*/ 726 h 749"/>
                <a:gd name="T60" fmla="*/ 528 w 557"/>
                <a:gd name="T61" fmla="*/ 735 h 749"/>
                <a:gd name="T62" fmla="*/ 540 w 557"/>
                <a:gd name="T63" fmla="*/ 744 h 749"/>
                <a:gd name="T64" fmla="*/ 545 w 557"/>
                <a:gd name="T65" fmla="*/ 747 h 749"/>
                <a:gd name="T66" fmla="*/ 550 w 557"/>
                <a:gd name="T67" fmla="*/ 749 h 749"/>
                <a:gd name="T68" fmla="*/ 550 w 557"/>
                <a:gd name="T69" fmla="*/ 749 h 749"/>
                <a:gd name="T70" fmla="*/ 553 w 557"/>
                <a:gd name="T71" fmla="*/ 747 h 749"/>
                <a:gd name="T72" fmla="*/ 555 w 557"/>
                <a:gd name="T73" fmla="*/ 745 h 749"/>
                <a:gd name="T74" fmla="*/ 557 w 557"/>
                <a:gd name="T75" fmla="*/ 741 h 749"/>
                <a:gd name="T76" fmla="*/ 557 w 557"/>
                <a:gd name="T77" fmla="*/ 736 h 749"/>
                <a:gd name="T78" fmla="*/ 557 w 557"/>
                <a:gd name="T79" fmla="*/ 736 h 749"/>
                <a:gd name="T80" fmla="*/ 557 w 557"/>
                <a:gd name="T81" fmla="*/ 65 h 749"/>
                <a:gd name="T82" fmla="*/ 557 w 557"/>
                <a:gd name="T83" fmla="*/ 65 h 749"/>
                <a:gd name="T84" fmla="*/ 547 w 557"/>
                <a:gd name="T85" fmla="*/ 56 h 749"/>
                <a:gd name="T86" fmla="*/ 535 w 557"/>
                <a:gd name="T87" fmla="*/ 47 h 749"/>
                <a:gd name="T88" fmla="*/ 524 w 557"/>
                <a:gd name="T89" fmla="*/ 40 h 749"/>
                <a:gd name="T90" fmla="*/ 513 w 557"/>
                <a:gd name="T91" fmla="*/ 34 h 749"/>
                <a:gd name="T92" fmla="*/ 499 w 557"/>
                <a:gd name="T93" fmla="*/ 28 h 749"/>
                <a:gd name="T94" fmla="*/ 487 w 557"/>
                <a:gd name="T95" fmla="*/ 21 h 749"/>
                <a:gd name="T96" fmla="*/ 473 w 557"/>
                <a:gd name="T97" fmla="*/ 18 h 749"/>
                <a:gd name="T98" fmla="*/ 460 w 557"/>
                <a:gd name="T99" fmla="*/ 14 h 749"/>
                <a:gd name="T100" fmla="*/ 430 w 557"/>
                <a:gd name="T101" fmla="*/ 8 h 749"/>
                <a:gd name="T102" fmla="*/ 399 w 557"/>
                <a:gd name="T103" fmla="*/ 4 h 749"/>
                <a:gd name="T104" fmla="*/ 365 w 557"/>
                <a:gd name="T105" fmla="*/ 1 h 749"/>
                <a:gd name="T106" fmla="*/ 332 w 557"/>
                <a:gd name="T107" fmla="*/ 0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7" h="749">
                  <a:moveTo>
                    <a:pt x="332" y="0"/>
                  </a:moveTo>
                  <a:lnTo>
                    <a:pt x="332" y="0"/>
                  </a:lnTo>
                  <a:lnTo>
                    <a:pt x="299" y="1"/>
                  </a:lnTo>
                  <a:lnTo>
                    <a:pt x="267" y="3"/>
                  </a:lnTo>
                  <a:lnTo>
                    <a:pt x="200" y="6"/>
                  </a:lnTo>
                  <a:lnTo>
                    <a:pt x="200" y="6"/>
                  </a:lnTo>
                  <a:lnTo>
                    <a:pt x="132" y="9"/>
                  </a:lnTo>
                  <a:lnTo>
                    <a:pt x="98" y="10"/>
                  </a:lnTo>
                  <a:lnTo>
                    <a:pt x="66" y="11"/>
                  </a:lnTo>
                  <a:lnTo>
                    <a:pt x="66" y="11"/>
                  </a:lnTo>
                  <a:lnTo>
                    <a:pt x="32" y="10"/>
                  </a:lnTo>
                  <a:lnTo>
                    <a:pt x="0" y="9"/>
                  </a:lnTo>
                  <a:lnTo>
                    <a:pt x="0" y="9"/>
                  </a:lnTo>
                  <a:lnTo>
                    <a:pt x="0" y="349"/>
                  </a:lnTo>
                  <a:lnTo>
                    <a:pt x="0" y="713"/>
                  </a:lnTo>
                  <a:lnTo>
                    <a:pt x="0" y="713"/>
                  </a:lnTo>
                  <a:lnTo>
                    <a:pt x="71" y="709"/>
                  </a:lnTo>
                  <a:lnTo>
                    <a:pt x="144" y="706"/>
                  </a:lnTo>
                  <a:lnTo>
                    <a:pt x="220" y="704"/>
                  </a:lnTo>
                  <a:lnTo>
                    <a:pt x="297" y="703"/>
                  </a:lnTo>
                  <a:lnTo>
                    <a:pt x="297" y="703"/>
                  </a:lnTo>
                  <a:lnTo>
                    <a:pt x="353" y="703"/>
                  </a:lnTo>
                  <a:lnTo>
                    <a:pt x="407" y="706"/>
                  </a:lnTo>
                  <a:lnTo>
                    <a:pt x="434" y="709"/>
                  </a:lnTo>
                  <a:lnTo>
                    <a:pt x="458" y="711"/>
                  </a:lnTo>
                  <a:lnTo>
                    <a:pt x="484" y="715"/>
                  </a:lnTo>
                  <a:lnTo>
                    <a:pt x="508" y="720"/>
                  </a:lnTo>
                  <a:lnTo>
                    <a:pt x="508" y="720"/>
                  </a:lnTo>
                  <a:lnTo>
                    <a:pt x="512" y="723"/>
                  </a:lnTo>
                  <a:lnTo>
                    <a:pt x="517" y="726"/>
                  </a:lnTo>
                  <a:lnTo>
                    <a:pt x="528" y="735"/>
                  </a:lnTo>
                  <a:lnTo>
                    <a:pt x="540" y="744"/>
                  </a:lnTo>
                  <a:lnTo>
                    <a:pt x="545" y="747"/>
                  </a:lnTo>
                  <a:lnTo>
                    <a:pt x="550" y="749"/>
                  </a:lnTo>
                  <a:lnTo>
                    <a:pt x="550" y="749"/>
                  </a:lnTo>
                  <a:lnTo>
                    <a:pt x="553" y="747"/>
                  </a:lnTo>
                  <a:lnTo>
                    <a:pt x="555" y="745"/>
                  </a:lnTo>
                  <a:lnTo>
                    <a:pt x="557" y="741"/>
                  </a:lnTo>
                  <a:lnTo>
                    <a:pt x="557" y="736"/>
                  </a:lnTo>
                  <a:lnTo>
                    <a:pt x="557" y="736"/>
                  </a:lnTo>
                  <a:lnTo>
                    <a:pt x="557" y="65"/>
                  </a:lnTo>
                  <a:lnTo>
                    <a:pt x="557" y="65"/>
                  </a:lnTo>
                  <a:lnTo>
                    <a:pt x="547" y="56"/>
                  </a:lnTo>
                  <a:lnTo>
                    <a:pt x="535" y="47"/>
                  </a:lnTo>
                  <a:lnTo>
                    <a:pt x="524" y="40"/>
                  </a:lnTo>
                  <a:lnTo>
                    <a:pt x="513" y="34"/>
                  </a:lnTo>
                  <a:lnTo>
                    <a:pt x="499" y="28"/>
                  </a:lnTo>
                  <a:lnTo>
                    <a:pt x="487" y="21"/>
                  </a:lnTo>
                  <a:lnTo>
                    <a:pt x="473" y="18"/>
                  </a:lnTo>
                  <a:lnTo>
                    <a:pt x="460" y="14"/>
                  </a:lnTo>
                  <a:lnTo>
                    <a:pt x="430" y="8"/>
                  </a:lnTo>
                  <a:lnTo>
                    <a:pt x="399" y="4"/>
                  </a:lnTo>
                  <a:lnTo>
                    <a:pt x="365" y="1"/>
                  </a:lnTo>
                  <a:lnTo>
                    <a:pt x="3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43"/>
            <p:cNvSpPr>
              <a:spLocks noEditPoints="1"/>
            </p:cNvSpPr>
            <p:nvPr/>
          </p:nvSpPr>
          <p:spPr bwMode="auto">
            <a:xfrm>
              <a:off x="288" y="1314"/>
              <a:ext cx="246" cy="158"/>
            </a:xfrm>
            <a:custGeom>
              <a:avLst/>
              <a:gdLst>
                <a:gd name="T0" fmla="*/ 89 w 1229"/>
                <a:gd name="T1" fmla="*/ 17 h 792"/>
                <a:gd name="T2" fmla="*/ 155 w 1229"/>
                <a:gd name="T3" fmla="*/ 15 h 792"/>
                <a:gd name="T4" fmla="*/ 223 w 1229"/>
                <a:gd name="T5" fmla="*/ 12 h 792"/>
                <a:gd name="T6" fmla="*/ 322 w 1229"/>
                <a:gd name="T7" fmla="*/ 7 h 792"/>
                <a:gd name="T8" fmla="*/ 355 w 1229"/>
                <a:gd name="T9" fmla="*/ 6 h 792"/>
                <a:gd name="T10" fmla="*/ 422 w 1229"/>
                <a:gd name="T11" fmla="*/ 10 h 792"/>
                <a:gd name="T12" fmla="*/ 483 w 1229"/>
                <a:gd name="T13" fmla="*/ 20 h 792"/>
                <a:gd name="T14" fmla="*/ 510 w 1229"/>
                <a:gd name="T15" fmla="*/ 27 h 792"/>
                <a:gd name="T16" fmla="*/ 536 w 1229"/>
                <a:gd name="T17" fmla="*/ 40 h 792"/>
                <a:gd name="T18" fmla="*/ 558 w 1229"/>
                <a:gd name="T19" fmla="*/ 53 h 792"/>
                <a:gd name="T20" fmla="*/ 580 w 1229"/>
                <a:gd name="T21" fmla="*/ 71 h 792"/>
                <a:gd name="T22" fmla="*/ 580 w 1229"/>
                <a:gd name="T23" fmla="*/ 742 h 792"/>
                <a:gd name="T24" fmla="*/ 580 w 1229"/>
                <a:gd name="T25" fmla="*/ 747 h 792"/>
                <a:gd name="T26" fmla="*/ 576 w 1229"/>
                <a:gd name="T27" fmla="*/ 753 h 792"/>
                <a:gd name="T28" fmla="*/ 573 w 1229"/>
                <a:gd name="T29" fmla="*/ 755 h 792"/>
                <a:gd name="T30" fmla="*/ 563 w 1229"/>
                <a:gd name="T31" fmla="*/ 750 h 792"/>
                <a:gd name="T32" fmla="*/ 540 w 1229"/>
                <a:gd name="T33" fmla="*/ 732 h 792"/>
                <a:gd name="T34" fmla="*/ 531 w 1229"/>
                <a:gd name="T35" fmla="*/ 726 h 792"/>
                <a:gd name="T36" fmla="*/ 507 w 1229"/>
                <a:gd name="T37" fmla="*/ 721 h 792"/>
                <a:gd name="T38" fmla="*/ 457 w 1229"/>
                <a:gd name="T39" fmla="*/ 715 h 792"/>
                <a:gd name="T40" fmla="*/ 376 w 1229"/>
                <a:gd name="T41" fmla="*/ 709 h 792"/>
                <a:gd name="T42" fmla="*/ 320 w 1229"/>
                <a:gd name="T43" fmla="*/ 709 h 792"/>
                <a:gd name="T44" fmla="*/ 167 w 1229"/>
                <a:gd name="T45" fmla="*/ 712 h 792"/>
                <a:gd name="T46" fmla="*/ 23 w 1229"/>
                <a:gd name="T47" fmla="*/ 719 h 792"/>
                <a:gd name="T48" fmla="*/ 23 w 1229"/>
                <a:gd name="T49" fmla="*/ 355 h 792"/>
                <a:gd name="T50" fmla="*/ 23 w 1229"/>
                <a:gd name="T51" fmla="*/ 15 h 792"/>
                <a:gd name="T52" fmla="*/ 89 w 1229"/>
                <a:gd name="T53" fmla="*/ 17 h 792"/>
                <a:gd name="T54" fmla="*/ 719 w 1229"/>
                <a:gd name="T55" fmla="*/ 0 h 792"/>
                <a:gd name="T56" fmla="*/ 660 w 1229"/>
                <a:gd name="T57" fmla="*/ 41 h 792"/>
                <a:gd name="T58" fmla="*/ 700 w 1229"/>
                <a:gd name="T59" fmla="*/ 25 h 792"/>
                <a:gd name="T60" fmla="*/ 745 w 1229"/>
                <a:gd name="T61" fmla="*/ 14 h 792"/>
                <a:gd name="T62" fmla="*/ 794 w 1229"/>
                <a:gd name="T63" fmla="*/ 9 h 792"/>
                <a:gd name="T64" fmla="*/ 847 w 1229"/>
                <a:gd name="T65" fmla="*/ 6 h 792"/>
                <a:gd name="T66" fmla="*/ 879 w 1229"/>
                <a:gd name="T67" fmla="*/ 7 h 792"/>
                <a:gd name="T68" fmla="*/ 978 w 1229"/>
                <a:gd name="T69" fmla="*/ 11 h 792"/>
                <a:gd name="T70" fmla="*/ 1046 w 1229"/>
                <a:gd name="T71" fmla="*/ 15 h 792"/>
                <a:gd name="T72" fmla="*/ 1112 w 1229"/>
                <a:gd name="T73" fmla="*/ 17 h 792"/>
                <a:gd name="T74" fmla="*/ 1145 w 1229"/>
                <a:gd name="T75" fmla="*/ 16 h 792"/>
                <a:gd name="T76" fmla="*/ 1176 w 1229"/>
                <a:gd name="T77" fmla="*/ 15 h 792"/>
                <a:gd name="T78" fmla="*/ 1176 w 1229"/>
                <a:gd name="T79" fmla="*/ 719 h 792"/>
                <a:gd name="T80" fmla="*/ 962 w 1229"/>
                <a:gd name="T81" fmla="*/ 710 h 792"/>
                <a:gd name="T82" fmla="*/ 887 w 1229"/>
                <a:gd name="T83" fmla="*/ 709 h 792"/>
                <a:gd name="T84" fmla="*/ 807 w 1229"/>
                <a:gd name="T85" fmla="*/ 710 h 792"/>
                <a:gd name="T86" fmla="*/ 732 w 1229"/>
                <a:gd name="T87" fmla="*/ 717 h 792"/>
                <a:gd name="T88" fmla="*/ 669 w 1229"/>
                <a:gd name="T89" fmla="*/ 730 h 792"/>
                <a:gd name="T90" fmla="*/ 642 w 1229"/>
                <a:gd name="T91" fmla="*/ 738 h 792"/>
                <a:gd name="T92" fmla="*/ 619 w 1229"/>
                <a:gd name="T93" fmla="*/ 750 h 792"/>
                <a:gd name="T94" fmla="*/ 619 w 1229"/>
                <a:gd name="T95" fmla="*/ 71 h 792"/>
                <a:gd name="T96" fmla="*/ 628 w 1229"/>
                <a:gd name="T97" fmla="*/ 63 h 792"/>
                <a:gd name="T98" fmla="*/ 596 w 1229"/>
                <a:gd name="T99" fmla="*/ 39 h 792"/>
                <a:gd name="T100" fmla="*/ 476 w 1229"/>
                <a:gd name="T101" fmla="*/ 0 h 792"/>
                <a:gd name="T102" fmla="*/ 0 w 1229"/>
                <a:gd name="T103" fmla="*/ 0 h 792"/>
                <a:gd name="T104" fmla="*/ 19 w 1229"/>
                <a:gd name="T105" fmla="*/ 765 h 792"/>
                <a:gd name="T106" fmla="*/ 701 w 1229"/>
                <a:gd name="T107" fmla="*/ 765 h 792"/>
                <a:gd name="T108" fmla="*/ 884 w 1229"/>
                <a:gd name="T109" fmla="*/ 724 h 792"/>
                <a:gd name="T110" fmla="*/ 1101 w 1229"/>
                <a:gd name="T111" fmla="*/ 760 h 792"/>
                <a:gd name="T112" fmla="*/ 1197 w 1229"/>
                <a:gd name="T113" fmla="*/ 0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29" h="792">
                  <a:moveTo>
                    <a:pt x="89" y="17"/>
                  </a:moveTo>
                  <a:lnTo>
                    <a:pt x="89" y="17"/>
                  </a:lnTo>
                  <a:lnTo>
                    <a:pt x="121" y="16"/>
                  </a:lnTo>
                  <a:lnTo>
                    <a:pt x="155" y="15"/>
                  </a:lnTo>
                  <a:lnTo>
                    <a:pt x="223" y="12"/>
                  </a:lnTo>
                  <a:lnTo>
                    <a:pt x="223" y="12"/>
                  </a:lnTo>
                  <a:lnTo>
                    <a:pt x="290" y="9"/>
                  </a:lnTo>
                  <a:lnTo>
                    <a:pt x="322" y="7"/>
                  </a:lnTo>
                  <a:lnTo>
                    <a:pt x="355" y="6"/>
                  </a:lnTo>
                  <a:lnTo>
                    <a:pt x="355" y="6"/>
                  </a:lnTo>
                  <a:lnTo>
                    <a:pt x="388" y="7"/>
                  </a:lnTo>
                  <a:lnTo>
                    <a:pt x="422" y="10"/>
                  </a:lnTo>
                  <a:lnTo>
                    <a:pt x="453" y="14"/>
                  </a:lnTo>
                  <a:lnTo>
                    <a:pt x="483" y="20"/>
                  </a:lnTo>
                  <a:lnTo>
                    <a:pt x="496" y="24"/>
                  </a:lnTo>
                  <a:lnTo>
                    <a:pt x="510" y="27"/>
                  </a:lnTo>
                  <a:lnTo>
                    <a:pt x="522" y="34"/>
                  </a:lnTo>
                  <a:lnTo>
                    <a:pt x="536" y="40"/>
                  </a:lnTo>
                  <a:lnTo>
                    <a:pt x="547" y="46"/>
                  </a:lnTo>
                  <a:lnTo>
                    <a:pt x="558" y="53"/>
                  </a:lnTo>
                  <a:lnTo>
                    <a:pt x="570" y="62"/>
                  </a:lnTo>
                  <a:lnTo>
                    <a:pt x="580" y="71"/>
                  </a:lnTo>
                  <a:lnTo>
                    <a:pt x="580" y="71"/>
                  </a:lnTo>
                  <a:lnTo>
                    <a:pt x="580" y="742"/>
                  </a:lnTo>
                  <a:lnTo>
                    <a:pt x="580" y="742"/>
                  </a:lnTo>
                  <a:lnTo>
                    <a:pt x="580" y="747"/>
                  </a:lnTo>
                  <a:lnTo>
                    <a:pt x="578" y="751"/>
                  </a:lnTo>
                  <a:lnTo>
                    <a:pt x="576" y="753"/>
                  </a:lnTo>
                  <a:lnTo>
                    <a:pt x="573" y="755"/>
                  </a:lnTo>
                  <a:lnTo>
                    <a:pt x="573" y="755"/>
                  </a:lnTo>
                  <a:lnTo>
                    <a:pt x="568" y="753"/>
                  </a:lnTo>
                  <a:lnTo>
                    <a:pt x="563" y="750"/>
                  </a:lnTo>
                  <a:lnTo>
                    <a:pt x="551" y="741"/>
                  </a:lnTo>
                  <a:lnTo>
                    <a:pt x="540" y="732"/>
                  </a:lnTo>
                  <a:lnTo>
                    <a:pt x="535" y="729"/>
                  </a:lnTo>
                  <a:lnTo>
                    <a:pt x="531" y="726"/>
                  </a:lnTo>
                  <a:lnTo>
                    <a:pt x="531" y="726"/>
                  </a:lnTo>
                  <a:lnTo>
                    <a:pt x="507" y="721"/>
                  </a:lnTo>
                  <a:lnTo>
                    <a:pt x="481" y="717"/>
                  </a:lnTo>
                  <a:lnTo>
                    <a:pt x="457" y="715"/>
                  </a:lnTo>
                  <a:lnTo>
                    <a:pt x="430" y="712"/>
                  </a:lnTo>
                  <a:lnTo>
                    <a:pt x="376" y="709"/>
                  </a:lnTo>
                  <a:lnTo>
                    <a:pt x="320" y="709"/>
                  </a:lnTo>
                  <a:lnTo>
                    <a:pt x="320" y="709"/>
                  </a:lnTo>
                  <a:lnTo>
                    <a:pt x="243" y="710"/>
                  </a:lnTo>
                  <a:lnTo>
                    <a:pt x="167" y="712"/>
                  </a:lnTo>
                  <a:lnTo>
                    <a:pt x="94" y="715"/>
                  </a:lnTo>
                  <a:lnTo>
                    <a:pt x="23" y="719"/>
                  </a:lnTo>
                  <a:lnTo>
                    <a:pt x="23" y="719"/>
                  </a:lnTo>
                  <a:lnTo>
                    <a:pt x="23" y="355"/>
                  </a:lnTo>
                  <a:lnTo>
                    <a:pt x="23" y="15"/>
                  </a:lnTo>
                  <a:lnTo>
                    <a:pt x="23" y="15"/>
                  </a:lnTo>
                  <a:lnTo>
                    <a:pt x="55" y="16"/>
                  </a:lnTo>
                  <a:lnTo>
                    <a:pt x="89" y="17"/>
                  </a:lnTo>
                  <a:close/>
                  <a:moveTo>
                    <a:pt x="1197" y="0"/>
                  </a:moveTo>
                  <a:lnTo>
                    <a:pt x="719" y="0"/>
                  </a:lnTo>
                  <a:lnTo>
                    <a:pt x="660" y="41"/>
                  </a:lnTo>
                  <a:lnTo>
                    <a:pt x="660" y="41"/>
                  </a:lnTo>
                  <a:lnTo>
                    <a:pt x="679" y="32"/>
                  </a:lnTo>
                  <a:lnTo>
                    <a:pt x="700" y="25"/>
                  </a:lnTo>
                  <a:lnTo>
                    <a:pt x="722" y="19"/>
                  </a:lnTo>
                  <a:lnTo>
                    <a:pt x="745" y="14"/>
                  </a:lnTo>
                  <a:lnTo>
                    <a:pt x="770" y="10"/>
                  </a:lnTo>
                  <a:lnTo>
                    <a:pt x="794" y="9"/>
                  </a:lnTo>
                  <a:lnTo>
                    <a:pt x="820" y="7"/>
                  </a:lnTo>
                  <a:lnTo>
                    <a:pt x="847" y="6"/>
                  </a:lnTo>
                  <a:lnTo>
                    <a:pt x="847" y="6"/>
                  </a:lnTo>
                  <a:lnTo>
                    <a:pt x="879" y="7"/>
                  </a:lnTo>
                  <a:lnTo>
                    <a:pt x="912" y="9"/>
                  </a:lnTo>
                  <a:lnTo>
                    <a:pt x="978" y="11"/>
                  </a:lnTo>
                  <a:lnTo>
                    <a:pt x="978" y="11"/>
                  </a:lnTo>
                  <a:lnTo>
                    <a:pt x="1046" y="15"/>
                  </a:lnTo>
                  <a:lnTo>
                    <a:pt x="1080" y="16"/>
                  </a:lnTo>
                  <a:lnTo>
                    <a:pt x="1112" y="17"/>
                  </a:lnTo>
                  <a:lnTo>
                    <a:pt x="1112" y="17"/>
                  </a:lnTo>
                  <a:lnTo>
                    <a:pt x="1145" y="16"/>
                  </a:lnTo>
                  <a:lnTo>
                    <a:pt x="1176" y="15"/>
                  </a:lnTo>
                  <a:lnTo>
                    <a:pt x="1176" y="15"/>
                  </a:lnTo>
                  <a:lnTo>
                    <a:pt x="1176" y="719"/>
                  </a:lnTo>
                  <a:lnTo>
                    <a:pt x="1176" y="719"/>
                  </a:lnTo>
                  <a:lnTo>
                    <a:pt x="1038" y="712"/>
                  </a:lnTo>
                  <a:lnTo>
                    <a:pt x="962" y="710"/>
                  </a:lnTo>
                  <a:lnTo>
                    <a:pt x="887" y="709"/>
                  </a:lnTo>
                  <a:lnTo>
                    <a:pt x="887" y="709"/>
                  </a:lnTo>
                  <a:lnTo>
                    <a:pt x="847" y="709"/>
                  </a:lnTo>
                  <a:lnTo>
                    <a:pt x="807" y="710"/>
                  </a:lnTo>
                  <a:lnTo>
                    <a:pt x="768" y="712"/>
                  </a:lnTo>
                  <a:lnTo>
                    <a:pt x="732" y="717"/>
                  </a:lnTo>
                  <a:lnTo>
                    <a:pt x="699" y="722"/>
                  </a:lnTo>
                  <a:lnTo>
                    <a:pt x="669" y="730"/>
                  </a:lnTo>
                  <a:lnTo>
                    <a:pt x="655" y="733"/>
                  </a:lnTo>
                  <a:lnTo>
                    <a:pt x="642" y="738"/>
                  </a:lnTo>
                  <a:lnTo>
                    <a:pt x="630" y="745"/>
                  </a:lnTo>
                  <a:lnTo>
                    <a:pt x="619" y="750"/>
                  </a:lnTo>
                  <a:lnTo>
                    <a:pt x="619" y="750"/>
                  </a:lnTo>
                  <a:lnTo>
                    <a:pt x="619" y="71"/>
                  </a:lnTo>
                  <a:lnTo>
                    <a:pt x="619" y="71"/>
                  </a:lnTo>
                  <a:lnTo>
                    <a:pt x="628" y="63"/>
                  </a:lnTo>
                  <a:lnTo>
                    <a:pt x="596" y="39"/>
                  </a:lnTo>
                  <a:lnTo>
                    <a:pt x="596" y="39"/>
                  </a:lnTo>
                  <a:lnTo>
                    <a:pt x="596" y="39"/>
                  </a:lnTo>
                  <a:lnTo>
                    <a:pt x="476" y="0"/>
                  </a:lnTo>
                  <a:lnTo>
                    <a:pt x="18" y="0"/>
                  </a:lnTo>
                  <a:lnTo>
                    <a:pt x="0" y="0"/>
                  </a:lnTo>
                  <a:lnTo>
                    <a:pt x="0" y="66"/>
                  </a:lnTo>
                  <a:lnTo>
                    <a:pt x="19" y="765"/>
                  </a:lnTo>
                  <a:lnTo>
                    <a:pt x="553" y="792"/>
                  </a:lnTo>
                  <a:lnTo>
                    <a:pt x="701" y="765"/>
                  </a:lnTo>
                  <a:lnTo>
                    <a:pt x="884" y="762"/>
                  </a:lnTo>
                  <a:lnTo>
                    <a:pt x="884" y="724"/>
                  </a:lnTo>
                  <a:lnTo>
                    <a:pt x="1101" y="724"/>
                  </a:lnTo>
                  <a:lnTo>
                    <a:pt x="1101" y="760"/>
                  </a:lnTo>
                  <a:lnTo>
                    <a:pt x="1229" y="758"/>
                  </a:lnTo>
                  <a:lnTo>
                    <a:pt x="1197" y="0"/>
                  </a:lnTo>
                  <a:close/>
                </a:path>
              </a:pathLst>
            </a:custGeom>
            <a:solidFill>
              <a:srgbClr val="FFFF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44"/>
            <p:cNvSpPr>
              <a:spLocks/>
            </p:cNvSpPr>
            <p:nvPr/>
          </p:nvSpPr>
          <p:spPr bwMode="auto">
            <a:xfrm>
              <a:off x="293" y="1315"/>
              <a:ext cx="111" cy="150"/>
            </a:xfrm>
            <a:custGeom>
              <a:avLst/>
              <a:gdLst>
                <a:gd name="T0" fmla="*/ 66 w 557"/>
                <a:gd name="T1" fmla="*/ 11 h 749"/>
                <a:gd name="T2" fmla="*/ 66 w 557"/>
                <a:gd name="T3" fmla="*/ 11 h 749"/>
                <a:gd name="T4" fmla="*/ 98 w 557"/>
                <a:gd name="T5" fmla="*/ 10 h 749"/>
                <a:gd name="T6" fmla="*/ 132 w 557"/>
                <a:gd name="T7" fmla="*/ 9 h 749"/>
                <a:gd name="T8" fmla="*/ 200 w 557"/>
                <a:gd name="T9" fmla="*/ 6 h 749"/>
                <a:gd name="T10" fmla="*/ 200 w 557"/>
                <a:gd name="T11" fmla="*/ 6 h 749"/>
                <a:gd name="T12" fmla="*/ 267 w 557"/>
                <a:gd name="T13" fmla="*/ 3 h 749"/>
                <a:gd name="T14" fmla="*/ 299 w 557"/>
                <a:gd name="T15" fmla="*/ 1 h 749"/>
                <a:gd name="T16" fmla="*/ 332 w 557"/>
                <a:gd name="T17" fmla="*/ 0 h 749"/>
                <a:gd name="T18" fmla="*/ 332 w 557"/>
                <a:gd name="T19" fmla="*/ 0 h 749"/>
                <a:gd name="T20" fmla="*/ 365 w 557"/>
                <a:gd name="T21" fmla="*/ 1 h 749"/>
                <a:gd name="T22" fmla="*/ 399 w 557"/>
                <a:gd name="T23" fmla="*/ 4 h 749"/>
                <a:gd name="T24" fmla="*/ 430 w 557"/>
                <a:gd name="T25" fmla="*/ 8 h 749"/>
                <a:gd name="T26" fmla="*/ 460 w 557"/>
                <a:gd name="T27" fmla="*/ 14 h 749"/>
                <a:gd name="T28" fmla="*/ 473 w 557"/>
                <a:gd name="T29" fmla="*/ 18 h 749"/>
                <a:gd name="T30" fmla="*/ 487 w 557"/>
                <a:gd name="T31" fmla="*/ 21 h 749"/>
                <a:gd name="T32" fmla="*/ 499 w 557"/>
                <a:gd name="T33" fmla="*/ 28 h 749"/>
                <a:gd name="T34" fmla="*/ 513 w 557"/>
                <a:gd name="T35" fmla="*/ 34 h 749"/>
                <a:gd name="T36" fmla="*/ 524 w 557"/>
                <a:gd name="T37" fmla="*/ 40 h 749"/>
                <a:gd name="T38" fmla="*/ 535 w 557"/>
                <a:gd name="T39" fmla="*/ 47 h 749"/>
                <a:gd name="T40" fmla="*/ 547 w 557"/>
                <a:gd name="T41" fmla="*/ 56 h 749"/>
                <a:gd name="T42" fmla="*/ 557 w 557"/>
                <a:gd name="T43" fmla="*/ 65 h 749"/>
                <a:gd name="T44" fmla="*/ 557 w 557"/>
                <a:gd name="T45" fmla="*/ 65 h 749"/>
                <a:gd name="T46" fmla="*/ 557 w 557"/>
                <a:gd name="T47" fmla="*/ 736 h 749"/>
                <a:gd name="T48" fmla="*/ 557 w 557"/>
                <a:gd name="T49" fmla="*/ 736 h 749"/>
                <a:gd name="T50" fmla="*/ 557 w 557"/>
                <a:gd name="T51" fmla="*/ 741 h 749"/>
                <a:gd name="T52" fmla="*/ 555 w 557"/>
                <a:gd name="T53" fmla="*/ 745 h 749"/>
                <a:gd name="T54" fmla="*/ 553 w 557"/>
                <a:gd name="T55" fmla="*/ 747 h 749"/>
                <a:gd name="T56" fmla="*/ 550 w 557"/>
                <a:gd name="T57" fmla="*/ 749 h 749"/>
                <a:gd name="T58" fmla="*/ 550 w 557"/>
                <a:gd name="T59" fmla="*/ 749 h 749"/>
                <a:gd name="T60" fmla="*/ 545 w 557"/>
                <a:gd name="T61" fmla="*/ 747 h 749"/>
                <a:gd name="T62" fmla="*/ 540 w 557"/>
                <a:gd name="T63" fmla="*/ 744 h 749"/>
                <a:gd name="T64" fmla="*/ 528 w 557"/>
                <a:gd name="T65" fmla="*/ 735 h 749"/>
                <a:gd name="T66" fmla="*/ 517 w 557"/>
                <a:gd name="T67" fmla="*/ 726 h 749"/>
                <a:gd name="T68" fmla="*/ 512 w 557"/>
                <a:gd name="T69" fmla="*/ 723 h 749"/>
                <a:gd name="T70" fmla="*/ 508 w 557"/>
                <a:gd name="T71" fmla="*/ 720 h 749"/>
                <a:gd name="T72" fmla="*/ 508 w 557"/>
                <a:gd name="T73" fmla="*/ 720 h 749"/>
                <a:gd name="T74" fmla="*/ 484 w 557"/>
                <a:gd name="T75" fmla="*/ 715 h 749"/>
                <a:gd name="T76" fmla="*/ 458 w 557"/>
                <a:gd name="T77" fmla="*/ 711 h 749"/>
                <a:gd name="T78" fmla="*/ 434 w 557"/>
                <a:gd name="T79" fmla="*/ 709 h 749"/>
                <a:gd name="T80" fmla="*/ 407 w 557"/>
                <a:gd name="T81" fmla="*/ 706 h 749"/>
                <a:gd name="T82" fmla="*/ 353 w 557"/>
                <a:gd name="T83" fmla="*/ 703 h 749"/>
                <a:gd name="T84" fmla="*/ 297 w 557"/>
                <a:gd name="T85" fmla="*/ 703 h 749"/>
                <a:gd name="T86" fmla="*/ 297 w 557"/>
                <a:gd name="T87" fmla="*/ 703 h 749"/>
                <a:gd name="T88" fmla="*/ 220 w 557"/>
                <a:gd name="T89" fmla="*/ 704 h 749"/>
                <a:gd name="T90" fmla="*/ 144 w 557"/>
                <a:gd name="T91" fmla="*/ 706 h 749"/>
                <a:gd name="T92" fmla="*/ 71 w 557"/>
                <a:gd name="T93" fmla="*/ 709 h 749"/>
                <a:gd name="T94" fmla="*/ 0 w 557"/>
                <a:gd name="T95" fmla="*/ 713 h 749"/>
                <a:gd name="T96" fmla="*/ 0 w 557"/>
                <a:gd name="T97" fmla="*/ 713 h 749"/>
                <a:gd name="T98" fmla="*/ 0 w 557"/>
                <a:gd name="T99" fmla="*/ 349 h 749"/>
                <a:gd name="T100" fmla="*/ 0 w 557"/>
                <a:gd name="T101" fmla="*/ 9 h 749"/>
                <a:gd name="T102" fmla="*/ 0 w 557"/>
                <a:gd name="T103" fmla="*/ 9 h 749"/>
                <a:gd name="T104" fmla="*/ 32 w 557"/>
                <a:gd name="T105" fmla="*/ 10 h 749"/>
                <a:gd name="T106" fmla="*/ 66 w 557"/>
                <a:gd name="T107" fmla="*/ 11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7" h="749">
                  <a:moveTo>
                    <a:pt x="66" y="11"/>
                  </a:moveTo>
                  <a:lnTo>
                    <a:pt x="66" y="11"/>
                  </a:lnTo>
                  <a:lnTo>
                    <a:pt x="98" y="10"/>
                  </a:lnTo>
                  <a:lnTo>
                    <a:pt x="132" y="9"/>
                  </a:lnTo>
                  <a:lnTo>
                    <a:pt x="200" y="6"/>
                  </a:lnTo>
                  <a:lnTo>
                    <a:pt x="200" y="6"/>
                  </a:lnTo>
                  <a:lnTo>
                    <a:pt x="267" y="3"/>
                  </a:lnTo>
                  <a:lnTo>
                    <a:pt x="299" y="1"/>
                  </a:lnTo>
                  <a:lnTo>
                    <a:pt x="332" y="0"/>
                  </a:lnTo>
                  <a:lnTo>
                    <a:pt x="332" y="0"/>
                  </a:lnTo>
                  <a:lnTo>
                    <a:pt x="365" y="1"/>
                  </a:lnTo>
                  <a:lnTo>
                    <a:pt x="399" y="4"/>
                  </a:lnTo>
                  <a:lnTo>
                    <a:pt x="430" y="8"/>
                  </a:lnTo>
                  <a:lnTo>
                    <a:pt x="460" y="14"/>
                  </a:lnTo>
                  <a:lnTo>
                    <a:pt x="473" y="18"/>
                  </a:lnTo>
                  <a:lnTo>
                    <a:pt x="487" y="21"/>
                  </a:lnTo>
                  <a:lnTo>
                    <a:pt x="499" y="28"/>
                  </a:lnTo>
                  <a:lnTo>
                    <a:pt x="513" y="34"/>
                  </a:lnTo>
                  <a:lnTo>
                    <a:pt x="524" y="40"/>
                  </a:lnTo>
                  <a:lnTo>
                    <a:pt x="535" y="47"/>
                  </a:lnTo>
                  <a:lnTo>
                    <a:pt x="547" y="56"/>
                  </a:lnTo>
                  <a:lnTo>
                    <a:pt x="557" y="65"/>
                  </a:lnTo>
                  <a:lnTo>
                    <a:pt x="557" y="65"/>
                  </a:lnTo>
                  <a:lnTo>
                    <a:pt x="557" y="736"/>
                  </a:lnTo>
                  <a:lnTo>
                    <a:pt x="557" y="736"/>
                  </a:lnTo>
                  <a:lnTo>
                    <a:pt x="557" y="741"/>
                  </a:lnTo>
                  <a:lnTo>
                    <a:pt x="555" y="745"/>
                  </a:lnTo>
                  <a:lnTo>
                    <a:pt x="553" y="747"/>
                  </a:lnTo>
                  <a:lnTo>
                    <a:pt x="550" y="749"/>
                  </a:lnTo>
                  <a:lnTo>
                    <a:pt x="550" y="749"/>
                  </a:lnTo>
                  <a:lnTo>
                    <a:pt x="545" y="747"/>
                  </a:lnTo>
                  <a:lnTo>
                    <a:pt x="540" y="744"/>
                  </a:lnTo>
                  <a:lnTo>
                    <a:pt x="528" y="735"/>
                  </a:lnTo>
                  <a:lnTo>
                    <a:pt x="517" y="726"/>
                  </a:lnTo>
                  <a:lnTo>
                    <a:pt x="512" y="723"/>
                  </a:lnTo>
                  <a:lnTo>
                    <a:pt x="508" y="720"/>
                  </a:lnTo>
                  <a:lnTo>
                    <a:pt x="508" y="720"/>
                  </a:lnTo>
                  <a:lnTo>
                    <a:pt x="484" y="715"/>
                  </a:lnTo>
                  <a:lnTo>
                    <a:pt x="458" y="711"/>
                  </a:lnTo>
                  <a:lnTo>
                    <a:pt x="434" y="709"/>
                  </a:lnTo>
                  <a:lnTo>
                    <a:pt x="407" y="706"/>
                  </a:lnTo>
                  <a:lnTo>
                    <a:pt x="353" y="703"/>
                  </a:lnTo>
                  <a:lnTo>
                    <a:pt x="297" y="703"/>
                  </a:lnTo>
                  <a:lnTo>
                    <a:pt x="297" y="703"/>
                  </a:lnTo>
                  <a:lnTo>
                    <a:pt x="220" y="704"/>
                  </a:lnTo>
                  <a:lnTo>
                    <a:pt x="144" y="706"/>
                  </a:lnTo>
                  <a:lnTo>
                    <a:pt x="71" y="709"/>
                  </a:lnTo>
                  <a:lnTo>
                    <a:pt x="0" y="713"/>
                  </a:lnTo>
                  <a:lnTo>
                    <a:pt x="0" y="713"/>
                  </a:lnTo>
                  <a:lnTo>
                    <a:pt x="0" y="349"/>
                  </a:lnTo>
                  <a:lnTo>
                    <a:pt x="0" y="9"/>
                  </a:lnTo>
                  <a:lnTo>
                    <a:pt x="0" y="9"/>
                  </a:lnTo>
                  <a:lnTo>
                    <a:pt x="32" y="10"/>
                  </a:lnTo>
                  <a:lnTo>
                    <a:pt x="66" y="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45"/>
            <p:cNvSpPr>
              <a:spLocks/>
            </p:cNvSpPr>
            <p:nvPr/>
          </p:nvSpPr>
          <p:spPr bwMode="auto">
            <a:xfrm>
              <a:off x="288" y="1314"/>
              <a:ext cx="246" cy="158"/>
            </a:xfrm>
            <a:custGeom>
              <a:avLst/>
              <a:gdLst>
                <a:gd name="T0" fmla="*/ 1197 w 1229"/>
                <a:gd name="T1" fmla="*/ 0 h 792"/>
                <a:gd name="T2" fmla="*/ 719 w 1229"/>
                <a:gd name="T3" fmla="*/ 0 h 792"/>
                <a:gd name="T4" fmla="*/ 660 w 1229"/>
                <a:gd name="T5" fmla="*/ 41 h 792"/>
                <a:gd name="T6" fmla="*/ 660 w 1229"/>
                <a:gd name="T7" fmla="*/ 41 h 792"/>
                <a:gd name="T8" fmla="*/ 679 w 1229"/>
                <a:gd name="T9" fmla="*/ 32 h 792"/>
                <a:gd name="T10" fmla="*/ 700 w 1229"/>
                <a:gd name="T11" fmla="*/ 25 h 792"/>
                <a:gd name="T12" fmla="*/ 722 w 1229"/>
                <a:gd name="T13" fmla="*/ 19 h 792"/>
                <a:gd name="T14" fmla="*/ 745 w 1229"/>
                <a:gd name="T15" fmla="*/ 14 h 792"/>
                <a:gd name="T16" fmla="*/ 770 w 1229"/>
                <a:gd name="T17" fmla="*/ 10 h 792"/>
                <a:gd name="T18" fmla="*/ 794 w 1229"/>
                <a:gd name="T19" fmla="*/ 9 h 792"/>
                <a:gd name="T20" fmla="*/ 820 w 1229"/>
                <a:gd name="T21" fmla="*/ 7 h 792"/>
                <a:gd name="T22" fmla="*/ 847 w 1229"/>
                <a:gd name="T23" fmla="*/ 6 h 792"/>
                <a:gd name="T24" fmla="*/ 847 w 1229"/>
                <a:gd name="T25" fmla="*/ 6 h 792"/>
                <a:gd name="T26" fmla="*/ 879 w 1229"/>
                <a:gd name="T27" fmla="*/ 7 h 792"/>
                <a:gd name="T28" fmla="*/ 912 w 1229"/>
                <a:gd name="T29" fmla="*/ 9 h 792"/>
                <a:gd name="T30" fmla="*/ 978 w 1229"/>
                <a:gd name="T31" fmla="*/ 11 h 792"/>
                <a:gd name="T32" fmla="*/ 978 w 1229"/>
                <a:gd name="T33" fmla="*/ 11 h 792"/>
                <a:gd name="T34" fmla="*/ 1046 w 1229"/>
                <a:gd name="T35" fmla="*/ 15 h 792"/>
                <a:gd name="T36" fmla="*/ 1080 w 1229"/>
                <a:gd name="T37" fmla="*/ 16 h 792"/>
                <a:gd name="T38" fmla="*/ 1112 w 1229"/>
                <a:gd name="T39" fmla="*/ 17 h 792"/>
                <a:gd name="T40" fmla="*/ 1112 w 1229"/>
                <a:gd name="T41" fmla="*/ 17 h 792"/>
                <a:gd name="T42" fmla="*/ 1145 w 1229"/>
                <a:gd name="T43" fmla="*/ 16 h 792"/>
                <a:gd name="T44" fmla="*/ 1176 w 1229"/>
                <a:gd name="T45" fmla="*/ 15 h 792"/>
                <a:gd name="T46" fmla="*/ 1176 w 1229"/>
                <a:gd name="T47" fmla="*/ 15 h 792"/>
                <a:gd name="T48" fmla="*/ 1176 w 1229"/>
                <a:gd name="T49" fmla="*/ 719 h 792"/>
                <a:gd name="T50" fmla="*/ 1176 w 1229"/>
                <a:gd name="T51" fmla="*/ 719 h 792"/>
                <a:gd name="T52" fmla="*/ 1038 w 1229"/>
                <a:gd name="T53" fmla="*/ 712 h 792"/>
                <a:gd name="T54" fmla="*/ 962 w 1229"/>
                <a:gd name="T55" fmla="*/ 710 h 792"/>
                <a:gd name="T56" fmla="*/ 887 w 1229"/>
                <a:gd name="T57" fmla="*/ 709 h 792"/>
                <a:gd name="T58" fmla="*/ 887 w 1229"/>
                <a:gd name="T59" fmla="*/ 709 h 792"/>
                <a:gd name="T60" fmla="*/ 847 w 1229"/>
                <a:gd name="T61" fmla="*/ 709 h 792"/>
                <a:gd name="T62" fmla="*/ 807 w 1229"/>
                <a:gd name="T63" fmla="*/ 710 h 792"/>
                <a:gd name="T64" fmla="*/ 768 w 1229"/>
                <a:gd name="T65" fmla="*/ 712 h 792"/>
                <a:gd name="T66" fmla="*/ 732 w 1229"/>
                <a:gd name="T67" fmla="*/ 717 h 792"/>
                <a:gd name="T68" fmla="*/ 699 w 1229"/>
                <a:gd name="T69" fmla="*/ 722 h 792"/>
                <a:gd name="T70" fmla="*/ 669 w 1229"/>
                <a:gd name="T71" fmla="*/ 730 h 792"/>
                <a:gd name="T72" fmla="*/ 655 w 1229"/>
                <a:gd name="T73" fmla="*/ 733 h 792"/>
                <a:gd name="T74" fmla="*/ 642 w 1229"/>
                <a:gd name="T75" fmla="*/ 738 h 792"/>
                <a:gd name="T76" fmla="*/ 630 w 1229"/>
                <a:gd name="T77" fmla="*/ 745 h 792"/>
                <a:gd name="T78" fmla="*/ 619 w 1229"/>
                <a:gd name="T79" fmla="*/ 750 h 792"/>
                <a:gd name="T80" fmla="*/ 619 w 1229"/>
                <a:gd name="T81" fmla="*/ 750 h 792"/>
                <a:gd name="T82" fmla="*/ 619 w 1229"/>
                <a:gd name="T83" fmla="*/ 71 h 792"/>
                <a:gd name="T84" fmla="*/ 619 w 1229"/>
                <a:gd name="T85" fmla="*/ 71 h 792"/>
                <a:gd name="T86" fmla="*/ 628 w 1229"/>
                <a:gd name="T87" fmla="*/ 63 h 792"/>
                <a:gd name="T88" fmla="*/ 596 w 1229"/>
                <a:gd name="T89" fmla="*/ 39 h 792"/>
                <a:gd name="T90" fmla="*/ 596 w 1229"/>
                <a:gd name="T91" fmla="*/ 39 h 792"/>
                <a:gd name="T92" fmla="*/ 596 w 1229"/>
                <a:gd name="T93" fmla="*/ 39 h 792"/>
                <a:gd name="T94" fmla="*/ 476 w 1229"/>
                <a:gd name="T95" fmla="*/ 0 h 792"/>
                <a:gd name="T96" fmla="*/ 18 w 1229"/>
                <a:gd name="T97" fmla="*/ 0 h 792"/>
                <a:gd name="T98" fmla="*/ 0 w 1229"/>
                <a:gd name="T99" fmla="*/ 0 h 792"/>
                <a:gd name="T100" fmla="*/ 0 w 1229"/>
                <a:gd name="T101" fmla="*/ 66 h 792"/>
                <a:gd name="T102" fmla="*/ 19 w 1229"/>
                <a:gd name="T103" fmla="*/ 765 h 792"/>
                <a:gd name="T104" fmla="*/ 553 w 1229"/>
                <a:gd name="T105" fmla="*/ 792 h 792"/>
                <a:gd name="T106" fmla="*/ 701 w 1229"/>
                <a:gd name="T107" fmla="*/ 765 h 792"/>
                <a:gd name="T108" fmla="*/ 884 w 1229"/>
                <a:gd name="T109" fmla="*/ 762 h 792"/>
                <a:gd name="T110" fmla="*/ 884 w 1229"/>
                <a:gd name="T111" fmla="*/ 724 h 792"/>
                <a:gd name="T112" fmla="*/ 1101 w 1229"/>
                <a:gd name="T113" fmla="*/ 724 h 792"/>
                <a:gd name="T114" fmla="*/ 1101 w 1229"/>
                <a:gd name="T115" fmla="*/ 760 h 792"/>
                <a:gd name="T116" fmla="*/ 1229 w 1229"/>
                <a:gd name="T117" fmla="*/ 758 h 792"/>
                <a:gd name="T118" fmla="*/ 1197 w 1229"/>
                <a:gd name="T119" fmla="*/ 0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29" h="792">
                  <a:moveTo>
                    <a:pt x="1197" y="0"/>
                  </a:moveTo>
                  <a:lnTo>
                    <a:pt x="719" y="0"/>
                  </a:lnTo>
                  <a:lnTo>
                    <a:pt x="660" y="41"/>
                  </a:lnTo>
                  <a:lnTo>
                    <a:pt x="660" y="41"/>
                  </a:lnTo>
                  <a:lnTo>
                    <a:pt x="679" y="32"/>
                  </a:lnTo>
                  <a:lnTo>
                    <a:pt x="700" y="25"/>
                  </a:lnTo>
                  <a:lnTo>
                    <a:pt x="722" y="19"/>
                  </a:lnTo>
                  <a:lnTo>
                    <a:pt x="745" y="14"/>
                  </a:lnTo>
                  <a:lnTo>
                    <a:pt x="770" y="10"/>
                  </a:lnTo>
                  <a:lnTo>
                    <a:pt x="794" y="9"/>
                  </a:lnTo>
                  <a:lnTo>
                    <a:pt x="820" y="7"/>
                  </a:lnTo>
                  <a:lnTo>
                    <a:pt x="847" y="6"/>
                  </a:lnTo>
                  <a:lnTo>
                    <a:pt x="847" y="6"/>
                  </a:lnTo>
                  <a:lnTo>
                    <a:pt x="879" y="7"/>
                  </a:lnTo>
                  <a:lnTo>
                    <a:pt x="912" y="9"/>
                  </a:lnTo>
                  <a:lnTo>
                    <a:pt x="978" y="11"/>
                  </a:lnTo>
                  <a:lnTo>
                    <a:pt x="978" y="11"/>
                  </a:lnTo>
                  <a:lnTo>
                    <a:pt x="1046" y="15"/>
                  </a:lnTo>
                  <a:lnTo>
                    <a:pt x="1080" y="16"/>
                  </a:lnTo>
                  <a:lnTo>
                    <a:pt x="1112" y="17"/>
                  </a:lnTo>
                  <a:lnTo>
                    <a:pt x="1112" y="17"/>
                  </a:lnTo>
                  <a:lnTo>
                    <a:pt x="1145" y="16"/>
                  </a:lnTo>
                  <a:lnTo>
                    <a:pt x="1176" y="15"/>
                  </a:lnTo>
                  <a:lnTo>
                    <a:pt x="1176" y="15"/>
                  </a:lnTo>
                  <a:lnTo>
                    <a:pt x="1176" y="719"/>
                  </a:lnTo>
                  <a:lnTo>
                    <a:pt x="1176" y="719"/>
                  </a:lnTo>
                  <a:lnTo>
                    <a:pt x="1038" y="712"/>
                  </a:lnTo>
                  <a:lnTo>
                    <a:pt x="962" y="710"/>
                  </a:lnTo>
                  <a:lnTo>
                    <a:pt x="887" y="709"/>
                  </a:lnTo>
                  <a:lnTo>
                    <a:pt x="887" y="709"/>
                  </a:lnTo>
                  <a:lnTo>
                    <a:pt x="847" y="709"/>
                  </a:lnTo>
                  <a:lnTo>
                    <a:pt x="807" y="710"/>
                  </a:lnTo>
                  <a:lnTo>
                    <a:pt x="768" y="712"/>
                  </a:lnTo>
                  <a:lnTo>
                    <a:pt x="732" y="717"/>
                  </a:lnTo>
                  <a:lnTo>
                    <a:pt x="699" y="722"/>
                  </a:lnTo>
                  <a:lnTo>
                    <a:pt x="669" y="730"/>
                  </a:lnTo>
                  <a:lnTo>
                    <a:pt x="655" y="733"/>
                  </a:lnTo>
                  <a:lnTo>
                    <a:pt x="642" y="738"/>
                  </a:lnTo>
                  <a:lnTo>
                    <a:pt x="630" y="745"/>
                  </a:lnTo>
                  <a:lnTo>
                    <a:pt x="619" y="750"/>
                  </a:lnTo>
                  <a:lnTo>
                    <a:pt x="619" y="750"/>
                  </a:lnTo>
                  <a:lnTo>
                    <a:pt x="619" y="71"/>
                  </a:lnTo>
                  <a:lnTo>
                    <a:pt x="619" y="71"/>
                  </a:lnTo>
                  <a:lnTo>
                    <a:pt x="628" y="63"/>
                  </a:lnTo>
                  <a:lnTo>
                    <a:pt x="596" y="39"/>
                  </a:lnTo>
                  <a:lnTo>
                    <a:pt x="596" y="39"/>
                  </a:lnTo>
                  <a:lnTo>
                    <a:pt x="596" y="39"/>
                  </a:lnTo>
                  <a:lnTo>
                    <a:pt x="476" y="0"/>
                  </a:lnTo>
                  <a:lnTo>
                    <a:pt x="18" y="0"/>
                  </a:lnTo>
                  <a:lnTo>
                    <a:pt x="0" y="0"/>
                  </a:lnTo>
                  <a:lnTo>
                    <a:pt x="0" y="66"/>
                  </a:lnTo>
                  <a:lnTo>
                    <a:pt x="19" y="765"/>
                  </a:lnTo>
                  <a:lnTo>
                    <a:pt x="553" y="792"/>
                  </a:lnTo>
                  <a:lnTo>
                    <a:pt x="701" y="765"/>
                  </a:lnTo>
                  <a:lnTo>
                    <a:pt x="884" y="762"/>
                  </a:lnTo>
                  <a:lnTo>
                    <a:pt x="884" y="724"/>
                  </a:lnTo>
                  <a:lnTo>
                    <a:pt x="1101" y="724"/>
                  </a:lnTo>
                  <a:lnTo>
                    <a:pt x="1101" y="760"/>
                  </a:lnTo>
                  <a:lnTo>
                    <a:pt x="1229" y="758"/>
                  </a:lnTo>
                  <a:lnTo>
                    <a:pt x="11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46"/>
            <p:cNvSpPr>
              <a:spLocks/>
            </p:cNvSpPr>
            <p:nvPr/>
          </p:nvSpPr>
          <p:spPr bwMode="auto">
            <a:xfrm>
              <a:off x="309" y="1339"/>
              <a:ext cx="79" cy="13"/>
            </a:xfrm>
            <a:custGeom>
              <a:avLst/>
              <a:gdLst>
                <a:gd name="T0" fmla="*/ 325 w 396"/>
                <a:gd name="T1" fmla="*/ 0 h 65"/>
                <a:gd name="T2" fmla="*/ 325 w 396"/>
                <a:gd name="T3" fmla="*/ 0 h 65"/>
                <a:gd name="T4" fmla="*/ 316 w 396"/>
                <a:gd name="T5" fmla="*/ 1 h 65"/>
                <a:gd name="T6" fmla="*/ 16 w 396"/>
                <a:gd name="T7" fmla="*/ 1 h 65"/>
                <a:gd name="T8" fmla="*/ 16 w 396"/>
                <a:gd name="T9" fmla="*/ 1 h 65"/>
                <a:gd name="T10" fmla="*/ 8 w 396"/>
                <a:gd name="T11" fmla="*/ 2 h 65"/>
                <a:gd name="T12" fmla="*/ 3 w 396"/>
                <a:gd name="T13" fmla="*/ 6 h 65"/>
                <a:gd name="T14" fmla="*/ 1 w 396"/>
                <a:gd name="T15" fmla="*/ 11 h 65"/>
                <a:gd name="T16" fmla="*/ 0 w 396"/>
                <a:gd name="T17" fmla="*/ 17 h 65"/>
                <a:gd name="T18" fmla="*/ 0 w 396"/>
                <a:gd name="T19" fmla="*/ 17 h 65"/>
                <a:gd name="T20" fmla="*/ 1 w 396"/>
                <a:gd name="T21" fmla="*/ 24 h 65"/>
                <a:gd name="T22" fmla="*/ 3 w 396"/>
                <a:gd name="T23" fmla="*/ 29 h 65"/>
                <a:gd name="T24" fmla="*/ 8 w 396"/>
                <a:gd name="T25" fmla="*/ 32 h 65"/>
                <a:gd name="T26" fmla="*/ 16 w 396"/>
                <a:gd name="T27" fmla="*/ 34 h 65"/>
                <a:gd name="T28" fmla="*/ 316 w 396"/>
                <a:gd name="T29" fmla="*/ 34 h 65"/>
                <a:gd name="T30" fmla="*/ 316 w 396"/>
                <a:gd name="T31" fmla="*/ 34 h 65"/>
                <a:gd name="T32" fmla="*/ 319 w 396"/>
                <a:gd name="T33" fmla="*/ 34 h 65"/>
                <a:gd name="T34" fmla="*/ 319 w 396"/>
                <a:gd name="T35" fmla="*/ 34 h 65"/>
                <a:gd name="T36" fmla="*/ 326 w 396"/>
                <a:gd name="T37" fmla="*/ 32 h 65"/>
                <a:gd name="T38" fmla="*/ 326 w 396"/>
                <a:gd name="T39" fmla="*/ 32 h 65"/>
                <a:gd name="T40" fmla="*/ 335 w 396"/>
                <a:gd name="T41" fmla="*/ 34 h 65"/>
                <a:gd name="T42" fmla="*/ 341 w 396"/>
                <a:gd name="T43" fmla="*/ 35 h 65"/>
                <a:gd name="T44" fmla="*/ 346 w 396"/>
                <a:gd name="T45" fmla="*/ 36 h 65"/>
                <a:gd name="T46" fmla="*/ 351 w 396"/>
                <a:gd name="T47" fmla="*/ 39 h 65"/>
                <a:gd name="T48" fmla="*/ 356 w 396"/>
                <a:gd name="T49" fmla="*/ 44 h 65"/>
                <a:gd name="T50" fmla="*/ 361 w 396"/>
                <a:gd name="T51" fmla="*/ 49 h 65"/>
                <a:gd name="T52" fmla="*/ 365 w 396"/>
                <a:gd name="T53" fmla="*/ 55 h 65"/>
                <a:gd name="T54" fmla="*/ 365 w 396"/>
                <a:gd name="T55" fmla="*/ 55 h 65"/>
                <a:gd name="T56" fmla="*/ 367 w 396"/>
                <a:gd name="T57" fmla="*/ 58 h 65"/>
                <a:gd name="T58" fmla="*/ 370 w 396"/>
                <a:gd name="T59" fmla="*/ 62 h 65"/>
                <a:gd name="T60" fmla="*/ 375 w 396"/>
                <a:gd name="T61" fmla="*/ 63 h 65"/>
                <a:gd name="T62" fmla="*/ 380 w 396"/>
                <a:gd name="T63" fmla="*/ 65 h 65"/>
                <a:gd name="T64" fmla="*/ 380 w 396"/>
                <a:gd name="T65" fmla="*/ 65 h 65"/>
                <a:gd name="T66" fmla="*/ 385 w 396"/>
                <a:gd name="T67" fmla="*/ 63 h 65"/>
                <a:gd name="T68" fmla="*/ 385 w 396"/>
                <a:gd name="T69" fmla="*/ 63 h 65"/>
                <a:gd name="T70" fmla="*/ 391 w 396"/>
                <a:gd name="T71" fmla="*/ 60 h 65"/>
                <a:gd name="T72" fmla="*/ 395 w 396"/>
                <a:gd name="T73" fmla="*/ 55 h 65"/>
                <a:gd name="T74" fmla="*/ 396 w 396"/>
                <a:gd name="T75" fmla="*/ 49 h 65"/>
                <a:gd name="T76" fmla="*/ 395 w 396"/>
                <a:gd name="T77" fmla="*/ 42 h 65"/>
                <a:gd name="T78" fmla="*/ 395 w 396"/>
                <a:gd name="T79" fmla="*/ 42 h 65"/>
                <a:gd name="T80" fmla="*/ 388 w 396"/>
                <a:gd name="T81" fmla="*/ 31 h 65"/>
                <a:gd name="T82" fmla="*/ 381 w 396"/>
                <a:gd name="T83" fmla="*/ 21 h 65"/>
                <a:gd name="T84" fmla="*/ 372 w 396"/>
                <a:gd name="T85" fmla="*/ 14 h 65"/>
                <a:gd name="T86" fmla="*/ 364 w 396"/>
                <a:gd name="T87" fmla="*/ 9 h 65"/>
                <a:gd name="T88" fmla="*/ 354 w 396"/>
                <a:gd name="T89" fmla="*/ 5 h 65"/>
                <a:gd name="T90" fmla="*/ 344 w 396"/>
                <a:gd name="T91" fmla="*/ 2 h 65"/>
                <a:gd name="T92" fmla="*/ 335 w 396"/>
                <a:gd name="T93" fmla="*/ 1 h 65"/>
                <a:gd name="T94" fmla="*/ 325 w 396"/>
                <a:gd name="T9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325" y="0"/>
                  </a:moveTo>
                  <a:lnTo>
                    <a:pt x="325" y="0"/>
                  </a:lnTo>
                  <a:lnTo>
                    <a:pt x="316" y="1"/>
                  </a:lnTo>
                  <a:lnTo>
                    <a:pt x="16" y="1"/>
                  </a:lnTo>
                  <a:lnTo>
                    <a:pt x="16" y="1"/>
                  </a:lnTo>
                  <a:lnTo>
                    <a:pt x="8" y="2"/>
                  </a:lnTo>
                  <a:lnTo>
                    <a:pt x="3" y="6"/>
                  </a:lnTo>
                  <a:lnTo>
                    <a:pt x="1" y="11"/>
                  </a:lnTo>
                  <a:lnTo>
                    <a:pt x="0" y="17"/>
                  </a:lnTo>
                  <a:lnTo>
                    <a:pt x="0" y="17"/>
                  </a:lnTo>
                  <a:lnTo>
                    <a:pt x="1" y="24"/>
                  </a:lnTo>
                  <a:lnTo>
                    <a:pt x="3" y="29"/>
                  </a:lnTo>
                  <a:lnTo>
                    <a:pt x="8" y="32"/>
                  </a:lnTo>
                  <a:lnTo>
                    <a:pt x="16" y="34"/>
                  </a:lnTo>
                  <a:lnTo>
                    <a:pt x="316" y="34"/>
                  </a:lnTo>
                  <a:lnTo>
                    <a:pt x="316" y="34"/>
                  </a:lnTo>
                  <a:lnTo>
                    <a:pt x="319" y="34"/>
                  </a:lnTo>
                  <a:lnTo>
                    <a:pt x="319" y="34"/>
                  </a:lnTo>
                  <a:lnTo>
                    <a:pt x="326" y="32"/>
                  </a:lnTo>
                  <a:lnTo>
                    <a:pt x="326" y="32"/>
                  </a:lnTo>
                  <a:lnTo>
                    <a:pt x="335" y="34"/>
                  </a:lnTo>
                  <a:lnTo>
                    <a:pt x="341" y="35"/>
                  </a:lnTo>
                  <a:lnTo>
                    <a:pt x="346" y="36"/>
                  </a:lnTo>
                  <a:lnTo>
                    <a:pt x="351" y="39"/>
                  </a:lnTo>
                  <a:lnTo>
                    <a:pt x="356" y="44"/>
                  </a:lnTo>
                  <a:lnTo>
                    <a:pt x="361" y="49"/>
                  </a:lnTo>
                  <a:lnTo>
                    <a:pt x="365" y="55"/>
                  </a:lnTo>
                  <a:lnTo>
                    <a:pt x="365" y="55"/>
                  </a:lnTo>
                  <a:lnTo>
                    <a:pt x="367" y="58"/>
                  </a:lnTo>
                  <a:lnTo>
                    <a:pt x="370" y="62"/>
                  </a:lnTo>
                  <a:lnTo>
                    <a:pt x="375" y="63"/>
                  </a:lnTo>
                  <a:lnTo>
                    <a:pt x="380" y="65"/>
                  </a:lnTo>
                  <a:lnTo>
                    <a:pt x="380" y="65"/>
                  </a:lnTo>
                  <a:lnTo>
                    <a:pt x="385" y="63"/>
                  </a:lnTo>
                  <a:lnTo>
                    <a:pt x="385" y="63"/>
                  </a:lnTo>
                  <a:lnTo>
                    <a:pt x="391" y="60"/>
                  </a:lnTo>
                  <a:lnTo>
                    <a:pt x="395" y="55"/>
                  </a:lnTo>
                  <a:lnTo>
                    <a:pt x="396" y="49"/>
                  </a:lnTo>
                  <a:lnTo>
                    <a:pt x="395" y="42"/>
                  </a:lnTo>
                  <a:lnTo>
                    <a:pt x="395" y="42"/>
                  </a:lnTo>
                  <a:lnTo>
                    <a:pt x="388" y="31"/>
                  </a:lnTo>
                  <a:lnTo>
                    <a:pt x="381" y="21"/>
                  </a:lnTo>
                  <a:lnTo>
                    <a:pt x="372" y="14"/>
                  </a:lnTo>
                  <a:lnTo>
                    <a:pt x="364" y="9"/>
                  </a:lnTo>
                  <a:lnTo>
                    <a:pt x="354" y="5"/>
                  </a:lnTo>
                  <a:lnTo>
                    <a:pt x="344" y="2"/>
                  </a:lnTo>
                  <a:lnTo>
                    <a:pt x="335" y="1"/>
                  </a:lnTo>
                  <a:lnTo>
                    <a:pt x="3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47"/>
            <p:cNvSpPr>
              <a:spLocks/>
            </p:cNvSpPr>
            <p:nvPr/>
          </p:nvSpPr>
          <p:spPr bwMode="auto">
            <a:xfrm>
              <a:off x="309" y="1339"/>
              <a:ext cx="79" cy="13"/>
            </a:xfrm>
            <a:custGeom>
              <a:avLst/>
              <a:gdLst>
                <a:gd name="T0" fmla="*/ 325 w 396"/>
                <a:gd name="T1" fmla="*/ 0 h 65"/>
                <a:gd name="T2" fmla="*/ 325 w 396"/>
                <a:gd name="T3" fmla="*/ 0 h 65"/>
                <a:gd name="T4" fmla="*/ 316 w 396"/>
                <a:gd name="T5" fmla="*/ 1 h 65"/>
                <a:gd name="T6" fmla="*/ 16 w 396"/>
                <a:gd name="T7" fmla="*/ 1 h 65"/>
                <a:gd name="T8" fmla="*/ 16 w 396"/>
                <a:gd name="T9" fmla="*/ 1 h 65"/>
                <a:gd name="T10" fmla="*/ 8 w 396"/>
                <a:gd name="T11" fmla="*/ 2 h 65"/>
                <a:gd name="T12" fmla="*/ 3 w 396"/>
                <a:gd name="T13" fmla="*/ 6 h 65"/>
                <a:gd name="T14" fmla="*/ 1 w 396"/>
                <a:gd name="T15" fmla="*/ 11 h 65"/>
                <a:gd name="T16" fmla="*/ 0 w 396"/>
                <a:gd name="T17" fmla="*/ 17 h 65"/>
                <a:gd name="T18" fmla="*/ 0 w 396"/>
                <a:gd name="T19" fmla="*/ 17 h 65"/>
                <a:gd name="T20" fmla="*/ 1 w 396"/>
                <a:gd name="T21" fmla="*/ 24 h 65"/>
                <a:gd name="T22" fmla="*/ 3 w 396"/>
                <a:gd name="T23" fmla="*/ 29 h 65"/>
                <a:gd name="T24" fmla="*/ 8 w 396"/>
                <a:gd name="T25" fmla="*/ 32 h 65"/>
                <a:gd name="T26" fmla="*/ 16 w 396"/>
                <a:gd name="T27" fmla="*/ 34 h 65"/>
                <a:gd name="T28" fmla="*/ 316 w 396"/>
                <a:gd name="T29" fmla="*/ 34 h 65"/>
                <a:gd name="T30" fmla="*/ 316 w 396"/>
                <a:gd name="T31" fmla="*/ 34 h 65"/>
                <a:gd name="T32" fmla="*/ 319 w 396"/>
                <a:gd name="T33" fmla="*/ 34 h 65"/>
                <a:gd name="T34" fmla="*/ 319 w 396"/>
                <a:gd name="T35" fmla="*/ 34 h 65"/>
                <a:gd name="T36" fmla="*/ 326 w 396"/>
                <a:gd name="T37" fmla="*/ 32 h 65"/>
                <a:gd name="T38" fmla="*/ 326 w 396"/>
                <a:gd name="T39" fmla="*/ 32 h 65"/>
                <a:gd name="T40" fmla="*/ 335 w 396"/>
                <a:gd name="T41" fmla="*/ 34 h 65"/>
                <a:gd name="T42" fmla="*/ 341 w 396"/>
                <a:gd name="T43" fmla="*/ 35 h 65"/>
                <a:gd name="T44" fmla="*/ 346 w 396"/>
                <a:gd name="T45" fmla="*/ 36 h 65"/>
                <a:gd name="T46" fmla="*/ 351 w 396"/>
                <a:gd name="T47" fmla="*/ 39 h 65"/>
                <a:gd name="T48" fmla="*/ 356 w 396"/>
                <a:gd name="T49" fmla="*/ 44 h 65"/>
                <a:gd name="T50" fmla="*/ 361 w 396"/>
                <a:gd name="T51" fmla="*/ 49 h 65"/>
                <a:gd name="T52" fmla="*/ 365 w 396"/>
                <a:gd name="T53" fmla="*/ 55 h 65"/>
                <a:gd name="T54" fmla="*/ 365 w 396"/>
                <a:gd name="T55" fmla="*/ 55 h 65"/>
                <a:gd name="T56" fmla="*/ 367 w 396"/>
                <a:gd name="T57" fmla="*/ 58 h 65"/>
                <a:gd name="T58" fmla="*/ 370 w 396"/>
                <a:gd name="T59" fmla="*/ 62 h 65"/>
                <a:gd name="T60" fmla="*/ 375 w 396"/>
                <a:gd name="T61" fmla="*/ 63 h 65"/>
                <a:gd name="T62" fmla="*/ 380 w 396"/>
                <a:gd name="T63" fmla="*/ 65 h 65"/>
                <a:gd name="T64" fmla="*/ 380 w 396"/>
                <a:gd name="T65" fmla="*/ 65 h 65"/>
                <a:gd name="T66" fmla="*/ 385 w 396"/>
                <a:gd name="T67" fmla="*/ 63 h 65"/>
                <a:gd name="T68" fmla="*/ 385 w 396"/>
                <a:gd name="T69" fmla="*/ 63 h 65"/>
                <a:gd name="T70" fmla="*/ 391 w 396"/>
                <a:gd name="T71" fmla="*/ 60 h 65"/>
                <a:gd name="T72" fmla="*/ 395 w 396"/>
                <a:gd name="T73" fmla="*/ 55 h 65"/>
                <a:gd name="T74" fmla="*/ 396 w 396"/>
                <a:gd name="T75" fmla="*/ 49 h 65"/>
                <a:gd name="T76" fmla="*/ 395 w 396"/>
                <a:gd name="T77" fmla="*/ 42 h 65"/>
                <a:gd name="T78" fmla="*/ 395 w 396"/>
                <a:gd name="T79" fmla="*/ 42 h 65"/>
                <a:gd name="T80" fmla="*/ 388 w 396"/>
                <a:gd name="T81" fmla="*/ 31 h 65"/>
                <a:gd name="T82" fmla="*/ 381 w 396"/>
                <a:gd name="T83" fmla="*/ 21 h 65"/>
                <a:gd name="T84" fmla="*/ 372 w 396"/>
                <a:gd name="T85" fmla="*/ 14 h 65"/>
                <a:gd name="T86" fmla="*/ 364 w 396"/>
                <a:gd name="T87" fmla="*/ 9 h 65"/>
                <a:gd name="T88" fmla="*/ 354 w 396"/>
                <a:gd name="T89" fmla="*/ 5 h 65"/>
                <a:gd name="T90" fmla="*/ 344 w 396"/>
                <a:gd name="T91" fmla="*/ 2 h 65"/>
                <a:gd name="T92" fmla="*/ 335 w 396"/>
                <a:gd name="T93" fmla="*/ 1 h 65"/>
                <a:gd name="T94" fmla="*/ 325 w 396"/>
                <a:gd name="T9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325" y="0"/>
                  </a:moveTo>
                  <a:lnTo>
                    <a:pt x="325" y="0"/>
                  </a:lnTo>
                  <a:lnTo>
                    <a:pt x="316" y="1"/>
                  </a:lnTo>
                  <a:lnTo>
                    <a:pt x="16" y="1"/>
                  </a:lnTo>
                  <a:lnTo>
                    <a:pt x="16" y="1"/>
                  </a:lnTo>
                  <a:lnTo>
                    <a:pt x="8" y="2"/>
                  </a:lnTo>
                  <a:lnTo>
                    <a:pt x="3" y="6"/>
                  </a:lnTo>
                  <a:lnTo>
                    <a:pt x="1" y="11"/>
                  </a:lnTo>
                  <a:lnTo>
                    <a:pt x="0" y="17"/>
                  </a:lnTo>
                  <a:lnTo>
                    <a:pt x="0" y="17"/>
                  </a:lnTo>
                  <a:lnTo>
                    <a:pt x="1" y="24"/>
                  </a:lnTo>
                  <a:lnTo>
                    <a:pt x="3" y="29"/>
                  </a:lnTo>
                  <a:lnTo>
                    <a:pt x="8" y="32"/>
                  </a:lnTo>
                  <a:lnTo>
                    <a:pt x="16" y="34"/>
                  </a:lnTo>
                  <a:lnTo>
                    <a:pt x="316" y="34"/>
                  </a:lnTo>
                  <a:lnTo>
                    <a:pt x="316" y="34"/>
                  </a:lnTo>
                  <a:lnTo>
                    <a:pt x="319" y="34"/>
                  </a:lnTo>
                  <a:lnTo>
                    <a:pt x="319" y="34"/>
                  </a:lnTo>
                  <a:lnTo>
                    <a:pt x="326" y="32"/>
                  </a:lnTo>
                  <a:lnTo>
                    <a:pt x="326" y="32"/>
                  </a:lnTo>
                  <a:lnTo>
                    <a:pt x="335" y="34"/>
                  </a:lnTo>
                  <a:lnTo>
                    <a:pt x="341" y="35"/>
                  </a:lnTo>
                  <a:lnTo>
                    <a:pt x="346" y="36"/>
                  </a:lnTo>
                  <a:lnTo>
                    <a:pt x="351" y="39"/>
                  </a:lnTo>
                  <a:lnTo>
                    <a:pt x="356" y="44"/>
                  </a:lnTo>
                  <a:lnTo>
                    <a:pt x="361" y="49"/>
                  </a:lnTo>
                  <a:lnTo>
                    <a:pt x="365" y="55"/>
                  </a:lnTo>
                  <a:lnTo>
                    <a:pt x="365" y="55"/>
                  </a:lnTo>
                  <a:lnTo>
                    <a:pt x="367" y="58"/>
                  </a:lnTo>
                  <a:lnTo>
                    <a:pt x="370" y="62"/>
                  </a:lnTo>
                  <a:lnTo>
                    <a:pt x="375" y="63"/>
                  </a:lnTo>
                  <a:lnTo>
                    <a:pt x="380" y="65"/>
                  </a:lnTo>
                  <a:lnTo>
                    <a:pt x="380" y="65"/>
                  </a:lnTo>
                  <a:lnTo>
                    <a:pt x="385" y="63"/>
                  </a:lnTo>
                  <a:lnTo>
                    <a:pt x="385" y="63"/>
                  </a:lnTo>
                  <a:lnTo>
                    <a:pt x="391" y="60"/>
                  </a:lnTo>
                  <a:lnTo>
                    <a:pt x="395" y="55"/>
                  </a:lnTo>
                  <a:lnTo>
                    <a:pt x="396" y="49"/>
                  </a:lnTo>
                  <a:lnTo>
                    <a:pt x="395" y="42"/>
                  </a:lnTo>
                  <a:lnTo>
                    <a:pt x="395" y="42"/>
                  </a:lnTo>
                  <a:lnTo>
                    <a:pt x="388" y="31"/>
                  </a:lnTo>
                  <a:lnTo>
                    <a:pt x="381" y="21"/>
                  </a:lnTo>
                  <a:lnTo>
                    <a:pt x="372" y="14"/>
                  </a:lnTo>
                  <a:lnTo>
                    <a:pt x="364" y="9"/>
                  </a:lnTo>
                  <a:lnTo>
                    <a:pt x="354" y="5"/>
                  </a:lnTo>
                  <a:lnTo>
                    <a:pt x="344" y="2"/>
                  </a:lnTo>
                  <a:lnTo>
                    <a:pt x="335" y="1"/>
                  </a:lnTo>
                  <a:lnTo>
                    <a:pt x="3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48"/>
            <p:cNvSpPr>
              <a:spLocks/>
            </p:cNvSpPr>
            <p:nvPr/>
          </p:nvSpPr>
          <p:spPr bwMode="auto">
            <a:xfrm>
              <a:off x="309" y="1367"/>
              <a:ext cx="79" cy="13"/>
            </a:xfrm>
            <a:custGeom>
              <a:avLst/>
              <a:gdLst>
                <a:gd name="T0" fmla="*/ 325 w 396"/>
                <a:gd name="T1" fmla="*/ 0 h 64"/>
                <a:gd name="T2" fmla="*/ 325 w 396"/>
                <a:gd name="T3" fmla="*/ 0 h 64"/>
                <a:gd name="T4" fmla="*/ 316 w 396"/>
                <a:gd name="T5" fmla="*/ 0 h 64"/>
                <a:gd name="T6" fmla="*/ 16 w 396"/>
                <a:gd name="T7" fmla="*/ 0 h 64"/>
                <a:gd name="T8" fmla="*/ 16 w 396"/>
                <a:gd name="T9" fmla="*/ 0 h 64"/>
                <a:gd name="T10" fmla="*/ 8 w 396"/>
                <a:gd name="T11" fmla="*/ 2 h 64"/>
                <a:gd name="T12" fmla="*/ 3 w 396"/>
                <a:gd name="T13" fmla="*/ 5 h 64"/>
                <a:gd name="T14" fmla="*/ 1 w 396"/>
                <a:gd name="T15" fmla="*/ 10 h 64"/>
                <a:gd name="T16" fmla="*/ 0 w 396"/>
                <a:gd name="T17" fmla="*/ 17 h 64"/>
                <a:gd name="T18" fmla="*/ 0 w 396"/>
                <a:gd name="T19" fmla="*/ 17 h 64"/>
                <a:gd name="T20" fmla="*/ 1 w 396"/>
                <a:gd name="T21" fmla="*/ 23 h 64"/>
                <a:gd name="T22" fmla="*/ 3 w 396"/>
                <a:gd name="T23" fmla="*/ 28 h 64"/>
                <a:gd name="T24" fmla="*/ 8 w 396"/>
                <a:gd name="T25" fmla="*/ 32 h 64"/>
                <a:gd name="T26" fmla="*/ 16 w 396"/>
                <a:gd name="T27" fmla="*/ 33 h 64"/>
                <a:gd name="T28" fmla="*/ 316 w 396"/>
                <a:gd name="T29" fmla="*/ 33 h 64"/>
                <a:gd name="T30" fmla="*/ 316 w 396"/>
                <a:gd name="T31" fmla="*/ 33 h 64"/>
                <a:gd name="T32" fmla="*/ 319 w 396"/>
                <a:gd name="T33" fmla="*/ 33 h 64"/>
                <a:gd name="T34" fmla="*/ 319 w 396"/>
                <a:gd name="T35" fmla="*/ 33 h 64"/>
                <a:gd name="T36" fmla="*/ 326 w 396"/>
                <a:gd name="T37" fmla="*/ 33 h 64"/>
                <a:gd name="T38" fmla="*/ 326 w 396"/>
                <a:gd name="T39" fmla="*/ 33 h 64"/>
                <a:gd name="T40" fmla="*/ 335 w 396"/>
                <a:gd name="T41" fmla="*/ 33 h 64"/>
                <a:gd name="T42" fmla="*/ 341 w 396"/>
                <a:gd name="T43" fmla="*/ 34 h 64"/>
                <a:gd name="T44" fmla="*/ 346 w 396"/>
                <a:gd name="T45" fmla="*/ 37 h 64"/>
                <a:gd name="T46" fmla="*/ 351 w 396"/>
                <a:gd name="T47" fmla="*/ 39 h 64"/>
                <a:gd name="T48" fmla="*/ 356 w 396"/>
                <a:gd name="T49" fmla="*/ 43 h 64"/>
                <a:gd name="T50" fmla="*/ 361 w 396"/>
                <a:gd name="T51" fmla="*/ 48 h 64"/>
                <a:gd name="T52" fmla="*/ 365 w 396"/>
                <a:gd name="T53" fmla="*/ 54 h 64"/>
                <a:gd name="T54" fmla="*/ 365 w 396"/>
                <a:gd name="T55" fmla="*/ 54 h 64"/>
                <a:gd name="T56" fmla="*/ 367 w 396"/>
                <a:gd name="T57" fmla="*/ 58 h 64"/>
                <a:gd name="T58" fmla="*/ 370 w 396"/>
                <a:gd name="T59" fmla="*/ 61 h 64"/>
                <a:gd name="T60" fmla="*/ 375 w 396"/>
                <a:gd name="T61" fmla="*/ 64 h 64"/>
                <a:gd name="T62" fmla="*/ 380 w 396"/>
                <a:gd name="T63" fmla="*/ 64 h 64"/>
                <a:gd name="T64" fmla="*/ 380 w 396"/>
                <a:gd name="T65" fmla="*/ 64 h 64"/>
                <a:gd name="T66" fmla="*/ 385 w 396"/>
                <a:gd name="T67" fmla="*/ 63 h 64"/>
                <a:gd name="T68" fmla="*/ 385 w 396"/>
                <a:gd name="T69" fmla="*/ 63 h 64"/>
                <a:gd name="T70" fmla="*/ 391 w 396"/>
                <a:gd name="T71" fmla="*/ 59 h 64"/>
                <a:gd name="T72" fmla="*/ 395 w 396"/>
                <a:gd name="T73" fmla="*/ 54 h 64"/>
                <a:gd name="T74" fmla="*/ 396 w 396"/>
                <a:gd name="T75" fmla="*/ 48 h 64"/>
                <a:gd name="T76" fmla="*/ 395 w 396"/>
                <a:gd name="T77" fmla="*/ 42 h 64"/>
                <a:gd name="T78" fmla="*/ 395 w 396"/>
                <a:gd name="T79" fmla="*/ 42 h 64"/>
                <a:gd name="T80" fmla="*/ 388 w 396"/>
                <a:gd name="T81" fmla="*/ 30 h 64"/>
                <a:gd name="T82" fmla="*/ 381 w 396"/>
                <a:gd name="T83" fmla="*/ 22 h 64"/>
                <a:gd name="T84" fmla="*/ 372 w 396"/>
                <a:gd name="T85" fmla="*/ 14 h 64"/>
                <a:gd name="T86" fmla="*/ 364 w 396"/>
                <a:gd name="T87" fmla="*/ 8 h 64"/>
                <a:gd name="T88" fmla="*/ 354 w 396"/>
                <a:gd name="T89" fmla="*/ 4 h 64"/>
                <a:gd name="T90" fmla="*/ 344 w 396"/>
                <a:gd name="T91" fmla="*/ 2 h 64"/>
                <a:gd name="T92" fmla="*/ 335 w 396"/>
                <a:gd name="T93" fmla="*/ 0 h 64"/>
                <a:gd name="T94" fmla="*/ 325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325" y="0"/>
                  </a:moveTo>
                  <a:lnTo>
                    <a:pt x="325" y="0"/>
                  </a:lnTo>
                  <a:lnTo>
                    <a:pt x="316" y="0"/>
                  </a:lnTo>
                  <a:lnTo>
                    <a:pt x="16" y="0"/>
                  </a:lnTo>
                  <a:lnTo>
                    <a:pt x="16" y="0"/>
                  </a:lnTo>
                  <a:lnTo>
                    <a:pt x="8" y="2"/>
                  </a:lnTo>
                  <a:lnTo>
                    <a:pt x="3" y="5"/>
                  </a:lnTo>
                  <a:lnTo>
                    <a:pt x="1" y="10"/>
                  </a:lnTo>
                  <a:lnTo>
                    <a:pt x="0" y="17"/>
                  </a:lnTo>
                  <a:lnTo>
                    <a:pt x="0" y="17"/>
                  </a:lnTo>
                  <a:lnTo>
                    <a:pt x="1" y="23"/>
                  </a:lnTo>
                  <a:lnTo>
                    <a:pt x="3" y="28"/>
                  </a:lnTo>
                  <a:lnTo>
                    <a:pt x="8" y="32"/>
                  </a:lnTo>
                  <a:lnTo>
                    <a:pt x="16" y="33"/>
                  </a:lnTo>
                  <a:lnTo>
                    <a:pt x="316" y="33"/>
                  </a:lnTo>
                  <a:lnTo>
                    <a:pt x="316" y="33"/>
                  </a:lnTo>
                  <a:lnTo>
                    <a:pt x="319" y="33"/>
                  </a:lnTo>
                  <a:lnTo>
                    <a:pt x="319" y="33"/>
                  </a:lnTo>
                  <a:lnTo>
                    <a:pt x="326" y="33"/>
                  </a:lnTo>
                  <a:lnTo>
                    <a:pt x="326" y="33"/>
                  </a:lnTo>
                  <a:lnTo>
                    <a:pt x="335" y="33"/>
                  </a:lnTo>
                  <a:lnTo>
                    <a:pt x="341" y="34"/>
                  </a:lnTo>
                  <a:lnTo>
                    <a:pt x="346" y="37"/>
                  </a:lnTo>
                  <a:lnTo>
                    <a:pt x="351" y="39"/>
                  </a:lnTo>
                  <a:lnTo>
                    <a:pt x="356" y="43"/>
                  </a:lnTo>
                  <a:lnTo>
                    <a:pt x="361" y="48"/>
                  </a:lnTo>
                  <a:lnTo>
                    <a:pt x="365" y="54"/>
                  </a:lnTo>
                  <a:lnTo>
                    <a:pt x="365" y="54"/>
                  </a:lnTo>
                  <a:lnTo>
                    <a:pt x="367" y="58"/>
                  </a:lnTo>
                  <a:lnTo>
                    <a:pt x="370" y="61"/>
                  </a:lnTo>
                  <a:lnTo>
                    <a:pt x="375" y="64"/>
                  </a:lnTo>
                  <a:lnTo>
                    <a:pt x="380" y="64"/>
                  </a:lnTo>
                  <a:lnTo>
                    <a:pt x="380" y="64"/>
                  </a:lnTo>
                  <a:lnTo>
                    <a:pt x="385" y="63"/>
                  </a:lnTo>
                  <a:lnTo>
                    <a:pt x="385" y="63"/>
                  </a:lnTo>
                  <a:lnTo>
                    <a:pt x="391" y="59"/>
                  </a:lnTo>
                  <a:lnTo>
                    <a:pt x="395" y="54"/>
                  </a:lnTo>
                  <a:lnTo>
                    <a:pt x="396" y="48"/>
                  </a:lnTo>
                  <a:lnTo>
                    <a:pt x="395" y="42"/>
                  </a:lnTo>
                  <a:lnTo>
                    <a:pt x="395" y="42"/>
                  </a:lnTo>
                  <a:lnTo>
                    <a:pt x="388" y="30"/>
                  </a:lnTo>
                  <a:lnTo>
                    <a:pt x="381" y="22"/>
                  </a:lnTo>
                  <a:lnTo>
                    <a:pt x="372" y="14"/>
                  </a:lnTo>
                  <a:lnTo>
                    <a:pt x="364" y="8"/>
                  </a:lnTo>
                  <a:lnTo>
                    <a:pt x="354" y="4"/>
                  </a:lnTo>
                  <a:lnTo>
                    <a:pt x="344" y="2"/>
                  </a:lnTo>
                  <a:lnTo>
                    <a:pt x="335" y="0"/>
                  </a:lnTo>
                  <a:lnTo>
                    <a:pt x="3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49"/>
            <p:cNvSpPr>
              <a:spLocks/>
            </p:cNvSpPr>
            <p:nvPr/>
          </p:nvSpPr>
          <p:spPr bwMode="auto">
            <a:xfrm>
              <a:off x="309" y="1367"/>
              <a:ext cx="79" cy="13"/>
            </a:xfrm>
            <a:custGeom>
              <a:avLst/>
              <a:gdLst>
                <a:gd name="T0" fmla="*/ 325 w 396"/>
                <a:gd name="T1" fmla="*/ 0 h 64"/>
                <a:gd name="T2" fmla="*/ 325 w 396"/>
                <a:gd name="T3" fmla="*/ 0 h 64"/>
                <a:gd name="T4" fmla="*/ 316 w 396"/>
                <a:gd name="T5" fmla="*/ 0 h 64"/>
                <a:gd name="T6" fmla="*/ 16 w 396"/>
                <a:gd name="T7" fmla="*/ 0 h 64"/>
                <a:gd name="T8" fmla="*/ 16 w 396"/>
                <a:gd name="T9" fmla="*/ 0 h 64"/>
                <a:gd name="T10" fmla="*/ 8 w 396"/>
                <a:gd name="T11" fmla="*/ 2 h 64"/>
                <a:gd name="T12" fmla="*/ 3 w 396"/>
                <a:gd name="T13" fmla="*/ 5 h 64"/>
                <a:gd name="T14" fmla="*/ 1 w 396"/>
                <a:gd name="T15" fmla="*/ 10 h 64"/>
                <a:gd name="T16" fmla="*/ 0 w 396"/>
                <a:gd name="T17" fmla="*/ 17 h 64"/>
                <a:gd name="T18" fmla="*/ 0 w 396"/>
                <a:gd name="T19" fmla="*/ 17 h 64"/>
                <a:gd name="T20" fmla="*/ 1 w 396"/>
                <a:gd name="T21" fmla="*/ 23 h 64"/>
                <a:gd name="T22" fmla="*/ 3 w 396"/>
                <a:gd name="T23" fmla="*/ 28 h 64"/>
                <a:gd name="T24" fmla="*/ 8 w 396"/>
                <a:gd name="T25" fmla="*/ 32 h 64"/>
                <a:gd name="T26" fmla="*/ 16 w 396"/>
                <a:gd name="T27" fmla="*/ 33 h 64"/>
                <a:gd name="T28" fmla="*/ 316 w 396"/>
                <a:gd name="T29" fmla="*/ 33 h 64"/>
                <a:gd name="T30" fmla="*/ 316 w 396"/>
                <a:gd name="T31" fmla="*/ 33 h 64"/>
                <a:gd name="T32" fmla="*/ 319 w 396"/>
                <a:gd name="T33" fmla="*/ 33 h 64"/>
                <a:gd name="T34" fmla="*/ 319 w 396"/>
                <a:gd name="T35" fmla="*/ 33 h 64"/>
                <a:gd name="T36" fmla="*/ 326 w 396"/>
                <a:gd name="T37" fmla="*/ 33 h 64"/>
                <a:gd name="T38" fmla="*/ 326 w 396"/>
                <a:gd name="T39" fmla="*/ 33 h 64"/>
                <a:gd name="T40" fmla="*/ 335 w 396"/>
                <a:gd name="T41" fmla="*/ 33 h 64"/>
                <a:gd name="T42" fmla="*/ 341 w 396"/>
                <a:gd name="T43" fmla="*/ 34 h 64"/>
                <a:gd name="T44" fmla="*/ 346 w 396"/>
                <a:gd name="T45" fmla="*/ 37 h 64"/>
                <a:gd name="T46" fmla="*/ 351 w 396"/>
                <a:gd name="T47" fmla="*/ 39 h 64"/>
                <a:gd name="T48" fmla="*/ 356 w 396"/>
                <a:gd name="T49" fmla="*/ 43 h 64"/>
                <a:gd name="T50" fmla="*/ 361 w 396"/>
                <a:gd name="T51" fmla="*/ 48 h 64"/>
                <a:gd name="T52" fmla="*/ 365 w 396"/>
                <a:gd name="T53" fmla="*/ 54 h 64"/>
                <a:gd name="T54" fmla="*/ 365 w 396"/>
                <a:gd name="T55" fmla="*/ 54 h 64"/>
                <a:gd name="T56" fmla="*/ 367 w 396"/>
                <a:gd name="T57" fmla="*/ 58 h 64"/>
                <a:gd name="T58" fmla="*/ 370 w 396"/>
                <a:gd name="T59" fmla="*/ 61 h 64"/>
                <a:gd name="T60" fmla="*/ 375 w 396"/>
                <a:gd name="T61" fmla="*/ 64 h 64"/>
                <a:gd name="T62" fmla="*/ 380 w 396"/>
                <a:gd name="T63" fmla="*/ 64 h 64"/>
                <a:gd name="T64" fmla="*/ 380 w 396"/>
                <a:gd name="T65" fmla="*/ 64 h 64"/>
                <a:gd name="T66" fmla="*/ 385 w 396"/>
                <a:gd name="T67" fmla="*/ 63 h 64"/>
                <a:gd name="T68" fmla="*/ 385 w 396"/>
                <a:gd name="T69" fmla="*/ 63 h 64"/>
                <a:gd name="T70" fmla="*/ 391 w 396"/>
                <a:gd name="T71" fmla="*/ 59 h 64"/>
                <a:gd name="T72" fmla="*/ 395 w 396"/>
                <a:gd name="T73" fmla="*/ 54 h 64"/>
                <a:gd name="T74" fmla="*/ 396 w 396"/>
                <a:gd name="T75" fmla="*/ 48 h 64"/>
                <a:gd name="T76" fmla="*/ 395 w 396"/>
                <a:gd name="T77" fmla="*/ 42 h 64"/>
                <a:gd name="T78" fmla="*/ 395 w 396"/>
                <a:gd name="T79" fmla="*/ 42 h 64"/>
                <a:gd name="T80" fmla="*/ 388 w 396"/>
                <a:gd name="T81" fmla="*/ 30 h 64"/>
                <a:gd name="T82" fmla="*/ 381 w 396"/>
                <a:gd name="T83" fmla="*/ 22 h 64"/>
                <a:gd name="T84" fmla="*/ 372 w 396"/>
                <a:gd name="T85" fmla="*/ 14 h 64"/>
                <a:gd name="T86" fmla="*/ 364 w 396"/>
                <a:gd name="T87" fmla="*/ 8 h 64"/>
                <a:gd name="T88" fmla="*/ 354 w 396"/>
                <a:gd name="T89" fmla="*/ 4 h 64"/>
                <a:gd name="T90" fmla="*/ 344 w 396"/>
                <a:gd name="T91" fmla="*/ 2 h 64"/>
                <a:gd name="T92" fmla="*/ 335 w 396"/>
                <a:gd name="T93" fmla="*/ 0 h 64"/>
                <a:gd name="T94" fmla="*/ 325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325" y="0"/>
                  </a:moveTo>
                  <a:lnTo>
                    <a:pt x="325" y="0"/>
                  </a:lnTo>
                  <a:lnTo>
                    <a:pt x="316" y="0"/>
                  </a:lnTo>
                  <a:lnTo>
                    <a:pt x="16" y="0"/>
                  </a:lnTo>
                  <a:lnTo>
                    <a:pt x="16" y="0"/>
                  </a:lnTo>
                  <a:lnTo>
                    <a:pt x="8" y="2"/>
                  </a:lnTo>
                  <a:lnTo>
                    <a:pt x="3" y="5"/>
                  </a:lnTo>
                  <a:lnTo>
                    <a:pt x="1" y="10"/>
                  </a:lnTo>
                  <a:lnTo>
                    <a:pt x="0" y="17"/>
                  </a:lnTo>
                  <a:lnTo>
                    <a:pt x="0" y="17"/>
                  </a:lnTo>
                  <a:lnTo>
                    <a:pt x="1" y="23"/>
                  </a:lnTo>
                  <a:lnTo>
                    <a:pt x="3" y="28"/>
                  </a:lnTo>
                  <a:lnTo>
                    <a:pt x="8" y="32"/>
                  </a:lnTo>
                  <a:lnTo>
                    <a:pt x="16" y="33"/>
                  </a:lnTo>
                  <a:lnTo>
                    <a:pt x="316" y="33"/>
                  </a:lnTo>
                  <a:lnTo>
                    <a:pt x="316" y="33"/>
                  </a:lnTo>
                  <a:lnTo>
                    <a:pt x="319" y="33"/>
                  </a:lnTo>
                  <a:lnTo>
                    <a:pt x="319" y="33"/>
                  </a:lnTo>
                  <a:lnTo>
                    <a:pt x="326" y="33"/>
                  </a:lnTo>
                  <a:lnTo>
                    <a:pt x="326" y="33"/>
                  </a:lnTo>
                  <a:lnTo>
                    <a:pt x="335" y="33"/>
                  </a:lnTo>
                  <a:lnTo>
                    <a:pt x="341" y="34"/>
                  </a:lnTo>
                  <a:lnTo>
                    <a:pt x="346" y="37"/>
                  </a:lnTo>
                  <a:lnTo>
                    <a:pt x="351" y="39"/>
                  </a:lnTo>
                  <a:lnTo>
                    <a:pt x="356" y="43"/>
                  </a:lnTo>
                  <a:lnTo>
                    <a:pt x="361" y="48"/>
                  </a:lnTo>
                  <a:lnTo>
                    <a:pt x="365" y="54"/>
                  </a:lnTo>
                  <a:lnTo>
                    <a:pt x="365" y="54"/>
                  </a:lnTo>
                  <a:lnTo>
                    <a:pt x="367" y="58"/>
                  </a:lnTo>
                  <a:lnTo>
                    <a:pt x="370" y="61"/>
                  </a:lnTo>
                  <a:lnTo>
                    <a:pt x="375" y="64"/>
                  </a:lnTo>
                  <a:lnTo>
                    <a:pt x="380" y="64"/>
                  </a:lnTo>
                  <a:lnTo>
                    <a:pt x="380" y="64"/>
                  </a:lnTo>
                  <a:lnTo>
                    <a:pt x="385" y="63"/>
                  </a:lnTo>
                  <a:lnTo>
                    <a:pt x="385" y="63"/>
                  </a:lnTo>
                  <a:lnTo>
                    <a:pt x="391" y="59"/>
                  </a:lnTo>
                  <a:lnTo>
                    <a:pt x="395" y="54"/>
                  </a:lnTo>
                  <a:lnTo>
                    <a:pt x="396" y="48"/>
                  </a:lnTo>
                  <a:lnTo>
                    <a:pt x="395" y="42"/>
                  </a:lnTo>
                  <a:lnTo>
                    <a:pt x="395" y="42"/>
                  </a:lnTo>
                  <a:lnTo>
                    <a:pt x="388" y="30"/>
                  </a:lnTo>
                  <a:lnTo>
                    <a:pt x="381" y="22"/>
                  </a:lnTo>
                  <a:lnTo>
                    <a:pt x="372" y="14"/>
                  </a:lnTo>
                  <a:lnTo>
                    <a:pt x="364" y="8"/>
                  </a:lnTo>
                  <a:lnTo>
                    <a:pt x="354" y="4"/>
                  </a:lnTo>
                  <a:lnTo>
                    <a:pt x="344" y="2"/>
                  </a:lnTo>
                  <a:lnTo>
                    <a:pt x="335" y="0"/>
                  </a:lnTo>
                  <a:lnTo>
                    <a:pt x="3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50"/>
            <p:cNvSpPr>
              <a:spLocks/>
            </p:cNvSpPr>
            <p:nvPr/>
          </p:nvSpPr>
          <p:spPr bwMode="auto">
            <a:xfrm>
              <a:off x="309" y="1395"/>
              <a:ext cx="79" cy="13"/>
            </a:xfrm>
            <a:custGeom>
              <a:avLst/>
              <a:gdLst>
                <a:gd name="T0" fmla="*/ 325 w 396"/>
                <a:gd name="T1" fmla="*/ 0 h 64"/>
                <a:gd name="T2" fmla="*/ 325 w 396"/>
                <a:gd name="T3" fmla="*/ 0 h 64"/>
                <a:gd name="T4" fmla="*/ 316 w 396"/>
                <a:gd name="T5" fmla="*/ 0 h 64"/>
                <a:gd name="T6" fmla="*/ 16 w 396"/>
                <a:gd name="T7" fmla="*/ 0 h 64"/>
                <a:gd name="T8" fmla="*/ 16 w 396"/>
                <a:gd name="T9" fmla="*/ 0 h 64"/>
                <a:gd name="T10" fmla="*/ 8 w 396"/>
                <a:gd name="T11" fmla="*/ 2 h 64"/>
                <a:gd name="T12" fmla="*/ 3 w 396"/>
                <a:gd name="T13" fmla="*/ 5 h 64"/>
                <a:gd name="T14" fmla="*/ 1 w 396"/>
                <a:gd name="T15" fmla="*/ 10 h 64"/>
                <a:gd name="T16" fmla="*/ 0 w 396"/>
                <a:gd name="T17" fmla="*/ 16 h 64"/>
                <a:gd name="T18" fmla="*/ 0 w 396"/>
                <a:gd name="T19" fmla="*/ 16 h 64"/>
                <a:gd name="T20" fmla="*/ 1 w 396"/>
                <a:gd name="T21" fmla="*/ 23 h 64"/>
                <a:gd name="T22" fmla="*/ 3 w 396"/>
                <a:gd name="T23" fmla="*/ 28 h 64"/>
                <a:gd name="T24" fmla="*/ 8 w 396"/>
                <a:gd name="T25" fmla="*/ 31 h 64"/>
                <a:gd name="T26" fmla="*/ 16 w 396"/>
                <a:gd name="T27" fmla="*/ 32 h 64"/>
                <a:gd name="T28" fmla="*/ 316 w 396"/>
                <a:gd name="T29" fmla="*/ 32 h 64"/>
                <a:gd name="T30" fmla="*/ 316 w 396"/>
                <a:gd name="T31" fmla="*/ 32 h 64"/>
                <a:gd name="T32" fmla="*/ 319 w 396"/>
                <a:gd name="T33" fmla="*/ 32 h 64"/>
                <a:gd name="T34" fmla="*/ 319 w 396"/>
                <a:gd name="T35" fmla="*/ 32 h 64"/>
                <a:gd name="T36" fmla="*/ 326 w 396"/>
                <a:gd name="T37" fmla="*/ 32 h 64"/>
                <a:gd name="T38" fmla="*/ 326 w 396"/>
                <a:gd name="T39" fmla="*/ 32 h 64"/>
                <a:gd name="T40" fmla="*/ 335 w 396"/>
                <a:gd name="T41" fmla="*/ 33 h 64"/>
                <a:gd name="T42" fmla="*/ 341 w 396"/>
                <a:gd name="T43" fmla="*/ 33 h 64"/>
                <a:gd name="T44" fmla="*/ 346 w 396"/>
                <a:gd name="T45" fmla="*/ 36 h 64"/>
                <a:gd name="T46" fmla="*/ 351 w 396"/>
                <a:gd name="T47" fmla="*/ 38 h 64"/>
                <a:gd name="T48" fmla="*/ 356 w 396"/>
                <a:gd name="T49" fmla="*/ 42 h 64"/>
                <a:gd name="T50" fmla="*/ 361 w 396"/>
                <a:gd name="T51" fmla="*/ 47 h 64"/>
                <a:gd name="T52" fmla="*/ 365 w 396"/>
                <a:gd name="T53" fmla="*/ 53 h 64"/>
                <a:gd name="T54" fmla="*/ 365 w 396"/>
                <a:gd name="T55" fmla="*/ 53 h 64"/>
                <a:gd name="T56" fmla="*/ 367 w 396"/>
                <a:gd name="T57" fmla="*/ 58 h 64"/>
                <a:gd name="T58" fmla="*/ 370 w 396"/>
                <a:gd name="T59" fmla="*/ 61 h 64"/>
                <a:gd name="T60" fmla="*/ 375 w 396"/>
                <a:gd name="T61" fmla="*/ 63 h 64"/>
                <a:gd name="T62" fmla="*/ 380 w 396"/>
                <a:gd name="T63" fmla="*/ 64 h 64"/>
                <a:gd name="T64" fmla="*/ 380 w 396"/>
                <a:gd name="T65" fmla="*/ 64 h 64"/>
                <a:gd name="T66" fmla="*/ 385 w 396"/>
                <a:gd name="T67" fmla="*/ 63 h 64"/>
                <a:gd name="T68" fmla="*/ 385 w 396"/>
                <a:gd name="T69" fmla="*/ 63 h 64"/>
                <a:gd name="T70" fmla="*/ 391 w 396"/>
                <a:gd name="T71" fmla="*/ 59 h 64"/>
                <a:gd name="T72" fmla="*/ 395 w 396"/>
                <a:gd name="T73" fmla="*/ 54 h 64"/>
                <a:gd name="T74" fmla="*/ 396 w 396"/>
                <a:gd name="T75" fmla="*/ 48 h 64"/>
                <a:gd name="T76" fmla="*/ 395 w 396"/>
                <a:gd name="T77" fmla="*/ 42 h 64"/>
                <a:gd name="T78" fmla="*/ 395 w 396"/>
                <a:gd name="T79" fmla="*/ 42 h 64"/>
                <a:gd name="T80" fmla="*/ 388 w 396"/>
                <a:gd name="T81" fmla="*/ 31 h 64"/>
                <a:gd name="T82" fmla="*/ 381 w 396"/>
                <a:gd name="T83" fmla="*/ 21 h 64"/>
                <a:gd name="T84" fmla="*/ 372 w 396"/>
                <a:gd name="T85" fmla="*/ 13 h 64"/>
                <a:gd name="T86" fmla="*/ 364 w 396"/>
                <a:gd name="T87" fmla="*/ 8 h 64"/>
                <a:gd name="T88" fmla="*/ 354 w 396"/>
                <a:gd name="T89" fmla="*/ 5 h 64"/>
                <a:gd name="T90" fmla="*/ 344 w 396"/>
                <a:gd name="T91" fmla="*/ 1 h 64"/>
                <a:gd name="T92" fmla="*/ 335 w 396"/>
                <a:gd name="T93" fmla="*/ 0 h 64"/>
                <a:gd name="T94" fmla="*/ 325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325" y="0"/>
                  </a:moveTo>
                  <a:lnTo>
                    <a:pt x="325" y="0"/>
                  </a:lnTo>
                  <a:lnTo>
                    <a:pt x="316" y="0"/>
                  </a:lnTo>
                  <a:lnTo>
                    <a:pt x="16" y="0"/>
                  </a:lnTo>
                  <a:lnTo>
                    <a:pt x="16" y="0"/>
                  </a:lnTo>
                  <a:lnTo>
                    <a:pt x="8" y="2"/>
                  </a:lnTo>
                  <a:lnTo>
                    <a:pt x="3" y="5"/>
                  </a:lnTo>
                  <a:lnTo>
                    <a:pt x="1" y="10"/>
                  </a:lnTo>
                  <a:lnTo>
                    <a:pt x="0" y="16"/>
                  </a:lnTo>
                  <a:lnTo>
                    <a:pt x="0" y="16"/>
                  </a:lnTo>
                  <a:lnTo>
                    <a:pt x="1" y="23"/>
                  </a:lnTo>
                  <a:lnTo>
                    <a:pt x="3" y="28"/>
                  </a:lnTo>
                  <a:lnTo>
                    <a:pt x="8" y="31"/>
                  </a:lnTo>
                  <a:lnTo>
                    <a:pt x="16" y="32"/>
                  </a:lnTo>
                  <a:lnTo>
                    <a:pt x="316" y="32"/>
                  </a:lnTo>
                  <a:lnTo>
                    <a:pt x="316" y="32"/>
                  </a:lnTo>
                  <a:lnTo>
                    <a:pt x="319" y="32"/>
                  </a:lnTo>
                  <a:lnTo>
                    <a:pt x="319" y="32"/>
                  </a:lnTo>
                  <a:lnTo>
                    <a:pt x="326" y="32"/>
                  </a:lnTo>
                  <a:lnTo>
                    <a:pt x="326" y="32"/>
                  </a:lnTo>
                  <a:lnTo>
                    <a:pt x="335" y="33"/>
                  </a:lnTo>
                  <a:lnTo>
                    <a:pt x="341" y="33"/>
                  </a:lnTo>
                  <a:lnTo>
                    <a:pt x="346" y="36"/>
                  </a:lnTo>
                  <a:lnTo>
                    <a:pt x="351" y="38"/>
                  </a:lnTo>
                  <a:lnTo>
                    <a:pt x="356" y="42"/>
                  </a:lnTo>
                  <a:lnTo>
                    <a:pt x="361" y="47"/>
                  </a:lnTo>
                  <a:lnTo>
                    <a:pt x="365" y="53"/>
                  </a:lnTo>
                  <a:lnTo>
                    <a:pt x="365" y="53"/>
                  </a:lnTo>
                  <a:lnTo>
                    <a:pt x="367" y="58"/>
                  </a:lnTo>
                  <a:lnTo>
                    <a:pt x="370" y="61"/>
                  </a:lnTo>
                  <a:lnTo>
                    <a:pt x="375" y="63"/>
                  </a:lnTo>
                  <a:lnTo>
                    <a:pt x="380" y="64"/>
                  </a:lnTo>
                  <a:lnTo>
                    <a:pt x="380" y="64"/>
                  </a:lnTo>
                  <a:lnTo>
                    <a:pt x="385" y="63"/>
                  </a:lnTo>
                  <a:lnTo>
                    <a:pt x="385" y="63"/>
                  </a:lnTo>
                  <a:lnTo>
                    <a:pt x="391" y="59"/>
                  </a:lnTo>
                  <a:lnTo>
                    <a:pt x="395" y="54"/>
                  </a:lnTo>
                  <a:lnTo>
                    <a:pt x="396" y="48"/>
                  </a:lnTo>
                  <a:lnTo>
                    <a:pt x="395" y="42"/>
                  </a:lnTo>
                  <a:lnTo>
                    <a:pt x="395" y="42"/>
                  </a:lnTo>
                  <a:lnTo>
                    <a:pt x="388" y="31"/>
                  </a:lnTo>
                  <a:lnTo>
                    <a:pt x="381" y="21"/>
                  </a:lnTo>
                  <a:lnTo>
                    <a:pt x="372" y="13"/>
                  </a:lnTo>
                  <a:lnTo>
                    <a:pt x="364" y="8"/>
                  </a:lnTo>
                  <a:lnTo>
                    <a:pt x="354" y="5"/>
                  </a:lnTo>
                  <a:lnTo>
                    <a:pt x="344" y="1"/>
                  </a:lnTo>
                  <a:lnTo>
                    <a:pt x="335" y="0"/>
                  </a:lnTo>
                  <a:lnTo>
                    <a:pt x="3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51"/>
            <p:cNvSpPr>
              <a:spLocks/>
            </p:cNvSpPr>
            <p:nvPr/>
          </p:nvSpPr>
          <p:spPr bwMode="auto">
            <a:xfrm>
              <a:off x="309" y="1395"/>
              <a:ext cx="79" cy="13"/>
            </a:xfrm>
            <a:custGeom>
              <a:avLst/>
              <a:gdLst>
                <a:gd name="T0" fmla="*/ 325 w 396"/>
                <a:gd name="T1" fmla="*/ 0 h 64"/>
                <a:gd name="T2" fmla="*/ 325 w 396"/>
                <a:gd name="T3" fmla="*/ 0 h 64"/>
                <a:gd name="T4" fmla="*/ 316 w 396"/>
                <a:gd name="T5" fmla="*/ 0 h 64"/>
                <a:gd name="T6" fmla="*/ 16 w 396"/>
                <a:gd name="T7" fmla="*/ 0 h 64"/>
                <a:gd name="T8" fmla="*/ 16 w 396"/>
                <a:gd name="T9" fmla="*/ 0 h 64"/>
                <a:gd name="T10" fmla="*/ 8 w 396"/>
                <a:gd name="T11" fmla="*/ 2 h 64"/>
                <a:gd name="T12" fmla="*/ 3 w 396"/>
                <a:gd name="T13" fmla="*/ 5 h 64"/>
                <a:gd name="T14" fmla="*/ 1 w 396"/>
                <a:gd name="T15" fmla="*/ 10 h 64"/>
                <a:gd name="T16" fmla="*/ 0 w 396"/>
                <a:gd name="T17" fmla="*/ 16 h 64"/>
                <a:gd name="T18" fmla="*/ 0 w 396"/>
                <a:gd name="T19" fmla="*/ 16 h 64"/>
                <a:gd name="T20" fmla="*/ 1 w 396"/>
                <a:gd name="T21" fmla="*/ 23 h 64"/>
                <a:gd name="T22" fmla="*/ 3 w 396"/>
                <a:gd name="T23" fmla="*/ 28 h 64"/>
                <a:gd name="T24" fmla="*/ 8 w 396"/>
                <a:gd name="T25" fmla="*/ 31 h 64"/>
                <a:gd name="T26" fmla="*/ 16 w 396"/>
                <a:gd name="T27" fmla="*/ 32 h 64"/>
                <a:gd name="T28" fmla="*/ 316 w 396"/>
                <a:gd name="T29" fmla="*/ 32 h 64"/>
                <a:gd name="T30" fmla="*/ 316 w 396"/>
                <a:gd name="T31" fmla="*/ 32 h 64"/>
                <a:gd name="T32" fmla="*/ 319 w 396"/>
                <a:gd name="T33" fmla="*/ 32 h 64"/>
                <a:gd name="T34" fmla="*/ 319 w 396"/>
                <a:gd name="T35" fmla="*/ 32 h 64"/>
                <a:gd name="T36" fmla="*/ 326 w 396"/>
                <a:gd name="T37" fmla="*/ 32 h 64"/>
                <a:gd name="T38" fmla="*/ 326 w 396"/>
                <a:gd name="T39" fmla="*/ 32 h 64"/>
                <a:gd name="T40" fmla="*/ 335 w 396"/>
                <a:gd name="T41" fmla="*/ 33 h 64"/>
                <a:gd name="T42" fmla="*/ 341 w 396"/>
                <a:gd name="T43" fmla="*/ 33 h 64"/>
                <a:gd name="T44" fmla="*/ 346 w 396"/>
                <a:gd name="T45" fmla="*/ 36 h 64"/>
                <a:gd name="T46" fmla="*/ 351 w 396"/>
                <a:gd name="T47" fmla="*/ 38 h 64"/>
                <a:gd name="T48" fmla="*/ 356 w 396"/>
                <a:gd name="T49" fmla="*/ 42 h 64"/>
                <a:gd name="T50" fmla="*/ 361 w 396"/>
                <a:gd name="T51" fmla="*/ 47 h 64"/>
                <a:gd name="T52" fmla="*/ 365 w 396"/>
                <a:gd name="T53" fmla="*/ 53 h 64"/>
                <a:gd name="T54" fmla="*/ 365 w 396"/>
                <a:gd name="T55" fmla="*/ 53 h 64"/>
                <a:gd name="T56" fmla="*/ 367 w 396"/>
                <a:gd name="T57" fmla="*/ 58 h 64"/>
                <a:gd name="T58" fmla="*/ 370 w 396"/>
                <a:gd name="T59" fmla="*/ 61 h 64"/>
                <a:gd name="T60" fmla="*/ 375 w 396"/>
                <a:gd name="T61" fmla="*/ 63 h 64"/>
                <a:gd name="T62" fmla="*/ 380 w 396"/>
                <a:gd name="T63" fmla="*/ 64 h 64"/>
                <a:gd name="T64" fmla="*/ 380 w 396"/>
                <a:gd name="T65" fmla="*/ 64 h 64"/>
                <a:gd name="T66" fmla="*/ 385 w 396"/>
                <a:gd name="T67" fmla="*/ 63 h 64"/>
                <a:gd name="T68" fmla="*/ 385 w 396"/>
                <a:gd name="T69" fmla="*/ 63 h 64"/>
                <a:gd name="T70" fmla="*/ 391 w 396"/>
                <a:gd name="T71" fmla="*/ 59 h 64"/>
                <a:gd name="T72" fmla="*/ 395 w 396"/>
                <a:gd name="T73" fmla="*/ 54 h 64"/>
                <a:gd name="T74" fmla="*/ 396 w 396"/>
                <a:gd name="T75" fmla="*/ 48 h 64"/>
                <a:gd name="T76" fmla="*/ 395 w 396"/>
                <a:gd name="T77" fmla="*/ 42 h 64"/>
                <a:gd name="T78" fmla="*/ 395 w 396"/>
                <a:gd name="T79" fmla="*/ 42 h 64"/>
                <a:gd name="T80" fmla="*/ 388 w 396"/>
                <a:gd name="T81" fmla="*/ 31 h 64"/>
                <a:gd name="T82" fmla="*/ 381 w 396"/>
                <a:gd name="T83" fmla="*/ 21 h 64"/>
                <a:gd name="T84" fmla="*/ 372 w 396"/>
                <a:gd name="T85" fmla="*/ 13 h 64"/>
                <a:gd name="T86" fmla="*/ 364 w 396"/>
                <a:gd name="T87" fmla="*/ 8 h 64"/>
                <a:gd name="T88" fmla="*/ 354 w 396"/>
                <a:gd name="T89" fmla="*/ 5 h 64"/>
                <a:gd name="T90" fmla="*/ 344 w 396"/>
                <a:gd name="T91" fmla="*/ 1 h 64"/>
                <a:gd name="T92" fmla="*/ 335 w 396"/>
                <a:gd name="T93" fmla="*/ 0 h 64"/>
                <a:gd name="T94" fmla="*/ 325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325" y="0"/>
                  </a:moveTo>
                  <a:lnTo>
                    <a:pt x="325" y="0"/>
                  </a:lnTo>
                  <a:lnTo>
                    <a:pt x="316" y="0"/>
                  </a:lnTo>
                  <a:lnTo>
                    <a:pt x="16" y="0"/>
                  </a:lnTo>
                  <a:lnTo>
                    <a:pt x="16" y="0"/>
                  </a:lnTo>
                  <a:lnTo>
                    <a:pt x="8" y="2"/>
                  </a:lnTo>
                  <a:lnTo>
                    <a:pt x="3" y="5"/>
                  </a:lnTo>
                  <a:lnTo>
                    <a:pt x="1" y="10"/>
                  </a:lnTo>
                  <a:lnTo>
                    <a:pt x="0" y="16"/>
                  </a:lnTo>
                  <a:lnTo>
                    <a:pt x="0" y="16"/>
                  </a:lnTo>
                  <a:lnTo>
                    <a:pt x="1" y="23"/>
                  </a:lnTo>
                  <a:lnTo>
                    <a:pt x="3" y="28"/>
                  </a:lnTo>
                  <a:lnTo>
                    <a:pt x="8" y="31"/>
                  </a:lnTo>
                  <a:lnTo>
                    <a:pt x="16" y="32"/>
                  </a:lnTo>
                  <a:lnTo>
                    <a:pt x="316" y="32"/>
                  </a:lnTo>
                  <a:lnTo>
                    <a:pt x="316" y="32"/>
                  </a:lnTo>
                  <a:lnTo>
                    <a:pt x="319" y="32"/>
                  </a:lnTo>
                  <a:lnTo>
                    <a:pt x="319" y="32"/>
                  </a:lnTo>
                  <a:lnTo>
                    <a:pt x="326" y="32"/>
                  </a:lnTo>
                  <a:lnTo>
                    <a:pt x="326" y="32"/>
                  </a:lnTo>
                  <a:lnTo>
                    <a:pt x="335" y="33"/>
                  </a:lnTo>
                  <a:lnTo>
                    <a:pt x="341" y="33"/>
                  </a:lnTo>
                  <a:lnTo>
                    <a:pt x="346" y="36"/>
                  </a:lnTo>
                  <a:lnTo>
                    <a:pt x="351" y="38"/>
                  </a:lnTo>
                  <a:lnTo>
                    <a:pt x="356" y="42"/>
                  </a:lnTo>
                  <a:lnTo>
                    <a:pt x="361" y="47"/>
                  </a:lnTo>
                  <a:lnTo>
                    <a:pt x="365" y="53"/>
                  </a:lnTo>
                  <a:lnTo>
                    <a:pt x="365" y="53"/>
                  </a:lnTo>
                  <a:lnTo>
                    <a:pt x="367" y="58"/>
                  </a:lnTo>
                  <a:lnTo>
                    <a:pt x="370" y="61"/>
                  </a:lnTo>
                  <a:lnTo>
                    <a:pt x="375" y="63"/>
                  </a:lnTo>
                  <a:lnTo>
                    <a:pt x="380" y="64"/>
                  </a:lnTo>
                  <a:lnTo>
                    <a:pt x="380" y="64"/>
                  </a:lnTo>
                  <a:lnTo>
                    <a:pt x="385" y="63"/>
                  </a:lnTo>
                  <a:lnTo>
                    <a:pt x="385" y="63"/>
                  </a:lnTo>
                  <a:lnTo>
                    <a:pt x="391" y="59"/>
                  </a:lnTo>
                  <a:lnTo>
                    <a:pt x="395" y="54"/>
                  </a:lnTo>
                  <a:lnTo>
                    <a:pt x="396" y="48"/>
                  </a:lnTo>
                  <a:lnTo>
                    <a:pt x="395" y="42"/>
                  </a:lnTo>
                  <a:lnTo>
                    <a:pt x="395" y="42"/>
                  </a:lnTo>
                  <a:lnTo>
                    <a:pt x="388" y="31"/>
                  </a:lnTo>
                  <a:lnTo>
                    <a:pt x="381" y="21"/>
                  </a:lnTo>
                  <a:lnTo>
                    <a:pt x="372" y="13"/>
                  </a:lnTo>
                  <a:lnTo>
                    <a:pt x="364" y="8"/>
                  </a:lnTo>
                  <a:lnTo>
                    <a:pt x="354" y="5"/>
                  </a:lnTo>
                  <a:lnTo>
                    <a:pt x="344" y="1"/>
                  </a:lnTo>
                  <a:lnTo>
                    <a:pt x="335" y="0"/>
                  </a:lnTo>
                  <a:lnTo>
                    <a:pt x="3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52"/>
            <p:cNvSpPr>
              <a:spLocks/>
            </p:cNvSpPr>
            <p:nvPr/>
          </p:nvSpPr>
          <p:spPr bwMode="auto">
            <a:xfrm>
              <a:off x="309" y="1423"/>
              <a:ext cx="79" cy="13"/>
            </a:xfrm>
            <a:custGeom>
              <a:avLst/>
              <a:gdLst>
                <a:gd name="T0" fmla="*/ 325 w 396"/>
                <a:gd name="T1" fmla="*/ 0 h 65"/>
                <a:gd name="T2" fmla="*/ 325 w 396"/>
                <a:gd name="T3" fmla="*/ 0 h 65"/>
                <a:gd name="T4" fmla="*/ 316 w 396"/>
                <a:gd name="T5" fmla="*/ 1 h 65"/>
                <a:gd name="T6" fmla="*/ 16 w 396"/>
                <a:gd name="T7" fmla="*/ 1 h 65"/>
                <a:gd name="T8" fmla="*/ 16 w 396"/>
                <a:gd name="T9" fmla="*/ 1 h 65"/>
                <a:gd name="T10" fmla="*/ 8 w 396"/>
                <a:gd name="T11" fmla="*/ 2 h 65"/>
                <a:gd name="T12" fmla="*/ 3 w 396"/>
                <a:gd name="T13" fmla="*/ 6 h 65"/>
                <a:gd name="T14" fmla="*/ 1 w 396"/>
                <a:gd name="T15" fmla="*/ 11 h 65"/>
                <a:gd name="T16" fmla="*/ 0 w 396"/>
                <a:gd name="T17" fmla="*/ 17 h 65"/>
                <a:gd name="T18" fmla="*/ 0 w 396"/>
                <a:gd name="T19" fmla="*/ 17 h 65"/>
                <a:gd name="T20" fmla="*/ 1 w 396"/>
                <a:gd name="T21" fmla="*/ 24 h 65"/>
                <a:gd name="T22" fmla="*/ 3 w 396"/>
                <a:gd name="T23" fmla="*/ 29 h 65"/>
                <a:gd name="T24" fmla="*/ 8 w 396"/>
                <a:gd name="T25" fmla="*/ 32 h 65"/>
                <a:gd name="T26" fmla="*/ 16 w 396"/>
                <a:gd name="T27" fmla="*/ 34 h 65"/>
                <a:gd name="T28" fmla="*/ 316 w 396"/>
                <a:gd name="T29" fmla="*/ 34 h 65"/>
                <a:gd name="T30" fmla="*/ 316 w 396"/>
                <a:gd name="T31" fmla="*/ 34 h 65"/>
                <a:gd name="T32" fmla="*/ 319 w 396"/>
                <a:gd name="T33" fmla="*/ 34 h 65"/>
                <a:gd name="T34" fmla="*/ 319 w 396"/>
                <a:gd name="T35" fmla="*/ 34 h 65"/>
                <a:gd name="T36" fmla="*/ 326 w 396"/>
                <a:gd name="T37" fmla="*/ 32 h 65"/>
                <a:gd name="T38" fmla="*/ 326 w 396"/>
                <a:gd name="T39" fmla="*/ 32 h 65"/>
                <a:gd name="T40" fmla="*/ 335 w 396"/>
                <a:gd name="T41" fmla="*/ 34 h 65"/>
                <a:gd name="T42" fmla="*/ 341 w 396"/>
                <a:gd name="T43" fmla="*/ 35 h 65"/>
                <a:gd name="T44" fmla="*/ 346 w 396"/>
                <a:gd name="T45" fmla="*/ 36 h 65"/>
                <a:gd name="T46" fmla="*/ 351 w 396"/>
                <a:gd name="T47" fmla="*/ 40 h 65"/>
                <a:gd name="T48" fmla="*/ 356 w 396"/>
                <a:gd name="T49" fmla="*/ 44 h 65"/>
                <a:gd name="T50" fmla="*/ 361 w 396"/>
                <a:gd name="T51" fmla="*/ 48 h 65"/>
                <a:gd name="T52" fmla="*/ 365 w 396"/>
                <a:gd name="T53" fmla="*/ 55 h 65"/>
                <a:gd name="T54" fmla="*/ 365 w 396"/>
                <a:gd name="T55" fmla="*/ 55 h 65"/>
                <a:gd name="T56" fmla="*/ 367 w 396"/>
                <a:gd name="T57" fmla="*/ 58 h 65"/>
                <a:gd name="T58" fmla="*/ 370 w 396"/>
                <a:gd name="T59" fmla="*/ 62 h 65"/>
                <a:gd name="T60" fmla="*/ 375 w 396"/>
                <a:gd name="T61" fmla="*/ 63 h 65"/>
                <a:gd name="T62" fmla="*/ 380 w 396"/>
                <a:gd name="T63" fmla="*/ 65 h 65"/>
                <a:gd name="T64" fmla="*/ 380 w 396"/>
                <a:gd name="T65" fmla="*/ 65 h 65"/>
                <a:gd name="T66" fmla="*/ 385 w 396"/>
                <a:gd name="T67" fmla="*/ 63 h 65"/>
                <a:gd name="T68" fmla="*/ 385 w 396"/>
                <a:gd name="T69" fmla="*/ 63 h 65"/>
                <a:gd name="T70" fmla="*/ 391 w 396"/>
                <a:gd name="T71" fmla="*/ 60 h 65"/>
                <a:gd name="T72" fmla="*/ 395 w 396"/>
                <a:gd name="T73" fmla="*/ 55 h 65"/>
                <a:gd name="T74" fmla="*/ 396 w 396"/>
                <a:gd name="T75" fmla="*/ 48 h 65"/>
                <a:gd name="T76" fmla="*/ 395 w 396"/>
                <a:gd name="T77" fmla="*/ 42 h 65"/>
                <a:gd name="T78" fmla="*/ 395 w 396"/>
                <a:gd name="T79" fmla="*/ 42 h 65"/>
                <a:gd name="T80" fmla="*/ 388 w 396"/>
                <a:gd name="T81" fmla="*/ 31 h 65"/>
                <a:gd name="T82" fmla="*/ 381 w 396"/>
                <a:gd name="T83" fmla="*/ 21 h 65"/>
                <a:gd name="T84" fmla="*/ 372 w 396"/>
                <a:gd name="T85" fmla="*/ 15 h 65"/>
                <a:gd name="T86" fmla="*/ 364 w 396"/>
                <a:gd name="T87" fmla="*/ 9 h 65"/>
                <a:gd name="T88" fmla="*/ 354 w 396"/>
                <a:gd name="T89" fmla="*/ 5 h 65"/>
                <a:gd name="T90" fmla="*/ 344 w 396"/>
                <a:gd name="T91" fmla="*/ 2 h 65"/>
                <a:gd name="T92" fmla="*/ 335 w 396"/>
                <a:gd name="T93" fmla="*/ 1 h 65"/>
                <a:gd name="T94" fmla="*/ 325 w 396"/>
                <a:gd name="T9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325" y="0"/>
                  </a:moveTo>
                  <a:lnTo>
                    <a:pt x="325" y="0"/>
                  </a:lnTo>
                  <a:lnTo>
                    <a:pt x="316" y="1"/>
                  </a:lnTo>
                  <a:lnTo>
                    <a:pt x="16" y="1"/>
                  </a:lnTo>
                  <a:lnTo>
                    <a:pt x="16" y="1"/>
                  </a:lnTo>
                  <a:lnTo>
                    <a:pt x="8" y="2"/>
                  </a:lnTo>
                  <a:lnTo>
                    <a:pt x="3" y="6"/>
                  </a:lnTo>
                  <a:lnTo>
                    <a:pt x="1" y="11"/>
                  </a:lnTo>
                  <a:lnTo>
                    <a:pt x="0" y="17"/>
                  </a:lnTo>
                  <a:lnTo>
                    <a:pt x="0" y="17"/>
                  </a:lnTo>
                  <a:lnTo>
                    <a:pt x="1" y="24"/>
                  </a:lnTo>
                  <a:lnTo>
                    <a:pt x="3" y="29"/>
                  </a:lnTo>
                  <a:lnTo>
                    <a:pt x="8" y="32"/>
                  </a:lnTo>
                  <a:lnTo>
                    <a:pt x="16" y="34"/>
                  </a:lnTo>
                  <a:lnTo>
                    <a:pt x="316" y="34"/>
                  </a:lnTo>
                  <a:lnTo>
                    <a:pt x="316" y="34"/>
                  </a:lnTo>
                  <a:lnTo>
                    <a:pt x="319" y="34"/>
                  </a:lnTo>
                  <a:lnTo>
                    <a:pt x="319" y="34"/>
                  </a:lnTo>
                  <a:lnTo>
                    <a:pt x="326" y="32"/>
                  </a:lnTo>
                  <a:lnTo>
                    <a:pt x="326" y="32"/>
                  </a:lnTo>
                  <a:lnTo>
                    <a:pt x="335" y="34"/>
                  </a:lnTo>
                  <a:lnTo>
                    <a:pt x="341" y="35"/>
                  </a:lnTo>
                  <a:lnTo>
                    <a:pt x="346" y="36"/>
                  </a:lnTo>
                  <a:lnTo>
                    <a:pt x="351" y="40"/>
                  </a:lnTo>
                  <a:lnTo>
                    <a:pt x="356" y="44"/>
                  </a:lnTo>
                  <a:lnTo>
                    <a:pt x="361" y="48"/>
                  </a:lnTo>
                  <a:lnTo>
                    <a:pt x="365" y="55"/>
                  </a:lnTo>
                  <a:lnTo>
                    <a:pt x="365" y="55"/>
                  </a:lnTo>
                  <a:lnTo>
                    <a:pt x="367" y="58"/>
                  </a:lnTo>
                  <a:lnTo>
                    <a:pt x="370" y="62"/>
                  </a:lnTo>
                  <a:lnTo>
                    <a:pt x="375" y="63"/>
                  </a:lnTo>
                  <a:lnTo>
                    <a:pt x="380" y="65"/>
                  </a:lnTo>
                  <a:lnTo>
                    <a:pt x="380" y="65"/>
                  </a:lnTo>
                  <a:lnTo>
                    <a:pt x="385" y="63"/>
                  </a:lnTo>
                  <a:lnTo>
                    <a:pt x="385" y="63"/>
                  </a:lnTo>
                  <a:lnTo>
                    <a:pt x="391" y="60"/>
                  </a:lnTo>
                  <a:lnTo>
                    <a:pt x="395" y="55"/>
                  </a:lnTo>
                  <a:lnTo>
                    <a:pt x="396" y="48"/>
                  </a:lnTo>
                  <a:lnTo>
                    <a:pt x="395" y="42"/>
                  </a:lnTo>
                  <a:lnTo>
                    <a:pt x="395" y="42"/>
                  </a:lnTo>
                  <a:lnTo>
                    <a:pt x="388" y="31"/>
                  </a:lnTo>
                  <a:lnTo>
                    <a:pt x="381" y="21"/>
                  </a:lnTo>
                  <a:lnTo>
                    <a:pt x="372" y="15"/>
                  </a:lnTo>
                  <a:lnTo>
                    <a:pt x="364" y="9"/>
                  </a:lnTo>
                  <a:lnTo>
                    <a:pt x="354" y="5"/>
                  </a:lnTo>
                  <a:lnTo>
                    <a:pt x="344" y="2"/>
                  </a:lnTo>
                  <a:lnTo>
                    <a:pt x="335" y="1"/>
                  </a:lnTo>
                  <a:lnTo>
                    <a:pt x="3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53"/>
            <p:cNvSpPr>
              <a:spLocks/>
            </p:cNvSpPr>
            <p:nvPr/>
          </p:nvSpPr>
          <p:spPr bwMode="auto">
            <a:xfrm>
              <a:off x="309" y="1423"/>
              <a:ext cx="79" cy="13"/>
            </a:xfrm>
            <a:custGeom>
              <a:avLst/>
              <a:gdLst>
                <a:gd name="T0" fmla="*/ 325 w 396"/>
                <a:gd name="T1" fmla="*/ 0 h 65"/>
                <a:gd name="T2" fmla="*/ 325 w 396"/>
                <a:gd name="T3" fmla="*/ 0 h 65"/>
                <a:gd name="T4" fmla="*/ 316 w 396"/>
                <a:gd name="T5" fmla="*/ 1 h 65"/>
                <a:gd name="T6" fmla="*/ 16 w 396"/>
                <a:gd name="T7" fmla="*/ 1 h 65"/>
                <a:gd name="T8" fmla="*/ 16 w 396"/>
                <a:gd name="T9" fmla="*/ 1 h 65"/>
                <a:gd name="T10" fmla="*/ 8 w 396"/>
                <a:gd name="T11" fmla="*/ 2 h 65"/>
                <a:gd name="T12" fmla="*/ 3 w 396"/>
                <a:gd name="T13" fmla="*/ 6 h 65"/>
                <a:gd name="T14" fmla="*/ 1 w 396"/>
                <a:gd name="T15" fmla="*/ 11 h 65"/>
                <a:gd name="T16" fmla="*/ 0 w 396"/>
                <a:gd name="T17" fmla="*/ 17 h 65"/>
                <a:gd name="T18" fmla="*/ 0 w 396"/>
                <a:gd name="T19" fmla="*/ 17 h 65"/>
                <a:gd name="T20" fmla="*/ 1 w 396"/>
                <a:gd name="T21" fmla="*/ 24 h 65"/>
                <a:gd name="T22" fmla="*/ 3 w 396"/>
                <a:gd name="T23" fmla="*/ 29 h 65"/>
                <a:gd name="T24" fmla="*/ 8 w 396"/>
                <a:gd name="T25" fmla="*/ 32 h 65"/>
                <a:gd name="T26" fmla="*/ 16 w 396"/>
                <a:gd name="T27" fmla="*/ 34 h 65"/>
                <a:gd name="T28" fmla="*/ 316 w 396"/>
                <a:gd name="T29" fmla="*/ 34 h 65"/>
                <a:gd name="T30" fmla="*/ 316 w 396"/>
                <a:gd name="T31" fmla="*/ 34 h 65"/>
                <a:gd name="T32" fmla="*/ 319 w 396"/>
                <a:gd name="T33" fmla="*/ 34 h 65"/>
                <a:gd name="T34" fmla="*/ 319 w 396"/>
                <a:gd name="T35" fmla="*/ 34 h 65"/>
                <a:gd name="T36" fmla="*/ 326 w 396"/>
                <a:gd name="T37" fmla="*/ 32 h 65"/>
                <a:gd name="T38" fmla="*/ 326 w 396"/>
                <a:gd name="T39" fmla="*/ 32 h 65"/>
                <a:gd name="T40" fmla="*/ 335 w 396"/>
                <a:gd name="T41" fmla="*/ 34 h 65"/>
                <a:gd name="T42" fmla="*/ 341 w 396"/>
                <a:gd name="T43" fmla="*/ 35 h 65"/>
                <a:gd name="T44" fmla="*/ 346 w 396"/>
                <a:gd name="T45" fmla="*/ 36 h 65"/>
                <a:gd name="T46" fmla="*/ 351 w 396"/>
                <a:gd name="T47" fmla="*/ 40 h 65"/>
                <a:gd name="T48" fmla="*/ 356 w 396"/>
                <a:gd name="T49" fmla="*/ 44 h 65"/>
                <a:gd name="T50" fmla="*/ 361 w 396"/>
                <a:gd name="T51" fmla="*/ 48 h 65"/>
                <a:gd name="T52" fmla="*/ 365 w 396"/>
                <a:gd name="T53" fmla="*/ 55 h 65"/>
                <a:gd name="T54" fmla="*/ 365 w 396"/>
                <a:gd name="T55" fmla="*/ 55 h 65"/>
                <a:gd name="T56" fmla="*/ 367 w 396"/>
                <a:gd name="T57" fmla="*/ 58 h 65"/>
                <a:gd name="T58" fmla="*/ 370 w 396"/>
                <a:gd name="T59" fmla="*/ 62 h 65"/>
                <a:gd name="T60" fmla="*/ 375 w 396"/>
                <a:gd name="T61" fmla="*/ 63 h 65"/>
                <a:gd name="T62" fmla="*/ 380 w 396"/>
                <a:gd name="T63" fmla="*/ 65 h 65"/>
                <a:gd name="T64" fmla="*/ 380 w 396"/>
                <a:gd name="T65" fmla="*/ 65 h 65"/>
                <a:gd name="T66" fmla="*/ 385 w 396"/>
                <a:gd name="T67" fmla="*/ 63 h 65"/>
                <a:gd name="T68" fmla="*/ 385 w 396"/>
                <a:gd name="T69" fmla="*/ 63 h 65"/>
                <a:gd name="T70" fmla="*/ 391 w 396"/>
                <a:gd name="T71" fmla="*/ 60 h 65"/>
                <a:gd name="T72" fmla="*/ 395 w 396"/>
                <a:gd name="T73" fmla="*/ 55 h 65"/>
                <a:gd name="T74" fmla="*/ 396 w 396"/>
                <a:gd name="T75" fmla="*/ 48 h 65"/>
                <a:gd name="T76" fmla="*/ 395 w 396"/>
                <a:gd name="T77" fmla="*/ 42 h 65"/>
                <a:gd name="T78" fmla="*/ 395 w 396"/>
                <a:gd name="T79" fmla="*/ 42 h 65"/>
                <a:gd name="T80" fmla="*/ 388 w 396"/>
                <a:gd name="T81" fmla="*/ 31 h 65"/>
                <a:gd name="T82" fmla="*/ 381 w 396"/>
                <a:gd name="T83" fmla="*/ 21 h 65"/>
                <a:gd name="T84" fmla="*/ 372 w 396"/>
                <a:gd name="T85" fmla="*/ 15 h 65"/>
                <a:gd name="T86" fmla="*/ 364 w 396"/>
                <a:gd name="T87" fmla="*/ 9 h 65"/>
                <a:gd name="T88" fmla="*/ 354 w 396"/>
                <a:gd name="T89" fmla="*/ 5 h 65"/>
                <a:gd name="T90" fmla="*/ 344 w 396"/>
                <a:gd name="T91" fmla="*/ 2 h 65"/>
                <a:gd name="T92" fmla="*/ 335 w 396"/>
                <a:gd name="T93" fmla="*/ 1 h 65"/>
                <a:gd name="T94" fmla="*/ 325 w 396"/>
                <a:gd name="T9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325" y="0"/>
                  </a:moveTo>
                  <a:lnTo>
                    <a:pt x="325" y="0"/>
                  </a:lnTo>
                  <a:lnTo>
                    <a:pt x="316" y="1"/>
                  </a:lnTo>
                  <a:lnTo>
                    <a:pt x="16" y="1"/>
                  </a:lnTo>
                  <a:lnTo>
                    <a:pt x="16" y="1"/>
                  </a:lnTo>
                  <a:lnTo>
                    <a:pt x="8" y="2"/>
                  </a:lnTo>
                  <a:lnTo>
                    <a:pt x="3" y="6"/>
                  </a:lnTo>
                  <a:lnTo>
                    <a:pt x="1" y="11"/>
                  </a:lnTo>
                  <a:lnTo>
                    <a:pt x="0" y="17"/>
                  </a:lnTo>
                  <a:lnTo>
                    <a:pt x="0" y="17"/>
                  </a:lnTo>
                  <a:lnTo>
                    <a:pt x="1" y="24"/>
                  </a:lnTo>
                  <a:lnTo>
                    <a:pt x="3" y="29"/>
                  </a:lnTo>
                  <a:lnTo>
                    <a:pt x="8" y="32"/>
                  </a:lnTo>
                  <a:lnTo>
                    <a:pt x="16" y="34"/>
                  </a:lnTo>
                  <a:lnTo>
                    <a:pt x="316" y="34"/>
                  </a:lnTo>
                  <a:lnTo>
                    <a:pt x="316" y="34"/>
                  </a:lnTo>
                  <a:lnTo>
                    <a:pt x="319" y="34"/>
                  </a:lnTo>
                  <a:lnTo>
                    <a:pt x="319" y="34"/>
                  </a:lnTo>
                  <a:lnTo>
                    <a:pt x="326" y="32"/>
                  </a:lnTo>
                  <a:lnTo>
                    <a:pt x="326" y="32"/>
                  </a:lnTo>
                  <a:lnTo>
                    <a:pt x="335" y="34"/>
                  </a:lnTo>
                  <a:lnTo>
                    <a:pt x="341" y="35"/>
                  </a:lnTo>
                  <a:lnTo>
                    <a:pt x="346" y="36"/>
                  </a:lnTo>
                  <a:lnTo>
                    <a:pt x="351" y="40"/>
                  </a:lnTo>
                  <a:lnTo>
                    <a:pt x="356" y="44"/>
                  </a:lnTo>
                  <a:lnTo>
                    <a:pt x="361" y="48"/>
                  </a:lnTo>
                  <a:lnTo>
                    <a:pt x="365" y="55"/>
                  </a:lnTo>
                  <a:lnTo>
                    <a:pt x="365" y="55"/>
                  </a:lnTo>
                  <a:lnTo>
                    <a:pt x="367" y="58"/>
                  </a:lnTo>
                  <a:lnTo>
                    <a:pt x="370" y="62"/>
                  </a:lnTo>
                  <a:lnTo>
                    <a:pt x="375" y="63"/>
                  </a:lnTo>
                  <a:lnTo>
                    <a:pt x="380" y="65"/>
                  </a:lnTo>
                  <a:lnTo>
                    <a:pt x="380" y="65"/>
                  </a:lnTo>
                  <a:lnTo>
                    <a:pt x="385" y="63"/>
                  </a:lnTo>
                  <a:lnTo>
                    <a:pt x="385" y="63"/>
                  </a:lnTo>
                  <a:lnTo>
                    <a:pt x="391" y="60"/>
                  </a:lnTo>
                  <a:lnTo>
                    <a:pt x="395" y="55"/>
                  </a:lnTo>
                  <a:lnTo>
                    <a:pt x="396" y="48"/>
                  </a:lnTo>
                  <a:lnTo>
                    <a:pt x="395" y="42"/>
                  </a:lnTo>
                  <a:lnTo>
                    <a:pt x="395" y="42"/>
                  </a:lnTo>
                  <a:lnTo>
                    <a:pt x="388" y="31"/>
                  </a:lnTo>
                  <a:lnTo>
                    <a:pt x="381" y="21"/>
                  </a:lnTo>
                  <a:lnTo>
                    <a:pt x="372" y="15"/>
                  </a:lnTo>
                  <a:lnTo>
                    <a:pt x="364" y="9"/>
                  </a:lnTo>
                  <a:lnTo>
                    <a:pt x="354" y="5"/>
                  </a:lnTo>
                  <a:lnTo>
                    <a:pt x="344" y="2"/>
                  </a:lnTo>
                  <a:lnTo>
                    <a:pt x="335" y="1"/>
                  </a:lnTo>
                  <a:lnTo>
                    <a:pt x="3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54"/>
            <p:cNvSpPr>
              <a:spLocks/>
            </p:cNvSpPr>
            <p:nvPr/>
          </p:nvSpPr>
          <p:spPr bwMode="auto">
            <a:xfrm>
              <a:off x="428" y="1341"/>
              <a:ext cx="79" cy="12"/>
            </a:xfrm>
            <a:custGeom>
              <a:avLst/>
              <a:gdLst>
                <a:gd name="T0" fmla="*/ 70 w 396"/>
                <a:gd name="T1" fmla="*/ 0 h 64"/>
                <a:gd name="T2" fmla="*/ 70 w 396"/>
                <a:gd name="T3" fmla="*/ 0 h 64"/>
                <a:gd name="T4" fmla="*/ 61 w 396"/>
                <a:gd name="T5" fmla="*/ 0 h 64"/>
                <a:gd name="T6" fmla="*/ 51 w 396"/>
                <a:gd name="T7" fmla="*/ 1 h 64"/>
                <a:gd name="T8" fmla="*/ 41 w 396"/>
                <a:gd name="T9" fmla="*/ 4 h 64"/>
                <a:gd name="T10" fmla="*/ 32 w 396"/>
                <a:gd name="T11" fmla="*/ 9 h 64"/>
                <a:gd name="T12" fmla="*/ 23 w 396"/>
                <a:gd name="T13" fmla="*/ 14 h 64"/>
                <a:gd name="T14" fmla="*/ 14 w 396"/>
                <a:gd name="T15" fmla="*/ 21 h 64"/>
                <a:gd name="T16" fmla="*/ 6 w 396"/>
                <a:gd name="T17" fmla="*/ 30 h 64"/>
                <a:gd name="T18" fmla="*/ 1 w 396"/>
                <a:gd name="T19" fmla="*/ 41 h 64"/>
                <a:gd name="T20" fmla="*/ 1 w 396"/>
                <a:gd name="T21" fmla="*/ 41 h 64"/>
                <a:gd name="T22" fmla="*/ 0 w 396"/>
                <a:gd name="T23" fmla="*/ 49 h 64"/>
                <a:gd name="T24" fmla="*/ 1 w 396"/>
                <a:gd name="T25" fmla="*/ 54 h 64"/>
                <a:gd name="T26" fmla="*/ 4 w 396"/>
                <a:gd name="T27" fmla="*/ 60 h 64"/>
                <a:gd name="T28" fmla="*/ 10 w 396"/>
                <a:gd name="T29" fmla="*/ 62 h 64"/>
                <a:gd name="T30" fmla="*/ 10 w 396"/>
                <a:gd name="T31" fmla="*/ 62 h 64"/>
                <a:gd name="T32" fmla="*/ 16 w 396"/>
                <a:gd name="T33" fmla="*/ 64 h 64"/>
                <a:gd name="T34" fmla="*/ 16 w 396"/>
                <a:gd name="T35" fmla="*/ 64 h 64"/>
                <a:gd name="T36" fmla="*/ 20 w 396"/>
                <a:gd name="T37" fmla="*/ 64 h 64"/>
                <a:gd name="T38" fmla="*/ 25 w 396"/>
                <a:gd name="T39" fmla="*/ 61 h 64"/>
                <a:gd name="T40" fmla="*/ 29 w 396"/>
                <a:gd name="T41" fmla="*/ 59 h 64"/>
                <a:gd name="T42" fmla="*/ 31 w 396"/>
                <a:gd name="T43" fmla="*/ 54 h 64"/>
                <a:gd name="T44" fmla="*/ 31 w 396"/>
                <a:gd name="T45" fmla="*/ 54 h 64"/>
                <a:gd name="T46" fmla="*/ 34 w 396"/>
                <a:gd name="T47" fmla="*/ 47 h 64"/>
                <a:gd name="T48" fmla="*/ 39 w 396"/>
                <a:gd name="T49" fmla="*/ 43 h 64"/>
                <a:gd name="T50" fmla="*/ 44 w 396"/>
                <a:gd name="T51" fmla="*/ 39 h 64"/>
                <a:gd name="T52" fmla="*/ 49 w 396"/>
                <a:gd name="T53" fmla="*/ 36 h 64"/>
                <a:gd name="T54" fmla="*/ 55 w 396"/>
                <a:gd name="T55" fmla="*/ 34 h 64"/>
                <a:gd name="T56" fmla="*/ 60 w 396"/>
                <a:gd name="T57" fmla="*/ 33 h 64"/>
                <a:gd name="T58" fmla="*/ 69 w 396"/>
                <a:gd name="T59" fmla="*/ 33 h 64"/>
                <a:gd name="T60" fmla="*/ 69 w 396"/>
                <a:gd name="T61" fmla="*/ 33 h 64"/>
                <a:gd name="T62" fmla="*/ 76 w 396"/>
                <a:gd name="T63" fmla="*/ 33 h 64"/>
                <a:gd name="T64" fmla="*/ 76 w 396"/>
                <a:gd name="T65" fmla="*/ 33 h 64"/>
                <a:gd name="T66" fmla="*/ 78 w 396"/>
                <a:gd name="T67" fmla="*/ 33 h 64"/>
                <a:gd name="T68" fmla="*/ 380 w 396"/>
                <a:gd name="T69" fmla="*/ 33 h 64"/>
                <a:gd name="T70" fmla="*/ 380 w 396"/>
                <a:gd name="T71" fmla="*/ 33 h 64"/>
                <a:gd name="T72" fmla="*/ 386 w 396"/>
                <a:gd name="T73" fmla="*/ 31 h 64"/>
                <a:gd name="T74" fmla="*/ 391 w 396"/>
                <a:gd name="T75" fmla="*/ 28 h 64"/>
                <a:gd name="T76" fmla="*/ 395 w 396"/>
                <a:gd name="T77" fmla="*/ 23 h 64"/>
                <a:gd name="T78" fmla="*/ 396 w 396"/>
                <a:gd name="T79" fmla="*/ 16 h 64"/>
                <a:gd name="T80" fmla="*/ 396 w 396"/>
                <a:gd name="T81" fmla="*/ 16 h 64"/>
                <a:gd name="T82" fmla="*/ 395 w 396"/>
                <a:gd name="T83" fmla="*/ 10 h 64"/>
                <a:gd name="T84" fmla="*/ 391 w 396"/>
                <a:gd name="T85" fmla="*/ 5 h 64"/>
                <a:gd name="T86" fmla="*/ 386 w 396"/>
                <a:gd name="T87" fmla="*/ 1 h 64"/>
                <a:gd name="T88" fmla="*/ 380 w 396"/>
                <a:gd name="T89" fmla="*/ 0 h 64"/>
                <a:gd name="T90" fmla="*/ 80 w 396"/>
                <a:gd name="T91" fmla="*/ 0 h 64"/>
                <a:gd name="T92" fmla="*/ 80 w 396"/>
                <a:gd name="T93" fmla="*/ 0 h 64"/>
                <a:gd name="T94" fmla="*/ 70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70" y="0"/>
                  </a:moveTo>
                  <a:lnTo>
                    <a:pt x="70" y="0"/>
                  </a:lnTo>
                  <a:lnTo>
                    <a:pt x="61" y="0"/>
                  </a:lnTo>
                  <a:lnTo>
                    <a:pt x="51" y="1"/>
                  </a:lnTo>
                  <a:lnTo>
                    <a:pt x="41" y="4"/>
                  </a:lnTo>
                  <a:lnTo>
                    <a:pt x="32" y="9"/>
                  </a:lnTo>
                  <a:lnTo>
                    <a:pt x="23" y="14"/>
                  </a:lnTo>
                  <a:lnTo>
                    <a:pt x="14" y="21"/>
                  </a:lnTo>
                  <a:lnTo>
                    <a:pt x="6" y="30"/>
                  </a:lnTo>
                  <a:lnTo>
                    <a:pt x="1" y="41"/>
                  </a:lnTo>
                  <a:lnTo>
                    <a:pt x="1" y="41"/>
                  </a:lnTo>
                  <a:lnTo>
                    <a:pt x="0" y="49"/>
                  </a:lnTo>
                  <a:lnTo>
                    <a:pt x="1" y="54"/>
                  </a:lnTo>
                  <a:lnTo>
                    <a:pt x="4" y="60"/>
                  </a:lnTo>
                  <a:lnTo>
                    <a:pt x="10" y="62"/>
                  </a:lnTo>
                  <a:lnTo>
                    <a:pt x="10" y="62"/>
                  </a:lnTo>
                  <a:lnTo>
                    <a:pt x="16" y="64"/>
                  </a:lnTo>
                  <a:lnTo>
                    <a:pt x="16" y="64"/>
                  </a:lnTo>
                  <a:lnTo>
                    <a:pt x="20" y="64"/>
                  </a:lnTo>
                  <a:lnTo>
                    <a:pt x="25" y="61"/>
                  </a:lnTo>
                  <a:lnTo>
                    <a:pt x="29" y="59"/>
                  </a:lnTo>
                  <a:lnTo>
                    <a:pt x="31" y="54"/>
                  </a:lnTo>
                  <a:lnTo>
                    <a:pt x="31" y="54"/>
                  </a:lnTo>
                  <a:lnTo>
                    <a:pt x="34" y="47"/>
                  </a:lnTo>
                  <a:lnTo>
                    <a:pt x="39" y="43"/>
                  </a:lnTo>
                  <a:lnTo>
                    <a:pt x="44" y="39"/>
                  </a:lnTo>
                  <a:lnTo>
                    <a:pt x="49" y="36"/>
                  </a:lnTo>
                  <a:lnTo>
                    <a:pt x="55" y="34"/>
                  </a:lnTo>
                  <a:lnTo>
                    <a:pt x="60" y="33"/>
                  </a:lnTo>
                  <a:lnTo>
                    <a:pt x="69" y="33"/>
                  </a:lnTo>
                  <a:lnTo>
                    <a:pt x="69" y="33"/>
                  </a:lnTo>
                  <a:lnTo>
                    <a:pt x="76" y="33"/>
                  </a:lnTo>
                  <a:lnTo>
                    <a:pt x="76" y="33"/>
                  </a:lnTo>
                  <a:lnTo>
                    <a:pt x="78" y="33"/>
                  </a:lnTo>
                  <a:lnTo>
                    <a:pt x="380" y="33"/>
                  </a:lnTo>
                  <a:lnTo>
                    <a:pt x="380" y="33"/>
                  </a:lnTo>
                  <a:lnTo>
                    <a:pt x="386" y="31"/>
                  </a:lnTo>
                  <a:lnTo>
                    <a:pt x="391" y="28"/>
                  </a:lnTo>
                  <a:lnTo>
                    <a:pt x="395" y="23"/>
                  </a:lnTo>
                  <a:lnTo>
                    <a:pt x="396" y="16"/>
                  </a:lnTo>
                  <a:lnTo>
                    <a:pt x="396" y="16"/>
                  </a:lnTo>
                  <a:lnTo>
                    <a:pt x="395" y="10"/>
                  </a:lnTo>
                  <a:lnTo>
                    <a:pt x="391" y="5"/>
                  </a:lnTo>
                  <a:lnTo>
                    <a:pt x="386" y="1"/>
                  </a:lnTo>
                  <a:lnTo>
                    <a:pt x="380" y="0"/>
                  </a:lnTo>
                  <a:lnTo>
                    <a:pt x="80" y="0"/>
                  </a:lnTo>
                  <a:lnTo>
                    <a:pt x="80" y="0"/>
                  </a:lnTo>
                  <a:lnTo>
                    <a:pt x="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55"/>
            <p:cNvSpPr>
              <a:spLocks/>
            </p:cNvSpPr>
            <p:nvPr/>
          </p:nvSpPr>
          <p:spPr bwMode="auto">
            <a:xfrm>
              <a:off x="428" y="1341"/>
              <a:ext cx="79" cy="12"/>
            </a:xfrm>
            <a:custGeom>
              <a:avLst/>
              <a:gdLst>
                <a:gd name="T0" fmla="*/ 70 w 396"/>
                <a:gd name="T1" fmla="*/ 0 h 64"/>
                <a:gd name="T2" fmla="*/ 70 w 396"/>
                <a:gd name="T3" fmla="*/ 0 h 64"/>
                <a:gd name="T4" fmla="*/ 61 w 396"/>
                <a:gd name="T5" fmla="*/ 0 h 64"/>
                <a:gd name="T6" fmla="*/ 51 w 396"/>
                <a:gd name="T7" fmla="*/ 1 h 64"/>
                <a:gd name="T8" fmla="*/ 41 w 396"/>
                <a:gd name="T9" fmla="*/ 4 h 64"/>
                <a:gd name="T10" fmla="*/ 32 w 396"/>
                <a:gd name="T11" fmla="*/ 9 h 64"/>
                <a:gd name="T12" fmla="*/ 23 w 396"/>
                <a:gd name="T13" fmla="*/ 14 h 64"/>
                <a:gd name="T14" fmla="*/ 14 w 396"/>
                <a:gd name="T15" fmla="*/ 21 h 64"/>
                <a:gd name="T16" fmla="*/ 6 w 396"/>
                <a:gd name="T17" fmla="*/ 30 h 64"/>
                <a:gd name="T18" fmla="*/ 1 w 396"/>
                <a:gd name="T19" fmla="*/ 41 h 64"/>
                <a:gd name="T20" fmla="*/ 1 w 396"/>
                <a:gd name="T21" fmla="*/ 41 h 64"/>
                <a:gd name="T22" fmla="*/ 0 w 396"/>
                <a:gd name="T23" fmla="*/ 49 h 64"/>
                <a:gd name="T24" fmla="*/ 1 w 396"/>
                <a:gd name="T25" fmla="*/ 54 h 64"/>
                <a:gd name="T26" fmla="*/ 4 w 396"/>
                <a:gd name="T27" fmla="*/ 60 h 64"/>
                <a:gd name="T28" fmla="*/ 10 w 396"/>
                <a:gd name="T29" fmla="*/ 62 h 64"/>
                <a:gd name="T30" fmla="*/ 10 w 396"/>
                <a:gd name="T31" fmla="*/ 62 h 64"/>
                <a:gd name="T32" fmla="*/ 16 w 396"/>
                <a:gd name="T33" fmla="*/ 64 h 64"/>
                <a:gd name="T34" fmla="*/ 16 w 396"/>
                <a:gd name="T35" fmla="*/ 64 h 64"/>
                <a:gd name="T36" fmla="*/ 20 w 396"/>
                <a:gd name="T37" fmla="*/ 64 h 64"/>
                <a:gd name="T38" fmla="*/ 25 w 396"/>
                <a:gd name="T39" fmla="*/ 61 h 64"/>
                <a:gd name="T40" fmla="*/ 29 w 396"/>
                <a:gd name="T41" fmla="*/ 59 h 64"/>
                <a:gd name="T42" fmla="*/ 31 w 396"/>
                <a:gd name="T43" fmla="*/ 54 h 64"/>
                <a:gd name="T44" fmla="*/ 31 w 396"/>
                <a:gd name="T45" fmla="*/ 54 h 64"/>
                <a:gd name="T46" fmla="*/ 34 w 396"/>
                <a:gd name="T47" fmla="*/ 47 h 64"/>
                <a:gd name="T48" fmla="*/ 39 w 396"/>
                <a:gd name="T49" fmla="*/ 43 h 64"/>
                <a:gd name="T50" fmla="*/ 44 w 396"/>
                <a:gd name="T51" fmla="*/ 39 h 64"/>
                <a:gd name="T52" fmla="*/ 49 w 396"/>
                <a:gd name="T53" fmla="*/ 36 h 64"/>
                <a:gd name="T54" fmla="*/ 55 w 396"/>
                <a:gd name="T55" fmla="*/ 34 h 64"/>
                <a:gd name="T56" fmla="*/ 60 w 396"/>
                <a:gd name="T57" fmla="*/ 33 h 64"/>
                <a:gd name="T58" fmla="*/ 69 w 396"/>
                <a:gd name="T59" fmla="*/ 33 h 64"/>
                <a:gd name="T60" fmla="*/ 69 w 396"/>
                <a:gd name="T61" fmla="*/ 33 h 64"/>
                <a:gd name="T62" fmla="*/ 76 w 396"/>
                <a:gd name="T63" fmla="*/ 33 h 64"/>
                <a:gd name="T64" fmla="*/ 76 w 396"/>
                <a:gd name="T65" fmla="*/ 33 h 64"/>
                <a:gd name="T66" fmla="*/ 78 w 396"/>
                <a:gd name="T67" fmla="*/ 33 h 64"/>
                <a:gd name="T68" fmla="*/ 380 w 396"/>
                <a:gd name="T69" fmla="*/ 33 h 64"/>
                <a:gd name="T70" fmla="*/ 380 w 396"/>
                <a:gd name="T71" fmla="*/ 33 h 64"/>
                <a:gd name="T72" fmla="*/ 386 w 396"/>
                <a:gd name="T73" fmla="*/ 31 h 64"/>
                <a:gd name="T74" fmla="*/ 391 w 396"/>
                <a:gd name="T75" fmla="*/ 28 h 64"/>
                <a:gd name="T76" fmla="*/ 395 w 396"/>
                <a:gd name="T77" fmla="*/ 23 h 64"/>
                <a:gd name="T78" fmla="*/ 396 w 396"/>
                <a:gd name="T79" fmla="*/ 16 h 64"/>
                <a:gd name="T80" fmla="*/ 396 w 396"/>
                <a:gd name="T81" fmla="*/ 16 h 64"/>
                <a:gd name="T82" fmla="*/ 395 w 396"/>
                <a:gd name="T83" fmla="*/ 10 h 64"/>
                <a:gd name="T84" fmla="*/ 391 w 396"/>
                <a:gd name="T85" fmla="*/ 5 h 64"/>
                <a:gd name="T86" fmla="*/ 386 w 396"/>
                <a:gd name="T87" fmla="*/ 1 h 64"/>
                <a:gd name="T88" fmla="*/ 380 w 396"/>
                <a:gd name="T89" fmla="*/ 0 h 64"/>
                <a:gd name="T90" fmla="*/ 80 w 396"/>
                <a:gd name="T91" fmla="*/ 0 h 64"/>
                <a:gd name="T92" fmla="*/ 80 w 396"/>
                <a:gd name="T93" fmla="*/ 0 h 64"/>
                <a:gd name="T94" fmla="*/ 70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70" y="0"/>
                  </a:moveTo>
                  <a:lnTo>
                    <a:pt x="70" y="0"/>
                  </a:lnTo>
                  <a:lnTo>
                    <a:pt x="61" y="0"/>
                  </a:lnTo>
                  <a:lnTo>
                    <a:pt x="51" y="1"/>
                  </a:lnTo>
                  <a:lnTo>
                    <a:pt x="41" y="4"/>
                  </a:lnTo>
                  <a:lnTo>
                    <a:pt x="32" y="9"/>
                  </a:lnTo>
                  <a:lnTo>
                    <a:pt x="23" y="14"/>
                  </a:lnTo>
                  <a:lnTo>
                    <a:pt x="14" y="21"/>
                  </a:lnTo>
                  <a:lnTo>
                    <a:pt x="6" y="30"/>
                  </a:lnTo>
                  <a:lnTo>
                    <a:pt x="1" y="41"/>
                  </a:lnTo>
                  <a:lnTo>
                    <a:pt x="1" y="41"/>
                  </a:lnTo>
                  <a:lnTo>
                    <a:pt x="0" y="49"/>
                  </a:lnTo>
                  <a:lnTo>
                    <a:pt x="1" y="54"/>
                  </a:lnTo>
                  <a:lnTo>
                    <a:pt x="4" y="60"/>
                  </a:lnTo>
                  <a:lnTo>
                    <a:pt x="10" y="62"/>
                  </a:lnTo>
                  <a:lnTo>
                    <a:pt x="10" y="62"/>
                  </a:lnTo>
                  <a:lnTo>
                    <a:pt x="16" y="64"/>
                  </a:lnTo>
                  <a:lnTo>
                    <a:pt x="16" y="64"/>
                  </a:lnTo>
                  <a:lnTo>
                    <a:pt x="20" y="64"/>
                  </a:lnTo>
                  <a:lnTo>
                    <a:pt x="25" y="61"/>
                  </a:lnTo>
                  <a:lnTo>
                    <a:pt x="29" y="59"/>
                  </a:lnTo>
                  <a:lnTo>
                    <a:pt x="31" y="54"/>
                  </a:lnTo>
                  <a:lnTo>
                    <a:pt x="31" y="54"/>
                  </a:lnTo>
                  <a:lnTo>
                    <a:pt x="34" y="47"/>
                  </a:lnTo>
                  <a:lnTo>
                    <a:pt x="39" y="43"/>
                  </a:lnTo>
                  <a:lnTo>
                    <a:pt x="44" y="39"/>
                  </a:lnTo>
                  <a:lnTo>
                    <a:pt x="49" y="36"/>
                  </a:lnTo>
                  <a:lnTo>
                    <a:pt x="55" y="34"/>
                  </a:lnTo>
                  <a:lnTo>
                    <a:pt x="60" y="33"/>
                  </a:lnTo>
                  <a:lnTo>
                    <a:pt x="69" y="33"/>
                  </a:lnTo>
                  <a:lnTo>
                    <a:pt x="69" y="33"/>
                  </a:lnTo>
                  <a:lnTo>
                    <a:pt x="76" y="33"/>
                  </a:lnTo>
                  <a:lnTo>
                    <a:pt x="76" y="33"/>
                  </a:lnTo>
                  <a:lnTo>
                    <a:pt x="78" y="33"/>
                  </a:lnTo>
                  <a:lnTo>
                    <a:pt x="380" y="33"/>
                  </a:lnTo>
                  <a:lnTo>
                    <a:pt x="380" y="33"/>
                  </a:lnTo>
                  <a:lnTo>
                    <a:pt x="386" y="31"/>
                  </a:lnTo>
                  <a:lnTo>
                    <a:pt x="391" y="28"/>
                  </a:lnTo>
                  <a:lnTo>
                    <a:pt x="395" y="23"/>
                  </a:lnTo>
                  <a:lnTo>
                    <a:pt x="396" y="16"/>
                  </a:lnTo>
                  <a:lnTo>
                    <a:pt x="396" y="16"/>
                  </a:lnTo>
                  <a:lnTo>
                    <a:pt x="395" y="10"/>
                  </a:lnTo>
                  <a:lnTo>
                    <a:pt x="391" y="5"/>
                  </a:lnTo>
                  <a:lnTo>
                    <a:pt x="386" y="1"/>
                  </a:lnTo>
                  <a:lnTo>
                    <a:pt x="380" y="0"/>
                  </a:lnTo>
                  <a:lnTo>
                    <a:pt x="80" y="0"/>
                  </a:lnTo>
                  <a:lnTo>
                    <a:pt x="80" y="0"/>
                  </a:lnTo>
                  <a:lnTo>
                    <a:pt x="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56"/>
            <p:cNvSpPr>
              <a:spLocks/>
            </p:cNvSpPr>
            <p:nvPr/>
          </p:nvSpPr>
          <p:spPr bwMode="auto">
            <a:xfrm>
              <a:off x="428" y="1368"/>
              <a:ext cx="79" cy="13"/>
            </a:xfrm>
            <a:custGeom>
              <a:avLst/>
              <a:gdLst>
                <a:gd name="T0" fmla="*/ 70 w 396"/>
                <a:gd name="T1" fmla="*/ 0 h 65"/>
                <a:gd name="T2" fmla="*/ 70 w 396"/>
                <a:gd name="T3" fmla="*/ 0 h 65"/>
                <a:gd name="T4" fmla="*/ 61 w 396"/>
                <a:gd name="T5" fmla="*/ 2 h 65"/>
                <a:gd name="T6" fmla="*/ 51 w 396"/>
                <a:gd name="T7" fmla="*/ 3 h 65"/>
                <a:gd name="T8" fmla="*/ 41 w 396"/>
                <a:gd name="T9" fmla="*/ 5 h 65"/>
                <a:gd name="T10" fmla="*/ 32 w 396"/>
                <a:gd name="T11" fmla="*/ 9 h 65"/>
                <a:gd name="T12" fmla="*/ 23 w 396"/>
                <a:gd name="T13" fmla="*/ 14 h 65"/>
                <a:gd name="T14" fmla="*/ 14 w 396"/>
                <a:gd name="T15" fmla="*/ 22 h 65"/>
                <a:gd name="T16" fmla="*/ 6 w 396"/>
                <a:gd name="T17" fmla="*/ 32 h 65"/>
                <a:gd name="T18" fmla="*/ 1 w 396"/>
                <a:gd name="T19" fmla="*/ 43 h 65"/>
                <a:gd name="T20" fmla="*/ 1 w 396"/>
                <a:gd name="T21" fmla="*/ 43 h 65"/>
                <a:gd name="T22" fmla="*/ 0 w 396"/>
                <a:gd name="T23" fmla="*/ 49 h 65"/>
                <a:gd name="T24" fmla="*/ 1 w 396"/>
                <a:gd name="T25" fmla="*/ 55 h 65"/>
                <a:gd name="T26" fmla="*/ 4 w 396"/>
                <a:gd name="T27" fmla="*/ 60 h 65"/>
                <a:gd name="T28" fmla="*/ 10 w 396"/>
                <a:gd name="T29" fmla="*/ 64 h 65"/>
                <a:gd name="T30" fmla="*/ 10 w 396"/>
                <a:gd name="T31" fmla="*/ 64 h 65"/>
                <a:gd name="T32" fmla="*/ 16 w 396"/>
                <a:gd name="T33" fmla="*/ 65 h 65"/>
                <a:gd name="T34" fmla="*/ 16 w 396"/>
                <a:gd name="T35" fmla="*/ 65 h 65"/>
                <a:gd name="T36" fmla="*/ 20 w 396"/>
                <a:gd name="T37" fmla="*/ 64 h 65"/>
                <a:gd name="T38" fmla="*/ 25 w 396"/>
                <a:gd name="T39" fmla="*/ 63 h 65"/>
                <a:gd name="T40" fmla="*/ 29 w 396"/>
                <a:gd name="T41" fmla="*/ 59 h 65"/>
                <a:gd name="T42" fmla="*/ 31 w 396"/>
                <a:gd name="T43" fmla="*/ 55 h 65"/>
                <a:gd name="T44" fmla="*/ 31 w 396"/>
                <a:gd name="T45" fmla="*/ 55 h 65"/>
                <a:gd name="T46" fmla="*/ 34 w 396"/>
                <a:gd name="T47" fmla="*/ 48 h 65"/>
                <a:gd name="T48" fmla="*/ 39 w 396"/>
                <a:gd name="T49" fmla="*/ 43 h 65"/>
                <a:gd name="T50" fmla="*/ 44 w 396"/>
                <a:gd name="T51" fmla="*/ 39 h 65"/>
                <a:gd name="T52" fmla="*/ 49 w 396"/>
                <a:gd name="T53" fmla="*/ 37 h 65"/>
                <a:gd name="T54" fmla="*/ 55 w 396"/>
                <a:gd name="T55" fmla="*/ 35 h 65"/>
                <a:gd name="T56" fmla="*/ 60 w 396"/>
                <a:gd name="T57" fmla="*/ 34 h 65"/>
                <a:gd name="T58" fmla="*/ 69 w 396"/>
                <a:gd name="T59" fmla="*/ 33 h 65"/>
                <a:gd name="T60" fmla="*/ 69 w 396"/>
                <a:gd name="T61" fmla="*/ 33 h 65"/>
                <a:gd name="T62" fmla="*/ 76 w 396"/>
                <a:gd name="T63" fmla="*/ 33 h 65"/>
                <a:gd name="T64" fmla="*/ 76 w 396"/>
                <a:gd name="T65" fmla="*/ 33 h 65"/>
                <a:gd name="T66" fmla="*/ 78 w 396"/>
                <a:gd name="T67" fmla="*/ 34 h 65"/>
                <a:gd name="T68" fmla="*/ 380 w 396"/>
                <a:gd name="T69" fmla="*/ 34 h 65"/>
                <a:gd name="T70" fmla="*/ 380 w 396"/>
                <a:gd name="T71" fmla="*/ 34 h 65"/>
                <a:gd name="T72" fmla="*/ 386 w 396"/>
                <a:gd name="T73" fmla="*/ 33 h 65"/>
                <a:gd name="T74" fmla="*/ 391 w 396"/>
                <a:gd name="T75" fmla="*/ 29 h 65"/>
                <a:gd name="T76" fmla="*/ 395 w 396"/>
                <a:gd name="T77" fmla="*/ 24 h 65"/>
                <a:gd name="T78" fmla="*/ 396 w 396"/>
                <a:gd name="T79" fmla="*/ 18 h 65"/>
                <a:gd name="T80" fmla="*/ 396 w 396"/>
                <a:gd name="T81" fmla="*/ 18 h 65"/>
                <a:gd name="T82" fmla="*/ 395 w 396"/>
                <a:gd name="T83" fmla="*/ 12 h 65"/>
                <a:gd name="T84" fmla="*/ 391 w 396"/>
                <a:gd name="T85" fmla="*/ 5 h 65"/>
                <a:gd name="T86" fmla="*/ 386 w 396"/>
                <a:gd name="T87" fmla="*/ 3 h 65"/>
                <a:gd name="T88" fmla="*/ 380 w 396"/>
                <a:gd name="T89" fmla="*/ 2 h 65"/>
                <a:gd name="T90" fmla="*/ 80 w 396"/>
                <a:gd name="T91" fmla="*/ 2 h 65"/>
                <a:gd name="T92" fmla="*/ 80 w 396"/>
                <a:gd name="T93" fmla="*/ 2 h 65"/>
                <a:gd name="T94" fmla="*/ 70 w 396"/>
                <a:gd name="T9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70" y="0"/>
                  </a:moveTo>
                  <a:lnTo>
                    <a:pt x="70" y="0"/>
                  </a:lnTo>
                  <a:lnTo>
                    <a:pt x="61" y="2"/>
                  </a:lnTo>
                  <a:lnTo>
                    <a:pt x="51" y="3"/>
                  </a:lnTo>
                  <a:lnTo>
                    <a:pt x="41" y="5"/>
                  </a:lnTo>
                  <a:lnTo>
                    <a:pt x="32" y="9"/>
                  </a:lnTo>
                  <a:lnTo>
                    <a:pt x="23" y="14"/>
                  </a:lnTo>
                  <a:lnTo>
                    <a:pt x="14" y="22"/>
                  </a:lnTo>
                  <a:lnTo>
                    <a:pt x="6" y="32"/>
                  </a:lnTo>
                  <a:lnTo>
                    <a:pt x="1" y="43"/>
                  </a:lnTo>
                  <a:lnTo>
                    <a:pt x="1" y="43"/>
                  </a:lnTo>
                  <a:lnTo>
                    <a:pt x="0" y="49"/>
                  </a:lnTo>
                  <a:lnTo>
                    <a:pt x="1" y="55"/>
                  </a:lnTo>
                  <a:lnTo>
                    <a:pt x="4" y="60"/>
                  </a:lnTo>
                  <a:lnTo>
                    <a:pt x="10" y="64"/>
                  </a:lnTo>
                  <a:lnTo>
                    <a:pt x="10" y="64"/>
                  </a:lnTo>
                  <a:lnTo>
                    <a:pt x="16" y="65"/>
                  </a:lnTo>
                  <a:lnTo>
                    <a:pt x="16" y="65"/>
                  </a:lnTo>
                  <a:lnTo>
                    <a:pt x="20" y="64"/>
                  </a:lnTo>
                  <a:lnTo>
                    <a:pt x="25" y="63"/>
                  </a:lnTo>
                  <a:lnTo>
                    <a:pt x="29" y="59"/>
                  </a:lnTo>
                  <a:lnTo>
                    <a:pt x="31" y="55"/>
                  </a:lnTo>
                  <a:lnTo>
                    <a:pt x="31" y="55"/>
                  </a:lnTo>
                  <a:lnTo>
                    <a:pt x="34" y="48"/>
                  </a:lnTo>
                  <a:lnTo>
                    <a:pt x="39" y="43"/>
                  </a:lnTo>
                  <a:lnTo>
                    <a:pt x="44" y="39"/>
                  </a:lnTo>
                  <a:lnTo>
                    <a:pt x="49" y="37"/>
                  </a:lnTo>
                  <a:lnTo>
                    <a:pt x="55" y="35"/>
                  </a:lnTo>
                  <a:lnTo>
                    <a:pt x="60" y="34"/>
                  </a:lnTo>
                  <a:lnTo>
                    <a:pt x="69" y="33"/>
                  </a:lnTo>
                  <a:lnTo>
                    <a:pt x="69" y="33"/>
                  </a:lnTo>
                  <a:lnTo>
                    <a:pt x="76" y="33"/>
                  </a:lnTo>
                  <a:lnTo>
                    <a:pt x="76" y="33"/>
                  </a:lnTo>
                  <a:lnTo>
                    <a:pt x="78" y="34"/>
                  </a:lnTo>
                  <a:lnTo>
                    <a:pt x="380" y="34"/>
                  </a:lnTo>
                  <a:lnTo>
                    <a:pt x="380" y="34"/>
                  </a:lnTo>
                  <a:lnTo>
                    <a:pt x="386" y="33"/>
                  </a:lnTo>
                  <a:lnTo>
                    <a:pt x="391" y="29"/>
                  </a:lnTo>
                  <a:lnTo>
                    <a:pt x="395" y="24"/>
                  </a:lnTo>
                  <a:lnTo>
                    <a:pt x="396" y="18"/>
                  </a:lnTo>
                  <a:lnTo>
                    <a:pt x="396" y="18"/>
                  </a:lnTo>
                  <a:lnTo>
                    <a:pt x="395" y="12"/>
                  </a:lnTo>
                  <a:lnTo>
                    <a:pt x="391" y="5"/>
                  </a:lnTo>
                  <a:lnTo>
                    <a:pt x="386" y="3"/>
                  </a:lnTo>
                  <a:lnTo>
                    <a:pt x="380" y="2"/>
                  </a:lnTo>
                  <a:lnTo>
                    <a:pt x="80" y="2"/>
                  </a:lnTo>
                  <a:lnTo>
                    <a:pt x="80" y="2"/>
                  </a:lnTo>
                  <a:lnTo>
                    <a:pt x="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57"/>
            <p:cNvSpPr>
              <a:spLocks/>
            </p:cNvSpPr>
            <p:nvPr/>
          </p:nvSpPr>
          <p:spPr bwMode="auto">
            <a:xfrm>
              <a:off x="428" y="1368"/>
              <a:ext cx="79" cy="13"/>
            </a:xfrm>
            <a:custGeom>
              <a:avLst/>
              <a:gdLst>
                <a:gd name="T0" fmla="*/ 70 w 396"/>
                <a:gd name="T1" fmla="*/ 0 h 65"/>
                <a:gd name="T2" fmla="*/ 70 w 396"/>
                <a:gd name="T3" fmla="*/ 0 h 65"/>
                <a:gd name="T4" fmla="*/ 61 w 396"/>
                <a:gd name="T5" fmla="*/ 2 h 65"/>
                <a:gd name="T6" fmla="*/ 51 w 396"/>
                <a:gd name="T7" fmla="*/ 3 h 65"/>
                <a:gd name="T8" fmla="*/ 41 w 396"/>
                <a:gd name="T9" fmla="*/ 5 h 65"/>
                <a:gd name="T10" fmla="*/ 32 w 396"/>
                <a:gd name="T11" fmla="*/ 9 h 65"/>
                <a:gd name="T12" fmla="*/ 23 w 396"/>
                <a:gd name="T13" fmla="*/ 14 h 65"/>
                <a:gd name="T14" fmla="*/ 14 w 396"/>
                <a:gd name="T15" fmla="*/ 22 h 65"/>
                <a:gd name="T16" fmla="*/ 6 w 396"/>
                <a:gd name="T17" fmla="*/ 32 h 65"/>
                <a:gd name="T18" fmla="*/ 1 w 396"/>
                <a:gd name="T19" fmla="*/ 43 h 65"/>
                <a:gd name="T20" fmla="*/ 1 w 396"/>
                <a:gd name="T21" fmla="*/ 43 h 65"/>
                <a:gd name="T22" fmla="*/ 0 w 396"/>
                <a:gd name="T23" fmla="*/ 49 h 65"/>
                <a:gd name="T24" fmla="*/ 1 w 396"/>
                <a:gd name="T25" fmla="*/ 55 h 65"/>
                <a:gd name="T26" fmla="*/ 4 w 396"/>
                <a:gd name="T27" fmla="*/ 60 h 65"/>
                <a:gd name="T28" fmla="*/ 10 w 396"/>
                <a:gd name="T29" fmla="*/ 64 h 65"/>
                <a:gd name="T30" fmla="*/ 10 w 396"/>
                <a:gd name="T31" fmla="*/ 64 h 65"/>
                <a:gd name="T32" fmla="*/ 16 w 396"/>
                <a:gd name="T33" fmla="*/ 65 h 65"/>
                <a:gd name="T34" fmla="*/ 16 w 396"/>
                <a:gd name="T35" fmla="*/ 65 h 65"/>
                <a:gd name="T36" fmla="*/ 20 w 396"/>
                <a:gd name="T37" fmla="*/ 64 h 65"/>
                <a:gd name="T38" fmla="*/ 25 w 396"/>
                <a:gd name="T39" fmla="*/ 63 h 65"/>
                <a:gd name="T40" fmla="*/ 29 w 396"/>
                <a:gd name="T41" fmla="*/ 59 h 65"/>
                <a:gd name="T42" fmla="*/ 31 w 396"/>
                <a:gd name="T43" fmla="*/ 55 h 65"/>
                <a:gd name="T44" fmla="*/ 31 w 396"/>
                <a:gd name="T45" fmla="*/ 55 h 65"/>
                <a:gd name="T46" fmla="*/ 34 w 396"/>
                <a:gd name="T47" fmla="*/ 48 h 65"/>
                <a:gd name="T48" fmla="*/ 39 w 396"/>
                <a:gd name="T49" fmla="*/ 43 h 65"/>
                <a:gd name="T50" fmla="*/ 44 w 396"/>
                <a:gd name="T51" fmla="*/ 39 h 65"/>
                <a:gd name="T52" fmla="*/ 49 w 396"/>
                <a:gd name="T53" fmla="*/ 37 h 65"/>
                <a:gd name="T54" fmla="*/ 55 w 396"/>
                <a:gd name="T55" fmla="*/ 35 h 65"/>
                <a:gd name="T56" fmla="*/ 60 w 396"/>
                <a:gd name="T57" fmla="*/ 34 h 65"/>
                <a:gd name="T58" fmla="*/ 69 w 396"/>
                <a:gd name="T59" fmla="*/ 33 h 65"/>
                <a:gd name="T60" fmla="*/ 69 w 396"/>
                <a:gd name="T61" fmla="*/ 33 h 65"/>
                <a:gd name="T62" fmla="*/ 76 w 396"/>
                <a:gd name="T63" fmla="*/ 33 h 65"/>
                <a:gd name="T64" fmla="*/ 76 w 396"/>
                <a:gd name="T65" fmla="*/ 33 h 65"/>
                <a:gd name="T66" fmla="*/ 78 w 396"/>
                <a:gd name="T67" fmla="*/ 34 h 65"/>
                <a:gd name="T68" fmla="*/ 380 w 396"/>
                <a:gd name="T69" fmla="*/ 34 h 65"/>
                <a:gd name="T70" fmla="*/ 380 w 396"/>
                <a:gd name="T71" fmla="*/ 34 h 65"/>
                <a:gd name="T72" fmla="*/ 386 w 396"/>
                <a:gd name="T73" fmla="*/ 33 h 65"/>
                <a:gd name="T74" fmla="*/ 391 w 396"/>
                <a:gd name="T75" fmla="*/ 29 h 65"/>
                <a:gd name="T76" fmla="*/ 395 w 396"/>
                <a:gd name="T77" fmla="*/ 24 h 65"/>
                <a:gd name="T78" fmla="*/ 396 w 396"/>
                <a:gd name="T79" fmla="*/ 18 h 65"/>
                <a:gd name="T80" fmla="*/ 396 w 396"/>
                <a:gd name="T81" fmla="*/ 18 h 65"/>
                <a:gd name="T82" fmla="*/ 395 w 396"/>
                <a:gd name="T83" fmla="*/ 12 h 65"/>
                <a:gd name="T84" fmla="*/ 391 w 396"/>
                <a:gd name="T85" fmla="*/ 5 h 65"/>
                <a:gd name="T86" fmla="*/ 386 w 396"/>
                <a:gd name="T87" fmla="*/ 3 h 65"/>
                <a:gd name="T88" fmla="*/ 380 w 396"/>
                <a:gd name="T89" fmla="*/ 2 h 65"/>
                <a:gd name="T90" fmla="*/ 80 w 396"/>
                <a:gd name="T91" fmla="*/ 2 h 65"/>
                <a:gd name="T92" fmla="*/ 80 w 396"/>
                <a:gd name="T93" fmla="*/ 2 h 65"/>
                <a:gd name="T94" fmla="*/ 70 w 396"/>
                <a:gd name="T9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70" y="0"/>
                  </a:moveTo>
                  <a:lnTo>
                    <a:pt x="70" y="0"/>
                  </a:lnTo>
                  <a:lnTo>
                    <a:pt x="61" y="2"/>
                  </a:lnTo>
                  <a:lnTo>
                    <a:pt x="51" y="3"/>
                  </a:lnTo>
                  <a:lnTo>
                    <a:pt x="41" y="5"/>
                  </a:lnTo>
                  <a:lnTo>
                    <a:pt x="32" y="9"/>
                  </a:lnTo>
                  <a:lnTo>
                    <a:pt x="23" y="14"/>
                  </a:lnTo>
                  <a:lnTo>
                    <a:pt x="14" y="22"/>
                  </a:lnTo>
                  <a:lnTo>
                    <a:pt x="6" y="32"/>
                  </a:lnTo>
                  <a:lnTo>
                    <a:pt x="1" y="43"/>
                  </a:lnTo>
                  <a:lnTo>
                    <a:pt x="1" y="43"/>
                  </a:lnTo>
                  <a:lnTo>
                    <a:pt x="0" y="49"/>
                  </a:lnTo>
                  <a:lnTo>
                    <a:pt x="1" y="55"/>
                  </a:lnTo>
                  <a:lnTo>
                    <a:pt x="4" y="60"/>
                  </a:lnTo>
                  <a:lnTo>
                    <a:pt x="10" y="64"/>
                  </a:lnTo>
                  <a:lnTo>
                    <a:pt x="10" y="64"/>
                  </a:lnTo>
                  <a:lnTo>
                    <a:pt x="16" y="65"/>
                  </a:lnTo>
                  <a:lnTo>
                    <a:pt x="16" y="65"/>
                  </a:lnTo>
                  <a:lnTo>
                    <a:pt x="20" y="64"/>
                  </a:lnTo>
                  <a:lnTo>
                    <a:pt x="25" y="63"/>
                  </a:lnTo>
                  <a:lnTo>
                    <a:pt x="29" y="59"/>
                  </a:lnTo>
                  <a:lnTo>
                    <a:pt x="31" y="55"/>
                  </a:lnTo>
                  <a:lnTo>
                    <a:pt x="31" y="55"/>
                  </a:lnTo>
                  <a:lnTo>
                    <a:pt x="34" y="48"/>
                  </a:lnTo>
                  <a:lnTo>
                    <a:pt x="39" y="43"/>
                  </a:lnTo>
                  <a:lnTo>
                    <a:pt x="44" y="39"/>
                  </a:lnTo>
                  <a:lnTo>
                    <a:pt x="49" y="37"/>
                  </a:lnTo>
                  <a:lnTo>
                    <a:pt x="55" y="35"/>
                  </a:lnTo>
                  <a:lnTo>
                    <a:pt x="60" y="34"/>
                  </a:lnTo>
                  <a:lnTo>
                    <a:pt x="69" y="33"/>
                  </a:lnTo>
                  <a:lnTo>
                    <a:pt x="69" y="33"/>
                  </a:lnTo>
                  <a:lnTo>
                    <a:pt x="76" y="33"/>
                  </a:lnTo>
                  <a:lnTo>
                    <a:pt x="76" y="33"/>
                  </a:lnTo>
                  <a:lnTo>
                    <a:pt x="78" y="34"/>
                  </a:lnTo>
                  <a:lnTo>
                    <a:pt x="380" y="34"/>
                  </a:lnTo>
                  <a:lnTo>
                    <a:pt x="380" y="34"/>
                  </a:lnTo>
                  <a:lnTo>
                    <a:pt x="386" y="33"/>
                  </a:lnTo>
                  <a:lnTo>
                    <a:pt x="391" y="29"/>
                  </a:lnTo>
                  <a:lnTo>
                    <a:pt x="395" y="24"/>
                  </a:lnTo>
                  <a:lnTo>
                    <a:pt x="396" y="18"/>
                  </a:lnTo>
                  <a:lnTo>
                    <a:pt x="396" y="18"/>
                  </a:lnTo>
                  <a:lnTo>
                    <a:pt x="395" y="12"/>
                  </a:lnTo>
                  <a:lnTo>
                    <a:pt x="391" y="5"/>
                  </a:lnTo>
                  <a:lnTo>
                    <a:pt x="386" y="3"/>
                  </a:lnTo>
                  <a:lnTo>
                    <a:pt x="380" y="2"/>
                  </a:lnTo>
                  <a:lnTo>
                    <a:pt x="80" y="2"/>
                  </a:lnTo>
                  <a:lnTo>
                    <a:pt x="80" y="2"/>
                  </a:lnTo>
                  <a:lnTo>
                    <a:pt x="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58"/>
            <p:cNvSpPr>
              <a:spLocks/>
            </p:cNvSpPr>
            <p:nvPr/>
          </p:nvSpPr>
          <p:spPr bwMode="auto">
            <a:xfrm>
              <a:off x="428" y="1396"/>
              <a:ext cx="79" cy="13"/>
            </a:xfrm>
            <a:custGeom>
              <a:avLst/>
              <a:gdLst>
                <a:gd name="T0" fmla="*/ 70 w 396"/>
                <a:gd name="T1" fmla="*/ 0 h 63"/>
                <a:gd name="T2" fmla="*/ 70 w 396"/>
                <a:gd name="T3" fmla="*/ 0 h 63"/>
                <a:gd name="T4" fmla="*/ 61 w 396"/>
                <a:gd name="T5" fmla="*/ 0 h 63"/>
                <a:gd name="T6" fmla="*/ 51 w 396"/>
                <a:gd name="T7" fmla="*/ 1 h 63"/>
                <a:gd name="T8" fmla="*/ 41 w 396"/>
                <a:gd name="T9" fmla="*/ 4 h 63"/>
                <a:gd name="T10" fmla="*/ 32 w 396"/>
                <a:gd name="T11" fmla="*/ 7 h 63"/>
                <a:gd name="T12" fmla="*/ 23 w 396"/>
                <a:gd name="T13" fmla="*/ 14 h 63"/>
                <a:gd name="T14" fmla="*/ 14 w 396"/>
                <a:gd name="T15" fmla="*/ 21 h 63"/>
                <a:gd name="T16" fmla="*/ 6 w 396"/>
                <a:gd name="T17" fmla="*/ 30 h 63"/>
                <a:gd name="T18" fmla="*/ 1 w 396"/>
                <a:gd name="T19" fmla="*/ 41 h 63"/>
                <a:gd name="T20" fmla="*/ 1 w 396"/>
                <a:gd name="T21" fmla="*/ 41 h 63"/>
                <a:gd name="T22" fmla="*/ 0 w 396"/>
                <a:gd name="T23" fmla="*/ 47 h 63"/>
                <a:gd name="T24" fmla="*/ 1 w 396"/>
                <a:gd name="T25" fmla="*/ 53 h 63"/>
                <a:gd name="T26" fmla="*/ 4 w 396"/>
                <a:gd name="T27" fmla="*/ 58 h 63"/>
                <a:gd name="T28" fmla="*/ 10 w 396"/>
                <a:gd name="T29" fmla="*/ 62 h 63"/>
                <a:gd name="T30" fmla="*/ 10 w 396"/>
                <a:gd name="T31" fmla="*/ 62 h 63"/>
                <a:gd name="T32" fmla="*/ 16 w 396"/>
                <a:gd name="T33" fmla="*/ 63 h 63"/>
                <a:gd name="T34" fmla="*/ 16 w 396"/>
                <a:gd name="T35" fmla="*/ 63 h 63"/>
                <a:gd name="T36" fmla="*/ 20 w 396"/>
                <a:gd name="T37" fmla="*/ 63 h 63"/>
                <a:gd name="T38" fmla="*/ 25 w 396"/>
                <a:gd name="T39" fmla="*/ 61 h 63"/>
                <a:gd name="T40" fmla="*/ 29 w 396"/>
                <a:gd name="T41" fmla="*/ 57 h 63"/>
                <a:gd name="T42" fmla="*/ 31 w 396"/>
                <a:gd name="T43" fmla="*/ 53 h 63"/>
                <a:gd name="T44" fmla="*/ 31 w 396"/>
                <a:gd name="T45" fmla="*/ 53 h 63"/>
                <a:gd name="T46" fmla="*/ 34 w 396"/>
                <a:gd name="T47" fmla="*/ 47 h 63"/>
                <a:gd name="T48" fmla="*/ 39 w 396"/>
                <a:gd name="T49" fmla="*/ 42 h 63"/>
                <a:gd name="T50" fmla="*/ 44 w 396"/>
                <a:gd name="T51" fmla="*/ 39 h 63"/>
                <a:gd name="T52" fmla="*/ 49 w 396"/>
                <a:gd name="T53" fmla="*/ 36 h 63"/>
                <a:gd name="T54" fmla="*/ 55 w 396"/>
                <a:gd name="T55" fmla="*/ 34 h 63"/>
                <a:gd name="T56" fmla="*/ 60 w 396"/>
                <a:gd name="T57" fmla="*/ 32 h 63"/>
                <a:gd name="T58" fmla="*/ 69 w 396"/>
                <a:gd name="T59" fmla="*/ 32 h 63"/>
                <a:gd name="T60" fmla="*/ 69 w 396"/>
                <a:gd name="T61" fmla="*/ 32 h 63"/>
                <a:gd name="T62" fmla="*/ 76 w 396"/>
                <a:gd name="T63" fmla="*/ 32 h 63"/>
                <a:gd name="T64" fmla="*/ 76 w 396"/>
                <a:gd name="T65" fmla="*/ 32 h 63"/>
                <a:gd name="T66" fmla="*/ 78 w 396"/>
                <a:gd name="T67" fmla="*/ 32 h 63"/>
                <a:gd name="T68" fmla="*/ 380 w 396"/>
                <a:gd name="T69" fmla="*/ 32 h 63"/>
                <a:gd name="T70" fmla="*/ 380 w 396"/>
                <a:gd name="T71" fmla="*/ 32 h 63"/>
                <a:gd name="T72" fmla="*/ 386 w 396"/>
                <a:gd name="T73" fmla="*/ 31 h 63"/>
                <a:gd name="T74" fmla="*/ 391 w 396"/>
                <a:gd name="T75" fmla="*/ 27 h 63"/>
                <a:gd name="T76" fmla="*/ 395 w 396"/>
                <a:gd name="T77" fmla="*/ 22 h 63"/>
                <a:gd name="T78" fmla="*/ 396 w 396"/>
                <a:gd name="T79" fmla="*/ 16 h 63"/>
                <a:gd name="T80" fmla="*/ 396 w 396"/>
                <a:gd name="T81" fmla="*/ 16 h 63"/>
                <a:gd name="T82" fmla="*/ 395 w 396"/>
                <a:gd name="T83" fmla="*/ 10 h 63"/>
                <a:gd name="T84" fmla="*/ 391 w 396"/>
                <a:gd name="T85" fmla="*/ 5 h 63"/>
                <a:gd name="T86" fmla="*/ 386 w 396"/>
                <a:gd name="T87" fmla="*/ 1 h 63"/>
                <a:gd name="T88" fmla="*/ 380 w 396"/>
                <a:gd name="T89" fmla="*/ 0 h 63"/>
                <a:gd name="T90" fmla="*/ 80 w 396"/>
                <a:gd name="T91" fmla="*/ 0 h 63"/>
                <a:gd name="T92" fmla="*/ 80 w 396"/>
                <a:gd name="T93" fmla="*/ 0 h 63"/>
                <a:gd name="T94" fmla="*/ 70 w 396"/>
                <a:gd name="T9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3">
                  <a:moveTo>
                    <a:pt x="70" y="0"/>
                  </a:moveTo>
                  <a:lnTo>
                    <a:pt x="70" y="0"/>
                  </a:lnTo>
                  <a:lnTo>
                    <a:pt x="61" y="0"/>
                  </a:lnTo>
                  <a:lnTo>
                    <a:pt x="51" y="1"/>
                  </a:lnTo>
                  <a:lnTo>
                    <a:pt x="41" y="4"/>
                  </a:lnTo>
                  <a:lnTo>
                    <a:pt x="32" y="7"/>
                  </a:lnTo>
                  <a:lnTo>
                    <a:pt x="23" y="14"/>
                  </a:lnTo>
                  <a:lnTo>
                    <a:pt x="14" y="21"/>
                  </a:lnTo>
                  <a:lnTo>
                    <a:pt x="6" y="30"/>
                  </a:lnTo>
                  <a:lnTo>
                    <a:pt x="1" y="41"/>
                  </a:lnTo>
                  <a:lnTo>
                    <a:pt x="1" y="41"/>
                  </a:lnTo>
                  <a:lnTo>
                    <a:pt x="0" y="47"/>
                  </a:lnTo>
                  <a:lnTo>
                    <a:pt x="1" y="53"/>
                  </a:lnTo>
                  <a:lnTo>
                    <a:pt x="4" y="58"/>
                  </a:lnTo>
                  <a:lnTo>
                    <a:pt x="10" y="62"/>
                  </a:lnTo>
                  <a:lnTo>
                    <a:pt x="10" y="62"/>
                  </a:lnTo>
                  <a:lnTo>
                    <a:pt x="16" y="63"/>
                  </a:lnTo>
                  <a:lnTo>
                    <a:pt x="16" y="63"/>
                  </a:lnTo>
                  <a:lnTo>
                    <a:pt x="20" y="63"/>
                  </a:lnTo>
                  <a:lnTo>
                    <a:pt x="25" y="61"/>
                  </a:lnTo>
                  <a:lnTo>
                    <a:pt x="29" y="57"/>
                  </a:lnTo>
                  <a:lnTo>
                    <a:pt x="31" y="53"/>
                  </a:lnTo>
                  <a:lnTo>
                    <a:pt x="31" y="53"/>
                  </a:lnTo>
                  <a:lnTo>
                    <a:pt x="34" y="47"/>
                  </a:lnTo>
                  <a:lnTo>
                    <a:pt x="39" y="42"/>
                  </a:lnTo>
                  <a:lnTo>
                    <a:pt x="44" y="39"/>
                  </a:lnTo>
                  <a:lnTo>
                    <a:pt x="49" y="36"/>
                  </a:lnTo>
                  <a:lnTo>
                    <a:pt x="55" y="34"/>
                  </a:lnTo>
                  <a:lnTo>
                    <a:pt x="60" y="32"/>
                  </a:lnTo>
                  <a:lnTo>
                    <a:pt x="69" y="32"/>
                  </a:lnTo>
                  <a:lnTo>
                    <a:pt x="69" y="32"/>
                  </a:lnTo>
                  <a:lnTo>
                    <a:pt x="76" y="32"/>
                  </a:lnTo>
                  <a:lnTo>
                    <a:pt x="76" y="32"/>
                  </a:lnTo>
                  <a:lnTo>
                    <a:pt x="78" y="32"/>
                  </a:lnTo>
                  <a:lnTo>
                    <a:pt x="380" y="32"/>
                  </a:lnTo>
                  <a:lnTo>
                    <a:pt x="380" y="32"/>
                  </a:lnTo>
                  <a:lnTo>
                    <a:pt x="386" y="31"/>
                  </a:lnTo>
                  <a:lnTo>
                    <a:pt x="391" y="27"/>
                  </a:lnTo>
                  <a:lnTo>
                    <a:pt x="395" y="22"/>
                  </a:lnTo>
                  <a:lnTo>
                    <a:pt x="396" y="16"/>
                  </a:lnTo>
                  <a:lnTo>
                    <a:pt x="396" y="16"/>
                  </a:lnTo>
                  <a:lnTo>
                    <a:pt x="395" y="10"/>
                  </a:lnTo>
                  <a:lnTo>
                    <a:pt x="391" y="5"/>
                  </a:lnTo>
                  <a:lnTo>
                    <a:pt x="386" y="1"/>
                  </a:lnTo>
                  <a:lnTo>
                    <a:pt x="380" y="0"/>
                  </a:lnTo>
                  <a:lnTo>
                    <a:pt x="80" y="0"/>
                  </a:lnTo>
                  <a:lnTo>
                    <a:pt x="80" y="0"/>
                  </a:lnTo>
                  <a:lnTo>
                    <a:pt x="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59"/>
            <p:cNvSpPr>
              <a:spLocks/>
            </p:cNvSpPr>
            <p:nvPr/>
          </p:nvSpPr>
          <p:spPr bwMode="auto">
            <a:xfrm>
              <a:off x="428" y="1396"/>
              <a:ext cx="79" cy="13"/>
            </a:xfrm>
            <a:custGeom>
              <a:avLst/>
              <a:gdLst>
                <a:gd name="T0" fmla="*/ 70 w 396"/>
                <a:gd name="T1" fmla="*/ 0 h 63"/>
                <a:gd name="T2" fmla="*/ 70 w 396"/>
                <a:gd name="T3" fmla="*/ 0 h 63"/>
                <a:gd name="T4" fmla="*/ 61 w 396"/>
                <a:gd name="T5" fmla="*/ 0 h 63"/>
                <a:gd name="T6" fmla="*/ 51 w 396"/>
                <a:gd name="T7" fmla="*/ 1 h 63"/>
                <a:gd name="T8" fmla="*/ 41 w 396"/>
                <a:gd name="T9" fmla="*/ 4 h 63"/>
                <a:gd name="T10" fmla="*/ 32 w 396"/>
                <a:gd name="T11" fmla="*/ 7 h 63"/>
                <a:gd name="T12" fmla="*/ 23 w 396"/>
                <a:gd name="T13" fmla="*/ 14 h 63"/>
                <a:gd name="T14" fmla="*/ 14 w 396"/>
                <a:gd name="T15" fmla="*/ 21 h 63"/>
                <a:gd name="T16" fmla="*/ 6 w 396"/>
                <a:gd name="T17" fmla="*/ 30 h 63"/>
                <a:gd name="T18" fmla="*/ 1 w 396"/>
                <a:gd name="T19" fmla="*/ 41 h 63"/>
                <a:gd name="T20" fmla="*/ 1 w 396"/>
                <a:gd name="T21" fmla="*/ 41 h 63"/>
                <a:gd name="T22" fmla="*/ 0 w 396"/>
                <a:gd name="T23" fmla="*/ 47 h 63"/>
                <a:gd name="T24" fmla="*/ 1 w 396"/>
                <a:gd name="T25" fmla="*/ 53 h 63"/>
                <a:gd name="T26" fmla="*/ 4 w 396"/>
                <a:gd name="T27" fmla="*/ 58 h 63"/>
                <a:gd name="T28" fmla="*/ 10 w 396"/>
                <a:gd name="T29" fmla="*/ 62 h 63"/>
                <a:gd name="T30" fmla="*/ 10 w 396"/>
                <a:gd name="T31" fmla="*/ 62 h 63"/>
                <a:gd name="T32" fmla="*/ 16 w 396"/>
                <a:gd name="T33" fmla="*/ 63 h 63"/>
                <a:gd name="T34" fmla="*/ 16 w 396"/>
                <a:gd name="T35" fmla="*/ 63 h 63"/>
                <a:gd name="T36" fmla="*/ 20 w 396"/>
                <a:gd name="T37" fmla="*/ 63 h 63"/>
                <a:gd name="T38" fmla="*/ 25 w 396"/>
                <a:gd name="T39" fmla="*/ 61 h 63"/>
                <a:gd name="T40" fmla="*/ 29 w 396"/>
                <a:gd name="T41" fmla="*/ 57 h 63"/>
                <a:gd name="T42" fmla="*/ 31 w 396"/>
                <a:gd name="T43" fmla="*/ 53 h 63"/>
                <a:gd name="T44" fmla="*/ 31 w 396"/>
                <a:gd name="T45" fmla="*/ 53 h 63"/>
                <a:gd name="T46" fmla="*/ 34 w 396"/>
                <a:gd name="T47" fmla="*/ 47 h 63"/>
                <a:gd name="T48" fmla="*/ 39 w 396"/>
                <a:gd name="T49" fmla="*/ 42 h 63"/>
                <a:gd name="T50" fmla="*/ 44 w 396"/>
                <a:gd name="T51" fmla="*/ 39 h 63"/>
                <a:gd name="T52" fmla="*/ 49 w 396"/>
                <a:gd name="T53" fmla="*/ 36 h 63"/>
                <a:gd name="T54" fmla="*/ 55 w 396"/>
                <a:gd name="T55" fmla="*/ 34 h 63"/>
                <a:gd name="T56" fmla="*/ 60 w 396"/>
                <a:gd name="T57" fmla="*/ 32 h 63"/>
                <a:gd name="T58" fmla="*/ 69 w 396"/>
                <a:gd name="T59" fmla="*/ 32 h 63"/>
                <a:gd name="T60" fmla="*/ 69 w 396"/>
                <a:gd name="T61" fmla="*/ 32 h 63"/>
                <a:gd name="T62" fmla="*/ 76 w 396"/>
                <a:gd name="T63" fmla="*/ 32 h 63"/>
                <a:gd name="T64" fmla="*/ 76 w 396"/>
                <a:gd name="T65" fmla="*/ 32 h 63"/>
                <a:gd name="T66" fmla="*/ 78 w 396"/>
                <a:gd name="T67" fmla="*/ 32 h 63"/>
                <a:gd name="T68" fmla="*/ 380 w 396"/>
                <a:gd name="T69" fmla="*/ 32 h 63"/>
                <a:gd name="T70" fmla="*/ 380 w 396"/>
                <a:gd name="T71" fmla="*/ 32 h 63"/>
                <a:gd name="T72" fmla="*/ 386 w 396"/>
                <a:gd name="T73" fmla="*/ 31 h 63"/>
                <a:gd name="T74" fmla="*/ 391 w 396"/>
                <a:gd name="T75" fmla="*/ 27 h 63"/>
                <a:gd name="T76" fmla="*/ 395 w 396"/>
                <a:gd name="T77" fmla="*/ 22 h 63"/>
                <a:gd name="T78" fmla="*/ 396 w 396"/>
                <a:gd name="T79" fmla="*/ 16 h 63"/>
                <a:gd name="T80" fmla="*/ 396 w 396"/>
                <a:gd name="T81" fmla="*/ 16 h 63"/>
                <a:gd name="T82" fmla="*/ 395 w 396"/>
                <a:gd name="T83" fmla="*/ 10 h 63"/>
                <a:gd name="T84" fmla="*/ 391 w 396"/>
                <a:gd name="T85" fmla="*/ 5 h 63"/>
                <a:gd name="T86" fmla="*/ 386 w 396"/>
                <a:gd name="T87" fmla="*/ 1 h 63"/>
                <a:gd name="T88" fmla="*/ 380 w 396"/>
                <a:gd name="T89" fmla="*/ 0 h 63"/>
                <a:gd name="T90" fmla="*/ 80 w 396"/>
                <a:gd name="T91" fmla="*/ 0 h 63"/>
                <a:gd name="T92" fmla="*/ 80 w 396"/>
                <a:gd name="T93" fmla="*/ 0 h 63"/>
                <a:gd name="T94" fmla="*/ 70 w 396"/>
                <a:gd name="T9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3">
                  <a:moveTo>
                    <a:pt x="70" y="0"/>
                  </a:moveTo>
                  <a:lnTo>
                    <a:pt x="70" y="0"/>
                  </a:lnTo>
                  <a:lnTo>
                    <a:pt x="61" y="0"/>
                  </a:lnTo>
                  <a:lnTo>
                    <a:pt x="51" y="1"/>
                  </a:lnTo>
                  <a:lnTo>
                    <a:pt x="41" y="4"/>
                  </a:lnTo>
                  <a:lnTo>
                    <a:pt x="32" y="7"/>
                  </a:lnTo>
                  <a:lnTo>
                    <a:pt x="23" y="14"/>
                  </a:lnTo>
                  <a:lnTo>
                    <a:pt x="14" y="21"/>
                  </a:lnTo>
                  <a:lnTo>
                    <a:pt x="6" y="30"/>
                  </a:lnTo>
                  <a:lnTo>
                    <a:pt x="1" y="41"/>
                  </a:lnTo>
                  <a:lnTo>
                    <a:pt x="1" y="41"/>
                  </a:lnTo>
                  <a:lnTo>
                    <a:pt x="0" y="47"/>
                  </a:lnTo>
                  <a:lnTo>
                    <a:pt x="1" y="53"/>
                  </a:lnTo>
                  <a:lnTo>
                    <a:pt x="4" y="58"/>
                  </a:lnTo>
                  <a:lnTo>
                    <a:pt x="10" y="62"/>
                  </a:lnTo>
                  <a:lnTo>
                    <a:pt x="10" y="62"/>
                  </a:lnTo>
                  <a:lnTo>
                    <a:pt x="16" y="63"/>
                  </a:lnTo>
                  <a:lnTo>
                    <a:pt x="16" y="63"/>
                  </a:lnTo>
                  <a:lnTo>
                    <a:pt x="20" y="63"/>
                  </a:lnTo>
                  <a:lnTo>
                    <a:pt x="25" y="61"/>
                  </a:lnTo>
                  <a:lnTo>
                    <a:pt x="29" y="57"/>
                  </a:lnTo>
                  <a:lnTo>
                    <a:pt x="31" y="53"/>
                  </a:lnTo>
                  <a:lnTo>
                    <a:pt x="31" y="53"/>
                  </a:lnTo>
                  <a:lnTo>
                    <a:pt x="34" y="47"/>
                  </a:lnTo>
                  <a:lnTo>
                    <a:pt x="39" y="42"/>
                  </a:lnTo>
                  <a:lnTo>
                    <a:pt x="44" y="39"/>
                  </a:lnTo>
                  <a:lnTo>
                    <a:pt x="49" y="36"/>
                  </a:lnTo>
                  <a:lnTo>
                    <a:pt x="55" y="34"/>
                  </a:lnTo>
                  <a:lnTo>
                    <a:pt x="60" y="32"/>
                  </a:lnTo>
                  <a:lnTo>
                    <a:pt x="69" y="32"/>
                  </a:lnTo>
                  <a:lnTo>
                    <a:pt x="69" y="32"/>
                  </a:lnTo>
                  <a:lnTo>
                    <a:pt x="76" y="32"/>
                  </a:lnTo>
                  <a:lnTo>
                    <a:pt x="76" y="32"/>
                  </a:lnTo>
                  <a:lnTo>
                    <a:pt x="78" y="32"/>
                  </a:lnTo>
                  <a:lnTo>
                    <a:pt x="380" y="32"/>
                  </a:lnTo>
                  <a:lnTo>
                    <a:pt x="380" y="32"/>
                  </a:lnTo>
                  <a:lnTo>
                    <a:pt x="386" y="31"/>
                  </a:lnTo>
                  <a:lnTo>
                    <a:pt x="391" y="27"/>
                  </a:lnTo>
                  <a:lnTo>
                    <a:pt x="395" y="22"/>
                  </a:lnTo>
                  <a:lnTo>
                    <a:pt x="396" y="16"/>
                  </a:lnTo>
                  <a:lnTo>
                    <a:pt x="396" y="16"/>
                  </a:lnTo>
                  <a:lnTo>
                    <a:pt x="395" y="10"/>
                  </a:lnTo>
                  <a:lnTo>
                    <a:pt x="391" y="5"/>
                  </a:lnTo>
                  <a:lnTo>
                    <a:pt x="386" y="1"/>
                  </a:lnTo>
                  <a:lnTo>
                    <a:pt x="380" y="0"/>
                  </a:lnTo>
                  <a:lnTo>
                    <a:pt x="80" y="0"/>
                  </a:lnTo>
                  <a:lnTo>
                    <a:pt x="80" y="0"/>
                  </a:lnTo>
                  <a:lnTo>
                    <a:pt x="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60"/>
            <p:cNvSpPr>
              <a:spLocks/>
            </p:cNvSpPr>
            <p:nvPr/>
          </p:nvSpPr>
          <p:spPr bwMode="auto">
            <a:xfrm>
              <a:off x="428" y="1424"/>
              <a:ext cx="79" cy="13"/>
            </a:xfrm>
            <a:custGeom>
              <a:avLst/>
              <a:gdLst>
                <a:gd name="T0" fmla="*/ 70 w 396"/>
                <a:gd name="T1" fmla="*/ 0 h 64"/>
                <a:gd name="T2" fmla="*/ 70 w 396"/>
                <a:gd name="T3" fmla="*/ 0 h 64"/>
                <a:gd name="T4" fmla="*/ 61 w 396"/>
                <a:gd name="T5" fmla="*/ 0 h 64"/>
                <a:gd name="T6" fmla="*/ 51 w 396"/>
                <a:gd name="T7" fmla="*/ 1 h 64"/>
                <a:gd name="T8" fmla="*/ 41 w 396"/>
                <a:gd name="T9" fmla="*/ 5 h 64"/>
                <a:gd name="T10" fmla="*/ 32 w 396"/>
                <a:gd name="T11" fmla="*/ 9 h 64"/>
                <a:gd name="T12" fmla="*/ 23 w 396"/>
                <a:gd name="T13" fmla="*/ 14 h 64"/>
                <a:gd name="T14" fmla="*/ 14 w 396"/>
                <a:gd name="T15" fmla="*/ 21 h 64"/>
                <a:gd name="T16" fmla="*/ 6 w 396"/>
                <a:gd name="T17" fmla="*/ 30 h 64"/>
                <a:gd name="T18" fmla="*/ 1 w 396"/>
                <a:gd name="T19" fmla="*/ 42 h 64"/>
                <a:gd name="T20" fmla="*/ 1 w 396"/>
                <a:gd name="T21" fmla="*/ 42 h 64"/>
                <a:gd name="T22" fmla="*/ 0 w 396"/>
                <a:gd name="T23" fmla="*/ 49 h 64"/>
                <a:gd name="T24" fmla="*/ 1 w 396"/>
                <a:gd name="T25" fmla="*/ 55 h 64"/>
                <a:gd name="T26" fmla="*/ 4 w 396"/>
                <a:gd name="T27" fmla="*/ 60 h 64"/>
                <a:gd name="T28" fmla="*/ 10 w 396"/>
                <a:gd name="T29" fmla="*/ 64 h 64"/>
                <a:gd name="T30" fmla="*/ 10 w 396"/>
                <a:gd name="T31" fmla="*/ 64 h 64"/>
                <a:gd name="T32" fmla="*/ 16 w 396"/>
                <a:gd name="T33" fmla="*/ 64 h 64"/>
                <a:gd name="T34" fmla="*/ 16 w 396"/>
                <a:gd name="T35" fmla="*/ 64 h 64"/>
                <a:gd name="T36" fmla="*/ 20 w 396"/>
                <a:gd name="T37" fmla="*/ 64 h 64"/>
                <a:gd name="T38" fmla="*/ 25 w 396"/>
                <a:gd name="T39" fmla="*/ 61 h 64"/>
                <a:gd name="T40" fmla="*/ 29 w 396"/>
                <a:gd name="T41" fmla="*/ 59 h 64"/>
                <a:gd name="T42" fmla="*/ 31 w 396"/>
                <a:gd name="T43" fmla="*/ 54 h 64"/>
                <a:gd name="T44" fmla="*/ 31 w 396"/>
                <a:gd name="T45" fmla="*/ 54 h 64"/>
                <a:gd name="T46" fmla="*/ 34 w 396"/>
                <a:gd name="T47" fmla="*/ 47 h 64"/>
                <a:gd name="T48" fmla="*/ 39 w 396"/>
                <a:gd name="T49" fmla="*/ 42 h 64"/>
                <a:gd name="T50" fmla="*/ 44 w 396"/>
                <a:gd name="T51" fmla="*/ 39 h 64"/>
                <a:gd name="T52" fmla="*/ 49 w 396"/>
                <a:gd name="T53" fmla="*/ 36 h 64"/>
                <a:gd name="T54" fmla="*/ 55 w 396"/>
                <a:gd name="T55" fmla="*/ 34 h 64"/>
                <a:gd name="T56" fmla="*/ 60 w 396"/>
                <a:gd name="T57" fmla="*/ 33 h 64"/>
                <a:gd name="T58" fmla="*/ 69 w 396"/>
                <a:gd name="T59" fmla="*/ 33 h 64"/>
                <a:gd name="T60" fmla="*/ 69 w 396"/>
                <a:gd name="T61" fmla="*/ 33 h 64"/>
                <a:gd name="T62" fmla="*/ 76 w 396"/>
                <a:gd name="T63" fmla="*/ 33 h 64"/>
                <a:gd name="T64" fmla="*/ 76 w 396"/>
                <a:gd name="T65" fmla="*/ 33 h 64"/>
                <a:gd name="T66" fmla="*/ 78 w 396"/>
                <a:gd name="T67" fmla="*/ 33 h 64"/>
                <a:gd name="T68" fmla="*/ 380 w 396"/>
                <a:gd name="T69" fmla="*/ 33 h 64"/>
                <a:gd name="T70" fmla="*/ 380 w 396"/>
                <a:gd name="T71" fmla="*/ 33 h 64"/>
                <a:gd name="T72" fmla="*/ 386 w 396"/>
                <a:gd name="T73" fmla="*/ 31 h 64"/>
                <a:gd name="T74" fmla="*/ 391 w 396"/>
                <a:gd name="T75" fmla="*/ 29 h 64"/>
                <a:gd name="T76" fmla="*/ 395 w 396"/>
                <a:gd name="T77" fmla="*/ 23 h 64"/>
                <a:gd name="T78" fmla="*/ 396 w 396"/>
                <a:gd name="T79" fmla="*/ 16 h 64"/>
                <a:gd name="T80" fmla="*/ 396 w 396"/>
                <a:gd name="T81" fmla="*/ 16 h 64"/>
                <a:gd name="T82" fmla="*/ 395 w 396"/>
                <a:gd name="T83" fmla="*/ 10 h 64"/>
                <a:gd name="T84" fmla="*/ 391 w 396"/>
                <a:gd name="T85" fmla="*/ 5 h 64"/>
                <a:gd name="T86" fmla="*/ 386 w 396"/>
                <a:gd name="T87" fmla="*/ 1 h 64"/>
                <a:gd name="T88" fmla="*/ 380 w 396"/>
                <a:gd name="T89" fmla="*/ 0 h 64"/>
                <a:gd name="T90" fmla="*/ 80 w 396"/>
                <a:gd name="T91" fmla="*/ 0 h 64"/>
                <a:gd name="T92" fmla="*/ 80 w 396"/>
                <a:gd name="T93" fmla="*/ 0 h 64"/>
                <a:gd name="T94" fmla="*/ 70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70" y="0"/>
                  </a:moveTo>
                  <a:lnTo>
                    <a:pt x="70" y="0"/>
                  </a:lnTo>
                  <a:lnTo>
                    <a:pt x="61" y="0"/>
                  </a:lnTo>
                  <a:lnTo>
                    <a:pt x="51" y="1"/>
                  </a:lnTo>
                  <a:lnTo>
                    <a:pt x="41" y="5"/>
                  </a:lnTo>
                  <a:lnTo>
                    <a:pt x="32" y="9"/>
                  </a:lnTo>
                  <a:lnTo>
                    <a:pt x="23" y="14"/>
                  </a:lnTo>
                  <a:lnTo>
                    <a:pt x="14" y="21"/>
                  </a:lnTo>
                  <a:lnTo>
                    <a:pt x="6" y="30"/>
                  </a:lnTo>
                  <a:lnTo>
                    <a:pt x="1" y="42"/>
                  </a:lnTo>
                  <a:lnTo>
                    <a:pt x="1" y="42"/>
                  </a:lnTo>
                  <a:lnTo>
                    <a:pt x="0" y="49"/>
                  </a:lnTo>
                  <a:lnTo>
                    <a:pt x="1" y="55"/>
                  </a:lnTo>
                  <a:lnTo>
                    <a:pt x="4" y="60"/>
                  </a:lnTo>
                  <a:lnTo>
                    <a:pt x="10" y="64"/>
                  </a:lnTo>
                  <a:lnTo>
                    <a:pt x="10" y="64"/>
                  </a:lnTo>
                  <a:lnTo>
                    <a:pt x="16" y="64"/>
                  </a:lnTo>
                  <a:lnTo>
                    <a:pt x="16" y="64"/>
                  </a:lnTo>
                  <a:lnTo>
                    <a:pt x="20" y="64"/>
                  </a:lnTo>
                  <a:lnTo>
                    <a:pt x="25" y="61"/>
                  </a:lnTo>
                  <a:lnTo>
                    <a:pt x="29" y="59"/>
                  </a:lnTo>
                  <a:lnTo>
                    <a:pt x="31" y="54"/>
                  </a:lnTo>
                  <a:lnTo>
                    <a:pt x="31" y="54"/>
                  </a:lnTo>
                  <a:lnTo>
                    <a:pt x="34" y="47"/>
                  </a:lnTo>
                  <a:lnTo>
                    <a:pt x="39" y="42"/>
                  </a:lnTo>
                  <a:lnTo>
                    <a:pt x="44" y="39"/>
                  </a:lnTo>
                  <a:lnTo>
                    <a:pt x="49" y="36"/>
                  </a:lnTo>
                  <a:lnTo>
                    <a:pt x="55" y="34"/>
                  </a:lnTo>
                  <a:lnTo>
                    <a:pt x="60" y="33"/>
                  </a:lnTo>
                  <a:lnTo>
                    <a:pt x="69" y="33"/>
                  </a:lnTo>
                  <a:lnTo>
                    <a:pt x="69" y="33"/>
                  </a:lnTo>
                  <a:lnTo>
                    <a:pt x="76" y="33"/>
                  </a:lnTo>
                  <a:lnTo>
                    <a:pt x="76" y="33"/>
                  </a:lnTo>
                  <a:lnTo>
                    <a:pt x="78" y="33"/>
                  </a:lnTo>
                  <a:lnTo>
                    <a:pt x="380" y="33"/>
                  </a:lnTo>
                  <a:lnTo>
                    <a:pt x="380" y="33"/>
                  </a:lnTo>
                  <a:lnTo>
                    <a:pt x="386" y="31"/>
                  </a:lnTo>
                  <a:lnTo>
                    <a:pt x="391" y="29"/>
                  </a:lnTo>
                  <a:lnTo>
                    <a:pt x="395" y="23"/>
                  </a:lnTo>
                  <a:lnTo>
                    <a:pt x="396" y="16"/>
                  </a:lnTo>
                  <a:lnTo>
                    <a:pt x="396" y="16"/>
                  </a:lnTo>
                  <a:lnTo>
                    <a:pt x="395" y="10"/>
                  </a:lnTo>
                  <a:lnTo>
                    <a:pt x="391" y="5"/>
                  </a:lnTo>
                  <a:lnTo>
                    <a:pt x="386" y="1"/>
                  </a:lnTo>
                  <a:lnTo>
                    <a:pt x="380" y="0"/>
                  </a:lnTo>
                  <a:lnTo>
                    <a:pt x="80" y="0"/>
                  </a:lnTo>
                  <a:lnTo>
                    <a:pt x="80" y="0"/>
                  </a:lnTo>
                  <a:lnTo>
                    <a:pt x="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61"/>
            <p:cNvSpPr>
              <a:spLocks/>
            </p:cNvSpPr>
            <p:nvPr/>
          </p:nvSpPr>
          <p:spPr bwMode="auto">
            <a:xfrm>
              <a:off x="428" y="1424"/>
              <a:ext cx="79" cy="13"/>
            </a:xfrm>
            <a:custGeom>
              <a:avLst/>
              <a:gdLst>
                <a:gd name="T0" fmla="*/ 70 w 396"/>
                <a:gd name="T1" fmla="*/ 0 h 64"/>
                <a:gd name="T2" fmla="*/ 70 w 396"/>
                <a:gd name="T3" fmla="*/ 0 h 64"/>
                <a:gd name="T4" fmla="*/ 61 w 396"/>
                <a:gd name="T5" fmla="*/ 0 h 64"/>
                <a:gd name="T6" fmla="*/ 51 w 396"/>
                <a:gd name="T7" fmla="*/ 1 h 64"/>
                <a:gd name="T8" fmla="*/ 41 w 396"/>
                <a:gd name="T9" fmla="*/ 5 h 64"/>
                <a:gd name="T10" fmla="*/ 32 w 396"/>
                <a:gd name="T11" fmla="*/ 9 h 64"/>
                <a:gd name="T12" fmla="*/ 23 w 396"/>
                <a:gd name="T13" fmla="*/ 14 h 64"/>
                <a:gd name="T14" fmla="*/ 14 w 396"/>
                <a:gd name="T15" fmla="*/ 21 h 64"/>
                <a:gd name="T16" fmla="*/ 6 w 396"/>
                <a:gd name="T17" fmla="*/ 30 h 64"/>
                <a:gd name="T18" fmla="*/ 1 w 396"/>
                <a:gd name="T19" fmla="*/ 42 h 64"/>
                <a:gd name="T20" fmla="*/ 1 w 396"/>
                <a:gd name="T21" fmla="*/ 42 h 64"/>
                <a:gd name="T22" fmla="*/ 0 w 396"/>
                <a:gd name="T23" fmla="*/ 49 h 64"/>
                <a:gd name="T24" fmla="*/ 1 w 396"/>
                <a:gd name="T25" fmla="*/ 55 h 64"/>
                <a:gd name="T26" fmla="*/ 4 w 396"/>
                <a:gd name="T27" fmla="*/ 60 h 64"/>
                <a:gd name="T28" fmla="*/ 10 w 396"/>
                <a:gd name="T29" fmla="*/ 64 h 64"/>
                <a:gd name="T30" fmla="*/ 10 w 396"/>
                <a:gd name="T31" fmla="*/ 64 h 64"/>
                <a:gd name="T32" fmla="*/ 16 w 396"/>
                <a:gd name="T33" fmla="*/ 64 h 64"/>
                <a:gd name="T34" fmla="*/ 16 w 396"/>
                <a:gd name="T35" fmla="*/ 64 h 64"/>
                <a:gd name="T36" fmla="*/ 20 w 396"/>
                <a:gd name="T37" fmla="*/ 64 h 64"/>
                <a:gd name="T38" fmla="*/ 25 w 396"/>
                <a:gd name="T39" fmla="*/ 61 h 64"/>
                <a:gd name="T40" fmla="*/ 29 w 396"/>
                <a:gd name="T41" fmla="*/ 59 h 64"/>
                <a:gd name="T42" fmla="*/ 31 w 396"/>
                <a:gd name="T43" fmla="*/ 54 h 64"/>
                <a:gd name="T44" fmla="*/ 31 w 396"/>
                <a:gd name="T45" fmla="*/ 54 h 64"/>
                <a:gd name="T46" fmla="*/ 34 w 396"/>
                <a:gd name="T47" fmla="*/ 47 h 64"/>
                <a:gd name="T48" fmla="*/ 39 w 396"/>
                <a:gd name="T49" fmla="*/ 42 h 64"/>
                <a:gd name="T50" fmla="*/ 44 w 396"/>
                <a:gd name="T51" fmla="*/ 39 h 64"/>
                <a:gd name="T52" fmla="*/ 49 w 396"/>
                <a:gd name="T53" fmla="*/ 36 h 64"/>
                <a:gd name="T54" fmla="*/ 55 w 396"/>
                <a:gd name="T55" fmla="*/ 34 h 64"/>
                <a:gd name="T56" fmla="*/ 60 w 396"/>
                <a:gd name="T57" fmla="*/ 33 h 64"/>
                <a:gd name="T58" fmla="*/ 69 w 396"/>
                <a:gd name="T59" fmla="*/ 33 h 64"/>
                <a:gd name="T60" fmla="*/ 69 w 396"/>
                <a:gd name="T61" fmla="*/ 33 h 64"/>
                <a:gd name="T62" fmla="*/ 76 w 396"/>
                <a:gd name="T63" fmla="*/ 33 h 64"/>
                <a:gd name="T64" fmla="*/ 76 w 396"/>
                <a:gd name="T65" fmla="*/ 33 h 64"/>
                <a:gd name="T66" fmla="*/ 78 w 396"/>
                <a:gd name="T67" fmla="*/ 33 h 64"/>
                <a:gd name="T68" fmla="*/ 380 w 396"/>
                <a:gd name="T69" fmla="*/ 33 h 64"/>
                <a:gd name="T70" fmla="*/ 380 w 396"/>
                <a:gd name="T71" fmla="*/ 33 h 64"/>
                <a:gd name="T72" fmla="*/ 386 w 396"/>
                <a:gd name="T73" fmla="*/ 31 h 64"/>
                <a:gd name="T74" fmla="*/ 391 w 396"/>
                <a:gd name="T75" fmla="*/ 29 h 64"/>
                <a:gd name="T76" fmla="*/ 395 w 396"/>
                <a:gd name="T77" fmla="*/ 23 h 64"/>
                <a:gd name="T78" fmla="*/ 396 w 396"/>
                <a:gd name="T79" fmla="*/ 16 h 64"/>
                <a:gd name="T80" fmla="*/ 396 w 396"/>
                <a:gd name="T81" fmla="*/ 16 h 64"/>
                <a:gd name="T82" fmla="*/ 395 w 396"/>
                <a:gd name="T83" fmla="*/ 10 h 64"/>
                <a:gd name="T84" fmla="*/ 391 w 396"/>
                <a:gd name="T85" fmla="*/ 5 h 64"/>
                <a:gd name="T86" fmla="*/ 386 w 396"/>
                <a:gd name="T87" fmla="*/ 1 h 64"/>
                <a:gd name="T88" fmla="*/ 380 w 396"/>
                <a:gd name="T89" fmla="*/ 0 h 64"/>
                <a:gd name="T90" fmla="*/ 80 w 396"/>
                <a:gd name="T91" fmla="*/ 0 h 64"/>
                <a:gd name="T92" fmla="*/ 80 w 396"/>
                <a:gd name="T93" fmla="*/ 0 h 64"/>
                <a:gd name="T94" fmla="*/ 70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70" y="0"/>
                  </a:moveTo>
                  <a:lnTo>
                    <a:pt x="70" y="0"/>
                  </a:lnTo>
                  <a:lnTo>
                    <a:pt x="61" y="0"/>
                  </a:lnTo>
                  <a:lnTo>
                    <a:pt x="51" y="1"/>
                  </a:lnTo>
                  <a:lnTo>
                    <a:pt x="41" y="5"/>
                  </a:lnTo>
                  <a:lnTo>
                    <a:pt x="32" y="9"/>
                  </a:lnTo>
                  <a:lnTo>
                    <a:pt x="23" y="14"/>
                  </a:lnTo>
                  <a:lnTo>
                    <a:pt x="14" y="21"/>
                  </a:lnTo>
                  <a:lnTo>
                    <a:pt x="6" y="30"/>
                  </a:lnTo>
                  <a:lnTo>
                    <a:pt x="1" y="42"/>
                  </a:lnTo>
                  <a:lnTo>
                    <a:pt x="1" y="42"/>
                  </a:lnTo>
                  <a:lnTo>
                    <a:pt x="0" y="49"/>
                  </a:lnTo>
                  <a:lnTo>
                    <a:pt x="1" y="55"/>
                  </a:lnTo>
                  <a:lnTo>
                    <a:pt x="4" y="60"/>
                  </a:lnTo>
                  <a:lnTo>
                    <a:pt x="10" y="64"/>
                  </a:lnTo>
                  <a:lnTo>
                    <a:pt x="10" y="64"/>
                  </a:lnTo>
                  <a:lnTo>
                    <a:pt x="16" y="64"/>
                  </a:lnTo>
                  <a:lnTo>
                    <a:pt x="16" y="64"/>
                  </a:lnTo>
                  <a:lnTo>
                    <a:pt x="20" y="64"/>
                  </a:lnTo>
                  <a:lnTo>
                    <a:pt x="25" y="61"/>
                  </a:lnTo>
                  <a:lnTo>
                    <a:pt x="29" y="59"/>
                  </a:lnTo>
                  <a:lnTo>
                    <a:pt x="31" y="54"/>
                  </a:lnTo>
                  <a:lnTo>
                    <a:pt x="31" y="54"/>
                  </a:lnTo>
                  <a:lnTo>
                    <a:pt x="34" y="47"/>
                  </a:lnTo>
                  <a:lnTo>
                    <a:pt x="39" y="42"/>
                  </a:lnTo>
                  <a:lnTo>
                    <a:pt x="44" y="39"/>
                  </a:lnTo>
                  <a:lnTo>
                    <a:pt x="49" y="36"/>
                  </a:lnTo>
                  <a:lnTo>
                    <a:pt x="55" y="34"/>
                  </a:lnTo>
                  <a:lnTo>
                    <a:pt x="60" y="33"/>
                  </a:lnTo>
                  <a:lnTo>
                    <a:pt x="69" y="33"/>
                  </a:lnTo>
                  <a:lnTo>
                    <a:pt x="69" y="33"/>
                  </a:lnTo>
                  <a:lnTo>
                    <a:pt x="76" y="33"/>
                  </a:lnTo>
                  <a:lnTo>
                    <a:pt x="76" y="33"/>
                  </a:lnTo>
                  <a:lnTo>
                    <a:pt x="78" y="33"/>
                  </a:lnTo>
                  <a:lnTo>
                    <a:pt x="380" y="33"/>
                  </a:lnTo>
                  <a:lnTo>
                    <a:pt x="380" y="33"/>
                  </a:lnTo>
                  <a:lnTo>
                    <a:pt x="386" y="31"/>
                  </a:lnTo>
                  <a:lnTo>
                    <a:pt x="391" y="29"/>
                  </a:lnTo>
                  <a:lnTo>
                    <a:pt x="395" y="23"/>
                  </a:lnTo>
                  <a:lnTo>
                    <a:pt x="396" y="16"/>
                  </a:lnTo>
                  <a:lnTo>
                    <a:pt x="396" y="16"/>
                  </a:lnTo>
                  <a:lnTo>
                    <a:pt x="395" y="10"/>
                  </a:lnTo>
                  <a:lnTo>
                    <a:pt x="391" y="5"/>
                  </a:lnTo>
                  <a:lnTo>
                    <a:pt x="386" y="1"/>
                  </a:lnTo>
                  <a:lnTo>
                    <a:pt x="380" y="0"/>
                  </a:lnTo>
                  <a:lnTo>
                    <a:pt x="80" y="0"/>
                  </a:lnTo>
                  <a:lnTo>
                    <a:pt x="80" y="0"/>
                  </a:lnTo>
                  <a:lnTo>
                    <a:pt x="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62"/>
            <p:cNvSpPr>
              <a:spLocks/>
            </p:cNvSpPr>
            <p:nvPr/>
          </p:nvSpPr>
          <p:spPr bwMode="auto">
            <a:xfrm>
              <a:off x="469" y="1462"/>
              <a:ext cx="35" cy="4"/>
            </a:xfrm>
            <a:custGeom>
              <a:avLst/>
              <a:gdLst>
                <a:gd name="T0" fmla="*/ 177 w 177"/>
                <a:gd name="T1" fmla="*/ 0 h 20"/>
                <a:gd name="T2" fmla="*/ 0 w 177"/>
                <a:gd name="T3" fmla="*/ 0 h 20"/>
                <a:gd name="T4" fmla="*/ 0 w 177"/>
                <a:gd name="T5" fmla="*/ 20 h 20"/>
                <a:gd name="T6" fmla="*/ 177 w 177"/>
                <a:gd name="T7" fmla="*/ 18 h 20"/>
                <a:gd name="T8" fmla="*/ 177 w 177"/>
                <a:gd name="T9" fmla="*/ 0 h 20"/>
              </a:gdLst>
              <a:ahLst/>
              <a:cxnLst>
                <a:cxn ang="0">
                  <a:pos x="T0" y="T1"/>
                </a:cxn>
                <a:cxn ang="0">
                  <a:pos x="T2" y="T3"/>
                </a:cxn>
                <a:cxn ang="0">
                  <a:pos x="T4" y="T5"/>
                </a:cxn>
                <a:cxn ang="0">
                  <a:pos x="T6" y="T7"/>
                </a:cxn>
                <a:cxn ang="0">
                  <a:pos x="T8" y="T9"/>
                </a:cxn>
              </a:cxnLst>
              <a:rect l="0" t="0" r="r" b="b"/>
              <a:pathLst>
                <a:path w="177" h="20">
                  <a:moveTo>
                    <a:pt x="177" y="0"/>
                  </a:moveTo>
                  <a:lnTo>
                    <a:pt x="0" y="0"/>
                  </a:lnTo>
                  <a:lnTo>
                    <a:pt x="0" y="20"/>
                  </a:lnTo>
                  <a:lnTo>
                    <a:pt x="177" y="18"/>
                  </a:lnTo>
                  <a:lnTo>
                    <a:pt x="17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63"/>
            <p:cNvSpPr>
              <a:spLocks/>
            </p:cNvSpPr>
            <p:nvPr/>
          </p:nvSpPr>
          <p:spPr bwMode="auto">
            <a:xfrm>
              <a:off x="469" y="1462"/>
              <a:ext cx="35" cy="4"/>
            </a:xfrm>
            <a:custGeom>
              <a:avLst/>
              <a:gdLst>
                <a:gd name="T0" fmla="*/ 177 w 177"/>
                <a:gd name="T1" fmla="*/ 0 h 20"/>
                <a:gd name="T2" fmla="*/ 0 w 177"/>
                <a:gd name="T3" fmla="*/ 0 h 20"/>
                <a:gd name="T4" fmla="*/ 0 w 177"/>
                <a:gd name="T5" fmla="*/ 20 h 20"/>
                <a:gd name="T6" fmla="*/ 177 w 177"/>
                <a:gd name="T7" fmla="*/ 18 h 20"/>
                <a:gd name="T8" fmla="*/ 177 w 177"/>
                <a:gd name="T9" fmla="*/ 0 h 20"/>
              </a:gdLst>
              <a:ahLst/>
              <a:cxnLst>
                <a:cxn ang="0">
                  <a:pos x="T0" y="T1"/>
                </a:cxn>
                <a:cxn ang="0">
                  <a:pos x="T2" y="T3"/>
                </a:cxn>
                <a:cxn ang="0">
                  <a:pos x="T4" y="T5"/>
                </a:cxn>
                <a:cxn ang="0">
                  <a:pos x="T6" y="T7"/>
                </a:cxn>
                <a:cxn ang="0">
                  <a:pos x="T8" y="T9"/>
                </a:cxn>
              </a:cxnLst>
              <a:rect l="0" t="0" r="r" b="b"/>
              <a:pathLst>
                <a:path w="177" h="20">
                  <a:moveTo>
                    <a:pt x="177" y="0"/>
                  </a:moveTo>
                  <a:lnTo>
                    <a:pt x="0" y="0"/>
                  </a:lnTo>
                  <a:lnTo>
                    <a:pt x="0" y="20"/>
                  </a:lnTo>
                  <a:lnTo>
                    <a:pt x="177" y="18"/>
                  </a:lnTo>
                  <a:lnTo>
                    <a:pt x="1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64"/>
            <p:cNvSpPr>
              <a:spLocks/>
            </p:cNvSpPr>
            <p:nvPr/>
          </p:nvSpPr>
          <p:spPr bwMode="auto">
            <a:xfrm>
              <a:off x="465" y="1459"/>
              <a:ext cx="43" cy="7"/>
            </a:xfrm>
            <a:custGeom>
              <a:avLst/>
              <a:gdLst>
                <a:gd name="T0" fmla="*/ 217 w 217"/>
                <a:gd name="T1" fmla="*/ 0 h 38"/>
                <a:gd name="T2" fmla="*/ 0 w 217"/>
                <a:gd name="T3" fmla="*/ 0 h 38"/>
                <a:gd name="T4" fmla="*/ 0 w 217"/>
                <a:gd name="T5" fmla="*/ 38 h 38"/>
                <a:gd name="T6" fmla="*/ 20 w 217"/>
                <a:gd name="T7" fmla="*/ 38 h 38"/>
                <a:gd name="T8" fmla="*/ 20 w 217"/>
                <a:gd name="T9" fmla="*/ 18 h 38"/>
                <a:gd name="T10" fmla="*/ 197 w 217"/>
                <a:gd name="T11" fmla="*/ 18 h 38"/>
                <a:gd name="T12" fmla="*/ 197 w 217"/>
                <a:gd name="T13" fmla="*/ 36 h 38"/>
                <a:gd name="T14" fmla="*/ 217 w 217"/>
                <a:gd name="T15" fmla="*/ 36 h 38"/>
                <a:gd name="T16" fmla="*/ 217 w 217"/>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7" h="38">
                  <a:moveTo>
                    <a:pt x="217" y="0"/>
                  </a:moveTo>
                  <a:lnTo>
                    <a:pt x="0" y="0"/>
                  </a:lnTo>
                  <a:lnTo>
                    <a:pt x="0" y="38"/>
                  </a:lnTo>
                  <a:lnTo>
                    <a:pt x="20" y="38"/>
                  </a:lnTo>
                  <a:lnTo>
                    <a:pt x="20" y="18"/>
                  </a:lnTo>
                  <a:lnTo>
                    <a:pt x="197" y="18"/>
                  </a:lnTo>
                  <a:lnTo>
                    <a:pt x="197" y="36"/>
                  </a:lnTo>
                  <a:lnTo>
                    <a:pt x="217" y="36"/>
                  </a:lnTo>
                  <a:lnTo>
                    <a:pt x="2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65"/>
            <p:cNvSpPr>
              <a:spLocks/>
            </p:cNvSpPr>
            <p:nvPr/>
          </p:nvSpPr>
          <p:spPr bwMode="auto">
            <a:xfrm>
              <a:off x="465" y="1459"/>
              <a:ext cx="43" cy="7"/>
            </a:xfrm>
            <a:custGeom>
              <a:avLst/>
              <a:gdLst>
                <a:gd name="T0" fmla="*/ 217 w 217"/>
                <a:gd name="T1" fmla="*/ 0 h 38"/>
                <a:gd name="T2" fmla="*/ 0 w 217"/>
                <a:gd name="T3" fmla="*/ 0 h 38"/>
                <a:gd name="T4" fmla="*/ 0 w 217"/>
                <a:gd name="T5" fmla="*/ 38 h 38"/>
                <a:gd name="T6" fmla="*/ 20 w 217"/>
                <a:gd name="T7" fmla="*/ 38 h 38"/>
                <a:gd name="T8" fmla="*/ 20 w 217"/>
                <a:gd name="T9" fmla="*/ 18 h 38"/>
                <a:gd name="T10" fmla="*/ 197 w 217"/>
                <a:gd name="T11" fmla="*/ 18 h 38"/>
                <a:gd name="T12" fmla="*/ 197 w 217"/>
                <a:gd name="T13" fmla="*/ 36 h 38"/>
                <a:gd name="T14" fmla="*/ 217 w 217"/>
                <a:gd name="T15" fmla="*/ 36 h 38"/>
                <a:gd name="T16" fmla="*/ 217 w 217"/>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7" h="38">
                  <a:moveTo>
                    <a:pt x="217" y="0"/>
                  </a:moveTo>
                  <a:lnTo>
                    <a:pt x="0" y="0"/>
                  </a:lnTo>
                  <a:lnTo>
                    <a:pt x="0" y="38"/>
                  </a:lnTo>
                  <a:lnTo>
                    <a:pt x="20" y="38"/>
                  </a:lnTo>
                  <a:lnTo>
                    <a:pt x="20" y="18"/>
                  </a:lnTo>
                  <a:lnTo>
                    <a:pt x="197" y="18"/>
                  </a:lnTo>
                  <a:lnTo>
                    <a:pt x="197" y="36"/>
                  </a:lnTo>
                  <a:lnTo>
                    <a:pt x="217" y="36"/>
                  </a:lnTo>
                  <a:lnTo>
                    <a:pt x="2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 name="Rectangle 8"/>
          <p:cNvSpPr/>
          <p:nvPr/>
        </p:nvSpPr>
        <p:spPr>
          <a:xfrm>
            <a:off x="2683567" y="2197342"/>
            <a:ext cx="2763076" cy="1759225"/>
          </a:xfrm>
          <a:prstGeom prst="rect">
            <a:avLst/>
          </a:prstGeom>
          <a:noFill/>
        </p:spPr>
        <p:txBody>
          <a:bodyPr wrap="square" anchor="t">
            <a:noAutofit/>
          </a:bodyPr>
          <a:lstStyle/>
          <a:p>
            <a:r>
              <a:rPr lang="en-US" sz="2000" b="1" dirty="0">
                <a:solidFill>
                  <a:schemeClr val="accent5"/>
                </a:solidFill>
                <a:latin typeface="+mn-lt"/>
              </a:rPr>
              <a:t>PRICE:</a:t>
            </a:r>
            <a:r>
              <a:rPr lang="en-US" sz="2000" dirty="0">
                <a:solidFill>
                  <a:srgbClr val="0060A8"/>
                </a:solidFill>
                <a:latin typeface="+mn-lt"/>
              </a:rPr>
              <a:t/>
            </a:r>
            <a:br>
              <a:rPr lang="en-US" sz="2000" dirty="0">
                <a:solidFill>
                  <a:srgbClr val="0060A8"/>
                </a:solidFill>
                <a:latin typeface="+mn-lt"/>
              </a:rPr>
            </a:br>
            <a:r>
              <a:rPr lang="en-US" sz="1900" dirty="0">
                <a:latin typeface="+mn-lt"/>
              </a:rPr>
              <a:t>Accounts for variables and then determines pricing structure.</a:t>
            </a:r>
          </a:p>
        </p:txBody>
      </p:sp>
      <p:sp>
        <p:nvSpPr>
          <p:cNvPr id="6" name="Rectangle 5"/>
          <p:cNvSpPr/>
          <p:nvPr/>
        </p:nvSpPr>
        <p:spPr>
          <a:xfrm>
            <a:off x="5455195" y="2197342"/>
            <a:ext cx="2138300" cy="1277273"/>
          </a:xfrm>
          <a:prstGeom prst="rect">
            <a:avLst/>
          </a:prstGeom>
        </p:spPr>
        <p:txBody>
          <a:bodyPr wrap="square">
            <a:spAutoFit/>
          </a:bodyPr>
          <a:lstStyle/>
          <a:p>
            <a:r>
              <a:rPr lang="en-US" sz="2000" b="1" dirty="0">
                <a:solidFill>
                  <a:schemeClr val="accent5"/>
                </a:solidFill>
                <a:latin typeface="+mn-lt"/>
              </a:rPr>
              <a:t>QUOTE:</a:t>
            </a:r>
            <a:r>
              <a:rPr lang="en-US" sz="2000" dirty="0">
                <a:latin typeface="+mn-lt"/>
              </a:rPr>
              <a:t/>
            </a:r>
            <a:br>
              <a:rPr lang="en-US" sz="2000" dirty="0">
                <a:latin typeface="+mn-lt"/>
              </a:rPr>
            </a:br>
            <a:r>
              <a:rPr lang="en-US" sz="1900" dirty="0">
                <a:latin typeface="+mn-lt"/>
              </a:rPr>
              <a:t>Formulates a proposal that outlines cost.</a:t>
            </a:r>
          </a:p>
        </p:txBody>
      </p:sp>
      <p:sp>
        <p:nvSpPr>
          <p:cNvPr id="7" name="Rectangle 6"/>
          <p:cNvSpPr/>
          <p:nvPr/>
        </p:nvSpPr>
        <p:spPr>
          <a:xfrm>
            <a:off x="586408" y="2197342"/>
            <a:ext cx="2097250" cy="1277273"/>
          </a:xfrm>
          <a:prstGeom prst="rect">
            <a:avLst/>
          </a:prstGeom>
        </p:spPr>
        <p:txBody>
          <a:bodyPr wrap="square">
            <a:spAutoFit/>
          </a:bodyPr>
          <a:lstStyle/>
          <a:p>
            <a:r>
              <a:rPr lang="en-US" sz="2000" b="1" dirty="0">
                <a:solidFill>
                  <a:schemeClr val="accent5"/>
                </a:solidFill>
                <a:latin typeface="+mn-lt"/>
              </a:rPr>
              <a:t>CONFIGURE:</a:t>
            </a:r>
            <a:r>
              <a:rPr lang="en-US" sz="2000" dirty="0">
                <a:solidFill>
                  <a:schemeClr val="accent5"/>
                </a:solidFill>
                <a:latin typeface="+mn-lt"/>
              </a:rPr>
              <a:t/>
            </a:r>
            <a:br>
              <a:rPr lang="en-US" sz="2000" dirty="0">
                <a:solidFill>
                  <a:schemeClr val="accent5"/>
                </a:solidFill>
                <a:latin typeface="+mn-lt"/>
              </a:rPr>
            </a:br>
            <a:r>
              <a:rPr lang="en-US" sz="1900" dirty="0">
                <a:latin typeface="+mn-lt"/>
              </a:rPr>
              <a:t>Assembly of services and  products.</a:t>
            </a:r>
          </a:p>
        </p:txBody>
      </p:sp>
      <p:sp>
        <p:nvSpPr>
          <p:cNvPr id="102" name="Freeform 137"/>
          <p:cNvSpPr>
            <a:spLocks noChangeAspect="1" noChangeArrowheads="1"/>
          </p:cNvSpPr>
          <p:nvPr/>
        </p:nvSpPr>
        <p:spPr bwMode="auto">
          <a:xfrm>
            <a:off x="1155775" y="3894314"/>
            <a:ext cx="958516" cy="1036615"/>
          </a:xfrm>
          <a:custGeom>
            <a:avLst/>
            <a:gdLst>
              <a:gd name="T0" fmla="*/ 808082 w 632"/>
              <a:gd name="T1" fmla="*/ 13393796 h 679"/>
              <a:gd name="T2" fmla="*/ 6348344 w 632"/>
              <a:gd name="T3" fmla="*/ 7454007 h 679"/>
              <a:gd name="T4" fmla="*/ 16159946 w 632"/>
              <a:gd name="T5" fmla="*/ 2795295 h 679"/>
              <a:gd name="T6" fmla="*/ 29087564 w 632"/>
              <a:gd name="T7" fmla="*/ 349540 h 679"/>
              <a:gd name="T8" fmla="*/ 40168767 w 632"/>
              <a:gd name="T9" fmla="*/ 0 h 679"/>
              <a:gd name="T10" fmla="*/ 53789172 w 632"/>
              <a:gd name="T11" fmla="*/ 2096557 h 679"/>
              <a:gd name="T12" fmla="*/ 64408517 w 632"/>
              <a:gd name="T13" fmla="*/ 6172929 h 679"/>
              <a:gd name="T14" fmla="*/ 71218719 w 632"/>
              <a:gd name="T15" fmla="*/ 11879578 h 679"/>
              <a:gd name="T16" fmla="*/ 72834883 w 632"/>
              <a:gd name="T17" fmla="*/ 16887830 h 679"/>
              <a:gd name="T18" fmla="*/ 69949118 w 632"/>
              <a:gd name="T19" fmla="*/ 23526357 h 679"/>
              <a:gd name="T20" fmla="*/ 62099905 w 632"/>
              <a:gd name="T21" fmla="*/ 28884149 h 679"/>
              <a:gd name="T22" fmla="*/ 50557183 w 632"/>
              <a:gd name="T23" fmla="*/ 32494582 h 679"/>
              <a:gd name="T24" fmla="*/ 36359625 w 632"/>
              <a:gd name="T25" fmla="*/ 33775659 h 679"/>
              <a:gd name="T26" fmla="*/ 25740280 w 632"/>
              <a:gd name="T27" fmla="*/ 33076921 h 679"/>
              <a:gd name="T28" fmla="*/ 13274181 w 632"/>
              <a:gd name="T29" fmla="*/ 30048827 h 679"/>
              <a:gd name="T30" fmla="*/ 4501590 w 632"/>
              <a:gd name="T31" fmla="*/ 24924176 h 679"/>
              <a:gd name="T32" fmla="*/ 230929 w 632"/>
              <a:gd name="T33" fmla="*/ 18518447 h 679"/>
              <a:gd name="T34" fmla="*/ 71449648 w 632"/>
              <a:gd name="T35" fmla="*/ 35056737 h 679"/>
              <a:gd name="T36" fmla="*/ 72834883 w 632"/>
              <a:gd name="T37" fmla="*/ 39482649 h 679"/>
              <a:gd name="T38" fmla="*/ 69949118 w 632"/>
              <a:gd name="T39" fmla="*/ 46004777 h 679"/>
              <a:gd name="T40" fmla="*/ 62099905 w 632"/>
              <a:gd name="T41" fmla="*/ 51478968 h 679"/>
              <a:gd name="T42" fmla="*/ 50557183 w 632"/>
              <a:gd name="T43" fmla="*/ 55089402 h 679"/>
              <a:gd name="T44" fmla="*/ 36359625 w 632"/>
              <a:gd name="T45" fmla="*/ 56486879 h 679"/>
              <a:gd name="T46" fmla="*/ 25740280 w 632"/>
              <a:gd name="T47" fmla="*/ 55555341 h 679"/>
              <a:gd name="T48" fmla="*/ 13274181 w 632"/>
              <a:gd name="T49" fmla="*/ 52526905 h 679"/>
              <a:gd name="T50" fmla="*/ 4501590 w 632"/>
              <a:gd name="T51" fmla="*/ 47518995 h 679"/>
              <a:gd name="T52" fmla="*/ 230929 w 632"/>
              <a:gd name="T53" fmla="*/ 41229666 h 679"/>
              <a:gd name="T54" fmla="*/ 692448 w 632"/>
              <a:gd name="T55" fmla="*/ 36337814 h 679"/>
              <a:gd name="T56" fmla="*/ 5655896 w 632"/>
              <a:gd name="T57" fmla="*/ 35522676 h 679"/>
              <a:gd name="T58" fmla="*/ 21815843 w 632"/>
              <a:gd name="T59" fmla="*/ 41229666 h 679"/>
              <a:gd name="T60" fmla="*/ 36359625 w 632"/>
              <a:gd name="T61" fmla="*/ 42510744 h 679"/>
              <a:gd name="T62" fmla="*/ 55635926 w 632"/>
              <a:gd name="T63" fmla="*/ 40181388 h 679"/>
              <a:gd name="T64" fmla="*/ 70526271 w 632"/>
              <a:gd name="T65" fmla="*/ 33659260 h 679"/>
              <a:gd name="T66" fmla="*/ 46401816 w 632"/>
              <a:gd name="T67" fmla="*/ 64523224 h 679"/>
              <a:gd name="T68" fmla="*/ 63831364 w 632"/>
              <a:gd name="T69" fmla="*/ 59864513 h 679"/>
              <a:gd name="T70" fmla="*/ 71449648 w 632"/>
              <a:gd name="T71" fmla="*/ 57651556 h 679"/>
              <a:gd name="T72" fmla="*/ 72834883 w 632"/>
              <a:gd name="T73" fmla="*/ 62077469 h 679"/>
              <a:gd name="T74" fmla="*/ 69949118 w 632"/>
              <a:gd name="T75" fmla="*/ 68599597 h 679"/>
              <a:gd name="T76" fmla="*/ 62099905 w 632"/>
              <a:gd name="T77" fmla="*/ 73957047 h 679"/>
              <a:gd name="T78" fmla="*/ 50557183 w 632"/>
              <a:gd name="T79" fmla="*/ 77684221 h 679"/>
              <a:gd name="T80" fmla="*/ 36359625 w 632"/>
              <a:gd name="T81" fmla="*/ 78965299 h 679"/>
              <a:gd name="T82" fmla="*/ 25740280 w 632"/>
              <a:gd name="T83" fmla="*/ 78266560 h 679"/>
              <a:gd name="T84" fmla="*/ 13274181 w 632"/>
              <a:gd name="T85" fmla="*/ 75121725 h 679"/>
              <a:gd name="T86" fmla="*/ 4501590 w 632"/>
              <a:gd name="T87" fmla="*/ 70230214 h 679"/>
              <a:gd name="T88" fmla="*/ 230929 w 632"/>
              <a:gd name="T89" fmla="*/ 63824486 h 679"/>
              <a:gd name="T90" fmla="*/ 692448 w 632"/>
              <a:gd name="T91" fmla="*/ 59049375 h 679"/>
              <a:gd name="T92" fmla="*/ 5655896 w 632"/>
              <a:gd name="T93" fmla="*/ 58233895 h 679"/>
              <a:gd name="T94" fmla="*/ 21815843 w 632"/>
              <a:gd name="T95" fmla="*/ 63708086 h 67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32" h="679">
                <a:moveTo>
                  <a:pt x="0" y="145"/>
                </a:moveTo>
                <a:lnTo>
                  <a:pt x="0" y="145"/>
                </a:lnTo>
                <a:lnTo>
                  <a:pt x="2" y="130"/>
                </a:lnTo>
                <a:lnTo>
                  <a:pt x="7" y="115"/>
                </a:lnTo>
                <a:lnTo>
                  <a:pt x="15" y="102"/>
                </a:lnTo>
                <a:lnTo>
                  <a:pt x="25" y="89"/>
                </a:lnTo>
                <a:lnTo>
                  <a:pt x="39" y="75"/>
                </a:lnTo>
                <a:lnTo>
                  <a:pt x="55" y="64"/>
                </a:lnTo>
                <a:lnTo>
                  <a:pt x="72" y="53"/>
                </a:lnTo>
                <a:lnTo>
                  <a:pt x="93" y="43"/>
                </a:lnTo>
                <a:lnTo>
                  <a:pt x="115" y="33"/>
                </a:lnTo>
                <a:lnTo>
                  <a:pt x="140" y="24"/>
                </a:lnTo>
                <a:lnTo>
                  <a:pt x="165" y="18"/>
                </a:lnTo>
                <a:lnTo>
                  <a:pt x="193" y="10"/>
                </a:lnTo>
                <a:lnTo>
                  <a:pt x="223" y="6"/>
                </a:lnTo>
                <a:lnTo>
                  <a:pt x="252" y="3"/>
                </a:lnTo>
                <a:lnTo>
                  <a:pt x="283" y="0"/>
                </a:lnTo>
                <a:lnTo>
                  <a:pt x="315" y="0"/>
                </a:lnTo>
                <a:lnTo>
                  <a:pt x="348" y="0"/>
                </a:lnTo>
                <a:lnTo>
                  <a:pt x="379" y="3"/>
                </a:lnTo>
                <a:lnTo>
                  <a:pt x="410" y="6"/>
                </a:lnTo>
                <a:lnTo>
                  <a:pt x="438" y="10"/>
                </a:lnTo>
                <a:lnTo>
                  <a:pt x="466" y="18"/>
                </a:lnTo>
                <a:lnTo>
                  <a:pt x="492" y="24"/>
                </a:lnTo>
                <a:lnTo>
                  <a:pt x="516" y="33"/>
                </a:lnTo>
                <a:lnTo>
                  <a:pt x="538" y="43"/>
                </a:lnTo>
                <a:lnTo>
                  <a:pt x="558" y="53"/>
                </a:lnTo>
                <a:lnTo>
                  <a:pt x="578" y="64"/>
                </a:lnTo>
                <a:lnTo>
                  <a:pt x="592" y="75"/>
                </a:lnTo>
                <a:lnTo>
                  <a:pt x="606" y="89"/>
                </a:lnTo>
                <a:lnTo>
                  <a:pt x="617" y="102"/>
                </a:lnTo>
                <a:lnTo>
                  <a:pt x="625" y="115"/>
                </a:lnTo>
                <a:lnTo>
                  <a:pt x="629" y="130"/>
                </a:lnTo>
                <a:lnTo>
                  <a:pt x="631" y="145"/>
                </a:lnTo>
                <a:lnTo>
                  <a:pt x="629" y="159"/>
                </a:lnTo>
                <a:lnTo>
                  <a:pt x="625" y="174"/>
                </a:lnTo>
                <a:lnTo>
                  <a:pt x="617" y="189"/>
                </a:lnTo>
                <a:lnTo>
                  <a:pt x="606" y="202"/>
                </a:lnTo>
                <a:lnTo>
                  <a:pt x="592" y="214"/>
                </a:lnTo>
                <a:lnTo>
                  <a:pt x="578" y="227"/>
                </a:lnTo>
                <a:lnTo>
                  <a:pt x="558" y="237"/>
                </a:lnTo>
                <a:lnTo>
                  <a:pt x="538" y="248"/>
                </a:lnTo>
                <a:lnTo>
                  <a:pt x="516" y="258"/>
                </a:lnTo>
                <a:lnTo>
                  <a:pt x="492" y="265"/>
                </a:lnTo>
                <a:lnTo>
                  <a:pt x="466" y="273"/>
                </a:lnTo>
                <a:lnTo>
                  <a:pt x="438" y="279"/>
                </a:lnTo>
                <a:lnTo>
                  <a:pt x="410" y="284"/>
                </a:lnTo>
                <a:lnTo>
                  <a:pt x="379" y="287"/>
                </a:lnTo>
                <a:lnTo>
                  <a:pt x="348" y="290"/>
                </a:lnTo>
                <a:lnTo>
                  <a:pt x="315" y="290"/>
                </a:lnTo>
                <a:lnTo>
                  <a:pt x="283" y="290"/>
                </a:lnTo>
                <a:lnTo>
                  <a:pt x="252" y="287"/>
                </a:lnTo>
                <a:lnTo>
                  <a:pt x="223" y="284"/>
                </a:lnTo>
                <a:lnTo>
                  <a:pt x="193" y="279"/>
                </a:lnTo>
                <a:lnTo>
                  <a:pt x="165" y="273"/>
                </a:lnTo>
                <a:lnTo>
                  <a:pt x="140" y="265"/>
                </a:lnTo>
                <a:lnTo>
                  <a:pt x="115" y="258"/>
                </a:lnTo>
                <a:lnTo>
                  <a:pt x="93" y="248"/>
                </a:lnTo>
                <a:lnTo>
                  <a:pt x="72" y="237"/>
                </a:lnTo>
                <a:lnTo>
                  <a:pt x="55" y="227"/>
                </a:lnTo>
                <a:lnTo>
                  <a:pt x="39" y="214"/>
                </a:lnTo>
                <a:lnTo>
                  <a:pt x="25" y="202"/>
                </a:lnTo>
                <a:lnTo>
                  <a:pt x="15" y="189"/>
                </a:lnTo>
                <a:lnTo>
                  <a:pt x="7" y="174"/>
                </a:lnTo>
                <a:lnTo>
                  <a:pt x="2" y="159"/>
                </a:lnTo>
                <a:lnTo>
                  <a:pt x="0" y="145"/>
                </a:lnTo>
                <a:close/>
                <a:moveTo>
                  <a:pt x="611" y="289"/>
                </a:moveTo>
                <a:lnTo>
                  <a:pt x="611" y="289"/>
                </a:lnTo>
                <a:lnTo>
                  <a:pt x="619" y="301"/>
                </a:lnTo>
                <a:lnTo>
                  <a:pt x="626" y="312"/>
                </a:lnTo>
                <a:lnTo>
                  <a:pt x="629" y="326"/>
                </a:lnTo>
                <a:lnTo>
                  <a:pt x="631" y="339"/>
                </a:lnTo>
                <a:lnTo>
                  <a:pt x="629" y="354"/>
                </a:lnTo>
                <a:lnTo>
                  <a:pt x="625" y="369"/>
                </a:lnTo>
                <a:lnTo>
                  <a:pt x="617" y="382"/>
                </a:lnTo>
                <a:lnTo>
                  <a:pt x="606" y="395"/>
                </a:lnTo>
                <a:lnTo>
                  <a:pt x="592" y="408"/>
                </a:lnTo>
                <a:lnTo>
                  <a:pt x="578" y="420"/>
                </a:lnTo>
                <a:lnTo>
                  <a:pt x="558" y="432"/>
                </a:lnTo>
                <a:lnTo>
                  <a:pt x="538" y="442"/>
                </a:lnTo>
                <a:lnTo>
                  <a:pt x="516" y="451"/>
                </a:lnTo>
                <a:lnTo>
                  <a:pt x="492" y="460"/>
                </a:lnTo>
                <a:lnTo>
                  <a:pt x="466" y="467"/>
                </a:lnTo>
                <a:lnTo>
                  <a:pt x="438" y="473"/>
                </a:lnTo>
                <a:lnTo>
                  <a:pt x="410" y="477"/>
                </a:lnTo>
                <a:lnTo>
                  <a:pt x="379" y="482"/>
                </a:lnTo>
                <a:lnTo>
                  <a:pt x="348" y="483"/>
                </a:lnTo>
                <a:lnTo>
                  <a:pt x="315" y="485"/>
                </a:lnTo>
                <a:lnTo>
                  <a:pt x="283" y="483"/>
                </a:lnTo>
                <a:lnTo>
                  <a:pt x="252" y="482"/>
                </a:lnTo>
                <a:lnTo>
                  <a:pt x="223" y="477"/>
                </a:lnTo>
                <a:lnTo>
                  <a:pt x="193" y="473"/>
                </a:lnTo>
                <a:lnTo>
                  <a:pt x="165" y="467"/>
                </a:lnTo>
                <a:lnTo>
                  <a:pt x="140" y="460"/>
                </a:lnTo>
                <a:lnTo>
                  <a:pt x="115" y="451"/>
                </a:lnTo>
                <a:lnTo>
                  <a:pt x="93" y="442"/>
                </a:lnTo>
                <a:lnTo>
                  <a:pt x="72" y="432"/>
                </a:lnTo>
                <a:lnTo>
                  <a:pt x="55" y="420"/>
                </a:lnTo>
                <a:lnTo>
                  <a:pt x="39" y="408"/>
                </a:lnTo>
                <a:lnTo>
                  <a:pt x="25" y="395"/>
                </a:lnTo>
                <a:lnTo>
                  <a:pt x="15" y="382"/>
                </a:lnTo>
                <a:lnTo>
                  <a:pt x="7" y="369"/>
                </a:lnTo>
                <a:lnTo>
                  <a:pt x="2" y="354"/>
                </a:lnTo>
                <a:lnTo>
                  <a:pt x="0" y="339"/>
                </a:lnTo>
                <a:lnTo>
                  <a:pt x="2" y="326"/>
                </a:lnTo>
                <a:lnTo>
                  <a:pt x="6" y="312"/>
                </a:lnTo>
                <a:lnTo>
                  <a:pt x="12" y="301"/>
                </a:lnTo>
                <a:lnTo>
                  <a:pt x="21" y="289"/>
                </a:lnTo>
                <a:lnTo>
                  <a:pt x="49" y="305"/>
                </a:lnTo>
                <a:lnTo>
                  <a:pt x="80" y="320"/>
                </a:lnTo>
                <a:lnTo>
                  <a:pt x="114" y="333"/>
                </a:lnTo>
                <a:lnTo>
                  <a:pt x="150" y="345"/>
                </a:lnTo>
                <a:lnTo>
                  <a:pt x="189" y="354"/>
                </a:lnTo>
                <a:lnTo>
                  <a:pt x="230" y="360"/>
                </a:lnTo>
                <a:lnTo>
                  <a:pt x="271" y="364"/>
                </a:lnTo>
                <a:lnTo>
                  <a:pt x="315" y="365"/>
                </a:lnTo>
                <a:lnTo>
                  <a:pt x="360" y="364"/>
                </a:lnTo>
                <a:lnTo>
                  <a:pt x="402" y="360"/>
                </a:lnTo>
                <a:lnTo>
                  <a:pt x="442" y="354"/>
                </a:lnTo>
                <a:lnTo>
                  <a:pt x="482" y="345"/>
                </a:lnTo>
                <a:lnTo>
                  <a:pt x="517" y="333"/>
                </a:lnTo>
                <a:lnTo>
                  <a:pt x="553" y="320"/>
                </a:lnTo>
                <a:lnTo>
                  <a:pt x="584" y="305"/>
                </a:lnTo>
                <a:lnTo>
                  <a:pt x="611" y="289"/>
                </a:lnTo>
                <a:close/>
                <a:moveTo>
                  <a:pt x="315" y="560"/>
                </a:moveTo>
                <a:lnTo>
                  <a:pt x="315" y="560"/>
                </a:lnTo>
                <a:lnTo>
                  <a:pt x="360" y="558"/>
                </a:lnTo>
                <a:lnTo>
                  <a:pt x="402" y="554"/>
                </a:lnTo>
                <a:lnTo>
                  <a:pt x="442" y="547"/>
                </a:lnTo>
                <a:lnTo>
                  <a:pt x="482" y="538"/>
                </a:lnTo>
                <a:lnTo>
                  <a:pt x="517" y="528"/>
                </a:lnTo>
                <a:lnTo>
                  <a:pt x="553" y="514"/>
                </a:lnTo>
                <a:lnTo>
                  <a:pt x="584" y="500"/>
                </a:lnTo>
                <a:lnTo>
                  <a:pt x="611" y="483"/>
                </a:lnTo>
                <a:lnTo>
                  <a:pt x="619" y="495"/>
                </a:lnTo>
                <a:lnTo>
                  <a:pt x="626" y="507"/>
                </a:lnTo>
                <a:lnTo>
                  <a:pt x="629" y="520"/>
                </a:lnTo>
                <a:lnTo>
                  <a:pt x="631" y="533"/>
                </a:lnTo>
                <a:lnTo>
                  <a:pt x="629" y="548"/>
                </a:lnTo>
                <a:lnTo>
                  <a:pt x="625" y="561"/>
                </a:lnTo>
                <a:lnTo>
                  <a:pt x="617" y="576"/>
                </a:lnTo>
                <a:lnTo>
                  <a:pt x="606" y="589"/>
                </a:lnTo>
                <a:lnTo>
                  <a:pt x="592" y="603"/>
                </a:lnTo>
                <a:lnTo>
                  <a:pt x="578" y="615"/>
                </a:lnTo>
                <a:lnTo>
                  <a:pt x="558" y="625"/>
                </a:lnTo>
                <a:lnTo>
                  <a:pt x="538" y="635"/>
                </a:lnTo>
                <a:lnTo>
                  <a:pt x="516" y="645"/>
                </a:lnTo>
                <a:lnTo>
                  <a:pt x="492" y="653"/>
                </a:lnTo>
                <a:lnTo>
                  <a:pt x="466" y="660"/>
                </a:lnTo>
                <a:lnTo>
                  <a:pt x="438" y="667"/>
                </a:lnTo>
                <a:lnTo>
                  <a:pt x="410" y="672"/>
                </a:lnTo>
                <a:lnTo>
                  <a:pt x="379" y="675"/>
                </a:lnTo>
                <a:lnTo>
                  <a:pt x="348" y="678"/>
                </a:lnTo>
                <a:lnTo>
                  <a:pt x="315" y="678"/>
                </a:lnTo>
                <a:lnTo>
                  <a:pt x="283" y="678"/>
                </a:lnTo>
                <a:lnTo>
                  <a:pt x="252" y="675"/>
                </a:lnTo>
                <a:lnTo>
                  <a:pt x="223" y="672"/>
                </a:lnTo>
                <a:lnTo>
                  <a:pt x="193" y="667"/>
                </a:lnTo>
                <a:lnTo>
                  <a:pt x="165" y="660"/>
                </a:lnTo>
                <a:lnTo>
                  <a:pt x="140" y="653"/>
                </a:lnTo>
                <a:lnTo>
                  <a:pt x="115" y="645"/>
                </a:lnTo>
                <a:lnTo>
                  <a:pt x="93" y="635"/>
                </a:lnTo>
                <a:lnTo>
                  <a:pt x="72" y="625"/>
                </a:lnTo>
                <a:lnTo>
                  <a:pt x="55" y="615"/>
                </a:lnTo>
                <a:lnTo>
                  <a:pt x="39" y="603"/>
                </a:lnTo>
                <a:lnTo>
                  <a:pt x="25" y="589"/>
                </a:lnTo>
                <a:lnTo>
                  <a:pt x="15" y="576"/>
                </a:lnTo>
                <a:lnTo>
                  <a:pt x="7" y="561"/>
                </a:lnTo>
                <a:lnTo>
                  <a:pt x="2" y="548"/>
                </a:lnTo>
                <a:lnTo>
                  <a:pt x="0" y="533"/>
                </a:lnTo>
                <a:lnTo>
                  <a:pt x="2" y="520"/>
                </a:lnTo>
                <a:lnTo>
                  <a:pt x="6" y="507"/>
                </a:lnTo>
                <a:lnTo>
                  <a:pt x="12" y="495"/>
                </a:lnTo>
                <a:lnTo>
                  <a:pt x="21" y="483"/>
                </a:lnTo>
                <a:lnTo>
                  <a:pt x="49" y="500"/>
                </a:lnTo>
                <a:lnTo>
                  <a:pt x="80" y="514"/>
                </a:lnTo>
                <a:lnTo>
                  <a:pt x="114" y="528"/>
                </a:lnTo>
                <a:lnTo>
                  <a:pt x="150" y="538"/>
                </a:lnTo>
                <a:lnTo>
                  <a:pt x="189" y="547"/>
                </a:lnTo>
                <a:lnTo>
                  <a:pt x="230" y="554"/>
                </a:lnTo>
                <a:lnTo>
                  <a:pt x="271" y="558"/>
                </a:lnTo>
                <a:lnTo>
                  <a:pt x="315" y="560"/>
                </a:lnTo>
                <a:close/>
              </a:path>
            </a:pathLst>
          </a:custGeom>
          <a:solidFill>
            <a:schemeClr val="accent3"/>
          </a:solidFill>
          <a:ln>
            <a:noFill/>
          </a:ln>
          <a:extLst/>
        </p:spPr>
        <p:txBody>
          <a:bodyPr wrap="none" anchor="ctr"/>
          <a:lstStyle/>
          <a:p>
            <a:endParaRPr lang="en-US"/>
          </a:p>
        </p:txBody>
      </p:sp>
      <p:grpSp>
        <p:nvGrpSpPr>
          <p:cNvPr id="103" name="Group 102"/>
          <p:cNvGrpSpPr/>
          <p:nvPr/>
        </p:nvGrpSpPr>
        <p:grpSpPr>
          <a:xfrm>
            <a:off x="3519799" y="3866521"/>
            <a:ext cx="1090613" cy="1092200"/>
            <a:chOff x="-739775" y="4727575"/>
            <a:chExt cx="1090613" cy="1092200"/>
          </a:xfrm>
        </p:grpSpPr>
        <p:sp>
          <p:nvSpPr>
            <p:cNvPr id="104" name="Oval 5"/>
            <p:cNvSpPr>
              <a:spLocks noChangeArrowheads="1"/>
            </p:cNvSpPr>
            <p:nvPr/>
          </p:nvSpPr>
          <p:spPr bwMode="auto">
            <a:xfrm>
              <a:off x="-739775" y="4727575"/>
              <a:ext cx="1090613" cy="1092200"/>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6"/>
            <p:cNvSpPr>
              <a:spLocks/>
            </p:cNvSpPr>
            <p:nvPr/>
          </p:nvSpPr>
          <p:spPr bwMode="auto">
            <a:xfrm>
              <a:off x="-373062" y="4962525"/>
              <a:ext cx="363538" cy="679450"/>
            </a:xfrm>
            <a:custGeom>
              <a:avLst/>
              <a:gdLst>
                <a:gd name="T0" fmla="*/ 90 w 96"/>
                <a:gd name="T1" fmla="*/ 29 h 179"/>
                <a:gd name="T2" fmla="*/ 72 w 96"/>
                <a:gd name="T3" fmla="*/ 46 h 179"/>
                <a:gd name="T4" fmla="*/ 48 w 96"/>
                <a:gd name="T5" fmla="*/ 34 h 179"/>
                <a:gd name="T6" fmla="*/ 36 w 96"/>
                <a:gd name="T7" fmla="*/ 38 h 179"/>
                <a:gd name="T8" fmla="*/ 32 w 96"/>
                <a:gd name="T9" fmla="*/ 46 h 179"/>
                <a:gd name="T10" fmla="*/ 36 w 96"/>
                <a:gd name="T11" fmla="*/ 55 h 179"/>
                <a:gd name="T12" fmla="*/ 51 w 96"/>
                <a:gd name="T13" fmla="*/ 64 h 179"/>
                <a:gd name="T14" fmla="*/ 80 w 96"/>
                <a:gd name="T15" fmla="*/ 78 h 179"/>
                <a:gd name="T16" fmla="*/ 92 w 96"/>
                <a:gd name="T17" fmla="*/ 93 h 179"/>
                <a:gd name="T18" fmla="*/ 96 w 96"/>
                <a:gd name="T19" fmla="*/ 112 h 179"/>
                <a:gd name="T20" fmla="*/ 91 w 96"/>
                <a:gd name="T21" fmla="*/ 132 h 179"/>
                <a:gd name="T22" fmla="*/ 80 w 96"/>
                <a:gd name="T23" fmla="*/ 146 h 179"/>
                <a:gd name="T24" fmla="*/ 60 w 96"/>
                <a:gd name="T25" fmla="*/ 154 h 179"/>
                <a:gd name="T26" fmla="*/ 60 w 96"/>
                <a:gd name="T27" fmla="*/ 179 h 179"/>
                <a:gd name="T28" fmla="*/ 42 w 96"/>
                <a:gd name="T29" fmla="*/ 179 h 179"/>
                <a:gd name="T30" fmla="*/ 42 w 96"/>
                <a:gd name="T31" fmla="*/ 154 h 179"/>
                <a:gd name="T32" fmla="*/ 22 w 96"/>
                <a:gd name="T33" fmla="*/ 148 h 179"/>
                <a:gd name="T34" fmla="*/ 0 w 96"/>
                <a:gd name="T35" fmla="*/ 131 h 179"/>
                <a:gd name="T36" fmla="*/ 17 w 96"/>
                <a:gd name="T37" fmla="*/ 113 h 179"/>
                <a:gd name="T38" fmla="*/ 51 w 96"/>
                <a:gd name="T39" fmla="*/ 131 h 179"/>
                <a:gd name="T40" fmla="*/ 65 w 96"/>
                <a:gd name="T41" fmla="*/ 125 h 179"/>
                <a:gd name="T42" fmla="*/ 70 w 96"/>
                <a:gd name="T43" fmla="*/ 112 h 179"/>
                <a:gd name="T44" fmla="*/ 67 w 96"/>
                <a:gd name="T45" fmla="*/ 100 h 179"/>
                <a:gd name="T46" fmla="*/ 52 w 96"/>
                <a:gd name="T47" fmla="*/ 91 h 179"/>
                <a:gd name="T48" fmla="*/ 22 w 96"/>
                <a:gd name="T49" fmla="*/ 74 h 179"/>
                <a:gd name="T50" fmla="*/ 10 w 96"/>
                <a:gd name="T51" fmla="*/ 61 h 179"/>
                <a:gd name="T52" fmla="*/ 6 w 96"/>
                <a:gd name="T53" fmla="*/ 45 h 179"/>
                <a:gd name="T54" fmla="*/ 16 w 96"/>
                <a:gd name="T55" fmla="*/ 20 h 179"/>
                <a:gd name="T56" fmla="*/ 42 w 96"/>
                <a:gd name="T57" fmla="*/ 9 h 179"/>
                <a:gd name="T58" fmla="*/ 42 w 96"/>
                <a:gd name="T59" fmla="*/ 0 h 179"/>
                <a:gd name="T60" fmla="*/ 60 w 96"/>
                <a:gd name="T61" fmla="*/ 0 h 179"/>
                <a:gd name="T62" fmla="*/ 60 w 96"/>
                <a:gd name="T63" fmla="*/ 11 h 179"/>
                <a:gd name="T64" fmla="*/ 75 w 96"/>
                <a:gd name="T65" fmla="*/ 16 h 179"/>
                <a:gd name="T66" fmla="*/ 90 w 96"/>
                <a:gd name="T67" fmla="*/ 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6" h="179">
                  <a:moveTo>
                    <a:pt x="90" y="29"/>
                  </a:moveTo>
                  <a:cubicBezTo>
                    <a:pt x="72" y="46"/>
                    <a:pt x="72" y="46"/>
                    <a:pt x="72" y="46"/>
                  </a:cubicBezTo>
                  <a:cubicBezTo>
                    <a:pt x="64" y="38"/>
                    <a:pt x="56" y="34"/>
                    <a:pt x="48" y="34"/>
                  </a:cubicBezTo>
                  <a:cubicBezTo>
                    <a:pt x="43" y="34"/>
                    <a:pt x="39" y="35"/>
                    <a:pt x="36" y="38"/>
                  </a:cubicBezTo>
                  <a:cubicBezTo>
                    <a:pt x="33" y="40"/>
                    <a:pt x="32" y="43"/>
                    <a:pt x="32" y="46"/>
                  </a:cubicBezTo>
                  <a:cubicBezTo>
                    <a:pt x="32" y="49"/>
                    <a:pt x="33" y="52"/>
                    <a:pt x="36" y="55"/>
                  </a:cubicBezTo>
                  <a:cubicBezTo>
                    <a:pt x="38" y="57"/>
                    <a:pt x="44" y="60"/>
                    <a:pt x="51" y="64"/>
                  </a:cubicBezTo>
                  <a:cubicBezTo>
                    <a:pt x="65" y="69"/>
                    <a:pt x="75" y="74"/>
                    <a:pt x="80" y="78"/>
                  </a:cubicBezTo>
                  <a:cubicBezTo>
                    <a:pt x="85" y="82"/>
                    <a:pt x="89" y="87"/>
                    <a:pt x="92" y="93"/>
                  </a:cubicBezTo>
                  <a:cubicBezTo>
                    <a:pt x="94" y="99"/>
                    <a:pt x="96" y="105"/>
                    <a:pt x="96" y="112"/>
                  </a:cubicBezTo>
                  <a:cubicBezTo>
                    <a:pt x="96" y="119"/>
                    <a:pt x="94" y="126"/>
                    <a:pt x="91" y="132"/>
                  </a:cubicBezTo>
                  <a:cubicBezTo>
                    <a:pt x="88" y="138"/>
                    <a:pt x="85" y="142"/>
                    <a:pt x="80" y="146"/>
                  </a:cubicBezTo>
                  <a:cubicBezTo>
                    <a:pt x="75" y="149"/>
                    <a:pt x="69" y="152"/>
                    <a:pt x="60" y="154"/>
                  </a:cubicBezTo>
                  <a:cubicBezTo>
                    <a:pt x="60" y="179"/>
                    <a:pt x="60" y="179"/>
                    <a:pt x="60" y="179"/>
                  </a:cubicBezTo>
                  <a:cubicBezTo>
                    <a:pt x="42" y="179"/>
                    <a:pt x="42" y="179"/>
                    <a:pt x="42" y="179"/>
                  </a:cubicBezTo>
                  <a:cubicBezTo>
                    <a:pt x="42" y="154"/>
                    <a:pt x="42" y="154"/>
                    <a:pt x="42" y="154"/>
                  </a:cubicBezTo>
                  <a:cubicBezTo>
                    <a:pt x="34" y="154"/>
                    <a:pt x="27" y="151"/>
                    <a:pt x="22" y="148"/>
                  </a:cubicBezTo>
                  <a:cubicBezTo>
                    <a:pt x="14" y="144"/>
                    <a:pt x="6" y="138"/>
                    <a:pt x="0" y="131"/>
                  </a:cubicBezTo>
                  <a:cubicBezTo>
                    <a:pt x="17" y="113"/>
                    <a:pt x="17" y="113"/>
                    <a:pt x="17" y="113"/>
                  </a:cubicBezTo>
                  <a:cubicBezTo>
                    <a:pt x="29" y="125"/>
                    <a:pt x="40" y="131"/>
                    <a:pt x="51" y="131"/>
                  </a:cubicBezTo>
                  <a:cubicBezTo>
                    <a:pt x="56" y="131"/>
                    <a:pt x="61" y="129"/>
                    <a:pt x="65" y="125"/>
                  </a:cubicBezTo>
                  <a:cubicBezTo>
                    <a:pt x="69" y="121"/>
                    <a:pt x="70" y="117"/>
                    <a:pt x="70" y="112"/>
                  </a:cubicBezTo>
                  <a:cubicBezTo>
                    <a:pt x="70" y="108"/>
                    <a:pt x="69" y="104"/>
                    <a:pt x="67" y="100"/>
                  </a:cubicBezTo>
                  <a:cubicBezTo>
                    <a:pt x="64" y="97"/>
                    <a:pt x="59" y="94"/>
                    <a:pt x="52" y="91"/>
                  </a:cubicBezTo>
                  <a:cubicBezTo>
                    <a:pt x="37" y="84"/>
                    <a:pt x="27" y="78"/>
                    <a:pt x="22" y="74"/>
                  </a:cubicBezTo>
                  <a:cubicBezTo>
                    <a:pt x="16" y="70"/>
                    <a:pt x="13" y="66"/>
                    <a:pt x="10" y="61"/>
                  </a:cubicBezTo>
                  <a:cubicBezTo>
                    <a:pt x="7" y="56"/>
                    <a:pt x="6" y="50"/>
                    <a:pt x="6" y="45"/>
                  </a:cubicBezTo>
                  <a:cubicBezTo>
                    <a:pt x="6" y="35"/>
                    <a:pt x="9" y="27"/>
                    <a:pt x="16" y="20"/>
                  </a:cubicBezTo>
                  <a:cubicBezTo>
                    <a:pt x="23" y="14"/>
                    <a:pt x="32" y="10"/>
                    <a:pt x="42" y="9"/>
                  </a:cubicBezTo>
                  <a:cubicBezTo>
                    <a:pt x="42" y="0"/>
                    <a:pt x="42" y="0"/>
                    <a:pt x="42" y="0"/>
                  </a:cubicBezTo>
                  <a:cubicBezTo>
                    <a:pt x="60" y="0"/>
                    <a:pt x="60" y="0"/>
                    <a:pt x="60" y="0"/>
                  </a:cubicBezTo>
                  <a:cubicBezTo>
                    <a:pt x="60" y="11"/>
                    <a:pt x="60" y="11"/>
                    <a:pt x="60" y="11"/>
                  </a:cubicBezTo>
                  <a:cubicBezTo>
                    <a:pt x="66" y="12"/>
                    <a:pt x="71" y="14"/>
                    <a:pt x="75" y="16"/>
                  </a:cubicBezTo>
                  <a:cubicBezTo>
                    <a:pt x="80" y="19"/>
                    <a:pt x="85" y="23"/>
                    <a:pt x="90" y="2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grpSp>
        <p:nvGrpSpPr>
          <p:cNvPr id="8" name="Group 7"/>
          <p:cNvGrpSpPr/>
          <p:nvPr/>
        </p:nvGrpSpPr>
        <p:grpSpPr>
          <a:xfrm>
            <a:off x="6070474" y="3864483"/>
            <a:ext cx="907743" cy="1096276"/>
            <a:chOff x="5864098" y="3876164"/>
            <a:chExt cx="907743" cy="1096276"/>
          </a:xfrm>
        </p:grpSpPr>
        <p:sp>
          <p:nvSpPr>
            <p:cNvPr id="108" name="Freeform 440"/>
            <p:cNvSpPr>
              <a:spLocks noChangeArrowheads="1"/>
            </p:cNvSpPr>
            <p:nvPr/>
          </p:nvSpPr>
          <p:spPr bwMode="auto">
            <a:xfrm>
              <a:off x="5864098" y="3876164"/>
              <a:ext cx="907743" cy="1096276"/>
            </a:xfrm>
            <a:custGeom>
              <a:avLst/>
              <a:gdLst>
                <a:gd name="T0" fmla="*/ 70072486 w 606"/>
                <a:gd name="T1" fmla="*/ 56460215 h 729"/>
                <a:gd name="T2" fmla="*/ 70072486 w 606"/>
                <a:gd name="T3" fmla="*/ 57275278 h 729"/>
                <a:gd name="T4" fmla="*/ 69261630 w 606"/>
                <a:gd name="T5" fmla="*/ 60069194 h 729"/>
                <a:gd name="T6" fmla="*/ 66829401 w 606"/>
                <a:gd name="T7" fmla="*/ 64143484 h 729"/>
                <a:gd name="T8" fmla="*/ 63238953 w 606"/>
                <a:gd name="T9" fmla="*/ 68800011 h 729"/>
                <a:gd name="T10" fmla="*/ 58953437 w 606"/>
                <a:gd name="T11" fmla="*/ 73456537 h 729"/>
                <a:gd name="T12" fmla="*/ 54320556 w 606"/>
                <a:gd name="T13" fmla="*/ 77763995 h 729"/>
                <a:gd name="T14" fmla="*/ 49803464 w 606"/>
                <a:gd name="T15" fmla="*/ 81372633 h 729"/>
                <a:gd name="T16" fmla="*/ 45518288 w 606"/>
                <a:gd name="T17" fmla="*/ 83700896 h 729"/>
                <a:gd name="T18" fmla="*/ 42738355 w 606"/>
                <a:gd name="T19" fmla="*/ 84632201 h 729"/>
                <a:gd name="T20" fmla="*/ 40421915 w 606"/>
                <a:gd name="T21" fmla="*/ 84632201 h 729"/>
                <a:gd name="T22" fmla="*/ 36252527 w 606"/>
                <a:gd name="T23" fmla="*/ 84748785 h 729"/>
                <a:gd name="T24" fmla="*/ 29302866 w 606"/>
                <a:gd name="T25" fmla="*/ 84632201 h 729"/>
                <a:gd name="T26" fmla="*/ 17373301 w 606"/>
                <a:gd name="T27" fmla="*/ 83933722 h 729"/>
                <a:gd name="T28" fmla="*/ 5791100 w 606"/>
                <a:gd name="T29" fmla="*/ 82420522 h 729"/>
                <a:gd name="T30" fmla="*/ 3127296 w 606"/>
                <a:gd name="T31" fmla="*/ 81838285 h 729"/>
                <a:gd name="T32" fmla="*/ 1853288 w 606"/>
                <a:gd name="T33" fmla="*/ 81372633 h 729"/>
                <a:gd name="T34" fmla="*/ 810856 w 606"/>
                <a:gd name="T35" fmla="*/ 80325085 h 729"/>
                <a:gd name="T36" fmla="*/ 115788 w 606"/>
                <a:gd name="T37" fmla="*/ 79044369 h 729"/>
                <a:gd name="T38" fmla="*/ 0 w 606"/>
                <a:gd name="T39" fmla="*/ 77763995 h 729"/>
                <a:gd name="T40" fmla="*/ 0 w 606"/>
                <a:gd name="T41" fmla="*/ 7101032 h 729"/>
                <a:gd name="T42" fmla="*/ 115788 w 606"/>
                <a:gd name="T43" fmla="*/ 5704074 h 729"/>
                <a:gd name="T44" fmla="*/ 810856 w 606"/>
                <a:gd name="T45" fmla="*/ 4539943 h 729"/>
                <a:gd name="T46" fmla="*/ 1853288 w 606"/>
                <a:gd name="T47" fmla="*/ 3492395 h 729"/>
                <a:gd name="T48" fmla="*/ 3127296 w 606"/>
                <a:gd name="T49" fmla="*/ 2910158 h 729"/>
                <a:gd name="T50" fmla="*/ 5791100 w 606"/>
                <a:gd name="T51" fmla="*/ 2444506 h 729"/>
                <a:gd name="T52" fmla="*/ 17373301 w 606"/>
                <a:gd name="T53" fmla="*/ 1047548 h 729"/>
                <a:gd name="T54" fmla="*/ 29302866 w 606"/>
                <a:gd name="T55" fmla="*/ 232826 h 729"/>
                <a:gd name="T56" fmla="*/ 36252527 w 606"/>
                <a:gd name="T57" fmla="*/ 0 h 729"/>
                <a:gd name="T58" fmla="*/ 49571888 w 606"/>
                <a:gd name="T59" fmla="*/ 581895 h 729"/>
                <a:gd name="T60" fmla="*/ 58953437 w 606"/>
                <a:gd name="T61" fmla="*/ 1629784 h 729"/>
                <a:gd name="T62" fmla="*/ 64744537 w 606"/>
                <a:gd name="T63" fmla="*/ 2677332 h 729"/>
                <a:gd name="T64" fmla="*/ 67060977 w 606"/>
                <a:gd name="T65" fmla="*/ 3142985 h 729"/>
                <a:gd name="T66" fmla="*/ 68219197 w 606"/>
                <a:gd name="T67" fmla="*/ 3608637 h 729"/>
                <a:gd name="T68" fmla="*/ 69261630 w 606"/>
                <a:gd name="T69" fmla="*/ 4656527 h 729"/>
                <a:gd name="T70" fmla="*/ 69956698 w 606"/>
                <a:gd name="T71" fmla="*/ 5820658 h 729"/>
                <a:gd name="T72" fmla="*/ 70072486 w 606"/>
                <a:gd name="T73" fmla="*/ 7101032 h 729"/>
                <a:gd name="T74" fmla="*/ 47487024 w 606"/>
                <a:gd name="T75" fmla="*/ 53666299 h 729"/>
                <a:gd name="T76" fmla="*/ 45981440 w 606"/>
                <a:gd name="T77" fmla="*/ 53899125 h 729"/>
                <a:gd name="T78" fmla="*/ 43085719 w 606"/>
                <a:gd name="T79" fmla="*/ 55296083 h 729"/>
                <a:gd name="T80" fmla="*/ 40769279 w 606"/>
                <a:gd name="T81" fmla="*/ 57624347 h 729"/>
                <a:gd name="T82" fmla="*/ 39379483 w 606"/>
                <a:gd name="T83" fmla="*/ 60534847 h 729"/>
                <a:gd name="T84" fmla="*/ 39147907 w 606"/>
                <a:gd name="T85" fmla="*/ 76367037 h 729"/>
                <a:gd name="T86" fmla="*/ 40190339 w 606"/>
                <a:gd name="T87" fmla="*/ 76250453 h 729"/>
                <a:gd name="T88" fmla="*/ 42275204 w 606"/>
                <a:gd name="T89" fmla="*/ 75319148 h 729"/>
                <a:gd name="T90" fmla="*/ 43780788 w 606"/>
                <a:gd name="T91" fmla="*/ 73805948 h 729"/>
                <a:gd name="T92" fmla="*/ 44591644 w 606"/>
                <a:gd name="T93" fmla="*/ 71710511 h 729"/>
                <a:gd name="T94" fmla="*/ 44823220 w 606"/>
                <a:gd name="T95" fmla="*/ 62164631 h 729"/>
                <a:gd name="T96" fmla="*/ 44823220 w 606"/>
                <a:gd name="T97" fmla="*/ 61815221 h 729"/>
                <a:gd name="T98" fmla="*/ 45634076 w 606"/>
                <a:gd name="T99" fmla="*/ 60185436 h 729"/>
                <a:gd name="T100" fmla="*/ 47023872 w 606"/>
                <a:gd name="T101" fmla="*/ 59370715 h 729"/>
                <a:gd name="T102" fmla="*/ 56058057 w 606"/>
                <a:gd name="T103" fmla="*/ 59370715 h 729"/>
                <a:gd name="T104" fmla="*/ 57100489 w 606"/>
                <a:gd name="T105" fmla="*/ 59254131 h 729"/>
                <a:gd name="T106" fmla="*/ 59185013 w 606"/>
                <a:gd name="T107" fmla="*/ 58322826 h 729"/>
                <a:gd name="T108" fmla="*/ 60690937 w 606"/>
                <a:gd name="T109" fmla="*/ 56809625 h 729"/>
                <a:gd name="T110" fmla="*/ 61501453 w 606"/>
                <a:gd name="T111" fmla="*/ 54947015 h 72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606" h="729">
                  <a:moveTo>
                    <a:pt x="605" y="61"/>
                  </a:moveTo>
                  <a:lnTo>
                    <a:pt x="605" y="485"/>
                  </a:lnTo>
                  <a:lnTo>
                    <a:pt x="605" y="492"/>
                  </a:lnTo>
                  <a:lnTo>
                    <a:pt x="604" y="500"/>
                  </a:lnTo>
                  <a:lnTo>
                    <a:pt x="598" y="516"/>
                  </a:lnTo>
                  <a:lnTo>
                    <a:pt x="589" y="532"/>
                  </a:lnTo>
                  <a:lnTo>
                    <a:pt x="577" y="551"/>
                  </a:lnTo>
                  <a:lnTo>
                    <a:pt x="562" y="572"/>
                  </a:lnTo>
                  <a:lnTo>
                    <a:pt x="546" y="591"/>
                  </a:lnTo>
                  <a:lnTo>
                    <a:pt x="528" y="612"/>
                  </a:lnTo>
                  <a:lnTo>
                    <a:pt x="509" y="631"/>
                  </a:lnTo>
                  <a:lnTo>
                    <a:pt x="490" y="650"/>
                  </a:lnTo>
                  <a:lnTo>
                    <a:pt x="469" y="668"/>
                  </a:lnTo>
                  <a:lnTo>
                    <a:pt x="449" y="684"/>
                  </a:lnTo>
                  <a:lnTo>
                    <a:pt x="430" y="699"/>
                  </a:lnTo>
                  <a:lnTo>
                    <a:pt x="410" y="711"/>
                  </a:lnTo>
                  <a:lnTo>
                    <a:pt x="393" y="719"/>
                  </a:lnTo>
                  <a:lnTo>
                    <a:pt x="377" y="725"/>
                  </a:lnTo>
                  <a:lnTo>
                    <a:pt x="369" y="727"/>
                  </a:lnTo>
                  <a:lnTo>
                    <a:pt x="363" y="727"/>
                  </a:lnTo>
                  <a:lnTo>
                    <a:pt x="349" y="727"/>
                  </a:lnTo>
                  <a:lnTo>
                    <a:pt x="313" y="728"/>
                  </a:lnTo>
                  <a:lnTo>
                    <a:pt x="253" y="727"/>
                  </a:lnTo>
                  <a:lnTo>
                    <a:pt x="197" y="724"/>
                  </a:lnTo>
                  <a:lnTo>
                    <a:pt x="150" y="721"/>
                  </a:lnTo>
                  <a:lnTo>
                    <a:pt x="108" y="716"/>
                  </a:lnTo>
                  <a:lnTo>
                    <a:pt x="50" y="708"/>
                  </a:lnTo>
                  <a:lnTo>
                    <a:pt x="27" y="703"/>
                  </a:lnTo>
                  <a:lnTo>
                    <a:pt x="22" y="702"/>
                  </a:lnTo>
                  <a:lnTo>
                    <a:pt x="16" y="699"/>
                  </a:lnTo>
                  <a:lnTo>
                    <a:pt x="11" y="694"/>
                  </a:lnTo>
                  <a:lnTo>
                    <a:pt x="7" y="690"/>
                  </a:lnTo>
                  <a:lnTo>
                    <a:pt x="4" y="685"/>
                  </a:lnTo>
                  <a:lnTo>
                    <a:pt x="1" y="679"/>
                  </a:lnTo>
                  <a:lnTo>
                    <a:pt x="0" y="674"/>
                  </a:lnTo>
                  <a:lnTo>
                    <a:pt x="0" y="668"/>
                  </a:lnTo>
                  <a:lnTo>
                    <a:pt x="0" y="61"/>
                  </a:lnTo>
                  <a:lnTo>
                    <a:pt x="0" y="55"/>
                  </a:lnTo>
                  <a:lnTo>
                    <a:pt x="1" y="49"/>
                  </a:lnTo>
                  <a:lnTo>
                    <a:pt x="4" y="43"/>
                  </a:lnTo>
                  <a:lnTo>
                    <a:pt x="7" y="39"/>
                  </a:lnTo>
                  <a:lnTo>
                    <a:pt x="11" y="34"/>
                  </a:lnTo>
                  <a:lnTo>
                    <a:pt x="16" y="30"/>
                  </a:lnTo>
                  <a:lnTo>
                    <a:pt x="22" y="28"/>
                  </a:lnTo>
                  <a:lnTo>
                    <a:pt x="27" y="25"/>
                  </a:lnTo>
                  <a:lnTo>
                    <a:pt x="50" y="21"/>
                  </a:lnTo>
                  <a:lnTo>
                    <a:pt x="108" y="14"/>
                  </a:lnTo>
                  <a:lnTo>
                    <a:pt x="150" y="9"/>
                  </a:lnTo>
                  <a:lnTo>
                    <a:pt x="197" y="5"/>
                  </a:lnTo>
                  <a:lnTo>
                    <a:pt x="253" y="2"/>
                  </a:lnTo>
                  <a:lnTo>
                    <a:pt x="313" y="0"/>
                  </a:lnTo>
                  <a:lnTo>
                    <a:pt x="375" y="2"/>
                  </a:lnTo>
                  <a:lnTo>
                    <a:pt x="428" y="5"/>
                  </a:lnTo>
                  <a:lnTo>
                    <a:pt x="472" y="9"/>
                  </a:lnTo>
                  <a:lnTo>
                    <a:pt x="509" y="14"/>
                  </a:lnTo>
                  <a:lnTo>
                    <a:pt x="539" y="18"/>
                  </a:lnTo>
                  <a:lnTo>
                    <a:pt x="559" y="23"/>
                  </a:lnTo>
                  <a:lnTo>
                    <a:pt x="579" y="27"/>
                  </a:lnTo>
                  <a:lnTo>
                    <a:pt x="584" y="28"/>
                  </a:lnTo>
                  <a:lnTo>
                    <a:pt x="589" y="31"/>
                  </a:lnTo>
                  <a:lnTo>
                    <a:pt x="593" y="36"/>
                  </a:lnTo>
                  <a:lnTo>
                    <a:pt x="598" y="40"/>
                  </a:lnTo>
                  <a:lnTo>
                    <a:pt x="601" y="45"/>
                  </a:lnTo>
                  <a:lnTo>
                    <a:pt x="604" y="50"/>
                  </a:lnTo>
                  <a:lnTo>
                    <a:pt x="605" y="55"/>
                  </a:lnTo>
                  <a:lnTo>
                    <a:pt x="605" y="61"/>
                  </a:lnTo>
                  <a:close/>
                  <a:moveTo>
                    <a:pt x="533" y="461"/>
                  </a:moveTo>
                  <a:lnTo>
                    <a:pt x="410" y="461"/>
                  </a:lnTo>
                  <a:lnTo>
                    <a:pt x="397" y="463"/>
                  </a:lnTo>
                  <a:lnTo>
                    <a:pt x="384" y="467"/>
                  </a:lnTo>
                  <a:lnTo>
                    <a:pt x="372" y="475"/>
                  </a:lnTo>
                  <a:lnTo>
                    <a:pt x="360" y="484"/>
                  </a:lnTo>
                  <a:lnTo>
                    <a:pt x="352" y="495"/>
                  </a:lnTo>
                  <a:lnTo>
                    <a:pt x="344" y="507"/>
                  </a:lnTo>
                  <a:lnTo>
                    <a:pt x="340" y="520"/>
                  </a:lnTo>
                  <a:lnTo>
                    <a:pt x="338" y="534"/>
                  </a:lnTo>
                  <a:lnTo>
                    <a:pt x="338" y="656"/>
                  </a:lnTo>
                  <a:lnTo>
                    <a:pt x="347" y="655"/>
                  </a:lnTo>
                  <a:lnTo>
                    <a:pt x="356" y="652"/>
                  </a:lnTo>
                  <a:lnTo>
                    <a:pt x="365" y="647"/>
                  </a:lnTo>
                  <a:lnTo>
                    <a:pt x="372" y="641"/>
                  </a:lnTo>
                  <a:lnTo>
                    <a:pt x="378" y="634"/>
                  </a:lnTo>
                  <a:lnTo>
                    <a:pt x="383" y="625"/>
                  </a:lnTo>
                  <a:lnTo>
                    <a:pt x="385" y="616"/>
                  </a:lnTo>
                  <a:lnTo>
                    <a:pt x="387" y="607"/>
                  </a:lnTo>
                  <a:lnTo>
                    <a:pt x="387" y="534"/>
                  </a:lnTo>
                  <a:lnTo>
                    <a:pt x="387" y="531"/>
                  </a:lnTo>
                  <a:lnTo>
                    <a:pt x="388" y="526"/>
                  </a:lnTo>
                  <a:lnTo>
                    <a:pt x="394" y="517"/>
                  </a:lnTo>
                  <a:lnTo>
                    <a:pt x="403" y="512"/>
                  </a:lnTo>
                  <a:lnTo>
                    <a:pt x="406" y="510"/>
                  </a:lnTo>
                  <a:lnTo>
                    <a:pt x="410" y="510"/>
                  </a:lnTo>
                  <a:lnTo>
                    <a:pt x="484" y="510"/>
                  </a:lnTo>
                  <a:lnTo>
                    <a:pt x="493" y="509"/>
                  </a:lnTo>
                  <a:lnTo>
                    <a:pt x="502" y="506"/>
                  </a:lnTo>
                  <a:lnTo>
                    <a:pt x="511" y="501"/>
                  </a:lnTo>
                  <a:lnTo>
                    <a:pt x="518" y="495"/>
                  </a:lnTo>
                  <a:lnTo>
                    <a:pt x="524" y="488"/>
                  </a:lnTo>
                  <a:lnTo>
                    <a:pt x="528" y="481"/>
                  </a:lnTo>
                  <a:lnTo>
                    <a:pt x="531" y="472"/>
                  </a:lnTo>
                  <a:lnTo>
                    <a:pt x="533" y="461"/>
                  </a:lnTo>
                  <a:close/>
                </a:path>
              </a:pathLst>
            </a:custGeom>
            <a:solidFill>
              <a:schemeClr val="accent3"/>
            </a:solidFill>
            <a:ln>
              <a:noFill/>
            </a:ln>
            <a:extLst/>
          </p:spPr>
          <p:txBody>
            <a:bodyPr wrap="none" anchor="ctr"/>
            <a:lstStyle/>
            <a:p>
              <a:endParaRPr lang="en-US"/>
            </a:p>
          </p:txBody>
        </p:sp>
        <p:sp>
          <p:nvSpPr>
            <p:cNvPr id="110" name="Freeform 278"/>
            <p:cNvSpPr>
              <a:spLocks noChangeAspect="1" noChangeArrowheads="1"/>
            </p:cNvSpPr>
            <p:nvPr/>
          </p:nvSpPr>
          <p:spPr bwMode="auto">
            <a:xfrm>
              <a:off x="6060784" y="4056605"/>
              <a:ext cx="514371" cy="409465"/>
            </a:xfrm>
            <a:custGeom>
              <a:avLst/>
              <a:gdLst>
                <a:gd name="T0" fmla="*/ 13594033 w 704"/>
                <a:gd name="T1" fmla="*/ 10064382 h 560"/>
                <a:gd name="T2" fmla="*/ 9843943 w 704"/>
                <a:gd name="T3" fmla="*/ 13809069 h 560"/>
                <a:gd name="T4" fmla="*/ 5742186 w 704"/>
                <a:gd name="T5" fmla="*/ 14160316 h 560"/>
                <a:gd name="T6" fmla="*/ 1171882 w 704"/>
                <a:gd name="T7" fmla="*/ 11234747 h 560"/>
                <a:gd name="T8" fmla="*/ 0 w 704"/>
                <a:gd name="T9" fmla="*/ 7255781 h 560"/>
                <a:gd name="T10" fmla="*/ 1992096 w 704"/>
                <a:gd name="T11" fmla="*/ 2340386 h 560"/>
                <a:gd name="T12" fmla="*/ 7031290 w 704"/>
                <a:gd name="T13" fmla="*/ 0 h 560"/>
                <a:gd name="T14" fmla="*/ 11015825 w 704"/>
                <a:gd name="T15" fmla="*/ 1404300 h 560"/>
                <a:gd name="T16" fmla="*/ 14179803 w 704"/>
                <a:gd name="T17" fmla="*/ 5734170 h 560"/>
                <a:gd name="T18" fmla="*/ 117222 w 704"/>
                <a:gd name="T19" fmla="*/ 31246200 h 560"/>
                <a:gd name="T20" fmla="*/ 3047098 w 704"/>
                <a:gd name="T21" fmla="*/ 26916331 h 560"/>
                <a:gd name="T22" fmla="*/ 7031290 w 704"/>
                <a:gd name="T23" fmla="*/ 25745966 h 560"/>
                <a:gd name="T24" fmla="*/ 12070484 w 704"/>
                <a:gd name="T25" fmla="*/ 27735449 h 560"/>
                <a:gd name="T26" fmla="*/ 14179803 w 704"/>
                <a:gd name="T27" fmla="*/ 32767812 h 560"/>
                <a:gd name="T28" fmla="*/ 12891041 w 704"/>
                <a:gd name="T29" fmla="*/ 36746434 h 560"/>
                <a:gd name="T30" fmla="*/ 8672062 w 704"/>
                <a:gd name="T31" fmla="*/ 39672346 h 560"/>
                <a:gd name="T32" fmla="*/ 4335859 w 704"/>
                <a:gd name="T33" fmla="*/ 39321100 h 560"/>
                <a:gd name="T34" fmla="*/ 468890 w 704"/>
                <a:gd name="T35" fmla="*/ 35576413 h 560"/>
                <a:gd name="T36" fmla="*/ 0 w 704"/>
                <a:gd name="T37" fmla="*/ 58279499 h 560"/>
                <a:gd name="T38" fmla="*/ 1992096 w 704"/>
                <a:gd name="T39" fmla="*/ 53364448 h 560"/>
                <a:gd name="T40" fmla="*/ 7031290 w 704"/>
                <a:gd name="T41" fmla="*/ 51257997 h 560"/>
                <a:gd name="T42" fmla="*/ 11015825 w 704"/>
                <a:gd name="T43" fmla="*/ 52428362 h 560"/>
                <a:gd name="T44" fmla="*/ 14179803 w 704"/>
                <a:gd name="T45" fmla="*/ 56992167 h 560"/>
                <a:gd name="T46" fmla="*/ 13594033 w 704"/>
                <a:gd name="T47" fmla="*/ 61088100 h 560"/>
                <a:gd name="T48" fmla="*/ 9843943 w 704"/>
                <a:gd name="T49" fmla="*/ 64833130 h 560"/>
                <a:gd name="T50" fmla="*/ 5742186 w 704"/>
                <a:gd name="T51" fmla="*/ 65184034 h 560"/>
                <a:gd name="T52" fmla="*/ 1171882 w 704"/>
                <a:gd name="T53" fmla="*/ 62258465 h 560"/>
                <a:gd name="T54" fmla="*/ 25547295 w 704"/>
                <a:gd name="T55" fmla="*/ 11468683 h 560"/>
                <a:gd name="T56" fmla="*/ 25898962 w 704"/>
                <a:gd name="T57" fmla="*/ 1989483 h 560"/>
                <a:gd name="T58" fmla="*/ 27305289 w 704"/>
                <a:gd name="T59" fmla="*/ 351247 h 560"/>
                <a:gd name="T60" fmla="*/ 78517101 w 704"/>
                <a:gd name="T61" fmla="*/ 0 h 560"/>
                <a:gd name="T62" fmla="*/ 80978086 w 704"/>
                <a:gd name="T63" fmla="*/ 936086 h 560"/>
                <a:gd name="T64" fmla="*/ 82149968 w 704"/>
                <a:gd name="T65" fmla="*/ 2925569 h 560"/>
                <a:gd name="T66" fmla="*/ 82384413 w 704"/>
                <a:gd name="T67" fmla="*/ 9010985 h 560"/>
                <a:gd name="T68" fmla="*/ 81798643 w 704"/>
                <a:gd name="T69" fmla="*/ 12639047 h 560"/>
                <a:gd name="T70" fmla="*/ 79688982 w 704"/>
                <a:gd name="T71" fmla="*/ 14043348 h 560"/>
                <a:gd name="T72" fmla="*/ 28242725 w 704"/>
                <a:gd name="T73" fmla="*/ 14394251 h 560"/>
                <a:gd name="T74" fmla="*/ 25898962 w 704"/>
                <a:gd name="T75" fmla="*/ 12639047 h 560"/>
                <a:gd name="T76" fmla="*/ 28242725 w 704"/>
                <a:gd name="T77" fmla="*/ 39906282 h 560"/>
                <a:gd name="T78" fmla="*/ 25898962 w 704"/>
                <a:gd name="T79" fmla="*/ 38150735 h 560"/>
                <a:gd name="T80" fmla="*/ 25547295 w 704"/>
                <a:gd name="T81" fmla="*/ 28671535 h 560"/>
                <a:gd name="T82" fmla="*/ 26367852 w 704"/>
                <a:gd name="T83" fmla="*/ 26565084 h 560"/>
                <a:gd name="T84" fmla="*/ 28242725 w 704"/>
                <a:gd name="T85" fmla="*/ 25745966 h 560"/>
                <a:gd name="T86" fmla="*/ 79688982 w 704"/>
                <a:gd name="T87" fmla="*/ 25862934 h 560"/>
                <a:gd name="T88" fmla="*/ 81798643 w 704"/>
                <a:gd name="T89" fmla="*/ 27501513 h 560"/>
                <a:gd name="T90" fmla="*/ 82384413 w 704"/>
                <a:gd name="T91" fmla="*/ 30895297 h 560"/>
                <a:gd name="T92" fmla="*/ 82149968 w 704"/>
                <a:gd name="T93" fmla="*/ 36980713 h 560"/>
                <a:gd name="T94" fmla="*/ 80978086 w 704"/>
                <a:gd name="T95" fmla="*/ 38970196 h 560"/>
                <a:gd name="T96" fmla="*/ 78517101 w 704"/>
                <a:gd name="T97" fmla="*/ 39906282 h 560"/>
                <a:gd name="T98" fmla="*/ 27305289 w 704"/>
                <a:gd name="T99" fmla="*/ 65184034 h 560"/>
                <a:gd name="T100" fmla="*/ 25664517 w 704"/>
                <a:gd name="T101" fmla="*/ 63194894 h 560"/>
                <a:gd name="T102" fmla="*/ 25664517 w 704"/>
                <a:gd name="T103" fmla="*/ 53481415 h 560"/>
                <a:gd name="T104" fmla="*/ 26719176 w 704"/>
                <a:gd name="T105" fmla="*/ 51726211 h 560"/>
                <a:gd name="T106" fmla="*/ 78517101 w 704"/>
                <a:gd name="T107" fmla="*/ 51257997 h 560"/>
                <a:gd name="T108" fmla="*/ 80392317 w 704"/>
                <a:gd name="T109" fmla="*/ 51608900 h 560"/>
                <a:gd name="T110" fmla="*/ 82032746 w 704"/>
                <a:gd name="T111" fmla="*/ 53481415 h 560"/>
                <a:gd name="T112" fmla="*/ 82384413 w 704"/>
                <a:gd name="T113" fmla="*/ 58279499 h 560"/>
                <a:gd name="T114" fmla="*/ 82032746 w 704"/>
                <a:gd name="T115" fmla="*/ 62960615 h 560"/>
                <a:gd name="T116" fmla="*/ 80392317 w 704"/>
                <a:gd name="T117" fmla="*/ 64833130 h 560"/>
                <a:gd name="T118" fmla="*/ 28242725 w 704"/>
                <a:gd name="T119" fmla="*/ 65418313 h 56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04" h="560">
                  <a:moveTo>
                    <a:pt x="121" y="62"/>
                  </a:moveTo>
                  <a:lnTo>
                    <a:pt x="121" y="62"/>
                  </a:lnTo>
                  <a:lnTo>
                    <a:pt x="121" y="74"/>
                  </a:lnTo>
                  <a:lnTo>
                    <a:pt x="116" y="86"/>
                  </a:lnTo>
                  <a:lnTo>
                    <a:pt x="110" y="96"/>
                  </a:lnTo>
                  <a:lnTo>
                    <a:pt x="103" y="105"/>
                  </a:lnTo>
                  <a:lnTo>
                    <a:pt x="94" y="112"/>
                  </a:lnTo>
                  <a:lnTo>
                    <a:pt x="84" y="118"/>
                  </a:lnTo>
                  <a:lnTo>
                    <a:pt x="74" y="121"/>
                  </a:lnTo>
                  <a:lnTo>
                    <a:pt x="60" y="123"/>
                  </a:lnTo>
                  <a:lnTo>
                    <a:pt x="49" y="121"/>
                  </a:lnTo>
                  <a:lnTo>
                    <a:pt x="37" y="118"/>
                  </a:lnTo>
                  <a:lnTo>
                    <a:pt x="26" y="112"/>
                  </a:lnTo>
                  <a:lnTo>
                    <a:pt x="17" y="105"/>
                  </a:lnTo>
                  <a:lnTo>
                    <a:pt x="10" y="96"/>
                  </a:lnTo>
                  <a:lnTo>
                    <a:pt x="4" y="86"/>
                  </a:lnTo>
                  <a:lnTo>
                    <a:pt x="1" y="74"/>
                  </a:lnTo>
                  <a:lnTo>
                    <a:pt x="0" y="62"/>
                  </a:lnTo>
                  <a:lnTo>
                    <a:pt x="1" y="49"/>
                  </a:lnTo>
                  <a:lnTo>
                    <a:pt x="4" y="39"/>
                  </a:lnTo>
                  <a:lnTo>
                    <a:pt x="10" y="28"/>
                  </a:lnTo>
                  <a:lnTo>
                    <a:pt x="17" y="20"/>
                  </a:lnTo>
                  <a:lnTo>
                    <a:pt x="26" y="12"/>
                  </a:lnTo>
                  <a:lnTo>
                    <a:pt x="37" y="6"/>
                  </a:lnTo>
                  <a:lnTo>
                    <a:pt x="49" y="2"/>
                  </a:lnTo>
                  <a:lnTo>
                    <a:pt x="60" y="0"/>
                  </a:lnTo>
                  <a:lnTo>
                    <a:pt x="74" y="2"/>
                  </a:lnTo>
                  <a:lnTo>
                    <a:pt x="84" y="6"/>
                  </a:lnTo>
                  <a:lnTo>
                    <a:pt x="94" y="12"/>
                  </a:lnTo>
                  <a:lnTo>
                    <a:pt x="103" y="20"/>
                  </a:lnTo>
                  <a:lnTo>
                    <a:pt x="110" y="28"/>
                  </a:lnTo>
                  <a:lnTo>
                    <a:pt x="116" y="39"/>
                  </a:lnTo>
                  <a:lnTo>
                    <a:pt x="121" y="49"/>
                  </a:lnTo>
                  <a:lnTo>
                    <a:pt x="121" y="62"/>
                  </a:lnTo>
                  <a:close/>
                  <a:moveTo>
                    <a:pt x="0" y="280"/>
                  </a:moveTo>
                  <a:lnTo>
                    <a:pt x="0" y="280"/>
                  </a:lnTo>
                  <a:lnTo>
                    <a:pt x="1" y="267"/>
                  </a:lnTo>
                  <a:lnTo>
                    <a:pt x="4" y="257"/>
                  </a:lnTo>
                  <a:lnTo>
                    <a:pt x="10" y="246"/>
                  </a:lnTo>
                  <a:lnTo>
                    <a:pt x="17" y="237"/>
                  </a:lnTo>
                  <a:lnTo>
                    <a:pt x="26" y="230"/>
                  </a:lnTo>
                  <a:lnTo>
                    <a:pt x="37" y="224"/>
                  </a:lnTo>
                  <a:lnTo>
                    <a:pt x="49" y="220"/>
                  </a:lnTo>
                  <a:lnTo>
                    <a:pt x="60" y="220"/>
                  </a:lnTo>
                  <a:lnTo>
                    <a:pt x="74" y="220"/>
                  </a:lnTo>
                  <a:lnTo>
                    <a:pt x="84" y="224"/>
                  </a:lnTo>
                  <a:lnTo>
                    <a:pt x="94" y="230"/>
                  </a:lnTo>
                  <a:lnTo>
                    <a:pt x="103" y="237"/>
                  </a:lnTo>
                  <a:lnTo>
                    <a:pt x="110" y="246"/>
                  </a:lnTo>
                  <a:lnTo>
                    <a:pt x="116" y="257"/>
                  </a:lnTo>
                  <a:lnTo>
                    <a:pt x="121" y="267"/>
                  </a:lnTo>
                  <a:lnTo>
                    <a:pt x="121" y="280"/>
                  </a:lnTo>
                  <a:lnTo>
                    <a:pt x="121" y="292"/>
                  </a:lnTo>
                  <a:lnTo>
                    <a:pt x="116" y="304"/>
                  </a:lnTo>
                  <a:lnTo>
                    <a:pt x="110" y="314"/>
                  </a:lnTo>
                  <a:lnTo>
                    <a:pt x="103" y="323"/>
                  </a:lnTo>
                  <a:lnTo>
                    <a:pt x="94" y="330"/>
                  </a:lnTo>
                  <a:lnTo>
                    <a:pt x="84" y="336"/>
                  </a:lnTo>
                  <a:lnTo>
                    <a:pt x="74" y="339"/>
                  </a:lnTo>
                  <a:lnTo>
                    <a:pt x="60" y="341"/>
                  </a:lnTo>
                  <a:lnTo>
                    <a:pt x="49" y="339"/>
                  </a:lnTo>
                  <a:lnTo>
                    <a:pt x="37" y="336"/>
                  </a:lnTo>
                  <a:lnTo>
                    <a:pt x="26" y="330"/>
                  </a:lnTo>
                  <a:lnTo>
                    <a:pt x="17" y="323"/>
                  </a:lnTo>
                  <a:lnTo>
                    <a:pt x="10" y="314"/>
                  </a:lnTo>
                  <a:lnTo>
                    <a:pt x="4" y="304"/>
                  </a:lnTo>
                  <a:lnTo>
                    <a:pt x="1" y="292"/>
                  </a:lnTo>
                  <a:lnTo>
                    <a:pt x="0" y="280"/>
                  </a:lnTo>
                  <a:close/>
                  <a:moveTo>
                    <a:pt x="0" y="498"/>
                  </a:moveTo>
                  <a:lnTo>
                    <a:pt x="0" y="498"/>
                  </a:lnTo>
                  <a:lnTo>
                    <a:pt x="1" y="487"/>
                  </a:lnTo>
                  <a:lnTo>
                    <a:pt x="4" y="475"/>
                  </a:lnTo>
                  <a:lnTo>
                    <a:pt x="10" y="464"/>
                  </a:lnTo>
                  <a:lnTo>
                    <a:pt x="17" y="456"/>
                  </a:lnTo>
                  <a:lnTo>
                    <a:pt x="26" y="448"/>
                  </a:lnTo>
                  <a:lnTo>
                    <a:pt x="37" y="442"/>
                  </a:lnTo>
                  <a:lnTo>
                    <a:pt x="49" y="438"/>
                  </a:lnTo>
                  <a:lnTo>
                    <a:pt x="60" y="438"/>
                  </a:lnTo>
                  <a:lnTo>
                    <a:pt x="74" y="438"/>
                  </a:lnTo>
                  <a:lnTo>
                    <a:pt x="84" y="442"/>
                  </a:lnTo>
                  <a:lnTo>
                    <a:pt x="94" y="448"/>
                  </a:lnTo>
                  <a:lnTo>
                    <a:pt x="103" y="456"/>
                  </a:lnTo>
                  <a:lnTo>
                    <a:pt x="110" y="464"/>
                  </a:lnTo>
                  <a:lnTo>
                    <a:pt x="116" y="475"/>
                  </a:lnTo>
                  <a:lnTo>
                    <a:pt x="121" y="487"/>
                  </a:lnTo>
                  <a:lnTo>
                    <a:pt x="121" y="498"/>
                  </a:lnTo>
                  <a:lnTo>
                    <a:pt x="121" y="510"/>
                  </a:lnTo>
                  <a:lnTo>
                    <a:pt x="116" y="522"/>
                  </a:lnTo>
                  <a:lnTo>
                    <a:pt x="110" y="532"/>
                  </a:lnTo>
                  <a:lnTo>
                    <a:pt x="103" y="541"/>
                  </a:lnTo>
                  <a:lnTo>
                    <a:pt x="94" y="548"/>
                  </a:lnTo>
                  <a:lnTo>
                    <a:pt x="84" y="554"/>
                  </a:lnTo>
                  <a:lnTo>
                    <a:pt x="74" y="557"/>
                  </a:lnTo>
                  <a:lnTo>
                    <a:pt x="60" y="559"/>
                  </a:lnTo>
                  <a:lnTo>
                    <a:pt x="49" y="557"/>
                  </a:lnTo>
                  <a:lnTo>
                    <a:pt x="37" y="554"/>
                  </a:lnTo>
                  <a:lnTo>
                    <a:pt x="26" y="548"/>
                  </a:lnTo>
                  <a:lnTo>
                    <a:pt x="17" y="541"/>
                  </a:lnTo>
                  <a:lnTo>
                    <a:pt x="10" y="532"/>
                  </a:lnTo>
                  <a:lnTo>
                    <a:pt x="4" y="522"/>
                  </a:lnTo>
                  <a:lnTo>
                    <a:pt x="1" y="510"/>
                  </a:lnTo>
                  <a:lnTo>
                    <a:pt x="0" y="498"/>
                  </a:lnTo>
                  <a:close/>
                  <a:moveTo>
                    <a:pt x="218" y="98"/>
                  </a:moveTo>
                  <a:lnTo>
                    <a:pt x="218" y="25"/>
                  </a:lnTo>
                  <a:lnTo>
                    <a:pt x="219" y="21"/>
                  </a:lnTo>
                  <a:lnTo>
                    <a:pt x="221" y="17"/>
                  </a:lnTo>
                  <a:lnTo>
                    <a:pt x="222" y="12"/>
                  </a:lnTo>
                  <a:lnTo>
                    <a:pt x="225" y="9"/>
                  </a:lnTo>
                  <a:lnTo>
                    <a:pt x="228" y="5"/>
                  </a:lnTo>
                  <a:lnTo>
                    <a:pt x="233" y="3"/>
                  </a:lnTo>
                  <a:lnTo>
                    <a:pt x="237" y="2"/>
                  </a:lnTo>
                  <a:lnTo>
                    <a:pt x="241" y="0"/>
                  </a:lnTo>
                  <a:lnTo>
                    <a:pt x="670" y="0"/>
                  </a:lnTo>
                  <a:lnTo>
                    <a:pt x="676" y="2"/>
                  </a:lnTo>
                  <a:lnTo>
                    <a:pt x="680" y="3"/>
                  </a:lnTo>
                  <a:lnTo>
                    <a:pt x="686" y="5"/>
                  </a:lnTo>
                  <a:lnTo>
                    <a:pt x="691" y="8"/>
                  </a:lnTo>
                  <a:lnTo>
                    <a:pt x="694" y="12"/>
                  </a:lnTo>
                  <a:lnTo>
                    <a:pt x="698" y="17"/>
                  </a:lnTo>
                  <a:lnTo>
                    <a:pt x="700" y="21"/>
                  </a:lnTo>
                  <a:lnTo>
                    <a:pt x="701" y="25"/>
                  </a:lnTo>
                  <a:lnTo>
                    <a:pt x="703" y="46"/>
                  </a:lnTo>
                  <a:lnTo>
                    <a:pt x="703" y="62"/>
                  </a:lnTo>
                  <a:lnTo>
                    <a:pt x="703" y="77"/>
                  </a:lnTo>
                  <a:lnTo>
                    <a:pt x="701" y="98"/>
                  </a:lnTo>
                  <a:lnTo>
                    <a:pt x="700" y="102"/>
                  </a:lnTo>
                  <a:lnTo>
                    <a:pt x="698" y="108"/>
                  </a:lnTo>
                  <a:lnTo>
                    <a:pt x="694" y="111"/>
                  </a:lnTo>
                  <a:lnTo>
                    <a:pt x="691" y="115"/>
                  </a:lnTo>
                  <a:lnTo>
                    <a:pt x="686" y="118"/>
                  </a:lnTo>
                  <a:lnTo>
                    <a:pt x="680" y="120"/>
                  </a:lnTo>
                  <a:lnTo>
                    <a:pt x="676" y="121"/>
                  </a:lnTo>
                  <a:lnTo>
                    <a:pt x="670" y="123"/>
                  </a:lnTo>
                  <a:lnTo>
                    <a:pt x="241" y="123"/>
                  </a:lnTo>
                  <a:lnTo>
                    <a:pt x="233" y="121"/>
                  </a:lnTo>
                  <a:lnTo>
                    <a:pt x="225" y="115"/>
                  </a:lnTo>
                  <a:lnTo>
                    <a:pt x="222" y="112"/>
                  </a:lnTo>
                  <a:lnTo>
                    <a:pt x="221" y="108"/>
                  </a:lnTo>
                  <a:lnTo>
                    <a:pt x="219" y="102"/>
                  </a:lnTo>
                  <a:lnTo>
                    <a:pt x="218" y="98"/>
                  </a:lnTo>
                  <a:close/>
                  <a:moveTo>
                    <a:pt x="241" y="341"/>
                  </a:moveTo>
                  <a:lnTo>
                    <a:pt x="241" y="341"/>
                  </a:lnTo>
                  <a:lnTo>
                    <a:pt x="233" y="339"/>
                  </a:lnTo>
                  <a:lnTo>
                    <a:pt x="225" y="333"/>
                  </a:lnTo>
                  <a:lnTo>
                    <a:pt x="222" y="330"/>
                  </a:lnTo>
                  <a:lnTo>
                    <a:pt x="221" y="326"/>
                  </a:lnTo>
                  <a:lnTo>
                    <a:pt x="219" y="321"/>
                  </a:lnTo>
                  <a:lnTo>
                    <a:pt x="218" y="316"/>
                  </a:lnTo>
                  <a:lnTo>
                    <a:pt x="218" y="245"/>
                  </a:lnTo>
                  <a:lnTo>
                    <a:pt x="219" y="239"/>
                  </a:lnTo>
                  <a:lnTo>
                    <a:pt x="221" y="235"/>
                  </a:lnTo>
                  <a:lnTo>
                    <a:pt x="222" y="230"/>
                  </a:lnTo>
                  <a:lnTo>
                    <a:pt x="225" y="227"/>
                  </a:lnTo>
                  <a:lnTo>
                    <a:pt x="228" y="224"/>
                  </a:lnTo>
                  <a:lnTo>
                    <a:pt x="233" y="221"/>
                  </a:lnTo>
                  <a:lnTo>
                    <a:pt x="237" y="220"/>
                  </a:lnTo>
                  <a:lnTo>
                    <a:pt x="241" y="220"/>
                  </a:lnTo>
                  <a:lnTo>
                    <a:pt x="670" y="220"/>
                  </a:lnTo>
                  <a:lnTo>
                    <a:pt x="676" y="220"/>
                  </a:lnTo>
                  <a:lnTo>
                    <a:pt x="680" y="221"/>
                  </a:lnTo>
                  <a:lnTo>
                    <a:pt x="686" y="223"/>
                  </a:lnTo>
                  <a:lnTo>
                    <a:pt x="691" y="226"/>
                  </a:lnTo>
                  <a:lnTo>
                    <a:pt x="694" y="230"/>
                  </a:lnTo>
                  <a:lnTo>
                    <a:pt x="698" y="235"/>
                  </a:lnTo>
                  <a:lnTo>
                    <a:pt x="700" y="239"/>
                  </a:lnTo>
                  <a:lnTo>
                    <a:pt x="701" y="245"/>
                  </a:lnTo>
                  <a:lnTo>
                    <a:pt x="703" y="264"/>
                  </a:lnTo>
                  <a:lnTo>
                    <a:pt x="703" y="280"/>
                  </a:lnTo>
                  <a:lnTo>
                    <a:pt x="703" y="295"/>
                  </a:lnTo>
                  <a:lnTo>
                    <a:pt x="701" y="316"/>
                  </a:lnTo>
                  <a:lnTo>
                    <a:pt x="700" y="320"/>
                  </a:lnTo>
                  <a:lnTo>
                    <a:pt x="698" y="326"/>
                  </a:lnTo>
                  <a:lnTo>
                    <a:pt x="694" y="330"/>
                  </a:lnTo>
                  <a:lnTo>
                    <a:pt x="691" y="333"/>
                  </a:lnTo>
                  <a:lnTo>
                    <a:pt x="686" y="336"/>
                  </a:lnTo>
                  <a:lnTo>
                    <a:pt x="680" y="339"/>
                  </a:lnTo>
                  <a:lnTo>
                    <a:pt x="676" y="341"/>
                  </a:lnTo>
                  <a:lnTo>
                    <a:pt x="670" y="341"/>
                  </a:lnTo>
                  <a:lnTo>
                    <a:pt x="241" y="341"/>
                  </a:lnTo>
                  <a:close/>
                  <a:moveTo>
                    <a:pt x="241" y="559"/>
                  </a:moveTo>
                  <a:lnTo>
                    <a:pt x="241" y="559"/>
                  </a:lnTo>
                  <a:lnTo>
                    <a:pt x="233" y="557"/>
                  </a:lnTo>
                  <a:lnTo>
                    <a:pt x="225" y="551"/>
                  </a:lnTo>
                  <a:lnTo>
                    <a:pt x="222" y="548"/>
                  </a:lnTo>
                  <a:lnTo>
                    <a:pt x="221" y="544"/>
                  </a:lnTo>
                  <a:lnTo>
                    <a:pt x="219" y="540"/>
                  </a:lnTo>
                  <a:lnTo>
                    <a:pt x="218" y="534"/>
                  </a:lnTo>
                  <a:lnTo>
                    <a:pt x="218" y="463"/>
                  </a:lnTo>
                  <a:lnTo>
                    <a:pt x="219" y="457"/>
                  </a:lnTo>
                  <a:lnTo>
                    <a:pt x="221" y="453"/>
                  </a:lnTo>
                  <a:lnTo>
                    <a:pt x="222" y="448"/>
                  </a:lnTo>
                  <a:lnTo>
                    <a:pt x="225" y="445"/>
                  </a:lnTo>
                  <a:lnTo>
                    <a:pt x="228" y="442"/>
                  </a:lnTo>
                  <a:lnTo>
                    <a:pt x="233" y="439"/>
                  </a:lnTo>
                  <a:lnTo>
                    <a:pt x="237" y="438"/>
                  </a:lnTo>
                  <a:lnTo>
                    <a:pt x="241" y="438"/>
                  </a:lnTo>
                  <a:lnTo>
                    <a:pt x="670" y="438"/>
                  </a:lnTo>
                  <a:lnTo>
                    <a:pt x="676" y="438"/>
                  </a:lnTo>
                  <a:lnTo>
                    <a:pt x="680" y="439"/>
                  </a:lnTo>
                  <a:lnTo>
                    <a:pt x="686" y="441"/>
                  </a:lnTo>
                  <a:lnTo>
                    <a:pt x="691" y="444"/>
                  </a:lnTo>
                  <a:lnTo>
                    <a:pt x="694" y="448"/>
                  </a:lnTo>
                  <a:lnTo>
                    <a:pt x="698" y="453"/>
                  </a:lnTo>
                  <a:lnTo>
                    <a:pt x="700" y="457"/>
                  </a:lnTo>
                  <a:lnTo>
                    <a:pt x="701" y="463"/>
                  </a:lnTo>
                  <a:lnTo>
                    <a:pt x="703" y="482"/>
                  </a:lnTo>
                  <a:lnTo>
                    <a:pt x="703" y="498"/>
                  </a:lnTo>
                  <a:lnTo>
                    <a:pt x="703" y="513"/>
                  </a:lnTo>
                  <a:lnTo>
                    <a:pt x="701" y="534"/>
                  </a:lnTo>
                  <a:lnTo>
                    <a:pt x="700" y="538"/>
                  </a:lnTo>
                  <a:lnTo>
                    <a:pt x="698" y="544"/>
                  </a:lnTo>
                  <a:lnTo>
                    <a:pt x="694" y="548"/>
                  </a:lnTo>
                  <a:lnTo>
                    <a:pt x="691" y="551"/>
                  </a:lnTo>
                  <a:lnTo>
                    <a:pt x="686" y="554"/>
                  </a:lnTo>
                  <a:lnTo>
                    <a:pt x="680" y="557"/>
                  </a:lnTo>
                  <a:lnTo>
                    <a:pt x="676" y="559"/>
                  </a:lnTo>
                  <a:lnTo>
                    <a:pt x="670" y="559"/>
                  </a:lnTo>
                  <a:lnTo>
                    <a:pt x="241" y="55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Tree>
    <p:custDataLst>
      <p:tags r:id="rId1"/>
    </p:custDataLst>
    <p:extLst>
      <p:ext uri="{BB962C8B-B14F-4D97-AF65-F5344CB8AC3E}">
        <p14:creationId xmlns:p14="http://schemas.microsoft.com/office/powerpoint/2010/main" val="39624044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0"/>
          </p:nvPr>
        </p:nvSpPr>
        <p:spPr>
          <a:xfrm>
            <a:off x="0" y="746975"/>
            <a:ext cx="3825550" cy="6111025"/>
          </a:xfrm>
        </p:spPr>
        <p:txBody>
          <a:bodyPr/>
          <a:lstStyle/>
          <a:p>
            <a:r>
              <a:rPr lang="en-GB" sz="2400" dirty="0">
                <a:solidFill>
                  <a:schemeClr val="bg1"/>
                </a:solidFill>
              </a:rPr>
              <a:t>Several AppExchange applications offer quote and order solutions to meet your organization’s particular needs.</a:t>
            </a:r>
            <a:endParaRPr lang="en-US" sz="2400" dirty="0">
              <a:solidFill>
                <a:schemeClr val="bg1"/>
              </a:solidFill>
            </a:endParaRPr>
          </a:p>
          <a:p>
            <a:endParaRPr lang="en-US" sz="2400" dirty="0"/>
          </a:p>
        </p:txBody>
      </p:sp>
      <p:sp>
        <p:nvSpPr>
          <p:cNvPr id="3" name="Title 2"/>
          <p:cNvSpPr>
            <a:spLocks noGrp="1"/>
          </p:cNvSpPr>
          <p:nvPr>
            <p:ph type="title"/>
          </p:nvPr>
        </p:nvSpPr>
        <p:spPr/>
        <p:txBody>
          <a:bodyPr/>
          <a:lstStyle/>
          <a:p>
            <a:r>
              <a:rPr lang="en-CA" dirty="0"/>
              <a:t>Salesforce AppExchange Solutions</a:t>
            </a:r>
            <a:endParaRPr lang="en-US" dirty="0"/>
          </a:p>
        </p:txBody>
      </p:sp>
      <p:sp>
        <p:nvSpPr>
          <p:cNvPr id="4" name="Slide Number Placeholder 3"/>
          <p:cNvSpPr>
            <a:spLocks noGrp="1"/>
          </p:cNvSpPr>
          <p:nvPr>
            <p:ph type="sldNum" sz="quarter" idx="4"/>
          </p:nvPr>
        </p:nvSpPr>
        <p:spPr/>
        <p:txBody>
          <a:bodyPr/>
          <a:lstStyle/>
          <a:p>
            <a:fld id="{812A5277-1DB9-460F-9A21-B857ABB32666}" type="slidenum">
              <a:rPr lang="en-US" smtClean="0"/>
              <a:pPr/>
              <a:t>58</a:t>
            </a:fld>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1009" y="1017142"/>
            <a:ext cx="7255222" cy="5567649"/>
          </a:xfrm>
          <a:prstGeom prst="rect">
            <a:avLst/>
          </a:prstGeom>
          <a:noFill/>
          <a:ln w="9525">
            <a:solidFill>
              <a:schemeClr val="bg1">
                <a:lumMod val="7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Products and Price Books in the Lightning Experience</a:t>
            </a:r>
          </a:p>
        </p:txBody>
      </p:sp>
      <p:sp>
        <p:nvSpPr>
          <p:cNvPr id="5" name="Slide Number Placeholder 4"/>
          <p:cNvSpPr>
            <a:spLocks noGrp="1"/>
          </p:cNvSpPr>
          <p:nvPr>
            <p:ph type="sldNum" sz="quarter" idx="4"/>
          </p:nvPr>
        </p:nvSpPr>
        <p:spPr/>
        <p:txBody>
          <a:bodyPr/>
          <a:lstStyle/>
          <a:p>
            <a:fld id="{812A5277-1DB9-460F-9A21-B857ABB32666}" type="slidenum">
              <a:rPr lang="en-US" smtClean="0"/>
              <a:pPr/>
              <a:t>59</a:t>
            </a:fld>
            <a:endParaRPr lang="en-US" dirty="0"/>
          </a:p>
        </p:txBody>
      </p:sp>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749" y="962023"/>
            <a:ext cx="11373485" cy="5057775"/>
          </a:xfrm>
          <a:prstGeom prst="rect">
            <a:avLst/>
          </a:prstGeom>
          <a:noFill/>
          <a:ln w="9525">
            <a:solidFill>
              <a:schemeClr val="bg1">
                <a:lumMod val="7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262317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Course Agenda</a:t>
            </a:r>
            <a:endParaRPr lang="en-US" dirty="0"/>
          </a:p>
        </p:txBody>
      </p:sp>
      <p:sp>
        <p:nvSpPr>
          <p:cNvPr id="10" name="Content Placeholder 9"/>
          <p:cNvSpPr>
            <a:spLocks noGrp="1"/>
          </p:cNvSpPr>
          <p:nvPr>
            <p:ph idx="1"/>
          </p:nvPr>
        </p:nvSpPr>
        <p:spPr/>
        <p:txBody>
          <a:bodyPr/>
          <a:lstStyle/>
          <a:p>
            <a:pPr lvl="1"/>
            <a:r>
              <a:rPr lang="en-US" dirty="0">
                <a:hlinkClick r:id="rId4" action="ppaction://hlinksldjump"/>
              </a:rPr>
              <a:t>Set Up Products, Price Books, Quotes, and Orders</a:t>
            </a:r>
            <a:endParaRPr lang="en-US" dirty="0"/>
          </a:p>
          <a:p>
            <a:pPr lvl="1"/>
            <a:r>
              <a:rPr lang="en-US" dirty="0">
                <a:hlinkClick r:id="rId5" action="ppaction://hlinksldjump"/>
              </a:rPr>
              <a:t>Set Up Collaborative Forecasts</a:t>
            </a:r>
            <a:endParaRPr lang="en-US" dirty="0"/>
          </a:p>
        </p:txBody>
      </p:sp>
      <p:sp>
        <p:nvSpPr>
          <p:cNvPr id="2" name="Slide Number Placeholder 1"/>
          <p:cNvSpPr>
            <a:spLocks noGrp="1"/>
          </p:cNvSpPr>
          <p:nvPr>
            <p:ph type="sldNum" sz="quarter" idx="4"/>
          </p:nvPr>
        </p:nvSpPr>
        <p:spPr/>
        <p:txBody>
          <a:bodyPr/>
          <a:lstStyle/>
          <a:p>
            <a:fld id="{812A5277-1DB9-460F-9A21-B857ABB32666}" type="slidenum">
              <a:rPr lang="en-US" smtClean="0"/>
              <a:pPr/>
              <a:t>6</a:t>
            </a:fld>
            <a:endParaRPr lang="en-US" dirty="0"/>
          </a:p>
        </p:txBody>
      </p:sp>
    </p:spTree>
    <p:custDataLst>
      <p:tags r:id="rId1"/>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CA"/>
              <a:t>Knowledge Check</a:t>
            </a:r>
            <a:endParaRPr lang="en-US" dirty="0"/>
          </a:p>
        </p:txBody>
      </p:sp>
      <p:sp>
        <p:nvSpPr>
          <p:cNvPr id="4" name="Content Placeholder 3"/>
          <p:cNvSpPr>
            <a:spLocks noGrp="1"/>
          </p:cNvSpPr>
          <p:nvPr>
            <p:ph idx="1"/>
          </p:nvPr>
        </p:nvSpPr>
        <p:spPr>
          <a:xfrm>
            <a:off x="128557" y="836613"/>
            <a:ext cx="11938065" cy="5689694"/>
          </a:xfrm>
        </p:spPr>
        <p:txBody>
          <a:bodyPr numCol="2" spcCol="457200"/>
          <a:lstStyle/>
          <a:p>
            <a:pPr marL="342900" lvl="0" indent="-342900">
              <a:spcBef>
                <a:spcPts val="1800"/>
              </a:spcBef>
              <a:buFont typeface="+mj-lt"/>
              <a:buAutoNum type="arabicPeriod"/>
              <a:defRPr/>
            </a:pPr>
            <a:r>
              <a:rPr lang="en-US" sz="2600" dirty="0"/>
              <a:t>The sales organization started selling keyboards and mice. They want to track these products in Salesforce as computer accessories. They also want to track the various prices at which the products are sold. How can an administrator accomplish this?  </a:t>
            </a:r>
          </a:p>
          <a:p>
            <a:pPr marL="342900" lvl="0" indent="-342900">
              <a:spcBef>
                <a:spcPts val="1800"/>
              </a:spcBef>
              <a:buFont typeface="+mj-lt"/>
              <a:buAutoNum type="arabicPeriod"/>
              <a:defRPr/>
            </a:pPr>
            <a:r>
              <a:rPr lang="en-US" sz="2600" dirty="0"/>
              <a:t>What steps must a user take to add a product to an opportunity record?</a:t>
            </a:r>
          </a:p>
          <a:p>
            <a:pPr marL="342900" lvl="0" indent="-342900">
              <a:spcBef>
                <a:spcPts val="1800"/>
              </a:spcBef>
              <a:buFont typeface="+mj-lt"/>
              <a:buAutoNum type="arabicPeriod"/>
              <a:defRPr/>
            </a:pPr>
            <a:r>
              <a:rPr lang="en-US" sz="2600" dirty="0"/>
              <a:t>What happens when a user syncs a quote to an opportunity? </a:t>
            </a:r>
          </a:p>
          <a:p>
            <a:pPr marL="342900" lvl="0" indent="-342900">
              <a:spcBef>
                <a:spcPts val="1800"/>
              </a:spcBef>
              <a:buFont typeface="+mj-lt"/>
              <a:buAutoNum type="arabicPeriod"/>
              <a:defRPr/>
            </a:pPr>
            <a:r>
              <a:rPr lang="en-US" sz="2600" dirty="0"/>
              <a:t>What object tracks the products, including quantity and price, that the customer has agreed to purchase? </a:t>
            </a:r>
          </a:p>
          <a:p>
            <a:pPr marL="342900" lvl="0" indent="-342900">
              <a:spcBef>
                <a:spcPts val="1800"/>
              </a:spcBef>
              <a:buFont typeface="+mj-lt"/>
              <a:buAutoNum type="arabicPeriod"/>
              <a:defRPr/>
            </a:pPr>
            <a:r>
              <a:rPr lang="en-US" sz="2600" dirty="0"/>
              <a:t>The sales organization stores product information in an Enterprise Resource Planning (ERP) system. They want to integrate Salesforce with the ERP system. How can an administrator link the products between these two systems?</a:t>
            </a:r>
          </a:p>
          <a:p>
            <a:endParaRPr lang="en-US" sz="2600" dirty="0"/>
          </a:p>
        </p:txBody>
      </p:sp>
      <p:sp>
        <p:nvSpPr>
          <p:cNvPr id="5" name="Slide Number Placeholder 4"/>
          <p:cNvSpPr>
            <a:spLocks noGrp="1"/>
          </p:cNvSpPr>
          <p:nvPr>
            <p:ph type="sldNum" sz="quarter" idx="4"/>
          </p:nvPr>
        </p:nvSpPr>
        <p:spPr/>
        <p:txBody>
          <a:bodyPr/>
          <a:lstStyle/>
          <a:p>
            <a:fld id="{812A5277-1DB9-460F-9A21-B857ABB32666}" type="slidenum">
              <a:rPr lang="en-US" smtClean="0"/>
              <a:pPr/>
              <a:t>60</a:t>
            </a:fld>
            <a:endParaRPr lang="en-US" dirty="0"/>
          </a:p>
        </p:txBody>
      </p:sp>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812A5277-1DB9-460F-9A21-B857ABB32666}" type="slidenum">
              <a:rPr lang="en-US" smtClean="0"/>
              <a:pPr/>
              <a:t>61</a:t>
            </a:fld>
            <a:endParaRPr lang="en-US" dirty="0"/>
          </a:p>
        </p:txBody>
      </p:sp>
      <p:sp>
        <p:nvSpPr>
          <p:cNvPr id="6" name="Title 5"/>
          <p:cNvSpPr>
            <a:spLocks noGrp="1"/>
          </p:cNvSpPr>
          <p:nvPr>
            <p:ph type="title"/>
          </p:nvPr>
        </p:nvSpPr>
        <p:spPr/>
        <p:txBody>
          <a:bodyPr/>
          <a:lstStyle/>
          <a:p>
            <a:r>
              <a:rPr lang="en-CA" dirty="0"/>
              <a:t>Module 2: Set Up Collaborative Forecasts</a:t>
            </a:r>
            <a:endParaRPr lang="en-US" dirty="0"/>
          </a:p>
        </p:txBody>
      </p:sp>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Group Discussion</a:t>
            </a:r>
          </a:p>
        </p:txBody>
      </p:sp>
      <p:sp>
        <p:nvSpPr>
          <p:cNvPr id="4" name="Content Placeholder 3"/>
          <p:cNvSpPr>
            <a:spLocks noGrp="1"/>
          </p:cNvSpPr>
          <p:nvPr>
            <p:ph idx="1"/>
          </p:nvPr>
        </p:nvSpPr>
        <p:spPr>
          <a:xfrm>
            <a:off x="128558" y="836612"/>
            <a:ext cx="8746502" cy="5935663"/>
          </a:xfrm>
        </p:spPr>
        <p:txBody>
          <a:bodyPr>
            <a:normAutofit/>
          </a:bodyPr>
          <a:lstStyle/>
          <a:p>
            <a:pPr marL="457120" indent="-457120">
              <a:buFont typeface="+mj-lt"/>
              <a:buAutoNum type="arabicPeriod"/>
            </a:pPr>
            <a:r>
              <a:rPr lang="en-US" dirty="0"/>
              <a:t>How does your sales organization currently track forecasts and quotas? </a:t>
            </a:r>
          </a:p>
          <a:p>
            <a:pPr marL="457120" indent="-457120">
              <a:buFont typeface="+mj-lt"/>
              <a:buAutoNum type="arabicPeriod"/>
            </a:pPr>
            <a:endParaRPr lang="en-US" u="sng" dirty="0"/>
          </a:p>
          <a:p>
            <a:pPr marL="457120" indent="-457120">
              <a:buFont typeface="+mj-lt"/>
              <a:buAutoNum type="arabicPeriod"/>
            </a:pPr>
            <a:endParaRPr lang="en-US" u="sng" dirty="0"/>
          </a:p>
          <a:p>
            <a:pPr marL="457120" indent="-457120">
              <a:buFont typeface="+mj-lt"/>
              <a:buAutoNum type="arabicPeriod"/>
            </a:pPr>
            <a:r>
              <a:rPr lang="en-US" dirty="0"/>
              <a:t>What data does your sales organization use to determine the forecast?</a:t>
            </a:r>
          </a:p>
          <a:p>
            <a:pPr marL="457120" indent="-457120">
              <a:buFont typeface="+mj-lt"/>
              <a:buAutoNum type="arabicPeriod"/>
            </a:pPr>
            <a:endParaRPr lang="en-US" dirty="0"/>
          </a:p>
          <a:p>
            <a:pPr marL="457120" indent="-457120">
              <a:buFont typeface="+mj-lt"/>
              <a:buAutoNum type="arabicPeriod"/>
            </a:pPr>
            <a:endParaRPr lang="en-US" dirty="0"/>
          </a:p>
          <a:p>
            <a:pPr marL="457120" indent="-457120">
              <a:buFont typeface="+mj-lt"/>
              <a:buAutoNum type="arabicPeriod"/>
              <a:tabLst>
                <a:tab pos="8001717" algn="l"/>
              </a:tabLst>
            </a:pPr>
            <a:r>
              <a:rPr lang="en-US" dirty="0"/>
              <a:t>How does your sales organization use forecast data to drive business decisions?</a:t>
            </a:r>
          </a:p>
        </p:txBody>
      </p:sp>
      <p:sp>
        <p:nvSpPr>
          <p:cNvPr id="3" name="Slide Number Placeholder 2"/>
          <p:cNvSpPr>
            <a:spLocks noGrp="1"/>
          </p:cNvSpPr>
          <p:nvPr>
            <p:ph type="sldNum" sz="quarter" idx="4"/>
          </p:nvPr>
        </p:nvSpPr>
        <p:spPr/>
        <p:txBody>
          <a:bodyPr/>
          <a:lstStyle/>
          <a:p>
            <a:fld id="{812A5277-1DB9-460F-9A21-B857ABB32666}" type="slidenum">
              <a:rPr lang="en-US" smtClean="0"/>
              <a:pPr/>
              <a:t>62</a:t>
            </a:fld>
            <a:endParaRPr lang="en-US" dirty="0"/>
          </a:p>
        </p:txBody>
      </p:sp>
    </p:spTree>
    <p:custDataLst>
      <p:tags r:id="rId1"/>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1259625"/>
            <a:ext cx="12188825" cy="118608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2194176" tIns="45712" rIns="365696" bIns="45712" rtlCol="0" anchor="ctr"/>
          <a:lstStyle/>
          <a:p>
            <a:pPr marL="114280" indent="-114280" algn="l">
              <a:defRPr/>
            </a:pPr>
            <a:r>
              <a:rPr lang="en-US" sz="2400" dirty="0"/>
              <a:t>“We want to generate accurate forecasts and track quota attainment in Salesforce.”</a:t>
            </a:r>
          </a:p>
        </p:txBody>
      </p:sp>
      <p:sp>
        <p:nvSpPr>
          <p:cNvPr id="8" name="Title 7"/>
          <p:cNvSpPr>
            <a:spLocks noGrp="1"/>
          </p:cNvSpPr>
          <p:nvPr>
            <p:ph type="title"/>
          </p:nvPr>
        </p:nvSpPr>
        <p:spPr/>
        <p:txBody>
          <a:bodyPr/>
          <a:lstStyle/>
          <a:p>
            <a:r>
              <a:rPr lang="en-US" dirty="0"/>
              <a:t>Generate Accurate Forecasts</a:t>
            </a:r>
          </a:p>
        </p:txBody>
      </p:sp>
      <p:grpSp>
        <p:nvGrpSpPr>
          <p:cNvPr id="3" name="Group 11"/>
          <p:cNvGrpSpPr/>
          <p:nvPr/>
        </p:nvGrpSpPr>
        <p:grpSpPr>
          <a:xfrm>
            <a:off x="459267" y="1001459"/>
            <a:ext cx="1496715" cy="1616315"/>
            <a:chOff x="1524999" y="1068110"/>
            <a:chExt cx="1497105" cy="1616315"/>
          </a:xfrm>
        </p:grpSpPr>
        <p:sp>
          <p:nvSpPr>
            <p:cNvPr id="14" name="Rounded Rectangle 13"/>
            <p:cNvSpPr/>
            <p:nvPr/>
          </p:nvSpPr>
          <p:spPr bwMode="auto">
            <a:xfrm>
              <a:off x="1524999" y="1068110"/>
              <a:ext cx="1492769" cy="1613647"/>
            </a:xfrm>
            <a:prstGeom prst="roundRect">
              <a:avLst>
                <a:gd name="adj" fmla="val 6294"/>
              </a:avLst>
            </a:prstGeom>
            <a:solidFill>
              <a:schemeClr val="bg1">
                <a:alpha val="80000"/>
              </a:schemeClr>
            </a:solidFill>
            <a:ln w="6350" cap="flat" cmpd="sng" algn="ctr">
              <a:solidFill>
                <a:srgbClr val="00B0F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45720" rIns="0" bIns="45720" numCol="1" rtlCol="0" anchor="t" anchorCtr="0" compatLnSpc="1">
              <a:prstTxWarp prst="textNoShape">
                <a:avLst/>
              </a:prstTxWarp>
            </a:bodyPr>
            <a:lstStyle/>
            <a:p>
              <a:endParaRPr lang="en-US" sz="1500"/>
            </a:p>
          </p:txBody>
        </p:sp>
        <p:sp>
          <p:nvSpPr>
            <p:cNvPr id="15" name="Round Same Side Corner Rectangle 14"/>
            <p:cNvSpPr/>
            <p:nvPr/>
          </p:nvSpPr>
          <p:spPr bwMode="auto">
            <a:xfrm>
              <a:off x="1528561" y="1070801"/>
              <a:ext cx="1493543" cy="284180"/>
            </a:xfrm>
            <a:prstGeom prst="round2SameRect">
              <a:avLst>
                <a:gd name="adj1" fmla="val 35487"/>
                <a:gd name="adj2" fmla="val 0"/>
              </a:avLst>
            </a:prstGeom>
            <a:solidFill>
              <a:srgbClr val="00B0F0"/>
            </a:solidFill>
            <a:ln w="6350" cap="flat" cmpd="sng" algn="ctr">
              <a:noFill/>
              <a:prstDash val="solid"/>
              <a:round/>
              <a:headEnd type="none" w="med" len="med"/>
              <a:tailEnd type="none" w="med" len="med"/>
            </a:ln>
            <a:effectLst/>
          </p:spPr>
          <p:txBody>
            <a:bodyPr vert="horz" wrap="square" lIns="0" tIns="0" rIns="0" bIns="45720" numCol="1" rtlCol="0" anchor="t" anchorCtr="0" compatLnSpc="1">
              <a:prstTxWarp prst="textNoShape">
                <a:avLst/>
              </a:prstTxWarp>
            </a:bodyPr>
            <a:lstStyle/>
            <a:p>
              <a:r>
                <a:rPr lang="en-US" sz="1500" b="1" dirty="0">
                  <a:solidFill>
                    <a:schemeClr val="bg1"/>
                  </a:solidFill>
                  <a:latin typeface="Arial" pitchFamily="34" charset="0"/>
                  <a:cs typeface="Arial" pitchFamily="34" charset="0"/>
                </a:rPr>
                <a:t>Allison Wheeler</a:t>
              </a:r>
            </a:p>
            <a:p>
              <a:pPr algn="ctr">
                <a:spcBef>
                  <a:spcPts val="300"/>
                </a:spcBef>
              </a:pPr>
              <a:r>
                <a:rPr lang="en-US" sz="1300" dirty="0">
                  <a:latin typeface="Arial" pitchFamily="34" charset="0"/>
                  <a:cs typeface="Arial" pitchFamily="34" charset="0"/>
                </a:rPr>
                <a:t>VP Global Sales</a:t>
              </a:r>
            </a:p>
          </p:txBody>
        </p:sp>
        <p:pic>
          <p:nvPicPr>
            <p:cNvPr id="16" name="Picture 15" descr="C:\Documents and Settings\msharron\Desktop\AW Computing profile pics\Allison Wheeler.png"/>
            <p:cNvPicPr>
              <a:picLocks noChangeAspect="1" noChangeArrowheads="1"/>
            </p:cNvPicPr>
            <p:nvPr/>
          </p:nvPicPr>
          <p:blipFill>
            <a:blip r:embed="rId4" cstate="print"/>
            <a:srcRect l="4718" t="-2988" r="-7590" b="56699"/>
            <a:stretch>
              <a:fillRect/>
            </a:stretch>
          </p:blipFill>
          <p:spPr bwMode="auto">
            <a:xfrm>
              <a:off x="1658748" y="1489451"/>
              <a:ext cx="1136856" cy="1194974"/>
            </a:xfrm>
            <a:prstGeom prst="rect">
              <a:avLst/>
            </a:prstGeom>
            <a:noFill/>
            <a:ln>
              <a:noFill/>
            </a:ln>
          </p:spPr>
        </p:pic>
      </p:grpSp>
      <p:sp>
        <p:nvSpPr>
          <p:cNvPr id="2" name="Slide Number Placeholder 1"/>
          <p:cNvSpPr>
            <a:spLocks noGrp="1"/>
          </p:cNvSpPr>
          <p:nvPr>
            <p:ph type="sldNum" sz="quarter" idx="4"/>
          </p:nvPr>
        </p:nvSpPr>
        <p:spPr/>
        <p:txBody>
          <a:bodyPr/>
          <a:lstStyle/>
          <a:p>
            <a:fld id="{812A5277-1DB9-460F-9A21-B857ABB32666}" type="slidenum">
              <a:rPr lang="en-US" smtClean="0"/>
              <a:pPr/>
              <a:t>63</a:t>
            </a:fld>
            <a:endParaRPr lang="en-US" dirty="0"/>
          </a:p>
        </p:txBody>
      </p:sp>
      <p:sp>
        <p:nvSpPr>
          <p:cNvPr id="10" name="Rectangle 5"/>
          <p:cNvSpPr txBox="1">
            <a:spLocks noChangeArrowheads="1"/>
          </p:cNvSpPr>
          <p:nvPr/>
        </p:nvSpPr>
        <p:spPr>
          <a:xfrm>
            <a:off x="2241558" y="2587239"/>
            <a:ext cx="10642059" cy="3770333"/>
          </a:xfrm>
          <a:prstGeom prst="rect">
            <a:avLst/>
          </a:prstGeom>
        </p:spPr>
        <p:txBody>
          <a:bodyPr>
            <a:noAutofit/>
          </a:bodyPr>
          <a:lstStyle/>
          <a:p>
            <a:pPr marL="227013" marR="0" lvl="0" indent="-227013" algn="l" defTabSz="914400" rtl="0" eaLnBrk="1" fontAlgn="auto" latinLnBrk="0" hangingPunct="1">
              <a:lnSpc>
                <a:spcPct val="100000"/>
              </a:lnSpc>
              <a:spcBef>
                <a:spcPts val="900"/>
              </a:spcBef>
              <a:spcAft>
                <a:spcPts val="0"/>
              </a:spcAft>
              <a:buClrTx/>
              <a:buSzTx/>
              <a:buFont typeface="Wingdings" pitchFamily="2" charset="2"/>
              <a:buNone/>
              <a:tabLst/>
              <a:defRPr/>
            </a:pPr>
            <a:r>
              <a:rPr kumimoji="0" lang="en-US" b="0" i="0" u="none" strike="noStrike" kern="1200" cap="none" spc="0" normalizeH="0" baseline="0" noProof="0" dirty="0">
                <a:ln>
                  <a:noFill/>
                </a:ln>
                <a:effectLst/>
                <a:uLnTx/>
                <a:uFillTx/>
                <a:latin typeface="+mn-lt"/>
                <a:ea typeface="+mn-ea"/>
                <a:cs typeface="+mn-cs"/>
              </a:rPr>
              <a:t>To accomplish this, you need to:</a:t>
            </a:r>
          </a:p>
          <a:p>
            <a:pPr marL="227013" lvl="0" indent="-227013" algn="l">
              <a:spcBef>
                <a:spcPts val="900"/>
              </a:spcBef>
              <a:buFont typeface="Wingdings" pitchFamily="2" charset="2"/>
              <a:buChar char="§"/>
            </a:pPr>
            <a:r>
              <a:rPr lang="en-US" dirty="0">
                <a:latin typeface="+mn-lt"/>
              </a:rPr>
              <a:t>Describe the capabilities of Collaborative Forecasts.</a:t>
            </a:r>
          </a:p>
          <a:p>
            <a:pPr marL="227013" lvl="0" indent="-227013" algn="l">
              <a:spcBef>
                <a:spcPts val="900"/>
              </a:spcBef>
              <a:buFont typeface="Wingdings" pitchFamily="2" charset="2"/>
              <a:buChar char="§"/>
            </a:pPr>
            <a:r>
              <a:rPr lang="en-US" dirty="0">
                <a:latin typeface="+mn-lt"/>
              </a:rPr>
              <a:t>Enable forecasts for users.</a:t>
            </a:r>
          </a:p>
          <a:p>
            <a:pPr marL="227013" lvl="0" indent="-227013" algn="l">
              <a:spcBef>
                <a:spcPts val="900"/>
              </a:spcBef>
              <a:buFont typeface="Wingdings" pitchFamily="2" charset="2"/>
              <a:buChar char="§"/>
            </a:pPr>
            <a:r>
              <a:rPr lang="en-US" dirty="0">
                <a:latin typeface="+mn-lt"/>
              </a:rPr>
              <a:t>Configure multiple forecast types.</a:t>
            </a:r>
          </a:p>
          <a:p>
            <a:pPr marL="227013" lvl="0" indent="-227013" algn="l">
              <a:spcBef>
                <a:spcPts val="900"/>
              </a:spcBef>
              <a:buFont typeface="Wingdings" pitchFamily="2" charset="2"/>
              <a:buChar char="§"/>
            </a:pPr>
            <a:r>
              <a:rPr lang="en-US" dirty="0">
                <a:latin typeface="+mn-lt"/>
              </a:rPr>
              <a:t>Map opportunity stages to forecast categories.</a:t>
            </a:r>
          </a:p>
          <a:p>
            <a:pPr marL="227013" lvl="0" indent="-227013" algn="l">
              <a:spcBef>
                <a:spcPts val="900"/>
              </a:spcBef>
              <a:buFont typeface="Wingdings" pitchFamily="2" charset="2"/>
              <a:buChar char="§"/>
            </a:pPr>
            <a:r>
              <a:rPr lang="en-US" dirty="0">
                <a:latin typeface="+mn-lt"/>
              </a:rPr>
              <a:t>Define forecast managers and enable adjustments.</a:t>
            </a:r>
          </a:p>
          <a:p>
            <a:pPr marL="227013" lvl="0" indent="-227013" algn="l">
              <a:spcBef>
                <a:spcPts val="900"/>
              </a:spcBef>
              <a:buFont typeface="Wingdings" pitchFamily="2" charset="2"/>
              <a:buChar char="§"/>
            </a:pPr>
            <a:r>
              <a:rPr lang="en-US" dirty="0">
                <a:latin typeface="+mn-lt"/>
              </a:rPr>
              <a:t>Add quota data for users.</a:t>
            </a:r>
          </a:p>
          <a:p>
            <a:pPr marL="227013" lvl="0" indent="-227013" algn="l">
              <a:spcBef>
                <a:spcPts val="900"/>
              </a:spcBef>
              <a:buFont typeface="Wingdings" pitchFamily="2" charset="2"/>
              <a:buChar char="§"/>
            </a:pPr>
            <a:r>
              <a:rPr lang="en-US" dirty="0">
                <a:latin typeface="+mn-lt"/>
              </a:rPr>
              <a:t>Build reports to track forecast and quota data.</a:t>
            </a:r>
          </a:p>
        </p:txBody>
      </p:sp>
    </p:spTree>
    <p:custDataLst>
      <p:tags r:id="rId1"/>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What Makes Up a Forecast?</a:t>
            </a:r>
            <a:endParaRPr lang="en-US" dirty="0"/>
          </a:p>
        </p:txBody>
      </p:sp>
      <p:sp>
        <p:nvSpPr>
          <p:cNvPr id="2" name="Slide Number Placeholder 1"/>
          <p:cNvSpPr>
            <a:spLocks noGrp="1"/>
          </p:cNvSpPr>
          <p:nvPr>
            <p:ph type="sldNum" sz="quarter" idx="4"/>
          </p:nvPr>
        </p:nvSpPr>
        <p:spPr/>
        <p:txBody>
          <a:bodyPr/>
          <a:lstStyle/>
          <a:p>
            <a:fld id="{812A5277-1DB9-460F-9A21-B857ABB32666}" type="slidenum">
              <a:rPr lang="en-US" smtClean="0"/>
              <a:pPr/>
              <a:t>64</a:t>
            </a:fld>
            <a:endParaRPr lang="en-US" dirty="0"/>
          </a:p>
        </p:txBody>
      </p:sp>
      <p:grpSp>
        <p:nvGrpSpPr>
          <p:cNvPr id="5" name="Group 63"/>
          <p:cNvGrpSpPr/>
          <p:nvPr/>
        </p:nvGrpSpPr>
        <p:grpSpPr>
          <a:xfrm>
            <a:off x="2737163" y="1157160"/>
            <a:ext cx="1796679" cy="4452190"/>
            <a:chOff x="1518100" y="1525330"/>
            <a:chExt cx="1338828" cy="4452190"/>
          </a:xfrm>
        </p:grpSpPr>
        <p:sp>
          <p:nvSpPr>
            <p:cNvPr id="6" name="Rectangle 5"/>
            <p:cNvSpPr/>
            <p:nvPr/>
          </p:nvSpPr>
          <p:spPr bwMode="auto">
            <a:xfrm>
              <a:off x="1593130" y="4541994"/>
              <a:ext cx="1244019" cy="533400"/>
            </a:xfrm>
            <a:prstGeom prst="rect">
              <a:avLst/>
            </a:prstGeom>
            <a:no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effectLst/>
                  <a:latin typeface="Arial" pitchFamily="34" charset="0"/>
                  <a:cs typeface="Arial" pitchFamily="34" charset="0"/>
                </a:rPr>
                <a:t>$70,000.00</a:t>
              </a:r>
            </a:p>
          </p:txBody>
        </p:sp>
        <p:sp>
          <p:nvSpPr>
            <p:cNvPr id="7" name="Revenue Callout"/>
            <p:cNvSpPr/>
            <p:nvPr/>
          </p:nvSpPr>
          <p:spPr>
            <a:xfrm>
              <a:off x="1655118" y="5364586"/>
              <a:ext cx="1142876" cy="612934"/>
            </a:xfrm>
            <a:prstGeom prst="wedgeRoundRectCallout">
              <a:avLst>
                <a:gd name="adj1" fmla="val 20173"/>
                <a:gd name="adj2" fmla="val -70931"/>
                <a:gd name="adj3" fmla="val 16667"/>
              </a:avLst>
            </a:prstGeom>
            <a:solidFill>
              <a:srgbClr val="FF0000"/>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112713" lvl="1" algn="l"/>
              <a:r>
                <a:rPr lang="en-US" sz="1800" dirty="0">
                  <a:solidFill>
                    <a:schemeClr val="bg1"/>
                  </a:solidFill>
                  <a:effectLst>
                    <a:outerShdw blurRad="38100" dist="38100" dir="2700000" algn="tl">
                      <a:srgbClr val="000000">
                        <a:alpha val="43137"/>
                      </a:srgbClr>
                    </a:outerShdw>
                  </a:effectLst>
                  <a:latin typeface="Arial" pitchFamily="34" charset="0"/>
                  <a:cs typeface="Arial" pitchFamily="34" charset="0"/>
                </a:rPr>
                <a:t>Revenue Forecast</a:t>
              </a:r>
            </a:p>
          </p:txBody>
        </p:sp>
        <p:cxnSp>
          <p:nvCxnSpPr>
            <p:cNvPr id="8" name="Straight Connector 7"/>
            <p:cNvCxnSpPr/>
            <p:nvPr/>
          </p:nvCxnSpPr>
          <p:spPr bwMode="auto">
            <a:xfrm>
              <a:off x="1603369" y="4529294"/>
              <a:ext cx="1204595" cy="0"/>
            </a:xfrm>
            <a:prstGeom prst="line">
              <a:avLst/>
            </a:prstGeom>
            <a:solidFill>
              <a:schemeClr val="accent1"/>
            </a:solidFill>
            <a:ln w="38100" cap="flat" cmpd="sng" algn="ctr">
              <a:solidFill>
                <a:schemeClr val="tx1"/>
              </a:solidFill>
              <a:prstDash val="solid"/>
              <a:round/>
              <a:headEnd type="none" w="med" len="med"/>
              <a:tailEnd type="none" w="lg" len="lg"/>
            </a:ln>
            <a:effectLst/>
          </p:spPr>
        </p:cxnSp>
        <p:sp>
          <p:nvSpPr>
            <p:cNvPr id="9" name="TextBox 8"/>
            <p:cNvSpPr txBox="1"/>
            <p:nvPr/>
          </p:nvSpPr>
          <p:spPr>
            <a:xfrm>
              <a:off x="1674393" y="1525330"/>
              <a:ext cx="1056700" cy="369332"/>
            </a:xfrm>
            <a:prstGeom prst="rect">
              <a:avLst/>
            </a:prstGeom>
            <a:noFill/>
            <a:ln>
              <a:noFill/>
            </a:ln>
          </p:spPr>
          <p:txBody>
            <a:bodyPr wrap="none" rtlCol="0">
              <a:spAutoFit/>
            </a:bodyPr>
            <a:lstStyle/>
            <a:p>
              <a:pPr marL="223838" indent="-223838" algn="r"/>
              <a:r>
                <a:rPr lang="en-US" sz="1800" b="1" dirty="0">
                  <a:latin typeface="Arial" pitchFamily="34" charset="0"/>
                  <a:cs typeface="Arial" pitchFamily="34" charset="0"/>
                </a:rPr>
                <a:t>Amount</a:t>
              </a:r>
            </a:p>
          </p:txBody>
        </p:sp>
        <p:sp>
          <p:nvSpPr>
            <p:cNvPr id="10" name="TextBox 9"/>
            <p:cNvSpPr txBox="1"/>
            <p:nvPr/>
          </p:nvSpPr>
          <p:spPr>
            <a:xfrm>
              <a:off x="1518100" y="2403917"/>
              <a:ext cx="1338828" cy="369332"/>
            </a:xfrm>
            <a:prstGeom prst="rect">
              <a:avLst/>
            </a:prstGeom>
            <a:noFill/>
            <a:ln>
              <a:noFill/>
            </a:ln>
          </p:spPr>
          <p:txBody>
            <a:bodyPr wrap="none" rtlCol="0">
              <a:spAutoFit/>
            </a:bodyPr>
            <a:lstStyle/>
            <a:p>
              <a:pPr marL="223838" indent="-223838" algn="r"/>
              <a:r>
                <a:rPr lang="en-US" sz="1800" dirty="0">
                  <a:latin typeface="Arial" pitchFamily="34" charset="0"/>
                  <a:cs typeface="Arial" pitchFamily="34" charset="0"/>
                </a:rPr>
                <a:t>$20,000.00</a:t>
              </a:r>
            </a:p>
          </p:txBody>
        </p:sp>
        <p:sp>
          <p:nvSpPr>
            <p:cNvPr id="11" name="TextBox 10"/>
            <p:cNvSpPr txBox="1"/>
            <p:nvPr/>
          </p:nvSpPr>
          <p:spPr>
            <a:xfrm>
              <a:off x="1518100" y="3203288"/>
              <a:ext cx="1338828" cy="369332"/>
            </a:xfrm>
            <a:prstGeom prst="rect">
              <a:avLst/>
            </a:prstGeom>
            <a:noFill/>
            <a:ln>
              <a:noFill/>
            </a:ln>
          </p:spPr>
          <p:txBody>
            <a:bodyPr wrap="none" rtlCol="0">
              <a:spAutoFit/>
            </a:bodyPr>
            <a:lstStyle/>
            <a:p>
              <a:pPr marL="223838" indent="-223838" algn="r"/>
              <a:r>
                <a:rPr lang="en-US" sz="1800" dirty="0">
                  <a:latin typeface="Arial" pitchFamily="34" charset="0"/>
                  <a:cs typeface="Arial" pitchFamily="34" charset="0"/>
                </a:rPr>
                <a:t>$15,000.00</a:t>
              </a:r>
            </a:p>
          </p:txBody>
        </p:sp>
        <p:sp>
          <p:nvSpPr>
            <p:cNvPr id="12" name="TextBox 11"/>
            <p:cNvSpPr txBox="1"/>
            <p:nvPr/>
          </p:nvSpPr>
          <p:spPr>
            <a:xfrm>
              <a:off x="1518100" y="4002659"/>
              <a:ext cx="1338828" cy="369332"/>
            </a:xfrm>
            <a:prstGeom prst="rect">
              <a:avLst/>
            </a:prstGeom>
            <a:noFill/>
            <a:ln>
              <a:noFill/>
            </a:ln>
          </p:spPr>
          <p:txBody>
            <a:bodyPr wrap="none" rtlCol="0">
              <a:spAutoFit/>
            </a:bodyPr>
            <a:lstStyle/>
            <a:p>
              <a:pPr marL="223838" indent="-223838" algn="r"/>
              <a:r>
                <a:rPr lang="en-US" sz="1800" dirty="0">
                  <a:latin typeface="Arial" pitchFamily="34" charset="0"/>
                  <a:cs typeface="Arial" pitchFamily="34" charset="0"/>
                </a:rPr>
                <a:t>$35,000.00</a:t>
              </a:r>
            </a:p>
          </p:txBody>
        </p:sp>
      </p:grpSp>
      <p:grpSp>
        <p:nvGrpSpPr>
          <p:cNvPr id="13" name="Group 64"/>
          <p:cNvGrpSpPr/>
          <p:nvPr/>
        </p:nvGrpSpPr>
        <p:grpSpPr>
          <a:xfrm>
            <a:off x="4781805" y="1157160"/>
            <a:ext cx="1289007" cy="4468641"/>
            <a:chOff x="2833272" y="1525330"/>
            <a:chExt cx="1289007" cy="4468641"/>
          </a:xfrm>
        </p:grpSpPr>
        <p:sp>
          <p:nvSpPr>
            <p:cNvPr id="14" name="Rectangle 13"/>
            <p:cNvSpPr/>
            <p:nvPr/>
          </p:nvSpPr>
          <p:spPr bwMode="auto">
            <a:xfrm>
              <a:off x="3148553" y="4541994"/>
              <a:ext cx="589152" cy="533400"/>
            </a:xfrm>
            <a:prstGeom prst="rect">
              <a:avLst/>
            </a:prstGeom>
            <a:no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effectLst/>
                  <a:latin typeface="Arial" pitchFamily="34" charset="0"/>
                  <a:cs typeface="Arial" pitchFamily="34" charset="0"/>
                </a:rPr>
                <a:t>60</a:t>
              </a:r>
            </a:p>
          </p:txBody>
        </p:sp>
        <p:sp>
          <p:nvSpPr>
            <p:cNvPr id="15" name="Quantity Callout"/>
            <p:cNvSpPr/>
            <p:nvPr/>
          </p:nvSpPr>
          <p:spPr>
            <a:xfrm>
              <a:off x="2846895" y="5381037"/>
              <a:ext cx="1275384" cy="612934"/>
            </a:xfrm>
            <a:prstGeom prst="wedgeRoundRectCallout">
              <a:avLst>
                <a:gd name="adj1" fmla="val 21297"/>
                <a:gd name="adj2" fmla="val -66300"/>
                <a:gd name="adj3" fmla="val 16667"/>
              </a:avLst>
            </a:prstGeom>
            <a:solidFill>
              <a:srgbClr val="FF0000"/>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112713" lvl="1" algn="l"/>
              <a:r>
                <a:rPr lang="en-US" sz="1800" dirty="0">
                  <a:solidFill>
                    <a:schemeClr val="bg1"/>
                  </a:solidFill>
                  <a:latin typeface="Arial" pitchFamily="34" charset="0"/>
                  <a:cs typeface="Arial" pitchFamily="34" charset="0"/>
                </a:rPr>
                <a:t>Quantity Forecast</a:t>
              </a:r>
            </a:p>
          </p:txBody>
        </p:sp>
        <p:cxnSp>
          <p:nvCxnSpPr>
            <p:cNvPr id="16" name="Straight Connector 15"/>
            <p:cNvCxnSpPr/>
            <p:nvPr/>
          </p:nvCxnSpPr>
          <p:spPr bwMode="auto">
            <a:xfrm>
              <a:off x="3174153" y="4529294"/>
              <a:ext cx="592736" cy="0"/>
            </a:xfrm>
            <a:prstGeom prst="line">
              <a:avLst/>
            </a:prstGeom>
            <a:solidFill>
              <a:schemeClr val="accent1"/>
            </a:solidFill>
            <a:ln w="38100" cap="flat" cmpd="sng" algn="ctr">
              <a:solidFill>
                <a:schemeClr val="tx1"/>
              </a:solidFill>
              <a:prstDash val="solid"/>
              <a:round/>
              <a:headEnd type="none" w="med" len="med"/>
              <a:tailEnd type="none" w="lg" len="lg"/>
            </a:ln>
            <a:effectLst/>
          </p:spPr>
        </p:cxnSp>
        <p:sp>
          <p:nvSpPr>
            <p:cNvPr id="17" name="TextBox 16"/>
            <p:cNvSpPr txBox="1"/>
            <p:nvPr/>
          </p:nvSpPr>
          <p:spPr>
            <a:xfrm>
              <a:off x="2833272" y="1525330"/>
              <a:ext cx="1120820" cy="369332"/>
            </a:xfrm>
            <a:prstGeom prst="rect">
              <a:avLst/>
            </a:prstGeom>
            <a:noFill/>
            <a:ln>
              <a:noFill/>
            </a:ln>
          </p:spPr>
          <p:txBody>
            <a:bodyPr wrap="none" rtlCol="0">
              <a:spAutoFit/>
            </a:bodyPr>
            <a:lstStyle/>
            <a:p>
              <a:pPr marL="223838" indent="-223838" algn="r"/>
              <a:r>
                <a:rPr lang="en-US" sz="1800" b="1" dirty="0">
                  <a:latin typeface="Arial" pitchFamily="34" charset="0"/>
                  <a:cs typeface="Arial" pitchFamily="34" charset="0"/>
                </a:rPr>
                <a:t>Quantity</a:t>
              </a:r>
            </a:p>
          </p:txBody>
        </p:sp>
        <p:sp>
          <p:nvSpPr>
            <p:cNvPr id="18" name="TextBox 17"/>
            <p:cNvSpPr txBox="1"/>
            <p:nvPr/>
          </p:nvSpPr>
          <p:spPr>
            <a:xfrm>
              <a:off x="3209978" y="2403917"/>
              <a:ext cx="441146" cy="369332"/>
            </a:xfrm>
            <a:prstGeom prst="rect">
              <a:avLst/>
            </a:prstGeom>
            <a:noFill/>
            <a:ln>
              <a:noFill/>
            </a:ln>
          </p:spPr>
          <p:txBody>
            <a:bodyPr wrap="none" rtlCol="0">
              <a:spAutoFit/>
            </a:bodyPr>
            <a:lstStyle/>
            <a:p>
              <a:pPr marL="223838" indent="-223838" algn="r"/>
              <a:r>
                <a:rPr lang="en-US" sz="1800" dirty="0">
                  <a:latin typeface="Arial" pitchFamily="34" charset="0"/>
                  <a:cs typeface="Arial" pitchFamily="34" charset="0"/>
                </a:rPr>
                <a:t>20</a:t>
              </a:r>
            </a:p>
          </p:txBody>
        </p:sp>
        <p:sp>
          <p:nvSpPr>
            <p:cNvPr id="19" name="TextBox 18"/>
            <p:cNvSpPr txBox="1"/>
            <p:nvPr/>
          </p:nvSpPr>
          <p:spPr>
            <a:xfrm>
              <a:off x="3209978" y="3203288"/>
              <a:ext cx="441146" cy="369332"/>
            </a:xfrm>
            <a:prstGeom prst="rect">
              <a:avLst/>
            </a:prstGeom>
            <a:noFill/>
            <a:ln>
              <a:noFill/>
            </a:ln>
          </p:spPr>
          <p:txBody>
            <a:bodyPr wrap="none" rtlCol="0">
              <a:spAutoFit/>
            </a:bodyPr>
            <a:lstStyle/>
            <a:p>
              <a:pPr marL="223838" indent="-223838" algn="r"/>
              <a:r>
                <a:rPr lang="en-US" sz="1800" dirty="0">
                  <a:latin typeface="Arial" pitchFamily="34" charset="0"/>
                  <a:cs typeface="Arial" pitchFamily="34" charset="0"/>
                </a:rPr>
                <a:t>10</a:t>
              </a:r>
            </a:p>
          </p:txBody>
        </p:sp>
        <p:sp>
          <p:nvSpPr>
            <p:cNvPr id="20" name="TextBox 19"/>
            <p:cNvSpPr txBox="1"/>
            <p:nvPr/>
          </p:nvSpPr>
          <p:spPr>
            <a:xfrm>
              <a:off x="3209978" y="4002659"/>
              <a:ext cx="441146" cy="369332"/>
            </a:xfrm>
            <a:prstGeom prst="rect">
              <a:avLst/>
            </a:prstGeom>
            <a:noFill/>
            <a:ln>
              <a:noFill/>
            </a:ln>
          </p:spPr>
          <p:txBody>
            <a:bodyPr wrap="none" rtlCol="0">
              <a:spAutoFit/>
            </a:bodyPr>
            <a:lstStyle/>
            <a:p>
              <a:pPr marL="223838" indent="-223838" algn="r"/>
              <a:r>
                <a:rPr lang="en-US" sz="1800" dirty="0">
                  <a:latin typeface="Arial" pitchFamily="34" charset="0"/>
                  <a:cs typeface="Arial" pitchFamily="34" charset="0"/>
                </a:rPr>
                <a:t>30</a:t>
              </a:r>
            </a:p>
          </p:txBody>
        </p:sp>
      </p:grpSp>
      <p:grpSp>
        <p:nvGrpSpPr>
          <p:cNvPr id="21" name="Group 66"/>
          <p:cNvGrpSpPr/>
          <p:nvPr/>
        </p:nvGrpSpPr>
        <p:grpSpPr>
          <a:xfrm>
            <a:off x="6477717" y="1157160"/>
            <a:ext cx="1460805" cy="3875731"/>
            <a:chOff x="5388279" y="1525330"/>
            <a:chExt cx="1460805" cy="3875731"/>
          </a:xfrm>
        </p:grpSpPr>
        <p:sp>
          <p:nvSpPr>
            <p:cNvPr id="22" name="Quantity Callout"/>
            <p:cNvSpPr/>
            <p:nvPr/>
          </p:nvSpPr>
          <p:spPr>
            <a:xfrm>
              <a:off x="5604665" y="4788127"/>
              <a:ext cx="1244419" cy="612934"/>
            </a:xfrm>
            <a:prstGeom prst="wedgeRoundRectCallout">
              <a:avLst>
                <a:gd name="adj1" fmla="val 21297"/>
                <a:gd name="adj2" fmla="val -66300"/>
                <a:gd name="adj3" fmla="val 16667"/>
              </a:avLst>
            </a:prstGeom>
            <a:solidFill>
              <a:srgbClr val="FF0000"/>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112713" lvl="1" algn="l"/>
              <a:r>
                <a:rPr lang="en-US" sz="1800" dirty="0">
                  <a:solidFill>
                    <a:schemeClr val="bg1"/>
                  </a:solidFill>
                  <a:effectLst>
                    <a:outerShdw blurRad="38100" dist="38100" dir="2700000" algn="tl">
                      <a:srgbClr val="000000">
                        <a:alpha val="43137"/>
                      </a:srgbClr>
                    </a:outerShdw>
                  </a:effectLst>
                  <a:latin typeface="Arial" pitchFamily="34" charset="0"/>
                  <a:cs typeface="Arial" pitchFamily="34" charset="0"/>
                </a:rPr>
                <a:t>Forecast Period</a:t>
              </a:r>
            </a:p>
          </p:txBody>
        </p:sp>
        <p:sp>
          <p:nvSpPr>
            <p:cNvPr id="23" name="TextBox 22"/>
            <p:cNvSpPr txBox="1"/>
            <p:nvPr/>
          </p:nvSpPr>
          <p:spPr>
            <a:xfrm>
              <a:off x="5388279" y="1525330"/>
              <a:ext cx="1377300" cy="369332"/>
            </a:xfrm>
            <a:prstGeom prst="rect">
              <a:avLst/>
            </a:prstGeom>
            <a:noFill/>
            <a:ln>
              <a:noFill/>
            </a:ln>
          </p:spPr>
          <p:txBody>
            <a:bodyPr wrap="none" rtlCol="0">
              <a:spAutoFit/>
            </a:bodyPr>
            <a:lstStyle/>
            <a:p>
              <a:pPr indent="-223838" algn="l"/>
              <a:r>
                <a:rPr lang="en-US" sz="1800" b="1" dirty="0">
                  <a:latin typeface="Arial" pitchFamily="34" charset="0"/>
                  <a:cs typeface="Arial" pitchFamily="34" charset="0"/>
                </a:rPr>
                <a:t>Close Date</a:t>
              </a:r>
            </a:p>
          </p:txBody>
        </p:sp>
        <p:sp>
          <p:nvSpPr>
            <p:cNvPr id="24" name="TextBox 23"/>
            <p:cNvSpPr txBox="1"/>
            <p:nvPr/>
          </p:nvSpPr>
          <p:spPr>
            <a:xfrm>
              <a:off x="5388279" y="2403917"/>
              <a:ext cx="1338828" cy="369332"/>
            </a:xfrm>
            <a:prstGeom prst="rect">
              <a:avLst/>
            </a:prstGeom>
            <a:noFill/>
            <a:ln>
              <a:noFill/>
            </a:ln>
          </p:spPr>
          <p:txBody>
            <a:bodyPr wrap="none" rtlCol="0">
              <a:spAutoFit/>
            </a:bodyPr>
            <a:lstStyle/>
            <a:p>
              <a:pPr marL="223838" indent="-223838" algn="l"/>
              <a:r>
                <a:rPr lang="en-US" sz="1800" dirty="0">
                  <a:latin typeface="Arial" pitchFamily="34" charset="0"/>
                  <a:cs typeface="Arial" pitchFamily="34" charset="0"/>
                </a:rPr>
                <a:t>10/17/2016</a:t>
              </a:r>
            </a:p>
          </p:txBody>
        </p:sp>
        <p:sp>
          <p:nvSpPr>
            <p:cNvPr id="25" name="TextBox 24"/>
            <p:cNvSpPr txBox="1"/>
            <p:nvPr/>
          </p:nvSpPr>
          <p:spPr>
            <a:xfrm>
              <a:off x="5388279" y="3203288"/>
              <a:ext cx="1321708" cy="369332"/>
            </a:xfrm>
            <a:prstGeom prst="rect">
              <a:avLst/>
            </a:prstGeom>
            <a:noFill/>
            <a:ln>
              <a:noFill/>
            </a:ln>
          </p:spPr>
          <p:txBody>
            <a:bodyPr wrap="none" rtlCol="0">
              <a:spAutoFit/>
            </a:bodyPr>
            <a:lstStyle/>
            <a:p>
              <a:pPr marL="223838" indent="-223838" algn="l"/>
              <a:r>
                <a:rPr lang="en-US" sz="1800" dirty="0">
                  <a:latin typeface="Arial" pitchFamily="34" charset="0"/>
                  <a:cs typeface="Arial" pitchFamily="34" charset="0"/>
                </a:rPr>
                <a:t>11/28/2016</a:t>
              </a:r>
            </a:p>
          </p:txBody>
        </p:sp>
        <p:sp>
          <p:nvSpPr>
            <p:cNvPr id="26" name="TextBox 25"/>
            <p:cNvSpPr txBox="1"/>
            <p:nvPr/>
          </p:nvSpPr>
          <p:spPr>
            <a:xfrm>
              <a:off x="5388279" y="4002659"/>
              <a:ext cx="1338828" cy="369332"/>
            </a:xfrm>
            <a:prstGeom prst="rect">
              <a:avLst/>
            </a:prstGeom>
            <a:noFill/>
            <a:ln>
              <a:noFill/>
            </a:ln>
          </p:spPr>
          <p:txBody>
            <a:bodyPr wrap="none" rtlCol="0">
              <a:spAutoFit/>
            </a:bodyPr>
            <a:lstStyle/>
            <a:p>
              <a:pPr marL="223838" indent="-223838" algn="l"/>
              <a:r>
                <a:rPr lang="en-US" sz="1800" dirty="0">
                  <a:latin typeface="Arial" pitchFamily="34" charset="0"/>
                  <a:cs typeface="Arial" pitchFamily="34" charset="0"/>
                </a:rPr>
                <a:t>12/13/2016</a:t>
              </a:r>
            </a:p>
          </p:txBody>
        </p:sp>
      </p:grpSp>
      <p:grpSp>
        <p:nvGrpSpPr>
          <p:cNvPr id="27" name="Group 65"/>
          <p:cNvGrpSpPr/>
          <p:nvPr/>
        </p:nvGrpSpPr>
        <p:grpSpPr>
          <a:xfrm>
            <a:off x="875967" y="1157160"/>
            <a:ext cx="1537245" cy="3877209"/>
            <a:chOff x="3960093" y="1525330"/>
            <a:chExt cx="1537245" cy="3877209"/>
          </a:xfrm>
        </p:grpSpPr>
        <p:sp>
          <p:nvSpPr>
            <p:cNvPr id="28" name="Quantity Callout"/>
            <p:cNvSpPr/>
            <p:nvPr/>
          </p:nvSpPr>
          <p:spPr>
            <a:xfrm>
              <a:off x="4242062" y="4789605"/>
              <a:ext cx="1255276" cy="612934"/>
            </a:xfrm>
            <a:prstGeom prst="wedgeRoundRectCallout">
              <a:avLst>
                <a:gd name="adj1" fmla="val 21297"/>
                <a:gd name="adj2" fmla="val -66300"/>
                <a:gd name="adj3" fmla="val 16667"/>
              </a:avLst>
            </a:prstGeom>
            <a:solidFill>
              <a:srgbClr val="FF0000"/>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112713" lvl="1" algn="l"/>
              <a:r>
                <a:rPr lang="en-US" sz="1800" dirty="0">
                  <a:solidFill>
                    <a:schemeClr val="bg1"/>
                  </a:solidFill>
                  <a:effectLst>
                    <a:outerShdw blurRad="38100" dist="38100" dir="2700000" algn="tl">
                      <a:srgbClr val="000000">
                        <a:alpha val="43137"/>
                      </a:srgbClr>
                    </a:outerShdw>
                  </a:effectLst>
                  <a:latin typeface="Arial" pitchFamily="34" charset="0"/>
                  <a:cs typeface="Arial" pitchFamily="34" charset="0"/>
                </a:rPr>
                <a:t>Forecast User</a:t>
              </a:r>
            </a:p>
          </p:txBody>
        </p:sp>
        <p:sp>
          <p:nvSpPr>
            <p:cNvPr id="29" name="TextBox 28"/>
            <p:cNvSpPr txBox="1"/>
            <p:nvPr/>
          </p:nvSpPr>
          <p:spPr>
            <a:xfrm>
              <a:off x="3960093" y="1525330"/>
              <a:ext cx="1505541" cy="646331"/>
            </a:xfrm>
            <a:prstGeom prst="rect">
              <a:avLst/>
            </a:prstGeom>
            <a:noFill/>
            <a:ln>
              <a:noFill/>
            </a:ln>
          </p:spPr>
          <p:txBody>
            <a:bodyPr wrap="none" rtlCol="0">
              <a:spAutoFit/>
            </a:bodyPr>
            <a:lstStyle/>
            <a:p>
              <a:pPr indent="-223838"/>
              <a:r>
                <a:rPr lang="en-US" sz="1800" b="1" dirty="0">
                  <a:latin typeface="Arial" pitchFamily="34" charset="0"/>
                  <a:cs typeface="Arial" pitchFamily="34" charset="0"/>
                </a:rPr>
                <a:t>Opportunity</a:t>
              </a:r>
              <a:br>
                <a:rPr lang="en-US" sz="1800" b="1" dirty="0">
                  <a:latin typeface="Arial" pitchFamily="34" charset="0"/>
                  <a:cs typeface="Arial" pitchFamily="34" charset="0"/>
                </a:rPr>
              </a:br>
              <a:r>
                <a:rPr lang="en-US" sz="1800" b="1" dirty="0">
                  <a:latin typeface="Arial" pitchFamily="34" charset="0"/>
                  <a:cs typeface="Arial" pitchFamily="34" charset="0"/>
                </a:rPr>
                <a:t>Owner</a:t>
              </a:r>
            </a:p>
          </p:txBody>
        </p:sp>
        <p:sp>
          <p:nvSpPr>
            <p:cNvPr id="30" name="TextBox 29"/>
            <p:cNvSpPr txBox="1"/>
            <p:nvPr/>
          </p:nvSpPr>
          <p:spPr>
            <a:xfrm>
              <a:off x="4554448" y="2280807"/>
              <a:ext cx="877163" cy="646331"/>
            </a:xfrm>
            <a:prstGeom prst="rect">
              <a:avLst/>
            </a:prstGeom>
            <a:noFill/>
            <a:ln>
              <a:noFill/>
            </a:ln>
          </p:spPr>
          <p:txBody>
            <a:bodyPr wrap="none" rtlCol="0">
              <a:spAutoFit/>
            </a:bodyPr>
            <a:lstStyle/>
            <a:p>
              <a:pPr algn="l"/>
              <a:r>
                <a:rPr lang="en-US" sz="1800" dirty="0">
                  <a:latin typeface="Arial" pitchFamily="34" charset="0"/>
                  <a:cs typeface="Arial" pitchFamily="34" charset="0"/>
                </a:rPr>
                <a:t>Matt</a:t>
              </a:r>
              <a:br>
                <a:rPr lang="en-US" sz="1800" dirty="0">
                  <a:latin typeface="Arial" pitchFamily="34" charset="0"/>
                  <a:cs typeface="Arial" pitchFamily="34" charset="0"/>
                </a:rPr>
              </a:br>
              <a:r>
                <a:rPr lang="en-US" sz="1800" dirty="0">
                  <a:latin typeface="Arial" pitchFamily="34" charset="0"/>
                  <a:cs typeface="Arial" pitchFamily="34" charset="0"/>
                </a:rPr>
                <a:t>Wilson</a:t>
              </a:r>
            </a:p>
          </p:txBody>
        </p:sp>
        <p:sp>
          <p:nvSpPr>
            <p:cNvPr id="31" name="TextBox 30"/>
            <p:cNvSpPr txBox="1"/>
            <p:nvPr/>
          </p:nvSpPr>
          <p:spPr>
            <a:xfrm>
              <a:off x="4515175" y="3080178"/>
              <a:ext cx="877163" cy="646331"/>
            </a:xfrm>
            <a:prstGeom prst="rect">
              <a:avLst/>
            </a:prstGeom>
            <a:noFill/>
            <a:ln>
              <a:noFill/>
            </a:ln>
          </p:spPr>
          <p:txBody>
            <a:bodyPr wrap="none" rtlCol="0">
              <a:spAutoFit/>
            </a:bodyPr>
            <a:lstStyle/>
            <a:p>
              <a:r>
                <a:rPr lang="en-US" sz="1800" dirty="0">
                  <a:latin typeface="Arial" pitchFamily="34" charset="0"/>
                  <a:cs typeface="Arial" pitchFamily="34" charset="0"/>
                </a:rPr>
                <a:t>Matt</a:t>
              </a:r>
              <a:br>
                <a:rPr lang="en-US" sz="1800" dirty="0">
                  <a:latin typeface="Arial" pitchFamily="34" charset="0"/>
                  <a:cs typeface="Arial" pitchFamily="34" charset="0"/>
                </a:rPr>
              </a:br>
              <a:r>
                <a:rPr lang="en-US" sz="1800" dirty="0">
                  <a:latin typeface="Arial" pitchFamily="34" charset="0"/>
                  <a:cs typeface="Arial" pitchFamily="34" charset="0"/>
                </a:rPr>
                <a:t>Wilson</a:t>
              </a:r>
            </a:p>
          </p:txBody>
        </p:sp>
        <p:sp>
          <p:nvSpPr>
            <p:cNvPr id="32" name="TextBox 31"/>
            <p:cNvSpPr txBox="1"/>
            <p:nvPr/>
          </p:nvSpPr>
          <p:spPr>
            <a:xfrm>
              <a:off x="4515175" y="3879549"/>
              <a:ext cx="877163" cy="646331"/>
            </a:xfrm>
            <a:prstGeom prst="rect">
              <a:avLst/>
            </a:prstGeom>
            <a:noFill/>
            <a:ln>
              <a:noFill/>
            </a:ln>
          </p:spPr>
          <p:txBody>
            <a:bodyPr wrap="none" rtlCol="0">
              <a:spAutoFit/>
            </a:bodyPr>
            <a:lstStyle/>
            <a:p>
              <a:r>
                <a:rPr lang="en-US" sz="1800" dirty="0">
                  <a:latin typeface="Arial" pitchFamily="34" charset="0"/>
                  <a:cs typeface="Arial" pitchFamily="34" charset="0"/>
                </a:rPr>
                <a:t>Matt</a:t>
              </a:r>
              <a:br>
                <a:rPr lang="en-US" sz="1800" dirty="0">
                  <a:latin typeface="Arial" pitchFamily="34" charset="0"/>
                  <a:cs typeface="Arial" pitchFamily="34" charset="0"/>
                </a:rPr>
              </a:br>
              <a:r>
                <a:rPr lang="en-US" sz="1800" dirty="0">
                  <a:latin typeface="Arial" pitchFamily="34" charset="0"/>
                  <a:cs typeface="Arial" pitchFamily="34" charset="0"/>
                </a:rPr>
                <a:t>Wilson</a:t>
              </a:r>
            </a:p>
          </p:txBody>
        </p:sp>
        <p:pic>
          <p:nvPicPr>
            <p:cNvPr id="33" name="Picture 32" descr="Matt Wilson Sales Rep.jpg"/>
            <p:cNvPicPr>
              <a:picLocks noChangeAspect="1"/>
            </p:cNvPicPr>
            <p:nvPr/>
          </p:nvPicPr>
          <p:blipFill>
            <a:blip r:embed="rId4" cstate="print"/>
            <a:srcRect l="6029" r="38689" b="16770"/>
            <a:stretch>
              <a:fillRect/>
            </a:stretch>
          </p:blipFill>
          <p:spPr>
            <a:xfrm>
              <a:off x="4020409" y="2340577"/>
              <a:ext cx="445490" cy="444663"/>
            </a:xfrm>
            <a:prstGeom prst="rect">
              <a:avLst/>
            </a:prstGeom>
            <a:solidFill>
              <a:schemeClr val="bg1"/>
            </a:solidFill>
            <a:ln w="6350" cap="flat" cmpd="sng" algn="ctr">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pic>
        <p:pic>
          <p:nvPicPr>
            <p:cNvPr id="34" name="Picture 33" descr="Matt Wilson Sales Rep.jpg"/>
            <p:cNvPicPr>
              <a:picLocks noChangeAspect="1"/>
            </p:cNvPicPr>
            <p:nvPr/>
          </p:nvPicPr>
          <p:blipFill>
            <a:blip r:embed="rId4" cstate="print"/>
            <a:srcRect l="6029" r="38689" b="16770"/>
            <a:stretch>
              <a:fillRect/>
            </a:stretch>
          </p:blipFill>
          <p:spPr>
            <a:xfrm>
              <a:off x="4020409" y="3143427"/>
              <a:ext cx="445490" cy="444663"/>
            </a:xfrm>
            <a:prstGeom prst="rect">
              <a:avLst/>
            </a:prstGeom>
            <a:solidFill>
              <a:schemeClr val="bg1"/>
            </a:solidFill>
            <a:ln w="6350" cap="flat" cmpd="sng" algn="ctr">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pic>
        <p:pic>
          <p:nvPicPr>
            <p:cNvPr id="35" name="Picture 34" descr="Matt Wilson Sales Rep.jpg"/>
            <p:cNvPicPr>
              <a:picLocks noChangeAspect="1"/>
            </p:cNvPicPr>
            <p:nvPr/>
          </p:nvPicPr>
          <p:blipFill>
            <a:blip r:embed="rId4" cstate="print"/>
            <a:srcRect l="6029" r="38689" b="16770"/>
            <a:stretch>
              <a:fillRect/>
            </a:stretch>
          </p:blipFill>
          <p:spPr>
            <a:xfrm>
              <a:off x="4020409" y="3946277"/>
              <a:ext cx="445490" cy="444663"/>
            </a:xfrm>
            <a:prstGeom prst="rect">
              <a:avLst/>
            </a:prstGeom>
            <a:solidFill>
              <a:schemeClr val="bg1"/>
            </a:solidFill>
            <a:ln w="6350" cap="flat" cmpd="sng" algn="ctr">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pic>
      </p:grpSp>
      <p:grpSp>
        <p:nvGrpSpPr>
          <p:cNvPr id="39" name="Group 38"/>
          <p:cNvGrpSpPr/>
          <p:nvPr/>
        </p:nvGrpSpPr>
        <p:grpSpPr>
          <a:xfrm>
            <a:off x="8423697" y="1157160"/>
            <a:ext cx="2835736" cy="3990208"/>
            <a:chOff x="5959413" y="2305005"/>
            <a:chExt cx="2835736" cy="3990208"/>
          </a:xfrm>
        </p:grpSpPr>
        <p:sp>
          <p:nvSpPr>
            <p:cNvPr id="40" name="TextBox 39"/>
            <p:cNvSpPr txBox="1"/>
            <p:nvPr/>
          </p:nvSpPr>
          <p:spPr>
            <a:xfrm>
              <a:off x="7610209" y="2305005"/>
              <a:ext cx="1184940" cy="646331"/>
            </a:xfrm>
            <a:prstGeom prst="rect">
              <a:avLst/>
            </a:prstGeom>
            <a:noFill/>
            <a:ln>
              <a:noFill/>
            </a:ln>
          </p:spPr>
          <p:txBody>
            <a:bodyPr wrap="none" rtlCol="0">
              <a:spAutoFit/>
            </a:bodyPr>
            <a:lstStyle/>
            <a:p>
              <a:pPr indent="-223838"/>
              <a:r>
                <a:rPr lang="en-US" sz="1800" b="1" dirty="0">
                  <a:latin typeface="Arial" pitchFamily="34" charset="0"/>
                  <a:cs typeface="Arial" pitchFamily="34" charset="0"/>
                </a:rPr>
                <a:t>Forecast</a:t>
              </a:r>
              <a:br>
                <a:rPr lang="en-US" sz="1800" b="1" dirty="0">
                  <a:latin typeface="Arial" pitchFamily="34" charset="0"/>
                  <a:cs typeface="Arial" pitchFamily="34" charset="0"/>
                </a:rPr>
              </a:br>
              <a:r>
                <a:rPr lang="en-US" sz="1800" b="1" dirty="0">
                  <a:latin typeface="Arial" pitchFamily="34" charset="0"/>
                  <a:cs typeface="Arial" pitchFamily="34" charset="0"/>
                </a:rPr>
                <a:t>Category</a:t>
              </a:r>
            </a:p>
          </p:txBody>
        </p:sp>
        <p:sp>
          <p:nvSpPr>
            <p:cNvPr id="41" name="TextBox 40"/>
            <p:cNvSpPr txBox="1"/>
            <p:nvPr/>
          </p:nvSpPr>
          <p:spPr>
            <a:xfrm>
              <a:off x="7637459" y="3183592"/>
              <a:ext cx="1005403" cy="369332"/>
            </a:xfrm>
            <a:prstGeom prst="rect">
              <a:avLst/>
            </a:prstGeom>
            <a:noFill/>
            <a:ln>
              <a:noFill/>
            </a:ln>
          </p:spPr>
          <p:txBody>
            <a:bodyPr wrap="none" rtlCol="0">
              <a:spAutoFit/>
            </a:bodyPr>
            <a:lstStyle/>
            <a:p>
              <a:pPr marL="223838" indent="-223838" algn="l"/>
              <a:r>
                <a:rPr lang="en-US" sz="1800" dirty="0">
                  <a:latin typeface="Arial" pitchFamily="34" charset="0"/>
                  <a:cs typeface="Arial" pitchFamily="34" charset="0"/>
                </a:rPr>
                <a:t>Pipeline</a:t>
              </a:r>
            </a:p>
          </p:txBody>
        </p:sp>
        <p:sp>
          <p:nvSpPr>
            <p:cNvPr id="42" name="TextBox 41"/>
            <p:cNvSpPr txBox="1"/>
            <p:nvPr/>
          </p:nvSpPr>
          <p:spPr>
            <a:xfrm>
              <a:off x="7637459" y="3982963"/>
              <a:ext cx="979755" cy="369332"/>
            </a:xfrm>
            <a:prstGeom prst="rect">
              <a:avLst/>
            </a:prstGeom>
            <a:noFill/>
            <a:ln>
              <a:noFill/>
            </a:ln>
          </p:spPr>
          <p:txBody>
            <a:bodyPr wrap="none" rtlCol="0">
              <a:spAutoFit/>
            </a:bodyPr>
            <a:lstStyle/>
            <a:p>
              <a:pPr marL="223838" indent="-223838" algn="l"/>
              <a:r>
                <a:rPr lang="en-US" sz="1800" dirty="0">
                  <a:latin typeface="Arial" pitchFamily="34" charset="0"/>
                  <a:cs typeface="Arial" pitchFamily="34" charset="0"/>
                </a:rPr>
                <a:t>Commit</a:t>
              </a:r>
            </a:p>
          </p:txBody>
        </p:sp>
        <p:sp>
          <p:nvSpPr>
            <p:cNvPr id="43" name="TextBox 42"/>
            <p:cNvSpPr txBox="1"/>
            <p:nvPr/>
          </p:nvSpPr>
          <p:spPr>
            <a:xfrm>
              <a:off x="7637459" y="4782334"/>
              <a:ext cx="902811" cy="369332"/>
            </a:xfrm>
            <a:prstGeom prst="rect">
              <a:avLst/>
            </a:prstGeom>
            <a:noFill/>
            <a:ln>
              <a:noFill/>
            </a:ln>
          </p:spPr>
          <p:txBody>
            <a:bodyPr wrap="none" rtlCol="0">
              <a:spAutoFit/>
            </a:bodyPr>
            <a:lstStyle/>
            <a:p>
              <a:pPr marL="223838" indent="-223838" algn="l"/>
              <a:r>
                <a:rPr lang="en-US" sz="1800" dirty="0">
                  <a:latin typeface="Arial" pitchFamily="34" charset="0"/>
                  <a:cs typeface="Arial" pitchFamily="34" charset="0"/>
                </a:rPr>
                <a:t>Closed</a:t>
              </a:r>
            </a:p>
          </p:txBody>
        </p:sp>
        <p:sp>
          <p:nvSpPr>
            <p:cNvPr id="44" name="TextBox 43"/>
            <p:cNvSpPr txBox="1"/>
            <p:nvPr/>
          </p:nvSpPr>
          <p:spPr>
            <a:xfrm>
              <a:off x="5959413" y="2305005"/>
              <a:ext cx="813043" cy="369332"/>
            </a:xfrm>
            <a:prstGeom prst="rect">
              <a:avLst/>
            </a:prstGeom>
            <a:noFill/>
            <a:ln>
              <a:noFill/>
            </a:ln>
          </p:spPr>
          <p:txBody>
            <a:bodyPr wrap="none" rtlCol="0">
              <a:spAutoFit/>
            </a:bodyPr>
            <a:lstStyle/>
            <a:p>
              <a:pPr indent="-223838"/>
              <a:r>
                <a:rPr lang="en-US" sz="1800" b="1" dirty="0">
                  <a:latin typeface="Arial" pitchFamily="34" charset="0"/>
                  <a:cs typeface="Arial" pitchFamily="34" charset="0"/>
                </a:rPr>
                <a:t>Stage</a:t>
              </a:r>
            </a:p>
          </p:txBody>
        </p:sp>
        <p:sp>
          <p:nvSpPr>
            <p:cNvPr id="45" name="TextBox 44"/>
            <p:cNvSpPr txBox="1"/>
            <p:nvPr/>
          </p:nvSpPr>
          <p:spPr>
            <a:xfrm>
              <a:off x="5965825" y="3183592"/>
              <a:ext cx="1402948" cy="369332"/>
            </a:xfrm>
            <a:prstGeom prst="rect">
              <a:avLst/>
            </a:prstGeom>
            <a:noFill/>
            <a:ln>
              <a:noFill/>
            </a:ln>
          </p:spPr>
          <p:txBody>
            <a:bodyPr wrap="none" rtlCol="0">
              <a:spAutoFit/>
            </a:bodyPr>
            <a:lstStyle/>
            <a:p>
              <a:pPr marL="223838" indent="-223838" algn="l"/>
              <a:r>
                <a:rPr lang="en-US" sz="1800" dirty="0">
                  <a:latin typeface="Arial" pitchFamily="34" charset="0"/>
                  <a:cs typeface="Arial" pitchFamily="34" charset="0"/>
                </a:rPr>
                <a:t>Prospecting</a:t>
              </a:r>
            </a:p>
          </p:txBody>
        </p:sp>
        <p:sp>
          <p:nvSpPr>
            <p:cNvPr id="46" name="TextBox 45"/>
            <p:cNvSpPr txBox="1"/>
            <p:nvPr/>
          </p:nvSpPr>
          <p:spPr>
            <a:xfrm>
              <a:off x="5965825" y="3861776"/>
              <a:ext cx="1492856" cy="646331"/>
            </a:xfrm>
            <a:prstGeom prst="rect">
              <a:avLst/>
            </a:prstGeom>
            <a:noFill/>
            <a:ln>
              <a:noFill/>
            </a:ln>
          </p:spPr>
          <p:txBody>
            <a:bodyPr wrap="square" rtlCol="0">
              <a:spAutoFit/>
            </a:bodyPr>
            <a:lstStyle/>
            <a:p>
              <a:pPr algn="l"/>
              <a:r>
                <a:rPr lang="en-US" sz="1800" dirty="0">
                  <a:latin typeface="Arial" pitchFamily="34" charset="0"/>
                  <a:cs typeface="Arial" pitchFamily="34" charset="0"/>
                </a:rPr>
                <a:t>Id. Decision Makers</a:t>
              </a:r>
            </a:p>
          </p:txBody>
        </p:sp>
        <p:sp>
          <p:nvSpPr>
            <p:cNvPr id="47" name="TextBox 46"/>
            <p:cNvSpPr txBox="1"/>
            <p:nvPr/>
          </p:nvSpPr>
          <p:spPr>
            <a:xfrm>
              <a:off x="5965825" y="4782334"/>
              <a:ext cx="1437253" cy="369332"/>
            </a:xfrm>
            <a:prstGeom prst="rect">
              <a:avLst/>
            </a:prstGeom>
            <a:noFill/>
            <a:ln>
              <a:noFill/>
            </a:ln>
          </p:spPr>
          <p:txBody>
            <a:bodyPr wrap="none" rtlCol="0">
              <a:spAutoFit/>
            </a:bodyPr>
            <a:lstStyle/>
            <a:p>
              <a:pPr marL="223838" indent="-223838" algn="l"/>
              <a:r>
                <a:rPr lang="en-US" sz="1800" dirty="0">
                  <a:latin typeface="Arial" pitchFamily="34" charset="0"/>
                  <a:cs typeface="Arial" pitchFamily="34" charset="0"/>
                </a:rPr>
                <a:t>Closed Won</a:t>
              </a:r>
            </a:p>
          </p:txBody>
        </p:sp>
        <p:sp>
          <p:nvSpPr>
            <p:cNvPr id="48" name="Right Brace 47"/>
            <p:cNvSpPr/>
            <p:nvPr/>
          </p:nvSpPr>
          <p:spPr bwMode="auto">
            <a:xfrm rot="5400000">
              <a:off x="7197031" y="3907303"/>
              <a:ext cx="252000" cy="2664000"/>
            </a:xfrm>
            <a:prstGeom prst="rightBrace">
              <a:avLst>
                <a:gd name="adj1" fmla="val 27526"/>
                <a:gd name="adj2" fmla="val 50000"/>
              </a:avLst>
            </a:prstGeom>
            <a:noFill/>
            <a:ln w="38100" cap="flat" cmpd="sng" algn="ctr">
              <a:solidFill>
                <a:srgbClr val="FF0000"/>
              </a:solidFill>
              <a:prstDash val="solid"/>
              <a:round/>
              <a:headEnd type="none" w="med" len="med"/>
              <a:tailEnd type="none" w="lg" len="lg"/>
            </a:ln>
            <a:effectLst/>
          </p:spPr>
          <p:txBody>
            <a:bodyPr rtlCol="0" anchor="ctr"/>
            <a:lstStyle/>
            <a:p>
              <a:pPr algn="ctr"/>
              <a:endParaRPr lang="en-US" sz="1800" dirty="0"/>
            </a:p>
          </p:txBody>
        </p:sp>
        <p:sp>
          <p:nvSpPr>
            <p:cNvPr id="49" name="Quantity Callout"/>
            <p:cNvSpPr/>
            <p:nvPr/>
          </p:nvSpPr>
          <p:spPr>
            <a:xfrm>
              <a:off x="6677445" y="5682279"/>
              <a:ext cx="1325981" cy="612934"/>
            </a:xfrm>
            <a:prstGeom prst="roundRect">
              <a:avLst/>
            </a:prstGeom>
            <a:solidFill>
              <a:srgbClr val="FF0000"/>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112713" lvl="1" algn="l"/>
              <a:r>
                <a:rPr lang="en-US" sz="1800" dirty="0">
                  <a:solidFill>
                    <a:schemeClr val="bg1"/>
                  </a:solidFill>
                  <a:latin typeface="Arial" pitchFamily="34" charset="0"/>
                  <a:cs typeface="Arial" pitchFamily="34" charset="0"/>
                </a:rPr>
                <a:t>Forecast Category</a:t>
              </a:r>
            </a:p>
          </p:txBody>
        </p:sp>
      </p:grpSp>
      <p:sp>
        <p:nvSpPr>
          <p:cNvPr id="50" name="Rectangle 49"/>
          <p:cNvSpPr/>
          <p:nvPr/>
        </p:nvSpPr>
        <p:spPr bwMode="auto">
          <a:xfrm>
            <a:off x="0" y="6022768"/>
            <a:ext cx="12188825" cy="835232"/>
          </a:xfrm>
          <a:prstGeom prst="rect">
            <a:avLst/>
          </a:prstGeom>
          <a:solidFill>
            <a:schemeClr val="tx1"/>
          </a:solidFill>
          <a:ln w="38100" cap="flat" cmpd="sng" algn="ctr">
            <a:noFill/>
            <a:prstDash val="solid"/>
            <a:round/>
            <a:headEnd type="none" w="med" len="med"/>
            <a:tailEnd type="none" w="med" len="med"/>
          </a:ln>
          <a:effectLst/>
        </p:spPr>
        <p:txBody>
          <a:bodyPr vert="horz" wrap="square" lIns="1340885" tIns="45712" rIns="457120" bIns="45712" numCol="1" rtlCol="0" anchor="ctr" anchorCtr="0" compatLnSpc="1">
            <a:prstTxWarp prst="textNoShape">
              <a:avLst/>
            </a:prstTxWarp>
          </a:bodyPr>
          <a:lstStyle/>
          <a:p>
            <a:pPr marL="3174" algn="l" defTabSz="914231" eaLnBrk="0" hangingPunct="0">
              <a:lnSpc>
                <a:spcPct val="85000"/>
              </a:lnSpc>
            </a:pPr>
            <a:r>
              <a:rPr lang="en-CA" kern="0" dirty="0">
                <a:solidFill>
                  <a:schemeClr val="bg1"/>
                </a:solidFill>
                <a:latin typeface="Arial" pitchFamily="34" charset="0"/>
                <a:cs typeface="Arial" pitchFamily="34" charset="0"/>
              </a:rPr>
              <a:t>A forecast is an expression of the expected sales revenue or projected number of units sold based on opportunities in the pipeline. </a:t>
            </a:r>
            <a:endParaRPr lang="en-US" kern="0" dirty="0">
              <a:solidFill>
                <a:schemeClr val="bg1"/>
              </a:solidFill>
              <a:latin typeface="Arial" pitchFamily="34" charset="0"/>
              <a:cs typeface="Arial" pitchFamily="34" charset="0"/>
            </a:endParaRPr>
          </a:p>
        </p:txBody>
      </p:sp>
      <p:sp>
        <p:nvSpPr>
          <p:cNvPr id="51" name="TextBox 50"/>
          <p:cNvSpPr txBox="1"/>
          <p:nvPr/>
        </p:nvSpPr>
        <p:spPr bwMode="white">
          <a:xfrm>
            <a:off x="0" y="6080174"/>
            <a:ext cx="1295063" cy="275103"/>
          </a:xfrm>
          <a:prstGeom prst="rect">
            <a:avLst/>
          </a:prstGeom>
          <a:noFill/>
          <a:ln>
            <a:noFill/>
          </a:ln>
        </p:spPr>
        <p:txBody>
          <a:bodyPr wrap="square" lIns="91424" tIns="45712" rIns="91424" bIns="45712" rtlCol="0">
            <a:spAutoFit/>
          </a:bodyPr>
          <a:lstStyle/>
          <a:p>
            <a:r>
              <a:rPr lang="en-US" sz="1200" dirty="0">
                <a:solidFill>
                  <a:schemeClr val="bg1"/>
                </a:solidFill>
                <a:latin typeface="Arial" panose="020B0604020202020204" pitchFamily="34" charset="0"/>
                <a:cs typeface="Arial" panose="020B0604020202020204" pitchFamily="34" charset="0"/>
              </a:rPr>
              <a:t>DEFINITION:</a:t>
            </a:r>
          </a:p>
        </p:txBody>
      </p:sp>
      <p:grpSp>
        <p:nvGrpSpPr>
          <p:cNvPr id="52" name="Group 4"/>
          <p:cNvGrpSpPr>
            <a:grpSpLocks noChangeAspect="1"/>
          </p:cNvGrpSpPr>
          <p:nvPr/>
        </p:nvGrpSpPr>
        <p:grpSpPr bwMode="auto">
          <a:xfrm>
            <a:off x="436563" y="6384958"/>
            <a:ext cx="422275" cy="328613"/>
            <a:chOff x="275" y="1308"/>
            <a:chExt cx="266" cy="207"/>
          </a:xfrm>
        </p:grpSpPr>
        <p:sp>
          <p:nvSpPr>
            <p:cNvPr id="53" name="AutoShape 3"/>
            <p:cNvSpPr>
              <a:spLocks noChangeAspect="1" noChangeArrowheads="1" noTextEdit="1"/>
            </p:cNvSpPr>
            <p:nvPr/>
          </p:nvSpPr>
          <p:spPr bwMode="auto">
            <a:xfrm>
              <a:off x="275" y="1308"/>
              <a:ext cx="26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
            <p:cNvSpPr>
              <a:spLocks noEditPoints="1"/>
            </p:cNvSpPr>
            <p:nvPr/>
          </p:nvSpPr>
          <p:spPr bwMode="auto">
            <a:xfrm>
              <a:off x="275" y="1308"/>
              <a:ext cx="266" cy="177"/>
            </a:xfrm>
            <a:custGeom>
              <a:avLst/>
              <a:gdLst>
                <a:gd name="T0" fmla="*/ 1284 w 1330"/>
                <a:gd name="T1" fmla="*/ 75 h 886"/>
                <a:gd name="T2" fmla="*/ 1308 w 1330"/>
                <a:gd name="T3" fmla="*/ 78 h 886"/>
                <a:gd name="T4" fmla="*/ 1329 w 1330"/>
                <a:gd name="T5" fmla="*/ 85 h 886"/>
                <a:gd name="T6" fmla="*/ 1329 w 1330"/>
                <a:gd name="T7" fmla="*/ 837 h 886"/>
                <a:gd name="T8" fmla="*/ 1228 w 1330"/>
                <a:gd name="T9" fmla="*/ 849 h 886"/>
                <a:gd name="T10" fmla="*/ 1052 w 1330"/>
                <a:gd name="T11" fmla="*/ 843 h 886"/>
                <a:gd name="T12" fmla="*/ 921 w 1330"/>
                <a:gd name="T13" fmla="*/ 836 h 886"/>
                <a:gd name="T14" fmla="*/ 797 w 1330"/>
                <a:gd name="T15" fmla="*/ 844 h 886"/>
                <a:gd name="T16" fmla="*/ 733 w 1330"/>
                <a:gd name="T17" fmla="*/ 871 h 886"/>
                <a:gd name="T18" fmla="*/ 678 w 1330"/>
                <a:gd name="T19" fmla="*/ 886 h 886"/>
                <a:gd name="T20" fmla="*/ 636 w 1330"/>
                <a:gd name="T21" fmla="*/ 884 h 886"/>
                <a:gd name="T22" fmla="*/ 581 w 1330"/>
                <a:gd name="T23" fmla="*/ 868 h 886"/>
                <a:gd name="T24" fmla="*/ 7 w 1330"/>
                <a:gd name="T25" fmla="*/ 844 h 886"/>
                <a:gd name="T26" fmla="*/ 2 w 1330"/>
                <a:gd name="T27" fmla="*/ 837 h 886"/>
                <a:gd name="T28" fmla="*/ 0 w 1330"/>
                <a:gd name="T29" fmla="*/ 101 h 886"/>
                <a:gd name="T30" fmla="*/ 10 w 1330"/>
                <a:gd name="T31" fmla="*/ 82 h 886"/>
                <a:gd name="T32" fmla="*/ 43 w 1330"/>
                <a:gd name="T33" fmla="*/ 70 h 886"/>
                <a:gd name="T34" fmla="*/ 52 w 1330"/>
                <a:gd name="T35" fmla="*/ 49 h 886"/>
                <a:gd name="T36" fmla="*/ 48 w 1330"/>
                <a:gd name="T37" fmla="*/ 20 h 886"/>
                <a:gd name="T38" fmla="*/ 63 w 1330"/>
                <a:gd name="T39" fmla="*/ 4 h 886"/>
                <a:gd name="T40" fmla="*/ 222 w 1330"/>
                <a:gd name="T41" fmla="*/ 6 h 886"/>
                <a:gd name="T42" fmla="*/ 394 w 1330"/>
                <a:gd name="T43" fmla="*/ 0 h 886"/>
                <a:gd name="T44" fmla="*/ 525 w 1330"/>
                <a:gd name="T45" fmla="*/ 9 h 886"/>
                <a:gd name="T46" fmla="*/ 612 w 1330"/>
                <a:gd name="T47" fmla="*/ 34 h 886"/>
                <a:gd name="T48" fmla="*/ 661 w 1330"/>
                <a:gd name="T49" fmla="*/ 69 h 886"/>
                <a:gd name="T50" fmla="*/ 709 w 1330"/>
                <a:gd name="T51" fmla="*/ 36 h 886"/>
                <a:gd name="T52" fmla="*/ 774 w 1330"/>
                <a:gd name="T53" fmla="*/ 15 h 886"/>
                <a:gd name="T54" fmla="*/ 933 w 1330"/>
                <a:gd name="T55" fmla="*/ 0 h 886"/>
                <a:gd name="T56" fmla="*/ 1188 w 1330"/>
                <a:gd name="T57" fmla="*/ 10 h 886"/>
                <a:gd name="T58" fmla="*/ 1270 w 1330"/>
                <a:gd name="T59" fmla="*/ 11 h 886"/>
                <a:gd name="T60" fmla="*/ 1280 w 1330"/>
                <a:gd name="T61" fmla="*/ 19 h 886"/>
                <a:gd name="T62" fmla="*/ 1280 w 1330"/>
                <a:gd name="T63" fmla="*/ 61 h 886"/>
                <a:gd name="T64" fmla="*/ 1241 w 1330"/>
                <a:gd name="T65" fmla="*/ 45 h 886"/>
                <a:gd name="T66" fmla="*/ 1094 w 1330"/>
                <a:gd name="T67" fmla="*/ 45 h 886"/>
                <a:gd name="T68" fmla="*/ 938 w 1330"/>
                <a:gd name="T69" fmla="*/ 37 h 886"/>
                <a:gd name="T70" fmla="*/ 816 w 1330"/>
                <a:gd name="T71" fmla="*/ 42 h 886"/>
                <a:gd name="T72" fmla="*/ 734 w 1330"/>
                <a:gd name="T73" fmla="*/ 67 h 886"/>
                <a:gd name="T74" fmla="*/ 684 w 1330"/>
                <a:gd name="T75" fmla="*/ 101 h 886"/>
                <a:gd name="T76" fmla="*/ 705 w 1330"/>
                <a:gd name="T77" fmla="*/ 770 h 886"/>
                <a:gd name="T78" fmla="*/ 823 w 1330"/>
                <a:gd name="T79" fmla="*/ 744 h 886"/>
                <a:gd name="T80" fmla="*/ 1015 w 1330"/>
                <a:gd name="T81" fmla="*/ 739 h 886"/>
                <a:gd name="T82" fmla="*/ 596 w 1330"/>
                <a:gd name="T83" fmla="*/ 756 h 886"/>
                <a:gd name="T84" fmla="*/ 633 w 1330"/>
                <a:gd name="T85" fmla="*/ 782 h 886"/>
                <a:gd name="T86" fmla="*/ 643 w 1330"/>
                <a:gd name="T87" fmla="*/ 781 h 886"/>
                <a:gd name="T88" fmla="*/ 645 w 1330"/>
                <a:gd name="T89" fmla="*/ 101 h 886"/>
                <a:gd name="T90" fmla="*/ 596 w 1330"/>
                <a:gd name="T91" fmla="*/ 67 h 886"/>
                <a:gd name="T92" fmla="*/ 514 w 1330"/>
                <a:gd name="T93" fmla="*/ 42 h 886"/>
                <a:gd name="T94" fmla="*/ 394 w 1330"/>
                <a:gd name="T95" fmla="*/ 37 h 886"/>
                <a:gd name="T96" fmla="*/ 237 w 1330"/>
                <a:gd name="T97" fmla="*/ 45 h 886"/>
                <a:gd name="T98" fmla="*/ 88 w 1330"/>
                <a:gd name="T99" fmla="*/ 45 h 886"/>
                <a:gd name="T100" fmla="*/ 88 w 1330"/>
                <a:gd name="T101" fmla="*/ 749 h 886"/>
                <a:gd name="T102" fmla="*/ 348 w 1330"/>
                <a:gd name="T103" fmla="*/ 739 h 886"/>
                <a:gd name="T104" fmla="*/ 509 w 1330"/>
                <a:gd name="T105" fmla="*/ 744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30" h="886">
                  <a:moveTo>
                    <a:pt x="1280" y="69"/>
                  </a:moveTo>
                  <a:lnTo>
                    <a:pt x="1280" y="69"/>
                  </a:lnTo>
                  <a:lnTo>
                    <a:pt x="1283" y="72"/>
                  </a:lnTo>
                  <a:lnTo>
                    <a:pt x="1284" y="75"/>
                  </a:lnTo>
                  <a:lnTo>
                    <a:pt x="1288" y="76"/>
                  </a:lnTo>
                  <a:lnTo>
                    <a:pt x="1292" y="77"/>
                  </a:lnTo>
                  <a:lnTo>
                    <a:pt x="1299" y="78"/>
                  </a:lnTo>
                  <a:lnTo>
                    <a:pt x="1308" y="78"/>
                  </a:lnTo>
                  <a:lnTo>
                    <a:pt x="1316" y="78"/>
                  </a:lnTo>
                  <a:lnTo>
                    <a:pt x="1324" y="80"/>
                  </a:lnTo>
                  <a:lnTo>
                    <a:pt x="1326" y="82"/>
                  </a:lnTo>
                  <a:lnTo>
                    <a:pt x="1329" y="85"/>
                  </a:lnTo>
                  <a:lnTo>
                    <a:pt x="1330" y="88"/>
                  </a:lnTo>
                  <a:lnTo>
                    <a:pt x="1329" y="93"/>
                  </a:lnTo>
                  <a:lnTo>
                    <a:pt x="1329" y="93"/>
                  </a:lnTo>
                  <a:lnTo>
                    <a:pt x="1329" y="837"/>
                  </a:lnTo>
                  <a:lnTo>
                    <a:pt x="1329" y="837"/>
                  </a:lnTo>
                  <a:lnTo>
                    <a:pt x="1296" y="843"/>
                  </a:lnTo>
                  <a:lnTo>
                    <a:pt x="1263" y="847"/>
                  </a:lnTo>
                  <a:lnTo>
                    <a:pt x="1228" y="849"/>
                  </a:lnTo>
                  <a:lnTo>
                    <a:pt x="1193" y="849"/>
                  </a:lnTo>
                  <a:lnTo>
                    <a:pt x="1159" y="849"/>
                  </a:lnTo>
                  <a:lnTo>
                    <a:pt x="1123" y="847"/>
                  </a:lnTo>
                  <a:lnTo>
                    <a:pt x="1052" y="843"/>
                  </a:lnTo>
                  <a:lnTo>
                    <a:pt x="1052" y="843"/>
                  </a:lnTo>
                  <a:lnTo>
                    <a:pt x="986" y="838"/>
                  </a:lnTo>
                  <a:lnTo>
                    <a:pt x="954" y="837"/>
                  </a:lnTo>
                  <a:lnTo>
                    <a:pt x="921" y="836"/>
                  </a:lnTo>
                  <a:lnTo>
                    <a:pt x="889" y="837"/>
                  </a:lnTo>
                  <a:lnTo>
                    <a:pt x="858" y="838"/>
                  </a:lnTo>
                  <a:lnTo>
                    <a:pt x="827" y="841"/>
                  </a:lnTo>
                  <a:lnTo>
                    <a:pt x="797" y="844"/>
                  </a:lnTo>
                  <a:lnTo>
                    <a:pt x="797" y="844"/>
                  </a:lnTo>
                  <a:lnTo>
                    <a:pt x="779" y="849"/>
                  </a:lnTo>
                  <a:lnTo>
                    <a:pt x="762" y="856"/>
                  </a:lnTo>
                  <a:lnTo>
                    <a:pt x="733" y="871"/>
                  </a:lnTo>
                  <a:lnTo>
                    <a:pt x="717" y="877"/>
                  </a:lnTo>
                  <a:lnTo>
                    <a:pt x="699" y="882"/>
                  </a:lnTo>
                  <a:lnTo>
                    <a:pt x="689" y="884"/>
                  </a:lnTo>
                  <a:lnTo>
                    <a:pt x="678" y="886"/>
                  </a:lnTo>
                  <a:lnTo>
                    <a:pt x="666" y="886"/>
                  </a:lnTo>
                  <a:lnTo>
                    <a:pt x="652" y="886"/>
                  </a:lnTo>
                  <a:lnTo>
                    <a:pt x="652" y="886"/>
                  </a:lnTo>
                  <a:lnTo>
                    <a:pt x="636" y="884"/>
                  </a:lnTo>
                  <a:lnTo>
                    <a:pt x="621" y="882"/>
                  </a:lnTo>
                  <a:lnTo>
                    <a:pt x="607" y="878"/>
                  </a:lnTo>
                  <a:lnTo>
                    <a:pt x="594" y="874"/>
                  </a:lnTo>
                  <a:lnTo>
                    <a:pt x="581" y="868"/>
                  </a:lnTo>
                  <a:lnTo>
                    <a:pt x="569" y="862"/>
                  </a:lnTo>
                  <a:lnTo>
                    <a:pt x="539" y="844"/>
                  </a:lnTo>
                  <a:lnTo>
                    <a:pt x="539" y="844"/>
                  </a:lnTo>
                  <a:lnTo>
                    <a:pt x="7" y="844"/>
                  </a:lnTo>
                  <a:lnTo>
                    <a:pt x="7" y="844"/>
                  </a:lnTo>
                  <a:lnTo>
                    <a:pt x="7" y="841"/>
                  </a:lnTo>
                  <a:lnTo>
                    <a:pt x="6" y="838"/>
                  </a:lnTo>
                  <a:lnTo>
                    <a:pt x="2" y="837"/>
                  </a:lnTo>
                  <a:lnTo>
                    <a:pt x="0" y="837"/>
                  </a:lnTo>
                  <a:lnTo>
                    <a:pt x="0" y="837"/>
                  </a:lnTo>
                  <a:lnTo>
                    <a:pt x="0" y="101"/>
                  </a:lnTo>
                  <a:lnTo>
                    <a:pt x="0" y="101"/>
                  </a:lnTo>
                  <a:lnTo>
                    <a:pt x="0" y="95"/>
                  </a:lnTo>
                  <a:lnTo>
                    <a:pt x="2" y="90"/>
                  </a:lnTo>
                  <a:lnTo>
                    <a:pt x="6" y="85"/>
                  </a:lnTo>
                  <a:lnTo>
                    <a:pt x="10" y="82"/>
                  </a:lnTo>
                  <a:lnTo>
                    <a:pt x="21" y="77"/>
                  </a:lnTo>
                  <a:lnTo>
                    <a:pt x="32" y="73"/>
                  </a:lnTo>
                  <a:lnTo>
                    <a:pt x="38" y="72"/>
                  </a:lnTo>
                  <a:lnTo>
                    <a:pt x="43" y="70"/>
                  </a:lnTo>
                  <a:lnTo>
                    <a:pt x="47" y="66"/>
                  </a:lnTo>
                  <a:lnTo>
                    <a:pt x="51" y="61"/>
                  </a:lnTo>
                  <a:lnTo>
                    <a:pt x="52" y="56"/>
                  </a:lnTo>
                  <a:lnTo>
                    <a:pt x="52" y="49"/>
                  </a:lnTo>
                  <a:lnTo>
                    <a:pt x="51" y="40"/>
                  </a:lnTo>
                  <a:lnTo>
                    <a:pt x="47" y="29"/>
                  </a:lnTo>
                  <a:lnTo>
                    <a:pt x="47" y="29"/>
                  </a:lnTo>
                  <a:lnTo>
                    <a:pt x="48" y="20"/>
                  </a:lnTo>
                  <a:lnTo>
                    <a:pt x="52" y="12"/>
                  </a:lnTo>
                  <a:lnTo>
                    <a:pt x="57" y="7"/>
                  </a:lnTo>
                  <a:lnTo>
                    <a:pt x="63" y="4"/>
                  </a:lnTo>
                  <a:lnTo>
                    <a:pt x="63" y="4"/>
                  </a:lnTo>
                  <a:lnTo>
                    <a:pt x="88" y="6"/>
                  </a:lnTo>
                  <a:lnTo>
                    <a:pt x="114" y="7"/>
                  </a:lnTo>
                  <a:lnTo>
                    <a:pt x="168" y="7"/>
                  </a:lnTo>
                  <a:lnTo>
                    <a:pt x="222" y="6"/>
                  </a:lnTo>
                  <a:lnTo>
                    <a:pt x="278" y="4"/>
                  </a:lnTo>
                  <a:lnTo>
                    <a:pt x="278" y="4"/>
                  </a:lnTo>
                  <a:lnTo>
                    <a:pt x="335" y="1"/>
                  </a:lnTo>
                  <a:lnTo>
                    <a:pt x="394" y="0"/>
                  </a:lnTo>
                  <a:lnTo>
                    <a:pt x="448" y="1"/>
                  </a:lnTo>
                  <a:lnTo>
                    <a:pt x="474" y="2"/>
                  </a:lnTo>
                  <a:lnTo>
                    <a:pt x="500" y="5"/>
                  </a:lnTo>
                  <a:lnTo>
                    <a:pt x="525" y="9"/>
                  </a:lnTo>
                  <a:lnTo>
                    <a:pt x="549" y="12"/>
                  </a:lnTo>
                  <a:lnTo>
                    <a:pt x="571" y="19"/>
                  </a:lnTo>
                  <a:lnTo>
                    <a:pt x="592" y="25"/>
                  </a:lnTo>
                  <a:lnTo>
                    <a:pt x="612" y="34"/>
                  </a:lnTo>
                  <a:lnTo>
                    <a:pt x="630" y="44"/>
                  </a:lnTo>
                  <a:lnTo>
                    <a:pt x="646" y="55"/>
                  </a:lnTo>
                  <a:lnTo>
                    <a:pt x="661" y="69"/>
                  </a:lnTo>
                  <a:lnTo>
                    <a:pt x="661" y="69"/>
                  </a:lnTo>
                  <a:lnTo>
                    <a:pt x="671" y="60"/>
                  </a:lnTo>
                  <a:lnTo>
                    <a:pt x="683" y="51"/>
                  </a:lnTo>
                  <a:lnTo>
                    <a:pt x="695" y="42"/>
                  </a:lnTo>
                  <a:lnTo>
                    <a:pt x="709" y="36"/>
                  </a:lnTo>
                  <a:lnTo>
                    <a:pt x="724" y="30"/>
                  </a:lnTo>
                  <a:lnTo>
                    <a:pt x="740" y="24"/>
                  </a:lnTo>
                  <a:lnTo>
                    <a:pt x="756" y="19"/>
                  </a:lnTo>
                  <a:lnTo>
                    <a:pt x="774" y="15"/>
                  </a:lnTo>
                  <a:lnTo>
                    <a:pt x="811" y="9"/>
                  </a:lnTo>
                  <a:lnTo>
                    <a:pt x="849" y="4"/>
                  </a:lnTo>
                  <a:lnTo>
                    <a:pt x="890" y="1"/>
                  </a:lnTo>
                  <a:lnTo>
                    <a:pt x="933" y="0"/>
                  </a:lnTo>
                  <a:lnTo>
                    <a:pt x="975" y="0"/>
                  </a:lnTo>
                  <a:lnTo>
                    <a:pt x="1018" y="1"/>
                  </a:lnTo>
                  <a:lnTo>
                    <a:pt x="1105" y="5"/>
                  </a:lnTo>
                  <a:lnTo>
                    <a:pt x="1188" y="10"/>
                  </a:lnTo>
                  <a:lnTo>
                    <a:pt x="1228" y="11"/>
                  </a:lnTo>
                  <a:lnTo>
                    <a:pt x="1264" y="12"/>
                  </a:lnTo>
                  <a:lnTo>
                    <a:pt x="1264" y="12"/>
                  </a:lnTo>
                  <a:lnTo>
                    <a:pt x="1270" y="11"/>
                  </a:lnTo>
                  <a:lnTo>
                    <a:pt x="1274" y="12"/>
                  </a:lnTo>
                  <a:lnTo>
                    <a:pt x="1277" y="14"/>
                  </a:lnTo>
                  <a:lnTo>
                    <a:pt x="1279" y="16"/>
                  </a:lnTo>
                  <a:lnTo>
                    <a:pt x="1280" y="19"/>
                  </a:lnTo>
                  <a:lnTo>
                    <a:pt x="1282" y="22"/>
                  </a:lnTo>
                  <a:lnTo>
                    <a:pt x="1282" y="31"/>
                  </a:lnTo>
                  <a:lnTo>
                    <a:pt x="1280" y="51"/>
                  </a:lnTo>
                  <a:lnTo>
                    <a:pt x="1280" y="61"/>
                  </a:lnTo>
                  <a:lnTo>
                    <a:pt x="1280" y="69"/>
                  </a:lnTo>
                  <a:close/>
                  <a:moveTo>
                    <a:pt x="1241" y="749"/>
                  </a:moveTo>
                  <a:lnTo>
                    <a:pt x="1241" y="749"/>
                  </a:lnTo>
                  <a:lnTo>
                    <a:pt x="1241" y="45"/>
                  </a:lnTo>
                  <a:lnTo>
                    <a:pt x="1241" y="45"/>
                  </a:lnTo>
                  <a:lnTo>
                    <a:pt x="1193" y="46"/>
                  </a:lnTo>
                  <a:lnTo>
                    <a:pt x="1144" y="46"/>
                  </a:lnTo>
                  <a:lnTo>
                    <a:pt x="1094" y="45"/>
                  </a:lnTo>
                  <a:lnTo>
                    <a:pt x="1043" y="41"/>
                  </a:lnTo>
                  <a:lnTo>
                    <a:pt x="1043" y="41"/>
                  </a:lnTo>
                  <a:lnTo>
                    <a:pt x="990" y="39"/>
                  </a:lnTo>
                  <a:lnTo>
                    <a:pt x="938" y="37"/>
                  </a:lnTo>
                  <a:lnTo>
                    <a:pt x="887" y="37"/>
                  </a:lnTo>
                  <a:lnTo>
                    <a:pt x="862" y="37"/>
                  </a:lnTo>
                  <a:lnTo>
                    <a:pt x="838" y="40"/>
                  </a:lnTo>
                  <a:lnTo>
                    <a:pt x="816" y="42"/>
                  </a:lnTo>
                  <a:lnTo>
                    <a:pt x="794" y="47"/>
                  </a:lnTo>
                  <a:lnTo>
                    <a:pt x="772" y="52"/>
                  </a:lnTo>
                  <a:lnTo>
                    <a:pt x="753" y="59"/>
                  </a:lnTo>
                  <a:lnTo>
                    <a:pt x="734" y="67"/>
                  </a:lnTo>
                  <a:lnTo>
                    <a:pt x="715" y="76"/>
                  </a:lnTo>
                  <a:lnTo>
                    <a:pt x="699" y="88"/>
                  </a:lnTo>
                  <a:lnTo>
                    <a:pt x="684" y="101"/>
                  </a:lnTo>
                  <a:lnTo>
                    <a:pt x="684" y="101"/>
                  </a:lnTo>
                  <a:lnTo>
                    <a:pt x="684" y="780"/>
                  </a:lnTo>
                  <a:lnTo>
                    <a:pt x="684" y="780"/>
                  </a:lnTo>
                  <a:lnTo>
                    <a:pt x="694" y="775"/>
                  </a:lnTo>
                  <a:lnTo>
                    <a:pt x="705" y="770"/>
                  </a:lnTo>
                  <a:lnTo>
                    <a:pt x="731" y="761"/>
                  </a:lnTo>
                  <a:lnTo>
                    <a:pt x="759" y="754"/>
                  </a:lnTo>
                  <a:lnTo>
                    <a:pt x="790" y="747"/>
                  </a:lnTo>
                  <a:lnTo>
                    <a:pt x="823" y="744"/>
                  </a:lnTo>
                  <a:lnTo>
                    <a:pt x="859" y="741"/>
                  </a:lnTo>
                  <a:lnTo>
                    <a:pt x="897" y="739"/>
                  </a:lnTo>
                  <a:lnTo>
                    <a:pt x="935" y="739"/>
                  </a:lnTo>
                  <a:lnTo>
                    <a:pt x="1015" y="739"/>
                  </a:lnTo>
                  <a:lnTo>
                    <a:pt x="1094" y="741"/>
                  </a:lnTo>
                  <a:lnTo>
                    <a:pt x="1241" y="749"/>
                  </a:lnTo>
                  <a:close/>
                  <a:moveTo>
                    <a:pt x="596" y="756"/>
                  </a:moveTo>
                  <a:lnTo>
                    <a:pt x="596" y="756"/>
                  </a:lnTo>
                  <a:lnTo>
                    <a:pt x="601" y="760"/>
                  </a:lnTo>
                  <a:lnTo>
                    <a:pt x="608" y="765"/>
                  </a:lnTo>
                  <a:lnTo>
                    <a:pt x="625" y="778"/>
                  </a:lnTo>
                  <a:lnTo>
                    <a:pt x="633" y="782"/>
                  </a:lnTo>
                  <a:lnTo>
                    <a:pt x="636" y="783"/>
                  </a:lnTo>
                  <a:lnTo>
                    <a:pt x="640" y="785"/>
                  </a:lnTo>
                  <a:lnTo>
                    <a:pt x="641" y="783"/>
                  </a:lnTo>
                  <a:lnTo>
                    <a:pt x="643" y="781"/>
                  </a:lnTo>
                  <a:lnTo>
                    <a:pt x="645" y="777"/>
                  </a:lnTo>
                  <a:lnTo>
                    <a:pt x="645" y="772"/>
                  </a:lnTo>
                  <a:lnTo>
                    <a:pt x="645" y="772"/>
                  </a:lnTo>
                  <a:lnTo>
                    <a:pt x="645" y="101"/>
                  </a:lnTo>
                  <a:lnTo>
                    <a:pt x="645" y="101"/>
                  </a:lnTo>
                  <a:lnTo>
                    <a:pt x="630" y="88"/>
                  </a:lnTo>
                  <a:lnTo>
                    <a:pt x="613" y="76"/>
                  </a:lnTo>
                  <a:lnTo>
                    <a:pt x="596" y="67"/>
                  </a:lnTo>
                  <a:lnTo>
                    <a:pt x="577" y="59"/>
                  </a:lnTo>
                  <a:lnTo>
                    <a:pt x="558" y="52"/>
                  </a:lnTo>
                  <a:lnTo>
                    <a:pt x="536" y="47"/>
                  </a:lnTo>
                  <a:lnTo>
                    <a:pt x="514" y="42"/>
                  </a:lnTo>
                  <a:lnTo>
                    <a:pt x="492" y="40"/>
                  </a:lnTo>
                  <a:lnTo>
                    <a:pt x="468" y="37"/>
                  </a:lnTo>
                  <a:lnTo>
                    <a:pt x="443" y="37"/>
                  </a:lnTo>
                  <a:lnTo>
                    <a:pt x="394" y="37"/>
                  </a:lnTo>
                  <a:lnTo>
                    <a:pt x="342" y="39"/>
                  </a:lnTo>
                  <a:lnTo>
                    <a:pt x="288" y="42"/>
                  </a:lnTo>
                  <a:lnTo>
                    <a:pt x="288" y="42"/>
                  </a:lnTo>
                  <a:lnTo>
                    <a:pt x="237" y="45"/>
                  </a:lnTo>
                  <a:lnTo>
                    <a:pt x="186" y="46"/>
                  </a:lnTo>
                  <a:lnTo>
                    <a:pt x="137" y="47"/>
                  </a:lnTo>
                  <a:lnTo>
                    <a:pt x="112" y="46"/>
                  </a:lnTo>
                  <a:lnTo>
                    <a:pt x="88" y="45"/>
                  </a:lnTo>
                  <a:lnTo>
                    <a:pt x="88" y="45"/>
                  </a:lnTo>
                  <a:lnTo>
                    <a:pt x="88" y="385"/>
                  </a:lnTo>
                  <a:lnTo>
                    <a:pt x="88" y="749"/>
                  </a:lnTo>
                  <a:lnTo>
                    <a:pt x="88" y="749"/>
                  </a:lnTo>
                  <a:lnTo>
                    <a:pt x="150" y="746"/>
                  </a:lnTo>
                  <a:lnTo>
                    <a:pt x="215" y="742"/>
                  </a:lnTo>
                  <a:lnTo>
                    <a:pt x="281" y="740"/>
                  </a:lnTo>
                  <a:lnTo>
                    <a:pt x="348" y="739"/>
                  </a:lnTo>
                  <a:lnTo>
                    <a:pt x="414" y="739"/>
                  </a:lnTo>
                  <a:lnTo>
                    <a:pt x="446" y="739"/>
                  </a:lnTo>
                  <a:lnTo>
                    <a:pt x="478" y="741"/>
                  </a:lnTo>
                  <a:lnTo>
                    <a:pt x="509" y="744"/>
                  </a:lnTo>
                  <a:lnTo>
                    <a:pt x="539" y="746"/>
                  </a:lnTo>
                  <a:lnTo>
                    <a:pt x="568" y="751"/>
                  </a:lnTo>
                  <a:lnTo>
                    <a:pt x="596" y="7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6"/>
            <p:cNvSpPr>
              <a:spLocks/>
            </p:cNvSpPr>
            <p:nvPr/>
          </p:nvSpPr>
          <p:spPr bwMode="auto">
            <a:xfrm>
              <a:off x="275" y="1308"/>
              <a:ext cx="266" cy="177"/>
            </a:xfrm>
            <a:custGeom>
              <a:avLst/>
              <a:gdLst>
                <a:gd name="T0" fmla="*/ 1283 w 1330"/>
                <a:gd name="T1" fmla="*/ 72 h 886"/>
                <a:gd name="T2" fmla="*/ 1292 w 1330"/>
                <a:gd name="T3" fmla="*/ 77 h 886"/>
                <a:gd name="T4" fmla="*/ 1316 w 1330"/>
                <a:gd name="T5" fmla="*/ 78 h 886"/>
                <a:gd name="T6" fmla="*/ 1329 w 1330"/>
                <a:gd name="T7" fmla="*/ 85 h 886"/>
                <a:gd name="T8" fmla="*/ 1329 w 1330"/>
                <a:gd name="T9" fmla="*/ 93 h 886"/>
                <a:gd name="T10" fmla="*/ 1296 w 1330"/>
                <a:gd name="T11" fmla="*/ 843 h 886"/>
                <a:gd name="T12" fmla="*/ 1193 w 1330"/>
                <a:gd name="T13" fmla="*/ 849 h 886"/>
                <a:gd name="T14" fmla="*/ 1052 w 1330"/>
                <a:gd name="T15" fmla="*/ 843 h 886"/>
                <a:gd name="T16" fmla="*/ 954 w 1330"/>
                <a:gd name="T17" fmla="*/ 837 h 886"/>
                <a:gd name="T18" fmla="*/ 858 w 1330"/>
                <a:gd name="T19" fmla="*/ 838 h 886"/>
                <a:gd name="T20" fmla="*/ 797 w 1330"/>
                <a:gd name="T21" fmla="*/ 844 h 886"/>
                <a:gd name="T22" fmla="*/ 733 w 1330"/>
                <a:gd name="T23" fmla="*/ 871 h 886"/>
                <a:gd name="T24" fmla="*/ 689 w 1330"/>
                <a:gd name="T25" fmla="*/ 884 h 886"/>
                <a:gd name="T26" fmla="*/ 652 w 1330"/>
                <a:gd name="T27" fmla="*/ 886 h 886"/>
                <a:gd name="T28" fmla="*/ 621 w 1330"/>
                <a:gd name="T29" fmla="*/ 882 h 886"/>
                <a:gd name="T30" fmla="*/ 581 w 1330"/>
                <a:gd name="T31" fmla="*/ 868 h 886"/>
                <a:gd name="T32" fmla="*/ 539 w 1330"/>
                <a:gd name="T33" fmla="*/ 844 h 886"/>
                <a:gd name="T34" fmla="*/ 7 w 1330"/>
                <a:gd name="T35" fmla="*/ 841 h 886"/>
                <a:gd name="T36" fmla="*/ 0 w 1330"/>
                <a:gd name="T37" fmla="*/ 837 h 886"/>
                <a:gd name="T38" fmla="*/ 0 w 1330"/>
                <a:gd name="T39" fmla="*/ 101 h 886"/>
                <a:gd name="T40" fmla="*/ 6 w 1330"/>
                <a:gd name="T41" fmla="*/ 85 h 886"/>
                <a:gd name="T42" fmla="*/ 32 w 1330"/>
                <a:gd name="T43" fmla="*/ 73 h 886"/>
                <a:gd name="T44" fmla="*/ 47 w 1330"/>
                <a:gd name="T45" fmla="*/ 66 h 886"/>
                <a:gd name="T46" fmla="*/ 52 w 1330"/>
                <a:gd name="T47" fmla="*/ 49 h 886"/>
                <a:gd name="T48" fmla="*/ 47 w 1330"/>
                <a:gd name="T49" fmla="*/ 29 h 886"/>
                <a:gd name="T50" fmla="*/ 57 w 1330"/>
                <a:gd name="T51" fmla="*/ 7 h 886"/>
                <a:gd name="T52" fmla="*/ 88 w 1330"/>
                <a:gd name="T53" fmla="*/ 6 h 886"/>
                <a:gd name="T54" fmla="*/ 222 w 1330"/>
                <a:gd name="T55" fmla="*/ 6 h 886"/>
                <a:gd name="T56" fmla="*/ 335 w 1330"/>
                <a:gd name="T57" fmla="*/ 1 h 886"/>
                <a:gd name="T58" fmla="*/ 474 w 1330"/>
                <a:gd name="T59" fmla="*/ 2 h 886"/>
                <a:gd name="T60" fmla="*/ 549 w 1330"/>
                <a:gd name="T61" fmla="*/ 12 h 886"/>
                <a:gd name="T62" fmla="*/ 612 w 1330"/>
                <a:gd name="T63" fmla="*/ 34 h 886"/>
                <a:gd name="T64" fmla="*/ 661 w 1330"/>
                <a:gd name="T65" fmla="*/ 69 h 886"/>
                <a:gd name="T66" fmla="*/ 683 w 1330"/>
                <a:gd name="T67" fmla="*/ 51 h 886"/>
                <a:gd name="T68" fmla="*/ 724 w 1330"/>
                <a:gd name="T69" fmla="*/ 30 h 886"/>
                <a:gd name="T70" fmla="*/ 774 w 1330"/>
                <a:gd name="T71" fmla="*/ 15 h 886"/>
                <a:gd name="T72" fmla="*/ 890 w 1330"/>
                <a:gd name="T73" fmla="*/ 1 h 886"/>
                <a:gd name="T74" fmla="*/ 1018 w 1330"/>
                <a:gd name="T75" fmla="*/ 1 h 886"/>
                <a:gd name="T76" fmla="*/ 1228 w 1330"/>
                <a:gd name="T77" fmla="*/ 11 h 886"/>
                <a:gd name="T78" fmla="*/ 1270 w 1330"/>
                <a:gd name="T79" fmla="*/ 11 h 886"/>
                <a:gd name="T80" fmla="*/ 1279 w 1330"/>
                <a:gd name="T81" fmla="*/ 16 h 886"/>
                <a:gd name="T82" fmla="*/ 1282 w 1330"/>
                <a:gd name="T83" fmla="*/ 31 h 886"/>
                <a:gd name="T84" fmla="*/ 1280 w 1330"/>
                <a:gd name="T85" fmla="*/ 69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30" h="886">
                  <a:moveTo>
                    <a:pt x="1280" y="69"/>
                  </a:moveTo>
                  <a:lnTo>
                    <a:pt x="1280" y="69"/>
                  </a:lnTo>
                  <a:lnTo>
                    <a:pt x="1283" y="72"/>
                  </a:lnTo>
                  <a:lnTo>
                    <a:pt x="1284" y="75"/>
                  </a:lnTo>
                  <a:lnTo>
                    <a:pt x="1288" y="76"/>
                  </a:lnTo>
                  <a:lnTo>
                    <a:pt x="1292" y="77"/>
                  </a:lnTo>
                  <a:lnTo>
                    <a:pt x="1299" y="78"/>
                  </a:lnTo>
                  <a:lnTo>
                    <a:pt x="1308" y="78"/>
                  </a:lnTo>
                  <a:lnTo>
                    <a:pt x="1316" y="78"/>
                  </a:lnTo>
                  <a:lnTo>
                    <a:pt x="1324" y="80"/>
                  </a:lnTo>
                  <a:lnTo>
                    <a:pt x="1326" y="82"/>
                  </a:lnTo>
                  <a:lnTo>
                    <a:pt x="1329" y="85"/>
                  </a:lnTo>
                  <a:lnTo>
                    <a:pt x="1330" y="88"/>
                  </a:lnTo>
                  <a:lnTo>
                    <a:pt x="1329" y="93"/>
                  </a:lnTo>
                  <a:lnTo>
                    <a:pt x="1329" y="93"/>
                  </a:lnTo>
                  <a:lnTo>
                    <a:pt x="1329" y="837"/>
                  </a:lnTo>
                  <a:lnTo>
                    <a:pt x="1329" y="837"/>
                  </a:lnTo>
                  <a:lnTo>
                    <a:pt x="1296" y="843"/>
                  </a:lnTo>
                  <a:lnTo>
                    <a:pt x="1263" y="847"/>
                  </a:lnTo>
                  <a:lnTo>
                    <a:pt x="1228" y="849"/>
                  </a:lnTo>
                  <a:lnTo>
                    <a:pt x="1193" y="849"/>
                  </a:lnTo>
                  <a:lnTo>
                    <a:pt x="1159" y="849"/>
                  </a:lnTo>
                  <a:lnTo>
                    <a:pt x="1123" y="847"/>
                  </a:lnTo>
                  <a:lnTo>
                    <a:pt x="1052" y="843"/>
                  </a:lnTo>
                  <a:lnTo>
                    <a:pt x="1052" y="843"/>
                  </a:lnTo>
                  <a:lnTo>
                    <a:pt x="986" y="838"/>
                  </a:lnTo>
                  <a:lnTo>
                    <a:pt x="954" y="837"/>
                  </a:lnTo>
                  <a:lnTo>
                    <a:pt x="921" y="836"/>
                  </a:lnTo>
                  <a:lnTo>
                    <a:pt x="889" y="837"/>
                  </a:lnTo>
                  <a:lnTo>
                    <a:pt x="858" y="838"/>
                  </a:lnTo>
                  <a:lnTo>
                    <a:pt x="827" y="841"/>
                  </a:lnTo>
                  <a:lnTo>
                    <a:pt x="797" y="844"/>
                  </a:lnTo>
                  <a:lnTo>
                    <a:pt x="797" y="844"/>
                  </a:lnTo>
                  <a:lnTo>
                    <a:pt x="779" y="849"/>
                  </a:lnTo>
                  <a:lnTo>
                    <a:pt x="762" y="856"/>
                  </a:lnTo>
                  <a:lnTo>
                    <a:pt x="733" y="871"/>
                  </a:lnTo>
                  <a:lnTo>
                    <a:pt x="717" y="877"/>
                  </a:lnTo>
                  <a:lnTo>
                    <a:pt x="699" y="882"/>
                  </a:lnTo>
                  <a:lnTo>
                    <a:pt x="689" y="884"/>
                  </a:lnTo>
                  <a:lnTo>
                    <a:pt x="678" y="886"/>
                  </a:lnTo>
                  <a:lnTo>
                    <a:pt x="666" y="886"/>
                  </a:lnTo>
                  <a:lnTo>
                    <a:pt x="652" y="886"/>
                  </a:lnTo>
                  <a:lnTo>
                    <a:pt x="652" y="886"/>
                  </a:lnTo>
                  <a:lnTo>
                    <a:pt x="636" y="884"/>
                  </a:lnTo>
                  <a:lnTo>
                    <a:pt x="621" y="882"/>
                  </a:lnTo>
                  <a:lnTo>
                    <a:pt x="607" y="878"/>
                  </a:lnTo>
                  <a:lnTo>
                    <a:pt x="594" y="874"/>
                  </a:lnTo>
                  <a:lnTo>
                    <a:pt x="581" y="868"/>
                  </a:lnTo>
                  <a:lnTo>
                    <a:pt x="569" y="862"/>
                  </a:lnTo>
                  <a:lnTo>
                    <a:pt x="539" y="844"/>
                  </a:lnTo>
                  <a:lnTo>
                    <a:pt x="539" y="844"/>
                  </a:lnTo>
                  <a:lnTo>
                    <a:pt x="7" y="844"/>
                  </a:lnTo>
                  <a:lnTo>
                    <a:pt x="7" y="844"/>
                  </a:lnTo>
                  <a:lnTo>
                    <a:pt x="7" y="841"/>
                  </a:lnTo>
                  <a:lnTo>
                    <a:pt x="6" y="838"/>
                  </a:lnTo>
                  <a:lnTo>
                    <a:pt x="2" y="837"/>
                  </a:lnTo>
                  <a:lnTo>
                    <a:pt x="0" y="837"/>
                  </a:lnTo>
                  <a:lnTo>
                    <a:pt x="0" y="837"/>
                  </a:lnTo>
                  <a:lnTo>
                    <a:pt x="0" y="101"/>
                  </a:lnTo>
                  <a:lnTo>
                    <a:pt x="0" y="101"/>
                  </a:lnTo>
                  <a:lnTo>
                    <a:pt x="0" y="95"/>
                  </a:lnTo>
                  <a:lnTo>
                    <a:pt x="2" y="90"/>
                  </a:lnTo>
                  <a:lnTo>
                    <a:pt x="6" y="85"/>
                  </a:lnTo>
                  <a:lnTo>
                    <a:pt x="10" y="82"/>
                  </a:lnTo>
                  <a:lnTo>
                    <a:pt x="21" y="77"/>
                  </a:lnTo>
                  <a:lnTo>
                    <a:pt x="32" y="73"/>
                  </a:lnTo>
                  <a:lnTo>
                    <a:pt x="38" y="72"/>
                  </a:lnTo>
                  <a:lnTo>
                    <a:pt x="43" y="70"/>
                  </a:lnTo>
                  <a:lnTo>
                    <a:pt x="47" y="66"/>
                  </a:lnTo>
                  <a:lnTo>
                    <a:pt x="51" y="61"/>
                  </a:lnTo>
                  <a:lnTo>
                    <a:pt x="52" y="56"/>
                  </a:lnTo>
                  <a:lnTo>
                    <a:pt x="52" y="49"/>
                  </a:lnTo>
                  <a:lnTo>
                    <a:pt x="51" y="40"/>
                  </a:lnTo>
                  <a:lnTo>
                    <a:pt x="47" y="29"/>
                  </a:lnTo>
                  <a:lnTo>
                    <a:pt x="47" y="29"/>
                  </a:lnTo>
                  <a:lnTo>
                    <a:pt x="48" y="20"/>
                  </a:lnTo>
                  <a:lnTo>
                    <a:pt x="52" y="12"/>
                  </a:lnTo>
                  <a:lnTo>
                    <a:pt x="57" y="7"/>
                  </a:lnTo>
                  <a:lnTo>
                    <a:pt x="63" y="4"/>
                  </a:lnTo>
                  <a:lnTo>
                    <a:pt x="63" y="4"/>
                  </a:lnTo>
                  <a:lnTo>
                    <a:pt x="88" y="6"/>
                  </a:lnTo>
                  <a:lnTo>
                    <a:pt x="114" y="7"/>
                  </a:lnTo>
                  <a:lnTo>
                    <a:pt x="168" y="7"/>
                  </a:lnTo>
                  <a:lnTo>
                    <a:pt x="222" y="6"/>
                  </a:lnTo>
                  <a:lnTo>
                    <a:pt x="278" y="4"/>
                  </a:lnTo>
                  <a:lnTo>
                    <a:pt x="278" y="4"/>
                  </a:lnTo>
                  <a:lnTo>
                    <a:pt x="335" y="1"/>
                  </a:lnTo>
                  <a:lnTo>
                    <a:pt x="394" y="0"/>
                  </a:lnTo>
                  <a:lnTo>
                    <a:pt x="448" y="1"/>
                  </a:lnTo>
                  <a:lnTo>
                    <a:pt x="474" y="2"/>
                  </a:lnTo>
                  <a:lnTo>
                    <a:pt x="500" y="5"/>
                  </a:lnTo>
                  <a:lnTo>
                    <a:pt x="525" y="9"/>
                  </a:lnTo>
                  <a:lnTo>
                    <a:pt x="549" y="12"/>
                  </a:lnTo>
                  <a:lnTo>
                    <a:pt x="571" y="19"/>
                  </a:lnTo>
                  <a:lnTo>
                    <a:pt x="592" y="25"/>
                  </a:lnTo>
                  <a:lnTo>
                    <a:pt x="612" y="34"/>
                  </a:lnTo>
                  <a:lnTo>
                    <a:pt x="630" y="44"/>
                  </a:lnTo>
                  <a:lnTo>
                    <a:pt x="646" y="55"/>
                  </a:lnTo>
                  <a:lnTo>
                    <a:pt x="661" y="69"/>
                  </a:lnTo>
                  <a:lnTo>
                    <a:pt x="661" y="69"/>
                  </a:lnTo>
                  <a:lnTo>
                    <a:pt x="671" y="60"/>
                  </a:lnTo>
                  <a:lnTo>
                    <a:pt x="683" y="51"/>
                  </a:lnTo>
                  <a:lnTo>
                    <a:pt x="695" y="42"/>
                  </a:lnTo>
                  <a:lnTo>
                    <a:pt x="709" y="36"/>
                  </a:lnTo>
                  <a:lnTo>
                    <a:pt x="724" y="30"/>
                  </a:lnTo>
                  <a:lnTo>
                    <a:pt x="740" y="24"/>
                  </a:lnTo>
                  <a:lnTo>
                    <a:pt x="756" y="19"/>
                  </a:lnTo>
                  <a:lnTo>
                    <a:pt x="774" y="15"/>
                  </a:lnTo>
                  <a:lnTo>
                    <a:pt x="811" y="9"/>
                  </a:lnTo>
                  <a:lnTo>
                    <a:pt x="849" y="4"/>
                  </a:lnTo>
                  <a:lnTo>
                    <a:pt x="890" y="1"/>
                  </a:lnTo>
                  <a:lnTo>
                    <a:pt x="933" y="0"/>
                  </a:lnTo>
                  <a:lnTo>
                    <a:pt x="975" y="0"/>
                  </a:lnTo>
                  <a:lnTo>
                    <a:pt x="1018" y="1"/>
                  </a:lnTo>
                  <a:lnTo>
                    <a:pt x="1105" y="5"/>
                  </a:lnTo>
                  <a:lnTo>
                    <a:pt x="1188" y="10"/>
                  </a:lnTo>
                  <a:lnTo>
                    <a:pt x="1228" y="11"/>
                  </a:lnTo>
                  <a:lnTo>
                    <a:pt x="1264" y="12"/>
                  </a:lnTo>
                  <a:lnTo>
                    <a:pt x="1264" y="12"/>
                  </a:lnTo>
                  <a:lnTo>
                    <a:pt x="1270" y="11"/>
                  </a:lnTo>
                  <a:lnTo>
                    <a:pt x="1274" y="12"/>
                  </a:lnTo>
                  <a:lnTo>
                    <a:pt x="1277" y="14"/>
                  </a:lnTo>
                  <a:lnTo>
                    <a:pt x="1279" y="16"/>
                  </a:lnTo>
                  <a:lnTo>
                    <a:pt x="1280" y="19"/>
                  </a:lnTo>
                  <a:lnTo>
                    <a:pt x="1282" y="22"/>
                  </a:lnTo>
                  <a:lnTo>
                    <a:pt x="1282" y="31"/>
                  </a:lnTo>
                  <a:lnTo>
                    <a:pt x="1280" y="51"/>
                  </a:lnTo>
                  <a:lnTo>
                    <a:pt x="1280" y="61"/>
                  </a:lnTo>
                  <a:lnTo>
                    <a:pt x="1280" y="6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7"/>
            <p:cNvSpPr>
              <a:spLocks/>
            </p:cNvSpPr>
            <p:nvPr/>
          </p:nvSpPr>
          <p:spPr bwMode="auto">
            <a:xfrm>
              <a:off x="412" y="1315"/>
              <a:ext cx="111" cy="149"/>
            </a:xfrm>
            <a:custGeom>
              <a:avLst/>
              <a:gdLst>
                <a:gd name="T0" fmla="*/ 557 w 557"/>
                <a:gd name="T1" fmla="*/ 712 h 743"/>
                <a:gd name="T2" fmla="*/ 557 w 557"/>
                <a:gd name="T3" fmla="*/ 712 h 743"/>
                <a:gd name="T4" fmla="*/ 557 w 557"/>
                <a:gd name="T5" fmla="*/ 8 h 743"/>
                <a:gd name="T6" fmla="*/ 557 w 557"/>
                <a:gd name="T7" fmla="*/ 8 h 743"/>
                <a:gd name="T8" fmla="*/ 509 w 557"/>
                <a:gd name="T9" fmla="*/ 9 h 743"/>
                <a:gd name="T10" fmla="*/ 460 w 557"/>
                <a:gd name="T11" fmla="*/ 9 h 743"/>
                <a:gd name="T12" fmla="*/ 410 w 557"/>
                <a:gd name="T13" fmla="*/ 8 h 743"/>
                <a:gd name="T14" fmla="*/ 359 w 557"/>
                <a:gd name="T15" fmla="*/ 4 h 743"/>
                <a:gd name="T16" fmla="*/ 359 w 557"/>
                <a:gd name="T17" fmla="*/ 4 h 743"/>
                <a:gd name="T18" fmla="*/ 306 w 557"/>
                <a:gd name="T19" fmla="*/ 2 h 743"/>
                <a:gd name="T20" fmla="*/ 254 w 557"/>
                <a:gd name="T21" fmla="*/ 0 h 743"/>
                <a:gd name="T22" fmla="*/ 203 w 557"/>
                <a:gd name="T23" fmla="*/ 0 h 743"/>
                <a:gd name="T24" fmla="*/ 178 w 557"/>
                <a:gd name="T25" fmla="*/ 0 h 743"/>
                <a:gd name="T26" fmla="*/ 154 w 557"/>
                <a:gd name="T27" fmla="*/ 3 h 743"/>
                <a:gd name="T28" fmla="*/ 132 w 557"/>
                <a:gd name="T29" fmla="*/ 5 h 743"/>
                <a:gd name="T30" fmla="*/ 110 w 557"/>
                <a:gd name="T31" fmla="*/ 10 h 743"/>
                <a:gd name="T32" fmla="*/ 88 w 557"/>
                <a:gd name="T33" fmla="*/ 15 h 743"/>
                <a:gd name="T34" fmla="*/ 69 w 557"/>
                <a:gd name="T35" fmla="*/ 22 h 743"/>
                <a:gd name="T36" fmla="*/ 50 w 557"/>
                <a:gd name="T37" fmla="*/ 30 h 743"/>
                <a:gd name="T38" fmla="*/ 31 w 557"/>
                <a:gd name="T39" fmla="*/ 39 h 743"/>
                <a:gd name="T40" fmla="*/ 15 w 557"/>
                <a:gd name="T41" fmla="*/ 51 h 743"/>
                <a:gd name="T42" fmla="*/ 0 w 557"/>
                <a:gd name="T43" fmla="*/ 64 h 743"/>
                <a:gd name="T44" fmla="*/ 0 w 557"/>
                <a:gd name="T45" fmla="*/ 64 h 743"/>
                <a:gd name="T46" fmla="*/ 0 w 557"/>
                <a:gd name="T47" fmla="*/ 743 h 743"/>
                <a:gd name="T48" fmla="*/ 0 w 557"/>
                <a:gd name="T49" fmla="*/ 743 h 743"/>
                <a:gd name="T50" fmla="*/ 10 w 557"/>
                <a:gd name="T51" fmla="*/ 738 h 743"/>
                <a:gd name="T52" fmla="*/ 21 w 557"/>
                <a:gd name="T53" fmla="*/ 733 h 743"/>
                <a:gd name="T54" fmla="*/ 47 w 557"/>
                <a:gd name="T55" fmla="*/ 724 h 743"/>
                <a:gd name="T56" fmla="*/ 75 w 557"/>
                <a:gd name="T57" fmla="*/ 717 h 743"/>
                <a:gd name="T58" fmla="*/ 106 w 557"/>
                <a:gd name="T59" fmla="*/ 710 h 743"/>
                <a:gd name="T60" fmla="*/ 139 w 557"/>
                <a:gd name="T61" fmla="*/ 707 h 743"/>
                <a:gd name="T62" fmla="*/ 175 w 557"/>
                <a:gd name="T63" fmla="*/ 704 h 743"/>
                <a:gd name="T64" fmla="*/ 213 w 557"/>
                <a:gd name="T65" fmla="*/ 702 h 743"/>
                <a:gd name="T66" fmla="*/ 251 w 557"/>
                <a:gd name="T67" fmla="*/ 702 h 743"/>
                <a:gd name="T68" fmla="*/ 331 w 557"/>
                <a:gd name="T69" fmla="*/ 702 h 743"/>
                <a:gd name="T70" fmla="*/ 410 w 557"/>
                <a:gd name="T71" fmla="*/ 704 h 743"/>
                <a:gd name="T72" fmla="*/ 557 w 557"/>
                <a:gd name="T73" fmla="*/ 712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57" h="743">
                  <a:moveTo>
                    <a:pt x="557" y="712"/>
                  </a:moveTo>
                  <a:lnTo>
                    <a:pt x="557" y="712"/>
                  </a:lnTo>
                  <a:lnTo>
                    <a:pt x="557" y="8"/>
                  </a:lnTo>
                  <a:lnTo>
                    <a:pt x="557" y="8"/>
                  </a:lnTo>
                  <a:lnTo>
                    <a:pt x="509" y="9"/>
                  </a:lnTo>
                  <a:lnTo>
                    <a:pt x="460" y="9"/>
                  </a:lnTo>
                  <a:lnTo>
                    <a:pt x="410" y="8"/>
                  </a:lnTo>
                  <a:lnTo>
                    <a:pt x="359" y="4"/>
                  </a:lnTo>
                  <a:lnTo>
                    <a:pt x="359" y="4"/>
                  </a:lnTo>
                  <a:lnTo>
                    <a:pt x="306" y="2"/>
                  </a:lnTo>
                  <a:lnTo>
                    <a:pt x="254" y="0"/>
                  </a:lnTo>
                  <a:lnTo>
                    <a:pt x="203" y="0"/>
                  </a:lnTo>
                  <a:lnTo>
                    <a:pt x="178" y="0"/>
                  </a:lnTo>
                  <a:lnTo>
                    <a:pt x="154" y="3"/>
                  </a:lnTo>
                  <a:lnTo>
                    <a:pt x="132" y="5"/>
                  </a:lnTo>
                  <a:lnTo>
                    <a:pt x="110" y="10"/>
                  </a:lnTo>
                  <a:lnTo>
                    <a:pt x="88" y="15"/>
                  </a:lnTo>
                  <a:lnTo>
                    <a:pt x="69" y="22"/>
                  </a:lnTo>
                  <a:lnTo>
                    <a:pt x="50" y="30"/>
                  </a:lnTo>
                  <a:lnTo>
                    <a:pt x="31" y="39"/>
                  </a:lnTo>
                  <a:lnTo>
                    <a:pt x="15" y="51"/>
                  </a:lnTo>
                  <a:lnTo>
                    <a:pt x="0" y="64"/>
                  </a:lnTo>
                  <a:lnTo>
                    <a:pt x="0" y="64"/>
                  </a:lnTo>
                  <a:lnTo>
                    <a:pt x="0" y="743"/>
                  </a:lnTo>
                  <a:lnTo>
                    <a:pt x="0" y="743"/>
                  </a:lnTo>
                  <a:lnTo>
                    <a:pt x="10" y="738"/>
                  </a:lnTo>
                  <a:lnTo>
                    <a:pt x="21" y="733"/>
                  </a:lnTo>
                  <a:lnTo>
                    <a:pt x="47" y="724"/>
                  </a:lnTo>
                  <a:lnTo>
                    <a:pt x="75" y="717"/>
                  </a:lnTo>
                  <a:lnTo>
                    <a:pt x="106" y="710"/>
                  </a:lnTo>
                  <a:lnTo>
                    <a:pt x="139" y="707"/>
                  </a:lnTo>
                  <a:lnTo>
                    <a:pt x="175" y="704"/>
                  </a:lnTo>
                  <a:lnTo>
                    <a:pt x="213" y="702"/>
                  </a:lnTo>
                  <a:lnTo>
                    <a:pt x="251" y="702"/>
                  </a:lnTo>
                  <a:lnTo>
                    <a:pt x="331" y="702"/>
                  </a:lnTo>
                  <a:lnTo>
                    <a:pt x="410" y="704"/>
                  </a:lnTo>
                  <a:lnTo>
                    <a:pt x="557" y="7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8"/>
            <p:cNvSpPr>
              <a:spLocks/>
            </p:cNvSpPr>
            <p:nvPr/>
          </p:nvSpPr>
          <p:spPr bwMode="auto">
            <a:xfrm>
              <a:off x="293" y="1315"/>
              <a:ext cx="111" cy="150"/>
            </a:xfrm>
            <a:custGeom>
              <a:avLst/>
              <a:gdLst>
                <a:gd name="T0" fmla="*/ 508 w 557"/>
                <a:gd name="T1" fmla="*/ 719 h 748"/>
                <a:gd name="T2" fmla="*/ 508 w 557"/>
                <a:gd name="T3" fmla="*/ 719 h 748"/>
                <a:gd name="T4" fmla="*/ 513 w 557"/>
                <a:gd name="T5" fmla="*/ 723 h 748"/>
                <a:gd name="T6" fmla="*/ 520 w 557"/>
                <a:gd name="T7" fmla="*/ 728 h 748"/>
                <a:gd name="T8" fmla="*/ 537 w 557"/>
                <a:gd name="T9" fmla="*/ 741 h 748"/>
                <a:gd name="T10" fmla="*/ 545 w 557"/>
                <a:gd name="T11" fmla="*/ 745 h 748"/>
                <a:gd name="T12" fmla="*/ 548 w 557"/>
                <a:gd name="T13" fmla="*/ 746 h 748"/>
                <a:gd name="T14" fmla="*/ 552 w 557"/>
                <a:gd name="T15" fmla="*/ 748 h 748"/>
                <a:gd name="T16" fmla="*/ 553 w 557"/>
                <a:gd name="T17" fmla="*/ 746 h 748"/>
                <a:gd name="T18" fmla="*/ 555 w 557"/>
                <a:gd name="T19" fmla="*/ 744 h 748"/>
                <a:gd name="T20" fmla="*/ 557 w 557"/>
                <a:gd name="T21" fmla="*/ 740 h 748"/>
                <a:gd name="T22" fmla="*/ 557 w 557"/>
                <a:gd name="T23" fmla="*/ 735 h 748"/>
                <a:gd name="T24" fmla="*/ 557 w 557"/>
                <a:gd name="T25" fmla="*/ 735 h 748"/>
                <a:gd name="T26" fmla="*/ 557 w 557"/>
                <a:gd name="T27" fmla="*/ 64 h 748"/>
                <a:gd name="T28" fmla="*/ 557 w 557"/>
                <a:gd name="T29" fmla="*/ 64 h 748"/>
                <a:gd name="T30" fmla="*/ 542 w 557"/>
                <a:gd name="T31" fmla="*/ 51 h 748"/>
                <a:gd name="T32" fmla="*/ 525 w 557"/>
                <a:gd name="T33" fmla="*/ 39 h 748"/>
                <a:gd name="T34" fmla="*/ 508 w 557"/>
                <a:gd name="T35" fmla="*/ 30 h 748"/>
                <a:gd name="T36" fmla="*/ 489 w 557"/>
                <a:gd name="T37" fmla="*/ 22 h 748"/>
                <a:gd name="T38" fmla="*/ 470 w 557"/>
                <a:gd name="T39" fmla="*/ 15 h 748"/>
                <a:gd name="T40" fmla="*/ 448 w 557"/>
                <a:gd name="T41" fmla="*/ 10 h 748"/>
                <a:gd name="T42" fmla="*/ 426 w 557"/>
                <a:gd name="T43" fmla="*/ 5 h 748"/>
                <a:gd name="T44" fmla="*/ 404 w 557"/>
                <a:gd name="T45" fmla="*/ 3 h 748"/>
                <a:gd name="T46" fmla="*/ 380 w 557"/>
                <a:gd name="T47" fmla="*/ 0 h 748"/>
                <a:gd name="T48" fmla="*/ 355 w 557"/>
                <a:gd name="T49" fmla="*/ 0 h 748"/>
                <a:gd name="T50" fmla="*/ 306 w 557"/>
                <a:gd name="T51" fmla="*/ 0 h 748"/>
                <a:gd name="T52" fmla="*/ 254 w 557"/>
                <a:gd name="T53" fmla="*/ 2 h 748"/>
                <a:gd name="T54" fmla="*/ 200 w 557"/>
                <a:gd name="T55" fmla="*/ 5 h 748"/>
                <a:gd name="T56" fmla="*/ 200 w 557"/>
                <a:gd name="T57" fmla="*/ 5 h 748"/>
                <a:gd name="T58" fmla="*/ 149 w 557"/>
                <a:gd name="T59" fmla="*/ 8 h 748"/>
                <a:gd name="T60" fmla="*/ 98 w 557"/>
                <a:gd name="T61" fmla="*/ 9 h 748"/>
                <a:gd name="T62" fmla="*/ 49 w 557"/>
                <a:gd name="T63" fmla="*/ 10 h 748"/>
                <a:gd name="T64" fmla="*/ 24 w 557"/>
                <a:gd name="T65" fmla="*/ 9 h 748"/>
                <a:gd name="T66" fmla="*/ 0 w 557"/>
                <a:gd name="T67" fmla="*/ 8 h 748"/>
                <a:gd name="T68" fmla="*/ 0 w 557"/>
                <a:gd name="T69" fmla="*/ 8 h 748"/>
                <a:gd name="T70" fmla="*/ 0 w 557"/>
                <a:gd name="T71" fmla="*/ 348 h 748"/>
                <a:gd name="T72" fmla="*/ 0 w 557"/>
                <a:gd name="T73" fmla="*/ 712 h 748"/>
                <a:gd name="T74" fmla="*/ 0 w 557"/>
                <a:gd name="T75" fmla="*/ 712 h 748"/>
                <a:gd name="T76" fmla="*/ 62 w 557"/>
                <a:gd name="T77" fmla="*/ 709 h 748"/>
                <a:gd name="T78" fmla="*/ 127 w 557"/>
                <a:gd name="T79" fmla="*/ 705 h 748"/>
                <a:gd name="T80" fmla="*/ 193 w 557"/>
                <a:gd name="T81" fmla="*/ 703 h 748"/>
                <a:gd name="T82" fmla="*/ 260 w 557"/>
                <a:gd name="T83" fmla="*/ 702 h 748"/>
                <a:gd name="T84" fmla="*/ 326 w 557"/>
                <a:gd name="T85" fmla="*/ 702 h 748"/>
                <a:gd name="T86" fmla="*/ 358 w 557"/>
                <a:gd name="T87" fmla="*/ 702 h 748"/>
                <a:gd name="T88" fmla="*/ 390 w 557"/>
                <a:gd name="T89" fmla="*/ 704 h 748"/>
                <a:gd name="T90" fmla="*/ 421 w 557"/>
                <a:gd name="T91" fmla="*/ 707 h 748"/>
                <a:gd name="T92" fmla="*/ 451 w 557"/>
                <a:gd name="T93" fmla="*/ 709 h 748"/>
                <a:gd name="T94" fmla="*/ 480 w 557"/>
                <a:gd name="T95" fmla="*/ 714 h 748"/>
                <a:gd name="T96" fmla="*/ 508 w 557"/>
                <a:gd name="T97" fmla="*/ 719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57" h="748">
                  <a:moveTo>
                    <a:pt x="508" y="719"/>
                  </a:moveTo>
                  <a:lnTo>
                    <a:pt x="508" y="719"/>
                  </a:lnTo>
                  <a:lnTo>
                    <a:pt x="513" y="723"/>
                  </a:lnTo>
                  <a:lnTo>
                    <a:pt x="520" y="728"/>
                  </a:lnTo>
                  <a:lnTo>
                    <a:pt x="537" y="741"/>
                  </a:lnTo>
                  <a:lnTo>
                    <a:pt x="545" y="745"/>
                  </a:lnTo>
                  <a:lnTo>
                    <a:pt x="548" y="746"/>
                  </a:lnTo>
                  <a:lnTo>
                    <a:pt x="552" y="748"/>
                  </a:lnTo>
                  <a:lnTo>
                    <a:pt x="553" y="746"/>
                  </a:lnTo>
                  <a:lnTo>
                    <a:pt x="555" y="744"/>
                  </a:lnTo>
                  <a:lnTo>
                    <a:pt x="557" y="740"/>
                  </a:lnTo>
                  <a:lnTo>
                    <a:pt x="557" y="735"/>
                  </a:lnTo>
                  <a:lnTo>
                    <a:pt x="557" y="735"/>
                  </a:lnTo>
                  <a:lnTo>
                    <a:pt x="557" y="64"/>
                  </a:lnTo>
                  <a:lnTo>
                    <a:pt x="557" y="64"/>
                  </a:lnTo>
                  <a:lnTo>
                    <a:pt x="542" y="51"/>
                  </a:lnTo>
                  <a:lnTo>
                    <a:pt x="525" y="39"/>
                  </a:lnTo>
                  <a:lnTo>
                    <a:pt x="508" y="30"/>
                  </a:lnTo>
                  <a:lnTo>
                    <a:pt x="489" y="22"/>
                  </a:lnTo>
                  <a:lnTo>
                    <a:pt x="470" y="15"/>
                  </a:lnTo>
                  <a:lnTo>
                    <a:pt x="448" y="10"/>
                  </a:lnTo>
                  <a:lnTo>
                    <a:pt x="426" y="5"/>
                  </a:lnTo>
                  <a:lnTo>
                    <a:pt x="404" y="3"/>
                  </a:lnTo>
                  <a:lnTo>
                    <a:pt x="380" y="0"/>
                  </a:lnTo>
                  <a:lnTo>
                    <a:pt x="355" y="0"/>
                  </a:lnTo>
                  <a:lnTo>
                    <a:pt x="306" y="0"/>
                  </a:lnTo>
                  <a:lnTo>
                    <a:pt x="254" y="2"/>
                  </a:lnTo>
                  <a:lnTo>
                    <a:pt x="200" y="5"/>
                  </a:lnTo>
                  <a:lnTo>
                    <a:pt x="200" y="5"/>
                  </a:lnTo>
                  <a:lnTo>
                    <a:pt x="149" y="8"/>
                  </a:lnTo>
                  <a:lnTo>
                    <a:pt x="98" y="9"/>
                  </a:lnTo>
                  <a:lnTo>
                    <a:pt x="49" y="10"/>
                  </a:lnTo>
                  <a:lnTo>
                    <a:pt x="24" y="9"/>
                  </a:lnTo>
                  <a:lnTo>
                    <a:pt x="0" y="8"/>
                  </a:lnTo>
                  <a:lnTo>
                    <a:pt x="0" y="8"/>
                  </a:lnTo>
                  <a:lnTo>
                    <a:pt x="0" y="348"/>
                  </a:lnTo>
                  <a:lnTo>
                    <a:pt x="0" y="712"/>
                  </a:lnTo>
                  <a:lnTo>
                    <a:pt x="0" y="712"/>
                  </a:lnTo>
                  <a:lnTo>
                    <a:pt x="62" y="709"/>
                  </a:lnTo>
                  <a:lnTo>
                    <a:pt x="127" y="705"/>
                  </a:lnTo>
                  <a:lnTo>
                    <a:pt x="193" y="703"/>
                  </a:lnTo>
                  <a:lnTo>
                    <a:pt x="260" y="702"/>
                  </a:lnTo>
                  <a:lnTo>
                    <a:pt x="326" y="702"/>
                  </a:lnTo>
                  <a:lnTo>
                    <a:pt x="358" y="702"/>
                  </a:lnTo>
                  <a:lnTo>
                    <a:pt x="390" y="704"/>
                  </a:lnTo>
                  <a:lnTo>
                    <a:pt x="421" y="707"/>
                  </a:lnTo>
                  <a:lnTo>
                    <a:pt x="451" y="709"/>
                  </a:lnTo>
                  <a:lnTo>
                    <a:pt x="480" y="714"/>
                  </a:lnTo>
                  <a:lnTo>
                    <a:pt x="508" y="7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9"/>
            <p:cNvSpPr>
              <a:spLocks/>
            </p:cNvSpPr>
            <p:nvPr/>
          </p:nvSpPr>
          <p:spPr bwMode="auto">
            <a:xfrm>
              <a:off x="309" y="1339"/>
              <a:ext cx="79" cy="13"/>
            </a:xfrm>
            <a:custGeom>
              <a:avLst/>
              <a:gdLst>
                <a:gd name="T0" fmla="*/ 380 w 396"/>
                <a:gd name="T1" fmla="*/ 65 h 65"/>
                <a:gd name="T2" fmla="*/ 380 w 396"/>
                <a:gd name="T3" fmla="*/ 65 h 65"/>
                <a:gd name="T4" fmla="*/ 375 w 396"/>
                <a:gd name="T5" fmla="*/ 63 h 65"/>
                <a:gd name="T6" fmla="*/ 370 w 396"/>
                <a:gd name="T7" fmla="*/ 62 h 65"/>
                <a:gd name="T8" fmla="*/ 367 w 396"/>
                <a:gd name="T9" fmla="*/ 58 h 65"/>
                <a:gd name="T10" fmla="*/ 365 w 396"/>
                <a:gd name="T11" fmla="*/ 55 h 65"/>
                <a:gd name="T12" fmla="*/ 365 w 396"/>
                <a:gd name="T13" fmla="*/ 55 h 65"/>
                <a:gd name="T14" fmla="*/ 362 w 396"/>
                <a:gd name="T15" fmla="*/ 50 h 65"/>
                <a:gd name="T16" fmla="*/ 360 w 396"/>
                <a:gd name="T17" fmla="*/ 46 h 65"/>
                <a:gd name="T18" fmla="*/ 352 w 396"/>
                <a:gd name="T19" fmla="*/ 40 h 65"/>
                <a:gd name="T20" fmla="*/ 346 w 396"/>
                <a:gd name="T21" fmla="*/ 36 h 65"/>
                <a:gd name="T22" fmla="*/ 339 w 396"/>
                <a:gd name="T23" fmla="*/ 34 h 65"/>
                <a:gd name="T24" fmla="*/ 331 w 396"/>
                <a:gd name="T25" fmla="*/ 32 h 65"/>
                <a:gd name="T26" fmla="*/ 325 w 396"/>
                <a:gd name="T27" fmla="*/ 32 h 65"/>
                <a:gd name="T28" fmla="*/ 319 w 396"/>
                <a:gd name="T29" fmla="*/ 34 h 65"/>
                <a:gd name="T30" fmla="*/ 319 w 396"/>
                <a:gd name="T31" fmla="*/ 34 h 65"/>
                <a:gd name="T32" fmla="*/ 316 w 396"/>
                <a:gd name="T33" fmla="*/ 34 h 65"/>
                <a:gd name="T34" fmla="*/ 16 w 396"/>
                <a:gd name="T35" fmla="*/ 34 h 65"/>
                <a:gd name="T36" fmla="*/ 16 w 396"/>
                <a:gd name="T37" fmla="*/ 34 h 65"/>
                <a:gd name="T38" fmla="*/ 8 w 396"/>
                <a:gd name="T39" fmla="*/ 32 h 65"/>
                <a:gd name="T40" fmla="*/ 3 w 396"/>
                <a:gd name="T41" fmla="*/ 29 h 65"/>
                <a:gd name="T42" fmla="*/ 1 w 396"/>
                <a:gd name="T43" fmla="*/ 24 h 65"/>
                <a:gd name="T44" fmla="*/ 0 w 396"/>
                <a:gd name="T45" fmla="*/ 17 h 65"/>
                <a:gd name="T46" fmla="*/ 0 w 396"/>
                <a:gd name="T47" fmla="*/ 17 h 65"/>
                <a:gd name="T48" fmla="*/ 1 w 396"/>
                <a:gd name="T49" fmla="*/ 11 h 65"/>
                <a:gd name="T50" fmla="*/ 3 w 396"/>
                <a:gd name="T51" fmla="*/ 6 h 65"/>
                <a:gd name="T52" fmla="*/ 8 w 396"/>
                <a:gd name="T53" fmla="*/ 2 h 65"/>
                <a:gd name="T54" fmla="*/ 16 w 396"/>
                <a:gd name="T55" fmla="*/ 1 h 65"/>
                <a:gd name="T56" fmla="*/ 316 w 396"/>
                <a:gd name="T57" fmla="*/ 1 h 65"/>
                <a:gd name="T58" fmla="*/ 316 w 396"/>
                <a:gd name="T59" fmla="*/ 1 h 65"/>
                <a:gd name="T60" fmla="*/ 325 w 396"/>
                <a:gd name="T61" fmla="*/ 0 h 65"/>
                <a:gd name="T62" fmla="*/ 335 w 396"/>
                <a:gd name="T63" fmla="*/ 1 h 65"/>
                <a:gd name="T64" fmla="*/ 346 w 396"/>
                <a:gd name="T65" fmla="*/ 2 h 65"/>
                <a:gd name="T66" fmla="*/ 357 w 396"/>
                <a:gd name="T67" fmla="*/ 6 h 65"/>
                <a:gd name="T68" fmla="*/ 368 w 396"/>
                <a:gd name="T69" fmla="*/ 11 h 65"/>
                <a:gd name="T70" fmla="*/ 378 w 396"/>
                <a:gd name="T71" fmla="*/ 19 h 65"/>
                <a:gd name="T72" fmla="*/ 383 w 396"/>
                <a:gd name="T73" fmla="*/ 24 h 65"/>
                <a:gd name="T74" fmla="*/ 387 w 396"/>
                <a:gd name="T75" fmla="*/ 29 h 65"/>
                <a:gd name="T76" fmla="*/ 391 w 396"/>
                <a:gd name="T77" fmla="*/ 35 h 65"/>
                <a:gd name="T78" fmla="*/ 395 w 396"/>
                <a:gd name="T79" fmla="*/ 42 h 65"/>
                <a:gd name="T80" fmla="*/ 395 w 396"/>
                <a:gd name="T81" fmla="*/ 42 h 65"/>
                <a:gd name="T82" fmla="*/ 396 w 396"/>
                <a:gd name="T83" fmla="*/ 49 h 65"/>
                <a:gd name="T84" fmla="*/ 395 w 396"/>
                <a:gd name="T85" fmla="*/ 55 h 65"/>
                <a:gd name="T86" fmla="*/ 391 w 396"/>
                <a:gd name="T87" fmla="*/ 60 h 65"/>
                <a:gd name="T88" fmla="*/ 385 w 396"/>
                <a:gd name="T89" fmla="*/ 63 h 65"/>
                <a:gd name="T90" fmla="*/ 385 w 396"/>
                <a:gd name="T91" fmla="*/ 63 h 65"/>
                <a:gd name="T92" fmla="*/ 380 w 396"/>
                <a:gd name="T9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5">
                  <a:moveTo>
                    <a:pt x="380" y="65"/>
                  </a:moveTo>
                  <a:lnTo>
                    <a:pt x="380" y="65"/>
                  </a:lnTo>
                  <a:lnTo>
                    <a:pt x="375" y="63"/>
                  </a:lnTo>
                  <a:lnTo>
                    <a:pt x="370" y="62"/>
                  </a:lnTo>
                  <a:lnTo>
                    <a:pt x="367" y="58"/>
                  </a:lnTo>
                  <a:lnTo>
                    <a:pt x="365" y="55"/>
                  </a:lnTo>
                  <a:lnTo>
                    <a:pt x="365" y="55"/>
                  </a:lnTo>
                  <a:lnTo>
                    <a:pt x="362" y="50"/>
                  </a:lnTo>
                  <a:lnTo>
                    <a:pt x="360" y="46"/>
                  </a:lnTo>
                  <a:lnTo>
                    <a:pt x="352" y="40"/>
                  </a:lnTo>
                  <a:lnTo>
                    <a:pt x="346" y="36"/>
                  </a:lnTo>
                  <a:lnTo>
                    <a:pt x="339" y="34"/>
                  </a:lnTo>
                  <a:lnTo>
                    <a:pt x="331" y="32"/>
                  </a:lnTo>
                  <a:lnTo>
                    <a:pt x="325" y="32"/>
                  </a:lnTo>
                  <a:lnTo>
                    <a:pt x="319" y="34"/>
                  </a:lnTo>
                  <a:lnTo>
                    <a:pt x="319" y="34"/>
                  </a:lnTo>
                  <a:lnTo>
                    <a:pt x="316" y="34"/>
                  </a:lnTo>
                  <a:lnTo>
                    <a:pt x="16" y="34"/>
                  </a:lnTo>
                  <a:lnTo>
                    <a:pt x="16" y="34"/>
                  </a:lnTo>
                  <a:lnTo>
                    <a:pt x="8" y="32"/>
                  </a:lnTo>
                  <a:lnTo>
                    <a:pt x="3" y="29"/>
                  </a:lnTo>
                  <a:lnTo>
                    <a:pt x="1" y="24"/>
                  </a:lnTo>
                  <a:lnTo>
                    <a:pt x="0" y="17"/>
                  </a:lnTo>
                  <a:lnTo>
                    <a:pt x="0" y="17"/>
                  </a:lnTo>
                  <a:lnTo>
                    <a:pt x="1" y="11"/>
                  </a:lnTo>
                  <a:lnTo>
                    <a:pt x="3" y="6"/>
                  </a:lnTo>
                  <a:lnTo>
                    <a:pt x="8" y="2"/>
                  </a:lnTo>
                  <a:lnTo>
                    <a:pt x="16" y="1"/>
                  </a:lnTo>
                  <a:lnTo>
                    <a:pt x="316" y="1"/>
                  </a:lnTo>
                  <a:lnTo>
                    <a:pt x="316" y="1"/>
                  </a:lnTo>
                  <a:lnTo>
                    <a:pt x="325" y="0"/>
                  </a:lnTo>
                  <a:lnTo>
                    <a:pt x="335" y="1"/>
                  </a:lnTo>
                  <a:lnTo>
                    <a:pt x="346" y="2"/>
                  </a:lnTo>
                  <a:lnTo>
                    <a:pt x="357" y="6"/>
                  </a:lnTo>
                  <a:lnTo>
                    <a:pt x="368" y="11"/>
                  </a:lnTo>
                  <a:lnTo>
                    <a:pt x="378" y="19"/>
                  </a:lnTo>
                  <a:lnTo>
                    <a:pt x="383" y="24"/>
                  </a:lnTo>
                  <a:lnTo>
                    <a:pt x="387" y="29"/>
                  </a:lnTo>
                  <a:lnTo>
                    <a:pt x="391" y="35"/>
                  </a:lnTo>
                  <a:lnTo>
                    <a:pt x="395" y="42"/>
                  </a:lnTo>
                  <a:lnTo>
                    <a:pt x="395" y="42"/>
                  </a:lnTo>
                  <a:lnTo>
                    <a:pt x="396" y="49"/>
                  </a:lnTo>
                  <a:lnTo>
                    <a:pt x="395" y="55"/>
                  </a:lnTo>
                  <a:lnTo>
                    <a:pt x="391" y="60"/>
                  </a:lnTo>
                  <a:lnTo>
                    <a:pt x="385" y="63"/>
                  </a:lnTo>
                  <a:lnTo>
                    <a:pt x="385" y="63"/>
                  </a:lnTo>
                  <a:lnTo>
                    <a:pt x="380"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0"/>
            <p:cNvSpPr>
              <a:spLocks/>
            </p:cNvSpPr>
            <p:nvPr/>
          </p:nvSpPr>
          <p:spPr bwMode="auto">
            <a:xfrm>
              <a:off x="309" y="1339"/>
              <a:ext cx="79" cy="13"/>
            </a:xfrm>
            <a:custGeom>
              <a:avLst/>
              <a:gdLst>
                <a:gd name="T0" fmla="*/ 380 w 396"/>
                <a:gd name="T1" fmla="*/ 65 h 65"/>
                <a:gd name="T2" fmla="*/ 380 w 396"/>
                <a:gd name="T3" fmla="*/ 65 h 65"/>
                <a:gd name="T4" fmla="*/ 375 w 396"/>
                <a:gd name="T5" fmla="*/ 63 h 65"/>
                <a:gd name="T6" fmla="*/ 370 w 396"/>
                <a:gd name="T7" fmla="*/ 62 h 65"/>
                <a:gd name="T8" fmla="*/ 367 w 396"/>
                <a:gd name="T9" fmla="*/ 58 h 65"/>
                <a:gd name="T10" fmla="*/ 365 w 396"/>
                <a:gd name="T11" fmla="*/ 55 h 65"/>
                <a:gd name="T12" fmla="*/ 365 w 396"/>
                <a:gd name="T13" fmla="*/ 55 h 65"/>
                <a:gd name="T14" fmla="*/ 362 w 396"/>
                <a:gd name="T15" fmla="*/ 50 h 65"/>
                <a:gd name="T16" fmla="*/ 360 w 396"/>
                <a:gd name="T17" fmla="*/ 46 h 65"/>
                <a:gd name="T18" fmla="*/ 352 w 396"/>
                <a:gd name="T19" fmla="*/ 40 h 65"/>
                <a:gd name="T20" fmla="*/ 346 w 396"/>
                <a:gd name="T21" fmla="*/ 36 h 65"/>
                <a:gd name="T22" fmla="*/ 339 w 396"/>
                <a:gd name="T23" fmla="*/ 34 h 65"/>
                <a:gd name="T24" fmla="*/ 331 w 396"/>
                <a:gd name="T25" fmla="*/ 32 h 65"/>
                <a:gd name="T26" fmla="*/ 325 w 396"/>
                <a:gd name="T27" fmla="*/ 32 h 65"/>
                <a:gd name="T28" fmla="*/ 319 w 396"/>
                <a:gd name="T29" fmla="*/ 34 h 65"/>
                <a:gd name="T30" fmla="*/ 319 w 396"/>
                <a:gd name="T31" fmla="*/ 34 h 65"/>
                <a:gd name="T32" fmla="*/ 316 w 396"/>
                <a:gd name="T33" fmla="*/ 34 h 65"/>
                <a:gd name="T34" fmla="*/ 16 w 396"/>
                <a:gd name="T35" fmla="*/ 34 h 65"/>
                <a:gd name="T36" fmla="*/ 16 w 396"/>
                <a:gd name="T37" fmla="*/ 34 h 65"/>
                <a:gd name="T38" fmla="*/ 8 w 396"/>
                <a:gd name="T39" fmla="*/ 32 h 65"/>
                <a:gd name="T40" fmla="*/ 3 w 396"/>
                <a:gd name="T41" fmla="*/ 29 h 65"/>
                <a:gd name="T42" fmla="*/ 1 w 396"/>
                <a:gd name="T43" fmla="*/ 24 h 65"/>
                <a:gd name="T44" fmla="*/ 0 w 396"/>
                <a:gd name="T45" fmla="*/ 17 h 65"/>
                <a:gd name="T46" fmla="*/ 0 w 396"/>
                <a:gd name="T47" fmla="*/ 17 h 65"/>
                <a:gd name="T48" fmla="*/ 1 w 396"/>
                <a:gd name="T49" fmla="*/ 11 h 65"/>
                <a:gd name="T50" fmla="*/ 3 w 396"/>
                <a:gd name="T51" fmla="*/ 6 h 65"/>
                <a:gd name="T52" fmla="*/ 8 w 396"/>
                <a:gd name="T53" fmla="*/ 2 h 65"/>
                <a:gd name="T54" fmla="*/ 16 w 396"/>
                <a:gd name="T55" fmla="*/ 1 h 65"/>
                <a:gd name="T56" fmla="*/ 316 w 396"/>
                <a:gd name="T57" fmla="*/ 1 h 65"/>
                <a:gd name="T58" fmla="*/ 316 w 396"/>
                <a:gd name="T59" fmla="*/ 1 h 65"/>
                <a:gd name="T60" fmla="*/ 325 w 396"/>
                <a:gd name="T61" fmla="*/ 0 h 65"/>
                <a:gd name="T62" fmla="*/ 335 w 396"/>
                <a:gd name="T63" fmla="*/ 1 h 65"/>
                <a:gd name="T64" fmla="*/ 346 w 396"/>
                <a:gd name="T65" fmla="*/ 2 h 65"/>
                <a:gd name="T66" fmla="*/ 357 w 396"/>
                <a:gd name="T67" fmla="*/ 6 h 65"/>
                <a:gd name="T68" fmla="*/ 368 w 396"/>
                <a:gd name="T69" fmla="*/ 11 h 65"/>
                <a:gd name="T70" fmla="*/ 378 w 396"/>
                <a:gd name="T71" fmla="*/ 19 h 65"/>
                <a:gd name="T72" fmla="*/ 383 w 396"/>
                <a:gd name="T73" fmla="*/ 24 h 65"/>
                <a:gd name="T74" fmla="*/ 387 w 396"/>
                <a:gd name="T75" fmla="*/ 29 h 65"/>
                <a:gd name="T76" fmla="*/ 391 w 396"/>
                <a:gd name="T77" fmla="*/ 35 h 65"/>
                <a:gd name="T78" fmla="*/ 395 w 396"/>
                <a:gd name="T79" fmla="*/ 42 h 65"/>
                <a:gd name="T80" fmla="*/ 395 w 396"/>
                <a:gd name="T81" fmla="*/ 42 h 65"/>
                <a:gd name="T82" fmla="*/ 396 w 396"/>
                <a:gd name="T83" fmla="*/ 49 h 65"/>
                <a:gd name="T84" fmla="*/ 395 w 396"/>
                <a:gd name="T85" fmla="*/ 55 h 65"/>
                <a:gd name="T86" fmla="*/ 391 w 396"/>
                <a:gd name="T87" fmla="*/ 60 h 65"/>
                <a:gd name="T88" fmla="*/ 385 w 396"/>
                <a:gd name="T89" fmla="*/ 63 h 65"/>
                <a:gd name="T90" fmla="*/ 385 w 396"/>
                <a:gd name="T91" fmla="*/ 63 h 65"/>
                <a:gd name="T92" fmla="*/ 380 w 396"/>
                <a:gd name="T9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5">
                  <a:moveTo>
                    <a:pt x="380" y="65"/>
                  </a:moveTo>
                  <a:lnTo>
                    <a:pt x="380" y="65"/>
                  </a:lnTo>
                  <a:lnTo>
                    <a:pt x="375" y="63"/>
                  </a:lnTo>
                  <a:lnTo>
                    <a:pt x="370" y="62"/>
                  </a:lnTo>
                  <a:lnTo>
                    <a:pt x="367" y="58"/>
                  </a:lnTo>
                  <a:lnTo>
                    <a:pt x="365" y="55"/>
                  </a:lnTo>
                  <a:lnTo>
                    <a:pt x="365" y="55"/>
                  </a:lnTo>
                  <a:lnTo>
                    <a:pt x="362" y="50"/>
                  </a:lnTo>
                  <a:lnTo>
                    <a:pt x="360" y="46"/>
                  </a:lnTo>
                  <a:lnTo>
                    <a:pt x="352" y="40"/>
                  </a:lnTo>
                  <a:lnTo>
                    <a:pt x="346" y="36"/>
                  </a:lnTo>
                  <a:lnTo>
                    <a:pt x="339" y="34"/>
                  </a:lnTo>
                  <a:lnTo>
                    <a:pt x="331" y="32"/>
                  </a:lnTo>
                  <a:lnTo>
                    <a:pt x="325" y="32"/>
                  </a:lnTo>
                  <a:lnTo>
                    <a:pt x="319" y="34"/>
                  </a:lnTo>
                  <a:lnTo>
                    <a:pt x="319" y="34"/>
                  </a:lnTo>
                  <a:lnTo>
                    <a:pt x="316" y="34"/>
                  </a:lnTo>
                  <a:lnTo>
                    <a:pt x="16" y="34"/>
                  </a:lnTo>
                  <a:lnTo>
                    <a:pt x="16" y="34"/>
                  </a:lnTo>
                  <a:lnTo>
                    <a:pt x="8" y="32"/>
                  </a:lnTo>
                  <a:lnTo>
                    <a:pt x="3" y="29"/>
                  </a:lnTo>
                  <a:lnTo>
                    <a:pt x="1" y="24"/>
                  </a:lnTo>
                  <a:lnTo>
                    <a:pt x="0" y="17"/>
                  </a:lnTo>
                  <a:lnTo>
                    <a:pt x="0" y="17"/>
                  </a:lnTo>
                  <a:lnTo>
                    <a:pt x="1" y="11"/>
                  </a:lnTo>
                  <a:lnTo>
                    <a:pt x="3" y="6"/>
                  </a:lnTo>
                  <a:lnTo>
                    <a:pt x="8" y="2"/>
                  </a:lnTo>
                  <a:lnTo>
                    <a:pt x="16" y="1"/>
                  </a:lnTo>
                  <a:lnTo>
                    <a:pt x="316" y="1"/>
                  </a:lnTo>
                  <a:lnTo>
                    <a:pt x="316" y="1"/>
                  </a:lnTo>
                  <a:lnTo>
                    <a:pt x="325" y="0"/>
                  </a:lnTo>
                  <a:lnTo>
                    <a:pt x="335" y="1"/>
                  </a:lnTo>
                  <a:lnTo>
                    <a:pt x="346" y="2"/>
                  </a:lnTo>
                  <a:lnTo>
                    <a:pt x="357" y="6"/>
                  </a:lnTo>
                  <a:lnTo>
                    <a:pt x="368" y="11"/>
                  </a:lnTo>
                  <a:lnTo>
                    <a:pt x="378" y="19"/>
                  </a:lnTo>
                  <a:lnTo>
                    <a:pt x="383" y="24"/>
                  </a:lnTo>
                  <a:lnTo>
                    <a:pt x="387" y="29"/>
                  </a:lnTo>
                  <a:lnTo>
                    <a:pt x="391" y="35"/>
                  </a:lnTo>
                  <a:lnTo>
                    <a:pt x="395" y="42"/>
                  </a:lnTo>
                  <a:lnTo>
                    <a:pt x="395" y="42"/>
                  </a:lnTo>
                  <a:lnTo>
                    <a:pt x="396" y="49"/>
                  </a:lnTo>
                  <a:lnTo>
                    <a:pt x="395" y="55"/>
                  </a:lnTo>
                  <a:lnTo>
                    <a:pt x="391" y="60"/>
                  </a:lnTo>
                  <a:lnTo>
                    <a:pt x="385" y="63"/>
                  </a:lnTo>
                  <a:lnTo>
                    <a:pt x="385" y="63"/>
                  </a:lnTo>
                  <a:lnTo>
                    <a:pt x="380" y="6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1"/>
            <p:cNvSpPr>
              <a:spLocks/>
            </p:cNvSpPr>
            <p:nvPr/>
          </p:nvSpPr>
          <p:spPr bwMode="auto">
            <a:xfrm>
              <a:off x="309" y="1367"/>
              <a:ext cx="79" cy="13"/>
            </a:xfrm>
            <a:custGeom>
              <a:avLst/>
              <a:gdLst>
                <a:gd name="T0" fmla="*/ 380 w 396"/>
                <a:gd name="T1" fmla="*/ 64 h 64"/>
                <a:gd name="T2" fmla="*/ 380 w 396"/>
                <a:gd name="T3" fmla="*/ 64 h 64"/>
                <a:gd name="T4" fmla="*/ 375 w 396"/>
                <a:gd name="T5" fmla="*/ 64 h 64"/>
                <a:gd name="T6" fmla="*/ 370 w 396"/>
                <a:gd name="T7" fmla="*/ 61 h 64"/>
                <a:gd name="T8" fmla="*/ 367 w 396"/>
                <a:gd name="T9" fmla="*/ 58 h 64"/>
                <a:gd name="T10" fmla="*/ 365 w 396"/>
                <a:gd name="T11" fmla="*/ 54 h 64"/>
                <a:gd name="T12" fmla="*/ 365 w 396"/>
                <a:gd name="T13" fmla="*/ 54 h 64"/>
                <a:gd name="T14" fmla="*/ 362 w 396"/>
                <a:gd name="T15" fmla="*/ 49 h 64"/>
                <a:gd name="T16" fmla="*/ 360 w 396"/>
                <a:gd name="T17" fmla="*/ 45 h 64"/>
                <a:gd name="T18" fmla="*/ 352 w 396"/>
                <a:gd name="T19" fmla="*/ 40 h 64"/>
                <a:gd name="T20" fmla="*/ 346 w 396"/>
                <a:gd name="T21" fmla="*/ 35 h 64"/>
                <a:gd name="T22" fmla="*/ 339 w 396"/>
                <a:gd name="T23" fmla="*/ 34 h 64"/>
                <a:gd name="T24" fmla="*/ 331 w 396"/>
                <a:gd name="T25" fmla="*/ 33 h 64"/>
                <a:gd name="T26" fmla="*/ 325 w 396"/>
                <a:gd name="T27" fmla="*/ 33 h 64"/>
                <a:gd name="T28" fmla="*/ 319 w 396"/>
                <a:gd name="T29" fmla="*/ 33 h 64"/>
                <a:gd name="T30" fmla="*/ 319 w 396"/>
                <a:gd name="T31" fmla="*/ 33 h 64"/>
                <a:gd name="T32" fmla="*/ 316 w 396"/>
                <a:gd name="T33" fmla="*/ 33 h 64"/>
                <a:gd name="T34" fmla="*/ 16 w 396"/>
                <a:gd name="T35" fmla="*/ 33 h 64"/>
                <a:gd name="T36" fmla="*/ 16 w 396"/>
                <a:gd name="T37" fmla="*/ 33 h 64"/>
                <a:gd name="T38" fmla="*/ 8 w 396"/>
                <a:gd name="T39" fmla="*/ 32 h 64"/>
                <a:gd name="T40" fmla="*/ 3 w 396"/>
                <a:gd name="T41" fmla="*/ 28 h 64"/>
                <a:gd name="T42" fmla="*/ 1 w 396"/>
                <a:gd name="T43" fmla="*/ 23 h 64"/>
                <a:gd name="T44" fmla="*/ 0 w 396"/>
                <a:gd name="T45" fmla="*/ 17 h 64"/>
                <a:gd name="T46" fmla="*/ 0 w 396"/>
                <a:gd name="T47" fmla="*/ 17 h 64"/>
                <a:gd name="T48" fmla="*/ 1 w 396"/>
                <a:gd name="T49" fmla="*/ 10 h 64"/>
                <a:gd name="T50" fmla="*/ 3 w 396"/>
                <a:gd name="T51" fmla="*/ 5 h 64"/>
                <a:gd name="T52" fmla="*/ 8 w 396"/>
                <a:gd name="T53" fmla="*/ 2 h 64"/>
                <a:gd name="T54" fmla="*/ 16 w 396"/>
                <a:gd name="T55" fmla="*/ 0 h 64"/>
                <a:gd name="T56" fmla="*/ 316 w 396"/>
                <a:gd name="T57" fmla="*/ 0 h 64"/>
                <a:gd name="T58" fmla="*/ 316 w 396"/>
                <a:gd name="T59" fmla="*/ 0 h 64"/>
                <a:gd name="T60" fmla="*/ 325 w 396"/>
                <a:gd name="T61" fmla="*/ 0 h 64"/>
                <a:gd name="T62" fmla="*/ 335 w 396"/>
                <a:gd name="T63" fmla="*/ 0 h 64"/>
                <a:gd name="T64" fmla="*/ 346 w 396"/>
                <a:gd name="T65" fmla="*/ 2 h 64"/>
                <a:gd name="T66" fmla="*/ 357 w 396"/>
                <a:gd name="T67" fmla="*/ 5 h 64"/>
                <a:gd name="T68" fmla="*/ 368 w 396"/>
                <a:gd name="T69" fmla="*/ 12 h 64"/>
                <a:gd name="T70" fmla="*/ 378 w 396"/>
                <a:gd name="T71" fmla="*/ 19 h 64"/>
                <a:gd name="T72" fmla="*/ 383 w 396"/>
                <a:gd name="T73" fmla="*/ 23 h 64"/>
                <a:gd name="T74" fmla="*/ 387 w 396"/>
                <a:gd name="T75" fmla="*/ 29 h 64"/>
                <a:gd name="T76" fmla="*/ 391 w 396"/>
                <a:gd name="T77" fmla="*/ 35 h 64"/>
                <a:gd name="T78" fmla="*/ 395 w 396"/>
                <a:gd name="T79" fmla="*/ 42 h 64"/>
                <a:gd name="T80" fmla="*/ 395 w 396"/>
                <a:gd name="T81" fmla="*/ 42 h 64"/>
                <a:gd name="T82" fmla="*/ 396 w 396"/>
                <a:gd name="T83" fmla="*/ 48 h 64"/>
                <a:gd name="T84" fmla="*/ 395 w 396"/>
                <a:gd name="T85" fmla="*/ 54 h 64"/>
                <a:gd name="T86" fmla="*/ 391 w 396"/>
                <a:gd name="T87" fmla="*/ 59 h 64"/>
                <a:gd name="T88" fmla="*/ 385 w 396"/>
                <a:gd name="T89" fmla="*/ 63 h 64"/>
                <a:gd name="T90" fmla="*/ 385 w 396"/>
                <a:gd name="T91" fmla="*/ 63 h 64"/>
                <a:gd name="T92" fmla="*/ 380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380" y="64"/>
                  </a:moveTo>
                  <a:lnTo>
                    <a:pt x="380" y="64"/>
                  </a:lnTo>
                  <a:lnTo>
                    <a:pt x="375" y="64"/>
                  </a:lnTo>
                  <a:lnTo>
                    <a:pt x="370" y="61"/>
                  </a:lnTo>
                  <a:lnTo>
                    <a:pt x="367" y="58"/>
                  </a:lnTo>
                  <a:lnTo>
                    <a:pt x="365" y="54"/>
                  </a:lnTo>
                  <a:lnTo>
                    <a:pt x="365" y="54"/>
                  </a:lnTo>
                  <a:lnTo>
                    <a:pt x="362" y="49"/>
                  </a:lnTo>
                  <a:lnTo>
                    <a:pt x="360" y="45"/>
                  </a:lnTo>
                  <a:lnTo>
                    <a:pt x="352" y="40"/>
                  </a:lnTo>
                  <a:lnTo>
                    <a:pt x="346" y="35"/>
                  </a:lnTo>
                  <a:lnTo>
                    <a:pt x="339" y="34"/>
                  </a:lnTo>
                  <a:lnTo>
                    <a:pt x="331" y="33"/>
                  </a:lnTo>
                  <a:lnTo>
                    <a:pt x="325" y="33"/>
                  </a:lnTo>
                  <a:lnTo>
                    <a:pt x="319" y="33"/>
                  </a:lnTo>
                  <a:lnTo>
                    <a:pt x="319" y="33"/>
                  </a:lnTo>
                  <a:lnTo>
                    <a:pt x="316" y="33"/>
                  </a:lnTo>
                  <a:lnTo>
                    <a:pt x="16" y="33"/>
                  </a:lnTo>
                  <a:lnTo>
                    <a:pt x="16" y="33"/>
                  </a:lnTo>
                  <a:lnTo>
                    <a:pt x="8" y="32"/>
                  </a:lnTo>
                  <a:lnTo>
                    <a:pt x="3" y="28"/>
                  </a:lnTo>
                  <a:lnTo>
                    <a:pt x="1" y="23"/>
                  </a:lnTo>
                  <a:lnTo>
                    <a:pt x="0" y="17"/>
                  </a:lnTo>
                  <a:lnTo>
                    <a:pt x="0" y="17"/>
                  </a:lnTo>
                  <a:lnTo>
                    <a:pt x="1" y="10"/>
                  </a:lnTo>
                  <a:lnTo>
                    <a:pt x="3" y="5"/>
                  </a:lnTo>
                  <a:lnTo>
                    <a:pt x="8" y="2"/>
                  </a:lnTo>
                  <a:lnTo>
                    <a:pt x="16" y="0"/>
                  </a:lnTo>
                  <a:lnTo>
                    <a:pt x="316" y="0"/>
                  </a:lnTo>
                  <a:lnTo>
                    <a:pt x="316" y="0"/>
                  </a:lnTo>
                  <a:lnTo>
                    <a:pt x="325" y="0"/>
                  </a:lnTo>
                  <a:lnTo>
                    <a:pt x="335" y="0"/>
                  </a:lnTo>
                  <a:lnTo>
                    <a:pt x="346" y="2"/>
                  </a:lnTo>
                  <a:lnTo>
                    <a:pt x="357" y="5"/>
                  </a:lnTo>
                  <a:lnTo>
                    <a:pt x="368" y="12"/>
                  </a:lnTo>
                  <a:lnTo>
                    <a:pt x="378" y="19"/>
                  </a:lnTo>
                  <a:lnTo>
                    <a:pt x="383" y="23"/>
                  </a:lnTo>
                  <a:lnTo>
                    <a:pt x="387" y="29"/>
                  </a:lnTo>
                  <a:lnTo>
                    <a:pt x="391" y="35"/>
                  </a:lnTo>
                  <a:lnTo>
                    <a:pt x="395" y="42"/>
                  </a:lnTo>
                  <a:lnTo>
                    <a:pt x="395" y="42"/>
                  </a:lnTo>
                  <a:lnTo>
                    <a:pt x="396" y="48"/>
                  </a:lnTo>
                  <a:lnTo>
                    <a:pt x="395" y="54"/>
                  </a:lnTo>
                  <a:lnTo>
                    <a:pt x="391" y="59"/>
                  </a:lnTo>
                  <a:lnTo>
                    <a:pt x="385" y="63"/>
                  </a:lnTo>
                  <a:lnTo>
                    <a:pt x="385" y="63"/>
                  </a:lnTo>
                  <a:lnTo>
                    <a:pt x="38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2"/>
            <p:cNvSpPr>
              <a:spLocks/>
            </p:cNvSpPr>
            <p:nvPr/>
          </p:nvSpPr>
          <p:spPr bwMode="auto">
            <a:xfrm>
              <a:off x="309" y="1367"/>
              <a:ext cx="79" cy="13"/>
            </a:xfrm>
            <a:custGeom>
              <a:avLst/>
              <a:gdLst>
                <a:gd name="T0" fmla="*/ 380 w 396"/>
                <a:gd name="T1" fmla="*/ 64 h 64"/>
                <a:gd name="T2" fmla="*/ 380 w 396"/>
                <a:gd name="T3" fmla="*/ 64 h 64"/>
                <a:gd name="T4" fmla="*/ 375 w 396"/>
                <a:gd name="T5" fmla="*/ 64 h 64"/>
                <a:gd name="T6" fmla="*/ 370 w 396"/>
                <a:gd name="T7" fmla="*/ 61 h 64"/>
                <a:gd name="T8" fmla="*/ 367 w 396"/>
                <a:gd name="T9" fmla="*/ 58 h 64"/>
                <a:gd name="T10" fmla="*/ 365 w 396"/>
                <a:gd name="T11" fmla="*/ 54 h 64"/>
                <a:gd name="T12" fmla="*/ 365 w 396"/>
                <a:gd name="T13" fmla="*/ 54 h 64"/>
                <a:gd name="T14" fmla="*/ 362 w 396"/>
                <a:gd name="T15" fmla="*/ 49 h 64"/>
                <a:gd name="T16" fmla="*/ 360 w 396"/>
                <a:gd name="T17" fmla="*/ 45 h 64"/>
                <a:gd name="T18" fmla="*/ 352 w 396"/>
                <a:gd name="T19" fmla="*/ 40 h 64"/>
                <a:gd name="T20" fmla="*/ 346 w 396"/>
                <a:gd name="T21" fmla="*/ 35 h 64"/>
                <a:gd name="T22" fmla="*/ 339 w 396"/>
                <a:gd name="T23" fmla="*/ 34 h 64"/>
                <a:gd name="T24" fmla="*/ 331 w 396"/>
                <a:gd name="T25" fmla="*/ 33 h 64"/>
                <a:gd name="T26" fmla="*/ 325 w 396"/>
                <a:gd name="T27" fmla="*/ 33 h 64"/>
                <a:gd name="T28" fmla="*/ 319 w 396"/>
                <a:gd name="T29" fmla="*/ 33 h 64"/>
                <a:gd name="T30" fmla="*/ 319 w 396"/>
                <a:gd name="T31" fmla="*/ 33 h 64"/>
                <a:gd name="T32" fmla="*/ 316 w 396"/>
                <a:gd name="T33" fmla="*/ 33 h 64"/>
                <a:gd name="T34" fmla="*/ 16 w 396"/>
                <a:gd name="T35" fmla="*/ 33 h 64"/>
                <a:gd name="T36" fmla="*/ 16 w 396"/>
                <a:gd name="T37" fmla="*/ 33 h 64"/>
                <a:gd name="T38" fmla="*/ 8 w 396"/>
                <a:gd name="T39" fmla="*/ 32 h 64"/>
                <a:gd name="T40" fmla="*/ 3 w 396"/>
                <a:gd name="T41" fmla="*/ 28 h 64"/>
                <a:gd name="T42" fmla="*/ 1 w 396"/>
                <a:gd name="T43" fmla="*/ 23 h 64"/>
                <a:gd name="T44" fmla="*/ 0 w 396"/>
                <a:gd name="T45" fmla="*/ 17 h 64"/>
                <a:gd name="T46" fmla="*/ 0 w 396"/>
                <a:gd name="T47" fmla="*/ 17 h 64"/>
                <a:gd name="T48" fmla="*/ 1 w 396"/>
                <a:gd name="T49" fmla="*/ 10 h 64"/>
                <a:gd name="T50" fmla="*/ 3 w 396"/>
                <a:gd name="T51" fmla="*/ 5 h 64"/>
                <a:gd name="T52" fmla="*/ 8 w 396"/>
                <a:gd name="T53" fmla="*/ 2 h 64"/>
                <a:gd name="T54" fmla="*/ 16 w 396"/>
                <a:gd name="T55" fmla="*/ 0 h 64"/>
                <a:gd name="T56" fmla="*/ 316 w 396"/>
                <a:gd name="T57" fmla="*/ 0 h 64"/>
                <a:gd name="T58" fmla="*/ 316 w 396"/>
                <a:gd name="T59" fmla="*/ 0 h 64"/>
                <a:gd name="T60" fmla="*/ 325 w 396"/>
                <a:gd name="T61" fmla="*/ 0 h 64"/>
                <a:gd name="T62" fmla="*/ 335 w 396"/>
                <a:gd name="T63" fmla="*/ 0 h 64"/>
                <a:gd name="T64" fmla="*/ 346 w 396"/>
                <a:gd name="T65" fmla="*/ 2 h 64"/>
                <a:gd name="T66" fmla="*/ 357 w 396"/>
                <a:gd name="T67" fmla="*/ 5 h 64"/>
                <a:gd name="T68" fmla="*/ 368 w 396"/>
                <a:gd name="T69" fmla="*/ 12 h 64"/>
                <a:gd name="T70" fmla="*/ 378 w 396"/>
                <a:gd name="T71" fmla="*/ 19 h 64"/>
                <a:gd name="T72" fmla="*/ 383 w 396"/>
                <a:gd name="T73" fmla="*/ 23 h 64"/>
                <a:gd name="T74" fmla="*/ 387 w 396"/>
                <a:gd name="T75" fmla="*/ 29 h 64"/>
                <a:gd name="T76" fmla="*/ 391 w 396"/>
                <a:gd name="T77" fmla="*/ 35 h 64"/>
                <a:gd name="T78" fmla="*/ 395 w 396"/>
                <a:gd name="T79" fmla="*/ 42 h 64"/>
                <a:gd name="T80" fmla="*/ 395 w 396"/>
                <a:gd name="T81" fmla="*/ 42 h 64"/>
                <a:gd name="T82" fmla="*/ 396 w 396"/>
                <a:gd name="T83" fmla="*/ 48 h 64"/>
                <a:gd name="T84" fmla="*/ 395 w 396"/>
                <a:gd name="T85" fmla="*/ 54 h 64"/>
                <a:gd name="T86" fmla="*/ 391 w 396"/>
                <a:gd name="T87" fmla="*/ 59 h 64"/>
                <a:gd name="T88" fmla="*/ 385 w 396"/>
                <a:gd name="T89" fmla="*/ 63 h 64"/>
                <a:gd name="T90" fmla="*/ 385 w 396"/>
                <a:gd name="T91" fmla="*/ 63 h 64"/>
                <a:gd name="T92" fmla="*/ 380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380" y="64"/>
                  </a:moveTo>
                  <a:lnTo>
                    <a:pt x="380" y="64"/>
                  </a:lnTo>
                  <a:lnTo>
                    <a:pt x="375" y="64"/>
                  </a:lnTo>
                  <a:lnTo>
                    <a:pt x="370" y="61"/>
                  </a:lnTo>
                  <a:lnTo>
                    <a:pt x="367" y="58"/>
                  </a:lnTo>
                  <a:lnTo>
                    <a:pt x="365" y="54"/>
                  </a:lnTo>
                  <a:lnTo>
                    <a:pt x="365" y="54"/>
                  </a:lnTo>
                  <a:lnTo>
                    <a:pt x="362" y="49"/>
                  </a:lnTo>
                  <a:lnTo>
                    <a:pt x="360" y="45"/>
                  </a:lnTo>
                  <a:lnTo>
                    <a:pt x="352" y="40"/>
                  </a:lnTo>
                  <a:lnTo>
                    <a:pt x="346" y="35"/>
                  </a:lnTo>
                  <a:lnTo>
                    <a:pt x="339" y="34"/>
                  </a:lnTo>
                  <a:lnTo>
                    <a:pt x="331" y="33"/>
                  </a:lnTo>
                  <a:lnTo>
                    <a:pt x="325" y="33"/>
                  </a:lnTo>
                  <a:lnTo>
                    <a:pt x="319" y="33"/>
                  </a:lnTo>
                  <a:lnTo>
                    <a:pt x="319" y="33"/>
                  </a:lnTo>
                  <a:lnTo>
                    <a:pt x="316" y="33"/>
                  </a:lnTo>
                  <a:lnTo>
                    <a:pt x="16" y="33"/>
                  </a:lnTo>
                  <a:lnTo>
                    <a:pt x="16" y="33"/>
                  </a:lnTo>
                  <a:lnTo>
                    <a:pt x="8" y="32"/>
                  </a:lnTo>
                  <a:lnTo>
                    <a:pt x="3" y="28"/>
                  </a:lnTo>
                  <a:lnTo>
                    <a:pt x="1" y="23"/>
                  </a:lnTo>
                  <a:lnTo>
                    <a:pt x="0" y="17"/>
                  </a:lnTo>
                  <a:lnTo>
                    <a:pt x="0" y="17"/>
                  </a:lnTo>
                  <a:lnTo>
                    <a:pt x="1" y="10"/>
                  </a:lnTo>
                  <a:lnTo>
                    <a:pt x="3" y="5"/>
                  </a:lnTo>
                  <a:lnTo>
                    <a:pt x="8" y="2"/>
                  </a:lnTo>
                  <a:lnTo>
                    <a:pt x="16" y="0"/>
                  </a:lnTo>
                  <a:lnTo>
                    <a:pt x="316" y="0"/>
                  </a:lnTo>
                  <a:lnTo>
                    <a:pt x="316" y="0"/>
                  </a:lnTo>
                  <a:lnTo>
                    <a:pt x="325" y="0"/>
                  </a:lnTo>
                  <a:lnTo>
                    <a:pt x="335" y="0"/>
                  </a:lnTo>
                  <a:lnTo>
                    <a:pt x="346" y="2"/>
                  </a:lnTo>
                  <a:lnTo>
                    <a:pt x="357" y="5"/>
                  </a:lnTo>
                  <a:lnTo>
                    <a:pt x="368" y="12"/>
                  </a:lnTo>
                  <a:lnTo>
                    <a:pt x="378" y="19"/>
                  </a:lnTo>
                  <a:lnTo>
                    <a:pt x="383" y="23"/>
                  </a:lnTo>
                  <a:lnTo>
                    <a:pt x="387" y="29"/>
                  </a:lnTo>
                  <a:lnTo>
                    <a:pt x="391" y="35"/>
                  </a:lnTo>
                  <a:lnTo>
                    <a:pt x="395" y="42"/>
                  </a:lnTo>
                  <a:lnTo>
                    <a:pt x="395" y="42"/>
                  </a:lnTo>
                  <a:lnTo>
                    <a:pt x="396" y="48"/>
                  </a:lnTo>
                  <a:lnTo>
                    <a:pt x="395" y="54"/>
                  </a:lnTo>
                  <a:lnTo>
                    <a:pt x="391" y="59"/>
                  </a:lnTo>
                  <a:lnTo>
                    <a:pt x="385" y="63"/>
                  </a:lnTo>
                  <a:lnTo>
                    <a:pt x="385" y="63"/>
                  </a:lnTo>
                  <a:lnTo>
                    <a:pt x="380"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3"/>
            <p:cNvSpPr>
              <a:spLocks/>
            </p:cNvSpPr>
            <p:nvPr/>
          </p:nvSpPr>
          <p:spPr bwMode="auto">
            <a:xfrm>
              <a:off x="309" y="1395"/>
              <a:ext cx="79" cy="13"/>
            </a:xfrm>
            <a:custGeom>
              <a:avLst/>
              <a:gdLst>
                <a:gd name="T0" fmla="*/ 380 w 396"/>
                <a:gd name="T1" fmla="*/ 64 h 64"/>
                <a:gd name="T2" fmla="*/ 380 w 396"/>
                <a:gd name="T3" fmla="*/ 64 h 64"/>
                <a:gd name="T4" fmla="*/ 375 w 396"/>
                <a:gd name="T5" fmla="*/ 63 h 64"/>
                <a:gd name="T6" fmla="*/ 370 w 396"/>
                <a:gd name="T7" fmla="*/ 61 h 64"/>
                <a:gd name="T8" fmla="*/ 367 w 396"/>
                <a:gd name="T9" fmla="*/ 58 h 64"/>
                <a:gd name="T10" fmla="*/ 365 w 396"/>
                <a:gd name="T11" fmla="*/ 53 h 64"/>
                <a:gd name="T12" fmla="*/ 365 w 396"/>
                <a:gd name="T13" fmla="*/ 53 h 64"/>
                <a:gd name="T14" fmla="*/ 362 w 396"/>
                <a:gd name="T15" fmla="*/ 49 h 64"/>
                <a:gd name="T16" fmla="*/ 360 w 396"/>
                <a:gd name="T17" fmla="*/ 46 h 64"/>
                <a:gd name="T18" fmla="*/ 352 w 396"/>
                <a:gd name="T19" fmla="*/ 40 h 64"/>
                <a:gd name="T20" fmla="*/ 346 w 396"/>
                <a:gd name="T21" fmla="*/ 36 h 64"/>
                <a:gd name="T22" fmla="*/ 339 w 396"/>
                <a:gd name="T23" fmla="*/ 33 h 64"/>
                <a:gd name="T24" fmla="*/ 331 w 396"/>
                <a:gd name="T25" fmla="*/ 32 h 64"/>
                <a:gd name="T26" fmla="*/ 325 w 396"/>
                <a:gd name="T27" fmla="*/ 32 h 64"/>
                <a:gd name="T28" fmla="*/ 319 w 396"/>
                <a:gd name="T29" fmla="*/ 32 h 64"/>
                <a:gd name="T30" fmla="*/ 319 w 396"/>
                <a:gd name="T31" fmla="*/ 32 h 64"/>
                <a:gd name="T32" fmla="*/ 316 w 396"/>
                <a:gd name="T33" fmla="*/ 32 h 64"/>
                <a:gd name="T34" fmla="*/ 16 w 396"/>
                <a:gd name="T35" fmla="*/ 32 h 64"/>
                <a:gd name="T36" fmla="*/ 16 w 396"/>
                <a:gd name="T37" fmla="*/ 32 h 64"/>
                <a:gd name="T38" fmla="*/ 8 w 396"/>
                <a:gd name="T39" fmla="*/ 31 h 64"/>
                <a:gd name="T40" fmla="*/ 3 w 396"/>
                <a:gd name="T41" fmla="*/ 28 h 64"/>
                <a:gd name="T42" fmla="*/ 1 w 396"/>
                <a:gd name="T43" fmla="*/ 23 h 64"/>
                <a:gd name="T44" fmla="*/ 0 w 396"/>
                <a:gd name="T45" fmla="*/ 16 h 64"/>
                <a:gd name="T46" fmla="*/ 0 w 396"/>
                <a:gd name="T47" fmla="*/ 16 h 64"/>
                <a:gd name="T48" fmla="*/ 1 w 396"/>
                <a:gd name="T49" fmla="*/ 10 h 64"/>
                <a:gd name="T50" fmla="*/ 3 w 396"/>
                <a:gd name="T51" fmla="*/ 5 h 64"/>
                <a:gd name="T52" fmla="*/ 8 w 396"/>
                <a:gd name="T53" fmla="*/ 2 h 64"/>
                <a:gd name="T54" fmla="*/ 16 w 396"/>
                <a:gd name="T55" fmla="*/ 0 h 64"/>
                <a:gd name="T56" fmla="*/ 316 w 396"/>
                <a:gd name="T57" fmla="*/ 0 h 64"/>
                <a:gd name="T58" fmla="*/ 316 w 396"/>
                <a:gd name="T59" fmla="*/ 0 h 64"/>
                <a:gd name="T60" fmla="*/ 325 w 396"/>
                <a:gd name="T61" fmla="*/ 0 h 64"/>
                <a:gd name="T62" fmla="*/ 335 w 396"/>
                <a:gd name="T63" fmla="*/ 0 h 64"/>
                <a:gd name="T64" fmla="*/ 346 w 396"/>
                <a:gd name="T65" fmla="*/ 2 h 64"/>
                <a:gd name="T66" fmla="*/ 357 w 396"/>
                <a:gd name="T67" fmla="*/ 6 h 64"/>
                <a:gd name="T68" fmla="*/ 368 w 396"/>
                <a:gd name="T69" fmla="*/ 11 h 64"/>
                <a:gd name="T70" fmla="*/ 378 w 396"/>
                <a:gd name="T71" fmla="*/ 18 h 64"/>
                <a:gd name="T72" fmla="*/ 383 w 396"/>
                <a:gd name="T73" fmla="*/ 23 h 64"/>
                <a:gd name="T74" fmla="*/ 387 w 396"/>
                <a:gd name="T75" fmla="*/ 28 h 64"/>
                <a:gd name="T76" fmla="*/ 391 w 396"/>
                <a:gd name="T77" fmla="*/ 35 h 64"/>
                <a:gd name="T78" fmla="*/ 395 w 396"/>
                <a:gd name="T79" fmla="*/ 42 h 64"/>
                <a:gd name="T80" fmla="*/ 395 w 396"/>
                <a:gd name="T81" fmla="*/ 42 h 64"/>
                <a:gd name="T82" fmla="*/ 396 w 396"/>
                <a:gd name="T83" fmla="*/ 48 h 64"/>
                <a:gd name="T84" fmla="*/ 395 w 396"/>
                <a:gd name="T85" fmla="*/ 54 h 64"/>
                <a:gd name="T86" fmla="*/ 391 w 396"/>
                <a:gd name="T87" fmla="*/ 59 h 64"/>
                <a:gd name="T88" fmla="*/ 385 w 396"/>
                <a:gd name="T89" fmla="*/ 63 h 64"/>
                <a:gd name="T90" fmla="*/ 385 w 396"/>
                <a:gd name="T91" fmla="*/ 63 h 64"/>
                <a:gd name="T92" fmla="*/ 380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380" y="64"/>
                  </a:moveTo>
                  <a:lnTo>
                    <a:pt x="380" y="64"/>
                  </a:lnTo>
                  <a:lnTo>
                    <a:pt x="375" y="63"/>
                  </a:lnTo>
                  <a:lnTo>
                    <a:pt x="370" y="61"/>
                  </a:lnTo>
                  <a:lnTo>
                    <a:pt x="367" y="58"/>
                  </a:lnTo>
                  <a:lnTo>
                    <a:pt x="365" y="53"/>
                  </a:lnTo>
                  <a:lnTo>
                    <a:pt x="365" y="53"/>
                  </a:lnTo>
                  <a:lnTo>
                    <a:pt x="362" y="49"/>
                  </a:lnTo>
                  <a:lnTo>
                    <a:pt x="360" y="46"/>
                  </a:lnTo>
                  <a:lnTo>
                    <a:pt x="352" y="40"/>
                  </a:lnTo>
                  <a:lnTo>
                    <a:pt x="346" y="36"/>
                  </a:lnTo>
                  <a:lnTo>
                    <a:pt x="339" y="33"/>
                  </a:lnTo>
                  <a:lnTo>
                    <a:pt x="331" y="32"/>
                  </a:lnTo>
                  <a:lnTo>
                    <a:pt x="325" y="32"/>
                  </a:lnTo>
                  <a:lnTo>
                    <a:pt x="319" y="32"/>
                  </a:lnTo>
                  <a:lnTo>
                    <a:pt x="319" y="32"/>
                  </a:lnTo>
                  <a:lnTo>
                    <a:pt x="316" y="32"/>
                  </a:lnTo>
                  <a:lnTo>
                    <a:pt x="16" y="32"/>
                  </a:lnTo>
                  <a:lnTo>
                    <a:pt x="16" y="32"/>
                  </a:lnTo>
                  <a:lnTo>
                    <a:pt x="8" y="31"/>
                  </a:lnTo>
                  <a:lnTo>
                    <a:pt x="3" y="28"/>
                  </a:lnTo>
                  <a:lnTo>
                    <a:pt x="1" y="23"/>
                  </a:lnTo>
                  <a:lnTo>
                    <a:pt x="0" y="16"/>
                  </a:lnTo>
                  <a:lnTo>
                    <a:pt x="0" y="16"/>
                  </a:lnTo>
                  <a:lnTo>
                    <a:pt x="1" y="10"/>
                  </a:lnTo>
                  <a:lnTo>
                    <a:pt x="3" y="5"/>
                  </a:lnTo>
                  <a:lnTo>
                    <a:pt x="8" y="2"/>
                  </a:lnTo>
                  <a:lnTo>
                    <a:pt x="16" y="0"/>
                  </a:lnTo>
                  <a:lnTo>
                    <a:pt x="316" y="0"/>
                  </a:lnTo>
                  <a:lnTo>
                    <a:pt x="316" y="0"/>
                  </a:lnTo>
                  <a:lnTo>
                    <a:pt x="325" y="0"/>
                  </a:lnTo>
                  <a:lnTo>
                    <a:pt x="335" y="0"/>
                  </a:lnTo>
                  <a:lnTo>
                    <a:pt x="346" y="2"/>
                  </a:lnTo>
                  <a:lnTo>
                    <a:pt x="357" y="6"/>
                  </a:lnTo>
                  <a:lnTo>
                    <a:pt x="368" y="11"/>
                  </a:lnTo>
                  <a:lnTo>
                    <a:pt x="378" y="18"/>
                  </a:lnTo>
                  <a:lnTo>
                    <a:pt x="383" y="23"/>
                  </a:lnTo>
                  <a:lnTo>
                    <a:pt x="387" y="28"/>
                  </a:lnTo>
                  <a:lnTo>
                    <a:pt x="391" y="35"/>
                  </a:lnTo>
                  <a:lnTo>
                    <a:pt x="395" y="42"/>
                  </a:lnTo>
                  <a:lnTo>
                    <a:pt x="395" y="42"/>
                  </a:lnTo>
                  <a:lnTo>
                    <a:pt x="396" y="48"/>
                  </a:lnTo>
                  <a:lnTo>
                    <a:pt x="395" y="54"/>
                  </a:lnTo>
                  <a:lnTo>
                    <a:pt x="391" y="59"/>
                  </a:lnTo>
                  <a:lnTo>
                    <a:pt x="385" y="63"/>
                  </a:lnTo>
                  <a:lnTo>
                    <a:pt x="385" y="63"/>
                  </a:lnTo>
                  <a:lnTo>
                    <a:pt x="38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4"/>
            <p:cNvSpPr>
              <a:spLocks/>
            </p:cNvSpPr>
            <p:nvPr/>
          </p:nvSpPr>
          <p:spPr bwMode="auto">
            <a:xfrm>
              <a:off x="309" y="1395"/>
              <a:ext cx="79" cy="13"/>
            </a:xfrm>
            <a:custGeom>
              <a:avLst/>
              <a:gdLst>
                <a:gd name="T0" fmla="*/ 380 w 396"/>
                <a:gd name="T1" fmla="*/ 64 h 64"/>
                <a:gd name="T2" fmla="*/ 380 w 396"/>
                <a:gd name="T3" fmla="*/ 64 h 64"/>
                <a:gd name="T4" fmla="*/ 375 w 396"/>
                <a:gd name="T5" fmla="*/ 63 h 64"/>
                <a:gd name="T6" fmla="*/ 370 w 396"/>
                <a:gd name="T7" fmla="*/ 61 h 64"/>
                <a:gd name="T8" fmla="*/ 367 w 396"/>
                <a:gd name="T9" fmla="*/ 58 h 64"/>
                <a:gd name="T10" fmla="*/ 365 w 396"/>
                <a:gd name="T11" fmla="*/ 53 h 64"/>
                <a:gd name="T12" fmla="*/ 365 w 396"/>
                <a:gd name="T13" fmla="*/ 53 h 64"/>
                <a:gd name="T14" fmla="*/ 362 w 396"/>
                <a:gd name="T15" fmla="*/ 49 h 64"/>
                <a:gd name="T16" fmla="*/ 360 w 396"/>
                <a:gd name="T17" fmla="*/ 46 h 64"/>
                <a:gd name="T18" fmla="*/ 352 w 396"/>
                <a:gd name="T19" fmla="*/ 40 h 64"/>
                <a:gd name="T20" fmla="*/ 346 w 396"/>
                <a:gd name="T21" fmla="*/ 36 h 64"/>
                <a:gd name="T22" fmla="*/ 339 w 396"/>
                <a:gd name="T23" fmla="*/ 33 h 64"/>
                <a:gd name="T24" fmla="*/ 331 w 396"/>
                <a:gd name="T25" fmla="*/ 32 h 64"/>
                <a:gd name="T26" fmla="*/ 325 w 396"/>
                <a:gd name="T27" fmla="*/ 32 h 64"/>
                <a:gd name="T28" fmla="*/ 319 w 396"/>
                <a:gd name="T29" fmla="*/ 32 h 64"/>
                <a:gd name="T30" fmla="*/ 319 w 396"/>
                <a:gd name="T31" fmla="*/ 32 h 64"/>
                <a:gd name="T32" fmla="*/ 316 w 396"/>
                <a:gd name="T33" fmla="*/ 32 h 64"/>
                <a:gd name="T34" fmla="*/ 16 w 396"/>
                <a:gd name="T35" fmla="*/ 32 h 64"/>
                <a:gd name="T36" fmla="*/ 16 w 396"/>
                <a:gd name="T37" fmla="*/ 32 h 64"/>
                <a:gd name="T38" fmla="*/ 8 w 396"/>
                <a:gd name="T39" fmla="*/ 31 h 64"/>
                <a:gd name="T40" fmla="*/ 3 w 396"/>
                <a:gd name="T41" fmla="*/ 28 h 64"/>
                <a:gd name="T42" fmla="*/ 1 w 396"/>
                <a:gd name="T43" fmla="*/ 23 h 64"/>
                <a:gd name="T44" fmla="*/ 0 w 396"/>
                <a:gd name="T45" fmla="*/ 16 h 64"/>
                <a:gd name="T46" fmla="*/ 0 w 396"/>
                <a:gd name="T47" fmla="*/ 16 h 64"/>
                <a:gd name="T48" fmla="*/ 1 w 396"/>
                <a:gd name="T49" fmla="*/ 10 h 64"/>
                <a:gd name="T50" fmla="*/ 3 w 396"/>
                <a:gd name="T51" fmla="*/ 5 h 64"/>
                <a:gd name="T52" fmla="*/ 8 w 396"/>
                <a:gd name="T53" fmla="*/ 2 h 64"/>
                <a:gd name="T54" fmla="*/ 16 w 396"/>
                <a:gd name="T55" fmla="*/ 0 h 64"/>
                <a:gd name="T56" fmla="*/ 316 w 396"/>
                <a:gd name="T57" fmla="*/ 0 h 64"/>
                <a:gd name="T58" fmla="*/ 316 w 396"/>
                <a:gd name="T59" fmla="*/ 0 h 64"/>
                <a:gd name="T60" fmla="*/ 325 w 396"/>
                <a:gd name="T61" fmla="*/ 0 h 64"/>
                <a:gd name="T62" fmla="*/ 335 w 396"/>
                <a:gd name="T63" fmla="*/ 0 h 64"/>
                <a:gd name="T64" fmla="*/ 346 w 396"/>
                <a:gd name="T65" fmla="*/ 2 h 64"/>
                <a:gd name="T66" fmla="*/ 357 w 396"/>
                <a:gd name="T67" fmla="*/ 6 h 64"/>
                <a:gd name="T68" fmla="*/ 368 w 396"/>
                <a:gd name="T69" fmla="*/ 11 h 64"/>
                <a:gd name="T70" fmla="*/ 378 w 396"/>
                <a:gd name="T71" fmla="*/ 18 h 64"/>
                <a:gd name="T72" fmla="*/ 383 w 396"/>
                <a:gd name="T73" fmla="*/ 23 h 64"/>
                <a:gd name="T74" fmla="*/ 387 w 396"/>
                <a:gd name="T75" fmla="*/ 28 h 64"/>
                <a:gd name="T76" fmla="*/ 391 w 396"/>
                <a:gd name="T77" fmla="*/ 35 h 64"/>
                <a:gd name="T78" fmla="*/ 395 w 396"/>
                <a:gd name="T79" fmla="*/ 42 h 64"/>
                <a:gd name="T80" fmla="*/ 395 w 396"/>
                <a:gd name="T81" fmla="*/ 42 h 64"/>
                <a:gd name="T82" fmla="*/ 396 w 396"/>
                <a:gd name="T83" fmla="*/ 48 h 64"/>
                <a:gd name="T84" fmla="*/ 395 w 396"/>
                <a:gd name="T85" fmla="*/ 54 h 64"/>
                <a:gd name="T86" fmla="*/ 391 w 396"/>
                <a:gd name="T87" fmla="*/ 59 h 64"/>
                <a:gd name="T88" fmla="*/ 385 w 396"/>
                <a:gd name="T89" fmla="*/ 63 h 64"/>
                <a:gd name="T90" fmla="*/ 385 w 396"/>
                <a:gd name="T91" fmla="*/ 63 h 64"/>
                <a:gd name="T92" fmla="*/ 380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380" y="64"/>
                  </a:moveTo>
                  <a:lnTo>
                    <a:pt x="380" y="64"/>
                  </a:lnTo>
                  <a:lnTo>
                    <a:pt x="375" y="63"/>
                  </a:lnTo>
                  <a:lnTo>
                    <a:pt x="370" y="61"/>
                  </a:lnTo>
                  <a:lnTo>
                    <a:pt x="367" y="58"/>
                  </a:lnTo>
                  <a:lnTo>
                    <a:pt x="365" y="53"/>
                  </a:lnTo>
                  <a:lnTo>
                    <a:pt x="365" y="53"/>
                  </a:lnTo>
                  <a:lnTo>
                    <a:pt x="362" y="49"/>
                  </a:lnTo>
                  <a:lnTo>
                    <a:pt x="360" y="46"/>
                  </a:lnTo>
                  <a:lnTo>
                    <a:pt x="352" y="40"/>
                  </a:lnTo>
                  <a:lnTo>
                    <a:pt x="346" y="36"/>
                  </a:lnTo>
                  <a:lnTo>
                    <a:pt x="339" y="33"/>
                  </a:lnTo>
                  <a:lnTo>
                    <a:pt x="331" y="32"/>
                  </a:lnTo>
                  <a:lnTo>
                    <a:pt x="325" y="32"/>
                  </a:lnTo>
                  <a:lnTo>
                    <a:pt x="319" y="32"/>
                  </a:lnTo>
                  <a:lnTo>
                    <a:pt x="319" y="32"/>
                  </a:lnTo>
                  <a:lnTo>
                    <a:pt x="316" y="32"/>
                  </a:lnTo>
                  <a:lnTo>
                    <a:pt x="16" y="32"/>
                  </a:lnTo>
                  <a:lnTo>
                    <a:pt x="16" y="32"/>
                  </a:lnTo>
                  <a:lnTo>
                    <a:pt x="8" y="31"/>
                  </a:lnTo>
                  <a:lnTo>
                    <a:pt x="3" y="28"/>
                  </a:lnTo>
                  <a:lnTo>
                    <a:pt x="1" y="23"/>
                  </a:lnTo>
                  <a:lnTo>
                    <a:pt x="0" y="16"/>
                  </a:lnTo>
                  <a:lnTo>
                    <a:pt x="0" y="16"/>
                  </a:lnTo>
                  <a:lnTo>
                    <a:pt x="1" y="10"/>
                  </a:lnTo>
                  <a:lnTo>
                    <a:pt x="3" y="5"/>
                  </a:lnTo>
                  <a:lnTo>
                    <a:pt x="8" y="2"/>
                  </a:lnTo>
                  <a:lnTo>
                    <a:pt x="16" y="0"/>
                  </a:lnTo>
                  <a:lnTo>
                    <a:pt x="316" y="0"/>
                  </a:lnTo>
                  <a:lnTo>
                    <a:pt x="316" y="0"/>
                  </a:lnTo>
                  <a:lnTo>
                    <a:pt x="325" y="0"/>
                  </a:lnTo>
                  <a:lnTo>
                    <a:pt x="335" y="0"/>
                  </a:lnTo>
                  <a:lnTo>
                    <a:pt x="346" y="2"/>
                  </a:lnTo>
                  <a:lnTo>
                    <a:pt x="357" y="6"/>
                  </a:lnTo>
                  <a:lnTo>
                    <a:pt x="368" y="11"/>
                  </a:lnTo>
                  <a:lnTo>
                    <a:pt x="378" y="18"/>
                  </a:lnTo>
                  <a:lnTo>
                    <a:pt x="383" y="23"/>
                  </a:lnTo>
                  <a:lnTo>
                    <a:pt x="387" y="28"/>
                  </a:lnTo>
                  <a:lnTo>
                    <a:pt x="391" y="35"/>
                  </a:lnTo>
                  <a:lnTo>
                    <a:pt x="395" y="42"/>
                  </a:lnTo>
                  <a:lnTo>
                    <a:pt x="395" y="42"/>
                  </a:lnTo>
                  <a:lnTo>
                    <a:pt x="396" y="48"/>
                  </a:lnTo>
                  <a:lnTo>
                    <a:pt x="395" y="54"/>
                  </a:lnTo>
                  <a:lnTo>
                    <a:pt x="391" y="59"/>
                  </a:lnTo>
                  <a:lnTo>
                    <a:pt x="385" y="63"/>
                  </a:lnTo>
                  <a:lnTo>
                    <a:pt x="385" y="63"/>
                  </a:lnTo>
                  <a:lnTo>
                    <a:pt x="380"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5"/>
            <p:cNvSpPr>
              <a:spLocks/>
            </p:cNvSpPr>
            <p:nvPr/>
          </p:nvSpPr>
          <p:spPr bwMode="auto">
            <a:xfrm>
              <a:off x="309" y="1423"/>
              <a:ext cx="79" cy="13"/>
            </a:xfrm>
            <a:custGeom>
              <a:avLst/>
              <a:gdLst>
                <a:gd name="T0" fmla="*/ 380 w 396"/>
                <a:gd name="T1" fmla="*/ 65 h 65"/>
                <a:gd name="T2" fmla="*/ 380 w 396"/>
                <a:gd name="T3" fmla="*/ 65 h 65"/>
                <a:gd name="T4" fmla="*/ 375 w 396"/>
                <a:gd name="T5" fmla="*/ 63 h 65"/>
                <a:gd name="T6" fmla="*/ 370 w 396"/>
                <a:gd name="T7" fmla="*/ 62 h 65"/>
                <a:gd name="T8" fmla="*/ 367 w 396"/>
                <a:gd name="T9" fmla="*/ 58 h 65"/>
                <a:gd name="T10" fmla="*/ 365 w 396"/>
                <a:gd name="T11" fmla="*/ 55 h 65"/>
                <a:gd name="T12" fmla="*/ 365 w 396"/>
                <a:gd name="T13" fmla="*/ 55 h 65"/>
                <a:gd name="T14" fmla="*/ 362 w 396"/>
                <a:gd name="T15" fmla="*/ 50 h 65"/>
                <a:gd name="T16" fmla="*/ 360 w 396"/>
                <a:gd name="T17" fmla="*/ 46 h 65"/>
                <a:gd name="T18" fmla="*/ 352 w 396"/>
                <a:gd name="T19" fmla="*/ 40 h 65"/>
                <a:gd name="T20" fmla="*/ 346 w 396"/>
                <a:gd name="T21" fmla="*/ 36 h 65"/>
                <a:gd name="T22" fmla="*/ 339 w 396"/>
                <a:gd name="T23" fmla="*/ 34 h 65"/>
                <a:gd name="T24" fmla="*/ 331 w 396"/>
                <a:gd name="T25" fmla="*/ 34 h 65"/>
                <a:gd name="T26" fmla="*/ 325 w 396"/>
                <a:gd name="T27" fmla="*/ 32 h 65"/>
                <a:gd name="T28" fmla="*/ 319 w 396"/>
                <a:gd name="T29" fmla="*/ 34 h 65"/>
                <a:gd name="T30" fmla="*/ 319 w 396"/>
                <a:gd name="T31" fmla="*/ 34 h 65"/>
                <a:gd name="T32" fmla="*/ 316 w 396"/>
                <a:gd name="T33" fmla="*/ 34 h 65"/>
                <a:gd name="T34" fmla="*/ 16 w 396"/>
                <a:gd name="T35" fmla="*/ 34 h 65"/>
                <a:gd name="T36" fmla="*/ 16 w 396"/>
                <a:gd name="T37" fmla="*/ 34 h 65"/>
                <a:gd name="T38" fmla="*/ 8 w 396"/>
                <a:gd name="T39" fmla="*/ 32 h 65"/>
                <a:gd name="T40" fmla="*/ 3 w 396"/>
                <a:gd name="T41" fmla="*/ 29 h 65"/>
                <a:gd name="T42" fmla="*/ 1 w 396"/>
                <a:gd name="T43" fmla="*/ 24 h 65"/>
                <a:gd name="T44" fmla="*/ 0 w 396"/>
                <a:gd name="T45" fmla="*/ 17 h 65"/>
                <a:gd name="T46" fmla="*/ 0 w 396"/>
                <a:gd name="T47" fmla="*/ 17 h 65"/>
                <a:gd name="T48" fmla="*/ 1 w 396"/>
                <a:gd name="T49" fmla="*/ 11 h 65"/>
                <a:gd name="T50" fmla="*/ 3 w 396"/>
                <a:gd name="T51" fmla="*/ 6 h 65"/>
                <a:gd name="T52" fmla="*/ 8 w 396"/>
                <a:gd name="T53" fmla="*/ 2 h 65"/>
                <a:gd name="T54" fmla="*/ 16 w 396"/>
                <a:gd name="T55" fmla="*/ 1 h 65"/>
                <a:gd name="T56" fmla="*/ 316 w 396"/>
                <a:gd name="T57" fmla="*/ 1 h 65"/>
                <a:gd name="T58" fmla="*/ 316 w 396"/>
                <a:gd name="T59" fmla="*/ 1 h 65"/>
                <a:gd name="T60" fmla="*/ 325 w 396"/>
                <a:gd name="T61" fmla="*/ 0 h 65"/>
                <a:gd name="T62" fmla="*/ 335 w 396"/>
                <a:gd name="T63" fmla="*/ 1 h 65"/>
                <a:gd name="T64" fmla="*/ 346 w 396"/>
                <a:gd name="T65" fmla="*/ 2 h 65"/>
                <a:gd name="T66" fmla="*/ 357 w 396"/>
                <a:gd name="T67" fmla="*/ 6 h 65"/>
                <a:gd name="T68" fmla="*/ 368 w 396"/>
                <a:gd name="T69" fmla="*/ 11 h 65"/>
                <a:gd name="T70" fmla="*/ 378 w 396"/>
                <a:gd name="T71" fmla="*/ 19 h 65"/>
                <a:gd name="T72" fmla="*/ 383 w 396"/>
                <a:gd name="T73" fmla="*/ 24 h 65"/>
                <a:gd name="T74" fmla="*/ 387 w 396"/>
                <a:gd name="T75" fmla="*/ 30 h 65"/>
                <a:gd name="T76" fmla="*/ 391 w 396"/>
                <a:gd name="T77" fmla="*/ 35 h 65"/>
                <a:gd name="T78" fmla="*/ 395 w 396"/>
                <a:gd name="T79" fmla="*/ 42 h 65"/>
                <a:gd name="T80" fmla="*/ 395 w 396"/>
                <a:gd name="T81" fmla="*/ 42 h 65"/>
                <a:gd name="T82" fmla="*/ 396 w 396"/>
                <a:gd name="T83" fmla="*/ 48 h 65"/>
                <a:gd name="T84" fmla="*/ 395 w 396"/>
                <a:gd name="T85" fmla="*/ 55 h 65"/>
                <a:gd name="T86" fmla="*/ 391 w 396"/>
                <a:gd name="T87" fmla="*/ 60 h 65"/>
                <a:gd name="T88" fmla="*/ 385 w 396"/>
                <a:gd name="T89" fmla="*/ 63 h 65"/>
                <a:gd name="T90" fmla="*/ 385 w 396"/>
                <a:gd name="T91" fmla="*/ 63 h 65"/>
                <a:gd name="T92" fmla="*/ 380 w 396"/>
                <a:gd name="T9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5">
                  <a:moveTo>
                    <a:pt x="380" y="65"/>
                  </a:moveTo>
                  <a:lnTo>
                    <a:pt x="380" y="65"/>
                  </a:lnTo>
                  <a:lnTo>
                    <a:pt x="375" y="63"/>
                  </a:lnTo>
                  <a:lnTo>
                    <a:pt x="370" y="62"/>
                  </a:lnTo>
                  <a:lnTo>
                    <a:pt x="367" y="58"/>
                  </a:lnTo>
                  <a:lnTo>
                    <a:pt x="365" y="55"/>
                  </a:lnTo>
                  <a:lnTo>
                    <a:pt x="365" y="55"/>
                  </a:lnTo>
                  <a:lnTo>
                    <a:pt x="362" y="50"/>
                  </a:lnTo>
                  <a:lnTo>
                    <a:pt x="360" y="46"/>
                  </a:lnTo>
                  <a:lnTo>
                    <a:pt x="352" y="40"/>
                  </a:lnTo>
                  <a:lnTo>
                    <a:pt x="346" y="36"/>
                  </a:lnTo>
                  <a:lnTo>
                    <a:pt x="339" y="34"/>
                  </a:lnTo>
                  <a:lnTo>
                    <a:pt x="331" y="34"/>
                  </a:lnTo>
                  <a:lnTo>
                    <a:pt x="325" y="32"/>
                  </a:lnTo>
                  <a:lnTo>
                    <a:pt x="319" y="34"/>
                  </a:lnTo>
                  <a:lnTo>
                    <a:pt x="319" y="34"/>
                  </a:lnTo>
                  <a:lnTo>
                    <a:pt x="316" y="34"/>
                  </a:lnTo>
                  <a:lnTo>
                    <a:pt x="16" y="34"/>
                  </a:lnTo>
                  <a:lnTo>
                    <a:pt x="16" y="34"/>
                  </a:lnTo>
                  <a:lnTo>
                    <a:pt x="8" y="32"/>
                  </a:lnTo>
                  <a:lnTo>
                    <a:pt x="3" y="29"/>
                  </a:lnTo>
                  <a:lnTo>
                    <a:pt x="1" y="24"/>
                  </a:lnTo>
                  <a:lnTo>
                    <a:pt x="0" y="17"/>
                  </a:lnTo>
                  <a:lnTo>
                    <a:pt x="0" y="17"/>
                  </a:lnTo>
                  <a:lnTo>
                    <a:pt x="1" y="11"/>
                  </a:lnTo>
                  <a:lnTo>
                    <a:pt x="3" y="6"/>
                  </a:lnTo>
                  <a:lnTo>
                    <a:pt x="8" y="2"/>
                  </a:lnTo>
                  <a:lnTo>
                    <a:pt x="16" y="1"/>
                  </a:lnTo>
                  <a:lnTo>
                    <a:pt x="316" y="1"/>
                  </a:lnTo>
                  <a:lnTo>
                    <a:pt x="316" y="1"/>
                  </a:lnTo>
                  <a:lnTo>
                    <a:pt x="325" y="0"/>
                  </a:lnTo>
                  <a:lnTo>
                    <a:pt x="335" y="1"/>
                  </a:lnTo>
                  <a:lnTo>
                    <a:pt x="346" y="2"/>
                  </a:lnTo>
                  <a:lnTo>
                    <a:pt x="357" y="6"/>
                  </a:lnTo>
                  <a:lnTo>
                    <a:pt x="368" y="11"/>
                  </a:lnTo>
                  <a:lnTo>
                    <a:pt x="378" y="19"/>
                  </a:lnTo>
                  <a:lnTo>
                    <a:pt x="383" y="24"/>
                  </a:lnTo>
                  <a:lnTo>
                    <a:pt x="387" y="30"/>
                  </a:lnTo>
                  <a:lnTo>
                    <a:pt x="391" y="35"/>
                  </a:lnTo>
                  <a:lnTo>
                    <a:pt x="395" y="42"/>
                  </a:lnTo>
                  <a:lnTo>
                    <a:pt x="395" y="42"/>
                  </a:lnTo>
                  <a:lnTo>
                    <a:pt x="396" y="48"/>
                  </a:lnTo>
                  <a:lnTo>
                    <a:pt x="395" y="55"/>
                  </a:lnTo>
                  <a:lnTo>
                    <a:pt x="391" y="60"/>
                  </a:lnTo>
                  <a:lnTo>
                    <a:pt x="385" y="63"/>
                  </a:lnTo>
                  <a:lnTo>
                    <a:pt x="385" y="63"/>
                  </a:lnTo>
                  <a:lnTo>
                    <a:pt x="380"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6"/>
            <p:cNvSpPr>
              <a:spLocks/>
            </p:cNvSpPr>
            <p:nvPr/>
          </p:nvSpPr>
          <p:spPr bwMode="auto">
            <a:xfrm>
              <a:off x="309" y="1423"/>
              <a:ext cx="79" cy="13"/>
            </a:xfrm>
            <a:custGeom>
              <a:avLst/>
              <a:gdLst>
                <a:gd name="T0" fmla="*/ 380 w 396"/>
                <a:gd name="T1" fmla="*/ 65 h 65"/>
                <a:gd name="T2" fmla="*/ 380 w 396"/>
                <a:gd name="T3" fmla="*/ 65 h 65"/>
                <a:gd name="T4" fmla="*/ 375 w 396"/>
                <a:gd name="T5" fmla="*/ 63 h 65"/>
                <a:gd name="T6" fmla="*/ 370 w 396"/>
                <a:gd name="T7" fmla="*/ 62 h 65"/>
                <a:gd name="T8" fmla="*/ 367 w 396"/>
                <a:gd name="T9" fmla="*/ 58 h 65"/>
                <a:gd name="T10" fmla="*/ 365 w 396"/>
                <a:gd name="T11" fmla="*/ 55 h 65"/>
                <a:gd name="T12" fmla="*/ 365 w 396"/>
                <a:gd name="T13" fmla="*/ 55 h 65"/>
                <a:gd name="T14" fmla="*/ 362 w 396"/>
                <a:gd name="T15" fmla="*/ 50 h 65"/>
                <a:gd name="T16" fmla="*/ 360 w 396"/>
                <a:gd name="T17" fmla="*/ 46 h 65"/>
                <a:gd name="T18" fmla="*/ 352 w 396"/>
                <a:gd name="T19" fmla="*/ 40 h 65"/>
                <a:gd name="T20" fmla="*/ 346 w 396"/>
                <a:gd name="T21" fmla="*/ 36 h 65"/>
                <a:gd name="T22" fmla="*/ 339 w 396"/>
                <a:gd name="T23" fmla="*/ 34 h 65"/>
                <a:gd name="T24" fmla="*/ 331 w 396"/>
                <a:gd name="T25" fmla="*/ 34 h 65"/>
                <a:gd name="T26" fmla="*/ 325 w 396"/>
                <a:gd name="T27" fmla="*/ 32 h 65"/>
                <a:gd name="T28" fmla="*/ 319 w 396"/>
                <a:gd name="T29" fmla="*/ 34 h 65"/>
                <a:gd name="T30" fmla="*/ 319 w 396"/>
                <a:gd name="T31" fmla="*/ 34 h 65"/>
                <a:gd name="T32" fmla="*/ 316 w 396"/>
                <a:gd name="T33" fmla="*/ 34 h 65"/>
                <a:gd name="T34" fmla="*/ 16 w 396"/>
                <a:gd name="T35" fmla="*/ 34 h 65"/>
                <a:gd name="T36" fmla="*/ 16 w 396"/>
                <a:gd name="T37" fmla="*/ 34 h 65"/>
                <a:gd name="T38" fmla="*/ 8 w 396"/>
                <a:gd name="T39" fmla="*/ 32 h 65"/>
                <a:gd name="T40" fmla="*/ 3 w 396"/>
                <a:gd name="T41" fmla="*/ 29 h 65"/>
                <a:gd name="T42" fmla="*/ 1 w 396"/>
                <a:gd name="T43" fmla="*/ 24 h 65"/>
                <a:gd name="T44" fmla="*/ 0 w 396"/>
                <a:gd name="T45" fmla="*/ 17 h 65"/>
                <a:gd name="T46" fmla="*/ 0 w 396"/>
                <a:gd name="T47" fmla="*/ 17 h 65"/>
                <a:gd name="T48" fmla="*/ 1 w 396"/>
                <a:gd name="T49" fmla="*/ 11 h 65"/>
                <a:gd name="T50" fmla="*/ 3 w 396"/>
                <a:gd name="T51" fmla="*/ 6 h 65"/>
                <a:gd name="T52" fmla="*/ 8 w 396"/>
                <a:gd name="T53" fmla="*/ 2 h 65"/>
                <a:gd name="T54" fmla="*/ 16 w 396"/>
                <a:gd name="T55" fmla="*/ 1 h 65"/>
                <a:gd name="T56" fmla="*/ 316 w 396"/>
                <a:gd name="T57" fmla="*/ 1 h 65"/>
                <a:gd name="T58" fmla="*/ 316 w 396"/>
                <a:gd name="T59" fmla="*/ 1 h 65"/>
                <a:gd name="T60" fmla="*/ 325 w 396"/>
                <a:gd name="T61" fmla="*/ 0 h 65"/>
                <a:gd name="T62" fmla="*/ 335 w 396"/>
                <a:gd name="T63" fmla="*/ 1 h 65"/>
                <a:gd name="T64" fmla="*/ 346 w 396"/>
                <a:gd name="T65" fmla="*/ 2 h 65"/>
                <a:gd name="T66" fmla="*/ 357 w 396"/>
                <a:gd name="T67" fmla="*/ 6 h 65"/>
                <a:gd name="T68" fmla="*/ 368 w 396"/>
                <a:gd name="T69" fmla="*/ 11 h 65"/>
                <a:gd name="T70" fmla="*/ 378 w 396"/>
                <a:gd name="T71" fmla="*/ 19 h 65"/>
                <a:gd name="T72" fmla="*/ 383 w 396"/>
                <a:gd name="T73" fmla="*/ 24 h 65"/>
                <a:gd name="T74" fmla="*/ 387 w 396"/>
                <a:gd name="T75" fmla="*/ 30 h 65"/>
                <a:gd name="T76" fmla="*/ 391 w 396"/>
                <a:gd name="T77" fmla="*/ 35 h 65"/>
                <a:gd name="T78" fmla="*/ 395 w 396"/>
                <a:gd name="T79" fmla="*/ 42 h 65"/>
                <a:gd name="T80" fmla="*/ 395 w 396"/>
                <a:gd name="T81" fmla="*/ 42 h 65"/>
                <a:gd name="T82" fmla="*/ 396 w 396"/>
                <a:gd name="T83" fmla="*/ 48 h 65"/>
                <a:gd name="T84" fmla="*/ 395 w 396"/>
                <a:gd name="T85" fmla="*/ 55 h 65"/>
                <a:gd name="T86" fmla="*/ 391 w 396"/>
                <a:gd name="T87" fmla="*/ 60 h 65"/>
                <a:gd name="T88" fmla="*/ 385 w 396"/>
                <a:gd name="T89" fmla="*/ 63 h 65"/>
                <a:gd name="T90" fmla="*/ 385 w 396"/>
                <a:gd name="T91" fmla="*/ 63 h 65"/>
                <a:gd name="T92" fmla="*/ 380 w 396"/>
                <a:gd name="T9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5">
                  <a:moveTo>
                    <a:pt x="380" y="65"/>
                  </a:moveTo>
                  <a:lnTo>
                    <a:pt x="380" y="65"/>
                  </a:lnTo>
                  <a:lnTo>
                    <a:pt x="375" y="63"/>
                  </a:lnTo>
                  <a:lnTo>
                    <a:pt x="370" y="62"/>
                  </a:lnTo>
                  <a:lnTo>
                    <a:pt x="367" y="58"/>
                  </a:lnTo>
                  <a:lnTo>
                    <a:pt x="365" y="55"/>
                  </a:lnTo>
                  <a:lnTo>
                    <a:pt x="365" y="55"/>
                  </a:lnTo>
                  <a:lnTo>
                    <a:pt x="362" y="50"/>
                  </a:lnTo>
                  <a:lnTo>
                    <a:pt x="360" y="46"/>
                  </a:lnTo>
                  <a:lnTo>
                    <a:pt x="352" y="40"/>
                  </a:lnTo>
                  <a:lnTo>
                    <a:pt x="346" y="36"/>
                  </a:lnTo>
                  <a:lnTo>
                    <a:pt x="339" y="34"/>
                  </a:lnTo>
                  <a:lnTo>
                    <a:pt x="331" y="34"/>
                  </a:lnTo>
                  <a:lnTo>
                    <a:pt x="325" y="32"/>
                  </a:lnTo>
                  <a:lnTo>
                    <a:pt x="319" y="34"/>
                  </a:lnTo>
                  <a:lnTo>
                    <a:pt x="319" y="34"/>
                  </a:lnTo>
                  <a:lnTo>
                    <a:pt x="316" y="34"/>
                  </a:lnTo>
                  <a:lnTo>
                    <a:pt x="16" y="34"/>
                  </a:lnTo>
                  <a:lnTo>
                    <a:pt x="16" y="34"/>
                  </a:lnTo>
                  <a:lnTo>
                    <a:pt x="8" y="32"/>
                  </a:lnTo>
                  <a:lnTo>
                    <a:pt x="3" y="29"/>
                  </a:lnTo>
                  <a:lnTo>
                    <a:pt x="1" y="24"/>
                  </a:lnTo>
                  <a:lnTo>
                    <a:pt x="0" y="17"/>
                  </a:lnTo>
                  <a:lnTo>
                    <a:pt x="0" y="17"/>
                  </a:lnTo>
                  <a:lnTo>
                    <a:pt x="1" y="11"/>
                  </a:lnTo>
                  <a:lnTo>
                    <a:pt x="3" y="6"/>
                  </a:lnTo>
                  <a:lnTo>
                    <a:pt x="8" y="2"/>
                  </a:lnTo>
                  <a:lnTo>
                    <a:pt x="16" y="1"/>
                  </a:lnTo>
                  <a:lnTo>
                    <a:pt x="316" y="1"/>
                  </a:lnTo>
                  <a:lnTo>
                    <a:pt x="316" y="1"/>
                  </a:lnTo>
                  <a:lnTo>
                    <a:pt x="325" y="0"/>
                  </a:lnTo>
                  <a:lnTo>
                    <a:pt x="335" y="1"/>
                  </a:lnTo>
                  <a:lnTo>
                    <a:pt x="346" y="2"/>
                  </a:lnTo>
                  <a:lnTo>
                    <a:pt x="357" y="6"/>
                  </a:lnTo>
                  <a:lnTo>
                    <a:pt x="368" y="11"/>
                  </a:lnTo>
                  <a:lnTo>
                    <a:pt x="378" y="19"/>
                  </a:lnTo>
                  <a:lnTo>
                    <a:pt x="383" y="24"/>
                  </a:lnTo>
                  <a:lnTo>
                    <a:pt x="387" y="30"/>
                  </a:lnTo>
                  <a:lnTo>
                    <a:pt x="391" y="35"/>
                  </a:lnTo>
                  <a:lnTo>
                    <a:pt x="395" y="42"/>
                  </a:lnTo>
                  <a:lnTo>
                    <a:pt x="395" y="42"/>
                  </a:lnTo>
                  <a:lnTo>
                    <a:pt x="396" y="48"/>
                  </a:lnTo>
                  <a:lnTo>
                    <a:pt x="395" y="55"/>
                  </a:lnTo>
                  <a:lnTo>
                    <a:pt x="391" y="60"/>
                  </a:lnTo>
                  <a:lnTo>
                    <a:pt x="385" y="63"/>
                  </a:lnTo>
                  <a:lnTo>
                    <a:pt x="385" y="63"/>
                  </a:lnTo>
                  <a:lnTo>
                    <a:pt x="380" y="6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7"/>
            <p:cNvSpPr>
              <a:spLocks/>
            </p:cNvSpPr>
            <p:nvPr/>
          </p:nvSpPr>
          <p:spPr bwMode="auto">
            <a:xfrm>
              <a:off x="428" y="1341"/>
              <a:ext cx="79" cy="12"/>
            </a:xfrm>
            <a:custGeom>
              <a:avLst/>
              <a:gdLst>
                <a:gd name="T0" fmla="*/ 16 w 396"/>
                <a:gd name="T1" fmla="*/ 64 h 64"/>
                <a:gd name="T2" fmla="*/ 16 w 396"/>
                <a:gd name="T3" fmla="*/ 64 h 64"/>
                <a:gd name="T4" fmla="*/ 20 w 396"/>
                <a:gd name="T5" fmla="*/ 64 h 64"/>
                <a:gd name="T6" fmla="*/ 25 w 396"/>
                <a:gd name="T7" fmla="*/ 61 h 64"/>
                <a:gd name="T8" fmla="*/ 29 w 396"/>
                <a:gd name="T9" fmla="*/ 59 h 64"/>
                <a:gd name="T10" fmla="*/ 31 w 396"/>
                <a:gd name="T11" fmla="*/ 54 h 64"/>
                <a:gd name="T12" fmla="*/ 31 w 396"/>
                <a:gd name="T13" fmla="*/ 54 h 64"/>
                <a:gd name="T14" fmla="*/ 32 w 396"/>
                <a:gd name="T15" fmla="*/ 50 h 64"/>
                <a:gd name="T16" fmla="*/ 36 w 396"/>
                <a:gd name="T17" fmla="*/ 46 h 64"/>
                <a:gd name="T18" fmla="*/ 42 w 396"/>
                <a:gd name="T19" fmla="*/ 40 h 64"/>
                <a:gd name="T20" fmla="*/ 50 w 396"/>
                <a:gd name="T21" fmla="*/ 36 h 64"/>
                <a:gd name="T22" fmla="*/ 56 w 396"/>
                <a:gd name="T23" fmla="*/ 34 h 64"/>
                <a:gd name="T24" fmla="*/ 64 w 396"/>
                <a:gd name="T25" fmla="*/ 33 h 64"/>
                <a:gd name="T26" fmla="*/ 70 w 396"/>
                <a:gd name="T27" fmla="*/ 33 h 64"/>
                <a:gd name="T28" fmla="*/ 76 w 396"/>
                <a:gd name="T29" fmla="*/ 33 h 64"/>
                <a:gd name="T30" fmla="*/ 76 w 396"/>
                <a:gd name="T31" fmla="*/ 33 h 64"/>
                <a:gd name="T32" fmla="*/ 78 w 396"/>
                <a:gd name="T33" fmla="*/ 33 h 64"/>
                <a:gd name="T34" fmla="*/ 380 w 396"/>
                <a:gd name="T35" fmla="*/ 33 h 64"/>
                <a:gd name="T36" fmla="*/ 380 w 396"/>
                <a:gd name="T37" fmla="*/ 33 h 64"/>
                <a:gd name="T38" fmla="*/ 386 w 396"/>
                <a:gd name="T39" fmla="*/ 31 h 64"/>
                <a:gd name="T40" fmla="*/ 391 w 396"/>
                <a:gd name="T41" fmla="*/ 28 h 64"/>
                <a:gd name="T42" fmla="*/ 395 w 396"/>
                <a:gd name="T43" fmla="*/ 23 h 64"/>
                <a:gd name="T44" fmla="*/ 396 w 396"/>
                <a:gd name="T45" fmla="*/ 16 h 64"/>
                <a:gd name="T46" fmla="*/ 396 w 396"/>
                <a:gd name="T47" fmla="*/ 16 h 64"/>
                <a:gd name="T48" fmla="*/ 395 w 396"/>
                <a:gd name="T49" fmla="*/ 10 h 64"/>
                <a:gd name="T50" fmla="*/ 391 w 396"/>
                <a:gd name="T51" fmla="*/ 5 h 64"/>
                <a:gd name="T52" fmla="*/ 386 w 396"/>
                <a:gd name="T53" fmla="*/ 1 h 64"/>
                <a:gd name="T54" fmla="*/ 380 w 396"/>
                <a:gd name="T55" fmla="*/ 0 h 64"/>
                <a:gd name="T56" fmla="*/ 80 w 396"/>
                <a:gd name="T57" fmla="*/ 0 h 64"/>
                <a:gd name="T58" fmla="*/ 80 w 396"/>
                <a:gd name="T59" fmla="*/ 0 h 64"/>
                <a:gd name="T60" fmla="*/ 71 w 396"/>
                <a:gd name="T61" fmla="*/ 0 h 64"/>
                <a:gd name="T62" fmla="*/ 60 w 396"/>
                <a:gd name="T63" fmla="*/ 0 h 64"/>
                <a:gd name="T64" fmla="*/ 50 w 396"/>
                <a:gd name="T65" fmla="*/ 3 h 64"/>
                <a:gd name="T66" fmla="*/ 39 w 396"/>
                <a:gd name="T67" fmla="*/ 5 h 64"/>
                <a:gd name="T68" fmla="*/ 28 w 396"/>
                <a:gd name="T69" fmla="*/ 11 h 64"/>
                <a:gd name="T70" fmla="*/ 16 w 396"/>
                <a:gd name="T71" fmla="*/ 19 h 64"/>
                <a:gd name="T72" fmla="*/ 13 w 396"/>
                <a:gd name="T73" fmla="*/ 24 h 64"/>
                <a:gd name="T74" fmla="*/ 8 w 396"/>
                <a:gd name="T75" fmla="*/ 29 h 64"/>
                <a:gd name="T76" fmla="*/ 4 w 396"/>
                <a:gd name="T77" fmla="*/ 35 h 64"/>
                <a:gd name="T78" fmla="*/ 1 w 396"/>
                <a:gd name="T79" fmla="*/ 41 h 64"/>
                <a:gd name="T80" fmla="*/ 1 w 396"/>
                <a:gd name="T81" fmla="*/ 41 h 64"/>
                <a:gd name="T82" fmla="*/ 0 w 396"/>
                <a:gd name="T83" fmla="*/ 49 h 64"/>
                <a:gd name="T84" fmla="*/ 1 w 396"/>
                <a:gd name="T85" fmla="*/ 54 h 64"/>
                <a:gd name="T86" fmla="*/ 4 w 396"/>
                <a:gd name="T87" fmla="*/ 60 h 64"/>
                <a:gd name="T88" fmla="*/ 10 w 396"/>
                <a:gd name="T89" fmla="*/ 62 h 64"/>
                <a:gd name="T90" fmla="*/ 10 w 396"/>
                <a:gd name="T91" fmla="*/ 62 h 64"/>
                <a:gd name="T92" fmla="*/ 16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16" y="64"/>
                  </a:moveTo>
                  <a:lnTo>
                    <a:pt x="16" y="64"/>
                  </a:lnTo>
                  <a:lnTo>
                    <a:pt x="20" y="64"/>
                  </a:lnTo>
                  <a:lnTo>
                    <a:pt x="25" y="61"/>
                  </a:lnTo>
                  <a:lnTo>
                    <a:pt x="29" y="59"/>
                  </a:lnTo>
                  <a:lnTo>
                    <a:pt x="31" y="54"/>
                  </a:lnTo>
                  <a:lnTo>
                    <a:pt x="31" y="54"/>
                  </a:lnTo>
                  <a:lnTo>
                    <a:pt x="32" y="50"/>
                  </a:lnTo>
                  <a:lnTo>
                    <a:pt x="36" y="46"/>
                  </a:lnTo>
                  <a:lnTo>
                    <a:pt x="42" y="40"/>
                  </a:lnTo>
                  <a:lnTo>
                    <a:pt x="50" y="36"/>
                  </a:lnTo>
                  <a:lnTo>
                    <a:pt x="56" y="34"/>
                  </a:lnTo>
                  <a:lnTo>
                    <a:pt x="64" y="33"/>
                  </a:lnTo>
                  <a:lnTo>
                    <a:pt x="70" y="33"/>
                  </a:lnTo>
                  <a:lnTo>
                    <a:pt x="76" y="33"/>
                  </a:lnTo>
                  <a:lnTo>
                    <a:pt x="76" y="33"/>
                  </a:lnTo>
                  <a:lnTo>
                    <a:pt x="78" y="33"/>
                  </a:lnTo>
                  <a:lnTo>
                    <a:pt x="380" y="33"/>
                  </a:lnTo>
                  <a:lnTo>
                    <a:pt x="380" y="33"/>
                  </a:lnTo>
                  <a:lnTo>
                    <a:pt x="386" y="31"/>
                  </a:lnTo>
                  <a:lnTo>
                    <a:pt x="391" y="28"/>
                  </a:lnTo>
                  <a:lnTo>
                    <a:pt x="395" y="23"/>
                  </a:lnTo>
                  <a:lnTo>
                    <a:pt x="396" y="16"/>
                  </a:lnTo>
                  <a:lnTo>
                    <a:pt x="396" y="16"/>
                  </a:lnTo>
                  <a:lnTo>
                    <a:pt x="395" y="10"/>
                  </a:lnTo>
                  <a:lnTo>
                    <a:pt x="391" y="5"/>
                  </a:lnTo>
                  <a:lnTo>
                    <a:pt x="386" y="1"/>
                  </a:lnTo>
                  <a:lnTo>
                    <a:pt x="380" y="0"/>
                  </a:lnTo>
                  <a:lnTo>
                    <a:pt x="80" y="0"/>
                  </a:lnTo>
                  <a:lnTo>
                    <a:pt x="80" y="0"/>
                  </a:lnTo>
                  <a:lnTo>
                    <a:pt x="71" y="0"/>
                  </a:lnTo>
                  <a:lnTo>
                    <a:pt x="60" y="0"/>
                  </a:lnTo>
                  <a:lnTo>
                    <a:pt x="50" y="3"/>
                  </a:lnTo>
                  <a:lnTo>
                    <a:pt x="39" y="5"/>
                  </a:lnTo>
                  <a:lnTo>
                    <a:pt x="28" y="11"/>
                  </a:lnTo>
                  <a:lnTo>
                    <a:pt x="16" y="19"/>
                  </a:lnTo>
                  <a:lnTo>
                    <a:pt x="13" y="24"/>
                  </a:lnTo>
                  <a:lnTo>
                    <a:pt x="8" y="29"/>
                  </a:lnTo>
                  <a:lnTo>
                    <a:pt x="4" y="35"/>
                  </a:lnTo>
                  <a:lnTo>
                    <a:pt x="1" y="41"/>
                  </a:lnTo>
                  <a:lnTo>
                    <a:pt x="1" y="41"/>
                  </a:lnTo>
                  <a:lnTo>
                    <a:pt x="0" y="49"/>
                  </a:lnTo>
                  <a:lnTo>
                    <a:pt x="1" y="54"/>
                  </a:lnTo>
                  <a:lnTo>
                    <a:pt x="4" y="60"/>
                  </a:lnTo>
                  <a:lnTo>
                    <a:pt x="10" y="62"/>
                  </a:lnTo>
                  <a:lnTo>
                    <a:pt x="10" y="62"/>
                  </a:lnTo>
                  <a:lnTo>
                    <a:pt x="16"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8"/>
            <p:cNvSpPr>
              <a:spLocks/>
            </p:cNvSpPr>
            <p:nvPr/>
          </p:nvSpPr>
          <p:spPr bwMode="auto">
            <a:xfrm>
              <a:off x="428" y="1341"/>
              <a:ext cx="79" cy="12"/>
            </a:xfrm>
            <a:custGeom>
              <a:avLst/>
              <a:gdLst>
                <a:gd name="T0" fmla="*/ 16 w 396"/>
                <a:gd name="T1" fmla="*/ 64 h 64"/>
                <a:gd name="T2" fmla="*/ 16 w 396"/>
                <a:gd name="T3" fmla="*/ 64 h 64"/>
                <a:gd name="T4" fmla="*/ 20 w 396"/>
                <a:gd name="T5" fmla="*/ 64 h 64"/>
                <a:gd name="T6" fmla="*/ 25 w 396"/>
                <a:gd name="T7" fmla="*/ 61 h 64"/>
                <a:gd name="T8" fmla="*/ 29 w 396"/>
                <a:gd name="T9" fmla="*/ 59 h 64"/>
                <a:gd name="T10" fmla="*/ 31 w 396"/>
                <a:gd name="T11" fmla="*/ 54 h 64"/>
                <a:gd name="T12" fmla="*/ 31 w 396"/>
                <a:gd name="T13" fmla="*/ 54 h 64"/>
                <a:gd name="T14" fmla="*/ 32 w 396"/>
                <a:gd name="T15" fmla="*/ 50 h 64"/>
                <a:gd name="T16" fmla="*/ 36 w 396"/>
                <a:gd name="T17" fmla="*/ 46 h 64"/>
                <a:gd name="T18" fmla="*/ 42 w 396"/>
                <a:gd name="T19" fmla="*/ 40 h 64"/>
                <a:gd name="T20" fmla="*/ 50 w 396"/>
                <a:gd name="T21" fmla="*/ 36 h 64"/>
                <a:gd name="T22" fmla="*/ 56 w 396"/>
                <a:gd name="T23" fmla="*/ 34 h 64"/>
                <a:gd name="T24" fmla="*/ 64 w 396"/>
                <a:gd name="T25" fmla="*/ 33 h 64"/>
                <a:gd name="T26" fmla="*/ 70 w 396"/>
                <a:gd name="T27" fmla="*/ 33 h 64"/>
                <a:gd name="T28" fmla="*/ 76 w 396"/>
                <a:gd name="T29" fmla="*/ 33 h 64"/>
                <a:gd name="T30" fmla="*/ 76 w 396"/>
                <a:gd name="T31" fmla="*/ 33 h 64"/>
                <a:gd name="T32" fmla="*/ 78 w 396"/>
                <a:gd name="T33" fmla="*/ 33 h 64"/>
                <a:gd name="T34" fmla="*/ 380 w 396"/>
                <a:gd name="T35" fmla="*/ 33 h 64"/>
                <a:gd name="T36" fmla="*/ 380 w 396"/>
                <a:gd name="T37" fmla="*/ 33 h 64"/>
                <a:gd name="T38" fmla="*/ 386 w 396"/>
                <a:gd name="T39" fmla="*/ 31 h 64"/>
                <a:gd name="T40" fmla="*/ 391 w 396"/>
                <a:gd name="T41" fmla="*/ 28 h 64"/>
                <a:gd name="T42" fmla="*/ 395 w 396"/>
                <a:gd name="T43" fmla="*/ 23 h 64"/>
                <a:gd name="T44" fmla="*/ 396 w 396"/>
                <a:gd name="T45" fmla="*/ 16 h 64"/>
                <a:gd name="T46" fmla="*/ 396 w 396"/>
                <a:gd name="T47" fmla="*/ 16 h 64"/>
                <a:gd name="T48" fmla="*/ 395 w 396"/>
                <a:gd name="T49" fmla="*/ 10 h 64"/>
                <a:gd name="T50" fmla="*/ 391 w 396"/>
                <a:gd name="T51" fmla="*/ 5 h 64"/>
                <a:gd name="T52" fmla="*/ 386 w 396"/>
                <a:gd name="T53" fmla="*/ 1 h 64"/>
                <a:gd name="T54" fmla="*/ 380 w 396"/>
                <a:gd name="T55" fmla="*/ 0 h 64"/>
                <a:gd name="T56" fmla="*/ 80 w 396"/>
                <a:gd name="T57" fmla="*/ 0 h 64"/>
                <a:gd name="T58" fmla="*/ 80 w 396"/>
                <a:gd name="T59" fmla="*/ 0 h 64"/>
                <a:gd name="T60" fmla="*/ 71 w 396"/>
                <a:gd name="T61" fmla="*/ 0 h 64"/>
                <a:gd name="T62" fmla="*/ 60 w 396"/>
                <a:gd name="T63" fmla="*/ 0 h 64"/>
                <a:gd name="T64" fmla="*/ 50 w 396"/>
                <a:gd name="T65" fmla="*/ 3 h 64"/>
                <a:gd name="T66" fmla="*/ 39 w 396"/>
                <a:gd name="T67" fmla="*/ 5 h 64"/>
                <a:gd name="T68" fmla="*/ 28 w 396"/>
                <a:gd name="T69" fmla="*/ 11 h 64"/>
                <a:gd name="T70" fmla="*/ 16 w 396"/>
                <a:gd name="T71" fmla="*/ 19 h 64"/>
                <a:gd name="T72" fmla="*/ 13 w 396"/>
                <a:gd name="T73" fmla="*/ 24 h 64"/>
                <a:gd name="T74" fmla="*/ 8 w 396"/>
                <a:gd name="T75" fmla="*/ 29 h 64"/>
                <a:gd name="T76" fmla="*/ 4 w 396"/>
                <a:gd name="T77" fmla="*/ 35 h 64"/>
                <a:gd name="T78" fmla="*/ 1 w 396"/>
                <a:gd name="T79" fmla="*/ 41 h 64"/>
                <a:gd name="T80" fmla="*/ 1 w 396"/>
                <a:gd name="T81" fmla="*/ 41 h 64"/>
                <a:gd name="T82" fmla="*/ 0 w 396"/>
                <a:gd name="T83" fmla="*/ 49 h 64"/>
                <a:gd name="T84" fmla="*/ 1 w 396"/>
                <a:gd name="T85" fmla="*/ 54 h 64"/>
                <a:gd name="T86" fmla="*/ 4 w 396"/>
                <a:gd name="T87" fmla="*/ 60 h 64"/>
                <a:gd name="T88" fmla="*/ 10 w 396"/>
                <a:gd name="T89" fmla="*/ 62 h 64"/>
                <a:gd name="T90" fmla="*/ 10 w 396"/>
                <a:gd name="T91" fmla="*/ 62 h 64"/>
                <a:gd name="T92" fmla="*/ 16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16" y="64"/>
                  </a:moveTo>
                  <a:lnTo>
                    <a:pt x="16" y="64"/>
                  </a:lnTo>
                  <a:lnTo>
                    <a:pt x="20" y="64"/>
                  </a:lnTo>
                  <a:lnTo>
                    <a:pt x="25" y="61"/>
                  </a:lnTo>
                  <a:lnTo>
                    <a:pt x="29" y="59"/>
                  </a:lnTo>
                  <a:lnTo>
                    <a:pt x="31" y="54"/>
                  </a:lnTo>
                  <a:lnTo>
                    <a:pt x="31" y="54"/>
                  </a:lnTo>
                  <a:lnTo>
                    <a:pt x="32" y="50"/>
                  </a:lnTo>
                  <a:lnTo>
                    <a:pt x="36" y="46"/>
                  </a:lnTo>
                  <a:lnTo>
                    <a:pt x="42" y="40"/>
                  </a:lnTo>
                  <a:lnTo>
                    <a:pt x="50" y="36"/>
                  </a:lnTo>
                  <a:lnTo>
                    <a:pt x="56" y="34"/>
                  </a:lnTo>
                  <a:lnTo>
                    <a:pt x="64" y="33"/>
                  </a:lnTo>
                  <a:lnTo>
                    <a:pt x="70" y="33"/>
                  </a:lnTo>
                  <a:lnTo>
                    <a:pt x="76" y="33"/>
                  </a:lnTo>
                  <a:lnTo>
                    <a:pt x="76" y="33"/>
                  </a:lnTo>
                  <a:lnTo>
                    <a:pt x="78" y="33"/>
                  </a:lnTo>
                  <a:lnTo>
                    <a:pt x="380" y="33"/>
                  </a:lnTo>
                  <a:lnTo>
                    <a:pt x="380" y="33"/>
                  </a:lnTo>
                  <a:lnTo>
                    <a:pt x="386" y="31"/>
                  </a:lnTo>
                  <a:lnTo>
                    <a:pt x="391" y="28"/>
                  </a:lnTo>
                  <a:lnTo>
                    <a:pt x="395" y="23"/>
                  </a:lnTo>
                  <a:lnTo>
                    <a:pt x="396" y="16"/>
                  </a:lnTo>
                  <a:lnTo>
                    <a:pt x="396" y="16"/>
                  </a:lnTo>
                  <a:lnTo>
                    <a:pt x="395" y="10"/>
                  </a:lnTo>
                  <a:lnTo>
                    <a:pt x="391" y="5"/>
                  </a:lnTo>
                  <a:lnTo>
                    <a:pt x="386" y="1"/>
                  </a:lnTo>
                  <a:lnTo>
                    <a:pt x="380" y="0"/>
                  </a:lnTo>
                  <a:lnTo>
                    <a:pt x="80" y="0"/>
                  </a:lnTo>
                  <a:lnTo>
                    <a:pt x="80" y="0"/>
                  </a:lnTo>
                  <a:lnTo>
                    <a:pt x="71" y="0"/>
                  </a:lnTo>
                  <a:lnTo>
                    <a:pt x="60" y="0"/>
                  </a:lnTo>
                  <a:lnTo>
                    <a:pt x="50" y="3"/>
                  </a:lnTo>
                  <a:lnTo>
                    <a:pt x="39" y="5"/>
                  </a:lnTo>
                  <a:lnTo>
                    <a:pt x="28" y="11"/>
                  </a:lnTo>
                  <a:lnTo>
                    <a:pt x="16" y="19"/>
                  </a:lnTo>
                  <a:lnTo>
                    <a:pt x="13" y="24"/>
                  </a:lnTo>
                  <a:lnTo>
                    <a:pt x="8" y="29"/>
                  </a:lnTo>
                  <a:lnTo>
                    <a:pt x="4" y="35"/>
                  </a:lnTo>
                  <a:lnTo>
                    <a:pt x="1" y="41"/>
                  </a:lnTo>
                  <a:lnTo>
                    <a:pt x="1" y="41"/>
                  </a:lnTo>
                  <a:lnTo>
                    <a:pt x="0" y="49"/>
                  </a:lnTo>
                  <a:lnTo>
                    <a:pt x="1" y="54"/>
                  </a:lnTo>
                  <a:lnTo>
                    <a:pt x="4" y="60"/>
                  </a:lnTo>
                  <a:lnTo>
                    <a:pt x="10" y="62"/>
                  </a:lnTo>
                  <a:lnTo>
                    <a:pt x="10" y="62"/>
                  </a:lnTo>
                  <a:lnTo>
                    <a:pt x="16"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9"/>
            <p:cNvSpPr>
              <a:spLocks/>
            </p:cNvSpPr>
            <p:nvPr/>
          </p:nvSpPr>
          <p:spPr bwMode="auto">
            <a:xfrm>
              <a:off x="428" y="1368"/>
              <a:ext cx="79" cy="13"/>
            </a:xfrm>
            <a:custGeom>
              <a:avLst/>
              <a:gdLst>
                <a:gd name="T0" fmla="*/ 16 w 396"/>
                <a:gd name="T1" fmla="*/ 65 h 65"/>
                <a:gd name="T2" fmla="*/ 16 w 396"/>
                <a:gd name="T3" fmla="*/ 65 h 65"/>
                <a:gd name="T4" fmla="*/ 20 w 396"/>
                <a:gd name="T5" fmla="*/ 64 h 65"/>
                <a:gd name="T6" fmla="*/ 25 w 396"/>
                <a:gd name="T7" fmla="*/ 63 h 65"/>
                <a:gd name="T8" fmla="*/ 29 w 396"/>
                <a:gd name="T9" fmla="*/ 59 h 65"/>
                <a:gd name="T10" fmla="*/ 31 w 396"/>
                <a:gd name="T11" fmla="*/ 55 h 65"/>
                <a:gd name="T12" fmla="*/ 31 w 396"/>
                <a:gd name="T13" fmla="*/ 55 h 65"/>
                <a:gd name="T14" fmla="*/ 32 w 396"/>
                <a:gd name="T15" fmla="*/ 50 h 65"/>
                <a:gd name="T16" fmla="*/ 36 w 396"/>
                <a:gd name="T17" fmla="*/ 46 h 65"/>
                <a:gd name="T18" fmla="*/ 42 w 396"/>
                <a:gd name="T19" fmla="*/ 40 h 65"/>
                <a:gd name="T20" fmla="*/ 50 w 396"/>
                <a:gd name="T21" fmla="*/ 37 h 65"/>
                <a:gd name="T22" fmla="*/ 56 w 396"/>
                <a:gd name="T23" fmla="*/ 34 h 65"/>
                <a:gd name="T24" fmla="*/ 64 w 396"/>
                <a:gd name="T25" fmla="*/ 33 h 65"/>
                <a:gd name="T26" fmla="*/ 70 w 396"/>
                <a:gd name="T27" fmla="*/ 33 h 65"/>
                <a:gd name="T28" fmla="*/ 76 w 396"/>
                <a:gd name="T29" fmla="*/ 33 h 65"/>
                <a:gd name="T30" fmla="*/ 76 w 396"/>
                <a:gd name="T31" fmla="*/ 33 h 65"/>
                <a:gd name="T32" fmla="*/ 78 w 396"/>
                <a:gd name="T33" fmla="*/ 34 h 65"/>
                <a:gd name="T34" fmla="*/ 380 w 396"/>
                <a:gd name="T35" fmla="*/ 34 h 65"/>
                <a:gd name="T36" fmla="*/ 380 w 396"/>
                <a:gd name="T37" fmla="*/ 34 h 65"/>
                <a:gd name="T38" fmla="*/ 386 w 396"/>
                <a:gd name="T39" fmla="*/ 33 h 65"/>
                <a:gd name="T40" fmla="*/ 391 w 396"/>
                <a:gd name="T41" fmla="*/ 29 h 65"/>
                <a:gd name="T42" fmla="*/ 395 w 396"/>
                <a:gd name="T43" fmla="*/ 24 h 65"/>
                <a:gd name="T44" fmla="*/ 396 w 396"/>
                <a:gd name="T45" fmla="*/ 18 h 65"/>
                <a:gd name="T46" fmla="*/ 396 w 396"/>
                <a:gd name="T47" fmla="*/ 18 h 65"/>
                <a:gd name="T48" fmla="*/ 395 w 396"/>
                <a:gd name="T49" fmla="*/ 12 h 65"/>
                <a:gd name="T50" fmla="*/ 391 w 396"/>
                <a:gd name="T51" fmla="*/ 5 h 65"/>
                <a:gd name="T52" fmla="*/ 386 w 396"/>
                <a:gd name="T53" fmla="*/ 3 h 65"/>
                <a:gd name="T54" fmla="*/ 380 w 396"/>
                <a:gd name="T55" fmla="*/ 2 h 65"/>
                <a:gd name="T56" fmla="*/ 80 w 396"/>
                <a:gd name="T57" fmla="*/ 2 h 65"/>
                <a:gd name="T58" fmla="*/ 80 w 396"/>
                <a:gd name="T59" fmla="*/ 2 h 65"/>
                <a:gd name="T60" fmla="*/ 71 w 396"/>
                <a:gd name="T61" fmla="*/ 0 h 65"/>
                <a:gd name="T62" fmla="*/ 60 w 396"/>
                <a:gd name="T63" fmla="*/ 2 h 65"/>
                <a:gd name="T64" fmla="*/ 50 w 396"/>
                <a:gd name="T65" fmla="*/ 3 h 65"/>
                <a:gd name="T66" fmla="*/ 39 w 396"/>
                <a:gd name="T67" fmla="*/ 7 h 65"/>
                <a:gd name="T68" fmla="*/ 28 w 396"/>
                <a:gd name="T69" fmla="*/ 12 h 65"/>
                <a:gd name="T70" fmla="*/ 16 w 396"/>
                <a:gd name="T71" fmla="*/ 19 h 65"/>
                <a:gd name="T72" fmla="*/ 13 w 396"/>
                <a:gd name="T73" fmla="*/ 24 h 65"/>
                <a:gd name="T74" fmla="*/ 8 w 396"/>
                <a:gd name="T75" fmla="*/ 29 h 65"/>
                <a:gd name="T76" fmla="*/ 4 w 396"/>
                <a:gd name="T77" fmla="*/ 35 h 65"/>
                <a:gd name="T78" fmla="*/ 1 w 396"/>
                <a:gd name="T79" fmla="*/ 43 h 65"/>
                <a:gd name="T80" fmla="*/ 1 w 396"/>
                <a:gd name="T81" fmla="*/ 43 h 65"/>
                <a:gd name="T82" fmla="*/ 0 w 396"/>
                <a:gd name="T83" fmla="*/ 49 h 65"/>
                <a:gd name="T84" fmla="*/ 1 w 396"/>
                <a:gd name="T85" fmla="*/ 55 h 65"/>
                <a:gd name="T86" fmla="*/ 4 w 396"/>
                <a:gd name="T87" fmla="*/ 60 h 65"/>
                <a:gd name="T88" fmla="*/ 10 w 396"/>
                <a:gd name="T89" fmla="*/ 64 h 65"/>
                <a:gd name="T90" fmla="*/ 10 w 396"/>
                <a:gd name="T91" fmla="*/ 64 h 65"/>
                <a:gd name="T92" fmla="*/ 16 w 396"/>
                <a:gd name="T9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5">
                  <a:moveTo>
                    <a:pt x="16" y="65"/>
                  </a:moveTo>
                  <a:lnTo>
                    <a:pt x="16" y="65"/>
                  </a:lnTo>
                  <a:lnTo>
                    <a:pt x="20" y="64"/>
                  </a:lnTo>
                  <a:lnTo>
                    <a:pt x="25" y="63"/>
                  </a:lnTo>
                  <a:lnTo>
                    <a:pt x="29" y="59"/>
                  </a:lnTo>
                  <a:lnTo>
                    <a:pt x="31" y="55"/>
                  </a:lnTo>
                  <a:lnTo>
                    <a:pt x="31" y="55"/>
                  </a:lnTo>
                  <a:lnTo>
                    <a:pt x="32" y="50"/>
                  </a:lnTo>
                  <a:lnTo>
                    <a:pt x="36" y="46"/>
                  </a:lnTo>
                  <a:lnTo>
                    <a:pt x="42" y="40"/>
                  </a:lnTo>
                  <a:lnTo>
                    <a:pt x="50" y="37"/>
                  </a:lnTo>
                  <a:lnTo>
                    <a:pt x="56" y="34"/>
                  </a:lnTo>
                  <a:lnTo>
                    <a:pt x="64" y="33"/>
                  </a:lnTo>
                  <a:lnTo>
                    <a:pt x="70" y="33"/>
                  </a:lnTo>
                  <a:lnTo>
                    <a:pt x="76" y="33"/>
                  </a:lnTo>
                  <a:lnTo>
                    <a:pt x="76" y="33"/>
                  </a:lnTo>
                  <a:lnTo>
                    <a:pt x="78" y="34"/>
                  </a:lnTo>
                  <a:lnTo>
                    <a:pt x="380" y="34"/>
                  </a:lnTo>
                  <a:lnTo>
                    <a:pt x="380" y="34"/>
                  </a:lnTo>
                  <a:lnTo>
                    <a:pt x="386" y="33"/>
                  </a:lnTo>
                  <a:lnTo>
                    <a:pt x="391" y="29"/>
                  </a:lnTo>
                  <a:lnTo>
                    <a:pt x="395" y="24"/>
                  </a:lnTo>
                  <a:lnTo>
                    <a:pt x="396" y="18"/>
                  </a:lnTo>
                  <a:lnTo>
                    <a:pt x="396" y="18"/>
                  </a:lnTo>
                  <a:lnTo>
                    <a:pt x="395" y="12"/>
                  </a:lnTo>
                  <a:lnTo>
                    <a:pt x="391" y="5"/>
                  </a:lnTo>
                  <a:lnTo>
                    <a:pt x="386" y="3"/>
                  </a:lnTo>
                  <a:lnTo>
                    <a:pt x="380" y="2"/>
                  </a:lnTo>
                  <a:lnTo>
                    <a:pt x="80" y="2"/>
                  </a:lnTo>
                  <a:lnTo>
                    <a:pt x="80" y="2"/>
                  </a:lnTo>
                  <a:lnTo>
                    <a:pt x="71" y="0"/>
                  </a:lnTo>
                  <a:lnTo>
                    <a:pt x="60" y="2"/>
                  </a:lnTo>
                  <a:lnTo>
                    <a:pt x="50" y="3"/>
                  </a:lnTo>
                  <a:lnTo>
                    <a:pt x="39" y="7"/>
                  </a:lnTo>
                  <a:lnTo>
                    <a:pt x="28" y="12"/>
                  </a:lnTo>
                  <a:lnTo>
                    <a:pt x="16" y="19"/>
                  </a:lnTo>
                  <a:lnTo>
                    <a:pt x="13" y="24"/>
                  </a:lnTo>
                  <a:lnTo>
                    <a:pt x="8" y="29"/>
                  </a:lnTo>
                  <a:lnTo>
                    <a:pt x="4" y="35"/>
                  </a:lnTo>
                  <a:lnTo>
                    <a:pt x="1" y="43"/>
                  </a:lnTo>
                  <a:lnTo>
                    <a:pt x="1" y="43"/>
                  </a:lnTo>
                  <a:lnTo>
                    <a:pt x="0" y="49"/>
                  </a:lnTo>
                  <a:lnTo>
                    <a:pt x="1" y="55"/>
                  </a:lnTo>
                  <a:lnTo>
                    <a:pt x="4" y="60"/>
                  </a:lnTo>
                  <a:lnTo>
                    <a:pt x="10" y="64"/>
                  </a:lnTo>
                  <a:lnTo>
                    <a:pt x="10" y="64"/>
                  </a:lnTo>
                  <a:lnTo>
                    <a:pt x="16"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20"/>
            <p:cNvSpPr>
              <a:spLocks/>
            </p:cNvSpPr>
            <p:nvPr/>
          </p:nvSpPr>
          <p:spPr bwMode="auto">
            <a:xfrm>
              <a:off x="428" y="1368"/>
              <a:ext cx="79" cy="13"/>
            </a:xfrm>
            <a:custGeom>
              <a:avLst/>
              <a:gdLst>
                <a:gd name="T0" fmla="*/ 16 w 396"/>
                <a:gd name="T1" fmla="*/ 65 h 65"/>
                <a:gd name="T2" fmla="*/ 16 w 396"/>
                <a:gd name="T3" fmla="*/ 65 h 65"/>
                <a:gd name="T4" fmla="*/ 20 w 396"/>
                <a:gd name="T5" fmla="*/ 64 h 65"/>
                <a:gd name="T6" fmla="*/ 25 w 396"/>
                <a:gd name="T7" fmla="*/ 63 h 65"/>
                <a:gd name="T8" fmla="*/ 29 w 396"/>
                <a:gd name="T9" fmla="*/ 59 h 65"/>
                <a:gd name="T10" fmla="*/ 31 w 396"/>
                <a:gd name="T11" fmla="*/ 55 h 65"/>
                <a:gd name="T12" fmla="*/ 31 w 396"/>
                <a:gd name="T13" fmla="*/ 55 h 65"/>
                <a:gd name="T14" fmla="*/ 32 w 396"/>
                <a:gd name="T15" fmla="*/ 50 h 65"/>
                <a:gd name="T16" fmla="*/ 36 w 396"/>
                <a:gd name="T17" fmla="*/ 46 h 65"/>
                <a:gd name="T18" fmla="*/ 42 w 396"/>
                <a:gd name="T19" fmla="*/ 40 h 65"/>
                <a:gd name="T20" fmla="*/ 50 w 396"/>
                <a:gd name="T21" fmla="*/ 37 h 65"/>
                <a:gd name="T22" fmla="*/ 56 w 396"/>
                <a:gd name="T23" fmla="*/ 34 h 65"/>
                <a:gd name="T24" fmla="*/ 64 w 396"/>
                <a:gd name="T25" fmla="*/ 33 h 65"/>
                <a:gd name="T26" fmla="*/ 70 w 396"/>
                <a:gd name="T27" fmla="*/ 33 h 65"/>
                <a:gd name="T28" fmla="*/ 76 w 396"/>
                <a:gd name="T29" fmla="*/ 33 h 65"/>
                <a:gd name="T30" fmla="*/ 76 w 396"/>
                <a:gd name="T31" fmla="*/ 33 h 65"/>
                <a:gd name="T32" fmla="*/ 78 w 396"/>
                <a:gd name="T33" fmla="*/ 34 h 65"/>
                <a:gd name="T34" fmla="*/ 380 w 396"/>
                <a:gd name="T35" fmla="*/ 34 h 65"/>
                <a:gd name="T36" fmla="*/ 380 w 396"/>
                <a:gd name="T37" fmla="*/ 34 h 65"/>
                <a:gd name="T38" fmla="*/ 386 w 396"/>
                <a:gd name="T39" fmla="*/ 33 h 65"/>
                <a:gd name="T40" fmla="*/ 391 w 396"/>
                <a:gd name="T41" fmla="*/ 29 h 65"/>
                <a:gd name="T42" fmla="*/ 395 w 396"/>
                <a:gd name="T43" fmla="*/ 24 h 65"/>
                <a:gd name="T44" fmla="*/ 396 w 396"/>
                <a:gd name="T45" fmla="*/ 18 h 65"/>
                <a:gd name="T46" fmla="*/ 396 w 396"/>
                <a:gd name="T47" fmla="*/ 18 h 65"/>
                <a:gd name="T48" fmla="*/ 395 w 396"/>
                <a:gd name="T49" fmla="*/ 12 h 65"/>
                <a:gd name="T50" fmla="*/ 391 w 396"/>
                <a:gd name="T51" fmla="*/ 5 h 65"/>
                <a:gd name="T52" fmla="*/ 386 w 396"/>
                <a:gd name="T53" fmla="*/ 3 h 65"/>
                <a:gd name="T54" fmla="*/ 380 w 396"/>
                <a:gd name="T55" fmla="*/ 2 h 65"/>
                <a:gd name="T56" fmla="*/ 80 w 396"/>
                <a:gd name="T57" fmla="*/ 2 h 65"/>
                <a:gd name="T58" fmla="*/ 80 w 396"/>
                <a:gd name="T59" fmla="*/ 2 h 65"/>
                <a:gd name="T60" fmla="*/ 71 w 396"/>
                <a:gd name="T61" fmla="*/ 0 h 65"/>
                <a:gd name="T62" fmla="*/ 60 w 396"/>
                <a:gd name="T63" fmla="*/ 2 h 65"/>
                <a:gd name="T64" fmla="*/ 50 w 396"/>
                <a:gd name="T65" fmla="*/ 3 h 65"/>
                <a:gd name="T66" fmla="*/ 39 w 396"/>
                <a:gd name="T67" fmla="*/ 7 h 65"/>
                <a:gd name="T68" fmla="*/ 28 w 396"/>
                <a:gd name="T69" fmla="*/ 12 h 65"/>
                <a:gd name="T70" fmla="*/ 16 w 396"/>
                <a:gd name="T71" fmla="*/ 19 h 65"/>
                <a:gd name="T72" fmla="*/ 13 w 396"/>
                <a:gd name="T73" fmla="*/ 24 h 65"/>
                <a:gd name="T74" fmla="*/ 8 w 396"/>
                <a:gd name="T75" fmla="*/ 29 h 65"/>
                <a:gd name="T76" fmla="*/ 4 w 396"/>
                <a:gd name="T77" fmla="*/ 35 h 65"/>
                <a:gd name="T78" fmla="*/ 1 w 396"/>
                <a:gd name="T79" fmla="*/ 43 h 65"/>
                <a:gd name="T80" fmla="*/ 1 w 396"/>
                <a:gd name="T81" fmla="*/ 43 h 65"/>
                <a:gd name="T82" fmla="*/ 0 w 396"/>
                <a:gd name="T83" fmla="*/ 49 h 65"/>
                <a:gd name="T84" fmla="*/ 1 w 396"/>
                <a:gd name="T85" fmla="*/ 55 h 65"/>
                <a:gd name="T86" fmla="*/ 4 w 396"/>
                <a:gd name="T87" fmla="*/ 60 h 65"/>
                <a:gd name="T88" fmla="*/ 10 w 396"/>
                <a:gd name="T89" fmla="*/ 64 h 65"/>
                <a:gd name="T90" fmla="*/ 10 w 396"/>
                <a:gd name="T91" fmla="*/ 64 h 65"/>
                <a:gd name="T92" fmla="*/ 16 w 396"/>
                <a:gd name="T9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5">
                  <a:moveTo>
                    <a:pt x="16" y="65"/>
                  </a:moveTo>
                  <a:lnTo>
                    <a:pt x="16" y="65"/>
                  </a:lnTo>
                  <a:lnTo>
                    <a:pt x="20" y="64"/>
                  </a:lnTo>
                  <a:lnTo>
                    <a:pt x="25" y="63"/>
                  </a:lnTo>
                  <a:lnTo>
                    <a:pt x="29" y="59"/>
                  </a:lnTo>
                  <a:lnTo>
                    <a:pt x="31" y="55"/>
                  </a:lnTo>
                  <a:lnTo>
                    <a:pt x="31" y="55"/>
                  </a:lnTo>
                  <a:lnTo>
                    <a:pt x="32" y="50"/>
                  </a:lnTo>
                  <a:lnTo>
                    <a:pt x="36" y="46"/>
                  </a:lnTo>
                  <a:lnTo>
                    <a:pt x="42" y="40"/>
                  </a:lnTo>
                  <a:lnTo>
                    <a:pt x="50" y="37"/>
                  </a:lnTo>
                  <a:lnTo>
                    <a:pt x="56" y="34"/>
                  </a:lnTo>
                  <a:lnTo>
                    <a:pt x="64" y="33"/>
                  </a:lnTo>
                  <a:lnTo>
                    <a:pt x="70" y="33"/>
                  </a:lnTo>
                  <a:lnTo>
                    <a:pt x="76" y="33"/>
                  </a:lnTo>
                  <a:lnTo>
                    <a:pt x="76" y="33"/>
                  </a:lnTo>
                  <a:lnTo>
                    <a:pt x="78" y="34"/>
                  </a:lnTo>
                  <a:lnTo>
                    <a:pt x="380" y="34"/>
                  </a:lnTo>
                  <a:lnTo>
                    <a:pt x="380" y="34"/>
                  </a:lnTo>
                  <a:lnTo>
                    <a:pt x="386" y="33"/>
                  </a:lnTo>
                  <a:lnTo>
                    <a:pt x="391" y="29"/>
                  </a:lnTo>
                  <a:lnTo>
                    <a:pt x="395" y="24"/>
                  </a:lnTo>
                  <a:lnTo>
                    <a:pt x="396" y="18"/>
                  </a:lnTo>
                  <a:lnTo>
                    <a:pt x="396" y="18"/>
                  </a:lnTo>
                  <a:lnTo>
                    <a:pt x="395" y="12"/>
                  </a:lnTo>
                  <a:lnTo>
                    <a:pt x="391" y="5"/>
                  </a:lnTo>
                  <a:lnTo>
                    <a:pt x="386" y="3"/>
                  </a:lnTo>
                  <a:lnTo>
                    <a:pt x="380" y="2"/>
                  </a:lnTo>
                  <a:lnTo>
                    <a:pt x="80" y="2"/>
                  </a:lnTo>
                  <a:lnTo>
                    <a:pt x="80" y="2"/>
                  </a:lnTo>
                  <a:lnTo>
                    <a:pt x="71" y="0"/>
                  </a:lnTo>
                  <a:lnTo>
                    <a:pt x="60" y="2"/>
                  </a:lnTo>
                  <a:lnTo>
                    <a:pt x="50" y="3"/>
                  </a:lnTo>
                  <a:lnTo>
                    <a:pt x="39" y="7"/>
                  </a:lnTo>
                  <a:lnTo>
                    <a:pt x="28" y="12"/>
                  </a:lnTo>
                  <a:lnTo>
                    <a:pt x="16" y="19"/>
                  </a:lnTo>
                  <a:lnTo>
                    <a:pt x="13" y="24"/>
                  </a:lnTo>
                  <a:lnTo>
                    <a:pt x="8" y="29"/>
                  </a:lnTo>
                  <a:lnTo>
                    <a:pt x="4" y="35"/>
                  </a:lnTo>
                  <a:lnTo>
                    <a:pt x="1" y="43"/>
                  </a:lnTo>
                  <a:lnTo>
                    <a:pt x="1" y="43"/>
                  </a:lnTo>
                  <a:lnTo>
                    <a:pt x="0" y="49"/>
                  </a:lnTo>
                  <a:lnTo>
                    <a:pt x="1" y="55"/>
                  </a:lnTo>
                  <a:lnTo>
                    <a:pt x="4" y="60"/>
                  </a:lnTo>
                  <a:lnTo>
                    <a:pt x="10" y="64"/>
                  </a:lnTo>
                  <a:lnTo>
                    <a:pt x="10" y="64"/>
                  </a:lnTo>
                  <a:lnTo>
                    <a:pt x="16" y="6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21"/>
            <p:cNvSpPr>
              <a:spLocks/>
            </p:cNvSpPr>
            <p:nvPr/>
          </p:nvSpPr>
          <p:spPr bwMode="auto">
            <a:xfrm>
              <a:off x="428" y="1396"/>
              <a:ext cx="79" cy="13"/>
            </a:xfrm>
            <a:custGeom>
              <a:avLst/>
              <a:gdLst>
                <a:gd name="T0" fmla="*/ 16 w 396"/>
                <a:gd name="T1" fmla="*/ 63 h 63"/>
                <a:gd name="T2" fmla="*/ 16 w 396"/>
                <a:gd name="T3" fmla="*/ 63 h 63"/>
                <a:gd name="T4" fmla="*/ 20 w 396"/>
                <a:gd name="T5" fmla="*/ 63 h 63"/>
                <a:gd name="T6" fmla="*/ 25 w 396"/>
                <a:gd name="T7" fmla="*/ 61 h 63"/>
                <a:gd name="T8" fmla="*/ 29 w 396"/>
                <a:gd name="T9" fmla="*/ 57 h 63"/>
                <a:gd name="T10" fmla="*/ 31 w 396"/>
                <a:gd name="T11" fmla="*/ 53 h 63"/>
                <a:gd name="T12" fmla="*/ 31 w 396"/>
                <a:gd name="T13" fmla="*/ 53 h 63"/>
                <a:gd name="T14" fmla="*/ 32 w 396"/>
                <a:gd name="T15" fmla="*/ 48 h 63"/>
                <a:gd name="T16" fmla="*/ 36 w 396"/>
                <a:gd name="T17" fmla="*/ 45 h 63"/>
                <a:gd name="T18" fmla="*/ 42 w 396"/>
                <a:gd name="T19" fmla="*/ 40 h 63"/>
                <a:gd name="T20" fmla="*/ 50 w 396"/>
                <a:gd name="T21" fmla="*/ 35 h 63"/>
                <a:gd name="T22" fmla="*/ 56 w 396"/>
                <a:gd name="T23" fmla="*/ 34 h 63"/>
                <a:gd name="T24" fmla="*/ 64 w 396"/>
                <a:gd name="T25" fmla="*/ 32 h 63"/>
                <a:gd name="T26" fmla="*/ 70 w 396"/>
                <a:gd name="T27" fmla="*/ 32 h 63"/>
                <a:gd name="T28" fmla="*/ 76 w 396"/>
                <a:gd name="T29" fmla="*/ 32 h 63"/>
                <a:gd name="T30" fmla="*/ 76 w 396"/>
                <a:gd name="T31" fmla="*/ 32 h 63"/>
                <a:gd name="T32" fmla="*/ 78 w 396"/>
                <a:gd name="T33" fmla="*/ 32 h 63"/>
                <a:gd name="T34" fmla="*/ 380 w 396"/>
                <a:gd name="T35" fmla="*/ 32 h 63"/>
                <a:gd name="T36" fmla="*/ 380 w 396"/>
                <a:gd name="T37" fmla="*/ 32 h 63"/>
                <a:gd name="T38" fmla="*/ 386 w 396"/>
                <a:gd name="T39" fmla="*/ 31 h 63"/>
                <a:gd name="T40" fmla="*/ 391 w 396"/>
                <a:gd name="T41" fmla="*/ 27 h 63"/>
                <a:gd name="T42" fmla="*/ 395 w 396"/>
                <a:gd name="T43" fmla="*/ 22 h 63"/>
                <a:gd name="T44" fmla="*/ 396 w 396"/>
                <a:gd name="T45" fmla="*/ 16 h 63"/>
                <a:gd name="T46" fmla="*/ 396 w 396"/>
                <a:gd name="T47" fmla="*/ 16 h 63"/>
                <a:gd name="T48" fmla="*/ 395 w 396"/>
                <a:gd name="T49" fmla="*/ 10 h 63"/>
                <a:gd name="T50" fmla="*/ 391 w 396"/>
                <a:gd name="T51" fmla="*/ 5 h 63"/>
                <a:gd name="T52" fmla="*/ 386 w 396"/>
                <a:gd name="T53" fmla="*/ 1 h 63"/>
                <a:gd name="T54" fmla="*/ 380 w 396"/>
                <a:gd name="T55" fmla="*/ 0 h 63"/>
                <a:gd name="T56" fmla="*/ 80 w 396"/>
                <a:gd name="T57" fmla="*/ 0 h 63"/>
                <a:gd name="T58" fmla="*/ 80 w 396"/>
                <a:gd name="T59" fmla="*/ 0 h 63"/>
                <a:gd name="T60" fmla="*/ 71 w 396"/>
                <a:gd name="T61" fmla="*/ 0 h 63"/>
                <a:gd name="T62" fmla="*/ 60 w 396"/>
                <a:gd name="T63" fmla="*/ 0 h 63"/>
                <a:gd name="T64" fmla="*/ 50 w 396"/>
                <a:gd name="T65" fmla="*/ 1 h 63"/>
                <a:gd name="T66" fmla="*/ 39 w 396"/>
                <a:gd name="T67" fmla="*/ 5 h 63"/>
                <a:gd name="T68" fmla="*/ 28 w 396"/>
                <a:gd name="T69" fmla="*/ 10 h 63"/>
                <a:gd name="T70" fmla="*/ 16 w 396"/>
                <a:gd name="T71" fmla="*/ 19 h 63"/>
                <a:gd name="T72" fmla="*/ 13 w 396"/>
                <a:gd name="T73" fmla="*/ 22 h 63"/>
                <a:gd name="T74" fmla="*/ 8 w 396"/>
                <a:gd name="T75" fmla="*/ 29 h 63"/>
                <a:gd name="T76" fmla="*/ 4 w 396"/>
                <a:gd name="T77" fmla="*/ 35 h 63"/>
                <a:gd name="T78" fmla="*/ 1 w 396"/>
                <a:gd name="T79" fmla="*/ 41 h 63"/>
                <a:gd name="T80" fmla="*/ 1 w 396"/>
                <a:gd name="T81" fmla="*/ 41 h 63"/>
                <a:gd name="T82" fmla="*/ 0 w 396"/>
                <a:gd name="T83" fmla="*/ 47 h 63"/>
                <a:gd name="T84" fmla="*/ 1 w 396"/>
                <a:gd name="T85" fmla="*/ 53 h 63"/>
                <a:gd name="T86" fmla="*/ 4 w 396"/>
                <a:gd name="T87" fmla="*/ 58 h 63"/>
                <a:gd name="T88" fmla="*/ 10 w 396"/>
                <a:gd name="T89" fmla="*/ 62 h 63"/>
                <a:gd name="T90" fmla="*/ 10 w 396"/>
                <a:gd name="T91" fmla="*/ 62 h 63"/>
                <a:gd name="T92" fmla="*/ 16 w 396"/>
                <a:gd name="T9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3">
                  <a:moveTo>
                    <a:pt x="16" y="63"/>
                  </a:moveTo>
                  <a:lnTo>
                    <a:pt x="16" y="63"/>
                  </a:lnTo>
                  <a:lnTo>
                    <a:pt x="20" y="63"/>
                  </a:lnTo>
                  <a:lnTo>
                    <a:pt x="25" y="61"/>
                  </a:lnTo>
                  <a:lnTo>
                    <a:pt x="29" y="57"/>
                  </a:lnTo>
                  <a:lnTo>
                    <a:pt x="31" y="53"/>
                  </a:lnTo>
                  <a:lnTo>
                    <a:pt x="31" y="53"/>
                  </a:lnTo>
                  <a:lnTo>
                    <a:pt x="32" y="48"/>
                  </a:lnTo>
                  <a:lnTo>
                    <a:pt x="36" y="45"/>
                  </a:lnTo>
                  <a:lnTo>
                    <a:pt x="42" y="40"/>
                  </a:lnTo>
                  <a:lnTo>
                    <a:pt x="50" y="35"/>
                  </a:lnTo>
                  <a:lnTo>
                    <a:pt x="56" y="34"/>
                  </a:lnTo>
                  <a:lnTo>
                    <a:pt x="64" y="32"/>
                  </a:lnTo>
                  <a:lnTo>
                    <a:pt x="70" y="32"/>
                  </a:lnTo>
                  <a:lnTo>
                    <a:pt x="76" y="32"/>
                  </a:lnTo>
                  <a:lnTo>
                    <a:pt x="76" y="32"/>
                  </a:lnTo>
                  <a:lnTo>
                    <a:pt x="78" y="32"/>
                  </a:lnTo>
                  <a:lnTo>
                    <a:pt x="380" y="32"/>
                  </a:lnTo>
                  <a:lnTo>
                    <a:pt x="380" y="32"/>
                  </a:lnTo>
                  <a:lnTo>
                    <a:pt x="386" y="31"/>
                  </a:lnTo>
                  <a:lnTo>
                    <a:pt x="391" y="27"/>
                  </a:lnTo>
                  <a:lnTo>
                    <a:pt x="395" y="22"/>
                  </a:lnTo>
                  <a:lnTo>
                    <a:pt x="396" y="16"/>
                  </a:lnTo>
                  <a:lnTo>
                    <a:pt x="396" y="16"/>
                  </a:lnTo>
                  <a:lnTo>
                    <a:pt x="395" y="10"/>
                  </a:lnTo>
                  <a:lnTo>
                    <a:pt x="391" y="5"/>
                  </a:lnTo>
                  <a:lnTo>
                    <a:pt x="386" y="1"/>
                  </a:lnTo>
                  <a:lnTo>
                    <a:pt x="380" y="0"/>
                  </a:lnTo>
                  <a:lnTo>
                    <a:pt x="80" y="0"/>
                  </a:lnTo>
                  <a:lnTo>
                    <a:pt x="80" y="0"/>
                  </a:lnTo>
                  <a:lnTo>
                    <a:pt x="71" y="0"/>
                  </a:lnTo>
                  <a:lnTo>
                    <a:pt x="60" y="0"/>
                  </a:lnTo>
                  <a:lnTo>
                    <a:pt x="50" y="1"/>
                  </a:lnTo>
                  <a:lnTo>
                    <a:pt x="39" y="5"/>
                  </a:lnTo>
                  <a:lnTo>
                    <a:pt x="28" y="10"/>
                  </a:lnTo>
                  <a:lnTo>
                    <a:pt x="16" y="19"/>
                  </a:lnTo>
                  <a:lnTo>
                    <a:pt x="13" y="22"/>
                  </a:lnTo>
                  <a:lnTo>
                    <a:pt x="8" y="29"/>
                  </a:lnTo>
                  <a:lnTo>
                    <a:pt x="4" y="35"/>
                  </a:lnTo>
                  <a:lnTo>
                    <a:pt x="1" y="41"/>
                  </a:lnTo>
                  <a:lnTo>
                    <a:pt x="1" y="41"/>
                  </a:lnTo>
                  <a:lnTo>
                    <a:pt x="0" y="47"/>
                  </a:lnTo>
                  <a:lnTo>
                    <a:pt x="1" y="53"/>
                  </a:lnTo>
                  <a:lnTo>
                    <a:pt x="4" y="58"/>
                  </a:lnTo>
                  <a:lnTo>
                    <a:pt x="10" y="62"/>
                  </a:lnTo>
                  <a:lnTo>
                    <a:pt x="10" y="62"/>
                  </a:lnTo>
                  <a:lnTo>
                    <a:pt x="16" y="6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2"/>
            <p:cNvSpPr>
              <a:spLocks/>
            </p:cNvSpPr>
            <p:nvPr/>
          </p:nvSpPr>
          <p:spPr bwMode="auto">
            <a:xfrm>
              <a:off x="428" y="1396"/>
              <a:ext cx="79" cy="13"/>
            </a:xfrm>
            <a:custGeom>
              <a:avLst/>
              <a:gdLst>
                <a:gd name="T0" fmla="*/ 16 w 396"/>
                <a:gd name="T1" fmla="*/ 63 h 63"/>
                <a:gd name="T2" fmla="*/ 16 w 396"/>
                <a:gd name="T3" fmla="*/ 63 h 63"/>
                <a:gd name="T4" fmla="*/ 20 w 396"/>
                <a:gd name="T5" fmla="*/ 63 h 63"/>
                <a:gd name="T6" fmla="*/ 25 w 396"/>
                <a:gd name="T7" fmla="*/ 61 h 63"/>
                <a:gd name="T8" fmla="*/ 29 w 396"/>
                <a:gd name="T9" fmla="*/ 57 h 63"/>
                <a:gd name="T10" fmla="*/ 31 w 396"/>
                <a:gd name="T11" fmla="*/ 53 h 63"/>
                <a:gd name="T12" fmla="*/ 31 w 396"/>
                <a:gd name="T13" fmla="*/ 53 h 63"/>
                <a:gd name="T14" fmla="*/ 32 w 396"/>
                <a:gd name="T15" fmla="*/ 48 h 63"/>
                <a:gd name="T16" fmla="*/ 36 w 396"/>
                <a:gd name="T17" fmla="*/ 45 h 63"/>
                <a:gd name="T18" fmla="*/ 42 w 396"/>
                <a:gd name="T19" fmla="*/ 40 h 63"/>
                <a:gd name="T20" fmla="*/ 50 w 396"/>
                <a:gd name="T21" fmla="*/ 35 h 63"/>
                <a:gd name="T22" fmla="*/ 56 w 396"/>
                <a:gd name="T23" fmla="*/ 34 h 63"/>
                <a:gd name="T24" fmla="*/ 64 w 396"/>
                <a:gd name="T25" fmla="*/ 32 h 63"/>
                <a:gd name="T26" fmla="*/ 70 w 396"/>
                <a:gd name="T27" fmla="*/ 32 h 63"/>
                <a:gd name="T28" fmla="*/ 76 w 396"/>
                <a:gd name="T29" fmla="*/ 32 h 63"/>
                <a:gd name="T30" fmla="*/ 76 w 396"/>
                <a:gd name="T31" fmla="*/ 32 h 63"/>
                <a:gd name="T32" fmla="*/ 78 w 396"/>
                <a:gd name="T33" fmla="*/ 32 h 63"/>
                <a:gd name="T34" fmla="*/ 380 w 396"/>
                <a:gd name="T35" fmla="*/ 32 h 63"/>
                <a:gd name="T36" fmla="*/ 380 w 396"/>
                <a:gd name="T37" fmla="*/ 32 h 63"/>
                <a:gd name="T38" fmla="*/ 386 w 396"/>
                <a:gd name="T39" fmla="*/ 31 h 63"/>
                <a:gd name="T40" fmla="*/ 391 w 396"/>
                <a:gd name="T41" fmla="*/ 27 h 63"/>
                <a:gd name="T42" fmla="*/ 395 w 396"/>
                <a:gd name="T43" fmla="*/ 22 h 63"/>
                <a:gd name="T44" fmla="*/ 396 w 396"/>
                <a:gd name="T45" fmla="*/ 16 h 63"/>
                <a:gd name="T46" fmla="*/ 396 w 396"/>
                <a:gd name="T47" fmla="*/ 16 h 63"/>
                <a:gd name="T48" fmla="*/ 395 w 396"/>
                <a:gd name="T49" fmla="*/ 10 h 63"/>
                <a:gd name="T50" fmla="*/ 391 w 396"/>
                <a:gd name="T51" fmla="*/ 5 h 63"/>
                <a:gd name="T52" fmla="*/ 386 w 396"/>
                <a:gd name="T53" fmla="*/ 1 h 63"/>
                <a:gd name="T54" fmla="*/ 380 w 396"/>
                <a:gd name="T55" fmla="*/ 0 h 63"/>
                <a:gd name="T56" fmla="*/ 80 w 396"/>
                <a:gd name="T57" fmla="*/ 0 h 63"/>
                <a:gd name="T58" fmla="*/ 80 w 396"/>
                <a:gd name="T59" fmla="*/ 0 h 63"/>
                <a:gd name="T60" fmla="*/ 71 w 396"/>
                <a:gd name="T61" fmla="*/ 0 h 63"/>
                <a:gd name="T62" fmla="*/ 60 w 396"/>
                <a:gd name="T63" fmla="*/ 0 h 63"/>
                <a:gd name="T64" fmla="*/ 50 w 396"/>
                <a:gd name="T65" fmla="*/ 1 h 63"/>
                <a:gd name="T66" fmla="*/ 39 w 396"/>
                <a:gd name="T67" fmla="*/ 5 h 63"/>
                <a:gd name="T68" fmla="*/ 28 w 396"/>
                <a:gd name="T69" fmla="*/ 10 h 63"/>
                <a:gd name="T70" fmla="*/ 16 w 396"/>
                <a:gd name="T71" fmla="*/ 19 h 63"/>
                <a:gd name="T72" fmla="*/ 13 w 396"/>
                <a:gd name="T73" fmla="*/ 22 h 63"/>
                <a:gd name="T74" fmla="*/ 8 w 396"/>
                <a:gd name="T75" fmla="*/ 29 h 63"/>
                <a:gd name="T76" fmla="*/ 4 w 396"/>
                <a:gd name="T77" fmla="*/ 35 h 63"/>
                <a:gd name="T78" fmla="*/ 1 w 396"/>
                <a:gd name="T79" fmla="*/ 41 h 63"/>
                <a:gd name="T80" fmla="*/ 1 w 396"/>
                <a:gd name="T81" fmla="*/ 41 h 63"/>
                <a:gd name="T82" fmla="*/ 0 w 396"/>
                <a:gd name="T83" fmla="*/ 47 h 63"/>
                <a:gd name="T84" fmla="*/ 1 w 396"/>
                <a:gd name="T85" fmla="*/ 53 h 63"/>
                <a:gd name="T86" fmla="*/ 4 w 396"/>
                <a:gd name="T87" fmla="*/ 58 h 63"/>
                <a:gd name="T88" fmla="*/ 10 w 396"/>
                <a:gd name="T89" fmla="*/ 62 h 63"/>
                <a:gd name="T90" fmla="*/ 10 w 396"/>
                <a:gd name="T91" fmla="*/ 62 h 63"/>
                <a:gd name="T92" fmla="*/ 16 w 396"/>
                <a:gd name="T9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3">
                  <a:moveTo>
                    <a:pt x="16" y="63"/>
                  </a:moveTo>
                  <a:lnTo>
                    <a:pt x="16" y="63"/>
                  </a:lnTo>
                  <a:lnTo>
                    <a:pt x="20" y="63"/>
                  </a:lnTo>
                  <a:lnTo>
                    <a:pt x="25" y="61"/>
                  </a:lnTo>
                  <a:lnTo>
                    <a:pt x="29" y="57"/>
                  </a:lnTo>
                  <a:lnTo>
                    <a:pt x="31" y="53"/>
                  </a:lnTo>
                  <a:lnTo>
                    <a:pt x="31" y="53"/>
                  </a:lnTo>
                  <a:lnTo>
                    <a:pt x="32" y="48"/>
                  </a:lnTo>
                  <a:lnTo>
                    <a:pt x="36" y="45"/>
                  </a:lnTo>
                  <a:lnTo>
                    <a:pt x="42" y="40"/>
                  </a:lnTo>
                  <a:lnTo>
                    <a:pt x="50" y="35"/>
                  </a:lnTo>
                  <a:lnTo>
                    <a:pt x="56" y="34"/>
                  </a:lnTo>
                  <a:lnTo>
                    <a:pt x="64" y="32"/>
                  </a:lnTo>
                  <a:lnTo>
                    <a:pt x="70" y="32"/>
                  </a:lnTo>
                  <a:lnTo>
                    <a:pt x="76" y="32"/>
                  </a:lnTo>
                  <a:lnTo>
                    <a:pt x="76" y="32"/>
                  </a:lnTo>
                  <a:lnTo>
                    <a:pt x="78" y="32"/>
                  </a:lnTo>
                  <a:lnTo>
                    <a:pt x="380" y="32"/>
                  </a:lnTo>
                  <a:lnTo>
                    <a:pt x="380" y="32"/>
                  </a:lnTo>
                  <a:lnTo>
                    <a:pt x="386" y="31"/>
                  </a:lnTo>
                  <a:lnTo>
                    <a:pt x="391" y="27"/>
                  </a:lnTo>
                  <a:lnTo>
                    <a:pt x="395" y="22"/>
                  </a:lnTo>
                  <a:lnTo>
                    <a:pt x="396" y="16"/>
                  </a:lnTo>
                  <a:lnTo>
                    <a:pt x="396" y="16"/>
                  </a:lnTo>
                  <a:lnTo>
                    <a:pt x="395" y="10"/>
                  </a:lnTo>
                  <a:lnTo>
                    <a:pt x="391" y="5"/>
                  </a:lnTo>
                  <a:lnTo>
                    <a:pt x="386" y="1"/>
                  </a:lnTo>
                  <a:lnTo>
                    <a:pt x="380" y="0"/>
                  </a:lnTo>
                  <a:lnTo>
                    <a:pt x="80" y="0"/>
                  </a:lnTo>
                  <a:lnTo>
                    <a:pt x="80" y="0"/>
                  </a:lnTo>
                  <a:lnTo>
                    <a:pt x="71" y="0"/>
                  </a:lnTo>
                  <a:lnTo>
                    <a:pt x="60" y="0"/>
                  </a:lnTo>
                  <a:lnTo>
                    <a:pt x="50" y="1"/>
                  </a:lnTo>
                  <a:lnTo>
                    <a:pt x="39" y="5"/>
                  </a:lnTo>
                  <a:lnTo>
                    <a:pt x="28" y="10"/>
                  </a:lnTo>
                  <a:lnTo>
                    <a:pt x="16" y="19"/>
                  </a:lnTo>
                  <a:lnTo>
                    <a:pt x="13" y="22"/>
                  </a:lnTo>
                  <a:lnTo>
                    <a:pt x="8" y="29"/>
                  </a:lnTo>
                  <a:lnTo>
                    <a:pt x="4" y="35"/>
                  </a:lnTo>
                  <a:lnTo>
                    <a:pt x="1" y="41"/>
                  </a:lnTo>
                  <a:lnTo>
                    <a:pt x="1" y="41"/>
                  </a:lnTo>
                  <a:lnTo>
                    <a:pt x="0" y="47"/>
                  </a:lnTo>
                  <a:lnTo>
                    <a:pt x="1" y="53"/>
                  </a:lnTo>
                  <a:lnTo>
                    <a:pt x="4" y="58"/>
                  </a:lnTo>
                  <a:lnTo>
                    <a:pt x="10" y="62"/>
                  </a:lnTo>
                  <a:lnTo>
                    <a:pt x="10" y="62"/>
                  </a:lnTo>
                  <a:lnTo>
                    <a:pt x="16" y="6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3"/>
            <p:cNvSpPr>
              <a:spLocks/>
            </p:cNvSpPr>
            <p:nvPr/>
          </p:nvSpPr>
          <p:spPr bwMode="auto">
            <a:xfrm>
              <a:off x="428" y="1424"/>
              <a:ext cx="79" cy="13"/>
            </a:xfrm>
            <a:custGeom>
              <a:avLst/>
              <a:gdLst>
                <a:gd name="T0" fmla="*/ 16 w 396"/>
                <a:gd name="T1" fmla="*/ 64 h 64"/>
                <a:gd name="T2" fmla="*/ 16 w 396"/>
                <a:gd name="T3" fmla="*/ 64 h 64"/>
                <a:gd name="T4" fmla="*/ 20 w 396"/>
                <a:gd name="T5" fmla="*/ 64 h 64"/>
                <a:gd name="T6" fmla="*/ 25 w 396"/>
                <a:gd name="T7" fmla="*/ 61 h 64"/>
                <a:gd name="T8" fmla="*/ 29 w 396"/>
                <a:gd name="T9" fmla="*/ 59 h 64"/>
                <a:gd name="T10" fmla="*/ 31 w 396"/>
                <a:gd name="T11" fmla="*/ 54 h 64"/>
                <a:gd name="T12" fmla="*/ 31 w 396"/>
                <a:gd name="T13" fmla="*/ 54 h 64"/>
                <a:gd name="T14" fmla="*/ 32 w 396"/>
                <a:gd name="T15" fmla="*/ 50 h 64"/>
                <a:gd name="T16" fmla="*/ 36 w 396"/>
                <a:gd name="T17" fmla="*/ 46 h 64"/>
                <a:gd name="T18" fmla="*/ 42 w 396"/>
                <a:gd name="T19" fmla="*/ 40 h 64"/>
                <a:gd name="T20" fmla="*/ 50 w 396"/>
                <a:gd name="T21" fmla="*/ 36 h 64"/>
                <a:gd name="T22" fmla="*/ 56 w 396"/>
                <a:gd name="T23" fmla="*/ 34 h 64"/>
                <a:gd name="T24" fmla="*/ 64 w 396"/>
                <a:gd name="T25" fmla="*/ 33 h 64"/>
                <a:gd name="T26" fmla="*/ 70 w 396"/>
                <a:gd name="T27" fmla="*/ 33 h 64"/>
                <a:gd name="T28" fmla="*/ 76 w 396"/>
                <a:gd name="T29" fmla="*/ 33 h 64"/>
                <a:gd name="T30" fmla="*/ 76 w 396"/>
                <a:gd name="T31" fmla="*/ 33 h 64"/>
                <a:gd name="T32" fmla="*/ 78 w 396"/>
                <a:gd name="T33" fmla="*/ 33 h 64"/>
                <a:gd name="T34" fmla="*/ 380 w 396"/>
                <a:gd name="T35" fmla="*/ 33 h 64"/>
                <a:gd name="T36" fmla="*/ 380 w 396"/>
                <a:gd name="T37" fmla="*/ 33 h 64"/>
                <a:gd name="T38" fmla="*/ 386 w 396"/>
                <a:gd name="T39" fmla="*/ 31 h 64"/>
                <a:gd name="T40" fmla="*/ 391 w 396"/>
                <a:gd name="T41" fmla="*/ 29 h 64"/>
                <a:gd name="T42" fmla="*/ 395 w 396"/>
                <a:gd name="T43" fmla="*/ 23 h 64"/>
                <a:gd name="T44" fmla="*/ 396 w 396"/>
                <a:gd name="T45" fmla="*/ 16 h 64"/>
                <a:gd name="T46" fmla="*/ 396 w 396"/>
                <a:gd name="T47" fmla="*/ 16 h 64"/>
                <a:gd name="T48" fmla="*/ 395 w 396"/>
                <a:gd name="T49" fmla="*/ 10 h 64"/>
                <a:gd name="T50" fmla="*/ 391 w 396"/>
                <a:gd name="T51" fmla="*/ 5 h 64"/>
                <a:gd name="T52" fmla="*/ 386 w 396"/>
                <a:gd name="T53" fmla="*/ 1 h 64"/>
                <a:gd name="T54" fmla="*/ 380 w 396"/>
                <a:gd name="T55" fmla="*/ 0 h 64"/>
                <a:gd name="T56" fmla="*/ 80 w 396"/>
                <a:gd name="T57" fmla="*/ 0 h 64"/>
                <a:gd name="T58" fmla="*/ 80 w 396"/>
                <a:gd name="T59" fmla="*/ 0 h 64"/>
                <a:gd name="T60" fmla="*/ 71 w 396"/>
                <a:gd name="T61" fmla="*/ 0 h 64"/>
                <a:gd name="T62" fmla="*/ 60 w 396"/>
                <a:gd name="T63" fmla="*/ 0 h 64"/>
                <a:gd name="T64" fmla="*/ 50 w 396"/>
                <a:gd name="T65" fmla="*/ 3 h 64"/>
                <a:gd name="T66" fmla="*/ 39 w 396"/>
                <a:gd name="T67" fmla="*/ 5 h 64"/>
                <a:gd name="T68" fmla="*/ 28 w 396"/>
                <a:gd name="T69" fmla="*/ 11 h 64"/>
                <a:gd name="T70" fmla="*/ 16 w 396"/>
                <a:gd name="T71" fmla="*/ 19 h 64"/>
                <a:gd name="T72" fmla="*/ 13 w 396"/>
                <a:gd name="T73" fmla="*/ 24 h 64"/>
                <a:gd name="T74" fmla="*/ 8 w 396"/>
                <a:gd name="T75" fmla="*/ 29 h 64"/>
                <a:gd name="T76" fmla="*/ 4 w 396"/>
                <a:gd name="T77" fmla="*/ 35 h 64"/>
                <a:gd name="T78" fmla="*/ 1 w 396"/>
                <a:gd name="T79" fmla="*/ 42 h 64"/>
                <a:gd name="T80" fmla="*/ 1 w 396"/>
                <a:gd name="T81" fmla="*/ 42 h 64"/>
                <a:gd name="T82" fmla="*/ 0 w 396"/>
                <a:gd name="T83" fmla="*/ 49 h 64"/>
                <a:gd name="T84" fmla="*/ 1 w 396"/>
                <a:gd name="T85" fmla="*/ 55 h 64"/>
                <a:gd name="T86" fmla="*/ 4 w 396"/>
                <a:gd name="T87" fmla="*/ 60 h 64"/>
                <a:gd name="T88" fmla="*/ 10 w 396"/>
                <a:gd name="T89" fmla="*/ 64 h 64"/>
                <a:gd name="T90" fmla="*/ 10 w 396"/>
                <a:gd name="T91" fmla="*/ 64 h 64"/>
                <a:gd name="T92" fmla="*/ 16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16" y="64"/>
                  </a:moveTo>
                  <a:lnTo>
                    <a:pt x="16" y="64"/>
                  </a:lnTo>
                  <a:lnTo>
                    <a:pt x="20" y="64"/>
                  </a:lnTo>
                  <a:lnTo>
                    <a:pt x="25" y="61"/>
                  </a:lnTo>
                  <a:lnTo>
                    <a:pt x="29" y="59"/>
                  </a:lnTo>
                  <a:lnTo>
                    <a:pt x="31" y="54"/>
                  </a:lnTo>
                  <a:lnTo>
                    <a:pt x="31" y="54"/>
                  </a:lnTo>
                  <a:lnTo>
                    <a:pt x="32" y="50"/>
                  </a:lnTo>
                  <a:lnTo>
                    <a:pt x="36" y="46"/>
                  </a:lnTo>
                  <a:lnTo>
                    <a:pt x="42" y="40"/>
                  </a:lnTo>
                  <a:lnTo>
                    <a:pt x="50" y="36"/>
                  </a:lnTo>
                  <a:lnTo>
                    <a:pt x="56" y="34"/>
                  </a:lnTo>
                  <a:lnTo>
                    <a:pt x="64" y="33"/>
                  </a:lnTo>
                  <a:lnTo>
                    <a:pt x="70" y="33"/>
                  </a:lnTo>
                  <a:lnTo>
                    <a:pt x="76" y="33"/>
                  </a:lnTo>
                  <a:lnTo>
                    <a:pt x="76" y="33"/>
                  </a:lnTo>
                  <a:lnTo>
                    <a:pt x="78" y="33"/>
                  </a:lnTo>
                  <a:lnTo>
                    <a:pt x="380" y="33"/>
                  </a:lnTo>
                  <a:lnTo>
                    <a:pt x="380" y="33"/>
                  </a:lnTo>
                  <a:lnTo>
                    <a:pt x="386" y="31"/>
                  </a:lnTo>
                  <a:lnTo>
                    <a:pt x="391" y="29"/>
                  </a:lnTo>
                  <a:lnTo>
                    <a:pt x="395" y="23"/>
                  </a:lnTo>
                  <a:lnTo>
                    <a:pt x="396" y="16"/>
                  </a:lnTo>
                  <a:lnTo>
                    <a:pt x="396" y="16"/>
                  </a:lnTo>
                  <a:lnTo>
                    <a:pt x="395" y="10"/>
                  </a:lnTo>
                  <a:lnTo>
                    <a:pt x="391" y="5"/>
                  </a:lnTo>
                  <a:lnTo>
                    <a:pt x="386" y="1"/>
                  </a:lnTo>
                  <a:lnTo>
                    <a:pt x="380" y="0"/>
                  </a:lnTo>
                  <a:lnTo>
                    <a:pt x="80" y="0"/>
                  </a:lnTo>
                  <a:lnTo>
                    <a:pt x="80" y="0"/>
                  </a:lnTo>
                  <a:lnTo>
                    <a:pt x="71" y="0"/>
                  </a:lnTo>
                  <a:lnTo>
                    <a:pt x="60" y="0"/>
                  </a:lnTo>
                  <a:lnTo>
                    <a:pt x="50" y="3"/>
                  </a:lnTo>
                  <a:lnTo>
                    <a:pt x="39" y="5"/>
                  </a:lnTo>
                  <a:lnTo>
                    <a:pt x="28" y="11"/>
                  </a:lnTo>
                  <a:lnTo>
                    <a:pt x="16" y="19"/>
                  </a:lnTo>
                  <a:lnTo>
                    <a:pt x="13" y="24"/>
                  </a:lnTo>
                  <a:lnTo>
                    <a:pt x="8" y="29"/>
                  </a:lnTo>
                  <a:lnTo>
                    <a:pt x="4" y="35"/>
                  </a:lnTo>
                  <a:lnTo>
                    <a:pt x="1" y="42"/>
                  </a:lnTo>
                  <a:lnTo>
                    <a:pt x="1" y="42"/>
                  </a:lnTo>
                  <a:lnTo>
                    <a:pt x="0" y="49"/>
                  </a:lnTo>
                  <a:lnTo>
                    <a:pt x="1" y="55"/>
                  </a:lnTo>
                  <a:lnTo>
                    <a:pt x="4" y="60"/>
                  </a:lnTo>
                  <a:lnTo>
                    <a:pt x="10" y="64"/>
                  </a:lnTo>
                  <a:lnTo>
                    <a:pt x="10" y="64"/>
                  </a:lnTo>
                  <a:lnTo>
                    <a:pt x="16"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24"/>
            <p:cNvSpPr>
              <a:spLocks/>
            </p:cNvSpPr>
            <p:nvPr/>
          </p:nvSpPr>
          <p:spPr bwMode="auto">
            <a:xfrm>
              <a:off x="428" y="1424"/>
              <a:ext cx="79" cy="13"/>
            </a:xfrm>
            <a:custGeom>
              <a:avLst/>
              <a:gdLst>
                <a:gd name="T0" fmla="*/ 16 w 396"/>
                <a:gd name="T1" fmla="*/ 64 h 64"/>
                <a:gd name="T2" fmla="*/ 16 w 396"/>
                <a:gd name="T3" fmla="*/ 64 h 64"/>
                <a:gd name="T4" fmla="*/ 20 w 396"/>
                <a:gd name="T5" fmla="*/ 64 h 64"/>
                <a:gd name="T6" fmla="*/ 25 w 396"/>
                <a:gd name="T7" fmla="*/ 61 h 64"/>
                <a:gd name="T8" fmla="*/ 29 w 396"/>
                <a:gd name="T9" fmla="*/ 59 h 64"/>
                <a:gd name="T10" fmla="*/ 31 w 396"/>
                <a:gd name="T11" fmla="*/ 54 h 64"/>
                <a:gd name="T12" fmla="*/ 31 w 396"/>
                <a:gd name="T13" fmla="*/ 54 h 64"/>
                <a:gd name="T14" fmla="*/ 32 w 396"/>
                <a:gd name="T15" fmla="*/ 50 h 64"/>
                <a:gd name="T16" fmla="*/ 36 w 396"/>
                <a:gd name="T17" fmla="*/ 46 h 64"/>
                <a:gd name="T18" fmla="*/ 42 w 396"/>
                <a:gd name="T19" fmla="*/ 40 h 64"/>
                <a:gd name="T20" fmla="*/ 50 w 396"/>
                <a:gd name="T21" fmla="*/ 36 h 64"/>
                <a:gd name="T22" fmla="*/ 56 w 396"/>
                <a:gd name="T23" fmla="*/ 34 h 64"/>
                <a:gd name="T24" fmla="*/ 64 w 396"/>
                <a:gd name="T25" fmla="*/ 33 h 64"/>
                <a:gd name="T26" fmla="*/ 70 w 396"/>
                <a:gd name="T27" fmla="*/ 33 h 64"/>
                <a:gd name="T28" fmla="*/ 76 w 396"/>
                <a:gd name="T29" fmla="*/ 33 h 64"/>
                <a:gd name="T30" fmla="*/ 76 w 396"/>
                <a:gd name="T31" fmla="*/ 33 h 64"/>
                <a:gd name="T32" fmla="*/ 78 w 396"/>
                <a:gd name="T33" fmla="*/ 33 h 64"/>
                <a:gd name="T34" fmla="*/ 380 w 396"/>
                <a:gd name="T35" fmla="*/ 33 h 64"/>
                <a:gd name="T36" fmla="*/ 380 w 396"/>
                <a:gd name="T37" fmla="*/ 33 h 64"/>
                <a:gd name="T38" fmla="*/ 386 w 396"/>
                <a:gd name="T39" fmla="*/ 31 h 64"/>
                <a:gd name="T40" fmla="*/ 391 w 396"/>
                <a:gd name="T41" fmla="*/ 29 h 64"/>
                <a:gd name="T42" fmla="*/ 395 w 396"/>
                <a:gd name="T43" fmla="*/ 23 h 64"/>
                <a:gd name="T44" fmla="*/ 396 w 396"/>
                <a:gd name="T45" fmla="*/ 16 h 64"/>
                <a:gd name="T46" fmla="*/ 396 w 396"/>
                <a:gd name="T47" fmla="*/ 16 h 64"/>
                <a:gd name="T48" fmla="*/ 395 w 396"/>
                <a:gd name="T49" fmla="*/ 10 h 64"/>
                <a:gd name="T50" fmla="*/ 391 w 396"/>
                <a:gd name="T51" fmla="*/ 5 h 64"/>
                <a:gd name="T52" fmla="*/ 386 w 396"/>
                <a:gd name="T53" fmla="*/ 1 h 64"/>
                <a:gd name="T54" fmla="*/ 380 w 396"/>
                <a:gd name="T55" fmla="*/ 0 h 64"/>
                <a:gd name="T56" fmla="*/ 80 w 396"/>
                <a:gd name="T57" fmla="*/ 0 h 64"/>
                <a:gd name="T58" fmla="*/ 80 w 396"/>
                <a:gd name="T59" fmla="*/ 0 h 64"/>
                <a:gd name="T60" fmla="*/ 71 w 396"/>
                <a:gd name="T61" fmla="*/ 0 h 64"/>
                <a:gd name="T62" fmla="*/ 60 w 396"/>
                <a:gd name="T63" fmla="*/ 0 h 64"/>
                <a:gd name="T64" fmla="*/ 50 w 396"/>
                <a:gd name="T65" fmla="*/ 3 h 64"/>
                <a:gd name="T66" fmla="*/ 39 w 396"/>
                <a:gd name="T67" fmla="*/ 5 h 64"/>
                <a:gd name="T68" fmla="*/ 28 w 396"/>
                <a:gd name="T69" fmla="*/ 11 h 64"/>
                <a:gd name="T70" fmla="*/ 16 w 396"/>
                <a:gd name="T71" fmla="*/ 19 h 64"/>
                <a:gd name="T72" fmla="*/ 13 w 396"/>
                <a:gd name="T73" fmla="*/ 24 h 64"/>
                <a:gd name="T74" fmla="*/ 8 w 396"/>
                <a:gd name="T75" fmla="*/ 29 h 64"/>
                <a:gd name="T76" fmla="*/ 4 w 396"/>
                <a:gd name="T77" fmla="*/ 35 h 64"/>
                <a:gd name="T78" fmla="*/ 1 w 396"/>
                <a:gd name="T79" fmla="*/ 42 h 64"/>
                <a:gd name="T80" fmla="*/ 1 w 396"/>
                <a:gd name="T81" fmla="*/ 42 h 64"/>
                <a:gd name="T82" fmla="*/ 0 w 396"/>
                <a:gd name="T83" fmla="*/ 49 h 64"/>
                <a:gd name="T84" fmla="*/ 1 w 396"/>
                <a:gd name="T85" fmla="*/ 55 h 64"/>
                <a:gd name="T86" fmla="*/ 4 w 396"/>
                <a:gd name="T87" fmla="*/ 60 h 64"/>
                <a:gd name="T88" fmla="*/ 10 w 396"/>
                <a:gd name="T89" fmla="*/ 64 h 64"/>
                <a:gd name="T90" fmla="*/ 10 w 396"/>
                <a:gd name="T91" fmla="*/ 64 h 64"/>
                <a:gd name="T92" fmla="*/ 16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16" y="64"/>
                  </a:moveTo>
                  <a:lnTo>
                    <a:pt x="16" y="64"/>
                  </a:lnTo>
                  <a:lnTo>
                    <a:pt x="20" y="64"/>
                  </a:lnTo>
                  <a:lnTo>
                    <a:pt x="25" y="61"/>
                  </a:lnTo>
                  <a:lnTo>
                    <a:pt x="29" y="59"/>
                  </a:lnTo>
                  <a:lnTo>
                    <a:pt x="31" y="54"/>
                  </a:lnTo>
                  <a:lnTo>
                    <a:pt x="31" y="54"/>
                  </a:lnTo>
                  <a:lnTo>
                    <a:pt x="32" y="50"/>
                  </a:lnTo>
                  <a:lnTo>
                    <a:pt x="36" y="46"/>
                  </a:lnTo>
                  <a:lnTo>
                    <a:pt x="42" y="40"/>
                  </a:lnTo>
                  <a:lnTo>
                    <a:pt x="50" y="36"/>
                  </a:lnTo>
                  <a:lnTo>
                    <a:pt x="56" y="34"/>
                  </a:lnTo>
                  <a:lnTo>
                    <a:pt x="64" y="33"/>
                  </a:lnTo>
                  <a:lnTo>
                    <a:pt x="70" y="33"/>
                  </a:lnTo>
                  <a:lnTo>
                    <a:pt x="76" y="33"/>
                  </a:lnTo>
                  <a:lnTo>
                    <a:pt x="76" y="33"/>
                  </a:lnTo>
                  <a:lnTo>
                    <a:pt x="78" y="33"/>
                  </a:lnTo>
                  <a:lnTo>
                    <a:pt x="380" y="33"/>
                  </a:lnTo>
                  <a:lnTo>
                    <a:pt x="380" y="33"/>
                  </a:lnTo>
                  <a:lnTo>
                    <a:pt x="386" y="31"/>
                  </a:lnTo>
                  <a:lnTo>
                    <a:pt x="391" y="29"/>
                  </a:lnTo>
                  <a:lnTo>
                    <a:pt x="395" y="23"/>
                  </a:lnTo>
                  <a:lnTo>
                    <a:pt x="396" y="16"/>
                  </a:lnTo>
                  <a:lnTo>
                    <a:pt x="396" y="16"/>
                  </a:lnTo>
                  <a:lnTo>
                    <a:pt x="395" y="10"/>
                  </a:lnTo>
                  <a:lnTo>
                    <a:pt x="391" y="5"/>
                  </a:lnTo>
                  <a:lnTo>
                    <a:pt x="386" y="1"/>
                  </a:lnTo>
                  <a:lnTo>
                    <a:pt x="380" y="0"/>
                  </a:lnTo>
                  <a:lnTo>
                    <a:pt x="80" y="0"/>
                  </a:lnTo>
                  <a:lnTo>
                    <a:pt x="80" y="0"/>
                  </a:lnTo>
                  <a:lnTo>
                    <a:pt x="71" y="0"/>
                  </a:lnTo>
                  <a:lnTo>
                    <a:pt x="60" y="0"/>
                  </a:lnTo>
                  <a:lnTo>
                    <a:pt x="50" y="3"/>
                  </a:lnTo>
                  <a:lnTo>
                    <a:pt x="39" y="5"/>
                  </a:lnTo>
                  <a:lnTo>
                    <a:pt x="28" y="11"/>
                  </a:lnTo>
                  <a:lnTo>
                    <a:pt x="16" y="19"/>
                  </a:lnTo>
                  <a:lnTo>
                    <a:pt x="13" y="24"/>
                  </a:lnTo>
                  <a:lnTo>
                    <a:pt x="8" y="29"/>
                  </a:lnTo>
                  <a:lnTo>
                    <a:pt x="4" y="35"/>
                  </a:lnTo>
                  <a:lnTo>
                    <a:pt x="1" y="42"/>
                  </a:lnTo>
                  <a:lnTo>
                    <a:pt x="1" y="42"/>
                  </a:lnTo>
                  <a:lnTo>
                    <a:pt x="0" y="49"/>
                  </a:lnTo>
                  <a:lnTo>
                    <a:pt x="1" y="55"/>
                  </a:lnTo>
                  <a:lnTo>
                    <a:pt x="4" y="60"/>
                  </a:lnTo>
                  <a:lnTo>
                    <a:pt x="10" y="64"/>
                  </a:lnTo>
                  <a:lnTo>
                    <a:pt x="10" y="64"/>
                  </a:lnTo>
                  <a:lnTo>
                    <a:pt x="16"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25"/>
            <p:cNvSpPr>
              <a:spLocks/>
            </p:cNvSpPr>
            <p:nvPr/>
          </p:nvSpPr>
          <p:spPr bwMode="auto">
            <a:xfrm>
              <a:off x="469" y="1476"/>
              <a:ext cx="35" cy="32"/>
            </a:xfrm>
            <a:custGeom>
              <a:avLst/>
              <a:gdLst>
                <a:gd name="T0" fmla="*/ 0 w 177"/>
                <a:gd name="T1" fmla="*/ 0 h 163"/>
                <a:gd name="T2" fmla="*/ 0 w 177"/>
                <a:gd name="T3" fmla="*/ 163 h 163"/>
                <a:gd name="T4" fmla="*/ 92 w 177"/>
                <a:gd name="T5" fmla="*/ 97 h 163"/>
                <a:gd name="T6" fmla="*/ 177 w 177"/>
                <a:gd name="T7" fmla="*/ 162 h 163"/>
                <a:gd name="T8" fmla="*/ 177 w 177"/>
                <a:gd name="T9" fmla="*/ 10 h 163"/>
                <a:gd name="T10" fmla="*/ 177 w 177"/>
                <a:gd name="T11" fmla="*/ 10 h 163"/>
                <a:gd name="T12" fmla="*/ 130 w 177"/>
                <a:gd name="T13" fmla="*/ 8 h 163"/>
                <a:gd name="T14" fmla="*/ 83 w 177"/>
                <a:gd name="T15" fmla="*/ 5 h 163"/>
                <a:gd name="T16" fmla="*/ 83 w 177"/>
                <a:gd name="T17" fmla="*/ 5 h 163"/>
                <a:gd name="T18" fmla="*/ 0 w 177"/>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163">
                  <a:moveTo>
                    <a:pt x="0" y="0"/>
                  </a:moveTo>
                  <a:lnTo>
                    <a:pt x="0" y="163"/>
                  </a:lnTo>
                  <a:lnTo>
                    <a:pt x="92" y="97"/>
                  </a:lnTo>
                  <a:lnTo>
                    <a:pt x="177" y="162"/>
                  </a:lnTo>
                  <a:lnTo>
                    <a:pt x="177" y="10"/>
                  </a:lnTo>
                  <a:lnTo>
                    <a:pt x="177" y="10"/>
                  </a:lnTo>
                  <a:lnTo>
                    <a:pt x="130" y="8"/>
                  </a:lnTo>
                  <a:lnTo>
                    <a:pt x="83" y="5"/>
                  </a:lnTo>
                  <a:lnTo>
                    <a:pt x="83" y="5"/>
                  </a:lnTo>
                  <a:lnTo>
                    <a:pt x="0" y="0"/>
                  </a:lnTo>
                  <a:close/>
                </a:path>
              </a:pathLst>
            </a:custGeom>
            <a:solidFill>
              <a:srgbClr val="FFFF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26"/>
            <p:cNvSpPr>
              <a:spLocks/>
            </p:cNvSpPr>
            <p:nvPr/>
          </p:nvSpPr>
          <p:spPr bwMode="auto">
            <a:xfrm>
              <a:off x="469" y="1476"/>
              <a:ext cx="35" cy="32"/>
            </a:xfrm>
            <a:custGeom>
              <a:avLst/>
              <a:gdLst>
                <a:gd name="T0" fmla="*/ 0 w 177"/>
                <a:gd name="T1" fmla="*/ 0 h 163"/>
                <a:gd name="T2" fmla="*/ 0 w 177"/>
                <a:gd name="T3" fmla="*/ 163 h 163"/>
                <a:gd name="T4" fmla="*/ 92 w 177"/>
                <a:gd name="T5" fmla="*/ 97 h 163"/>
                <a:gd name="T6" fmla="*/ 177 w 177"/>
                <a:gd name="T7" fmla="*/ 162 h 163"/>
                <a:gd name="T8" fmla="*/ 177 w 177"/>
                <a:gd name="T9" fmla="*/ 10 h 163"/>
                <a:gd name="T10" fmla="*/ 177 w 177"/>
                <a:gd name="T11" fmla="*/ 10 h 163"/>
                <a:gd name="T12" fmla="*/ 130 w 177"/>
                <a:gd name="T13" fmla="*/ 8 h 163"/>
                <a:gd name="T14" fmla="*/ 83 w 177"/>
                <a:gd name="T15" fmla="*/ 5 h 163"/>
                <a:gd name="T16" fmla="*/ 83 w 177"/>
                <a:gd name="T17" fmla="*/ 5 h 163"/>
                <a:gd name="T18" fmla="*/ 0 w 177"/>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163">
                  <a:moveTo>
                    <a:pt x="0" y="0"/>
                  </a:moveTo>
                  <a:lnTo>
                    <a:pt x="0" y="163"/>
                  </a:lnTo>
                  <a:lnTo>
                    <a:pt x="92" y="97"/>
                  </a:lnTo>
                  <a:lnTo>
                    <a:pt x="177" y="162"/>
                  </a:lnTo>
                  <a:lnTo>
                    <a:pt x="177" y="10"/>
                  </a:lnTo>
                  <a:lnTo>
                    <a:pt x="177" y="10"/>
                  </a:lnTo>
                  <a:lnTo>
                    <a:pt x="130" y="8"/>
                  </a:lnTo>
                  <a:lnTo>
                    <a:pt x="83" y="5"/>
                  </a:lnTo>
                  <a:lnTo>
                    <a:pt x="83" y="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27"/>
            <p:cNvSpPr>
              <a:spLocks/>
            </p:cNvSpPr>
            <p:nvPr/>
          </p:nvSpPr>
          <p:spPr bwMode="auto">
            <a:xfrm>
              <a:off x="469" y="1466"/>
              <a:ext cx="35" cy="12"/>
            </a:xfrm>
            <a:custGeom>
              <a:avLst/>
              <a:gdLst>
                <a:gd name="T0" fmla="*/ 177 w 177"/>
                <a:gd name="T1" fmla="*/ 0 h 58"/>
                <a:gd name="T2" fmla="*/ 0 w 177"/>
                <a:gd name="T3" fmla="*/ 2 h 58"/>
                <a:gd name="T4" fmla="*/ 0 w 177"/>
                <a:gd name="T5" fmla="*/ 48 h 58"/>
                <a:gd name="T6" fmla="*/ 0 w 177"/>
                <a:gd name="T7" fmla="*/ 48 h 58"/>
                <a:gd name="T8" fmla="*/ 83 w 177"/>
                <a:gd name="T9" fmla="*/ 53 h 58"/>
                <a:gd name="T10" fmla="*/ 83 w 177"/>
                <a:gd name="T11" fmla="*/ 53 h 58"/>
                <a:gd name="T12" fmla="*/ 130 w 177"/>
                <a:gd name="T13" fmla="*/ 56 h 58"/>
                <a:gd name="T14" fmla="*/ 177 w 177"/>
                <a:gd name="T15" fmla="*/ 58 h 58"/>
                <a:gd name="T16" fmla="*/ 177 w 177"/>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58">
                  <a:moveTo>
                    <a:pt x="177" y="0"/>
                  </a:moveTo>
                  <a:lnTo>
                    <a:pt x="0" y="2"/>
                  </a:lnTo>
                  <a:lnTo>
                    <a:pt x="0" y="48"/>
                  </a:lnTo>
                  <a:lnTo>
                    <a:pt x="0" y="48"/>
                  </a:lnTo>
                  <a:lnTo>
                    <a:pt x="83" y="53"/>
                  </a:lnTo>
                  <a:lnTo>
                    <a:pt x="83" y="53"/>
                  </a:lnTo>
                  <a:lnTo>
                    <a:pt x="130" y="56"/>
                  </a:lnTo>
                  <a:lnTo>
                    <a:pt x="177" y="58"/>
                  </a:lnTo>
                  <a:lnTo>
                    <a:pt x="17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28"/>
            <p:cNvSpPr>
              <a:spLocks/>
            </p:cNvSpPr>
            <p:nvPr/>
          </p:nvSpPr>
          <p:spPr bwMode="auto">
            <a:xfrm>
              <a:off x="469" y="1466"/>
              <a:ext cx="35" cy="12"/>
            </a:xfrm>
            <a:custGeom>
              <a:avLst/>
              <a:gdLst>
                <a:gd name="T0" fmla="*/ 177 w 177"/>
                <a:gd name="T1" fmla="*/ 0 h 58"/>
                <a:gd name="T2" fmla="*/ 0 w 177"/>
                <a:gd name="T3" fmla="*/ 2 h 58"/>
                <a:gd name="T4" fmla="*/ 0 w 177"/>
                <a:gd name="T5" fmla="*/ 48 h 58"/>
                <a:gd name="T6" fmla="*/ 0 w 177"/>
                <a:gd name="T7" fmla="*/ 48 h 58"/>
                <a:gd name="T8" fmla="*/ 83 w 177"/>
                <a:gd name="T9" fmla="*/ 53 h 58"/>
                <a:gd name="T10" fmla="*/ 83 w 177"/>
                <a:gd name="T11" fmla="*/ 53 h 58"/>
                <a:gd name="T12" fmla="*/ 130 w 177"/>
                <a:gd name="T13" fmla="*/ 56 h 58"/>
                <a:gd name="T14" fmla="*/ 177 w 177"/>
                <a:gd name="T15" fmla="*/ 58 h 58"/>
                <a:gd name="T16" fmla="*/ 177 w 177"/>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58">
                  <a:moveTo>
                    <a:pt x="177" y="0"/>
                  </a:moveTo>
                  <a:lnTo>
                    <a:pt x="0" y="2"/>
                  </a:lnTo>
                  <a:lnTo>
                    <a:pt x="0" y="48"/>
                  </a:lnTo>
                  <a:lnTo>
                    <a:pt x="0" y="48"/>
                  </a:lnTo>
                  <a:lnTo>
                    <a:pt x="83" y="53"/>
                  </a:lnTo>
                  <a:lnTo>
                    <a:pt x="83" y="53"/>
                  </a:lnTo>
                  <a:lnTo>
                    <a:pt x="130" y="56"/>
                  </a:lnTo>
                  <a:lnTo>
                    <a:pt x="177" y="58"/>
                  </a:lnTo>
                  <a:lnTo>
                    <a:pt x="1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29"/>
            <p:cNvSpPr>
              <a:spLocks noEditPoints="1"/>
            </p:cNvSpPr>
            <p:nvPr/>
          </p:nvSpPr>
          <p:spPr bwMode="auto">
            <a:xfrm>
              <a:off x="465" y="1459"/>
              <a:ext cx="43" cy="56"/>
            </a:xfrm>
            <a:custGeom>
              <a:avLst/>
              <a:gdLst>
                <a:gd name="T0" fmla="*/ 217 w 217"/>
                <a:gd name="T1" fmla="*/ 281 h 281"/>
                <a:gd name="T2" fmla="*/ 110 w 217"/>
                <a:gd name="T3" fmla="*/ 204 h 281"/>
                <a:gd name="T4" fmla="*/ 0 w 217"/>
                <a:gd name="T5" fmla="*/ 280 h 281"/>
                <a:gd name="T6" fmla="*/ 0 w 217"/>
                <a:gd name="T7" fmla="*/ 0 h 281"/>
                <a:gd name="T8" fmla="*/ 217 w 217"/>
                <a:gd name="T9" fmla="*/ 0 h 281"/>
                <a:gd name="T10" fmla="*/ 217 w 217"/>
                <a:gd name="T11" fmla="*/ 281 h 281"/>
                <a:gd name="T12" fmla="*/ 20 w 217"/>
                <a:gd name="T13" fmla="*/ 18 h 281"/>
                <a:gd name="T14" fmla="*/ 20 w 217"/>
                <a:gd name="T15" fmla="*/ 247 h 281"/>
                <a:gd name="T16" fmla="*/ 112 w 217"/>
                <a:gd name="T17" fmla="*/ 181 h 281"/>
                <a:gd name="T18" fmla="*/ 197 w 217"/>
                <a:gd name="T19" fmla="*/ 246 h 281"/>
                <a:gd name="T20" fmla="*/ 197 w 217"/>
                <a:gd name="T21" fmla="*/ 18 h 281"/>
                <a:gd name="T22" fmla="*/ 20 w 217"/>
                <a:gd name="T23" fmla="*/ 18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7" h="281">
                  <a:moveTo>
                    <a:pt x="217" y="281"/>
                  </a:moveTo>
                  <a:lnTo>
                    <a:pt x="110" y="204"/>
                  </a:lnTo>
                  <a:lnTo>
                    <a:pt x="0" y="280"/>
                  </a:lnTo>
                  <a:lnTo>
                    <a:pt x="0" y="0"/>
                  </a:lnTo>
                  <a:lnTo>
                    <a:pt x="217" y="0"/>
                  </a:lnTo>
                  <a:lnTo>
                    <a:pt x="217" y="281"/>
                  </a:lnTo>
                  <a:close/>
                  <a:moveTo>
                    <a:pt x="20" y="18"/>
                  </a:moveTo>
                  <a:lnTo>
                    <a:pt x="20" y="247"/>
                  </a:lnTo>
                  <a:lnTo>
                    <a:pt x="112" y="181"/>
                  </a:lnTo>
                  <a:lnTo>
                    <a:pt x="197" y="246"/>
                  </a:lnTo>
                  <a:lnTo>
                    <a:pt x="197" y="18"/>
                  </a:lnTo>
                  <a:lnTo>
                    <a:pt x="2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30"/>
            <p:cNvSpPr>
              <a:spLocks/>
            </p:cNvSpPr>
            <p:nvPr/>
          </p:nvSpPr>
          <p:spPr bwMode="auto">
            <a:xfrm>
              <a:off x="465" y="1459"/>
              <a:ext cx="43" cy="56"/>
            </a:xfrm>
            <a:custGeom>
              <a:avLst/>
              <a:gdLst>
                <a:gd name="T0" fmla="*/ 217 w 217"/>
                <a:gd name="T1" fmla="*/ 281 h 281"/>
                <a:gd name="T2" fmla="*/ 110 w 217"/>
                <a:gd name="T3" fmla="*/ 204 h 281"/>
                <a:gd name="T4" fmla="*/ 0 w 217"/>
                <a:gd name="T5" fmla="*/ 280 h 281"/>
                <a:gd name="T6" fmla="*/ 0 w 217"/>
                <a:gd name="T7" fmla="*/ 0 h 281"/>
                <a:gd name="T8" fmla="*/ 217 w 217"/>
                <a:gd name="T9" fmla="*/ 0 h 281"/>
                <a:gd name="T10" fmla="*/ 217 w 217"/>
                <a:gd name="T11" fmla="*/ 281 h 281"/>
              </a:gdLst>
              <a:ahLst/>
              <a:cxnLst>
                <a:cxn ang="0">
                  <a:pos x="T0" y="T1"/>
                </a:cxn>
                <a:cxn ang="0">
                  <a:pos x="T2" y="T3"/>
                </a:cxn>
                <a:cxn ang="0">
                  <a:pos x="T4" y="T5"/>
                </a:cxn>
                <a:cxn ang="0">
                  <a:pos x="T6" y="T7"/>
                </a:cxn>
                <a:cxn ang="0">
                  <a:pos x="T8" y="T9"/>
                </a:cxn>
                <a:cxn ang="0">
                  <a:pos x="T10" y="T11"/>
                </a:cxn>
              </a:cxnLst>
              <a:rect l="0" t="0" r="r" b="b"/>
              <a:pathLst>
                <a:path w="217" h="281">
                  <a:moveTo>
                    <a:pt x="217" y="281"/>
                  </a:moveTo>
                  <a:lnTo>
                    <a:pt x="110" y="204"/>
                  </a:lnTo>
                  <a:lnTo>
                    <a:pt x="0" y="280"/>
                  </a:lnTo>
                  <a:lnTo>
                    <a:pt x="0" y="0"/>
                  </a:lnTo>
                  <a:lnTo>
                    <a:pt x="217" y="0"/>
                  </a:lnTo>
                  <a:lnTo>
                    <a:pt x="217" y="28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31"/>
            <p:cNvSpPr>
              <a:spLocks/>
            </p:cNvSpPr>
            <p:nvPr/>
          </p:nvSpPr>
          <p:spPr bwMode="auto">
            <a:xfrm>
              <a:off x="469" y="1462"/>
              <a:ext cx="35" cy="46"/>
            </a:xfrm>
            <a:custGeom>
              <a:avLst/>
              <a:gdLst>
                <a:gd name="T0" fmla="*/ 0 w 177"/>
                <a:gd name="T1" fmla="*/ 0 h 229"/>
                <a:gd name="T2" fmla="*/ 0 w 177"/>
                <a:gd name="T3" fmla="*/ 229 h 229"/>
                <a:gd name="T4" fmla="*/ 92 w 177"/>
                <a:gd name="T5" fmla="*/ 163 h 229"/>
                <a:gd name="T6" fmla="*/ 177 w 177"/>
                <a:gd name="T7" fmla="*/ 228 h 229"/>
                <a:gd name="T8" fmla="*/ 177 w 177"/>
                <a:gd name="T9" fmla="*/ 0 h 229"/>
                <a:gd name="T10" fmla="*/ 0 w 177"/>
                <a:gd name="T11" fmla="*/ 0 h 229"/>
              </a:gdLst>
              <a:ahLst/>
              <a:cxnLst>
                <a:cxn ang="0">
                  <a:pos x="T0" y="T1"/>
                </a:cxn>
                <a:cxn ang="0">
                  <a:pos x="T2" y="T3"/>
                </a:cxn>
                <a:cxn ang="0">
                  <a:pos x="T4" y="T5"/>
                </a:cxn>
                <a:cxn ang="0">
                  <a:pos x="T6" y="T7"/>
                </a:cxn>
                <a:cxn ang="0">
                  <a:pos x="T8" y="T9"/>
                </a:cxn>
                <a:cxn ang="0">
                  <a:pos x="T10" y="T11"/>
                </a:cxn>
              </a:cxnLst>
              <a:rect l="0" t="0" r="r" b="b"/>
              <a:pathLst>
                <a:path w="177" h="229">
                  <a:moveTo>
                    <a:pt x="0" y="0"/>
                  </a:moveTo>
                  <a:lnTo>
                    <a:pt x="0" y="229"/>
                  </a:lnTo>
                  <a:lnTo>
                    <a:pt x="92" y="163"/>
                  </a:lnTo>
                  <a:lnTo>
                    <a:pt x="177" y="228"/>
                  </a:lnTo>
                  <a:lnTo>
                    <a:pt x="17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32"/>
            <p:cNvSpPr>
              <a:spLocks noEditPoints="1"/>
            </p:cNvSpPr>
            <p:nvPr/>
          </p:nvSpPr>
          <p:spPr bwMode="auto">
            <a:xfrm>
              <a:off x="293" y="1315"/>
              <a:ext cx="230" cy="150"/>
            </a:xfrm>
            <a:custGeom>
              <a:avLst/>
              <a:gdLst>
                <a:gd name="T0" fmla="*/ 679 w 1153"/>
                <a:gd name="T1" fmla="*/ 585 h 749"/>
                <a:gd name="T2" fmla="*/ 739 w 1153"/>
                <a:gd name="T3" fmla="*/ 543 h 749"/>
                <a:gd name="T4" fmla="*/ 1073 w 1153"/>
                <a:gd name="T5" fmla="*/ 553 h 749"/>
                <a:gd name="T6" fmla="*/ 756 w 1153"/>
                <a:gd name="T7" fmla="*/ 576 h 749"/>
                <a:gd name="T8" fmla="*/ 722 w 1153"/>
                <a:gd name="T9" fmla="*/ 582 h 749"/>
                <a:gd name="T10" fmla="*/ 694 w 1153"/>
                <a:gd name="T11" fmla="*/ 607 h 749"/>
                <a:gd name="T12" fmla="*/ 679 w 1153"/>
                <a:gd name="T13" fmla="*/ 446 h 749"/>
                <a:gd name="T14" fmla="*/ 739 w 1153"/>
                <a:gd name="T15" fmla="*/ 405 h 749"/>
                <a:gd name="T16" fmla="*/ 1073 w 1153"/>
                <a:gd name="T17" fmla="*/ 415 h 749"/>
                <a:gd name="T18" fmla="*/ 756 w 1153"/>
                <a:gd name="T19" fmla="*/ 437 h 749"/>
                <a:gd name="T20" fmla="*/ 722 w 1153"/>
                <a:gd name="T21" fmla="*/ 444 h 749"/>
                <a:gd name="T22" fmla="*/ 694 w 1153"/>
                <a:gd name="T23" fmla="*/ 468 h 749"/>
                <a:gd name="T24" fmla="*/ 679 w 1153"/>
                <a:gd name="T25" fmla="*/ 308 h 749"/>
                <a:gd name="T26" fmla="*/ 739 w 1153"/>
                <a:gd name="T27" fmla="*/ 267 h 749"/>
                <a:gd name="T28" fmla="*/ 1073 w 1153"/>
                <a:gd name="T29" fmla="*/ 277 h 749"/>
                <a:gd name="T30" fmla="*/ 756 w 1153"/>
                <a:gd name="T31" fmla="*/ 299 h 749"/>
                <a:gd name="T32" fmla="*/ 722 w 1153"/>
                <a:gd name="T33" fmla="*/ 304 h 749"/>
                <a:gd name="T34" fmla="*/ 694 w 1153"/>
                <a:gd name="T35" fmla="*/ 330 h 749"/>
                <a:gd name="T36" fmla="*/ 679 w 1153"/>
                <a:gd name="T37" fmla="*/ 168 h 749"/>
                <a:gd name="T38" fmla="*/ 739 w 1153"/>
                <a:gd name="T39" fmla="*/ 127 h 749"/>
                <a:gd name="T40" fmla="*/ 1073 w 1153"/>
                <a:gd name="T41" fmla="*/ 137 h 749"/>
                <a:gd name="T42" fmla="*/ 756 w 1153"/>
                <a:gd name="T43" fmla="*/ 160 h 749"/>
                <a:gd name="T44" fmla="*/ 722 w 1153"/>
                <a:gd name="T45" fmla="*/ 166 h 749"/>
                <a:gd name="T46" fmla="*/ 694 w 1153"/>
                <a:gd name="T47" fmla="*/ 191 h 749"/>
                <a:gd name="T48" fmla="*/ 677 w 1153"/>
                <a:gd name="T49" fmla="*/ 19 h 749"/>
                <a:gd name="T50" fmla="*/ 596 w 1153"/>
                <a:gd name="T51" fmla="*/ 744 h 749"/>
                <a:gd name="T52" fmla="*/ 745 w 1153"/>
                <a:gd name="T53" fmla="*/ 706 h 749"/>
                <a:gd name="T54" fmla="*/ 1153 w 1153"/>
                <a:gd name="T55" fmla="*/ 713 h 749"/>
                <a:gd name="T56" fmla="*/ 955 w 1153"/>
                <a:gd name="T57" fmla="*/ 5 h 749"/>
                <a:gd name="T58" fmla="*/ 83 w 1153"/>
                <a:gd name="T59" fmla="*/ 566 h 749"/>
                <a:gd name="T60" fmla="*/ 396 w 1153"/>
                <a:gd name="T61" fmla="*/ 538 h 749"/>
                <a:gd name="T62" fmla="*/ 452 w 1153"/>
                <a:gd name="T63" fmla="*/ 552 h 749"/>
                <a:gd name="T64" fmla="*/ 465 w 1153"/>
                <a:gd name="T65" fmla="*/ 600 h 749"/>
                <a:gd name="T66" fmla="*/ 445 w 1153"/>
                <a:gd name="T67" fmla="*/ 592 h 749"/>
                <a:gd name="T68" fmla="*/ 406 w 1153"/>
                <a:gd name="T69" fmla="*/ 569 h 749"/>
                <a:gd name="T70" fmla="*/ 83 w 1153"/>
                <a:gd name="T71" fmla="*/ 427 h 749"/>
                <a:gd name="T72" fmla="*/ 396 w 1153"/>
                <a:gd name="T73" fmla="*/ 399 h 749"/>
                <a:gd name="T74" fmla="*/ 452 w 1153"/>
                <a:gd name="T75" fmla="*/ 412 h 749"/>
                <a:gd name="T76" fmla="*/ 465 w 1153"/>
                <a:gd name="T77" fmla="*/ 462 h 749"/>
                <a:gd name="T78" fmla="*/ 445 w 1153"/>
                <a:gd name="T79" fmla="*/ 452 h 749"/>
                <a:gd name="T80" fmla="*/ 406 w 1153"/>
                <a:gd name="T81" fmla="*/ 431 h 749"/>
                <a:gd name="T82" fmla="*/ 83 w 1153"/>
                <a:gd name="T83" fmla="*/ 288 h 749"/>
                <a:gd name="T84" fmla="*/ 396 w 1153"/>
                <a:gd name="T85" fmla="*/ 260 h 749"/>
                <a:gd name="T86" fmla="*/ 452 w 1153"/>
                <a:gd name="T87" fmla="*/ 274 h 749"/>
                <a:gd name="T88" fmla="*/ 465 w 1153"/>
                <a:gd name="T89" fmla="*/ 323 h 749"/>
                <a:gd name="T90" fmla="*/ 445 w 1153"/>
                <a:gd name="T91" fmla="*/ 314 h 749"/>
                <a:gd name="T92" fmla="*/ 406 w 1153"/>
                <a:gd name="T93" fmla="*/ 293 h 749"/>
                <a:gd name="T94" fmla="*/ 83 w 1153"/>
                <a:gd name="T95" fmla="*/ 150 h 749"/>
                <a:gd name="T96" fmla="*/ 396 w 1153"/>
                <a:gd name="T97" fmla="*/ 122 h 749"/>
                <a:gd name="T98" fmla="*/ 452 w 1153"/>
                <a:gd name="T99" fmla="*/ 135 h 749"/>
                <a:gd name="T100" fmla="*/ 465 w 1153"/>
                <a:gd name="T101" fmla="*/ 184 h 749"/>
                <a:gd name="T102" fmla="*/ 445 w 1153"/>
                <a:gd name="T103" fmla="*/ 176 h 749"/>
                <a:gd name="T104" fmla="*/ 406 w 1153"/>
                <a:gd name="T105" fmla="*/ 153 h 749"/>
                <a:gd name="T106" fmla="*/ 267 w 1153"/>
                <a:gd name="T107" fmla="*/ 3 h 749"/>
                <a:gd name="T108" fmla="*/ 0 w 1153"/>
                <a:gd name="T109" fmla="*/ 9 h 749"/>
                <a:gd name="T110" fmla="*/ 297 w 1153"/>
                <a:gd name="T111" fmla="*/ 703 h 749"/>
                <a:gd name="T112" fmla="*/ 508 w 1153"/>
                <a:gd name="T113" fmla="*/ 720 h 749"/>
                <a:gd name="T114" fmla="*/ 553 w 1153"/>
                <a:gd name="T115" fmla="*/ 747 h 749"/>
                <a:gd name="T116" fmla="*/ 535 w 1153"/>
                <a:gd name="T117" fmla="*/ 47 h 749"/>
                <a:gd name="T118" fmla="*/ 399 w 1153"/>
                <a:gd name="T119" fmla="*/ 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53" h="749">
                  <a:moveTo>
                    <a:pt x="694" y="607"/>
                  </a:moveTo>
                  <a:lnTo>
                    <a:pt x="694" y="607"/>
                  </a:lnTo>
                  <a:lnTo>
                    <a:pt x="688" y="607"/>
                  </a:lnTo>
                  <a:lnTo>
                    <a:pt x="688" y="607"/>
                  </a:lnTo>
                  <a:lnTo>
                    <a:pt x="682" y="603"/>
                  </a:lnTo>
                  <a:lnTo>
                    <a:pt x="679" y="598"/>
                  </a:lnTo>
                  <a:lnTo>
                    <a:pt x="678" y="592"/>
                  </a:lnTo>
                  <a:lnTo>
                    <a:pt x="679" y="585"/>
                  </a:lnTo>
                  <a:lnTo>
                    <a:pt x="679" y="585"/>
                  </a:lnTo>
                  <a:lnTo>
                    <a:pt x="684" y="573"/>
                  </a:lnTo>
                  <a:lnTo>
                    <a:pt x="692" y="564"/>
                  </a:lnTo>
                  <a:lnTo>
                    <a:pt x="701" y="557"/>
                  </a:lnTo>
                  <a:lnTo>
                    <a:pt x="710" y="552"/>
                  </a:lnTo>
                  <a:lnTo>
                    <a:pt x="719" y="548"/>
                  </a:lnTo>
                  <a:lnTo>
                    <a:pt x="729" y="544"/>
                  </a:lnTo>
                  <a:lnTo>
                    <a:pt x="739" y="543"/>
                  </a:lnTo>
                  <a:lnTo>
                    <a:pt x="748" y="543"/>
                  </a:lnTo>
                  <a:lnTo>
                    <a:pt x="748" y="543"/>
                  </a:lnTo>
                  <a:lnTo>
                    <a:pt x="758" y="543"/>
                  </a:lnTo>
                  <a:lnTo>
                    <a:pt x="1058" y="543"/>
                  </a:lnTo>
                  <a:lnTo>
                    <a:pt x="1058" y="543"/>
                  </a:lnTo>
                  <a:lnTo>
                    <a:pt x="1064" y="544"/>
                  </a:lnTo>
                  <a:lnTo>
                    <a:pt x="1069" y="548"/>
                  </a:lnTo>
                  <a:lnTo>
                    <a:pt x="1073" y="553"/>
                  </a:lnTo>
                  <a:lnTo>
                    <a:pt x="1074" y="559"/>
                  </a:lnTo>
                  <a:lnTo>
                    <a:pt x="1074" y="559"/>
                  </a:lnTo>
                  <a:lnTo>
                    <a:pt x="1073" y="566"/>
                  </a:lnTo>
                  <a:lnTo>
                    <a:pt x="1069" y="572"/>
                  </a:lnTo>
                  <a:lnTo>
                    <a:pt x="1064" y="574"/>
                  </a:lnTo>
                  <a:lnTo>
                    <a:pt x="1058" y="576"/>
                  </a:lnTo>
                  <a:lnTo>
                    <a:pt x="756" y="576"/>
                  </a:lnTo>
                  <a:lnTo>
                    <a:pt x="756" y="576"/>
                  </a:lnTo>
                  <a:lnTo>
                    <a:pt x="754" y="576"/>
                  </a:lnTo>
                  <a:lnTo>
                    <a:pt x="754" y="576"/>
                  </a:lnTo>
                  <a:lnTo>
                    <a:pt x="747" y="576"/>
                  </a:lnTo>
                  <a:lnTo>
                    <a:pt x="747" y="576"/>
                  </a:lnTo>
                  <a:lnTo>
                    <a:pt x="738" y="576"/>
                  </a:lnTo>
                  <a:lnTo>
                    <a:pt x="733" y="577"/>
                  </a:lnTo>
                  <a:lnTo>
                    <a:pt x="727" y="579"/>
                  </a:lnTo>
                  <a:lnTo>
                    <a:pt x="722" y="582"/>
                  </a:lnTo>
                  <a:lnTo>
                    <a:pt x="717" y="585"/>
                  </a:lnTo>
                  <a:lnTo>
                    <a:pt x="712" y="590"/>
                  </a:lnTo>
                  <a:lnTo>
                    <a:pt x="709" y="597"/>
                  </a:lnTo>
                  <a:lnTo>
                    <a:pt x="709" y="597"/>
                  </a:lnTo>
                  <a:lnTo>
                    <a:pt x="707" y="602"/>
                  </a:lnTo>
                  <a:lnTo>
                    <a:pt x="703" y="604"/>
                  </a:lnTo>
                  <a:lnTo>
                    <a:pt x="698" y="607"/>
                  </a:lnTo>
                  <a:lnTo>
                    <a:pt x="694" y="607"/>
                  </a:lnTo>
                  <a:close/>
                  <a:moveTo>
                    <a:pt x="694" y="468"/>
                  </a:moveTo>
                  <a:lnTo>
                    <a:pt x="694" y="468"/>
                  </a:lnTo>
                  <a:lnTo>
                    <a:pt x="688" y="467"/>
                  </a:lnTo>
                  <a:lnTo>
                    <a:pt x="688" y="467"/>
                  </a:lnTo>
                  <a:lnTo>
                    <a:pt x="682" y="463"/>
                  </a:lnTo>
                  <a:lnTo>
                    <a:pt x="679" y="458"/>
                  </a:lnTo>
                  <a:lnTo>
                    <a:pt x="678" y="452"/>
                  </a:lnTo>
                  <a:lnTo>
                    <a:pt x="679" y="446"/>
                  </a:lnTo>
                  <a:lnTo>
                    <a:pt x="679" y="446"/>
                  </a:lnTo>
                  <a:lnTo>
                    <a:pt x="684" y="435"/>
                  </a:lnTo>
                  <a:lnTo>
                    <a:pt x="692" y="426"/>
                  </a:lnTo>
                  <a:lnTo>
                    <a:pt x="701" y="419"/>
                  </a:lnTo>
                  <a:lnTo>
                    <a:pt x="710" y="412"/>
                  </a:lnTo>
                  <a:lnTo>
                    <a:pt x="719" y="409"/>
                  </a:lnTo>
                  <a:lnTo>
                    <a:pt x="729" y="406"/>
                  </a:lnTo>
                  <a:lnTo>
                    <a:pt x="739" y="405"/>
                  </a:lnTo>
                  <a:lnTo>
                    <a:pt x="748" y="405"/>
                  </a:lnTo>
                  <a:lnTo>
                    <a:pt x="748" y="405"/>
                  </a:lnTo>
                  <a:lnTo>
                    <a:pt x="758" y="405"/>
                  </a:lnTo>
                  <a:lnTo>
                    <a:pt x="1058" y="405"/>
                  </a:lnTo>
                  <a:lnTo>
                    <a:pt x="1058" y="405"/>
                  </a:lnTo>
                  <a:lnTo>
                    <a:pt x="1064" y="406"/>
                  </a:lnTo>
                  <a:lnTo>
                    <a:pt x="1069" y="410"/>
                  </a:lnTo>
                  <a:lnTo>
                    <a:pt x="1073" y="415"/>
                  </a:lnTo>
                  <a:lnTo>
                    <a:pt x="1074" y="421"/>
                  </a:lnTo>
                  <a:lnTo>
                    <a:pt x="1074" y="421"/>
                  </a:lnTo>
                  <a:lnTo>
                    <a:pt x="1073" y="427"/>
                  </a:lnTo>
                  <a:lnTo>
                    <a:pt x="1069" y="432"/>
                  </a:lnTo>
                  <a:lnTo>
                    <a:pt x="1064" y="436"/>
                  </a:lnTo>
                  <a:lnTo>
                    <a:pt x="1058" y="437"/>
                  </a:lnTo>
                  <a:lnTo>
                    <a:pt x="756" y="437"/>
                  </a:lnTo>
                  <a:lnTo>
                    <a:pt x="756" y="437"/>
                  </a:lnTo>
                  <a:lnTo>
                    <a:pt x="754" y="437"/>
                  </a:lnTo>
                  <a:lnTo>
                    <a:pt x="754" y="437"/>
                  </a:lnTo>
                  <a:lnTo>
                    <a:pt x="747" y="437"/>
                  </a:lnTo>
                  <a:lnTo>
                    <a:pt x="747" y="437"/>
                  </a:lnTo>
                  <a:lnTo>
                    <a:pt x="738" y="437"/>
                  </a:lnTo>
                  <a:lnTo>
                    <a:pt x="733" y="439"/>
                  </a:lnTo>
                  <a:lnTo>
                    <a:pt x="727" y="441"/>
                  </a:lnTo>
                  <a:lnTo>
                    <a:pt x="722" y="444"/>
                  </a:lnTo>
                  <a:lnTo>
                    <a:pt x="717" y="447"/>
                  </a:lnTo>
                  <a:lnTo>
                    <a:pt x="712" y="452"/>
                  </a:lnTo>
                  <a:lnTo>
                    <a:pt x="709" y="458"/>
                  </a:lnTo>
                  <a:lnTo>
                    <a:pt x="709" y="458"/>
                  </a:lnTo>
                  <a:lnTo>
                    <a:pt x="707" y="462"/>
                  </a:lnTo>
                  <a:lnTo>
                    <a:pt x="703" y="466"/>
                  </a:lnTo>
                  <a:lnTo>
                    <a:pt x="698" y="468"/>
                  </a:lnTo>
                  <a:lnTo>
                    <a:pt x="694" y="468"/>
                  </a:lnTo>
                  <a:close/>
                  <a:moveTo>
                    <a:pt x="694" y="330"/>
                  </a:moveTo>
                  <a:lnTo>
                    <a:pt x="694" y="330"/>
                  </a:lnTo>
                  <a:lnTo>
                    <a:pt x="688" y="329"/>
                  </a:lnTo>
                  <a:lnTo>
                    <a:pt x="688" y="329"/>
                  </a:lnTo>
                  <a:lnTo>
                    <a:pt x="682" y="325"/>
                  </a:lnTo>
                  <a:lnTo>
                    <a:pt x="679" y="320"/>
                  </a:lnTo>
                  <a:lnTo>
                    <a:pt x="678" y="314"/>
                  </a:lnTo>
                  <a:lnTo>
                    <a:pt x="679" y="308"/>
                  </a:lnTo>
                  <a:lnTo>
                    <a:pt x="679" y="308"/>
                  </a:lnTo>
                  <a:lnTo>
                    <a:pt x="684" y="297"/>
                  </a:lnTo>
                  <a:lnTo>
                    <a:pt x="692" y="287"/>
                  </a:lnTo>
                  <a:lnTo>
                    <a:pt x="701" y="279"/>
                  </a:lnTo>
                  <a:lnTo>
                    <a:pt x="710" y="274"/>
                  </a:lnTo>
                  <a:lnTo>
                    <a:pt x="719" y="270"/>
                  </a:lnTo>
                  <a:lnTo>
                    <a:pt x="729" y="268"/>
                  </a:lnTo>
                  <a:lnTo>
                    <a:pt x="739" y="267"/>
                  </a:lnTo>
                  <a:lnTo>
                    <a:pt x="748" y="265"/>
                  </a:lnTo>
                  <a:lnTo>
                    <a:pt x="748" y="265"/>
                  </a:lnTo>
                  <a:lnTo>
                    <a:pt x="758" y="267"/>
                  </a:lnTo>
                  <a:lnTo>
                    <a:pt x="1058" y="267"/>
                  </a:lnTo>
                  <a:lnTo>
                    <a:pt x="1058" y="267"/>
                  </a:lnTo>
                  <a:lnTo>
                    <a:pt x="1064" y="268"/>
                  </a:lnTo>
                  <a:lnTo>
                    <a:pt x="1069" y="270"/>
                  </a:lnTo>
                  <a:lnTo>
                    <a:pt x="1073" y="277"/>
                  </a:lnTo>
                  <a:lnTo>
                    <a:pt x="1074" y="283"/>
                  </a:lnTo>
                  <a:lnTo>
                    <a:pt x="1074" y="283"/>
                  </a:lnTo>
                  <a:lnTo>
                    <a:pt x="1073" y="289"/>
                  </a:lnTo>
                  <a:lnTo>
                    <a:pt x="1069" y="294"/>
                  </a:lnTo>
                  <a:lnTo>
                    <a:pt x="1064" y="298"/>
                  </a:lnTo>
                  <a:lnTo>
                    <a:pt x="1058" y="299"/>
                  </a:lnTo>
                  <a:lnTo>
                    <a:pt x="756" y="299"/>
                  </a:lnTo>
                  <a:lnTo>
                    <a:pt x="756" y="299"/>
                  </a:lnTo>
                  <a:lnTo>
                    <a:pt x="754" y="298"/>
                  </a:lnTo>
                  <a:lnTo>
                    <a:pt x="754" y="298"/>
                  </a:lnTo>
                  <a:lnTo>
                    <a:pt x="747" y="298"/>
                  </a:lnTo>
                  <a:lnTo>
                    <a:pt x="747" y="298"/>
                  </a:lnTo>
                  <a:lnTo>
                    <a:pt x="738" y="299"/>
                  </a:lnTo>
                  <a:lnTo>
                    <a:pt x="733" y="300"/>
                  </a:lnTo>
                  <a:lnTo>
                    <a:pt x="727" y="302"/>
                  </a:lnTo>
                  <a:lnTo>
                    <a:pt x="722" y="304"/>
                  </a:lnTo>
                  <a:lnTo>
                    <a:pt x="717" y="308"/>
                  </a:lnTo>
                  <a:lnTo>
                    <a:pt x="712" y="313"/>
                  </a:lnTo>
                  <a:lnTo>
                    <a:pt x="709" y="320"/>
                  </a:lnTo>
                  <a:lnTo>
                    <a:pt x="709" y="320"/>
                  </a:lnTo>
                  <a:lnTo>
                    <a:pt x="707" y="324"/>
                  </a:lnTo>
                  <a:lnTo>
                    <a:pt x="703" y="328"/>
                  </a:lnTo>
                  <a:lnTo>
                    <a:pt x="698" y="329"/>
                  </a:lnTo>
                  <a:lnTo>
                    <a:pt x="694" y="330"/>
                  </a:lnTo>
                  <a:close/>
                  <a:moveTo>
                    <a:pt x="694" y="191"/>
                  </a:moveTo>
                  <a:lnTo>
                    <a:pt x="694" y="191"/>
                  </a:lnTo>
                  <a:lnTo>
                    <a:pt x="688" y="189"/>
                  </a:lnTo>
                  <a:lnTo>
                    <a:pt x="688" y="189"/>
                  </a:lnTo>
                  <a:lnTo>
                    <a:pt x="682" y="187"/>
                  </a:lnTo>
                  <a:lnTo>
                    <a:pt x="679" y="181"/>
                  </a:lnTo>
                  <a:lnTo>
                    <a:pt x="678" y="176"/>
                  </a:lnTo>
                  <a:lnTo>
                    <a:pt x="679" y="168"/>
                  </a:lnTo>
                  <a:lnTo>
                    <a:pt x="679" y="168"/>
                  </a:lnTo>
                  <a:lnTo>
                    <a:pt x="684" y="157"/>
                  </a:lnTo>
                  <a:lnTo>
                    <a:pt x="692" y="148"/>
                  </a:lnTo>
                  <a:lnTo>
                    <a:pt x="701" y="141"/>
                  </a:lnTo>
                  <a:lnTo>
                    <a:pt x="710" y="136"/>
                  </a:lnTo>
                  <a:lnTo>
                    <a:pt x="719" y="131"/>
                  </a:lnTo>
                  <a:lnTo>
                    <a:pt x="729" y="128"/>
                  </a:lnTo>
                  <a:lnTo>
                    <a:pt x="739" y="127"/>
                  </a:lnTo>
                  <a:lnTo>
                    <a:pt x="748" y="127"/>
                  </a:lnTo>
                  <a:lnTo>
                    <a:pt x="748" y="127"/>
                  </a:lnTo>
                  <a:lnTo>
                    <a:pt x="758" y="127"/>
                  </a:lnTo>
                  <a:lnTo>
                    <a:pt x="1058" y="127"/>
                  </a:lnTo>
                  <a:lnTo>
                    <a:pt x="1058" y="127"/>
                  </a:lnTo>
                  <a:lnTo>
                    <a:pt x="1064" y="128"/>
                  </a:lnTo>
                  <a:lnTo>
                    <a:pt x="1069" y="132"/>
                  </a:lnTo>
                  <a:lnTo>
                    <a:pt x="1073" y="137"/>
                  </a:lnTo>
                  <a:lnTo>
                    <a:pt x="1074" y="143"/>
                  </a:lnTo>
                  <a:lnTo>
                    <a:pt x="1074" y="143"/>
                  </a:lnTo>
                  <a:lnTo>
                    <a:pt x="1073" y="150"/>
                  </a:lnTo>
                  <a:lnTo>
                    <a:pt x="1069" y="155"/>
                  </a:lnTo>
                  <a:lnTo>
                    <a:pt x="1064" y="158"/>
                  </a:lnTo>
                  <a:lnTo>
                    <a:pt x="1058" y="160"/>
                  </a:lnTo>
                  <a:lnTo>
                    <a:pt x="756" y="160"/>
                  </a:lnTo>
                  <a:lnTo>
                    <a:pt x="756" y="160"/>
                  </a:lnTo>
                  <a:lnTo>
                    <a:pt x="754" y="160"/>
                  </a:lnTo>
                  <a:lnTo>
                    <a:pt x="754" y="160"/>
                  </a:lnTo>
                  <a:lnTo>
                    <a:pt x="747" y="160"/>
                  </a:lnTo>
                  <a:lnTo>
                    <a:pt x="747" y="160"/>
                  </a:lnTo>
                  <a:lnTo>
                    <a:pt x="738" y="160"/>
                  </a:lnTo>
                  <a:lnTo>
                    <a:pt x="733" y="161"/>
                  </a:lnTo>
                  <a:lnTo>
                    <a:pt x="727" y="163"/>
                  </a:lnTo>
                  <a:lnTo>
                    <a:pt x="722" y="166"/>
                  </a:lnTo>
                  <a:lnTo>
                    <a:pt x="717" y="170"/>
                  </a:lnTo>
                  <a:lnTo>
                    <a:pt x="712" y="174"/>
                  </a:lnTo>
                  <a:lnTo>
                    <a:pt x="709" y="181"/>
                  </a:lnTo>
                  <a:lnTo>
                    <a:pt x="709" y="181"/>
                  </a:lnTo>
                  <a:lnTo>
                    <a:pt x="707" y="186"/>
                  </a:lnTo>
                  <a:lnTo>
                    <a:pt x="703" y="188"/>
                  </a:lnTo>
                  <a:lnTo>
                    <a:pt x="698" y="191"/>
                  </a:lnTo>
                  <a:lnTo>
                    <a:pt x="694" y="191"/>
                  </a:lnTo>
                  <a:close/>
                  <a:moveTo>
                    <a:pt x="824" y="0"/>
                  </a:moveTo>
                  <a:lnTo>
                    <a:pt x="824" y="0"/>
                  </a:lnTo>
                  <a:lnTo>
                    <a:pt x="797" y="1"/>
                  </a:lnTo>
                  <a:lnTo>
                    <a:pt x="771" y="3"/>
                  </a:lnTo>
                  <a:lnTo>
                    <a:pt x="747" y="4"/>
                  </a:lnTo>
                  <a:lnTo>
                    <a:pt x="722" y="8"/>
                  </a:lnTo>
                  <a:lnTo>
                    <a:pt x="699" y="13"/>
                  </a:lnTo>
                  <a:lnTo>
                    <a:pt x="677" y="19"/>
                  </a:lnTo>
                  <a:lnTo>
                    <a:pt x="656" y="26"/>
                  </a:lnTo>
                  <a:lnTo>
                    <a:pt x="637" y="35"/>
                  </a:lnTo>
                  <a:lnTo>
                    <a:pt x="605" y="57"/>
                  </a:lnTo>
                  <a:lnTo>
                    <a:pt x="605" y="57"/>
                  </a:lnTo>
                  <a:lnTo>
                    <a:pt x="605" y="57"/>
                  </a:lnTo>
                  <a:lnTo>
                    <a:pt x="596" y="65"/>
                  </a:lnTo>
                  <a:lnTo>
                    <a:pt x="596" y="65"/>
                  </a:lnTo>
                  <a:lnTo>
                    <a:pt x="596" y="744"/>
                  </a:lnTo>
                  <a:lnTo>
                    <a:pt x="596" y="744"/>
                  </a:lnTo>
                  <a:lnTo>
                    <a:pt x="607" y="739"/>
                  </a:lnTo>
                  <a:lnTo>
                    <a:pt x="619" y="732"/>
                  </a:lnTo>
                  <a:lnTo>
                    <a:pt x="632" y="727"/>
                  </a:lnTo>
                  <a:lnTo>
                    <a:pt x="646" y="724"/>
                  </a:lnTo>
                  <a:lnTo>
                    <a:pt x="676" y="716"/>
                  </a:lnTo>
                  <a:lnTo>
                    <a:pt x="709" y="711"/>
                  </a:lnTo>
                  <a:lnTo>
                    <a:pt x="745" y="706"/>
                  </a:lnTo>
                  <a:lnTo>
                    <a:pt x="784" y="704"/>
                  </a:lnTo>
                  <a:lnTo>
                    <a:pt x="824" y="703"/>
                  </a:lnTo>
                  <a:lnTo>
                    <a:pt x="864" y="703"/>
                  </a:lnTo>
                  <a:lnTo>
                    <a:pt x="864" y="703"/>
                  </a:lnTo>
                  <a:lnTo>
                    <a:pt x="939" y="704"/>
                  </a:lnTo>
                  <a:lnTo>
                    <a:pt x="1015" y="706"/>
                  </a:lnTo>
                  <a:lnTo>
                    <a:pt x="1153" y="713"/>
                  </a:lnTo>
                  <a:lnTo>
                    <a:pt x="1153" y="713"/>
                  </a:lnTo>
                  <a:lnTo>
                    <a:pt x="1153" y="9"/>
                  </a:lnTo>
                  <a:lnTo>
                    <a:pt x="1153" y="9"/>
                  </a:lnTo>
                  <a:lnTo>
                    <a:pt x="1122" y="10"/>
                  </a:lnTo>
                  <a:lnTo>
                    <a:pt x="1089" y="11"/>
                  </a:lnTo>
                  <a:lnTo>
                    <a:pt x="1089" y="11"/>
                  </a:lnTo>
                  <a:lnTo>
                    <a:pt x="1057" y="10"/>
                  </a:lnTo>
                  <a:lnTo>
                    <a:pt x="1023" y="9"/>
                  </a:lnTo>
                  <a:lnTo>
                    <a:pt x="955" y="5"/>
                  </a:lnTo>
                  <a:lnTo>
                    <a:pt x="955" y="5"/>
                  </a:lnTo>
                  <a:lnTo>
                    <a:pt x="889" y="3"/>
                  </a:lnTo>
                  <a:lnTo>
                    <a:pt x="856" y="1"/>
                  </a:lnTo>
                  <a:lnTo>
                    <a:pt x="824" y="0"/>
                  </a:lnTo>
                  <a:close/>
                  <a:moveTo>
                    <a:pt x="96" y="571"/>
                  </a:moveTo>
                  <a:lnTo>
                    <a:pt x="96" y="571"/>
                  </a:lnTo>
                  <a:lnTo>
                    <a:pt x="88" y="569"/>
                  </a:lnTo>
                  <a:lnTo>
                    <a:pt x="83" y="566"/>
                  </a:lnTo>
                  <a:lnTo>
                    <a:pt x="81" y="561"/>
                  </a:lnTo>
                  <a:lnTo>
                    <a:pt x="80" y="554"/>
                  </a:lnTo>
                  <a:lnTo>
                    <a:pt x="80" y="554"/>
                  </a:lnTo>
                  <a:lnTo>
                    <a:pt x="81" y="548"/>
                  </a:lnTo>
                  <a:lnTo>
                    <a:pt x="83" y="543"/>
                  </a:lnTo>
                  <a:lnTo>
                    <a:pt x="88" y="539"/>
                  </a:lnTo>
                  <a:lnTo>
                    <a:pt x="96" y="538"/>
                  </a:lnTo>
                  <a:lnTo>
                    <a:pt x="396" y="538"/>
                  </a:lnTo>
                  <a:lnTo>
                    <a:pt x="396" y="538"/>
                  </a:lnTo>
                  <a:lnTo>
                    <a:pt x="405" y="537"/>
                  </a:lnTo>
                  <a:lnTo>
                    <a:pt x="405" y="537"/>
                  </a:lnTo>
                  <a:lnTo>
                    <a:pt x="415" y="538"/>
                  </a:lnTo>
                  <a:lnTo>
                    <a:pt x="424" y="539"/>
                  </a:lnTo>
                  <a:lnTo>
                    <a:pt x="434" y="542"/>
                  </a:lnTo>
                  <a:lnTo>
                    <a:pt x="444" y="546"/>
                  </a:lnTo>
                  <a:lnTo>
                    <a:pt x="452" y="552"/>
                  </a:lnTo>
                  <a:lnTo>
                    <a:pt x="461" y="558"/>
                  </a:lnTo>
                  <a:lnTo>
                    <a:pt x="468" y="568"/>
                  </a:lnTo>
                  <a:lnTo>
                    <a:pt x="475" y="579"/>
                  </a:lnTo>
                  <a:lnTo>
                    <a:pt x="475" y="579"/>
                  </a:lnTo>
                  <a:lnTo>
                    <a:pt x="476" y="585"/>
                  </a:lnTo>
                  <a:lnTo>
                    <a:pt x="475" y="592"/>
                  </a:lnTo>
                  <a:lnTo>
                    <a:pt x="471" y="597"/>
                  </a:lnTo>
                  <a:lnTo>
                    <a:pt x="465" y="600"/>
                  </a:lnTo>
                  <a:lnTo>
                    <a:pt x="465" y="600"/>
                  </a:lnTo>
                  <a:lnTo>
                    <a:pt x="460" y="602"/>
                  </a:lnTo>
                  <a:lnTo>
                    <a:pt x="460" y="602"/>
                  </a:lnTo>
                  <a:lnTo>
                    <a:pt x="455" y="600"/>
                  </a:lnTo>
                  <a:lnTo>
                    <a:pt x="450" y="599"/>
                  </a:lnTo>
                  <a:lnTo>
                    <a:pt x="447" y="595"/>
                  </a:lnTo>
                  <a:lnTo>
                    <a:pt x="445" y="592"/>
                  </a:lnTo>
                  <a:lnTo>
                    <a:pt x="445" y="592"/>
                  </a:lnTo>
                  <a:lnTo>
                    <a:pt x="441" y="585"/>
                  </a:lnTo>
                  <a:lnTo>
                    <a:pt x="436" y="581"/>
                  </a:lnTo>
                  <a:lnTo>
                    <a:pt x="431" y="577"/>
                  </a:lnTo>
                  <a:lnTo>
                    <a:pt x="426" y="573"/>
                  </a:lnTo>
                  <a:lnTo>
                    <a:pt x="421" y="572"/>
                  </a:lnTo>
                  <a:lnTo>
                    <a:pt x="415" y="571"/>
                  </a:lnTo>
                  <a:lnTo>
                    <a:pt x="406" y="569"/>
                  </a:lnTo>
                  <a:lnTo>
                    <a:pt x="406" y="569"/>
                  </a:lnTo>
                  <a:lnTo>
                    <a:pt x="399" y="571"/>
                  </a:lnTo>
                  <a:lnTo>
                    <a:pt x="399" y="571"/>
                  </a:lnTo>
                  <a:lnTo>
                    <a:pt x="396" y="571"/>
                  </a:lnTo>
                  <a:lnTo>
                    <a:pt x="96" y="571"/>
                  </a:lnTo>
                  <a:close/>
                  <a:moveTo>
                    <a:pt x="96" y="431"/>
                  </a:moveTo>
                  <a:lnTo>
                    <a:pt x="96" y="431"/>
                  </a:lnTo>
                  <a:lnTo>
                    <a:pt x="88" y="430"/>
                  </a:lnTo>
                  <a:lnTo>
                    <a:pt x="83" y="427"/>
                  </a:lnTo>
                  <a:lnTo>
                    <a:pt x="81" y="422"/>
                  </a:lnTo>
                  <a:lnTo>
                    <a:pt x="80" y="415"/>
                  </a:lnTo>
                  <a:lnTo>
                    <a:pt x="80" y="415"/>
                  </a:lnTo>
                  <a:lnTo>
                    <a:pt x="81" y="409"/>
                  </a:lnTo>
                  <a:lnTo>
                    <a:pt x="83" y="404"/>
                  </a:lnTo>
                  <a:lnTo>
                    <a:pt x="88" y="401"/>
                  </a:lnTo>
                  <a:lnTo>
                    <a:pt x="96" y="399"/>
                  </a:lnTo>
                  <a:lnTo>
                    <a:pt x="396" y="399"/>
                  </a:lnTo>
                  <a:lnTo>
                    <a:pt x="396" y="399"/>
                  </a:lnTo>
                  <a:lnTo>
                    <a:pt x="405" y="399"/>
                  </a:lnTo>
                  <a:lnTo>
                    <a:pt x="405" y="399"/>
                  </a:lnTo>
                  <a:lnTo>
                    <a:pt x="415" y="399"/>
                  </a:lnTo>
                  <a:lnTo>
                    <a:pt x="424" y="400"/>
                  </a:lnTo>
                  <a:lnTo>
                    <a:pt x="434" y="404"/>
                  </a:lnTo>
                  <a:lnTo>
                    <a:pt x="444" y="407"/>
                  </a:lnTo>
                  <a:lnTo>
                    <a:pt x="452" y="412"/>
                  </a:lnTo>
                  <a:lnTo>
                    <a:pt x="461" y="420"/>
                  </a:lnTo>
                  <a:lnTo>
                    <a:pt x="468" y="430"/>
                  </a:lnTo>
                  <a:lnTo>
                    <a:pt x="475" y="441"/>
                  </a:lnTo>
                  <a:lnTo>
                    <a:pt x="475" y="441"/>
                  </a:lnTo>
                  <a:lnTo>
                    <a:pt x="476" y="447"/>
                  </a:lnTo>
                  <a:lnTo>
                    <a:pt x="475" y="453"/>
                  </a:lnTo>
                  <a:lnTo>
                    <a:pt x="471" y="458"/>
                  </a:lnTo>
                  <a:lnTo>
                    <a:pt x="465" y="462"/>
                  </a:lnTo>
                  <a:lnTo>
                    <a:pt x="465" y="462"/>
                  </a:lnTo>
                  <a:lnTo>
                    <a:pt x="460" y="463"/>
                  </a:lnTo>
                  <a:lnTo>
                    <a:pt x="460" y="463"/>
                  </a:lnTo>
                  <a:lnTo>
                    <a:pt x="455" y="462"/>
                  </a:lnTo>
                  <a:lnTo>
                    <a:pt x="450" y="460"/>
                  </a:lnTo>
                  <a:lnTo>
                    <a:pt x="447" y="457"/>
                  </a:lnTo>
                  <a:lnTo>
                    <a:pt x="445" y="452"/>
                  </a:lnTo>
                  <a:lnTo>
                    <a:pt x="445" y="452"/>
                  </a:lnTo>
                  <a:lnTo>
                    <a:pt x="441" y="446"/>
                  </a:lnTo>
                  <a:lnTo>
                    <a:pt x="436" y="441"/>
                  </a:lnTo>
                  <a:lnTo>
                    <a:pt x="431" y="437"/>
                  </a:lnTo>
                  <a:lnTo>
                    <a:pt x="426" y="435"/>
                  </a:lnTo>
                  <a:lnTo>
                    <a:pt x="421" y="432"/>
                  </a:lnTo>
                  <a:lnTo>
                    <a:pt x="415" y="432"/>
                  </a:lnTo>
                  <a:lnTo>
                    <a:pt x="406" y="431"/>
                  </a:lnTo>
                  <a:lnTo>
                    <a:pt x="406" y="431"/>
                  </a:lnTo>
                  <a:lnTo>
                    <a:pt x="399" y="431"/>
                  </a:lnTo>
                  <a:lnTo>
                    <a:pt x="399" y="431"/>
                  </a:lnTo>
                  <a:lnTo>
                    <a:pt x="396" y="431"/>
                  </a:lnTo>
                  <a:lnTo>
                    <a:pt x="96" y="431"/>
                  </a:lnTo>
                  <a:close/>
                  <a:moveTo>
                    <a:pt x="96" y="293"/>
                  </a:moveTo>
                  <a:lnTo>
                    <a:pt x="96" y="293"/>
                  </a:lnTo>
                  <a:lnTo>
                    <a:pt x="88" y="292"/>
                  </a:lnTo>
                  <a:lnTo>
                    <a:pt x="83" y="288"/>
                  </a:lnTo>
                  <a:lnTo>
                    <a:pt x="81" y="283"/>
                  </a:lnTo>
                  <a:lnTo>
                    <a:pt x="80" y="277"/>
                  </a:lnTo>
                  <a:lnTo>
                    <a:pt x="80" y="277"/>
                  </a:lnTo>
                  <a:lnTo>
                    <a:pt x="81" y="270"/>
                  </a:lnTo>
                  <a:lnTo>
                    <a:pt x="83" y="265"/>
                  </a:lnTo>
                  <a:lnTo>
                    <a:pt x="88" y="262"/>
                  </a:lnTo>
                  <a:lnTo>
                    <a:pt x="96" y="260"/>
                  </a:lnTo>
                  <a:lnTo>
                    <a:pt x="396" y="260"/>
                  </a:lnTo>
                  <a:lnTo>
                    <a:pt x="396" y="260"/>
                  </a:lnTo>
                  <a:lnTo>
                    <a:pt x="405" y="260"/>
                  </a:lnTo>
                  <a:lnTo>
                    <a:pt x="405" y="260"/>
                  </a:lnTo>
                  <a:lnTo>
                    <a:pt x="415" y="260"/>
                  </a:lnTo>
                  <a:lnTo>
                    <a:pt x="424" y="262"/>
                  </a:lnTo>
                  <a:lnTo>
                    <a:pt x="434" y="264"/>
                  </a:lnTo>
                  <a:lnTo>
                    <a:pt x="444" y="268"/>
                  </a:lnTo>
                  <a:lnTo>
                    <a:pt x="452" y="274"/>
                  </a:lnTo>
                  <a:lnTo>
                    <a:pt x="461" y="282"/>
                  </a:lnTo>
                  <a:lnTo>
                    <a:pt x="468" y="290"/>
                  </a:lnTo>
                  <a:lnTo>
                    <a:pt x="475" y="302"/>
                  </a:lnTo>
                  <a:lnTo>
                    <a:pt x="475" y="302"/>
                  </a:lnTo>
                  <a:lnTo>
                    <a:pt x="476" y="308"/>
                  </a:lnTo>
                  <a:lnTo>
                    <a:pt x="475" y="314"/>
                  </a:lnTo>
                  <a:lnTo>
                    <a:pt x="471" y="319"/>
                  </a:lnTo>
                  <a:lnTo>
                    <a:pt x="465" y="323"/>
                  </a:lnTo>
                  <a:lnTo>
                    <a:pt x="465" y="323"/>
                  </a:lnTo>
                  <a:lnTo>
                    <a:pt x="460" y="324"/>
                  </a:lnTo>
                  <a:lnTo>
                    <a:pt x="460" y="324"/>
                  </a:lnTo>
                  <a:lnTo>
                    <a:pt x="455" y="324"/>
                  </a:lnTo>
                  <a:lnTo>
                    <a:pt x="450" y="321"/>
                  </a:lnTo>
                  <a:lnTo>
                    <a:pt x="447" y="318"/>
                  </a:lnTo>
                  <a:lnTo>
                    <a:pt x="445" y="314"/>
                  </a:lnTo>
                  <a:lnTo>
                    <a:pt x="445" y="314"/>
                  </a:lnTo>
                  <a:lnTo>
                    <a:pt x="441" y="308"/>
                  </a:lnTo>
                  <a:lnTo>
                    <a:pt x="436" y="303"/>
                  </a:lnTo>
                  <a:lnTo>
                    <a:pt x="431" y="299"/>
                  </a:lnTo>
                  <a:lnTo>
                    <a:pt x="426" y="297"/>
                  </a:lnTo>
                  <a:lnTo>
                    <a:pt x="421" y="294"/>
                  </a:lnTo>
                  <a:lnTo>
                    <a:pt x="415" y="293"/>
                  </a:lnTo>
                  <a:lnTo>
                    <a:pt x="406" y="293"/>
                  </a:lnTo>
                  <a:lnTo>
                    <a:pt x="406" y="293"/>
                  </a:lnTo>
                  <a:lnTo>
                    <a:pt x="399" y="293"/>
                  </a:lnTo>
                  <a:lnTo>
                    <a:pt x="399" y="293"/>
                  </a:lnTo>
                  <a:lnTo>
                    <a:pt x="396" y="293"/>
                  </a:lnTo>
                  <a:lnTo>
                    <a:pt x="96" y="293"/>
                  </a:lnTo>
                  <a:close/>
                  <a:moveTo>
                    <a:pt x="96" y="155"/>
                  </a:moveTo>
                  <a:lnTo>
                    <a:pt x="96" y="155"/>
                  </a:lnTo>
                  <a:lnTo>
                    <a:pt x="88" y="153"/>
                  </a:lnTo>
                  <a:lnTo>
                    <a:pt x="83" y="150"/>
                  </a:lnTo>
                  <a:lnTo>
                    <a:pt x="81" y="145"/>
                  </a:lnTo>
                  <a:lnTo>
                    <a:pt x="80" y="138"/>
                  </a:lnTo>
                  <a:lnTo>
                    <a:pt x="80" y="138"/>
                  </a:lnTo>
                  <a:lnTo>
                    <a:pt x="81" y="132"/>
                  </a:lnTo>
                  <a:lnTo>
                    <a:pt x="83" y="127"/>
                  </a:lnTo>
                  <a:lnTo>
                    <a:pt x="88" y="123"/>
                  </a:lnTo>
                  <a:lnTo>
                    <a:pt x="96" y="122"/>
                  </a:lnTo>
                  <a:lnTo>
                    <a:pt x="396" y="122"/>
                  </a:lnTo>
                  <a:lnTo>
                    <a:pt x="396" y="122"/>
                  </a:lnTo>
                  <a:lnTo>
                    <a:pt x="405" y="121"/>
                  </a:lnTo>
                  <a:lnTo>
                    <a:pt x="405" y="121"/>
                  </a:lnTo>
                  <a:lnTo>
                    <a:pt x="415" y="122"/>
                  </a:lnTo>
                  <a:lnTo>
                    <a:pt x="424" y="123"/>
                  </a:lnTo>
                  <a:lnTo>
                    <a:pt x="434" y="126"/>
                  </a:lnTo>
                  <a:lnTo>
                    <a:pt x="444" y="130"/>
                  </a:lnTo>
                  <a:lnTo>
                    <a:pt x="452" y="135"/>
                  </a:lnTo>
                  <a:lnTo>
                    <a:pt x="461" y="142"/>
                  </a:lnTo>
                  <a:lnTo>
                    <a:pt x="468" y="152"/>
                  </a:lnTo>
                  <a:lnTo>
                    <a:pt x="475" y="163"/>
                  </a:lnTo>
                  <a:lnTo>
                    <a:pt x="475" y="163"/>
                  </a:lnTo>
                  <a:lnTo>
                    <a:pt x="476" y="170"/>
                  </a:lnTo>
                  <a:lnTo>
                    <a:pt x="475" y="176"/>
                  </a:lnTo>
                  <a:lnTo>
                    <a:pt x="471" y="181"/>
                  </a:lnTo>
                  <a:lnTo>
                    <a:pt x="465" y="184"/>
                  </a:lnTo>
                  <a:lnTo>
                    <a:pt x="465" y="184"/>
                  </a:lnTo>
                  <a:lnTo>
                    <a:pt x="460" y="186"/>
                  </a:lnTo>
                  <a:lnTo>
                    <a:pt x="460" y="186"/>
                  </a:lnTo>
                  <a:lnTo>
                    <a:pt x="455" y="184"/>
                  </a:lnTo>
                  <a:lnTo>
                    <a:pt x="450" y="183"/>
                  </a:lnTo>
                  <a:lnTo>
                    <a:pt x="447" y="179"/>
                  </a:lnTo>
                  <a:lnTo>
                    <a:pt x="445" y="176"/>
                  </a:lnTo>
                  <a:lnTo>
                    <a:pt x="445" y="176"/>
                  </a:lnTo>
                  <a:lnTo>
                    <a:pt x="441" y="170"/>
                  </a:lnTo>
                  <a:lnTo>
                    <a:pt x="436" y="165"/>
                  </a:lnTo>
                  <a:lnTo>
                    <a:pt x="431" y="160"/>
                  </a:lnTo>
                  <a:lnTo>
                    <a:pt x="426" y="157"/>
                  </a:lnTo>
                  <a:lnTo>
                    <a:pt x="421" y="156"/>
                  </a:lnTo>
                  <a:lnTo>
                    <a:pt x="415" y="155"/>
                  </a:lnTo>
                  <a:lnTo>
                    <a:pt x="406" y="153"/>
                  </a:lnTo>
                  <a:lnTo>
                    <a:pt x="406" y="153"/>
                  </a:lnTo>
                  <a:lnTo>
                    <a:pt x="399" y="155"/>
                  </a:lnTo>
                  <a:lnTo>
                    <a:pt x="399" y="155"/>
                  </a:lnTo>
                  <a:lnTo>
                    <a:pt x="396" y="155"/>
                  </a:lnTo>
                  <a:lnTo>
                    <a:pt x="96" y="155"/>
                  </a:lnTo>
                  <a:close/>
                  <a:moveTo>
                    <a:pt x="332" y="0"/>
                  </a:moveTo>
                  <a:lnTo>
                    <a:pt x="332" y="0"/>
                  </a:lnTo>
                  <a:lnTo>
                    <a:pt x="299" y="1"/>
                  </a:lnTo>
                  <a:lnTo>
                    <a:pt x="267" y="3"/>
                  </a:lnTo>
                  <a:lnTo>
                    <a:pt x="200" y="6"/>
                  </a:lnTo>
                  <a:lnTo>
                    <a:pt x="200" y="6"/>
                  </a:lnTo>
                  <a:lnTo>
                    <a:pt x="132" y="9"/>
                  </a:lnTo>
                  <a:lnTo>
                    <a:pt x="98" y="10"/>
                  </a:lnTo>
                  <a:lnTo>
                    <a:pt x="66" y="11"/>
                  </a:lnTo>
                  <a:lnTo>
                    <a:pt x="66" y="11"/>
                  </a:lnTo>
                  <a:lnTo>
                    <a:pt x="32" y="10"/>
                  </a:lnTo>
                  <a:lnTo>
                    <a:pt x="0" y="9"/>
                  </a:lnTo>
                  <a:lnTo>
                    <a:pt x="0" y="9"/>
                  </a:lnTo>
                  <a:lnTo>
                    <a:pt x="0" y="349"/>
                  </a:lnTo>
                  <a:lnTo>
                    <a:pt x="0" y="713"/>
                  </a:lnTo>
                  <a:lnTo>
                    <a:pt x="0" y="713"/>
                  </a:lnTo>
                  <a:lnTo>
                    <a:pt x="71" y="709"/>
                  </a:lnTo>
                  <a:lnTo>
                    <a:pt x="144" y="706"/>
                  </a:lnTo>
                  <a:lnTo>
                    <a:pt x="220" y="704"/>
                  </a:lnTo>
                  <a:lnTo>
                    <a:pt x="297" y="703"/>
                  </a:lnTo>
                  <a:lnTo>
                    <a:pt x="297" y="703"/>
                  </a:lnTo>
                  <a:lnTo>
                    <a:pt x="353" y="703"/>
                  </a:lnTo>
                  <a:lnTo>
                    <a:pt x="407" y="706"/>
                  </a:lnTo>
                  <a:lnTo>
                    <a:pt x="434" y="709"/>
                  </a:lnTo>
                  <a:lnTo>
                    <a:pt x="458" y="711"/>
                  </a:lnTo>
                  <a:lnTo>
                    <a:pt x="484" y="715"/>
                  </a:lnTo>
                  <a:lnTo>
                    <a:pt x="508" y="720"/>
                  </a:lnTo>
                  <a:lnTo>
                    <a:pt x="508" y="720"/>
                  </a:lnTo>
                  <a:lnTo>
                    <a:pt x="512" y="723"/>
                  </a:lnTo>
                  <a:lnTo>
                    <a:pt x="517" y="726"/>
                  </a:lnTo>
                  <a:lnTo>
                    <a:pt x="528" y="735"/>
                  </a:lnTo>
                  <a:lnTo>
                    <a:pt x="540" y="744"/>
                  </a:lnTo>
                  <a:lnTo>
                    <a:pt x="545" y="747"/>
                  </a:lnTo>
                  <a:lnTo>
                    <a:pt x="550" y="749"/>
                  </a:lnTo>
                  <a:lnTo>
                    <a:pt x="550" y="749"/>
                  </a:lnTo>
                  <a:lnTo>
                    <a:pt x="553" y="747"/>
                  </a:lnTo>
                  <a:lnTo>
                    <a:pt x="555" y="745"/>
                  </a:lnTo>
                  <a:lnTo>
                    <a:pt x="557" y="741"/>
                  </a:lnTo>
                  <a:lnTo>
                    <a:pt x="557" y="736"/>
                  </a:lnTo>
                  <a:lnTo>
                    <a:pt x="557" y="736"/>
                  </a:lnTo>
                  <a:lnTo>
                    <a:pt x="557" y="65"/>
                  </a:lnTo>
                  <a:lnTo>
                    <a:pt x="557" y="65"/>
                  </a:lnTo>
                  <a:lnTo>
                    <a:pt x="547" y="56"/>
                  </a:lnTo>
                  <a:lnTo>
                    <a:pt x="535" y="47"/>
                  </a:lnTo>
                  <a:lnTo>
                    <a:pt x="524" y="40"/>
                  </a:lnTo>
                  <a:lnTo>
                    <a:pt x="513" y="34"/>
                  </a:lnTo>
                  <a:lnTo>
                    <a:pt x="499" y="28"/>
                  </a:lnTo>
                  <a:lnTo>
                    <a:pt x="487" y="21"/>
                  </a:lnTo>
                  <a:lnTo>
                    <a:pt x="473" y="18"/>
                  </a:lnTo>
                  <a:lnTo>
                    <a:pt x="460" y="14"/>
                  </a:lnTo>
                  <a:lnTo>
                    <a:pt x="430" y="8"/>
                  </a:lnTo>
                  <a:lnTo>
                    <a:pt x="399" y="4"/>
                  </a:lnTo>
                  <a:lnTo>
                    <a:pt x="365" y="1"/>
                  </a:lnTo>
                  <a:lnTo>
                    <a:pt x="332" y="0"/>
                  </a:lnTo>
                  <a:close/>
                </a:path>
              </a:pathLst>
            </a:custGeom>
            <a:solidFill>
              <a:srgbClr val="FFFF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33"/>
            <p:cNvSpPr>
              <a:spLocks/>
            </p:cNvSpPr>
            <p:nvPr/>
          </p:nvSpPr>
          <p:spPr bwMode="auto">
            <a:xfrm>
              <a:off x="428" y="1424"/>
              <a:ext cx="79" cy="13"/>
            </a:xfrm>
            <a:custGeom>
              <a:avLst/>
              <a:gdLst>
                <a:gd name="T0" fmla="*/ 16 w 396"/>
                <a:gd name="T1" fmla="*/ 64 h 64"/>
                <a:gd name="T2" fmla="*/ 16 w 396"/>
                <a:gd name="T3" fmla="*/ 64 h 64"/>
                <a:gd name="T4" fmla="*/ 10 w 396"/>
                <a:gd name="T5" fmla="*/ 64 h 64"/>
                <a:gd name="T6" fmla="*/ 10 w 396"/>
                <a:gd name="T7" fmla="*/ 64 h 64"/>
                <a:gd name="T8" fmla="*/ 4 w 396"/>
                <a:gd name="T9" fmla="*/ 60 h 64"/>
                <a:gd name="T10" fmla="*/ 1 w 396"/>
                <a:gd name="T11" fmla="*/ 55 h 64"/>
                <a:gd name="T12" fmla="*/ 0 w 396"/>
                <a:gd name="T13" fmla="*/ 49 h 64"/>
                <a:gd name="T14" fmla="*/ 1 w 396"/>
                <a:gd name="T15" fmla="*/ 42 h 64"/>
                <a:gd name="T16" fmla="*/ 1 w 396"/>
                <a:gd name="T17" fmla="*/ 42 h 64"/>
                <a:gd name="T18" fmla="*/ 6 w 396"/>
                <a:gd name="T19" fmla="*/ 30 h 64"/>
                <a:gd name="T20" fmla="*/ 14 w 396"/>
                <a:gd name="T21" fmla="*/ 21 h 64"/>
                <a:gd name="T22" fmla="*/ 23 w 396"/>
                <a:gd name="T23" fmla="*/ 14 h 64"/>
                <a:gd name="T24" fmla="*/ 32 w 396"/>
                <a:gd name="T25" fmla="*/ 9 h 64"/>
                <a:gd name="T26" fmla="*/ 41 w 396"/>
                <a:gd name="T27" fmla="*/ 5 h 64"/>
                <a:gd name="T28" fmla="*/ 51 w 396"/>
                <a:gd name="T29" fmla="*/ 1 h 64"/>
                <a:gd name="T30" fmla="*/ 61 w 396"/>
                <a:gd name="T31" fmla="*/ 0 h 64"/>
                <a:gd name="T32" fmla="*/ 70 w 396"/>
                <a:gd name="T33" fmla="*/ 0 h 64"/>
                <a:gd name="T34" fmla="*/ 70 w 396"/>
                <a:gd name="T35" fmla="*/ 0 h 64"/>
                <a:gd name="T36" fmla="*/ 80 w 396"/>
                <a:gd name="T37" fmla="*/ 0 h 64"/>
                <a:gd name="T38" fmla="*/ 380 w 396"/>
                <a:gd name="T39" fmla="*/ 0 h 64"/>
                <a:gd name="T40" fmla="*/ 380 w 396"/>
                <a:gd name="T41" fmla="*/ 0 h 64"/>
                <a:gd name="T42" fmla="*/ 386 w 396"/>
                <a:gd name="T43" fmla="*/ 1 h 64"/>
                <a:gd name="T44" fmla="*/ 391 w 396"/>
                <a:gd name="T45" fmla="*/ 5 h 64"/>
                <a:gd name="T46" fmla="*/ 395 w 396"/>
                <a:gd name="T47" fmla="*/ 10 h 64"/>
                <a:gd name="T48" fmla="*/ 396 w 396"/>
                <a:gd name="T49" fmla="*/ 16 h 64"/>
                <a:gd name="T50" fmla="*/ 396 w 396"/>
                <a:gd name="T51" fmla="*/ 16 h 64"/>
                <a:gd name="T52" fmla="*/ 395 w 396"/>
                <a:gd name="T53" fmla="*/ 23 h 64"/>
                <a:gd name="T54" fmla="*/ 391 w 396"/>
                <a:gd name="T55" fmla="*/ 29 h 64"/>
                <a:gd name="T56" fmla="*/ 386 w 396"/>
                <a:gd name="T57" fmla="*/ 31 h 64"/>
                <a:gd name="T58" fmla="*/ 380 w 396"/>
                <a:gd name="T59" fmla="*/ 33 h 64"/>
                <a:gd name="T60" fmla="*/ 78 w 396"/>
                <a:gd name="T61" fmla="*/ 33 h 64"/>
                <a:gd name="T62" fmla="*/ 78 w 396"/>
                <a:gd name="T63" fmla="*/ 33 h 64"/>
                <a:gd name="T64" fmla="*/ 76 w 396"/>
                <a:gd name="T65" fmla="*/ 33 h 64"/>
                <a:gd name="T66" fmla="*/ 76 w 396"/>
                <a:gd name="T67" fmla="*/ 33 h 64"/>
                <a:gd name="T68" fmla="*/ 69 w 396"/>
                <a:gd name="T69" fmla="*/ 33 h 64"/>
                <a:gd name="T70" fmla="*/ 69 w 396"/>
                <a:gd name="T71" fmla="*/ 33 h 64"/>
                <a:gd name="T72" fmla="*/ 60 w 396"/>
                <a:gd name="T73" fmla="*/ 33 h 64"/>
                <a:gd name="T74" fmla="*/ 55 w 396"/>
                <a:gd name="T75" fmla="*/ 34 h 64"/>
                <a:gd name="T76" fmla="*/ 49 w 396"/>
                <a:gd name="T77" fmla="*/ 36 h 64"/>
                <a:gd name="T78" fmla="*/ 44 w 396"/>
                <a:gd name="T79" fmla="*/ 39 h 64"/>
                <a:gd name="T80" fmla="*/ 39 w 396"/>
                <a:gd name="T81" fmla="*/ 42 h 64"/>
                <a:gd name="T82" fmla="*/ 34 w 396"/>
                <a:gd name="T83" fmla="*/ 47 h 64"/>
                <a:gd name="T84" fmla="*/ 31 w 396"/>
                <a:gd name="T85" fmla="*/ 54 h 64"/>
                <a:gd name="T86" fmla="*/ 31 w 396"/>
                <a:gd name="T87" fmla="*/ 54 h 64"/>
                <a:gd name="T88" fmla="*/ 29 w 396"/>
                <a:gd name="T89" fmla="*/ 59 h 64"/>
                <a:gd name="T90" fmla="*/ 25 w 396"/>
                <a:gd name="T91" fmla="*/ 61 h 64"/>
                <a:gd name="T92" fmla="*/ 20 w 396"/>
                <a:gd name="T93" fmla="*/ 64 h 64"/>
                <a:gd name="T94" fmla="*/ 16 w 396"/>
                <a:gd name="T9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16" y="64"/>
                  </a:moveTo>
                  <a:lnTo>
                    <a:pt x="16" y="64"/>
                  </a:lnTo>
                  <a:lnTo>
                    <a:pt x="10" y="64"/>
                  </a:lnTo>
                  <a:lnTo>
                    <a:pt x="10" y="64"/>
                  </a:lnTo>
                  <a:lnTo>
                    <a:pt x="4" y="60"/>
                  </a:lnTo>
                  <a:lnTo>
                    <a:pt x="1" y="55"/>
                  </a:lnTo>
                  <a:lnTo>
                    <a:pt x="0" y="49"/>
                  </a:lnTo>
                  <a:lnTo>
                    <a:pt x="1" y="42"/>
                  </a:lnTo>
                  <a:lnTo>
                    <a:pt x="1" y="42"/>
                  </a:lnTo>
                  <a:lnTo>
                    <a:pt x="6" y="30"/>
                  </a:lnTo>
                  <a:lnTo>
                    <a:pt x="14" y="21"/>
                  </a:lnTo>
                  <a:lnTo>
                    <a:pt x="23" y="14"/>
                  </a:lnTo>
                  <a:lnTo>
                    <a:pt x="32" y="9"/>
                  </a:lnTo>
                  <a:lnTo>
                    <a:pt x="41" y="5"/>
                  </a:lnTo>
                  <a:lnTo>
                    <a:pt x="51" y="1"/>
                  </a:lnTo>
                  <a:lnTo>
                    <a:pt x="61" y="0"/>
                  </a:lnTo>
                  <a:lnTo>
                    <a:pt x="70" y="0"/>
                  </a:lnTo>
                  <a:lnTo>
                    <a:pt x="70" y="0"/>
                  </a:lnTo>
                  <a:lnTo>
                    <a:pt x="80" y="0"/>
                  </a:lnTo>
                  <a:lnTo>
                    <a:pt x="380" y="0"/>
                  </a:lnTo>
                  <a:lnTo>
                    <a:pt x="380" y="0"/>
                  </a:lnTo>
                  <a:lnTo>
                    <a:pt x="386" y="1"/>
                  </a:lnTo>
                  <a:lnTo>
                    <a:pt x="391" y="5"/>
                  </a:lnTo>
                  <a:lnTo>
                    <a:pt x="395" y="10"/>
                  </a:lnTo>
                  <a:lnTo>
                    <a:pt x="396" y="16"/>
                  </a:lnTo>
                  <a:lnTo>
                    <a:pt x="396" y="16"/>
                  </a:lnTo>
                  <a:lnTo>
                    <a:pt x="395" y="23"/>
                  </a:lnTo>
                  <a:lnTo>
                    <a:pt x="391" y="29"/>
                  </a:lnTo>
                  <a:lnTo>
                    <a:pt x="386" y="31"/>
                  </a:lnTo>
                  <a:lnTo>
                    <a:pt x="380" y="33"/>
                  </a:lnTo>
                  <a:lnTo>
                    <a:pt x="78" y="33"/>
                  </a:lnTo>
                  <a:lnTo>
                    <a:pt x="78" y="33"/>
                  </a:lnTo>
                  <a:lnTo>
                    <a:pt x="76" y="33"/>
                  </a:lnTo>
                  <a:lnTo>
                    <a:pt x="76" y="33"/>
                  </a:lnTo>
                  <a:lnTo>
                    <a:pt x="69" y="33"/>
                  </a:lnTo>
                  <a:lnTo>
                    <a:pt x="69" y="33"/>
                  </a:lnTo>
                  <a:lnTo>
                    <a:pt x="60" y="33"/>
                  </a:lnTo>
                  <a:lnTo>
                    <a:pt x="55" y="34"/>
                  </a:lnTo>
                  <a:lnTo>
                    <a:pt x="49" y="36"/>
                  </a:lnTo>
                  <a:lnTo>
                    <a:pt x="44" y="39"/>
                  </a:lnTo>
                  <a:lnTo>
                    <a:pt x="39" y="42"/>
                  </a:lnTo>
                  <a:lnTo>
                    <a:pt x="34" y="47"/>
                  </a:lnTo>
                  <a:lnTo>
                    <a:pt x="31" y="54"/>
                  </a:lnTo>
                  <a:lnTo>
                    <a:pt x="31" y="54"/>
                  </a:lnTo>
                  <a:lnTo>
                    <a:pt x="29" y="59"/>
                  </a:lnTo>
                  <a:lnTo>
                    <a:pt x="25" y="61"/>
                  </a:lnTo>
                  <a:lnTo>
                    <a:pt x="20" y="64"/>
                  </a:lnTo>
                  <a:lnTo>
                    <a:pt x="16"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34"/>
            <p:cNvSpPr>
              <a:spLocks/>
            </p:cNvSpPr>
            <p:nvPr/>
          </p:nvSpPr>
          <p:spPr bwMode="auto">
            <a:xfrm>
              <a:off x="428" y="1396"/>
              <a:ext cx="79" cy="13"/>
            </a:xfrm>
            <a:custGeom>
              <a:avLst/>
              <a:gdLst>
                <a:gd name="T0" fmla="*/ 16 w 396"/>
                <a:gd name="T1" fmla="*/ 63 h 63"/>
                <a:gd name="T2" fmla="*/ 16 w 396"/>
                <a:gd name="T3" fmla="*/ 63 h 63"/>
                <a:gd name="T4" fmla="*/ 10 w 396"/>
                <a:gd name="T5" fmla="*/ 62 h 63"/>
                <a:gd name="T6" fmla="*/ 10 w 396"/>
                <a:gd name="T7" fmla="*/ 62 h 63"/>
                <a:gd name="T8" fmla="*/ 4 w 396"/>
                <a:gd name="T9" fmla="*/ 58 h 63"/>
                <a:gd name="T10" fmla="*/ 1 w 396"/>
                <a:gd name="T11" fmla="*/ 53 h 63"/>
                <a:gd name="T12" fmla="*/ 0 w 396"/>
                <a:gd name="T13" fmla="*/ 47 h 63"/>
                <a:gd name="T14" fmla="*/ 1 w 396"/>
                <a:gd name="T15" fmla="*/ 41 h 63"/>
                <a:gd name="T16" fmla="*/ 1 w 396"/>
                <a:gd name="T17" fmla="*/ 41 h 63"/>
                <a:gd name="T18" fmla="*/ 6 w 396"/>
                <a:gd name="T19" fmla="*/ 30 h 63"/>
                <a:gd name="T20" fmla="*/ 14 w 396"/>
                <a:gd name="T21" fmla="*/ 21 h 63"/>
                <a:gd name="T22" fmla="*/ 23 w 396"/>
                <a:gd name="T23" fmla="*/ 14 h 63"/>
                <a:gd name="T24" fmla="*/ 32 w 396"/>
                <a:gd name="T25" fmla="*/ 7 h 63"/>
                <a:gd name="T26" fmla="*/ 41 w 396"/>
                <a:gd name="T27" fmla="*/ 4 h 63"/>
                <a:gd name="T28" fmla="*/ 51 w 396"/>
                <a:gd name="T29" fmla="*/ 1 h 63"/>
                <a:gd name="T30" fmla="*/ 61 w 396"/>
                <a:gd name="T31" fmla="*/ 0 h 63"/>
                <a:gd name="T32" fmla="*/ 70 w 396"/>
                <a:gd name="T33" fmla="*/ 0 h 63"/>
                <a:gd name="T34" fmla="*/ 70 w 396"/>
                <a:gd name="T35" fmla="*/ 0 h 63"/>
                <a:gd name="T36" fmla="*/ 80 w 396"/>
                <a:gd name="T37" fmla="*/ 0 h 63"/>
                <a:gd name="T38" fmla="*/ 380 w 396"/>
                <a:gd name="T39" fmla="*/ 0 h 63"/>
                <a:gd name="T40" fmla="*/ 380 w 396"/>
                <a:gd name="T41" fmla="*/ 0 h 63"/>
                <a:gd name="T42" fmla="*/ 386 w 396"/>
                <a:gd name="T43" fmla="*/ 1 h 63"/>
                <a:gd name="T44" fmla="*/ 391 w 396"/>
                <a:gd name="T45" fmla="*/ 5 h 63"/>
                <a:gd name="T46" fmla="*/ 395 w 396"/>
                <a:gd name="T47" fmla="*/ 10 h 63"/>
                <a:gd name="T48" fmla="*/ 396 w 396"/>
                <a:gd name="T49" fmla="*/ 16 h 63"/>
                <a:gd name="T50" fmla="*/ 396 w 396"/>
                <a:gd name="T51" fmla="*/ 16 h 63"/>
                <a:gd name="T52" fmla="*/ 395 w 396"/>
                <a:gd name="T53" fmla="*/ 22 h 63"/>
                <a:gd name="T54" fmla="*/ 391 w 396"/>
                <a:gd name="T55" fmla="*/ 27 h 63"/>
                <a:gd name="T56" fmla="*/ 386 w 396"/>
                <a:gd name="T57" fmla="*/ 31 h 63"/>
                <a:gd name="T58" fmla="*/ 380 w 396"/>
                <a:gd name="T59" fmla="*/ 32 h 63"/>
                <a:gd name="T60" fmla="*/ 78 w 396"/>
                <a:gd name="T61" fmla="*/ 32 h 63"/>
                <a:gd name="T62" fmla="*/ 78 w 396"/>
                <a:gd name="T63" fmla="*/ 32 h 63"/>
                <a:gd name="T64" fmla="*/ 76 w 396"/>
                <a:gd name="T65" fmla="*/ 32 h 63"/>
                <a:gd name="T66" fmla="*/ 76 w 396"/>
                <a:gd name="T67" fmla="*/ 32 h 63"/>
                <a:gd name="T68" fmla="*/ 69 w 396"/>
                <a:gd name="T69" fmla="*/ 32 h 63"/>
                <a:gd name="T70" fmla="*/ 69 w 396"/>
                <a:gd name="T71" fmla="*/ 32 h 63"/>
                <a:gd name="T72" fmla="*/ 60 w 396"/>
                <a:gd name="T73" fmla="*/ 32 h 63"/>
                <a:gd name="T74" fmla="*/ 55 w 396"/>
                <a:gd name="T75" fmla="*/ 34 h 63"/>
                <a:gd name="T76" fmla="*/ 49 w 396"/>
                <a:gd name="T77" fmla="*/ 36 h 63"/>
                <a:gd name="T78" fmla="*/ 44 w 396"/>
                <a:gd name="T79" fmla="*/ 39 h 63"/>
                <a:gd name="T80" fmla="*/ 39 w 396"/>
                <a:gd name="T81" fmla="*/ 42 h 63"/>
                <a:gd name="T82" fmla="*/ 34 w 396"/>
                <a:gd name="T83" fmla="*/ 47 h 63"/>
                <a:gd name="T84" fmla="*/ 31 w 396"/>
                <a:gd name="T85" fmla="*/ 53 h 63"/>
                <a:gd name="T86" fmla="*/ 31 w 396"/>
                <a:gd name="T87" fmla="*/ 53 h 63"/>
                <a:gd name="T88" fmla="*/ 29 w 396"/>
                <a:gd name="T89" fmla="*/ 57 h 63"/>
                <a:gd name="T90" fmla="*/ 25 w 396"/>
                <a:gd name="T91" fmla="*/ 61 h 63"/>
                <a:gd name="T92" fmla="*/ 20 w 396"/>
                <a:gd name="T93" fmla="*/ 63 h 63"/>
                <a:gd name="T94" fmla="*/ 16 w 396"/>
                <a:gd name="T9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3">
                  <a:moveTo>
                    <a:pt x="16" y="63"/>
                  </a:moveTo>
                  <a:lnTo>
                    <a:pt x="16" y="63"/>
                  </a:lnTo>
                  <a:lnTo>
                    <a:pt x="10" y="62"/>
                  </a:lnTo>
                  <a:lnTo>
                    <a:pt x="10" y="62"/>
                  </a:lnTo>
                  <a:lnTo>
                    <a:pt x="4" y="58"/>
                  </a:lnTo>
                  <a:lnTo>
                    <a:pt x="1" y="53"/>
                  </a:lnTo>
                  <a:lnTo>
                    <a:pt x="0" y="47"/>
                  </a:lnTo>
                  <a:lnTo>
                    <a:pt x="1" y="41"/>
                  </a:lnTo>
                  <a:lnTo>
                    <a:pt x="1" y="41"/>
                  </a:lnTo>
                  <a:lnTo>
                    <a:pt x="6" y="30"/>
                  </a:lnTo>
                  <a:lnTo>
                    <a:pt x="14" y="21"/>
                  </a:lnTo>
                  <a:lnTo>
                    <a:pt x="23" y="14"/>
                  </a:lnTo>
                  <a:lnTo>
                    <a:pt x="32" y="7"/>
                  </a:lnTo>
                  <a:lnTo>
                    <a:pt x="41" y="4"/>
                  </a:lnTo>
                  <a:lnTo>
                    <a:pt x="51" y="1"/>
                  </a:lnTo>
                  <a:lnTo>
                    <a:pt x="61" y="0"/>
                  </a:lnTo>
                  <a:lnTo>
                    <a:pt x="70" y="0"/>
                  </a:lnTo>
                  <a:lnTo>
                    <a:pt x="70" y="0"/>
                  </a:lnTo>
                  <a:lnTo>
                    <a:pt x="80" y="0"/>
                  </a:lnTo>
                  <a:lnTo>
                    <a:pt x="380" y="0"/>
                  </a:lnTo>
                  <a:lnTo>
                    <a:pt x="380" y="0"/>
                  </a:lnTo>
                  <a:lnTo>
                    <a:pt x="386" y="1"/>
                  </a:lnTo>
                  <a:lnTo>
                    <a:pt x="391" y="5"/>
                  </a:lnTo>
                  <a:lnTo>
                    <a:pt x="395" y="10"/>
                  </a:lnTo>
                  <a:lnTo>
                    <a:pt x="396" y="16"/>
                  </a:lnTo>
                  <a:lnTo>
                    <a:pt x="396" y="16"/>
                  </a:lnTo>
                  <a:lnTo>
                    <a:pt x="395" y="22"/>
                  </a:lnTo>
                  <a:lnTo>
                    <a:pt x="391" y="27"/>
                  </a:lnTo>
                  <a:lnTo>
                    <a:pt x="386" y="31"/>
                  </a:lnTo>
                  <a:lnTo>
                    <a:pt x="380" y="32"/>
                  </a:lnTo>
                  <a:lnTo>
                    <a:pt x="78" y="32"/>
                  </a:lnTo>
                  <a:lnTo>
                    <a:pt x="78" y="32"/>
                  </a:lnTo>
                  <a:lnTo>
                    <a:pt x="76" y="32"/>
                  </a:lnTo>
                  <a:lnTo>
                    <a:pt x="76" y="32"/>
                  </a:lnTo>
                  <a:lnTo>
                    <a:pt x="69" y="32"/>
                  </a:lnTo>
                  <a:lnTo>
                    <a:pt x="69" y="32"/>
                  </a:lnTo>
                  <a:lnTo>
                    <a:pt x="60" y="32"/>
                  </a:lnTo>
                  <a:lnTo>
                    <a:pt x="55" y="34"/>
                  </a:lnTo>
                  <a:lnTo>
                    <a:pt x="49" y="36"/>
                  </a:lnTo>
                  <a:lnTo>
                    <a:pt x="44" y="39"/>
                  </a:lnTo>
                  <a:lnTo>
                    <a:pt x="39" y="42"/>
                  </a:lnTo>
                  <a:lnTo>
                    <a:pt x="34" y="47"/>
                  </a:lnTo>
                  <a:lnTo>
                    <a:pt x="31" y="53"/>
                  </a:lnTo>
                  <a:lnTo>
                    <a:pt x="31" y="53"/>
                  </a:lnTo>
                  <a:lnTo>
                    <a:pt x="29" y="57"/>
                  </a:lnTo>
                  <a:lnTo>
                    <a:pt x="25" y="61"/>
                  </a:lnTo>
                  <a:lnTo>
                    <a:pt x="20" y="63"/>
                  </a:lnTo>
                  <a:lnTo>
                    <a:pt x="16" y="6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35"/>
            <p:cNvSpPr>
              <a:spLocks/>
            </p:cNvSpPr>
            <p:nvPr/>
          </p:nvSpPr>
          <p:spPr bwMode="auto">
            <a:xfrm>
              <a:off x="428" y="1368"/>
              <a:ext cx="79" cy="13"/>
            </a:xfrm>
            <a:custGeom>
              <a:avLst/>
              <a:gdLst>
                <a:gd name="T0" fmla="*/ 16 w 396"/>
                <a:gd name="T1" fmla="*/ 65 h 65"/>
                <a:gd name="T2" fmla="*/ 16 w 396"/>
                <a:gd name="T3" fmla="*/ 65 h 65"/>
                <a:gd name="T4" fmla="*/ 10 w 396"/>
                <a:gd name="T5" fmla="*/ 64 h 65"/>
                <a:gd name="T6" fmla="*/ 10 w 396"/>
                <a:gd name="T7" fmla="*/ 64 h 65"/>
                <a:gd name="T8" fmla="*/ 4 w 396"/>
                <a:gd name="T9" fmla="*/ 60 h 65"/>
                <a:gd name="T10" fmla="*/ 1 w 396"/>
                <a:gd name="T11" fmla="*/ 55 h 65"/>
                <a:gd name="T12" fmla="*/ 0 w 396"/>
                <a:gd name="T13" fmla="*/ 49 h 65"/>
                <a:gd name="T14" fmla="*/ 1 w 396"/>
                <a:gd name="T15" fmla="*/ 43 h 65"/>
                <a:gd name="T16" fmla="*/ 1 w 396"/>
                <a:gd name="T17" fmla="*/ 43 h 65"/>
                <a:gd name="T18" fmla="*/ 6 w 396"/>
                <a:gd name="T19" fmla="*/ 32 h 65"/>
                <a:gd name="T20" fmla="*/ 14 w 396"/>
                <a:gd name="T21" fmla="*/ 22 h 65"/>
                <a:gd name="T22" fmla="*/ 23 w 396"/>
                <a:gd name="T23" fmla="*/ 14 h 65"/>
                <a:gd name="T24" fmla="*/ 32 w 396"/>
                <a:gd name="T25" fmla="*/ 9 h 65"/>
                <a:gd name="T26" fmla="*/ 41 w 396"/>
                <a:gd name="T27" fmla="*/ 5 h 65"/>
                <a:gd name="T28" fmla="*/ 51 w 396"/>
                <a:gd name="T29" fmla="*/ 3 h 65"/>
                <a:gd name="T30" fmla="*/ 61 w 396"/>
                <a:gd name="T31" fmla="*/ 2 h 65"/>
                <a:gd name="T32" fmla="*/ 70 w 396"/>
                <a:gd name="T33" fmla="*/ 0 h 65"/>
                <a:gd name="T34" fmla="*/ 70 w 396"/>
                <a:gd name="T35" fmla="*/ 0 h 65"/>
                <a:gd name="T36" fmla="*/ 80 w 396"/>
                <a:gd name="T37" fmla="*/ 2 h 65"/>
                <a:gd name="T38" fmla="*/ 380 w 396"/>
                <a:gd name="T39" fmla="*/ 2 h 65"/>
                <a:gd name="T40" fmla="*/ 380 w 396"/>
                <a:gd name="T41" fmla="*/ 2 h 65"/>
                <a:gd name="T42" fmla="*/ 386 w 396"/>
                <a:gd name="T43" fmla="*/ 3 h 65"/>
                <a:gd name="T44" fmla="*/ 391 w 396"/>
                <a:gd name="T45" fmla="*/ 5 h 65"/>
                <a:gd name="T46" fmla="*/ 395 w 396"/>
                <a:gd name="T47" fmla="*/ 12 h 65"/>
                <a:gd name="T48" fmla="*/ 396 w 396"/>
                <a:gd name="T49" fmla="*/ 18 h 65"/>
                <a:gd name="T50" fmla="*/ 396 w 396"/>
                <a:gd name="T51" fmla="*/ 18 h 65"/>
                <a:gd name="T52" fmla="*/ 395 w 396"/>
                <a:gd name="T53" fmla="*/ 24 h 65"/>
                <a:gd name="T54" fmla="*/ 391 w 396"/>
                <a:gd name="T55" fmla="*/ 29 h 65"/>
                <a:gd name="T56" fmla="*/ 386 w 396"/>
                <a:gd name="T57" fmla="*/ 33 h 65"/>
                <a:gd name="T58" fmla="*/ 380 w 396"/>
                <a:gd name="T59" fmla="*/ 34 h 65"/>
                <a:gd name="T60" fmla="*/ 78 w 396"/>
                <a:gd name="T61" fmla="*/ 34 h 65"/>
                <a:gd name="T62" fmla="*/ 78 w 396"/>
                <a:gd name="T63" fmla="*/ 34 h 65"/>
                <a:gd name="T64" fmla="*/ 76 w 396"/>
                <a:gd name="T65" fmla="*/ 33 h 65"/>
                <a:gd name="T66" fmla="*/ 76 w 396"/>
                <a:gd name="T67" fmla="*/ 33 h 65"/>
                <a:gd name="T68" fmla="*/ 69 w 396"/>
                <a:gd name="T69" fmla="*/ 33 h 65"/>
                <a:gd name="T70" fmla="*/ 69 w 396"/>
                <a:gd name="T71" fmla="*/ 33 h 65"/>
                <a:gd name="T72" fmla="*/ 60 w 396"/>
                <a:gd name="T73" fmla="*/ 34 h 65"/>
                <a:gd name="T74" fmla="*/ 55 w 396"/>
                <a:gd name="T75" fmla="*/ 35 h 65"/>
                <a:gd name="T76" fmla="*/ 49 w 396"/>
                <a:gd name="T77" fmla="*/ 37 h 65"/>
                <a:gd name="T78" fmla="*/ 44 w 396"/>
                <a:gd name="T79" fmla="*/ 39 h 65"/>
                <a:gd name="T80" fmla="*/ 39 w 396"/>
                <a:gd name="T81" fmla="*/ 43 h 65"/>
                <a:gd name="T82" fmla="*/ 34 w 396"/>
                <a:gd name="T83" fmla="*/ 48 h 65"/>
                <a:gd name="T84" fmla="*/ 31 w 396"/>
                <a:gd name="T85" fmla="*/ 55 h 65"/>
                <a:gd name="T86" fmla="*/ 31 w 396"/>
                <a:gd name="T87" fmla="*/ 55 h 65"/>
                <a:gd name="T88" fmla="*/ 29 w 396"/>
                <a:gd name="T89" fmla="*/ 59 h 65"/>
                <a:gd name="T90" fmla="*/ 25 w 396"/>
                <a:gd name="T91" fmla="*/ 63 h 65"/>
                <a:gd name="T92" fmla="*/ 20 w 396"/>
                <a:gd name="T93" fmla="*/ 64 h 65"/>
                <a:gd name="T94" fmla="*/ 16 w 396"/>
                <a:gd name="T95"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16" y="65"/>
                  </a:moveTo>
                  <a:lnTo>
                    <a:pt x="16" y="65"/>
                  </a:lnTo>
                  <a:lnTo>
                    <a:pt x="10" y="64"/>
                  </a:lnTo>
                  <a:lnTo>
                    <a:pt x="10" y="64"/>
                  </a:lnTo>
                  <a:lnTo>
                    <a:pt x="4" y="60"/>
                  </a:lnTo>
                  <a:lnTo>
                    <a:pt x="1" y="55"/>
                  </a:lnTo>
                  <a:lnTo>
                    <a:pt x="0" y="49"/>
                  </a:lnTo>
                  <a:lnTo>
                    <a:pt x="1" y="43"/>
                  </a:lnTo>
                  <a:lnTo>
                    <a:pt x="1" y="43"/>
                  </a:lnTo>
                  <a:lnTo>
                    <a:pt x="6" y="32"/>
                  </a:lnTo>
                  <a:lnTo>
                    <a:pt x="14" y="22"/>
                  </a:lnTo>
                  <a:lnTo>
                    <a:pt x="23" y="14"/>
                  </a:lnTo>
                  <a:lnTo>
                    <a:pt x="32" y="9"/>
                  </a:lnTo>
                  <a:lnTo>
                    <a:pt x="41" y="5"/>
                  </a:lnTo>
                  <a:lnTo>
                    <a:pt x="51" y="3"/>
                  </a:lnTo>
                  <a:lnTo>
                    <a:pt x="61" y="2"/>
                  </a:lnTo>
                  <a:lnTo>
                    <a:pt x="70" y="0"/>
                  </a:lnTo>
                  <a:lnTo>
                    <a:pt x="70" y="0"/>
                  </a:lnTo>
                  <a:lnTo>
                    <a:pt x="80" y="2"/>
                  </a:lnTo>
                  <a:lnTo>
                    <a:pt x="380" y="2"/>
                  </a:lnTo>
                  <a:lnTo>
                    <a:pt x="380" y="2"/>
                  </a:lnTo>
                  <a:lnTo>
                    <a:pt x="386" y="3"/>
                  </a:lnTo>
                  <a:lnTo>
                    <a:pt x="391" y="5"/>
                  </a:lnTo>
                  <a:lnTo>
                    <a:pt x="395" y="12"/>
                  </a:lnTo>
                  <a:lnTo>
                    <a:pt x="396" y="18"/>
                  </a:lnTo>
                  <a:lnTo>
                    <a:pt x="396" y="18"/>
                  </a:lnTo>
                  <a:lnTo>
                    <a:pt x="395" y="24"/>
                  </a:lnTo>
                  <a:lnTo>
                    <a:pt x="391" y="29"/>
                  </a:lnTo>
                  <a:lnTo>
                    <a:pt x="386" y="33"/>
                  </a:lnTo>
                  <a:lnTo>
                    <a:pt x="380" y="34"/>
                  </a:lnTo>
                  <a:lnTo>
                    <a:pt x="78" y="34"/>
                  </a:lnTo>
                  <a:lnTo>
                    <a:pt x="78" y="34"/>
                  </a:lnTo>
                  <a:lnTo>
                    <a:pt x="76" y="33"/>
                  </a:lnTo>
                  <a:lnTo>
                    <a:pt x="76" y="33"/>
                  </a:lnTo>
                  <a:lnTo>
                    <a:pt x="69" y="33"/>
                  </a:lnTo>
                  <a:lnTo>
                    <a:pt x="69" y="33"/>
                  </a:lnTo>
                  <a:lnTo>
                    <a:pt x="60" y="34"/>
                  </a:lnTo>
                  <a:lnTo>
                    <a:pt x="55" y="35"/>
                  </a:lnTo>
                  <a:lnTo>
                    <a:pt x="49" y="37"/>
                  </a:lnTo>
                  <a:lnTo>
                    <a:pt x="44" y="39"/>
                  </a:lnTo>
                  <a:lnTo>
                    <a:pt x="39" y="43"/>
                  </a:lnTo>
                  <a:lnTo>
                    <a:pt x="34" y="48"/>
                  </a:lnTo>
                  <a:lnTo>
                    <a:pt x="31" y="55"/>
                  </a:lnTo>
                  <a:lnTo>
                    <a:pt x="31" y="55"/>
                  </a:lnTo>
                  <a:lnTo>
                    <a:pt x="29" y="59"/>
                  </a:lnTo>
                  <a:lnTo>
                    <a:pt x="25" y="63"/>
                  </a:lnTo>
                  <a:lnTo>
                    <a:pt x="20" y="64"/>
                  </a:lnTo>
                  <a:lnTo>
                    <a:pt x="16" y="6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36"/>
            <p:cNvSpPr>
              <a:spLocks/>
            </p:cNvSpPr>
            <p:nvPr/>
          </p:nvSpPr>
          <p:spPr bwMode="auto">
            <a:xfrm>
              <a:off x="428" y="1341"/>
              <a:ext cx="79" cy="12"/>
            </a:xfrm>
            <a:custGeom>
              <a:avLst/>
              <a:gdLst>
                <a:gd name="T0" fmla="*/ 16 w 396"/>
                <a:gd name="T1" fmla="*/ 64 h 64"/>
                <a:gd name="T2" fmla="*/ 16 w 396"/>
                <a:gd name="T3" fmla="*/ 64 h 64"/>
                <a:gd name="T4" fmla="*/ 10 w 396"/>
                <a:gd name="T5" fmla="*/ 62 h 64"/>
                <a:gd name="T6" fmla="*/ 10 w 396"/>
                <a:gd name="T7" fmla="*/ 62 h 64"/>
                <a:gd name="T8" fmla="*/ 4 w 396"/>
                <a:gd name="T9" fmla="*/ 60 h 64"/>
                <a:gd name="T10" fmla="*/ 1 w 396"/>
                <a:gd name="T11" fmla="*/ 54 h 64"/>
                <a:gd name="T12" fmla="*/ 0 w 396"/>
                <a:gd name="T13" fmla="*/ 49 h 64"/>
                <a:gd name="T14" fmla="*/ 1 w 396"/>
                <a:gd name="T15" fmla="*/ 41 h 64"/>
                <a:gd name="T16" fmla="*/ 1 w 396"/>
                <a:gd name="T17" fmla="*/ 41 h 64"/>
                <a:gd name="T18" fmla="*/ 6 w 396"/>
                <a:gd name="T19" fmla="*/ 30 h 64"/>
                <a:gd name="T20" fmla="*/ 14 w 396"/>
                <a:gd name="T21" fmla="*/ 21 h 64"/>
                <a:gd name="T22" fmla="*/ 23 w 396"/>
                <a:gd name="T23" fmla="*/ 14 h 64"/>
                <a:gd name="T24" fmla="*/ 32 w 396"/>
                <a:gd name="T25" fmla="*/ 9 h 64"/>
                <a:gd name="T26" fmla="*/ 41 w 396"/>
                <a:gd name="T27" fmla="*/ 4 h 64"/>
                <a:gd name="T28" fmla="*/ 51 w 396"/>
                <a:gd name="T29" fmla="*/ 1 h 64"/>
                <a:gd name="T30" fmla="*/ 61 w 396"/>
                <a:gd name="T31" fmla="*/ 0 h 64"/>
                <a:gd name="T32" fmla="*/ 70 w 396"/>
                <a:gd name="T33" fmla="*/ 0 h 64"/>
                <a:gd name="T34" fmla="*/ 70 w 396"/>
                <a:gd name="T35" fmla="*/ 0 h 64"/>
                <a:gd name="T36" fmla="*/ 80 w 396"/>
                <a:gd name="T37" fmla="*/ 0 h 64"/>
                <a:gd name="T38" fmla="*/ 380 w 396"/>
                <a:gd name="T39" fmla="*/ 0 h 64"/>
                <a:gd name="T40" fmla="*/ 380 w 396"/>
                <a:gd name="T41" fmla="*/ 0 h 64"/>
                <a:gd name="T42" fmla="*/ 386 w 396"/>
                <a:gd name="T43" fmla="*/ 1 h 64"/>
                <a:gd name="T44" fmla="*/ 391 w 396"/>
                <a:gd name="T45" fmla="*/ 5 h 64"/>
                <a:gd name="T46" fmla="*/ 395 w 396"/>
                <a:gd name="T47" fmla="*/ 10 h 64"/>
                <a:gd name="T48" fmla="*/ 396 w 396"/>
                <a:gd name="T49" fmla="*/ 16 h 64"/>
                <a:gd name="T50" fmla="*/ 396 w 396"/>
                <a:gd name="T51" fmla="*/ 16 h 64"/>
                <a:gd name="T52" fmla="*/ 395 w 396"/>
                <a:gd name="T53" fmla="*/ 23 h 64"/>
                <a:gd name="T54" fmla="*/ 391 w 396"/>
                <a:gd name="T55" fmla="*/ 28 h 64"/>
                <a:gd name="T56" fmla="*/ 386 w 396"/>
                <a:gd name="T57" fmla="*/ 31 h 64"/>
                <a:gd name="T58" fmla="*/ 380 w 396"/>
                <a:gd name="T59" fmla="*/ 33 h 64"/>
                <a:gd name="T60" fmla="*/ 78 w 396"/>
                <a:gd name="T61" fmla="*/ 33 h 64"/>
                <a:gd name="T62" fmla="*/ 78 w 396"/>
                <a:gd name="T63" fmla="*/ 33 h 64"/>
                <a:gd name="T64" fmla="*/ 76 w 396"/>
                <a:gd name="T65" fmla="*/ 33 h 64"/>
                <a:gd name="T66" fmla="*/ 76 w 396"/>
                <a:gd name="T67" fmla="*/ 33 h 64"/>
                <a:gd name="T68" fmla="*/ 69 w 396"/>
                <a:gd name="T69" fmla="*/ 33 h 64"/>
                <a:gd name="T70" fmla="*/ 69 w 396"/>
                <a:gd name="T71" fmla="*/ 33 h 64"/>
                <a:gd name="T72" fmla="*/ 60 w 396"/>
                <a:gd name="T73" fmla="*/ 33 h 64"/>
                <a:gd name="T74" fmla="*/ 55 w 396"/>
                <a:gd name="T75" fmla="*/ 34 h 64"/>
                <a:gd name="T76" fmla="*/ 49 w 396"/>
                <a:gd name="T77" fmla="*/ 36 h 64"/>
                <a:gd name="T78" fmla="*/ 44 w 396"/>
                <a:gd name="T79" fmla="*/ 39 h 64"/>
                <a:gd name="T80" fmla="*/ 39 w 396"/>
                <a:gd name="T81" fmla="*/ 43 h 64"/>
                <a:gd name="T82" fmla="*/ 34 w 396"/>
                <a:gd name="T83" fmla="*/ 47 h 64"/>
                <a:gd name="T84" fmla="*/ 31 w 396"/>
                <a:gd name="T85" fmla="*/ 54 h 64"/>
                <a:gd name="T86" fmla="*/ 31 w 396"/>
                <a:gd name="T87" fmla="*/ 54 h 64"/>
                <a:gd name="T88" fmla="*/ 29 w 396"/>
                <a:gd name="T89" fmla="*/ 59 h 64"/>
                <a:gd name="T90" fmla="*/ 25 w 396"/>
                <a:gd name="T91" fmla="*/ 61 h 64"/>
                <a:gd name="T92" fmla="*/ 20 w 396"/>
                <a:gd name="T93" fmla="*/ 64 h 64"/>
                <a:gd name="T94" fmla="*/ 16 w 396"/>
                <a:gd name="T9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16" y="64"/>
                  </a:moveTo>
                  <a:lnTo>
                    <a:pt x="16" y="64"/>
                  </a:lnTo>
                  <a:lnTo>
                    <a:pt x="10" y="62"/>
                  </a:lnTo>
                  <a:lnTo>
                    <a:pt x="10" y="62"/>
                  </a:lnTo>
                  <a:lnTo>
                    <a:pt x="4" y="60"/>
                  </a:lnTo>
                  <a:lnTo>
                    <a:pt x="1" y="54"/>
                  </a:lnTo>
                  <a:lnTo>
                    <a:pt x="0" y="49"/>
                  </a:lnTo>
                  <a:lnTo>
                    <a:pt x="1" y="41"/>
                  </a:lnTo>
                  <a:lnTo>
                    <a:pt x="1" y="41"/>
                  </a:lnTo>
                  <a:lnTo>
                    <a:pt x="6" y="30"/>
                  </a:lnTo>
                  <a:lnTo>
                    <a:pt x="14" y="21"/>
                  </a:lnTo>
                  <a:lnTo>
                    <a:pt x="23" y="14"/>
                  </a:lnTo>
                  <a:lnTo>
                    <a:pt x="32" y="9"/>
                  </a:lnTo>
                  <a:lnTo>
                    <a:pt x="41" y="4"/>
                  </a:lnTo>
                  <a:lnTo>
                    <a:pt x="51" y="1"/>
                  </a:lnTo>
                  <a:lnTo>
                    <a:pt x="61" y="0"/>
                  </a:lnTo>
                  <a:lnTo>
                    <a:pt x="70" y="0"/>
                  </a:lnTo>
                  <a:lnTo>
                    <a:pt x="70" y="0"/>
                  </a:lnTo>
                  <a:lnTo>
                    <a:pt x="80" y="0"/>
                  </a:lnTo>
                  <a:lnTo>
                    <a:pt x="380" y="0"/>
                  </a:lnTo>
                  <a:lnTo>
                    <a:pt x="380" y="0"/>
                  </a:lnTo>
                  <a:lnTo>
                    <a:pt x="386" y="1"/>
                  </a:lnTo>
                  <a:lnTo>
                    <a:pt x="391" y="5"/>
                  </a:lnTo>
                  <a:lnTo>
                    <a:pt x="395" y="10"/>
                  </a:lnTo>
                  <a:lnTo>
                    <a:pt x="396" y="16"/>
                  </a:lnTo>
                  <a:lnTo>
                    <a:pt x="396" y="16"/>
                  </a:lnTo>
                  <a:lnTo>
                    <a:pt x="395" y="23"/>
                  </a:lnTo>
                  <a:lnTo>
                    <a:pt x="391" y="28"/>
                  </a:lnTo>
                  <a:lnTo>
                    <a:pt x="386" y="31"/>
                  </a:lnTo>
                  <a:lnTo>
                    <a:pt x="380" y="33"/>
                  </a:lnTo>
                  <a:lnTo>
                    <a:pt x="78" y="33"/>
                  </a:lnTo>
                  <a:lnTo>
                    <a:pt x="78" y="33"/>
                  </a:lnTo>
                  <a:lnTo>
                    <a:pt x="76" y="33"/>
                  </a:lnTo>
                  <a:lnTo>
                    <a:pt x="76" y="33"/>
                  </a:lnTo>
                  <a:lnTo>
                    <a:pt x="69" y="33"/>
                  </a:lnTo>
                  <a:lnTo>
                    <a:pt x="69" y="33"/>
                  </a:lnTo>
                  <a:lnTo>
                    <a:pt x="60" y="33"/>
                  </a:lnTo>
                  <a:lnTo>
                    <a:pt x="55" y="34"/>
                  </a:lnTo>
                  <a:lnTo>
                    <a:pt x="49" y="36"/>
                  </a:lnTo>
                  <a:lnTo>
                    <a:pt x="44" y="39"/>
                  </a:lnTo>
                  <a:lnTo>
                    <a:pt x="39" y="43"/>
                  </a:lnTo>
                  <a:lnTo>
                    <a:pt x="34" y="47"/>
                  </a:lnTo>
                  <a:lnTo>
                    <a:pt x="31" y="54"/>
                  </a:lnTo>
                  <a:lnTo>
                    <a:pt x="31" y="54"/>
                  </a:lnTo>
                  <a:lnTo>
                    <a:pt x="29" y="59"/>
                  </a:lnTo>
                  <a:lnTo>
                    <a:pt x="25" y="61"/>
                  </a:lnTo>
                  <a:lnTo>
                    <a:pt x="20" y="64"/>
                  </a:lnTo>
                  <a:lnTo>
                    <a:pt x="16"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37"/>
            <p:cNvSpPr>
              <a:spLocks/>
            </p:cNvSpPr>
            <p:nvPr/>
          </p:nvSpPr>
          <p:spPr bwMode="auto">
            <a:xfrm>
              <a:off x="412" y="1315"/>
              <a:ext cx="111" cy="149"/>
            </a:xfrm>
            <a:custGeom>
              <a:avLst/>
              <a:gdLst>
                <a:gd name="T0" fmla="*/ 228 w 557"/>
                <a:gd name="T1" fmla="*/ 0 h 744"/>
                <a:gd name="T2" fmla="*/ 228 w 557"/>
                <a:gd name="T3" fmla="*/ 0 h 744"/>
                <a:gd name="T4" fmla="*/ 201 w 557"/>
                <a:gd name="T5" fmla="*/ 1 h 744"/>
                <a:gd name="T6" fmla="*/ 175 w 557"/>
                <a:gd name="T7" fmla="*/ 3 h 744"/>
                <a:gd name="T8" fmla="*/ 151 w 557"/>
                <a:gd name="T9" fmla="*/ 4 h 744"/>
                <a:gd name="T10" fmla="*/ 126 w 557"/>
                <a:gd name="T11" fmla="*/ 8 h 744"/>
                <a:gd name="T12" fmla="*/ 103 w 557"/>
                <a:gd name="T13" fmla="*/ 13 h 744"/>
                <a:gd name="T14" fmla="*/ 81 w 557"/>
                <a:gd name="T15" fmla="*/ 19 h 744"/>
                <a:gd name="T16" fmla="*/ 60 w 557"/>
                <a:gd name="T17" fmla="*/ 26 h 744"/>
                <a:gd name="T18" fmla="*/ 41 w 557"/>
                <a:gd name="T19" fmla="*/ 35 h 744"/>
                <a:gd name="T20" fmla="*/ 9 w 557"/>
                <a:gd name="T21" fmla="*/ 57 h 744"/>
                <a:gd name="T22" fmla="*/ 9 w 557"/>
                <a:gd name="T23" fmla="*/ 57 h 744"/>
                <a:gd name="T24" fmla="*/ 9 w 557"/>
                <a:gd name="T25" fmla="*/ 57 h 744"/>
                <a:gd name="T26" fmla="*/ 0 w 557"/>
                <a:gd name="T27" fmla="*/ 65 h 744"/>
                <a:gd name="T28" fmla="*/ 0 w 557"/>
                <a:gd name="T29" fmla="*/ 65 h 744"/>
                <a:gd name="T30" fmla="*/ 0 w 557"/>
                <a:gd name="T31" fmla="*/ 744 h 744"/>
                <a:gd name="T32" fmla="*/ 0 w 557"/>
                <a:gd name="T33" fmla="*/ 744 h 744"/>
                <a:gd name="T34" fmla="*/ 11 w 557"/>
                <a:gd name="T35" fmla="*/ 739 h 744"/>
                <a:gd name="T36" fmla="*/ 23 w 557"/>
                <a:gd name="T37" fmla="*/ 732 h 744"/>
                <a:gd name="T38" fmla="*/ 36 w 557"/>
                <a:gd name="T39" fmla="*/ 727 h 744"/>
                <a:gd name="T40" fmla="*/ 50 w 557"/>
                <a:gd name="T41" fmla="*/ 724 h 744"/>
                <a:gd name="T42" fmla="*/ 80 w 557"/>
                <a:gd name="T43" fmla="*/ 716 h 744"/>
                <a:gd name="T44" fmla="*/ 113 w 557"/>
                <a:gd name="T45" fmla="*/ 711 h 744"/>
                <a:gd name="T46" fmla="*/ 149 w 557"/>
                <a:gd name="T47" fmla="*/ 706 h 744"/>
                <a:gd name="T48" fmla="*/ 188 w 557"/>
                <a:gd name="T49" fmla="*/ 704 h 744"/>
                <a:gd name="T50" fmla="*/ 228 w 557"/>
                <a:gd name="T51" fmla="*/ 703 h 744"/>
                <a:gd name="T52" fmla="*/ 268 w 557"/>
                <a:gd name="T53" fmla="*/ 703 h 744"/>
                <a:gd name="T54" fmla="*/ 268 w 557"/>
                <a:gd name="T55" fmla="*/ 703 h 744"/>
                <a:gd name="T56" fmla="*/ 343 w 557"/>
                <a:gd name="T57" fmla="*/ 704 h 744"/>
                <a:gd name="T58" fmla="*/ 419 w 557"/>
                <a:gd name="T59" fmla="*/ 706 h 744"/>
                <a:gd name="T60" fmla="*/ 557 w 557"/>
                <a:gd name="T61" fmla="*/ 713 h 744"/>
                <a:gd name="T62" fmla="*/ 557 w 557"/>
                <a:gd name="T63" fmla="*/ 713 h 744"/>
                <a:gd name="T64" fmla="*/ 557 w 557"/>
                <a:gd name="T65" fmla="*/ 9 h 744"/>
                <a:gd name="T66" fmla="*/ 557 w 557"/>
                <a:gd name="T67" fmla="*/ 9 h 744"/>
                <a:gd name="T68" fmla="*/ 526 w 557"/>
                <a:gd name="T69" fmla="*/ 10 h 744"/>
                <a:gd name="T70" fmla="*/ 493 w 557"/>
                <a:gd name="T71" fmla="*/ 11 h 744"/>
                <a:gd name="T72" fmla="*/ 493 w 557"/>
                <a:gd name="T73" fmla="*/ 11 h 744"/>
                <a:gd name="T74" fmla="*/ 461 w 557"/>
                <a:gd name="T75" fmla="*/ 10 h 744"/>
                <a:gd name="T76" fmla="*/ 427 w 557"/>
                <a:gd name="T77" fmla="*/ 9 h 744"/>
                <a:gd name="T78" fmla="*/ 359 w 557"/>
                <a:gd name="T79" fmla="*/ 5 h 744"/>
                <a:gd name="T80" fmla="*/ 359 w 557"/>
                <a:gd name="T81" fmla="*/ 5 h 744"/>
                <a:gd name="T82" fmla="*/ 293 w 557"/>
                <a:gd name="T83" fmla="*/ 3 h 744"/>
                <a:gd name="T84" fmla="*/ 260 w 557"/>
                <a:gd name="T85" fmla="*/ 1 h 744"/>
                <a:gd name="T86" fmla="*/ 228 w 557"/>
                <a:gd name="T87" fmla="*/ 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57" h="744">
                  <a:moveTo>
                    <a:pt x="228" y="0"/>
                  </a:moveTo>
                  <a:lnTo>
                    <a:pt x="228" y="0"/>
                  </a:lnTo>
                  <a:lnTo>
                    <a:pt x="201" y="1"/>
                  </a:lnTo>
                  <a:lnTo>
                    <a:pt x="175" y="3"/>
                  </a:lnTo>
                  <a:lnTo>
                    <a:pt x="151" y="4"/>
                  </a:lnTo>
                  <a:lnTo>
                    <a:pt x="126" y="8"/>
                  </a:lnTo>
                  <a:lnTo>
                    <a:pt x="103" y="13"/>
                  </a:lnTo>
                  <a:lnTo>
                    <a:pt x="81" y="19"/>
                  </a:lnTo>
                  <a:lnTo>
                    <a:pt x="60" y="26"/>
                  </a:lnTo>
                  <a:lnTo>
                    <a:pt x="41" y="35"/>
                  </a:lnTo>
                  <a:lnTo>
                    <a:pt x="9" y="57"/>
                  </a:lnTo>
                  <a:lnTo>
                    <a:pt x="9" y="57"/>
                  </a:lnTo>
                  <a:lnTo>
                    <a:pt x="9" y="57"/>
                  </a:lnTo>
                  <a:lnTo>
                    <a:pt x="0" y="65"/>
                  </a:lnTo>
                  <a:lnTo>
                    <a:pt x="0" y="65"/>
                  </a:lnTo>
                  <a:lnTo>
                    <a:pt x="0" y="744"/>
                  </a:lnTo>
                  <a:lnTo>
                    <a:pt x="0" y="744"/>
                  </a:lnTo>
                  <a:lnTo>
                    <a:pt x="11" y="739"/>
                  </a:lnTo>
                  <a:lnTo>
                    <a:pt x="23" y="732"/>
                  </a:lnTo>
                  <a:lnTo>
                    <a:pt x="36" y="727"/>
                  </a:lnTo>
                  <a:lnTo>
                    <a:pt x="50" y="724"/>
                  </a:lnTo>
                  <a:lnTo>
                    <a:pt x="80" y="716"/>
                  </a:lnTo>
                  <a:lnTo>
                    <a:pt x="113" y="711"/>
                  </a:lnTo>
                  <a:lnTo>
                    <a:pt x="149" y="706"/>
                  </a:lnTo>
                  <a:lnTo>
                    <a:pt x="188" y="704"/>
                  </a:lnTo>
                  <a:lnTo>
                    <a:pt x="228" y="703"/>
                  </a:lnTo>
                  <a:lnTo>
                    <a:pt x="268" y="703"/>
                  </a:lnTo>
                  <a:lnTo>
                    <a:pt x="268" y="703"/>
                  </a:lnTo>
                  <a:lnTo>
                    <a:pt x="343" y="704"/>
                  </a:lnTo>
                  <a:lnTo>
                    <a:pt x="419" y="706"/>
                  </a:lnTo>
                  <a:lnTo>
                    <a:pt x="557" y="713"/>
                  </a:lnTo>
                  <a:lnTo>
                    <a:pt x="557" y="713"/>
                  </a:lnTo>
                  <a:lnTo>
                    <a:pt x="557" y="9"/>
                  </a:lnTo>
                  <a:lnTo>
                    <a:pt x="557" y="9"/>
                  </a:lnTo>
                  <a:lnTo>
                    <a:pt x="526" y="10"/>
                  </a:lnTo>
                  <a:lnTo>
                    <a:pt x="493" y="11"/>
                  </a:lnTo>
                  <a:lnTo>
                    <a:pt x="493" y="11"/>
                  </a:lnTo>
                  <a:lnTo>
                    <a:pt x="461" y="10"/>
                  </a:lnTo>
                  <a:lnTo>
                    <a:pt x="427" y="9"/>
                  </a:lnTo>
                  <a:lnTo>
                    <a:pt x="359" y="5"/>
                  </a:lnTo>
                  <a:lnTo>
                    <a:pt x="359" y="5"/>
                  </a:lnTo>
                  <a:lnTo>
                    <a:pt x="293" y="3"/>
                  </a:lnTo>
                  <a:lnTo>
                    <a:pt x="260" y="1"/>
                  </a:lnTo>
                  <a:lnTo>
                    <a:pt x="2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38"/>
            <p:cNvSpPr>
              <a:spLocks/>
            </p:cNvSpPr>
            <p:nvPr/>
          </p:nvSpPr>
          <p:spPr bwMode="auto">
            <a:xfrm>
              <a:off x="309" y="1423"/>
              <a:ext cx="79" cy="13"/>
            </a:xfrm>
            <a:custGeom>
              <a:avLst/>
              <a:gdLst>
                <a:gd name="T0" fmla="*/ 16 w 396"/>
                <a:gd name="T1" fmla="*/ 34 h 65"/>
                <a:gd name="T2" fmla="*/ 16 w 396"/>
                <a:gd name="T3" fmla="*/ 34 h 65"/>
                <a:gd name="T4" fmla="*/ 8 w 396"/>
                <a:gd name="T5" fmla="*/ 32 h 65"/>
                <a:gd name="T6" fmla="*/ 3 w 396"/>
                <a:gd name="T7" fmla="*/ 29 h 65"/>
                <a:gd name="T8" fmla="*/ 1 w 396"/>
                <a:gd name="T9" fmla="*/ 24 h 65"/>
                <a:gd name="T10" fmla="*/ 0 w 396"/>
                <a:gd name="T11" fmla="*/ 17 h 65"/>
                <a:gd name="T12" fmla="*/ 0 w 396"/>
                <a:gd name="T13" fmla="*/ 17 h 65"/>
                <a:gd name="T14" fmla="*/ 1 w 396"/>
                <a:gd name="T15" fmla="*/ 11 h 65"/>
                <a:gd name="T16" fmla="*/ 3 w 396"/>
                <a:gd name="T17" fmla="*/ 6 h 65"/>
                <a:gd name="T18" fmla="*/ 8 w 396"/>
                <a:gd name="T19" fmla="*/ 2 h 65"/>
                <a:gd name="T20" fmla="*/ 16 w 396"/>
                <a:gd name="T21" fmla="*/ 1 h 65"/>
                <a:gd name="T22" fmla="*/ 316 w 396"/>
                <a:gd name="T23" fmla="*/ 1 h 65"/>
                <a:gd name="T24" fmla="*/ 316 w 396"/>
                <a:gd name="T25" fmla="*/ 1 h 65"/>
                <a:gd name="T26" fmla="*/ 325 w 396"/>
                <a:gd name="T27" fmla="*/ 0 h 65"/>
                <a:gd name="T28" fmla="*/ 325 w 396"/>
                <a:gd name="T29" fmla="*/ 0 h 65"/>
                <a:gd name="T30" fmla="*/ 335 w 396"/>
                <a:gd name="T31" fmla="*/ 1 h 65"/>
                <a:gd name="T32" fmla="*/ 344 w 396"/>
                <a:gd name="T33" fmla="*/ 2 h 65"/>
                <a:gd name="T34" fmla="*/ 354 w 396"/>
                <a:gd name="T35" fmla="*/ 5 h 65"/>
                <a:gd name="T36" fmla="*/ 364 w 396"/>
                <a:gd name="T37" fmla="*/ 9 h 65"/>
                <a:gd name="T38" fmla="*/ 372 w 396"/>
                <a:gd name="T39" fmla="*/ 15 h 65"/>
                <a:gd name="T40" fmla="*/ 381 w 396"/>
                <a:gd name="T41" fmla="*/ 21 h 65"/>
                <a:gd name="T42" fmla="*/ 388 w 396"/>
                <a:gd name="T43" fmla="*/ 31 h 65"/>
                <a:gd name="T44" fmla="*/ 395 w 396"/>
                <a:gd name="T45" fmla="*/ 42 h 65"/>
                <a:gd name="T46" fmla="*/ 395 w 396"/>
                <a:gd name="T47" fmla="*/ 42 h 65"/>
                <a:gd name="T48" fmla="*/ 396 w 396"/>
                <a:gd name="T49" fmla="*/ 48 h 65"/>
                <a:gd name="T50" fmla="*/ 395 w 396"/>
                <a:gd name="T51" fmla="*/ 55 h 65"/>
                <a:gd name="T52" fmla="*/ 391 w 396"/>
                <a:gd name="T53" fmla="*/ 60 h 65"/>
                <a:gd name="T54" fmla="*/ 385 w 396"/>
                <a:gd name="T55" fmla="*/ 63 h 65"/>
                <a:gd name="T56" fmla="*/ 385 w 396"/>
                <a:gd name="T57" fmla="*/ 63 h 65"/>
                <a:gd name="T58" fmla="*/ 380 w 396"/>
                <a:gd name="T59" fmla="*/ 65 h 65"/>
                <a:gd name="T60" fmla="*/ 380 w 396"/>
                <a:gd name="T61" fmla="*/ 65 h 65"/>
                <a:gd name="T62" fmla="*/ 375 w 396"/>
                <a:gd name="T63" fmla="*/ 63 h 65"/>
                <a:gd name="T64" fmla="*/ 370 w 396"/>
                <a:gd name="T65" fmla="*/ 62 h 65"/>
                <a:gd name="T66" fmla="*/ 367 w 396"/>
                <a:gd name="T67" fmla="*/ 58 h 65"/>
                <a:gd name="T68" fmla="*/ 365 w 396"/>
                <a:gd name="T69" fmla="*/ 55 h 65"/>
                <a:gd name="T70" fmla="*/ 365 w 396"/>
                <a:gd name="T71" fmla="*/ 55 h 65"/>
                <a:gd name="T72" fmla="*/ 361 w 396"/>
                <a:gd name="T73" fmla="*/ 48 h 65"/>
                <a:gd name="T74" fmla="*/ 356 w 396"/>
                <a:gd name="T75" fmla="*/ 44 h 65"/>
                <a:gd name="T76" fmla="*/ 351 w 396"/>
                <a:gd name="T77" fmla="*/ 40 h 65"/>
                <a:gd name="T78" fmla="*/ 346 w 396"/>
                <a:gd name="T79" fmla="*/ 36 h 65"/>
                <a:gd name="T80" fmla="*/ 341 w 396"/>
                <a:gd name="T81" fmla="*/ 35 h 65"/>
                <a:gd name="T82" fmla="*/ 335 w 396"/>
                <a:gd name="T83" fmla="*/ 34 h 65"/>
                <a:gd name="T84" fmla="*/ 326 w 396"/>
                <a:gd name="T85" fmla="*/ 32 h 65"/>
                <a:gd name="T86" fmla="*/ 326 w 396"/>
                <a:gd name="T87" fmla="*/ 32 h 65"/>
                <a:gd name="T88" fmla="*/ 319 w 396"/>
                <a:gd name="T89" fmla="*/ 34 h 65"/>
                <a:gd name="T90" fmla="*/ 319 w 396"/>
                <a:gd name="T91" fmla="*/ 34 h 65"/>
                <a:gd name="T92" fmla="*/ 316 w 396"/>
                <a:gd name="T93" fmla="*/ 34 h 65"/>
                <a:gd name="T94" fmla="*/ 16 w 396"/>
                <a:gd name="T95" fmla="*/ 3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16" y="34"/>
                  </a:moveTo>
                  <a:lnTo>
                    <a:pt x="16" y="34"/>
                  </a:lnTo>
                  <a:lnTo>
                    <a:pt x="8" y="32"/>
                  </a:lnTo>
                  <a:lnTo>
                    <a:pt x="3" y="29"/>
                  </a:lnTo>
                  <a:lnTo>
                    <a:pt x="1" y="24"/>
                  </a:lnTo>
                  <a:lnTo>
                    <a:pt x="0" y="17"/>
                  </a:lnTo>
                  <a:lnTo>
                    <a:pt x="0" y="17"/>
                  </a:lnTo>
                  <a:lnTo>
                    <a:pt x="1" y="11"/>
                  </a:lnTo>
                  <a:lnTo>
                    <a:pt x="3" y="6"/>
                  </a:lnTo>
                  <a:lnTo>
                    <a:pt x="8" y="2"/>
                  </a:lnTo>
                  <a:lnTo>
                    <a:pt x="16" y="1"/>
                  </a:lnTo>
                  <a:lnTo>
                    <a:pt x="316" y="1"/>
                  </a:lnTo>
                  <a:lnTo>
                    <a:pt x="316" y="1"/>
                  </a:lnTo>
                  <a:lnTo>
                    <a:pt x="325" y="0"/>
                  </a:lnTo>
                  <a:lnTo>
                    <a:pt x="325" y="0"/>
                  </a:lnTo>
                  <a:lnTo>
                    <a:pt x="335" y="1"/>
                  </a:lnTo>
                  <a:lnTo>
                    <a:pt x="344" y="2"/>
                  </a:lnTo>
                  <a:lnTo>
                    <a:pt x="354" y="5"/>
                  </a:lnTo>
                  <a:lnTo>
                    <a:pt x="364" y="9"/>
                  </a:lnTo>
                  <a:lnTo>
                    <a:pt x="372" y="15"/>
                  </a:lnTo>
                  <a:lnTo>
                    <a:pt x="381" y="21"/>
                  </a:lnTo>
                  <a:lnTo>
                    <a:pt x="388" y="31"/>
                  </a:lnTo>
                  <a:lnTo>
                    <a:pt x="395" y="42"/>
                  </a:lnTo>
                  <a:lnTo>
                    <a:pt x="395" y="42"/>
                  </a:lnTo>
                  <a:lnTo>
                    <a:pt x="396" y="48"/>
                  </a:lnTo>
                  <a:lnTo>
                    <a:pt x="395" y="55"/>
                  </a:lnTo>
                  <a:lnTo>
                    <a:pt x="391" y="60"/>
                  </a:lnTo>
                  <a:lnTo>
                    <a:pt x="385" y="63"/>
                  </a:lnTo>
                  <a:lnTo>
                    <a:pt x="385" y="63"/>
                  </a:lnTo>
                  <a:lnTo>
                    <a:pt x="380" y="65"/>
                  </a:lnTo>
                  <a:lnTo>
                    <a:pt x="380" y="65"/>
                  </a:lnTo>
                  <a:lnTo>
                    <a:pt x="375" y="63"/>
                  </a:lnTo>
                  <a:lnTo>
                    <a:pt x="370" y="62"/>
                  </a:lnTo>
                  <a:lnTo>
                    <a:pt x="367" y="58"/>
                  </a:lnTo>
                  <a:lnTo>
                    <a:pt x="365" y="55"/>
                  </a:lnTo>
                  <a:lnTo>
                    <a:pt x="365" y="55"/>
                  </a:lnTo>
                  <a:lnTo>
                    <a:pt x="361" y="48"/>
                  </a:lnTo>
                  <a:lnTo>
                    <a:pt x="356" y="44"/>
                  </a:lnTo>
                  <a:lnTo>
                    <a:pt x="351" y="40"/>
                  </a:lnTo>
                  <a:lnTo>
                    <a:pt x="346" y="36"/>
                  </a:lnTo>
                  <a:lnTo>
                    <a:pt x="341" y="35"/>
                  </a:lnTo>
                  <a:lnTo>
                    <a:pt x="335" y="34"/>
                  </a:lnTo>
                  <a:lnTo>
                    <a:pt x="326" y="32"/>
                  </a:lnTo>
                  <a:lnTo>
                    <a:pt x="326" y="32"/>
                  </a:lnTo>
                  <a:lnTo>
                    <a:pt x="319" y="34"/>
                  </a:lnTo>
                  <a:lnTo>
                    <a:pt x="319" y="34"/>
                  </a:lnTo>
                  <a:lnTo>
                    <a:pt x="316" y="34"/>
                  </a:lnTo>
                  <a:lnTo>
                    <a:pt x="16" y="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39"/>
            <p:cNvSpPr>
              <a:spLocks/>
            </p:cNvSpPr>
            <p:nvPr/>
          </p:nvSpPr>
          <p:spPr bwMode="auto">
            <a:xfrm>
              <a:off x="309" y="1395"/>
              <a:ext cx="79" cy="13"/>
            </a:xfrm>
            <a:custGeom>
              <a:avLst/>
              <a:gdLst>
                <a:gd name="T0" fmla="*/ 16 w 396"/>
                <a:gd name="T1" fmla="*/ 32 h 64"/>
                <a:gd name="T2" fmla="*/ 16 w 396"/>
                <a:gd name="T3" fmla="*/ 32 h 64"/>
                <a:gd name="T4" fmla="*/ 8 w 396"/>
                <a:gd name="T5" fmla="*/ 31 h 64"/>
                <a:gd name="T6" fmla="*/ 3 w 396"/>
                <a:gd name="T7" fmla="*/ 28 h 64"/>
                <a:gd name="T8" fmla="*/ 1 w 396"/>
                <a:gd name="T9" fmla="*/ 23 h 64"/>
                <a:gd name="T10" fmla="*/ 0 w 396"/>
                <a:gd name="T11" fmla="*/ 16 h 64"/>
                <a:gd name="T12" fmla="*/ 0 w 396"/>
                <a:gd name="T13" fmla="*/ 16 h 64"/>
                <a:gd name="T14" fmla="*/ 1 w 396"/>
                <a:gd name="T15" fmla="*/ 10 h 64"/>
                <a:gd name="T16" fmla="*/ 3 w 396"/>
                <a:gd name="T17" fmla="*/ 5 h 64"/>
                <a:gd name="T18" fmla="*/ 8 w 396"/>
                <a:gd name="T19" fmla="*/ 2 h 64"/>
                <a:gd name="T20" fmla="*/ 16 w 396"/>
                <a:gd name="T21" fmla="*/ 0 h 64"/>
                <a:gd name="T22" fmla="*/ 316 w 396"/>
                <a:gd name="T23" fmla="*/ 0 h 64"/>
                <a:gd name="T24" fmla="*/ 316 w 396"/>
                <a:gd name="T25" fmla="*/ 0 h 64"/>
                <a:gd name="T26" fmla="*/ 325 w 396"/>
                <a:gd name="T27" fmla="*/ 0 h 64"/>
                <a:gd name="T28" fmla="*/ 325 w 396"/>
                <a:gd name="T29" fmla="*/ 0 h 64"/>
                <a:gd name="T30" fmla="*/ 335 w 396"/>
                <a:gd name="T31" fmla="*/ 0 h 64"/>
                <a:gd name="T32" fmla="*/ 344 w 396"/>
                <a:gd name="T33" fmla="*/ 1 h 64"/>
                <a:gd name="T34" fmla="*/ 354 w 396"/>
                <a:gd name="T35" fmla="*/ 5 h 64"/>
                <a:gd name="T36" fmla="*/ 364 w 396"/>
                <a:gd name="T37" fmla="*/ 8 h 64"/>
                <a:gd name="T38" fmla="*/ 372 w 396"/>
                <a:gd name="T39" fmla="*/ 13 h 64"/>
                <a:gd name="T40" fmla="*/ 381 w 396"/>
                <a:gd name="T41" fmla="*/ 21 h 64"/>
                <a:gd name="T42" fmla="*/ 388 w 396"/>
                <a:gd name="T43" fmla="*/ 31 h 64"/>
                <a:gd name="T44" fmla="*/ 395 w 396"/>
                <a:gd name="T45" fmla="*/ 42 h 64"/>
                <a:gd name="T46" fmla="*/ 395 w 396"/>
                <a:gd name="T47" fmla="*/ 42 h 64"/>
                <a:gd name="T48" fmla="*/ 396 w 396"/>
                <a:gd name="T49" fmla="*/ 48 h 64"/>
                <a:gd name="T50" fmla="*/ 395 w 396"/>
                <a:gd name="T51" fmla="*/ 54 h 64"/>
                <a:gd name="T52" fmla="*/ 391 w 396"/>
                <a:gd name="T53" fmla="*/ 59 h 64"/>
                <a:gd name="T54" fmla="*/ 385 w 396"/>
                <a:gd name="T55" fmla="*/ 63 h 64"/>
                <a:gd name="T56" fmla="*/ 385 w 396"/>
                <a:gd name="T57" fmla="*/ 63 h 64"/>
                <a:gd name="T58" fmla="*/ 380 w 396"/>
                <a:gd name="T59" fmla="*/ 64 h 64"/>
                <a:gd name="T60" fmla="*/ 380 w 396"/>
                <a:gd name="T61" fmla="*/ 64 h 64"/>
                <a:gd name="T62" fmla="*/ 375 w 396"/>
                <a:gd name="T63" fmla="*/ 63 h 64"/>
                <a:gd name="T64" fmla="*/ 370 w 396"/>
                <a:gd name="T65" fmla="*/ 61 h 64"/>
                <a:gd name="T66" fmla="*/ 367 w 396"/>
                <a:gd name="T67" fmla="*/ 58 h 64"/>
                <a:gd name="T68" fmla="*/ 365 w 396"/>
                <a:gd name="T69" fmla="*/ 53 h 64"/>
                <a:gd name="T70" fmla="*/ 365 w 396"/>
                <a:gd name="T71" fmla="*/ 53 h 64"/>
                <a:gd name="T72" fmla="*/ 361 w 396"/>
                <a:gd name="T73" fmla="*/ 47 h 64"/>
                <a:gd name="T74" fmla="*/ 356 w 396"/>
                <a:gd name="T75" fmla="*/ 42 h 64"/>
                <a:gd name="T76" fmla="*/ 351 w 396"/>
                <a:gd name="T77" fmla="*/ 38 h 64"/>
                <a:gd name="T78" fmla="*/ 346 w 396"/>
                <a:gd name="T79" fmla="*/ 36 h 64"/>
                <a:gd name="T80" fmla="*/ 341 w 396"/>
                <a:gd name="T81" fmla="*/ 33 h 64"/>
                <a:gd name="T82" fmla="*/ 335 w 396"/>
                <a:gd name="T83" fmla="*/ 33 h 64"/>
                <a:gd name="T84" fmla="*/ 326 w 396"/>
                <a:gd name="T85" fmla="*/ 32 h 64"/>
                <a:gd name="T86" fmla="*/ 326 w 396"/>
                <a:gd name="T87" fmla="*/ 32 h 64"/>
                <a:gd name="T88" fmla="*/ 319 w 396"/>
                <a:gd name="T89" fmla="*/ 32 h 64"/>
                <a:gd name="T90" fmla="*/ 319 w 396"/>
                <a:gd name="T91" fmla="*/ 32 h 64"/>
                <a:gd name="T92" fmla="*/ 316 w 396"/>
                <a:gd name="T93" fmla="*/ 32 h 64"/>
                <a:gd name="T94" fmla="*/ 16 w 396"/>
                <a:gd name="T95"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16" y="32"/>
                  </a:moveTo>
                  <a:lnTo>
                    <a:pt x="16" y="32"/>
                  </a:lnTo>
                  <a:lnTo>
                    <a:pt x="8" y="31"/>
                  </a:lnTo>
                  <a:lnTo>
                    <a:pt x="3" y="28"/>
                  </a:lnTo>
                  <a:lnTo>
                    <a:pt x="1" y="23"/>
                  </a:lnTo>
                  <a:lnTo>
                    <a:pt x="0" y="16"/>
                  </a:lnTo>
                  <a:lnTo>
                    <a:pt x="0" y="16"/>
                  </a:lnTo>
                  <a:lnTo>
                    <a:pt x="1" y="10"/>
                  </a:lnTo>
                  <a:lnTo>
                    <a:pt x="3" y="5"/>
                  </a:lnTo>
                  <a:lnTo>
                    <a:pt x="8" y="2"/>
                  </a:lnTo>
                  <a:lnTo>
                    <a:pt x="16" y="0"/>
                  </a:lnTo>
                  <a:lnTo>
                    <a:pt x="316" y="0"/>
                  </a:lnTo>
                  <a:lnTo>
                    <a:pt x="316" y="0"/>
                  </a:lnTo>
                  <a:lnTo>
                    <a:pt x="325" y="0"/>
                  </a:lnTo>
                  <a:lnTo>
                    <a:pt x="325" y="0"/>
                  </a:lnTo>
                  <a:lnTo>
                    <a:pt x="335" y="0"/>
                  </a:lnTo>
                  <a:lnTo>
                    <a:pt x="344" y="1"/>
                  </a:lnTo>
                  <a:lnTo>
                    <a:pt x="354" y="5"/>
                  </a:lnTo>
                  <a:lnTo>
                    <a:pt x="364" y="8"/>
                  </a:lnTo>
                  <a:lnTo>
                    <a:pt x="372" y="13"/>
                  </a:lnTo>
                  <a:lnTo>
                    <a:pt x="381" y="21"/>
                  </a:lnTo>
                  <a:lnTo>
                    <a:pt x="388" y="31"/>
                  </a:lnTo>
                  <a:lnTo>
                    <a:pt x="395" y="42"/>
                  </a:lnTo>
                  <a:lnTo>
                    <a:pt x="395" y="42"/>
                  </a:lnTo>
                  <a:lnTo>
                    <a:pt x="396" y="48"/>
                  </a:lnTo>
                  <a:lnTo>
                    <a:pt x="395" y="54"/>
                  </a:lnTo>
                  <a:lnTo>
                    <a:pt x="391" y="59"/>
                  </a:lnTo>
                  <a:lnTo>
                    <a:pt x="385" y="63"/>
                  </a:lnTo>
                  <a:lnTo>
                    <a:pt x="385" y="63"/>
                  </a:lnTo>
                  <a:lnTo>
                    <a:pt x="380" y="64"/>
                  </a:lnTo>
                  <a:lnTo>
                    <a:pt x="380" y="64"/>
                  </a:lnTo>
                  <a:lnTo>
                    <a:pt x="375" y="63"/>
                  </a:lnTo>
                  <a:lnTo>
                    <a:pt x="370" y="61"/>
                  </a:lnTo>
                  <a:lnTo>
                    <a:pt x="367" y="58"/>
                  </a:lnTo>
                  <a:lnTo>
                    <a:pt x="365" y="53"/>
                  </a:lnTo>
                  <a:lnTo>
                    <a:pt x="365" y="53"/>
                  </a:lnTo>
                  <a:lnTo>
                    <a:pt x="361" y="47"/>
                  </a:lnTo>
                  <a:lnTo>
                    <a:pt x="356" y="42"/>
                  </a:lnTo>
                  <a:lnTo>
                    <a:pt x="351" y="38"/>
                  </a:lnTo>
                  <a:lnTo>
                    <a:pt x="346" y="36"/>
                  </a:lnTo>
                  <a:lnTo>
                    <a:pt x="341" y="33"/>
                  </a:lnTo>
                  <a:lnTo>
                    <a:pt x="335" y="33"/>
                  </a:lnTo>
                  <a:lnTo>
                    <a:pt x="326" y="32"/>
                  </a:lnTo>
                  <a:lnTo>
                    <a:pt x="326" y="32"/>
                  </a:lnTo>
                  <a:lnTo>
                    <a:pt x="319" y="32"/>
                  </a:lnTo>
                  <a:lnTo>
                    <a:pt x="319" y="32"/>
                  </a:lnTo>
                  <a:lnTo>
                    <a:pt x="316" y="32"/>
                  </a:lnTo>
                  <a:lnTo>
                    <a:pt x="16" y="3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40"/>
            <p:cNvSpPr>
              <a:spLocks/>
            </p:cNvSpPr>
            <p:nvPr/>
          </p:nvSpPr>
          <p:spPr bwMode="auto">
            <a:xfrm>
              <a:off x="309" y="1367"/>
              <a:ext cx="79" cy="13"/>
            </a:xfrm>
            <a:custGeom>
              <a:avLst/>
              <a:gdLst>
                <a:gd name="T0" fmla="*/ 16 w 396"/>
                <a:gd name="T1" fmla="*/ 33 h 64"/>
                <a:gd name="T2" fmla="*/ 16 w 396"/>
                <a:gd name="T3" fmla="*/ 33 h 64"/>
                <a:gd name="T4" fmla="*/ 8 w 396"/>
                <a:gd name="T5" fmla="*/ 32 h 64"/>
                <a:gd name="T6" fmla="*/ 3 w 396"/>
                <a:gd name="T7" fmla="*/ 28 h 64"/>
                <a:gd name="T8" fmla="*/ 1 w 396"/>
                <a:gd name="T9" fmla="*/ 23 h 64"/>
                <a:gd name="T10" fmla="*/ 0 w 396"/>
                <a:gd name="T11" fmla="*/ 17 h 64"/>
                <a:gd name="T12" fmla="*/ 0 w 396"/>
                <a:gd name="T13" fmla="*/ 17 h 64"/>
                <a:gd name="T14" fmla="*/ 1 w 396"/>
                <a:gd name="T15" fmla="*/ 10 h 64"/>
                <a:gd name="T16" fmla="*/ 3 w 396"/>
                <a:gd name="T17" fmla="*/ 5 h 64"/>
                <a:gd name="T18" fmla="*/ 8 w 396"/>
                <a:gd name="T19" fmla="*/ 2 h 64"/>
                <a:gd name="T20" fmla="*/ 16 w 396"/>
                <a:gd name="T21" fmla="*/ 0 h 64"/>
                <a:gd name="T22" fmla="*/ 316 w 396"/>
                <a:gd name="T23" fmla="*/ 0 h 64"/>
                <a:gd name="T24" fmla="*/ 316 w 396"/>
                <a:gd name="T25" fmla="*/ 0 h 64"/>
                <a:gd name="T26" fmla="*/ 325 w 396"/>
                <a:gd name="T27" fmla="*/ 0 h 64"/>
                <a:gd name="T28" fmla="*/ 325 w 396"/>
                <a:gd name="T29" fmla="*/ 0 h 64"/>
                <a:gd name="T30" fmla="*/ 335 w 396"/>
                <a:gd name="T31" fmla="*/ 0 h 64"/>
                <a:gd name="T32" fmla="*/ 344 w 396"/>
                <a:gd name="T33" fmla="*/ 2 h 64"/>
                <a:gd name="T34" fmla="*/ 354 w 396"/>
                <a:gd name="T35" fmla="*/ 4 h 64"/>
                <a:gd name="T36" fmla="*/ 364 w 396"/>
                <a:gd name="T37" fmla="*/ 8 h 64"/>
                <a:gd name="T38" fmla="*/ 372 w 396"/>
                <a:gd name="T39" fmla="*/ 14 h 64"/>
                <a:gd name="T40" fmla="*/ 381 w 396"/>
                <a:gd name="T41" fmla="*/ 22 h 64"/>
                <a:gd name="T42" fmla="*/ 388 w 396"/>
                <a:gd name="T43" fmla="*/ 30 h 64"/>
                <a:gd name="T44" fmla="*/ 395 w 396"/>
                <a:gd name="T45" fmla="*/ 42 h 64"/>
                <a:gd name="T46" fmla="*/ 395 w 396"/>
                <a:gd name="T47" fmla="*/ 42 h 64"/>
                <a:gd name="T48" fmla="*/ 396 w 396"/>
                <a:gd name="T49" fmla="*/ 48 h 64"/>
                <a:gd name="T50" fmla="*/ 395 w 396"/>
                <a:gd name="T51" fmla="*/ 54 h 64"/>
                <a:gd name="T52" fmla="*/ 391 w 396"/>
                <a:gd name="T53" fmla="*/ 59 h 64"/>
                <a:gd name="T54" fmla="*/ 385 w 396"/>
                <a:gd name="T55" fmla="*/ 63 h 64"/>
                <a:gd name="T56" fmla="*/ 385 w 396"/>
                <a:gd name="T57" fmla="*/ 63 h 64"/>
                <a:gd name="T58" fmla="*/ 380 w 396"/>
                <a:gd name="T59" fmla="*/ 64 h 64"/>
                <a:gd name="T60" fmla="*/ 380 w 396"/>
                <a:gd name="T61" fmla="*/ 64 h 64"/>
                <a:gd name="T62" fmla="*/ 375 w 396"/>
                <a:gd name="T63" fmla="*/ 64 h 64"/>
                <a:gd name="T64" fmla="*/ 370 w 396"/>
                <a:gd name="T65" fmla="*/ 61 h 64"/>
                <a:gd name="T66" fmla="*/ 367 w 396"/>
                <a:gd name="T67" fmla="*/ 58 h 64"/>
                <a:gd name="T68" fmla="*/ 365 w 396"/>
                <a:gd name="T69" fmla="*/ 54 h 64"/>
                <a:gd name="T70" fmla="*/ 365 w 396"/>
                <a:gd name="T71" fmla="*/ 54 h 64"/>
                <a:gd name="T72" fmla="*/ 361 w 396"/>
                <a:gd name="T73" fmla="*/ 48 h 64"/>
                <a:gd name="T74" fmla="*/ 356 w 396"/>
                <a:gd name="T75" fmla="*/ 43 h 64"/>
                <a:gd name="T76" fmla="*/ 351 w 396"/>
                <a:gd name="T77" fmla="*/ 39 h 64"/>
                <a:gd name="T78" fmla="*/ 346 w 396"/>
                <a:gd name="T79" fmla="*/ 37 h 64"/>
                <a:gd name="T80" fmla="*/ 341 w 396"/>
                <a:gd name="T81" fmla="*/ 34 h 64"/>
                <a:gd name="T82" fmla="*/ 335 w 396"/>
                <a:gd name="T83" fmla="*/ 33 h 64"/>
                <a:gd name="T84" fmla="*/ 326 w 396"/>
                <a:gd name="T85" fmla="*/ 33 h 64"/>
                <a:gd name="T86" fmla="*/ 326 w 396"/>
                <a:gd name="T87" fmla="*/ 33 h 64"/>
                <a:gd name="T88" fmla="*/ 319 w 396"/>
                <a:gd name="T89" fmla="*/ 33 h 64"/>
                <a:gd name="T90" fmla="*/ 319 w 396"/>
                <a:gd name="T91" fmla="*/ 33 h 64"/>
                <a:gd name="T92" fmla="*/ 316 w 396"/>
                <a:gd name="T93" fmla="*/ 33 h 64"/>
                <a:gd name="T94" fmla="*/ 16 w 396"/>
                <a:gd name="T95" fmla="*/ 3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16" y="33"/>
                  </a:moveTo>
                  <a:lnTo>
                    <a:pt x="16" y="33"/>
                  </a:lnTo>
                  <a:lnTo>
                    <a:pt x="8" y="32"/>
                  </a:lnTo>
                  <a:lnTo>
                    <a:pt x="3" y="28"/>
                  </a:lnTo>
                  <a:lnTo>
                    <a:pt x="1" y="23"/>
                  </a:lnTo>
                  <a:lnTo>
                    <a:pt x="0" y="17"/>
                  </a:lnTo>
                  <a:lnTo>
                    <a:pt x="0" y="17"/>
                  </a:lnTo>
                  <a:lnTo>
                    <a:pt x="1" y="10"/>
                  </a:lnTo>
                  <a:lnTo>
                    <a:pt x="3" y="5"/>
                  </a:lnTo>
                  <a:lnTo>
                    <a:pt x="8" y="2"/>
                  </a:lnTo>
                  <a:lnTo>
                    <a:pt x="16" y="0"/>
                  </a:lnTo>
                  <a:lnTo>
                    <a:pt x="316" y="0"/>
                  </a:lnTo>
                  <a:lnTo>
                    <a:pt x="316" y="0"/>
                  </a:lnTo>
                  <a:lnTo>
                    <a:pt x="325" y="0"/>
                  </a:lnTo>
                  <a:lnTo>
                    <a:pt x="325" y="0"/>
                  </a:lnTo>
                  <a:lnTo>
                    <a:pt x="335" y="0"/>
                  </a:lnTo>
                  <a:lnTo>
                    <a:pt x="344" y="2"/>
                  </a:lnTo>
                  <a:lnTo>
                    <a:pt x="354" y="4"/>
                  </a:lnTo>
                  <a:lnTo>
                    <a:pt x="364" y="8"/>
                  </a:lnTo>
                  <a:lnTo>
                    <a:pt x="372" y="14"/>
                  </a:lnTo>
                  <a:lnTo>
                    <a:pt x="381" y="22"/>
                  </a:lnTo>
                  <a:lnTo>
                    <a:pt x="388" y="30"/>
                  </a:lnTo>
                  <a:lnTo>
                    <a:pt x="395" y="42"/>
                  </a:lnTo>
                  <a:lnTo>
                    <a:pt x="395" y="42"/>
                  </a:lnTo>
                  <a:lnTo>
                    <a:pt x="396" y="48"/>
                  </a:lnTo>
                  <a:lnTo>
                    <a:pt x="395" y="54"/>
                  </a:lnTo>
                  <a:lnTo>
                    <a:pt x="391" y="59"/>
                  </a:lnTo>
                  <a:lnTo>
                    <a:pt x="385" y="63"/>
                  </a:lnTo>
                  <a:lnTo>
                    <a:pt x="385" y="63"/>
                  </a:lnTo>
                  <a:lnTo>
                    <a:pt x="380" y="64"/>
                  </a:lnTo>
                  <a:lnTo>
                    <a:pt x="380" y="64"/>
                  </a:lnTo>
                  <a:lnTo>
                    <a:pt x="375" y="64"/>
                  </a:lnTo>
                  <a:lnTo>
                    <a:pt x="370" y="61"/>
                  </a:lnTo>
                  <a:lnTo>
                    <a:pt x="367" y="58"/>
                  </a:lnTo>
                  <a:lnTo>
                    <a:pt x="365" y="54"/>
                  </a:lnTo>
                  <a:lnTo>
                    <a:pt x="365" y="54"/>
                  </a:lnTo>
                  <a:lnTo>
                    <a:pt x="361" y="48"/>
                  </a:lnTo>
                  <a:lnTo>
                    <a:pt x="356" y="43"/>
                  </a:lnTo>
                  <a:lnTo>
                    <a:pt x="351" y="39"/>
                  </a:lnTo>
                  <a:lnTo>
                    <a:pt x="346" y="37"/>
                  </a:lnTo>
                  <a:lnTo>
                    <a:pt x="341" y="34"/>
                  </a:lnTo>
                  <a:lnTo>
                    <a:pt x="335" y="33"/>
                  </a:lnTo>
                  <a:lnTo>
                    <a:pt x="326" y="33"/>
                  </a:lnTo>
                  <a:lnTo>
                    <a:pt x="326" y="33"/>
                  </a:lnTo>
                  <a:lnTo>
                    <a:pt x="319" y="33"/>
                  </a:lnTo>
                  <a:lnTo>
                    <a:pt x="319" y="33"/>
                  </a:lnTo>
                  <a:lnTo>
                    <a:pt x="316" y="33"/>
                  </a:lnTo>
                  <a:lnTo>
                    <a:pt x="16" y="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41"/>
            <p:cNvSpPr>
              <a:spLocks/>
            </p:cNvSpPr>
            <p:nvPr/>
          </p:nvSpPr>
          <p:spPr bwMode="auto">
            <a:xfrm>
              <a:off x="309" y="1339"/>
              <a:ext cx="79" cy="13"/>
            </a:xfrm>
            <a:custGeom>
              <a:avLst/>
              <a:gdLst>
                <a:gd name="T0" fmla="*/ 16 w 396"/>
                <a:gd name="T1" fmla="*/ 34 h 65"/>
                <a:gd name="T2" fmla="*/ 16 w 396"/>
                <a:gd name="T3" fmla="*/ 34 h 65"/>
                <a:gd name="T4" fmla="*/ 8 w 396"/>
                <a:gd name="T5" fmla="*/ 32 h 65"/>
                <a:gd name="T6" fmla="*/ 3 w 396"/>
                <a:gd name="T7" fmla="*/ 29 h 65"/>
                <a:gd name="T8" fmla="*/ 1 w 396"/>
                <a:gd name="T9" fmla="*/ 24 h 65"/>
                <a:gd name="T10" fmla="*/ 0 w 396"/>
                <a:gd name="T11" fmla="*/ 17 h 65"/>
                <a:gd name="T12" fmla="*/ 0 w 396"/>
                <a:gd name="T13" fmla="*/ 17 h 65"/>
                <a:gd name="T14" fmla="*/ 1 w 396"/>
                <a:gd name="T15" fmla="*/ 11 h 65"/>
                <a:gd name="T16" fmla="*/ 3 w 396"/>
                <a:gd name="T17" fmla="*/ 6 h 65"/>
                <a:gd name="T18" fmla="*/ 8 w 396"/>
                <a:gd name="T19" fmla="*/ 2 h 65"/>
                <a:gd name="T20" fmla="*/ 16 w 396"/>
                <a:gd name="T21" fmla="*/ 1 h 65"/>
                <a:gd name="T22" fmla="*/ 316 w 396"/>
                <a:gd name="T23" fmla="*/ 1 h 65"/>
                <a:gd name="T24" fmla="*/ 316 w 396"/>
                <a:gd name="T25" fmla="*/ 1 h 65"/>
                <a:gd name="T26" fmla="*/ 325 w 396"/>
                <a:gd name="T27" fmla="*/ 0 h 65"/>
                <a:gd name="T28" fmla="*/ 325 w 396"/>
                <a:gd name="T29" fmla="*/ 0 h 65"/>
                <a:gd name="T30" fmla="*/ 335 w 396"/>
                <a:gd name="T31" fmla="*/ 1 h 65"/>
                <a:gd name="T32" fmla="*/ 344 w 396"/>
                <a:gd name="T33" fmla="*/ 2 h 65"/>
                <a:gd name="T34" fmla="*/ 354 w 396"/>
                <a:gd name="T35" fmla="*/ 5 h 65"/>
                <a:gd name="T36" fmla="*/ 364 w 396"/>
                <a:gd name="T37" fmla="*/ 9 h 65"/>
                <a:gd name="T38" fmla="*/ 372 w 396"/>
                <a:gd name="T39" fmla="*/ 14 h 65"/>
                <a:gd name="T40" fmla="*/ 381 w 396"/>
                <a:gd name="T41" fmla="*/ 21 h 65"/>
                <a:gd name="T42" fmla="*/ 388 w 396"/>
                <a:gd name="T43" fmla="*/ 31 h 65"/>
                <a:gd name="T44" fmla="*/ 395 w 396"/>
                <a:gd name="T45" fmla="*/ 42 h 65"/>
                <a:gd name="T46" fmla="*/ 395 w 396"/>
                <a:gd name="T47" fmla="*/ 42 h 65"/>
                <a:gd name="T48" fmla="*/ 396 w 396"/>
                <a:gd name="T49" fmla="*/ 49 h 65"/>
                <a:gd name="T50" fmla="*/ 395 w 396"/>
                <a:gd name="T51" fmla="*/ 55 h 65"/>
                <a:gd name="T52" fmla="*/ 391 w 396"/>
                <a:gd name="T53" fmla="*/ 60 h 65"/>
                <a:gd name="T54" fmla="*/ 385 w 396"/>
                <a:gd name="T55" fmla="*/ 63 h 65"/>
                <a:gd name="T56" fmla="*/ 385 w 396"/>
                <a:gd name="T57" fmla="*/ 63 h 65"/>
                <a:gd name="T58" fmla="*/ 380 w 396"/>
                <a:gd name="T59" fmla="*/ 65 h 65"/>
                <a:gd name="T60" fmla="*/ 380 w 396"/>
                <a:gd name="T61" fmla="*/ 65 h 65"/>
                <a:gd name="T62" fmla="*/ 375 w 396"/>
                <a:gd name="T63" fmla="*/ 63 h 65"/>
                <a:gd name="T64" fmla="*/ 370 w 396"/>
                <a:gd name="T65" fmla="*/ 62 h 65"/>
                <a:gd name="T66" fmla="*/ 367 w 396"/>
                <a:gd name="T67" fmla="*/ 58 h 65"/>
                <a:gd name="T68" fmla="*/ 365 w 396"/>
                <a:gd name="T69" fmla="*/ 55 h 65"/>
                <a:gd name="T70" fmla="*/ 365 w 396"/>
                <a:gd name="T71" fmla="*/ 55 h 65"/>
                <a:gd name="T72" fmla="*/ 361 w 396"/>
                <a:gd name="T73" fmla="*/ 49 h 65"/>
                <a:gd name="T74" fmla="*/ 356 w 396"/>
                <a:gd name="T75" fmla="*/ 44 h 65"/>
                <a:gd name="T76" fmla="*/ 351 w 396"/>
                <a:gd name="T77" fmla="*/ 39 h 65"/>
                <a:gd name="T78" fmla="*/ 346 w 396"/>
                <a:gd name="T79" fmla="*/ 36 h 65"/>
                <a:gd name="T80" fmla="*/ 341 w 396"/>
                <a:gd name="T81" fmla="*/ 35 h 65"/>
                <a:gd name="T82" fmla="*/ 335 w 396"/>
                <a:gd name="T83" fmla="*/ 34 h 65"/>
                <a:gd name="T84" fmla="*/ 326 w 396"/>
                <a:gd name="T85" fmla="*/ 32 h 65"/>
                <a:gd name="T86" fmla="*/ 326 w 396"/>
                <a:gd name="T87" fmla="*/ 32 h 65"/>
                <a:gd name="T88" fmla="*/ 319 w 396"/>
                <a:gd name="T89" fmla="*/ 34 h 65"/>
                <a:gd name="T90" fmla="*/ 319 w 396"/>
                <a:gd name="T91" fmla="*/ 34 h 65"/>
                <a:gd name="T92" fmla="*/ 316 w 396"/>
                <a:gd name="T93" fmla="*/ 34 h 65"/>
                <a:gd name="T94" fmla="*/ 16 w 396"/>
                <a:gd name="T95" fmla="*/ 3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16" y="34"/>
                  </a:moveTo>
                  <a:lnTo>
                    <a:pt x="16" y="34"/>
                  </a:lnTo>
                  <a:lnTo>
                    <a:pt x="8" y="32"/>
                  </a:lnTo>
                  <a:lnTo>
                    <a:pt x="3" y="29"/>
                  </a:lnTo>
                  <a:lnTo>
                    <a:pt x="1" y="24"/>
                  </a:lnTo>
                  <a:lnTo>
                    <a:pt x="0" y="17"/>
                  </a:lnTo>
                  <a:lnTo>
                    <a:pt x="0" y="17"/>
                  </a:lnTo>
                  <a:lnTo>
                    <a:pt x="1" y="11"/>
                  </a:lnTo>
                  <a:lnTo>
                    <a:pt x="3" y="6"/>
                  </a:lnTo>
                  <a:lnTo>
                    <a:pt x="8" y="2"/>
                  </a:lnTo>
                  <a:lnTo>
                    <a:pt x="16" y="1"/>
                  </a:lnTo>
                  <a:lnTo>
                    <a:pt x="316" y="1"/>
                  </a:lnTo>
                  <a:lnTo>
                    <a:pt x="316" y="1"/>
                  </a:lnTo>
                  <a:lnTo>
                    <a:pt x="325" y="0"/>
                  </a:lnTo>
                  <a:lnTo>
                    <a:pt x="325" y="0"/>
                  </a:lnTo>
                  <a:lnTo>
                    <a:pt x="335" y="1"/>
                  </a:lnTo>
                  <a:lnTo>
                    <a:pt x="344" y="2"/>
                  </a:lnTo>
                  <a:lnTo>
                    <a:pt x="354" y="5"/>
                  </a:lnTo>
                  <a:lnTo>
                    <a:pt x="364" y="9"/>
                  </a:lnTo>
                  <a:lnTo>
                    <a:pt x="372" y="14"/>
                  </a:lnTo>
                  <a:lnTo>
                    <a:pt x="381" y="21"/>
                  </a:lnTo>
                  <a:lnTo>
                    <a:pt x="388" y="31"/>
                  </a:lnTo>
                  <a:lnTo>
                    <a:pt x="395" y="42"/>
                  </a:lnTo>
                  <a:lnTo>
                    <a:pt x="395" y="42"/>
                  </a:lnTo>
                  <a:lnTo>
                    <a:pt x="396" y="49"/>
                  </a:lnTo>
                  <a:lnTo>
                    <a:pt x="395" y="55"/>
                  </a:lnTo>
                  <a:lnTo>
                    <a:pt x="391" y="60"/>
                  </a:lnTo>
                  <a:lnTo>
                    <a:pt x="385" y="63"/>
                  </a:lnTo>
                  <a:lnTo>
                    <a:pt x="385" y="63"/>
                  </a:lnTo>
                  <a:lnTo>
                    <a:pt x="380" y="65"/>
                  </a:lnTo>
                  <a:lnTo>
                    <a:pt x="380" y="65"/>
                  </a:lnTo>
                  <a:lnTo>
                    <a:pt x="375" y="63"/>
                  </a:lnTo>
                  <a:lnTo>
                    <a:pt x="370" y="62"/>
                  </a:lnTo>
                  <a:lnTo>
                    <a:pt x="367" y="58"/>
                  </a:lnTo>
                  <a:lnTo>
                    <a:pt x="365" y="55"/>
                  </a:lnTo>
                  <a:lnTo>
                    <a:pt x="365" y="55"/>
                  </a:lnTo>
                  <a:lnTo>
                    <a:pt x="361" y="49"/>
                  </a:lnTo>
                  <a:lnTo>
                    <a:pt x="356" y="44"/>
                  </a:lnTo>
                  <a:lnTo>
                    <a:pt x="351" y="39"/>
                  </a:lnTo>
                  <a:lnTo>
                    <a:pt x="346" y="36"/>
                  </a:lnTo>
                  <a:lnTo>
                    <a:pt x="341" y="35"/>
                  </a:lnTo>
                  <a:lnTo>
                    <a:pt x="335" y="34"/>
                  </a:lnTo>
                  <a:lnTo>
                    <a:pt x="326" y="32"/>
                  </a:lnTo>
                  <a:lnTo>
                    <a:pt x="326" y="32"/>
                  </a:lnTo>
                  <a:lnTo>
                    <a:pt x="319" y="34"/>
                  </a:lnTo>
                  <a:lnTo>
                    <a:pt x="319" y="34"/>
                  </a:lnTo>
                  <a:lnTo>
                    <a:pt x="316" y="34"/>
                  </a:lnTo>
                  <a:lnTo>
                    <a:pt x="16" y="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42"/>
            <p:cNvSpPr>
              <a:spLocks/>
            </p:cNvSpPr>
            <p:nvPr/>
          </p:nvSpPr>
          <p:spPr bwMode="auto">
            <a:xfrm>
              <a:off x="293" y="1315"/>
              <a:ext cx="111" cy="150"/>
            </a:xfrm>
            <a:custGeom>
              <a:avLst/>
              <a:gdLst>
                <a:gd name="T0" fmla="*/ 332 w 557"/>
                <a:gd name="T1" fmla="*/ 0 h 749"/>
                <a:gd name="T2" fmla="*/ 332 w 557"/>
                <a:gd name="T3" fmla="*/ 0 h 749"/>
                <a:gd name="T4" fmla="*/ 299 w 557"/>
                <a:gd name="T5" fmla="*/ 1 h 749"/>
                <a:gd name="T6" fmla="*/ 267 w 557"/>
                <a:gd name="T7" fmla="*/ 3 h 749"/>
                <a:gd name="T8" fmla="*/ 200 w 557"/>
                <a:gd name="T9" fmla="*/ 6 h 749"/>
                <a:gd name="T10" fmla="*/ 200 w 557"/>
                <a:gd name="T11" fmla="*/ 6 h 749"/>
                <a:gd name="T12" fmla="*/ 132 w 557"/>
                <a:gd name="T13" fmla="*/ 9 h 749"/>
                <a:gd name="T14" fmla="*/ 98 w 557"/>
                <a:gd name="T15" fmla="*/ 10 h 749"/>
                <a:gd name="T16" fmla="*/ 66 w 557"/>
                <a:gd name="T17" fmla="*/ 11 h 749"/>
                <a:gd name="T18" fmla="*/ 66 w 557"/>
                <a:gd name="T19" fmla="*/ 11 h 749"/>
                <a:gd name="T20" fmla="*/ 32 w 557"/>
                <a:gd name="T21" fmla="*/ 10 h 749"/>
                <a:gd name="T22" fmla="*/ 0 w 557"/>
                <a:gd name="T23" fmla="*/ 9 h 749"/>
                <a:gd name="T24" fmla="*/ 0 w 557"/>
                <a:gd name="T25" fmla="*/ 9 h 749"/>
                <a:gd name="T26" fmla="*/ 0 w 557"/>
                <a:gd name="T27" fmla="*/ 349 h 749"/>
                <a:gd name="T28" fmla="*/ 0 w 557"/>
                <a:gd name="T29" fmla="*/ 713 h 749"/>
                <a:gd name="T30" fmla="*/ 0 w 557"/>
                <a:gd name="T31" fmla="*/ 713 h 749"/>
                <a:gd name="T32" fmla="*/ 71 w 557"/>
                <a:gd name="T33" fmla="*/ 709 h 749"/>
                <a:gd name="T34" fmla="*/ 144 w 557"/>
                <a:gd name="T35" fmla="*/ 706 h 749"/>
                <a:gd name="T36" fmla="*/ 220 w 557"/>
                <a:gd name="T37" fmla="*/ 704 h 749"/>
                <a:gd name="T38" fmla="*/ 297 w 557"/>
                <a:gd name="T39" fmla="*/ 703 h 749"/>
                <a:gd name="T40" fmla="*/ 297 w 557"/>
                <a:gd name="T41" fmla="*/ 703 h 749"/>
                <a:gd name="T42" fmla="*/ 353 w 557"/>
                <a:gd name="T43" fmla="*/ 703 h 749"/>
                <a:gd name="T44" fmla="*/ 407 w 557"/>
                <a:gd name="T45" fmla="*/ 706 h 749"/>
                <a:gd name="T46" fmla="*/ 434 w 557"/>
                <a:gd name="T47" fmla="*/ 709 h 749"/>
                <a:gd name="T48" fmla="*/ 458 w 557"/>
                <a:gd name="T49" fmla="*/ 711 h 749"/>
                <a:gd name="T50" fmla="*/ 484 w 557"/>
                <a:gd name="T51" fmla="*/ 715 h 749"/>
                <a:gd name="T52" fmla="*/ 508 w 557"/>
                <a:gd name="T53" fmla="*/ 720 h 749"/>
                <a:gd name="T54" fmla="*/ 508 w 557"/>
                <a:gd name="T55" fmla="*/ 720 h 749"/>
                <a:gd name="T56" fmla="*/ 512 w 557"/>
                <a:gd name="T57" fmla="*/ 723 h 749"/>
                <a:gd name="T58" fmla="*/ 517 w 557"/>
                <a:gd name="T59" fmla="*/ 726 h 749"/>
                <a:gd name="T60" fmla="*/ 528 w 557"/>
                <a:gd name="T61" fmla="*/ 735 h 749"/>
                <a:gd name="T62" fmla="*/ 540 w 557"/>
                <a:gd name="T63" fmla="*/ 744 h 749"/>
                <a:gd name="T64" fmla="*/ 545 w 557"/>
                <a:gd name="T65" fmla="*/ 747 h 749"/>
                <a:gd name="T66" fmla="*/ 550 w 557"/>
                <a:gd name="T67" fmla="*/ 749 h 749"/>
                <a:gd name="T68" fmla="*/ 550 w 557"/>
                <a:gd name="T69" fmla="*/ 749 h 749"/>
                <a:gd name="T70" fmla="*/ 553 w 557"/>
                <a:gd name="T71" fmla="*/ 747 h 749"/>
                <a:gd name="T72" fmla="*/ 555 w 557"/>
                <a:gd name="T73" fmla="*/ 745 h 749"/>
                <a:gd name="T74" fmla="*/ 557 w 557"/>
                <a:gd name="T75" fmla="*/ 741 h 749"/>
                <a:gd name="T76" fmla="*/ 557 w 557"/>
                <a:gd name="T77" fmla="*/ 736 h 749"/>
                <a:gd name="T78" fmla="*/ 557 w 557"/>
                <a:gd name="T79" fmla="*/ 736 h 749"/>
                <a:gd name="T80" fmla="*/ 557 w 557"/>
                <a:gd name="T81" fmla="*/ 65 h 749"/>
                <a:gd name="T82" fmla="*/ 557 w 557"/>
                <a:gd name="T83" fmla="*/ 65 h 749"/>
                <a:gd name="T84" fmla="*/ 547 w 557"/>
                <a:gd name="T85" fmla="*/ 56 h 749"/>
                <a:gd name="T86" fmla="*/ 535 w 557"/>
                <a:gd name="T87" fmla="*/ 47 h 749"/>
                <a:gd name="T88" fmla="*/ 524 w 557"/>
                <a:gd name="T89" fmla="*/ 40 h 749"/>
                <a:gd name="T90" fmla="*/ 513 w 557"/>
                <a:gd name="T91" fmla="*/ 34 h 749"/>
                <a:gd name="T92" fmla="*/ 499 w 557"/>
                <a:gd name="T93" fmla="*/ 28 h 749"/>
                <a:gd name="T94" fmla="*/ 487 w 557"/>
                <a:gd name="T95" fmla="*/ 21 h 749"/>
                <a:gd name="T96" fmla="*/ 473 w 557"/>
                <a:gd name="T97" fmla="*/ 18 h 749"/>
                <a:gd name="T98" fmla="*/ 460 w 557"/>
                <a:gd name="T99" fmla="*/ 14 h 749"/>
                <a:gd name="T100" fmla="*/ 430 w 557"/>
                <a:gd name="T101" fmla="*/ 8 h 749"/>
                <a:gd name="T102" fmla="*/ 399 w 557"/>
                <a:gd name="T103" fmla="*/ 4 h 749"/>
                <a:gd name="T104" fmla="*/ 365 w 557"/>
                <a:gd name="T105" fmla="*/ 1 h 749"/>
                <a:gd name="T106" fmla="*/ 332 w 557"/>
                <a:gd name="T107" fmla="*/ 0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7" h="749">
                  <a:moveTo>
                    <a:pt x="332" y="0"/>
                  </a:moveTo>
                  <a:lnTo>
                    <a:pt x="332" y="0"/>
                  </a:lnTo>
                  <a:lnTo>
                    <a:pt x="299" y="1"/>
                  </a:lnTo>
                  <a:lnTo>
                    <a:pt x="267" y="3"/>
                  </a:lnTo>
                  <a:lnTo>
                    <a:pt x="200" y="6"/>
                  </a:lnTo>
                  <a:lnTo>
                    <a:pt x="200" y="6"/>
                  </a:lnTo>
                  <a:lnTo>
                    <a:pt x="132" y="9"/>
                  </a:lnTo>
                  <a:lnTo>
                    <a:pt x="98" y="10"/>
                  </a:lnTo>
                  <a:lnTo>
                    <a:pt x="66" y="11"/>
                  </a:lnTo>
                  <a:lnTo>
                    <a:pt x="66" y="11"/>
                  </a:lnTo>
                  <a:lnTo>
                    <a:pt x="32" y="10"/>
                  </a:lnTo>
                  <a:lnTo>
                    <a:pt x="0" y="9"/>
                  </a:lnTo>
                  <a:lnTo>
                    <a:pt x="0" y="9"/>
                  </a:lnTo>
                  <a:lnTo>
                    <a:pt x="0" y="349"/>
                  </a:lnTo>
                  <a:lnTo>
                    <a:pt x="0" y="713"/>
                  </a:lnTo>
                  <a:lnTo>
                    <a:pt x="0" y="713"/>
                  </a:lnTo>
                  <a:lnTo>
                    <a:pt x="71" y="709"/>
                  </a:lnTo>
                  <a:lnTo>
                    <a:pt x="144" y="706"/>
                  </a:lnTo>
                  <a:lnTo>
                    <a:pt x="220" y="704"/>
                  </a:lnTo>
                  <a:lnTo>
                    <a:pt x="297" y="703"/>
                  </a:lnTo>
                  <a:lnTo>
                    <a:pt x="297" y="703"/>
                  </a:lnTo>
                  <a:lnTo>
                    <a:pt x="353" y="703"/>
                  </a:lnTo>
                  <a:lnTo>
                    <a:pt x="407" y="706"/>
                  </a:lnTo>
                  <a:lnTo>
                    <a:pt x="434" y="709"/>
                  </a:lnTo>
                  <a:lnTo>
                    <a:pt x="458" y="711"/>
                  </a:lnTo>
                  <a:lnTo>
                    <a:pt x="484" y="715"/>
                  </a:lnTo>
                  <a:lnTo>
                    <a:pt x="508" y="720"/>
                  </a:lnTo>
                  <a:lnTo>
                    <a:pt x="508" y="720"/>
                  </a:lnTo>
                  <a:lnTo>
                    <a:pt x="512" y="723"/>
                  </a:lnTo>
                  <a:lnTo>
                    <a:pt x="517" y="726"/>
                  </a:lnTo>
                  <a:lnTo>
                    <a:pt x="528" y="735"/>
                  </a:lnTo>
                  <a:lnTo>
                    <a:pt x="540" y="744"/>
                  </a:lnTo>
                  <a:lnTo>
                    <a:pt x="545" y="747"/>
                  </a:lnTo>
                  <a:lnTo>
                    <a:pt x="550" y="749"/>
                  </a:lnTo>
                  <a:lnTo>
                    <a:pt x="550" y="749"/>
                  </a:lnTo>
                  <a:lnTo>
                    <a:pt x="553" y="747"/>
                  </a:lnTo>
                  <a:lnTo>
                    <a:pt x="555" y="745"/>
                  </a:lnTo>
                  <a:lnTo>
                    <a:pt x="557" y="741"/>
                  </a:lnTo>
                  <a:lnTo>
                    <a:pt x="557" y="736"/>
                  </a:lnTo>
                  <a:lnTo>
                    <a:pt x="557" y="736"/>
                  </a:lnTo>
                  <a:lnTo>
                    <a:pt x="557" y="65"/>
                  </a:lnTo>
                  <a:lnTo>
                    <a:pt x="557" y="65"/>
                  </a:lnTo>
                  <a:lnTo>
                    <a:pt x="547" y="56"/>
                  </a:lnTo>
                  <a:lnTo>
                    <a:pt x="535" y="47"/>
                  </a:lnTo>
                  <a:lnTo>
                    <a:pt x="524" y="40"/>
                  </a:lnTo>
                  <a:lnTo>
                    <a:pt x="513" y="34"/>
                  </a:lnTo>
                  <a:lnTo>
                    <a:pt x="499" y="28"/>
                  </a:lnTo>
                  <a:lnTo>
                    <a:pt x="487" y="21"/>
                  </a:lnTo>
                  <a:lnTo>
                    <a:pt x="473" y="18"/>
                  </a:lnTo>
                  <a:lnTo>
                    <a:pt x="460" y="14"/>
                  </a:lnTo>
                  <a:lnTo>
                    <a:pt x="430" y="8"/>
                  </a:lnTo>
                  <a:lnTo>
                    <a:pt x="399" y="4"/>
                  </a:lnTo>
                  <a:lnTo>
                    <a:pt x="365" y="1"/>
                  </a:lnTo>
                  <a:lnTo>
                    <a:pt x="3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43"/>
            <p:cNvSpPr>
              <a:spLocks noEditPoints="1"/>
            </p:cNvSpPr>
            <p:nvPr/>
          </p:nvSpPr>
          <p:spPr bwMode="auto">
            <a:xfrm>
              <a:off x="288" y="1314"/>
              <a:ext cx="246" cy="158"/>
            </a:xfrm>
            <a:custGeom>
              <a:avLst/>
              <a:gdLst>
                <a:gd name="T0" fmla="*/ 89 w 1229"/>
                <a:gd name="T1" fmla="*/ 17 h 792"/>
                <a:gd name="T2" fmla="*/ 155 w 1229"/>
                <a:gd name="T3" fmla="*/ 15 h 792"/>
                <a:gd name="T4" fmla="*/ 223 w 1229"/>
                <a:gd name="T5" fmla="*/ 12 h 792"/>
                <a:gd name="T6" fmla="*/ 322 w 1229"/>
                <a:gd name="T7" fmla="*/ 7 h 792"/>
                <a:gd name="T8" fmla="*/ 355 w 1229"/>
                <a:gd name="T9" fmla="*/ 6 h 792"/>
                <a:gd name="T10" fmla="*/ 422 w 1229"/>
                <a:gd name="T11" fmla="*/ 10 h 792"/>
                <a:gd name="T12" fmla="*/ 483 w 1229"/>
                <a:gd name="T13" fmla="*/ 20 h 792"/>
                <a:gd name="T14" fmla="*/ 510 w 1229"/>
                <a:gd name="T15" fmla="*/ 27 h 792"/>
                <a:gd name="T16" fmla="*/ 536 w 1229"/>
                <a:gd name="T17" fmla="*/ 40 h 792"/>
                <a:gd name="T18" fmla="*/ 558 w 1229"/>
                <a:gd name="T19" fmla="*/ 53 h 792"/>
                <a:gd name="T20" fmla="*/ 580 w 1229"/>
                <a:gd name="T21" fmla="*/ 71 h 792"/>
                <a:gd name="T22" fmla="*/ 580 w 1229"/>
                <a:gd name="T23" fmla="*/ 742 h 792"/>
                <a:gd name="T24" fmla="*/ 580 w 1229"/>
                <a:gd name="T25" fmla="*/ 747 h 792"/>
                <a:gd name="T26" fmla="*/ 576 w 1229"/>
                <a:gd name="T27" fmla="*/ 753 h 792"/>
                <a:gd name="T28" fmla="*/ 573 w 1229"/>
                <a:gd name="T29" fmla="*/ 755 h 792"/>
                <a:gd name="T30" fmla="*/ 563 w 1229"/>
                <a:gd name="T31" fmla="*/ 750 h 792"/>
                <a:gd name="T32" fmla="*/ 540 w 1229"/>
                <a:gd name="T33" fmla="*/ 732 h 792"/>
                <a:gd name="T34" fmla="*/ 531 w 1229"/>
                <a:gd name="T35" fmla="*/ 726 h 792"/>
                <a:gd name="T36" fmla="*/ 507 w 1229"/>
                <a:gd name="T37" fmla="*/ 721 h 792"/>
                <a:gd name="T38" fmla="*/ 457 w 1229"/>
                <a:gd name="T39" fmla="*/ 715 h 792"/>
                <a:gd name="T40" fmla="*/ 376 w 1229"/>
                <a:gd name="T41" fmla="*/ 709 h 792"/>
                <a:gd name="T42" fmla="*/ 320 w 1229"/>
                <a:gd name="T43" fmla="*/ 709 h 792"/>
                <a:gd name="T44" fmla="*/ 167 w 1229"/>
                <a:gd name="T45" fmla="*/ 712 h 792"/>
                <a:gd name="T46" fmla="*/ 23 w 1229"/>
                <a:gd name="T47" fmla="*/ 719 h 792"/>
                <a:gd name="T48" fmla="*/ 23 w 1229"/>
                <a:gd name="T49" fmla="*/ 355 h 792"/>
                <a:gd name="T50" fmla="*/ 23 w 1229"/>
                <a:gd name="T51" fmla="*/ 15 h 792"/>
                <a:gd name="T52" fmla="*/ 89 w 1229"/>
                <a:gd name="T53" fmla="*/ 17 h 792"/>
                <a:gd name="T54" fmla="*/ 719 w 1229"/>
                <a:gd name="T55" fmla="*/ 0 h 792"/>
                <a:gd name="T56" fmla="*/ 660 w 1229"/>
                <a:gd name="T57" fmla="*/ 41 h 792"/>
                <a:gd name="T58" fmla="*/ 700 w 1229"/>
                <a:gd name="T59" fmla="*/ 25 h 792"/>
                <a:gd name="T60" fmla="*/ 745 w 1229"/>
                <a:gd name="T61" fmla="*/ 14 h 792"/>
                <a:gd name="T62" fmla="*/ 794 w 1229"/>
                <a:gd name="T63" fmla="*/ 9 h 792"/>
                <a:gd name="T64" fmla="*/ 847 w 1229"/>
                <a:gd name="T65" fmla="*/ 6 h 792"/>
                <a:gd name="T66" fmla="*/ 879 w 1229"/>
                <a:gd name="T67" fmla="*/ 7 h 792"/>
                <a:gd name="T68" fmla="*/ 978 w 1229"/>
                <a:gd name="T69" fmla="*/ 11 h 792"/>
                <a:gd name="T70" fmla="*/ 1046 w 1229"/>
                <a:gd name="T71" fmla="*/ 15 h 792"/>
                <a:gd name="T72" fmla="*/ 1112 w 1229"/>
                <a:gd name="T73" fmla="*/ 17 h 792"/>
                <a:gd name="T74" fmla="*/ 1145 w 1229"/>
                <a:gd name="T75" fmla="*/ 16 h 792"/>
                <a:gd name="T76" fmla="*/ 1176 w 1229"/>
                <a:gd name="T77" fmla="*/ 15 h 792"/>
                <a:gd name="T78" fmla="*/ 1176 w 1229"/>
                <a:gd name="T79" fmla="*/ 719 h 792"/>
                <a:gd name="T80" fmla="*/ 962 w 1229"/>
                <a:gd name="T81" fmla="*/ 710 h 792"/>
                <a:gd name="T82" fmla="*/ 887 w 1229"/>
                <a:gd name="T83" fmla="*/ 709 h 792"/>
                <a:gd name="T84" fmla="*/ 807 w 1229"/>
                <a:gd name="T85" fmla="*/ 710 h 792"/>
                <a:gd name="T86" fmla="*/ 732 w 1229"/>
                <a:gd name="T87" fmla="*/ 717 h 792"/>
                <a:gd name="T88" fmla="*/ 669 w 1229"/>
                <a:gd name="T89" fmla="*/ 730 h 792"/>
                <a:gd name="T90" fmla="*/ 642 w 1229"/>
                <a:gd name="T91" fmla="*/ 738 h 792"/>
                <a:gd name="T92" fmla="*/ 619 w 1229"/>
                <a:gd name="T93" fmla="*/ 750 h 792"/>
                <a:gd name="T94" fmla="*/ 619 w 1229"/>
                <a:gd name="T95" fmla="*/ 71 h 792"/>
                <a:gd name="T96" fmla="*/ 628 w 1229"/>
                <a:gd name="T97" fmla="*/ 63 h 792"/>
                <a:gd name="T98" fmla="*/ 596 w 1229"/>
                <a:gd name="T99" fmla="*/ 39 h 792"/>
                <a:gd name="T100" fmla="*/ 476 w 1229"/>
                <a:gd name="T101" fmla="*/ 0 h 792"/>
                <a:gd name="T102" fmla="*/ 0 w 1229"/>
                <a:gd name="T103" fmla="*/ 0 h 792"/>
                <a:gd name="T104" fmla="*/ 19 w 1229"/>
                <a:gd name="T105" fmla="*/ 765 h 792"/>
                <a:gd name="T106" fmla="*/ 701 w 1229"/>
                <a:gd name="T107" fmla="*/ 765 h 792"/>
                <a:gd name="T108" fmla="*/ 884 w 1229"/>
                <a:gd name="T109" fmla="*/ 724 h 792"/>
                <a:gd name="T110" fmla="*/ 1101 w 1229"/>
                <a:gd name="T111" fmla="*/ 760 h 792"/>
                <a:gd name="T112" fmla="*/ 1197 w 1229"/>
                <a:gd name="T113" fmla="*/ 0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29" h="792">
                  <a:moveTo>
                    <a:pt x="89" y="17"/>
                  </a:moveTo>
                  <a:lnTo>
                    <a:pt x="89" y="17"/>
                  </a:lnTo>
                  <a:lnTo>
                    <a:pt x="121" y="16"/>
                  </a:lnTo>
                  <a:lnTo>
                    <a:pt x="155" y="15"/>
                  </a:lnTo>
                  <a:lnTo>
                    <a:pt x="223" y="12"/>
                  </a:lnTo>
                  <a:lnTo>
                    <a:pt x="223" y="12"/>
                  </a:lnTo>
                  <a:lnTo>
                    <a:pt x="290" y="9"/>
                  </a:lnTo>
                  <a:lnTo>
                    <a:pt x="322" y="7"/>
                  </a:lnTo>
                  <a:lnTo>
                    <a:pt x="355" y="6"/>
                  </a:lnTo>
                  <a:lnTo>
                    <a:pt x="355" y="6"/>
                  </a:lnTo>
                  <a:lnTo>
                    <a:pt x="388" y="7"/>
                  </a:lnTo>
                  <a:lnTo>
                    <a:pt x="422" y="10"/>
                  </a:lnTo>
                  <a:lnTo>
                    <a:pt x="453" y="14"/>
                  </a:lnTo>
                  <a:lnTo>
                    <a:pt x="483" y="20"/>
                  </a:lnTo>
                  <a:lnTo>
                    <a:pt x="496" y="24"/>
                  </a:lnTo>
                  <a:lnTo>
                    <a:pt x="510" y="27"/>
                  </a:lnTo>
                  <a:lnTo>
                    <a:pt x="522" y="34"/>
                  </a:lnTo>
                  <a:lnTo>
                    <a:pt x="536" y="40"/>
                  </a:lnTo>
                  <a:lnTo>
                    <a:pt x="547" y="46"/>
                  </a:lnTo>
                  <a:lnTo>
                    <a:pt x="558" y="53"/>
                  </a:lnTo>
                  <a:lnTo>
                    <a:pt x="570" y="62"/>
                  </a:lnTo>
                  <a:lnTo>
                    <a:pt x="580" y="71"/>
                  </a:lnTo>
                  <a:lnTo>
                    <a:pt x="580" y="71"/>
                  </a:lnTo>
                  <a:lnTo>
                    <a:pt x="580" y="742"/>
                  </a:lnTo>
                  <a:lnTo>
                    <a:pt x="580" y="742"/>
                  </a:lnTo>
                  <a:lnTo>
                    <a:pt x="580" y="747"/>
                  </a:lnTo>
                  <a:lnTo>
                    <a:pt x="578" y="751"/>
                  </a:lnTo>
                  <a:lnTo>
                    <a:pt x="576" y="753"/>
                  </a:lnTo>
                  <a:lnTo>
                    <a:pt x="573" y="755"/>
                  </a:lnTo>
                  <a:lnTo>
                    <a:pt x="573" y="755"/>
                  </a:lnTo>
                  <a:lnTo>
                    <a:pt x="568" y="753"/>
                  </a:lnTo>
                  <a:lnTo>
                    <a:pt x="563" y="750"/>
                  </a:lnTo>
                  <a:lnTo>
                    <a:pt x="551" y="741"/>
                  </a:lnTo>
                  <a:lnTo>
                    <a:pt x="540" y="732"/>
                  </a:lnTo>
                  <a:lnTo>
                    <a:pt x="535" y="729"/>
                  </a:lnTo>
                  <a:lnTo>
                    <a:pt x="531" y="726"/>
                  </a:lnTo>
                  <a:lnTo>
                    <a:pt x="531" y="726"/>
                  </a:lnTo>
                  <a:lnTo>
                    <a:pt x="507" y="721"/>
                  </a:lnTo>
                  <a:lnTo>
                    <a:pt x="481" y="717"/>
                  </a:lnTo>
                  <a:lnTo>
                    <a:pt x="457" y="715"/>
                  </a:lnTo>
                  <a:lnTo>
                    <a:pt x="430" y="712"/>
                  </a:lnTo>
                  <a:lnTo>
                    <a:pt x="376" y="709"/>
                  </a:lnTo>
                  <a:lnTo>
                    <a:pt x="320" y="709"/>
                  </a:lnTo>
                  <a:lnTo>
                    <a:pt x="320" y="709"/>
                  </a:lnTo>
                  <a:lnTo>
                    <a:pt x="243" y="710"/>
                  </a:lnTo>
                  <a:lnTo>
                    <a:pt x="167" y="712"/>
                  </a:lnTo>
                  <a:lnTo>
                    <a:pt x="94" y="715"/>
                  </a:lnTo>
                  <a:lnTo>
                    <a:pt x="23" y="719"/>
                  </a:lnTo>
                  <a:lnTo>
                    <a:pt x="23" y="719"/>
                  </a:lnTo>
                  <a:lnTo>
                    <a:pt x="23" y="355"/>
                  </a:lnTo>
                  <a:lnTo>
                    <a:pt x="23" y="15"/>
                  </a:lnTo>
                  <a:lnTo>
                    <a:pt x="23" y="15"/>
                  </a:lnTo>
                  <a:lnTo>
                    <a:pt x="55" y="16"/>
                  </a:lnTo>
                  <a:lnTo>
                    <a:pt x="89" y="17"/>
                  </a:lnTo>
                  <a:close/>
                  <a:moveTo>
                    <a:pt x="1197" y="0"/>
                  </a:moveTo>
                  <a:lnTo>
                    <a:pt x="719" y="0"/>
                  </a:lnTo>
                  <a:lnTo>
                    <a:pt x="660" y="41"/>
                  </a:lnTo>
                  <a:lnTo>
                    <a:pt x="660" y="41"/>
                  </a:lnTo>
                  <a:lnTo>
                    <a:pt x="679" y="32"/>
                  </a:lnTo>
                  <a:lnTo>
                    <a:pt x="700" y="25"/>
                  </a:lnTo>
                  <a:lnTo>
                    <a:pt x="722" y="19"/>
                  </a:lnTo>
                  <a:lnTo>
                    <a:pt x="745" y="14"/>
                  </a:lnTo>
                  <a:lnTo>
                    <a:pt x="770" y="10"/>
                  </a:lnTo>
                  <a:lnTo>
                    <a:pt x="794" y="9"/>
                  </a:lnTo>
                  <a:lnTo>
                    <a:pt x="820" y="7"/>
                  </a:lnTo>
                  <a:lnTo>
                    <a:pt x="847" y="6"/>
                  </a:lnTo>
                  <a:lnTo>
                    <a:pt x="847" y="6"/>
                  </a:lnTo>
                  <a:lnTo>
                    <a:pt x="879" y="7"/>
                  </a:lnTo>
                  <a:lnTo>
                    <a:pt x="912" y="9"/>
                  </a:lnTo>
                  <a:lnTo>
                    <a:pt x="978" y="11"/>
                  </a:lnTo>
                  <a:lnTo>
                    <a:pt x="978" y="11"/>
                  </a:lnTo>
                  <a:lnTo>
                    <a:pt x="1046" y="15"/>
                  </a:lnTo>
                  <a:lnTo>
                    <a:pt x="1080" y="16"/>
                  </a:lnTo>
                  <a:lnTo>
                    <a:pt x="1112" y="17"/>
                  </a:lnTo>
                  <a:lnTo>
                    <a:pt x="1112" y="17"/>
                  </a:lnTo>
                  <a:lnTo>
                    <a:pt x="1145" y="16"/>
                  </a:lnTo>
                  <a:lnTo>
                    <a:pt x="1176" y="15"/>
                  </a:lnTo>
                  <a:lnTo>
                    <a:pt x="1176" y="15"/>
                  </a:lnTo>
                  <a:lnTo>
                    <a:pt x="1176" y="719"/>
                  </a:lnTo>
                  <a:lnTo>
                    <a:pt x="1176" y="719"/>
                  </a:lnTo>
                  <a:lnTo>
                    <a:pt x="1038" y="712"/>
                  </a:lnTo>
                  <a:lnTo>
                    <a:pt x="962" y="710"/>
                  </a:lnTo>
                  <a:lnTo>
                    <a:pt x="887" y="709"/>
                  </a:lnTo>
                  <a:lnTo>
                    <a:pt x="887" y="709"/>
                  </a:lnTo>
                  <a:lnTo>
                    <a:pt x="847" y="709"/>
                  </a:lnTo>
                  <a:lnTo>
                    <a:pt x="807" y="710"/>
                  </a:lnTo>
                  <a:lnTo>
                    <a:pt x="768" y="712"/>
                  </a:lnTo>
                  <a:lnTo>
                    <a:pt x="732" y="717"/>
                  </a:lnTo>
                  <a:lnTo>
                    <a:pt x="699" y="722"/>
                  </a:lnTo>
                  <a:lnTo>
                    <a:pt x="669" y="730"/>
                  </a:lnTo>
                  <a:lnTo>
                    <a:pt x="655" y="733"/>
                  </a:lnTo>
                  <a:lnTo>
                    <a:pt x="642" y="738"/>
                  </a:lnTo>
                  <a:lnTo>
                    <a:pt x="630" y="745"/>
                  </a:lnTo>
                  <a:lnTo>
                    <a:pt x="619" y="750"/>
                  </a:lnTo>
                  <a:lnTo>
                    <a:pt x="619" y="750"/>
                  </a:lnTo>
                  <a:lnTo>
                    <a:pt x="619" y="71"/>
                  </a:lnTo>
                  <a:lnTo>
                    <a:pt x="619" y="71"/>
                  </a:lnTo>
                  <a:lnTo>
                    <a:pt x="628" y="63"/>
                  </a:lnTo>
                  <a:lnTo>
                    <a:pt x="596" y="39"/>
                  </a:lnTo>
                  <a:lnTo>
                    <a:pt x="596" y="39"/>
                  </a:lnTo>
                  <a:lnTo>
                    <a:pt x="596" y="39"/>
                  </a:lnTo>
                  <a:lnTo>
                    <a:pt x="476" y="0"/>
                  </a:lnTo>
                  <a:lnTo>
                    <a:pt x="18" y="0"/>
                  </a:lnTo>
                  <a:lnTo>
                    <a:pt x="0" y="0"/>
                  </a:lnTo>
                  <a:lnTo>
                    <a:pt x="0" y="66"/>
                  </a:lnTo>
                  <a:lnTo>
                    <a:pt x="19" y="765"/>
                  </a:lnTo>
                  <a:lnTo>
                    <a:pt x="553" y="792"/>
                  </a:lnTo>
                  <a:lnTo>
                    <a:pt x="701" y="765"/>
                  </a:lnTo>
                  <a:lnTo>
                    <a:pt x="884" y="762"/>
                  </a:lnTo>
                  <a:lnTo>
                    <a:pt x="884" y="724"/>
                  </a:lnTo>
                  <a:lnTo>
                    <a:pt x="1101" y="724"/>
                  </a:lnTo>
                  <a:lnTo>
                    <a:pt x="1101" y="760"/>
                  </a:lnTo>
                  <a:lnTo>
                    <a:pt x="1229" y="758"/>
                  </a:lnTo>
                  <a:lnTo>
                    <a:pt x="1197" y="0"/>
                  </a:lnTo>
                  <a:close/>
                </a:path>
              </a:pathLst>
            </a:custGeom>
            <a:solidFill>
              <a:srgbClr val="FFFF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44"/>
            <p:cNvSpPr>
              <a:spLocks/>
            </p:cNvSpPr>
            <p:nvPr/>
          </p:nvSpPr>
          <p:spPr bwMode="auto">
            <a:xfrm>
              <a:off x="293" y="1315"/>
              <a:ext cx="111" cy="150"/>
            </a:xfrm>
            <a:custGeom>
              <a:avLst/>
              <a:gdLst>
                <a:gd name="T0" fmla="*/ 66 w 557"/>
                <a:gd name="T1" fmla="*/ 11 h 749"/>
                <a:gd name="T2" fmla="*/ 66 w 557"/>
                <a:gd name="T3" fmla="*/ 11 h 749"/>
                <a:gd name="T4" fmla="*/ 98 w 557"/>
                <a:gd name="T5" fmla="*/ 10 h 749"/>
                <a:gd name="T6" fmla="*/ 132 w 557"/>
                <a:gd name="T7" fmla="*/ 9 h 749"/>
                <a:gd name="T8" fmla="*/ 200 w 557"/>
                <a:gd name="T9" fmla="*/ 6 h 749"/>
                <a:gd name="T10" fmla="*/ 200 w 557"/>
                <a:gd name="T11" fmla="*/ 6 h 749"/>
                <a:gd name="T12" fmla="*/ 267 w 557"/>
                <a:gd name="T13" fmla="*/ 3 h 749"/>
                <a:gd name="T14" fmla="*/ 299 w 557"/>
                <a:gd name="T15" fmla="*/ 1 h 749"/>
                <a:gd name="T16" fmla="*/ 332 w 557"/>
                <a:gd name="T17" fmla="*/ 0 h 749"/>
                <a:gd name="T18" fmla="*/ 332 w 557"/>
                <a:gd name="T19" fmla="*/ 0 h 749"/>
                <a:gd name="T20" fmla="*/ 365 w 557"/>
                <a:gd name="T21" fmla="*/ 1 h 749"/>
                <a:gd name="T22" fmla="*/ 399 w 557"/>
                <a:gd name="T23" fmla="*/ 4 h 749"/>
                <a:gd name="T24" fmla="*/ 430 w 557"/>
                <a:gd name="T25" fmla="*/ 8 h 749"/>
                <a:gd name="T26" fmla="*/ 460 w 557"/>
                <a:gd name="T27" fmla="*/ 14 h 749"/>
                <a:gd name="T28" fmla="*/ 473 w 557"/>
                <a:gd name="T29" fmla="*/ 18 h 749"/>
                <a:gd name="T30" fmla="*/ 487 w 557"/>
                <a:gd name="T31" fmla="*/ 21 h 749"/>
                <a:gd name="T32" fmla="*/ 499 w 557"/>
                <a:gd name="T33" fmla="*/ 28 h 749"/>
                <a:gd name="T34" fmla="*/ 513 w 557"/>
                <a:gd name="T35" fmla="*/ 34 h 749"/>
                <a:gd name="T36" fmla="*/ 524 w 557"/>
                <a:gd name="T37" fmla="*/ 40 h 749"/>
                <a:gd name="T38" fmla="*/ 535 w 557"/>
                <a:gd name="T39" fmla="*/ 47 h 749"/>
                <a:gd name="T40" fmla="*/ 547 w 557"/>
                <a:gd name="T41" fmla="*/ 56 h 749"/>
                <a:gd name="T42" fmla="*/ 557 w 557"/>
                <a:gd name="T43" fmla="*/ 65 h 749"/>
                <a:gd name="T44" fmla="*/ 557 w 557"/>
                <a:gd name="T45" fmla="*/ 65 h 749"/>
                <a:gd name="T46" fmla="*/ 557 w 557"/>
                <a:gd name="T47" fmla="*/ 736 h 749"/>
                <a:gd name="T48" fmla="*/ 557 w 557"/>
                <a:gd name="T49" fmla="*/ 736 h 749"/>
                <a:gd name="T50" fmla="*/ 557 w 557"/>
                <a:gd name="T51" fmla="*/ 741 h 749"/>
                <a:gd name="T52" fmla="*/ 555 w 557"/>
                <a:gd name="T53" fmla="*/ 745 h 749"/>
                <a:gd name="T54" fmla="*/ 553 w 557"/>
                <a:gd name="T55" fmla="*/ 747 h 749"/>
                <a:gd name="T56" fmla="*/ 550 w 557"/>
                <a:gd name="T57" fmla="*/ 749 h 749"/>
                <a:gd name="T58" fmla="*/ 550 w 557"/>
                <a:gd name="T59" fmla="*/ 749 h 749"/>
                <a:gd name="T60" fmla="*/ 545 w 557"/>
                <a:gd name="T61" fmla="*/ 747 h 749"/>
                <a:gd name="T62" fmla="*/ 540 w 557"/>
                <a:gd name="T63" fmla="*/ 744 h 749"/>
                <a:gd name="T64" fmla="*/ 528 w 557"/>
                <a:gd name="T65" fmla="*/ 735 h 749"/>
                <a:gd name="T66" fmla="*/ 517 w 557"/>
                <a:gd name="T67" fmla="*/ 726 h 749"/>
                <a:gd name="T68" fmla="*/ 512 w 557"/>
                <a:gd name="T69" fmla="*/ 723 h 749"/>
                <a:gd name="T70" fmla="*/ 508 w 557"/>
                <a:gd name="T71" fmla="*/ 720 h 749"/>
                <a:gd name="T72" fmla="*/ 508 w 557"/>
                <a:gd name="T73" fmla="*/ 720 h 749"/>
                <a:gd name="T74" fmla="*/ 484 w 557"/>
                <a:gd name="T75" fmla="*/ 715 h 749"/>
                <a:gd name="T76" fmla="*/ 458 w 557"/>
                <a:gd name="T77" fmla="*/ 711 h 749"/>
                <a:gd name="T78" fmla="*/ 434 w 557"/>
                <a:gd name="T79" fmla="*/ 709 h 749"/>
                <a:gd name="T80" fmla="*/ 407 w 557"/>
                <a:gd name="T81" fmla="*/ 706 h 749"/>
                <a:gd name="T82" fmla="*/ 353 w 557"/>
                <a:gd name="T83" fmla="*/ 703 h 749"/>
                <a:gd name="T84" fmla="*/ 297 w 557"/>
                <a:gd name="T85" fmla="*/ 703 h 749"/>
                <a:gd name="T86" fmla="*/ 297 w 557"/>
                <a:gd name="T87" fmla="*/ 703 h 749"/>
                <a:gd name="T88" fmla="*/ 220 w 557"/>
                <a:gd name="T89" fmla="*/ 704 h 749"/>
                <a:gd name="T90" fmla="*/ 144 w 557"/>
                <a:gd name="T91" fmla="*/ 706 h 749"/>
                <a:gd name="T92" fmla="*/ 71 w 557"/>
                <a:gd name="T93" fmla="*/ 709 h 749"/>
                <a:gd name="T94" fmla="*/ 0 w 557"/>
                <a:gd name="T95" fmla="*/ 713 h 749"/>
                <a:gd name="T96" fmla="*/ 0 w 557"/>
                <a:gd name="T97" fmla="*/ 713 h 749"/>
                <a:gd name="T98" fmla="*/ 0 w 557"/>
                <a:gd name="T99" fmla="*/ 349 h 749"/>
                <a:gd name="T100" fmla="*/ 0 w 557"/>
                <a:gd name="T101" fmla="*/ 9 h 749"/>
                <a:gd name="T102" fmla="*/ 0 w 557"/>
                <a:gd name="T103" fmla="*/ 9 h 749"/>
                <a:gd name="T104" fmla="*/ 32 w 557"/>
                <a:gd name="T105" fmla="*/ 10 h 749"/>
                <a:gd name="T106" fmla="*/ 66 w 557"/>
                <a:gd name="T107" fmla="*/ 11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7" h="749">
                  <a:moveTo>
                    <a:pt x="66" y="11"/>
                  </a:moveTo>
                  <a:lnTo>
                    <a:pt x="66" y="11"/>
                  </a:lnTo>
                  <a:lnTo>
                    <a:pt x="98" y="10"/>
                  </a:lnTo>
                  <a:lnTo>
                    <a:pt x="132" y="9"/>
                  </a:lnTo>
                  <a:lnTo>
                    <a:pt x="200" y="6"/>
                  </a:lnTo>
                  <a:lnTo>
                    <a:pt x="200" y="6"/>
                  </a:lnTo>
                  <a:lnTo>
                    <a:pt x="267" y="3"/>
                  </a:lnTo>
                  <a:lnTo>
                    <a:pt x="299" y="1"/>
                  </a:lnTo>
                  <a:lnTo>
                    <a:pt x="332" y="0"/>
                  </a:lnTo>
                  <a:lnTo>
                    <a:pt x="332" y="0"/>
                  </a:lnTo>
                  <a:lnTo>
                    <a:pt x="365" y="1"/>
                  </a:lnTo>
                  <a:lnTo>
                    <a:pt x="399" y="4"/>
                  </a:lnTo>
                  <a:lnTo>
                    <a:pt x="430" y="8"/>
                  </a:lnTo>
                  <a:lnTo>
                    <a:pt x="460" y="14"/>
                  </a:lnTo>
                  <a:lnTo>
                    <a:pt x="473" y="18"/>
                  </a:lnTo>
                  <a:lnTo>
                    <a:pt x="487" y="21"/>
                  </a:lnTo>
                  <a:lnTo>
                    <a:pt x="499" y="28"/>
                  </a:lnTo>
                  <a:lnTo>
                    <a:pt x="513" y="34"/>
                  </a:lnTo>
                  <a:lnTo>
                    <a:pt x="524" y="40"/>
                  </a:lnTo>
                  <a:lnTo>
                    <a:pt x="535" y="47"/>
                  </a:lnTo>
                  <a:lnTo>
                    <a:pt x="547" y="56"/>
                  </a:lnTo>
                  <a:lnTo>
                    <a:pt x="557" y="65"/>
                  </a:lnTo>
                  <a:lnTo>
                    <a:pt x="557" y="65"/>
                  </a:lnTo>
                  <a:lnTo>
                    <a:pt x="557" y="736"/>
                  </a:lnTo>
                  <a:lnTo>
                    <a:pt x="557" y="736"/>
                  </a:lnTo>
                  <a:lnTo>
                    <a:pt x="557" y="741"/>
                  </a:lnTo>
                  <a:lnTo>
                    <a:pt x="555" y="745"/>
                  </a:lnTo>
                  <a:lnTo>
                    <a:pt x="553" y="747"/>
                  </a:lnTo>
                  <a:lnTo>
                    <a:pt x="550" y="749"/>
                  </a:lnTo>
                  <a:lnTo>
                    <a:pt x="550" y="749"/>
                  </a:lnTo>
                  <a:lnTo>
                    <a:pt x="545" y="747"/>
                  </a:lnTo>
                  <a:lnTo>
                    <a:pt x="540" y="744"/>
                  </a:lnTo>
                  <a:lnTo>
                    <a:pt x="528" y="735"/>
                  </a:lnTo>
                  <a:lnTo>
                    <a:pt x="517" y="726"/>
                  </a:lnTo>
                  <a:lnTo>
                    <a:pt x="512" y="723"/>
                  </a:lnTo>
                  <a:lnTo>
                    <a:pt x="508" y="720"/>
                  </a:lnTo>
                  <a:lnTo>
                    <a:pt x="508" y="720"/>
                  </a:lnTo>
                  <a:lnTo>
                    <a:pt x="484" y="715"/>
                  </a:lnTo>
                  <a:lnTo>
                    <a:pt x="458" y="711"/>
                  </a:lnTo>
                  <a:lnTo>
                    <a:pt x="434" y="709"/>
                  </a:lnTo>
                  <a:lnTo>
                    <a:pt x="407" y="706"/>
                  </a:lnTo>
                  <a:lnTo>
                    <a:pt x="353" y="703"/>
                  </a:lnTo>
                  <a:lnTo>
                    <a:pt x="297" y="703"/>
                  </a:lnTo>
                  <a:lnTo>
                    <a:pt x="297" y="703"/>
                  </a:lnTo>
                  <a:lnTo>
                    <a:pt x="220" y="704"/>
                  </a:lnTo>
                  <a:lnTo>
                    <a:pt x="144" y="706"/>
                  </a:lnTo>
                  <a:lnTo>
                    <a:pt x="71" y="709"/>
                  </a:lnTo>
                  <a:lnTo>
                    <a:pt x="0" y="713"/>
                  </a:lnTo>
                  <a:lnTo>
                    <a:pt x="0" y="713"/>
                  </a:lnTo>
                  <a:lnTo>
                    <a:pt x="0" y="349"/>
                  </a:lnTo>
                  <a:lnTo>
                    <a:pt x="0" y="9"/>
                  </a:lnTo>
                  <a:lnTo>
                    <a:pt x="0" y="9"/>
                  </a:lnTo>
                  <a:lnTo>
                    <a:pt x="32" y="10"/>
                  </a:lnTo>
                  <a:lnTo>
                    <a:pt x="66" y="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45"/>
            <p:cNvSpPr>
              <a:spLocks/>
            </p:cNvSpPr>
            <p:nvPr/>
          </p:nvSpPr>
          <p:spPr bwMode="auto">
            <a:xfrm>
              <a:off x="288" y="1314"/>
              <a:ext cx="246" cy="158"/>
            </a:xfrm>
            <a:custGeom>
              <a:avLst/>
              <a:gdLst>
                <a:gd name="T0" fmla="*/ 1197 w 1229"/>
                <a:gd name="T1" fmla="*/ 0 h 792"/>
                <a:gd name="T2" fmla="*/ 719 w 1229"/>
                <a:gd name="T3" fmla="*/ 0 h 792"/>
                <a:gd name="T4" fmla="*/ 660 w 1229"/>
                <a:gd name="T5" fmla="*/ 41 h 792"/>
                <a:gd name="T6" fmla="*/ 660 w 1229"/>
                <a:gd name="T7" fmla="*/ 41 h 792"/>
                <a:gd name="T8" fmla="*/ 679 w 1229"/>
                <a:gd name="T9" fmla="*/ 32 h 792"/>
                <a:gd name="T10" fmla="*/ 700 w 1229"/>
                <a:gd name="T11" fmla="*/ 25 h 792"/>
                <a:gd name="T12" fmla="*/ 722 w 1229"/>
                <a:gd name="T13" fmla="*/ 19 h 792"/>
                <a:gd name="T14" fmla="*/ 745 w 1229"/>
                <a:gd name="T15" fmla="*/ 14 h 792"/>
                <a:gd name="T16" fmla="*/ 770 w 1229"/>
                <a:gd name="T17" fmla="*/ 10 h 792"/>
                <a:gd name="T18" fmla="*/ 794 w 1229"/>
                <a:gd name="T19" fmla="*/ 9 h 792"/>
                <a:gd name="T20" fmla="*/ 820 w 1229"/>
                <a:gd name="T21" fmla="*/ 7 h 792"/>
                <a:gd name="T22" fmla="*/ 847 w 1229"/>
                <a:gd name="T23" fmla="*/ 6 h 792"/>
                <a:gd name="T24" fmla="*/ 847 w 1229"/>
                <a:gd name="T25" fmla="*/ 6 h 792"/>
                <a:gd name="T26" fmla="*/ 879 w 1229"/>
                <a:gd name="T27" fmla="*/ 7 h 792"/>
                <a:gd name="T28" fmla="*/ 912 w 1229"/>
                <a:gd name="T29" fmla="*/ 9 h 792"/>
                <a:gd name="T30" fmla="*/ 978 w 1229"/>
                <a:gd name="T31" fmla="*/ 11 h 792"/>
                <a:gd name="T32" fmla="*/ 978 w 1229"/>
                <a:gd name="T33" fmla="*/ 11 h 792"/>
                <a:gd name="T34" fmla="*/ 1046 w 1229"/>
                <a:gd name="T35" fmla="*/ 15 h 792"/>
                <a:gd name="T36" fmla="*/ 1080 w 1229"/>
                <a:gd name="T37" fmla="*/ 16 h 792"/>
                <a:gd name="T38" fmla="*/ 1112 w 1229"/>
                <a:gd name="T39" fmla="*/ 17 h 792"/>
                <a:gd name="T40" fmla="*/ 1112 w 1229"/>
                <a:gd name="T41" fmla="*/ 17 h 792"/>
                <a:gd name="T42" fmla="*/ 1145 w 1229"/>
                <a:gd name="T43" fmla="*/ 16 h 792"/>
                <a:gd name="T44" fmla="*/ 1176 w 1229"/>
                <a:gd name="T45" fmla="*/ 15 h 792"/>
                <a:gd name="T46" fmla="*/ 1176 w 1229"/>
                <a:gd name="T47" fmla="*/ 15 h 792"/>
                <a:gd name="T48" fmla="*/ 1176 w 1229"/>
                <a:gd name="T49" fmla="*/ 719 h 792"/>
                <a:gd name="T50" fmla="*/ 1176 w 1229"/>
                <a:gd name="T51" fmla="*/ 719 h 792"/>
                <a:gd name="T52" fmla="*/ 1038 w 1229"/>
                <a:gd name="T53" fmla="*/ 712 h 792"/>
                <a:gd name="T54" fmla="*/ 962 w 1229"/>
                <a:gd name="T55" fmla="*/ 710 h 792"/>
                <a:gd name="T56" fmla="*/ 887 w 1229"/>
                <a:gd name="T57" fmla="*/ 709 h 792"/>
                <a:gd name="T58" fmla="*/ 887 w 1229"/>
                <a:gd name="T59" fmla="*/ 709 h 792"/>
                <a:gd name="T60" fmla="*/ 847 w 1229"/>
                <a:gd name="T61" fmla="*/ 709 h 792"/>
                <a:gd name="T62" fmla="*/ 807 w 1229"/>
                <a:gd name="T63" fmla="*/ 710 h 792"/>
                <a:gd name="T64" fmla="*/ 768 w 1229"/>
                <a:gd name="T65" fmla="*/ 712 h 792"/>
                <a:gd name="T66" fmla="*/ 732 w 1229"/>
                <a:gd name="T67" fmla="*/ 717 h 792"/>
                <a:gd name="T68" fmla="*/ 699 w 1229"/>
                <a:gd name="T69" fmla="*/ 722 h 792"/>
                <a:gd name="T70" fmla="*/ 669 w 1229"/>
                <a:gd name="T71" fmla="*/ 730 h 792"/>
                <a:gd name="T72" fmla="*/ 655 w 1229"/>
                <a:gd name="T73" fmla="*/ 733 h 792"/>
                <a:gd name="T74" fmla="*/ 642 w 1229"/>
                <a:gd name="T75" fmla="*/ 738 h 792"/>
                <a:gd name="T76" fmla="*/ 630 w 1229"/>
                <a:gd name="T77" fmla="*/ 745 h 792"/>
                <a:gd name="T78" fmla="*/ 619 w 1229"/>
                <a:gd name="T79" fmla="*/ 750 h 792"/>
                <a:gd name="T80" fmla="*/ 619 w 1229"/>
                <a:gd name="T81" fmla="*/ 750 h 792"/>
                <a:gd name="T82" fmla="*/ 619 w 1229"/>
                <a:gd name="T83" fmla="*/ 71 h 792"/>
                <a:gd name="T84" fmla="*/ 619 w 1229"/>
                <a:gd name="T85" fmla="*/ 71 h 792"/>
                <a:gd name="T86" fmla="*/ 628 w 1229"/>
                <a:gd name="T87" fmla="*/ 63 h 792"/>
                <a:gd name="T88" fmla="*/ 596 w 1229"/>
                <a:gd name="T89" fmla="*/ 39 h 792"/>
                <a:gd name="T90" fmla="*/ 596 w 1229"/>
                <a:gd name="T91" fmla="*/ 39 h 792"/>
                <a:gd name="T92" fmla="*/ 596 w 1229"/>
                <a:gd name="T93" fmla="*/ 39 h 792"/>
                <a:gd name="T94" fmla="*/ 476 w 1229"/>
                <a:gd name="T95" fmla="*/ 0 h 792"/>
                <a:gd name="T96" fmla="*/ 18 w 1229"/>
                <a:gd name="T97" fmla="*/ 0 h 792"/>
                <a:gd name="T98" fmla="*/ 0 w 1229"/>
                <a:gd name="T99" fmla="*/ 0 h 792"/>
                <a:gd name="T100" fmla="*/ 0 w 1229"/>
                <a:gd name="T101" fmla="*/ 66 h 792"/>
                <a:gd name="T102" fmla="*/ 19 w 1229"/>
                <a:gd name="T103" fmla="*/ 765 h 792"/>
                <a:gd name="T104" fmla="*/ 553 w 1229"/>
                <a:gd name="T105" fmla="*/ 792 h 792"/>
                <a:gd name="T106" fmla="*/ 701 w 1229"/>
                <a:gd name="T107" fmla="*/ 765 h 792"/>
                <a:gd name="T108" fmla="*/ 884 w 1229"/>
                <a:gd name="T109" fmla="*/ 762 h 792"/>
                <a:gd name="T110" fmla="*/ 884 w 1229"/>
                <a:gd name="T111" fmla="*/ 724 h 792"/>
                <a:gd name="T112" fmla="*/ 1101 w 1229"/>
                <a:gd name="T113" fmla="*/ 724 h 792"/>
                <a:gd name="T114" fmla="*/ 1101 w 1229"/>
                <a:gd name="T115" fmla="*/ 760 h 792"/>
                <a:gd name="T116" fmla="*/ 1229 w 1229"/>
                <a:gd name="T117" fmla="*/ 758 h 792"/>
                <a:gd name="T118" fmla="*/ 1197 w 1229"/>
                <a:gd name="T119" fmla="*/ 0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29" h="792">
                  <a:moveTo>
                    <a:pt x="1197" y="0"/>
                  </a:moveTo>
                  <a:lnTo>
                    <a:pt x="719" y="0"/>
                  </a:lnTo>
                  <a:lnTo>
                    <a:pt x="660" y="41"/>
                  </a:lnTo>
                  <a:lnTo>
                    <a:pt x="660" y="41"/>
                  </a:lnTo>
                  <a:lnTo>
                    <a:pt x="679" y="32"/>
                  </a:lnTo>
                  <a:lnTo>
                    <a:pt x="700" y="25"/>
                  </a:lnTo>
                  <a:lnTo>
                    <a:pt x="722" y="19"/>
                  </a:lnTo>
                  <a:lnTo>
                    <a:pt x="745" y="14"/>
                  </a:lnTo>
                  <a:lnTo>
                    <a:pt x="770" y="10"/>
                  </a:lnTo>
                  <a:lnTo>
                    <a:pt x="794" y="9"/>
                  </a:lnTo>
                  <a:lnTo>
                    <a:pt x="820" y="7"/>
                  </a:lnTo>
                  <a:lnTo>
                    <a:pt x="847" y="6"/>
                  </a:lnTo>
                  <a:lnTo>
                    <a:pt x="847" y="6"/>
                  </a:lnTo>
                  <a:lnTo>
                    <a:pt x="879" y="7"/>
                  </a:lnTo>
                  <a:lnTo>
                    <a:pt x="912" y="9"/>
                  </a:lnTo>
                  <a:lnTo>
                    <a:pt x="978" y="11"/>
                  </a:lnTo>
                  <a:lnTo>
                    <a:pt x="978" y="11"/>
                  </a:lnTo>
                  <a:lnTo>
                    <a:pt x="1046" y="15"/>
                  </a:lnTo>
                  <a:lnTo>
                    <a:pt x="1080" y="16"/>
                  </a:lnTo>
                  <a:lnTo>
                    <a:pt x="1112" y="17"/>
                  </a:lnTo>
                  <a:lnTo>
                    <a:pt x="1112" y="17"/>
                  </a:lnTo>
                  <a:lnTo>
                    <a:pt x="1145" y="16"/>
                  </a:lnTo>
                  <a:lnTo>
                    <a:pt x="1176" y="15"/>
                  </a:lnTo>
                  <a:lnTo>
                    <a:pt x="1176" y="15"/>
                  </a:lnTo>
                  <a:lnTo>
                    <a:pt x="1176" y="719"/>
                  </a:lnTo>
                  <a:lnTo>
                    <a:pt x="1176" y="719"/>
                  </a:lnTo>
                  <a:lnTo>
                    <a:pt x="1038" y="712"/>
                  </a:lnTo>
                  <a:lnTo>
                    <a:pt x="962" y="710"/>
                  </a:lnTo>
                  <a:lnTo>
                    <a:pt x="887" y="709"/>
                  </a:lnTo>
                  <a:lnTo>
                    <a:pt x="887" y="709"/>
                  </a:lnTo>
                  <a:lnTo>
                    <a:pt x="847" y="709"/>
                  </a:lnTo>
                  <a:lnTo>
                    <a:pt x="807" y="710"/>
                  </a:lnTo>
                  <a:lnTo>
                    <a:pt x="768" y="712"/>
                  </a:lnTo>
                  <a:lnTo>
                    <a:pt x="732" y="717"/>
                  </a:lnTo>
                  <a:lnTo>
                    <a:pt x="699" y="722"/>
                  </a:lnTo>
                  <a:lnTo>
                    <a:pt x="669" y="730"/>
                  </a:lnTo>
                  <a:lnTo>
                    <a:pt x="655" y="733"/>
                  </a:lnTo>
                  <a:lnTo>
                    <a:pt x="642" y="738"/>
                  </a:lnTo>
                  <a:lnTo>
                    <a:pt x="630" y="745"/>
                  </a:lnTo>
                  <a:lnTo>
                    <a:pt x="619" y="750"/>
                  </a:lnTo>
                  <a:lnTo>
                    <a:pt x="619" y="750"/>
                  </a:lnTo>
                  <a:lnTo>
                    <a:pt x="619" y="71"/>
                  </a:lnTo>
                  <a:lnTo>
                    <a:pt x="619" y="71"/>
                  </a:lnTo>
                  <a:lnTo>
                    <a:pt x="628" y="63"/>
                  </a:lnTo>
                  <a:lnTo>
                    <a:pt x="596" y="39"/>
                  </a:lnTo>
                  <a:lnTo>
                    <a:pt x="596" y="39"/>
                  </a:lnTo>
                  <a:lnTo>
                    <a:pt x="596" y="39"/>
                  </a:lnTo>
                  <a:lnTo>
                    <a:pt x="476" y="0"/>
                  </a:lnTo>
                  <a:lnTo>
                    <a:pt x="18" y="0"/>
                  </a:lnTo>
                  <a:lnTo>
                    <a:pt x="0" y="0"/>
                  </a:lnTo>
                  <a:lnTo>
                    <a:pt x="0" y="66"/>
                  </a:lnTo>
                  <a:lnTo>
                    <a:pt x="19" y="765"/>
                  </a:lnTo>
                  <a:lnTo>
                    <a:pt x="553" y="792"/>
                  </a:lnTo>
                  <a:lnTo>
                    <a:pt x="701" y="765"/>
                  </a:lnTo>
                  <a:lnTo>
                    <a:pt x="884" y="762"/>
                  </a:lnTo>
                  <a:lnTo>
                    <a:pt x="884" y="724"/>
                  </a:lnTo>
                  <a:lnTo>
                    <a:pt x="1101" y="724"/>
                  </a:lnTo>
                  <a:lnTo>
                    <a:pt x="1101" y="760"/>
                  </a:lnTo>
                  <a:lnTo>
                    <a:pt x="1229" y="758"/>
                  </a:lnTo>
                  <a:lnTo>
                    <a:pt x="11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46"/>
            <p:cNvSpPr>
              <a:spLocks/>
            </p:cNvSpPr>
            <p:nvPr/>
          </p:nvSpPr>
          <p:spPr bwMode="auto">
            <a:xfrm>
              <a:off x="309" y="1339"/>
              <a:ext cx="79" cy="13"/>
            </a:xfrm>
            <a:custGeom>
              <a:avLst/>
              <a:gdLst>
                <a:gd name="T0" fmla="*/ 325 w 396"/>
                <a:gd name="T1" fmla="*/ 0 h 65"/>
                <a:gd name="T2" fmla="*/ 325 w 396"/>
                <a:gd name="T3" fmla="*/ 0 h 65"/>
                <a:gd name="T4" fmla="*/ 316 w 396"/>
                <a:gd name="T5" fmla="*/ 1 h 65"/>
                <a:gd name="T6" fmla="*/ 16 w 396"/>
                <a:gd name="T7" fmla="*/ 1 h 65"/>
                <a:gd name="T8" fmla="*/ 16 w 396"/>
                <a:gd name="T9" fmla="*/ 1 h 65"/>
                <a:gd name="T10" fmla="*/ 8 w 396"/>
                <a:gd name="T11" fmla="*/ 2 h 65"/>
                <a:gd name="T12" fmla="*/ 3 w 396"/>
                <a:gd name="T13" fmla="*/ 6 h 65"/>
                <a:gd name="T14" fmla="*/ 1 w 396"/>
                <a:gd name="T15" fmla="*/ 11 h 65"/>
                <a:gd name="T16" fmla="*/ 0 w 396"/>
                <a:gd name="T17" fmla="*/ 17 h 65"/>
                <a:gd name="T18" fmla="*/ 0 w 396"/>
                <a:gd name="T19" fmla="*/ 17 h 65"/>
                <a:gd name="T20" fmla="*/ 1 w 396"/>
                <a:gd name="T21" fmla="*/ 24 h 65"/>
                <a:gd name="T22" fmla="*/ 3 w 396"/>
                <a:gd name="T23" fmla="*/ 29 h 65"/>
                <a:gd name="T24" fmla="*/ 8 w 396"/>
                <a:gd name="T25" fmla="*/ 32 h 65"/>
                <a:gd name="T26" fmla="*/ 16 w 396"/>
                <a:gd name="T27" fmla="*/ 34 h 65"/>
                <a:gd name="T28" fmla="*/ 316 w 396"/>
                <a:gd name="T29" fmla="*/ 34 h 65"/>
                <a:gd name="T30" fmla="*/ 316 w 396"/>
                <a:gd name="T31" fmla="*/ 34 h 65"/>
                <a:gd name="T32" fmla="*/ 319 w 396"/>
                <a:gd name="T33" fmla="*/ 34 h 65"/>
                <a:gd name="T34" fmla="*/ 319 w 396"/>
                <a:gd name="T35" fmla="*/ 34 h 65"/>
                <a:gd name="T36" fmla="*/ 326 w 396"/>
                <a:gd name="T37" fmla="*/ 32 h 65"/>
                <a:gd name="T38" fmla="*/ 326 w 396"/>
                <a:gd name="T39" fmla="*/ 32 h 65"/>
                <a:gd name="T40" fmla="*/ 335 w 396"/>
                <a:gd name="T41" fmla="*/ 34 h 65"/>
                <a:gd name="T42" fmla="*/ 341 w 396"/>
                <a:gd name="T43" fmla="*/ 35 h 65"/>
                <a:gd name="T44" fmla="*/ 346 w 396"/>
                <a:gd name="T45" fmla="*/ 36 h 65"/>
                <a:gd name="T46" fmla="*/ 351 w 396"/>
                <a:gd name="T47" fmla="*/ 39 h 65"/>
                <a:gd name="T48" fmla="*/ 356 w 396"/>
                <a:gd name="T49" fmla="*/ 44 h 65"/>
                <a:gd name="T50" fmla="*/ 361 w 396"/>
                <a:gd name="T51" fmla="*/ 49 h 65"/>
                <a:gd name="T52" fmla="*/ 365 w 396"/>
                <a:gd name="T53" fmla="*/ 55 h 65"/>
                <a:gd name="T54" fmla="*/ 365 w 396"/>
                <a:gd name="T55" fmla="*/ 55 h 65"/>
                <a:gd name="T56" fmla="*/ 367 w 396"/>
                <a:gd name="T57" fmla="*/ 58 h 65"/>
                <a:gd name="T58" fmla="*/ 370 w 396"/>
                <a:gd name="T59" fmla="*/ 62 h 65"/>
                <a:gd name="T60" fmla="*/ 375 w 396"/>
                <a:gd name="T61" fmla="*/ 63 h 65"/>
                <a:gd name="T62" fmla="*/ 380 w 396"/>
                <a:gd name="T63" fmla="*/ 65 h 65"/>
                <a:gd name="T64" fmla="*/ 380 w 396"/>
                <a:gd name="T65" fmla="*/ 65 h 65"/>
                <a:gd name="T66" fmla="*/ 385 w 396"/>
                <a:gd name="T67" fmla="*/ 63 h 65"/>
                <a:gd name="T68" fmla="*/ 385 w 396"/>
                <a:gd name="T69" fmla="*/ 63 h 65"/>
                <a:gd name="T70" fmla="*/ 391 w 396"/>
                <a:gd name="T71" fmla="*/ 60 h 65"/>
                <a:gd name="T72" fmla="*/ 395 w 396"/>
                <a:gd name="T73" fmla="*/ 55 h 65"/>
                <a:gd name="T74" fmla="*/ 396 w 396"/>
                <a:gd name="T75" fmla="*/ 49 h 65"/>
                <a:gd name="T76" fmla="*/ 395 w 396"/>
                <a:gd name="T77" fmla="*/ 42 h 65"/>
                <a:gd name="T78" fmla="*/ 395 w 396"/>
                <a:gd name="T79" fmla="*/ 42 h 65"/>
                <a:gd name="T80" fmla="*/ 388 w 396"/>
                <a:gd name="T81" fmla="*/ 31 h 65"/>
                <a:gd name="T82" fmla="*/ 381 w 396"/>
                <a:gd name="T83" fmla="*/ 21 h 65"/>
                <a:gd name="T84" fmla="*/ 372 w 396"/>
                <a:gd name="T85" fmla="*/ 14 h 65"/>
                <a:gd name="T86" fmla="*/ 364 w 396"/>
                <a:gd name="T87" fmla="*/ 9 h 65"/>
                <a:gd name="T88" fmla="*/ 354 w 396"/>
                <a:gd name="T89" fmla="*/ 5 h 65"/>
                <a:gd name="T90" fmla="*/ 344 w 396"/>
                <a:gd name="T91" fmla="*/ 2 h 65"/>
                <a:gd name="T92" fmla="*/ 335 w 396"/>
                <a:gd name="T93" fmla="*/ 1 h 65"/>
                <a:gd name="T94" fmla="*/ 325 w 396"/>
                <a:gd name="T9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325" y="0"/>
                  </a:moveTo>
                  <a:lnTo>
                    <a:pt x="325" y="0"/>
                  </a:lnTo>
                  <a:lnTo>
                    <a:pt x="316" y="1"/>
                  </a:lnTo>
                  <a:lnTo>
                    <a:pt x="16" y="1"/>
                  </a:lnTo>
                  <a:lnTo>
                    <a:pt x="16" y="1"/>
                  </a:lnTo>
                  <a:lnTo>
                    <a:pt x="8" y="2"/>
                  </a:lnTo>
                  <a:lnTo>
                    <a:pt x="3" y="6"/>
                  </a:lnTo>
                  <a:lnTo>
                    <a:pt x="1" y="11"/>
                  </a:lnTo>
                  <a:lnTo>
                    <a:pt x="0" y="17"/>
                  </a:lnTo>
                  <a:lnTo>
                    <a:pt x="0" y="17"/>
                  </a:lnTo>
                  <a:lnTo>
                    <a:pt x="1" y="24"/>
                  </a:lnTo>
                  <a:lnTo>
                    <a:pt x="3" y="29"/>
                  </a:lnTo>
                  <a:lnTo>
                    <a:pt x="8" y="32"/>
                  </a:lnTo>
                  <a:lnTo>
                    <a:pt x="16" y="34"/>
                  </a:lnTo>
                  <a:lnTo>
                    <a:pt x="316" y="34"/>
                  </a:lnTo>
                  <a:lnTo>
                    <a:pt x="316" y="34"/>
                  </a:lnTo>
                  <a:lnTo>
                    <a:pt x="319" y="34"/>
                  </a:lnTo>
                  <a:lnTo>
                    <a:pt x="319" y="34"/>
                  </a:lnTo>
                  <a:lnTo>
                    <a:pt x="326" y="32"/>
                  </a:lnTo>
                  <a:lnTo>
                    <a:pt x="326" y="32"/>
                  </a:lnTo>
                  <a:lnTo>
                    <a:pt x="335" y="34"/>
                  </a:lnTo>
                  <a:lnTo>
                    <a:pt x="341" y="35"/>
                  </a:lnTo>
                  <a:lnTo>
                    <a:pt x="346" y="36"/>
                  </a:lnTo>
                  <a:lnTo>
                    <a:pt x="351" y="39"/>
                  </a:lnTo>
                  <a:lnTo>
                    <a:pt x="356" y="44"/>
                  </a:lnTo>
                  <a:lnTo>
                    <a:pt x="361" y="49"/>
                  </a:lnTo>
                  <a:lnTo>
                    <a:pt x="365" y="55"/>
                  </a:lnTo>
                  <a:lnTo>
                    <a:pt x="365" y="55"/>
                  </a:lnTo>
                  <a:lnTo>
                    <a:pt x="367" y="58"/>
                  </a:lnTo>
                  <a:lnTo>
                    <a:pt x="370" y="62"/>
                  </a:lnTo>
                  <a:lnTo>
                    <a:pt x="375" y="63"/>
                  </a:lnTo>
                  <a:lnTo>
                    <a:pt x="380" y="65"/>
                  </a:lnTo>
                  <a:lnTo>
                    <a:pt x="380" y="65"/>
                  </a:lnTo>
                  <a:lnTo>
                    <a:pt x="385" y="63"/>
                  </a:lnTo>
                  <a:lnTo>
                    <a:pt x="385" y="63"/>
                  </a:lnTo>
                  <a:lnTo>
                    <a:pt x="391" y="60"/>
                  </a:lnTo>
                  <a:lnTo>
                    <a:pt x="395" y="55"/>
                  </a:lnTo>
                  <a:lnTo>
                    <a:pt x="396" y="49"/>
                  </a:lnTo>
                  <a:lnTo>
                    <a:pt x="395" y="42"/>
                  </a:lnTo>
                  <a:lnTo>
                    <a:pt x="395" y="42"/>
                  </a:lnTo>
                  <a:lnTo>
                    <a:pt x="388" y="31"/>
                  </a:lnTo>
                  <a:lnTo>
                    <a:pt x="381" y="21"/>
                  </a:lnTo>
                  <a:lnTo>
                    <a:pt x="372" y="14"/>
                  </a:lnTo>
                  <a:lnTo>
                    <a:pt x="364" y="9"/>
                  </a:lnTo>
                  <a:lnTo>
                    <a:pt x="354" y="5"/>
                  </a:lnTo>
                  <a:lnTo>
                    <a:pt x="344" y="2"/>
                  </a:lnTo>
                  <a:lnTo>
                    <a:pt x="335" y="1"/>
                  </a:lnTo>
                  <a:lnTo>
                    <a:pt x="3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47"/>
            <p:cNvSpPr>
              <a:spLocks/>
            </p:cNvSpPr>
            <p:nvPr/>
          </p:nvSpPr>
          <p:spPr bwMode="auto">
            <a:xfrm>
              <a:off x="309" y="1339"/>
              <a:ext cx="79" cy="13"/>
            </a:xfrm>
            <a:custGeom>
              <a:avLst/>
              <a:gdLst>
                <a:gd name="T0" fmla="*/ 325 w 396"/>
                <a:gd name="T1" fmla="*/ 0 h 65"/>
                <a:gd name="T2" fmla="*/ 325 w 396"/>
                <a:gd name="T3" fmla="*/ 0 h 65"/>
                <a:gd name="T4" fmla="*/ 316 w 396"/>
                <a:gd name="T5" fmla="*/ 1 h 65"/>
                <a:gd name="T6" fmla="*/ 16 w 396"/>
                <a:gd name="T7" fmla="*/ 1 h 65"/>
                <a:gd name="T8" fmla="*/ 16 w 396"/>
                <a:gd name="T9" fmla="*/ 1 h 65"/>
                <a:gd name="T10" fmla="*/ 8 w 396"/>
                <a:gd name="T11" fmla="*/ 2 h 65"/>
                <a:gd name="T12" fmla="*/ 3 w 396"/>
                <a:gd name="T13" fmla="*/ 6 h 65"/>
                <a:gd name="T14" fmla="*/ 1 w 396"/>
                <a:gd name="T15" fmla="*/ 11 h 65"/>
                <a:gd name="T16" fmla="*/ 0 w 396"/>
                <a:gd name="T17" fmla="*/ 17 h 65"/>
                <a:gd name="T18" fmla="*/ 0 w 396"/>
                <a:gd name="T19" fmla="*/ 17 h 65"/>
                <a:gd name="T20" fmla="*/ 1 w 396"/>
                <a:gd name="T21" fmla="*/ 24 h 65"/>
                <a:gd name="T22" fmla="*/ 3 w 396"/>
                <a:gd name="T23" fmla="*/ 29 h 65"/>
                <a:gd name="T24" fmla="*/ 8 w 396"/>
                <a:gd name="T25" fmla="*/ 32 h 65"/>
                <a:gd name="T26" fmla="*/ 16 w 396"/>
                <a:gd name="T27" fmla="*/ 34 h 65"/>
                <a:gd name="T28" fmla="*/ 316 w 396"/>
                <a:gd name="T29" fmla="*/ 34 h 65"/>
                <a:gd name="T30" fmla="*/ 316 w 396"/>
                <a:gd name="T31" fmla="*/ 34 h 65"/>
                <a:gd name="T32" fmla="*/ 319 w 396"/>
                <a:gd name="T33" fmla="*/ 34 h 65"/>
                <a:gd name="T34" fmla="*/ 319 w 396"/>
                <a:gd name="T35" fmla="*/ 34 h 65"/>
                <a:gd name="T36" fmla="*/ 326 w 396"/>
                <a:gd name="T37" fmla="*/ 32 h 65"/>
                <a:gd name="T38" fmla="*/ 326 w 396"/>
                <a:gd name="T39" fmla="*/ 32 h 65"/>
                <a:gd name="T40" fmla="*/ 335 w 396"/>
                <a:gd name="T41" fmla="*/ 34 h 65"/>
                <a:gd name="T42" fmla="*/ 341 w 396"/>
                <a:gd name="T43" fmla="*/ 35 h 65"/>
                <a:gd name="T44" fmla="*/ 346 w 396"/>
                <a:gd name="T45" fmla="*/ 36 h 65"/>
                <a:gd name="T46" fmla="*/ 351 w 396"/>
                <a:gd name="T47" fmla="*/ 39 h 65"/>
                <a:gd name="T48" fmla="*/ 356 w 396"/>
                <a:gd name="T49" fmla="*/ 44 h 65"/>
                <a:gd name="T50" fmla="*/ 361 w 396"/>
                <a:gd name="T51" fmla="*/ 49 h 65"/>
                <a:gd name="T52" fmla="*/ 365 w 396"/>
                <a:gd name="T53" fmla="*/ 55 h 65"/>
                <a:gd name="T54" fmla="*/ 365 w 396"/>
                <a:gd name="T55" fmla="*/ 55 h 65"/>
                <a:gd name="T56" fmla="*/ 367 w 396"/>
                <a:gd name="T57" fmla="*/ 58 h 65"/>
                <a:gd name="T58" fmla="*/ 370 w 396"/>
                <a:gd name="T59" fmla="*/ 62 h 65"/>
                <a:gd name="T60" fmla="*/ 375 w 396"/>
                <a:gd name="T61" fmla="*/ 63 h 65"/>
                <a:gd name="T62" fmla="*/ 380 w 396"/>
                <a:gd name="T63" fmla="*/ 65 h 65"/>
                <a:gd name="T64" fmla="*/ 380 w 396"/>
                <a:gd name="T65" fmla="*/ 65 h 65"/>
                <a:gd name="T66" fmla="*/ 385 w 396"/>
                <a:gd name="T67" fmla="*/ 63 h 65"/>
                <a:gd name="T68" fmla="*/ 385 w 396"/>
                <a:gd name="T69" fmla="*/ 63 h 65"/>
                <a:gd name="T70" fmla="*/ 391 w 396"/>
                <a:gd name="T71" fmla="*/ 60 h 65"/>
                <a:gd name="T72" fmla="*/ 395 w 396"/>
                <a:gd name="T73" fmla="*/ 55 h 65"/>
                <a:gd name="T74" fmla="*/ 396 w 396"/>
                <a:gd name="T75" fmla="*/ 49 h 65"/>
                <a:gd name="T76" fmla="*/ 395 w 396"/>
                <a:gd name="T77" fmla="*/ 42 h 65"/>
                <a:gd name="T78" fmla="*/ 395 w 396"/>
                <a:gd name="T79" fmla="*/ 42 h 65"/>
                <a:gd name="T80" fmla="*/ 388 w 396"/>
                <a:gd name="T81" fmla="*/ 31 h 65"/>
                <a:gd name="T82" fmla="*/ 381 w 396"/>
                <a:gd name="T83" fmla="*/ 21 h 65"/>
                <a:gd name="T84" fmla="*/ 372 w 396"/>
                <a:gd name="T85" fmla="*/ 14 h 65"/>
                <a:gd name="T86" fmla="*/ 364 w 396"/>
                <a:gd name="T87" fmla="*/ 9 h 65"/>
                <a:gd name="T88" fmla="*/ 354 w 396"/>
                <a:gd name="T89" fmla="*/ 5 h 65"/>
                <a:gd name="T90" fmla="*/ 344 w 396"/>
                <a:gd name="T91" fmla="*/ 2 h 65"/>
                <a:gd name="T92" fmla="*/ 335 w 396"/>
                <a:gd name="T93" fmla="*/ 1 h 65"/>
                <a:gd name="T94" fmla="*/ 325 w 396"/>
                <a:gd name="T9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325" y="0"/>
                  </a:moveTo>
                  <a:lnTo>
                    <a:pt x="325" y="0"/>
                  </a:lnTo>
                  <a:lnTo>
                    <a:pt x="316" y="1"/>
                  </a:lnTo>
                  <a:lnTo>
                    <a:pt x="16" y="1"/>
                  </a:lnTo>
                  <a:lnTo>
                    <a:pt x="16" y="1"/>
                  </a:lnTo>
                  <a:lnTo>
                    <a:pt x="8" y="2"/>
                  </a:lnTo>
                  <a:lnTo>
                    <a:pt x="3" y="6"/>
                  </a:lnTo>
                  <a:lnTo>
                    <a:pt x="1" y="11"/>
                  </a:lnTo>
                  <a:lnTo>
                    <a:pt x="0" y="17"/>
                  </a:lnTo>
                  <a:lnTo>
                    <a:pt x="0" y="17"/>
                  </a:lnTo>
                  <a:lnTo>
                    <a:pt x="1" y="24"/>
                  </a:lnTo>
                  <a:lnTo>
                    <a:pt x="3" y="29"/>
                  </a:lnTo>
                  <a:lnTo>
                    <a:pt x="8" y="32"/>
                  </a:lnTo>
                  <a:lnTo>
                    <a:pt x="16" y="34"/>
                  </a:lnTo>
                  <a:lnTo>
                    <a:pt x="316" y="34"/>
                  </a:lnTo>
                  <a:lnTo>
                    <a:pt x="316" y="34"/>
                  </a:lnTo>
                  <a:lnTo>
                    <a:pt x="319" y="34"/>
                  </a:lnTo>
                  <a:lnTo>
                    <a:pt x="319" y="34"/>
                  </a:lnTo>
                  <a:lnTo>
                    <a:pt x="326" y="32"/>
                  </a:lnTo>
                  <a:lnTo>
                    <a:pt x="326" y="32"/>
                  </a:lnTo>
                  <a:lnTo>
                    <a:pt x="335" y="34"/>
                  </a:lnTo>
                  <a:lnTo>
                    <a:pt x="341" y="35"/>
                  </a:lnTo>
                  <a:lnTo>
                    <a:pt x="346" y="36"/>
                  </a:lnTo>
                  <a:lnTo>
                    <a:pt x="351" y="39"/>
                  </a:lnTo>
                  <a:lnTo>
                    <a:pt x="356" y="44"/>
                  </a:lnTo>
                  <a:lnTo>
                    <a:pt x="361" y="49"/>
                  </a:lnTo>
                  <a:lnTo>
                    <a:pt x="365" y="55"/>
                  </a:lnTo>
                  <a:lnTo>
                    <a:pt x="365" y="55"/>
                  </a:lnTo>
                  <a:lnTo>
                    <a:pt x="367" y="58"/>
                  </a:lnTo>
                  <a:lnTo>
                    <a:pt x="370" y="62"/>
                  </a:lnTo>
                  <a:lnTo>
                    <a:pt x="375" y="63"/>
                  </a:lnTo>
                  <a:lnTo>
                    <a:pt x="380" y="65"/>
                  </a:lnTo>
                  <a:lnTo>
                    <a:pt x="380" y="65"/>
                  </a:lnTo>
                  <a:lnTo>
                    <a:pt x="385" y="63"/>
                  </a:lnTo>
                  <a:lnTo>
                    <a:pt x="385" y="63"/>
                  </a:lnTo>
                  <a:lnTo>
                    <a:pt x="391" y="60"/>
                  </a:lnTo>
                  <a:lnTo>
                    <a:pt x="395" y="55"/>
                  </a:lnTo>
                  <a:lnTo>
                    <a:pt x="396" y="49"/>
                  </a:lnTo>
                  <a:lnTo>
                    <a:pt x="395" y="42"/>
                  </a:lnTo>
                  <a:lnTo>
                    <a:pt x="395" y="42"/>
                  </a:lnTo>
                  <a:lnTo>
                    <a:pt x="388" y="31"/>
                  </a:lnTo>
                  <a:lnTo>
                    <a:pt x="381" y="21"/>
                  </a:lnTo>
                  <a:lnTo>
                    <a:pt x="372" y="14"/>
                  </a:lnTo>
                  <a:lnTo>
                    <a:pt x="364" y="9"/>
                  </a:lnTo>
                  <a:lnTo>
                    <a:pt x="354" y="5"/>
                  </a:lnTo>
                  <a:lnTo>
                    <a:pt x="344" y="2"/>
                  </a:lnTo>
                  <a:lnTo>
                    <a:pt x="335" y="1"/>
                  </a:lnTo>
                  <a:lnTo>
                    <a:pt x="3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48"/>
            <p:cNvSpPr>
              <a:spLocks/>
            </p:cNvSpPr>
            <p:nvPr/>
          </p:nvSpPr>
          <p:spPr bwMode="auto">
            <a:xfrm>
              <a:off x="309" y="1367"/>
              <a:ext cx="79" cy="13"/>
            </a:xfrm>
            <a:custGeom>
              <a:avLst/>
              <a:gdLst>
                <a:gd name="T0" fmla="*/ 325 w 396"/>
                <a:gd name="T1" fmla="*/ 0 h 64"/>
                <a:gd name="T2" fmla="*/ 325 w 396"/>
                <a:gd name="T3" fmla="*/ 0 h 64"/>
                <a:gd name="T4" fmla="*/ 316 w 396"/>
                <a:gd name="T5" fmla="*/ 0 h 64"/>
                <a:gd name="T6" fmla="*/ 16 w 396"/>
                <a:gd name="T7" fmla="*/ 0 h 64"/>
                <a:gd name="T8" fmla="*/ 16 w 396"/>
                <a:gd name="T9" fmla="*/ 0 h 64"/>
                <a:gd name="T10" fmla="*/ 8 w 396"/>
                <a:gd name="T11" fmla="*/ 2 h 64"/>
                <a:gd name="T12" fmla="*/ 3 w 396"/>
                <a:gd name="T13" fmla="*/ 5 h 64"/>
                <a:gd name="T14" fmla="*/ 1 w 396"/>
                <a:gd name="T15" fmla="*/ 10 h 64"/>
                <a:gd name="T16" fmla="*/ 0 w 396"/>
                <a:gd name="T17" fmla="*/ 17 h 64"/>
                <a:gd name="T18" fmla="*/ 0 w 396"/>
                <a:gd name="T19" fmla="*/ 17 h 64"/>
                <a:gd name="T20" fmla="*/ 1 w 396"/>
                <a:gd name="T21" fmla="*/ 23 h 64"/>
                <a:gd name="T22" fmla="*/ 3 w 396"/>
                <a:gd name="T23" fmla="*/ 28 h 64"/>
                <a:gd name="T24" fmla="*/ 8 w 396"/>
                <a:gd name="T25" fmla="*/ 32 h 64"/>
                <a:gd name="T26" fmla="*/ 16 w 396"/>
                <a:gd name="T27" fmla="*/ 33 h 64"/>
                <a:gd name="T28" fmla="*/ 316 w 396"/>
                <a:gd name="T29" fmla="*/ 33 h 64"/>
                <a:gd name="T30" fmla="*/ 316 w 396"/>
                <a:gd name="T31" fmla="*/ 33 h 64"/>
                <a:gd name="T32" fmla="*/ 319 w 396"/>
                <a:gd name="T33" fmla="*/ 33 h 64"/>
                <a:gd name="T34" fmla="*/ 319 w 396"/>
                <a:gd name="T35" fmla="*/ 33 h 64"/>
                <a:gd name="T36" fmla="*/ 326 w 396"/>
                <a:gd name="T37" fmla="*/ 33 h 64"/>
                <a:gd name="T38" fmla="*/ 326 w 396"/>
                <a:gd name="T39" fmla="*/ 33 h 64"/>
                <a:gd name="T40" fmla="*/ 335 w 396"/>
                <a:gd name="T41" fmla="*/ 33 h 64"/>
                <a:gd name="T42" fmla="*/ 341 w 396"/>
                <a:gd name="T43" fmla="*/ 34 h 64"/>
                <a:gd name="T44" fmla="*/ 346 w 396"/>
                <a:gd name="T45" fmla="*/ 37 h 64"/>
                <a:gd name="T46" fmla="*/ 351 w 396"/>
                <a:gd name="T47" fmla="*/ 39 h 64"/>
                <a:gd name="T48" fmla="*/ 356 w 396"/>
                <a:gd name="T49" fmla="*/ 43 h 64"/>
                <a:gd name="T50" fmla="*/ 361 w 396"/>
                <a:gd name="T51" fmla="*/ 48 h 64"/>
                <a:gd name="T52" fmla="*/ 365 w 396"/>
                <a:gd name="T53" fmla="*/ 54 h 64"/>
                <a:gd name="T54" fmla="*/ 365 w 396"/>
                <a:gd name="T55" fmla="*/ 54 h 64"/>
                <a:gd name="T56" fmla="*/ 367 w 396"/>
                <a:gd name="T57" fmla="*/ 58 h 64"/>
                <a:gd name="T58" fmla="*/ 370 w 396"/>
                <a:gd name="T59" fmla="*/ 61 h 64"/>
                <a:gd name="T60" fmla="*/ 375 w 396"/>
                <a:gd name="T61" fmla="*/ 64 h 64"/>
                <a:gd name="T62" fmla="*/ 380 w 396"/>
                <a:gd name="T63" fmla="*/ 64 h 64"/>
                <a:gd name="T64" fmla="*/ 380 w 396"/>
                <a:gd name="T65" fmla="*/ 64 h 64"/>
                <a:gd name="T66" fmla="*/ 385 w 396"/>
                <a:gd name="T67" fmla="*/ 63 h 64"/>
                <a:gd name="T68" fmla="*/ 385 w 396"/>
                <a:gd name="T69" fmla="*/ 63 h 64"/>
                <a:gd name="T70" fmla="*/ 391 w 396"/>
                <a:gd name="T71" fmla="*/ 59 h 64"/>
                <a:gd name="T72" fmla="*/ 395 w 396"/>
                <a:gd name="T73" fmla="*/ 54 h 64"/>
                <a:gd name="T74" fmla="*/ 396 w 396"/>
                <a:gd name="T75" fmla="*/ 48 h 64"/>
                <a:gd name="T76" fmla="*/ 395 w 396"/>
                <a:gd name="T77" fmla="*/ 42 h 64"/>
                <a:gd name="T78" fmla="*/ 395 w 396"/>
                <a:gd name="T79" fmla="*/ 42 h 64"/>
                <a:gd name="T80" fmla="*/ 388 w 396"/>
                <a:gd name="T81" fmla="*/ 30 h 64"/>
                <a:gd name="T82" fmla="*/ 381 w 396"/>
                <a:gd name="T83" fmla="*/ 22 h 64"/>
                <a:gd name="T84" fmla="*/ 372 w 396"/>
                <a:gd name="T85" fmla="*/ 14 h 64"/>
                <a:gd name="T86" fmla="*/ 364 w 396"/>
                <a:gd name="T87" fmla="*/ 8 h 64"/>
                <a:gd name="T88" fmla="*/ 354 w 396"/>
                <a:gd name="T89" fmla="*/ 4 h 64"/>
                <a:gd name="T90" fmla="*/ 344 w 396"/>
                <a:gd name="T91" fmla="*/ 2 h 64"/>
                <a:gd name="T92" fmla="*/ 335 w 396"/>
                <a:gd name="T93" fmla="*/ 0 h 64"/>
                <a:gd name="T94" fmla="*/ 325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325" y="0"/>
                  </a:moveTo>
                  <a:lnTo>
                    <a:pt x="325" y="0"/>
                  </a:lnTo>
                  <a:lnTo>
                    <a:pt x="316" y="0"/>
                  </a:lnTo>
                  <a:lnTo>
                    <a:pt x="16" y="0"/>
                  </a:lnTo>
                  <a:lnTo>
                    <a:pt x="16" y="0"/>
                  </a:lnTo>
                  <a:lnTo>
                    <a:pt x="8" y="2"/>
                  </a:lnTo>
                  <a:lnTo>
                    <a:pt x="3" y="5"/>
                  </a:lnTo>
                  <a:lnTo>
                    <a:pt x="1" y="10"/>
                  </a:lnTo>
                  <a:lnTo>
                    <a:pt x="0" y="17"/>
                  </a:lnTo>
                  <a:lnTo>
                    <a:pt x="0" y="17"/>
                  </a:lnTo>
                  <a:lnTo>
                    <a:pt x="1" y="23"/>
                  </a:lnTo>
                  <a:lnTo>
                    <a:pt x="3" y="28"/>
                  </a:lnTo>
                  <a:lnTo>
                    <a:pt x="8" y="32"/>
                  </a:lnTo>
                  <a:lnTo>
                    <a:pt x="16" y="33"/>
                  </a:lnTo>
                  <a:lnTo>
                    <a:pt x="316" y="33"/>
                  </a:lnTo>
                  <a:lnTo>
                    <a:pt x="316" y="33"/>
                  </a:lnTo>
                  <a:lnTo>
                    <a:pt x="319" y="33"/>
                  </a:lnTo>
                  <a:lnTo>
                    <a:pt x="319" y="33"/>
                  </a:lnTo>
                  <a:lnTo>
                    <a:pt x="326" y="33"/>
                  </a:lnTo>
                  <a:lnTo>
                    <a:pt x="326" y="33"/>
                  </a:lnTo>
                  <a:lnTo>
                    <a:pt x="335" y="33"/>
                  </a:lnTo>
                  <a:lnTo>
                    <a:pt x="341" y="34"/>
                  </a:lnTo>
                  <a:lnTo>
                    <a:pt x="346" y="37"/>
                  </a:lnTo>
                  <a:lnTo>
                    <a:pt x="351" y="39"/>
                  </a:lnTo>
                  <a:lnTo>
                    <a:pt x="356" y="43"/>
                  </a:lnTo>
                  <a:lnTo>
                    <a:pt x="361" y="48"/>
                  </a:lnTo>
                  <a:lnTo>
                    <a:pt x="365" y="54"/>
                  </a:lnTo>
                  <a:lnTo>
                    <a:pt x="365" y="54"/>
                  </a:lnTo>
                  <a:lnTo>
                    <a:pt x="367" y="58"/>
                  </a:lnTo>
                  <a:lnTo>
                    <a:pt x="370" y="61"/>
                  </a:lnTo>
                  <a:lnTo>
                    <a:pt x="375" y="64"/>
                  </a:lnTo>
                  <a:lnTo>
                    <a:pt x="380" y="64"/>
                  </a:lnTo>
                  <a:lnTo>
                    <a:pt x="380" y="64"/>
                  </a:lnTo>
                  <a:lnTo>
                    <a:pt x="385" y="63"/>
                  </a:lnTo>
                  <a:lnTo>
                    <a:pt x="385" y="63"/>
                  </a:lnTo>
                  <a:lnTo>
                    <a:pt x="391" y="59"/>
                  </a:lnTo>
                  <a:lnTo>
                    <a:pt x="395" y="54"/>
                  </a:lnTo>
                  <a:lnTo>
                    <a:pt x="396" y="48"/>
                  </a:lnTo>
                  <a:lnTo>
                    <a:pt x="395" y="42"/>
                  </a:lnTo>
                  <a:lnTo>
                    <a:pt x="395" y="42"/>
                  </a:lnTo>
                  <a:lnTo>
                    <a:pt x="388" y="30"/>
                  </a:lnTo>
                  <a:lnTo>
                    <a:pt x="381" y="22"/>
                  </a:lnTo>
                  <a:lnTo>
                    <a:pt x="372" y="14"/>
                  </a:lnTo>
                  <a:lnTo>
                    <a:pt x="364" y="8"/>
                  </a:lnTo>
                  <a:lnTo>
                    <a:pt x="354" y="4"/>
                  </a:lnTo>
                  <a:lnTo>
                    <a:pt x="344" y="2"/>
                  </a:lnTo>
                  <a:lnTo>
                    <a:pt x="335" y="0"/>
                  </a:lnTo>
                  <a:lnTo>
                    <a:pt x="3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49"/>
            <p:cNvSpPr>
              <a:spLocks/>
            </p:cNvSpPr>
            <p:nvPr/>
          </p:nvSpPr>
          <p:spPr bwMode="auto">
            <a:xfrm>
              <a:off x="309" y="1367"/>
              <a:ext cx="79" cy="13"/>
            </a:xfrm>
            <a:custGeom>
              <a:avLst/>
              <a:gdLst>
                <a:gd name="T0" fmla="*/ 325 w 396"/>
                <a:gd name="T1" fmla="*/ 0 h 64"/>
                <a:gd name="T2" fmla="*/ 325 w 396"/>
                <a:gd name="T3" fmla="*/ 0 h 64"/>
                <a:gd name="T4" fmla="*/ 316 w 396"/>
                <a:gd name="T5" fmla="*/ 0 h 64"/>
                <a:gd name="T6" fmla="*/ 16 w 396"/>
                <a:gd name="T7" fmla="*/ 0 h 64"/>
                <a:gd name="T8" fmla="*/ 16 w 396"/>
                <a:gd name="T9" fmla="*/ 0 h 64"/>
                <a:gd name="T10" fmla="*/ 8 w 396"/>
                <a:gd name="T11" fmla="*/ 2 h 64"/>
                <a:gd name="T12" fmla="*/ 3 w 396"/>
                <a:gd name="T13" fmla="*/ 5 h 64"/>
                <a:gd name="T14" fmla="*/ 1 w 396"/>
                <a:gd name="T15" fmla="*/ 10 h 64"/>
                <a:gd name="T16" fmla="*/ 0 w 396"/>
                <a:gd name="T17" fmla="*/ 17 h 64"/>
                <a:gd name="T18" fmla="*/ 0 w 396"/>
                <a:gd name="T19" fmla="*/ 17 h 64"/>
                <a:gd name="T20" fmla="*/ 1 w 396"/>
                <a:gd name="T21" fmla="*/ 23 h 64"/>
                <a:gd name="T22" fmla="*/ 3 w 396"/>
                <a:gd name="T23" fmla="*/ 28 h 64"/>
                <a:gd name="T24" fmla="*/ 8 w 396"/>
                <a:gd name="T25" fmla="*/ 32 h 64"/>
                <a:gd name="T26" fmla="*/ 16 w 396"/>
                <a:gd name="T27" fmla="*/ 33 h 64"/>
                <a:gd name="T28" fmla="*/ 316 w 396"/>
                <a:gd name="T29" fmla="*/ 33 h 64"/>
                <a:gd name="T30" fmla="*/ 316 w 396"/>
                <a:gd name="T31" fmla="*/ 33 h 64"/>
                <a:gd name="T32" fmla="*/ 319 w 396"/>
                <a:gd name="T33" fmla="*/ 33 h 64"/>
                <a:gd name="T34" fmla="*/ 319 w 396"/>
                <a:gd name="T35" fmla="*/ 33 h 64"/>
                <a:gd name="T36" fmla="*/ 326 w 396"/>
                <a:gd name="T37" fmla="*/ 33 h 64"/>
                <a:gd name="T38" fmla="*/ 326 w 396"/>
                <a:gd name="T39" fmla="*/ 33 h 64"/>
                <a:gd name="T40" fmla="*/ 335 w 396"/>
                <a:gd name="T41" fmla="*/ 33 h 64"/>
                <a:gd name="T42" fmla="*/ 341 w 396"/>
                <a:gd name="T43" fmla="*/ 34 h 64"/>
                <a:gd name="T44" fmla="*/ 346 w 396"/>
                <a:gd name="T45" fmla="*/ 37 h 64"/>
                <a:gd name="T46" fmla="*/ 351 w 396"/>
                <a:gd name="T47" fmla="*/ 39 h 64"/>
                <a:gd name="T48" fmla="*/ 356 w 396"/>
                <a:gd name="T49" fmla="*/ 43 h 64"/>
                <a:gd name="T50" fmla="*/ 361 w 396"/>
                <a:gd name="T51" fmla="*/ 48 h 64"/>
                <a:gd name="T52" fmla="*/ 365 w 396"/>
                <a:gd name="T53" fmla="*/ 54 h 64"/>
                <a:gd name="T54" fmla="*/ 365 w 396"/>
                <a:gd name="T55" fmla="*/ 54 h 64"/>
                <a:gd name="T56" fmla="*/ 367 w 396"/>
                <a:gd name="T57" fmla="*/ 58 h 64"/>
                <a:gd name="T58" fmla="*/ 370 w 396"/>
                <a:gd name="T59" fmla="*/ 61 h 64"/>
                <a:gd name="T60" fmla="*/ 375 w 396"/>
                <a:gd name="T61" fmla="*/ 64 h 64"/>
                <a:gd name="T62" fmla="*/ 380 w 396"/>
                <a:gd name="T63" fmla="*/ 64 h 64"/>
                <a:gd name="T64" fmla="*/ 380 w 396"/>
                <a:gd name="T65" fmla="*/ 64 h 64"/>
                <a:gd name="T66" fmla="*/ 385 w 396"/>
                <a:gd name="T67" fmla="*/ 63 h 64"/>
                <a:gd name="T68" fmla="*/ 385 w 396"/>
                <a:gd name="T69" fmla="*/ 63 h 64"/>
                <a:gd name="T70" fmla="*/ 391 w 396"/>
                <a:gd name="T71" fmla="*/ 59 h 64"/>
                <a:gd name="T72" fmla="*/ 395 w 396"/>
                <a:gd name="T73" fmla="*/ 54 h 64"/>
                <a:gd name="T74" fmla="*/ 396 w 396"/>
                <a:gd name="T75" fmla="*/ 48 h 64"/>
                <a:gd name="T76" fmla="*/ 395 w 396"/>
                <a:gd name="T77" fmla="*/ 42 h 64"/>
                <a:gd name="T78" fmla="*/ 395 w 396"/>
                <a:gd name="T79" fmla="*/ 42 h 64"/>
                <a:gd name="T80" fmla="*/ 388 w 396"/>
                <a:gd name="T81" fmla="*/ 30 h 64"/>
                <a:gd name="T82" fmla="*/ 381 w 396"/>
                <a:gd name="T83" fmla="*/ 22 h 64"/>
                <a:gd name="T84" fmla="*/ 372 w 396"/>
                <a:gd name="T85" fmla="*/ 14 h 64"/>
                <a:gd name="T86" fmla="*/ 364 w 396"/>
                <a:gd name="T87" fmla="*/ 8 h 64"/>
                <a:gd name="T88" fmla="*/ 354 w 396"/>
                <a:gd name="T89" fmla="*/ 4 h 64"/>
                <a:gd name="T90" fmla="*/ 344 w 396"/>
                <a:gd name="T91" fmla="*/ 2 h 64"/>
                <a:gd name="T92" fmla="*/ 335 w 396"/>
                <a:gd name="T93" fmla="*/ 0 h 64"/>
                <a:gd name="T94" fmla="*/ 325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325" y="0"/>
                  </a:moveTo>
                  <a:lnTo>
                    <a:pt x="325" y="0"/>
                  </a:lnTo>
                  <a:lnTo>
                    <a:pt x="316" y="0"/>
                  </a:lnTo>
                  <a:lnTo>
                    <a:pt x="16" y="0"/>
                  </a:lnTo>
                  <a:lnTo>
                    <a:pt x="16" y="0"/>
                  </a:lnTo>
                  <a:lnTo>
                    <a:pt x="8" y="2"/>
                  </a:lnTo>
                  <a:lnTo>
                    <a:pt x="3" y="5"/>
                  </a:lnTo>
                  <a:lnTo>
                    <a:pt x="1" y="10"/>
                  </a:lnTo>
                  <a:lnTo>
                    <a:pt x="0" y="17"/>
                  </a:lnTo>
                  <a:lnTo>
                    <a:pt x="0" y="17"/>
                  </a:lnTo>
                  <a:lnTo>
                    <a:pt x="1" y="23"/>
                  </a:lnTo>
                  <a:lnTo>
                    <a:pt x="3" y="28"/>
                  </a:lnTo>
                  <a:lnTo>
                    <a:pt x="8" y="32"/>
                  </a:lnTo>
                  <a:lnTo>
                    <a:pt x="16" y="33"/>
                  </a:lnTo>
                  <a:lnTo>
                    <a:pt x="316" y="33"/>
                  </a:lnTo>
                  <a:lnTo>
                    <a:pt x="316" y="33"/>
                  </a:lnTo>
                  <a:lnTo>
                    <a:pt x="319" y="33"/>
                  </a:lnTo>
                  <a:lnTo>
                    <a:pt x="319" y="33"/>
                  </a:lnTo>
                  <a:lnTo>
                    <a:pt x="326" y="33"/>
                  </a:lnTo>
                  <a:lnTo>
                    <a:pt x="326" y="33"/>
                  </a:lnTo>
                  <a:lnTo>
                    <a:pt x="335" y="33"/>
                  </a:lnTo>
                  <a:lnTo>
                    <a:pt x="341" y="34"/>
                  </a:lnTo>
                  <a:lnTo>
                    <a:pt x="346" y="37"/>
                  </a:lnTo>
                  <a:lnTo>
                    <a:pt x="351" y="39"/>
                  </a:lnTo>
                  <a:lnTo>
                    <a:pt x="356" y="43"/>
                  </a:lnTo>
                  <a:lnTo>
                    <a:pt x="361" y="48"/>
                  </a:lnTo>
                  <a:lnTo>
                    <a:pt x="365" y="54"/>
                  </a:lnTo>
                  <a:lnTo>
                    <a:pt x="365" y="54"/>
                  </a:lnTo>
                  <a:lnTo>
                    <a:pt x="367" y="58"/>
                  </a:lnTo>
                  <a:lnTo>
                    <a:pt x="370" y="61"/>
                  </a:lnTo>
                  <a:lnTo>
                    <a:pt x="375" y="64"/>
                  </a:lnTo>
                  <a:lnTo>
                    <a:pt x="380" y="64"/>
                  </a:lnTo>
                  <a:lnTo>
                    <a:pt x="380" y="64"/>
                  </a:lnTo>
                  <a:lnTo>
                    <a:pt x="385" y="63"/>
                  </a:lnTo>
                  <a:lnTo>
                    <a:pt x="385" y="63"/>
                  </a:lnTo>
                  <a:lnTo>
                    <a:pt x="391" y="59"/>
                  </a:lnTo>
                  <a:lnTo>
                    <a:pt x="395" y="54"/>
                  </a:lnTo>
                  <a:lnTo>
                    <a:pt x="396" y="48"/>
                  </a:lnTo>
                  <a:lnTo>
                    <a:pt x="395" y="42"/>
                  </a:lnTo>
                  <a:lnTo>
                    <a:pt x="395" y="42"/>
                  </a:lnTo>
                  <a:lnTo>
                    <a:pt x="388" y="30"/>
                  </a:lnTo>
                  <a:lnTo>
                    <a:pt x="381" y="22"/>
                  </a:lnTo>
                  <a:lnTo>
                    <a:pt x="372" y="14"/>
                  </a:lnTo>
                  <a:lnTo>
                    <a:pt x="364" y="8"/>
                  </a:lnTo>
                  <a:lnTo>
                    <a:pt x="354" y="4"/>
                  </a:lnTo>
                  <a:lnTo>
                    <a:pt x="344" y="2"/>
                  </a:lnTo>
                  <a:lnTo>
                    <a:pt x="335" y="0"/>
                  </a:lnTo>
                  <a:lnTo>
                    <a:pt x="3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50"/>
            <p:cNvSpPr>
              <a:spLocks/>
            </p:cNvSpPr>
            <p:nvPr/>
          </p:nvSpPr>
          <p:spPr bwMode="auto">
            <a:xfrm>
              <a:off x="309" y="1395"/>
              <a:ext cx="79" cy="13"/>
            </a:xfrm>
            <a:custGeom>
              <a:avLst/>
              <a:gdLst>
                <a:gd name="T0" fmla="*/ 325 w 396"/>
                <a:gd name="T1" fmla="*/ 0 h 64"/>
                <a:gd name="T2" fmla="*/ 325 w 396"/>
                <a:gd name="T3" fmla="*/ 0 h 64"/>
                <a:gd name="T4" fmla="*/ 316 w 396"/>
                <a:gd name="T5" fmla="*/ 0 h 64"/>
                <a:gd name="T6" fmla="*/ 16 w 396"/>
                <a:gd name="T7" fmla="*/ 0 h 64"/>
                <a:gd name="T8" fmla="*/ 16 w 396"/>
                <a:gd name="T9" fmla="*/ 0 h 64"/>
                <a:gd name="T10" fmla="*/ 8 w 396"/>
                <a:gd name="T11" fmla="*/ 2 h 64"/>
                <a:gd name="T12" fmla="*/ 3 w 396"/>
                <a:gd name="T13" fmla="*/ 5 h 64"/>
                <a:gd name="T14" fmla="*/ 1 w 396"/>
                <a:gd name="T15" fmla="*/ 10 h 64"/>
                <a:gd name="T16" fmla="*/ 0 w 396"/>
                <a:gd name="T17" fmla="*/ 16 h 64"/>
                <a:gd name="T18" fmla="*/ 0 w 396"/>
                <a:gd name="T19" fmla="*/ 16 h 64"/>
                <a:gd name="T20" fmla="*/ 1 w 396"/>
                <a:gd name="T21" fmla="*/ 23 h 64"/>
                <a:gd name="T22" fmla="*/ 3 w 396"/>
                <a:gd name="T23" fmla="*/ 28 h 64"/>
                <a:gd name="T24" fmla="*/ 8 w 396"/>
                <a:gd name="T25" fmla="*/ 31 h 64"/>
                <a:gd name="T26" fmla="*/ 16 w 396"/>
                <a:gd name="T27" fmla="*/ 32 h 64"/>
                <a:gd name="T28" fmla="*/ 316 w 396"/>
                <a:gd name="T29" fmla="*/ 32 h 64"/>
                <a:gd name="T30" fmla="*/ 316 w 396"/>
                <a:gd name="T31" fmla="*/ 32 h 64"/>
                <a:gd name="T32" fmla="*/ 319 w 396"/>
                <a:gd name="T33" fmla="*/ 32 h 64"/>
                <a:gd name="T34" fmla="*/ 319 w 396"/>
                <a:gd name="T35" fmla="*/ 32 h 64"/>
                <a:gd name="T36" fmla="*/ 326 w 396"/>
                <a:gd name="T37" fmla="*/ 32 h 64"/>
                <a:gd name="T38" fmla="*/ 326 w 396"/>
                <a:gd name="T39" fmla="*/ 32 h 64"/>
                <a:gd name="T40" fmla="*/ 335 w 396"/>
                <a:gd name="T41" fmla="*/ 33 h 64"/>
                <a:gd name="T42" fmla="*/ 341 w 396"/>
                <a:gd name="T43" fmla="*/ 33 h 64"/>
                <a:gd name="T44" fmla="*/ 346 w 396"/>
                <a:gd name="T45" fmla="*/ 36 h 64"/>
                <a:gd name="T46" fmla="*/ 351 w 396"/>
                <a:gd name="T47" fmla="*/ 38 h 64"/>
                <a:gd name="T48" fmla="*/ 356 w 396"/>
                <a:gd name="T49" fmla="*/ 42 h 64"/>
                <a:gd name="T50" fmla="*/ 361 w 396"/>
                <a:gd name="T51" fmla="*/ 47 h 64"/>
                <a:gd name="T52" fmla="*/ 365 w 396"/>
                <a:gd name="T53" fmla="*/ 53 h 64"/>
                <a:gd name="T54" fmla="*/ 365 w 396"/>
                <a:gd name="T55" fmla="*/ 53 h 64"/>
                <a:gd name="T56" fmla="*/ 367 w 396"/>
                <a:gd name="T57" fmla="*/ 58 h 64"/>
                <a:gd name="T58" fmla="*/ 370 w 396"/>
                <a:gd name="T59" fmla="*/ 61 h 64"/>
                <a:gd name="T60" fmla="*/ 375 w 396"/>
                <a:gd name="T61" fmla="*/ 63 h 64"/>
                <a:gd name="T62" fmla="*/ 380 w 396"/>
                <a:gd name="T63" fmla="*/ 64 h 64"/>
                <a:gd name="T64" fmla="*/ 380 w 396"/>
                <a:gd name="T65" fmla="*/ 64 h 64"/>
                <a:gd name="T66" fmla="*/ 385 w 396"/>
                <a:gd name="T67" fmla="*/ 63 h 64"/>
                <a:gd name="T68" fmla="*/ 385 w 396"/>
                <a:gd name="T69" fmla="*/ 63 h 64"/>
                <a:gd name="T70" fmla="*/ 391 w 396"/>
                <a:gd name="T71" fmla="*/ 59 h 64"/>
                <a:gd name="T72" fmla="*/ 395 w 396"/>
                <a:gd name="T73" fmla="*/ 54 h 64"/>
                <a:gd name="T74" fmla="*/ 396 w 396"/>
                <a:gd name="T75" fmla="*/ 48 h 64"/>
                <a:gd name="T76" fmla="*/ 395 w 396"/>
                <a:gd name="T77" fmla="*/ 42 h 64"/>
                <a:gd name="T78" fmla="*/ 395 w 396"/>
                <a:gd name="T79" fmla="*/ 42 h 64"/>
                <a:gd name="T80" fmla="*/ 388 w 396"/>
                <a:gd name="T81" fmla="*/ 31 h 64"/>
                <a:gd name="T82" fmla="*/ 381 w 396"/>
                <a:gd name="T83" fmla="*/ 21 h 64"/>
                <a:gd name="T84" fmla="*/ 372 w 396"/>
                <a:gd name="T85" fmla="*/ 13 h 64"/>
                <a:gd name="T86" fmla="*/ 364 w 396"/>
                <a:gd name="T87" fmla="*/ 8 h 64"/>
                <a:gd name="T88" fmla="*/ 354 w 396"/>
                <a:gd name="T89" fmla="*/ 5 h 64"/>
                <a:gd name="T90" fmla="*/ 344 w 396"/>
                <a:gd name="T91" fmla="*/ 1 h 64"/>
                <a:gd name="T92" fmla="*/ 335 w 396"/>
                <a:gd name="T93" fmla="*/ 0 h 64"/>
                <a:gd name="T94" fmla="*/ 325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325" y="0"/>
                  </a:moveTo>
                  <a:lnTo>
                    <a:pt x="325" y="0"/>
                  </a:lnTo>
                  <a:lnTo>
                    <a:pt x="316" y="0"/>
                  </a:lnTo>
                  <a:lnTo>
                    <a:pt x="16" y="0"/>
                  </a:lnTo>
                  <a:lnTo>
                    <a:pt x="16" y="0"/>
                  </a:lnTo>
                  <a:lnTo>
                    <a:pt x="8" y="2"/>
                  </a:lnTo>
                  <a:lnTo>
                    <a:pt x="3" y="5"/>
                  </a:lnTo>
                  <a:lnTo>
                    <a:pt x="1" y="10"/>
                  </a:lnTo>
                  <a:lnTo>
                    <a:pt x="0" y="16"/>
                  </a:lnTo>
                  <a:lnTo>
                    <a:pt x="0" y="16"/>
                  </a:lnTo>
                  <a:lnTo>
                    <a:pt x="1" y="23"/>
                  </a:lnTo>
                  <a:lnTo>
                    <a:pt x="3" y="28"/>
                  </a:lnTo>
                  <a:lnTo>
                    <a:pt x="8" y="31"/>
                  </a:lnTo>
                  <a:lnTo>
                    <a:pt x="16" y="32"/>
                  </a:lnTo>
                  <a:lnTo>
                    <a:pt x="316" y="32"/>
                  </a:lnTo>
                  <a:lnTo>
                    <a:pt x="316" y="32"/>
                  </a:lnTo>
                  <a:lnTo>
                    <a:pt x="319" y="32"/>
                  </a:lnTo>
                  <a:lnTo>
                    <a:pt x="319" y="32"/>
                  </a:lnTo>
                  <a:lnTo>
                    <a:pt x="326" y="32"/>
                  </a:lnTo>
                  <a:lnTo>
                    <a:pt x="326" y="32"/>
                  </a:lnTo>
                  <a:lnTo>
                    <a:pt x="335" y="33"/>
                  </a:lnTo>
                  <a:lnTo>
                    <a:pt x="341" y="33"/>
                  </a:lnTo>
                  <a:lnTo>
                    <a:pt x="346" y="36"/>
                  </a:lnTo>
                  <a:lnTo>
                    <a:pt x="351" y="38"/>
                  </a:lnTo>
                  <a:lnTo>
                    <a:pt x="356" y="42"/>
                  </a:lnTo>
                  <a:lnTo>
                    <a:pt x="361" y="47"/>
                  </a:lnTo>
                  <a:lnTo>
                    <a:pt x="365" y="53"/>
                  </a:lnTo>
                  <a:lnTo>
                    <a:pt x="365" y="53"/>
                  </a:lnTo>
                  <a:lnTo>
                    <a:pt x="367" y="58"/>
                  </a:lnTo>
                  <a:lnTo>
                    <a:pt x="370" y="61"/>
                  </a:lnTo>
                  <a:lnTo>
                    <a:pt x="375" y="63"/>
                  </a:lnTo>
                  <a:lnTo>
                    <a:pt x="380" y="64"/>
                  </a:lnTo>
                  <a:lnTo>
                    <a:pt x="380" y="64"/>
                  </a:lnTo>
                  <a:lnTo>
                    <a:pt x="385" y="63"/>
                  </a:lnTo>
                  <a:lnTo>
                    <a:pt x="385" y="63"/>
                  </a:lnTo>
                  <a:lnTo>
                    <a:pt x="391" y="59"/>
                  </a:lnTo>
                  <a:lnTo>
                    <a:pt x="395" y="54"/>
                  </a:lnTo>
                  <a:lnTo>
                    <a:pt x="396" y="48"/>
                  </a:lnTo>
                  <a:lnTo>
                    <a:pt x="395" y="42"/>
                  </a:lnTo>
                  <a:lnTo>
                    <a:pt x="395" y="42"/>
                  </a:lnTo>
                  <a:lnTo>
                    <a:pt x="388" y="31"/>
                  </a:lnTo>
                  <a:lnTo>
                    <a:pt x="381" y="21"/>
                  </a:lnTo>
                  <a:lnTo>
                    <a:pt x="372" y="13"/>
                  </a:lnTo>
                  <a:lnTo>
                    <a:pt x="364" y="8"/>
                  </a:lnTo>
                  <a:lnTo>
                    <a:pt x="354" y="5"/>
                  </a:lnTo>
                  <a:lnTo>
                    <a:pt x="344" y="1"/>
                  </a:lnTo>
                  <a:lnTo>
                    <a:pt x="335" y="0"/>
                  </a:lnTo>
                  <a:lnTo>
                    <a:pt x="3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51"/>
            <p:cNvSpPr>
              <a:spLocks/>
            </p:cNvSpPr>
            <p:nvPr/>
          </p:nvSpPr>
          <p:spPr bwMode="auto">
            <a:xfrm>
              <a:off x="309" y="1395"/>
              <a:ext cx="79" cy="13"/>
            </a:xfrm>
            <a:custGeom>
              <a:avLst/>
              <a:gdLst>
                <a:gd name="T0" fmla="*/ 325 w 396"/>
                <a:gd name="T1" fmla="*/ 0 h 64"/>
                <a:gd name="T2" fmla="*/ 325 w 396"/>
                <a:gd name="T3" fmla="*/ 0 h 64"/>
                <a:gd name="T4" fmla="*/ 316 w 396"/>
                <a:gd name="T5" fmla="*/ 0 h 64"/>
                <a:gd name="T6" fmla="*/ 16 w 396"/>
                <a:gd name="T7" fmla="*/ 0 h 64"/>
                <a:gd name="T8" fmla="*/ 16 w 396"/>
                <a:gd name="T9" fmla="*/ 0 h 64"/>
                <a:gd name="T10" fmla="*/ 8 w 396"/>
                <a:gd name="T11" fmla="*/ 2 h 64"/>
                <a:gd name="T12" fmla="*/ 3 w 396"/>
                <a:gd name="T13" fmla="*/ 5 h 64"/>
                <a:gd name="T14" fmla="*/ 1 w 396"/>
                <a:gd name="T15" fmla="*/ 10 h 64"/>
                <a:gd name="T16" fmla="*/ 0 w 396"/>
                <a:gd name="T17" fmla="*/ 16 h 64"/>
                <a:gd name="T18" fmla="*/ 0 w 396"/>
                <a:gd name="T19" fmla="*/ 16 h 64"/>
                <a:gd name="T20" fmla="*/ 1 w 396"/>
                <a:gd name="T21" fmla="*/ 23 h 64"/>
                <a:gd name="T22" fmla="*/ 3 w 396"/>
                <a:gd name="T23" fmla="*/ 28 h 64"/>
                <a:gd name="T24" fmla="*/ 8 w 396"/>
                <a:gd name="T25" fmla="*/ 31 h 64"/>
                <a:gd name="T26" fmla="*/ 16 w 396"/>
                <a:gd name="T27" fmla="*/ 32 h 64"/>
                <a:gd name="T28" fmla="*/ 316 w 396"/>
                <a:gd name="T29" fmla="*/ 32 h 64"/>
                <a:gd name="T30" fmla="*/ 316 w 396"/>
                <a:gd name="T31" fmla="*/ 32 h 64"/>
                <a:gd name="T32" fmla="*/ 319 w 396"/>
                <a:gd name="T33" fmla="*/ 32 h 64"/>
                <a:gd name="T34" fmla="*/ 319 w 396"/>
                <a:gd name="T35" fmla="*/ 32 h 64"/>
                <a:gd name="T36" fmla="*/ 326 w 396"/>
                <a:gd name="T37" fmla="*/ 32 h 64"/>
                <a:gd name="T38" fmla="*/ 326 w 396"/>
                <a:gd name="T39" fmla="*/ 32 h 64"/>
                <a:gd name="T40" fmla="*/ 335 w 396"/>
                <a:gd name="T41" fmla="*/ 33 h 64"/>
                <a:gd name="T42" fmla="*/ 341 w 396"/>
                <a:gd name="T43" fmla="*/ 33 h 64"/>
                <a:gd name="T44" fmla="*/ 346 w 396"/>
                <a:gd name="T45" fmla="*/ 36 h 64"/>
                <a:gd name="T46" fmla="*/ 351 w 396"/>
                <a:gd name="T47" fmla="*/ 38 h 64"/>
                <a:gd name="T48" fmla="*/ 356 w 396"/>
                <a:gd name="T49" fmla="*/ 42 h 64"/>
                <a:gd name="T50" fmla="*/ 361 w 396"/>
                <a:gd name="T51" fmla="*/ 47 h 64"/>
                <a:gd name="T52" fmla="*/ 365 w 396"/>
                <a:gd name="T53" fmla="*/ 53 h 64"/>
                <a:gd name="T54" fmla="*/ 365 w 396"/>
                <a:gd name="T55" fmla="*/ 53 h 64"/>
                <a:gd name="T56" fmla="*/ 367 w 396"/>
                <a:gd name="T57" fmla="*/ 58 h 64"/>
                <a:gd name="T58" fmla="*/ 370 w 396"/>
                <a:gd name="T59" fmla="*/ 61 h 64"/>
                <a:gd name="T60" fmla="*/ 375 w 396"/>
                <a:gd name="T61" fmla="*/ 63 h 64"/>
                <a:gd name="T62" fmla="*/ 380 w 396"/>
                <a:gd name="T63" fmla="*/ 64 h 64"/>
                <a:gd name="T64" fmla="*/ 380 w 396"/>
                <a:gd name="T65" fmla="*/ 64 h 64"/>
                <a:gd name="T66" fmla="*/ 385 w 396"/>
                <a:gd name="T67" fmla="*/ 63 h 64"/>
                <a:gd name="T68" fmla="*/ 385 w 396"/>
                <a:gd name="T69" fmla="*/ 63 h 64"/>
                <a:gd name="T70" fmla="*/ 391 w 396"/>
                <a:gd name="T71" fmla="*/ 59 h 64"/>
                <a:gd name="T72" fmla="*/ 395 w 396"/>
                <a:gd name="T73" fmla="*/ 54 h 64"/>
                <a:gd name="T74" fmla="*/ 396 w 396"/>
                <a:gd name="T75" fmla="*/ 48 h 64"/>
                <a:gd name="T76" fmla="*/ 395 w 396"/>
                <a:gd name="T77" fmla="*/ 42 h 64"/>
                <a:gd name="T78" fmla="*/ 395 w 396"/>
                <a:gd name="T79" fmla="*/ 42 h 64"/>
                <a:gd name="T80" fmla="*/ 388 w 396"/>
                <a:gd name="T81" fmla="*/ 31 h 64"/>
                <a:gd name="T82" fmla="*/ 381 w 396"/>
                <a:gd name="T83" fmla="*/ 21 h 64"/>
                <a:gd name="T84" fmla="*/ 372 w 396"/>
                <a:gd name="T85" fmla="*/ 13 h 64"/>
                <a:gd name="T86" fmla="*/ 364 w 396"/>
                <a:gd name="T87" fmla="*/ 8 h 64"/>
                <a:gd name="T88" fmla="*/ 354 w 396"/>
                <a:gd name="T89" fmla="*/ 5 h 64"/>
                <a:gd name="T90" fmla="*/ 344 w 396"/>
                <a:gd name="T91" fmla="*/ 1 h 64"/>
                <a:gd name="T92" fmla="*/ 335 w 396"/>
                <a:gd name="T93" fmla="*/ 0 h 64"/>
                <a:gd name="T94" fmla="*/ 325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325" y="0"/>
                  </a:moveTo>
                  <a:lnTo>
                    <a:pt x="325" y="0"/>
                  </a:lnTo>
                  <a:lnTo>
                    <a:pt x="316" y="0"/>
                  </a:lnTo>
                  <a:lnTo>
                    <a:pt x="16" y="0"/>
                  </a:lnTo>
                  <a:lnTo>
                    <a:pt x="16" y="0"/>
                  </a:lnTo>
                  <a:lnTo>
                    <a:pt x="8" y="2"/>
                  </a:lnTo>
                  <a:lnTo>
                    <a:pt x="3" y="5"/>
                  </a:lnTo>
                  <a:lnTo>
                    <a:pt x="1" y="10"/>
                  </a:lnTo>
                  <a:lnTo>
                    <a:pt x="0" y="16"/>
                  </a:lnTo>
                  <a:lnTo>
                    <a:pt x="0" y="16"/>
                  </a:lnTo>
                  <a:lnTo>
                    <a:pt x="1" y="23"/>
                  </a:lnTo>
                  <a:lnTo>
                    <a:pt x="3" y="28"/>
                  </a:lnTo>
                  <a:lnTo>
                    <a:pt x="8" y="31"/>
                  </a:lnTo>
                  <a:lnTo>
                    <a:pt x="16" y="32"/>
                  </a:lnTo>
                  <a:lnTo>
                    <a:pt x="316" y="32"/>
                  </a:lnTo>
                  <a:lnTo>
                    <a:pt x="316" y="32"/>
                  </a:lnTo>
                  <a:lnTo>
                    <a:pt x="319" y="32"/>
                  </a:lnTo>
                  <a:lnTo>
                    <a:pt x="319" y="32"/>
                  </a:lnTo>
                  <a:lnTo>
                    <a:pt x="326" y="32"/>
                  </a:lnTo>
                  <a:lnTo>
                    <a:pt x="326" y="32"/>
                  </a:lnTo>
                  <a:lnTo>
                    <a:pt x="335" y="33"/>
                  </a:lnTo>
                  <a:lnTo>
                    <a:pt x="341" y="33"/>
                  </a:lnTo>
                  <a:lnTo>
                    <a:pt x="346" y="36"/>
                  </a:lnTo>
                  <a:lnTo>
                    <a:pt x="351" y="38"/>
                  </a:lnTo>
                  <a:lnTo>
                    <a:pt x="356" y="42"/>
                  </a:lnTo>
                  <a:lnTo>
                    <a:pt x="361" y="47"/>
                  </a:lnTo>
                  <a:lnTo>
                    <a:pt x="365" y="53"/>
                  </a:lnTo>
                  <a:lnTo>
                    <a:pt x="365" y="53"/>
                  </a:lnTo>
                  <a:lnTo>
                    <a:pt x="367" y="58"/>
                  </a:lnTo>
                  <a:lnTo>
                    <a:pt x="370" y="61"/>
                  </a:lnTo>
                  <a:lnTo>
                    <a:pt x="375" y="63"/>
                  </a:lnTo>
                  <a:lnTo>
                    <a:pt x="380" y="64"/>
                  </a:lnTo>
                  <a:lnTo>
                    <a:pt x="380" y="64"/>
                  </a:lnTo>
                  <a:lnTo>
                    <a:pt x="385" y="63"/>
                  </a:lnTo>
                  <a:lnTo>
                    <a:pt x="385" y="63"/>
                  </a:lnTo>
                  <a:lnTo>
                    <a:pt x="391" y="59"/>
                  </a:lnTo>
                  <a:lnTo>
                    <a:pt x="395" y="54"/>
                  </a:lnTo>
                  <a:lnTo>
                    <a:pt x="396" y="48"/>
                  </a:lnTo>
                  <a:lnTo>
                    <a:pt x="395" y="42"/>
                  </a:lnTo>
                  <a:lnTo>
                    <a:pt x="395" y="42"/>
                  </a:lnTo>
                  <a:lnTo>
                    <a:pt x="388" y="31"/>
                  </a:lnTo>
                  <a:lnTo>
                    <a:pt x="381" y="21"/>
                  </a:lnTo>
                  <a:lnTo>
                    <a:pt x="372" y="13"/>
                  </a:lnTo>
                  <a:lnTo>
                    <a:pt x="364" y="8"/>
                  </a:lnTo>
                  <a:lnTo>
                    <a:pt x="354" y="5"/>
                  </a:lnTo>
                  <a:lnTo>
                    <a:pt x="344" y="1"/>
                  </a:lnTo>
                  <a:lnTo>
                    <a:pt x="335" y="0"/>
                  </a:lnTo>
                  <a:lnTo>
                    <a:pt x="3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52"/>
            <p:cNvSpPr>
              <a:spLocks/>
            </p:cNvSpPr>
            <p:nvPr/>
          </p:nvSpPr>
          <p:spPr bwMode="auto">
            <a:xfrm>
              <a:off x="309" y="1423"/>
              <a:ext cx="79" cy="13"/>
            </a:xfrm>
            <a:custGeom>
              <a:avLst/>
              <a:gdLst>
                <a:gd name="T0" fmla="*/ 325 w 396"/>
                <a:gd name="T1" fmla="*/ 0 h 65"/>
                <a:gd name="T2" fmla="*/ 325 w 396"/>
                <a:gd name="T3" fmla="*/ 0 h 65"/>
                <a:gd name="T4" fmla="*/ 316 w 396"/>
                <a:gd name="T5" fmla="*/ 1 h 65"/>
                <a:gd name="T6" fmla="*/ 16 w 396"/>
                <a:gd name="T7" fmla="*/ 1 h 65"/>
                <a:gd name="T8" fmla="*/ 16 w 396"/>
                <a:gd name="T9" fmla="*/ 1 h 65"/>
                <a:gd name="T10" fmla="*/ 8 w 396"/>
                <a:gd name="T11" fmla="*/ 2 h 65"/>
                <a:gd name="T12" fmla="*/ 3 w 396"/>
                <a:gd name="T13" fmla="*/ 6 h 65"/>
                <a:gd name="T14" fmla="*/ 1 w 396"/>
                <a:gd name="T15" fmla="*/ 11 h 65"/>
                <a:gd name="T16" fmla="*/ 0 w 396"/>
                <a:gd name="T17" fmla="*/ 17 h 65"/>
                <a:gd name="T18" fmla="*/ 0 w 396"/>
                <a:gd name="T19" fmla="*/ 17 h 65"/>
                <a:gd name="T20" fmla="*/ 1 w 396"/>
                <a:gd name="T21" fmla="*/ 24 h 65"/>
                <a:gd name="T22" fmla="*/ 3 w 396"/>
                <a:gd name="T23" fmla="*/ 29 h 65"/>
                <a:gd name="T24" fmla="*/ 8 w 396"/>
                <a:gd name="T25" fmla="*/ 32 h 65"/>
                <a:gd name="T26" fmla="*/ 16 w 396"/>
                <a:gd name="T27" fmla="*/ 34 h 65"/>
                <a:gd name="T28" fmla="*/ 316 w 396"/>
                <a:gd name="T29" fmla="*/ 34 h 65"/>
                <a:gd name="T30" fmla="*/ 316 w 396"/>
                <a:gd name="T31" fmla="*/ 34 h 65"/>
                <a:gd name="T32" fmla="*/ 319 w 396"/>
                <a:gd name="T33" fmla="*/ 34 h 65"/>
                <a:gd name="T34" fmla="*/ 319 w 396"/>
                <a:gd name="T35" fmla="*/ 34 h 65"/>
                <a:gd name="T36" fmla="*/ 326 w 396"/>
                <a:gd name="T37" fmla="*/ 32 h 65"/>
                <a:gd name="T38" fmla="*/ 326 w 396"/>
                <a:gd name="T39" fmla="*/ 32 h 65"/>
                <a:gd name="T40" fmla="*/ 335 w 396"/>
                <a:gd name="T41" fmla="*/ 34 h 65"/>
                <a:gd name="T42" fmla="*/ 341 w 396"/>
                <a:gd name="T43" fmla="*/ 35 h 65"/>
                <a:gd name="T44" fmla="*/ 346 w 396"/>
                <a:gd name="T45" fmla="*/ 36 h 65"/>
                <a:gd name="T46" fmla="*/ 351 w 396"/>
                <a:gd name="T47" fmla="*/ 40 h 65"/>
                <a:gd name="T48" fmla="*/ 356 w 396"/>
                <a:gd name="T49" fmla="*/ 44 h 65"/>
                <a:gd name="T50" fmla="*/ 361 w 396"/>
                <a:gd name="T51" fmla="*/ 48 h 65"/>
                <a:gd name="T52" fmla="*/ 365 w 396"/>
                <a:gd name="T53" fmla="*/ 55 h 65"/>
                <a:gd name="T54" fmla="*/ 365 w 396"/>
                <a:gd name="T55" fmla="*/ 55 h 65"/>
                <a:gd name="T56" fmla="*/ 367 w 396"/>
                <a:gd name="T57" fmla="*/ 58 h 65"/>
                <a:gd name="T58" fmla="*/ 370 w 396"/>
                <a:gd name="T59" fmla="*/ 62 h 65"/>
                <a:gd name="T60" fmla="*/ 375 w 396"/>
                <a:gd name="T61" fmla="*/ 63 h 65"/>
                <a:gd name="T62" fmla="*/ 380 w 396"/>
                <a:gd name="T63" fmla="*/ 65 h 65"/>
                <a:gd name="T64" fmla="*/ 380 w 396"/>
                <a:gd name="T65" fmla="*/ 65 h 65"/>
                <a:gd name="T66" fmla="*/ 385 w 396"/>
                <a:gd name="T67" fmla="*/ 63 h 65"/>
                <a:gd name="T68" fmla="*/ 385 w 396"/>
                <a:gd name="T69" fmla="*/ 63 h 65"/>
                <a:gd name="T70" fmla="*/ 391 w 396"/>
                <a:gd name="T71" fmla="*/ 60 h 65"/>
                <a:gd name="T72" fmla="*/ 395 w 396"/>
                <a:gd name="T73" fmla="*/ 55 h 65"/>
                <a:gd name="T74" fmla="*/ 396 w 396"/>
                <a:gd name="T75" fmla="*/ 48 h 65"/>
                <a:gd name="T76" fmla="*/ 395 w 396"/>
                <a:gd name="T77" fmla="*/ 42 h 65"/>
                <a:gd name="T78" fmla="*/ 395 w 396"/>
                <a:gd name="T79" fmla="*/ 42 h 65"/>
                <a:gd name="T80" fmla="*/ 388 w 396"/>
                <a:gd name="T81" fmla="*/ 31 h 65"/>
                <a:gd name="T82" fmla="*/ 381 w 396"/>
                <a:gd name="T83" fmla="*/ 21 h 65"/>
                <a:gd name="T84" fmla="*/ 372 w 396"/>
                <a:gd name="T85" fmla="*/ 15 h 65"/>
                <a:gd name="T86" fmla="*/ 364 w 396"/>
                <a:gd name="T87" fmla="*/ 9 h 65"/>
                <a:gd name="T88" fmla="*/ 354 w 396"/>
                <a:gd name="T89" fmla="*/ 5 h 65"/>
                <a:gd name="T90" fmla="*/ 344 w 396"/>
                <a:gd name="T91" fmla="*/ 2 h 65"/>
                <a:gd name="T92" fmla="*/ 335 w 396"/>
                <a:gd name="T93" fmla="*/ 1 h 65"/>
                <a:gd name="T94" fmla="*/ 325 w 396"/>
                <a:gd name="T9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325" y="0"/>
                  </a:moveTo>
                  <a:lnTo>
                    <a:pt x="325" y="0"/>
                  </a:lnTo>
                  <a:lnTo>
                    <a:pt x="316" y="1"/>
                  </a:lnTo>
                  <a:lnTo>
                    <a:pt x="16" y="1"/>
                  </a:lnTo>
                  <a:lnTo>
                    <a:pt x="16" y="1"/>
                  </a:lnTo>
                  <a:lnTo>
                    <a:pt x="8" y="2"/>
                  </a:lnTo>
                  <a:lnTo>
                    <a:pt x="3" y="6"/>
                  </a:lnTo>
                  <a:lnTo>
                    <a:pt x="1" y="11"/>
                  </a:lnTo>
                  <a:lnTo>
                    <a:pt x="0" y="17"/>
                  </a:lnTo>
                  <a:lnTo>
                    <a:pt x="0" y="17"/>
                  </a:lnTo>
                  <a:lnTo>
                    <a:pt x="1" y="24"/>
                  </a:lnTo>
                  <a:lnTo>
                    <a:pt x="3" y="29"/>
                  </a:lnTo>
                  <a:lnTo>
                    <a:pt x="8" y="32"/>
                  </a:lnTo>
                  <a:lnTo>
                    <a:pt x="16" y="34"/>
                  </a:lnTo>
                  <a:lnTo>
                    <a:pt x="316" y="34"/>
                  </a:lnTo>
                  <a:lnTo>
                    <a:pt x="316" y="34"/>
                  </a:lnTo>
                  <a:lnTo>
                    <a:pt x="319" y="34"/>
                  </a:lnTo>
                  <a:lnTo>
                    <a:pt x="319" y="34"/>
                  </a:lnTo>
                  <a:lnTo>
                    <a:pt x="326" y="32"/>
                  </a:lnTo>
                  <a:lnTo>
                    <a:pt x="326" y="32"/>
                  </a:lnTo>
                  <a:lnTo>
                    <a:pt x="335" y="34"/>
                  </a:lnTo>
                  <a:lnTo>
                    <a:pt x="341" y="35"/>
                  </a:lnTo>
                  <a:lnTo>
                    <a:pt x="346" y="36"/>
                  </a:lnTo>
                  <a:lnTo>
                    <a:pt x="351" y="40"/>
                  </a:lnTo>
                  <a:lnTo>
                    <a:pt x="356" y="44"/>
                  </a:lnTo>
                  <a:lnTo>
                    <a:pt x="361" y="48"/>
                  </a:lnTo>
                  <a:lnTo>
                    <a:pt x="365" y="55"/>
                  </a:lnTo>
                  <a:lnTo>
                    <a:pt x="365" y="55"/>
                  </a:lnTo>
                  <a:lnTo>
                    <a:pt x="367" y="58"/>
                  </a:lnTo>
                  <a:lnTo>
                    <a:pt x="370" y="62"/>
                  </a:lnTo>
                  <a:lnTo>
                    <a:pt x="375" y="63"/>
                  </a:lnTo>
                  <a:lnTo>
                    <a:pt x="380" y="65"/>
                  </a:lnTo>
                  <a:lnTo>
                    <a:pt x="380" y="65"/>
                  </a:lnTo>
                  <a:lnTo>
                    <a:pt x="385" y="63"/>
                  </a:lnTo>
                  <a:lnTo>
                    <a:pt x="385" y="63"/>
                  </a:lnTo>
                  <a:lnTo>
                    <a:pt x="391" y="60"/>
                  </a:lnTo>
                  <a:lnTo>
                    <a:pt x="395" y="55"/>
                  </a:lnTo>
                  <a:lnTo>
                    <a:pt x="396" y="48"/>
                  </a:lnTo>
                  <a:lnTo>
                    <a:pt x="395" y="42"/>
                  </a:lnTo>
                  <a:lnTo>
                    <a:pt x="395" y="42"/>
                  </a:lnTo>
                  <a:lnTo>
                    <a:pt x="388" y="31"/>
                  </a:lnTo>
                  <a:lnTo>
                    <a:pt x="381" y="21"/>
                  </a:lnTo>
                  <a:lnTo>
                    <a:pt x="372" y="15"/>
                  </a:lnTo>
                  <a:lnTo>
                    <a:pt x="364" y="9"/>
                  </a:lnTo>
                  <a:lnTo>
                    <a:pt x="354" y="5"/>
                  </a:lnTo>
                  <a:lnTo>
                    <a:pt x="344" y="2"/>
                  </a:lnTo>
                  <a:lnTo>
                    <a:pt x="335" y="1"/>
                  </a:lnTo>
                  <a:lnTo>
                    <a:pt x="3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53"/>
            <p:cNvSpPr>
              <a:spLocks/>
            </p:cNvSpPr>
            <p:nvPr/>
          </p:nvSpPr>
          <p:spPr bwMode="auto">
            <a:xfrm>
              <a:off x="309" y="1423"/>
              <a:ext cx="79" cy="13"/>
            </a:xfrm>
            <a:custGeom>
              <a:avLst/>
              <a:gdLst>
                <a:gd name="T0" fmla="*/ 325 w 396"/>
                <a:gd name="T1" fmla="*/ 0 h 65"/>
                <a:gd name="T2" fmla="*/ 325 w 396"/>
                <a:gd name="T3" fmla="*/ 0 h 65"/>
                <a:gd name="T4" fmla="*/ 316 w 396"/>
                <a:gd name="T5" fmla="*/ 1 h 65"/>
                <a:gd name="T6" fmla="*/ 16 w 396"/>
                <a:gd name="T7" fmla="*/ 1 h 65"/>
                <a:gd name="T8" fmla="*/ 16 w 396"/>
                <a:gd name="T9" fmla="*/ 1 h 65"/>
                <a:gd name="T10" fmla="*/ 8 w 396"/>
                <a:gd name="T11" fmla="*/ 2 h 65"/>
                <a:gd name="T12" fmla="*/ 3 w 396"/>
                <a:gd name="T13" fmla="*/ 6 h 65"/>
                <a:gd name="T14" fmla="*/ 1 w 396"/>
                <a:gd name="T15" fmla="*/ 11 h 65"/>
                <a:gd name="T16" fmla="*/ 0 w 396"/>
                <a:gd name="T17" fmla="*/ 17 h 65"/>
                <a:gd name="T18" fmla="*/ 0 w 396"/>
                <a:gd name="T19" fmla="*/ 17 h 65"/>
                <a:gd name="T20" fmla="*/ 1 w 396"/>
                <a:gd name="T21" fmla="*/ 24 h 65"/>
                <a:gd name="T22" fmla="*/ 3 w 396"/>
                <a:gd name="T23" fmla="*/ 29 h 65"/>
                <a:gd name="T24" fmla="*/ 8 w 396"/>
                <a:gd name="T25" fmla="*/ 32 h 65"/>
                <a:gd name="T26" fmla="*/ 16 w 396"/>
                <a:gd name="T27" fmla="*/ 34 h 65"/>
                <a:gd name="T28" fmla="*/ 316 w 396"/>
                <a:gd name="T29" fmla="*/ 34 h 65"/>
                <a:gd name="T30" fmla="*/ 316 w 396"/>
                <a:gd name="T31" fmla="*/ 34 h 65"/>
                <a:gd name="T32" fmla="*/ 319 w 396"/>
                <a:gd name="T33" fmla="*/ 34 h 65"/>
                <a:gd name="T34" fmla="*/ 319 w 396"/>
                <a:gd name="T35" fmla="*/ 34 h 65"/>
                <a:gd name="T36" fmla="*/ 326 w 396"/>
                <a:gd name="T37" fmla="*/ 32 h 65"/>
                <a:gd name="T38" fmla="*/ 326 w 396"/>
                <a:gd name="T39" fmla="*/ 32 h 65"/>
                <a:gd name="T40" fmla="*/ 335 w 396"/>
                <a:gd name="T41" fmla="*/ 34 h 65"/>
                <a:gd name="T42" fmla="*/ 341 w 396"/>
                <a:gd name="T43" fmla="*/ 35 h 65"/>
                <a:gd name="T44" fmla="*/ 346 w 396"/>
                <a:gd name="T45" fmla="*/ 36 h 65"/>
                <a:gd name="T46" fmla="*/ 351 w 396"/>
                <a:gd name="T47" fmla="*/ 40 h 65"/>
                <a:gd name="T48" fmla="*/ 356 w 396"/>
                <a:gd name="T49" fmla="*/ 44 h 65"/>
                <a:gd name="T50" fmla="*/ 361 w 396"/>
                <a:gd name="T51" fmla="*/ 48 h 65"/>
                <a:gd name="T52" fmla="*/ 365 w 396"/>
                <a:gd name="T53" fmla="*/ 55 h 65"/>
                <a:gd name="T54" fmla="*/ 365 w 396"/>
                <a:gd name="T55" fmla="*/ 55 h 65"/>
                <a:gd name="T56" fmla="*/ 367 w 396"/>
                <a:gd name="T57" fmla="*/ 58 h 65"/>
                <a:gd name="T58" fmla="*/ 370 w 396"/>
                <a:gd name="T59" fmla="*/ 62 h 65"/>
                <a:gd name="T60" fmla="*/ 375 w 396"/>
                <a:gd name="T61" fmla="*/ 63 h 65"/>
                <a:gd name="T62" fmla="*/ 380 w 396"/>
                <a:gd name="T63" fmla="*/ 65 h 65"/>
                <a:gd name="T64" fmla="*/ 380 w 396"/>
                <a:gd name="T65" fmla="*/ 65 h 65"/>
                <a:gd name="T66" fmla="*/ 385 w 396"/>
                <a:gd name="T67" fmla="*/ 63 h 65"/>
                <a:gd name="T68" fmla="*/ 385 w 396"/>
                <a:gd name="T69" fmla="*/ 63 h 65"/>
                <a:gd name="T70" fmla="*/ 391 w 396"/>
                <a:gd name="T71" fmla="*/ 60 h 65"/>
                <a:gd name="T72" fmla="*/ 395 w 396"/>
                <a:gd name="T73" fmla="*/ 55 h 65"/>
                <a:gd name="T74" fmla="*/ 396 w 396"/>
                <a:gd name="T75" fmla="*/ 48 h 65"/>
                <a:gd name="T76" fmla="*/ 395 w 396"/>
                <a:gd name="T77" fmla="*/ 42 h 65"/>
                <a:gd name="T78" fmla="*/ 395 w 396"/>
                <a:gd name="T79" fmla="*/ 42 h 65"/>
                <a:gd name="T80" fmla="*/ 388 w 396"/>
                <a:gd name="T81" fmla="*/ 31 h 65"/>
                <a:gd name="T82" fmla="*/ 381 w 396"/>
                <a:gd name="T83" fmla="*/ 21 h 65"/>
                <a:gd name="T84" fmla="*/ 372 w 396"/>
                <a:gd name="T85" fmla="*/ 15 h 65"/>
                <a:gd name="T86" fmla="*/ 364 w 396"/>
                <a:gd name="T87" fmla="*/ 9 h 65"/>
                <a:gd name="T88" fmla="*/ 354 w 396"/>
                <a:gd name="T89" fmla="*/ 5 h 65"/>
                <a:gd name="T90" fmla="*/ 344 w 396"/>
                <a:gd name="T91" fmla="*/ 2 h 65"/>
                <a:gd name="T92" fmla="*/ 335 w 396"/>
                <a:gd name="T93" fmla="*/ 1 h 65"/>
                <a:gd name="T94" fmla="*/ 325 w 396"/>
                <a:gd name="T9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325" y="0"/>
                  </a:moveTo>
                  <a:lnTo>
                    <a:pt x="325" y="0"/>
                  </a:lnTo>
                  <a:lnTo>
                    <a:pt x="316" y="1"/>
                  </a:lnTo>
                  <a:lnTo>
                    <a:pt x="16" y="1"/>
                  </a:lnTo>
                  <a:lnTo>
                    <a:pt x="16" y="1"/>
                  </a:lnTo>
                  <a:lnTo>
                    <a:pt x="8" y="2"/>
                  </a:lnTo>
                  <a:lnTo>
                    <a:pt x="3" y="6"/>
                  </a:lnTo>
                  <a:lnTo>
                    <a:pt x="1" y="11"/>
                  </a:lnTo>
                  <a:lnTo>
                    <a:pt x="0" y="17"/>
                  </a:lnTo>
                  <a:lnTo>
                    <a:pt x="0" y="17"/>
                  </a:lnTo>
                  <a:lnTo>
                    <a:pt x="1" y="24"/>
                  </a:lnTo>
                  <a:lnTo>
                    <a:pt x="3" y="29"/>
                  </a:lnTo>
                  <a:lnTo>
                    <a:pt x="8" y="32"/>
                  </a:lnTo>
                  <a:lnTo>
                    <a:pt x="16" y="34"/>
                  </a:lnTo>
                  <a:lnTo>
                    <a:pt x="316" y="34"/>
                  </a:lnTo>
                  <a:lnTo>
                    <a:pt x="316" y="34"/>
                  </a:lnTo>
                  <a:lnTo>
                    <a:pt x="319" y="34"/>
                  </a:lnTo>
                  <a:lnTo>
                    <a:pt x="319" y="34"/>
                  </a:lnTo>
                  <a:lnTo>
                    <a:pt x="326" y="32"/>
                  </a:lnTo>
                  <a:lnTo>
                    <a:pt x="326" y="32"/>
                  </a:lnTo>
                  <a:lnTo>
                    <a:pt x="335" y="34"/>
                  </a:lnTo>
                  <a:lnTo>
                    <a:pt x="341" y="35"/>
                  </a:lnTo>
                  <a:lnTo>
                    <a:pt x="346" y="36"/>
                  </a:lnTo>
                  <a:lnTo>
                    <a:pt x="351" y="40"/>
                  </a:lnTo>
                  <a:lnTo>
                    <a:pt x="356" y="44"/>
                  </a:lnTo>
                  <a:lnTo>
                    <a:pt x="361" y="48"/>
                  </a:lnTo>
                  <a:lnTo>
                    <a:pt x="365" y="55"/>
                  </a:lnTo>
                  <a:lnTo>
                    <a:pt x="365" y="55"/>
                  </a:lnTo>
                  <a:lnTo>
                    <a:pt x="367" y="58"/>
                  </a:lnTo>
                  <a:lnTo>
                    <a:pt x="370" y="62"/>
                  </a:lnTo>
                  <a:lnTo>
                    <a:pt x="375" y="63"/>
                  </a:lnTo>
                  <a:lnTo>
                    <a:pt x="380" y="65"/>
                  </a:lnTo>
                  <a:lnTo>
                    <a:pt x="380" y="65"/>
                  </a:lnTo>
                  <a:lnTo>
                    <a:pt x="385" y="63"/>
                  </a:lnTo>
                  <a:lnTo>
                    <a:pt x="385" y="63"/>
                  </a:lnTo>
                  <a:lnTo>
                    <a:pt x="391" y="60"/>
                  </a:lnTo>
                  <a:lnTo>
                    <a:pt x="395" y="55"/>
                  </a:lnTo>
                  <a:lnTo>
                    <a:pt x="396" y="48"/>
                  </a:lnTo>
                  <a:lnTo>
                    <a:pt x="395" y="42"/>
                  </a:lnTo>
                  <a:lnTo>
                    <a:pt x="395" y="42"/>
                  </a:lnTo>
                  <a:lnTo>
                    <a:pt x="388" y="31"/>
                  </a:lnTo>
                  <a:lnTo>
                    <a:pt x="381" y="21"/>
                  </a:lnTo>
                  <a:lnTo>
                    <a:pt x="372" y="15"/>
                  </a:lnTo>
                  <a:lnTo>
                    <a:pt x="364" y="9"/>
                  </a:lnTo>
                  <a:lnTo>
                    <a:pt x="354" y="5"/>
                  </a:lnTo>
                  <a:lnTo>
                    <a:pt x="344" y="2"/>
                  </a:lnTo>
                  <a:lnTo>
                    <a:pt x="335" y="1"/>
                  </a:lnTo>
                  <a:lnTo>
                    <a:pt x="3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54"/>
            <p:cNvSpPr>
              <a:spLocks/>
            </p:cNvSpPr>
            <p:nvPr/>
          </p:nvSpPr>
          <p:spPr bwMode="auto">
            <a:xfrm>
              <a:off x="428" y="1341"/>
              <a:ext cx="79" cy="12"/>
            </a:xfrm>
            <a:custGeom>
              <a:avLst/>
              <a:gdLst>
                <a:gd name="T0" fmla="*/ 70 w 396"/>
                <a:gd name="T1" fmla="*/ 0 h 64"/>
                <a:gd name="T2" fmla="*/ 70 w 396"/>
                <a:gd name="T3" fmla="*/ 0 h 64"/>
                <a:gd name="T4" fmla="*/ 61 w 396"/>
                <a:gd name="T5" fmla="*/ 0 h 64"/>
                <a:gd name="T6" fmla="*/ 51 w 396"/>
                <a:gd name="T7" fmla="*/ 1 h 64"/>
                <a:gd name="T8" fmla="*/ 41 w 396"/>
                <a:gd name="T9" fmla="*/ 4 h 64"/>
                <a:gd name="T10" fmla="*/ 32 w 396"/>
                <a:gd name="T11" fmla="*/ 9 h 64"/>
                <a:gd name="T12" fmla="*/ 23 w 396"/>
                <a:gd name="T13" fmla="*/ 14 h 64"/>
                <a:gd name="T14" fmla="*/ 14 w 396"/>
                <a:gd name="T15" fmla="*/ 21 h 64"/>
                <a:gd name="T16" fmla="*/ 6 w 396"/>
                <a:gd name="T17" fmla="*/ 30 h 64"/>
                <a:gd name="T18" fmla="*/ 1 w 396"/>
                <a:gd name="T19" fmla="*/ 41 h 64"/>
                <a:gd name="T20" fmla="*/ 1 w 396"/>
                <a:gd name="T21" fmla="*/ 41 h 64"/>
                <a:gd name="T22" fmla="*/ 0 w 396"/>
                <a:gd name="T23" fmla="*/ 49 h 64"/>
                <a:gd name="T24" fmla="*/ 1 w 396"/>
                <a:gd name="T25" fmla="*/ 54 h 64"/>
                <a:gd name="T26" fmla="*/ 4 w 396"/>
                <a:gd name="T27" fmla="*/ 60 h 64"/>
                <a:gd name="T28" fmla="*/ 10 w 396"/>
                <a:gd name="T29" fmla="*/ 62 h 64"/>
                <a:gd name="T30" fmla="*/ 10 w 396"/>
                <a:gd name="T31" fmla="*/ 62 h 64"/>
                <a:gd name="T32" fmla="*/ 16 w 396"/>
                <a:gd name="T33" fmla="*/ 64 h 64"/>
                <a:gd name="T34" fmla="*/ 16 w 396"/>
                <a:gd name="T35" fmla="*/ 64 h 64"/>
                <a:gd name="T36" fmla="*/ 20 w 396"/>
                <a:gd name="T37" fmla="*/ 64 h 64"/>
                <a:gd name="T38" fmla="*/ 25 w 396"/>
                <a:gd name="T39" fmla="*/ 61 h 64"/>
                <a:gd name="T40" fmla="*/ 29 w 396"/>
                <a:gd name="T41" fmla="*/ 59 h 64"/>
                <a:gd name="T42" fmla="*/ 31 w 396"/>
                <a:gd name="T43" fmla="*/ 54 h 64"/>
                <a:gd name="T44" fmla="*/ 31 w 396"/>
                <a:gd name="T45" fmla="*/ 54 h 64"/>
                <a:gd name="T46" fmla="*/ 34 w 396"/>
                <a:gd name="T47" fmla="*/ 47 h 64"/>
                <a:gd name="T48" fmla="*/ 39 w 396"/>
                <a:gd name="T49" fmla="*/ 43 h 64"/>
                <a:gd name="T50" fmla="*/ 44 w 396"/>
                <a:gd name="T51" fmla="*/ 39 h 64"/>
                <a:gd name="T52" fmla="*/ 49 w 396"/>
                <a:gd name="T53" fmla="*/ 36 h 64"/>
                <a:gd name="T54" fmla="*/ 55 w 396"/>
                <a:gd name="T55" fmla="*/ 34 h 64"/>
                <a:gd name="T56" fmla="*/ 60 w 396"/>
                <a:gd name="T57" fmla="*/ 33 h 64"/>
                <a:gd name="T58" fmla="*/ 69 w 396"/>
                <a:gd name="T59" fmla="*/ 33 h 64"/>
                <a:gd name="T60" fmla="*/ 69 w 396"/>
                <a:gd name="T61" fmla="*/ 33 h 64"/>
                <a:gd name="T62" fmla="*/ 76 w 396"/>
                <a:gd name="T63" fmla="*/ 33 h 64"/>
                <a:gd name="T64" fmla="*/ 76 w 396"/>
                <a:gd name="T65" fmla="*/ 33 h 64"/>
                <a:gd name="T66" fmla="*/ 78 w 396"/>
                <a:gd name="T67" fmla="*/ 33 h 64"/>
                <a:gd name="T68" fmla="*/ 380 w 396"/>
                <a:gd name="T69" fmla="*/ 33 h 64"/>
                <a:gd name="T70" fmla="*/ 380 w 396"/>
                <a:gd name="T71" fmla="*/ 33 h 64"/>
                <a:gd name="T72" fmla="*/ 386 w 396"/>
                <a:gd name="T73" fmla="*/ 31 h 64"/>
                <a:gd name="T74" fmla="*/ 391 w 396"/>
                <a:gd name="T75" fmla="*/ 28 h 64"/>
                <a:gd name="T76" fmla="*/ 395 w 396"/>
                <a:gd name="T77" fmla="*/ 23 h 64"/>
                <a:gd name="T78" fmla="*/ 396 w 396"/>
                <a:gd name="T79" fmla="*/ 16 h 64"/>
                <a:gd name="T80" fmla="*/ 396 w 396"/>
                <a:gd name="T81" fmla="*/ 16 h 64"/>
                <a:gd name="T82" fmla="*/ 395 w 396"/>
                <a:gd name="T83" fmla="*/ 10 h 64"/>
                <a:gd name="T84" fmla="*/ 391 w 396"/>
                <a:gd name="T85" fmla="*/ 5 h 64"/>
                <a:gd name="T86" fmla="*/ 386 w 396"/>
                <a:gd name="T87" fmla="*/ 1 h 64"/>
                <a:gd name="T88" fmla="*/ 380 w 396"/>
                <a:gd name="T89" fmla="*/ 0 h 64"/>
                <a:gd name="T90" fmla="*/ 80 w 396"/>
                <a:gd name="T91" fmla="*/ 0 h 64"/>
                <a:gd name="T92" fmla="*/ 80 w 396"/>
                <a:gd name="T93" fmla="*/ 0 h 64"/>
                <a:gd name="T94" fmla="*/ 70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70" y="0"/>
                  </a:moveTo>
                  <a:lnTo>
                    <a:pt x="70" y="0"/>
                  </a:lnTo>
                  <a:lnTo>
                    <a:pt x="61" y="0"/>
                  </a:lnTo>
                  <a:lnTo>
                    <a:pt x="51" y="1"/>
                  </a:lnTo>
                  <a:lnTo>
                    <a:pt x="41" y="4"/>
                  </a:lnTo>
                  <a:lnTo>
                    <a:pt x="32" y="9"/>
                  </a:lnTo>
                  <a:lnTo>
                    <a:pt x="23" y="14"/>
                  </a:lnTo>
                  <a:lnTo>
                    <a:pt x="14" y="21"/>
                  </a:lnTo>
                  <a:lnTo>
                    <a:pt x="6" y="30"/>
                  </a:lnTo>
                  <a:lnTo>
                    <a:pt x="1" y="41"/>
                  </a:lnTo>
                  <a:lnTo>
                    <a:pt x="1" y="41"/>
                  </a:lnTo>
                  <a:lnTo>
                    <a:pt x="0" y="49"/>
                  </a:lnTo>
                  <a:lnTo>
                    <a:pt x="1" y="54"/>
                  </a:lnTo>
                  <a:lnTo>
                    <a:pt x="4" y="60"/>
                  </a:lnTo>
                  <a:lnTo>
                    <a:pt x="10" y="62"/>
                  </a:lnTo>
                  <a:lnTo>
                    <a:pt x="10" y="62"/>
                  </a:lnTo>
                  <a:lnTo>
                    <a:pt x="16" y="64"/>
                  </a:lnTo>
                  <a:lnTo>
                    <a:pt x="16" y="64"/>
                  </a:lnTo>
                  <a:lnTo>
                    <a:pt x="20" y="64"/>
                  </a:lnTo>
                  <a:lnTo>
                    <a:pt x="25" y="61"/>
                  </a:lnTo>
                  <a:lnTo>
                    <a:pt x="29" y="59"/>
                  </a:lnTo>
                  <a:lnTo>
                    <a:pt x="31" y="54"/>
                  </a:lnTo>
                  <a:lnTo>
                    <a:pt x="31" y="54"/>
                  </a:lnTo>
                  <a:lnTo>
                    <a:pt x="34" y="47"/>
                  </a:lnTo>
                  <a:lnTo>
                    <a:pt x="39" y="43"/>
                  </a:lnTo>
                  <a:lnTo>
                    <a:pt x="44" y="39"/>
                  </a:lnTo>
                  <a:lnTo>
                    <a:pt x="49" y="36"/>
                  </a:lnTo>
                  <a:lnTo>
                    <a:pt x="55" y="34"/>
                  </a:lnTo>
                  <a:lnTo>
                    <a:pt x="60" y="33"/>
                  </a:lnTo>
                  <a:lnTo>
                    <a:pt x="69" y="33"/>
                  </a:lnTo>
                  <a:lnTo>
                    <a:pt x="69" y="33"/>
                  </a:lnTo>
                  <a:lnTo>
                    <a:pt x="76" y="33"/>
                  </a:lnTo>
                  <a:lnTo>
                    <a:pt x="76" y="33"/>
                  </a:lnTo>
                  <a:lnTo>
                    <a:pt x="78" y="33"/>
                  </a:lnTo>
                  <a:lnTo>
                    <a:pt x="380" y="33"/>
                  </a:lnTo>
                  <a:lnTo>
                    <a:pt x="380" y="33"/>
                  </a:lnTo>
                  <a:lnTo>
                    <a:pt x="386" y="31"/>
                  </a:lnTo>
                  <a:lnTo>
                    <a:pt x="391" y="28"/>
                  </a:lnTo>
                  <a:lnTo>
                    <a:pt x="395" y="23"/>
                  </a:lnTo>
                  <a:lnTo>
                    <a:pt x="396" y="16"/>
                  </a:lnTo>
                  <a:lnTo>
                    <a:pt x="396" y="16"/>
                  </a:lnTo>
                  <a:lnTo>
                    <a:pt x="395" y="10"/>
                  </a:lnTo>
                  <a:lnTo>
                    <a:pt x="391" y="5"/>
                  </a:lnTo>
                  <a:lnTo>
                    <a:pt x="386" y="1"/>
                  </a:lnTo>
                  <a:lnTo>
                    <a:pt x="380" y="0"/>
                  </a:lnTo>
                  <a:lnTo>
                    <a:pt x="80" y="0"/>
                  </a:lnTo>
                  <a:lnTo>
                    <a:pt x="80" y="0"/>
                  </a:lnTo>
                  <a:lnTo>
                    <a:pt x="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55"/>
            <p:cNvSpPr>
              <a:spLocks/>
            </p:cNvSpPr>
            <p:nvPr/>
          </p:nvSpPr>
          <p:spPr bwMode="auto">
            <a:xfrm>
              <a:off x="428" y="1341"/>
              <a:ext cx="79" cy="12"/>
            </a:xfrm>
            <a:custGeom>
              <a:avLst/>
              <a:gdLst>
                <a:gd name="T0" fmla="*/ 70 w 396"/>
                <a:gd name="T1" fmla="*/ 0 h 64"/>
                <a:gd name="T2" fmla="*/ 70 w 396"/>
                <a:gd name="T3" fmla="*/ 0 h 64"/>
                <a:gd name="T4" fmla="*/ 61 w 396"/>
                <a:gd name="T5" fmla="*/ 0 h 64"/>
                <a:gd name="T6" fmla="*/ 51 w 396"/>
                <a:gd name="T7" fmla="*/ 1 h 64"/>
                <a:gd name="T8" fmla="*/ 41 w 396"/>
                <a:gd name="T9" fmla="*/ 4 h 64"/>
                <a:gd name="T10" fmla="*/ 32 w 396"/>
                <a:gd name="T11" fmla="*/ 9 h 64"/>
                <a:gd name="T12" fmla="*/ 23 w 396"/>
                <a:gd name="T13" fmla="*/ 14 h 64"/>
                <a:gd name="T14" fmla="*/ 14 w 396"/>
                <a:gd name="T15" fmla="*/ 21 h 64"/>
                <a:gd name="T16" fmla="*/ 6 w 396"/>
                <a:gd name="T17" fmla="*/ 30 h 64"/>
                <a:gd name="T18" fmla="*/ 1 w 396"/>
                <a:gd name="T19" fmla="*/ 41 h 64"/>
                <a:gd name="T20" fmla="*/ 1 w 396"/>
                <a:gd name="T21" fmla="*/ 41 h 64"/>
                <a:gd name="T22" fmla="*/ 0 w 396"/>
                <a:gd name="T23" fmla="*/ 49 h 64"/>
                <a:gd name="T24" fmla="*/ 1 w 396"/>
                <a:gd name="T25" fmla="*/ 54 h 64"/>
                <a:gd name="T26" fmla="*/ 4 w 396"/>
                <a:gd name="T27" fmla="*/ 60 h 64"/>
                <a:gd name="T28" fmla="*/ 10 w 396"/>
                <a:gd name="T29" fmla="*/ 62 h 64"/>
                <a:gd name="T30" fmla="*/ 10 w 396"/>
                <a:gd name="T31" fmla="*/ 62 h 64"/>
                <a:gd name="T32" fmla="*/ 16 w 396"/>
                <a:gd name="T33" fmla="*/ 64 h 64"/>
                <a:gd name="T34" fmla="*/ 16 w 396"/>
                <a:gd name="T35" fmla="*/ 64 h 64"/>
                <a:gd name="T36" fmla="*/ 20 w 396"/>
                <a:gd name="T37" fmla="*/ 64 h 64"/>
                <a:gd name="T38" fmla="*/ 25 w 396"/>
                <a:gd name="T39" fmla="*/ 61 h 64"/>
                <a:gd name="T40" fmla="*/ 29 w 396"/>
                <a:gd name="T41" fmla="*/ 59 h 64"/>
                <a:gd name="T42" fmla="*/ 31 w 396"/>
                <a:gd name="T43" fmla="*/ 54 h 64"/>
                <a:gd name="T44" fmla="*/ 31 w 396"/>
                <a:gd name="T45" fmla="*/ 54 h 64"/>
                <a:gd name="T46" fmla="*/ 34 w 396"/>
                <a:gd name="T47" fmla="*/ 47 h 64"/>
                <a:gd name="T48" fmla="*/ 39 w 396"/>
                <a:gd name="T49" fmla="*/ 43 h 64"/>
                <a:gd name="T50" fmla="*/ 44 w 396"/>
                <a:gd name="T51" fmla="*/ 39 h 64"/>
                <a:gd name="T52" fmla="*/ 49 w 396"/>
                <a:gd name="T53" fmla="*/ 36 h 64"/>
                <a:gd name="T54" fmla="*/ 55 w 396"/>
                <a:gd name="T55" fmla="*/ 34 h 64"/>
                <a:gd name="T56" fmla="*/ 60 w 396"/>
                <a:gd name="T57" fmla="*/ 33 h 64"/>
                <a:gd name="T58" fmla="*/ 69 w 396"/>
                <a:gd name="T59" fmla="*/ 33 h 64"/>
                <a:gd name="T60" fmla="*/ 69 w 396"/>
                <a:gd name="T61" fmla="*/ 33 h 64"/>
                <a:gd name="T62" fmla="*/ 76 w 396"/>
                <a:gd name="T63" fmla="*/ 33 h 64"/>
                <a:gd name="T64" fmla="*/ 76 w 396"/>
                <a:gd name="T65" fmla="*/ 33 h 64"/>
                <a:gd name="T66" fmla="*/ 78 w 396"/>
                <a:gd name="T67" fmla="*/ 33 h 64"/>
                <a:gd name="T68" fmla="*/ 380 w 396"/>
                <a:gd name="T69" fmla="*/ 33 h 64"/>
                <a:gd name="T70" fmla="*/ 380 w 396"/>
                <a:gd name="T71" fmla="*/ 33 h 64"/>
                <a:gd name="T72" fmla="*/ 386 w 396"/>
                <a:gd name="T73" fmla="*/ 31 h 64"/>
                <a:gd name="T74" fmla="*/ 391 w 396"/>
                <a:gd name="T75" fmla="*/ 28 h 64"/>
                <a:gd name="T76" fmla="*/ 395 w 396"/>
                <a:gd name="T77" fmla="*/ 23 h 64"/>
                <a:gd name="T78" fmla="*/ 396 w 396"/>
                <a:gd name="T79" fmla="*/ 16 h 64"/>
                <a:gd name="T80" fmla="*/ 396 w 396"/>
                <a:gd name="T81" fmla="*/ 16 h 64"/>
                <a:gd name="T82" fmla="*/ 395 w 396"/>
                <a:gd name="T83" fmla="*/ 10 h 64"/>
                <a:gd name="T84" fmla="*/ 391 w 396"/>
                <a:gd name="T85" fmla="*/ 5 h 64"/>
                <a:gd name="T86" fmla="*/ 386 w 396"/>
                <a:gd name="T87" fmla="*/ 1 h 64"/>
                <a:gd name="T88" fmla="*/ 380 w 396"/>
                <a:gd name="T89" fmla="*/ 0 h 64"/>
                <a:gd name="T90" fmla="*/ 80 w 396"/>
                <a:gd name="T91" fmla="*/ 0 h 64"/>
                <a:gd name="T92" fmla="*/ 80 w 396"/>
                <a:gd name="T93" fmla="*/ 0 h 64"/>
                <a:gd name="T94" fmla="*/ 70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70" y="0"/>
                  </a:moveTo>
                  <a:lnTo>
                    <a:pt x="70" y="0"/>
                  </a:lnTo>
                  <a:lnTo>
                    <a:pt x="61" y="0"/>
                  </a:lnTo>
                  <a:lnTo>
                    <a:pt x="51" y="1"/>
                  </a:lnTo>
                  <a:lnTo>
                    <a:pt x="41" y="4"/>
                  </a:lnTo>
                  <a:lnTo>
                    <a:pt x="32" y="9"/>
                  </a:lnTo>
                  <a:lnTo>
                    <a:pt x="23" y="14"/>
                  </a:lnTo>
                  <a:lnTo>
                    <a:pt x="14" y="21"/>
                  </a:lnTo>
                  <a:lnTo>
                    <a:pt x="6" y="30"/>
                  </a:lnTo>
                  <a:lnTo>
                    <a:pt x="1" y="41"/>
                  </a:lnTo>
                  <a:lnTo>
                    <a:pt x="1" y="41"/>
                  </a:lnTo>
                  <a:lnTo>
                    <a:pt x="0" y="49"/>
                  </a:lnTo>
                  <a:lnTo>
                    <a:pt x="1" y="54"/>
                  </a:lnTo>
                  <a:lnTo>
                    <a:pt x="4" y="60"/>
                  </a:lnTo>
                  <a:lnTo>
                    <a:pt x="10" y="62"/>
                  </a:lnTo>
                  <a:lnTo>
                    <a:pt x="10" y="62"/>
                  </a:lnTo>
                  <a:lnTo>
                    <a:pt x="16" y="64"/>
                  </a:lnTo>
                  <a:lnTo>
                    <a:pt x="16" y="64"/>
                  </a:lnTo>
                  <a:lnTo>
                    <a:pt x="20" y="64"/>
                  </a:lnTo>
                  <a:lnTo>
                    <a:pt x="25" y="61"/>
                  </a:lnTo>
                  <a:lnTo>
                    <a:pt x="29" y="59"/>
                  </a:lnTo>
                  <a:lnTo>
                    <a:pt x="31" y="54"/>
                  </a:lnTo>
                  <a:lnTo>
                    <a:pt x="31" y="54"/>
                  </a:lnTo>
                  <a:lnTo>
                    <a:pt x="34" y="47"/>
                  </a:lnTo>
                  <a:lnTo>
                    <a:pt x="39" y="43"/>
                  </a:lnTo>
                  <a:lnTo>
                    <a:pt x="44" y="39"/>
                  </a:lnTo>
                  <a:lnTo>
                    <a:pt x="49" y="36"/>
                  </a:lnTo>
                  <a:lnTo>
                    <a:pt x="55" y="34"/>
                  </a:lnTo>
                  <a:lnTo>
                    <a:pt x="60" y="33"/>
                  </a:lnTo>
                  <a:lnTo>
                    <a:pt x="69" y="33"/>
                  </a:lnTo>
                  <a:lnTo>
                    <a:pt x="69" y="33"/>
                  </a:lnTo>
                  <a:lnTo>
                    <a:pt x="76" y="33"/>
                  </a:lnTo>
                  <a:lnTo>
                    <a:pt x="76" y="33"/>
                  </a:lnTo>
                  <a:lnTo>
                    <a:pt x="78" y="33"/>
                  </a:lnTo>
                  <a:lnTo>
                    <a:pt x="380" y="33"/>
                  </a:lnTo>
                  <a:lnTo>
                    <a:pt x="380" y="33"/>
                  </a:lnTo>
                  <a:lnTo>
                    <a:pt x="386" y="31"/>
                  </a:lnTo>
                  <a:lnTo>
                    <a:pt x="391" y="28"/>
                  </a:lnTo>
                  <a:lnTo>
                    <a:pt x="395" y="23"/>
                  </a:lnTo>
                  <a:lnTo>
                    <a:pt x="396" y="16"/>
                  </a:lnTo>
                  <a:lnTo>
                    <a:pt x="396" y="16"/>
                  </a:lnTo>
                  <a:lnTo>
                    <a:pt x="395" y="10"/>
                  </a:lnTo>
                  <a:lnTo>
                    <a:pt x="391" y="5"/>
                  </a:lnTo>
                  <a:lnTo>
                    <a:pt x="386" y="1"/>
                  </a:lnTo>
                  <a:lnTo>
                    <a:pt x="380" y="0"/>
                  </a:lnTo>
                  <a:lnTo>
                    <a:pt x="80" y="0"/>
                  </a:lnTo>
                  <a:lnTo>
                    <a:pt x="80" y="0"/>
                  </a:lnTo>
                  <a:lnTo>
                    <a:pt x="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56"/>
            <p:cNvSpPr>
              <a:spLocks/>
            </p:cNvSpPr>
            <p:nvPr/>
          </p:nvSpPr>
          <p:spPr bwMode="auto">
            <a:xfrm>
              <a:off x="428" y="1368"/>
              <a:ext cx="79" cy="13"/>
            </a:xfrm>
            <a:custGeom>
              <a:avLst/>
              <a:gdLst>
                <a:gd name="T0" fmla="*/ 70 w 396"/>
                <a:gd name="T1" fmla="*/ 0 h 65"/>
                <a:gd name="T2" fmla="*/ 70 w 396"/>
                <a:gd name="T3" fmla="*/ 0 h 65"/>
                <a:gd name="T4" fmla="*/ 61 w 396"/>
                <a:gd name="T5" fmla="*/ 2 h 65"/>
                <a:gd name="T6" fmla="*/ 51 w 396"/>
                <a:gd name="T7" fmla="*/ 3 h 65"/>
                <a:gd name="T8" fmla="*/ 41 w 396"/>
                <a:gd name="T9" fmla="*/ 5 h 65"/>
                <a:gd name="T10" fmla="*/ 32 w 396"/>
                <a:gd name="T11" fmla="*/ 9 h 65"/>
                <a:gd name="T12" fmla="*/ 23 w 396"/>
                <a:gd name="T13" fmla="*/ 14 h 65"/>
                <a:gd name="T14" fmla="*/ 14 w 396"/>
                <a:gd name="T15" fmla="*/ 22 h 65"/>
                <a:gd name="T16" fmla="*/ 6 w 396"/>
                <a:gd name="T17" fmla="*/ 32 h 65"/>
                <a:gd name="T18" fmla="*/ 1 w 396"/>
                <a:gd name="T19" fmla="*/ 43 h 65"/>
                <a:gd name="T20" fmla="*/ 1 w 396"/>
                <a:gd name="T21" fmla="*/ 43 h 65"/>
                <a:gd name="T22" fmla="*/ 0 w 396"/>
                <a:gd name="T23" fmla="*/ 49 h 65"/>
                <a:gd name="T24" fmla="*/ 1 w 396"/>
                <a:gd name="T25" fmla="*/ 55 h 65"/>
                <a:gd name="T26" fmla="*/ 4 w 396"/>
                <a:gd name="T27" fmla="*/ 60 h 65"/>
                <a:gd name="T28" fmla="*/ 10 w 396"/>
                <a:gd name="T29" fmla="*/ 64 h 65"/>
                <a:gd name="T30" fmla="*/ 10 w 396"/>
                <a:gd name="T31" fmla="*/ 64 h 65"/>
                <a:gd name="T32" fmla="*/ 16 w 396"/>
                <a:gd name="T33" fmla="*/ 65 h 65"/>
                <a:gd name="T34" fmla="*/ 16 w 396"/>
                <a:gd name="T35" fmla="*/ 65 h 65"/>
                <a:gd name="T36" fmla="*/ 20 w 396"/>
                <a:gd name="T37" fmla="*/ 64 h 65"/>
                <a:gd name="T38" fmla="*/ 25 w 396"/>
                <a:gd name="T39" fmla="*/ 63 h 65"/>
                <a:gd name="T40" fmla="*/ 29 w 396"/>
                <a:gd name="T41" fmla="*/ 59 h 65"/>
                <a:gd name="T42" fmla="*/ 31 w 396"/>
                <a:gd name="T43" fmla="*/ 55 h 65"/>
                <a:gd name="T44" fmla="*/ 31 w 396"/>
                <a:gd name="T45" fmla="*/ 55 h 65"/>
                <a:gd name="T46" fmla="*/ 34 w 396"/>
                <a:gd name="T47" fmla="*/ 48 h 65"/>
                <a:gd name="T48" fmla="*/ 39 w 396"/>
                <a:gd name="T49" fmla="*/ 43 h 65"/>
                <a:gd name="T50" fmla="*/ 44 w 396"/>
                <a:gd name="T51" fmla="*/ 39 h 65"/>
                <a:gd name="T52" fmla="*/ 49 w 396"/>
                <a:gd name="T53" fmla="*/ 37 h 65"/>
                <a:gd name="T54" fmla="*/ 55 w 396"/>
                <a:gd name="T55" fmla="*/ 35 h 65"/>
                <a:gd name="T56" fmla="*/ 60 w 396"/>
                <a:gd name="T57" fmla="*/ 34 h 65"/>
                <a:gd name="T58" fmla="*/ 69 w 396"/>
                <a:gd name="T59" fmla="*/ 33 h 65"/>
                <a:gd name="T60" fmla="*/ 69 w 396"/>
                <a:gd name="T61" fmla="*/ 33 h 65"/>
                <a:gd name="T62" fmla="*/ 76 w 396"/>
                <a:gd name="T63" fmla="*/ 33 h 65"/>
                <a:gd name="T64" fmla="*/ 76 w 396"/>
                <a:gd name="T65" fmla="*/ 33 h 65"/>
                <a:gd name="T66" fmla="*/ 78 w 396"/>
                <a:gd name="T67" fmla="*/ 34 h 65"/>
                <a:gd name="T68" fmla="*/ 380 w 396"/>
                <a:gd name="T69" fmla="*/ 34 h 65"/>
                <a:gd name="T70" fmla="*/ 380 w 396"/>
                <a:gd name="T71" fmla="*/ 34 h 65"/>
                <a:gd name="T72" fmla="*/ 386 w 396"/>
                <a:gd name="T73" fmla="*/ 33 h 65"/>
                <a:gd name="T74" fmla="*/ 391 w 396"/>
                <a:gd name="T75" fmla="*/ 29 h 65"/>
                <a:gd name="T76" fmla="*/ 395 w 396"/>
                <a:gd name="T77" fmla="*/ 24 h 65"/>
                <a:gd name="T78" fmla="*/ 396 w 396"/>
                <a:gd name="T79" fmla="*/ 18 h 65"/>
                <a:gd name="T80" fmla="*/ 396 w 396"/>
                <a:gd name="T81" fmla="*/ 18 h 65"/>
                <a:gd name="T82" fmla="*/ 395 w 396"/>
                <a:gd name="T83" fmla="*/ 12 h 65"/>
                <a:gd name="T84" fmla="*/ 391 w 396"/>
                <a:gd name="T85" fmla="*/ 5 h 65"/>
                <a:gd name="T86" fmla="*/ 386 w 396"/>
                <a:gd name="T87" fmla="*/ 3 h 65"/>
                <a:gd name="T88" fmla="*/ 380 w 396"/>
                <a:gd name="T89" fmla="*/ 2 h 65"/>
                <a:gd name="T90" fmla="*/ 80 w 396"/>
                <a:gd name="T91" fmla="*/ 2 h 65"/>
                <a:gd name="T92" fmla="*/ 80 w 396"/>
                <a:gd name="T93" fmla="*/ 2 h 65"/>
                <a:gd name="T94" fmla="*/ 70 w 396"/>
                <a:gd name="T9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70" y="0"/>
                  </a:moveTo>
                  <a:lnTo>
                    <a:pt x="70" y="0"/>
                  </a:lnTo>
                  <a:lnTo>
                    <a:pt x="61" y="2"/>
                  </a:lnTo>
                  <a:lnTo>
                    <a:pt x="51" y="3"/>
                  </a:lnTo>
                  <a:lnTo>
                    <a:pt x="41" y="5"/>
                  </a:lnTo>
                  <a:lnTo>
                    <a:pt x="32" y="9"/>
                  </a:lnTo>
                  <a:lnTo>
                    <a:pt x="23" y="14"/>
                  </a:lnTo>
                  <a:lnTo>
                    <a:pt x="14" y="22"/>
                  </a:lnTo>
                  <a:lnTo>
                    <a:pt x="6" y="32"/>
                  </a:lnTo>
                  <a:lnTo>
                    <a:pt x="1" y="43"/>
                  </a:lnTo>
                  <a:lnTo>
                    <a:pt x="1" y="43"/>
                  </a:lnTo>
                  <a:lnTo>
                    <a:pt x="0" y="49"/>
                  </a:lnTo>
                  <a:lnTo>
                    <a:pt x="1" y="55"/>
                  </a:lnTo>
                  <a:lnTo>
                    <a:pt x="4" y="60"/>
                  </a:lnTo>
                  <a:lnTo>
                    <a:pt x="10" y="64"/>
                  </a:lnTo>
                  <a:lnTo>
                    <a:pt x="10" y="64"/>
                  </a:lnTo>
                  <a:lnTo>
                    <a:pt x="16" y="65"/>
                  </a:lnTo>
                  <a:lnTo>
                    <a:pt x="16" y="65"/>
                  </a:lnTo>
                  <a:lnTo>
                    <a:pt x="20" y="64"/>
                  </a:lnTo>
                  <a:lnTo>
                    <a:pt x="25" y="63"/>
                  </a:lnTo>
                  <a:lnTo>
                    <a:pt x="29" y="59"/>
                  </a:lnTo>
                  <a:lnTo>
                    <a:pt x="31" y="55"/>
                  </a:lnTo>
                  <a:lnTo>
                    <a:pt x="31" y="55"/>
                  </a:lnTo>
                  <a:lnTo>
                    <a:pt x="34" y="48"/>
                  </a:lnTo>
                  <a:lnTo>
                    <a:pt x="39" y="43"/>
                  </a:lnTo>
                  <a:lnTo>
                    <a:pt x="44" y="39"/>
                  </a:lnTo>
                  <a:lnTo>
                    <a:pt x="49" y="37"/>
                  </a:lnTo>
                  <a:lnTo>
                    <a:pt x="55" y="35"/>
                  </a:lnTo>
                  <a:lnTo>
                    <a:pt x="60" y="34"/>
                  </a:lnTo>
                  <a:lnTo>
                    <a:pt x="69" y="33"/>
                  </a:lnTo>
                  <a:lnTo>
                    <a:pt x="69" y="33"/>
                  </a:lnTo>
                  <a:lnTo>
                    <a:pt x="76" y="33"/>
                  </a:lnTo>
                  <a:lnTo>
                    <a:pt x="76" y="33"/>
                  </a:lnTo>
                  <a:lnTo>
                    <a:pt x="78" y="34"/>
                  </a:lnTo>
                  <a:lnTo>
                    <a:pt x="380" y="34"/>
                  </a:lnTo>
                  <a:lnTo>
                    <a:pt x="380" y="34"/>
                  </a:lnTo>
                  <a:lnTo>
                    <a:pt x="386" y="33"/>
                  </a:lnTo>
                  <a:lnTo>
                    <a:pt x="391" y="29"/>
                  </a:lnTo>
                  <a:lnTo>
                    <a:pt x="395" y="24"/>
                  </a:lnTo>
                  <a:lnTo>
                    <a:pt x="396" y="18"/>
                  </a:lnTo>
                  <a:lnTo>
                    <a:pt x="396" y="18"/>
                  </a:lnTo>
                  <a:lnTo>
                    <a:pt x="395" y="12"/>
                  </a:lnTo>
                  <a:lnTo>
                    <a:pt x="391" y="5"/>
                  </a:lnTo>
                  <a:lnTo>
                    <a:pt x="386" y="3"/>
                  </a:lnTo>
                  <a:lnTo>
                    <a:pt x="380" y="2"/>
                  </a:lnTo>
                  <a:lnTo>
                    <a:pt x="80" y="2"/>
                  </a:lnTo>
                  <a:lnTo>
                    <a:pt x="80" y="2"/>
                  </a:lnTo>
                  <a:lnTo>
                    <a:pt x="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57"/>
            <p:cNvSpPr>
              <a:spLocks/>
            </p:cNvSpPr>
            <p:nvPr/>
          </p:nvSpPr>
          <p:spPr bwMode="auto">
            <a:xfrm>
              <a:off x="428" y="1368"/>
              <a:ext cx="79" cy="13"/>
            </a:xfrm>
            <a:custGeom>
              <a:avLst/>
              <a:gdLst>
                <a:gd name="T0" fmla="*/ 70 w 396"/>
                <a:gd name="T1" fmla="*/ 0 h 65"/>
                <a:gd name="T2" fmla="*/ 70 w 396"/>
                <a:gd name="T3" fmla="*/ 0 h 65"/>
                <a:gd name="T4" fmla="*/ 61 w 396"/>
                <a:gd name="T5" fmla="*/ 2 h 65"/>
                <a:gd name="T6" fmla="*/ 51 w 396"/>
                <a:gd name="T7" fmla="*/ 3 h 65"/>
                <a:gd name="T8" fmla="*/ 41 w 396"/>
                <a:gd name="T9" fmla="*/ 5 h 65"/>
                <a:gd name="T10" fmla="*/ 32 w 396"/>
                <a:gd name="T11" fmla="*/ 9 h 65"/>
                <a:gd name="T12" fmla="*/ 23 w 396"/>
                <a:gd name="T13" fmla="*/ 14 h 65"/>
                <a:gd name="T14" fmla="*/ 14 w 396"/>
                <a:gd name="T15" fmla="*/ 22 h 65"/>
                <a:gd name="T16" fmla="*/ 6 w 396"/>
                <a:gd name="T17" fmla="*/ 32 h 65"/>
                <a:gd name="T18" fmla="*/ 1 w 396"/>
                <a:gd name="T19" fmla="*/ 43 h 65"/>
                <a:gd name="T20" fmla="*/ 1 w 396"/>
                <a:gd name="T21" fmla="*/ 43 h 65"/>
                <a:gd name="T22" fmla="*/ 0 w 396"/>
                <a:gd name="T23" fmla="*/ 49 h 65"/>
                <a:gd name="T24" fmla="*/ 1 w 396"/>
                <a:gd name="T25" fmla="*/ 55 h 65"/>
                <a:gd name="T26" fmla="*/ 4 w 396"/>
                <a:gd name="T27" fmla="*/ 60 h 65"/>
                <a:gd name="T28" fmla="*/ 10 w 396"/>
                <a:gd name="T29" fmla="*/ 64 h 65"/>
                <a:gd name="T30" fmla="*/ 10 w 396"/>
                <a:gd name="T31" fmla="*/ 64 h 65"/>
                <a:gd name="T32" fmla="*/ 16 w 396"/>
                <a:gd name="T33" fmla="*/ 65 h 65"/>
                <a:gd name="T34" fmla="*/ 16 w 396"/>
                <a:gd name="T35" fmla="*/ 65 h 65"/>
                <a:gd name="T36" fmla="*/ 20 w 396"/>
                <a:gd name="T37" fmla="*/ 64 h 65"/>
                <a:gd name="T38" fmla="*/ 25 w 396"/>
                <a:gd name="T39" fmla="*/ 63 h 65"/>
                <a:gd name="T40" fmla="*/ 29 w 396"/>
                <a:gd name="T41" fmla="*/ 59 h 65"/>
                <a:gd name="T42" fmla="*/ 31 w 396"/>
                <a:gd name="T43" fmla="*/ 55 h 65"/>
                <a:gd name="T44" fmla="*/ 31 w 396"/>
                <a:gd name="T45" fmla="*/ 55 h 65"/>
                <a:gd name="T46" fmla="*/ 34 w 396"/>
                <a:gd name="T47" fmla="*/ 48 h 65"/>
                <a:gd name="T48" fmla="*/ 39 w 396"/>
                <a:gd name="T49" fmla="*/ 43 h 65"/>
                <a:gd name="T50" fmla="*/ 44 w 396"/>
                <a:gd name="T51" fmla="*/ 39 h 65"/>
                <a:gd name="T52" fmla="*/ 49 w 396"/>
                <a:gd name="T53" fmla="*/ 37 h 65"/>
                <a:gd name="T54" fmla="*/ 55 w 396"/>
                <a:gd name="T55" fmla="*/ 35 h 65"/>
                <a:gd name="T56" fmla="*/ 60 w 396"/>
                <a:gd name="T57" fmla="*/ 34 h 65"/>
                <a:gd name="T58" fmla="*/ 69 w 396"/>
                <a:gd name="T59" fmla="*/ 33 h 65"/>
                <a:gd name="T60" fmla="*/ 69 w 396"/>
                <a:gd name="T61" fmla="*/ 33 h 65"/>
                <a:gd name="T62" fmla="*/ 76 w 396"/>
                <a:gd name="T63" fmla="*/ 33 h 65"/>
                <a:gd name="T64" fmla="*/ 76 w 396"/>
                <a:gd name="T65" fmla="*/ 33 h 65"/>
                <a:gd name="T66" fmla="*/ 78 w 396"/>
                <a:gd name="T67" fmla="*/ 34 h 65"/>
                <a:gd name="T68" fmla="*/ 380 w 396"/>
                <a:gd name="T69" fmla="*/ 34 h 65"/>
                <a:gd name="T70" fmla="*/ 380 w 396"/>
                <a:gd name="T71" fmla="*/ 34 h 65"/>
                <a:gd name="T72" fmla="*/ 386 w 396"/>
                <a:gd name="T73" fmla="*/ 33 h 65"/>
                <a:gd name="T74" fmla="*/ 391 w 396"/>
                <a:gd name="T75" fmla="*/ 29 h 65"/>
                <a:gd name="T76" fmla="*/ 395 w 396"/>
                <a:gd name="T77" fmla="*/ 24 h 65"/>
                <a:gd name="T78" fmla="*/ 396 w 396"/>
                <a:gd name="T79" fmla="*/ 18 h 65"/>
                <a:gd name="T80" fmla="*/ 396 w 396"/>
                <a:gd name="T81" fmla="*/ 18 h 65"/>
                <a:gd name="T82" fmla="*/ 395 w 396"/>
                <a:gd name="T83" fmla="*/ 12 h 65"/>
                <a:gd name="T84" fmla="*/ 391 w 396"/>
                <a:gd name="T85" fmla="*/ 5 h 65"/>
                <a:gd name="T86" fmla="*/ 386 w 396"/>
                <a:gd name="T87" fmla="*/ 3 h 65"/>
                <a:gd name="T88" fmla="*/ 380 w 396"/>
                <a:gd name="T89" fmla="*/ 2 h 65"/>
                <a:gd name="T90" fmla="*/ 80 w 396"/>
                <a:gd name="T91" fmla="*/ 2 h 65"/>
                <a:gd name="T92" fmla="*/ 80 w 396"/>
                <a:gd name="T93" fmla="*/ 2 h 65"/>
                <a:gd name="T94" fmla="*/ 70 w 396"/>
                <a:gd name="T9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70" y="0"/>
                  </a:moveTo>
                  <a:lnTo>
                    <a:pt x="70" y="0"/>
                  </a:lnTo>
                  <a:lnTo>
                    <a:pt x="61" y="2"/>
                  </a:lnTo>
                  <a:lnTo>
                    <a:pt x="51" y="3"/>
                  </a:lnTo>
                  <a:lnTo>
                    <a:pt x="41" y="5"/>
                  </a:lnTo>
                  <a:lnTo>
                    <a:pt x="32" y="9"/>
                  </a:lnTo>
                  <a:lnTo>
                    <a:pt x="23" y="14"/>
                  </a:lnTo>
                  <a:lnTo>
                    <a:pt x="14" y="22"/>
                  </a:lnTo>
                  <a:lnTo>
                    <a:pt x="6" y="32"/>
                  </a:lnTo>
                  <a:lnTo>
                    <a:pt x="1" y="43"/>
                  </a:lnTo>
                  <a:lnTo>
                    <a:pt x="1" y="43"/>
                  </a:lnTo>
                  <a:lnTo>
                    <a:pt x="0" y="49"/>
                  </a:lnTo>
                  <a:lnTo>
                    <a:pt x="1" y="55"/>
                  </a:lnTo>
                  <a:lnTo>
                    <a:pt x="4" y="60"/>
                  </a:lnTo>
                  <a:lnTo>
                    <a:pt x="10" y="64"/>
                  </a:lnTo>
                  <a:lnTo>
                    <a:pt x="10" y="64"/>
                  </a:lnTo>
                  <a:lnTo>
                    <a:pt x="16" y="65"/>
                  </a:lnTo>
                  <a:lnTo>
                    <a:pt x="16" y="65"/>
                  </a:lnTo>
                  <a:lnTo>
                    <a:pt x="20" y="64"/>
                  </a:lnTo>
                  <a:lnTo>
                    <a:pt x="25" y="63"/>
                  </a:lnTo>
                  <a:lnTo>
                    <a:pt x="29" y="59"/>
                  </a:lnTo>
                  <a:lnTo>
                    <a:pt x="31" y="55"/>
                  </a:lnTo>
                  <a:lnTo>
                    <a:pt x="31" y="55"/>
                  </a:lnTo>
                  <a:lnTo>
                    <a:pt x="34" y="48"/>
                  </a:lnTo>
                  <a:lnTo>
                    <a:pt x="39" y="43"/>
                  </a:lnTo>
                  <a:lnTo>
                    <a:pt x="44" y="39"/>
                  </a:lnTo>
                  <a:lnTo>
                    <a:pt x="49" y="37"/>
                  </a:lnTo>
                  <a:lnTo>
                    <a:pt x="55" y="35"/>
                  </a:lnTo>
                  <a:lnTo>
                    <a:pt x="60" y="34"/>
                  </a:lnTo>
                  <a:lnTo>
                    <a:pt x="69" y="33"/>
                  </a:lnTo>
                  <a:lnTo>
                    <a:pt x="69" y="33"/>
                  </a:lnTo>
                  <a:lnTo>
                    <a:pt x="76" y="33"/>
                  </a:lnTo>
                  <a:lnTo>
                    <a:pt x="76" y="33"/>
                  </a:lnTo>
                  <a:lnTo>
                    <a:pt x="78" y="34"/>
                  </a:lnTo>
                  <a:lnTo>
                    <a:pt x="380" y="34"/>
                  </a:lnTo>
                  <a:lnTo>
                    <a:pt x="380" y="34"/>
                  </a:lnTo>
                  <a:lnTo>
                    <a:pt x="386" y="33"/>
                  </a:lnTo>
                  <a:lnTo>
                    <a:pt x="391" y="29"/>
                  </a:lnTo>
                  <a:lnTo>
                    <a:pt x="395" y="24"/>
                  </a:lnTo>
                  <a:lnTo>
                    <a:pt x="396" y="18"/>
                  </a:lnTo>
                  <a:lnTo>
                    <a:pt x="396" y="18"/>
                  </a:lnTo>
                  <a:lnTo>
                    <a:pt x="395" y="12"/>
                  </a:lnTo>
                  <a:lnTo>
                    <a:pt x="391" y="5"/>
                  </a:lnTo>
                  <a:lnTo>
                    <a:pt x="386" y="3"/>
                  </a:lnTo>
                  <a:lnTo>
                    <a:pt x="380" y="2"/>
                  </a:lnTo>
                  <a:lnTo>
                    <a:pt x="80" y="2"/>
                  </a:lnTo>
                  <a:lnTo>
                    <a:pt x="80" y="2"/>
                  </a:lnTo>
                  <a:lnTo>
                    <a:pt x="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58"/>
            <p:cNvSpPr>
              <a:spLocks/>
            </p:cNvSpPr>
            <p:nvPr/>
          </p:nvSpPr>
          <p:spPr bwMode="auto">
            <a:xfrm>
              <a:off x="428" y="1396"/>
              <a:ext cx="79" cy="13"/>
            </a:xfrm>
            <a:custGeom>
              <a:avLst/>
              <a:gdLst>
                <a:gd name="T0" fmla="*/ 70 w 396"/>
                <a:gd name="T1" fmla="*/ 0 h 63"/>
                <a:gd name="T2" fmla="*/ 70 w 396"/>
                <a:gd name="T3" fmla="*/ 0 h 63"/>
                <a:gd name="T4" fmla="*/ 61 w 396"/>
                <a:gd name="T5" fmla="*/ 0 h 63"/>
                <a:gd name="T6" fmla="*/ 51 w 396"/>
                <a:gd name="T7" fmla="*/ 1 h 63"/>
                <a:gd name="T8" fmla="*/ 41 w 396"/>
                <a:gd name="T9" fmla="*/ 4 h 63"/>
                <a:gd name="T10" fmla="*/ 32 w 396"/>
                <a:gd name="T11" fmla="*/ 7 h 63"/>
                <a:gd name="T12" fmla="*/ 23 w 396"/>
                <a:gd name="T13" fmla="*/ 14 h 63"/>
                <a:gd name="T14" fmla="*/ 14 w 396"/>
                <a:gd name="T15" fmla="*/ 21 h 63"/>
                <a:gd name="T16" fmla="*/ 6 w 396"/>
                <a:gd name="T17" fmla="*/ 30 h 63"/>
                <a:gd name="T18" fmla="*/ 1 w 396"/>
                <a:gd name="T19" fmla="*/ 41 h 63"/>
                <a:gd name="T20" fmla="*/ 1 w 396"/>
                <a:gd name="T21" fmla="*/ 41 h 63"/>
                <a:gd name="T22" fmla="*/ 0 w 396"/>
                <a:gd name="T23" fmla="*/ 47 h 63"/>
                <a:gd name="T24" fmla="*/ 1 w 396"/>
                <a:gd name="T25" fmla="*/ 53 h 63"/>
                <a:gd name="T26" fmla="*/ 4 w 396"/>
                <a:gd name="T27" fmla="*/ 58 h 63"/>
                <a:gd name="T28" fmla="*/ 10 w 396"/>
                <a:gd name="T29" fmla="*/ 62 h 63"/>
                <a:gd name="T30" fmla="*/ 10 w 396"/>
                <a:gd name="T31" fmla="*/ 62 h 63"/>
                <a:gd name="T32" fmla="*/ 16 w 396"/>
                <a:gd name="T33" fmla="*/ 63 h 63"/>
                <a:gd name="T34" fmla="*/ 16 w 396"/>
                <a:gd name="T35" fmla="*/ 63 h 63"/>
                <a:gd name="T36" fmla="*/ 20 w 396"/>
                <a:gd name="T37" fmla="*/ 63 h 63"/>
                <a:gd name="T38" fmla="*/ 25 w 396"/>
                <a:gd name="T39" fmla="*/ 61 h 63"/>
                <a:gd name="T40" fmla="*/ 29 w 396"/>
                <a:gd name="T41" fmla="*/ 57 h 63"/>
                <a:gd name="T42" fmla="*/ 31 w 396"/>
                <a:gd name="T43" fmla="*/ 53 h 63"/>
                <a:gd name="T44" fmla="*/ 31 w 396"/>
                <a:gd name="T45" fmla="*/ 53 h 63"/>
                <a:gd name="T46" fmla="*/ 34 w 396"/>
                <a:gd name="T47" fmla="*/ 47 h 63"/>
                <a:gd name="T48" fmla="*/ 39 w 396"/>
                <a:gd name="T49" fmla="*/ 42 h 63"/>
                <a:gd name="T50" fmla="*/ 44 w 396"/>
                <a:gd name="T51" fmla="*/ 39 h 63"/>
                <a:gd name="T52" fmla="*/ 49 w 396"/>
                <a:gd name="T53" fmla="*/ 36 h 63"/>
                <a:gd name="T54" fmla="*/ 55 w 396"/>
                <a:gd name="T55" fmla="*/ 34 h 63"/>
                <a:gd name="T56" fmla="*/ 60 w 396"/>
                <a:gd name="T57" fmla="*/ 32 h 63"/>
                <a:gd name="T58" fmla="*/ 69 w 396"/>
                <a:gd name="T59" fmla="*/ 32 h 63"/>
                <a:gd name="T60" fmla="*/ 69 w 396"/>
                <a:gd name="T61" fmla="*/ 32 h 63"/>
                <a:gd name="T62" fmla="*/ 76 w 396"/>
                <a:gd name="T63" fmla="*/ 32 h 63"/>
                <a:gd name="T64" fmla="*/ 76 w 396"/>
                <a:gd name="T65" fmla="*/ 32 h 63"/>
                <a:gd name="T66" fmla="*/ 78 w 396"/>
                <a:gd name="T67" fmla="*/ 32 h 63"/>
                <a:gd name="T68" fmla="*/ 380 w 396"/>
                <a:gd name="T69" fmla="*/ 32 h 63"/>
                <a:gd name="T70" fmla="*/ 380 w 396"/>
                <a:gd name="T71" fmla="*/ 32 h 63"/>
                <a:gd name="T72" fmla="*/ 386 w 396"/>
                <a:gd name="T73" fmla="*/ 31 h 63"/>
                <a:gd name="T74" fmla="*/ 391 w 396"/>
                <a:gd name="T75" fmla="*/ 27 h 63"/>
                <a:gd name="T76" fmla="*/ 395 w 396"/>
                <a:gd name="T77" fmla="*/ 22 h 63"/>
                <a:gd name="T78" fmla="*/ 396 w 396"/>
                <a:gd name="T79" fmla="*/ 16 h 63"/>
                <a:gd name="T80" fmla="*/ 396 w 396"/>
                <a:gd name="T81" fmla="*/ 16 h 63"/>
                <a:gd name="T82" fmla="*/ 395 w 396"/>
                <a:gd name="T83" fmla="*/ 10 h 63"/>
                <a:gd name="T84" fmla="*/ 391 w 396"/>
                <a:gd name="T85" fmla="*/ 5 h 63"/>
                <a:gd name="T86" fmla="*/ 386 w 396"/>
                <a:gd name="T87" fmla="*/ 1 h 63"/>
                <a:gd name="T88" fmla="*/ 380 w 396"/>
                <a:gd name="T89" fmla="*/ 0 h 63"/>
                <a:gd name="T90" fmla="*/ 80 w 396"/>
                <a:gd name="T91" fmla="*/ 0 h 63"/>
                <a:gd name="T92" fmla="*/ 80 w 396"/>
                <a:gd name="T93" fmla="*/ 0 h 63"/>
                <a:gd name="T94" fmla="*/ 70 w 396"/>
                <a:gd name="T9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3">
                  <a:moveTo>
                    <a:pt x="70" y="0"/>
                  </a:moveTo>
                  <a:lnTo>
                    <a:pt x="70" y="0"/>
                  </a:lnTo>
                  <a:lnTo>
                    <a:pt x="61" y="0"/>
                  </a:lnTo>
                  <a:lnTo>
                    <a:pt x="51" y="1"/>
                  </a:lnTo>
                  <a:lnTo>
                    <a:pt x="41" y="4"/>
                  </a:lnTo>
                  <a:lnTo>
                    <a:pt x="32" y="7"/>
                  </a:lnTo>
                  <a:lnTo>
                    <a:pt x="23" y="14"/>
                  </a:lnTo>
                  <a:lnTo>
                    <a:pt x="14" y="21"/>
                  </a:lnTo>
                  <a:lnTo>
                    <a:pt x="6" y="30"/>
                  </a:lnTo>
                  <a:lnTo>
                    <a:pt x="1" y="41"/>
                  </a:lnTo>
                  <a:lnTo>
                    <a:pt x="1" y="41"/>
                  </a:lnTo>
                  <a:lnTo>
                    <a:pt x="0" y="47"/>
                  </a:lnTo>
                  <a:lnTo>
                    <a:pt x="1" y="53"/>
                  </a:lnTo>
                  <a:lnTo>
                    <a:pt x="4" y="58"/>
                  </a:lnTo>
                  <a:lnTo>
                    <a:pt x="10" y="62"/>
                  </a:lnTo>
                  <a:lnTo>
                    <a:pt x="10" y="62"/>
                  </a:lnTo>
                  <a:lnTo>
                    <a:pt x="16" y="63"/>
                  </a:lnTo>
                  <a:lnTo>
                    <a:pt x="16" y="63"/>
                  </a:lnTo>
                  <a:lnTo>
                    <a:pt x="20" y="63"/>
                  </a:lnTo>
                  <a:lnTo>
                    <a:pt x="25" y="61"/>
                  </a:lnTo>
                  <a:lnTo>
                    <a:pt x="29" y="57"/>
                  </a:lnTo>
                  <a:lnTo>
                    <a:pt x="31" y="53"/>
                  </a:lnTo>
                  <a:lnTo>
                    <a:pt x="31" y="53"/>
                  </a:lnTo>
                  <a:lnTo>
                    <a:pt x="34" y="47"/>
                  </a:lnTo>
                  <a:lnTo>
                    <a:pt x="39" y="42"/>
                  </a:lnTo>
                  <a:lnTo>
                    <a:pt x="44" y="39"/>
                  </a:lnTo>
                  <a:lnTo>
                    <a:pt x="49" y="36"/>
                  </a:lnTo>
                  <a:lnTo>
                    <a:pt x="55" y="34"/>
                  </a:lnTo>
                  <a:lnTo>
                    <a:pt x="60" y="32"/>
                  </a:lnTo>
                  <a:lnTo>
                    <a:pt x="69" y="32"/>
                  </a:lnTo>
                  <a:lnTo>
                    <a:pt x="69" y="32"/>
                  </a:lnTo>
                  <a:lnTo>
                    <a:pt x="76" y="32"/>
                  </a:lnTo>
                  <a:lnTo>
                    <a:pt x="76" y="32"/>
                  </a:lnTo>
                  <a:lnTo>
                    <a:pt x="78" y="32"/>
                  </a:lnTo>
                  <a:lnTo>
                    <a:pt x="380" y="32"/>
                  </a:lnTo>
                  <a:lnTo>
                    <a:pt x="380" y="32"/>
                  </a:lnTo>
                  <a:lnTo>
                    <a:pt x="386" y="31"/>
                  </a:lnTo>
                  <a:lnTo>
                    <a:pt x="391" y="27"/>
                  </a:lnTo>
                  <a:lnTo>
                    <a:pt x="395" y="22"/>
                  </a:lnTo>
                  <a:lnTo>
                    <a:pt x="396" y="16"/>
                  </a:lnTo>
                  <a:lnTo>
                    <a:pt x="396" y="16"/>
                  </a:lnTo>
                  <a:lnTo>
                    <a:pt x="395" y="10"/>
                  </a:lnTo>
                  <a:lnTo>
                    <a:pt x="391" y="5"/>
                  </a:lnTo>
                  <a:lnTo>
                    <a:pt x="386" y="1"/>
                  </a:lnTo>
                  <a:lnTo>
                    <a:pt x="380" y="0"/>
                  </a:lnTo>
                  <a:lnTo>
                    <a:pt x="80" y="0"/>
                  </a:lnTo>
                  <a:lnTo>
                    <a:pt x="80" y="0"/>
                  </a:lnTo>
                  <a:lnTo>
                    <a:pt x="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59"/>
            <p:cNvSpPr>
              <a:spLocks/>
            </p:cNvSpPr>
            <p:nvPr/>
          </p:nvSpPr>
          <p:spPr bwMode="auto">
            <a:xfrm>
              <a:off x="428" y="1396"/>
              <a:ext cx="79" cy="13"/>
            </a:xfrm>
            <a:custGeom>
              <a:avLst/>
              <a:gdLst>
                <a:gd name="T0" fmla="*/ 70 w 396"/>
                <a:gd name="T1" fmla="*/ 0 h 63"/>
                <a:gd name="T2" fmla="*/ 70 w 396"/>
                <a:gd name="T3" fmla="*/ 0 h 63"/>
                <a:gd name="T4" fmla="*/ 61 w 396"/>
                <a:gd name="T5" fmla="*/ 0 h 63"/>
                <a:gd name="T6" fmla="*/ 51 w 396"/>
                <a:gd name="T7" fmla="*/ 1 h 63"/>
                <a:gd name="T8" fmla="*/ 41 w 396"/>
                <a:gd name="T9" fmla="*/ 4 h 63"/>
                <a:gd name="T10" fmla="*/ 32 w 396"/>
                <a:gd name="T11" fmla="*/ 7 h 63"/>
                <a:gd name="T12" fmla="*/ 23 w 396"/>
                <a:gd name="T13" fmla="*/ 14 h 63"/>
                <a:gd name="T14" fmla="*/ 14 w 396"/>
                <a:gd name="T15" fmla="*/ 21 h 63"/>
                <a:gd name="T16" fmla="*/ 6 w 396"/>
                <a:gd name="T17" fmla="*/ 30 h 63"/>
                <a:gd name="T18" fmla="*/ 1 w 396"/>
                <a:gd name="T19" fmla="*/ 41 h 63"/>
                <a:gd name="T20" fmla="*/ 1 w 396"/>
                <a:gd name="T21" fmla="*/ 41 h 63"/>
                <a:gd name="T22" fmla="*/ 0 w 396"/>
                <a:gd name="T23" fmla="*/ 47 h 63"/>
                <a:gd name="T24" fmla="*/ 1 w 396"/>
                <a:gd name="T25" fmla="*/ 53 h 63"/>
                <a:gd name="T26" fmla="*/ 4 w 396"/>
                <a:gd name="T27" fmla="*/ 58 h 63"/>
                <a:gd name="T28" fmla="*/ 10 w 396"/>
                <a:gd name="T29" fmla="*/ 62 h 63"/>
                <a:gd name="T30" fmla="*/ 10 w 396"/>
                <a:gd name="T31" fmla="*/ 62 h 63"/>
                <a:gd name="T32" fmla="*/ 16 w 396"/>
                <a:gd name="T33" fmla="*/ 63 h 63"/>
                <a:gd name="T34" fmla="*/ 16 w 396"/>
                <a:gd name="T35" fmla="*/ 63 h 63"/>
                <a:gd name="T36" fmla="*/ 20 w 396"/>
                <a:gd name="T37" fmla="*/ 63 h 63"/>
                <a:gd name="T38" fmla="*/ 25 w 396"/>
                <a:gd name="T39" fmla="*/ 61 h 63"/>
                <a:gd name="T40" fmla="*/ 29 w 396"/>
                <a:gd name="T41" fmla="*/ 57 h 63"/>
                <a:gd name="T42" fmla="*/ 31 w 396"/>
                <a:gd name="T43" fmla="*/ 53 h 63"/>
                <a:gd name="T44" fmla="*/ 31 w 396"/>
                <a:gd name="T45" fmla="*/ 53 h 63"/>
                <a:gd name="T46" fmla="*/ 34 w 396"/>
                <a:gd name="T47" fmla="*/ 47 h 63"/>
                <a:gd name="T48" fmla="*/ 39 w 396"/>
                <a:gd name="T49" fmla="*/ 42 h 63"/>
                <a:gd name="T50" fmla="*/ 44 w 396"/>
                <a:gd name="T51" fmla="*/ 39 h 63"/>
                <a:gd name="T52" fmla="*/ 49 w 396"/>
                <a:gd name="T53" fmla="*/ 36 h 63"/>
                <a:gd name="T54" fmla="*/ 55 w 396"/>
                <a:gd name="T55" fmla="*/ 34 h 63"/>
                <a:gd name="T56" fmla="*/ 60 w 396"/>
                <a:gd name="T57" fmla="*/ 32 h 63"/>
                <a:gd name="T58" fmla="*/ 69 w 396"/>
                <a:gd name="T59" fmla="*/ 32 h 63"/>
                <a:gd name="T60" fmla="*/ 69 w 396"/>
                <a:gd name="T61" fmla="*/ 32 h 63"/>
                <a:gd name="T62" fmla="*/ 76 w 396"/>
                <a:gd name="T63" fmla="*/ 32 h 63"/>
                <a:gd name="T64" fmla="*/ 76 w 396"/>
                <a:gd name="T65" fmla="*/ 32 h 63"/>
                <a:gd name="T66" fmla="*/ 78 w 396"/>
                <a:gd name="T67" fmla="*/ 32 h 63"/>
                <a:gd name="T68" fmla="*/ 380 w 396"/>
                <a:gd name="T69" fmla="*/ 32 h 63"/>
                <a:gd name="T70" fmla="*/ 380 w 396"/>
                <a:gd name="T71" fmla="*/ 32 h 63"/>
                <a:gd name="T72" fmla="*/ 386 w 396"/>
                <a:gd name="T73" fmla="*/ 31 h 63"/>
                <a:gd name="T74" fmla="*/ 391 w 396"/>
                <a:gd name="T75" fmla="*/ 27 h 63"/>
                <a:gd name="T76" fmla="*/ 395 w 396"/>
                <a:gd name="T77" fmla="*/ 22 h 63"/>
                <a:gd name="T78" fmla="*/ 396 w 396"/>
                <a:gd name="T79" fmla="*/ 16 h 63"/>
                <a:gd name="T80" fmla="*/ 396 w 396"/>
                <a:gd name="T81" fmla="*/ 16 h 63"/>
                <a:gd name="T82" fmla="*/ 395 w 396"/>
                <a:gd name="T83" fmla="*/ 10 h 63"/>
                <a:gd name="T84" fmla="*/ 391 w 396"/>
                <a:gd name="T85" fmla="*/ 5 h 63"/>
                <a:gd name="T86" fmla="*/ 386 w 396"/>
                <a:gd name="T87" fmla="*/ 1 h 63"/>
                <a:gd name="T88" fmla="*/ 380 w 396"/>
                <a:gd name="T89" fmla="*/ 0 h 63"/>
                <a:gd name="T90" fmla="*/ 80 w 396"/>
                <a:gd name="T91" fmla="*/ 0 h 63"/>
                <a:gd name="T92" fmla="*/ 80 w 396"/>
                <a:gd name="T93" fmla="*/ 0 h 63"/>
                <a:gd name="T94" fmla="*/ 70 w 396"/>
                <a:gd name="T9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3">
                  <a:moveTo>
                    <a:pt x="70" y="0"/>
                  </a:moveTo>
                  <a:lnTo>
                    <a:pt x="70" y="0"/>
                  </a:lnTo>
                  <a:lnTo>
                    <a:pt x="61" y="0"/>
                  </a:lnTo>
                  <a:lnTo>
                    <a:pt x="51" y="1"/>
                  </a:lnTo>
                  <a:lnTo>
                    <a:pt x="41" y="4"/>
                  </a:lnTo>
                  <a:lnTo>
                    <a:pt x="32" y="7"/>
                  </a:lnTo>
                  <a:lnTo>
                    <a:pt x="23" y="14"/>
                  </a:lnTo>
                  <a:lnTo>
                    <a:pt x="14" y="21"/>
                  </a:lnTo>
                  <a:lnTo>
                    <a:pt x="6" y="30"/>
                  </a:lnTo>
                  <a:lnTo>
                    <a:pt x="1" y="41"/>
                  </a:lnTo>
                  <a:lnTo>
                    <a:pt x="1" y="41"/>
                  </a:lnTo>
                  <a:lnTo>
                    <a:pt x="0" y="47"/>
                  </a:lnTo>
                  <a:lnTo>
                    <a:pt x="1" y="53"/>
                  </a:lnTo>
                  <a:lnTo>
                    <a:pt x="4" y="58"/>
                  </a:lnTo>
                  <a:lnTo>
                    <a:pt x="10" y="62"/>
                  </a:lnTo>
                  <a:lnTo>
                    <a:pt x="10" y="62"/>
                  </a:lnTo>
                  <a:lnTo>
                    <a:pt x="16" y="63"/>
                  </a:lnTo>
                  <a:lnTo>
                    <a:pt x="16" y="63"/>
                  </a:lnTo>
                  <a:lnTo>
                    <a:pt x="20" y="63"/>
                  </a:lnTo>
                  <a:lnTo>
                    <a:pt x="25" y="61"/>
                  </a:lnTo>
                  <a:lnTo>
                    <a:pt x="29" y="57"/>
                  </a:lnTo>
                  <a:lnTo>
                    <a:pt x="31" y="53"/>
                  </a:lnTo>
                  <a:lnTo>
                    <a:pt x="31" y="53"/>
                  </a:lnTo>
                  <a:lnTo>
                    <a:pt x="34" y="47"/>
                  </a:lnTo>
                  <a:lnTo>
                    <a:pt x="39" y="42"/>
                  </a:lnTo>
                  <a:lnTo>
                    <a:pt x="44" y="39"/>
                  </a:lnTo>
                  <a:lnTo>
                    <a:pt x="49" y="36"/>
                  </a:lnTo>
                  <a:lnTo>
                    <a:pt x="55" y="34"/>
                  </a:lnTo>
                  <a:lnTo>
                    <a:pt x="60" y="32"/>
                  </a:lnTo>
                  <a:lnTo>
                    <a:pt x="69" y="32"/>
                  </a:lnTo>
                  <a:lnTo>
                    <a:pt x="69" y="32"/>
                  </a:lnTo>
                  <a:lnTo>
                    <a:pt x="76" y="32"/>
                  </a:lnTo>
                  <a:lnTo>
                    <a:pt x="76" y="32"/>
                  </a:lnTo>
                  <a:lnTo>
                    <a:pt x="78" y="32"/>
                  </a:lnTo>
                  <a:lnTo>
                    <a:pt x="380" y="32"/>
                  </a:lnTo>
                  <a:lnTo>
                    <a:pt x="380" y="32"/>
                  </a:lnTo>
                  <a:lnTo>
                    <a:pt x="386" y="31"/>
                  </a:lnTo>
                  <a:lnTo>
                    <a:pt x="391" y="27"/>
                  </a:lnTo>
                  <a:lnTo>
                    <a:pt x="395" y="22"/>
                  </a:lnTo>
                  <a:lnTo>
                    <a:pt x="396" y="16"/>
                  </a:lnTo>
                  <a:lnTo>
                    <a:pt x="396" y="16"/>
                  </a:lnTo>
                  <a:lnTo>
                    <a:pt x="395" y="10"/>
                  </a:lnTo>
                  <a:lnTo>
                    <a:pt x="391" y="5"/>
                  </a:lnTo>
                  <a:lnTo>
                    <a:pt x="386" y="1"/>
                  </a:lnTo>
                  <a:lnTo>
                    <a:pt x="380" y="0"/>
                  </a:lnTo>
                  <a:lnTo>
                    <a:pt x="80" y="0"/>
                  </a:lnTo>
                  <a:lnTo>
                    <a:pt x="80" y="0"/>
                  </a:lnTo>
                  <a:lnTo>
                    <a:pt x="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60"/>
            <p:cNvSpPr>
              <a:spLocks/>
            </p:cNvSpPr>
            <p:nvPr/>
          </p:nvSpPr>
          <p:spPr bwMode="auto">
            <a:xfrm>
              <a:off x="428" y="1424"/>
              <a:ext cx="79" cy="13"/>
            </a:xfrm>
            <a:custGeom>
              <a:avLst/>
              <a:gdLst>
                <a:gd name="T0" fmla="*/ 70 w 396"/>
                <a:gd name="T1" fmla="*/ 0 h 64"/>
                <a:gd name="T2" fmla="*/ 70 w 396"/>
                <a:gd name="T3" fmla="*/ 0 h 64"/>
                <a:gd name="T4" fmla="*/ 61 w 396"/>
                <a:gd name="T5" fmla="*/ 0 h 64"/>
                <a:gd name="T6" fmla="*/ 51 w 396"/>
                <a:gd name="T7" fmla="*/ 1 h 64"/>
                <a:gd name="T8" fmla="*/ 41 w 396"/>
                <a:gd name="T9" fmla="*/ 5 h 64"/>
                <a:gd name="T10" fmla="*/ 32 w 396"/>
                <a:gd name="T11" fmla="*/ 9 h 64"/>
                <a:gd name="T12" fmla="*/ 23 w 396"/>
                <a:gd name="T13" fmla="*/ 14 h 64"/>
                <a:gd name="T14" fmla="*/ 14 w 396"/>
                <a:gd name="T15" fmla="*/ 21 h 64"/>
                <a:gd name="T16" fmla="*/ 6 w 396"/>
                <a:gd name="T17" fmla="*/ 30 h 64"/>
                <a:gd name="T18" fmla="*/ 1 w 396"/>
                <a:gd name="T19" fmla="*/ 42 h 64"/>
                <a:gd name="T20" fmla="*/ 1 w 396"/>
                <a:gd name="T21" fmla="*/ 42 h 64"/>
                <a:gd name="T22" fmla="*/ 0 w 396"/>
                <a:gd name="T23" fmla="*/ 49 h 64"/>
                <a:gd name="T24" fmla="*/ 1 w 396"/>
                <a:gd name="T25" fmla="*/ 55 h 64"/>
                <a:gd name="T26" fmla="*/ 4 w 396"/>
                <a:gd name="T27" fmla="*/ 60 h 64"/>
                <a:gd name="T28" fmla="*/ 10 w 396"/>
                <a:gd name="T29" fmla="*/ 64 h 64"/>
                <a:gd name="T30" fmla="*/ 10 w 396"/>
                <a:gd name="T31" fmla="*/ 64 h 64"/>
                <a:gd name="T32" fmla="*/ 16 w 396"/>
                <a:gd name="T33" fmla="*/ 64 h 64"/>
                <a:gd name="T34" fmla="*/ 16 w 396"/>
                <a:gd name="T35" fmla="*/ 64 h 64"/>
                <a:gd name="T36" fmla="*/ 20 w 396"/>
                <a:gd name="T37" fmla="*/ 64 h 64"/>
                <a:gd name="T38" fmla="*/ 25 w 396"/>
                <a:gd name="T39" fmla="*/ 61 h 64"/>
                <a:gd name="T40" fmla="*/ 29 w 396"/>
                <a:gd name="T41" fmla="*/ 59 h 64"/>
                <a:gd name="T42" fmla="*/ 31 w 396"/>
                <a:gd name="T43" fmla="*/ 54 h 64"/>
                <a:gd name="T44" fmla="*/ 31 w 396"/>
                <a:gd name="T45" fmla="*/ 54 h 64"/>
                <a:gd name="T46" fmla="*/ 34 w 396"/>
                <a:gd name="T47" fmla="*/ 47 h 64"/>
                <a:gd name="T48" fmla="*/ 39 w 396"/>
                <a:gd name="T49" fmla="*/ 42 h 64"/>
                <a:gd name="T50" fmla="*/ 44 w 396"/>
                <a:gd name="T51" fmla="*/ 39 h 64"/>
                <a:gd name="T52" fmla="*/ 49 w 396"/>
                <a:gd name="T53" fmla="*/ 36 h 64"/>
                <a:gd name="T54" fmla="*/ 55 w 396"/>
                <a:gd name="T55" fmla="*/ 34 h 64"/>
                <a:gd name="T56" fmla="*/ 60 w 396"/>
                <a:gd name="T57" fmla="*/ 33 h 64"/>
                <a:gd name="T58" fmla="*/ 69 w 396"/>
                <a:gd name="T59" fmla="*/ 33 h 64"/>
                <a:gd name="T60" fmla="*/ 69 w 396"/>
                <a:gd name="T61" fmla="*/ 33 h 64"/>
                <a:gd name="T62" fmla="*/ 76 w 396"/>
                <a:gd name="T63" fmla="*/ 33 h 64"/>
                <a:gd name="T64" fmla="*/ 76 w 396"/>
                <a:gd name="T65" fmla="*/ 33 h 64"/>
                <a:gd name="T66" fmla="*/ 78 w 396"/>
                <a:gd name="T67" fmla="*/ 33 h 64"/>
                <a:gd name="T68" fmla="*/ 380 w 396"/>
                <a:gd name="T69" fmla="*/ 33 h 64"/>
                <a:gd name="T70" fmla="*/ 380 w 396"/>
                <a:gd name="T71" fmla="*/ 33 h 64"/>
                <a:gd name="T72" fmla="*/ 386 w 396"/>
                <a:gd name="T73" fmla="*/ 31 h 64"/>
                <a:gd name="T74" fmla="*/ 391 w 396"/>
                <a:gd name="T75" fmla="*/ 29 h 64"/>
                <a:gd name="T76" fmla="*/ 395 w 396"/>
                <a:gd name="T77" fmla="*/ 23 h 64"/>
                <a:gd name="T78" fmla="*/ 396 w 396"/>
                <a:gd name="T79" fmla="*/ 16 h 64"/>
                <a:gd name="T80" fmla="*/ 396 w 396"/>
                <a:gd name="T81" fmla="*/ 16 h 64"/>
                <a:gd name="T82" fmla="*/ 395 w 396"/>
                <a:gd name="T83" fmla="*/ 10 h 64"/>
                <a:gd name="T84" fmla="*/ 391 w 396"/>
                <a:gd name="T85" fmla="*/ 5 h 64"/>
                <a:gd name="T86" fmla="*/ 386 w 396"/>
                <a:gd name="T87" fmla="*/ 1 h 64"/>
                <a:gd name="T88" fmla="*/ 380 w 396"/>
                <a:gd name="T89" fmla="*/ 0 h 64"/>
                <a:gd name="T90" fmla="*/ 80 w 396"/>
                <a:gd name="T91" fmla="*/ 0 h 64"/>
                <a:gd name="T92" fmla="*/ 80 w 396"/>
                <a:gd name="T93" fmla="*/ 0 h 64"/>
                <a:gd name="T94" fmla="*/ 70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70" y="0"/>
                  </a:moveTo>
                  <a:lnTo>
                    <a:pt x="70" y="0"/>
                  </a:lnTo>
                  <a:lnTo>
                    <a:pt x="61" y="0"/>
                  </a:lnTo>
                  <a:lnTo>
                    <a:pt x="51" y="1"/>
                  </a:lnTo>
                  <a:lnTo>
                    <a:pt x="41" y="5"/>
                  </a:lnTo>
                  <a:lnTo>
                    <a:pt x="32" y="9"/>
                  </a:lnTo>
                  <a:lnTo>
                    <a:pt x="23" y="14"/>
                  </a:lnTo>
                  <a:lnTo>
                    <a:pt x="14" y="21"/>
                  </a:lnTo>
                  <a:lnTo>
                    <a:pt x="6" y="30"/>
                  </a:lnTo>
                  <a:lnTo>
                    <a:pt x="1" y="42"/>
                  </a:lnTo>
                  <a:lnTo>
                    <a:pt x="1" y="42"/>
                  </a:lnTo>
                  <a:lnTo>
                    <a:pt x="0" y="49"/>
                  </a:lnTo>
                  <a:lnTo>
                    <a:pt x="1" y="55"/>
                  </a:lnTo>
                  <a:lnTo>
                    <a:pt x="4" y="60"/>
                  </a:lnTo>
                  <a:lnTo>
                    <a:pt x="10" y="64"/>
                  </a:lnTo>
                  <a:lnTo>
                    <a:pt x="10" y="64"/>
                  </a:lnTo>
                  <a:lnTo>
                    <a:pt x="16" y="64"/>
                  </a:lnTo>
                  <a:lnTo>
                    <a:pt x="16" y="64"/>
                  </a:lnTo>
                  <a:lnTo>
                    <a:pt x="20" y="64"/>
                  </a:lnTo>
                  <a:lnTo>
                    <a:pt x="25" y="61"/>
                  </a:lnTo>
                  <a:lnTo>
                    <a:pt x="29" y="59"/>
                  </a:lnTo>
                  <a:lnTo>
                    <a:pt x="31" y="54"/>
                  </a:lnTo>
                  <a:lnTo>
                    <a:pt x="31" y="54"/>
                  </a:lnTo>
                  <a:lnTo>
                    <a:pt x="34" y="47"/>
                  </a:lnTo>
                  <a:lnTo>
                    <a:pt x="39" y="42"/>
                  </a:lnTo>
                  <a:lnTo>
                    <a:pt x="44" y="39"/>
                  </a:lnTo>
                  <a:lnTo>
                    <a:pt x="49" y="36"/>
                  </a:lnTo>
                  <a:lnTo>
                    <a:pt x="55" y="34"/>
                  </a:lnTo>
                  <a:lnTo>
                    <a:pt x="60" y="33"/>
                  </a:lnTo>
                  <a:lnTo>
                    <a:pt x="69" y="33"/>
                  </a:lnTo>
                  <a:lnTo>
                    <a:pt x="69" y="33"/>
                  </a:lnTo>
                  <a:lnTo>
                    <a:pt x="76" y="33"/>
                  </a:lnTo>
                  <a:lnTo>
                    <a:pt x="76" y="33"/>
                  </a:lnTo>
                  <a:lnTo>
                    <a:pt x="78" y="33"/>
                  </a:lnTo>
                  <a:lnTo>
                    <a:pt x="380" y="33"/>
                  </a:lnTo>
                  <a:lnTo>
                    <a:pt x="380" y="33"/>
                  </a:lnTo>
                  <a:lnTo>
                    <a:pt x="386" y="31"/>
                  </a:lnTo>
                  <a:lnTo>
                    <a:pt x="391" y="29"/>
                  </a:lnTo>
                  <a:lnTo>
                    <a:pt x="395" y="23"/>
                  </a:lnTo>
                  <a:lnTo>
                    <a:pt x="396" y="16"/>
                  </a:lnTo>
                  <a:lnTo>
                    <a:pt x="396" y="16"/>
                  </a:lnTo>
                  <a:lnTo>
                    <a:pt x="395" y="10"/>
                  </a:lnTo>
                  <a:lnTo>
                    <a:pt x="391" y="5"/>
                  </a:lnTo>
                  <a:lnTo>
                    <a:pt x="386" y="1"/>
                  </a:lnTo>
                  <a:lnTo>
                    <a:pt x="380" y="0"/>
                  </a:lnTo>
                  <a:lnTo>
                    <a:pt x="80" y="0"/>
                  </a:lnTo>
                  <a:lnTo>
                    <a:pt x="80" y="0"/>
                  </a:lnTo>
                  <a:lnTo>
                    <a:pt x="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61"/>
            <p:cNvSpPr>
              <a:spLocks/>
            </p:cNvSpPr>
            <p:nvPr/>
          </p:nvSpPr>
          <p:spPr bwMode="auto">
            <a:xfrm>
              <a:off x="428" y="1424"/>
              <a:ext cx="79" cy="13"/>
            </a:xfrm>
            <a:custGeom>
              <a:avLst/>
              <a:gdLst>
                <a:gd name="T0" fmla="*/ 70 w 396"/>
                <a:gd name="T1" fmla="*/ 0 h 64"/>
                <a:gd name="T2" fmla="*/ 70 w 396"/>
                <a:gd name="T3" fmla="*/ 0 h 64"/>
                <a:gd name="T4" fmla="*/ 61 w 396"/>
                <a:gd name="T5" fmla="*/ 0 h 64"/>
                <a:gd name="T6" fmla="*/ 51 w 396"/>
                <a:gd name="T7" fmla="*/ 1 h 64"/>
                <a:gd name="T8" fmla="*/ 41 w 396"/>
                <a:gd name="T9" fmla="*/ 5 h 64"/>
                <a:gd name="T10" fmla="*/ 32 w 396"/>
                <a:gd name="T11" fmla="*/ 9 h 64"/>
                <a:gd name="T12" fmla="*/ 23 w 396"/>
                <a:gd name="T13" fmla="*/ 14 h 64"/>
                <a:gd name="T14" fmla="*/ 14 w 396"/>
                <a:gd name="T15" fmla="*/ 21 h 64"/>
                <a:gd name="T16" fmla="*/ 6 w 396"/>
                <a:gd name="T17" fmla="*/ 30 h 64"/>
                <a:gd name="T18" fmla="*/ 1 w 396"/>
                <a:gd name="T19" fmla="*/ 42 h 64"/>
                <a:gd name="T20" fmla="*/ 1 w 396"/>
                <a:gd name="T21" fmla="*/ 42 h 64"/>
                <a:gd name="T22" fmla="*/ 0 w 396"/>
                <a:gd name="T23" fmla="*/ 49 h 64"/>
                <a:gd name="T24" fmla="*/ 1 w 396"/>
                <a:gd name="T25" fmla="*/ 55 h 64"/>
                <a:gd name="T26" fmla="*/ 4 w 396"/>
                <a:gd name="T27" fmla="*/ 60 h 64"/>
                <a:gd name="T28" fmla="*/ 10 w 396"/>
                <a:gd name="T29" fmla="*/ 64 h 64"/>
                <a:gd name="T30" fmla="*/ 10 w 396"/>
                <a:gd name="T31" fmla="*/ 64 h 64"/>
                <a:gd name="T32" fmla="*/ 16 w 396"/>
                <a:gd name="T33" fmla="*/ 64 h 64"/>
                <a:gd name="T34" fmla="*/ 16 w 396"/>
                <a:gd name="T35" fmla="*/ 64 h 64"/>
                <a:gd name="T36" fmla="*/ 20 w 396"/>
                <a:gd name="T37" fmla="*/ 64 h 64"/>
                <a:gd name="T38" fmla="*/ 25 w 396"/>
                <a:gd name="T39" fmla="*/ 61 h 64"/>
                <a:gd name="T40" fmla="*/ 29 w 396"/>
                <a:gd name="T41" fmla="*/ 59 h 64"/>
                <a:gd name="T42" fmla="*/ 31 w 396"/>
                <a:gd name="T43" fmla="*/ 54 h 64"/>
                <a:gd name="T44" fmla="*/ 31 w 396"/>
                <a:gd name="T45" fmla="*/ 54 h 64"/>
                <a:gd name="T46" fmla="*/ 34 w 396"/>
                <a:gd name="T47" fmla="*/ 47 h 64"/>
                <a:gd name="T48" fmla="*/ 39 w 396"/>
                <a:gd name="T49" fmla="*/ 42 h 64"/>
                <a:gd name="T50" fmla="*/ 44 w 396"/>
                <a:gd name="T51" fmla="*/ 39 h 64"/>
                <a:gd name="T52" fmla="*/ 49 w 396"/>
                <a:gd name="T53" fmla="*/ 36 h 64"/>
                <a:gd name="T54" fmla="*/ 55 w 396"/>
                <a:gd name="T55" fmla="*/ 34 h 64"/>
                <a:gd name="T56" fmla="*/ 60 w 396"/>
                <a:gd name="T57" fmla="*/ 33 h 64"/>
                <a:gd name="T58" fmla="*/ 69 w 396"/>
                <a:gd name="T59" fmla="*/ 33 h 64"/>
                <a:gd name="T60" fmla="*/ 69 w 396"/>
                <a:gd name="T61" fmla="*/ 33 h 64"/>
                <a:gd name="T62" fmla="*/ 76 w 396"/>
                <a:gd name="T63" fmla="*/ 33 h 64"/>
                <a:gd name="T64" fmla="*/ 76 w 396"/>
                <a:gd name="T65" fmla="*/ 33 h 64"/>
                <a:gd name="T66" fmla="*/ 78 w 396"/>
                <a:gd name="T67" fmla="*/ 33 h 64"/>
                <a:gd name="T68" fmla="*/ 380 w 396"/>
                <a:gd name="T69" fmla="*/ 33 h 64"/>
                <a:gd name="T70" fmla="*/ 380 w 396"/>
                <a:gd name="T71" fmla="*/ 33 h 64"/>
                <a:gd name="T72" fmla="*/ 386 w 396"/>
                <a:gd name="T73" fmla="*/ 31 h 64"/>
                <a:gd name="T74" fmla="*/ 391 w 396"/>
                <a:gd name="T75" fmla="*/ 29 h 64"/>
                <a:gd name="T76" fmla="*/ 395 w 396"/>
                <a:gd name="T77" fmla="*/ 23 h 64"/>
                <a:gd name="T78" fmla="*/ 396 w 396"/>
                <a:gd name="T79" fmla="*/ 16 h 64"/>
                <a:gd name="T80" fmla="*/ 396 w 396"/>
                <a:gd name="T81" fmla="*/ 16 h 64"/>
                <a:gd name="T82" fmla="*/ 395 w 396"/>
                <a:gd name="T83" fmla="*/ 10 h 64"/>
                <a:gd name="T84" fmla="*/ 391 w 396"/>
                <a:gd name="T85" fmla="*/ 5 h 64"/>
                <a:gd name="T86" fmla="*/ 386 w 396"/>
                <a:gd name="T87" fmla="*/ 1 h 64"/>
                <a:gd name="T88" fmla="*/ 380 w 396"/>
                <a:gd name="T89" fmla="*/ 0 h 64"/>
                <a:gd name="T90" fmla="*/ 80 w 396"/>
                <a:gd name="T91" fmla="*/ 0 h 64"/>
                <a:gd name="T92" fmla="*/ 80 w 396"/>
                <a:gd name="T93" fmla="*/ 0 h 64"/>
                <a:gd name="T94" fmla="*/ 70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70" y="0"/>
                  </a:moveTo>
                  <a:lnTo>
                    <a:pt x="70" y="0"/>
                  </a:lnTo>
                  <a:lnTo>
                    <a:pt x="61" y="0"/>
                  </a:lnTo>
                  <a:lnTo>
                    <a:pt x="51" y="1"/>
                  </a:lnTo>
                  <a:lnTo>
                    <a:pt x="41" y="5"/>
                  </a:lnTo>
                  <a:lnTo>
                    <a:pt x="32" y="9"/>
                  </a:lnTo>
                  <a:lnTo>
                    <a:pt x="23" y="14"/>
                  </a:lnTo>
                  <a:lnTo>
                    <a:pt x="14" y="21"/>
                  </a:lnTo>
                  <a:lnTo>
                    <a:pt x="6" y="30"/>
                  </a:lnTo>
                  <a:lnTo>
                    <a:pt x="1" y="42"/>
                  </a:lnTo>
                  <a:lnTo>
                    <a:pt x="1" y="42"/>
                  </a:lnTo>
                  <a:lnTo>
                    <a:pt x="0" y="49"/>
                  </a:lnTo>
                  <a:lnTo>
                    <a:pt x="1" y="55"/>
                  </a:lnTo>
                  <a:lnTo>
                    <a:pt x="4" y="60"/>
                  </a:lnTo>
                  <a:lnTo>
                    <a:pt x="10" y="64"/>
                  </a:lnTo>
                  <a:lnTo>
                    <a:pt x="10" y="64"/>
                  </a:lnTo>
                  <a:lnTo>
                    <a:pt x="16" y="64"/>
                  </a:lnTo>
                  <a:lnTo>
                    <a:pt x="16" y="64"/>
                  </a:lnTo>
                  <a:lnTo>
                    <a:pt x="20" y="64"/>
                  </a:lnTo>
                  <a:lnTo>
                    <a:pt x="25" y="61"/>
                  </a:lnTo>
                  <a:lnTo>
                    <a:pt x="29" y="59"/>
                  </a:lnTo>
                  <a:lnTo>
                    <a:pt x="31" y="54"/>
                  </a:lnTo>
                  <a:lnTo>
                    <a:pt x="31" y="54"/>
                  </a:lnTo>
                  <a:lnTo>
                    <a:pt x="34" y="47"/>
                  </a:lnTo>
                  <a:lnTo>
                    <a:pt x="39" y="42"/>
                  </a:lnTo>
                  <a:lnTo>
                    <a:pt x="44" y="39"/>
                  </a:lnTo>
                  <a:lnTo>
                    <a:pt x="49" y="36"/>
                  </a:lnTo>
                  <a:lnTo>
                    <a:pt x="55" y="34"/>
                  </a:lnTo>
                  <a:lnTo>
                    <a:pt x="60" y="33"/>
                  </a:lnTo>
                  <a:lnTo>
                    <a:pt x="69" y="33"/>
                  </a:lnTo>
                  <a:lnTo>
                    <a:pt x="69" y="33"/>
                  </a:lnTo>
                  <a:lnTo>
                    <a:pt x="76" y="33"/>
                  </a:lnTo>
                  <a:lnTo>
                    <a:pt x="76" y="33"/>
                  </a:lnTo>
                  <a:lnTo>
                    <a:pt x="78" y="33"/>
                  </a:lnTo>
                  <a:lnTo>
                    <a:pt x="380" y="33"/>
                  </a:lnTo>
                  <a:lnTo>
                    <a:pt x="380" y="33"/>
                  </a:lnTo>
                  <a:lnTo>
                    <a:pt x="386" y="31"/>
                  </a:lnTo>
                  <a:lnTo>
                    <a:pt x="391" y="29"/>
                  </a:lnTo>
                  <a:lnTo>
                    <a:pt x="395" y="23"/>
                  </a:lnTo>
                  <a:lnTo>
                    <a:pt x="396" y="16"/>
                  </a:lnTo>
                  <a:lnTo>
                    <a:pt x="396" y="16"/>
                  </a:lnTo>
                  <a:lnTo>
                    <a:pt x="395" y="10"/>
                  </a:lnTo>
                  <a:lnTo>
                    <a:pt x="391" y="5"/>
                  </a:lnTo>
                  <a:lnTo>
                    <a:pt x="386" y="1"/>
                  </a:lnTo>
                  <a:lnTo>
                    <a:pt x="380" y="0"/>
                  </a:lnTo>
                  <a:lnTo>
                    <a:pt x="80" y="0"/>
                  </a:lnTo>
                  <a:lnTo>
                    <a:pt x="80" y="0"/>
                  </a:lnTo>
                  <a:lnTo>
                    <a:pt x="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62"/>
            <p:cNvSpPr>
              <a:spLocks/>
            </p:cNvSpPr>
            <p:nvPr/>
          </p:nvSpPr>
          <p:spPr bwMode="auto">
            <a:xfrm>
              <a:off x="469" y="1462"/>
              <a:ext cx="35" cy="4"/>
            </a:xfrm>
            <a:custGeom>
              <a:avLst/>
              <a:gdLst>
                <a:gd name="T0" fmla="*/ 177 w 177"/>
                <a:gd name="T1" fmla="*/ 0 h 20"/>
                <a:gd name="T2" fmla="*/ 0 w 177"/>
                <a:gd name="T3" fmla="*/ 0 h 20"/>
                <a:gd name="T4" fmla="*/ 0 w 177"/>
                <a:gd name="T5" fmla="*/ 20 h 20"/>
                <a:gd name="T6" fmla="*/ 177 w 177"/>
                <a:gd name="T7" fmla="*/ 18 h 20"/>
                <a:gd name="T8" fmla="*/ 177 w 177"/>
                <a:gd name="T9" fmla="*/ 0 h 20"/>
              </a:gdLst>
              <a:ahLst/>
              <a:cxnLst>
                <a:cxn ang="0">
                  <a:pos x="T0" y="T1"/>
                </a:cxn>
                <a:cxn ang="0">
                  <a:pos x="T2" y="T3"/>
                </a:cxn>
                <a:cxn ang="0">
                  <a:pos x="T4" y="T5"/>
                </a:cxn>
                <a:cxn ang="0">
                  <a:pos x="T6" y="T7"/>
                </a:cxn>
                <a:cxn ang="0">
                  <a:pos x="T8" y="T9"/>
                </a:cxn>
              </a:cxnLst>
              <a:rect l="0" t="0" r="r" b="b"/>
              <a:pathLst>
                <a:path w="177" h="20">
                  <a:moveTo>
                    <a:pt x="177" y="0"/>
                  </a:moveTo>
                  <a:lnTo>
                    <a:pt x="0" y="0"/>
                  </a:lnTo>
                  <a:lnTo>
                    <a:pt x="0" y="20"/>
                  </a:lnTo>
                  <a:lnTo>
                    <a:pt x="177" y="18"/>
                  </a:lnTo>
                  <a:lnTo>
                    <a:pt x="17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63"/>
            <p:cNvSpPr>
              <a:spLocks/>
            </p:cNvSpPr>
            <p:nvPr/>
          </p:nvSpPr>
          <p:spPr bwMode="auto">
            <a:xfrm>
              <a:off x="469" y="1462"/>
              <a:ext cx="35" cy="4"/>
            </a:xfrm>
            <a:custGeom>
              <a:avLst/>
              <a:gdLst>
                <a:gd name="T0" fmla="*/ 177 w 177"/>
                <a:gd name="T1" fmla="*/ 0 h 20"/>
                <a:gd name="T2" fmla="*/ 0 w 177"/>
                <a:gd name="T3" fmla="*/ 0 h 20"/>
                <a:gd name="T4" fmla="*/ 0 w 177"/>
                <a:gd name="T5" fmla="*/ 20 h 20"/>
                <a:gd name="T6" fmla="*/ 177 w 177"/>
                <a:gd name="T7" fmla="*/ 18 h 20"/>
                <a:gd name="T8" fmla="*/ 177 w 177"/>
                <a:gd name="T9" fmla="*/ 0 h 20"/>
              </a:gdLst>
              <a:ahLst/>
              <a:cxnLst>
                <a:cxn ang="0">
                  <a:pos x="T0" y="T1"/>
                </a:cxn>
                <a:cxn ang="0">
                  <a:pos x="T2" y="T3"/>
                </a:cxn>
                <a:cxn ang="0">
                  <a:pos x="T4" y="T5"/>
                </a:cxn>
                <a:cxn ang="0">
                  <a:pos x="T6" y="T7"/>
                </a:cxn>
                <a:cxn ang="0">
                  <a:pos x="T8" y="T9"/>
                </a:cxn>
              </a:cxnLst>
              <a:rect l="0" t="0" r="r" b="b"/>
              <a:pathLst>
                <a:path w="177" h="20">
                  <a:moveTo>
                    <a:pt x="177" y="0"/>
                  </a:moveTo>
                  <a:lnTo>
                    <a:pt x="0" y="0"/>
                  </a:lnTo>
                  <a:lnTo>
                    <a:pt x="0" y="20"/>
                  </a:lnTo>
                  <a:lnTo>
                    <a:pt x="177" y="18"/>
                  </a:lnTo>
                  <a:lnTo>
                    <a:pt x="1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64"/>
            <p:cNvSpPr>
              <a:spLocks/>
            </p:cNvSpPr>
            <p:nvPr/>
          </p:nvSpPr>
          <p:spPr bwMode="auto">
            <a:xfrm>
              <a:off x="465" y="1459"/>
              <a:ext cx="43" cy="7"/>
            </a:xfrm>
            <a:custGeom>
              <a:avLst/>
              <a:gdLst>
                <a:gd name="T0" fmla="*/ 217 w 217"/>
                <a:gd name="T1" fmla="*/ 0 h 38"/>
                <a:gd name="T2" fmla="*/ 0 w 217"/>
                <a:gd name="T3" fmla="*/ 0 h 38"/>
                <a:gd name="T4" fmla="*/ 0 w 217"/>
                <a:gd name="T5" fmla="*/ 38 h 38"/>
                <a:gd name="T6" fmla="*/ 20 w 217"/>
                <a:gd name="T7" fmla="*/ 38 h 38"/>
                <a:gd name="T8" fmla="*/ 20 w 217"/>
                <a:gd name="T9" fmla="*/ 18 h 38"/>
                <a:gd name="T10" fmla="*/ 197 w 217"/>
                <a:gd name="T11" fmla="*/ 18 h 38"/>
                <a:gd name="T12" fmla="*/ 197 w 217"/>
                <a:gd name="T13" fmla="*/ 36 h 38"/>
                <a:gd name="T14" fmla="*/ 217 w 217"/>
                <a:gd name="T15" fmla="*/ 36 h 38"/>
                <a:gd name="T16" fmla="*/ 217 w 217"/>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7" h="38">
                  <a:moveTo>
                    <a:pt x="217" y="0"/>
                  </a:moveTo>
                  <a:lnTo>
                    <a:pt x="0" y="0"/>
                  </a:lnTo>
                  <a:lnTo>
                    <a:pt x="0" y="38"/>
                  </a:lnTo>
                  <a:lnTo>
                    <a:pt x="20" y="38"/>
                  </a:lnTo>
                  <a:lnTo>
                    <a:pt x="20" y="18"/>
                  </a:lnTo>
                  <a:lnTo>
                    <a:pt x="197" y="18"/>
                  </a:lnTo>
                  <a:lnTo>
                    <a:pt x="197" y="36"/>
                  </a:lnTo>
                  <a:lnTo>
                    <a:pt x="217" y="36"/>
                  </a:lnTo>
                  <a:lnTo>
                    <a:pt x="2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65"/>
            <p:cNvSpPr>
              <a:spLocks/>
            </p:cNvSpPr>
            <p:nvPr/>
          </p:nvSpPr>
          <p:spPr bwMode="auto">
            <a:xfrm>
              <a:off x="465" y="1459"/>
              <a:ext cx="43" cy="7"/>
            </a:xfrm>
            <a:custGeom>
              <a:avLst/>
              <a:gdLst>
                <a:gd name="T0" fmla="*/ 217 w 217"/>
                <a:gd name="T1" fmla="*/ 0 h 38"/>
                <a:gd name="T2" fmla="*/ 0 w 217"/>
                <a:gd name="T3" fmla="*/ 0 h 38"/>
                <a:gd name="T4" fmla="*/ 0 w 217"/>
                <a:gd name="T5" fmla="*/ 38 h 38"/>
                <a:gd name="T6" fmla="*/ 20 w 217"/>
                <a:gd name="T7" fmla="*/ 38 h 38"/>
                <a:gd name="T8" fmla="*/ 20 w 217"/>
                <a:gd name="T9" fmla="*/ 18 h 38"/>
                <a:gd name="T10" fmla="*/ 197 w 217"/>
                <a:gd name="T11" fmla="*/ 18 h 38"/>
                <a:gd name="T12" fmla="*/ 197 w 217"/>
                <a:gd name="T13" fmla="*/ 36 h 38"/>
                <a:gd name="T14" fmla="*/ 217 w 217"/>
                <a:gd name="T15" fmla="*/ 36 h 38"/>
                <a:gd name="T16" fmla="*/ 217 w 217"/>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7" h="38">
                  <a:moveTo>
                    <a:pt x="217" y="0"/>
                  </a:moveTo>
                  <a:lnTo>
                    <a:pt x="0" y="0"/>
                  </a:lnTo>
                  <a:lnTo>
                    <a:pt x="0" y="38"/>
                  </a:lnTo>
                  <a:lnTo>
                    <a:pt x="20" y="38"/>
                  </a:lnTo>
                  <a:lnTo>
                    <a:pt x="20" y="18"/>
                  </a:lnTo>
                  <a:lnTo>
                    <a:pt x="197" y="18"/>
                  </a:lnTo>
                  <a:lnTo>
                    <a:pt x="197" y="36"/>
                  </a:lnTo>
                  <a:lnTo>
                    <a:pt x="217" y="36"/>
                  </a:lnTo>
                  <a:lnTo>
                    <a:pt x="2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ustDataLst>
      <p:tags r:id="rId1"/>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Collaborative Forecasts Overview</a:t>
            </a:r>
            <a:endParaRPr lang="en-US" dirty="0"/>
          </a:p>
        </p:txBody>
      </p:sp>
      <p:sp>
        <p:nvSpPr>
          <p:cNvPr id="3" name="Slide Number Placeholder 2"/>
          <p:cNvSpPr>
            <a:spLocks noGrp="1"/>
          </p:cNvSpPr>
          <p:nvPr>
            <p:ph type="sldNum" sz="quarter" idx="4"/>
          </p:nvPr>
        </p:nvSpPr>
        <p:spPr/>
        <p:txBody>
          <a:bodyPr/>
          <a:lstStyle/>
          <a:p>
            <a:fld id="{812A5277-1DB9-460F-9A21-B857ABB32666}" type="slidenum">
              <a:rPr lang="en-US" smtClean="0"/>
              <a:pPr/>
              <a:t>65</a:t>
            </a:fld>
            <a:endParaRPr lang="en-US" dirty="0"/>
          </a:p>
        </p:txBody>
      </p:sp>
      <p:pic>
        <p:nvPicPr>
          <p:cNvPr id="4" name="Picture 4"/>
          <p:cNvPicPr>
            <a:picLocks noChangeAspect="1" noChangeArrowheads="1"/>
          </p:cNvPicPr>
          <p:nvPr/>
        </p:nvPicPr>
        <p:blipFill>
          <a:blip r:embed="rId4" cstate="print"/>
          <a:stretch>
            <a:fillRect/>
          </a:stretch>
        </p:blipFill>
        <p:spPr bwMode="auto">
          <a:xfrm>
            <a:off x="354326" y="834955"/>
            <a:ext cx="11454050" cy="5046353"/>
          </a:xfrm>
          <a:prstGeom prst="rect">
            <a:avLst/>
          </a:prstGeom>
          <a:noFill/>
          <a:ln w="6350">
            <a:solidFill>
              <a:schemeClr val="bg1">
                <a:lumMod val="75000"/>
              </a:schemeClr>
            </a:solidFill>
            <a:miter lim="800000"/>
            <a:headEnd/>
            <a:tailEnd/>
          </a:ln>
          <a:effectLst>
            <a:outerShdw blurRad="50800" dist="38100" dir="2700000" algn="tl" rotWithShape="0">
              <a:prstClr val="black">
                <a:alpha val="40000"/>
              </a:prstClr>
            </a:outerShdw>
          </a:effectLst>
        </p:spPr>
      </p:pic>
      <p:sp>
        <p:nvSpPr>
          <p:cNvPr id="14" name="Rectangle 13"/>
          <p:cNvSpPr/>
          <p:nvPr/>
        </p:nvSpPr>
        <p:spPr bwMode="auto">
          <a:xfrm>
            <a:off x="0" y="6054529"/>
            <a:ext cx="12188825" cy="831271"/>
          </a:xfrm>
          <a:prstGeom prst="rect">
            <a:avLst/>
          </a:prstGeom>
          <a:solidFill>
            <a:schemeClr val="tx1"/>
          </a:solidFill>
          <a:ln w="38100" cap="flat" cmpd="sng" algn="ctr">
            <a:noFill/>
            <a:prstDash val="solid"/>
            <a:round/>
            <a:headEnd type="none" w="med" len="med"/>
            <a:tailEnd type="none" w="med" len="med"/>
          </a:ln>
          <a:effectLst/>
        </p:spPr>
        <p:txBody>
          <a:bodyPr vert="horz" wrap="square" lIns="1340885" tIns="45712" rIns="457120" bIns="45712" numCol="1" rtlCol="0" anchor="ctr" anchorCtr="0" compatLnSpc="1">
            <a:prstTxWarp prst="textNoShape">
              <a:avLst/>
            </a:prstTxWarp>
          </a:bodyPr>
          <a:lstStyle/>
          <a:p>
            <a:pPr marL="3174" algn="l" defTabSz="914231" eaLnBrk="0" hangingPunct="0">
              <a:lnSpc>
                <a:spcPct val="85000"/>
              </a:lnSpc>
            </a:pPr>
            <a:r>
              <a:rPr lang="en-US" kern="0" dirty="0">
                <a:solidFill>
                  <a:schemeClr val="bg1"/>
                </a:solidFill>
                <a:latin typeface="Arial" pitchFamily="34" charset="0"/>
                <a:cs typeface="Arial" pitchFamily="34" charset="0"/>
              </a:rPr>
              <a:t>Organizations using Communities can include partner-owned opportunities in forecasts.</a:t>
            </a:r>
          </a:p>
        </p:txBody>
      </p:sp>
      <p:sp>
        <p:nvSpPr>
          <p:cNvPr id="15" name="TextBox 14"/>
          <p:cNvSpPr txBox="1"/>
          <p:nvPr/>
        </p:nvSpPr>
        <p:spPr bwMode="white">
          <a:xfrm>
            <a:off x="-15807" y="6113285"/>
            <a:ext cx="1310871" cy="276999"/>
          </a:xfrm>
          <a:prstGeom prst="rect">
            <a:avLst/>
          </a:prstGeom>
          <a:noFill/>
          <a:ln>
            <a:noFill/>
          </a:ln>
        </p:spPr>
        <p:txBody>
          <a:bodyPr wrap="square" lIns="91424" tIns="45712" rIns="91424" bIns="45712" rtlCol="0">
            <a:spAutoFit/>
          </a:bodyPr>
          <a:lstStyle/>
          <a:p>
            <a:r>
              <a:rPr lang="en-US" sz="1200" dirty="0">
                <a:solidFill>
                  <a:schemeClr val="bg1"/>
                </a:solidFill>
                <a:latin typeface="Arial" panose="020B0604020202020204" pitchFamily="34" charset="0"/>
                <a:cs typeface="Arial" panose="020B0604020202020204" pitchFamily="34" charset="0"/>
              </a:rPr>
              <a:t>NOTE:</a:t>
            </a:r>
          </a:p>
        </p:txBody>
      </p:sp>
      <p:sp>
        <p:nvSpPr>
          <p:cNvPr id="16" name="Freeform 343"/>
          <p:cNvSpPr>
            <a:spLocks noEditPoints="1"/>
          </p:cNvSpPr>
          <p:nvPr/>
        </p:nvSpPr>
        <p:spPr bwMode="auto">
          <a:xfrm>
            <a:off x="438037" y="6365740"/>
            <a:ext cx="399945" cy="400049"/>
          </a:xfrm>
          <a:custGeom>
            <a:avLst/>
            <a:gdLst>
              <a:gd name="T0" fmla="*/ 55 w 67"/>
              <a:gd name="T1" fmla="*/ 12 h 67"/>
              <a:gd name="T2" fmla="*/ 12 w 67"/>
              <a:gd name="T3" fmla="*/ 12 h 67"/>
              <a:gd name="T4" fmla="*/ 12 w 67"/>
              <a:gd name="T5" fmla="*/ 55 h 67"/>
              <a:gd name="T6" fmla="*/ 55 w 67"/>
              <a:gd name="T7" fmla="*/ 55 h 67"/>
              <a:gd name="T8" fmla="*/ 55 w 67"/>
              <a:gd name="T9" fmla="*/ 12 h 67"/>
              <a:gd name="T10" fmla="*/ 33 w 67"/>
              <a:gd name="T11" fmla="*/ 8 h 67"/>
              <a:gd name="T12" fmla="*/ 39 w 67"/>
              <a:gd name="T13" fmla="*/ 14 h 67"/>
              <a:gd name="T14" fmla="*/ 33 w 67"/>
              <a:gd name="T15" fmla="*/ 20 h 67"/>
              <a:gd name="T16" fmla="*/ 27 w 67"/>
              <a:gd name="T17" fmla="*/ 14 h 67"/>
              <a:gd name="T18" fmla="*/ 33 w 67"/>
              <a:gd name="T19" fmla="*/ 8 h 67"/>
              <a:gd name="T20" fmla="*/ 43 w 67"/>
              <a:gd name="T21" fmla="*/ 51 h 67"/>
              <a:gd name="T22" fmla="*/ 41 w 67"/>
              <a:gd name="T23" fmla="*/ 53 h 67"/>
              <a:gd name="T24" fmla="*/ 26 w 67"/>
              <a:gd name="T25" fmla="*/ 53 h 67"/>
              <a:gd name="T26" fmla="*/ 24 w 67"/>
              <a:gd name="T27" fmla="*/ 51 h 67"/>
              <a:gd name="T28" fmla="*/ 24 w 67"/>
              <a:gd name="T29" fmla="*/ 47 h 67"/>
              <a:gd name="T30" fmla="*/ 26 w 67"/>
              <a:gd name="T31" fmla="*/ 45 h 67"/>
              <a:gd name="T32" fmla="*/ 28 w 67"/>
              <a:gd name="T33" fmla="*/ 45 h 67"/>
              <a:gd name="T34" fmla="*/ 28 w 67"/>
              <a:gd name="T35" fmla="*/ 29 h 67"/>
              <a:gd name="T36" fmla="*/ 26 w 67"/>
              <a:gd name="T37" fmla="*/ 29 h 67"/>
              <a:gd name="T38" fmla="*/ 24 w 67"/>
              <a:gd name="T39" fmla="*/ 27 h 67"/>
              <a:gd name="T40" fmla="*/ 24 w 67"/>
              <a:gd name="T41" fmla="*/ 23 h 67"/>
              <a:gd name="T42" fmla="*/ 26 w 67"/>
              <a:gd name="T43" fmla="*/ 22 h 67"/>
              <a:gd name="T44" fmla="*/ 36 w 67"/>
              <a:gd name="T45" fmla="*/ 22 h 67"/>
              <a:gd name="T46" fmla="*/ 38 w 67"/>
              <a:gd name="T47" fmla="*/ 23 h 67"/>
              <a:gd name="T48" fmla="*/ 38 w 67"/>
              <a:gd name="T49" fmla="*/ 45 h 67"/>
              <a:gd name="T50" fmla="*/ 41 w 67"/>
              <a:gd name="T51" fmla="*/ 45 h 67"/>
              <a:gd name="T52" fmla="*/ 43 w 67"/>
              <a:gd name="T53" fmla="*/ 47 h 67"/>
              <a:gd name="T54" fmla="*/ 43 w 67"/>
              <a:gd name="T55"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 h="67">
                <a:moveTo>
                  <a:pt x="55" y="12"/>
                </a:moveTo>
                <a:cubicBezTo>
                  <a:pt x="43" y="0"/>
                  <a:pt x="24" y="0"/>
                  <a:pt x="12" y="12"/>
                </a:cubicBezTo>
                <a:cubicBezTo>
                  <a:pt x="0" y="24"/>
                  <a:pt x="0" y="43"/>
                  <a:pt x="12" y="55"/>
                </a:cubicBezTo>
                <a:cubicBezTo>
                  <a:pt x="24" y="67"/>
                  <a:pt x="43" y="67"/>
                  <a:pt x="55" y="55"/>
                </a:cubicBezTo>
                <a:cubicBezTo>
                  <a:pt x="67" y="43"/>
                  <a:pt x="67" y="24"/>
                  <a:pt x="55" y="12"/>
                </a:cubicBezTo>
                <a:close/>
                <a:moveTo>
                  <a:pt x="33" y="8"/>
                </a:moveTo>
                <a:cubicBezTo>
                  <a:pt x="36" y="8"/>
                  <a:pt x="39" y="11"/>
                  <a:pt x="39" y="14"/>
                </a:cubicBezTo>
                <a:cubicBezTo>
                  <a:pt x="39" y="17"/>
                  <a:pt x="36" y="20"/>
                  <a:pt x="33" y="20"/>
                </a:cubicBezTo>
                <a:cubicBezTo>
                  <a:pt x="30" y="20"/>
                  <a:pt x="27" y="17"/>
                  <a:pt x="27" y="14"/>
                </a:cubicBezTo>
                <a:cubicBezTo>
                  <a:pt x="27" y="11"/>
                  <a:pt x="30" y="8"/>
                  <a:pt x="33" y="8"/>
                </a:cubicBezTo>
                <a:close/>
                <a:moveTo>
                  <a:pt x="43" y="51"/>
                </a:moveTo>
                <a:cubicBezTo>
                  <a:pt x="43" y="52"/>
                  <a:pt x="42" y="53"/>
                  <a:pt x="41" y="53"/>
                </a:cubicBezTo>
                <a:cubicBezTo>
                  <a:pt x="26" y="53"/>
                  <a:pt x="26" y="53"/>
                  <a:pt x="26" y="53"/>
                </a:cubicBezTo>
                <a:cubicBezTo>
                  <a:pt x="24" y="53"/>
                  <a:pt x="24" y="52"/>
                  <a:pt x="24" y="51"/>
                </a:cubicBezTo>
                <a:cubicBezTo>
                  <a:pt x="24" y="47"/>
                  <a:pt x="24" y="47"/>
                  <a:pt x="24" y="47"/>
                </a:cubicBezTo>
                <a:cubicBezTo>
                  <a:pt x="24" y="46"/>
                  <a:pt x="24" y="45"/>
                  <a:pt x="26" y="45"/>
                </a:cubicBezTo>
                <a:cubicBezTo>
                  <a:pt x="28" y="45"/>
                  <a:pt x="28" y="45"/>
                  <a:pt x="28" y="45"/>
                </a:cubicBezTo>
                <a:cubicBezTo>
                  <a:pt x="28" y="29"/>
                  <a:pt x="28" y="29"/>
                  <a:pt x="28" y="29"/>
                </a:cubicBezTo>
                <a:cubicBezTo>
                  <a:pt x="26" y="29"/>
                  <a:pt x="26" y="29"/>
                  <a:pt x="26" y="29"/>
                </a:cubicBezTo>
                <a:cubicBezTo>
                  <a:pt x="24" y="29"/>
                  <a:pt x="24" y="29"/>
                  <a:pt x="24" y="27"/>
                </a:cubicBezTo>
                <a:cubicBezTo>
                  <a:pt x="24" y="23"/>
                  <a:pt x="24" y="23"/>
                  <a:pt x="24" y="23"/>
                </a:cubicBezTo>
                <a:cubicBezTo>
                  <a:pt x="24" y="22"/>
                  <a:pt x="24" y="22"/>
                  <a:pt x="26" y="22"/>
                </a:cubicBezTo>
                <a:cubicBezTo>
                  <a:pt x="36" y="22"/>
                  <a:pt x="36" y="22"/>
                  <a:pt x="36" y="22"/>
                </a:cubicBezTo>
                <a:cubicBezTo>
                  <a:pt x="37" y="22"/>
                  <a:pt x="38" y="22"/>
                  <a:pt x="38" y="23"/>
                </a:cubicBezTo>
                <a:cubicBezTo>
                  <a:pt x="38" y="45"/>
                  <a:pt x="38" y="45"/>
                  <a:pt x="38" y="45"/>
                </a:cubicBezTo>
                <a:cubicBezTo>
                  <a:pt x="41" y="45"/>
                  <a:pt x="41" y="45"/>
                  <a:pt x="41" y="45"/>
                </a:cubicBezTo>
                <a:cubicBezTo>
                  <a:pt x="42" y="45"/>
                  <a:pt x="43" y="46"/>
                  <a:pt x="43" y="47"/>
                </a:cubicBezTo>
                <a:lnTo>
                  <a:pt x="43" y="51"/>
                </a:lnTo>
                <a:close/>
              </a:path>
            </a:pathLst>
          </a:custGeom>
          <a:solidFill>
            <a:schemeClr val="bg1"/>
          </a:solidFill>
          <a:ln>
            <a:noFill/>
          </a:ln>
          <a:extLst/>
        </p:spPr>
        <p:txBody>
          <a:bodyPr vert="horz" wrap="square" lIns="121899" tIns="60949" rIns="121899" bIns="60949" numCol="1" anchor="t" anchorCtr="0" compatLnSpc="1">
            <a:prstTxWarp prst="textNoShape">
              <a:avLst/>
            </a:prstTxWarp>
          </a:bodyPr>
          <a:lstStyle/>
          <a:p>
            <a:endParaRPr lang="th-TH"/>
          </a:p>
        </p:txBody>
      </p:sp>
      <p:grpSp>
        <p:nvGrpSpPr>
          <p:cNvPr id="17" name="Group 16"/>
          <p:cNvGrpSpPr/>
          <p:nvPr/>
        </p:nvGrpSpPr>
        <p:grpSpPr>
          <a:xfrm>
            <a:off x="6208295" y="4467439"/>
            <a:ext cx="1597793" cy="845707"/>
            <a:chOff x="2757392" y="-58330"/>
            <a:chExt cx="1597793" cy="845707"/>
          </a:xfrm>
          <a:solidFill>
            <a:srgbClr val="FF0000"/>
          </a:solidFill>
          <a:effectLst>
            <a:outerShdw blurRad="50800" dist="38100" dir="2700000" algn="tl" rotWithShape="0">
              <a:prstClr val="black">
                <a:alpha val="40000"/>
              </a:prstClr>
            </a:outerShdw>
          </a:effectLst>
        </p:grpSpPr>
        <p:sp>
          <p:nvSpPr>
            <p:cNvPr id="18" name="Isosceles Triangle 17"/>
            <p:cNvSpPr/>
            <p:nvPr/>
          </p:nvSpPr>
          <p:spPr bwMode="auto">
            <a:xfrm>
              <a:off x="3021329" y="-58330"/>
              <a:ext cx="261635" cy="722307"/>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lnSpc>
                  <a:spcPct val="95000"/>
                </a:lnSpc>
              </a:pPr>
              <a:endParaRPr lang="en-US" sz="2000">
                <a:solidFill>
                  <a:schemeClr val="bg1"/>
                </a:solidFill>
                <a:effectLst>
                  <a:outerShdw blurRad="38100" dist="38100" dir="2700000" algn="tl">
                    <a:srgbClr val="000000">
                      <a:alpha val="43137"/>
                    </a:srgbClr>
                  </a:outerShdw>
                </a:effectLst>
              </a:endParaRPr>
            </a:p>
          </p:txBody>
        </p:sp>
        <p:sp>
          <p:nvSpPr>
            <p:cNvPr id="19" name="Rounded Rectangle 18"/>
            <p:cNvSpPr/>
            <p:nvPr/>
          </p:nvSpPr>
          <p:spPr bwMode="auto">
            <a:xfrm>
              <a:off x="2757392" y="301336"/>
              <a:ext cx="1597793" cy="486041"/>
            </a:xfrm>
            <a:prstGeom prst="roundRect">
              <a:avLst>
                <a:gd name="adj" fmla="val 5016"/>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r>
                <a:rPr lang="en-US" sz="2000" dirty="0">
                  <a:cs typeface="Arial" pitchFamily="34" charset="0"/>
                </a:rPr>
                <a:t>Adjustments</a:t>
              </a:r>
              <a:endParaRPr lang="en-US" sz="2000" dirty="0"/>
            </a:p>
          </p:txBody>
        </p:sp>
      </p:grpSp>
      <p:grpSp>
        <p:nvGrpSpPr>
          <p:cNvPr id="20" name="Group 19"/>
          <p:cNvGrpSpPr/>
          <p:nvPr/>
        </p:nvGrpSpPr>
        <p:grpSpPr>
          <a:xfrm>
            <a:off x="9065393" y="1992142"/>
            <a:ext cx="1368391" cy="845707"/>
            <a:chOff x="2757392" y="-58330"/>
            <a:chExt cx="1368391" cy="845707"/>
          </a:xfrm>
          <a:solidFill>
            <a:srgbClr val="FF0000"/>
          </a:solidFill>
          <a:effectLst>
            <a:outerShdw blurRad="50800" dist="38100" dir="2700000" algn="tl" rotWithShape="0">
              <a:prstClr val="black">
                <a:alpha val="40000"/>
              </a:prstClr>
            </a:outerShdw>
          </a:effectLst>
        </p:grpSpPr>
        <p:sp>
          <p:nvSpPr>
            <p:cNvPr id="21" name="Isosceles Triangle 20"/>
            <p:cNvSpPr/>
            <p:nvPr/>
          </p:nvSpPr>
          <p:spPr bwMode="auto">
            <a:xfrm>
              <a:off x="3021329" y="-58330"/>
              <a:ext cx="261635" cy="722307"/>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lnSpc>
                  <a:spcPct val="95000"/>
                </a:lnSpc>
              </a:pPr>
              <a:endParaRPr lang="en-US" sz="2000">
                <a:solidFill>
                  <a:schemeClr val="bg1"/>
                </a:solidFill>
                <a:effectLst>
                  <a:outerShdw blurRad="38100" dist="38100" dir="2700000" algn="tl">
                    <a:srgbClr val="000000">
                      <a:alpha val="43137"/>
                    </a:srgbClr>
                  </a:outerShdw>
                </a:effectLst>
              </a:endParaRPr>
            </a:p>
          </p:txBody>
        </p:sp>
        <p:sp>
          <p:nvSpPr>
            <p:cNvPr id="22" name="Rounded Rectangle 21"/>
            <p:cNvSpPr/>
            <p:nvPr/>
          </p:nvSpPr>
          <p:spPr bwMode="auto">
            <a:xfrm>
              <a:off x="2757392" y="301336"/>
              <a:ext cx="1368391" cy="486041"/>
            </a:xfrm>
            <a:prstGeom prst="roundRect">
              <a:avLst>
                <a:gd name="adj" fmla="val 5016"/>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r>
                <a:rPr lang="en-US" sz="2000" dirty="0">
                  <a:cs typeface="Arial" pitchFamily="34" charset="0"/>
                </a:rPr>
                <a:t>Currency</a:t>
              </a:r>
              <a:endParaRPr lang="en-US" sz="2000" dirty="0"/>
            </a:p>
          </p:txBody>
        </p:sp>
      </p:grpSp>
      <p:grpSp>
        <p:nvGrpSpPr>
          <p:cNvPr id="23" name="Group 22"/>
          <p:cNvGrpSpPr/>
          <p:nvPr/>
        </p:nvGrpSpPr>
        <p:grpSpPr>
          <a:xfrm>
            <a:off x="7677751" y="964166"/>
            <a:ext cx="1851260" cy="805403"/>
            <a:chOff x="2757392" y="301336"/>
            <a:chExt cx="1851260" cy="805403"/>
          </a:xfrm>
          <a:solidFill>
            <a:srgbClr val="FF0000"/>
          </a:solidFill>
          <a:effectLst>
            <a:outerShdw blurRad="50800" dist="38100" dir="2700000" algn="tl" rotWithShape="0">
              <a:prstClr val="black">
                <a:alpha val="40000"/>
              </a:prstClr>
            </a:outerShdw>
          </a:effectLst>
        </p:grpSpPr>
        <p:sp>
          <p:nvSpPr>
            <p:cNvPr id="24" name="Isosceles Triangle 23"/>
            <p:cNvSpPr/>
            <p:nvPr/>
          </p:nvSpPr>
          <p:spPr bwMode="auto">
            <a:xfrm rot="10800000">
              <a:off x="2973203" y="384432"/>
              <a:ext cx="261635" cy="722307"/>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lnSpc>
                  <a:spcPct val="95000"/>
                </a:lnSpc>
              </a:pPr>
              <a:endParaRPr lang="en-US" sz="2000">
                <a:solidFill>
                  <a:schemeClr val="bg1"/>
                </a:solidFill>
                <a:effectLst>
                  <a:outerShdw blurRad="38100" dist="38100" dir="2700000" algn="tl">
                    <a:srgbClr val="000000">
                      <a:alpha val="43137"/>
                    </a:srgbClr>
                  </a:outerShdw>
                </a:effectLst>
              </a:endParaRPr>
            </a:p>
          </p:txBody>
        </p:sp>
        <p:sp>
          <p:nvSpPr>
            <p:cNvPr id="25" name="Rounded Rectangle 24"/>
            <p:cNvSpPr/>
            <p:nvPr/>
          </p:nvSpPr>
          <p:spPr bwMode="auto">
            <a:xfrm>
              <a:off x="2757392" y="301336"/>
              <a:ext cx="1851260" cy="486041"/>
            </a:xfrm>
            <a:prstGeom prst="roundRect">
              <a:avLst>
                <a:gd name="adj" fmla="val 5016"/>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r>
                <a:rPr lang="en-US" sz="2000" dirty="0">
                  <a:cs typeface="Arial" pitchFamily="34" charset="0"/>
                </a:rPr>
                <a:t>Forecast Type</a:t>
              </a:r>
            </a:p>
          </p:txBody>
        </p:sp>
      </p:grpSp>
      <p:grpSp>
        <p:nvGrpSpPr>
          <p:cNvPr id="26" name="Group 25"/>
          <p:cNvGrpSpPr/>
          <p:nvPr/>
        </p:nvGrpSpPr>
        <p:grpSpPr>
          <a:xfrm>
            <a:off x="1169468" y="4100398"/>
            <a:ext cx="1851260" cy="805403"/>
            <a:chOff x="2757392" y="301336"/>
            <a:chExt cx="1851260" cy="805403"/>
          </a:xfrm>
          <a:solidFill>
            <a:srgbClr val="FF0000"/>
          </a:solidFill>
          <a:effectLst>
            <a:outerShdw blurRad="50800" dist="38100" dir="2700000" algn="tl" rotWithShape="0">
              <a:prstClr val="black">
                <a:alpha val="40000"/>
              </a:prstClr>
            </a:outerShdw>
          </a:effectLst>
        </p:grpSpPr>
        <p:sp>
          <p:nvSpPr>
            <p:cNvPr id="27" name="Isosceles Triangle 26"/>
            <p:cNvSpPr/>
            <p:nvPr/>
          </p:nvSpPr>
          <p:spPr bwMode="auto">
            <a:xfrm rot="10800000">
              <a:off x="2973203" y="384432"/>
              <a:ext cx="261635" cy="722307"/>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lnSpc>
                  <a:spcPct val="95000"/>
                </a:lnSpc>
              </a:pPr>
              <a:endParaRPr lang="en-US" sz="2000">
                <a:solidFill>
                  <a:schemeClr val="bg1"/>
                </a:solidFill>
                <a:effectLst>
                  <a:outerShdw blurRad="38100" dist="38100" dir="2700000" algn="tl">
                    <a:srgbClr val="000000">
                      <a:alpha val="43137"/>
                    </a:srgbClr>
                  </a:outerShdw>
                </a:effectLst>
              </a:endParaRPr>
            </a:p>
          </p:txBody>
        </p:sp>
        <p:sp>
          <p:nvSpPr>
            <p:cNvPr id="28" name="Rounded Rectangle 27"/>
            <p:cNvSpPr/>
            <p:nvPr/>
          </p:nvSpPr>
          <p:spPr bwMode="auto">
            <a:xfrm>
              <a:off x="2757392" y="301336"/>
              <a:ext cx="1851260" cy="486041"/>
            </a:xfrm>
            <a:prstGeom prst="roundRect">
              <a:avLst>
                <a:gd name="adj" fmla="val 5016"/>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r>
                <a:rPr lang="en-US" sz="2000" dirty="0">
                  <a:cs typeface="Arial" pitchFamily="34" charset="0"/>
                </a:rPr>
                <a:t>Opportunities</a:t>
              </a:r>
            </a:p>
          </p:txBody>
        </p:sp>
      </p:grpSp>
      <p:grpSp>
        <p:nvGrpSpPr>
          <p:cNvPr id="29" name="Group 28"/>
          <p:cNvGrpSpPr/>
          <p:nvPr/>
        </p:nvGrpSpPr>
        <p:grpSpPr>
          <a:xfrm>
            <a:off x="1187114" y="1028334"/>
            <a:ext cx="1851260" cy="805403"/>
            <a:chOff x="2757392" y="301336"/>
            <a:chExt cx="1851260" cy="805403"/>
          </a:xfrm>
          <a:solidFill>
            <a:srgbClr val="FF0000"/>
          </a:solidFill>
          <a:effectLst>
            <a:outerShdw blurRad="50800" dist="38100" dir="2700000" algn="tl" rotWithShape="0">
              <a:prstClr val="black">
                <a:alpha val="40000"/>
              </a:prstClr>
            </a:outerShdw>
          </a:effectLst>
        </p:grpSpPr>
        <p:sp>
          <p:nvSpPr>
            <p:cNvPr id="30" name="Isosceles Triangle 29"/>
            <p:cNvSpPr/>
            <p:nvPr/>
          </p:nvSpPr>
          <p:spPr bwMode="auto">
            <a:xfrm rot="10800000">
              <a:off x="2973203" y="384432"/>
              <a:ext cx="261635" cy="722307"/>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lnSpc>
                  <a:spcPct val="95000"/>
                </a:lnSpc>
              </a:pPr>
              <a:endParaRPr lang="en-US" sz="2000">
                <a:solidFill>
                  <a:schemeClr val="bg1"/>
                </a:solidFill>
                <a:effectLst>
                  <a:outerShdw blurRad="38100" dist="38100" dir="2700000" algn="tl">
                    <a:srgbClr val="000000">
                      <a:alpha val="43137"/>
                    </a:srgbClr>
                  </a:outerShdw>
                </a:effectLst>
              </a:endParaRPr>
            </a:p>
          </p:txBody>
        </p:sp>
        <p:sp>
          <p:nvSpPr>
            <p:cNvPr id="31" name="Rounded Rectangle 30"/>
            <p:cNvSpPr/>
            <p:nvPr/>
          </p:nvSpPr>
          <p:spPr bwMode="auto">
            <a:xfrm>
              <a:off x="2757392" y="301336"/>
              <a:ext cx="1851260" cy="486041"/>
            </a:xfrm>
            <a:prstGeom prst="roundRect">
              <a:avLst>
                <a:gd name="adj" fmla="val 5016"/>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r>
                <a:rPr lang="en-US" sz="2000" dirty="0">
                  <a:cs typeface="Arial" pitchFamily="34" charset="0"/>
                </a:rPr>
                <a:t>Forecast User</a:t>
              </a:r>
            </a:p>
          </p:txBody>
        </p:sp>
      </p:grpSp>
      <p:grpSp>
        <p:nvGrpSpPr>
          <p:cNvPr id="32" name="Group 31"/>
          <p:cNvGrpSpPr/>
          <p:nvPr/>
        </p:nvGrpSpPr>
        <p:grpSpPr>
          <a:xfrm>
            <a:off x="588743" y="2191386"/>
            <a:ext cx="2067829" cy="766902"/>
            <a:chOff x="2006621" y="-998075"/>
            <a:chExt cx="2067829" cy="766902"/>
          </a:xfrm>
          <a:solidFill>
            <a:srgbClr val="FF0000"/>
          </a:solidFill>
          <a:effectLst>
            <a:outerShdw blurRad="50800" dist="38100" dir="2700000" algn="tl" rotWithShape="0">
              <a:prstClr val="black">
                <a:alpha val="40000"/>
              </a:prstClr>
            </a:outerShdw>
          </a:effectLst>
        </p:grpSpPr>
        <p:sp>
          <p:nvSpPr>
            <p:cNvPr id="33" name="Isosceles Triangle 32"/>
            <p:cNvSpPr/>
            <p:nvPr/>
          </p:nvSpPr>
          <p:spPr bwMode="auto">
            <a:xfrm rot="10800000">
              <a:off x="2915451" y="-953480"/>
              <a:ext cx="261635" cy="722307"/>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lnSpc>
                  <a:spcPct val="95000"/>
                </a:lnSpc>
              </a:pPr>
              <a:endParaRPr lang="en-US" sz="2000">
                <a:solidFill>
                  <a:schemeClr val="bg1"/>
                </a:solidFill>
                <a:effectLst>
                  <a:outerShdw blurRad="38100" dist="38100" dir="2700000" algn="tl">
                    <a:srgbClr val="000000">
                      <a:alpha val="43137"/>
                    </a:srgbClr>
                  </a:outerShdw>
                </a:effectLst>
              </a:endParaRPr>
            </a:p>
          </p:txBody>
        </p:sp>
        <p:sp>
          <p:nvSpPr>
            <p:cNvPr id="34" name="Rounded Rectangle 33"/>
            <p:cNvSpPr/>
            <p:nvPr/>
          </p:nvSpPr>
          <p:spPr bwMode="auto">
            <a:xfrm>
              <a:off x="2006621" y="-998075"/>
              <a:ext cx="2067829" cy="486041"/>
            </a:xfrm>
            <a:prstGeom prst="roundRect">
              <a:avLst>
                <a:gd name="adj" fmla="val 5016"/>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r>
                <a:rPr lang="en-US" sz="2000" dirty="0">
                  <a:cs typeface="Arial" pitchFamily="34" charset="0"/>
                </a:rPr>
                <a:t>Forecast Period</a:t>
              </a:r>
            </a:p>
          </p:txBody>
        </p:sp>
      </p:grpSp>
      <p:grpSp>
        <p:nvGrpSpPr>
          <p:cNvPr id="35" name="Group 34"/>
          <p:cNvGrpSpPr/>
          <p:nvPr/>
        </p:nvGrpSpPr>
        <p:grpSpPr>
          <a:xfrm>
            <a:off x="3588620" y="2377153"/>
            <a:ext cx="1098884" cy="845707"/>
            <a:chOff x="2757393" y="-58330"/>
            <a:chExt cx="1098884" cy="845707"/>
          </a:xfrm>
          <a:solidFill>
            <a:srgbClr val="FF0000"/>
          </a:solidFill>
          <a:effectLst>
            <a:outerShdw blurRad="50800" dist="38100" dir="2700000" algn="tl" rotWithShape="0">
              <a:prstClr val="black">
                <a:alpha val="40000"/>
              </a:prstClr>
            </a:outerShdw>
          </a:effectLst>
        </p:grpSpPr>
        <p:sp>
          <p:nvSpPr>
            <p:cNvPr id="36" name="Isosceles Triangle 35"/>
            <p:cNvSpPr/>
            <p:nvPr/>
          </p:nvSpPr>
          <p:spPr bwMode="auto">
            <a:xfrm>
              <a:off x="3377464" y="-58330"/>
              <a:ext cx="261635" cy="722307"/>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lnSpc>
                  <a:spcPct val="95000"/>
                </a:lnSpc>
              </a:pPr>
              <a:endParaRPr lang="en-US" sz="2000">
                <a:solidFill>
                  <a:schemeClr val="bg1"/>
                </a:solidFill>
                <a:effectLst>
                  <a:outerShdw blurRad="38100" dist="38100" dir="2700000" algn="tl">
                    <a:srgbClr val="000000">
                      <a:alpha val="43137"/>
                    </a:srgbClr>
                  </a:outerShdw>
                </a:effectLst>
              </a:endParaRPr>
            </a:p>
          </p:txBody>
        </p:sp>
        <p:sp>
          <p:nvSpPr>
            <p:cNvPr id="37" name="Rounded Rectangle 36"/>
            <p:cNvSpPr/>
            <p:nvPr/>
          </p:nvSpPr>
          <p:spPr bwMode="auto">
            <a:xfrm>
              <a:off x="2757393" y="301336"/>
              <a:ext cx="1098884" cy="486041"/>
            </a:xfrm>
            <a:prstGeom prst="roundRect">
              <a:avLst>
                <a:gd name="adj" fmla="val 5016"/>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r>
                <a:rPr lang="en-US" sz="2000" dirty="0">
                  <a:cs typeface="Arial" pitchFamily="34" charset="0"/>
                </a:rPr>
                <a:t>Quota</a:t>
              </a:r>
              <a:endParaRPr lang="en-US" sz="2000" dirty="0"/>
            </a:p>
          </p:txBody>
        </p:sp>
      </p:grpSp>
      <p:grpSp>
        <p:nvGrpSpPr>
          <p:cNvPr id="38" name="Group 37"/>
          <p:cNvGrpSpPr/>
          <p:nvPr/>
        </p:nvGrpSpPr>
        <p:grpSpPr>
          <a:xfrm>
            <a:off x="4469331" y="1337946"/>
            <a:ext cx="2374232" cy="805403"/>
            <a:chOff x="1533380" y="301336"/>
            <a:chExt cx="2374232" cy="805403"/>
          </a:xfrm>
          <a:solidFill>
            <a:srgbClr val="FF0000"/>
          </a:solidFill>
          <a:effectLst>
            <a:outerShdw blurRad="50800" dist="38100" dir="2700000" algn="tl" rotWithShape="0">
              <a:prstClr val="black">
                <a:alpha val="40000"/>
              </a:prstClr>
            </a:outerShdw>
          </a:effectLst>
        </p:grpSpPr>
        <p:sp>
          <p:nvSpPr>
            <p:cNvPr id="39" name="Isosceles Triangle 38"/>
            <p:cNvSpPr/>
            <p:nvPr/>
          </p:nvSpPr>
          <p:spPr bwMode="auto">
            <a:xfrm rot="10800000">
              <a:off x="2973203" y="384432"/>
              <a:ext cx="261635" cy="722307"/>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lnSpc>
                  <a:spcPct val="95000"/>
                </a:lnSpc>
              </a:pPr>
              <a:endParaRPr lang="en-US" sz="2000">
                <a:solidFill>
                  <a:schemeClr val="bg1"/>
                </a:solidFill>
                <a:effectLst>
                  <a:outerShdw blurRad="38100" dist="38100" dir="2700000" algn="tl">
                    <a:srgbClr val="000000">
                      <a:alpha val="43137"/>
                    </a:srgbClr>
                  </a:outerShdw>
                </a:effectLst>
              </a:endParaRPr>
            </a:p>
          </p:txBody>
        </p:sp>
        <p:sp>
          <p:nvSpPr>
            <p:cNvPr id="40" name="Rounded Rectangle 39"/>
            <p:cNvSpPr/>
            <p:nvPr/>
          </p:nvSpPr>
          <p:spPr bwMode="auto">
            <a:xfrm>
              <a:off x="1533380" y="301336"/>
              <a:ext cx="2374232" cy="486041"/>
            </a:xfrm>
            <a:prstGeom prst="roundRect">
              <a:avLst>
                <a:gd name="adj" fmla="val 5016"/>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r>
                <a:rPr lang="en-US" sz="2000" dirty="0">
                  <a:cs typeface="Arial" pitchFamily="34" charset="0"/>
                </a:rPr>
                <a:t>Forecast Category</a:t>
              </a:r>
            </a:p>
          </p:txBody>
        </p:sp>
      </p:grpSp>
    </p:spTree>
    <p:custDataLst>
      <p:tags r:id="rId1"/>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Module Agenda</a:t>
            </a:r>
          </a:p>
        </p:txBody>
      </p:sp>
      <p:sp>
        <p:nvSpPr>
          <p:cNvPr id="6" name="Content Placeholder 5"/>
          <p:cNvSpPr>
            <a:spLocks noGrp="1"/>
          </p:cNvSpPr>
          <p:nvPr>
            <p:ph idx="1"/>
          </p:nvPr>
        </p:nvSpPr>
        <p:spPr/>
        <p:txBody>
          <a:bodyPr/>
          <a:lstStyle/>
          <a:p>
            <a:pPr lvl="1"/>
            <a:r>
              <a:rPr lang="en-US" b="1" dirty="0"/>
              <a:t>Enabling Forecasts for Users</a:t>
            </a:r>
          </a:p>
          <a:p>
            <a:pPr lvl="1"/>
            <a:r>
              <a:rPr lang="en-US" dirty="0"/>
              <a:t>Forecasting by Opportunities</a:t>
            </a:r>
          </a:p>
          <a:p>
            <a:pPr lvl="1"/>
            <a:r>
              <a:rPr lang="en-US" dirty="0"/>
              <a:t>Mapping Opportunity Stages to Forecast Categories</a:t>
            </a:r>
          </a:p>
          <a:p>
            <a:pPr lvl="1"/>
            <a:r>
              <a:rPr lang="en-US" dirty="0"/>
              <a:t>Defining Forecast Managers and Enabling Adjustments</a:t>
            </a:r>
          </a:p>
          <a:p>
            <a:pPr lvl="1"/>
            <a:r>
              <a:rPr lang="en-US" dirty="0"/>
              <a:t>Adding Quota Data</a:t>
            </a:r>
          </a:p>
          <a:p>
            <a:pPr lvl="1"/>
            <a:r>
              <a:rPr lang="en-US" dirty="0"/>
              <a:t>Forecasting by Product Family</a:t>
            </a:r>
          </a:p>
          <a:p>
            <a:pPr lvl="1"/>
            <a:r>
              <a:rPr lang="en-US" dirty="0"/>
              <a:t>Forecasting by Opportunity Splits and Custom Fields</a:t>
            </a:r>
          </a:p>
          <a:p>
            <a:pPr lvl="1"/>
            <a:r>
              <a:rPr lang="en-US" dirty="0"/>
              <a:t>Building Reports</a:t>
            </a:r>
          </a:p>
          <a:p>
            <a:endParaRPr lang="en-US" dirty="0"/>
          </a:p>
          <a:p>
            <a:pPr>
              <a:buNone/>
            </a:pPr>
            <a:endParaRPr lang="en-US" dirty="0"/>
          </a:p>
          <a:p>
            <a:endParaRPr lang="en-US" dirty="0"/>
          </a:p>
        </p:txBody>
      </p:sp>
      <p:sp>
        <p:nvSpPr>
          <p:cNvPr id="2" name="Slide Number Placeholder 1"/>
          <p:cNvSpPr>
            <a:spLocks noGrp="1"/>
          </p:cNvSpPr>
          <p:nvPr>
            <p:ph type="sldNum" sz="quarter" idx="4"/>
          </p:nvPr>
        </p:nvSpPr>
        <p:spPr/>
        <p:txBody>
          <a:bodyPr/>
          <a:lstStyle/>
          <a:p>
            <a:fld id="{812A5277-1DB9-460F-9A21-B857ABB32666}" type="slidenum">
              <a:rPr lang="en-US" smtClean="0"/>
              <a:pPr/>
              <a:t>66</a:t>
            </a:fld>
            <a:endParaRPr lang="en-US" dirty="0"/>
          </a:p>
        </p:txBody>
      </p:sp>
    </p:spTree>
    <p:custDataLst>
      <p:tags r:id="rId1"/>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Enabling Forecasts for Users</a:t>
            </a:r>
            <a:endParaRPr lang="en-US" dirty="0"/>
          </a:p>
        </p:txBody>
      </p:sp>
      <p:sp>
        <p:nvSpPr>
          <p:cNvPr id="3" name="Slide Number Placeholder 2"/>
          <p:cNvSpPr>
            <a:spLocks noGrp="1"/>
          </p:cNvSpPr>
          <p:nvPr>
            <p:ph type="sldNum" sz="quarter" idx="4"/>
          </p:nvPr>
        </p:nvSpPr>
        <p:spPr/>
        <p:txBody>
          <a:bodyPr/>
          <a:lstStyle/>
          <a:p>
            <a:fld id="{812A5277-1DB9-460F-9A21-B857ABB32666}" type="slidenum">
              <a:rPr lang="en-US" smtClean="0"/>
              <a:pPr/>
              <a:t>67</a:t>
            </a:fld>
            <a:endParaRPr lang="en-US" dirty="0"/>
          </a:p>
        </p:txBody>
      </p:sp>
      <p:sp>
        <p:nvSpPr>
          <p:cNvPr id="4" name="Content Placeholder 15"/>
          <p:cNvSpPr txBox="1">
            <a:spLocks/>
          </p:cNvSpPr>
          <p:nvPr/>
        </p:nvSpPr>
        <p:spPr>
          <a:xfrm>
            <a:off x="6449109" y="968187"/>
            <a:ext cx="4114800" cy="1436077"/>
          </a:xfrm>
          <a:prstGeom prst="rect">
            <a:avLst/>
          </a:prstGeom>
        </p:spPr>
        <p:txBody>
          <a:bodyPr>
            <a:noAutofit/>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kumimoji="0" lang="en-US" sz="2800" b="0" i="0" u="none" strike="noStrike" kern="0" cap="none" spc="0" normalizeH="0" baseline="0" noProof="0" dirty="0">
                <a:ln>
                  <a:noFill/>
                </a:ln>
                <a:solidFill>
                  <a:schemeClr val="tx1"/>
                </a:solidFill>
                <a:effectLst/>
                <a:uLnTx/>
                <a:uFillTx/>
                <a:latin typeface="+mn-lt"/>
                <a:ea typeface="+mn-ea"/>
                <a:cs typeface="Arial" pitchFamily="34" charset="0"/>
              </a:rPr>
              <a:t>Tab Settings on profiles control the visibility of the Forecasts tab.</a:t>
            </a:r>
          </a:p>
        </p:txBody>
      </p:sp>
      <p:sp>
        <p:nvSpPr>
          <p:cNvPr id="5" name="Content Placeholder 2"/>
          <p:cNvSpPr txBox="1">
            <a:spLocks/>
          </p:cNvSpPr>
          <p:nvPr/>
        </p:nvSpPr>
        <p:spPr>
          <a:xfrm>
            <a:off x="183776" y="968187"/>
            <a:ext cx="4997824" cy="1488831"/>
          </a:xfrm>
          <a:prstGeom prst="rect">
            <a:avLst/>
          </a:prstGeom>
        </p:spPr>
        <p:txBody>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kumimoji="0" lang="en-US" sz="2800" b="0" i="0" u="none" strike="noStrike" kern="0" cap="none" spc="0" normalizeH="0" baseline="0" noProof="0" dirty="0">
                <a:ln>
                  <a:noFill/>
                </a:ln>
                <a:solidFill>
                  <a:schemeClr val="tx1"/>
                </a:solidFill>
                <a:effectLst/>
                <a:uLnTx/>
                <a:uFillTx/>
                <a:latin typeface="+mn-lt"/>
                <a:ea typeface="+mn-ea"/>
                <a:cs typeface="Arial" pitchFamily="34" charset="0"/>
              </a:rPr>
              <a:t>The </a:t>
            </a:r>
            <a:r>
              <a:rPr kumimoji="0" lang="en-US" sz="2800" b="0" i="0" u="none" strike="noStrike" kern="0" cap="none" spc="0" normalizeH="0" baseline="0" noProof="0" dirty="0">
                <a:ln>
                  <a:noFill/>
                </a:ln>
                <a:solidFill>
                  <a:schemeClr val="tx1"/>
                </a:solidFill>
                <a:effectLst/>
                <a:uLnTx/>
                <a:uFillTx/>
                <a:latin typeface="+mn-lt"/>
                <a:ea typeface="+mn-ea"/>
                <a:cs typeface="Courier New" pitchFamily="49" charset="0"/>
              </a:rPr>
              <a:t>Allow Forecasting</a:t>
            </a:r>
            <a:r>
              <a:rPr kumimoji="0" lang="en-US" sz="2800" b="0" i="0" u="none" strike="noStrike" kern="0" cap="none" spc="0" normalizeH="0" baseline="0" noProof="0" dirty="0">
                <a:ln>
                  <a:noFill/>
                </a:ln>
                <a:solidFill>
                  <a:schemeClr val="tx1"/>
                </a:solidFill>
                <a:effectLst/>
                <a:uLnTx/>
                <a:uFillTx/>
                <a:latin typeface="+mn-lt"/>
                <a:ea typeface="+mn-ea"/>
                <a:cs typeface="Arial" pitchFamily="34" charset="0"/>
              </a:rPr>
              <a:t> setting on user records allows users to forecast.</a:t>
            </a:r>
          </a:p>
        </p:txBody>
      </p:sp>
      <p:grpSp>
        <p:nvGrpSpPr>
          <p:cNvPr id="6" name="User Record"/>
          <p:cNvGrpSpPr/>
          <p:nvPr/>
        </p:nvGrpSpPr>
        <p:grpSpPr>
          <a:xfrm>
            <a:off x="222833" y="2513670"/>
            <a:ext cx="3129967" cy="1629205"/>
            <a:chOff x="319694" y="1513114"/>
            <a:chExt cx="3129967" cy="1629205"/>
          </a:xfrm>
        </p:grpSpPr>
        <p:sp>
          <p:nvSpPr>
            <p:cNvPr id="7" name="TextBox 6"/>
            <p:cNvSpPr txBox="1"/>
            <p:nvPr/>
          </p:nvSpPr>
          <p:spPr>
            <a:xfrm>
              <a:off x="319694" y="1513114"/>
              <a:ext cx="2326278" cy="830997"/>
            </a:xfrm>
            <a:prstGeom prst="rect">
              <a:avLst/>
            </a:prstGeom>
            <a:solidFill>
              <a:schemeClr val="bg1"/>
            </a:solidFill>
            <a:ln w="6350">
              <a:solidFill>
                <a:schemeClr val="bg1">
                  <a:lumMod val="75000"/>
                </a:schemeClr>
              </a:solidFill>
              <a:miter lim="800000"/>
              <a:headEnd/>
              <a:tailEnd/>
            </a:ln>
            <a:effectLst>
              <a:outerShdw blurRad="50800" dist="38100" dir="2700000" algn="tl" rotWithShape="0">
                <a:prstClr val="black">
                  <a:alpha val="40000"/>
                </a:prstClr>
              </a:outerShdw>
            </a:effectLst>
          </p:spPr>
          <p:txBody>
            <a:bodyPr wrap="none" rtlCol="0">
              <a:spAutoFit/>
            </a:bodyPr>
            <a:lstStyle/>
            <a:p>
              <a:pPr marL="223838" indent="-223838" algn="l"/>
              <a:r>
                <a:rPr lang="en-US" dirty="0">
                  <a:solidFill>
                    <a:schemeClr val="tx1">
                      <a:lumMod val="65000"/>
                      <a:lumOff val="35000"/>
                    </a:schemeClr>
                  </a:solidFill>
                  <a:latin typeface="+mn-lt"/>
                  <a:cs typeface="Arial" pitchFamily="34" charset="0"/>
                </a:rPr>
                <a:t>User</a:t>
              </a:r>
            </a:p>
            <a:p>
              <a:pPr marL="223838" indent="-223838" algn="l"/>
              <a:r>
                <a:rPr lang="en-US" dirty="0">
                  <a:latin typeface="+mn-lt"/>
                  <a:cs typeface="Arial" pitchFamily="34" charset="0"/>
                </a:rPr>
                <a:t>Allison Wheeler</a:t>
              </a:r>
            </a:p>
          </p:txBody>
        </p:sp>
        <p:pic>
          <p:nvPicPr>
            <p:cNvPr id="8" name="Picture 3"/>
            <p:cNvPicPr>
              <a:picLocks noChangeAspect="1" noChangeArrowheads="1"/>
            </p:cNvPicPr>
            <p:nvPr/>
          </p:nvPicPr>
          <p:blipFill rotWithShape="1">
            <a:blip r:embed="rId4" cstate="print"/>
            <a:srcRect l="1830" t="7266" r="7509" b="35126"/>
            <a:stretch/>
          </p:blipFill>
          <p:spPr bwMode="auto">
            <a:xfrm>
              <a:off x="381608" y="2669076"/>
              <a:ext cx="3068053" cy="465221"/>
            </a:xfrm>
            <a:prstGeom prst="rect">
              <a:avLst/>
            </a:prstGeom>
            <a:solidFill>
              <a:schemeClr val="bg1"/>
            </a:solidFill>
            <a:ln w="6350">
              <a:solidFill>
                <a:schemeClr val="bg1">
                  <a:lumMod val="75000"/>
                </a:schemeClr>
              </a:solidFill>
              <a:miter lim="800000"/>
              <a:headEnd/>
              <a:tailEnd/>
            </a:ln>
            <a:effectLst>
              <a:outerShdw blurRad="50800" dist="38100" dir="2700000" algn="tl" rotWithShape="0">
                <a:prstClr val="black">
                  <a:alpha val="40000"/>
                </a:prstClr>
              </a:outerShdw>
            </a:effectLst>
          </p:spPr>
        </p:pic>
        <p:sp>
          <p:nvSpPr>
            <p:cNvPr id="9" name="Highlight"/>
            <p:cNvSpPr/>
            <p:nvPr/>
          </p:nvSpPr>
          <p:spPr bwMode="auto">
            <a:xfrm>
              <a:off x="381608" y="2661057"/>
              <a:ext cx="3064042" cy="48126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cs typeface="Arial" pitchFamily="34" charset="0"/>
              </a:endParaRPr>
            </a:p>
          </p:txBody>
        </p:sp>
      </p:grpSp>
      <p:grpSp>
        <p:nvGrpSpPr>
          <p:cNvPr id="10" name="Profile"/>
          <p:cNvGrpSpPr/>
          <p:nvPr/>
        </p:nvGrpSpPr>
        <p:grpSpPr>
          <a:xfrm>
            <a:off x="6658141" y="2710893"/>
            <a:ext cx="4713387" cy="2823433"/>
            <a:chOff x="4911130" y="1513114"/>
            <a:chExt cx="4713387" cy="2823433"/>
          </a:xfrm>
        </p:grpSpPr>
        <p:pic>
          <p:nvPicPr>
            <p:cNvPr id="11" name="Picture 6"/>
            <p:cNvPicPr>
              <a:picLocks noChangeAspect="1" noChangeArrowheads="1"/>
            </p:cNvPicPr>
            <p:nvPr/>
          </p:nvPicPr>
          <p:blipFill>
            <a:blip r:embed="rId5" cstate="print"/>
            <a:srcRect l="3323" t="49267" r="35348" b="17033"/>
            <a:stretch>
              <a:fillRect/>
            </a:stretch>
          </p:blipFill>
          <p:spPr bwMode="auto">
            <a:xfrm>
              <a:off x="4911130" y="2856575"/>
              <a:ext cx="4713387" cy="1479972"/>
            </a:xfrm>
            <a:prstGeom prst="rect">
              <a:avLst/>
            </a:prstGeom>
            <a:solidFill>
              <a:schemeClr val="bg1"/>
            </a:solidFill>
            <a:ln w="6350">
              <a:solidFill>
                <a:schemeClr val="bg1">
                  <a:lumMod val="75000"/>
                </a:schemeClr>
              </a:solidFill>
              <a:miter lim="800000"/>
              <a:headEnd/>
              <a:tailEnd/>
            </a:ln>
            <a:effectLst>
              <a:outerShdw blurRad="50800" dist="38100" dir="2700000" algn="tl" rotWithShape="0">
                <a:prstClr val="black">
                  <a:alpha val="40000"/>
                </a:prstClr>
              </a:outerShdw>
            </a:effectLst>
          </p:spPr>
        </p:pic>
        <p:sp>
          <p:nvSpPr>
            <p:cNvPr id="12" name="TextBox 11"/>
            <p:cNvSpPr txBox="1"/>
            <p:nvPr/>
          </p:nvSpPr>
          <p:spPr>
            <a:xfrm>
              <a:off x="4911130" y="1513114"/>
              <a:ext cx="1691489" cy="830997"/>
            </a:xfrm>
            <a:prstGeom prst="rect">
              <a:avLst/>
            </a:prstGeom>
            <a:solidFill>
              <a:schemeClr val="bg1"/>
            </a:solidFill>
            <a:ln w="6350">
              <a:solidFill>
                <a:schemeClr val="bg1">
                  <a:lumMod val="75000"/>
                </a:schemeClr>
              </a:solidFill>
              <a:miter lim="800000"/>
              <a:headEnd/>
              <a:tailEnd/>
            </a:ln>
            <a:effectLst>
              <a:outerShdw blurRad="50800" dist="38100" dir="2700000" algn="tl" rotWithShape="0">
                <a:prstClr val="black">
                  <a:alpha val="40000"/>
                </a:prstClr>
              </a:outerShdw>
            </a:effectLst>
          </p:spPr>
          <p:txBody>
            <a:bodyPr wrap="none" rtlCol="0">
              <a:spAutoFit/>
            </a:bodyPr>
            <a:lstStyle/>
            <a:p>
              <a:pPr marL="223838" indent="-223838" algn="l"/>
              <a:r>
                <a:rPr lang="en-US" dirty="0">
                  <a:solidFill>
                    <a:schemeClr val="tx1">
                      <a:lumMod val="65000"/>
                      <a:lumOff val="35000"/>
                    </a:schemeClr>
                  </a:solidFill>
                  <a:latin typeface="+mn-lt"/>
                  <a:cs typeface="Arial" pitchFamily="34" charset="0"/>
                </a:rPr>
                <a:t>Profile</a:t>
              </a:r>
            </a:p>
            <a:p>
              <a:pPr marL="223838" indent="-223838" algn="l"/>
              <a:r>
                <a:rPr lang="en-US" dirty="0">
                  <a:latin typeface="+mn-lt"/>
                  <a:cs typeface="Arial" pitchFamily="34" charset="0"/>
                </a:rPr>
                <a:t>Sales User</a:t>
              </a:r>
            </a:p>
          </p:txBody>
        </p:sp>
        <p:sp>
          <p:nvSpPr>
            <p:cNvPr id="13" name="TextBox 12"/>
            <p:cNvSpPr txBox="1"/>
            <p:nvPr/>
          </p:nvSpPr>
          <p:spPr>
            <a:xfrm>
              <a:off x="6920805" y="1513114"/>
              <a:ext cx="2255746" cy="830997"/>
            </a:xfrm>
            <a:prstGeom prst="rect">
              <a:avLst/>
            </a:prstGeom>
            <a:solidFill>
              <a:schemeClr val="bg1"/>
            </a:solidFill>
            <a:ln w="6350">
              <a:solidFill>
                <a:schemeClr val="bg1">
                  <a:lumMod val="75000"/>
                </a:schemeClr>
              </a:solidFill>
              <a:miter lim="800000"/>
              <a:headEnd/>
              <a:tailEnd/>
            </a:ln>
            <a:effectLst>
              <a:outerShdw blurRad="50800" dist="38100" dir="2700000" algn="tl" rotWithShape="0">
                <a:prstClr val="black">
                  <a:alpha val="40000"/>
                </a:prstClr>
              </a:outerShdw>
            </a:effectLst>
          </p:spPr>
          <p:txBody>
            <a:bodyPr wrap="none" rtlCol="0">
              <a:spAutoFit/>
            </a:bodyPr>
            <a:lstStyle/>
            <a:p>
              <a:pPr marL="223838" indent="-223838" algn="l"/>
              <a:r>
                <a:rPr lang="en-US" dirty="0">
                  <a:solidFill>
                    <a:schemeClr val="tx1">
                      <a:lumMod val="65000"/>
                      <a:lumOff val="35000"/>
                    </a:schemeClr>
                  </a:solidFill>
                  <a:latin typeface="+mn-lt"/>
                  <a:cs typeface="Arial" pitchFamily="34" charset="0"/>
                </a:rPr>
                <a:t>Profile</a:t>
              </a:r>
            </a:p>
            <a:p>
              <a:pPr marL="223838" indent="-223838" algn="l"/>
              <a:r>
                <a:rPr lang="en-US" dirty="0">
                  <a:latin typeface="+mn-lt"/>
                  <a:cs typeface="Arial" pitchFamily="34" charset="0"/>
                </a:rPr>
                <a:t>Executive User</a:t>
              </a:r>
            </a:p>
          </p:txBody>
        </p:sp>
        <p:sp>
          <p:nvSpPr>
            <p:cNvPr id="14" name="Highlight"/>
            <p:cNvSpPr/>
            <p:nvPr/>
          </p:nvSpPr>
          <p:spPr bwMode="auto">
            <a:xfrm>
              <a:off x="5092701" y="3833084"/>
              <a:ext cx="1050730" cy="32253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cs typeface="Arial" pitchFamily="34" charset="0"/>
              </a:endParaRPr>
            </a:p>
          </p:txBody>
        </p:sp>
      </p:grpSp>
    </p:spTree>
    <p:custDataLst>
      <p:tags r:id="rId1"/>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14271" y="1876926"/>
            <a:ext cx="6941047" cy="4912603"/>
          </a:xfrm>
        </p:spPr>
        <p:txBody>
          <a:bodyPr/>
          <a:lstStyle/>
          <a:p>
            <a:r>
              <a:rPr lang="en-US" dirty="0"/>
              <a:t>Tasks:</a:t>
            </a:r>
          </a:p>
          <a:p>
            <a:pPr lvl="1"/>
            <a:r>
              <a:rPr lang="en-US" dirty="0"/>
              <a:t>Enable forecasting for the VP of Global Sales and all US sales users.</a:t>
            </a:r>
          </a:p>
          <a:p>
            <a:pPr marL="349250" lvl="3" indent="0">
              <a:spcBef>
                <a:spcPts val="600"/>
              </a:spcBef>
              <a:buNone/>
            </a:pPr>
            <a:r>
              <a:rPr lang="en-US" dirty="0"/>
              <a:t>Note: Forecasting has already been enabled for sales users in EMEA and APAC.</a:t>
            </a:r>
          </a:p>
          <a:p>
            <a:pPr lvl="1">
              <a:spcBef>
                <a:spcPts val="600"/>
              </a:spcBef>
            </a:pPr>
            <a:r>
              <a:rPr lang="en-US" dirty="0"/>
              <a:t>Make the Forecasts tab visible for the Sales User and Executive User profiles.</a:t>
            </a:r>
          </a:p>
        </p:txBody>
      </p:sp>
      <p:sp>
        <p:nvSpPr>
          <p:cNvPr id="11" name="Content Placeholder 10"/>
          <p:cNvSpPr>
            <a:spLocks noGrp="1"/>
          </p:cNvSpPr>
          <p:nvPr>
            <p:ph idx="11"/>
          </p:nvPr>
        </p:nvSpPr>
        <p:spPr>
          <a:xfrm>
            <a:off x="0" y="758827"/>
            <a:ext cx="12188825" cy="1012221"/>
          </a:xfrm>
        </p:spPr>
        <p:txBody>
          <a:bodyPr/>
          <a:lstStyle/>
          <a:p>
            <a:r>
              <a:rPr lang="en-US" dirty="0"/>
              <a:t>Goal:</a:t>
            </a:r>
          </a:p>
          <a:p>
            <a:pPr lvl="1"/>
            <a:r>
              <a:rPr lang="en-US" dirty="0"/>
              <a:t>Allow all users in the sales organization to forecast.</a:t>
            </a:r>
          </a:p>
        </p:txBody>
      </p:sp>
      <p:sp>
        <p:nvSpPr>
          <p:cNvPr id="2" name="Slide Number Placeholder 1"/>
          <p:cNvSpPr>
            <a:spLocks noGrp="1"/>
          </p:cNvSpPr>
          <p:nvPr>
            <p:ph type="sldNum" sz="quarter" idx="4"/>
          </p:nvPr>
        </p:nvSpPr>
        <p:spPr/>
        <p:txBody>
          <a:bodyPr/>
          <a:lstStyle/>
          <a:p>
            <a:fld id="{812A5277-1DB9-460F-9A21-B857ABB32666}" type="slidenum">
              <a:rPr lang="en-US" smtClean="0"/>
              <a:pPr/>
              <a:t>68</a:t>
            </a:fld>
            <a:endParaRPr lang="en-US" dirty="0"/>
          </a:p>
        </p:txBody>
      </p:sp>
      <p:sp>
        <p:nvSpPr>
          <p:cNvPr id="5" name="Title 4"/>
          <p:cNvSpPr>
            <a:spLocks noGrp="1"/>
          </p:cNvSpPr>
          <p:nvPr>
            <p:ph type="title"/>
          </p:nvPr>
        </p:nvSpPr>
        <p:spPr/>
        <p:txBody>
          <a:bodyPr/>
          <a:lstStyle/>
          <a:p>
            <a:r>
              <a:rPr lang="en-US"/>
              <a:t>2-1: Enable Forecasts for Users </a:t>
            </a:r>
            <a:endParaRPr lang="en-US" dirty="0"/>
          </a:p>
        </p:txBody>
      </p:sp>
      <p:sp>
        <p:nvSpPr>
          <p:cNvPr id="7" name="Content Placeholder 6"/>
          <p:cNvSpPr>
            <a:spLocks noGrp="1"/>
          </p:cNvSpPr>
          <p:nvPr>
            <p:ph idx="10"/>
          </p:nvPr>
        </p:nvSpPr>
        <p:spPr/>
        <p:txBody>
          <a:bodyPr/>
          <a:lstStyle/>
          <a:p>
            <a:r>
              <a:rPr lang="en-US" dirty="0"/>
              <a:t>5 minutes</a:t>
            </a:r>
          </a:p>
        </p:txBody>
      </p:sp>
      <p:sp>
        <p:nvSpPr>
          <p:cNvPr id="19" name="Text Placeholder 18"/>
          <p:cNvSpPr>
            <a:spLocks noGrp="1"/>
          </p:cNvSpPr>
          <p:nvPr>
            <p:ph type="body" sz="quarter" idx="12"/>
          </p:nvPr>
        </p:nvSpPr>
        <p:spPr/>
        <p:txBody>
          <a:bodyPr/>
          <a:lstStyle/>
          <a:p>
            <a:r>
              <a:rPr lang="en-US" dirty="0"/>
              <a:t>Your turn:</a:t>
            </a:r>
          </a:p>
        </p:txBody>
      </p:sp>
      <p:grpSp>
        <p:nvGrpSpPr>
          <p:cNvPr id="3" name="Group 16"/>
          <p:cNvGrpSpPr/>
          <p:nvPr/>
        </p:nvGrpSpPr>
        <p:grpSpPr>
          <a:xfrm>
            <a:off x="8383907" y="2096206"/>
            <a:ext cx="2528541" cy="4411230"/>
            <a:chOff x="5357915" y="1628647"/>
            <a:chExt cx="1218759" cy="2125668"/>
          </a:xfrm>
        </p:grpSpPr>
        <p:cxnSp>
          <p:nvCxnSpPr>
            <p:cNvPr id="15" name="Elbow Connector 14"/>
            <p:cNvCxnSpPr>
              <a:stCxn id="12" idx="2"/>
              <a:endCxn id="13" idx="0"/>
            </p:cNvCxnSpPr>
            <p:nvPr/>
          </p:nvCxnSpPr>
          <p:spPr bwMode="auto">
            <a:xfrm>
              <a:off x="5967295" y="2156262"/>
              <a:ext cx="0" cy="180040"/>
            </a:xfrm>
            <a:prstGeom prst="straightConnector1">
              <a:avLst/>
            </a:prstGeom>
            <a:solidFill>
              <a:schemeClr val="accent1"/>
            </a:solidFill>
            <a:ln w="38100" cap="flat" cmpd="sng" algn="ctr">
              <a:solidFill>
                <a:schemeClr val="bg1">
                  <a:lumMod val="50000"/>
                </a:schemeClr>
              </a:solidFill>
              <a:prstDash val="solid"/>
              <a:round/>
              <a:headEnd type="none" w="lg" len="lg"/>
              <a:tailEnd type="none" w="lg" len="lg"/>
            </a:ln>
            <a:effectLst/>
          </p:spPr>
        </p:cxnSp>
        <p:cxnSp>
          <p:nvCxnSpPr>
            <p:cNvPr id="16" name="Straight Connector 15"/>
            <p:cNvCxnSpPr>
              <a:stCxn id="13" idx="2"/>
              <a:endCxn id="14" idx="0"/>
            </p:cNvCxnSpPr>
            <p:nvPr/>
          </p:nvCxnSpPr>
          <p:spPr bwMode="auto">
            <a:xfrm>
              <a:off x="5967295" y="2863917"/>
              <a:ext cx="0" cy="177240"/>
            </a:xfrm>
            <a:prstGeom prst="line">
              <a:avLst/>
            </a:prstGeom>
            <a:solidFill>
              <a:schemeClr val="accent1"/>
            </a:solidFill>
            <a:ln w="38100" cap="flat" cmpd="sng" algn="ctr">
              <a:solidFill>
                <a:schemeClr val="bg1">
                  <a:lumMod val="50000"/>
                </a:schemeClr>
              </a:solidFill>
              <a:prstDash val="solid"/>
              <a:round/>
              <a:headEnd type="none" w="lg" len="lg"/>
              <a:tailEnd type="none" w="lg" len="lg"/>
            </a:ln>
            <a:effectLst/>
          </p:spPr>
        </p:cxnSp>
        <p:sp>
          <p:nvSpPr>
            <p:cNvPr id="12" name="Rounded Rectangle 11"/>
            <p:cNvSpPr/>
            <p:nvPr/>
          </p:nvSpPr>
          <p:spPr>
            <a:xfrm>
              <a:off x="5357915" y="1628647"/>
              <a:ext cx="1218759" cy="527615"/>
            </a:xfrm>
            <a:prstGeom prst="roundRect">
              <a:avLst/>
            </a:prstGeom>
            <a:solidFill>
              <a:schemeClr val="bg1">
                <a:alpha val="50000"/>
              </a:schemeClr>
            </a:solidFill>
            <a:ln w="38100">
              <a:solidFill>
                <a:srgbClr val="015BA7"/>
              </a:solidFill>
            </a:ln>
            <a:effectLst/>
            <a:scene3d>
              <a:camera prst="orthographicFront"/>
              <a:lightRig rig="flat" dir="t"/>
            </a:scene3d>
            <a:sp3d prstMaterial="dkEdge"/>
          </p:spPr>
          <p:style>
            <a:lnRef idx="0">
              <a:scrgbClr r="0" g="0" b="0"/>
            </a:lnRef>
            <a:fillRef idx="2">
              <a:scrgbClr r="0" g="0" b="0"/>
            </a:fillRef>
            <a:effectRef idx="1">
              <a:schemeClr val="accent1">
                <a:hueOff val="0"/>
                <a:satOff val="0"/>
                <a:lumOff val="0"/>
                <a:alphaOff val="0"/>
              </a:schemeClr>
            </a:effectRef>
            <a:fontRef idx="minor">
              <a:schemeClr val="dk1"/>
            </a:fontRef>
          </p:style>
          <p:txBody>
            <a:bodyPr spcFirstLastPara="0" vert="horz" wrap="square" lIns="6668" tIns="6668" rIns="6668" bIns="6668" numCol="1" spcCol="953" anchor="ctr" anchorCtr="0">
              <a:noAutofit/>
            </a:bodyPr>
            <a:lstStyle/>
            <a:p>
              <a:pPr algn="ctr" defTabSz="622191">
                <a:lnSpc>
                  <a:spcPct val="90000"/>
                </a:lnSpc>
                <a:spcBef>
                  <a:spcPct val="0"/>
                </a:spcBef>
                <a:spcAft>
                  <a:spcPct val="35000"/>
                </a:spcAft>
              </a:pPr>
              <a:r>
                <a:rPr lang="en-US" b="1" dirty="0">
                  <a:solidFill>
                    <a:schemeClr val="tx2">
                      <a:lumMod val="75000"/>
                    </a:schemeClr>
                  </a:solidFill>
                  <a:latin typeface="Arial" pitchFamily="34" charset="0"/>
                  <a:cs typeface="Arial" pitchFamily="34" charset="0"/>
                </a:rPr>
                <a:t>VP Global Sales</a:t>
              </a:r>
              <a:br>
                <a:rPr lang="en-US" b="1" dirty="0">
                  <a:solidFill>
                    <a:schemeClr val="tx2">
                      <a:lumMod val="75000"/>
                    </a:schemeClr>
                  </a:solidFill>
                  <a:latin typeface="Arial" pitchFamily="34" charset="0"/>
                  <a:cs typeface="Arial" pitchFamily="34" charset="0"/>
                </a:rPr>
              </a:br>
              <a:r>
                <a:rPr lang="en-US" dirty="0">
                  <a:solidFill>
                    <a:schemeClr val="tx2">
                      <a:lumMod val="75000"/>
                    </a:schemeClr>
                  </a:solidFill>
                  <a:latin typeface="Arial" pitchFamily="34" charset="0"/>
                  <a:cs typeface="Arial" pitchFamily="34" charset="0"/>
                </a:rPr>
                <a:t>Allison Wheeler</a:t>
              </a:r>
              <a:endParaRPr lang="en-US" dirty="0">
                <a:solidFill>
                  <a:schemeClr val="tx2">
                    <a:lumMod val="75000"/>
                  </a:schemeClr>
                </a:solidFill>
              </a:endParaRPr>
            </a:p>
          </p:txBody>
        </p:sp>
        <p:sp>
          <p:nvSpPr>
            <p:cNvPr id="13" name="Rounded Rectangle 12"/>
            <p:cNvSpPr/>
            <p:nvPr/>
          </p:nvSpPr>
          <p:spPr>
            <a:xfrm>
              <a:off x="5357915" y="2336302"/>
              <a:ext cx="1218759" cy="527615"/>
            </a:xfrm>
            <a:prstGeom prst="roundRect">
              <a:avLst/>
            </a:prstGeom>
            <a:solidFill>
              <a:schemeClr val="bg1">
                <a:alpha val="67000"/>
              </a:schemeClr>
            </a:solidFill>
            <a:ln w="38100">
              <a:solidFill>
                <a:srgbClr val="015BA7"/>
              </a:solidFill>
            </a:ln>
            <a:effectLst/>
            <a:scene3d>
              <a:camera prst="orthographicFront"/>
              <a:lightRig rig="flat" dir="t"/>
            </a:scene3d>
            <a:sp3d prstMaterial="dkEdge"/>
          </p:spPr>
          <p:style>
            <a:lnRef idx="0">
              <a:scrgbClr r="0" g="0" b="0"/>
            </a:lnRef>
            <a:fillRef idx="2">
              <a:scrgbClr r="0" g="0" b="0"/>
            </a:fillRef>
            <a:effectRef idx="1">
              <a:schemeClr val="accent1">
                <a:hueOff val="0"/>
                <a:satOff val="0"/>
                <a:lumOff val="0"/>
                <a:alphaOff val="0"/>
              </a:schemeClr>
            </a:effectRef>
            <a:fontRef idx="minor">
              <a:schemeClr val="dk1"/>
            </a:fontRef>
          </p:style>
          <p:txBody>
            <a:bodyPr spcFirstLastPara="0" vert="horz" wrap="square" lIns="6668" tIns="6668" rIns="6668" bIns="6668" numCol="1" spcCol="953" anchor="ctr" anchorCtr="0">
              <a:noAutofit/>
            </a:bodyPr>
            <a:lstStyle/>
            <a:p>
              <a:pPr algn="ctr" defTabSz="622191">
                <a:lnSpc>
                  <a:spcPct val="90000"/>
                </a:lnSpc>
                <a:spcBef>
                  <a:spcPct val="0"/>
                </a:spcBef>
                <a:spcAft>
                  <a:spcPct val="35000"/>
                </a:spcAft>
              </a:pPr>
              <a:r>
                <a:rPr lang="en-US" b="1" dirty="0">
                  <a:solidFill>
                    <a:schemeClr val="tx2">
                      <a:lumMod val="75000"/>
                    </a:schemeClr>
                  </a:solidFill>
                  <a:latin typeface="Arial" pitchFamily="34" charset="0"/>
                  <a:cs typeface="Arial" pitchFamily="34" charset="0"/>
                </a:rPr>
                <a:t>US Sales Director </a:t>
              </a:r>
              <a:br>
                <a:rPr lang="en-US" b="1" dirty="0">
                  <a:solidFill>
                    <a:schemeClr val="tx2">
                      <a:lumMod val="75000"/>
                    </a:schemeClr>
                  </a:solidFill>
                  <a:latin typeface="Arial" pitchFamily="34" charset="0"/>
                  <a:cs typeface="Arial" pitchFamily="34" charset="0"/>
                </a:rPr>
              </a:br>
              <a:r>
                <a:rPr lang="en-US" dirty="0">
                  <a:solidFill>
                    <a:schemeClr val="tx2">
                      <a:lumMod val="75000"/>
                    </a:schemeClr>
                  </a:solidFill>
                  <a:latin typeface="Arial" pitchFamily="34" charset="0"/>
                  <a:cs typeface="Arial" pitchFamily="34" charset="0"/>
                </a:rPr>
                <a:t>Kathy Cooper</a:t>
              </a:r>
              <a:endParaRPr lang="en-US" dirty="0">
                <a:solidFill>
                  <a:schemeClr val="tx2">
                    <a:lumMod val="75000"/>
                  </a:schemeClr>
                </a:solidFill>
              </a:endParaRPr>
            </a:p>
          </p:txBody>
        </p:sp>
        <p:sp>
          <p:nvSpPr>
            <p:cNvPr id="14" name="Rounded Rectangle 13"/>
            <p:cNvSpPr/>
            <p:nvPr/>
          </p:nvSpPr>
          <p:spPr>
            <a:xfrm>
              <a:off x="5357915" y="3041157"/>
              <a:ext cx="1218759" cy="713158"/>
            </a:xfrm>
            <a:prstGeom prst="roundRect">
              <a:avLst>
                <a:gd name="adj" fmla="val 11956"/>
              </a:avLst>
            </a:prstGeom>
            <a:solidFill>
              <a:schemeClr val="bg1">
                <a:alpha val="67000"/>
              </a:schemeClr>
            </a:solidFill>
            <a:ln w="38100">
              <a:solidFill>
                <a:srgbClr val="015BA7"/>
              </a:solidFill>
            </a:ln>
            <a:effectLst/>
            <a:scene3d>
              <a:camera prst="orthographicFront"/>
              <a:lightRig rig="flat" dir="t"/>
            </a:scene3d>
            <a:sp3d prstMaterial="dkEdge"/>
          </p:spPr>
          <p:style>
            <a:lnRef idx="0">
              <a:scrgbClr r="0" g="0" b="0"/>
            </a:lnRef>
            <a:fillRef idx="2">
              <a:scrgbClr r="0" g="0" b="0"/>
            </a:fillRef>
            <a:effectRef idx="1">
              <a:schemeClr val="accent1">
                <a:hueOff val="0"/>
                <a:satOff val="0"/>
                <a:lumOff val="0"/>
                <a:alphaOff val="0"/>
              </a:schemeClr>
            </a:effectRef>
            <a:fontRef idx="minor">
              <a:schemeClr val="dk1"/>
            </a:fontRef>
          </p:style>
          <p:txBody>
            <a:bodyPr spcFirstLastPara="0" vert="horz" wrap="square" lIns="6668" tIns="6668" rIns="6668" bIns="6668" numCol="1" spcCol="953" anchor="ctr" anchorCtr="0">
              <a:noAutofit/>
            </a:bodyPr>
            <a:lstStyle/>
            <a:p>
              <a:pPr algn="ctr" defTabSz="622191">
                <a:lnSpc>
                  <a:spcPct val="90000"/>
                </a:lnSpc>
                <a:spcBef>
                  <a:spcPct val="0"/>
                </a:spcBef>
              </a:pPr>
              <a:r>
                <a:rPr lang="en-US" b="1" dirty="0">
                  <a:solidFill>
                    <a:schemeClr val="tx2">
                      <a:lumMod val="75000"/>
                    </a:schemeClr>
                  </a:solidFill>
                  <a:latin typeface="Arial" pitchFamily="34" charset="0"/>
                  <a:cs typeface="Arial" pitchFamily="34" charset="0"/>
                </a:rPr>
                <a:t>US Sales Reps</a:t>
              </a:r>
            </a:p>
            <a:p>
              <a:pPr algn="ctr" defTabSz="622191">
                <a:lnSpc>
                  <a:spcPct val="90000"/>
                </a:lnSpc>
                <a:spcBef>
                  <a:spcPct val="0"/>
                </a:spcBef>
              </a:pPr>
              <a:r>
                <a:rPr lang="en-US" dirty="0">
                  <a:solidFill>
                    <a:schemeClr val="tx2">
                      <a:lumMod val="75000"/>
                    </a:schemeClr>
                  </a:solidFill>
                  <a:latin typeface="Arial" pitchFamily="34" charset="0"/>
                  <a:cs typeface="Arial" pitchFamily="34" charset="0"/>
                </a:rPr>
                <a:t>Anna Bressan</a:t>
              </a:r>
            </a:p>
            <a:p>
              <a:pPr algn="ctr" defTabSz="622191">
                <a:lnSpc>
                  <a:spcPct val="90000"/>
                </a:lnSpc>
                <a:spcBef>
                  <a:spcPct val="0"/>
                </a:spcBef>
              </a:pPr>
              <a:r>
                <a:rPr lang="en-US" dirty="0">
                  <a:solidFill>
                    <a:schemeClr val="tx2">
                      <a:lumMod val="75000"/>
                    </a:schemeClr>
                  </a:solidFill>
                  <a:latin typeface="Arial" pitchFamily="34" charset="0"/>
                  <a:cs typeface="Arial" pitchFamily="34" charset="0"/>
                </a:rPr>
                <a:t>Frank Roberts</a:t>
              </a:r>
            </a:p>
            <a:p>
              <a:pPr algn="ctr" defTabSz="622191">
                <a:lnSpc>
                  <a:spcPct val="90000"/>
                </a:lnSpc>
                <a:spcBef>
                  <a:spcPct val="0"/>
                </a:spcBef>
              </a:pPr>
              <a:r>
                <a:rPr lang="en-US" dirty="0">
                  <a:solidFill>
                    <a:schemeClr val="tx2">
                      <a:lumMod val="75000"/>
                    </a:schemeClr>
                  </a:solidFill>
                  <a:latin typeface="Arial" pitchFamily="34" charset="0"/>
                  <a:cs typeface="Arial" pitchFamily="34" charset="0"/>
                </a:rPr>
                <a:t>Matt Wilson</a:t>
              </a:r>
              <a:endParaRPr lang="en-US" dirty="0">
                <a:solidFill>
                  <a:schemeClr val="tx2">
                    <a:lumMod val="75000"/>
                  </a:schemeClr>
                </a:solidFill>
              </a:endParaRPr>
            </a:p>
          </p:txBody>
        </p:sp>
      </p:grpSp>
    </p:spTree>
    <p:custDataLst>
      <p:tags r:id="rId1"/>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Module Agenda</a:t>
            </a:r>
          </a:p>
        </p:txBody>
      </p:sp>
      <p:sp>
        <p:nvSpPr>
          <p:cNvPr id="6" name="Content Placeholder 5"/>
          <p:cNvSpPr>
            <a:spLocks noGrp="1"/>
          </p:cNvSpPr>
          <p:nvPr>
            <p:ph idx="1"/>
          </p:nvPr>
        </p:nvSpPr>
        <p:spPr/>
        <p:txBody>
          <a:bodyPr/>
          <a:lstStyle/>
          <a:p>
            <a:pPr lvl="1"/>
            <a:r>
              <a:rPr lang="en-US" dirty="0"/>
              <a:t>Enabling Forecasts for Users</a:t>
            </a:r>
          </a:p>
          <a:p>
            <a:pPr lvl="1"/>
            <a:r>
              <a:rPr lang="en-US" b="1" dirty="0"/>
              <a:t>Forecasting by Opportunities</a:t>
            </a:r>
          </a:p>
          <a:p>
            <a:pPr lvl="1"/>
            <a:r>
              <a:rPr lang="en-US" dirty="0"/>
              <a:t>Mapping Opportunity Stages to Forecast Categories</a:t>
            </a:r>
          </a:p>
          <a:p>
            <a:pPr lvl="1"/>
            <a:r>
              <a:rPr lang="en-US" dirty="0"/>
              <a:t>Defining Forecast Managers and Enabling Adjustments</a:t>
            </a:r>
          </a:p>
          <a:p>
            <a:pPr lvl="1"/>
            <a:r>
              <a:rPr lang="en-US" dirty="0"/>
              <a:t>Adding Quota Data</a:t>
            </a:r>
          </a:p>
          <a:p>
            <a:pPr lvl="1"/>
            <a:r>
              <a:rPr lang="en-US" dirty="0"/>
              <a:t>Forecasting by Product Family</a:t>
            </a:r>
          </a:p>
          <a:p>
            <a:pPr lvl="1"/>
            <a:r>
              <a:rPr lang="en-US" dirty="0"/>
              <a:t>Forecasting by Opportunity Splits and Custom Fields</a:t>
            </a:r>
          </a:p>
          <a:p>
            <a:pPr lvl="1"/>
            <a:r>
              <a:rPr lang="en-US" dirty="0"/>
              <a:t>Building Reports</a:t>
            </a:r>
          </a:p>
          <a:p>
            <a:endParaRPr lang="en-US" dirty="0"/>
          </a:p>
          <a:p>
            <a:pPr>
              <a:buNone/>
            </a:pPr>
            <a:endParaRPr lang="en-US" dirty="0"/>
          </a:p>
          <a:p>
            <a:endParaRPr lang="en-US" dirty="0"/>
          </a:p>
        </p:txBody>
      </p:sp>
      <p:sp>
        <p:nvSpPr>
          <p:cNvPr id="2" name="Slide Number Placeholder 1"/>
          <p:cNvSpPr>
            <a:spLocks noGrp="1"/>
          </p:cNvSpPr>
          <p:nvPr>
            <p:ph type="sldNum" sz="quarter" idx="4"/>
          </p:nvPr>
        </p:nvSpPr>
        <p:spPr/>
        <p:txBody>
          <a:bodyPr/>
          <a:lstStyle/>
          <a:p>
            <a:fld id="{812A5277-1DB9-460F-9A21-B857ABB32666}" type="slidenum">
              <a:rPr lang="en-US" smtClean="0"/>
              <a:pPr/>
              <a:t>69</a:t>
            </a:fld>
            <a:endParaRPr lang="en-US" dirty="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812A5277-1DB9-460F-9A21-B857ABB32666}" type="slidenum">
              <a:rPr lang="en-US" smtClean="0"/>
              <a:pPr/>
              <a:t>7</a:t>
            </a:fld>
            <a:endParaRPr lang="en-US" dirty="0"/>
          </a:p>
        </p:txBody>
      </p:sp>
      <p:sp>
        <p:nvSpPr>
          <p:cNvPr id="5" name="Title 4"/>
          <p:cNvSpPr>
            <a:spLocks noGrp="1"/>
          </p:cNvSpPr>
          <p:nvPr>
            <p:ph type="title"/>
          </p:nvPr>
        </p:nvSpPr>
        <p:spPr>
          <a:xfrm>
            <a:off x="408938" y="658521"/>
            <a:ext cx="9039862" cy="4240856"/>
          </a:xfrm>
        </p:spPr>
        <p:txBody>
          <a:bodyPr/>
          <a:lstStyle/>
          <a:p>
            <a:r>
              <a:rPr lang="en-CA" dirty="0"/>
              <a:t>Module 1: Set up Products, Price Books, Quotes, and Orders  </a:t>
            </a:r>
            <a:endParaRPr lang="en-US" dirty="0"/>
          </a:p>
        </p:txBody>
      </p:sp>
    </p:spTree>
    <p:custDataLst>
      <p:tags r:id="rId1"/>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Forecasting by Opportunities</a:t>
            </a:r>
            <a:endParaRPr lang="en-US" dirty="0"/>
          </a:p>
        </p:txBody>
      </p:sp>
      <p:sp>
        <p:nvSpPr>
          <p:cNvPr id="3" name="Slide Number Placeholder 2"/>
          <p:cNvSpPr>
            <a:spLocks noGrp="1"/>
          </p:cNvSpPr>
          <p:nvPr>
            <p:ph type="sldNum" sz="quarter" idx="4"/>
          </p:nvPr>
        </p:nvSpPr>
        <p:spPr/>
        <p:txBody>
          <a:bodyPr/>
          <a:lstStyle/>
          <a:p>
            <a:fld id="{812A5277-1DB9-460F-9A21-B857ABB32666}" type="slidenum">
              <a:rPr lang="en-US" smtClean="0"/>
              <a:pPr/>
              <a:t>70</a:t>
            </a:fld>
            <a:endParaRPr lang="en-US" dirty="0"/>
          </a:p>
        </p:txBody>
      </p:sp>
      <p:sp>
        <p:nvSpPr>
          <p:cNvPr id="4" name="Content Placeholder 2"/>
          <p:cNvSpPr txBox="1">
            <a:spLocks/>
          </p:cNvSpPr>
          <p:nvPr/>
        </p:nvSpPr>
        <p:spPr bwMode="auto">
          <a:xfrm>
            <a:off x="521081" y="1758628"/>
            <a:ext cx="11667744" cy="743260"/>
          </a:xfrm>
          <a:prstGeom prst="rect">
            <a:avLst/>
          </a:prstGeom>
          <a:noFill/>
          <a:ln w="9525">
            <a:noFill/>
            <a:miter lim="800000"/>
            <a:headEnd/>
            <a:tailEnd/>
          </a:ln>
        </p:spPr>
        <p:txBody>
          <a:bodyPr vert="horz" wrap="square" lIns="91440" tIns="45712" rIns="91424" bIns="45712" numCol="1" anchor="t" anchorCtr="0" compatLnSpc="1">
            <a:prstTxWarp prst="textNoShape">
              <a:avLst/>
            </a:prstTxWarp>
            <a:noAutofit/>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kumimoji="0" lang="en-US" b="0" i="0" u="none" strike="noStrike" kern="0" cap="none" spc="0" normalizeH="0" baseline="0" noProof="0" dirty="0">
                <a:ln>
                  <a:noFill/>
                </a:ln>
                <a:solidFill>
                  <a:schemeClr val="tx1"/>
                </a:solidFill>
                <a:effectLst/>
                <a:uLnTx/>
                <a:uFillTx/>
                <a:latin typeface="Arial" pitchFamily="34" charset="0"/>
                <a:ea typeface="+mn-ea"/>
                <a:cs typeface="Arial" pitchFamily="34" charset="0"/>
              </a:rPr>
              <a:t>You can add forecast types to display the expected revenue or quantity from opportunities.</a:t>
            </a:r>
          </a:p>
        </p:txBody>
      </p:sp>
      <p:grpSp>
        <p:nvGrpSpPr>
          <p:cNvPr id="5" name="Group 4"/>
          <p:cNvGrpSpPr/>
          <p:nvPr/>
        </p:nvGrpSpPr>
        <p:grpSpPr>
          <a:xfrm>
            <a:off x="991100" y="3168109"/>
            <a:ext cx="4907676" cy="1965278"/>
            <a:chOff x="204716" y="2361064"/>
            <a:chExt cx="4907676" cy="1965278"/>
          </a:xfrm>
        </p:grpSpPr>
        <p:grpSp>
          <p:nvGrpSpPr>
            <p:cNvPr id="6" name="Group 52"/>
            <p:cNvGrpSpPr/>
            <p:nvPr/>
          </p:nvGrpSpPr>
          <p:grpSpPr>
            <a:xfrm>
              <a:off x="1070752" y="3168452"/>
              <a:ext cx="2963653" cy="1141514"/>
              <a:chOff x="1070752" y="3168452"/>
              <a:chExt cx="2963653" cy="1141514"/>
            </a:xfrm>
          </p:grpSpPr>
          <p:sp>
            <p:nvSpPr>
              <p:cNvPr id="9" name="TextBox 8"/>
              <p:cNvSpPr txBox="1"/>
              <p:nvPr/>
            </p:nvSpPr>
            <p:spPr>
              <a:xfrm>
                <a:off x="1519592" y="3940634"/>
                <a:ext cx="1056700" cy="369332"/>
              </a:xfrm>
              <a:prstGeom prst="rect">
                <a:avLst/>
              </a:prstGeom>
              <a:noFill/>
              <a:ln>
                <a:noFill/>
              </a:ln>
            </p:spPr>
            <p:txBody>
              <a:bodyPr wrap="none" rtlCol="0">
                <a:spAutoFit/>
              </a:bodyPr>
              <a:lstStyle/>
              <a:p>
                <a:pPr marL="223838" indent="-223838" algn="r"/>
                <a:r>
                  <a:rPr lang="en-US" sz="1800" b="1" dirty="0">
                    <a:latin typeface="Arial" panose="020B0604020202020204" pitchFamily="34" charset="0"/>
                    <a:cs typeface="Arial" pitchFamily="34" charset="0"/>
                  </a:rPr>
                  <a:t>Amount</a:t>
                </a:r>
              </a:p>
            </p:txBody>
          </p:sp>
          <p:sp>
            <p:nvSpPr>
              <p:cNvPr id="10" name="TextBox 9"/>
              <p:cNvSpPr txBox="1"/>
              <p:nvPr/>
            </p:nvSpPr>
            <p:spPr>
              <a:xfrm>
                <a:off x="2607848" y="3940634"/>
                <a:ext cx="1338828" cy="369332"/>
              </a:xfrm>
              <a:prstGeom prst="rect">
                <a:avLst/>
              </a:prstGeom>
              <a:noFill/>
              <a:ln>
                <a:noFill/>
              </a:ln>
            </p:spPr>
            <p:txBody>
              <a:bodyPr wrap="none" rtlCol="0">
                <a:spAutoFit/>
              </a:bodyPr>
              <a:lstStyle/>
              <a:p>
                <a:pPr marL="223838" indent="-223838" algn="l"/>
                <a:r>
                  <a:rPr lang="en-US" sz="1800" dirty="0">
                    <a:latin typeface="Arial" panose="020B0604020202020204" pitchFamily="34" charset="0"/>
                    <a:cs typeface="Arial" pitchFamily="34" charset="0"/>
                  </a:rPr>
                  <a:t>$20,000.00</a:t>
                </a:r>
              </a:p>
            </p:txBody>
          </p:sp>
          <p:sp>
            <p:nvSpPr>
              <p:cNvPr id="11" name="TextBox 10"/>
              <p:cNvSpPr txBox="1"/>
              <p:nvPr/>
            </p:nvSpPr>
            <p:spPr>
              <a:xfrm>
                <a:off x="1070752" y="3168452"/>
                <a:ext cx="1505540" cy="646331"/>
              </a:xfrm>
              <a:prstGeom prst="rect">
                <a:avLst/>
              </a:prstGeom>
              <a:noFill/>
              <a:ln>
                <a:noFill/>
              </a:ln>
            </p:spPr>
            <p:txBody>
              <a:bodyPr wrap="none" rtlCol="0">
                <a:spAutoFit/>
              </a:bodyPr>
              <a:lstStyle/>
              <a:p>
                <a:pPr indent="-223838" algn="r"/>
                <a:r>
                  <a:rPr lang="en-US" sz="1800" b="1" dirty="0">
                    <a:latin typeface="Arial" panose="020B0604020202020204" pitchFamily="34" charset="0"/>
                    <a:cs typeface="Arial" pitchFamily="34" charset="0"/>
                  </a:rPr>
                  <a:t>Opportunity</a:t>
                </a:r>
                <a:br>
                  <a:rPr lang="en-US" sz="1800" b="1" dirty="0">
                    <a:latin typeface="Arial" panose="020B0604020202020204" pitchFamily="34" charset="0"/>
                    <a:cs typeface="Arial" pitchFamily="34" charset="0"/>
                  </a:rPr>
                </a:br>
                <a:r>
                  <a:rPr lang="en-US" sz="1800" b="1" dirty="0">
                    <a:latin typeface="Arial" panose="020B0604020202020204" pitchFamily="34" charset="0"/>
                    <a:cs typeface="Arial" pitchFamily="34" charset="0"/>
                  </a:rPr>
                  <a:t>Owner</a:t>
                </a:r>
              </a:p>
            </p:txBody>
          </p:sp>
          <p:sp>
            <p:nvSpPr>
              <p:cNvPr id="12" name="TextBox 11"/>
              <p:cNvSpPr txBox="1"/>
              <p:nvPr/>
            </p:nvSpPr>
            <p:spPr>
              <a:xfrm>
                <a:off x="3157242" y="3168452"/>
                <a:ext cx="877163" cy="646331"/>
              </a:xfrm>
              <a:prstGeom prst="rect">
                <a:avLst/>
              </a:prstGeom>
              <a:noFill/>
              <a:ln>
                <a:noFill/>
              </a:ln>
            </p:spPr>
            <p:txBody>
              <a:bodyPr wrap="none" rtlCol="0">
                <a:spAutoFit/>
              </a:bodyPr>
              <a:lstStyle/>
              <a:p>
                <a:pPr algn="l"/>
                <a:r>
                  <a:rPr lang="en-US" sz="1800" dirty="0">
                    <a:latin typeface="Arial" panose="020B0604020202020204" pitchFamily="34" charset="0"/>
                    <a:cs typeface="Arial" pitchFamily="34" charset="0"/>
                  </a:rPr>
                  <a:t>Matt</a:t>
                </a:r>
                <a:br>
                  <a:rPr lang="en-US" sz="1800" dirty="0">
                    <a:latin typeface="Arial" panose="020B0604020202020204" pitchFamily="34" charset="0"/>
                    <a:cs typeface="Arial" pitchFamily="34" charset="0"/>
                  </a:rPr>
                </a:br>
                <a:r>
                  <a:rPr lang="en-US" sz="1800" dirty="0">
                    <a:latin typeface="Arial" panose="020B0604020202020204" pitchFamily="34" charset="0"/>
                    <a:cs typeface="Arial" pitchFamily="34" charset="0"/>
                  </a:rPr>
                  <a:t>Wilson</a:t>
                </a:r>
              </a:p>
            </p:txBody>
          </p:sp>
          <p:pic>
            <p:nvPicPr>
              <p:cNvPr id="13" name="Picture 12" descr="Matt Wilson Sales Rep.jpg"/>
              <p:cNvPicPr>
                <a:picLocks noChangeAspect="1"/>
              </p:cNvPicPr>
              <p:nvPr/>
            </p:nvPicPr>
            <p:blipFill>
              <a:blip r:embed="rId4" cstate="print"/>
              <a:srcRect l="6029" r="38689" b="16770"/>
              <a:stretch>
                <a:fillRect/>
              </a:stretch>
            </p:blipFill>
            <p:spPr>
              <a:xfrm>
                <a:off x="2617847" y="3230973"/>
                <a:ext cx="445490" cy="444663"/>
              </a:xfrm>
              <a:prstGeom prst="rect">
                <a:avLst/>
              </a:prstGeom>
              <a:solidFill>
                <a:schemeClr val="bg1"/>
              </a:solidFill>
              <a:ln w="6350" cap="flat" cmpd="sng" algn="ctr">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pic>
        </p:grpSp>
        <p:sp>
          <p:nvSpPr>
            <p:cNvPr id="7" name="TextBox 6"/>
            <p:cNvSpPr txBox="1"/>
            <p:nvPr/>
          </p:nvSpPr>
          <p:spPr>
            <a:xfrm>
              <a:off x="239769" y="2540766"/>
              <a:ext cx="4688015" cy="369332"/>
            </a:xfrm>
            <a:prstGeom prst="rect">
              <a:avLst/>
            </a:prstGeom>
            <a:noFill/>
          </p:spPr>
          <p:txBody>
            <a:bodyPr wrap="none" rtlCol="0">
              <a:spAutoFit/>
            </a:bodyPr>
            <a:lstStyle/>
            <a:p>
              <a:r>
                <a:rPr lang="en-US" sz="1800" b="1" dirty="0">
                  <a:latin typeface="Arial" panose="020B0604020202020204" pitchFamily="34" charset="0"/>
                  <a:cs typeface="Arial" panose="020B0604020202020204" pitchFamily="34" charset="0"/>
                </a:rPr>
                <a:t>Forecast Type = Opportunities (Revenue)</a:t>
              </a:r>
            </a:p>
          </p:txBody>
        </p:sp>
        <p:sp>
          <p:nvSpPr>
            <p:cNvPr id="8" name="Rounded Rectangle 7"/>
            <p:cNvSpPr/>
            <p:nvPr/>
          </p:nvSpPr>
          <p:spPr bwMode="auto">
            <a:xfrm>
              <a:off x="204716" y="2361064"/>
              <a:ext cx="4907676" cy="1965278"/>
            </a:xfrm>
            <a:prstGeom prst="roundRect">
              <a:avLst>
                <a:gd name="adj" fmla="val 8334"/>
              </a:avLst>
            </a:prstGeom>
            <a:noFill/>
            <a:ln w="38100"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effectLst/>
                <a:latin typeface="Arial" panose="020B0604020202020204" pitchFamily="34" charset="0"/>
                <a:cs typeface="Arial" panose="020B0604020202020204" pitchFamily="34" charset="0"/>
              </a:endParaRPr>
            </a:p>
          </p:txBody>
        </p:sp>
      </p:grpSp>
      <p:grpSp>
        <p:nvGrpSpPr>
          <p:cNvPr id="14" name="Group 13"/>
          <p:cNvGrpSpPr/>
          <p:nvPr/>
        </p:nvGrpSpPr>
        <p:grpSpPr>
          <a:xfrm>
            <a:off x="6484856" y="3168109"/>
            <a:ext cx="4864461" cy="1965278"/>
            <a:chOff x="4667531" y="2361064"/>
            <a:chExt cx="4864461" cy="1965278"/>
          </a:xfrm>
        </p:grpSpPr>
        <p:grpSp>
          <p:nvGrpSpPr>
            <p:cNvPr id="15" name="Group 53"/>
            <p:cNvGrpSpPr/>
            <p:nvPr/>
          </p:nvGrpSpPr>
          <p:grpSpPr>
            <a:xfrm>
              <a:off x="5781296" y="3168450"/>
              <a:ext cx="2963653" cy="1145760"/>
              <a:chOff x="5781296" y="3168450"/>
              <a:chExt cx="2963653" cy="1145760"/>
            </a:xfrm>
          </p:grpSpPr>
          <p:sp>
            <p:nvSpPr>
              <p:cNvPr id="18" name="TextBox 17"/>
              <p:cNvSpPr txBox="1"/>
              <p:nvPr/>
            </p:nvSpPr>
            <p:spPr>
              <a:xfrm>
                <a:off x="6166016" y="3944878"/>
                <a:ext cx="1120820" cy="369332"/>
              </a:xfrm>
              <a:prstGeom prst="rect">
                <a:avLst/>
              </a:prstGeom>
              <a:noFill/>
              <a:ln>
                <a:noFill/>
              </a:ln>
            </p:spPr>
            <p:txBody>
              <a:bodyPr wrap="none" rtlCol="0">
                <a:spAutoFit/>
              </a:bodyPr>
              <a:lstStyle/>
              <a:p>
                <a:pPr marL="223838" indent="-223838" algn="r"/>
                <a:r>
                  <a:rPr lang="en-US" sz="1800" b="1" dirty="0">
                    <a:latin typeface="Arial" panose="020B0604020202020204" pitchFamily="34" charset="0"/>
                    <a:cs typeface="Arial" pitchFamily="34" charset="0"/>
                  </a:rPr>
                  <a:t>Quantity</a:t>
                </a:r>
              </a:p>
            </p:txBody>
          </p:sp>
          <p:sp>
            <p:nvSpPr>
              <p:cNvPr id="19" name="TextBox 18"/>
              <p:cNvSpPr txBox="1"/>
              <p:nvPr/>
            </p:nvSpPr>
            <p:spPr>
              <a:xfrm>
                <a:off x="7318392" y="3944878"/>
                <a:ext cx="441146" cy="369332"/>
              </a:xfrm>
              <a:prstGeom prst="rect">
                <a:avLst/>
              </a:prstGeom>
              <a:noFill/>
              <a:ln>
                <a:noFill/>
              </a:ln>
            </p:spPr>
            <p:txBody>
              <a:bodyPr wrap="none" rtlCol="0">
                <a:spAutoFit/>
              </a:bodyPr>
              <a:lstStyle/>
              <a:p>
                <a:pPr marL="223838" indent="-223838" algn="l"/>
                <a:r>
                  <a:rPr lang="en-US" sz="1800" dirty="0">
                    <a:latin typeface="Arial" panose="020B0604020202020204" pitchFamily="34" charset="0"/>
                    <a:cs typeface="Arial" pitchFamily="34" charset="0"/>
                  </a:rPr>
                  <a:t>20</a:t>
                </a:r>
              </a:p>
            </p:txBody>
          </p:sp>
          <p:sp>
            <p:nvSpPr>
              <p:cNvPr id="20" name="TextBox 19"/>
              <p:cNvSpPr txBox="1"/>
              <p:nvPr/>
            </p:nvSpPr>
            <p:spPr>
              <a:xfrm>
                <a:off x="5781296" y="3168450"/>
                <a:ext cx="1505540" cy="646331"/>
              </a:xfrm>
              <a:prstGeom prst="rect">
                <a:avLst/>
              </a:prstGeom>
              <a:noFill/>
              <a:ln>
                <a:noFill/>
              </a:ln>
            </p:spPr>
            <p:txBody>
              <a:bodyPr wrap="none" rtlCol="0">
                <a:spAutoFit/>
              </a:bodyPr>
              <a:lstStyle/>
              <a:p>
                <a:pPr indent="-223838" algn="r"/>
                <a:r>
                  <a:rPr lang="en-US" sz="1800" b="1" dirty="0">
                    <a:latin typeface="Arial" panose="020B0604020202020204" pitchFamily="34" charset="0"/>
                    <a:cs typeface="Arial" pitchFamily="34" charset="0"/>
                  </a:rPr>
                  <a:t>Opportunity</a:t>
                </a:r>
                <a:br>
                  <a:rPr lang="en-US" sz="1800" b="1" dirty="0">
                    <a:latin typeface="Arial" panose="020B0604020202020204" pitchFamily="34" charset="0"/>
                    <a:cs typeface="Arial" pitchFamily="34" charset="0"/>
                  </a:rPr>
                </a:br>
                <a:r>
                  <a:rPr lang="en-US" sz="1800" b="1" dirty="0">
                    <a:latin typeface="Arial" panose="020B0604020202020204" pitchFamily="34" charset="0"/>
                    <a:cs typeface="Arial" pitchFamily="34" charset="0"/>
                  </a:rPr>
                  <a:t>Owner</a:t>
                </a:r>
              </a:p>
            </p:txBody>
          </p:sp>
          <p:sp>
            <p:nvSpPr>
              <p:cNvPr id="21" name="TextBox 20"/>
              <p:cNvSpPr txBox="1"/>
              <p:nvPr/>
            </p:nvSpPr>
            <p:spPr>
              <a:xfrm>
                <a:off x="7867786" y="3168450"/>
                <a:ext cx="877163" cy="646331"/>
              </a:xfrm>
              <a:prstGeom prst="rect">
                <a:avLst/>
              </a:prstGeom>
              <a:noFill/>
              <a:ln>
                <a:noFill/>
              </a:ln>
            </p:spPr>
            <p:txBody>
              <a:bodyPr wrap="none" rtlCol="0">
                <a:spAutoFit/>
              </a:bodyPr>
              <a:lstStyle/>
              <a:p>
                <a:pPr algn="l"/>
                <a:r>
                  <a:rPr lang="en-US" sz="1800" dirty="0">
                    <a:latin typeface="Arial" panose="020B0604020202020204" pitchFamily="34" charset="0"/>
                    <a:cs typeface="Arial" pitchFamily="34" charset="0"/>
                  </a:rPr>
                  <a:t>Matt</a:t>
                </a:r>
                <a:br>
                  <a:rPr lang="en-US" sz="1800" dirty="0">
                    <a:latin typeface="Arial" panose="020B0604020202020204" pitchFamily="34" charset="0"/>
                    <a:cs typeface="Arial" pitchFamily="34" charset="0"/>
                  </a:rPr>
                </a:br>
                <a:r>
                  <a:rPr lang="en-US" sz="1800" dirty="0">
                    <a:latin typeface="Arial" panose="020B0604020202020204" pitchFamily="34" charset="0"/>
                    <a:cs typeface="Arial" pitchFamily="34" charset="0"/>
                  </a:rPr>
                  <a:t>Wilson</a:t>
                </a:r>
              </a:p>
            </p:txBody>
          </p:sp>
          <p:pic>
            <p:nvPicPr>
              <p:cNvPr id="22" name="Picture 21" descr="Matt Wilson Sales Rep.jpg"/>
              <p:cNvPicPr>
                <a:picLocks noChangeAspect="1"/>
              </p:cNvPicPr>
              <p:nvPr/>
            </p:nvPicPr>
            <p:blipFill>
              <a:blip r:embed="rId4" cstate="print"/>
              <a:srcRect l="6029" r="38689" b="16770"/>
              <a:stretch>
                <a:fillRect/>
              </a:stretch>
            </p:blipFill>
            <p:spPr>
              <a:xfrm>
                <a:off x="7328393" y="3244828"/>
                <a:ext cx="445490" cy="444663"/>
              </a:xfrm>
              <a:prstGeom prst="rect">
                <a:avLst/>
              </a:prstGeom>
              <a:solidFill>
                <a:schemeClr val="bg1"/>
              </a:solidFill>
              <a:ln w="6350" cap="flat" cmpd="sng" algn="ctr">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pic>
        </p:grpSp>
        <p:sp>
          <p:nvSpPr>
            <p:cNvPr id="16" name="TextBox 15"/>
            <p:cNvSpPr txBox="1"/>
            <p:nvPr/>
          </p:nvSpPr>
          <p:spPr>
            <a:xfrm>
              <a:off x="4766030" y="2540766"/>
              <a:ext cx="4662367" cy="369332"/>
            </a:xfrm>
            <a:prstGeom prst="rect">
              <a:avLst/>
            </a:prstGeom>
            <a:noFill/>
          </p:spPr>
          <p:txBody>
            <a:bodyPr wrap="none" rtlCol="0">
              <a:spAutoFit/>
            </a:bodyPr>
            <a:lstStyle/>
            <a:p>
              <a:r>
                <a:rPr lang="en-US" sz="1800" b="1" dirty="0">
                  <a:latin typeface="Arial" panose="020B0604020202020204" pitchFamily="34" charset="0"/>
                  <a:cs typeface="Arial" panose="020B0604020202020204" pitchFamily="34" charset="0"/>
                </a:rPr>
                <a:t>Forecast Type = Opportunities (Quantity)</a:t>
              </a:r>
            </a:p>
          </p:txBody>
        </p:sp>
        <p:sp>
          <p:nvSpPr>
            <p:cNvPr id="17" name="Rounded Rectangle 16"/>
            <p:cNvSpPr/>
            <p:nvPr/>
          </p:nvSpPr>
          <p:spPr bwMode="auto">
            <a:xfrm>
              <a:off x="4667531" y="2361064"/>
              <a:ext cx="4864461" cy="1965278"/>
            </a:xfrm>
            <a:prstGeom prst="roundRect">
              <a:avLst>
                <a:gd name="adj" fmla="val 8334"/>
              </a:avLst>
            </a:prstGeom>
            <a:noFill/>
            <a:ln w="38100"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effectLst/>
                <a:latin typeface="Arial" panose="020B0604020202020204" pitchFamily="34" charset="0"/>
                <a:cs typeface="Arial" panose="020B0604020202020204" pitchFamily="34" charset="0"/>
              </a:endParaRPr>
            </a:p>
          </p:txBody>
        </p:sp>
      </p:grpSp>
      <p:pic>
        <p:nvPicPr>
          <p:cNvPr id="26" name="Picture 14" descr="C:\Users\jgoldie\Downloads\Complete Icon Set_opportunit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04847" y="4046707"/>
            <a:ext cx="796651" cy="79665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4" descr="C:\Users\jgoldie\Downloads\Complete Icon Set_opportunit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19064" y="4014282"/>
            <a:ext cx="796651" cy="796651"/>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bwMode="auto">
          <a:xfrm>
            <a:off x="0" y="747106"/>
            <a:ext cx="12188825" cy="835232"/>
          </a:xfrm>
          <a:prstGeom prst="rect">
            <a:avLst/>
          </a:prstGeom>
          <a:solidFill>
            <a:schemeClr val="tx1"/>
          </a:solidFill>
          <a:ln w="38100" cap="flat" cmpd="sng" algn="ctr">
            <a:noFill/>
            <a:prstDash val="solid"/>
            <a:round/>
            <a:headEnd type="none" w="med" len="med"/>
            <a:tailEnd type="none" w="med" len="med"/>
          </a:ln>
          <a:effectLst/>
        </p:spPr>
        <p:txBody>
          <a:bodyPr vert="horz" wrap="square" lIns="1340885" tIns="45712" rIns="457120" bIns="45712" numCol="1" rtlCol="0" anchor="ctr" anchorCtr="0" compatLnSpc="1">
            <a:prstTxWarp prst="textNoShape">
              <a:avLst/>
            </a:prstTxWarp>
          </a:bodyPr>
          <a:lstStyle/>
          <a:p>
            <a:pPr marL="3174" algn="l" defTabSz="914231" eaLnBrk="0" hangingPunct="0">
              <a:lnSpc>
                <a:spcPct val="85000"/>
              </a:lnSpc>
            </a:pPr>
            <a:r>
              <a:rPr lang="en-US" kern="0" dirty="0">
                <a:solidFill>
                  <a:schemeClr val="bg1"/>
                </a:solidFill>
                <a:latin typeface="Arial" pitchFamily="34" charset="0"/>
                <a:cs typeface="Arial" pitchFamily="34" charset="0"/>
              </a:rPr>
              <a:t>The forecast type determines the type of data and measurement to display in the forecast.</a:t>
            </a:r>
          </a:p>
        </p:txBody>
      </p:sp>
      <p:sp>
        <p:nvSpPr>
          <p:cNvPr id="29" name="TextBox 28"/>
          <p:cNvSpPr txBox="1"/>
          <p:nvPr/>
        </p:nvSpPr>
        <p:spPr bwMode="white">
          <a:xfrm>
            <a:off x="0" y="804512"/>
            <a:ext cx="1295063" cy="275103"/>
          </a:xfrm>
          <a:prstGeom prst="rect">
            <a:avLst/>
          </a:prstGeom>
          <a:noFill/>
          <a:ln>
            <a:noFill/>
          </a:ln>
        </p:spPr>
        <p:txBody>
          <a:bodyPr wrap="square" lIns="91424" tIns="45712" rIns="91424" bIns="45712" rtlCol="0">
            <a:spAutoFit/>
          </a:bodyPr>
          <a:lstStyle/>
          <a:p>
            <a:r>
              <a:rPr lang="en-US" sz="1200" dirty="0">
                <a:solidFill>
                  <a:schemeClr val="bg1"/>
                </a:solidFill>
                <a:latin typeface="Arial" panose="020B0604020202020204" pitchFamily="34" charset="0"/>
                <a:cs typeface="Arial" panose="020B0604020202020204" pitchFamily="34" charset="0"/>
              </a:rPr>
              <a:t>DEFINITION:</a:t>
            </a:r>
          </a:p>
        </p:txBody>
      </p:sp>
      <p:grpSp>
        <p:nvGrpSpPr>
          <p:cNvPr id="30" name="Group 4"/>
          <p:cNvGrpSpPr>
            <a:grpSpLocks noChangeAspect="1"/>
          </p:cNvGrpSpPr>
          <p:nvPr/>
        </p:nvGrpSpPr>
        <p:grpSpPr bwMode="auto">
          <a:xfrm>
            <a:off x="436563" y="1109296"/>
            <a:ext cx="422275" cy="328613"/>
            <a:chOff x="275" y="1308"/>
            <a:chExt cx="266" cy="207"/>
          </a:xfrm>
        </p:grpSpPr>
        <p:sp>
          <p:nvSpPr>
            <p:cNvPr id="31" name="AutoShape 3"/>
            <p:cNvSpPr>
              <a:spLocks noChangeAspect="1" noChangeArrowheads="1" noTextEdit="1"/>
            </p:cNvSpPr>
            <p:nvPr/>
          </p:nvSpPr>
          <p:spPr bwMode="auto">
            <a:xfrm>
              <a:off x="275" y="1308"/>
              <a:ext cx="26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5"/>
            <p:cNvSpPr>
              <a:spLocks noEditPoints="1"/>
            </p:cNvSpPr>
            <p:nvPr/>
          </p:nvSpPr>
          <p:spPr bwMode="auto">
            <a:xfrm>
              <a:off x="275" y="1308"/>
              <a:ext cx="266" cy="177"/>
            </a:xfrm>
            <a:custGeom>
              <a:avLst/>
              <a:gdLst>
                <a:gd name="T0" fmla="*/ 1284 w 1330"/>
                <a:gd name="T1" fmla="*/ 75 h 886"/>
                <a:gd name="T2" fmla="*/ 1308 w 1330"/>
                <a:gd name="T3" fmla="*/ 78 h 886"/>
                <a:gd name="T4" fmla="*/ 1329 w 1330"/>
                <a:gd name="T5" fmla="*/ 85 h 886"/>
                <a:gd name="T6" fmla="*/ 1329 w 1330"/>
                <a:gd name="T7" fmla="*/ 837 h 886"/>
                <a:gd name="T8" fmla="*/ 1228 w 1330"/>
                <a:gd name="T9" fmla="*/ 849 h 886"/>
                <a:gd name="T10" fmla="*/ 1052 w 1330"/>
                <a:gd name="T11" fmla="*/ 843 h 886"/>
                <a:gd name="T12" fmla="*/ 921 w 1330"/>
                <a:gd name="T13" fmla="*/ 836 h 886"/>
                <a:gd name="T14" fmla="*/ 797 w 1330"/>
                <a:gd name="T15" fmla="*/ 844 h 886"/>
                <a:gd name="T16" fmla="*/ 733 w 1330"/>
                <a:gd name="T17" fmla="*/ 871 h 886"/>
                <a:gd name="T18" fmla="*/ 678 w 1330"/>
                <a:gd name="T19" fmla="*/ 886 h 886"/>
                <a:gd name="T20" fmla="*/ 636 w 1330"/>
                <a:gd name="T21" fmla="*/ 884 h 886"/>
                <a:gd name="T22" fmla="*/ 581 w 1330"/>
                <a:gd name="T23" fmla="*/ 868 h 886"/>
                <a:gd name="T24" fmla="*/ 7 w 1330"/>
                <a:gd name="T25" fmla="*/ 844 h 886"/>
                <a:gd name="T26" fmla="*/ 2 w 1330"/>
                <a:gd name="T27" fmla="*/ 837 h 886"/>
                <a:gd name="T28" fmla="*/ 0 w 1330"/>
                <a:gd name="T29" fmla="*/ 101 h 886"/>
                <a:gd name="T30" fmla="*/ 10 w 1330"/>
                <a:gd name="T31" fmla="*/ 82 h 886"/>
                <a:gd name="T32" fmla="*/ 43 w 1330"/>
                <a:gd name="T33" fmla="*/ 70 h 886"/>
                <a:gd name="T34" fmla="*/ 52 w 1330"/>
                <a:gd name="T35" fmla="*/ 49 h 886"/>
                <a:gd name="T36" fmla="*/ 48 w 1330"/>
                <a:gd name="T37" fmla="*/ 20 h 886"/>
                <a:gd name="T38" fmla="*/ 63 w 1330"/>
                <a:gd name="T39" fmla="*/ 4 h 886"/>
                <a:gd name="T40" fmla="*/ 222 w 1330"/>
                <a:gd name="T41" fmla="*/ 6 h 886"/>
                <a:gd name="T42" fmla="*/ 394 w 1330"/>
                <a:gd name="T43" fmla="*/ 0 h 886"/>
                <a:gd name="T44" fmla="*/ 525 w 1330"/>
                <a:gd name="T45" fmla="*/ 9 h 886"/>
                <a:gd name="T46" fmla="*/ 612 w 1330"/>
                <a:gd name="T47" fmla="*/ 34 h 886"/>
                <a:gd name="T48" fmla="*/ 661 w 1330"/>
                <a:gd name="T49" fmla="*/ 69 h 886"/>
                <a:gd name="T50" fmla="*/ 709 w 1330"/>
                <a:gd name="T51" fmla="*/ 36 h 886"/>
                <a:gd name="T52" fmla="*/ 774 w 1330"/>
                <a:gd name="T53" fmla="*/ 15 h 886"/>
                <a:gd name="T54" fmla="*/ 933 w 1330"/>
                <a:gd name="T55" fmla="*/ 0 h 886"/>
                <a:gd name="T56" fmla="*/ 1188 w 1330"/>
                <a:gd name="T57" fmla="*/ 10 h 886"/>
                <a:gd name="T58" fmla="*/ 1270 w 1330"/>
                <a:gd name="T59" fmla="*/ 11 h 886"/>
                <a:gd name="T60" fmla="*/ 1280 w 1330"/>
                <a:gd name="T61" fmla="*/ 19 h 886"/>
                <a:gd name="T62" fmla="*/ 1280 w 1330"/>
                <a:gd name="T63" fmla="*/ 61 h 886"/>
                <a:gd name="T64" fmla="*/ 1241 w 1330"/>
                <a:gd name="T65" fmla="*/ 45 h 886"/>
                <a:gd name="T66" fmla="*/ 1094 w 1330"/>
                <a:gd name="T67" fmla="*/ 45 h 886"/>
                <a:gd name="T68" fmla="*/ 938 w 1330"/>
                <a:gd name="T69" fmla="*/ 37 h 886"/>
                <a:gd name="T70" fmla="*/ 816 w 1330"/>
                <a:gd name="T71" fmla="*/ 42 h 886"/>
                <a:gd name="T72" fmla="*/ 734 w 1330"/>
                <a:gd name="T73" fmla="*/ 67 h 886"/>
                <a:gd name="T74" fmla="*/ 684 w 1330"/>
                <a:gd name="T75" fmla="*/ 101 h 886"/>
                <a:gd name="T76" fmla="*/ 705 w 1330"/>
                <a:gd name="T77" fmla="*/ 770 h 886"/>
                <a:gd name="T78" fmla="*/ 823 w 1330"/>
                <a:gd name="T79" fmla="*/ 744 h 886"/>
                <a:gd name="T80" fmla="*/ 1015 w 1330"/>
                <a:gd name="T81" fmla="*/ 739 h 886"/>
                <a:gd name="T82" fmla="*/ 596 w 1330"/>
                <a:gd name="T83" fmla="*/ 756 h 886"/>
                <a:gd name="T84" fmla="*/ 633 w 1330"/>
                <a:gd name="T85" fmla="*/ 782 h 886"/>
                <a:gd name="T86" fmla="*/ 643 w 1330"/>
                <a:gd name="T87" fmla="*/ 781 h 886"/>
                <a:gd name="T88" fmla="*/ 645 w 1330"/>
                <a:gd name="T89" fmla="*/ 101 h 886"/>
                <a:gd name="T90" fmla="*/ 596 w 1330"/>
                <a:gd name="T91" fmla="*/ 67 h 886"/>
                <a:gd name="T92" fmla="*/ 514 w 1330"/>
                <a:gd name="T93" fmla="*/ 42 h 886"/>
                <a:gd name="T94" fmla="*/ 394 w 1330"/>
                <a:gd name="T95" fmla="*/ 37 h 886"/>
                <a:gd name="T96" fmla="*/ 237 w 1330"/>
                <a:gd name="T97" fmla="*/ 45 h 886"/>
                <a:gd name="T98" fmla="*/ 88 w 1330"/>
                <a:gd name="T99" fmla="*/ 45 h 886"/>
                <a:gd name="T100" fmla="*/ 88 w 1330"/>
                <a:gd name="T101" fmla="*/ 749 h 886"/>
                <a:gd name="T102" fmla="*/ 348 w 1330"/>
                <a:gd name="T103" fmla="*/ 739 h 886"/>
                <a:gd name="T104" fmla="*/ 509 w 1330"/>
                <a:gd name="T105" fmla="*/ 744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30" h="886">
                  <a:moveTo>
                    <a:pt x="1280" y="69"/>
                  </a:moveTo>
                  <a:lnTo>
                    <a:pt x="1280" y="69"/>
                  </a:lnTo>
                  <a:lnTo>
                    <a:pt x="1283" y="72"/>
                  </a:lnTo>
                  <a:lnTo>
                    <a:pt x="1284" y="75"/>
                  </a:lnTo>
                  <a:lnTo>
                    <a:pt x="1288" y="76"/>
                  </a:lnTo>
                  <a:lnTo>
                    <a:pt x="1292" y="77"/>
                  </a:lnTo>
                  <a:lnTo>
                    <a:pt x="1299" y="78"/>
                  </a:lnTo>
                  <a:lnTo>
                    <a:pt x="1308" y="78"/>
                  </a:lnTo>
                  <a:lnTo>
                    <a:pt x="1316" y="78"/>
                  </a:lnTo>
                  <a:lnTo>
                    <a:pt x="1324" y="80"/>
                  </a:lnTo>
                  <a:lnTo>
                    <a:pt x="1326" y="82"/>
                  </a:lnTo>
                  <a:lnTo>
                    <a:pt x="1329" y="85"/>
                  </a:lnTo>
                  <a:lnTo>
                    <a:pt x="1330" y="88"/>
                  </a:lnTo>
                  <a:lnTo>
                    <a:pt x="1329" y="93"/>
                  </a:lnTo>
                  <a:lnTo>
                    <a:pt x="1329" y="93"/>
                  </a:lnTo>
                  <a:lnTo>
                    <a:pt x="1329" y="837"/>
                  </a:lnTo>
                  <a:lnTo>
                    <a:pt x="1329" y="837"/>
                  </a:lnTo>
                  <a:lnTo>
                    <a:pt x="1296" y="843"/>
                  </a:lnTo>
                  <a:lnTo>
                    <a:pt x="1263" y="847"/>
                  </a:lnTo>
                  <a:lnTo>
                    <a:pt x="1228" y="849"/>
                  </a:lnTo>
                  <a:lnTo>
                    <a:pt x="1193" y="849"/>
                  </a:lnTo>
                  <a:lnTo>
                    <a:pt x="1159" y="849"/>
                  </a:lnTo>
                  <a:lnTo>
                    <a:pt x="1123" y="847"/>
                  </a:lnTo>
                  <a:lnTo>
                    <a:pt x="1052" y="843"/>
                  </a:lnTo>
                  <a:lnTo>
                    <a:pt x="1052" y="843"/>
                  </a:lnTo>
                  <a:lnTo>
                    <a:pt x="986" y="838"/>
                  </a:lnTo>
                  <a:lnTo>
                    <a:pt x="954" y="837"/>
                  </a:lnTo>
                  <a:lnTo>
                    <a:pt x="921" y="836"/>
                  </a:lnTo>
                  <a:lnTo>
                    <a:pt x="889" y="837"/>
                  </a:lnTo>
                  <a:lnTo>
                    <a:pt x="858" y="838"/>
                  </a:lnTo>
                  <a:lnTo>
                    <a:pt x="827" y="841"/>
                  </a:lnTo>
                  <a:lnTo>
                    <a:pt x="797" y="844"/>
                  </a:lnTo>
                  <a:lnTo>
                    <a:pt x="797" y="844"/>
                  </a:lnTo>
                  <a:lnTo>
                    <a:pt x="779" y="849"/>
                  </a:lnTo>
                  <a:lnTo>
                    <a:pt x="762" y="856"/>
                  </a:lnTo>
                  <a:lnTo>
                    <a:pt x="733" y="871"/>
                  </a:lnTo>
                  <a:lnTo>
                    <a:pt x="717" y="877"/>
                  </a:lnTo>
                  <a:lnTo>
                    <a:pt x="699" y="882"/>
                  </a:lnTo>
                  <a:lnTo>
                    <a:pt x="689" y="884"/>
                  </a:lnTo>
                  <a:lnTo>
                    <a:pt x="678" y="886"/>
                  </a:lnTo>
                  <a:lnTo>
                    <a:pt x="666" y="886"/>
                  </a:lnTo>
                  <a:lnTo>
                    <a:pt x="652" y="886"/>
                  </a:lnTo>
                  <a:lnTo>
                    <a:pt x="652" y="886"/>
                  </a:lnTo>
                  <a:lnTo>
                    <a:pt x="636" y="884"/>
                  </a:lnTo>
                  <a:lnTo>
                    <a:pt x="621" y="882"/>
                  </a:lnTo>
                  <a:lnTo>
                    <a:pt x="607" y="878"/>
                  </a:lnTo>
                  <a:lnTo>
                    <a:pt x="594" y="874"/>
                  </a:lnTo>
                  <a:lnTo>
                    <a:pt x="581" y="868"/>
                  </a:lnTo>
                  <a:lnTo>
                    <a:pt x="569" y="862"/>
                  </a:lnTo>
                  <a:lnTo>
                    <a:pt x="539" y="844"/>
                  </a:lnTo>
                  <a:lnTo>
                    <a:pt x="539" y="844"/>
                  </a:lnTo>
                  <a:lnTo>
                    <a:pt x="7" y="844"/>
                  </a:lnTo>
                  <a:lnTo>
                    <a:pt x="7" y="844"/>
                  </a:lnTo>
                  <a:lnTo>
                    <a:pt x="7" y="841"/>
                  </a:lnTo>
                  <a:lnTo>
                    <a:pt x="6" y="838"/>
                  </a:lnTo>
                  <a:lnTo>
                    <a:pt x="2" y="837"/>
                  </a:lnTo>
                  <a:lnTo>
                    <a:pt x="0" y="837"/>
                  </a:lnTo>
                  <a:lnTo>
                    <a:pt x="0" y="837"/>
                  </a:lnTo>
                  <a:lnTo>
                    <a:pt x="0" y="101"/>
                  </a:lnTo>
                  <a:lnTo>
                    <a:pt x="0" y="101"/>
                  </a:lnTo>
                  <a:lnTo>
                    <a:pt x="0" y="95"/>
                  </a:lnTo>
                  <a:lnTo>
                    <a:pt x="2" y="90"/>
                  </a:lnTo>
                  <a:lnTo>
                    <a:pt x="6" y="85"/>
                  </a:lnTo>
                  <a:lnTo>
                    <a:pt x="10" y="82"/>
                  </a:lnTo>
                  <a:lnTo>
                    <a:pt x="21" y="77"/>
                  </a:lnTo>
                  <a:lnTo>
                    <a:pt x="32" y="73"/>
                  </a:lnTo>
                  <a:lnTo>
                    <a:pt x="38" y="72"/>
                  </a:lnTo>
                  <a:lnTo>
                    <a:pt x="43" y="70"/>
                  </a:lnTo>
                  <a:lnTo>
                    <a:pt x="47" y="66"/>
                  </a:lnTo>
                  <a:lnTo>
                    <a:pt x="51" y="61"/>
                  </a:lnTo>
                  <a:lnTo>
                    <a:pt x="52" y="56"/>
                  </a:lnTo>
                  <a:lnTo>
                    <a:pt x="52" y="49"/>
                  </a:lnTo>
                  <a:lnTo>
                    <a:pt x="51" y="40"/>
                  </a:lnTo>
                  <a:lnTo>
                    <a:pt x="47" y="29"/>
                  </a:lnTo>
                  <a:lnTo>
                    <a:pt x="47" y="29"/>
                  </a:lnTo>
                  <a:lnTo>
                    <a:pt x="48" y="20"/>
                  </a:lnTo>
                  <a:lnTo>
                    <a:pt x="52" y="12"/>
                  </a:lnTo>
                  <a:lnTo>
                    <a:pt x="57" y="7"/>
                  </a:lnTo>
                  <a:lnTo>
                    <a:pt x="63" y="4"/>
                  </a:lnTo>
                  <a:lnTo>
                    <a:pt x="63" y="4"/>
                  </a:lnTo>
                  <a:lnTo>
                    <a:pt x="88" y="6"/>
                  </a:lnTo>
                  <a:lnTo>
                    <a:pt x="114" y="7"/>
                  </a:lnTo>
                  <a:lnTo>
                    <a:pt x="168" y="7"/>
                  </a:lnTo>
                  <a:lnTo>
                    <a:pt x="222" y="6"/>
                  </a:lnTo>
                  <a:lnTo>
                    <a:pt x="278" y="4"/>
                  </a:lnTo>
                  <a:lnTo>
                    <a:pt x="278" y="4"/>
                  </a:lnTo>
                  <a:lnTo>
                    <a:pt x="335" y="1"/>
                  </a:lnTo>
                  <a:lnTo>
                    <a:pt x="394" y="0"/>
                  </a:lnTo>
                  <a:lnTo>
                    <a:pt x="448" y="1"/>
                  </a:lnTo>
                  <a:lnTo>
                    <a:pt x="474" y="2"/>
                  </a:lnTo>
                  <a:lnTo>
                    <a:pt x="500" y="5"/>
                  </a:lnTo>
                  <a:lnTo>
                    <a:pt x="525" y="9"/>
                  </a:lnTo>
                  <a:lnTo>
                    <a:pt x="549" y="12"/>
                  </a:lnTo>
                  <a:lnTo>
                    <a:pt x="571" y="19"/>
                  </a:lnTo>
                  <a:lnTo>
                    <a:pt x="592" y="25"/>
                  </a:lnTo>
                  <a:lnTo>
                    <a:pt x="612" y="34"/>
                  </a:lnTo>
                  <a:lnTo>
                    <a:pt x="630" y="44"/>
                  </a:lnTo>
                  <a:lnTo>
                    <a:pt x="646" y="55"/>
                  </a:lnTo>
                  <a:lnTo>
                    <a:pt x="661" y="69"/>
                  </a:lnTo>
                  <a:lnTo>
                    <a:pt x="661" y="69"/>
                  </a:lnTo>
                  <a:lnTo>
                    <a:pt x="671" y="60"/>
                  </a:lnTo>
                  <a:lnTo>
                    <a:pt x="683" y="51"/>
                  </a:lnTo>
                  <a:lnTo>
                    <a:pt x="695" y="42"/>
                  </a:lnTo>
                  <a:lnTo>
                    <a:pt x="709" y="36"/>
                  </a:lnTo>
                  <a:lnTo>
                    <a:pt x="724" y="30"/>
                  </a:lnTo>
                  <a:lnTo>
                    <a:pt x="740" y="24"/>
                  </a:lnTo>
                  <a:lnTo>
                    <a:pt x="756" y="19"/>
                  </a:lnTo>
                  <a:lnTo>
                    <a:pt x="774" y="15"/>
                  </a:lnTo>
                  <a:lnTo>
                    <a:pt x="811" y="9"/>
                  </a:lnTo>
                  <a:lnTo>
                    <a:pt x="849" y="4"/>
                  </a:lnTo>
                  <a:lnTo>
                    <a:pt x="890" y="1"/>
                  </a:lnTo>
                  <a:lnTo>
                    <a:pt x="933" y="0"/>
                  </a:lnTo>
                  <a:lnTo>
                    <a:pt x="975" y="0"/>
                  </a:lnTo>
                  <a:lnTo>
                    <a:pt x="1018" y="1"/>
                  </a:lnTo>
                  <a:lnTo>
                    <a:pt x="1105" y="5"/>
                  </a:lnTo>
                  <a:lnTo>
                    <a:pt x="1188" y="10"/>
                  </a:lnTo>
                  <a:lnTo>
                    <a:pt x="1228" y="11"/>
                  </a:lnTo>
                  <a:lnTo>
                    <a:pt x="1264" y="12"/>
                  </a:lnTo>
                  <a:lnTo>
                    <a:pt x="1264" y="12"/>
                  </a:lnTo>
                  <a:lnTo>
                    <a:pt x="1270" y="11"/>
                  </a:lnTo>
                  <a:lnTo>
                    <a:pt x="1274" y="12"/>
                  </a:lnTo>
                  <a:lnTo>
                    <a:pt x="1277" y="14"/>
                  </a:lnTo>
                  <a:lnTo>
                    <a:pt x="1279" y="16"/>
                  </a:lnTo>
                  <a:lnTo>
                    <a:pt x="1280" y="19"/>
                  </a:lnTo>
                  <a:lnTo>
                    <a:pt x="1282" y="22"/>
                  </a:lnTo>
                  <a:lnTo>
                    <a:pt x="1282" y="31"/>
                  </a:lnTo>
                  <a:lnTo>
                    <a:pt x="1280" y="51"/>
                  </a:lnTo>
                  <a:lnTo>
                    <a:pt x="1280" y="61"/>
                  </a:lnTo>
                  <a:lnTo>
                    <a:pt x="1280" y="69"/>
                  </a:lnTo>
                  <a:close/>
                  <a:moveTo>
                    <a:pt x="1241" y="749"/>
                  </a:moveTo>
                  <a:lnTo>
                    <a:pt x="1241" y="749"/>
                  </a:lnTo>
                  <a:lnTo>
                    <a:pt x="1241" y="45"/>
                  </a:lnTo>
                  <a:lnTo>
                    <a:pt x="1241" y="45"/>
                  </a:lnTo>
                  <a:lnTo>
                    <a:pt x="1193" y="46"/>
                  </a:lnTo>
                  <a:lnTo>
                    <a:pt x="1144" y="46"/>
                  </a:lnTo>
                  <a:lnTo>
                    <a:pt x="1094" y="45"/>
                  </a:lnTo>
                  <a:lnTo>
                    <a:pt x="1043" y="41"/>
                  </a:lnTo>
                  <a:lnTo>
                    <a:pt x="1043" y="41"/>
                  </a:lnTo>
                  <a:lnTo>
                    <a:pt x="990" y="39"/>
                  </a:lnTo>
                  <a:lnTo>
                    <a:pt x="938" y="37"/>
                  </a:lnTo>
                  <a:lnTo>
                    <a:pt x="887" y="37"/>
                  </a:lnTo>
                  <a:lnTo>
                    <a:pt x="862" y="37"/>
                  </a:lnTo>
                  <a:lnTo>
                    <a:pt x="838" y="40"/>
                  </a:lnTo>
                  <a:lnTo>
                    <a:pt x="816" y="42"/>
                  </a:lnTo>
                  <a:lnTo>
                    <a:pt x="794" y="47"/>
                  </a:lnTo>
                  <a:lnTo>
                    <a:pt x="772" y="52"/>
                  </a:lnTo>
                  <a:lnTo>
                    <a:pt x="753" y="59"/>
                  </a:lnTo>
                  <a:lnTo>
                    <a:pt x="734" y="67"/>
                  </a:lnTo>
                  <a:lnTo>
                    <a:pt x="715" y="76"/>
                  </a:lnTo>
                  <a:lnTo>
                    <a:pt x="699" y="88"/>
                  </a:lnTo>
                  <a:lnTo>
                    <a:pt x="684" y="101"/>
                  </a:lnTo>
                  <a:lnTo>
                    <a:pt x="684" y="101"/>
                  </a:lnTo>
                  <a:lnTo>
                    <a:pt x="684" y="780"/>
                  </a:lnTo>
                  <a:lnTo>
                    <a:pt x="684" y="780"/>
                  </a:lnTo>
                  <a:lnTo>
                    <a:pt x="694" y="775"/>
                  </a:lnTo>
                  <a:lnTo>
                    <a:pt x="705" y="770"/>
                  </a:lnTo>
                  <a:lnTo>
                    <a:pt x="731" y="761"/>
                  </a:lnTo>
                  <a:lnTo>
                    <a:pt x="759" y="754"/>
                  </a:lnTo>
                  <a:lnTo>
                    <a:pt x="790" y="747"/>
                  </a:lnTo>
                  <a:lnTo>
                    <a:pt x="823" y="744"/>
                  </a:lnTo>
                  <a:lnTo>
                    <a:pt x="859" y="741"/>
                  </a:lnTo>
                  <a:lnTo>
                    <a:pt x="897" y="739"/>
                  </a:lnTo>
                  <a:lnTo>
                    <a:pt x="935" y="739"/>
                  </a:lnTo>
                  <a:lnTo>
                    <a:pt x="1015" y="739"/>
                  </a:lnTo>
                  <a:lnTo>
                    <a:pt x="1094" y="741"/>
                  </a:lnTo>
                  <a:lnTo>
                    <a:pt x="1241" y="749"/>
                  </a:lnTo>
                  <a:close/>
                  <a:moveTo>
                    <a:pt x="596" y="756"/>
                  </a:moveTo>
                  <a:lnTo>
                    <a:pt x="596" y="756"/>
                  </a:lnTo>
                  <a:lnTo>
                    <a:pt x="601" y="760"/>
                  </a:lnTo>
                  <a:lnTo>
                    <a:pt x="608" y="765"/>
                  </a:lnTo>
                  <a:lnTo>
                    <a:pt x="625" y="778"/>
                  </a:lnTo>
                  <a:lnTo>
                    <a:pt x="633" y="782"/>
                  </a:lnTo>
                  <a:lnTo>
                    <a:pt x="636" y="783"/>
                  </a:lnTo>
                  <a:lnTo>
                    <a:pt x="640" y="785"/>
                  </a:lnTo>
                  <a:lnTo>
                    <a:pt x="641" y="783"/>
                  </a:lnTo>
                  <a:lnTo>
                    <a:pt x="643" y="781"/>
                  </a:lnTo>
                  <a:lnTo>
                    <a:pt x="645" y="777"/>
                  </a:lnTo>
                  <a:lnTo>
                    <a:pt x="645" y="772"/>
                  </a:lnTo>
                  <a:lnTo>
                    <a:pt x="645" y="772"/>
                  </a:lnTo>
                  <a:lnTo>
                    <a:pt x="645" y="101"/>
                  </a:lnTo>
                  <a:lnTo>
                    <a:pt x="645" y="101"/>
                  </a:lnTo>
                  <a:lnTo>
                    <a:pt x="630" y="88"/>
                  </a:lnTo>
                  <a:lnTo>
                    <a:pt x="613" y="76"/>
                  </a:lnTo>
                  <a:lnTo>
                    <a:pt x="596" y="67"/>
                  </a:lnTo>
                  <a:lnTo>
                    <a:pt x="577" y="59"/>
                  </a:lnTo>
                  <a:lnTo>
                    <a:pt x="558" y="52"/>
                  </a:lnTo>
                  <a:lnTo>
                    <a:pt x="536" y="47"/>
                  </a:lnTo>
                  <a:lnTo>
                    <a:pt x="514" y="42"/>
                  </a:lnTo>
                  <a:lnTo>
                    <a:pt x="492" y="40"/>
                  </a:lnTo>
                  <a:lnTo>
                    <a:pt x="468" y="37"/>
                  </a:lnTo>
                  <a:lnTo>
                    <a:pt x="443" y="37"/>
                  </a:lnTo>
                  <a:lnTo>
                    <a:pt x="394" y="37"/>
                  </a:lnTo>
                  <a:lnTo>
                    <a:pt x="342" y="39"/>
                  </a:lnTo>
                  <a:lnTo>
                    <a:pt x="288" y="42"/>
                  </a:lnTo>
                  <a:lnTo>
                    <a:pt x="288" y="42"/>
                  </a:lnTo>
                  <a:lnTo>
                    <a:pt x="237" y="45"/>
                  </a:lnTo>
                  <a:lnTo>
                    <a:pt x="186" y="46"/>
                  </a:lnTo>
                  <a:lnTo>
                    <a:pt x="137" y="47"/>
                  </a:lnTo>
                  <a:lnTo>
                    <a:pt x="112" y="46"/>
                  </a:lnTo>
                  <a:lnTo>
                    <a:pt x="88" y="45"/>
                  </a:lnTo>
                  <a:lnTo>
                    <a:pt x="88" y="45"/>
                  </a:lnTo>
                  <a:lnTo>
                    <a:pt x="88" y="385"/>
                  </a:lnTo>
                  <a:lnTo>
                    <a:pt x="88" y="749"/>
                  </a:lnTo>
                  <a:lnTo>
                    <a:pt x="88" y="749"/>
                  </a:lnTo>
                  <a:lnTo>
                    <a:pt x="150" y="746"/>
                  </a:lnTo>
                  <a:lnTo>
                    <a:pt x="215" y="742"/>
                  </a:lnTo>
                  <a:lnTo>
                    <a:pt x="281" y="740"/>
                  </a:lnTo>
                  <a:lnTo>
                    <a:pt x="348" y="739"/>
                  </a:lnTo>
                  <a:lnTo>
                    <a:pt x="414" y="739"/>
                  </a:lnTo>
                  <a:lnTo>
                    <a:pt x="446" y="739"/>
                  </a:lnTo>
                  <a:lnTo>
                    <a:pt x="478" y="741"/>
                  </a:lnTo>
                  <a:lnTo>
                    <a:pt x="509" y="744"/>
                  </a:lnTo>
                  <a:lnTo>
                    <a:pt x="539" y="746"/>
                  </a:lnTo>
                  <a:lnTo>
                    <a:pt x="568" y="751"/>
                  </a:lnTo>
                  <a:lnTo>
                    <a:pt x="596" y="7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6"/>
            <p:cNvSpPr>
              <a:spLocks/>
            </p:cNvSpPr>
            <p:nvPr/>
          </p:nvSpPr>
          <p:spPr bwMode="auto">
            <a:xfrm>
              <a:off x="275" y="1308"/>
              <a:ext cx="266" cy="177"/>
            </a:xfrm>
            <a:custGeom>
              <a:avLst/>
              <a:gdLst>
                <a:gd name="T0" fmla="*/ 1283 w 1330"/>
                <a:gd name="T1" fmla="*/ 72 h 886"/>
                <a:gd name="T2" fmla="*/ 1292 w 1330"/>
                <a:gd name="T3" fmla="*/ 77 h 886"/>
                <a:gd name="T4" fmla="*/ 1316 w 1330"/>
                <a:gd name="T5" fmla="*/ 78 h 886"/>
                <a:gd name="T6" fmla="*/ 1329 w 1330"/>
                <a:gd name="T7" fmla="*/ 85 h 886"/>
                <a:gd name="T8" fmla="*/ 1329 w 1330"/>
                <a:gd name="T9" fmla="*/ 93 h 886"/>
                <a:gd name="T10" fmla="*/ 1296 w 1330"/>
                <a:gd name="T11" fmla="*/ 843 h 886"/>
                <a:gd name="T12" fmla="*/ 1193 w 1330"/>
                <a:gd name="T13" fmla="*/ 849 h 886"/>
                <a:gd name="T14" fmla="*/ 1052 w 1330"/>
                <a:gd name="T15" fmla="*/ 843 h 886"/>
                <a:gd name="T16" fmla="*/ 954 w 1330"/>
                <a:gd name="T17" fmla="*/ 837 h 886"/>
                <a:gd name="T18" fmla="*/ 858 w 1330"/>
                <a:gd name="T19" fmla="*/ 838 h 886"/>
                <a:gd name="T20" fmla="*/ 797 w 1330"/>
                <a:gd name="T21" fmla="*/ 844 h 886"/>
                <a:gd name="T22" fmla="*/ 733 w 1330"/>
                <a:gd name="T23" fmla="*/ 871 h 886"/>
                <a:gd name="T24" fmla="*/ 689 w 1330"/>
                <a:gd name="T25" fmla="*/ 884 h 886"/>
                <a:gd name="T26" fmla="*/ 652 w 1330"/>
                <a:gd name="T27" fmla="*/ 886 h 886"/>
                <a:gd name="T28" fmla="*/ 621 w 1330"/>
                <a:gd name="T29" fmla="*/ 882 h 886"/>
                <a:gd name="T30" fmla="*/ 581 w 1330"/>
                <a:gd name="T31" fmla="*/ 868 h 886"/>
                <a:gd name="T32" fmla="*/ 539 w 1330"/>
                <a:gd name="T33" fmla="*/ 844 h 886"/>
                <a:gd name="T34" fmla="*/ 7 w 1330"/>
                <a:gd name="T35" fmla="*/ 841 h 886"/>
                <a:gd name="T36" fmla="*/ 0 w 1330"/>
                <a:gd name="T37" fmla="*/ 837 h 886"/>
                <a:gd name="T38" fmla="*/ 0 w 1330"/>
                <a:gd name="T39" fmla="*/ 101 h 886"/>
                <a:gd name="T40" fmla="*/ 6 w 1330"/>
                <a:gd name="T41" fmla="*/ 85 h 886"/>
                <a:gd name="T42" fmla="*/ 32 w 1330"/>
                <a:gd name="T43" fmla="*/ 73 h 886"/>
                <a:gd name="T44" fmla="*/ 47 w 1330"/>
                <a:gd name="T45" fmla="*/ 66 h 886"/>
                <a:gd name="T46" fmla="*/ 52 w 1330"/>
                <a:gd name="T47" fmla="*/ 49 h 886"/>
                <a:gd name="T48" fmla="*/ 47 w 1330"/>
                <a:gd name="T49" fmla="*/ 29 h 886"/>
                <a:gd name="T50" fmla="*/ 57 w 1330"/>
                <a:gd name="T51" fmla="*/ 7 h 886"/>
                <a:gd name="T52" fmla="*/ 88 w 1330"/>
                <a:gd name="T53" fmla="*/ 6 h 886"/>
                <a:gd name="T54" fmla="*/ 222 w 1330"/>
                <a:gd name="T55" fmla="*/ 6 h 886"/>
                <a:gd name="T56" fmla="*/ 335 w 1330"/>
                <a:gd name="T57" fmla="*/ 1 h 886"/>
                <a:gd name="T58" fmla="*/ 474 w 1330"/>
                <a:gd name="T59" fmla="*/ 2 h 886"/>
                <a:gd name="T60" fmla="*/ 549 w 1330"/>
                <a:gd name="T61" fmla="*/ 12 h 886"/>
                <a:gd name="T62" fmla="*/ 612 w 1330"/>
                <a:gd name="T63" fmla="*/ 34 h 886"/>
                <a:gd name="T64" fmla="*/ 661 w 1330"/>
                <a:gd name="T65" fmla="*/ 69 h 886"/>
                <a:gd name="T66" fmla="*/ 683 w 1330"/>
                <a:gd name="T67" fmla="*/ 51 h 886"/>
                <a:gd name="T68" fmla="*/ 724 w 1330"/>
                <a:gd name="T69" fmla="*/ 30 h 886"/>
                <a:gd name="T70" fmla="*/ 774 w 1330"/>
                <a:gd name="T71" fmla="*/ 15 h 886"/>
                <a:gd name="T72" fmla="*/ 890 w 1330"/>
                <a:gd name="T73" fmla="*/ 1 h 886"/>
                <a:gd name="T74" fmla="*/ 1018 w 1330"/>
                <a:gd name="T75" fmla="*/ 1 h 886"/>
                <a:gd name="T76" fmla="*/ 1228 w 1330"/>
                <a:gd name="T77" fmla="*/ 11 h 886"/>
                <a:gd name="T78" fmla="*/ 1270 w 1330"/>
                <a:gd name="T79" fmla="*/ 11 h 886"/>
                <a:gd name="T80" fmla="*/ 1279 w 1330"/>
                <a:gd name="T81" fmla="*/ 16 h 886"/>
                <a:gd name="T82" fmla="*/ 1282 w 1330"/>
                <a:gd name="T83" fmla="*/ 31 h 886"/>
                <a:gd name="T84" fmla="*/ 1280 w 1330"/>
                <a:gd name="T85" fmla="*/ 69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30" h="886">
                  <a:moveTo>
                    <a:pt x="1280" y="69"/>
                  </a:moveTo>
                  <a:lnTo>
                    <a:pt x="1280" y="69"/>
                  </a:lnTo>
                  <a:lnTo>
                    <a:pt x="1283" y="72"/>
                  </a:lnTo>
                  <a:lnTo>
                    <a:pt x="1284" y="75"/>
                  </a:lnTo>
                  <a:lnTo>
                    <a:pt x="1288" y="76"/>
                  </a:lnTo>
                  <a:lnTo>
                    <a:pt x="1292" y="77"/>
                  </a:lnTo>
                  <a:lnTo>
                    <a:pt x="1299" y="78"/>
                  </a:lnTo>
                  <a:lnTo>
                    <a:pt x="1308" y="78"/>
                  </a:lnTo>
                  <a:lnTo>
                    <a:pt x="1316" y="78"/>
                  </a:lnTo>
                  <a:lnTo>
                    <a:pt x="1324" y="80"/>
                  </a:lnTo>
                  <a:lnTo>
                    <a:pt x="1326" y="82"/>
                  </a:lnTo>
                  <a:lnTo>
                    <a:pt x="1329" y="85"/>
                  </a:lnTo>
                  <a:lnTo>
                    <a:pt x="1330" y="88"/>
                  </a:lnTo>
                  <a:lnTo>
                    <a:pt x="1329" y="93"/>
                  </a:lnTo>
                  <a:lnTo>
                    <a:pt x="1329" y="93"/>
                  </a:lnTo>
                  <a:lnTo>
                    <a:pt x="1329" y="837"/>
                  </a:lnTo>
                  <a:lnTo>
                    <a:pt x="1329" y="837"/>
                  </a:lnTo>
                  <a:lnTo>
                    <a:pt x="1296" y="843"/>
                  </a:lnTo>
                  <a:lnTo>
                    <a:pt x="1263" y="847"/>
                  </a:lnTo>
                  <a:lnTo>
                    <a:pt x="1228" y="849"/>
                  </a:lnTo>
                  <a:lnTo>
                    <a:pt x="1193" y="849"/>
                  </a:lnTo>
                  <a:lnTo>
                    <a:pt x="1159" y="849"/>
                  </a:lnTo>
                  <a:lnTo>
                    <a:pt x="1123" y="847"/>
                  </a:lnTo>
                  <a:lnTo>
                    <a:pt x="1052" y="843"/>
                  </a:lnTo>
                  <a:lnTo>
                    <a:pt x="1052" y="843"/>
                  </a:lnTo>
                  <a:lnTo>
                    <a:pt x="986" y="838"/>
                  </a:lnTo>
                  <a:lnTo>
                    <a:pt x="954" y="837"/>
                  </a:lnTo>
                  <a:lnTo>
                    <a:pt x="921" y="836"/>
                  </a:lnTo>
                  <a:lnTo>
                    <a:pt x="889" y="837"/>
                  </a:lnTo>
                  <a:lnTo>
                    <a:pt x="858" y="838"/>
                  </a:lnTo>
                  <a:lnTo>
                    <a:pt x="827" y="841"/>
                  </a:lnTo>
                  <a:lnTo>
                    <a:pt x="797" y="844"/>
                  </a:lnTo>
                  <a:lnTo>
                    <a:pt x="797" y="844"/>
                  </a:lnTo>
                  <a:lnTo>
                    <a:pt x="779" y="849"/>
                  </a:lnTo>
                  <a:lnTo>
                    <a:pt x="762" y="856"/>
                  </a:lnTo>
                  <a:lnTo>
                    <a:pt x="733" y="871"/>
                  </a:lnTo>
                  <a:lnTo>
                    <a:pt x="717" y="877"/>
                  </a:lnTo>
                  <a:lnTo>
                    <a:pt x="699" y="882"/>
                  </a:lnTo>
                  <a:lnTo>
                    <a:pt x="689" y="884"/>
                  </a:lnTo>
                  <a:lnTo>
                    <a:pt x="678" y="886"/>
                  </a:lnTo>
                  <a:lnTo>
                    <a:pt x="666" y="886"/>
                  </a:lnTo>
                  <a:lnTo>
                    <a:pt x="652" y="886"/>
                  </a:lnTo>
                  <a:lnTo>
                    <a:pt x="652" y="886"/>
                  </a:lnTo>
                  <a:lnTo>
                    <a:pt x="636" y="884"/>
                  </a:lnTo>
                  <a:lnTo>
                    <a:pt x="621" y="882"/>
                  </a:lnTo>
                  <a:lnTo>
                    <a:pt x="607" y="878"/>
                  </a:lnTo>
                  <a:lnTo>
                    <a:pt x="594" y="874"/>
                  </a:lnTo>
                  <a:lnTo>
                    <a:pt x="581" y="868"/>
                  </a:lnTo>
                  <a:lnTo>
                    <a:pt x="569" y="862"/>
                  </a:lnTo>
                  <a:lnTo>
                    <a:pt x="539" y="844"/>
                  </a:lnTo>
                  <a:lnTo>
                    <a:pt x="539" y="844"/>
                  </a:lnTo>
                  <a:lnTo>
                    <a:pt x="7" y="844"/>
                  </a:lnTo>
                  <a:lnTo>
                    <a:pt x="7" y="844"/>
                  </a:lnTo>
                  <a:lnTo>
                    <a:pt x="7" y="841"/>
                  </a:lnTo>
                  <a:lnTo>
                    <a:pt x="6" y="838"/>
                  </a:lnTo>
                  <a:lnTo>
                    <a:pt x="2" y="837"/>
                  </a:lnTo>
                  <a:lnTo>
                    <a:pt x="0" y="837"/>
                  </a:lnTo>
                  <a:lnTo>
                    <a:pt x="0" y="837"/>
                  </a:lnTo>
                  <a:lnTo>
                    <a:pt x="0" y="101"/>
                  </a:lnTo>
                  <a:lnTo>
                    <a:pt x="0" y="101"/>
                  </a:lnTo>
                  <a:lnTo>
                    <a:pt x="0" y="95"/>
                  </a:lnTo>
                  <a:lnTo>
                    <a:pt x="2" y="90"/>
                  </a:lnTo>
                  <a:lnTo>
                    <a:pt x="6" y="85"/>
                  </a:lnTo>
                  <a:lnTo>
                    <a:pt x="10" y="82"/>
                  </a:lnTo>
                  <a:lnTo>
                    <a:pt x="21" y="77"/>
                  </a:lnTo>
                  <a:lnTo>
                    <a:pt x="32" y="73"/>
                  </a:lnTo>
                  <a:lnTo>
                    <a:pt x="38" y="72"/>
                  </a:lnTo>
                  <a:lnTo>
                    <a:pt x="43" y="70"/>
                  </a:lnTo>
                  <a:lnTo>
                    <a:pt x="47" y="66"/>
                  </a:lnTo>
                  <a:lnTo>
                    <a:pt x="51" y="61"/>
                  </a:lnTo>
                  <a:lnTo>
                    <a:pt x="52" y="56"/>
                  </a:lnTo>
                  <a:lnTo>
                    <a:pt x="52" y="49"/>
                  </a:lnTo>
                  <a:lnTo>
                    <a:pt x="51" y="40"/>
                  </a:lnTo>
                  <a:lnTo>
                    <a:pt x="47" y="29"/>
                  </a:lnTo>
                  <a:lnTo>
                    <a:pt x="47" y="29"/>
                  </a:lnTo>
                  <a:lnTo>
                    <a:pt x="48" y="20"/>
                  </a:lnTo>
                  <a:lnTo>
                    <a:pt x="52" y="12"/>
                  </a:lnTo>
                  <a:lnTo>
                    <a:pt x="57" y="7"/>
                  </a:lnTo>
                  <a:lnTo>
                    <a:pt x="63" y="4"/>
                  </a:lnTo>
                  <a:lnTo>
                    <a:pt x="63" y="4"/>
                  </a:lnTo>
                  <a:lnTo>
                    <a:pt x="88" y="6"/>
                  </a:lnTo>
                  <a:lnTo>
                    <a:pt x="114" y="7"/>
                  </a:lnTo>
                  <a:lnTo>
                    <a:pt x="168" y="7"/>
                  </a:lnTo>
                  <a:lnTo>
                    <a:pt x="222" y="6"/>
                  </a:lnTo>
                  <a:lnTo>
                    <a:pt x="278" y="4"/>
                  </a:lnTo>
                  <a:lnTo>
                    <a:pt x="278" y="4"/>
                  </a:lnTo>
                  <a:lnTo>
                    <a:pt x="335" y="1"/>
                  </a:lnTo>
                  <a:lnTo>
                    <a:pt x="394" y="0"/>
                  </a:lnTo>
                  <a:lnTo>
                    <a:pt x="448" y="1"/>
                  </a:lnTo>
                  <a:lnTo>
                    <a:pt x="474" y="2"/>
                  </a:lnTo>
                  <a:lnTo>
                    <a:pt x="500" y="5"/>
                  </a:lnTo>
                  <a:lnTo>
                    <a:pt x="525" y="9"/>
                  </a:lnTo>
                  <a:lnTo>
                    <a:pt x="549" y="12"/>
                  </a:lnTo>
                  <a:lnTo>
                    <a:pt x="571" y="19"/>
                  </a:lnTo>
                  <a:lnTo>
                    <a:pt x="592" y="25"/>
                  </a:lnTo>
                  <a:lnTo>
                    <a:pt x="612" y="34"/>
                  </a:lnTo>
                  <a:lnTo>
                    <a:pt x="630" y="44"/>
                  </a:lnTo>
                  <a:lnTo>
                    <a:pt x="646" y="55"/>
                  </a:lnTo>
                  <a:lnTo>
                    <a:pt x="661" y="69"/>
                  </a:lnTo>
                  <a:lnTo>
                    <a:pt x="661" y="69"/>
                  </a:lnTo>
                  <a:lnTo>
                    <a:pt x="671" y="60"/>
                  </a:lnTo>
                  <a:lnTo>
                    <a:pt x="683" y="51"/>
                  </a:lnTo>
                  <a:lnTo>
                    <a:pt x="695" y="42"/>
                  </a:lnTo>
                  <a:lnTo>
                    <a:pt x="709" y="36"/>
                  </a:lnTo>
                  <a:lnTo>
                    <a:pt x="724" y="30"/>
                  </a:lnTo>
                  <a:lnTo>
                    <a:pt x="740" y="24"/>
                  </a:lnTo>
                  <a:lnTo>
                    <a:pt x="756" y="19"/>
                  </a:lnTo>
                  <a:lnTo>
                    <a:pt x="774" y="15"/>
                  </a:lnTo>
                  <a:lnTo>
                    <a:pt x="811" y="9"/>
                  </a:lnTo>
                  <a:lnTo>
                    <a:pt x="849" y="4"/>
                  </a:lnTo>
                  <a:lnTo>
                    <a:pt x="890" y="1"/>
                  </a:lnTo>
                  <a:lnTo>
                    <a:pt x="933" y="0"/>
                  </a:lnTo>
                  <a:lnTo>
                    <a:pt x="975" y="0"/>
                  </a:lnTo>
                  <a:lnTo>
                    <a:pt x="1018" y="1"/>
                  </a:lnTo>
                  <a:lnTo>
                    <a:pt x="1105" y="5"/>
                  </a:lnTo>
                  <a:lnTo>
                    <a:pt x="1188" y="10"/>
                  </a:lnTo>
                  <a:lnTo>
                    <a:pt x="1228" y="11"/>
                  </a:lnTo>
                  <a:lnTo>
                    <a:pt x="1264" y="12"/>
                  </a:lnTo>
                  <a:lnTo>
                    <a:pt x="1264" y="12"/>
                  </a:lnTo>
                  <a:lnTo>
                    <a:pt x="1270" y="11"/>
                  </a:lnTo>
                  <a:lnTo>
                    <a:pt x="1274" y="12"/>
                  </a:lnTo>
                  <a:lnTo>
                    <a:pt x="1277" y="14"/>
                  </a:lnTo>
                  <a:lnTo>
                    <a:pt x="1279" y="16"/>
                  </a:lnTo>
                  <a:lnTo>
                    <a:pt x="1280" y="19"/>
                  </a:lnTo>
                  <a:lnTo>
                    <a:pt x="1282" y="22"/>
                  </a:lnTo>
                  <a:lnTo>
                    <a:pt x="1282" y="31"/>
                  </a:lnTo>
                  <a:lnTo>
                    <a:pt x="1280" y="51"/>
                  </a:lnTo>
                  <a:lnTo>
                    <a:pt x="1280" y="61"/>
                  </a:lnTo>
                  <a:lnTo>
                    <a:pt x="1280" y="6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7"/>
            <p:cNvSpPr>
              <a:spLocks/>
            </p:cNvSpPr>
            <p:nvPr/>
          </p:nvSpPr>
          <p:spPr bwMode="auto">
            <a:xfrm>
              <a:off x="412" y="1315"/>
              <a:ext cx="111" cy="149"/>
            </a:xfrm>
            <a:custGeom>
              <a:avLst/>
              <a:gdLst>
                <a:gd name="T0" fmla="*/ 557 w 557"/>
                <a:gd name="T1" fmla="*/ 712 h 743"/>
                <a:gd name="T2" fmla="*/ 557 w 557"/>
                <a:gd name="T3" fmla="*/ 712 h 743"/>
                <a:gd name="T4" fmla="*/ 557 w 557"/>
                <a:gd name="T5" fmla="*/ 8 h 743"/>
                <a:gd name="T6" fmla="*/ 557 w 557"/>
                <a:gd name="T7" fmla="*/ 8 h 743"/>
                <a:gd name="T8" fmla="*/ 509 w 557"/>
                <a:gd name="T9" fmla="*/ 9 h 743"/>
                <a:gd name="T10" fmla="*/ 460 w 557"/>
                <a:gd name="T11" fmla="*/ 9 h 743"/>
                <a:gd name="T12" fmla="*/ 410 w 557"/>
                <a:gd name="T13" fmla="*/ 8 h 743"/>
                <a:gd name="T14" fmla="*/ 359 w 557"/>
                <a:gd name="T15" fmla="*/ 4 h 743"/>
                <a:gd name="T16" fmla="*/ 359 w 557"/>
                <a:gd name="T17" fmla="*/ 4 h 743"/>
                <a:gd name="T18" fmla="*/ 306 w 557"/>
                <a:gd name="T19" fmla="*/ 2 h 743"/>
                <a:gd name="T20" fmla="*/ 254 w 557"/>
                <a:gd name="T21" fmla="*/ 0 h 743"/>
                <a:gd name="T22" fmla="*/ 203 w 557"/>
                <a:gd name="T23" fmla="*/ 0 h 743"/>
                <a:gd name="T24" fmla="*/ 178 w 557"/>
                <a:gd name="T25" fmla="*/ 0 h 743"/>
                <a:gd name="T26" fmla="*/ 154 w 557"/>
                <a:gd name="T27" fmla="*/ 3 h 743"/>
                <a:gd name="T28" fmla="*/ 132 w 557"/>
                <a:gd name="T29" fmla="*/ 5 h 743"/>
                <a:gd name="T30" fmla="*/ 110 w 557"/>
                <a:gd name="T31" fmla="*/ 10 h 743"/>
                <a:gd name="T32" fmla="*/ 88 w 557"/>
                <a:gd name="T33" fmla="*/ 15 h 743"/>
                <a:gd name="T34" fmla="*/ 69 w 557"/>
                <a:gd name="T35" fmla="*/ 22 h 743"/>
                <a:gd name="T36" fmla="*/ 50 w 557"/>
                <a:gd name="T37" fmla="*/ 30 h 743"/>
                <a:gd name="T38" fmla="*/ 31 w 557"/>
                <a:gd name="T39" fmla="*/ 39 h 743"/>
                <a:gd name="T40" fmla="*/ 15 w 557"/>
                <a:gd name="T41" fmla="*/ 51 h 743"/>
                <a:gd name="T42" fmla="*/ 0 w 557"/>
                <a:gd name="T43" fmla="*/ 64 h 743"/>
                <a:gd name="T44" fmla="*/ 0 w 557"/>
                <a:gd name="T45" fmla="*/ 64 h 743"/>
                <a:gd name="T46" fmla="*/ 0 w 557"/>
                <a:gd name="T47" fmla="*/ 743 h 743"/>
                <a:gd name="T48" fmla="*/ 0 w 557"/>
                <a:gd name="T49" fmla="*/ 743 h 743"/>
                <a:gd name="T50" fmla="*/ 10 w 557"/>
                <a:gd name="T51" fmla="*/ 738 h 743"/>
                <a:gd name="T52" fmla="*/ 21 w 557"/>
                <a:gd name="T53" fmla="*/ 733 h 743"/>
                <a:gd name="T54" fmla="*/ 47 w 557"/>
                <a:gd name="T55" fmla="*/ 724 h 743"/>
                <a:gd name="T56" fmla="*/ 75 w 557"/>
                <a:gd name="T57" fmla="*/ 717 h 743"/>
                <a:gd name="T58" fmla="*/ 106 w 557"/>
                <a:gd name="T59" fmla="*/ 710 h 743"/>
                <a:gd name="T60" fmla="*/ 139 w 557"/>
                <a:gd name="T61" fmla="*/ 707 h 743"/>
                <a:gd name="T62" fmla="*/ 175 w 557"/>
                <a:gd name="T63" fmla="*/ 704 h 743"/>
                <a:gd name="T64" fmla="*/ 213 w 557"/>
                <a:gd name="T65" fmla="*/ 702 h 743"/>
                <a:gd name="T66" fmla="*/ 251 w 557"/>
                <a:gd name="T67" fmla="*/ 702 h 743"/>
                <a:gd name="T68" fmla="*/ 331 w 557"/>
                <a:gd name="T69" fmla="*/ 702 h 743"/>
                <a:gd name="T70" fmla="*/ 410 w 557"/>
                <a:gd name="T71" fmla="*/ 704 h 743"/>
                <a:gd name="T72" fmla="*/ 557 w 557"/>
                <a:gd name="T73" fmla="*/ 712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57" h="743">
                  <a:moveTo>
                    <a:pt x="557" y="712"/>
                  </a:moveTo>
                  <a:lnTo>
                    <a:pt x="557" y="712"/>
                  </a:lnTo>
                  <a:lnTo>
                    <a:pt x="557" y="8"/>
                  </a:lnTo>
                  <a:lnTo>
                    <a:pt x="557" y="8"/>
                  </a:lnTo>
                  <a:lnTo>
                    <a:pt x="509" y="9"/>
                  </a:lnTo>
                  <a:lnTo>
                    <a:pt x="460" y="9"/>
                  </a:lnTo>
                  <a:lnTo>
                    <a:pt x="410" y="8"/>
                  </a:lnTo>
                  <a:lnTo>
                    <a:pt x="359" y="4"/>
                  </a:lnTo>
                  <a:lnTo>
                    <a:pt x="359" y="4"/>
                  </a:lnTo>
                  <a:lnTo>
                    <a:pt x="306" y="2"/>
                  </a:lnTo>
                  <a:lnTo>
                    <a:pt x="254" y="0"/>
                  </a:lnTo>
                  <a:lnTo>
                    <a:pt x="203" y="0"/>
                  </a:lnTo>
                  <a:lnTo>
                    <a:pt x="178" y="0"/>
                  </a:lnTo>
                  <a:lnTo>
                    <a:pt x="154" y="3"/>
                  </a:lnTo>
                  <a:lnTo>
                    <a:pt x="132" y="5"/>
                  </a:lnTo>
                  <a:lnTo>
                    <a:pt x="110" y="10"/>
                  </a:lnTo>
                  <a:lnTo>
                    <a:pt x="88" y="15"/>
                  </a:lnTo>
                  <a:lnTo>
                    <a:pt x="69" y="22"/>
                  </a:lnTo>
                  <a:lnTo>
                    <a:pt x="50" y="30"/>
                  </a:lnTo>
                  <a:lnTo>
                    <a:pt x="31" y="39"/>
                  </a:lnTo>
                  <a:lnTo>
                    <a:pt x="15" y="51"/>
                  </a:lnTo>
                  <a:lnTo>
                    <a:pt x="0" y="64"/>
                  </a:lnTo>
                  <a:lnTo>
                    <a:pt x="0" y="64"/>
                  </a:lnTo>
                  <a:lnTo>
                    <a:pt x="0" y="743"/>
                  </a:lnTo>
                  <a:lnTo>
                    <a:pt x="0" y="743"/>
                  </a:lnTo>
                  <a:lnTo>
                    <a:pt x="10" y="738"/>
                  </a:lnTo>
                  <a:lnTo>
                    <a:pt x="21" y="733"/>
                  </a:lnTo>
                  <a:lnTo>
                    <a:pt x="47" y="724"/>
                  </a:lnTo>
                  <a:lnTo>
                    <a:pt x="75" y="717"/>
                  </a:lnTo>
                  <a:lnTo>
                    <a:pt x="106" y="710"/>
                  </a:lnTo>
                  <a:lnTo>
                    <a:pt x="139" y="707"/>
                  </a:lnTo>
                  <a:lnTo>
                    <a:pt x="175" y="704"/>
                  </a:lnTo>
                  <a:lnTo>
                    <a:pt x="213" y="702"/>
                  </a:lnTo>
                  <a:lnTo>
                    <a:pt x="251" y="702"/>
                  </a:lnTo>
                  <a:lnTo>
                    <a:pt x="331" y="702"/>
                  </a:lnTo>
                  <a:lnTo>
                    <a:pt x="410" y="704"/>
                  </a:lnTo>
                  <a:lnTo>
                    <a:pt x="557" y="7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8"/>
            <p:cNvSpPr>
              <a:spLocks/>
            </p:cNvSpPr>
            <p:nvPr/>
          </p:nvSpPr>
          <p:spPr bwMode="auto">
            <a:xfrm>
              <a:off x="293" y="1315"/>
              <a:ext cx="111" cy="150"/>
            </a:xfrm>
            <a:custGeom>
              <a:avLst/>
              <a:gdLst>
                <a:gd name="T0" fmla="*/ 508 w 557"/>
                <a:gd name="T1" fmla="*/ 719 h 748"/>
                <a:gd name="T2" fmla="*/ 508 w 557"/>
                <a:gd name="T3" fmla="*/ 719 h 748"/>
                <a:gd name="T4" fmla="*/ 513 w 557"/>
                <a:gd name="T5" fmla="*/ 723 h 748"/>
                <a:gd name="T6" fmla="*/ 520 w 557"/>
                <a:gd name="T7" fmla="*/ 728 h 748"/>
                <a:gd name="T8" fmla="*/ 537 w 557"/>
                <a:gd name="T9" fmla="*/ 741 h 748"/>
                <a:gd name="T10" fmla="*/ 545 w 557"/>
                <a:gd name="T11" fmla="*/ 745 h 748"/>
                <a:gd name="T12" fmla="*/ 548 w 557"/>
                <a:gd name="T13" fmla="*/ 746 h 748"/>
                <a:gd name="T14" fmla="*/ 552 w 557"/>
                <a:gd name="T15" fmla="*/ 748 h 748"/>
                <a:gd name="T16" fmla="*/ 553 w 557"/>
                <a:gd name="T17" fmla="*/ 746 h 748"/>
                <a:gd name="T18" fmla="*/ 555 w 557"/>
                <a:gd name="T19" fmla="*/ 744 h 748"/>
                <a:gd name="T20" fmla="*/ 557 w 557"/>
                <a:gd name="T21" fmla="*/ 740 h 748"/>
                <a:gd name="T22" fmla="*/ 557 w 557"/>
                <a:gd name="T23" fmla="*/ 735 h 748"/>
                <a:gd name="T24" fmla="*/ 557 w 557"/>
                <a:gd name="T25" fmla="*/ 735 h 748"/>
                <a:gd name="T26" fmla="*/ 557 w 557"/>
                <a:gd name="T27" fmla="*/ 64 h 748"/>
                <a:gd name="T28" fmla="*/ 557 w 557"/>
                <a:gd name="T29" fmla="*/ 64 h 748"/>
                <a:gd name="T30" fmla="*/ 542 w 557"/>
                <a:gd name="T31" fmla="*/ 51 h 748"/>
                <a:gd name="T32" fmla="*/ 525 w 557"/>
                <a:gd name="T33" fmla="*/ 39 h 748"/>
                <a:gd name="T34" fmla="*/ 508 w 557"/>
                <a:gd name="T35" fmla="*/ 30 h 748"/>
                <a:gd name="T36" fmla="*/ 489 w 557"/>
                <a:gd name="T37" fmla="*/ 22 h 748"/>
                <a:gd name="T38" fmla="*/ 470 w 557"/>
                <a:gd name="T39" fmla="*/ 15 h 748"/>
                <a:gd name="T40" fmla="*/ 448 w 557"/>
                <a:gd name="T41" fmla="*/ 10 h 748"/>
                <a:gd name="T42" fmla="*/ 426 w 557"/>
                <a:gd name="T43" fmla="*/ 5 h 748"/>
                <a:gd name="T44" fmla="*/ 404 w 557"/>
                <a:gd name="T45" fmla="*/ 3 h 748"/>
                <a:gd name="T46" fmla="*/ 380 w 557"/>
                <a:gd name="T47" fmla="*/ 0 h 748"/>
                <a:gd name="T48" fmla="*/ 355 w 557"/>
                <a:gd name="T49" fmla="*/ 0 h 748"/>
                <a:gd name="T50" fmla="*/ 306 w 557"/>
                <a:gd name="T51" fmla="*/ 0 h 748"/>
                <a:gd name="T52" fmla="*/ 254 w 557"/>
                <a:gd name="T53" fmla="*/ 2 h 748"/>
                <a:gd name="T54" fmla="*/ 200 w 557"/>
                <a:gd name="T55" fmla="*/ 5 h 748"/>
                <a:gd name="T56" fmla="*/ 200 w 557"/>
                <a:gd name="T57" fmla="*/ 5 h 748"/>
                <a:gd name="T58" fmla="*/ 149 w 557"/>
                <a:gd name="T59" fmla="*/ 8 h 748"/>
                <a:gd name="T60" fmla="*/ 98 w 557"/>
                <a:gd name="T61" fmla="*/ 9 h 748"/>
                <a:gd name="T62" fmla="*/ 49 w 557"/>
                <a:gd name="T63" fmla="*/ 10 h 748"/>
                <a:gd name="T64" fmla="*/ 24 w 557"/>
                <a:gd name="T65" fmla="*/ 9 h 748"/>
                <a:gd name="T66" fmla="*/ 0 w 557"/>
                <a:gd name="T67" fmla="*/ 8 h 748"/>
                <a:gd name="T68" fmla="*/ 0 w 557"/>
                <a:gd name="T69" fmla="*/ 8 h 748"/>
                <a:gd name="T70" fmla="*/ 0 w 557"/>
                <a:gd name="T71" fmla="*/ 348 h 748"/>
                <a:gd name="T72" fmla="*/ 0 w 557"/>
                <a:gd name="T73" fmla="*/ 712 h 748"/>
                <a:gd name="T74" fmla="*/ 0 w 557"/>
                <a:gd name="T75" fmla="*/ 712 h 748"/>
                <a:gd name="T76" fmla="*/ 62 w 557"/>
                <a:gd name="T77" fmla="*/ 709 h 748"/>
                <a:gd name="T78" fmla="*/ 127 w 557"/>
                <a:gd name="T79" fmla="*/ 705 h 748"/>
                <a:gd name="T80" fmla="*/ 193 w 557"/>
                <a:gd name="T81" fmla="*/ 703 h 748"/>
                <a:gd name="T82" fmla="*/ 260 w 557"/>
                <a:gd name="T83" fmla="*/ 702 h 748"/>
                <a:gd name="T84" fmla="*/ 326 w 557"/>
                <a:gd name="T85" fmla="*/ 702 h 748"/>
                <a:gd name="T86" fmla="*/ 358 w 557"/>
                <a:gd name="T87" fmla="*/ 702 h 748"/>
                <a:gd name="T88" fmla="*/ 390 w 557"/>
                <a:gd name="T89" fmla="*/ 704 h 748"/>
                <a:gd name="T90" fmla="*/ 421 w 557"/>
                <a:gd name="T91" fmla="*/ 707 h 748"/>
                <a:gd name="T92" fmla="*/ 451 w 557"/>
                <a:gd name="T93" fmla="*/ 709 h 748"/>
                <a:gd name="T94" fmla="*/ 480 w 557"/>
                <a:gd name="T95" fmla="*/ 714 h 748"/>
                <a:gd name="T96" fmla="*/ 508 w 557"/>
                <a:gd name="T97" fmla="*/ 719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57" h="748">
                  <a:moveTo>
                    <a:pt x="508" y="719"/>
                  </a:moveTo>
                  <a:lnTo>
                    <a:pt x="508" y="719"/>
                  </a:lnTo>
                  <a:lnTo>
                    <a:pt x="513" y="723"/>
                  </a:lnTo>
                  <a:lnTo>
                    <a:pt x="520" y="728"/>
                  </a:lnTo>
                  <a:lnTo>
                    <a:pt x="537" y="741"/>
                  </a:lnTo>
                  <a:lnTo>
                    <a:pt x="545" y="745"/>
                  </a:lnTo>
                  <a:lnTo>
                    <a:pt x="548" y="746"/>
                  </a:lnTo>
                  <a:lnTo>
                    <a:pt x="552" y="748"/>
                  </a:lnTo>
                  <a:lnTo>
                    <a:pt x="553" y="746"/>
                  </a:lnTo>
                  <a:lnTo>
                    <a:pt x="555" y="744"/>
                  </a:lnTo>
                  <a:lnTo>
                    <a:pt x="557" y="740"/>
                  </a:lnTo>
                  <a:lnTo>
                    <a:pt x="557" y="735"/>
                  </a:lnTo>
                  <a:lnTo>
                    <a:pt x="557" y="735"/>
                  </a:lnTo>
                  <a:lnTo>
                    <a:pt x="557" y="64"/>
                  </a:lnTo>
                  <a:lnTo>
                    <a:pt x="557" y="64"/>
                  </a:lnTo>
                  <a:lnTo>
                    <a:pt x="542" y="51"/>
                  </a:lnTo>
                  <a:lnTo>
                    <a:pt x="525" y="39"/>
                  </a:lnTo>
                  <a:lnTo>
                    <a:pt x="508" y="30"/>
                  </a:lnTo>
                  <a:lnTo>
                    <a:pt x="489" y="22"/>
                  </a:lnTo>
                  <a:lnTo>
                    <a:pt x="470" y="15"/>
                  </a:lnTo>
                  <a:lnTo>
                    <a:pt x="448" y="10"/>
                  </a:lnTo>
                  <a:lnTo>
                    <a:pt x="426" y="5"/>
                  </a:lnTo>
                  <a:lnTo>
                    <a:pt x="404" y="3"/>
                  </a:lnTo>
                  <a:lnTo>
                    <a:pt x="380" y="0"/>
                  </a:lnTo>
                  <a:lnTo>
                    <a:pt x="355" y="0"/>
                  </a:lnTo>
                  <a:lnTo>
                    <a:pt x="306" y="0"/>
                  </a:lnTo>
                  <a:lnTo>
                    <a:pt x="254" y="2"/>
                  </a:lnTo>
                  <a:lnTo>
                    <a:pt x="200" y="5"/>
                  </a:lnTo>
                  <a:lnTo>
                    <a:pt x="200" y="5"/>
                  </a:lnTo>
                  <a:lnTo>
                    <a:pt x="149" y="8"/>
                  </a:lnTo>
                  <a:lnTo>
                    <a:pt x="98" y="9"/>
                  </a:lnTo>
                  <a:lnTo>
                    <a:pt x="49" y="10"/>
                  </a:lnTo>
                  <a:lnTo>
                    <a:pt x="24" y="9"/>
                  </a:lnTo>
                  <a:lnTo>
                    <a:pt x="0" y="8"/>
                  </a:lnTo>
                  <a:lnTo>
                    <a:pt x="0" y="8"/>
                  </a:lnTo>
                  <a:lnTo>
                    <a:pt x="0" y="348"/>
                  </a:lnTo>
                  <a:lnTo>
                    <a:pt x="0" y="712"/>
                  </a:lnTo>
                  <a:lnTo>
                    <a:pt x="0" y="712"/>
                  </a:lnTo>
                  <a:lnTo>
                    <a:pt x="62" y="709"/>
                  </a:lnTo>
                  <a:lnTo>
                    <a:pt x="127" y="705"/>
                  </a:lnTo>
                  <a:lnTo>
                    <a:pt x="193" y="703"/>
                  </a:lnTo>
                  <a:lnTo>
                    <a:pt x="260" y="702"/>
                  </a:lnTo>
                  <a:lnTo>
                    <a:pt x="326" y="702"/>
                  </a:lnTo>
                  <a:lnTo>
                    <a:pt x="358" y="702"/>
                  </a:lnTo>
                  <a:lnTo>
                    <a:pt x="390" y="704"/>
                  </a:lnTo>
                  <a:lnTo>
                    <a:pt x="421" y="707"/>
                  </a:lnTo>
                  <a:lnTo>
                    <a:pt x="451" y="709"/>
                  </a:lnTo>
                  <a:lnTo>
                    <a:pt x="480" y="714"/>
                  </a:lnTo>
                  <a:lnTo>
                    <a:pt x="508" y="7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9"/>
            <p:cNvSpPr>
              <a:spLocks/>
            </p:cNvSpPr>
            <p:nvPr/>
          </p:nvSpPr>
          <p:spPr bwMode="auto">
            <a:xfrm>
              <a:off x="309" y="1339"/>
              <a:ext cx="79" cy="13"/>
            </a:xfrm>
            <a:custGeom>
              <a:avLst/>
              <a:gdLst>
                <a:gd name="T0" fmla="*/ 380 w 396"/>
                <a:gd name="T1" fmla="*/ 65 h 65"/>
                <a:gd name="T2" fmla="*/ 380 w 396"/>
                <a:gd name="T3" fmla="*/ 65 h 65"/>
                <a:gd name="T4" fmla="*/ 375 w 396"/>
                <a:gd name="T5" fmla="*/ 63 h 65"/>
                <a:gd name="T6" fmla="*/ 370 w 396"/>
                <a:gd name="T7" fmla="*/ 62 h 65"/>
                <a:gd name="T8" fmla="*/ 367 w 396"/>
                <a:gd name="T9" fmla="*/ 58 h 65"/>
                <a:gd name="T10" fmla="*/ 365 w 396"/>
                <a:gd name="T11" fmla="*/ 55 h 65"/>
                <a:gd name="T12" fmla="*/ 365 w 396"/>
                <a:gd name="T13" fmla="*/ 55 h 65"/>
                <a:gd name="T14" fmla="*/ 362 w 396"/>
                <a:gd name="T15" fmla="*/ 50 h 65"/>
                <a:gd name="T16" fmla="*/ 360 w 396"/>
                <a:gd name="T17" fmla="*/ 46 h 65"/>
                <a:gd name="T18" fmla="*/ 352 w 396"/>
                <a:gd name="T19" fmla="*/ 40 h 65"/>
                <a:gd name="T20" fmla="*/ 346 w 396"/>
                <a:gd name="T21" fmla="*/ 36 h 65"/>
                <a:gd name="T22" fmla="*/ 339 w 396"/>
                <a:gd name="T23" fmla="*/ 34 h 65"/>
                <a:gd name="T24" fmla="*/ 331 w 396"/>
                <a:gd name="T25" fmla="*/ 32 h 65"/>
                <a:gd name="T26" fmla="*/ 325 w 396"/>
                <a:gd name="T27" fmla="*/ 32 h 65"/>
                <a:gd name="T28" fmla="*/ 319 w 396"/>
                <a:gd name="T29" fmla="*/ 34 h 65"/>
                <a:gd name="T30" fmla="*/ 319 w 396"/>
                <a:gd name="T31" fmla="*/ 34 h 65"/>
                <a:gd name="T32" fmla="*/ 316 w 396"/>
                <a:gd name="T33" fmla="*/ 34 h 65"/>
                <a:gd name="T34" fmla="*/ 16 w 396"/>
                <a:gd name="T35" fmla="*/ 34 h 65"/>
                <a:gd name="T36" fmla="*/ 16 w 396"/>
                <a:gd name="T37" fmla="*/ 34 h 65"/>
                <a:gd name="T38" fmla="*/ 8 w 396"/>
                <a:gd name="T39" fmla="*/ 32 h 65"/>
                <a:gd name="T40" fmla="*/ 3 w 396"/>
                <a:gd name="T41" fmla="*/ 29 h 65"/>
                <a:gd name="T42" fmla="*/ 1 w 396"/>
                <a:gd name="T43" fmla="*/ 24 h 65"/>
                <a:gd name="T44" fmla="*/ 0 w 396"/>
                <a:gd name="T45" fmla="*/ 17 h 65"/>
                <a:gd name="T46" fmla="*/ 0 w 396"/>
                <a:gd name="T47" fmla="*/ 17 h 65"/>
                <a:gd name="T48" fmla="*/ 1 w 396"/>
                <a:gd name="T49" fmla="*/ 11 h 65"/>
                <a:gd name="T50" fmla="*/ 3 w 396"/>
                <a:gd name="T51" fmla="*/ 6 h 65"/>
                <a:gd name="T52" fmla="*/ 8 w 396"/>
                <a:gd name="T53" fmla="*/ 2 h 65"/>
                <a:gd name="T54" fmla="*/ 16 w 396"/>
                <a:gd name="T55" fmla="*/ 1 h 65"/>
                <a:gd name="T56" fmla="*/ 316 w 396"/>
                <a:gd name="T57" fmla="*/ 1 h 65"/>
                <a:gd name="T58" fmla="*/ 316 w 396"/>
                <a:gd name="T59" fmla="*/ 1 h 65"/>
                <a:gd name="T60" fmla="*/ 325 w 396"/>
                <a:gd name="T61" fmla="*/ 0 h 65"/>
                <a:gd name="T62" fmla="*/ 335 w 396"/>
                <a:gd name="T63" fmla="*/ 1 h 65"/>
                <a:gd name="T64" fmla="*/ 346 w 396"/>
                <a:gd name="T65" fmla="*/ 2 h 65"/>
                <a:gd name="T66" fmla="*/ 357 w 396"/>
                <a:gd name="T67" fmla="*/ 6 h 65"/>
                <a:gd name="T68" fmla="*/ 368 w 396"/>
                <a:gd name="T69" fmla="*/ 11 h 65"/>
                <a:gd name="T70" fmla="*/ 378 w 396"/>
                <a:gd name="T71" fmla="*/ 19 h 65"/>
                <a:gd name="T72" fmla="*/ 383 w 396"/>
                <a:gd name="T73" fmla="*/ 24 h 65"/>
                <a:gd name="T74" fmla="*/ 387 w 396"/>
                <a:gd name="T75" fmla="*/ 29 h 65"/>
                <a:gd name="T76" fmla="*/ 391 w 396"/>
                <a:gd name="T77" fmla="*/ 35 h 65"/>
                <a:gd name="T78" fmla="*/ 395 w 396"/>
                <a:gd name="T79" fmla="*/ 42 h 65"/>
                <a:gd name="T80" fmla="*/ 395 w 396"/>
                <a:gd name="T81" fmla="*/ 42 h 65"/>
                <a:gd name="T82" fmla="*/ 396 w 396"/>
                <a:gd name="T83" fmla="*/ 49 h 65"/>
                <a:gd name="T84" fmla="*/ 395 w 396"/>
                <a:gd name="T85" fmla="*/ 55 h 65"/>
                <a:gd name="T86" fmla="*/ 391 w 396"/>
                <a:gd name="T87" fmla="*/ 60 h 65"/>
                <a:gd name="T88" fmla="*/ 385 w 396"/>
                <a:gd name="T89" fmla="*/ 63 h 65"/>
                <a:gd name="T90" fmla="*/ 385 w 396"/>
                <a:gd name="T91" fmla="*/ 63 h 65"/>
                <a:gd name="T92" fmla="*/ 380 w 396"/>
                <a:gd name="T9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5">
                  <a:moveTo>
                    <a:pt x="380" y="65"/>
                  </a:moveTo>
                  <a:lnTo>
                    <a:pt x="380" y="65"/>
                  </a:lnTo>
                  <a:lnTo>
                    <a:pt x="375" y="63"/>
                  </a:lnTo>
                  <a:lnTo>
                    <a:pt x="370" y="62"/>
                  </a:lnTo>
                  <a:lnTo>
                    <a:pt x="367" y="58"/>
                  </a:lnTo>
                  <a:lnTo>
                    <a:pt x="365" y="55"/>
                  </a:lnTo>
                  <a:lnTo>
                    <a:pt x="365" y="55"/>
                  </a:lnTo>
                  <a:lnTo>
                    <a:pt x="362" y="50"/>
                  </a:lnTo>
                  <a:lnTo>
                    <a:pt x="360" y="46"/>
                  </a:lnTo>
                  <a:lnTo>
                    <a:pt x="352" y="40"/>
                  </a:lnTo>
                  <a:lnTo>
                    <a:pt x="346" y="36"/>
                  </a:lnTo>
                  <a:lnTo>
                    <a:pt x="339" y="34"/>
                  </a:lnTo>
                  <a:lnTo>
                    <a:pt x="331" y="32"/>
                  </a:lnTo>
                  <a:lnTo>
                    <a:pt x="325" y="32"/>
                  </a:lnTo>
                  <a:lnTo>
                    <a:pt x="319" y="34"/>
                  </a:lnTo>
                  <a:lnTo>
                    <a:pt x="319" y="34"/>
                  </a:lnTo>
                  <a:lnTo>
                    <a:pt x="316" y="34"/>
                  </a:lnTo>
                  <a:lnTo>
                    <a:pt x="16" y="34"/>
                  </a:lnTo>
                  <a:lnTo>
                    <a:pt x="16" y="34"/>
                  </a:lnTo>
                  <a:lnTo>
                    <a:pt x="8" y="32"/>
                  </a:lnTo>
                  <a:lnTo>
                    <a:pt x="3" y="29"/>
                  </a:lnTo>
                  <a:lnTo>
                    <a:pt x="1" y="24"/>
                  </a:lnTo>
                  <a:lnTo>
                    <a:pt x="0" y="17"/>
                  </a:lnTo>
                  <a:lnTo>
                    <a:pt x="0" y="17"/>
                  </a:lnTo>
                  <a:lnTo>
                    <a:pt x="1" y="11"/>
                  </a:lnTo>
                  <a:lnTo>
                    <a:pt x="3" y="6"/>
                  </a:lnTo>
                  <a:lnTo>
                    <a:pt x="8" y="2"/>
                  </a:lnTo>
                  <a:lnTo>
                    <a:pt x="16" y="1"/>
                  </a:lnTo>
                  <a:lnTo>
                    <a:pt x="316" y="1"/>
                  </a:lnTo>
                  <a:lnTo>
                    <a:pt x="316" y="1"/>
                  </a:lnTo>
                  <a:lnTo>
                    <a:pt x="325" y="0"/>
                  </a:lnTo>
                  <a:lnTo>
                    <a:pt x="335" y="1"/>
                  </a:lnTo>
                  <a:lnTo>
                    <a:pt x="346" y="2"/>
                  </a:lnTo>
                  <a:lnTo>
                    <a:pt x="357" y="6"/>
                  </a:lnTo>
                  <a:lnTo>
                    <a:pt x="368" y="11"/>
                  </a:lnTo>
                  <a:lnTo>
                    <a:pt x="378" y="19"/>
                  </a:lnTo>
                  <a:lnTo>
                    <a:pt x="383" y="24"/>
                  </a:lnTo>
                  <a:lnTo>
                    <a:pt x="387" y="29"/>
                  </a:lnTo>
                  <a:lnTo>
                    <a:pt x="391" y="35"/>
                  </a:lnTo>
                  <a:lnTo>
                    <a:pt x="395" y="42"/>
                  </a:lnTo>
                  <a:lnTo>
                    <a:pt x="395" y="42"/>
                  </a:lnTo>
                  <a:lnTo>
                    <a:pt x="396" y="49"/>
                  </a:lnTo>
                  <a:lnTo>
                    <a:pt x="395" y="55"/>
                  </a:lnTo>
                  <a:lnTo>
                    <a:pt x="391" y="60"/>
                  </a:lnTo>
                  <a:lnTo>
                    <a:pt x="385" y="63"/>
                  </a:lnTo>
                  <a:lnTo>
                    <a:pt x="385" y="63"/>
                  </a:lnTo>
                  <a:lnTo>
                    <a:pt x="380"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0"/>
            <p:cNvSpPr>
              <a:spLocks/>
            </p:cNvSpPr>
            <p:nvPr/>
          </p:nvSpPr>
          <p:spPr bwMode="auto">
            <a:xfrm>
              <a:off x="309" y="1339"/>
              <a:ext cx="79" cy="13"/>
            </a:xfrm>
            <a:custGeom>
              <a:avLst/>
              <a:gdLst>
                <a:gd name="T0" fmla="*/ 380 w 396"/>
                <a:gd name="T1" fmla="*/ 65 h 65"/>
                <a:gd name="T2" fmla="*/ 380 w 396"/>
                <a:gd name="T3" fmla="*/ 65 h 65"/>
                <a:gd name="T4" fmla="*/ 375 w 396"/>
                <a:gd name="T5" fmla="*/ 63 h 65"/>
                <a:gd name="T6" fmla="*/ 370 w 396"/>
                <a:gd name="T7" fmla="*/ 62 h 65"/>
                <a:gd name="T8" fmla="*/ 367 w 396"/>
                <a:gd name="T9" fmla="*/ 58 h 65"/>
                <a:gd name="T10" fmla="*/ 365 w 396"/>
                <a:gd name="T11" fmla="*/ 55 h 65"/>
                <a:gd name="T12" fmla="*/ 365 w 396"/>
                <a:gd name="T13" fmla="*/ 55 h 65"/>
                <a:gd name="T14" fmla="*/ 362 w 396"/>
                <a:gd name="T15" fmla="*/ 50 h 65"/>
                <a:gd name="T16" fmla="*/ 360 w 396"/>
                <a:gd name="T17" fmla="*/ 46 h 65"/>
                <a:gd name="T18" fmla="*/ 352 w 396"/>
                <a:gd name="T19" fmla="*/ 40 h 65"/>
                <a:gd name="T20" fmla="*/ 346 w 396"/>
                <a:gd name="T21" fmla="*/ 36 h 65"/>
                <a:gd name="T22" fmla="*/ 339 w 396"/>
                <a:gd name="T23" fmla="*/ 34 h 65"/>
                <a:gd name="T24" fmla="*/ 331 w 396"/>
                <a:gd name="T25" fmla="*/ 32 h 65"/>
                <a:gd name="T26" fmla="*/ 325 w 396"/>
                <a:gd name="T27" fmla="*/ 32 h 65"/>
                <a:gd name="T28" fmla="*/ 319 w 396"/>
                <a:gd name="T29" fmla="*/ 34 h 65"/>
                <a:gd name="T30" fmla="*/ 319 w 396"/>
                <a:gd name="T31" fmla="*/ 34 h 65"/>
                <a:gd name="T32" fmla="*/ 316 w 396"/>
                <a:gd name="T33" fmla="*/ 34 h 65"/>
                <a:gd name="T34" fmla="*/ 16 w 396"/>
                <a:gd name="T35" fmla="*/ 34 h 65"/>
                <a:gd name="T36" fmla="*/ 16 w 396"/>
                <a:gd name="T37" fmla="*/ 34 h 65"/>
                <a:gd name="T38" fmla="*/ 8 w 396"/>
                <a:gd name="T39" fmla="*/ 32 h 65"/>
                <a:gd name="T40" fmla="*/ 3 w 396"/>
                <a:gd name="T41" fmla="*/ 29 h 65"/>
                <a:gd name="T42" fmla="*/ 1 w 396"/>
                <a:gd name="T43" fmla="*/ 24 h 65"/>
                <a:gd name="T44" fmla="*/ 0 w 396"/>
                <a:gd name="T45" fmla="*/ 17 h 65"/>
                <a:gd name="T46" fmla="*/ 0 w 396"/>
                <a:gd name="T47" fmla="*/ 17 h 65"/>
                <a:gd name="T48" fmla="*/ 1 w 396"/>
                <a:gd name="T49" fmla="*/ 11 h 65"/>
                <a:gd name="T50" fmla="*/ 3 w 396"/>
                <a:gd name="T51" fmla="*/ 6 h 65"/>
                <a:gd name="T52" fmla="*/ 8 w 396"/>
                <a:gd name="T53" fmla="*/ 2 h 65"/>
                <a:gd name="T54" fmla="*/ 16 w 396"/>
                <a:gd name="T55" fmla="*/ 1 h 65"/>
                <a:gd name="T56" fmla="*/ 316 w 396"/>
                <a:gd name="T57" fmla="*/ 1 h 65"/>
                <a:gd name="T58" fmla="*/ 316 w 396"/>
                <a:gd name="T59" fmla="*/ 1 h 65"/>
                <a:gd name="T60" fmla="*/ 325 w 396"/>
                <a:gd name="T61" fmla="*/ 0 h 65"/>
                <a:gd name="T62" fmla="*/ 335 w 396"/>
                <a:gd name="T63" fmla="*/ 1 h 65"/>
                <a:gd name="T64" fmla="*/ 346 w 396"/>
                <a:gd name="T65" fmla="*/ 2 h 65"/>
                <a:gd name="T66" fmla="*/ 357 w 396"/>
                <a:gd name="T67" fmla="*/ 6 h 65"/>
                <a:gd name="T68" fmla="*/ 368 w 396"/>
                <a:gd name="T69" fmla="*/ 11 h 65"/>
                <a:gd name="T70" fmla="*/ 378 w 396"/>
                <a:gd name="T71" fmla="*/ 19 h 65"/>
                <a:gd name="T72" fmla="*/ 383 w 396"/>
                <a:gd name="T73" fmla="*/ 24 h 65"/>
                <a:gd name="T74" fmla="*/ 387 w 396"/>
                <a:gd name="T75" fmla="*/ 29 h 65"/>
                <a:gd name="T76" fmla="*/ 391 w 396"/>
                <a:gd name="T77" fmla="*/ 35 h 65"/>
                <a:gd name="T78" fmla="*/ 395 w 396"/>
                <a:gd name="T79" fmla="*/ 42 h 65"/>
                <a:gd name="T80" fmla="*/ 395 w 396"/>
                <a:gd name="T81" fmla="*/ 42 h 65"/>
                <a:gd name="T82" fmla="*/ 396 w 396"/>
                <a:gd name="T83" fmla="*/ 49 h 65"/>
                <a:gd name="T84" fmla="*/ 395 w 396"/>
                <a:gd name="T85" fmla="*/ 55 h 65"/>
                <a:gd name="T86" fmla="*/ 391 w 396"/>
                <a:gd name="T87" fmla="*/ 60 h 65"/>
                <a:gd name="T88" fmla="*/ 385 w 396"/>
                <a:gd name="T89" fmla="*/ 63 h 65"/>
                <a:gd name="T90" fmla="*/ 385 w 396"/>
                <a:gd name="T91" fmla="*/ 63 h 65"/>
                <a:gd name="T92" fmla="*/ 380 w 396"/>
                <a:gd name="T9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5">
                  <a:moveTo>
                    <a:pt x="380" y="65"/>
                  </a:moveTo>
                  <a:lnTo>
                    <a:pt x="380" y="65"/>
                  </a:lnTo>
                  <a:lnTo>
                    <a:pt x="375" y="63"/>
                  </a:lnTo>
                  <a:lnTo>
                    <a:pt x="370" y="62"/>
                  </a:lnTo>
                  <a:lnTo>
                    <a:pt x="367" y="58"/>
                  </a:lnTo>
                  <a:lnTo>
                    <a:pt x="365" y="55"/>
                  </a:lnTo>
                  <a:lnTo>
                    <a:pt x="365" y="55"/>
                  </a:lnTo>
                  <a:lnTo>
                    <a:pt x="362" y="50"/>
                  </a:lnTo>
                  <a:lnTo>
                    <a:pt x="360" y="46"/>
                  </a:lnTo>
                  <a:lnTo>
                    <a:pt x="352" y="40"/>
                  </a:lnTo>
                  <a:lnTo>
                    <a:pt x="346" y="36"/>
                  </a:lnTo>
                  <a:lnTo>
                    <a:pt x="339" y="34"/>
                  </a:lnTo>
                  <a:lnTo>
                    <a:pt x="331" y="32"/>
                  </a:lnTo>
                  <a:lnTo>
                    <a:pt x="325" y="32"/>
                  </a:lnTo>
                  <a:lnTo>
                    <a:pt x="319" y="34"/>
                  </a:lnTo>
                  <a:lnTo>
                    <a:pt x="319" y="34"/>
                  </a:lnTo>
                  <a:lnTo>
                    <a:pt x="316" y="34"/>
                  </a:lnTo>
                  <a:lnTo>
                    <a:pt x="16" y="34"/>
                  </a:lnTo>
                  <a:lnTo>
                    <a:pt x="16" y="34"/>
                  </a:lnTo>
                  <a:lnTo>
                    <a:pt x="8" y="32"/>
                  </a:lnTo>
                  <a:lnTo>
                    <a:pt x="3" y="29"/>
                  </a:lnTo>
                  <a:lnTo>
                    <a:pt x="1" y="24"/>
                  </a:lnTo>
                  <a:lnTo>
                    <a:pt x="0" y="17"/>
                  </a:lnTo>
                  <a:lnTo>
                    <a:pt x="0" y="17"/>
                  </a:lnTo>
                  <a:lnTo>
                    <a:pt x="1" y="11"/>
                  </a:lnTo>
                  <a:lnTo>
                    <a:pt x="3" y="6"/>
                  </a:lnTo>
                  <a:lnTo>
                    <a:pt x="8" y="2"/>
                  </a:lnTo>
                  <a:lnTo>
                    <a:pt x="16" y="1"/>
                  </a:lnTo>
                  <a:lnTo>
                    <a:pt x="316" y="1"/>
                  </a:lnTo>
                  <a:lnTo>
                    <a:pt x="316" y="1"/>
                  </a:lnTo>
                  <a:lnTo>
                    <a:pt x="325" y="0"/>
                  </a:lnTo>
                  <a:lnTo>
                    <a:pt x="335" y="1"/>
                  </a:lnTo>
                  <a:lnTo>
                    <a:pt x="346" y="2"/>
                  </a:lnTo>
                  <a:lnTo>
                    <a:pt x="357" y="6"/>
                  </a:lnTo>
                  <a:lnTo>
                    <a:pt x="368" y="11"/>
                  </a:lnTo>
                  <a:lnTo>
                    <a:pt x="378" y="19"/>
                  </a:lnTo>
                  <a:lnTo>
                    <a:pt x="383" y="24"/>
                  </a:lnTo>
                  <a:lnTo>
                    <a:pt x="387" y="29"/>
                  </a:lnTo>
                  <a:lnTo>
                    <a:pt x="391" y="35"/>
                  </a:lnTo>
                  <a:lnTo>
                    <a:pt x="395" y="42"/>
                  </a:lnTo>
                  <a:lnTo>
                    <a:pt x="395" y="42"/>
                  </a:lnTo>
                  <a:lnTo>
                    <a:pt x="396" y="49"/>
                  </a:lnTo>
                  <a:lnTo>
                    <a:pt x="395" y="55"/>
                  </a:lnTo>
                  <a:lnTo>
                    <a:pt x="391" y="60"/>
                  </a:lnTo>
                  <a:lnTo>
                    <a:pt x="385" y="63"/>
                  </a:lnTo>
                  <a:lnTo>
                    <a:pt x="385" y="63"/>
                  </a:lnTo>
                  <a:lnTo>
                    <a:pt x="380" y="6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1"/>
            <p:cNvSpPr>
              <a:spLocks/>
            </p:cNvSpPr>
            <p:nvPr/>
          </p:nvSpPr>
          <p:spPr bwMode="auto">
            <a:xfrm>
              <a:off x="309" y="1367"/>
              <a:ext cx="79" cy="13"/>
            </a:xfrm>
            <a:custGeom>
              <a:avLst/>
              <a:gdLst>
                <a:gd name="T0" fmla="*/ 380 w 396"/>
                <a:gd name="T1" fmla="*/ 64 h 64"/>
                <a:gd name="T2" fmla="*/ 380 w 396"/>
                <a:gd name="T3" fmla="*/ 64 h 64"/>
                <a:gd name="T4" fmla="*/ 375 w 396"/>
                <a:gd name="T5" fmla="*/ 64 h 64"/>
                <a:gd name="T6" fmla="*/ 370 w 396"/>
                <a:gd name="T7" fmla="*/ 61 h 64"/>
                <a:gd name="T8" fmla="*/ 367 w 396"/>
                <a:gd name="T9" fmla="*/ 58 h 64"/>
                <a:gd name="T10" fmla="*/ 365 w 396"/>
                <a:gd name="T11" fmla="*/ 54 h 64"/>
                <a:gd name="T12" fmla="*/ 365 w 396"/>
                <a:gd name="T13" fmla="*/ 54 h 64"/>
                <a:gd name="T14" fmla="*/ 362 w 396"/>
                <a:gd name="T15" fmla="*/ 49 h 64"/>
                <a:gd name="T16" fmla="*/ 360 w 396"/>
                <a:gd name="T17" fmla="*/ 45 h 64"/>
                <a:gd name="T18" fmla="*/ 352 w 396"/>
                <a:gd name="T19" fmla="*/ 40 h 64"/>
                <a:gd name="T20" fmla="*/ 346 w 396"/>
                <a:gd name="T21" fmla="*/ 35 h 64"/>
                <a:gd name="T22" fmla="*/ 339 w 396"/>
                <a:gd name="T23" fmla="*/ 34 h 64"/>
                <a:gd name="T24" fmla="*/ 331 w 396"/>
                <a:gd name="T25" fmla="*/ 33 h 64"/>
                <a:gd name="T26" fmla="*/ 325 w 396"/>
                <a:gd name="T27" fmla="*/ 33 h 64"/>
                <a:gd name="T28" fmla="*/ 319 w 396"/>
                <a:gd name="T29" fmla="*/ 33 h 64"/>
                <a:gd name="T30" fmla="*/ 319 w 396"/>
                <a:gd name="T31" fmla="*/ 33 h 64"/>
                <a:gd name="T32" fmla="*/ 316 w 396"/>
                <a:gd name="T33" fmla="*/ 33 h 64"/>
                <a:gd name="T34" fmla="*/ 16 w 396"/>
                <a:gd name="T35" fmla="*/ 33 h 64"/>
                <a:gd name="T36" fmla="*/ 16 w 396"/>
                <a:gd name="T37" fmla="*/ 33 h 64"/>
                <a:gd name="T38" fmla="*/ 8 w 396"/>
                <a:gd name="T39" fmla="*/ 32 h 64"/>
                <a:gd name="T40" fmla="*/ 3 w 396"/>
                <a:gd name="T41" fmla="*/ 28 h 64"/>
                <a:gd name="T42" fmla="*/ 1 w 396"/>
                <a:gd name="T43" fmla="*/ 23 h 64"/>
                <a:gd name="T44" fmla="*/ 0 w 396"/>
                <a:gd name="T45" fmla="*/ 17 h 64"/>
                <a:gd name="T46" fmla="*/ 0 w 396"/>
                <a:gd name="T47" fmla="*/ 17 h 64"/>
                <a:gd name="T48" fmla="*/ 1 w 396"/>
                <a:gd name="T49" fmla="*/ 10 h 64"/>
                <a:gd name="T50" fmla="*/ 3 w 396"/>
                <a:gd name="T51" fmla="*/ 5 h 64"/>
                <a:gd name="T52" fmla="*/ 8 w 396"/>
                <a:gd name="T53" fmla="*/ 2 h 64"/>
                <a:gd name="T54" fmla="*/ 16 w 396"/>
                <a:gd name="T55" fmla="*/ 0 h 64"/>
                <a:gd name="T56" fmla="*/ 316 w 396"/>
                <a:gd name="T57" fmla="*/ 0 h 64"/>
                <a:gd name="T58" fmla="*/ 316 w 396"/>
                <a:gd name="T59" fmla="*/ 0 h 64"/>
                <a:gd name="T60" fmla="*/ 325 w 396"/>
                <a:gd name="T61" fmla="*/ 0 h 64"/>
                <a:gd name="T62" fmla="*/ 335 w 396"/>
                <a:gd name="T63" fmla="*/ 0 h 64"/>
                <a:gd name="T64" fmla="*/ 346 w 396"/>
                <a:gd name="T65" fmla="*/ 2 h 64"/>
                <a:gd name="T66" fmla="*/ 357 w 396"/>
                <a:gd name="T67" fmla="*/ 5 h 64"/>
                <a:gd name="T68" fmla="*/ 368 w 396"/>
                <a:gd name="T69" fmla="*/ 12 h 64"/>
                <a:gd name="T70" fmla="*/ 378 w 396"/>
                <a:gd name="T71" fmla="*/ 19 h 64"/>
                <a:gd name="T72" fmla="*/ 383 w 396"/>
                <a:gd name="T73" fmla="*/ 23 h 64"/>
                <a:gd name="T74" fmla="*/ 387 w 396"/>
                <a:gd name="T75" fmla="*/ 29 h 64"/>
                <a:gd name="T76" fmla="*/ 391 w 396"/>
                <a:gd name="T77" fmla="*/ 35 h 64"/>
                <a:gd name="T78" fmla="*/ 395 w 396"/>
                <a:gd name="T79" fmla="*/ 42 h 64"/>
                <a:gd name="T80" fmla="*/ 395 w 396"/>
                <a:gd name="T81" fmla="*/ 42 h 64"/>
                <a:gd name="T82" fmla="*/ 396 w 396"/>
                <a:gd name="T83" fmla="*/ 48 h 64"/>
                <a:gd name="T84" fmla="*/ 395 w 396"/>
                <a:gd name="T85" fmla="*/ 54 h 64"/>
                <a:gd name="T86" fmla="*/ 391 w 396"/>
                <a:gd name="T87" fmla="*/ 59 h 64"/>
                <a:gd name="T88" fmla="*/ 385 w 396"/>
                <a:gd name="T89" fmla="*/ 63 h 64"/>
                <a:gd name="T90" fmla="*/ 385 w 396"/>
                <a:gd name="T91" fmla="*/ 63 h 64"/>
                <a:gd name="T92" fmla="*/ 380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380" y="64"/>
                  </a:moveTo>
                  <a:lnTo>
                    <a:pt x="380" y="64"/>
                  </a:lnTo>
                  <a:lnTo>
                    <a:pt x="375" y="64"/>
                  </a:lnTo>
                  <a:lnTo>
                    <a:pt x="370" y="61"/>
                  </a:lnTo>
                  <a:lnTo>
                    <a:pt x="367" y="58"/>
                  </a:lnTo>
                  <a:lnTo>
                    <a:pt x="365" y="54"/>
                  </a:lnTo>
                  <a:lnTo>
                    <a:pt x="365" y="54"/>
                  </a:lnTo>
                  <a:lnTo>
                    <a:pt x="362" y="49"/>
                  </a:lnTo>
                  <a:lnTo>
                    <a:pt x="360" y="45"/>
                  </a:lnTo>
                  <a:lnTo>
                    <a:pt x="352" y="40"/>
                  </a:lnTo>
                  <a:lnTo>
                    <a:pt x="346" y="35"/>
                  </a:lnTo>
                  <a:lnTo>
                    <a:pt x="339" y="34"/>
                  </a:lnTo>
                  <a:lnTo>
                    <a:pt x="331" y="33"/>
                  </a:lnTo>
                  <a:lnTo>
                    <a:pt x="325" y="33"/>
                  </a:lnTo>
                  <a:lnTo>
                    <a:pt x="319" y="33"/>
                  </a:lnTo>
                  <a:lnTo>
                    <a:pt x="319" y="33"/>
                  </a:lnTo>
                  <a:lnTo>
                    <a:pt x="316" y="33"/>
                  </a:lnTo>
                  <a:lnTo>
                    <a:pt x="16" y="33"/>
                  </a:lnTo>
                  <a:lnTo>
                    <a:pt x="16" y="33"/>
                  </a:lnTo>
                  <a:lnTo>
                    <a:pt x="8" y="32"/>
                  </a:lnTo>
                  <a:lnTo>
                    <a:pt x="3" y="28"/>
                  </a:lnTo>
                  <a:lnTo>
                    <a:pt x="1" y="23"/>
                  </a:lnTo>
                  <a:lnTo>
                    <a:pt x="0" y="17"/>
                  </a:lnTo>
                  <a:lnTo>
                    <a:pt x="0" y="17"/>
                  </a:lnTo>
                  <a:lnTo>
                    <a:pt x="1" y="10"/>
                  </a:lnTo>
                  <a:lnTo>
                    <a:pt x="3" y="5"/>
                  </a:lnTo>
                  <a:lnTo>
                    <a:pt x="8" y="2"/>
                  </a:lnTo>
                  <a:lnTo>
                    <a:pt x="16" y="0"/>
                  </a:lnTo>
                  <a:lnTo>
                    <a:pt x="316" y="0"/>
                  </a:lnTo>
                  <a:lnTo>
                    <a:pt x="316" y="0"/>
                  </a:lnTo>
                  <a:lnTo>
                    <a:pt x="325" y="0"/>
                  </a:lnTo>
                  <a:lnTo>
                    <a:pt x="335" y="0"/>
                  </a:lnTo>
                  <a:lnTo>
                    <a:pt x="346" y="2"/>
                  </a:lnTo>
                  <a:lnTo>
                    <a:pt x="357" y="5"/>
                  </a:lnTo>
                  <a:lnTo>
                    <a:pt x="368" y="12"/>
                  </a:lnTo>
                  <a:lnTo>
                    <a:pt x="378" y="19"/>
                  </a:lnTo>
                  <a:lnTo>
                    <a:pt x="383" y="23"/>
                  </a:lnTo>
                  <a:lnTo>
                    <a:pt x="387" y="29"/>
                  </a:lnTo>
                  <a:lnTo>
                    <a:pt x="391" y="35"/>
                  </a:lnTo>
                  <a:lnTo>
                    <a:pt x="395" y="42"/>
                  </a:lnTo>
                  <a:lnTo>
                    <a:pt x="395" y="42"/>
                  </a:lnTo>
                  <a:lnTo>
                    <a:pt x="396" y="48"/>
                  </a:lnTo>
                  <a:lnTo>
                    <a:pt x="395" y="54"/>
                  </a:lnTo>
                  <a:lnTo>
                    <a:pt x="391" y="59"/>
                  </a:lnTo>
                  <a:lnTo>
                    <a:pt x="385" y="63"/>
                  </a:lnTo>
                  <a:lnTo>
                    <a:pt x="385" y="63"/>
                  </a:lnTo>
                  <a:lnTo>
                    <a:pt x="38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2"/>
            <p:cNvSpPr>
              <a:spLocks/>
            </p:cNvSpPr>
            <p:nvPr/>
          </p:nvSpPr>
          <p:spPr bwMode="auto">
            <a:xfrm>
              <a:off x="309" y="1367"/>
              <a:ext cx="79" cy="13"/>
            </a:xfrm>
            <a:custGeom>
              <a:avLst/>
              <a:gdLst>
                <a:gd name="T0" fmla="*/ 380 w 396"/>
                <a:gd name="T1" fmla="*/ 64 h 64"/>
                <a:gd name="T2" fmla="*/ 380 w 396"/>
                <a:gd name="T3" fmla="*/ 64 h 64"/>
                <a:gd name="T4" fmla="*/ 375 w 396"/>
                <a:gd name="T5" fmla="*/ 64 h 64"/>
                <a:gd name="T6" fmla="*/ 370 w 396"/>
                <a:gd name="T7" fmla="*/ 61 h 64"/>
                <a:gd name="T8" fmla="*/ 367 w 396"/>
                <a:gd name="T9" fmla="*/ 58 h 64"/>
                <a:gd name="T10" fmla="*/ 365 w 396"/>
                <a:gd name="T11" fmla="*/ 54 h 64"/>
                <a:gd name="T12" fmla="*/ 365 w 396"/>
                <a:gd name="T13" fmla="*/ 54 h 64"/>
                <a:gd name="T14" fmla="*/ 362 w 396"/>
                <a:gd name="T15" fmla="*/ 49 h 64"/>
                <a:gd name="T16" fmla="*/ 360 w 396"/>
                <a:gd name="T17" fmla="*/ 45 h 64"/>
                <a:gd name="T18" fmla="*/ 352 w 396"/>
                <a:gd name="T19" fmla="*/ 40 h 64"/>
                <a:gd name="T20" fmla="*/ 346 w 396"/>
                <a:gd name="T21" fmla="*/ 35 h 64"/>
                <a:gd name="T22" fmla="*/ 339 w 396"/>
                <a:gd name="T23" fmla="*/ 34 h 64"/>
                <a:gd name="T24" fmla="*/ 331 w 396"/>
                <a:gd name="T25" fmla="*/ 33 h 64"/>
                <a:gd name="T26" fmla="*/ 325 w 396"/>
                <a:gd name="T27" fmla="*/ 33 h 64"/>
                <a:gd name="T28" fmla="*/ 319 w 396"/>
                <a:gd name="T29" fmla="*/ 33 h 64"/>
                <a:gd name="T30" fmla="*/ 319 w 396"/>
                <a:gd name="T31" fmla="*/ 33 h 64"/>
                <a:gd name="T32" fmla="*/ 316 w 396"/>
                <a:gd name="T33" fmla="*/ 33 h 64"/>
                <a:gd name="T34" fmla="*/ 16 w 396"/>
                <a:gd name="T35" fmla="*/ 33 h 64"/>
                <a:gd name="T36" fmla="*/ 16 w 396"/>
                <a:gd name="T37" fmla="*/ 33 h 64"/>
                <a:gd name="T38" fmla="*/ 8 w 396"/>
                <a:gd name="T39" fmla="*/ 32 h 64"/>
                <a:gd name="T40" fmla="*/ 3 w 396"/>
                <a:gd name="T41" fmla="*/ 28 h 64"/>
                <a:gd name="T42" fmla="*/ 1 w 396"/>
                <a:gd name="T43" fmla="*/ 23 h 64"/>
                <a:gd name="T44" fmla="*/ 0 w 396"/>
                <a:gd name="T45" fmla="*/ 17 h 64"/>
                <a:gd name="T46" fmla="*/ 0 w 396"/>
                <a:gd name="T47" fmla="*/ 17 h 64"/>
                <a:gd name="T48" fmla="*/ 1 w 396"/>
                <a:gd name="T49" fmla="*/ 10 h 64"/>
                <a:gd name="T50" fmla="*/ 3 w 396"/>
                <a:gd name="T51" fmla="*/ 5 h 64"/>
                <a:gd name="T52" fmla="*/ 8 w 396"/>
                <a:gd name="T53" fmla="*/ 2 h 64"/>
                <a:gd name="T54" fmla="*/ 16 w 396"/>
                <a:gd name="T55" fmla="*/ 0 h 64"/>
                <a:gd name="T56" fmla="*/ 316 w 396"/>
                <a:gd name="T57" fmla="*/ 0 h 64"/>
                <a:gd name="T58" fmla="*/ 316 w 396"/>
                <a:gd name="T59" fmla="*/ 0 h 64"/>
                <a:gd name="T60" fmla="*/ 325 w 396"/>
                <a:gd name="T61" fmla="*/ 0 h 64"/>
                <a:gd name="T62" fmla="*/ 335 w 396"/>
                <a:gd name="T63" fmla="*/ 0 h 64"/>
                <a:gd name="T64" fmla="*/ 346 w 396"/>
                <a:gd name="T65" fmla="*/ 2 h 64"/>
                <a:gd name="T66" fmla="*/ 357 w 396"/>
                <a:gd name="T67" fmla="*/ 5 h 64"/>
                <a:gd name="T68" fmla="*/ 368 w 396"/>
                <a:gd name="T69" fmla="*/ 12 h 64"/>
                <a:gd name="T70" fmla="*/ 378 w 396"/>
                <a:gd name="T71" fmla="*/ 19 h 64"/>
                <a:gd name="T72" fmla="*/ 383 w 396"/>
                <a:gd name="T73" fmla="*/ 23 h 64"/>
                <a:gd name="T74" fmla="*/ 387 w 396"/>
                <a:gd name="T75" fmla="*/ 29 h 64"/>
                <a:gd name="T76" fmla="*/ 391 w 396"/>
                <a:gd name="T77" fmla="*/ 35 h 64"/>
                <a:gd name="T78" fmla="*/ 395 w 396"/>
                <a:gd name="T79" fmla="*/ 42 h 64"/>
                <a:gd name="T80" fmla="*/ 395 w 396"/>
                <a:gd name="T81" fmla="*/ 42 h 64"/>
                <a:gd name="T82" fmla="*/ 396 w 396"/>
                <a:gd name="T83" fmla="*/ 48 h 64"/>
                <a:gd name="T84" fmla="*/ 395 w 396"/>
                <a:gd name="T85" fmla="*/ 54 h 64"/>
                <a:gd name="T86" fmla="*/ 391 w 396"/>
                <a:gd name="T87" fmla="*/ 59 h 64"/>
                <a:gd name="T88" fmla="*/ 385 w 396"/>
                <a:gd name="T89" fmla="*/ 63 h 64"/>
                <a:gd name="T90" fmla="*/ 385 w 396"/>
                <a:gd name="T91" fmla="*/ 63 h 64"/>
                <a:gd name="T92" fmla="*/ 380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380" y="64"/>
                  </a:moveTo>
                  <a:lnTo>
                    <a:pt x="380" y="64"/>
                  </a:lnTo>
                  <a:lnTo>
                    <a:pt x="375" y="64"/>
                  </a:lnTo>
                  <a:lnTo>
                    <a:pt x="370" y="61"/>
                  </a:lnTo>
                  <a:lnTo>
                    <a:pt x="367" y="58"/>
                  </a:lnTo>
                  <a:lnTo>
                    <a:pt x="365" y="54"/>
                  </a:lnTo>
                  <a:lnTo>
                    <a:pt x="365" y="54"/>
                  </a:lnTo>
                  <a:lnTo>
                    <a:pt x="362" y="49"/>
                  </a:lnTo>
                  <a:lnTo>
                    <a:pt x="360" y="45"/>
                  </a:lnTo>
                  <a:lnTo>
                    <a:pt x="352" y="40"/>
                  </a:lnTo>
                  <a:lnTo>
                    <a:pt x="346" y="35"/>
                  </a:lnTo>
                  <a:lnTo>
                    <a:pt x="339" y="34"/>
                  </a:lnTo>
                  <a:lnTo>
                    <a:pt x="331" y="33"/>
                  </a:lnTo>
                  <a:lnTo>
                    <a:pt x="325" y="33"/>
                  </a:lnTo>
                  <a:lnTo>
                    <a:pt x="319" y="33"/>
                  </a:lnTo>
                  <a:lnTo>
                    <a:pt x="319" y="33"/>
                  </a:lnTo>
                  <a:lnTo>
                    <a:pt x="316" y="33"/>
                  </a:lnTo>
                  <a:lnTo>
                    <a:pt x="16" y="33"/>
                  </a:lnTo>
                  <a:lnTo>
                    <a:pt x="16" y="33"/>
                  </a:lnTo>
                  <a:lnTo>
                    <a:pt x="8" y="32"/>
                  </a:lnTo>
                  <a:lnTo>
                    <a:pt x="3" y="28"/>
                  </a:lnTo>
                  <a:lnTo>
                    <a:pt x="1" y="23"/>
                  </a:lnTo>
                  <a:lnTo>
                    <a:pt x="0" y="17"/>
                  </a:lnTo>
                  <a:lnTo>
                    <a:pt x="0" y="17"/>
                  </a:lnTo>
                  <a:lnTo>
                    <a:pt x="1" y="10"/>
                  </a:lnTo>
                  <a:lnTo>
                    <a:pt x="3" y="5"/>
                  </a:lnTo>
                  <a:lnTo>
                    <a:pt x="8" y="2"/>
                  </a:lnTo>
                  <a:lnTo>
                    <a:pt x="16" y="0"/>
                  </a:lnTo>
                  <a:lnTo>
                    <a:pt x="316" y="0"/>
                  </a:lnTo>
                  <a:lnTo>
                    <a:pt x="316" y="0"/>
                  </a:lnTo>
                  <a:lnTo>
                    <a:pt x="325" y="0"/>
                  </a:lnTo>
                  <a:lnTo>
                    <a:pt x="335" y="0"/>
                  </a:lnTo>
                  <a:lnTo>
                    <a:pt x="346" y="2"/>
                  </a:lnTo>
                  <a:lnTo>
                    <a:pt x="357" y="5"/>
                  </a:lnTo>
                  <a:lnTo>
                    <a:pt x="368" y="12"/>
                  </a:lnTo>
                  <a:lnTo>
                    <a:pt x="378" y="19"/>
                  </a:lnTo>
                  <a:lnTo>
                    <a:pt x="383" y="23"/>
                  </a:lnTo>
                  <a:lnTo>
                    <a:pt x="387" y="29"/>
                  </a:lnTo>
                  <a:lnTo>
                    <a:pt x="391" y="35"/>
                  </a:lnTo>
                  <a:lnTo>
                    <a:pt x="395" y="42"/>
                  </a:lnTo>
                  <a:lnTo>
                    <a:pt x="395" y="42"/>
                  </a:lnTo>
                  <a:lnTo>
                    <a:pt x="396" y="48"/>
                  </a:lnTo>
                  <a:lnTo>
                    <a:pt x="395" y="54"/>
                  </a:lnTo>
                  <a:lnTo>
                    <a:pt x="391" y="59"/>
                  </a:lnTo>
                  <a:lnTo>
                    <a:pt x="385" y="63"/>
                  </a:lnTo>
                  <a:lnTo>
                    <a:pt x="385" y="63"/>
                  </a:lnTo>
                  <a:lnTo>
                    <a:pt x="380"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3"/>
            <p:cNvSpPr>
              <a:spLocks/>
            </p:cNvSpPr>
            <p:nvPr/>
          </p:nvSpPr>
          <p:spPr bwMode="auto">
            <a:xfrm>
              <a:off x="309" y="1395"/>
              <a:ext cx="79" cy="13"/>
            </a:xfrm>
            <a:custGeom>
              <a:avLst/>
              <a:gdLst>
                <a:gd name="T0" fmla="*/ 380 w 396"/>
                <a:gd name="T1" fmla="*/ 64 h 64"/>
                <a:gd name="T2" fmla="*/ 380 w 396"/>
                <a:gd name="T3" fmla="*/ 64 h 64"/>
                <a:gd name="T4" fmla="*/ 375 w 396"/>
                <a:gd name="T5" fmla="*/ 63 h 64"/>
                <a:gd name="T6" fmla="*/ 370 w 396"/>
                <a:gd name="T7" fmla="*/ 61 h 64"/>
                <a:gd name="T8" fmla="*/ 367 w 396"/>
                <a:gd name="T9" fmla="*/ 58 h 64"/>
                <a:gd name="T10" fmla="*/ 365 w 396"/>
                <a:gd name="T11" fmla="*/ 53 h 64"/>
                <a:gd name="T12" fmla="*/ 365 w 396"/>
                <a:gd name="T13" fmla="*/ 53 h 64"/>
                <a:gd name="T14" fmla="*/ 362 w 396"/>
                <a:gd name="T15" fmla="*/ 49 h 64"/>
                <a:gd name="T16" fmla="*/ 360 w 396"/>
                <a:gd name="T17" fmla="*/ 46 h 64"/>
                <a:gd name="T18" fmla="*/ 352 w 396"/>
                <a:gd name="T19" fmla="*/ 40 h 64"/>
                <a:gd name="T20" fmla="*/ 346 w 396"/>
                <a:gd name="T21" fmla="*/ 36 h 64"/>
                <a:gd name="T22" fmla="*/ 339 w 396"/>
                <a:gd name="T23" fmla="*/ 33 h 64"/>
                <a:gd name="T24" fmla="*/ 331 w 396"/>
                <a:gd name="T25" fmla="*/ 32 h 64"/>
                <a:gd name="T26" fmla="*/ 325 w 396"/>
                <a:gd name="T27" fmla="*/ 32 h 64"/>
                <a:gd name="T28" fmla="*/ 319 w 396"/>
                <a:gd name="T29" fmla="*/ 32 h 64"/>
                <a:gd name="T30" fmla="*/ 319 w 396"/>
                <a:gd name="T31" fmla="*/ 32 h 64"/>
                <a:gd name="T32" fmla="*/ 316 w 396"/>
                <a:gd name="T33" fmla="*/ 32 h 64"/>
                <a:gd name="T34" fmla="*/ 16 w 396"/>
                <a:gd name="T35" fmla="*/ 32 h 64"/>
                <a:gd name="T36" fmla="*/ 16 w 396"/>
                <a:gd name="T37" fmla="*/ 32 h 64"/>
                <a:gd name="T38" fmla="*/ 8 w 396"/>
                <a:gd name="T39" fmla="*/ 31 h 64"/>
                <a:gd name="T40" fmla="*/ 3 w 396"/>
                <a:gd name="T41" fmla="*/ 28 h 64"/>
                <a:gd name="T42" fmla="*/ 1 w 396"/>
                <a:gd name="T43" fmla="*/ 23 h 64"/>
                <a:gd name="T44" fmla="*/ 0 w 396"/>
                <a:gd name="T45" fmla="*/ 16 h 64"/>
                <a:gd name="T46" fmla="*/ 0 w 396"/>
                <a:gd name="T47" fmla="*/ 16 h 64"/>
                <a:gd name="T48" fmla="*/ 1 w 396"/>
                <a:gd name="T49" fmla="*/ 10 h 64"/>
                <a:gd name="T50" fmla="*/ 3 w 396"/>
                <a:gd name="T51" fmla="*/ 5 h 64"/>
                <a:gd name="T52" fmla="*/ 8 w 396"/>
                <a:gd name="T53" fmla="*/ 2 h 64"/>
                <a:gd name="T54" fmla="*/ 16 w 396"/>
                <a:gd name="T55" fmla="*/ 0 h 64"/>
                <a:gd name="T56" fmla="*/ 316 w 396"/>
                <a:gd name="T57" fmla="*/ 0 h 64"/>
                <a:gd name="T58" fmla="*/ 316 w 396"/>
                <a:gd name="T59" fmla="*/ 0 h 64"/>
                <a:gd name="T60" fmla="*/ 325 w 396"/>
                <a:gd name="T61" fmla="*/ 0 h 64"/>
                <a:gd name="T62" fmla="*/ 335 w 396"/>
                <a:gd name="T63" fmla="*/ 0 h 64"/>
                <a:gd name="T64" fmla="*/ 346 w 396"/>
                <a:gd name="T65" fmla="*/ 2 h 64"/>
                <a:gd name="T66" fmla="*/ 357 w 396"/>
                <a:gd name="T67" fmla="*/ 6 h 64"/>
                <a:gd name="T68" fmla="*/ 368 w 396"/>
                <a:gd name="T69" fmla="*/ 11 h 64"/>
                <a:gd name="T70" fmla="*/ 378 w 396"/>
                <a:gd name="T71" fmla="*/ 18 h 64"/>
                <a:gd name="T72" fmla="*/ 383 w 396"/>
                <a:gd name="T73" fmla="*/ 23 h 64"/>
                <a:gd name="T74" fmla="*/ 387 w 396"/>
                <a:gd name="T75" fmla="*/ 28 h 64"/>
                <a:gd name="T76" fmla="*/ 391 w 396"/>
                <a:gd name="T77" fmla="*/ 35 h 64"/>
                <a:gd name="T78" fmla="*/ 395 w 396"/>
                <a:gd name="T79" fmla="*/ 42 h 64"/>
                <a:gd name="T80" fmla="*/ 395 w 396"/>
                <a:gd name="T81" fmla="*/ 42 h 64"/>
                <a:gd name="T82" fmla="*/ 396 w 396"/>
                <a:gd name="T83" fmla="*/ 48 h 64"/>
                <a:gd name="T84" fmla="*/ 395 w 396"/>
                <a:gd name="T85" fmla="*/ 54 h 64"/>
                <a:gd name="T86" fmla="*/ 391 w 396"/>
                <a:gd name="T87" fmla="*/ 59 h 64"/>
                <a:gd name="T88" fmla="*/ 385 w 396"/>
                <a:gd name="T89" fmla="*/ 63 h 64"/>
                <a:gd name="T90" fmla="*/ 385 w 396"/>
                <a:gd name="T91" fmla="*/ 63 h 64"/>
                <a:gd name="T92" fmla="*/ 380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380" y="64"/>
                  </a:moveTo>
                  <a:lnTo>
                    <a:pt x="380" y="64"/>
                  </a:lnTo>
                  <a:lnTo>
                    <a:pt x="375" y="63"/>
                  </a:lnTo>
                  <a:lnTo>
                    <a:pt x="370" y="61"/>
                  </a:lnTo>
                  <a:lnTo>
                    <a:pt x="367" y="58"/>
                  </a:lnTo>
                  <a:lnTo>
                    <a:pt x="365" y="53"/>
                  </a:lnTo>
                  <a:lnTo>
                    <a:pt x="365" y="53"/>
                  </a:lnTo>
                  <a:lnTo>
                    <a:pt x="362" y="49"/>
                  </a:lnTo>
                  <a:lnTo>
                    <a:pt x="360" y="46"/>
                  </a:lnTo>
                  <a:lnTo>
                    <a:pt x="352" y="40"/>
                  </a:lnTo>
                  <a:lnTo>
                    <a:pt x="346" y="36"/>
                  </a:lnTo>
                  <a:lnTo>
                    <a:pt x="339" y="33"/>
                  </a:lnTo>
                  <a:lnTo>
                    <a:pt x="331" y="32"/>
                  </a:lnTo>
                  <a:lnTo>
                    <a:pt x="325" y="32"/>
                  </a:lnTo>
                  <a:lnTo>
                    <a:pt x="319" y="32"/>
                  </a:lnTo>
                  <a:lnTo>
                    <a:pt x="319" y="32"/>
                  </a:lnTo>
                  <a:lnTo>
                    <a:pt x="316" y="32"/>
                  </a:lnTo>
                  <a:lnTo>
                    <a:pt x="16" y="32"/>
                  </a:lnTo>
                  <a:lnTo>
                    <a:pt x="16" y="32"/>
                  </a:lnTo>
                  <a:lnTo>
                    <a:pt x="8" y="31"/>
                  </a:lnTo>
                  <a:lnTo>
                    <a:pt x="3" y="28"/>
                  </a:lnTo>
                  <a:lnTo>
                    <a:pt x="1" y="23"/>
                  </a:lnTo>
                  <a:lnTo>
                    <a:pt x="0" y="16"/>
                  </a:lnTo>
                  <a:lnTo>
                    <a:pt x="0" y="16"/>
                  </a:lnTo>
                  <a:lnTo>
                    <a:pt x="1" y="10"/>
                  </a:lnTo>
                  <a:lnTo>
                    <a:pt x="3" y="5"/>
                  </a:lnTo>
                  <a:lnTo>
                    <a:pt x="8" y="2"/>
                  </a:lnTo>
                  <a:lnTo>
                    <a:pt x="16" y="0"/>
                  </a:lnTo>
                  <a:lnTo>
                    <a:pt x="316" y="0"/>
                  </a:lnTo>
                  <a:lnTo>
                    <a:pt x="316" y="0"/>
                  </a:lnTo>
                  <a:lnTo>
                    <a:pt x="325" y="0"/>
                  </a:lnTo>
                  <a:lnTo>
                    <a:pt x="335" y="0"/>
                  </a:lnTo>
                  <a:lnTo>
                    <a:pt x="346" y="2"/>
                  </a:lnTo>
                  <a:lnTo>
                    <a:pt x="357" y="6"/>
                  </a:lnTo>
                  <a:lnTo>
                    <a:pt x="368" y="11"/>
                  </a:lnTo>
                  <a:lnTo>
                    <a:pt x="378" y="18"/>
                  </a:lnTo>
                  <a:lnTo>
                    <a:pt x="383" y="23"/>
                  </a:lnTo>
                  <a:lnTo>
                    <a:pt x="387" y="28"/>
                  </a:lnTo>
                  <a:lnTo>
                    <a:pt x="391" y="35"/>
                  </a:lnTo>
                  <a:lnTo>
                    <a:pt x="395" y="42"/>
                  </a:lnTo>
                  <a:lnTo>
                    <a:pt x="395" y="42"/>
                  </a:lnTo>
                  <a:lnTo>
                    <a:pt x="396" y="48"/>
                  </a:lnTo>
                  <a:lnTo>
                    <a:pt x="395" y="54"/>
                  </a:lnTo>
                  <a:lnTo>
                    <a:pt x="391" y="59"/>
                  </a:lnTo>
                  <a:lnTo>
                    <a:pt x="385" y="63"/>
                  </a:lnTo>
                  <a:lnTo>
                    <a:pt x="385" y="63"/>
                  </a:lnTo>
                  <a:lnTo>
                    <a:pt x="38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4"/>
            <p:cNvSpPr>
              <a:spLocks/>
            </p:cNvSpPr>
            <p:nvPr/>
          </p:nvSpPr>
          <p:spPr bwMode="auto">
            <a:xfrm>
              <a:off x="309" y="1395"/>
              <a:ext cx="79" cy="13"/>
            </a:xfrm>
            <a:custGeom>
              <a:avLst/>
              <a:gdLst>
                <a:gd name="T0" fmla="*/ 380 w 396"/>
                <a:gd name="T1" fmla="*/ 64 h 64"/>
                <a:gd name="T2" fmla="*/ 380 w 396"/>
                <a:gd name="T3" fmla="*/ 64 h 64"/>
                <a:gd name="T4" fmla="*/ 375 w 396"/>
                <a:gd name="T5" fmla="*/ 63 h 64"/>
                <a:gd name="T6" fmla="*/ 370 w 396"/>
                <a:gd name="T7" fmla="*/ 61 h 64"/>
                <a:gd name="T8" fmla="*/ 367 w 396"/>
                <a:gd name="T9" fmla="*/ 58 h 64"/>
                <a:gd name="T10" fmla="*/ 365 w 396"/>
                <a:gd name="T11" fmla="*/ 53 h 64"/>
                <a:gd name="T12" fmla="*/ 365 w 396"/>
                <a:gd name="T13" fmla="*/ 53 h 64"/>
                <a:gd name="T14" fmla="*/ 362 w 396"/>
                <a:gd name="T15" fmla="*/ 49 h 64"/>
                <a:gd name="T16" fmla="*/ 360 w 396"/>
                <a:gd name="T17" fmla="*/ 46 h 64"/>
                <a:gd name="T18" fmla="*/ 352 w 396"/>
                <a:gd name="T19" fmla="*/ 40 h 64"/>
                <a:gd name="T20" fmla="*/ 346 w 396"/>
                <a:gd name="T21" fmla="*/ 36 h 64"/>
                <a:gd name="T22" fmla="*/ 339 w 396"/>
                <a:gd name="T23" fmla="*/ 33 h 64"/>
                <a:gd name="T24" fmla="*/ 331 w 396"/>
                <a:gd name="T25" fmla="*/ 32 h 64"/>
                <a:gd name="T26" fmla="*/ 325 w 396"/>
                <a:gd name="T27" fmla="*/ 32 h 64"/>
                <a:gd name="T28" fmla="*/ 319 w 396"/>
                <a:gd name="T29" fmla="*/ 32 h 64"/>
                <a:gd name="T30" fmla="*/ 319 w 396"/>
                <a:gd name="T31" fmla="*/ 32 h 64"/>
                <a:gd name="T32" fmla="*/ 316 w 396"/>
                <a:gd name="T33" fmla="*/ 32 h 64"/>
                <a:gd name="T34" fmla="*/ 16 w 396"/>
                <a:gd name="T35" fmla="*/ 32 h 64"/>
                <a:gd name="T36" fmla="*/ 16 w 396"/>
                <a:gd name="T37" fmla="*/ 32 h 64"/>
                <a:gd name="T38" fmla="*/ 8 w 396"/>
                <a:gd name="T39" fmla="*/ 31 h 64"/>
                <a:gd name="T40" fmla="*/ 3 w 396"/>
                <a:gd name="T41" fmla="*/ 28 h 64"/>
                <a:gd name="T42" fmla="*/ 1 w 396"/>
                <a:gd name="T43" fmla="*/ 23 h 64"/>
                <a:gd name="T44" fmla="*/ 0 w 396"/>
                <a:gd name="T45" fmla="*/ 16 h 64"/>
                <a:gd name="T46" fmla="*/ 0 w 396"/>
                <a:gd name="T47" fmla="*/ 16 h 64"/>
                <a:gd name="T48" fmla="*/ 1 w 396"/>
                <a:gd name="T49" fmla="*/ 10 h 64"/>
                <a:gd name="T50" fmla="*/ 3 w 396"/>
                <a:gd name="T51" fmla="*/ 5 h 64"/>
                <a:gd name="T52" fmla="*/ 8 w 396"/>
                <a:gd name="T53" fmla="*/ 2 h 64"/>
                <a:gd name="T54" fmla="*/ 16 w 396"/>
                <a:gd name="T55" fmla="*/ 0 h 64"/>
                <a:gd name="T56" fmla="*/ 316 w 396"/>
                <a:gd name="T57" fmla="*/ 0 h 64"/>
                <a:gd name="T58" fmla="*/ 316 w 396"/>
                <a:gd name="T59" fmla="*/ 0 h 64"/>
                <a:gd name="T60" fmla="*/ 325 w 396"/>
                <a:gd name="T61" fmla="*/ 0 h 64"/>
                <a:gd name="T62" fmla="*/ 335 w 396"/>
                <a:gd name="T63" fmla="*/ 0 h 64"/>
                <a:gd name="T64" fmla="*/ 346 w 396"/>
                <a:gd name="T65" fmla="*/ 2 h 64"/>
                <a:gd name="T66" fmla="*/ 357 w 396"/>
                <a:gd name="T67" fmla="*/ 6 h 64"/>
                <a:gd name="T68" fmla="*/ 368 w 396"/>
                <a:gd name="T69" fmla="*/ 11 h 64"/>
                <a:gd name="T70" fmla="*/ 378 w 396"/>
                <a:gd name="T71" fmla="*/ 18 h 64"/>
                <a:gd name="T72" fmla="*/ 383 w 396"/>
                <a:gd name="T73" fmla="*/ 23 h 64"/>
                <a:gd name="T74" fmla="*/ 387 w 396"/>
                <a:gd name="T75" fmla="*/ 28 h 64"/>
                <a:gd name="T76" fmla="*/ 391 w 396"/>
                <a:gd name="T77" fmla="*/ 35 h 64"/>
                <a:gd name="T78" fmla="*/ 395 w 396"/>
                <a:gd name="T79" fmla="*/ 42 h 64"/>
                <a:gd name="T80" fmla="*/ 395 w 396"/>
                <a:gd name="T81" fmla="*/ 42 h 64"/>
                <a:gd name="T82" fmla="*/ 396 w 396"/>
                <a:gd name="T83" fmla="*/ 48 h 64"/>
                <a:gd name="T84" fmla="*/ 395 w 396"/>
                <a:gd name="T85" fmla="*/ 54 h 64"/>
                <a:gd name="T86" fmla="*/ 391 w 396"/>
                <a:gd name="T87" fmla="*/ 59 h 64"/>
                <a:gd name="T88" fmla="*/ 385 w 396"/>
                <a:gd name="T89" fmla="*/ 63 h 64"/>
                <a:gd name="T90" fmla="*/ 385 w 396"/>
                <a:gd name="T91" fmla="*/ 63 h 64"/>
                <a:gd name="T92" fmla="*/ 380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380" y="64"/>
                  </a:moveTo>
                  <a:lnTo>
                    <a:pt x="380" y="64"/>
                  </a:lnTo>
                  <a:lnTo>
                    <a:pt x="375" y="63"/>
                  </a:lnTo>
                  <a:lnTo>
                    <a:pt x="370" y="61"/>
                  </a:lnTo>
                  <a:lnTo>
                    <a:pt x="367" y="58"/>
                  </a:lnTo>
                  <a:lnTo>
                    <a:pt x="365" y="53"/>
                  </a:lnTo>
                  <a:lnTo>
                    <a:pt x="365" y="53"/>
                  </a:lnTo>
                  <a:lnTo>
                    <a:pt x="362" y="49"/>
                  </a:lnTo>
                  <a:lnTo>
                    <a:pt x="360" y="46"/>
                  </a:lnTo>
                  <a:lnTo>
                    <a:pt x="352" y="40"/>
                  </a:lnTo>
                  <a:lnTo>
                    <a:pt x="346" y="36"/>
                  </a:lnTo>
                  <a:lnTo>
                    <a:pt x="339" y="33"/>
                  </a:lnTo>
                  <a:lnTo>
                    <a:pt x="331" y="32"/>
                  </a:lnTo>
                  <a:lnTo>
                    <a:pt x="325" y="32"/>
                  </a:lnTo>
                  <a:lnTo>
                    <a:pt x="319" y="32"/>
                  </a:lnTo>
                  <a:lnTo>
                    <a:pt x="319" y="32"/>
                  </a:lnTo>
                  <a:lnTo>
                    <a:pt x="316" y="32"/>
                  </a:lnTo>
                  <a:lnTo>
                    <a:pt x="16" y="32"/>
                  </a:lnTo>
                  <a:lnTo>
                    <a:pt x="16" y="32"/>
                  </a:lnTo>
                  <a:lnTo>
                    <a:pt x="8" y="31"/>
                  </a:lnTo>
                  <a:lnTo>
                    <a:pt x="3" y="28"/>
                  </a:lnTo>
                  <a:lnTo>
                    <a:pt x="1" y="23"/>
                  </a:lnTo>
                  <a:lnTo>
                    <a:pt x="0" y="16"/>
                  </a:lnTo>
                  <a:lnTo>
                    <a:pt x="0" y="16"/>
                  </a:lnTo>
                  <a:lnTo>
                    <a:pt x="1" y="10"/>
                  </a:lnTo>
                  <a:lnTo>
                    <a:pt x="3" y="5"/>
                  </a:lnTo>
                  <a:lnTo>
                    <a:pt x="8" y="2"/>
                  </a:lnTo>
                  <a:lnTo>
                    <a:pt x="16" y="0"/>
                  </a:lnTo>
                  <a:lnTo>
                    <a:pt x="316" y="0"/>
                  </a:lnTo>
                  <a:lnTo>
                    <a:pt x="316" y="0"/>
                  </a:lnTo>
                  <a:lnTo>
                    <a:pt x="325" y="0"/>
                  </a:lnTo>
                  <a:lnTo>
                    <a:pt x="335" y="0"/>
                  </a:lnTo>
                  <a:lnTo>
                    <a:pt x="346" y="2"/>
                  </a:lnTo>
                  <a:lnTo>
                    <a:pt x="357" y="6"/>
                  </a:lnTo>
                  <a:lnTo>
                    <a:pt x="368" y="11"/>
                  </a:lnTo>
                  <a:lnTo>
                    <a:pt x="378" y="18"/>
                  </a:lnTo>
                  <a:lnTo>
                    <a:pt x="383" y="23"/>
                  </a:lnTo>
                  <a:lnTo>
                    <a:pt x="387" y="28"/>
                  </a:lnTo>
                  <a:lnTo>
                    <a:pt x="391" y="35"/>
                  </a:lnTo>
                  <a:lnTo>
                    <a:pt x="395" y="42"/>
                  </a:lnTo>
                  <a:lnTo>
                    <a:pt x="395" y="42"/>
                  </a:lnTo>
                  <a:lnTo>
                    <a:pt x="396" y="48"/>
                  </a:lnTo>
                  <a:lnTo>
                    <a:pt x="395" y="54"/>
                  </a:lnTo>
                  <a:lnTo>
                    <a:pt x="391" y="59"/>
                  </a:lnTo>
                  <a:lnTo>
                    <a:pt x="385" y="63"/>
                  </a:lnTo>
                  <a:lnTo>
                    <a:pt x="385" y="63"/>
                  </a:lnTo>
                  <a:lnTo>
                    <a:pt x="380"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5"/>
            <p:cNvSpPr>
              <a:spLocks/>
            </p:cNvSpPr>
            <p:nvPr/>
          </p:nvSpPr>
          <p:spPr bwMode="auto">
            <a:xfrm>
              <a:off x="309" y="1423"/>
              <a:ext cx="79" cy="13"/>
            </a:xfrm>
            <a:custGeom>
              <a:avLst/>
              <a:gdLst>
                <a:gd name="T0" fmla="*/ 380 w 396"/>
                <a:gd name="T1" fmla="*/ 65 h 65"/>
                <a:gd name="T2" fmla="*/ 380 w 396"/>
                <a:gd name="T3" fmla="*/ 65 h 65"/>
                <a:gd name="T4" fmla="*/ 375 w 396"/>
                <a:gd name="T5" fmla="*/ 63 h 65"/>
                <a:gd name="T6" fmla="*/ 370 w 396"/>
                <a:gd name="T7" fmla="*/ 62 h 65"/>
                <a:gd name="T8" fmla="*/ 367 w 396"/>
                <a:gd name="T9" fmla="*/ 58 h 65"/>
                <a:gd name="T10" fmla="*/ 365 w 396"/>
                <a:gd name="T11" fmla="*/ 55 h 65"/>
                <a:gd name="T12" fmla="*/ 365 w 396"/>
                <a:gd name="T13" fmla="*/ 55 h 65"/>
                <a:gd name="T14" fmla="*/ 362 w 396"/>
                <a:gd name="T15" fmla="*/ 50 h 65"/>
                <a:gd name="T16" fmla="*/ 360 w 396"/>
                <a:gd name="T17" fmla="*/ 46 h 65"/>
                <a:gd name="T18" fmla="*/ 352 w 396"/>
                <a:gd name="T19" fmla="*/ 40 h 65"/>
                <a:gd name="T20" fmla="*/ 346 w 396"/>
                <a:gd name="T21" fmla="*/ 36 h 65"/>
                <a:gd name="T22" fmla="*/ 339 w 396"/>
                <a:gd name="T23" fmla="*/ 34 h 65"/>
                <a:gd name="T24" fmla="*/ 331 w 396"/>
                <a:gd name="T25" fmla="*/ 34 h 65"/>
                <a:gd name="T26" fmla="*/ 325 w 396"/>
                <a:gd name="T27" fmla="*/ 32 h 65"/>
                <a:gd name="T28" fmla="*/ 319 w 396"/>
                <a:gd name="T29" fmla="*/ 34 h 65"/>
                <a:gd name="T30" fmla="*/ 319 w 396"/>
                <a:gd name="T31" fmla="*/ 34 h 65"/>
                <a:gd name="T32" fmla="*/ 316 w 396"/>
                <a:gd name="T33" fmla="*/ 34 h 65"/>
                <a:gd name="T34" fmla="*/ 16 w 396"/>
                <a:gd name="T35" fmla="*/ 34 h 65"/>
                <a:gd name="T36" fmla="*/ 16 w 396"/>
                <a:gd name="T37" fmla="*/ 34 h 65"/>
                <a:gd name="T38" fmla="*/ 8 w 396"/>
                <a:gd name="T39" fmla="*/ 32 h 65"/>
                <a:gd name="T40" fmla="*/ 3 w 396"/>
                <a:gd name="T41" fmla="*/ 29 h 65"/>
                <a:gd name="T42" fmla="*/ 1 w 396"/>
                <a:gd name="T43" fmla="*/ 24 h 65"/>
                <a:gd name="T44" fmla="*/ 0 w 396"/>
                <a:gd name="T45" fmla="*/ 17 h 65"/>
                <a:gd name="T46" fmla="*/ 0 w 396"/>
                <a:gd name="T47" fmla="*/ 17 h 65"/>
                <a:gd name="T48" fmla="*/ 1 w 396"/>
                <a:gd name="T49" fmla="*/ 11 h 65"/>
                <a:gd name="T50" fmla="*/ 3 w 396"/>
                <a:gd name="T51" fmla="*/ 6 h 65"/>
                <a:gd name="T52" fmla="*/ 8 w 396"/>
                <a:gd name="T53" fmla="*/ 2 h 65"/>
                <a:gd name="T54" fmla="*/ 16 w 396"/>
                <a:gd name="T55" fmla="*/ 1 h 65"/>
                <a:gd name="T56" fmla="*/ 316 w 396"/>
                <a:gd name="T57" fmla="*/ 1 h 65"/>
                <a:gd name="T58" fmla="*/ 316 w 396"/>
                <a:gd name="T59" fmla="*/ 1 h 65"/>
                <a:gd name="T60" fmla="*/ 325 w 396"/>
                <a:gd name="T61" fmla="*/ 0 h 65"/>
                <a:gd name="T62" fmla="*/ 335 w 396"/>
                <a:gd name="T63" fmla="*/ 1 h 65"/>
                <a:gd name="T64" fmla="*/ 346 w 396"/>
                <a:gd name="T65" fmla="*/ 2 h 65"/>
                <a:gd name="T66" fmla="*/ 357 w 396"/>
                <a:gd name="T67" fmla="*/ 6 h 65"/>
                <a:gd name="T68" fmla="*/ 368 w 396"/>
                <a:gd name="T69" fmla="*/ 11 h 65"/>
                <a:gd name="T70" fmla="*/ 378 w 396"/>
                <a:gd name="T71" fmla="*/ 19 h 65"/>
                <a:gd name="T72" fmla="*/ 383 w 396"/>
                <a:gd name="T73" fmla="*/ 24 h 65"/>
                <a:gd name="T74" fmla="*/ 387 w 396"/>
                <a:gd name="T75" fmla="*/ 30 h 65"/>
                <a:gd name="T76" fmla="*/ 391 w 396"/>
                <a:gd name="T77" fmla="*/ 35 h 65"/>
                <a:gd name="T78" fmla="*/ 395 w 396"/>
                <a:gd name="T79" fmla="*/ 42 h 65"/>
                <a:gd name="T80" fmla="*/ 395 w 396"/>
                <a:gd name="T81" fmla="*/ 42 h 65"/>
                <a:gd name="T82" fmla="*/ 396 w 396"/>
                <a:gd name="T83" fmla="*/ 48 h 65"/>
                <a:gd name="T84" fmla="*/ 395 w 396"/>
                <a:gd name="T85" fmla="*/ 55 h 65"/>
                <a:gd name="T86" fmla="*/ 391 w 396"/>
                <a:gd name="T87" fmla="*/ 60 h 65"/>
                <a:gd name="T88" fmla="*/ 385 w 396"/>
                <a:gd name="T89" fmla="*/ 63 h 65"/>
                <a:gd name="T90" fmla="*/ 385 w 396"/>
                <a:gd name="T91" fmla="*/ 63 h 65"/>
                <a:gd name="T92" fmla="*/ 380 w 396"/>
                <a:gd name="T9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5">
                  <a:moveTo>
                    <a:pt x="380" y="65"/>
                  </a:moveTo>
                  <a:lnTo>
                    <a:pt x="380" y="65"/>
                  </a:lnTo>
                  <a:lnTo>
                    <a:pt x="375" y="63"/>
                  </a:lnTo>
                  <a:lnTo>
                    <a:pt x="370" y="62"/>
                  </a:lnTo>
                  <a:lnTo>
                    <a:pt x="367" y="58"/>
                  </a:lnTo>
                  <a:lnTo>
                    <a:pt x="365" y="55"/>
                  </a:lnTo>
                  <a:lnTo>
                    <a:pt x="365" y="55"/>
                  </a:lnTo>
                  <a:lnTo>
                    <a:pt x="362" y="50"/>
                  </a:lnTo>
                  <a:lnTo>
                    <a:pt x="360" y="46"/>
                  </a:lnTo>
                  <a:lnTo>
                    <a:pt x="352" y="40"/>
                  </a:lnTo>
                  <a:lnTo>
                    <a:pt x="346" y="36"/>
                  </a:lnTo>
                  <a:lnTo>
                    <a:pt x="339" y="34"/>
                  </a:lnTo>
                  <a:lnTo>
                    <a:pt x="331" y="34"/>
                  </a:lnTo>
                  <a:lnTo>
                    <a:pt x="325" y="32"/>
                  </a:lnTo>
                  <a:lnTo>
                    <a:pt x="319" y="34"/>
                  </a:lnTo>
                  <a:lnTo>
                    <a:pt x="319" y="34"/>
                  </a:lnTo>
                  <a:lnTo>
                    <a:pt x="316" y="34"/>
                  </a:lnTo>
                  <a:lnTo>
                    <a:pt x="16" y="34"/>
                  </a:lnTo>
                  <a:lnTo>
                    <a:pt x="16" y="34"/>
                  </a:lnTo>
                  <a:lnTo>
                    <a:pt x="8" y="32"/>
                  </a:lnTo>
                  <a:lnTo>
                    <a:pt x="3" y="29"/>
                  </a:lnTo>
                  <a:lnTo>
                    <a:pt x="1" y="24"/>
                  </a:lnTo>
                  <a:lnTo>
                    <a:pt x="0" y="17"/>
                  </a:lnTo>
                  <a:lnTo>
                    <a:pt x="0" y="17"/>
                  </a:lnTo>
                  <a:lnTo>
                    <a:pt x="1" y="11"/>
                  </a:lnTo>
                  <a:lnTo>
                    <a:pt x="3" y="6"/>
                  </a:lnTo>
                  <a:lnTo>
                    <a:pt x="8" y="2"/>
                  </a:lnTo>
                  <a:lnTo>
                    <a:pt x="16" y="1"/>
                  </a:lnTo>
                  <a:lnTo>
                    <a:pt x="316" y="1"/>
                  </a:lnTo>
                  <a:lnTo>
                    <a:pt x="316" y="1"/>
                  </a:lnTo>
                  <a:lnTo>
                    <a:pt x="325" y="0"/>
                  </a:lnTo>
                  <a:lnTo>
                    <a:pt x="335" y="1"/>
                  </a:lnTo>
                  <a:lnTo>
                    <a:pt x="346" y="2"/>
                  </a:lnTo>
                  <a:lnTo>
                    <a:pt x="357" y="6"/>
                  </a:lnTo>
                  <a:lnTo>
                    <a:pt x="368" y="11"/>
                  </a:lnTo>
                  <a:lnTo>
                    <a:pt x="378" y="19"/>
                  </a:lnTo>
                  <a:lnTo>
                    <a:pt x="383" y="24"/>
                  </a:lnTo>
                  <a:lnTo>
                    <a:pt x="387" y="30"/>
                  </a:lnTo>
                  <a:lnTo>
                    <a:pt x="391" y="35"/>
                  </a:lnTo>
                  <a:lnTo>
                    <a:pt x="395" y="42"/>
                  </a:lnTo>
                  <a:lnTo>
                    <a:pt x="395" y="42"/>
                  </a:lnTo>
                  <a:lnTo>
                    <a:pt x="396" y="48"/>
                  </a:lnTo>
                  <a:lnTo>
                    <a:pt x="395" y="55"/>
                  </a:lnTo>
                  <a:lnTo>
                    <a:pt x="391" y="60"/>
                  </a:lnTo>
                  <a:lnTo>
                    <a:pt x="385" y="63"/>
                  </a:lnTo>
                  <a:lnTo>
                    <a:pt x="385" y="63"/>
                  </a:lnTo>
                  <a:lnTo>
                    <a:pt x="380"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6"/>
            <p:cNvSpPr>
              <a:spLocks/>
            </p:cNvSpPr>
            <p:nvPr/>
          </p:nvSpPr>
          <p:spPr bwMode="auto">
            <a:xfrm>
              <a:off x="309" y="1423"/>
              <a:ext cx="79" cy="13"/>
            </a:xfrm>
            <a:custGeom>
              <a:avLst/>
              <a:gdLst>
                <a:gd name="T0" fmla="*/ 380 w 396"/>
                <a:gd name="T1" fmla="*/ 65 h 65"/>
                <a:gd name="T2" fmla="*/ 380 w 396"/>
                <a:gd name="T3" fmla="*/ 65 h 65"/>
                <a:gd name="T4" fmla="*/ 375 w 396"/>
                <a:gd name="T5" fmla="*/ 63 h 65"/>
                <a:gd name="T6" fmla="*/ 370 w 396"/>
                <a:gd name="T7" fmla="*/ 62 h 65"/>
                <a:gd name="T8" fmla="*/ 367 w 396"/>
                <a:gd name="T9" fmla="*/ 58 h 65"/>
                <a:gd name="T10" fmla="*/ 365 w 396"/>
                <a:gd name="T11" fmla="*/ 55 h 65"/>
                <a:gd name="T12" fmla="*/ 365 w 396"/>
                <a:gd name="T13" fmla="*/ 55 h 65"/>
                <a:gd name="T14" fmla="*/ 362 w 396"/>
                <a:gd name="T15" fmla="*/ 50 h 65"/>
                <a:gd name="T16" fmla="*/ 360 w 396"/>
                <a:gd name="T17" fmla="*/ 46 h 65"/>
                <a:gd name="T18" fmla="*/ 352 w 396"/>
                <a:gd name="T19" fmla="*/ 40 h 65"/>
                <a:gd name="T20" fmla="*/ 346 w 396"/>
                <a:gd name="T21" fmla="*/ 36 h 65"/>
                <a:gd name="T22" fmla="*/ 339 w 396"/>
                <a:gd name="T23" fmla="*/ 34 h 65"/>
                <a:gd name="T24" fmla="*/ 331 w 396"/>
                <a:gd name="T25" fmla="*/ 34 h 65"/>
                <a:gd name="T26" fmla="*/ 325 w 396"/>
                <a:gd name="T27" fmla="*/ 32 h 65"/>
                <a:gd name="T28" fmla="*/ 319 w 396"/>
                <a:gd name="T29" fmla="*/ 34 h 65"/>
                <a:gd name="T30" fmla="*/ 319 w 396"/>
                <a:gd name="T31" fmla="*/ 34 h 65"/>
                <a:gd name="T32" fmla="*/ 316 w 396"/>
                <a:gd name="T33" fmla="*/ 34 h 65"/>
                <a:gd name="T34" fmla="*/ 16 w 396"/>
                <a:gd name="T35" fmla="*/ 34 h 65"/>
                <a:gd name="T36" fmla="*/ 16 w 396"/>
                <a:gd name="T37" fmla="*/ 34 h 65"/>
                <a:gd name="T38" fmla="*/ 8 w 396"/>
                <a:gd name="T39" fmla="*/ 32 h 65"/>
                <a:gd name="T40" fmla="*/ 3 w 396"/>
                <a:gd name="T41" fmla="*/ 29 h 65"/>
                <a:gd name="T42" fmla="*/ 1 w 396"/>
                <a:gd name="T43" fmla="*/ 24 h 65"/>
                <a:gd name="T44" fmla="*/ 0 w 396"/>
                <a:gd name="T45" fmla="*/ 17 h 65"/>
                <a:gd name="T46" fmla="*/ 0 w 396"/>
                <a:gd name="T47" fmla="*/ 17 h 65"/>
                <a:gd name="T48" fmla="*/ 1 w 396"/>
                <a:gd name="T49" fmla="*/ 11 h 65"/>
                <a:gd name="T50" fmla="*/ 3 w 396"/>
                <a:gd name="T51" fmla="*/ 6 h 65"/>
                <a:gd name="T52" fmla="*/ 8 w 396"/>
                <a:gd name="T53" fmla="*/ 2 h 65"/>
                <a:gd name="T54" fmla="*/ 16 w 396"/>
                <a:gd name="T55" fmla="*/ 1 h 65"/>
                <a:gd name="T56" fmla="*/ 316 w 396"/>
                <a:gd name="T57" fmla="*/ 1 h 65"/>
                <a:gd name="T58" fmla="*/ 316 w 396"/>
                <a:gd name="T59" fmla="*/ 1 h 65"/>
                <a:gd name="T60" fmla="*/ 325 w 396"/>
                <a:gd name="T61" fmla="*/ 0 h 65"/>
                <a:gd name="T62" fmla="*/ 335 w 396"/>
                <a:gd name="T63" fmla="*/ 1 h 65"/>
                <a:gd name="T64" fmla="*/ 346 w 396"/>
                <a:gd name="T65" fmla="*/ 2 h 65"/>
                <a:gd name="T66" fmla="*/ 357 w 396"/>
                <a:gd name="T67" fmla="*/ 6 h 65"/>
                <a:gd name="T68" fmla="*/ 368 w 396"/>
                <a:gd name="T69" fmla="*/ 11 h 65"/>
                <a:gd name="T70" fmla="*/ 378 w 396"/>
                <a:gd name="T71" fmla="*/ 19 h 65"/>
                <a:gd name="T72" fmla="*/ 383 w 396"/>
                <a:gd name="T73" fmla="*/ 24 h 65"/>
                <a:gd name="T74" fmla="*/ 387 w 396"/>
                <a:gd name="T75" fmla="*/ 30 h 65"/>
                <a:gd name="T76" fmla="*/ 391 w 396"/>
                <a:gd name="T77" fmla="*/ 35 h 65"/>
                <a:gd name="T78" fmla="*/ 395 w 396"/>
                <a:gd name="T79" fmla="*/ 42 h 65"/>
                <a:gd name="T80" fmla="*/ 395 w 396"/>
                <a:gd name="T81" fmla="*/ 42 h 65"/>
                <a:gd name="T82" fmla="*/ 396 w 396"/>
                <a:gd name="T83" fmla="*/ 48 h 65"/>
                <a:gd name="T84" fmla="*/ 395 w 396"/>
                <a:gd name="T85" fmla="*/ 55 h 65"/>
                <a:gd name="T86" fmla="*/ 391 w 396"/>
                <a:gd name="T87" fmla="*/ 60 h 65"/>
                <a:gd name="T88" fmla="*/ 385 w 396"/>
                <a:gd name="T89" fmla="*/ 63 h 65"/>
                <a:gd name="T90" fmla="*/ 385 w 396"/>
                <a:gd name="T91" fmla="*/ 63 h 65"/>
                <a:gd name="T92" fmla="*/ 380 w 396"/>
                <a:gd name="T9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5">
                  <a:moveTo>
                    <a:pt x="380" y="65"/>
                  </a:moveTo>
                  <a:lnTo>
                    <a:pt x="380" y="65"/>
                  </a:lnTo>
                  <a:lnTo>
                    <a:pt x="375" y="63"/>
                  </a:lnTo>
                  <a:lnTo>
                    <a:pt x="370" y="62"/>
                  </a:lnTo>
                  <a:lnTo>
                    <a:pt x="367" y="58"/>
                  </a:lnTo>
                  <a:lnTo>
                    <a:pt x="365" y="55"/>
                  </a:lnTo>
                  <a:lnTo>
                    <a:pt x="365" y="55"/>
                  </a:lnTo>
                  <a:lnTo>
                    <a:pt x="362" y="50"/>
                  </a:lnTo>
                  <a:lnTo>
                    <a:pt x="360" y="46"/>
                  </a:lnTo>
                  <a:lnTo>
                    <a:pt x="352" y="40"/>
                  </a:lnTo>
                  <a:lnTo>
                    <a:pt x="346" y="36"/>
                  </a:lnTo>
                  <a:lnTo>
                    <a:pt x="339" y="34"/>
                  </a:lnTo>
                  <a:lnTo>
                    <a:pt x="331" y="34"/>
                  </a:lnTo>
                  <a:lnTo>
                    <a:pt x="325" y="32"/>
                  </a:lnTo>
                  <a:lnTo>
                    <a:pt x="319" y="34"/>
                  </a:lnTo>
                  <a:lnTo>
                    <a:pt x="319" y="34"/>
                  </a:lnTo>
                  <a:lnTo>
                    <a:pt x="316" y="34"/>
                  </a:lnTo>
                  <a:lnTo>
                    <a:pt x="16" y="34"/>
                  </a:lnTo>
                  <a:lnTo>
                    <a:pt x="16" y="34"/>
                  </a:lnTo>
                  <a:lnTo>
                    <a:pt x="8" y="32"/>
                  </a:lnTo>
                  <a:lnTo>
                    <a:pt x="3" y="29"/>
                  </a:lnTo>
                  <a:lnTo>
                    <a:pt x="1" y="24"/>
                  </a:lnTo>
                  <a:lnTo>
                    <a:pt x="0" y="17"/>
                  </a:lnTo>
                  <a:lnTo>
                    <a:pt x="0" y="17"/>
                  </a:lnTo>
                  <a:lnTo>
                    <a:pt x="1" y="11"/>
                  </a:lnTo>
                  <a:lnTo>
                    <a:pt x="3" y="6"/>
                  </a:lnTo>
                  <a:lnTo>
                    <a:pt x="8" y="2"/>
                  </a:lnTo>
                  <a:lnTo>
                    <a:pt x="16" y="1"/>
                  </a:lnTo>
                  <a:lnTo>
                    <a:pt x="316" y="1"/>
                  </a:lnTo>
                  <a:lnTo>
                    <a:pt x="316" y="1"/>
                  </a:lnTo>
                  <a:lnTo>
                    <a:pt x="325" y="0"/>
                  </a:lnTo>
                  <a:lnTo>
                    <a:pt x="335" y="1"/>
                  </a:lnTo>
                  <a:lnTo>
                    <a:pt x="346" y="2"/>
                  </a:lnTo>
                  <a:lnTo>
                    <a:pt x="357" y="6"/>
                  </a:lnTo>
                  <a:lnTo>
                    <a:pt x="368" y="11"/>
                  </a:lnTo>
                  <a:lnTo>
                    <a:pt x="378" y="19"/>
                  </a:lnTo>
                  <a:lnTo>
                    <a:pt x="383" y="24"/>
                  </a:lnTo>
                  <a:lnTo>
                    <a:pt x="387" y="30"/>
                  </a:lnTo>
                  <a:lnTo>
                    <a:pt x="391" y="35"/>
                  </a:lnTo>
                  <a:lnTo>
                    <a:pt x="395" y="42"/>
                  </a:lnTo>
                  <a:lnTo>
                    <a:pt x="395" y="42"/>
                  </a:lnTo>
                  <a:lnTo>
                    <a:pt x="396" y="48"/>
                  </a:lnTo>
                  <a:lnTo>
                    <a:pt x="395" y="55"/>
                  </a:lnTo>
                  <a:lnTo>
                    <a:pt x="391" y="60"/>
                  </a:lnTo>
                  <a:lnTo>
                    <a:pt x="385" y="63"/>
                  </a:lnTo>
                  <a:lnTo>
                    <a:pt x="385" y="63"/>
                  </a:lnTo>
                  <a:lnTo>
                    <a:pt x="380" y="6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7"/>
            <p:cNvSpPr>
              <a:spLocks/>
            </p:cNvSpPr>
            <p:nvPr/>
          </p:nvSpPr>
          <p:spPr bwMode="auto">
            <a:xfrm>
              <a:off x="428" y="1341"/>
              <a:ext cx="79" cy="12"/>
            </a:xfrm>
            <a:custGeom>
              <a:avLst/>
              <a:gdLst>
                <a:gd name="T0" fmla="*/ 16 w 396"/>
                <a:gd name="T1" fmla="*/ 64 h 64"/>
                <a:gd name="T2" fmla="*/ 16 w 396"/>
                <a:gd name="T3" fmla="*/ 64 h 64"/>
                <a:gd name="T4" fmla="*/ 20 w 396"/>
                <a:gd name="T5" fmla="*/ 64 h 64"/>
                <a:gd name="T6" fmla="*/ 25 w 396"/>
                <a:gd name="T7" fmla="*/ 61 h 64"/>
                <a:gd name="T8" fmla="*/ 29 w 396"/>
                <a:gd name="T9" fmla="*/ 59 h 64"/>
                <a:gd name="T10" fmla="*/ 31 w 396"/>
                <a:gd name="T11" fmla="*/ 54 h 64"/>
                <a:gd name="T12" fmla="*/ 31 w 396"/>
                <a:gd name="T13" fmla="*/ 54 h 64"/>
                <a:gd name="T14" fmla="*/ 32 w 396"/>
                <a:gd name="T15" fmla="*/ 50 h 64"/>
                <a:gd name="T16" fmla="*/ 36 w 396"/>
                <a:gd name="T17" fmla="*/ 46 h 64"/>
                <a:gd name="T18" fmla="*/ 42 w 396"/>
                <a:gd name="T19" fmla="*/ 40 h 64"/>
                <a:gd name="T20" fmla="*/ 50 w 396"/>
                <a:gd name="T21" fmla="*/ 36 h 64"/>
                <a:gd name="T22" fmla="*/ 56 w 396"/>
                <a:gd name="T23" fmla="*/ 34 h 64"/>
                <a:gd name="T24" fmla="*/ 64 w 396"/>
                <a:gd name="T25" fmla="*/ 33 h 64"/>
                <a:gd name="T26" fmla="*/ 70 w 396"/>
                <a:gd name="T27" fmla="*/ 33 h 64"/>
                <a:gd name="T28" fmla="*/ 76 w 396"/>
                <a:gd name="T29" fmla="*/ 33 h 64"/>
                <a:gd name="T30" fmla="*/ 76 w 396"/>
                <a:gd name="T31" fmla="*/ 33 h 64"/>
                <a:gd name="T32" fmla="*/ 78 w 396"/>
                <a:gd name="T33" fmla="*/ 33 h 64"/>
                <a:gd name="T34" fmla="*/ 380 w 396"/>
                <a:gd name="T35" fmla="*/ 33 h 64"/>
                <a:gd name="T36" fmla="*/ 380 w 396"/>
                <a:gd name="T37" fmla="*/ 33 h 64"/>
                <a:gd name="T38" fmla="*/ 386 w 396"/>
                <a:gd name="T39" fmla="*/ 31 h 64"/>
                <a:gd name="T40" fmla="*/ 391 w 396"/>
                <a:gd name="T41" fmla="*/ 28 h 64"/>
                <a:gd name="T42" fmla="*/ 395 w 396"/>
                <a:gd name="T43" fmla="*/ 23 h 64"/>
                <a:gd name="T44" fmla="*/ 396 w 396"/>
                <a:gd name="T45" fmla="*/ 16 h 64"/>
                <a:gd name="T46" fmla="*/ 396 w 396"/>
                <a:gd name="T47" fmla="*/ 16 h 64"/>
                <a:gd name="T48" fmla="*/ 395 w 396"/>
                <a:gd name="T49" fmla="*/ 10 h 64"/>
                <a:gd name="T50" fmla="*/ 391 w 396"/>
                <a:gd name="T51" fmla="*/ 5 h 64"/>
                <a:gd name="T52" fmla="*/ 386 w 396"/>
                <a:gd name="T53" fmla="*/ 1 h 64"/>
                <a:gd name="T54" fmla="*/ 380 w 396"/>
                <a:gd name="T55" fmla="*/ 0 h 64"/>
                <a:gd name="T56" fmla="*/ 80 w 396"/>
                <a:gd name="T57" fmla="*/ 0 h 64"/>
                <a:gd name="T58" fmla="*/ 80 w 396"/>
                <a:gd name="T59" fmla="*/ 0 h 64"/>
                <a:gd name="T60" fmla="*/ 71 w 396"/>
                <a:gd name="T61" fmla="*/ 0 h 64"/>
                <a:gd name="T62" fmla="*/ 60 w 396"/>
                <a:gd name="T63" fmla="*/ 0 h 64"/>
                <a:gd name="T64" fmla="*/ 50 w 396"/>
                <a:gd name="T65" fmla="*/ 3 h 64"/>
                <a:gd name="T66" fmla="*/ 39 w 396"/>
                <a:gd name="T67" fmla="*/ 5 h 64"/>
                <a:gd name="T68" fmla="*/ 28 w 396"/>
                <a:gd name="T69" fmla="*/ 11 h 64"/>
                <a:gd name="T70" fmla="*/ 16 w 396"/>
                <a:gd name="T71" fmla="*/ 19 h 64"/>
                <a:gd name="T72" fmla="*/ 13 w 396"/>
                <a:gd name="T73" fmla="*/ 24 h 64"/>
                <a:gd name="T74" fmla="*/ 8 w 396"/>
                <a:gd name="T75" fmla="*/ 29 h 64"/>
                <a:gd name="T76" fmla="*/ 4 w 396"/>
                <a:gd name="T77" fmla="*/ 35 h 64"/>
                <a:gd name="T78" fmla="*/ 1 w 396"/>
                <a:gd name="T79" fmla="*/ 41 h 64"/>
                <a:gd name="T80" fmla="*/ 1 w 396"/>
                <a:gd name="T81" fmla="*/ 41 h 64"/>
                <a:gd name="T82" fmla="*/ 0 w 396"/>
                <a:gd name="T83" fmla="*/ 49 h 64"/>
                <a:gd name="T84" fmla="*/ 1 w 396"/>
                <a:gd name="T85" fmla="*/ 54 h 64"/>
                <a:gd name="T86" fmla="*/ 4 w 396"/>
                <a:gd name="T87" fmla="*/ 60 h 64"/>
                <a:gd name="T88" fmla="*/ 10 w 396"/>
                <a:gd name="T89" fmla="*/ 62 h 64"/>
                <a:gd name="T90" fmla="*/ 10 w 396"/>
                <a:gd name="T91" fmla="*/ 62 h 64"/>
                <a:gd name="T92" fmla="*/ 16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16" y="64"/>
                  </a:moveTo>
                  <a:lnTo>
                    <a:pt x="16" y="64"/>
                  </a:lnTo>
                  <a:lnTo>
                    <a:pt x="20" y="64"/>
                  </a:lnTo>
                  <a:lnTo>
                    <a:pt x="25" y="61"/>
                  </a:lnTo>
                  <a:lnTo>
                    <a:pt x="29" y="59"/>
                  </a:lnTo>
                  <a:lnTo>
                    <a:pt x="31" y="54"/>
                  </a:lnTo>
                  <a:lnTo>
                    <a:pt x="31" y="54"/>
                  </a:lnTo>
                  <a:lnTo>
                    <a:pt x="32" y="50"/>
                  </a:lnTo>
                  <a:lnTo>
                    <a:pt x="36" y="46"/>
                  </a:lnTo>
                  <a:lnTo>
                    <a:pt x="42" y="40"/>
                  </a:lnTo>
                  <a:lnTo>
                    <a:pt x="50" y="36"/>
                  </a:lnTo>
                  <a:lnTo>
                    <a:pt x="56" y="34"/>
                  </a:lnTo>
                  <a:lnTo>
                    <a:pt x="64" y="33"/>
                  </a:lnTo>
                  <a:lnTo>
                    <a:pt x="70" y="33"/>
                  </a:lnTo>
                  <a:lnTo>
                    <a:pt x="76" y="33"/>
                  </a:lnTo>
                  <a:lnTo>
                    <a:pt x="76" y="33"/>
                  </a:lnTo>
                  <a:lnTo>
                    <a:pt x="78" y="33"/>
                  </a:lnTo>
                  <a:lnTo>
                    <a:pt x="380" y="33"/>
                  </a:lnTo>
                  <a:lnTo>
                    <a:pt x="380" y="33"/>
                  </a:lnTo>
                  <a:lnTo>
                    <a:pt x="386" y="31"/>
                  </a:lnTo>
                  <a:lnTo>
                    <a:pt x="391" y="28"/>
                  </a:lnTo>
                  <a:lnTo>
                    <a:pt x="395" y="23"/>
                  </a:lnTo>
                  <a:lnTo>
                    <a:pt x="396" y="16"/>
                  </a:lnTo>
                  <a:lnTo>
                    <a:pt x="396" y="16"/>
                  </a:lnTo>
                  <a:lnTo>
                    <a:pt x="395" y="10"/>
                  </a:lnTo>
                  <a:lnTo>
                    <a:pt x="391" y="5"/>
                  </a:lnTo>
                  <a:lnTo>
                    <a:pt x="386" y="1"/>
                  </a:lnTo>
                  <a:lnTo>
                    <a:pt x="380" y="0"/>
                  </a:lnTo>
                  <a:lnTo>
                    <a:pt x="80" y="0"/>
                  </a:lnTo>
                  <a:lnTo>
                    <a:pt x="80" y="0"/>
                  </a:lnTo>
                  <a:lnTo>
                    <a:pt x="71" y="0"/>
                  </a:lnTo>
                  <a:lnTo>
                    <a:pt x="60" y="0"/>
                  </a:lnTo>
                  <a:lnTo>
                    <a:pt x="50" y="3"/>
                  </a:lnTo>
                  <a:lnTo>
                    <a:pt x="39" y="5"/>
                  </a:lnTo>
                  <a:lnTo>
                    <a:pt x="28" y="11"/>
                  </a:lnTo>
                  <a:lnTo>
                    <a:pt x="16" y="19"/>
                  </a:lnTo>
                  <a:lnTo>
                    <a:pt x="13" y="24"/>
                  </a:lnTo>
                  <a:lnTo>
                    <a:pt x="8" y="29"/>
                  </a:lnTo>
                  <a:lnTo>
                    <a:pt x="4" y="35"/>
                  </a:lnTo>
                  <a:lnTo>
                    <a:pt x="1" y="41"/>
                  </a:lnTo>
                  <a:lnTo>
                    <a:pt x="1" y="41"/>
                  </a:lnTo>
                  <a:lnTo>
                    <a:pt x="0" y="49"/>
                  </a:lnTo>
                  <a:lnTo>
                    <a:pt x="1" y="54"/>
                  </a:lnTo>
                  <a:lnTo>
                    <a:pt x="4" y="60"/>
                  </a:lnTo>
                  <a:lnTo>
                    <a:pt x="10" y="62"/>
                  </a:lnTo>
                  <a:lnTo>
                    <a:pt x="10" y="62"/>
                  </a:lnTo>
                  <a:lnTo>
                    <a:pt x="16"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8"/>
            <p:cNvSpPr>
              <a:spLocks/>
            </p:cNvSpPr>
            <p:nvPr/>
          </p:nvSpPr>
          <p:spPr bwMode="auto">
            <a:xfrm>
              <a:off x="428" y="1341"/>
              <a:ext cx="79" cy="12"/>
            </a:xfrm>
            <a:custGeom>
              <a:avLst/>
              <a:gdLst>
                <a:gd name="T0" fmla="*/ 16 w 396"/>
                <a:gd name="T1" fmla="*/ 64 h 64"/>
                <a:gd name="T2" fmla="*/ 16 w 396"/>
                <a:gd name="T3" fmla="*/ 64 h 64"/>
                <a:gd name="T4" fmla="*/ 20 w 396"/>
                <a:gd name="T5" fmla="*/ 64 h 64"/>
                <a:gd name="T6" fmla="*/ 25 w 396"/>
                <a:gd name="T7" fmla="*/ 61 h 64"/>
                <a:gd name="T8" fmla="*/ 29 w 396"/>
                <a:gd name="T9" fmla="*/ 59 h 64"/>
                <a:gd name="T10" fmla="*/ 31 w 396"/>
                <a:gd name="T11" fmla="*/ 54 h 64"/>
                <a:gd name="T12" fmla="*/ 31 w 396"/>
                <a:gd name="T13" fmla="*/ 54 h 64"/>
                <a:gd name="T14" fmla="*/ 32 w 396"/>
                <a:gd name="T15" fmla="*/ 50 h 64"/>
                <a:gd name="T16" fmla="*/ 36 w 396"/>
                <a:gd name="T17" fmla="*/ 46 h 64"/>
                <a:gd name="T18" fmla="*/ 42 w 396"/>
                <a:gd name="T19" fmla="*/ 40 h 64"/>
                <a:gd name="T20" fmla="*/ 50 w 396"/>
                <a:gd name="T21" fmla="*/ 36 h 64"/>
                <a:gd name="T22" fmla="*/ 56 w 396"/>
                <a:gd name="T23" fmla="*/ 34 h 64"/>
                <a:gd name="T24" fmla="*/ 64 w 396"/>
                <a:gd name="T25" fmla="*/ 33 h 64"/>
                <a:gd name="T26" fmla="*/ 70 w 396"/>
                <a:gd name="T27" fmla="*/ 33 h 64"/>
                <a:gd name="T28" fmla="*/ 76 w 396"/>
                <a:gd name="T29" fmla="*/ 33 h 64"/>
                <a:gd name="T30" fmla="*/ 76 w 396"/>
                <a:gd name="T31" fmla="*/ 33 h 64"/>
                <a:gd name="T32" fmla="*/ 78 w 396"/>
                <a:gd name="T33" fmla="*/ 33 h 64"/>
                <a:gd name="T34" fmla="*/ 380 w 396"/>
                <a:gd name="T35" fmla="*/ 33 h 64"/>
                <a:gd name="T36" fmla="*/ 380 w 396"/>
                <a:gd name="T37" fmla="*/ 33 h 64"/>
                <a:gd name="T38" fmla="*/ 386 w 396"/>
                <a:gd name="T39" fmla="*/ 31 h 64"/>
                <a:gd name="T40" fmla="*/ 391 w 396"/>
                <a:gd name="T41" fmla="*/ 28 h 64"/>
                <a:gd name="T42" fmla="*/ 395 w 396"/>
                <a:gd name="T43" fmla="*/ 23 h 64"/>
                <a:gd name="T44" fmla="*/ 396 w 396"/>
                <a:gd name="T45" fmla="*/ 16 h 64"/>
                <a:gd name="T46" fmla="*/ 396 w 396"/>
                <a:gd name="T47" fmla="*/ 16 h 64"/>
                <a:gd name="T48" fmla="*/ 395 w 396"/>
                <a:gd name="T49" fmla="*/ 10 h 64"/>
                <a:gd name="T50" fmla="*/ 391 w 396"/>
                <a:gd name="T51" fmla="*/ 5 h 64"/>
                <a:gd name="T52" fmla="*/ 386 w 396"/>
                <a:gd name="T53" fmla="*/ 1 h 64"/>
                <a:gd name="T54" fmla="*/ 380 w 396"/>
                <a:gd name="T55" fmla="*/ 0 h 64"/>
                <a:gd name="T56" fmla="*/ 80 w 396"/>
                <a:gd name="T57" fmla="*/ 0 h 64"/>
                <a:gd name="T58" fmla="*/ 80 w 396"/>
                <a:gd name="T59" fmla="*/ 0 h 64"/>
                <a:gd name="T60" fmla="*/ 71 w 396"/>
                <a:gd name="T61" fmla="*/ 0 h 64"/>
                <a:gd name="T62" fmla="*/ 60 w 396"/>
                <a:gd name="T63" fmla="*/ 0 h 64"/>
                <a:gd name="T64" fmla="*/ 50 w 396"/>
                <a:gd name="T65" fmla="*/ 3 h 64"/>
                <a:gd name="T66" fmla="*/ 39 w 396"/>
                <a:gd name="T67" fmla="*/ 5 h 64"/>
                <a:gd name="T68" fmla="*/ 28 w 396"/>
                <a:gd name="T69" fmla="*/ 11 h 64"/>
                <a:gd name="T70" fmla="*/ 16 w 396"/>
                <a:gd name="T71" fmla="*/ 19 h 64"/>
                <a:gd name="T72" fmla="*/ 13 w 396"/>
                <a:gd name="T73" fmla="*/ 24 h 64"/>
                <a:gd name="T74" fmla="*/ 8 w 396"/>
                <a:gd name="T75" fmla="*/ 29 h 64"/>
                <a:gd name="T76" fmla="*/ 4 w 396"/>
                <a:gd name="T77" fmla="*/ 35 h 64"/>
                <a:gd name="T78" fmla="*/ 1 w 396"/>
                <a:gd name="T79" fmla="*/ 41 h 64"/>
                <a:gd name="T80" fmla="*/ 1 w 396"/>
                <a:gd name="T81" fmla="*/ 41 h 64"/>
                <a:gd name="T82" fmla="*/ 0 w 396"/>
                <a:gd name="T83" fmla="*/ 49 h 64"/>
                <a:gd name="T84" fmla="*/ 1 w 396"/>
                <a:gd name="T85" fmla="*/ 54 h 64"/>
                <a:gd name="T86" fmla="*/ 4 w 396"/>
                <a:gd name="T87" fmla="*/ 60 h 64"/>
                <a:gd name="T88" fmla="*/ 10 w 396"/>
                <a:gd name="T89" fmla="*/ 62 h 64"/>
                <a:gd name="T90" fmla="*/ 10 w 396"/>
                <a:gd name="T91" fmla="*/ 62 h 64"/>
                <a:gd name="T92" fmla="*/ 16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16" y="64"/>
                  </a:moveTo>
                  <a:lnTo>
                    <a:pt x="16" y="64"/>
                  </a:lnTo>
                  <a:lnTo>
                    <a:pt x="20" y="64"/>
                  </a:lnTo>
                  <a:lnTo>
                    <a:pt x="25" y="61"/>
                  </a:lnTo>
                  <a:lnTo>
                    <a:pt x="29" y="59"/>
                  </a:lnTo>
                  <a:lnTo>
                    <a:pt x="31" y="54"/>
                  </a:lnTo>
                  <a:lnTo>
                    <a:pt x="31" y="54"/>
                  </a:lnTo>
                  <a:lnTo>
                    <a:pt x="32" y="50"/>
                  </a:lnTo>
                  <a:lnTo>
                    <a:pt x="36" y="46"/>
                  </a:lnTo>
                  <a:lnTo>
                    <a:pt x="42" y="40"/>
                  </a:lnTo>
                  <a:lnTo>
                    <a:pt x="50" y="36"/>
                  </a:lnTo>
                  <a:lnTo>
                    <a:pt x="56" y="34"/>
                  </a:lnTo>
                  <a:lnTo>
                    <a:pt x="64" y="33"/>
                  </a:lnTo>
                  <a:lnTo>
                    <a:pt x="70" y="33"/>
                  </a:lnTo>
                  <a:lnTo>
                    <a:pt x="76" y="33"/>
                  </a:lnTo>
                  <a:lnTo>
                    <a:pt x="76" y="33"/>
                  </a:lnTo>
                  <a:lnTo>
                    <a:pt x="78" y="33"/>
                  </a:lnTo>
                  <a:lnTo>
                    <a:pt x="380" y="33"/>
                  </a:lnTo>
                  <a:lnTo>
                    <a:pt x="380" y="33"/>
                  </a:lnTo>
                  <a:lnTo>
                    <a:pt x="386" y="31"/>
                  </a:lnTo>
                  <a:lnTo>
                    <a:pt x="391" y="28"/>
                  </a:lnTo>
                  <a:lnTo>
                    <a:pt x="395" y="23"/>
                  </a:lnTo>
                  <a:lnTo>
                    <a:pt x="396" y="16"/>
                  </a:lnTo>
                  <a:lnTo>
                    <a:pt x="396" y="16"/>
                  </a:lnTo>
                  <a:lnTo>
                    <a:pt x="395" y="10"/>
                  </a:lnTo>
                  <a:lnTo>
                    <a:pt x="391" y="5"/>
                  </a:lnTo>
                  <a:lnTo>
                    <a:pt x="386" y="1"/>
                  </a:lnTo>
                  <a:lnTo>
                    <a:pt x="380" y="0"/>
                  </a:lnTo>
                  <a:lnTo>
                    <a:pt x="80" y="0"/>
                  </a:lnTo>
                  <a:lnTo>
                    <a:pt x="80" y="0"/>
                  </a:lnTo>
                  <a:lnTo>
                    <a:pt x="71" y="0"/>
                  </a:lnTo>
                  <a:lnTo>
                    <a:pt x="60" y="0"/>
                  </a:lnTo>
                  <a:lnTo>
                    <a:pt x="50" y="3"/>
                  </a:lnTo>
                  <a:lnTo>
                    <a:pt x="39" y="5"/>
                  </a:lnTo>
                  <a:lnTo>
                    <a:pt x="28" y="11"/>
                  </a:lnTo>
                  <a:lnTo>
                    <a:pt x="16" y="19"/>
                  </a:lnTo>
                  <a:lnTo>
                    <a:pt x="13" y="24"/>
                  </a:lnTo>
                  <a:lnTo>
                    <a:pt x="8" y="29"/>
                  </a:lnTo>
                  <a:lnTo>
                    <a:pt x="4" y="35"/>
                  </a:lnTo>
                  <a:lnTo>
                    <a:pt x="1" y="41"/>
                  </a:lnTo>
                  <a:lnTo>
                    <a:pt x="1" y="41"/>
                  </a:lnTo>
                  <a:lnTo>
                    <a:pt x="0" y="49"/>
                  </a:lnTo>
                  <a:lnTo>
                    <a:pt x="1" y="54"/>
                  </a:lnTo>
                  <a:lnTo>
                    <a:pt x="4" y="60"/>
                  </a:lnTo>
                  <a:lnTo>
                    <a:pt x="10" y="62"/>
                  </a:lnTo>
                  <a:lnTo>
                    <a:pt x="10" y="62"/>
                  </a:lnTo>
                  <a:lnTo>
                    <a:pt x="16"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9"/>
            <p:cNvSpPr>
              <a:spLocks/>
            </p:cNvSpPr>
            <p:nvPr/>
          </p:nvSpPr>
          <p:spPr bwMode="auto">
            <a:xfrm>
              <a:off x="428" y="1368"/>
              <a:ext cx="79" cy="13"/>
            </a:xfrm>
            <a:custGeom>
              <a:avLst/>
              <a:gdLst>
                <a:gd name="T0" fmla="*/ 16 w 396"/>
                <a:gd name="T1" fmla="*/ 65 h 65"/>
                <a:gd name="T2" fmla="*/ 16 w 396"/>
                <a:gd name="T3" fmla="*/ 65 h 65"/>
                <a:gd name="T4" fmla="*/ 20 w 396"/>
                <a:gd name="T5" fmla="*/ 64 h 65"/>
                <a:gd name="T6" fmla="*/ 25 w 396"/>
                <a:gd name="T7" fmla="*/ 63 h 65"/>
                <a:gd name="T8" fmla="*/ 29 w 396"/>
                <a:gd name="T9" fmla="*/ 59 h 65"/>
                <a:gd name="T10" fmla="*/ 31 w 396"/>
                <a:gd name="T11" fmla="*/ 55 h 65"/>
                <a:gd name="T12" fmla="*/ 31 w 396"/>
                <a:gd name="T13" fmla="*/ 55 h 65"/>
                <a:gd name="T14" fmla="*/ 32 w 396"/>
                <a:gd name="T15" fmla="*/ 50 h 65"/>
                <a:gd name="T16" fmla="*/ 36 w 396"/>
                <a:gd name="T17" fmla="*/ 46 h 65"/>
                <a:gd name="T18" fmla="*/ 42 w 396"/>
                <a:gd name="T19" fmla="*/ 40 h 65"/>
                <a:gd name="T20" fmla="*/ 50 w 396"/>
                <a:gd name="T21" fmla="*/ 37 h 65"/>
                <a:gd name="T22" fmla="*/ 56 w 396"/>
                <a:gd name="T23" fmla="*/ 34 h 65"/>
                <a:gd name="T24" fmla="*/ 64 w 396"/>
                <a:gd name="T25" fmla="*/ 33 h 65"/>
                <a:gd name="T26" fmla="*/ 70 w 396"/>
                <a:gd name="T27" fmla="*/ 33 h 65"/>
                <a:gd name="T28" fmla="*/ 76 w 396"/>
                <a:gd name="T29" fmla="*/ 33 h 65"/>
                <a:gd name="T30" fmla="*/ 76 w 396"/>
                <a:gd name="T31" fmla="*/ 33 h 65"/>
                <a:gd name="T32" fmla="*/ 78 w 396"/>
                <a:gd name="T33" fmla="*/ 34 h 65"/>
                <a:gd name="T34" fmla="*/ 380 w 396"/>
                <a:gd name="T35" fmla="*/ 34 h 65"/>
                <a:gd name="T36" fmla="*/ 380 w 396"/>
                <a:gd name="T37" fmla="*/ 34 h 65"/>
                <a:gd name="T38" fmla="*/ 386 w 396"/>
                <a:gd name="T39" fmla="*/ 33 h 65"/>
                <a:gd name="T40" fmla="*/ 391 w 396"/>
                <a:gd name="T41" fmla="*/ 29 h 65"/>
                <a:gd name="T42" fmla="*/ 395 w 396"/>
                <a:gd name="T43" fmla="*/ 24 h 65"/>
                <a:gd name="T44" fmla="*/ 396 w 396"/>
                <a:gd name="T45" fmla="*/ 18 h 65"/>
                <a:gd name="T46" fmla="*/ 396 w 396"/>
                <a:gd name="T47" fmla="*/ 18 h 65"/>
                <a:gd name="T48" fmla="*/ 395 w 396"/>
                <a:gd name="T49" fmla="*/ 12 h 65"/>
                <a:gd name="T50" fmla="*/ 391 w 396"/>
                <a:gd name="T51" fmla="*/ 5 h 65"/>
                <a:gd name="T52" fmla="*/ 386 w 396"/>
                <a:gd name="T53" fmla="*/ 3 h 65"/>
                <a:gd name="T54" fmla="*/ 380 w 396"/>
                <a:gd name="T55" fmla="*/ 2 h 65"/>
                <a:gd name="T56" fmla="*/ 80 w 396"/>
                <a:gd name="T57" fmla="*/ 2 h 65"/>
                <a:gd name="T58" fmla="*/ 80 w 396"/>
                <a:gd name="T59" fmla="*/ 2 h 65"/>
                <a:gd name="T60" fmla="*/ 71 w 396"/>
                <a:gd name="T61" fmla="*/ 0 h 65"/>
                <a:gd name="T62" fmla="*/ 60 w 396"/>
                <a:gd name="T63" fmla="*/ 2 h 65"/>
                <a:gd name="T64" fmla="*/ 50 w 396"/>
                <a:gd name="T65" fmla="*/ 3 h 65"/>
                <a:gd name="T66" fmla="*/ 39 w 396"/>
                <a:gd name="T67" fmla="*/ 7 h 65"/>
                <a:gd name="T68" fmla="*/ 28 w 396"/>
                <a:gd name="T69" fmla="*/ 12 h 65"/>
                <a:gd name="T70" fmla="*/ 16 w 396"/>
                <a:gd name="T71" fmla="*/ 19 h 65"/>
                <a:gd name="T72" fmla="*/ 13 w 396"/>
                <a:gd name="T73" fmla="*/ 24 h 65"/>
                <a:gd name="T74" fmla="*/ 8 w 396"/>
                <a:gd name="T75" fmla="*/ 29 h 65"/>
                <a:gd name="T76" fmla="*/ 4 w 396"/>
                <a:gd name="T77" fmla="*/ 35 h 65"/>
                <a:gd name="T78" fmla="*/ 1 w 396"/>
                <a:gd name="T79" fmla="*/ 43 h 65"/>
                <a:gd name="T80" fmla="*/ 1 w 396"/>
                <a:gd name="T81" fmla="*/ 43 h 65"/>
                <a:gd name="T82" fmla="*/ 0 w 396"/>
                <a:gd name="T83" fmla="*/ 49 h 65"/>
                <a:gd name="T84" fmla="*/ 1 w 396"/>
                <a:gd name="T85" fmla="*/ 55 h 65"/>
                <a:gd name="T86" fmla="*/ 4 w 396"/>
                <a:gd name="T87" fmla="*/ 60 h 65"/>
                <a:gd name="T88" fmla="*/ 10 w 396"/>
                <a:gd name="T89" fmla="*/ 64 h 65"/>
                <a:gd name="T90" fmla="*/ 10 w 396"/>
                <a:gd name="T91" fmla="*/ 64 h 65"/>
                <a:gd name="T92" fmla="*/ 16 w 396"/>
                <a:gd name="T9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5">
                  <a:moveTo>
                    <a:pt x="16" y="65"/>
                  </a:moveTo>
                  <a:lnTo>
                    <a:pt x="16" y="65"/>
                  </a:lnTo>
                  <a:lnTo>
                    <a:pt x="20" y="64"/>
                  </a:lnTo>
                  <a:lnTo>
                    <a:pt x="25" y="63"/>
                  </a:lnTo>
                  <a:lnTo>
                    <a:pt x="29" y="59"/>
                  </a:lnTo>
                  <a:lnTo>
                    <a:pt x="31" y="55"/>
                  </a:lnTo>
                  <a:lnTo>
                    <a:pt x="31" y="55"/>
                  </a:lnTo>
                  <a:lnTo>
                    <a:pt x="32" y="50"/>
                  </a:lnTo>
                  <a:lnTo>
                    <a:pt x="36" y="46"/>
                  </a:lnTo>
                  <a:lnTo>
                    <a:pt x="42" y="40"/>
                  </a:lnTo>
                  <a:lnTo>
                    <a:pt x="50" y="37"/>
                  </a:lnTo>
                  <a:lnTo>
                    <a:pt x="56" y="34"/>
                  </a:lnTo>
                  <a:lnTo>
                    <a:pt x="64" y="33"/>
                  </a:lnTo>
                  <a:lnTo>
                    <a:pt x="70" y="33"/>
                  </a:lnTo>
                  <a:lnTo>
                    <a:pt x="76" y="33"/>
                  </a:lnTo>
                  <a:lnTo>
                    <a:pt x="76" y="33"/>
                  </a:lnTo>
                  <a:lnTo>
                    <a:pt x="78" y="34"/>
                  </a:lnTo>
                  <a:lnTo>
                    <a:pt x="380" y="34"/>
                  </a:lnTo>
                  <a:lnTo>
                    <a:pt x="380" y="34"/>
                  </a:lnTo>
                  <a:lnTo>
                    <a:pt x="386" y="33"/>
                  </a:lnTo>
                  <a:lnTo>
                    <a:pt x="391" y="29"/>
                  </a:lnTo>
                  <a:lnTo>
                    <a:pt x="395" y="24"/>
                  </a:lnTo>
                  <a:lnTo>
                    <a:pt x="396" y="18"/>
                  </a:lnTo>
                  <a:lnTo>
                    <a:pt x="396" y="18"/>
                  </a:lnTo>
                  <a:lnTo>
                    <a:pt x="395" y="12"/>
                  </a:lnTo>
                  <a:lnTo>
                    <a:pt x="391" y="5"/>
                  </a:lnTo>
                  <a:lnTo>
                    <a:pt x="386" y="3"/>
                  </a:lnTo>
                  <a:lnTo>
                    <a:pt x="380" y="2"/>
                  </a:lnTo>
                  <a:lnTo>
                    <a:pt x="80" y="2"/>
                  </a:lnTo>
                  <a:lnTo>
                    <a:pt x="80" y="2"/>
                  </a:lnTo>
                  <a:lnTo>
                    <a:pt x="71" y="0"/>
                  </a:lnTo>
                  <a:lnTo>
                    <a:pt x="60" y="2"/>
                  </a:lnTo>
                  <a:lnTo>
                    <a:pt x="50" y="3"/>
                  </a:lnTo>
                  <a:lnTo>
                    <a:pt x="39" y="7"/>
                  </a:lnTo>
                  <a:lnTo>
                    <a:pt x="28" y="12"/>
                  </a:lnTo>
                  <a:lnTo>
                    <a:pt x="16" y="19"/>
                  </a:lnTo>
                  <a:lnTo>
                    <a:pt x="13" y="24"/>
                  </a:lnTo>
                  <a:lnTo>
                    <a:pt x="8" y="29"/>
                  </a:lnTo>
                  <a:lnTo>
                    <a:pt x="4" y="35"/>
                  </a:lnTo>
                  <a:lnTo>
                    <a:pt x="1" y="43"/>
                  </a:lnTo>
                  <a:lnTo>
                    <a:pt x="1" y="43"/>
                  </a:lnTo>
                  <a:lnTo>
                    <a:pt x="0" y="49"/>
                  </a:lnTo>
                  <a:lnTo>
                    <a:pt x="1" y="55"/>
                  </a:lnTo>
                  <a:lnTo>
                    <a:pt x="4" y="60"/>
                  </a:lnTo>
                  <a:lnTo>
                    <a:pt x="10" y="64"/>
                  </a:lnTo>
                  <a:lnTo>
                    <a:pt x="10" y="64"/>
                  </a:lnTo>
                  <a:lnTo>
                    <a:pt x="16"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0"/>
            <p:cNvSpPr>
              <a:spLocks/>
            </p:cNvSpPr>
            <p:nvPr/>
          </p:nvSpPr>
          <p:spPr bwMode="auto">
            <a:xfrm>
              <a:off x="428" y="1368"/>
              <a:ext cx="79" cy="13"/>
            </a:xfrm>
            <a:custGeom>
              <a:avLst/>
              <a:gdLst>
                <a:gd name="T0" fmla="*/ 16 w 396"/>
                <a:gd name="T1" fmla="*/ 65 h 65"/>
                <a:gd name="T2" fmla="*/ 16 w 396"/>
                <a:gd name="T3" fmla="*/ 65 h 65"/>
                <a:gd name="T4" fmla="*/ 20 w 396"/>
                <a:gd name="T5" fmla="*/ 64 h 65"/>
                <a:gd name="T6" fmla="*/ 25 w 396"/>
                <a:gd name="T7" fmla="*/ 63 h 65"/>
                <a:gd name="T8" fmla="*/ 29 w 396"/>
                <a:gd name="T9" fmla="*/ 59 h 65"/>
                <a:gd name="T10" fmla="*/ 31 w 396"/>
                <a:gd name="T11" fmla="*/ 55 h 65"/>
                <a:gd name="T12" fmla="*/ 31 w 396"/>
                <a:gd name="T13" fmla="*/ 55 h 65"/>
                <a:gd name="T14" fmla="*/ 32 w 396"/>
                <a:gd name="T15" fmla="*/ 50 h 65"/>
                <a:gd name="T16" fmla="*/ 36 w 396"/>
                <a:gd name="T17" fmla="*/ 46 h 65"/>
                <a:gd name="T18" fmla="*/ 42 w 396"/>
                <a:gd name="T19" fmla="*/ 40 h 65"/>
                <a:gd name="T20" fmla="*/ 50 w 396"/>
                <a:gd name="T21" fmla="*/ 37 h 65"/>
                <a:gd name="T22" fmla="*/ 56 w 396"/>
                <a:gd name="T23" fmla="*/ 34 h 65"/>
                <a:gd name="T24" fmla="*/ 64 w 396"/>
                <a:gd name="T25" fmla="*/ 33 h 65"/>
                <a:gd name="T26" fmla="*/ 70 w 396"/>
                <a:gd name="T27" fmla="*/ 33 h 65"/>
                <a:gd name="T28" fmla="*/ 76 w 396"/>
                <a:gd name="T29" fmla="*/ 33 h 65"/>
                <a:gd name="T30" fmla="*/ 76 w 396"/>
                <a:gd name="T31" fmla="*/ 33 h 65"/>
                <a:gd name="T32" fmla="*/ 78 w 396"/>
                <a:gd name="T33" fmla="*/ 34 h 65"/>
                <a:gd name="T34" fmla="*/ 380 w 396"/>
                <a:gd name="T35" fmla="*/ 34 h 65"/>
                <a:gd name="T36" fmla="*/ 380 w 396"/>
                <a:gd name="T37" fmla="*/ 34 h 65"/>
                <a:gd name="T38" fmla="*/ 386 w 396"/>
                <a:gd name="T39" fmla="*/ 33 h 65"/>
                <a:gd name="T40" fmla="*/ 391 w 396"/>
                <a:gd name="T41" fmla="*/ 29 h 65"/>
                <a:gd name="T42" fmla="*/ 395 w 396"/>
                <a:gd name="T43" fmla="*/ 24 h 65"/>
                <a:gd name="T44" fmla="*/ 396 w 396"/>
                <a:gd name="T45" fmla="*/ 18 h 65"/>
                <a:gd name="T46" fmla="*/ 396 w 396"/>
                <a:gd name="T47" fmla="*/ 18 h 65"/>
                <a:gd name="T48" fmla="*/ 395 w 396"/>
                <a:gd name="T49" fmla="*/ 12 h 65"/>
                <a:gd name="T50" fmla="*/ 391 w 396"/>
                <a:gd name="T51" fmla="*/ 5 h 65"/>
                <a:gd name="T52" fmla="*/ 386 w 396"/>
                <a:gd name="T53" fmla="*/ 3 h 65"/>
                <a:gd name="T54" fmla="*/ 380 w 396"/>
                <a:gd name="T55" fmla="*/ 2 h 65"/>
                <a:gd name="T56" fmla="*/ 80 w 396"/>
                <a:gd name="T57" fmla="*/ 2 h 65"/>
                <a:gd name="T58" fmla="*/ 80 w 396"/>
                <a:gd name="T59" fmla="*/ 2 h 65"/>
                <a:gd name="T60" fmla="*/ 71 w 396"/>
                <a:gd name="T61" fmla="*/ 0 h 65"/>
                <a:gd name="T62" fmla="*/ 60 w 396"/>
                <a:gd name="T63" fmla="*/ 2 h 65"/>
                <a:gd name="T64" fmla="*/ 50 w 396"/>
                <a:gd name="T65" fmla="*/ 3 h 65"/>
                <a:gd name="T66" fmla="*/ 39 w 396"/>
                <a:gd name="T67" fmla="*/ 7 h 65"/>
                <a:gd name="T68" fmla="*/ 28 w 396"/>
                <a:gd name="T69" fmla="*/ 12 h 65"/>
                <a:gd name="T70" fmla="*/ 16 w 396"/>
                <a:gd name="T71" fmla="*/ 19 h 65"/>
                <a:gd name="T72" fmla="*/ 13 w 396"/>
                <a:gd name="T73" fmla="*/ 24 h 65"/>
                <a:gd name="T74" fmla="*/ 8 w 396"/>
                <a:gd name="T75" fmla="*/ 29 h 65"/>
                <a:gd name="T76" fmla="*/ 4 w 396"/>
                <a:gd name="T77" fmla="*/ 35 h 65"/>
                <a:gd name="T78" fmla="*/ 1 w 396"/>
                <a:gd name="T79" fmla="*/ 43 h 65"/>
                <a:gd name="T80" fmla="*/ 1 w 396"/>
                <a:gd name="T81" fmla="*/ 43 h 65"/>
                <a:gd name="T82" fmla="*/ 0 w 396"/>
                <a:gd name="T83" fmla="*/ 49 h 65"/>
                <a:gd name="T84" fmla="*/ 1 w 396"/>
                <a:gd name="T85" fmla="*/ 55 h 65"/>
                <a:gd name="T86" fmla="*/ 4 w 396"/>
                <a:gd name="T87" fmla="*/ 60 h 65"/>
                <a:gd name="T88" fmla="*/ 10 w 396"/>
                <a:gd name="T89" fmla="*/ 64 h 65"/>
                <a:gd name="T90" fmla="*/ 10 w 396"/>
                <a:gd name="T91" fmla="*/ 64 h 65"/>
                <a:gd name="T92" fmla="*/ 16 w 396"/>
                <a:gd name="T9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5">
                  <a:moveTo>
                    <a:pt x="16" y="65"/>
                  </a:moveTo>
                  <a:lnTo>
                    <a:pt x="16" y="65"/>
                  </a:lnTo>
                  <a:lnTo>
                    <a:pt x="20" y="64"/>
                  </a:lnTo>
                  <a:lnTo>
                    <a:pt x="25" y="63"/>
                  </a:lnTo>
                  <a:lnTo>
                    <a:pt x="29" y="59"/>
                  </a:lnTo>
                  <a:lnTo>
                    <a:pt x="31" y="55"/>
                  </a:lnTo>
                  <a:lnTo>
                    <a:pt x="31" y="55"/>
                  </a:lnTo>
                  <a:lnTo>
                    <a:pt x="32" y="50"/>
                  </a:lnTo>
                  <a:lnTo>
                    <a:pt x="36" y="46"/>
                  </a:lnTo>
                  <a:lnTo>
                    <a:pt x="42" y="40"/>
                  </a:lnTo>
                  <a:lnTo>
                    <a:pt x="50" y="37"/>
                  </a:lnTo>
                  <a:lnTo>
                    <a:pt x="56" y="34"/>
                  </a:lnTo>
                  <a:lnTo>
                    <a:pt x="64" y="33"/>
                  </a:lnTo>
                  <a:lnTo>
                    <a:pt x="70" y="33"/>
                  </a:lnTo>
                  <a:lnTo>
                    <a:pt x="76" y="33"/>
                  </a:lnTo>
                  <a:lnTo>
                    <a:pt x="76" y="33"/>
                  </a:lnTo>
                  <a:lnTo>
                    <a:pt x="78" y="34"/>
                  </a:lnTo>
                  <a:lnTo>
                    <a:pt x="380" y="34"/>
                  </a:lnTo>
                  <a:lnTo>
                    <a:pt x="380" y="34"/>
                  </a:lnTo>
                  <a:lnTo>
                    <a:pt x="386" y="33"/>
                  </a:lnTo>
                  <a:lnTo>
                    <a:pt x="391" y="29"/>
                  </a:lnTo>
                  <a:lnTo>
                    <a:pt x="395" y="24"/>
                  </a:lnTo>
                  <a:lnTo>
                    <a:pt x="396" y="18"/>
                  </a:lnTo>
                  <a:lnTo>
                    <a:pt x="396" y="18"/>
                  </a:lnTo>
                  <a:lnTo>
                    <a:pt x="395" y="12"/>
                  </a:lnTo>
                  <a:lnTo>
                    <a:pt x="391" y="5"/>
                  </a:lnTo>
                  <a:lnTo>
                    <a:pt x="386" y="3"/>
                  </a:lnTo>
                  <a:lnTo>
                    <a:pt x="380" y="2"/>
                  </a:lnTo>
                  <a:lnTo>
                    <a:pt x="80" y="2"/>
                  </a:lnTo>
                  <a:lnTo>
                    <a:pt x="80" y="2"/>
                  </a:lnTo>
                  <a:lnTo>
                    <a:pt x="71" y="0"/>
                  </a:lnTo>
                  <a:lnTo>
                    <a:pt x="60" y="2"/>
                  </a:lnTo>
                  <a:lnTo>
                    <a:pt x="50" y="3"/>
                  </a:lnTo>
                  <a:lnTo>
                    <a:pt x="39" y="7"/>
                  </a:lnTo>
                  <a:lnTo>
                    <a:pt x="28" y="12"/>
                  </a:lnTo>
                  <a:lnTo>
                    <a:pt x="16" y="19"/>
                  </a:lnTo>
                  <a:lnTo>
                    <a:pt x="13" y="24"/>
                  </a:lnTo>
                  <a:lnTo>
                    <a:pt x="8" y="29"/>
                  </a:lnTo>
                  <a:lnTo>
                    <a:pt x="4" y="35"/>
                  </a:lnTo>
                  <a:lnTo>
                    <a:pt x="1" y="43"/>
                  </a:lnTo>
                  <a:lnTo>
                    <a:pt x="1" y="43"/>
                  </a:lnTo>
                  <a:lnTo>
                    <a:pt x="0" y="49"/>
                  </a:lnTo>
                  <a:lnTo>
                    <a:pt x="1" y="55"/>
                  </a:lnTo>
                  <a:lnTo>
                    <a:pt x="4" y="60"/>
                  </a:lnTo>
                  <a:lnTo>
                    <a:pt x="10" y="64"/>
                  </a:lnTo>
                  <a:lnTo>
                    <a:pt x="10" y="64"/>
                  </a:lnTo>
                  <a:lnTo>
                    <a:pt x="16" y="6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1"/>
            <p:cNvSpPr>
              <a:spLocks/>
            </p:cNvSpPr>
            <p:nvPr/>
          </p:nvSpPr>
          <p:spPr bwMode="auto">
            <a:xfrm>
              <a:off x="428" y="1396"/>
              <a:ext cx="79" cy="13"/>
            </a:xfrm>
            <a:custGeom>
              <a:avLst/>
              <a:gdLst>
                <a:gd name="T0" fmla="*/ 16 w 396"/>
                <a:gd name="T1" fmla="*/ 63 h 63"/>
                <a:gd name="T2" fmla="*/ 16 w 396"/>
                <a:gd name="T3" fmla="*/ 63 h 63"/>
                <a:gd name="T4" fmla="*/ 20 w 396"/>
                <a:gd name="T5" fmla="*/ 63 h 63"/>
                <a:gd name="T6" fmla="*/ 25 w 396"/>
                <a:gd name="T7" fmla="*/ 61 h 63"/>
                <a:gd name="T8" fmla="*/ 29 w 396"/>
                <a:gd name="T9" fmla="*/ 57 h 63"/>
                <a:gd name="T10" fmla="*/ 31 w 396"/>
                <a:gd name="T11" fmla="*/ 53 h 63"/>
                <a:gd name="T12" fmla="*/ 31 w 396"/>
                <a:gd name="T13" fmla="*/ 53 h 63"/>
                <a:gd name="T14" fmla="*/ 32 w 396"/>
                <a:gd name="T15" fmla="*/ 48 h 63"/>
                <a:gd name="T16" fmla="*/ 36 w 396"/>
                <a:gd name="T17" fmla="*/ 45 h 63"/>
                <a:gd name="T18" fmla="*/ 42 w 396"/>
                <a:gd name="T19" fmla="*/ 40 h 63"/>
                <a:gd name="T20" fmla="*/ 50 w 396"/>
                <a:gd name="T21" fmla="*/ 35 h 63"/>
                <a:gd name="T22" fmla="*/ 56 w 396"/>
                <a:gd name="T23" fmla="*/ 34 h 63"/>
                <a:gd name="T24" fmla="*/ 64 w 396"/>
                <a:gd name="T25" fmla="*/ 32 h 63"/>
                <a:gd name="T26" fmla="*/ 70 w 396"/>
                <a:gd name="T27" fmla="*/ 32 h 63"/>
                <a:gd name="T28" fmla="*/ 76 w 396"/>
                <a:gd name="T29" fmla="*/ 32 h 63"/>
                <a:gd name="T30" fmla="*/ 76 w 396"/>
                <a:gd name="T31" fmla="*/ 32 h 63"/>
                <a:gd name="T32" fmla="*/ 78 w 396"/>
                <a:gd name="T33" fmla="*/ 32 h 63"/>
                <a:gd name="T34" fmla="*/ 380 w 396"/>
                <a:gd name="T35" fmla="*/ 32 h 63"/>
                <a:gd name="T36" fmla="*/ 380 w 396"/>
                <a:gd name="T37" fmla="*/ 32 h 63"/>
                <a:gd name="T38" fmla="*/ 386 w 396"/>
                <a:gd name="T39" fmla="*/ 31 h 63"/>
                <a:gd name="T40" fmla="*/ 391 w 396"/>
                <a:gd name="T41" fmla="*/ 27 h 63"/>
                <a:gd name="T42" fmla="*/ 395 w 396"/>
                <a:gd name="T43" fmla="*/ 22 h 63"/>
                <a:gd name="T44" fmla="*/ 396 w 396"/>
                <a:gd name="T45" fmla="*/ 16 h 63"/>
                <a:gd name="T46" fmla="*/ 396 w 396"/>
                <a:gd name="T47" fmla="*/ 16 h 63"/>
                <a:gd name="T48" fmla="*/ 395 w 396"/>
                <a:gd name="T49" fmla="*/ 10 h 63"/>
                <a:gd name="T50" fmla="*/ 391 w 396"/>
                <a:gd name="T51" fmla="*/ 5 h 63"/>
                <a:gd name="T52" fmla="*/ 386 w 396"/>
                <a:gd name="T53" fmla="*/ 1 h 63"/>
                <a:gd name="T54" fmla="*/ 380 w 396"/>
                <a:gd name="T55" fmla="*/ 0 h 63"/>
                <a:gd name="T56" fmla="*/ 80 w 396"/>
                <a:gd name="T57" fmla="*/ 0 h 63"/>
                <a:gd name="T58" fmla="*/ 80 w 396"/>
                <a:gd name="T59" fmla="*/ 0 h 63"/>
                <a:gd name="T60" fmla="*/ 71 w 396"/>
                <a:gd name="T61" fmla="*/ 0 h 63"/>
                <a:gd name="T62" fmla="*/ 60 w 396"/>
                <a:gd name="T63" fmla="*/ 0 h 63"/>
                <a:gd name="T64" fmla="*/ 50 w 396"/>
                <a:gd name="T65" fmla="*/ 1 h 63"/>
                <a:gd name="T66" fmla="*/ 39 w 396"/>
                <a:gd name="T67" fmla="*/ 5 h 63"/>
                <a:gd name="T68" fmla="*/ 28 w 396"/>
                <a:gd name="T69" fmla="*/ 10 h 63"/>
                <a:gd name="T70" fmla="*/ 16 w 396"/>
                <a:gd name="T71" fmla="*/ 19 h 63"/>
                <a:gd name="T72" fmla="*/ 13 w 396"/>
                <a:gd name="T73" fmla="*/ 22 h 63"/>
                <a:gd name="T74" fmla="*/ 8 w 396"/>
                <a:gd name="T75" fmla="*/ 29 h 63"/>
                <a:gd name="T76" fmla="*/ 4 w 396"/>
                <a:gd name="T77" fmla="*/ 35 h 63"/>
                <a:gd name="T78" fmla="*/ 1 w 396"/>
                <a:gd name="T79" fmla="*/ 41 h 63"/>
                <a:gd name="T80" fmla="*/ 1 w 396"/>
                <a:gd name="T81" fmla="*/ 41 h 63"/>
                <a:gd name="T82" fmla="*/ 0 w 396"/>
                <a:gd name="T83" fmla="*/ 47 h 63"/>
                <a:gd name="T84" fmla="*/ 1 w 396"/>
                <a:gd name="T85" fmla="*/ 53 h 63"/>
                <a:gd name="T86" fmla="*/ 4 w 396"/>
                <a:gd name="T87" fmla="*/ 58 h 63"/>
                <a:gd name="T88" fmla="*/ 10 w 396"/>
                <a:gd name="T89" fmla="*/ 62 h 63"/>
                <a:gd name="T90" fmla="*/ 10 w 396"/>
                <a:gd name="T91" fmla="*/ 62 h 63"/>
                <a:gd name="T92" fmla="*/ 16 w 396"/>
                <a:gd name="T9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3">
                  <a:moveTo>
                    <a:pt x="16" y="63"/>
                  </a:moveTo>
                  <a:lnTo>
                    <a:pt x="16" y="63"/>
                  </a:lnTo>
                  <a:lnTo>
                    <a:pt x="20" y="63"/>
                  </a:lnTo>
                  <a:lnTo>
                    <a:pt x="25" y="61"/>
                  </a:lnTo>
                  <a:lnTo>
                    <a:pt x="29" y="57"/>
                  </a:lnTo>
                  <a:lnTo>
                    <a:pt x="31" y="53"/>
                  </a:lnTo>
                  <a:lnTo>
                    <a:pt x="31" y="53"/>
                  </a:lnTo>
                  <a:lnTo>
                    <a:pt x="32" y="48"/>
                  </a:lnTo>
                  <a:lnTo>
                    <a:pt x="36" y="45"/>
                  </a:lnTo>
                  <a:lnTo>
                    <a:pt x="42" y="40"/>
                  </a:lnTo>
                  <a:lnTo>
                    <a:pt x="50" y="35"/>
                  </a:lnTo>
                  <a:lnTo>
                    <a:pt x="56" y="34"/>
                  </a:lnTo>
                  <a:lnTo>
                    <a:pt x="64" y="32"/>
                  </a:lnTo>
                  <a:lnTo>
                    <a:pt x="70" y="32"/>
                  </a:lnTo>
                  <a:lnTo>
                    <a:pt x="76" y="32"/>
                  </a:lnTo>
                  <a:lnTo>
                    <a:pt x="76" y="32"/>
                  </a:lnTo>
                  <a:lnTo>
                    <a:pt x="78" y="32"/>
                  </a:lnTo>
                  <a:lnTo>
                    <a:pt x="380" y="32"/>
                  </a:lnTo>
                  <a:lnTo>
                    <a:pt x="380" y="32"/>
                  </a:lnTo>
                  <a:lnTo>
                    <a:pt x="386" y="31"/>
                  </a:lnTo>
                  <a:lnTo>
                    <a:pt x="391" y="27"/>
                  </a:lnTo>
                  <a:lnTo>
                    <a:pt x="395" y="22"/>
                  </a:lnTo>
                  <a:lnTo>
                    <a:pt x="396" y="16"/>
                  </a:lnTo>
                  <a:lnTo>
                    <a:pt x="396" y="16"/>
                  </a:lnTo>
                  <a:lnTo>
                    <a:pt x="395" y="10"/>
                  </a:lnTo>
                  <a:lnTo>
                    <a:pt x="391" y="5"/>
                  </a:lnTo>
                  <a:lnTo>
                    <a:pt x="386" y="1"/>
                  </a:lnTo>
                  <a:lnTo>
                    <a:pt x="380" y="0"/>
                  </a:lnTo>
                  <a:lnTo>
                    <a:pt x="80" y="0"/>
                  </a:lnTo>
                  <a:lnTo>
                    <a:pt x="80" y="0"/>
                  </a:lnTo>
                  <a:lnTo>
                    <a:pt x="71" y="0"/>
                  </a:lnTo>
                  <a:lnTo>
                    <a:pt x="60" y="0"/>
                  </a:lnTo>
                  <a:lnTo>
                    <a:pt x="50" y="1"/>
                  </a:lnTo>
                  <a:lnTo>
                    <a:pt x="39" y="5"/>
                  </a:lnTo>
                  <a:lnTo>
                    <a:pt x="28" y="10"/>
                  </a:lnTo>
                  <a:lnTo>
                    <a:pt x="16" y="19"/>
                  </a:lnTo>
                  <a:lnTo>
                    <a:pt x="13" y="22"/>
                  </a:lnTo>
                  <a:lnTo>
                    <a:pt x="8" y="29"/>
                  </a:lnTo>
                  <a:lnTo>
                    <a:pt x="4" y="35"/>
                  </a:lnTo>
                  <a:lnTo>
                    <a:pt x="1" y="41"/>
                  </a:lnTo>
                  <a:lnTo>
                    <a:pt x="1" y="41"/>
                  </a:lnTo>
                  <a:lnTo>
                    <a:pt x="0" y="47"/>
                  </a:lnTo>
                  <a:lnTo>
                    <a:pt x="1" y="53"/>
                  </a:lnTo>
                  <a:lnTo>
                    <a:pt x="4" y="58"/>
                  </a:lnTo>
                  <a:lnTo>
                    <a:pt x="10" y="62"/>
                  </a:lnTo>
                  <a:lnTo>
                    <a:pt x="10" y="62"/>
                  </a:lnTo>
                  <a:lnTo>
                    <a:pt x="16" y="6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2"/>
            <p:cNvSpPr>
              <a:spLocks/>
            </p:cNvSpPr>
            <p:nvPr/>
          </p:nvSpPr>
          <p:spPr bwMode="auto">
            <a:xfrm>
              <a:off x="428" y="1396"/>
              <a:ext cx="79" cy="13"/>
            </a:xfrm>
            <a:custGeom>
              <a:avLst/>
              <a:gdLst>
                <a:gd name="T0" fmla="*/ 16 w 396"/>
                <a:gd name="T1" fmla="*/ 63 h 63"/>
                <a:gd name="T2" fmla="*/ 16 w 396"/>
                <a:gd name="T3" fmla="*/ 63 h 63"/>
                <a:gd name="T4" fmla="*/ 20 w 396"/>
                <a:gd name="T5" fmla="*/ 63 h 63"/>
                <a:gd name="T6" fmla="*/ 25 w 396"/>
                <a:gd name="T7" fmla="*/ 61 h 63"/>
                <a:gd name="T8" fmla="*/ 29 w 396"/>
                <a:gd name="T9" fmla="*/ 57 h 63"/>
                <a:gd name="T10" fmla="*/ 31 w 396"/>
                <a:gd name="T11" fmla="*/ 53 h 63"/>
                <a:gd name="T12" fmla="*/ 31 w 396"/>
                <a:gd name="T13" fmla="*/ 53 h 63"/>
                <a:gd name="T14" fmla="*/ 32 w 396"/>
                <a:gd name="T15" fmla="*/ 48 h 63"/>
                <a:gd name="T16" fmla="*/ 36 w 396"/>
                <a:gd name="T17" fmla="*/ 45 h 63"/>
                <a:gd name="T18" fmla="*/ 42 w 396"/>
                <a:gd name="T19" fmla="*/ 40 h 63"/>
                <a:gd name="T20" fmla="*/ 50 w 396"/>
                <a:gd name="T21" fmla="*/ 35 h 63"/>
                <a:gd name="T22" fmla="*/ 56 w 396"/>
                <a:gd name="T23" fmla="*/ 34 h 63"/>
                <a:gd name="T24" fmla="*/ 64 w 396"/>
                <a:gd name="T25" fmla="*/ 32 h 63"/>
                <a:gd name="T26" fmla="*/ 70 w 396"/>
                <a:gd name="T27" fmla="*/ 32 h 63"/>
                <a:gd name="T28" fmla="*/ 76 w 396"/>
                <a:gd name="T29" fmla="*/ 32 h 63"/>
                <a:gd name="T30" fmla="*/ 76 w 396"/>
                <a:gd name="T31" fmla="*/ 32 h 63"/>
                <a:gd name="T32" fmla="*/ 78 w 396"/>
                <a:gd name="T33" fmla="*/ 32 h 63"/>
                <a:gd name="T34" fmla="*/ 380 w 396"/>
                <a:gd name="T35" fmla="*/ 32 h 63"/>
                <a:gd name="T36" fmla="*/ 380 w 396"/>
                <a:gd name="T37" fmla="*/ 32 h 63"/>
                <a:gd name="T38" fmla="*/ 386 w 396"/>
                <a:gd name="T39" fmla="*/ 31 h 63"/>
                <a:gd name="T40" fmla="*/ 391 w 396"/>
                <a:gd name="T41" fmla="*/ 27 h 63"/>
                <a:gd name="T42" fmla="*/ 395 w 396"/>
                <a:gd name="T43" fmla="*/ 22 h 63"/>
                <a:gd name="T44" fmla="*/ 396 w 396"/>
                <a:gd name="T45" fmla="*/ 16 h 63"/>
                <a:gd name="T46" fmla="*/ 396 w 396"/>
                <a:gd name="T47" fmla="*/ 16 h 63"/>
                <a:gd name="T48" fmla="*/ 395 w 396"/>
                <a:gd name="T49" fmla="*/ 10 h 63"/>
                <a:gd name="T50" fmla="*/ 391 w 396"/>
                <a:gd name="T51" fmla="*/ 5 h 63"/>
                <a:gd name="T52" fmla="*/ 386 w 396"/>
                <a:gd name="T53" fmla="*/ 1 h 63"/>
                <a:gd name="T54" fmla="*/ 380 w 396"/>
                <a:gd name="T55" fmla="*/ 0 h 63"/>
                <a:gd name="T56" fmla="*/ 80 w 396"/>
                <a:gd name="T57" fmla="*/ 0 h 63"/>
                <a:gd name="T58" fmla="*/ 80 w 396"/>
                <a:gd name="T59" fmla="*/ 0 h 63"/>
                <a:gd name="T60" fmla="*/ 71 w 396"/>
                <a:gd name="T61" fmla="*/ 0 h 63"/>
                <a:gd name="T62" fmla="*/ 60 w 396"/>
                <a:gd name="T63" fmla="*/ 0 h 63"/>
                <a:gd name="T64" fmla="*/ 50 w 396"/>
                <a:gd name="T65" fmla="*/ 1 h 63"/>
                <a:gd name="T66" fmla="*/ 39 w 396"/>
                <a:gd name="T67" fmla="*/ 5 h 63"/>
                <a:gd name="T68" fmla="*/ 28 w 396"/>
                <a:gd name="T69" fmla="*/ 10 h 63"/>
                <a:gd name="T70" fmla="*/ 16 w 396"/>
                <a:gd name="T71" fmla="*/ 19 h 63"/>
                <a:gd name="T72" fmla="*/ 13 w 396"/>
                <a:gd name="T73" fmla="*/ 22 h 63"/>
                <a:gd name="T74" fmla="*/ 8 w 396"/>
                <a:gd name="T75" fmla="*/ 29 h 63"/>
                <a:gd name="T76" fmla="*/ 4 w 396"/>
                <a:gd name="T77" fmla="*/ 35 h 63"/>
                <a:gd name="T78" fmla="*/ 1 w 396"/>
                <a:gd name="T79" fmla="*/ 41 h 63"/>
                <a:gd name="T80" fmla="*/ 1 w 396"/>
                <a:gd name="T81" fmla="*/ 41 h 63"/>
                <a:gd name="T82" fmla="*/ 0 w 396"/>
                <a:gd name="T83" fmla="*/ 47 h 63"/>
                <a:gd name="T84" fmla="*/ 1 w 396"/>
                <a:gd name="T85" fmla="*/ 53 h 63"/>
                <a:gd name="T86" fmla="*/ 4 w 396"/>
                <a:gd name="T87" fmla="*/ 58 h 63"/>
                <a:gd name="T88" fmla="*/ 10 w 396"/>
                <a:gd name="T89" fmla="*/ 62 h 63"/>
                <a:gd name="T90" fmla="*/ 10 w 396"/>
                <a:gd name="T91" fmla="*/ 62 h 63"/>
                <a:gd name="T92" fmla="*/ 16 w 396"/>
                <a:gd name="T9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3">
                  <a:moveTo>
                    <a:pt x="16" y="63"/>
                  </a:moveTo>
                  <a:lnTo>
                    <a:pt x="16" y="63"/>
                  </a:lnTo>
                  <a:lnTo>
                    <a:pt x="20" y="63"/>
                  </a:lnTo>
                  <a:lnTo>
                    <a:pt x="25" y="61"/>
                  </a:lnTo>
                  <a:lnTo>
                    <a:pt x="29" y="57"/>
                  </a:lnTo>
                  <a:lnTo>
                    <a:pt x="31" y="53"/>
                  </a:lnTo>
                  <a:lnTo>
                    <a:pt x="31" y="53"/>
                  </a:lnTo>
                  <a:lnTo>
                    <a:pt x="32" y="48"/>
                  </a:lnTo>
                  <a:lnTo>
                    <a:pt x="36" y="45"/>
                  </a:lnTo>
                  <a:lnTo>
                    <a:pt x="42" y="40"/>
                  </a:lnTo>
                  <a:lnTo>
                    <a:pt x="50" y="35"/>
                  </a:lnTo>
                  <a:lnTo>
                    <a:pt x="56" y="34"/>
                  </a:lnTo>
                  <a:lnTo>
                    <a:pt x="64" y="32"/>
                  </a:lnTo>
                  <a:lnTo>
                    <a:pt x="70" y="32"/>
                  </a:lnTo>
                  <a:lnTo>
                    <a:pt x="76" y="32"/>
                  </a:lnTo>
                  <a:lnTo>
                    <a:pt x="76" y="32"/>
                  </a:lnTo>
                  <a:lnTo>
                    <a:pt x="78" y="32"/>
                  </a:lnTo>
                  <a:lnTo>
                    <a:pt x="380" y="32"/>
                  </a:lnTo>
                  <a:lnTo>
                    <a:pt x="380" y="32"/>
                  </a:lnTo>
                  <a:lnTo>
                    <a:pt x="386" y="31"/>
                  </a:lnTo>
                  <a:lnTo>
                    <a:pt x="391" y="27"/>
                  </a:lnTo>
                  <a:lnTo>
                    <a:pt x="395" y="22"/>
                  </a:lnTo>
                  <a:lnTo>
                    <a:pt x="396" y="16"/>
                  </a:lnTo>
                  <a:lnTo>
                    <a:pt x="396" y="16"/>
                  </a:lnTo>
                  <a:lnTo>
                    <a:pt x="395" y="10"/>
                  </a:lnTo>
                  <a:lnTo>
                    <a:pt x="391" y="5"/>
                  </a:lnTo>
                  <a:lnTo>
                    <a:pt x="386" y="1"/>
                  </a:lnTo>
                  <a:lnTo>
                    <a:pt x="380" y="0"/>
                  </a:lnTo>
                  <a:lnTo>
                    <a:pt x="80" y="0"/>
                  </a:lnTo>
                  <a:lnTo>
                    <a:pt x="80" y="0"/>
                  </a:lnTo>
                  <a:lnTo>
                    <a:pt x="71" y="0"/>
                  </a:lnTo>
                  <a:lnTo>
                    <a:pt x="60" y="0"/>
                  </a:lnTo>
                  <a:lnTo>
                    <a:pt x="50" y="1"/>
                  </a:lnTo>
                  <a:lnTo>
                    <a:pt x="39" y="5"/>
                  </a:lnTo>
                  <a:lnTo>
                    <a:pt x="28" y="10"/>
                  </a:lnTo>
                  <a:lnTo>
                    <a:pt x="16" y="19"/>
                  </a:lnTo>
                  <a:lnTo>
                    <a:pt x="13" y="22"/>
                  </a:lnTo>
                  <a:lnTo>
                    <a:pt x="8" y="29"/>
                  </a:lnTo>
                  <a:lnTo>
                    <a:pt x="4" y="35"/>
                  </a:lnTo>
                  <a:lnTo>
                    <a:pt x="1" y="41"/>
                  </a:lnTo>
                  <a:lnTo>
                    <a:pt x="1" y="41"/>
                  </a:lnTo>
                  <a:lnTo>
                    <a:pt x="0" y="47"/>
                  </a:lnTo>
                  <a:lnTo>
                    <a:pt x="1" y="53"/>
                  </a:lnTo>
                  <a:lnTo>
                    <a:pt x="4" y="58"/>
                  </a:lnTo>
                  <a:lnTo>
                    <a:pt x="10" y="62"/>
                  </a:lnTo>
                  <a:lnTo>
                    <a:pt x="10" y="62"/>
                  </a:lnTo>
                  <a:lnTo>
                    <a:pt x="16" y="6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3"/>
            <p:cNvSpPr>
              <a:spLocks/>
            </p:cNvSpPr>
            <p:nvPr/>
          </p:nvSpPr>
          <p:spPr bwMode="auto">
            <a:xfrm>
              <a:off x="428" y="1424"/>
              <a:ext cx="79" cy="13"/>
            </a:xfrm>
            <a:custGeom>
              <a:avLst/>
              <a:gdLst>
                <a:gd name="T0" fmla="*/ 16 w 396"/>
                <a:gd name="T1" fmla="*/ 64 h 64"/>
                <a:gd name="T2" fmla="*/ 16 w 396"/>
                <a:gd name="T3" fmla="*/ 64 h 64"/>
                <a:gd name="T4" fmla="*/ 20 w 396"/>
                <a:gd name="T5" fmla="*/ 64 h 64"/>
                <a:gd name="T6" fmla="*/ 25 w 396"/>
                <a:gd name="T7" fmla="*/ 61 h 64"/>
                <a:gd name="T8" fmla="*/ 29 w 396"/>
                <a:gd name="T9" fmla="*/ 59 h 64"/>
                <a:gd name="T10" fmla="*/ 31 w 396"/>
                <a:gd name="T11" fmla="*/ 54 h 64"/>
                <a:gd name="T12" fmla="*/ 31 w 396"/>
                <a:gd name="T13" fmla="*/ 54 h 64"/>
                <a:gd name="T14" fmla="*/ 32 w 396"/>
                <a:gd name="T15" fmla="*/ 50 h 64"/>
                <a:gd name="T16" fmla="*/ 36 w 396"/>
                <a:gd name="T17" fmla="*/ 46 h 64"/>
                <a:gd name="T18" fmla="*/ 42 w 396"/>
                <a:gd name="T19" fmla="*/ 40 h 64"/>
                <a:gd name="T20" fmla="*/ 50 w 396"/>
                <a:gd name="T21" fmla="*/ 36 h 64"/>
                <a:gd name="T22" fmla="*/ 56 w 396"/>
                <a:gd name="T23" fmla="*/ 34 h 64"/>
                <a:gd name="T24" fmla="*/ 64 w 396"/>
                <a:gd name="T25" fmla="*/ 33 h 64"/>
                <a:gd name="T26" fmla="*/ 70 w 396"/>
                <a:gd name="T27" fmla="*/ 33 h 64"/>
                <a:gd name="T28" fmla="*/ 76 w 396"/>
                <a:gd name="T29" fmla="*/ 33 h 64"/>
                <a:gd name="T30" fmla="*/ 76 w 396"/>
                <a:gd name="T31" fmla="*/ 33 h 64"/>
                <a:gd name="T32" fmla="*/ 78 w 396"/>
                <a:gd name="T33" fmla="*/ 33 h 64"/>
                <a:gd name="T34" fmla="*/ 380 w 396"/>
                <a:gd name="T35" fmla="*/ 33 h 64"/>
                <a:gd name="T36" fmla="*/ 380 w 396"/>
                <a:gd name="T37" fmla="*/ 33 h 64"/>
                <a:gd name="T38" fmla="*/ 386 w 396"/>
                <a:gd name="T39" fmla="*/ 31 h 64"/>
                <a:gd name="T40" fmla="*/ 391 w 396"/>
                <a:gd name="T41" fmla="*/ 29 h 64"/>
                <a:gd name="T42" fmla="*/ 395 w 396"/>
                <a:gd name="T43" fmla="*/ 23 h 64"/>
                <a:gd name="T44" fmla="*/ 396 w 396"/>
                <a:gd name="T45" fmla="*/ 16 h 64"/>
                <a:gd name="T46" fmla="*/ 396 w 396"/>
                <a:gd name="T47" fmla="*/ 16 h 64"/>
                <a:gd name="T48" fmla="*/ 395 w 396"/>
                <a:gd name="T49" fmla="*/ 10 h 64"/>
                <a:gd name="T50" fmla="*/ 391 w 396"/>
                <a:gd name="T51" fmla="*/ 5 h 64"/>
                <a:gd name="T52" fmla="*/ 386 w 396"/>
                <a:gd name="T53" fmla="*/ 1 h 64"/>
                <a:gd name="T54" fmla="*/ 380 w 396"/>
                <a:gd name="T55" fmla="*/ 0 h 64"/>
                <a:gd name="T56" fmla="*/ 80 w 396"/>
                <a:gd name="T57" fmla="*/ 0 h 64"/>
                <a:gd name="T58" fmla="*/ 80 w 396"/>
                <a:gd name="T59" fmla="*/ 0 h 64"/>
                <a:gd name="T60" fmla="*/ 71 w 396"/>
                <a:gd name="T61" fmla="*/ 0 h 64"/>
                <a:gd name="T62" fmla="*/ 60 w 396"/>
                <a:gd name="T63" fmla="*/ 0 h 64"/>
                <a:gd name="T64" fmla="*/ 50 w 396"/>
                <a:gd name="T65" fmla="*/ 3 h 64"/>
                <a:gd name="T66" fmla="*/ 39 w 396"/>
                <a:gd name="T67" fmla="*/ 5 h 64"/>
                <a:gd name="T68" fmla="*/ 28 w 396"/>
                <a:gd name="T69" fmla="*/ 11 h 64"/>
                <a:gd name="T70" fmla="*/ 16 w 396"/>
                <a:gd name="T71" fmla="*/ 19 h 64"/>
                <a:gd name="T72" fmla="*/ 13 w 396"/>
                <a:gd name="T73" fmla="*/ 24 h 64"/>
                <a:gd name="T74" fmla="*/ 8 w 396"/>
                <a:gd name="T75" fmla="*/ 29 h 64"/>
                <a:gd name="T76" fmla="*/ 4 w 396"/>
                <a:gd name="T77" fmla="*/ 35 h 64"/>
                <a:gd name="T78" fmla="*/ 1 w 396"/>
                <a:gd name="T79" fmla="*/ 42 h 64"/>
                <a:gd name="T80" fmla="*/ 1 w 396"/>
                <a:gd name="T81" fmla="*/ 42 h 64"/>
                <a:gd name="T82" fmla="*/ 0 w 396"/>
                <a:gd name="T83" fmla="*/ 49 h 64"/>
                <a:gd name="T84" fmla="*/ 1 w 396"/>
                <a:gd name="T85" fmla="*/ 55 h 64"/>
                <a:gd name="T86" fmla="*/ 4 w 396"/>
                <a:gd name="T87" fmla="*/ 60 h 64"/>
                <a:gd name="T88" fmla="*/ 10 w 396"/>
                <a:gd name="T89" fmla="*/ 64 h 64"/>
                <a:gd name="T90" fmla="*/ 10 w 396"/>
                <a:gd name="T91" fmla="*/ 64 h 64"/>
                <a:gd name="T92" fmla="*/ 16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16" y="64"/>
                  </a:moveTo>
                  <a:lnTo>
                    <a:pt x="16" y="64"/>
                  </a:lnTo>
                  <a:lnTo>
                    <a:pt x="20" y="64"/>
                  </a:lnTo>
                  <a:lnTo>
                    <a:pt x="25" y="61"/>
                  </a:lnTo>
                  <a:lnTo>
                    <a:pt x="29" y="59"/>
                  </a:lnTo>
                  <a:lnTo>
                    <a:pt x="31" y="54"/>
                  </a:lnTo>
                  <a:lnTo>
                    <a:pt x="31" y="54"/>
                  </a:lnTo>
                  <a:lnTo>
                    <a:pt x="32" y="50"/>
                  </a:lnTo>
                  <a:lnTo>
                    <a:pt x="36" y="46"/>
                  </a:lnTo>
                  <a:lnTo>
                    <a:pt x="42" y="40"/>
                  </a:lnTo>
                  <a:lnTo>
                    <a:pt x="50" y="36"/>
                  </a:lnTo>
                  <a:lnTo>
                    <a:pt x="56" y="34"/>
                  </a:lnTo>
                  <a:lnTo>
                    <a:pt x="64" y="33"/>
                  </a:lnTo>
                  <a:lnTo>
                    <a:pt x="70" y="33"/>
                  </a:lnTo>
                  <a:lnTo>
                    <a:pt x="76" y="33"/>
                  </a:lnTo>
                  <a:lnTo>
                    <a:pt x="76" y="33"/>
                  </a:lnTo>
                  <a:lnTo>
                    <a:pt x="78" y="33"/>
                  </a:lnTo>
                  <a:lnTo>
                    <a:pt x="380" y="33"/>
                  </a:lnTo>
                  <a:lnTo>
                    <a:pt x="380" y="33"/>
                  </a:lnTo>
                  <a:lnTo>
                    <a:pt x="386" y="31"/>
                  </a:lnTo>
                  <a:lnTo>
                    <a:pt x="391" y="29"/>
                  </a:lnTo>
                  <a:lnTo>
                    <a:pt x="395" y="23"/>
                  </a:lnTo>
                  <a:lnTo>
                    <a:pt x="396" y="16"/>
                  </a:lnTo>
                  <a:lnTo>
                    <a:pt x="396" y="16"/>
                  </a:lnTo>
                  <a:lnTo>
                    <a:pt x="395" y="10"/>
                  </a:lnTo>
                  <a:lnTo>
                    <a:pt x="391" y="5"/>
                  </a:lnTo>
                  <a:lnTo>
                    <a:pt x="386" y="1"/>
                  </a:lnTo>
                  <a:lnTo>
                    <a:pt x="380" y="0"/>
                  </a:lnTo>
                  <a:lnTo>
                    <a:pt x="80" y="0"/>
                  </a:lnTo>
                  <a:lnTo>
                    <a:pt x="80" y="0"/>
                  </a:lnTo>
                  <a:lnTo>
                    <a:pt x="71" y="0"/>
                  </a:lnTo>
                  <a:lnTo>
                    <a:pt x="60" y="0"/>
                  </a:lnTo>
                  <a:lnTo>
                    <a:pt x="50" y="3"/>
                  </a:lnTo>
                  <a:lnTo>
                    <a:pt x="39" y="5"/>
                  </a:lnTo>
                  <a:lnTo>
                    <a:pt x="28" y="11"/>
                  </a:lnTo>
                  <a:lnTo>
                    <a:pt x="16" y="19"/>
                  </a:lnTo>
                  <a:lnTo>
                    <a:pt x="13" y="24"/>
                  </a:lnTo>
                  <a:lnTo>
                    <a:pt x="8" y="29"/>
                  </a:lnTo>
                  <a:lnTo>
                    <a:pt x="4" y="35"/>
                  </a:lnTo>
                  <a:lnTo>
                    <a:pt x="1" y="42"/>
                  </a:lnTo>
                  <a:lnTo>
                    <a:pt x="1" y="42"/>
                  </a:lnTo>
                  <a:lnTo>
                    <a:pt x="0" y="49"/>
                  </a:lnTo>
                  <a:lnTo>
                    <a:pt x="1" y="55"/>
                  </a:lnTo>
                  <a:lnTo>
                    <a:pt x="4" y="60"/>
                  </a:lnTo>
                  <a:lnTo>
                    <a:pt x="10" y="64"/>
                  </a:lnTo>
                  <a:lnTo>
                    <a:pt x="10" y="64"/>
                  </a:lnTo>
                  <a:lnTo>
                    <a:pt x="16"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4"/>
            <p:cNvSpPr>
              <a:spLocks/>
            </p:cNvSpPr>
            <p:nvPr/>
          </p:nvSpPr>
          <p:spPr bwMode="auto">
            <a:xfrm>
              <a:off x="428" y="1424"/>
              <a:ext cx="79" cy="13"/>
            </a:xfrm>
            <a:custGeom>
              <a:avLst/>
              <a:gdLst>
                <a:gd name="T0" fmla="*/ 16 w 396"/>
                <a:gd name="T1" fmla="*/ 64 h 64"/>
                <a:gd name="T2" fmla="*/ 16 w 396"/>
                <a:gd name="T3" fmla="*/ 64 h 64"/>
                <a:gd name="T4" fmla="*/ 20 w 396"/>
                <a:gd name="T5" fmla="*/ 64 h 64"/>
                <a:gd name="T6" fmla="*/ 25 w 396"/>
                <a:gd name="T7" fmla="*/ 61 h 64"/>
                <a:gd name="T8" fmla="*/ 29 w 396"/>
                <a:gd name="T9" fmla="*/ 59 h 64"/>
                <a:gd name="T10" fmla="*/ 31 w 396"/>
                <a:gd name="T11" fmla="*/ 54 h 64"/>
                <a:gd name="T12" fmla="*/ 31 w 396"/>
                <a:gd name="T13" fmla="*/ 54 h 64"/>
                <a:gd name="T14" fmla="*/ 32 w 396"/>
                <a:gd name="T15" fmla="*/ 50 h 64"/>
                <a:gd name="T16" fmla="*/ 36 w 396"/>
                <a:gd name="T17" fmla="*/ 46 h 64"/>
                <a:gd name="T18" fmla="*/ 42 w 396"/>
                <a:gd name="T19" fmla="*/ 40 h 64"/>
                <a:gd name="T20" fmla="*/ 50 w 396"/>
                <a:gd name="T21" fmla="*/ 36 h 64"/>
                <a:gd name="T22" fmla="*/ 56 w 396"/>
                <a:gd name="T23" fmla="*/ 34 h 64"/>
                <a:gd name="T24" fmla="*/ 64 w 396"/>
                <a:gd name="T25" fmla="*/ 33 h 64"/>
                <a:gd name="T26" fmla="*/ 70 w 396"/>
                <a:gd name="T27" fmla="*/ 33 h 64"/>
                <a:gd name="T28" fmla="*/ 76 w 396"/>
                <a:gd name="T29" fmla="*/ 33 h 64"/>
                <a:gd name="T30" fmla="*/ 76 w 396"/>
                <a:gd name="T31" fmla="*/ 33 h 64"/>
                <a:gd name="T32" fmla="*/ 78 w 396"/>
                <a:gd name="T33" fmla="*/ 33 h 64"/>
                <a:gd name="T34" fmla="*/ 380 w 396"/>
                <a:gd name="T35" fmla="*/ 33 h 64"/>
                <a:gd name="T36" fmla="*/ 380 w 396"/>
                <a:gd name="T37" fmla="*/ 33 h 64"/>
                <a:gd name="T38" fmla="*/ 386 w 396"/>
                <a:gd name="T39" fmla="*/ 31 h 64"/>
                <a:gd name="T40" fmla="*/ 391 w 396"/>
                <a:gd name="T41" fmla="*/ 29 h 64"/>
                <a:gd name="T42" fmla="*/ 395 w 396"/>
                <a:gd name="T43" fmla="*/ 23 h 64"/>
                <a:gd name="T44" fmla="*/ 396 w 396"/>
                <a:gd name="T45" fmla="*/ 16 h 64"/>
                <a:gd name="T46" fmla="*/ 396 w 396"/>
                <a:gd name="T47" fmla="*/ 16 h 64"/>
                <a:gd name="T48" fmla="*/ 395 w 396"/>
                <a:gd name="T49" fmla="*/ 10 h 64"/>
                <a:gd name="T50" fmla="*/ 391 w 396"/>
                <a:gd name="T51" fmla="*/ 5 h 64"/>
                <a:gd name="T52" fmla="*/ 386 w 396"/>
                <a:gd name="T53" fmla="*/ 1 h 64"/>
                <a:gd name="T54" fmla="*/ 380 w 396"/>
                <a:gd name="T55" fmla="*/ 0 h 64"/>
                <a:gd name="T56" fmla="*/ 80 w 396"/>
                <a:gd name="T57" fmla="*/ 0 h 64"/>
                <a:gd name="T58" fmla="*/ 80 w 396"/>
                <a:gd name="T59" fmla="*/ 0 h 64"/>
                <a:gd name="T60" fmla="*/ 71 w 396"/>
                <a:gd name="T61" fmla="*/ 0 h 64"/>
                <a:gd name="T62" fmla="*/ 60 w 396"/>
                <a:gd name="T63" fmla="*/ 0 h 64"/>
                <a:gd name="T64" fmla="*/ 50 w 396"/>
                <a:gd name="T65" fmla="*/ 3 h 64"/>
                <a:gd name="T66" fmla="*/ 39 w 396"/>
                <a:gd name="T67" fmla="*/ 5 h 64"/>
                <a:gd name="T68" fmla="*/ 28 w 396"/>
                <a:gd name="T69" fmla="*/ 11 h 64"/>
                <a:gd name="T70" fmla="*/ 16 w 396"/>
                <a:gd name="T71" fmla="*/ 19 h 64"/>
                <a:gd name="T72" fmla="*/ 13 w 396"/>
                <a:gd name="T73" fmla="*/ 24 h 64"/>
                <a:gd name="T74" fmla="*/ 8 w 396"/>
                <a:gd name="T75" fmla="*/ 29 h 64"/>
                <a:gd name="T76" fmla="*/ 4 w 396"/>
                <a:gd name="T77" fmla="*/ 35 h 64"/>
                <a:gd name="T78" fmla="*/ 1 w 396"/>
                <a:gd name="T79" fmla="*/ 42 h 64"/>
                <a:gd name="T80" fmla="*/ 1 w 396"/>
                <a:gd name="T81" fmla="*/ 42 h 64"/>
                <a:gd name="T82" fmla="*/ 0 w 396"/>
                <a:gd name="T83" fmla="*/ 49 h 64"/>
                <a:gd name="T84" fmla="*/ 1 w 396"/>
                <a:gd name="T85" fmla="*/ 55 h 64"/>
                <a:gd name="T86" fmla="*/ 4 w 396"/>
                <a:gd name="T87" fmla="*/ 60 h 64"/>
                <a:gd name="T88" fmla="*/ 10 w 396"/>
                <a:gd name="T89" fmla="*/ 64 h 64"/>
                <a:gd name="T90" fmla="*/ 10 w 396"/>
                <a:gd name="T91" fmla="*/ 64 h 64"/>
                <a:gd name="T92" fmla="*/ 16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16" y="64"/>
                  </a:moveTo>
                  <a:lnTo>
                    <a:pt x="16" y="64"/>
                  </a:lnTo>
                  <a:lnTo>
                    <a:pt x="20" y="64"/>
                  </a:lnTo>
                  <a:lnTo>
                    <a:pt x="25" y="61"/>
                  </a:lnTo>
                  <a:lnTo>
                    <a:pt x="29" y="59"/>
                  </a:lnTo>
                  <a:lnTo>
                    <a:pt x="31" y="54"/>
                  </a:lnTo>
                  <a:lnTo>
                    <a:pt x="31" y="54"/>
                  </a:lnTo>
                  <a:lnTo>
                    <a:pt x="32" y="50"/>
                  </a:lnTo>
                  <a:lnTo>
                    <a:pt x="36" y="46"/>
                  </a:lnTo>
                  <a:lnTo>
                    <a:pt x="42" y="40"/>
                  </a:lnTo>
                  <a:lnTo>
                    <a:pt x="50" y="36"/>
                  </a:lnTo>
                  <a:lnTo>
                    <a:pt x="56" y="34"/>
                  </a:lnTo>
                  <a:lnTo>
                    <a:pt x="64" y="33"/>
                  </a:lnTo>
                  <a:lnTo>
                    <a:pt x="70" y="33"/>
                  </a:lnTo>
                  <a:lnTo>
                    <a:pt x="76" y="33"/>
                  </a:lnTo>
                  <a:lnTo>
                    <a:pt x="76" y="33"/>
                  </a:lnTo>
                  <a:lnTo>
                    <a:pt x="78" y="33"/>
                  </a:lnTo>
                  <a:lnTo>
                    <a:pt x="380" y="33"/>
                  </a:lnTo>
                  <a:lnTo>
                    <a:pt x="380" y="33"/>
                  </a:lnTo>
                  <a:lnTo>
                    <a:pt x="386" y="31"/>
                  </a:lnTo>
                  <a:lnTo>
                    <a:pt x="391" y="29"/>
                  </a:lnTo>
                  <a:lnTo>
                    <a:pt x="395" y="23"/>
                  </a:lnTo>
                  <a:lnTo>
                    <a:pt x="396" y="16"/>
                  </a:lnTo>
                  <a:lnTo>
                    <a:pt x="396" y="16"/>
                  </a:lnTo>
                  <a:lnTo>
                    <a:pt x="395" y="10"/>
                  </a:lnTo>
                  <a:lnTo>
                    <a:pt x="391" y="5"/>
                  </a:lnTo>
                  <a:lnTo>
                    <a:pt x="386" y="1"/>
                  </a:lnTo>
                  <a:lnTo>
                    <a:pt x="380" y="0"/>
                  </a:lnTo>
                  <a:lnTo>
                    <a:pt x="80" y="0"/>
                  </a:lnTo>
                  <a:lnTo>
                    <a:pt x="80" y="0"/>
                  </a:lnTo>
                  <a:lnTo>
                    <a:pt x="71" y="0"/>
                  </a:lnTo>
                  <a:lnTo>
                    <a:pt x="60" y="0"/>
                  </a:lnTo>
                  <a:lnTo>
                    <a:pt x="50" y="3"/>
                  </a:lnTo>
                  <a:lnTo>
                    <a:pt x="39" y="5"/>
                  </a:lnTo>
                  <a:lnTo>
                    <a:pt x="28" y="11"/>
                  </a:lnTo>
                  <a:lnTo>
                    <a:pt x="16" y="19"/>
                  </a:lnTo>
                  <a:lnTo>
                    <a:pt x="13" y="24"/>
                  </a:lnTo>
                  <a:lnTo>
                    <a:pt x="8" y="29"/>
                  </a:lnTo>
                  <a:lnTo>
                    <a:pt x="4" y="35"/>
                  </a:lnTo>
                  <a:lnTo>
                    <a:pt x="1" y="42"/>
                  </a:lnTo>
                  <a:lnTo>
                    <a:pt x="1" y="42"/>
                  </a:lnTo>
                  <a:lnTo>
                    <a:pt x="0" y="49"/>
                  </a:lnTo>
                  <a:lnTo>
                    <a:pt x="1" y="55"/>
                  </a:lnTo>
                  <a:lnTo>
                    <a:pt x="4" y="60"/>
                  </a:lnTo>
                  <a:lnTo>
                    <a:pt x="10" y="64"/>
                  </a:lnTo>
                  <a:lnTo>
                    <a:pt x="10" y="64"/>
                  </a:lnTo>
                  <a:lnTo>
                    <a:pt x="16"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5"/>
            <p:cNvSpPr>
              <a:spLocks/>
            </p:cNvSpPr>
            <p:nvPr/>
          </p:nvSpPr>
          <p:spPr bwMode="auto">
            <a:xfrm>
              <a:off x="469" y="1476"/>
              <a:ext cx="35" cy="32"/>
            </a:xfrm>
            <a:custGeom>
              <a:avLst/>
              <a:gdLst>
                <a:gd name="T0" fmla="*/ 0 w 177"/>
                <a:gd name="T1" fmla="*/ 0 h 163"/>
                <a:gd name="T2" fmla="*/ 0 w 177"/>
                <a:gd name="T3" fmla="*/ 163 h 163"/>
                <a:gd name="T4" fmla="*/ 92 w 177"/>
                <a:gd name="T5" fmla="*/ 97 h 163"/>
                <a:gd name="T6" fmla="*/ 177 w 177"/>
                <a:gd name="T7" fmla="*/ 162 h 163"/>
                <a:gd name="T8" fmla="*/ 177 w 177"/>
                <a:gd name="T9" fmla="*/ 10 h 163"/>
                <a:gd name="T10" fmla="*/ 177 w 177"/>
                <a:gd name="T11" fmla="*/ 10 h 163"/>
                <a:gd name="T12" fmla="*/ 130 w 177"/>
                <a:gd name="T13" fmla="*/ 8 h 163"/>
                <a:gd name="T14" fmla="*/ 83 w 177"/>
                <a:gd name="T15" fmla="*/ 5 h 163"/>
                <a:gd name="T16" fmla="*/ 83 w 177"/>
                <a:gd name="T17" fmla="*/ 5 h 163"/>
                <a:gd name="T18" fmla="*/ 0 w 177"/>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163">
                  <a:moveTo>
                    <a:pt x="0" y="0"/>
                  </a:moveTo>
                  <a:lnTo>
                    <a:pt x="0" y="163"/>
                  </a:lnTo>
                  <a:lnTo>
                    <a:pt x="92" y="97"/>
                  </a:lnTo>
                  <a:lnTo>
                    <a:pt x="177" y="162"/>
                  </a:lnTo>
                  <a:lnTo>
                    <a:pt x="177" y="10"/>
                  </a:lnTo>
                  <a:lnTo>
                    <a:pt x="177" y="10"/>
                  </a:lnTo>
                  <a:lnTo>
                    <a:pt x="130" y="8"/>
                  </a:lnTo>
                  <a:lnTo>
                    <a:pt x="83" y="5"/>
                  </a:lnTo>
                  <a:lnTo>
                    <a:pt x="83" y="5"/>
                  </a:lnTo>
                  <a:lnTo>
                    <a:pt x="0" y="0"/>
                  </a:lnTo>
                  <a:close/>
                </a:path>
              </a:pathLst>
            </a:custGeom>
            <a:solidFill>
              <a:srgbClr val="FFFF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6"/>
            <p:cNvSpPr>
              <a:spLocks/>
            </p:cNvSpPr>
            <p:nvPr/>
          </p:nvSpPr>
          <p:spPr bwMode="auto">
            <a:xfrm>
              <a:off x="469" y="1476"/>
              <a:ext cx="35" cy="32"/>
            </a:xfrm>
            <a:custGeom>
              <a:avLst/>
              <a:gdLst>
                <a:gd name="T0" fmla="*/ 0 w 177"/>
                <a:gd name="T1" fmla="*/ 0 h 163"/>
                <a:gd name="T2" fmla="*/ 0 w 177"/>
                <a:gd name="T3" fmla="*/ 163 h 163"/>
                <a:gd name="T4" fmla="*/ 92 w 177"/>
                <a:gd name="T5" fmla="*/ 97 h 163"/>
                <a:gd name="T6" fmla="*/ 177 w 177"/>
                <a:gd name="T7" fmla="*/ 162 h 163"/>
                <a:gd name="T8" fmla="*/ 177 w 177"/>
                <a:gd name="T9" fmla="*/ 10 h 163"/>
                <a:gd name="T10" fmla="*/ 177 w 177"/>
                <a:gd name="T11" fmla="*/ 10 h 163"/>
                <a:gd name="T12" fmla="*/ 130 w 177"/>
                <a:gd name="T13" fmla="*/ 8 h 163"/>
                <a:gd name="T14" fmla="*/ 83 w 177"/>
                <a:gd name="T15" fmla="*/ 5 h 163"/>
                <a:gd name="T16" fmla="*/ 83 w 177"/>
                <a:gd name="T17" fmla="*/ 5 h 163"/>
                <a:gd name="T18" fmla="*/ 0 w 177"/>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163">
                  <a:moveTo>
                    <a:pt x="0" y="0"/>
                  </a:moveTo>
                  <a:lnTo>
                    <a:pt x="0" y="163"/>
                  </a:lnTo>
                  <a:lnTo>
                    <a:pt x="92" y="97"/>
                  </a:lnTo>
                  <a:lnTo>
                    <a:pt x="177" y="162"/>
                  </a:lnTo>
                  <a:lnTo>
                    <a:pt x="177" y="10"/>
                  </a:lnTo>
                  <a:lnTo>
                    <a:pt x="177" y="10"/>
                  </a:lnTo>
                  <a:lnTo>
                    <a:pt x="130" y="8"/>
                  </a:lnTo>
                  <a:lnTo>
                    <a:pt x="83" y="5"/>
                  </a:lnTo>
                  <a:lnTo>
                    <a:pt x="83" y="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7"/>
            <p:cNvSpPr>
              <a:spLocks/>
            </p:cNvSpPr>
            <p:nvPr/>
          </p:nvSpPr>
          <p:spPr bwMode="auto">
            <a:xfrm>
              <a:off x="469" y="1466"/>
              <a:ext cx="35" cy="12"/>
            </a:xfrm>
            <a:custGeom>
              <a:avLst/>
              <a:gdLst>
                <a:gd name="T0" fmla="*/ 177 w 177"/>
                <a:gd name="T1" fmla="*/ 0 h 58"/>
                <a:gd name="T2" fmla="*/ 0 w 177"/>
                <a:gd name="T3" fmla="*/ 2 h 58"/>
                <a:gd name="T4" fmla="*/ 0 w 177"/>
                <a:gd name="T5" fmla="*/ 48 h 58"/>
                <a:gd name="T6" fmla="*/ 0 w 177"/>
                <a:gd name="T7" fmla="*/ 48 h 58"/>
                <a:gd name="T8" fmla="*/ 83 w 177"/>
                <a:gd name="T9" fmla="*/ 53 h 58"/>
                <a:gd name="T10" fmla="*/ 83 w 177"/>
                <a:gd name="T11" fmla="*/ 53 h 58"/>
                <a:gd name="T12" fmla="*/ 130 w 177"/>
                <a:gd name="T13" fmla="*/ 56 h 58"/>
                <a:gd name="T14" fmla="*/ 177 w 177"/>
                <a:gd name="T15" fmla="*/ 58 h 58"/>
                <a:gd name="T16" fmla="*/ 177 w 177"/>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58">
                  <a:moveTo>
                    <a:pt x="177" y="0"/>
                  </a:moveTo>
                  <a:lnTo>
                    <a:pt x="0" y="2"/>
                  </a:lnTo>
                  <a:lnTo>
                    <a:pt x="0" y="48"/>
                  </a:lnTo>
                  <a:lnTo>
                    <a:pt x="0" y="48"/>
                  </a:lnTo>
                  <a:lnTo>
                    <a:pt x="83" y="53"/>
                  </a:lnTo>
                  <a:lnTo>
                    <a:pt x="83" y="53"/>
                  </a:lnTo>
                  <a:lnTo>
                    <a:pt x="130" y="56"/>
                  </a:lnTo>
                  <a:lnTo>
                    <a:pt x="177" y="58"/>
                  </a:lnTo>
                  <a:lnTo>
                    <a:pt x="17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469" y="1466"/>
              <a:ext cx="35" cy="12"/>
            </a:xfrm>
            <a:custGeom>
              <a:avLst/>
              <a:gdLst>
                <a:gd name="T0" fmla="*/ 177 w 177"/>
                <a:gd name="T1" fmla="*/ 0 h 58"/>
                <a:gd name="T2" fmla="*/ 0 w 177"/>
                <a:gd name="T3" fmla="*/ 2 h 58"/>
                <a:gd name="T4" fmla="*/ 0 w 177"/>
                <a:gd name="T5" fmla="*/ 48 h 58"/>
                <a:gd name="T6" fmla="*/ 0 w 177"/>
                <a:gd name="T7" fmla="*/ 48 h 58"/>
                <a:gd name="T8" fmla="*/ 83 w 177"/>
                <a:gd name="T9" fmla="*/ 53 h 58"/>
                <a:gd name="T10" fmla="*/ 83 w 177"/>
                <a:gd name="T11" fmla="*/ 53 h 58"/>
                <a:gd name="T12" fmla="*/ 130 w 177"/>
                <a:gd name="T13" fmla="*/ 56 h 58"/>
                <a:gd name="T14" fmla="*/ 177 w 177"/>
                <a:gd name="T15" fmla="*/ 58 h 58"/>
                <a:gd name="T16" fmla="*/ 177 w 177"/>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58">
                  <a:moveTo>
                    <a:pt x="177" y="0"/>
                  </a:moveTo>
                  <a:lnTo>
                    <a:pt x="0" y="2"/>
                  </a:lnTo>
                  <a:lnTo>
                    <a:pt x="0" y="48"/>
                  </a:lnTo>
                  <a:lnTo>
                    <a:pt x="0" y="48"/>
                  </a:lnTo>
                  <a:lnTo>
                    <a:pt x="83" y="53"/>
                  </a:lnTo>
                  <a:lnTo>
                    <a:pt x="83" y="53"/>
                  </a:lnTo>
                  <a:lnTo>
                    <a:pt x="130" y="56"/>
                  </a:lnTo>
                  <a:lnTo>
                    <a:pt x="177" y="58"/>
                  </a:lnTo>
                  <a:lnTo>
                    <a:pt x="1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29"/>
            <p:cNvSpPr>
              <a:spLocks noEditPoints="1"/>
            </p:cNvSpPr>
            <p:nvPr/>
          </p:nvSpPr>
          <p:spPr bwMode="auto">
            <a:xfrm>
              <a:off x="465" y="1459"/>
              <a:ext cx="43" cy="56"/>
            </a:xfrm>
            <a:custGeom>
              <a:avLst/>
              <a:gdLst>
                <a:gd name="T0" fmla="*/ 217 w 217"/>
                <a:gd name="T1" fmla="*/ 281 h 281"/>
                <a:gd name="T2" fmla="*/ 110 w 217"/>
                <a:gd name="T3" fmla="*/ 204 h 281"/>
                <a:gd name="T4" fmla="*/ 0 w 217"/>
                <a:gd name="T5" fmla="*/ 280 h 281"/>
                <a:gd name="T6" fmla="*/ 0 w 217"/>
                <a:gd name="T7" fmla="*/ 0 h 281"/>
                <a:gd name="T8" fmla="*/ 217 w 217"/>
                <a:gd name="T9" fmla="*/ 0 h 281"/>
                <a:gd name="T10" fmla="*/ 217 w 217"/>
                <a:gd name="T11" fmla="*/ 281 h 281"/>
                <a:gd name="T12" fmla="*/ 20 w 217"/>
                <a:gd name="T13" fmla="*/ 18 h 281"/>
                <a:gd name="T14" fmla="*/ 20 w 217"/>
                <a:gd name="T15" fmla="*/ 247 h 281"/>
                <a:gd name="T16" fmla="*/ 112 w 217"/>
                <a:gd name="T17" fmla="*/ 181 h 281"/>
                <a:gd name="T18" fmla="*/ 197 w 217"/>
                <a:gd name="T19" fmla="*/ 246 h 281"/>
                <a:gd name="T20" fmla="*/ 197 w 217"/>
                <a:gd name="T21" fmla="*/ 18 h 281"/>
                <a:gd name="T22" fmla="*/ 20 w 217"/>
                <a:gd name="T23" fmla="*/ 18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7" h="281">
                  <a:moveTo>
                    <a:pt x="217" y="281"/>
                  </a:moveTo>
                  <a:lnTo>
                    <a:pt x="110" y="204"/>
                  </a:lnTo>
                  <a:lnTo>
                    <a:pt x="0" y="280"/>
                  </a:lnTo>
                  <a:lnTo>
                    <a:pt x="0" y="0"/>
                  </a:lnTo>
                  <a:lnTo>
                    <a:pt x="217" y="0"/>
                  </a:lnTo>
                  <a:lnTo>
                    <a:pt x="217" y="281"/>
                  </a:lnTo>
                  <a:close/>
                  <a:moveTo>
                    <a:pt x="20" y="18"/>
                  </a:moveTo>
                  <a:lnTo>
                    <a:pt x="20" y="247"/>
                  </a:lnTo>
                  <a:lnTo>
                    <a:pt x="112" y="181"/>
                  </a:lnTo>
                  <a:lnTo>
                    <a:pt x="197" y="246"/>
                  </a:lnTo>
                  <a:lnTo>
                    <a:pt x="197" y="18"/>
                  </a:lnTo>
                  <a:lnTo>
                    <a:pt x="2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30"/>
            <p:cNvSpPr>
              <a:spLocks/>
            </p:cNvSpPr>
            <p:nvPr/>
          </p:nvSpPr>
          <p:spPr bwMode="auto">
            <a:xfrm>
              <a:off x="465" y="1459"/>
              <a:ext cx="43" cy="56"/>
            </a:xfrm>
            <a:custGeom>
              <a:avLst/>
              <a:gdLst>
                <a:gd name="T0" fmla="*/ 217 w 217"/>
                <a:gd name="T1" fmla="*/ 281 h 281"/>
                <a:gd name="T2" fmla="*/ 110 w 217"/>
                <a:gd name="T3" fmla="*/ 204 h 281"/>
                <a:gd name="T4" fmla="*/ 0 w 217"/>
                <a:gd name="T5" fmla="*/ 280 h 281"/>
                <a:gd name="T6" fmla="*/ 0 w 217"/>
                <a:gd name="T7" fmla="*/ 0 h 281"/>
                <a:gd name="T8" fmla="*/ 217 w 217"/>
                <a:gd name="T9" fmla="*/ 0 h 281"/>
                <a:gd name="T10" fmla="*/ 217 w 217"/>
                <a:gd name="T11" fmla="*/ 281 h 281"/>
              </a:gdLst>
              <a:ahLst/>
              <a:cxnLst>
                <a:cxn ang="0">
                  <a:pos x="T0" y="T1"/>
                </a:cxn>
                <a:cxn ang="0">
                  <a:pos x="T2" y="T3"/>
                </a:cxn>
                <a:cxn ang="0">
                  <a:pos x="T4" y="T5"/>
                </a:cxn>
                <a:cxn ang="0">
                  <a:pos x="T6" y="T7"/>
                </a:cxn>
                <a:cxn ang="0">
                  <a:pos x="T8" y="T9"/>
                </a:cxn>
                <a:cxn ang="0">
                  <a:pos x="T10" y="T11"/>
                </a:cxn>
              </a:cxnLst>
              <a:rect l="0" t="0" r="r" b="b"/>
              <a:pathLst>
                <a:path w="217" h="281">
                  <a:moveTo>
                    <a:pt x="217" y="281"/>
                  </a:moveTo>
                  <a:lnTo>
                    <a:pt x="110" y="204"/>
                  </a:lnTo>
                  <a:lnTo>
                    <a:pt x="0" y="280"/>
                  </a:lnTo>
                  <a:lnTo>
                    <a:pt x="0" y="0"/>
                  </a:lnTo>
                  <a:lnTo>
                    <a:pt x="217" y="0"/>
                  </a:lnTo>
                  <a:lnTo>
                    <a:pt x="217" y="28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31"/>
            <p:cNvSpPr>
              <a:spLocks/>
            </p:cNvSpPr>
            <p:nvPr/>
          </p:nvSpPr>
          <p:spPr bwMode="auto">
            <a:xfrm>
              <a:off x="469" y="1462"/>
              <a:ext cx="35" cy="46"/>
            </a:xfrm>
            <a:custGeom>
              <a:avLst/>
              <a:gdLst>
                <a:gd name="T0" fmla="*/ 0 w 177"/>
                <a:gd name="T1" fmla="*/ 0 h 229"/>
                <a:gd name="T2" fmla="*/ 0 w 177"/>
                <a:gd name="T3" fmla="*/ 229 h 229"/>
                <a:gd name="T4" fmla="*/ 92 w 177"/>
                <a:gd name="T5" fmla="*/ 163 h 229"/>
                <a:gd name="T6" fmla="*/ 177 w 177"/>
                <a:gd name="T7" fmla="*/ 228 h 229"/>
                <a:gd name="T8" fmla="*/ 177 w 177"/>
                <a:gd name="T9" fmla="*/ 0 h 229"/>
                <a:gd name="T10" fmla="*/ 0 w 177"/>
                <a:gd name="T11" fmla="*/ 0 h 229"/>
              </a:gdLst>
              <a:ahLst/>
              <a:cxnLst>
                <a:cxn ang="0">
                  <a:pos x="T0" y="T1"/>
                </a:cxn>
                <a:cxn ang="0">
                  <a:pos x="T2" y="T3"/>
                </a:cxn>
                <a:cxn ang="0">
                  <a:pos x="T4" y="T5"/>
                </a:cxn>
                <a:cxn ang="0">
                  <a:pos x="T6" y="T7"/>
                </a:cxn>
                <a:cxn ang="0">
                  <a:pos x="T8" y="T9"/>
                </a:cxn>
                <a:cxn ang="0">
                  <a:pos x="T10" y="T11"/>
                </a:cxn>
              </a:cxnLst>
              <a:rect l="0" t="0" r="r" b="b"/>
              <a:pathLst>
                <a:path w="177" h="229">
                  <a:moveTo>
                    <a:pt x="0" y="0"/>
                  </a:moveTo>
                  <a:lnTo>
                    <a:pt x="0" y="229"/>
                  </a:lnTo>
                  <a:lnTo>
                    <a:pt x="92" y="163"/>
                  </a:lnTo>
                  <a:lnTo>
                    <a:pt x="177" y="228"/>
                  </a:lnTo>
                  <a:lnTo>
                    <a:pt x="17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32"/>
            <p:cNvSpPr>
              <a:spLocks noEditPoints="1"/>
            </p:cNvSpPr>
            <p:nvPr/>
          </p:nvSpPr>
          <p:spPr bwMode="auto">
            <a:xfrm>
              <a:off x="293" y="1315"/>
              <a:ext cx="230" cy="150"/>
            </a:xfrm>
            <a:custGeom>
              <a:avLst/>
              <a:gdLst>
                <a:gd name="T0" fmla="*/ 679 w 1153"/>
                <a:gd name="T1" fmla="*/ 585 h 749"/>
                <a:gd name="T2" fmla="*/ 739 w 1153"/>
                <a:gd name="T3" fmla="*/ 543 h 749"/>
                <a:gd name="T4" fmla="*/ 1073 w 1153"/>
                <a:gd name="T5" fmla="*/ 553 h 749"/>
                <a:gd name="T6" fmla="*/ 756 w 1153"/>
                <a:gd name="T7" fmla="*/ 576 h 749"/>
                <a:gd name="T8" fmla="*/ 722 w 1153"/>
                <a:gd name="T9" fmla="*/ 582 h 749"/>
                <a:gd name="T10" fmla="*/ 694 w 1153"/>
                <a:gd name="T11" fmla="*/ 607 h 749"/>
                <a:gd name="T12" fmla="*/ 679 w 1153"/>
                <a:gd name="T13" fmla="*/ 446 h 749"/>
                <a:gd name="T14" fmla="*/ 739 w 1153"/>
                <a:gd name="T15" fmla="*/ 405 h 749"/>
                <a:gd name="T16" fmla="*/ 1073 w 1153"/>
                <a:gd name="T17" fmla="*/ 415 h 749"/>
                <a:gd name="T18" fmla="*/ 756 w 1153"/>
                <a:gd name="T19" fmla="*/ 437 h 749"/>
                <a:gd name="T20" fmla="*/ 722 w 1153"/>
                <a:gd name="T21" fmla="*/ 444 h 749"/>
                <a:gd name="T22" fmla="*/ 694 w 1153"/>
                <a:gd name="T23" fmla="*/ 468 h 749"/>
                <a:gd name="T24" fmla="*/ 679 w 1153"/>
                <a:gd name="T25" fmla="*/ 308 h 749"/>
                <a:gd name="T26" fmla="*/ 739 w 1153"/>
                <a:gd name="T27" fmla="*/ 267 h 749"/>
                <a:gd name="T28" fmla="*/ 1073 w 1153"/>
                <a:gd name="T29" fmla="*/ 277 h 749"/>
                <a:gd name="T30" fmla="*/ 756 w 1153"/>
                <a:gd name="T31" fmla="*/ 299 h 749"/>
                <a:gd name="T32" fmla="*/ 722 w 1153"/>
                <a:gd name="T33" fmla="*/ 304 h 749"/>
                <a:gd name="T34" fmla="*/ 694 w 1153"/>
                <a:gd name="T35" fmla="*/ 330 h 749"/>
                <a:gd name="T36" fmla="*/ 679 w 1153"/>
                <a:gd name="T37" fmla="*/ 168 h 749"/>
                <a:gd name="T38" fmla="*/ 739 w 1153"/>
                <a:gd name="T39" fmla="*/ 127 h 749"/>
                <a:gd name="T40" fmla="*/ 1073 w 1153"/>
                <a:gd name="T41" fmla="*/ 137 h 749"/>
                <a:gd name="T42" fmla="*/ 756 w 1153"/>
                <a:gd name="T43" fmla="*/ 160 h 749"/>
                <a:gd name="T44" fmla="*/ 722 w 1153"/>
                <a:gd name="T45" fmla="*/ 166 h 749"/>
                <a:gd name="T46" fmla="*/ 694 w 1153"/>
                <a:gd name="T47" fmla="*/ 191 h 749"/>
                <a:gd name="T48" fmla="*/ 677 w 1153"/>
                <a:gd name="T49" fmla="*/ 19 h 749"/>
                <a:gd name="T50" fmla="*/ 596 w 1153"/>
                <a:gd name="T51" fmla="*/ 744 h 749"/>
                <a:gd name="T52" fmla="*/ 745 w 1153"/>
                <a:gd name="T53" fmla="*/ 706 h 749"/>
                <a:gd name="T54" fmla="*/ 1153 w 1153"/>
                <a:gd name="T55" fmla="*/ 713 h 749"/>
                <a:gd name="T56" fmla="*/ 955 w 1153"/>
                <a:gd name="T57" fmla="*/ 5 h 749"/>
                <a:gd name="T58" fmla="*/ 83 w 1153"/>
                <a:gd name="T59" fmla="*/ 566 h 749"/>
                <a:gd name="T60" fmla="*/ 396 w 1153"/>
                <a:gd name="T61" fmla="*/ 538 h 749"/>
                <a:gd name="T62" fmla="*/ 452 w 1153"/>
                <a:gd name="T63" fmla="*/ 552 h 749"/>
                <a:gd name="T64" fmla="*/ 465 w 1153"/>
                <a:gd name="T65" fmla="*/ 600 h 749"/>
                <a:gd name="T66" fmla="*/ 445 w 1153"/>
                <a:gd name="T67" fmla="*/ 592 h 749"/>
                <a:gd name="T68" fmla="*/ 406 w 1153"/>
                <a:gd name="T69" fmla="*/ 569 h 749"/>
                <a:gd name="T70" fmla="*/ 83 w 1153"/>
                <a:gd name="T71" fmla="*/ 427 h 749"/>
                <a:gd name="T72" fmla="*/ 396 w 1153"/>
                <a:gd name="T73" fmla="*/ 399 h 749"/>
                <a:gd name="T74" fmla="*/ 452 w 1153"/>
                <a:gd name="T75" fmla="*/ 412 h 749"/>
                <a:gd name="T76" fmla="*/ 465 w 1153"/>
                <a:gd name="T77" fmla="*/ 462 h 749"/>
                <a:gd name="T78" fmla="*/ 445 w 1153"/>
                <a:gd name="T79" fmla="*/ 452 h 749"/>
                <a:gd name="T80" fmla="*/ 406 w 1153"/>
                <a:gd name="T81" fmla="*/ 431 h 749"/>
                <a:gd name="T82" fmla="*/ 83 w 1153"/>
                <a:gd name="T83" fmla="*/ 288 h 749"/>
                <a:gd name="T84" fmla="*/ 396 w 1153"/>
                <a:gd name="T85" fmla="*/ 260 h 749"/>
                <a:gd name="T86" fmla="*/ 452 w 1153"/>
                <a:gd name="T87" fmla="*/ 274 h 749"/>
                <a:gd name="T88" fmla="*/ 465 w 1153"/>
                <a:gd name="T89" fmla="*/ 323 h 749"/>
                <a:gd name="T90" fmla="*/ 445 w 1153"/>
                <a:gd name="T91" fmla="*/ 314 h 749"/>
                <a:gd name="T92" fmla="*/ 406 w 1153"/>
                <a:gd name="T93" fmla="*/ 293 h 749"/>
                <a:gd name="T94" fmla="*/ 83 w 1153"/>
                <a:gd name="T95" fmla="*/ 150 h 749"/>
                <a:gd name="T96" fmla="*/ 396 w 1153"/>
                <a:gd name="T97" fmla="*/ 122 h 749"/>
                <a:gd name="T98" fmla="*/ 452 w 1153"/>
                <a:gd name="T99" fmla="*/ 135 h 749"/>
                <a:gd name="T100" fmla="*/ 465 w 1153"/>
                <a:gd name="T101" fmla="*/ 184 h 749"/>
                <a:gd name="T102" fmla="*/ 445 w 1153"/>
                <a:gd name="T103" fmla="*/ 176 h 749"/>
                <a:gd name="T104" fmla="*/ 406 w 1153"/>
                <a:gd name="T105" fmla="*/ 153 h 749"/>
                <a:gd name="T106" fmla="*/ 267 w 1153"/>
                <a:gd name="T107" fmla="*/ 3 h 749"/>
                <a:gd name="T108" fmla="*/ 0 w 1153"/>
                <a:gd name="T109" fmla="*/ 9 h 749"/>
                <a:gd name="T110" fmla="*/ 297 w 1153"/>
                <a:gd name="T111" fmla="*/ 703 h 749"/>
                <a:gd name="T112" fmla="*/ 508 w 1153"/>
                <a:gd name="T113" fmla="*/ 720 h 749"/>
                <a:gd name="T114" fmla="*/ 553 w 1153"/>
                <a:gd name="T115" fmla="*/ 747 h 749"/>
                <a:gd name="T116" fmla="*/ 535 w 1153"/>
                <a:gd name="T117" fmla="*/ 47 h 749"/>
                <a:gd name="T118" fmla="*/ 399 w 1153"/>
                <a:gd name="T119" fmla="*/ 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53" h="749">
                  <a:moveTo>
                    <a:pt x="694" y="607"/>
                  </a:moveTo>
                  <a:lnTo>
                    <a:pt x="694" y="607"/>
                  </a:lnTo>
                  <a:lnTo>
                    <a:pt x="688" y="607"/>
                  </a:lnTo>
                  <a:lnTo>
                    <a:pt x="688" y="607"/>
                  </a:lnTo>
                  <a:lnTo>
                    <a:pt x="682" y="603"/>
                  </a:lnTo>
                  <a:lnTo>
                    <a:pt x="679" y="598"/>
                  </a:lnTo>
                  <a:lnTo>
                    <a:pt x="678" y="592"/>
                  </a:lnTo>
                  <a:lnTo>
                    <a:pt x="679" y="585"/>
                  </a:lnTo>
                  <a:lnTo>
                    <a:pt x="679" y="585"/>
                  </a:lnTo>
                  <a:lnTo>
                    <a:pt x="684" y="573"/>
                  </a:lnTo>
                  <a:lnTo>
                    <a:pt x="692" y="564"/>
                  </a:lnTo>
                  <a:lnTo>
                    <a:pt x="701" y="557"/>
                  </a:lnTo>
                  <a:lnTo>
                    <a:pt x="710" y="552"/>
                  </a:lnTo>
                  <a:lnTo>
                    <a:pt x="719" y="548"/>
                  </a:lnTo>
                  <a:lnTo>
                    <a:pt x="729" y="544"/>
                  </a:lnTo>
                  <a:lnTo>
                    <a:pt x="739" y="543"/>
                  </a:lnTo>
                  <a:lnTo>
                    <a:pt x="748" y="543"/>
                  </a:lnTo>
                  <a:lnTo>
                    <a:pt x="748" y="543"/>
                  </a:lnTo>
                  <a:lnTo>
                    <a:pt x="758" y="543"/>
                  </a:lnTo>
                  <a:lnTo>
                    <a:pt x="1058" y="543"/>
                  </a:lnTo>
                  <a:lnTo>
                    <a:pt x="1058" y="543"/>
                  </a:lnTo>
                  <a:lnTo>
                    <a:pt x="1064" y="544"/>
                  </a:lnTo>
                  <a:lnTo>
                    <a:pt x="1069" y="548"/>
                  </a:lnTo>
                  <a:lnTo>
                    <a:pt x="1073" y="553"/>
                  </a:lnTo>
                  <a:lnTo>
                    <a:pt x="1074" y="559"/>
                  </a:lnTo>
                  <a:lnTo>
                    <a:pt x="1074" y="559"/>
                  </a:lnTo>
                  <a:lnTo>
                    <a:pt x="1073" y="566"/>
                  </a:lnTo>
                  <a:lnTo>
                    <a:pt x="1069" y="572"/>
                  </a:lnTo>
                  <a:lnTo>
                    <a:pt x="1064" y="574"/>
                  </a:lnTo>
                  <a:lnTo>
                    <a:pt x="1058" y="576"/>
                  </a:lnTo>
                  <a:lnTo>
                    <a:pt x="756" y="576"/>
                  </a:lnTo>
                  <a:lnTo>
                    <a:pt x="756" y="576"/>
                  </a:lnTo>
                  <a:lnTo>
                    <a:pt x="754" y="576"/>
                  </a:lnTo>
                  <a:lnTo>
                    <a:pt x="754" y="576"/>
                  </a:lnTo>
                  <a:lnTo>
                    <a:pt x="747" y="576"/>
                  </a:lnTo>
                  <a:lnTo>
                    <a:pt x="747" y="576"/>
                  </a:lnTo>
                  <a:lnTo>
                    <a:pt x="738" y="576"/>
                  </a:lnTo>
                  <a:lnTo>
                    <a:pt x="733" y="577"/>
                  </a:lnTo>
                  <a:lnTo>
                    <a:pt x="727" y="579"/>
                  </a:lnTo>
                  <a:lnTo>
                    <a:pt x="722" y="582"/>
                  </a:lnTo>
                  <a:lnTo>
                    <a:pt x="717" y="585"/>
                  </a:lnTo>
                  <a:lnTo>
                    <a:pt x="712" y="590"/>
                  </a:lnTo>
                  <a:lnTo>
                    <a:pt x="709" y="597"/>
                  </a:lnTo>
                  <a:lnTo>
                    <a:pt x="709" y="597"/>
                  </a:lnTo>
                  <a:lnTo>
                    <a:pt x="707" y="602"/>
                  </a:lnTo>
                  <a:lnTo>
                    <a:pt x="703" y="604"/>
                  </a:lnTo>
                  <a:lnTo>
                    <a:pt x="698" y="607"/>
                  </a:lnTo>
                  <a:lnTo>
                    <a:pt x="694" y="607"/>
                  </a:lnTo>
                  <a:close/>
                  <a:moveTo>
                    <a:pt x="694" y="468"/>
                  </a:moveTo>
                  <a:lnTo>
                    <a:pt x="694" y="468"/>
                  </a:lnTo>
                  <a:lnTo>
                    <a:pt x="688" y="467"/>
                  </a:lnTo>
                  <a:lnTo>
                    <a:pt x="688" y="467"/>
                  </a:lnTo>
                  <a:lnTo>
                    <a:pt x="682" y="463"/>
                  </a:lnTo>
                  <a:lnTo>
                    <a:pt x="679" y="458"/>
                  </a:lnTo>
                  <a:lnTo>
                    <a:pt x="678" y="452"/>
                  </a:lnTo>
                  <a:lnTo>
                    <a:pt x="679" y="446"/>
                  </a:lnTo>
                  <a:lnTo>
                    <a:pt x="679" y="446"/>
                  </a:lnTo>
                  <a:lnTo>
                    <a:pt x="684" y="435"/>
                  </a:lnTo>
                  <a:lnTo>
                    <a:pt x="692" y="426"/>
                  </a:lnTo>
                  <a:lnTo>
                    <a:pt x="701" y="419"/>
                  </a:lnTo>
                  <a:lnTo>
                    <a:pt x="710" y="412"/>
                  </a:lnTo>
                  <a:lnTo>
                    <a:pt x="719" y="409"/>
                  </a:lnTo>
                  <a:lnTo>
                    <a:pt x="729" y="406"/>
                  </a:lnTo>
                  <a:lnTo>
                    <a:pt x="739" y="405"/>
                  </a:lnTo>
                  <a:lnTo>
                    <a:pt x="748" y="405"/>
                  </a:lnTo>
                  <a:lnTo>
                    <a:pt x="748" y="405"/>
                  </a:lnTo>
                  <a:lnTo>
                    <a:pt x="758" y="405"/>
                  </a:lnTo>
                  <a:lnTo>
                    <a:pt x="1058" y="405"/>
                  </a:lnTo>
                  <a:lnTo>
                    <a:pt x="1058" y="405"/>
                  </a:lnTo>
                  <a:lnTo>
                    <a:pt x="1064" y="406"/>
                  </a:lnTo>
                  <a:lnTo>
                    <a:pt x="1069" y="410"/>
                  </a:lnTo>
                  <a:lnTo>
                    <a:pt x="1073" y="415"/>
                  </a:lnTo>
                  <a:lnTo>
                    <a:pt x="1074" y="421"/>
                  </a:lnTo>
                  <a:lnTo>
                    <a:pt x="1074" y="421"/>
                  </a:lnTo>
                  <a:lnTo>
                    <a:pt x="1073" y="427"/>
                  </a:lnTo>
                  <a:lnTo>
                    <a:pt x="1069" y="432"/>
                  </a:lnTo>
                  <a:lnTo>
                    <a:pt x="1064" y="436"/>
                  </a:lnTo>
                  <a:lnTo>
                    <a:pt x="1058" y="437"/>
                  </a:lnTo>
                  <a:lnTo>
                    <a:pt x="756" y="437"/>
                  </a:lnTo>
                  <a:lnTo>
                    <a:pt x="756" y="437"/>
                  </a:lnTo>
                  <a:lnTo>
                    <a:pt x="754" y="437"/>
                  </a:lnTo>
                  <a:lnTo>
                    <a:pt x="754" y="437"/>
                  </a:lnTo>
                  <a:lnTo>
                    <a:pt x="747" y="437"/>
                  </a:lnTo>
                  <a:lnTo>
                    <a:pt x="747" y="437"/>
                  </a:lnTo>
                  <a:lnTo>
                    <a:pt x="738" y="437"/>
                  </a:lnTo>
                  <a:lnTo>
                    <a:pt x="733" y="439"/>
                  </a:lnTo>
                  <a:lnTo>
                    <a:pt x="727" y="441"/>
                  </a:lnTo>
                  <a:lnTo>
                    <a:pt x="722" y="444"/>
                  </a:lnTo>
                  <a:lnTo>
                    <a:pt x="717" y="447"/>
                  </a:lnTo>
                  <a:lnTo>
                    <a:pt x="712" y="452"/>
                  </a:lnTo>
                  <a:lnTo>
                    <a:pt x="709" y="458"/>
                  </a:lnTo>
                  <a:lnTo>
                    <a:pt x="709" y="458"/>
                  </a:lnTo>
                  <a:lnTo>
                    <a:pt x="707" y="462"/>
                  </a:lnTo>
                  <a:lnTo>
                    <a:pt x="703" y="466"/>
                  </a:lnTo>
                  <a:lnTo>
                    <a:pt x="698" y="468"/>
                  </a:lnTo>
                  <a:lnTo>
                    <a:pt x="694" y="468"/>
                  </a:lnTo>
                  <a:close/>
                  <a:moveTo>
                    <a:pt x="694" y="330"/>
                  </a:moveTo>
                  <a:lnTo>
                    <a:pt x="694" y="330"/>
                  </a:lnTo>
                  <a:lnTo>
                    <a:pt x="688" y="329"/>
                  </a:lnTo>
                  <a:lnTo>
                    <a:pt x="688" y="329"/>
                  </a:lnTo>
                  <a:lnTo>
                    <a:pt x="682" y="325"/>
                  </a:lnTo>
                  <a:lnTo>
                    <a:pt x="679" y="320"/>
                  </a:lnTo>
                  <a:lnTo>
                    <a:pt x="678" y="314"/>
                  </a:lnTo>
                  <a:lnTo>
                    <a:pt x="679" y="308"/>
                  </a:lnTo>
                  <a:lnTo>
                    <a:pt x="679" y="308"/>
                  </a:lnTo>
                  <a:lnTo>
                    <a:pt x="684" y="297"/>
                  </a:lnTo>
                  <a:lnTo>
                    <a:pt x="692" y="287"/>
                  </a:lnTo>
                  <a:lnTo>
                    <a:pt x="701" y="279"/>
                  </a:lnTo>
                  <a:lnTo>
                    <a:pt x="710" y="274"/>
                  </a:lnTo>
                  <a:lnTo>
                    <a:pt x="719" y="270"/>
                  </a:lnTo>
                  <a:lnTo>
                    <a:pt x="729" y="268"/>
                  </a:lnTo>
                  <a:lnTo>
                    <a:pt x="739" y="267"/>
                  </a:lnTo>
                  <a:lnTo>
                    <a:pt x="748" y="265"/>
                  </a:lnTo>
                  <a:lnTo>
                    <a:pt x="748" y="265"/>
                  </a:lnTo>
                  <a:lnTo>
                    <a:pt x="758" y="267"/>
                  </a:lnTo>
                  <a:lnTo>
                    <a:pt x="1058" y="267"/>
                  </a:lnTo>
                  <a:lnTo>
                    <a:pt x="1058" y="267"/>
                  </a:lnTo>
                  <a:lnTo>
                    <a:pt x="1064" y="268"/>
                  </a:lnTo>
                  <a:lnTo>
                    <a:pt x="1069" y="270"/>
                  </a:lnTo>
                  <a:lnTo>
                    <a:pt x="1073" y="277"/>
                  </a:lnTo>
                  <a:lnTo>
                    <a:pt x="1074" y="283"/>
                  </a:lnTo>
                  <a:lnTo>
                    <a:pt x="1074" y="283"/>
                  </a:lnTo>
                  <a:lnTo>
                    <a:pt x="1073" y="289"/>
                  </a:lnTo>
                  <a:lnTo>
                    <a:pt x="1069" y="294"/>
                  </a:lnTo>
                  <a:lnTo>
                    <a:pt x="1064" y="298"/>
                  </a:lnTo>
                  <a:lnTo>
                    <a:pt x="1058" y="299"/>
                  </a:lnTo>
                  <a:lnTo>
                    <a:pt x="756" y="299"/>
                  </a:lnTo>
                  <a:lnTo>
                    <a:pt x="756" y="299"/>
                  </a:lnTo>
                  <a:lnTo>
                    <a:pt x="754" y="298"/>
                  </a:lnTo>
                  <a:lnTo>
                    <a:pt x="754" y="298"/>
                  </a:lnTo>
                  <a:lnTo>
                    <a:pt x="747" y="298"/>
                  </a:lnTo>
                  <a:lnTo>
                    <a:pt x="747" y="298"/>
                  </a:lnTo>
                  <a:lnTo>
                    <a:pt x="738" y="299"/>
                  </a:lnTo>
                  <a:lnTo>
                    <a:pt x="733" y="300"/>
                  </a:lnTo>
                  <a:lnTo>
                    <a:pt x="727" y="302"/>
                  </a:lnTo>
                  <a:lnTo>
                    <a:pt x="722" y="304"/>
                  </a:lnTo>
                  <a:lnTo>
                    <a:pt x="717" y="308"/>
                  </a:lnTo>
                  <a:lnTo>
                    <a:pt x="712" y="313"/>
                  </a:lnTo>
                  <a:lnTo>
                    <a:pt x="709" y="320"/>
                  </a:lnTo>
                  <a:lnTo>
                    <a:pt x="709" y="320"/>
                  </a:lnTo>
                  <a:lnTo>
                    <a:pt x="707" y="324"/>
                  </a:lnTo>
                  <a:lnTo>
                    <a:pt x="703" y="328"/>
                  </a:lnTo>
                  <a:lnTo>
                    <a:pt x="698" y="329"/>
                  </a:lnTo>
                  <a:lnTo>
                    <a:pt x="694" y="330"/>
                  </a:lnTo>
                  <a:close/>
                  <a:moveTo>
                    <a:pt x="694" y="191"/>
                  </a:moveTo>
                  <a:lnTo>
                    <a:pt x="694" y="191"/>
                  </a:lnTo>
                  <a:lnTo>
                    <a:pt x="688" y="189"/>
                  </a:lnTo>
                  <a:lnTo>
                    <a:pt x="688" y="189"/>
                  </a:lnTo>
                  <a:lnTo>
                    <a:pt x="682" y="187"/>
                  </a:lnTo>
                  <a:lnTo>
                    <a:pt x="679" y="181"/>
                  </a:lnTo>
                  <a:lnTo>
                    <a:pt x="678" y="176"/>
                  </a:lnTo>
                  <a:lnTo>
                    <a:pt x="679" y="168"/>
                  </a:lnTo>
                  <a:lnTo>
                    <a:pt x="679" y="168"/>
                  </a:lnTo>
                  <a:lnTo>
                    <a:pt x="684" y="157"/>
                  </a:lnTo>
                  <a:lnTo>
                    <a:pt x="692" y="148"/>
                  </a:lnTo>
                  <a:lnTo>
                    <a:pt x="701" y="141"/>
                  </a:lnTo>
                  <a:lnTo>
                    <a:pt x="710" y="136"/>
                  </a:lnTo>
                  <a:lnTo>
                    <a:pt x="719" y="131"/>
                  </a:lnTo>
                  <a:lnTo>
                    <a:pt x="729" y="128"/>
                  </a:lnTo>
                  <a:lnTo>
                    <a:pt x="739" y="127"/>
                  </a:lnTo>
                  <a:lnTo>
                    <a:pt x="748" y="127"/>
                  </a:lnTo>
                  <a:lnTo>
                    <a:pt x="748" y="127"/>
                  </a:lnTo>
                  <a:lnTo>
                    <a:pt x="758" y="127"/>
                  </a:lnTo>
                  <a:lnTo>
                    <a:pt x="1058" y="127"/>
                  </a:lnTo>
                  <a:lnTo>
                    <a:pt x="1058" y="127"/>
                  </a:lnTo>
                  <a:lnTo>
                    <a:pt x="1064" y="128"/>
                  </a:lnTo>
                  <a:lnTo>
                    <a:pt x="1069" y="132"/>
                  </a:lnTo>
                  <a:lnTo>
                    <a:pt x="1073" y="137"/>
                  </a:lnTo>
                  <a:lnTo>
                    <a:pt x="1074" y="143"/>
                  </a:lnTo>
                  <a:lnTo>
                    <a:pt x="1074" y="143"/>
                  </a:lnTo>
                  <a:lnTo>
                    <a:pt x="1073" y="150"/>
                  </a:lnTo>
                  <a:lnTo>
                    <a:pt x="1069" y="155"/>
                  </a:lnTo>
                  <a:lnTo>
                    <a:pt x="1064" y="158"/>
                  </a:lnTo>
                  <a:lnTo>
                    <a:pt x="1058" y="160"/>
                  </a:lnTo>
                  <a:lnTo>
                    <a:pt x="756" y="160"/>
                  </a:lnTo>
                  <a:lnTo>
                    <a:pt x="756" y="160"/>
                  </a:lnTo>
                  <a:lnTo>
                    <a:pt x="754" y="160"/>
                  </a:lnTo>
                  <a:lnTo>
                    <a:pt x="754" y="160"/>
                  </a:lnTo>
                  <a:lnTo>
                    <a:pt x="747" y="160"/>
                  </a:lnTo>
                  <a:lnTo>
                    <a:pt x="747" y="160"/>
                  </a:lnTo>
                  <a:lnTo>
                    <a:pt x="738" y="160"/>
                  </a:lnTo>
                  <a:lnTo>
                    <a:pt x="733" y="161"/>
                  </a:lnTo>
                  <a:lnTo>
                    <a:pt x="727" y="163"/>
                  </a:lnTo>
                  <a:lnTo>
                    <a:pt x="722" y="166"/>
                  </a:lnTo>
                  <a:lnTo>
                    <a:pt x="717" y="170"/>
                  </a:lnTo>
                  <a:lnTo>
                    <a:pt x="712" y="174"/>
                  </a:lnTo>
                  <a:lnTo>
                    <a:pt x="709" y="181"/>
                  </a:lnTo>
                  <a:lnTo>
                    <a:pt x="709" y="181"/>
                  </a:lnTo>
                  <a:lnTo>
                    <a:pt x="707" y="186"/>
                  </a:lnTo>
                  <a:lnTo>
                    <a:pt x="703" y="188"/>
                  </a:lnTo>
                  <a:lnTo>
                    <a:pt x="698" y="191"/>
                  </a:lnTo>
                  <a:lnTo>
                    <a:pt x="694" y="191"/>
                  </a:lnTo>
                  <a:close/>
                  <a:moveTo>
                    <a:pt x="824" y="0"/>
                  </a:moveTo>
                  <a:lnTo>
                    <a:pt x="824" y="0"/>
                  </a:lnTo>
                  <a:lnTo>
                    <a:pt x="797" y="1"/>
                  </a:lnTo>
                  <a:lnTo>
                    <a:pt x="771" y="3"/>
                  </a:lnTo>
                  <a:lnTo>
                    <a:pt x="747" y="4"/>
                  </a:lnTo>
                  <a:lnTo>
                    <a:pt x="722" y="8"/>
                  </a:lnTo>
                  <a:lnTo>
                    <a:pt x="699" y="13"/>
                  </a:lnTo>
                  <a:lnTo>
                    <a:pt x="677" y="19"/>
                  </a:lnTo>
                  <a:lnTo>
                    <a:pt x="656" y="26"/>
                  </a:lnTo>
                  <a:lnTo>
                    <a:pt x="637" y="35"/>
                  </a:lnTo>
                  <a:lnTo>
                    <a:pt x="605" y="57"/>
                  </a:lnTo>
                  <a:lnTo>
                    <a:pt x="605" y="57"/>
                  </a:lnTo>
                  <a:lnTo>
                    <a:pt x="605" y="57"/>
                  </a:lnTo>
                  <a:lnTo>
                    <a:pt x="596" y="65"/>
                  </a:lnTo>
                  <a:lnTo>
                    <a:pt x="596" y="65"/>
                  </a:lnTo>
                  <a:lnTo>
                    <a:pt x="596" y="744"/>
                  </a:lnTo>
                  <a:lnTo>
                    <a:pt x="596" y="744"/>
                  </a:lnTo>
                  <a:lnTo>
                    <a:pt x="607" y="739"/>
                  </a:lnTo>
                  <a:lnTo>
                    <a:pt x="619" y="732"/>
                  </a:lnTo>
                  <a:lnTo>
                    <a:pt x="632" y="727"/>
                  </a:lnTo>
                  <a:lnTo>
                    <a:pt x="646" y="724"/>
                  </a:lnTo>
                  <a:lnTo>
                    <a:pt x="676" y="716"/>
                  </a:lnTo>
                  <a:lnTo>
                    <a:pt x="709" y="711"/>
                  </a:lnTo>
                  <a:lnTo>
                    <a:pt x="745" y="706"/>
                  </a:lnTo>
                  <a:lnTo>
                    <a:pt x="784" y="704"/>
                  </a:lnTo>
                  <a:lnTo>
                    <a:pt x="824" y="703"/>
                  </a:lnTo>
                  <a:lnTo>
                    <a:pt x="864" y="703"/>
                  </a:lnTo>
                  <a:lnTo>
                    <a:pt x="864" y="703"/>
                  </a:lnTo>
                  <a:lnTo>
                    <a:pt x="939" y="704"/>
                  </a:lnTo>
                  <a:lnTo>
                    <a:pt x="1015" y="706"/>
                  </a:lnTo>
                  <a:lnTo>
                    <a:pt x="1153" y="713"/>
                  </a:lnTo>
                  <a:lnTo>
                    <a:pt x="1153" y="713"/>
                  </a:lnTo>
                  <a:lnTo>
                    <a:pt x="1153" y="9"/>
                  </a:lnTo>
                  <a:lnTo>
                    <a:pt x="1153" y="9"/>
                  </a:lnTo>
                  <a:lnTo>
                    <a:pt x="1122" y="10"/>
                  </a:lnTo>
                  <a:lnTo>
                    <a:pt x="1089" y="11"/>
                  </a:lnTo>
                  <a:lnTo>
                    <a:pt x="1089" y="11"/>
                  </a:lnTo>
                  <a:lnTo>
                    <a:pt x="1057" y="10"/>
                  </a:lnTo>
                  <a:lnTo>
                    <a:pt x="1023" y="9"/>
                  </a:lnTo>
                  <a:lnTo>
                    <a:pt x="955" y="5"/>
                  </a:lnTo>
                  <a:lnTo>
                    <a:pt x="955" y="5"/>
                  </a:lnTo>
                  <a:lnTo>
                    <a:pt x="889" y="3"/>
                  </a:lnTo>
                  <a:lnTo>
                    <a:pt x="856" y="1"/>
                  </a:lnTo>
                  <a:lnTo>
                    <a:pt x="824" y="0"/>
                  </a:lnTo>
                  <a:close/>
                  <a:moveTo>
                    <a:pt x="96" y="571"/>
                  </a:moveTo>
                  <a:lnTo>
                    <a:pt x="96" y="571"/>
                  </a:lnTo>
                  <a:lnTo>
                    <a:pt x="88" y="569"/>
                  </a:lnTo>
                  <a:lnTo>
                    <a:pt x="83" y="566"/>
                  </a:lnTo>
                  <a:lnTo>
                    <a:pt x="81" y="561"/>
                  </a:lnTo>
                  <a:lnTo>
                    <a:pt x="80" y="554"/>
                  </a:lnTo>
                  <a:lnTo>
                    <a:pt x="80" y="554"/>
                  </a:lnTo>
                  <a:lnTo>
                    <a:pt x="81" y="548"/>
                  </a:lnTo>
                  <a:lnTo>
                    <a:pt x="83" y="543"/>
                  </a:lnTo>
                  <a:lnTo>
                    <a:pt x="88" y="539"/>
                  </a:lnTo>
                  <a:lnTo>
                    <a:pt x="96" y="538"/>
                  </a:lnTo>
                  <a:lnTo>
                    <a:pt x="396" y="538"/>
                  </a:lnTo>
                  <a:lnTo>
                    <a:pt x="396" y="538"/>
                  </a:lnTo>
                  <a:lnTo>
                    <a:pt x="405" y="537"/>
                  </a:lnTo>
                  <a:lnTo>
                    <a:pt x="405" y="537"/>
                  </a:lnTo>
                  <a:lnTo>
                    <a:pt x="415" y="538"/>
                  </a:lnTo>
                  <a:lnTo>
                    <a:pt x="424" y="539"/>
                  </a:lnTo>
                  <a:lnTo>
                    <a:pt x="434" y="542"/>
                  </a:lnTo>
                  <a:lnTo>
                    <a:pt x="444" y="546"/>
                  </a:lnTo>
                  <a:lnTo>
                    <a:pt x="452" y="552"/>
                  </a:lnTo>
                  <a:lnTo>
                    <a:pt x="461" y="558"/>
                  </a:lnTo>
                  <a:lnTo>
                    <a:pt x="468" y="568"/>
                  </a:lnTo>
                  <a:lnTo>
                    <a:pt x="475" y="579"/>
                  </a:lnTo>
                  <a:lnTo>
                    <a:pt x="475" y="579"/>
                  </a:lnTo>
                  <a:lnTo>
                    <a:pt x="476" y="585"/>
                  </a:lnTo>
                  <a:lnTo>
                    <a:pt x="475" y="592"/>
                  </a:lnTo>
                  <a:lnTo>
                    <a:pt x="471" y="597"/>
                  </a:lnTo>
                  <a:lnTo>
                    <a:pt x="465" y="600"/>
                  </a:lnTo>
                  <a:lnTo>
                    <a:pt x="465" y="600"/>
                  </a:lnTo>
                  <a:lnTo>
                    <a:pt x="460" y="602"/>
                  </a:lnTo>
                  <a:lnTo>
                    <a:pt x="460" y="602"/>
                  </a:lnTo>
                  <a:lnTo>
                    <a:pt x="455" y="600"/>
                  </a:lnTo>
                  <a:lnTo>
                    <a:pt x="450" y="599"/>
                  </a:lnTo>
                  <a:lnTo>
                    <a:pt x="447" y="595"/>
                  </a:lnTo>
                  <a:lnTo>
                    <a:pt x="445" y="592"/>
                  </a:lnTo>
                  <a:lnTo>
                    <a:pt x="445" y="592"/>
                  </a:lnTo>
                  <a:lnTo>
                    <a:pt x="441" y="585"/>
                  </a:lnTo>
                  <a:lnTo>
                    <a:pt x="436" y="581"/>
                  </a:lnTo>
                  <a:lnTo>
                    <a:pt x="431" y="577"/>
                  </a:lnTo>
                  <a:lnTo>
                    <a:pt x="426" y="573"/>
                  </a:lnTo>
                  <a:lnTo>
                    <a:pt x="421" y="572"/>
                  </a:lnTo>
                  <a:lnTo>
                    <a:pt x="415" y="571"/>
                  </a:lnTo>
                  <a:lnTo>
                    <a:pt x="406" y="569"/>
                  </a:lnTo>
                  <a:lnTo>
                    <a:pt x="406" y="569"/>
                  </a:lnTo>
                  <a:lnTo>
                    <a:pt x="399" y="571"/>
                  </a:lnTo>
                  <a:lnTo>
                    <a:pt x="399" y="571"/>
                  </a:lnTo>
                  <a:lnTo>
                    <a:pt x="396" y="571"/>
                  </a:lnTo>
                  <a:lnTo>
                    <a:pt x="96" y="571"/>
                  </a:lnTo>
                  <a:close/>
                  <a:moveTo>
                    <a:pt x="96" y="431"/>
                  </a:moveTo>
                  <a:lnTo>
                    <a:pt x="96" y="431"/>
                  </a:lnTo>
                  <a:lnTo>
                    <a:pt x="88" y="430"/>
                  </a:lnTo>
                  <a:lnTo>
                    <a:pt x="83" y="427"/>
                  </a:lnTo>
                  <a:lnTo>
                    <a:pt x="81" y="422"/>
                  </a:lnTo>
                  <a:lnTo>
                    <a:pt x="80" y="415"/>
                  </a:lnTo>
                  <a:lnTo>
                    <a:pt x="80" y="415"/>
                  </a:lnTo>
                  <a:lnTo>
                    <a:pt x="81" y="409"/>
                  </a:lnTo>
                  <a:lnTo>
                    <a:pt x="83" y="404"/>
                  </a:lnTo>
                  <a:lnTo>
                    <a:pt x="88" y="401"/>
                  </a:lnTo>
                  <a:lnTo>
                    <a:pt x="96" y="399"/>
                  </a:lnTo>
                  <a:lnTo>
                    <a:pt x="396" y="399"/>
                  </a:lnTo>
                  <a:lnTo>
                    <a:pt x="396" y="399"/>
                  </a:lnTo>
                  <a:lnTo>
                    <a:pt x="405" y="399"/>
                  </a:lnTo>
                  <a:lnTo>
                    <a:pt x="405" y="399"/>
                  </a:lnTo>
                  <a:lnTo>
                    <a:pt x="415" y="399"/>
                  </a:lnTo>
                  <a:lnTo>
                    <a:pt x="424" y="400"/>
                  </a:lnTo>
                  <a:lnTo>
                    <a:pt x="434" y="404"/>
                  </a:lnTo>
                  <a:lnTo>
                    <a:pt x="444" y="407"/>
                  </a:lnTo>
                  <a:lnTo>
                    <a:pt x="452" y="412"/>
                  </a:lnTo>
                  <a:lnTo>
                    <a:pt x="461" y="420"/>
                  </a:lnTo>
                  <a:lnTo>
                    <a:pt x="468" y="430"/>
                  </a:lnTo>
                  <a:lnTo>
                    <a:pt x="475" y="441"/>
                  </a:lnTo>
                  <a:lnTo>
                    <a:pt x="475" y="441"/>
                  </a:lnTo>
                  <a:lnTo>
                    <a:pt x="476" y="447"/>
                  </a:lnTo>
                  <a:lnTo>
                    <a:pt x="475" y="453"/>
                  </a:lnTo>
                  <a:lnTo>
                    <a:pt x="471" y="458"/>
                  </a:lnTo>
                  <a:lnTo>
                    <a:pt x="465" y="462"/>
                  </a:lnTo>
                  <a:lnTo>
                    <a:pt x="465" y="462"/>
                  </a:lnTo>
                  <a:lnTo>
                    <a:pt x="460" y="463"/>
                  </a:lnTo>
                  <a:lnTo>
                    <a:pt x="460" y="463"/>
                  </a:lnTo>
                  <a:lnTo>
                    <a:pt x="455" y="462"/>
                  </a:lnTo>
                  <a:lnTo>
                    <a:pt x="450" y="460"/>
                  </a:lnTo>
                  <a:lnTo>
                    <a:pt x="447" y="457"/>
                  </a:lnTo>
                  <a:lnTo>
                    <a:pt x="445" y="452"/>
                  </a:lnTo>
                  <a:lnTo>
                    <a:pt x="445" y="452"/>
                  </a:lnTo>
                  <a:lnTo>
                    <a:pt x="441" y="446"/>
                  </a:lnTo>
                  <a:lnTo>
                    <a:pt x="436" y="441"/>
                  </a:lnTo>
                  <a:lnTo>
                    <a:pt x="431" y="437"/>
                  </a:lnTo>
                  <a:lnTo>
                    <a:pt x="426" y="435"/>
                  </a:lnTo>
                  <a:lnTo>
                    <a:pt x="421" y="432"/>
                  </a:lnTo>
                  <a:lnTo>
                    <a:pt x="415" y="432"/>
                  </a:lnTo>
                  <a:lnTo>
                    <a:pt x="406" y="431"/>
                  </a:lnTo>
                  <a:lnTo>
                    <a:pt x="406" y="431"/>
                  </a:lnTo>
                  <a:lnTo>
                    <a:pt x="399" y="431"/>
                  </a:lnTo>
                  <a:lnTo>
                    <a:pt x="399" y="431"/>
                  </a:lnTo>
                  <a:lnTo>
                    <a:pt x="396" y="431"/>
                  </a:lnTo>
                  <a:lnTo>
                    <a:pt x="96" y="431"/>
                  </a:lnTo>
                  <a:close/>
                  <a:moveTo>
                    <a:pt x="96" y="293"/>
                  </a:moveTo>
                  <a:lnTo>
                    <a:pt x="96" y="293"/>
                  </a:lnTo>
                  <a:lnTo>
                    <a:pt x="88" y="292"/>
                  </a:lnTo>
                  <a:lnTo>
                    <a:pt x="83" y="288"/>
                  </a:lnTo>
                  <a:lnTo>
                    <a:pt x="81" y="283"/>
                  </a:lnTo>
                  <a:lnTo>
                    <a:pt x="80" y="277"/>
                  </a:lnTo>
                  <a:lnTo>
                    <a:pt x="80" y="277"/>
                  </a:lnTo>
                  <a:lnTo>
                    <a:pt x="81" y="270"/>
                  </a:lnTo>
                  <a:lnTo>
                    <a:pt x="83" y="265"/>
                  </a:lnTo>
                  <a:lnTo>
                    <a:pt x="88" y="262"/>
                  </a:lnTo>
                  <a:lnTo>
                    <a:pt x="96" y="260"/>
                  </a:lnTo>
                  <a:lnTo>
                    <a:pt x="396" y="260"/>
                  </a:lnTo>
                  <a:lnTo>
                    <a:pt x="396" y="260"/>
                  </a:lnTo>
                  <a:lnTo>
                    <a:pt x="405" y="260"/>
                  </a:lnTo>
                  <a:lnTo>
                    <a:pt x="405" y="260"/>
                  </a:lnTo>
                  <a:lnTo>
                    <a:pt x="415" y="260"/>
                  </a:lnTo>
                  <a:lnTo>
                    <a:pt x="424" y="262"/>
                  </a:lnTo>
                  <a:lnTo>
                    <a:pt x="434" y="264"/>
                  </a:lnTo>
                  <a:lnTo>
                    <a:pt x="444" y="268"/>
                  </a:lnTo>
                  <a:lnTo>
                    <a:pt x="452" y="274"/>
                  </a:lnTo>
                  <a:lnTo>
                    <a:pt x="461" y="282"/>
                  </a:lnTo>
                  <a:lnTo>
                    <a:pt x="468" y="290"/>
                  </a:lnTo>
                  <a:lnTo>
                    <a:pt x="475" y="302"/>
                  </a:lnTo>
                  <a:lnTo>
                    <a:pt x="475" y="302"/>
                  </a:lnTo>
                  <a:lnTo>
                    <a:pt x="476" y="308"/>
                  </a:lnTo>
                  <a:lnTo>
                    <a:pt x="475" y="314"/>
                  </a:lnTo>
                  <a:lnTo>
                    <a:pt x="471" y="319"/>
                  </a:lnTo>
                  <a:lnTo>
                    <a:pt x="465" y="323"/>
                  </a:lnTo>
                  <a:lnTo>
                    <a:pt x="465" y="323"/>
                  </a:lnTo>
                  <a:lnTo>
                    <a:pt x="460" y="324"/>
                  </a:lnTo>
                  <a:lnTo>
                    <a:pt x="460" y="324"/>
                  </a:lnTo>
                  <a:lnTo>
                    <a:pt x="455" y="324"/>
                  </a:lnTo>
                  <a:lnTo>
                    <a:pt x="450" y="321"/>
                  </a:lnTo>
                  <a:lnTo>
                    <a:pt x="447" y="318"/>
                  </a:lnTo>
                  <a:lnTo>
                    <a:pt x="445" y="314"/>
                  </a:lnTo>
                  <a:lnTo>
                    <a:pt x="445" y="314"/>
                  </a:lnTo>
                  <a:lnTo>
                    <a:pt x="441" y="308"/>
                  </a:lnTo>
                  <a:lnTo>
                    <a:pt x="436" y="303"/>
                  </a:lnTo>
                  <a:lnTo>
                    <a:pt x="431" y="299"/>
                  </a:lnTo>
                  <a:lnTo>
                    <a:pt x="426" y="297"/>
                  </a:lnTo>
                  <a:lnTo>
                    <a:pt x="421" y="294"/>
                  </a:lnTo>
                  <a:lnTo>
                    <a:pt x="415" y="293"/>
                  </a:lnTo>
                  <a:lnTo>
                    <a:pt x="406" y="293"/>
                  </a:lnTo>
                  <a:lnTo>
                    <a:pt x="406" y="293"/>
                  </a:lnTo>
                  <a:lnTo>
                    <a:pt x="399" y="293"/>
                  </a:lnTo>
                  <a:lnTo>
                    <a:pt x="399" y="293"/>
                  </a:lnTo>
                  <a:lnTo>
                    <a:pt x="396" y="293"/>
                  </a:lnTo>
                  <a:lnTo>
                    <a:pt x="96" y="293"/>
                  </a:lnTo>
                  <a:close/>
                  <a:moveTo>
                    <a:pt x="96" y="155"/>
                  </a:moveTo>
                  <a:lnTo>
                    <a:pt x="96" y="155"/>
                  </a:lnTo>
                  <a:lnTo>
                    <a:pt x="88" y="153"/>
                  </a:lnTo>
                  <a:lnTo>
                    <a:pt x="83" y="150"/>
                  </a:lnTo>
                  <a:lnTo>
                    <a:pt x="81" y="145"/>
                  </a:lnTo>
                  <a:lnTo>
                    <a:pt x="80" y="138"/>
                  </a:lnTo>
                  <a:lnTo>
                    <a:pt x="80" y="138"/>
                  </a:lnTo>
                  <a:lnTo>
                    <a:pt x="81" y="132"/>
                  </a:lnTo>
                  <a:lnTo>
                    <a:pt x="83" y="127"/>
                  </a:lnTo>
                  <a:lnTo>
                    <a:pt x="88" y="123"/>
                  </a:lnTo>
                  <a:lnTo>
                    <a:pt x="96" y="122"/>
                  </a:lnTo>
                  <a:lnTo>
                    <a:pt x="396" y="122"/>
                  </a:lnTo>
                  <a:lnTo>
                    <a:pt x="396" y="122"/>
                  </a:lnTo>
                  <a:lnTo>
                    <a:pt x="405" y="121"/>
                  </a:lnTo>
                  <a:lnTo>
                    <a:pt x="405" y="121"/>
                  </a:lnTo>
                  <a:lnTo>
                    <a:pt x="415" y="122"/>
                  </a:lnTo>
                  <a:lnTo>
                    <a:pt x="424" y="123"/>
                  </a:lnTo>
                  <a:lnTo>
                    <a:pt x="434" y="126"/>
                  </a:lnTo>
                  <a:lnTo>
                    <a:pt x="444" y="130"/>
                  </a:lnTo>
                  <a:lnTo>
                    <a:pt x="452" y="135"/>
                  </a:lnTo>
                  <a:lnTo>
                    <a:pt x="461" y="142"/>
                  </a:lnTo>
                  <a:lnTo>
                    <a:pt x="468" y="152"/>
                  </a:lnTo>
                  <a:lnTo>
                    <a:pt x="475" y="163"/>
                  </a:lnTo>
                  <a:lnTo>
                    <a:pt x="475" y="163"/>
                  </a:lnTo>
                  <a:lnTo>
                    <a:pt x="476" y="170"/>
                  </a:lnTo>
                  <a:lnTo>
                    <a:pt x="475" y="176"/>
                  </a:lnTo>
                  <a:lnTo>
                    <a:pt x="471" y="181"/>
                  </a:lnTo>
                  <a:lnTo>
                    <a:pt x="465" y="184"/>
                  </a:lnTo>
                  <a:lnTo>
                    <a:pt x="465" y="184"/>
                  </a:lnTo>
                  <a:lnTo>
                    <a:pt x="460" y="186"/>
                  </a:lnTo>
                  <a:lnTo>
                    <a:pt x="460" y="186"/>
                  </a:lnTo>
                  <a:lnTo>
                    <a:pt x="455" y="184"/>
                  </a:lnTo>
                  <a:lnTo>
                    <a:pt x="450" y="183"/>
                  </a:lnTo>
                  <a:lnTo>
                    <a:pt x="447" y="179"/>
                  </a:lnTo>
                  <a:lnTo>
                    <a:pt x="445" y="176"/>
                  </a:lnTo>
                  <a:lnTo>
                    <a:pt x="445" y="176"/>
                  </a:lnTo>
                  <a:lnTo>
                    <a:pt x="441" y="170"/>
                  </a:lnTo>
                  <a:lnTo>
                    <a:pt x="436" y="165"/>
                  </a:lnTo>
                  <a:lnTo>
                    <a:pt x="431" y="160"/>
                  </a:lnTo>
                  <a:lnTo>
                    <a:pt x="426" y="157"/>
                  </a:lnTo>
                  <a:lnTo>
                    <a:pt x="421" y="156"/>
                  </a:lnTo>
                  <a:lnTo>
                    <a:pt x="415" y="155"/>
                  </a:lnTo>
                  <a:lnTo>
                    <a:pt x="406" y="153"/>
                  </a:lnTo>
                  <a:lnTo>
                    <a:pt x="406" y="153"/>
                  </a:lnTo>
                  <a:lnTo>
                    <a:pt x="399" y="155"/>
                  </a:lnTo>
                  <a:lnTo>
                    <a:pt x="399" y="155"/>
                  </a:lnTo>
                  <a:lnTo>
                    <a:pt x="396" y="155"/>
                  </a:lnTo>
                  <a:lnTo>
                    <a:pt x="96" y="155"/>
                  </a:lnTo>
                  <a:close/>
                  <a:moveTo>
                    <a:pt x="332" y="0"/>
                  </a:moveTo>
                  <a:lnTo>
                    <a:pt x="332" y="0"/>
                  </a:lnTo>
                  <a:lnTo>
                    <a:pt x="299" y="1"/>
                  </a:lnTo>
                  <a:lnTo>
                    <a:pt x="267" y="3"/>
                  </a:lnTo>
                  <a:lnTo>
                    <a:pt x="200" y="6"/>
                  </a:lnTo>
                  <a:lnTo>
                    <a:pt x="200" y="6"/>
                  </a:lnTo>
                  <a:lnTo>
                    <a:pt x="132" y="9"/>
                  </a:lnTo>
                  <a:lnTo>
                    <a:pt x="98" y="10"/>
                  </a:lnTo>
                  <a:lnTo>
                    <a:pt x="66" y="11"/>
                  </a:lnTo>
                  <a:lnTo>
                    <a:pt x="66" y="11"/>
                  </a:lnTo>
                  <a:lnTo>
                    <a:pt x="32" y="10"/>
                  </a:lnTo>
                  <a:lnTo>
                    <a:pt x="0" y="9"/>
                  </a:lnTo>
                  <a:lnTo>
                    <a:pt x="0" y="9"/>
                  </a:lnTo>
                  <a:lnTo>
                    <a:pt x="0" y="349"/>
                  </a:lnTo>
                  <a:lnTo>
                    <a:pt x="0" y="713"/>
                  </a:lnTo>
                  <a:lnTo>
                    <a:pt x="0" y="713"/>
                  </a:lnTo>
                  <a:lnTo>
                    <a:pt x="71" y="709"/>
                  </a:lnTo>
                  <a:lnTo>
                    <a:pt x="144" y="706"/>
                  </a:lnTo>
                  <a:lnTo>
                    <a:pt x="220" y="704"/>
                  </a:lnTo>
                  <a:lnTo>
                    <a:pt x="297" y="703"/>
                  </a:lnTo>
                  <a:lnTo>
                    <a:pt x="297" y="703"/>
                  </a:lnTo>
                  <a:lnTo>
                    <a:pt x="353" y="703"/>
                  </a:lnTo>
                  <a:lnTo>
                    <a:pt x="407" y="706"/>
                  </a:lnTo>
                  <a:lnTo>
                    <a:pt x="434" y="709"/>
                  </a:lnTo>
                  <a:lnTo>
                    <a:pt x="458" y="711"/>
                  </a:lnTo>
                  <a:lnTo>
                    <a:pt x="484" y="715"/>
                  </a:lnTo>
                  <a:lnTo>
                    <a:pt x="508" y="720"/>
                  </a:lnTo>
                  <a:lnTo>
                    <a:pt x="508" y="720"/>
                  </a:lnTo>
                  <a:lnTo>
                    <a:pt x="512" y="723"/>
                  </a:lnTo>
                  <a:lnTo>
                    <a:pt x="517" y="726"/>
                  </a:lnTo>
                  <a:lnTo>
                    <a:pt x="528" y="735"/>
                  </a:lnTo>
                  <a:lnTo>
                    <a:pt x="540" y="744"/>
                  </a:lnTo>
                  <a:lnTo>
                    <a:pt x="545" y="747"/>
                  </a:lnTo>
                  <a:lnTo>
                    <a:pt x="550" y="749"/>
                  </a:lnTo>
                  <a:lnTo>
                    <a:pt x="550" y="749"/>
                  </a:lnTo>
                  <a:lnTo>
                    <a:pt x="553" y="747"/>
                  </a:lnTo>
                  <a:lnTo>
                    <a:pt x="555" y="745"/>
                  </a:lnTo>
                  <a:lnTo>
                    <a:pt x="557" y="741"/>
                  </a:lnTo>
                  <a:lnTo>
                    <a:pt x="557" y="736"/>
                  </a:lnTo>
                  <a:lnTo>
                    <a:pt x="557" y="736"/>
                  </a:lnTo>
                  <a:lnTo>
                    <a:pt x="557" y="65"/>
                  </a:lnTo>
                  <a:lnTo>
                    <a:pt x="557" y="65"/>
                  </a:lnTo>
                  <a:lnTo>
                    <a:pt x="547" y="56"/>
                  </a:lnTo>
                  <a:lnTo>
                    <a:pt x="535" y="47"/>
                  </a:lnTo>
                  <a:lnTo>
                    <a:pt x="524" y="40"/>
                  </a:lnTo>
                  <a:lnTo>
                    <a:pt x="513" y="34"/>
                  </a:lnTo>
                  <a:lnTo>
                    <a:pt x="499" y="28"/>
                  </a:lnTo>
                  <a:lnTo>
                    <a:pt x="487" y="21"/>
                  </a:lnTo>
                  <a:lnTo>
                    <a:pt x="473" y="18"/>
                  </a:lnTo>
                  <a:lnTo>
                    <a:pt x="460" y="14"/>
                  </a:lnTo>
                  <a:lnTo>
                    <a:pt x="430" y="8"/>
                  </a:lnTo>
                  <a:lnTo>
                    <a:pt x="399" y="4"/>
                  </a:lnTo>
                  <a:lnTo>
                    <a:pt x="365" y="1"/>
                  </a:lnTo>
                  <a:lnTo>
                    <a:pt x="332" y="0"/>
                  </a:lnTo>
                  <a:close/>
                </a:path>
              </a:pathLst>
            </a:custGeom>
            <a:solidFill>
              <a:srgbClr val="FFFF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33"/>
            <p:cNvSpPr>
              <a:spLocks/>
            </p:cNvSpPr>
            <p:nvPr/>
          </p:nvSpPr>
          <p:spPr bwMode="auto">
            <a:xfrm>
              <a:off x="428" y="1424"/>
              <a:ext cx="79" cy="13"/>
            </a:xfrm>
            <a:custGeom>
              <a:avLst/>
              <a:gdLst>
                <a:gd name="T0" fmla="*/ 16 w 396"/>
                <a:gd name="T1" fmla="*/ 64 h 64"/>
                <a:gd name="T2" fmla="*/ 16 w 396"/>
                <a:gd name="T3" fmla="*/ 64 h 64"/>
                <a:gd name="T4" fmla="*/ 10 w 396"/>
                <a:gd name="T5" fmla="*/ 64 h 64"/>
                <a:gd name="T6" fmla="*/ 10 w 396"/>
                <a:gd name="T7" fmla="*/ 64 h 64"/>
                <a:gd name="T8" fmla="*/ 4 w 396"/>
                <a:gd name="T9" fmla="*/ 60 h 64"/>
                <a:gd name="T10" fmla="*/ 1 w 396"/>
                <a:gd name="T11" fmla="*/ 55 h 64"/>
                <a:gd name="T12" fmla="*/ 0 w 396"/>
                <a:gd name="T13" fmla="*/ 49 h 64"/>
                <a:gd name="T14" fmla="*/ 1 w 396"/>
                <a:gd name="T15" fmla="*/ 42 h 64"/>
                <a:gd name="T16" fmla="*/ 1 w 396"/>
                <a:gd name="T17" fmla="*/ 42 h 64"/>
                <a:gd name="T18" fmla="*/ 6 w 396"/>
                <a:gd name="T19" fmla="*/ 30 h 64"/>
                <a:gd name="T20" fmla="*/ 14 w 396"/>
                <a:gd name="T21" fmla="*/ 21 h 64"/>
                <a:gd name="T22" fmla="*/ 23 w 396"/>
                <a:gd name="T23" fmla="*/ 14 h 64"/>
                <a:gd name="T24" fmla="*/ 32 w 396"/>
                <a:gd name="T25" fmla="*/ 9 h 64"/>
                <a:gd name="T26" fmla="*/ 41 w 396"/>
                <a:gd name="T27" fmla="*/ 5 h 64"/>
                <a:gd name="T28" fmla="*/ 51 w 396"/>
                <a:gd name="T29" fmla="*/ 1 h 64"/>
                <a:gd name="T30" fmla="*/ 61 w 396"/>
                <a:gd name="T31" fmla="*/ 0 h 64"/>
                <a:gd name="T32" fmla="*/ 70 w 396"/>
                <a:gd name="T33" fmla="*/ 0 h 64"/>
                <a:gd name="T34" fmla="*/ 70 w 396"/>
                <a:gd name="T35" fmla="*/ 0 h 64"/>
                <a:gd name="T36" fmla="*/ 80 w 396"/>
                <a:gd name="T37" fmla="*/ 0 h 64"/>
                <a:gd name="T38" fmla="*/ 380 w 396"/>
                <a:gd name="T39" fmla="*/ 0 h 64"/>
                <a:gd name="T40" fmla="*/ 380 w 396"/>
                <a:gd name="T41" fmla="*/ 0 h 64"/>
                <a:gd name="T42" fmla="*/ 386 w 396"/>
                <a:gd name="T43" fmla="*/ 1 h 64"/>
                <a:gd name="T44" fmla="*/ 391 w 396"/>
                <a:gd name="T45" fmla="*/ 5 h 64"/>
                <a:gd name="T46" fmla="*/ 395 w 396"/>
                <a:gd name="T47" fmla="*/ 10 h 64"/>
                <a:gd name="T48" fmla="*/ 396 w 396"/>
                <a:gd name="T49" fmla="*/ 16 h 64"/>
                <a:gd name="T50" fmla="*/ 396 w 396"/>
                <a:gd name="T51" fmla="*/ 16 h 64"/>
                <a:gd name="T52" fmla="*/ 395 w 396"/>
                <a:gd name="T53" fmla="*/ 23 h 64"/>
                <a:gd name="T54" fmla="*/ 391 w 396"/>
                <a:gd name="T55" fmla="*/ 29 h 64"/>
                <a:gd name="T56" fmla="*/ 386 w 396"/>
                <a:gd name="T57" fmla="*/ 31 h 64"/>
                <a:gd name="T58" fmla="*/ 380 w 396"/>
                <a:gd name="T59" fmla="*/ 33 h 64"/>
                <a:gd name="T60" fmla="*/ 78 w 396"/>
                <a:gd name="T61" fmla="*/ 33 h 64"/>
                <a:gd name="T62" fmla="*/ 78 w 396"/>
                <a:gd name="T63" fmla="*/ 33 h 64"/>
                <a:gd name="T64" fmla="*/ 76 w 396"/>
                <a:gd name="T65" fmla="*/ 33 h 64"/>
                <a:gd name="T66" fmla="*/ 76 w 396"/>
                <a:gd name="T67" fmla="*/ 33 h 64"/>
                <a:gd name="T68" fmla="*/ 69 w 396"/>
                <a:gd name="T69" fmla="*/ 33 h 64"/>
                <a:gd name="T70" fmla="*/ 69 w 396"/>
                <a:gd name="T71" fmla="*/ 33 h 64"/>
                <a:gd name="T72" fmla="*/ 60 w 396"/>
                <a:gd name="T73" fmla="*/ 33 h 64"/>
                <a:gd name="T74" fmla="*/ 55 w 396"/>
                <a:gd name="T75" fmla="*/ 34 h 64"/>
                <a:gd name="T76" fmla="*/ 49 w 396"/>
                <a:gd name="T77" fmla="*/ 36 h 64"/>
                <a:gd name="T78" fmla="*/ 44 w 396"/>
                <a:gd name="T79" fmla="*/ 39 h 64"/>
                <a:gd name="T80" fmla="*/ 39 w 396"/>
                <a:gd name="T81" fmla="*/ 42 h 64"/>
                <a:gd name="T82" fmla="*/ 34 w 396"/>
                <a:gd name="T83" fmla="*/ 47 h 64"/>
                <a:gd name="T84" fmla="*/ 31 w 396"/>
                <a:gd name="T85" fmla="*/ 54 h 64"/>
                <a:gd name="T86" fmla="*/ 31 w 396"/>
                <a:gd name="T87" fmla="*/ 54 h 64"/>
                <a:gd name="T88" fmla="*/ 29 w 396"/>
                <a:gd name="T89" fmla="*/ 59 h 64"/>
                <a:gd name="T90" fmla="*/ 25 w 396"/>
                <a:gd name="T91" fmla="*/ 61 h 64"/>
                <a:gd name="T92" fmla="*/ 20 w 396"/>
                <a:gd name="T93" fmla="*/ 64 h 64"/>
                <a:gd name="T94" fmla="*/ 16 w 396"/>
                <a:gd name="T9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16" y="64"/>
                  </a:moveTo>
                  <a:lnTo>
                    <a:pt x="16" y="64"/>
                  </a:lnTo>
                  <a:lnTo>
                    <a:pt x="10" y="64"/>
                  </a:lnTo>
                  <a:lnTo>
                    <a:pt x="10" y="64"/>
                  </a:lnTo>
                  <a:lnTo>
                    <a:pt x="4" y="60"/>
                  </a:lnTo>
                  <a:lnTo>
                    <a:pt x="1" y="55"/>
                  </a:lnTo>
                  <a:lnTo>
                    <a:pt x="0" y="49"/>
                  </a:lnTo>
                  <a:lnTo>
                    <a:pt x="1" y="42"/>
                  </a:lnTo>
                  <a:lnTo>
                    <a:pt x="1" y="42"/>
                  </a:lnTo>
                  <a:lnTo>
                    <a:pt x="6" y="30"/>
                  </a:lnTo>
                  <a:lnTo>
                    <a:pt x="14" y="21"/>
                  </a:lnTo>
                  <a:lnTo>
                    <a:pt x="23" y="14"/>
                  </a:lnTo>
                  <a:lnTo>
                    <a:pt x="32" y="9"/>
                  </a:lnTo>
                  <a:lnTo>
                    <a:pt x="41" y="5"/>
                  </a:lnTo>
                  <a:lnTo>
                    <a:pt x="51" y="1"/>
                  </a:lnTo>
                  <a:lnTo>
                    <a:pt x="61" y="0"/>
                  </a:lnTo>
                  <a:lnTo>
                    <a:pt x="70" y="0"/>
                  </a:lnTo>
                  <a:lnTo>
                    <a:pt x="70" y="0"/>
                  </a:lnTo>
                  <a:lnTo>
                    <a:pt x="80" y="0"/>
                  </a:lnTo>
                  <a:lnTo>
                    <a:pt x="380" y="0"/>
                  </a:lnTo>
                  <a:lnTo>
                    <a:pt x="380" y="0"/>
                  </a:lnTo>
                  <a:lnTo>
                    <a:pt x="386" y="1"/>
                  </a:lnTo>
                  <a:lnTo>
                    <a:pt x="391" y="5"/>
                  </a:lnTo>
                  <a:lnTo>
                    <a:pt x="395" y="10"/>
                  </a:lnTo>
                  <a:lnTo>
                    <a:pt x="396" y="16"/>
                  </a:lnTo>
                  <a:lnTo>
                    <a:pt x="396" y="16"/>
                  </a:lnTo>
                  <a:lnTo>
                    <a:pt x="395" y="23"/>
                  </a:lnTo>
                  <a:lnTo>
                    <a:pt x="391" y="29"/>
                  </a:lnTo>
                  <a:lnTo>
                    <a:pt x="386" y="31"/>
                  </a:lnTo>
                  <a:lnTo>
                    <a:pt x="380" y="33"/>
                  </a:lnTo>
                  <a:lnTo>
                    <a:pt x="78" y="33"/>
                  </a:lnTo>
                  <a:lnTo>
                    <a:pt x="78" y="33"/>
                  </a:lnTo>
                  <a:lnTo>
                    <a:pt x="76" y="33"/>
                  </a:lnTo>
                  <a:lnTo>
                    <a:pt x="76" y="33"/>
                  </a:lnTo>
                  <a:lnTo>
                    <a:pt x="69" y="33"/>
                  </a:lnTo>
                  <a:lnTo>
                    <a:pt x="69" y="33"/>
                  </a:lnTo>
                  <a:lnTo>
                    <a:pt x="60" y="33"/>
                  </a:lnTo>
                  <a:lnTo>
                    <a:pt x="55" y="34"/>
                  </a:lnTo>
                  <a:lnTo>
                    <a:pt x="49" y="36"/>
                  </a:lnTo>
                  <a:lnTo>
                    <a:pt x="44" y="39"/>
                  </a:lnTo>
                  <a:lnTo>
                    <a:pt x="39" y="42"/>
                  </a:lnTo>
                  <a:lnTo>
                    <a:pt x="34" y="47"/>
                  </a:lnTo>
                  <a:lnTo>
                    <a:pt x="31" y="54"/>
                  </a:lnTo>
                  <a:lnTo>
                    <a:pt x="31" y="54"/>
                  </a:lnTo>
                  <a:lnTo>
                    <a:pt x="29" y="59"/>
                  </a:lnTo>
                  <a:lnTo>
                    <a:pt x="25" y="61"/>
                  </a:lnTo>
                  <a:lnTo>
                    <a:pt x="20" y="64"/>
                  </a:lnTo>
                  <a:lnTo>
                    <a:pt x="16"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34"/>
            <p:cNvSpPr>
              <a:spLocks/>
            </p:cNvSpPr>
            <p:nvPr/>
          </p:nvSpPr>
          <p:spPr bwMode="auto">
            <a:xfrm>
              <a:off x="428" y="1396"/>
              <a:ext cx="79" cy="13"/>
            </a:xfrm>
            <a:custGeom>
              <a:avLst/>
              <a:gdLst>
                <a:gd name="T0" fmla="*/ 16 w 396"/>
                <a:gd name="T1" fmla="*/ 63 h 63"/>
                <a:gd name="T2" fmla="*/ 16 w 396"/>
                <a:gd name="T3" fmla="*/ 63 h 63"/>
                <a:gd name="T4" fmla="*/ 10 w 396"/>
                <a:gd name="T5" fmla="*/ 62 h 63"/>
                <a:gd name="T6" fmla="*/ 10 w 396"/>
                <a:gd name="T7" fmla="*/ 62 h 63"/>
                <a:gd name="T8" fmla="*/ 4 w 396"/>
                <a:gd name="T9" fmla="*/ 58 h 63"/>
                <a:gd name="T10" fmla="*/ 1 w 396"/>
                <a:gd name="T11" fmla="*/ 53 h 63"/>
                <a:gd name="T12" fmla="*/ 0 w 396"/>
                <a:gd name="T13" fmla="*/ 47 h 63"/>
                <a:gd name="T14" fmla="*/ 1 w 396"/>
                <a:gd name="T15" fmla="*/ 41 h 63"/>
                <a:gd name="T16" fmla="*/ 1 w 396"/>
                <a:gd name="T17" fmla="*/ 41 h 63"/>
                <a:gd name="T18" fmla="*/ 6 w 396"/>
                <a:gd name="T19" fmla="*/ 30 h 63"/>
                <a:gd name="T20" fmla="*/ 14 w 396"/>
                <a:gd name="T21" fmla="*/ 21 h 63"/>
                <a:gd name="T22" fmla="*/ 23 w 396"/>
                <a:gd name="T23" fmla="*/ 14 h 63"/>
                <a:gd name="T24" fmla="*/ 32 w 396"/>
                <a:gd name="T25" fmla="*/ 7 h 63"/>
                <a:gd name="T26" fmla="*/ 41 w 396"/>
                <a:gd name="T27" fmla="*/ 4 h 63"/>
                <a:gd name="T28" fmla="*/ 51 w 396"/>
                <a:gd name="T29" fmla="*/ 1 h 63"/>
                <a:gd name="T30" fmla="*/ 61 w 396"/>
                <a:gd name="T31" fmla="*/ 0 h 63"/>
                <a:gd name="T32" fmla="*/ 70 w 396"/>
                <a:gd name="T33" fmla="*/ 0 h 63"/>
                <a:gd name="T34" fmla="*/ 70 w 396"/>
                <a:gd name="T35" fmla="*/ 0 h 63"/>
                <a:gd name="T36" fmla="*/ 80 w 396"/>
                <a:gd name="T37" fmla="*/ 0 h 63"/>
                <a:gd name="T38" fmla="*/ 380 w 396"/>
                <a:gd name="T39" fmla="*/ 0 h 63"/>
                <a:gd name="T40" fmla="*/ 380 w 396"/>
                <a:gd name="T41" fmla="*/ 0 h 63"/>
                <a:gd name="T42" fmla="*/ 386 w 396"/>
                <a:gd name="T43" fmla="*/ 1 h 63"/>
                <a:gd name="T44" fmla="*/ 391 w 396"/>
                <a:gd name="T45" fmla="*/ 5 h 63"/>
                <a:gd name="T46" fmla="*/ 395 w 396"/>
                <a:gd name="T47" fmla="*/ 10 h 63"/>
                <a:gd name="T48" fmla="*/ 396 w 396"/>
                <a:gd name="T49" fmla="*/ 16 h 63"/>
                <a:gd name="T50" fmla="*/ 396 w 396"/>
                <a:gd name="T51" fmla="*/ 16 h 63"/>
                <a:gd name="T52" fmla="*/ 395 w 396"/>
                <a:gd name="T53" fmla="*/ 22 h 63"/>
                <a:gd name="T54" fmla="*/ 391 w 396"/>
                <a:gd name="T55" fmla="*/ 27 h 63"/>
                <a:gd name="T56" fmla="*/ 386 w 396"/>
                <a:gd name="T57" fmla="*/ 31 h 63"/>
                <a:gd name="T58" fmla="*/ 380 w 396"/>
                <a:gd name="T59" fmla="*/ 32 h 63"/>
                <a:gd name="T60" fmla="*/ 78 w 396"/>
                <a:gd name="T61" fmla="*/ 32 h 63"/>
                <a:gd name="T62" fmla="*/ 78 w 396"/>
                <a:gd name="T63" fmla="*/ 32 h 63"/>
                <a:gd name="T64" fmla="*/ 76 w 396"/>
                <a:gd name="T65" fmla="*/ 32 h 63"/>
                <a:gd name="T66" fmla="*/ 76 w 396"/>
                <a:gd name="T67" fmla="*/ 32 h 63"/>
                <a:gd name="T68" fmla="*/ 69 w 396"/>
                <a:gd name="T69" fmla="*/ 32 h 63"/>
                <a:gd name="T70" fmla="*/ 69 w 396"/>
                <a:gd name="T71" fmla="*/ 32 h 63"/>
                <a:gd name="T72" fmla="*/ 60 w 396"/>
                <a:gd name="T73" fmla="*/ 32 h 63"/>
                <a:gd name="T74" fmla="*/ 55 w 396"/>
                <a:gd name="T75" fmla="*/ 34 h 63"/>
                <a:gd name="T76" fmla="*/ 49 w 396"/>
                <a:gd name="T77" fmla="*/ 36 h 63"/>
                <a:gd name="T78" fmla="*/ 44 w 396"/>
                <a:gd name="T79" fmla="*/ 39 h 63"/>
                <a:gd name="T80" fmla="*/ 39 w 396"/>
                <a:gd name="T81" fmla="*/ 42 h 63"/>
                <a:gd name="T82" fmla="*/ 34 w 396"/>
                <a:gd name="T83" fmla="*/ 47 h 63"/>
                <a:gd name="T84" fmla="*/ 31 w 396"/>
                <a:gd name="T85" fmla="*/ 53 h 63"/>
                <a:gd name="T86" fmla="*/ 31 w 396"/>
                <a:gd name="T87" fmla="*/ 53 h 63"/>
                <a:gd name="T88" fmla="*/ 29 w 396"/>
                <a:gd name="T89" fmla="*/ 57 h 63"/>
                <a:gd name="T90" fmla="*/ 25 w 396"/>
                <a:gd name="T91" fmla="*/ 61 h 63"/>
                <a:gd name="T92" fmla="*/ 20 w 396"/>
                <a:gd name="T93" fmla="*/ 63 h 63"/>
                <a:gd name="T94" fmla="*/ 16 w 396"/>
                <a:gd name="T9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3">
                  <a:moveTo>
                    <a:pt x="16" y="63"/>
                  </a:moveTo>
                  <a:lnTo>
                    <a:pt x="16" y="63"/>
                  </a:lnTo>
                  <a:lnTo>
                    <a:pt x="10" y="62"/>
                  </a:lnTo>
                  <a:lnTo>
                    <a:pt x="10" y="62"/>
                  </a:lnTo>
                  <a:lnTo>
                    <a:pt x="4" y="58"/>
                  </a:lnTo>
                  <a:lnTo>
                    <a:pt x="1" y="53"/>
                  </a:lnTo>
                  <a:lnTo>
                    <a:pt x="0" y="47"/>
                  </a:lnTo>
                  <a:lnTo>
                    <a:pt x="1" y="41"/>
                  </a:lnTo>
                  <a:lnTo>
                    <a:pt x="1" y="41"/>
                  </a:lnTo>
                  <a:lnTo>
                    <a:pt x="6" y="30"/>
                  </a:lnTo>
                  <a:lnTo>
                    <a:pt x="14" y="21"/>
                  </a:lnTo>
                  <a:lnTo>
                    <a:pt x="23" y="14"/>
                  </a:lnTo>
                  <a:lnTo>
                    <a:pt x="32" y="7"/>
                  </a:lnTo>
                  <a:lnTo>
                    <a:pt x="41" y="4"/>
                  </a:lnTo>
                  <a:lnTo>
                    <a:pt x="51" y="1"/>
                  </a:lnTo>
                  <a:lnTo>
                    <a:pt x="61" y="0"/>
                  </a:lnTo>
                  <a:lnTo>
                    <a:pt x="70" y="0"/>
                  </a:lnTo>
                  <a:lnTo>
                    <a:pt x="70" y="0"/>
                  </a:lnTo>
                  <a:lnTo>
                    <a:pt x="80" y="0"/>
                  </a:lnTo>
                  <a:lnTo>
                    <a:pt x="380" y="0"/>
                  </a:lnTo>
                  <a:lnTo>
                    <a:pt x="380" y="0"/>
                  </a:lnTo>
                  <a:lnTo>
                    <a:pt x="386" y="1"/>
                  </a:lnTo>
                  <a:lnTo>
                    <a:pt x="391" y="5"/>
                  </a:lnTo>
                  <a:lnTo>
                    <a:pt x="395" y="10"/>
                  </a:lnTo>
                  <a:lnTo>
                    <a:pt x="396" y="16"/>
                  </a:lnTo>
                  <a:lnTo>
                    <a:pt x="396" y="16"/>
                  </a:lnTo>
                  <a:lnTo>
                    <a:pt x="395" y="22"/>
                  </a:lnTo>
                  <a:lnTo>
                    <a:pt x="391" y="27"/>
                  </a:lnTo>
                  <a:lnTo>
                    <a:pt x="386" y="31"/>
                  </a:lnTo>
                  <a:lnTo>
                    <a:pt x="380" y="32"/>
                  </a:lnTo>
                  <a:lnTo>
                    <a:pt x="78" y="32"/>
                  </a:lnTo>
                  <a:lnTo>
                    <a:pt x="78" y="32"/>
                  </a:lnTo>
                  <a:lnTo>
                    <a:pt x="76" y="32"/>
                  </a:lnTo>
                  <a:lnTo>
                    <a:pt x="76" y="32"/>
                  </a:lnTo>
                  <a:lnTo>
                    <a:pt x="69" y="32"/>
                  </a:lnTo>
                  <a:lnTo>
                    <a:pt x="69" y="32"/>
                  </a:lnTo>
                  <a:lnTo>
                    <a:pt x="60" y="32"/>
                  </a:lnTo>
                  <a:lnTo>
                    <a:pt x="55" y="34"/>
                  </a:lnTo>
                  <a:lnTo>
                    <a:pt x="49" y="36"/>
                  </a:lnTo>
                  <a:lnTo>
                    <a:pt x="44" y="39"/>
                  </a:lnTo>
                  <a:lnTo>
                    <a:pt x="39" y="42"/>
                  </a:lnTo>
                  <a:lnTo>
                    <a:pt x="34" y="47"/>
                  </a:lnTo>
                  <a:lnTo>
                    <a:pt x="31" y="53"/>
                  </a:lnTo>
                  <a:lnTo>
                    <a:pt x="31" y="53"/>
                  </a:lnTo>
                  <a:lnTo>
                    <a:pt x="29" y="57"/>
                  </a:lnTo>
                  <a:lnTo>
                    <a:pt x="25" y="61"/>
                  </a:lnTo>
                  <a:lnTo>
                    <a:pt x="20" y="63"/>
                  </a:lnTo>
                  <a:lnTo>
                    <a:pt x="16" y="6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35"/>
            <p:cNvSpPr>
              <a:spLocks/>
            </p:cNvSpPr>
            <p:nvPr/>
          </p:nvSpPr>
          <p:spPr bwMode="auto">
            <a:xfrm>
              <a:off x="428" y="1368"/>
              <a:ext cx="79" cy="13"/>
            </a:xfrm>
            <a:custGeom>
              <a:avLst/>
              <a:gdLst>
                <a:gd name="T0" fmla="*/ 16 w 396"/>
                <a:gd name="T1" fmla="*/ 65 h 65"/>
                <a:gd name="T2" fmla="*/ 16 w 396"/>
                <a:gd name="T3" fmla="*/ 65 h 65"/>
                <a:gd name="T4" fmla="*/ 10 w 396"/>
                <a:gd name="T5" fmla="*/ 64 h 65"/>
                <a:gd name="T6" fmla="*/ 10 w 396"/>
                <a:gd name="T7" fmla="*/ 64 h 65"/>
                <a:gd name="T8" fmla="*/ 4 w 396"/>
                <a:gd name="T9" fmla="*/ 60 h 65"/>
                <a:gd name="T10" fmla="*/ 1 w 396"/>
                <a:gd name="T11" fmla="*/ 55 h 65"/>
                <a:gd name="T12" fmla="*/ 0 w 396"/>
                <a:gd name="T13" fmla="*/ 49 h 65"/>
                <a:gd name="T14" fmla="*/ 1 w 396"/>
                <a:gd name="T15" fmla="*/ 43 h 65"/>
                <a:gd name="T16" fmla="*/ 1 w 396"/>
                <a:gd name="T17" fmla="*/ 43 h 65"/>
                <a:gd name="T18" fmla="*/ 6 w 396"/>
                <a:gd name="T19" fmla="*/ 32 h 65"/>
                <a:gd name="T20" fmla="*/ 14 w 396"/>
                <a:gd name="T21" fmla="*/ 22 h 65"/>
                <a:gd name="T22" fmla="*/ 23 w 396"/>
                <a:gd name="T23" fmla="*/ 14 h 65"/>
                <a:gd name="T24" fmla="*/ 32 w 396"/>
                <a:gd name="T25" fmla="*/ 9 h 65"/>
                <a:gd name="T26" fmla="*/ 41 w 396"/>
                <a:gd name="T27" fmla="*/ 5 h 65"/>
                <a:gd name="T28" fmla="*/ 51 w 396"/>
                <a:gd name="T29" fmla="*/ 3 h 65"/>
                <a:gd name="T30" fmla="*/ 61 w 396"/>
                <a:gd name="T31" fmla="*/ 2 h 65"/>
                <a:gd name="T32" fmla="*/ 70 w 396"/>
                <a:gd name="T33" fmla="*/ 0 h 65"/>
                <a:gd name="T34" fmla="*/ 70 w 396"/>
                <a:gd name="T35" fmla="*/ 0 h 65"/>
                <a:gd name="T36" fmla="*/ 80 w 396"/>
                <a:gd name="T37" fmla="*/ 2 h 65"/>
                <a:gd name="T38" fmla="*/ 380 w 396"/>
                <a:gd name="T39" fmla="*/ 2 h 65"/>
                <a:gd name="T40" fmla="*/ 380 w 396"/>
                <a:gd name="T41" fmla="*/ 2 h 65"/>
                <a:gd name="T42" fmla="*/ 386 w 396"/>
                <a:gd name="T43" fmla="*/ 3 h 65"/>
                <a:gd name="T44" fmla="*/ 391 w 396"/>
                <a:gd name="T45" fmla="*/ 5 h 65"/>
                <a:gd name="T46" fmla="*/ 395 w 396"/>
                <a:gd name="T47" fmla="*/ 12 h 65"/>
                <a:gd name="T48" fmla="*/ 396 w 396"/>
                <a:gd name="T49" fmla="*/ 18 h 65"/>
                <a:gd name="T50" fmla="*/ 396 w 396"/>
                <a:gd name="T51" fmla="*/ 18 h 65"/>
                <a:gd name="T52" fmla="*/ 395 w 396"/>
                <a:gd name="T53" fmla="*/ 24 h 65"/>
                <a:gd name="T54" fmla="*/ 391 w 396"/>
                <a:gd name="T55" fmla="*/ 29 h 65"/>
                <a:gd name="T56" fmla="*/ 386 w 396"/>
                <a:gd name="T57" fmla="*/ 33 h 65"/>
                <a:gd name="T58" fmla="*/ 380 w 396"/>
                <a:gd name="T59" fmla="*/ 34 h 65"/>
                <a:gd name="T60" fmla="*/ 78 w 396"/>
                <a:gd name="T61" fmla="*/ 34 h 65"/>
                <a:gd name="T62" fmla="*/ 78 w 396"/>
                <a:gd name="T63" fmla="*/ 34 h 65"/>
                <a:gd name="T64" fmla="*/ 76 w 396"/>
                <a:gd name="T65" fmla="*/ 33 h 65"/>
                <a:gd name="T66" fmla="*/ 76 w 396"/>
                <a:gd name="T67" fmla="*/ 33 h 65"/>
                <a:gd name="T68" fmla="*/ 69 w 396"/>
                <a:gd name="T69" fmla="*/ 33 h 65"/>
                <a:gd name="T70" fmla="*/ 69 w 396"/>
                <a:gd name="T71" fmla="*/ 33 h 65"/>
                <a:gd name="T72" fmla="*/ 60 w 396"/>
                <a:gd name="T73" fmla="*/ 34 h 65"/>
                <a:gd name="T74" fmla="*/ 55 w 396"/>
                <a:gd name="T75" fmla="*/ 35 h 65"/>
                <a:gd name="T76" fmla="*/ 49 w 396"/>
                <a:gd name="T77" fmla="*/ 37 h 65"/>
                <a:gd name="T78" fmla="*/ 44 w 396"/>
                <a:gd name="T79" fmla="*/ 39 h 65"/>
                <a:gd name="T80" fmla="*/ 39 w 396"/>
                <a:gd name="T81" fmla="*/ 43 h 65"/>
                <a:gd name="T82" fmla="*/ 34 w 396"/>
                <a:gd name="T83" fmla="*/ 48 h 65"/>
                <a:gd name="T84" fmla="*/ 31 w 396"/>
                <a:gd name="T85" fmla="*/ 55 h 65"/>
                <a:gd name="T86" fmla="*/ 31 w 396"/>
                <a:gd name="T87" fmla="*/ 55 h 65"/>
                <a:gd name="T88" fmla="*/ 29 w 396"/>
                <a:gd name="T89" fmla="*/ 59 h 65"/>
                <a:gd name="T90" fmla="*/ 25 w 396"/>
                <a:gd name="T91" fmla="*/ 63 h 65"/>
                <a:gd name="T92" fmla="*/ 20 w 396"/>
                <a:gd name="T93" fmla="*/ 64 h 65"/>
                <a:gd name="T94" fmla="*/ 16 w 396"/>
                <a:gd name="T95"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16" y="65"/>
                  </a:moveTo>
                  <a:lnTo>
                    <a:pt x="16" y="65"/>
                  </a:lnTo>
                  <a:lnTo>
                    <a:pt x="10" y="64"/>
                  </a:lnTo>
                  <a:lnTo>
                    <a:pt x="10" y="64"/>
                  </a:lnTo>
                  <a:lnTo>
                    <a:pt x="4" y="60"/>
                  </a:lnTo>
                  <a:lnTo>
                    <a:pt x="1" y="55"/>
                  </a:lnTo>
                  <a:lnTo>
                    <a:pt x="0" y="49"/>
                  </a:lnTo>
                  <a:lnTo>
                    <a:pt x="1" y="43"/>
                  </a:lnTo>
                  <a:lnTo>
                    <a:pt x="1" y="43"/>
                  </a:lnTo>
                  <a:lnTo>
                    <a:pt x="6" y="32"/>
                  </a:lnTo>
                  <a:lnTo>
                    <a:pt x="14" y="22"/>
                  </a:lnTo>
                  <a:lnTo>
                    <a:pt x="23" y="14"/>
                  </a:lnTo>
                  <a:lnTo>
                    <a:pt x="32" y="9"/>
                  </a:lnTo>
                  <a:lnTo>
                    <a:pt x="41" y="5"/>
                  </a:lnTo>
                  <a:lnTo>
                    <a:pt x="51" y="3"/>
                  </a:lnTo>
                  <a:lnTo>
                    <a:pt x="61" y="2"/>
                  </a:lnTo>
                  <a:lnTo>
                    <a:pt x="70" y="0"/>
                  </a:lnTo>
                  <a:lnTo>
                    <a:pt x="70" y="0"/>
                  </a:lnTo>
                  <a:lnTo>
                    <a:pt x="80" y="2"/>
                  </a:lnTo>
                  <a:lnTo>
                    <a:pt x="380" y="2"/>
                  </a:lnTo>
                  <a:lnTo>
                    <a:pt x="380" y="2"/>
                  </a:lnTo>
                  <a:lnTo>
                    <a:pt x="386" y="3"/>
                  </a:lnTo>
                  <a:lnTo>
                    <a:pt x="391" y="5"/>
                  </a:lnTo>
                  <a:lnTo>
                    <a:pt x="395" y="12"/>
                  </a:lnTo>
                  <a:lnTo>
                    <a:pt x="396" y="18"/>
                  </a:lnTo>
                  <a:lnTo>
                    <a:pt x="396" y="18"/>
                  </a:lnTo>
                  <a:lnTo>
                    <a:pt x="395" y="24"/>
                  </a:lnTo>
                  <a:lnTo>
                    <a:pt x="391" y="29"/>
                  </a:lnTo>
                  <a:lnTo>
                    <a:pt x="386" y="33"/>
                  </a:lnTo>
                  <a:lnTo>
                    <a:pt x="380" y="34"/>
                  </a:lnTo>
                  <a:lnTo>
                    <a:pt x="78" y="34"/>
                  </a:lnTo>
                  <a:lnTo>
                    <a:pt x="78" y="34"/>
                  </a:lnTo>
                  <a:lnTo>
                    <a:pt x="76" y="33"/>
                  </a:lnTo>
                  <a:lnTo>
                    <a:pt x="76" y="33"/>
                  </a:lnTo>
                  <a:lnTo>
                    <a:pt x="69" y="33"/>
                  </a:lnTo>
                  <a:lnTo>
                    <a:pt x="69" y="33"/>
                  </a:lnTo>
                  <a:lnTo>
                    <a:pt x="60" y="34"/>
                  </a:lnTo>
                  <a:lnTo>
                    <a:pt x="55" y="35"/>
                  </a:lnTo>
                  <a:lnTo>
                    <a:pt x="49" y="37"/>
                  </a:lnTo>
                  <a:lnTo>
                    <a:pt x="44" y="39"/>
                  </a:lnTo>
                  <a:lnTo>
                    <a:pt x="39" y="43"/>
                  </a:lnTo>
                  <a:lnTo>
                    <a:pt x="34" y="48"/>
                  </a:lnTo>
                  <a:lnTo>
                    <a:pt x="31" y="55"/>
                  </a:lnTo>
                  <a:lnTo>
                    <a:pt x="31" y="55"/>
                  </a:lnTo>
                  <a:lnTo>
                    <a:pt x="29" y="59"/>
                  </a:lnTo>
                  <a:lnTo>
                    <a:pt x="25" y="63"/>
                  </a:lnTo>
                  <a:lnTo>
                    <a:pt x="20" y="64"/>
                  </a:lnTo>
                  <a:lnTo>
                    <a:pt x="16" y="6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36"/>
            <p:cNvSpPr>
              <a:spLocks/>
            </p:cNvSpPr>
            <p:nvPr/>
          </p:nvSpPr>
          <p:spPr bwMode="auto">
            <a:xfrm>
              <a:off x="428" y="1341"/>
              <a:ext cx="79" cy="12"/>
            </a:xfrm>
            <a:custGeom>
              <a:avLst/>
              <a:gdLst>
                <a:gd name="T0" fmla="*/ 16 w 396"/>
                <a:gd name="T1" fmla="*/ 64 h 64"/>
                <a:gd name="T2" fmla="*/ 16 w 396"/>
                <a:gd name="T3" fmla="*/ 64 h 64"/>
                <a:gd name="T4" fmla="*/ 10 w 396"/>
                <a:gd name="T5" fmla="*/ 62 h 64"/>
                <a:gd name="T6" fmla="*/ 10 w 396"/>
                <a:gd name="T7" fmla="*/ 62 h 64"/>
                <a:gd name="T8" fmla="*/ 4 w 396"/>
                <a:gd name="T9" fmla="*/ 60 h 64"/>
                <a:gd name="T10" fmla="*/ 1 w 396"/>
                <a:gd name="T11" fmla="*/ 54 h 64"/>
                <a:gd name="T12" fmla="*/ 0 w 396"/>
                <a:gd name="T13" fmla="*/ 49 h 64"/>
                <a:gd name="T14" fmla="*/ 1 w 396"/>
                <a:gd name="T15" fmla="*/ 41 h 64"/>
                <a:gd name="T16" fmla="*/ 1 w 396"/>
                <a:gd name="T17" fmla="*/ 41 h 64"/>
                <a:gd name="T18" fmla="*/ 6 w 396"/>
                <a:gd name="T19" fmla="*/ 30 h 64"/>
                <a:gd name="T20" fmla="*/ 14 w 396"/>
                <a:gd name="T21" fmla="*/ 21 h 64"/>
                <a:gd name="T22" fmla="*/ 23 w 396"/>
                <a:gd name="T23" fmla="*/ 14 h 64"/>
                <a:gd name="T24" fmla="*/ 32 w 396"/>
                <a:gd name="T25" fmla="*/ 9 h 64"/>
                <a:gd name="T26" fmla="*/ 41 w 396"/>
                <a:gd name="T27" fmla="*/ 4 h 64"/>
                <a:gd name="T28" fmla="*/ 51 w 396"/>
                <a:gd name="T29" fmla="*/ 1 h 64"/>
                <a:gd name="T30" fmla="*/ 61 w 396"/>
                <a:gd name="T31" fmla="*/ 0 h 64"/>
                <a:gd name="T32" fmla="*/ 70 w 396"/>
                <a:gd name="T33" fmla="*/ 0 h 64"/>
                <a:gd name="T34" fmla="*/ 70 w 396"/>
                <a:gd name="T35" fmla="*/ 0 h 64"/>
                <a:gd name="T36" fmla="*/ 80 w 396"/>
                <a:gd name="T37" fmla="*/ 0 h 64"/>
                <a:gd name="T38" fmla="*/ 380 w 396"/>
                <a:gd name="T39" fmla="*/ 0 h 64"/>
                <a:gd name="T40" fmla="*/ 380 w 396"/>
                <a:gd name="T41" fmla="*/ 0 h 64"/>
                <a:gd name="T42" fmla="*/ 386 w 396"/>
                <a:gd name="T43" fmla="*/ 1 h 64"/>
                <a:gd name="T44" fmla="*/ 391 w 396"/>
                <a:gd name="T45" fmla="*/ 5 h 64"/>
                <a:gd name="T46" fmla="*/ 395 w 396"/>
                <a:gd name="T47" fmla="*/ 10 h 64"/>
                <a:gd name="T48" fmla="*/ 396 w 396"/>
                <a:gd name="T49" fmla="*/ 16 h 64"/>
                <a:gd name="T50" fmla="*/ 396 w 396"/>
                <a:gd name="T51" fmla="*/ 16 h 64"/>
                <a:gd name="T52" fmla="*/ 395 w 396"/>
                <a:gd name="T53" fmla="*/ 23 h 64"/>
                <a:gd name="T54" fmla="*/ 391 w 396"/>
                <a:gd name="T55" fmla="*/ 28 h 64"/>
                <a:gd name="T56" fmla="*/ 386 w 396"/>
                <a:gd name="T57" fmla="*/ 31 h 64"/>
                <a:gd name="T58" fmla="*/ 380 w 396"/>
                <a:gd name="T59" fmla="*/ 33 h 64"/>
                <a:gd name="T60" fmla="*/ 78 w 396"/>
                <a:gd name="T61" fmla="*/ 33 h 64"/>
                <a:gd name="T62" fmla="*/ 78 w 396"/>
                <a:gd name="T63" fmla="*/ 33 h 64"/>
                <a:gd name="T64" fmla="*/ 76 w 396"/>
                <a:gd name="T65" fmla="*/ 33 h 64"/>
                <a:gd name="T66" fmla="*/ 76 w 396"/>
                <a:gd name="T67" fmla="*/ 33 h 64"/>
                <a:gd name="T68" fmla="*/ 69 w 396"/>
                <a:gd name="T69" fmla="*/ 33 h 64"/>
                <a:gd name="T70" fmla="*/ 69 w 396"/>
                <a:gd name="T71" fmla="*/ 33 h 64"/>
                <a:gd name="T72" fmla="*/ 60 w 396"/>
                <a:gd name="T73" fmla="*/ 33 h 64"/>
                <a:gd name="T74" fmla="*/ 55 w 396"/>
                <a:gd name="T75" fmla="*/ 34 h 64"/>
                <a:gd name="T76" fmla="*/ 49 w 396"/>
                <a:gd name="T77" fmla="*/ 36 h 64"/>
                <a:gd name="T78" fmla="*/ 44 w 396"/>
                <a:gd name="T79" fmla="*/ 39 h 64"/>
                <a:gd name="T80" fmla="*/ 39 w 396"/>
                <a:gd name="T81" fmla="*/ 43 h 64"/>
                <a:gd name="T82" fmla="*/ 34 w 396"/>
                <a:gd name="T83" fmla="*/ 47 h 64"/>
                <a:gd name="T84" fmla="*/ 31 w 396"/>
                <a:gd name="T85" fmla="*/ 54 h 64"/>
                <a:gd name="T86" fmla="*/ 31 w 396"/>
                <a:gd name="T87" fmla="*/ 54 h 64"/>
                <a:gd name="T88" fmla="*/ 29 w 396"/>
                <a:gd name="T89" fmla="*/ 59 h 64"/>
                <a:gd name="T90" fmla="*/ 25 w 396"/>
                <a:gd name="T91" fmla="*/ 61 h 64"/>
                <a:gd name="T92" fmla="*/ 20 w 396"/>
                <a:gd name="T93" fmla="*/ 64 h 64"/>
                <a:gd name="T94" fmla="*/ 16 w 396"/>
                <a:gd name="T9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16" y="64"/>
                  </a:moveTo>
                  <a:lnTo>
                    <a:pt x="16" y="64"/>
                  </a:lnTo>
                  <a:lnTo>
                    <a:pt x="10" y="62"/>
                  </a:lnTo>
                  <a:lnTo>
                    <a:pt x="10" y="62"/>
                  </a:lnTo>
                  <a:lnTo>
                    <a:pt x="4" y="60"/>
                  </a:lnTo>
                  <a:lnTo>
                    <a:pt x="1" y="54"/>
                  </a:lnTo>
                  <a:lnTo>
                    <a:pt x="0" y="49"/>
                  </a:lnTo>
                  <a:lnTo>
                    <a:pt x="1" y="41"/>
                  </a:lnTo>
                  <a:lnTo>
                    <a:pt x="1" y="41"/>
                  </a:lnTo>
                  <a:lnTo>
                    <a:pt x="6" y="30"/>
                  </a:lnTo>
                  <a:lnTo>
                    <a:pt x="14" y="21"/>
                  </a:lnTo>
                  <a:lnTo>
                    <a:pt x="23" y="14"/>
                  </a:lnTo>
                  <a:lnTo>
                    <a:pt x="32" y="9"/>
                  </a:lnTo>
                  <a:lnTo>
                    <a:pt x="41" y="4"/>
                  </a:lnTo>
                  <a:lnTo>
                    <a:pt x="51" y="1"/>
                  </a:lnTo>
                  <a:lnTo>
                    <a:pt x="61" y="0"/>
                  </a:lnTo>
                  <a:lnTo>
                    <a:pt x="70" y="0"/>
                  </a:lnTo>
                  <a:lnTo>
                    <a:pt x="70" y="0"/>
                  </a:lnTo>
                  <a:lnTo>
                    <a:pt x="80" y="0"/>
                  </a:lnTo>
                  <a:lnTo>
                    <a:pt x="380" y="0"/>
                  </a:lnTo>
                  <a:lnTo>
                    <a:pt x="380" y="0"/>
                  </a:lnTo>
                  <a:lnTo>
                    <a:pt x="386" y="1"/>
                  </a:lnTo>
                  <a:lnTo>
                    <a:pt x="391" y="5"/>
                  </a:lnTo>
                  <a:lnTo>
                    <a:pt x="395" y="10"/>
                  </a:lnTo>
                  <a:lnTo>
                    <a:pt x="396" y="16"/>
                  </a:lnTo>
                  <a:lnTo>
                    <a:pt x="396" y="16"/>
                  </a:lnTo>
                  <a:lnTo>
                    <a:pt x="395" y="23"/>
                  </a:lnTo>
                  <a:lnTo>
                    <a:pt x="391" y="28"/>
                  </a:lnTo>
                  <a:lnTo>
                    <a:pt x="386" y="31"/>
                  </a:lnTo>
                  <a:lnTo>
                    <a:pt x="380" y="33"/>
                  </a:lnTo>
                  <a:lnTo>
                    <a:pt x="78" y="33"/>
                  </a:lnTo>
                  <a:lnTo>
                    <a:pt x="78" y="33"/>
                  </a:lnTo>
                  <a:lnTo>
                    <a:pt x="76" y="33"/>
                  </a:lnTo>
                  <a:lnTo>
                    <a:pt x="76" y="33"/>
                  </a:lnTo>
                  <a:lnTo>
                    <a:pt x="69" y="33"/>
                  </a:lnTo>
                  <a:lnTo>
                    <a:pt x="69" y="33"/>
                  </a:lnTo>
                  <a:lnTo>
                    <a:pt x="60" y="33"/>
                  </a:lnTo>
                  <a:lnTo>
                    <a:pt x="55" y="34"/>
                  </a:lnTo>
                  <a:lnTo>
                    <a:pt x="49" y="36"/>
                  </a:lnTo>
                  <a:lnTo>
                    <a:pt x="44" y="39"/>
                  </a:lnTo>
                  <a:lnTo>
                    <a:pt x="39" y="43"/>
                  </a:lnTo>
                  <a:lnTo>
                    <a:pt x="34" y="47"/>
                  </a:lnTo>
                  <a:lnTo>
                    <a:pt x="31" y="54"/>
                  </a:lnTo>
                  <a:lnTo>
                    <a:pt x="31" y="54"/>
                  </a:lnTo>
                  <a:lnTo>
                    <a:pt x="29" y="59"/>
                  </a:lnTo>
                  <a:lnTo>
                    <a:pt x="25" y="61"/>
                  </a:lnTo>
                  <a:lnTo>
                    <a:pt x="20" y="64"/>
                  </a:lnTo>
                  <a:lnTo>
                    <a:pt x="16"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37"/>
            <p:cNvSpPr>
              <a:spLocks/>
            </p:cNvSpPr>
            <p:nvPr/>
          </p:nvSpPr>
          <p:spPr bwMode="auto">
            <a:xfrm>
              <a:off x="412" y="1315"/>
              <a:ext cx="111" cy="149"/>
            </a:xfrm>
            <a:custGeom>
              <a:avLst/>
              <a:gdLst>
                <a:gd name="T0" fmla="*/ 228 w 557"/>
                <a:gd name="T1" fmla="*/ 0 h 744"/>
                <a:gd name="T2" fmla="*/ 228 w 557"/>
                <a:gd name="T3" fmla="*/ 0 h 744"/>
                <a:gd name="T4" fmla="*/ 201 w 557"/>
                <a:gd name="T5" fmla="*/ 1 h 744"/>
                <a:gd name="T6" fmla="*/ 175 w 557"/>
                <a:gd name="T7" fmla="*/ 3 h 744"/>
                <a:gd name="T8" fmla="*/ 151 w 557"/>
                <a:gd name="T9" fmla="*/ 4 h 744"/>
                <a:gd name="T10" fmla="*/ 126 w 557"/>
                <a:gd name="T11" fmla="*/ 8 h 744"/>
                <a:gd name="T12" fmla="*/ 103 w 557"/>
                <a:gd name="T13" fmla="*/ 13 h 744"/>
                <a:gd name="T14" fmla="*/ 81 w 557"/>
                <a:gd name="T15" fmla="*/ 19 h 744"/>
                <a:gd name="T16" fmla="*/ 60 w 557"/>
                <a:gd name="T17" fmla="*/ 26 h 744"/>
                <a:gd name="T18" fmla="*/ 41 w 557"/>
                <a:gd name="T19" fmla="*/ 35 h 744"/>
                <a:gd name="T20" fmla="*/ 9 w 557"/>
                <a:gd name="T21" fmla="*/ 57 h 744"/>
                <a:gd name="T22" fmla="*/ 9 w 557"/>
                <a:gd name="T23" fmla="*/ 57 h 744"/>
                <a:gd name="T24" fmla="*/ 9 w 557"/>
                <a:gd name="T25" fmla="*/ 57 h 744"/>
                <a:gd name="T26" fmla="*/ 0 w 557"/>
                <a:gd name="T27" fmla="*/ 65 h 744"/>
                <a:gd name="T28" fmla="*/ 0 w 557"/>
                <a:gd name="T29" fmla="*/ 65 h 744"/>
                <a:gd name="T30" fmla="*/ 0 w 557"/>
                <a:gd name="T31" fmla="*/ 744 h 744"/>
                <a:gd name="T32" fmla="*/ 0 w 557"/>
                <a:gd name="T33" fmla="*/ 744 h 744"/>
                <a:gd name="T34" fmla="*/ 11 w 557"/>
                <a:gd name="T35" fmla="*/ 739 h 744"/>
                <a:gd name="T36" fmla="*/ 23 w 557"/>
                <a:gd name="T37" fmla="*/ 732 h 744"/>
                <a:gd name="T38" fmla="*/ 36 w 557"/>
                <a:gd name="T39" fmla="*/ 727 h 744"/>
                <a:gd name="T40" fmla="*/ 50 w 557"/>
                <a:gd name="T41" fmla="*/ 724 h 744"/>
                <a:gd name="T42" fmla="*/ 80 w 557"/>
                <a:gd name="T43" fmla="*/ 716 h 744"/>
                <a:gd name="T44" fmla="*/ 113 w 557"/>
                <a:gd name="T45" fmla="*/ 711 h 744"/>
                <a:gd name="T46" fmla="*/ 149 w 557"/>
                <a:gd name="T47" fmla="*/ 706 h 744"/>
                <a:gd name="T48" fmla="*/ 188 w 557"/>
                <a:gd name="T49" fmla="*/ 704 h 744"/>
                <a:gd name="T50" fmla="*/ 228 w 557"/>
                <a:gd name="T51" fmla="*/ 703 h 744"/>
                <a:gd name="T52" fmla="*/ 268 w 557"/>
                <a:gd name="T53" fmla="*/ 703 h 744"/>
                <a:gd name="T54" fmla="*/ 268 w 557"/>
                <a:gd name="T55" fmla="*/ 703 h 744"/>
                <a:gd name="T56" fmla="*/ 343 w 557"/>
                <a:gd name="T57" fmla="*/ 704 h 744"/>
                <a:gd name="T58" fmla="*/ 419 w 557"/>
                <a:gd name="T59" fmla="*/ 706 h 744"/>
                <a:gd name="T60" fmla="*/ 557 w 557"/>
                <a:gd name="T61" fmla="*/ 713 h 744"/>
                <a:gd name="T62" fmla="*/ 557 w 557"/>
                <a:gd name="T63" fmla="*/ 713 h 744"/>
                <a:gd name="T64" fmla="*/ 557 w 557"/>
                <a:gd name="T65" fmla="*/ 9 h 744"/>
                <a:gd name="T66" fmla="*/ 557 w 557"/>
                <a:gd name="T67" fmla="*/ 9 h 744"/>
                <a:gd name="T68" fmla="*/ 526 w 557"/>
                <a:gd name="T69" fmla="*/ 10 h 744"/>
                <a:gd name="T70" fmla="*/ 493 w 557"/>
                <a:gd name="T71" fmla="*/ 11 h 744"/>
                <a:gd name="T72" fmla="*/ 493 w 557"/>
                <a:gd name="T73" fmla="*/ 11 h 744"/>
                <a:gd name="T74" fmla="*/ 461 w 557"/>
                <a:gd name="T75" fmla="*/ 10 h 744"/>
                <a:gd name="T76" fmla="*/ 427 w 557"/>
                <a:gd name="T77" fmla="*/ 9 h 744"/>
                <a:gd name="T78" fmla="*/ 359 w 557"/>
                <a:gd name="T79" fmla="*/ 5 h 744"/>
                <a:gd name="T80" fmla="*/ 359 w 557"/>
                <a:gd name="T81" fmla="*/ 5 h 744"/>
                <a:gd name="T82" fmla="*/ 293 w 557"/>
                <a:gd name="T83" fmla="*/ 3 h 744"/>
                <a:gd name="T84" fmla="*/ 260 w 557"/>
                <a:gd name="T85" fmla="*/ 1 h 744"/>
                <a:gd name="T86" fmla="*/ 228 w 557"/>
                <a:gd name="T87" fmla="*/ 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57" h="744">
                  <a:moveTo>
                    <a:pt x="228" y="0"/>
                  </a:moveTo>
                  <a:lnTo>
                    <a:pt x="228" y="0"/>
                  </a:lnTo>
                  <a:lnTo>
                    <a:pt x="201" y="1"/>
                  </a:lnTo>
                  <a:lnTo>
                    <a:pt x="175" y="3"/>
                  </a:lnTo>
                  <a:lnTo>
                    <a:pt x="151" y="4"/>
                  </a:lnTo>
                  <a:lnTo>
                    <a:pt x="126" y="8"/>
                  </a:lnTo>
                  <a:lnTo>
                    <a:pt x="103" y="13"/>
                  </a:lnTo>
                  <a:lnTo>
                    <a:pt x="81" y="19"/>
                  </a:lnTo>
                  <a:lnTo>
                    <a:pt x="60" y="26"/>
                  </a:lnTo>
                  <a:lnTo>
                    <a:pt x="41" y="35"/>
                  </a:lnTo>
                  <a:lnTo>
                    <a:pt x="9" y="57"/>
                  </a:lnTo>
                  <a:lnTo>
                    <a:pt x="9" y="57"/>
                  </a:lnTo>
                  <a:lnTo>
                    <a:pt x="9" y="57"/>
                  </a:lnTo>
                  <a:lnTo>
                    <a:pt x="0" y="65"/>
                  </a:lnTo>
                  <a:lnTo>
                    <a:pt x="0" y="65"/>
                  </a:lnTo>
                  <a:lnTo>
                    <a:pt x="0" y="744"/>
                  </a:lnTo>
                  <a:lnTo>
                    <a:pt x="0" y="744"/>
                  </a:lnTo>
                  <a:lnTo>
                    <a:pt x="11" y="739"/>
                  </a:lnTo>
                  <a:lnTo>
                    <a:pt x="23" y="732"/>
                  </a:lnTo>
                  <a:lnTo>
                    <a:pt x="36" y="727"/>
                  </a:lnTo>
                  <a:lnTo>
                    <a:pt x="50" y="724"/>
                  </a:lnTo>
                  <a:lnTo>
                    <a:pt x="80" y="716"/>
                  </a:lnTo>
                  <a:lnTo>
                    <a:pt x="113" y="711"/>
                  </a:lnTo>
                  <a:lnTo>
                    <a:pt x="149" y="706"/>
                  </a:lnTo>
                  <a:lnTo>
                    <a:pt x="188" y="704"/>
                  </a:lnTo>
                  <a:lnTo>
                    <a:pt x="228" y="703"/>
                  </a:lnTo>
                  <a:lnTo>
                    <a:pt x="268" y="703"/>
                  </a:lnTo>
                  <a:lnTo>
                    <a:pt x="268" y="703"/>
                  </a:lnTo>
                  <a:lnTo>
                    <a:pt x="343" y="704"/>
                  </a:lnTo>
                  <a:lnTo>
                    <a:pt x="419" y="706"/>
                  </a:lnTo>
                  <a:lnTo>
                    <a:pt x="557" y="713"/>
                  </a:lnTo>
                  <a:lnTo>
                    <a:pt x="557" y="713"/>
                  </a:lnTo>
                  <a:lnTo>
                    <a:pt x="557" y="9"/>
                  </a:lnTo>
                  <a:lnTo>
                    <a:pt x="557" y="9"/>
                  </a:lnTo>
                  <a:lnTo>
                    <a:pt x="526" y="10"/>
                  </a:lnTo>
                  <a:lnTo>
                    <a:pt x="493" y="11"/>
                  </a:lnTo>
                  <a:lnTo>
                    <a:pt x="493" y="11"/>
                  </a:lnTo>
                  <a:lnTo>
                    <a:pt x="461" y="10"/>
                  </a:lnTo>
                  <a:lnTo>
                    <a:pt x="427" y="9"/>
                  </a:lnTo>
                  <a:lnTo>
                    <a:pt x="359" y="5"/>
                  </a:lnTo>
                  <a:lnTo>
                    <a:pt x="359" y="5"/>
                  </a:lnTo>
                  <a:lnTo>
                    <a:pt x="293" y="3"/>
                  </a:lnTo>
                  <a:lnTo>
                    <a:pt x="260" y="1"/>
                  </a:lnTo>
                  <a:lnTo>
                    <a:pt x="2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38"/>
            <p:cNvSpPr>
              <a:spLocks/>
            </p:cNvSpPr>
            <p:nvPr/>
          </p:nvSpPr>
          <p:spPr bwMode="auto">
            <a:xfrm>
              <a:off x="309" y="1423"/>
              <a:ext cx="79" cy="13"/>
            </a:xfrm>
            <a:custGeom>
              <a:avLst/>
              <a:gdLst>
                <a:gd name="T0" fmla="*/ 16 w 396"/>
                <a:gd name="T1" fmla="*/ 34 h 65"/>
                <a:gd name="T2" fmla="*/ 16 w 396"/>
                <a:gd name="T3" fmla="*/ 34 h 65"/>
                <a:gd name="T4" fmla="*/ 8 w 396"/>
                <a:gd name="T5" fmla="*/ 32 h 65"/>
                <a:gd name="T6" fmla="*/ 3 w 396"/>
                <a:gd name="T7" fmla="*/ 29 h 65"/>
                <a:gd name="T8" fmla="*/ 1 w 396"/>
                <a:gd name="T9" fmla="*/ 24 h 65"/>
                <a:gd name="T10" fmla="*/ 0 w 396"/>
                <a:gd name="T11" fmla="*/ 17 h 65"/>
                <a:gd name="T12" fmla="*/ 0 w 396"/>
                <a:gd name="T13" fmla="*/ 17 h 65"/>
                <a:gd name="T14" fmla="*/ 1 w 396"/>
                <a:gd name="T15" fmla="*/ 11 h 65"/>
                <a:gd name="T16" fmla="*/ 3 w 396"/>
                <a:gd name="T17" fmla="*/ 6 h 65"/>
                <a:gd name="T18" fmla="*/ 8 w 396"/>
                <a:gd name="T19" fmla="*/ 2 h 65"/>
                <a:gd name="T20" fmla="*/ 16 w 396"/>
                <a:gd name="T21" fmla="*/ 1 h 65"/>
                <a:gd name="T22" fmla="*/ 316 w 396"/>
                <a:gd name="T23" fmla="*/ 1 h 65"/>
                <a:gd name="T24" fmla="*/ 316 w 396"/>
                <a:gd name="T25" fmla="*/ 1 h 65"/>
                <a:gd name="T26" fmla="*/ 325 w 396"/>
                <a:gd name="T27" fmla="*/ 0 h 65"/>
                <a:gd name="T28" fmla="*/ 325 w 396"/>
                <a:gd name="T29" fmla="*/ 0 h 65"/>
                <a:gd name="T30" fmla="*/ 335 w 396"/>
                <a:gd name="T31" fmla="*/ 1 h 65"/>
                <a:gd name="T32" fmla="*/ 344 w 396"/>
                <a:gd name="T33" fmla="*/ 2 h 65"/>
                <a:gd name="T34" fmla="*/ 354 w 396"/>
                <a:gd name="T35" fmla="*/ 5 h 65"/>
                <a:gd name="T36" fmla="*/ 364 w 396"/>
                <a:gd name="T37" fmla="*/ 9 h 65"/>
                <a:gd name="T38" fmla="*/ 372 w 396"/>
                <a:gd name="T39" fmla="*/ 15 h 65"/>
                <a:gd name="T40" fmla="*/ 381 w 396"/>
                <a:gd name="T41" fmla="*/ 21 h 65"/>
                <a:gd name="T42" fmla="*/ 388 w 396"/>
                <a:gd name="T43" fmla="*/ 31 h 65"/>
                <a:gd name="T44" fmla="*/ 395 w 396"/>
                <a:gd name="T45" fmla="*/ 42 h 65"/>
                <a:gd name="T46" fmla="*/ 395 w 396"/>
                <a:gd name="T47" fmla="*/ 42 h 65"/>
                <a:gd name="T48" fmla="*/ 396 w 396"/>
                <a:gd name="T49" fmla="*/ 48 h 65"/>
                <a:gd name="T50" fmla="*/ 395 w 396"/>
                <a:gd name="T51" fmla="*/ 55 h 65"/>
                <a:gd name="T52" fmla="*/ 391 w 396"/>
                <a:gd name="T53" fmla="*/ 60 h 65"/>
                <a:gd name="T54" fmla="*/ 385 w 396"/>
                <a:gd name="T55" fmla="*/ 63 h 65"/>
                <a:gd name="T56" fmla="*/ 385 w 396"/>
                <a:gd name="T57" fmla="*/ 63 h 65"/>
                <a:gd name="T58" fmla="*/ 380 w 396"/>
                <a:gd name="T59" fmla="*/ 65 h 65"/>
                <a:gd name="T60" fmla="*/ 380 w 396"/>
                <a:gd name="T61" fmla="*/ 65 h 65"/>
                <a:gd name="T62" fmla="*/ 375 w 396"/>
                <a:gd name="T63" fmla="*/ 63 h 65"/>
                <a:gd name="T64" fmla="*/ 370 w 396"/>
                <a:gd name="T65" fmla="*/ 62 h 65"/>
                <a:gd name="T66" fmla="*/ 367 w 396"/>
                <a:gd name="T67" fmla="*/ 58 h 65"/>
                <a:gd name="T68" fmla="*/ 365 w 396"/>
                <a:gd name="T69" fmla="*/ 55 h 65"/>
                <a:gd name="T70" fmla="*/ 365 w 396"/>
                <a:gd name="T71" fmla="*/ 55 h 65"/>
                <a:gd name="T72" fmla="*/ 361 w 396"/>
                <a:gd name="T73" fmla="*/ 48 h 65"/>
                <a:gd name="T74" fmla="*/ 356 w 396"/>
                <a:gd name="T75" fmla="*/ 44 h 65"/>
                <a:gd name="T76" fmla="*/ 351 w 396"/>
                <a:gd name="T77" fmla="*/ 40 h 65"/>
                <a:gd name="T78" fmla="*/ 346 w 396"/>
                <a:gd name="T79" fmla="*/ 36 h 65"/>
                <a:gd name="T80" fmla="*/ 341 w 396"/>
                <a:gd name="T81" fmla="*/ 35 h 65"/>
                <a:gd name="T82" fmla="*/ 335 w 396"/>
                <a:gd name="T83" fmla="*/ 34 h 65"/>
                <a:gd name="T84" fmla="*/ 326 w 396"/>
                <a:gd name="T85" fmla="*/ 32 h 65"/>
                <a:gd name="T86" fmla="*/ 326 w 396"/>
                <a:gd name="T87" fmla="*/ 32 h 65"/>
                <a:gd name="T88" fmla="*/ 319 w 396"/>
                <a:gd name="T89" fmla="*/ 34 h 65"/>
                <a:gd name="T90" fmla="*/ 319 w 396"/>
                <a:gd name="T91" fmla="*/ 34 h 65"/>
                <a:gd name="T92" fmla="*/ 316 w 396"/>
                <a:gd name="T93" fmla="*/ 34 h 65"/>
                <a:gd name="T94" fmla="*/ 16 w 396"/>
                <a:gd name="T95" fmla="*/ 3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16" y="34"/>
                  </a:moveTo>
                  <a:lnTo>
                    <a:pt x="16" y="34"/>
                  </a:lnTo>
                  <a:lnTo>
                    <a:pt x="8" y="32"/>
                  </a:lnTo>
                  <a:lnTo>
                    <a:pt x="3" y="29"/>
                  </a:lnTo>
                  <a:lnTo>
                    <a:pt x="1" y="24"/>
                  </a:lnTo>
                  <a:lnTo>
                    <a:pt x="0" y="17"/>
                  </a:lnTo>
                  <a:lnTo>
                    <a:pt x="0" y="17"/>
                  </a:lnTo>
                  <a:lnTo>
                    <a:pt x="1" y="11"/>
                  </a:lnTo>
                  <a:lnTo>
                    <a:pt x="3" y="6"/>
                  </a:lnTo>
                  <a:lnTo>
                    <a:pt x="8" y="2"/>
                  </a:lnTo>
                  <a:lnTo>
                    <a:pt x="16" y="1"/>
                  </a:lnTo>
                  <a:lnTo>
                    <a:pt x="316" y="1"/>
                  </a:lnTo>
                  <a:lnTo>
                    <a:pt x="316" y="1"/>
                  </a:lnTo>
                  <a:lnTo>
                    <a:pt x="325" y="0"/>
                  </a:lnTo>
                  <a:lnTo>
                    <a:pt x="325" y="0"/>
                  </a:lnTo>
                  <a:lnTo>
                    <a:pt x="335" y="1"/>
                  </a:lnTo>
                  <a:lnTo>
                    <a:pt x="344" y="2"/>
                  </a:lnTo>
                  <a:lnTo>
                    <a:pt x="354" y="5"/>
                  </a:lnTo>
                  <a:lnTo>
                    <a:pt x="364" y="9"/>
                  </a:lnTo>
                  <a:lnTo>
                    <a:pt x="372" y="15"/>
                  </a:lnTo>
                  <a:lnTo>
                    <a:pt x="381" y="21"/>
                  </a:lnTo>
                  <a:lnTo>
                    <a:pt x="388" y="31"/>
                  </a:lnTo>
                  <a:lnTo>
                    <a:pt x="395" y="42"/>
                  </a:lnTo>
                  <a:lnTo>
                    <a:pt x="395" y="42"/>
                  </a:lnTo>
                  <a:lnTo>
                    <a:pt x="396" y="48"/>
                  </a:lnTo>
                  <a:lnTo>
                    <a:pt x="395" y="55"/>
                  </a:lnTo>
                  <a:lnTo>
                    <a:pt x="391" y="60"/>
                  </a:lnTo>
                  <a:lnTo>
                    <a:pt x="385" y="63"/>
                  </a:lnTo>
                  <a:lnTo>
                    <a:pt x="385" y="63"/>
                  </a:lnTo>
                  <a:lnTo>
                    <a:pt x="380" y="65"/>
                  </a:lnTo>
                  <a:lnTo>
                    <a:pt x="380" y="65"/>
                  </a:lnTo>
                  <a:lnTo>
                    <a:pt x="375" y="63"/>
                  </a:lnTo>
                  <a:lnTo>
                    <a:pt x="370" y="62"/>
                  </a:lnTo>
                  <a:lnTo>
                    <a:pt x="367" y="58"/>
                  </a:lnTo>
                  <a:lnTo>
                    <a:pt x="365" y="55"/>
                  </a:lnTo>
                  <a:lnTo>
                    <a:pt x="365" y="55"/>
                  </a:lnTo>
                  <a:lnTo>
                    <a:pt x="361" y="48"/>
                  </a:lnTo>
                  <a:lnTo>
                    <a:pt x="356" y="44"/>
                  </a:lnTo>
                  <a:lnTo>
                    <a:pt x="351" y="40"/>
                  </a:lnTo>
                  <a:lnTo>
                    <a:pt x="346" y="36"/>
                  </a:lnTo>
                  <a:lnTo>
                    <a:pt x="341" y="35"/>
                  </a:lnTo>
                  <a:lnTo>
                    <a:pt x="335" y="34"/>
                  </a:lnTo>
                  <a:lnTo>
                    <a:pt x="326" y="32"/>
                  </a:lnTo>
                  <a:lnTo>
                    <a:pt x="326" y="32"/>
                  </a:lnTo>
                  <a:lnTo>
                    <a:pt x="319" y="34"/>
                  </a:lnTo>
                  <a:lnTo>
                    <a:pt x="319" y="34"/>
                  </a:lnTo>
                  <a:lnTo>
                    <a:pt x="316" y="34"/>
                  </a:lnTo>
                  <a:lnTo>
                    <a:pt x="16" y="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39"/>
            <p:cNvSpPr>
              <a:spLocks/>
            </p:cNvSpPr>
            <p:nvPr/>
          </p:nvSpPr>
          <p:spPr bwMode="auto">
            <a:xfrm>
              <a:off x="309" y="1395"/>
              <a:ext cx="79" cy="13"/>
            </a:xfrm>
            <a:custGeom>
              <a:avLst/>
              <a:gdLst>
                <a:gd name="T0" fmla="*/ 16 w 396"/>
                <a:gd name="T1" fmla="*/ 32 h 64"/>
                <a:gd name="T2" fmla="*/ 16 w 396"/>
                <a:gd name="T3" fmla="*/ 32 h 64"/>
                <a:gd name="T4" fmla="*/ 8 w 396"/>
                <a:gd name="T5" fmla="*/ 31 h 64"/>
                <a:gd name="T6" fmla="*/ 3 w 396"/>
                <a:gd name="T7" fmla="*/ 28 h 64"/>
                <a:gd name="T8" fmla="*/ 1 w 396"/>
                <a:gd name="T9" fmla="*/ 23 h 64"/>
                <a:gd name="T10" fmla="*/ 0 w 396"/>
                <a:gd name="T11" fmla="*/ 16 h 64"/>
                <a:gd name="T12" fmla="*/ 0 w 396"/>
                <a:gd name="T13" fmla="*/ 16 h 64"/>
                <a:gd name="T14" fmla="*/ 1 w 396"/>
                <a:gd name="T15" fmla="*/ 10 h 64"/>
                <a:gd name="T16" fmla="*/ 3 w 396"/>
                <a:gd name="T17" fmla="*/ 5 h 64"/>
                <a:gd name="T18" fmla="*/ 8 w 396"/>
                <a:gd name="T19" fmla="*/ 2 h 64"/>
                <a:gd name="T20" fmla="*/ 16 w 396"/>
                <a:gd name="T21" fmla="*/ 0 h 64"/>
                <a:gd name="T22" fmla="*/ 316 w 396"/>
                <a:gd name="T23" fmla="*/ 0 h 64"/>
                <a:gd name="T24" fmla="*/ 316 w 396"/>
                <a:gd name="T25" fmla="*/ 0 h 64"/>
                <a:gd name="T26" fmla="*/ 325 w 396"/>
                <a:gd name="T27" fmla="*/ 0 h 64"/>
                <a:gd name="T28" fmla="*/ 325 w 396"/>
                <a:gd name="T29" fmla="*/ 0 h 64"/>
                <a:gd name="T30" fmla="*/ 335 w 396"/>
                <a:gd name="T31" fmla="*/ 0 h 64"/>
                <a:gd name="T32" fmla="*/ 344 w 396"/>
                <a:gd name="T33" fmla="*/ 1 h 64"/>
                <a:gd name="T34" fmla="*/ 354 w 396"/>
                <a:gd name="T35" fmla="*/ 5 h 64"/>
                <a:gd name="T36" fmla="*/ 364 w 396"/>
                <a:gd name="T37" fmla="*/ 8 h 64"/>
                <a:gd name="T38" fmla="*/ 372 w 396"/>
                <a:gd name="T39" fmla="*/ 13 h 64"/>
                <a:gd name="T40" fmla="*/ 381 w 396"/>
                <a:gd name="T41" fmla="*/ 21 h 64"/>
                <a:gd name="T42" fmla="*/ 388 w 396"/>
                <a:gd name="T43" fmla="*/ 31 h 64"/>
                <a:gd name="T44" fmla="*/ 395 w 396"/>
                <a:gd name="T45" fmla="*/ 42 h 64"/>
                <a:gd name="T46" fmla="*/ 395 w 396"/>
                <a:gd name="T47" fmla="*/ 42 h 64"/>
                <a:gd name="T48" fmla="*/ 396 w 396"/>
                <a:gd name="T49" fmla="*/ 48 h 64"/>
                <a:gd name="T50" fmla="*/ 395 w 396"/>
                <a:gd name="T51" fmla="*/ 54 h 64"/>
                <a:gd name="T52" fmla="*/ 391 w 396"/>
                <a:gd name="T53" fmla="*/ 59 h 64"/>
                <a:gd name="T54" fmla="*/ 385 w 396"/>
                <a:gd name="T55" fmla="*/ 63 h 64"/>
                <a:gd name="T56" fmla="*/ 385 w 396"/>
                <a:gd name="T57" fmla="*/ 63 h 64"/>
                <a:gd name="T58" fmla="*/ 380 w 396"/>
                <a:gd name="T59" fmla="*/ 64 h 64"/>
                <a:gd name="T60" fmla="*/ 380 w 396"/>
                <a:gd name="T61" fmla="*/ 64 h 64"/>
                <a:gd name="T62" fmla="*/ 375 w 396"/>
                <a:gd name="T63" fmla="*/ 63 h 64"/>
                <a:gd name="T64" fmla="*/ 370 w 396"/>
                <a:gd name="T65" fmla="*/ 61 h 64"/>
                <a:gd name="T66" fmla="*/ 367 w 396"/>
                <a:gd name="T67" fmla="*/ 58 h 64"/>
                <a:gd name="T68" fmla="*/ 365 w 396"/>
                <a:gd name="T69" fmla="*/ 53 h 64"/>
                <a:gd name="T70" fmla="*/ 365 w 396"/>
                <a:gd name="T71" fmla="*/ 53 h 64"/>
                <a:gd name="T72" fmla="*/ 361 w 396"/>
                <a:gd name="T73" fmla="*/ 47 h 64"/>
                <a:gd name="T74" fmla="*/ 356 w 396"/>
                <a:gd name="T75" fmla="*/ 42 h 64"/>
                <a:gd name="T76" fmla="*/ 351 w 396"/>
                <a:gd name="T77" fmla="*/ 38 h 64"/>
                <a:gd name="T78" fmla="*/ 346 w 396"/>
                <a:gd name="T79" fmla="*/ 36 h 64"/>
                <a:gd name="T80" fmla="*/ 341 w 396"/>
                <a:gd name="T81" fmla="*/ 33 h 64"/>
                <a:gd name="T82" fmla="*/ 335 w 396"/>
                <a:gd name="T83" fmla="*/ 33 h 64"/>
                <a:gd name="T84" fmla="*/ 326 w 396"/>
                <a:gd name="T85" fmla="*/ 32 h 64"/>
                <a:gd name="T86" fmla="*/ 326 w 396"/>
                <a:gd name="T87" fmla="*/ 32 h 64"/>
                <a:gd name="T88" fmla="*/ 319 w 396"/>
                <a:gd name="T89" fmla="*/ 32 h 64"/>
                <a:gd name="T90" fmla="*/ 319 w 396"/>
                <a:gd name="T91" fmla="*/ 32 h 64"/>
                <a:gd name="T92" fmla="*/ 316 w 396"/>
                <a:gd name="T93" fmla="*/ 32 h 64"/>
                <a:gd name="T94" fmla="*/ 16 w 396"/>
                <a:gd name="T95"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16" y="32"/>
                  </a:moveTo>
                  <a:lnTo>
                    <a:pt x="16" y="32"/>
                  </a:lnTo>
                  <a:lnTo>
                    <a:pt x="8" y="31"/>
                  </a:lnTo>
                  <a:lnTo>
                    <a:pt x="3" y="28"/>
                  </a:lnTo>
                  <a:lnTo>
                    <a:pt x="1" y="23"/>
                  </a:lnTo>
                  <a:lnTo>
                    <a:pt x="0" y="16"/>
                  </a:lnTo>
                  <a:lnTo>
                    <a:pt x="0" y="16"/>
                  </a:lnTo>
                  <a:lnTo>
                    <a:pt x="1" y="10"/>
                  </a:lnTo>
                  <a:lnTo>
                    <a:pt x="3" y="5"/>
                  </a:lnTo>
                  <a:lnTo>
                    <a:pt x="8" y="2"/>
                  </a:lnTo>
                  <a:lnTo>
                    <a:pt x="16" y="0"/>
                  </a:lnTo>
                  <a:lnTo>
                    <a:pt x="316" y="0"/>
                  </a:lnTo>
                  <a:lnTo>
                    <a:pt x="316" y="0"/>
                  </a:lnTo>
                  <a:lnTo>
                    <a:pt x="325" y="0"/>
                  </a:lnTo>
                  <a:lnTo>
                    <a:pt x="325" y="0"/>
                  </a:lnTo>
                  <a:lnTo>
                    <a:pt x="335" y="0"/>
                  </a:lnTo>
                  <a:lnTo>
                    <a:pt x="344" y="1"/>
                  </a:lnTo>
                  <a:lnTo>
                    <a:pt x="354" y="5"/>
                  </a:lnTo>
                  <a:lnTo>
                    <a:pt x="364" y="8"/>
                  </a:lnTo>
                  <a:lnTo>
                    <a:pt x="372" y="13"/>
                  </a:lnTo>
                  <a:lnTo>
                    <a:pt x="381" y="21"/>
                  </a:lnTo>
                  <a:lnTo>
                    <a:pt x="388" y="31"/>
                  </a:lnTo>
                  <a:lnTo>
                    <a:pt x="395" y="42"/>
                  </a:lnTo>
                  <a:lnTo>
                    <a:pt x="395" y="42"/>
                  </a:lnTo>
                  <a:lnTo>
                    <a:pt x="396" y="48"/>
                  </a:lnTo>
                  <a:lnTo>
                    <a:pt x="395" y="54"/>
                  </a:lnTo>
                  <a:lnTo>
                    <a:pt x="391" y="59"/>
                  </a:lnTo>
                  <a:lnTo>
                    <a:pt x="385" y="63"/>
                  </a:lnTo>
                  <a:lnTo>
                    <a:pt x="385" y="63"/>
                  </a:lnTo>
                  <a:lnTo>
                    <a:pt x="380" y="64"/>
                  </a:lnTo>
                  <a:lnTo>
                    <a:pt x="380" y="64"/>
                  </a:lnTo>
                  <a:lnTo>
                    <a:pt x="375" y="63"/>
                  </a:lnTo>
                  <a:lnTo>
                    <a:pt x="370" y="61"/>
                  </a:lnTo>
                  <a:lnTo>
                    <a:pt x="367" y="58"/>
                  </a:lnTo>
                  <a:lnTo>
                    <a:pt x="365" y="53"/>
                  </a:lnTo>
                  <a:lnTo>
                    <a:pt x="365" y="53"/>
                  </a:lnTo>
                  <a:lnTo>
                    <a:pt x="361" y="47"/>
                  </a:lnTo>
                  <a:lnTo>
                    <a:pt x="356" y="42"/>
                  </a:lnTo>
                  <a:lnTo>
                    <a:pt x="351" y="38"/>
                  </a:lnTo>
                  <a:lnTo>
                    <a:pt x="346" y="36"/>
                  </a:lnTo>
                  <a:lnTo>
                    <a:pt x="341" y="33"/>
                  </a:lnTo>
                  <a:lnTo>
                    <a:pt x="335" y="33"/>
                  </a:lnTo>
                  <a:lnTo>
                    <a:pt x="326" y="32"/>
                  </a:lnTo>
                  <a:lnTo>
                    <a:pt x="326" y="32"/>
                  </a:lnTo>
                  <a:lnTo>
                    <a:pt x="319" y="32"/>
                  </a:lnTo>
                  <a:lnTo>
                    <a:pt x="319" y="32"/>
                  </a:lnTo>
                  <a:lnTo>
                    <a:pt x="316" y="32"/>
                  </a:lnTo>
                  <a:lnTo>
                    <a:pt x="16" y="3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40"/>
            <p:cNvSpPr>
              <a:spLocks/>
            </p:cNvSpPr>
            <p:nvPr/>
          </p:nvSpPr>
          <p:spPr bwMode="auto">
            <a:xfrm>
              <a:off x="309" y="1367"/>
              <a:ext cx="79" cy="13"/>
            </a:xfrm>
            <a:custGeom>
              <a:avLst/>
              <a:gdLst>
                <a:gd name="T0" fmla="*/ 16 w 396"/>
                <a:gd name="T1" fmla="*/ 33 h 64"/>
                <a:gd name="T2" fmla="*/ 16 w 396"/>
                <a:gd name="T3" fmla="*/ 33 h 64"/>
                <a:gd name="T4" fmla="*/ 8 w 396"/>
                <a:gd name="T5" fmla="*/ 32 h 64"/>
                <a:gd name="T6" fmla="*/ 3 w 396"/>
                <a:gd name="T7" fmla="*/ 28 h 64"/>
                <a:gd name="T8" fmla="*/ 1 w 396"/>
                <a:gd name="T9" fmla="*/ 23 h 64"/>
                <a:gd name="T10" fmla="*/ 0 w 396"/>
                <a:gd name="T11" fmla="*/ 17 h 64"/>
                <a:gd name="T12" fmla="*/ 0 w 396"/>
                <a:gd name="T13" fmla="*/ 17 h 64"/>
                <a:gd name="T14" fmla="*/ 1 w 396"/>
                <a:gd name="T15" fmla="*/ 10 h 64"/>
                <a:gd name="T16" fmla="*/ 3 w 396"/>
                <a:gd name="T17" fmla="*/ 5 h 64"/>
                <a:gd name="T18" fmla="*/ 8 w 396"/>
                <a:gd name="T19" fmla="*/ 2 h 64"/>
                <a:gd name="T20" fmla="*/ 16 w 396"/>
                <a:gd name="T21" fmla="*/ 0 h 64"/>
                <a:gd name="T22" fmla="*/ 316 w 396"/>
                <a:gd name="T23" fmla="*/ 0 h 64"/>
                <a:gd name="T24" fmla="*/ 316 w 396"/>
                <a:gd name="T25" fmla="*/ 0 h 64"/>
                <a:gd name="T26" fmla="*/ 325 w 396"/>
                <a:gd name="T27" fmla="*/ 0 h 64"/>
                <a:gd name="T28" fmla="*/ 325 w 396"/>
                <a:gd name="T29" fmla="*/ 0 h 64"/>
                <a:gd name="T30" fmla="*/ 335 w 396"/>
                <a:gd name="T31" fmla="*/ 0 h 64"/>
                <a:gd name="T32" fmla="*/ 344 w 396"/>
                <a:gd name="T33" fmla="*/ 2 h 64"/>
                <a:gd name="T34" fmla="*/ 354 w 396"/>
                <a:gd name="T35" fmla="*/ 4 h 64"/>
                <a:gd name="T36" fmla="*/ 364 w 396"/>
                <a:gd name="T37" fmla="*/ 8 h 64"/>
                <a:gd name="T38" fmla="*/ 372 w 396"/>
                <a:gd name="T39" fmla="*/ 14 h 64"/>
                <a:gd name="T40" fmla="*/ 381 w 396"/>
                <a:gd name="T41" fmla="*/ 22 h 64"/>
                <a:gd name="T42" fmla="*/ 388 w 396"/>
                <a:gd name="T43" fmla="*/ 30 h 64"/>
                <a:gd name="T44" fmla="*/ 395 w 396"/>
                <a:gd name="T45" fmla="*/ 42 h 64"/>
                <a:gd name="T46" fmla="*/ 395 w 396"/>
                <a:gd name="T47" fmla="*/ 42 h 64"/>
                <a:gd name="T48" fmla="*/ 396 w 396"/>
                <a:gd name="T49" fmla="*/ 48 h 64"/>
                <a:gd name="T50" fmla="*/ 395 w 396"/>
                <a:gd name="T51" fmla="*/ 54 h 64"/>
                <a:gd name="T52" fmla="*/ 391 w 396"/>
                <a:gd name="T53" fmla="*/ 59 h 64"/>
                <a:gd name="T54" fmla="*/ 385 w 396"/>
                <a:gd name="T55" fmla="*/ 63 h 64"/>
                <a:gd name="T56" fmla="*/ 385 w 396"/>
                <a:gd name="T57" fmla="*/ 63 h 64"/>
                <a:gd name="T58" fmla="*/ 380 w 396"/>
                <a:gd name="T59" fmla="*/ 64 h 64"/>
                <a:gd name="T60" fmla="*/ 380 w 396"/>
                <a:gd name="T61" fmla="*/ 64 h 64"/>
                <a:gd name="T62" fmla="*/ 375 w 396"/>
                <a:gd name="T63" fmla="*/ 64 h 64"/>
                <a:gd name="T64" fmla="*/ 370 w 396"/>
                <a:gd name="T65" fmla="*/ 61 h 64"/>
                <a:gd name="T66" fmla="*/ 367 w 396"/>
                <a:gd name="T67" fmla="*/ 58 h 64"/>
                <a:gd name="T68" fmla="*/ 365 w 396"/>
                <a:gd name="T69" fmla="*/ 54 h 64"/>
                <a:gd name="T70" fmla="*/ 365 w 396"/>
                <a:gd name="T71" fmla="*/ 54 h 64"/>
                <a:gd name="T72" fmla="*/ 361 w 396"/>
                <a:gd name="T73" fmla="*/ 48 h 64"/>
                <a:gd name="T74" fmla="*/ 356 w 396"/>
                <a:gd name="T75" fmla="*/ 43 h 64"/>
                <a:gd name="T76" fmla="*/ 351 w 396"/>
                <a:gd name="T77" fmla="*/ 39 h 64"/>
                <a:gd name="T78" fmla="*/ 346 w 396"/>
                <a:gd name="T79" fmla="*/ 37 h 64"/>
                <a:gd name="T80" fmla="*/ 341 w 396"/>
                <a:gd name="T81" fmla="*/ 34 h 64"/>
                <a:gd name="T82" fmla="*/ 335 w 396"/>
                <a:gd name="T83" fmla="*/ 33 h 64"/>
                <a:gd name="T84" fmla="*/ 326 w 396"/>
                <a:gd name="T85" fmla="*/ 33 h 64"/>
                <a:gd name="T86" fmla="*/ 326 w 396"/>
                <a:gd name="T87" fmla="*/ 33 h 64"/>
                <a:gd name="T88" fmla="*/ 319 w 396"/>
                <a:gd name="T89" fmla="*/ 33 h 64"/>
                <a:gd name="T90" fmla="*/ 319 w 396"/>
                <a:gd name="T91" fmla="*/ 33 h 64"/>
                <a:gd name="T92" fmla="*/ 316 w 396"/>
                <a:gd name="T93" fmla="*/ 33 h 64"/>
                <a:gd name="T94" fmla="*/ 16 w 396"/>
                <a:gd name="T95" fmla="*/ 3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16" y="33"/>
                  </a:moveTo>
                  <a:lnTo>
                    <a:pt x="16" y="33"/>
                  </a:lnTo>
                  <a:lnTo>
                    <a:pt x="8" y="32"/>
                  </a:lnTo>
                  <a:lnTo>
                    <a:pt x="3" y="28"/>
                  </a:lnTo>
                  <a:lnTo>
                    <a:pt x="1" y="23"/>
                  </a:lnTo>
                  <a:lnTo>
                    <a:pt x="0" y="17"/>
                  </a:lnTo>
                  <a:lnTo>
                    <a:pt x="0" y="17"/>
                  </a:lnTo>
                  <a:lnTo>
                    <a:pt x="1" y="10"/>
                  </a:lnTo>
                  <a:lnTo>
                    <a:pt x="3" y="5"/>
                  </a:lnTo>
                  <a:lnTo>
                    <a:pt x="8" y="2"/>
                  </a:lnTo>
                  <a:lnTo>
                    <a:pt x="16" y="0"/>
                  </a:lnTo>
                  <a:lnTo>
                    <a:pt x="316" y="0"/>
                  </a:lnTo>
                  <a:lnTo>
                    <a:pt x="316" y="0"/>
                  </a:lnTo>
                  <a:lnTo>
                    <a:pt x="325" y="0"/>
                  </a:lnTo>
                  <a:lnTo>
                    <a:pt x="325" y="0"/>
                  </a:lnTo>
                  <a:lnTo>
                    <a:pt x="335" y="0"/>
                  </a:lnTo>
                  <a:lnTo>
                    <a:pt x="344" y="2"/>
                  </a:lnTo>
                  <a:lnTo>
                    <a:pt x="354" y="4"/>
                  </a:lnTo>
                  <a:lnTo>
                    <a:pt x="364" y="8"/>
                  </a:lnTo>
                  <a:lnTo>
                    <a:pt x="372" y="14"/>
                  </a:lnTo>
                  <a:lnTo>
                    <a:pt x="381" y="22"/>
                  </a:lnTo>
                  <a:lnTo>
                    <a:pt x="388" y="30"/>
                  </a:lnTo>
                  <a:lnTo>
                    <a:pt x="395" y="42"/>
                  </a:lnTo>
                  <a:lnTo>
                    <a:pt x="395" y="42"/>
                  </a:lnTo>
                  <a:lnTo>
                    <a:pt x="396" y="48"/>
                  </a:lnTo>
                  <a:lnTo>
                    <a:pt x="395" y="54"/>
                  </a:lnTo>
                  <a:lnTo>
                    <a:pt x="391" y="59"/>
                  </a:lnTo>
                  <a:lnTo>
                    <a:pt x="385" y="63"/>
                  </a:lnTo>
                  <a:lnTo>
                    <a:pt x="385" y="63"/>
                  </a:lnTo>
                  <a:lnTo>
                    <a:pt x="380" y="64"/>
                  </a:lnTo>
                  <a:lnTo>
                    <a:pt x="380" y="64"/>
                  </a:lnTo>
                  <a:lnTo>
                    <a:pt x="375" y="64"/>
                  </a:lnTo>
                  <a:lnTo>
                    <a:pt x="370" y="61"/>
                  </a:lnTo>
                  <a:lnTo>
                    <a:pt x="367" y="58"/>
                  </a:lnTo>
                  <a:lnTo>
                    <a:pt x="365" y="54"/>
                  </a:lnTo>
                  <a:lnTo>
                    <a:pt x="365" y="54"/>
                  </a:lnTo>
                  <a:lnTo>
                    <a:pt x="361" y="48"/>
                  </a:lnTo>
                  <a:lnTo>
                    <a:pt x="356" y="43"/>
                  </a:lnTo>
                  <a:lnTo>
                    <a:pt x="351" y="39"/>
                  </a:lnTo>
                  <a:lnTo>
                    <a:pt x="346" y="37"/>
                  </a:lnTo>
                  <a:lnTo>
                    <a:pt x="341" y="34"/>
                  </a:lnTo>
                  <a:lnTo>
                    <a:pt x="335" y="33"/>
                  </a:lnTo>
                  <a:lnTo>
                    <a:pt x="326" y="33"/>
                  </a:lnTo>
                  <a:lnTo>
                    <a:pt x="326" y="33"/>
                  </a:lnTo>
                  <a:lnTo>
                    <a:pt x="319" y="33"/>
                  </a:lnTo>
                  <a:lnTo>
                    <a:pt x="319" y="33"/>
                  </a:lnTo>
                  <a:lnTo>
                    <a:pt x="316" y="33"/>
                  </a:lnTo>
                  <a:lnTo>
                    <a:pt x="16" y="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41"/>
            <p:cNvSpPr>
              <a:spLocks/>
            </p:cNvSpPr>
            <p:nvPr/>
          </p:nvSpPr>
          <p:spPr bwMode="auto">
            <a:xfrm>
              <a:off x="309" y="1339"/>
              <a:ext cx="79" cy="13"/>
            </a:xfrm>
            <a:custGeom>
              <a:avLst/>
              <a:gdLst>
                <a:gd name="T0" fmla="*/ 16 w 396"/>
                <a:gd name="T1" fmla="*/ 34 h 65"/>
                <a:gd name="T2" fmla="*/ 16 w 396"/>
                <a:gd name="T3" fmla="*/ 34 h 65"/>
                <a:gd name="T4" fmla="*/ 8 w 396"/>
                <a:gd name="T5" fmla="*/ 32 h 65"/>
                <a:gd name="T6" fmla="*/ 3 w 396"/>
                <a:gd name="T7" fmla="*/ 29 h 65"/>
                <a:gd name="T8" fmla="*/ 1 w 396"/>
                <a:gd name="T9" fmla="*/ 24 h 65"/>
                <a:gd name="T10" fmla="*/ 0 w 396"/>
                <a:gd name="T11" fmla="*/ 17 h 65"/>
                <a:gd name="T12" fmla="*/ 0 w 396"/>
                <a:gd name="T13" fmla="*/ 17 h 65"/>
                <a:gd name="T14" fmla="*/ 1 w 396"/>
                <a:gd name="T15" fmla="*/ 11 h 65"/>
                <a:gd name="T16" fmla="*/ 3 w 396"/>
                <a:gd name="T17" fmla="*/ 6 h 65"/>
                <a:gd name="T18" fmla="*/ 8 w 396"/>
                <a:gd name="T19" fmla="*/ 2 h 65"/>
                <a:gd name="T20" fmla="*/ 16 w 396"/>
                <a:gd name="T21" fmla="*/ 1 h 65"/>
                <a:gd name="T22" fmla="*/ 316 w 396"/>
                <a:gd name="T23" fmla="*/ 1 h 65"/>
                <a:gd name="T24" fmla="*/ 316 w 396"/>
                <a:gd name="T25" fmla="*/ 1 h 65"/>
                <a:gd name="T26" fmla="*/ 325 w 396"/>
                <a:gd name="T27" fmla="*/ 0 h 65"/>
                <a:gd name="T28" fmla="*/ 325 w 396"/>
                <a:gd name="T29" fmla="*/ 0 h 65"/>
                <a:gd name="T30" fmla="*/ 335 w 396"/>
                <a:gd name="T31" fmla="*/ 1 h 65"/>
                <a:gd name="T32" fmla="*/ 344 w 396"/>
                <a:gd name="T33" fmla="*/ 2 h 65"/>
                <a:gd name="T34" fmla="*/ 354 w 396"/>
                <a:gd name="T35" fmla="*/ 5 h 65"/>
                <a:gd name="T36" fmla="*/ 364 w 396"/>
                <a:gd name="T37" fmla="*/ 9 h 65"/>
                <a:gd name="T38" fmla="*/ 372 w 396"/>
                <a:gd name="T39" fmla="*/ 14 h 65"/>
                <a:gd name="T40" fmla="*/ 381 w 396"/>
                <a:gd name="T41" fmla="*/ 21 h 65"/>
                <a:gd name="T42" fmla="*/ 388 w 396"/>
                <a:gd name="T43" fmla="*/ 31 h 65"/>
                <a:gd name="T44" fmla="*/ 395 w 396"/>
                <a:gd name="T45" fmla="*/ 42 h 65"/>
                <a:gd name="T46" fmla="*/ 395 w 396"/>
                <a:gd name="T47" fmla="*/ 42 h 65"/>
                <a:gd name="T48" fmla="*/ 396 w 396"/>
                <a:gd name="T49" fmla="*/ 49 h 65"/>
                <a:gd name="T50" fmla="*/ 395 w 396"/>
                <a:gd name="T51" fmla="*/ 55 h 65"/>
                <a:gd name="T52" fmla="*/ 391 w 396"/>
                <a:gd name="T53" fmla="*/ 60 h 65"/>
                <a:gd name="T54" fmla="*/ 385 w 396"/>
                <a:gd name="T55" fmla="*/ 63 h 65"/>
                <a:gd name="T56" fmla="*/ 385 w 396"/>
                <a:gd name="T57" fmla="*/ 63 h 65"/>
                <a:gd name="T58" fmla="*/ 380 w 396"/>
                <a:gd name="T59" fmla="*/ 65 h 65"/>
                <a:gd name="T60" fmla="*/ 380 w 396"/>
                <a:gd name="T61" fmla="*/ 65 h 65"/>
                <a:gd name="T62" fmla="*/ 375 w 396"/>
                <a:gd name="T63" fmla="*/ 63 h 65"/>
                <a:gd name="T64" fmla="*/ 370 w 396"/>
                <a:gd name="T65" fmla="*/ 62 h 65"/>
                <a:gd name="T66" fmla="*/ 367 w 396"/>
                <a:gd name="T67" fmla="*/ 58 h 65"/>
                <a:gd name="T68" fmla="*/ 365 w 396"/>
                <a:gd name="T69" fmla="*/ 55 h 65"/>
                <a:gd name="T70" fmla="*/ 365 w 396"/>
                <a:gd name="T71" fmla="*/ 55 h 65"/>
                <a:gd name="T72" fmla="*/ 361 w 396"/>
                <a:gd name="T73" fmla="*/ 49 h 65"/>
                <a:gd name="T74" fmla="*/ 356 w 396"/>
                <a:gd name="T75" fmla="*/ 44 h 65"/>
                <a:gd name="T76" fmla="*/ 351 w 396"/>
                <a:gd name="T77" fmla="*/ 39 h 65"/>
                <a:gd name="T78" fmla="*/ 346 w 396"/>
                <a:gd name="T79" fmla="*/ 36 h 65"/>
                <a:gd name="T80" fmla="*/ 341 w 396"/>
                <a:gd name="T81" fmla="*/ 35 h 65"/>
                <a:gd name="T82" fmla="*/ 335 w 396"/>
                <a:gd name="T83" fmla="*/ 34 h 65"/>
                <a:gd name="T84" fmla="*/ 326 w 396"/>
                <a:gd name="T85" fmla="*/ 32 h 65"/>
                <a:gd name="T86" fmla="*/ 326 w 396"/>
                <a:gd name="T87" fmla="*/ 32 h 65"/>
                <a:gd name="T88" fmla="*/ 319 w 396"/>
                <a:gd name="T89" fmla="*/ 34 h 65"/>
                <a:gd name="T90" fmla="*/ 319 w 396"/>
                <a:gd name="T91" fmla="*/ 34 h 65"/>
                <a:gd name="T92" fmla="*/ 316 w 396"/>
                <a:gd name="T93" fmla="*/ 34 h 65"/>
                <a:gd name="T94" fmla="*/ 16 w 396"/>
                <a:gd name="T95" fmla="*/ 3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16" y="34"/>
                  </a:moveTo>
                  <a:lnTo>
                    <a:pt x="16" y="34"/>
                  </a:lnTo>
                  <a:lnTo>
                    <a:pt x="8" y="32"/>
                  </a:lnTo>
                  <a:lnTo>
                    <a:pt x="3" y="29"/>
                  </a:lnTo>
                  <a:lnTo>
                    <a:pt x="1" y="24"/>
                  </a:lnTo>
                  <a:lnTo>
                    <a:pt x="0" y="17"/>
                  </a:lnTo>
                  <a:lnTo>
                    <a:pt x="0" y="17"/>
                  </a:lnTo>
                  <a:lnTo>
                    <a:pt x="1" y="11"/>
                  </a:lnTo>
                  <a:lnTo>
                    <a:pt x="3" y="6"/>
                  </a:lnTo>
                  <a:lnTo>
                    <a:pt x="8" y="2"/>
                  </a:lnTo>
                  <a:lnTo>
                    <a:pt x="16" y="1"/>
                  </a:lnTo>
                  <a:lnTo>
                    <a:pt x="316" y="1"/>
                  </a:lnTo>
                  <a:lnTo>
                    <a:pt x="316" y="1"/>
                  </a:lnTo>
                  <a:lnTo>
                    <a:pt x="325" y="0"/>
                  </a:lnTo>
                  <a:lnTo>
                    <a:pt x="325" y="0"/>
                  </a:lnTo>
                  <a:lnTo>
                    <a:pt x="335" y="1"/>
                  </a:lnTo>
                  <a:lnTo>
                    <a:pt x="344" y="2"/>
                  </a:lnTo>
                  <a:lnTo>
                    <a:pt x="354" y="5"/>
                  </a:lnTo>
                  <a:lnTo>
                    <a:pt x="364" y="9"/>
                  </a:lnTo>
                  <a:lnTo>
                    <a:pt x="372" y="14"/>
                  </a:lnTo>
                  <a:lnTo>
                    <a:pt x="381" y="21"/>
                  </a:lnTo>
                  <a:lnTo>
                    <a:pt x="388" y="31"/>
                  </a:lnTo>
                  <a:lnTo>
                    <a:pt x="395" y="42"/>
                  </a:lnTo>
                  <a:lnTo>
                    <a:pt x="395" y="42"/>
                  </a:lnTo>
                  <a:lnTo>
                    <a:pt x="396" y="49"/>
                  </a:lnTo>
                  <a:lnTo>
                    <a:pt x="395" y="55"/>
                  </a:lnTo>
                  <a:lnTo>
                    <a:pt x="391" y="60"/>
                  </a:lnTo>
                  <a:lnTo>
                    <a:pt x="385" y="63"/>
                  </a:lnTo>
                  <a:lnTo>
                    <a:pt x="385" y="63"/>
                  </a:lnTo>
                  <a:lnTo>
                    <a:pt x="380" y="65"/>
                  </a:lnTo>
                  <a:lnTo>
                    <a:pt x="380" y="65"/>
                  </a:lnTo>
                  <a:lnTo>
                    <a:pt x="375" y="63"/>
                  </a:lnTo>
                  <a:lnTo>
                    <a:pt x="370" y="62"/>
                  </a:lnTo>
                  <a:lnTo>
                    <a:pt x="367" y="58"/>
                  </a:lnTo>
                  <a:lnTo>
                    <a:pt x="365" y="55"/>
                  </a:lnTo>
                  <a:lnTo>
                    <a:pt x="365" y="55"/>
                  </a:lnTo>
                  <a:lnTo>
                    <a:pt x="361" y="49"/>
                  </a:lnTo>
                  <a:lnTo>
                    <a:pt x="356" y="44"/>
                  </a:lnTo>
                  <a:lnTo>
                    <a:pt x="351" y="39"/>
                  </a:lnTo>
                  <a:lnTo>
                    <a:pt x="346" y="36"/>
                  </a:lnTo>
                  <a:lnTo>
                    <a:pt x="341" y="35"/>
                  </a:lnTo>
                  <a:lnTo>
                    <a:pt x="335" y="34"/>
                  </a:lnTo>
                  <a:lnTo>
                    <a:pt x="326" y="32"/>
                  </a:lnTo>
                  <a:lnTo>
                    <a:pt x="326" y="32"/>
                  </a:lnTo>
                  <a:lnTo>
                    <a:pt x="319" y="34"/>
                  </a:lnTo>
                  <a:lnTo>
                    <a:pt x="319" y="34"/>
                  </a:lnTo>
                  <a:lnTo>
                    <a:pt x="316" y="34"/>
                  </a:lnTo>
                  <a:lnTo>
                    <a:pt x="16" y="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2"/>
            <p:cNvSpPr>
              <a:spLocks/>
            </p:cNvSpPr>
            <p:nvPr/>
          </p:nvSpPr>
          <p:spPr bwMode="auto">
            <a:xfrm>
              <a:off x="293" y="1315"/>
              <a:ext cx="111" cy="150"/>
            </a:xfrm>
            <a:custGeom>
              <a:avLst/>
              <a:gdLst>
                <a:gd name="T0" fmla="*/ 332 w 557"/>
                <a:gd name="T1" fmla="*/ 0 h 749"/>
                <a:gd name="T2" fmla="*/ 332 w 557"/>
                <a:gd name="T3" fmla="*/ 0 h 749"/>
                <a:gd name="T4" fmla="*/ 299 w 557"/>
                <a:gd name="T5" fmla="*/ 1 h 749"/>
                <a:gd name="T6" fmla="*/ 267 w 557"/>
                <a:gd name="T7" fmla="*/ 3 h 749"/>
                <a:gd name="T8" fmla="*/ 200 w 557"/>
                <a:gd name="T9" fmla="*/ 6 h 749"/>
                <a:gd name="T10" fmla="*/ 200 w 557"/>
                <a:gd name="T11" fmla="*/ 6 h 749"/>
                <a:gd name="T12" fmla="*/ 132 w 557"/>
                <a:gd name="T13" fmla="*/ 9 h 749"/>
                <a:gd name="T14" fmla="*/ 98 w 557"/>
                <a:gd name="T15" fmla="*/ 10 h 749"/>
                <a:gd name="T16" fmla="*/ 66 w 557"/>
                <a:gd name="T17" fmla="*/ 11 h 749"/>
                <a:gd name="T18" fmla="*/ 66 w 557"/>
                <a:gd name="T19" fmla="*/ 11 h 749"/>
                <a:gd name="T20" fmla="*/ 32 w 557"/>
                <a:gd name="T21" fmla="*/ 10 h 749"/>
                <a:gd name="T22" fmla="*/ 0 w 557"/>
                <a:gd name="T23" fmla="*/ 9 h 749"/>
                <a:gd name="T24" fmla="*/ 0 w 557"/>
                <a:gd name="T25" fmla="*/ 9 h 749"/>
                <a:gd name="T26" fmla="*/ 0 w 557"/>
                <a:gd name="T27" fmla="*/ 349 h 749"/>
                <a:gd name="T28" fmla="*/ 0 w 557"/>
                <a:gd name="T29" fmla="*/ 713 h 749"/>
                <a:gd name="T30" fmla="*/ 0 w 557"/>
                <a:gd name="T31" fmla="*/ 713 h 749"/>
                <a:gd name="T32" fmla="*/ 71 w 557"/>
                <a:gd name="T33" fmla="*/ 709 h 749"/>
                <a:gd name="T34" fmla="*/ 144 w 557"/>
                <a:gd name="T35" fmla="*/ 706 h 749"/>
                <a:gd name="T36" fmla="*/ 220 w 557"/>
                <a:gd name="T37" fmla="*/ 704 h 749"/>
                <a:gd name="T38" fmla="*/ 297 w 557"/>
                <a:gd name="T39" fmla="*/ 703 h 749"/>
                <a:gd name="T40" fmla="*/ 297 w 557"/>
                <a:gd name="T41" fmla="*/ 703 h 749"/>
                <a:gd name="T42" fmla="*/ 353 w 557"/>
                <a:gd name="T43" fmla="*/ 703 h 749"/>
                <a:gd name="T44" fmla="*/ 407 w 557"/>
                <a:gd name="T45" fmla="*/ 706 h 749"/>
                <a:gd name="T46" fmla="*/ 434 w 557"/>
                <a:gd name="T47" fmla="*/ 709 h 749"/>
                <a:gd name="T48" fmla="*/ 458 w 557"/>
                <a:gd name="T49" fmla="*/ 711 h 749"/>
                <a:gd name="T50" fmla="*/ 484 w 557"/>
                <a:gd name="T51" fmla="*/ 715 h 749"/>
                <a:gd name="T52" fmla="*/ 508 w 557"/>
                <a:gd name="T53" fmla="*/ 720 h 749"/>
                <a:gd name="T54" fmla="*/ 508 w 557"/>
                <a:gd name="T55" fmla="*/ 720 h 749"/>
                <a:gd name="T56" fmla="*/ 512 w 557"/>
                <a:gd name="T57" fmla="*/ 723 h 749"/>
                <a:gd name="T58" fmla="*/ 517 w 557"/>
                <a:gd name="T59" fmla="*/ 726 h 749"/>
                <a:gd name="T60" fmla="*/ 528 w 557"/>
                <a:gd name="T61" fmla="*/ 735 h 749"/>
                <a:gd name="T62" fmla="*/ 540 w 557"/>
                <a:gd name="T63" fmla="*/ 744 h 749"/>
                <a:gd name="T64" fmla="*/ 545 w 557"/>
                <a:gd name="T65" fmla="*/ 747 h 749"/>
                <a:gd name="T66" fmla="*/ 550 w 557"/>
                <a:gd name="T67" fmla="*/ 749 h 749"/>
                <a:gd name="T68" fmla="*/ 550 w 557"/>
                <a:gd name="T69" fmla="*/ 749 h 749"/>
                <a:gd name="T70" fmla="*/ 553 w 557"/>
                <a:gd name="T71" fmla="*/ 747 h 749"/>
                <a:gd name="T72" fmla="*/ 555 w 557"/>
                <a:gd name="T73" fmla="*/ 745 h 749"/>
                <a:gd name="T74" fmla="*/ 557 w 557"/>
                <a:gd name="T75" fmla="*/ 741 h 749"/>
                <a:gd name="T76" fmla="*/ 557 w 557"/>
                <a:gd name="T77" fmla="*/ 736 h 749"/>
                <a:gd name="T78" fmla="*/ 557 w 557"/>
                <a:gd name="T79" fmla="*/ 736 h 749"/>
                <a:gd name="T80" fmla="*/ 557 w 557"/>
                <a:gd name="T81" fmla="*/ 65 h 749"/>
                <a:gd name="T82" fmla="*/ 557 w 557"/>
                <a:gd name="T83" fmla="*/ 65 h 749"/>
                <a:gd name="T84" fmla="*/ 547 w 557"/>
                <a:gd name="T85" fmla="*/ 56 h 749"/>
                <a:gd name="T86" fmla="*/ 535 w 557"/>
                <a:gd name="T87" fmla="*/ 47 h 749"/>
                <a:gd name="T88" fmla="*/ 524 w 557"/>
                <a:gd name="T89" fmla="*/ 40 h 749"/>
                <a:gd name="T90" fmla="*/ 513 w 557"/>
                <a:gd name="T91" fmla="*/ 34 h 749"/>
                <a:gd name="T92" fmla="*/ 499 w 557"/>
                <a:gd name="T93" fmla="*/ 28 h 749"/>
                <a:gd name="T94" fmla="*/ 487 w 557"/>
                <a:gd name="T95" fmla="*/ 21 h 749"/>
                <a:gd name="T96" fmla="*/ 473 w 557"/>
                <a:gd name="T97" fmla="*/ 18 h 749"/>
                <a:gd name="T98" fmla="*/ 460 w 557"/>
                <a:gd name="T99" fmla="*/ 14 h 749"/>
                <a:gd name="T100" fmla="*/ 430 w 557"/>
                <a:gd name="T101" fmla="*/ 8 h 749"/>
                <a:gd name="T102" fmla="*/ 399 w 557"/>
                <a:gd name="T103" fmla="*/ 4 h 749"/>
                <a:gd name="T104" fmla="*/ 365 w 557"/>
                <a:gd name="T105" fmla="*/ 1 h 749"/>
                <a:gd name="T106" fmla="*/ 332 w 557"/>
                <a:gd name="T107" fmla="*/ 0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7" h="749">
                  <a:moveTo>
                    <a:pt x="332" y="0"/>
                  </a:moveTo>
                  <a:lnTo>
                    <a:pt x="332" y="0"/>
                  </a:lnTo>
                  <a:lnTo>
                    <a:pt x="299" y="1"/>
                  </a:lnTo>
                  <a:lnTo>
                    <a:pt x="267" y="3"/>
                  </a:lnTo>
                  <a:lnTo>
                    <a:pt x="200" y="6"/>
                  </a:lnTo>
                  <a:lnTo>
                    <a:pt x="200" y="6"/>
                  </a:lnTo>
                  <a:lnTo>
                    <a:pt x="132" y="9"/>
                  </a:lnTo>
                  <a:lnTo>
                    <a:pt x="98" y="10"/>
                  </a:lnTo>
                  <a:lnTo>
                    <a:pt x="66" y="11"/>
                  </a:lnTo>
                  <a:lnTo>
                    <a:pt x="66" y="11"/>
                  </a:lnTo>
                  <a:lnTo>
                    <a:pt x="32" y="10"/>
                  </a:lnTo>
                  <a:lnTo>
                    <a:pt x="0" y="9"/>
                  </a:lnTo>
                  <a:lnTo>
                    <a:pt x="0" y="9"/>
                  </a:lnTo>
                  <a:lnTo>
                    <a:pt x="0" y="349"/>
                  </a:lnTo>
                  <a:lnTo>
                    <a:pt x="0" y="713"/>
                  </a:lnTo>
                  <a:lnTo>
                    <a:pt x="0" y="713"/>
                  </a:lnTo>
                  <a:lnTo>
                    <a:pt x="71" y="709"/>
                  </a:lnTo>
                  <a:lnTo>
                    <a:pt x="144" y="706"/>
                  </a:lnTo>
                  <a:lnTo>
                    <a:pt x="220" y="704"/>
                  </a:lnTo>
                  <a:lnTo>
                    <a:pt x="297" y="703"/>
                  </a:lnTo>
                  <a:lnTo>
                    <a:pt x="297" y="703"/>
                  </a:lnTo>
                  <a:lnTo>
                    <a:pt x="353" y="703"/>
                  </a:lnTo>
                  <a:lnTo>
                    <a:pt x="407" y="706"/>
                  </a:lnTo>
                  <a:lnTo>
                    <a:pt x="434" y="709"/>
                  </a:lnTo>
                  <a:lnTo>
                    <a:pt x="458" y="711"/>
                  </a:lnTo>
                  <a:lnTo>
                    <a:pt x="484" y="715"/>
                  </a:lnTo>
                  <a:lnTo>
                    <a:pt x="508" y="720"/>
                  </a:lnTo>
                  <a:lnTo>
                    <a:pt x="508" y="720"/>
                  </a:lnTo>
                  <a:lnTo>
                    <a:pt x="512" y="723"/>
                  </a:lnTo>
                  <a:lnTo>
                    <a:pt x="517" y="726"/>
                  </a:lnTo>
                  <a:lnTo>
                    <a:pt x="528" y="735"/>
                  </a:lnTo>
                  <a:lnTo>
                    <a:pt x="540" y="744"/>
                  </a:lnTo>
                  <a:lnTo>
                    <a:pt x="545" y="747"/>
                  </a:lnTo>
                  <a:lnTo>
                    <a:pt x="550" y="749"/>
                  </a:lnTo>
                  <a:lnTo>
                    <a:pt x="550" y="749"/>
                  </a:lnTo>
                  <a:lnTo>
                    <a:pt x="553" y="747"/>
                  </a:lnTo>
                  <a:lnTo>
                    <a:pt x="555" y="745"/>
                  </a:lnTo>
                  <a:lnTo>
                    <a:pt x="557" y="741"/>
                  </a:lnTo>
                  <a:lnTo>
                    <a:pt x="557" y="736"/>
                  </a:lnTo>
                  <a:lnTo>
                    <a:pt x="557" y="736"/>
                  </a:lnTo>
                  <a:lnTo>
                    <a:pt x="557" y="65"/>
                  </a:lnTo>
                  <a:lnTo>
                    <a:pt x="557" y="65"/>
                  </a:lnTo>
                  <a:lnTo>
                    <a:pt x="547" y="56"/>
                  </a:lnTo>
                  <a:lnTo>
                    <a:pt x="535" y="47"/>
                  </a:lnTo>
                  <a:lnTo>
                    <a:pt x="524" y="40"/>
                  </a:lnTo>
                  <a:lnTo>
                    <a:pt x="513" y="34"/>
                  </a:lnTo>
                  <a:lnTo>
                    <a:pt x="499" y="28"/>
                  </a:lnTo>
                  <a:lnTo>
                    <a:pt x="487" y="21"/>
                  </a:lnTo>
                  <a:lnTo>
                    <a:pt x="473" y="18"/>
                  </a:lnTo>
                  <a:lnTo>
                    <a:pt x="460" y="14"/>
                  </a:lnTo>
                  <a:lnTo>
                    <a:pt x="430" y="8"/>
                  </a:lnTo>
                  <a:lnTo>
                    <a:pt x="399" y="4"/>
                  </a:lnTo>
                  <a:lnTo>
                    <a:pt x="365" y="1"/>
                  </a:lnTo>
                  <a:lnTo>
                    <a:pt x="3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3"/>
            <p:cNvSpPr>
              <a:spLocks noEditPoints="1"/>
            </p:cNvSpPr>
            <p:nvPr/>
          </p:nvSpPr>
          <p:spPr bwMode="auto">
            <a:xfrm>
              <a:off x="288" y="1314"/>
              <a:ext cx="246" cy="158"/>
            </a:xfrm>
            <a:custGeom>
              <a:avLst/>
              <a:gdLst>
                <a:gd name="T0" fmla="*/ 89 w 1229"/>
                <a:gd name="T1" fmla="*/ 17 h 792"/>
                <a:gd name="T2" fmla="*/ 155 w 1229"/>
                <a:gd name="T3" fmla="*/ 15 h 792"/>
                <a:gd name="T4" fmla="*/ 223 w 1229"/>
                <a:gd name="T5" fmla="*/ 12 h 792"/>
                <a:gd name="T6" fmla="*/ 322 w 1229"/>
                <a:gd name="T7" fmla="*/ 7 h 792"/>
                <a:gd name="T8" fmla="*/ 355 w 1229"/>
                <a:gd name="T9" fmla="*/ 6 h 792"/>
                <a:gd name="T10" fmla="*/ 422 w 1229"/>
                <a:gd name="T11" fmla="*/ 10 h 792"/>
                <a:gd name="T12" fmla="*/ 483 w 1229"/>
                <a:gd name="T13" fmla="*/ 20 h 792"/>
                <a:gd name="T14" fmla="*/ 510 w 1229"/>
                <a:gd name="T15" fmla="*/ 27 h 792"/>
                <a:gd name="T16" fmla="*/ 536 w 1229"/>
                <a:gd name="T17" fmla="*/ 40 h 792"/>
                <a:gd name="T18" fmla="*/ 558 w 1229"/>
                <a:gd name="T19" fmla="*/ 53 h 792"/>
                <a:gd name="T20" fmla="*/ 580 w 1229"/>
                <a:gd name="T21" fmla="*/ 71 h 792"/>
                <a:gd name="T22" fmla="*/ 580 w 1229"/>
                <a:gd name="T23" fmla="*/ 742 h 792"/>
                <a:gd name="T24" fmla="*/ 580 w 1229"/>
                <a:gd name="T25" fmla="*/ 747 h 792"/>
                <a:gd name="T26" fmla="*/ 576 w 1229"/>
                <a:gd name="T27" fmla="*/ 753 h 792"/>
                <a:gd name="T28" fmla="*/ 573 w 1229"/>
                <a:gd name="T29" fmla="*/ 755 h 792"/>
                <a:gd name="T30" fmla="*/ 563 w 1229"/>
                <a:gd name="T31" fmla="*/ 750 h 792"/>
                <a:gd name="T32" fmla="*/ 540 w 1229"/>
                <a:gd name="T33" fmla="*/ 732 h 792"/>
                <a:gd name="T34" fmla="*/ 531 w 1229"/>
                <a:gd name="T35" fmla="*/ 726 h 792"/>
                <a:gd name="T36" fmla="*/ 507 w 1229"/>
                <a:gd name="T37" fmla="*/ 721 h 792"/>
                <a:gd name="T38" fmla="*/ 457 w 1229"/>
                <a:gd name="T39" fmla="*/ 715 h 792"/>
                <a:gd name="T40" fmla="*/ 376 w 1229"/>
                <a:gd name="T41" fmla="*/ 709 h 792"/>
                <a:gd name="T42" fmla="*/ 320 w 1229"/>
                <a:gd name="T43" fmla="*/ 709 h 792"/>
                <a:gd name="T44" fmla="*/ 167 w 1229"/>
                <a:gd name="T45" fmla="*/ 712 h 792"/>
                <a:gd name="T46" fmla="*/ 23 w 1229"/>
                <a:gd name="T47" fmla="*/ 719 h 792"/>
                <a:gd name="T48" fmla="*/ 23 w 1229"/>
                <a:gd name="T49" fmla="*/ 355 h 792"/>
                <a:gd name="T50" fmla="*/ 23 w 1229"/>
                <a:gd name="T51" fmla="*/ 15 h 792"/>
                <a:gd name="T52" fmla="*/ 89 w 1229"/>
                <a:gd name="T53" fmla="*/ 17 h 792"/>
                <a:gd name="T54" fmla="*/ 719 w 1229"/>
                <a:gd name="T55" fmla="*/ 0 h 792"/>
                <a:gd name="T56" fmla="*/ 660 w 1229"/>
                <a:gd name="T57" fmla="*/ 41 h 792"/>
                <a:gd name="T58" fmla="*/ 700 w 1229"/>
                <a:gd name="T59" fmla="*/ 25 h 792"/>
                <a:gd name="T60" fmla="*/ 745 w 1229"/>
                <a:gd name="T61" fmla="*/ 14 h 792"/>
                <a:gd name="T62" fmla="*/ 794 w 1229"/>
                <a:gd name="T63" fmla="*/ 9 h 792"/>
                <a:gd name="T64" fmla="*/ 847 w 1229"/>
                <a:gd name="T65" fmla="*/ 6 h 792"/>
                <a:gd name="T66" fmla="*/ 879 w 1229"/>
                <a:gd name="T67" fmla="*/ 7 h 792"/>
                <a:gd name="T68" fmla="*/ 978 w 1229"/>
                <a:gd name="T69" fmla="*/ 11 h 792"/>
                <a:gd name="T70" fmla="*/ 1046 w 1229"/>
                <a:gd name="T71" fmla="*/ 15 h 792"/>
                <a:gd name="T72" fmla="*/ 1112 w 1229"/>
                <a:gd name="T73" fmla="*/ 17 h 792"/>
                <a:gd name="T74" fmla="*/ 1145 w 1229"/>
                <a:gd name="T75" fmla="*/ 16 h 792"/>
                <a:gd name="T76" fmla="*/ 1176 w 1229"/>
                <a:gd name="T77" fmla="*/ 15 h 792"/>
                <a:gd name="T78" fmla="*/ 1176 w 1229"/>
                <a:gd name="T79" fmla="*/ 719 h 792"/>
                <a:gd name="T80" fmla="*/ 962 w 1229"/>
                <a:gd name="T81" fmla="*/ 710 h 792"/>
                <a:gd name="T82" fmla="*/ 887 w 1229"/>
                <a:gd name="T83" fmla="*/ 709 h 792"/>
                <a:gd name="T84" fmla="*/ 807 w 1229"/>
                <a:gd name="T85" fmla="*/ 710 h 792"/>
                <a:gd name="T86" fmla="*/ 732 w 1229"/>
                <a:gd name="T87" fmla="*/ 717 h 792"/>
                <a:gd name="T88" fmla="*/ 669 w 1229"/>
                <a:gd name="T89" fmla="*/ 730 h 792"/>
                <a:gd name="T90" fmla="*/ 642 w 1229"/>
                <a:gd name="T91" fmla="*/ 738 h 792"/>
                <a:gd name="T92" fmla="*/ 619 w 1229"/>
                <a:gd name="T93" fmla="*/ 750 h 792"/>
                <a:gd name="T94" fmla="*/ 619 w 1229"/>
                <a:gd name="T95" fmla="*/ 71 h 792"/>
                <a:gd name="T96" fmla="*/ 628 w 1229"/>
                <a:gd name="T97" fmla="*/ 63 h 792"/>
                <a:gd name="T98" fmla="*/ 596 w 1229"/>
                <a:gd name="T99" fmla="*/ 39 h 792"/>
                <a:gd name="T100" fmla="*/ 476 w 1229"/>
                <a:gd name="T101" fmla="*/ 0 h 792"/>
                <a:gd name="T102" fmla="*/ 0 w 1229"/>
                <a:gd name="T103" fmla="*/ 0 h 792"/>
                <a:gd name="T104" fmla="*/ 19 w 1229"/>
                <a:gd name="T105" fmla="*/ 765 h 792"/>
                <a:gd name="T106" fmla="*/ 701 w 1229"/>
                <a:gd name="T107" fmla="*/ 765 h 792"/>
                <a:gd name="T108" fmla="*/ 884 w 1229"/>
                <a:gd name="T109" fmla="*/ 724 h 792"/>
                <a:gd name="T110" fmla="*/ 1101 w 1229"/>
                <a:gd name="T111" fmla="*/ 760 h 792"/>
                <a:gd name="T112" fmla="*/ 1197 w 1229"/>
                <a:gd name="T113" fmla="*/ 0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29" h="792">
                  <a:moveTo>
                    <a:pt x="89" y="17"/>
                  </a:moveTo>
                  <a:lnTo>
                    <a:pt x="89" y="17"/>
                  </a:lnTo>
                  <a:lnTo>
                    <a:pt x="121" y="16"/>
                  </a:lnTo>
                  <a:lnTo>
                    <a:pt x="155" y="15"/>
                  </a:lnTo>
                  <a:lnTo>
                    <a:pt x="223" y="12"/>
                  </a:lnTo>
                  <a:lnTo>
                    <a:pt x="223" y="12"/>
                  </a:lnTo>
                  <a:lnTo>
                    <a:pt x="290" y="9"/>
                  </a:lnTo>
                  <a:lnTo>
                    <a:pt x="322" y="7"/>
                  </a:lnTo>
                  <a:lnTo>
                    <a:pt x="355" y="6"/>
                  </a:lnTo>
                  <a:lnTo>
                    <a:pt x="355" y="6"/>
                  </a:lnTo>
                  <a:lnTo>
                    <a:pt x="388" y="7"/>
                  </a:lnTo>
                  <a:lnTo>
                    <a:pt x="422" y="10"/>
                  </a:lnTo>
                  <a:lnTo>
                    <a:pt x="453" y="14"/>
                  </a:lnTo>
                  <a:lnTo>
                    <a:pt x="483" y="20"/>
                  </a:lnTo>
                  <a:lnTo>
                    <a:pt x="496" y="24"/>
                  </a:lnTo>
                  <a:lnTo>
                    <a:pt x="510" y="27"/>
                  </a:lnTo>
                  <a:lnTo>
                    <a:pt x="522" y="34"/>
                  </a:lnTo>
                  <a:lnTo>
                    <a:pt x="536" y="40"/>
                  </a:lnTo>
                  <a:lnTo>
                    <a:pt x="547" y="46"/>
                  </a:lnTo>
                  <a:lnTo>
                    <a:pt x="558" y="53"/>
                  </a:lnTo>
                  <a:lnTo>
                    <a:pt x="570" y="62"/>
                  </a:lnTo>
                  <a:lnTo>
                    <a:pt x="580" y="71"/>
                  </a:lnTo>
                  <a:lnTo>
                    <a:pt x="580" y="71"/>
                  </a:lnTo>
                  <a:lnTo>
                    <a:pt x="580" y="742"/>
                  </a:lnTo>
                  <a:lnTo>
                    <a:pt x="580" y="742"/>
                  </a:lnTo>
                  <a:lnTo>
                    <a:pt x="580" y="747"/>
                  </a:lnTo>
                  <a:lnTo>
                    <a:pt x="578" y="751"/>
                  </a:lnTo>
                  <a:lnTo>
                    <a:pt x="576" y="753"/>
                  </a:lnTo>
                  <a:lnTo>
                    <a:pt x="573" y="755"/>
                  </a:lnTo>
                  <a:lnTo>
                    <a:pt x="573" y="755"/>
                  </a:lnTo>
                  <a:lnTo>
                    <a:pt x="568" y="753"/>
                  </a:lnTo>
                  <a:lnTo>
                    <a:pt x="563" y="750"/>
                  </a:lnTo>
                  <a:lnTo>
                    <a:pt x="551" y="741"/>
                  </a:lnTo>
                  <a:lnTo>
                    <a:pt x="540" y="732"/>
                  </a:lnTo>
                  <a:lnTo>
                    <a:pt x="535" y="729"/>
                  </a:lnTo>
                  <a:lnTo>
                    <a:pt x="531" y="726"/>
                  </a:lnTo>
                  <a:lnTo>
                    <a:pt x="531" y="726"/>
                  </a:lnTo>
                  <a:lnTo>
                    <a:pt x="507" y="721"/>
                  </a:lnTo>
                  <a:lnTo>
                    <a:pt x="481" y="717"/>
                  </a:lnTo>
                  <a:lnTo>
                    <a:pt x="457" y="715"/>
                  </a:lnTo>
                  <a:lnTo>
                    <a:pt x="430" y="712"/>
                  </a:lnTo>
                  <a:lnTo>
                    <a:pt x="376" y="709"/>
                  </a:lnTo>
                  <a:lnTo>
                    <a:pt x="320" y="709"/>
                  </a:lnTo>
                  <a:lnTo>
                    <a:pt x="320" y="709"/>
                  </a:lnTo>
                  <a:lnTo>
                    <a:pt x="243" y="710"/>
                  </a:lnTo>
                  <a:lnTo>
                    <a:pt x="167" y="712"/>
                  </a:lnTo>
                  <a:lnTo>
                    <a:pt x="94" y="715"/>
                  </a:lnTo>
                  <a:lnTo>
                    <a:pt x="23" y="719"/>
                  </a:lnTo>
                  <a:lnTo>
                    <a:pt x="23" y="719"/>
                  </a:lnTo>
                  <a:lnTo>
                    <a:pt x="23" y="355"/>
                  </a:lnTo>
                  <a:lnTo>
                    <a:pt x="23" y="15"/>
                  </a:lnTo>
                  <a:lnTo>
                    <a:pt x="23" y="15"/>
                  </a:lnTo>
                  <a:lnTo>
                    <a:pt x="55" y="16"/>
                  </a:lnTo>
                  <a:lnTo>
                    <a:pt x="89" y="17"/>
                  </a:lnTo>
                  <a:close/>
                  <a:moveTo>
                    <a:pt x="1197" y="0"/>
                  </a:moveTo>
                  <a:lnTo>
                    <a:pt x="719" y="0"/>
                  </a:lnTo>
                  <a:lnTo>
                    <a:pt x="660" y="41"/>
                  </a:lnTo>
                  <a:lnTo>
                    <a:pt x="660" y="41"/>
                  </a:lnTo>
                  <a:lnTo>
                    <a:pt x="679" y="32"/>
                  </a:lnTo>
                  <a:lnTo>
                    <a:pt x="700" y="25"/>
                  </a:lnTo>
                  <a:lnTo>
                    <a:pt x="722" y="19"/>
                  </a:lnTo>
                  <a:lnTo>
                    <a:pt x="745" y="14"/>
                  </a:lnTo>
                  <a:lnTo>
                    <a:pt x="770" y="10"/>
                  </a:lnTo>
                  <a:lnTo>
                    <a:pt x="794" y="9"/>
                  </a:lnTo>
                  <a:lnTo>
                    <a:pt x="820" y="7"/>
                  </a:lnTo>
                  <a:lnTo>
                    <a:pt x="847" y="6"/>
                  </a:lnTo>
                  <a:lnTo>
                    <a:pt x="847" y="6"/>
                  </a:lnTo>
                  <a:lnTo>
                    <a:pt x="879" y="7"/>
                  </a:lnTo>
                  <a:lnTo>
                    <a:pt x="912" y="9"/>
                  </a:lnTo>
                  <a:lnTo>
                    <a:pt x="978" y="11"/>
                  </a:lnTo>
                  <a:lnTo>
                    <a:pt x="978" y="11"/>
                  </a:lnTo>
                  <a:lnTo>
                    <a:pt x="1046" y="15"/>
                  </a:lnTo>
                  <a:lnTo>
                    <a:pt x="1080" y="16"/>
                  </a:lnTo>
                  <a:lnTo>
                    <a:pt x="1112" y="17"/>
                  </a:lnTo>
                  <a:lnTo>
                    <a:pt x="1112" y="17"/>
                  </a:lnTo>
                  <a:lnTo>
                    <a:pt x="1145" y="16"/>
                  </a:lnTo>
                  <a:lnTo>
                    <a:pt x="1176" y="15"/>
                  </a:lnTo>
                  <a:lnTo>
                    <a:pt x="1176" y="15"/>
                  </a:lnTo>
                  <a:lnTo>
                    <a:pt x="1176" y="719"/>
                  </a:lnTo>
                  <a:lnTo>
                    <a:pt x="1176" y="719"/>
                  </a:lnTo>
                  <a:lnTo>
                    <a:pt x="1038" y="712"/>
                  </a:lnTo>
                  <a:lnTo>
                    <a:pt x="962" y="710"/>
                  </a:lnTo>
                  <a:lnTo>
                    <a:pt x="887" y="709"/>
                  </a:lnTo>
                  <a:lnTo>
                    <a:pt x="887" y="709"/>
                  </a:lnTo>
                  <a:lnTo>
                    <a:pt x="847" y="709"/>
                  </a:lnTo>
                  <a:lnTo>
                    <a:pt x="807" y="710"/>
                  </a:lnTo>
                  <a:lnTo>
                    <a:pt x="768" y="712"/>
                  </a:lnTo>
                  <a:lnTo>
                    <a:pt x="732" y="717"/>
                  </a:lnTo>
                  <a:lnTo>
                    <a:pt x="699" y="722"/>
                  </a:lnTo>
                  <a:lnTo>
                    <a:pt x="669" y="730"/>
                  </a:lnTo>
                  <a:lnTo>
                    <a:pt x="655" y="733"/>
                  </a:lnTo>
                  <a:lnTo>
                    <a:pt x="642" y="738"/>
                  </a:lnTo>
                  <a:lnTo>
                    <a:pt x="630" y="745"/>
                  </a:lnTo>
                  <a:lnTo>
                    <a:pt x="619" y="750"/>
                  </a:lnTo>
                  <a:lnTo>
                    <a:pt x="619" y="750"/>
                  </a:lnTo>
                  <a:lnTo>
                    <a:pt x="619" y="71"/>
                  </a:lnTo>
                  <a:lnTo>
                    <a:pt x="619" y="71"/>
                  </a:lnTo>
                  <a:lnTo>
                    <a:pt x="628" y="63"/>
                  </a:lnTo>
                  <a:lnTo>
                    <a:pt x="596" y="39"/>
                  </a:lnTo>
                  <a:lnTo>
                    <a:pt x="596" y="39"/>
                  </a:lnTo>
                  <a:lnTo>
                    <a:pt x="596" y="39"/>
                  </a:lnTo>
                  <a:lnTo>
                    <a:pt x="476" y="0"/>
                  </a:lnTo>
                  <a:lnTo>
                    <a:pt x="18" y="0"/>
                  </a:lnTo>
                  <a:lnTo>
                    <a:pt x="0" y="0"/>
                  </a:lnTo>
                  <a:lnTo>
                    <a:pt x="0" y="66"/>
                  </a:lnTo>
                  <a:lnTo>
                    <a:pt x="19" y="765"/>
                  </a:lnTo>
                  <a:lnTo>
                    <a:pt x="553" y="792"/>
                  </a:lnTo>
                  <a:lnTo>
                    <a:pt x="701" y="765"/>
                  </a:lnTo>
                  <a:lnTo>
                    <a:pt x="884" y="762"/>
                  </a:lnTo>
                  <a:lnTo>
                    <a:pt x="884" y="724"/>
                  </a:lnTo>
                  <a:lnTo>
                    <a:pt x="1101" y="724"/>
                  </a:lnTo>
                  <a:lnTo>
                    <a:pt x="1101" y="760"/>
                  </a:lnTo>
                  <a:lnTo>
                    <a:pt x="1229" y="758"/>
                  </a:lnTo>
                  <a:lnTo>
                    <a:pt x="1197" y="0"/>
                  </a:lnTo>
                  <a:close/>
                </a:path>
              </a:pathLst>
            </a:custGeom>
            <a:solidFill>
              <a:srgbClr val="FFFF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4"/>
            <p:cNvSpPr>
              <a:spLocks/>
            </p:cNvSpPr>
            <p:nvPr/>
          </p:nvSpPr>
          <p:spPr bwMode="auto">
            <a:xfrm>
              <a:off x="293" y="1315"/>
              <a:ext cx="111" cy="150"/>
            </a:xfrm>
            <a:custGeom>
              <a:avLst/>
              <a:gdLst>
                <a:gd name="T0" fmla="*/ 66 w 557"/>
                <a:gd name="T1" fmla="*/ 11 h 749"/>
                <a:gd name="T2" fmla="*/ 66 w 557"/>
                <a:gd name="T3" fmla="*/ 11 h 749"/>
                <a:gd name="T4" fmla="*/ 98 w 557"/>
                <a:gd name="T5" fmla="*/ 10 h 749"/>
                <a:gd name="T6" fmla="*/ 132 w 557"/>
                <a:gd name="T7" fmla="*/ 9 h 749"/>
                <a:gd name="T8" fmla="*/ 200 w 557"/>
                <a:gd name="T9" fmla="*/ 6 h 749"/>
                <a:gd name="T10" fmla="*/ 200 w 557"/>
                <a:gd name="T11" fmla="*/ 6 h 749"/>
                <a:gd name="T12" fmla="*/ 267 w 557"/>
                <a:gd name="T13" fmla="*/ 3 h 749"/>
                <a:gd name="T14" fmla="*/ 299 w 557"/>
                <a:gd name="T15" fmla="*/ 1 h 749"/>
                <a:gd name="T16" fmla="*/ 332 w 557"/>
                <a:gd name="T17" fmla="*/ 0 h 749"/>
                <a:gd name="T18" fmla="*/ 332 w 557"/>
                <a:gd name="T19" fmla="*/ 0 h 749"/>
                <a:gd name="T20" fmla="*/ 365 w 557"/>
                <a:gd name="T21" fmla="*/ 1 h 749"/>
                <a:gd name="T22" fmla="*/ 399 w 557"/>
                <a:gd name="T23" fmla="*/ 4 h 749"/>
                <a:gd name="T24" fmla="*/ 430 w 557"/>
                <a:gd name="T25" fmla="*/ 8 h 749"/>
                <a:gd name="T26" fmla="*/ 460 w 557"/>
                <a:gd name="T27" fmla="*/ 14 h 749"/>
                <a:gd name="T28" fmla="*/ 473 w 557"/>
                <a:gd name="T29" fmla="*/ 18 h 749"/>
                <a:gd name="T30" fmla="*/ 487 w 557"/>
                <a:gd name="T31" fmla="*/ 21 h 749"/>
                <a:gd name="T32" fmla="*/ 499 w 557"/>
                <a:gd name="T33" fmla="*/ 28 h 749"/>
                <a:gd name="T34" fmla="*/ 513 w 557"/>
                <a:gd name="T35" fmla="*/ 34 h 749"/>
                <a:gd name="T36" fmla="*/ 524 w 557"/>
                <a:gd name="T37" fmla="*/ 40 h 749"/>
                <a:gd name="T38" fmla="*/ 535 w 557"/>
                <a:gd name="T39" fmla="*/ 47 h 749"/>
                <a:gd name="T40" fmla="*/ 547 w 557"/>
                <a:gd name="T41" fmla="*/ 56 h 749"/>
                <a:gd name="T42" fmla="*/ 557 w 557"/>
                <a:gd name="T43" fmla="*/ 65 h 749"/>
                <a:gd name="T44" fmla="*/ 557 w 557"/>
                <a:gd name="T45" fmla="*/ 65 h 749"/>
                <a:gd name="T46" fmla="*/ 557 w 557"/>
                <a:gd name="T47" fmla="*/ 736 h 749"/>
                <a:gd name="T48" fmla="*/ 557 w 557"/>
                <a:gd name="T49" fmla="*/ 736 h 749"/>
                <a:gd name="T50" fmla="*/ 557 w 557"/>
                <a:gd name="T51" fmla="*/ 741 h 749"/>
                <a:gd name="T52" fmla="*/ 555 w 557"/>
                <a:gd name="T53" fmla="*/ 745 h 749"/>
                <a:gd name="T54" fmla="*/ 553 w 557"/>
                <a:gd name="T55" fmla="*/ 747 h 749"/>
                <a:gd name="T56" fmla="*/ 550 w 557"/>
                <a:gd name="T57" fmla="*/ 749 h 749"/>
                <a:gd name="T58" fmla="*/ 550 w 557"/>
                <a:gd name="T59" fmla="*/ 749 h 749"/>
                <a:gd name="T60" fmla="*/ 545 w 557"/>
                <a:gd name="T61" fmla="*/ 747 h 749"/>
                <a:gd name="T62" fmla="*/ 540 w 557"/>
                <a:gd name="T63" fmla="*/ 744 h 749"/>
                <a:gd name="T64" fmla="*/ 528 w 557"/>
                <a:gd name="T65" fmla="*/ 735 h 749"/>
                <a:gd name="T66" fmla="*/ 517 w 557"/>
                <a:gd name="T67" fmla="*/ 726 h 749"/>
                <a:gd name="T68" fmla="*/ 512 w 557"/>
                <a:gd name="T69" fmla="*/ 723 h 749"/>
                <a:gd name="T70" fmla="*/ 508 w 557"/>
                <a:gd name="T71" fmla="*/ 720 h 749"/>
                <a:gd name="T72" fmla="*/ 508 w 557"/>
                <a:gd name="T73" fmla="*/ 720 h 749"/>
                <a:gd name="T74" fmla="*/ 484 w 557"/>
                <a:gd name="T75" fmla="*/ 715 h 749"/>
                <a:gd name="T76" fmla="*/ 458 w 557"/>
                <a:gd name="T77" fmla="*/ 711 h 749"/>
                <a:gd name="T78" fmla="*/ 434 w 557"/>
                <a:gd name="T79" fmla="*/ 709 h 749"/>
                <a:gd name="T80" fmla="*/ 407 w 557"/>
                <a:gd name="T81" fmla="*/ 706 h 749"/>
                <a:gd name="T82" fmla="*/ 353 w 557"/>
                <a:gd name="T83" fmla="*/ 703 h 749"/>
                <a:gd name="T84" fmla="*/ 297 w 557"/>
                <a:gd name="T85" fmla="*/ 703 h 749"/>
                <a:gd name="T86" fmla="*/ 297 w 557"/>
                <a:gd name="T87" fmla="*/ 703 h 749"/>
                <a:gd name="T88" fmla="*/ 220 w 557"/>
                <a:gd name="T89" fmla="*/ 704 h 749"/>
                <a:gd name="T90" fmla="*/ 144 w 557"/>
                <a:gd name="T91" fmla="*/ 706 h 749"/>
                <a:gd name="T92" fmla="*/ 71 w 557"/>
                <a:gd name="T93" fmla="*/ 709 h 749"/>
                <a:gd name="T94" fmla="*/ 0 w 557"/>
                <a:gd name="T95" fmla="*/ 713 h 749"/>
                <a:gd name="T96" fmla="*/ 0 w 557"/>
                <a:gd name="T97" fmla="*/ 713 h 749"/>
                <a:gd name="T98" fmla="*/ 0 w 557"/>
                <a:gd name="T99" fmla="*/ 349 h 749"/>
                <a:gd name="T100" fmla="*/ 0 w 557"/>
                <a:gd name="T101" fmla="*/ 9 h 749"/>
                <a:gd name="T102" fmla="*/ 0 w 557"/>
                <a:gd name="T103" fmla="*/ 9 h 749"/>
                <a:gd name="T104" fmla="*/ 32 w 557"/>
                <a:gd name="T105" fmla="*/ 10 h 749"/>
                <a:gd name="T106" fmla="*/ 66 w 557"/>
                <a:gd name="T107" fmla="*/ 11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7" h="749">
                  <a:moveTo>
                    <a:pt x="66" y="11"/>
                  </a:moveTo>
                  <a:lnTo>
                    <a:pt x="66" y="11"/>
                  </a:lnTo>
                  <a:lnTo>
                    <a:pt x="98" y="10"/>
                  </a:lnTo>
                  <a:lnTo>
                    <a:pt x="132" y="9"/>
                  </a:lnTo>
                  <a:lnTo>
                    <a:pt x="200" y="6"/>
                  </a:lnTo>
                  <a:lnTo>
                    <a:pt x="200" y="6"/>
                  </a:lnTo>
                  <a:lnTo>
                    <a:pt x="267" y="3"/>
                  </a:lnTo>
                  <a:lnTo>
                    <a:pt x="299" y="1"/>
                  </a:lnTo>
                  <a:lnTo>
                    <a:pt x="332" y="0"/>
                  </a:lnTo>
                  <a:lnTo>
                    <a:pt x="332" y="0"/>
                  </a:lnTo>
                  <a:lnTo>
                    <a:pt x="365" y="1"/>
                  </a:lnTo>
                  <a:lnTo>
                    <a:pt x="399" y="4"/>
                  </a:lnTo>
                  <a:lnTo>
                    <a:pt x="430" y="8"/>
                  </a:lnTo>
                  <a:lnTo>
                    <a:pt x="460" y="14"/>
                  </a:lnTo>
                  <a:lnTo>
                    <a:pt x="473" y="18"/>
                  </a:lnTo>
                  <a:lnTo>
                    <a:pt x="487" y="21"/>
                  </a:lnTo>
                  <a:lnTo>
                    <a:pt x="499" y="28"/>
                  </a:lnTo>
                  <a:lnTo>
                    <a:pt x="513" y="34"/>
                  </a:lnTo>
                  <a:lnTo>
                    <a:pt x="524" y="40"/>
                  </a:lnTo>
                  <a:lnTo>
                    <a:pt x="535" y="47"/>
                  </a:lnTo>
                  <a:lnTo>
                    <a:pt x="547" y="56"/>
                  </a:lnTo>
                  <a:lnTo>
                    <a:pt x="557" y="65"/>
                  </a:lnTo>
                  <a:lnTo>
                    <a:pt x="557" y="65"/>
                  </a:lnTo>
                  <a:lnTo>
                    <a:pt x="557" y="736"/>
                  </a:lnTo>
                  <a:lnTo>
                    <a:pt x="557" y="736"/>
                  </a:lnTo>
                  <a:lnTo>
                    <a:pt x="557" y="741"/>
                  </a:lnTo>
                  <a:lnTo>
                    <a:pt x="555" y="745"/>
                  </a:lnTo>
                  <a:lnTo>
                    <a:pt x="553" y="747"/>
                  </a:lnTo>
                  <a:lnTo>
                    <a:pt x="550" y="749"/>
                  </a:lnTo>
                  <a:lnTo>
                    <a:pt x="550" y="749"/>
                  </a:lnTo>
                  <a:lnTo>
                    <a:pt x="545" y="747"/>
                  </a:lnTo>
                  <a:lnTo>
                    <a:pt x="540" y="744"/>
                  </a:lnTo>
                  <a:lnTo>
                    <a:pt x="528" y="735"/>
                  </a:lnTo>
                  <a:lnTo>
                    <a:pt x="517" y="726"/>
                  </a:lnTo>
                  <a:lnTo>
                    <a:pt x="512" y="723"/>
                  </a:lnTo>
                  <a:lnTo>
                    <a:pt x="508" y="720"/>
                  </a:lnTo>
                  <a:lnTo>
                    <a:pt x="508" y="720"/>
                  </a:lnTo>
                  <a:lnTo>
                    <a:pt x="484" y="715"/>
                  </a:lnTo>
                  <a:lnTo>
                    <a:pt x="458" y="711"/>
                  </a:lnTo>
                  <a:lnTo>
                    <a:pt x="434" y="709"/>
                  </a:lnTo>
                  <a:lnTo>
                    <a:pt x="407" y="706"/>
                  </a:lnTo>
                  <a:lnTo>
                    <a:pt x="353" y="703"/>
                  </a:lnTo>
                  <a:lnTo>
                    <a:pt x="297" y="703"/>
                  </a:lnTo>
                  <a:lnTo>
                    <a:pt x="297" y="703"/>
                  </a:lnTo>
                  <a:lnTo>
                    <a:pt x="220" y="704"/>
                  </a:lnTo>
                  <a:lnTo>
                    <a:pt x="144" y="706"/>
                  </a:lnTo>
                  <a:lnTo>
                    <a:pt x="71" y="709"/>
                  </a:lnTo>
                  <a:lnTo>
                    <a:pt x="0" y="713"/>
                  </a:lnTo>
                  <a:lnTo>
                    <a:pt x="0" y="713"/>
                  </a:lnTo>
                  <a:lnTo>
                    <a:pt x="0" y="349"/>
                  </a:lnTo>
                  <a:lnTo>
                    <a:pt x="0" y="9"/>
                  </a:lnTo>
                  <a:lnTo>
                    <a:pt x="0" y="9"/>
                  </a:lnTo>
                  <a:lnTo>
                    <a:pt x="32" y="10"/>
                  </a:lnTo>
                  <a:lnTo>
                    <a:pt x="66" y="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5"/>
            <p:cNvSpPr>
              <a:spLocks/>
            </p:cNvSpPr>
            <p:nvPr/>
          </p:nvSpPr>
          <p:spPr bwMode="auto">
            <a:xfrm>
              <a:off x="288" y="1314"/>
              <a:ext cx="246" cy="158"/>
            </a:xfrm>
            <a:custGeom>
              <a:avLst/>
              <a:gdLst>
                <a:gd name="T0" fmla="*/ 1197 w 1229"/>
                <a:gd name="T1" fmla="*/ 0 h 792"/>
                <a:gd name="T2" fmla="*/ 719 w 1229"/>
                <a:gd name="T3" fmla="*/ 0 h 792"/>
                <a:gd name="T4" fmla="*/ 660 w 1229"/>
                <a:gd name="T5" fmla="*/ 41 h 792"/>
                <a:gd name="T6" fmla="*/ 660 w 1229"/>
                <a:gd name="T7" fmla="*/ 41 h 792"/>
                <a:gd name="T8" fmla="*/ 679 w 1229"/>
                <a:gd name="T9" fmla="*/ 32 h 792"/>
                <a:gd name="T10" fmla="*/ 700 w 1229"/>
                <a:gd name="T11" fmla="*/ 25 h 792"/>
                <a:gd name="T12" fmla="*/ 722 w 1229"/>
                <a:gd name="T13" fmla="*/ 19 h 792"/>
                <a:gd name="T14" fmla="*/ 745 w 1229"/>
                <a:gd name="T15" fmla="*/ 14 h 792"/>
                <a:gd name="T16" fmla="*/ 770 w 1229"/>
                <a:gd name="T17" fmla="*/ 10 h 792"/>
                <a:gd name="T18" fmla="*/ 794 w 1229"/>
                <a:gd name="T19" fmla="*/ 9 h 792"/>
                <a:gd name="T20" fmla="*/ 820 w 1229"/>
                <a:gd name="T21" fmla="*/ 7 h 792"/>
                <a:gd name="T22" fmla="*/ 847 w 1229"/>
                <a:gd name="T23" fmla="*/ 6 h 792"/>
                <a:gd name="T24" fmla="*/ 847 w 1229"/>
                <a:gd name="T25" fmla="*/ 6 h 792"/>
                <a:gd name="T26" fmla="*/ 879 w 1229"/>
                <a:gd name="T27" fmla="*/ 7 h 792"/>
                <a:gd name="T28" fmla="*/ 912 w 1229"/>
                <a:gd name="T29" fmla="*/ 9 h 792"/>
                <a:gd name="T30" fmla="*/ 978 w 1229"/>
                <a:gd name="T31" fmla="*/ 11 h 792"/>
                <a:gd name="T32" fmla="*/ 978 w 1229"/>
                <a:gd name="T33" fmla="*/ 11 h 792"/>
                <a:gd name="T34" fmla="*/ 1046 w 1229"/>
                <a:gd name="T35" fmla="*/ 15 h 792"/>
                <a:gd name="T36" fmla="*/ 1080 w 1229"/>
                <a:gd name="T37" fmla="*/ 16 h 792"/>
                <a:gd name="T38" fmla="*/ 1112 w 1229"/>
                <a:gd name="T39" fmla="*/ 17 h 792"/>
                <a:gd name="T40" fmla="*/ 1112 w 1229"/>
                <a:gd name="T41" fmla="*/ 17 h 792"/>
                <a:gd name="T42" fmla="*/ 1145 w 1229"/>
                <a:gd name="T43" fmla="*/ 16 h 792"/>
                <a:gd name="T44" fmla="*/ 1176 w 1229"/>
                <a:gd name="T45" fmla="*/ 15 h 792"/>
                <a:gd name="T46" fmla="*/ 1176 w 1229"/>
                <a:gd name="T47" fmla="*/ 15 h 792"/>
                <a:gd name="T48" fmla="*/ 1176 w 1229"/>
                <a:gd name="T49" fmla="*/ 719 h 792"/>
                <a:gd name="T50" fmla="*/ 1176 w 1229"/>
                <a:gd name="T51" fmla="*/ 719 h 792"/>
                <a:gd name="T52" fmla="*/ 1038 w 1229"/>
                <a:gd name="T53" fmla="*/ 712 h 792"/>
                <a:gd name="T54" fmla="*/ 962 w 1229"/>
                <a:gd name="T55" fmla="*/ 710 h 792"/>
                <a:gd name="T56" fmla="*/ 887 w 1229"/>
                <a:gd name="T57" fmla="*/ 709 h 792"/>
                <a:gd name="T58" fmla="*/ 887 w 1229"/>
                <a:gd name="T59" fmla="*/ 709 h 792"/>
                <a:gd name="T60" fmla="*/ 847 w 1229"/>
                <a:gd name="T61" fmla="*/ 709 h 792"/>
                <a:gd name="T62" fmla="*/ 807 w 1229"/>
                <a:gd name="T63" fmla="*/ 710 h 792"/>
                <a:gd name="T64" fmla="*/ 768 w 1229"/>
                <a:gd name="T65" fmla="*/ 712 h 792"/>
                <a:gd name="T66" fmla="*/ 732 w 1229"/>
                <a:gd name="T67" fmla="*/ 717 h 792"/>
                <a:gd name="T68" fmla="*/ 699 w 1229"/>
                <a:gd name="T69" fmla="*/ 722 h 792"/>
                <a:gd name="T70" fmla="*/ 669 w 1229"/>
                <a:gd name="T71" fmla="*/ 730 h 792"/>
                <a:gd name="T72" fmla="*/ 655 w 1229"/>
                <a:gd name="T73" fmla="*/ 733 h 792"/>
                <a:gd name="T74" fmla="*/ 642 w 1229"/>
                <a:gd name="T75" fmla="*/ 738 h 792"/>
                <a:gd name="T76" fmla="*/ 630 w 1229"/>
                <a:gd name="T77" fmla="*/ 745 h 792"/>
                <a:gd name="T78" fmla="*/ 619 w 1229"/>
                <a:gd name="T79" fmla="*/ 750 h 792"/>
                <a:gd name="T80" fmla="*/ 619 w 1229"/>
                <a:gd name="T81" fmla="*/ 750 h 792"/>
                <a:gd name="T82" fmla="*/ 619 w 1229"/>
                <a:gd name="T83" fmla="*/ 71 h 792"/>
                <a:gd name="T84" fmla="*/ 619 w 1229"/>
                <a:gd name="T85" fmla="*/ 71 h 792"/>
                <a:gd name="T86" fmla="*/ 628 w 1229"/>
                <a:gd name="T87" fmla="*/ 63 h 792"/>
                <a:gd name="T88" fmla="*/ 596 w 1229"/>
                <a:gd name="T89" fmla="*/ 39 h 792"/>
                <a:gd name="T90" fmla="*/ 596 w 1229"/>
                <a:gd name="T91" fmla="*/ 39 h 792"/>
                <a:gd name="T92" fmla="*/ 596 w 1229"/>
                <a:gd name="T93" fmla="*/ 39 h 792"/>
                <a:gd name="T94" fmla="*/ 476 w 1229"/>
                <a:gd name="T95" fmla="*/ 0 h 792"/>
                <a:gd name="T96" fmla="*/ 18 w 1229"/>
                <a:gd name="T97" fmla="*/ 0 h 792"/>
                <a:gd name="T98" fmla="*/ 0 w 1229"/>
                <a:gd name="T99" fmla="*/ 0 h 792"/>
                <a:gd name="T100" fmla="*/ 0 w 1229"/>
                <a:gd name="T101" fmla="*/ 66 h 792"/>
                <a:gd name="T102" fmla="*/ 19 w 1229"/>
                <a:gd name="T103" fmla="*/ 765 h 792"/>
                <a:gd name="T104" fmla="*/ 553 w 1229"/>
                <a:gd name="T105" fmla="*/ 792 h 792"/>
                <a:gd name="T106" fmla="*/ 701 w 1229"/>
                <a:gd name="T107" fmla="*/ 765 h 792"/>
                <a:gd name="T108" fmla="*/ 884 w 1229"/>
                <a:gd name="T109" fmla="*/ 762 h 792"/>
                <a:gd name="T110" fmla="*/ 884 w 1229"/>
                <a:gd name="T111" fmla="*/ 724 h 792"/>
                <a:gd name="T112" fmla="*/ 1101 w 1229"/>
                <a:gd name="T113" fmla="*/ 724 h 792"/>
                <a:gd name="T114" fmla="*/ 1101 w 1229"/>
                <a:gd name="T115" fmla="*/ 760 h 792"/>
                <a:gd name="T116" fmla="*/ 1229 w 1229"/>
                <a:gd name="T117" fmla="*/ 758 h 792"/>
                <a:gd name="T118" fmla="*/ 1197 w 1229"/>
                <a:gd name="T119" fmla="*/ 0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29" h="792">
                  <a:moveTo>
                    <a:pt x="1197" y="0"/>
                  </a:moveTo>
                  <a:lnTo>
                    <a:pt x="719" y="0"/>
                  </a:lnTo>
                  <a:lnTo>
                    <a:pt x="660" y="41"/>
                  </a:lnTo>
                  <a:lnTo>
                    <a:pt x="660" y="41"/>
                  </a:lnTo>
                  <a:lnTo>
                    <a:pt x="679" y="32"/>
                  </a:lnTo>
                  <a:lnTo>
                    <a:pt x="700" y="25"/>
                  </a:lnTo>
                  <a:lnTo>
                    <a:pt x="722" y="19"/>
                  </a:lnTo>
                  <a:lnTo>
                    <a:pt x="745" y="14"/>
                  </a:lnTo>
                  <a:lnTo>
                    <a:pt x="770" y="10"/>
                  </a:lnTo>
                  <a:lnTo>
                    <a:pt x="794" y="9"/>
                  </a:lnTo>
                  <a:lnTo>
                    <a:pt x="820" y="7"/>
                  </a:lnTo>
                  <a:lnTo>
                    <a:pt x="847" y="6"/>
                  </a:lnTo>
                  <a:lnTo>
                    <a:pt x="847" y="6"/>
                  </a:lnTo>
                  <a:lnTo>
                    <a:pt x="879" y="7"/>
                  </a:lnTo>
                  <a:lnTo>
                    <a:pt x="912" y="9"/>
                  </a:lnTo>
                  <a:lnTo>
                    <a:pt x="978" y="11"/>
                  </a:lnTo>
                  <a:lnTo>
                    <a:pt x="978" y="11"/>
                  </a:lnTo>
                  <a:lnTo>
                    <a:pt x="1046" y="15"/>
                  </a:lnTo>
                  <a:lnTo>
                    <a:pt x="1080" y="16"/>
                  </a:lnTo>
                  <a:lnTo>
                    <a:pt x="1112" y="17"/>
                  </a:lnTo>
                  <a:lnTo>
                    <a:pt x="1112" y="17"/>
                  </a:lnTo>
                  <a:lnTo>
                    <a:pt x="1145" y="16"/>
                  </a:lnTo>
                  <a:lnTo>
                    <a:pt x="1176" y="15"/>
                  </a:lnTo>
                  <a:lnTo>
                    <a:pt x="1176" y="15"/>
                  </a:lnTo>
                  <a:lnTo>
                    <a:pt x="1176" y="719"/>
                  </a:lnTo>
                  <a:lnTo>
                    <a:pt x="1176" y="719"/>
                  </a:lnTo>
                  <a:lnTo>
                    <a:pt x="1038" y="712"/>
                  </a:lnTo>
                  <a:lnTo>
                    <a:pt x="962" y="710"/>
                  </a:lnTo>
                  <a:lnTo>
                    <a:pt x="887" y="709"/>
                  </a:lnTo>
                  <a:lnTo>
                    <a:pt x="887" y="709"/>
                  </a:lnTo>
                  <a:lnTo>
                    <a:pt x="847" y="709"/>
                  </a:lnTo>
                  <a:lnTo>
                    <a:pt x="807" y="710"/>
                  </a:lnTo>
                  <a:lnTo>
                    <a:pt x="768" y="712"/>
                  </a:lnTo>
                  <a:lnTo>
                    <a:pt x="732" y="717"/>
                  </a:lnTo>
                  <a:lnTo>
                    <a:pt x="699" y="722"/>
                  </a:lnTo>
                  <a:lnTo>
                    <a:pt x="669" y="730"/>
                  </a:lnTo>
                  <a:lnTo>
                    <a:pt x="655" y="733"/>
                  </a:lnTo>
                  <a:lnTo>
                    <a:pt x="642" y="738"/>
                  </a:lnTo>
                  <a:lnTo>
                    <a:pt x="630" y="745"/>
                  </a:lnTo>
                  <a:lnTo>
                    <a:pt x="619" y="750"/>
                  </a:lnTo>
                  <a:lnTo>
                    <a:pt x="619" y="750"/>
                  </a:lnTo>
                  <a:lnTo>
                    <a:pt x="619" y="71"/>
                  </a:lnTo>
                  <a:lnTo>
                    <a:pt x="619" y="71"/>
                  </a:lnTo>
                  <a:lnTo>
                    <a:pt x="628" y="63"/>
                  </a:lnTo>
                  <a:lnTo>
                    <a:pt x="596" y="39"/>
                  </a:lnTo>
                  <a:lnTo>
                    <a:pt x="596" y="39"/>
                  </a:lnTo>
                  <a:lnTo>
                    <a:pt x="596" y="39"/>
                  </a:lnTo>
                  <a:lnTo>
                    <a:pt x="476" y="0"/>
                  </a:lnTo>
                  <a:lnTo>
                    <a:pt x="18" y="0"/>
                  </a:lnTo>
                  <a:lnTo>
                    <a:pt x="0" y="0"/>
                  </a:lnTo>
                  <a:lnTo>
                    <a:pt x="0" y="66"/>
                  </a:lnTo>
                  <a:lnTo>
                    <a:pt x="19" y="765"/>
                  </a:lnTo>
                  <a:lnTo>
                    <a:pt x="553" y="792"/>
                  </a:lnTo>
                  <a:lnTo>
                    <a:pt x="701" y="765"/>
                  </a:lnTo>
                  <a:lnTo>
                    <a:pt x="884" y="762"/>
                  </a:lnTo>
                  <a:lnTo>
                    <a:pt x="884" y="724"/>
                  </a:lnTo>
                  <a:lnTo>
                    <a:pt x="1101" y="724"/>
                  </a:lnTo>
                  <a:lnTo>
                    <a:pt x="1101" y="760"/>
                  </a:lnTo>
                  <a:lnTo>
                    <a:pt x="1229" y="758"/>
                  </a:lnTo>
                  <a:lnTo>
                    <a:pt x="11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6"/>
            <p:cNvSpPr>
              <a:spLocks/>
            </p:cNvSpPr>
            <p:nvPr/>
          </p:nvSpPr>
          <p:spPr bwMode="auto">
            <a:xfrm>
              <a:off x="309" y="1339"/>
              <a:ext cx="79" cy="13"/>
            </a:xfrm>
            <a:custGeom>
              <a:avLst/>
              <a:gdLst>
                <a:gd name="T0" fmla="*/ 325 w 396"/>
                <a:gd name="T1" fmla="*/ 0 h 65"/>
                <a:gd name="T2" fmla="*/ 325 w 396"/>
                <a:gd name="T3" fmla="*/ 0 h 65"/>
                <a:gd name="T4" fmla="*/ 316 w 396"/>
                <a:gd name="T5" fmla="*/ 1 h 65"/>
                <a:gd name="T6" fmla="*/ 16 w 396"/>
                <a:gd name="T7" fmla="*/ 1 h 65"/>
                <a:gd name="T8" fmla="*/ 16 w 396"/>
                <a:gd name="T9" fmla="*/ 1 h 65"/>
                <a:gd name="T10" fmla="*/ 8 w 396"/>
                <a:gd name="T11" fmla="*/ 2 h 65"/>
                <a:gd name="T12" fmla="*/ 3 w 396"/>
                <a:gd name="T13" fmla="*/ 6 h 65"/>
                <a:gd name="T14" fmla="*/ 1 w 396"/>
                <a:gd name="T15" fmla="*/ 11 h 65"/>
                <a:gd name="T16" fmla="*/ 0 w 396"/>
                <a:gd name="T17" fmla="*/ 17 h 65"/>
                <a:gd name="T18" fmla="*/ 0 w 396"/>
                <a:gd name="T19" fmla="*/ 17 h 65"/>
                <a:gd name="T20" fmla="*/ 1 w 396"/>
                <a:gd name="T21" fmla="*/ 24 h 65"/>
                <a:gd name="T22" fmla="*/ 3 w 396"/>
                <a:gd name="T23" fmla="*/ 29 h 65"/>
                <a:gd name="T24" fmla="*/ 8 w 396"/>
                <a:gd name="T25" fmla="*/ 32 h 65"/>
                <a:gd name="T26" fmla="*/ 16 w 396"/>
                <a:gd name="T27" fmla="*/ 34 h 65"/>
                <a:gd name="T28" fmla="*/ 316 w 396"/>
                <a:gd name="T29" fmla="*/ 34 h 65"/>
                <a:gd name="T30" fmla="*/ 316 w 396"/>
                <a:gd name="T31" fmla="*/ 34 h 65"/>
                <a:gd name="T32" fmla="*/ 319 w 396"/>
                <a:gd name="T33" fmla="*/ 34 h 65"/>
                <a:gd name="T34" fmla="*/ 319 w 396"/>
                <a:gd name="T35" fmla="*/ 34 h 65"/>
                <a:gd name="T36" fmla="*/ 326 w 396"/>
                <a:gd name="T37" fmla="*/ 32 h 65"/>
                <a:gd name="T38" fmla="*/ 326 w 396"/>
                <a:gd name="T39" fmla="*/ 32 h 65"/>
                <a:gd name="T40" fmla="*/ 335 w 396"/>
                <a:gd name="T41" fmla="*/ 34 h 65"/>
                <a:gd name="T42" fmla="*/ 341 w 396"/>
                <a:gd name="T43" fmla="*/ 35 h 65"/>
                <a:gd name="T44" fmla="*/ 346 w 396"/>
                <a:gd name="T45" fmla="*/ 36 h 65"/>
                <a:gd name="T46" fmla="*/ 351 w 396"/>
                <a:gd name="T47" fmla="*/ 39 h 65"/>
                <a:gd name="T48" fmla="*/ 356 w 396"/>
                <a:gd name="T49" fmla="*/ 44 h 65"/>
                <a:gd name="T50" fmla="*/ 361 w 396"/>
                <a:gd name="T51" fmla="*/ 49 h 65"/>
                <a:gd name="T52" fmla="*/ 365 w 396"/>
                <a:gd name="T53" fmla="*/ 55 h 65"/>
                <a:gd name="T54" fmla="*/ 365 w 396"/>
                <a:gd name="T55" fmla="*/ 55 h 65"/>
                <a:gd name="T56" fmla="*/ 367 w 396"/>
                <a:gd name="T57" fmla="*/ 58 h 65"/>
                <a:gd name="T58" fmla="*/ 370 w 396"/>
                <a:gd name="T59" fmla="*/ 62 h 65"/>
                <a:gd name="T60" fmla="*/ 375 w 396"/>
                <a:gd name="T61" fmla="*/ 63 h 65"/>
                <a:gd name="T62" fmla="*/ 380 w 396"/>
                <a:gd name="T63" fmla="*/ 65 h 65"/>
                <a:gd name="T64" fmla="*/ 380 w 396"/>
                <a:gd name="T65" fmla="*/ 65 h 65"/>
                <a:gd name="T66" fmla="*/ 385 w 396"/>
                <a:gd name="T67" fmla="*/ 63 h 65"/>
                <a:gd name="T68" fmla="*/ 385 w 396"/>
                <a:gd name="T69" fmla="*/ 63 h 65"/>
                <a:gd name="T70" fmla="*/ 391 w 396"/>
                <a:gd name="T71" fmla="*/ 60 h 65"/>
                <a:gd name="T72" fmla="*/ 395 w 396"/>
                <a:gd name="T73" fmla="*/ 55 h 65"/>
                <a:gd name="T74" fmla="*/ 396 w 396"/>
                <a:gd name="T75" fmla="*/ 49 h 65"/>
                <a:gd name="T76" fmla="*/ 395 w 396"/>
                <a:gd name="T77" fmla="*/ 42 h 65"/>
                <a:gd name="T78" fmla="*/ 395 w 396"/>
                <a:gd name="T79" fmla="*/ 42 h 65"/>
                <a:gd name="T80" fmla="*/ 388 w 396"/>
                <a:gd name="T81" fmla="*/ 31 h 65"/>
                <a:gd name="T82" fmla="*/ 381 w 396"/>
                <a:gd name="T83" fmla="*/ 21 h 65"/>
                <a:gd name="T84" fmla="*/ 372 w 396"/>
                <a:gd name="T85" fmla="*/ 14 h 65"/>
                <a:gd name="T86" fmla="*/ 364 w 396"/>
                <a:gd name="T87" fmla="*/ 9 h 65"/>
                <a:gd name="T88" fmla="*/ 354 w 396"/>
                <a:gd name="T89" fmla="*/ 5 h 65"/>
                <a:gd name="T90" fmla="*/ 344 w 396"/>
                <a:gd name="T91" fmla="*/ 2 h 65"/>
                <a:gd name="T92" fmla="*/ 335 w 396"/>
                <a:gd name="T93" fmla="*/ 1 h 65"/>
                <a:gd name="T94" fmla="*/ 325 w 396"/>
                <a:gd name="T9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325" y="0"/>
                  </a:moveTo>
                  <a:lnTo>
                    <a:pt x="325" y="0"/>
                  </a:lnTo>
                  <a:lnTo>
                    <a:pt x="316" y="1"/>
                  </a:lnTo>
                  <a:lnTo>
                    <a:pt x="16" y="1"/>
                  </a:lnTo>
                  <a:lnTo>
                    <a:pt x="16" y="1"/>
                  </a:lnTo>
                  <a:lnTo>
                    <a:pt x="8" y="2"/>
                  </a:lnTo>
                  <a:lnTo>
                    <a:pt x="3" y="6"/>
                  </a:lnTo>
                  <a:lnTo>
                    <a:pt x="1" y="11"/>
                  </a:lnTo>
                  <a:lnTo>
                    <a:pt x="0" y="17"/>
                  </a:lnTo>
                  <a:lnTo>
                    <a:pt x="0" y="17"/>
                  </a:lnTo>
                  <a:lnTo>
                    <a:pt x="1" y="24"/>
                  </a:lnTo>
                  <a:lnTo>
                    <a:pt x="3" y="29"/>
                  </a:lnTo>
                  <a:lnTo>
                    <a:pt x="8" y="32"/>
                  </a:lnTo>
                  <a:lnTo>
                    <a:pt x="16" y="34"/>
                  </a:lnTo>
                  <a:lnTo>
                    <a:pt x="316" y="34"/>
                  </a:lnTo>
                  <a:lnTo>
                    <a:pt x="316" y="34"/>
                  </a:lnTo>
                  <a:lnTo>
                    <a:pt x="319" y="34"/>
                  </a:lnTo>
                  <a:lnTo>
                    <a:pt x="319" y="34"/>
                  </a:lnTo>
                  <a:lnTo>
                    <a:pt x="326" y="32"/>
                  </a:lnTo>
                  <a:lnTo>
                    <a:pt x="326" y="32"/>
                  </a:lnTo>
                  <a:lnTo>
                    <a:pt x="335" y="34"/>
                  </a:lnTo>
                  <a:lnTo>
                    <a:pt x="341" y="35"/>
                  </a:lnTo>
                  <a:lnTo>
                    <a:pt x="346" y="36"/>
                  </a:lnTo>
                  <a:lnTo>
                    <a:pt x="351" y="39"/>
                  </a:lnTo>
                  <a:lnTo>
                    <a:pt x="356" y="44"/>
                  </a:lnTo>
                  <a:lnTo>
                    <a:pt x="361" y="49"/>
                  </a:lnTo>
                  <a:lnTo>
                    <a:pt x="365" y="55"/>
                  </a:lnTo>
                  <a:lnTo>
                    <a:pt x="365" y="55"/>
                  </a:lnTo>
                  <a:lnTo>
                    <a:pt x="367" y="58"/>
                  </a:lnTo>
                  <a:lnTo>
                    <a:pt x="370" y="62"/>
                  </a:lnTo>
                  <a:lnTo>
                    <a:pt x="375" y="63"/>
                  </a:lnTo>
                  <a:lnTo>
                    <a:pt x="380" y="65"/>
                  </a:lnTo>
                  <a:lnTo>
                    <a:pt x="380" y="65"/>
                  </a:lnTo>
                  <a:lnTo>
                    <a:pt x="385" y="63"/>
                  </a:lnTo>
                  <a:lnTo>
                    <a:pt x="385" y="63"/>
                  </a:lnTo>
                  <a:lnTo>
                    <a:pt x="391" y="60"/>
                  </a:lnTo>
                  <a:lnTo>
                    <a:pt x="395" y="55"/>
                  </a:lnTo>
                  <a:lnTo>
                    <a:pt x="396" y="49"/>
                  </a:lnTo>
                  <a:lnTo>
                    <a:pt x="395" y="42"/>
                  </a:lnTo>
                  <a:lnTo>
                    <a:pt x="395" y="42"/>
                  </a:lnTo>
                  <a:lnTo>
                    <a:pt x="388" y="31"/>
                  </a:lnTo>
                  <a:lnTo>
                    <a:pt x="381" y="21"/>
                  </a:lnTo>
                  <a:lnTo>
                    <a:pt x="372" y="14"/>
                  </a:lnTo>
                  <a:lnTo>
                    <a:pt x="364" y="9"/>
                  </a:lnTo>
                  <a:lnTo>
                    <a:pt x="354" y="5"/>
                  </a:lnTo>
                  <a:lnTo>
                    <a:pt x="344" y="2"/>
                  </a:lnTo>
                  <a:lnTo>
                    <a:pt x="335" y="1"/>
                  </a:lnTo>
                  <a:lnTo>
                    <a:pt x="3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47"/>
            <p:cNvSpPr>
              <a:spLocks/>
            </p:cNvSpPr>
            <p:nvPr/>
          </p:nvSpPr>
          <p:spPr bwMode="auto">
            <a:xfrm>
              <a:off x="309" y="1339"/>
              <a:ext cx="79" cy="13"/>
            </a:xfrm>
            <a:custGeom>
              <a:avLst/>
              <a:gdLst>
                <a:gd name="T0" fmla="*/ 325 w 396"/>
                <a:gd name="T1" fmla="*/ 0 h 65"/>
                <a:gd name="T2" fmla="*/ 325 w 396"/>
                <a:gd name="T3" fmla="*/ 0 h 65"/>
                <a:gd name="T4" fmla="*/ 316 w 396"/>
                <a:gd name="T5" fmla="*/ 1 h 65"/>
                <a:gd name="T6" fmla="*/ 16 w 396"/>
                <a:gd name="T7" fmla="*/ 1 h 65"/>
                <a:gd name="T8" fmla="*/ 16 w 396"/>
                <a:gd name="T9" fmla="*/ 1 h 65"/>
                <a:gd name="T10" fmla="*/ 8 w 396"/>
                <a:gd name="T11" fmla="*/ 2 h 65"/>
                <a:gd name="T12" fmla="*/ 3 w 396"/>
                <a:gd name="T13" fmla="*/ 6 h 65"/>
                <a:gd name="T14" fmla="*/ 1 w 396"/>
                <a:gd name="T15" fmla="*/ 11 h 65"/>
                <a:gd name="T16" fmla="*/ 0 w 396"/>
                <a:gd name="T17" fmla="*/ 17 h 65"/>
                <a:gd name="T18" fmla="*/ 0 w 396"/>
                <a:gd name="T19" fmla="*/ 17 h 65"/>
                <a:gd name="T20" fmla="*/ 1 w 396"/>
                <a:gd name="T21" fmla="*/ 24 h 65"/>
                <a:gd name="T22" fmla="*/ 3 w 396"/>
                <a:gd name="T23" fmla="*/ 29 h 65"/>
                <a:gd name="T24" fmla="*/ 8 w 396"/>
                <a:gd name="T25" fmla="*/ 32 h 65"/>
                <a:gd name="T26" fmla="*/ 16 w 396"/>
                <a:gd name="T27" fmla="*/ 34 h 65"/>
                <a:gd name="T28" fmla="*/ 316 w 396"/>
                <a:gd name="T29" fmla="*/ 34 h 65"/>
                <a:gd name="T30" fmla="*/ 316 w 396"/>
                <a:gd name="T31" fmla="*/ 34 h 65"/>
                <a:gd name="T32" fmla="*/ 319 w 396"/>
                <a:gd name="T33" fmla="*/ 34 h 65"/>
                <a:gd name="T34" fmla="*/ 319 w 396"/>
                <a:gd name="T35" fmla="*/ 34 h 65"/>
                <a:gd name="T36" fmla="*/ 326 w 396"/>
                <a:gd name="T37" fmla="*/ 32 h 65"/>
                <a:gd name="T38" fmla="*/ 326 w 396"/>
                <a:gd name="T39" fmla="*/ 32 h 65"/>
                <a:gd name="T40" fmla="*/ 335 w 396"/>
                <a:gd name="T41" fmla="*/ 34 h 65"/>
                <a:gd name="T42" fmla="*/ 341 w 396"/>
                <a:gd name="T43" fmla="*/ 35 h 65"/>
                <a:gd name="T44" fmla="*/ 346 w 396"/>
                <a:gd name="T45" fmla="*/ 36 h 65"/>
                <a:gd name="T46" fmla="*/ 351 w 396"/>
                <a:gd name="T47" fmla="*/ 39 h 65"/>
                <a:gd name="T48" fmla="*/ 356 w 396"/>
                <a:gd name="T49" fmla="*/ 44 h 65"/>
                <a:gd name="T50" fmla="*/ 361 w 396"/>
                <a:gd name="T51" fmla="*/ 49 h 65"/>
                <a:gd name="T52" fmla="*/ 365 w 396"/>
                <a:gd name="T53" fmla="*/ 55 h 65"/>
                <a:gd name="T54" fmla="*/ 365 w 396"/>
                <a:gd name="T55" fmla="*/ 55 h 65"/>
                <a:gd name="T56" fmla="*/ 367 w 396"/>
                <a:gd name="T57" fmla="*/ 58 h 65"/>
                <a:gd name="T58" fmla="*/ 370 w 396"/>
                <a:gd name="T59" fmla="*/ 62 h 65"/>
                <a:gd name="T60" fmla="*/ 375 w 396"/>
                <a:gd name="T61" fmla="*/ 63 h 65"/>
                <a:gd name="T62" fmla="*/ 380 w 396"/>
                <a:gd name="T63" fmla="*/ 65 h 65"/>
                <a:gd name="T64" fmla="*/ 380 w 396"/>
                <a:gd name="T65" fmla="*/ 65 h 65"/>
                <a:gd name="T66" fmla="*/ 385 w 396"/>
                <a:gd name="T67" fmla="*/ 63 h 65"/>
                <a:gd name="T68" fmla="*/ 385 w 396"/>
                <a:gd name="T69" fmla="*/ 63 h 65"/>
                <a:gd name="T70" fmla="*/ 391 w 396"/>
                <a:gd name="T71" fmla="*/ 60 h 65"/>
                <a:gd name="T72" fmla="*/ 395 w 396"/>
                <a:gd name="T73" fmla="*/ 55 h 65"/>
                <a:gd name="T74" fmla="*/ 396 w 396"/>
                <a:gd name="T75" fmla="*/ 49 h 65"/>
                <a:gd name="T76" fmla="*/ 395 w 396"/>
                <a:gd name="T77" fmla="*/ 42 h 65"/>
                <a:gd name="T78" fmla="*/ 395 w 396"/>
                <a:gd name="T79" fmla="*/ 42 h 65"/>
                <a:gd name="T80" fmla="*/ 388 w 396"/>
                <a:gd name="T81" fmla="*/ 31 h 65"/>
                <a:gd name="T82" fmla="*/ 381 w 396"/>
                <a:gd name="T83" fmla="*/ 21 h 65"/>
                <a:gd name="T84" fmla="*/ 372 w 396"/>
                <a:gd name="T85" fmla="*/ 14 h 65"/>
                <a:gd name="T86" fmla="*/ 364 w 396"/>
                <a:gd name="T87" fmla="*/ 9 h 65"/>
                <a:gd name="T88" fmla="*/ 354 w 396"/>
                <a:gd name="T89" fmla="*/ 5 h 65"/>
                <a:gd name="T90" fmla="*/ 344 w 396"/>
                <a:gd name="T91" fmla="*/ 2 h 65"/>
                <a:gd name="T92" fmla="*/ 335 w 396"/>
                <a:gd name="T93" fmla="*/ 1 h 65"/>
                <a:gd name="T94" fmla="*/ 325 w 396"/>
                <a:gd name="T9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325" y="0"/>
                  </a:moveTo>
                  <a:lnTo>
                    <a:pt x="325" y="0"/>
                  </a:lnTo>
                  <a:lnTo>
                    <a:pt x="316" y="1"/>
                  </a:lnTo>
                  <a:lnTo>
                    <a:pt x="16" y="1"/>
                  </a:lnTo>
                  <a:lnTo>
                    <a:pt x="16" y="1"/>
                  </a:lnTo>
                  <a:lnTo>
                    <a:pt x="8" y="2"/>
                  </a:lnTo>
                  <a:lnTo>
                    <a:pt x="3" y="6"/>
                  </a:lnTo>
                  <a:lnTo>
                    <a:pt x="1" y="11"/>
                  </a:lnTo>
                  <a:lnTo>
                    <a:pt x="0" y="17"/>
                  </a:lnTo>
                  <a:lnTo>
                    <a:pt x="0" y="17"/>
                  </a:lnTo>
                  <a:lnTo>
                    <a:pt x="1" y="24"/>
                  </a:lnTo>
                  <a:lnTo>
                    <a:pt x="3" y="29"/>
                  </a:lnTo>
                  <a:lnTo>
                    <a:pt x="8" y="32"/>
                  </a:lnTo>
                  <a:lnTo>
                    <a:pt x="16" y="34"/>
                  </a:lnTo>
                  <a:lnTo>
                    <a:pt x="316" y="34"/>
                  </a:lnTo>
                  <a:lnTo>
                    <a:pt x="316" y="34"/>
                  </a:lnTo>
                  <a:lnTo>
                    <a:pt x="319" y="34"/>
                  </a:lnTo>
                  <a:lnTo>
                    <a:pt x="319" y="34"/>
                  </a:lnTo>
                  <a:lnTo>
                    <a:pt x="326" y="32"/>
                  </a:lnTo>
                  <a:lnTo>
                    <a:pt x="326" y="32"/>
                  </a:lnTo>
                  <a:lnTo>
                    <a:pt x="335" y="34"/>
                  </a:lnTo>
                  <a:lnTo>
                    <a:pt x="341" y="35"/>
                  </a:lnTo>
                  <a:lnTo>
                    <a:pt x="346" y="36"/>
                  </a:lnTo>
                  <a:lnTo>
                    <a:pt x="351" y="39"/>
                  </a:lnTo>
                  <a:lnTo>
                    <a:pt x="356" y="44"/>
                  </a:lnTo>
                  <a:lnTo>
                    <a:pt x="361" y="49"/>
                  </a:lnTo>
                  <a:lnTo>
                    <a:pt x="365" y="55"/>
                  </a:lnTo>
                  <a:lnTo>
                    <a:pt x="365" y="55"/>
                  </a:lnTo>
                  <a:lnTo>
                    <a:pt x="367" y="58"/>
                  </a:lnTo>
                  <a:lnTo>
                    <a:pt x="370" y="62"/>
                  </a:lnTo>
                  <a:lnTo>
                    <a:pt x="375" y="63"/>
                  </a:lnTo>
                  <a:lnTo>
                    <a:pt x="380" y="65"/>
                  </a:lnTo>
                  <a:lnTo>
                    <a:pt x="380" y="65"/>
                  </a:lnTo>
                  <a:lnTo>
                    <a:pt x="385" y="63"/>
                  </a:lnTo>
                  <a:lnTo>
                    <a:pt x="385" y="63"/>
                  </a:lnTo>
                  <a:lnTo>
                    <a:pt x="391" y="60"/>
                  </a:lnTo>
                  <a:lnTo>
                    <a:pt x="395" y="55"/>
                  </a:lnTo>
                  <a:lnTo>
                    <a:pt x="396" y="49"/>
                  </a:lnTo>
                  <a:lnTo>
                    <a:pt x="395" y="42"/>
                  </a:lnTo>
                  <a:lnTo>
                    <a:pt x="395" y="42"/>
                  </a:lnTo>
                  <a:lnTo>
                    <a:pt x="388" y="31"/>
                  </a:lnTo>
                  <a:lnTo>
                    <a:pt x="381" y="21"/>
                  </a:lnTo>
                  <a:lnTo>
                    <a:pt x="372" y="14"/>
                  </a:lnTo>
                  <a:lnTo>
                    <a:pt x="364" y="9"/>
                  </a:lnTo>
                  <a:lnTo>
                    <a:pt x="354" y="5"/>
                  </a:lnTo>
                  <a:lnTo>
                    <a:pt x="344" y="2"/>
                  </a:lnTo>
                  <a:lnTo>
                    <a:pt x="335" y="1"/>
                  </a:lnTo>
                  <a:lnTo>
                    <a:pt x="3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48"/>
            <p:cNvSpPr>
              <a:spLocks/>
            </p:cNvSpPr>
            <p:nvPr/>
          </p:nvSpPr>
          <p:spPr bwMode="auto">
            <a:xfrm>
              <a:off x="309" y="1367"/>
              <a:ext cx="79" cy="13"/>
            </a:xfrm>
            <a:custGeom>
              <a:avLst/>
              <a:gdLst>
                <a:gd name="T0" fmla="*/ 325 w 396"/>
                <a:gd name="T1" fmla="*/ 0 h 64"/>
                <a:gd name="T2" fmla="*/ 325 w 396"/>
                <a:gd name="T3" fmla="*/ 0 h 64"/>
                <a:gd name="T4" fmla="*/ 316 w 396"/>
                <a:gd name="T5" fmla="*/ 0 h 64"/>
                <a:gd name="T6" fmla="*/ 16 w 396"/>
                <a:gd name="T7" fmla="*/ 0 h 64"/>
                <a:gd name="T8" fmla="*/ 16 w 396"/>
                <a:gd name="T9" fmla="*/ 0 h 64"/>
                <a:gd name="T10" fmla="*/ 8 w 396"/>
                <a:gd name="T11" fmla="*/ 2 h 64"/>
                <a:gd name="T12" fmla="*/ 3 w 396"/>
                <a:gd name="T13" fmla="*/ 5 h 64"/>
                <a:gd name="T14" fmla="*/ 1 w 396"/>
                <a:gd name="T15" fmla="*/ 10 h 64"/>
                <a:gd name="T16" fmla="*/ 0 w 396"/>
                <a:gd name="T17" fmla="*/ 17 h 64"/>
                <a:gd name="T18" fmla="*/ 0 w 396"/>
                <a:gd name="T19" fmla="*/ 17 h 64"/>
                <a:gd name="T20" fmla="*/ 1 w 396"/>
                <a:gd name="T21" fmla="*/ 23 h 64"/>
                <a:gd name="T22" fmla="*/ 3 w 396"/>
                <a:gd name="T23" fmla="*/ 28 h 64"/>
                <a:gd name="T24" fmla="*/ 8 w 396"/>
                <a:gd name="T25" fmla="*/ 32 h 64"/>
                <a:gd name="T26" fmla="*/ 16 w 396"/>
                <a:gd name="T27" fmla="*/ 33 h 64"/>
                <a:gd name="T28" fmla="*/ 316 w 396"/>
                <a:gd name="T29" fmla="*/ 33 h 64"/>
                <a:gd name="T30" fmla="*/ 316 w 396"/>
                <a:gd name="T31" fmla="*/ 33 h 64"/>
                <a:gd name="T32" fmla="*/ 319 w 396"/>
                <a:gd name="T33" fmla="*/ 33 h 64"/>
                <a:gd name="T34" fmla="*/ 319 w 396"/>
                <a:gd name="T35" fmla="*/ 33 h 64"/>
                <a:gd name="T36" fmla="*/ 326 w 396"/>
                <a:gd name="T37" fmla="*/ 33 h 64"/>
                <a:gd name="T38" fmla="*/ 326 w 396"/>
                <a:gd name="T39" fmla="*/ 33 h 64"/>
                <a:gd name="T40" fmla="*/ 335 w 396"/>
                <a:gd name="T41" fmla="*/ 33 h 64"/>
                <a:gd name="T42" fmla="*/ 341 w 396"/>
                <a:gd name="T43" fmla="*/ 34 h 64"/>
                <a:gd name="T44" fmla="*/ 346 w 396"/>
                <a:gd name="T45" fmla="*/ 37 h 64"/>
                <a:gd name="T46" fmla="*/ 351 w 396"/>
                <a:gd name="T47" fmla="*/ 39 h 64"/>
                <a:gd name="T48" fmla="*/ 356 w 396"/>
                <a:gd name="T49" fmla="*/ 43 h 64"/>
                <a:gd name="T50" fmla="*/ 361 w 396"/>
                <a:gd name="T51" fmla="*/ 48 h 64"/>
                <a:gd name="T52" fmla="*/ 365 w 396"/>
                <a:gd name="T53" fmla="*/ 54 h 64"/>
                <a:gd name="T54" fmla="*/ 365 w 396"/>
                <a:gd name="T55" fmla="*/ 54 h 64"/>
                <a:gd name="T56" fmla="*/ 367 w 396"/>
                <a:gd name="T57" fmla="*/ 58 h 64"/>
                <a:gd name="T58" fmla="*/ 370 w 396"/>
                <a:gd name="T59" fmla="*/ 61 h 64"/>
                <a:gd name="T60" fmla="*/ 375 w 396"/>
                <a:gd name="T61" fmla="*/ 64 h 64"/>
                <a:gd name="T62" fmla="*/ 380 w 396"/>
                <a:gd name="T63" fmla="*/ 64 h 64"/>
                <a:gd name="T64" fmla="*/ 380 w 396"/>
                <a:gd name="T65" fmla="*/ 64 h 64"/>
                <a:gd name="T66" fmla="*/ 385 w 396"/>
                <a:gd name="T67" fmla="*/ 63 h 64"/>
                <a:gd name="T68" fmla="*/ 385 w 396"/>
                <a:gd name="T69" fmla="*/ 63 h 64"/>
                <a:gd name="T70" fmla="*/ 391 w 396"/>
                <a:gd name="T71" fmla="*/ 59 h 64"/>
                <a:gd name="T72" fmla="*/ 395 w 396"/>
                <a:gd name="T73" fmla="*/ 54 h 64"/>
                <a:gd name="T74" fmla="*/ 396 w 396"/>
                <a:gd name="T75" fmla="*/ 48 h 64"/>
                <a:gd name="T76" fmla="*/ 395 w 396"/>
                <a:gd name="T77" fmla="*/ 42 h 64"/>
                <a:gd name="T78" fmla="*/ 395 w 396"/>
                <a:gd name="T79" fmla="*/ 42 h 64"/>
                <a:gd name="T80" fmla="*/ 388 w 396"/>
                <a:gd name="T81" fmla="*/ 30 h 64"/>
                <a:gd name="T82" fmla="*/ 381 w 396"/>
                <a:gd name="T83" fmla="*/ 22 h 64"/>
                <a:gd name="T84" fmla="*/ 372 w 396"/>
                <a:gd name="T85" fmla="*/ 14 h 64"/>
                <a:gd name="T86" fmla="*/ 364 w 396"/>
                <a:gd name="T87" fmla="*/ 8 h 64"/>
                <a:gd name="T88" fmla="*/ 354 w 396"/>
                <a:gd name="T89" fmla="*/ 4 h 64"/>
                <a:gd name="T90" fmla="*/ 344 w 396"/>
                <a:gd name="T91" fmla="*/ 2 h 64"/>
                <a:gd name="T92" fmla="*/ 335 w 396"/>
                <a:gd name="T93" fmla="*/ 0 h 64"/>
                <a:gd name="T94" fmla="*/ 325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325" y="0"/>
                  </a:moveTo>
                  <a:lnTo>
                    <a:pt x="325" y="0"/>
                  </a:lnTo>
                  <a:lnTo>
                    <a:pt x="316" y="0"/>
                  </a:lnTo>
                  <a:lnTo>
                    <a:pt x="16" y="0"/>
                  </a:lnTo>
                  <a:lnTo>
                    <a:pt x="16" y="0"/>
                  </a:lnTo>
                  <a:lnTo>
                    <a:pt x="8" y="2"/>
                  </a:lnTo>
                  <a:lnTo>
                    <a:pt x="3" y="5"/>
                  </a:lnTo>
                  <a:lnTo>
                    <a:pt x="1" y="10"/>
                  </a:lnTo>
                  <a:lnTo>
                    <a:pt x="0" y="17"/>
                  </a:lnTo>
                  <a:lnTo>
                    <a:pt x="0" y="17"/>
                  </a:lnTo>
                  <a:lnTo>
                    <a:pt x="1" y="23"/>
                  </a:lnTo>
                  <a:lnTo>
                    <a:pt x="3" y="28"/>
                  </a:lnTo>
                  <a:lnTo>
                    <a:pt x="8" y="32"/>
                  </a:lnTo>
                  <a:lnTo>
                    <a:pt x="16" y="33"/>
                  </a:lnTo>
                  <a:lnTo>
                    <a:pt x="316" y="33"/>
                  </a:lnTo>
                  <a:lnTo>
                    <a:pt x="316" y="33"/>
                  </a:lnTo>
                  <a:lnTo>
                    <a:pt x="319" y="33"/>
                  </a:lnTo>
                  <a:lnTo>
                    <a:pt x="319" y="33"/>
                  </a:lnTo>
                  <a:lnTo>
                    <a:pt x="326" y="33"/>
                  </a:lnTo>
                  <a:lnTo>
                    <a:pt x="326" y="33"/>
                  </a:lnTo>
                  <a:lnTo>
                    <a:pt x="335" y="33"/>
                  </a:lnTo>
                  <a:lnTo>
                    <a:pt x="341" y="34"/>
                  </a:lnTo>
                  <a:lnTo>
                    <a:pt x="346" y="37"/>
                  </a:lnTo>
                  <a:lnTo>
                    <a:pt x="351" y="39"/>
                  </a:lnTo>
                  <a:lnTo>
                    <a:pt x="356" y="43"/>
                  </a:lnTo>
                  <a:lnTo>
                    <a:pt x="361" y="48"/>
                  </a:lnTo>
                  <a:lnTo>
                    <a:pt x="365" y="54"/>
                  </a:lnTo>
                  <a:lnTo>
                    <a:pt x="365" y="54"/>
                  </a:lnTo>
                  <a:lnTo>
                    <a:pt x="367" y="58"/>
                  </a:lnTo>
                  <a:lnTo>
                    <a:pt x="370" y="61"/>
                  </a:lnTo>
                  <a:lnTo>
                    <a:pt x="375" y="64"/>
                  </a:lnTo>
                  <a:lnTo>
                    <a:pt x="380" y="64"/>
                  </a:lnTo>
                  <a:lnTo>
                    <a:pt x="380" y="64"/>
                  </a:lnTo>
                  <a:lnTo>
                    <a:pt x="385" y="63"/>
                  </a:lnTo>
                  <a:lnTo>
                    <a:pt x="385" y="63"/>
                  </a:lnTo>
                  <a:lnTo>
                    <a:pt x="391" y="59"/>
                  </a:lnTo>
                  <a:lnTo>
                    <a:pt x="395" y="54"/>
                  </a:lnTo>
                  <a:lnTo>
                    <a:pt x="396" y="48"/>
                  </a:lnTo>
                  <a:lnTo>
                    <a:pt x="395" y="42"/>
                  </a:lnTo>
                  <a:lnTo>
                    <a:pt x="395" y="42"/>
                  </a:lnTo>
                  <a:lnTo>
                    <a:pt x="388" y="30"/>
                  </a:lnTo>
                  <a:lnTo>
                    <a:pt x="381" y="22"/>
                  </a:lnTo>
                  <a:lnTo>
                    <a:pt x="372" y="14"/>
                  </a:lnTo>
                  <a:lnTo>
                    <a:pt x="364" y="8"/>
                  </a:lnTo>
                  <a:lnTo>
                    <a:pt x="354" y="4"/>
                  </a:lnTo>
                  <a:lnTo>
                    <a:pt x="344" y="2"/>
                  </a:lnTo>
                  <a:lnTo>
                    <a:pt x="335" y="0"/>
                  </a:lnTo>
                  <a:lnTo>
                    <a:pt x="3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49"/>
            <p:cNvSpPr>
              <a:spLocks/>
            </p:cNvSpPr>
            <p:nvPr/>
          </p:nvSpPr>
          <p:spPr bwMode="auto">
            <a:xfrm>
              <a:off x="309" y="1367"/>
              <a:ext cx="79" cy="13"/>
            </a:xfrm>
            <a:custGeom>
              <a:avLst/>
              <a:gdLst>
                <a:gd name="T0" fmla="*/ 325 w 396"/>
                <a:gd name="T1" fmla="*/ 0 h 64"/>
                <a:gd name="T2" fmla="*/ 325 w 396"/>
                <a:gd name="T3" fmla="*/ 0 h 64"/>
                <a:gd name="T4" fmla="*/ 316 w 396"/>
                <a:gd name="T5" fmla="*/ 0 h 64"/>
                <a:gd name="T6" fmla="*/ 16 w 396"/>
                <a:gd name="T7" fmla="*/ 0 h 64"/>
                <a:gd name="T8" fmla="*/ 16 w 396"/>
                <a:gd name="T9" fmla="*/ 0 h 64"/>
                <a:gd name="T10" fmla="*/ 8 w 396"/>
                <a:gd name="T11" fmla="*/ 2 h 64"/>
                <a:gd name="T12" fmla="*/ 3 w 396"/>
                <a:gd name="T13" fmla="*/ 5 h 64"/>
                <a:gd name="T14" fmla="*/ 1 w 396"/>
                <a:gd name="T15" fmla="*/ 10 h 64"/>
                <a:gd name="T16" fmla="*/ 0 w 396"/>
                <a:gd name="T17" fmla="*/ 17 h 64"/>
                <a:gd name="T18" fmla="*/ 0 w 396"/>
                <a:gd name="T19" fmla="*/ 17 h 64"/>
                <a:gd name="T20" fmla="*/ 1 w 396"/>
                <a:gd name="T21" fmla="*/ 23 h 64"/>
                <a:gd name="T22" fmla="*/ 3 w 396"/>
                <a:gd name="T23" fmla="*/ 28 h 64"/>
                <a:gd name="T24" fmla="*/ 8 w 396"/>
                <a:gd name="T25" fmla="*/ 32 h 64"/>
                <a:gd name="T26" fmla="*/ 16 w 396"/>
                <a:gd name="T27" fmla="*/ 33 h 64"/>
                <a:gd name="T28" fmla="*/ 316 w 396"/>
                <a:gd name="T29" fmla="*/ 33 h 64"/>
                <a:gd name="T30" fmla="*/ 316 w 396"/>
                <a:gd name="T31" fmla="*/ 33 h 64"/>
                <a:gd name="T32" fmla="*/ 319 w 396"/>
                <a:gd name="T33" fmla="*/ 33 h 64"/>
                <a:gd name="T34" fmla="*/ 319 w 396"/>
                <a:gd name="T35" fmla="*/ 33 h 64"/>
                <a:gd name="T36" fmla="*/ 326 w 396"/>
                <a:gd name="T37" fmla="*/ 33 h 64"/>
                <a:gd name="T38" fmla="*/ 326 w 396"/>
                <a:gd name="T39" fmla="*/ 33 h 64"/>
                <a:gd name="T40" fmla="*/ 335 w 396"/>
                <a:gd name="T41" fmla="*/ 33 h 64"/>
                <a:gd name="T42" fmla="*/ 341 w 396"/>
                <a:gd name="T43" fmla="*/ 34 h 64"/>
                <a:gd name="T44" fmla="*/ 346 w 396"/>
                <a:gd name="T45" fmla="*/ 37 h 64"/>
                <a:gd name="T46" fmla="*/ 351 w 396"/>
                <a:gd name="T47" fmla="*/ 39 h 64"/>
                <a:gd name="T48" fmla="*/ 356 w 396"/>
                <a:gd name="T49" fmla="*/ 43 h 64"/>
                <a:gd name="T50" fmla="*/ 361 w 396"/>
                <a:gd name="T51" fmla="*/ 48 h 64"/>
                <a:gd name="T52" fmla="*/ 365 w 396"/>
                <a:gd name="T53" fmla="*/ 54 h 64"/>
                <a:gd name="T54" fmla="*/ 365 w 396"/>
                <a:gd name="T55" fmla="*/ 54 h 64"/>
                <a:gd name="T56" fmla="*/ 367 w 396"/>
                <a:gd name="T57" fmla="*/ 58 h 64"/>
                <a:gd name="T58" fmla="*/ 370 w 396"/>
                <a:gd name="T59" fmla="*/ 61 h 64"/>
                <a:gd name="T60" fmla="*/ 375 w 396"/>
                <a:gd name="T61" fmla="*/ 64 h 64"/>
                <a:gd name="T62" fmla="*/ 380 w 396"/>
                <a:gd name="T63" fmla="*/ 64 h 64"/>
                <a:gd name="T64" fmla="*/ 380 w 396"/>
                <a:gd name="T65" fmla="*/ 64 h 64"/>
                <a:gd name="T66" fmla="*/ 385 w 396"/>
                <a:gd name="T67" fmla="*/ 63 h 64"/>
                <a:gd name="T68" fmla="*/ 385 w 396"/>
                <a:gd name="T69" fmla="*/ 63 h 64"/>
                <a:gd name="T70" fmla="*/ 391 w 396"/>
                <a:gd name="T71" fmla="*/ 59 h 64"/>
                <a:gd name="T72" fmla="*/ 395 w 396"/>
                <a:gd name="T73" fmla="*/ 54 h 64"/>
                <a:gd name="T74" fmla="*/ 396 w 396"/>
                <a:gd name="T75" fmla="*/ 48 h 64"/>
                <a:gd name="T76" fmla="*/ 395 w 396"/>
                <a:gd name="T77" fmla="*/ 42 h 64"/>
                <a:gd name="T78" fmla="*/ 395 w 396"/>
                <a:gd name="T79" fmla="*/ 42 h 64"/>
                <a:gd name="T80" fmla="*/ 388 w 396"/>
                <a:gd name="T81" fmla="*/ 30 h 64"/>
                <a:gd name="T82" fmla="*/ 381 w 396"/>
                <a:gd name="T83" fmla="*/ 22 h 64"/>
                <a:gd name="T84" fmla="*/ 372 w 396"/>
                <a:gd name="T85" fmla="*/ 14 h 64"/>
                <a:gd name="T86" fmla="*/ 364 w 396"/>
                <a:gd name="T87" fmla="*/ 8 h 64"/>
                <a:gd name="T88" fmla="*/ 354 w 396"/>
                <a:gd name="T89" fmla="*/ 4 h 64"/>
                <a:gd name="T90" fmla="*/ 344 w 396"/>
                <a:gd name="T91" fmla="*/ 2 h 64"/>
                <a:gd name="T92" fmla="*/ 335 w 396"/>
                <a:gd name="T93" fmla="*/ 0 h 64"/>
                <a:gd name="T94" fmla="*/ 325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325" y="0"/>
                  </a:moveTo>
                  <a:lnTo>
                    <a:pt x="325" y="0"/>
                  </a:lnTo>
                  <a:lnTo>
                    <a:pt x="316" y="0"/>
                  </a:lnTo>
                  <a:lnTo>
                    <a:pt x="16" y="0"/>
                  </a:lnTo>
                  <a:lnTo>
                    <a:pt x="16" y="0"/>
                  </a:lnTo>
                  <a:lnTo>
                    <a:pt x="8" y="2"/>
                  </a:lnTo>
                  <a:lnTo>
                    <a:pt x="3" y="5"/>
                  </a:lnTo>
                  <a:lnTo>
                    <a:pt x="1" y="10"/>
                  </a:lnTo>
                  <a:lnTo>
                    <a:pt x="0" y="17"/>
                  </a:lnTo>
                  <a:lnTo>
                    <a:pt x="0" y="17"/>
                  </a:lnTo>
                  <a:lnTo>
                    <a:pt x="1" y="23"/>
                  </a:lnTo>
                  <a:lnTo>
                    <a:pt x="3" y="28"/>
                  </a:lnTo>
                  <a:lnTo>
                    <a:pt x="8" y="32"/>
                  </a:lnTo>
                  <a:lnTo>
                    <a:pt x="16" y="33"/>
                  </a:lnTo>
                  <a:lnTo>
                    <a:pt x="316" y="33"/>
                  </a:lnTo>
                  <a:lnTo>
                    <a:pt x="316" y="33"/>
                  </a:lnTo>
                  <a:lnTo>
                    <a:pt x="319" y="33"/>
                  </a:lnTo>
                  <a:lnTo>
                    <a:pt x="319" y="33"/>
                  </a:lnTo>
                  <a:lnTo>
                    <a:pt x="326" y="33"/>
                  </a:lnTo>
                  <a:lnTo>
                    <a:pt x="326" y="33"/>
                  </a:lnTo>
                  <a:lnTo>
                    <a:pt x="335" y="33"/>
                  </a:lnTo>
                  <a:lnTo>
                    <a:pt x="341" y="34"/>
                  </a:lnTo>
                  <a:lnTo>
                    <a:pt x="346" y="37"/>
                  </a:lnTo>
                  <a:lnTo>
                    <a:pt x="351" y="39"/>
                  </a:lnTo>
                  <a:lnTo>
                    <a:pt x="356" y="43"/>
                  </a:lnTo>
                  <a:lnTo>
                    <a:pt x="361" y="48"/>
                  </a:lnTo>
                  <a:lnTo>
                    <a:pt x="365" y="54"/>
                  </a:lnTo>
                  <a:lnTo>
                    <a:pt x="365" y="54"/>
                  </a:lnTo>
                  <a:lnTo>
                    <a:pt x="367" y="58"/>
                  </a:lnTo>
                  <a:lnTo>
                    <a:pt x="370" y="61"/>
                  </a:lnTo>
                  <a:lnTo>
                    <a:pt x="375" y="64"/>
                  </a:lnTo>
                  <a:lnTo>
                    <a:pt x="380" y="64"/>
                  </a:lnTo>
                  <a:lnTo>
                    <a:pt x="380" y="64"/>
                  </a:lnTo>
                  <a:lnTo>
                    <a:pt x="385" y="63"/>
                  </a:lnTo>
                  <a:lnTo>
                    <a:pt x="385" y="63"/>
                  </a:lnTo>
                  <a:lnTo>
                    <a:pt x="391" y="59"/>
                  </a:lnTo>
                  <a:lnTo>
                    <a:pt x="395" y="54"/>
                  </a:lnTo>
                  <a:lnTo>
                    <a:pt x="396" y="48"/>
                  </a:lnTo>
                  <a:lnTo>
                    <a:pt x="395" y="42"/>
                  </a:lnTo>
                  <a:lnTo>
                    <a:pt x="395" y="42"/>
                  </a:lnTo>
                  <a:lnTo>
                    <a:pt x="388" y="30"/>
                  </a:lnTo>
                  <a:lnTo>
                    <a:pt x="381" y="22"/>
                  </a:lnTo>
                  <a:lnTo>
                    <a:pt x="372" y="14"/>
                  </a:lnTo>
                  <a:lnTo>
                    <a:pt x="364" y="8"/>
                  </a:lnTo>
                  <a:lnTo>
                    <a:pt x="354" y="4"/>
                  </a:lnTo>
                  <a:lnTo>
                    <a:pt x="344" y="2"/>
                  </a:lnTo>
                  <a:lnTo>
                    <a:pt x="335" y="0"/>
                  </a:lnTo>
                  <a:lnTo>
                    <a:pt x="3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50"/>
            <p:cNvSpPr>
              <a:spLocks/>
            </p:cNvSpPr>
            <p:nvPr/>
          </p:nvSpPr>
          <p:spPr bwMode="auto">
            <a:xfrm>
              <a:off x="309" y="1395"/>
              <a:ext cx="79" cy="13"/>
            </a:xfrm>
            <a:custGeom>
              <a:avLst/>
              <a:gdLst>
                <a:gd name="T0" fmla="*/ 325 w 396"/>
                <a:gd name="T1" fmla="*/ 0 h 64"/>
                <a:gd name="T2" fmla="*/ 325 w 396"/>
                <a:gd name="T3" fmla="*/ 0 h 64"/>
                <a:gd name="T4" fmla="*/ 316 w 396"/>
                <a:gd name="T5" fmla="*/ 0 h 64"/>
                <a:gd name="T6" fmla="*/ 16 w 396"/>
                <a:gd name="T7" fmla="*/ 0 h 64"/>
                <a:gd name="T8" fmla="*/ 16 w 396"/>
                <a:gd name="T9" fmla="*/ 0 h 64"/>
                <a:gd name="T10" fmla="*/ 8 w 396"/>
                <a:gd name="T11" fmla="*/ 2 h 64"/>
                <a:gd name="T12" fmla="*/ 3 w 396"/>
                <a:gd name="T13" fmla="*/ 5 h 64"/>
                <a:gd name="T14" fmla="*/ 1 w 396"/>
                <a:gd name="T15" fmla="*/ 10 h 64"/>
                <a:gd name="T16" fmla="*/ 0 w 396"/>
                <a:gd name="T17" fmla="*/ 16 h 64"/>
                <a:gd name="T18" fmla="*/ 0 w 396"/>
                <a:gd name="T19" fmla="*/ 16 h 64"/>
                <a:gd name="T20" fmla="*/ 1 w 396"/>
                <a:gd name="T21" fmla="*/ 23 h 64"/>
                <a:gd name="T22" fmla="*/ 3 w 396"/>
                <a:gd name="T23" fmla="*/ 28 h 64"/>
                <a:gd name="T24" fmla="*/ 8 w 396"/>
                <a:gd name="T25" fmla="*/ 31 h 64"/>
                <a:gd name="T26" fmla="*/ 16 w 396"/>
                <a:gd name="T27" fmla="*/ 32 h 64"/>
                <a:gd name="T28" fmla="*/ 316 w 396"/>
                <a:gd name="T29" fmla="*/ 32 h 64"/>
                <a:gd name="T30" fmla="*/ 316 w 396"/>
                <a:gd name="T31" fmla="*/ 32 h 64"/>
                <a:gd name="T32" fmla="*/ 319 w 396"/>
                <a:gd name="T33" fmla="*/ 32 h 64"/>
                <a:gd name="T34" fmla="*/ 319 w 396"/>
                <a:gd name="T35" fmla="*/ 32 h 64"/>
                <a:gd name="T36" fmla="*/ 326 w 396"/>
                <a:gd name="T37" fmla="*/ 32 h 64"/>
                <a:gd name="T38" fmla="*/ 326 w 396"/>
                <a:gd name="T39" fmla="*/ 32 h 64"/>
                <a:gd name="T40" fmla="*/ 335 w 396"/>
                <a:gd name="T41" fmla="*/ 33 h 64"/>
                <a:gd name="T42" fmla="*/ 341 w 396"/>
                <a:gd name="T43" fmla="*/ 33 h 64"/>
                <a:gd name="T44" fmla="*/ 346 w 396"/>
                <a:gd name="T45" fmla="*/ 36 h 64"/>
                <a:gd name="T46" fmla="*/ 351 w 396"/>
                <a:gd name="T47" fmla="*/ 38 h 64"/>
                <a:gd name="T48" fmla="*/ 356 w 396"/>
                <a:gd name="T49" fmla="*/ 42 h 64"/>
                <a:gd name="T50" fmla="*/ 361 w 396"/>
                <a:gd name="T51" fmla="*/ 47 h 64"/>
                <a:gd name="T52" fmla="*/ 365 w 396"/>
                <a:gd name="T53" fmla="*/ 53 h 64"/>
                <a:gd name="T54" fmla="*/ 365 w 396"/>
                <a:gd name="T55" fmla="*/ 53 h 64"/>
                <a:gd name="T56" fmla="*/ 367 w 396"/>
                <a:gd name="T57" fmla="*/ 58 h 64"/>
                <a:gd name="T58" fmla="*/ 370 w 396"/>
                <a:gd name="T59" fmla="*/ 61 h 64"/>
                <a:gd name="T60" fmla="*/ 375 w 396"/>
                <a:gd name="T61" fmla="*/ 63 h 64"/>
                <a:gd name="T62" fmla="*/ 380 w 396"/>
                <a:gd name="T63" fmla="*/ 64 h 64"/>
                <a:gd name="T64" fmla="*/ 380 w 396"/>
                <a:gd name="T65" fmla="*/ 64 h 64"/>
                <a:gd name="T66" fmla="*/ 385 w 396"/>
                <a:gd name="T67" fmla="*/ 63 h 64"/>
                <a:gd name="T68" fmla="*/ 385 w 396"/>
                <a:gd name="T69" fmla="*/ 63 h 64"/>
                <a:gd name="T70" fmla="*/ 391 w 396"/>
                <a:gd name="T71" fmla="*/ 59 h 64"/>
                <a:gd name="T72" fmla="*/ 395 w 396"/>
                <a:gd name="T73" fmla="*/ 54 h 64"/>
                <a:gd name="T74" fmla="*/ 396 w 396"/>
                <a:gd name="T75" fmla="*/ 48 h 64"/>
                <a:gd name="T76" fmla="*/ 395 w 396"/>
                <a:gd name="T77" fmla="*/ 42 h 64"/>
                <a:gd name="T78" fmla="*/ 395 w 396"/>
                <a:gd name="T79" fmla="*/ 42 h 64"/>
                <a:gd name="T80" fmla="*/ 388 w 396"/>
                <a:gd name="T81" fmla="*/ 31 h 64"/>
                <a:gd name="T82" fmla="*/ 381 w 396"/>
                <a:gd name="T83" fmla="*/ 21 h 64"/>
                <a:gd name="T84" fmla="*/ 372 w 396"/>
                <a:gd name="T85" fmla="*/ 13 h 64"/>
                <a:gd name="T86" fmla="*/ 364 w 396"/>
                <a:gd name="T87" fmla="*/ 8 h 64"/>
                <a:gd name="T88" fmla="*/ 354 w 396"/>
                <a:gd name="T89" fmla="*/ 5 h 64"/>
                <a:gd name="T90" fmla="*/ 344 w 396"/>
                <a:gd name="T91" fmla="*/ 1 h 64"/>
                <a:gd name="T92" fmla="*/ 335 w 396"/>
                <a:gd name="T93" fmla="*/ 0 h 64"/>
                <a:gd name="T94" fmla="*/ 325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325" y="0"/>
                  </a:moveTo>
                  <a:lnTo>
                    <a:pt x="325" y="0"/>
                  </a:lnTo>
                  <a:lnTo>
                    <a:pt x="316" y="0"/>
                  </a:lnTo>
                  <a:lnTo>
                    <a:pt x="16" y="0"/>
                  </a:lnTo>
                  <a:lnTo>
                    <a:pt x="16" y="0"/>
                  </a:lnTo>
                  <a:lnTo>
                    <a:pt x="8" y="2"/>
                  </a:lnTo>
                  <a:lnTo>
                    <a:pt x="3" y="5"/>
                  </a:lnTo>
                  <a:lnTo>
                    <a:pt x="1" y="10"/>
                  </a:lnTo>
                  <a:lnTo>
                    <a:pt x="0" y="16"/>
                  </a:lnTo>
                  <a:lnTo>
                    <a:pt x="0" y="16"/>
                  </a:lnTo>
                  <a:lnTo>
                    <a:pt x="1" y="23"/>
                  </a:lnTo>
                  <a:lnTo>
                    <a:pt x="3" y="28"/>
                  </a:lnTo>
                  <a:lnTo>
                    <a:pt x="8" y="31"/>
                  </a:lnTo>
                  <a:lnTo>
                    <a:pt x="16" y="32"/>
                  </a:lnTo>
                  <a:lnTo>
                    <a:pt x="316" y="32"/>
                  </a:lnTo>
                  <a:lnTo>
                    <a:pt x="316" y="32"/>
                  </a:lnTo>
                  <a:lnTo>
                    <a:pt x="319" y="32"/>
                  </a:lnTo>
                  <a:lnTo>
                    <a:pt x="319" y="32"/>
                  </a:lnTo>
                  <a:lnTo>
                    <a:pt x="326" y="32"/>
                  </a:lnTo>
                  <a:lnTo>
                    <a:pt x="326" y="32"/>
                  </a:lnTo>
                  <a:lnTo>
                    <a:pt x="335" y="33"/>
                  </a:lnTo>
                  <a:lnTo>
                    <a:pt x="341" y="33"/>
                  </a:lnTo>
                  <a:lnTo>
                    <a:pt x="346" y="36"/>
                  </a:lnTo>
                  <a:lnTo>
                    <a:pt x="351" y="38"/>
                  </a:lnTo>
                  <a:lnTo>
                    <a:pt x="356" y="42"/>
                  </a:lnTo>
                  <a:lnTo>
                    <a:pt x="361" y="47"/>
                  </a:lnTo>
                  <a:lnTo>
                    <a:pt x="365" y="53"/>
                  </a:lnTo>
                  <a:lnTo>
                    <a:pt x="365" y="53"/>
                  </a:lnTo>
                  <a:lnTo>
                    <a:pt x="367" y="58"/>
                  </a:lnTo>
                  <a:lnTo>
                    <a:pt x="370" y="61"/>
                  </a:lnTo>
                  <a:lnTo>
                    <a:pt x="375" y="63"/>
                  </a:lnTo>
                  <a:lnTo>
                    <a:pt x="380" y="64"/>
                  </a:lnTo>
                  <a:lnTo>
                    <a:pt x="380" y="64"/>
                  </a:lnTo>
                  <a:lnTo>
                    <a:pt x="385" y="63"/>
                  </a:lnTo>
                  <a:lnTo>
                    <a:pt x="385" y="63"/>
                  </a:lnTo>
                  <a:lnTo>
                    <a:pt x="391" y="59"/>
                  </a:lnTo>
                  <a:lnTo>
                    <a:pt x="395" y="54"/>
                  </a:lnTo>
                  <a:lnTo>
                    <a:pt x="396" y="48"/>
                  </a:lnTo>
                  <a:lnTo>
                    <a:pt x="395" y="42"/>
                  </a:lnTo>
                  <a:lnTo>
                    <a:pt x="395" y="42"/>
                  </a:lnTo>
                  <a:lnTo>
                    <a:pt x="388" y="31"/>
                  </a:lnTo>
                  <a:lnTo>
                    <a:pt x="381" y="21"/>
                  </a:lnTo>
                  <a:lnTo>
                    <a:pt x="372" y="13"/>
                  </a:lnTo>
                  <a:lnTo>
                    <a:pt x="364" y="8"/>
                  </a:lnTo>
                  <a:lnTo>
                    <a:pt x="354" y="5"/>
                  </a:lnTo>
                  <a:lnTo>
                    <a:pt x="344" y="1"/>
                  </a:lnTo>
                  <a:lnTo>
                    <a:pt x="335" y="0"/>
                  </a:lnTo>
                  <a:lnTo>
                    <a:pt x="3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51"/>
            <p:cNvSpPr>
              <a:spLocks/>
            </p:cNvSpPr>
            <p:nvPr/>
          </p:nvSpPr>
          <p:spPr bwMode="auto">
            <a:xfrm>
              <a:off x="309" y="1395"/>
              <a:ext cx="79" cy="13"/>
            </a:xfrm>
            <a:custGeom>
              <a:avLst/>
              <a:gdLst>
                <a:gd name="T0" fmla="*/ 325 w 396"/>
                <a:gd name="T1" fmla="*/ 0 h 64"/>
                <a:gd name="T2" fmla="*/ 325 w 396"/>
                <a:gd name="T3" fmla="*/ 0 h 64"/>
                <a:gd name="T4" fmla="*/ 316 w 396"/>
                <a:gd name="T5" fmla="*/ 0 h 64"/>
                <a:gd name="T6" fmla="*/ 16 w 396"/>
                <a:gd name="T7" fmla="*/ 0 h 64"/>
                <a:gd name="T8" fmla="*/ 16 w 396"/>
                <a:gd name="T9" fmla="*/ 0 h 64"/>
                <a:gd name="T10" fmla="*/ 8 w 396"/>
                <a:gd name="T11" fmla="*/ 2 h 64"/>
                <a:gd name="T12" fmla="*/ 3 w 396"/>
                <a:gd name="T13" fmla="*/ 5 h 64"/>
                <a:gd name="T14" fmla="*/ 1 w 396"/>
                <a:gd name="T15" fmla="*/ 10 h 64"/>
                <a:gd name="T16" fmla="*/ 0 w 396"/>
                <a:gd name="T17" fmla="*/ 16 h 64"/>
                <a:gd name="T18" fmla="*/ 0 w 396"/>
                <a:gd name="T19" fmla="*/ 16 h 64"/>
                <a:gd name="T20" fmla="*/ 1 w 396"/>
                <a:gd name="T21" fmla="*/ 23 h 64"/>
                <a:gd name="T22" fmla="*/ 3 w 396"/>
                <a:gd name="T23" fmla="*/ 28 h 64"/>
                <a:gd name="T24" fmla="*/ 8 w 396"/>
                <a:gd name="T25" fmla="*/ 31 h 64"/>
                <a:gd name="T26" fmla="*/ 16 w 396"/>
                <a:gd name="T27" fmla="*/ 32 h 64"/>
                <a:gd name="T28" fmla="*/ 316 w 396"/>
                <a:gd name="T29" fmla="*/ 32 h 64"/>
                <a:gd name="T30" fmla="*/ 316 w 396"/>
                <a:gd name="T31" fmla="*/ 32 h 64"/>
                <a:gd name="T32" fmla="*/ 319 w 396"/>
                <a:gd name="T33" fmla="*/ 32 h 64"/>
                <a:gd name="T34" fmla="*/ 319 w 396"/>
                <a:gd name="T35" fmla="*/ 32 h 64"/>
                <a:gd name="T36" fmla="*/ 326 w 396"/>
                <a:gd name="T37" fmla="*/ 32 h 64"/>
                <a:gd name="T38" fmla="*/ 326 w 396"/>
                <a:gd name="T39" fmla="*/ 32 h 64"/>
                <a:gd name="T40" fmla="*/ 335 w 396"/>
                <a:gd name="T41" fmla="*/ 33 h 64"/>
                <a:gd name="T42" fmla="*/ 341 w 396"/>
                <a:gd name="T43" fmla="*/ 33 h 64"/>
                <a:gd name="T44" fmla="*/ 346 w 396"/>
                <a:gd name="T45" fmla="*/ 36 h 64"/>
                <a:gd name="T46" fmla="*/ 351 w 396"/>
                <a:gd name="T47" fmla="*/ 38 h 64"/>
                <a:gd name="T48" fmla="*/ 356 w 396"/>
                <a:gd name="T49" fmla="*/ 42 h 64"/>
                <a:gd name="T50" fmla="*/ 361 w 396"/>
                <a:gd name="T51" fmla="*/ 47 h 64"/>
                <a:gd name="T52" fmla="*/ 365 w 396"/>
                <a:gd name="T53" fmla="*/ 53 h 64"/>
                <a:gd name="T54" fmla="*/ 365 w 396"/>
                <a:gd name="T55" fmla="*/ 53 h 64"/>
                <a:gd name="T56" fmla="*/ 367 w 396"/>
                <a:gd name="T57" fmla="*/ 58 h 64"/>
                <a:gd name="T58" fmla="*/ 370 w 396"/>
                <a:gd name="T59" fmla="*/ 61 h 64"/>
                <a:gd name="T60" fmla="*/ 375 w 396"/>
                <a:gd name="T61" fmla="*/ 63 h 64"/>
                <a:gd name="T62" fmla="*/ 380 w 396"/>
                <a:gd name="T63" fmla="*/ 64 h 64"/>
                <a:gd name="T64" fmla="*/ 380 w 396"/>
                <a:gd name="T65" fmla="*/ 64 h 64"/>
                <a:gd name="T66" fmla="*/ 385 w 396"/>
                <a:gd name="T67" fmla="*/ 63 h 64"/>
                <a:gd name="T68" fmla="*/ 385 w 396"/>
                <a:gd name="T69" fmla="*/ 63 h 64"/>
                <a:gd name="T70" fmla="*/ 391 w 396"/>
                <a:gd name="T71" fmla="*/ 59 h 64"/>
                <a:gd name="T72" fmla="*/ 395 w 396"/>
                <a:gd name="T73" fmla="*/ 54 h 64"/>
                <a:gd name="T74" fmla="*/ 396 w 396"/>
                <a:gd name="T75" fmla="*/ 48 h 64"/>
                <a:gd name="T76" fmla="*/ 395 w 396"/>
                <a:gd name="T77" fmla="*/ 42 h 64"/>
                <a:gd name="T78" fmla="*/ 395 w 396"/>
                <a:gd name="T79" fmla="*/ 42 h 64"/>
                <a:gd name="T80" fmla="*/ 388 w 396"/>
                <a:gd name="T81" fmla="*/ 31 h 64"/>
                <a:gd name="T82" fmla="*/ 381 w 396"/>
                <a:gd name="T83" fmla="*/ 21 h 64"/>
                <a:gd name="T84" fmla="*/ 372 w 396"/>
                <a:gd name="T85" fmla="*/ 13 h 64"/>
                <a:gd name="T86" fmla="*/ 364 w 396"/>
                <a:gd name="T87" fmla="*/ 8 h 64"/>
                <a:gd name="T88" fmla="*/ 354 w 396"/>
                <a:gd name="T89" fmla="*/ 5 h 64"/>
                <a:gd name="T90" fmla="*/ 344 w 396"/>
                <a:gd name="T91" fmla="*/ 1 h 64"/>
                <a:gd name="T92" fmla="*/ 335 w 396"/>
                <a:gd name="T93" fmla="*/ 0 h 64"/>
                <a:gd name="T94" fmla="*/ 325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325" y="0"/>
                  </a:moveTo>
                  <a:lnTo>
                    <a:pt x="325" y="0"/>
                  </a:lnTo>
                  <a:lnTo>
                    <a:pt x="316" y="0"/>
                  </a:lnTo>
                  <a:lnTo>
                    <a:pt x="16" y="0"/>
                  </a:lnTo>
                  <a:lnTo>
                    <a:pt x="16" y="0"/>
                  </a:lnTo>
                  <a:lnTo>
                    <a:pt x="8" y="2"/>
                  </a:lnTo>
                  <a:lnTo>
                    <a:pt x="3" y="5"/>
                  </a:lnTo>
                  <a:lnTo>
                    <a:pt x="1" y="10"/>
                  </a:lnTo>
                  <a:lnTo>
                    <a:pt x="0" y="16"/>
                  </a:lnTo>
                  <a:lnTo>
                    <a:pt x="0" y="16"/>
                  </a:lnTo>
                  <a:lnTo>
                    <a:pt x="1" y="23"/>
                  </a:lnTo>
                  <a:lnTo>
                    <a:pt x="3" y="28"/>
                  </a:lnTo>
                  <a:lnTo>
                    <a:pt x="8" y="31"/>
                  </a:lnTo>
                  <a:lnTo>
                    <a:pt x="16" y="32"/>
                  </a:lnTo>
                  <a:lnTo>
                    <a:pt x="316" y="32"/>
                  </a:lnTo>
                  <a:lnTo>
                    <a:pt x="316" y="32"/>
                  </a:lnTo>
                  <a:lnTo>
                    <a:pt x="319" y="32"/>
                  </a:lnTo>
                  <a:lnTo>
                    <a:pt x="319" y="32"/>
                  </a:lnTo>
                  <a:lnTo>
                    <a:pt x="326" y="32"/>
                  </a:lnTo>
                  <a:lnTo>
                    <a:pt x="326" y="32"/>
                  </a:lnTo>
                  <a:lnTo>
                    <a:pt x="335" y="33"/>
                  </a:lnTo>
                  <a:lnTo>
                    <a:pt x="341" y="33"/>
                  </a:lnTo>
                  <a:lnTo>
                    <a:pt x="346" y="36"/>
                  </a:lnTo>
                  <a:lnTo>
                    <a:pt x="351" y="38"/>
                  </a:lnTo>
                  <a:lnTo>
                    <a:pt x="356" y="42"/>
                  </a:lnTo>
                  <a:lnTo>
                    <a:pt x="361" y="47"/>
                  </a:lnTo>
                  <a:lnTo>
                    <a:pt x="365" y="53"/>
                  </a:lnTo>
                  <a:lnTo>
                    <a:pt x="365" y="53"/>
                  </a:lnTo>
                  <a:lnTo>
                    <a:pt x="367" y="58"/>
                  </a:lnTo>
                  <a:lnTo>
                    <a:pt x="370" y="61"/>
                  </a:lnTo>
                  <a:lnTo>
                    <a:pt x="375" y="63"/>
                  </a:lnTo>
                  <a:lnTo>
                    <a:pt x="380" y="64"/>
                  </a:lnTo>
                  <a:lnTo>
                    <a:pt x="380" y="64"/>
                  </a:lnTo>
                  <a:lnTo>
                    <a:pt x="385" y="63"/>
                  </a:lnTo>
                  <a:lnTo>
                    <a:pt x="385" y="63"/>
                  </a:lnTo>
                  <a:lnTo>
                    <a:pt x="391" y="59"/>
                  </a:lnTo>
                  <a:lnTo>
                    <a:pt x="395" y="54"/>
                  </a:lnTo>
                  <a:lnTo>
                    <a:pt x="396" y="48"/>
                  </a:lnTo>
                  <a:lnTo>
                    <a:pt x="395" y="42"/>
                  </a:lnTo>
                  <a:lnTo>
                    <a:pt x="395" y="42"/>
                  </a:lnTo>
                  <a:lnTo>
                    <a:pt x="388" y="31"/>
                  </a:lnTo>
                  <a:lnTo>
                    <a:pt x="381" y="21"/>
                  </a:lnTo>
                  <a:lnTo>
                    <a:pt x="372" y="13"/>
                  </a:lnTo>
                  <a:lnTo>
                    <a:pt x="364" y="8"/>
                  </a:lnTo>
                  <a:lnTo>
                    <a:pt x="354" y="5"/>
                  </a:lnTo>
                  <a:lnTo>
                    <a:pt x="344" y="1"/>
                  </a:lnTo>
                  <a:lnTo>
                    <a:pt x="335" y="0"/>
                  </a:lnTo>
                  <a:lnTo>
                    <a:pt x="3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52"/>
            <p:cNvSpPr>
              <a:spLocks/>
            </p:cNvSpPr>
            <p:nvPr/>
          </p:nvSpPr>
          <p:spPr bwMode="auto">
            <a:xfrm>
              <a:off x="309" y="1423"/>
              <a:ext cx="79" cy="13"/>
            </a:xfrm>
            <a:custGeom>
              <a:avLst/>
              <a:gdLst>
                <a:gd name="T0" fmla="*/ 325 w 396"/>
                <a:gd name="T1" fmla="*/ 0 h 65"/>
                <a:gd name="T2" fmla="*/ 325 w 396"/>
                <a:gd name="T3" fmla="*/ 0 h 65"/>
                <a:gd name="T4" fmla="*/ 316 w 396"/>
                <a:gd name="T5" fmla="*/ 1 h 65"/>
                <a:gd name="T6" fmla="*/ 16 w 396"/>
                <a:gd name="T7" fmla="*/ 1 h 65"/>
                <a:gd name="T8" fmla="*/ 16 w 396"/>
                <a:gd name="T9" fmla="*/ 1 h 65"/>
                <a:gd name="T10" fmla="*/ 8 w 396"/>
                <a:gd name="T11" fmla="*/ 2 h 65"/>
                <a:gd name="T12" fmla="*/ 3 w 396"/>
                <a:gd name="T13" fmla="*/ 6 h 65"/>
                <a:gd name="T14" fmla="*/ 1 w 396"/>
                <a:gd name="T15" fmla="*/ 11 h 65"/>
                <a:gd name="T16" fmla="*/ 0 w 396"/>
                <a:gd name="T17" fmla="*/ 17 h 65"/>
                <a:gd name="T18" fmla="*/ 0 w 396"/>
                <a:gd name="T19" fmla="*/ 17 h 65"/>
                <a:gd name="T20" fmla="*/ 1 w 396"/>
                <a:gd name="T21" fmla="*/ 24 h 65"/>
                <a:gd name="T22" fmla="*/ 3 w 396"/>
                <a:gd name="T23" fmla="*/ 29 h 65"/>
                <a:gd name="T24" fmla="*/ 8 w 396"/>
                <a:gd name="T25" fmla="*/ 32 h 65"/>
                <a:gd name="T26" fmla="*/ 16 w 396"/>
                <a:gd name="T27" fmla="*/ 34 h 65"/>
                <a:gd name="T28" fmla="*/ 316 w 396"/>
                <a:gd name="T29" fmla="*/ 34 h 65"/>
                <a:gd name="T30" fmla="*/ 316 w 396"/>
                <a:gd name="T31" fmla="*/ 34 h 65"/>
                <a:gd name="T32" fmla="*/ 319 w 396"/>
                <a:gd name="T33" fmla="*/ 34 h 65"/>
                <a:gd name="T34" fmla="*/ 319 w 396"/>
                <a:gd name="T35" fmla="*/ 34 h 65"/>
                <a:gd name="T36" fmla="*/ 326 w 396"/>
                <a:gd name="T37" fmla="*/ 32 h 65"/>
                <a:gd name="T38" fmla="*/ 326 w 396"/>
                <a:gd name="T39" fmla="*/ 32 h 65"/>
                <a:gd name="T40" fmla="*/ 335 w 396"/>
                <a:gd name="T41" fmla="*/ 34 h 65"/>
                <a:gd name="T42" fmla="*/ 341 w 396"/>
                <a:gd name="T43" fmla="*/ 35 h 65"/>
                <a:gd name="T44" fmla="*/ 346 w 396"/>
                <a:gd name="T45" fmla="*/ 36 h 65"/>
                <a:gd name="T46" fmla="*/ 351 w 396"/>
                <a:gd name="T47" fmla="*/ 40 h 65"/>
                <a:gd name="T48" fmla="*/ 356 w 396"/>
                <a:gd name="T49" fmla="*/ 44 h 65"/>
                <a:gd name="T50" fmla="*/ 361 w 396"/>
                <a:gd name="T51" fmla="*/ 48 h 65"/>
                <a:gd name="T52" fmla="*/ 365 w 396"/>
                <a:gd name="T53" fmla="*/ 55 h 65"/>
                <a:gd name="T54" fmla="*/ 365 w 396"/>
                <a:gd name="T55" fmla="*/ 55 h 65"/>
                <a:gd name="T56" fmla="*/ 367 w 396"/>
                <a:gd name="T57" fmla="*/ 58 h 65"/>
                <a:gd name="T58" fmla="*/ 370 w 396"/>
                <a:gd name="T59" fmla="*/ 62 h 65"/>
                <a:gd name="T60" fmla="*/ 375 w 396"/>
                <a:gd name="T61" fmla="*/ 63 h 65"/>
                <a:gd name="T62" fmla="*/ 380 w 396"/>
                <a:gd name="T63" fmla="*/ 65 h 65"/>
                <a:gd name="T64" fmla="*/ 380 w 396"/>
                <a:gd name="T65" fmla="*/ 65 h 65"/>
                <a:gd name="T66" fmla="*/ 385 w 396"/>
                <a:gd name="T67" fmla="*/ 63 h 65"/>
                <a:gd name="T68" fmla="*/ 385 w 396"/>
                <a:gd name="T69" fmla="*/ 63 h 65"/>
                <a:gd name="T70" fmla="*/ 391 w 396"/>
                <a:gd name="T71" fmla="*/ 60 h 65"/>
                <a:gd name="T72" fmla="*/ 395 w 396"/>
                <a:gd name="T73" fmla="*/ 55 h 65"/>
                <a:gd name="T74" fmla="*/ 396 w 396"/>
                <a:gd name="T75" fmla="*/ 48 h 65"/>
                <a:gd name="T76" fmla="*/ 395 w 396"/>
                <a:gd name="T77" fmla="*/ 42 h 65"/>
                <a:gd name="T78" fmla="*/ 395 w 396"/>
                <a:gd name="T79" fmla="*/ 42 h 65"/>
                <a:gd name="T80" fmla="*/ 388 w 396"/>
                <a:gd name="T81" fmla="*/ 31 h 65"/>
                <a:gd name="T82" fmla="*/ 381 w 396"/>
                <a:gd name="T83" fmla="*/ 21 h 65"/>
                <a:gd name="T84" fmla="*/ 372 w 396"/>
                <a:gd name="T85" fmla="*/ 15 h 65"/>
                <a:gd name="T86" fmla="*/ 364 w 396"/>
                <a:gd name="T87" fmla="*/ 9 h 65"/>
                <a:gd name="T88" fmla="*/ 354 w 396"/>
                <a:gd name="T89" fmla="*/ 5 h 65"/>
                <a:gd name="T90" fmla="*/ 344 w 396"/>
                <a:gd name="T91" fmla="*/ 2 h 65"/>
                <a:gd name="T92" fmla="*/ 335 w 396"/>
                <a:gd name="T93" fmla="*/ 1 h 65"/>
                <a:gd name="T94" fmla="*/ 325 w 396"/>
                <a:gd name="T9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325" y="0"/>
                  </a:moveTo>
                  <a:lnTo>
                    <a:pt x="325" y="0"/>
                  </a:lnTo>
                  <a:lnTo>
                    <a:pt x="316" y="1"/>
                  </a:lnTo>
                  <a:lnTo>
                    <a:pt x="16" y="1"/>
                  </a:lnTo>
                  <a:lnTo>
                    <a:pt x="16" y="1"/>
                  </a:lnTo>
                  <a:lnTo>
                    <a:pt x="8" y="2"/>
                  </a:lnTo>
                  <a:lnTo>
                    <a:pt x="3" y="6"/>
                  </a:lnTo>
                  <a:lnTo>
                    <a:pt x="1" y="11"/>
                  </a:lnTo>
                  <a:lnTo>
                    <a:pt x="0" y="17"/>
                  </a:lnTo>
                  <a:lnTo>
                    <a:pt x="0" y="17"/>
                  </a:lnTo>
                  <a:lnTo>
                    <a:pt x="1" y="24"/>
                  </a:lnTo>
                  <a:lnTo>
                    <a:pt x="3" y="29"/>
                  </a:lnTo>
                  <a:lnTo>
                    <a:pt x="8" y="32"/>
                  </a:lnTo>
                  <a:lnTo>
                    <a:pt x="16" y="34"/>
                  </a:lnTo>
                  <a:lnTo>
                    <a:pt x="316" y="34"/>
                  </a:lnTo>
                  <a:lnTo>
                    <a:pt x="316" y="34"/>
                  </a:lnTo>
                  <a:lnTo>
                    <a:pt x="319" y="34"/>
                  </a:lnTo>
                  <a:lnTo>
                    <a:pt x="319" y="34"/>
                  </a:lnTo>
                  <a:lnTo>
                    <a:pt x="326" y="32"/>
                  </a:lnTo>
                  <a:lnTo>
                    <a:pt x="326" y="32"/>
                  </a:lnTo>
                  <a:lnTo>
                    <a:pt x="335" y="34"/>
                  </a:lnTo>
                  <a:lnTo>
                    <a:pt x="341" y="35"/>
                  </a:lnTo>
                  <a:lnTo>
                    <a:pt x="346" y="36"/>
                  </a:lnTo>
                  <a:lnTo>
                    <a:pt x="351" y="40"/>
                  </a:lnTo>
                  <a:lnTo>
                    <a:pt x="356" y="44"/>
                  </a:lnTo>
                  <a:lnTo>
                    <a:pt x="361" y="48"/>
                  </a:lnTo>
                  <a:lnTo>
                    <a:pt x="365" y="55"/>
                  </a:lnTo>
                  <a:lnTo>
                    <a:pt x="365" y="55"/>
                  </a:lnTo>
                  <a:lnTo>
                    <a:pt x="367" y="58"/>
                  </a:lnTo>
                  <a:lnTo>
                    <a:pt x="370" y="62"/>
                  </a:lnTo>
                  <a:lnTo>
                    <a:pt x="375" y="63"/>
                  </a:lnTo>
                  <a:lnTo>
                    <a:pt x="380" y="65"/>
                  </a:lnTo>
                  <a:lnTo>
                    <a:pt x="380" y="65"/>
                  </a:lnTo>
                  <a:lnTo>
                    <a:pt x="385" y="63"/>
                  </a:lnTo>
                  <a:lnTo>
                    <a:pt x="385" y="63"/>
                  </a:lnTo>
                  <a:lnTo>
                    <a:pt x="391" y="60"/>
                  </a:lnTo>
                  <a:lnTo>
                    <a:pt x="395" y="55"/>
                  </a:lnTo>
                  <a:lnTo>
                    <a:pt x="396" y="48"/>
                  </a:lnTo>
                  <a:lnTo>
                    <a:pt x="395" y="42"/>
                  </a:lnTo>
                  <a:lnTo>
                    <a:pt x="395" y="42"/>
                  </a:lnTo>
                  <a:lnTo>
                    <a:pt x="388" y="31"/>
                  </a:lnTo>
                  <a:lnTo>
                    <a:pt x="381" y="21"/>
                  </a:lnTo>
                  <a:lnTo>
                    <a:pt x="372" y="15"/>
                  </a:lnTo>
                  <a:lnTo>
                    <a:pt x="364" y="9"/>
                  </a:lnTo>
                  <a:lnTo>
                    <a:pt x="354" y="5"/>
                  </a:lnTo>
                  <a:lnTo>
                    <a:pt x="344" y="2"/>
                  </a:lnTo>
                  <a:lnTo>
                    <a:pt x="335" y="1"/>
                  </a:lnTo>
                  <a:lnTo>
                    <a:pt x="3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3"/>
            <p:cNvSpPr>
              <a:spLocks/>
            </p:cNvSpPr>
            <p:nvPr/>
          </p:nvSpPr>
          <p:spPr bwMode="auto">
            <a:xfrm>
              <a:off x="309" y="1423"/>
              <a:ext cx="79" cy="13"/>
            </a:xfrm>
            <a:custGeom>
              <a:avLst/>
              <a:gdLst>
                <a:gd name="T0" fmla="*/ 325 w 396"/>
                <a:gd name="T1" fmla="*/ 0 h 65"/>
                <a:gd name="T2" fmla="*/ 325 w 396"/>
                <a:gd name="T3" fmla="*/ 0 h 65"/>
                <a:gd name="T4" fmla="*/ 316 w 396"/>
                <a:gd name="T5" fmla="*/ 1 h 65"/>
                <a:gd name="T6" fmla="*/ 16 w 396"/>
                <a:gd name="T7" fmla="*/ 1 h 65"/>
                <a:gd name="T8" fmla="*/ 16 w 396"/>
                <a:gd name="T9" fmla="*/ 1 h 65"/>
                <a:gd name="T10" fmla="*/ 8 w 396"/>
                <a:gd name="T11" fmla="*/ 2 h 65"/>
                <a:gd name="T12" fmla="*/ 3 w 396"/>
                <a:gd name="T13" fmla="*/ 6 h 65"/>
                <a:gd name="T14" fmla="*/ 1 w 396"/>
                <a:gd name="T15" fmla="*/ 11 h 65"/>
                <a:gd name="T16" fmla="*/ 0 w 396"/>
                <a:gd name="T17" fmla="*/ 17 h 65"/>
                <a:gd name="T18" fmla="*/ 0 w 396"/>
                <a:gd name="T19" fmla="*/ 17 h 65"/>
                <a:gd name="T20" fmla="*/ 1 w 396"/>
                <a:gd name="T21" fmla="*/ 24 h 65"/>
                <a:gd name="T22" fmla="*/ 3 w 396"/>
                <a:gd name="T23" fmla="*/ 29 h 65"/>
                <a:gd name="T24" fmla="*/ 8 w 396"/>
                <a:gd name="T25" fmla="*/ 32 h 65"/>
                <a:gd name="T26" fmla="*/ 16 w 396"/>
                <a:gd name="T27" fmla="*/ 34 h 65"/>
                <a:gd name="T28" fmla="*/ 316 w 396"/>
                <a:gd name="T29" fmla="*/ 34 h 65"/>
                <a:gd name="T30" fmla="*/ 316 w 396"/>
                <a:gd name="T31" fmla="*/ 34 h 65"/>
                <a:gd name="T32" fmla="*/ 319 w 396"/>
                <a:gd name="T33" fmla="*/ 34 h 65"/>
                <a:gd name="T34" fmla="*/ 319 w 396"/>
                <a:gd name="T35" fmla="*/ 34 h 65"/>
                <a:gd name="T36" fmla="*/ 326 w 396"/>
                <a:gd name="T37" fmla="*/ 32 h 65"/>
                <a:gd name="T38" fmla="*/ 326 w 396"/>
                <a:gd name="T39" fmla="*/ 32 h 65"/>
                <a:gd name="T40" fmla="*/ 335 w 396"/>
                <a:gd name="T41" fmla="*/ 34 h 65"/>
                <a:gd name="T42" fmla="*/ 341 w 396"/>
                <a:gd name="T43" fmla="*/ 35 h 65"/>
                <a:gd name="T44" fmla="*/ 346 w 396"/>
                <a:gd name="T45" fmla="*/ 36 h 65"/>
                <a:gd name="T46" fmla="*/ 351 w 396"/>
                <a:gd name="T47" fmla="*/ 40 h 65"/>
                <a:gd name="T48" fmla="*/ 356 w 396"/>
                <a:gd name="T49" fmla="*/ 44 h 65"/>
                <a:gd name="T50" fmla="*/ 361 w 396"/>
                <a:gd name="T51" fmla="*/ 48 h 65"/>
                <a:gd name="T52" fmla="*/ 365 w 396"/>
                <a:gd name="T53" fmla="*/ 55 h 65"/>
                <a:gd name="T54" fmla="*/ 365 w 396"/>
                <a:gd name="T55" fmla="*/ 55 h 65"/>
                <a:gd name="T56" fmla="*/ 367 w 396"/>
                <a:gd name="T57" fmla="*/ 58 h 65"/>
                <a:gd name="T58" fmla="*/ 370 w 396"/>
                <a:gd name="T59" fmla="*/ 62 h 65"/>
                <a:gd name="T60" fmla="*/ 375 w 396"/>
                <a:gd name="T61" fmla="*/ 63 h 65"/>
                <a:gd name="T62" fmla="*/ 380 w 396"/>
                <a:gd name="T63" fmla="*/ 65 h 65"/>
                <a:gd name="T64" fmla="*/ 380 w 396"/>
                <a:gd name="T65" fmla="*/ 65 h 65"/>
                <a:gd name="T66" fmla="*/ 385 w 396"/>
                <a:gd name="T67" fmla="*/ 63 h 65"/>
                <a:gd name="T68" fmla="*/ 385 w 396"/>
                <a:gd name="T69" fmla="*/ 63 h 65"/>
                <a:gd name="T70" fmla="*/ 391 w 396"/>
                <a:gd name="T71" fmla="*/ 60 h 65"/>
                <a:gd name="T72" fmla="*/ 395 w 396"/>
                <a:gd name="T73" fmla="*/ 55 h 65"/>
                <a:gd name="T74" fmla="*/ 396 w 396"/>
                <a:gd name="T75" fmla="*/ 48 h 65"/>
                <a:gd name="T76" fmla="*/ 395 w 396"/>
                <a:gd name="T77" fmla="*/ 42 h 65"/>
                <a:gd name="T78" fmla="*/ 395 w 396"/>
                <a:gd name="T79" fmla="*/ 42 h 65"/>
                <a:gd name="T80" fmla="*/ 388 w 396"/>
                <a:gd name="T81" fmla="*/ 31 h 65"/>
                <a:gd name="T82" fmla="*/ 381 w 396"/>
                <a:gd name="T83" fmla="*/ 21 h 65"/>
                <a:gd name="T84" fmla="*/ 372 w 396"/>
                <a:gd name="T85" fmla="*/ 15 h 65"/>
                <a:gd name="T86" fmla="*/ 364 w 396"/>
                <a:gd name="T87" fmla="*/ 9 h 65"/>
                <a:gd name="T88" fmla="*/ 354 w 396"/>
                <a:gd name="T89" fmla="*/ 5 h 65"/>
                <a:gd name="T90" fmla="*/ 344 w 396"/>
                <a:gd name="T91" fmla="*/ 2 h 65"/>
                <a:gd name="T92" fmla="*/ 335 w 396"/>
                <a:gd name="T93" fmla="*/ 1 h 65"/>
                <a:gd name="T94" fmla="*/ 325 w 396"/>
                <a:gd name="T9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325" y="0"/>
                  </a:moveTo>
                  <a:lnTo>
                    <a:pt x="325" y="0"/>
                  </a:lnTo>
                  <a:lnTo>
                    <a:pt x="316" y="1"/>
                  </a:lnTo>
                  <a:lnTo>
                    <a:pt x="16" y="1"/>
                  </a:lnTo>
                  <a:lnTo>
                    <a:pt x="16" y="1"/>
                  </a:lnTo>
                  <a:lnTo>
                    <a:pt x="8" y="2"/>
                  </a:lnTo>
                  <a:lnTo>
                    <a:pt x="3" y="6"/>
                  </a:lnTo>
                  <a:lnTo>
                    <a:pt x="1" y="11"/>
                  </a:lnTo>
                  <a:lnTo>
                    <a:pt x="0" y="17"/>
                  </a:lnTo>
                  <a:lnTo>
                    <a:pt x="0" y="17"/>
                  </a:lnTo>
                  <a:lnTo>
                    <a:pt x="1" y="24"/>
                  </a:lnTo>
                  <a:lnTo>
                    <a:pt x="3" y="29"/>
                  </a:lnTo>
                  <a:lnTo>
                    <a:pt x="8" y="32"/>
                  </a:lnTo>
                  <a:lnTo>
                    <a:pt x="16" y="34"/>
                  </a:lnTo>
                  <a:lnTo>
                    <a:pt x="316" y="34"/>
                  </a:lnTo>
                  <a:lnTo>
                    <a:pt x="316" y="34"/>
                  </a:lnTo>
                  <a:lnTo>
                    <a:pt x="319" y="34"/>
                  </a:lnTo>
                  <a:lnTo>
                    <a:pt x="319" y="34"/>
                  </a:lnTo>
                  <a:lnTo>
                    <a:pt x="326" y="32"/>
                  </a:lnTo>
                  <a:lnTo>
                    <a:pt x="326" y="32"/>
                  </a:lnTo>
                  <a:lnTo>
                    <a:pt x="335" y="34"/>
                  </a:lnTo>
                  <a:lnTo>
                    <a:pt x="341" y="35"/>
                  </a:lnTo>
                  <a:lnTo>
                    <a:pt x="346" y="36"/>
                  </a:lnTo>
                  <a:lnTo>
                    <a:pt x="351" y="40"/>
                  </a:lnTo>
                  <a:lnTo>
                    <a:pt x="356" y="44"/>
                  </a:lnTo>
                  <a:lnTo>
                    <a:pt x="361" y="48"/>
                  </a:lnTo>
                  <a:lnTo>
                    <a:pt x="365" y="55"/>
                  </a:lnTo>
                  <a:lnTo>
                    <a:pt x="365" y="55"/>
                  </a:lnTo>
                  <a:lnTo>
                    <a:pt x="367" y="58"/>
                  </a:lnTo>
                  <a:lnTo>
                    <a:pt x="370" y="62"/>
                  </a:lnTo>
                  <a:lnTo>
                    <a:pt x="375" y="63"/>
                  </a:lnTo>
                  <a:lnTo>
                    <a:pt x="380" y="65"/>
                  </a:lnTo>
                  <a:lnTo>
                    <a:pt x="380" y="65"/>
                  </a:lnTo>
                  <a:lnTo>
                    <a:pt x="385" y="63"/>
                  </a:lnTo>
                  <a:lnTo>
                    <a:pt x="385" y="63"/>
                  </a:lnTo>
                  <a:lnTo>
                    <a:pt x="391" y="60"/>
                  </a:lnTo>
                  <a:lnTo>
                    <a:pt x="395" y="55"/>
                  </a:lnTo>
                  <a:lnTo>
                    <a:pt x="396" y="48"/>
                  </a:lnTo>
                  <a:lnTo>
                    <a:pt x="395" y="42"/>
                  </a:lnTo>
                  <a:lnTo>
                    <a:pt x="395" y="42"/>
                  </a:lnTo>
                  <a:lnTo>
                    <a:pt x="388" y="31"/>
                  </a:lnTo>
                  <a:lnTo>
                    <a:pt x="381" y="21"/>
                  </a:lnTo>
                  <a:lnTo>
                    <a:pt x="372" y="15"/>
                  </a:lnTo>
                  <a:lnTo>
                    <a:pt x="364" y="9"/>
                  </a:lnTo>
                  <a:lnTo>
                    <a:pt x="354" y="5"/>
                  </a:lnTo>
                  <a:lnTo>
                    <a:pt x="344" y="2"/>
                  </a:lnTo>
                  <a:lnTo>
                    <a:pt x="335" y="1"/>
                  </a:lnTo>
                  <a:lnTo>
                    <a:pt x="3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4"/>
            <p:cNvSpPr>
              <a:spLocks/>
            </p:cNvSpPr>
            <p:nvPr/>
          </p:nvSpPr>
          <p:spPr bwMode="auto">
            <a:xfrm>
              <a:off x="428" y="1341"/>
              <a:ext cx="79" cy="12"/>
            </a:xfrm>
            <a:custGeom>
              <a:avLst/>
              <a:gdLst>
                <a:gd name="T0" fmla="*/ 70 w 396"/>
                <a:gd name="T1" fmla="*/ 0 h 64"/>
                <a:gd name="T2" fmla="*/ 70 w 396"/>
                <a:gd name="T3" fmla="*/ 0 h 64"/>
                <a:gd name="T4" fmla="*/ 61 w 396"/>
                <a:gd name="T5" fmla="*/ 0 h 64"/>
                <a:gd name="T6" fmla="*/ 51 w 396"/>
                <a:gd name="T7" fmla="*/ 1 h 64"/>
                <a:gd name="T8" fmla="*/ 41 w 396"/>
                <a:gd name="T9" fmla="*/ 4 h 64"/>
                <a:gd name="T10" fmla="*/ 32 w 396"/>
                <a:gd name="T11" fmla="*/ 9 h 64"/>
                <a:gd name="T12" fmla="*/ 23 w 396"/>
                <a:gd name="T13" fmla="*/ 14 h 64"/>
                <a:gd name="T14" fmla="*/ 14 w 396"/>
                <a:gd name="T15" fmla="*/ 21 h 64"/>
                <a:gd name="T16" fmla="*/ 6 w 396"/>
                <a:gd name="T17" fmla="*/ 30 h 64"/>
                <a:gd name="T18" fmla="*/ 1 w 396"/>
                <a:gd name="T19" fmla="*/ 41 h 64"/>
                <a:gd name="T20" fmla="*/ 1 w 396"/>
                <a:gd name="T21" fmla="*/ 41 h 64"/>
                <a:gd name="T22" fmla="*/ 0 w 396"/>
                <a:gd name="T23" fmla="*/ 49 h 64"/>
                <a:gd name="T24" fmla="*/ 1 w 396"/>
                <a:gd name="T25" fmla="*/ 54 h 64"/>
                <a:gd name="T26" fmla="*/ 4 w 396"/>
                <a:gd name="T27" fmla="*/ 60 h 64"/>
                <a:gd name="T28" fmla="*/ 10 w 396"/>
                <a:gd name="T29" fmla="*/ 62 h 64"/>
                <a:gd name="T30" fmla="*/ 10 w 396"/>
                <a:gd name="T31" fmla="*/ 62 h 64"/>
                <a:gd name="T32" fmla="*/ 16 w 396"/>
                <a:gd name="T33" fmla="*/ 64 h 64"/>
                <a:gd name="T34" fmla="*/ 16 w 396"/>
                <a:gd name="T35" fmla="*/ 64 h 64"/>
                <a:gd name="T36" fmla="*/ 20 w 396"/>
                <a:gd name="T37" fmla="*/ 64 h 64"/>
                <a:gd name="T38" fmla="*/ 25 w 396"/>
                <a:gd name="T39" fmla="*/ 61 h 64"/>
                <a:gd name="T40" fmla="*/ 29 w 396"/>
                <a:gd name="T41" fmla="*/ 59 h 64"/>
                <a:gd name="T42" fmla="*/ 31 w 396"/>
                <a:gd name="T43" fmla="*/ 54 h 64"/>
                <a:gd name="T44" fmla="*/ 31 w 396"/>
                <a:gd name="T45" fmla="*/ 54 h 64"/>
                <a:gd name="T46" fmla="*/ 34 w 396"/>
                <a:gd name="T47" fmla="*/ 47 h 64"/>
                <a:gd name="T48" fmla="*/ 39 w 396"/>
                <a:gd name="T49" fmla="*/ 43 h 64"/>
                <a:gd name="T50" fmla="*/ 44 w 396"/>
                <a:gd name="T51" fmla="*/ 39 h 64"/>
                <a:gd name="T52" fmla="*/ 49 w 396"/>
                <a:gd name="T53" fmla="*/ 36 h 64"/>
                <a:gd name="T54" fmla="*/ 55 w 396"/>
                <a:gd name="T55" fmla="*/ 34 h 64"/>
                <a:gd name="T56" fmla="*/ 60 w 396"/>
                <a:gd name="T57" fmla="*/ 33 h 64"/>
                <a:gd name="T58" fmla="*/ 69 w 396"/>
                <a:gd name="T59" fmla="*/ 33 h 64"/>
                <a:gd name="T60" fmla="*/ 69 w 396"/>
                <a:gd name="T61" fmla="*/ 33 h 64"/>
                <a:gd name="T62" fmla="*/ 76 w 396"/>
                <a:gd name="T63" fmla="*/ 33 h 64"/>
                <a:gd name="T64" fmla="*/ 76 w 396"/>
                <a:gd name="T65" fmla="*/ 33 h 64"/>
                <a:gd name="T66" fmla="*/ 78 w 396"/>
                <a:gd name="T67" fmla="*/ 33 h 64"/>
                <a:gd name="T68" fmla="*/ 380 w 396"/>
                <a:gd name="T69" fmla="*/ 33 h 64"/>
                <a:gd name="T70" fmla="*/ 380 w 396"/>
                <a:gd name="T71" fmla="*/ 33 h 64"/>
                <a:gd name="T72" fmla="*/ 386 w 396"/>
                <a:gd name="T73" fmla="*/ 31 h 64"/>
                <a:gd name="T74" fmla="*/ 391 w 396"/>
                <a:gd name="T75" fmla="*/ 28 h 64"/>
                <a:gd name="T76" fmla="*/ 395 w 396"/>
                <a:gd name="T77" fmla="*/ 23 h 64"/>
                <a:gd name="T78" fmla="*/ 396 w 396"/>
                <a:gd name="T79" fmla="*/ 16 h 64"/>
                <a:gd name="T80" fmla="*/ 396 w 396"/>
                <a:gd name="T81" fmla="*/ 16 h 64"/>
                <a:gd name="T82" fmla="*/ 395 w 396"/>
                <a:gd name="T83" fmla="*/ 10 h 64"/>
                <a:gd name="T84" fmla="*/ 391 w 396"/>
                <a:gd name="T85" fmla="*/ 5 h 64"/>
                <a:gd name="T86" fmla="*/ 386 w 396"/>
                <a:gd name="T87" fmla="*/ 1 h 64"/>
                <a:gd name="T88" fmla="*/ 380 w 396"/>
                <a:gd name="T89" fmla="*/ 0 h 64"/>
                <a:gd name="T90" fmla="*/ 80 w 396"/>
                <a:gd name="T91" fmla="*/ 0 h 64"/>
                <a:gd name="T92" fmla="*/ 80 w 396"/>
                <a:gd name="T93" fmla="*/ 0 h 64"/>
                <a:gd name="T94" fmla="*/ 70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70" y="0"/>
                  </a:moveTo>
                  <a:lnTo>
                    <a:pt x="70" y="0"/>
                  </a:lnTo>
                  <a:lnTo>
                    <a:pt x="61" y="0"/>
                  </a:lnTo>
                  <a:lnTo>
                    <a:pt x="51" y="1"/>
                  </a:lnTo>
                  <a:lnTo>
                    <a:pt x="41" y="4"/>
                  </a:lnTo>
                  <a:lnTo>
                    <a:pt x="32" y="9"/>
                  </a:lnTo>
                  <a:lnTo>
                    <a:pt x="23" y="14"/>
                  </a:lnTo>
                  <a:lnTo>
                    <a:pt x="14" y="21"/>
                  </a:lnTo>
                  <a:lnTo>
                    <a:pt x="6" y="30"/>
                  </a:lnTo>
                  <a:lnTo>
                    <a:pt x="1" y="41"/>
                  </a:lnTo>
                  <a:lnTo>
                    <a:pt x="1" y="41"/>
                  </a:lnTo>
                  <a:lnTo>
                    <a:pt x="0" y="49"/>
                  </a:lnTo>
                  <a:lnTo>
                    <a:pt x="1" y="54"/>
                  </a:lnTo>
                  <a:lnTo>
                    <a:pt x="4" y="60"/>
                  </a:lnTo>
                  <a:lnTo>
                    <a:pt x="10" y="62"/>
                  </a:lnTo>
                  <a:lnTo>
                    <a:pt x="10" y="62"/>
                  </a:lnTo>
                  <a:lnTo>
                    <a:pt x="16" y="64"/>
                  </a:lnTo>
                  <a:lnTo>
                    <a:pt x="16" y="64"/>
                  </a:lnTo>
                  <a:lnTo>
                    <a:pt x="20" y="64"/>
                  </a:lnTo>
                  <a:lnTo>
                    <a:pt x="25" y="61"/>
                  </a:lnTo>
                  <a:lnTo>
                    <a:pt x="29" y="59"/>
                  </a:lnTo>
                  <a:lnTo>
                    <a:pt x="31" y="54"/>
                  </a:lnTo>
                  <a:lnTo>
                    <a:pt x="31" y="54"/>
                  </a:lnTo>
                  <a:lnTo>
                    <a:pt x="34" y="47"/>
                  </a:lnTo>
                  <a:lnTo>
                    <a:pt x="39" y="43"/>
                  </a:lnTo>
                  <a:lnTo>
                    <a:pt x="44" y="39"/>
                  </a:lnTo>
                  <a:lnTo>
                    <a:pt x="49" y="36"/>
                  </a:lnTo>
                  <a:lnTo>
                    <a:pt x="55" y="34"/>
                  </a:lnTo>
                  <a:lnTo>
                    <a:pt x="60" y="33"/>
                  </a:lnTo>
                  <a:lnTo>
                    <a:pt x="69" y="33"/>
                  </a:lnTo>
                  <a:lnTo>
                    <a:pt x="69" y="33"/>
                  </a:lnTo>
                  <a:lnTo>
                    <a:pt x="76" y="33"/>
                  </a:lnTo>
                  <a:lnTo>
                    <a:pt x="76" y="33"/>
                  </a:lnTo>
                  <a:lnTo>
                    <a:pt x="78" y="33"/>
                  </a:lnTo>
                  <a:lnTo>
                    <a:pt x="380" y="33"/>
                  </a:lnTo>
                  <a:lnTo>
                    <a:pt x="380" y="33"/>
                  </a:lnTo>
                  <a:lnTo>
                    <a:pt x="386" y="31"/>
                  </a:lnTo>
                  <a:lnTo>
                    <a:pt x="391" y="28"/>
                  </a:lnTo>
                  <a:lnTo>
                    <a:pt x="395" y="23"/>
                  </a:lnTo>
                  <a:lnTo>
                    <a:pt x="396" y="16"/>
                  </a:lnTo>
                  <a:lnTo>
                    <a:pt x="396" y="16"/>
                  </a:lnTo>
                  <a:lnTo>
                    <a:pt x="395" y="10"/>
                  </a:lnTo>
                  <a:lnTo>
                    <a:pt x="391" y="5"/>
                  </a:lnTo>
                  <a:lnTo>
                    <a:pt x="386" y="1"/>
                  </a:lnTo>
                  <a:lnTo>
                    <a:pt x="380" y="0"/>
                  </a:lnTo>
                  <a:lnTo>
                    <a:pt x="80" y="0"/>
                  </a:lnTo>
                  <a:lnTo>
                    <a:pt x="80" y="0"/>
                  </a:lnTo>
                  <a:lnTo>
                    <a:pt x="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5"/>
            <p:cNvSpPr>
              <a:spLocks/>
            </p:cNvSpPr>
            <p:nvPr/>
          </p:nvSpPr>
          <p:spPr bwMode="auto">
            <a:xfrm>
              <a:off x="428" y="1341"/>
              <a:ext cx="79" cy="12"/>
            </a:xfrm>
            <a:custGeom>
              <a:avLst/>
              <a:gdLst>
                <a:gd name="T0" fmla="*/ 70 w 396"/>
                <a:gd name="T1" fmla="*/ 0 h 64"/>
                <a:gd name="T2" fmla="*/ 70 w 396"/>
                <a:gd name="T3" fmla="*/ 0 h 64"/>
                <a:gd name="T4" fmla="*/ 61 w 396"/>
                <a:gd name="T5" fmla="*/ 0 h 64"/>
                <a:gd name="T6" fmla="*/ 51 w 396"/>
                <a:gd name="T7" fmla="*/ 1 h 64"/>
                <a:gd name="T8" fmla="*/ 41 w 396"/>
                <a:gd name="T9" fmla="*/ 4 h 64"/>
                <a:gd name="T10" fmla="*/ 32 w 396"/>
                <a:gd name="T11" fmla="*/ 9 h 64"/>
                <a:gd name="T12" fmla="*/ 23 w 396"/>
                <a:gd name="T13" fmla="*/ 14 h 64"/>
                <a:gd name="T14" fmla="*/ 14 w 396"/>
                <a:gd name="T15" fmla="*/ 21 h 64"/>
                <a:gd name="T16" fmla="*/ 6 w 396"/>
                <a:gd name="T17" fmla="*/ 30 h 64"/>
                <a:gd name="T18" fmla="*/ 1 w 396"/>
                <a:gd name="T19" fmla="*/ 41 h 64"/>
                <a:gd name="T20" fmla="*/ 1 w 396"/>
                <a:gd name="T21" fmla="*/ 41 h 64"/>
                <a:gd name="T22" fmla="*/ 0 w 396"/>
                <a:gd name="T23" fmla="*/ 49 h 64"/>
                <a:gd name="T24" fmla="*/ 1 w 396"/>
                <a:gd name="T25" fmla="*/ 54 h 64"/>
                <a:gd name="T26" fmla="*/ 4 w 396"/>
                <a:gd name="T27" fmla="*/ 60 h 64"/>
                <a:gd name="T28" fmla="*/ 10 w 396"/>
                <a:gd name="T29" fmla="*/ 62 h 64"/>
                <a:gd name="T30" fmla="*/ 10 w 396"/>
                <a:gd name="T31" fmla="*/ 62 h 64"/>
                <a:gd name="T32" fmla="*/ 16 w 396"/>
                <a:gd name="T33" fmla="*/ 64 h 64"/>
                <a:gd name="T34" fmla="*/ 16 w 396"/>
                <a:gd name="T35" fmla="*/ 64 h 64"/>
                <a:gd name="T36" fmla="*/ 20 w 396"/>
                <a:gd name="T37" fmla="*/ 64 h 64"/>
                <a:gd name="T38" fmla="*/ 25 w 396"/>
                <a:gd name="T39" fmla="*/ 61 h 64"/>
                <a:gd name="T40" fmla="*/ 29 w 396"/>
                <a:gd name="T41" fmla="*/ 59 h 64"/>
                <a:gd name="T42" fmla="*/ 31 w 396"/>
                <a:gd name="T43" fmla="*/ 54 h 64"/>
                <a:gd name="T44" fmla="*/ 31 w 396"/>
                <a:gd name="T45" fmla="*/ 54 h 64"/>
                <a:gd name="T46" fmla="*/ 34 w 396"/>
                <a:gd name="T47" fmla="*/ 47 h 64"/>
                <a:gd name="T48" fmla="*/ 39 w 396"/>
                <a:gd name="T49" fmla="*/ 43 h 64"/>
                <a:gd name="T50" fmla="*/ 44 w 396"/>
                <a:gd name="T51" fmla="*/ 39 h 64"/>
                <a:gd name="T52" fmla="*/ 49 w 396"/>
                <a:gd name="T53" fmla="*/ 36 h 64"/>
                <a:gd name="T54" fmla="*/ 55 w 396"/>
                <a:gd name="T55" fmla="*/ 34 h 64"/>
                <a:gd name="T56" fmla="*/ 60 w 396"/>
                <a:gd name="T57" fmla="*/ 33 h 64"/>
                <a:gd name="T58" fmla="*/ 69 w 396"/>
                <a:gd name="T59" fmla="*/ 33 h 64"/>
                <a:gd name="T60" fmla="*/ 69 w 396"/>
                <a:gd name="T61" fmla="*/ 33 h 64"/>
                <a:gd name="T62" fmla="*/ 76 w 396"/>
                <a:gd name="T63" fmla="*/ 33 h 64"/>
                <a:gd name="T64" fmla="*/ 76 w 396"/>
                <a:gd name="T65" fmla="*/ 33 h 64"/>
                <a:gd name="T66" fmla="*/ 78 w 396"/>
                <a:gd name="T67" fmla="*/ 33 h 64"/>
                <a:gd name="T68" fmla="*/ 380 w 396"/>
                <a:gd name="T69" fmla="*/ 33 h 64"/>
                <a:gd name="T70" fmla="*/ 380 w 396"/>
                <a:gd name="T71" fmla="*/ 33 h 64"/>
                <a:gd name="T72" fmla="*/ 386 w 396"/>
                <a:gd name="T73" fmla="*/ 31 h 64"/>
                <a:gd name="T74" fmla="*/ 391 w 396"/>
                <a:gd name="T75" fmla="*/ 28 h 64"/>
                <a:gd name="T76" fmla="*/ 395 w 396"/>
                <a:gd name="T77" fmla="*/ 23 h 64"/>
                <a:gd name="T78" fmla="*/ 396 w 396"/>
                <a:gd name="T79" fmla="*/ 16 h 64"/>
                <a:gd name="T80" fmla="*/ 396 w 396"/>
                <a:gd name="T81" fmla="*/ 16 h 64"/>
                <a:gd name="T82" fmla="*/ 395 w 396"/>
                <a:gd name="T83" fmla="*/ 10 h 64"/>
                <a:gd name="T84" fmla="*/ 391 w 396"/>
                <a:gd name="T85" fmla="*/ 5 h 64"/>
                <a:gd name="T86" fmla="*/ 386 w 396"/>
                <a:gd name="T87" fmla="*/ 1 h 64"/>
                <a:gd name="T88" fmla="*/ 380 w 396"/>
                <a:gd name="T89" fmla="*/ 0 h 64"/>
                <a:gd name="T90" fmla="*/ 80 w 396"/>
                <a:gd name="T91" fmla="*/ 0 h 64"/>
                <a:gd name="T92" fmla="*/ 80 w 396"/>
                <a:gd name="T93" fmla="*/ 0 h 64"/>
                <a:gd name="T94" fmla="*/ 70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70" y="0"/>
                  </a:moveTo>
                  <a:lnTo>
                    <a:pt x="70" y="0"/>
                  </a:lnTo>
                  <a:lnTo>
                    <a:pt x="61" y="0"/>
                  </a:lnTo>
                  <a:lnTo>
                    <a:pt x="51" y="1"/>
                  </a:lnTo>
                  <a:lnTo>
                    <a:pt x="41" y="4"/>
                  </a:lnTo>
                  <a:lnTo>
                    <a:pt x="32" y="9"/>
                  </a:lnTo>
                  <a:lnTo>
                    <a:pt x="23" y="14"/>
                  </a:lnTo>
                  <a:lnTo>
                    <a:pt x="14" y="21"/>
                  </a:lnTo>
                  <a:lnTo>
                    <a:pt x="6" y="30"/>
                  </a:lnTo>
                  <a:lnTo>
                    <a:pt x="1" y="41"/>
                  </a:lnTo>
                  <a:lnTo>
                    <a:pt x="1" y="41"/>
                  </a:lnTo>
                  <a:lnTo>
                    <a:pt x="0" y="49"/>
                  </a:lnTo>
                  <a:lnTo>
                    <a:pt x="1" y="54"/>
                  </a:lnTo>
                  <a:lnTo>
                    <a:pt x="4" y="60"/>
                  </a:lnTo>
                  <a:lnTo>
                    <a:pt x="10" y="62"/>
                  </a:lnTo>
                  <a:lnTo>
                    <a:pt x="10" y="62"/>
                  </a:lnTo>
                  <a:lnTo>
                    <a:pt x="16" y="64"/>
                  </a:lnTo>
                  <a:lnTo>
                    <a:pt x="16" y="64"/>
                  </a:lnTo>
                  <a:lnTo>
                    <a:pt x="20" y="64"/>
                  </a:lnTo>
                  <a:lnTo>
                    <a:pt x="25" y="61"/>
                  </a:lnTo>
                  <a:lnTo>
                    <a:pt x="29" y="59"/>
                  </a:lnTo>
                  <a:lnTo>
                    <a:pt x="31" y="54"/>
                  </a:lnTo>
                  <a:lnTo>
                    <a:pt x="31" y="54"/>
                  </a:lnTo>
                  <a:lnTo>
                    <a:pt x="34" y="47"/>
                  </a:lnTo>
                  <a:lnTo>
                    <a:pt x="39" y="43"/>
                  </a:lnTo>
                  <a:lnTo>
                    <a:pt x="44" y="39"/>
                  </a:lnTo>
                  <a:lnTo>
                    <a:pt x="49" y="36"/>
                  </a:lnTo>
                  <a:lnTo>
                    <a:pt x="55" y="34"/>
                  </a:lnTo>
                  <a:lnTo>
                    <a:pt x="60" y="33"/>
                  </a:lnTo>
                  <a:lnTo>
                    <a:pt x="69" y="33"/>
                  </a:lnTo>
                  <a:lnTo>
                    <a:pt x="69" y="33"/>
                  </a:lnTo>
                  <a:lnTo>
                    <a:pt x="76" y="33"/>
                  </a:lnTo>
                  <a:lnTo>
                    <a:pt x="76" y="33"/>
                  </a:lnTo>
                  <a:lnTo>
                    <a:pt x="78" y="33"/>
                  </a:lnTo>
                  <a:lnTo>
                    <a:pt x="380" y="33"/>
                  </a:lnTo>
                  <a:lnTo>
                    <a:pt x="380" y="33"/>
                  </a:lnTo>
                  <a:lnTo>
                    <a:pt x="386" y="31"/>
                  </a:lnTo>
                  <a:lnTo>
                    <a:pt x="391" y="28"/>
                  </a:lnTo>
                  <a:lnTo>
                    <a:pt x="395" y="23"/>
                  </a:lnTo>
                  <a:lnTo>
                    <a:pt x="396" y="16"/>
                  </a:lnTo>
                  <a:lnTo>
                    <a:pt x="396" y="16"/>
                  </a:lnTo>
                  <a:lnTo>
                    <a:pt x="395" y="10"/>
                  </a:lnTo>
                  <a:lnTo>
                    <a:pt x="391" y="5"/>
                  </a:lnTo>
                  <a:lnTo>
                    <a:pt x="386" y="1"/>
                  </a:lnTo>
                  <a:lnTo>
                    <a:pt x="380" y="0"/>
                  </a:lnTo>
                  <a:lnTo>
                    <a:pt x="80" y="0"/>
                  </a:lnTo>
                  <a:lnTo>
                    <a:pt x="80" y="0"/>
                  </a:lnTo>
                  <a:lnTo>
                    <a:pt x="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6"/>
            <p:cNvSpPr>
              <a:spLocks/>
            </p:cNvSpPr>
            <p:nvPr/>
          </p:nvSpPr>
          <p:spPr bwMode="auto">
            <a:xfrm>
              <a:off x="428" y="1368"/>
              <a:ext cx="79" cy="13"/>
            </a:xfrm>
            <a:custGeom>
              <a:avLst/>
              <a:gdLst>
                <a:gd name="T0" fmla="*/ 70 w 396"/>
                <a:gd name="T1" fmla="*/ 0 h 65"/>
                <a:gd name="T2" fmla="*/ 70 w 396"/>
                <a:gd name="T3" fmla="*/ 0 h 65"/>
                <a:gd name="T4" fmla="*/ 61 w 396"/>
                <a:gd name="T5" fmla="*/ 2 h 65"/>
                <a:gd name="T6" fmla="*/ 51 w 396"/>
                <a:gd name="T7" fmla="*/ 3 h 65"/>
                <a:gd name="T8" fmla="*/ 41 w 396"/>
                <a:gd name="T9" fmla="*/ 5 h 65"/>
                <a:gd name="T10" fmla="*/ 32 w 396"/>
                <a:gd name="T11" fmla="*/ 9 h 65"/>
                <a:gd name="T12" fmla="*/ 23 w 396"/>
                <a:gd name="T13" fmla="*/ 14 h 65"/>
                <a:gd name="T14" fmla="*/ 14 w 396"/>
                <a:gd name="T15" fmla="*/ 22 h 65"/>
                <a:gd name="T16" fmla="*/ 6 w 396"/>
                <a:gd name="T17" fmla="*/ 32 h 65"/>
                <a:gd name="T18" fmla="*/ 1 w 396"/>
                <a:gd name="T19" fmla="*/ 43 h 65"/>
                <a:gd name="T20" fmla="*/ 1 w 396"/>
                <a:gd name="T21" fmla="*/ 43 h 65"/>
                <a:gd name="T22" fmla="*/ 0 w 396"/>
                <a:gd name="T23" fmla="*/ 49 h 65"/>
                <a:gd name="T24" fmla="*/ 1 w 396"/>
                <a:gd name="T25" fmla="*/ 55 h 65"/>
                <a:gd name="T26" fmla="*/ 4 w 396"/>
                <a:gd name="T27" fmla="*/ 60 h 65"/>
                <a:gd name="T28" fmla="*/ 10 w 396"/>
                <a:gd name="T29" fmla="*/ 64 h 65"/>
                <a:gd name="T30" fmla="*/ 10 w 396"/>
                <a:gd name="T31" fmla="*/ 64 h 65"/>
                <a:gd name="T32" fmla="*/ 16 w 396"/>
                <a:gd name="T33" fmla="*/ 65 h 65"/>
                <a:gd name="T34" fmla="*/ 16 w 396"/>
                <a:gd name="T35" fmla="*/ 65 h 65"/>
                <a:gd name="T36" fmla="*/ 20 w 396"/>
                <a:gd name="T37" fmla="*/ 64 h 65"/>
                <a:gd name="T38" fmla="*/ 25 w 396"/>
                <a:gd name="T39" fmla="*/ 63 h 65"/>
                <a:gd name="T40" fmla="*/ 29 w 396"/>
                <a:gd name="T41" fmla="*/ 59 h 65"/>
                <a:gd name="T42" fmla="*/ 31 w 396"/>
                <a:gd name="T43" fmla="*/ 55 h 65"/>
                <a:gd name="T44" fmla="*/ 31 w 396"/>
                <a:gd name="T45" fmla="*/ 55 h 65"/>
                <a:gd name="T46" fmla="*/ 34 w 396"/>
                <a:gd name="T47" fmla="*/ 48 h 65"/>
                <a:gd name="T48" fmla="*/ 39 w 396"/>
                <a:gd name="T49" fmla="*/ 43 h 65"/>
                <a:gd name="T50" fmla="*/ 44 w 396"/>
                <a:gd name="T51" fmla="*/ 39 h 65"/>
                <a:gd name="T52" fmla="*/ 49 w 396"/>
                <a:gd name="T53" fmla="*/ 37 h 65"/>
                <a:gd name="T54" fmla="*/ 55 w 396"/>
                <a:gd name="T55" fmla="*/ 35 h 65"/>
                <a:gd name="T56" fmla="*/ 60 w 396"/>
                <a:gd name="T57" fmla="*/ 34 h 65"/>
                <a:gd name="T58" fmla="*/ 69 w 396"/>
                <a:gd name="T59" fmla="*/ 33 h 65"/>
                <a:gd name="T60" fmla="*/ 69 w 396"/>
                <a:gd name="T61" fmla="*/ 33 h 65"/>
                <a:gd name="T62" fmla="*/ 76 w 396"/>
                <a:gd name="T63" fmla="*/ 33 h 65"/>
                <a:gd name="T64" fmla="*/ 76 w 396"/>
                <a:gd name="T65" fmla="*/ 33 h 65"/>
                <a:gd name="T66" fmla="*/ 78 w 396"/>
                <a:gd name="T67" fmla="*/ 34 h 65"/>
                <a:gd name="T68" fmla="*/ 380 w 396"/>
                <a:gd name="T69" fmla="*/ 34 h 65"/>
                <a:gd name="T70" fmla="*/ 380 w 396"/>
                <a:gd name="T71" fmla="*/ 34 h 65"/>
                <a:gd name="T72" fmla="*/ 386 w 396"/>
                <a:gd name="T73" fmla="*/ 33 h 65"/>
                <a:gd name="T74" fmla="*/ 391 w 396"/>
                <a:gd name="T75" fmla="*/ 29 h 65"/>
                <a:gd name="T76" fmla="*/ 395 w 396"/>
                <a:gd name="T77" fmla="*/ 24 h 65"/>
                <a:gd name="T78" fmla="*/ 396 w 396"/>
                <a:gd name="T79" fmla="*/ 18 h 65"/>
                <a:gd name="T80" fmla="*/ 396 w 396"/>
                <a:gd name="T81" fmla="*/ 18 h 65"/>
                <a:gd name="T82" fmla="*/ 395 w 396"/>
                <a:gd name="T83" fmla="*/ 12 h 65"/>
                <a:gd name="T84" fmla="*/ 391 w 396"/>
                <a:gd name="T85" fmla="*/ 5 h 65"/>
                <a:gd name="T86" fmla="*/ 386 w 396"/>
                <a:gd name="T87" fmla="*/ 3 h 65"/>
                <a:gd name="T88" fmla="*/ 380 w 396"/>
                <a:gd name="T89" fmla="*/ 2 h 65"/>
                <a:gd name="T90" fmla="*/ 80 w 396"/>
                <a:gd name="T91" fmla="*/ 2 h 65"/>
                <a:gd name="T92" fmla="*/ 80 w 396"/>
                <a:gd name="T93" fmla="*/ 2 h 65"/>
                <a:gd name="T94" fmla="*/ 70 w 396"/>
                <a:gd name="T9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70" y="0"/>
                  </a:moveTo>
                  <a:lnTo>
                    <a:pt x="70" y="0"/>
                  </a:lnTo>
                  <a:lnTo>
                    <a:pt x="61" y="2"/>
                  </a:lnTo>
                  <a:lnTo>
                    <a:pt x="51" y="3"/>
                  </a:lnTo>
                  <a:lnTo>
                    <a:pt x="41" y="5"/>
                  </a:lnTo>
                  <a:lnTo>
                    <a:pt x="32" y="9"/>
                  </a:lnTo>
                  <a:lnTo>
                    <a:pt x="23" y="14"/>
                  </a:lnTo>
                  <a:lnTo>
                    <a:pt x="14" y="22"/>
                  </a:lnTo>
                  <a:lnTo>
                    <a:pt x="6" y="32"/>
                  </a:lnTo>
                  <a:lnTo>
                    <a:pt x="1" y="43"/>
                  </a:lnTo>
                  <a:lnTo>
                    <a:pt x="1" y="43"/>
                  </a:lnTo>
                  <a:lnTo>
                    <a:pt x="0" y="49"/>
                  </a:lnTo>
                  <a:lnTo>
                    <a:pt x="1" y="55"/>
                  </a:lnTo>
                  <a:lnTo>
                    <a:pt x="4" y="60"/>
                  </a:lnTo>
                  <a:lnTo>
                    <a:pt x="10" y="64"/>
                  </a:lnTo>
                  <a:lnTo>
                    <a:pt x="10" y="64"/>
                  </a:lnTo>
                  <a:lnTo>
                    <a:pt x="16" y="65"/>
                  </a:lnTo>
                  <a:lnTo>
                    <a:pt x="16" y="65"/>
                  </a:lnTo>
                  <a:lnTo>
                    <a:pt x="20" y="64"/>
                  </a:lnTo>
                  <a:lnTo>
                    <a:pt x="25" y="63"/>
                  </a:lnTo>
                  <a:lnTo>
                    <a:pt x="29" y="59"/>
                  </a:lnTo>
                  <a:lnTo>
                    <a:pt x="31" y="55"/>
                  </a:lnTo>
                  <a:lnTo>
                    <a:pt x="31" y="55"/>
                  </a:lnTo>
                  <a:lnTo>
                    <a:pt x="34" y="48"/>
                  </a:lnTo>
                  <a:lnTo>
                    <a:pt x="39" y="43"/>
                  </a:lnTo>
                  <a:lnTo>
                    <a:pt x="44" y="39"/>
                  </a:lnTo>
                  <a:lnTo>
                    <a:pt x="49" y="37"/>
                  </a:lnTo>
                  <a:lnTo>
                    <a:pt x="55" y="35"/>
                  </a:lnTo>
                  <a:lnTo>
                    <a:pt x="60" y="34"/>
                  </a:lnTo>
                  <a:lnTo>
                    <a:pt x="69" y="33"/>
                  </a:lnTo>
                  <a:lnTo>
                    <a:pt x="69" y="33"/>
                  </a:lnTo>
                  <a:lnTo>
                    <a:pt x="76" y="33"/>
                  </a:lnTo>
                  <a:lnTo>
                    <a:pt x="76" y="33"/>
                  </a:lnTo>
                  <a:lnTo>
                    <a:pt x="78" y="34"/>
                  </a:lnTo>
                  <a:lnTo>
                    <a:pt x="380" y="34"/>
                  </a:lnTo>
                  <a:lnTo>
                    <a:pt x="380" y="34"/>
                  </a:lnTo>
                  <a:lnTo>
                    <a:pt x="386" y="33"/>
                  </a:lnTo>
                  <a:lnTo>
                    <a:pt x="391" y="29"/>
                  </a:lnTo>
                  <a:lnTo>
                    <a:pt x="395" y="24"/>
                  </a:lnTo>
                  <a:lnTo>
                    <a:pt x="396" y="18"/>
                  </a:lnTo>
                  <a:lnTo>
                    <a:pt x="396" y="18"/>
                  </a:lnTo>
                  <a:lnTo>
                    <a:pt x="395" y="12"/>
                  </a:lnTo>
                  <a:lnTo>
                    <a:pt x="391" y="5"/>
                  </a:lnTo>
                  <a:lnTo>
                    <a:pt x="386" y="3"/>
                  </a:lnTo>
                  <a:lnTo>
                    <a:pt x="380" y="2"/>
                  </a:lnTo>
                  <a:lnTo>
                    <a:pt x="80" y="2"/>
                  </a:lnTo>
                  <a:lnTo>
                    <a:pt x="80" y="2"/>
                  </a:lnTo>
                  <a:lnTo>
                    <a:pt x="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7"/>
            <p:cNvSpPr>
              <a:spLocks/>
            </p:cNvSpPr>
            <p:nvPr/>
          </p:nvSpPr>
          <p:spPr bwMode="auto">
            <a:xfrm>
              <a:off x="428" y="1368"/>
              <a:ext cx="79" cy="13"/>
            </a:xfrm>
            <a:custGeom>
              <a:avLst/>
              <a:gdLst>
                <a:gd name="T0" fmla="*/ 70 w 396"/>
                <a:gd name="T1" fmla="*/ 0 h 65"/>
                <a:gd name="T2" fmla="*/ 70 w 396"/>
                <a:gd name="T3" fmla="*/ 0 h 65"/>
                <a:gd name="T4" fmla="*/ 61 w 396"/>
                <a:gd name="T5" fmla="*/ 2 h 65"/>
                <a:gd name="T6" fmla="*/ 51 w 396"/>
                <a:gd name="T7" fmla="*/ 3 h 65"/>
                <a:gd name="T8" fmla="*/ 41 w 396"/>
                <a:gd name="T9" fmla="*/ 5 h 65"/>
                <a:gd name="T10" fmla="*/ 32 w 396"/>
                <a:gd name="T11" fmla="*/ 9 h 65"/>
                <a:gd name="T12" fmla="*/ 23 w 396"/>
                <a:gd name="T13" fmla="*/ 14 h 65"/>
                <a:gd name="T14" fmla="*/ 14 w 396"/>
                <a:gd name="T15" fmla="*/ 22 h 65"/>
                <a:gd name="T16" fmla="*/ 6 w 396"/>
                <a:gd name="T17" fmla="*/ 32 h 65"/>
                <a:gd name="T18" fmla="*/ 1 w 396"/>
                <a:gd name="T19" fmla="*/ 43 h 65"/>
                <a:gd name="T20" fmla="*/ 1 w 396"/>
                <a:gd name="T21" fmla="*/ 43 h 65"/>
                <a:gd name="T22" fmla="*/ 0 w 396"/>
                <a:gd name="T23" fmla="*/ 49 h 65"/>
                <a:gd name="T24" fmla="*/ 1 w 396"/>
                <a:gd name="T25" fmla="*/ 55 h 65"/>
                <a:gd name="T26" fmla="*/ 4 w 396"/>
                <a:gd name="T27" fmla="*/ 60 h 65"/>
                <a:gd name="T28" fmla="*/ 10 w 396"/>
                <a:gd name="T29" fmla="*/ 64 h 65"/>
                <a:gd name="T30" fmla="*/ 10 w 396"/>
                <a:gd name="T31" fmla="*/ 64 h 65"/>
                <a:gd name="T32" fmla="*/ 16 w 396"/>
                <a:gd name="T33" fmla="*/ 65 h 65"/>
                <a:gd name="T34" fmla="*/ 16 w 396"/>
                <a:gd name="T35" fmla="*/ 65 h 65"/>
                <a:gd name="T36" fmla="*/ 20 w 396"/>
                <a:gd name="T37" fmla="*/ 64 h 65"/>
                <a:gd name="T38" fmla="*/ 25 w 396"/>
                <a:gd name="T39" fmla="*/ 63 h 65"/>
                <a:gd name="T40" fmla="*/ 29 w 396"/>
                <a:gd name="T41" fmla="*/ 59 h 65"/>
                <a:gd name="T42" fmla="*/ 31 w 396"/>
                <a:gd name="T43" fmla="*/ 55 h 65"/>
                <a:gd name="T44" fmla="*/ 31 w 396"/>
                <a:gd name="T45" fmla="*/ 55 h 65"/>
                <a:gd name="T46" fmla="*/ 34 w 396"/>
                <a:gd name="T47" fmla="*/ 48 h 65"/>
                <a:gd name="T48" fmla="*/ 39 w 396"/>
                <a:gd name="T49" fmla="*/ 43 h 65"/>
                <a:gd name="T50" fmla="*/ 44 w 396"/>
                <a:gd name="T51" fmla="*/ 39 h 65"/>
                <a:gd name="T52" fmla="*/ 49 w 396"/>
                <a:gd name="T53" fmla="*/ 37 h 65"/>
                <a:gd name="T54" fmla="*/ 55 w 396"/>
                <a:gd name="T55" fmla="*/ 35 h 65"/>
                <a:gd name="T56" fmla="*/ 60 w 396"/>
                <a:gd name="T57" fmla="*/ 34 h 65"/>
                <a:gd name="T58" fmla="*/ 69 w 396"/>
                <a:gd name="T59" fmla="*/ 33 h 65"/>
                <a:gd name="T60" fmla="*/ 69 w 396"/>
                <a:gd name="T61" fmla="*/ 33 h 65"/>
                <a:gd name="T62" fmla="*/ 76 w 396"/>
                <a:gd name="T63" fmla="*/ 33 h 65"/>
                <a:gd name="T64" fmla="*/ 76 w 396"/>
                <a:gd name="T65" fmla="*/ 33 h 65"/>
                <a:gd name="T66" fmla="*/ 78 w 396"/>
                <a:gd name="T67" fmla="*/ 34 h 65"/>
                <a:gd name="T68" fmla="*/ 380 w 396"/>
                <a:gd name="T69" fmla="*/ 34 h 65"/>
                <a:gd name="T70" fmla="*/ 380 w 396"/>
                <a:gd name="T71" fmla="*/ 34 h 65"/>
                <a:gd name="T72" fmla="*/ 386 w 396"/>
                <a:gd name="T73" fmla="*/ 33 h 65"/>
                <a:gd name="T74" fmla="*/ 391 w 396"/>
                <a:gd name="T75" fmla="*/ 29 h 65"/>
                <a:gd name="T76" fmla="*/ 395 w 396"/>
                <a:gd name="T77" fmla="*/ 24 h 65"/>
                <a:gd name="T78" fmla="*/ 396 w 396"/>
                <a:gd name="T79" fmla="*/ 18 h 65"/>
                <a:gd name="T80" fmla="*/ 396 w 396"/>
                <a:gd name="T81" fmla="*/ 18 h 65"/>
                <a:gd name="T82" fmla="*/ 395 w 396"/>
                <a:gd name="T83" fmla="*/ 12 h 65"/>
                <a:gd name="T84" fmla="*/ 391 w 396"/>
                <a:gd name="T85" fmla="*/ 5 h 65"/>
                <a:gd name="T86" fmla="*/ 386 w 396"/>
                <a:gd name="T87" fmla="*/ 3 h 65"/>
                <a:gd name="T88" fmla="*/ 380 w 396"/>
                <a:gd name="T89" fmla="*/ 2 h 65"/>
                <a:gd name="T90" fmla="*/ 80 w 396"/>
                <a:gd name="T91" fmla="*/ 2 h 65"/>
                <a:gd name="T92" fmla="*/ 80 w 396"/>
                <a:gd name="T93" fmla="*/ 2 h 65"/>
                <a:gd name="T94" fmla="*/ 70 w 396"/>
                <a:gd name="T9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70" y="0"/>
                  </a:moveTo>
                  <a:lnTo>
                    <a:pt x="70" y="0"/>
                  </a:lnTo>
                  <a:lnTo>
                    <a:pt x="61" y="2"/>
                  </a:lnTo>
                  <a:lnTo>
                    <a:pt x="51" y="3"/>
                  </a:lnTo>
                  <a:lnTo>
                    <a:pt x="41" y="5"/>
                  </a:lnTo>
                  <a:lnTo>
                    <a:pt x="32" y="9"/>
                  </a:lnTo>
                  <a:lnTo>
                    <a:pt x="23" y="14"/>
                  </a:lnTo>
                  <a:lnTo>
                    <a:pt x="14" y="22"/>
                  </a:lnTo>
                  <a:lnTo>
                    <a:pt x="6" y="32"/>
                  </a:lnTo>
                  <a:lnTo>
                    <a:pt x="1" y="43"/>
                  </a:lnTo>
                  <a:lnTo>
                    <a:pt x="1" y="43"/>
                  </a:lnTo>
                  <a:lnTo>
                    <a:pt x="0" y="49"/>
                  </a:lnTo>
                  <a:lnTo>
                    <a:pt x="1" y="55"/>
                  </a:lnTo>
                  <a:lnTo>
                    <a:pt x="4" y="60"/>
                  </a:lnTo>
                  <a:lnTo>
                    <a:pt x="10" y="64"/>
                  </a:lnTo>
                  <a:lnTo>
                    <a:pt x="10" y="64"/>
                  </a:lnTo>
                  <a:lnTo>
                    <a:pt x="16" y="65"/>
                  </a:lnTo>
                  <a:lnTo>
                    <a:pt x="16" y="65"/>
                  </a:lnTo>
                  <a:lnTo>
                    <a:pt x="20" y="64"/>
                  </a:lnTo>
                  <a:lnTo>
                    <a:pt x="25" y="63"/>
                  </a:lnTo>
                  <a:lnTo>
                    <a:pt x="29" y="59"/>
                  </a:lnTo>
                  <a:lnTo>
                    <a:pt x="31" y="55"/>
                  </a:lnTo>
                  <a:lnTo>
                    <a:pt x="31" y="55"/>
                  </a:lnTo>
                  <a:lnTo>
                    <a:pt x="34" y="48"/>
                  </a:lnTo>
                  <a:lnTo>
                    <a:pt x="39" y="43"/>
                  </a:lnTo>
                  <a:lnTo>
                    <a:pt x="44" y="39"/>
                  </a:lnTo>
                  <a:lnTo>
                    <a:pt x="49" y="37"/>
                  </a:lnTo>
                  <a:lnTo>
                    <a:pt x="55" y="35"/>
                  </a:lnTo>
                  <a:lnTo>
                    <a:pt x="60" y="34"/>
                  </a:lnTo>
                  <a:lnTo>
                    <a:pt x="69" y="33"/>
                  </a:lnTo>
                  <a:lnTo>
                    <a:pt x="69" y="33"/>
                  </a:lnTo>
                  <a:lnTo>
                    <a:pt x="76" y="33"/>
                  </a:lnTo>
                  <a:lnTo>
                    <a:pt x="76" y="33"/>
                  </a:lnTo>
                  <a:lnTo>
                    <a:pt x="78" y="34"/>
                  </a:lnTo>
                  <a:lnTo>
                    <a:pt x="380" y="34"/>
                  </a:lnTo>
                  <a:lnTo>
                    <a:pt x="380" y="34"/>
                  </a:lnTo>
                  <a:lnTo>
                    <a:pt x="386" y="33"/>
                  </a:lnTo>
                  <a:lnTo>
                    <a:pt x="391" y="29"/>
                  </a:lnTo>
                  <a:lnTo>
                    <a:pt x="395" y="24"/>
                  </a:lnTo>
                  <a:lnTo>
                    <a:pt x="396" y="18"/>
                  </a:lnTo>
                  <a:lnTo>
                    <a:pt x="396" y="18"/>
                  </a:lnTo>
                  <a:lnTo>
                    <a:pt x="395" y="12"/>
                  </a:lnTo>
                  <a:lnTo>
                    <a:pt x="391" y="5"/>
                  </a:lnTo>
                  <a:lnTo>
                    <a:pt x="386" y="3"/>
                  </a:lnTo>
                  <a:lnTo>
                    <a:pt x="380" y="2"/>
                  </a:lnTo>
                  <a:lnTo>
                    <a:pt x="80" y="2"/>
                  </a:lnTo>
                  <a:lnTo>
                    <a:pt x="80" y="2"/>
                  </a:lnTo>
                  <a:lnTo>
                    <a:pt x="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8"/>
            <p:cNvSpPr>
              <a:spLocks/>
            </p:cNvSpPr>
            <p:nvPr/>
          </p:nvSpPr>
          <p:spPr bwMode="auto">
            <a:xfrm>
              <a:off x="428" y="1396"/>
              <a:ext cx="79" cy="13"/>
            </a:xfrm>
            <a:custGeom>
              <a:avLst/>
              <a:gdLst>
                <a:gd name="T0" fmla="*/ 70 w 396"/>
                <a:gd name="T1" fmla="*/ 0 h 63"/>
                <a:gd name="T2" fmla="*/ 70 w 396"/>
                <a:gd name="T3" fmla="*/ 0 h 63"/>
                <a:gd name="T4" fmla="*/ 61 w 396"/>
                <a:gd name="T5" fmla="*/ 0 h 63"/>
                <a:gd name="T6" fmla="*/ 51 w 396"/>
                <a:gd name="T7" fmla="*/ 1 h 63"/>
                <a:gd name="T8" fmla="*/ 41 w 396"/>
                <a:gd name="T9" fmla="*/ 4 h 63"/>
                <a:gd name="T10" fmla="*/ 32 w 396"/>
                <a:gd name="T11" fmla="*/ 7 h 63"/>
                <a:gd name="T12" fmla="*/ 23 w 396"/>
                <a:gd name="T13" fmla="*/ 14 h 63"/>
                <a:gd name="T14" fmla="*/ 14 w 396"/>
                <a:gd name="T15" fmla="*/ 21 h 63"/>
                <a:gd name="T16" fmla="*/ 6 w 396"/>
                <a:gd name="T17" fmla="*/ 30 h 63"/>
                <a:gd name="T18" fmla="*/ 1 w 396"/>
                <a:gd name="T19" fmla="*/ 41 h 63"/>
                <a:gd name="T20" fmla="*/ 1 w 396"/>
                <a:gd name="T21" fmla="*/ 41 h 63"/>
                <a:gd name="T22" fmla="*/ 0 w 396"/>
                <a:gd name="T23" fmla="*/ 47 h 63"/>
                <a:gd name="T24" fmla="*/ 1 w 396"/>
                <a:gd name="T25" fmla="*/ 53 h 63"/>
                <a:gd name="T26" fmla="*/ 4 w 396"/>
                <a:gd name="T27" fmla="*/ 58 h 63"/>
                <a:gd name="T28" fmla="*/ 10 w 396"/>
                <a:gd name="T29" fmla="*/ 62 h 63"/>
                <a:gd name="T30" fmla="*/ 10 w 396"/>
                <a:gd name="T31" fmla="*/ 62 h 63"/>
                <a:gd name="T32" fmla="*/ 16 w 396"/>
                <a:gd name="T33" fmla="*/ 63 h 63"/>
                <a:gd name="T34" fmla="*/ 16 w 396"/>
                <a:gd name="T35" fmla="*/ 63 h 63"/>
                <a:gd name="T36" fmla="*/ 20 w 396"/>
                <a:gd name="T37" fmla="*/ 63 h 63"/>
                <a:gd name="T38" fmla="*/ 25 w 396"/>
                <a:gd name="T39" fmla="*/ 61 h 63"/>
                <a:gd name="T40" fmla="*/ 29 w 396"/>
                <a:gd name="T41" fmla="*/ 57 h 63"/>
                <a:gd name="T42" fmla="*/ 31 w 396"/>
                <a:gd name="T43" fmla="*/ 53 h 63"/>
                <a:gd name="T44" fmla="*/ 31 w 396"/>
                <a:gd name="T45" fmla="*/ 53 h 63"/>
                <a:gd name="T46" fmla="*/ 34 w 396"/>
                <a:gd name="T47" fmla="*/ 47 h 63"/>
                <a:gd name="T48" fmla="*/ 39 w 396"/>
                <a:gd name="T49" fmla="*/ 42 h 63"/>
                <a:gd name="T50" fmla="*/ 44 w 396"/>
                <a:gd name="T51" fmla="*/ 39 h 63"/>
                <a:gd name="T52" fmla="*/ 49 w 396"/>
                <a:gd name="T53" fmla="*/ 36 h 63"/>
                <a:gd name="T54" fmla="*/ 55 w 396"/>
                <a:gd name="T55" fmla="*/ 34 h 63"/>
                <a:gd name="T56" fmla="*/ 60 w 396"/>
                <a:gd name="T57" fmla="*/ 32 h 63"/>
                <a:gd name="T58" fmla="*/ 69 w 396"/>
                <a:gd name="T59" fmla="*/ 32 h 63"/>
                <a:gd name="T60" fmla="*/ 69 w 396"/>
                <a:gd name="T61" fmla="*/ 32 h 63"/>
                <a:gd name="T62" fmla="*/ 76 w 396"/>
                <a:gd name="T63" fmla="*/ 32 h 63"/>
                <a:gd name="T64" fmla="*/ 76 w 396"/>
                <a:gd name="T65" fmla="*/ 32 h 63"/>
                <a:gd name="T66" fmla="*/ 78 w 396"/>
                <a:gd name="T67" fmla="*/ 32 h 63"/>
                <a:gd name="T68" fmla="*/ 380 w 396"/>
                <a:gd name="T69" fmla="*/ 32 h 63"/>
                <a:gd name="T70" fmla="*/ 380 w 396"/>
                <a:gd name="T71" fmla="*/ 32 h 63"/>
                <a:gd name="T72" fmla="*/ 386 w 396"/>
                <a:gd name="T73" fmla="*/ 31 h 63"/>
                <a:gd name="T74" fmla="*/ 391 w 396"/>
                <a:gd name="T75" fmla="*/ 27 h 63"/>
                <a:gd name="T76" fmla="*/ 395 w 396"/>
                <a:gd name="T77" fmla="*/ 22 h 63"/>
                <a:gd name="T78" fmla="*/ 396 w 396"/>
                <a:gd name="T79" fmla="*/ 16 h 63"/>
                <a:gd name="T80" fmla="*/ 396 w 396"/>
                <a:gd name="T81" fmla="*/ 16 h 63"/>
                <a:gd name="T82" fmla="*/ 395 w 396"/>
                <a:gd name="T83" fmla="*/ 10 h 63"/>
                <a:gd name="T84" fmla="*/ 391 w 396"/>
                <a:gd name="T85" fmla="*/ 5 h 63"/>
                <a:gd name="T86" fmla="*/ 386 w 396"/>
                <a:gd name="T87" fmla="*/ 1 h 63"/>
                <a:gd name="T88" fmla="*/ 380 w 396"/>
                <a:gd name="T89" fmla="*/ 0 h 63"/>
                <a:gd name="T90" fmla="*/ 80 w 396"/>
                <a:gd name="T91" fmla="*/ 0 h 63"/>
                <a:gd name="T92" fmla="*/ 80 w 396"/>
                <a:gd name="T93" fmla="*/ 0 h 63"/>
                <a:gd name="T94" fmla="*/ 70 w 396"/>
                <a:gd name="T9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3">
                  <a:moveTo>
                    <a:pt x="70" y="0"/>
                  </a:moveTo>
                  <a:lnTo>
                    <a:pt x="70" y="0"/>
                  </a:lnTo>
                  <a:lnTo>
                    <a:pt x="61" y="0"/>
                  </a:lnTo>
                  <a:lnTo>
                    <a:pt x="51" y="1"/>
                  </a:lnTo>
                  <a:lnTo>
                    <a:pt x="41" y="4"/>
                  </a:lnTo>
                  <a:lnTo>
                    <a:pt x="32" y="7"/>
                  </a:lnTo>
                  <a:lnTo>
                    <a:pt x="23" y="14"/>
                  </a:lnTo>
                  <a:lnTo>
                    <a:pt x="14" y="21"/>
                  </a:lnTo>
                  <a:lnTo>
                    <a:pt x="6" y="30"/>
                  </a:lnTo>
                  <a:lnTo>
                    <a:pt x="1" y="41"/>
                  </a:lnTo>
                  <a:lnTo>
                    <a:pt x="1" y="41"/>
                  </a:lnTo>
                  <a:lnTo>
                    <a:pt x="0" y="47"/>
                  </a:lnTo>
                  <a:lnTo>
                    <a:pt x="1" y="53"/>
                  </a:lnTo>
                  <a:lnTo>
                    <a:pt x="4" y="58"/>
                  </a:lnTo>
                  <a:lnTo>
                    <a:pt x="10" y="62"/>
                  </a:lnTo>
                  <a:lnTo>
                    <a:pt x="10" y="62"/>
                  </a:lnTo>
                  <a:lnTo>
                    <a:pt x="16" y="63"/>
                  </a:lnTo>
                  <a:lnTo>
                    <a:pt x="16" y="63"/>
                  </a:lnTo>
                  <a:lnTo>
                    <a:pt x="20" y="63"/>
                  </a:lnTo>
                  <a:lnTo>
                    <a:pt x="25" y="61"/>
                  </a:lnTo>
                  <a:lnTo>
                    <a:pt x="29" y="57"/>
                  </a:lnTo>
                  <a:lnTo>
                    <a:pt x="31" y="53"/>
                  </a:lnTo>
                  <a:lnTo>
                    <a:pt x="31" y="53"/>
                  </a:lnTo>
                  <a:lnTo>
                    <a:pt x="34" y="47"/>
                  </a:lnTo>
                  <a:lnTo>
                    <a:pt x="39" y="42"/>
                  </a:lnTo>
                  <a:lnTo>
                    <a:pt x="44" y="39"/>
                  </a:lnTo>
                  <a:lnTo>
                    <a:pt x="49" y="36"/>
                  </a:lnTo>
                  <a:lnTo>
                    <a:pt x="55" y="34"/>
                  </a:lnTo>
                  <a:lnTo>
                    <a:pt x="60" y="32"/>
                  </a:lnTo>
                  <a:lnTo>
                    <a:pt x="69" y="32"/>
                  </a:lnTo>
                  <a:lnTo>
                    <a:pt x="69" y="32"/>
                  </a:lnTo>
                  <a:lnTo>
                    <a:pt x="76" y="32"/>
                  </a:lnTo>
                  <a:lnTo>
                    <a:pt x="76" y="32"/>
                  </a:lnTo>
                  <a:lnTo>
                    <a:pt x="78" y="32"/>
                  </a:lnTo>
                  <a:lnTo>
                    <a:pt x="380" y="32"/>
                  </a:lnTo>
                  <a:lnTo>
                    <a:pt x="380" y="32"/>
                  </a:lnTo>
                  <a:lnTo>
                    <a:pt x="386" y="31"/>
                  </a:lnTo>
                  <a:lnTo>
                    <a:pt x="391" y="27"/>
                  </a:lnTo>
                  <a:lnTo>
                    <a:pt x="395" y="22"/>
                  </a:lnTo>
                  <a:lnTo>
                    <a:pt x="396" y="16"/>
                  </a:lnTo>
                  <a:lnTo>
                    <a:pt x="396" y="16"/>
                  </a:lnTo>
                  <a:lnTo>
                    <a:pt x="395" y="10"/>
                  </a:lnTo>
                  <a:lnTo>
                    <a:pt x="391" y="5"/>
                  </a:lnTo>
                  <a:lnTo>
                    <a:pt x="386" y="1"/>
                  </a:lnTo>
                  <a:lnTo>
                    <a:pt x="380" y="0"/>
                  </a:lnTo>
                  <a:lnTo>
                    <a:pt x="80" y="0"/>
                  </a:lnTo>
                  <a:lnTo>
                    <a:pt x="80" y="0"/>
                  </a:lnTo>
                  <a:lnTo>
                    <a:pt x="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59"/>
            <p:cNvSpPr>
              <a:spLocks/>
            </p:cNvSpPr>
            <p:nvPr/>
          </p:nvSpPr>
          <p:spPr bwMode="auto">
            <a:xfrm>
              <a:off x="428" y="1396"/>
              <a:ext cx="79" cy="13"/>
            </a:xfrm>
            <a:custGeom>
              <a:avLst/>
              <a:gdLst>
                <a:gd name="T0" fmla="*/ 70 w 396"/>
                <a:gd name="T1" fmla="*/ 0 h 63"/>
                <a:gd name="T2" fmla="*/ 70 w 396"/>
                <a:gd name="T3" fmla="*/ 0 h 63"/>
                <a:gd name="T4" fmla="*/ 61 w 396"/>
                <a:gd name="T5" fmla="*/ 0 h 63"/>
                <a:gd name="T6" fmla="*/ 51 w 396"/>
                <a:gd name="T7" fmla="*/ 1 h 63"/>
                <a:gd name="T8" fmla="*/ 41 w 396"/>
                <a:gd name="T9" fmla="*/ 4 h 63"/>
                <a:gd name="T10" fmla="*/ 32 w 396"/>
                <a:gd name="T11" fmla="*/ 7 h 63"/>
                <a:gd name="T12" fmla="*/ 23 w 396"/>
                <a:gd name="T13" fmla="*/ 14 h 63"/>
                <a:gd name="T14" fmla="*/ 14 w 396"/>
                <a:gd name="T15" fmla="*/ 21 h 63"/>
                <a:gd name="T16" fmla="*/ 6 w 396"/>
                <a:gd name="T17" fmla="*/ 30 h 63"/>
                <a:gd name="T18" fmla="*/ 1 w 396"/>
                <a:gd name="T19" fmla="*/ 41 h 63"/>
                <a:gd name="T20" fmla="*/ 1 w 396"/>
                <a:gd name="T21" fmla="*/ 41 h 63"/>
                <a:gd name="T22" fmla="*/ 0 w 396"/>
                <a:gd name="T23" fmla="*/ 47 h 63"/>
                <a:gd name="T24" fmla="*/ 1 w 396"/>
                <a:gd name="T25" fmla="*/ 53 h 63"/>
                <a:gd name="T26" fmla="*/ 4 w 396"/>
                <a:gd name="T27" fmla="*/ 58 h 63"/>
                <a:gd name="T28" fmla="*/ 10 w 396"/>
                <a:gd name="T29" fmla="*/ 62 h 63"/>
                <a:gd name="T30" fmla="*/ 10 w 396"/>
                <a:gd name="T31" fmla="*/ 62 h 63"/>
                <a:gd name="T32" fmla="*/ 16 w 396"/>
                <a:gd name="T33" fmla="*/ 63 h 63"/>
                <a:gd name="T34" fmla="*/ 16 w 396"/>
                <a:gd name="T35" fmla="*/ 63 h 63"/>
                <a:gd name="T36" fmla="*/ 20 w 396"/>
                <a:gd name="T37" fmla="*/ 63 h 63"/>
                <a:gd name="T38" fmla="*/ 25 w 396"/>
                <a:gd name="T39" fmla="*/ 61 h 63"/>
                <a:gd name="T40" fmla="*/ 29 w 396"/>
                <a:gd name="T41" fmla="*/ 57 h 63"/>
                <a:gd name="T42" fmla="*/ 31 w 396"/>
                <a:gd name="T43" fmla="*/ 53 h 63"/>
                <a:gd name="T44" fmla="*/ 31 w 396"/>
                <a:gd name="T45" fmla="*/ 53 h 63"/>
                <a:gd name="T46" fmla="*/ 34 w 396"/>
                <a:gd name="T47" fmla="*/ 47 h 63"/>
                <a:gd name="T48" fmla="*/ 39 w 396"/>
                <a:gd name="T49" fmla="*/ 42 h 63"/>
                <a:gd name="T50" fmla="*/ 44 w 396"/>
                <a:gd name="T51" fmla="*/ 39 h 63"/>
                <a:gd name="T52" fmla="*/ 49 w 396"/>
                <a:gd name="T53" fmla="*/ 36 h 63"/>
                <a:gd name="T54" fmla="*/ 55 w 396"/>
                <a:gd name="T55" fmla="*/ 34 h 63"/>
                <a:gd name="T56" fmla="*/ 60 w 396"/>
                <a:gd name="T57" fmla="*/ 32 h 63"/>
                <a:gd name="T58" fmla="*/ 69 w 396"/>
                <a:gd name="T59" fmla="*/ 32 h 63"/>
                <a:gd name="T60" fmla="*/ 69 w 396"/>
                <a:gd name="T61" fmla="*/ 32 h 63"/>
                <a:gd name="T62" fmla="*/ 76 w 396"/>
                <a:gd name="T63" fmla="*/ 32 h 63"/>
                <a:gd name="T64" fmla="*/ 76 w 396"/>
                <a:gd name="T65" fmla="*/ 32 h 63"/>
                <a:gd name="T66" fmla="*/ 78 w 396"/>
                <a:gd name="T67" fmla="*/ 32 h 63"/>
                <a:gd name="T68" fmla="*/ 380 w 396"/>
                <a:gd name="T69" fmla="*/ 32 h 63"/>
                <a:gd name="T70" fmla="*/ 380 w 396"/>
                <a:gd name="T71" fmla="*/ 32 h 63"/>
                <a:gd name="T72" fmla="*/ 386 w 396"/>
                <a:gd name="T73" fmla="*/ 31 h 63"/>
                <a:gd name="T74" fmla="*/ 391 w 396"/>
                <a:gd name="T75" fmla="*/ 27 h 63"/>
                <a:gd name="T76" fmla="*/ 395 w 396"/>
                <a:gd name="T77" fmla="*/ 22 h 63"/>
                <a:gd name="T78" fmla="*/ 396 w 396"/>
                <a:gd name="T79" fmla="*/ 16 h 63"/>
                <a:gd name="T80" fmla="*/ 396 w 396"/>
                <a:gd name="T81" fmla="*/ 16 h 63"/>
                <a:gd name="T82" fmla="*/ 395 w 396"/>
                <a:gd name="T83" fmla="*/ 10 h 63"/>
                <a:gd name="T84" fmla="*/ 391 w 396"/>
                <a:gd name="T85" fmla="*/ 5 h 63"/>
                <a:gd name="T86" fmla="*/ 386 w 396"/>
                <a:gd name="T87" fmla="*/ 1 h 63"/>
                <a:gd name="T88" fmla="*/ 380 w 396"/>
                <a:gd name="T89" fmla="*/ 0 h 63"/>
                <a:gd name="T90" fmla="*/ 80 w 396"/>
                <a:gd name="T91" fmla="*/ 0 h 63"/>
                <a:gd name="T92" fmla="*/ 80 w 396"/>
                <a:gd name="T93" fmla="*/ 0 h 63"/>
                <a:gd name="T94" fmla="*/ 70 w 396"/>
                <a:gd name="T9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3">
                  <a:moveTo>
                    <a:pt x="70" y="0"/>
                  </a:moveTo>
                  <a:lnTo>
                    <a:pt x="70" y="0"/>
                  </a:lnTo>
                  <a:lnTo>
                    <a:pt x="61" y="0"/>
                  </a:lnTo>
                  <a:lnTo>
                    <a:pt x="51" y="1"/>
                  </a:lnTo>
                  <a:lnTo>
                    <a:pt x="41" y="4"/>
                  </a:lnTo>
                  <a:lnTo>
                    <a:pt x="32" y="7"/>
                  </a:lnTo>
                  <a:lnTo>
                    <a:pt x="23" y="14"/>
                  </a:lnTo>
                  <a:lnTo>
                    <a:pt x="14" y="21"/>
                  </a:lnTo>
                  <a:lnTo>
                    <a:pt x="6" y="30"/>
                  </a:lnTo>
                  <a:lnTo>
                    <a:pt x="1" y="41"/>
                  </a:lnTo>
                  <a:lnTo>
                    <a:pt x="1" y="41"/>
                  </a:lnTo>
                  <a:lnTo>
                    <a:pt x="0" y="47"/>
                  </a:lnTo>
                  <a:lnTo>
                    <a:pt x="1" y="53"/>
                  </a:lnTo>
                  <a:lnTo>
                    <a:pt x="4" y="58"/>
                  </a:lnTo>
                  <a:lnTo>
                    <a:pt x="10" y="62"/>
                  </a:lnTo>
                  <a:lnTo>
                    <a:pt x="10" y="62"/>
                  </a:lnTo>
                  <a:lnTo>
                    <a:pt x="16" y="63"/>
                  </a:lnTo>
                  <a:lnTo>
                    <a:pt x="16" y="63"/>
                  </a:lnTo>
                  <a:lnTo>
                    <a:pt x="20" y="63"/>
                  </a:lnTo>
                  <a:lnTo>
                    <a:pt x="25" y="61"/>
                  </a:lnTo>
                  <a:lnTo>
                    <a:pt x="29" y="57"/>
                  </a:lnTo>
                  <a:lnTo>
                    <a:pt x="31" y="53"/>
                  </a:lnTo>
                  <a:lnTo>
                    <a:pt x="31" y="53"/>
                  </a:lnTo>
                  <a:lnTo>
                    <a:pt x="34" y="47"/>
                  </a:lnTo>
                  <a:lnTo>
                    <a:pt x="39" y="42"/>
                  </a:lnTo>
                  <a:lnTo>
                    <a:pt x="44" y="39"/>
                  </a:lnTo>
                  <a:lnTo>
                    <a:pt x="49" y="36"/>
                  </a:lnTo>
                  <a:lnTo>
                    <a:pt x="55" y="34"/>
                  </a:lnTo>
                  <a:lnTo>
                    <a:pt x="60" y="32"/>
                  </a:lnTo>
                  <a:lnTo>
                    <a:pt x="69" y="32"/>
                  </a:lnTo>
                  <a:lnTo>
                    <a:pt x="69" y="32"/>
                  </a:lnTo>
                  <a:lnTo>
                    <a:pt x="76" y="32"/>
                  </a:lnTo>
                  <a:lnTo>
                    <a:pt x="76" y="32"/>
                  </a:lnTo>
                  <a:lnTo>
                    <a:pt x="78" y="32"/>
                  </a:lnTo>
                  <a:lnTo>
                    <a:pt x="380" y="32"/>
                  </a:lnTo>
                  <a:lnTo>
                    <a:pt x="380" y="32"/>
                  </a:lnTo>
                  <a:lnTo>
                    <a:pt x="386" y="31"/>
                  </a:lnTo>
                  <a:lnTo>
                    <a:pt x="391" y="27"/>
                  </a:lnTo>
                  <a:lnTo>
                    <a:pt x="395" y="22"/>
                  </a:lnTo>
                  <a:lnTo>
                    <a:pt x="396" y="16"/>
                  </a:lnTo>
                  <a:lnTo>
                    <a:pt x="396" y="16"/>
                  </a:lnTo>
                  <a:lnTo>
                    <a:pt x="395" y="10"/>
                  </a:lnTo>
                  <a:lnTo>
                    <a:pt x="391" y="5"/>
                  </a:lnTo>
                  <a:lnTo>
                    <a:pt x="386" y="1"/>
                  </a:lnTo>
                  <a:lnTo>
                    <a:pt x="380" y="0"/>
                  </a:lnTo>
                  <a:lnTo>
                    <a:pt x="80" y="0"/>
                  </a:lnTo>
                  <a:lnTo>
                    <a:pt x="80" y="0"/>
                  </a:lnTo>
                  <a:lnTo>
                    <a:pt x="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0"/>
            <p:cNvSpPr>
              <a:spLocks/>
            </p:cNvSpPr>
            <p:nvPr/>
          </p:nvSpPr>
          <p:spPr bwMode="auto">
            <a:xfrm>
              <a:off x="428" y="1424"/>
              <a:ext cx="79" cy="13"/>
            </a:xfrm>
            <a:custGeom>
              <a:avLst/>
              <a:gdLst>
                <a:gd name="T0" fmla="*/ 70 w 396"/>
                <a:gd name="T1" fmla="*/ 0 h 64"/>
                <a:gd name="T2" fmla="*/ 70 w 396"/>
                <a:gd name="T3" fmla="*/ 0 h 64"/>
                <a:gd name="T4" fmla="*/ 61 w 396"/>
                <a:gd name="T5" fmla="*/ 0 h 64"/>
                <a:gd name="T6" fmla="*/ 51 w 396"/>
                <a:gd name="T7" fmla="*/ 1 h 64"/>
                <a:gd name="T8" fmla="*/ 41 w 396"/>
                <a:gd name="T9" fmla="*/ 5 h 64"/>
                <a:gd name="T10" fmla="*/ 32 w 396"/>
                <a:gd name="T11" fmla="*/ 9 h 64"/>
                <a:gd name="T12" fmla="*/ 23 w 396"/>
                <a:gd name="T13" fmla="*/ 14 h 64"/>
                <a:gd name="T14" fmla="*/ 14 w 396"/>
                <a:gd name="T15" fmla="*/ 21 h 64"/>
                <a:gd name="T16" fmla="*/ 6 w 396"/>
                <a:gd name="T17" fmla="*/ 30 h 64"/>
                <a:gd name="T18" fmla="*/ 1 w 396"/>
                <a:gd name="T19" fmla="*/ 42 h 64"/>
                <a:gd name="T20" fmla="*/ 1 w 396"/>
                <a:gd name="T21" fmla="*/ 42 h 64"/>
                <a:gd name="T22" fmla="*/ 0 w 396"/>
                <a:gd name="T23" fmla="*/ 49 h 64"/>
                <a:gd name="T24" fmla="*/ 1 w 396"/>
                <a:gd name="T25" fmla="*/ 55 h 64"/>
                <a:gd name="T26" fmla="*/ 4 w 396"/>
                <a:gd name="T27" fmla="*/ 60 h 64"/>
                <a:gd name="T28" fmla="*/ 10 w 396"/>
                <a:gd name="T29" fmla="*/ 64 h 64"/>
                <a:gd name="T30" fmla="*/ 10 w 396"/>
                <a:gd name="T31" fmla="*/ 64 h 64"/>
                <a:gd name="T32" fmla="*/ 16 w 396"/>
                <a:gd name="T33" fmla="*/ 64 h 64"/>
                <a:gd name="T34" fmla="*/ 16 w 396"/>
                <a:gd name="T35" fmla="*/ 64 h 64"/>
                <a:gd name="T36" fmla="*/ 20 w 396"/>
                <a:gd name="T37" fmla="*/ 64 h 64"/>
                <a:gd name="T38" fmla="*/ 25 w 396"/>
                <a:gd name="T39" fmla="*/ 61 h 64"/>
                <a:gd name="T40" fmla="*/ 29 w 396"/>
                <a:gd name="T41" fmla="*/ 59 h 64"/>
                <a:gd name="T42" fmla="*/ 31 w 396"/>
                <a:gd name="T43" fmla="*/ 54 h 64"/>
                <a:gd name="T44" fmla="*/ 31 w 396"/>
                <a:gd name="T45" fmla="*/ 54 h 64"/>
                <a:gd name="T46" fmla="*/ 34 w 396"/>
                <a:gd name="T47" fmla="*/ 47 h 64"/>
                <a:gd name="T48" fmla="*/ 39 w 396"/>
                <a:gd name="T49" fmla="*/ 42 h 64"/>
                <a:gd name="T50" fmla="*/ 44 w 396"/>
                <a:gd name="T51" fmla="*/ 39 h 64"/>
                <a:gd name="T52" fmla="*/ 49 w 396"/>
                <a:gd name="T53" fmla="*/ 36 h 64"/>
                <a:gd name="T54" fmla="*/ 55 w 396"/>
                <a:gd name="T55" fmla="*/ 34 h 64"/>
                <a:gd name="T56" fmla="*/ 60 w 396"/>
                <a:gd name="T57" fmla="*/ 33 h 64"/>
                <a:gd name="T58" fmla="*/ 69 w 396"/>
                <a:gd name="T59" fmla="*/ 33 h 64"/>
                <a:gd name="T60" fmla="*/ 69 w 396"/>
                <a:gd name="T61" fmla="*/ 33 h 64"/>
                <a:gd name="T62" fmla="*/ 76 w 396"/>
                <a:gd name="T63" fmla="*/ 33 h 64"/>
                <a:gd name="T64" fmla="*/ 76 w 396"/>
                <a:gd name="T65" fmla="*/ 33 h 64"/>
                <a:gd name="T66" fmla="*/ 78 w 396"/>
                <a:gd name="T67" fmla="*/ 33 h 64"/>
                <a:gd name="T68" fmla="*/ 380 w 396"/>
                <a:gd name="T69" fmla="*/ 33 h 64"/>
                <a:gd name="T70" fmla="*/ 380 w 396"/>
                <a:gd name="T71" fmla="*/ 33 h 64"/>
                <a:gd name="T72" fmla="*/ 386 w 396"/>
                <a:gd name="T73" fmla="*/ 31 h 64"/>
                <a:gd name="T74" fmla="*/ 391 w 396"/>
                <a:gd name="T75" fmla="*/ 29 h 64"/>
                <a:gd name="T76" fmla="*/ 395 w 396"/>
                <a:gd name="T77" fmla="*/ 23 h 64"/>
                <a:gd name="T78" fmla="*/ 396 w 396"/>
                <a:gd name="T79" fmla="*/ 16 h 64"/>
                <a:gd name="T80" fmla="*/ 396 w 396"/>
                <a:gd name="T81" fmla="*/ 16 h 64"/>
                <a:gd name="T82" fmla="*/ 395 w 396"/>
                <a:gd name="T83" fmla="*/ 10 h 64"/>
                <a:gd name="T84" fmla="*/ 391 w 396"/>
                <a:gd name="T85" fmla="*/ 5 h 64"/>
                <a:gd name="T86" fmla="*/ 386 w 396"/>
                <a:gd name="T87" fmla="*/ 1 h 64"/>
                <a:gd name="T88" fmla="*/ 380 w 396"/>
                <a:gd name="T89" fmla="*/ 0 h 64"/>
                <a:gd name="T90" fmla="*/ 80 w 396"/>
                <a:gd name="T91" fmla="*/ 0 h 64"/>
                <a:gd name="T92" fmla="*/ 80 w 396"/>
                <a:gd name="T93" fmla="*/ 0 h 64"/>
                <a:gd name="T94" fmla="*/ 70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70" y="0"/>
                  </a:moveTo>
                  <a:lnTo>
                    <a:pt x="70" y="0"/>
                  </a:lnTo>
                  <a:lnTo>
                    <a:pt x="61" y="0"/>
                  </a:lnTo>
                  <a:lnTo>
                    <a:pt x="51" y="1"/>
                  </a:lnTo>
                  <a:lnTo>
                    <a:pt x="41" y="5"/>
                  </a:lnTo>
                  <a:lnTo>
                    <a:pt x="32" y="9"/>
                  </a:lnTo>
                  <a:lnTo>
                    <a:pt x="23" y="14"/>
                  </a:lnTo>
                  <a:lnTo>
                    <a:pt x="14" y="21"/>
                  </a:lnTo>
                  <a:lnTo>
                    <a:pt x="6" y="30"/>
                  </a:lnTo>
                  <a:lnTo>
                    <a:pt x="1" y="42"/>
                  </a:lnTo>
                  <a:lnTo>
                    <a:pt x="1" y="42"/>
                  </a:lnTo>
                  <a:lnTo>
                    <a:pt x="0" y="49"/>
                  </a:lnTo>
                  <a:lnTo>
                    <a:pt x="1" y="55"/>
                  </a:lnTo>
                  <a:lnTo>
                    <a:pt x="4" y="60"/>
                  </a:lnTo>
                  <a:lnTo>
                    <a:pt x="10" y="64"/>
                  </a:lnTo>
                  <a:lnTo>
                    <a:pt x="10" y="64"/>
                  </a:lnTo>
                  <a:lnTo>
                    <a:pt x="16" y="64"/>
                  </a:lnTo>
                  <a:lnTo>
                    <a:pt x="16" y="64"/>
                  </a:lnTo>
                  <a:lnTo>
                    <a:pt x="20" y="64"/>
                  </a:lnTo>
                  <a:lnTo>
                    <a:pt x="25" y="61"/>
                  </a:lnTo>
                  <a:lnTo>
                    <a:pt x="29" y="59"/>
                  </a:lnTo>
                  <a:lnTo>
                    <a:pt x="31" y="54"/>
                  </a:lnTo>
                  <a:lnTo>
                    <a:pt x="31" y="54"/>
                  </a:lnTo>
                  <a:lnTo>
                    <a:pt x="34" y="47"/>
                  </a:lnTo>
                  <a:lnTo>
                    <a:pt x="39" y="42"/>
                  </a:lnTo>
                  <a:lnTo>
                    <a:pt x="44" y="39"/>
                  </a:lnTo>
                  <a:lnTo>
                    <a:pt x="49" y="36"/>
                  </a:lnTo>
                  <a:lnTo>
                    <a:pt x="55" y="34"/>
                  </a:lnTo>
                  <a:lnTo>
                    <a:pt x="60" y="33"/>
                  </a:lnTo>
                  <a:lnTo>
                    <a:pt x="69" y="33"/>
                  </a:lnTo>
                  <a:lnTo>
                    <a:pt x="69" y="33"/>
                  </a:lnTo>
                  <a:lnTo>
                    <a:pt x="76" y="33"/>
                  </a:lnTo>
                  <a:lnTo>
                    <a:pt x="76" y="33"/>
                  </a:lnTo>
                  <a:lnTo>
                    <a:pt x="78" y="33"/>
                  </a:lnTo>
                  <a:lnTo>
                    <a:pt x="380" y="33"/>
                  </a:lnTo>
                  <a:lnTo>
                    <a:pt x="380" y="33"/>
                  </a:lnTo>
                  <a:lnTo>
                    <a:pt x="386" y="31"/>
                  </a:lnTo>
                  <a:lnTo>
                    <a:pt x="391" y="29"/>
                  </a:lnTo>
                  <a:lnTo>
                    <a:pt x="395" y="23"/>
                  </a:lnTo>
                  <a:lnTo>
                    <a:pt x="396" y="16"/>
                  </a:lnTo>
                  <a:lnTo>
                    <a:pt x="396" y="16"/>
                  </a:lnTo>
                  <a:lnTo>
                    <a:pt x="395" y="10"/>
                  </a:lnTo>
                  <a:lnTo>
                    <a:pt x="391" y="5"/>
                  </a:lnTo>
                  <a:lnTo>
                    <a:pt x="386" y="1"/>
                  </a:lnTo>
                  <a:lnTo>
                    <a:pt x="380" y="0"/>
                  </a:lnTo>
                  <a:lnTo>
                    <a:pt x="80" y="0"/>
                  </a:lnTo>
                  <a:lnTo>
                    <a:pt x="80" y="0"/>
                  </a:lnTo>
                  <a:lnTo>
                    <a:pt x="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61"/>
            <p:cNvSpPr>
              <a:spLocks/>
            </p:cNvSpPr>
            <p:nvPr/>
          </p:nvSpPr>
          <p:spPr bwMode="auto">
            <a:xfrm>
              <a:off x="428" y="1424"/>
              <a:ext cx="79" cy="13"/>
            </a:xfrm>
            <a:custGeom>
              <a:avLst/>
              <a:gdLst>
                <a:gd name="T0" fmla="*/ 70 w 396"/>
                <a:gd name="T1" fmla="*/ 0 h 64"/>
                <a:gd name="T2" fmla="*/ 70 w 396"/>
                <a:gd name="T3" fmla="*/ 0 h 64"/>
                <a:gd name="T4" fmla="*/ 61 w 396"/>
                <a:gd name="T5" fmla="*/ 0 h 64"/>
                <a:gd name="T6" fmla="*/ 51 w 396"/>
                <a:gd name="T7" fmla="*/ 1 h 64"/>
                <a:gd name="T8" fmla="*/ 41 w 396"/>
                <a:gd name="T9" fmla="*/ 5 h 64"/>
                <a:gd name="T10" fmla="*/ 32 w 396"/>
                <a:gd name="T11" fmla="*/ 9 h 64"/>
                <a:gd name="T12" fmla="*/ 23 w 396"/>
                <a:gd name="T13" fmla="*/ 14 h 64"/>
                <a:gd name="T14" fmla="*/ 14 w 396"/>
                <a:gd name="T15" fmla="*/ 21 h 64"/>
                <a:gd name="T16" fmla="*/ 6 w 396"/>
                <a:gd name="T17" fmla="*/ 30 h 64"/>
                <a:gd name="T18" fmla="*/ 1 w 396"/>
                <a:gd name="T19" fmla="*/ 42 h 64"/>
                <a:gd name="T20" fmla="*/ 1 w 396"/>
                <a:gd name="T21" fmla="*/ 42 h 64"/>
                <a:gd name="T22" fmla="*/ 0 w 396"/>
                <a:gd name="T23" fmla="*/ 49 h 64"/>
                <a:gd name="T24" fmla="*/ 1 w 396"/>
                <a:gd name="T25" fmla="*/ 55 h 64"/>
                <a:gd name="T26" fmla="*/ 4 w 396"/>
                <a:gd name="T27" fmla="*/ 60 h 64"/>
                <a:gd name="T28" fmla="*/ 10 w 396"/>
                <a:gd name="T29" fmla="*/ 64 h 64"/>
                <a:gd name="T30" fmla="*/ 10 w 396"/>
                <a:gd name="T31" fmla="*/ 64 h 64"/>
                <a:gd name="T32" fmla="*/ 16 w 396"/>
                <a:gd name="T33" fmla="*/ 64 h 64"/>
                <a:gd name="T34" fmla="*/ 16 w 396"/>
                <a:gd name="T35" fmla="*/ 64 h 64"/>
                <a:gd name="T36" fmla="*/ 20 w 396"/>
                <a:gd name="T37" fmla="*/ 64 h 64"/>
                <a:gd name="T38" fmla="*/ 25 w 396"/>
                <a:gd name="T39" fmla="*/ 61 h 64"/>
                <a:gd name="T40" fmla="*/ 29 w 396"/>
                <a:gd name="T41" fmla="*/ 59 h 64"/>
                <a:gd name="T42" fmla="*/ 31 w 396"/>
                <a:gd name="T43" fmla="*/ 54 h 64"/>
                <a:gd name="T44" fmla="*/ 31 w 396"/>
                <a:gd name="T45" fmla="*/ 54 h 64"/>
                <a:gd name="T46" fmla="*/ 34 w 396"/>
                <a:gd name="T47" fmla="*/ 47 h 64"/>
                <a:gd name="T48" fmla="*/ 39 w 396"/>
                <a:gd name="T49" fmla="*/ 42 h 64"/>
                <a:gd name="T50" fmla="*/ 44 w 396"/>
                <a:gd name="T51" fmla="*/ 39 h 64"/>
                <a:gd name="T52" fmla="*/ 49 w 396"/>
                <a:gd name="T53" fmla="*/ 36 h 64"/>
                <a:gd name="T54" fmla="*/ 55 w 396"/>
                <a:gd name="T55" fmla="*/ 34 h 64"/>
                <a:gd name="T56" fmla="*/ 60 w 396"/>
                <a:gd name="T57" fmla="*/ 33 h 64"/>
                <a:gd name="T58" fmla="*/ 69 w 396"/>
                <a:gd name="T59" fmla="*/ 33 h 64"/>
                <a:gd name="T60" fmla="*/ 69 w 396"/>
                <a:gd name="T61" fmla="*/ 33 h 64"/>
                <a:gd name="T62" fmla="*/ 76 w 396"/>
                <a:gd name="T63" fmla="*/ 33 h 64"/>
                <a:gd name="T64" fmla="*/ 76 w 396"/>
                <a:gd name="T65" fmla="*/ 33 h 64"/>
                <a:gd name="T66" fmla="*/ 78 w 396"/>
                <a:gd name="T67" fmla="*/ 33 h 64"/>
                <a:gd name="T68" fmla="*/ 380 w 396"/>
                <a:gd name="T69" fmla="*/ 33 h 64"/>
                <a:gd name="T70" fmla="*/ 380 w 396"/>
                <a:gd name="T71" fmla="*/ 33 h 64"/>
                <a:gd name="T72" fmla="*/ 386 w 396"/>
                <a:gd name="T73" fmla="*/ 31 h 64"/>
                <a:gd name="T74" fmla="*/ 391 w 396"/>
                <a:gd name="T75" fmla="*/ 29 h 64"/>
                <a:gd name="T76" fmla="*/ 395 w 396"/>
                <a:gd name="T77" fmla="*/ 23 h 64"/>
                <a:gd name="T78" fmla="*/ 396 w 396"/>
                <a:gd name="T79" fmla="*/ 16 h 64"/>
                <a:gd name="T80" fmla="*/ 396 w 396"/>
                <a:gd name="T81" fmla="*/ 16 h 64"/>
                <a:gd name="T82" fmla="*/ 395 w 396"/>
                <a:gd name="T83" fmla="*/ 10 h 64"/>
                <a:gd name="T84" fmla="*/ 391 w 396"/>
                <a:gd name="T85" fmla="*/ 5 h 64"/>
                <a:gd name="T86" fmla="*/ 386 w 396"/>
                <a:gd name="T87" fmla="*/ 1 h 64"/>
                <a:gd name="T88" fmla="*/ 380 w 396"/>
                <a:gd name="T89" fmla="*/ 0 h 64"/>
                <a:gd name="T90" fmla="*/ 80 w 396"/>
                <a:gd name="T91" fmla="*/ 0 h 64"/>
                <a:gd name="T92" fmla="*/ 80 w 396"/>
                <a:gd name="T93" fmla="*/ 0 h 64"/>
                <a:gd name="T94" fmla="*/ 70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70" y="0"/>
                  </a:moveTo>
                  <a:lnTo>
                    <a:pt x="70" y="0"/>
                  </a:lnTo>
                  <a:lnTo>
                    <a:pt x="61" y="0"/>
                  </a:lnTo>
                  <a:lnTo>
                    <a:pt x="51" y="1"/>
                  </a:lnTo>
                  <a:lnTo>
                    <a:pt x="41" y="5"/>
                  </a:lnTo>
                  <a:lnTo>
                    <a:pt x="32" y="9"/>
                  </a:lnTo>
                  <a:lnTo>
                    <a:pt x="23" y="14"/>
                  </a:lnTo>
                  <a:lnTo>
                    <a:pt x="14" y="21"/>
                  </a:lnTo>
                  <a:lnTo>
                    <a:pt x="6" y="30"/>
                  </a:lnTo>
                  <a:lnTo>
                    <a:pt x="1" y="42"/>
                  </a:lnTo>
                  <a:lnTo>
                    <a:pt x="1" y="42"/>
                  </a:lnTo>
                  <a:lnTo>
                    <a:pt x="0" y="49"/>
                  </a:lnTo>
                  <a:lnTo>
                    <a:pt x="1" y="55"/>
                  </a:lnTo>
                  <a:lnTo>
                    <a:pt x="4" y="60"/>
                  </a:lnTo>
                  <a:lnTo>
                    <a:pt x="10" y="64"/>
                  </a:lnTo>
                  <a:lnTo>
                    <a:pt x="10" y="64"/>
                  </a:lnTo>
                  <a:lnTo>
                    <a:pt x="16" y="64"/>
                  </a:lnTo>
                  <a:lnTo>
                    <a:pt x="16" y="64"/>
                  </a:lnTo>
                  <a:lnTo>
                    <a:pt x="20" y="64"/>
                  </a:lnTo>
                  <a:lnTo>
                    <a:pt x="25" y="61"/>
                  </a:lnTo>
                  <a:lnTo>
                    <a:pt x="29" y="59"/>
                  </a:lnTo>
                  <a:lnTo>
                    <a:pt x="31" y="54"/>
                  </a:lnTo>
                  <a:lnTo>
                    <a:pt x="31" y="54"/>
                  </a:lnTo>
                  <a:lnTo>
                    <a:pt x="34" y="47"/>
                  </a:lnTo>
                  <a:lnTo>
                    <a:pt x="39" y="42"/>
                  </a:lnTo>
                  <a:lnTo>
                    <a:pt x="44" y="39"/>
                  </a:lnTo>
                  <a:lnTo>
                    <a:pt x="49" y="36"/>
                  </a:lnTo>
                  <a:lnTo>
                    <a:pt x="55" y="34"/>
                  </a:lnTo>
                  <a:lnTo>
                    <a:pt x="60" y="33"/>
                  </a:lnTo>
                  <a:lnTo>
                    <a:pt x="69" y="33"/>
                  </a:lnTo>
                  <a:lnTo>
                    <a:pt x="69" y="33"/>
                  </a:lnTo>
                  <a:lnTo>
                    <a:pt x="76" y="33"/>
                  </a:lnTo>
                  <a:lnTo>
                    <a:pt x="76" y="33"/>
                  </a:lnTo>
                  <a:lnTo>
                    <a:pt x="78" y="33"/>
                  </a:lnTo>
                  <a:lnTo>
                    <a:pt x="380" y="33"/>
                  </a:lnTo>
                  <a:lnTo>
                    <a:pt x="380" y="33"/>
                  </a:lnTo>
                  <a:lnTo>
                    <a:pt x="386" y="31"/>
                  </a:lnTo>
                  <a:lnTo>
                    <a:pt x="391" y="29"/>
                  </a:lnTo>
                  <a:lnTo>
                    <a:pt x="395" y="23"/>
                  </a:lnTo>
                  <a:lnTo>
                    <a:pt x="396" y="16"/>
                  </a:lnTo>
                  <a:lnTo>
                    <a:pt x="396" y="16"/>
                  </a:lnTo>
                  <a:lnTo>
                    <a:pt x="395" y="10"/>
                  </a:lnTo>
                  <a:lnTo>
                    <a:pt x="391" y="5"/>
                  </a:lnTo>
                  <a:lnTo>
                    <a:pt x="386" y="1"/>
                  </a:lnTo>
                  <a:lnTo>
                    <a:pt x="380" y="0"/>
                  </a:lnTo>
                  <a:lnTo>
                    <a:pt x="80" y="0"/>
                  </a:lnTo>
                  <a:lnTo>
                    <a:pt x="80" y="0"/>
                  </a:lnTo>
                  <a:lnTo>
                    <a:pt x="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62"/>
            <p:cNvSpPr>
              <a:spLocks/>
            </p:cNvSpPr>
            <p:nvPr/>
          </p:nvSpPr>
          <p:spPr bwMode="auto">
            <a:xfrm>
              <a:off x="469" y="1462"/>
              <a:ext cx="35" cy="4"/>
            </a:xfrm>
            <a:custGeom>
              <a:avLst/>
              <a:gdLst>
                <a:gd name="T0" fmla="*/ 177 w 177"/>
                <a:gd name="T1" fmla="*/ 0 h 20"/>
                <a:gd name="T2" fmla="*/ 0 w 177"/>
                <a:gd name="T3" fmla="*/ 0 h 20"/>
                <a:gd name="T4" fmla="*/ 0 w 177"/>
                <a:gd name="T5" fmla="*/ 20 h 20"/>
                <a:gd name="T6" fmla="*/ 177 w 177"/>
                <a:gd name="T7" fmla="*/ 18 h 20"/>
                <a:gd name="T8" fmla="*/ 177 w 177"/>
                <a:gd name="T9" fmla="*/ 0 h 20"/>
              </a:gdLst>
              <a:ahLst/>
              <a:cxnLst>
                <a:cxn ang="0">
                  <a:pos x="T0" y="T1"/>
                </a:cxn>
                <a:cxn ang="0">
                  <a:pos x="T2" y="T3"/>
                </a:cxn>
                <a:cxn ang="0">
                  <a:pos x="T4" y="T5"/>
                </a:cxn>
                <a:cxn ang="0">
                  <a:pos x="T6" y="T7"/>
                </a:cxn>
                <a:cxn ang="0">
                  <a:pos x="T8" y="T9"/>
                </a:cxn>
              </a:cxnLst>
              <a:rect l="0" t="0" r="r" b="b"/>
              <a:pathLst>
                <a:path w="177" h="20">
                  <a:moveTo>
                    <a:pt x="177" y="0"/>
                  </a:moveTo>
                  <a:lnTo>
                    <a:pt x="0" y="0"/>
                  </a:lnTo>
                  <a:lnTo>
                    <a:pt x="0" y="20"/>
                  </a:lnTo>
                  <a:lnTo>
                    <a:pt x="177" y="18"/>
                  </a:lnTo>
                  <a:lnTo>
                    <a:pt x="17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3"/>
            <p:cNvSpPr>
              <a:spLocks/>
            </p:cNvSpPr>
            <p:nvPr/>
          </p:nvSpPr>
          <p:spPr bwMode="auto">
            <a:xfrm>
              <a:off x="469" y="1462"/>
              <a:ext cx="35" cy="4"/>
            </a:xfrm>
            <a:custGeom>
              <a:avLst/>
              <a:gdLst>
                <a:gd name="T0" fmla="*/ 177 w 177"/>
                <a:gd name="T1" fmla="*/ 0 h 20"/>
                <a:gd name="T2" fmla="*/ 0 w 177"/>
                <a:gd name="T3" fmla="*/ 0 h 20"/>
                <a:gd name="T4" fmla="*/ 0 w 177"/>
                <a:gd name="T5" fmla="*/ 20 h 20"/>
                <a:gd name="T6" fmla="*/ 177 w 177"/>
                <a:gd name="T7" fmla="*/ 18 h 20"/>
                <a:gd name="T8" fmla="*/ 177 w 177"/>
                <a:gd name="T9" fmla="*/ 0 h 20"/>
              </a:gdLst>
              <a:ahLst/>
              <a:cxnLst>
                <a:cxn ang="0">
                  <a:pos x="T0" y="T1"/>
                </a:cxn>
                <a:cxn ang="0">
                  <a:pos x="T2" y="T3"/>
                </a:cxn>
                <a:cxn ang="0">
                  <a:pos x="T4" y="T5"/>
                </a:cxn>
                <a:cxn ang="0">
                  <a:pos x="T6" y="T7"/>
                </a:cxn>
                <a:cxn ang="0">
                  <a:pos x="T8" y="T9"/>
                </a:cxn>
              </a:cxnLst>
              <a:rect l="0" t="0" r="r" b="b"/>
              <a:pathLst>
                <a:path w="177" h="20">
                  <a:moveTo>
                    <a:pt x="177" y="0"/>
                  </a:moveTo>
                  <a:lnTo>
                    <a:pt x="0" y="0"/>
                  </a:lnTo>
                  <a:lnTo>
                    <a:pt x="0" y="20"/>
                  </a:lnTo>
                  <a:lnTo>
                    <a:pt x="177" y="18"/>
                  </a:lnTo>
                  <a:lnTo>
                    <a:pt x="1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4"/>
            <p:cNvSpPr>
              <a:spLocks/>
            </p:cNvSpPr>
            <p:nvPr/>
          </p:nvSpPr>
          <p:spPr bwMode="auto">
            <a:xfrm>
              <a:off x="465" y="1459"/>
              <a:ext cx="43" cy="7"/>
            </a:xfrm>
            <a:custGeom>
              <a:avLst/>
              <a:gdLst>
                <a:gd name="T0" fmla="*/ 217 w 217"/>
                <a:gd name="T1" fmla="*/ 0 h 38"/>
                <a:gd name="T2" fmla="*/ 0 w 217"/>
                <a:gd name="T3" fmla="*/ 0 h 38"/>
                <a:gd name="T4" fmla="*/ 0 w 217"/>
                <a:gd name="T5" fmla="*/ 38 h 38"/>
                <a:gd name="T6" fmla="*/ 20 w 217"/>
                <a:gd name="T7" fmla="*/ 38 h 38"/>
                <a:gd name="T8" fmla="*/ 20 w 217"/>
                <a:gd name="T9" fmla="*/ 18 h 38"/>
                <a:gd name="T10" fmla="*/ 197 w 217"/>
                <a:gd name="T11" fmla="*/ 18 h 38"/>
                <a:gd name="T12" fmla="*/ 197 w 217"/>
                <a:gd name="T13" fmla="*/ 36 h 38"/>
                <a:gd name="T14" fmla="*/ 217 w 217"/>
                <a:gd name="T15" fmla="*/ 36 h 38"/>
                <a:gd name="T16" fmla="*/ 217 w 217"/>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7" h="38">
                  <a:moveTo>
                    <a:pt x="217" y="0"/>
                  </a:moveTo>
                  <a:lnTo>
                    <a:pt x="0" y="0"/>
                  </a:lnTo>
                  <a:lnTo>
                    <a:pt x="0" y="38"/>
                  </a:lnTo>
                  <a:lnTo>
                    <a:pt x="20" y="38"/>
                  </a:lnTo>
                  <a:lnTo>
                    <a:pt x="20" y="18"/>
                  </a:lnTo>
                  <a:lnTo>
                    <a:pt x="197" y="18"/>
                  </a:lnTo>
                  <a:lnTo>
                    <a:pt x="197" y="36"/>
                  </a:lnTo>
                  <a:lnTo>
                    <a:pt x="217" y="36"/>
                  </a:lnTo>
                  <a:lnTo>
                    <a:pt x="2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65"/>
            <p:cNvSpPr>
              <a:spLocks/>
            </p:cNvSpPr>
            <p:nvPr/>
          </p:nvSpPr>
          <p:spPr bwMode="auto">
            <a:xfrm>
              <a:off x="465" y="1459"/>
              <a:ext cx="43" cy="7"/>
            </a:xfrm>
            <a:custGeom>
              <a:avLst/>
              <a:gdLst>
                <a:gd name="T0" fmla="*/ 217 w 217"/>
                <a:gd name="T1" fmla="*/ 0 h 38"/>
                <a:gd name="T2" fmla="*/ 0 w 217"/>
                <a:gd name="T3" fmla="*/ 0 h 38"/>
                <a:gd name="T4" fmla="*/ 0 w 217"/>
                <a:gd name="T5" fmla="*/ 38 h 38"/>
                <a:gd name="T6" fmla="*/ 20 w 217"/>
                <a:gd name="T7" fmla="*/ 38 h 38"/>
                <a:gd name="T8" fmla="*/ 20 w 217"/>
                <a:gd name="T9" fmla="*/ 18 h 38"/>
                <a:gd name="T10" fmla="*/ 197 w 217"/>
                <a:gd name="T11" fmla="*/ 18 h 38"/>
                <a:gd name="T12" fmla="*/ 197 w 217"/>
                <a:gd name="T13" fmla="*/ 36 h 38"/>
                <a:gd name="T14" fmla="*/ 217 w 217"/>
                <a:gd name="T15" fmla="*/ 36 h 38"/>
                <a:gd name="T16" fmla="*/ 217 w 217"/>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7" h="38">
                  <a:moveTo>
                    <a:pt x="217" y="0"/>
                  </a:moveTo>
                  <a:lnTo>
                    <a:pt x="0" y="0"/>
                  </a:lnTo>
                  <a:lnTo>
                    <a:pt x="0" y="38"/>
                  </a:lnTo>
                  <a:lnTo>
                    <a:pt x="20" y="38"/>
                  </a:lnTo>
                  <a:lnTo>
                    <a:pt x="20" y="18"/>
                  </a:lnTo>
                  <a:lnTo>
                    <a:pt x="197" y="18"/>
                  </a:lnTo>
                  <a:lnTo>
                    <a:pt x="197" y="36"/>
                  </a:lnTo>
                  <a:lnTo>
                    <a:pt x="217" y="36"/>
                  </a:lnTo>
                  <a:lnTo>
                    <a:pt x="2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3" name="Rectangle 92"/>
          <p:cNvSpPr/>
          <p:nvPr/>
        </p:nvSpPr>
        <p:spPr bwMode="auto">
          <a:xfrm>
            <a:off x="0" y="6038603"/>
            <a:ext cx="12188825" cy="819397"/>
          </a:xfrm>
          <a:prstGeom prst="rect">
            <a:avLst/>
          </a:prstGeom>
          <a:solidFill>
            <a:schemeClr val="tx1"/>
          </a:solidFill>
          <a:ln w="38100" cap="flat" cmpd="sng" algn="ctr">
            <a:noFill/>
            <a:prstDash val="solid"/>
            <a:round/>
            <a:headEnd type="none" w="med" len="med"/>
            <a:tailEnd type="none" w="med" len="med"/>
          </a:ln>
          <a:effectLst/>
        </p:spPr>
        <p:txBody>
          <a:bodyPr vert="horz" wrap="square" lIns="1340885" tIns="45712" rIns="457120" bIns="45712" numCol="1" rtlCol="0" anchor="ctr" anchorCtr="0" compatLnSpc="1">
            <a:prstTxWarp prst="textNoShape">
              <a:avLst/>
            </a:prstTxWarp>
          </a:bodyPr>
          <a:lstStyle/>
          <a:p>
            <a:pPr marL="3174" algn="l" defTabSz="914231" eaLnBrk="0" hangingPunct="0">
              <a:lnSpc>
                <a:spcPct val="85000"/>
              </a:lnSpc>
            </a:pPr>
            <a:r>
              <a:rPr lang="en-US" kern="0" dirty="0">
                <a:solidFill>
                  <a:schemeClr val="bg1"/>
                </a:solidFill>
                <a:latin typeface="Arial" pitchFamily="34" charset="0"/>
                <a:cs typeface="Arial" pitchFamily="34" charset="0"/>
              </a:rPr>
              <a:t>Setup | Customize | Forecasts | Settings</a:t>
            </a:r>
          </a:p>
        </p:txBody>
      </p:sp>
      <p:sp>
        <p:nvSpPr>
          <p:cNvPr id="94" name="TextBox 93"/>
          <p:cNvSpPr txBox="1"/>
          <p:nvPr/>
        </p:nvSpPr>
        <p:spPr bwMode="white">
          <a:xfrm>
            <a:off x="0" y="6097976"/>
            <a:ext cx="1295063" cy="276999"/>
          </a:xfrm>
          <a:prstGeom prst="rect">
            <a:avLst/>
          </a:prstGeom>
          <a:noFill/>
          <a:ln>
            <a:noFill/>
          </a:ln>
        </p:spPr>
        <p:txBody>
          <a:bodyPr wrap="square" lIns="91424" tIns="45712" rIns="91424" bIns="45712" rtlCol="0">
            <a:spAutoFit/>
          </a:bodyPr>
          <a:lstStyle/>
          <a:p>
            <a:r>
              <a:rPr lang="en-US" sz="1200" dirty="0">
                <a:solidFill>
                  <a:schemeClr val="bg1"/>
                </a:solidFill>
                <a:latin typeface="Arial" panose="020B0604020202020204" pitchFamily="34" charset="0"/>
                <a:cs typeface="Arial" panose="020B0604020202020204" pitchFamily="34" charset="0"/>
              </a:rPr>
              <a:t>CLICK PATH:</a:t>
            </a:r>
          </a:p>
        </p:txBody>
      </p:sp>
      <p:sp>
        <p:nvSpPr>
          <p:cNvPr id="95" name="Freeform 202"/>
          <p:cNvSpPr>
            <a:spLocks noEditPoints="1"/>
          </p:cNvSpPr>
          <p:nvPr/>
        </p:nvSpPr>
        <p:spPr bwMode="auto">
          <a:xfrm flipH="1">
            <a:off x="450005" y="6372854"/>
            <a:ext cx="318880" cy="321495"/>
          </a:xfrm>
          <a:custGeom>
            <a:avLst/>
            <a:gdLst>
              <a:gd name="T0" fmla="*/ 4 w 63"/>
              <a:gd name="T1" fmla="*/ 4 h 63"/>
              <a:gd name="T2" fmla="*/ 55 w 63"/>
              <a:gd name="T3" fmla="*/ 21 h 63"/>
              <a:gd name="T4" fmla="*/ 37 w 63"/>
              <a:gd name="T5" fmla="*/ 30 h 63"/>
              <a:gd name="T6" fmla="*/ 59 w 63"/>
              <a:gd name="T7" fmla="*/ 52 h 63"/>
              <a:gd name="T8" fmla="*/ 52 w 63"/>
              <a:gd name="T9" fmla="*/ 59 h 63"/>
              <a:gd name="T10" fmla="*/ 30 w 63"/>
              <a:gd name="T11" fmla="*/ 37 h 63"/>
              <a:gd name="T12" fmla="*/ 21 w 63"/>
              <a:gd name="T13" fmla="*/ 55 h 63"/>
              <a:gd name="T14" fmla="*/ 4 w 63"/>
              <a:gd name="T15" fmla="*/ 4 h 63"/>
              <a:gd name="T16" fmla="*/ 4 w 63"/>
              <a:gd name="T17" fmla="*/ 0 h 63"/>
              <a:gd name="T18" fmla="*/ 1 w 63"/>
              <a:gd name="T19" fmla="*/ 1 h 63"/>
              <a:gd name="T20" fmla="*/ 0 w 63"/>
              <a:gd name="T21" fmla="*/ 5 h 63"/>
              <a:gd name="T22" fmla="*/ 17 w 63"/>
              <a:gd name="T23" fmla="*/ 56 h 63"/>
              <a:gd name="T24" fmla="*/ 21 w 63"/>
              <a:gd name="T25" fmla="*/ 59 h 63"/>
              <a:gd name="T26" fmla="*/ 21 w 63"/>
              <a:gd name="T27" fmla="*/ 59 h 63"/>
              <a:gd name="T28" fmla="*/ 25 w 63"/>
              <a:gd name="T29" fmla="*/ 57 h 63"/>
              <a:gd name="T30" fmla="*/ 31 w 63"/>
              <a:gd name="T31" fmla="*/ 44 h 63"/>
              <a:gd name="T32" fmla="*/ 49 w 63"/>
              <a:gd name="T33" fmla="*/ 62 h 63"/>
              <a:gd name="T34" fmla="*/ 52 w 63"/>
              <a:gd name="T35" fmla="*/ 63 h 63"/>
              <a:gd name="T36" fmla="*/ 54 w 63"/>
              <a:gd name="T37" fmla="*/ 62 h 63"/>
              <a:gd name="T38" fmla="*/ 62 w 63"/>
              <a:gd name="T39" fmla="*/ 55 h 63"/>
              <a:gd name="T40" fmla="*/ 63 w 63"/>
              <a:gd name="T41" fmla="*/ 52 h 63"/>
              <a:gd name="T42" fmla="*/ 62 w 63"/>
              <a:gd name="T43" fmla="*/ 49 h 63"/>
              <a:gd name="T44" fmla="*/ 44 w 63"/>
              <a:gd name="T45" fmla="*/ 31 h 63"/>
              <a:gd name="T46" fmla="*/ 57 w 63"/>
              <a:gd name="T47" fmla="*/ 25 h 63"/>
              <a:gd name="T48" fmla="*/ 59 w 63"/>
              <a:gd name="T49" fmla="*/ 21 h 63"/>
              <a:gd name="T50" fmla="*/ 56 w 63"/>
              <a:gd name="T51" fmla="*/ 17 h 63"/>
              <a:gd name="T52" fmla="*/ 5 w 63"/>
              <a:gd name="T53" fmla="*/ 0 h 63"/>
              <a:gd name="T54" fmla="*/ 4 w 63"/>
              <a:gd name="T5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3" h="63">
                <a:moveTo>
                  <a:pt x="4" y="4"/>
                </a:moveTo>
                <a:cubicBezTo>
                  <a:pt x="55" y="21"/>
                  <a:pt x="55" y="21"/>
                  <a:pt x="55" y="21"/>
                </a:cubicBezTo>
                <a:cubicBezTo>
                  <a:pt x="37" y="30"/>
                  <a:pt x="37" y="30"/>
                  <a:pt x="37" y="30"/>
                </a:cubicBezTo>
                <a:cubicBezTo>
                  <a:pt x="59" y="52"/>
                  <a:pt x="59" y="52"/>
                  <a:pt x="59" y="52"/>
                </a:cubicBezTo>
                <a:cubicBezTo>
                  <a:pt x="52" y="59"/>
                  <a:pt x="52" y="59"/>
                  <a:pt x="52" y="59"/>
                </a:cubicBezTo>
                <a:cubicBezTo>
                  <a:pt x="30" y="37"/>
                  <a:pt x="30" y="37"/>
                  <a:pt x="30" y="37"/>
                </a:cubicBezTo>
                <a:cubicBezTo>
                  <a:pt x="21" y="55"/>
                  <a:pt x="21" y="55"/>
                  <a:pt x="21" y="55"/>
                </a:cubicBezTo>
                <a:cubicBezTo>
                  <a:pt x="4" y="4"/>
                  <a:pt x="4" y="4"/>
                  <a:pt x="4" y="4"/>
                </a:cubicBezTo>
                <a:moveTo>
                  <a:pt x="4" y="0"/>
                </a:moveTo>
                <a:cubicBezTo>
                  <a:pt x="3" y="0"/>
                  <a:pt x="2" y="1"/>
                  <a:pt x="1" y="1"/>
                </a:cubicBezTo>
                <a:cubicBezTo>
                  <a:pt x="0" y="2"/>
                  <a:pt x="0" y="4"/>
                  <a:pt x="0" y="5"/>
                </a:cubicBezTo>
                <a:cubicBezTo>
                  <a:pt x="17" y="56"/>
                  <a:pt x="17" y="56"/>
                  <a:pt x="17" y="56"/>
                </a:cubicBezTo>
                <a:cubicBezTo>
                  <a:pt x="18" y="58"/>
                  <a:pt x="19" y="59"/>
                  <a:pt x="21" y="59"/>
                </a:cubicBezTo>
                <a:cubicBezTo>
                  <a:pt x="21" y="59"/>
                  <a:pt x="21" y="59"/>
                  <a:pt x="21" y="59"/>
                </a:cubicBezTo>
                <a:cubicBezTo>
                  <a:pt x="22" y="59"/>
                  <a:pt x="24" y="58"/>
                  <a:pt x="25" y="57"/>
                </a:cubicBezTo>
                <a:cubicBezTo>
                  <a:pt x="31" y="44"/>
                  <a:pt x="31" y="44"/>
                  <a:pt x="31" y="44"/>
                </a:cubicBezTo>
                <a:cubicBezTo>
                  <a:pt x="49" y="62"/>
                  <a:pt x="49" y="62"/>
                  <a:pt x="49" y="62"/>
                </a:cubicBezTo>
                <a:cubicBezTo>
                  <a:pt x="50" y="63"/>
                  <a:pt x="51" y="63"/>
                  <a:pt x="52" y="63"/>
                </a:cubicBezTo>
                <a:cubicBezTo>
                  <a:pt x="53" y="63"/>
                  <a:pt x="54" y="63"/>
                  <a:pt x="54" y="62"/>
                </a:cubicBezTo>
                <a:cubicBezTo>
                  <a:pt x="62" y="55"/>
                  <a:pt x="62" y="55"/>
                  <a:pt x="62" y="55"/>
                </a:cubicBezTo>
                <a:cubicBezTo>
                  <a:pt x="62" y="54"/>
                  <a:pt x="63" y="53"/>
                  <a:pt x="63" y="52"/>
                </a:cubicBezTo>
                <a:cubicBezTo>
                  <a:pt x="63" y="51"/>
                  <a:pt x="62" y="50"/>
                  <a:pt x="62" y="49"/>
                </a:cubicBezTo>
                <a:cubicBezTo>
                  <a:pt x="44" y="31"/>
                  <a:pt x="44" y="31"/>
                  <a:pt x="44" y="31"/>
                </a:cubicBezTo>
                <a:cubicBezTo>
                  <a:pt x="57" y="25"/>
                  <a:pt x="57" y="25"/>
                  <a:pt x="57" y="25"/>
                </a:cubicBezTo>
                <a:cubicBezTo>
                  <a:pt x="58" y="24"/>
                  <a:pt x="59" y="22"/>
                  <a:pt x="59" y="21"/>
                </a:cubicBezTo>
                <a:cubicBezTo>
                  <a:pt x="59" y="19"/>
                  <a:pt x="58" y="18"/>
                  <a:pt x="56" y="17"/>
                </a:cubicBezTo>
                <a:cubicBezTo>
                  <a:pt x="5" y="0"/>
                  <a:pt x="5" y="0"/>
                  <a:pt x="5" y="0"/>
                </a:cubicBezTo>
                <a:cubicBezTo>
                  <a:pt x="5" y="0"/>
                  <a:pt x="4" y="0"/>
                  <a:pt x="4" y="0"/>
                </a:cubicBezTo>
                <a:close/>
              </a:path>
            </a:pathLst>
          </a:custGeom>
          <a:solidFill>
            <a:schemeClr val="bg1"/>
          </a:solidFill>
          <a:ln>
            <a:noFill/>
          </a:ln>
          <a:extLst/>
        </p:spPr>
        <p:txBody>
          <a:bodyPr vert="horz" wrap="square" lIns="121899" tIns="60949" rIns="121899" bIns="60949" numCol="1" anchor="t" anchorCtr="0" compatLnSpc="1">
            <a:prstTxWarp prst="textNoShape">
              <a:avLst/>
            </a:prstTxWarp>
          </a:bodyPr>
          <a:lstStyle/>
          <a:p>
            <a:endParaRPr lang="th-TH"/>
          </a:p>
        </p:txBody>
      </p:sp>
    </p:spTree>
    <p:custDataLst>
      <p:tags r:id="rId1"/>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Configuring Forecast Settings</a:t>
            </a:r>
            <a:endParaRPr lang="en-US" dirty="0"/>
          </a:p>
        </p:txBody>
      </p:sp>
      <p:sp>
        <p:nvSpPr>
          <p:cNvPr id="3" name="Slide Number Placeholder 2"/>
          <p:cNvSpPr>
            <a:spLocks noGrp="1"/>
          </p:cNvSpPr>
          <p:nvPr>
            <p:ph type="sldNum" sz="quarter" idx="4"/>
          </p:nvPr>
        </p:nvSpPr>
        <p:spPr/>
        <p:txBody>
          <a:bodyPr/>
          <a:lstStyle/>
          <a:p>
            <a:fld id="{812A5277-1DB9-460F-9A21-B857ABB32666}" type="slidenum">
              <a:rPr lang="en-US" smtClean="0"/>
              <a:pPr/>
              <a:t>71</a:t>
            </a:fld>
            <a:endParaRPr lang="en-US" dirty="0"/>
          </a:p>
        </p:txBody>
      </p:sp>
      <p:sp>
        <p:nvSpPr>
          <p:cNvPr id="4" name="Content Placeholder 2"/>
          <p:cNvSpPr txBox="1">
            <a:spLocks/>
          </p:cNvSpPr>
          <p:nvPr/>
        </p:nvSpPr>
        <p:spPr>
          <a:xfrm>
            <a:off x="381000" y="849915"/>
            <a:ext cx="11172092" cy="856735"/>
          </a:xfrm>
          <a:prstGeom prst="rect">
            <a:avLst/>
          </a:prstGeom>
        </p:spPr>
        <p:txBody>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kumimoji="0" lang="en-US" sz="2800" b="0" i="0" u="none" strike="noStrike" kern="0" cap="none" spc="0" normalizeH="0" baseline="0" noProof="0" dirty="0">
                <a:ln>
                  <a:noFill/>
                </a:ln>
                <a:solidFill>
                  <a:schemeClr val="tx1"/>
                </a:solidFill>
                <a:effectLst/>
                <a:uLnTx/>
                <a:uFillTx/>
                <a:latin typeface="+mn-lt"/>
                <a:ea typeface="+mn-ea"/>
                <a:cs typeface="Arial" pitchFamily="34" charset="0"/>
              </a:rPr>
              <a:t>Forecast settings allow you to enable forecast adjustments and configure the default forecast display.</a:t>
            </a:r>
          </a:p>
        </p:txBody>
      </p:sp>
      <p:pic>
        <p:nvPicPr>
          <p:cNvPr id="5" name="Picture 4"/>
          <p:cNvPicPr>
            <a:picLocks noChangeAspect="1" noChangeArrowheads="1"/>
          </p:cNvPicPr>
          <p:nvPr/>
        </p:nvPicPr>
        <p:blipFill>
          <a:blip r:embed="rId4" cstate="print"/>
          <a:stretch>
            <a:fillRect/>
          </a:stretch>
        </p:blipFill>
        <p:spPr bwMode="auto">
          <a:xfrm>
            <a:off x="554448" y="2067395"/>
            <a:ext cx="11079929" cy="3628300"/>
          </a:xfrm>
          <a:prstGeom prst="rect">
            <a:avLst/>
          </a:prstGeom>
          <a:noFill/>
          <a:ln w="6350">
            <a:solidFill>
              <a:schemeClr val="bg1">
                <a:lumMod val="75000"/>
              </a:schemeClr>
            </a:solidFill>
            <a:miter lim="800000"/>
            <a:headEnd/>
            <a:tailEnd/>
          </a:ln>
          <a:effectLst>
            <a:outerShdw blurRad="50800" dist="38100" dir="2700000" algn="tl" rotWithShape="0">
              <a:prstClr val="black">
                <a:alpha val="40000"/>
              </a:prstClr>
            </a:outerShdw>
          </a:effectLst>
        </p:spPr>
      </p:pic>
      <p:sp>
        <p:nvSpPr>
          <p:cNvPr id="10" name="Rectangle 9"/>
          <p:cNvSpPr/>
          <p:nvPr/>
        </p:nvSpPr>
        <p:spPr bwMode="auto">
          <a:xfrm>
            <a:off x="0" y="6038603"/>
            <a:ext cx="12188825" cy="819397"/>
          </a:xfrm>
          <a:prstGeom prst="rect">
            <a:avLst/>
          </a:prstGeom>
          <a:solidFill>
            <a:schemeClr val="tx1"/>
          </a:solidFill>
          <a:ln w="38100" cap="flat" cmpd="sng" algn="ctr">
            <a:noFill/>
            <a:prstDash val="solid"/>
            <a:round/>
            <a:headEnd type="none" w="med" len="med"/>
            <a:tailEnd type="none" w="med" len="med"/>
          </a:ln>
          <a:effectLst/>
        </p:spPr>
        <p:txBody>
          <a:bodyPr vert="horz" wrap="square" lIns="1340885" tIns="45712" rIns="457120" bIns="45712" numCol="1" rtlCol="0" anchor="ctr" anchorCtr="0" compatLnSpc="1">
            <a:prstTxWarp prst="textNoShape">
              <a:avLst/>
            </a:prstTxWarp>
          </a:bodyPr>
          <a:lstStyle/>
          <a:p>
            <a:pPr marL="3174" algn="l" defTabSz="914231" eaLnBrk="0" hangingPunct="0">
              <a:lnSpc>
                <a:spcPct val="85000"/>
              </a:lnSpc>
            </a:pPr>
            <a:r>
              <a:rPr lang="en-US" kern="0" dirty="0">
                <a:solidFill>
                  <a:schemeClr val="bg1"/>
                </a:solidFill>
                <a:latin typeface="Arial" pitchFamily="34" charset="0"/>
                <a:cs typeface="Arial" pitchFamily="34" charset="0"/>
              </a:rPr>
              <a:t>Setup | Customize | Forecasts | Settings</a:t>
            </a:r>
          </a:p>
        </p:txBody>
      </p:sp>
      <p:sp>
        <p:nvSpPr>
          <p:cNvPr id="11" name="TextBox 10"/>
          <p:cNvSpPr txBox="1"/>
          <p:nvPr/>
        </p:nvSpPr>
        <p:spPr bwMode="white">
          <a:xfrm>
            <a:off x="0" y="6097976"/>
            <a:ext cx="1295063" cy="276999"/>
          </a:xfrm>
          <a:prstGeom prst="rect">
            <a:avLst/>
          </a:prstGeom>
          <a:noFill/>
          <a:ln>
            <a:noFill/>
          </a:ln>
        </p:spPr>
        <p:txBody>
          <a:bodyPr wrap="square" lIns="91424" tIns="45712" rIns="91424" bIns="45712" rtlCol="0">
            <a:spAutoFit/>
          </a:bodyPr>
          <a:lstStyle/>
          <a:p>
            <a:r>
              <a:rPr lang="en-US" sz="1200" dirty="0">
                <a:solidFill>
                  <a:schemeClr val="bg1"/>
                </a:solidFill>
                <a:latin typeface="Arial" panose="020B0604020202020204" pitchFamily="34" charset="0"/>
                <a:cs typeface="Arial" panose="020B0604020202020204" pitchFamily="34" charset="0"/>
              </a:rPr>
              <a:t>CLICK PATH:</a:t>
            </a:r>
          </a:p>
        </p:txBody>
      </p:sp>
      <p:sp>
        <p:nvSpPr>
          <p:cNvPr id="12" name="Freeform 202"/>
          <p:cNvSpPr>
            <a:spLocks noEditPoints="1"/>
          </p:cNvSpPr>
          <p:nvPr/>
        </p:nvSpPr>
        <p:spPr bwMode="auto">
          <a:xfrm flipH="1">
            <a:off x="450005" y="6372854"/>
            <a:ext cx="318880" cy="321495"/>
          </a:xfrm>
          <a:custGeom>
            <a:avLst/>
            <a:gdLst>
              <a:gd name="T0" fmla="*/ 4 w 63"/>
              <a:gd name="T1" fmla="*/ 4 h 63"/>
              <a:gd name="T2" fmla="*/ 55 w 63"/>
              <a:gd name="T3" fmla="*/ 21 h 63"/>
              <a:gd name="T4" fmla="*/ 37 w 63"/>
              <a:gd name="T5" fmla="*/ 30 h 63"/>
              <a:gd name="T6" fmla="*/ 59 w 63"/>
              <a:gd name="T7" fmla="*/ 52 h 63"/>
              <a:gd name="T8" fmla="*/ 52 w 63"/>
              <a:gd name="T9" fmla="*/ 59 h 63"/>
              <a:gd name="T10" fmla="*/ 30 w 63"/>
              <a:gd name="T11" fmla="*/ 37 h 63"/>
              <a:gd name="T12" fmla="*/ 21 w 63"/>
              <a:gd name="T13" fmla="*/ 55 h 63"/>
              <a:gd name="T14" fmla="*/ 4 w 63"/>
              <a:gd name="T15" fmla="*/ 4 h 63"/>
              <a:gd name="T16" fmla="*/ 4 w 63"/>
              <a:gd name="T17" fmla="*/ 0 h 63"/>
              <a:gd name="T18" fmla="*/ 1 w 63"/>
              <a:gd name="T19" fmla="*/ 1 h 63"/>
              <a:gd name="T20" fmla="*/ 0 w 63"/>
              <a:gd name="T21" fmla="*/ 5 h 63"/>
              <a:gd name="T22" fmla="*/ 17 w 63"/>
              <a:gd name="T23" fmla="*/ 56 h 63"/>
              <a:gd name="T24" fmla="*/ 21 w 63"/>
              <a:gd name="T25" fmla="*/ 59 h 63"/>
              <a:gd name="T26" fmla="*/ 21 w 63"/>
              <a:gd name="T27" fmla="*/ 59 h 63"/>
              <a:gd name="T28" fmla="*/ 25 w 63"/>
              <a:gd name="T29" fmla="*/ 57 h 63"/>
              <a:gd name="T30" fmla="*/ 31 w 63"/>
              <a:gd name="T31" fmla="*/ 44 h 63"/>
              <a:gd name="T32" fmla="*/ 49 w 63"/>
              <a:gd name="T33" fmla="*/ 62 h 63"/>
              <a:gd name="T34" fmla="*/ 52 w 63"/>
              <a:gd name="T35" fmla="*/ 63 h 63"/>
              <a:gd name="T36" fmla="*/ 54 w 63"/>
              <a:gd name="T37" fmla="*/ 62 h 63"/>
              <a:gd name="T38" fmla="*/ 62 w 63"/>
              <a:gd name="T39" fmla="*/ 55 h 63"/>
              <a:gd name="T40" fmla="*/ 63 w 63"/>
              <a:gd name="T41" fmla="*/ 52 h 63"/>
              <a:gd name="T42" fmla="*/ 62 w 63"/>
              <a:gd name="T43" fmla="*/ 49 h 63"/>
              <a:gd name="T44" fmla="*/ 44 w 63"/>
              <a:gd name="T45" fmla="*/ 31 h 63"/>
              <a:gd name="T46" fmla="*/ 57 w 63"/>
              <a:gd name="T47" fmla="*/ 25 h 63"/>
              <a:gd name="T48" fmla="*/ 59 w 63"/>
              <a:gd name="T49" fmla="*/ 21 h 63"/>
              <a:gd name="T50" fmla="*/ 56 w 63"/>
              <a:gd name="T51" fmla="*/ 17 h 63"/>
              <a:gd name="T52" fmla="*/ 5 w 63"/>
              <a:gd name="T53" fmla="*/ 0 h 63"/>
              <a:gd name="T54" fmla="*/ 4 w 63"/>
              <a:gd name="T5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3" h="63">
                <a:moveTo>
                  <a:pt x="4" y="4"/>
                </a:moveTo>
                <a:cubicBezTo>
                  <a:pt x="55" y="21"/>
                  <a:pt x="55" y="21"/>
                  <a:pt x="55" y="21"/>
                </a:cubicBezTo>
                <a:cubicBezTo>
                  <a:pt x="37" y="30"/>
                  <a:pt x="37" y="30"/>
                  <a:pt x="37" y="30"/>
                </a:cubicBezTo>
                <a:cubicBezTo>
                  <a:pt x="59" y="52"/>
                  <a:pt x="59" y="52"/>
                  <a:pt x="59" y="52"/>
                </a:cubicBezTo>
                <a:cubicBezTo>
                  <a:pt x="52" y="59"/>
                  <a:pt x="52" y="59"/>
                  <a:pt x="52" y="59"/>
                </a:cubicBezTo>
                <a:cubicBezTo>
                  <a:pt x="30" y="37"/>
                  <a:pt x="30" y="37"/>
                  <a:pt x="30" y="37"/>
                </a:cubicBezTo>
                <a:cubicBezTo>
                  <a:pt x="21" y="55"/>
                  <a:pt x="21" y="55"/>
                  <a:pt x="21" y="55"/>
                </a:cubicBezTo>
                <a:cubicBezTo>
                  <a:pt x="4" y="4"/>
                  <a:pt x="4" y="4"/>
                  <a:pt x="4" y="4"/>
                </a:cubicBezTo>
                <a:moveTo>
                  <a:pt x="4" y="0"/>
                </a:moveTo>
                <a:cubicBezTo>
                  <a:pt x="3" y="0"/>
                  <a:pt x="2" y="1"/>
                  <a:pt x="1" y="1"/>
                </a:cubicBezTo>
                <a:cubicBezTo>
                  <a:pt x="0" y="2"/>
                  <a:pt x="0" y="4"/>
                  <a:pt x="0" y="5"/>
                </a:cubicBezTo>
                <a:cubicBezTo>
                  <a:pt x="17" y="56"/>
                  <a:pt x="17" y="56"/>
                  <a:pt x="17" y="56"/>
                </a:cubicBezTo>
                <a:cubicBezTo>
                  <a:pt x="18" y="58"/>
                  <a:pt x="19" y="59"/>
                  <a:pt x="21" y="59"/>
                </a:cubicBezTo>
                <a:cubicBezTo>
                  <a:pt x="21" y="59"/>
                  <a:pt x="21" y="59"/>
                  <a:pt x="21" y="59"/>
                </a:cubicBezTo>
                <a:cubicBezTo>
                  <a:pt x="22" y="59"/>
                  <a:pt x="24" y="58"/>
                  <a:pt x="25" y="57"/>
                </a:cubicBezTo>
                <a:cubicBezTo>
                  <a:pt x="31" y="44"/>
                  <a:pt x="31" y="44"/>
                  <a:pt x="31" y="44"/>
                </a:cubicBezTo>
                <a:cubicBezTo>
                  <a:pt x="49" y="62"/>
                  <a:pt x="49" y="62"/>
                  <a:pt x="49" y="62"/>
                </a:cubicBezTo>
                <a:cubicBezTo>
                  <a:pt x="50" y="63"/>
                  <a:pt x="51" y="63"/>
                  <a:pt x="52" y="63"/>
                </a:cubicBezTo>
                <a:cubicBezTo>
                  <a:pt x="53" y="63"/>
                  <a:pt x="54" y="63"/>
                  <a:pt x="54" y="62"/>
                </a:cubicBezTo>
                <a:cubicBezTo>
                  <a:pt x="62" y="55"/>
                  <a:pt x="62" y="55"/>
                  <a:pt x="62" y="55"/>
                </a:cubicBezTo>
                <a:cubicBezTo>
                  <a:pt x="62" y="54"/>
                  <a:pt x="63" y="53"/>
                  <a:pt x="63" y="52"/>
                </a:cubicBezTo>
                <a:cubicBezTo>
                  <a:pt x="63" y="51"/>
                  <a:pt x="62" y="50"/>
                  <a:pt x="62" y="49"/>
                </a:cubicBezTo>
                <a:cubicBezTo>
                  <a:pt x="44" y="31"/>
                  <a:pt x="44" y="31"/>
                  <a:pt x="44" y="31"/>
                </a:cubicBezTo>
                <a:cubicBezTo>
                  <a:pt x="57" y="25"/>
                  <a:pt x="57" y="25"/>
                  <a:pt x="57" y="25"/>
                </a:cubicBezTo>
                <a:cubicBezTo>
                  <a:pt x="58" y="24"/>
                  <a:pt x="59" y="22"/>
                  <a:pt x="59" y="21"/>
                </a:cubicBezTo>
                <a:cubicBezTo>
                  <a:pt x="59" y="19"/>
                  <a:pt x="58" y="18"/>
                  <a:pt x="56" y="17"/>
                </a:cubicBezTo>
                <a:cubicBezTo>
                  <a:pt x="5" y="0"/>
                  <a:pt x="5" y="0"/>
                  <a:pt x="5" y="0"/>
                </a:cubicBezTo>
                <a:cubicBezTo>
                  <a:pt x="5" y="0"/>
                  <a:pt x="4" y="0"/>
                  <a:pt x="4" y="0"/>
                </a:cubicBezTo>
                <a:close/>
              </a:path>
            </a:pathLst>
          </a:custGeom>
          <a:solidFill>
            <a:schemeClr val="bg1"/>
          </a:solidFill>
          <a:ln>
            <a:noFill/>
          </a:ln>
          <a:extLst/>
        </p:spPr>
        <p:txBody>
          <a:bodyPr vert="horz" wrap="square" lIns="121899" tIns="60949" rIns="121899" bIns="60949" numCol="1" anchor="t" anchorCtr="0" compatLnSpc="1">
            <a:prstTxWarp prst="textNoShape">
              <a:avLst/>
            </a:prstTxWarp>
          </a:bodyPr>
          <a:lstStyle/>
          <a:p>
            <a:endParaRPr lang="th-TH"/>
          </a:p>
        </p:txBody>
      </p:sp>
      <p:grpSp>
        <p:nvGrpSpPr>
          <p:cNvPr id="19" name="Group 18"/>
          <p:cNvGrpSpPr/>
          <p:nvPr/>
        </p:nvGrpSpPr>
        <p:grpSpPr>
          <a:xfrm>
            <a:off x="3426593" y="2569979"/>
            <a:ext cx="1780675" cy="805403"/>
            <a:chOff x="2126936" y="301336"/>
            <a:chExt cx="1780675" cy="805403"/>
          </a:xfrm>
          <a:solidFill>
            <a:srgbClr val="FF0000"/>
          </a:solidFill>
          <a:effectLst>
            <a:outerShdw blurRad="50800" dist="38100" dir="2700000" algn="tl" rotWithShape="0">
              <a:prstClr val="black">
                <a:alpha val="40000"/>
              </a:prstClr>
            </a:outerShdw>
          </a:effectLst>
        </p:grpSpPr>
        <p:sp>
          <p:nvSpPr>
            <p:cNvPr id="20" name="Isosceles Triangle 19"/>
            <p:cNvSpPr/>
            <p:nvPr/>
          </p:nvSpPr>
          <p:spPr bwMode="auto">
            <a:xfrm rot="10800000">
              <a:off x="2973203" y="384432"/>
              <a:ext cx="261635" cy="722307"/>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lnSpc>
                  <a:spcPct val="95000"/>
                </a:lnSpc>
              </a:pPr>
              <a:endParaRPr lang="en-US" sz="2000">
                <a:solidFill>
                  <a:schemeClr val="bg1"/>
                </a:solidFill>
                <a:effectLst>
                  <a:outerShdw blurRad="38100" dist="38100" dir="2700000" algn="tl">
                    <a:srgbClr val="000000">
                      <a:alpha val="43137"/>
                    </a:srgbClr>
                  </a:outerShdw>
                </a:effectLst>
              </a:endParaRPr>
            </a:p>
          </p:txBody>
        </p:sp>
        <p:sp>
          <p:nvSpPr>
            <p:cNvPr id="21" name="Rounded Rectangle 20"/>
            <p:cNvSpPr/>
            <p:nvPr/>
          </p:nvSpPr>
          <p:spPr bwMode="auto">
            <a:xfrm>
              <a:off x="2126936" y="301336"/>
              <a:ext cx="1780675" cy="486041"/>
            </a:xfrm>
            <a:prstGeom prst="roundRect">
              <a:avLst>
                <a:gd name="adj" fmla="val 5016"/>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r>
                <a:rPr lang="en-US" sz="2000" dirty="0">
                  <a:cs typeface="Arial" pitchFamily="34" charset="0"/>
                </a:rPr>
                <a:t>Show quotas</a:t>
              </a:r>
            </a:p>
          </p:txBody>
        </p:sp>
      </p:grpSp>
      <p:grpSp>
        <p:nvGrpSpPr>
          <p:cNvPr id="22" name="Group 21"/>
          <p:cNvGrpSpPr/>
          <p:nvPr/>
        </p:nvGrpSpPr>
        <p:grpSpPr>
          <a:xfrm>
            <a:off x="1950722" y="3915591"/>
            <a:ext cx="2176912" cy="1089546"/>
            <a:chOff x="1948871" y="-58330"/>
            <a:chExt cx="2176912" cy="1089546"/>
          </a:xfrm>
          <a:solidFill>
            <a:srgbClr val="FF0000"/>
          </a:solidFill>
          <a:effectLst>
            <a:outerShdw blurRad="50800" dist="38100" dir="2700000" algn="tl" rotWithShape="0">
              <a:prstClr val="black">
                <a:alpha val="40000"/>
              </a:prstClr>
            </a:outerShdw>
          </a:effectLst>
        </p:grpSpPr>
        <p:sp>
          <p:nvSpPr>
            <p:cNvPr id="23" name="Isosceles Triangle 22"/>
            <p:cNvSpPr/>
            <p:nvPr/>
          </p:nvSpPr>
          <p:spPr bwMode="auto">
            <a:xfrm>
              <a:off x="2366811" y="-58330"/>
              <a:ext cx="261635" cy="722307"/>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lnSpc>
                  <a:spcPct val="95000"/>
                </a:lnSpc>
              </a:pPr>
              <a:endParaRPr lang="en-US" sz="2000">
                <a:solidFill>
                  <a:schemeClr val="bg1"/>
                </a:solidFill>
                <a:effectLst>
                  <a:outerShdw blurRad="38100" dist="38100" dir="2700000" algn="tl">
                    <a:srgbClr val="000000">
                      <a:alpha val="43137"/>
                    </a:srgbClr>
                  </a:outerShdw>
                </a:effectLst>
              </a:endParaRPr>
            </a:p>
          </p:txBody>
        </p:sp>
        <p:sp>
          <p:nvSpPr>
            <p:cNvPr id="24" name="Rounded Rectangle 23"/>
            <p:cNvSpPr/>
            <p:nvPr/>
          </p:nvSpPr>
          <p:spPr bwMode="auto">
            <a:xfrm>
              <a:off x="1948871" y="301336"/>
              <a:ext cx="2176912" cy="729880"/>
            </a:xfrm>
            <a:prstGeom prst="roundRect">
              <a:avLst>
                <a:gd name="adj" fmla="val 5016"/>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r>
                <a:rPr lang="en-US" sz="2000" dirty="0">
                  <a:cs typeface="Arial" pitchFamily="34" charset="0"/>
                </a:rPr>
                <a:t>Forecast period and default range</a:t>
              </a:r>
            </a:p>
          </p:txBody>
        </p:sp>
      </p:grpSp>
      <p:grpSp>
        <p:nvGrpSpPr>
          <p:cNvPr id="28" name="Group 27"/>
          <p:cNvGrpSpPr/>
          <p:nvPr/>
        </p:nvGrpSpPr>
        <p:grpSpPr>
          <a:xfrm>
            <a:off x="5571422" y="4637807"/>
            <a:ext cx="2667803" cy="805403"/>
            <a:chOff x="2126936" y="301336"/>
            <a:chExt cx="2667803" cy="805403"/>
          </a:xfrm>
          <a:solidFill>
            <a:srgbClr val="FF0000"/>
          </a:solidFill>
          <a:effectLst>
            <a:outerShdw blurRad="50800" dist="38100" dir="2700000" algn="tl" rotWithShape="0">
              <a:prstClr val="black">
                <a:alpha val="40000"/>
              </a:prstClr>
            </a:outerShdw>
          </a:effectLst>
        </p:grpSpPr>
        <p:sp>
          <p:nvSpPr>
            <p:cNvPr id="29" name="Isosceles Triangle 28"/>
            <p:cNvSpPr/>
            <p:nvPr/>
          </p:nvSpPr>
          <p:spPr bwMode="auto">
            <a:xfrm rot="10800000">
              <a:off x="2973203" y="384432"/>
              <a:ext cx="261635" cy="722307"/>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lnSpc>
                  <a:spcPct val="95000"/>
                </a:lnSpc>
              </a:pPr>
              <a:endParaRPr lang="en-US" sz="2000">
                <a:solidFill>
                  <a:schemeClr val="bg1"/>
                </a:solidFill>
                <a:effectLst>
                  <a:outerShdw blurRad="38100" dist="38100" dir="2700000" algn="tl">
                    <a:srgbClr val="000000">
                      <a:alpha val="43137"/>
                    </a:srgbClr>
                  </a:outerShdw>
                </a:effectLst>
              </a:endParaRPr>
            </a:p>
          </p:txBody>
        </p:sp>
        <p:sp>
          <p:nvSpPr>
            <p:cNvPr id="30" name="Rounded Rectangle 29"/>
            <p:cNvSpPr/>
            <p:nvPr/>
          </p:nvSpPr>
          <p:spPr bwMode="auto">
            <a:xfrm>
              <a:off x="2126936" y="301336"/>
              <a:ext cx="2667803" cy="486041"/>
            </a:xfrm>
            <a:prstGeom prst="roundRect">
              <a:avLst>
                <a:gd name="adj" fmla="val 5016"/>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r>
                <a:rPr lang="en-US" sz="2000" dirty="0">
                  <a:cs typeface="Arial" pitchFamily="34" charset="0"/>
                </a:rPr>
                <a:t>Enable adjustments</a:t>
              </a:r>
            </a:p>
          </p:txBody>
        </p:sp>
      </p:grpSp>
      <p:grpSp>
        <p:nvGrpSpPr>
          <p:cNvPr id="25" name="Group 24"/>
          <p:cNvGrpSpPr/>
          <p:nvPr/>
        </p:nvGrpSpPr>
        <p:grpSpPr>
          <a:xfrm>
            <a:off x="8852965" y="2078777"/>
            <a:ext cx="2176912" cy="858577"/>
            <a:chOff x="3049229" y="301336"/>
            <a:chExt cx="2176912" cy="858577"/>
          </a:xfrm>
          <a:solidFill>
            <a:srgbClr val="FF0000"/>
          </a:solidFill>
          <a:effectLst>
            <a:outerShdw blurRad="50800" dist="38100" dir="2700000" algn="tl" rotWithShape="0">
              <a:prstClr val="black">
                <a:alpha val="40000"/>
              </a:prstClr>
            </a:outerShdw>
          </a:effectLst>
        </p:grpSpPr>
        <p:sp>
          <p:nvSpPr>
            <p:cNvPr id="26" name="Isosceles Triangle 25"/>
            <p:cNvSpPr/>
            <p:nvPr/>
          </p:nvSpPr>
          <p:spPr bwMode="auto">
            <a:xfrm flipV="1">
              <a:off x="3377464" y="437606"/>
              <a:ext cx="261635" cy="722307"/>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lnSpc>
                  <a:spcPct val="95000"/>
                </a:lnSpc>
              </a:pPr>
              <a:endParaRPr lang="en-US" sz="2000">
                <a:solidFill>
                  <a:schemeClr val="bg1"/>
                </a:solidFill>
                <a:effectLst>
                  <a:outerShdw blurRad="38100" dist="38100" dir="2700000" algn="tl">
                    <a:srgbClr val="000000">
                      <a:alpha val="43137"/>
                    </a:srgbClr>
                  </a:outerShdw>
                </a:effectLst>
              </a:endParaRPr>
            </a:p>
          </p:txBody>
        </p:sp>
        <p:sp>
          <p:nvSpPr>
            <p:cNvPr id="27" name="Rounded Rectangle 26"/>
            <p:cNvSpPr/>
            <p:nvPr/>
          </p:nvSpPr>
          <p:spPr bwMode="auto">
            <a:xfrm>
              <a:off x="3049229" y="301336"/>
              <a:ext cx="2176912" cy="486041"/>
            </a:xfrm>
            <a:prstGeom prst="roundRect">
              <a:avLst>
                <a:gd name="adj" fmla="val 5016"/>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r>
                <a:rPr lang="en-US" sz="2000" dirty="0">
                  <a:cs typeface="Arial" pitchFamily="34" charset="0"/>
                </a:rPr>
                <a:t>Default currency</a:t>
              </a:r>
            </a:p>
          </p:txBody>
        </p:sp>
      </p:grpSp>
      <p:grpSp>
        <p:nvGrpSpPr>
          <p:cNvPr id="31" name="Group 30"/>
          <p:cNvGrpSpPr/>
          <p:nvPr/>
        </p:nvGrpSpPr>
        <p:grpSpPr>
          <a:xfrm>
            <a:off x="5968499" y="2078777"/>
            <a:ext cx="2176912" cy="1349779"/>
            <a:chOff x="2258831" y="-189866"/>
            <a:chExt cx="2176912" cy="1349779"/>
          </a:xfrm>
          <a:solidFill>
            <a:srgbClr val="FF0000"/>
          </a:solidFill>
          <a:effectLst>
            <a:outerShdw blurRad="50800" dist="38100" dir="2700000" algn="tl" rotWithShape="0">
              <a:prstClr val="black">
                <a:alpha val="40000"/>
              </a:prstClr>
            </a:outerShdw>
          </a:effectLst>
        </p:grpSpPr>
        <p:sp>
          <p:nvSpPr>
            <p:cNvPr id="32" name="Isosceles Triangle 31"/>
            <p:cNvSpPr/>
            <p:nvPr/>
          </p:nvSpPr>
          <p:spPr bwMode="auto">
            <a:xfrm flipV="1">
              <a:off x="3485950" y="437606"/>
              <a:ext cx="261635" cy="722307"/>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lnSpc>
                  <a:spcPct val="95000"/>
                </a:lnSpc>
              </a:pPr>
              <a:endParaRPr lang="en-US" sz="2000">
                <a:solidFill>
                  <a:schemeClr val="bg1"/>
                </a:solidFill>
                <a:effectLst>
                  <a:outerShdw blurRad="38100" dist="38100" dir="2700000" algn="tl">
                    <a:srgbClr val="000000">
                      <a:alpha val="43137"/>
                    </a:srgbClr>
                  </a:outerShdw>
                </a:effectLst>
              </a:endParaRPr>
            </a:p>
          </p:txBody>
        </p:sp>
        <p:sp>
          <p:nvSpPr>
            <p:cNvPr id="33" name="Rounded Rectangle 32"/>
            <p:cNvSpPr/>
            <p:nvPr/>
          </p:nvSpPr>
          <p:spPr bwMode="auto">
            <a:xfrm>
              <a:off x="2258831" y="-189866"/>
              <a:ext cx="2176912" cy="977243"/>
            </a:xfrm>
            <a:prstGeom prst="roundRect">
              <a:avLst>
                <a:gd name="adj" fmla="val 5016"/>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r>
                <a:rPr lang="en-US" sz="2000" dirty="0">
                  <a:cs typeface="Arial" pitchFamily="34" charset="0"/>
                </a:rPr>
                <a:t>Display separate or cumulative rollup columns</a:t>
              </a:r>
            </a:p>
          </p:txBody>
        </p:sp>
      </p:grpSp>
    </p:spTree>
    <p:custDataLst>
      <p:tags r:id="rId1"/>
    </p:custDataLst>
    <p:extLst>
      <p:ext uri="{BB962C8B-B14F-4D97-AF65-F5344CB8AC3E}">
        <p14:creationId xmlns:p14="http://schemas.microsoft.com/office/powerpoint/2010/main" val="6401721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14270" y="1857676"/>
            <a:ext cx="8875726" cy="4931853"/>
          </a:xfrm>
        </p:spPr>
        <p:txBody>
          <a:bodyPr/>
          <a:lstStyle/>
          <a:p>
            <a:r>
              <a:rPr lang="en-US" dirty="0"/>
              <a:t>Tasks:</a:t>
            </a:r>
          </a:p>
          <a:p>
            <a:pPr lvl="1"/>
            <a:r>
              <a:rPr lang="en-US" dirty="0"/>
              <a:t>Add a forecast type for Opportunities (Quantity) that includes the Region / Zone field in the Opportunities pane.</a:t>
            </a:r>
          </a:p>
          <a:p>
            <a:pPr marL="349250" lvl="3" indent="0">
              <a:spcBef>
                <a:spcPts val="600"/>
              </a:spcBef>
              <a:buNone/>
            </a:pPr>
            <a:r>
              <a:rPr lang="en-US" sz="2400" dirty="0"/>
              <a:t>Note: Forecasts has already been enabled.</a:t>
            </a:r>
          </a:p>
          <a:p>
            <a:pPr lvl="1">
              <a:spcBef>
                <a:spcPts val="600"/>
              </a:spcBef>
            </a:pPr>
            <a:r>
              <a:rPr lang="en-US" dirty="0"/>
              <a:t>Review the default forecast settings.</a:t>
            </a:r>
          </a:p>
        </p:txBody>
      </p:sp>
      <p:sp>
        <p:nvSpPr>
          <p:cNvPr id="11" name="Content Placeholder 10"/>
          <p:cNvSpPr>
            <a:spLocks noGrp="1"/>
          </p:cNvSpPr>
          <p:nvPr>
            <p:ph idx="11"/>
          </p:nvPr>
        </p:nvSpPr>
        <p:spPr>
          <a:xfrm>
            <a:off x="0" y="758827"/>
            <a:ext cx="12188825" cy="1031472"/>
          </a:xfrm>
        </p:spPr>
        <p:txBody>
          <a:bodyPr/>
          <a:lstStyle/>
          <a:p>
            <a:r>
              <a:rPr lang="en-US" dirty="0"/>
              <a:t>Goal:</a:t>
            </a:r>
          </a:p>
          <a:p>
            <a:pPr lvl="1"/>
            <a:r>
              <a:rPr lang="en-US" dirty="0"/>
              <a:t>Allow users to view the forecast based on opportunity quantity.</a:t>
            </a:r>
          </a:p>
        </p:txBody>
      </p:sp>
      <p:sp>
        <p:nvSpPr>
          <p:cNvPr id="2" name="Slide Number Placeholder 1"/>
          <p:cNvSpPr>
            <a:spLocks noGrp="1"/>
          </p:cNvSpPr>
          <p:nvPr>
            <p:ph type="sldNum" sz="quarter" idx="4"/>
          </p:nvPr>
        </p:nvSpPr>
        <p:spPr/>
        <p:txBody>
          <a:bodyPr/>
          <a:lstStyle/>
          <a:p>
            <a:fld id="{812A5277-1DB9-460F-9A21-B857ABB32666}" type="slidenum">
              <a:rPr lang="en-US" smtClean="0"/>
              <a:pPr/>
              <a:t>72</a:t>
            </a:fld>
            <a:endParaRPr lang="en-US" dirty="0"/>
          </a:p>
        </p:txBody>
      </p:sp>
      <p:sp>
        <p:nvSpPr>
          <p:cNvPr id="5" name="Title 4"/>
          <p:cNvSpPr>
            <a:spLocks noGrp="1"/>
          </p:cNvSpPr>
          <p:nvPr>
            <p:ph type="title"/>
          </p:nvPr>
        </p:nvSpPr>
        <p:spPr/>
        <p:txBody>
          <a:bodyPr/>
          <a:lstStyle/>
          <a:p>
            <a:r>
              <a:rPr lang="en-US"/>
              <a:t>2-2: Add a Forecast Type for Opportunities (Quantity)</a:t>
            </a:r>
            <a:endParaRPr lang="en-US" dirty="0"/>
          </a:p>
        </p:txBody>
      </p:sp>
      <p:sp>
        <p:nvSpPr>
          <p:cNvPr id="7" name="Content Placeholder 6"/>
          <p:cNvSpPr>
            <a:spLocks noGrp="1"/>
          </p:cNvSpPr>
          <p:nvPr>
            <p:ph idx="10"/>
          </p:nvPr>
        </p:nvSpPr>
        <p:spPr/>
        <p:txBody>
          <a:bodyPr/>
          <a:lstStyle/>
          <a:p>
            <a:r>
              <a:rPr lang="en-US" dirty="0"/>
              <a:t>5 minutes</a:t>
            </a:r>
          </a:p>
        </p:txBody>
      </p:sp>
      <p:sp>
        <p:nvSpPr>
          <p:cNvPr id="13" name="Text Placeholder 12"/>
          <p:cNvSpPr>
            <a:spLocks noGrp="1"/>
          </p:cNvSpPr>
          <p:nvPr>
            <p:ph type="body" sz="quarter" idx="12"/>
          </p:nvPr>
        </p:nvSpPr>
        <p:spPr/>
        <p:txBody>
          <a:bodyPr/>
          <a:lstStyle/>
          <a:p>
            <a:r>
              <a:rPr lang="en-US" dirty="0"/>
              <a:t>Watch me:</a:t>
            </a:r>
          </a:p>
        </p:txBody>
      </p:sp>
    </p:spTree>
    <p:custDataLst>
      <p:tags r:id="rId1"/>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14271" y="1876926"/>
            <a:ext cx="4393561" cy="4912603"/>
          </a:xfrm>
        </p:spPr>
        <p:txBody>
          <a:bodyPr/>
          <a:lstStyle/>
          <a:p>
            <a:r>
              <a:rPr lang="en-US" dirty="0"/>
              <a:t>Tasks:</a:t>
            </a:r>
          </a:p>
          <a:p>
            <a:pPr lvl="1"/>
            <a:r>
              <a:rPr lang="en-US" dirty="0"/>
              <a:t>Add a forecast type for Opportunities (Revenue) that includes the Region/Zone</a:t>
            </a:r>
            <a:r>
              <a:rPr lang="en-US" b="1" dirty="0"/>
              <a:t> </a:t>
            </a:r>
            <a:r>
              <a:rPr lang="en-US" dirty="0"/>
              <a:t>field in the Opportunities pane.</a:t>
            </a:r>
          </a:p>
          <a:p>
            <a:pPr lvl="1"/>
            <a:r>
              <a:rPr lang="en-US" dirty="0"/>
              <a:t>Configure the forecast settings.</a:t>
            </a:r>
          </a:p>
        </p:txBody>
      </p:sp>
      <p:sp>
        <p:nvSpPr>
          <p:cNvPr id="2" name="Content Placeholder 1"/>
          <p:cNvSpPr>
            <a:spLocks noGrp="1"/>
          </p:cNvSpPr>
          <p:nvPr>
            <p:ph idx="11"/>
          </p:nvPr>
        </p:nvSpPr>
        <p:spPr>
          <a:xfrm>
            <a:off x="0" y="758827"/>
            <a:ext cx="12188825" cy="1031472"/>
          </a:xfrm>
        </p:spPr>
        <p:txBody>
          <a:bodyPr/>
          <a:lstStyle/>
          <a:p>
            <a:r>
              <a:rPr lang="en-US" dirty="0"/>
              <a:t>Goal:</a:t>
            </a:r>
          </a:p>
          <a:p>
            <a:pPr lvl="1"/>
            <a:r>
              <a:rPr lang="en-US" dirty="0"/>
              <a:t>Allow users to view the forecast based on opportunity revenue.</a:t>
            </a:r>
          </a:p>
        </p:txBody>
      </p:sp>
      <p:sp>
        <p:nvSpPr>
          <p:cNvPr id="3" name="Slide Number Placeholder 2"/>
          <p:cNvSpPr>
            <a:spLocks noGrp="1"/>
          </p:cNvSpPr>
          <p:nvPr>
            <p:ph type="sldNum" sz="quarter" idx="4"/>
          </p:nvPr>
        </p:nvSpPr>
        <p:spPr/>
        <p:txBody>
          <a:bodyPr/>
          <a:lstStyle/>
          <a:p>
            <a:fld id="{812A5277-1DB9-460F-9A21-B857ABB32666}" type="slidenum">
              <a:rPr lang="en-US" smtClean="0"/>
              <a:pPr/>
              <a:t>73</a:t>
            </a:fld>
            <a:endParaRPr lang="en-US" dirty="0"/>
          </a:p>
        </p:txBody>
      </p:sp>
      <p:sp>
        <p:nvSpPr>
          <p:cNvPr id="5" name="Title 4"/>
          <p:cNvSpPr>
            <a:spLocks noGrp="1"/>
          </p:cNvSpPr>
          <p:nvPr>
            <p:ph type="title"/>
          </p:nvPr>
        </p:nvSpPr>
        <p:spPr/>
        <p:txBody>
          <a:bodyPr/>
          <a:lstStyle/>
          <a:p>
            <a:r>
              <a:rPr lang="en-US"/>
              <a:t>2-3: Add a Forecast Type for Opportunities (Revenue)</a:t>
            </a:r>
            <a:endParaRPr lang="en-US" dirty="0"/>
          </a:p>
        </p:txBody>
      </p:sp>
      <p:sp>
        <p:nvSpPr>
          <p:cNvPr id="7" name="Content Placeholder 6"/>
          <p:cNvSpPr>
            <a:spLocks noGrp="1"/>
          </p:cNvSpPr>
          <p:nvPr>
            <p:ph idx="10"/>
          </p:nvPr>
        </p:nvSpPr>
        <p:spPr/>
        <p:txBody>
          <a:bodyPr/>
          <a:lstStyle/>
          <a:p>
            <a:r>
              <a:rPr lang="en-US" dirty="0"/>
              <a:t>5 minutes</a:t>
            </a:r>
          </a:p>
        </p:txBody>
      </p:sp>
      <p:sp>
        <p:nvSpPr>
          <p:cNvPr id="14" name="Text Placeholder 13"/>
          <p:cNvSpPr>
            <a:spLocks noGrp="1"/>
          </p:cNvSpPr>
          <p:nvPr>
            <p:ph type="body" sz="quarter" idx="12"/>
          </p:nvPr>
        </p:nvSpPr>
        <p:spPr/>
        <p:txBody>
          <a:bodyPr/>
          <a:lstStyle/>
          <a:p>
            <a:r>
              <a:rPr lang="en-US" dirty="0"/>
              <a:t>Your turn:</a:t>
            </a:r>
          </a:p>
        </p:txBody>
      </p:sp>
      <p:graphicFrame>
        <p:nvGraphicFramePr>
          <p:cNvPr id="8" name="Table 7"/>
          <p:cNvGraphicFramePr>
            <a:graphicFrameLocks noGrp="1"/>
          </p:cNvGraphicFramePr>
          <p:nvPr>
            <p:extLst>
              <p:ext uri="{D42A27DB-BD31-4B8C-83A1-F6EECF244321}">
                <p14:modId xmlns:p14="http://schemas.microsoft.com/office/powerpoint/2010/main" val="1880905927"/>
              </p:ext>
            </p:extLst>
          </p:nvPr>
        </p:nvGraphicFramePr>
        <p:xfrm>
          <a:off x="4607666" y="2233838"/>
          <a:ext cx="7183283" cy="4065616"/>
        </p:xfrm>
        <a:graphic>
          <a:graphicData uri="http://schemas.openxmlformats.org/drawingml/2006/table">
            <a:tbl>
              <a:tblPr bandRow="1">
                <a:effectLst>
                  <a:outerShdw blurRad="50800" dist="38100" dir="2700000" algn="tl" rotWithShape="0">
                    <a:prstClr val="black">
                      <a:alpha val="40000"/>
                    </a:prstClr>
                  </a:outerShdw>
                </a:effectLst>
                <a:tableStyleId>{6E25E649-3F16-4E02-A733-19D2CDBF48F0}</a:tableStyleId>
              </a:tblPr>
              <a:tblGrid>
                <a:gridCol w="4584462">
                  <a:extLst>
                    <a:ext uri="{9D8B030D-6E8A-4147-A177-3AD203B41FA5}">
                      <a16:colId xmlns:a16="http://schemas.microsoft.com/office/drawing/2014/main" xmlns="" val="20000"/>
                    </a:ext>
                  </a:extLst>
                </a:gridCol>
                <a:gridCol w="2598821">
                  <a:extLst>
                    <a:ext uri="{9D8B030D-6E8A-4147-A177-3AD203B41FA5}">
                      <a16:colId xmlns:a16="http://schemas.microsoft.com/office/drawing/2014/main" xmlns="" val="20001"/>
                    </a:ext>
                  </a:extLst>
                </a:gridCol>
              </a:tblGrid>
              <a:tr h="474848">
                <a:tc>
                  <a:txBody>
                    <a:bodyPr/>
                    <a:lstStyle/>
                    <a:p>
                      <a:r>
                        <a:rPr lang="en-CA" sz="2100" b="0" dirty="0"/>
                        <a:t>Enable</a:t>
                      </a:r>
                      <a:r>
                        <a:rPr lang="en-CA" sz="2100" b="0" baseline="0" dirty="0"/>
                        <a:t> Manager Adjustments</a:t>
                      </a:r>
                      <a:endParaRPr lang="en-US" sz="2100" b="0" dirty="0"/>
                    </a:p>
                  </a:txBody>
                  <a:tcPr marL="91416" marR="91416"/>
                </a:tc>
                <a:tc>
                  <a:txBody>
                    <a:bodyPr/>
                    <a:lstStyle/>
                    <a:p>
                      <a:r>
                        <a:rPr lang="en-CA" sz="2100" dirty="0"/>
                        <a:t>Select</a:t>
                      </a:r>
                      <a:endParaRPr lang="en-US" sz="2100" dirty="0"/>
                    </a:p>
                  </a:txBody>
                  <a:tcPr marL="91416" marR="91416"/>
                </a:tc>
                <a:extLst>
                  <a:ext uri="{0D108BD9-81ED-4DB2-BD59-A6C34878D82A}">
                    <a16:rowId xmlns:a16="http://schemas.microsoft.com/office/drawing/2014/main" xmlns="" val="10000"/>
                  </a:ext>
                </a:extLst>
              </a:tr>
              <a:tr h="474848">
                <a:tc>
                  <a:txBody>
                    <a:bodyPr/>
                    <a:lstStyle/>
                    <a:p>
                      <a:r>
                        <a:rPr lang="en-US" sz="2100" b="0" dirty="0"/>
                        <a:t>Enable Owner Adjustments</a:t>
                      </a:r>
                    </a:p>
                  </a:txBody>
                  <a:tcPr marL="91416" marR="91416"/>
                </a:tc>
                <a:tc>
                  <a:txBody>
                    <a:bodyPr/>
                    <a:lstStyle/>
                    <a:p>
                      <a:r>
                        <a:rPr lang="en-US" sz="2100" dirty="0"/>
                        <a:t>Select</a:t>
                      </a:r>
                    </a:p>
                  </a:txBody>
                  <a:tcPr marL="91416" marR="91416"/>
                </a:tc>
                <a:extLst>
                  <a:ext uri="{0D108BD9-81ED-4DB2-BD59-A6C34878D82A}">
                    <a16:rowId xmlns:a16="http://schemas.microsoft.com/office/drawing/2014/main" xmlns="" val="10001"/>
                  </a:ext>
                </a:extLst>
              </a:tr>
              <a:tr h="474848">
                <a:tc>
                  <a:txBody>
                    <a:bodyPr/>
                    <a:lstStyle/>
                    <a:p>
                      <a:r>
                        <a:rPr lang="en-US" sz="2100" kern="1200" dirty="0">
                          <a:solidFill>
                            <a:schemeClr val="dk1"/>
                          </a:solidFill>
                          <a:effectLst/>
                          <a:latin typeface="+mn-lt"/>
                          <a:ea typeface="+mn-ea"/>
                          <a:cs typeface="+mn-cs"/>
                        </a:rPr>
                        <a:t>Enable Cumulative Forecast Rollups</a:t>
                      </a:r>
                      <a:endParaRPr lang="en-US" sz="2100" b="0" dirty="0"/>
                    </a:p>
                  </a:txBody>
                  <a:tcPr marL="91416" marR="91416"/>
                </a:tc>
                <a:tc>
                  <a:txBody>
                    <a:bodyPr/>
                    <a:lstStyle/>
                    <a:p>
                      <a:r>
                        <a:rPr lang="en-US" sz="2100" dirty="0"/>
                        <a:t>Deselect</a:t>
                      </a:r>
                    </a:p>
                  </a:txBody>
                  <a:tcPr marL="91416" marR="91416"/>
                </a:tc>
                <a:extLst>
                  <a:ext uri="{0D108BD9-81ED-4DB2-BD59-A6C34878D82A}">
                    <a16:rowId xmlns:a16="http://schemas.microsoft.com/office/drawing/2014/main" xmlns="" val="10002"/>
                  </a:ext>
                </a:extLst>
              </a:tr>
              <a:tr h="474848">
                <a:tc>
                  <a:txBody>
                    <a:bodyPr/>
                    <a:lstStyle/>
                    <a:p>
                      <a:r>
                        <a:rPr lang="en-US" sz="2100" b="0" dirty="0"/>
                        <a:t>Forecast Period</a:t>
                      </a:r>
                    </a:p>
                  </a:txBody>
                  <a:tcPr marL="91416" marR="91416"/>
                </a:tc>
                <a:tc>
                  <a:txBody>
                    <a:bodyPr/>
                    <a:lstStyle/>
                    <a:p>
                      <a:r>
                        <a:rPr lang="en-US" sz="2100" dirty="0"/>
                        <a:t>Quarterly</a:t>
                      </a:r>
                    </a:p>
                  </a:txBody>
                  <a:tcPr marL="91416" marR="91416"/>
                </a:tc>
                <a:extLst>
                  <a:ext uri="{0D108BD9-81ED-4DB2-BD59-A6C34878D82A}">
                    <a16:rowId xmlns:a16="http://schemas.microsoft.com/office/drawing/2014/main" xmlns="" val="10003"/>
                  </a:ext>
                </a:extLst>
              </a:tr>
              <a:tr h="474848">
                <a:tc>
                  <a:txBody>
                    <a:bodyPr/>
                    <a:lstStyle/>
                    <a:p>
                      <a:r>
                        <a:rPr lang="en-US" sz="2100" b="0" dirty="0"/>
                        <a:t>Starting On</a:t>
                      </a:r>
                    </a:p>
                  </a:txBody>
                  <a:tcPr marL="91416" marR="91416"/>
                </a:tc>
                <a:tc>
                  <a:txBody>
                    <a:bodyPr/>
                    <a:lstStyle/>
                    <a:p>
                      <a:r>
                        <a:rPr lang="en-US" sz="2100" dirty="0"/>
                        <a:t>Current quarter</a:t>
                      </a:r>
                    </a:p>
                  </a:txBody>
                  <a:tcPr marL="91416" marR="91416"/>
                </a:tc>
                <a:extLst>
                  <a:ext uri="{0D108BD9-81ED-4DB2-BD59-A6C34878D82A}">
                    <a16:rowId xmlns:a16="http://schemas.microsoft.com/office/drawing/2014/main" xmlns="" val="10004"/>
                  </a:ext>
                </a:extLst>
              </a:tr>
              <a:tr h="474848">
                <a:tc>
                  <a:txBody>
                    <a:bodyPr/>
                    <a:lstStyle/>
                    <a:p>
                      <a:r>
                        <a:rPr lang="en-US" sz="2100" b="0" dirty="0"/>
                        <a:t>Display</a:t>
                      </a:r>
                    </a:p>
                  </a:txBody>
                  <a:tcPr marL="91416" marR="91416"/>
                </a:tc>
                <a:tc>
                  <a:txBody>
                    <a:bodyPr/>
                    <a:lstStyle/>
                    <a:p>
                      <a:r>
                        <a:rPr lang="en-US" sz="2100" dirty="0"/>
                        <a:t>4 quarters</a:t>
                      </a:r>
                    </a:p>
                  </a:txBody>
                  <a:tcPr marL="91416" marR="91416"/>
                </a:tc>
                <a:extLst>
                  <a:ext uri="{0D108BD9-81ED-4DB2-BD59-A6C34878D82A}">
                    <a16:rowId xmlns:a16="http://schemas.microsoft.com/office/drawing/2014/main" xmlns="" val="10005"/>
                  </a:ext>
                </a:extLst>
              </a:tr>
              <a:tr h="741680">
                <a:tc>
                  <a:txBody>
                    <a:bodyPr/>
                    <a:lstStyle/>
                    <a:p>
                      <a:r>
                        <a:rPr lang="en-US" sz="2100" b="0" dirty="0"/>
                        <a:t>Forecast Currency</a:t>
                      </a:r>
                    </a:p>
                  </a:txBody>
                  <a:tcPr marL="91416" marR="91416"/>
                </a:tc>
                <a:tc>
                  <a:txBody>
                    <a:bodyPr/>
                    <a:lstStyle/>
                    <a:p>
                      <a:r>
                        <a:rPr lang="en-US" sz="2100" dirty="0"/>
                        <a:t>Corporate</a:t>
                      </a:r>
                      <a:r>
                        <a:rPr lang="en-US" sz="2100" baseline="0" dirty="0"/>
                        <a:t> Currency (U.S. Dollar)</a:t>
                      </a:r>
                      <a:endParaRPr lang="en-US" sz="2100" dirty="0"/>
                    </a:p>
                  </a:txBody>
                  <a:tcPr marL="91416" marR="91416"/>
                </a:tc>
                <a:extLst>
                  <a:ext uri="{0D108BD9-81ED-4DB2-BD59-A6C34878D82A}">
                    <a16:rowId xmlns:a16="http://schemas.microsoft.com/office/drawing/2014/main" xmlns="" val="10006"/>
                  </a:ext>
                </a:extLst>
              </a:tr>
              <a:tr h="474848">
                <a:tc>
                  <a:txBody>
                    <a:bodyPr/>
                    <a:lstStyle/>
                    <a:p>
                      <a:r>
                        <a:rPr lang="en-US" sz="2100" b="0" dirty="0"/>
                        <a:t>Show</a:t>
                      </a:r>
                      <a:r>
                        <a:rPr lang="en-US" sz="2100" b="0" baseline="0" dirty="0"/>
                        <a:t> Quotas</a:t>
                      </a:r>
                      <a:endParaRPr lang="en-US" sz="2100" b="0" dirty="0"/>
                    </a:p>
                  </a:txBody>
                  <a:tcPr marL="91416" marR="91416"/>
                </a:tc>
                <a:tc>
                  <a:txBody>
                    <a:bodyPr/>
                    <a:lstStyle/>
                    <a:p>
                      <a:r>
                        <a:rPr lang="en-US" sz="2100" dirty="0"/>
                        <a:t>Select</a:t>
                      </a:r>
                    </a:p>
                  </a:txBody>
                  <a:tcPr marL="91416" marR="91416"/>
                </a:tc>
                <a:extLst>
                  <a:ext uri="{0D108BD9-81ED-4DB2-BD59-A6C34878D82A}">
                    <a16:rowId xmlns:a16="http://schemas.microsoft.com/office/drawing/2014/main" xmlns="" val="10007"/>
                  </a:ext>
                </a:extLst>
              </a:tr>
            </a:tbl>
          </a:graphicData>
        </a:graphic>
      </p:graphicFrame>
    </p:spTree>
    <p:custDataLst>
      <p:tags r:id="rId1"/>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14272" y="1886552"/>
            <a:ext cx="3928339" cy="4902977"/>
          </a:xfrm>
        </p:spPr>
        <p:txBody>
          <a:bodyPr/>
          <a:lstStyle/>
          <a:p>
            <a:r>
              <a:rPr lang="en-US" dirty="0"/>
              <a:t>Tasks:</a:t>
            </a:r>
          </a:p>
          <a:p>
            <a:pPr lvl="1"/>
            <a:r>
              <a:rPr lang="en-US" dirty="0"/>
              <a:t>Log in as Karen Adams, an EMEA Sales Rep.</a:t>
            </a:r>
          </a:p>
          <a:p>
            <a:pPr lvl="1"/>
            <a:r>
              <a:rPr lang="en-US" dirty="0"/>
              <a:t>Answer questions about her forecast.</a:t>
            </a:r>
          </a:p>
        </p:txBody>
      </p:sp>
      <p:sp>
        <p:nvSpPr>
          <p:cNvPr id="2" name="Content Placeholder 1"/>
          <p:cNvSpPr>
            <a:spLocks noGrp="1"/>
          </p:cNvSpPr>
          <p:nvPr>
            <p:ph idx="11"/>
          </p:nvPr>
        </p:nvSpPr>
        <p:spPr>
          <a:xfrm>
            <a:off x="0" y="758827"/>
            <a:ext cx="12188825" cy="1021847"/>
          </a:xfrm>
        </p:spPr>
        <p:txBody>
          <a:bodyPr/>
          <a:lstStyle/>
          <a:p>
            <a:r>
              <a:rPr lang="en-US" dirty="0"/>
              <a:t>Goal:</a:t>
            </a:r>
          </a:p>
          <a:p>
            <a:pPr lvl="1"/>
            <a:r>
              <a:rPr lang="en-US" dirty="0"/>
              <a:t>View the impact of the forecast settings on the forecast.</a:t>
            </a:r>
          </a:p>
        </p:txBody>
      </p:sp>
      <p:sp>
        <p:nvSpPr>
          <p:cNvPr id="3" name="Slide Number Placeholder 2"/>
          <p:cNvSpPr>
            <a:spLocks noGrp="1"/>
          </p:cNvSpPr>
          <p:nvPr>
            <p:ph type="sldNum" sz="quarter" idx="4"/>
          </p:nvPr>
        </p:nvSpPr>
        <p:spPr/>
        <p:txBody>
          <a:bodyPr/>
          <a:lstStyle/>
          <a:p>
            <a:fld id="{812A5277-1DB9-460F-9A21-B857ABB32666}" type="slidenum">
              <a:rPr lang="en-US" smtClean="0"/>
              <a:pPr/>
              <a:t>74</a:t>
            </a:fld>
            <a:endParaRPr lang="en-US" dirty="0"/>
          </a:p>
        </p:txBody>
      </p:sp>
      <p:sp>
        <p:nvSpPr>
          <p:cNvPr id="5" name="Title 4"/>
          <p:cNvSpPr>
            <a:spLocks noGrp="1"/>
          </p:cNvSpPr>
          <p:nvPr>
            <p:ph type="title"/>
          </p:nvPr>
        </p:nvSpPr>
        <p:spPr/>
        <p:txBody>
          <a:bodyPr/>
          <a:lstStyle/>
          <a:p>
            <a:r>
              <a:rPr lang="en-US"/>
              <a:t>2-4: View the Impact of Changing the Forecast Settings</a:t>
            </a:r>
            <a:endParaRPr lang="en-US" dirty="0"/>
          </a:p>
        </p:txBody>
      </p:sp>
      <p:sp>
        <p:nvSpPr>
          <p:cNvPr id="7" name="Content Placeholder 6"/>
          <p:cNvSpPr>
            <a:spLocks noGrp="1"/>
          </p:cNvSpPr>
          <p:nvPr>
            <p:ph idx="10"/>
          </p:nvPr>
        </p:nvSpPr>
        <p:spPr/>
        <p:txBody>
          <a:bodyPr/>
          <a:lstStyle/>
          <a:p>
            <a:r>
              <a:rPr lang="en-US" dirty="0"/>
              <a:t>10 minutes</a:t>
            </a:r>
          </a:p>
        </p:txBody>
      </p:sp>
      <p:sp>
        <p:nvSpPr>
          <p:cNvPr id="14" name="Text Placeholder 13"/>
          <p:cNvSpPr>
            <a:spLocks noGrp="1"/>
          </p:cNvSpPr>
          <p:nvPr>
            <p:ph type="body" sz="quarter" idx="12"/>
          </p:nvPr>
        </p:nvSpPr>
        <p:spPr/>
        <p:txBody>
          <a:bodyPr/>
          <a:lstStyle/>
          <a:p>
            <a:r>
              <a:rPr lang="en-US" dirty="0"/>
              <a:t>Your turn:</a:t>
            </a:r>
          </a:p>
        </p:txBody>
      </p:sp>
      <p:graphicFrame>
        <p:nvGraphicFramePr>
          <p:cNvPr id="9" name="Table 8"/>
          <p:cNvGraphicFramePr>
            <a:graphicFrameLocks noGrp="1"/>
          </p:cNvGraphicFramePr>
          <p:nvPr>
            <p:extLst>
              <p:ext uri="{D42A27DB-BD31-4B8C-83A1-F6EECF244321}">
                <p14:modId xmlns:p14="http://schemas.microsoft.com/office/powerpoint/2010/main" val="204135216"/>
              </p:ext>
            </p:extLst>
          </p:nvPr>
        </p:nvGraphicFramePr>
        <p:xfrm>
          <a:off x="4304591" y="2430323"/>
          <a:ext cx="7577770" cy="3883004"/>
        </p:xfrm>
        <a:graphic>
          <a:graphicData uri="http://schemas.openxmlformats.org/drawingml/2006/table">
            <a:tbl>
              <a:tblPr bandRow="1">
                <a:effectLst>
                  <a:outerShdw blurRad="50800" dist="38100" dir="2700000" algn="tl" rotWithShape="0">
                    <a:prstClr val="black">
                      <a:alpha val="40000"/>
                    </a:prstClr>
                  </a:outerShdw>
                </a:effectLst>
                <a:tableStyleId>{6E25E649-3F16-4E02-A733-19D2CDBF48F0}</a:tableStyleId>
              </a:tblPr>
              <a:tblGrid>
                <a:gridCol w="7577770">
                  <a:extLst>
                    <a:ext uri="{9D8B030D-6E8A-4147-A177-3AD203B41FA5}">
                      <a16:colId xmlns:a16="http://schemas.microsoft.com/office/drawing/2014/main" xmlns="" val="20000"/>
                    </a:ext>
                  </a:extLst>
                </a:gridCol>
              </a:tblGrid>
              <a:tr h="442231">
                <a:tc>
                  <a:txBody>
                    <a:bodyPr/>
                    <a:lstStyle/>
                    <a:p>
                      <a:r>
                        <a:rPr lang="en-US" sz="2100" dirty="0">
                          <a:latin typeface="+mn-lt"/>
                        </a:rPr>
                        <a:t>Which forecast periods are displayed by default?</a:t>
                      </a:r>
                    </a:p>
                  </a:txBody>
                  <a:tcPr marL="91416" marR="91416"/>
                </a:tc>
                <a:extLst>
                  <a:ext uri="{0D108BD9-81ED-4DB2-BD59-A6C34878D82A}">
                    <a16:rowId xmlns:a16="http://schemas.microsoft.com/office/drawing/2014/main" xmlns="" val="10000"/>
                  </a:ext>
                </a:extLst>
              </a:tr>
              <a:tr h="442231">
                <a:tc>
                  <a:txBody>
                    <a:bodyPr/>
                    <a:lstStyle/>
                    <a:p>
                      <a:r>
                        <a:rPr lang="en-US" sz="2100" kern="1200" dirty="0">
                          <a:solidFill>
                            <a:schemeClr val="tx1"/>
                          </a:solidFill>
                          <a:latin typeface="+mn-lt"/>
                          <a:ea typeface="+mn-ea"/>
                          <a:cs typeface="Arial" pitchFamily="34" charset="0"/>
                        </a:rPr>
                        <a:t>How can Karen modify the displayed forecast periods?</a:t>
                      </a:r>
                    </a:p>
                  </a:txBody>
                  <a:tcPr marL="91416" marR="91416"/>
                </a:tc>
                <a:extLst>
                  <a:ext uri="{0D108BD9-81ED-4DB2-BD59-A6C34878D82A}">
                    <a16:rowId xmlns:a16="http://schemas.microsoft.com/office/drawing/2014/main" xmlns="" val="10001"/>
                  </a:ext>
                </a:extLst>
              </a:tr>
              <a:tr h="442231">
                <a:tc>
                  <a:txBody>
                    <a:bodyPr/>
                    <a:lstStyle/>
                    <a:p>
                      <a:r>
                        <a:rPr lang="en-US" sz="2100" kern="1200" dirty="0">
                          <a:solidFill>
                            <a:schemeClr val="tx1"/>
                          </a:solidFill>
                          <a:latin typeface="+mn-lt"/>
                          <a:ea typeface="+mn-ea"/>
                          <a:cs typeface="Arial" pitchFamily="34" charset="0"/>
                        </a:rPr>
                        <a:t>Which currency is displayed by default?</a:t>
                      </a:r>
                    </a:p>
                  </a:txBody>
                  <a:tcPr marL="91416" marR="91416"/>
                </a:tc>
                <a:extLst>
                  <a:ext uri="{0D108BD9-81ED-4DB2-BD59-A6C34878D82A}">
                    <a16:rowId xmlns:a16="http://schemas.microsoft.com/office/drawing/2014/main" xmlns="" val="10002"/>
                  </a:ext>
                </a:extLst>
              </a:tr>
              <a:tr h="442231">
                <a:tc>
                  <a:txBody>
                    <a:bodyPr/>
                    <a:lstStyle/>
                    <a:p>
                      <a:r>
                        <a:rPr lang="en-US" sz="2100" kern="1200" dirty="0">
                          <a:solidFill>
                            <a:schemeClr val="tx1"/>
                          </a:solidFill>
                          <a:latin typeface="+mn-lt"/>
                          <a:ea typeface="+mn-ea"/>
                          <a:cs typeface="Arial" pitchFamily="34" charset="0"/>
                        </a:rPr>
                        <a:t>How can Karen modify the currency?</a:t>
                      </a:r>
                    </a:p>
                  </a:txBody>
                  <a:tcPr marL="91416" marR="91416"/>
                </a:tc>
                <a:extLst>
                  <a:ext uri="{0D108BD9-81ED-4DB2-BD59-A6C34878D82A}">
                    <a16:rowId xmlns:a16="http://schemas.microsoft.com/office/drawing/2014/main" xmlns="" val="10003"/>
                  </a:ext>
                </a:extLst>
              </a:tr>
              <a:tr h="4422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100" kern="1200" dirty="0">
                          <a:solidFill>
                            <a:schemeClr val="tx1"/>
                          </a:solidFill>
                          <a:latin typeface="Arial" pitchFamily="34" charset="0"/>
                          <a:ea typeface="+mn-ea"/>
                          <a:cs typeface="Arial" pitchFamily="34" charset="0"/>
                        </a:rPr>
                        <a:t>What happens when you click on a</a:t>
                      </a:r>
                      <a:r>
                        <a:rPr lang="en-US" sz="2100" kern="1200" baseline="0" dirty="0">
                          <a:solidFill>
                            <a:schemeClr val="tx1"/>
                          </a:solidFill>
                          <a:latin typeface="Arial" pitchFamily="34" charset="0"/>
                          <a:ea typeface="+mn-ea"/>
                          <a:cs typeface="Arial" pitchFamily="34" charset="0"/>
                        </a:rPr>
                        <a:t> </a:t>
                      </a:r>
                      <a:r>
                        <a:rPr lang="en-US" sz="2100" kern="1200" dirty="0">
                          <a:solidFill>
                            <a:schemeClr val="tx1"/>
                          </a:solidFill>
                          <a:latin typeface="Arial" pitchFamily="34" charset="0"/>
                          <a:ea typeface="+mn-ea"/>
                          <a:cs typeface="Arial" pitchFamily="34" charset="0"/>
                        </a:rPr>
                        <a:t>cell</a:t>
                      </a:r>
                      <a:r>
                        <a:rPr lang="en-US" sz="2100" kern="1200" baseline="0" dirty="0">
                          <a:solidFill>
                            <a:schemeClr val="tx1"/>
                          </a:solidFill>
                          <a:latin typeface="Arial" pitchFamily="34" charset="0"/>
                          <a:ea typeface="+mn-ea"/>
                          <a:cs typeface="Arial" pitchFamily="34" charset="0"/>
                        </a:rPr>
                        <a:t> in the forecast table?</a:t>
                      </a:r>
                    </a:p>
                  </a:txBody>
                  <a:tcPr marL="91416" marR="91416"/>
                </a:tc>
                <a:extLst>
                  <a:ext uri="{0D108BD9-81ED-4DB2-BD59-A6C34878D82A}">
                    <a16:rowId xmlns:a16="http://schemas.microsoft.com/office/drawing/2014/main" xmlns="" val="10004"/>
                  </a:ext>
                </a:extLst>
              </a:tr>
              <a:tr h="4422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100" kern="1200" baseline="0" dirty="0">
                          <a:solidFill>
                            <a:schemeClr val="tx1"/>
                          </a:solidFill>
                          <a:latin typeface="Arial" pitchFamily="34" charset="0"/>
                          <a:ea typeface="+mn-ea"/>
                          <a:cs typeface="Arial" pitchFamily="34" charset="0"/>
                        </a:rPr>
                        <a:t>What fields display in the Opportunities pane?</a:t>
                      </a:r>
                    </a:p>
                  </a:txBody>
                  <a:tcPr marL="91416" marR="91416"/>
                </a:tc>
                <a:extLst>
                  <a:ext uri="{0D108BD9-81ED-4DB2-BD59-A6C34878D82A}">
                    <a16:rowId xmlns:a16="http://schemas.microsoft.com/office/drawing/2014/main" xmlns="" val="10005"/>
                  </a:ext>
                </a:extLst>
              </a:tr>
              <a:tr h="442231">
                <a:tc>
                  <a:txBody>
                    <a:bodyPr/>
                    <a:lstStyle/>
                    <a:p>
                      <a:r>
                        <a:rPr lang="en-US" sz="2100" dirty="0">
                          <a:latin typeface="+mn-lt"/>
                        </a:rPr>
                        <a:t>Why is the Quota column empty?</a:t>
                      </a:r>
                    </a:p>
                  </a:txBody>
                  <a:tcPr marL="91416" marR="91416"/>
                </a:tc>
                <a:extLst>
                  <a:ext uri="{0D108BD9-81ED-4DB2-BD59-A6C34878D82A}">
                    <a16:rowId xmlns:a16="http://schemas.microsoft.com/office/drawing/2014/main" xmlns="" val="10006"/>
                  </a:ext>
                </a:extLst>
              </a:tr>
              <a:tr h="787387">
                <a:tc>
                  <a:txBody>
                    <a:bodyPr/>
                    <a:lstStyle/>
                    <a:p>
                      <a:r>
                        <a:rPr lang="en-US" sz="2100" kern="1200" dirty="0">
                          <a:solidFill>
                            <a:schemeClr val="tx1"/>
                          </a:solidFill>
                          <a:latin typeface="+mn-lt"/>
                          <a:ea typeface="+mn-ea"/>
                          <a:cs typeface="Arial" pitchFamily="34" charset="0"/>
                        </a:rPr>
                        <a:t>Why are the Commit and Best Case forecast categories empty?</a:t>
                      </a:r>
                      <a:endParaRPr lang="en-US" sz="2100" dirty="0">
                        <a:latin typeface="+mn-lt"/>
                      </a:endParaRPr>
                    </a:p>
                  </a:txBody>
                  <a:tcPr marL="91416" marR="91416"/>
                </a:tc>
                <a:extLst>
                  <a:ext uri="{0D108BD9-81ED-4DB2-BD59-A6C34878D82A}">
                    <a16:rowId xmlns:a16="http://schemas.microsoft.com/office/drawing/2014/main" xmlns="" val="10007"/>
                  </a:ext>
                </a:extLst>
              </a:tr>
            </a:tbl>
          </a:graphicData>
        </a:graphic>
      </p:graphicFrame>
    </p:spTree>
    <p:custDataLst>
      <p:tags r:id="rId1"/>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Module Agenda</a:t>
            </a:r>
          </a:p>
        </p:txBody>
      </p:sp>
      <p:sp>
        <p:nvSpPr>
          <p:cNvPr id="6" name="Content Placeholder 5"/>
          <p:cNvSpPr>
            <a:spLocks noGrp="1"/>
          </p:cNvSpPr>
          <p:nvPr>
            <p:ph idx="1"/>
          </p:nvPr>
        </p:nvSpPr>
        <p:spPr/>
        <p:txBody>
          <a:bodyPr/>
          <a:lstStyle/>
          <a:p>
            <a:pPr lvl="1"/>
            <a:r>
              <a:rPr lang="en-US" dirty="0"/>
              <a:t>Enabling Forecasts for Users</a:t>
            </a:r>
          </a:p>
          <a:p>
            <a:pPr lvl="1"/>
            <a:r>
              <a:rPr lang="en-US" dirty="0"/>
              <a:t>Forecasting by Opportunities</a:t>
            </a:r>
          </a:p>
          <a:p>
            <a:pPr lvl="1"/>
            <a:r>
              <a:rPr lang="en-US" b="1" dirty="0"/>
              <a:t>Mapping Opportunity Stages to Forecast Categories</a:t>
            </a:r>
          </a:p>
          <a:p>
            <a:pPr lvl="1"/>
            <a:r>
              <a:rPr lang="en-US" dirty="0"/>
              <a:t>Defining Forecast Managers and Enabling Adjustments</a:t>
            </a:r>
          </a:p>
          <a:p>
            <a:pPr lvl="1"/>
            <a:r>
              <a:rPr lang="en-US" dirty="0"/>
              <a:t>Adding Quota Data</a:t>
            </a:r>
          </a:p>
          <a:p>
            <a:pPr lvl="1"/>
            <a:r>
              <a:rPr lang="en-US" dirty="0"/>
              <a:t>Forecasting by Product Family</a:t>
            </a:r>
          </a:p>
          <a:p>
            <a:pPr lvl="1"/>
            <a:r>
              <a:rPr lang="en-US" dirty="0"/>
              <a:t>Forecasting by Opportunity Splits and Custom Fields</a:t>
            </a:r>
          </a:p>
          <a:p>
            <a:pPr lvl="1"/>
            <a:r>
              <a:rPr lang="en-US" dirty="0"/>
              <a:t>Building Reports</a:t>
            </a:r>
          </a:p>
        </p:txBody>
      </p:sp>
      <p:sp>
        <p:nvSpPr>
          <p:cNvPr id="2" name="Slide Number Placeholder 1"/>
          <p:cNvSpPr>
            <a:spLocks noGrp="1"/>
          </p:cNvSpPr>
          <p:nvPr>
            <p:ph type="sldNum" sz="quarter" idx="4"/>
          </p:nvPr>
        </p:nvSpPr>
        <p:spPr/>
        <p:txBody>
          <a:bodyPr/>
          <a:lstStyle/>
          <a:p>
            <a:fld id="{812A5277-1DB9-460F-9A21-B857ABB32666}" type="slidenum">
              <a:rPr lang="en-US" smtClean="0"/>
              <a:pPr/>
              <a:t>75</a:t>
            </a:fld>
            <a:endParaRPr lang="en-US" dirty="0"/>
          </a:p>
        </p:txBody>
      </p:sp>
    </p:spTree>
    <p:custDataLst>
      <p:tags r:id="rId1"/>
    </p:custData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Content Placeholder 33"/>
          <p:cNvSpPr>
            <a:spLocks noGrp="1"/>
          </p:cNvSpPr>
          <p:nvPr>
            <p:ph idx="10"/>
          </p:nvPr>
        </p:nvSpPr>
        <p:spPr>
          <a:xfrm>
            <a:off x="0" y="6132786"/>
            <a:ext cx="12188825" cy="725214"/>
          </a:xfrm>
        </p:spPr>
        <p:txBody>
          <a:bodyPr/>
          <a:lstStyle/>
          <a:p>
            <a:pPr lvl="0"/>
            <a:r>
              <a:rPr lang="en-US" sz="2400" dirty="0">
                <a:solidFill>
                  <a:schemeClr val="bg1"/>
                </a:solidFill>
              </a:rPr>
              <a:t>You need to define which opportunity stages map to each forecast category.</a:t>
            </a:r>
          </a:p>
        </p:txBody>
      </p:sp>
      <p:sp>
        <p:nvSpPr>
          <p:cNvPr id="32" name="Content Placeholder 31"/>
          <p:cNvSpPr>
            <a:spLocks noGrp="1"/>
          </p:cNvSpPr>
          <p:nvPr>
            <p:ph idx="1"/>
          </p:nvPr>
        </p:nvSpPr>
        <p:spPr/>
        <p:txBody>
          <a:bodyPr/>
          <a:lstStyle/>
          <a:p>
            <a:pPr lvl="0"/>
            <a:r>
              <a:rPr lang="en-US" sz="2400" dirty="0">
                <a:solidFill>
                  <a:schemeClr val="bg1"/>
                </a:solidFill>
              </a:rPr>
              <a:t>You need to define which opportunity stages map to each forecast category.</a:t>
            </a:r>
          </a:p>
        </p:txBody>
      </p:sp>
      <p:sp>
        <p:nvSpPr>
          <p:cNvPr id="2" name="Title 1"/>
          <p:cNvSpPr>
            <a:spLocks noGrp="1"/>
          </p:cNvSpPr>
          <p:nvPr>
            <p:ph type="title"/>
          </p:nvPr>
        </p:nvSpPr>
        <p:spPr/>
        <p:txBody>
          <a:bodyPr/>
          <a:lstStyle/>
          <a:p>
            <a:r>
              <a:rPr lang="en-CA" dirty="0"/>
              <a:t>Mapping Opportunity Stages to Forecast Categories</a:t>
            </a:r>
            <a:endParaRPr lang="en-US" dirty="0"/>
          </a:p>
        </p:txBody>
      </p:sp>
      <p:sp>
        <p:nvSpPr>
          <p:cNvPr id="3" name="Slide Number Placeholder 2"/>
          <p:cNvSpPr>
            <a:spLocks noGrp="1"/>
          </p:cNvSpPr>
          <p:nvPr>
            <p:ph type="sldNum" sz="quarter" idx="4"/>
          </p:nvPr>
        </p:nvSpPr>
        <p:spPr/>
        <p:txBody>
          <a:bodyPr/>
          <a:lstStyle/>
          <a:p>
            <a:fld id="{812A5277-1DB9-460F-9A21-B857ABB32666}" type="slidenum">
              <a:rPr lang="en-US" smtClean="0"/>
              <a:pPr/>
              <a:t>76</a:t>
            </a:fld>
            <a:endParaRPr lang="en-US" dirty="0"/>
          </a:p>
        </p:txBody>
      </p:sp>
      <p:grpSp>
        <p:nvGrpSpPr>
          <p:cNvPr id="5" name="Group 4"/>
          <p:cNvGrpSpPr/>
          <p:nvPr/>
        </p:nvGrpSpPr>
        <p:grpSpPr>
          <a:xfrm>
            <a:off x="298650" y="1219986"/>
            <a:ext cx="5785627" cy="3906536"/>
            <a:chOff x="388962" y="1257558"/>
            <a:chExt cx="5785627" cy="3906536"/>
          </a:xfrm>
        </p:grpSpPr>
        <p:sp>
          <p:nvSpPr>
            <p:cNvPr id="6" name="TextBox 5"/>
            <p:cNvSpPr txBox="1"/>
            <p:nvPr/>
          </p:nvSpPr>
          <p:spPr>
            <a:xfrm>
              <a:off x="388962" y="1257558"/>
              <a:ext cx="2866578" cy="461665"/>
            </a:xfrm>
            <a:prstGeom prst="rect">
              <a:avLst/>
            </a:prstGeom>
            <a:noFill/>
          </p:spPr>
          <p:txBody>
            <a:bodyPr wrap="square" rtlCol="0">
              <a:spAutoFit/>
            </a:bodyPr>
            <a:lstStyle/>
            <a:p>
              <a:pPr algn="l"/>
              <a:r>
                <a:rPr lang="en-GB" b="1" dirty="0">
                  <a:latin typeface="+mn-lt"/>
                  <a:cs typeface="Arial" pitchFamily="34" charset="0"/>
                </a:rPr>
                <a:t>Opportunity Stage</a:t>
              </a:r>
            </a:p>
          </p:txBody>
        </p:sp>
        <p:sp>
          <p:nvSpPr>
            <p:cNvPr id="7" name="TextBox 6"/>
            <p:cNvSpPr txBox="1"/>
            <p:nvPr/>
          </p:nvSpPr>
          <p:spPr>
            <a:xfrm>
              <a:off x="388962" y="1834634"/>
              <a:ext cx="1811714" cy="461665"/>
            </a:xfrm>
            <a:prstGeom prst="rect">
              <a:avLst/>
            </a:prstGeom>
            <a:noFill/>
          </p:spPr>
          <p:txBody>
            <a:bodyPr wrap="none" rtlCol="0">
              <a:spAutoFit/>
            </a:bodyPr>
            <a:lstStyle/>
            <a:p>
              <a:pPr algn="l"/>
              <a:r>
                <a:rPr lang="en-GB" dirty="0">
                  <a:latin typeface="+mn-lt"/>
                  <a:cs typeface="Arial" pitchFamily="34" charset="0"/>
                </a:rPr>
                <a:t>Prospecting</a:t>
              </a:r>
            </a:p>
          </p:txBody>
        </p:sp>
        <p:sp>
          <p:nvSpPr>
            <p:cNvPr id="8" name="TextBox 7"/>
            <p:cNvSpPr txBox="1"/>
            <p:nvPr/>
          </p:nvSpPr>
          <p:spPr>
            <a:xfrm>
              <a:off x="388962" y="2408193"/>
              <a:ext cx="1880643" cy="461665"/>
            </a:xfrm>
            <a:prstGeom prst="rect">
              <a:avLst/>
            </a:prstGeom>
            <a:noFill/>
          </p:spPr>
          <p:txBody>
            <a:bodyPr wrap="none" rtlCol="0">
              <a:spAutoFit/>
            </a:bodyPr>
            <a:lstStyle/>
            <a:p>
              <a:pPr algn="l"/>
              <a:r>
                <a:rPr lang="en-GB" dirty="0">
                  <a:latin typeface="+mn-lt"/>
                  <a:cs typeface="Arial" pitchFamily="34" charset="0"/>
                </a:rPr>
                <a:t>Qualification</a:t>
              </a:r>
            </a:p>
          </p:txBody>
        </p:sp>
        <p:sp>
          <p:nvSpPr>
            <p:cNvPr id="9" name="TextBox 8"/>
            <p:cNvSpPr txBox="1"/>
            <p:nvPr/>
          </p:nvSpPr>
          <p:spPr>
            <a:xfrm>
              <a:off x="388962" y="2981752"/>
              <a:ext cx="2291653" cy="461665"/>
            </a:xfrm>
            <a:prstGeom prst="rect">
              <a:avLst/>
            </a:prstGeom>
            <a:noFill/>
          </p:spPr>
          <p:txBody>
            <a:bodyPr wrap="none" rtlCol="0">
              <a:spAutoFit/>
            </a:bodyPr>
            <a:lstStyle/>
            <a:p>
              <a:pPr algn="l"/>
              <a:r>
                <a:rPr lang="en-GB" dirty="0">
                  <a:latin typeface="+mn-lt"/>
                  <a:cs typeface="Arial" pitchFamily="34" charset="0"/>
                </a:rPr>
                <a:t>Needs Analysis</a:t>
              </a:r>
            </a:p>
          </p:txBody>
        </p:sp>
        <p:sp>
          <p:nvSpPr>
            <p:cNvPr id="10" name="TextBox 9"/>
            <p:cNvSpPr txBox="1"/>
            <p:nvPr/>
          </p:nvSpPr>
          <p:spPr>
            <a:xfrm>
              <a:off x="388962" y="3555311"/>
              <a:ext cx="2577565" cy="461665"/>
            </a:xfrm>
            <a:prstGeom prst="rect">
              <a:avLst/>
            </a:prstGeom>
            <a:noFill/>
          </p:spPr>
          <p:txBody>
            <a:bodyPr wrap="none" rtlCol="0">
              <a:spAutoFit/>
            </a:bodyPr>
            <a:lstStyle/>
            <a:p>
              <a:pPr algn="l"/>
              <a:r>
                <a:rPr lang="en-GB" dirty="0">
                  <a:latin typeface="+mn-lt"/>
                  <a:cs typeface="Arial" pitchFamily="34" charset="0"/>
                </a:rPr>
                <a:t>Value Proposition</a:t>
              </a:r>
            </a:p>
          </p:txBody>
        </p:sp>
        <p:sp>
          <p:nvSpPr>
            <p:cNvPr id="11" name="TextBox 10"/>
            <p:cNvSpPr txBox="1"/>
            <p:nvPr/>
          </p:nvSpPr>
          <p:spPr>
            <a:xfrm>
              <a:off x="388962" y="4128870"/>
              <a:ext cx="2888932" cy="461665"/>
            </a:xfrm>
            <a:prstGeom prst="rect">
              <a:avLst/>
            </a:prstGeom>
            <a:noFill/>
          </p:spPr>
          <p:txBody>
            <a:bodyPr wrap="none" rtlCol="0">
              <a:spAutoFit/>
            </a:bodyPr>
            <a:lstStyle/>
            <a:p>
              <a:pPr algn="l"/>
              <a:r>
                <a:rPr lang="en-GB" dirty="0">
                  <a:latin typeface="+mn-lt"/>
                  <a:cs typeface="Arial" pitchFamily="34" charset="0"/>
                </a:rPr>
                <a:t>Id. Decision Makers</a:t>
              </a:r>
            </a:p>
          </p:txBody>
        </p:sp>
        <p:sp>
          <p:nvSpPr>
            <p:cNvPr id="12" name="TextBox 11"/>
            <p:cNvSpPr txBox="1"/>
            <p:nvPr/>
          </p:nvSpPr>
          <p:spPr>
            <a:xfrm>
              <a:off x="388962" y="4702429"/>
              <a:ext cx="2873544" cy="461665"/>
            </a:xfrm>
            <a:prstGeom prst="rect">
              <a:avLst/>
            </a:prstGeom>
            <a:noFill/>
          </p:spPr>
          <p:txBody>
            <a:bodyPr wrap="none" rtlCol="0">
              <a:spAutoFit/>
            </a:bodyPr>
            <a:lstStyle/>
            <a:p>
              <a:pPr algn="l"/>
              <a:r>
                <a:rPr lang="en-GB" dirty="0">
                  <a:latin typeface="+mn-lt"/>
                  <a:cs typeface="Arial" pitchFamily="34" charset="0"/>
                </a:rPr>
                <a:t>Perception Analysis</a:t>
              </a:r>
            </a:p>
          </p:txBody>
        </p:sp>
        <p:sp>
          <p:nvSpPr>
            <p:cNvPr id="13" name="TextBox 12"/>
            <p:cNvSpPr txBox="1"/>
            <p:nvPr/>
          </p:nvSpPr>
          <p:spPr>
            <a:xfrm>
              <a:off x="3195244" y="1257558"/>
              <a:ext cx="2979345" cy="461665"/>
            </a:xfrm>
            <a:prstGeom prst="rect">
              <a:avLst/>
            </a:prstGeom>
            <a:noFill/>
          </p:spPr>
          <p:txBody>
            <a:bodyPr wrap="square" rtlCol="0">
              <a:spAutoFit/>
            </a:bodyPr>
            <a:lstStyle/>
            <a:p>
              <a:pPr algn="l"/>
              <a:r>
                <a:rPr lang="en-GB" b="1" dirty="0">
                  <a:solidFill>
                    <a:srgbClr val="0070C0"/>
                  </a:solidFill>
                  <a:latin typeface="+mn-lt"/>
                  <a:cs typeface="Arial" pitchFamily="34" charset="0"/>
                </a:rPr>
                <a:t>Forecast Category</a:t>
              </a:r>
            </a:p>
          </p:txBody>
        </p:sp>
        <p:sp>
          <p:nvSpPr>
            <p:cNvPr id="14" name="TextBox 13"/>
            <p:cNvSpPr txBox="1"/>
            <p:nvPr/>
          </p:nvSpPr>
          <p:spPr>
            <a:xfrm>
              <a:off x="3650708" y="2425022"/>
              <a:ext cx="1282723" cy="461665"/>
            </a:xfrm>
            <a:prstGeom prst="rect">
              <a:avLst/>
            </a:prstGeom>
            <a:noFill/>
          </p:spPr>
          <p:txBody>
            <a:bodyPr wrap="none" rtlCol="0">
              <a:spAutoFit/>
            </a:bodyPr>
            <a:lstStyle/>
            <a:p>
              <a:pPr algn="l"/>
              <a:r>
                <a:rPr lang="en-GB" dirty="0">
                  <a:solidFill>
                    <a:srgbClr val="0070C0"/>
                  </a:solidFill>
                  <a:latin typeface="+mn-lt"/>
                  <a:cs typeface="Arial" pitchFamily="34" charset="0"/>
                </a:rPr>
                <a:t>Pipeline</a:t>
              </a:r>
            </a:p>
          </p:txBody>
        </p:sp>
        <p:sp>
          <p:nvSpPr>
            <p:cNvPr id="15" name="TextBox 14"/>
            <p:cNvSpPr txBox="1"/>
            <p:nvPr/>
          </p:nvSpPr>
          <p:spPr>
            <a:xfrm>
              <a:off x="3650708" y="4093077"/>
              <a:ext cx="1604927" cy="461665"/>
            </a:xfrm>
            <a:prstGeom prst="rect">
              <a:avLst/>
            </a:prstGeom>
            <a:noFill/>
          </p:spPr>
          <p:txBody>
            <a:bodyPr wrap="none" rtlCol="0">
              <a:spAutoFit/>
            </a:bodyPr>
            <a:lstStyle/>
            <a:p>
              <a:pPr algn="l"/>
              <a:r>
                <a:rPr lang="en-GB" dirty="0">
                  <a:solidFill>
                    <a:srgbClr val="0070C0"/>
                  </a:solidFill>
                  <a:latin typeface="+mn-lt"/>
                  <a:cs typeface="Arial" pitchFamily="34" charset="0"/>
                </a:rPr>
                <a:t>Best Case</a:t>
              </a:r>
            </a:p>
          </p:txBody>
        </p:sp>
        <p:sp>
          <p:nvSpPr>
            <p:cNvPr id="16" name="Right Brace 15"/>
            <p:cNvSpPr/>
            <p:nvPr/>
          </p:nvSpPr>
          <p:spPr bwMode="auto">
            <a:xfrm>
              <a:off x="3234421" y="1935411"/>
              <a:ext cx="187816" cy="1512000"/>
            </a:xfrm>
            <a:prstGeom prst="rightBrace">
              <a:avLst>
                <a:gd name="adj1" fmla="val 27526"/>
                <a:gd name="adj2" fmla="val 50000"/>
              </a:avLst>
            </a:prstGeom>
            <a:noFill/>
            <a:ln w="38100" cap="flat" cmpd="sng" algn="ctr">
              <a:solidFill>
                <a:srgbClr val="FF0000"/>
              </a:solidFill>
              <a:prstDash val="solid"/>
              <a:round/>
              <a:headEnd type="none" w="med" len="med"/>
              <a:tailEnd type="none" w="lg" len="lg"/>
            </a:ln>
            <a:effectLst/>
          </p:spPr>
          <p:txBody>
            <a:bodyPr rtlCol="0" anchor="ctr"/>
            <a:lstStyle/>
            <a:p>
              <a:pPr algn="ctr"/>
              <a:endParaRPr lang="en-US" dirty="0">
                <a:latin typeface="+mn-lt"/>
              </a:endParaRPr>
            </a:p>
          </p:txBody>
        </p:sp>
        <p:sp>
          <p:nvSpPr>
            <p:cNvPr id="17" name="Right Brace 16"/>
            <p:cNvSpPr/>
            <p:nvPr/>
          </p:nvSpPr>
          <p:spPr bwMode="auto">
            <a:xfrm>
              <a:off x="3234421" y="3603979"/>
              <a:ext cx="187816" cy="1512000"/>
            </a:xfrm>
            <a:prstGeom prst="rightBrace">
              <a:avLst>
                <a:gd name="adj1" fmla="val 29659"/>
                <a:gd name="adj2" fmla="val 50000"/>
              </a:avLst>
            </a:prstGeom>
            <a:noFill/>
            <a:ln w="38100" cap="flat" cmpd="sng" algn="ctr">
              <a:solidFill>
                <a:srgbClr val="FF0000"/>
              </a:solidFill>
              <a:prstDash val="solid"/>
              <a:round/>
              <a:headEnd type="none" w="med" len="med"/>
              <a:tailEnd type="none" w="lg" len="lg"/>
            </a:ln>
            <a:effectLst/>
          </p:spPr>
          <p:txBody>
            <a:bodyPr rtlCol="0" anchor="ctr"/>
            <a:lstStyle/>
            <a:p>
              <a:pPr algn="ctr"/>
              <a:endParaRPr lang="en-US" dirty="0">
                <a:latin typeface="+mn-lt"/>
              </a:endParaRPr>
            </a:p>
          </p:txBody>
        </p:sp>
      </p:grpSp>
      <p:grpSp>
        <p:nvGrpSpPr>
          <p:cNvPr id="18" name="Group 17"/>
          <p:cNvGrpSpPr/>
          <p:nvPr/>
        </p:nvGrpSpPr>
        <p:grpSpPr>
          <a:xfrm>
            <a:off x="5951152" y="1202401"/>
            <a:ext cx="5988846" cy="2867246"/>
            <a:chOff x="6425290" y="1239973"/>
            <a:chExt cx="5988846" cy="2867246"/>
          </a:xfrm>
        </p:grpSpPr>
        <p:sp>
          <p:nvSpPr>
            <p:cNvPr id="19" name="TextBox 18"/>
            <p:cNvSpPr txBox="1"/>
            <p:nvPr/>
          </p:nvSpPr>
          <p:spPr>
            <a:xfrm>
              <a:off x="6425290" y="3019797"/>
              <a:ext cx="1857432" cy="461665"/>
            </a:xfrm>
            <a:prstGeom prst="rect">
              <a:avLst/>
            </a:prstGeom>
            <a:noFill/>
          </p:spPr>
          <p:txBody>
            <a:bodyPr wrap="none" rtlCol="0">
              <a:spAutoFit/>
            </a:bodyPr>
            <a:lstStyle/>
            <a:p>
              <a:pPr algn="r"/>
              <a:r>
                <a:rPr lang="en-GB" dirty="0">
                  <a:latin typeface="+mn-lt"/>
                  <a:cs typeface="Arial" pitchFamily="34" charset="0"/>
                </a:rPr>
                <a:t>Closed Won</a:t>
              </a:r>
            </a:p>
          </p:txBody>
        </p:sp>
        <p:sp>
          <p:nvSpPr>
            <p:cNvPr id="20" name="TextBox 19"/>
            <p:cNvSpPr txBox="1"/>
            <p:nvPr/>
          </p:nvSpPr>
          <p:spPr>
            <a:xfrm>
              <a:off x="6478045" y="1868716"/>
              <a:ext cx="3111749" cy="461665"/>
            </a:xfrm>
            <a:prstGeom prst="rect">
              <a:avLst/>
            </a:prstGeom>
            <a:noFill/>
          </p:spPr>
          <p:txBody>
            <a:bodyPr wrap="none" rtlCol="0">
              <a:spAutoFit/>
            </a:bodyPr>
            <a:lstStyle/>
            <a:p>
              <a:pPr algn="l"/>
              <a:r>
                <a:rPr lang="en-GB" dirty="0">
                  <a:latin typeface="+mn-lt"/>
                  <a:cs typeface="Arial" pitchFamily="34" charset="0"/>
                </a:rPr>
                <a:t>Proposal/Price Quote</a:t>
              </a:r>
            </a:p>
          </p:txBody>
        </p:sp>
        <p:sp>
          <p:nvSpPr>
            <p:cNvPr id="21" name="TextBox 20"/>
            <p:cNvSpPr txBox="1"/>
            <p:nvPr/>
          </p:nvSpPr>
          <p:spPr>
            <a:xfrm>
              <a:off x="6478045" y="2428207"/>
              <a:ext cx="2840842" cy="461665"/>
            </a:xfrm>
            <a:prstGeom prst="rect">
              <a:avLst/>
            </a:prstGeom>
            <a:noFill/>
          </p:spPr>
          <p:txBody>
            <a:bodyPr wrap="none" rtlCol="0">
              <a:spAutoFit/>
            </a:bodyPr>
            <a:lstStyle/>
            <a:p>
              <a:pPr algn="l"/>
              <a:r>
                <a:rPr lang="en-GB" dirty="0">
                  <a:latin typeface="+mn-lt"/>
                  <a:cs typeface="Arial" pitchFamily="34" charset="0"/>
                </a:rPr>
                <a:t>Negotiation/Review</a:t>
              </a:r>
            </a:p>
          </p:txBody>
        </p:sp>
        <p:sp>
          <p:nvSpPr>
            <p:cNvPr id="22" name="TextBox 21"/>
            <p:cNvSpPr txBox="1"/>
            <p:nvPr/>
          </p:nvSpPr>
          <p:spPr>
            <a:xfrm>
              <a:off x="6425290" y="3645554"/>
              <a:ext cx="1811714" cy="461665"/>
            </a:xfrm>
            <a:prstGeom prst="rect">
              <a:avLst/>
            </a:prstGeom>
            <a:noFill/>
          </p:spPr>
          <p:txBody>
            <a:bodyPr wrap="none" rtlCol="0">
              <a:spAutoFit/>
            </a:bodyPr>
            <a:lstStyle/>
            <a:p>
              <a:pPr algn="r"/>
              <a:r>
                <a:rPr lang="en-GB" dirty="0">
                  <a:latin typeface="+mn-lt"/>
                  <a:cs typeface="Arial" pitchFamily="34" charset="0"/>
                </a:rPr>
                <a:t>Closed Lost</a:t>
              </a:r>
            </a:p>
          </p:txBody>
        </p:sp>
        <p:sp>
          <p:nvSpPr>
            <p:cNvPr id="23" name="TextBox 22"/>
            <p:cNvSpPr txBox="1"/>
            <p:nvPr/>
          </p:nvSpPr>
          <p:spPr>
            <a:xfrm>
              <a:off x="10967916" y="2136820"/>
              <a:ext cx="1245854" cy="461665"/>
            </a:xfrm>
            <a:prstGeom prst="rect">
              <a:avLst/>
            </a:prstGeom>
            <a:noFill/>
          </p:spPr>
          <p:txBody>
            <a:bodyPr wrap="none" rtlCol="0">
              <a:spAutoFit/>
            </a:bodyPr>
            <a:lstStyle/>
            <a:p>
              <a:pPr algn="l"/>
              <a:r>
                <a:rPr lang="en-GB" dirty="0">
                  <a:solidFill>
                    <a:srgbClr val="0070C0"/>
                  </a:solidFill>
                  <a:latin typeface="+mn-lt"/>
                  <a:cs typeface="Arial" pitchFamily="34" charset="0"/>
                </a:rPr>
                <a:t>Commit</a:t>
              </a:r>
            </a:p>
          </p:txBody>
        </p:sp>
        <p:sp>
          <p:nvSpPr>
            <p:cNvPr id="24" name="TextBox 23"/>
            <p:cNvSpPr txBox="1"/>
            <p:nvPr/>
          </p:nvSpPr>
          <p:spPr>
            <a:xfrm>
              <a:off x="10967916" y="3019797"/>
              <a:ext cx="1144865" cy="461665"/>
            </a:xfrm>
            <a:prstGeom prst="rect">
              <a:avLst/>
            </a:prstGeom>
            <a:noFill/>
          </p:spPr>
          <p:txBody>
            <a:bodyPr wrap="none" rtlCol="0">
              <a:spAutoFit/>
            </a:bodyPr>
            <a:lstStyle/>
            <a:p>
              <a:pPr algn="l"/>
              <a:r>
                <a:rPr lang="en-GB" dirty="0">
                  <a:solidFill>
                    <a:srgbClr val="0070C0"/>
                  </a:solidFill>
                  <a:latin typeface="+mn-lt"/>
                  <a:cs typeface="Arial" pitchFamily="34" charset="0"/>
                </a:rPr>
                <a:t>Closed</a:t>
              </a:r>
            </a:p>
          </p:txBody>
        </p:sp>
        <p:sp>
          <p:nvSpPr>
            <p:cNvPr id="25" name="TextBox 24"/>
            <p:cNvSpPr txBox="1"/>
            <p:nvPr/>
          </p:nvSpPr>
          <p:spPr>
            <a:xfrm>
              <a:off x="10967916" y="3645554"/>
              <a:ext cx="1261884" cy="461665"/>
            </a:xfrm>
            <a:prstGeom prst="rect">
              <a:avLst/>
            </a:prstGeom>
            <a:noFill/>
          </p:spPr>
          <p:txBody>
            <a:bodyPr wrap="none" rtlCol="0">
              <a:spAutoFit/>
            </a:bodyPr>
            <a:lstStyle/>
            <a:p>
              <a:pPr algn="l"/>
              <a:r>
                <a:rPr lang="en-GB" dirty="0">
                  <a:solidFill>
                    <a:srgbClr val="0070C0"/>
                  </a:solidFill>
                  <a:latin typeface="+mn-lt"/>
                  <a:cs typeface="Arial" pitchFamily="34" charset="0"/>
                </a:rPr>
                <a:t>Omitted</a:t>
              </a:r>
            </a:p>
          </p:txBody>
        </p:sp>
        <p:sp>
          <p:nvSpPr>
            <p:cNvPr id="26" name="Right Brace 25"/>
            <p:cNvSpPr/>
            <p:nvPr/>
          </p:nvSpPr>
          <p:spPr bwMode="auto">
            <a:xfrm>
              <a:off x="9566869" y="1881652"/>
              <a:ext cx="187816" cy="972000"/>
            </a:xfrm>
            <a:prstGeom prst="rightBrace">
              <a:avLst>
                <a:gd name="adj1" fmla="val 24683"/>
                <a:gd name="adj2" fmla="val 50000"/>
              </a:avLst>
            </a:prstGeom>
            <a:noFill/>
            <a:ln w="38100" cap="flat" cmpd="sng" algn="ctr">
              <a:solidFill>
                <a:srgbClr val="FF0000"/>
              </a:solidFill>
              <a:prstDash val="solid"/>
              <a:round/>
              <a:headEnd type="none" w="med" len="med"/>
              <a:tailEnd type="none" w="lg" len="lg"/>
            </a:ln>
            <a:effectLst/>
          </p:spPr>
          <p:txBody>
            <a:bodyPr rtlCol="0" anchor="ctr"/>
            <a:lstStyle/>
            <a:p>
              <a:pPr algn="ctr"/>
              <a:endParaRPr lang="en-US" dirty="0">
                <a:latin typeface="+mn-lt"/>
              </a:endParaRPr>
            </a:p>
          </p:txBody>
        </p:sp>
        <p:sp>
          <p:nvSpPr>
            <p:cNvPr id="27" name="Right Brace 26"/>
            <p:cNvSpPr/>
            <p:nvPr/>
          </p:nvSpPr>
          <p:spPr bwMode="auto">
            <a:xfrm>
              <a:off x="9566869" y="3052629"/>
              <a:ext cx="187816" cy="396000"/>
            </a:xfrm>
            <a:prstGeom prst="rightBrace">
              <a:avLst>
                <a:gd name="adj1" fmla="val 18668"/>
                <a:gd name="adj2" fmla="val 50000"/>
              </a:avLst>
            </a:prstGeom>
            <a:noFill/>
            <a:ln w="38100" cap="flat" cmpd="sng" algn="ctr">
              <a:solidFill>
                <a:srgbClr val="FF0000"/>
              </a:solidFill>
              <a:prstDash val="solid"/>
              <a:round/>
              <a:headEnd type="none" w="med" len="med"/>
              <a:tailEnd type="none" w="lg" len="lg"/>
            </a:ln>
            <a:effectLst/>
          </p:spPr>
          <p:txBody>
            <a:bodyPr rtlCol="0" anchor="ctr"/>
            <a:lstStyle/>
            <a:p>
              <a:pPr algn="ctr"/>
              <a:endParaRPr lang="en-US" dirty="0">
                <a:latin typeface="+mn-lt"/>
              </a:endParaRPr>
            </a:p>
          </p:txBody>
        </p:sp>
        <p:sp>
          <p:nvSpPr>
            <p:cNvPr id="28" name="Right Brace 27"/>
            <p:cNvSpPr/>
            <p:nvPr/>
          </p:nvSpPr>
          <p:spPr bwMode="auto">
            <a:xfrm>
              <a:off x="9566869" y="3678386"/>
              <a:ext cx="187816" cy="396000"/>
            </a:xfrm>
            <a:prstGeom prst="rightBrace">
              <a:avLst>
                <a:gd name="adj1" fmla="val 21487"/>
                <a:gd name="adj2" fmla="val 50000"/>
              </a:avLst>
            </a:prstGeom>
            <a:noFill/>
            <a:ln w="38100" cap="flat" cmpd="sng" algn="ctr">
              <a:solidFill>
                <a:srgbClr val="FF0000"/>
              </a:solidFill>
              <a:prstDash val="solid"/>
              <a:round/>
              <a:headEnd type="none" w="med" len="med"/>
              <a:tailEnd type="none" w="lg" len="lg"/>
            </a:ln>
            <a:effectLst/>
          </p:spPr>
          <p:txBody>
            <a:bodyPr rtlCol="0" anchor="ctr"/>
            <a:lstStyle/>
            <a:p>
              <a:pPr algn="ctr"/>
              <a:endParaRPr lang="en-US" dirty="0">
                <a:latin typeface="+mn-lt"/>
              </a:endParaRPr>
            </a:p>
          </p:txBody>
        </p:sp>
        <p:sp>
          <p:nvSpPr>
            <p:cNvPr id="29" name="TextBox 28"/>
            <p:cNvSpPr txBox="1"/>
            <p:nvPr/>
          </p:nvSpPr>
          <p:spPr>
            <a:xfrm>
              <a:off x="6478045" y="1239973"/>
              <a:ext cx="2946689" cy="461665"/>
            </a:xfrm>
            <a:prstGeom prst="rect">
              <a:avLst/>
            </a:prstGeom>
            <a:noFill/>
          </p:spPr>
          <p:txBody>
            <a:bodyPr wrap="square" rtlCol="0">
              <a:spAutoFit/>
            </a:bodyPr>
            <a:lstStyle/>
            <a:p>
              <a:pPr algn="l"/>
              <a:r>
                <a:rPr lang="en-GB" b="1" dirty="0">
                  <a:latin typeface="+mn-lt"/>
                  <a:cs typeface="Arial" pitchFamily="34" charset="0"/>
                </a:rPr>
                <a:t>Opportunity Stage</a:t>
              </a:r>
            </a:p>
          </p:txBody>
        </p:sp>
        <p:sp>
          <p:nvSpPr>
            <p:cNvPr id="30" name="TextBox 29"/>
            <p:cNvSpPr txBox="1"/>
            <p:nvPr/>
          </p:nvSpPr>
          <p:spPr>
            <a:xfrm>
              <a:off x="9311237" y="1239973"/>
              <a:ext cx="3102899" cy="461665"/>
            </a:xfrm>
            <a:prstGeom prst="rect">
              <a:avLst/>
            </a:prstGeom>
            <a:noFill/>
          </p:spPr>
          <p:txBody>
            <a:bodyPr wrap="square" rtlCol="0">
              <a:spAutoFit/>
            </a:bodyPr>
            <a:lstStyle/>
            <a:p>
              <a:pPr algn="l"/>
              <a:r>
                <a:rPr lang="en-GB" b="1" dirty="0">
                  <a:solidFill>
                    <a:srgbClr val="0070C0"/>
                  </a:solidFill>
                  <a:latin typeface="+mn-lt"/>
                  <a:cs typeface="Arial" pitchFamily="34" charset="0"/>
                </a:rPr>
                <a:t>Forecast Category</a:t>
              </a:r>
            </a:p>
          </p:txBody>
        </p:sp>
      </p:grpSp>
    </p:spTree>
    <p:custDataLst>
      <p:tags r:id="rId1"/>
    </p:custData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Forecast Categories</a:t>
            </a:r>
            <a:endParaRPr lang="en-US" dirty="0"/>
          </a:p>
        </p:txBody>
      </p:sp>
      <p:sp>
        <p:nvSpPr>
          <p:cNvPr id="3" name="Slide Number Placeholder 2"/>
          <p:cNvSpPr>
            <a:spLocks noGrp="1"/>
          </p:cNvSpPr>
          <p:nvPr>
            <p:ph type="sldNum" sz="quarter" idx="4"/>
          </p:nvPr>
        </p:nvSpPr>
        <p:spPr/>
        <p:txBody>
          <a:bodyPr/>
          <a:lstStyle/>
          <a:p>
            <a:fld id="{812A5277-1DB9-460F-9A21-B857ABB32666}" type="slidenum">
              <a:rPr lang="en-US" smtClean="0"/>
              <a:pPr/>
              <a:t>77</a:t>
            </a:fld>
            <a:endParaRPr lang="en-US" dirty="0"/>
          </a:p>
        </p:txBody>
      </p:sp>
      <p:graphicFrame>
        <p:nvGraphicFramePr>
          <p:cNvPr id="4" name="Forecast Table"/>
          <p:cNvGraphicFramePr>
            <a:graphicFrameLocks noGrp="1"/>
          </p:cNvGraphicFramePr>
          <p:nvPr>
            <p:extLst>
              <p:ext uri="{D42A27DB-BD31-4B8C-83A1-F6EECF244321}">
                <p14:modId xmlns:p14="http://schemas.microsoft.com/office/powerpoint/2010/main" val="907482522"/>
              </p:ext>
            </p:extLst>
          </p:nvPr>
        </p:nvGraphicFramePr>
        <p:xfrm>
          <a:off x="1071417" y="1835289"/>
          <a:ext cx="9918954" cy="741680"/>
        </p:xfrm>
        <a:graphic>
          <a:graphicData uri="http://schemas.openxmlformats.org/drawingml/2006/table">
            <a:tbl>
              <a:tblPr firstRow="1" bandRow="1">
                <a:effectLst>
                  <a:outerShdw blurRad="50800" dist="38100" dir="2700000" algn="tl" rotWithShape="0">
                    <a:prstClr val="black">
                      <a:alpha val="40000"/>
                    </a:prstClr>
                  </a:outerShdw>
                </a:effectLst>
                <a:tableStyleId>{85BE263C-DBD7-4A20-BB59-AAB30ACAA65A}</a:tableStyleId>
              </a:tblPr>
              <a:tblGrid>
                <a:gridCol w="2269589">
                  <a:extLst>
                    <a:ext uri="{9D8B030D-6E8A-4147-A177-3AD203B41FA5}">
                      <a16:colId xmlns:a16="http://schemas.microsoft.com/office/drawing/2014/main" xmlns="" val="20000"/>
                    </a:ext>
                  </a:extLst>
                </a:gridCol>
                <a:gridCol w="2689888">
                  <a:extLst>
                    <a:ext uri="{9D8B030D-6E8A-4147-A177-3AD203B41FA5}">
                      <a16:colId xmlns:a16="http://schemas.microsoft.com/office/drawing/2014/main" xmlns="" val="20001"/>
                    </a:ext>
                  </a:extLst>
                </a:gridCol>
                <a:gridCol w="2762635">
                  <a:extLst>
                    <a:ext uri="{9D8B030D-6E8A-4147-A177-3AD203B41FA5}">
                      <a16:colId xmlns:a16="http://schemas.microsoft.com/office/drawing/2014/main" xmlns="" val="20002"/>
                    </a:ext>
                  </a:extLst>
                </a:gridCol>
                <a:gridCol w="2196842">
                  <a:extLst>
                    <a:ext uri="{9D8B030D-6E8A-4147-A177-3AD203B41FA5}">
                      <a16:colId xmlns:a16="http://schemas.microsoft.com/office/drawing/2014/main" xmlns="" val="20003"/>
                    </a:ext>
                  </a:extLst>
                </a:gridCol>
              </a:tblGrid>
              <a:tr h="370840">
                <a:tc>
                  <a:txBody>
                    <a:bodyPr/>
                    <a:lstStyle/>
                    <a:p>
                      <a:pPr algn="ctr"/>
                      <a:r>
                        <a:rPr lang="en-US" sz="1600" dirty="0">
                          <a:latin typeface="Arial" pitchFamily="34" charset="0"/>
                          <a:cs typeface="Arial" pitchFamily="34" charset="0"/>
                        </a:rPr>
                        <a:t>Closed</a:t>
                      </a:r>
                    </a:p>
                  </a:txBody>
                  <a:tcPr>
                    <a:solidFill>
                      <a:srgbClr val="0060A8"/>
                    </a:solidFill>
                  </a:tcPr>
                </a:tc>
                <a:tc>
                  <a:txBody>
                    <a:bodyPr/>
                    <a:lstStyle/>
                    <a:p>
                      <a:pPr algn="ctr"/>
                      <a:r>
                        <a:rPr lang="en-US" sz="1600" dirty="0">
                          <a:latin typeface="Arial" pitchFamily="34" charset="0"/>
                          <a:cs typeface="Arial" pitchFamily="34" charset="0"/>
                        </a:rPr>
                        <a:t>Commit</a:t>
                      </a:r>
                    </a:p>
                  </a:txBody>
                  <a:tcPr>
                    <a:solidFill>
                      <a:srgbClr val="0060A8"/>
                    </a:solidFill>
                  </a:tcPr>
                </a:tc>
                <a:tc>
                  <a:txBody>
                    <a:bodyPr/>
                    <a:lstStyle/>
                    <a:p>
                      <a:pPr algn="ctr"/>
                      <a:r>
                        <a:rPr lang="en-US" sz="1600" dirty="0">
                          <a:latin typeface="Arial" pitchFamily="34" charset="0"/>
                          <a:cs typeface="Arial" pitchFamily="34" charset="0"/>
                        </a:rPr>
                        <a:t>Best Case</a:t>
                      </a:r>
                    </a:p>
                  </a:txBody>
                  <a:tcPr>
                    <a:solidFill>
                      <a:srgbClr val="0060A8"/>
                    </a:solidFill>
                  </a:tcPr>
                </a:tc>
                <a:tc>
                  <a:txBody>
                    <a:bodyPr/>
                    <a:lstStyle/>
                    <a:p>
                      <a:pPr algn="ctr"/>
                      <a:r>
                        <a:rPr lang="en-US" sz="1600" dirty="0">
                          <a:latin typeface="Arial" pitchFamily="34" charset="0"/>
                          <a:cs typeface="Arial" pitchFamily="34" charset="0"/>
                        </a:rPr>
                        <a:t>Pipeline</a:t>
                      </a:r>
                    </a:p>
                  </a:txBody>
                  <a:tcPr>
                    <a:solidFill>
                      <a:srgbClr val="0060A8"/>
                    </a:solidFill>
                  </a:tcPr>
                </a:tc>
                <a:extLst>
                  <a:ext uri="{0D108BD9-81ED-4DB2-BD59-A6C34878D82A}">
                    <a16:rowId xmlns:a16="http://schemas.microsoft.com/office/drawing/2014/main" xmlns="" val="10000"/>
                  </a:ext>
                </a:extLst>
              </a:tr>
              <a:tr h="370840">
                <a:tc>
                  <a:txBody>
                    <a:bodyPr/>
                    <a:lstStyle/>
                    <a:p>
                      <a:pPr algn="ctr"/>
                      <a:r>
                        <a:rPr lang="en-US" sz="1600" dirty="0">
                          <a:latin typeface="Arial" pitchFamily="34" charset="0"/>
                          <a:cs typeface="Arial" pitchFamily="34" charset="0"/>
                        </a:rPr>
                        <a:t>$50,000.00</a:t>
                      </a:r>
                    </a:p>
                  </a:txBody>
                  <a:tcPr anchor="ctr"/>
                </a:tc>
                <a:tc>
                  <a:txBody>
                    <a:bodyPr/>
                    <a:lstStyle/>
                    <a:p>
                      <a:pPr algn="ctr"/>
                      <a:r>
                        <a:rPr lang="en-US" sz="1600" dirty="0">
                          <a:latin typeface="Arial" pitchFamily="34" charset="0"/>
                          <a:cs typeface="Arial" pitchFamily="34" charset="0"/>
                        </a:rPr>
                        <a:t>$100,000.00</a:t>
                      </a:r>
                    </a:p>
                  </a:txBody>
                  <a:tcPr anchor="ctr"/>
                </a:tc>
                <a:tc>
                  <a:txBody>
                    <a:bodyPr/>
                    <a:lstStyle/>
                    <a:p>
                      <a:pPr algn="ctr"/>
                      <a:r>
                        <a:rPr lang="en-US" sz="1600" dirty="0">
                          <a:latin typeface="Arial" pitchFamily="34" charset="0"/>
                          <a:cs typeface="Arial" pitchFamily="34" charset="0"/>
                        </a:rPr>
                        <a:t>$70,000.00</a:t>
                      </a:r>
                    </a:p>
                  </a:txBody>
                  <a:tcPr anchor="ctr"/>
                </a:tc>
                <a:tc>
                  <a:txBody>
                    <a:bodyPr/>
                    <a:lstStyle/>
                    <a:p>
                      <a:pPr algn="ctr"/>
                      <a:r>
                        <a:rPr lang="en-US" sz="1600" dirty="0">
                          <a:latin typeface="Arial" pitchFamily="34" charset="0"/>
                          <a:cs typeface="Arial" pitchFamily="34" charset="0"/>
                        </a:rPr>
                        <a:t>$65,000.00</a:t>
                      </a:r>
                    </a:p>
                  </a:txBody>
                  <a:tcPr anchor="ctr"/>
                </a:tc>
                <a:extLst>
                  <a:ext uri="{0D108BD9-81ED-4DB2-BD59-A6C34878D82A}">
                    <a16:rowId xmlns:a16="http://schemas.microsoft.com/office/drawing/2014/main" xmlns="" val="10001"/>
                  </a:ext>
                </a:extLst>
              </a:tr>
            </a:tbl>
          </a:graphicData>
        </a:graphic>
      </p:graphicFrame>
      <p:grpSp>
        <p:nvGrpSpPr>
          <p:cNvPr id="5" name="Group 4"/>
          <p:cNvGrpSpPr/>
          <p:nvPr/>
        </p:nvGrpSpPr>
        <p:grpSpPr>
          <a:xfrm>
            <a:off x="1708580" y="2604884"/>
            <a:ext cx="9217338" cy="2565284"/>
            <a:chOff x="503130" y="3113401"/>
            <a:chExt cx="9217338" cy="2565284"/>
          </a:xfrm>
        </p:grpSpPr>
        <p:sp>
          <p:nvSpPr>
            <p:cNvPr id="6" name="Right Arrow 5"/>
            <p:cNvSpPr/>
            <p:nvPr/>
          </p:nvSpPr>
          <p:spPr bwMode="auto">
            <a:xfrm rot="16200000">
              <a:off x="8385654" y="3186137"/>
              <a:ext cx="685800" cy="540328"/>
            </a:xfrm>
            <a:prstGeom prst="rightArrow">
              <a:avLst/>
            </a:prstGeom>
            <a:solidFill>
              <a:schemeClr val="accent1">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lnSpc>
                  <a:spcPct val="90000"/>
                </a:lnSpc>
              </a:pPr>
              <a:endParaRPr lang="en-US" dirty="0">
                <a:solidFill>
                  <a:schemeClr val="tx1"/>
                </a:solidFill>
              </a:endParaRPr>
            </a:p>
          </p:txBody>
        </p:sp>
        <p:sp>
          <p:nvSpPr>
            <p:cNvPr id="7" name="Right Arrow 6"/>
            <p:cNvSpPr/>
            <p:nvPr/>
          </p:nvSpPr>
          <p:spPr bwMode="auto">
            <a:xfrm rot="16200000">
              <a:off x="5826065" y="3186137"/>
              <a:ext cx="685800" cy="540328"/>
            </a:xfrm>
            <a:prstGeom prst="rightArrow">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lnSpc>
                  <a:spcPct val="90000"/>
                </a:lnSpc>
              </a:pPr>
              <a:endParaRPr lang="en-US" dirty="0">
                <a:solidFill>
                  <a:schemeClr val="tx1"/>
                </a:solidFill>
              </a:endParaRPr>
            </a:p>
          </p:txBody>
        </p:sp>
        <p:sp>
          <p:nvSpPr>
            <p:cNvPr id="8" name="Right Arrow 7"/>
            <p:cNvSpPr/>
            <p:nvPr/>
          </p:nvSpPr>
          <p:spPr bwMode="auto">
            <a:xfrm rot="16200000">
              <a:off x="3161655" y="3186137"/>
              <a:ext cx="685800" cy="540328"/>
            </a:xfrm>
            <a:prstGeom prst="rightArrow">
              <a:avLst/>
            </a:prstGeom>
            <a:solidFill>
              <a:schemeClr val="accent1">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lnSpc>
                  <a:spcPct val="90000"/>
                </a:lnSpc>
              </a:pPr>
              <a:endParaRPr lang="en-US" dirty="0">
                <a:solidFill>
                  <a:schemeClr val="tx1"/>
                </a:solidFill>
              </a:endParaRPr>
            </a:p>
          </p:txBody>
        </p:sp>
        <p:sp>
          <p:nvSpPr>
            <p:cNvPr id="9" name="Right Arrow 8"/>
            <p:cNvSpPr/>
            <p:nvPr/>
          </p:nvSpPr>
          <p:spPr bwMode="auto">
            <a:xfrm rot="16200000">
              <a:off x="653281" y="3186137"/>
              <a:ext cx="685800" cy="540328"/>
            </a:xfrm>
            <a:prstGeom prst="rightArrow">
              <a:avLst/>
            </a:prstGeom>
            <a:solidFill>
              <a:schemeClr val="accent1">
                <a:lumMod val="50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lnSpc>
                  <a:spcPct val="90000"/>
                </a:lnSpc>
              </a:pPr>
              <a:endParaRPr lang="en-US" dirty="0">
                <a:solidFill>
                  <a:schemeClr val="tx1"/>
                </a:solidFill>
              </a:endParaRPr>
            </a:p>
          </p:txBody>
        </p:sp>
        <p:sp>
          <p:nvSpPr>
            <p:cNvPr id="10" name="TextBox 9"/>
            <p:cNvSpPr txBox="1"/>
            <p:nvPr/>
          </p:nvSpPr>
          <p:spPr>
            <a:xfrm>
              <a:off x="5361010" y="3905253"/>
              <a:ext cx="1774012" cy="584775"/>
            </a:xfrm>
            <a:prstGeom prst="rect">
              <a:avLst/>
            </a:prstGeom>
            <a:noFill/>
            <a:ln>
              <a:noFill/>
            </a:ln>
          </p:spPr>
          <p:txBody>
            <a:bodyPr wrap="none" rtlCol="0">
              <a:spAutoFit/>
            </a:bodyPr>
            <a:lstStyle/>
            <a:p>
              <a:pPr marL="223838" indent="-223838" algn="l"/>
              <a:r>
                <a:rPr lang="en-US" sz="1600" dirty="0">
                  <a:latin typeface="Arial" pitchFamily="34" charset="0"/>
                  <a:cs typeface="Arial" pitchFamily="34" charset="0"/>
                </a:rPr>
                <a:t>Value Proposition</a:t>
              </a:r>
            </a:p>
            <a:p>
              <a:pPr marL="223838" indent="-223838" algn="l"/>
              <a:r>
                <a:rPr lang="en-US" sz="1600" dirty="0">
                  <a:latin typeface="Arial" pitchFamily="34" charset="0"/>
                  <a:cs typeface="Arial" pitchFamily="34" charset="0"/>
                </a:rPr>
                <a:t>$25,000.00</a:t>
              </a:r>
            </a:p>
          </p:txBody>
        </p:sp>
        <p:sp>
          <p:nvSpPr>
            <p:cNvPr id="11" name="TextBox 10"/>
            <p:cNvSpPr txBox="1"/>
            <p:nvPr/>
          </p:nvSpPr>
          <p:spPr>
            <a:xfrm>
              <a:off x="5361010" y="4475261"/>
              <a:ext cx="1986441" cy="584775"/>
            </a:xfrm>
            <a:prstGeom prst="rect">
              <a:avLst/>
            </a:prstGeom>
            <a:noFill/>
            <a:ln>
              <a:noFill/>
            </a:ln>
          </p:spPr>
          <p:txBody>
            <a:bodyPr wrap="none" rtlCol="0">
              <a:spAutoFit/>
            </a:bodyPr>
            <a:lstStyle/>
            <a:p>
              <a:pPr marL="223838" indent="-223838" algn="l"/>
              <a:r>
                <a:rPr lang="en-US" sz="1600" dirty="0">
                  <a:latin typeface="Arial" pitchFamily="34" charset="0"/>
                  <a:cs typeface="Arial" pitchFamily="34" charset="0"/>
                </a:rPr>
                <a:t>Id. Decision Makers</a:t>
              </a:r>
            </a:p>
            <a:p>
              <a:pPr marL="223838" indent="-223838" algn="l"/>
              <a:r>
                <a:rPr lang="en-US" sz="1600" dirty="0">
                  <a:latin typeface="Arial" pitchFamily="34" charset="0"/>
                  <a:cs typeface="Arial" pitchFamily="34" charset="0"/>
                </a:rPr>
                <a:t>$15,000.00</a:t>
              </a:r>
            </a:p>
          </p:txBody>
        </p:sp>
        <p:sp>
          <p:nvSpPr>
            <p:cNvPr id="12" name="TextBox 11"/>
            <p:cNvSpPr txBox="1"/>
            <p:nvPr/>
          </p:nvSpPr>
          <p:spPr>
            <a:xfrm>
              <a:off x="5361010" y="5093910"/>
              <a:ext cx="1971886" cy="584775"/>
            </a:xfrm>
            <a:prstGeom prst="rect">
              <a:avLst/>
            </a:prstGeom>
            <a:noFill/>
            <a:ln>
              <a:noFill/>
            </a:ln>
          </p:spPr>
          <p:txBody>
            <a:bodyPr wrap="none" rtlCol="0">
              <a:spAutoFit/>
            </a:bodyPr>
            <a:lstStyle/>
            <a:p>
              <a:pPr marL="223838" indent="-223838" algn="l"/>
              <a:r>
                <a:rPr lang="en-US" sz="1600" dirty="0">
                  <a:latin typeface="Arial" pitchFamily="34" charset="0"/>
                  <a:cs typeface="Arial" pitchFamily="34" charset="0"/>
                </a:rPr>
                <a:t>Perception Analysis</a:t>
              </a:r>
            </a:p>
            <a:p>
              <a:pPr marL="223838" indent="-223838" algn="l"/>
              <a:r>
                <a:rPr lang="en-US" sz="1600" dirty="0">
                  <a:latin typeface="Arial" pitchFamily="34" charset="0"/>
                  <a:cs typeface="Arial" pitchFamily="34" charset="0"/>
                </a:rPr>
                <a:t>$30,000.00</a:t>
              </a:r>
            </a:p>
          </p:txBody>
        </p:sp>
        <p:sp>
          <p:nvSpPr>
            <p:cNvPr id="13" name="TextBox 12"/>
            <p:cNvSpPr txBox="1"/>
            <p:nvPr/>
          </p:nvSpPr>
          <p:spPr>
            <a:xfrm>
              <a:off x="2620154" y="3905253"/>
              <a:ext cx="2133918" cy="584775"/>
            </a:xfrm>
            <a:prstGeom prst="rect">
              <a:avLst/>
            </a:prstGeom>
            <a:noFill/>
            <a:ln>
              <a:noFill/>
            </a:ln>
          </p:spPr>
          <p:txBody>
            <a:bodyPr wrap="none" rtlCol="0">
              <a:spAutoFit/>
            </a:bodyPr>
            <a:lstStyle/>
            <a:p>
              <a:pPr marL="223838" indent="-223838" algn="l"/>
              <a:r>
                <a:rPr lang="en-US" sz="1600" dirty="0">
                  <a:latin typeface="Arial" pitchFamily="34" charset="0"/>
                  <a:cs typeface="Arial" pitchFamily="34" charset="0"/>
                </a:rPr>
                <a:t>Proposal/Price Quote</a:t>
              </a:r>
            </a:p>
            <a:p>
              <a:pPr marL="223838" indent="-223838" algn="l"/>
              <a:r>
                <a:rPr lang="en-US" sz="1600" dirty="0">
                  <a:latin typeface="Arial" pitchFamily="34" charset="0"/>
                  <a:cs typeface="Arial" pitchFamily="34" charset="0"/>
                </a:rPr>
                <a:t>$40,000.00</a:t>
              </a:r>
            </a:p>
          </p:txBody>
        </p:sp>
        <p:sp>
          <p:nvSpPr>
            <p:cNvPr id="14" name="TextBox 13"/>
            <p:cNvSpPr txBox="1"/>
            <p:nvPr/>
          </p:nvSpPr>
          <p:spPr>
            <a:xfrm>
              <a:off x="2620154" y="4484989"/>
              <a:ext cx="1947969" cy="584775"/>
            </a:xfrm>
            <a:prstGeom prst="rect">
              <a:avLst/>
            </a:prstGeom>
            <a:noFill/>
            <a:ln>
              <a:noFill/>
            </a:ln>
          </p:spPr>
          <p:txBody>
            <a:bodyPr wrap="none" rtlCol="0">
              <a:spAutoFit/>
            </a:bodyPr>
            <a:lstStyle/>
            <a:p>
              <a:pPr marL="223838" indent="-223838" algn="l"/>
              <a:r>
                <a:rPr lang="en-US" sz="1600" dirty="0">
                  <a:latin typeface="Arial" pitchFamily="34" charset="0"/>
                  <a:cs typeface="Arial" pitchFamily="34" charset="0"/>
                </a:rPr>
                <a:t>Negotiation/Review</a:t>
              </a:r>
            </a:p>
            <a:p>
              <a:pPr marL="223838" indent="-223838" algn="l"/>
              <a:r>
                <a:rPr lang="en-US" sz="1600" dirty="0">
                  <a:latin typeface="Arial" pitchFamily="34" charset="0"/>
                  <a:cs typeface="Arial" pitchFamily="34" charset="0"/>
                </a:rPr>
                <a:t>$25,000.00</a:t>
              </a:r>
            </a:p>
          </p:txBody>
        </p:sp>
        <p:sp>
          <p:nvSpPr>
            <p:cNvPr id="15" name="TextBox 14"/>
            <p:cNvSpPr txBox="1"/>
            <p:nvPr/>
          </p:nvSpPr>
          <p:spPr>
            <a:xfrm>
              <a:off x="503130" y="3905253"/>
              <a:ext cx="1296637" cy="584775"/>
            </a:xfrm>
            <a:prstGeom prst="rect">
              <a:avLst/>
            </a:prstGeom>
            <a:noFill/>
            <a:ln>
              <a:noFill/>
            </a:ln>
          </p:spPr>
          <p:txBody>
            <a:bodyPr wrap="none" rtlCol="0">
              <a:spAutoFit/>
            </a:bodyPr>
            <a:lstStyle/>
            <a:p>
              <a:pPr marL="223838" indent="-223838" algn="l"/>
              <a:r>
                <a:rPr lang="en-US" sz="1600" dirty="0">
                  <a:latin typeface="Arial" pitchFamily="34" charset="0"/>
                  <a:cs typeface="Arial" pitchFamily="34" charset="0"/>
                </a:rPr>
                <a:t>Closed Won</a:t>
              </a:r>
            </a:p>
            <a:p>
              <a:pPr marL="223838" indent="-223838" algn="l"/>
              <a:r>
                <a:rPr lang="en-US" sz="1600" dirty="0">
                  <a:latin typeface="Arial" pitchFamily="34" charset="0"/>
                  <a:cs typeface="Arial" pitchFamily="34" charset="0"/>
                </a:rPr>
                <a:t>$30,000.00</a:t>
              </a:r>
            </a:p>
          </p:txBody>
        </p:sp>
        <p:sp>
          <p:nvSpPr>
            <p:cNvPr id="16" name="TextBox 15"/>
            <p:cNvSpPr txBox="1"/>
            <p:nvPr/>
          </p:nvSpPr>
          <p:spPr>
            <a:xfrm>
              <a:off x="503130" y="4464618"/>
              <a:ext cx="1296637" cy="584775"/>
            </a:xfrm>
            <a:prstGeom prst="rect">
              <a:avLst/>
            </a:prstGeom>
            <a:noFill/>
            <a:ln>
              <a:noFill/>
            </a:ln>
          </p:spPr>
          <p:txBody>
            <a:bodyPr wrap="none" rtlCol="0">
              <a:spAutoFit/>
            </a:bodyPr>
            <a:lstStyle/>
            <a:p>
              <a:pPr marL="223838" indent="-223838" algn="l"/>
              <a:r>
                <a:rPr lang="en-US" sz="1600" dirty="0">
                  <a:latin typeface="Arial" pitchFamily="34" charset="0"/>
                  <a:cs typeface="Arial" pitchFamily="34" charset="0"/>
                </a:rPr>
                <a:t>Closed Won</a:t>
              </a:r>
            </a:p>
            <a:p>
              <a:pPr marL="223838" indent="-223838" algn="l"/>
              <a:r>
                <a:rPr lang="en-US" sz="1600" dirty="0">
                  <a:latin typeface="Arial" pitchFamily="34" charset="0"/>
                  <a:cs typeface="Arial" pitchFamily="34" charset="0"/>
                </a:rPr>
                <a:t>$20,000.00</a:t>
              </a:r>
            </a:p>
          </p:txBody>
        </p:sp>
        <p:sp>
          <p:nvSpPr>
            <p:cNvPr id="17" name="TextBox 16"/>
            <p:cNvSpPr txBox="1"/>
            <p:nvPr/>
          </p:nvSpPr>
          <p:spPr>
            <a:xfrm>
              <a:off x="8136508" y="3905253"/>
              <a:ext cx="1266693" cy="584775"/>
            </a:xfrm>
            <a:prstGeom prst="rect">
              <a:avLst/>
            </a:prstGeom>
            <a:noFill/>
            <a:ln>
              <a:noFill/>
            </a:ln>
          </p:spPr>
          <p:txBody>
            <a:bodyPr wrap="none" rtlCol="0">
              <a:spAutoFit/>
            </a:bodyPr>
            <a:lstStyle/>
            <a:p>
              <a:pPr marL="223838" indent="-223838" algn="l"/>
              <a:r>
                <a:rPr lang="en-US" sz="1600" dirty="0">
                  <a:latin typeface="Arial" pitchFamily="34" charset="0"/>
                  <a:cs typeface="Arial" pitchFamily="34" charset="0"/>
                </a:rPr>
                <a:t>Prospecting</a:t>
              </a:r>
            </a:p>
            <a:p>
              <a:pPr marL="223838" indent="-223838" algn="l"/>
              <a:r>
                <a:rPr lang="en-US" sz="1600" dirty="0">
                  <a:latin typeface="Arial" pitchFamily="34" charset="0"/>
                  <a:cs typeface="Arial" pitchFamily="34" charset="0"/>
                </a:rPr>
                <a:t>$40,000.00</a:t>
              </a:r>
            </a:p>
          </p:txBody>
        </p:sp>
        <p:sp>
          <p:nvSpPr>
            <p:cNvPr id="18" name="TextBox 17"/>
            <p:cNvSpPr txBox="1"/>
            <p:nvPr/>
          </p:nvSpPr>
          <p:spPr>
            <a:xfrm>
              <a:off x="8136508" y="4475261"/>
              <a:ext cx="1311578" cy="584775"/>
            </a:xfrm>
            <a:prstGeom prst="rect">
              <a:avLst/>
            </a:prstGeom>
            <a:noFill/>
            <a:ln>
              <a:noFill/>
            </a:ln>
          </p:spPr>
          <p:txBody>
            <a:bodyPr wrap="none" rtlCol="0">
              <a:spAutoFit/>
            </a:bodyPr>
            <a:lstStyle/>
            <a:p>
              <a:pPr marL="223838" indent="-223838" algn="l"/>
              <a:r>
                <a:rPr lang="en-US" sz="1600" dirty="0">
                  <a:latin typeface="Arial" pitchFamily="34" charset="0"/>
                  <a:cs typeface="Arial" pitchFamily="34" charset="0"/>
                </a:rPr>
                <a:t>Qualification</a:t>
              </a:r>
            </a:p>
            <a:p>
              <a:pPr marL="223838" indent="-223838" algn="l"/>
              <a:r>
                <a:rPr lang="en-US" sz="1600" dirty="0">
                  <a:latin typeface="Arial" pitchFamily="34" charset="0"/>
                  <a:cs typeface="Arial" pitchFamily="34" charset="0"/>
                </a:rPr>
                <a:t>$10,000.00</a:t>
              </a:r>
            </a:p>
          </p:txBody>
        </p:sp>
        <p:sp>
          <p:nvSpPr>
            <p:cNvPr id="19" name="TextBox 18"/>
            <p:cNvSpPr txBox="1"/>
            <p:nvPr/>
          </p:nvSpPr>
          <p:spPr>
            <a:xfrm>
              <a:off x="8136508" y="5093910"/>
              <a:ext cx="1583960" cy="584775"/>
            </a:xfrm>
            <a:prstGeom prst="rect">
              <a:avLst/>
            </a:prstGeom>
            <a:noFill/>
            <a:ln>
              <a:noFill/>
            </a:ln>
          </p:spPr>
          <p:txBody>
            <a:bodyPr wrap="none" rtlCol="0">
              <a:spAutoFit/>
            </a:bodyPr>
            <a:lstStyle/>
            <a:p>
              <a:pPr marL="223838" indent="-223838" algn="l"/>
              <a:r>
                <a:rPr lang="en-US" sz="1600" dirty="0">
                  <a:latin typeface="Arial" pitchFamily="34" charset="0"/>
                  <a:cs typeface="Arial" pitchFamily="34" charset="0"/>
                </a:rPr>
                <a:t>Needs Analysis</a:t>
              </a:r>
            </a:p>
            <a:p>
              <a:pPr marL="223838" indent="-223838" algn="l"/>
              <a:r>
                <a:rPr lang="en-US" sz="1600" dirty="0">
                  <a:latin typeface="Arial" pitchFamily="34" charset="0"/>
                  <a:cs typeface="Arial" pitchFamily="34" charset="0"/>
                </a:rPr>
                <a:t>$15,000.00</a:t>
              </a:r>
            </a:p>
          </p:txBody>
        </p:sp>
        <p:sp>
          <p:nvSpPr>
            <p:cNvPr id="20" name="TextBox 19"/>
            <p:cNvSpPr txBox="1"/>
            <p:nvPr/>
          </p:nvSpPr>
          <p:spPr>
            <a:xfrm>
              <a:off x="2620154" y="5093910"/>
              <a:ext cx="1947969" cy="584775"/>
            </a:xfrm>
            <a:prstGeom prst="rect">
              <a:avLst/>
            </a:prstGeom>
            <a:noFill/>
            <a:ln>
              <a:noFill/>
            </a:ln>
          </p:spPr>
          <p:txBody>
            <a:bodyPr wrap="none" rtlCol="0">
              <a:spAutoFit/>
            </a:bodyPr>
            <a:lstStyle/>
            <a:p>
              <a:pPr marL="223838" indent="-223838" algn="l"/>
              <a:r>
                <a:rPr lang="en-US" sz="1600" dirty="0">
                  <a:latin typeface="Arial" pitchFamily="34" charset="0"/>
                  <a:cs typeface="Arial" pitchFamily="34" charset="0"/>
                </a:rPr>
                <a:t>Negotiation/Review</a:t>
              </a:r>
            </a:p>
            <a:p>
              <a:pPr marL="223838" indent="-223838" algn="l"/>
              <a:r>
                <a:rPr lang="en-US" sz="1600" dirty="0">
                  <a:latin typeface="Arial" pitchFamily="34" charset="0"/>
                  <a:cs typeface="Arial" pitchFamily="34" charset="0"/>
                </a:rPr>
                <a:t>$35,000.00</a:t>
              </a:r>
            </a:p>
          </p:txBody>
        </p:sp>
      </p:grpSp>
      <p:sp>
        <p:nvSpPr>
          <p:cNvPr id="24" name="TextBox 23"/>
          <p:cNvSpPr txBox="1"/>
          <p:nvPr/>
        </p:nvSpPr>
        <p:spPr>
          <a:xfrm>
            <a:off x="293387" y="5302880"/>
            <a:ext cx="11139588" cy="1107996"/>
          </a:xfrm>
          <a:prstGeom prst="rect">
            <a:avLst/>
          </a:prstGeom>
          <a:noFill/>
        </p:spPr>
        <p:txBody>
          <a:bodyPr wrap="none" rtlCol="0">
            <a:spAutoFit/>
          </a:bodyPr>
          <a:lstStyle/>
          <a:p>
            <a:pPr marL="228600" indent="-228600" algn="l">
              <a:buFont typeface="Wingdings" pitchFamily="2" charset="2"/>
              <a:buChar char="§"/>
            </a:pPr>
            <a:r>
              <a:rPr lang="en-US" sz="2200" dirty="0">
                <a:latin typeface="Arial" pitchFamily="34" charset="0"/>
                <a:cs typeface="Arial" pitchFamily="34" charset="0"/>
              </a:rPr>
              <a:t>By default, each category displays the forecast for only the opportunities mapped to it.</a:t>
            </a:r>
          </a:p>
          <a:p>
            <a:pPr marL="228600" indent="-228600" algn="l">
              <a:buFont typeface="Wingdings" pitchFamily="2" charset="2"/>
              <a:buChar char="§"/>
            </a:pPr>
            <a:r>
              <a:rPr lang="en-US" sz="2200" dirty="0">
                <a:latin typeface="Arial" pitchFamily="34" charset="0"/>
                <a:cs typeface="Arial" pitchFamily="34" charset="0"/>
              </a:rPr>
              <a:t>Opportunities in the Omitted forecast category are not included in the forecast.</a:t>
            </a:r>
          </a:p>
          <a:p>
            <a:pPr marL="228600" indent="-228600" algn="l">
              <a:buFont typeface="Wingdings" pitchFamily="2" charset="2"/>
              <a:buChar char="§"/>
            </a:pPr>
            <a:r>
              <a:rPr lang="en-US" sz="2200" dirty="0">
                <a:latin typeface="Arial" pitchFamily="34" charset="0"/>
                <a:cs typeface="Arial" pitchFamily="34" charset="0"/>
              </a:rPr>
              <a:t>Sales reps can manually change the forecast category for an opportunity.</a:t>
            </a:r>
          </a:p>
        </p:txBody>
      </p:sp>
      <p:pic>
        <p:nvPicPr>
          <p:cNvPr id="25" name="Picture 14" descr="C:\Users\jgoldie\Downloads\Complete Icon Set_opportunit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92401" y="3456896"/>
            <a:ext cx="403720" cy="40372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4" descr="C:\Users\jgoldie\Downloads\Complete Icon Set_opportunit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92401" y="3988674"/>
            <a:ext cx="403720" cy="40372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4" descr="C:\Users\jgoldie\Downloads\Complete Icon Set_opportunit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0203" y="3473109"/>
            <a:ext cx="403720" cy="40372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4" descr="C:\Users\jgoldie\Downloads\Complete Icon Set_opportunit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0203" y="4072983"/>
            <a:ext cx="403720" cy="40372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4" descr="C:\Users\jgoldie\Downloads\Complete Icon Set_opportunit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0203" y="4633944"/>
            <a:ext cx="403720" cy="40372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4" descr="C:\Users\jgoldie\Downloads\Complete Icon Set_opportunit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83808" y="3469867"/>
            <a:ext cx="403720" cy="40372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4" descr="C:\Users\jgoldie\Downloads\Complete Icon Set_opportunit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83808" y="4060013"/>
            <a:ext cx="403720" cy="40372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4" descr="C:\Users\jgoldie\Downloads\Complete Icon Set_opportunit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83808" y="4659886"/>
            <a:ext cx="403720" cy="40372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4" descr="C:\Users\jgoldie\Downloads\Complete Icon Set_opportunit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29765" y="3486081"/>
            <a:ext cx="403720" cy="40372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4" descr="C:\Users\jgoldie\Downloads\Complete Icon Set_opportunit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29765" y="4056771"/>
            <a:ext cx="403720" cy="40372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4" descr="C:\Users\jgoldie\Downloads\Complete Icon Set_opportunit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29765" y="4656644"/>
            <a:ext cx="403720" cy="403720"/>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p:cNvSpPr/>
          <p:nvPr/>
        </p:nvSpPr>
        <p:spPr bwMode="auto">
          <a:xfrm>
            <a:off x="-1" y="754731"/>
            <a:ext cx="12188825" cy="835232"/>
          </a:xfrm>
          <a:prstGeom prst="rect">
            <a:avLst/>
          </a:prstGeom>
          <a:solidFill>
            <a:schemeClr val="tx1"/>
          </a:solidFill>
          <a:ln w="38100" cap="flat" cmpd="sng" algn="ctr">
            <a:noFill/>
            <a:prstDash val="solid"/>
            <a:round/>
            <a:headEnd type="none" w="med" len="med"/>
            <a:tailEnd type="none" w="med" len="med"/>
          </a:ln>
          <a:effectLst/>
        </p:spPr>
        <p:txBody>
          <a:bodyPr vert="horz" wrap="square" lIns="1340885" tIns="45712" rIns="457120" bIns="45712" numCol="1" rtlCol="0" anchor="ctr" anchorCtr="0" compatLnSpc="1">
            <a:prstTxWarp prst="textNoShape">
              <a:avLst/>
            </a:prstTxWarp>
          </a:bodyPr>
          <a:lstStyle/>
          <a:p>
            <a:pPr marL="3174" algn="l" defTabSz="914231" eaLnBrk="0" hangingPunct="0">
              <a:lnSpc>
                <a:spcPct val="85000"/>
              </a:lnSpc>
            </a:pPr>
            <a:r>
              <a:rPr lang="en-CA" sz="2300" kern="0" dirty="0">
                <a:solidFill>
                  <a:schemeClr val="bg1"/>
                </a:solidFill>
                <a:latin typeface="Arial" pitchFamily="34" charset="0"/>
                <a:cs typeface="Arial" pitchFamily="34" charset="0"/>
              </a:rPr>
              <a:t>Forecast categories group opportunities together based on opportunity stage.</a:t>
            </a:r>
            <a:endParaRPr lang="en-US" sz="2300" kern="0" dirty="0">
              <a:solidFill>
                <a:schemeClr val="bg1"/>
              </a:solidFill>
              <a:latin typeface="Arial" pitchFamily="34" charset="0"/>
              <a:cs typeface="Arial" pitchFamily="34" charset="0"/>
            </a:endParaRPr>
          </a:p>
        </p:txBody>
      </p:sp>
      <p:sp>
        <p:nvSpPr>
          <p:cNvPr id="37" name="TextBox 36"/>
          <p:cNvSpPr txBox="1"/>
          <p:nvPr/>
        </p:nvSpPr>
        <p:spPr bwMode="white">
          <a:xfrm>
            <a:off x="-1" y="812137"/>
            <a:ext cx="1295063" cy="275103"/>
          </a:xfrm>
          <a:prstGeom prst="rect">
            <a:avLst/>
          </a:prstGeom>
          <a:noFill/>
          <a:ln>
            <a:noFill/>
          </a:ln>
        </p:spPr>
        <p:txBody>
          <a:bodyPr wrap="square" lIns="91424" tIns="45712" rIns="91424" bIns="45712" rtlCol="0">
            <a:spAutoFit/>
          </a:bodyPr>
          <a:lstStyle/>
          <a:p>
            <a:r>
              <a:rPr lang="en-US" sz="1200" dirty="0">
                <a:solidFill>
                  <a:schemeClr val="bg1"/>
                </a:solidFill>
                <a:latin typeface="Arial" panose="020B0604020202020204" pitchFamily="34" charset="0"/>
                <a:cs typeface="Arial" panose="020B0604020202020204" pitchFamily="34" charset="0"/>
              </a:rPr>
              <a:t>DEFINITION:</a:t>
            </a:r>
          </a:p>
        </p:txBody>
      </p:sp>
      <p:grpSp>
        <p:nvGrpSpPr>
          <p:cNvPr id="38" name="Group 4"/>
          <p:cNvGrpSpPr>
            <a:grpSpLocks noChangeAspect="1"/>
          </p:cNvGrpSpPr>
          <p:nvPr/>
        </p:nvGrpSpPr>
        <p:grpSpPr bwMode="auto">
          <a:xfrm>
            <a:off x="436562" y="1116921"/>
            <a:ext cx="422275" cy="328613"/>
            <a:chOff x="275" y="1308"/>
            <a:chExt cx="266" cy="207"/>
          </a:xfrm>
        </p:grpSpPr>
        <p:sp>
          <p:nvSpPr>
            <p:cNvPr id="39" name="AutoShape 3"/>
            <p:cNvSpPr>
              <a:spLocks noChangeAspect="1" noChangeArrowheads="1" noTextEdit="1"/>
            </p:cNvSpPr>
            <p:nvPr/>
          </p:nvSpPr>
          <p:spPr bwMode="auto">
            <a:xfrm>
              <a:off x="275" y="1308"/>
              <a:ext cx="26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5"/>
            <p:cNvSpPr>
              <a:spLocks noEditPoints="1"/>
            </p:cNvSpPr>
            <p:nvPr/>
          </p:nvSpPr>
          <p:spPr bwMode="auto">
            <a:xfrm>
              <a:off x="275" y="1308"/>
              <a:ext cx="266" cy="177"/>
            </a:xfrm>
            <a:custGeom>
              <a:avLst/>
              <a:gdLst>
                <a:gd name="T0" fmla="*/ 1284 w 1330"/>
                <a:gd name="T1" fmla="*/ 75 h 886"/>
                <a:gd name="T2" fmla="*/ 1308 w 1330"/>
                <a:gd name="T3" fmla="*/ 78 h 886"/>
                <a:gd name="T4" fmla="*/ 1329 w 1330"/>
                <a:gd name="T5" fmla="*/ 85 h 886"/>
                <a:gd name="T6" fmla="*/ 1329 w 1330"/>
                <a:gd name="T7" fmla="*/ 837 h 886"/>
                <a:gd name="T8" fmla="*/ 1228 w 1330"/>
                <a:gd name="T9" fmla="*/ 849 h 886"/>
                <a:gd name="T10" fmla="*/ 1052 w 1330"/>
                <a:gd name="T11" fmla="*/ 843 h 886"/>
                <a:gd name="T12" fmla="*/ 921 w 1330"/>
                <a:gd name="T13" fmla="*/ 836 h 886"/>
                <a:gd name="T14" fmla="*/ 797 w 1330"/>
                <a:gd name="T15" fmla="*/ 844 h 886"/>
                <a:gd name="T16" fmla="*/ 733 w 1330"/>
                <a:gd name="T17" fmla="*/ 871 h 886"/>
                <a:gd name="T18" fmla="*/ 678 w 1330"/>
                <a:gd name="T19" fmla="*/ 886 h 886"/>
                <a:gd name="T20" fmla="*/ 636 w 1330"/>
                <a:gd name="T21" fmla="*/ 884 h 886"/>
                <a:gd name="T22" fmla="*/ 581 w 1330"/>
                <a:gd name="T23" fmla="*/ 868 h 886"/>
                <a:gd name="T24" fmla="*/ 7 w 1330"/>
                <a:gd name="T25" fmla="*/ 844 h 886"/>
                <a:gd name="T26" fmla="*/ 2 w 1330"/>
                <a:gd name="T27" fmla="*/ 837 h 886"/>
                <a:gd name="T28" fmla="*/ 0 w 1330"/>
                <a:gd name="T29" fmla="*/ 101 h 886"/>
                <a:gd name="T30" fmla="*/ 10 w 1330"/>
                <a:gd name="T31" fmla="*/ 82 h 886"/>
                <a:gd name="T32" fmla="*/ 43 w 1330"/>
                <a:gd name="T33" fmla="*/ 70 h 886"/>
                <a:gd name="T34" fmla="*/ 52 w 1330"/>
                <a:gd name="T35" fmla="*/ 49 h 886"/>
                <a:gd name="T36" fmla="*/ 48 w 1330"/>
                <a:gd name="T37" fmla="*/ 20 h 886"/>
                <a:gd name="T38" fmla="*/ 63 w 1330"/>
                <a:gd name="T39" fmla="*/ 4 h 886"/>
                <a:gd name="T40" fmla="*/ 222 w 1330"/>
                <a:gd name="T41" fmla="*/ 6 h 886"/>
                <a:gd name="T42" fmla="*/ 394 w 1330"/>
                <a:gd name="T43" fmla="*/ 0 h 886"/>
                <a:gd name="T44" fmla="*/ 525 w 1330"/>
                <a:gd name="T45" fmla="*/ 9 h 886"/>
                <a:gd name="T46" fmla="*/ 612 w 1330"/>
                <a:gd name="T47" fmla="*/ 34 h 886"/>
                <a:gd name="T48" fmla="*/ 661 w 1330"/>
                <a:gd name="T49" fmla="*/ 69 h 886"/>
                <a:gd name="T50" fmla="*/ 709 w 1330"/>
                <a:gd name="T51" fmla="*/ 36 h 886"/>
                <a:gd name="T52" fmla="*/ 774 w 1330"/>
                <a:gd name="T53" fmla="*/ 15 h 886"/>
                <a:gd name="T54" fmla="*/ 933 w 1330"/>
                <a:gd name="T55" fmla="*/ 0 h 886"/>
                <a:gd name="T56" fmla="*/ 1188 w 1330"/>
                <a:gd name="T57" fmla="*/ 10 h 886"/>
                <a:gd name="T58" fmla="*/ 1270 w 1330"/>
                <a:gd name="T59" fmla="*/ 11 h 886"/>
                <a:gd name="T60" fmla="*/ 1280 w 1330"/>
                <a:gd name="T61" fmla="*/ 19 h 886"/>
                <a:gd name="T62" fmla="*/ 1280 w 1330"/>
                <a:gd name="T63" fmla="*/ 61 h 886"/>
                <a:gd name="T64" fmla="*/ 1241 w 1330"/>
                <a:gd name="T65" fmla="*/ 45 h 886"/>
                <a:gd name="T66" fmla="*/ 1094 w 1330"/>
                <a:gd name="T67" fmla="*/ 45 h 886"/>
                <a:gd name="T68" fmla="*/ 938 w 1330"/>
                <a:gd name="T69" fmla="*/ 37 h 886"/>
                <a:gd name="T70" fmla="*/ 816 w 1330"/>
                <a:gd name="T71" fmla="*/ 42 h 886"/>
                <a:gd name="T72" fmla="*/ 734 w 1330"/>
                <a:gd name="T73" fmla="*/ 67 h 886"/>
                <a:gd name="T74" fmla="*/ 684 w 1330"/>
                <a:gd name="T75" fmla="*/ 101 h 886"/>
                <a:gd name="T76" fmla="*/ 705 w 1330"/>
                <a:gd name="T77" fmla="*/ 770 h 886"/>
                <a:gd name="T78" fmla="*/ 823 w 1330"/>
                <a:gd name="T79" fmla="*/ 744 h 886"/>
                <a:gd name="T80" fmla="*/ 1015 w 1330"/>
                <a:gd name="T81" fmla="*/ 739 h 886"/>
                <a:gd name="T82" fmla="*/ 596 w 1330"/>
                <a:gd name="T83" fmla="*/ 756 h 886"/>
                <a:gd name="T84" fmla="*/ 633 w 1330"/>
                <a:gd name="T85" fmla="*/ 782 h 886"/>
                <a:gd name="T86" fmla="*/ 643 w 1330"/>
                <a:gd name="T87" fmla="*/ 781 h 886"/>
                <a:gd name="T88" fmla="*/ 645 w 1330"/>
                <a:gd name="T89" fmla="*/ 101 h 886"/>
                <a:gd name="T90" fmla="*/ 596 w 1330"/>
                <a:gd name="T91" fmla="*/ 67 h 886"/>
                <a:gd name="T92" fmla="*/ 514 w 1330"/>
                <a:gd name="T93" fmla="*/ 42 h 886"/>
                <a:gd name="T94" fmla="*/ 394 w 1330"/>
                <a:gd name="T95" fmla="*/ 37 h 886"/>
                <a:gd name="T96" fmla="*/ 237 w 1330"/>
                <a:gd name="T97" fmla="*/ 45 h 886"/>
                <a:gd name="T98" fmla="*/ 88 w 1330"/>
                <a:gd name="T99" fmla="*/ 45 h 886"/>
                <a:gd name="T100" fmla="*/ 88 w 1330"/>
                <a:gd name="T101" fmla="*/ 749 h 886"/>
                <a:gd name="T102" fmla="*/ 348 w 1330"/>
                <a:gd name="T103" fmla="*/ 739 h 886"/>
                <a:gd name="T104" fmla="*/ 509 w 1330"/>
                <a:gd name="T105" fmla="*/ 744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30" h="886">
                  <a:moveTo>
                    <a:pt x="1280" y="69"/>
                  </a:moveTo>
                  <a:lnTo>
                    <a:pt x="1280" y="69"/>
                  </a:lnTo>
                  <a:lnTo>
                    <a:pt x="1283" y="72"/>
                  </a:lnTo>
                  <a:lnTo>
                    <a:pt x="1284" y="75"/>
                  </a:lnTo>
                  <a:lnTo>
                    <a:pt x="1288" y="76"/>
                  </a:lnTo>
                  <a:lnTo>
                    <a:pt x="1292" y="77"/>
                  </a:lnTo>
                  <a:lnTo>
                    <a:pt x="1299" y="78"/>
                  </a:lnTo>
                  <a:lnTo>
                    <a:pt x="1308" y="78"/>
                  </a:lnTo>
                  <a:lnTo>
                    <a:pt x="1316" y="78"/>
                  </a:lnTo>
                  <a:lnTo>
                    <a:pt x="1324" y="80"/>
                  </a:lnTo>
                  <a:lnTo>
                    <a:pt x="1326" y="82"/>
                  </a:lnTo>
                  <a:lnTo>
                    <a:pt x="1329" y="85"/>
                  </a:lnTo>
                  <a:lnTo>
                    <a:pt x="1330" y="88"/>
                  </a:lnTo>
                  <a:lnTo>
                    <a:pt x="1329" y="93"/>
                  </a:lnTo>
                  <a:lnTo>
                    <a:pt x="1329" y="93"/>
                  </a:lnTo>
                  <a:lnTo>
                    <a:pt x="1329" y="837"/>
                  </a:lnTo>
                  <a:lnTo>
                    <a:pt x="1329" y="837"/>
                  </a:lnTo>
                  <a:lnTo>
                    <a:pt x="1296" y="843"/>
                  </a:lnTo>
                  <a:lnTo>
                    <a:pt x="1263" y="847"/>
                  </a:lnTo>
                  <a:lnTo>
                    <a:pt x="1228" y="849"/>
                  </a:lnTo>
                  <a:lnTo>
                    <a:pt x="1193" y="849"/>
                  </a:lnTo>
                  <a:lnTo>
                    <a:pt x="1159" y="849"/>
                  </a:lnTo>
                  <a:lnTo>
                    <a:pt x="1123" y="847"/>
                  </a:lnTo>
                  <a:lnTo>
                    <a:pt x="1052" y="843"/>
                  </a:lnTo>
                  <a:lnTo>
                    <a:pt x="1052" y="843"/>
                  </a:lnTo>
                  <a:lnTo>
                    <a:pt x="986" y="838"/>
                  </a:lnTo>
                  <a:lnTo>
                    <a:pt x="954" y="837"/>
                  </a:lnTo>
                  <a:lnTo>
                    <a:pt x="921" y="836"/>
                  </a:lnTo>
                  <a:lnTo>
                    <a:pt x="889" y="837"/>
                  </a:lnTo>
                  <a:lnTo>
                    <a:pt x="858" y="838"/>
                  </a:lnTo>
                  <a:lnTo>
                    <a:pt x="827" y="841"/>
                  </a:lnTo>
                  <a:lnTo>
                    <a:pt x="797" y="844"/>
                  </a:lnTo>
                  <a:lnTo>
                    <a:pt x="797" y="844"/>
                  </a:lnTo>
                  <a:lnTo>
                    <a:pt x="779" y="849"/>
                  </a:lnTo>
                  <a:lnTo>
                    <a:pt x="762" y="856"/>
                  </a:lnTo>
                  <a:lnTo>
                    <a:pt x="733" y="871"/>
                  </a:lnTo>
                  <a:lnTo>
                    <a:pt x="717" y="877"/>
                  </a:lnTo>
                  <a:lnTo>
                    <a:pt x="699" y="882"/>
                  </a:lnTo>
                  <a:lnTo>
                    <a:pt x="689" y="884"/>
                  </a:lnTo>
                  <a:lnTo>
                    <a:pt x="678" y="886"/>
                  </a:lnTo>
                  <a:lnTo>
                    <a:pt x="666" y="886"/>
                  </a:lnTo>
                  <a:lnTo>
                    <a:pt x="652" y="886"/>
                  </a:lnTo>
                  <a:lnTo>
                    <a:pt x="652" y="886"/>
                  </a:lnTo>
                  <a:lnTo>
                    <a:pt x="636" y="884"/>
                  </a:lnTo>
                  <a:lnTo>
                    <a:pt x="621" y="882"/>
                  </a:lnTo>
                  <a:lnTo>
                    <a:pt x="607" y="878"/>
                  </a:lnTo>
                  <a:lnTo>
                    <a:pt x="594" y="874"/>
                  </a:lnTo>
                  <a:lnTo>
                    <a:pt x="581" y="868"/>
                  </a:lnTo>
                  <a:lnTo>
                    <a:pt x="569" y="862"/>
                  </a:lnTo>
                  <a:lnTo>
                    <a:pt x="539" y="844"/>
                  </a:lnTo>
                  <a:lnTo>
                    <a:pt x="539" y="844"/>
                  </a:lnTo>
                  <a:lnTo>
                    <a:pt x="7" y="844"/>
                  </a:lnTo>
                  <a:lnTo>
                    <a:pt x="7" y="844"/>
                  </a:lnTo>
                  <a:lnTo>
                    <a:pt x="7" y="841"/>
                  </a:lnTo>
                  <a:lnTo>
                    <a:pt x="6" y="838"/>
                  </a:lnTo>
                  <a:lnTo>
                    <a:pt x="2" y="837"/>
                  </a:lnTo>
                  <a:lnTo>
                    <a:pt x="0" y="837"/>
                  </a:lnTo>
                  <a:lnTo>
                    <a:pt x="0" y="837"/>
                  </a:lnTo>
                  <a:lnTo>
                    <a:pt x="0" y="101"/>
                  </a:lnTo>
                  <a:lnTo>
                    <a:pt x="0" y="101"/>
                  </a:lnTo>
                  <a:lnTo>
                    <a:pt x="0" y="95"/>
                  </a:lnTo>
                  <a:lnTo>
                    <a:pt x="2" y="90"/>
                  </a:lnTo>
                  <a:lnTo>
                    <a:pt x="6" y="85"/>
                  </a:lnTo>
                  <a:lnTo>
                    <a:pt x="10" y="82"/>
                  </a:lnTo>
                  <a:lnTo>
                    <a:pt x="21" y="77"/>
                  </a:lnTo>
                  <a:lnTo>
                    <a:pt x="32" y="73"/>
                  </a:lnTo>
                  <a:lnTo>
                    <a:pt x="38" y="72"/>
                  </a:lnTo>
                  <a:lnTo>
                    <a:pt x="43" y="70"/>
                  </a:lnTo>
                  <a:lnTo>
                    <a:pt x="47" y="66"/>
                  </a:lnTo>
                  <a:lnTo>
                    <a:pt x="51" y="61"/>
                  </a:lnTo>
                  <a:lnTo>
                    <a:pt x="52" y="56"/>
                  </a:lnTo>
                  <a:lnTo>
                    <a:pt x="52" y="49"/>
                  </a:lnTo>
                  <a:lnTo>
                    <a:pt x="51" y="40"/>
                  </a:lnTo>
                  <a:lnTo>
                    <a:pt x="47" y="29"/>
                  </a:lnTo>
                  <a:lnTo>
                    <a:pt x="47" y="29"/>
                  </a:lnTo>
                  <a:lnTo>
                    <a:pt x="48" y="20"/>
                  </a:lnTo>
                  <a:lnTo>
                    <a:pt x="52" y="12"/>
                  </a:lnTo>
                  <a:lnTo>
                    <a:pt x="57" y="7"/>
                  </a:lnTo>
                  <a:lnTo>
                    <a:pt x="63" y="4"/>
                  </a:lnTo>
                  <a:lnTo>
                    <a:pt x="63" y="4"/>
                  </a:lnTo>
                  <a:lnTo>
                    <a:pt x="88" y="6"/>
                  </a:lnTo>
                  <a:lnTo>
                    <a:pt x="114" y="7"/>
                  </a:lnTo>
                  <a:lnTo>
                    <a:pt x="168" y="7"/>
                  </a:lnTo>
                  <a:lnTo>
                    <a:pt x="222" y="6"/>
                  </a:lnTo>
                  <a:lnTo>
                    <a:pt x="278" y="4"/>
                  </a:lnTo>
                  <a:lnTo>
                    <a:pt x="278" y="4"/>
                  </a:lnTo>
                  <a:lnTo>
                    <a:pt x="335" y="1"/>
                  </a:lnTo>
                  <a:lnTo>
                    <a:pt x="394" y="0"/>
                  </a:lnTo>
                  <a:lnTo>
                    <a:pt x="448" y="1"/>
                  </a:lnTo>
                  <a:lnTo>
                    <a:pt x="474" y="2"/>
                  </a:lnTo>
                  <a:lnTo>
                    <a:pt x="500" y="5"/>
                  </a:lnTo>
                  <a:lnTo>
                    <a:pt x="525" y="9"/>
                  </a:lnTo>
                  <a:lnTo>
                    <a:pt x="549" y="12"/>
                  </a:lnTo>
                  <a:lnTo>
                    <a:pt x="571" y="19"/>
                  </a:lnTo>
                  <a:lnTo>
                    <a:pt x="592" y="25"/>
                  </a:lnTo>
                  <a:lnTo>
                    <a:pt x="612" y="34"/>
                  </a:lnTo>
                  <a:lnTo>
                    <a:pt x="630" y="44"/>
                  </a:lnTo>
                  <a:lnTo>
                    <a:pt x="646" y="55"/>
                  </a:lnTo>
                  <a:lnTo>
                    <a:pt x="661" y="69"/>
                  </a:lnTo>
                  <a:lnTo>
                    <a:pt x="661" y="69"/>
                  </a:lnTo>
                  <a:lnTo>
                    <a:pt x="671" y="60"/>
                  </a:lnTo>
                  <a:lnTo>
                    <a:pt x="683" y="51"/>
                  </a:lnTo>
                  <a:lnTo>
                    <a:pt x="695" y="42"/>
                  </a:lnTo>
                  <a:lnTo>
                    <a:pt x="709" y="36"/>
                  </a:lnTo>
                  <a:lnTo>
                    <a:pt x="724" y="30"/>
                  </a:lnTo>
                  <a:lnTo>
                    <a:pt x="740" y="24"/>
                  </a:lnTo>
                  <a:lnTo>
                    <a:pt x="756" y="19"/>
                  </a:lnTo>
                  <a:lnTo>
                    <a:pt x="774" y="15"/>
                  </a:lnTo>
                  <a:lnTo>
                    <a:pt x="811" y="9"/>
                  </a:lnTo>
                  <a:lnTo>
                    <a:pt x="849" y="4"/>
                  </a:lnTo>
                  <a:lnTo>
                    <a:pt x="890" y="1"/>
                  </a:lnTo>
                  <a:lnTo>
                    <a:pt x="933" y="0"/>
                  </a:lnTo>
                  <a:lnTo>
                    <a:pt x="975" y="0"/>
                  </a:lnTo>
                  <a:lnTo>
                    <a:pt x="1018" y="1"/>
                  </a:lnTo>
                  <a:lnTo>
                    <a:pt x="1105" y="5"/>
                  </a:lnTo>
                  <a:lnTo>
                    <a:pt x="1188" y="10"/>
                  </a:lnTo>
                  <a:lnTo>
                    <a:pt x="1228" y="11"/>
                  </a:lnTo>
                  <a:lnTo>
                    <a:pt x="1264" y="12"/>
                  </a:lnTo>
                  <a:lnTo>
                    <a:pt x="1264" y="12"/>
                  </a:lnTo>
                  <a:lnTo>
                    <a:pt x="1270" y="11"/>
                  </a:lnTo>
                  <a:lnTo>
                    <a:pt x="1274" y="12"/>
                  </a:lnTo>
                  <a:lnTo>
                    <a:pt x="1277" y="14"/>
                  </a:lnTo>
                  <a:lnTo>
                    <a:pt x="1279" y="16"/>
                  </a:lnTo>
                  <a:lnTo>
                    <a:pt x="1280" y="19"/>
                  </a:lnTo>
                  <a:lnTo>
                    <a:pt x="1282" y="22"/>
                  </a:lnTo>
                  <a:lnTo>
                    <a:pt x="1282" y="31"/>
                  </a:lnTo>
                  <a:lnTo>
                    <a:pt x="1280" y="51"/>
                  </a:lnTo>
                  <a:lnTo>
                    <a:pt x="1280" y="61"/>
                  </a:lnTo>
                  <a:lnTo>
                    <a:pt x="1280" y="69"/>
                  </a:lnTo>
                  <a:close/>
                  <a:moveTo>
                    <a:pt x="1241" y="749"/>
                  </a:moveTo>
                  <a:lnTo>
                    <a:pt x="1241" y="749"/>
                  </a:lnTo>
                  <a:lnTo>
                    <a:pt x="1241" y="45"/>
                  </a:lnTo>
                  <a:lnTo>
                    <a:pt x="1241" y="45"/>
                  </a:lnTo>
                  <a:lnTo>
                    <a:pt x="1193" y="46"/>
                  </a:lnTo>
                  <a:lnTo>
                    <a:pt x="1144" y="46"/>
                  </a:lnTo>
                  <a:lnTo>
                    <a:pt x="1094" y="45"/>
                  </a:lnTo>
                  <a:lnTo>
                    <a:pt x="1043" y="41"/>
                  </a:lnTo>
                  <a:lnTo>
                    <a:pt x="1043" y="41"/>
                  </a:lnTo>
                  <a:lnTo>
                    <a:pt x="990" y="39"/>
                  </a:lnTo>
                  <a:lnTo>
                    <a:pt x="938" y="37"/>
                  </a:lnTo>
                  <a:lnTo>
                    <a:pt x="887" y="37"/>
                  </a:lnTo>
                  <a:lnTo>
                    <a:pt x="862" y="37"/>
                  </a:lnTo>
                  <a:lnTo>
                    <a:pt x="838" y="40"/>
                  </a:lnTo>
                  <a:lnTo>
                    <a:pt x="816" y="42"/>
                  </a:lnTo>
                  <a:lnTo>
                    <a:pt x="794" y="47"/>
                  </a:lnTo>
                  <a:lnTo>
                    <a:pt x="772" y="52"/>
                  </a:lnTo>
                  <a:lnTo>
                    <a:pt x="753" y="59"/>
                  </a:lnTo>
                  <a:lnTo>
                    <a:pt x="734" y="67"/>
                  </a:lnTo>
                  <a:lnTo>
                    <a:pt x="715" y="76"/>
                  </a:lnTo>
                  <a:lnTo>
                    <a:pt x="699" y="88"/>
                  </a:lnTo>
                  <a:lnTo>
                    <a:pt x="684" y="101"/>
                  </a:lnTo>
                  <a:lnTo>
                    <a:pt x="684" y="101"/>
                  </a:lnTo>
                  <a:lnTo>
                    <a:pt x="684" y="780"/>
                  </a:lnTo>
                  <a:lnTo>
                    <a:pt x="684" y="780"/>
                  </a:lnTo>
                  <a:lnTo>
                    <a:pt x="694" y="775"/>
                  </a:lnTo>
                  <a:lnTo>
                    <a:pt x="705" y="770"/>
                  </a:lnTo>
                  <a:lnTo>
                    <a:pt x="731" y="761"/>
                  </a:lnTo>
                  <a:lnTo>
                    <a:pt x="759" y="754"/>
                  </a:lnTo>
                  <a:lnTo>
                    <a:pt x="790" y="747"/>
                  </a:lnTo>
                  <a:lnTo>
                    <a:pt x="823" y="744"/>
                  </a:lnTo>
                  <a:lnTo>
                    <a:pt x="859" y="741"/>
                  </a:lnTo>
                  <a:lnTo>
                    <a:pt x="897" y="739"/>
                  </a:lnTo>
                  <a:lnTo>
                    <a:pt x="935" y="739"/>
                  </a:lnTo>
                  <a:lnTo>
                    <a:pt x="1015" y="739"/>
                  </a:lnTo>
                  <a:lnTo>
                    <a:pt x="1094" y="741"/>
                  </a:lnTo>
                  <a:lnTo>
                    <a:pt x="1241" y="749"/>
                  </a:lnTo>
                  <a:close/>
                  <a:moveTo>
                    <a:pt x="596" y="756"/>
                  </a:moveTo>
                  <a:lnTo>
                    <a:pt x="596" y="756"/>
                  </a:lnTo>
                  <a:lnTo>
                    <a:pt x="601" y="760"/>
                  </a:lnTo>
                  <a:lnTo>
                    <a:pt x="608" y="765"/>
                  </a:lnTo>
                  <a:lnTo>
                    <a:pt x="625" y="778"/>
                  </a:lnTo>
                  <a:lnTo>
                    <a:pt x="633" y="782"/>
                  </a:lnTo>
                  <a:lnTo>
                    <a:pt x="636" y="783"/>
                  </a:lnTo>
                  <a:lnTo>
                    <a:pt x="640" y="785"/>
                  </a:lnTo>
                  <a:lnTo>
                    <a:pt x="641" y="783"/>
                  </a:lnTo>
                  <a:lnTo>
                    <a:pt x="643" y="781"/>
                  </a:lnTo>
                  <a:lnTo>
                    <a:pt x="645" y="777"/>
                  </a:lnTo>
                  <a:lnTo>
                    <a:pt x="645" y="772"/>
                  </a:lnTo>
                  <a:lnTo>
                    <a:pt x="645" y="772"/>
                  </a:lnTo>
                  <a:lnTo>
                    <a:pt x="645" y="101"/>
                  </a:lnTo>
                  <a:lnTo>
                    <a:pt x="645" y="101"/>
                  </a:lnTo>
                  <a:lnTo>
                    <a:pt x="630" y="88"/>
                  </a:lnTo>
                  <a:lnTo>
                    <a:pt x="613" y="76"/>
                  </a:lnTo>
                  <a:lnTo>
                    <a:pt x="596" y="67"/>
                  </a:lnTo>
                  <a:lnTo>
                    <a:pt x="577" y="59"/>
                  </a:lnTo>
                  <a:lnTo>
                    <a:pt x="558" y="52"/>
                  </a:lnTo>
                  <a:lnTo>
                    <a:pt x="536" y="47"/>
                  </a:lnTo>
                  <a:lnTo>
                    <a:pt x="514" y="42"/>
                  </a:lnTo>
                  <a:lnTo>
                    <a:pt x="492" y="40"/>
                  </a:lnTo>
                  <a:lnTo>
                    <a:pt x="468" y="37"/>
                  </a:lnTo>
                  <a:lnTo>
                    <a:pt x="443" y="37"/>
                  </a:lnTo>
                  <a:lnTo>
                    <a:pt x="394" y="37"/>
                  </a:lnTo>
                  <a:lnTo>
                    <a:pt x="342" y="39"/>
                  </a:lnTo>
                  <a:lnTo>
                    <a:pt x="288" y="42"/>
                  </a:lnTo>
                  <a:lnTo>
                    <a:pt x="288" y="42"/>
                  </a:lnTo>
                  <a:lnTo>
                    <a:pt x="237" y="45"/>
                  </a:lnTo>
                  <a:lnTo>
                    <a:pt x="186" y="46"/>
                  </a:lnTo>
                  <a:lnTo>
                    <a:pt x="137" y="47"/>
                  </a:lnTo>
                  <a:lnTo>
                    <a:pt x="112" y="46"/>
                  </a:lnTo>
                  <a:lnTo>
                    <a:pt x="88" y="45"/>
                  </a:lnTo>
                  <a:lnTo>
                    <a:pt x="88" y="45"/>
                  </a:lnTo>
                  <a:lnTo>
                    <a:pt x="88" y="385"/>
                  </a:lnTo>
                  <a:lnTo>
                    <a:pt x="88" y="749"/>
                  </a:lnTo>
                  <a:lnTo>
                    <a:pt x="88" y="749"/>
                  </a:lnTo>
                  <a:lnTo>
                    <a:pt x="150" y="746"/>
                  </a:lnTo>
                  <a:lnTo>
                    <a:pt x="215" y="742"/>
                  </a:lnTo>
                  <a:lnTo>
                    <a:pt x="281" y="740"/>
                  </a:lnTo>
                  <a:lnTo>
                    <a:pt x="348" y="739"/>
                  </a:lnTo>
                  <a:lnTo>
                    <a:pt x="414" y="739"/>
                  </a:lnTo>
                  <a:lnTo>
                    <a:pt x="446" y="739"/>
                  </a:lnTo>
                  <a:lnTo>
                    <a:pt x="478" y="741"/>
                  </a:lnTo>
                  <a:lnTo>
                    <a:pt x="509" y="744"/>
                  </a:lnTo>
                  <a:lnTo>
                    <a:pt x="539" y="746"/>
                  </a:lnTo>
                  <a:lnTo>
                    <a:pt x="568" y="751"/>
                  </a:lnTo>
                  <a:lnTo>
                    <a:pt x="596" y="7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6"/>
            <p:cNvSpPr>
              <a:spLocks/>
            </p:cNvSpPr>
            <p:nvPr/>
          </p:nvSpPr>
          <p:spPr bwMode="auto">
            <a:xfrm>
              <a:off x="275" y="1308"/>
              <a:ext cx="266" cy="177"/>
            </a:xfrm>
            <a:custGeom>
              <a:avLst/>
              <a:gdLst>
                <a:gd name="T0" fmla="*/ 1283 w 1330"/>
                <a:gd name="T1" fmla="*/ 72 h 886"/>
                <a:gd name="T2" fmla="*/ 1292 w 1330"/>
                <a:gd name="T3" fmla="*/ 77 h 886"/>
                <a:gd name="T4" fmla="*/ 1316 w 1330"/>
                <a:gd name="T5" fmla="*/ 78 h 886"/>
                <a:gd name="T6" fmla="*/ 1329 w 1330"/>
                <a:gd name="T7" fmla="*/ 85 h 886"/>
                <a:gd name="T8" fmla="*/ 1329 w 1330"/>
                <a:gd name="T9" fmla="*/ 93 h 886"/>
                <a:gd name="T10" fmla="*/ 1296 w 1330"/>
                <a:gd name="T11" fmla="*/ 843 h 886"/>
                <a:gd name="T12" fmla="*/ 1193 w 1330"/>
                <a:gd name="T13" fmla="*/ 849 h 886"/>
                <a:gd name="T14" fmla="*/ 1052 w 1330"/>
                <a:gd name="T15" fmla="*/ 843 h 886"/>
                <a:gd name="T16" fmla="*/ 954 w 1330"/>
                <a:gd name="T17" fmla="*/ 837 h 886"/>
                <a:gd name="T18" fmla="*/ 858 w 1330"/>
                <a:gd name="T19" fmla="*/ 838 h 886"/>
                <a:gd name="T20" fmla="*/ 797 w 1330"/>
                <a:gd name="T21" fmla="*/ 844 h 886"/>
                <a:gd name="T22" fmla="*/ 733 w 1330"/>
                <a:gd name="T23" fmla="*/ 871 h 886"/>
                <a:gd name="T24" fmla="*/ 689 w 1330"/>
                <a:gd name="T25" fmla="*/ 884 h 886"/>
                <a:gd name="T26" fmla="*/ 652 w 1330"/>
                <a:gd name="T27" fmla="*/ 886 h 886"/>
                <a:gd name="T28" fmla="*/ 621 w 1330"/>
                <a:gd name="T29" fmla="*/ 882 h 886"/>
                <a:gd name="T30" fmla="*/ 581 w 1330"/>
                <a:gd name="T31" fmla="*/ 868 h 886"/>
                <a:gd name="T32" fmla="*/ 539 w 1330"/>
                <a:gd name="T33" fmla="*/ 844 h 886"/>
                <a:gd name="T34" fmla="*/ 7 w 1330"/>
                <a:gd name="T35" fmla="*/ 841 h 886"/>
                <a:gd name="T36" fmla="*/ 0 w 1330"/>
                <a:gd name="T37" fmla="*/ 837 h 886"/>
                <a:gd name="T38" fmla="*/ 0 w 1330"/>
                <a:gd name="T39" fmla="*/ 101 h 886"/>
                <a:gd name="T40" fmla="*/ 6 w 1330"/>
                <a:gd name="T41" fmla="*/ 85 h 886"/>
                <a:gd name="T42" fmla="*/ 32 w 1330"/>
                <a:gd name="T43" fmla="*/ 73 h 886"/>
                <a:gd name="T44" fmla="*/ 47 w 1330"/>
                <a:gd name="T45" fmla="*/ 66 h 886"/>
                <a:gd name="T46" fmla="*/ 52 w 1330"/>
                <a:gd name="T47" fmla="*/ 49 h 886"/>
                <a:gd name="T48" fmla="*/ 47 w 1330"/>
                <a:gd name="T49" fmla="*/ 29 h 886"/>
                <a:gd name="T50" fmla="*/ 57 w 1330"/>
                <a:gd name="T51" fmla="*/ 7 h 886"/>
                <a:gd name="T52" fmla="*/ 88 w 1330"/>
                <a:gd name="T53" fmla="*/ 6 h 886"/>
                <a:gd name="T54" fmla="*/ 222 w 1330"/>
                <a:gd name="T55" fmla="*/ 6 h 886"/>
                <a:gd name="T56" fmla="*/ 335 w 1330"/>
                <a:gd name="T57" fmla="*/ 1 h 886"/>
                <a:gd name="T58" fmla="*/ 474 w 1330"/>
                <a:gd name="T59" fmla="*/ 2 h 886"/>
                <a:gd name="T60" fmla="*/ 549 w 1330"/>
                <a:gd name="T61" fmla="*/ 12 h 886"/>
                <a:gd name="T62" fmla="*/ 612 w 1330"/>
                <a:gd name="T63" fmla="*/ 34 h 886"/>
                <a:gd name="T64" fmla="*/ 661 w 1330"/>
                <a:gd name="T65" fmla="*/ 69 h 886"/>
                <a:gd name="T66" fmla="*/ 683 w 1330"/>
                <a:gd name="T67" fmla="*/ 51 h 886"/>
                <a:gd name="T68" fmla="*/ 724 w 1330"/>
                <a:gd name="T69" fmla="*/ 30 h 886"/>
                <a:gd name="T70" fmla="*/ 774 w 1330"/>
                <a:gd name="T71" fmla="*/ 15 h 886"/>
                <a:gd name="T72" fmla="*/ 890 w 1330"/>
                <a:gd name="T73" fmla="*/ 1 h 886"/>
                <a:gd name="T74" fmla="*/ 1018 w 1330"/>
                <a:gd name="T75" fmla="*/ 1 h 886"/>
                <a:gd name="T76" fmla="*/ 1228 w 1330"/>
                <a:gd name="T77" fmla="*/ 11 h 886"/>
                <a:gd name="T78" fmla="*/ 1270 w 1330"/>
                <a:gd name="T79" fmla="*/ 11 h 886"/>
                <a:gd name="T80" fmla="*/ 1279 w 1330"/>
                <a:gd name="T81" fmla="*/ 16 h 886"/>
                <a:gd name="T82" fmla="*/ 1282 w 1330"/>
                <a:gd name="T83" fmla="*/ 31 h 886"/>
                <a:gd name="T84" fmla="*/ 1280 w 1330"/>
                <a:gd name="T85" fmla="*/ 69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30" h="886">
                  <a:moveTo>
                    <a:pt x="1280" y="69"/>
                  </a:moveTo>
                  <a:lnTo>
                    <a:pt x="1280" y="69"/>
                  </a:lnTo>
                  <a:lnTo>
                    <a:pt x="1283" y="72"/>
                  </a:lnTo>
                  <a:lnTo>
                    <a:pt x="1284" y="75"/>
                  </a:lnTo>
                  <a:lnTo>
                    <a:pt x="1288" y="76"/>
                  </a:lnTo>
                  <a:lnTo>
                    <a:pt x="1292" y="77"/>
                  </a:lnTo>
                  <a:lnTo>
                    <a:pt x="1299" y="78"/>
                  </a:lnTo>
                  <a:lnTo>
                    <a:pt x="1308" y="78"/>
                  </a:lnTo>
                  <a:lnTo>
                    <a:pt x="1316" y="78"/>
                  </a:lnTo>
                  <a:lnTo>
                    <a:pt x="1324" y="80"/>
                  </a:lnTo>
                  <a:lnTo>
                    <a:pt x="1326" y="82"/>
                  </a:lnTo>
                  <a:lnTo>
                    <a:pt x="1329" y="85"/>
                  </a:lnTo>
                  <a:lnTo>
                    <a:pt x="1330" y="88"/>
                  </a:lnTo>
                  <a:lnTo>
                    <a:pt x="1329" y="93"/>
                  </a:lnTo>
                  <a:lnTo>
                    <a:pt x="1329" y="93"/>
                  </a:lnTo>
                  <a:lnTo>
                    <a:pt x="1329" y="837"/>
                  </a:lnTo>
                  <a:lnTo>
                    <a:pt x="1329" y="837"/>
                  </a:lnTo>
                  <a:lnTo>
                    <a:pt x="1296" y="843"/>
                  </a:lnTo>
                  <a:lnTo>
                    <a:pt x="1263" y="847"/>
                  </a:lnTo>
                  <a:lnTo>
                    <a:pt x="1228" y="849"/>
                  </a:lnTo>
                  <a:lnTo>
                    <a:pt x="1193" y="849"/>
                  </a:lnTo>
                  <a:lnTo>
                    <a:pt x="1159" y="849"/>
                  </a:lnTo>
                  <a:lnTo>
                    <a:pt x="1123" y="847"/>
                  </a:lnTo>
                  <a:lnTo>
                    <a:pt x="1052" y="843"/>
                  </a:lnTo>
                  <a:lnTo>
                    <a:pt x="1052" y="843"/>
                  </a:lnTo>
                  <a:lnTo>
                    <a:pt x="986" y="838"/>
                  </a:lnTo>
                  <a:lnTo>
                    <a:pt x="954" y="837"/>
                  </a:lnTo>
                  <a:lnTo>
                    <a:pt x="921" y="836"/>
                  </a:lnTo>
                  <a:lnTo>
                    <a:pt x="889" y="837"/>
                  </a:lnTo>
                  <a:lnTo>
                    <a:pt x="858" y="838"/>
                  </a:lnTo>
                  <a:lnTo>
                    <a:pt x="827" y="841"/>
                  </a:lnTo>
                  <a:lnTo>
                    <a:pt x="797" y="844"/>
                  </a:lnTo>
                  <a:lnTo>
                    <a:pt x="797" y="844"/>
                  </a:lnTo>
                  <a:lnTo>
                    <a:pt x="779" y="849"/>
                  </a:lnTo>
                  <a:lnTo>
                    <a:pt x="762" y="856"/>
                  </a:lnTo>
                  <a:lnTo>
                    <a:pt x="733" y="871"/>
                  </a:lnTo>
                  <a:lnTo>
                    <a:pt x="717" y="877"/>
                  </a:lnTo>
                  <a:lnTo>
                    <a:pt x="699" y="882"/>
                  </a:lnTo>
                  <a:lnTo>
                    <a:pt x="689" y="884"/>
                  </a:lnTo>
                  <a:lnTo>
                    <a:pt x="678" y="886"/>
                  </a:lnTo>
                  <a:lnTo>
                    <a:pt x="666" y="886"/>
                  </a:lnTo>
                  <a:lnTo>
                    <a:pt x="652" y="886"/>
                  </a:lnTo>
                  <a:lnTo>
                    <a:pt x="652" y="886"/>
                  </a:lnTo>
                  <a:lnTo>
                    <a:pt x="636" y="884"/>
                  </a:lnTo>
                  <a:lnTo>
                    <a:pt x="621" y="882"/>
                  </a:lnTo>
                  <a:lnTo>
                    <a:pt x="607" y="878"/>
                  </a:lnTo>
                  <a:lnTo>
                    <a:pt x="594" y="874"/>
                  </a:lnTo>
                  <a:lnTo>
                    <a:pt x="581" y="868"/>
                  </a:lnTo>
                  <a:lnTo>
                    <a:pt x="569" y="862"/>
                  </a:lnTo>
                  <a:lnTo>
                    <a:pt x="539" y="844"/>
                  </a:lnTo>
                  <a:lnTo>
                    <a:pt x="539" y="844"/>
                  </a:lnTo>
                  <a:lnTo>
                    <a:pt x="7" y="844"/>
                  </a:lnTo>
                  <a:lnTo>
                    <a:pt x="7" y="844"/>
                  </a:lnTo>
                  <a:lnTo>
                    <a:pt x="7" y="841"/>
                  </a:lnTo>
                  <a:lnTo>
                    <a:pt x="6" y="838"/>
                  </a:lnTo>
                  <a:lnTo>
                    <a:pt x="2" y="837"/>
                  </a:lnTo>
                  <a:lnTo>
                    <a:pt x="0" y="837"/>
                  </a:lnTo>
                  <a:lnTo>
                    <a:pt x="0" y="837"/>
                  </a:lnTo>
                  <a:lnTo>
                    <a:pt x="0" y="101"/>
                  </a:lnTo>
                  <a:lnTo>
                    <a:pt x="0" y="101"/>
                  </a:lnTo>
                  <a:lnTo>
                    <a:pt x="0" y="95"/>
                  </a:lnTo>
                  <a:lnTo>
                    <a:pt x="2" y="90"/>
                  </a:lnTo>
                  <a:lnTo>
                    <a:pt x="6" y="85"/>
                  </a:lnTo>
                  <a:lnTo>
                    <a:pt x="10" y="82"/>
                  </a:lnTo>
                  <a:lnTo>
                    <a:pt x="21" y="77"/>
                  </a:lnTo>
                  <a:lnTo>
                    <a:pt x="32" y="73"/>
                  </a:lnTo>
                  <a:lnTo>
                    <a:pt x="38" y="72"/>
                  </a:lnTo>
                  <a:lnTo>
                    <a:pt x="43" y="70"/>
                  </a:lnTo>
                  <a:lnTo>
                    <a:pt x="47" y="66"/>
                  </a:lnTo>
                  <a:lnTo>
                    <a:pt x="51" y="61"/>
                  </a:lnTo>
                  <a:lnTo>
                    <a:pt x="52" y="56"/>
                  </a:lnTo>
                  <a:lnTo>
                    <a:pt x="52" y="49"/>
                  </a:lnTo>
                  <a:lnTo>
                    <a:pt x="51" y="40"/>
                  </a:lnTo>
                  <a:lnTo>
                    <a:pt x="47" y="29"/>
                  </a:lnTo>
                  <a:lnTo>
                    <a:pt x="47" y="29"/>
                  </a:lnTo>
                  <a:lnTo>
                    <a:pt x="48" y="20"/>
                  </a:lnTo>
                  <a:lnTo>
                    <a:pt x="52" y="12"/>
                  </a:lnTo>
                  <a:lnTo>
                    <a:pt x="57" y="7"/>
                  </a:lnTo>
                  <a:lnTo>
                    <a:pt x="63" y="4"/>
                  </a:lnTo>
                  <a:lnTo>
                    <a:pt x="63" y="4"/>
                  </a:lnTo>
                  <a:lnTo>
                    <a:pt x="88" y="6"/>
                  </a:lnTo>
                  <a:lnTo>
                    <a:pt x="114" y="7"/>
                  </a:lnTo>
                  <a:lnTo>
                    <a:pt x="168" y="7"/>
                  </a:lnTo>
                  <a:lnTo>
                    <a:pt x="222" y="6"/>
                  </a:lnTo>
                  <a:lnTo>
                    <a:pt x="278" y="4"/>
                  </a:lnTo>
                  <a:lnTo>
                    <a:pt x="278" y="4"/>
                  </a:lnTo>
                  <a:lnTo>
                    <a:pt x="335" y="1"/>
                  </a:lnTo>
                  <a:lnTo>
                    <a:pt x="394" y="0"/>
                  </a:lnTo>
                  <a:lnTo>
                    <a:pt x="448" y="1"/>
                  </a:lnTo>
                  <a:lnTo>
                    <a:pt x="474" y="2"/>
                  </a:lnTo>
                  <a:lnTo>
                    <a:pt x="500" y="5"/>
                  </a:lnTo>
                  <a:lnTo>
                    <a:pt x="525" y="9"/>
                  </a:lnTo>
                  <a:lnTo>
                    <a:pt x="549" y="12"/>
                  </a:lnTo>
                  <a:lnTo>
                    <a:pt x="571" y="19"/>
                  </a:lnTo>
                  <a:lnTo>
                    <a:pt x="592" y="25"/>
                  </a:lnTo>
                  <a:lnTo>
                    <a:pt x="612" y="34"/>
                  </a:lnTo>
                  <a:lnTo>
                    <a:pt x="630" y="44"/>
                  </a:lnTo>
                  <a:lnTo>
                    <a:pt x="646" y="55"/>
                  </a:lnTo>
                  <a:lnTo>
                    <a:pt x="661" y="69"/>
                  </a:lnTo>
                  <a:lnTo>
                    <a:pt x="661" y="69"/>
                  </a:lnTo>
                  <a:lnTo>
                    <a:pt x="671" y="60"/>
                  </a:lnTo>
                  <a:lnTo>
                    <a:pt x="683" y="51"/>
                  </a:lnTo>
                  <a:lnTo>
                    <a:pt x="695" y="42"/>
                  </a:lnTo>
                  <a:lnTo>
                    <a:pt x="709" y="36"/>
                  </a:lnTo>
                  <a:lnTo>
                    <a:pt x="724" y="30"/>
                  </a:lnTo>
                  <a:lnTo>
                    <a:pt x="740" y="24"/>
                  </a:lnTo>
                  <a:lnTo>
                    <a:pt x="756" y="19"/>
                  </a:lnTo>
                  <a:lnTo>
                    <a:pt x="774" y="15"/>
                  </a:lnTo>
                  <a:lnTo>
                    <a:pt x="811" y="9"/>
                  </a:lnTo>
                  <a:lnTo>
                    <a:pt x="849" y="4"/>
                  </a:lnTo>
                  <a:lnTo>
                    <a:pt x="890" y="1"/>
                  </a:lnTo>
                  <a:lnTo>
                    <a:pt x="933" y="0"/>
                  </a:lnTo>
                  <a:lnTo>
                    <a:pt x="975" y="0"/>
                  </a:lnTo>
                  <a:lnTo>
                    <a:pt x="1018" y="1"/>
                  </a:lnTo>
                  <a:lnTo>
                    <a:pt x="1105" y="5"/>
                  </a:lnTo>
                  <a:lnTo>
                    <a:pt x="1188" y="10"/>
                  </a:lnTo>
                  <a:lnTo>
                    <a:pt x="1228" y="11"/>
                  </a:lnTo>
                  <a:lnTo>
                    <a:pt x="1264" y="12"/>
                  </a:lnTo>
                  <a:lnTo>
                    <a:pt x="1264" y="12"/>
                  </a:lnTo>
                  <a:lnTo>
                    <a:pt x="1270" y="11"/>
                  </a:lnTo>
                  <a:lnTo>
                    <a:pt x="1274" y="12"/>
                  </a:lnTo>
                  <a:lnTo>
                    <a:pt x="1277" y="14"/>
                  </a:lnTo>
                  <a:lnTo>
                    <a:pt x="1279" y="16"/>
                  </a:lnTo>
                  <a:lnTo>
                    <a:pt x="1280" y="19"/>
                  </a:lnTo>
                  <a:lnTo>
                    <a:pt x="1282" y="22"/>
                  </a:lnTo>
                  <a:lnTo>
                    <a:pt x="1282" y="31"/>
                  </a:lnTo>
                  <a:lnTo>
                    <a:pt x="1280" y="51"/>
                  </a:lnTo>
                  <a:lnTo>
                    <a:pt x="1280" y="61"/>
                  </a:lnTo>
                  <a:lnTo>
                    <a:pt x="1280" y="6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7"/>
            <p:cNvSpPr>
              <a:spLocks/>
            </p:cNvSpPr>
            <p:nvPr/>
          </p:nvSpPr>
          <p:spPr bwMode="auto">
            <a:xfrm>
              <a:off x="412" y="1315"/>
              <a:ext cx="111" cy="149"/>
            </a:xfrm>
            <a:custGeom>
              <a:avLst/>
              <a:gdLst>
                <a:gd name="T0" fmla="*/ 557 w 557"/>
                <a:gd name="T1" fmla="*/ 712 h 743"/>
                <a:gd name="T2" fmla="*/ 557 w 557"/>
                <a:gd name="T3" fmla="*/ 712 h 743"/>
                <a:gd name="T4" fmla="*/ 557 w 557"/>
                <a:gd name="T5" fmla="*/ 8 h 743"/>
                <a:gd name="T6" fmla="*/ 557 w 557"/>
                <a:gd name="T7" fmla="*/ 8 h 743"/>
                <a:gd name="T8" fmla="*/ 509 w 557"/>
                <a:gd name="T9" fmla="*/ 9 h 743"/>
                <a:gd name="T10" fmla="*/ 460 w 557"/>
                <a:gd name="T11" fmla="*/ 9 h 743"/>
                <a:gd name="T12" fmla="*/ 410 w 557"/>
                <a:gd name="T13" fmla="*/ 8 h 743"/>
                <a:gd name="T14" fmla="*/ 359 w 557"/>
                <a:gd name="T15" fmla="*/ 4 h 743"/>
                <a:gd name="T16" fmla="*/ 359 w 557"/>
                <a:gd name="T17" fmla="*/ 4 h 743"/>
                <a:gd name="T18" fmla="*/ 306 w 557"/>
                <a:gd name="T19" fmla="*/ 2 h 743"/>
                <a:gd name="T20" fmla="*/ 254 w 557"/>
                <a:gd name="T21" fmla="*/ 0 h 743"/>
                <a:gd name="T22" fmla="*/ 203 w 557"/>
                <a:gd name="T23" fmla="*/ 0 h 743"/>
                <a:gd name="T24" fmla="*/ 178 w 557"/>
                <a:gd name="T25" fmla="*/ 0 h 743"/>
                <a:gd name="T26" fmla="*/ 154 w 557"/>
                <a:gd name="T27" fmla="*/ 3 h 743"/>
                <a:gd name="T28" fmla="*/ 132 w 557"/>
                <a:gd name="T29" fmla="*/ 5 h 743"/>
                <a:gd name="T30" fmla="*/ 110 w 557"/>
                <a:gd name="T31" fmla="*/ 10 h 743"/>
                <a:gd name="T32" fmla="*/ 88 w 557"/>
                <a:gd name="T33" fmla="*/ 15 h 743"/>
                <a:gd name="T34" fmla="*/ 69 w 557"/>
                <a:gd name="T35" fmla="*/ 22 h 743"/>
                <a:gd name="T36" fmla="*/ 50 w 557"/>
                <a:gd name="T37" fmla="*/ 30 h 743"/>
                <a:gd name="T38" fmla="*/ 31 w 557"/>
                <a:gd name="T39" fmla="*/ 39 h 743"/>
                <a:gd name="T40" fmla="*/ 15 w 557"/>
                <a:gd name="T41" fmla="*/ 51 h 743"/>
                <a:gd name="T42" fmla="*/ 0 w 557"/>
                <a:gd name="T43" fmla="*/ 64 h 743"/>
                <a:gd name="T44" fmla="*/ 0 w 557"/>
                <a:gd name="T45" fmla="*/ 64 h 743"/>
                <a:gd name="T46" fmla="*/ 0 w 557"/>
                <a:gd name="T47" fmla="*/ 743 h 743"/>
                <a:gd name="T48" fmla="*/ 0 w 557"/>
                <a:gd name="T49" fmla="*/ 743 h 743"/>
                <a:gd name="T50" fmla="*/ 10 w 557"/>
                <a:gd name="T51" fmla="*/ 738 h 743"/>
                <a:gd name="T52" fmla="*/ 21 w 557"/>
                <a:gd name="T53" fmla="*/ 733 h 743"/>
                <a:gd name="T54" fmla="*/ 47 w 557"/>
                <a:gd name="T55" fmla="*/ 724 h 743"/>
                <a:gd name="T56" fmla="*/ 75 w 557"/>
                <a:gd name="T57" fmla="*/ 717 h 743"/>
                <a:gd name="T58" fmla="*/ 106 w 557"/>
                <a:gd name="T59" fmla="*/ 710 h 743"/>
                <a:gd name="T60" fmla="*/ 139 w 557"/>
                <a:gd name="T61" fmla="*/ 707 h 743"/>
                <a:gd name="T62" fmla="*/ 175 w 557"/>
                <a:gd name="T63" fmla="*/ 704 h 743"/>
                <a:gd name="T64" fmla="*/ 213 w 557"/>
                <a:gd name="T65" fmla="*/ 702 h 743"/>
                <a:gd name="T66" fmla="*/ 251 w 557"/>
                <a:gd name="T67" fmla="*/ 702 h 743"/>
                <a:gd name="T68" fmla="*/ 331 w 557"/>
                <a:gd name="T69" fmla="*/ 702 h 743"/>
                <a:gd name="T70" fmla="*/ 410 w 557"/>
                <a:gd name="T71" fmla="*/ 704 h 743"/>
                <a:gd name="T72" fmla="*/ 557 w 557"/>
                <a:gd name="T73" fmla="*/ 712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57" h="743">
                  <a:moveTo>
                    <a:pt x="557" y="712"/>
                  </a:moveTo>
                  <a:lnTo>
                    <a:pt x="557" y="712"/>
                  </a:lnTo>
                  <a:lnTo>
                    <a:pt x="557" y="8"/>
                  </a:lnTo>
                  <a:lnTo>
                    <a:pt x="557" y="8"/>
                  </a:lnTo>
                  <a:lnTo>
                    <a:pt x="509" y="9"/>
                  </a:lnTo>
                  <a:lnTo>
                    <a:pt x="460" y="9"/>
                  </a:lnTo>
                  <a:lnTo>
                    <a:pt x="410" y="8"/>
                  </a:lnTo>
                  <a:lnTo>
                    <a:pt x="359" y="4"/>
                  </a:lnTo>
                  <a:lnTo>
                    <a:pt x="359" y="4"/>
                  </a:lnTo>
                  <a:lnTo>
                    <a:pt x="306" y="2"/>
                  </a:lnTo>
                  <a:lnTo>
                    <a:pt x="254" y="0"/>
                  </a:lnTo>
                  <a:lnTo>
                    <a:pt x="203" y="0"/>
                  </a:lnTo>
                  <a:lnTo>
                    <a:pt x="178" y="0"/>
                  </a:lnTo>
                  <a:lnTo>
                    <a:pt x="154" y="3"/>
                  </a:lnTo>
                  <a:lnTo>
                    <a:pt x="132" y="5"/>
                  </a:lnTo>
                  <a:lnTo>
                    <a:pt x="110" y="10"/>
                  </a:lnTo>
                  <a:lnTo>
                    <a:pt x="88" y="15"/>
                  </a:lnTo>
                  <a:lnTo>
                    <a:pt x="69" y="22"/>
                  </a:lnTo>
                  <a:lnTo>
                    <a:pt x="50" y="30"/>
                  </a:lnTo>
                  <a:lnTo>
                    <a:pt x="31" y="39"/>
                  </a:lnTo>
                  <a:lnTo>
                    <a:pt x="15" y="51"/>
                  </a:lnTo>
                  <a:lnTo>
                    <a:pt x="0" y="64"/>
                  </a:lnTo>
                  <a:lnTo>
                    <a:pt x="0" y="64"/>
                  </a:lnTo>
                  <a:lnTo>
                    <a:pt x="0" y="743"/>
                  </a:lnTo>
                  <a:lnTo>
                    <a:pt x="0" y="743"/>
                  </a:lnTo>
                  <a:lnTo>
                    <a:pt x="10" y="738"/>
                  </a:lnTo>
                  <a:lnTo>
                    <a:pt x="21" y="733"/>
                  </a:lnTo>
                  <a:lnTo>
                    <a:pt x="47" y="724"/>
                  </a:lnTo>
                  <a:lnTo>
                    <a:pt x="75" y="717"/>
                  </a:lnTo>
                  <a:lnTo>
                    <a:pt x="106" y="710"/>
                  </a:lnTo>
                  <a:lnTo>
                    <a:pt x="139" y="707"/>
                  </a:lnTo>
                  <a:lnTo>
                    <a:pt x="175" y="704"/>
                  </a:lnTo>
                  <a:lnTo>
                    <a:pt x="213" y="702"/>
                  </a:lnTo>
                  <a:lnTo>
                    <a:pt x="251" y="702"/>
                  </a:lnTo>
                  <a:lnTo>
                    <a:pt x="331" y="702"/>
                  </a:lnTo>
                  <a:lnTo>
                    <a:pt x="410" y="704"/>
                  </a:lnTo>
                  <a:lnTo>
                    <a:pt x="557" y="7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8"/>
            <p:cNvSpPr>
              <a:spLocks/>
            </p:cNvSpPr>
            <p:nvPr/>
          </p:nvSpPr>
          <p:spPr bwMode="auto">
            <a:xfrm>
              <a:off x="293" y="1315"/>
              <a:ext cx="111" cy="150"/>
            </a:xfrm>
            <a:custGeom>
              <a:avLst/>
              <a:gdLst>
                <a:gd name="T0" fmla="*/ 508 w 557"/>
                <a:gd name="T1" fmla="*/ 719 h 748"/>
                <a:gd name="T2" fmla="*/ 508 w 557"/>
                <a:gd name="T3" fmla="*/ 719 h 748"/>
                <a:gd name="T4" fmla="*/ 513 w 557"/>
                <a:gd name="T5" fmla="*/ 723 h 748"/>
                <a:gd name="T6" fmla="*/ 520 w 557"/>
                <a:gd name="T7" fmla="*/ 728 h 748"/>
                <a:gd name="T8" fmla="*/ 537 w 557"/>
                <a:gd name="T9" fmla="*/ 741 h 748"/>
                <a:gd name="T10" fmla="*/ 545 w 557"/>
                <a:gd name="T11" fmla="*/ 745 h 748"/>
                <a:gd name="T12" fmla="*/ 548 w 557"/>
                <a:gd name="T13" fmla="*/ 746 h 748"/>
                <a:gd name="T14" fmla="*/ 552 w 557"/>
                <a:gd name="T15" fmla="*/ 748 h 748"/>
                <a:gd name="T16" fmla="*/ 553 w 557"/>
                <a:gd name="T17" fmla="*/ 746 h 748"/>
                <a:gd name="T18" fmla="*/ 555 w 557"/>
                <a:gd name="T19" fmla="*/ 744 h 748"/>
                <a:gd name="T20" fmla="*/ 557 w 557"/>
                <a:gd name="T21" fmla="*/ 740 h 748"/>
                <a:gd name="T22" fmla="*/ 557 w 557"/>
                <a:gd name="T23" fmla="*/ 735 h 748"/>
                <a:gd name="T24" fmla="*/ 557 w 557"/>
                <a:gd name="T25" fmla="*/ 735 h 748"/>
                <a:gd name="T26" fmla="*/ 557 w 557"/>
                <a:gd name="T27" fmla="*/ 64 h 748"/>
                <a:gd name="T28" fmla="*/ 557 w 557"/>
                <a:gd name="T29" fmla="*/ 64 h 748"/>
                <a:gd name="T30" fmla="*/ 542 w 557"/>
                <a:gd name="T31" fmla="*/ 51 h 748"/>
                <a:gd name="T32" fmla="*/ 525 w 557"/>
                <a:gd name="T33" fmla="*/ 39 h 748"/>
                <a:gd name="T34" fmla="*/ 508 w 557"/>
                <a:gd name="T35" fmla="*/ 30 h 748"/>
                <a:gd name="T36" fmla="*/ 489 w 557"/>
                <a:gd name="T37" fmla="*/ 22 h 748"/>
                <a:gd name="T38" fmla="*/ 470 w 557"/>
                <a:gd name="T39" fmla="*/ 15 h 748"/>
                <a:gd name="T40" fmla="*/ 448 w 557"/>
                <a:gd name="T41" fmla="*/ 10 h 748"/>
                <a:gd name="T42" fmla="*/ 426 w 557"/>
                <a:gd name="T43" fmla="*/ 5 h 748"/>
                <a:gd name="T44" fmla="*/ 404 w 557"/>
                <a:gd name="T45" fmla="*/ 3 h 748"/>
                <a:gd name="T46" fmla="*/ 380 w 557"/>
                <a:gd name="T47" fmla="*/ 0 h 748"/>
                <a:gd name="T48" fmla="*/ 355 w 557"/>
                <a:gd name="T49" fmla="*/ 0 h 748"/>
                <a:gd name="T50" fmla="*/ 306 w 557"/>
                <a:gd name="T51" fmla="*/ 0 h 748"/>
                <a:gd name="T52" fmla="*/ 254 w 557"/>
                <a:gd name="T53" fmla="*/ 2 h 748"/>
                <a:gd name="T54" fmla="*/ 200 w 557"/>
                <a:gd name="T55" fmla="*/ 5 h 748"/>
                <a:gd name="T56" fmla="*/ 200 w 557"/>
                <a:gd name="T57" fmla="*/ 5 h 748"/>
                <a:gd name="T58" fmla="*/ 149 w 557"/>
                <a:gd name="T59" fmla="*/ 8 h 748"/>
                <a:gd name="T60" fmla="*/ 98 w 557"/>
                <a:gd name="T61" fmla="*/ 9 h 748"/>
                <a:gd name="T62" fmla="*/ 49 w 557"/>
                <a:gd name="T63" fmla="*/ 10 h 748"/>
                <a:gd name="T64" fmla="*/ 24 w 557"/>
                <a:gd name="T65" fmla="*/ 9 h 748"/>
                <a:gd name="T66" fmla="*/ 0 w 557"/>
                <a:gd name="T67" fmla="*/ 8 h 748"/>
                <a:gd name="T68" fmla="*/ 0 w 557"/>
                <a:gd name="T69" fmla="*/ 8 h 748"/>
                <a:gd name="T70" fmla="*/ 0 w 557"/>
                <a:gd name="T71" fmla="*/ 348 h 748"/>
                <a:gd name="T72" fmla="*/ 0 w 557"/>
                <a:gd name="T73" fmla="*/ 712 h 748"/>
                <a:gd name="T74" fmla="*/ 0 w 557"/>
                <a:gd name="T75" fmla="*/ 712 h 748"/>
                <a:gd name="T76" fmla="*/ 62 w 557"/>
                <a:gd name="T77" fmla="*/ 709 h 748"/>
                <a:gd name="T78" fmla="*/ 127 w 557"/>
                <a:gd name="T79" fmla="*/ 705 h 748"/>
                <a:gd name="T80" fmla="*/ 193 w 557"/>
                <a:gd name="T81" fmla="*/ 703 h 748"/>
                <a:gd name="T82" fmla="*/ 260 w 557"/>
                <a:gd name="T83" fmla="*/ 702 h 748"/>
                <a:gd name="T84" fmla="*/ 326 w 557"/>
                <a:gd name="T85" fmla="*/ 702 h 748"/>
                <a:gd name="T86" fmla="*/ 358 w 557"/>
                <a:gd name="T87" fmla="*/ 702 h 748"/>
                <a:gd name="T88" fmla="*/ 390 w 557"/>
                <a:gd name="T89" fmla="*/ 704 h 748"/>
                <a:gd name="T90" fmla="*/ 421 w 557"/>
                <a:gd name="T91" fmla="*/ 707 h 748"/>
                <a:gd name="T92" fmla="*/ 451 w 557"/>
                <a:gd name="T93" fmla="*/ 709 h 748"/>
                <a:gd name="T94" fmla="*/ 480 w 557"/>
                <a:gd name="T95" fmla="*/ 714 h 748"/>
                <a:gd name="T96" fmla="*/ 508 w 557"/>
                <a:gd name="T97" fmla="*/ 719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57" h="748">
                  <a:moveTo>
                    <a:pt x="508" y="719"/>
                  </a:moveTo>
                  <a:lnTo>
                    <a:pt x="508" y="719"/>
                  </a:lnTo>
                  <a:lnTo>
                    <a:pt x="513" y="723"/>
                  </a:lnTo>
                  <a:lnTo>
                    <a:pt x="520" y="728"/>
                  </a:lnTo>
                  <a:lnTo>
                    <a:pt x="537" y="741"/>
                  </a:lnTo>
                  <a:lnTo>
                    <a:pt x="545" y="745"/>
                  </a:lnTo>
                  <a:lnTo>
                    <a:pt x="548" y="746"/>
                  </a:lnTo>
                  <a:lnTo>
                    <a:pt x="552" y="748"/>
                  </a:lnTo>
                  <a:lnTo>
                    <a:pt x="553" y="746"/>
                  </a:lnTo>
                  <a:lnTo>
                    <a:pt x="555" y="744"/>
                  </a:lnTo>
                  <a:lnTo>
                    <a:pt x="557" y="740"/>
                  </a:lnTo>
                  <a:lnTo>
                    <a:pt x="557" y="735"/>
                  </a:lnTo>
                  <a:lnTo>
                    <a:pt x="557" y="735"/>
                  </a:lnTo>
                  <a:lnTo>
                    <a:pt x="557" y="64"/>
                  </a:lnTo>
                  <a:lnTo>
                    <a:pt x="557" y="64"/>
                  </a:lnTo>
                  <a:lnTo>
                    <a:pt x="542" y="51"/>
                  </a:lnTo>
                  <a:lnTo>
                    <a:pt x="525" y="39"/>
                  </a:lnTo>
                  <a:lnTo>
                    <a:pt x="508" y="30"/>
                  </a:lnTo>
                  <a:lnTo>
                    <a:pt x="489" y="22"/>
                  </a:lnTo>
                  <a:lnTo>
                    <a:pt x="470" y="15"/>
                  </a:lnTo>
                  <a:lnTo>
                    <a:pt x="448" y="10"/>
                  </a:lnTo>
                  <a:lnTo>
                    <a:pt x="426" y="5"/>
                  </a:lnTo>
                  <a:lnTo>
                    <a:pt x="404" y="3"/>
                  </a:lnTo>
                  <a:lnTo>
                    <a:pt x="380" y="0"/>
                  </a:lnTo>
                  <a:lnTo>
                    <a:pt x="355" y="0"/>
                  </a:lnTo>
                  <a:lnTo>
                    <a:pt x="306" y="0"/>
                  </a:lnTo>
                  <a:lnTo>
                    <a:pt x="254" y="2"/>
                  </a:lnTo>
                  <a:lnTo>
                    <a:pt x="200" y="5"/>
                  </a:lnTo>
                  <a:lnTo>
                    <a:pt x="200" y="5"/>
                  </a:lnTo>
                  <a:lnTo>
                    <a:pt x="149" y="8"/>
                  </a:lnTo>
                  <a:lnTo>
                    <a:pt x="98" y="9"/>
                  </a:lnTo>
                  <a:lnTo>
                    <a:pt x="49" y="10"/>
                  </a:lnTo>
                  <a:lnTo>
                    <a:pt x="24" y="9"/>
                  </a:lnTo>
                  <a:lnTo>
                    <a:pt x="0" y="8"/>
                  </a:lnTo>
                  <a:lnTo>
                    <a:pt x="0" y="8"/>
                  </a:lnTo>
                  <a:lnTo>
                    <a:pt x="0" y="348"/>
                  </a:lnTo>
                  <a:lnTo>
                    <a:pt x="0" y="712"/>
                  </a:lnTo>
                  <a:lnTo>
                    <a:pt x="0" y="712"/>
                  </a:lnTo>
                  <a:lnTo>
                    <a:pt x="62" y="709"/>
                  </a:lnTo>
                  <a:lnTo>
                    <a:pt x="127" y="705"/>
                  </a:lnTo>
                  <a:lnTo>
                    <a:pt x="193" y="703"/>
                  </a:lnTo>
                  <a:lnTo>
                    <a:pt x="260" y="702"/>
                  </a:lnTo>
                  <a:lnTo>
                    <a:pt x="326" y="702"/>
                  </a:lnTo>
                  <a:lnTo>
                    <a:pt x="358" y="702"/>
                  </a:lnTo>
                  <a:lnTo>
                    <a:pt x="390" y="704"/>
                  </a:lnTo>
                  <a:lnTo>
                    <a:pt x="421" y="707"/>
                  </a:lnTo>
                  <a:lnTo>
                    <a:pt x="451" y="709"/>
                  </a:lnTo>
                  <a:lnTo>
                    <a:pt x="480" y="714"/>
                  </a:lnTo>
                  <a:lnTo>
                    <a:pt x="508" y="7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9"/>
            <p:cNvSpPr>
              <a:spLocks/>
            </p:cNvSpPr>
            <p:nvPr/>
          </p:nvSpPr>
          <p:spPr bwMode="auto">
            <a:xfrm>
              <a:off x="309" y="1339"/>
              <a:ext cx="79" cy="13"/>
            </a:xfrm>
            <a:custGeom>
              <a:avLst/>
              <a:gdLst>
                <a:gd name="T0" fmla="*/ 380 w 396"/>
                <a:gd name="T1" fmla="*/ 65 h 65"/>
                <a:gd name="T2" fmla="*/ 380 w 396"/>
                <a:gd name="T3" fmla="*/ 65 h 65"/>
                <a:gd name="T4" fmla="*/ 375 w 396"/>
                <a:gd name="T5" fmla="*/ 63 h 65"/>
                <a:gd name="T6" fmla="*/ 370 w 396"/>
                <a:gd name="T7" fmla="*/ 62 h 65"/>
                <a:gd name="T8" fmla="*/ 367 w 396"/>
                <a:gd name="T9" fmla="*/ 58 h 65"/>
                <a:gd name="T10" fmla="*/ 365 w 396"/>
                <a:gd name="T11" fmla="*/ 55 h 65"/>
                <a:gd name="T12" fmla="*/ 365 w 396"/>
                <a:gd name="T13" fmla="*/ 55 h 65"/>
                <a:gd name="T14" fmla="*/ 362 w 396"/>
                <a:gd name="T15" fmla="*/ 50 h 65"/>
                <a:gd name="T16" fmla="*/ 360 w 396"/>
                <a:gd name="T17" fmla="*/ 46 h 65"/>
                <a:gd name="T18" fmla="*/ 352 w 396"/>
                <a:gd name="T19" fmla="*/ 40 h 65"/>
                <a:gd name="T20" fmla="*/ 346 w 396"/>
                <a:gd name="T21" fmla="*/ 36 h 65"/>
                <a:gd name="T22" fmla="*/ 339 w 396"/>
                <a:gd name="T23" fmla="*/ 34 h 65"/>
                <a:gd name="T24" fmla="*/ 331 w 396"/>
                <a:gd name="T25" fmla="*/ 32 h 65"/>
                <a:gd name="T26" fmla="*/ 325 w 396"/>
                <a:gd name="T27" fmla="*/ 32 h 65"/>
                <a:gd name="T28" fmla="*/ 319 w 396"/>
                <a:gd name="T29" fmla="*/ 34 h 65"/>
                <a:gd name="T30" fmla="*/ 319 w 396"/>
                <a:gd name="T31" fmla="*/ 34 h 65"/>
                <a:gd name="T32" fmla="*/ 316 w 396"/>
                <a:gd name="T33" fmla="*/ 34 h 65"/>
                <a:gd name="T34" fmla="*/ 16 w 396"/>
                <a:gd name="T35" fmla="*/ 34 h 65"/>
                <a:gd name="T36" fmla="*/ 16 w 396"/>
                <a:gd name="T37" fmla="*/ 34 h 65"/>
                <a:gd name="T38" fmla="*/ 8 w 396"/>
                <a:gd name="T39" fmla="*/ 32 h 65"/>
                <a:gd name="T40" fmla="*/ 3 w 396"/>
                <a:gd name="T41" fmla="*/ 29 h 65"/>
                <a:gd name="T42" fmla="*/ 1 w 396"/>
                <a:gd name="T43" fmla="*/ 24 h 65"/>
                <a:gd name="T44" fmla="*/ 0 w 396"/>
                <a:gd name="T45" fmla="*/ 17 h 65"/>
                <a:gd name="T46" fmla="*/ 0 w 396"/>
                <a:gd name="T47" fmla="*/ 17 h 65"/>
                <a:gd name="T48" fmla="*/ 1 w 396"/>
                <a:gd name="T49" fmla="*/ 11 h 65"/>
                <a:gd name="T50" fmla="*/ 3 w 396"/>
                <a:gd name="T51" fmla="*/ 6 h 65"/>
                <a:gd name="T52" fmla="*/ 8 w 396"/>
                <a:gd name="T53" fmla="*/ 2 h 65"/>
                <a:gd name="T54" fmla="*/ 16 w 396"/>
                <a:gd name="T55" fmla="*/ 1 h 65"/>
                <a:gd name="T56" fmla="*/ 316 w 396"/>
                <a:gd name="T57" fmla="*/ 1 h 65"/>
                <a:gd name="T58" fmla="*/ 316 w 396"/>
                <a:gd name="T59" fmla="*/ 1 h 65"/>
                <a:gd name="T60" fmla="*/ 325 w 396"/>
                <a:gd name="T61" fmla="*/ 0 h 65"/>
                <a:gd name="T62" fmla="*/ 335 w 396"/>
                <a:gd name="T63" fmla="*/ 1 h 65"/>
                <a:gd name="T64" fmla="*/ 346 w 396"/>
                <a:gd name="T65" fmla="*/ 2 h 65"/>
                <a:gd name="T66" fmla="*/ 357 w 396"/>
                <a:gd name="T67" fmla="*/ 6 h 65"/>
                <a:gd name="T68" fmla="*/ 368 w 396"/>
                <a:gd name="T69" fmla="*/ 11 h 65"/>
                <a:gd name="T70" fmla="*/ 378 w 396"/>
                <a:gd name="T71" fmla="*/ 19 h 65"/>
                <a:gd name="T72" fmla="*/ 383 w 396"/>
                <a:gd name="T73" fmla="*/ 24 h 65"/>
                <a:gd name="T74" fmla="*/ 387 w 396"/>
                <a:gd name="T75" fmla="*/ 29 h 65"/>
                <a:gd name="T76" fmla="*/ 391 w 396"/>
                <a:gd name="T77" fmla="*/ 35 h 65"/>
                <a:gd name="T78" fmla="*/ 395 w 396"/>
                <a:gd name="T79" fmla="*/ 42 h 65"/>
                <a:gd name="T80" fmla="*/ 395 w 396"/>
                <a:gd name="T81" fmla="*/ 42 h 65"/>
                <a:gd name="T82" fmla="*/ 396 w 396"/>
                <a:gd name="T83" fmla="*/ 49 h 65"/>
                <a:gd name="T84" fmla="*/ 395 w 396"/>
                <a:gd name="T85" fmla="*/ 55 h 65"/>
                <a:gd name="T86" fmla="*/ 391 w 396"/>
                <a:gd name="T87" fmla="*/ 60 h 65"/>
                <a:gd name="T88" fmla="*/ 385 w 396"/>
                <a:gd name="T89" fmla="*/ 63 h 65"/>
                <a:gd name="T90" fmla="*/ 385 w 396"/>
                <a:gd name="T91" fmla="*/ 63 h 65"/>
                <a:gd name="T92" fmla="*/ 380 w 396"/>
                <a:gd name="T9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5">
                  <a:moveTo>
                    <a:pt x="380" y="65"/>
                  </a:moveTo>
                  <a:lnTo>
                    <a:pt x="380" y="65"/>
                  </a:lnTo>
                  <a:lnTo>
                    <a:pt x="375" y="63"/>
                  </a:lnTo>
                  <a:lnTo>
                    <a:pt x="370" y="62"/>
                  </a:lnTo>
                  <a:lnTo>
                    <a:pt x="367" y="58"/>
                  </a:lnTo>
                  <a:lnTo>
                    <a:pt x="365" y="55"/>
                  </a:lnTo>
                  <a:lnTo>
                    <a:pt x="365" y="55"/>
                  </a:lnTo>
                  <a:lnTo>
                    <a:pt x="362" y="50"/>
                  </a:lnTo>
                  <a:lnTo>
                    <a:pt x="360" y="46"/>
                  </a:lnTo>
                  <a:lnTo>
                    <a:pt x="352" y="40"/>
                  </a:lnTo>
                  <a:lnTo>
                    <a:pt x="346" y="36"/>
                  </a:lnTo>
                  <a:lnTo>
                    <a:pt x="339" y="34"/>
                  </a:lnTo>
                  <a:lnTo>
                    <a:pt x="331" y="32"/>
                  </a:lnTo>
                  <a:lnTo>
                    <a:pt x="325" y="32"/>
                  </a:lnTo>
                  <a:lnTo>
                    <a:pt x="319" y="34"/>
                  </a:lnTo>
                  <a:lnTo>
                    <a:pt x="319" y="34"/>
                  </a:lnTo>
                  <a:lnTo>
                    <a:pt x="316" y="34"/>
                  </a:lnTo>
                  <a:lnTo>
                    <a:pt x="16" y="34"/>
                  </a:lnTo>
                  <a:lnTo>
                    <a:pt x="16" y="34"/>
                  </a:lnTo>
                  <a:lnTo>
                    <a:pt x="8" y="32"/>
                  </a:lnTo>
                  <a:lnTo>
                    <a:pt x="3" y="29"/>
                  </a:lnTo>
                  <a:lnTo>
                    <a:pt x="1" y="24"/>
                  </a:lnTo>
                  <a:lnTo>
                    <a:pt x="0" y="17"/>
                  </a:lnTo>
                  <a:lnTo>
                    <a:pt x="0" y="17"/>
                  </a:lnTo>
                  <a:lnTo>
                    <a:pt x="1" y="11"/>
                  </a:lnTo>
                  <a:lnTo>
                    <a:pt x="3" y="6"/>
                  </a:lnTo>
                  <a:lnTo>
                    <a:pt x="8" y="2"/>
                  </a:lnTo>
                  <a:lnTo>
                    <a:pt x="16" y="1"/>
                  </a:lnTo>
                  <a:lnTo>
                    <a:pt x="316" y="1"/>
                  </a:lnTo>
                  <a:lnTo>
                    <a:pt x="316" y="1"/>
                  </a:lnTo>
                  <a:lnTo>
                    <a:pt x="325" y="0"/>
                  </a:lnTo>
                  <a:lnTo>
                    <a:pt x="335" y="1"/>
                  </a:lnTo>
                  <a:lnTo>
                    <a:pt x="346" y="2"/>
                  </a:lnTo>
                  <a:lnTo>
                    <a:pt x="357" y="6"/>
                  </a:lnTo>
                  <a:lnTo>
                    <a:pt x="368" y="11"/>
                  </a:lnTo>
                  <a:lnTo>
                    <a:pt x="378" y="19"/>
                  </a:lnTo>
                  <a:lnTo>
                    <a:pt x="383" y="24"/>
                  </a:lnTo>
                  <a:lnTo>
                    <a:pt x="387" y="29"/>
                  </a:lnTo>
                  <a:lnTo>
                    <a:pt x="391" y="35"/>
                  </a:lnTo>
                  <a:lnTo>
                    <a:pt x="395" y="42"/>
                  </a:lnTo>
                  <a:lnTo>
                    <a:pt x="395" y="42"/>
                  </a:lnTo>
                  <a:lnTo>
                    <a:pt x="396" y="49"/>
                  </a:lnTo>
                  <a:lnTo>
                    <a:pt x="395" y="55"/>
                  </a:lnTo>
                  <a:lnTo>
                    <a:pt x="391" y="60"/>
                  </a:lnTo>
                  <a:lnTo>
                    <a:pt x="385" y="63"/>
                  </a:lnTo>
                  <a:lnTo>
                    <a:pt x="385" y="63"/>
                  </a:lnTo>
                  <a:lnTo>
                    <a:pt x="380"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0"/>
            <p:cNvSpPr>
              <a:spLocks/>
            </p:cNvSpPr>
            <p:nvPr/>
          </p:nvSpPr>
          <p:spPr bwMode="auto">
            <a:xfrm>
              <a:off x="309" y="1339"/>
              <a:ext cx="79" cy="13"/>
            </a:xfrm>
            <a:custGeom>
              <a:avLst/>
              <a:gdLst>
                <a:gd name="T0" fmla="*/ 380 w 396"/>
                <a:gd name="T1" fmla="*/ 65 h 65"/>
                <a:gd name="T2" fmla="*/ 380 w 396"/>
                <a:gd name="T3" fmla="*/ 65 h 65"/>
                <a:gd name="T4" fmla="*/ 375 w 396"/>
                <a:gd name="T5" fmla="*/ 63 h 65"/>
                <a:gd name="T6" fmla="*/ 370 w 396"/>
                <a:gd name="T7" fmla="*/ 62 h 65"/>
                <a:gd name="T8" fmla="*/ 367 w 396"/>
                <a:gd name="T9" fmla="*/ 58 h 65"/>
                <a:gd name="T10" fmla="*/ 365 w 396"/>
                <a:gd name="T11" fmla="*/ 55 h 65"/>
                <a:gd name="T12" fmla="*/ 365 w 396"/>
                <a:gd name="T13" fmla="*/ 55 h 65"/>
                <a:gd name="T14" fmla="*/ 362 w 396"/>
                <a:gd name="T15" fmla="*/ 50 h 65"/>
                <a:gd name="T16" fmla="*/ 360 w 396"/>
                <a:gd name="T17" fmla="*/ 46 h 65"/>
                <a:gd name="T18" fmla="*/ 352 w 396"/>
                <a:gd name="T19" fmla="*/ 40 h 65"/>
                <a:gd name="T20" fmla="*/ 346 w 396"/>
                <a:gd name="T21" fmla="*/ 36 h 65"/>
                <a:gd name="T22" fmla="*/ 339 w 396"/>
                <a:gd name="T23" fmla="*/ 34 h 65"/>
                <a:gd name="T24" fmla="*/ 331 w 396"/>
                <a:gd name="T25" fmla="*/ 32 h 65"/>
                <a:gd name="T26" fmla="*/ 325 w 396"/>
                <a:gd name="T27" fmla="*/ 32 h 65"/>
                <a:gd name="T28" fmla="*/ 319 w 396"/>
                <a:gd name="T29" fmla="*/ 34 h 65"/>
                <a:gd name="T30" fmla="*/ 319 w 396"/>
                <a:gd name="T31" fmla="*/ 34 h 65"/>
                <a:gd name="T32" fmla="*/ 316 w 396"/>
                <a:gd name="T33" fmla="*/ 34 h 65"/>
                <a:gd name="T34" fmla="*/ 16 w 396"/>
                <a:gd name="T35" fmla="*/ 34 h 65"/>
                <a:gd name="T36" fmla="*/ 16 w 396"/>
                <a:gd name="T37" fmla="*/ 34 h 65"/>
                <a:gd name="T38" fmla="*/ 8 w 396"/>
                <a:gd name="T39" fmla="*/ 32 h 65"/>
                <a:gd name="T40" fmla="*/ 3 w 396"/>
                <a:gd name="T41" fmla="*/ 29 h 65"/>
                <a:gd name="T42" fmla="*/ 1 w 396"/>
                <a:gd name="T43" fmla="*/ 24 h 65"/>
                <a:gd name="T44" fmla="*/ 0 w 396"/>
                <a:gd name="T45" fmla="*/ 17 h 65"/>
                <a:gd name="T46" fmla="*/ 0 w 396"/>
                <a:gd name="T47" fmla="*/ 17 h 65"/>
                <a:gd name="T48" fmla="*/ 1 w 396"/>
                <a:gd name="T49" fmla="*/ 11 h 65"/>
                <a:gd name="T50" fmla="*/ 3 w 396"/>
                <a:gd name="T51" fmla="*/ 6 h 65"/>
                <a:gd name="T52" fmla="*/ 8 w 396"/>
                <a:gd name="T53" fmla="*/ 2 h 65"/>
                <a:gd name="T54" fmla="*/ 16 w 396"/>
                <a:gd name="T55" fmla="*/ 1 h 65"/>
                <a:gd name="T56" fmla="*/ 316 w 396"/>
                <a:gd name="T57" fmla="*/ 1 h 65"/>
                <a:gd name="T58" fmla="*/ 316 w 396"/>
                <a:gd name="T59" fmla="*/ 1 h 65"/>
                <a:gd name="T60" fmla="*/ 325 w 396"/>
                <a:gd name="T61" fmla="*/ 0 h 65"/>
                <a:gd name="T62" fmla="*/ 335 w 396"/>
                <a:gd name="T63" fmla="*/ 1 h 65"/>
                <a:gd name="T64" fmla="*/ 346 w 396"/>
                <a:gd name="T65" fmla="*/ 2 h 65"/>
                <a:gd name="T66" fmla="*/ 357 w 396"/>
                <a:gd name="T67" fmla="*/ 6 h 65"/>
                <a:gd name="T68" fmla="*/ 368 w 396"/>
                <a:gd name="T69" fmla="*/ 11 h 65"/>
                <a:gd name="T70" fmla="*/ 378 w 396"/>
                <a:gd name="T71" fmla="*/ 19 h 65"/>
                <a:gd name="T72" fmla="*/ 383 w 396"/>
                <a:gd name="T73" fmla="*/ 24 h 65"/>
                <a:gd name="T74" fmla="*/ 387 w 396"/>
                <a:gd name="T75" fmla="*/ 29 h 65"/>
                <a:gd name="T76" fmla="*/ 391 w 396"/>
                <a:gd name="T77" fmla="*/ 35 h 65"/>
                <a:gd name="T78" fmla="*/ 395 w 396"/>
                <a:gd name="T79" fmla="*/ 42 h 65"/>
                <a:gd name="T80" fmla="*/ 395 w 396"/>
                <a:gd name="T81" fmla="*/ 42 h 65"/>
                <a:gd name="T82" fmla="*/ 396 w 396"/>
                <a:gd name="T83" fmla="*/ 49 h 65"/>
                <a:gd name="T84" fmla="*/ 395 w 396"/>
                <a:gd name="T85" fmla="*/ 55 h 65"/>
                <a:gd name="T86" fmla="*/ 391 w 396"/>
                <a:gd name="T87" fmla="*/ 60 h 65"/>
                <a:gd name="T88" fmla="*/ 385 w 396"/>
                <a:gd name="T89" fmla="*/ 63 h 65"/>
                <a:gd name="T90" fmla="*/ 385 w 396"/>
                <a:gd name="T91" fmla="*/ 63 h 65"/>
                <a:gd name="T92" fmla="*/ 380 w 396"/>
                <a:gd name="T9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5">
                  <a:moveTo>
                    <a:pt x="380" y="65"/>
                  </a:moveTo>
                  <a:lnTo>
                    <a:pt x="380" y="65"/>
                  </a:lnTo>
                  <a:lnTo>
                    <a:pt x="375" y="63"/>
                  </a:lnTo>
                  <a:lnTo>
                    <a:pt x="370" y="62"/>
                  </a:lnTo>
                  <a:lnTo>
                    <a:pt x="367" y="58"/>
                  </a:lnTo>
                  <a:lnTo>
                    <a:pt x="365" y="55"/>
                  </a:lnTo>
                  <a:lnTo>
                    <a:pt x="365" y="55"/>
                  </a:lnTo>
                  <a:lnTo>
                    <a:pt x="362" y="50"/>
                  </a:lnTo>
                  <a:lnTo>
                    <a:pt x="360" y="46"/>
                  </a:lnTo>
                  <a:lnTo>
                    <a:pt x="352" y="40"/>
                  </a:lnTo>
                  <a:lnTo>
                    <a:pt x="346" y="36"/>
                  </a:lnTo>
                  <a:lnTo>
                    <a:pt x="339" y="34"/>
                  </a:lnTo>
                  <a:lnTo>
                    <a:pt x="331" y="32"/>
                  </a:lnTo>
                  <a:lnTo>
                    <a:pt x="325" y="32"/>
                  </a:lnTo>
                  <a:lnTo>
                    <a:pt x="319" y="34"/>
                  </a:lnTo>
                  <a:lnTo>
                    <a:pt x="319" y="34"/>
                  </a:lnTo>
                  <a:lnTo>
                    <a:pt x="316" y="34"/>
                  </a:lnTo>
                  <a:lnTo>
                    <a:pt x="16" y="34"/>
                  </a:lnTo>
                  <a:lnTo>
                    <a:pt x="16" y="34"/>
                  </a:lnTo>
                  <a:lnTo>
                    <a:pt x="8" y="32"/>
                  </a:lnTo>
                  <a:lnTo>
                    <a:pt x="3" y="29"/>
                  </a:lnTo>
                  <a:lnTo>
                    <a:pt x="1" y="24"/>
                  </a:lnTo>
                  <a:lnTo>
                    <a:pt x="0" y="17"/>
                  </a:lnTo>
                  <a:lnTo>
                    <a:pt x="0" y="17"/>
                  </a:lnTo>
                  <a:lnTo>
                    <a:pt x="1" y="11"/>
                  </a:lnTo>
                  <a:lnTo>
                    <a:pt x="3" y="6"/>
                  </a:lnTo>
                  <a:lnTo>
                    <a:pt x="8" y="2"/>
                  </a:lnTo>
                  <a:lnTo>
                    <a:pt x="16" y="1"/>
                  </a:lnTo>
                  <a:lnTo>
                    <a:pt x="316" y="1"/>
                  </a:lnTo>
                  <a:lnTo>
                    <a:pt x="316" y="1"/>
                  </a:lnTo>
                  <a:lnTo>
                    <a:pt x="325" y="0"/>
                  </a:lnTo>
                  <a:lnTo>
                    <a:pt x="335" y="1"/>
                  </a:lnTo>
                  <a:lnTo>
                    <a:pt x="346" y="2"/>
                  </a:lnTo>
                  <a:lnTo>
                    <a:pt x="357" y="6"/>
                  </a:lnTo>
                  <a:lnTo>
                    <a:pt x="368" y="11"/>
                  </a:lnTo>
                  <a:lnTo>
                    <a:pt x="378" y="19"/>
                  </a:lnTo>
                  <a:lnTo>
                    <a:pt x="383" y="24"/>
                  </a:lnTo>
                  <a:lnTo>
                    <a:pt x="387" y="29"/>
                  </a:lnTo>
                  <a:lnTo>
                    <a:pt x="391" y="35"/>
                  </a:lnTo>
                  <a:lnTo>
                    <a:pt x="395" y="42"/>
                  </a:lnTo>
                  <a:lnTo>
                    <a:pt x="395" y="42"/>
                  </a:lnTo>
                  <a:lnTo>
                    <a:pt x="396" y="49"/>
                  </a:lnTo>
                  <a:lnTo>
                    <a:pt x="395" y="55"/>
                  </a:lnTo>
                  <a:lnTo>
                    <a:pt x="391" y="60"/>
                  </a:lnTo>
                  <a:lnTo>
                    <a:pt x="385" y="63"/>
                  </a:lnTo>
                  <a:lnTo>
                    <a:pt x="385" y="63"/>
                  </a:lnTo>
                  <a:lnTo>
                    <a:pt x="380" y="6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1"/>
            <p:cNvSpPr>
              <a:spLocks/>
            </p:cNvSpPr>
            <p:nvPr/>
          </p:nvSpPr>
          <p:spPr bwMode="auto">
            <a:xfrm>
              <a:off x="309" y="1367"/>
              <a:ext cx="79" cy="13"/>
            </a:xfrm>
            <a:custGeom>
              <a:avLst/>
              <a:gdLst>
                <a:gd name="T0" fmla="*/ 380 w 396"/>
                <a:gd name="T1" fmla="*/ 64 h 64"/>
                <a:gd name="T2" fmla="*/ 380 w 396"/>
                <a:gd name="T3" fmla="*/ 64 h 64"/>
                <a:gd name="T4" fmla="*/ 375 w 396"/>
                <a:gd name="T5" fmla="*/ 64 h 64"/>
                <a:gd name="T6" fmla="*/ 370 w 396"/>
                <a:gd name="T7" fmla="*/ 61 h 64"/>
                <a:gd name="T8" fmla="*/ 367 w 396"/>
                <a:gd name="T9" fmla="*/ 58 h 64"/>
                <a:gd name="T10" fmla="*/ 365 w 396"/>
                <a:gd name="T11" fmla="*/ 54 h 64"/>
                <a:gd name="T12" fmla="*/ 365 w 396"/>
                <a:gd name="T13" fmla="*/ 54 h 64"/>
                <a:gd name="T14" fmla="*/ 362 w 396"/>
                <a:gd name="T15" fmla="*/ 49 h 64"/>
                <a:gd name="T16" fmla="*/ 360 w 396"/>
                <a:gd name="T17" fmla="*/ 45 h 64"/>
                <a:gd name="T18" fmla="*/ 352 w 396"/>
                <a:gd name="T19" fmla="*/ 40 h 64"/>
                <a:gd name="T20" fmla="*/ 346 w 396"/>
                <a:gd name="T21" fmla="*/ 35 h 64"/>
                <a:gd name="T22" fmla="*/ 339 w 396"/>
                <a:gd name="T23" fmla="*/ 34 h 64"/>
                <a:gd name="T24" fmla="*/ 331 w 396"/>
                <a:gd name="T25" fmla="*/ 33 h 64"/>
                <a:gd name="T26" fmla="*/ 325 w 396"/>
                <a:gd name="T27" fmla="*/ 33 h 64"/>
                <a:gd name="T28" fmla="*/ 319 w 396"/>
                <a:gd name="T29" fmla="*/ 33 h 64"/>
                <a:gd name="T30" fmla="*/ 319 w 396"/>
                <a:gd name="T31" fmla="*/ 33 h 64"/>
                <a:gd name="T32" fmla="*/ 316 w 396"/>
                <a:gd name="T33" fmla="*/ 33 h 64"/>
                <a:gd name="T34" fmla="*/ 16 w 396"/>
                <a:gd name="T35" fmla="*/ 33 h 64"/>
                <a:gd name="T36" fmla="*/ 16 w 396"/>
                <a:gd name="T37" fmla="*/ 33 h 64"/>
                <a:gd name="T38" fmla="*/ 8 w 396"/>
                <a:gd name="T39" fmla="*/ 32 h 64"/>
                <a:gd name="T40" fmla="*/ 3 w 396"/>
                <a:gd name="T41" fmla="*/ 28 h 64"/>
                <a:gd name="T42" fmla="*/ 1 w 396"/>
                <a:gd name="T43" fmla="*/ 23 h 64"/>
                <a:gd name="T44" fmla="*/ 0 w 396"/>
                <a:gd name="T45" fmla="*/ 17 h 64"/>
                <a:gd name="T46" fmla="*/ 0 w 396"/>
                <a:gd name="T47" fmla="*/ 17 h 64"/>
                <a:gd name="T48" fmla="*/ 1 w 396"/>
                <a:gd name="T49" fmla="*/ 10 h 64"/>
                <a:gd name="T50" fmla="*/ 3 w 396"/>
                <a:gd name="T51" fmla="*/ 5 h 64"/>
                <a:gd name="T52" fmla="*/ 8 w 396"/>
                <a:gd name="T53" fmla="*/ 2 h 64"/>
                <a:gd name="T54" fmla="*/ 16 w 396"/>
                <a:gd name="T55" fmla="*/ 0 h 64"/>
                <a:gd name="T56" fmla="*/ 316 w 396"/>
                <a:gd name="T57" fmla="*/ 0 h 64"/>
                <a:gd name="T58" fmla="*/ 316 w 396"/>
                <a:gd name="T59" fmla="*/ 0 h 64"/>
                <a:gd name="T60" fmla="*/ 325 w 396"/>
                <a:gd name="T61" fmla="*/ 0 h 64"/>
                <a:gd name="T62" fmla="*/ 335 w 396"/>
                <a:gd name="T63" fmla="*/ 0 h 64"/>
                <a:gd name="T64" fmla="*/ 346 w 396"/>
                <a:gd name="T65" fmla="*/ 2 h 64"/>
                <a:gd name="T66" fmla="*/ 357 w 396"/>
                <a:gd name="T67" fmla="*/ 5 h 64"/>
                <a:gd name="T68" fmla="*/ 368 w 396"/>
                <a:gd name="T69" fmla="*/ 12 h 64"/>
                <a:gd name="T70" fmla="*/ 378 w 396"/>
                <a:gd name="T71" fmla="*/ 19 h 64"/>
                <a:gd name="T72" fmla="*/ 383 w 396"/>
                <a:gd name="T73" fmla="*/ 23 h 64"/>
                <a:gd name="T74" fmla="*/ 387 w 396"/>
                <a:gd name="T75" fmla="*/ 29 h 64"/>
                <a:gd name="T76" fmla="*/ 391 w 396"/>
                <a:gd name="T77" fmla="*/ 35 h 64"/>
                <a:gd name="T78" fmla="*/ 395 w 396"/>
                <a:gd name="T79" fmla="*/ 42 h 64"/>
                <a:gd name="T80" fmla="*/ 395 w 396"/>
                <a:gd name="T81" fmla="*/ 42 h 64"/>
                <a:gd name="T82" fmla="*/ 396 w 396"/>
                <a:gd name="T83" fmla="*/ 48 h 64"/>
                <a:gd name="T84" fmla="*/ 395 w 396"/>
                <a:gd name="T85" fmla="*/ 54 h 64"/>
                <a:gd name="T86" fmla="*/ 391 w 396"/>
                <a:gd name="T87" fmla="*/ 59 h 64"/>
                <a:gd name="T88" fmla="*/ 385 w 396"/>
                <a:gd name="T89" fmla="*/ 63 h 64"/>
                <a:gd name="T90" fmla="*/ 385 w 396"/>
                <a:gd name="T91" fmla="*/ 63 h 64"/>
                <a:gd name="T92" fmla="*/ 380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380" y="64"/>
                  </a:moveTo>
                  <a:lnTo>
                    <a:pt x="380" y="64"/>
                  </a:lnTo>
                  <a:lnTo>
                    <a:pt x="375" y="64"/>
                  </a:lnTo>
                  <a:lnTo>
                    <a:pt x="370" y="61"/>
                  </a:lnTo>
                  <a:lnTo>
                    <a:pt x="367" y="58"/>
                  </a:lnTo>
                  <a:lnTo>
                    <a:pt x="365" y="54"/>
                  </a:lnTo>
                  <a:lnTo>
                    <a:pt x="365" y="54"/>
                  </a:lnTo>
                  <a:lnTo>
                    <a:pt x="362" y="49"/>
                  </a:lnTo>
                  <a:lnTo>
                    <a:pt x="360" y="45"/>
                  </a:lnTo>
                  <a:lnTo>
                    <a:pt x="352" y="40"/>
                  </a:lnTo>
                  <a:lnTo>
                    <a:pt x="346" y="35"/>
                  </a:lnTo>
                  <a:lnTo>
                    <a:pt x="339" y="34"/>
                  </a:lnTo>
                  <a:lnTo>
                    <a:pt x="331" y="33"/>
                  </a:lnTo>
                  <a:lnTo>
                    <a:pt x="325" y="33"/>
                  </a:lnTo>
                  <a:lnTo>
                    <a:pt x="319" y="33"/>
                  </a:lnTo>
                  <a:lnTo>
                    <a:pt x="319" y="33"/>
                  </a:lnTo>
                  <a:lnTo>
                    <a:pt x="316" y="33"/>
                  </a:lnTo>
                  <a:lnTo>
                    <a:pt x="16" y="33"/>
                  </a:lnTo>
                  <a:lnTo>
                    <a:pt x="16" y="33"/>
                  </a:lnTo>
                  <a:lnTo>
                    <a:pt x="8" y="32"/>
                  </a:lnTo>
                  <a:lnTo>
                    <a:pt x="3" y="28"/>
                  </a:lnTo>
                  <a:lnTo>
                    <a:pt x="1" y="23"/>
                  </a:lnTo>
                  <a:lnTo>
                    <a:pt x="0" y="17"/>
                  </a:lnTo>
                  <a:lnTo>
                    <a:pt x="0" y="17"/>
                  </a:lnTo>
                  <a:lnTo>
                    <a:pt x="1" y="10"/>
                  </a:lnTo>
                  <a:lnTo>
                    <a:pt x="3" y="5"/>
                  </a:lnTo>
                  <a:lnTo>
                    <a:pt x="8" y="2"/>
                  </a:lnTo>
                  <a:lnTo>
                    <a:pt x="16" y="0"/>
                  </a:lnTo>
                  <a:lnTo>
                    <a:pt x="316" y="0"/>
                  </a:lnTo>
                  <a:lnTo>
                    <a:pt x="316" y="0"/>
                  </a:lnTo>
                  <a:lnTo>
                    <a:pt x="325" y="0"/>
                  </a:lnTo>
                  <a:lnTo>
                    <a:pt x="335" y="0"/>
                  </a:lnTo>
                  <a:lnTo>
                    <a:pt x="346" y="2"/>
                  </a:lnTo>
                  <a:lnTo>
                    <a:pt x="357" y="5"/>
                  </a:lnTo>
                  <a:lnTo>
                    <a:pt x="368" y="12"/>
                  </a:lnTo>
                  <a:lnTo>
                    <a:pt x="378" y="19"/>
                  </a:lnTo>
                  <a:lnTo>
                    <a:pt x="383" y="23"/>
                  </a:lnTo>
                  <a:lnTo>
                    <a:pt x="387" y="29"/>
                  </a:lnTo>
                  <a:lnTo>
                    <a:pt x="391" y="35"/>
                  </a:lnTo>
                  <a:lnTo>
                    <a:pt x="395" y="42"/>
                  </a:lnTo>
                  <a:lnTo>
                    <a:pt x="395" y="42"/>
                  </a:lnTo>
                  <a:lnTo>
                    <a:pt x="396" y="48"/>
                  </a:lnTo>
                  <a:lnTo>
                    <a:pt x="395" y="54"/>
                  </a:lnTo>
                  <a:lnTo>
                    <a:pt x="391" y="59"/>
                  </a:lnTo>
                  <a:lnTo>
                    <a:pt x="385" y="63"/>
                  </a:lnTo>
                  <a:lnTo>
                    <a:pt x="385" y="63"/>
                  </a:lnTo>
                  <a:lnTo>
                    <a:pt x="38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2"/>
            <p:cNvSpPr>
              <a:spLocks/>
            </p:cNvSpPr>
            <p:nvPr/>
          </p:nvSpPr>
          <p:spPr bwMode="auto">
            <a:xfrm>
              <a:off x="309" y="1367"/>
              <a:ext cx="79" cy="13"/>
            </a:xfrm>
            <a:custGeom>
              <a:avLst/>
              <a:gdLst>
                <a:gd name="T0" fmla="*/ 380 w 396"/>
                <a:gd name="T1" fmla="*/ 64 h 64"/>
                <a:gd name="T2" fmla="*/ 380 w 396"/>
                <a:gd name="T3" fmla="*/ 64 h 64"/>
                <a:gd name="T4" fmla="*/ 375 w 396"/>
                <a:gd name="T5" fmla="*/ 64 h 64"/>
                <a:gd name="T6" fmla="*/ 370 w 396"/>
                <a:gd name="T7" fmla="*/ 61 h 64"/>
                <a:gd name="T8" fmla="*/ 367 w 396"/>
                <a:gd name="T9" fmla="*/ 58 h 64"/>
                <a:gd name="T10" fmla="*/ 365 w 396"/>
                <a:gd name="T11" fmla="*/ 54 h 64"/>
                <a:gd name="T12" fmla="*/ 365 w 396"/>
                <a:gd name="T13" fmla="*/ 54 h 64"/>
                <a:gd name="T14" fmla="*/ 362 w 396"/>
                <a:gd name="T15" fmla="*/ 49 h 64"/>
                <a:gd name="T16" fmla="*/ 360 w 396"/>
                <a:gd name="T17" fmla="*/ 45 h 64"/>
                <a:gd name="T18" fmla="*/ 352 w 396"/>
                <a:gd name="T19" fmla="*/ 40 h 64"/>
                <a:gd name="T20" fmla="*/ 346 w 396"/>
                <a:gd name="T21" fmla="*/ 35 h 64"/>
                <a:gd name="T22" fmla="*/ 339 w 396"/>
                <a:gd name="T23" fmla="*/ 34 h 64"/>
                <a:gd name="T24" fmla="*/ 331 w 396"/>
                <a:gd name="T25" fmla="*/ 33 h 64"/>
                <a:gd name="T26" fmla="*/ 325 w 396"/>
                <a:gd name="T27" fmla="*/ 33 h 64"/>
                <a:gd name="T28" fmla="*/ 319 w 396"/>
                <a:gd name="T29" fmla="*/ 33 h 64"/>
                <a:gd name="T30" fmla="*/ 319 w 396"/>
                <a:gd name="T31" fmla="*/ 33 h 64"/>
                <a:gd name="T32" fmla="*/ 316 w 396"/>
                <a:gd name="T33" fmla="*/ 33 h 64"/>
                <a:gd name="T34" fmla="*/ 16 w 396"/>
                <a:gd name="T35" fmla="*/ 33 h 64"/>
                <a:gd name="T36" fmla="*/ 16 w 396"/>
                <a:gd name="T37" fmla="*/ 33 h 64"/>
                <a:gd name="T38" fmla="*/ 8 w 396"/>
                <a:gd name="T39" fmla="*/ 32 h 64"/>
                <a:gd name="T40" fmla="*/ 3 w 396"/>
                <a:gd name="T41" fmla="*/ 28 h 64"/>
                <a:gd name="T42" fmla="*/ 1 w 396"/>
                <a:gd name="T43" fmla="*/ 23 h 64"/>
                <a:gd name="T44" fmla="*/ 0 w 396"/>
                <a:gd name="T45" fmla="*/ 17 h 64"/>
                <a:gd name="T46" fmla="*/ 0 w 396"/>
                <a:gd name="T47" fmla="*/ 17 h 64"/>
                <a:gd name="T48" fmla="*/ 1 w 396"/>
                <a:gd name="T49" fmla="*/ 10 h 64"/>
                <a:gd name="T50" fmla="*/ 3 w 396"/>
                <a:gd name="T51" fmla="*/ 5 h 64"/>
                <a:gd name="T52" fmla="*/ 8 w 396"/>
                <a:gd name="T53" fmla="*/ 2 h 64"/>
                <a:gd name="T54" fmla="*/ 16 w 396"/>
                <a:gd name="T55" fmla="*/ 0 h 64"/>
                <a:gd name="T56" fmla="*/ 316 w 396"/>
                <a:gd name="T57" fmla="*/ 0 h 64"/>
                <a:gd name="T58" fmla="*/ 316 w 396"/>
                <a:gd name="T59" fmla="*/ 0 h 64"/>
                <a:gd name="T60" fmla="*/ 325 w 396"/>
                <a:gd name="T61" fmla="*/ 0 h 64"/>
                <a:gd name="T62" fmla="*/ 335 w 396"/>
                <a:gd name="T63" fmla="*/ 0 h 64"/>
                <a:gd name="T64" fmla="*/ 346 w 396"/>
                <a:gd name="T65" fmla="*/ 2 h 64"/>
                <a:gd name="T66" fmla="*/ 357 w 396"/>
                <a:gd name="T67" fmla="*/ 5 h 64"/>
                <a:gd name="T68" fmla="*/ 368 w 396"/>
                <a:gd name="T69" fmla="*/ 12 h 64"/>
                <a:gd name="T70" fmla="*/ 378 w 396"/>
                <a:gd name="T71" fmla="*/ 19 h 64"/>
                <a:gd name="T72" fmla="*/ 383 w 396"/>
                <a:gd name="T73" fmla="*/ 23 h 64"/>
                <a:gd name="T74" fmla="*/ 387 w 396"/>
                <a:gd name="T75" fmla="*/ 29 h 64"/>
                <a:gd name="T76" fmla="*/ 391 w 396"/>
                <a:gd name="T77" fmla="*/ 35 h 64"/>
                <a:gd name="T78" fmla="*/ 395 w 396"/>
                <a:gd name="T79" fmla="*/ 42 h 64"/>
                <a:gd name="T80" fmla="*/ 395 w 396"/>
                <a:gd name="T81" fmla="*/ 42 h 64"/>
                <a:gd name="T82" fmla="*/ 396 w 396"/>
                <a:gd name="T83" fmla="*/ 48 h 64"/>
                <a:gd name="T84" fmla="*/ 395 w 396"/>
                <a:gd name="T85" fmla="*/ 54 h 64"/>
                <a:gd name="T86" fmla="*/ 391 w 396"/>
                <a:gd name="T87" fmla="*/ 59 h 64"/>
                <a:gd name="T88" fmla="*/ 385 w 396"/>
                <a:gd name="T89" fmla="*/ 63 h 64"/>
                <a:gd name="T90" fmla="*/ 385 w 396"/>
                <a:gd name="T91" fmla="*/ 63 h 64"/>
                <a:gd name="T92" fmla="*/ 380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380" y="64"/>
                  </a:moveTo>
                  <a:lnTo>
                    <a:pt x="380" y="64"/>
                  </a:lnTo>
                  <a:lnTo>
                    <a:pt x="375" y="64"/>
                  </a:lnTo>
                  <a:lnTo>
                    <a:pt x="370" y="61"/>
                  </a:lnTo>
                  <a:lnTo>
                    <a:pt x="367" y="58"/>
                  </a:lnTo>
                  <a:lnTo>
                    <a:pt x="365" y="54"/>
                  </a:lnTo>
                  <a:lnTo>
                    <a:pt x="365" y="54"/>
                  </a:lnTo>
                  <a:lnTo>
                    <a:pt x="362" y="49"/>
                  </a:lnTo>
                  <a:lnTo>
                    <a:pt x="360" y="45"/>
                  </a:lnTo>
                  <a:lnTo>
                    <a:pt x="352" y="40"/>
                  </a:lnTo>
                  <a:lnTo>
                    <a:pt x="346" y="35"/>
                  </a:lnTo>
                  <a:lnTo>
                    <a:pt x="339" y="34"/>
                  </a:lnTo>
                  <a:lnTo>
                    <a:pt x="331" y="33"/>
                  </a:lnTo>
                  <a:lnTo>
                    <a:pt x="325" y="33"/>
                  </a:lnTo>
                  <a:lnTo>
                    <a:pt x="319" y="33"/>
                  </a:lnTo>
                  <a:lnTo>
                    <a:pt x="319" y="33"/>
                  </a:lnTo>
                  <a:lnTo>
                    <a:pt x="316" y="33"/>
                  </a:lnTo>
                  <a:lnTo>
                    <a:pt x="16" y="33"/>
                  </a:lnTo>
                  <a:lnTo>
                    <a:pt x="16" y="33"/>
                  </a:lnTo>
                  <a:lnTo>
                    <a:pt x="8" y="32"/>
                  </a:lnTo>
                  <a:lnTo>
                    <a:pt x="3" y="28"/>
                  </a:lnTo>
                  <a:lnTo>
                    <a:pt x="1" y="23"/>
                  </a:lnTo>
                  <a:lnTo>
                    <a:pt x="0" y="17"/>
                  </a:lnTo>
                  <a:lnTo>
                    <a:pt x="0" y="17"/>
                  </a:lnTo>
                  <a:lnTo>
                    <a:pt x="1" y="10"/>
                  </a:lnTo>
                  <a:lnTo>
                    <a:pt x="3" y="5"/>
                  </a:lnTo>
                  <a:lnTo>
                    <a:pt x="8" y="2"/>
                  </a:lnTo>
                  <a:lnTo>
                    <a:pt x="16" y="0"/>
                  </a:lnTo>
                  <a:lnTo>
                    <a:pt x="316" y="0"/>
                  </a:lnTo>
                  <a:lnTo>
                    <a:pt x="316" y="0"/>
                  </a:lnTo>
                  <a:lnTo>
                    <a:pt x="325" y="0"/>
                  </a:lnTo>
                  <a:lnTo>
                    <a:pt x="335" y="0"/>
                  </a:lnTo>
                  <a:lnTo>
                    <a:pt x="346" y="2"/>
                  </a:lnTo>
                  <a:lnTo>
                    <a:pt x="357" y="5"/>
                  </a:lnTo>
                  <a:lnTo>
                    <a:pt x="368" y="12"/>
                  </a:lnTo>
                  <a:lnTo>
                    <a:pt x="378" y="19"/>
                  </a:lnTo>
                  <a:lnTo>
                    <a:pt x="383" y="23"/>
                  </a:lnTo>
                  <a:lnTo>
                    <a:pt x="387" y="29"/>
                  </a:lnTo>
                  <a:lnTo>
                    <a:pt x="391" y="35"/>
                  </a:lnTo>
                  <a:lnTo>
                    <a:pt x="395" y="42"/>
                  </a:lnTo>
                  <a:lnTo>
                    <a:pt x="395" y="42"/>
                  </a:lnTo>
                  <a:lnTo>
                    <a:pt x="396" y="48"/>
                  </a:lnTo>
                  <a:lnTo>
                    <a:pt x="395" y="54"/>
                  </a:lnTo>
                  <a:lnTo>
                    <a:pt x="391" y="59"/>
                  </a:lnTo>
                  <a:lnTo>
                    <a:pt x="385" y="63"/>
                  </a:lnTo>
                  <a:lnTo>
                    <a:pt x="385" y="63"/>
                  </a:lnTo>
                  <a:lnTo>
                    <a:pt x="380"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3"/>
            <p:cNvSpPr>
              <a:spLocks/>
            </p:cNvSpPr>
            <p:nvPr/>
          </p:nvSpPr>
          <p:spPr bwMode="auto">
            <a:xfrm>
              <a:off x="309" y="1395"/>
              <a:ext cx="79" cy="13"/>
            </a:xfrm>
            <a:custGeom>
              <a:avLst/>
              <a:gdLst>
                <a:gd name="T0" fmla="*/ 380 w 396"/>
                <a:gd name="T1" fmla="*/ 64 h 64"/>
                <a:gd name="T2" fmla="*/ 380 w 396"/>
                <a:gd name="T3" fmla="*/ 64 h 64"/>
                <a:gd name="T4" fmla="*/ 375 w 396"/>
                <a:gd name="T5" fmla="*/ 63 h 64"/>
                <a:gd name="T6" fmla="*/ 370 w 396"/>
                <a:gd name="T7" fmla="*/ 61 h 64"/>
                <a:gd name="T8" fmla="*/ 367 w 396"/>
                <a:gd name="T9" fmla="*/ 58 h 64"/>
                <a:gd name="T10" fmla="*/ 365 w 396"/>
                <a:gd name="T11" fmla="*/ 53 h 64"/>
                <a:gd name="T12" fmla="*/ 365 w 396"/>
                <a:gd name="T13" fmla="*/ 53 h 64"/>
                <a:gd name="T14" fmla="*/ 362 w 396"/>
                <a:gd name="T15" fmla="*/ 49 h 64"/>
                <a:gd name="T16" fmla="*/ 360 w 396"/>
                <a:gd name="T17" fmla="*/ 46 h 64"/>
                <a:gd name="T18" fmla="*/ 352 w 396"/>
                <a:gd name="T19" fmla="*/ 40 h 64"/>
                <a:gd name="T20" fmla="*/ 346 w 396"/>
                <a:gd name="T21" fmla="*/ 36 h 64"/>
                <a:gd name="T22" fmla="*/ 339 w 396"/>
                <a:gd name="T23" fmla="*/ 33 h 64"/>
                <a:gd name="T24" fmla="*/ 331 w 396"/>
                <a:gd name="T25" fmla="*/ 32 h 64"/>
                <a:gd name="T26" fmla="*/ 325 w 396"/>
                <a:gd name="T27" fmla="*/ 32 h 64"/>
                <a:gd name="T28" fmla="*/ 319 w 396"/>
                <a:gd name="T29" fmla="*/ 32 h 64"/>
                <a:gd name="T30" fmla="*/ 319 w 396"/>
                <a:gd name="T31" fmla="*/ 32 h 64"/>
                <a:gd name="T32" fmla="*/ 316 w 396"/>
                <a:gd name="T33" fmla="*/ 32 h 64"/>
                <a:gd name="T34" fmla="*/ 16 w 396"/>
                <a:gd name="T35" fmla="*/ 32 h 64"/>
                <a:gd name="T36" fmla="*/ 16 w 396"/>
                <a:gd name="T37" fmla="*/ 32 h 64"/>
                <a:gd name="T38" fmla="*/ 8 w 396"/>
                <a:gd name="T39" fmla="*/ 31 h 64"/>
                <a:gd name="T40" fmla="*/ 3 w 396"/>
                <a:gd name="T41" fmla="*/ 28 h 64"/>
                <a:gd name="T42" fmla="*/ 1 w 396"/>
                <a:gd name="T43" fmla="*/ 23 h 64"/>
                <a:gd name="T44" fmla="*/ 0 w 396"/>
                <a:gd name="T45" fmla="*/ 16 h 64"/>
                <a:gd name="T46" fmla="*/ 0 w 396"/>
                <a:gd name="T47" fmla="*/ 16 h 64"/>
                <a:gd name="T48" fmla="*/ 1 w 396"/>
                <a:gd name="T49" fmla="*/ 10 h 64"/>
                <a:gd name="T50" fmla="*/ 3 w 396"/>
                <a:gd name="T51" fmla="*/ 5 h 64"/>
                <a:gd name="T52" fmla="*/ 8 w 396"/>
                <a:gd name="T53" fmla="*/ 2 h 64"/>
                <a:gd name="T54" fmla="*/ 16 w 396"/>
                <a:gd name="T55" fmla="*/ 0 h 64"/>
                <a:gd name="T56" fmla="*/ 316 w 396"/>
                <a:gd name="T57" fmla="*/ 0 h 64"/>
                <a:gd name="T58" fmla="*/ 316 w 396"/>
                <a:gd name="T59" fmla="*/ 0 h 64"/>
                <a:gd name="T60" fmla="*/ 325 w 396"/>
                <a:gd name="T61" fmla="*/ 0 h 64"/>
                <a:gd name="T62" fmla="*/ 335 w 396"/>
                <a:gd name="T63" fmla="*/ 0 h 64"/>
                <a:gd name="T64" fmla="*/ 346 w 396"/>
                <a:gd name="T65" fmla="*/ 2 h 64"/>
                <a:gd name="T66" fmla="*/ 357 w 396"/>
                <a:gd name="T67" fmla="*/ 6 h 64"/>
                <a:gd name="T68" fmla="*/ 368 w 396"/>
                <a:gd name="T69" fmla="*/ 11 h 64"/>
                <a:gd name="T70" fmla="*/ 378 w 396"/>
                <a:gd name="T71" fmla="*/ 18 h 64"/>
                <a:gd name="T72" fmla="*/ 383 w 396"/>
                <a:gd name="T73" fmla="*/ 23 h 64"/>
                <a:gd name="T74" fmla="*/ 387 w 396"/>
                <a:gd name="T75" fmla="*/ 28 h 64"/>
                <a:gd name="T76" fmla="*/ 391 w 396"/>
                <a:gd name="T77" fmla="*/ 35 h 64"/>
                <a:gd name="T78" fmla="*/ 395 w 396"/>
                <a:gd name="T79" fmla="*/ 42 h 64"/>
                <a:gd name="T80" fmla="*/ 395 w 396"/>
                <a:gd name="T81" fmla="*/ 42 h 64"/>
                <a:gd name="T82" fmla="*/ 396 w 396"/>
                <a:gd name="T83" fmla="*/ 48 h 64"/>
                <a:gd name="T84" fmla="*/ 395 w 396"/>
                <a:gd name="T85" fmla="*/ 54 h 64"/>
                <a:gd name="T86" fmla="*/ 391 w 396"/>
                <a:gd name="T87" fmla="*/ 59 h 64"/>
                <a:gd name="T88" fmla="*/ 385 w 396"/>
                <a:gd name="T89" fmla="*/ 63 h 64"/>
                <a:gd name="T90" fmla="*/ 385 w 396"/>
                <a:gd name="T91" fmla="*/ 63 h 64"/>
                <a:gd name="T92" fmla="*/ 380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380" y="64"/>
                  </a:moveTo>
                  <a:lnTo>
                    <a:pt x="380" y="64"/>
                  </a:lnTo>
                  <a:lnTo>
                    <a:pt x="375" y="63"/>
                  </a:lnTo>
                  <a:lnTo>
                    <a:pt x="370" y="61"/>
                  </a:lnTo>
                  <a:lnTo>
                    <a:pt x="367" y="58"/>
                  </a:lnTo>
                  <a:lnTo>
                    <a:pt x="365" y="53"/>
                  </a:lnTo>
                  <a:lnTo>
                    <a:pt x="365" y="53"/>
                  </a:lnTo>
                  <a:lnTo>
                    <a:pt x="362" y="49"/>
                  </a:lnTo>
                  <a:lnTo>
                    <a:pt x="360" y="46"/>
                  </a:lnTo>
                  <a:lnTo>
                    <a:pt x="352" y="40"/>
                  </a:lnTo>
                  <a:lnTo>
                    <a:pt x="346" y="36"/>
                  </a:lnTo>
                  <a:lnTo>
                    <a:pt x="339" y="33"/>
                  </a:lnTo>
                  <a:lnTo>
                    <a:pt x="331" y="32"/>
                  </a:lnTo>
                  <a:lnTo>
                    <a:pt x="325" y="32"/>
                  </a:lnTo>
                  <a:lnTo>
                    <a:pt x="319" y="32"/>
                  </a:lnTo>
                  <a:lnTo>
                    <a:pt x="319" y="32"/>
                  </a:lnTo>
                  <a:lnTo>
                    <a:pt x="316" y="32"/>
                  </a:lnTo>
                  <a:lnTo>
                    <a:pt x="16" y="32"/>
                  </a:lnTo>
                  <a:lnTo>
                    <a:pt x="16" y="32"/>
                  </a:lnTo>
                  <a:lnTo>
                    <a:pt x="8" y="31"/>
                  </a:lnTo>
                  <a:lnTo>
                    <a:pt x="3" y="28"/>
                  </a:lnTo>
                  <a:lnTo>
                    <a:pt x="1" y="23"/>
                  </a:lnTo>
                  <a:lnTo>
                    <a:pt x="0" y="16"/>
                  </a:lnTo>
                  <a:lnTo>
                    <a:pt x="0" y="16"/>
                  </a:lnTo>
                  <a:lnTo>
                    <a:pt x="1" y="10"/>
                  </a:lnTo>
                  <a:lnTo>
                    <a:pt x="3" y="5"/>
                  </a:lnTo>
                  <a:lnTo>
                    <a:pt x="8" y="2"/>
                  </a:lnTo>
                  <a:lnTo>
                    <a:pt x="16" y="0"/>
                  </a:lnTo>
                  <a:lnTo>
                    <a:pt x="316" y="0"/>
                  </a:lnTo>
                  <a:lnTo>
                    <a:pt x="316" y="0"/>
                  </a:lnTo>
                  <a:lnTo>
                    <a:pt x="325" y="0"/>
                  </a:lnTo>
                  <a:lnTo>
                    <a:pt x="335" y="0"/>
                  </a:lnTo>
                  <a:lnTo>
                    <a:pt x="346" y="2"/>
                  </a:lnTo>
                  <a:lnTo>
                    <a:pt x="357" y="6"/>
                  </a:lnTo>
                  <a:lnTo>
                    <a:pt x="368" y="11"/>
                  </a:lnTo>
                  <a:lnTo>
                    <a:pt x="378" y="18"/>
                  </a:lnTo>
                  <a:lnTo>
                    <a:pt x="383" y="23"/>
                  </a:lnTo>
                  <a:lnTo>
                    <a:pt x="387" y="28"/>
                  </a:lnTo>
                  <a:lnTo>
                    <a:pt x="391" y="35"/>
                  </a:lnTo>
                  <a:lnTo>
                    <a:pt x="395" y="42"/>
                  </a:lnTo>
                  <a:lnTo>
                    <a:pt x="395" y="42"/>
                  </a:lnTo>
                  <a:lnTo>
                    <a:pt x="396" y="48"/>
                  </a:lnTo>
                  <a:lnTo>
                    <a:pt x="395" y="54"/>
                  </a:lnTo>
                  <a:lnTo>
                    <a:pt x="391" y="59"/>
                  </a:lnTo>
                  <a:lnTo>
                    <a:pt x="385" y="63"/>
                  </a:lnTo>
                  <a:lnTo>
                    <a:pt x="385" y="63"/>
                  </a:lnTo>
                  <a:lnTo>
                    <a:pt x="38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4"/>
            <p:cNvSpPr>
              <a:spLocks/>
            </p:cNvSpPr>
            <p:nvPr/>
          </p:nvSpPr>
          <p:spPr bwMode="auto">
            <a:xfrm>
              <a:off x="309" y="1395"/>
              <a:ext cx="79" cy="13"/>
            </a:xfrm>
            <a:custGeom>
              <a:avLst/>
              <a:gdLst>
                <a:gd name="T0" fmla="*/ 380 w 396"/>
                <a:gd name="T1" fmla="*/ 64 h 64"/>
                <a:gd name="T2" fmla="*/ 380 w 396"/>
                <a:gd name="T3" fmla="*/ 64 h 64"/>
                <a:gd name="T4" fmla="*/ 375 w 396"/>
                <a:gd name="T5" fmla="*/ 63 h 64"/>
                <a:gd name="T6" fmla="*/ 370 w 396"/>
                <a:gd name="T7" fmla="*/ 61 h 64"/>
                <a:gd name="T8" fmla="*/ 367 w 396"/>
                <a:gd name="T9" fmla="*/ 58 h 64"/>
                <a:gd name="T10" fmla="*/ 365 w 396"/>
                <a:gd name="T11" fmla="*/ 53 h 64"/>
                <a:gd name="T12" fmla="*/ 365 w 396"/>
                <a:gd name="T13" fmla="*/ 53 h 64"/>
                <a:gd name="T14" fmla="*/ 362 w 396"/>
                <a:gd name="T15" fmla="*/ 49 h 64"/>
                <a:gd name="T16" fmla="*/ 360 w 396"/>
                <a:gd name="T17" fmla="*/ 46 h 64"/>
                <a:gd name="T18" fmla="*/ 352 w 396"/>
                <a:gd name="T19" fmla="*/ 40 h 64"/>
                <a:gd name="T20" fmla="*/ 346 w 396"/>
                <a:gd name="T21" fmla="*/ 36 h 64"/>
                <a:gd name="T22" fmla="*/ 339 w 396"/>
                <a:gd name="T23" fmla="*/ 33 h 64"/>
                <a:gd name="T24" fmla="*/ 331 w 396"/>
                <a:gd name="T25" fmla="*/ 32 h 64"/>
                <a:gd name="T26" fmla="*/ 325 w 396"/>
                <a:gd name="T27" fmla="*/ 32 h 64"/>
                <a:gd name="T28" fmla="*/ 319 w 396"/>
                <a:gd name="T29" fmla="*/ 32 h 64"/>
                <a:gd name="T30" fmla="*/ 319 w 396"/>
                <a:gd name="T31" fmla="*/ 32 h 64"/>
                <a:gd name="T32" fmla="*/ 316 w 396"/>
                <a:gd name="T33" fmla="*/ 32 h 64"/>
                <a:gd name="T34" fmla="*/ 16 w 396"/>
                <a:gd name="T35" fmla="*/ 32 h 64"/>
                <a:gd name="T36" fmla="*/ 16 w 396"/>
                <a:gd name="T37" fmla="*/ 32 h 64"/>
                <a:gd name="T38" fmla="*/ 8 w 396"/>
                <a:gd name="T39" fmla="*/ 31 h 64"/>
                <a:gd name="T40" fmla="*/ 3 w 396"/>
                <a:gd name="T41" fmla="*/ 28 h 64"/>
                <a:gd name="T42" fmla="*/ 1 w 396"/>
                <a:gd name="T43" fmla="*/ 23 h 64"/>
                <a:gd name="T44" fmla="*/ 0 w 396"/>
                <a:gd name="T45" fmla="*/ 16 h 64"/>
                <a:gd name="T46" fmla="*/ 0 w 396"/>
                <a:gd name="T47" fmla="*/ 16 h 64"/>
                <a:gd name="T48" fmla="*/ 1 w 396"/>
                <a:gd name="T49" fmla="*/ 10 h 64"/>
                <a:gd name="T50" fmla="*/ 3 w 396"/>
                <a:gd name="T51" fmla="*/ 5 h 64"/>
                <a:gd name="T52" fmla="*/ 8 w 396"/>
                <a:gd name="T53" fmla="*/ 2 h 64"/>
                <a:gd name="T54" fmla="*/ 16 w 396"/>
                <a:gd name="T55" fmla="*/ 0 h 64"/>
                <a:gd name="T56" fmla="*/ 316 w 396"/>
                <a:gd name="T57" fmla="*/ 0 h 64"/>
                <a:gd name="T58" fmla="*/ 316 w 396"/>
                <a:gd name="T59" fmla="*/ 0 h 64"/>
                <a:gd name="T60" fmla="*/ 325 w 396"/>
                <a:gd name="T61" fmla="*/ 0 h 64"/>
                <a:gd name="T62" fmla="*/ 335 w 396"/>
                <a:gd name="T63" fmla="*/ 0 h 64"/>
                <a:gd name="T64" fmla="*/ 346 w 396"/>
                <a:gd name="T65" fmla="*/ 2 h 64"/>
                <a:gd name="T66" fmla="*/ 357 w 396"/>
                <a:gd name="T67" fmla="*/ 6 h 64"/>
                <a:gd name="T68" fmla="*/ 368 w 396"/>
                <a:gd name="T69" fmla="*/ 11 h 64"/>
                <a:gd name="T70" fmla="*/ 378 w 396"/>
                <a:gd name="T71" fmla="*/ 18 h 64"/>
                <a:gd name="T72" fmla="*/ 383 w 396"/>
                <a:gd name="T73" fmla="*/ 23 h 64"/>
                <a:gd name="T74" fmla="*/ 387 w 396"/>
                <a:gd name="T75" fmla="*/ 28 h 64"/>
                <a:gd name="T76" fmla="*/ 391 w 396"/>
                <a:gd name="T77" fmla="*/ 35 h 64"/>
                <a:gd name="T78" fmla="*/ 395 w 396"/>
                <a:gd name="T79" fmla="*/ 42 h 64"/>
                <a:gd name="T80" fmla="*/ 395 w 396"/>
                <a:gd name="T81" fmla="*/ 42 h 64"/>
                <a:gd name="T82" fmla="*/ 396 w 396"/>
                <a:gd name="T83" fmla="*/ 48 h 64"/>
                <a:gd name="T84" fmla="*/ 395 w 396"/>
                <a:gd name="T85" fmla="*/ 54 h 64"/>
                <a:gd name="T86" fmla="*/ 391 w 396"/>
                <a:gd name="T87" fmla="*/ 59 h 64"/>
                <a:gd name="T88" fmla="*/ 385 w 396"/>
                <a:gd name="T89" fmla="*/ 63 h 64"/>
                <a:gd name="T90" fmla="*/ 385 w 396"/>
                <a:gd name="T91" fmla="*/ 63 h 64"/>
                <a:gd name="T92" fmla="*/ 380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380" y="64"/>
                  </a:moveTo>
                  <a:lnTo>
                    <a:pt x="380" y="64"/>
                  </a:lnTo>
                  <a:lnTo>
                    <a:pt x="375" y="63"/>
                  </a:lnTo>
                  <a:lnTo>
                    <a:pt x="370" y="61"/>
                  </a:lnTo>
                  <a:lnTo>
                    <a:pt x="367" y="58"/>
                  </a:lnTo>
                  <a:lnTo>
                    <a:pt x="365" y="53"/>
                  </a:lnTo>
                  <a:lnTo>
                    <a:pt x="365" y="53"/>
                  </a:lnTo>
                  <a:lnTo>
                    <a:pt x="362" y="49"/>
                  </a:lnTo>
                  <a:lnTo>
                    <a:pt x="360" y="46"/>
                  </a:lnTo>
                  <a:lnTo>
                    <a:pt x="352" y="40"/>
                  </a:lnTo>
                  <a:lnTo>
                    <a:pt x="346" y="36"/>
                  </a:lnTo>
                  <a:lnTo>
                    <a:pt x="339" y="33"/>
                  </a:lnTo>
                  <a:lnTo>
                    <a:pt x="331" y="32"/>
                  </a:lnTo>
                  <a:lnTo>
                    <a:pt x="325" y="32"/>
                  </a:lnTo>
                  <a:lnTo>
                    <a:pt x="319" y="32"/>
                  </a:lnTo>
                  <a:lnTo>
                    <a:pt x="319" y="32"/>
                  </a:lnTo>
                  <a:lnTo>
                    <a:pt x="316" y="32"/>
                  </a:lnTo>
                  <a:lnTo>
                    <a:pt x="16" y="32"/>
                  </a:lnTo>
                  <a:lnTo>
                    <a:pt x="16" y="32"/>
                  </a:lnTo>
                  <a:lnTo>
                    <a:pt x="8" y="31"/>
                  </a:lnTo>
                  <a:lnTo>
                    <a:pt x="3" y="28"/>
                  </a:lnTo>
                  <a:lnTo>
                    <a:pt x="1" y="23"/>
                  </a:lnTo>
                  <a:lnTo>
                    <a:pt x="0" y="16"/>
                  </a:lnTo>
                  <a:lnTo>
                    <a:pt x="0" y="16"/>
                  </a:lnTo>
                  <a:lnTo>
                    <a:pt x="1" y="10"/>
                  </a:lnTo>
                  <a:lnTo>
                    <a:pt x="3" y="5"/>
                  </a:lnTo>
                  <a:lnTo>
                    <a:pt x="8" y="2"/>
                  </a:lnTo>
                  <a:lnTo>
                    <a:pt x="16" y="0"/>
                  </a:lnTo>
                  <a:lnTo>
                    <a:pt x="316" y="0"/>
                  </a:lnTo>
                  <a:lnTo>
                    <a:pt x="316" y="0"/>
                  </a:lnTo>
                  <a:lnTo>
                    <a:pt x="325" y="0"/>
                  </a:lnTo>
                  <a:lnTo>
                    <a:pt x="335" y="0"/>
                  </a:lnTo>
                  <a:lnTo>
                    <a:pt x="346" y="2"/>
                  </a:lnTo>
                  <a:lnTo>
                    <a:pt x="357" y="6"/>
                  </a:lnTo>
                  <a:lnTo>
                    <a:pt x="368" y="11"/>
                  </a:lnTo>
                  <a:lnTo>
                    <a:pt x="378" y="18"/>
                  </a:lnTo>
                  <a:lnTo>
                    <a:pt x="383" y="23"/>
                  </a:lnTo>
                  <a:lnTo>
                    <a:pt x="387" y="28"/>
                  </a:lnTo>
                  <a:lnTo>
                    <a:pt x="391" y="35"/>
                  </a:lnTo>
                  <a:lnTo>
                    <a:pt x="395" y="42"/>
                  </a:lnTo>
                  <a:lnTo>
                    <a:pt x="395" y="42"/>
                  </a:lnTo>
                  <a:lnTo>
                    <a:pt x="396" y="48"/>
                  </a:lnTo>
                  <a:lnTo>
                    <a:pt x="395" y="54"/>
                  </a:lnTo>
                  <a:lnTo>
                    <a:pt x="391" y="59"/>
                  </a:lnTo>
                  <a:lnTo>
                    <a:pt x="385" y="63"/>
                  </a:lnTo>
                  <a:lnTo>
                    <a:pt x="385" y="63"/>
                  </a:lnTo>
                  <a:lnTo>
                    <a:pt x="380"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5"/>
            <p:cNvSpPr>
              <a:spLocks/>
            </p:cNvSpPr>
            <p:nvPr/>
          </p:nvSpPr>
          <p:spPr bwMode="auto">
            <a:xfrm>
              <a:off x="309" y="1423"/>
              <a:ext cx="79" cy="13"/>
            </a:xfrm>
            <a:custGeom>
              <a:avLst/>
              <a:gdLst>
                <a:gd name="T0" fmla="*/ 380 w 396"/>
                <a:gd name="T1" fmla="*/ 65 h 65"/>
                <a:gd name="T2" fmla="*/ 380 w 396"/>
                <a:gd name="T3" fmla="*/ 65 h 65"/>
                <a:gd name="T4" fmla="*/ 375 w 396"/>
                <a:gd name="T5" fmla="*/ 63 h 65"/>
                <a:gd name="T6" fmla="*/ 370 w 396"/>
                <a:gd name="T7" fmla="*/ 62 h 65"/>
                <a:gd name="T8" fmla="*/ 367 w 396"/>
                <a:gd name="T9" fmla="*/ 58 h 65"/>
                <a:gd name="T10" fmla="*/ 365 w 396"/>
                <a:gd name="T11" fmla="*/ 55 h 65"/>
                <a:gd name="T12" fmla="*/ 365 w 396"/>
                <a:gd name="T13" fmla="*/ 55 h 65"/>
                <a:gd name="T14" fmla="*/ 362 w 396"/>
                <a:gd name="T15" fmla="*/ 50 h 65"/>
                <a:gd name="T16" fmla="*/ 360 w 396"/>
                <a:gd name="T17" fmla="*/ 46 h 65"/>
                <a:gd name="T18" fmla="*/ 352 w 396"/>
                <a:gd name="T19" fmla="*/ 40 h 65"/>
                <a:gd name="T20" fmla="*/ 346 w 396"/>
                <a:gd name="T21" fmla="*/ 36 h 65"/>
                <a:gd name="T22" fmla="*/ 339 w 396"/>
                <a:gd name="T23" fmla="*/ 34 h 65"/>
                <a:gd name="T24" fmla="*/ 331 w 396"/>
                <a:gd name="T25" fmla="*/ 34 h 65"/>
                <a:gd name="T26" fmla="*/ 325 w 396"/>
                <a:gd name="T27" fmla="*/ 32 h 65"/>
                <a:gd name="T28" fmla="*/ 319 w 396"/>
                <a:gd name="T29" fmla="*/ 34 h 65"/>
                <a:gd name="T30" fmla="*/ 319 w 396"/>
                <a:gd name="T31" fmla="*/ 34 h 65"/>
                <a:gd name="T32" fmla="*/ 316 w 396"/>
                <a:gd name="T33" fmla="*/ 34 h 65"/>
                <a:gd name="T34" fmla="*/ 16 w 396"/>
                <a:gd name="T35" fmla="*/ 34 h 65"/>
                <a:gd name="T36" fmla="*/ 16 w 396"/>
                <a:gd name="T37" fmla="*/ 34 h 65"/>
                <a:gd name="T38" fmla="*/ 8 w 396"/>
                <a:gd name="T39" fmla="*/ 32 h 65"/>
                <a:gd name="T40" fmla="*/ 3 w 396"/>
                <a:gd name="T41" fmla="*/ 29 h 65"/>
                <a:gd name="T42" fmla="*/ 1 w 396"/>
                <a:gd name="T43" fmla="*/ 24 h 65"/>
                <a:gd name="T44" fmla="*/ 0 w 396"/>
                <a:gd name="T45" fmla="*/ 17 h 65"/>
                <a:gd name="T46" fmla="*/ 0 w 396"/>
                <a:gd name="T47" fmla="*/ 17 h 65"/>
                <a:gd name="T48" fmla="*/ 1 w 396"/>
                <a:gd name="T49" fmla="*/ 11 h 65"/>
                <a:gd name="T50" fmla="*/ 3 w 396"/>
                <a:gd name="T51" fmla="*/ 6 h 65"/>
                <a:gd name="T52" fmla="*/ 8 w 396"/>
                <a:gd name="T53" fmla="*/ 2 h 65"/>
                <a:gd name="T54" fmla="*/ 16 w 396"/>
                <a:gd name="T55" fmla="*/ 1 h 65"/>
                <a:gd name="T56" fmla="*/ 316 w 396"/>
                <a:gd name="T57" fmla="*/ 1 h 65"/>
                <a:gd name="T58" fmla="*/ 316 w 396"/>
                <a:gd name="T59" fmla="*/ 1 h 65"/>
                <a:gd name="T60" fmla="*/ 325 w 396"/>
                <a:gd name="T61" fmla="*/ 0 h 65"/>
                <a:gd name="T62" fmla="*/ 335 w 396"/>
                <a:gd name="T63" fmla="*/ 1 h 65"/>
                <a:gd name="T64" fmla="*/ 346 w 396"/>
                <a:gd name="T65" fmla="*/ 2 h 65"/>
                <a:gd name="T66" fmla="*/ 357 w 396"/>
                <a:gd name="T67" fmla="*/ 6 h 65"/>
                <a:gd name="T68" fmla="*/ 368 w 396"/>
                <a:gd name="T69" fmla="*/ 11 h 65"/>
                <a:gd name="T70" fmla="*/ 378 w 396"/>
                <a:gd name="T71" fmla="*/ 19 h 65"/>
                <a:gd name="T72" fmla="*/ 383 w 396"/>
                <a:gd name="T73" fmla="*/ 24 h 65"/>
                <a:gd name="T74" fmla="*/ 387 w 396"/>
                <a:gd name="T75" fmla="*/ 30 h 65"/>
                <a:gd name="T76" fmla="*/ 391 w 396"/>
                <a:gd name="T77" fmla="*/ 35 h 65"/>
                <a:gd name="T78" fmla="*/ 395 w 396"/>
                <a:gd name="T79" fmla="*/ 42 h 65"/>
                <a:gd name="T80" fmla="*/ 395 w 396"/>
                <a:gd name="T81" fmla="*/ 42 h 65"/>
                <a:gd name="T82" fmla="*/ 396 w 396"/>
                <a:gd name="T83" fmla="*/ 48 h 65"/>
                <a:gd name="T84" fmla="*/ 395 w 396"/>
                <a:gd name="T85" fmla="*/ 55 h 65"/>
                <a:gd name="T86" fmla="*/ 391 w 396"/>
                <a:gd name="T87" fmla="*/ 60 h 65"/>
                <a:gd name="T88" fmla="*/ 385 w 396"/>
                <a:gd name="T89" fmla="*/ 63 h 65"/>
                <a:gd name="T90" fmla="*/ 385 w 396"/>
                <a:gd name="T91" fmla="*/ 63 h 65"/>
                <a:gd name="T92" fmla="*/ 380 w 396"/>
                <a:gd name="T9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5">
                  <a:moveTo>
                    <a:pt x="380" y="65"/>
                  </a:moveTo>
                  <a:lnTo>
                    <a:pt x="380" y="65"/>
                  </a:lnTo>
                  <a:lnTo>
                    <a:pt x="375" y="63"/>
                  </a:lnTo>
                  <a:lnTo>
                    <a:pt x="370" y="62"/>
                  </a:lnTo>
                  <a:lnTo>
                    <a:pt x="367" y="58"/>
                  </a:lnTo>
                  <a:lnTo>
                    <a:pt x="365" y="55"/>
                  </a:lnTo>
                  <a:lnTo>
                    <a:pt x="365" y="55"/>
                  </a:lnTo>
                  <a:lnTo>
                    <a:pt x="362" y="50"/>
                  </a:lnTo>
                  <a:lnTo>
                    <a:pt x="360" y="46"/>
                  </a:lnTo>
                  <a:lnTo>
                    <a:pt x="352" y="40"/>
                  </a:lnTo>
                  <a:lnTo>
                    <a:pt x="346" y="36"/>
                  </a:lnTo>
                  <a:lnTo>
                    <a:pt x="339" y="34"/>
                  </a:lnTo>
                  <a:lnTo>
                    <a:pt x="331" y="34"/>
                  </a:lnTo>
                  <a:lnTo>
                    <a:pt x="325" y="32"/>
                  </a:lnTo>
                  <a:lnTo>
                    <a:pt x="319" y="34"/>
                  </a:lnTo>
                  <a:lnTo>
                    <a:pt x="319" y="34"/>
                  </a:lnTo>
                  <a:lnTo>
                    <a:pt x="316" y="34"/>
                  </a:lnTo>
                  <a:lnTo>
                    <a:pt x="16" y="34"/>
                  </a:lnTo>
                  <a:lnTo>
                    <a:pt x="16" y="34"/>
                  </a:lnTo>
                  <a:lnTo>
                    <a:pt x="8" y="32"/>
                  </a:lnTo>
                  <a:lnTo>
                    <a:pt x="3" y="29"/>
                  </a:lnTo>
                  <a:lnTo>
                    <a:pt x="1" y="24"/>
                  </a:lnTo>
                  <a:lnTo>
                    <a:pt x="0" y="17"/>
                  </a:lnTo>
                  <a:lnTo>
                    <a:pt x="0" y="17"/>
                  </a:lnTo>
                  <a:lnTo>
                    <a:pt x="1" y="11"/>
                  </a:lnTo>
                  <a:lnTo>
                    <a:pt x="3" y="6"/>
                  </a:lnTo>
                  <a:lnTo>
                    <a:pt x="8" y="2"/>
                  </a:lnTo>
                  <a:lnTo>
                    <a:pt x="16" y="1"/>
                  </a:lnTo>
                  <a:lnTo>
                    <a:pt x="316" y="1"/>
                  </a:lnTo>
                  <a:lnTo>
                    <a:pt x="316" y="1"/>
                  </a:lnTo>
                  <a:lnTo>
                    <a:pt x="325" y="0"/>
                  </a:lnTo>
                  <a:lnTo>
                    <a:pt x="335" y="1"/>
                  </a:lnTo>
                  <a:lnTo>
                    <a:pt x="346" y="2"/>
                  </a:lnTo>
                  <a:lnTo>
                    <a:pt x="357" y="6"/>
                  </a:lnTo>
                  <a:lnTo>
                    <a:pt x="368" y="11"/>
                  </a:lnTo>
                  <a:lnTo>
                    <a:pt x="378" y="19"/>
                  </a:lnTo>
                  <a:lnTo>
                    <a:pt x="383" y="24"/>
                  </a:lnTo>
                  <a:lnTo>
                    <a:pt x="387" y="30"/>
                  </a:lnTo>
                  <a:lnTo>
                    <a:pt x="391" y="35"/>
                  </a:lnTo>
                  <a:lnTo>
                    <a:pt x="395" y="42"/>
                  </a:lnTo>
                  <a:lnTo>
                    <a:pt x="395" y="42"/>
                  </a:lnTo>
                  <a:lnTo>
                    <a:pt x="396" y="48"/>
                  </a:lnTo>
                  <a:lnTo>
                    <a:pt x="395" y="55"/>
                  </a:lnTo>
                  <a:lnTo>
                    <a:pt x="391" y="60"/>
                  </a:lnTo>
                  <a:lnTo>
                    <a:pt x="385" y="63"/>
                  </a:lnTo>
                  <a:lnTo>
                    <a:pt x="385" y="63"/>
                  </a:lnTo>
                  <a:lnTo>
                    <a:pt x="380"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6"/>
            <p:cNvSpPr>
              <a:spLocks/>
            </p:cNvSpPr>
            <p:nvPr/>
          </p:nvSpPr>
          <p:spPr bwMode="auto">
            <a:xfrm>
              <a:off x="309" y="1423"/>
              <a:ext cx="79" cy="13"/>
            </a:xfrm>
            <a:custGeom>
              <a:avLst/>
              <a:gdLst>
                <a:gd name="T0" fmla="*/ 380 w 396"/>
                <a:gd name="T1" fmla="*/ 65 h 65"/>
                <a:gd name="T2" fmla="*/ 380 w 396"/>
                <a:gd name="T3" fmla="*/ 65 h 65"/>
                <a:gd name="T4" fmla="*/ 375 w 396"/>
                <a:gd name="T5" fmla="*/ 63 h 65"/>
                <a:gd name="T6" fmla="*/ 370 w 396"/>
                <a:gd name="T7" fmla="*/ 62 h 65"/>
                <a:gd name="T8" fmla="*/ 367 w 396"/>
                <a:gd name="T9" fmla="*/ 58 h 65"/>
                <a:gd name="T10" fmla="*/ 365 w 396"/>
                <a:gd name="T11" fmla="*/ 55 h 65"/>
                <a:gd name="T12" fmla="*/ 365 w 396"/>
                <a:gd name="T13" fmla="*/ 55 h 65"/>
                <a:gd name="T14" fmla="*/ 362 w 396"/>
                <a:gd name="T15" fmla="*/ 50 h 65"/>
                <a:gd name="T16" fmla="*/ 360 w 396"/>
                <a:gd name="T17" fmla="*/ 46 h 65"/>
                <a:gd name="T18" fmla="*/ 352 w 396"/>
                <a:gd name="T19" fmla="*/ 40 h 65"/>
                <a:gd name="T20" fmla="*/ 346 w 396"/>
                <a:gd name="T21" fmla="*/ 36 h 65"/>
                <a:gd name="T22" fmla="*/ 339 w 396"/>
                <a:gd name="T23" fmla="*/ 34 h 65"/>
                <a:gd name="T24" fmla="*/ 331 w 396"/>
                <a:gd name="T25" fmla="*/ 34 h 65"/>
                <a:gd name="T26" fmla="*/ 325 w 396"/>
                <a:gd name="T27" fmla="*/ 32 h 65"/>
                <a:gd name="T28" fmla="*/ 319 w 396"/>
                <a:gd name="T29" fmla="*/ 34 h 65"/>
                <a:gd name="T30" fmla="*/ 319 w 396"/>
                <a:gd name="T31" fmla="*/ 34 h 65"/>
                <a:gd name="T32" fmla="*/ 316 w 396"/>
                <a:gd name="T33" fmla="*/ 34 h 65"/>
                <a:gd name="T34" fmla="*/ 16 w 396"/>
                <a:gd name="T35" fmla="*/ 34 h 65"/>
                <a:gd name="T36" fmla="*/ 16 w 396"/>
                <a:gd name="T37" fmla="*/ 34 h 65"/>
                <a:gd name="T38" fmla="*/ 8 w 396"/>
                <a:gd name="T39" fmla="*/ 32 h 65"/>
                <a:gd name="T40" fmla="*/ 3 w 396"/>
                <a:gd name="T41" fmla="*/ 29 h 65"/>
                <a:gd name="T42" fmla="*/ 1 w 396"/>
                <a:gd name="T43" fmla="*/ 24 h 65"/>
                <a:gd name="T44" fmla="*/ 0 w 396"/>
                <a:gd name="T45" fmla="*/ 17 h 65"/>
                <a:gd name="T46" fmla="*/ 0 w 396"/>
                <a:gd name="T47" fmla="*/ 17 h 65"/>
                <a:gd name="T48" fmla="*/ 1 w 396"/>
                <a:gd name="T49" fmla="*/ 11 h 65"/>
                <a:gd name="T50" fmla="*/ 3 w 396"/>
                <a:gd name="T51" fmla="*/ 6 h 65"/>
                <a:gd name="T52" fmla="*/ 8 w 396"/>
                <a:gd name="T53" fmla="*/ 2 h 65"/>
                <a:gd name="T54" fmla="*/ 16 w 396"/>
                <a:gd name="T55" fmla="*/ 1 h 65"/>
                <a:gd name="T56" fmla="*/ 316 w 396"/>
                <a:gd name="T57" fmla="*/ 1 h 65"/>
                <a:gd name="T58" fmla="*/ 316 w 396"/>
                <a:gd name="T59" fmla="*/ 1 h 65"/>
                <a:gd name="T60" fmla="*/ 325 w 396"/>
                <a:gd name="T61" fmla="*/ 0 h 65"/>
                <a:gd name="T62" fmla="*/ 335 w 396"/>
                <a:gd name="T63" fmla="*/ 1 h 65"/>
                <a:gd name="T64" fmla="*/ 346 w 396"/>
                <a:gd name="T65" fmla="*/ 2 h 65"/>
                <a:gd name="T66" fmla="*/ 357 w 396"/>
                <a:gd name="T67" fmla="*/ 6 h 65"/>
                <a:gd name="T68" fmla="*/ 368 w 396"/>
                <a:gd name="T69" fmla="*/ 11 h 65"/>
                <a:gd name="T70" fmla="*/ 378 w 396"/>
                <a:gd name="T71" fmla="*/ 19 h 65"/>
                <a:gd name="T72" fmla="*/ 383 w 396"/>
                <a:gd name="T73" fmla="*/ 24 h 65"/>
                <a:gd name="T74" fmla="*/ 387 w 396"/>
                <a:gd name="T75" fmla="*/ 30 h 65"/>
                <a:gd name="T76" fmla="*/ 391 w 396"/>
                <a:gd name="T77" fmla="*/ 35 h 65"/>
                <a:gd name="T78" fmla="*/ 395 w 396"/>
                <a:gd name="T79" fmla="*/ 42 h 65"/>
                <a:gd name="T80" fmla="*/ 395 w 396"/>
                <a:gd name="T81" fmla="*/ 42 h 65"/>
                <a:gd name="T82" fmla="*/ 396 w 396"/>
                <a:gd name="T83" fmla="*/ 48 h 65"/>
                <a:gd name="T84" fmla="*/ 395 w 396"/>
                <a:gd name="T85" fmla="*/ 55 h 65"/>
                <a:gd name="T86" fmla="*/ 391 w 396"/>
                <a:gd name="T87" fmla="*/ 60 h 65"/>
                <a:gd name="T88" fmla="*/ 385 w 396"/>
                <a:gd name="T89" fmla="*/ 63 h 65"/>
                <a:gd name="T90" fmla="*/ 385 w 396"/>
                <a:gd name="T91" fmla="*/ 63 h 65"/>
                <a:gd name="T92" fmla="*/ 380 w 396"/>
                <a:gd name="T9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5">
                  <a:moveTo>
                    <a:pt x="380" y="65"/>
                  </a:moveTo>
                  <a:lnTo>
                    <a:pt x="380" y="65"/>
                  </a:lnTo>
                  <a:lnTo>
                    <a:pt x="375" y="63"/>
                  </a:lnTo>
                  <a:lnTo>
                    <a:pt x="370" y="62"/>
                  </a:lnTo>
                  <a:lnTo>
                    <a:pt x="367" y="58"/>
                  </a:lnTo>
                  <a:lnTo>
                    <a:pt x="365" y="55"/>
                  </a:lnTo>
                  <a:lnTo>
                    <a:pt x="365" y="55"/>
                  </a:lnTo>
                  <a:lnTo>
                    <a:pt x="362" y="50"/>
                  </a:lnTo>
                  <a:lnTo>
                    <a:pt x="360" y="46"/>
                  </a:lnTo>
                  <a:lnTo>
                    <a:pt x="352" y="40"/>
                  </a:lnTo>
                  <a:lnTo>
                    <a:pt x="346" y="36"/>
                  </a:lnTo>
                  <a:lnTo>
                    <a:pt x="339" y="34"/>
                  </a:lnTo>
                  <a:lnTo>
                    <a:pt x="331" y="34"/>
                  </a:lnTo>
                  <a:lnTo>
                    <a:pt x="325" y="32"/>
                  </a:lnTo>
                  <a:lnTo>
                    <a:pt x="319" y="34"/>
                  </a:lnTo>
                  <a:lnTo>
                    <a:pt x="319" y="34"/>
                  </a:lnTo>
                  <a:lnTo>
                    <a:pt x="316" y="34"/>
                  </a:lnTo>
                  <a:lnTo>
                    <a:pt x="16" y="34"/>
                  </a:lnTo>
                  <a:lnTo>
                    <a:pt x="16" y="34"/>
                  </a:lnTo>
                  <a:lnTo>
                    <a:pt x="8" y="32"/>
                  </a:lnTo>
                  <a:lnTo>
                    <a:pt x="3" y="29"/>
                  </a:lnTo>
                  <a:lnTo>
                    <a:pt x="1" y="24"/>
                  </a:lnTo>
                  <a:lnTo>
                    <a:pt x="0" y="17"/>
                  </a:lnTo>
                  <a:lnTo>
                    <a:pt x="0" y="17"/>
                  </a:lnTo>
                  <a:lnTo>
                    <a:pt x="1" y="11"/>
                  </a:lnTo>
                  <a:lnTo>
                    <a:pt x="3" y="6"/>
                  </a:lnTo>
                  <a:lnTo>
                    <a:pt x="8" y="2"/>
                  </a:lnTo>
                  <a:lnTo>
                    <a:pt x="16" y="1"/>
                  </a:lnTo>
                  <a:lnTo>
                    <a:pt x="316" y="1"/>
                  </a:lnTo>
                  <a:lnTo>
                    <a:pt x="316" y="1"/>
                  </a:lnTo>
                  <a:lnTo>
                    <a:pt x="325" y="0"/>
                  </a:lnTo>
                  <a:lnTo>
                    <a:pt x="335" y="1"/>
                  </a:lnTo>
                  <a:lnTo>
                    <a:pt x="346" y="2"/>
                  </a:lnTo>
                  <a:lnTo>
                    <a:pt x="357" y="6"/>
                  </a:lnTo>
                  <a:lnTo>
                    <a:pt x="368" y="11"/>
                  </a:lnTo>
                  <a:lnTo>
                    <a:pt x="378" y="19"/>
                  </a:lnTo>
                  <a:lnTo>
                    <a:pt x="383" y="24"/>
                  </a:lnTo>
                  <a:lnTo>
                    <a:pt x="387" y="30"/>
                  </a:lnTo>
                  <a:lnTo>
                    <a:pt x="391" y="35"/>
                  </a:lnTo>
                  <a:lnTo>
                    <a:pt x="395" y="42"/>
                  </a:lnTo>
                  <a:lnTo>
                    <a:pt x="395" y="42"/>
                  </a:lnTo>
                  <a:lnTo>
                    <a:pt x="396" y="48"/>
                  </a:lnTo>
                  <a:lnTo>
                    <a:pt x="395" y="55"/>
                  </a:lnTo>
                  <a:lnTo>
                    <a:pt x="391" y="60"/>
                  </a:lnTo>
                  <a:lnTo>
                    <a:pt x="385" y="63"/>
                  </a:lnTo>
                  <a:lnTo>
                    <a:pt x="385" y="63"/>
                  </a:lnTo>
                  <a:lnTo>
                    <a:pt x="380" y="6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7"/>
            <p:cNvSpPr>
              <a:spLocks/>
            </p:cNvSpPr>
            <p:nvPr/>
          </p:nvSpPr>
          <p:spPr bwMode="auto">
            <a:xfrm>
              <a:off x="428" y="1341"/>
              <a:ext cx="79" cy="12"/>
            </a:xfrm>
            <a:custGeom>
              <a:avLst/>
              <a:gdLst>
                <a:gd name="T0" fmla="*/ 16 w 396"/>
                <a:gd name="T1" fmla="*/ 64 h 64"/>
                <a:gd name="T2" fmla="*/ 16 w 396"/>
                <a:gd name="T3" fmla="*/ 64 h 64"/>
                <a:gd name="T4" fmla="*/ 20 w 396"/>
                <a:gd name="T5" fmla="*/ 64 h 64"/>
                <a:gd name="T6" fmla="*/ 25 w 396"/>
                <a:gd name="T7" fmla="*/ 61 h 64"/>
                <a:gd name="T8" fmla="*/ 29 w 396"/>
                <a:gd name="T9" fmla="*/ 59 h 64"/>
                <a:gd name="T10" fmla="*/ 31 w 396"/>
                <a:gd name="T11" fmla="*/ 54 h 64"/>
                <a:gd name="T12" fmla="*/ 31 w 396"/>
                <a:gd name="T13" fmla="*/ 54 h 64"/>
                <a:gd name="T14" fmla="*/ 32 w 396"/>
                <a:gd name="T15" fmla="*/ 50 h 64"/>
                <a:gd name="T16" fmla="*/ 36 w 396"/>
                <a:gd name="T17" fmla="*/ 46 h 64"/>
                <a:gd name="T18" fmla="*/ 42 w 396"/>
                <a:gd name="T19" fmla="*/ 40 h 64"/>
                <a:gd name="T20" fmla="*/ 50 w 396"/>
                <a:gd name="T21" fmla="*/ 36 h 64"/>
                <a:gd name="T22" fmla="*/ 56 w 396"/>
                <a:gd name="T23" fmla="*/ 34 h 64"/>
                <a:gd name="T24" fmla="*/ 64 w 396"/>
                <a:gd name="T25" fmla="*/ 33 h 64"/>
                <a:gd name="T26" fmla="*/ 70 w 396"/>
                <a:gd name="T27" fmla="*/ 33 h 64"/>
                <a:gd name="T28" fmla="*/ 76 w 396"/>
                <a:gd name="T29" fmla="*/ 33 h 64"/>
                <a:gd name="T30" fmla="*/ 76 w 396"/>
                <a:gd name="T31" fmla="*/ 33 h 64"/>
                <a:gd name="T32" fmla="*/ 78 w 396"/>
                <a:gd name="T33" fmla="*/ 33 h 64"/>
                <a:gd name="T34" fmla="*/ 380 w 396"/>
                <a:gd name="T35" fmla="*/ 33 h 64"/>
                <a:gd name="T36" fmla="*/ 380 w 396"/>
                <a:gd name="T37" fmla="*/ 33 h 64"/>
                <a:gd name="T38" fmla="*/ 386 w 396"/>
                <a:gd name="T39" fmla="*/ 31 h 64"/>
                <a:gd name="T40" fmla="*/ 391 w 396"/>
                <a:gd name="T41" fmla="*/ 28 h 64"/>
                <a:gd name="T42" fmla="*/ 395 w 396"/>
                <a:gd name="T43" fmla="*/ 23 h 64"/>
                <a:gd name="T44" fmla="*/ 396 w 396"/>
                <a:gd name="T45" fmla="*/ 16 h 64"/>
                <a:gd name="T46" fmla="*/ 396 w 396"/>
                <a:gd name="T47" fmla="*/ 16 h 64"/>
                <a:gd name="T48" fmla="*/ 395 w 396"/>
                <a:gd name="T49" fmla="*/ 10 h 64"/>
                <a:gd name="T50" fmla="*/ 391 w 396"/>
                <a:gd name="T51" fmla="*/ 5 h 64"/>
                <a:gd name="T52" fmla="*/ 386 w 396"/>
                <a:gd name="T53" fmla="*/ 1 h 64"/>
                <a:gd name="T54" fmla="*/ 380 w 396"/>
                <a:gd name="T55" fmla="*/ 0 h 64"/>
                <a:gd name="T56" fmla="*/ 80 w 396"/>
                <a:gd name="T57" fmla="*/ 0 h 64"/>
                <a:gd name="T58" fmla="*/ 80 w 396"/>
                <a:gd name="T59" fmla="*/ 0 h 64"/>
                <a:gd name="T60" fmla="*/ 71 w 396"/>
                <a:gd name="T61" fmla="*/ 0 h 64"/>
                <a:gd name="T62" fmla="*/ 60 w 396"/>
                <a:gd name="T63" fmla="*/ 0 h 64"/>
                <a:gd name="T64" fmla="*/ 50 w 396"/>
                <a:gd name="T65" fmla="*/ 3 h 64"/>
                <a:gd name="T66" fmla="*/ 39 w 396"/>
                <a:gd name="T67" fmla="*/ 5 h 64"/>
                <a:gd name="T68" fmla="*/ 28 w 396"/>
                <a:gd name="T69" fmla="*/ 11 h 64"/>
                <a:gd name="T70" fmla="*/ 16 w 396"/>
                <a:gd name="T71" fmla="*/ 19 h 64"/>
                <a:gd name="T72" fmla="*/ 13 w 396"/>
                <a:gd name="T73" fmla="*/ 24 h 64"/>
                <a:gd name="T74" fmla="*/ 8 w 396"/>
                <a:gd name="T75" fmla="*/ 29 h 64"/>
                <a:gd name="T76" fmla="*/ 4 w 396"/>
                <a:gd name="T77" fmla="*/ 35 h 64"/>
                <a:gd name="T78" fmla="*/ 1 w 396"/>
                <a:gd name="T79" fmla="*/ 41 h 64"/>
                <a:gd name="T80" fmla="*/ 1 w 396"/>
                <a:gd name="T81" fmla="*/ 41 h 64"/>
                <a:gd name="T82" fmla="*/ 0 w 396"/>
                <a:gd name="T83" fmla="*/ 49 h 64"/>
                <a:gd name="T84" fmla="*/ 1 w 396"/>
                <a:gd name="T85" fmla="*/ 54 h 64"/>
                <a:gd name="T86" fmla="*/ 4 w 396"/>
                <a:gd name="T87" fmla="*/ 60 h 64"/>
                <a:gd name="T88" fmla="*/ 10 w 396"/>
                <a:gd name="T89" fmla="*/ 62 h 64"/>
                <a:gd name="T90" fmla="*/ 10 w 396"/>
                <a:gd name="T91" fmla="*/ 62 h 64"/>
                <a:gd name="T92" fmla="*/ 16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16" y="64"/>
                  </a:moveTo>
                  <a:lnTo>
                    <a:pt x="16" y="64"/>
                  </a:lnTo>
                  <a:lnTo>
                    <a:pt x="20" y="64"/>
                  </a:lnTo>
                  <a:lnTo>
                    <a:pt x="25" y="61"/>
                  </a:lnTo>
                  <a:lnTo>
                    <a:pt x="29" y="59"/>
                  </a:lnTo>
                  <a:lnTo>
                    <a:pt x="31" y="54"/>
                  </a:lnTo>
                  <a:lnTo>
                    <a:pt x="31" y="54"/>
                  </a:lnTo>
                  <a:lnTo>
                    <a:pt x="32" y="50"/>
                  </a:lnTo>
                  <a:lnTo>
                    <a:pt x="36" y="46"/>
                  </a:lnTo>
                  <a:lnTo>
                    <a:pt x="42" y="40"/>
                  </a:lnTo>
                  <a:lnTo>
                    <a:pt x="50" y="36"/>
                  </a:lnTo>
                  <a:lnTo>
                    <a:pt x="56" y="34"/>
                  </a:lnTo>
                  <a:lnTo>
                    <a:pt x="64" y="33"/>
                  </a:lnTo>
                  <a:lnTo>
                    <a:pt x="70" y="33"/>
                  </a:lnTo>
                  <a:lnTo>
                    <a:pt x="76" y="33"/>
                  </a:lnTo>
                  <a:lnTo>
                    <a:pt x="76" y="33"/>
                  </a:lnTo>
                  <a:lnTo>
                    <a:pt x="78" y="33"/>
                  </a:lnTo>
                  <a:lnTo>
                    <a:pt x="380" y="33"/>
                  </a:lnTo>
                  <a:lnTo>
                    <a:pt x="380" y="33"/>
                  </a:lnTo>
                  <a:lnTo>
                    <a:pt x="386" y="31"/>
                  </a:lnTo>
                  <a:lnTo>
                    <a:pt x="391" y="28"/>
                  </a:lnTo>
                  <a:lnTo>
                    <a:pt x="395" y="23"/>
                  </a:lnTo>
                  <a:lnTo>
                    <a:pt x="396" y="16"/>
                  </a:lnTo>
                  <a:lnTo>
                    <a:pt x="396" y="16"/>
                  </a:lnTo>
                  <a:lnTo>
                    <a:pt x="395" y="10"/>
                  </a:lnTo>
                  <a:lnTo>
                    <a:pt x="391" y="5"/>
                  </a:lnTo>
                  <a:lnTo>
                    <a:pt x="386" y="1"/>
                  </a:lnTo>
                  <a:lnTo>
                    <a:pt x="380" y="0"/>
                  </a:lnTo>
                  <a:lnTo>
                    <a:pt x="80" y="0"/>
                  </a:lnTo>
                  <a:lnTo>
                    <a:pt x="80" y="0"/>
                  </a:lnTo>
                  <a:lnTo>
                    <a:pt x="71" y="0"/>
                  </a:lnTo>
                  <a:lnTo>
                    <a:pt x="60" y="0"/>
                  </a:lnTo>
                  <a:lnTo>
                    <a:pt x="50" y="3"/>
                  </a:lnTo>
                  <a:lnTo>
                    <a:pt x="39" y="5"/>
                  </a:lnTo>
                  <a:lnTo>
                    <a:pt x="28" y="11"/>
                  </a:lnTo>
                  <a:lnTo>
                    <a:pt x="16" y="19"/>
                  </a:lnTo>
                  <a:lnTo>
                    <a:pt x="13" y="24"/>
                  </a:lnTo>
                  <a:lnTo>
                    <a:pt x="8" y="29"/>
                  </a:lnTo>
                  <a:lnTo>
                    <a:pt x="4" y="35"/>
                  </a:lnTo>
                  <a:lnTo>
                    <a:pt x="1" y="41"/>
                  </a:lnTo>
                  <a:lnTo>
                    <a:pt x="1" y="41"/>
                  </a:lnTo>
                  <a:lnTo>
                    <a:pt x="0" y="49"/>
                  </a:lnTo>
                  <a:lnTo>
                    <a:pt x="1" y="54"/>
                  </a:lnTo>
                  <a:lnTo>
                    <a:pt x="4" y="60"/>
                  </a:lnTo>
                  <a:lnTo>
                    <a:pt x="10" y="62"/>
                  </a:lnTo>
                  <a:lnTo>
                    <a:pt x="10" y="62"/>
                  </a:lnTo>
                  <a:lnTo>
                    <a:pt x="16"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8"/>
            <p:cNvSpPr>
              <a:spLocks/>
            </p:cNvSpPr>
            <p:nvPr/>
          </p:nvSpPr>
          <p:spPr bwMode="auto">
            <a:xfrm>
              <a:off x="428" y="1341"/>
              <a:ext cx="79" cy="12"/>
            </a:xfrm>
            <a:custGeom>
              <a:avLst/>
              <a:gdLst>
                <a:gd name="T0" fmla="*/ 16 w 396"/>
                <a:gd name="T1" fmla="*/ 64 h 64"/>
                <a:gd name="T2" fmla="*/ 16 w 396"/>
                <a:gd name="T3" fmla="*/ 64 h 64"/>
                <a:gd name="T4" fmla="*/ 20 w 396"/>
                <a:gd name="T5" fmla="*/ 64 h 64"/>
                <a:gd name="T6" fmla="*/ 25 w 396"/>
                <a:gd name="T7" fmla="*/ 61 h 64"/>
                <a:gd name="T8" fmla="*/ 29 w 396"/>
                <a:gd name="T9" fmla="*/ 59 h 64"/>
                <a:gd name="T10" fmla="*/ 31 w 396"/>
                <a:gd name="T11" fmla="*/ 54 h 64"/>
                <a:gd name="T12" fmla="*/ 31 w 396"/>
                <a:gd name="T13" fmla="*/ 54 h 64"/>
                <a:gd name="T14" fmla="*/ 32 w 396"/>
                <a:gd name="T15" fmla="*/ 50 h 64"/>
                <a:gd name="T16" fmla="*/ 36 w 396"/>
                <a:gd name="T17" fmla="*/ 46 h 64"/>
                <a:gd name="T18" fmla="*/ 42 w 396"/>
                <a:gd name="T19" fmla="*/ 40 h 64"/>
                <a:gd name="T20" fmla="*/ 50 w 396"/>
                <a:gd name="T21" fmla="*/ 36 h 64"/>
                <a:gd name="T22" fmla="*/ 56 w 396"/>
                <a:gd name="T23" fmla="*/ 34 h 64"/>
                <a:gd name="T24" fmla="*/ 64 w 396"/>
                <a:gd name="T25" fmla="*/ 33 h 64"/>
                <a:gd name="T26" fmla="*/ 70 w 396"/>
                <a:gd name="T27" fmla="*/ 33 h 64"/>
                <a:gd name="T28" fmla="*/ 76 w 396"/>
                <a:gd name="T29" fmla="*/ 33 h 64"/>
                <a:gd name="T30" fmla="*/ 76 w 396"/>
                <a:gd name="T31" fmla="*/ 33 h 64"/>
                <a:gd name="T32" fmla="*/ 78 w 396"/>
                <a:gd name="T33" fmla="*/ 33 h 64"/>
                <a:gd name="T34" fmla="*/ 380 w 396"/>
                <a:gd name="T35" fmla="*/ 33 h 64"/>
                <a:gd name="T36" fmla="*/ 380 w 396"/>
                <a:gd name="T37" fmla="*/ 33 h 64"/>
                <a:gd name="T38" fmla="*/ 386 w 396"/>
                <a:gd name="T39" fmla="*/ 31 h 64"/>
                <a:gd name="T40" fmla="*/ 391 w 396"/>
                <a:gd name="T41" fmla="*/ 28 h 64"/>
                <a:gd name="T42" fmla="*/ 395 w 396"/>
                <a:gd name="T43" fmla="*/ 23 h 64"/>
                <a:gd name="T44" fmla="*/ 396 w 396"/>
                <a:gd name="T45" fmla="*/ 16 h 64"/>
                <a:gd name="T46" fmla="*/ 396 w 396"/>
                <a:gd name="T47" fmla="*/ 16 h 64"/>
                <a:gd name="T48" fmla="*/ 395 w 396"/>
                <a:gd name="T49" fmla="*/ 10 h 64"/>
                <a:gd name="T50" fmla="*/ 391 w 396"/>
                <a:gd name="T51" fmla="*/ 5 h 64"/>
                <a:gd name="T52" fmla="*/ 386 w 396"/>
                <a:gd name="T53" fmla="*/ 1 h 64"/>
                <a:gd name="T54" fmla="*/ 380 w 396"/>
                <a:gd name="T55" fmla="*/ 0 h 64"/>
                <a:gd name="T56" fmla="*/ 80 w 396"/>
                <a:gd name="T57" fmla="*/ 0 h 64"/>
                <a:gd name="T58" fmla="*/ 80 w 396"/>
                <a:gd name="T59" fmla="*/ 0 h 64"/>
                <a:gd name="T60" fmla="*/ 71 w 396"/>
                <a:gd name="T61" fmla="*/ 0 h 64"/>
                <a:gd name="T62" fmla="*/ 60 w 396"/>
                <a:gd name="T63" fmla="*/ 0 h 64"/>
                <a:gd name="T64" fmla="*/ 50 w 396"/>
                <a:gd name="T65" fmla="*/ 3 h 64"/>
                <a:gd name="T66" fmla="*/ 39 w 396"/>
                <a:gd name="T67" fmla="*/ 5 h 64"/>
                <a:gd name="T68" fmla="*/ 28 w 396"/>
                <a:gd name="T69" fmla="*/ 11 h 64"/>
                <a:gd name="T70" fmla="*/ 16 w 396"/>
                <a:gd name="T71" fmla="*/ 19 h 64"/>
                <a:gd name="T72" fmla="*/ 13 w 396"/>
                <a:gd name="T73" fmla="*/ 24 h 64"/>
                <a:gd name="T74" fmla="*/ 8 w 396"/>
                <a:gd name="T75" fmla="*/ 29 h 64"/>
                <a:gd name="T76" fmla="*/ 4 w 396"/>
                <a:gd name="T77" fmla="*/ 35 h 64"/>
                <a:gd name="T78" fmla="*/ 1 w 396"/>
                <a:gd name="T79" fmla="*/ 41 h 64"/>
                <a:gd name="T80" fmla="*/ 1 w 396"/>
                <a:gd name="T81" fmla="*/ 41 h 64"/>
                <a:gd name="T82" fmla="*/ 0 w 396"/>
                <a:gd name="T83" fmla="*/ 49 h 64"/>
                <a:gd name="T84" fmla="*/ 1 w 396"/>
                <a:gd name="T85" fmla="*/ 54 h 64"/>
                <a:gd name="T86" fmla="*/ 4 w 396"/>
                <a:gd name="T87" fmla="*/ 60 h 64"/>
                <a:gd name="T88" fmla="*/ 10 w 396"/>
                <a:gd name="T89" fmla="*/ 62 h 64"/>
                <a:gd name="T90" fmla="*/ 10 w 396"/>
                <a:gd name="T91" fmla="*/ 62 h 64"/>
                <a:gd name="T92" fmla="*/ 16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16" y="64"/>
                  </a:moveTo>
                  <a:lnTo>
                    <a:pt x="16" y="64"/>
                  </a:lnTo>
                  <a:lnTo>
                    <a:pt x="20" y="64"/>
                  </a:lnTo>
                  <a:lnTo>
                    <a:pt x="25" y="61"/>
                  </a:lnTo>
                  <a:lnTo>
                    <a:pt x="29" y="59"/>
                  </a:lnTo>
                  <a:lnTo>
                    <a:pt x="31" y="54"/>
                  </a:lnTo>
                  <a:lnTo>
                    <a:pt x="31" y="54"/>
                  </a:lnTo>
                  <a:lnTo>
                    <a:pt x="32" y="50"/>
                  </a:lnTo>
                  <a:lnTo>
                    <a:pt x="36" y="46"/>
                  </a:lnTo>
                  <a:lnTo>
                    <a:pt x="42" y="40"/>
                  </a:lnTo>
                  <a:lnTo>
                    <a:pt x="50" y="36"/>
                  </a:lnTo>
                  <a:lnTo>
                    <a:pt x="56" y="34"/>
                  </a:lnTo>
                  <a:lnTo>
                    <a:pt x="64" y="33"/>
                  </a:lnTo>
                  <a:lnTo>
                    <a:pt x="70" y="33"/>
                  </a:lnTo>
                  <a:lnTo>
                    <a:pt x="76" y="33"/>
                  </a:lnTo>
                  <a:lnTo>
                    <a:pt x="76" y="33"/>
                  </a:lnTo>
                  <a:lnTo>
                    <a:pt x="78" y="33"/>
                  </a:lnTo>
                  <a:lnTo>
                    <a:pt x="380" y="33"/>
                  </a:lnTo>
                  <a:lnTo>
                    <a:pt x="380" y="33"/>
                  </a:lnTo>
                  <a:lnTo>
                    <a:pt x="386" y="31"/>
                  </a:lnTo>
                  <a:lnTo>
                    <a:pt x="391" y="28"/>
                  </a:lnTo>
                  <a:lnTo>
                    <a:pt x="395" y="23"/>
                  </a:lnTo>
                  <a:lnTo>
                    <a:pt x="396" y="16"/>
                  </a:lnTo>
                  <a:lnTo>
                    <a:pt x="396" y="16"/>
                  </a:lnTo>
                  <a:lnTo>
                    <a:pt x="395" y="10"/>
                  </a:lnTo>
                  <a:lnTo>
                    <a:pt x="391" y="5"/>
                  </a:lnTo>
                  <a:lnTo>
                    <a:pt x="386" y="1"/>
                  </a:lnTo>
                  <a:lnTo>
                    <a:pt x="380" y="0"/>
                  </a:lnTo>
                  <a:lnTo>
                    <a:pt x="80" y="0"/>
                  </a:lnTo>
                  <a:lnTo>
                    <a:pt x="80" y="0"/>
                  </a:lnTo>
                  <a:lnTo>
                    <a:pt x="71" y="0"/>
                  </a:lnTo>
                  <a:lnTo>
                    <a:pt x="60" y="0"/>
                  </a:lnTo>
                  <a:lnTo>
                    <a:pt x="50" y="3"/>
                  </a:lnTo>
                  <a:lnTo>
                    <a:pt x="39" y="5"/>
                  </a:lnTo>
                  <a:lnTo>
                    <a:pt x="28" y="11"/>
                  </a:lnTo>
                  <a:lnTo>
                    <a:pt x="16" y="19"/>
                  </a:lnTo>
                  <a:lnTo>
                    <a:pt x="13" y="24"/>
                  </a:lnTo>
                  <a:lnTo>
                    <a:pt x="8" y="29"/>
                  </a:lnTo>
                  <a:lnTo>
                    <a:pt x="4" y="35"/>
                  </a:lnTo>
                  <a:lnTo>
                    <a:pt x="1" y="41"/>
                  </a:lnTo>
                  <a:lnTo>
                    <a:pt x="1" y="41"/>
                  </a:lnTo>
                  <a:lnTo>
                    <a:pt x="0" y="49"/>
                  </a:lnTo>
                  <a:lnTo>
                    <a:pt x="1" y="54"/>
                  </a:lnTo>
                  <a:lnTo>
                    <a:pt x="4" y="60"/>
                  </a:lnTo>
                  <a:lnTo>
                    <a:pt x="10" y="62"/>
                  </a:lnTo>
                  <a:lnTo>
                    <a:pt x="10" y="62"/>
                  </a:lnTo>
                  <a:lnTo>
                    <a:pt x="16"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9"/>
            <p:cNvSpPr>
              <a:spLocks/>
            </p:cNvSpPr>
            <p:nvPr/>
          </p:nvSpPr>
          <p:spPr bwMode="auto">
            <a:xfrm>
              <a:off x="428" y="1368"/>
              <a:ext cx="79" cy="13"/>
            </a:xfrm>
            <a:custGeom>
              <a:avLst/>
              <a:gdLst>
                <a:gd name="T0" fmla="*/ 16 w 396"/>
                <a:gd name="T1" fmla="*/ 65 h 65"/>
                <a:gd name="T2" fmla="*/ 16 w 396"/>
                <a:gd name="T3" fmla="*/ 65 h 65"/>
                <a:gd name="T4" fmla="*/ 20 w 396"/>
                <a:gd name="T5" fmla="*/ 64 h 65"/>
                <a:gd name="T6" fmla="*/ 25 w 396"/>
                <a:gd name="T7" fmla="*/ 63 h 65"/>
                <a:gd name="T8" fmla="*/ 29 w 396"/>
                <a:gd name="T9" fmla="*/ 59 h 65"/>
                <a:gd name="T10" fmla="*/ 31 w 396"/>
                <a:gd name="T11" fmla="*/ 55 h 65"/>
                <a:gd name="T12" fmla="*/ 31 w 396"/>
                <a:gd name="T13" fmla="*/ 55 h 65"/>
                <a:gd name="T14" fmla="*/ 32 w 396"/>
                <a:gd name="T15" fmla="*/ 50 h 65"/>
                <a:gd name="T16" fmla="*/ 36 w 396"/>
                <a:gd name="T17" fmla="*/ 46 h 65"/>
                <a:gd name="T18" fmla="*/ 42 w 396"/>
                <a:gd name="T19" fmla="*/ 40 h 65"/>
                <a:gd name="T20" fmla="*/ 50 w 396"/>
                <a:gd name="T21" fmla="*/ 37 h 65"/>
                <a:gd name="T22" fmla="*/ 56 w 396"/>
                <a:gd name="T23" fmla="*/ 34 h 65"/>
                <a:gd name="T24" fmla="*/ 64 w 396"/>
                <a:gd name="T25" fmla="*/ 33 h 65"/>
                <a:gd name="T26" fmla="*/ 70 w 396"/>
                <a:gd name="T27" fmla="*/ 33 h 65"/>
                <a:gd name="T28" fmla="*/ 76 w 396"/>
                <a:gd name="T29" fmla="*/ 33 h 65"/>
                <a:gd name="T30" fmla="*/ 76 w 396"/>
                <a:gd name="T31" fmla="*/ 33 h 65"/>
                <a:gd name="T32" fmla="*/ 78 w 396"/>
                <a:gd name="T33" fmla="*/ 34 h 65"/>
                <a:gd name="T34" fmla="*/ 380 w 396"/>
                <a:gd name="T35" fmla="*/ 34 h 65"/>
                <a:gd name="T36" fmla="*/ 380 w 396"/>
                <a:gd name="T37" fmla="*/ 34 h 65"/>
                <a:gd name="T38" fmla="*/ 386 w 396"/>
                <a:gd name="T39" fmla="*/ 33 h 65"/>
                <a:gd name="T40" fmla="*/ 391 w 396"/>
                <a:gd name="T41" fmla="*/ 29 h 65"/>
                <a:gd name="T42" fmla="*/ 395 w 396"/>
                <a:gd name="T43" fmla="*/ 24 h 65"/>
                <a:gd name="T44" fmla="*/ 396 w 396"/>
                <a:gd name="T45" fmla="*/ 18 h 65"/>
                <a:gd name="T46" fmla="*/ 396 w 396"/>
                <a:gd name="T47" fmla="*/ 18 h 65"/>
                <a:gd name="T48" fmla="*/ 395 w 396"/>
                <a:gd name="T49" fmla="*/ 12 h 65"/>
                <a:gd name="T50" fmla="*/ 391 w 396"/>
                <a:gd name="T51" fmla="*/ 5 h 65"/>
                <a:gd name="T52" fmla="*/ 386 w 396"/>
                <a:gd name="T53" fmla="*/ 3 h 65"/>
                <a:gd name="T54" fmla="*/ 380 w 396"/>
                <a:gd name="T55" fmla="*/ 2 h 65"/>
                <a:gd name="T56" fmla="*/ 80 w 396"/>
                <a:gd name="T57" fmla="*/ 2 h 65"/>
                <a:gd name="T58" fmla="*/ 80 w 396"/>
                <a:gd name="T59" fmla="*/ 2 h 65"/>
                <a:gd name="T60" fmla="*/ 71 w 396"/>
                <a:gd name="T61" fmla="*/ 0 h 65"/>
                <a:gd name="T62" fmla="*/ 60 w 396"/>
                <a:gd name="T63" fmla="*/ 2 h 65"/>
                <a:gd name="T64" fmla="*/ 50 w 396"/>
                <a:gd name="T65" fmla="*/ 3 h 65"/>
                <a:gd name="T66" fmla="*/ 39 w 396"/>
                <a:gd name="T67" fmla="*/ 7 h 65"/>
                <a:gd name="T68" fmla="*/ 28 w 396"/>
                <a:gd name="T69" fmla="*/ 12 h 65"/>
                <a:gd name="T70" fmla="*/ 16 w 396"/>
                <a:gd name="T71" fmla="*/ 19 h 65"/>
                <a:gd name="T72" fmla="*/ 13 w 396"/>
                <a:gd name="T73" fmla="*/ 24 h 65"/>
                <a:gd name="T74" fmla="*/ 8 w 396"/>
                <a:gd name="T75" fmla="*/ 29 h 65"/>
                <a:gd name="T76" fmla="*/ 4 w 396"/>
                <a:gd name="T77" fmla="*/ 35 h 65"/>
                <a:gd name="T78" fmla="*/ 1 w 396"/>
                <a:gd name="T79" fmla="*/ 43 h 65"/>
                <a:gd name="T80" fmla="*/ 1 w 396"/>
                <a:gd name="T81" fmla="*/ 43 h 65"/>
                <a:gd name="T82" fmla="*/ 0 w 396"/>
                <a:gd name="T83" fmla="*/ 49 h 65"/>
                <a:gd name="T84" fmla="*/ 1 w 396"/>
                <a:gd name="T85" fmla="*/ 55 h 65"/>
                <a:gd name="T86" fmla="*/ 4 w 396"/>
                <a:gd name="T87" fmla="*/ 60 h 65"/>
                <a:gd name="T88" fmla="*/ 10 w 396"/>
                <a:gd name="T89" fmla="*/ 64 h 65"/>
                <a:gd name="T90" fmla="*/ 10 w 396"/>
                <a:gd name="T91" fmla="*/ 64 h 65"/>
                <a:gd name="T92" fmla="*/ 16 w 396"/>
                <a:gd name="T9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5">
                  <a:moveTo>
                    <a:pt x="16" y="65"/>
                  </a:moveTo>
                  <a:lnTo>
                    <a:pt x="16" y="65"/>
                  </a:lnTo>
                  <a:lnTo>
                    <a:pt x="20" y="64"/>
                  </a:lnTo>
                  <a:lnTo>
                    <a:pt x="25" y="63"/>
                  </a:lnTo>
                  <a:lnTo>
                    <a:pt x="29" y="59"/>
                  </a:lnTo>
                  <a:lnTo>
                    <a:pt x="31" y="55"/>
                  </a:lnTo>
                  <a:lnTo>
                    <a:pt x="31" y="55"/>
                  </a:lnTo>
                  <a:lnTo>
                    <a:pt x="32" y="50"/>
                  </a:lnTo>
                  <a:lnTo>
                    <a:pt x="36" y="46"/>
                  </a:lnTo>
                  <a:lnTo>
                    <a:pt x="42" y="40"/>
                  </a:lnTo>
                  <a:lnTo>
                    <a:pt x="50" y="37"/>
                  </a:lnTo>
                  <a:lnTo>
                    <a:pt x="56" y="34"/>
                  </a:lnTo>
                  <a:lnTo>
                    <a:pt x="64" y="33"/>
                  </a:lnTo>
                  <a:lnTo>
                    <a:pt x="70" y="33"/>
                  </a:lnTo>
                  <a:lnTo>
                    <a:pt x="76" y="33"/>
                  </a:lnTo>
                  <a:lnTo>
                    <a:pt x="76" y="33"/>
                  </a:lnTo>
                  <a:lnTo>
                    <a:pt x="78" y="34"/>
                  </a:lnTo>
                  <a:lnTo>
                    <a:pt x="380" y="34"/>
                  </a:lnTo>
                  <a:lnTo>
                    <a:pt x="380" y="34"/>
                  </a:lnTo>
                  <a:lnTo>
                    <a:pt x="386" y="33"/>
                  </a:lnTo>
                  <a:lnTo>
                    <a:pt x="391" y="29"/>
                  </a:lnTo>
                  <a:lnTo>
                    <a:pt x="395" y="24"/>
                  </a:lnTo>
                  <a:lnTo>
                    <a:pt x="396" y="18"/>
                  </a:lnTo>
                  <a:lnTo>
                    <a:pt x="396" y="18"/>
                  </a:lnTo>
                  <a:lnTo>
                    <a:pt x="395" y="12"/>
                  </a:lnTo>
                  <a:lnTo>
                    <a:pt x="391" y="5"/>
                  </a:lnTo>
                  <a:lnTo>
                    <a:pt x="386" y="3"/>
                  </a:lnTo>
                  <a:lnTo>
                    <a:pt x="380" y="2"/>
                  </a:lnTo>
                  <a:lnTo>
                    <a:pt x="80" y="2"/>
                  </a:lnTo>
                  <a:lnTo>
                    <a:pt x="80" y="2"/>
                  </a:lnTo>
                  <a:lnTo>
                    <a:pt x="71" y="0"/>
                  </a:lnTo>
                  <a:lnTo>
                    <a:pt x="60" y="2"/>
                  </a:lnTo>
                  <a:lnTo>
                    <a:pt x="50" y="3"/>
                  </a:lnTo>
                  <a:lnTo>
                    <a:pt x="39" y="7"/>
                  </a:lnTo>
                  <a:lnTo>
                    <a:pt x="28" y="12"/>
                  </a:lnTo>
                  <a:lnTo>
                    <a:pt x="16" y="19"/>
                  </a:lnTo>
                  <a:lnTo>
                    <a:pt x="13" y="24"/>
                  </a:lnTo>
                  <a:lnTo>
                    <a:pt x="8" y="29"/>
                  </a:lnTo>
                  <a:lnTo>
                    <a:pt x="4" y="35"/>
                  </a:lnTo>
                  <a:lnTo>
                    <a:pt x="1" y="43"/>
                  </a:lnTo>
                  <a:lnTo>
                    <a:pt x="1" y="43"/>
                  </a:lnTo>
                  <a:lnTo>
                    <a:pt x="0" y="49"/>
                  </a:lnTo>
                  <a:lnTo>
                    <a:pt x="1" y="55"/>
                  </a:lnTo>
                  <a:lnTo>
                    <a:pt x="4" y="60"/>
                  </a:lnTo>
                  <a:lnTo>
                    <a:pt x="10" y="64"/>
                  </a:lnTo>
                  <a:lnTo>
                    <a:pt x="10" y="64"/>
                  </a:lnTo>
                  <a:lnTo>
                    <a:pt x="16"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0"/>
            <p:cNvSpPr>
              <a:spLocks/>
            </p:cNvSpPr>
            <p:nvPr/>
          </p:nvSpPr>
          <p:spPr bwMode="auto">
            <a:xfrm>
              <a:off x="428" y="1368"/>
              <a:ext cx="79" cy="13"/>
            </a:xfrm>
            <a:custGeom>
              <a:avLst/>
              <a:gdLst>
                <a:gd name="T0" fmla="*/ 16 w 396"/>
                <a:gd name="T1" fmla="*/ 65 h 65"/>
                <a:gd name="T2" fmla="*/ 16 w 396"/>
                <a:gd name="T3" fmla="*/ 65 h 65"/>
                <a:gd name="T4" fmla="*/ 20 w 396"/>
                <a:gd name="T5" fmla="*/ 64 h 65"/>
                <a:gd name="T6" fmla="*/ 25 w 396"/>
                <a:gd name="T7" fmla="*/ 63 h 65"/>
                <a:gd name="T8" fmla="*/ 29 w 396"/>
                <a:gd name="T9" fmla="*/ 59 h 65"/>
                <a:gd name="T10" fmla="*/ 31 w 396"/>
                <a:gd name="T11" fmla="*/ 55 h 65"/>
                <a:gd name="T12" fmla="*/ 31 w 396"/>
                <a:gd name="T13" fmla="*/ 55 h 65"/>
                <a:gd name="T14" fmla="*/ 32 w 396"/>
                <a:gd name="T15" fmla="*/ 50 h 65"/>
                <a:gd name="T16" fmla="*/ 36 w 396"/>
                <a:gd name="T17" fmla="*/ 46 h 65"/>
                <a:gd name="T18" fmla="*/ 42 w 396"/>
                <a:gd name="T19" fmla="*/ 40 h 65"/>
                <a:gd name="T20" fmla="*/ 50 w 396"/>
                <a:gd name="T21" fmla="*/ 37 h 65"/>
                <a:gd name="T22" fmla="*/ 56 w 396"/>
                <a:gd name="T23" fmla="*/ 34 h 65"/>
                <a:gd name="T24" fmla="*/ 64 w 396"/>
                <a:gd name="T25" fmla="*/ 33 h 65"/>
                <a:gd name="T26" fmla="*/ 70 w 396"/>
                <a:gd name="T27" fmla="*/ 33 h 65"/>
                <a:gd name="T28" fmla="*/ 76 w 396"/>
                <a:gd name="T29" fmla="*/ 33 h 65"/>
                <a:gd name="T30" fmla="*/ 76 w 396"/>
                <a:gd name="T31" fmla="*/ 33 h 65"/>
                <a:gd name="T32" fmla="*/ 78 w 396"/>
                <a:gd name="T33" fmla="*/ 34 h 65"/>
                <a:gd name="T34" fmla="*/ 380 w 396"/>
                <a:gd name="T35" fmla="*/ 34 h 65"/>
                <a:gd name="T36" fmla="*/ 380 w 396"/>
                <a:gd name="T37" fmla="*/ 34 h 65"/>
                <a:gd name="T38" fmla="*/ 386 w 396"/>
                <a:gd name="T39" fmla="*/ 33 h 65"/>
                <a:gd name="T40" fmla="*/ 391 w 396"/>
                <a:gd name="T41" fmla="*/ 29 h 65"/>
                <a:gd name="T42" fmla="*/ 395 w 396"/>
                <a:gd name="T43" fmla="*/ 24 h 65"/>
                <a:gd name="T44" fmla="*/ 396 w 396"/>
                <a:gd name="T45" fmla="*/ 18 h 65"/>
                <a:gd name="T46" fmla="*/ 396 w 396"/>
                <a:gd name="T47" fmla="*/ 18 h 65"/>
                <a:gd name="T48" fmla="*/ 395 w 396"/>
                <a:gd name="T49" fmla="*/ 12 h 65"/>
                <a:gd name="T50" fmla="*/ 391 w 396"/>
                <a:gd name="T51" fmla="*/ 5 h 65"/>
                <a:gd name="T52" fmla="*/ 386 w 396"/>
                <a:gd name="T53" fmla="*/ 3 h 65"/>
                <a:gd name="T54" fmla="*/ 380 w 396"/>
                <a:gd name="T55" fmla="*/ 2 h 65"/>
                <a:gd name="T56" fmla="*/ 80 w 396"/>
                <a:gd name="T57" fmla="*/ 2 h 65"/>
                <a:gd name="T58" fmla="*/ 80 w 396"/>
                <a:gd name="T59" fmla="*/ 2 h 65"/>
                <a:gd name="T60" fmla="*/ 71 w 396"/>
                <a:gd name="T61" fmla="*/ 0 h 65"/>
                <a:gd name="T62" fmla="*/ 60 w 396"/>
                <a:gd name="T63" fmla="*/ 2 h 65"/>
                <a:gd name="T64" fmla="*/ 50 w 396"/>
                <a:gd name="T65" fmla="*/ 3 h 65"/>
                <a:gd name="T66" fmla="*/ 39 w 396"/>
                <a:gd name="T67" fmla="*/ 7 h 65"/>
                <a:gd name="T68" fmla="*/ 28 w 396"/>
                <a:gd name="T69" fmla="*/ 12 h 65"/>
                <a:gd name="T70" fmla="*/ 16 w 396"/>
                <a:gd name="T71" fmla="*/ 19 h 65"/>
                <a:gd name="T72" fmla="*/ 13 w 396"/>
                <a:gd name="T73" fmla="*/ 24 h 65"/>
                <a:gd name="T74" fmla="*/ 8 w 396"/>
                <a:gd name="T75" fmla="*/ 29 h 65"/>
                <a:gd name="T76" fmla="*/ 4 w 396"/>
                <a:gd name="T77" fmla="*/ 35 h 65"/>
                <a:gd name="T78" fmla="*/ 1 w 396"/>
                <a:gd name="T79" fmla="*/ 43 h 65"/>
                <a:gd name="T80" fmla="*/ 1 w 396"/>
                <a:gd name="T81" fmla="*/ 43 h 65"/>
                <a:gd name="T82" fmla="*/ 0 w 396"/>
                <a:gd name="T83" fmla="*/ 49 h 65"/>
                <a:gd name="T84" fmla="*/ 1 w 396"/>
                <a:gd name="T85" fmla="*/ 55 h 65"/>
                <a:gd name="T86" fmla="*/ 4 w 396"/>
                <a:gd name="T87" fmla="*/ 60 h 65"/>
                <a:gd name="T88" fmla="*/ 10 w 396"/>
                <a:gd name="T89" fmla="*/ 64 h 65"/>
                <a:gd name="T90" fmla="*/ 10 w 396"/>
                <a:gd name="T91" fmla="*/ 64 h 65"/>
                <a:gd name="T92" fmla="*/ 16 w 396"/>
                <a:gd name="T9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5">
                  <a:moveTo>
                    <a:pt x="16" y="65"/>
                  </a:moveTo>
                  <a:lnTo>
                    <a:pt x="16" y="65"/>
                  </a:lnTo>
                  <a:lnTo>
                    <a:pt x="20" y="64"/>
                  </a:lnTo>
                  <a:lnTo>
                    <a:pt x="25" y="63"/>
                  </a:lnTo>
                  <a:lnTo>
                    <a:pt x="29" y="59"/>
                  </a:lnTo>
                  <a:lnTo>
                    <a:pt x="31" y="55"/>
                  </a:lnTo>
                  <a:lnTo>
                    <a:pt x="31" y="55"/>
                  </a:lnTo>
                  <a:lnTo>
                    <a:pt x="32" y="50"/>
                  </a:lnTo>
                  <a:lnTo>
                    <a:pt x="36" y="46"/>
                  </a:lnTo>
                  <a:lnTo>
                    <a:pt x="42" y="40"/>
                  </a:lnTo>
                  <a:lnTo>
                    <a:pt x="50" y="37"/>
                  </a:lnTo>
                  <a:lnTo>
                    <a:pt x="56" y="34"/>
                  </a:lnTo>
                  <a:lnTo>
                    <a:pt x="64" y="33"/>
                  </a:lnTo>
                  <a:lnTo>
                    <a:pt x="70" y="33"/>
                  </a:lnTo>
                  <a:lnTo>
                    <a:pt x="76" y="33"/>
                  </a:lnTo>
                  <a:lnTo>
                    <a:pt x="76" y="33"/>
                  </a:lnTo>
                  <a:lnTo>
                    <a:pt x="78" y="34"/>
                  </a:lnTo>
                  <a:lnTo>
                    <a:pt x="380" y="34"/>
                  </a:lnTo>
                  <a:lnTo>
                    <a:pt x="380" y="34"/>
                  </a:lnTo>
                  <a:lnTo>
                    <a:pt x="386" y="33"/>
                  </a:lnTo>
                  <a:lnTo>
                    <a:pt x="391" y="29"/>
                  </a:lnTo>
                  <a:lnTo>
                    <a:pt x="395" y="24"/>
                  </a:lnTo>
                  <a:lnTo>
                    <a:pt x="396" y="18"/>
                  </a:lnTo>
                  <a:lnTo>
                    <a:pt x="396" y="18"/>
                  </a:lnTo>
                  <a:lnTo>
                    <a:pt x="395" y="12"/>
                  </a:lnTo>
                  <a:lnTo>
                    <a:pt x="391" y="5"/>
                  </a:lnTo>
                  <a:lnTo>
                    <a:pt x="386" y="3"/>
                  </a:lnTo>
                  <a:lnTo>
                    <a:pt x="380" y="2"/>
                  </a:lnTo>
                  <a:lnTo>
                    <a:pt x="80" y="2"/>
                  </a:lnTo>
                  <a:lnTo>
                    <a:pt x="80" y="2"/>
                  </a:lnTo>
                  <a:lnTo>
                    <a:pt x="71" y="0"/>
                  </a:lnTo>
                  <a:lnTo>
                    <a:pt x="60" y="2"/>
                  </a:lnTo>
                  <a:lnTo>
                    <a:pt x="50" y="3"/>
                  </a:lnTo>
                  <a:lnTo>
                    <a:pt x="39" y="7"/>
                  </a:lnTo>
                  <a:lnTo>
                    <a:pt x="28" y="12"/>
                  </a:lnTo>
                  <a:lnTo>
                    <a:pt x="16" y="19"/>
                  </a:lnTo>
                  <a:lnTo>
                    <a:pt x="13" y="24"/>
                  </a:lnTo>
                  <a:lnTo>
                    <a:pt x="8" y="29"/>
                  </a:lnTo>
                  <a:lnTo>
                    <a:pt x="4" y="35"/>
                  </a:lnTo>
                  <a:lnTo>
                    <a:pt x="1" y="43"/>
                  </a:lnTo>
                  <a:lnTo>
                    <a:pt x="1" y="43"/>
                  </a:lnTo>
                  <a:lnTo>
                    <a:pt x="0" y="49"/>
                  </a:lnTo>
                  <a:lnTo>
                    <a:pt x="1" y="55"/>
                  </a:lnTo>
                  <a:lnTo>
                    <a:pt x="4" y="60"/>
                  </a:lnTo>
                  <a:lnTo>
                    <a:pt x="10" y="64"/>
                  </a:lnTo>
                  <a:lnTo>
                    <a:pt x="10" y="64"/>
                  </a:lnTo>
                  <a:lnTo>
                    <a:pt x="16" y="6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21"/>
            <p:cNvSpPr>
              <a:spLocks/>
            </p:cNvSpPr>
            <p:nvPr/>
          </p:nvSpPr>
          <p:spPr bwMode="auto">
            <a:xfrm>
              <a:off x="428" y="1396"/>
              <a:ext cx="79" cy="13"/>
            </a:xfrm>
            <a:custGeom>
              <a:avLst/>
              <a:gdLst>
                <a:gd name="T0" fmla="*/ 16 w 396"/>
                <a:gd name="T1" fmla="*/ 63 h 63"/>
                <a:gd name="T2" fmla="*/ 16 w 396"/>
                <a:gd name="T3" fmla="*/ 63 h 63"/>
                <a:gd name="T4" fmla="*/ 20 w 396"/>
                <a:gd name="T5" fmla="*/ 63 h 63"/>
                <a:gd name="T6" fmla="*/ 25 w 396"/>
                <a:gd name="T7" fmla="*/ 61 h 63"/>
                <a:gd name="T8" fmla="*/ 29 w 396"/>
                <a:gd name="T9" fmla="*/ 57 h 63"/>
                <a:gd name="T10" fmla="*/ 31 w 396"/>
                <a:gd name="T11" fmla="*/ 53 h 63"/>
                <a:gd name="T12" fmla="*/ 31 w 396"/>
                <a:gd name="T13" fmla="*/ 53 h 63"/>
                <a:gd name="T14" fmla="*/ 32 w 396"/>
                <a:gd name="T15" fmla="*/ 48 h 63"/>
                <a:gd name="T16" fmla="*/ 36 w 396"/>
                <a:gd name="T17" fmla="*/ 45 h 63"/>
                <a:gd name="T18" fmla="*/ 42 w 396"/>
                <a:gd name="T19" fmla="*/ 40 h 63"/>
                <a:gd name="T20" fmla="*/ 50 w 396"/>
                <a:gd name="T21" fmla="*/ 35 h 63"/>
                <a:gd name="T22" fmla="*/ 56 w 396"/>
                <a:gd name="T23" fmla="*/ 34 h 63"/>
                <a:gd name="T24" fmla="*/ 64 w 396"/>
                <a:gd name="T25" fmla="*/ 32 h 63"/>
                <a:gd name="T26" fmla="*/ 70 w 396"/>
                <a:gd name="T27" fmla="*/ 32 h 63"/>
                <a:gd name="T28" fmla="*/ 76 w 396"/>
                <a:gd name="T29" fmla="*/ 32 h 63"/>
                <a:gd name="T30" fmla="*/ 76 w 396"/>
                <a:gd name="T31" fmla="*/ 32 h 63"/>
                <a:gd name="T32" fmla="*/ 78 w 396"/>
                <a:gd name="T33" fmla="*/ 32 h 63"/>
                <a:gd name="T34" fmla="*/ 380 w 396"/>
                <a:gd name="T35" fmla="*/ 32 h 63"/>
                <a:gd name="T36" fmla="*/ 380 w 396"/>
                <a:gd name="T37" fmla="*/ 32 h 63"/>
                <a:gd name="T38" fmla="*/ 386 w 396"/>
                <a:gd name="T39" fmla="*/ 31 h 63"/>
                <a:gd name="T40" fmla="*/ 391 w 396"/>
                <a:gd name="T41" fmla="*/ 27 h 63"/>
                <a:gd name="T42" fmla="*/ 395 w 396"/>
                <a:gd name="T43" fmla="*/ 22 h 63"/>
                <a:gd name="T44" fmla="*/ 396 w 396"/>
                <a:gd name="T45" fmla="*/ 16 h 63"/>
                <a:gd name="T46" fmla="*/ 396 w 396"/>
                <a:gd name="T47" fmla="*/ 16 h 63"/>
                <a:gd name="T48" fmla="*/ 395 w 396"/>
                <a:gd name="T49" fmla="*/ 10 h 63"/>
                <a:gd name="T50" fmla="*/ 391 w 396"/>
                <a:gd name="T51" fmla="*/ 5 h 63"/>
                <a:gd name="T52" fmla="*/ 386 w 396"/>
                <a:gd name="T53" fmla="*/ 1 h 63"/>
                <a:gd name="T54" fmla="*/ 380 w 396"/>
                <a:gd name="T55" fmla="*/ 0 h 63"/>
                <a:gd name="T56" fmla="*/ 80 w 396"/>
                <a:gd name="T57" fmla="*/ 0 h 63"/>
                <a:gd name="T58" fmla="*/ 80 w 396"/>
                <a:gd name="T59" fmla="*/ 0 h 63"/>
                <a:gd name="T60" fmla="*/ 71 w 396"/>
                <a:gd name="T61" fmla="*/ 0 h 63"/>
                <a:gd name="T62" fmla="*/ 60 w 396"/>
                <a:gd name="T63" fmla="*/ 0 h 63"/>
                <a:gd name="T64" fmla="*/ 50 w 396"/>
                <a:gd name="T65" fmla="*/ 1 h 63"/>
                <a:gd name="T66" fmla="*/ 39 w 396"/>
                <a:gd name="T67" fmla="*/ 5 h 63"/>
                <a:gd name="T68" fmla="*/ 28 w 396"/>
                <a:gd name="T69" fmla="*/ 10 h 63"/>
                <a:gd name="T70" fmla="*/ 16 w 396"/>
                <a:gd name="T71" fmla="*/ 19 h 63"/>
                <a:gd name="T72" fmla="*/ 13 w 396"/>
                <a:gd name="T73" fmla="*/ 22 h 63"/>
                <a:gd name="T74" fmla="*/ 8 w 396"/>
                <a:gd name="T75" fmla="*/ 29 h 63"/>
                <a:gd name="T76" fmla="*/ 4 w 396"/>
                <a:gd name="T77" fmla="*/ 35 h 63"/>
                <a:gd name="T78" fmla="*/ 1 w 396"/>
                <a:gd name="T79" fmla="*/ 41 h 63"/>
                <a:gd name="T80" fmla="*/ 1 w 396"/>
                <a:gd name="T81" fmla="*/ 41 h 63"/>
                <a:gd name="T82" fmla="*/ 0 w 396"/>
                <a:gd name="T83" fmla="*/ 47 h 63"/>
                <a:gd name="T84" fmla="*/ 1 w 396"/>
                <a:gd name="T85" fmla="*/ 53 h 63"/>
                <a:gd name="T86" fmla="*/ 4 w 396"/>
                <a:gd name="T87" fmla="*/ 58 h 63"/>
                <a:gd name="T88" fmla="*/ 10 w 396"/>
                <a:gd name="T89" fmla="*/ 62 h 63"/>
                <a:gd name="T90" fmla="*/ 10 w 396"/>
                <a:gd name="T91" fmla="*/ 62 h 63"/>
                <a:gd name="T92" fmla="*/ 16 w 396"/>
                <a:gd name="T9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3">
                  <a:moveTo>
                    <a:pt x="16" y="63"/>
                  </a:moveTo>
                  <a:lnTo>
                    <a:pt x="16" y="63"/>
                  </a:lnTo>
                  <a:lnTo>
                    <a:pt x="20" y="63"/>
                  </a:lnTo>
                  <a:lnTo>
                    <a:pt x="25" y="61"/>
                  </a:lnTo>
                  <a:lnTo>
                    <a:pt x="29" y="57"/>
                  </a:lnTo>
                  <a:lnTo>
                    <a:pt x="31" y="53"/>
                  </a:lnTo>
                  <a:lnTo>
                    <a:pt x="31" y="53"/>
                  </a:lnTo>
                  <a:lnTo>
                    <a:pt x="32" y="48"/>
                  </a:lnTo>
                  <a:lnTo>
                    <a:pt x="36" y="45"/>
                  </a:lnTo>
                  <a:lnTo>
                    <a:pt x="42" y="40"/>
                  </a:lnTo>
                  <a:lnTo>
                    <a:pt x="50" y="35"/>
                  </a:lnTo>
                  <a:lnTo>
                    <a:pt x="56" y="34"/>
                  </a:lnTo>
                  <a:lnTo>
                    <a:pt x="64" y="32"/>
                  </a:lnTo>
                  <a:lnTo>
                    <a:pt x="70" y="32"/>
                  </a:lnTo>
                  <a:lnTo>
                    <a:pt x="76" y="32"/>
                  </a:lnTo>
                  <a:lnTo>
                    <a:pt x="76" y="32"/>
                  </a:lnTo>
                  <a:lnTo>
                    <a:pt x="78" y="32"/>
                  </a:lnTo>
                  <a:lnTo>
                    <a:pt x="380" y="32"/>
                  </a:lnTo>
                  <a:lnTo>
                    <a:pt x="380" y="32"/>
                  </a:lnTo>
                  <a:lnTo>
                    <a:pt x="386" y="31"/>
                  </a:lnTo>
                  <a:lnTo>
                    <a:pt x="391" y="27"/>
                  </a:lnTo>
                  <a:lnTo>
                    <a:pt x="395" y="22"/>
                  </a:lnTo>
                  <a:lnTo>
                    <a:pt x="396" y="16"/>
                  </a:lnTo>
                  <a:lnTo>
                    <a:pt x="396" y="16"/>
                  </a:lnTo>
                  <a:lnTo>
                    <a:pt x="395" y="10"/>
                  </a:lnTo>
                  <a:lnTo>
                    <a:pt x="391" y="5"/>
                  </a:lnTo>
                  <a:lnTo>
                    <a:pt x="386" y="1"/>
                  </a:lnTo>
                  <a:lnTo>
                    <a:pt x="380" y="0"/>
                  </a:lnTo>
                  <a:lnTo>
                    <a:pt x="80" y="0"/>
                  </a:lnTo>
                  <a:lnTo>
                    <a:pt x="80" y="0"/>
                  </a:lnTo>
                  <a:lnTo>
                    <a:pt x="71" y="0"/>
                  </a:lnTo>
                  <a:lnTo>
                    <a:pt x="60" y="0"/>
                  </a:lnTo>
                  <a:lnTo>
                    <a:pt x="50" y="1"/>
                  </a:lnTo>
                  <a:lnTo>
                    <a:pt x="39" y="5"/>
                  </a:lnTo>
                  <a:lnTo>
                    <a:pt x="28" y="10"/>
                  </a:lnTo>
                  <a:lnTo>
                    <a:pt x="16" y="19"/>
                  </a:lnTo>
                  <a:lnTo>
                    <a:pt x="13" y="22"/>
                  </a:lnTo>
                  <a:lnTo>
                    <a:pt x="8" y="29"/>
                  </a:lnTo>
                  <a:lnTo>
                    <a:pt x="4" y="35"/>
                  </a:lnTo>
                  <a:lnTo>
                    <a:pt x="1" y="41"/>
                  </a:lnTo>
                  <a:lnTo>
                    <a:pt x="1" y="41"/>
                  </a:lnTo>
                  <a:lnTo>
                    <a:pt x="0" y="47"/>
                  </a:lnTo>
                  <a:lnTo>
                    <a:pt x="1" y="53"/>
                  </a:lnTo>
                  <a:lnTo>
                    <a:pt x="4" y="58"/>
                  </a:lnTo>
                  <a:lnTo>
                    <a:pt x="10" y="62"/>
                  </a:lnTo>
                  <a:lnTo>
                    <a:pt x="10" y="62"/>
                  </a:lnTo>
                  <a:lnTo>
                    <a:pt x="16" y="6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22"/>
            <p:cNvSpPr>
              <a:spLocks/>
            </p:cNvSpPr>
            <p:nvPr/>
          </p:nvSpPr>
          <p:spPr bwMode="auto">
            <a:xfrm>
              <a:off x="428" y="1396"/>
              <a:ext cx="79" cy="13"/>
            </a:xfrm>
            <a:custGeom>
              <a:avLst/>
              <a:gdLst>
                <a:gd name="T0" fmla="*/ 16 w 396"/>
                <a:gd name="T1" fmla="*/ 63 h 63"/>
                <a:gd name="T2" fmla="*/ 16 w 396"/>
                <a:gd name="T3" fmla="*/ 63 h 63"/>
                <a:gd name="T4" fmla="*/ 20 w 396"/>
                <a:gd name="T5" fmla="*/ 63 h 63"/>
                <a:gd name="T6" fmla="*/ 25 w 396"/>
                <a:gd name="T7" fmla="*/ 61 h 63"/>
                <a:gd name="T8" fmla="*/ 29 w 396"/>
                <a:gd name="T9" fmla="*/ 57 h 63"/>
                <a:gd name="T10" fmla="*/ 31 w 396"/>
                <a:gd name="T11" fmla="*/ 53 h 63"/>
                <a:gd name="T12" fmla="*/ 31 w 396"/>
                <a:gd name="T13" fmla="*/ 53 h 63"/>
                <a:gd name="T14" fmla="*/ 32 w 396"/>
                <a:gd name="T15" fmla="*/ 48 h 63"/>
                <a:gd name="T16" fmla="*/ 36 w 396"/>
                <a:gd name="T17" fmla="*/ 45 h 63"/>
                <a:gd name="T18" fmla="*/ 42 w 396"/>
                <a:gd name="T19" fmla="*/ 40 h 63"/>
                <a:gd name="T20" fmla="*/ 50 w 396"/>
                <a:gd name="T21" fmla="*/ 35 h 63"/>
                <a:gd name="T22" fmla="*/ 56 w 396"/>
                <a:gd name="T23" fmla="*/ 34 h 63"/>
                <a:gd name="T24" fmla="*/ 64 w 396"/>
                <a:gd name="T25" fmla="*/ 32 h 63"/>
                <a:gd name="T26" fmla="*/ 70 w 396"/>
                <a:gd name="T27" fmla="*/ 32 h 63"/>
                <a:gd name="T28" fmla="*/ 76 w 396"/>
                <a:gd name="T29" fmla="*/ 32 h 63"/>
                <a:gd name="T30" fmla="*/ 76 w 396"/>
                <a:gd name="T31" fmla="*/ 32 h 63"/>
                <a:gd name="T32" fmla="*/ 78 w 396"/>
                <a:gd name="T33" fmla="*/ 32 h 63"/>
                <a:gd name="T34" fmla="*/ 380 w 396"/>
                <a:gd name="T35" fmla="*/ 32 h 63"/>
                <a:gd name="T36" fmla="*/ 380 w 396"/>
                <a:gd name="T37" fmla="*/ 32 h 63"/>
                <a:gd name="T38" fmla="*/ 386 w 396"/>
                <a:gd name="T39" fmla="*/ 31 h 63"/>
                <a:gd name="T40" fmla="*/ 391 w 396"/>
                <a:gd name="T41" fmla="*/ 27 h 63"/>
                <a:gd name="T42" fmla="*/ 395 w 396"/>
                <a:gd name="T43" fmla="*/ 22 h 63"/>
                <a:gd name="T44" fmla="*/ 396 w 396"/>
                <a:gd name="T45" fmla="*/ 16 h 63"/>
                <a:gd name="T46" fmla="*/ 396 w 396"/>
                <a:gd name="T47" fmla="*/ 16 h 63"/>
                <a:gd name="T48" fmla="*/ 395 w 396"/>
                <a:gd name="T49" fmla="*/ 10 h 63"/>
                <a:gd name="T50" fmla="*/ 391 w 396"/>
                <a:gd name="T51" fmla="*/ 5 h 63"/>
                <a:gd name="T52" fmla="*/ 386 w 396"/>
                <a:gd name="T53" fmla="*/ 1 h 63"/>
                <a:gd name="T54" fmla="*/ 380 w 396"/>
                <a:gd name="T55" fmla="*/ 0 h 63"/>
                <a:gd name="T56" fmla="*/ 80 w 396"/>
                <a:gd name="T57" fmla="*/ 0 h 63"/>
                <a:gd name="T58" fmla="*/ 80 w 396"/>
                <a:gd name="T59" fmla="*/ 0 h 63"/>
                <a:gd name="T60" fmla="*/ 71 w 396"/>
                <a:gd name="T61" fmla="*/ 0 h 63"/>
                <a:gd name="T62" fmla="*/ 60 w 396"/>
                <a:gd name="T63" fmla="*/ 0 h 63"/>
                <a:gd name="T64" fmla="*/ 50 w 396"/>
                <a:gd name="T65" fmla="*/ 1 h 63"/>
                <a:gd name="T66" fmla="*/ 39 w 396"/>
                <a:gd name="T67" fmla="*/ 5 h 63"/>
                <a:gd name="T68" fmla="*/ 28 w 396"/>
                <a:gd name="T69" fmla="*/ 10 h 63"/>
                <a:gd name="T70" fmla="*/ 16 w 396"/>
                <a:gd name="T71" fmla="*/ 19 h 63"/>
                <a:gd name="T72" fmla="*/ 13 w 396"/>
                <a:gd name="T73" fmla="*/ 22 h 63"/>
                <a:gd name="T74" fmla="*/ 8 w 396"/>
                <a:gd name="T75" fmla="*/ 29 h 63"/>
                <a:gd name="T76" fmla="*/ 4 w 396"/>
                <a:gd name="T77" fmla="*/ 35 h 63"/>
                <a:gd name="T78" fmla="*/ 1 w 396"/>
                <a:gd name="T79" fmla="*/ 41 h 63"/>
                <a:gd name="T80" fmla="*/ 1 w 396"/>
                <a:gd name="T81" fmla="*/ 41 h 63"/>
                <a:gd name="T82" fmla="*/ 0 w 396"/>
                <a:gd name="T83" fmla="*/ 47 h 63"/>
                <a:gd name="T84" fmla="*/ 1 w 396"/>
                <a:gd name="T85" fmla="*/ 53 h 63"/>
                <a:gd name="T86" fmla="*/ 4 w 396"/>
                <a:gd name="T87" fmla="*/ 58 h 63"/>
                <a:gd name="T88" fmla="*/ 10 w 396"/>
                <a:gd name="T89" fmla="*/ 62 h 63"/>
                <a:gd name="T90" fmla="*/ 10 w 396"/>
                <a:gd name="T91" fmla="*/ 62 h 63"/>
                <a:gd name="T92" fmla="*/ 16 w 396"/>
                <a:gd name="T9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3">
                  <a:moveTo>
                    <a:pt x="16" y="63"/>
                  </a:moveTo>
                  <a:lnTo>
                    <a:pt x="16" y="63"/>
                  </a:lnTo>
                  <a:lnTo>
                    <a:pt x="20" y="63"/>
                  </a:lnTo>
                  <a:lnTo>
                    <a:pt x="25" y="61"/>
                  </a:lnTo>
                  <a:lnTo>
                    <a:pt x="29" y="57"/>
                  </a:lnTo>
                  <a:lnTo>
                    <a:pt x="31" y="53"/>
                  </a:lnTo>
                  <a:lnTo>
                    <a:pt x="31" y="53"/>
                  </a:lnTo>
                  <a:lnTo>
                    <a:pt x="32" y="48"/>
                  </a:lnTo>
                  <a:lnTo>
                    <a:pt x="36" y="45"/>
                  </a:lnTo>
                  <a:lnTo>
                    <a:pt x="42" y="40"/>
                  </a:lnTo>
                  <a:lnTo>
                    <a:pt x="50" y="35"/>
                  </a:lnTo>
                  <a:lnTo>
                    <a:pt x="56" y="34"/>
                  </a:lnTo>
                  <a:lnTo>
                    <a:pt x="64" y="32"/>
                  </a:lnTo>
                  <a:lnTo>
                    <a:pt x="70" y="32"/>
                  </a:lnTo>
                  <a:lnTo>
                    <a:pt x="76" y="32"/>
                  </a:lnTo>
                  <a:lnTo>
                    <a:pt x="76" y="32"/>
                  </a:lnTo>
                  <a:lnTo>
                    <a:pt x="78" y="32"/>
                  </a:lnTo>
                  <a:lnTo>
                    <a:pt x="380" y="32"/>
                  </a:lnTo>
                  <a:lnTo>
                    <a:pt x="380" y="32"/>
                  </a:lnTo>
                  <a:lnTo>
                    <a:pt x="386" y="31"/>
                  </a:lnTo>
                  <a:lnTo>
                    <a:pt x="391" y="27"/>
                  </a:lnTo>
                  <a:lnTo>
                    <a:pt x="395" y="22"/>
                  </a:lnTo>
                  <a:lnTo>
                    <a:pt x="396" y="16"/>
                  </a:lnTo>
                  <a:lnTo>
                    <a:pt x="396" y="16"/>
                  </a:lnTo>
                  <a:lnTo>
                    <a:pt x="395" y="10"/>
                  </a:lnTo>
                  <a:lnTo>
                    <a:pt x="391" y="5"/>
                  </a:lnTo>
                  <a:lnTo>
                    <a:pt x="386" y="1"/>
                  </a:lnTo>
                  <a:lnTo>
                    <a:pt x="380" y="0"/>
                  </a:lnTo>
                  <a:lnTo>
                    <a:pt x="80" y="0"/>
                  </a:lnTo>
                  <a:lnTo>
                    <a:pt x="80" y="0"/>
                  </a:lnTo>
                  <a:lnTo>
                    <a:pt x="71" y="0"/>
                  </a:lnTo>
                  <a:lnTo>
                    <a:pt x="60" y="0"/>
                  </a:lnTo>
                  <a:lnTo>
                    <a:pt x="50" y="1"/>
                  </a:lnTo>
                  <a:lnTo>
                    <a:pt x="39" y="5"/>
                  </a:lnTo>
                  <a:lnTo>
                    <a:pt x="28" y="10"/>
                  </a:lnTo>
                  <a:lnTo>
                    <a:pt x="16" y="19"/>
                  </a:lnTo>
                  <a:lnTo>
                    <a:pt x="13" y="22"/>
                  </a:lnTo>
                  <a:lnTo>
                    <a:pt x="8" y="29"/>
                  </a:lnTo>
                  <a:lnTo>
                    <a:pt x="4" y="35"/>
                  </a:lnTo>
                  <a:lnTo>
                    <a:pt x="1" y="41"/>
                  </a:lnTo>
                  <a:lnTo>
                    <a:pt x="1" y="41"/>
                  </a:lnTo>
                  <a:lnTo>
                    <a:pt x="0" y="47"/>
                  </a:lnTo>
                  <a:lnTo>
                    <a:pt x="1" y="53"/>
                  </a:lnTo>
                  <a:lnTo>
                    <a:pt x="4" y="58"/>
                  </a:lnTo>
                  <a:lnTo>
                    <a:pt x="10" y="62"/>
                  </a:lnTo>
                  <a:lnTo>
                    <a:pt x="10" y="62"/>
                  </a:lnTo>
                  <a:lnTo>
                    <a:pt x="16" y="6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23"/>
            <p:cNvSpPr>
              <a:spLocks/>
            </p:cNvSpPr>
            <p:nvPr/>
          </p:nvSpPr>
          <p:spPr bwMode="auto">
            <a:xfrm>
              <a:off x="428" y="1424"/>
              <a:ext cx="79" cy="13"/>
            </a:xfrm>
            <a:custGeom>
              <a:avLst/>
              <a:gdLst>
                <a:gd name="T0" fmla="*/ 16 w 396"/>
                <a:gd name="T1" fmla="*/ 64 h 64"/>
                <a:gd name="T2" fmla="*/ 16 w 396"/>
                <a:gd name="T3" fmla="*/ 64 h 64"/>
                <a:gd name="T4" fmla="*/ 20 w 396"/>
                <a:gd name="T5" fmla="*/ 64 h 64"/>
                <a:gd name="T6" fmla="*/ 25 w 396"/>
                <a:gd name="T7" fmla="*/ 61 h 64"/>
                <a:gd name="T8" fmla="*/ 29 w 396"/>
                <a:gd name="T9" fmla="*/ 59 h 64"/>
                <a:gd name="T10" fmla="*/ 31 w 396"/>
                <a:gd name="T11" fmla="*/ 54 h 64"/>
                <a:gd name="T12" fmla="*/ 31 w 396"/>
                <a:gd name="T13" fmla="*/ 54 h 64"/>
                <a:gd name="T14" fmla="*/ 32 w 396"/>
                <a:gd name="T15" fmla="*/ 50 h 64"/>
                <a:gd name="T16" fmla="*/ 36 w 396"/>
                <a:gd name="T17" fmla="*/ 46 h 64"/>
                <a:gd name="T18" fmla="*/ 42 w 396"/>
                <a:gd name="T19" fmla="*/ 40 h 64"/>
                <a:gd name="T20" fmla="*/ 50 w 396"/>
                <a:gd name="T21" fmla="*/ 36 h 64"/>
                <a:gd name="T22" fmla="*/ 56 w 396"/>
                <a:gd name="T23" fmla="*/ 34 h 64"/>
                <a:gd name="T24" fmla="*/ 64 w 396"/>
                <a:gd name="T25" fmla="*/ 33 h 64"/>
                <a:gd name="T26" fmla="*/ 70 w 396"/>
                <a:gd name="T27" fmla="*/ 33 h 64"/>
                <a:gd name="T28" fmla="*/ 76 w 396"/>
                <a:gd name="T29" fmla="*/ 33 h 64"/>
                <a:gd name="T30" fmla="*/ 76 w 396"/>
                <a:gd name="T31" fmla="*/ 33 h 64"/>
                <a:gd name="T32" fmla="*/ 78 w 396"/>
                <a:gd name="T33" fmla="*/ 33 h 64"/>
                <a:gd name="T34" fmla="*/ 380 w 396"/>
                <a:gd name="T35" fmla="*/ 33 h 64"/>
                <a:gd name="T36" fmla="*/ 380 w 396"/>
                <a:gd name="T37" fmla="*/ 33 h 64"/>
                <a:gd name="T38" fmla="*/ 386 w 396"/>
                <a:gd name="T39" fmla="*/ 31 h 64"/>
                <a:gd name="T40" fmla="*/ 391 w 396"/>
                <a:gd name="T41" fmla="*/ 29 h 64"/>
                <a:gd name="T42" fmla="*/ 395 w 396"/>
                <a:gd name="T43" fmla="*/ 23 h 64"/>
                <a:gd name="T44" fmla="*/ 396 w 396"/>
                <a:gd name="T45" fmla="*/ 16 h 64"/>
                <a:gd name="T46" fmla="*/ 396 w 396"/>
                <a:gd name="T47" fmla="*/ 16 h 64"/>
                <a:gd name="T48" fmla="*/ 395 w 396"/>
                <a:gd name="T49" fmla="*/ 10 h 64"/>
                <a:gd name="T50" fmla="*/ 391 w 396"/>
                <a:gd name="T51" fmla="*/ 5 h 64"/>
                <a:gd name="T52" fmla="*/ 386 w 396"/>
                <a:gd name="T53" fmla="*/ 1 h 64"/>
                <a:gd name="T54" fmla="*/ 380 w 396"/>
                <a:gd name="T55" fmla="*/ 0 h 64"/>
                <a:gd name="T56" fmla="*/ 80 w 396"/>
                <a:gd name="T57" fmla="*/ 0 h 64"/>
                <a:gd name="T58" fmla="*/ 80 w 396"/>
                <a:gd name="T59" fmla="*/ 0 h 64"/>
                <a:gd name="T60" fmla="*/ 71 w 396"/>
                <a:gd name="T61" fmla="*/ 0 h 64"/>
                <a:gd name="T62" fmla="*/ 60 w 396"/>
                <a:gd name="T63" fmla="*/ 0 h 64"/>
                <a:gd name="T64" fmla="*/ 50 w 396"/>
                <a:gd name="T65" fmla="*/ 3 h 64"/>
                <a:gd name="T66" fmla="*/ 39 w 396"/>
                <a:gd name="T67" fmla="*/ 5 h 64"/>
                <a:gd name="T68" fmla="*/ 28 w 396"/>
                <a:gd name="T69" fmla="*/ 11 h 64"/>
                <a:gd name="T70" fmla="*/ 16 w 396"/>
                <a:gd name="T71" fmla="*/ 19 h 64"/>
                <a:gd name="T72" fmla="*/ 13 w 396"/>
                <a:gd name="T73" fmla="*/ 24 h 64"/>
                <a:gd name="T74" fmla="*/ 8 w 396"/>
                <a:gd name="T75" fmla="*/ 29 h 64"/>
                <a:gd name="T76" fmla="*/ 4 w 396"/>
                <a:gd name="T77" fmla="*/ 35 h 64"/>
                <a:gd name="T78" fmla="*/ 1 w 396"/>
                <a:gd name="T79" fmla="*/ 42 h 64"/>
                <a:gd name="T80" fmla="*/ 1 w 396"/>
                <a:gd name="T81" fmla="*/ 42 h 64"/>
                <a:gd name="T82" fmla="*/ 0 w 396"/>
                <a:gd name="T83" fmla="*/ 49 h 64"/>
                <a:gd name="T84" fmla="*/ 1 w 396"/>
                <a:gd name="T85" fmla="*/ 55 h 64"/>
                <a:gd name="T86" fmla="*/ 4 w 396"/>
                <a:gd name="T87" fmla="*/ 60 h 64"/>
                <a:gd name="T88" fmla="*/ 10 w 396"/>
                <a:gd name="T89" fmla="*/ 64 h 64"/>
                <a:gd name="T90" fmla="*/ 10 w 396"/>
                <a:gd name="T91" fmla="*/ 64 h 64"/>
                <a:gd name="T92" fmla="*/ 16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16" y="64"/>
                  </a:moveTo>
                  <a:lnTo>
                    <a:pt x="16" y="64"/>
                  </a:lnTo>
                  <a:lnTo>
                    <a:pt x="20" y="64"/>
                  </a:lnTo>
                  <a:lnTo>
                    <a:pt x="25" y="61"/>
                  </a:lnTo>
                  <a:lnTo>
                    <a:pt x="29" y="59"/>
                  </a:lnTo>
                  <a:lnTo>
                    <a:pt x="31" y="54"/>
                  </a:lnTo>
                  <a:lnTo>
                    <a:pt x="31" y="54"/>
                  </a:lnTo>
                  <a:lnTo>
                    <a:pt x="32" y="50"/>
                  </a:lnTo>
                  <a:lnTo>
                    <a:pt x="36" y="46"/>
                  </a:lnTo>
                  <a:lnTo>
                    <a:pt x="42" y="40"/>
                  </a:lnTo>
                  <a:lnTo>
                    <a:pt x="50" y="36"/>
                  </a:lnTo>
                  <a:lnTo>
                    <a:pt x="56" y="34"/>
                  </a:lnTo>
                  <a:lnTo>
                    <a:pt x="64" y="33"/>
                  </a:lnTo>
                  <a:lnTo>
                    <a:pt x="70" y="33"/>
                  </a:lnTo>
                  <a:lnTo>
                    <a:pt x="76" y="33"/>
                  </a:lnTo>
                  <a:lnTo>
                    <a:pt x="76" y="33"/>
                  </a:lnTo>
                  <a:lnTo>
                    <a:pt x="78" y="33"/>
                  </a:lnTo>
                  <a:lnTo>
                    <a:pt x="380" y="33"/>
                  </a:lnTo>
                  <a:lnTo>
                    <a:pt x="380" y="33"/>
                  </a:lnTo>
                  <a:lnTo>
                    <a:pt x="386" y="31"/>
                  </a:lnTo>
                  <a:lnTo>
                    <a:pt x="391" y="29"/>
                  </a:lnTo>
                  <a:lnTo>
                    <a:pt x="395" y="23"/>
                  </a:lnTo>
                  <a:lnTo>
                    <a:pt x="396" y="16"/>
                  </a:lnTo>
                  <a:lnTo>
                    <a:pt x="396" y="16"/>
                  </a:lnTo>
                  <a:lnTo>
                    <a:pt x="395" y="10"/>
                  </a:lnTo>
                  <a:lnTo>
                    <a:pt x="391" y="5"/>
                  </a:lnTo>
                  <a:lnTo>
                    <a:pt x="386" y="1"/>
                  </a:lnTo>
                  <a:lnTo>
                    <a:pt x="380" y="0"/>
                  </a:lnTo>
                  <a:lnTo>
                    <a:pt x="80" y="0"/>
                  </a:lnTo>
                  <a:lnTo>
                    <a:pt x="80" y="0"/>
                  </a:lnTo>
                  <a:lnTo>
                    <a:pt x="71" y="0"/>
                  </a:lnTo>
                  <a:lnTo>
                    <a:pt x="60" y="0"/>
                  </a:lnTo>
                  <a:lnTo>
                    <a:pt x="50" y="3"/>
                  </a:lnTo>
                  <a:lnTo>
                    <a:pt x="39" y="5"/>
                  </a:lnTo>
                  <a:lnTo>
                    <a:pt x="28" y="11"/>
                  </a:lnTo>
                  <a:lnTo>
                    <a:pt x="16" y="19"/>
                  </a:lnTo>
                  <a:lnTo>
                    <a:pt x="13" y="24"/>
                  </a:lnTo>
                  <a:lnTo>
                    <a:pt x="8" y="29"/>
                  </a:lnTo>
                  <a:lnTo>
                    <a:pt x="4" y="35"/>
                  </a:lnTo>
                  <a:lnTo>
                    <a:pt x="1" y="42"/>
                  </a:lnTo>
                  <a:lnTo>
                    <a:pt x="1" y="42"/>
                  </a:lnTo>
                  <a:lnTo>
                    <a:pt x="0" y="49"/>
                  </a:lnTo>
                  <a:lnTo>
                    <a:pt x="1" y="55"/>
                  </a:lnTo>
                  <a:lnTo>
                    <a:pt x="4" y="60"/>
                  </a:lnTo>
                  <a:lnTo>
                    <a:pt x="10" y="64"/>
                  </a:lnTo>
                  <a:lnTo>
                    <a:pt x="10" y="64"/>
                  </a:lnTo>
                  <a:lnTo>
                    <a:pt x="16"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24"/>
            <p:cNvSpPr>
              <a:spLocks/>
            </p:cNvSpPr>
            <p:nvPr/>
          </p:nvSpPr>
          <p:spPr bwMode="auto">
            <a:xfrm>
              <a:off x="428" y="1424"/>
              <a:ext cx="79" cy="13"/>
            </a:xfrm>
            <a:custGeom>
              <a:avLst/>
              <a:gdLst>
                <a:gd name="T0" fmla="*/ 16 w 396"/>
                <a:gd name="T1" fmla="*/ 64 h 64"/>
                <a:gd name="T2" fmla="*/ 16 w 396"/>
                <a:gd name="T3" fmla="*/ 64 h 64"/>
                <a:gd name="T4" fmla="*/ 20 w 396"/>
                <a:gd name="T5" fmla="*/ 64 h 64"/>
                <a:gd name="T6" fmla="*/ 25 w 396"/>
                <a:gd name="T7" fmla="*/ 61 h 64"/>
                <a:gd name="T8" fmla="*/ 29 w 396"/>
                <a:gd name="T9" fmla="*/ 59 h 64"/>
                <a:gd name="T10" fmla="*/ 31 w 396"/>
                <a:gd name="T11" fmla="*/ 54 h 64"/>
                <a:gd name="T12" fmla="*/ 31 w 396"/>
                <a:gd name="T13" fmla="*/ 54 h 64"/>
                <a:gd name="T14" fmla="*/ 32 w 396"/>
                <a:gd name="T15" fmla="*/ 50 h 64"/>
                <a:gd name="T16" fmla="*/ 36 w 396"/>
                <a:gd name="T17" fmla="*/ 46 h 64"/>
                <a:gd name="T18" fmla="*/ 42 w 396"/>
                <a:gd name="T19" fmla="*/ 40 h 64"/>
                <a:gd name="T20" fmla="*/ 50 w 396"/>
                <a:gd name="T21" fmla="*/ 36 h 64"/>
                <a:gd name="T22" fmla="*/ 56 w 396"/>
                <a:gd name="T23" fmla="*/ 34 h 64"/>
                <a:gd name="T24" fmla="*/ 64 w 396"/>
                <a:gd name="T25" fmla="*/ 33 h 64"/>
                <a:gd name="T26" fmla="*/ 70 w 396"/>
                <a:gd name="T27" fmla="*/ 33 h 64"/>
                <a:gd name="T28" fmla="*/ 76 w 396"/>
                <a:gd name="T29" fmla="*/ 33 h 64"/>
                <a:gd name="T30" fmla="*/ 76 w 396"/>
                <a:gd name="T31" fmla="*/ 33 h 64"/>
                <a:gd name="T32" fmla="*/ 78 w 396"/>
                <a:gd name="T33" fmla="*/ 33 h 64"/>
                <a:gd name="T34" fmla="*/ 380 w 396"/>
                <a:gd name="T35" fmla="*/ 33 h 64"/>
                <a:gd name="T36" fmla="*/ 380 w 396"/>
                <a:gd name="T37" fmla="*/ 33 h 64"/>
                <a:gd name="T38" fmla="*/ 386 w 396"/>
                <a:gd name="T39" fmla="*/ 31 h 64"/>
                <a:gd name="T40" fmla="*/ 391 w 396"/>
                <a:gd name="T41" fmla="*/ 29 h 64"/>
                <a:gd name="T42" fmla="*/ 395 w 396"/>
                <a:gd name="T43" fmla="*/ 23 h 64"/>
                <a:gd name="T44" fmla="*/ 396 w 396"/>
                <a:gd name="T45" fmla="*/ 16 h 64"/>
                <a:gd name="T46" fmla="*/ 396 w 396"/>
                <a:gd name="T47" fmla="*/ 16 h 64"/>
                <a:gd name="T48" fmla="*/ 395 w 396"/>
                <a:gd name="T49" fmla="*/ 10 h 64"/>
                <a:gd name="T50" fmla="*/ 391 w 396"/>
                <a:gd name="T51" fmla="*/ 5 h 64"/>
                <a:gd name="T52" fmla="*/ 386 w 396"/>
                <a:gd name="T53" fmla="*/ 1 h 64"/>
                <a:gd name="T54" fmla="*/ 380 w 396"/>
                <a:gd name="T55" fmla="*/ 0 h 64"/>
                <a:gd name="T56" fmla="*/ 80 w 396"/>
                <a:gd name="T57" fmla="*/ 0 h 64"/>
                <a:gd name="T58" fmla="*/ 80 w 396"/>
                <a:gd name="T59" fmla="*/ 0 h 64"/>
                <a:gd name="T60" fmla="*/ 71 w 396"/>
                <a:gd name="T61" fmla="*/ 0 h 64"/>
                <a:gd name="T62" fmla="*/ 60 w 396"/>
                <a:gd name="T63" fmla="*/ 0 h 64"/>
                <a:gd name="T64" fmla="*/ 50 w 396"/>
                <a:gd name="T65" fmla="*/ 3 h 64"/>
                <a:gd name="T66" fmla="*/ 39 w 396"/>
                <a:gd name="T67" fmla="*/ 5 h 64"/>
                <a:gd name="T68" fmla="*/ 28 w 396"/>
                <a:gd name="T69" fmla="*/ 11 h 64"/>
                <a:gd name="T70" fmla="*/ 16 w 396"/>
                <a:gd name="T71" fmla="*/ 19 h 64"/>
                <a:gd name="T72" fmla="*/ 13 w 396"/>
                <a:gd name="T73" fmla="*/ 24 h 64"/>
                <a:gd name="T74" fmla="*/ 8 w 396"/>
                <a:gd name="T75" fmla="*/ 29 h 64"/>
                <a:gd name="T76" fmla="*/ 4 w 396"/>
                <a:gd name="T77" fmla="*/ 35 h 64"/>
                <a:gd name="T78" fmla="*/ 1 w 396"/>
                <a:gd name="T79" fmla="*/ 42 h 64"/>
                <a:gd name="T80" fmla="*/ 1 w 396"/>
                <a:gd name="T81" fmla="*/ 42 h 64"/>
                <a:gd name="T82" fmla="*/ 0 w 396"/>
                <a:gd name="T83" fmla="*/ 49 h 64"/>
                <a:gd name="T84" fmla="*/ 1 w 396"/>
                <a:gd name="T85" fmla="*/ 55 h 64"/>
                <a:gd name="T86" fmla="*/ 4 w 396"/>
                <a:gd name="T87" fmla="*/ 60 h 64"/>
                <a:gd name="T88" fmla="*/ 10 w 396"/>
                <a:gd name="T89" fmla="*/ 64 h 64"/>
                <a:gd name="T90" fmla="*/ 10 w 396"/>
                <a:gd name="T91" fmla="*/ 64 h 64"/>
                <a:gd name="T92" fmla="*/ 16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16" y="64"/>
                  </a:moveTo>
                  <a:lnTo>
                    <a:pt x="16" y="64"/>
                  </a:lnTo>
                  <a:lnTo>
                    <a:pt x="20" y="64"/>
                  </a:lnTo>
                  <a:lnTo>
                    <a:pt x="25" y="61"/>
                  </a:lnTo>
                  <a:lnTo>
                    <a:pt x="29" y="59"/>
                  </a:lnTo>
                  <a:lnTo>
                    <a:pt x="31" y="54"/>
                  </a:lnTo>
                  <a:lnTo>
                    <a:pt x="31" y="54"/>
                  </a:lnTo>
                  <a:lnTo>
                    <a:pt x="32" y="50"/>
                  </a:lnTo>
                  <a:lnTo>
                    <a:pt x="36" y="46"/>
                  </a:lnTo>
                  <a:lnTo>
                    <a:pt x="42" y="40"/>
                  </a:lnTo>
                  <a:lnTo>
                    <a:pt x="50" y="36"/>
                  </a:lnTo>
                  <a:lnTo>
                    <a:pt x="56" y="34"/>
                  </a:lnTo>
                  <a:lnTo>
                    <a:pt x="64" y="33"/>
                  </a:lnTo>
                  <a:lnTo>
                    <a:pt x="70" y="33"/>
                  </a:lnTo>
                  <a:lnTo>
                    <a:pt x="76" y="33"/>
                  </a:lnTo>
                  <a:lnTo>
                    <a:pt x="76" y="33"/>
                  </a:lnTo>
                  <a:lnTo>
                    <a:pt x="78" y="33"/>
                  </a:lnTo>
                  <a:lnTo>
                    <a:pt x="380" y="33"/>
                  </a:lnTo>
                  <a:lnTo>
                    <a:pt x="380" y="33"/>
                  </a:lnTo>
                  <a:lnTo>
                    <a:pt x="386" y="31"/>
                  </a:lnTo>
                  <a:lnTo>
                    <a:pt x="391" y="29"/>
                  </a:lnTo>
                  <a:lnTo>
                    <a:pt x="395" y="23"/>
                  </a:lnTo>
                  <a:lnTo>
                    <a:pt x="396" y="16"/>
                  </a:lnTo>
                  <a:lnTo>
                    <a:pt x="396" y="16"/>
                  </a:lnTo>
                  <a:lnTo>
                    <a:pt x="395" y="10"/>
                  </a:lnTo>
                  <a:lnTo>
                    <a:pt x="391" y="5"/>
                  </a:lnTo>
                  <a:lnTo>
                    <a:pt x="386" y="1"/>
                  </a:lnTo>
                  <a:lnTo>
                    <a:pt x="380" y="0"/>
                  </a:lnTo>
                  <a:lnTo>
                    <a:pt x="80" y="0"/>
                  </a:lnTo>
                  <a:lnTo>
                    <a:pt x="80" y="0"/>
                  </a:lnTo>
                  <a:lnTo>
                    <a:pt x="71" y="0"/>
                  </a:lnTo>
                  <a:lnTo>
                    <a:pt x="60" y="0"/>
                  </a:lnTo>
                  <a:lnTo>
                    <a:pt x="50" y="3"/>
                  </a:lnTo>
                  <a:lnTo>
                    <a:pt x="39" y="5"/>
                  </a:lnTo>
                  <a:lnTo>
                    <a:pt x="28" y="11"/>
                  </a:lnTo>
                  <a:lnTo>
                    <a:pt x="16" y="19"/>
                  </a:lnTo>
                  <a:lnTo>
                    <a:pt x="13" y="24"/>
                  </a:lnTo>
                  <a:lnTo>
                    <a:pt x="8" y="29"/>
                  </a:lnTo>
                  <a:lnTo>
                    <a:pt x="4" y="35"/>
                  </a:lnTo>
                  <a:lnTo>
                    <a:pt x="1" y="42"/>
                  </a:lnTo>
                  <a:lnTo>
                    <a:pt x="1" y="42"/>
                  </a:lnTo>
                  <a:lnTo>
                    <a:pt x="0" y="49"/>
                  </a:lnTo>
                  <a:lnTo>
                    <a:pt x="1" y="55"/>
                  </a:lnTo>
                  <a:lnTo>
                    <a:pt x="4" y="60"/>
                  </a:lnTo>
                  <a:lnTo>
                    <a:pt x="10" y="64"/>
                  </a:lnTo>
                  <a:lnTo>
                    <a:pt x="10" y="64"/>
                  </a:lnTo>
                  <a:lnTo>
                    <a:pt x="16"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25"/>
            <p:cNvSpPr>
              <a:spLocks/>
            </p:cNvSpPr>
            <p:nvPr/>
          </p:nvSpPr>
          <p:spPr bwMode="auto">
            <a:xfrm>
              <a:off x="469" y="1476"/>
              <a:ext cx="35" cy="32"/>
            </a:xfrm>
            <a:custGeom>
              <a:avLst/>
              <a:gdLst>
                <a:gd name="T0" fmla="*/ 0 w 177"/>
                <a:gd name="T1" fmla="*/ 0 h 163"/>
                <a:gd name="T2" fmla="*/ 0 w 177"/>
                <a:gd name="T3" fmla="*/ 163 h 163"/>
                <a:gd name="T4" fmla="*/ 92 w 177"/>
                <a:gd name="T5" fmla="*/ 97 h 163"/>
                <a:gd name="T6" fmla="*/ 177 w 177"/>
                <a:gd name="T7" fmla="*/ 162 h 163"/>
                <a:gd name="T8" fmla="*/ 177 w 177"/>
                <a:gd name="T9" fmla="*/ 10 h 163"/>
                <a:gd name="T10" fmla="*/ 177 w 177"/>
                <a:gd name="T11" fmla="*/ 10 h 163"/>
                <a:gd name="T12" fmla="*/ 130 w 177"/>
                <a:gd name="T13" fmla="*/ 8 h 163"/>
                <a:gd name="T14" fmla="*/ 83 w 177"/>
                <a:gd name="T15" fmla="*/ 5 h 163"/>
                <a:gd name="T16" fmla="*/ 83 w 177"/>
                <a:gd name="T17" fmla="*/ 5 h 163"/>
                <a:gd name="T18" fmla="*/ 0 w 177"/>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163">
                  <a:moveTo>
                    <a:pt x="0" y="0"/>
                  </a:moveTo>
                  <a:lnTo>
                    <a:pt x="0" y="163"/>
                  </a:lnTo>
                  <a:lnTo>
                    <a:pt x="92" y="97"/>
                  </a:lnTo>
                  <a:lnTo>
                    <a:pt x="177" y="162"/>
                  </a:lnTo>
                  <a:lnTo>
                    <a:pt x="177" y="10"/>
                  </a:lnTo>
                  <a:lnTo>
                    <a:pt x="177" y="10"/>
                  </a:lnTo>
                  <a:lnTo>
                    <a:pt x="130" y="8"/>
                  </a:lnTo>
                  <a:lnTo>
                    <a:pt x="83" y="5"/>
                  </a:lnTo>
                  <a:lnTo>
                    <a:pt x="83" y="5"/>
                  </a:lnTo>
                  <a:lnTo>
                    <a:pt x="0" y="0"/>
                  </a:lnTo>
                  <a:close/>
                </a:path>
              </a:pathLst>
            </a:custGeom>
            <a:solidFill>
              <a:srgbClr val="FFFF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26"/>
            <p:cNvSpPr>
              <a:spLocks/>
            </p:cNvSpPr>
            <p:nvPr/>
          </p:nvSpPr>
          <p:spPr bwMode="auto">
            <a:xfrm>
              <a:off x="469" y="1476"/>
              <a:ext cx="35" cy="32"/>
            </a:xfrm>
            <a:custGeom>
              <a:avLst/>
              <a:gdLst>
                <a:gd name="T0" fmla="*/ 0 w 177"/>
                <a:gd name="T1" fmla="*/ 0 h 163"/>
                <a:gd name="T2" fmla="*/ 0 w 177"/>
                <a:gd name="T3" fmla="*/ 163 h 163"/>
                <a:gd name="T4" fmla="*/ 92 w 177"/>
                <a:gd name="T5" fmla="*/ 97 h 163"/>
                <a:gd name="T6" fmla="*/ 177 w 177"/>
                <a:gd name="T7" fmla="*/ 162 h 163"/>
                <a:gd name="T8" fmla="*/ 177 w 177"/>
                <a:gd name="T9" fmla="*/ 10 h 163"/>
                <a:gd name="T10" fmla="*/ 177 w 177"/>
                <a:gd name="T11" fmla="*/ 10 h 163"/>
                <a:gd name="T12" fmla="*/ 130 w 177"/>
                <a:gd name="T13" fmla="*/ 8 h 163"/>
                <a:gd name="T14" fmla="*/ 83 w 177"/>
                <a:gd name="T15" fmla="*/ 5 h 163"/>
                <a:gd name="T16" fmla="*/ 83 w 177"/>
                <a:gd name="T17" fmla="*/ 5 h 163"/>
                <a:gd name="T18" fmla="*/ 0 w 177"/>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163">
                  <a:moveTo>
                    <a:pt x="0" y="0"/>
                  </a:moveTo>
                  <a:lnTo>
                    <a:pt x="0" y="163"/>
                  </a:lnTo>
                  <a:lnTo>
                    <a:pt x="92" y="97"/>
                  </a:lnTo>
                  <a:lnTo>
                    <a:pt x="177" y="162"/>
                  </a:lnTo>
                  <a:lnTo>
                    <a:pt x="177" y="10"/>
                  </a:lnTo>
                  <a:lnTo>
                    <a:pt x="177" y="10"/>
                  </a:lnTo>
                  <a:lnTo>
                    <a:pt x="130" y="8"/>
                  </a:lnTo>
                  <a:lnTo>
                    <a:pt x="83" y="5"/>
                  </a:lnTo>
                  <a:lnTo>
                    <a:pt x="83" y="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27"/>
            <p:cNvSpPr>
              <a:spLocks/>
            </p:cNvSpPr>
            <p:nvPr/>
          </p:nvSpPr>
          <p:spPr bwMode="auto">
            <a:xfrm>
              <a:off x="469" y="1466"/>
              <a:ext cx="35" cy="12"/>
            </a:xfrm>
            <a:custGeom>
              <a:avLst/>
              <a:gdLst>
                <a:gd name="T0" fmla="*/ 177 w 177"/>
                <a:gd name="T1" fmla="*/ 0 h 58"/>
                <a:gd name="T2" fmla="*/ 0 w 177"/>
                <a:gd name="T3" fmla="*/ 2 h 58"/>
                <a:gd name="T4" fmla="*/ 0 w 177"/>
                <a:gd name="T5" fmla="*/ 48 h 58"/>
                <a:gd name="T6" fmla="*/ 0 w 177"/>
                <a:gd name="T7" fmla="*/ 48 h 58"/>
                <a:gd name="T8" fmla="*/ 83 w 177"/>
                <a:gd name="T9" fmla="*/ 53 h 58"/>
                <a:gd name="T10" fmla="*/ 83 w 177"/>
                <a:gd name="T11" fmla="*/ 53 h 58"/>
                <a:gd name="T12" fmla="*/ 130 w 177"/>
                <a:gd name="T13" fmla="*/ 56 h 58"/>
                <a:gd name="T14" fmla="*/ 177 w 177"/>
                <a:gd name="T15" fmla="*/ 58 h 58"/>
                <a:gd name="T16" fmla="*/ 177 w 177"/>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58">
                  <a:moveTo>
                    <a:pt x="177" y="0"/>
                  </a:moveTo>
                  <a:lnTo>
                    <a:pt x="0" y="2"/>
                  </a:lnTo>
                  <a:lnTo>
                    <a:pt x="0" y="48"/>
                  </a:lnTo>
                  <a:lnTo>
                    <a:pt x="0" y="48"/>
                  </a:lnTo>
                  <a:lnTo>
                    <a:pt x="83" y="53"/>
                  </a:lnTo>
                  <a:lnTo>
                    <a:pt x="83" y="53"/>
                  </a:lnTo>
                  <a:lnTo>
                    <a:pt x="130" y="56"/>
                  </a:lnTo>
                  <a:lnTo>
                    <a:pt x="177" y="58"/>
                  </a:lnTo>
                  <a:lnTo>
                    <a:pt x="17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28"/>
            <p:cNvSpPr>
              <a:spLocks/>
            </p:cNvSpPr>
            <p:nvPr/>
          </p:nvSpPr>
          <p:spPr bwMode="auto">
            <a:xfrm>
              <a:off x="469" y="1466"/>
              <a:ext cx="35" cy="12"/>
            </a:xfrm>
            <a:custGeom>
              <a:avLst/>
              <a:gdLst>
                <a:gd name="T0" fmla="*/ 177 w 177"/>
                <a:gd name="T1" fmla="*/ 0 h 58"/>
                <a:gd name="T2" fmla="*/ 0 w 177"/>
                <a:gd name="T3" fmla="*/ 2 h 58"/>
                <a:gd name="T4" fmla="*/ 0 w 177"/>
                <a:gd name="T5" fmla="*/ 48 h 58"/>
                <a:gd name="T6" fmla="*/ 0 w 177"/>
                <a:gd name="T7" fmla="*/ 48 h 58"/>
                <a:gd name="T8" fmla="*/ 83 w 177"/>
                <a:gd name="T9" fmla="*/ 53 h 58"/>
                <a:gd name="T10" fmla="*/ 83 w 177"/>
                <a:gd name="T11" fmla="*/ 53 h 58"/>
                <a:gd name="T12" fmla="*/ 130 w 177"/>
                <a:gd name="T13" fmla="*/ 56 h 58"/>
                <a:gd name="T14" fmla="*/ 177 w 177"/>
                <a:gd name="T15" fmla="*/ 58 h 58"/>
                <a:gd name="T16" fmla="*/ 177 w 177"/>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58">
                  <a:moveTo>
                    <a:pt x="177" y="0"/>
                  </a:moveTo>
                  <a:lnTo>
                    <a:pt x="0" y="2"/>
                  </a:lnTo>
                  <a:lnTo>
                    <a:pt x="0" y="48"/>
                  </a:lnTo>
                  <a:lnTo>
                    <a:pt x="0" y="48"/>
                  </a:lnTo>
                  <a:lnTo>
                    <a:pt x="83" y="53"/>
                  </a:lnTo>
                  <a:lnTo>
                    <a:pt x="83" y="53"/>
                  </a:lnTo>
                  <a:lnTo>
                    <a:pt x="130" y="56"/>
                  </a:lnTo>
                  <a:lnTo>
                    <a:pt x="177" y="58"/>
                  </a:lnTo>
                  <a:lnTo>
                    <a:pt x="1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29"/>
            <p:cNvSpPr>
              <a:spLocks noEditPoints="1"/>
            </p:cNvSpPr>
            <p:nvPr/>
          </p:nvSpPr>
          <p:spPr bwMode="auto">
            <a:xfrm>
              <a:off x="465" y="1459"/>
              <a:ext cx="43" cy="56"/>
            </a:xfrm>
            <a:custGeom>
              <a:avLst/>
              <a:gdLst>
                <a:gd name="T0" fmla="*/ 217 w 217"/>
                <a:gd name="T1" fmla="*/ 281 h 281"/>
                <a:gd name="T2" fmla="*/ 110 w 217"/>
                <a:gd name="T3" fmla="*/ 204 h 281"/>
                <a:gd name="T4" fmla="*/ 0 w 217"/>
                <a:gd name="T5" fmla="*/ 280 h 281"/>
                <a:gd name="T6" fmla="*/ 0 w 217"/>
                <a:gd name="T7" fmla="*/ 0 h 281"/>
                <a:gd name="T8" fmla="*/ 217 w 217"/>
                <a:gd name="T9" fmla="*/ 0 h 281"/>
                <a:gd name="T10" fmla="*/ 217 w 217"/>
                <a:gd name="T11" fmla="*/ 281 h 281"/>
                <a:gd name="T12" fmla="*/ 20 w 217"/>
                <a:gd name="T13" fmla="*/ 18 h 281"/>
                <a:gd name="T14" fmla="*/ 20 w 217"/>
                <a:gd name="T15" fmla="*/ 247 h 281"/>
                <a:gd name="T16" fmla="*/ 112 w 217"/>
                <a:gd name="T17" fmla="*/ 181 h 281"/>
                <a:gd name="T18" fmla="*/ 197 w 217"/>
                <a:gd name="T19" fmla="*/ 246 h 281"/>
                <a:gd name="T20" fmla="*/ 197 w 217"/>
                <a:gd name="T21" fmla="*/ 18 h 281"/>
                <a:gd name="T22" fmla="*/ 20 w 217"/>
                <a:gd name="T23" fmla="*/ 18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7" h="281">
                  <a:moveTo>
                    <a:pt x="217" y="281"/>
                  </a:moveTo>
                  <a:lnTo>
                    <a:pt x="110" y="204"/>
                  </a:lnTo>
                  <a:lnTo>
                    <a:pt x="0" y="280"/>
                  </a:lnTo>
                  <a:lnTo>
                    <a:pt x="0" y="0"/>
                  </a:lnTo>
                  <a:lnTo>
                    <a:pt x="217" y="0"/>
                  </a:lnTo>
                  <a:lnTo>
                    <a:pt x="217" y="281"/>
                  </a:lnTo>
                  <a:close/>
                  <a:moveTo>
                    <a:pt x="20" y="18"/>
                  </a:moveTo>
                  <a:lnTo>
                    <a:pt x="20" y="247"/>
                  </a:lnTo>
                  <a:lnTo>
                    <a:pt x="112" y="181"/>
                  </a:lnTo>
                  <a:lnTo>
                    <a:pt x="197" y="246"/>
                  </a:lnTo>
                  <a:lnTo>
                    <a:pt x="197" y="18"/>
                  </a:lnTo>
                  <a:lnTo>
                    <a:pt x="2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30"/>
            <p:cNvSpPr>
              <a:spLocks/>
            </p:cNvSpPr>
            <p:nvPr/>
          </p:nvSpPr>
          <p:spPr bwMode="auto">
            <a:xfrm>
              <a:off x="465" y="1459"/>
              <a:ext cx="43" cy="56"/>
            </a:xfrm>
            <a:custGeom>
              <a:avLst/>
              <a:gdLst>
                <a:gd name="T0" fmla="*/ 217 w 217"/>
                <a:gd name="T1" fmla="*/ 281 h 281"/>
                <a:gd name="T2" fmla="*/ 110 w 217"/>
                <a:gd name="T3" fmla="*/ 204 h 281"/>
                <a:gd name="T4" fmla="*/ 0 w 217"/>
                <a:gd name="T5" fmla="*/ 280 h 281"/>
                <a:gd name="T6" fmla="*/ 0 w 217"/>
                <a:gd name="T7" fmla="*/ 0 h 281"/>
                <a:gd name="T8" fmla="*/ 217 w 217"/>
                <a:gd name="T9" fmla="*/ 0 h 281"/>
                <a:gd name="T10" fmla="*/ 217 w 217"/>
                <a:gd name="T11" fmla="*/ 281 h 281"/>
              </a:gdLst>
              <a:ahLst/>
              <a:cxnLst>
                <a:cxn ang="0">
                  <a:pos x="T0" y="T1"/>
                </a:cxn>
                <a:cxn ang="0">
                  <a:pos x="T2" y="T3"/>
                </a:cxn>
                <a:cxn ang="0">
                  <a:pos x="T4" y="T5"/>
                </a:cxn>
                <a:cxn ang="0">
                  <a:pos x="T6" y="T7"/>
                </a:cxn>
                <a:cxn ang="0">
                  <a:pos x="T8" y="T9"/>
                </a:cxn>
                <a:cxn ang="0">
                  <a:pos x="T10" y="T11"/>
                </a:cxn>
              </a:cxnLst>
              <a:rect l="0" t="0" r="r" b="b"/>
              <a:pathLst>
                <a:path w="217" h="281">
                  <a:moveTo>
                    <a:pt x="217" y="281"/>
                  </a:moveTo>
                  <a:lnTo>
                    <a:pt x="110" y="204"/>
                  </a:lnTo>
                  <a:lnTo>
                    <a:pt x="0" y="280"/>
                  </a:lnTo>
                  <a:lnTo>
                    <a:pt x="0" y="0"/>
                  </a:lnTo>
                  <a:lnTo>
                    <a:pt x="217" y="0"/>
                  </a:lnTo>
                  <a:lnTo>
                    <a:pt x="217" y="28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31"/>
            <p:cNvSpPr>
              <a:spLocks/>
            </p:cNvSpPr>
            <p:nvPr/>
          </p:nvSpPr>
          <p:spPr bwMode="auto">
            <a:xfrm>
              <a:off x="469" y="1462"/>
              <a:ext cx="35" cy="46"/>
            </a:xfrm>
            <a:custGeom>
              <a:avLst/>
              <a:gdLst>
                <a:gd name="T0" fmla="*/ 0 w 177"/>
                <a:gd name="T1" fmla="*/ 0 h 229"/>
                <a:gd name="T2" fmla="*/ 0 w 177"/>
                <a:gd name="T3" fmla="*/ 229 h 229"/>
                <a:gd name="T4" fmla="*/ 92 w 177"/>
                <a:gd name="T5" fmla="*/ 163 h 229"/>
                <a:gd name="T6" fmla="*/ 177 w 177"/>
                <a:gd name="T7" fmla="*/ 228 h 229"/>
                <a:gd name="T8" fmla="*/ 177 w 177"/>
                <a:gd name="T9" fmla="*/ 0 h 229"/>
                <a:gd name="T10" fmla="*/ 0 w 177"/>
                <a:gd name="T11" fmla="*/ 0 h 229"/>
              </a:gdLst>
              <a:ahLst/>
              <a:cxnLst>
                <a:cxn ang="0">
                  <a:pos x="T0" y="T1"/>
                </a:cxn>
                <a:cxn ang="0">
                  <a:pos x="T2" y="T3"/>
                </a:cxn>
                <a:cxn ang="0">
                  <a:pos x="T4" y="T5"/>
                </a:cxn>
                <a:cxn ang="0">
                  <a:pos x="T6" y="T7"/>
                </a:cxn>
                <a:cxn ang="0">
                  <a:pos x="T8" y="T9"/>
                </a:cxn>
                <a:cxn ang="0">
                  <a:pos x="T10" y="T11"/>
                </a:cxn>
              </a:cxnLst>
              <a:rect l="0" t="0" r="r" b="b"/>
              <a:pathLst>
                <a:path w="177" h="229">
                  <a:moveTo>
                    <a:pt x="0" y="0"/>
                  </a:moveTo>
                  <a:lnTo>
                    <a:pt x="0" y="229"/>
                  </a:lnTo>
                  <a:lnTo>
                    <a:pt x="92" y="163"/>
                  </a:lnTo>
                  <a:lnTo>
                    <a:pt x="177" y="228"/>
                  </a:lnTo>
                  <a:lnTo>
                    <a:pt x="17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32"/>
            <p:cNvSpPr>
              <a:spLocks noEditPoints="1"/>
            </p:cNvSpPr>
            <p:nvPr/>
          </p:nvSpPr>
          <p:spPr bwMode="auto">
            <a:xfrm>
              <a:off x="293" y="1315"/>
              <a:ext cx="230" cy="150"/>
            </a:xfrm>
            <a:custGeom>
              <a:avLst/>
              <a:gdLst>
                <a:gd name="T0" fmla="*/ 679 w 1153"/>
                <a:gd name="T1" fmla="*/ 585 h 749"/>
                <a:gd name="T2" fmla="*/ 739 w 1153"/>
                <a:gd name="T3" fmla="*/ 543 h 749"/>
                <a:gd name="T4" fmla="*/ 1073 w 1153"/>
                <a:gd name="T5" fmla="*/ 553 h 749"/>
                <a:gd name="T6" fmla="*/ 756 w 1153"/>
                <a:gd name="T7" fmla="*/ 576 h 749"/>
                <a:gd name="T8" fmla="*/ 722 w 1153"/>
                <a:gd name="T9" fmla="*/ 582 h 749"/>
                <a:gd name="T10" fmla="*/ 694 w 1153"/>
                <a:gd name="T11" fmla="*/ 607 h 749"/>
                <a:gd name="T12" fmla="*/ 679 w 1153"/>
                <a:gd name="T13" fmla="*/ 446 h 749"/>
                <a:gd name="T14" fmla="*/ 739 w 1153"/>
                <a:gd name="T15" fmla="*/ 405 h 749"/>
                <a:gd name="T16" fmla="*/ 1073 w 1153"/>
                <a:gd name="T17" fmla="*/ 415 h 749"/>
                <a:gd name="T18" fmla="*/ 756 w 1153"/>
                <a:gd name="T19" fmla="*/ 437 h 749"/>
                <a:gd name="T20" fmla="*/ 722 w 1153"/>
                <a:gd name="T21" fmla="*/ 444 h 749"/>
                <a:gd name="T22" fmla="*/ 694 w 1153"/>
                <a:gd name="T23" fmla="*/ 468 h 749"/>
                <a:gd name="T24" fmla="*/ 679 w 1153"/>
                <a:gd name="T25" fmla="*/ 308 h 749"/>
                <a:gd name="T26" fmla="*/ 739 w 1153"/>
                <a:gd name="T27" fmla="*/ 267 h 749"/>
                <a:gd name="T28" fmla="*/ 1073 w 1153"/>
                <a:gd name="T29" fmla="*/ 277 h 749"/>
                <a:gd name="T30" fmla="*/ 756 w 1153"/>
                <a:gd name="T31" fmla="*/ 299 h 749"/>
                <a:gd name="T32" fmla="*/ 722 w 1153"/>
                <a:gd name="T33" fmla="*/ 304 h 749"/>
                <a:gd name="T34" fmla="*/ 694 w 1153"/>
                <a:gd name="T35" fmla="*/ 330 h 749"/>
                <a:gd name="T36" fmla="*/ 679 w 1153"/>
                <a:gd name="T37" fmla="*/ 168 h 749"/>
                <a:gd name="T38" fmla="*/ 739 w 1153"/>
                <a:gd name="T39" fmla="*/ 127 h 749"/>
                <a:gd name="T40" fmla="*/ 1073 w 1153"/>
                <a:gd name="T41" fmla="*/ 137 h 749"/>
                <a:gd name="T42" fmla="*/ 756 w 1153"/>
                <a:gd name="T43" fmla="*/ 160 h 749"/>
                <a:gd name="T44" fmla="*/ 722 w 1153"/>
                <a:gd name="T45" fmla="*/ 166 h 749"/>
                <a:gd name="T46" fmla="*/ 694 w 1153"/>
                <a:gd name="T47" fmla="*/ 191 h 749"/>
                <a:gd name="T48" fmla="*/ 677 w 1153"/>
                <a:gd name="T49" fmla="*/ 19 h 749"/>
                <a:gd name="T50" fmla="*/ 596 w 1153"/>
                <a:gd name="T51" fmla="*/ 744 h 749"/>
                <a:gd name="T52" fmla="*/ 745 w 1153"/>
                <a:gd name="T53" fmla="*/ 706 h 749"/>
                <a:gd name="T54" fmla="*/ 1153 w 1153"/>
                <a:gd name="T55" fmla="*/ 713 h 749"/>
                <a:gd name="T56" fmla="*/ 955 w 1153"/>
                <a:gd name="T57" fmla="*/ 5 h 749"/>
                <a:gd name="T58" fmla="*/ 83 w 1153"/>
                <a:gd name="T59" fmla="*/ 566 h 749"/>
                <a:gd name="T60" fmla="*/ 396 w 1153"/>
                <a:gd name="T61" fmla="*/ 538 h 749"/>
                <a:gd name="T62" fmla="*/ 452 w 1153"/>
                <a:gd name="T63" fmla="*/ 552 h 749"/>
                <a:gd name="T64" fmla="*/ 465 w 1153"/>
                <a:gd name="T65" fmla="*/ 600 h 749"/>
                <a:gd name="T66" fmla="*/ 445 w 1153"/>
                <a:gd name="T67" fmla="*/ 592 h 749"/>
                <a:gd name="T68" fmla="*/ 406 w 1153"/>
                <a:gd name="T69" fmla="*/ 569 h 749"/>
                <a:gd name="T70" fmla="*/ 83 w 1153"/>
                <a:gd name="T71" fmla="*/ 427 h 749"/>
                <a:gd name="T72" fmla="*/ 396 w 1153"/>
                <a:gd name="T73" fmla="*/ 399 h 749"/>
                <a:gd name="T74" fmla="*/ 452 w 1153"/>
                <a:gd name="T75" fmla="*/ 412 h 749"/>
                <a:gd name="T76" fmla="*/ 465 w 1153"/>
                <a:gd name="T77" fmla="*/ 462 h 749"/>
                <a:gd name="T78" fmla="*/ 445 w 1153"/>
                <a:gd name="T79" fmla="*/ 452 h 749"/>
                <a:gd name="T80" fmla="*/ 406 w 1153"/>
                <a:gd name="T81" fmla="*/ 431 h 749"/>
                <a:gd name="T82" fmla="*/ 83 w 1153"/>
                <a:gd name="T83" fmla="*/ 288 h 749"/>
                <a:gd name="T84" fmla="*/ 396 w 1153"/>
                <a:gd name="T85" fmla="*/ 260 h 749"/>
                <a:gd name="T86" fmla="*/ 452 w 1153"/>
                <a:gd name="T87" fmla="*/ 274 h 749"/>
                <a:gd name="T88" fmla="*/ 465 w 1153"/>
                <a:gd name="T89" fmla="*/ 323 h 749"/>
                <a:gd name="T90" fmla="*/ 445 w 1153"/>
                <a:gd name="T91" fmla="*/ 314 h 749"/>
                <a:gd name="T92" fmla="*/ 406 w 1153"/>
                <a:gd name="T93" fmla="*/ 293 h 749"/>
                <a:gd name="T94" fmla="*/ 83 w 1153"/>
                <a:gd name="T95" fmla="*/ 150 h 749"/>
                <a:gd name="T96" fmla="*/ 396 w 1153"/>
                <a:gd name="T97" fmla="*/ 122 h 749"/>
                <a:gd name="T98" fmla="*/ 452 w 1153"/>
                <a:gd name="T99" fmla="*/ 135 h 749"/>
                <a:gd name="T100" fmla="*/ 465 w 1153"/>
                <a:gd name="T101" fmla="*/ 184 h 749"/>
                <a:gd name="T102" fmla="*/ 445 w 1153"/>
                <a:gd name="T103" fmla="*/ 176 h 749"/>
                <a:gd name="T104" fmla="*/ 406 w 1153"/>
                <a:gd name="T105" fmla="*/ 153 h 749"/>
                <a:gd name="T106" fmla="*/ 267 w 1153"/>
                <a:gd name="T107" fmla="*/ 3 h 749"/>
                <a:gd name="T108" fmla="*/ 0 w 1153"/>
                <a:gd name="T109" fmla="*/ 9 h 749"/>
                <a:gd name="T110" fmla="*/ 297 w 1153"/>
                <a:gd name="T111" fmla="*/ 703 h 749"/>
                <a:gd name="T112" fmla="*/ 508 w 1153"/>
                <a:gd name="T113" fmla="*/ 720 h 749"/>
                <a:gd name="T114" fmla="*/ 553 w 1153"/>
                <a:gd name="T115" fmla="*/ 747 h 749"/>
                <a:gd name="T116" fmla="*/ 535 w 1153"/>
                <a:gd name="T117" fmla="*/ 47 h 749"/>
                <a:gd name="T118" fmla="*/ 399 w 1153"/>
                <a:gd name="T119" fmla="*/ 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53" h="749">
                  <a:moveTo>
                    <a:pt x="694" y="607"/>
                  </a:moveTo>
                  <a:lnTo>
                    <a:pt x="694" y="607"/>
                  </a:lnTo>
                  <a:lnTo>
                    <a:pt x="688" y="607"/>
                  </a:lnTo>
                  <a:lnTo>
                    <a:pt x="688" y="607"/>
                  </a:lnTo>
                  <a:lnTo>
                    <a:pt x="682" y="603"/>
                  </a:lnTo>
                  <a:lnTo>
                    <a:pt x="679" y="598"/>
                  </a:lnTo>
                  <a:lnTo>
                    <a:pt x="678" y="592"/>
                  </a:lnTo>
                  <a:lnTo>
                    <a:pt x="679" y="585"/>
                  </a:lnTo>
                  <a:lnTo>
                    <a:pt x="679" y="585"/>
                  </a:lnTo>
                  <a:lnTo>
                    <a:pt x="684" y="573"/>
                  </a:lnTo>
                  <a:lnTo>
                    <a:pt x="692" y="564"/>
                  </a:lnTo>
                  <a:lnTo>
                    <a:pt x="701" y="557"/>
                  </a:lnTo>
                  <a:lnTo>
                    <a:pt x="710" y="552"/>
                  </a:lnTo>
                  <a:lnTo>
                    <a:pt x="719" y="548"/>
                  </a:lnTo>
                  <a:lnTo>
                    <a:pt x="729" y="544"/>
                  </a:lnTo>
                  <a:lnTo>
                    <a:pt x="739" y="543"/>
                  </a:lnTo>
                  <a:lnTo>
                    <a:pt x="748" y="543"/>
                  </a:lnTo>
                  <a:lnTo>
                    <a:pt x="748" y="543"/>
                  </a:lnTo>
                  <a:lnTo>
                    <a:pt x="758" y="543"/>
                  </a:lnTo>
                  <a:lnTo>
                    <a:pt x="1058" y="543"/>
                  </a:lnTo>
                  <a:lnTo>
                    <a:pt x="1058" y="543"/>
                  </a:lnTo>
                  <a:lnTo>
                    <a:pt x="1064" y="544"/>
                  </a:lnTo>
                  <a:lnTo>
                    <a:pt x="1069" y="548"/>
                  </a:lnTo>
                  <a:lnTo>
                    <a:pt x="1073" y="553"/>
                  </a:lnTo>
                  <a:lnTo>
                    <a:pt x="1074" y="559"/>
                  </a:lnTo>
                  <a:lnTo>
                    <a:pt x="1074" y="559"/>
                  </a:lnTo>
                  <a:lnTo>
                    <a:pt x="1073" y="566"/>
                  </a:lnTo>
                  <a:lnTo>
                    <a:pt x="1069" y="572"/>
                  </a:lnTo>
                  <a:lnTo>
                    <a:pt x="1064" y="574"/>
                  </a:lnTo>
                  <a:lnTo>
                    <a:pt x="1058" y="576"/>
                  </a:lnTo>
                  <a:lnTo>
                    <a:pt x="756" y="576"/>
                  </a:lnTo>
                  <a:lnTo>
                    <a:pt x="756" y="576"/>
                  </a:lnTo>
                  <a:lnTo>
                    <a:pt x="754" y="576"/>
                  </a:lnTo>
                  <a:lnTo>
                    <a:pt x="754" y="576"/>
                  </a:lnTo>
                  <a:lnTo>
                    <a:pt x="747" y="576"/>
                  </a:lnTo>
                  <a:lnTo>
                    <a:pt x="747" y="576"/>
                  </a:lnTo>
                  <a:lnTo>
                    <a:pt x="738" y="576"/>
                  </a:lnTo>
                  <a:lnTo>
                    <a:pt x="733" y="577"/>
                  </a:lnTo>
                  <a:lnTo>
                    <a:pt x="727" y="579"/>
                  </a:lnTo>
                  <a:lnTo>
                    <a:pt x="722" y="582"/>
                  </a:lnTo>
                  <a:lnTo>
                    <a:pt x="717" y="585"/>
                  </a:lnTo>
                  <a:lnTo>
                    <a:pt x="712" y="590"/>
                  </a:lnTo>
                  <a:lnTo>
                    <a:pt x="709" y="597"/>
                  </a:lnTo>
                  <a:lnTo>
                    <a:pt x="709" y="597"/>
                  </a:lnTo>
                  <a:lnTo>
                    <a:pt x="707" y="602"/>
                  </a:lnTo>
                  <a:lnTo>
                    <a:pt x="703" y="604"/>
                  </a:lnTo>
                  <a:lnTo>
                    <a:pt x="698" y="607"/>
                  </a:lnTo>
                  <a:lnTo>
                    <a:pt x="694" y="607"/>
                  </a:lnTo>
                  <a:close/>
                  <a:moveTo>
                    <a:pt x="694" y="468"/>
                  </a:moveTo>
                  <a:lnTo>
                    <a:pt x="694" y="468"/>
                  </a:lnTo>
                  <a:lnTo>
                    <a:pt x="688" y="467"/>
                  </a:lnTo>
                  <a:lnTo>
                    <a:pt x="688" y="467"/>
                  </a:lnTo>
                  <a:lnTo>
                    <a:pt x="682" y="463"/>
                  </a:lnTo>
                  <a:lnTo>
                    <a:pt x="679" y="458"/>
                  </a:lnTo>
                  <a:lnTo>
                    <a:pt x="678" y="452"/>
                  </a:lnTo>
                  <a:lnTo>
                    <a:pt x="679" y="446"/>
                  </a:lnTo>
                  <a:lnTo>
                    <a:pt x="679" y="446"/>
                  </a:lnTo>
                  <a:lnTo>
                    <a:pt x="684" y="435"/>
                  </a:lnTo>
                  <a:lnTo>
                    <a:pt x="692" y="426"/>
                  </a:lnTo>
                  <a:lnTo>
                    <a:pt x="701" y="419"/>
                  </a:lnTo>
                  <a:lnTo>
                    <a:pt x="710" y="412"/>
                  </a:lnTo>
                  <a:lnTo>
                    <a:pt x="719" y="409"/>
                  </a:lnTo>
                  <a:lnTo>
                    <a:pt x="729" y="406"/>
                  </a:lnTo>
                  <a:lnTo>
                    <a:pt x="739" y="405"/>
                  </a:lnTo>
                  <a:lnTo>
                    <a:pt x="748" y="405"/>
                  </a:lnTo>
                  <a:lnTo>
                    <a:pt x="748" y="405"/>
                  </a:lnTo>
                  <a:lnTo>
                    <a:pt x="758" y="405"/>
                  </a:lnTo>
                  <a:lnTo>
                    <a:pt x="1058" y="405"/>
                  </a:lnTo>
                  <a:lnTo>
                    <a:pt x="1058" y="405"/>
                  </a:lnTo>
                  <a:lnTo>
                    <a:pt x="1064" y="406"/>
                  </a:lnTo>
                  <a:lnTo>
                    <a:pt x="1069" y="410"/>
                  </a:lnTo>
                  <a:lnTo>
                    <a:pt x="1073" y="415"/>
                  </a:lnTo>
                  <a:lnTo>
                    <a:pt x="1074" y="421"/>
                  </a:lnTo>
                  <a:lnTo>
                    <a:pt x="1074" y="421"/>
                  </a:lnTo>
                  <a:lnTo>
                    <a:pt x="1073" y="427"/>
                  </a:lnTo>
                  <a:lnTo>
                    <a:pt x="1069" y="432"/>
                  </a:lnTo>
                  <a:lnTo>
                    <a:pt x="1064" y="436"/>
                  </a:lnTo>
                  <a:lnTo>
                    <a:pt x="1058" y="437"/>
                  </a:lnTo>
                  <a:lnTo>
                    <a:pt x="756" y="437"/>
                  </a:lnTo>
                  <a:lnTo>
                    <a:pt x="756" y="437"/>
                  </a:lnTo>
                  <a:lnTo>
                    <a:pt x="754" y="437"/>
                  </a:lnTo>
                  <a:lnTo>
                    <a:pt x="754" y="437"/>
                  </a:lnTo>
                  <a:lnTo>
                    <a:pt x="747" y="437"/>
                  </a:lnTo>
                  <a:lnTo>
                    <a:pt x="747" y="437"/>
                  </a:lnTo>
                  <a:lnTo>
                    <a:pt x="738" y="437"/>
                  </a:lnTo>
                  <a:lnTo>
                    <a:pt x="733" y="439"/>
                  </a:lnTo>
                  <a:lnTo>
                    <a:pt x="727" y="441"/>
                  </a:lnTo>
                  <a:lnTo>
                    <a:pt x="722" y="444"/>
                  </a:lnTo>
                  <a:lnTo>
                    <a:pt x="717" y="447"/>
                  </a:lnTo>
                  <a:lnTo>
                    <a:pt x="712" y="452"/>
                  </a:lnTo>
                  <a:lnTo>
                    <a:pt x="709" y="458"/>
                  </a:lnTo>
                  <a:lnTo>
                    <a:pt x="709" y="458"/>
                  </a:lnTo>
                  <a:lnTo>
                    <a:pt x="707" y="462"/>
                  </a:lnTo>
                  <a:lnTo>
                    <a:pt x="703" y="466"/>
                  </a:lnTo>
                  <a:lnTo>
                    <a:pt x="698" y="468"/>
                  </a:lnTo>
                  <a:lnTo>
                    <a:pt x="694" y="468"/>
                  </a:lnTo>
                  <a:close/>
                  <a:moveTo>
                    <a:pt x="694" y="330"/>
                  </a:moveTo>
                  <a:lnTo>
                    <a:pt x="694" y="330"/>
                  </a:lnTo>
                  <a:lnTo>
                    <a:pt x="688" y="329"/>
                  </a:lnTo>
                  <a:lnTo>
                    <a:pt x="688" y="329"/>
                  </a:lnTo>
                  <a:lnTo>
                    <a:pt x="682" y="325"/>
                  </a:lnTo>
                  <a:lnTo>
                    <a:pt x="679" y="320"/>
                  </a:lnTo>
                  <a:lnTo>
                    <a:pt x="678" y="314"/>
                  </a:lnTo>
                  <a:lnTo>
                    <a:pt x="679" y="308"/>
                  </a:lnTo>
                  <a:lnTo>
                    <a:pt x="679" y="308"/>
                  </a:lnTo>
                  <a:lnTo>
                    <a:pt x="684" y="297"/>
                  </a:lnTo>
                  <a:lnTo>
                    <a:pt x="692" y="287"/>
                  </a:lnTo>
                  <a:lnTo>
                    <a:pt x="701" y="279"/>
                  </a:lnTo>
                  <a:lnTo>
                    <a:pt x="710" y="274"/>
                  </a:lnTo>
                  <a:lnTo>
                    <a:pt x="719" y="270"/>
                  </a:lnTo>
                  <a:lnTo>
                    <a:pt x="729" y="268"/>
                  </a:lnTo>
                  <a:lnTo>
                    <a:pt x="739" y="267"/>
                  </a:lnTo>
                  <a:lnTo>
                    <a:pt x="748" y="265"/>
                  </a:lnTo>
                  <a:lnTo>
                    <a:pt x="748" y="265"/>
                  </a:lnTo>
                  <a:lnTo>
                    <a:pt x="758" y="267"/>
                  </a:lnTo>
                  <a:lnTo>
                    <a:pt x="1058" y="267"/>
                  </a:lnTo>
                  <a:lnTo>
                    <a:pt x="1058" y="267"/>
                  </a:lnTo>
                  <a:lnTo>
                    <a:pt x="1064" y="268"/>
                  </a:lnTo>
                  <a:lnTo>
                    <a:pt x="1069" y="270"/>
                  </a:lnTo>
                  <a:lnTo>
                    <a:pt x="1073" y="277"/>
                  </a:lnTo>
                  <a:lnTo>
                    <a:pt x="1074" y="283"/>
                  </a:lnTo>
                  <a:lnTo>
                    <a:pt x="1074" y="283"/>
                  </a:lnTo>
                  <a:lnTo>
                    <a:pt x="1073" y="289"/>
                  </a:lnTo>
                  <a:lnTo>
                    <a:pt x="1069" y="294"/>
                  </a:lnTo>
                  <a:lnTo>
                    <a:pt x="1064" y="298"/>
                  </a:lnTo>
                  <a:lnTo>
                    <a:pt x="1058" y="299"/>
                  </a:lnTo>
                  <a:lnTo>
                    <a:pt x="756" y="299"/>
                  </a:lnTo>
                  <a:lnTo>
                    <a:pt x="756" y="299"/>
                  </a:lnTo>
                  <a:lnTo>
                    <a:pt x="754" y="298"/>
                  </a:lnTo>
                  <a:lnTo>
                    <a:pt x="754" y="298"/>
                  </a:lnTo>
                  <a:lnTo>
                    <a:pt x="747" y="298"/>
                  </a:lnTo>
                  <a:lnTo>
                    <a:pt x="747" y="298"/>
                  </a:lnTo>
                  <a:lnTo>
                    <a:pt x="738" y="299"/>
                  </a:lnTo>
                  <a:lnTo>
                    <a:pt x="733" y="300"/>
                  </a:lnTo>
                  <a:lnTo>
                    <a:pt x="727" y="302"/>
                  </a:lnTo>
                  <a:lnTo>
                    <a:pt x="722" y="304"/>
                  </a:lnTo>
                  <a:lnTo>
                    <a:pt x="717" y="308"/>
                  </a:lnTo>
                  <a:lnTo>
                    <a:pt x="712" y="313"/>
                  </a:lnTo>
                  <a:lnTo>
                    <a:pt x="709" y="320"/>
                  </a:lnTo>
                  <a:lnTo>
                    <a:pt x="709" y="320"/>
                  </a:lnTo>
                  <a:lnTo>
                    <a:pt x="707" y="324"/>
                  </a:lnTo>
                  <a:lnTo>
                    <a:pt x="703" y="328"/>
                  </a:lnTo>
                  <a:lnTo>
                    <a:pt x="698" y="329"/>
                  </a:lnTo>
                  <a:lnTo>
                    <a:pt x="694" y="330"/>
                  </a:lnTo>
                  <a:close/>
                  <a:moveTo>
                    <a:pt x="694" y="191"/>
                  </a:moveTo>
                  <a:lnTo>
                    <a:pt x="694" y="191"/>
                  </a:lnTo>
                  <a:lnTo>
                    <a:pt x="688" y="189"/>
                  </a:lnTo>
                  <a:lnTo>
                    <a:pt x="688" y="189"/>
                  </a:lnTo>
                  <a:lnTo>
                    <a:pt x="682" y="187"/>
                  </a:lnTo>
                  <a:lnTo>
                    <a:pt x="679" y="181"/>
                  </a:lnTo>
                  <a:lnTo>
                    <a:pt x="678" y="176"/>
                  </a:lnTo>
                  <a:lnTo>
                    <a:pt x="679" y="168"/>
                  </a:lnTo>
                  <a:lnTo>
                    <a:pt x="679" y="168"/>
                  </a:lnTo>
                  <a:lnTo>
                    <a:pt x="684" y="157"/>
                  </a:lnTo>
                  <a:lnTo>
                    <a:pt x="692" y="148"/>
                  </a:lnTo>
                  <a:lnTo>
                    <a:pt x="701" y="141"/>
                  </a:lnTo>
                  <a:lnTo>
                    <a:pt x="710" y="136"/>
                  </a:lnTo>
                  <a:lnTo>
                    <a:pt x="719" y="131"/>
                  </a:lnTo>
                  <a:lnTo>
                    <a:pt x="729" y="128"/>
                  </a:lnTo>
                  <a:lnTo>
                    <a:pt x="739" y="127"/>
                  </a:lnTo>
                  <a:lnTo>
                    <a:pt x="748" y="127"/>
                  </a:lnTo>
                  <a:lnTo>
                    <a:pt x="748" y="127"/>
                  </a:lnTo>
                  <a:lnTo>
                    <a:pt x="758" y="127"/>
                  </a:lnTo>
                  <a:lnTo>
                    <a:pt x="1058" y="127"/>
                  </a:lnTo>
                  <a:lnTo>
                    <a:pt x="1058" y="127"/>
                  </a:lnTo>
                  <a:lnTo>
                    <a:pt x="1064" y="128"/>
                  </a:lnTo>
                  <a:lnTo>
                    <a:pt x="1069" y="132"/>
                  </a:lnTo>
                  <a:lnTo>
                    <a:pt x="1073" y="137"/>
                  </a:lnTo>
                  <a:lnTo>
                    <a:pt x="1074" y="143"/>
                  </a:lnTo>
                  <a:lnTo>
                    <a:pt x="1074" y="143"/>
                  </a:lnTo>
                  <a:lnTo>
                    <a:pt x="1073" y="150"/>
                  </a:lnTo>
                  <a:lnTo>
                    <a:pt x="1069" y="155"/>
                  </a:lnTo>
                  <a:lnTo>
                    <a:pt x="1064" y="158"/>
                  </a:lnTo>
                  <a:lnTo>
                    <a:pt x="1058" y="160"/>
                  </a:lnTo>
                  <a:lnTo>
                    <a:pt x="756" y="160"/>
                  </a:lnTo>
                  <a:lnTo>
                    <a:pt x="756" y="160"/>
                  </a:lnTo>
                  <a:lnTo>
                    <a:pt x="754" y="160"/>
                  </a:lnTo>
                  <a:lnTo>
                    <a:pt x="754" y="160"/>
                  </a:lnTo>
                  <a:lnTo>
                    <a:pt x="747" y="160"/>
                  </a:lnTo>
                  <a:lnTo>
                    <a:pt x="747" y="160"/>
                  </a:lnTo>
                  <a:lnTo>
                    <a:pt x="738" y="160"/>
                  </a:lnTo>
                  <a:lnTo>
                    <a:pt x="733" y="161"/>
                  </a:lnTo>
                  <a:lnTo>
                    <a:pt x="727" y="163"/>
                  </a:lnTo>
                  <a:lnTo>
                    <a:pt x="722" y="166"/>
                  </a:lnTo>
                  <a:lnTo>
                    <a:pt x="717" y="170"/>
                  </a:lnTo>
                  <a:lnTo>
                    <a:pt x="712" y="174"/>
                  </a:lnTo>
                  <a:lnTo>
                    <a:pt x="709" y="181"/>
                  </a:lnTo>
                  <a:lnTo>
                    <a:pt x="709" y="181"/>
                  </a:lnTo>
                  <a:lnTo>
                    <a:pt x="707" y="186"/>
                  </a:lnTo>
                  <a:lnTo>
                    <a:pt x="703" y="188"/>
                  </a:lnTo>
                  <a:lnTo>
                    <a:pt x="698" y="191"/>
                  </a:lnTo>
                  <a:lnTo>
                    <a:pt x="694" y="191"/>
                  </a:lnTo>
                  <a:close/>
                  <a:moveTo>
                    <a:pt x="824" y="0"/>
                  </a:moveTo>
                  <a:lnTo>
                    <a:pt x="824" y="0"/>
                  </a:lnTo>
                  <a:lnTo>
                    <a:pt x="797" y="1"/>
                  </a:lnTo>
                  <a:lnTo>
                    <a:pt x="771" y="3"/>
                  </a:lnTo>
                  <a:lnTo>
                    <a:pt x="747" y="4"/>
                  </a:lnTo>
                  <a:lnTo>
                    <a:pt x="722" y="8"/>
                  </a:lnTo>
                  <a:lnTo>
                    <a:pt x="699" y="13"/>
                  </a:lnTo>
                  <a:lnTo>
                    <a:pt x="677" y="19"/>
                  </a:lnTo>
                  <a:lnTo>
                    <a:pt x="656" y="26"/>
                  </a:lnTo>
                  <a:lnTo>
                    <a:pt x="637" y="35"/>
                  </a:lnTo>
                  <a:lnTo>
                    <a:pt x="605" y="57"/>
                  </a:lnTo>
                  <a:lnTo>
                    <a:pt x="605" y="57"/>
                  </a:lnTo>
                  <a:lnTo>
                    <a:pt x="605" y="57"/>
                  </a:lnTo>
                  <a:lnTo>
                    <a:pt x="596" y="65"/>
                  </a:lnTo>
                  <a:lnTo>
                    <a:pt x="596" y="65"/>
                  </a:lnTo>
                  <a:lnTo>
                    <a:pt x="596" y="744"/>
                  </a:lnTo>
                  <a:lnTo>
                    <a:pt x="596" y="744"/>
                  </a:lnTo>
                  <a:lnTo>
                    <a:pt x="607" y="739"/>
                  </a:lnTo>
                  <a:lnTo>
                    <a:pt x="619" y="732"/>
                  </a:lnTo>
                  <a:lnTo>
                    <a:pt x="632" y="727"/>
                  </a:lnTo>
                  <a:lnTo>
                    <a:pt x="646" y="724"/>
                  </a:lnTo>
                  <a:lnTo>
                    <a:pt x="676" y="716"/>
                  </a:lnTo>
                  <a:lnTo>
                    <a:pt x="709" y="711"/>
                  </a:lnTo>
                  <a:lnTo>
                    <a:pt x="745" y="706"/>
                  </a:lnTo>
                  <a:lnTo>
                    <a:pt x="784" y="704"/>
                  </a:lnTo>
                  <a:lnTo>
                    <a:pt x="824" y="703"/>
                  </a:lnTo>
                  <a:lnTo>
                    <a:pt x="864" y="703"/>
                  </a:lnTo>
                  <a:lnTo>
                    <a:pt x="864" y="703"/>
                  </a:lnTo>
                  <a:lnTo>
                    <a:pt x="939" y="704"/>
                  </a:lnTo>
                  <a:lnTo>
                    <a:pt x="1015" y="706"/>
                  </a:lnTo>
                  <a:lnTo>
                    <a:pt x="1153" y="713"/>
                  </a:lnTo>
                  <a:lnTo>
                    <a:pt x="1153" y="713"/>
                  </a:lnTo>
                  <a:lnTo>
                    <a:pt x="1153" y="9"/>
                  </a:lnTo>
                  <a:lnTo>
                    <a:pt x="1153" y="9"/>
                  </a:lnTo>
                  <a:lnTo>
                    <a:pt x="1122" y="10"/>
                  </a:lnTo>
                  <a:lnTo>
                    <a:pt x="1089" y="11"/>
                  </a:lnTo>
                  <a:lnTo>
                    <a:pt x="1089" y="11"/>
                  </a:lnTo>
                  <a:lnTo>
                    <a:pt x="1057" y="10"/>
                  </a:lnTo>
                  <a:lnTo>
                    <a:pt x="1023" y="9"/>
                  </a:lnTo>
                  <a:lnTo>
                    <a:pt x="955" y="5"/>
                  </a:lnTo>
                  <a:lnTo>
                    <a:pt x="955" y="5"/>
                  </a:lnTo>
                  <a:lnTo>
                    <a:pt x="889" y="3"/>
                  </a:lnTo>
                  <a:lnTo>
                    <a:pt x="856" y="1"/>
                  </a:lnTo>
                  <a:lnTo>
                    <a:pt x="824" y="0"/>
                  </a:lnTo>
                  <a:close/>
                  <a:moveTo>
                    <a:pt x="96" y="571"/>
                  </a:moveTo>
                  <a:lnTo>
                    <a:pt x="96" y="571"/>
                  </a:lnTo>
                  <a:lnTo>
                    <a:pt x="88" y="569"/>
                  </a:lnTo>
                  <a:lnTo>
                    <a:pt x="83" y="566"/>
                  </a:lnTo>
                  <a:lnTo>
                    <a:pt x="81" y="561"/>
                  </a:lnTo>
                  <a:lnTo>
                    <a:pt x="80" y="554"/>
                  </a:lnTo>
                  <a:lnTo>
                    <a:pt x="80" y="554"/>
                  </a:lnTo>
                  <a:lnTo>
                    <a:pt x="81" y="548"/>
                  </a:lnTo>
                  <a:lnTo>
                    <a:pt x="83" y="543"/>
                  </a:lnTo>
                  <a:lnTo>
                    <a:pt x="88" y="539"/>
                  </a:lnTo>
                  <a:lnTo>
                    <a:pt x="96" y="538"/>
                  </a:lnTo>
                  <a:lnTo>
                    <a:pt x="396" y="538"/>
                  </a:lnTo>
                  <a:lnTo>
                    <a:pt x="396" y="538"/>
                  </a:lnTo>
                  <a:lnTo>
                    <a:pt x="405" y="537"/>
                  </a:lnTo>
                  <a:lnTo>
                    <a:pt x="405" y="537"/>
                  </a:lnTo>
                  <a:lnTo>
                    <a:pt x="415" y="538"/>
                  </a:lnTo>
                  <a:lnTo>
                    <a:pt x="424" y="539"/>
                  </a:lnTo>
                  <a:lnTo>
                    <a:pt x="434" y="542"/>
                  </a:lnTo>
                  <a:lnTo>
                    <a:pt x="444" y="546"/>
                  </a:lnTo>
                  <a:lnTo>
                    <a:pt x="452" y="552"/>
                  </a:lnTo>
                  <a:lnTo>
                    <a:pt x="461" y="558"/>
                  </a:lnTo>
                  <a:lnTo>
                    <a:pt x="468" y="568"/>
                  </a:lnTo>
                  <a:lnTo>
                    <a:pt x="475" y="579"/>
                  </a:lnTo>
                  <a:lnTo>
                    <a:pt x="475" y="579"/>
                  </a:lnTo>
                  <a:lnTo>
                    <a:pt x="476" y="585"/>
                  </a:lnTo>
                  <a:lnTo>
                    <a:pt x="475" y="592"/>
                  </a:lnTo>
                  <a:lnTo>
                    <a:pt x="471" y="597"/>
                  </a:lnTo>
                  <a:lnTo>
                    <a:pt x="465" y="600"/>
                  </a:lnTo>
                  <a:lnTo>
                    <a:pt x="465" y="600"/>
                  </a:lnTo>
                  <a:lnTo>
                    <a:pt x="460" y="602"/>
                  </a:lnTo>
                  <a:lnTo>
                    <a:pt x="460" y="602"/>
                  </a:lnTo>
                  <a:lnTo>
                    <a:pt x="455" y="600"/>
                  </a:lnTo>
                  <a:lnTo>
                    <a:pt x="450" y="599"/>
                  </a:lnTo>
                  <a:lnTo>
                    <a:pt x="447" y="595"/>
                  </a:lnTo>
                  <a:lnTo>
                    <a:pt x="445" y="592"/>
                  </a:lnTo>
                  <a:lnTo>
                    <a:pt x="445" y="592"/>
                  </a:lnTo>
                  <a:lnTo>
                    <a:pt x="441" y="585"/>
                  </a:lnTo>
                  <a:lnTo>
                    <a:pt x="436" y="581"/>
                  </a:lnTo>
                  <a:lnTo>
                    <a:pt x="431" y="577"/>
                  </a:lnTo>
                  <a:lnTo>
                    <a:pt x="426" y="573"/>
                  </a:lnTo>
                  <a:lnTo>
                    <a:pt x="421" y="572"/>
                  </a:lnTo>
                  <a:lnTo>
                    <a:pt x="415" y="571"/>
                  </a:lnTo>
                  <a:lnTo>
                    <a:pt x="406" y="569"/>
                  </a:lnTo>
                  <a:lnTo>
                    <a:pt x="406" y="569"/>
                  </a:lnTo>
                  <a:lnTo>
                    <a:pt x="399" y="571"/>
                  </a:lnTo>
                  <a:lnTo>
                    <a:pt x="399" y="571"/>
                  </a:lnTo>
                  <a:lnTo>
                    <a:pt x="396" y="571"/>
                  </a:lnTo>
                  <a:lnTo>
                    <a:pt x="96" y="571"/>
                  </a:lnTo>
                  <a:close/>
                  <a:moveTo>
                    <a:pt x="96" y="431"/>
                  </a:moveTo>
                  <a:lnTo>
                    <a:pt x="96" y="431"/>
                  </a:lnTo>
                  <a:lnTo>
                    <a:pt x="88" y="430"/>
                  </a:lnTo>
                  <a:lnTo>
                    <a:pt x="83" y="427"/>
                  </a:lnTo>
                  <a:lnTo>
                    <a:pt x="81" y="422"/>
                  </a:lnTo>
                  <a:lnTo>
                    <a:pt x="80" y="415"/>
                  </a:lnTo>
                  <a:lnTo>
                    <a:pt x="80" y="415"/>
                  </a:lnTo>
                  <a:lnTo>
                    <a:pt x="81" y="409"/>
                  </a:lnTo>
                  <a:lnTo>
                    <a:pt x="83" y="404"/>
                  </a:lnTo>
                  <a:lnTo>
                    <a:pt x="88" y="401"/>
                  </a:lnTo>
                  <a:lnTo>
                    <a:pt x="96" y="399"/>
                  </a:lnTo>
                  <a:lnTo>
                    <a:pt x="396" y="399"/>
                  </a:lnTo>
                  <a:lnTo>
                    <a:pt x="396" y="399"/>
                  </a:lnTo>
                  <a:lnTo>
                    <a:pt x="405" y="399"/>
                  </a:lnTo>
                  <a:lnTo>
                    <a:pt x="405" y="399"/>
                  </a:lnTo>
                  <a:lnTo>
                    <a:pt x="415" y="399"/>
                  </a:lnTo>
                  <a:lnTo>
                    <a:pt x="424" y="400"/>
                  </a:lnTo>
                  <a:lnTo>
                    <a:pt x="434" y="404"/>
                  </a:lnTo>
                  <a:lnTo>
                    <a:pt x="444" y="407"/>
                  </a:lnTo>
                  <a:lnTo>
                    <a:pt x="452" y="412"/>
                  </a:lnTo>
                  <a:lnTo>
                    <a:pt x="461" y="420"/>
                  </a:lnTo>
                  <a:lnTo>
                    <a:pt x="468" y="430"/>
                  </a:lnTo>
                  <a:lnTo>
                    <a:pt x="475" y="441"/>
                  </a:lnTo>
                  <a:lnTo>
                    <a:pt x="475" y="441"/>
                  </a:lnTo>
                  <a:lnTo>
                    <a:pt x="476" y="447"/>
                  </a:lnTo>
                  <a:lnTo>
                    <a:pt x="475" y="453"/>
                  </a:lnTo>
                  <a:lnTo>
                    <a:pt x="471" y="458"/>
                  </a:lnTo>
                  <a:lnTo>
                    <a:pt x="465" y="462"/>
                  </a:lnTo>
                  <a:lnTo>
                    <a:pt x="465" y="462"/>
                  </a:lnTo>
                  <a:lnTo>
                    <a:pt x="460" y="463"/>
                  </a:lnTo>
                  <a:lnTo>
                    <a:pt x="460" y="463"/>
                  </a:lnTo>
                  <a:lnTo>
                    <a:pt x="455" y="462"/>
                  </a:lnTo>
                  <a:lnTo>
                    <a:pt x="450" y="460"/>
                  </a:lnTo>
                  <a:lnTo>
                    <a:pt x="447" y="457"/>
                  </a:lnTo>
                  <a:lnTo>
                    <a:pt x="445" y="452"/>
                  </a:lnTo>
                  <a:lnTo>
                    <a:pt x="445" y="452"/>
                  </a:lnTo>
                  <a:lnTo>
                    <a:pt x="441" y="446"/>
                  </a:lnTo>
                  <a:lnTo>
                    <a:pt x="436" y="441"/>
                  </a:lnTo>
                  <a:lnTo>
                    <a:pt x="431" y="437"/>
                  </a:lnTo>
                  <a:lnTo>
                    <a:pt x="426" y="435"/>
                  </a:lnTo>
                  <a:lnTo>
                    <a:pt x="421" y="432"/>
                  </a:lnTo>
                  <a:lnTo>
                    <a:pt x="415" y="432"/>
                  </a:lnTo>
                  <a:lnTo>
                    <a:pt x="406" y="431"/>
                  </a:lnTo>
                  <a:lnTo>
                    <a:pt x="406" y="431"/>
                  </a:lnTo>
                  <a:lnTo>
                    <a:pt x="399" y="431"/>
                  </a:lnTo>
                  <a:lnTo>
                    <a:pt x="399" y="431"/>
                  </a:lnTo>
                  <a:lnTo>
                    <a:pt x="396" y="431"/>
                  </a:lnTo>
                  <a:lnTo>
                    <a:pt x="96" y="431"/>
                  </a:lnTo>
                  <a:close/>
                  <a:moveTo>
                    <a:pt x="96" y="293"/>
                  </a:moveTo>
                  <a:lnTo>
                    <a:pt x="96" y="293"/>
                  </a:lnTo>
                  <a:lnTo>
                    <a:pt x="88" y="292"/>
                  </a:lnTo>
                  <a:lnTo>
                    <a:pt x="83" y="288"/>
                  </a:lnTo>
                  <a:lnTo>
                    <a:pt x="81" y="283"/>
                  </a:lnTo>
                  <a:lnTo>
                    <a:pt x="80" y="277"/>
                  </a:lnTo>
                  <a:lnTo>
                    <a:pt x="80" y="277"/>
                  </a:lnTo>
                  <a:lnTo>
                    <a:pt x="81" y="270"/>
                  </a:lnTo>
                  <a:lnTo>
                    <a:pt x="83" y="265"/>
                  </a:lnTo>
                  <a:lnTo>
                    <a:pt x="88" y="262"/>
                  </a:lnTo>
                  <a:lnTo>
                    <a:pt x="96" y="260"/>
                  </a:lnTo>
                  <a:lnTo>
                    <a:pt x="396" y="260"/>
                  </a:lnTo>
                  <a:lnTo>
                    <a:pt x="396" y="260"/>
                  </a:lnTo>
                  <a:lnTo>
                    <a:pt x="405" y="260"/>
                  </a:lnTo>
                  <a:lnTo>
                    <a:pt x="405" y="260"/>
                  </a:lnTo>
                  <a:lnTo>
                    <a:pt x="415" y="260"/>
                  </a:lnTo>
                  <a:lnTo>
                    <a:pt x="424" y="262"/>
                  </a:lnTo>
                  <a:lnTo>
                    <a:pt x="434" y="264"/>
                  </a:lnTo>
                  <a:lnTo>
                    <a:pt x="444" y="268"/>
                  </a:lnTo>
                  <a:lnTo>
                    <a:pt x="452" y="274"/>
                  </a:lnTo>
                  <a:lnTo>
                    <a:pt x="461" y="282"/>
                  </a:lnTo>
                  <a:lnTo>
                    <a:pt x="468" y="290"/>
                  </a:lnTo>
                  <a:lnTo>
                    <a:pt x="475" y="302"/>
                  </a:lnTo>
                  <a:lnTo>
                    <a:pt x="475" y="302"/>
                  </a:lnTo>
                  <a:lnTo>
                    <a:pt x="476" y="308"/>
                  </a:lnTo>
                  <a:lnTo>
                    <a:pt x="475" y="314"/>
                  </a:lnTo>
                  <a:lnTo>
                    <a:pt x="471" y="319"/>
                  </a:lnTo>
                  <a:lnTo>
                    <a:pt x="465" y="323"/>
                  </a:lnTo>
                  <a:lnTo>
                    <a:pt x="465" y="323"/>
                  </a:lnTo>
                  <a:lnTo>
                    <a:pt x="460" y="324"/>
                  </a:lnTo>
                  <a:lnTo>
                    <a:pt x="460" y="324"/>
                  </a:lnTo>
                  <a:lnTo>
                    <a:pt x="455" y="324"/>
                  </a:lnTo>
                  <a:lnTo>
                    <a:pt x="450" y="321"/>
                  </a:lnTo>
                  <a:lnTo>
                    <a:pt x="447" y="318"/>
                  </a:lnTo>
                  <a:lnTo>
                    <a:pt x="445" y="314"/>
                  </a:lnTo>
                  <a:lnTo>
                    <a:pt x="445" y="314"/>
                  </a:lnTo>
                  <a:lnTo>
                    <a:pt x="441" y="308"/>
                  </a:lnTo>
                  <a:lnTo>
                    <a:pt x="436" y="303"/>
                  </a:lnTo>
                  <a:lnTo>
                    <a:pt x="431" y="299"/>
                  </a:lnTo>
                  <a:lnTo>
                    <a:pt x="426" y="297"/>
                  </a:lnTo>
                  <a:lnTo>
                    <a:pt x="421" y="294"/>
                  </a:lnTo>
                  <a:lnTo>
                    <a:pt x="415" y="293"/>
                  </a:lnTo>
                  <a:lnTo>
                    <a:pt x="406" y="293"/>
                  </a:lnTo>
                  <a:lnTo>
                    <a:pt x="406" y="293"/>
                  </a:lnTo>
                  <a:lnTo>
                    <a:pt x="399" y="293"/>
                  </a:lnTo>
                  <a:lnTo>
                    <a:pt x="399" y="293"/>
                  </a:lnTo>
                  <a:lnTo>
                    <a:pt x="396" y="293"/>
                  </a:lnTo>
                  <a:lnTo>
                    <a:pt x="96" y="293"/>
                  </a:lnTo>
                  <a:close/>
                  <a:moveTo>
                    <a:pt x="96" y="155"/>
                  </a:moveTo>
                  <a:lnTo>
                    <a:pt x="96" y="155"/>
                  </a:lnTo>
                  <a:lnTo>
                    <a:pt x="88" y="153"/>
                  </a:lnTo>
                  <a:lnTo>
                    <a:pt x="83" y="150"/>
                  </a:lnTo>
                  <a:lnTo>
                    <a:pt x="81" y="145"/>
                  </a:lnTo>
                  <a:lnTo>
                    <a:pt x="80" y="138"/>
                  </a:lnTo>
                  <a:lnTo>
                    <a:pt x="80" y="138"/>
                  </a:lnTo>
                  <a:lnTo>
                    <a:pt x="81" y="132"/>
                  </a:lnTo>
                  <a:lnTo>
                    <a:pt x="83" y="127"/>
                  </a:lnTo>
                  <a:lnTo>
                    <a:pt x="88" y="123"/>
                  </a:lnTo>
                  <a:lnTo>
                    <a:pt x="96" y="122"/>
                  </a:lnTo>
                  <a:lnTo>
                    <a:pt x="396" y="122"/>
                  </a:lnTo>
                  <a:lnTo>
                    <a:pt x="396" y="122"/>
                  </a:lnTo>
                  <a:lnTo>
                    <a:pt x="405" y="121"/>
                  </a:lnTo>
                  <a:lnTo>
                    <a:pt x="405" y="121"/>
                  </a:lnTo>
                  <a:lnTo>
                    <a:pt x="415" y="122"/>
                  </a:lnTo>
                  <a:lnTo>
                    <a:pt x="424" y="123"/>
                  </a:lnTo>
                  <a:lnTo>
                    <a:pt x="434" y="126"/>
                  </a:lnTo>
                  <a:lnTo>
                    <a:pt x="444" y="130"/>
                  </a:lnTo>
                  <a:lnTo>
                    <a:pt x="452" y="135"/>
                  </a:lnTo>
                  <a:lnTo>
                    <a:pt x="461" y="142"/>
                  </a:lnTo>
                  <a:lnTo>
                    <a:pt x="468" y="152"/>
                  </a:lnTo>
                  <a:lnTo>
                    <a:pt x="475" y="163"/>
                  </a:lnTo>
                  <a:lnTo>
                    <a:pt x="475" y="163"/>
                  </a:lnTo>
                  <a:lnTo>
                    <a:pt x="476" y="170"/>
                  </a:lnTo>
                  <a:lnTo>
                    <a:pt x="475" y="176"/>
                  </a:lnTo>
                  <a:lnTo>
                    <a:pt x="471" y="181"/>
                  </a:lnTo>
                  <a:lnTo>
                    <a:pt x="465" y="184"/>
                  </a:lnTo>
                  <a:lnTo>
                    <a:pt x="465" y="184"/>
                  </a:lnTo>
                  <a:lnTo>
                    <a:pt x="460" y="186"/>
                  </a:lnTo>
                  <a:lnTo>
                    <a:pt x="460" y="186"/>
                  </a:lnTo>
                  <a:lnTo>
                    <a:pt x="455" y="184"/>
                  </a:lnTo>
                  <a:lnTo>
                    <a:pt x="450" y="183"/>
                  </a:lnTo>
                  <a:lnTo>
                    <a:pt x="447" y="179"/>
                  </a:lnTo>
                  <a:lnTo>
                    <a:pt x="445" y="176"/>
                  </a:lnTo>
                  <a:lnTo>
                    <a:pt x="445" y="176"/>
                  </a:lnTo>
                  <a:lnTo>
                    <a:pt x="441" y="170"/>
                  </a:lnTo>
                  <a:lnTo>
                    <a:pt x="436" y="165"/>
                  </a:lnTo>
                  <a:lnTo>
                    <a:pt x="431" y="160"/>
                  </a:lnTo>
                  <a:lnTo>
                    <a:pt x="426" y="157"/>
                  </a:lnTo>
                  <a:lnTo>
                    <a:pt x="421" y="156"/>
                  </a:lnTo>
                  <a:lnTo>
                    <a:pt x="415" y="155"/>
                  </a:lnTo>
                  <a:lnTo>
                    <a:pt x="406" y="153"/>
                  </a:lnTo>
                  <a:lnTo>
                    <a:pt x="406" y="153"/>
                  </a:lnTo>
                  <a:lnTo>
                    <a:pt x="399" y="155"/>
                  </a:lnTo>
                  <a:lnTo>
                    <a:pt x="399" y="155"/>
                  </a:lnTo>
                  <a:lnTo>
                    <a:pt x="396" y="155"/>
                  </a:lnTo>
                  <a:lnTo>
                    <a:pt x="96" y="155"/>
                  </a:lnTo>
                  <a:close/>
                  <a:moveTo>
                    <a:pt x="332" y="0"/>
                  </a:moveTo>
                  <a:lnTo>
                    <a:pt x="332" y="0"/>
                  </a:lnTo>
                  <a:lnTo>
                    <a:pt x="299" y="1"/>
                  </a:lnTo>
                  <a:lnTo>
                    <a:pt x="267" y="3"/>
                  </a:lnTo>
                  <a:lnTo>
                    <a:pt x="200" y="6"/>
                  </a:lnTo>
                  <a:lnTo>
                    <a:pt x="200" y="6"/>
                  </a:lnTo>
                  <a:lnTo>
                    <a:pt x="132" y="9"/>
                  </a:lnTo>
                  <a:lnTo>
                    <a:pt x="98" y="10"/>
                  </a:lnTo>
                  <a:lnTo>
                    <a:pt x="66" y="11"/>
                  </a:lnTo>
                  <a:lnTo>
                    <a:pt x="66" y="11"/>
                  </a:lnTo>
                  <a:lnTo>
                    <a:pt x="32" y="10"/>
                  </a:lnTo>
                  <a:lnTo>
                    <a:pt x="0" y="9"/>
                  </a:lnTo>
                  <a:lnTo>
                    <a:pt x="0" y="9"/>
                  </a:lnTo>
                  <a:lnTo>
                    <a:pt x="0" y="349"/>
                  </a:lnTo>
                  <a:lnTo>
                    <a:pt x="0" y="713"/>
                  </a:lnTo>
                  <a:lnTo>
                    <a:pt x="0" y="713"/>
                  </a:lnTo>
                  <a:lnTo>
                    <a:pt x="71" y="709"/>
                  </a:lnTo>
                  <a:lnTo>
                    <a:pt x="144" y="706"/>
                  </a:lnTo>
                  <a:lnTo>
                    <a:pt x="220" y="704"/>
                  </a:lnTo>
                  <a:lnTo>
                    <a:pt x="297" y="703"/>
                  </a:lnTo>
                  <a:lnTo>
                    <a:pt x="297" y="703"/>
                  </a:lnTo>
                  <a:lnTo>
                    <a:pt x="353" y="703"/>
                  </a:lnTo>
                  <a:lnTo>
                    <a:pt x="407" y="706"/>
                  </a:lnTo>
                  <a:lnTo>
                    <a:pt x="434" y="709"/>
                  </a:lnTo>
                  <a:lnTo>
                    <a:pt x="458" y="711"/>
                  </a:lnTo>
                  <a:lnTo>
                    <a:pt x="484" y="715"/>
                  </a:lnTo>
                  <a:lnTo>
                    <a:pt x="508" y="720"/>
                  </a:lnTo>
                  <a:lnTo>
                    <a:pt x="508" y="720"/>
                  </a:lnTo>
                  <a:lnTo>
                    <a:pt x="512" y="723"/>
                  </a:lnTo>
                  <a:lnTo>
                    <a:pt x="517" y="726"/>
                  </a:lnTo>
                  <a:lnTo>
                    <a:pt x="528" y="735"/>
                  </a:lnTo>
                  <a:lnTo>
                    <a:pt x="540" y="744"/>
                  </a:lnTo>
                  <a:lnTo>
                    <a:pt x="545" y="747"/>
                  </a:lnTo>
                  <a:lnTo>
                    <a:pt x="550" y="749"/>
                  </a:lnTo>
                  <a:lnTo>
                    <a:pt x="550" y="749"/>
                  </a:lnTo>
                  <a:lnTo>
                    <a:pt x="553" y="747"/>
                  </a:lnTo>
                  <a:lnTo>
                    <a:pt x="555" y="745"/>
                  </a:lnTo>
                  <a:lnTo>
                    <a:pt x="557" y="741"/>
                  </a:lnTo>
                  <a:lnTo>
                    <a:pt x="557" y="736"/>
                  </a:lnTo>
                  <a:lnTo>
                    <a:pt x="557" y="736"/>
                  </a:lnTo>
                  <a:lnTo>
                    <a:pt x="557" y="65"/>
                  </a:lnTo>
                  <a:lnTo>
                    <a:pt x="557" y="65"/>
                  </a:lnTo>
                  <a:lnTo>
                    <a:pt x="547" y="56"/>
                  </a:lnTo>
                  <a:lnTo>
                    <a:pt x="535" y="47"/>
                  </a:lnTo>
                  <a:lnTo>
                    <a:pt x="524" y="40"/>
                  </a:lnTo>
                  <a:lnTo>
                    <a:pt x="513" y="34"/>
                  </a:lnTo>
                  <a:lnTo>
                    <a:pt x="499" y="28"/>
                  </a:lnTo>
                  <a:lnTo>
                    <a:pt x="487" y="21"/>
                  </a:lnTo>
                  <a:lnTo>
                    <a:pt x="473" y="18"/>
                  </a:lnTo>
                  <a:lnTo>
                    <a:pt x="460" y="14"/>
                  </a:lnTo>
                  <a:lnTo>
                    <a:pt x="430" y="8"/>
                  </a:lnTo>
                  <a:lnTo>
                    <a:pt x="399" y="4"/>
                  </a:lnTo>
                  <a:lnTo>
                    <a:pt x="365" y="1"/>
                  </a:lnTo>
                  <a:lnTo>
                    <a:pt x="332" y="0"/>
                  </a:lnTo>
                  <a:close/>
                </a:path>
              </a:pathLst>
            </a:custGeom>
            <a:solidFill>
              <a:srgbClr val="FFFF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33"/>
            <p:cNvSpPr>
              <a:spLocks/>
            </p:cNvSpPr>
            <p:nvPr/>
          </p:nvSpPr>
          <p:spPr bwMode="auto">
            <a:xfrm>
              <a:off x="428" y="1424"/>
              <a:ext cx="79" cy="13"/>
            </a:xfrm>
            <a:custGeom>
              <a:avLst/>
              <a:gdLst>
                <a:gd name="T0" fmla="*/ 16 w 396"/>
                <a:gd name="T1" fmla="*/ 64 h 64"/>
                <a:gd name="T2" fmla="*/ 16 w 396"/>
                <a:gd name="T3" fmla="*/ 64 h 64"/>
                <a:gd name="T4" fmla="*/ 10 w 396"/>
                <a:gd name="T5" fmla="*/ 64 h 64"/>
                <a:gd name="T6" fmla="*/ 10 w 396"/>
                <a:gd name="T7" fmla="*/ 64 h 64"/>
                <a:gd name="T8" fmla="*/ 4 w 396"/>
                <a:gd name="T9" fmla="*/ 60 h 64"/>
                <a:gd name="T10" fmla="*/ 1 w 396"/>
                <a:gd name="T11" fmla="*/ 55 h 64"/>
                <a:gd name="T12" fmla="*/ 0 w 396"/>
                <a:gd name="T13" fmla="*/ 49 h 64"/>
                <a:gd name="T14" fmla="*/ 1 w 396"/>
                <a:gd name="T15" fmla="*/ 42 h 64"/>
                <a:gd name="T16" fmla="*/ 1 w 396"/>
                <a:gd name="T17" fmla="*/ 42 h 64"/>
                <a:gd name="T18" fmla="*/ 6 w 396"/>
                <a:gd name="T19" fmla="*/ 30 h 64"/>
                <a:gd name="T20" fmla="*/ 14 w 396"/>
                <a:gd name="T21" fmla="*/ 21 h 64"/>
                <a:gd name="T22" fmla="*/ 23 w 396"/>
                <a:gd name="T23" fmla="*/ 14 h 64"/>
                <a:gd name="T24" fmla="*/ 32 w 396"/>
                <a:gd name="T25" fmla="*/ 9 h 64"/>
                <a:gd name="T26" fmla="*/ 41 w 396"/>
                <a:gd name="T27" fmla="*/ 5 h 64"/>
                <a:gd name="T28" fmla="*/ 51 w 396"/>
                <a:gd name="T29" fmla="*/ 1 h 64"/>
                <a:gd name="T30" fmla="*/ 61 w 396"/>
                <a:gd name="T31" fmla="*/ 0 h 64"/>
                <a:gd name="T32" fmla="*/ 70 w 396"/>
                <a:gd name="T33" fmla="*/ 0 h 64"/>
                <a:gd name="T34" fmla="*/ 70 w 396"/>
                <a:gd name="T35" fmla="*/ 0 h 64"/>
                <a:gd name="T36" fmla="*/ 80 w 396"/>
                <a:gd name="T37" fmla="*/ 0 h 64"/>
                <a:gd name="T38" fmla="*/ 380 w 396"/>
                <a:gd name="T39" fmla="*/ 0 h 64"/>
                <a:gd name="T40" fmla="*/ 380 w 396"/>
                <a:gd name="T41" fmla="*/ 0 h 64"/>
                <a:gd name="T42" fmla="*/ 386 w 396"/>
                <a:gd name="T43" fmla="*/ 1 h 64"/>
                <a:gd name="T44" fmla="*/ 391 w 396"/>
                <a:gd name="T45" fmla="*/ 5 h 64"/>
                <a:gd name="T46" fmla="*/ 395 w 396"/>
                <a:gd name="T47" fmla="*/ 10 h 64"/>
                <a:gd name="T48" fmla="*/ 396 w 396"/>
                <a:gd name="T49" fmla="*/ 16 h 64"/>
                <a:gd name="T50" fmla="*/ 396 w 396"/>
                <a:gd name="T51" fmla="*/ 16 h 64"/>
                <a:gd name="T52" fmla="*/ 395 w 396"/>
                <a:gd name="T53" fmla="*/ 23 h 64"/>
                <a:gd name="T54" fmla="*/ 391 w 396"/>
                <a:gd name="T55" fmla="*/ 29 h 64"/>
                <a:gd name="T56" fmla="*/ 386 w 396"/>
                <a:gd name="T57" fmla="*/ 31 h 64"/>
                <a:gd name="T58" fmla="*/ 380 w 396"/>
                <a:gd name="T59" fmla="*/ 33 h 64"/>
                <a:gd name="T60" fmla="*/ 78 w 396"/>
                <a:gd name="T61" fmla="*/ 33 h 64"/>
                <a:gd name="T62" fmla="*/ 78 w 396"/>
                <a:gd name="T63" fmla="*/ 33 h 64"/>
                <a:gd name="T64" fmla="*/ 76 w 396"/>
                <a:gd name="T65" fmla="*/ 33 h 64"/>
                <a:gd name="T66" fmla="*/ 76 w 396"/>
                <a:gd name="T67" fmla="*/ 33 h 64"/>
                <a:gd name="T68" fmla="*/ 69 w 396"/>
                <a:gd name="T69" fmla="*/ 33 h 64"/>
                <a:gd name="T70" fmla="*/ 69 w 396"/>
                <a:gd name="T71" fmla="*/ 33 h 64"/>
                <a:gd name="T72" fmla="*/ 60 w 396"/>
                <a:gd name="T73" fmla="*/ 33 h 64"/>
                <a:gd name="T74" fmla="*/ 55 w 396"/>
                <a:gd name="T75" fmla="*/ 34 h 64"/>
                <a:gd name="T76" fmla="*/ 49 w 396"/>
                <a:gd name="T77" fmla="*/ 36 h 64"/>
                <a:gd name="T78" fmla="*/ 44 w 396"/>
                <a:gd name="T79" fmla="*/ 39 h 64"/>
                <a:gd name="T80" fmla="*/ 39 w 396"/>
                <a:gd name="T81" fmla="*/ 42 h 64"/>
                <a:gd name="T82" fmla="*/ 34 w 396"/>
                <a:gd name="T83" fmla="*/ 47 h 64"/>
                <a:gd name="T84" fmla="*/ 31 w 396"/>
                <a:gd name="T85" fmla="*/ 54 h 64"/>
                <a:gd name="T86" fmla="*/ 31 w 396"/>
                <a:gd name="T87" fmla="*/ 54 h 64"/>
                <a:gd name="T88" fmla="*/ 29 w 396"/>
                <a:gd name="T89" fmla="*/ 59 h 64"/>
                <a:gd name="T90" fmla="*/ 25 w 396"/>
                <a:gd name="T91" fmla="*/ 61 h 64"/>
                <a:gd name="T92" fmla="*/ 20 w 396"/>
                <a:gd name="T93" fmla="*/ 64 h 64"/>
                <a:gd name="T94" fmla="*/ 16 w 396"/>
                <a:gd name="T9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16" y="64"/>
                  </a:moveTo>
                  <a:lnTo>
                    <a:pt x="16" y="64"/>
                  </a:lnTo>
                  <a:lnTo>
                    <a:pt x="10" y="64"/>
                  </a:lnTo>
                  <a:lnTo>
                    <a:pt x="10" y="64"/>
                  </a:lnTo>
                  <a:lnTo>
                    <a:pt x="4" y="60"/>
                  </a:lnTo>
                  <a:lnTo>
                    <a:pt x="1" y="55"/>
                  </a:lnTo>
                  <a:lnTo>
                    <a:pt x="0" y="49"/>
                  </a:lnTo>
                  <a:lnTo>
                    <a:pt x="1" y="42"/>
                  </a:lnTo>
                  <a:lnTo>
                    <a:pt x="1" y="42"/>
                  </a:lnTo>
                  <a:lnTo>
                    <a:pt x="6" y="30"/>
                  </a:lnTo>
                  <a:lnTo>
                    <a:pt x="14" y="21"/>
                  </a:lnTo>
                  <a:lnTo>
                    <a:pt x="23" y="14"/>
                  </a:lnTo>
                  <a:lnTo>
                    <a:pt x="32" y="9"/>
                  </a:lnTo>
                  <a:lnTo>
                    <a:pt x="41" y="5"/>
                  </a:lnTo>
                  <a:lnTo>
                    <a:pt x="51" y="1"/>
                  </a:lnTo>
                  <a:lnTo>
                    <a:pt x="61" y="0"/>
                  </a:lnTo>
                  <a:lnTo>
                    <a:pt x="70" y="0"/>
                  </a:lnTo>
                  <a:lnTo>
                    <a:pt x="70" y="0"/>
                  </a:lnTo>
                  <a:lnTo>
                    <a:pt x="80" y="0"/>
                  </a:lnTo>
                  <a:lnTo>
                    <a:pt x="380" y="0"/>
                  </a:lnTo>
                  <a:lnTo>
                    <a:pt x="380" y="0"/>
                  </a:lnTo>
                  <a:lnTo>
                    <a:pt x="386" y="1"/>
                  </a:lnTo>
                  <a:lnTo>
                    <a:pt x="391" y="5"/>
                  </a:lnTo>
                  <a:lnTo>
                    <a:pt x="395" y="10"/>
                  </a:lnTo>
                  <a:lnTo>
                    <a:pt x="396" y="16"/>
                  </a:lnTo>
                  <a:lnTo>
                    <a:pt x="396" y="16"/>
                  </a:lnTo>
                  <a:lnTo>
                    <a:pt x="395" y="23"/>
                  </a:lnTo>
                  <a:lnTo>
                    <a:pt x="391" y="29"/>
                  </a:lnTo>
                  <a:lnTo>
                    <a:pt x="386" y="31"/>
                  </a:lnTo>
                  <a:lnTo>
                    <a:pt x="380" y="33"/>
                  </a:lnTo>
                  <a:lnTo>
                    <a:pt x="78" y="33"/>
                  </a:lnTo>
                  <a:lnTo>
                    <a:pt x="78" y="33"/>
                  </a:lnTo>
                  <a:lnTo>
                    <a:pt x="76" y="33"/>
                  </a:lnTo>
                  <a:lnTo>
                    <a:pt x="76" y="33"/>
                  </a:lnTo>
                  <a:lnTo>
                    <a:pt x="69" y="33"/>
                  </a:lnTo>
                  <a:lnTo>
                    <a:pt x="69" y="33"/>
                  </a:lnTo>
                  <a:lnTo>
                    <a:pt x="60" y="33"/>
                  </a:lnTo>
                  <a:lnTo>
                    <a:pt x="55" y="34"/>
                  </a:lnTo>
                  <a:lnTo>
                    <a:pt x="49" y="36"/>
                  </a:lnTo>
                  <a:lnTo>
                    <a:pt x="44" y="39"/>
                  </a:lnTo>
                  <a:lnTo>
                    <a:pt x="39" y="42"/>
                  </a:lnTo>
                  <a:lnTo>
                    <a:pt x="34" y="47"/>
                  </a:lnTo>
                  <a:lnTo>
                    <a:pt x="31" y="54"/>
                  </a:lnTo>
                  <a:lnTo>
                    <a:pt x="31" y="54"/>
                  </a:lnTo>
                  <a:lnTo>
                    <a:pt x="29" y="59"/>
                  </a:lnTo>
                  <a:lnTo>
                    <a:pt x="25" y="61"/>
                  </a:lnTo>
                  <a:lnTo>
                    <a:pt x="20" y="64"/>
                  </a:lnTo>
                  <a:lnTo>
                    <a:pt x="16"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34"/>
            <p:cNvSpPr>
              <a:spLocks/>
            </p:cNvSpPr>
            <p:nvPr/>
          </p:nvSpPr>
          <p:spPr bwMode="auto">
            <a:xfrm>
              <a:off x="428" y="1396"/>
              <a:ext cx="79" cy="13"/>
            </a:xfrm>
            <a:custGeom>
              <a:avLst/>
              <a:gdLst>
                <a:gd name="T0" fmla="*/ 16 w 396"/>
                <a:gd name="T1" fmla="*/ 63 h 63"/>
                <a:gd name="T2" fmla="*/ 16 w 396"/>
                <a:gd name="T3" fmla="*/ 63 h 63"/>
                <a:gd name="T4" fmla="*/ 10 w 396"/>
                <a:gd name="T5" fmla="*/ 62 h 63"/>
                <a:gd name="T6" fmla="*/ 10 w 396"/>
                <a:gd name="T7" fmla="*/ 62 h 63"/>
                <a:gd name="T8" fmla="*/ 4 w 396"/>
                <a:gd name="T9" fmla="*/ 58 h 63"/>
                <a:gd name="T10" fmla="*/ 1 w 396"/>
                <a:gd name="T11" fmla="*/ 53 h 63"/>
                <a:gd name="T12" fmla="*/ 0 w 396"/>
                <a:gd name="T13" fmla="*/ 47 h 63"/>
                <a:gd name="T14" fmla="*/ 1 w 396"/>
                <a:gd name="T15" fmla="*/ 41 h 63"/>
                <a:gd name="T16" fmla="*/ 1 w 396"/>
                <a:gd name="T17" fmla="*/ 41 h 63"/>
                <a:gd name="T18" fmla="*/ 6 w 396"/>
                <a:gd name="T19" fmla="*/ 30 h 63"/>
                <a:gd name="T20" fmla="*/ 14 w 396"/>
                <a:gd name="T21" fmla="*/ 21 h 63"/>
                <a:gd name="T22" fmla="*/ 23 w 396"/>
                <a:gd name="T23" fmla="*/ 14 h 63"/>
                <a:gd name="T24" fmla="*/ 32 w 396"/>
                <a:gd name="T25" fmla="*/ 7 h 63"/>
                <a:gd name="T26" fmla="*/ 41 w 396"/>
                <a:gd name="T27" fmla="*/ 4 h 63"/>
                <a:gd name="T28" fmla="*/ 51 w 396"/>
                <a:gd name="T29" fmla="*/ 1 h 63"/>
                <a:gd name="T30" fmla="*/ 61 w 396"/>
                <a:gd name="T31" fmla="*/ 0 h 63"/>
                <a:gd name="T32" fmla="*/ 70 w 396"/>
                <a:gd name="T33" fmla="*/ 0 h 63"/>
                <a:gd name="T34" fmla="*/ 70 w 396"/>
                <a:gd name="T35" fmla="*/ 0 h 63"/>
                <a:gd name="T36" fmla="*/ 80 w 396"/>
                <a:gd name="T37" fmla="*/ 0 h 63"/>
                <a:gd name="T38" fmla="*/ 380 w 396"/>
                <a:gd name="T39" fmla="*/ 0 h 63"/>
                <a:gd name="T40" fmla="*/ 380 w 396"/>
                <a:gd name="T41" fmla="*/ 0 h 63"/>
                <a:gd name="T42" fmla="*/ 386 w 396"/>
                <a:gd name="T43" fmla="*/ 1 h 63"/>
                <a:gd name="T44" fmla="*/ 391 w 396"/>
                <a:gd name="T45" fmla="*/ 5 h 63"/>
                <a:gd name="T46" fmla="*/ 395 w 396"/>
                <a:gd name="T47" fmla="*/ 10 h 63"/>
                <a:gd name="T48" fmla="*/ 396 w 396"/>
                <a:gd name="T49" fmla="*/ 16 h 63"/>
                <a:gd name="T50" fmla="*/ 396 w 396"/>
                <a:gd name="T51" fmla="*/ 16 h 63"/>
                <a:gd name="T52" fmla="*/ 395 w 396"/>
                <a:gd name="T53" fmla="*/ 22 h 63"/>
                <a:gd name="T54" fmla="*/ 391 w 396"/>
                <a:gd name="T55" fmla="*/ 27 h 63"/>
                <a:gd name="T56" fmla="*/ 386 w 396"/>
                <a:gd name="T57" fmla="*/ 31 h 63"/>
                <a:gd name="T58" fmla="*/ 380 w 396"/>
                <a:gd name="T59" fmla="*/ 32 h 63"/>
                <a:gd name="T60" fmla="*/ 78 w 396"/>
                <a:gd name="T61" fmla="*/ 32 h 63"/>
                <a:gd name="T62" fmla="*/ 78 w 396"/>
                <a:gd name="T63" fmla="*/ 32 h 63"/>
                <a:gd name="T64" fmla="*/ 76 w 396"/>
                <a:gd name="T65" fmla="*/ 32 h 63"/>
                <a:gd name="T66" fmla="*/ 76 w 396"/>
                <a:gd name="T67" fmla="*/ 32 h 63"/>
                <a:gd name="T68" fmla="*/ 69 w 396"/>
                <a:gd name="T69" fmla="*/ 32 h 63"/>
                <a:gd name="T70" fmla="*/ 69 w 396"/>
                <a:gd name="T71" fmla="*/ 32 h 63"/>
                <a:gd name="T72" fmla="*/ 60 w 396"/>
                <a:gd name="T73" fmla="*/ 32 h 63"/>
                <a:gd name="T74" fmla="*/ 55 w 396"/>
                <a:gd name="T75" fmla="*/ 34 h 63"/>
                <a:gd name="T76" fmla="*/ 49 w 396"/>
                <a:gd name="T77" fmla="*/ 36 h 63"/>
                <a:gd name="T78" fmla="*/ 44 w 396"/>
                <a:gd name="T79" fmla="*/ 39 h 63"/>
                <a:gd name="T80" fmla="*/ 39 w 396"/>
                <a:gd name="T81" fmla="*/ 42 h 63"/>
                <a:gd name="T82" fmla="*/ 34 w 396"/>
                <a:gd name="T83" fmla="*/ 47 h 63"/>
                <a:gd name="T84" fmla="*/ 31 w 396"/>
                <a:gd name="T85" fmla="*/ 53 h 63"/>
                <a:gd name="T86" fmla="*/ 31 w 396"/>
                <a:gd name="T87" fmla="*/ 53 h 63"/>
                <a:gd name="T88" fmla="*/ 29 w 396"/>
                <a:gd name="T89" fmla="*/ 57 h 63"/>
                <a:gd name="T90" fmla="*/ 25 w 396"/>
                <a:gd name="T91" fmla="*/ 61 h 63"/>
                <a:gd name="T92" fmla="*/ 20 w 396"/>
                <a:gd name="T93" fmla="*/ 63 h 63"/>
                <a:gd name="T94" fmla="*/ 16 w 396"/>
                <a:gd name="T9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3">
                  <a:moveTo>
                    <a:pt x="16" y="63"/>
                  </a:moveTo>
                  <a:lnTo>
                    <a:pt x="16" y="63"/>
                  </a:lnTo>
                  <a:lnTo>
                    <a:pt x="10" y="62"/>
                  </a:lnTo>
                  <a:lnTo>
                    <a:pt x="10" y="62"/>
                  </a:lnTo>
                  <a:lnTo>
                    <a:pt x="4" y="58"/>
                  </a:lnTo>
                  <a:lnTo>
                    <a:pt x="1" y="53"/>
                  </a:lnTo>
                  <a:lnTo>
                    <a:pt x="0" y="47"/>
                  </a:lnTo>
                  <a:lnTo>
                    <a:pt x="1" y="41"/>
                  </a:lnTo>
                  <a:lnTo>
                    <a:pt x="1" y="41"/>
                  </a:lnTo>
                  <a:lnTo>
                    <a:pt x="6" y="30"/>
                  </a:lnTo>
                  <a:lnTo>
                    <a:pt x="14" y="21"/>
                  </a:lnTo>
                  <a:lnTo>
                    <a:pt x="23" y="14"/>
                  </a:lnTo>
                  <a:lnTo>
                    <a:pt x="32" y="7"/>
                  </a:lnTo>
                  <a:lnTo>
                    <a:pt x="41" y="4"/>
                  </a:lnTo>
                  <a:lnTo>
                    <a:pt x="51" y="1"/>
                  </a:lnTo>
                  <a:lnTo>
                    <a:pt x="61" y="0"/>
                  </a:lnTo>
                  <a:lnTo>
                    <a:pt x="70" y="0"/>
                  </a:lnTo>
                  <a:lnTo>
                    <a:pt x="70" y="0"/>
                  </a:lnTo>
                  <a:lnTo>
                    <a:pt x="80" y="0"/>
                  </a:lnTo>
                  <a:lnTo>
                    <a:pt x="380" y="0"/>
                  </a:lnTo>
                  <a:lnTo>
                    <a:pt x="380" y="0"/>
                  </a:lnTo>
                  <a:lnTo>
                    <a:pt x="386" y="1"/>
                  </a:lnTo>
                  <a:lnTo>
                    <a:pt x="391" y="5"/>
                  </a:lnTo>
                  <a:lnTo>
                    <a:pt x="395" y="10"/>
                  </a:lnTo>
                  <a:lnTo>
                    <a:pt x="396" y="16"/>
                  </a:lnTo>
                  <a:lnTo>
                    <a:pt x="396" y="16"/>
                  </a:lnTo>
                  <a:lnTo>
                    <a:pt x="395" y="22"/>
                  </a:lnTo>
                  <a:lnTo>
                    <a:pt x="391" y="27"/>
                  </a:lnTo>
                  <a:lnTo>
                    <a:pt x="386" y="31"/>
                  </a:lnTo>
                  <a:lnTo>
                    <a:pt x="380" y="32"/>
                  </a:lnTo>
                  <a:lnTo>
                    <a:pt x="78" y="32"/>
                  </a:lnTo>
                  <a:lnTo>
                    <a:pt x="78" y="32"/>
                  </a:lnTo>
                  <a:lnTo>
                    <a:pt x="76" y="32"/>
                  </a:lnTo>
                  <a:lnTo>
                    <a:pt x="76" y="32"/>
                  </a:lnTo>
                  <a:lnTo>
                    <a:pt x="69" y="32"/>
                  </a:lnTo>
                  <a:lnTo>
                    <a:pt x="69" y="32"/>
                  </a:lnTo>
                  <a:lnTo>
                    <a:pt x="60" y="32"/>
                  </a:lnTo>
                  <a:lnTo>
                    <a:pt x="55" y="34"/>
                  </a:lnTo>
                  <a:lnTo>
                    <a:pt x="49" y="36"/>
                  </a:lnTo>
                  <a:lnTo>
                    <a:pt x="44" y="39"/>
                  </a:lnTo>
                  <a:lnTo>
                    <a:pt x="39" y="42"/>
                  </a:lnTo>
                  <a:lnTo>
                    <a:pt x="34" y="47"/>
                  </a:lnTo>
                  <a:lnTo>
                    <a:pt x="31" y="53"/>
                  </a:lnTo>
                  <a:lnTo>
                    <a:pt x="31" y="53"/>
                  </a:lnTo>
                  <a:lnTo>
                    <a:pt x="29" y="57"/>
                  </a:lnTo>
                  <a:lnTo>
                    <a:pt x="25" y="61"/>
                  </a:lnTo>
                  <a:lnTo>
                    <a:pt x="20" y="63"/>
                  </a:lnTo>
                  <a:lnTo>
                    <a:pt x="16" y="6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35"/>
            <p:cNvSpPr>
              <a:spLocks/>
            </p:cNvSpPr>
            <p:nvPr/>
          </p:nvSpPr>
          <p:spPr bwMode="auto">
            <a:xfrm>
              <a:off x="428" y="1368"/>
              <a:ext cx="79" cy="13"/>
            </a:xfrm>
            <a:custGeom>
              <a:avLst/>
              <a:gdLst>
                <a:gd name="T0" fmla="*/ 16 w 396"/>
                <a:gd name="T1" fmla="*/ 65 h 65"/>
                <a:gd name="T2" fmla="*/ 16 w 396"/>
                <a:gd name="T3" fmla="*/ 65 h 65"/>
                <a:gd name="T4" fmla="*/ 10 w 396"/>
                <a:gd name="T5" fmla="*/ 64 h 65"/>
                <a:gd name="T6" fmla="*/ 10 w 396"/>
                <a:gd name="T7" fmla="*/ 64 h 65"/>
                <a:gd name="T8" fmla="*/ 4 w 396"/>
                <a:gd name="T9" fmla="*/ 60 h 65"/>
                <a:gd name="T10" fmla="*/ 1 w 396"/>
                <a:gd name="T11" fmla="*/ 55 h 65"/>
                <a:gd name="T12" fmla="*/ 0 w 396"/>
                <a:gd name="T13" fmla="*/ 49 h 65"/>
                <a:gd name="T14" fmla="*/ 1 w 396"/>
                <a:gd name="T15" fmla="*/ 43 h 65"/>
                <a:gd name="T16" fmla="*/ 1 w 396"/>
                <a:gd name="T17" fmla="*/ 43 h 65"/>
                <a:gd name="T18" fmla="*/ 6 w 396"/>
                <a:gd name="T19" fmla="*/ 32 h 65"/>
                <a:gd name="T20" fmla="*/ 14 w 396"/>
                <a:gd name="T21" fmla="*/ 22 h 65"/>
                <a:gd name="T22" fmla="*/ 23 w 396"/>
                <a:gd name="T23" fmla="*/ 14 h 65"/>
                <a:gd name="T24" fmla="*/ 32 w 396"/>
                <a:gd name="T25" fmla="*/ 9 h 65"/>
                <a:gd name="T26" fmla="*/ 41 w 396"/>
                <a:gd name="T27" fmla="*/ 5 h 65"/>
                <a:gd name="T28" fmla="*/ 51 w 396"/>
                <a:gd name="T29" fmla="*/ 3 h 65"/>
                <a:gd name="T30" fmla="*/ 61 w 396"/>
                <a:gd name="T31" fmla="*/ 2 h 65"/>
                <a:gd name="T32" fmla="*/ 70 w 396"/>
                <a:gd name="T33" fmla="*/ 0 h 65"/>
                <a:gd name="T34" fmla="*/ 70 w 396"/>
                <a:gd name="T35" fmla="*/ 0 h 65"/>
                <a:gd name="T36" fmla="*/ 80 w 396"/>
                <a:gd name="T37" fmla="*/ 2 h 65"/>
                <a:gd name="T38" fmla="*/ 380 w 396"/>
                <a:gd name="T39" fmla="*/ 2 h 65"/>
                <a:gd name="T40" fmla="*/ 380 w 396"/>
                <a:gd name="T41" fmla="*/ 2 h 65"/>
                <a:gd name="T42" fmla="*/ 386 w 396"/>
                <a:gd name="T43" fmla="*/ 3 h 65"/>
                <a:gd name="T44" fmla="*/ 391 w 396"/>
                <a:gd name="T45" fmla="*/ 5 h 65"/>
                <a:gd name="T46" fmla="*/ 395 w 396"/>
                <a:gd name="T47" fmla="*/ 12 h 65"/>
                <a:gd name="T48" fmla="*/ 396 w 396"/>
                <a:gd name="T49" fmla="*/ 18 h 65"/>
                <a:gd name="T50" fmla="*/ 396 w 396"/>
                <a:gd name="T51" fmla="*/ 18 h 65"/>
                <a:gd name="T52" fmla="*/ 395 w 396"/>
                <a:gd name="T53" fmla="*/ 24 h 65"/>
                <a:gd name="T54" fmla="*/ 391 w 396"/>
                <a:gd name="T55" fmla="*/ 29 h 65"/>
                <a:gd name="T56" fmla="*/ 386 w 396"/>
                <a:gd name="T57" fmla="*/ 33 h 65"/>
                <a:gd name="T58" fmla="*/ 380 w 396"/>
                <a:gd name="T59" fmla="*/ 34 h 65"/>
                <a:gd name="T60" fmla="*/ 78 w 396"/>
                <a:gd name="T61" fmla="*/ 34 h 65"/>
                <a:gd name="T62" fmla="*/ 78 w 396"/>
                <a:gd name="T63" fmla="*/ 34 h 65"/>
                <a:gd name="T64" fmla="*/ 76 w 396"/>
                <a:gd name="T65" fmla="*/ 33 h 65"/>
                <a:gd name="T66" fmla="*/ 76 w 396"/>
                <a:gd name="T67" fmla="*/ 33 h 65"/>
                <a:gd name="T68" fmla="*/ 69 w 396"/>
                <a:gd name="T69" fmla="*/ 33 h 65"/>
                <a:gd name="T70" fmla="*/ 69 w 396"/>
                <a:gd name="T71" fmla="*/ 33 h 65"/>
                <a:gd name="T72" fmla="*/ 60 w 396"/>
                <a:gd name="T73" fmla="*/ 34 h 65"/>
                <a:gd name="T74" fmla="*/ 55 w 396"/>
                <a:gd name="T75" fmla="*/ 35 h 65"/>
                <a:gd name="T76" fmla="*/ 49 w 396"/>
                <a:gd name="T77" fmla="*/ 37 h 65"/>
                <a:gd name="T78" fmla="*/ 44 w 396"/>
                <a:gd name="T79" fmla="*/ 39 h 65"/>
                <a:gd name="T80" fmla="*/ 39 w 396"/>
                <a:gd name="T81" fmla="*/ 43 h 65"/>
                <a:gd name="T82" fmla="*/ 34 w 396"/>
                <a:gd name="T83" fmla="*/ 48 h 65"/>
                <a:gd name="T84" fmla="*/ 31 w 396"/>
                <a:gd name="T85" fmla="*/ 55 h 65"/>
                <a:gd name="T86" fmla="*/ 31 w 396"/>
                <a:gd name="T87" fmla="*/ 55 h 65"/>
                <a:gd name="T88" fmla="*/ 29 w 396"/>
                <a:gd name="T89" fmla="*/ 59 h 65"/>
                <a:gd name="T90" fmla="*/ 25 w 396"/>
                <a:gd name="T91" fmla="*/ 63 h 65"/>
                <a:gd name="T92" fmla="*/ 20 w 396"/>
                <a:gd name="T93" fmla="*/ 64 h 65"/>
                <a:gd name="T94" fmla="*/ 16 w 396"/>
                <a:gd name="T95"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16" y="65"/>
                  </a:moveTo>
                  <a:lnTo>
                    <a:pt x="16" y="65"/>
                  </a:lnTo>
                  <a:lnTo>
                    <a:pt x="10" y="64"/>
                  </a:lnTo>
                  <a:lnTo>
                    <a:pt x="10" y="64"/>
                  </a:lnTo>
                  <a:lnTo>
                    <a:pt x="4" y="60"/>
                  </a:lnTo>
                  <a:lnTo>
                    <a:pt x="1" y="55"/>
                  </a:lnTo>
                  <a:lnTo>
                    <a:pt x="0" y="49"/>
                  </a:lnTo>
                  <a:lnTo>
                    <a:pt x="1" y="43"/>
                  </a:lnTo>
                  <a:lnTo>
                    <a:pt x="1" y="43"/>
                  </a:lnTo>
                  <a:lnTo>
                    <a:pt x="6" y="32"/>
                  </a:lnTo>
                  <a:lnTo>
                    <a:pt x="14" y="22"/>
                  </a:lnTo>
                  <a:lnTo>
                    <a:pt x="23" y="14"/>
                  </a:lnTo>
                  <a:lnTo>
                    <a:pt x="32" y="9"/>
                  </a:lnTo>
                  <a:lnTo>
                    <a:pt x="41" y="5"/>
                  </a:lnTo>
                  <a:lnTo>
                    <a:pt x="51" y="3"/>
                  </a:lnTo>
                  <a:lnTo>
                    <a:pt x="61" y="2"/>
                  </a:lnTo>
                  <a:lnTo>
                    <a:pt x="70" y="0"/>
                  </a:lnTo>
                  <a:lnTo>
                    <a:pt x="70" y="0"/>
                  </a:lnTo>
                  <a:lnTo>
                    <a:pt x="80" y="2"/>
                  </a:lnTo>
                  <a:lnTo>
                    <a:pt x="380" y="2"/>
                  </a:lnTo>
                  <a:lnTo>
                    <a:pt x="380" y="2"/>
                  </a:lnTo>
                  <a:lnTo>
                    <a:pt x="386" y="3"/>
                  </a:lnTo>
                  <a:lnTo>
                    <a:pt x="391" y="5"/>
                  </a:lnTo>
                  <a:lnTo>
                    <a:pt x="395" y="12"/>
                  </a:lnTo>
                  <a:lnTo>
                    <a:pt x="396" y="18"/>
                  </a:lnTo>
                  <a:lnTo>
                    <a:pt x="396" y="18"/>
                  </a:lnTo>
                  <a:lnTo>
                    <a:pt x="395" y="24"/>
                  </a:lnTo>
                  <a:lnTo>
                    <a:pt x="391" y="29"/>
                  </a:lnTo>
                  <a:lnTo>
                    <a:pt x="386" y="33"/>
                  </a:lnTo>
                  <a:lnTo>
                    <a:pt x="380" y="34"/>
                  </a:lnTo>
                  <a:lnTo>
                    <a:pt x="78" y="34"/>
                  </a:lnTo>
                  <a:lnTo>
                    <a:pt x="78" y="34"/>
                  </a:lnTo>
                  <a:lnTo>
                    <a:pt x="76" y="33"/>
                  </a:lnTo>
                  <a:lnTo>
                    <a:pt x="76" y="33"/>
                  </a:lnTo>
                  <a:lnTo>
                    <a:pt x="69" y="33"/>
                  </a:lnTo>
                  <a:lnTo>
                    <a:pt x="69" y="33"/>
                  </a:lnTo>
                  <a:lnTo>
                    <a:pt x="60" y="34"/>
                  </a:lnTo>
                  <a:lnTo>
                    <a:pt x="55" y="35"/>
                  </a:lnTo>
                  <a:lnTo>
                    <a:pt x="49" y="37"/>
                  </a:lnTo>
                  <a:lnTo>
                    <a:pt x="44" y="39"/>
                  </a:lnTo>
                  <a:lnTo>
                    <a:pt x="39" y="43"/>
                  </a:lnTo>
                  <a:lnTo>
                    <a:pt x="34" y="48"/>
                  </a:lnTo>
                  <a:lnTo>
                    <a:pt x="31" y="55"/>
                  </a:lnTo>
                  <a:lnTo>
                    <a:pt x="31" y="55"/>
                  </a:lnTo>
                  <a:lnTo>
                    <a:pt x="29" y="59"/>
                  </a:lnTo>
                  <a:lnTo>
                    <a:pt x="25" y="63"/>
                  </a:lnTo>
                  <a:lnTo>
                    <a:pt x="20" y="64"/>
                  </a:lnTo>
                  <a:lnTo>
                    <a:pt x="16" y="6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36"/>
            <p:cNvSpPr>
              <a:spLocks/>
            </p:cNvSpPr>
            <p:nvPr/>
          </p:nvSpPr>
          <p:spPr bwMode="auto">
            <a:xfrm>
              <a:off x="428" y="1341"/>
              <a:ext cx="79" cy="12"/>
            </a:xfrm>
            <a:custGeom>
              <a:avLst/>
              <a:gdLst>
                <a:gd name="T0" fmla="*/ 16 w 396"/>
                <a:gd name="T1" fmla="*/ 64 h 64"/>
                <a:gd name="T2" fmla="*/ 16 w 396"/>
                <a:gd name="T3" fmla="*/ 64 h 64"/>
                <a:gd name="T4" fmla="*/ 10 w 396"/>
                <a:gd name="T5" fmla="*/ 62 h 64"/>
                <a:gd name="T6" fmla="*/ 10 w 396"/>
                <a:gd name="T7" fmla="*/ 62 h 64"/>
                <a:gd name="T8" fmla="*/ 4 w 396"/>
                <a:gd name="T9" fmla="*/ 60 h 64"/>
                <a:gd name="T10" fmla="*/ 1 w 396"/>
                <a:gd name="T11" fmla="*/ 54 h 64"/>
                <a:gd name="T12" fmla="*/ 0 w 396"/>
                <a:gd name="T13" fmla="*/ 49 h 64"/>
                <a:gd name="T14" fmla="*/ 1 w 396"/>
                <a:gd name="T15" fmla="*/ 41 h 64"/>
                <a:gd name="T16" fmla="*/ 1 w 396"/>
                <a:gd name="T17" fmla="*/ 41 h 64"/>
                <a:gd name="T18" fmla="*/ 6 w 396"/>
                <a:gd name="T19" fmla="*/ 30 h 64"/>
                <a:gd name="T20" fmla="*/ 14 w 396"/>
                <a:gd name="T21" fmla="*/ 21 h 64"/>
                <a:gd name="T22" fmla="*/ 23 w 396"/>
                <a:gd name="T23" fmla="*/ 14 h 64"/>
                <a:gd name="T24" fmla="*/ 32 w 396"/>
                <a:gd name="T25" fmla="*/ 9 h 64"/>
                <a:gd name="T26" fmla="*/ 41 w 396"/>
                <a:gd name="T27" fmla="*/ 4 h 64"/>
                <a:gd name="T28" fmla="*/ 51 w 396"/>
                <a:gd name="T29" fmla="*/ 1 h 64"/>
                <a:gd name="T30" fmla="*/ 61 w 396"/>
                <a:gd name="T31" fmla="*/ 0 h 64"/>
                <a:gd name="T32" fmla="*/ 70 w 396"/>
                <a:gd name="T33" fmla="*/ 0 h 64"/>
                <a:gd name="T34" fmla="*/ 70 w 396"/>
                <a:gd name="T35" fmla="*/ 0 h 64"/>
                <a:gd name="T36" fmla="*/ 80 w 396"/>
                <a:gd name="T37" fmla="*/ 0 h 64"/>
                <a:gd name="T38" fmla="*/ 380 w 396"/>
                <a:gd name="T39" fmla="*/ 0 h 64"/>
                <a:gd name="T40" fmla="*/ 380 w 396"/>
                <a:gd name="T41" fmla="*/ 0 h 64"/>
                <a:gd name="T42" fmla="*/ 386 w 396"/>
                <a:gd name="T43" fmla="*/ 1 h 64"/>
                <a:gd name="T44" fmla="*/ 391 w 396"/>
                <a:gd name="T45" fmla="*/ 5 h 64"/>
                <a:gd name="T46" fmla="*/ 395 w 396"/>
                <a:gd name="T47" fmla="*/ 10 h 64"/>
                <a:gd name="T48" fmla="*/ 396 w 396"/>
                <a:gd name="T49" fmla="*/ 16 h 64"/>
                <a:gd name="T50" fmla="*/ 396 w 396"/>
                <a:gd name="T51" fmla="*/ 16 h 64"/>
                <a:gd name="T52" fmla="*/ 395 w 396"/>
                <a:gd name="T53" fmla="*/ 23 h 64"/>
                <a:gd name="T54" fmla="*/ 391 w 396"/>
                <a:gd name="T55" fmla="*/ 28 h 64"/>
                <a:gd name="T56" fmla="*/ 386 w 396"/>
                <a:gd name="T57" fmla="*/ 31 h 64"/>
                <a:gd name="T58" fmla="*/ 380 w 396"/>
                <a:gd name="T59" fmla="*/ 33 h 64"/>
                <a:gd name="T60" fmla="*/ 78 w 396"/>
                <a:gd name="T61" fmla="*/ 33 h 64"/>
                <a:gd name="T62" fmla="*/ 78 w 396"/>
                <a:gd name="T63" fmla="*/ 33 h 64"/>
                <a:gd name="T64" fmla="*/ 76 w 396"/>
                <a:gd name="T65" fmla="*/ 33 h 64"/>
                <a:gd name="T66" fmla="*/ 76 w 396"/>
                <a:gd name="T67" fmla="*/ 33 h 64"/>
                <a:gd name="T68" fmla="*/ 69 w 396"/>
                <a:gd name="T69" fmla="*/ 33 h 64"/>
                <a:gd name="T70" fmla="*/ 69 w 396"/>
                <a:gd name="T71" fmla="*/ 33 h 64"/>
                <a:gd name="T72" fmla="*/ 60 w 396"/>
                <a:gd name="T73" fmla="*/ 33 h 64"/>
                <a:gd name="T74" fmla="*/ 55 w 396"/>
                <a:gd name="T75" fmla="*/ 34 h 64"/>
                <a:gd name="T76" fmla="*/ 49 w 396"/>
                <a:gd name="T77" fmla="*/ 36 h 64"/>
                <a:gd name="T78" fmla="*/ 44 w 396"/>
                <a:gd name="T79" fmla="*/ 39 h 64"/>
                <a:gd name="T80" fmla="*/ 39 w 396"/>
                <a:gd name="T81" fmla="*/ 43 h 64"/>
                <a:gd name="T82" fmla="*/ 34 w 396"/>
                <a:gd name="T83" fmla="*/ 47 h 64"/>
                <a:gd name="T84" fmla="*/ 31 w 396"/>
                <a:gd name="T85" fmla="*/ 54 h 64"/>
                <a:gd name="T86" fmla="*/ 31 w 396"/>
                <a:gd name="T87" fmla="*/ 54 h 64"/>
                <a:gd name="T88" fmla="*/ 29 w 396"/>
                <a:gd name="T89" fmla="*/ 59 h 64"/>
                <a:gd name="T90" fmla="*/ 25 w 396"/>
                <a:gd name="T91" fmla="*/ 61 h 64"/>
                <a:gd name="T92" fmla="*/ 20 w 396"/>
                <a:gd name="T93" fmla="*/ 64 h 64"/>
                <a:gd name="T94" fmla="*/ 16 w 396"/>
                <a:gd name="T9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16" y="64"/>
                  </a:moveTo>
                  <a:lnTo>
                    <a:pt x="16" y="64"/>
                  </a:lnTo>
                  <a:lnTo>
                    <a:pt x="10" y="62"/>
                  </a:lnTo>
                  <a:lnTo>
                    <a:pt x="10" y="62"/>
                  </a:lnTo>
                  <a:lnTo>
                    <a:pt x="4" y="60"/>
                  </a:lnTo>
                  <a:lnTo>
                    <a:pt x="1" y="54"/>
                  </a:lnTo>
                  <a:lnTo>
                    <a:pt x="0" y="49"/>
                  </a:lnTo>
                  <a:lnTo>
                    <a:pt x="1" y="41"/>
                  </a:lnTo>
                  <a:lnTo>
                    <a:pt x="1" y="41"/>
                  </a:lnTo>
                  <a:lnTo>
                    <a:pt x="6" y="30"/>
                  </a:lnTo>
                  <a:lnTo>
                    <a:pt x="14" y="21"/>
                  </a:lnTo>
                  <a:lnTo>
                    <a:pt x="23" y="14"/>
                  </a:lnTo>
                  <a:lnTo>
                    <a:pt x="32" y="9"/>
                  </a:lnTo>
                  <a:lnTo>
                    <a:pt x="41" y="4"/>
                  </a:lnTo>
                  <a:lnTo>
                    <a:pt x="51" y="1"/>
                  </a:lnTo>
                  <a:lnTo>
                    <a:pt x="61" y="0"/>
                  </a:lnTo>
                  <a:lnTo>
                    <a:pt x="70" y="0"/>
                  </a:lnTo>
                  <a:lnTo>
                    <a:pt x="70" y="0"/>
                  </a:lnTo>
                  <a:lnTo>
                    <a:pt x="80" y="0"/>
                  </a:lnTo>
                  <a:lnTo>
                    <a:pt x="380" y="0"/>
                  </a:lnTo>
                  <a:lnTo>
                    <a:pt x="380" y="0"/>
                  </a:lnTo>
                  <a:lnTo>
                    <a:pt x="386" y="1"/>
                  </a:lnTo>
                  <a:lnTo>
                    <a:pt x="391" y="5"/>
                  </a:lnTo>
                  <a:lnTo>
                    <a:pt x="395" y="10"/>
                  </a:lnTo>
                  <a:lnTo>
                    <a:pt x="396" y="16"/>
                  </a:lnTo>
                  <a:lnTo>
                    <a:pt x="396" y="16"/>
                  </a:lnTo>
                  <a:lnTo>
                    <a:pt x="395" y="23"/>
                  </a:lnTo>
                  <a:lnTo>
                    <a:pt x="391" y="28"/>
                  </a:lnTo>
                  <a:lnTo>
                    <a:pt x="386" y="31"/>
                  </a:lnTo>
                  <a:lnTo>
                    <a:pt x="380" y="33"/>
                  </a:lnTo>
                  <a:lnTo>
                    <a:pt x="78" y="33"/>
                  </a:lnTo>
                  <a:lnTo>
                    <a:pt x="78" y="33"/>
                  </a:lnTo>
                  <a:lnTo>
                    <a:pt x="76" y="33"/>
                  </a:lnTo>
                  <a:lnTo>
                    <a:pt x="76" y="33"/>
                  </a:lnTo>
                  <a:lnTo>
                    <a:pt x="69" y="33"/>
                  </a:lnTo>
                  <a:lnTo>
                    <a:pt x="69" y="33"/>
                  </a:lnTo>
                  <a:lnTo>
                    <a:pt x="60" y="33"/>
                  </a:lnTo>
                  <a:lnTo>
                    <a:pt x="55" y="34"/>
                  </a:lnTo>
                  <a:lnTo>
                    <a:pt x="49" y="36"/>
                  </a:lnTo>
                  <a:lnTo>
                    <a:pt x="44" y="39"/>
                  </a:lnTo>
                  <a:lnTo>
                    <a:pt x="39" y="43"/>
                  </a:lnTo>
                  <a:lnTo>
                    <a:pt x="34" y="47"/>
                  </a:lnTo>
                  <a:lnTo>
                    <a:pt x="31" y="54"/>
                  </a:lnTo>
                  <a:lnTo>
                    <a:pt x="31" y="54"/>
                  </a:lnTo>
                  <a:lnTo>
                    <a:pt x="29" y="59"/>
                  </a:lnTo>
                  <a:lnTo>
                    <a:pt x="25" y="61"/>
                  </a:lnTo>
                  <a:lnTo>
                    <a:pt x="20" y="64"/>
                  </a:lnTo>
                  <a:lnTo>
                    <a:pt x="16"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37"/>
            <p:cNvSpPr>
              <a:spLocks/>
            </p:cNvSpPr>
            <p:nvPr/>
          </p:nvSpPr>
          <p:spPr bwMode="auto">
            <a:xfrm>
              <a:off x="412" y="1315"/>
              <a:ext cx="111" cy="149"/>
            </a:xfrm>
            <a:custGeom>
              <a:avLst/>
              <a:gdLst>
                <a:gd name="T0" fmla="*/ 228 w 557"/>
                <a:gd name="T1" fmla="*/ 0 h 744"/>
                <a:gd name="T2" fmla="*/ 228 w 557"/>
                <a:gd name="T3" fmla="*/ 0 h 744"/>
                <a:gd name="T4" fmla="*/ 201 w 557"/>
                <a:gd name="T5" fmla="*/ 1 h 744"/>
                <a:gd name="T6" fmla="*/ 175 w 557"/>
                <a:gd name="T7" fmla="*/ 3 h 744"/>
                <a:gd name="T8" fmla="*/ 151 w 557"/>
                <a:gd name="T9" fmla="*/ 4 h 744"/>
                <a:gd name="T10" fmla="*/ 126 w 557"/>
                <a:gd name="T11" fmla="*/ 8 h 744"/>
                <a:gd name="T12" fmla="*/ 103 w 557"/>
                <a:gd name="T13" fmla="*/ 13 h 744"/>
                <a:gd name="T14" fmla="*/ 81 w 557"/>
                <a:gd name="T15" fmla="*/ 19 h 744"/>
                <a:gd name="T16" fmla="*/ 60 w 557"/>
                <a:gd name="T17" fmla="*/ 26 h 744"/>
                <a:gd name="T18" fmla="*/ 41 w 557"/>
                <a:gd name="T19" fmla="*/ 35 h 744"/>
                <a:gd name="T20" fmla="*/ 9 w 557"/>
                <a:gd name="T21" fmla="*/ 57 h 744"/>
                <a:gd name="T22" fmla="*/ 9 w 557"/>
                <a:gd name="T23" fmla="*/ 57 h 744"/>
                <a:gd name="T24" fmla="*/ 9 w 557"/>
                <a:gd name="T25" fmla="*/ 57 h 744"/>
                <a:gd name="T26" fmla="*/ 0 w 557"/>
                <a:gd name="T27" fmla="*/ 65 h 744"/>
                <a:gd name="T28" fmla="*/ 0 w 557"/>
                <a:gd name="T29" fmla="*/ 65 h 744"/>
                <a:gd name="T30" fmla="*/ 0 w 557"/>
                <a:gd name="T31" fmla="*/ 744 h 744"/>
                <a:gd name="T32" fmla="*/ 0 w 557"/>
                <a:gd name="T33" fmla="*/ 744 h 744"/>
                <a:gd name="T34" fmla="*/ 11 w 557"/>
                <a:gd name="T35" fmla="*/ 739 h 744"/>
                <a:gd name="T36" fmla="*/ 23 w 557"/>
                <a:gd name="T37" fmla="*/ 732 h 744"/>
                <a:gd name="T38" fmla="*/ 36 w 557"/>
                <a:gd name="T39" fmla="*/ 727 h 744"/>
                <a:gd name="T40" fmla="*/ 50 w 557"/>
                <a:gd name="T41" fmla="*/ 724 h 744"/>
                <a:gd name="T42" fmla="*/ 80 w 557"/>
                <a:gd name="T43" fmla="*/ 716 h 744"/>
                <a:gd name="T44" fmla="*/ 113 w 557"/>
                <a:gd name="T45" fmla="*/ 711 h 744"/>
                <a:gd name="T46" fmla="*/ 149 w 557"/>
                <a:gd name="T47" fmla="*/ 706 h 744"/>
                <a:gd name="T48" fmla="*/ 188 w 557"/>
                <a:gd name="T49" fmla="*/ 704 h 744"/>
                <a:gd name="T50" fmla="*/ 228 w 557"/>
                <a:gd name="T51" fmla="*/ 703 h 744"/>
                <a:gd name="T52" fmla="*/ 268 w 557"/>
                <a:gd name="T53" fmla="*/ 703 h 744"/>
                <a:gd name="T54" fmla="*/ 268 w 557"/>
                <a:gd name="T55" fmla="*/ 703 h 744"/>
                <a:gd name="T56" fmla="*/ 343 w 557"/>
                <a:gd name="T57" fmla="*/ 704 h 744"/>
                <a:gd name="T58" fmla="*/ 419 w 557"/>
                <a:gd name="T59" fmla="*/ 706 h 744"/>
                <a:gd name="T60" fmla="*/ 557 w 557"/>
                <a:gd name="T61" fmla="*/ 713 h 744"/>
                <a:gd name="T62" fmla="*/ 557 w 557"/>
                <a:gd name="T63" fmla="*/ 713 h 744"/>
                <a:gd name="T64" fmla="*/ 557 w 557"/>
                <a:gd name="T65" fmla="*/ 9 h 744"/>
                <a:gd name="T66" fmla="*/ 557 w 557"/>
                <a:gd name="T67" fmla="*/ 9 h 744"/>
                <a:gd name="T68" fmla="*/ 526 w 557"/>
                <a:gd name="T69" fmla="*/ 10 h 744"/>
                <a:gd name="T70" fmla="*/ 493 w 557"/>
                <a:gd name="T71" fmla="*/ 11 h 744"/>
                <a:gd name="T72" fmla="*/ 493 w 557"/>
                <a:gd name="T73" fmla="*/ 11 h 744"/>
                <a:gd name="T74" fmla="*/ 461 w 557"/>
                <a:gd name="T75" fmla="*/ 10 h 744"/>
                <a:gd name="T76" fmla="*/ 427 w 557"/>
                <a:gd name="T77" fmla="*/ 9 h 744"/>
                <a:gd name="T78" fmla="*/ 359 w 557"/>
                <a:gd name="T79" fmla="*/ 5 h 744"/>
                <a:gd name="T80" fmla="*/ 359 w 557"/>
                <a:gd name="T81" fmla="*/ 5 h 744"/>
                <a:gd name="T82" fmla="*/ 293 w 557"/>
                <a:gd name="T83" fmla="*/ 3 h 744"/>
                <a:gd name="T84" fmla="*/ 260 w 557"/>
                <a:gd name="T85" fmla="*/ 1 h 744"/>
                <a:gd name="T86" fmla="*/ 228 w 557"/>
                <a:gd name="T87" fmla="*/ 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57" h="744">
                  <a:moveTo>
                    <a:pt x="228" y="0"/>
                  </a:moveTo>
                  <a:lnTo>
                    <a:pt x="228" y="0"/>
                  </a:lnTo>
                  <a:lnTo>
                    <a:pt x="201" y="1"/>
                  </a:lnTo>
                  <a:lnTo>
                    <a:pt x="175" y="3"/>
                  </a:lnTo>
                  <a:lnTo>
                    <a:pt x="151" y="4"/>
                  </a:lnTo>
                  <a:lnTo>
                    <a:pt x="126" y="8"/>
                  </a:lnTo>
                  <a:lnTo>
                    <a:pt x="103" y="13"/>
                  </a:lnTo>
                  <a:lnTo>
                    <a:pt x="81" y="19"/>
                  </a:lnTo>
                  <a:lnTo>
                    <a:pt x="60" y="26"/>
                  </a:lnTo>
                  <a:lnTo>
                    <a:pt x="41" y="35"/>
                  </a:lnTo>
                  <a:lnTo>
                    <a:pt x="9" y="57"/>
                  </a:lnTo>
                  <a:lnTo>
                    <a:pt x="9" y="57"/>
                  </a:lnTo>
                  <a:lnTo>
                    <a:pt x="9" y="57"/>
                  </a:lnTo>
                  <a:lnTo>
                    <a:pt x="0" y="65"/>
                  </a:lnTo>
                  <a:lnTo>
                    <a:pt x="0" y="65"/>
                  </a:lnTo>
                  <a:lnTo>
                    <a:pt x="0" y="744"/>
                  </a:lnTo>
                  <a:lnTo>
                    <a:pt x="0" y="744"/>
                  </a:lnTo>
                  <a:lnTo>
                    <a:pt x="11" y="739"/>
                  </a:lnTo>
                  <a:lnTo>
                    <a:pt x="23" y="732"/>
                  </a:lnTo>
                  <a:lnTo>
                    <a:pt x="36" y="727"/>
                  </a:lnTo>
                  <a:lnTo>
                    <a:pt x="50" y="724"/>
                  </a:lnTo>
                  <a:lnTo>
                    <a:pt x="80" y="716"/>
                  </a:lnTo>
                  <a:lnTo>
                    <a:pt x="113" y="711"/>
                  </a:lnTo>
                  <a:lnTo>
                    <a:pt x="149" y="706"/>
                  </a:lnTo>
                  <a:lnTo>
                    <a:pt x="188" y="704"/>
                  </a:lnTo>
                  <a:lnTo>
                    <a:pt x="228" y="703"/>
                  </a:lnTo>
                  <a:lnTo>
                    <a:pt x="268" y="703"/>
                  </a:lnTo>
                  <a:lnTo>
                    <a:pt x="268" y="703"/>
                  </a:lnTo>
                  <a:lnTo>
                    <a:pt x="343" y="704"/>
                  </a:lnTo>
                  <a:lnTo>
                    <a:pt x="419" y="706"/>
                  </a:lnTo>
                  <a:lnTo>
                    <a:pt x="557" y="713"/>
                  </a:lnTo>
                  <a:lnTo>
                    <a:pt x="557" y="713"/>
                  </a:lnTo>
                  <a:lnTo>
                    <a:pt x="557" y="9"/>
                  </a:lnTo>
                  <a:lnTo>
                    <a:pt x="557" y="9"/>
                  </a:lnTo>
                  <a:lnTo>
                    <a:pt x="526" y="10"/>
                  </a:lnTo>
                  <a:lnTo>
                    <a:pt x="493" y="11"/>
                  </a:lnTo>
                  <a:lnTo>
                    <a:pt x="493" y="11"/>
                  </a:lnTo>
                  <a:lnTo>
                    <a:pt x="461" y="10"/>
                  </a:lnTo>
                  <a:lnTo>
                    <a:pt x="427" y="9"/>
                  </a:lnTo>
                  <a:lnTo>
                    <a:pt x="359" y="5"/>
                  </a:lnTo>
                  <a:lnTo>
                    <a:pt x="359" y="5"/>
                  </a:lnTo>
                  <a:lnTo>
                    <a:pt x="293" y="3"/>
                  </a:lnTo>
                  <a:lnTo>
                    <a:pt x="260" y="1"/>
                  </a:lnTo>
                  <a:lnTo>
                    <a:pt x="2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38"/>
            <p:cNvSpPr>
              <a:spLocks/>
            </p:cNvSpPr>
            <p:nvPr/>
          </p:nvSpPr>
          <p:spPr bwMode="auto">
            <a:xfrm>
              <a:off x="309" y="1423"/>
              <a:ext cx="79" cy="13"/>
            </a:xfrm>
            <a:custGeom>
              <a:avLst/>
              <a:gdLst>
                <a:gd name="T0" fmla="*/ 16 w 396"/>
                <a:gd name="T1" fmla="*/ 34 h 65"/>
                <a:gd name="T2" fmla="*/ 16 w 396"/>
                <a:gd name="T3" fmla="*/ 34 h 65"/>
                <a:gd name="T4" fmla="*/ 8 w 396"/>
                <a:gd name="T5" fmla="*/ 32 h 65"/>
                <a:gd name="T6" fmla="*/ 3 w 396"/>
                <a:gd name="T7" fmla="*/ 29 h 65"/>
                <a:gd name="T8" fmla="*/ 1 w 396"/>
                <a:gd name="T9" fmla="*/ 24 h 65"/>
                <a:gd name="T10" fmla="*/ 0 w 396"/>
                <a:gd name="T11" fmla="*/ 17 h 65"/>
                <a:gd name="T12" fmla="*/ 0 w 396"/>
                <a:gd name="T13" fmla="*/ 17 h 65"/>
                <a:gd name="T14" fmla="*/ 1 w 396"/>
                <a:gd name="T15" fmla="*/ 11 h 65"/>
                <a:gd name="T16" fmla="*/ 3 w 396"/>
                <a:gd name="T17" fmla="*/ 6 h 65"/>
                <a:gd name="T18" fmla="*/ 8 w 396"/>
                <a:gd name="T19" fmla="*/ 2 h 65"/>
                <a:gd name="T20" fmla="*/ 16 w 396"/>
                <a:gd name="T21" fmla="*/ 1 h 65"/>
                <a:gd name="T22" fmla="*/ 316 w 396"/>
                <a:gd name="T23" fmla="*/ 1 h 65"/>
                <a:gd name="T24" fmla="*/ 316 w 396"/>
                <a:gd name="T25" fmla="*/ 1 h 65"/>
                <a:gd name="T26" fmla="*/ 325 w 396"/>
                <a:gd name="T27" fmla="*/ 0 h 65"/>
                <a:gd name="T28" fmla="*/ 325 w 396"/>
                <a:gd name="T29" fmla="*/ 0 h 65"/>
                <a:gd name="T30" fmla="*/ 335 w 396"/>
                <a:gd name="T31" fmla="*/ 1 h 65"/>
                <a:gd name="T32" fmla="*/ 344 w 396"/>
                <a:gd name="T33" fmla="*/ 2 h 65"/>
                <a:gd name="T34" fmla="*/ 354 w 396"/>
                <a:gd name="T35" fmla="*/ 5 h 65"/>
                <a:gd name="T36" fmla="*/ 364 w 396"/>
                <a:gd name="T37" fmla="*/ 9 h 65"/>
                <a:gd name="T38" fmla="*/ 372 w 396"/>
                <a:gd name="T39" fmla="*/ 15 h 65"/>
                <a:gd name="T40" fmla="*/ 381 w 396"/>
                <a:gd name="T41" fmla="*/ 21 h 65"/>
                <a:gd name="T42" fmla="*/ 388 w 396"/>
                <a:gd name="T43" fmla="*/ 31 h 65"/>
                <a:gd name="T44" fmla="*/ 395 w 396"/>
                <a:gd name="T45" fmla="*/ 42 h 65"/>
                <a:gd name="T46" fmla="*/ 395 w 396"/>
                <a:gd name="T47" fmla="*/ 42 h 65"/>
                <a:gd name="T48" fmla="*/ 396 w 396"/>
                <a:gd name="T49" fmla="*/ 48 h 65"/>
                <a:gd name="T50" fmla="*/ 395 w 396"/>
                <a:gd name="T51" fmla="*/ 55 h 65"/>
                <a:gd name="T52" fmla="*/ 391 w 396"/>
                <a:gd name="T53" fmla="*/ 60 h 65"/>
                <a:gd name="T54" fmla="*/ 385 w 396"/>
                <a:gd name="T55" fmla="*/ 63 h 65"/>
                <a:gd name="T56" fmla="*/ 385 w 396"/>
                <a:gd name="T57" fmla="*/ 63 h 65"/>
                <a:gd name="T58" fmla="*/ 380 w 396"/>
                <a:gd name="T59" fmla="*/ 65 h 65"/>
                <a:gd name="T60" fmla="*/ 380 w 396"/>
                <a:gd name="T61" fmla="*/ 65 h 65"/>
                <a:gd name="T62" fmla="*/ 375 w 396"/>
                <a:gd name="T63" fmla="*/ 63 h 65"/>
                <a:gd name="T64" fmla="*/ 370 w 396"/>
                <a:gd name="T65" fmla="*/ 62 h 65"/>
                <a:gd name="T66" fmla="*/ 367 w 396"/>
                <a:gd name="T67" fmla="*/ 58 h 65"/>
                <a:gd name="T68" fmla="*/ 365 w 396"/>
                <a:gd name="T69" fmla="*/ 55 h 65"/>
                <a:gd name="T70" fmla="*/ 365 w 396"/>
                <a:gd name="T71" fmla="*/ 55 h 65"/>
                <a:gd name="T72" fmla="*/ 361 w 396"/>
                <a:gd name="T73" fmla="*/ 48 h 65"/>
                <a:gd name="T74" fmla="*/ 356 w 396"/>
                <a:gd name="T75" fmla="*/ 44 h 65"/>
                <a:gd name="T76" fmla="*/ 351 w 396"/>
                <a:gd name="T77" fmla="*/ 40 h 65"/>
                <a:gd name="T78" fmla="*/ 346 w 396"/>
                <a:gd name="T79" fmla="*/ 36 h 65"/>
                <a:gd name="T80" fmla="*/ 341 w 396"/>
                <a:gd name="T81" fmla="*/ 35 h 65"/>
                <a:gd name="T82" fmla="*/ 335 w 396"/>
                <a:gd name="T83" fmla="*/ 34 h 65"/>
                <a:gd name="T84" fmla="*/ 326 w 396"/>
                <a:gd name="T85" fmla="*/ 32 h 65"/>
                <a:gd name="T86" fmla="*/ 326 w 396"/>
                <a:gd name="T87" fmla="*/ 32 h 65"/>
                <a:gd name="T88" fmla="*/ 319 w 396"/>
                <a:gd name="T89" fmla="*/ 34 h 65"/>
                <a:gd name="T90" fmla="*/ 319 w 396"/>
                <a:gd name="T91" fmla="*/ 34 h 65"/>
                <a:gd name="T92" fmla="*/ 316 w 396"/>
                <a:gd name="T93" fmla="*/ 34 h 65"/>
                <a:gd name="T94" fmla="*/ 16 w 396"/>
                <a:gd name="T95" fmla="*/ 3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16" y="34"/>
                  </a:moveTo>
                  <a:lnTo>
                    <a:pt x="16" y="34"/>
                  </a:lnTo>
                  <a:lnTo>
                    <a:pt x="8" y="32"/>
                  </a:lnTo>
                  <a:lnTo>
                    <a:pt x="3" y="29"/>
                  </a:lnTo>
                  <a:lnTo>
                    <a:pt x="1" y="24"/>
                  </a:lnTo>
                  <a:lnTo>
                    <a:pt x="0" y="17"/>
                  </a:lnTo>
                  <a:lnTo>
                    <a:pt x="0" y="17"/>
                  </a:lnTo>
                  <a:lnTo>
                    <a:pt x="1" y="11"/>
                  </a:lnTo>
                  <a:lnTo>
                    <a:pt x="3" y="6"/>
                  </a:lnTo>
                  <a:lnTo>
                    <a:pt x="8" y="2"/>
                  </a:lnTo>
                  <a:lnTo>
                    <a:pt x="16" y="1"/>
                  </a:lnTo>
                  <a:lnTo>
                    <a:pt x="316" y="1"/>
                  </a:lnTo>
                  <a:lnTo>
                    <a:pt x="316" y="1"/>
                  </a:lnTo>
                  <a:lnTo>
                    <a:pt x="325" y="0"/>
                  </a:lnTo>
                  <a:lnTo>
                    <a:pt x="325" y="0"/>
                  </a:lnTo>
                  <a:lnTo>
                    <a:pt x="335" y="1"/>
                  </a:lnTo>
                  <a:lnTo>
                    <a:pt x="344" y="2"/>
                  </a:lnTo>
                  <a:lnTo>
                    <a:pt x="354" y="5"/>
                  </a:lnTo>
                  <a:lnTo>
                    <a:pt x="364" y="9"/>
                  </a:lnTo>
                  <a:lnTo>
                    <a:pt x="372" y="15"/>
                  </a:lnTo>
                  <a:lnTo>
                    <a:pt x="381" y="21"/>
                  </a:lnTo>
                  <a:lnTo>
                    <a:pt x="388" y="31"/>
                  </a:lnTo>
                  <a:lnTo>
                    <a:pt x="395" y="42"/>
                  </a:lnTo>
                  <a:lnTo>
                    <a:pt x="395" y="42"/>
                  </a:lnTo>
                  <a:lnTo>
                    <a:pt x="396" y="48"/>
                  </a:lnTo>
                  <a:lnTo>
                    <a:pt x="395" y="55"/>
                  </a:lnTo>
                  <a:lnTo>
                    <a:pt x="391" y="60"/>
                  </a:lnTo>
                  <a:lnTo>
                    <a:pt x="385" y="63"/>
                  </a:lnTo>
                  <a:lnTo>
                    <a:pt x="385" y="63"/>
                  </a:lnTo>
                  <a:lnTo>
                    <a:pt x="380" y="65"/>
                  </a:lnTo>
                  <a:lnTo>
                    <a:pt x="380" y="65"/>
                  </a:lnTo>
                  <a:lnTo>
                    <a:pt x="375" y="63"/>
                  </a:lnTo>
                  <a:lnTo>
                    <a:pt x="370" y="62"/>
                  </a:lnTo>
                  <a:lnTo>
                    <a:pt x="367" y="58"/>
                  </a:lnTo>
                  <a:lnTo>
                    <a:pt x="365" y="55"/>
                  </a:lnTo>
                  <a:lnTo>
                    <a:pt x="365" y="55"/>
                  </a:lnTo>
                  <a:lnTo>
                    <a:pt x="361" y="48"/>
                  </a:lnTo>
                  <a:lnTo>
                    <a:pt x="356" y="44"/>
                  </a:lnTo>
                  <a:lnTo>
                    <a:pt x="351" y="40"/>
                  </a:lnTo>
                  <a:lnTo>
                    <a:pt x="346" y="36"/>
                  </a:lnTo>
                  <a:lnTo>
                    <a:pt x="341" y="35"/>
                  </a:lnTo>
                  <a:lnTo>
                    <a:pt x="335" y="34"/>
                  </a:lnTo>
                  <a:lnTo>
                    <a:pt x="326" y="32"/>
                  </a:lnTo>
                  <a:lnTo>
                    <a:pt x="326" y="32"/>
                  </a:lnTo>
                  <a:lnTo>
                    <a:pt x="319" y="34"/>
                  </a:lnTo>
                  <a:lnTo>
                    <a:pt x="319" y="34"/>
                  </a:lnTo>
                  <a:lnTo>
                    <a:pt x="316" y="34"/>
                  </a:lnTo>
                  <a:lnTo>
                    <a:pt x="16" y="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39"/>
            <p:cNvSpPr>
              <a:spLocks/>
            </p:cNvSpPr>
            <p:nvPr/>
          </p:nvSpPr>
          <p:spPr bwMode="auto">
            <a:xfrm>
              <a:off x="309" y="1395"/>
              <a:ext cx="79" cy="13"/>
            </a:xfrm>
            <a:custGeom>
              <a:avLst/>
              <a:gdLst>
                <a:gd name="T0" fmla="*/ 16 w 396"/>
                <a:gd name="T1" fmla="*/ 32 h 64"/>
                <a:gd name="T2" fmla="*/ 16 w 396"/>
                <a:gd name="T3" fmla="*/ 32 h 64"/>
                <a:gd name="T4" fmla="*/ 8 w 396"/>
                <a:gd name="T5" fmla="*/ 31 h 64"/>
                <a:gd name="T6" fmla="*/ 3 w 396"/>
                <a:gd name="T7" fmla="*/ 28 h 64"/>
                <a:gd name="T8" fmla="*/ 1 w 396"/>
                <a:gd name="T9" fmla="*/ 23 h 64"/>
                <a:gd name="T10" fmla="*/ 0 w 396"/>
                <a:gd name="T11" fmla="*/ 16 h 64"/>
                <a:gd name="T12" fmla="*/ 0 w 396"/>
                <a:gd name="T13" fmla="*/ 16 h 64"/>
                <a:gd name="T14" fmla="*/ 1 w 396"/>
                <a:gd name="T15" fmla="*/ 10 h 64"/>
                <a:gd name="T16" fmla="*/ 3 w 396"/>
                <a:gd name="T17" fmla="*/ 5 h 64"/>
                <a:gd name="T18" fmla="*/ 8 w 396"/>
                <a:gd name="T19" fmla="*/ 2 h 64"/>
                <a:gd name="T20" fmla="*/ 16 w 396"/>
                <a:gd name="T21" fmla="*/ 0 h 64"/>
                <a:gd name="T22" fmla="*/ 316 w 396"/>
                <a:gd name="T23" fmla="*/ 0 h 64"/>
                <a:gd name="T24" fmla="*/ 316 w 396"/>
                <a:gd name="T25" fmla="*/ 0 h 64"/>
                <a:gd name="T26" fmla="*/ 325 w 396"/>
                <a:gd name="T27" fmla="*/ 0 h 64"/>
                <a:gd name="T28" fmla="*/ 325 w 396"/>
                <a:gd name="T29" fmla="*/ 0 h 64"/>
                <a:gd name="T30" fmla="*/ 335 w 396"/>
                <a:gd name="T31" fmla="*/ 0 h 64"/>
                <a:gd name="T32" fmla="*/ 344 w 396"/>
                <a:gd name="T33" fmla="*/ 1 h 64"/>
                <a:gd name="T34" fmla="*/ 354 w 396"/>
                <a:gd name="T35" fmla="*/ 5 h 64"/>
                <a:gd name="T36" fmla="*/ 364 w 396"/>
                <a:gd name="T37" fmla="*/ 8 h 64"/>
                <a:gd name="T38" fmla="*/ 372 w 396"/>
                <a:gd name="T39" fmla="*/ 13 h 64"/>
                <a:gd name="T40" fmla="*/ 381 w 396"/>
                <a:gd name="T41" fmla="*/ 21 h 64"/>
                <a:gd name="T42" fmla="*/ 388 w 396"/>
                <a:gd name="T43" fmla="*/ 31 h 64"/>
                <a:gd name="T44" fmla="*/ 395 w 396"/>
                <a:gd name="T45" fmla="*/ 42 h 64"/>
                <a:gd name="T46" fmla="*/ 395 w 396"/>
                <a:gd name="T47" fmla="*/ 42 h 64"/>
                <a:gd name="T48" fmla="*/ 396 w 396"/>
                <a:gd name="T49" fmla="*/ 48 h 64"/>
                <a:gd name="T50" fmla="*/ 395 w 396"/>
                <a:gd name="T51" fmla="*/ 54 h 64"/>
                <a:gd name="T52" fmla="*/ 391 w 396"/>
                <a:gd name="T53" fmla="*/ 59 h 64"/>
                <a:gd name="T54" fmla="*/ 385 w 396"/>
                <a:gd name="T55" fmla="*/ 63 h 64"/>
                <a:gd name="T56" fmla="*/ 385 w 396"/>
                <a:gd name="T57" fmla="*/ 63 h 64"/>
                <a:gd name="T58" fmla="*/ 380 w 396"/>
                <a:gd name="T59" fmla="*/ 64 h 64"/>
                <a:gd name="T60" fmla="*/ 380 w 396"/>
                <a:gd name="T61" fmla="*/ 64 h 64"/>
                <a:gd name="T62" fmla="*/ 375 w 396"/>
                <a:gd name="T63" fmla="*/ 63 h 64"/>
                <a:gd name="T64" fmla="*/ 370 w 396"/>
                <a:gd name="T65" fmla="*/ 61 h 64"/>
                <a:gd name="T66" fmla="*/ 367 w 396"/>
                <a:gd name="T67" fmla="*/ 58 h 64"/>
                <a:gd name="T68" fmla="*/ 365 w 396"/>
                <a:gd name="T69" fmla="*/ 53 h 64"/>
                <a:gd name="T70" fmla="*/ 365 w 396"/>
                <a:gd name="T71" fmla="*/ 53 h 64"/>
                <a:gd name="T72" fmla="*/ 361 w 396"/>
                <a:gd name="T73" fmla="*/ 47 h 64"/>
                <a:gd name="T74" fmla="*/ 356 w 396"/>
                <a:gd name="T75" fmla="*/ 42 h 64"/>
                <a:gd name="T76" fmla="*/ 351 w 396"/>
                <a:gd name="T77" fmla="*/ 38 h 64"/>
                <a:gd name="T78" fmla="*/ 346 w 396"/>
                <a:gd name="T79" fmla="*/ 36 h 64"/>
                <a:gd name="T80" fmla="*/ 341 w 396"/>
                <a:gd name="T81" fmla="*/ 33 h 64"/>
                <a:gd name="T82" fmla="*/ 335 w 396"/>
                <a:gd name="T83" fmla="*/ 33 h 64"/>
                <a:gd name="T84" fmla="*/ 326 w 396"/>
                <a:gd name="T85" fmla="*/ 32 h 64"/>
                <a:gd name="T86" fmla="*/ 326 w 396"/>
                <a:gd name="T87" fmla="*/ 32 h 64"/>
                <a:gd name="T88" fmla="*/ 319 w 396"/>
                <a:gd name="T89" fmla="*/ 32 h 64"/>
                <a:gd name="T90" fmla="*/ 319 w 396"/>
                <a:gd name="T91" fmla="*/ 32 h 64"/>
                <a:gd name="T92" fmla="*/ 316 w 396"/>
                <a:gd name="T93" fmla="*/ 32 h 64"/>
                <a:gd name="T94" fmla="*/ 16 w 396"/>
                <a:gd name="T95"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16" y="32"/>
                  </a:moveTo>
                  <a:lnTo>
                    <a:pt x="16" y="32"/>
                  </a:lnTo>
                  <a:lnTo>
                    <a:pt x="8" y="31"/>
                  </a:lnTo>
                  <a:lnTo>
                    <a:pt x="3" y="28"/>
                  </a:lnTo>
                  <a:lnTo>
                    <a:pt x="1" y="23"/>
                  </a:lnTo>
                  <a:lnTo>
                    <a:pt x="0" y="16"/>
                  </a:lnTo>
                  <a:lnTo>
                    <a:pt x="0" y="16"/>
                  </a:lnTo>
                  <a:lnTo>
                    <a:pt x="1" y="10"/>
                  </a:lnTo>
                  <a:lnTo>
                    <a:pt x="3" y="5"/>
                  </a:lnTo>
                  <a:lnTo>
                    <a:pt x="8" y="2"/>
                  </a:lnTo>
                  <a:lnTo>
                    <a:pt x="16" y="0"/>
                  </a:lnTo>
                  <a:lnTo>
                    <a:pt x="316" y="0"/>
                  </a:lnTo>
                  <a:lnTo>
                    <a:pt x="316" y="0"/>
                  </a:lnTo>
                  <a:lnTo>
                    <a:pt x="325" y="0"/>
                  </a:lnTo>
                  <a:lnTo>
                    <a:pt x="325" y="0"/>
                  </a:lnTo>
                  <a:lnTo>
                    <a:pt x="335" y="0"/>
                  </a:lnTo>
                  <a:lnTo>
                    <a:pt x="344" y="1"/>
                  </a:lnTo>
                  <a:lnTo>
                    <a:pt x="354" y="5"/>
                  </a:lnTo>
                  <a:lnTo>
                    <a:pt x="364" y="8"/>
                  </a:lnTo>
                  <a:lnTo>
                    <a:pt x="372" y="13"/>
                  </a:lnTo>
                  <a:lnTo>
                    <a:pt x="381" y="21"/>
                  </a:lnTo>
                  <a:lnTo>
                    <a:pt x="388" y="31"/>
                  </a:lnTo>
                  <a:lnTo>
                    <a:pt x="395" y="42"/>
                  </a:lnTo>
                  <a:lnTo>
                    <a:pt x="395" y="42"/>
                  </a:lnTo>
                  <a:lnTo>
                    <a:pt x="396" y="48"/>
                  </a:lnTo>
                  <a:lnTo>
                    <a:pt x="395" y="54"/>
                  </a:lnTo>
                  <a:lnTo>
                    <a:pt x="391" y="59"/>
                  </a:lnTo>
                  <a:lnTo>
                    <a:pt x="385" y="63"/>
                  </a:lnTo>
                  <a:lnTo>
                    <a:pt x="385" y="63"/>
                  </a:lnTo>
                  <a:lnTo>
                    <a:pt x="380" y="64"/>
                  </a:lnTo>
                  <a:lnTo>
                    <a:pt x="380" y="64"/>
                  </a:lnTo>
                  <a:lnTo>
                    <a:pt x="375" y="63"/>
                  </a:lnTo>
                  <a:lnTo>
                    <a:pt x="370" y="61"/>
                  </a:lnTo>
                  <a:lnTo>
                    <a:pt x="367" y="58"/>
                  </a:lnTo>
                  <a:lnTo>
                    <a:pt x="365" y="53"/>
                  </a:lnTo>
                  <a:lnTo>
                    <a:pt x="365" y="53"/>
                  </a:lnTo>
                  <a:lnTo>
                    <a:pt x="361" y="47"/>
                  </a:lnTo>
                  <a:lnTo>
                    <a:pt x="356" y="42"/>
                  </a:lnTo>
                  <a:lnTo>
                    <a:pt x="351" y="38"/>
                  </a:lnTo>
                  <a:lnTo>
                    <a:pt x="346" y="36"/>
                  </a:lnTo>
                  <a:lnTo>
                    <a:pt x="341" y="33"/>
                  </a:lnTo>
                  <a:lnTo>
                    <a:pt x="335" y="33"/>
                  </a:lnTo>
                  <a:lnTo>
                    <a:pt x="326" y="32"/>
                  </a:lnTo>
                  <a:lnTo>
                    <a:pt x="326" y="32"/>
                  </a:lnTo>
                  <a:lnTo>
                    <a:pt x="319" y="32"/>
                  </a:lnTo>
                  <a:lnTo>
                    <a:pt x="319" y="32"/>
                  </a:lnTo>
                  <a:lnTo>
                    <a:pt x="316" y="32"/>
                  </a:lnTo>
                  <a:lnTo>
                    <a:pt x="16" y="3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40"/>
            <p:cNvSpPr>
              <a:spLocks/>
            </p:cNvSpPr>
            <p:nvPr/>
          </p:nvSpPr>
          <p:spPr bwMode="auto">
            <a:xfrm>
              <a:off x="309" y="1367"/>
              <a:ext cx="79" cy="13"/>
            </a:xfrm>
            <a:custGeom>
              <a:avLst/>
              <a:gdLst>
                <a:gd name="T0" fmla="*/ 16 w 396"/>
                <a:gd name="T1" fmla="*/ 33 h 64"/>
                <a:gd name="T2" fmla="*/ 16 w 396"/>
                <a:gd name="T3" fmla="*/ 33 h 64"/>
                <a:gd name="T4" fmla="*/ 8 w 396"/>
                <a:gd name="T5" fmla="*/ 32 h 64"/>
                <a:gd name="T6" fmla="*/ 3 w 396"/>
                <a:gd name="T7" fmla="*/ 28 h 64"/>
                <a:gd name="T8" fmla="*/ 1 w 396"/>
                <a:gd name="T9" fmla="*/ 23 h 64"/>
                <a:gd name="T10" fmla="*/ 0 w 396"/>
                <a:gd name="T11" fmla="*/ 17 h 64"/>
                <a:gd name="T12" fmla="*/ 0 w 396"/>
                <a:gd name="T13" fmla="*/ 17 h 64"/>
                <a:gd name="T14" fmla="*/ 1 w 396"/>
                <a:gd name="T15" fmla="*/ 10 h 64"/>
                <a:gd name="T16" fmla="*/ 3 w 396"/>
                <a:gd name="T17" fmla="*/ 5 h 64"/>
                <a:gd name="T18" fmla="*/ 8 w 396"/>
                <a:gd name="T19" fmla="*/ 2 h 64"/>
                <a:gd name="T20" fmla="*/ 16 w 396"/>
                <a:gd name="T21" fmla="*/ 0 h 64"/>
                <a:gd name="T22" fmla="*/ 316 w 396"/>
                <a:gd name="T23" fmla="*/ 0 h 64"/>
                <a:gd name="T24" fmla="*/ 316 w 396"/>
                <a:gd name="T25" fmla="*/ 0 h 64"/>
                <a:gd name="T26" fmla="*/ 325 w 396"/>
                <a:gd name="T27" fmla="*/ 0 h 64"/>
                <a:gd name="T28" fmla="*/ 325 w 396"/>
                <a:gd name="T29" fmla="*/ 0 h 64"/>
                <a:gd name="T30" fmla="*/ 335 w 396"/>
                <a:gd name="T31" fmla="*/ 0 h 64"/>
                <a:gd name="T32" fmla="*/ 344 w 396"/>
                <a:gd name="T33" fmla="*/ 2 h 64"/>
                <a:gd name="T34" fmla="*/ 354 w 396"/>
                <a:gd name="T35" fmla="*/ 4 h 64"/>
                <a:gd name="T36" fmla="*/ 364 w 396"/>
                <a:gd name="T37" fmla="*/ 8 h 64"/>
                <a:gd name="T38" fmla="*/ 372 w 396"/>
                <a:gd name="T39" fmla="*/ 14 h 64"/>
                <a:gd name="T40" fmla="*/ 381 w 396"/>
                <a:gd name="T41" fmla="*/ 22 h 64"/>
                <a:gd name="T42" fmla="*/ 388 w 396"/>
                <a:gd name="T43" fmla="*/ 30 h 64"/>
                <a:gd name="T44" fmla="*/ 395 w 396"/>
                <a:gd name="T45" fmla="*/ 42 h 64"/>
                <a:gd name="T46" fmla="*/ 395 w 396"/>
                <a:gd name="T47" fmla="*/ 42 h 64"/>
                <a:gd name="T48" fmla="*/ 396 w 396"/>
                <a:gd name="T49" fmla="*/ 48 h 64"/>
                <a:gd name="T50" fmla="*/ 395 w 396"/>
                <a:gd name="T51" fmla="*/ 54 h 64"/>
                <a:gd name="T52" fmla="*/ 391 w 396"/>
                <a:gd name="T53" fmla="*/ 59 h 64"/>
                <a:gd name="T54" fmla="*/ 385 w 396"/>
                <a:gd name="T55" fmla="*/ 63 h 64"/>
                <a:gd name="T56" fmla="*/ 385 w 396"/>
                <a:gd name="T57" fmla="*/ 63 h 64"/>
                <a:gd name="T58" fmla="*/ 380 w 396"/>
                <a:gd name="T59" fmla="*/ 64 h 64"/>
                <a:gd name="T60" fmla="*/ 380 w 396"/>
                <a:gd name="T61" fmla="*/ 64 h 64"/>
                <a:gd name="T62" fmla="*/ 375 w 396"/>
                <a:gd name="T63" fmla="*/ 64 h 64"/>
                <a:gd name="T64" fmla="*/ 370 w 396"/>
                <a:gd name="T65" fmla="*/ 61 h 64"/>
                <a:gd name="T66" fmla="*/ 367 w 396"/>
                <a:gd name="T67" fmla="*/ 58 h 64"/>
                <a:gd name="T68" fmla="*/ 365 w 396"/>
                <a:gd name="T69" fmla="*/ 54 h 64"/>
                <a:gd name="T70" fmla="*/ 365 w 396"/>
                <a:gd name="T71" fmla="*/ 54 h 64"/>
                <a:gd name="T72" fmla="*/ 361 w 396"/>
                <a:gd name="T73" fmla="*/ 48 h 64"/>
                <a:gd name="T74" fmla="*/ 356 w 396"/>
                <a:gd name="T75" fmla="*/ 43 h 64"/>
                <a:gd name="T76" fmla="*/ 351 w 396"/>
                <a:gd name="T77" fmla="*/ 39 h 64"/>
                <a:gd name="T78" fmla="*/ 346 w 396"/>
                <a:gd name="T79" fmla="*/ 37 h 64"/>
                <a:gd name="T80" fmla="*/ 341 w 396"/>
                <a:gd name="T81" fmla="*/ 34 h 64"/>
                <a:gd name="T82" fmla="*/ 335 w 396"/>
                <a:gd name="T83" fmla="*/ 33 h 64"/>
                <a:gd name="T84" fmla="*/ 326 w 396"/>
                <a:gd name="T85" fmla="*/ 33 h 64"/>
                <a:gd name="T86" fmla="*/ 326 w 396"/>
                <a:gd name="T87" fmla="*/ 33 h 64"/>
                <a:gd name="T88" fmla="*/ 319 w 396"/>
                <a:gd name="T89" fmla="*/ 33 h 64"/>
                <a:gd name="T90" fmla="*/ 319 w 396"/>
                <a:gd name="T91" fmla="*/ 33 h 64"/>
                <a:gd name="T92" fmla="*/ 316 w 396"/>
                <a:gd name="T93" fmla="*/ 33 h 64"/>
                <a:gd name="T94" fmla="*/ 16 w 396"/>
                <a:gd name="T95" fmla="*/ 3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16" y="33"/>
                  </a:moveTo>
                  <a:lnTo>
                    <a:pt x="16" y="33"/>
                  </a:lnTo>
                  <a:lnTo>
                    <a:pt x="8" y="32"/>
                  </a:lnTo>
                  <a:lnTo>
                    <a:pt x="3" y="28"/>
                  </a:lnTo>
                  <a:lnTo>
                    <a:pt x="1" y="23"/>
                  </a:lnTo>
                  <a:lnTo>
                    <a:pt x="0" y="17"/>
                  </a:lnTo>
                  <a:lnTo>
                    <a:pt x="0" y="17"/>
                  </a:lnTo>
                  <a:lnTo>
                    <a:pt x="1" y="10"/>
                  </a:lnTo>
                  <a:lnTo>
                    <a:pt x="3" y="5"/>
                  </a:lnTo>
                  <a:lnTo>
                    <a:pt x="8" y="2"/>
                  </a:lnTo>
                  <a:lnTo>
                    <a:pt x="16" y="0"/>
                  </a:lnTo>
                  <a:lnTo>
                    <a:pt x="316" y="0"/>
                  </a:lnTo>
                  <a:lnTo>
                    <a:pt x="316" y="0"/>
                  </a:lnTo>
                  <a:lnTo>
                    <a:pt x="325" y="0"/>
                  </a:lnTo>
                  <a:lnTo>
                    <a:pt x="325" y="0"/>
                  </a:lnTo>
                  <a:lnTo>
                    <a:pt x="335" y="0"/>
                  </a:lnTo>
                  <a:lnTo>
                    <a:pt x="344" y="2"/>
                  </a:lnTo>
                  <a:lnTo>
                    <a:pt x="354" y="4"/>
                  </a:lnTo>
                  <a:lnTo>
                    <a:pt x="364" y="8"/>
                  </a:lnTo>
                  <a:lnTo>
                    <a:pt x="372" y="14"/>
                  </a:lnTo>
                  <a:lnTo>
                    <a:pt x="381" y="22"/>
                  </a:lnTo>
                  <a:lnTo>
                    <a:pt x="388" y="30"/>
                  </a:lnTo>
                  <a:lnTo>
                    <a:pt x="395" y="42"/>
                  </a:lnTo>
                  <a:lnTo>
                    <a:pt x="395" y="42"/>
                  </a:lnTo>
                  <a:lnTo>
                    <a:pt x="396" y="48"/>
                  </a:lnTo>
                  <a:lnTo>
                    <a:pt x="395" y="54"/>
                  </a:lnTo>
                  <a:lnTo>
                    <a:pt x="391" y="59"/>
                  </a:lnTo>
                  <a:lnTo>
                    <a:pt x="385" y="63"/>
                  </a:lnTo>
                  <a:lnTo>
                    <a:pt x="385" y="63"/>
                  </a:lnTo>
                  <a:lnTo>
                    <a:pt x="380" y="64"/>
                  </a:lnTo>
                  <a:lnTo>
                    <a:pt x="380" y="64"/>
                  </a:lnTo>
                  <a:lnTo>
                    <a:pt x="375" y="64"/>
                  </a:lnTo>
                  <a:lnTo>
                    <a:pt x="370" y="61"/>
                  </a:lnTo>
                  <a:lnTo>
                    <a:pt x="367" y="58"/>
                  </a:lnTo>
                  <a:lnTo>
                    <a:pt x="365" y="54"/>
                  </a:lnTo>
                  <a:lnTo>
                    <a:pt x="365" y="54"/>
                  </a:lnTo>
                  <a:lnTo>
                    <a:pt x="361" y="48"/>
                  </a:lnTo>
                  <a:lnTo>
                    <a:pt x="356" y="43"/>
                  </a:lnTo>
                  <a:lnTo>
                    <a:pt x="351" y="39"/>
                  </a:lnTo>
                  <a:lnTo>
                    <a:pt x="346" y="37"/>
                  </a:lnTo>
                  <a:lnTo>
                    <a:pt x="341" y="34"/>
                  </a:lnTo>
                  <a:lnTo>
                    <a:pt x="335" y="33"/>
                  </a:lnTo>
                  <a:lnTo>
                    <a:pt x="326" y="33"/>
                  </a:lnTo>
                  <a:lnTo>
                    <a:pt x="326" y="33"/>
                  </a:lnTo>
                  <a:lnTo>
                    <a:pt x="319" y="33"/>
                  </a:lnTo>
                  <a:lnTo>
                    <a:pt x="319" y="33"/>
                  </a:lnTo>
                  <a:lnTo>
                    <a:pt x="316" y="33"/>
                  </a:lnTo>
                  <a:lnTo>
                    <a:pt x="16" y="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41"/>
            <p:cNvSpPr>
              <a:spLocks/>
            </p:cNvSpPr>
            <p:nvPr/>
          </p:nvSpPr>
          <p:spPr bwMode="auto">
            <a:xfrm>
              <a:off x="309" y="1339"/>
              <a:ext cx="79" cy="13"/>
            </a:xfrm>
            <a:custGeom>
              <a:avLst/>
              <a:gdLst>
                <a:gd name="T0" fmla="*/ 16 w 396"/>
                <a:gd name="T1" fmla="*/ 34 h 65"/>
                <a:gd name="T2" fmla="*/ 16 w 396"/>
                <a:gd name="T3" fmla="*/ 34 h 65"/>
                <a:gd name="T4" fmla="*/ 8 w 396"/>
                <a:gd name="T5" fmla="*/ 32 h 65"/>
                <a:gd name="T6" fmla="*/ 3 w 396"/>
                <a:gd name="T7" fmla="*/ 29 h 65"/>
                <a:gd name="T8" fmla="*/ 1 w 396"/>
                <a:gd name="T9" fmla="*/ 24 h 65"/>
                <a:gd name="T10" fmla="*/ 0 w 396"/>
                <a:gd name="T11" fmla="*/ 17 h 65"/>
                <a:gd name="T12" fmla="*/ 0 w 396"/>
                <a:gd name="T13" fmla="*/ 17 h 65"/>
                <a:gd name="T14" fmla="*/ 1 w 396"/>
                <a:gd name="T15" fmla="*/ 11 h 65"/>
                <a:gd name="T16" fmla="*/ 3 w 396"/>
                <a:gd name="T17" fmla="*/ 6 h 65"/>
                <a:gd name="T18" fmla="*/ 8 w 396"/>
                <a:gd name="T19" fmla="*/ 2 h 65"/>
                <a:gd name="T20" fmla="*/ 16 w 396"/>
                <a:gd name="T21" fmla="*/ 1 h 65"/>
                <a:gd name="T22" fmla="*/ 316 w 396"/>
                <a:gd name="T23" fmla="*/ 1 h 65"/>
                <a:gd name="T24" fmla="*/ 316 w 396"/>
                <a:gd name="T25" fmla="*/ 1 h 65"/>
                <a:gd name="T26" fmla="*/ 325 w 396"/>
                <a:gd name="T27" fmla="*/ 0 h 65"/>
                <a:gd name="T28" fmla="*/ 325 w 396"/>
                <a:gd name="T29" fmla="*/ 0 h 65"/>
                <a:gd name="T30" fmla="*/ 335 w 396"/>
                <a:gd name="T31" fmla="*/ 1 h 65"/>
                <a:gd name="T32" fmla="*/ 344 w 396"/>
                <a:gd name="T33" fmla="*/ 2 h 65"/>
                <a:gd name="T34" fmla="*/ 354 w 396"/>
                <a:gd name="T35" fmla="*/ 5 h 65"/>
                <a:gd name="T36" fmla="*/ 364 w 396"/>
                <a:gd name="T37" fmla="*/ 9 h 65"/>
                <a:gd name="T38" fmla="*/ 372 w 396"/>
                <a:gd name="T39" fmla="*/ 14 h 65"/>
                <a:gd name="T40" fmla="*/ 381 w 396"/>
                <a:gd name="T41" fmla="*/ 21 h 65"/>
                <a:gd name="T42" fmla="*/ 388 w 396"/>
                <a:gd name="T43" fmla="*/ 31 h 65"/>
                <a:gd name="T44" fmla="*/ 395 w 396"/>
                <a:gd name="T45" fmla="*/ 42 h 65"/>
                <a:gd name="T46" fmla="*/ 395 w 396"/>
                <a:gd name="T47" fmla="*/ 42 h 65"/>
                <a:gd name="T48" fmla="*/ 396 w 396"/>
                <a:gd name="T49" fmla="*/ 49 h 65"/>
                <a:gd name="T50" fmla="*/ 395 w 396"/>
                <a:gd name="T51" fmla="*/ 55 h 65"/>
                <a:gd name="T52" fmla="*/ 391 w 396"/>
                <a:gd name="T53" fmla="*/ 60 h 65"/>
                <a:gd name="T54" fmla="*/ 385 w 396"/>
                <a:gd name="T55" fmla="*/ 63 h 65"/>
                <a:gd name="T56" fmla="*/ 385 w 396"/>
                <a:gd name="T57" fmla="*/ 63 h 65"/>
                <a:gd name="T58" fmla="*/ 380 w 396"/>
                <a:gd name="T59" fmla="*/ 65 h 65"/>
                <a:gd name="T60" fmla="*/ 380 w 396"/>
                <a:gd name="T61" fmla="*/ 65 h 65"/>
                <a:gd name="T62" fmla="*/ 375 w 396"/>
                <a:gd name="T63" fmla="*/ 63 h 65"/>
                <a:gd name="T64" fmla="*/ 370 w 396"/>
                <a:gd name="T65" fmla="*/ 62 h 65"/>
                <a:gd name="T66" fmla="*/ 367 w 396"/>
                <a:gd name="T67" fmla="*/ 58 h 65"/>
                <a:gd name="T68" fmla="*/ 365 w 396"/>
                <a:gd name="T69" fmla="*/ 55 h 65"/>
                <a:gd name="T70" fmla="*/ 365 w 396"/>
                <a:gd name="T71" fmla="*/ 55 h 65"/>
                <a:gd name="T72" fmla="*/ 361 w 396"/>
                <a:gd name="T73" fmla="*/ 49 h 65"/>
                <a:gd name="T74" fmla="*/ 356 w 396"/>
                <a:gd name="T75" fmla="*/ 44 h 65"/>
                <a:gd name="T76" fmla="*/ 351 w 396"/>
                <a:gd name="T77" fmla="*/ 39 h 65"/>
                <a:gd name="T78" fmla="*/ 346 w 396"/>
                <a:gd name="T79" fmla="*/ 36 h 65"/>
                <a:gd name="T80" fmla="*/ 341 w 396"/>
                <a:gd name="T81" fmla="*/ 35 h 65"/>
                <a:gd name="T82" fmla="*/ 335 w 396"/>
                <a:gd name="T83" fmla="*/ 34 h 65"/>
                <a:gd name="T84" fmla="*/ 326 w 396"/>
                <a:gd name="T85" fmla="*/ 32 h 65"/>
                <a:gd name="T86" fmla="*/ 326 w 396"/>
                <a:gd name="T87" fmla="*/ 32 h 65"/>
                <a:gd name="T88" fmla="*/ 319 w 396"/>
                <a:gd name="T89" fmla="*/ 34 h 65"/>
                <a:gd name="T90" fmla="*/ 319 w 396"/>
                <a:gd name="T91" fmla="*/ 34 h 65"/>
                <a:gd name="T92" fmla="*/ 316 w 396"/>
                <a:gd name="T93" fmla="*/ 34 h 65"/>
                <a:gd name="T94" fmla="*/ 16 w 396"/>
                <a:gd name="T95" fmla="*/ 3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16" y="34"/>
                  </a:moveTo>
                  <a:lnTo>
                    <a:pt x="16" y="34"/>
                  </a:lnTo>
                  <a:lnTo>
                    <a:pt x="8" y="32"/>
                  </a:lnTo>
                  <a:lnTo>
                    <a:pt x="3" y="29"/>
                  </a:lnTo>
                  <a:lnTo>
                    <a:pt x="1" y="24"/>
                  </a:lnTo>
                  <a:lnTo>
                    <a:pt x="0" y="17"/>
                  </a:lnTo>
                  <a:lnTo>
                    <a:pt x="0" y="17"/>
                  </a:lnTo>
                  <a:lnTo>
                    <a:pt x="1" y="11"/>
                  </a:lnTo>
                  <a:lnTo>
                    <a:pt x="3" y="6"/>
                  </a:lnTo>
                  <a:lnTo>
                    <a:pt x="8" y="2"/>
                  </a:lnTo>
                  <a:lnTo>
                    <a:pt x="16" y="1"/>
                  </a:lnTo>
                  <a:lnTo>
                    <a:pt x="316" y="1"/>
                  </a:lnTo>
                  <a:lnTo>
                    <a:pt x="316" y="1"/>
                  </a:lnTo>
                  <a:lnTo>
                    <a:pt x="325" y="0"/>
                  </a:lnTo>
                  <a:lnTo>
                    <a:pt x="325" y="0"/>
                  </a:lnTo>
                  <a:lnTo>
                    <a:pt x="335" y="1"/>
                  </a:lnTo>
                  <a:lnTo>
                    <a:pt x="344" y="2"/>
                  </a:lnTo>
                  <a:lnTo>
                    <a:pt x="354" y="5"/>
                  </a:lnTo>
                  <a:lnTo>
                    <a:pt x="364" y="9"/>
                  </a:lnTo>
                  <a:lnTo>
                    <a:pt x="372" y="14"/>
                  </a:lnTo>
                  <a:lnTo>
                    <a:pt x="381" y="21"/>
                  </a:lnTo>
                  <a:lnTo>
                    <a:pt x="388" y="31"/>
                  </a:lnTo>
                  <a:lnTo>
                    <a:pt x="395" y="42"/>
                  </a:lnTo>
                  <a:lnTo>
                    <a:pt x="395" y="42"/>
                  </a:lnTo>
                  <a:lnTo>
                    <a:pt x="396" y="49"/>
                  </a:lnTo>
                  <a:lnTo>
                    <a:pt x="395" y="55"/>
                  </a:lnTo>
                  <a:lnTo>
                    <a:pt x="391" y="60"/>
                  </a:lnTo>
                  <a:lnTo>
                    <a:pt x="385" y="63"/>
                  </a:lnTo>
                  <a:lnTo>
                    <a:pt x="385" y="63"/>
                  </a:lnTo>
                  <a:lnTo>
                    <a:pt x="380" y="65"/>
                  </a:lnTo>
                  <a:lnTo>
                    <a:pt x="380" y="65"/>
                  </a:lnTo>
                  <a:lnTo>
                    <a:pt x="375" y="63"/>
                  </a:lnTo>
                  <a:lnTo>
                    <a:pt x="370" y="62"/>
                  </a:lnTo>
                  <a:lnTo>
                    <a:pt x="367" y="58"/>
                  </a:lnTo>
                  <a:lnTo>
                    <a:pt x="365" y="55"/>
                  </a:lnTo>
                  <a:lnTo>
                    <a:pt x="365" y="55"/>
                  </a:lnTo>
                  <a:lnTo>
                    <a:pt x="361" y="49"/>
                  </a:lnTo>
                  <a:lnTo>
                    <a:pt x="356" y="44"/>
                  </a:lnTo>
                  <a:lnTo>
                    <a:pt x="351" y="39"/>
                  </a:lnTo>
                  <a:lnTo>
                    <a:pt x="346" y="36"/>
                  </a:lnTo>
                  <a:lnTo>
                    <a:pt x="341" y="35"/>
                  </a:lnTo>
                  <a:lnTo>
                    <a:pt x="335" y="34"/>
                  </a:lnTo>
                  <a:lnTo>
                    <a:pt x="326" y="32"/>
                  </a:lnTo>
                  <a:lnTo>
                    <a:pt x="326" y="32"/>
                  </a:lnTo>
                  <a:lnTo>
                    <a:pt x="319" y="34"/>
                  </a:lnTo>
                  <a:lnTo>
                    <a:pt x="319" y="34"/>
                  </a:lnTo>
                  <a:lnTo>
                    <a:pt x="316" y="34"/>
                  </a:lnTo>
                  <a:lnTo>
                    <a:pt x="16" y="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42"/>
            <p:cNvSpPr>
              <a:spLocks/>
            </p:cNvSpPr>
            <p:nvPr/>
          </p:nvSpPr>
          <p:spPr bwMode="auto">
            <a:xfrm>
              <a:off x="293" y="1315"/>
              <a:ext cx="111" cy="150"/>
            </a:xfrm>
            <a:custGeom>
              <a:avLst/>
              <a:gdLst>
                <a:gd name="T0" fmla="*/ 332 w 557"/>
                <a:gd name="T1" fmla="*/ 0 h 749"/>
                <a:gd name="T2" fmla="*/ 332 w 557"/>
                <a:gd name="T3" fmla="*/ 0 h 749"/>
                <a:gd name="T4" fmla="*/ 299 w 557"/>
                <a:gd name="T5" fmla="*/ 1 h 749"/>
                <a:gd name="T6" fmla="*/ 267 w 557"/>
                <a:gd name="T7" fmla="*/ 3 h 749"/>
                <a:gd name="T8" fmla="*/ 200 w 557"/>
                <a:gd name="T9" fmla="*/ 6 h 749"/>
                <a:gd name="T10" fmla="*/ 200 w 557"/>
                <a:gd name="T11" fmla="*/ 6 h 749"/>
                <a:gd name="T12" fmla="*/ 132 w 557"/>
                <a:gd name="T13" fmla="*/ 9 h 749"/>
                <a:gd name="T14" fmla="*/ 98 w 557"/>
                <a:gd name="T15" fmla="*/ 10 h 749"/>
                <a:gd name="T16" fmla="*/ 66 w 557"/>
                <a:gd name="T17" fmla="*/ 11 h 749"/>
                <a:gd name="T18" fmla="*/ 66 w 557"/>
                <a:gd name="T19" fmla="*/ 11 h 749"/>
                <a:gd name="T20" fmla="*/ 32 w 557"/>
                <a:gd name="T21" fmla="*/ 10 h 749"/>
                <a:gd name="T22" fmla="*/ 0 w 557"/>
                <a:gd name="T23" fmla="*/ 9 h 749"/>
                <a:gd name="T24" fmla="*/ 0 w 557"/>
                <a:gd name="T25" fmla="*/ 9 h 749"/>
                <a:gd name="T26" fmla="*/ 0 w 557"/>
                <a:gd name="T27" fmla="*/ 349 h 749"/>
                <a:gd name="T28" fmla="*/ 0 w 557"/>
                <a:gd name="T29" fmla="*/ 713 h 749"/>
                <a:gd name="T30" fmla="*/ 0 w 557"/>
                <a:gd name="T31" fmla="*/ 713 h 749"/>
                <a:gd name="T32" fmla="*/ 71 w 557"/>
                <a:gd name="T33" fmla="*/ 709 h 749"/>
                <a:gd name="T34" fmla="*/ 144 w 557"/>
                <a:gd name="T35" fmla="*/ 706 h 749"/>
                <a:gd name="T36" fmla="*/ 220 w 557"/>
                <a:gd name="T37" fmla="*/ 704 h 749"/>
                <a:gd name="T38" fmla="*/ 297 w 557"/>
                <a:gd name="T39" fmla="*/ 703 h 749"/>
                <a:gd name="T40" fmla="*/ 297 w 557"/>
                <a:gd name="T41" fmla="*/ 703 h 749"/>
                <a:gd name="T42" fmla="*/ 353 w 557"/>
                <a:gd name="T43" fmla="*/ 703 h 749"/>
                <a:gd name="T44" fmla="*/ 407 w 557"/>
                <a:gd name="T45" fmla="*/ 706 h 749"/>
                <a:gd name="T46" fmla="*/ 434 w 557"/>
                <a:gd name="T47" fmla="*/ 709 h 749"/>
                <a:gd name="T48" fmla="*/ 458 w 557"/>
                <a:gd name="T49" fmla="*/ 711 h 749"/>
                <a:gd name="T50" fmla="*/ 484 w 557"/>
                <a:gd name="T51" fmla="*/ 715 h 749"/>
                <a:gd name="T52" fmla="*/ 508 w 557"/>
                <a:gd name="T53" fmla="*/ 720 h 749"/>
                <a:gd name="T54" fmla="*/ 508 w 557"/>
                <a:gd name="T55" fmla="*/ 720 h 749"/>
                <a:gd name="T56" fmla="*/ 512 w 557"/>
                <a:gd name="T57" fmla="*/ 723 h 749"/>
                <a:gd name="T58" fmla="*/ 517 w 557"/>
                <a:gd name="T59" fmla="*/ 726 h 749"/>
                <a:gd name="T60" fmla="*/ 528 w 557"/>
                <a:gd name="T61" fmla="*/ 735 h 749"/>
                <a:gd name="T62" fmla="*/ 540 w 557"/>
                <a:gd name="T63" fmla="*/ 744 h 749"/>
                <a:gd name="T64" fmla="*/ 545 w 557"/>
                <a:gd name="T65" fmla="*/ 747 h 749"/>
                <a:gd name="T66" fmla="*/ 550 w 557"/>
                <a:gd name="T67" fmla="*/ 749 h 749"/>
                <a:gd name="T68" fmla="*/ 550 w 557"/>
                <a:gd name="T69" fmla="*/ 749 h 749"/>
                <a:gd name="T70" fmla="*/ 553 w 557"/>
                <a:gd name="T71" fmla="*/ 747 h 749"/>
                <a:gd name="T72" fmla="*/ 555 w 557"/>
                <a:gd name="T73" fmla="*/ 745 h 749"/>
                <a:gd name="T74" fmla="*/ 557 w 557"/>
                <a:gd name="T75" fmla="*/ 741 h 749"/>
                <a:gd name="T76" fmla="*/ 557 w 557"/>
                <a:gd name="T77" fmla="*/ 736 h 749"/>
                <a:gd name="T78" fmla="*/ 557 w 557"/>
                <a:gd name="T79" fmla="*/ 736 h 749"/>
                <a:gd name="T80" fmla="*/ 557 w 557"/>
                <a:gd name="T81" fmla="*/ 65 h 749"/>
                <a:gd name="T82" fmla="*/ 557 w 557"/>
                <a:gd name="T83" fmla="*/ 65 h 749"/>
                <a:gd name="T84" fmla="*/ 547 w 557"/>
                <a:gd name="T85" fmla="*/ 56 h 749"/>
                <a:gd name="T86" fmla="*/ 535 w 557"/>
                <a:gd name="T87" fmla="*/ 47 h 749"/>
                <a:gd name="T88" fmla="*/ 524 w 557"/>
                <a:gd name="T89" fmla="*/ 40 h 749"/>
                <a:gd name="T90" fmla="*/ 513 w 557"/>
                <a:gd name="T91" fmla="*/ 34 h 749"/>
                <a:gd name="T92" fmla="*/ 499 w 557"/>
                <a:gd name="T93" fmla="*/ 28 h 749"/>
                <a:gd name="T94" fmla="*/ 487 w 557"/>
                <a:gd name="T95" fmla="*/ 21 h 749"/>
                <a:gd name="T96" fmla="*/ 473 w 557"/>
                <a:gd name="T97" fmla="*/ 18 h 749"/>
                <a:gd name="T98" fmla="*/ 460 w 557"/>
                <a:gd name="T99" fmla="*/ 14 h 749"/>
                <a:gd name="T100" fmla="*/ 430 w 557"/>
                <a:gd name="T101" fmla="*/ 8 h 749"/>
                <a:gd name="T102" fmla="*/ 399 w 557"/>
                <a:gd name="T103" fmla="*/ 4 h 749"/>
                <a:gd name="T104" fmla="*/ 365 w 557"/>
                <a:gd name="T105" fmla="*/ 1 h 749"/>
                <a:gd name="T106" fmla="*/ 332 w 557"/>
                <a:gd name="T107" fmla="*/ 0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7" h="749">
                  <a:moveTo>
                    <a:pt x="332" y="0"/>
                  </a:moveTo>
                  <a:lnTo>
                    <a:pt x="332" y="0"/>
                  </a:lnTo>
                  <a:lnTo>
                    <a:pt x="299" y="1"/>
                  </a:lnTo>
                  <a:lnTo>
                    <a:pt x="267" y="3"/>
                  </a:lnTo>
                  <a:lnTo>
                    <a:pt x="200" y="6"/>
                  </a:lnTo>
                  <a:lnTo>
                    <a:pt x="200" y="6"/>
                  </a:lnTo>
                  <a:lnTo>
                    <a:pt x="132" y="9"/>
                  </a:lnTo>
                  <a:lnTo>
                    <a:pt x="98" y="10"/>
                  </a:lnTo>
                  <a:lnTo>
                    <a:pt x="66" y="11"/>
                  </a:lnTo>
                  <a:lnTo>
                    <a:pt x="66" y="11"/>
                  </a:lnTo>
                  <a:lnTo>
                    <a:pt x="32" y="10"/>
                  </a:lnTo>
                  <a:lnTo>
                    <a:pt x="0" y="9"/>
                  </a:lnTo>
                  <a:lnTo>
                    <a:pt x="0" y="9"/>
                  </a:lnTo>
                  <a:lnTo>
                    <a:pt x="0" y="349"/>
                  </a:lnTo>
                  <a:lnTo>
                    <a:pt x="0" y="713"/>
                  </a:lnTo>
                  <a:lnTo>
                    <a:pt x="0" y="713"/>
                  </a:lnTo>
                  <a:lnTo>
                    <a:pt x="71" y="709"/>
                  </a:lnTo>
                  <a:lnTo>
                    <a:pt x="144" y="706"/>
                  </a:lnTo>
                  <a:lnTo>
                    <a:pt x="220" y="704"/>
                  </a:lnTo>
                  <a:lnTo>
                    <a:pt x="297" y="703"/>
                  </a:lnTo>
                  <a:lnTo>
                    <a:pt x="297" y="703"/>
                  </a:lnTo>
                  <a:lnTo>
                    <a:pt x="353" y="703"/>
                  </a:lnTo>
                  <a:lnTo>
                    <a:pt x="407" y="706"/>
                  </a:lnTo>
                  <a:lnTo>
                    <a:pt x="434" y="709"/>
                  </a:lnTo>
                  <a:lnTo>
                    <a:pt x="458" y="711"/>
                  </a:lnTo>
                  <a:lnTo>
                    <a:pt x="484" y="715"/>
                  </a:lnTo>
                  <a:lnTo>
                    <a:pt x="508" y="720"/>
                  </a:lnTo>
                  <a:lnTo>
                    <a:pt x="508" y="720"/>
                  </a:lnTo>
                  <a:lnTo>
                    <a:pt x="512" y="723"/>
                  </a:lnTo>
                  <a:lnTo>
                    <a:pt x="517" y="726"/>
                  </a:lnTo>
                  <a:lnTo>
                    <a:pt x="528" y="735"/>
                  </a:lnTo>
                  <a:lnTo>
                    <a:pt x="540" y="744"/>
                  </a:lnTo>
                  <a:lnTo>
                    <a:pt x="545" y="747"/>
                  </a:lnTo>
                  <a:lnTo>
                    <a:pt x="550" y="749"/>
                  </a:lnTo>
                  <a:lnTo>
                    <a:pt x="550" y="749"/>
                  </a:lnTo>
                  <a:lnTo>
                    <a:pt x="553" y="747"/>
                  </a:lnTo>
                  <a:lnTo>
                    <a:pt x="555" y="745"/>
                  </a:lnTo>
                  <a:lnTo>
                    <a:pt x="557" y="741"/>
                  </a:lnTo>
                  <a:lnTo>
                    <a:pt x="557" y="736"/>
                  </a:lnTo>
                  <a:lnTo>
                    <a:pt x="557" y="736"/>
                  </a:lnTo>
                  <a:lnTo>
                    <a:pt x="557" y="65"/>
                  </a:lnTo>
                  <a:lnTo>
                    <a:pt x="557" y="65"/>
                  </a:lnTo>
                  <a:lnTo>
                    <a:pt x="547" y="56"/>
                  </a:lnTo>
                  <a:lnTo>
                    <a:pt x="535" y="47"/>
                  </a:lnTo>
                  <a:lnTo>
                    <a:pt x="524" y="40"/>
                  </a:lnTo>
                  <a:lnTo>
                    <a:pt x="513" y="34"/>
                  </a:lnTo>
                  <a:lnTo>
                    <a:pt x="499" y="28"/>
                  </a:lnTo>
                  <a:lnTo>
                    <a:pt x="487" y="21"/>
                  </a:lnTo>
                  <a:lnTo>
                    <a:pt x="473" y="18"/>
                  </a:lnTo>
                  <a:lnTo>
                    <a:pt x="460" y="14"/>
                  </a:lnTo>
                  <a:lnTo>
                    <a:pt x="430" y="8"/>
                  </a:lnTo>
                  <a:lnTo>
                    <a:pt x="399" y="4"/>
                  </a:lnTo>
                  <a:lnTo>
                    <a:pt x="365" y="1"/>
                  </a:lnTo>
                  <a:lnTo>
                    <a:pt x="3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43"/>
            <p:cNvSpPr>
              <a:spLocks noEditPoints="1"/>
            </p:cNvSpPr>
            <p:nvPr/>
          </p:nvSpPr>
          <p:spPr bwMode="auto">
            <a:xfrm>
              <a:off x="288" y="1314"/>
              <a:ext cx="246" cy="158"/>
            </a:xfrm>
            <a:custGeom>
              <a:avLst/>
              <a:gdLst>
                <a:gd name="T0" fmla="*/ 89 w 1229"/>
                <a:gd name="T1" fmla="*/ 17 h 792"/>
                <a:gd name="T2" fmla="*/ 155 w 1229"/>
                <a:gd name="T3" fmla="*/ 15 h 792"/>
                <a:gd name="T4" fmla="*/ 223 w 1229"/>
                <a:gd name="T5" fmla="*/ 12 h 792"/>
                <a:gd name="T6" fmla="*/ 322 w 1229"/>
                <a:gd name="T7" fmla="*/ 7 h 792"/>
                <a:gd name="T8" fmla="*/ 355 w 1229"/>
                <a:gd name="T9" fmla="*/ 6 h 792"/>
                <a:gd name="T10" fmla="*/ 422 w 1229"/>
                <a:gd name="T11" fmla="*/ 10 h 792"/>
                <a:gd name="T12" fmla="*/ 483 w 1229"/>
                <a:gd name="T13" fmla="*/ 20 h 792"/>
                <a:gd name="T14" fmla="*/ 510 w 1229"/>
                <a:gd name="T15" fmla="*/ 27 h 792"/>
                <a:gd name="T16" fmla="*/ 536 w 1229"/>
                <a:gd name="T17" fmla="*/ 40 h 792"/>
                <a:gd name="T18" fmla="*/ 558 w 1229"/>
                <a:gd name="T19" fmla="*/ 53 h 792"/>
                <a:gd name="T20" fmla="*/ 580 w 1229"/>
                <a:gd name="T21" fmla="*/ 71 h 792"/>
                <a:gd name="T22" fmla="*/ 580 w 1229"/>
                <a:gd name="T23" fmla="*/ 742 h 792"/>
                <a:gd name="T24" fmla="*/ 580 w 1229"/>
                <a:gd name="T25" fmla="*/ 747 h 792"/>
                <a:gd name="T26" fmla="*/ 576 w 1229"/>
                <a:gd name="T27" fmla="*/ 753 h 792"/>
                <a:gd name="T28" fmla="*/ 573 w 1229"/>
                <a:gd name="T29" fmla="*/ 755 h 792"/>
                <a:gd name="T30" fmla="*/ 563 w 1229"/>
                <a:gd name="T31" fmla="*/ 750 h 792"/>
                <a:gd name="T32" fmla="*/ 540 w 1229"/>
                <a:gd name="T33" fmla="*/ 732 h 792"/>
                <a:gd name="T34" fmla="*/ 531 w 1229"/>
                <a:gd name="T35" fmla="*/ 726 h 792"/>
                <a:gd name="T36" fmla="*/ 507 w 1229"/>
                <a:gd name="T37" fmla="*/ 721 h 792"/>
                <a:gd name="T38" fmla="*/ 457 w 1229"/>
                <a:gd name="T39" fmla="*/ 715 h 792"/>
                <a:gd name="T40" fmla="*/ 376 w 1229"/>
                <a:gd name="T41" fmla="*/ 709 h 792"/>
                <a:gd name="T42" fmla="*/ 320 w 1229"/>
                <a:gd name="T43" fmla="*/ 709 h 792"/>
                <a:gd name="T44" fmla="*/ 167 w 1229"/>
                <a:gd name="T45" fmla="*/ 712 h 792"/>
                <a:gd name="T46" fmla="*/ 23 w 1229"/>
                <a:gd name="T47" fmla="*/ 719 h 792"/>
                <a:gd name="T48" fmla="*/ 23 w 1229"/>
                <a:gd name="T49" fmla="*/ 355 h 792"/>
                <a:gd name="T50" fmla="*/ 23 w 1229"/>
                <a:gd name="T51" fmla="*/ 15 h 792"/>
                <a:gd name="T52" fmla="*/ 89 w 1229"/>
                <a:gd name="T53" fmla="*/ 17 h 792"/>
                <a:gd name="T54" fmla="*/ 719 w 1229"/>
                <a:gd name="T55" fmla="*/ 0 h 792"/>
                <a:gd name="T56" fmla="*/ 660 w 1229"/>
                <a:gd name="T57" fmla="*/ 41 h 792"/>
                <a:gd name="T58" fmla="*/ 700 w 1229"/>
                <a:gd name="T59" fmla="*/ 25 h 792"/>
                <a:gd name="T60" fmla="*/ 745 w 1229"/>
                <a:gd name="T61" fmla="*/ 14 h 792"/>
                <a:gd name="T62" fmla="*/ 794 w 1229"/>
                <a:gd name="T63" fmla="*/ 9 h 792"/>
                <a:gd name="T64" fmla="*/ 847 w 1229"/>
                <a:gd name="T65" fmla="*/ 6 h 792"/>
                <a:gd name="T66" fmla="*/ 879 w 1229"/>
                <a:gd name="T67" fmla="*/ 7 h 792"/>
                <a:gd name="T68" fmla="*/ 978 w 1229"/>
                <a:gd name="T69" fmla="*/ 11 h 792"/>
                <a:gd name="T70" fmla="*/ 1046 w 1229"/>
                <a:gd name="T71" fmla="*/ 15 h 792"/>
                <a:gd name="T72" fmla="*/ 1112 w 1229"/>
                <a:gd name="T73" fmla="*/ 17 h 792"/>
                <a:gd name="T74" fmla="*/ 1145 w 1229"/>
                <a:gd name="T75" fmla="*/ 16 h 792"/>
                <a:gd name="T76" fmla="*/ 1176 w 1229"/>
                <a:gd name="T77" fmla="*/ 15 h 792"/>
                <a:gd name="T78" fmla="*/ 1176 w 1229"/>
                <a:gd name="T79" fmla="*/ 719 h 792"/>
                <a:gd name="T80" fmla="*/ 962 w 1229"/>
                <a:gd name="T81" fmla="*/ 710 h 792"/>
                <a:gd name="T82" fmla="*/ 887 w 1229"/>
                <a:gd name="T83" fmla="*/ 709 h 792"/>
                <a:gd name="T84" fmla="*/ 807 w 1229"/>
                <a:gd name="T85" fmla="*/ 710 h 792"/>
                <a:gd name="T86" fmla="*/ 732 w 1229"/>
                <a:gd name="T87" fmla="*/ 717 h 792"/>
                <a:gd name="T88" fmla="*/ 669 w 1229"/>
                <a:gd name="T89" fmla="*/ 730 h 792"/>
                <a:gd name="T90" fmla="*/ 642 w 1229"/>
                <a:gd name="T91" fmla="*/ 738 h 792"/>
                <a:gd name="T92" fmla="*/ 619 w 1229"/>
                <a:gd name="T93" fmla="*/ 750 h 792"/>
                <a:gd name="T94" fmla="*/ 619 w 1229"/>
                <a:gd name="T95" fmla="*/ 71 h 792"/>
                <a:gd name="T96" fmla="*/ 628 w 1229"/>
                <a:gd name="T97" fmla="*/ 63 h 792"/>
                <a:gd name="T98" fmla="*/ 596 w 1229"/>
                <a:gd name="T99" fmla="*/ 39 h 792"/>
                <a:gd name="T100" fmla="*/ 476 w 1229"/>
                <a:gd name="T101" fmla="*/ 0 h 792"/>
                <a:gd name="T102" fmla="*/ 0 w 1229"/>
                <a:gd name="T103" fmla="*/ 0 h 792"/>
                <a:gd name="T104" fmla="*/ 19 w 1229"/>
                <a:gd name="T105" fmla="*/ 765 h 792"/>
                <a:gd name="T106" fmla="*/ 701 w 1229"/>
                <a:gd name="T107" fmla="*/ 765 h 792"/>
                <a:gd name="T108" fmla="*/ 884 w 1229"/>
                <a:gd name="T109" fmla="*/ 724 h 792"/>
                <a:gd name="T110" fmla="*/ 1101 w 1229"/>
                <a:gd name="T111" fmla="*/ 760 h 792"/>
                <a:gd name="T112" fmla="*/ 1197 w 1229"/>
                <a:gd name="T113" fmla="*/ 0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29" h="792">
                  <a:moveTo>
                    <a:pt x="89" y="17"/>
                  </a:moveTo>
                  <a:lnTo>
                    <a:pt x="89" y="17"/>
                  </a:lnTo>
                  <a:lnTo>
                    <a:pt x="121" y="16"/>
                  </a:lnTo>
                  <a:lnTo>
                    <a:pt x="155" y="15"/>
                  </a:lnTo>
                  <a:lnTo>
                    <a:pt x="223" y="12"/>
                  </a:lnTo>
                  <a:lnTo>
                    <a:pt x="223" y="12"/>
                  </a:lnTo>
                  <a:lnTo>
                    <a:pt x="290" y="9"/>
                  </a:lnTo>
                  <a:lnTo>
                    <a:pt x="322" y="7"/>
                  </a:lnTo>
                  <a:lnTo>
                    <a:pt x="355" y="6"/>
                  </a:lnTo>
                  <a:lnTo>
                    <a:pt x="355" y="6"/>
                  </a:lnTo>
                  <a:lnTo>
                    <a:pt x="388" y="7"/>
                  </a:lnTo>
                  <a:lnTo>
                    <a:pt x="422" y="10"/>
                  </a:lnTo>
                  <a:lnTo>
                    <a:pt x="453" y="14"/>
                  </a:lnTo>
                  <a:lnTo>
                    <a:pt x="483" y="20"/>
                  </a:lnTo>
                  <a:lnTo>
                    <a:pt x="496" y="24"/>
                  </a:lnTo>
                  <a:lnTo>
                    <a:pt x="510" y="27"/>
                  </a:lnTo>
                  <a:lnTo>
                    <a:pt x="522" y="34"/>
                  </a:lnTo>
                  <a:lnTo>
                    <a:pt x="536" y="40"/>
                  </a:lnTo>
                  <a:lnTo>
                    <a:pt x="547" y="46"/>
                  </a:lnTo>
                  <a:lnTo>
                    <a:pt x="558" y="53"/>
                  </a:lnTo>
                  <a:lnTo>
                    <a:pt x="570" y="62"/>
                  </a:lnTo>
                  <a:lnTo>
                    <a:pt x="580" y="71"/>
                  </a:lnTo>
                  <a:lnTo>
                    <a:pt x="580" y="71"/>
                  </a:lnTo>
                  <a:lnTo>
                    <a:pt x="580" y="742"/>
                  </a:lnTo>
                  <a:lnTo>
                    <a:pt x="580" y="742"/>
                  </a:lnTo>
                  <a:lnTo>
                    <a:pt x="580" y="747"/>
                  </a:lnTo>
                  <a:lnTo>
                    <a:pt x="578" y="751"/>
                  </a:lnTo>
                  <a:lnTo>
                    <a:pt x="576" y="753"/>
                  </a:lnTo>
                  <a:lnTo>
                    <a:pt x="573" y="755"/>
                  </a:lnTo>
                  <a:lnTo>
                    <a:pt x="573" y="755"/>
                  </a:lnTo>
                  <a:lnTo>
                    <a:pt x="568" y="753"/>
                  </a:lnTo>
                  <a:lnTo>
                    <a:pt x="563" y="750"/>
                  </a:lnTo>
                  <a:lnTo>
                    <a:pt x="551" y="741"/>
                  </a:lnTo>
                  <a:lnTo>
                    <a:pt x="540" y="732"/>
                  </a:lnTo>
                  <a:lnTo>
                    <a:pt x="535" y="729"/>
                  </a:lnTo>
                  <a:lnTo>
                    <a:pt x="531" y="726"/>
                  </a:lnTo>
                  <a:lnTo>
                    <a:pt x="531" y="726"/>
                  </a:lnTo>
                  <a:lnTo>
                    <a:pt x="507" y="721"/>
                  </a:lnTo>
                  <a:lnTo>
                    <a:pt x="481" y="717"/>
                  </a:lnTo>
                  <a:lnTo>
                    <a:pt x="457" y="715"/>
                  </a:lnTo>
                  <a:lnTo>
                    <a:pt x="430" y="712"/>
                  </a:lnTo>
                  <a:lnTo>
                    <a:pt x="376" y="709"/>
                  </a:lnTo>
                  <a:lnTo>
                    <a:pt x="320" y="709"/>
                  </a:lnTo>
                  <a:lnTo>
                    <a:pt x="320" y="709"/>
                  </a:lnTo>
                  <a:lnTo>
                    <a:pt x="243" y="710"/>
                  </a:lnTo>
                  <a:lnTo>
                    <a:pt x="167" y="712"/>
                  </a:lnTo>
                  <a:lnTo>
                    <a:pt x="94" y="715"/>
                  </a:lnTo>
                  <a:lnTo>
                    <a:pt x="23" y="719"/>
                  </a:lnTo>
                  <a:lnTo>
                    <a:pt x="23" y="719"/>
                  </a:lnTo>
                  <a:lnTo>
                    <a:pt x="23" y="355"/>
                  </a:lnTo>
                  <a:lnTo>
                    <a:pt x="23" y="15"/>
                  </a:lnTo>
                  <a:lnTo>
                    <a:pt x="23" y="15"/>
                  </a:lnTo>
                  <a:lnTo>
                    <a:pt x="55" y="16"/>
                  </a:lnTo>
                  <a:lnTo>
                    <a:pt x="89" y="17"/>
                  </a:lnTo>
                  <a:close/>
                  <a:moveTo>
                    <a:pt x="1197" y="0"/>
                  </a:moveTo>
                  <a:lnTo>
                    <a:pt x="719" y="0"/>
                  </a:lnTo>
                  <a:lnTo>
                    <a:pt x="660" y="41"/>
                  </a:lnTo>
                  <a:lnTo>
                    <a:pt x="660" y="41"/>
                  </a:lnTo>
                  <a:lnTo>
                    <a:pt x="679" y="32"/>
                  </a:lnTo>
                  <a:lnTo>
                    <a:pt x="700" y="25"/>
                  </a:lnTo>
                  <a:lnTo>
                    <a:pt x="722" y="19"/>
                  </a:lnTo>
                  <a:lnTo>
                    <a:pt x="745" y="14"/>
                  </a:lnTo>
                  <a:lnTo>
                    <a:pt x="770" y="10"/>
                  </a:lnTo>
                  <a:lnTo>
                    <a:pt x="794" y="9"/>
                  </a:lnTo>
                  <a:lnTo>
                    <a:pt x="820" y="7"/>
                  </a:lnTo>
                  <a:lnTo>
                    <a:pt x="847" y="6"/>
                  </a:lnTo>
                  <a:lnTo>
                    <a:pt x="847" y="6"/>
                  </a:lnTo>
                  <a:lnTo>
                    <a:pt x="879" y="7"/>
                  </a:lnTo>
                  <a:lnTo>
                    <a:pt x="912" y="9"/>
                  </a:lnTo>
                  <a:lnTo>
                    <a:pt x="978" y="11"/>
                  </a:lnTo>
                  <a:lnTo>
                    <a:pt x="978" y="11"/>
                  </a:lnTo>
                  <a:lnTo>
                    <a:pt x="1046" y="15"/>
                  </a:lnTo>
                  <a:lnTo>
                    <a:pt x="1080" y="16"/>
                  </a:lnTo>
                  <a:lnTo>
                    <a:pt x="1112" y="17"/>
                  </a:lnTo>
                  <a:lnTo>
                    <a:pt x="1112" y="17"/>
                  </a:lnTo>
                  <a:lnTo>
                    <a:pt x="1145" y="16"/>
                  </a:lnTo>
                  <a:lnTo>
                    <a:pt x="1176" y="15"/>
                  </a:lnTo>
                  <a:lnTo>
                    <a:pt x="1176" y="15"/>
                  </a:lnTo>
                  <a:lnTo>
                    <a:pt x="1176" y="719"/>
                  </a:lnTo>
                  <a:lnTo>
                    <a:pt x="1176" y="719"/>
                  </a:lnTo>
                  <a:lnTo>
                    <a:pt x="1038" y="712"/>
                  </a:lnTo>
                  <a:lnTo>
                    <a:pt x="962" y="710"/>
                  </a:lnTo>
                  <a:lnTo>
                    <a:pt x="887" y="709"/>
                  </a:lnTo>
                  <a:lnTo>
                    <a:pt x="887" y="709"/>
                  </a:lnTo>
                  <a:lnTo>
                    <a:pt x="847" y="709"/>
                  </a:lnTo>
                  <a:lnTo>
                    <a:pt x="807" y="710"/>
                  </a:lnTo>
                  <a:lnTo>
                    <a:pt x="768" y="712"/>
                  </a:lnTo>
                  <a:lnTo>
                    <a:pt x="732" y="717"/>
                  </a:lnTo>
                  <a:lnTo>
                    <a:pt x="699" y="722"/>
                  </a:lnTo>
                  <a:lnTo>
                    <a:pt x="669" y="730"/>
                  </a:lnTo>
                  <a:lnTo>
                    <a:pt x="655" y="733"/>
                  </a:lnTo>
                  <a:lnTo>
                    <a:pt x="642" y="738"/>
                  </a:lnTo>
                  <a:lnTo>
                    <a:pt x="630" y="745"/>
                  </a:lnTo>
                  <a:lnTo>
                    <a:pt x="619" y="750"/>
                  </a:lnTo>
                  <a:lnTo>
                    <a:pt x="619" y="750"/>
                  </a:lnTo>
                  <a:lnTo>
                    <a:pt x="619" y="71"/>
                  </a:lnTo>
                  <a:lnTo>
                    <a:pt x="619" y="71"/>
                  </a:lnTo>
                  <a:lnTo>
                    <a:pt x="628" y="63"/>
                  </a:lnTo>
                  <a:lnTo>
                    <a:pt x="596" y="39"/>
                  </a:lnTo>
                  <a:lnTo>
                    <a:pt x="596" y="39"/>
                  </a:lnTo>
                  <a:lnTo>
                    <a:pt x="596" y="39"/>
                  </a:lnTo>
                  <a:lnTo>
                    <a:pt x="476" y="0"/>
                  </a:lnTo>
                  <a:lnTo>
                    <a:pt x="18" y="0"/>
                  </a:lnTo>
                  <a:lnTo>
                    <a:pt x="0" y="0"/>
                  </a:lnTo>
                  <a:lnTo>
                    <a:pt x="0" y="66"/>
                  </a:lnTo>
                  <a:lnTo>
                    <a:pt x="19" y="765"/>
                  </a:lnTo>
                  <a:lnTo>
                    <a:pt x="553" y="792"/>
                  </a:lnTo>
                  <a:lnTo>
                    <a:pt x="701" y="765"/>
                  </a:lnTo>
                  <a:lnTo>
                    <a:pt x="884" y="762"/>
                  </a:lnTo>
                  <a:lnTo>
                    <a:pt x="884" y="724"/>
                  </a:lnTo>
                  <a:lnTo>
                    <a:pt x="1101" y="724"/>
                  </a:lnTo>
                  <a:lnTo>
                    <a:pt x="1101" y="760"/>
                  </a:lnTo>
                  <a:lnTo>
                    <a:pt x="1229" y="758"/>
                  </a:lnTo>
                  <a:lnTo>
                    <a:pt x="1197" y="0"/>
                  </a:lnTo>
                  <a:close/>
                </a:path>
              </a:pathLst>
            </a:custGeom>
            <a:solidFill>
              <a:srgbClr val="FFFF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44"/>
            <p:cNvSpPr>
              <a:spLocks/>
            </p:cNvSpPr>
            <p:nvPr/>
          </p:nvSpPr>
          <p:spPr bwMode="auto">
            <a:xfrm>
              <a:off x="293" y="1315"/>
              <a:ext cx="111" cy="150"/>
            </a:xfrm>
            <a:custGeom>
              <a:avLst/>
              <a:gdLst>
                <a:gd name="T0" fmla="*/ 66 w 557"/>
                <a:gd name="T1" fmla="*/ 11 h 749"/>
                <a:gd name="T2" fmla="*/ 66 w 557"/>
                <a:gd name="T3" fmla="*/ 11 h 749"/>
                <a:gd name="T4" fmla="*/ 98 w 557"/>
                <a:gd name="T5" fmla="*/ 10 h 749"/>
                <a:gd name="T6" fmla="*/ 132 w 557"/>
                <a:gd name="T7" fmla="*/ 9 h 749"/>
                <a:gd name="T8" fmla="*/ 200 w 557"/>
                <a:gd name="T9" fmla="*/ 6 h 749"/>
                <a:gd name="T10" fmla="*/ 200 w 557"/>
                <a:gd name="T11" fmla="*/ 6 h 749"/>
                <a:gd name="T12" fmla="*/ 267 w 557"/>
                <a:gd name="T13" fmla="*/ 3 h 749"/>
                <a:gd name="T14" fmla="*/ 299 w 557"/>
                <a:gd name="T15" fmla="*/ 1 h 749"/>
                <a:gd name="T16" fmla="*/ 332 w 557"/>
                <a:gd name="T17" fmla="*/ 0 h 749"/>
                <a:gd name="T18" fmla="*/ 332 w 557"/>
                <a:gd name="T19" fmla="*/ 0 h 749"/>
                <a:gd name="T20" fmla="*/ 365 w 557"/>
                <a:gd name="T21" fmla="*/ 1 h 749"/>
                <a:gd name="T22" fmla="*/ 399 w 557"/>
                <a:gd name="T23" fmla="*/ 4 h 749"/>
                <a:gd name="T24" fmla="*/ 430 w 557"/>
                <a:gd name="T25" fmla="*/ 8 h 749"/>
                <a:gd name="T26" fmla="*/ 460 w 557"/>
                <a:gd name="T27" fmla="*/ 14 h 749"/>
                <a:gd name="T28" fmla="*/ 473 w 557"/>
                <a:gd name="T29" fmla="*/ 18 h 749"/>
                <a:gd name="T30" fmla="*/ 487 w 557"/>
                <a:gd name="T31" fmla="*/ 21 h 749"/>
                <a:gd name="T32" fmla="*/ 499 w 557"/>
                <a:gd name="T33" fmla="*/ 28 h 749"/>
                <a:gd name="T34" fmla="*/ 513 w 557"/>
                <a:gd name="T35" fmla="*/ 34 h 749"/>
                <a:gd name="T36" fmla="*/ 524 w 557"/>
                <a:gd name="T37" fmla="*/ 40 h 749"/>
                <a:gd name="T38" fmla="*/ 535 w 557"/>
                <a:gd name="T39" fmla="*/ 47 h 749"/>
                <a:gd name="T40" fmla="*/ 547 w 557"/>
                <a:gd name="T41" fmla="*/ 56 h 749"/>
                <a:gd name="T42" fmla="*/ 557 w 557"/>
                <a:gd name="T43" fmla="*/ 65 h 749"/>
                <a:gd name="T44" fmla="*/ 557 w 557"/>
                <a:gd name="T45" fmla="*/ 65 h 749"/>
                <a:gd name="T46" fmla="*/ 557 w 557"/>
                <a:gd name="T47" fmla="*/ 736 h 749"/>
                <a:gd name="T48" fmla="*/ 557 w 557"/>
                <a:gd name="T49" fmla="*/ 736 h 749"/>
                <a:gd name="T50" fmla="*/ 557 w 557"/>
                <a:gd name="T51" fmla="*/ 741 h 749"/>
                <a:gd name="T52" fmla="*/ 555 w 557"/>
                <a:gd name="T53" fmla="*/ 745 h 749"/>
                <a:gd name="T54" fmla="*/ 553 w 557"/>
                <a:gd name="T55" fmla="*/ 747 h 749"/>
                <a:gd name="T56" fmla="*/ 550 w 557"/>
                <a:gd name="T57" fmla="*/ 749 h 749"/>
                <a:gd name="T58" fmla="*/ 550 w 557"/>
                <a:gd name="T59" fmla="*/ 749 h 749"/>
                <a:gd name="T60" fmla="*/ 545 w 557"/>
                <a:gd name="T61" fmla="*/ 747 h 749"/>
                <a:gd name="T62" fmla="*/ 540 w 557"/>
                <a:gd name="T63" fmla="*/ 744 h 749"/>
                <a:gd name="T64" fmla="*/ 528 w 557"/>
                <a:gd name="T65" fmla="*/ 735 h 749"/>
                <a:gd name="T66" fmla="*/ 517 w 557"/>
                <a:gd name="T67" fmla="*/ 726 h 749"/>
                <a:gd name="T68" fmla="*/ 512 w 557"/>
                <a:gd name="T69" fmla="*/ 723 h 749"/>
                <a:gd name="T70" fmla="*/ 508 w 557"/>
                <a:gd name="T71" fmla="*/ 720 h 749"/>
                <a:gd name="T72" fmla="*/ 508 w 557"/>
                <a:gd name="T73" fmla="*/ 720 h 749"/>
                <a:gd name="T74" fmla="*/ 484 w 557"/>
                <a:gd name="T75" fmla="*/ 715 h 749"/>
                <a:gd name="T76" fmla="*/ 458 w 557"/>
                <a:gd name="T77" fmla="*/ 711 h 749"/>
                <a:gd name="T78" fmla="*/ 434 w 557"/>
                <a:gd name="T79" fmla="*/ 709 h 749"/>
                <a:gd name="T80" fmla="*/ 407 w 557"/>
                <a:gd name="T81" fmla="*/ 706 h 749"/>
                <a:gd name="T82" fmla="*/ 353 w 557"/>
                <a:gd name="T83" fmla="*/ 703 h 749"/>
                <a:gd name="T84" fmla="*/ 297 w 557"/>
                <a:gd name="T85" fmla="*/ 703 h 749"/>
                <a:gd name="T86" fmla="*/ 297 w 557"/>
                <a:gd name="T87" fmla="*/ 703 h 749"/>
                <a:gd name="T88" fmla="*/ 220 w 557"/>
                <a:gd name="T89" fmla="*/ 704 h 749"/>
                <a:gd name="T90" fmla="*/ 144 w 557"/>
                <a:gd name="T91" fmla="*/ 706 h 749"/>
                <a:gd name="T92" fmla="*/ 71 w 557"/>
                <a:gd name="T93" fmla="*/ 709 h 749"/>
                <a:gd name="T94" fmla="*/ 0 w 557"/>
                <a:gd name="T95" fmla="*/ 713 h 749"/>
                <a:gd name="T96" fmla="*/ 0 w 557"/>
                <a:gd name="T97" fmla="*/ 713 h 749"/>
                <a:gd name="T98" fmla="*/ 0 w 557"/>
                <a:gd name="T99" fmla="*/ 349 h 749"/>
                <a:gd name="T100" fmla="*/ 0 w 557"/>
                <a:gd name="T101" fmla="*/ 9 h 749"/>
                <a:gd name="T102" fmla="*/ 0 w 557"/>
                <a:gd name="T103" fmla="*/ 9 h 749"/>
                <a:gd name="T104" fmla="*/ 32 w 557"/>
                <a:gd name="T105" fmla="*/ 10 h 749"/>
                <a:gd name="T106" fmla="*/ 66 w 557"/>
                <a:gd name="T107" fmla="*/ 11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7" h="749">
                  <a:moveTo>
                    <a:pt x="66" y="11"/>
                  </a:moveTo>
                  <a:lnTo>
                    <a:pt x="66" y="11"/>
                  </a:lnTo>
                  <a:lnTo>
                    <a:pt x="98" y="10"/>
                  </a:lnTo>
                  <a:lnTo>
                    <a:pt x="132" y="9"/>
                  </a:lnTo>
                  <a:lnTo>
                    <a:pt x="200" y="6"/>
                  </a:lnTo>
                  <a:lnTo>
                    <a:pt x="200" y="6"/>
                  </a:lnTo>
                  <a:lnTo>
                    <a:pt x="267" y="3"/>
                  </a:lnTo>
                  <a:lnTo>
                    <a:pt x="299" y="1"/>
                  </a:lnTo>
                  <a:lnTo>
                    <a:pt x="332" y="0"/>
                  </a:lnTo>
                  <a:lnTo>
                    <a:pt x="332" y="0"/>
                  </a:lnTo>
                  <a:lnTo>
                    <a:pt x="365" y="1"/>
                  </a:lnTo>
                  <a:lnTo>
                    <a:pt x="399" y="4"/>
                  </a:lnTo>
                  <a:lnTo>
                    <a:pt x="430" y="8"/>
                  </a:lnTo>
                  <a:lnTo>
                    <a:pt x="460" y="14"/>
                  </a:lnTo>
                  <a:lnTo>
                    <a:pt x="473" y="18"/>
                  </a:lnTo>
                  <a:lnTo>
                    <a:pt x="487" y="21"/>
                  </a:lnTo>
                  <a:lnTo>
                    <a:pt x="499" y="28"/>
                  </a:lnTo>
                  <a:lnTo>
                    <a:pt x="513" y="34"/>
                  </a:lnTo>
                  <a:lnTo>
                    <a:pt x="524" y="40"/>
                  </a:lnTo>
                  <a:lnTo>
                    <a:pt x="535" y="47"/>
                  </a:lnTo>
                  <a:lnTo>
                    <a:pt x="547" y="56"/>
                  </a:lnTo>
                  <a:lnTo>
                    <a:pt x="557" y="65"/>
                  </a:lnTo>
                  <a:lnTo>
                    <a:pt x="557" y="65"/>
                  </a:lnTo>
                  <a:lnTo>
                    <a:pt x="557" y="736"/>
                  </a:lnTo>
                  <a:lnTo>
                    <a:pt x="557" y="736"/>
                  </a:lnTo>
                  <a:lnTo>
                    <a:pt x="557" y="741"/>
                  </a:lnTo>
                  <a:lnTo>
                    <a:pt x="555" y="745"/>
                  </a:lnTo>
                  <a:lnTo>
                    <a:pt x="553" y="747"/>
                  </a:lnTo>
                  <a:lnTo>
                    <a:pt x="550" y="749"/>
                  </a:lnTo>
                  <a:lnTo>
                    <a:pt x="550" y="749"/>
                  </a:lnTo>
                  <a:lnTo>
                    <a:pt x="545" y="747"/>
                  </a:lnTo>
                  <a:lnTo>
                    <a:pt x="540" y="744"/>
                  </a:lnTo>
                  <a:lnTo>
                    <a:pt x="528" y="735"/>
                  </a:lnTo>
                  <a:lnTo>
                    <a:pt x="517" y="726"/>
                  </a:lnTo>
                  <a:lnTo>
                    <a:pt x="512" y="723"/>
                  </a:lnTo>
                  <a:lnTo>
                    <a:pt x="508" y="720"/>
                  </a:lnTo>
                  <a:lnTo>
                    <a:pt x="508" y="720"/>
                  </a:lnTo>
                  <a:lnTo>
                    <a:pt x="484" y="715"/>
                  </a:lnTo>
                  <a:lnTo>
                    <a:pt x="458" y="711"/>
                  </a:lnTo>
                  <a:lnTo>
                    <a:pt x="434" y="709"/>
                  </a:lnTo>
                  <a:lnTo>
                    <a:pt x="407" y="706"/>
                  </a:lnTo>
                  <a:lnTo>
                    <a:pt x="353" y="703"/>
                  </a:lnTo>
                  <a:lnTo>
                    <a:pt x="297" y="703"/>
                  </a:lnTo>
                  <a:lnTo>
                    <a:pt x="297" y="703"/>
                  </a:lnTo>
                  <a:lnTo>
                    <a:pt x="220" y="704"/>
                  </a:lnTo>
                  <a:lnTo>
                    <a:pt x="144" y="706"/>
                  </a:lnTo>
                  <a:lnTo>
                    <a:pt x="71" y="709"/>
                  </a:lnTo>
                  <a:lnTo>
                    <a:pt x="0" y="713"/>
                  </a:lnTo>
                  <a:lnTo>
                    <a:pt x="0" y="713"/>
                  </a:lnTo>
                  <a:lnTo>
                    <a:pt x="0" y="349"/>
                  </a:lnTo>
                  <a:lnTo>
                    <a:pt x="0" y="9"/>
                  </a:lnTo>
                  <a:lnTo>
                    <a:pt x="0" y="9"/>
                  </a:lnTo>
                  <a:lnTo>
                    <a:pt x="32" y="10"/>
                  </a:lnTo>
                  <a:lnTo>
                    <a:pt x="66" y="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45"/>
            <p:cNvSpPr>
              <a:spLocks/>
            </p:cNvSpPr>
            <p:nvPr/>
          </p:nvSpPr>
          <p:spPr bwMode="auto">
            <a:xfrm>
              <a:off x="288" y="1314"/>
              <a:ext cx="246" cy="158"/>
            </a:xfrm>
            <a:custGeom>
              <a:avLst/>
              <a:gdLst>
                <a:gd name="T0" fmla="*/ 1197 w 1229"/>
                <a:gd name="T1" fmla="*/ 0 h 792"/>
                <a:gd name="T2" fmla="*/ 719 w 1229"/>
                <a:gd name="T3" fmla="*/ 0 h 792"/>
                <a:gd name="T4" fmla="*/ 660 w 1229"/>
                <a:gd name="T5" fmla="*/ 41 h 792"/>
                <a:gd name="T6" fmla="*/ 660 w 1229"/>
                <a:gd name="T7" fmla="*/ 41 h 792"/>
                <a:gd name="T8" fmla="*/ 679 w 1229"/>
                <a:gd name="T9" fmla="*/ 32 h 792"/>
                <a:gd name="T10" fmla="*/ 700 w 1229"/>
                <a:gd name="T11" fmla="*/ 25 h 792"/>
                <a:gd name="T12" fmla="*/ 722 w 1229"/>
                <a:gd name="T13" fmla="*/ 19 h 792"/>
                <a:gd name="T14" fmla="*/ 745 w 1229"/>
                <a:gd name="T15" fmla="*/ 14 h 792"/>
                <a:gd name="T16" fmla="*/ 770 w 1229"/>
                <a:gd name="T17" fmla="*/ 10 h 792"/>
                <a:gd name="T18" fmla="*/ 794 w 1229"/>
                <a:gd name="T19" fmla="*/ 9 h 792"/>
                <a:gd name="T20" fmla="*/ 820 w 1229"/>
                <a:gd name="T21" fmla="*/ 7 h 792"/>
                <a:gd name="T22" fmla="*/ 847 w 1229"/>
                <a:gd name="T23" fmla="*/ 6 h 792"/>
                <a:gd name="T24" fmla="*/ 847 w 1229"/>
                <a:gd name="T25" fmla="*/ 6 h 792"/>
                <a:gd name="T26" fmla="*/ 879 w 1229"/>
                <a:gd name="T27" fmla="*/ 7 h 792"/>
                <a:gd name="T28" fmla="*/ 912 w 1229"/>
                <a:gd name="T29" fmla="*/ 9 h 792"/>
                <a:gd name="T30" fmla="*/ 978 w 1229"/>
                <a:gd name="T31" fmla="*/ 11 h 792"/>
                <a:gd name="T32" fmla="*/ 978 w 1229"/>
                <a:gd name="T33" fmla="*/ 11 h 792"/>
                <a:gd name="T34" fmla="*/ 1046 w 1229"/>
                <a:gd name="T35" fmla="*/ 15 h 792"/>
                <a:gd name="T36" fmla="*/ 1080 w 1229"/>
                <a:gd name="T37" fmla="*/ 16 h 792"/>
                <a:gd name="T38" fmla="*/ 1112 w 1229"/>
                <a:gd name="T39" fmla="*/ 17 h 792"/>
                <a:gd name="T40" fmla="*/ 1112 w 1229"/>
                <a:gd name="T41" fmla="*/ 17 h 792"/>
                <a:gd name="T42" fmla="*/ 1145 w 1229"/>
                <a:gd name="T43" fmla="*/ 16 h 792"/>
                <a:gd name="T44" fmla="*/ 1176 w 1229"/>
                <a:gd name="T45" fmla="*/ 15 h 792"/>
                <a:gd name="T46" fmla="*/ 1176 w 1229"/>
                <a:gd name="T47" fmla="*/ 15 h 792"/>
                <a:gd name="T48" fmla="*/ 1176 w 1229"/>
                <a:gd name="T49" fmla="*/ 719 h 792"/>
                <a:gd name="T50" fmla="*/ 1176 w 1229"/>
                <a:gd name="T51" fmla="*/ 719 h 792"/>
                <a:gd name="T52" fmla="*/ 1038 w 1229"/>
                <a:gd name="T53" fmla="*/ 712 h 792"/>
                <a:gd name="T54" fmla="*/ 962 w 1229"/>
                <a:gd name="T55" fmla="*/ 710 h 792"/>
                <a:gd name="T56" fmla="*/ 887 w 1229"/>
                <a:gd name="T57" fmla="*/ 709 h 792"/>
                <a:gd name="T58" fmla="*/ 887 w 1229"/>
                <a:gd name="T59" fmla="*/ 709 h 792"/>
                <a:gd name="T60" fmla="*/ 847 w 1229"/>
                <a:gd name="T61" fmla="*/ 709 h 792"/>
                <a:gd name="T62" fmla="*/ 807 w 1229"/>
                <a:gd name="T63" fmla="*/ 710 h 792"/>
                <a:gd name="T64" fmla="*/ 768 w 1229"/>
                <a:gd name="T65" fmla="*/ 712 h 792"/>
                <a:gd name="T66" fmla="*/ 732 w 1229"/>
                <a:gd name="T67" fmla="*/ 717 h 792"/>
                <a:gd name="T68" fmla="*/ 699 w 1229"/>
                <a:gd name="T69" fmla="*/ 722 h 792"/>
                <a:gd name="T70" fmla="*/ 669 w 1229"/>
                <a:gd name="T71" fmla="*/ 730 h 792"/>
                <a:gd name="T72" fmla="*/ 655 w 1229"/>
                <a:gd name="T73" fmla="*/ 733 h 792"/>
                <a:gd name="T74" fmla="*/ 642 w 1229"/>
                <a:gd name="T75" fmla="*/ 738 h 792"/>
                <a:gd name="T76" fmla="*/ 630 w 1229"/>
                <a:gd name="T77" fmla="*/ 745 h 792"/>
                <a:gd name="T78" fmla="*/ 619 w 1229"/>
                <a:gd name="T79" fmla="*/ 750 h 792"/>
                <a:gd name="T80" fmla="*/ 619 w 1229"/>
                <a:gd name="T81" fmla="*/ 750 h 792"/>
                <a:gd name="T82" fmla="*/ 619 w 1229"/>
                <a:gd name="T83" fmla="*/ 71 h 792"/>
                <a:gd name="T84" fmla="*/ 619 w 1229"/>
                <a:gd name="T85" fmla="*/ 71 h 792"/>
                <a:gd name="T86" fmla="*/ 628 w 1229"/>
                <a:gd name="T87" fmla="*/ 63 h 792"/>
                <a:gd name="T88" fmla="*/ 596 w 1229"/>
                <a:gd name="T89" fmla="*/ 39 h 792"/>
                <a:gd name="T90" fmla="*/ 596 w 1229"/>
                <a:gd name="T91" fmla="*/ 39 h 792"/>
                <a:gd name="T92" fmla="*/ 596 w 1229"/>
                <a:gd name="T93" fmla="*/ 39 h 792"/>
                <a:gd name="T94" fmla="*/ 476 w 1229"/>
                <a:gd name="T95" fmla="*/ 0 h 792"/>
                <a:gd name="T96" fmla="*/ 18 w 1229"/>
                <a:gd name="T97" fmla="*/ 0 h 792"/>
                <a:gd name="T98" fmla="*/ 0 w 1229"/>
                <a:gd name="T99" fmla="*/ 0 h 792"/>
                <a:gd name="T100" fmla="*/ 0 w 1229"/>
                <a:gd name="T101" fmla="*/ 66 h 792"/>
                <a:gd name="T102" fmla="*/ 19 w 1229"/>
                <a:gd name="T103" fmla="*/ 765 h 792"/>
                <a:gd name="T104" fmla="*/ 553 w 1229"/>
                <a:gd name="T105" fmla="*/ 792 h 792"/>
                <a:gd name="T106" fmla="*/ 701 w 1229"/>
                <a:gd name="T107" fmla="*/ 765 h 792"/>
                <a:gd name="T108" fmla="*/ 884 w 1229"/>
                <a:gd name="T109" fmla="*/ 762 h 792"/>
                <a:gd name="T110" fmla="*/ 884 w 1229"/>
                <a:gd name="T111" fmla="*/ 724 h 792"/>
                <a:gd name="T112" fmla="*/ 1101 w 1229"/>
                <a:gd name="T113" fmla="*/ 724 h 792"/>
                <a:gd name="T114" fmla="*/ 1101 w 1229"/>
                <a:gd name="T115" fmla="*/ 760 h 792"/>
                <a:gd name="T116" fmla="*/ 1229 w 1229"/>
                <a:gd name="T117" fmla="*/ 758 h 792"/>
                <a:gd name="T118" fmla="*/ 1197 w 1229"/>
                <a:gd name="T119" fmla="*/ 0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29" h="792">
                  <a:moveTo>
                    <a:pt x="1197" y="0"/>
                  </a:moveTo>
                  <a:lnTo>
                    <a:pt x="719" y="0"/>
                  </a:lnTo>
                  <a:lnTo>
                    <a:pt x="660" y="41"/>
                  </a:lnTo>
                  <a:lnTo>
                    <a:pt x="660" y="41"/>
                  </a:lnTo>
                  <a:lnTo>
                    <a:pt x="679" y="32"/>
                  </a:lnTo>
                  <a:lnTo>
                    <a:pt x="700" y="25"/>
                  </a:lnTo>
                  <a:lnTo>
                    <a:pt x="722" y="19"/>
                  </a:lnTo>
                  <a:lnTo>
                    <a:pt x="745" y="14"/>
                  </a:lnTo>
                  <a:lnTo>
                    <a:pt x="770" y="10"/>
                  </a:lnTo>
                  <a:lnTo>
                    <a:pt x="794" y="9"/>
                  </a:lnTo>
                  <a:lnTo>
                    <a:pt x="820" y="7"/>
                  </a:lnTo>
                  <a:lnTo>
                    <a:pt x="847" y="6"/>
                  </a:lnTo>
                  <a:lnTo>
                    <a:pt x="847" y="6"/>
                  </a:lnTo>
                  <a:lnTo>
                    <a:pt x="879" y="7"/>
                  </a:lnTo>
                  <a:lnTo>
                    <a:pt x="912" y="9"/>
                  </a:lnTo>
                  <a:lnTo>
                    <a:pt x="978" y="11"/>
                  </a:lnTo>
                  <a:lnTo>
                    <a:pt x="978" y="11"/>
                  </a:lnTo>
                  <a:lnTo>
                    <a:pt x="1046" y="15"/>
                  </a:lnTo>
                  <a:lnTo>
                    <a:pt x="1080" y="16"/>
                  </a:lnTo>
                  <a:lnTo>
                    <a:pt x="1112" y="17"/>
                  </a:lnTo>
                  <a:lnTo>
                    <a:pt x="1112" y="17"/>
                  </a:lnTo>
                  <a:lnTo>
                    <a:pt x="1145" y="16"/>
                  </a:lnTo>
                  <a:lnTo>
                    <a:pt x="1176" y="15"/>
                  </a:lnTo>
                  <a:lnTo>
                    <a:pt x="1176" y="15"/>
                  </a:lnTo>
                  <a:lnTo>
                    <a:pt x="1176" y="719"/>
                  </a:lnTo>
                  <a:lnTo>
                    <a:pt x="1176" y="719"/>
                  </a:lnTo>
                  <a:lnTo>
                    <a:pt x="1038" y="712"/>
                  </a:lnTo>
                  <a:lnTo>
                    <a:pt x="962" y="710"/>
                  </a:lnTo>
                  <a:lnTo>
                    <a:pt x="887" y="709"/>
                  </a:lnTo>
                  <a:lnTo>
                    <a:pt x="887" y="709"/>
                  </a:lnTo>
                  <a:lnTo>
                    <a:pt x="847" y="709"/>
                  </a:lnTo>
                  <a:lnTo>
                    <a:pt x="807" y="710"/>
                  </a:lnTo>
                  <a:lnTo>
                    <a:pt x="768" y="712"/>
                  </a:lnTo>
                  <a:lnTo>
                    <a:pt x="732" y="717"/>
                  </a:lnTo>
                  <a:lnTo>
                    <a:pt x="699" y="722"/>
                  </a:lnTo>
                  <a:lnTo>
                    <a:pt x="669" y="730"/>
                  </a:lnTo>
                  <a:lnTo>
                    <a:pt x="655" y="733"/>
                  </a:lnTo>
                  <a:lnTo>
                    <a:pt x="642" y="738"/>
                  </a:lnTo>
                  <a:lnTo>
                    <a:pt x="630" y="745"/>
                  </a:lnTo>
                  <a:lnTo>
                    <a:pt x="619" y="750"/>
                  </a:lnTo>
                  <a:lnTo>
                    <a:pt x="619" y="750"/>
                  </a:lnTo>
                  <a:lnTo>
                    <a:pt x="619" y="71"/>
                  </a:lnTo>
                  <a:lnTo>
                    <a:pt x="619" y="71"/>
                  </a:lnTo>
                  <a:lnTo>
                    <a:pt x="628" y="63"/>
                  </a:lnTo>
                  <a:lnTo>
                    <a:pt x="596" y="39"/>
                  </a:lnTo>
                  <a:lnTo>
                    <a:pt x="596" y="39"/>
                  </a:lnTo>
                  <a:lnTo>
                    <a:pt x="596" y="39"/>
                  </a:lnTo>
                  <a:lnTo>
                    <a:pt x="476" y="0"/>
                  </a:lnTo>
                  <a:lnTo>
                    <a:pt x="18" y="0"/>
                  </a:lnTo>
                  <a:lnTo>
                    <a:pt x="0" y="0"/>
                  </a:lnTo>
                  <a:lnTo>
                    <a:pt x="0" y="66"/>
                  </a:lnTo>
                  <a:lnTo>
                    <a:pt x="19" y="765"/>
                  </a:lnTo>
                  <a:lnTo>
                    <a:pt x="553" y="792"/>
                  </a:lnTo>
                  <a:lnTo>
                    <a:pt x="701" y="765"/>
                  </a:lnTo>
                  <a:lnTo>
                    <a:pt x="884" y="762"/>
                  </a:lnTo>
                  <a:lnTo>
                    <a:pt x="884" y="724"/>
                  </a:lnTo>
                  <a:lnTo>
                    <a:pt x="1101" y="724"/>
                  </a:lnTo>
                  <a:lnTo>
                    <a:pt x="1101" y="760"/>
                  </a:lnTo>
                  <a:lnTo>
                    <a:pt x="1229" y="758"/>
                  </a:lnTo>
                  <a:lnTo>
                    <a:pt x="11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46"/>
            <p:cNvSpPr>
              <a:spLocks/>
            </p:cNvSpPr>
            <p:nvPr/>
          </p:nvSpPr>
          <p:spPr bwMode="auto">
            <a:xfrm>
              <a:off x="309" y="1339"/>
              <a:ext cx="79" cy="13"/>
            </a:xfrm>
            <a:custGeom>
              <a:avLst/>
              <a:gdLst>
                <a:gd name="T0" fmla="*/ 325 w 396"/>
                <a:gd name="T1" fmla="*/ 0 h 65"/>
                <a:gd name="T2" fmla="*/ 325 w 396"/>
                <a:gd name="T3" fmla="*/ 0 h 65"/>
                <a:gd name="T4" fmla="*/ 316 w 396"/>
                <a:gd name="T5" fmla="*/ 1 h 65"/>
                <a:gd name="T6" fmla="*/ 16 w 396"/>
                <a:gd name="T7" fmla="*/ 1 h 65"/>
                <a:gd name="T8" fmla="*/ 16 w 396"/>
                <a:gd name="T9" fmla="*/ 1 h 65"/>
                <a:gd name="T10" fmla="*/ 8 w 396"/>
                <a:gd name="T11" fmla="*/ 2 h 65"/>
                <a:gd name="T12" fmla="*/ 3 w 396"/>
                <a:gd name="T13" fmla="*/ 6 h 65"/>
                <a:gd name="T14" fmla="*/ 1 w 396"/>
                <a:gd name="T15" fmla="*/ 11 h 65"/>
                <a:gd name="T16" fmla="*/ 0 w 396"/>
                <a:gd name="T17" fmla="*/ 17 h 65"/>
                <a:gd name="T18" fmla="*/ 0 w 396"/>
                <a:gd name="T19" fmla="*/ 17 h 65"/>
                <a:gd name="T20" fmla="*/ 1 w 396"/>
                <a:gd name="T21" fmla="*/ 24 h 65"/>
                <a:gd name="T22" fmla="*/ 3 w 396"/>
                <a:gd name="T23" fmla="*/ 29 h 65"/>
                <a:gd name="T24" fmla="*/ 8 w 396"/>
                <a:gd name="T25" fmla="*/ 32 h 65"/>
                <a:gd name="T26" fmla="*/ 16 w 396"/>
                <a:gd name="T27" fmla="*/ 34 h 65"/>
                <a:gd name="T28" fmla="*/ 316 w 396"/>
                <a:gd name="T29" fmla="*/ 34 h 65"/>
                <a:gd name="T30" fmla="*/ 316 w 396"/>
                <a:gd name="T31" fmla="*/ 34 h 65"/>
                <a:gd name="T32" fmla="*/ 319 w 396"/>
                <a:gd name="T33" fmla="*/ 34 h 65"/>
                <a:gd name="T34" fmla="*/ 319 w 396"/>
                <a:gd name="T35" fmla="*/ 34 h 65"/>
                <a:gd name="T36" fmla="*/ 326 w 396"/>
                <a:gd name="T37" fmla="*/ 32 h 65"/>
                <a:gd name="T38" fmla="*/ 326 w 396"/>
                <a:gd name="T39" fmla="*/ 32 h 65"/>
                <a:gd name="T40" fmla="*/ 335 w 396"/>
                <a:gd name="T41" fmla="*/ 34 h 65"/>
                <a:gd name="T42" fmla="*/ 341 w 396"/>
                <a:gd name="T43" fmla="*/ 35 h 65"/>
                <a:gd name="T44" fmla="*/ 346 w 396"/>
                <a:gd name="T45" fmla="*/ 36 h 65"/>
                <a:gd name="T46" fmla="*/ 351 w 396"/>
                <a:gd name="T47" fmla="*/ 39 h 65"/>
                <a:gd name="T48" fmla="*/ 356 w 396"/>
                <a:gd name="T49" fmla="*/ 44 h 65"/>
                <a:gd name="T50" fmla="*/ 361 w 396"/>
                <a:gd name="T51" fmla="*/ 49 h 65"/>
                <a:gd name="T52" fmla="*/ 365 w 396"/>
                <a:gd name="T53" fmla="*/ 55 h 65"/>
                <a:gd name="T54" fmla="*/ 365 w 396"/>
                <a:gd name="T55" fmla="*/ 55 h 65"/>
                <a:gd name="T56" fmla="*/ 367 w 396"/>
                <a:gd name="T57" fmla="*/ 58 h 65"/>
                <a:gd name="T58" fmla="*/ 370 w 396"/>
                <a:gd name="T59" fmla="*/ 62 h 65"/>
                <a:gd name="T60" fmla="*/ 375 w 396"/>
                <a:gd name="T61" fmla="*/ 63 h 65"/>
                <a:gd name="T62" fmla="*/ 380 w 396"/>
                <a:gd name="T63" fmla="*/ 65 h 65"/>
                <a:gd name="T64" fmla="*/ 380 w 396"/>
                <a:gd name="T65" fmla="*/ 65 h 65"/>
                <a:gd name="T66" fmla="*/ 385 w 396"/>
                <a:gd name="T67" fmla="*/ 63 h 65"/>
                <a:gd name="T68" fmla="*/ 385 w 396"/>
                <a:gd name="T69" fmla="*/ 63 h 65"/>
                <a:gd name="T70" fmla="*/ 391 w 396"/>
                <a:gd name="T71" fmla="*/ 60 h 65"/>
                <a:gd name="T72" fmla="*/ 395 w 396"/>
                <a:gd name="T73" fmla="*/ 55 h 65"/>
                <a:gd name="T74" fmla="*/ 396 w 396"/>
                <a:gd name="T75" fmla="*/ 49 h 65"/>
                <a:gd name="T76" fmla="*/ 395 w 396"/>
                <a:gd name="T77" fmla="*/ 42 h 65"/>
                <a:gd name="T78" fmla="*/ 395 w 396"/>
                <a:gd name="T79" fmla="*/ 42 h 65"/>
                <a:gd name="T80" fmla="*/ 388 w 396"/>
                <a:gd name="T81" fmla="*/ 31 h 65"/>
                <a:gd name="T82" fmla="*/ 381 w 396"/>
                <a:gd name="T83" fmla="*/ 21 h 65"/>
                <a:gd name="T84" fmla="*/ 372 w 396"/>
                <a:gd name="T85" fmla="*/ 14 h 65"/>
                <a:gd name="T86" fmla="*/ 364 w 396"/>
                <a:gd name="T87" fmla="*/ 9 h 65"/>
                <a:gd name="T88" fmla="*/ 354 w 396"/>
                <a:gd name="T89" fmla="*/ 5 h 65"/>
                <a:gd name="T90" fmla="*/ 344 w 396"/>
                <a:gd name="T91" fmla="*/ 2 h 65"/>
                <a:gd name="T92" fmla="*/ 335 w 396"/>
                <a:gd name="T93" fmla="*/ 1 h 65"/>
                <a:gd name="T94" fmla="*/ 325 w 396"/>
                <a:gd name="T9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325" y="0"/>
                  </a:moveTo>
                  <a:lnTo>
                    <a:pt x="325" y="0"/>
                  </a:lnTo>
                  <a:lnTo>
                    <a:pt x="316" y="1"/>
                  </a:lnTo>
                  <a:lnTo>
                    <a:pt x="16" y="1"/>
                  </a:lnTo>
                  <a:lnTo>
                    <a:pt x="16" y="1"/>
                  </a:lnTo>
                  <a:lnTo>
                    <a:pt x="8" y="2"/>
                  </a:lnTo>
                  <a:lnTo>
                    <a:pt x="3" y="6"/>
                  </a:lnTo>
                  <a:lnTo>
                    <a:pt x="1" y="11"/>
                  </a:lnTo>
                  <a:lnTo>
                    <a:pt x="0" y="17"/>
                  </a:lnTo>
                  <a:lnTo>
                    <a:pt x="0" y="17"/>
                  </a:lnTo>
                  <a:lnTo>
                    <a:pt x="1" y="24"/>
                  </a:lnTo>
                  <a:lnTo>
                    <a:pt x="3" y="29"/>
                  </a:lnTo>
                  <a:lnTo>
                    <a:pt x="8" y="32"/>
                  </a:lnTo>
                  <a:lnTo>
                    <a:pt x="16" y="34"/>
                  </a:lnTo>
                  <a:lnTo>
                    <a:pt x="316" y="34"/>
                  </a:lnTo>
                  <a:lnTo>
                    <a:pt x="316" y="34"/>
                  </a:lnTo>
                  <a:lnTo>
                    <a:pt x="319" y="34"/>
                  </a:lnTo>
                  <a:lnTo>
                    <a:pt x="319" y="34"/>
                  </a:lnTo>
                  <a:lnTo>
                    <a:pt x="326" y="32"/>
                  </a:lnTo>
                  <a:lnTo>
                    <a:pt x="326" y="32"/>
                  </a:lnTo>
                  <a:lnTo>
                    <a:pt x="335" y="34"/>
                  </a:lnTo>
                  <a:lnTo>
                    <a:pt x="341" y="35"/>
                  </a:lnTo>
                  <a:lnTo>
                    <a:pt x="346" y="36"/>
                  </a:lnTo>
                  <a:lnTo>
                    <a:pt x="351" y="39"/>
                  </a:lnTo>
                  <a:lnTo>
                    <a:pt x="356" y="44"/>
                  </a:lnTo>
                  <a:lnTo>
                    <a:pt x="361" y="49"/>
                  </a:lnTo>
                  <a:lnTo>
                    <a:pt x="365" y="55"/>
                  </a:lnTo>
                  <a:lnTo>
                    <a:pt x="365" y="55"/>
                  </a:lnTo>
                  <a:lnTo>
                    <a:pt x="367" y="58"/>
                  </a:lnTo>
                  <a:lnTo>
                    <a:pt x="370" y="62"/>
                  </a:lnTo>
                  <a:lnTo>
                    <a:pt x="375" y="63"/>
                  </a:lnTo>
                  <a:lnTo>
                    <a:pt x="380" y="65"/>
                  </a:lnTo>
                  <a:lnTo>
                    <a:pt x="380" y="65"/>
                  </a:lnTo>
                  <a:lnTo>
                    <a:pt x="385" y="63"/>
                  </a:lnTo>
                  <a:lnTo>
                    <a:pt x="385" y="63"/>
                  </a:lnTo>
                  <a:lnTo>
                    <a:pt x="391" y="60"/>
                  </a:lnTo>
                  <a:lnTo>
                    <a:pt x="395" y="55"/>
                  </a:lnTo>
                  <a:lnTo>
                    <a:pt x="396" y="49"/>
                  </a:lnTo>
                  <a:lnTo>
                    <a:pt x="395" y="42"/>
                  </a:lnTo>
                  <a:lnTo>
                    <a:pt x="395" y="42"/>
                  </a:lnTo>
                  <a:lnTo>
                    <a:pt x="388" y="31"/>
                  </a:lnTo>
                  <a:lnTo>
                    <a:pt x="381" y="21"/>
                  </a:lnTo>
                  <a:lnTo>
                    <a:pt x="372" y="14"/>
                  </a:lnTo>
                  <a:lnTo>
                    <a:pt x="364" y="9"/>
                  </a:lnTo>
                  <a:lnTo>
                    <a:pt x="354" y="5"/>
                  </a:lnTo>
                  <a:lnTo>
                    <a:pt x="344" y="2"/>
                  </a:lnTo>
                  <a:lnTo>
                    <a:pt x="335" y="1"/>
                  </a:lnTo>
                  <a:lnTo>
                    <a:pt x="3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47"/>
            <p:cNvSpPr>
              <a:spLocks/>
            </p:cNvSpPr>
            <p:nvPr/>
          </p:nvSpPr>
          <p:spPr bwMode="auto">
            <a:xfrm>
              <a:off x="309" y="1339"/>
              <a:ext cx="79" cy="13"/>
            </a:xfrm>
            <a:custGeom>
              <a:avLst/>
              <a:gdLst>
                <a:gd name="T0" fmla="*/ 325 w 396"/>
                <a:gd name="T1" fmla="*/ 0 h 65"/>
                <a:gd name="T2" fmla="*/ 325 w 396"/>
                <a:gd name="T3" fmla="*/ 0 h 65"/>
                <a:gd name="T4" fmla="*/ 316 w 396"/>
                <a:gd name="T5" fmla="*/ 1 h 65"/>
                <a:gd name="T6" fmla="*/ 16 w 396"/>
                <a:gd name="T7" fmla="*/ 1 h 65"/>
                <a:gd name="T8" fmla="*/ 16 w 396"/>
                <a:gd name="T9" fmla="*/ 1 h 65"/>
                <a:gd name="T10" fmla="*/ 8 w 396"/>
                <a:gd name="T11" fmla="*/ 2 h 65"/>
                <a:gd name="T12" fmla="*/ 3 w 396"/>
                <a:gd name="T13" fmla="*/ 6 h 65"/>
                <a:gd name="T14" fmla="*/ 1 w 396"/>
                <a:gd name="T15" fmla="*/ 11 h 65"/>
                <a:gd name="T16" fmla="*/ 0 w 396"/>
                <a:gd name="T17" fmla="*/ 17 h 65"/>
                <a:gd name="T18" fmla="*/ 0 w 396"/>
                <a:gd name="T19" fmla="*/ 17 h 65"/>
                <a:gd name="T20" fmla="*/ 1 w 396"/>
                <a:gd name="T21" fmla="*/ 24 h 65"/>
                <a:gd name="T22" fmla="*/ 3 w 396"/>
                <a:gd name="T23" fmla="*/ 29 h 65"/>
                <a:gd name="T24" fmla="*/ 8 w 396"/>
                <a:gd name="T25" fmla="*/ 32 h 65"/>
                <a:gd name="T26" fmla="*/ 16 w 396"/>
                <a:gd name="T27" fmla="*/ 34 h 65"/>
                <a:gd name="T28" fmla="*/ 316 w 396"/>
                <a:gd name="T29" fmla="*/ 34 h 65"/>
                <a:gd name="T30" fmla="*/ 316 w 396"/>
                <a:gd name="T31" fmla="*/ 34 h 65"/>
                <a:gd name="T32" fmla="*/ 319 w 396"/>
                <a:gd name="T33" fmla="*/ 34 h 65"/>
                <a:gd name="T34" fmla="*/ 319 w 396"/>
                <a:gd name="T35" fmla="*/ 34 h 65"/>
                <a:gd name="T36" fmla="*/ 326 w 396"/>
                <a:gd name="T37" fmla="*/ 32 h 65"/>
                <a:gd name="T38" fmla="*/ 326 w 396"/>
                <a:gd name="T39" fmla="*/ 32 h 65"/>
                <a:gd name="T40" fmla="*/ 335 w 396"/>
                <a:gd name="T41" fmla="*/ 34 h 65"/>
                <a:gd name="T42" fmla="*/ 341 w 396"/>
                <a:gd name="T43" fmla="*/ 35 h 65"/>
                <a:gd name="T44" fmla="*/ 346 w 396"/>
                <a:gd name="T45" fmla="*/ 36 h 65"/>
                <a:gd name="T46" fmla="*/ 351 w 396"/>
                <a:gd name="T47" fmla="*/ 39 h 65"/>
                <a:gd name="T48" fmla="*/ 356 w 396"/>
                <a:gd name="T49" fmla="*/ 44 h 65"/>
                <a:gd name="T50" fmla="*/ 361 w 396"/>
                <a:gd name="T51" fmla="*/ 49 h 65"/>
                <a:gd name="T52" fmla="*/ 365 w 396"/>
                <a:gd name="T53" fmla="*/ 55 h 65"/>
                <a:gd name="T54" fmla="*/ 365 w 396"/>
                <a:gd name="T55" fmla="*/ 55 h 65"/>
                <a:gd name="T56" fmla="*/ 367 w 396"/>
                <a:gd name="T57" fmla="*/ 58 h 65"/>
                <a:gd name="T58" fmla="*/ 370 w 396"/>
                <a:gd name="T59" fmla="*/ 62 h 65"/>
                <a:gd name="T60" fmla="*/ 375 w 396"/>
                <a:gd name="T61" fmla="*/ 63 h 65"/>
                <a:gd name="T62" fmla="*/ 380 w 396"/>
                <a:gd name="T63" fmla="*/ 65 h 65"/>
                <a:gd name="T64" fmla="*/ 380 w 396"/>
                <a:gd name="T65" fmla="*/ 65 h 65"/>
                <a:gd name="T66" fmla="*/ 385 w 396"/>
                <a:gd name="T67" fmla="*/ 63 h 65"/>
                <a:gd name="T68" fmla="*/ 385 w 396"/>
                <a:gd name="T69" fmla="*/ 63 h 65"/>
                <a:gd name="T70" fmla="*/ 391 w 396"/>
                <a:gd name="T71" fmla="*/ 60 h 65"/>
                <a:gd name="T72" fmla="*/ 395 w 396"/>
                <a:gd name="T73" fmla="*/ 55 h 65"/>
                <a:gd name="T74" fmla="*/ 396 w 396"/>
                <a:gd name="T75" fmla="*/ 49 h 65"/>
                <a:gd name="T76" fmla="*/ 395 w 396"/>
                <a:gd name="T77" fmla="*/ 42 h 65"/>
                <a:gd name="T78" fmla="*/ 395 w 396"/>
                <a:gd name="T79" fmla="*/ 42 h 65"/>
                <a:gd name="T80" fmla="*/ 388 w 396"/>
                <a:gd name="T81" fmla="*/ 31 h 65"/>
                <a:gd name="T82" fmla="*/ 381 w 396"/>
                <a:gd name="T83" fmla="*/ 21 h 65"/>
                <a:gd name="T84" fmla="*/ 372 w 396"/>
                <a:gd name="T85" fmla="*/ 14 h 65"/>
                <a:gd name="T86" fmla="*/ 364 w 396"/>
                <a:gd name="T87" fmla="*/ 9 h 65"/>
                <a:gd name="T88" fmla="*/ 354 w 396"/>
                <a:gd name="T89" fmla="*/ 5 h 65"/>
                <a:gd name="T90" fmla="*/ 344 w 396"/>
                <a:gd name="T91" fmla="*/ 2 h 65"/>
                <a:gd name="T92" fmla="*/ 335 w 396"/>
                <a:gd name="T93" fmla="*/ 1 h 65"/>
                <a:gd name="T94" fmla="*/ 325 w 396"/>
                <a:gd name="T9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325" y="0"/>
                  </a:moveTo>
                  <a:lnTo>
                    <a:pt x="325" y="0"/>
                  </a:lnTo>
                  <a:lnTo>
                    <a:pt x="316" y="1"/>
                  </a:lnTo>
                  <a:lnTo>
                    <a:pt x="16" y="1"/>
                  </a:lnTo>
                  <a:lnTo>
                    <a:pt x="16" y="1"/>
                  </a:lnTo>
                  <a:lnTo>
                    <a:pt x="8" y="2"/>
                  </a:lnTo>
                  <a:lnTo>
                    <a:pt x="3" y="6"/>
                  </a:lnTo>
                  <a:lnTo>
                    <a:pt x="1" y="11"/>
                  </a:lnTo>
                  <a:lnTo>
                    <a:pt x="0" y="17"/>
                  </a:lnTo>
                  <a:lnTo>
                    <a:pt x="0" y="17"/>
                  </a:lnTo>
                  <a:lnTo>
                    <a:pt x="1" y="24"/>
                  </a:lnTo>
                  <a:lnTo>
                    <a:pt x="3" y="29"/>
                  </a:lnTo>
                  <a:lnTo>
                    <a:pt x="8" y="32"/>
                  </a:lnTo>
                  <a:lnTo>
                    <a:pt x="16" y="34"/>
                  </a:lnTo>
                  <a:lnTo>
                    <a:pt x="316" y="34"/>
                  </a:lnTo>
                  <a:lnTo>
                    <a:pt x="316" y="34"/>
                  </a:lnTo>
                  <a:lnTo>
                    <a:pt x="319" y="34"/>
                  </a:lnTo>
                  <a:lnTo>
                    <a:pt x="319" y="34"/>
                  </a:lnTo>
                  <a:lnTo>
                    <a:pt x="326" y="32"/>
                  </a:lnTo>
                  <a:lnTo>
                    <a:pt x="326" y="32"/>
                  </a:lnTo>
                  <a:lnTo>
                    <a:pt x="335" y="34"/>
                  </a:lnTo>
                  <a:lnTo>
                    <a:pt x="341" y="35"/>
                  </a:lnTo>
                  <a:lnTo>
                    <a:pt x="346" y="36"/>
                  </a:lnTo>
                  <a:lnTo>
                    <a:pt x="351" y="39"/>
                  </a:lnTo>
                  <a:lnTo>
                    <a:pt x="356" y="44"/>
                  </a:lnTo>
                  <a:lnTo>
                    <a:pt x="361" y="49"/>
                  </a:lnTo>
                  <a:lnTo>
                    <a:pt x="365" y="55"/>
                  </a:lnTo>
                  <a:lnTo>
                    <a:pt x="365" y="55"/>
                  </a:lnTo>
                  <a:lnTo>
                    <a:pt x="367" y="58"/>
                  </a:lnTo>
                  <a:lnTo>
                    <a:pt x="370" y="62"/>
                  </a:lnTo>
                  <a:lnTo>
                    <a:pt x="375" y="63"/>
                  </a:lnTo>
                  <a:lnTo>
                    <a:pt x="380" y="65"/>
                  </a:lnTo>
                  <a:lnTo>
                    <a:pt x="380" y="65"/>
                  </a:lnTo>
                  <a:lnTo>
                    <a:pt x="385" y="63"/>
                  </a:lnTo>
                  <a:lnTo>
                    <a:pt x="385" y="63"/>
                  </a:lnTo>
                  <a:lnTo>
                    <a:pt x="391" y="60"/>
                  </a:lnTo>
                  <a:lnTo>
                    <a:pt x="395" y="55"/>
                  </a:lnTo>
                  <a:lnTo>
                    <a:pt x="396" y="49"/>
                  </a:lnTo>
                  <a:lnTo>
                    <a:pt x="395" y="42"/>
                  </a:lnTo>
                  <a:lnTo>
                    <a:pt x="395" y="42"/>
                  </a:lnTo>
                  <a:lnTo>
                    <a:pt x="388" y="31"/>
                  </a:lnTo>
                  <a:lnTo>
                    <a:pt x="381" y="21"/>
                  </a:lnTo>
                  <a:lnTo>
                    <a:pt x="372" y="14"/>
                  </a:lnTo>
                  <a:lnTo>
                    <a:pt x="364" y="9"/>
                  </a:lnTo>
                  <a:lnTo>
                    <a:pt x="354" y="5"/>
                  </a:lnTo>
                  <a:lnTo>
                    <a:pt x="344" y="2"/>
                  </a:lnTo>
                  <a:lnTo>
                    <a:pt x="335" y="1"/>
                  </a:lnTo>
                  <a:lnTo>
                    <a:pt x="3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48"/>
            <p:cNvSpPr>
              <a:spLocks/>
            </p:cNvSpPr>
            <p:nvPr/>
          </p:nvSpPr>
          <p:spPr bwMode="auto">
            <a:xfrm>
              <a:off x="309" y="1367"/>
              <a:ext cx="79" cy="13"/>
            </a:xfrm>
            <a:custGeom>
              <a:avLst/>
              <a:gdLst>
                <a:gd name="T0" fmla="*/ 325 w 396"/>
                <a:gd name="T1" fmla="*/ 0 h 64"/>
                <a:gd name="T2" fmla="*/ 325 w 396"/>
                <a:gd name="T3" fmla="*/ 0 h 64"/>
                <a:gd name="T4" fmla="*/ 316 w 396"/>
                <a:gd name="T5" fmla="*/ 0 h 64"/>
                <a:gd name="T6" fmla="*/ 16 w 396"/>
                <a:gd name="T7" fmla="*/ 0 h 64"/>
                <a:gd name="T8" fmla="*/ 16 w 396"/>
                <a:gd name="T9" fmla="*/ 0 h 64"/>
                <a:gd name="T10" fmla="*/ 8 w 396"/>
                <a:gd name="T11" fmla="*/ 2 h 64"/>
                <a:gd name="T12" fmla="*/ 3 w 396"/>
                <a:gd name="T13" fmla="*/ 5 h 64"/>
                <a:gd name="T14" fmla="*/ 1 w 396"/>
                <a:gd name="T15" fmla="*/ 10 h 64"/>
                <a:gd name="T16" fmla="*/ 0 w 396"/>
                <a:gd name="T17" fmla="*/ 17 h 64"/>
                <a:gd name="T18" fmla="*/ 0 w 396"/>
                <a:gd name="T19" fmla="*/ 17 h 64"/>
                <a:gd name="T20" fmla="*/ 1 w 396"/>
                <a:gd name="T21" fmla="*/ 23 h 64"/>
                <a:gd name="T22" fmla="*/ 3 w 396"/>
                <a:gd name="T23" fmla="*/ 28 h 64"/>
                <a:gd name="T24" fmla="*/ 8 w 396"/>
                <a:gd name="T25" fmla="*/ 32 h 64"/>
                <a:gd name="T26" fmla="*/ 16 w 396"/>
                <a:gd name="T27" fmla="*/ 33 h 64"/>
                <a:gd name="T28" fmla="*/ 316 w 396"/>
                <a:gd name="T29" fmla="*/ 33 h 64"/>
                <a:gd name="T30" fmla="*/ 316 w 396"/>
                <a:gd name="T31" fmla="*/ 33 h 64"/>
                <a:gd name="T32" fmla="*/ 319 w 396"/>
                <a:gd name="T33" fmla="*/ 33 h 64"/>
                <a:gd name="T34" fmla="*/ 319 w 396"/>
                <a:gd name="T35" fmla="*/ 33 h 64"/>
                <a:gd name="T36" fmla="*/ 326 w 396"/>
                <a:gd name="T37" fmla="*/ 33 h 64"/>
                <a:gd name="T38" fmla="*/ 326 w 396"/>
                <a:gd name="T39" fmla="*/ 33 h 64"/>
                <a:gd name="T40" fmla="*/ 335 w 396"/>
                <a:gd name="T41" fmla="*/ 33 h 64"/>
                <a:gd name="T42" fmla="*/ 341 w 396"/>
                <a:gd name="T43" fmla="*/ 34 h 64"/>
                <a:gd name="T44" fmla="*/ 346 w 396"/>
                <a:gd name="T45" fmla="*/ 37 h 64"/>
                <a:gd name="T46" fmla="*/ 351 w 396"/>
                <a:gd name="T47" fmla="*/ 39 h 64"/>
                <a:gd name="T48" fmla="*/ 356 w 396"/>
                <a:gd name="T49" fmla="*/ 43 h 64"/>
                <a:gd name="T50" fmla="*/ 361 w 396"/>
                <a:gd name="T51" fmla="*/ 48 h 64"/>
                <a:gd name="T52" fmla="*/ 365 w 396"/>
                <a:gd name="T53" fmla="*/ 54 h 64"/>
                <a:gd name="T54" fmla="*/ 365 w 396"/>
                <a:gd name="T55" fmla="*/ 54 h 64"/>
                <a:gd name="T56" fmla="*/ 367 w 396"/>
                <a:gd name="T57" fmla="*/ 58 h 64"/>
                <a:gd name="T58" fmla="*/ 370 w 396"/>
                <a:gd name="T59" fmla="*/ 61 h 64"/>
                <a:gd name="T60" fmla="*/ 375 w 396"/>
                <a:gd name="T61" fmla="*/ 64 h 64"/>
                <a:gd name="T62" fmla="*/ 380 w 396"/>
                <a:gd name="T63" fmla="*/ 64 h 64"/>
                <a:gd name="T64" fmla="*/ 380 w 396"/>
                <a:gd name="T65" fmla="*/ 64 h 64"/>
                <a:gd name="T66" fmla="*/ 385 w 396"/>
                <a:gd name="T67" fmla="*/ 63 h 64"/>
                <a:gd name="T68" fmla="*/ 385 w 396"/>
                <a:gd name="T69" fmla="*/ 63 h 64"/>
                <a:gd name="T70" fmla="*/ 391 w 396"/>
                <a:gd name="T71" fmla="*/ 59 h 64"/>
                <a:gd name="T72" fmla="*/ 395 w 396"/>
                <a:gd name="T73" fmla="*/ 54 h 64"/>
                <a:gd name="T74" fmla="*/ 396 w 396"/>
                <a:gd name="T75" fmla="*/ 48 h 64"/>
                <a:gd name="T76" fmla="*/ 395 w 396"/>
                <a:gd name="T77" fmla="*/ 42 h 64"/>
                <a:gd name="T78" fmla="*/ 395 w 396"/>
                <a:gd name="T79" fmla="*/ 42 h 64"/>
                <a:gd name="T80" fmla="*/ 388 w 396"/>
                <a:gd name="T81" fmla="*/ 30 h 64"/>
                <a:gd name="T82" fmla="*/ 381 w 396"/>
                <a:gd name="T83" fmla="*/ 22 h 64"/>
                <a:gd name="T84" fmla="*/ 372 w 396"/>
                <a:gd name="T85" fmla="*/ 14 h 64"/>
                <a:gd name="T86" fmla="*/ 364 w 396"/>
                <a:gd name="T87" fmla="*/ 8 h 64"/>
                <a:gd name="T88" fmla="*/ 354 w 396"/>
                <a:gd name="T89" fmla="*/ 4 h 64"/>
                <a:gd name="T90" fmla="*/ 344 w 396"/>
                <a:gd name="T91" fmla="*/ 2 h 64"/>
                <a:gd name="T92" fmla="*/ 335 w 396"/>
                <a:gd name="T93" fmla="*/ 0 h 64"/>
                <a:gd name="T94" fmla="*/ 325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325" y="0"/>
                  </a:moveTo>
                  <a:lnTo>
                    <a:pt x="325" y="0"/>
                  </a:lnTo>
                  <a:lnTo>
                    <a:pt x="316" y="0"/>
                  </a:lnTo>
                  <a:lnTo>
                    <a:pt x="16" y="0"/>
                  </a:lnTo>
                  <a:lnTo>
                    <a:pt x="16" y="0"/>
                  </a:lnTo>
                  <a:lnTo>
                    <a:pt x="8" y="2"/>
                  </a:lnTo>
                  <a:lnTo>
                    <a:pt x="3" y="5"/>
                  </a:lnTo>
                  <a:lnTo>
                    <a:pt x="1" y="10"/>
                  </a:lnTo>
                  <a:lnTo>
                    <a:pt x="0" y="17"/>
                  </a:lnTo>
                  <a:lnTo>
                    <a:pt x="0" y="17"/>
                  </a:lnTo>
                  <a:lnTo>
                    <a:pt x="1" y="23"/>
                  </a:lnTo>
                  <a:lnTo>
                    <a:pt x="3" y="28"/>
                  </a:lnTo>
                  <a:lnTo>
                    <a:pt x="8" y="32"/>
                  </a:lnTo>
                  <a:lnTo>
                    <a:pt x="16" y="33"/>
                  </a:lnTo>
                  <a:lnTo>
                    <a:pt x="316" y="33"/>
                  </a:lnTo>
                  <a:lnTo>
                    <a:pt x="316" y="33"/>
                  </a:lnTo>
                  <a:lnTo>
                    <a:pt x="319" y="33"/>
                  </a:lnTo>
                  <a:lnTo>
                    <a:pt x="319" y="33"/>
                  </a:lnTo>
                  <a:lnTo>
                    <a:pt x="326" y="33"/>
                  </a:lnTo>
                  <a:lnTo>
                    <a:pt x="326" y="33"/>
                  </a:lnTo>
                  <a:lnTo>
                    <a:pt x="335" y="33"/>
                  </a:lnTo>
                  <a:lnTo>
                    <a:pt x="341" y="34"/>
                  </a:lnTo>
                  <a:lnTo>
                    <a:pt x="346" y="37"/>
                  </a:lnTo>
                  <a:lnTo>
                    <a:pt x="351" y="39"/>
                  </a:lnTo>
                  <a:lnTo>
                    <a:pt x="356" y="43"/>
                  </a:lnTo>
                  <a:lnTo>
                    <a:pt x="361" y="48"/>
                  </a:lnTo>
                  <a:lnTo>
                    <a:pt x="365" y="54"/>
                  </a:lnTo>
                  <a:lnTo>
                    <a:pt x="365" y="54"/>
                  </a:lnTo>
                  <a:lnTo>
                    <a:pt x="367" y="58"/>
                  </a:lnTo>
                  <a:lnTo>
                    <a:pt x="370" y="61"/>
                  </a:lnTo>
                  <a:lnTo>
                    <a:pt x="375" y="64"/>
                  </a:lnTo>
                  <a:lnTo>
                    <a:pt x="380" y="64"/>
                  </a:lnTo>
                  <a:lnTo>
                    <a:pt x="380" y="64"/>
                  </a:lnTo>
                  <a:lnTo>
                    <a:pt x="385" y="63"/>
                  </a:lnTo>
                  <a:lnTo>
                    <a:pt x="385" y="63"/>
                  </a:lnTo>
                  <a:lnTo>
                    <a:pt x="391" y="59"/>
                  </a:lnTo>
                  <a:lnTo>
                    <a:pt x="395" y="54"/>
                  </a:lnTo>
                  <a:lnTo>
                    <a:pt x="396" y="48"/>
                  </a:lnTo>
                  <a:lnTo>
                    <a:pt x="395" y="42"/>
                  </a:lnTo>
                  <a:lnTo>
                    <a:pt x="395" y="42"/>
                  </a:lnTo>
                  <a:lnTo>
                    <a:pt x="388" y="30"/>
                  </a:lnTo>
                  <a:lnTo>
                    <a:pt x="381" y="22"/>
                  </a:lnTo>
                  <a:lnTo>
                    <a:pt x="372" y="14"/>
                  </a:lnTo>
                  <a:lnTo>
                    <a:pt x="364" y="8"/>
                  </a:lnTo>
                  <a:lnTo>
                    <a:pt x="354" y="4"/>
                  </a:lnTo>
                  <a:lnTo>
                    <a:pt x="344" y="2"/>
                  </a:lnTo>
                  <a:lnTo>
                    <a:pt x="335" y="0"/>
                  </a:lnTo>
                  <a:lnTo>
                    <a:pt x="3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49"/>
            <p:cNvSpPr>
              <a:spLocks/>
            </p:cNvSpPr>
            <p:nvPr/>
          </p:nvSpPr>
          <p:spPr bwMode="auto">
            <a:xfrm>
              <a:off x="309" y="1367"/>
              <a:ext cx="79" cy="13"/>
            </a:xfrm>
            <a:custGeom>
              <a:avLst/>
              <a:gdLst>
                <a:gd name="T0" fmla="*/ 325 w 396"/>
                <a:gd name="T1" fmla="*/ 0 h 64"/>
                <a:gd name="T2" fmla="*/ 325 w 396"/>
                <a:gd name="T3" fmla="*/ 0 h 64"/>
                <a:gd name="T4" fmla="*/ 316 w 396"/>
                <a:gd name="T5" fmla="*/ 0 h 64"/>
                <a:gd name="T6" fmla="*/ 16 w 396"/>
                <a:gd name="T7" fmla="*/ 0 h 64"/>
                <a:gd name="T8" fmla="*/ 16 w 396"/>
                <a:gd name="T9" fmla="*/ 0 h 64"/>
                <a:gd name="T10" fmla="*/ 8 w 396"/>
                <a:gd name="T11" fmla="*/ 2 h 64"/>
                <a:gd name="T12" fmla="*/ 3 w 396"/>
                <a:gd name="T13" fmla="*/ 5 h 64"/>
                <a:gd name="T14" fmla="*/ 1 w 396"/>
                <a:gd name="T15" fmla="*/ 10 h 64"/>
                <a:gd name="T16" fmla="*/ 0 w 396"/>
                <a:gd name="T17" fmla="*/ 17 h 64"/>
                <a:gd name="T18" fmla="*/ 0 w 396"/>
                <a:gd name="T19" fmla="*/ 17 h 64"/>
                <a:gd name="T20" fmla="*/ 1 w 396"/>
                <a:gd name="T21" fmla="*/ 23 h 64"/>
                <a:gd name="T22" fmla="*/ 3 w 396"/>
                <a:gd name="T23" fmla="*/ 28 h 64"/>
                <a:gd name="T24" fmla="*/ 8 w 396"/>
                <a:gd name="T25" fmla="*/ 32 h 64"/>
                <a:gd name="T26" fmla="*/ 16 w 396"/>
                <a:gd name="T27" fmla="*/ 33 h 64"/>
                <a:gd name="T28" fmla="*/ 316 w 396"/>
                <a:gd name="T29" fmla="*/ 33 h 64"/>
                <a:gd name="T30" fmla="*/ 316 w 396"/>
                <a:gd name="T31" fmla="*/ 33 h 64"/>
                <a:gd name="T32" fmla="*/ 319 w 396"/>
                <a:gd name="T33" fmla="*/ 33 h 64"/>
                <a:gd name="T34" fmla="*/ 319 w 396"/>
                <a:gd name="T35" fmla="*/ 33 h 64"/>
                <a:gd name="T36" fmla="*/ 326 w 396"/>
                <a:gd name="T37" fmla="*/ 33 h 64"/>
                <a:gd name="T38" fmla="*/ 326 w 396"/>
                <a:gd name="T39" fmla="*/ 33 h 64"/>
                <a:gd name="T40" fmla="*/ 335 w 396"/>
                <a:gd name="T41" fmla="*/ 33 h 64"/>
                <a:gd name="T42" fmla="*/ 341 w 396"/>
                <a:gd name="T43" fmla="*/ 34 h 64"/>
                <a:gd name="T44" fmla="*/ 346 w 396"/>
                <a:gd name="T45" fmla="*/ 37 h 64"/>
                <a:gd name="T46" fmla="*/ 351 w 396"/>
                <a:gd name="T47" fmla="*/ 39 h 64"/>
                <a:gd name="T48" fmla="*/ 356 w 396"/>
                <a:gd name="T49" fmla="*/ 43 h 64"/>
                <a:gd name="T50" fmla="*/ 361 w 396"/>
                <a:gd name="T51" fmla="*/ 48 h 64"/>
                <a:gd name="T52" fmla="*/ 365 w 396"/>
                <a:gd name="T53" fmla="*/ 54 h 64"/>
                <a:gd name="T54" fmla="*/ 365 w 396"/>
                <a:gd name="T55" fmla="*/ 54 h 64"/>
                <a:gd name="T56" fmla="*/ 367 w 396"/>
                <a:gd name="T57" fmla="*/ 58 h 64"/>
                <a:gd name="T58" fmla="*/ 370 w 396"/>
                <a:gd name="T59" fmla="*/ 61 h 64"/>
                <a:gd name="T60" fmla="*/ 375 w 396"/>
                <a:gd name="T61" fmla="*/ 64 h 64"/>
                <a:gd name="T62" fmla="*/ 380 w 396"/>
                <a:gd name="T63" fmla="*/ 64 h 64"/>
                <a:gd name="T64" fmla="*/ 380 w 396"/>
                <a:gd name="T65" fmla="*/ 64 h 64"/>
                <a:gd name="T66" fmla="*/ 385 w 396"/>
                <a:gd name="T67" fmla="*/ 63 h 64"/>
                <a:gd name="T68" fmla="*/ 385 w 396"/>
                <a:gd name="T69" fmla="*/ 63 h 64"/>
                <a:gd name="T70" fmla="*/ 391 w 396"/>
                <a:gd name="T71" fmla="*/ 59 h 64"/>
                <a:gd name="T72" fmla="*/ 395 w 396"/>
                <a:gd name="T73" fmla="*/ 54 h 64"/>
                <a:gd name="T74" fmla="*/ 396 w 396"/>
                <a:gd name="T75" fmla="*/ 48 h 64"/>
                <a:gd name="T76" fmla="*/ 395 w 396"/>
                <a:gd name="T77" fmla="*/ 42 h 64"/>
                <a:gd name="T78" fmla="*/ 395 w 396"/>
                <a:gd name="T79" fmla="*/ 42 h 64"/>
                <a:gd name="T80" fmla="*/ 388 w 396"/>
                <a:gd name="T81" fmla="*/ 30 h 64"/>
                <a:gd name="T82" fmla="*/ 381 w 396"/>
                <a:gd name="T83" fmla="*/ 22 h 64"/>
                <a:gd name="T84" fmla="*/ 372 w 396"/>
                <a:gd name="T85" fmla="*/ 14 h 64"/>
                <a:gd name="T86" fmla="*/ 364 w 396"/>
                <a:gd name="T87" fmla="*/ 8 h 64"/>
                <a:gd name="T88" fmla="*/ 354 w 396"/>
                <a:gd name="T89" fmla="*/ 4 h 64"/>
                <a:gd name="T90" fmla="*/ 344 w 396"/>
                <a:gd name="T91" fmla="*/ 2 h 64"/>
                <a:gd name="T92" fmla="*/ 335 w 396"/>
                <a:gd name="T93" fmla="*/ 0 h 64"/>
                <a:gd name="T94" fmla="*/ 325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325" y="0"/>
                  </a:moveTo>
                  <a:lnTo>
                    <a:pt x="325" y="0"/>
                  </a:lnTo>
                  <a:lnTo>
                    <a:pt x="316" y="0"/>
                  </a:lnTo>
                  <a:lnTo>
                    <a:pt x="16" y="0"/>
                  </a:lnTo>
                  <a:lnTo>
                    <a:pt x="16" y="0"/>
                  </a:lnTo>
                  <a:lnTo>
                    <a:pt x="8" y="2"/>
                  </a:lnTo>
                  <a:lnTo>
                    <a:pt x="3" y="5"/>
                  </a:lnTo>
                  <a:lnTo>
                    <a:pt x="1" y="10"/>
                  </a:lnTo>
                  <a:lnTo>
                    <a:pt x="0" y="17"/>
                  </a:lnTo>
                  <a:lnTo>
                    <a:pt x="0" y="17"/>
                  </a:lnTo>
                  <a:lnTo>
                    <a:pt x="1" y="23"/>
                  </a:lnTo>
                  <a:lnTo>
                    <a:pt x="3" y="28"/>
                  </a:lnTo>
                  <a:lnTo>
                    <a:pt x="8" y="32"/>
                  </a:lnTo>
                  <a:lnTo>
                    <a:pt x="16" y="33"/>
                  </a:lnTo>
                  <a:lnTo>
                    <a:pt x="316" y="33"/>
                  </a:lnTo>
                  <a:lnTo>
                    <a:pt x="316" y="33"/>
                  </a:lnTo>
                  <a:lnTo>
                    <a:pt x="319" y="33"/>
                  </a:lnTo>
                  <a:lnTo>
                    <a:pt x="319" y="33"/>
                  </a:lnTo>
                  <a:lnTo>
                    <a:pt x="326" y="33"/>
                  </a:lnTo>
                  <a:lnTo>
                    <a:pt x="326" y="33"/>
                  </a:lnTo>
                  <a:lnTo>
                    <a:pt x="335" y="33"/>
                  </a:lnTo>
                  <a:lnTo>
                    <a:pt x="341" y="34"/>
                  </a:lnTo>
                  <a:lnTo>
                    <a:pt x="346" y="37"/>
                  </a:lnTo>
                  <a:lnTo>
                    <a:pt x="351" y="39"/>
                  </a:lnTo>
                  <a:lnTo>
                    <a:pt x="356" y="43"/>
                  </a:lnTo>
                  <a:lnTo>
                    <a:pt x="361" y="48"/>
                  </a:lnTo>
                  <a:lnTo>
                    <a:pt x="365" y="54"/>
                  </a:lnTo>
                  <a:lnTo>
                    <a:pt x="365" y="54"/>
                  </a:lnTo>
                  <a:lnTo>
                    <a:pt x="367" y="58"/>
                  </a:lnTo>
                  <a:lnTo>
                    <a:pt x="370" y="61"/>
                  </a:lnTo>
                  <a:lnTo>
                    <a:pt x="375" y="64"/>
                  </a:lnTo>
                  <a:lnTo>
                    <a:pt x="380" y="64"/>
                  </a:lnTo>
                  <a:lnTo>
                    <a:pt x="380" y="64"/>
                  </a:lnTo>
                  <a:lnTo>
                    <a:pt x="385" y="63"/>
                  </a:lnTo>
                  <a:lnTo>
                    <a:pt x="385" y="63"/>
                  </a:lnTo>
                  <a:lnTo>
                    <a:pt x="391" y="59"/>
                  </a:lnTo>
                  <a:lnTo>
                    <a:pt x="395" y="54"/>
                  </a:lnTo>
                  <a:lnTo>
                    <a:pt x="396" y="48"/>
                  </a:lnTo>
                  <a:lnTo>
                    <a:pt x="395" y="42"/>
                  </a:lnTo>
                  <a:lnTo>
                    <a:pt x="395" y="42"/>
                  </a:lnTo>
                  <a:lnTo>
                    <a:pt x="388" y="30"/>
                  </a:lnTo>
                  <a:lnTo>
                    <a:pt x="381" y="22"/>
                  </a:lnTo>
                  <a:lnTo>
                    <a:pt x="372" y="14"/>
                  </a:lnTo>
                  <a:lnTo>
                    <a:pt x="364" y="8"/>
                  </a:lnTo>
                  <a:lnTo>
                    <a:pt x="354" y="4"/>
                  </a:lnTo>
                  <a:lnTo>
                    <a:pt x="344" y="2"/>
                  </a:lnTo>
                  <a:lnTo>
                    <a:pt x="335" y="0"/>
                  </a:lnTo>
                  <a:lnTo>
                    <a:pt x="3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0"/>
            <p:cNvSpPr>
              <a:spLocks/>
            </p:cNvSpPr>
            <p:nvPr/>
          </p:nvSpPr>
          <p:spPr bwMode="auto">
            <a:xfrm>
              <a:off x="309" y="1395"/>
              <a:ext cx="79" cy="13"/>
            </a:xfrm>
            <a:custGeom>
              <a:avLst/>
              <a:gdLst>
                <a:gd name="T0" fmla="*/ 325 w 396"/>
                <a:gd name="T1" fmla="*/ 0 h 64"/>
                <a:gd name="T2" fmla="*/ 325 w 396"/>
                <a:gd name="T3" fmla="*/ 0 h 64"/>
                <a:gd name="T4" fmla="*/ 316 w 396"/>
                <a:gd name="T5" fmla="*/ 0 h 64"/>
                <a:gd name="T6" fmla="*/ 16 w 396"/>
                <a:gd name="T7" fmla="*/ 0 h 64"/>
                <a:gd name="T8" fmla="*/ 16 w 396"/>
                <a:gd name="T9" fmla="*/ 0 h 64"/>
                <a:gd name="T10" fmla="*/ 8 w 396"/>
                <a:gd name="T11" fmla="*/ 2 h 64"/>
                <a:gd name="T12" fmla="*/ 3 w 396"/>
                <a:gd name="T13" fmla="*/ 5 h 64"/>
                <a:gd name="T14" fmla="*/ 1 w 396"/>
                <a:gd name="T15" fmla="*/ 10 h 64"/>
                <a:gd name="T16" fmla="*/ 0 w 396"/>
                <a:gd name="T17" fmla="*/ 16 h 64"/>
                <a:gd name="T18" fmla="*/ 0 w 396"/>
                <a:gd name="T19" fmla="*/ 16 h 64"/>
                <a:gd name="T20" fmla="*/ 1 w 396"/>
                <a:gd name="T21" fmla="*/ 23 h 64"/>
                <a:gd name="T22" fmla="*/ 3 w 396"/>
                <a:gd name="T23" fmla="*/ 28 h 64"/>
                <a:gd name="T24" fmla="*/ 8 w 396"/>
                <a:gd name="T25" fmla="*/ 31 h 64"/>
                <a:gd name="T26" fmla="*/ 16 w 396"/>
                <a:gd name="T27" fmla="*/ 32 h 64"/>
                <a:gd name="T28" fmla="*/ 316 w 396"/>
                <a:gd name="T29" fmla="*/ 32 h 64"/>
                <a:gd name="T30" fmla="*/ 316 w 396"/>
                <a:gd name="T31" fmla="*/ 32 h 64"/>
                <a:gd name="T32" fmla="*/ 319 w 396"/>
                <a:gd name="T33" fmla="*/ 32 h 64"/>
                <a:gd name="T34" fmla="*/ 319 w 396"/>
                <a:gd name="T35" fmla="*/ 32 h 64"/>
                <a:gd name="T36" fmla="*/ 326 w 396"/>
                <a:gd name="T37" fmla="*/ 32 h 64"/>
                <a:gd name="T38" fmla="*/ 326 w 396"/>
                <a:gd name="T39" fmla="*/ 32 h 64"/>
                <a:gd name="T40" fmla="*/ 335 w 396"/>
                <a:gd name="T41" fmla="*/ 33 h 64"/>
                <a:gd name="T42" fmla="*/ 341 w 396"/>
                <a:gd name="T43" fmla="*/ 33 h 64"/>
                <a:gd name="T44" fmla="*/ 346 w 396"/>
                <a:gd name="T45" fmla="*/ 36 h 64"/>
                <a:gd name="T46" fmla="*/ 351 w 396"/>
                <a:gd name="T47" fmla="*/ 38 h 64"/>
                <a:gd name="T48" fmla="*/ 356 w 396"/>
                <a:gd name="T49" fmla="*/ 42 h 64"/>
                <a:gd name="T50" fmla="*/ 361 w 396"/>
                <a:gd name="T51" fmla="*/ 47 h 64"/>
                <a:gd name="T52" fmla="*/ 365 w 396"/>
                <a:gd name="T53" fmla="*/ 53 h 64"/>
                <a:gd name="T54" fmla="*/ 365 w 396"/>
                <a:gd name="T55" fmla="*/ 53 h 64"/>
                <a:gd name="T56" fmla="*/ 367 w 396"/>
                <a:gd name="T57" fmla="*/ 58 h 64"/>
                <a:gd name="T58" fmla="*/ 370 w 396"/>
                <a:gd name="T59" fmla="*/ 61 h 64"/>
                <a:gd name="T60" fmla="*/ 375 w 396"/>
                <a:gd name="T61" fmla="*/ 63 h 64"/>
                <a:gd name="T62" fmla="*/ 380 w 396"/>
                <a:gd name="T63" fmla="*/ 64 h 64"/>
                <a:gd name="T64" fmla="*/ 380 w 396"/>
                <a:gd name="T65" fmla="*/ 64 h 64"/>
                <a:gd name="T66" fmla="*/ 385 w 396"/>
                <a:gd name="T67" fmla="*/ 63 h 64"/>
                <a:gd name="T68" fmla="*/ 385 w 396"/>
                <a:gd name="T69" fmla="*/ 63 h 64"/>
                <a:gd name="T70" fmla="*/ 391 w 396"/>
                <a:gd name="T71" fmla="*/ 59 h 64"/>
                <a:gd name="T72" fmla="*/ 395 w 396"/>
                <a:gd name="T73" fmla="*/ 54 h 64"/>
                <a:gd name="T74" fmla="*/ 396 w 396"/>
                <a:gd name="T75" fmla="*/ 48 h 64"/>
                <a:gd name="T76" fmla="*/ 395 w 396"/>
                <a:gd name="T77" fmla="*/ 42 h 64"/>
                <a:gd name="T78" fmla="*/ 395 w 396"/>
                <a:gd name="T79" fmla="*/ 42 h 64"/>
                <a:gd name="T80" fmla="*/ 388 w 396"/>
                <a:gd name="T81" fmla="*/ 31 h 64"/>
                <a:gd name="T82" fmla="*/ 381 w 396"/>
                <a:gd name="T83" fmla="*/ 21 h 64"/>
                <a:gd name="T84" fmla="*/ 372 w 396"/>
                <a:gd name="T85" fmla="*/ 13 h 64"/>
                <a:gd name="T86" fmla="*/ 364 w 396"/>
                <a:gd name="T87" fmla="*/ 8 h 64"/>
                <a:gd name="T88" fmla="*/ 354 w 396"/>
                <a:gd name="T89" fmla="*/ 5 h 64"/>
                <a:gd name="T90" fmla="*/ 344 w 396"/>
                <a:gd name="T91" fmla="*/ 1 h 64"/>
                <a:gd name="T92" fmla="*/ 335 w 396"/>
                <a:gd name="T93" fmla="*/ 0 h 64"/>
                <a:gd name="T94" fmla="*/ 325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325" y="0"/>
                  </a:moveTo>
                  <a:lnTo>
                    <a:pt x="325" y="0"/>
                  </a:lnTo>
                  <a:lnTo>
                    <a:pt x="316" y="0"/>
                  </a:lnTo>
                  <a:lnTo>
                    <a:pt x="16" y="0"/>
                  </a:lnTo>
                  <a:lnTo>
                    <a:pt x="16" y="0"/>
                  </a:lnTo>
                  <a:lnTo>
                    <a:pt x="8" y="2"/>
                  </a:lnTo>
                  <a:lnTo>
                    <a:pt x="3" y="5"/>
                  </a:lnTo>
                  <a:lnTo>
                    <a:pt x="1" y="10"/>
                  </a:lnTo>
                  <a:lnTo>
                    <a:pt x="0" y="16"/>
                  </a:lnTo>
                  <a:lnTo>
                    <a:pt x="0" y="16"/>
                  </a:lnTo>
                  <a:lnTo>
                    <a:pt x="1" y="23"/>
                  </a:lnTo>
                  <a:lnTo>
                    <a:pt x="3" y="28"/>
                  </a:lnTo>
                  <a:lnTo>
                    <a:pt x="8" y="31"/>
                  </a:lnTo>
                  <a:lnTo>
                    <a:pt x="16" y="32"/>
                  </a:lnTo>
                  <a:lnTo>
                    <a:pt x="316" y="32"/>
                  </a:lnTo>
                  <a:lnTo>
                    <a:pt x="316" y="32"/>
                  </a:lnTo>
                  <a:lnTo>
                    <a:pt x="319" y="32"/>
                  </a:lnTo>
                  <a:lnTo>
                    <a:pt x="319" y="32"/>
                  </a:lnTo>
                  <a:lnTo>
                    <a:pt x="326" y="32"/>
                  </a:lnTo>
                  <a:lnTo>
                    <a:pt x="326" y="32"/>
                  </a:lnTo>
                  <a:lnTo>
                    <a:pt x="335" y="33"/>
                  </a:lnTo>
                  <a:lnTo>
                    <a:pt x="341" y="33"/>
                  </a:lnTo>
                  <a:lnTo>
                    <a:pt x="346" y="36"/>
                  </a:lnTo>
                  <a:lnTo>
                    <a:pt x="351" y="38"/>
                  </a:lnTo>
                  <a:lnTo>
                    <a:pt x="356" y="42"/>
                  </a:lnTo>
                  <a:lnTo>
                    <a:pt x="361" y="47"/>
                  </a:lnTo>
                  <a:lnTo>
                    <a:pt x="365" y="53"/>
                  </a:lnTo>
                  <a:lnTo>
                    <a:pt x="365" y="53"/>
                  </a:lnTo>
                  <a:lnTo>
                    <a:pt x="367" y="58"/>
                  </a:lnTo>
                  <a:lnTo>
                    <a:pt x="370" y="61"/>
                  </a:lnTo>
                  <a:lnTo>
                    <a:pt x="375" y="63"/>
                  </a:lnTo>
                  <a:lnTo>
                    <a:pt x="380" y="64"/>
                  </a:lnTo>
                  <a:lnTo>
                    <a:pt x="380" y="64"/>
                  </a:lnTo>
                  <a:lnTo>
                    <a:pt x="385" y="63"/>
                  </a:lnTo>
                  <a:lnTo>
                    <a:pt x="385" y="63"/>
                  </a:lnTo>
                  <a:lnTo>
                    <a:pt x="391" y="59"/>
                  </a:lnTo>
                  <a:lnTo>
                    <a:pt x="395" y="54"/>
                  </a:lnTo>
                  <a:lnTo>
                    <a:pt x="396" y="48"/>
                  </a:lnTo>
                  <a:lnTo>
                    <a:pt x="395" y="42"/>
                  </a:lnTo>
                  <a:lnTo>
                    <a:pt x="395" y="42"/>
                  </a:lnTo>
                  <a:lnTo>
                    <a:pt x="388" y="31"/>
                  </a:lnTo>
                  <a:lnTo>
                    <a:pt x="381" y="21"/>
                  </a:lnTo>
                  <a:lnTo>
                    <a:pt x="372" y="13"/>
                  </a:lnTo>
                  <a:lnTo>
                    <a:pt x="364" y="8"/>
                  </a:lnTo>
                  <a:lnTo>
                    <a:pt x="354" y="5"/>
                  </a:lnTo>
                  <a:lnTo>
                    <a:pt x="344" y="1"/>
                  </a:lnTo>
                  <a:lnTo>
                    <a:pt x="335" y="0"/>
                  </a:lnTo>
                  <a:lnTo>
                    <a:pt x="3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51"/>
            <p:cNvSpPr>
              <a:spLocks/>
            </p:cNvSpPr>
            <p:nvPr/>
          </p:nvSpPr>
          <p:spPr bwMode="auto">
            <a:xfrm>
              <a:off x="309" y="1395"/>
              <a:ext cx="79" cy="13"/>
            </a:xfrm>
            <a:custGeom>
              <a:avLst/>
              <a:gdLst>
                <a:gd name="T0" fmla="*/ 325 w 396"/>
                <a:gd name="T1" fmla="*/ 0 h 64"/>
                <a:gd name="T2" fmla="*/ 325 w 396"/>
                <a:gd name="T3" fmla="*/ 0 h 64"/>
                <a:gd name="T4" fmla="*/ 316 w 396"/>
                <a:gd name="T5" fmla="*/ 0 h 64"/>
                <a:gd name="T6" fmla="*/ 16 w 396"/>
                <a:gd name="T7" fmla="*/ 0 h 64"/>
                <a:gd name="T8" fmla="*/ 16 w 396"/>
                <a:gd name="T9" fmla="*/ 0 h 64"/>
                <a:gd name="T10" fmla="*/ 8 w 396"/>
                <a:gd name="T11" fmla="*/ 2 h 64"/>
                <a:gd name="T12" fmla="*/ 3 w 396"/>
                <a:gd name="T13" fmla="*/ 5 h 64"/>
                <a:gd name="T14" fmla="*/ 1 w 396"/>
                <a:gd name="T15" fmla="*/ 10 h 64"/>
                <a:gd name="T16" fmla="*/ 0 w 396"/>
                <a:gd name="T17" fmla="*/ 16 h 64"/>
                <a:gd name="T18" fmla="*/ 0 w 396"/>
                <a:gd name="T19" fmla="*/ 16 h 64"/>
                <a:gd name="T20" fmla="*/ 1 w 396"/>
                <a:gd name="T21" fmla="*/ 23 h 64"/>
                <a:gd name="T22" fmla="*/ 3 w 396"/>
                <a:gd name="T23" fmla="*/ 28 h 64"/>
                <a:gd name="T24" fmla="*/ 8 w 396"/>
                <a:gd name="T25" fmla="*/ 31 h 64"/>
                <a:gd name="T26" fmla="*/ 16 w 396"/>
                <a:gd name="T27" fmla="*/ 32 h 64"/>
                <a:gd name="T28" fmla="*/ 316 w 396"/>
                <a:gd name="T29" fmla="*/ 32 h 64"/>
                <a:gd name="T30" fmla="*/ 316 w 396"/>
                <a:gd name="T31" fmla="*/ 32 h 64"/>
                <a:gd name="T32" fmla="*/ 319 w 396"/>
                <a:gd name="T33" fmla="*/ 32 h 64"/>
                <a:gd name="T34" fmla="*/ 319 w 396"/>
                <a:gd name="T35" fmla="*/ 32 h 64"/>
                <a:gd name="T36" fmla="*/ 326 w 396"/>
                <a:gd name="T37" fmla="*/ 32 h 64"/>
                <a:gd name="T38" fmla="*/ 326 w 396"/>
                <a:gd name="T39" fmla="*/ 32 h 64"/>
                <a:gd name="T40" fmla="*/ 335 w 396"/>
                <a:gd name="T41" fmla="*/ 33 h 64"/>
                <a:gd name="T42" fmla="*/ 341 w 396"/>
                <a:gd name="T43" fmla="*/ 33 h 64"/>
                <a:gd name="T44" fmla="*/ 346 w 396"/>
                <a:gd name="T45" fmla="*/ 36 h 64"/>
                <a:gd name="T46" fmla="*/ 351 w 396"/>
                <a:gd name="T47" fmla="*/ 38 h 64"/>
                <a:gd name="T48" fmla="*/ 356 w 396"/>
                <a:gd name="T49" fmla="*/ 42 h 64"/>
                <a:gd name="T50" fmla="*/ 361 w 396"/>
                <a:gd name="T51" fmla="*/ 47 h 64"/>
                <a:gd name="T52" fmla="*/ 365 w 396"/>
                <a:gd name="T53" fmla="*/ 53 h 64"/>
                <a:gd name="T54" fmla="*/ 365 w 396"/>
                <a:gd name="T55" fmla="*/ 53 h 64"/>
                <a:gd name="T56" fmla="*/ 367 w 396"/>
                <a:gd name="T57" fmla="*/ 58 h 64"/>
                <a:gd name="T58" fmla="*/ 370 w 396"/>
                <a:gd name="T59" fmla="*/ 61 h 64"/>
                <a:gd name="T60" fmla="*/ 375 w 396"/>
                <a:gd name="T61" fmla="*/ 63 h 64"/>
                <a:gd name="T62" fmla="*/ 380 w 396"/>
                <a:gd name="T63" fmla="*/ 64 h 64"/>
                <a:gd name="T64" fmla="*/ 380 w 396"/>
                <a:gd name="T65" fmla="*/ 64 h 64"/>
                <a:gd name="T66" fmla="*/ 385 w 396"/>
                <a:gd name="T67" fmla="*/ 63 h 64"/>
                <a:gd name="T68" fmla="*/ 385 w 396"/>
                <a:gd name="T69" fmla="*/ 63 h 64"/>
                <a:gd name="T70" fmla="*/ 391 w 396"/>
                <a:gd name="T71" fmla="*/ 59 h 64"/>
                <a:gd name="T72" fmla="*/ 395 w 396"/>
                <a:gd name="T73" fmla="*/ 54 h 64"/>
                <a:gd name="T74" fmla="*/ 396 w 396"/>
                <a:gd name="T75" fmla="*/ 48 h 64"/>
                <a:gd name="T76" fmla="*/ 395 w 396"/>
                <a:gd name="T77" fmla="*/ 42 h 64"/>
                <a:gd name="T78" fmla="*/ 395 w 396"/>
                <a:gd name="T79" fmla="*/ 42 h 64"/>
                <a:gd name="T80" fmla="*/ 388 w 396"/>
                <a:gd name="T81" fmla="*/ 31 h 64"/>
                <a:gd name="T82" fmla="*/ 381 w 396"/>
                <a:gd name="T83" fmla="*/ 21 h 64"/>
                <a:gd name="T84" fmla="*/ 372 w 396"/>
                <a:gd name="T85" fmla="*/ 13 h 64"/>
                <a:gd name="T86" fmla="*/ 364 w 396"/>
                <a:gd name="T87" fmla="*/ 8 h 64"/>
                <a:gd name="T88" fmla="*/ 354 w 396"/>
                <a:gd name="T89" fmla="*/ 5 h 64"/>
                <a:gd name="T90" fmla="*/ 344 w 396"/>
                <a:gd name="T91" fmla="*/ 1 h 64"/>
                <a:gd name="T92" fmla="*/ 335 w 396"/>
                <a:gd name="T93" fmla="*/ 0 h 64"/>
                <a:gd name="T94" fmla="*/ 325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325" y="0"/>
                  </a:moveTo>
                  <a:lnTo>
                    <a:pt x="325" y="0"/>
                  </a:lnTo>
                  <a:lnTo>
                    <a:pt x="316" y="0"/>
                  </a:lnTo>
                  <a:lnTo>
                    <a:pt x="16" y="0"/>
                  </a:lnTo>
                  <a:lnTo>
                    <a:pt x="16" y="0"/>
                  </a:lnTo>
                  <a:lnTo>
                    <a:pt x="8" y="2"/>
                  </a:lnTo>
                  <a:lnTo>
                    <a:pt x="3" y="5"/>
                  </a:lnTo>
                  <a:lnTo>
                    <a:pt x="1" y="10"/>
                  </a:lnTo>
                  <a:lnTo>
                    <a:pt x="0" y="16"/>
                  </a:lnTo>
                  <a:lnTo>
                    <a:pt x="0" y="16"/>
                  </a:lnTo>
                  <a:lnTo>
                    <a:pt x="1" y="23"/>
                  </a:lnTo>
                  <a:lnTo>
                    <a:pt x="3" y="28"/>
                  </a:lnTo>
                  <a:lnTo>
                    <a:pt x="8" y="31"/>
                  </a:lnTo>
                  <a:lnTo>
                    <a:pt x="16" y="32"/>
                  </a:lnTo>
                  <a:lnTo>
                    <a:pt x="316" y="32"/>
                  </a:lnTo>
                  <a:lnTo>
                    <a:pt x="316" y="32"/>
                  </a:lnTo>
                  <a:lnTo>
                    <a:pt x="319" y="32"/>
                  </a:lnTo>
                  <a:lnTo>
                    <a:pt x="319" y="32"/>
                  </a:lnTo>
                  <a:lnTo>
                    <a:pt x="326" y="32"/>
                  </a:lnTo>
                  <a:lnTo>
                    <a:pt x="326" y="32"/>
                  </a:lnTo>
                  <a:lnTo>
                    <a:pt x="335" y="33"/>
                  </a:lnTo>
                  <a:lnTo>
                    <a:pt x="341" y="33"/>
                  </a:lnTo>
                  <a:lnTo>
                    <a:pt x="346" y="36"/>
                  </a:lnTo>
                  <a:lnTo>
                    <a:pt x="351" y="38"/>
                  </a:lnTo>
                  <a:lnTo>
                    <a:pt x="356" y="42"/>
                  </a:lnTo>
                  <a:lnTo>
                    <a:pt x="361" y="47"/>
                  </a:lnTo>
                  <a:lnTo>
                    <a:pt x="365" y="53"/>
                  </a:lnTo>
                  <a:lnTo>
                    <a:pt x="365" y="53"/>
                  </a:lnTo>
                  <a:lnTo>
                    <a:pt x="367" y="58"/>
                  </a:lnTo>
                  <a:lnTo>
                    <a:pt x="370" y="61"/>
                  </a:lnTo>
                  <a:lnTo>
                    <a:pt x="375" y="63"/>
                  </a:lnTo>
                  <a:lnTo>
                    <a:pt x="380" y="64"/>
                  </a:lnTo>
                  <a:lnTo>
                    <a:pt x="380" y="64"/>
                  </a:lnTo>
                  <a:lnTo>
                    <a:pt x="385" y="63"/>
                  </a:lnTo>
                  <a:lnTo>
                    <a:pt x="385" y="63"/>
                  </a:lnTo>
                  <a:lnTo>
                    <a:pt x="391" y="59"/>
                  </a:lnTo>
                  <a:lnTo>
                    <a:pt x="395" y="54"/>
                  </a:lnTo>
                  <a:lnTo>
                    <a:pt x="396" y="48"/>
                  </a:lnTo>
                  <a:lnTo>
                    <a:pt x="395" y="42"/>
                  </a:lnTo>
                  <a:lnTo>
                    <a:pt x="395" y="42"/>
                  </a:lnTo>
                  <a:lnTo>
                    <a:pt x="388" y="31"/>
                  </a:lnTo>
                  <a:lnTo>
                    <a:pt x="381" y="21"/>
                  </a:lnTo>
                  <a:lnTo>
                    <a:pt x="372" y="13"/>
                  </a:lnTo>
                  <a:lnTo>
                    <a:pt x="364" y="8"/>
                  </a:lnTo>
                  <a:lnTo>
                    <a:pt x="354" y="5"/>
                  </a:lnTo>
                  <a:lnTo>
                    <a:pt x="344" y="1"/>
                  </a:lnTo>
                  <a:lnTo>
                    <a:pt x="335" y="0"/>
                  </a:lnTo>
                  <a:lnTo>
                    <a:pt x="3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52"/>
            <p:cNvSpPr>
              <a:spLocks/>
            </p:cNvSpPr>
            <p:nvPr/>
          </p:nvSpPr>
          <p:spPr bwMode="auto">
            <a:xfrm>
              <a:off x="309" y="1423"/>
              <a:ext cx="79" cy="13"/>
            </a:xfrm>
            <a:custGeom>
              <a:avLst/>
              <a:gdLst>
                <a:gd name="T0" fmla="*/ 325 w 396"/>
                <a:gd name="T1" fmla="*/ 0 h 65"/>
                <a:gd name="T2" fmla="*/ 325 w 396"/>
                <a:gd name="T3" fmla="*/ 0 h 65"/>
                <a:gd name="T4" fmla="*/ 316 w 396"/>
                <a:gd name="T5" fmla="*/ 1 h 65"/>
                <a:gd name="T6" fmla="*/ 16 w 396"/>
                <a:gd name="T7" fmla="*/ 1 h 65"/>
                <a:gd name="T8" fmla="*/ 16 w 396"/>
                <a:gd name="T9" fmla="*/ 1 h 65"/>
                <a:gd name="T10" fmla="*/ 8 w 396"/>
                <a:gd name="T11" fmla="*/ 2 h 65"/>
                <a:gd name="T12" fmla="*/ 3 w 396"/>
                <a:gd name="T13" fmla="*/ 6 h 65"/>
                <a:gd name="T14" fmla="*/ 1 w 396"/>
                <a:gd name="T15" fmla="*/ 11 h 65"/>
                <a:gd name="T16" fmla="*/ 0 w 396"/>
                <a:gd name="T17" fmla="*/ 17 h 65"/>
                <a:gd name="T18" fmla="*/ 0 w 396"/>
                <a:gd name="T19" fmla="*/ 17 h 65"/>
                <a:gd name="T20" fmla="*/ 1 w 396"/>
                <a:gd name="T21" fmla="*/ 24 h 65"/>
                <a:gd name="T22" fmla="*/ 3 w 396"/>
                <a:gd name="T23" fmla="*/ 29 h 65"/>
                <a:gd name="T24" fmla="*/ 8 w 396"/>
                <a:gd name="T25" fmla="*/ 32 h 65"/>
                <a:gd name="T26" fmla="*/ 16 w 396"/>
                <a:gd name="T27" fmla="*/ 34 h 65"/>
                <a:gd name="T28" fmla="*/ 316 w 396"/>
                <a:gd name="T29" fmla="*/ 34 h 65"/>
                <a:gd name="T30" fmla="*/ 316 w 396"/>
                <a:gd name="T31" fmla="*/ 34 h 65"/>
                <a:gd name="T32" fmla="*/ 319 w 396"/>
                <a:gd name="T33" fmla="*/ 34 h 65"/>
                <a:gd name="T34" fmla="*/ 319 w 396"/>
                <a:gd name="T35" fmla="*/ 34 h 65"/>
                <a:gd name="T36" fmla="*/ 326 w 396"/>
                <a:gd name="T37" fmla="*/ 32 h 65"/>
                <a:gd name="T38" fmla="*/ 326 w 396"/>
                <a:gd name="T39" fmla="*/ 32 h 65"/>
                <a:gd name="T40" fmla="*/ 335 w 396"/>
                <a:gd name="T41" fmla="*/ 34 h 65"/>
                <a:gd name="T42" fmla="*/ 341 w 396"/>
                <a:gd name="T43" fmla="*/ 35 h 65"/>
                <a:gd name="T44" fmla="*/ 346 w 396"/>
                <a:gd name="T45" fmla="*/ 36 h 65"/>
                <a:gd name="T46" fmla="*/ 351 w 396"/>
                <a:gd name="T47" fmla="*/ 40 h 65"/>
                <a:gd name="T48" fmla="*/ 356 w 396"/>
                <a:gd name="T49" fmla="*/ 44 h 65"/>
                <a:gd name="T50" fmla="*/ 361 w 396"/>
                <a:gd name="T51" fmla="*/ 48 h 65"/>
                <a:gd name="T52" fmla="*/ 365 w 396"/>
                <a:gd name="T53" fmla="*/ 55 h 65"/>
                <a:gd name="T54" fmla="*/ 365 w 396"/>
                <a:gd name="T55" fmla="*/ 55 h 65"/>
                <a:gd name="T56" fmla="*/ 367 w 396"/>
                <a:gd name="T57" fmla="*/ 58 h 65"/>
                <a:gd name="T58" fmla="*/ 370 w 396"/>
                <a:gd name="T59" fmla="*/ 62 h 65"/>
                <a:gd name="T60" fmla="*/ 375 w 396"/>
                <a:gd name="T61" fmla="*/ 63 h 65"/>
                <a:gd name="T62" fmla="*/ 380 w 396"/>
                <a:gd name="T63" fmla="*/ 65 h 65"/>
                <a:gd name="T64" fmla="*/ 380 w 396"/>
                <a:gd name="T65" fmla="*/ 65 h 65"/>
                <a:gd name="T66" fmla="*/ 385 w 396"/>
                <a:gd name="T67" fmla="*/ 63 h 65"/>
                <a:gd name="T68" fmla="*/ 385 w 396"/>
                <a:gd name="T69" fmla="*/ 63 h 65"/>
                <a:gd name="T70" fmla="*/ 391 w 396"/>
                <a:gd name="T71" fmla="*/ 60 h 65"/>
                <a:gd name="T72" fmla="*/ 395 w 396"/>
                <a:gd name="T73" fmla="*/ 55 h 65"/>
                <a:gd name="T74" fmla="*/ 396 w 396"/>
                <a:gd name="T75" fmla="*/ 48 h 65"/>
                <a:gd name="T76" fmla="*/ 395 w 396"/>
                <a:gd name="T77" fmla="*/ 42 h 65"/>
                <a:gd name="T78" fmla="*/ 395 w 396"/>
                <a:gd name="T79" fmla="*/ 42 h 65"/>
                <a:gd name="T80" fmla="*/ 388 w 396"/>
                <a:gd name="T81" fmla="*/ 31 h 65"/>
                <a:gd name="T82" fmla="*/ 381 w 396"/>
                <a:gd name="T83" fmla="*/ 21 h 65"/>
                <a:gd name="T84" fmla="*/ 372 w 396"/>
                <a:gd name="T85" fmla="*/ 15 h 65"/>
                <a:gd name="T86" fmla="*/ 364 w 396"/>
                <a:gd name="T87" fmla="*/ 9 h 65"/>
                <a:gd name="T88" fmla="*/ 354 w 396"/>
                <a:gd name="T89" fmla="*/ 5 h 65"/>
                <a:gd name="T90" fmla="*/ 344 w 396"/>
                <a:gd name="T91" fmla="*/ 2 h 65"/>
                <a:gd name="T92" fmla="*/ 335 w 396"/>
                <a:gd name="T93" fmla="*/ 1 h 65"/>
                <a:gd name="T94" fmla="*/ 325 w 396"/>
                <a:gd name="T9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325" y="0"/>
                  </a:moveTo>
                  <a:lnTo>
                    <a:pt x="325" y="0"/>
                  </a:lnTo>
                  <a:lnTo>
                    <a:pt x="316" y="1"/>
                  </a:lnTo>
                  <a:lnTo>
                    <a:pt x="16" y="1"/>
                  </a:lnTo>
                  <a:lnTo>
                    <a:pt x="16" y="1"/>
                  </a:lnTo>
                  <a:lnTo>
                    <a:pt x="8" y="2"/>
                  </a:lnTo>
                  <a:lnTo>
                    <a:pt x="3" y="6"/>
                  </a:lnTo>
                  <a:lnTo>
                    <a:pt x="1" y="11"/>
                  </a:lnTo>
                  <a:lnTo>
                    <a:pt x="0" y="17"/>
                  </a:lnTo>
                  <a:lnTo>
                    <a:pt x="0" y="17"/>
                  </a:lnTo>
                  <a:lnTo>
                    <a:pt x="1" y="24"/>
                  </a:lnTo>
                  <a:lnTo>
                    <a:pt x="3" y="29"/>
                  </a:lnTo>
                  <a:lnTo>
                    <a:pt x="8" y="32"/>
                  </a:lnTo>
                  <a:lnTo>
                    <a:pt x="16" y="34"/>
                  </a:lnTo>
                  <a:lnTo>
                    <a:pt x="316" y="34"/>
                  </a:lnTo>
                  <a:lnTo>
                    <a:pt x="316" y="34"/>
                  </a:lnTo>
                  <a:lnTo>
                    <a:pt x="319" y="34"/>
                  </a:lnTo>
                  <a:lnTo>
                    <a:pt x="319" y="34"/>
                  </a:lnTo>
                  <a:lnTo>
                    <a:pt x="326" y="32"/>
                  </a:lnTo>
                  <a:lnTo>
                    <a:pt x="326" y="32"/>
                  </a:lnTo>
                  <a:lnTo>
                    <a:pt x="335" y="34"/>
                  </a:lnTo>
                  <a:lnTo>
                    <a:pt x="341" y="35"/>
                  </a:lnTo>
                  <a:lnTo>
                    <a:pt x="346" y="36"/>
                  </a:lnTo>
                  <a:lnTo>
                    <a:pt x="351" y="40"/>
                  </a:lnTo>
                  <a:lnTo>
                    <a:pt x="356" y="44"/>
                  </a:lnTo>
                  <a:lnTo>
                    <a:pt x="361" y="48"/>
                  </a:lnTo>
                  <a:lnTo>
                    <a:pt x="365" y="55"/>
                  </a:lnTo>
                  <a:lnTo>
                    <a:pt x="365" y="55"/>
                  </a:lnTo>
                  <a:lnTo>
                    <a:pt x="367" y="58"/>
                  </a:lnTo>
                  <a:lnTo>
                    <a:pt x="370" y="62"/>
                  </a:lnTo>
                  <a:lnTo>
                    <a:pt x="375" y="63"/>
                  </a:lnTo>
                  <a:lnTo>
                    <a:pt x="380" y="65"/>
                  </a:lnTo>
                  <a:lnTo>
                    <a:pt x="380" y="65"/>
                  </a:lnTo>
                  <a:lnTo>
                    <a:pt x="385" y="63"/>
                  </a:lnTo>
                  <a:lnTo>
                    <a:pt x="385" y="63"/>
                  </a:lnTo>
                  <a:lnTo>
                    <a:pt x="391" y="60"/>
                  </a:lnTo>
                  <a:lnTo>
                    <a:pt x="395" y="55"/>
                  </a:lnTo>
                  <a:lnTo>
                    <a:pt x="396" y="48"/>
                  </a:lnTo>
                  <a:lnTo>
                    <a:pt x="395" y="42"/>
                  </a:lnTo>
                  <a:lnTo>
                    <a:pt x="395" y="42"/>
                  </a:lnTo>
                  <a:lnTo>
                    <a:pt x="388" y="31"/>
                  </a:lnTo>
                  <a:lnTo>
                    <a:pt x="381" y="21"/>
                  </a:lnTo>
                  <a:lnTo>
                    <a:pt x="372" y="15"/>
                  </a:lnTo>
                  <a:lnTo>
                    <a:pt x="364" y="9"/>
                  </a:lnTo>
                  <a:lnTo>
                    <a:pt x="354" y="5"/>
                  </a:lnTo>
                  <a:lnTo>
                    <a:pt x="344" y="2"/>
                  </a:lnTo>
                  <a:lnTo>
                    <a:pt x="335" y="1"/>
                  </a:lnTo>
                  <a:lnTo>
                    <a:pt x="3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53"/>
            <p:cNvSpPr>
              <a:spLocks/>
            </p:cNvSpPr>
            <p:nvPr/>
          </p:nvSpPr>
          <p:spPr bwMode="auto">
            <a:xfrm>
              <a:off x="309" y="1423"/>
              <a:ext cx="79" cy="13"/>
            </a:xfrm>
            <a:custGeom>
              <a:avLst/>
              <a:gdLst>
                <a:gd name="T0" fmla="*/ 325 w 396"/>
                <a:gd name="T1" fmla="*/ 0 h 65"/>
                <a:gd name="T2" fmla="*/ 325 w 396"/>
                <a:gd name="T3" fmla="*/ 0 h 65"/>
                <a:gd name="T4" fmla="*/ 316 w 396"/>
                <a:gd name="T5" fmla="*/ 1 h 65"/>
                <a:gd name="T6" fmla="*/ 16 w 396"/>
                <a:gd name="T7" fmla="*/ 1 h 65"/>
                <a:gd name="T8" fmla="*/ 16 w 396"/>
                <a:gd name="T9" fmla="*/ 1 h 65"/>
                <a:gd name="T10" fmla="*/ 8 w 396"/>
                <a:gd name="T11" fmla="*/ 2 h 65"/>
                <a:gd name="T12" fmla="*/ 3 w 396"/>
                <a:gd name="T13" fmla="*/ 6 h 65"/>
                <a:gd name="T14" fmla="*/ 1 w 396"/>
                <a:gd name="T15" fmla="*/ 11 h 65"/>
                <a:gd name="T16" fmla="*/ 0 w 396"/>
                <a:gd name="T17" fmla="*/ 17 h 65"/>
                <a:gd name="T18" fmla="*/ 0 w 396"/>
                <a:gd name="T19" fmla="*/ 17 h 65"/>
                <a:gd name="T20" fmla="*/ 1 w 396"/>
                <a:gd name="T21" fmla="*/ 24 h 65"/>
                <a:gd name="T22" fmla="*/ 3 w 396"/>
                <a:gd name="T23" fmla="*/ 29 h 65"/>
                <a:gd name="T24" fmla="*/ 8 w 396"/>
                <a:gd name="T25" fmla="*/ 32 h 65"/>
                <a:gd name="T26" fmla="*/ 16 w 396"/>
                <a:gd name="T27" fmla="*/ 34 h 65"/>
                <a:gd name="T28" fmla="*/ 316 w 396"/>
                <a:gd name="T29" fmla="*/ 34 h 65"/>
                <a:gd name="T30" fmla="*/ 316 w 396"/>
                <a:gd name="T31" fmla="*/ 34 h 65"/>
                <a:gd name="T32" fmla="*/ 319 w 396"/>
                <a:gd name="T33" fmla="*/ 34 h 65"/>
                <a:gd name="T34" fmla="*/ 319 w 396"/>
                <a:gd name="T35" fmla="*/ 34 h 65"/>
                <a:gd name="T36" fmla="*/ 326 w 396"/>
                <a:gd name="T37" fmla="*/ 32 h 65"/>
                <a:gd name="T38" fmla="*/ 326 w 396"/>
                <a:gd name="T39" fmla="*/ 32 h 65"/>
                <a:gd name="T40" fmla="*/ 335 w 396"/>
                <a:gd name="T41" fmla="*/ 34 h 65"/>
                <a:gd name="T42" fmla="*/ 341 w 396"/>
                <a:gd name="T43" fmla="*/ 35 h 65"/>
                <a:gd name="T44" fmla="*/ 346 w 396"/>
                <a:gd name="T45" fmla="*/ 36 h 65"/>
                <a:gd name="T46" fmla="*/ 351 w 396"/>
                <a:gd name="T47" fmla="*/ 40 h 65"/>
                <a:gd name="T48" fmla="*/ 356 w 396"/>
                <a:gd name="T49" fmla="*/ 44 h 65"/>
                <a:gd name="T50" fmla="*/ 361 w 396"/>
                <a:gd name="T51" fmla="*/ 48 h 65"/>
                <a:gd name="T52" fmla="*/ 365 w 396"/>
                <a:gd name="T53" fmla="*/ 55 h 65"/>
                <a:gd name="T54" fmla="*/ 365 w 396"/>
                <a:gd name="T55" fmla="*/ 55 h 65"/>
                <a:gd name="T56" fmla="*/ 367 w 396"/>
                <a:gd name="T57" fmla="*/ 58 h 65"/>
                <a:gd name="T58" fmla="*/ 370 w 396"/>
                <a:gd name="T59" fmla="*/ 62 h 65"/>
                <a:gd name="T60" fmla="*/ 375 w 396"/>
                <a:gd name="T61" fmla="*/ 63 h 65"/>
                <a:gd name="T62" fmla="*/ 380 w 396"/>
                <a:gd name="T63" fmla="*/ 65 h 65"/>
                <a:gd name="T64" fmla="*/ 380 w 396"/>
                <a:gd name="T65" fmla="*/ 65 h 65"/>
                <a:gd name="T66" fmla="*/ 385 w 396"/>
                <a:gd name="T67" fmla="*/ 63 h 65"/>
                <a:gd name="T68" fmla="*/ 385 w 396"/>
                <a:gd name="T69" fmla="*/ 63 h 65"/>
                <a:gd name="T70" fmla="*/ 391 w 396"/>
                <a:gd name="T71" fmla="*/ 60 h 65"/>
                <a:gd name="T72" fmla="*/ 395 w 396"/>
                <a:gd name="T73" fmla="*/ 55 h 65"/>
                <a:gd name="T74" fmla="*/ 396 w 396"/>
                <a:gd name="T75" fmla="*/ 48 h 65"/>
                <a:gd name="T76" fmla="*/ 395 w 396"/>
                <a:gd name="T77" fmla="*/ 42 h 65"/>
                <a:gd name="T78" fmla="*/ 395 w 396"/>
                <a:gd name="T79" fmla="*/ 42 h 65"/>
                <a:gd name="T80" fmla="*/ 388 w 396"/>
                <a:gd name="T81" fmla="*/ 31 h 65"/>
                <a:gd name="T82" fmla="*/ 381 w 396"/>
                <a:gd name="T83" fmla="*/ 21 h 65"/>
                <a:gd name="T84" fmla="*/ 372 w 396"/>
                <a:gd name="T85" fmla="*/ 15 h 65"/>
                <a:gd name="T86" fmla="*/ 364 w 396"/>
                <a:gd name="T87" fmla="*/ 9 h 65"/>
                <a:gd name="T88" fmla="*/ 354 w 396"/>
                <a:gd name="T89" fmla="*/ 5 h 65"/>
                <a:gd name="T90" fmla="*/ 344 w 396"/>
                <a:gd name="T91" fmla="*/ 2 h 65"/>
                <a:gd name="T92" fmla="*/ 335 w 396"/>
                <a:gd name="T93" fmla="*/ 1 h 65"/>
                <a:gd name="T94" fmla="*/ 325 w 396"/>
                <a:gd name="T9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325" y="0"/>
                  </a:moveTo>
                  <a:lnTo>
                    <a:pt x="325" y="0"/>
                  </a:lnTo>
                  <a:lnTo>
                    <a:pt x="316" y="1"/>
                  </a:lnTo>
                  <a:lnTo>
                    <a:pt x="16" y="1"/>
                  </a:lnTo>
                  <a:lnTo>
                    <a:pt x="16" y="1"/>
                  </a:lnTo>
                  <a:lnTo>
                    <a:pt x="8" y="2"/>
                  </a:lnTo>
                  <a:lnTo>
                    <a:pt x="3" y="6"/>
                  </a:lnTo>
                  <a:lnTo>
                    <a:pt x="1" y="11"/>
                  </a:lnTo>
                  <a:lnTo>
                    <a:pt x="0" y="17"/>
                  </a:lnTo>
                  <a:lnTo>
                    <a:pt x="0" y="17"/>
                  </a:lnTo>
                  <a:lnTo>
                    <a:pt x="1" y="24"/>
                  </a:lnTo>
                  <a:lnTo>
                    <a:pt x="3" y="29"/>
                  </a:lnTo>
                  <a:lnTo>
                    <a:pt x="8" y="32"/>
                  </a:lnTo>
                  <a:lnTo>
                    <a:pt x="16" y="34"/>
                  </a:lnTo>
                  <a:lnTo>
                    <a:pt x="316" y="34"/>
                  </a:lnTo>
                  <a:lnTo>
                    <a:pt x="316" y="34"/>
                  </a:lnTo>
                  <a:lnTo>
                    <a:pt x="319" y="34"/>
                  </a:lnTo>
                  <a:lnTo>
                    <a:pt x="319" y="34"/>
                  </a:lnTo>
                  <a:lnTo>
                    <a:pt x="326" y="32"/>
                  </a:lnTo>
                  <a:lnTo>
                    <a:pt x="326" y="32"/>
                  </a:lnTo>
                  <a:lnTo>
                    <a:pt x="335" y="34"/>
                  </a:lnTo>
                  <a:lnTo>
                    <a:pt x="341" y="35"/>
                  </a:lnTo>
                  <a:lnTo>
                    <a:pt x="346" y="36"/>
                  </a:lnTo>
                  <a:lnTo>
                    <a:pt x="351" y="40"/>
                  </a:lnTo>
                  <a:lnTo>
                    <a:pt x="356" y="44"/>
                  </a:lnTo>
                  <a:lnTo>
                    <a:pt x="361" y="48"/>
                  </a:lnTo>
                  <a:lnTo>
                    <a:pt x="365" y="55"/>
                  </a:lnTo>
                  <a:lnTo>
                    <a:pt x="365" y="55"/>
                  </a:lnTo>
                  <a:lnTo>
                    <a:pt x="367" y="58"/>
                  </a:lnTo>
                  <a:lnTo>
                    <a:pt x="370" y="62"/>
                  </a:lnTo>
                  <a:lnTo>
                    <a:pt x="375" y="63"/>
                  </a:lnTo>
                  <a:lnTo>
                    <a:pt x="380" y="65"/>
                  </a:lnTo>
                  <a:lnTo>
                    <a:pt x="380" y="65"/>
                  </a:lnTo>
                  <a:lnTo>
                    <a:pt x="385" y="63"/>
                  </a:lnTo>
                  <a:lnTo>
                    <a:pt x="385" y="63"/>
                  </a:lnTo>
                  <a:lnTo>
                    <a:pt x="391" y="60"/>
                  </a:lnTo>
                  <a:lnTo>
                    <a:pt x="395" y="55"/>
                  </a:lnTo>
                  <a:lnTo>
                    <a:pt x="396" y="48"/>
                  </a:lnTo>
                  <a:lnTo>
                    <a:pt x="395" y="42"/>
                  </a:lnTo>
                  <a:lnTo>
                    <a:pt x="395" y="42"/>
                  </a:lnTo>
                  <a:lnTo>
                    <a:pt x="388" y="31"/>
                  </a:lnTo>
                  <a:lnTo>
                    <a:pt x="381" y="21"/>
                  </a:lnTo>
                  <a:lnTo>
                    <a:pt x="372" y="15"/>
                  </a:lnTo>
                  <a:lnTo>
                    <a:pt x="364" y="9"/>
                  </a:lnTo>
                  <a:lnTo>
                    <a:pt x="354" y="5"/>
                  </a:lnTo>
                  <a:lnTo>
                    <a:pt x="344" y="2"/>
                  </a:lnTo>
                  <a:lnTo>
                    <a:pt x="335" y="1"/>
                  </a:lnTo>
                  <a:lnTo>
                    <a:pt x="3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54"/>
            <p:cNvSpPr>
              <a:spLocks/>
            </p:cNvSpPr>
            <p:nvPr/>
          </p:nvSpPr>
          <p:spPr bwMode="auto">
            <a:xfrm>
              <a:off x="428" y="1341"/>
              <a:ext cx="79" cy="12"/>
            </a:xfrm>
            <a:custGeom>
              <a:avLst/>
              <a:gdLst>
                <a:gd name="T0" fmla="*/ 70 w 396"/>
                <a:gd name="T1" fmla="*/ 0 h 64"/>
                <a:gd name="T2" fmla="*/ 70 w 396"/>
                <a:gd name="T3" fmla="*/ 0 h 64"/>
                <a:gd name="T4" fmla="*/ 61 w 396"/>
                <a:gd name="T5" fmla="*/ 0 h 64"/>
                <a:gd name="T6" fmla="*/ 51 w 396"/>
                <a:gd name="T7" fmla="*/ 1 h 64"/>
                <a:gd name="T8" fmla="*/ 41 w 396"/>
                <a:gd name="T9" fmla="*/ 4 h 64"/>
                <a:gd name="T10" fmla="*/ 32 w 396"/>
                <a:gd name="T11" fmla="*/ 9 h 64"/>
                <a:gd name="T12" fmla="*/ 23 w 396"/>
                <a:gd name="T13" fmla="*/ 14 h 64"/>
                <a:gd name="T14" fmla="*/ 14 w 396"/>
                <a:gd name="T15" fmla="*/ 21 h 64"/>
                <a:gd name="T16" fmla="*/ 6 w 396"/>
                <a:gd name="T17" fmla="*/ 30 h 64"/>
                <a:gd name="T18" fmla="*/ 1 w 396"/>
                <a:gd name="T19" fmla="*/ 41 h 64"/>
                <a:gd name="T20" fmla="*/ 1 w 396"/>
                <a:gd name="T21" fmla="*/ 41 h 64"/>
                <a:gd name="T22" fmla="*/ 0 w 396"/>
                <a:gd name="T23" fmla="*/ 49 h 64"/>
                <a:gd name="T24" fmla="*/ 1 w 396"/>
                <a:gd name="T25" fmla="*/ 54 h 64"/>
                <a:gd name="T26" fmla="*/ 4 w 396"/>
                <a:gd name="T27" fmla="*/ 60 h 64"/>
                <a:gd name="T28" fmla="*/ 10 w 396"/>
                <a:gd name="T29" fmla="*/ 62 h 64"/>
                <a:gd name="T30" fmla="*/ 10 w 396"/>
                <a:gd name="T31" fmla="*/ 62 h 64"/>
                <a:gd name="T32" fmla="*/ 16 w 396"/>
                <a:gd name="T33" fmla="*/ 64 h 64"/>
                <a:gd name="T34" fmla="*/ 16 w 396"/>
                <a:gd name="T35" fmla="*/ 64 h 64"/>
                <a:gd name="T36" fmla="*/ 20 w 396"/>
                <a:gd name="T37" fmla="*/ 64 h 64"/>
                <a:gd name="T38" fmla="*/ 25 w 396"/>
                <a:gd name="T39" fmla="*/ 61 h 64"/>
                <a:gd name="T40" fmla="*/ 29 w 396"/>
                <a:gd name="T41" fmla="*/ 59 h 64"/>
                <a:gd name="T42" fmla="*/ 31 w 396"/>
                <a:gd name="T43" fmla="*/ 54 h 64"/>
                <a:gd name="T44" fmla="*/ 31 w 396"/>
                <a:gd name="T45" fmla="*/ 54 h 64"/>
                <a:gd name="T46" fmla="*/ 34 w 396"/>
                <a:gd name="T47" fmla="*/ 47 h 64"/>
                <a:gd name="T48" fmla="*/ 39 w 396"/>
                <a:gd name="T49" fmla="*/ 43 h 64"/>
                <a:gd name="T50" fmla="*/ 44 w 396"/>
                <a:gd name="T51" fmla="*/ 39 h 64"/>
                <a:gd name="T52" fmla="*/ 49 w 396"/>
                <a:gd name="T53" fmla="*/ 36 h 64"/>
                <a:gd name="T54" fmla="*/ 55 w 396"/>
                <a:gd name="T55" fmla="*/ 34 h 64"/>
                <a:gd name="T56" fmla="*/ 60 w 396"/>
                <a:gd name="T57" fmla="*/ 33 h 64"/>
                <a:gd name="T58" fmla="*/ 69 w 396"/>
                <a:gd name="T59" fmla="*/ 33 h 64"/>
                <a:gd name="T60" fmla="*/ 69 w 396"/>
                <a:gd name="T61" fmla="*/ 33 h 64"/>
                <a:gd name="T62" fmla="*/ 76 w 396"/>
                <a:gd name="T63" fmla="*/ 33 h 64"/>
                <a:gd name="T64" fmla="*/ 76 w 396"/>
                <a:gd name="T65" fmla="*/ 33 h 64"/>
                <a:gd name="T66" fmla="*/ 78 w 396"/>
                <a:gd name="T67" fmla="*/ 33 h 64"/>
                <a:gd name="T68" fmla="*/ 380 w 396"/>
                <a:gd name="T69" fmla="*/ 33 h 64"/>
                <a:gd name="T70" fmla="*/ 380 w 396"/>
                <a:gd name="T71" fmla="*/ 33 h 64"/>
                <a:gd name="T72" fmla="*/ 386 w 396"/>
                <a:gd name="T73" fmla="*/ 31 h 64"/>
                <a:gd name="T74" fmla="*/ 391 w 396"/>
                <a:gd name="T75" fmla="*/ 28 h 64"/>
                <a:gd name="T76" fmla="*/ 395 w 396"/>
                <a:gd name="T77" fmla="*/ 23 h 64"/>
                <a:gd name="T78" fmla="*/ 396 w 396"/>
                <a:gd name="T79" fmla="*/ 16 h 64"/>
                <a:gd name="T80" fmla="*/ 396 w 396"/>
                <a:gd name="T81" fmla="*/ 16 h 64"/>
                <a:gd name="T82" fmla="*/ 395 w 396"/>
                <a:gd name="T83" fmla="*/ 10 h 64"/>
                <a:gd name="T84" fmla="*/ 391 w 396"/>
                <a:gd name="T85" fmla="*/ 5 h 64"/>
                <a:gd name="T86" fmla="*/ 386 w 396"/>
                <a:gd name="T87" fmla="*/ 1 h 64"/>
                <a:gd name="T88" fmla="*/ 380 w 396"/>
                <a:gd name="T89" fmla="*/ 0 h 64"/>
                <a:gd name="T90" fmla="*/ 80 w 396"/>
                <a:gd name="T91" fmla="*/ 0 h 64"/>
                <a:gd name="T92" fmla="*/ 80 w 396"/>
                <a:gd name="T93" fmla="*/ 0 h 64"/>
                <a:gd name="T94" fmla="*/ 70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70" y="0"/>
                  </a:moveTo>
                  <a:lnTo>
                    <a:pt x="70" y="0"/>
                  </a:lnTo>
                  <a:lnTo>
                    <a:pt x="61" y="0"/>
                  </a:lnTo>
                  <a:lnTo>
                    <a:pt x="51" y="1"/>
                  </a:lnTo>
                  <a:lnTo>
                    <a:pt x="41" y="4"/>
                  </a:lnTo>
                  <a:lnTo>
                    <a:pt x="32" y="9"/>
                  </a:lnTo>
                  <a:lnTo>
                    <a:pt x="23" y="14"/>
                  </a:lnTo>
                  <a:lnTo>
                    <a:pt x="14" y="21"/>
                  </a:lnTo>
                  <a:lnTo>
                    <a:pt x="6" y="30"/>
                  </a:lnTo>
                  <a:lnTo>
                    <a:pt x="1" y="41"/>
                  </a:lnTo>
                  <a:lnTo>
                    <a:pt x="1" y="41"/>
                  </a:lnTo>
                  <a:lnTo>
                    <a:pt x="0" y="49"/>
                  </a:lnTo>
                  <a:lnTo>
                    <a:pt x="1" y="54"/>
                  </a:lnTo>
                  <a:lnTo>
                    <a:pt x="4" y="60"/>
                  </a:lnTo>
                  <a:lnTo>
                    <a:pt x="10" y="62"/>
                  </a:lnTo>
                  <a:lnTo>
                    <a:pt x="10" y="62"/>
                  </a:lnTo>
                  <a:lnTo>
                    <a:pt x="16" y="64"/>
                  </a:lnTo>
                  <a:lnTo>
                    <a:pt x="16" y="64"/>
                  </a:lnTo>
                  <a:lnTo>
                    <a:pt x="20" y="64"/>
                  </a:lnTo>
                  <a:lnTo>
                    <a:pt x="25" y="61"/>
                  </a:lnTo>
                  <a:lnTo>
                    <a:pt x="29" y="59"/>
                  </a:lnTo>
                  <a:lnTo>
                    <a:pt x="31" y="54"/>
                  </a:lnTo>
                  <a:lnTo>
                    <a:pt x="31" y="54"/>
                  </a:lnTo>
                  <a:lnTo>
                    <a:pt x="34" y="47"/>
                  </a:lnTo>
                  <a:lnTo>
                    <a:pt x="39" y="43"/>
                  </a:lnTo>
                  <a:lnTo>
                    <a:pt x="44" y="39"/>
                  </a:lnTo>
                  <a:lnTo>
                    <a:pt x="49" y="36"/>
                  </a:lnTo>
                  <a:lnTo>
                    <a:pt x="55" y="34"/>
                  </a:lnTo>
                  <a:lnTo>
                    <a:pt x="60" y="33"/>
                  </a:lnTo>
                  <a:lnTo>
                    <a:pt x="69" y="33"/>
                  </a:lnTo>
                  <a:lnTo>
                    <a:pt x="69" y="33"/>
                  </a:lnTo>
                  <a:lnTo>
                    <a:pt x="76" y="33"/>
                  </a:lnTo>
                  <a:lnTo>
                    <a:pt x="76" y="33"/>
                  </a:lnTo>
                  <a:lnTo>
                    <a:pt x="78" y="33"/>
                  </a:lnTo>
                  <a:lnTo>
                    <a:pt x="380" y="33"/>
                  </a:lnTo>
                  <a:lnTo>
                    <a:pt x="380" y="33"/>
                  </a:lnTo>
                  <a:lnTo>
                    <a:pt x="386" y="31"/>
                  </a:lnTo>
                  <a:lnTo>
                    <a:pt x="391" y="28"/>
                  </a:lnTo>
                  <a:lnTo>
                    <a:pt x="395" y="23"/>
                  </a:lnTo>
                  <a:lnTo>
                    <a:pt x="396" y="16"/>
                  </a:lnTo>
                  <a:lnTo>
                    <a:pt x="396" y="16"/>
                  </a:lnTo>
                  <a:lnTo>
                    <a:pt x="395" y="10"/>
                  </a:lnTo>
                  <a:lnTo>
                    <a:pt x="391" y="5"/>
                  </a:lnTo>
                  <a:lnTo>
                    <a:pt x="386" y="1"/>
                  </a:lnTo>
                  <a:lnTo>
                    <a:pt x="380" y="0"/>
                  </a:lnTo>
                  <a:lnTo>
                    <a:pt x="80" y="0"/>
                  </a:lnTo>
                  <a:lnTo>
                    <a:pt x="80" y="0"/>
                  </a:lnTo>
                  <a:lnTo>
                    <a:pt x="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55"/>
            <p:cNvSpPr>
              <a:spLocks/>
            </p:cNvSpPr>
            <p:nvPr/>
          </p:nvSpPr>
          <p:spPr bwMode="auto">
            <a:xfrm>
              <a:off x="428" y="1341"/>
              <a:ext cx="79" cy="12"/>
            </a:xfrm>
            <a:custGeom>
              <a:avLst/>
              <a:gdLst>
                <a:gd name="T0" fmla="*/ 70 w 396"/>
                <a:gd name="T1" fmla="*/ 0 h 64"/>
                <a:gd name="T2" fmla="*/ 70 w 396"/>
                <a:gd name="T3" fmla="*/ 0 h 64"/>
                <a:gd name="T4" fmla="*/ 61 w 396"/>
                <a:gd name="T5" fmla="*/ 0 h 64"/>
                <a:gd name="T6" fmla="*/ 51 w 396"/>
                <a:gd name="T7" fmla="*/ 1 h 64"/>
                <a:gd name="T8" fmla="*/ 41 w 396"/>
                <a:gd name="T9" fmla="*/ 4 h 64"/>
                <a:gd name="T10" fmla="*/ 32 w 396"/>
                <a:gd name="T11" fmla="*/ 9 h 64"/>
                <a:gd name="T12" fmla="*/ 23 w 396"/>
                <a:gd name="T13" fmla="*/ 14 h 64"/>
                <a:gd name="T14" fmla="*/ 14 w 396"/>
                <a:gd name="T15" fmla="*/ 21 h 64"/>
                <a:gd name="T16" fmla="*/ 6 w 396"/>
                <a:gd name="T17" fmla="*/ 30 h 64"/>
                <a:gd name="T18" fmla="*/ 1 w 396"/>
                <a:gd name="T19" fmla="*/ 41 h 64"/>
                <a:gd name="T20" fmla="*/ 1 w 396"/>
                <a:gd name="T21" fmla="*/ 41 h 64"/>
                <a:gd name="T22" fmla="*/ 0 w 396"/>
                <a:gd name="T23" fmla="*/ 49 h 64"/>
                <a:gd name="T24" fmla="*/ 1 w 396"/>
                <a:gd name="T25" fmla="*/ 54 h 64"/>
                <a:gd name="T26" fmla="*/ 4 w 396"/>
                <a:gd name="T27" fmla="*/ 60 h 64"/>
                <a:gd name="T28" fmla="*/ 10 w 396"/>
                <a:gd name="T29" fmla="*/ 62 h 64"/>
                <a:gd name="T30" fmla="*/ 10 w 396"/>
                <a:gd name="T31" fmla="*/ 62 h 64"/>
                <a:gd name="T32" fmla="*/ 16 w 396"/>
                <a:gd name="T33" fmla="*/ 64 h 64"/>
                <a:gd name="T34" fmla="*/ 16 w 396"/>
                <a:gd name="T35" fmla="*/ 64 h 64"/>
                <a:gd name="T36" fmla="*/ 20 w 396"/>
                <a:gd name="T37" fmla="*/ 64 h 64"/>
                <a:gd name="T38" fmla="*/ 25 w 396"/>
                <a:gd name="T39" fmla="*/ 61 h 64"/>
                <a:gd name="T40" fmla="*/ 29 w 396"/>
                <a:gd name="T41" fmla="*/ 59 h 64"/>
                <a:gd name="T42" fmla="*/ 31 w 396"/>
                <a:gd name="T43" fmla="*/ 54 h 64"/>
                <a:gd name="T44" fmla="*/ 31 w 396"/>
                <a:gd name="T45" fmla="*/ 54 h 64"/>
                <a:gd name="T46" fmla="*/ 34 w 396"/>
                <a:gd name="T47" fmla="*/ 47 h 64"/>
                <a:gd name="T48" fmla="*/ 39 w 396"/>
                <a:gd name="T49" fmla="*/ 43 h 64"/>
                <a:gd name="T50" fmla="*/ 44 w 396"/>
                <a:gd name="T51" fmla="*/ 39 h 64"/>
                <a:gd name="T52" fmla="*/ 49 w 396"/>
                <a:gd name="T53" fmla="*/ 36 h 64"/>
                <a:gd name="T54" fmla="*/ 55 w 396"/>
                <a:gd name="T55" fmla="*/ 34 h 64"/>
                <a:gd name="T56" fmla="*/ 60 w 396"/>
                <a:gd name="T57" fmla="*/ 33 h 64"/>
                <a:gd name="T58" fmla="*/ 69 w 396"/>
                <a:gd name="T59" fmla="*/ 33 h 64"/>
                <a:gd name="T60" fmla="*/ 69 w 396"/>
                <a:gd name="T61" fmla="*/ 33 h 64"/>
                <a:gd name="T62" fmla="*/ 76 w 396"/>
                <a:gd name="T63" fmla="*/ 33 h 64"/>
                <a:gd name="T64" fmla="*/ 76 w 396"/>
                <a:gd name="T65" fmla="*/ 33 h 64"/>
                <a:gd name="T66" fmla="*/ 78 w 396"/>
                <a:gd name="T67" fmla="*/ 33 h 64"/>
                <a:gd name="T68" fmla="*/ 380 w 396"/>
                <a:gd name="T69" fmla="*/ 33 h 64"/>
                <a:gd name="T70" fmla="*/ 380 w 396"/>
                <a:gd name="T71" fmla="*/ 33 h 64"/>
                <a:gd name="T72" fmla="*/ 386 w 396"/>
                <a:gd name="T73" fmla="*/ 31 h 64"/>
                <a:gd name="T74" fmla="*/ 391 w 396"/>
                <a:gd name="T75" fmla="*/ 28 h 64"/>
                <a:gd name="T76" fmla="*/ 395 w 396"/>
                <a:gd name="T77" fmla="*/ 23 h 64"/>
                <a:gd name="T78" fmla="*/ 396 w 396"/>
                <a:gd name="T79" fmla="*/ 16 h 64"/>
                <a:gd name="T80" fmla="*/ 396 w 396"/>
                <a:gd name="T81" fmla="*/ 16 h 64"/>
                <a:gd name="T82" fmla="*/ 395 w 396"/>
                <a:gd name="T83" fmla="*/ 10 h 64"/>
                <a:gd name="T84" fmla="*/ 391 w 396"/>
                <a:gd name="T85" fmla="*/ 5 h 64"/>
                <a:gd name="T86" fmla="*/ 386 w 396"/>
                <a:gd name="T87" fmla="*/ 1 h 64"/>
                <a:gd name="T88" fmla="*/ 380 w 396"/>
                <a:gd name="T89" fmla="*/ 0 h 64"/>
                <a:gd name="T90" fmla="*/ 80 w 396"/>
                <a:gd name="T91" fmla="*/ 0 h 64"/>
                <a:gd name="T92" fmla="*/ 80 w 396"/>
                <a:gd name="T93" fmla="*/ 0 h 64"/>
                <a:gd name="T94" fmla="*/ 70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70" y="0"/>
                  </a:moveTo>
                  <a:lnTo>
                    <a:pt x="70" y="0"/>
                  </a:lnTo>
                  <a:lnTo>
                    <a:pt x="61" y="0"/>
                  </a:lnTo>
                  <a:lnTo>
                    <a:pt x="51" y="1"/>
                  </a:lnTo>
                  <a:lnTo>
                    <a:pt x="41" y="4"/>
                  </a:lnTo>
                  <a:lnTo>
                    <a:pt x="32" y="9"/>
                  </a:lnTo>
                  <a:lnTo>
                    <a:pt x="23" y="14"/>
                  </a:lnTo>
                  <a:lnTo>
                    <a:pt x="14" y="21"/>
                  </a:lnTo>
                  <a:lnTo>
                    <a:pt x="6" y="30"/>
                  </a:lnTo>
                  <a:lnTo>
                    <a:pt x="1" y="41"/>
                  </a:lnTo>
                  <a:lnTo>
                    <a:pt x="1" y="41"/>
                  </a:lnTo>
                  <a:lnTo>
                    <a:pt x="0" y="49"/>
                  </a:lnTo>
                  <a:lnTo>
                    <a:pt x="1" y="54"/>
                  </a:lnTo>
                  <a:lnTo>
                    <a:pt x="4" y="60"/>
                  </a:lnTo>
                  <a:lnTo>
                    <a:pt x="10" y="62"/>
                  </a:lnTo>
                  <a:lnTo>
                    <a:pt x="10" y="62"/>
                  </a:lnTo>
                  <a:lnTo>
                    <a:pt x="16" y="64"/>
                  </a:lnTo>
                  <a:lnTo>
                    <a:pt x="16" y="64"/>
                  </a:lnTo>
                  <a:lnTo>
                    <a:pt x="20" y="64"/>
                  </a:lnTo>
                  <a:lnTo>
                    <a:pt x="25" y="61"/>
                  </a:lnTo>
                  <a:lnTo>
                    <a:pt x="29" y="59"/>
                  </a:lnTo>
                  <a:lnTo>
                    <a:pt x="31" y="54"/>
                  </a:lnTo>
                  <a:lnTo>
                    <a:pt x="31" y="54"/>
                  </a:lnTo>
                  <a:lnTo>
                    <a:pt x="34" y="47"/>
                  </a:lnTo>
                  <a:lnTo>
                    <a:pt x="39" y="43"/>
                  </a:lnTo>
                  <a:lnTo>
                    <a:pt x="44" y="39"/>
                  </a:lnTo>
                  <a:lnTo>
                    <a:pt x="49" y="36"/>
                  </a:lnTo>
                  <a:lnTo>
                    <a:pt x="55" y="34"/>
                  </a:lnTo>
                  <a:lnTo>
                    <a:pt x="60" y="33"/>
                  </a:lnTo>
                  <a:lnTo>
                    <a:pt x="69" y="33"/>
                  </a:lnTo>
                  <a:lnTo>
                    <a:pt x="69" y="33"/>
                  </a:lnTo>
                  <a:lnTo>
                    <a:pt x="76" y="33"/>
                  </a:lnTo>
                  <a:lnTo>
                    <a:pt x="76" y="33"/>
                  </a:lnTo>
                  <a:lnTo>
                    <a:pt x="78" y="33"/>
                  </a:lnTo>
                  <a:lnTo>
                    <a:pt x="380" y="33"/>
                  </a:lnTo>
                  <a:lnTo>
                    <a:pt x="380" y="33"/>
                  </a:lnTo>
                  <a:lnTo>
                    <a:pt x="386" y="31"/>
                  </a:lnTo>
                  <a:lnTo>
                    <a:pt x="391" y="28"/>
                  </a:lnTo>
                  <a:lnTo>
                    <a:pt x="395" y="23"/>
                  </a:lnTo>
                  <a:lnTo>
                    <a:pt x="396" y="16"/>
                  </a:lnTo>
                  <a:lnTo>
                    <a:pt x="396" y="16"/>
                  </a:lnTo>
                  <a:lnTo>
                    <a:pt x="395" y="10"/>
                  </a:lnTo>
                  <a:lnTo>
                    <a:pt x="391" y="5"/>
                  </a:lnTo>
                  <a:lnTo>
                    <a:pt x="386" y="1"/>
                  </a:lnTo>
                  <a:lnTo>
                    <a:pt x="380" y="0"/>
                  </a:lnTo>
                  <a:lnTo>
                    <a:pt x="80" y="0"/>
                  </a:lnTo>
                  <a:lnTo>
                    <a:pt x="80" y="0"/>
                  </a:lnTo>
                  <a:lnTo>
                    <a:pt x="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56"/>
            <p:cNvSpPr>
              <a:spLocks/>
            </p:cNvSpPr>
            <p:nvPr/>
          </p:nvSpPr>
          <p:spPr bwMode="auto">
            <a:xfrm>
              <a:off x="428" y="1368"/>
              <a:ext cx="79" cy="13"/>
            </a:xfrm>
            <a:custGeom>
              <a:avLst/>
              <a:gdLst>
                <a:gd name="T0" fmla="*/ 70 w 396"/>
                <a:gd name="T1" fmla="*/ 0 h 65"/>
                <a:gd name="T2" fmla="*/ 70 w 396"/>
                <a:gd name="T3" fmla="*/ 0 h 65"/>
                <a:gd name="T4" fmla="*/ 61 w 396"/>
                <a:gd name="T5" fmla="*/ 2 h 65"/>
                <a:gd name="T6" fmla="*/ 51 w 396"/>
                <a:gd name="T7" fmla="*/ 3 h 65"/>
                <a:gd name="T8" fmla="*/ 41 w 396"/>
                <a:gd name="T9" fmla="*/ 5 h 65"/>
                <a:gd name="T10" fmla="*/ 32 w 396"/>
                <a:gd name="T11" fmla="*/ 9 h 65"/>
                <a:gd name="T12" fmla="*/ 23 w 396"/>
                <a:gd name="T13" fmla="*/ 14 h 65"/>
                <a:gd name="T14" fmla="*/ 14 w 396"/>
                <a:gd name="T15" fmla="*/ 22 h 65"/>
                <a:gd name="T16" fmla="*/ 6 w 396"/>
                <a:gd name="T17" fmla="*/ 32 h 65"/>
                <a:gd name="T18" fmla="*/ 1 w 396"/>
                <a:gd name="T19" fmla="*/ 43 h 65"/>
                <a:gd name="T20" fmla="*/ 1 w 396"/>
                <a:gd name="T21" fmla="*/ 43 h 65"/>
                <a:gd name="T22" fmla="*/ 0 w 396"/>
                <a:gd name="T23" fmla="*/ 49 h 65"/>
                <a:gd name="T24" fmla="*/ 1 w 396"/>
                <a:gd name="T25" fmla="*/ 55 h 65"/>
                <a:gd name="T26" fmla="*/ 4 w 396"/>
                <a:gd name="T27" fmla="*/ 60 h 65"/>
                <a:gd name="T28" fmla="*/ 10 w 396"/>
                <a:gd name="T29" fmla="*/ 64 h 65"/>
                <a:gd name="T30" fmla="*/ 10 w 396"/>
                <a:gd name="T31" fmla="*/ 64 h 65"/>
                <a:gd name="T32" fmla="*/ 16 w 396"/>
                <a:gd name="T33" fmla="*/ 65 h 65"/>
                <a:gd name="T34" fmla="*/ 16 w 396"/>
                <a:gd name="T35" fmla="*/ 65 h 65"/>
                <a:gd name="T36" fmla="*/ 20 w 396"/>
                <a:gd name="T37" fmla="*/ 64 h 65"/>
                <a:gd name="T38" fmla="*/ 25 w 396"/>
                <a:gd name="T39" fmla="*/ 63 h 65"/>
                <a:gd name="T40" fmla="*/ 29 w 396"/>
                <a:gd name="T41" fmla="*/ 59 h 65"/>
                <a:gd name="T42" fmla="*/ 31 w 396"/>
                <a:gd name="T43" fmla="*/ 55 h 65"/>
                <a:gd name="T44" fmla="*/ 31 w 396"/>
                <a:gd name="T45" fmla="*/ 55 h 65"/>
                <a:gd name="T46" fmla="*/ 34 w 396"/>
                <a:gd name="T47" fmla="*/ 48 h 65"/>
                <a:gd name="T48" fmla="*/ 39 w 396"/>
                <a:gd name="T49" fmla="*/ 43 h 65"/>
                <a:gd name="T50" fmla="*/ 44 w 396"/>
                <a:gd name="T51" fmla="*/ 39 h 65"/>
                <a:gd name="T52" fmla="*/ 49 w 396"/>
                <a:gd name="T53" fmla="*/ 37 h 65"/>
                <a:gd name="T54" fmla="*/ 55 w 396"/>
                <a:gd name="T55" fmla="*/ 35 h 65"/>
                <a:gd name="T56" fmla="*/ 60 w 396"/>
                <a:gd name="T57" fmla="*/ 34 h 65"/>
                <a:gd name="T58" fmla="*/ 69 w 396"/>
                <a:gd name="T59" fmla="*/ 33 h 65"/>
                <a:gd name="T60" fmla="*/ 69 w 396"/>
                <a:gd name="T61" fmla="*/ 33 h 65"/>
                <a:gd name="T62" fmla="*/ 76 w 396"/>
                <a:gd name="T63" fmla="*/ 33 h 65"/>
                <a:gd name="T64" fmla="*/ 76 w 396"/>
                <a:gd name="T65" fmla="*/ 33 h 65"/>
                <a:gd name="T66" fmla="*/ 78 w 396"/>
                <a:gd name="T67" fmla="*/ 34 h 65"/>
                <a:gd name="T68" fmla="*/ 380 w 396"/>
                <a:gd name="T69" fmla="*/ 34 h 65"/>
                <a:gd name="T70" fmla="*/ 380 w 396"/>
                <a:gd name="T71" fmla="*/ 34 h 65"/>
                <a:gd name="T72" fmla="*/ 386 w 396"/>
                <a:gd name="T73" fmla="*/ 33 h 65"/>
                <a:gd name="T74" fmla="*/ 391 w 396"/>
                <a:gd name="T75" fmla="*/ 29 h 65"/>
                <a:gd name="T76" fmla="*/ 395 w 396"/>
                <a:gd name="T77" fmla="*/ 24 h 65"/>
                <a:gd name="T78" fmla="*/ 396 w 396"/>
                <a:gd name="T79" fmla="*/ 18 h 65"/>
                <a:gd name="T80" fmla="*/ 396 w 396"/>
                <a:gd name="T81" fmla="*/ 18 h 65"/>
                <a:gd name="T82" fmla="*/ 395 w 396"/>
                <a:gd name="T83" fmla="*/ 12 h 65"/>
                <a:gd name="T84" fmla="*/ 391 w 396"/>
                <a:gd name="T85" fmla="*/ 5 h 65"/>
                <a:gd name="T86" fmla="*/ 386 w 396"/>
                <a:gd name="T87" fmla="*/ 3 h 65"/>
                <a:gd name="T88" fmla="*/ 380 w 396"/>
                <a:gd name="T89" fmla="*/ 2 h 65"/>
                <a:gd name="T90" fmla="*/ 80 w 396"/>
                <a:gd name="T91" fmla="*/ 2 h 65"/>
                <a:gd name="T92" fmla="*/ 80 w 396"/>
                <a:gd name="T93" fmla="*/ 2 h 65"/>
                <a:gd name="T94" fmla="*/ 70 w 396"/>
                <a:gd name="T9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70" y="0"/>
                  </a:moveTo>
                  <a:lnTo>
                    <a:pt x="70" y="0"/>
                  </a:lnTo>
                  <a:lnTo>
                    <a:pt x="61" y="2"/>
                  </a:lnTo>
                  <a:lnTo>
                    <a:pt x="51" y="3"/>
                  </a:lnTo>
                  <a:lnTo>
                    <a:pt x="41" y="5"/>
                  </a:lnTo>
                  <a:lnTo>
                    <a:pt x="32" y="9"/>
                  </a:lnTo>
                  <a:lnTo>
                    <a:pt x="23" y="14"/>
                  </a:lnTo>
                  <a:lnTo>
                    <a:pt x="14" y="22"/>
                  </a:lnTo>
                  <a:lnTo>
                    <a:pt x="6" y="32"/>
                  </a:lnTo>
                  <a:lnTo>
                    <a:pt x="1" y="43"/>
                  </a:lnTo>
                  <a:lnTo>
                    <a:pt x="1" y="43"/>
                  </a:lnTo>
                  <a:lnTo>
                    <a:pt x="0" y="49"/>
                  </a:lnTo>
                  <a:lnTo>
                    <a:pt x="1" y="55"/>
                  </a:lnTo>
                  <a:lnTo>
                    <a:pt x="4" y="60"/>
                  </a:lnTo>
                  <a:lnTo>
                    <a:pt x="10" y="64"/>
                  </a:lnTo>
                  <a:lnTo>
                    <a:pt x="10" y="64"/>
                  </a:lnTo>
                  <a:lnTo>
                    <a:pt x="16" y="65"/>
                  </a:lnTo>
                  <a:lnTo>
                    <a:pt x="16" y="65"/>
                  </a:lnTo>
                  <a:lnTo>
                    <a:pt x="20" y="64"/>
                  </a:lnTo>
                  <a:lnTo>
                    <a:pt x="25" y="63"/>
                  </a:lnTo>
                  <a:lnTo>
                    <a:pt x="29" y="59"/>
                  </a:lnTo>
                  <a:lnTo>
                    <a:pt x="31" y="55"/>
                  </a:lnTo>
                  <a:lnTo>
                    <a:pt x="31" y="55"/>
                  </a:lnTo>
                  <a:lnTo>
                    <a:pt x="34" y="48"/>
                  </a:lnTo>
                  <a:lnTo>
                    <a:pt x="39" y="43"/>
                  </a:lnTo>
                  <a:lnTo>
                    <a:pt x="44" y="39"/>
                  </a:lnTo>
                  <a:lnTo>
                    <a:pt x="49" y="37"/>
                  </a:lnTo>
                  <a:lnTo>
                    <a:pt x="55" y="35"/>
                  </a:lnTo>
                  <a:lnTo>
                    <a:pt x="60" y="34"/>
                  </a:lnTo>
                  <a:lnTo>
                    <a:pt x="69" y="33"/>
                  </a:lnTo>
                  <a:lnTo>
                    <a:pt x="69" y="33"/>
                  </a:lnTo>
                  <a:lnTo>
                    <a:pt x="76" y="33"/>
                  </a:lnTo>
                  <a:lnTo>
                    <a:pt x="76" y="33"/>
                  </a:lnTo>
                  <a:lnTo>
                    <a:pt x="78" y="34"/>
                  </a:lnTo>
                  <a:lnTo>
                    <a:pt x="380" y="34"/>
                  </a:lnTo>
                  <a:lnTo>
                    <a:pt x="380" y="34"/>
                  </a:lnTo>
                  <a:lnTo>
                    <a:pt x="386" y="33"/>
                  </a:lnTo>
                  <a:lnTo>
                    <a:pt x="391" y="29"/>
                  </a:lnTo>
                  <a:lnTo>
                    <a:pt x="395" y="24"/>
                  </a:lnTo>
                  <a:lnTo>
                    <a:pt x="396" y="18"/>
                  </a:lnTo>
                  <a:lnTo>
                    <a:pt x="396" y="18"/>
                  </a:lnTo>
                  <a:lnTo>
                    <a:pt x="395" y="12"/>
                  </a:lnTo>
                  <a:lnTo>
                    <a:pt x="391" y="5"/>
                  </a:lnTo>
                  <a:lnTo>
                    <a:pt x="386" y="3"/>
                  </a:lnTo>
                  <a:lnTo>
                    <a:pt x="380" y="2"/>
                  </a:lnTo>
                  <a:lnTo>
                    <a:pt x="80" y="2"/>
                  </a:lnTo>
                  <a:lnTo>
                    <a:pt x="80" y="2"/>
                  </a:lnTo>
                  <a:lnTo>
                    <a:pt x="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57"/>
            <p:cNvSpPr>
              <a:spLocks/>
            </p:cNvSpPr>
            <p:nvPr/>
          </p:nvSpPr>
          <p:spPr bwMode="auto">
            <a:xfrm>
              <a:off x="428" y="1368"/>
              <a:ext cx="79" cy="13"/>
            </a:xfrm>
            <a:custGeom>
              <a:avLst/>
              <a:gdLst>
                <a:gd name="T0" fmla="*/ 70 w 396"/>
                <a:gd name="T1" fmla="*/ 0 h 65"/>
                <a:gd name="T2" fmla="*/ 70 w 396"/>
                <a:gd name="T3" fmla="*/ 0 h 65"/>
                <a:gd name="T4" fmla="*/ 61 w 396"/>
                <a:gd name="T5" fmla="*/ 2 h 65"/>
                <a:gd name="T6" fmla="*/ 51 w 396"/>
                <a:gd name="T7" fmla="*/ 3 h 65"/>
                <a:gd name="T8" fmla="*/ 41 w 396"/>
                <a:gd name="T9" fmla="*/ 5 h 65"/>
                <a:gd name="T10" fmla="*/ 32 w 396"/>
                <a:gd name="T11" fmla="*/ 9 h 65"/>
                <a:gd name="T12" fmla="*/ 23 w 396"/>
                <a:gd name="T13" fmla="*/ 14 h 65"/>
                <a:gd name="T14" fmla="*/ 14 w 396"/>
                <a:gd name="T15" fmla="*/ 22 h 65"/>
                <a:gd name="T16" fmla="*/ 6 w 396"/>
                <a:gd name="T17" fmla="*/ 32 h 65"/>
                <a:gd name="T18" fmla="*/ 1 w 396"/>
                <a:gd name="T19" fmla="*/ 43 h 65"/>
                <a:gd name="T20" fmla="*/ 1 w 396"/>
                <a:gd name="T21" fmla="*/ 43 h 65"/>
                <a:gd name="T22" fmla="*/ 0 w 396"/>
                <a:gd name="T23" fmla="*/ 49 h 65"/>
                <a:gd name="T24" fmla="*/ 1 w 396"/>
                <a:gd name="T25" fmla="*/ 55 h 65"/>
                <a:gd name="T26" fmla="*/ 4 w 396"/>
                <a:gd name="T27" fmla="*/ 60 h 65"/>
                <a:gd name="T28" fmla="*/ 10 w 396"/>
                <a:gd name="T29" fmla="*/ 64 h 65"/>
                <a:gd name="T30" fmla="*/ 10 w 396"/>
                <a:gd name="T31" fmla="*/ 64 h 65"/>
                <a:gd name="T32" fmla="*/ 16 w 396"/>
                <a:gd name="T33" fmla="*/ 65 h 65"/>
                <a:gd name="T34" fmla="*/ 16 w 396"/>
                <a:gd name="T35" fmla="*/ 65 h 65"/>
                <a:gd name="T36" fmla="*/ 20 w 396"/>
                <a:gd name="T37" fmla="*/ 64 h 65"/>
                <a:gd name="T38" fmla="*/ 25 w 396"/>
                <a:gd name="T39" fmla="*/ 63 h 65"/>
                <a:gd name="T40" fmla="*/ 29 w 396"/>
                <a:gd name="T41" fmla="*/ 59 h 65"/>
                <a:gd name="T42" fmla="*/ 31 w 396"/>
                <a:gd name="T43" fmla="*/ 55 h 65"/>
                <a:gd name="T44" fmla="*/ 31 w 396"/>
                <a:gd name="T45" fmla="*/ 55 h 65"/>
                <a:gd name="T46" fmla="*/ 34 w 396"/>
                <a:gd name="T47" fmla="*/ 48 h 65"/>
                <a:gd name="T48" fmla="*/ 39 w 396"/>
                <a:gd name="T49" fmla="*/ 43 h 65"/>
                <a:gd name="T50" fmla="*/ 44 w 396"/>
                <a:gd name="T51" fmla="*/ 39 h 65"/>
                <a:gd name="T52" fmla="*/ 49 w 396"/>
                <a:gd name="T53" fmla="*/ 37 h 65"/>
                <a:gd name="T54" fmla="*/ 55 w 396"/>
                <a:gd name="T55" fmla="*/ 35 h 65"/>
                <a:gd name="T56" fmla="*/ 60 w 396"/>
                <a:gd name="T57" fmla="*/ 34 h 65"/>
                <a:gd name="T58" fmla="*/ 69 w 396"/>
                <a:gd name="T59" fmla="*/ 33 h 65"/>
                <a:gd name="T60" fmla="*/ 69 w 396"/>
                <a:gd name="T61" fmla="*/ 33 h 65"/>
                <a:gd name="T62" fmla="*/ 76 w 396"/>
                <a:gd name="T63" fmla="*/ 33 h 65"/>
                <a:gd name="T64" fmla="*/ 76 w 396"/>
                <a:gd name="T65" fmla="*/ 33 h 65"/>
                <a:gd name="T66" fmla="*/ 78 w 396"/>
                <a:gd name="T67" fmla="*/ 34 h 65"/>
                <a:gd name="T68" fmla="*/ 380 w 396"/>
                <a:gd name="T69" fmla="*/ 34 h 65"/>
                <a:gd name="T70" fmla="*/ 380 w 396"/>
                <a:gd name="T71" fmla="*/ 34 h 65"/>
                <a:gd name="T72" fmla="*/ 386 w 396"/>
                <a:gd name="T73" fmla="*/ 33 h 65"/>
                <a:gd name="T74" fmla="*/ 391 w 396"/>
                <a:gd name="T75" fmla="*/ 29 h 65"/>
                <a:gd name="T76" fmla="*/ 395 w 396"/>
                <a:gd name="T77" fmla="*/ 24 h 65"/>
                <a:gd name="T78" fmla="*/ 396 w 396"/>
                <a:gd name="T79" fmla="*/ 18 h 65"/>
                <a:gd name="T80" fmla="*/ 396 w 396"/>
                <a:gd name="T81" fmla="*/ 18 h 65"/>
                <a:gd name="T82" fmla="*/ 395 w 396"/>
                <a:gd name="T83" fmla="*/ 12 h 65"/>
                <a:gd name="T84" fmla="*/ 391 w 396"/>
                <a:gd name="T85" fmla="*/ 5 h 65"/>
                <a:gd name="T86" fmla="*/ 386 w 396"/>
                <a:gd name="T87" fmla="*/ 3 h 65"/>
                <a:gd name="T88" fmla="*/ 380 w 396"/>
                <a:gd name="T89" fmla="*/ 2 h 65"/>
                <a:gd name="T90" fmla="*/ 80 w 396"/>
                <a:gd name="T91" fmla="*/ 2 h 65"/>
                <a:gd name="T92" fmla="*/ 80 w 396"/>
                <a:gd name="T93" fmla="*/ 2 h 65"/>
                <a:gd name="T94" fmla="*/ 70 w 396"/>
                <a:gd name="T9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70" y="0"/>
                  </a:moveTo>
                  <a:lnTo>
                    <a:pt x="70" y="0"/>
                  </a:lnTo>
                  <a:lnTo>
                    <a:pt x="61" y="2"/>
                  </a:lnTo>
                  <a:lnTo>
                    <a:pt x="51" y="3"/>
                  </a:lnTo>
                  <a:lnTo>
                    <a:pt x="41" y="5"/>
                  </a:lnTo>
                  <a:lnTo>
                    <a:pt x="32" y="9"/>
                  </a:lnTo>
                  <a:lnTo>
                    <a:pt x="23" y="14"/>
                  </a:lnTo>
                  <a:lnTo>
                    <a:pt x="14" y="22"/>
                  </a:lnTo>
                  <a:lnTo>
                    <a:pt x="6" y="32"/>
                  </a:lnTo>
                  <a:lnTo>
                    <a:pt x="1" y="43"/>
                  </a:lnTo>
                  <a:lnTo>
                    <a:pt x="1" y="43"/>
                  </a:lnTo>
                  <a:lnTo>
                    <a:pt x="0" y="49"/>
                  </a:lnTo>
                  <a:lnTo>
                    <a:pt x="1" y="55"/>
                  </a:lnTo>
                  <a:lnTo>
                    <a:pt x="4" y="60"/>
                  </a:lnTo>
                  <a:lnTo>
                    <a:pt x="10" y="64"/>
                  </a:lnTo>
                  <a:lnTo>
                    <a:pt x="10" y="64"/>
                  </a:lnTo>
                  <a:lnTo>
                    <a:pt x="16" y="65"/>
                  </a:lnTo>
                  <a:lnTo>
                    <a:pt x="16" y="65"/>
                  </a:lnTo>
                  <a:lnTo>
                    <a:pt x="20" y="64"/>
                  </a:lnTo>
                  <a:lnTo>
                    <a:pt x="25" y="63"/>
                  </a:lnTo>
                  <a:lnTo>
                    <a:pt x="29" y="59"/>
                  </a:lnTo>
                  <a:lnTo>
                    <a:pt x="31" y="55"/>
                  </a:lnTo>
                  <a:lnTo>
                    <a:pt x="31" y="55"/>
                  </a:lnTo>
                  <a:lnTo>
                    <a:pt x="34" y="48"/>
                  </a:lnTo>
                  <a:lnTo>
                    <a:pt x="39" y="43"/>
                  </a:lnTo>
                  <a:lnTo>
                    <a:pt x="44" y="39"/>
                  </a:lnTo>
                  <a:lnTo>
                    <a:pt x="49" y="37"/>
                  </a:lnTo>
                  <a:lnTo>
                    <a:pt x="55" y="35"/>
                  </a:lnTo>
                  <a:lnTo>
                    <a:pt x="60" y="34"/>
                  </a:lnTo>
                  <a:lnTo>
                    <a:pt x="69" y="33"/>
                  </a:lnTo>
                  <a:lnTo>
                    <a:pt x="69" y="33"/>
                  </a:lnTo>
                  <a:lnTo>
                    <a:pt x="76" y="33"/>
                  </a:lnTo>
                  <a:lnTo>
                    <a:pt x="76" y="33"/>
                  </a:lnTo>
                  <a:lnTo>
                    <a:pt x="78" y="34"/>
                  </a:lnTo>
                  <a:lnTo>
                    <a:pt x="380" y="34"/>
                  </a:lnTo>
                  <a:lnTo>
                    <a:pt x="380" y="34"/>
                  </a:lnTo>
                  <a:lnTo>
                    <a:pt x="386" y="33"/>
                  </a:lnTo>
                  <a:lnTo>
                    <a:pt x="391" y="29"/>
                  </a:lnTo>
                  <a:lnTo>
                    <a:pt x="395" y="24"/>
                  </a:lnTo>
                  <a:lnTo>
                    <a:pt x="396" y="18"/>
                  </a:lnTo>
                  <a:lnTo>
                    <a:pt x="396" y="18"/>
                  </a:lnTo>
                  <a:lnTo>
                    <a:pt x="395" y="12"/>
                  </a:lnTo>
                  <a:lnTo>
                    <a:pt x="391" y="5"/>
                  </a:lnTo>
                  <a:lnTo>
                    <a:pt x="386" y="3"/>
                  </a:lnTo>
                  <a:lnTo>
                    <a:pt x="380" y="2"/>
                  </a:lnTo>
                  <a:lnTo>
                    <a:pt x="80" y="2"/>
                  </a:lnTo>
                  <a:lnTo>
                    <a:pt x="80" y="2"/>
                  </a:lnTo>
                  <a:lnTo>
                    <a:pt x="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58"/>
            <p:cNvSpPr>
              <a:spLocks/>
            </p:cNvSpPr>
            <p:nvPr/>
          </p:nvSpPr>
          <p:spPr bwMode="auto">
            <a:xfrm>
              <a:off x="428" y="1396"/>
              <a:ext cx="79" cy="13"/>
            </a:xfrm>
            <a:custGeom>
              <a:avLst/>
              <a:gdLst>
                <a:gd name="T0" fmla="*/ 70 w 396"/>
                <a:gd name="T1" fmla="*/ 0 h 63"/>
                <a:gd name="T2" fmla="*/ 70 w 396"/>
                <a:gd name="T3" fmla="*/ 0 h 63"/>
                <a:gd name="T4" fmla="*/ 61 w 396"/>
                <a:gd name="T5" fmla="*/ 0 h 63"/>
                <a:gd name="T6" fmla="*/ 51 w 396"/>
                <a:gd name="T7" fmla="*/ 1 h 63"/>
                <a:gd name="T8" fmla="*/ 41 w 396"/>
                <a:gd name="T9" fmla="*/ 4 h 63"/>
                <a:gd name="T10" fmla="*/ 32 w 396"/>
                <a:gd name="T11" fmla="*/ 7 h 63"/>
                <a:gd name="T12" fmla="*/ 23 w 396"/>
                <a:gd name="T13" fmla="*/ 14 h 63"/>
                <a:gd name="T14" fmla="*/ 14 w 396"/>
                <a:gd name="T15" fmla="*/ 21 h 63"/>
                <a:gd name="T16" fmla="*/ 6 w 396"/>
                <a:gd name="T17" fmla="*/ 30 h 63"/>
                <a:gd name="T18" fmla="*/ 1 w 396"/>
                <a:gd name="T19" fmla="*/ 41 h 63"/>
                <a:gd name="T20" fmla="*/ 1 w 396"/>
                <a:gd name="T21" fmla="*/ 41 h 63"/>
                <a:gd name="T22" fmla="*/ 0 w 396"/>
                <a:gd name="T23" fmla="*/ 47 h 63"/>
                <a:gd name="T24" fmla="*/ 1 w 396"/>
                <a:gd name="T25" fmla="*/ 53 h 63"/>
                <a:gd name="T26" fmla="*/ 4 w 396"/>
                <a:gd name="T27" fmla="*/ 58 h 63"/>
                <a:gd name="T28" fmla="*/ 10 w 396"/>
                <a:gd name="T29" fmla="*/ 62 h 63"/>
                <a:gd name="T30" fmla="*/ 10 w 396"/>
                <a:gd name="T31" fmla="*/ 62 h 63"/>
                <a:gd name="T32" fmla="*/ 16 w 396"/>
                <a:gd name="T33" fmla="*/ 63 h 63"/>
                <a:gd name="T34" fmla="*/ 16 w 396"/>
                <a:gd name="T35" fmla="*/ 63 h 63"/>
                <a:gd name="T36" fmla="*/ 20 w 396"/>
                <a:gd name="T37" fmla="*/ 63 h 63"/>
                <a:gd name="T38" fmla="*/ 25 w 396"/>
                <a:gd name="T39" fmla="*/ 61 h 63"/>
                <a:gd name="T40" fmla="*/ 29 w 396"/>
                <a:gd name="T41" fmla="*/ 57 h 63"/>
                <a:gd name="T42" fmla="*/ 31 w 396"/>
                <a:gd name="T43" fmla="*/ 53 h 63"/>
                <a:gd name="T44" fmla="*/ 31 w 396"/>
                <a:gd name="T45" fmla="*/ 53 h 63"/>
                <a:gd name="T46" fmla="*/ 34 w 396"/>
                <a:gd name="T47" fmla="*/ 47 h 63"/>
                <a:gd name="T48" fmla="*/ 39 w 396"/>
                <a:gd name="T49" fmla="*/ 42 h 63"/>
                <a:gd name="T50" fmla="*/ 44 w 396"/>
                <a:gd name="T51" fmla="*/ 39 h 63"/>
                <a:gd name="T52" fmla="*/ 49 w 396"/>
                <a:gd name="T53" fmla="*/ 36 h 63"/>
                <a:gd name="T54" fmla="*/ 55 w 396"/>
                <a:gd name="T55" fmla="*/ 34 h 63"/>
                <a:gd name="T56" fmla="*/ 60 w 396"/>
                <a:gd name="T57" fmla="*/ 32 h 63"/>
                <a:gd name="T58" fmla="*/ 69 w 396"/>
                <a:gd name="T59" fmla="*/ 32 h 63"/>
                <a:gd name="T60" fmla="*/ 69 w 396"/>
                <a:gd name="T61" fmla="*/ 32 h 63"/>
                <a:gd name="T62" fmla="*/ 76 w 396"/>
                <a:gd name="T63" fmla="*/ 32 h 63"/>
                <a:gd name="T64" fmla="*/ 76 w 396"/>
                <a:gd name="T65" fmla="*/ 32 h 63"/>
                <a:gd name="T66" fmla="*/ 78 w 396"/>
                <a:gd name="T67" fmla="*/ 32 h 63"/>
                <a:gd name="T68" fmla="*/ 380 w 396"/>
                <a:gd name="T69" fmla="*/ 32 h 63"/>
                <a:gd name="T70" fmla="*/ 380 w 396"/>
                <a:gd name="T71" fmla="*/ 32 h 63"/>
                <a:gd name="T72" fmla="*/ 386 w 396"/>
                <a:gd name="T73" fmla="*/ 31 h 63"/>
                <a:gd name="T74" fmla="*/ 391 w 396"/>
                <a:gd name="T75" fmla="*/ 27 h 63"/>
                <a:gd name="T76" fmla="*/ 395 w 396"/>
                <a:gd name="T77" fmla="*/ 22 h 63"/>
                <a:gd name="T78" fmla="*/ 396 w 396"/>
                <a:gd name="T79" fmla="*/ 16 h 63"/>
                <a:gd name="T80" fmla="*/ 396 w 396"/>
                <a:gd name="T81" fmla="*/ 16 h 63"/>
                <a:gd name="T82" fmla="*/ 395 w 396"/>
                <a:gd name="T83" fmla="*/ 10 h 63"/>
                <a:gd name="T84" fmla="*/ 391 w 396"/>
                <a:gd name="T85" fmla="*/ 5 h 63"/>
                <a:gd name="T86" fmla="*/ 386 w 396"/>
                <a:gd name="T87" fmla="*/ 1 h 63"/>
                <a:gd name="T88" fmla="*/ 380 w 396"/>
                <a:gd name="T89" fmla="*/ 0 h 63"/>
                <a:gd name="T90" fmla="*/ 80 w 396"/>
                <a:gd name="T91" fmla="*/ 0 h 63"/>
                <a:gd name="T92" fmla="*/ 80 w 396"/>
                <a:gd name="T93" fmla="*/ 0 h 63"/>
                <a:gd name="T94" fmla="*/ 70 w 396"/>
                <a:gd name="T9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3">
                  <a:moveTo>
                    <a:pt x="70" y="0"/>
                  </a:moveTo>
                  <a:lnTo>
                    <a:pt x="70" y="0"/>
                  </a:lnTo>
                  <a:lnTo>
                    <a:pt x="61" y="0"/>
                  </a:lnTo>
                  <a:lnTo>
                    <a:pt x="51" y="1"/>
                  </a:lnTo>
                  <a:lnTo>
                    <a:pt x="41" y="4"/>
                  </a:lnTo>
                  <a:lnTo>
                    <a:pt x="32" y="7"/>
                  </a:lnTo>
                  <a:lnTo>
                    <a:pt x="23" y="14"/>
                  </a:lnTo>
                  <a:lnTo>
                    <a:pt x="14" y="21"/>
                  </a:lnTo>
                  <a:lnTo>
                    <a:pt x="6" y="30"/>
                  </a:lnTo>
                  <a:lnTo>
                    <a:pt x="1" y="41"/>
                  </a:lnTo>
                  <a:lnTo>
                    <a:pt x="1" y="41"/>
                  </a:lnTo>
                  <a:lnTo>
                    <a:pt x="0" y="47"/>
                  </a:lnTo>
                  <a:lnTo>
                    <a:pt x="1" y="53"/>
                  </a:lnTo>
                  <a:lnTo>
                    <a:pt x="4" y="58"/>
                  </a:lnTo>
                  <a:lnTo>
                    <a:pt x="10" y="62"/>
                  </a:lnTo>
                  <a:lnTo>
                    <a:pt x="10" y="62"/>
                  </a:lnTo>
                  <a:lnTo>
                    <a:pt x="16" y="63"/>
                  </a:lnTo>
                  <a:lnTo>
                    <a:pt x="16" y="63"/>
                  </a:lnTo>
                  <a:lnTo>
                    <a:pt x="20" y="63"/>
                  </a:lnTo>
                  <a:lnTo>
                    <a:pt x="25" y="61"/>
                  </a:lnTo>
                  <a:lnTo>
                    <a:pt x="29" y="57"/>
                  </a:lnTo>
                  <a:lnTo>
                    <a:pt x="31" y="53"/>
                  </a:lnTo>
                  <a:lnTo>
                    <a:pt x="31" y="53"/>
                  </a:lnTo>
                  <a:lnTo>
                    <a:pt x="34" y="47"/>
                  </a:lnTo>
                  <a:lnTo>
                    <a:pt x="39" y="42"/>
                  </a:lnTo>
                  <a:lnTo>
                    <a:pt x="44" y="39"/>
                  </a:lnTo>
                  <a:lnTo>
                    <a:pt x="49" y="36"/>
                  </a:lnTo>
                  <a:lnTo>
                    <a:pt x="55" y="34"/>
                  </a:lnTo>
                  <a:lnTo>
                    <a:pt x="60" y="32"/>
                  </a:lnTo>
                  <a:lnTo>
                    <a:pt x="69" y="32"/>
                  </a:lnTo>
                  <a:lnTo>
                    <a:pt x="69" y="32"/>
                  </a:lnTo>
                  <a:lnTo>
                    <a:pt x="76" y="32"/>
                  </a:lnTo>
                  <a:lnTo>
                    <a:pt x="76" y="32"/>
                  </a:lnTo>
                  <a:lnTo>
                    <a:pt x="78" y="32"/>
                  </a:lnTo>
                  <a:lnTo>
                    <a:pt x="380" y="32"/>
                  </a:lnTo>
                  <a:lnTo>
                    <a:pt x="380" y="32"/>
                  </a:lnTo>
                  <a:lnTo>
                    <a:pt x="386" y="31"/>
                  </a:lnTo>
                  <a:lnTo>
                    <a:pt x="391" y="27"/>
                  </a:lnTo>
                  <a:lnTo>
                    <a:pt x="395" y="22"/>
                  </a:lnTo>
                  <a:lnTo>
                    <a:pt x="396" y="16"/>
                  </a:lnTo>
                  <a:lnTo>
                    <a:pt x="396" y="16"/>
                  </a:lnTo>
                  <a:lnTo>
                    <a:pt x="395" y="10"/>
                  </a:lnTo>
                  <a:lnTo>
                    <a:pt x="391" y="5"/>
                  </a:lnTo>
                  <a:lnTo>
                    <a:pt x="386" y="1"/>
                  </a:lnTo>
                  <a:lnTo>
                    <a:pt x="380" y="0"/>
                  </a:lnTo>
                  <a:lnTo>
                    <a:pt x="80" y="0"/>
                  </a:lnTo>
                  <a:lnTo>
                    <a:pt x="80" y="0"/>
                  </a:lnTo>
                  <a:lnTo>
                    <a:pt x="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59"/>
            <p:cNvSpPr>
              <a:spLocks/>
            </p:cNvSpPr>
            <p:nvPr/>
          </p:nvSpPr>
          <p:spPr bwMode="auto">
            <a:xfrm>
              <a:off x="428" y="1396"/>
              <a:ext cx="79" cy="13"/>
            </a:xfrm>
            <a:custGeom>
              <a:avLst/>
              <a:gdLst>
                <a:gd name="T0" fmla="*/ 70 w 396"/>
                <a:gd name="T1" fmla="*/ 0 h 63"/>
                <a:gd name="T2" fmla="*/ 70 w 396"/>
                <a:gd name="T3" fmla="*/ 0 h 63"/>
                <a:gd name="T4" fmla="*/ 61 w 396"/>
                <a:gd name="T5" fmla="*/ 0 h 63"/>
                <a:gd name="T6" fmla="*/ 51 w 396"/>
                <a:gd name="T7" fmla="*/ 1 h 63"/>
                <a:gd name="T8" fmla="*/ 41 w 396"/>
                <a:gd name="T9" fmla="*/ 4 h 63"/>
                <a:gd name="T10" fmla="*/ 32 w 396"/>
                <a:gd name="T11" fmla="*/ 7 h 63"/>
                <a:gd name="T12" fmla="*/ 23 w 396"/>
                <a:gd name="T13" fmla="*/ 14 h 63"/>
                <a:gd name="T14" fmla="*/ 14 w 396"/>
                <a:gd name="T15" fmla="*/ 21 h 63"/>
                <a:gd name="T16" fmla="*/ 6 w 396"/>
                <a:gd name="T17" fmla="*/ 30 h 63"/>
                <a:gd name="T18" fmla="*/ 1 w 396"/>
                <a:gd name="T19" fmla="*/ 41 h 63"/>
                <a:gd name="T20" fmla="*/ 1 w 396"/>
                <a:gd name="T21" fmla="*/ 41 h 63"/>
                <a:gd name="T22" fmla="*/ 0 w 396"/>
                <a:gd name="T23" fmla="*/ 47 h 63"/>
                <a:gd name="T24" fmla="*/ 1 w 396"/>
                <a:gd name="T25" fmla="*/ 53 h 63"/>
                <a:gd name="T26" fmla="*/ 4 w 396"/>
                <a:gd name="T27" fmla="*/ 58 h 63"/>
                <a:gd name="T28" fmla="*/ 10 w 396"/>
                <a:gd name="T29" fmla="*/ 62 h 63"/>
                <a:gd name="T30" fmla="*/ 10 w 396"/>
                <a:gd name="T31" fmla="*/ 62 h 63"/>
                <a:gd name="T32" fmla="*/ 16 w 396"/>
                <a:gd name="T33" fmla="*/ 63 h 63"/>
                <a:gd name="T34" fmla="*/ 16 w 396"/>
                <a:gd name="T35" fmla="*/ 63 h 63"/>
                <a:gd name="T36" fmla="*/ 20 w 396"/>
                <a:gd name="T37" fmla="*/ 63 h 63"/>
                <a:gd name="T38" fmla="*/ 25 w 396"/>
                <a:gd name="T39" fmla="*/ 61 h 63"/>
                <a:gd name="T40" fmla="*/ 29 w 396"/>
                <a:gd name="T41" fmla="*/ 57 h 63"/>
                <a:gd name="T42" fmla="*/ 31 w 396"/>
                <a:gd name="T43" fmla="*/ 53 h 63"/>
                <a:gd name="T44" fmla="*/ 31 w 396"/>
                <a:gd name="T45" fmla="*/ 53 h 63"/>
                <a:gd name="T46" fmla="*/ 34 w 396"/>
                <a:gd name="T47" fmla="*/ 47 h 63"/>
                <a:gd name="T48" fmla="*/ 39 w 396"/>
                <a:gd name="T49" fmla="*/ 42 h 63"/>
                <a:gd name="T50" fmla="*/ 44 w 396"/>
                <a:gd name="T51" fmla="*/ 39 h 63"/>
                <a:gd name="T52" fmla="*/ 49 w 396"/>
                <a:gd name="T53" fmla="*/ 36 h 63"/>
                <a:gd name="T54" fmla="*/ 55 w 396"/>
                <a:gd name="T55" fmla="*/ 34 h 63"/>
                <a:gd name="T56" fmla="*/ 60 w 396"/>
                <a:gd name="T57" fmla="*/ 32 h 63"/>
                <a:gd name="T58" fmla="*/ 69 w 396"/>
                <a:gd name="T59" fmla="*/ 32 h 63"/>
                <a:gd name="T60" fmla="*/ 69 w 396"/>
                <a:gd name="T61" fmla="*/ 32 h 63"/>
                <a:gd name="T62" fmla="*/ 76 w 396"/>
                <a:gd name="T63" fmla="*/ 32 h 63"/>
                <a:gd name="T64" fmla="*/ 76 w 396"/>
                <a:gd name="T65" fmla="*/ 32 h 63"/>
                <a:gd name="T66" fmla="*/ 78 w 396"/>
                <a:gd name="T67" fmla="*/ 32 h 63"/>
                <a:gd name="T68" fmla="*/ 380 w 396"/>
                <a:gd name="T69" fmla="*/ 32 h 63"/>
                <a:gd name="T70" fmla="*/ 380 w 396"/>
                <a:gd name="T71" fmla="*/ 32 h 63"/>
                <a:gd name="T72" fmla="*/ 386 w 396"/>
                <a:gd name="T73" fmla="*/ 31 h 63"/>
                <a:gd name="T74" fmla="*/ 391 w 396"/>
                <a:gd name="T75" fmla="*/ 27 h 63"/>
                <a:gd name="T76" fmla="*/ 395 w 396"/>
                <a:gd name="T77" fmla="*/ 22 h 63"/>
                <a:gd name="T78" fmla="*/ 396 w 396"/>
                <a:gd name="T79" fmla="*/ 16 h 63"/>
                <a:gd name="T80" fmla="*/ 396 w 396"/>
                <a:gd name="T81" fmla="*/ 16 h 63"/>
                <a:gd name="T82" fmla="*/ 395 w 396"/>
                <a:gd name="T83" fmla="*/ 10 h 63"/>
                <a:gd name="T84" fmla="*/ 391 w 396"/>
                <a:gd name="T85" fmla="*/ 5 h 63"/>
                <a:gd name="T86" fmla="*/ 386 w 396"/>
                <a:gd name="T87" fmla="*/ 1 h 63"/>
                <a:gd name="T88" fmla="*/ 380 w 396"/>
                <a:gd name="T89" fmla="*/ 0 h 63"/>
                <a:gd name="T90" fmla="*/ 80 w 396"/>
                <a:gd name="T91" fmla="*/ 0 h 63"/>
                <a:gd name="T92" fmla="*/ 80 w 396"/>
                <a:gd name="T93" fmla="*/ 0 h 63"/>
                <a:gd name="T94" fmla="*/ 70 w 396"/>
                <a:gd name="T9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3">
                  <a:moveTo>
                    <a:pt x="70" y="0"/>
                  </a:moveTo>
                  <a:lnTo>
                    <a:pt x="70" y="0"/>
                  </a:lnTo>
                  <a:lnTo>
                    <a:pt x="61" y="0"/>
                  </a:lnTo>
                  <a:lnTo>
                    <a:pt x="51" y="1"/>
                  </a:lnTo>
                  <a:lnTo>
                    <a:pt x="41" y="4"/>
                  </a:lnTo>
                  <a:lnTo>
                    <a:pt x="32" y="7"/>
                  </a:lnTo>
                  <a:lnTo>
                    <a:pt x="23" y="14"/>
                  </a:lnTo>
                  <a:lnTo>
                    <a:pt x="14" y="21"/>
                  </a:lnTo>
                  <a:lnTo>
                    <a:pt x="6" y="30"/>
                  </a:lnTo>
                  <a:lnTo>
                    <a:pt x="1" y="41"/>
                  </a:lnTo>
                  <a:lnTo>
                    <a:pt x="1" y="41"/>
                  </a:lnTo>
                  <a:lnTo>
                    <a:pt x="0" y="47"/>
                  </a:lnTo>
                  <a:lnTo>
                    <a:pt x="1" y="53"/>
                  </a:lnTo>
                  <a:lnTo>
                    <a:pt x="4" y="58"/>
                  </a:lnTo>
                  <a:lnTo>
                    <a:pt x="10" y="62"/>
                  </a:lnTo>
                  <a:lnTo>
                    <a:pt x="10" y="62"/>
                  </a:lnTo>
                  <a:lnTo>
                    <a:pt x="16" y="63"/>
                  </a:lnTo>
                  <a:lnTo>
                    <a:pt x="16" y="63"/>
                  </a:lnTo>
                  <a:lnTo>
                    <a:pt x="20" y="63"/>
                  </a:lnTo>
                  <a:lnTo>
                    <a:pt x="25" y="61"/>
                  </a:lnTo>
                  <a:lnTo>
                    <a:pt x="29" y="57"/>
                  </a:lnTo>
                  <a:lnTo>
                    <a:pt x="31" y="53"/>
                  </a:lnTo>
                  <a:lnTo>
                    <a:pt x="31" y="53"/>
                  </a:lnTo>
                  <a:lnTo>
                    <a:pt x="34" y="47"/>
                  </a:lnTo>
                  <a:lnTo>
                    <a:pt x="39" y="42"/>
                  </a:lnTo>
                  <a:lnTo>
                    <a:pt x="44" y="39"/>
                  </a:lnTo>
                  <a:lnTo>
                    <a:pt x="49" y="36"/>
                  </a:lnTo>
                  <a:lnTo>
                    <a:pt x="55" y="34"/>
                  </a:lnTo>
                  <a:lnTo>
                    <a:pt x="60" y="32"/>
                  </a:lnTo>
                  <a:lnTo>
                    <a:pt x="69" y="32"/>
                  </a:lnTo>
                  <a:lnTo>
                    <a:pt x="69" y="32"/>
                  </a:lnTo>
                  <a:lnTo>
                    <a:pt x="76" y="32"/>
                  </a:lnTo>
                  <a:lnTo>
                    <a:pt x="76" y="32"/>
                  </a:lnTo>
                  <a:lnTo>
                    <a:pt x="78" y="32"/>
                  </a:lnTo>
                  <a:lnTo>
                    <a:pt x="380" y="32"/>
                  </a:lnTo>
                  <a:lnTo>
                    <a:pt x="380" y="32"/>
                  </a:lnTo>
                  <a:lnTo>
                    <a:pt x="386" y="31"/>
                  </a:lnTo>
                  <a:lnTo>
                    <a:pt x="391" y="27"/>
                  </a:lnTo>
                  <a:lnTo>
                    <a:pt x="395" y="22"/>
                  </a:lnTo>
                  <a:lnTo>
                    <a:pt x="396" y="16"/>
                  </a:lnTo>
                  <a:lnTo>
                    <a:pt x="396" y="16"/>
                  </a:lnTo>
                  <a:lnTo>
                    <a:pt x="395" y="10"/>
                  </a:lnTo>
                  <a:lnTo>
                    <a:pt x="391" y="5"/>
                  </a:lnTo>
                  <a:lnTo>
                    <a:pt x="386" y="1"/>
                  </a:lnTo>
                  <a:lnTo>
                    <a:pt x="380" y="0"/>
                  </a:lnTo>
                  <a:lnTo>
                    <a:pt x="80" y="0"/>
                  </a:lnTo>
                  <a:lnTo>
                    <a:pt x="80" y="0"/>
                  </a:lnTo>
                  <a:lnTo>
                    <a:pt x="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60"/>
            <p:cNvSpPr>
              <a:spLocks/>
            </p:cNvSpPr>
            <p:nvPr/>
          </p:nvSpPr>
          <p:spPr bwMode="auto">
            <a:xfrm>
              <a:off x="428" y="1424"/>
              <a:ext cx="79" cy="13"/>
            </a:xfrm>
            <a:custGeom>
              <a:avLst/>
              <a:gdLst>
                <a:gd name="T0" fmla="*/ 70 w 396"/>
                <a:gd name="T1" fmla="*/ 0 h 64"/>
                <a:gd name="T2" fmla="*/ 70 w 396"/>
                <a:gd name="T3" fmla="*/ 0 h 64"/>
                <a:gd name="T4" fmla="*/ 61 w 396"/>
                <a:gd name="T5" fmla="*/ 0 h 64"/>
                <a:gd name="T6" fmla="*/ 51 w 396"/>
                <a:gd name="T7" fmla="*/ 1 h 64"/>
                <a:gd name="T8" fmla="*/ 41 w 396"/>
                <a:gd name="T9" fmla="*/ 5 h 64"/>
                <a:gd name="T10" fmla="*/ 32 w 396"/>
                <a:gd name="T11" fmla="*/ 9 h 64"/>
                <a:gd name="T12" fmla="*/ 23 w 396"/>
                <a:gd name="T13" fmla="*/ 14 h 64"/>
                <a:gd name="T14" fmla="*/ 14 w 396"/>
                <a:gd name="T15" fmla="*/ 21 h 64"/>
                <a:gd name="T16" fmla="*/ 6 w 396"/>
                <a:gd name="T17" fmla="*/ 30 h 64"/>
                <a:gd name="T18" fmla="*/ 1 w 396"/>
                <a:gd name="T19" fmla="*/ 42 h 64"/>
                <a:gd name="T20" fmla="*/ 1 w 396"/>
                <a:gd name="T21" fmla="*/ 42 h 64"/>
                <a:gd name="T22" fmla="*/ 0 w 396"/>
                <a:gd name="T23" fmla="*/ 49 h 64"/>
                <a:gd name="T24" fmla="*/ 1 w 396"/>
                <a:gd name="T25" fmla="*/ 55 h 64"/>
                <a:gd name="T26" fmla="*/ 4 w 396"/>
                <a:gd name="T27" fmla="*/ 60 h 64"/>
                <a:gd name="T28" fmla="*/ 10 w 396"/>
                <a:gd name="T29" fmla="*/ 64 h 64"/>
                <a:gd name="T30" fmla="*/ 10 w 396"/>
                <a:gd name="T31" fmla="*/ 64 h 64"/>
                <a:gd name="T32" fmla="*/ 16 w 396"/>
                <a:gd name="T33" fmla="*/ 64 h 64"/>
                <a:gd name="T34" fmla="*/ 16 w 396"/>
                <a:gd name="T35" fmla="*/ 64 h 64"/>
                <a:gd name="T36" fmla="*/ 20 w 396"/>
                <a:gd name="T37" fmla="*/ 64 h 64"/>
                <a:gd name="T38" fmla="*/ 25 w 396"/>
                <a:gd name="T39" fmla="*/ 61 h 64"/>
                <a:gd name="T40" fmla="*/ 29 w 396"/>
                <a:gd name="T41" fmla="*/ 59 h 64"/>
                <a:gd name="T42" fmla="*/ 31 w 396"/>
                <a:gd name="T43" fmla="*/ 54 h 64"/>
                <a:gd name="T44" fmla="*/ 31 w 396"/>
                <a:gd name="T45" fmla="*/ 54 h 64"/>
                <a:gd name="T46" fmla="*/ 34 w 396"/>
                <a:gd name="T47" fmla="*/ 47 h 64"/>
                <a:gd name="T48" fmla="*/ 39 w 396"/>
                <a:gd name="T49" fmla="*/ 42 h 64"/>
                <a:gd name="T50" fmla="*/ 44 w 396"/>
                <a:gd name="T51" fmla="*/ 39 h 64"/>
                <a:gd name="T52" fmla="*/ 49 w 396"/>
                <a:gd name="T53" fmla="*/ 36 h 64"/>
                <a:gd name="T54" fmla="*/ 55 w 396"/>
                <a:gd name="T55" fmla="*/ 34 h 64"/>
                <a:gd name="T56" fmla="*/ 60 w 396"/>
                <a:gd name="T57" fmla="*/ 33 h 64"/>
                <a:gd name="T58" fmla="*/ 69 w 396"/>
                <a:gd name="T59" fmla="*/ 33 h 64"/>
                <a:gd name="T60" fmla="*/ 69 w 396"/>
                <a:gd name="T61" fmla="*/ 33 h 64"/>
                <a:gd name="T62" fmla="*/ 76 w 396"/>
                <a:gd name="T63" fmla="*/ 33 h 64"/>
                <a:gd name="T64" fmla="*/ 76 w 396"/>
                <a:gd name="T65" fmla="*/ 33 h 64"/>
                <a:gd name="T66" fmla="*/ 78 w 396"/>
                <a:gd name="T67" fmla="*/ 33 h 64"/>
                <a:gd name="T68" fmla="*/ 380 w 396"/>
                <a:gd name="T69" fmla="*/ 33 h 64"/>
                <a:gd name="T70" fmla="*/ 380 w 396"/>
                <a:gd name="T71" fmla="*/ 33 h 64"/>
                <a:gd name="T72" fmla="*/ 386 w 396"/>
                <a:gd name="T73" fmla="*/ 31 h 64"/>
                <a:gd name="T74" fmla="*/ 391 w 396"/>
                <a:gd name="T75" fmla="*/ 29 h 64"/>
                <a:gd name="T76" fmla="*/ 395 w 396"/>
                <a:gd name="T77" fmla="*/ 23 h 64"/>
                <a:gd name="T78" fmla="*/ 396 w 396"/>
                <a:gd name="T79" fmla="*/ 16 h 64"/>
                <a:gd name="T80" fmla="*/ 396 w 396"/>
                <a:gd name="T81" fmla="*/ 16 h 64"/>
                <a:gd name="T82" fmla="*/ 395 w 396"/>
                <a:gd name="T83" fmla="*/ 10 h 64"/>
                <a:gd name="T84" fmla="*/ 391 w 396"/>
                <a:gd name="T85" fmla="*/ 5 h 64"/>
                <a:gd name="T86" fmla="*/ 386 w 396"/>
                <a:gd name="T87" fmla="*/ 1 h 64"/>
                <a:gd name="T88" fmla="*/ 380 w 396"/>
                <a:gd name="T89" fmla="*/ 0 h 64"/>
                <a:gd name="T90" fmla="*/ 80 w 396"/>
                <a:gd name="T91" fmla="*/ 0 h 64"/>
                <a:gd name="T92" fmla="*/ 80 w 396"/>
                <a:gd name="T93" fmla="*/ 0 h 64"/>
                <a:gd name="T94" fmla="*/ 70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70" y="0"/>
                  </a:moveTo>
                  <a:lnTo>
                    <a:pt x="70" y="0"/>
                  </a:lnTo>
                  <a:lnTo>
                    <a:pt x="61" y="0"/>
                  </a:lnTo>
                  <a:lnTo>
                    <a:pt x="51" y="1"/>
                  </a:lnTo>
                  <a:lnTo>
                    <a:pt x="41" y="5"/>
                  </a:lnTo>
                  <a:lnTo>
                    <a:pt x="32" y="9"/>
                  </a:lnTo>
                  <a:lnTo>
                    <a:pt x="23" y="14"/>
                  </a:lnTo>
                  <a:lnTo>
                    <a:pt x="14" y="21"/>
                  </a:lnTo>
                  <a:lnTo>
                    <a:pt x="6" y="30"/>
                  </a:lnTo>
                  <a:lnTo>
                    <a:pt x="1" y="42"/>
                  </a:lnTo>
                  <a:lnTo>
                    <a:pt x="1" y="42"/>
                  </a:lnTo>
                  <a:lnTo>
                    <a:pt x="0" y="49"/>
                  </a:lnTo>
                  <a:lnTo>
                    <a:pt x="1" y="55"/>
                  </a:lnTo>
                  <a:lnTo>
                    <a:pt x="4" y="60"/>
                  </a:lnTo>
                  <a:lnTo>
                    <a:pt x="10" y="64"/>
                  </a:lnTo>
                  <a:lnTo>
                    <a:pt x="10" y="64"/>
                  </a:lnTo>
                  <a:lnTo>
                    <a:pt x="16" y="64"/>
                  </a:lnTo>
                  <a:lnTo>
                    <a:pt x="16" y="64"/>
                  </a:lnTo>
                  <a:lnTo>
                    <a:pt x="20" y="64"/>
                  </a:lnTo>
                  <a:lnTo>
                    <a:pt x="25" y="61"/>
                  </a:lnTo>
                  <a:lnTo>
                    <a:pt x="29" y="59"/>
                  </a:lnTo>
                  <a:lnTo>
                    <a:pt x="31" y="54"/>
                  </a:lnTo>
                  <a:lnTo>
                    <a:pt x="31" y="54"/>
                  </a:lnTo>
                  <a:lnTo>
                    <a:pt x="34" y="47"/>
                  </a:lnTo>
                  <a:lnTo>
                    <a:pt x="39" y="42"/>
                  </a:lnTo>
                  <a:lnTo>
                    <a:pt x="44" y="39"/>
                  </a:lnTo>
                  <a:lnTo>
                    <a:pt x="49" y="36"/>
                  </a:lnTo>
                  <a:lnTo>
                    <a:pt x="55" y="34"/>
                  </a:lnTo>
                  <a:lnTo>
                    <a:pt x="60" y="33"/>
                  </a:lnTo>
                  <a:lnTo>
                    <a:pt x="69" y="33"/>
                  </a:lnTo>
                  <a:lnTo>
                    <a:pt x="69" y="33"/>
                  </a:lnTo>
                  <a:lnTo>
                    <a:pt x="76" y="33"/>
                  </a:lnTo>
                  <a:lnTo>
                    <a:pt x="76" y="33"/>
                  </a:lnTo>
                  <a:lnTo>
                    <a:pt x="78" y="33"/>
                  </a:lnTo>
                  <a:lnTo>
                    <a:pt x="380" y="33"/>
                  </a:lnTo>
                  <a:lnTo>
                    <a:pt x="380" y="33"/>
                  </a:lnTo>
                  <a:lnTo>
                    <a:pt x="386" y="31"/>
                  </a:lnTo>
                  <a:lnTo>
                    <a:pt x="391" y="29"/>
                  </a:lnTo>
                  <a:lnTo>
                    <a:pt x="395" y="23"/>
                  </a:lnTo>
                  <a:lnTo>
                    <a:pt x="396" y="16"/>
                  </a:lnTo>
                  <a:lnTo>
                    <a:pt x="396" y="16"/>
                  </a:lnTo>
                  <a:lnTo>
                    <a:pt x="395" y="10"/>
                  </a:lnTo>
                  <a:lnTo>
                    <a:pt x="391" y="5"/>
                  </a:lnTo>
                  <a:lnTo>
                    <a:pt x="386" y="1"/>
                  </a:lnTo>
                  <a:lnTo>
                    <a:pt x="380" y="0"/>
                  </a:lnTo>
                  <a:lnTo>
                    <a:pt x="80" y="0"/>
                  </a:lnTo>
                  <a:lnTo>
                    <a:pt x="80" y="0"/>
                  </a:lnTo>
                  <a:lnTo>
                    <a:pt x="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61"/>
            <p:cNvSpPr>
              <a:spLocks/>
            </p:cNvSpPr>
            <p:nvPr/>
          </p:nvSpPr>
          <p:spPr bwMode="auto">
            <a:xfrm>
              <a:off x="428" y="1424"/>
              <a:ext cx="79" cy="13"/>
            </a:xfrm>
            <a:custGeom>
              <a:avLst/>
              <a:gdLst>
                <a:gd name="T0" fmla="*/ 70 w 396"/>
                <a:gd name="T1" fmla="*/ 0 h 64"/>
                <a:gd name="T2" fmla="*/ 70 w 396"/>
                <a:gd name="T3" fmla="*/ 0 h 64"/>
                <a:gd name="T4" fmla="*/ 61 w 396"/>
                <a:gd name="T5" fmla="*/ 0 h 64"/>
                <a:gd name="T6" fmla="*/ 51 w 396"/>
                <a:gd name="T7" fmla="*/ 1 h 64"/>
                <a:gd name="T8" fmla="*/ 41 w 396"/>
                <a:gd name="T9" fmla="*/ 5 h 64"/>
                <a:gd name="T10" fmla="*/ 32 w 396"/>
                <a:gd name="T11" fmla="*/ 9 h 64"/>
                <a:gd name="T12" fmla="*/ 23 w 396"/>
                <a:gd name="T13" fmla="*/ 14 h 64"/>
                <a:gd name="T14" fmla="*/ 14 w 396"/>
                <a:gd name="T15" fmla="*/ 21 h 64"/>
                <a:gd name="T16" fmla="*/ 6 w 396"/>
                <a:gd name="T17" fmla="*/ 30 h 64"/>
                <a:gd name="T18" fmla="*/ 1 w 396"/>
                <a:gd name="T19" fmla="*/ 42 h 64"/>
                <a:gd name="T20" fmla="*/ 1 w 396"/>
                <a:gd name="T21" fmla="*/ 42 h 64"/>
                <a:gd name="T22" fmla="*/ 0 w 396"/>
                <a:gd name="T23" fmla="*/ 49 h 64"/>
                <a:gd name="T24" fmla="*/ 1 w 396"/>
                <a:gd name="T25" fmla="*/ 55 h 64"/>
                <a:gd name="T26" fmla="*/ 4 w 396"/>
                <a:gd name="T27" fmla="*/ 60 h 64"/>
                <a:gd name="T28" fmla="*/ 10 w 396"/>
                <a:gd name="T29" fmla="*/ 64 h 64"/>
                <a:gd name="T30" fmla="*/ 10 w 396"/>
                <a:gd name="T31" fmla="*/ 64 h 64"/>
                <a:gd name="T32" fmla="*/ 16 w 396"/>
                <a:gd name="T33" fmla="*/ 64 h 64"/>
                <a:gd name="T34" fmla="*/ 16 w 396"/>
                <a:gd name="T35" fmla="*/ 64 h 64"/>
                <a:gd name="T36" fmla="*/ 20 w 396"/>
                <a:gd name="T37" fmla="*/ 64 h 64"/>
                <a:gd name="T38" fmla="*/ 25 w 396"/>
                <a:gd name="T39" fmla="*/ 61 h 64"/>
                <a:gd name="T40" fmla="*/ 29 w 396"/>
                <a:gd name="T41" fmla="*/ 59 h 64"/>
                <a:gd name="T42" fmla="*/ 31 w 396"/>
                <a:gd name="T43" fmla="*/ 54 h 64"/>
                <a:gd name="T44" fmla="*/ 31 w 396"/>
                <a:gd name="T45" fmla="*/ 54 h 64"/>
                <a:gd name="T46" fmla="*/ 34 w 396"/>
                <a:gd name="T47" fmla="*/ 47 h 64"/>
                <a:gd name="T48" fmla="*/ 39 w 396"/>
                <a:gd name="T49" fmla="*/ 42 h 64"/>
                <a:gd name="T50" fmla="*/ 44 w 396"/>
                <a:gd name="T51" fmla="*/ 39 h 64"/>
                <a:gd name="T52" fmla="*/ 49 w 396"/>
                <a:gd name="T53" fmla="*/ 36 h 64"/>
                <a:gd name="T54" fmla="*/ 55 w 396"/>
                <a:gd name="T55" fmla="*/ 34 h 64"/>
                <a:gd name="T56" fmla="*/ 60 w 396"/>
                <a:gd name="T57" fmla="*/ 33 h 64"/>
                <a:gd name="T58" fmla="*/ 69 w 396"/>
                <a:gd name="T59" fmla="*/ 33 h 64"/>
                <a:gd name="T60" fmla="*/ 69 w 396"/>
                <a:gd name="T61" fmla="*/ 33 h 64"/>
                <a:gd name="T62" fmla="*/ 76 w 396"/>
                <a:gd name="T63" fmla="*/ 33 h 64"/>
                <a:gd name="T64" fmla="*/ 76 w 396"/>
                <a:gd name="T65" fmla="*/ 33 h 64"/>
                <a:gd name="T66" fmla="*/ 78 w 396"/>
                <a:gd name="T67" fmla="*/ 33 h 64"/>
                <a:gd name="T68" fmla="*/ 380 w 396"/>
                <a:gd name="T69" fmla="*/ 33 h 64"/>
                <a:gd name="T70" fmla="*/ 380 w 396"/>
                <a:gd name="T71" fmla="*/ 33 h 64"/>
                <a:gd name="T72" fmla="*/ 386 w 396"/>
                <a:gd name="T73" fmla="*/ 31 h 64"/>
                <a:gd name="T74" fmla="*/ 391 w 396"/>
                <a:gd name="T75" fmla="*/ 29 h 64"/>
                <a:gd name="T76" fmla="*/ 395 w 396"/>
                <a:gd name="T77" fmla="*/ 23 h 64"/>
                <a:gd name="T78" fmla="*/ 396 w 396"/>
                <a:gd name="T79" fmla="*/ 16 h 64"/>
                <a:gd name="T80" fmla="*/ 396 w 396"/>
                <a:gd name="T81" fmla="*/ 16 h 64"/>
                <a:gd name="T82" fmla="*/ 395 w 396"/>
                <a:gd name="T83" fmla="*/ 10 h 64"/>
                <a:gd name="T84" fmla="*/ 391 w 396"/>
                <a:gd name="T85" fmla="*/ 5 h 64"/>
                <a:gd name="T86" fmla="*/ 386 w 396"/>
                <a:gd name="T87" fmla="*/ 1 h 64"/>
                <a:gd name="T88" fmla="*/ 380 w 396"/>
                <a:gd name="T89" fmla="*/ 0 h 64"/>
                <a:gd name="T90" fmla="*/ 80 w 396"/>
                <a:gd name="T91" fmla="*/ 0 h 64"/>
                <a:gd name="T92" fmla="*/ 80 w 396"/>
                <a:gd name="T93" fmla="*/ 0 h 64"/>
                <a:gd name="T94" fmla="*/ 70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70" y="0"/>
                  </a:moveTo>
                  <a:lnTo>
                    <a:pt x="70" y="0"/>
                  </a:lnTo>
                  <a:lnTo>
                    <a:pt x="61" y="0"/>
                  </a:lnTo>
                  <a:lnTo>
                    <a:pt x="51" y="1"/>
                  </a:lnTo>
                  <a:lnTo>
                    <a:pt x="41" y="5"/>
                  </a:lnTo>
                  <a:lnTo>
                    <a:pt x="32" y="9"/>
                  </a:lnTo>
                  <a:lnTo>
                    <a:pt x="23" y="14"/>
                  </a:lnTo>
                  <a:lnTo>
                    <a:pt x="14" y="21"/>
                  </a:lnTo>
                  <a:lnTo>
                    <a:pt x="6" y="30"/>
                  </a:lnTo>
                  <a:lnTo>
                    <a:pt x="1" y="42"/>
                  </a:lnTo>
                  <a:lnTo>
                    <a:pt x="1" y="42"/>
                  </a:lnTo>
                  <a:lnTo>
                    <a:pt x="0" y="49"/>
                  </a:lnTo>
                  <a:lnTo>
                    <a:pt x="1" y="55"/>
                  </a:lnTo>
                  <a:lnTo>
                    <a:pt x="4" y="60"/>
                  </a:lnTo>
                  <a:lnTo>
                    <a:pt x="10" y="64"/>
                  </a:lnTo>
                  <a:lnTo>
                    <a:pt x="10" y="64"/>
                  </a:lnTo>
                  <a:lnTo>
                    <a:pt x="16" y="64"/>
                  </a:lnTo>
                  <a:lnTo>
                    <a:pt x="16" y="64"/>
                  </a:lnTo>
                  <a:lnTo>
                    <a:pt x="20" y="64"/>
                  </a:lnTo>
                  <a:lnTo>
                    <a:pt x="25" y="61"/>
                  </a:lnTo>
                  <a:lnTo>
                    <a:pt x="29" y="59"/>
                  </a:lnTo>
                  <a:lnTo>
                    <a:pt x="31" y="54"/>
                  </a:lnTo>
                  <a:lnTo>
                    <a:pt x="31" y="54"/>
                  </a:lnTo>
                  <a:lnTo>
                    <a:pt x="34" y="47"/>
                  </a:lnTo>
                  <a:lnTo>
                    <a:pt x="39" y="42"/>
                  </a:lnTo>
                  <a:lnTo>
                    <a:pt x="44" y="39"/>
                  </a:lnTo>
                  <a:lnTo>
                    <a:pt x="49" y="36"/>
                  </a:lnTo>
                  <a:lnTo>
                    <a:pt x="55" y="34"/>
                  </a:lnTo>
                  <a:lnTo>
                    <a:pt x="60" y="33"/>
                  </a:lnTo>
                  <a:lnTo>
                    <a:pt x="69" y="33"/>
                  </a:lnTo>
                  <a:lnTo>
                    <a:pt x="69" y="33"/>
                  </a:lnTo>
                  <a:lnTo>
                    <a:pt x="76" y="33"/>
                  </a:lnTo>
                  <a:lnTo>
                    <a:pt x="76" y="33"/>
                  </a:lnTo>
                  <a:lnTo>
                    <a:pt x="78" y="33"/>
                  </a:lnTo>
                  <a:lnTo>
                    <a:pt x="380" y="33"/>
                  </a:lnTo>
                  <a:lnTo>
                    <a:pt x="380" y="33"/>
                  </a:lnTo>
                  <a:lnTo>
                    <a:pt x="386" y="31"/>
                  </a:lnTo>
                  <a:lnTo>
                    <a:pt x="391" y="29"/>
                  </a:lnTo>
                  <a:lnTo>
                    <a:pt x="395" y="23"/>
                  </a:lnTo>
                  <a:lnTo>
                    <a:pt x="396" y="16"/>
                  </a:lnTo>
                  <a:lnTo>
                    <a:pt x="396" y="16"/>
                  </a:lnTo>
                  <a:lnTo>
                    <a:pt x="395" y="10"/>
                  </a:lnTo>
                  <a:lnTo>
                    <a:pt x="391" y="5"/>
                  </a:lnTo>
                  <a:lnTo>
                    <a:pt x="386" y="1"/>
                  </a:lnTo>
                  <a:lnTo>
                    <a:pt x="380" y="0"/>
                  </a:lnTo>
                  <a:lnTo>
                    <a:pt x="80" y="0"/>
                  </a:lnTo>
                  <a:lnTo>
                    <a:pt x="80" y="0"/>
                  </a:lnTo>
                  <a:lnTo>
                    <a:pt x="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62"/>
            <p:cNvSpPr>
              <a:spLocks/>
            </p:cNvSpPr>
            <p:nvPr/>
          </p:nvSpPr>
          <p:spPr bwMode="auto">
            <a:xfrm>
              <a:off x="469" y="1462"/>
              <a:ext cx="35" cy="4"/>
            </a:xfrm>
            <a:custGeom>
              <a:avLst/>
              <a:gdLst>
                <a:gd name="T0" fmla="*/ 177 w 177"/>
                <a:gd name="T1" fmla="*/ 0 h 20"/>
                <a:gd name="T2" fmla="*/ 0 w 177"/>
                <a:gd name="T3" fmla="*/ 0 h 20"/>
                <a:gd name="T4" fmla="*/ 0 w 177"/>
                <a:gd name="T5" fmla="*/ 20 h 20"/>
                <a:gd name="T6" fmla="*/ 177 w 177"/>
                <a:gd name="T7" fmla="*/ 18 h 20"/>
                <a:gd name="T8" fmla="*/ 177 w 177"/>
                <a:gd name="T9" fmla="*/ 0 h 20"/>
              </a:gdLst>
              <a:ahLst/>
              <a:cxnLst>
                <a:cxn ang="0">
                  <a:pos x="T0" y="T1"/>
                </a:cxn>
                <a:cxn ang="0">
                  <a:pos x="T2" y="T3"/>
                </a:cxn>
                <a:cxn ang="0">
                  <a:pos x="T4" y="T5"/>
                </a:cxn>
                <a:cxn ang="0">
                  <a:pos x="T6" y="T7"/>
                </a:cxn>
                <a:cxn ang="0">
                  <a:pos x="T8" y="T9"/>
                </a:cxn>
              </a:cxnLst>
              <a:rect l="0" t="0" r="r" b="b"/>
              <a:pathLst>
                <a:path w="177" h="20">
                  <a:moveTo>
                    <a:pt x="177" y="0"/>
                  </a:moveTo>
                  <a:lnTo>
                    <a:pt x="0" y="0"/>
                  </a:lnTo>
                  <a:lnTo>
                    <a:pt x="0" y="20"/>
                  </a:lnTo>
                  <a:lnTo>
                    <a:pt x="177" y="18"/>
                  </a:lnTo>
                  <a:lnTo>
                    <a:pt x="17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63"/>
            <p:cNvSpPr>
              <a:spLocks/>
            </p:cNvSpPr>
            <p:nvPr/>
          </p:nvSpPr>
          <p:spPr bwMode="auto">
            <a:xfrm>
              <a:off x="469" y="1462"/>
              <a:ext cx="35" cy="4"/>
            </a:xfrm>
            <a:custGeom>
              <a:avLst/>
              <a:gdLst>
                <a:gd name="T0" fmla="*/ 177 w 177"/>
                <a:gd name="T1" fmla="*/ 0 h 20"/>
                <a:gd name="T2" fmla="*/ 0 w 177"/>
                <a:gd name="T3" fmla="*/ 0 h 20"/>
                <a:gd name="T4" fmla="*/ 0 w 177"/>
                <a:gd name="T5" fmla="*/ 20 h 20"/>
                <a:gd name="T6" fmla="*/ 177 w 177"/>
                <a:gd name="T7" fmla="*/ 18 h 20"/>
                <a:gd name="T8" fmla="*/ 177 w 177"/>
                <a:gd name="T9" fmla="*/ 0 h 20"/>
              </a:gdLst>
              <a:ahLst/>
              <a:cxnLst>
                <a:cxn ang="0">
                  <a:pos x="T0" y="T1"/>
                </a:cxn>
                <a:cxn ang="0">
                  <a:pos x="T2" y="T3"/>
                </a:cxn>
                <a:cxn ang="0">
                  <a:pos x="T4" y="T5"/>
                </a:cxn>
                <a:cxn ang="0">
                  <a:pos x="T6" y="T7"/>
                </a:cxn>
                <a:cxn ang="0">
                  <a:pos x="T8" y="T9"/>
                </a:cxn>
              </a:cxnLst>
              <a:rect l="0" t="0" r="r" b="b"/>
              <a:pathLst>
                <a:path w="177" h="20">
                  <a:moveTo>
                    <a:pt x="177" y="0"/>
                  </a:moveTo>
                  <a:lnTo>
                    <a:pt x="0" y="0"/>
                  </a:lnTo>
                  <a:lnTo>
                    <a:pt x="0" y="20"/>
                  </a:lnTo>
                  <a:lnTo>
                    <a:pt x="177" y="18"/>
                  </a:lnTo>
                  <a:lnTo>
                    <a:pt x="1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64"/>
            <p:cNvSpPr>
              <a:spLocks/>
            </p:cNvSpPr>
            <p:nvPr/>
          </p:nvSpPr>
          <p:spPr bwMode="auto">
            <a:xfrm>
              <a:off x="465" y="1459"/>
              <a:ext cx="43" cy="7"/>
            </a:xfrm>
            <a:custGeom>
              <a:avLst/>
              <a:gdLst>
                <a:gd name="T0" fmla="*/ 217 w 217"/>
                <a:gd name="T1" fmla="*/ 0 h 38"/>
                <a:gd name="T2" fmla="*/ 0 w 217"/>
                <a:gd name="T3" fmla="*/ 0 h 38"/>
                <a:gd name="T4" fmla="*/ 0 w 217"/>
                <a:gd name="T5" fmla="*/ 38 h 38"/>
                <a:gd name="T6" fmla="*/ 20 w 217"/>
                <a:gd name="T7" fmla="*/ 38 h 38"/>
                <a:gd name="T8" fmla="*/ 20 w 217"/>
                <a:gd name="T9" fmla="*/ 18 h 38"/>
                <a:gd name="T10" fmla="*/ 197 w 217"/>
                <a:gd name="T11" fmla="*/ 18 h 38"/>
                <a:gd name="T12" fmla="*/ 197 w 217"/>
                <a:gd name="T13" fmla="*/ 36 h 38"/>
                <a:gd name="T14" fmla="*/ 217 w 217"/>
                <a:gd name="T15" fmla="*/ 36 h 38"/>
                <a:gd name="T16" fmla="*/ 217 w 217"/>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7" h="38">
                  <a:moveTo>
                    <a:pt x="217" y="0"/>
                  </a:moveTo>
                  <a:lnTo>
                    <a:pt x="0" y="0"/>
                  </a:lnTo>
                  <a:lnTo>
                    <a:pt x="0" y="38"/>
                  </a:lnTo>
                  <a:lnTo>
                    <a:pt x="20" y="38"/>
                  </a:lnTo>
                  <a:lnTo>
                    <a:pt x="20" y="18"/>
                  </a:lnTo>
                  <a:lnTo>
                    <a:pt x="197" y="18"/>
                  </a:lnTo>
                  <a:lnTo>
                    <a:pt x="197" y="36"/>
                  </a:lnTo>
                  <a:lnTo>
                    <a:pt x="217" y="36"/>
                  </a:lnTo>
                  <a:lnTo>
                    <a:pt x="2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65"/>
            <p:cNvSpPr>
              <a:spLocks/>
            </p:cNvSpPr>
            <p:nvPr/>
          </p:nvSpPr>
          <p:spPr bwMode="auto">
            <a:xfrm>
              <a:off x="465" y="1459"/>
              <a:ext cx="43" cy="7"/>
            </a:xfrm>
            <a:custGeom>
              <a:avLst/>
              <a:gdLst>
                <a:gd name="T0" fmla="*/ 217 w 217"/>
                <a:gd name="T1" fmla="*/ 0 h 38"/>
                <a:gd name="T2" fmla="*/ 0 w 217"/>
                <a:gd name="T3" fmla="*/ 0 h 38"/>
                <a:gd name="T4" fmla="*/ 0 w 217"/>
                <a:gd name="T5" fmla="*/ 38 h 38"/>
                <a:gd name="T6" fmla="*/ 20 w 217"/>
                <a:gd name="T7" fmla="*/ 38 h 38"/>
                <a:gd name="T8" fmla="*/ 20 w 217"/>
                <a:gd name="T9" fmla="*/ 18 h 38"/>
                <a:gd name="T10" fmla="*/ 197 w 217"/>
                <a:gd name="T11" fmla="*/ 18 h 38"/>
                <a:gd name="T12" fmla="*/ 197 w 217"/>
                <a:gd name="T13" fmla="*/ 36 h 38"/>
                <a:gd name="T14" fmla="*/ 217 w 217"/>
                <a:gd name="T15" fmla="*/ 36 h 38"/>
                <a:gd name="T16" fmla="*/ 217 w 217"/>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7" h="38">
                  <a:moveTo>
                    <a:pt x="217" y="0"/>
                  </a:moveTo>
                  <a:lnTo>
                    <a:pt x="0" y="0"/>
                  </a:lnTo>
                  <a:lnTo>
                    <a:pt x="0" y="38"/>
                  </a:lnTo>
                  <a:lnTo>
                    <a:pt x="20" y="38"/>
                  </a:lnTo>
                  <a:lnTo>
                    <a:pt x="20" y="18"/>
                  </a:lnTo>
                  <a:lnTo>
                    <a:pt x="197" y="18"/>
                  </a:lnTo>
                  <a:lnTo>
                    <a:pt x="197" y="36"/>
                  </a:lnTo>
                  <a:lnTo>
                    <a:pt x="217" y="36"/>
                  </a:lnTo>
                  <a:lnTo>
                    <a:pt x="2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ustDataLst>
      <p:tags r:id="rId1"/>
    </p:custData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1"/>
          <p:cNvSpPr>
            <a:spLocks noGrp="1"/>
          </p:cNvSpPr>
          <p:nvPr>
            <p:ph idx="10"/>
          </p:nvPr>
        </p:nvSpPr>
        <p:spPr>
          <a:xfrm>
            <a:off x="0" y="741730"/>
            <a:ext cx="12188825" cy="1100717"/>
          </a:xfrm>
        </p:spPr>
        <p:txBody>
          <a:bodyPr/>
          <a:lstStyle/>
          <a:p>
            <a:pPr marL="0" lvl="1" indent="0">
              <a:buNone/>
            </a:pPr>
            <a:r>
              <a:rPr lang="en-US" sz="2400" dirty="0">
                <a:solidFill>
                  <a:schemeClr val="bg1"/>
                </a:solidFill>
              </a:rPr>
              <a:t>You can select the </a:t>
            </a:r>
            <a:r>
              <a:rPr lang="en-US" sz="2400" b="1" dirty="0">
                <a:solidFill>
                  <a:schemeClr val="bg1"/>
                </a:solidFill>
              </a:rPr>
              <a:t>Enable Cumulative Forecast Rollups</a:t>
            </a:r>
            <a:r>
              <a:rPr lang="en-US" sz="2400" dirty="0">
                <a:solidFill>
                  <a:schemeClr val="bg1"/>
                </a:solidFill>
              </a:rPr>
              <a:t> checkbox to display cumulative rollup columns, which include opportunities in more than one category. </a:t>
            </a:r>
          </a:p>
        </p:txBody>
      </p:sp>
      <p:sp>
        <p:nvSpPr>
          <p:cNvPr id="2" name="Title 1"/>
          <p:cNvSpPr>
            <a:spLocks noGrp="1"/>
          </p:cNvSpPr>
          <p:nvPr>
            <p:ph type="title"/>
          </p:nvPr>
        </p:nvSpPr>
        <p:spPr/>
        <p:txBody>
          <a:bodyPr/>
          <a:lstStyle/>
          <a:p>
            <a:r>
              <a:rPr lang="en-CA" dirty="0"/>
              <a:t>Cumulative Forecast Rollups</a:t>
            </a:r>
            <a:endParaRPr lang="en-US" dirty="0"/>
          </a:p>
        </p:txBody>
      </p:sp>
      <p:sp>
        <p:nvSpPr>
          <p:cNvPr id="3" name="Slide Number Placeholder 2"/>
          <p:cNvSpPr>
            <a:spLocks noGrp="1"/>
          </p:cNvSpPr>
          <p:nvPr>
            <p:ph type="sldNum" sz="quarter" idx="4"/>
          </p:nvPr>
        </p:nvSpPr>
        <p:spPr/>
        <p:txBody>
          <a:bodyPr/>
          <a:lstStyle/>
          <a:p>
            <a:fld id="{812A5277-1DB9-460F-9A21-B857ABB32666}" type="slidenum">
              <a:rPr lang="en-US" smtClean="0"/>
              <a:pPr/>
              <a:t>78</a:t>
            </a:fld>
            <a:endParaRPr lang="en-US" dirty="0"/>
          </a:p>
        </p:txBody>
      </p:sp>
      <p:graphicFrame>
        <p:nvGraphicFramePr>
          <p:cNvPr id="101" name="Table 100"/>
          <p:cNvGraphicFramePr>
            <a:graphicFrameLocks noGrp="1"/>
          </p:cNvGraphicFramePr>
          <p:nvPr>
            <p:extLst>
              <p:ext uri="{D42A27DB-BD31-4B8C-83A1-F6EECF244321}">
                <p14:modId xmlns:p14="http://schemas.microsoft.com/office/powerpoint/2010/main" val="3729501937"/>
              </p:ext>
            </p:extLst>
          </p:nvPr>
        </p:nvGraphicFramePr>
        <p:xfrm>
          <a:off x="2085242" y="2423046"/>
          <a:ext cx="8018341" cy="2651760"/>
        </p:xfrm>
        <a:graphic>
          <a:graphicData uri="http://schemas.openxmlformats.org/drawingml/2006/table">
            <a:tbl>
              <a:tblPr firstRow="1" bandRow="1">
                <a:effectLst>
                  <a:outerShdw blurRad="50800" dist="38100" dir="2700000" algn="tl" rotWithShape="0">
                    <a:prstClr val="black">
                      <a:alpha val="40000"/>
                    </a:prstClr>
                  </a:outerShdw>
                </a:effectLst>
                <a:tableStyleId>{85BE263C-DBD7-4A20-BB59-AAB30ACAA65A}</a:tableStyleId>
              </a:tblPr>
              <a:tblGrid>
                <a:gridCol w="3432274">
                  <a:extLst>
                    <a:ext uri="{9D8B030D-6E8A-4147-A177-3AD203B41FA5}">
                      <a16:colId xmlns:a16="http://schemas.microsoft.com/office/drawing/2014/main" xmlns="" val="20000"/>
                    </a:ext>
                  </a:extLst>
                </a:gridCol>
                <a:gridCol w="4586067">
                  <a:extLst>
                    <a:ext uri="{9D8B030D-6E8A-4147-A177-3AD203B41FA5}">
                      <a16:colId xmlns:a16="http://schemas.microsoft.com/office/drawing/2014/main" xmlns="" val="20001"/>
                    </a:ext>
                  </a:extLst>
                </a:gridCol>
              </a:tblGrid>
              <a:tr h="0">
                <a:tc>
                  <a:txBody>
                    <a:bodyPr/>
                    <a:lstStyle/>
                    <a:p>
                      <a:r>
                        <a:rPr lang="en-US" sz="2400" dirty="0"/>
                        <a:t>Column name in the Forecasts tab</a:t>
                      </a:r>
                    </a:p>
                  </a:txBody>
                  <a:tcPr>
                    <a:solidFill>
                      <a:srgbClr val="0070C0"/>
                    </a:solidFill>
                  </a:tcPr>
                </a:tc>
                <a:tc>
                  <a:txBody>
                    <a:bodyPr/>
                    <a:lstStyle/>
                    <a:p>
                      <a:r>
                        <a:rPr lang="en-US" sz="2400" dirty="0"/>
                        <a:t>Opportunities</a:t>
                      </a:r>
                      <a:r>
                        <a:rPr lang="en-US" sz="2400" baseline="0" dirty="0"/>
                        <a:t> that roll up to it</a:t>
                      </a:r>
                      <a:endParaRPr lang="en-US" sz="2400" dirty="0"/>
                    </a:p>
                  </a:txBody>
                  <a:tcPr>
                    <a:solidFill>
                      <a:srgbClr val="0070C0"/>
                    </a:solidFill>
                  </a:tcPr>
                </a:tc>
                <a:extLst>
                  <a:ext uri="{0D108BD9-81ED-4DB2-BD59-A6C34878D82A}">
                    <a16:rowId xmlns:a16="http://schemas.microsoft.com/office/drawing/2014/main" xmlns="" val="10000"/>
                  </a:ext>
                </a:extLst>
              </a:tr>
              <a:tr h="370840">
                <a:tc>
                  <a:txBody>
                    <a:bodyPr/>
                    <a:lstStyle/>
                    <a:p>
                      <a:r>
                        <a:rPr lang="en-US" sz="2400" dirty="0"/>
                        <a:t>Open Pipeline</a:t>
                      </a:r>
                    </a:p>
                  </a:txBody>
                  <a:tcPr/>
                </a:tc>
                <a:tc>
                  <a:txBody>
                    <a:bodyPr/>
                    <a:lstStyle/>
                    <a:p>
                      <a:r>
                        <a:rPr lang="en-US" sz="2400" dirty="0"/>
                        <a:t>Pipeline + </a:t>
                      </a:r>
                      <a:r>
                        <a:rPr lang="en-US" sz="2400" baseline="0" dirty="0"/>
                        <a:t>Best Case + Commit</a:t>
                      </a:r>
                      <a:endParaRPr lang="en-US" sz="2400" dirty="0"/>
                    </a:p>
                  </a:txBody>
                  <a:tcPr/>
                </a:tc>
                <a:extLst>
                  <a:ext uri="{0D108BD9-81ED-4DB2-BD59-A6C34878D82A}">
                    <a16:rowId xmlns:a16="http://schemas.microsoft.com/office/drawing/2014/main" xmlns="" val="10001"/>
                  </a:ext>
                </a:extLst>
              </a:tr>
              <a:tr h="370840">
                <a:tc>
                  <a:txBody>
                    <a:bodyPr/>
                    <a:lstStyle/>
                    <a:p>
                      <a:r>
                        <a:rPr lang="en-US" sz="2400" dirty="0"/>
                        <a:t>Best Case Forecast</a:t>
                      </a:r>
                    </a:p>
                  </a:txBody>
                  <a:tcPr/>
                </a:tc>
                <a:tc>
                  <a:txBody>
                    <a:bodyPr/>
                    <a:lstStyle/>
                    <a:p>
                      <a:r>
                        <a:rPr lang="en-US" sz="2400" dirty="0"/>
                        <a:t>Best Case + Commit + Closed </a:t>
                      </a:r>
                    </a:p>
                  </a:txBody>
                  <a:tcPr/>
                </a:tc>
                <a:extLst>
                  <a:ext uri="{0D108BD9-81ED-4DB2-BD59-A6C34878D82A}">
                    <a16:rowId xmlns:a16="http://schemas.microsoft.com/office/drawing/2014/main" xmlns="" val="10002"/>
                  </a:ext>
                </a:extLst>
              </a:tr>
              <a:tr h="370840">
                <a:tc>
                  <a:txBody>
                    <a:bodyPr/>
                    <a:lstStyle/>
                    <a:p>
                      <a:r>
                        <a:rPr lang="en-US" sz="2400" dirty="0"/>
                        <a:t>Commit Forecast</a:t>
                      </a:r>
                    </a:p>
                  </a:txBody>
                  <a:tcPr/>
                </a:tc>
                <a:tc>
                  <a:txBody>
                    <a:bodyPr/>
                    <a:lstStyle/>
                    <a:p>
                      <a:pPr marL="0" marR="0" indent="0" algn="l" defTabSz="914240" rtl="0" eaLnBrk="1" fontAlgn="auto" latinLnBrk="0" hangingPunct="1">
                        <a:lnSpc>
                          <a:spcPct val="100000"/>
                        </a:lnSpc>
                        <a:spcBef>
                          <a:spcPts val="0"/>
                        </a:spcBef>
                        <a:spcAft>
                          <a:spcPts val="0"/>
                        </a:spcAft>
                        <a:buClrTx/>
                        <a:buSzTx/>
                        <a:buFontTx/>
                        <a:buNone/>
                        <a:tabLst/>
                        <a:defRPr/>
                      </a:pPr>
                      <a:r>
                        <a:rPr lang="en-US" sz="2400" baseline="0" dirty="0"/>
                        <a:t>Commit</a:t>
                      </a:r>
                      <a:r>
                        <a:rPr lang="en-US" sz="2400" dirty="0"/>
                        <a:t> + Closed</a:t>
                      </a:r>
                    </a:p>
                  </a:txBody>
                  <a:tcPr/>
                </a:tc>
                <a:extLst>
                  <a:ext uri="{0D108BD9-81ED-4DB2-BD59-A6C34878D82A}">
                    <a16:rowId xmlns:a16="http://schemas.microsoft.com/office/drawing/2014/main" xmlns="" val="10003"/>
                  </a:ext>
                </a:extLst>
              </a:tr>
              <a:tr h="370840">
                <a:tc>
                  <a:txBody>
                    <a:bodyPr/>
                    <a:lstStyle/>
                    <a:p>
                      <a:r>
                        <a:rPr lang="en-US" sz="2400" dirty="0"/>
                        <a:t>Closed Only</a:t>
                      </a:r>
                    </a:p>
                  </a:txBody>
                  <a:tcPr/>
                </a:tc>
                <a:tc>
                  <a:txBody>
                    <a:bodyPr/>
                    <a:lstStyle/>
                    <a:p>
                      <a:r>
                        <a:rPr lang="en-US" sz="2400" dirty="0"/>
                        <a:t>Closed</a:t>
                      </a:r>
                    </a:p>
                  </a:txBody>
                  <a:tcPr/>
                </a:tc>
                <a:extLst>
                  <a:ext uri="{0D108BD9-81ED-4DB2-BD59-A6C34878D82A}">
                    <a16:rowId xmlns:a16="http://schemas.microsoft.com/office/drawing/2014/main" xmlns="" val="10004"/>
                  </a:ext>
                </a:extLst>
              </a:tr>
            </a:tbl>
          </a:graphicData>
        </a:graphic>
      </p:graphicFrame>
      <p:sp>
        <p:nvSpPr>
          <p:cNvPr id="102" name="Rectangle 101"/>
          <p:cNvSpPr/>
          <p:nvPr/>
        </p:nvSpPr>
        <p:spPr bwMode="auto">
          <a:xfrm>
            <a:off x="-1778" y="6026729"/>
            <a:ext cx="12188825" cy="831271"/>
          </a:xfrm>
          <a:prstGeom prst="rect">
            <a:avLst/>
          </a:prstGeom>
          <a:solidFill>
            <a:schemeClr val="tx1"/>
          </a:solidFill>
          <a:ln w="38100" cap="flat" cmpd="sng" algn="ctr">
            <a:noFill/>
            <a:prstDash val="solid"/>
            <a:round/>
            <a:headEnd type="none" w="med" len="med"/>
            <a:tailEnd type="none" w="med" len="med"/>
          </a:ln>
          <a:effectLst/>
        </p:spPr>
        <p:txBody>
          <a:bodyPr vert="horz" wrap="square" lIns="1340885" tIns="45712" rIns="457120" bIns="45712" numCol="1" rtlCol="0" anchor="ctr" anchorCtr="0" compatLnSpc="1">
            <a:prstTxWarp prst="textNoShape">
              <a:avLst/>
            </a:prstTxWarp>
          </a:bodyPr>
          <a:lstStyle/>
          <a:p>
            <a:pPr marL="3174" algn="l" defTabSz="914231" eaLnBrk="0" hangingPunct="0">
              <a:lnSpc>
                <a:spcPct val="85000"/>
              </a:lnSpc>
            </a:pPr>
            <a:r>
              <a:rPr lang="en-US" kern="0" dirty="0">
                <a:solidFill>
                  <a:schemeClr val="bg1"/>
                </a:solidFill>
                <a:latin typeface="Arial" pitchFamily="34" charset="0"/>
                <a:cs typeface="Arial" pitchFamily="34" charset="0"/>
              </a:rPr>
              <a:t>Your organization must choose whether you want to display individual forecast categories or cumulative forecast rollups.  </a:t>
            </a:r>
          </a:p>
        </p:txBody>
      </p:sp>
      <p:sp>
        <p:nvSpPr>
          <p:cNvPr id="103" name="TextBox 102"/>
          <p:cNvSpPr txBox="1"/>
          <p:nvPr/>
        </p:nvSpPr>
        <p:spPr bwMode="white">
          <a:xfrm>
            <a:off x="0" y="6085485"/>
            <a:ext cx="1310871" cy="276999"/>
          </a:xfrm>
          <a:prstGeom prst="rect">
            <a:avLst/>
          </a:prstGeom>
          <a:noFill/>
          <a:ln>
            <a:noFill/>
          </a:ln>
        </p:spPr>
        <p:txBody>
          <a:bodyPr wrap="square" lIns="91424" tIns="45712" rIns="91424" bIns="45712" rtlCol="0">
            <a:spAutoFit/>
          </a:bodyPr>
          <a:lstStyle/>
          <a:p>
            <a:r>
              <a:rPr lang="en-US" sz="1200" dirty="0">
                <a:solidFill>
                  <a:schemeClr val="bg1"/>
                </a:solidFill>
                <a:latin typeface="Arial" panose="020B0604020202020204" pitchFamily="34" charset="0"/>
                <a:cs typeface="Arial" panose="020B0604020202020204" pitchFamily="34" charset="0"/>
              </a:rPr>
              <a:t>NOTE:</a:t>
            </a:r>
          </a:p>
        </p:txBody>
      </p:sp>
      <p:sp>
        <p:nvSpPr>
          <p:cNvPr id="104" name="Freeform 343"/>
          <p:cNvSpPr>
            <a:spLocks noEditPoints="1"/>
          </p:cNvSpPr>
          <p:nvPr/>
        </p:nvSpPr>
        <p:spPr bwMode="auto">
          <a:xfrm>
            <a:off x="453844" y="6337940"/>
            <a:ext cx="399945" cy="400049"/>
          </a:xfrm>
          <a:custGeom>
            <a:avLst/>
            <a:gdLst>
              <a:gd name="T0" fmla="*/ 55 w 67"/>
              <a:gd name="T1" fmla="*/ 12 h 67"/>
              <a:gd name="T2" fmla="*/ 12 w 67"/>
              <a:gd name="T3" fmla="*/ 12 h 67"/>
              <a:gd name="T4" fmla="*/ 12 w 67"/>
              <a:gd name="T5" fmla="*/ 55 h 67"/>
              <a:gd name="T6" fmla="*/ 55 w 67"/>
              <a:gd name="T7" fmla="*/ 55 h 67"/>
              <a:gd name="T8" fmla="*/ 55 w 67"/>
              <a:gd name="T9" fmla="*/ 12 h 67"/>
              <a:gd name="T10" fmla="*/ 33 w 67"/>
              <a:gd name="T11" fmla="*/ 8 h 67"/>
              <a:gd name="T12" fmla="*/ 39 w 67"/>
              <a:gd name="T13" fmla="*/ 14 h 67"/>
              <a:gd name="T14" fmla="*/ 33 w 67"/>
              <a:gd name="T15" fmla="*/ 20 h 67"/>
              <a:gd name="T16" fmla="*/ 27 w 67"/>
              <a:gd name="T17" fmla="*/ 14 h 67"/>
              <a:gd name="T18" fmla="*/ 33 w 67"/>
              <a:gd name="T19" fmla="*/ 8 h 67"/>
              <a:gd name="T20" fmla="*/ 43 w 67"/>
              <a:gd name="T21" fmla="*/ 51 h 67"/>
              <a:gd name="T22" fmla="*/ 41 w 67"/>
              <a:gd name="T23" fmla="*/ 53 h 67"/>
              <a:gd name="T24" fmla="*/ 26 w 67"/>
              <a:gd name="T25" fmla="*/ 53 h 67"/>
              <a:gd name="T26" fmla="*/ 24 w 67"/>
              <a:gd name="T27" fmla="*/ 51 h 67"/>
              <a:gd name="T28" fmla="*/ 24 w 67"/>
              <a:gd name="T29" fmla="*/ 47 h 67"/>
              <a:gd name="T30" fmla="*/ 26 w 67"/>
              <a:gd name="T31" fmla="*/ 45 h 67"/>
              <a:gd name="T32" fmla="*/ 28 w 67"/>
              <a:gd name="T33" fmla="*/ 45 h 67"/>
              <a:gd name="T34" fmla="*/ 28 w 67"/>
              <a:gd name="T35" fmla="*/ 29 h 67"/>
              <a:gd name="T36" fmla="*/ 26 w 67"/>
              <a:gd name="T37" fmla="*/ 29 h 67"/>
              <a:gd name="T38" fmla="*/ 24 w 67"/>
              <a:gd name="T39" fmla="*/ 27 h 67"/>
              <a:gd name="T40" fmla="*/ 24 w 67"/>
              <a:gd name="T41" fmla="*/ 23 h 67"/>
              <a:gd name="T42" fmla="*/ 26 w 67"/>
              <a:gd name="T43" fmla="*/ 22 h 67"/>
              <a:gd name="T44" fmla="*/ 36 w 67"/>
              <a:gd name="T45" fmla="*/ 22 h 67"/>
              <a:gd name="T46" fmla="*/ 38 w 67"/>
              <a:gd name="T47" fmla="*/ 23 h 67"/>
              <a:gd name="T48" fmla="*/ 38 w 67"/>
              <a:gd name="T49" fmla="*/ 45 h 67"/>
              <a:gd name="T50" fmla="*/ 41 w 67"/>
              <a:gd name="T51" fmla="*/ 45 h 67"/>
              <a:gd name="T52" fmla="*/ 43 w 67"/>
              <a:gd name="T53" fmla="*/ 47 h 67"/>
              <a:gd name="T54" fmla="*/ 43 w 67"/>
              <a:gd name="T55"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 h="67">
                <a:moveTo>
                  <a:pt x="55" y="12"/>
                </a:moveTo>
                <a:cubicBezTo>
                  <a:pt x="43" y="0"/>
                  <a:pt x="24" y="0"/>
                  <a:pt x="12" y="12"/>
                </a:cubicBezTo>
                <a:cubicBezTo>
                  <a:pt x="0" y="24"/>
                  <a:pt x="0" y="43"/>
                  <a:pt x="12" y="55"/>
                </a:cubicBezTo>
                <a:cubicBezTo>
                  <a:pt x="24" y="67"/>
                  <a:pt x="43" y="67"/>
                  <a:pt x="55" y="55"/>
                </a:cubicBezTo>
                <a:cubicBezTo>
                  <a:pt x="67" y="43"/>
                  <a:pt x="67" y="24"/>
                  <a:pt x="55" y="12"/>
                </a:cubicBezTo>
                <a:close/>
                <a:moveTo>
                  <a:pt x="33" y="8"/>
                </a:moveTo>
                <a:cubicBezTo>
                  <a:pt x="36" y="8"/>
                  <a:pt x="39" y="11"/>
                  <a:pt x="39" y="14"/>
                </a:cubicBezTo>
                <a:cubicBezTo>
                  <a:pt x="39" y="17"/>
                  <a:pt x="36" y="20"/>
                  <a:pt x="33" y="20"/>
                </a:cubicBezTo>
                <a:cubicBezTo>
                  <a:pt x="30" y="20"/>
                  <a:pt x="27" y="17"/>
                  <a:pt x="27" y="14"/>
                </a:cubicBezTo>
                <a:cubicBezTo>
                  <a:pt x="27" y="11"/>
                  <a:pt x="30" y="8"/>
                  <a:pt x="33" y="8"/>
                </a:cubicBezTo>
                <a:close/>
                <a:moveTo>
                  <a:pt x="43" y="51"/>
                </a:moveTo>
                <a:cubicBezTo>
                  <a:pt x="43" y="52"/>
                  <a:pt x="42" y="53"/>
                  <a:pt x="41" y="53"/>
                </a:cubicBezTo>
                <a:cubicBezTo>
                  <a:pt x="26" y="53"/>
                  <a:pt x="26" y="53"/>
                  <a:pt x="26" y="53"/>
                </a:cubicBezTo>
                <a:cubicBezTo>
                  <a:pt x="24" y="53"/>
                  <a:pt x="24" y="52"/>
                  <a:pt x="24" y="51"/>
                </a:cubicBezTo>
                <a:cubicBezTo>
                  <a:pt x="24" y="47"/>
                  <a:pt x="24" y="47"/>
                  <a:pt x="24" y="47"/>
                </a:cubicBezTo>
                <a:cubicBezTo>
                  <a:pt x="24" y="46"/>
                  <a:pt x="24" y="45"/>
                  <a:pt x="26" y="45"/>
                </a:cubicBezTo>
                <a:cubicBezTo>
                  <a:pt x="28" y="45"/>
                  <a:pt x="28" y="45"/>
                  <a:pt x="28" y="45"/>
                </a:cubicBezTo>
                <a:cubicBezTo>
                  <a:pt x="28" y="29"/>
                  <a:pt x="28" y="29"/>
                  <a:pt x="28" y="29"/>
                </a:cubicBezTo>
                <a:cubicBezTo>
                  <a:pt x="26" y="29"/>
                  <a:pt x="26" y="29"/>
                  <a:pt x="26" y="29"/>
                </a:cubicBezTo>
                <a:cubicBezTo>
                  <a:pt x="24" y="29"/>
                  <a:pt x="24" y="29"/>
                  <a:pt x="24" y="27"/>
                </a:cubicBezTo>
                <a:cubicBezTo>
                  <a:pt x="24" y="23"/>
                  <a:pt x="24" y="23"/>
                  <a:pt x="24" y="23"/>
                </a:cubicBezTo>
                <a:cubicBezTo>
                  <a:pt x="24" y="22"/>
                  <a:pt x="24" y="22"/>
                  <a:pt x="26" y="22"/>
                </a:cubicBezTo>
                <a:cubicBezTo>
                  <a:pt x="36" y="22"/>
                  <a:pt x="36" y="22"/>
                  <a:pt x="36" y="22"/>
                </a:cubicBezTo>
                <a:cubicBezTo>
                  <a:pt x="37" y="22"/>
                  <a:pt x="38" y="22"/>
                  <a:pt x="38" y="23"/>
                </a:cubicBezTo>
                <a:cubicBezTo>
                  <a:pt x="38" y="45"/>
                  <a:pt x="38" y="45"/>
                  <a:pt x="38" y="45"/>
                </a:cubicBezTo>
                <a:cubicBezTo>
                  <a:pt x="41" y="45"/>
                  <a:pt x="41" y="45"/>
                  <a:pt x="41" y="45"/>
                </a:cubicBezTo>
                <a:cubicBezTo>
                  <a:pt x="42" y="45"/>
                  <a:pt x="43" y="46"/>
                  <a:pt x="43" y="47"/>
                </a:cubicBezTo>
                <a:lnTo>
                  <a:pt x="43" y="51"/>
                </a:lnTo>
                <a:close/>
              </a:path>
            </a:pathLst>
          </a:custGeom>
          <a:solidFill>
            <a:schemeClr val="bg1"/>
          </a:solidFill>
          <a:ln>
            <a:noFill/>
          </a:ln>
          <a:extLst/>
        </p:spPr>
        <p:txBody>
          <a:bodyPr vert="horz" wrap="square" lIns="121899" tIns="60949" rIns="121899" bIns="60949" numCol="1" anchor="t" anchorCtr="0" compatLnSpc="1">
            <a:prstTxWarp prst="textNoShape">
              <a:avLst/>
            </a:prstTxWarp>
          </a:bodyPr>
          <a:lstStyle/>
          <a:p>
            <a:endParaRPr lang="th-TH"/>
          </a:p>
        </p:txBody>
      </p:sp>
    </p:spTree>
    <p:custDataLst>
      <p:tags r:id="rId1"/>
    </p:custDataLst>
    <p:extLst>
      <p:ext uri="{BB962C8B-B14F-4D97-AF65-F5344CB8AC3E}">
        <p14:creationId xmlns:p14="http://schemas.microsoft.com/office/powerpoint/2010/main" val="106273353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0"/>
          </p:nvPr>
        </p:nvSpPr>
        <p:spPr>
          <a:xfrm>
            <a:off x="0" y="741731"/>
            <a:ext cx="12188825" cy="1599536"/>
          </a:xfrm>
        </p:spPr>
        <p:txBody>
          <a:bodyPr/>
          <a:lstStyle/>
          <a:p>
            <a:pPr marL="457200" lvl="0" indent="-457200">
              <a:buFont typeface="Wingdings" panose="05000000000000000000" pitchFamily="2" charset="2"/>
              <a:buChar char="§"/>
              <a:defRPr/>
            </a:pPr>
            <a:r>
              <a:rPr lang="en-US" dirty="0">
                <a:solidFill>
                  <a:schemeClr val="bg1"/>
                </a:solidFill>
              </a:rPr>
              <a:t>The standard forecast categories are Pipeline, Best Case, Commit, Closed, and Omitted.</a:t>
            </a:r>
          </a:p>
          <a:p>
            <a:pPr marL="457200" lvl="0" indent="-457200">
              <a:buFont typeface="Wingdings" panose="05000000000000000000" pitchFamily="2" charset="2"/>
              <a:buChar char="§"/>
              <a:defRPr/>
            </a:pPr>
            <a:r>
              <a:rPr lang="en-US" dirty="0">
                <a:solidFill>
                  <a:schemeClr val="bg1"/>
                </a:solidFill>
              </a:rPr>
              <a:t>You can change the forecast category names for your organization.</a:t>
            </a:r>
            <a:endParaRPr lang="en-US" sz="1800" dirty="0"/>
          </a:p>
          <a:p>
            <a:endParaRPr lang="en-US" dirty="0"/>
          </a:p>
        </p:txBody>
      </p:sp>
      <p:sp>
        <p:nvSpPr>
          <p:cNvPr id="7" name="Title 6"/>
          <p:cNvSpPr>
            <a:spLocks noGrp="1"/>
          </p:cNvSpPr>
          <p:nvPr>
            <p:ph type="title"/>
          </p:nvPr>
        </p:nvSpPr>
        <p:spPr/>
        <p:txBody>
          <a:bodyPr/>
          <a:lstStyle/>
          <a:p>
            <a:r>
              <a:rPr lang="en-CA" dirty="0"/>
              <a:t>Changing Forecast Category Names</a:t>
            </a:r>
            <a:endParaRPr lang="en-US" dirty="0"/>
          </a:p>
        </p:txBody>
      </p:sp>
      <p:sp>
        <p:nvSpPr>
          <p:cNvPr id="3" name="Slide Number Placeholder 2"/>
          <p:cNvSpPr>
            <a:spLocks noGrp="1"/>
          </p:cNvSpPr>
          <p:nvPr>
            <p:ph type="sldNum" sz="quarter" idx="4"/>
          </p:nvPr>
        </p:nvSpPr>
        <p:spPr/>
        <p:txBody>
          <a:bodyPr/>
          <a:lstStyle/>
          <a:p>
            <a:fld id="{812A5277-1DB9-460F-9A21-B857ABB32666}" type="slidenum">
              <a:rPr lang="en-US" smtClean="0"/>
              <a:pPr/>
              <a:t>79</a:t>
            </a:fld>
            <a:endParaRPr lang="en-US" dirty="0"/>
          </a:p>
        </p:txBody>
      </p:sp>
      <p:pic>
        <p:nvPicPr>
          <p:cNvPr id="6" name="Picture 2"/>
          <p:cNvPicPr>
            <a:picLocks noChangeAspect="1" noChangeArrowheads="1"/>
          </p:cNvPicPr>
          <p:nvPr/>
        </p:nvPicPr>
        <p:blipFill>
          <a:blip r:embed="rId4" cstate="print"/>
          <a:srcRect/>
          <a:stretch>
            <a:fillRect/>
          </a:stretch>
        </p:blipFill>
        <p:spPr bwMode="auto">
          <a:xfrm>
            <a:off x="3051418" y="2511395"/>
            <a:ext cx="6085988" cy="4094720"/>
          </a:xfrm>
          <a:prstGeom prst="rect">
            <a:avLst/>
          </a:prstGeom>
          <a:noFill/>
          <a:ln w="6350">
            <a:solidFill>
              <a:schemeClr val="bg1">
                <a:lumMod val="75000"/>
              </a:schemeClr>
            </a:solidFill>
            <a:miter lim="800000"/>
            <a:headEnd/>
            <a:tailEnd/>
          </a:ln>
          <a:effectLst>
            <a:outerShdw blurRad="50800" dist="38100" dir="2700000" algn="tl" rotWithShape="0">
              <a:prstClr val="black">
                <a:alpha val="40000"/>
              </a:prstClr>
            </a:outerShdw>
          </a:effectLst>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Group Discussion</a:t>
            </a:r>
            <a:endParaRPr lang="en-US" dirty="0"/>
          </a:p>
        </p:txBody>
      </p:sp>
      <p:sp>
        <p:nvSpPr>
          <p:cNvPr id="5" name="Content Placeholder 4"/>
          <p:cNvSpPr>
            <a:spLocks noGrp="1"/>
          </p:cNvSpPr>
          <p:nvPr>
            <p:ph idx="1"/>
          </p:nvPr>
        </p:nvSpPr>
        <p:spPr>
          <a:xfrm>
            <a:off x="128558" y="836612"/>
            <a:ext cx="11131114" cy="5935663"/>
          </a:xfrm>
        </p:spPr>
        <p:txBody>
          <a:bodyPr/>
          <a:lstStyle/>
          <a:p>
            <a:pPr marL="514350" indent="-514350">
              <a:spcBef>
                <a:spcPts val="1800"/>
              </a:spcBef>
              <a:buFont typeface="+mj-lt"/>
              <a:buAutoNum type="arabicPeriod"/>
            </a:pPr>
            <a:r>
              <a:rPr lang="en-US" dirty="0"/>
              <a:t>How does your organization currently track products and manage pricing on sales deals?</a:t>
            </a:r>
          </a:p>
          <a:p>
            <a:pPr marL="514350" indent="-514350">
              <a:spcBef>
                <a:spcPts val="1800"/>
              </a:spcBef>
              <a:buFont typeface="+mj-lt"/>
              <a:buAutoNum type="arabicPeriod"/>
            </a:pPr>
            <a:r>
              <a:rPr lang="en-US" dirty="0"/>
              <a:t>How does your organization currently manage orders? </a:t>
            </a:r>
          </a:p>
          <a:p>
            <a:pPr marL="514350" indent="-514350">
              <a:spcBef>
                <a:spcPts val="1800"/>
              </a:spcBef>
              <a:buFont typeface="+mj-lt"/>
              <a:buAutoNum type="arabicPeriod"/>
            </a:pPr>
            <a:r>
              <a:rPr lang="en-US" dirty="0"/>
              <a:t>What are the pain points in your current quoting, product, and order management processes?</a:t>
            </a:r>
          </a:p>
          <a:p>
            <a:endParaRPr lang="en-US" dirty="0"/>
          </a:p>
        </p:txBody>
      </p:sp>
      <p:sp>
        <p:nvSpPr>
          <p:cNvPr id="2" name="Slide Number Placeholder 1"/>
          <p:cNvSpPr>
            <a:spLocks noGrp="1"/>
          </p:cNvSpPr>
          <p:nvPr>
            <p:ph type="sldNum" sz="quarter" idx="4"/>
          </p:nvPr>
        </p:nvSpPr>
        <p:spPr/>
        <p:txBody>
          <a:bodyPr/>
          <a:lstStyle/>
          <a:p>
            <a:fld id="{812A5277-1DB9-460F-9A21-B857ABB32666}" type="slidenum">
              <a:rPr lang="en-US" smtClean="0"/>
              <a:pPr/>
              <a:t>8</a:t>
            </a:fld>
            <a:endParaRPr lang="en-US" dirty="0"/>
          </a:p>
        </p:txBody>
      </p:sp>
    </p:spTree>
    <p:custDataLst>
      <p:tags r:id="rId1"/>
    </p:custData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14272" y="2242686"/>
            <a:ext cx="4890866" cy="4546843"/>
          </a:xfrm>
        </p:spPr>
        <p:txBody>
          <a:bodyPr/>
          <a:lstStyle/>
          <a:p>
            <a:r>
              <a:rPr lang="en-US" dirty="0"/>
              <a:t>Task:</a:t>
            </a:r>
          </a:p>
          <a:p>
            <a:pPr lvl="1"/>
            <a:r>
              <a:rPr lang="en-US" dirty="0"/>
              <a:t>Map opportunity stages to forecast categories.</a:t>
            </a:r>
          </a:p>
        </p:txBody>
      </p:sp>
      <p:sp>
        <p:nvSpPr>
          <p:cNvPr id="13" name="Content Placeholder 12"/>
          <p:cNvSpPr>
            <a:spLocks noGrp="1"/>
          </p:cNvSpPr>
          <p:nvPr>
            <p:ph idx="11"/>
          </p:nvPr>
        </p:nvSpPr>
        <p:spPr>
          <a:xfrm>
            <a:off x="0" y="758827"/>
            <a:ext cx="12188825" cy="1377981"/>
          </a:xfrm>
        </p:spPr>
        <p:txBody>
          <a:bodyPr/>
          <a:lstStyle/>
          <a:p>
            <a:r>
              <a:rPr lang="en-US" dirty="0"/>
              <a:t>Goal:</a:t>
            </a:r>
          </a:p>
          <a:p>
            <a:pPr lvl="1"/>
            <a:r>
              <a:rPr lang="en-US" dirty="0"/>
              <a:t>Define which opportunity stages</a:t>
            </a:r>
            <a:br>
              <a:rPr lang="en-US" dirty="0"/>
            </a:br>
            <a:r>
              <a:rPr lang="en-US" dirty="0"/>
              <a:t>map to each forecast category.</a:t>
            </a:r>
          </a:p>
        </p:txBody>
      </p:sp>
      <p:sp>
        <p:nvSpPr>
          <p:cNvPr id="2" name="Slide Number Placeholder 1"/>
          <p:cNvSpPr>
            <a:spLocks noGrp="1"/>
          </p:cNvSpPr>
          <p:nvPr>
            <p:ph type="sldNum" sz="quarter" idx="4"/>
          </p:nvPr>
        </p:nvSpPr>
        <p:spPr/>
        <p:txBody>
          <a:bodyPr/>
          <a:lstStyle/>
          <a:p>
            <a:fld id="{812A5277-1DB9-460F-9A21-B857ABB32666}" type="slidenum">
              <a:rPr lang="en-US" smtClean="0"/>
              <a:pPr/>
              <a:t>80</a:t>
            </a:fld>
            <a:endParaRPr lang="en-US" dirty="0"/>
          </a:p>
        </p:txBody>
      </p:sp>
      <p:sp>
        <p:nvSpPr>
          <p:cNvPr id="5" name="Title 4"/>
          <p:cNvSpPr>
            <a:spLocks noGrp="1"/>
          </p:cNvSpPr>
          <p:nvPr>
            <p:ph type="title"/>
          </p:nvPr>
        </p:nvSpPr>
        <p:spPr/>
        <p:txBody>
          <a:bodyPr/>
          <a:lstStyle/>
          <a:p>
            <a:r>
              <a:rPr lang="en-US"/>
              <a:t>2-5: Map Opportunity Stages to Forecast Categories</a:t>
            </a:r>
            <a:endParaRPr lang="en-US" dirty="0"/>
          </a:p>
        </p:txBody>
      </p:sp>
      <p:sp>
        <p:nvSpPr>
          <p:cNvPr id="7" name="Content Placeholder 6"/>
          <p:cNvSpPr>
            <a:spLocks noGrp="1"/>
          </p:cNvSpPr>
          <p:nvPr>
            <p:ph idx="10"/>
          </p:nvPr>
        </p:nvSpPr>
        <p:spPr/>
        <p:txBody>
          <a:bodyPr/>
          <a:lstStyle/>
          <a:p>
            <a:r>
              <a:rPr lang="en-US" dirty="0"/>
              <a:t>5 minutes</a:t>
            </a:r>
          </a:p>
        </p:txBody>
      </p:sp>
      <p:sp>
        <p:nvSpPr>
          <p:cNvPr id="3" name="Text Placeholder 2"/>
          <p:cNvSpPr>
            <a:spLocks noGrp="1"/>
          </p:cNvSpPr>
          <p:nvPr>
            <p:ph type="body" sz="quarter" idx="12"/>
          </p:nvPr>
        </p:nvSpPr>
        <p:spPr/>
        <p:txBody>
          <a:bodyPr/>
          <a:lstStyle/>
          <a:p>
            <a:r>
              <a:rPr lang="en-US"/>
              <a:t>Your turn:</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254555223"/>
              </p:ext>
            </p:extLst>
          </p:nvPr>
        </p:nvGraphicFramePr>
        <p:xfrm>
          <a:off x="5588463" y="1328605"/>
          <a:ext cx="5933428" cy="5242121"/>
        </p:xfrm>
        <a:graphic>
          <a:graphicData uri="http://schemas.openxmlformats.org/drawingml/2006/table">
            <a:tbl>
              <a:tblPr firstRow="1" bandRow="1">
                <a:effectLst>
                  <a:outerShdw blurRad="50800" dist="38100" dir="2700000" algn="tl" rotWithShape="0">
                    <a:prstClr val="black">
                      <a:alpha val="40000"/>
                    </a:prstClr>
                  </a:outerShdw>
                </a:effectLst>
                <a:tableStyleId>{85BE263C-DBD7-4A20-BB59-AAB30ACAA65A}</a:tableStyleId>
              </a:tblPr>
              <a:tblGrid>
                <a:gridCol w="3058703">
                  <a:extLst>
                    <a:ext uri="{9D8B030D-6E8A-4147-A177-3AD203B41FA5}">
                      <a16:colId xmlns:a16="http://schemas.microsoft.com/office/drawing/2014/main" xmlns="" val="20000"/>
                    </a:ext>
                  </a:extLst>
                </a:gridCol>
                <a:gridCol w="2874725">
                  <a:extLst>
                    <a:ext uri="{9D8B030D-6E8A-4147-A177-3AD203B41FA5}">
                      <a16:colId xmlns:a16="http://schemas.microsoft.com/office/drawing/2014/main" xmlns="" val="20001"/>
                    </a:ext>
                  </a:extLst>
                </a:gridCol>
              </a:tblGrid>
              <a:tr h="487241">
                <a:tc>
                  <a:txBody>
                    <a:bodyPr/>
                    <a:lstStyle/>
                    <a:p>
                      <a:r>
                        <a:rPr lang="en-US" sz="2000" dirty="0"/>
                        <a:t>Stage</a:t>
                      </a:r>
                      <a:endParaRPr lang="en-US" sz="2000" b="1" dirty="0"/>
                    </a:p>
                  </a:txBody>
                  <a:tcPr marL="91416" marR="91416" anchor="b">
                    <a:solidFill>
                      <a:srgbClr val="0070C0"/>
                    </a:solidFill>
                  </a:tcPr>
                </a:tc>
                <a:tc>
                  <a:txBody>
                    <a:bodyPr/>
                    <a:lstStyle/>
                    <a:p>
                      <a:r>
                        <a:rPr lang="en-US" sz="2000" dirty="0"/>
                        <a:t>Forecast Category</a:t>
                      </a:r>
                    </a:p>
                  </a:txBody>
                  <a:tcPr marL="91416" marR="91416" anchor="b">
                    <a:solidFill>
                      <a:srgbClr val="0070C0"/>
                    </a:solidFill>
                  </a:tcPr>
                </a:tc>
                <a:extLst>
                  <a:ext uri="{0D108BD9-81ED-4DB2-BD59-A6C34878D82A}">
                    <a16:rowId xmlns:a16="http://schemas.microsoft.com/office/drawing/2014/main" xmlns="" val="10000"/>
                  </a:ext>
                </a:extLst>
              </a:tr>
              <a:tr h="396240">
                <a:tc>
                  <a:txBody>
                    <a:bodyPr/>
                    <a:lstStyle/>
                    <a:p>
                      <a:r>
                        <a:rPr lang="en-US" sz="2000" b="0" dirty="0"/>
                        <a:t>Initial</a:t>
                      </a:r>
                      <a:r>
                        <a:rPr lang="en-US" sz="2000" b="0" baseline="0" dirty="0"/>
                        <a:t> Contact</a:t>
                      </a:r>
                      <a:endParaRPr lang="en-US" sz="2000" b="1" dirty="0"/>
                    </a:p>
                  </a:txBody>
                  <a:tcPr marL="91416" marR="91416"/>
                </a:tc>
                <a:tc>
                  <a:txBody>
                    <a:bodyPr/>
                    <a:lstStyle/>
                    <a:p>
                      <a:r>
                        <a:rPr lang="en-US" sz="2000" dirty="0"/>
                        <a:t>Pipeline</a:t>
                      </a:r>
                    </a:p>
                  </a:txBody>
                  <a:tcPr marL="91416" marR="91416"/>
                </a:tc>
                <a:extLst>
                  <a:ext uri="{0D108BD9-81ED-4DB2-BD59-A6C34878D82A}">
                    <a16:rowId xmlns:a16="http://schemas.microsoft.com/office/drawing/2014/main" xmlns="" val="10001"/>
                  </a:ext>
                </a:extLst>
              </a:tr>
              <a:tr h="396240">
                <a:tc>
                  <a:txBody>
                    <a:bodyPr/>
                    <a:lstStyle/>
                    <a:p>
                      <a:r>
                        <a:rPr lang="en-US" sz="2000" dirty="0"/>
                        <a:t>Quote</a:t>
                      </a:r>
                      <a:r>
                        <a:rPr lang="en-US" sz="2000" baseline="0" dirty="0"/>
                        <a:t> Given</a:t>
                      </a:r>
                      <a:endParaRPr lang="en-US" sz="2000" b="1" dirty="0"/>
                    </a:p>
                  </a:txBody>
                  <a:tcPr marL="91416" marR="914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Best Case</a:t>
                      </a:r>
                    </a:p>
                  </a:txBody>
                  <a:tcPr marL="91416" marR="91416"/>
                </a:tc>
                <a:extLst>
                  <a:ext uri="{0D108BD9-81ED-4DB2-BD59-A6C34878D82A}">
                    <a16:rowId xmlns:a16="http://schemas.microsoft.com/office/drawing/2014/main" xmlns="" val="10002"/>
                  </a:ext>
                </a:extLst>
              </a:tr>
              <a:tr h="396240">
                <a:tc>
                  <a:txBody>
                    <a:bodyPr/>
                    <a:lstStyle/>
                    <a:p>
                      <a:r>
                        <a:rPr lang="en-US" sz="2000" dirty="0"/>
                        <a:t>Prospecting</a:t>
                      </a:r>
                      <a:endParaRPr lang="en-US" sz="2000" b="1" dirty="0"/>
                    </a:p>
                  </a:txBody>
                  <a:tcPr marL="91416" marR="91416"/>
                </a:tc>
                <a:tc>
                  <a:txBody>
                    <a:bodyPr/>
                    <a:lstStyle/>
                    <a:p>
                      <a:r>
                        <a:rPr lang="en-US" sz="2000" dirty="0"/>
                        <a:t>Pipeline</a:t>
                      </a:r>
                    </a:p>
                  </a:txBody>
                  <a:tcPr marL="91416" marR="91416"/>
                </a:tc>
                <a:extLst>
                  <a:ext uri="{0D108BD9-81ED-4DB2-BD59-A6C34878D82A}">
                    <a16:rowId xmlns:a16="http://schemas.microsoft.com/office/drawing/2014/main" xmlns="" val="10003"/>
                  </a:ext>
                </a:extLst>
              </a:tr>
              <a:tr h="396240">
                <a:tc>
                  <a:txBody>
                    <a:bodyPr/>
                    <a:lstStyle/>
                    <a:p>
                      <a:r>
                        <a:rPr lang="en-US" sz="2000" dirty="0"/>
                        <a:t>Qualification</a:t>
                      </a:r>
                      <a:endParaRPr lang="en-US" sz="2000" b="1" dirty="0"/>
                    </a:p>
                  </a:txBody>
                  <a:tcPr marL="91416" marR="914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Pipeline</a:t>
                      </a:r>
                    </a:p>
                  </a:txBody>
                  <a:tcPr marL="91416" marR="91416"/>
                </a:tc>
                <a:extLst>
                  <a:ext uri="{0D108BD9-81ED-4DB2-BD59-A6C34878D82A}">
                    <a16:rowId xmlns:a16="http://schemas.microsoft.com/office/drawing/2014/main" xmlns="" val="10004"/>
                  </a:ext>
                </a:extLst>
              </a:tr>
              <a:tr h="396240">
                <a:tc>
                  <a:txBody>
                    <a:bodyPr/>
                    <a:lstStyle/>
                    <a:p>
                      <a:r>
                        <a:rPr lang="en-US" sz="2000" dirty="0"/>
                        <a:t>Needs Analysis</a:t>
                      </a:r>
                      <a:endParaRPr lang="en-US" sz="2000" b="1" dirty="0"/>
                    </a:p>
                  </a:txBody>
                  <a:tcPr marL="91416" marR="914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Pipeline</a:t>
                      </a:r>
                    </a:p>
                  </a:txBody>
                  <a:tcPr marL="91416" marR="91416"/>
                </a:tc>
                <a:extLst>
                  <a:ext uri="{0D108BD9-81ED-4DB2-BD59-A6C34878D82A}">
                    <a16:rowId xmlns:a16="http://schemas.microsoft.com/office/drawing/2014/main" xmlns="" val="10005"/>
                  </a:ext>
                </a:extLst>
              </a:tr>
              <a:tr h="396240">
                <a:tc>
                  <a:txBody>
                    <a:bodyPr/>
                    <a:lstStyle/>
                    <a:p>
                      <a:r>
                        <a:rPr lang="en-US" sz="2000" dirty="0"/>
                        <a:t>Value Proposition</a:t>
                      </a:r>
                      <a:endParaRPr lang="en-US" sz="2000" b="1" dirty="0"/>
                    </a:p>
                  </a:txBody>
                  <a:tcPr marL="91416" marR="91416"/>
                </a:tc>
                <a:tc>
                  <a:txBody>
                    <a:bodyPr/>
                    <a:lstStyle/>
                    <a:p>
                      <a:r>
                        <a:rPr lang="en-US" sz="2000" dirty="0"/>
                        <a:t>Best Case</a:t>
                      </a:r>
                    </a:p>
                  </a:txBody>
                  <a:tcPr marL="91416" marR="91416"/>
                </a:tc>
                <a:extLst>
                  <a:ext uri="{0D108BD9-81ED-4DB2-BD59-A6C34878D82A}">
                    <a16:rowId xmlns:a16="http://schemas.microsoft.com/office/drawing/2014/main" xmlns="" val="10006"/>
                  </a:ext>
                </a:extLst>
              </a:tr>
              <a:tr h="396240">
                <a:tc>
                  <a:txBody>
                    <a:bodyPr/>
                    <a:lstStyle/>
                    <a:p>
                      <a:r>
                        <a:rPr lang="en-US" sz="2000" dirty="0"/>
                        <a:t>Id.</a:t>
                      </a:r>
                      <a:r>
                        <a:rPr lang="en-US" sz="2000" baseline="0" dirty="0"/>
                        <a:t> Decision Makers</a:t>
                      </a:r>
                      <a:endParaRPr lang="en-US" sz="2000" b="1" dirty="0"/>
                    </a:p>
                  </a:txBody>
                  <a:tcPr marL="91416" marR="91416"/>
                </a:tc>
                <a:tc>
                  <a:txBody>
                    <a:bodyPr/>
                    <a:lstStyle/>
                    <a:p>
                      <a:r>
                        <a:rPr lang="en-US" sz="2000" dirty="0"/>
                        <a:t>Best Case</a:t>
                      </a:r>
                    </a:p>
                  </a:txBody>
                  <a:tcPr marL="91416" marR="91416"/>
                </a:tc>
                <a:extLst>
                  <a:ext uri="{0D108BD9-81ED-4DB2-BD59-A6C34878D82A}">
                    <a16:rowId xmlns:a16="http://schemas.microsoft.com/office/drawing/2014/main" xmlns="" val="10007"/>
                  </a:ext>
                </a:extLst>
              </a:tr>
              <a:tr h="396240">
                <a:tc>
                  <a:txBody>
                    <a:bodyPr/>
                    <a:lstStyle/>
                    <a:p>
                      <a:r>
                        <a:rPr lang="en-US" sz="2000" b="0" dirty="0"/>
                        <a:t>Perception Analysis</a:t>
                      </a:r>
                    </a:p>
                  </a:txBody>
                  <a:tcPr marL="91416" marR="91416"/>
                </a:tc>
                <a:tc>
                  <a:txBody>
                    <a:bodyPr/>
                    <a:lstStyle/>
                    <a:p>
                      <a:r>
                        <a:rPr lang="en-US" sz="2000" b="0" dirty="0"/>
                        <a:t>Best</a:t>
                      </a:r>
                      <a:r>
                        <a:rPr lang="en-US" sz="2000" b="0" baseline="0" dirty="0"/>
                        <a:t> Case</a:t>
                      </a:r>
                      <a:endParaRPr lang="en-US" sz="2000" b="0" dirty="0"/>
                    </a:p>
                  </a:txBody>
                  <a:tcPr marL="91416" marR="91416"/>
                </a:tc>
                <a:extLst>
                  <a:ext uri="{0D108BD9-81ED-4DB2-BD59-A6C34878D82A}">
                    <a16:rowId xmlns:a16="http://schemas.microsoft.com/office/drawing/2014/main" xmlns="" val="10008"/>
                  </a:ext>
                </a:extLst>
              </a:tr>
              <a:tr h="396240">
                <a:tc>
                  <a:txBody>
                    <a:bodyPr/>
                    <a:lstStyle/>
                    <a:p>
                      <a:r>
                        <a:rPr lang="en-US" sz="2000" b="0" dirty="0"/>
                        <a:t>Proposal/Price Quote</a:t>
                      </a:r>
                    </a:p>
                  </a:txBody>
                  <a:tcPr marL="91416" marR="91416"/>
                </a:tc>
                <a:tc>
                  <a:txBody>
                    <a:bodyPr/>
                    <a:lstStyle/>
                    <a:p>
                      <a:r>
                        <a:rPr lang="en-US" sz="2000" b="0" dirty="0"/>
                        <a:t>Commit</a:t>
                      </a:r>
                    </a:p>
                  </a:txBody>
                  <a:tcPr marL="91416" marR="91416"/>
                </a:tc>
                <a:extLst>
                  <a:ext uri="{0D108BD9-81ED-4DB2-BD59-A6C34878D82A}">
                    <a16:rowId xmlns:a16="http://schemas.microsoft.com/office/drawing/2014/main" xmlns="" val="10009"/>
                  </a:ext>
                </a:extLst>
              </a:tr>
              <a:tr h="396240">
                <a:tc>
                  <a:txBody>
                    <a:bodyPr/>
                    <a:lstStyle/>
                    <a:p>
                      <a:r>
                        <a:rPr lang="en-US" sz="2000" b="0" dirty="0"/>
                        <a:t>Negotiation/Review</a:t>
                      </a:r>
                    </a:p>
                  </a:txBody>
                  <a:tcPr marL="91416" marR="91416"/>
                </a:tc>
                <a:tc>
                  <a:txBody>
                    <a:bodyPr/>
                    <a:lstStyle/>
                    <a:p>
                      <a:r>
                        <a:rPr lang="en-US" sz="2000" b="0" dirty="0"/>
                        <a:t>Commit</a:t>
                      </a:r>
                    </a:p>
                  </a:txBody>
                  <a:tcPr marL="91416" marR="91416"/>
                </a:tc>
                <a:extLst>
                  <a:ext uri="{0D108BD9-81ED-4DB2-BD59-A6C34878D82A}">
                    <a16:rowId xmlns:a16="http://schemas.microsoft.com/office/drawing/2014/main" xmlns="" val="10010"/>
                  </a:ext>
                </a:extLst>
              </a:tr>
              <a:tr h="396240">
                <a:tc>
                  <a:txBody>
                    <a:bodyPr/>
                    <a:lstStyle/>
                    <a:p>
                      <a:r>
                        <a:rPr lang="en-US" sz="2000" b="0" dirty="0"/>
                        <a:t>Closed Won</a:t>
                      </a:r>
                    </a:p>
                  </a:txBody>
                  <a:tcPr marL="91416" marR="91416"/>
                </a:tc>
                <a:tc>
                  <a:txBody>
                    <a:bodyPr/>
                    <a:lstStyle/>
                    <a:p>
                      <a:r>
                        <a:rPr lang="en-US" sz="2000" b="0" dirty="0"/>
                        <a:t>Closed</a:t>
                      </a:r>
                    </a:p>
                  </a:txBody>
                  <a:tcPr marL="91416" marR="91416"/>
                </a:tc>
                <a:extLst>
                  <a:ext uri="{0D108BD9-81ED-4DB2-BD59-A6C34878D82A}">
                    <a16:rowId xmlns:a16="http://schemas.microsoft.com/office/drawing/2014/main" xmlns="" val="10011"/>
                  </a:ext>
                </a:extLst>
              </a:tr>
              <a:tr h="396240">
                <a:tc>
                  <a:txBody>
                    <a:bodyPr/>
                    <a:lstStyle/>
                    <a:p>
                      <a:r>
                        <a:rPr lang="en-US" sz="2000" b="0" dirty="0"/>
                        <a:t>Closed Lost</a:t>
                      </a:r>
                    </a:p>
                  </a:txBody>
                  <a:tcPr marL="91416" marR="91416"/>
                </a:tc>
                <a:tc>
                  <a:txBody>
                    <a:bodyPr/>
                    <a:lstStyle/>
                    <a:p>
                      <a:r>
                        <a:rPr lang="en-US" sz="2000" b="0" dirty="0"/>
                        <a:t>Omitted</a:t>
                      </a:r>
                    </a:p>
                  </a:txBody>
                  <a:tcPr marL="91416" marR="91416"/>
                </a:tc>
                <a:extLst>
                  <a:ext uri="{0D108BD9-81ED-4DB2-BD59-A6C34878D82A}">
                    <a16:rowId xmlns:a16="http://schemas.microsoft.com/office/drawing/2014/main" xmlns="" val="10012"/>
                  </a:ext>
                </a:extLst>
              </a:tr>
            </a:tbl>
          </a:graphicData>
        </a:graphic>
      </p:graphicFrame>
    </p:spTree>
    <p:custDataLst>
      <p:tags r:id="rId1"/>
    </p:custData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14272" y="1886552"/>
            <a:ext cx="4111220" cy="4902977"/>
          </a:xfrm>
        </p:spPr>
        <p:txBody>
          <a:bodyPr/>
          <a:lstStyle/>
          <a:p>
            <a:r>
              <a:rPr lang="en-US" dirty="0"/>
              <a:t>Tasks:</a:t>
            </a:r>
          </a:p>
          <a:p>
            <a:pPr lvl="1"/>
            <a:r>
              <a:rPr lang="en-US" dirty="0"/>
              <a:t>Log in as Karen Adams, an EMEA Sales Rep.</a:t>
            </a:r>
          </a:p>
          <a:p>
            <a:pPr lvl="1"/>
            <a:r>
              <a:rPr lang="en-US" dirty="0"/>
              <a:t>Answer questions about her forecast.</a:t>
            </a:r>
          </a:p>
        </p:txBody>
      </p:sp>
      <p:sp>
        <p:nvSpPr>
          <p:cNvPr id="17" name="Content Placeholder 16"/>
          <p:cNvSpPr>
            <a:spLocks noGrp="1"/>
          </p:cNvSpPr>
          <p:nvPr>
            <p:ph idx="11"/>
          </p:nvPr>
        </p:nvSpPr>
        <p:spPr>
          <a:xfrm>
            <a:off x="0" y="758827"/>
            <a:ext cx="12188825" cy="1031472"/>
          </a:xfrm>
        </p:spPr>
        <p:txBody>
          <a:bodyPr/>
          <a:lstStyle/>
          <a:p>
            <a:r>
              <a:rPr lang="en-US" dirty="0"/>
              <a:t>Goal:</a:t>
            </a:r>
          </a:p>
          <a:p>
            <a:pPr lvl="1"/>
            <a:r>
              <a:rPr lang="en-US" dirty="0"/>
              <a:t>View the impact of mapping opportunity stages to forecast categories on the forecast.</a:t>
            </a:r>
          </a:p>
        </p:txBody>
      </p:sp>
      <p:sp>
        <p:nvSpPr>
          <p:cNvPr id="2" name="Slide Number Placeholder 1"/>
          <p:cNvSpPr>
            <a:spLocks noGrp="1"/>
          </p:cNvSpPr>
          <p:nvPr>
            <p:ph type="sldNum" sz="quarter" idx="4"/>
          </p:nvPr>
        </p:nvSpPr>
        <p:spPr/>
        <p:txBody>
          <a:bodyPr/>
          <a:lstStyle/>
          <a:p>
            <a:fld id="{812A5277-1DB9-460F-9A21-B857ABB32666}" type="slidenum">
              <a:rPr lang="en-US" smtClean="0"/>
              <a:pPr/>
              <a:t>81</a:t>
            </a:fld>
            <a:endParaRPr lang="en-US" dirty="0"/>
          </a:p>
        </p:txBody>
      </p:sp>
      <p:sp>
        <p:nvSpPr>
          <p:cNvPr id="5" name="Title 4"/>
          <p:cNvSpPr>
            <a:spLocks noGrp="1"/>
          </p:cNvSpPr>
          <p:nvPr>
            <p:ph type="title"/>
          </p:nvPr>
        </p:nvSpPr>
        <p:spPr/>
        <p:txBody>
          <a:bodyPr/>
          <a:lstStyle/>
          <a:p>
            <a:r>
              <a:rPr lang="en-US"/>
              <a:t>2-6: View the Impact of Mapping Opportunity Stages to Forecast Categories</a:t>
            </a:r>
            <a:endParaRPr lang="en-US" dirty="0"/>
          </a:p>
        </p:txBody>
      </p:sp>
      <p:sp>
        <p:nvSpPr>
          <p:cNvPr id="7" name="Content Placeholder 6"/>
          <p:cNvSpPr>
            <a:spLocks noGrp="1"/>
          </p:cNvSpPr>
          <p:nvPr>
            <p:ph idx="10"/>
          </p:nvPr>
        </p:nvSpPr>
        <p:spPr/>
        <p:txBody>
          <a:bodyPr/>
          <a:lstStyle/>
          <a:p>
            <a:r>
              <a:rPr lang="en-US" dirty="0"/>
              <a:t>5 minutes</a:t>
            </a:r>
          </a:p>
        </p:txBody>
      </p:sp>
      <p:sp>
        <p:nvSpPr>
          <p:cNvPr id="13" name="Text Placeholder 12"/>
          <p:cNvSpPr>
            <a:spLocks noGrp="1"/>
          </p:cNvSpPr>
          <p:nvPr>
            <p:ph type="body" sz="quarter" idx="12"/>
          </p:nvPr>
        </p:nvSpPr>
        <p:spPr/>
        <p:txBody>
          <a:bodyPr/>
          <a:lstStyle/>
          <a:p>
            <a:r>
              <a:rPr lang="en-US" dirty="0"/>
              <a:t>YOUR TURN</a:t>
            </a:r>
          </a:p>
        </p:txBody>
      </p:sp>
      <p:graphicFrame>
        <p:nvGraphicFramePr>
          <p:cNvPr id="9" name="Table 8"/>
          <p:cNvGraphicFramePr>
            <a:graphicFrameLocks noGrp="1"/>
          </p:cNvGraphicFramePr>
          <p:nvPr>
            <p:extLst>
              <p:ext uri="{D42A27DB-BD31-4B8C-83A1-F6EECF244321}">
                <p14:modId xmlns:p14="http://schemas.microsoft.com/office/powerpoint/2010/main" val="2745455120"/>
              </p:ext>
            </p:extLst>
          </p:nvPr>
        </p:nvGraphicFramePr>
        <p:xfrm>
          <a:off x="4226383" y="2433563"/>
          <a:ext cx="7420185" cy="2641600"/>
        </p:xfrm>
        <a:graphic>
          <a:graphicData uri="http://schemas.openxmlformats.org/drawingml/2006/table">
            <a:tbl>
              <a:tblPr bandRow="1">
                <a:effectLst>
                  <a:outerShdw blurRad="50800" dist="38100" dir="2700000" algn="tl" rotWithShape="0">
                    <a:prstClr val="black">
                      <a:alpha val="40000"/>
                    </a:prstClr>
                  </a:outerShdw>
                </a:effectLst>
                <a:tableStyleId>{6E25E649-3F16-4E02-A733-19D2CDBF48F0}</a:tableStyleId>
              </a:tblPr>
              <a:tblGrid>
                <a:gridCol w="7420185">
                  <a:extLst>
                    <a:ext uri="{9D8B030D-6E8A-4147-A177-3AD203B41FA5}">
                      <a16:colId xmlns:a16="http://schemas.microsoft.com/office/drawing/2014/main" xmlns="" val="20000"/>
                    </a:ext>
                  </a:extLst>
                </a:gridCol>
              </a:tblGrid>
              <a:tr h="416560">
                <a:tc>
                  <a:txBody>
                    <a:bodyPr/>
                    <a:lstStyle/>
                    <a:p>
                      <a:r>
                        <a:rPr lang="en-US" sz="2100" dirty="0">
                          <a:latin typeface="+mn-lt"/>
                        </a:rPr>
                        <a:t>What has</a:t>
                      </a:r>
                      <a:r>
                        <a:rPr lang="en-US" sz="2100" baseline="0" dirty="0">
                          <a:latin typeface="+mn-lt"/>
                        </a:rPr>
                        <a:t> changed about her forecast?</a:t>
                      </a:r>
                      <a:endParaRPr lang="en-US" sz="2100" dirty="0">
                        <a:latin typeface="+mn-lt"/>
                      </a:endParaRPr>
                    </a:p>
                  </a:txBody>
                  <a:tcPr marL="91416" marR="91416"/>
                </a:tc>
                <a:extLst>
                  <a:ext uri="{0D108BD9-81ED-4DB2-BD59-A6C34878D82A}">
                    <a16:rowId xmlns:a16="http://schemas.microsoft.com/office/drawing/2014/main" xmlns="" val="10000"/>
                  </a:ext>
                </a:extLst>
              </a:tr>
              <a:tr h="741680">
                <a:tc>
                  <a:txBody>
                    <a:bodyPr/>
                    <a:lstStyle/>
                    <a:p>
                      <a:r>
                        <a:rPr lang="en-US" sz="2100" kern="1200" dirty="0">
                          <a:solidFill>
                            <a:schemeClr val="dk1"/>
                          </a:solidFill>
                          <a:latin typeface="+mn-lt"/>
                          <a:ea typeface="+mn-ea"/>
                          <a:cs typeface="+mn-cs"/>
                        </a:rPr>
                        <a:t>What displays in the opportunity pane when you click on a Best Case value</a:t>
                      </a:r>
                      <a:r>
                        <a:rPr lang="en-US" sz="2100" kern="1200" dirty="0">
                          <a:solidFill>
                            <a:schemeClr val="tx1"/>
                          </a:solidFill>
                          <a:latin typeface="+mn-lt"/>
                          <a:ea typeface="+mn-ea"/>
                          <a:cs typeface="Arial" pitchFamily="34" charset="0"/>
                        </a:rPr>
                        <a:t>?</a:t>
                      </a:r>
                    </a:p>
                  </a:txBody>
                  <a:tcPr marL="91416" marR="91416"/>
                </a:tc>
                <a:extLst>
                  <a:ext uri="{0D108BD9-81ED-4DB2-BD59-A6C34878D82A}">
                    <a16:rowId xmlns:a16="http://schemas.microsoft.com/office/drawing/2014/main" xmlns="" val="10001"/>
                  </a:ext>
                </a:extLst>
              </a:tr>
              <a:tr h="741680">
                <a:tc>
                  <a:txBody>
                    <a:bodyPr/>
                    <a:lstStyle/>
                    <a:p>
                      <a:r>
                        <a:rPr lang="en-US" sz="2100" kern="1200" dirty="0">
                          <a:solidFill>
                            <a:schemeClr val="dk1"/>
                          </a:solidFill>
                          <a:latin typeface="+mn-lt"/>
                          <a:ea typeface="+mn-ea"/>
                          <a:cs typeface="+mn-cs"/>
                        </a:rPr>
                        <a:t>What happens when you change the opportunity stage from Perception Analysis to Proposal/Price Quote</a:t>
                      </a:r>
                      <a:r>
                        <a:rPr lang="en-US" sz="2100" kern="1200" dirty="0">
                          <a:solidFill>
                            <a:schemeClr val="tx1"/>
                          </a:solidFill>
                          <a:latin typeface="+mn-lt"/>
                          <a:ea typeface="+mn-ea"/>
                          <a:cs typeface="Arial" pitchFamily="34" charset="0"/>
                        </a:rPr>
                        <a:t>?</a:t>
                      </a:r>
                    </a:p>
                  </a:txBody>
                  <a:tcPr marL="91416" marR="91416"/>
                </a:tc>
                <a:extLst>
                  <a:ext uri="{0D108BD9-81ED-4DB2-BD59-A6C34878D82A}">
                    <a16:rowId xmlns:a16="http://schemas.microsoft.com/office/drawing/2014/main" xmlns="" val="10002"/>
                  </a:ext>
                </a:extLst>
              </a:tr>
              <a:tr h="741680">
                <a:tc>
                  <a:txBody>
                    <a:bodyPr/>
                    <a:lstStyle/>
                    <a:p>
                      <a:r>
                        <a:rPr lang="en-US" sz="2100" kern="1200" dirty="0">
                          <a:solidFill>
                            <a:schemeClr val="dk1"/>
                          </a:solidFill>
                          <a:latin typeface="+mn-lt"/>
                          <a:ea typeface="+mn-ea"/>
                          <a:cs typeface="+mn-cs"/>
                        </a:rPr>
                        <a:t>What happens when you change the forecast category of an opportunity</a:t>
                      </a:r>
                      <a:r>
                        <a:rPr lang="en-US" sz="2100" kern="1200" baseline="0" dirty="0">
                          <a:solidFill>
                            <a:schemeClr val="tx1"/>
                          </a:solidFill>
                          <a:latin typeface="+mn-lt"/>
                          <a:ea typeface="+mn-ea"/>
                          <a:cs typeface="Arial" pitchFamily="34" charset="0"/>
                        </a:rPr>
                        <a:t>?</a:t>
                      </a:r>
                      <a:endParaRPr lang="en-US" sz="2100" kern="1200" dirty="0">
                        <a:solidFill>
                          <a:schemeClr val="tx1"/>
                        </a:solidFill>
                        <a:latin typeface="+mn-lt"/>
                        <a:ea typeface="+mn-ea"/>
                        <a:cs typeface="Arial" pitchFamily="34" charset="0"/>
                      </a:endParaRPr>
                    </a:p>
                  </a:txBody>
                  <a:tcPr marL="91416" marR="91416"/>
                </a:tc>
                <a:extLst>
                  <a:ext uri="{0D108BD9-81ED-4DB2-BD59-A6C34878D82A}">
                    <a16:rowId xmlns:a16="http://schemas.microsoft.com/office/drawing/2014/main" xmlns="" val="10003"/>
                  </a:ext>
                </a:extLst>
              </a:tr>
            </a:tbl>
          </a:graphicData>
        </a:graphic>
      </p:graphicFrame>
    </p:spTree>
    <p:custDataLst>
      <p:tags r:id="rId1"/>
    </p:custData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Module Agenda</a:t>
            </a:r>
          </a:p>
        </p:txBody>
      </p:sp>
      <p:sp>
        <p:nvSpPr>
          <p:cNvPr id="6" name="Content Placeholder 5"/>
          <p:cNvSpPr>
            <a:spLocks noGrp="1"/>
          </p:cNvSpPr>
          <p:nvPr>
            <p:ph idx="1"/>
          </p:nvPr>
        </p:nvSpPr>
        <p:spPr/>
        <p:txBody>
          <a:bodyPr/>
          <a:lstStyle/>
          <a:p>
            <a:pPr lvl="1"/>
            <a:r>
              <a:rPr lang="en-US" dirty="0"/>
              <a:t>Enabling Forecasts for Users</a:t>
            </a:r>
          </a:p>
          <a:p>
            <a:pPr lvl="1"/>
            <a:r>
              <a:rPr lang="en-US" dirty="0"/>
              <a:t>Forecasting by Opportunities</a:t>
            </a:r>
          </a:p>
          <a:p>
            <a:pPr lvl="1"/>
            <a:r>
              <a:rPr lang="en-US" dirty="0"/>
              <a:t>Mapping Opportunity Stages to Forecast Categories</a:t>
            </a:r>
          </a:p>
          <a:p>
            <a:pPr lvl="1"/>
            <a:r>
              <a:rPr lang="en-US" b="1" dirty="0"/>
              <a:t>Defining Forecast Managers and Enabling Adjustments</a:t>
            </a:r>
          </a:p>
          <a:p>
            <a:pPr lvl="1"/>
            <a:r>
              <a:rPr lang="en-US" dirty="0"/>
              <a:t>Adding Quota Data</a:t>
            </a:r>
          </a:p>
          <a:p>
            <a:pPr lvl="1"/>
            <a:r>
              <a:rPr lang="en-US" dirty="0"/>
              <a:t>Forecasting by Product Family</a:t>
            </a:r>
          </a:p>
          <a:p>
            <a:pPr lvl="1"/>
            <a:r>
              <a:rPr lang="en-US" dirty="0"/>
              <a:t>Forecasting by Opportunity Splits and Custom Fields</a:t>
            </a:r>
          </a:p>
          <a:p>
            <a:pPr lvl="1"/>
            <a:r>
              <a:rPr lang="en-US" dirty="0"/>
              <a:t>Building Reports</a:t>
            </a:r>
          </a:p>
        </p:txBody>
      </p:sp>
      <p:sp>
        <p:nvSpPr>
          <p:cNvPr id="2" name="Slide Number Placeholder 1"/>
          <p:cNvSpPr>
            <a:spLocks noGrp="1"/>
          </p:cNvSpPr>
          <p:nvPr>
            <p:ph type="sldNum" sz="quarter" idx="4"/>
          </p:nvPr>
        </p:nvSpPr>
        <p:spPr/>
        <p:txBody>
          <a:bodyPr/>
          <a:lstStyle/>
          <a:p>
            <a:fld id="{812A5277-1DB9-460F-9A21-B857ABB32666}" type="slidenum">
              <a:rPr lang="en-US" smtClean="0"/>
              <a:pPr/>
              <a:t>82</a:t>
            </a:fld>
            <a:endParaRPr lang="en-US" dirty="0"/>
          </a:p>
        </p:txBody>
      </p:sp>
    </p:spTree>
    <p:custDataLst>
      <p:tags r:id="rId1"/>
    </p:custData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CA" dirty="0"/>
              <a:t>Forecast Hierarchy</a:t>
            </a:r>
            <a:endParaRPr lang="en-US" dirty="0"/>
          </a:p>
        </p:txBody>
      </p:sp>
      <p:sp>
        <p:nvSpPr>
          <p:cNvPr id="5" name="Slide Number Placeholder 4"/>
          <p:cNvSpPr>
            <a:spLocks noGrp="1"/>
          </p:cNvSpPr>
          <p:nvPr>
            <p:ph type="sldNum" sz="quarter" idx="4"/>
          </p:nvPr>
        </p:nvSpPr>
        <p:spPr/>
        <p:txBody>
          <a:bodyPr/>
          <a:lstStyle/>
          <a:p>
            <a:fld id="{812A5277-1DB9-460F-9A21-B857ABB32666}" type="slidenum">
              <a:rPr lang="en-US" smtClean="0"/>
              <a:pPr/>
              <a:t>83</a:t>
            </a:fld>
            <a:endParaRPr lang="en-US" dirty="0"/>
          </a:p>
        </p:txBody>
      </p:sp>
      <p:cxnSp>
        <p:nvCxnSpPr>
          <p:cNvPr id="9" name="Straight Connector 8"/>
          <p:cNvCxnSpPr>
            <a:stCxn id="19" idx="2"/>
            <a:endCxn id="20" idx="0"/>
          </p:cNvCxnSpPr>
          <p:nvPr/>
        </p:nvCxnSpPr>
        <p:spPr bwMode="auto">
          <a:xfrm>
            <a:off x="4591083" y="4121056"/>
            <a:ext cx="0" cy="559190"/>
          </a:xfrm>
          <a:prstGeom prst="line">
            <a:avLst/>
          </a:prstGeom>
          <a:solidFill>
            <a:schemeClr val="accent1"/>
          </a:solidFill>
          <a:ln w="38100" cap="flat" cmpd="sng" algn="ctr">
            <a:solidFill>
              <a:schemeClr val="bg1">
                <a:lumMod val="50000"/>
              </a:schemeClr>
            </a:solidFill>
            <a:prstDash val="solid"/>
            <a:round/>
            <a:headEnd type="none" w="lg" len="lg"/>
            <a:tailEnd type="none" w="lg" len="lg"/>
          </a:ln>
          <a:effectLst/>
        </p:spPr>
      </p:cxnSp>
      <p:pic>
        <p:nvPicPr>
          <p:cNvPr id="10" name="Picture 9" descr="C:\Documents and Settings\msharron\Desktop\AW Computing profile pics\Allison Wheeler.png"/>
          <p:cNvPicPr>
            <a:picLocks noChangeAspect="1" noChangeArrowheads="1"/>
          </p:cNvPicPr>
          <p:nvPr/>
        </p:nvPicPr>
        <p:blipFill>
          <a:blip r:embed="rId4" cstate="print"/>
          <a:srcRect l="4718" t="-2988" r="-7590" b="56699"/>
          <a:stretch>
            <a:fillRect/>
          </a:stretch>
        </p:blipFill>
        <p:spPr bwMode="auto">
          <a:xfrm>
            <a:off x="2377017" y="2136851"/>
            <a:ext cx="834900" cy="828000"/>
          </a:xfrm>
          <a:prstGeom prst="ellipse">
            <a:avLst/>
          </a:prstGeom>
          <a:solidFill>
            <a:schemeClr val="bg1"/>
          </a:solidFill>
          <a:ln w="6350">
            <a:solidFill>
              <a:schemeClr val="bg1">
                <a:lumMod val="75000"/>
              </a:schemeClr>
            </a:solidFill>
          </a:ln>
          <a:effectLst>
            <a:outerShdw blurRad="50800" dist="38100" dir="2700000" algn="tl" rotWithShape="0">
              <a:prstClr val="black">
                <a:alpha val="40000"/>
              </a:prstClr>
            </a:outerShdw>
          </a:effectLst>
        </p:spPr>
      </p:pic>
      <p:pic>
        <p:nvPicPr>
          <p:cNvPr id="11" name="Picture 10" descr="Kathy Cooper US Sales Director.jpg"/>
          <p:cNvPicPr>
            <a:picLocks noChangeAspect="1"/>
          </p:cNvPicPr>
          <p:nvPr/>
        </p:nvPicPr>
        <p:blipFill>
          <a:blip r:embed="rId5" cstate="print"/>
          <a:srcRect t="6186" b="10336"/>
          <a:stretch>
            <a:fillRect/>
          </a:stretch>
        </p:blipFill>
        <p:spPr>
          <a:xfrm>
            <a:off x="2377017" y="3448970"/>
            <a:ext cx="828000" cy="828000"/>
          </a:xfrm>
          <a:prstGeom prst="ellipse">
            <a:avLst/>
          </a:prstGeom>
          <a:solidFill>
            <a:schemeClr val="bg1"/>
          </a:solidFill>
          <a:ln w="6350">
            <a:solidFill>
              <a:schemeClr val="bg1">
                <a:lumMod val="75000"/>
              </a:schemeClr>
            </a:solidFill>
          </a:ln>
          <a:effectLst>
            <a:outerShdw blurRad="50800" dist="38100" dir="2700000" algn="tl" rotWithShape="0">
              <a:prstClr val="black">
                <a:alpha val="40000"/>
              </a:prstClr>
            </a:outerShdw>
          </a:effectLst>
        </p:spPr>
      </p:pic>
      <p:cxnSp>
        <p:nvCxnSpPr>
          <p:cNvPr id="12" name="Straight Connector 11"/>
          <p:cNvCxnSpPr>
            <a:stCxn id="18" idx="2"/>
            <a:endCxn id="19" idx="0"/>
          </p:cNvCxnSpPr>
          <p:nvPr/>
        </p:nvCxnSpPr>
        <p:spPr bwMode="auto">
          <a:xfrm>
            <a:off x="4591083" y="2842569"/>
            <a:ext cx="0" cy="666487"/>
          </a:xfrm>
          <a:prstGeom prst="line">
            <a:avLst/>
          </a:prstGeom>
          <a:solidFill>
            <a:schemeClr val="accent1"/>
          </a:solidFill>
          <a:ln w="38100" cap="flat" cmpd="sng" algn="ctr">
            <a:solidFill>
              <a:schemeClr val="bg1">
                <a:lumMod val="50000"/>
              </a:schemeClr>
            </a:solidFill>
            <a:prstDash val="solid"/>
            <a:round/>
            <a:headEnd type="none" w="lg" len="lg"/>
            <a:tailEnd type="none" w="lg" len="lg"/>
          </a:ln>
          <a:effectLst/>
        </p:spPr>
      </p:cxnSp>
      <p:pic>
        <p:nvPicPr>
          <p:cNvPr id="13" name="Picture 12" descr="Frank Roberts 01.png"/>
          <p:cNvPicPr>
            <a:picLocks noChangeAspect="1"/>
          </p:cNvPicPr>
          <p:nvPr/>
        </p:nvPicPr>
        <p:blipFill>
          <a:blip r:embed="rId6" cstate="print"/>
          <a:srcRect l="12368" t="-896" r="21253" b="55982"/>
          <a:stretch>
            <a:fillRect/>
          </a:stretch>
        </p:blipFill>
        <p:spPr>
          <a:xfrm>
            <a:off x="1449214" y="4770917"/>
            <a:ext cx="828000" cy="828000"/>
          </a:xfrm>
          <a:prstGeom prst="ellipse">
            <a:avLst/>
          </a:prstGeom>
          <a:solidFill>
            <a:schemeClr val="bg1"/>
          </a:solidFill>
          <a:ln w="6350">
            <a:solidFill>
              <a:schemeClr val="bg1">
                <a:lumMod val="75000"/>
              </a:schemeClr>
            </a:solidFill>
          </a:ln>
          <a:effectLst>
            <a:outerShdw blurRad="50800" dist="38100" dir="2700000" algn="tl" rotWithShape="0">
              <a:prstClr val="black">
                <a:alpha val="40000"/>
              </a:prstClr>
            </a:outerShdw>
          </a:effectLst>
        </p:spPr>
      </p:pic>
      <p:pic>
        <p:nvPicPr>
          <p:cNvPr id="14" name="Picture 13" descr="Matt Wilson Sales Rep.jpg"/>
          <p:cNvPicPr>
            <a:picLocks noChangeAspect="1"/>
          </p:cNvPicPr>
          <p:nvPr/>
        </p:nvPicPr>
        <p:blipFill>
          <a:blip r:embed="rId7" cstate="print"/>
          <a:srcRect l="6029" r="38689" b="16770"/>
          <a:stretch>
            <a:fillRect/>
          </a:stretch>
        </p:blipFill>
        <p:spPr>
          <a:xfrm>
            <a:off x="2377017" y="4770917"/>
            <a:ext cx="829541" cy="828000"/>
          </a:xfrm>
          <a:prstGeom prst="ellipse">
            <a:avLst/>
          </a:prstGeom>
          <a:solidFill>
            <a:schemeClr val="bg1"/>
          </a:solidFill>
          <a:ln w="6350">
            <a:solidFill>
              <a:schemeClr val="bg1">
                <a:lumMod val="75000"/>
              </a:schemeClr>
            </a:solidFill>
          </a:ln>
          <a:effectLst>
            <a:outerShdw blurRad="50800" dist="38100" dir="2700000" algn="tl" rotWithShape="0">
              <a:prstClr val="black">
                <a:alpha val="40000"/>
              </a:prstClr>
            </a:outerShdw>
          </a:effectLst>
        </p:spPr>
      </p:pic>
      <p:pic>
        <p:nvPicPr>
          <p:cNvPr id="15" name="Picture 14" descr="Anna Bressan US Sales Rep.jpg"/>
          <p:cNvPicPr>
            <a:picLocks noChangeAspect="1"/>
          </p:cNvPicPr>
          <p:nvPr/>
        </p:nvPicPr>
        <p:blipFill>
          <a:blip r:embed="rId8" cstate="print"/>
          <a:srcRect l="56305" t="493" r="-809" b="32328"/>
          <a:stretch>
            <a:fillRect/>
          </a:stretch>
        </p:blipFill>
        <p:spPr>
          <a:xfrm>
            <a:off x="518790" y="4770917"/>
            <a:ext cx="826689" cy="828000"/>
          </a:xfrm>
          <a:prstGeom prst="ellipse">
            <a:avLst/>
          </a:prstGeom>
          <a:solidFill>
            <a:schemeClr val="bg1"/>
          </a:solidFill>
          <a:ln w="6350">
            <a:solidFill>
              <a:schemeClr val="bg1">
                <a:lumMod val="75000"/>
              </a:schemeClr>
            </a:solidFill>
          </a:ln>
          <a:effectLst>
            <a:outerShdw blurRad="50800" dist="38100" dir="2700000" algn="tl" rotWithShape="0">
              <a:prstClr val="black">
                <a:alpha val="40000"/>
              </a:prstClr>
            </a:outerShdw>
          </a:effectLst>
        </p:spPr>
      </p:pic>
      <p:sp>
        <p:nvSpPr>
          <p:cNvPr id="16" name="TextBox 15"/>
          <p:cNvSpPr txBox="1"/>
          <p:nvPr/>
        </p:nvSpPr>
        <p:spPr>
          <a:xfrm>
            <a:off x="1072662" y="2256870"/>
            <a:ext cx="1169440" cy="646331"/>
          </a:xfrm>
          <a:prstGeom prst="rect">
            <a:avLst/>
          </a:prstGeom>
          <a:noFill/>
        </p:spPr>
        <p:txBody>
          <a:bodyPr wrap="square" rtlCol="0">
            <a:spAutoFit/>
          </a:bodyPr>
          <a:lstStyle/>
          <a:p>
            <a:pPr algn="r"/>
            <a:r>
              <a:rPr lang="en-US" sz="1800" b="1" dirty="0">
                <a:solidFill>
                  <a:srgbClr val="0070C0"/>
                </a:solidFill>
                <a:latin typeface="Arial" pitchFamily="34" charset="0"/>
                <a:cs typeface="Arial" pitchFamily="34" charset="0"/>
              </a:rPr>
              <a:t>Forecast Manager</a:t>
            </a:r>
          </a:p>
        </p:txBody>
      </p:sp>
      <p:sp>
        <p:nvSpPr>
          <p:cNvPr id="17" name="TextBox 16"/>
          <p:cNvSpPr txBox="1"/>
          <p:nvPr/>
        </p:nvSpPr>
        <p:spPr>
          <a:xfrm>
            <a:off x="1072662" y="3667787"/>
            <a:ext cx="1151859" cy="646331"/>
          </a:xfrm>
          <a:prstGeom prst="rect">
            <a:avLst/>
          </a:prstGeom>
          <a:noFill/>
        </p:spPr>
        <p:txBody>
          <a:bodyPr wrap="square" rtlCol="0">
            <a:spAutoFit/>
          </a:bodyPr>
          <a:lstStyle/>
          <a:p>
            <a:pPr algn="r"/>
            <a:r>
              <a:rPr lang="en-US" sz="1800" b="1" dirty="0">
                <a:solidFill>
                  <a:srgbClr val="0070C0"/>
                </a:solidFill>
                <a:latin typeface="Arial" pitchFamily="34" charset="0"/>
                <a:cs typeface="Arial" pitchFamily="34" charset="0"/>
              </a:rPr>
              <a:t>Forecast Manager</a:t>
            </a:r>
          </a:p>
        </p:txBody>
      </p:sp>
      <p:sp>
        <p:nvSpPr>
          <p:cNvPr id="18" name="Rounded Rectangle 17"/>
          <p:cNvSpPr/>
          <p:nvPr/>
        </p:nvSpPr>
        <p:spPr>
          <a:xfrm>
            <a:off x="3583083" y="2230569"/>
            <a:ext cx="2016000" cy="612000"/>
          </a:xfrm>
          <a:prstGeom prst="roundRect">
            <a:avLst/>
          </a:prstGeom>
          <a:solidFill>
            <a:schemeClr val="bg1">
              <a:alpha val="50000"/>
            </a:schemeClr>
          </a:solidFill>
          <a:ln w="38100">
            <a:solidFill>
              <a:srgbClr val="015BA7"/>
            </a:solidFill>
          </a:ln>
          <a:effectLst/>
          <a:scene3d>
            <a:camera prst="orthographicFront"/>
            <a:lightRig rig="flat" dir="t"/>
          </a:scene3d>
          <a:sp3d prstMaterial="dkEdge"/>
        </p:spPr>
        <p:style>
          <a:lnRef idx="0">
            <a:scrgbClr r="0" g="0" b="0"/>
          </a:lnRef>
          <a:fillRef idx="2">
            <a:scrgbClr r="0" g="0" b="0"/>
          </a:fillRef>
          <a:effectRef idx="1">
            <a:schemeClr val="accent1">
              <a:hueOff val="0"/>
              <a:satOff val="0"/>
              <a:lumOff val="0"/>
              <a:alphaOff val="0"/>
            </a:schemeClr>
          </a:effectRef>
          <a:fontRef idx="minor">
            <a:schemeClr val="dk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800" b="1" dirty="0">
                <a:solidFill>
                  <a:schemeClr val="tx1"/>
                </a:solidFill>
                <a:latin typeface="Arial" pitchFamily="34" charset="0"/>
                <a:cs typeface="Arial" pitchFamily="34" charset="0"/>
              </a:rPr>
              <a:t>VP Global Sales </a:t>
            </a:r>
            <a:r>
              <a:rPr lang="en-US" sz="1800" i="0" u="none" strike="noStrike" kern="1200" dirty="0">
                <a:solidFill>
                  <a:schemeClr val="tx1"/>
                </a:solidFill>
                <a:latin typeface="Arial" pitchFamily="34" charset="0"/>
                <a:cs typeface="Arial" pitchFamily="34" charset="0"/>
              </a:rPr>
              <a:t>Allison Wheeler</a:t>
            </a:r>
            <a:endParaRPr lang="en-US" sz="1800" kern="1200" dirty="0">
              <a:solidFill>
                <a:schemeClr val="tx1"/>
              </a:solidFill>
            </a:endParaRPr>
          </a:p>
        </p:txBody>
      </p:sp>
      <p:sp>
        <p:nvSpPr>
          <p:cNvPr id="19" name="Rounded Rectangle 18"/>
          <p:cNvSpPr/>
          <p:nvPr/>
        </p:nvSpPr>
        <p:spPr>
          <a:xfrm>
            <a:off x="3583083" y="3509056"/>
            <a:ext cx="2016000" cy="612000"/>
          </a:xfrm>
          <a:prstGeom prst="roundRect">
            <a:avLst/>
          </a:prstGeom>
          <a:solidFill>
            <a:schemeClr val="bg1">
              <a:alpha val="67000"/>
            </a:schemeClr>
          </a:solidFill>
          <a:ln w="38100">
            <a:solidFill>
              <a:srgbClr val="015BA7"/>
            </a:solidFill>
          </a:ln>
          <a:effectLst/>
          <a:scene3d>
            <a:camera prst="orthographicFront"/>
            <a:lightRig rig="flat" dir="t"/>
          </a:scene3d>
          <a:sp3d prstMaterial="dkEdge"/>
        </p:spPr>
        <p:style>
          <a:lnRef idx="0">
            <a:scrgbClr r="0" g="0" b="0"/>
          </a:lnRef>
          <a:fillRef idx="2">
            <a:scrgbClr r="0" g="0" b="0"/>
          </a:fillRef>
          <a:effectRef idx="1">
            <a:schemeClr val="accent1">
              <a:hueOff val="0"/>
              <a:satOff val="0"/>
              <a:lumOff val="0"/>
              <a:alphaOff val="0"/>
            </a:schemeClr>
          </a:effectRef>
          <a:fontRef idx="minor">
            <a:schemeClr val="dk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800" b="1" dirty="0">
                <a:solidFill>
                  <a:schemeClr val="tx1"/>
                </a:solidFill>
                <a:latin typeface="Arial" pitchFamily="34" charset="0"/>
                <a:cs typeface="Arial" pitchFamily="34" charset="0"/>
              </a:rPr>
              <a:t>US Sales Director</a:t>
            </a:r>
            <a:br>
              <a:rPr lang="en-US" sz="1800" b="1" dirty="0">
                <a:solidFill>
                  <a:schemeClr val="tx1"/>
                </a:solidFill>
                <a:latin typeface="Arial" pitchFamily="34" charset="0"/>
                <a:cs typeface="Arial" pitchFamily="34" charset="0"/>
              </a:rPr>
            </a:br>
            <a:r>
              <a:rPr lang="en-US" sz="1800" i="0" u="none" strike="noStrike" kern="1200" dirty="0">
                <a:solidFill>
                  <a:schemeClr val="tx1"/>
                </a:solidFill>
                <a:latin typeface="Arial" pitchFamily="34" charset="0"/>
                <a:cs typeface="Arial" pitchFamily="34" charset="0"/>
              </a:rPr>
              <a:t>Kathy Cooper</a:t>
            </a:r>
            <a:endParaRPr lang="en-US" sz="1800" kern="1200" dirty="0">
              <a:solidFill>
                <a:schemeClr val="tx1"/>
              </a:solidFill>
            </a:endParaRPr>
          </a:p>
        </p:txBody>
      </p:sp>
      <p:sp>
        <p:nvSpPr>
          <p:cNvPr id="20" name="Rounded Rectangle 19"/>
          <p:cNvSpPr/>
          <p:nvPr/>
        </p:nvSpPr>
        <p:spPr>
          <a:xfrm>
            <a:off x="3583083" y="4680246"/>
            <a:ext cx="2016000" cy="1044000"/>
          </a:xfrm>
          <a:prstGeom prst="roundRect">
            <a:avLst>
              <a:gd name="adj" fmla="val 6994"/>
            </a:avLst>
          </a:prstGeom>
          <a:solidFill>
            <a:schemeClr val="bg1">
              <a:alpha val="67000"/>
            </a:schemeClr>
          </a:solidFill>
          <a:ln w="38100">
            <a:solidFill>
              <a:srgbClr val="015BA7"/>
            </a:solidFill>
          </a:ln>
          <a:effectLst/>
          <a:scene3d>
            <a:camera prst="orthographicFront"/>
            <a:lightRig rig="flat" dir="t"/>
          </a:scene3d>
          <a:sp3d prstMaterial="dkEdge"/>
        </p:spPr>
        <p:style>
          <a:lnRef idx="0">
            <a:scrgbClr r="0" g="0" b="0"/>
          </a:lnRef>
          <a:fillRef idx="2">
            <a:scrgbClr r="0" g="0" b="0"/>
          </a:fillRef>
          <a:effectRef idx="1">
            <a:schemeClr val="accent1">
              <a:hueOff val="0"/>
              <a:satOff val="0"/>
              <a:lumOff val="0"/>
              <a:alphaOff val="0"/>
            </a:schemeClr>
          </a:effectRef>
          <a:fontRef idx="minor">
            <a:schemeClr val="dk1"/>
          </a:fontRef>
        </p:style>
        <p:txBody>
          <a:bodyPr spcFirstLastPara="0" vert="horz" wrap="square" lIns="8890" tIns="8890" rIns="8890" bIns="8890" numCol="1" spcCol="1270" anchor="ctr" anchorCtr="0">
            <a:noAutofit/>
          </a:bodyPr>
          <a:lstStyle/>
          <a:p>
            <a:pPr algn="ctr" defTabSz="622300">
              <a:lnSpc>
                <a:spcPct val="90000"/>
              </a:lnSpc>
              <a:spcBef>
                <a:spcPct val="0"/>
              </a:spcBef>
              <a:spcAft>
                <a:spcPct val="35000"/>
              </a:spcAft>
            </a:pPr>
            <a:r>
              <a:rPr lang="en-US" sz="1800" b="1" dirty="0">
                <a:solidFill>
                  <a:schemeClr val="tx1"/>
                </a:solidFill>
                <a:latin typeface="Arial" pitchFamily="34" charset="0"/>
                <a:cs typeface="Arial" pitchFamily="34" charset="0"/>
              </a:rPr>
              <a:t>US Sales Reps</a:t>
            </a:r>
            <a:br>
              <a:rPr lang="en-US" sz="1800" b="1" dirty="0">
                <a:solidFill>
                  <a:schemeClr val="tx1"/>
                </a:solidFill>
                <a:latin typeface="Arial" pitchFamily="34" charset="0"/>
                <a:cs typeface="Arial" pitchFamily="34" charset="0"/>
              </a:rPr>
            </a:br>
            <a:r>
              <a:rPr lang="en-US" sz="1800" dirty="0">
                <a:solidFill>
                  <a:schemeClr val="tx1"/>
                </a:solidFill>
                <a:latin typeface="Arial" pitchFamily="34" charset="0"/>
                <a:cs typeface="Arial" pitchFamily="34" charset="0"/>
              </a:rPr>
              <a:t>Anna Bressan</a:t>
            </a:r>
            <a:br>
              <a:rPr lang="en-US" sz="1800" dirty="0">
                <a:solidFill>
                  <a:schemeClr val="tx1"/>
                </a:solidFill>
                <a:latin typeface="Arial" pitchFamily="34" charset="0"/>
                <a:cs typeface="Arial" pitchFamily="34" charset="0"/>
              </a:rPr>
            </a:br>
            <a:r>
              <a:rPr lang="en-US" sz="1800" dirty="0">
                <a:solidFill>
                  <a:schemeClr val="tx1"/>
                </a:solidFill>
                <a:latin typeface="Arial" pitchFamily="34" charset="0"/>
                <a:cs typeface="Arial" pitchFamily="34" charset="0"/>
              </a:rPr>
              <a:t>Frank Roberts</a:t>
            </a:r>
            <a:br>
              <a:rPr lang="en-US" sz="1800" dirty="0">
                <a:solidFill>
                  <a:schemeClr val="tx1"/>
                </a:solidFill>
                <a:latin typeface="Arial" pitchFamily="34" charset="0"/>
                <a:cs typeface="Arial" pitchFamily="34" charset="0"/>
              </a:rPr>
            </a:br>
            <a:r>
              <a:rPr lang="en-US" sz="1800" dirty="0">
                <a:solidFill>
                  <a:schemeClr val="tx1"/>
                </a:solidFill>
                <a:latin typeface="Arial" pitchFamily="34" charset="0"/>
                <a:cs typeface="Arial" pitchFamily="34" charset="0"/>
              </a:rPr>
              <a:t>Matt Wilson</a:t>
            </a:r>
          </a:p>
        </p:txBody>
      </p:sp>
      <p:sp>
        <p:nvSpPr>
          <p:cNvPr id="21" name="TextBox 20"/>
          <p:cNvSpPr txBox="1"/>
          <p:nvPr/>
        </p:nvSpPr>
        <p:spPr>
          <a:xfrm>
            <a:off x="5666491" y="2174293"/>
            <a:ext cx="2934119" cy="646331"/>
          </a:xfrm>
          <a:prstGeom prst="rect">
            <a:avLst/>
          </a:prstGeom>
          <a:noFill/>
        </p:spPr>
        <p:txBody>
          <a:bodyPr wrap="square" rtlCol="0">
            <a:spAutoFit/>
          </a:bodyPr>
          <a:lstStyle/>
          <a:p>
            <a:pPr algn="l"/>
            <a:r>
              <a:rPr lang="en-US" sz="1800" dirty="0">
                <a:solidFill>
                  <a:srgbClr val="0070C0"/>
                </a:solidFill>
                <a:latin typeface="Arial" pitchFamily="34" charset="0"/>
                <a:cs typeface="Arial" pitchFamily="34" charset="0"/>
              </a:rPr>
              <a:t>View the forecast for Kathy and all US Sales Reps</a:t>
            </a:r>
          </a:p>
        </p:txBody>
      </p:sp>
      <p:sp>
        <p:nvSpPr>
          <p:cNvPr id="22" name="TextBox 21"/>
          <p:cNvSpPr txBox="1"/>
          <p:nvPr/>
        </p:nvSpPr>
        <p:spPr>
          <a:xfrm>
            <a:off x="5666491" y="3461118"/>
            <a:ext cx="2674591" cy="646331"/>
          </a:xfrm>
          <a:prstGeom prst="rect">
            <a:avLst/>
          </a:prstGeom>
          <a:noFill/>
        </p:spPr>
        <p:txBody>
          <a:bodyPr wrap="square" rtlCol="0">
            <a:spAutoFit/>
          </a:bodyPr>
          <a:lstStyle/>
          <a:p>
            <a:pPr algn="l"/>
            <a:r>
              <a:rPr lang="en-US" sz="1800" dirty="0">
                <a:solidFill>
                  <a:srgbClr val="0070C0"/>
                </a:solidFill>
                <a:latin typeface="Arial" pitchFamily="34" charset="0"/>
                <a:cs typeface="Arial" pitchFamily="34" charset="0"/>
              </a:rPr>
              <a:t>View the forecast for all US Sales Reps</a:t>
            </a:r>
          </a:p>
        </p:txBody>
      </p:sp>
      <p:sp>
        <p:nvSpPr>
          <p:cNvPr id="23" name="Rectangle 22"/>
          <p:cNvSpPr/>
          <p:nvPr/>
        </p:nvSpPr>
        <p:spPr bwMode="auto">
          <a:xfrm>
            <a:off x="0" y="747384"/>
            <a:ext cx="12188825" cy="835232"/>
          </a:xfrm>
          <a:prstGeom prst="rect">
            <a:avLst/>
          </a:prstGeom>
          <a:solidFill>
            <a:schemeClr val="tx1"/>
          </a:solidFill>
          <a:ln w="38100" cap="flat" cmpd="sng" algn="ctr">
            <a:noFill/>
            <a:prstDash val="solid"/>
            <a:round/>
            <a:headEnd type="none" w="med" len="med"/>
            <a:tailEnd type="none" w="med" len="med"/>
          </a:ln>
          <a:effectLst/>
        </p:spPr>
        <p:txBody>
          <a:bodyPr vert="horz" wrap="square" lIns="1340885" tIns="45712" rIns="457120" bIns="45712" numCol="1" rtlCol="0" anchor="ctr" anchorCtr="0" compatLnSpc="1">
            <a:prstTxWarp prst="textNoShape">
              <a:avLst/>
            </a:prstTxWarp>
          </a:bodyPr>
          <a:lstStyle/>
          <a:p>
            <a:pPr marL="3174" algn="l" defTabSz="914231" eaLnBrk="0" hangingPunct="0">
              <a:lnSpc>
                <a:spcPct val="85000"/>
              </a:lnSpc>
            </a:pPr>
            <a:r>
              <a:rPr lang="en-CA" kern="0" dirty="0">
                <a:solidFill>
                  <a:schemeClr val="bg1"/>
                </a:solidFill>
                <a:latin typeface="Arial" pitchFamily="34" charset="0"/>
                <a:cs typeface="Arial" pitchFamily="34" charset="0"/>
              </a:rPr>
              <a:t>The forecast hierarchy determines how forecasts roll up within the organization. It is automatically generated based on the role hierarchy.</a:t>
            </a:r>
            <a:endParaRPr lang="en-US" kern="0" dirty="0">
              <a:solidFill>
                <a:schemeClr val="bg1"/>
              </a:solidFill>
              <a:latin typeface="Arial" pitchFamily="34" charset="0"/>
              <a:cs typeface="Arial" pitchFamily="34" charset="0"/>
            </a:endParaRPr>
          </a:p>
        </p:txBody>
      </p:sp>
      <p:sp>
        <p:nvSpPr>
          <p:cNvPr id="24" name="TextBox 23"/>
          <p:cNvSpPr txBox="1"/>
          <p:nvPr/>
        </p:nvSpPr>
        <p:spPr bwMode="white">
          <a:xfrm>
            <a:off x="0" y="804790"/>
            <a:ext cx="1295063" cy="275103"/>
          </a:xfrm>
          <a:prstGeom prst="rect">
            <a:avLst/>
          </a:prstGeom>
          <a:noFill/>
          <a:ln>
            <a:noFill/>
          </a:ln>
        </p:spPr>
        <p:txBody>
          <a:bodyPr wrap="square" lIns="91424" tIns="45712" rIns="91424" bIns="45712" rtlCol="0">
            <a:spAutoFit/>
          </a:bodyPr>
          <a:lstStyle/>
          <a:p>
            <a:r>
              <a:rPr lang="en-US" sz="1200" dirty="0">
                <a:solidFill>
                  <a:schemeClr val="bg1"/>
                </a:solidFill>
                <a:latin typeface="Arial" panose="020B0604020202020204" pitchFamily="34" charset="0"/>
                <a:cs typeface="Arial" panose="020B0604020202020204" pitchFamily="34" charset="0"/>
              </a:rPr>
              <a:t>DEFINITION:</a:t>
            </a:r>
          </a:p>
        </p:txBody>
      </p:sp>
      <p:grpSp>
        <p:nvGrpSpPr>
          <p:cNvPr id="25" name="Group 4"/>
          <p:cNvGrpSpPr>
            <a:grpSpLocks noChangeAspect="1"/>
          </p:cNvGrpSpPr>
          <p:nvPr/>
        </p:nvGrpSpPr>
        <p:grpSpPr bwMode="auto">
          <a:xfrm>
            <a:off x="436563" y="1109574"/>
            <a:ext cx="422275" cy="328613"/>
            <a:chOff x="275" y="1308"/>
            <a:chExt cx="266" cy="207"/>
          </a:xfrm>
        </p:grpSpPr>
        <p:sp>
          <p:nvSpPr>
            <p:cNvPr id="26" name="AutoShape 3"/>
            <p:cNvSpPr>
              <a:spLocks noChangeAspect="1" noChangeArrowheads="1" noTextEdit="1"/>
            </p:cNvSpPr>
            <p:nvPr/>
          </p:nvSpPr>
          <p:spPr bwMode="auto">
            <a:xfrm>
              <a:off x="275" y="1308"/>
              <a:ext cx="26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5"/>
            <p:cNvSpPr>
              <a:spLocks noEditPoints="1"/>
            </p:cNvSpPr>
            <p:nvPr/>
          </p:nvSpPr>
          <p:spPr bwMode="auto">
            <a:xfrm>
              <a:off x="275" y="1308"/>
              <a:ext cx="266" cy="177"/>
            </a:xfrm>
            <a:custGeom>
              <a:avLst/>
              <a:gdLst>
                <a:gd name="T0" fmla="*/ 1284 w 1330"/>
                <a:gd name="T1" fmla="*/ 75 h 886"/>
                <a:gd name="T2" fmla="*/ 1308 w 1330"/>
                <a:gd name="T3" fmla="*/ 78 h 886"/>
                <a:gd name="T4" fmla="*/ 1329 w 1330"/>
                <a:gd name="T5" fmla="*/ 85 h 886"/>
                <a:gd name="T6" fmla="*/ 1329 w 1330"/>
                <a:gd name="T7" fmla="*/ 837 h 886"/>
                <a:gd name="T8" fmla="*/ 1228 w 1330"/>
                <a:gd name="T9" fmla="*/ 849 h 886"/>
                <a:gd name="T10" fmla="*/ 1052 w 1330"/>
                <a:gd name="T11" fmla="*/ 843 h 886"/>
                <a:gd name="T12" fmla="*/ 921 w 1330"/>
                <a:gd name="T13" fmla="*/ 836 h 886"/>
                <a:gd name="T14" fmla="*/ 797 w 1330"/>
                <a:gd name="T15" fmla="*/ 844 h 886"/>
                <a:gd name="T16" fmla="*/ 733 w 1330"/>
                <a:gd name="T17" fmla="*/ 871 h 886"/>
                <a:gd name="T18" fmla="*/ 678 w 1330"/>
                <a:gd name="T19" fmla="*/ 886 h 886"/>
                <a:gd name="T20" fmla="*/ 636 w 1330"/>
                <a:gd name="T21" fmla="*/ 884 h 886"/>
                <a:gd name="T22" fmla="*/ 581 w 1330"/>
                <a:gd name="T23" fmla="*/ 868 h 886"/>
                <a:gd name="T24" fmla="*/ 7 w 1330"/>
                <a:gd name="T25" fmla="*/ 844 h 886"/>
                <a:gd name="T26" fmla="*/ 2 w 1330"/>
                <a:gd name="T27" fmla="*/ 837 h 886"/>
                <a:gd name="T28" fmla="*/ 0 w 1330"/>
                <a:gd name="T29" fmla="*/ 101 h 886"/>
                <a:gd name="T30" fmla="*/ 10 w 1330"/>
                <a:gd name="T31" fmla="*/ 82 h 886"/>
                <a:gd name="T32" fmla="*/ 43 w 1330"/>
                <a:gd name="T33" fmla="*/ 70 h 886"/>
                <a:gd name="T34" fmla="*/ 52 w 1330"/>
                <a:gd name="T35" fmla="*/ 49 h 886"/>
                <a:gd name="T36" fmla="*/ 48 w 1330"/>
                <a:gd name="T37" fmla="*/ 20 h 886"/>
                <a:gd name="T38" fmla="*/ 63 w 1330"/>
                <a:gd name="T39" fmla="*/ 4 h 886"/>
                <a:gd name="T40" fmla="*/ 222 w 1330"/>
                <a:gd name="T41" fmla="*/ 6 h 886"/>
                <a:gd name="T42" fmla="*/ 394 w 1330"/>
                <a:gd name="T43" fmla="*/ 0 h 886"/>
                <a:gd name="T44" fmla="*/ 525 w 1330"/>
                <a:gd name="T45" fmla="*/ 9 h 886"/>
                <a:gd name="T46" fmla="*/ 612 w 1330"/>
                <a:gd name="T47" fmla="*/ 34 h 886"/>
                <a:gd name="T48" fmla="*/ 661 w 1330"/>
                <a:gd name="T49" fmla="*/ 69 h 886"/>
                <a:gd name="T50" fmla="*/ 709 w 1330"/>
                <a:gd name="T51" fmla="*/ 36 h 886"/>
                <a:gd name="T52" fmla="*/ 774 w 1330"/>
                <a:gd name="T53" fmla="*/ 15 h 886"/>
                <a:gd name="T54" fmla="*/ 933 w 1330"/>
                <a:gd name="T55" fmla="*/ 0 h 886"/>
                <a:gd name="T56" fmla="*/ 1188 w 1330"/>
                <a:gd name="T57" fmla="*/ 10 h 886"/>
                <a:gd name="T58" fmla="*/ 1270 w 1330"/>
                <a:gd name="T59" fmla="*/ 11 h 886"/>
                <a:gd name="T60" fmla="*/ 1280 w 1330"/>
                <a:gd name="T61" fmla="*/ 19 h 886"/>
                <a:gd name="T62" fmla="*/ 1280 w 1330"/>
                <a:gd name="T63" fmla="*/ 61 h 886"/>
                <a:gd name="T64" fmla="*/ 1241 w 1330"/>
                <a:gd name="T65" fmla="*/ 45 h 886"/>
                <a:gd name="T66" fmla="*/ 1094 w 1330"/>
                <a:gd name="T67" fmla="*/ 45 h 886"/>
                <a:gd name="T68" fmla="*/ 938 w 1330"/>
                <a:gd name="T69" fmla="*/ 37 h 886"/>
                <a:gd name="T70" fmla="*/ 816 w 1330"/>
                <a:gd name="T71" fmla="*/ 42 h 886"/>
                <a:gd name="T72" fmla="*/ 734 w 1330"/>
                <a:gd name="T73" fmla="*/ 67 h 886"/>
                <a:gd name="T74" fmla="*/ 684 w 1330"/>
                <a:gd name="T75" fmla="*/ 101 h 886"/>
                <a:gd name="T76" fmla="*/ 705 w 1330"/>
                <a:gd name="T77" fmla="*/ 770 h 886"/>
                <a:gd name="T78" fmla="*/ 823 w 1330"/>
                <a:gd name="T79" fmla="*/ 744 h 886"/>
                <a:gd name="T80" fmla="*/ 1015 w 1330"/>
                <a:gd name="T81" fmla="*/ 739 h 886"/>
                <a:gd name="T82" fmla="*/ 596 w 1330"/>
                <a:gd name="T83" fmla="*/ 756 h 886"/>
                <a:gd name="T84" fmla="*/ 633 w 1330"/>
                <a:gd name="T85" fmla="*/ 782 h 886"/>
                <a:gd name="T86" fmla="*/ 643 w 1330"/>
                <a:gd name="T87" fmla="*/ 781 h 886"/>
                <a:gd name="T88" fmla="*/ 645 w 1330"/>
                <a:gd name="T89" fmla="*/ 101 h 886"/>
                <a:gd name="T90" fmla="*/ 596 w 1330"/>
                <a:gd name="T91" fmla="*/ 67 h 886"/>
                <a:gd name="T92" fmla="*/ 514 w 1330"/>
                <a:gd name="T93" fmla="*/ 42 h 886"/>
                <a:gd name="T94" fmla="*/ 394 w 1330"/>
                <a:gd name="T95" fmla="*/ 37 h 886"/>
                <a:gd name="T96" fmla="*/ 237 w 1330"/>
                <a:gd name="T97" fmla="*/ 45 h 886"/>
                <a:gd name="T98" fmla="*/ 88 w 1330"/>
                <a:gd name="T99" fmla="*/ 45 h 886"/>
                <a:gd name="T100" fmla="*/ 88 w 1330"/>
                <a:gd name="T101" fmla="*/ 749 h 886"/>
                <a:gd name="T102" fmla="*/ 348 w 1330"/>
                <a:gd name="T103" fmla="*/ 739 h 886"/>
                <a:gd name="T104" fmla="*/ 509 w 1330"/>
                <a:gd name="T105" fmla="*/ 744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30" h="886">
                  <a:moveTo>
                    <a:pt x="1280" y="69"/>
                  </a:moveTo>
                  <a:lnTo>
                    <a:pt x="1280" y="69"/>
                  </a:lnTo>
                  <a:lnTo>
                    <a:pt x="1283" y="72"/>
                  </a:lnTo>
                  <a:lnTo>
                    <a:pt x="1284" y="75"/>
                  </a:lnTo>
                  <a:lnTo>
                    <a:pt x="1288" y="76"/>
                  </a:lnTo>
                  <a:lnTo>
                    <a:pt x="1292" y="77"/>
                  </a:lnTo>
                  <a:lnTo>
                    <a:pt x="1299" y="78"/>
                  </a:lnTo>
                  <a:lnTo>
                    <a:pt x="1308" y="78"/>
                  </a:lnTo>
                  <a:lnTo>
                    <a:pt x="1316" y="78"/>
                  </a:lnTo>
                  <a:lnTo>
                    <a:pt x="1324" y="80"/>
                  </a:lnTo>
                  <a:lnTo>
                    <a:pt x="1326" y="82"/>
                  </a:lnTo>
                  <a:lnTo>
                    <a:pt x="1329" y="85"/>
                  </a:lnTo>
                  <a:lnTo>
                    <a:pt x="1330" y="88"/>
                  </a:lnTo>
                  <a:lnTo>
                    <a:pt x="1329" y="93"/>
                  </a:lnTo>
                  <a:lnTo>
                    <a:pt x="1329" y="93"/>
                  </a:lnTo>
                  <a:lnTo>
                    <a:pt x="1329" y="837"/>
                  </a:lnTo>
                  <a:lnTo>
                    <a:pt x="1329" y="837"/>
                  </a:lnTo>
                  <a:lnTo>
                    <a:pt x="1296" y="843"/>
                  </a:lnTo>
                  <a:lnTo>
                    <a:pt x="1263" y="847"/>
                  </a:lnTo>
                  <a:lnTo>
                    <a:pt x="1228" y="849"/>
                  </a:lnTo>
                  <a:lnTo>
                    <a:pt x="1193" y="849"/>
                  </a:lnTo>
                  <a:lnTo>
                    <a:pt x="1159" y="849"/>
                  </a:lnTo>
                  <a:lnTo>
                    <a:pt x="1123" y="847"/>
                  </a:lnTo>
                  <a:lnTo>
                    <a:pt x="1052" y="843"/>
                  </a:lnTo>
                  <a:lnTo>
                    <a:pt x="1052" y="843"/>
                  </a:lnTo>
                  <a:lnTo>
                    <a:pt x="986" y="838"/>
                  </a:lnTo>
                  <a:lnTo>
                    <a:pt x="954" y="837"/>
                  </a:lnTo>
                  <a:lnTo>
                    <a:pt x="921" y="836"/>
                  </a:lnTo>
                  <a:lnTo>
                    <a:pt x="889" y="837"/>
                  </a:lnTo>
                  <a:lnTo>
                    <a:pt x="858" y="838"/>
                  </a:lnTo>
                  <a:lnTo>
                    <a:pt x="827" y="841"/>
                  </a:lnTo>
                  <a:lnTo>
                    <a:pt x="797" y="844"/>
                  </a:lnTo>
                  <a:lnTo>
                    <a:pt x="797" y="844"/>
                  </a:lnTo>
                  <a:lnTo>
                    <a:pt x="779" y="849"/>
                  </a:lnTo>
                  <a:lnTo>
                    <a:pt x="762" y="856"/>
                  </a:lnTo>
                  <a:lnTo>
                    <a:pt x="733" y="871"/>
                  </a:lnTo>
                  <a:lnTo>
                    <a:pt x="717" y="877"/>
                  </a:lnTo>
                  <a:lnTo>
                    <a:pt x="699" y="882"/>
                  </a:lnTo>
                  <a:lnTo>
                    <a:pt x="689" y="884"/>
                  </a:lnTo>
                  <a:lnTo>
                    <a:pt x="678" y="886"/>
                  </a:lnTo>
                  <a:lnTo>
                    <a:pt x="666" y="886"/>
                  </a:lnTo>
                  <a:lnTo>
                    <a:pt x="652" y="886"/>
                  </a:lnTo>
                  <a:lnTo>
                    <a:pt x="652" y="886"/>
                  </a:lnTo>
                  <a:lnTo>
                    <a:pt x="636" y="884"/>
                  </a:lnTo>
                  <a:lnTo>
                    <a:pt x="621" y="882"/>
                  </a:lnTo>
                  <a:lnTo>
                    <a:pt x="607" y="878"/>
                  </a:lnTo>
                  <a:lnTo>
                    <a:pt x="594" y="874"/>
                  </a:lnTo>
                  <a:lnTo>
                    <a:pt x="581" y="868"/>
                  </a:lnTo>
                  <a:lnTo>
                    <a:pt x="569" y="862"/>
                  </a:lnTo>
                  <a:lnTo>
                    <a:pt x="539" y="844"/>
                  </a:lnTo>
                  <a:lnTo>
                    <a:pt x="539" y="844"/>
                  </a:lnTo>
                  <a:lnTo>
                    <a:pt x="7" y="844"/>
                  </a:lnTo>
                  <a:lnTo>
                    <a:pt x="7" y="844"/>
                  </a:lnTo>
                  <a:lnTo>
                    <a:pt x="7" y="841"/>
                  </a:lnTo>
                  <a:lnTo>
                    <a:pt x="6" y="838"/>
                  </a:lnTo>
                  <a:lnTo>
                    <a:pt x="2" y="837"/>
                  </a:lnTo>
                  <a:lnTo>
                    <a:pt x="0" y="837"/>
                  </a:lnTo>
                  <a:lnTo>
                    <a:pt x="0" y="837"/>
                  </a:lnTo>
                  <a:lnTo>
                    <a:pt x="0" y="101"/>
                  </a:lnTo>
                  <a:lnTo>
                    <a:pt x="0" y="101"/>
                  </a:lnTo>
                  <a:lnTo>
                    <a:pt x="0" y="95"/>
                  </a:lnTo>
                  <a:lnTo>
                    <a:pt x="2" y="90"/>
                  </a:lnTo>
                  <a:lnTo>
                    <a:pt x="6" y="85"/>
                  </a:lnTo>
                  <a:lnTo>
                    <a:pt x="10" y="82"/>
                  </a:lnTo>
                  <a:lnTo>
                    <a:pt x="21" y="77"/>
                  </a:lnTo>
                  <a:lnTo>
                    <a:pt x="32" y="73"/>
                  </a:lnTo>
                  <a:lnTo>
                    <a:pt x="38" y="72"/>
                  </a:lnTo>
                  <a:lnTo>
                    <a:pt x="43" y="70"/>
                  </a:lnTo>
                  <a:lnTo>
                    <a:pt x="47" y="66"/>
                  </a:lnTo>
                  <a:lnTo>
                    <a:pt x="51" y="61"/>
                  </a:lnTo>
                  <a:lnTo>
                    <a:pt x="52" y="56"/>
                  </a:lnTo>
                  <a:lnTo>
                    <a:pt x="52" y="49"/>
                  </a:lnTo>
                  <a:lnTo>
                    <a:pt x="51" y="40"/>
                  </a:lnTo>
                  <a:lnTo>
                    <a:pt x="47" y="29"/>
                  </a:lnTo>
                  <a:lnTo>
                    <a:pt x="47" y="29"/>
                  </a:lnTo>
                  <a:lnTo>
                    <a:pt x="48" y="20"/>
                  </a:lnTo>
                  <a:lnTo>
                    <a:pt x="52" y="12"/>
                  </a:lnTo>
                  <a:lnTo>
                    <a:pt x="57" y="7"/>
                  </a:lnTo>
                  <a:lnTo>
                    <a:pt x="63" y="4"/>
                  </a:lnTo>
                  <a:lnTo>
                    <a:pt x="63" y="4"/>
                  </a:lnTo>
                  <a:lnTo>
                    <a:pt x="88" y="6"/>
                  </a:lnTo>
                  <a:lnTo>
                    <a:pt x="114" y="7"/>
                  </a:lnTo>
                  <a:lnTo>
                    <a:pt x="168" y="7"/>
                  </a:lnTo>
                  <a:lnTo>
                    <a:pt x="222" y="6"/>
                  </a:lnTo>
                  <a:lnTo>
                    <a:pt x="278" y="4"/>
                  </a:lnTo>
                  <a:lnTo>
                    <a:pt x="278" y="4"/>
                  </a:lnTo>
                  <a:lnTo>
                    <a:pt x="335" y="1"/>
                  </a:lnTo>
                  <a:lnTo>
                    <a:pt x="394" y="0"/>
                  </a:lnTo>
                  <a:lnTo>
                    <a:pt x="448" y="1"/>
                  </a:lnTo>
                  <a:lnTo>
                    <a:pt x="474" y="2"/>
                  </a:lnTo>
                  <a:lnTo>
                    <a:pt x="500" y="5"/>
                  </a:lnTo>
                  <a:lnTo>
                    <a:pt x="525" y="9"/>
                  </a:lnTo>
                  <a:lnTo>
                    <a:pt x="549" y="12"/>
                  </a:lnTo>
                  <a:lnTo>
                    <a:pt x="571" y="19"/>
                  </a:lnTo>
                  <a:lnTo>
                    <a:pt x="592" y="25"/>
                  </a:lnTo>
                  <a:lnTo>
                    <a:pt x="612" y="34"/>
                  </a:lnTo>
                  <a:lnTo>
                    <a:pt x="630" y="44"/>
                  </a:lnTo>
                  <a:lnTo>
                    <a:pt x="646" y="55"/>
                  </a:lnTo>
                  <a:lnTo>
                    <a:pt x="661" y="69"/>
                  </a:lnTo>
                  <a:lnTo>
                    <a:pt x="661" y="69"/>
                  </a:lnTo>
                  <a:lnTo>
                    <a:pt x="671" y="60"/>
                  </a:lnTo>
                  <a:lnTo>
                    <a:pt x="683" y="51"/>
                  </a:lnTo>
                  <a:lnTo>
                    <a:pt x="695" y="42"/>
                  </a:lnTo>
                  <a:lnTo>
                    <a:pt x="709" y="36"/>
                  </a:lnTo>
                  <a:lnTo>
                    <a:pt x="724" y="30"/>
                  </a:lnTo>
                  <a:lnTo>
                    <a:pt x="740" y="24"/>
                  </a:lnTo>
                  <a:lnTo>
                    <a:pt x="756" y="19"/>
                  </a:lnTo>
                  <a:lnTo>
                    <a:pt x="774" y="15"/>
                  </a:lnTo>
                  <a:lnTo>
                    <a:pt x="811" y="9"/>
                  </a:lnTo>
                  <a:lnTo>
                    <a:pt x="849" y="4"/>
                  </a:lnTo>
                  <a:lnTo>
                    <a:pt x="890" y="1"/>
                  </a:lnTo>
                  <a:lnTo>
                    <a:pt x="933" y="0"/>
                  </a:lnTo>
                  <a:lnTo>
                    <a:pt x="975" y="0"/>
                  </a:lnTo>
                  <a:lnTo>
                    <a:pt x="1018" y="1"/>
                  </a:lnTo>
                  <a:lnTo>
                    <a:pt x="1105" y="5"/>
                  </a:lnTo>
                  <a:lnTo>
                    <a:pt x="1188" y="10"/>
                  </a:lnTo>
                  <a:lnTo>
                    <a:pt x="1228" y="11"/>
                  </a:lnTo>
                  <a:lnTo>
                    <a:pt x="1264" y="12"/>
                  </a:lnTo>
                  <a:lnTo>
                    <a:pt x="1264" y="12"/>
                  </a:lnTo>
                  <a:lnTo>
                    <a:pt x="1270" y="11"/>
                  </a:lnTo>
                  <a:lnTo>
                    <a:pt x="1274" y="12"/>
                  </a:lnTo>
                  <a:lnTo>
                    <a:pt x="1277" y="14"/>
                  </a:lnTo>
                  <a:lnTo>
                    <a:pt x="1279" y="16"/>
                  </a:lnTo>
                  <a:lnTo>
                    <a:pt x="1280" y="19"/>
                  </a:lnTo>
                  <a:lnTo>
                    <a:pt x="1282" y="22"/>
                  </a:lnTo>
                  <a:lnTo>
                    <a:pt x="1282" y="31"/>
                  </a:lnTo>
                  <a:lnTo>
                    <a:pt x="1280" y="51"/>
                  </a:lnTo>
                  <a:lnTo>
                    <a:pt x="1280" y="61"/>
                  </a:lnTo>
                  <a:lnTo>
                    <a:pt x="1280" y="69"/>
                  </a:lnTo>
                  <a:close/>
                  <a:moveTo>
                    <a:pt x="1241" y="749"/>
                  </a:moveTo>
                  <a:lnTo>
                    <a:pt x="1241" y="749"/>
                  </a:lnTo>
                  <a:lnTo>
                    <a:pt x="1241" y="45"/>
                  </a:lnTo>
                  <a:lnTo>
                    <a:pt x="1241" y="45"/>
                  </a:lnTo>
                  <a:lnTo>
                    <a:pt x="1193" y="46"/>
                  </a:lnTo>
                  <a:lnTo>
                    <a:pt x="1144" y="46"/>
                  </a:lnTo>
                  <a:lnTo>
                    <a:pt x="1094" y="45"/>
                  </a:lnTo>
                  <a:lnTo>
                    <a:pt x="1043" y="41"/>
                  </a:lnTo>
                  <a:lnTo>
                    <a:pt x="1043" y="41"/>
                  </a:lnTo>
                  <a:lnTo>
                    <a:pt x="990" y="39"/>
                  </a:lnTo>
                  <a:lnTo>
                    <a:pt x="938" y="37"/>
                  </a:lnTo>
                  <a:lnTo>
                    <a:pt x="887" y="37"/>
                  </a:lnTo>
                  <a:lnTo>
                    <a:pt x="862" y="37"/>
                  </a:lnTo>
                  <a:lnTo>
                    <a:pt x="838" y="40"/>
                  </a:lnTo>
                  <a:lnTo>
                    <a:pt x="816" y="42"/>
                  </a:lnTo>
                  <a:lnTo>
                    <a:pt x="794" y="47"/>
                  </a:lnTo>
                  <a:lnTo>
                    <a:pt x="772" y="52"/>
                  </a:lnTo>
                  <a:lnTo>
                    <a:pt x="753" y="59"/>
                  </a:lnTo>
                  <a:lnTo>
                    <a:pt x="734" y="67"/>
                  </a:lnTo>
                  <a:lnTo>
                    <a:pt x="715" y="76"/>
                  </a:lnTo>
                  <a:lnTo>
                    <a:pt x="699" y="88"/>
                  </a:lnTo>
                  <a:lnTo>
                    <a:pt x="684" y="101"/>
                  </a:lnTo>
                  <a:lnTo>
                    <a:pt x="684" y="101"/>
                  </a:lnTo>
                  <a:lnTo>
                    <a:pt x="684" y="780"/>
                  </a:lnTo>
                  <a:lnTo>
                    <a:pt x="684" y="780"/>
                  </a:lnTo>
                  <a:lnTo>
                    <a:pt x="694" y="775"/>
                  </a:lnTo>
                  <a:lnTo>
                    <a:pt x="705" y="770"/>
                  </a:lnTo>
                  <a:lnTo>
                    <a:pt x="731" y="761"/>
                  </a:lnTo>
                  <a:lnTo>
                    <a:pt x="759" y="754"/>
                  </a:lnTo>
                  <a:lnTo>
                    <a:pt x="790" y="747"/>
                  </a:lnTo>
                  <a:lnTo>
                    <a:pt x="823" y="744"/>
                  </a:lnTo>
                  <a:lnTo>
                    <a:pt x="859" y="741"/>
                  </a:lnTo>
                  <a:lnTo>
                    <a:pt x="897" y="739"/>
                  </a:lnTo>
                  <a:lnTo>
                    <a:pt x="935" y="739"/>
                  </a:lnTo>
                  <a:lnTo>
                    <a:pt x="1015" y="739"/>
                  </a:lnTo>
                  <a:lnTo>
                    <a:pt x="1094" y="741"/>
                  </a:lnTo>
                  <a:lnTo>
                    <a:pt x="1241" y="749"/>
                  </a:lnTo>
                  <a:close/>
                  <a:moveTo>
                    <a:pt x="596" y="756"/>
                  </a:moveTo>
                  <a:lnTo>
                    <a:pt x="596" y="756"/>
                  </a:lnTo>
                  <a:lnTo>
                    <a:pt x="601" y="760"/>
                  </a:lnTo>
                  <a:lnTo>
                    <a:pt x="608" y="765"/>
                  </a:lnTo>
                  <a:lnTo>
                    <a:pt x="625" y="778"/>
                  </a:lnTo>
                  <a:lnTo>
                    <a:pt x="633" y="782"/>
                  </a:lnTo>
                  <a:lnTo>
                    <a:pt x="636" y="783"/>
                  </a:lnTo>
                  <a:lnTo>
                    <a:pt x="640" y="785"/>
                  </a:lnTo>
                  <a:lnTo>
                    <a:pt x="641" y="783"/>
                  </a:lnTo>
                  <a:lnTo>
                    <a:pt x="643" y="781"/>
                  </a:lnTo>
                  <a:lnTo>
                    <a:pt x="645" y="777"/>
                  </a:lnTo>
                  <a:lnTo>
                    <a:pt x="645" y="772"/>
                  </a:lnTo>
                  <a:lnTo>
                    <a:pt x="645" y="772"/>
                  </a:lnTo>
                  <a:lnTo>
                    <a:pt x="645" y="101"/>
                  </a:lnTo>
                  <a:lnTo>
                    <a:pt x="645" y="101"/>
                  </a:lnTo>
                  <a:lnTo>
                    <a:pt x="630" y="88"/>
                  </a:lnTo>
                  <a:lnTo>
                    <a:pt x="613" y="76"/>
                  </a:lnTo>
                  <a:lnTo>
                    <a:pt x="596" y="67"/>
                  </a:lnTo>
                  <a:lnTo>
                    <a:pt x="577" y="59"/>
                  </a:lnTo>
                  <a:lnTo>
                    <a:pt x="558" y="52"/>
                  </a:lnTo>
                  <a:lnTo>
                    <a:pt x="536" y="47"/>
                  </a:lnTo>
                  <a:lnTo>
                    <a:pt x="514" y="42"/>
                  </a:lnTo>
                  <a:lnTo>
                    <a:pt x="492" y="40"/>
                  </a:lnTo>
                  <a:lnTo>
                    <a:pt x="468" y="37"/>
                  </a:lnTo>
                  <a:lnTo>
                    <a:pt x="443" y="37"/>
                  </a:lnTo>
                  <a:lnTo>
                    <a:pt x="394" y="37"/>
                  </a:lnTo>
                  <a:lnTo>
                    <a:pt x="342" y="39"/>
                  </a:lnTo>
                  <a:lnTo>
                    <a:pt x="288" y="42"/>
                  </a:lnTo>
                  <a:lnTo>
                    <a:pt x="288" y="42"/>
                  </a:lnTo>
                  <a:lnTo>
                    <a:pt x="237" y="45"/>
                  </a:lnTo>
                  <a:lnTo>
                    <a:pt x="186" y="46"/>
                  </a:lnTo>
                  <a:lnTo>
                    <a:pt x="137" y="47"/>
                  </a:lnTo>
                  <a:lnTo>
                    <a:pt x="112" y="46"/>
                  </a:lnTo>
                  <a:lnTo>
                    <a:pt x="88" y="45"/>
                  </a:lnTo>
                  <a:lnTo>
                    <a:pt x="88" y="45"/>
                  </a:lnTo>
                  <a:lnTo>
                    <a:pt x="88" y="385"/>
                  </a:lnTo>
                  <a:lnTo>
                    <a:pt x="88" y="749"/>
                  </a:lnTo>
                  <a:lnTo>
                    <a:pt x="88" y="749"/>
                  </a:lnTo>
                  <a:lnTo>
                    <a:pt x="150" y="746"/>
                  </a:lnTo>
                  <a:lnTo>
                    <a:pt x="215" y="742"/>
                  </a:lnTo>
                  <a:lnTo>
                    <a:pt x="281" y="740"/>
                  </a:lnTo>
                  <a:lnTo>
                    <a:pt x="348" y="739"/>
                  </a:lnTo>
                  <a:lnTo>
                    <a:pt x="414" y="739"/>
                  </a:lnTo>
                  <a:lnTo>
                    <a:pt x="446" y="739"/>
                  </a:lnTo>
                  <a:lnTo>
                    <a:pt x="478" y="741"/>
                  </a:lnTo>
                  <a:lnTo>
                    <a:pt x="509" y="744"/>
                  </a:lnTo>
                  <a:lnTo>
                    <a:pt x="539" y="746"/>
                  </a:lnTo>
                  <a:lnTo>
                    <a:pt x="568" y="751"/>
                  </a:lnTo>
                  <a:lnTo>
                    <a:pt x="596" y="7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6"/>
            <p:cNvSpPr>
              <a:spLocks/>
            </p:cNvSpPr>
            <p:nvPr/>
          </p:nvSpPr>
          <p:spPr bwMode="auto">
            <a:xfrm>
              <a:off x="275" y="1308"/>
              <a:ext cx="266" cy="177"/>
            </a:xfrm>
            <a:custGeom>
              <a:avLst/>
              <a:gdLst>
                <a:gd name="T0" fmla="*/ 1283 w 1330"/>
                <a:gd name="T1" fmla="*/ 72 h 886"/>
                <a:gd name="T2" fmla="*/ 1292 w 1330"/>
                <a:gd name="T3" fmla="*/ 77 h 886"/>
                <a:gd name="T4" fmla="*/ 1316 w 1330"/>
                <a:gd name="T5" fmla="*/ 78 h 886"/>
                <a:gd name="T6" fmla="*/ 1329 w 1330"/>
                <a:gd name="T7" fmla="*/ 85 h 886"/>
                <a:gd name="T8" fmla="*/ 1329 w 1330"/>
                <a:gd name="T9" fmla="*/ 93 h 886"/>
                <a:gd name="T10" fmla="*/ 1296 w 1330"/>
                <a:gd name="T11" fmla="*/ 843 h 886"/>
                <a:gd name="T12" fmla="*/ 1193 w 1330"/>
                <a:gd name="T13" fmla="*/ 849 h 886"/>
                <a:gd name="T14" fmla="*/ 1052 w 1330"/>
                <a:gd name="T15" fmla="*/ 843 h 886"/>
                <a:gd name="T16" fmla="*/ 954 w 1330"/>
                <a:gd name="T17" fmla="*/ 837 h 886"/>
                <a:gd name="T18" fmla="*/ 858 w 1330"/>
                <a:gd name="T19" fmla="*/ 838 h 886"/>
                <a:gd name="T20" fmla="*/ 797 w 1330"/>
                <a:gd name="T21" fmla="*/ 844 h 886"/>
                <a:gd name="T22" fmla="*/ 733 w 1330"/>
                <a:gd name="T23" fmla="*/ 871 h 886"/>
                <a:gd name="T24" fmla="*/ 689 w 1330"/>
                <a:gd name="T25" fmla="*/ 884 h 886"/>
                <a:gd name="T26" fmla="*/ 652 w 1330"/>
                <a:gd name="T27" fmla="*/ 886 h 886"/>
                <a:gd name="T28" fmla="*/ 621 w 1330"/>
                <a:gd name="T29" fmla="*/ 882 h 886"/>
                <a:gd name="T30" fmla="*/ 581 w 1330"/>
                <a:gd name="T31" fmla="*/ 868 h 886"/>
                <a:gd name="T32" fmla="*/ 539 w 1330"/>
                <a:gd name="T33" fmla="*/ 844 h 886"/>
                <a:gd name="T34" fmla="*/ 7 w 1330"/>
                <a:gd name="T35" fmla="*/ 841 h 886"/>
                <a:gd name="T36" fmla="*/ 0 w 1330"/>
                <a:gd name="T37" fmla="*/ 837 h 886"/>
                <a:gd name="T38" fmla="*/ 0 w 1330"/>
                <a:gd name="T39" fmla="*/ 101 h 886"/>
                <a:gd name="T40" fmla="*/ 6 w 1330"/>
                <a:gd name="T41" fmla="*/ 85 h 886"/>
                <a:gd name="T42" fmla="*/ 32 w 1330"/>
                <a:gd name="T43" fmla="*/ 73 h 886"/>
                <a:gd name="T44" fmla="*/ 47 w 1330"/>
                <a:gd name="T45" fmla="*/ 66 h 886"/>
                <a:gd name="T46" fmla="*/ 52 w 1330"/>
                <a:gd name="T47" fmla="*/ 49 h 886"/>
                <a:gd name="T48" fmla="*/ 47 w 1330"/>
                <a:gd name="T49" fmla="*/ 29 h 886"/>
                <a:gd name="T50" fmla="*/ 57 w 1330"/>
                <a:gd name="T51" fmla="*/ 7 h 886"/>
                <a:gd name="T52" fmla="*/ 88 w 1330"/>
                <a:gd name="T53" fmla="*/ 6 h 886"/>
                <a:gd name="T54" fmla="*/ 222 w 1330"/>
                <a:gd name="T55" fmla="*/ 6 h 886"/>
                <a:gd name="T56" fmla="*/ 335 w 1330"/>
                <a:gd name="T57" fmla="*/ 1 h 886"/>
                <a:gd name="T58" fmla="*/ 474 w 1330"/>
                <a:gd name="T59" fmla="*/ 2 h 886"/>
                <a:gd name="T60" fmla="*/ 549 w 1330"/>
                <a:gd name="T61" fmla="*/ 12 h 886"/>
                <a:gd name="T62" fmla="*/ 612 w 1330"/>
                <a:gd name="T63" fmla="*/ 34 h 886"/>
                <a:gd name="T64" fmla="*/ 661 w 1330"/>
                <a:gd name="T65" fmla="*/ 69 h 886"/>
                <a:gd name="T66" fmla="*/ 683 w 1330"/>
                <a:gd name="T67" fmla="*/ 51 h 886"/>
                <a:gd name="T68" fmla="*/ 724 w 1330"/>
                <a:gd name="T69" fmla="*/ 30 h 886"/>
                <a:gd name="T70" fmla="*/ 774 w 1330"/>
                <a:gd name="T71" fmla="*/ 15 h 886"/>
                <a:gd name="T72" fmla="*/ 890 w 1330"/>
                <a:gd name="T73" fmla="*/ 1 h 886"/>
                <a:gd name="T74" fmla="*/ 1018 w 1330"/>
                <a:gd name="T75" fmla="*/ 1 h 886"/>
                <a:gd name="T76" fmla="*/ 1228 w 1330"/>
                <a:gd name="T77" fmla="*/ 11 h 886"/>
                <a:gd name="T78" fmla="*/ 1270 w 1330"/>
                <a:gd name="T79" fmla="*/ 11 h 886"/>
                <a:gd name="T80" fmla="*/ 1279 w 1330"/>
                <a:gd name="T81" fmla="*/ 16 h 886"/>
                <a:gd name="T82" fmla="*/ 1282 w 1330"/>
                <a:gd name="T83" fmla="*/ 31 h 886"/>
                <a:gd name="T84" fmla="*/ 1280 w 1330"/>
                <a:gd name="T85" fmla="*/ 69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30" h="886">
                  <a:moveTo>
                    <a:pt x="1280" y="69"/>
                  </a:moveTo>
                  <a:lnTo>
                    <a:pt x="1280" y="69"/>
                  </a:lnTo>
                  <a:lnTo>
                    <a:pt x="1283" y="72"/>
                  </a:lnTo>
                  <a:lnTo>
                    <a:pt x="1284" y="75"/>
                  </a:lnTo>
                  <a:lnTo>
                    <a:pt x="1288" y="76"/>
                  </a:lnTo>
                  <a:lnTo>
                    <a:pt x="1292" y="77"/>
                  </a:lnTo>
                  <a:lnTo>
                    <a:pt x="1299" y="78"/>
                  </a:lnTo>
                  <a:lnTo>
                    <a:pt x="1308" y="78"/>
                  </a:lnTo>
                  <a:lnTo>
                    <a:pt x="1316" y="78"/>
                  </a:lnTo>
                  <a:lnTo>
                    <a:pt x="1324" y="80"/>
                  </a:lnTo>
                  <a:lnTo>
                    <a:pt x="1326" y="82"/>
                  </a:lnTo>
                  <a:lnTo>
                    <a:pt x="1329" y="85"/>
                  </a:lnTo>
                  <a:lnTo>
                    <a:pt x="1330" y="88"/>
                  </a:lnTo>
                  <a:lnTo>
                    <a:pt x="1329" y="93"/>
                  </a:lnTo>
                  <a:lnTo>
                    <a:pt x="1329" y="93"/>
                  </a:lnTo>
                  <a:lnTo>
                    <a:pt x="1329" y="837"/>
                  </a:lnTo>
                  <a:lnTo>
                    <a:pt x="1329" y="837"/>
                  </a:lnTo>
                  <a:lnTo>
                    <a:pt x="1296" y="843"/>
                  </a:lnTo>
                  <a:lnTo>
                    <a:pt x="1263" y="847"/>
                  </a:lnTo>
                  <a:lnTo>
                    <a:pt x="1228" y="849"/>
                  </a:lnTo>
                  <a:lnTo>
                    <a:pt x="1193" y="849"/>
                  </a:lnTo>
                  <a:lnTo>
                    <a:pt x="1159" y="849"/>
                  </a:lnTo>
                  <a:lnTo>
                    <a:pt x="1123" y="847"/>
                  </a:lnTo>
                  <a:lnTo>
                    <a:pt x="1052" y="843"/>
                  </a:lnTo>
                  <a:lnTo>
                    <a:pt x="1052" y="843"/>
                  </a:lnTo>
                  <a:lnTo>
                    <a:pt x="986" y="838"/>
                  </a:lnTo>
                  <a:lnTo>
                    <a:pt x="954" y="837"/>
                  </a:lnTo>
                  <a:lnTo>
                    <a:pt x="921" y="836"/>
                  </a:lnTo>
                  <a:lnTo>
                    <a:pt x="889" y="837"/>
                  </a:lnTo>
                  <a:lnTo>
                    <a:pt x="858" y="838"/>
                  </a:lnTo>
                  <a:lnTo>
                    <a:pt x="827" y="841"/>
                  </a:lnTo>
                  <a:lnTo>
                    <a:pt x="797" y="844"/>
                  </a:lnTo>
                  <a:lnTo>
                    <a:pt x="797" y="844"/>
                  </a:lnTo>
                  <a:lnTo>
                    <a:pt x="779" y="849"/>
                  </a:lnTo>
                  <a:lnTo>
                    <a:pt x="762" y="856"/>
                  </a:lnTo>
                  <a:lnTo>
                    <a:pt x="733" y="871"/>
                  </a:lnTo>
                  <a:lnTo>
                    <a:pt x="717" y="877"/>
                  </a:lnTo>
                  <a:lnTo>
                    <a:pt x="699" y="882"/>
                  </a:lnTo>
                  <a:lnTo>
                    <a:pt x="689" y="884"/>
                  </a:lnTo>
                  <a:lnTo>
                    <a:pt x="678" y="886"/>
                  </a:lnTo>
                  <a:lnTo>
                    <a:pt x="666" y="886"/>
                  </a:lnTo>
                  <a:lnTo>
                    <a:pt x="652" y="886"/>
                  </a:lnTo>
                  <a:lnTo>
                    <a:pt x="652" y="886"/>
                  </a:lnTo>
                  <a:lnTo>
                    <a:pt x="636" y="884"/>
                  </a:lnTo>
                  <a:lnTo>
                    <a:pt x="621" y="882"/>
                  </a:lnTo>
                  <a:lnTo>
                    <a:pt x="607" y="878"/>
                  </a:lnTo>
                  <a:lnTo>
                    <a:pt x="594" y="874"/>
                  </a:lnTo>
                  <a:lnTo>
                    <a:pt x="581" y="868"/>
                  </a:lnTo>
                  <a:lnTo>
                    <a:pt x="569" y="862"/>
                  </a:lnTo>
                  <a:lnTo>
                    <a:pt x="539" y="844"/>
                  </a:lnTo>
                  <a:lnTo>
                    <a:pt x="539" y="844"/>
                  </a:lnTo>
                  <a:lnTo>
                    <a:pt x="7" y="844"/>
                  </a:lnTo>
                  <a:lnTo>
                    <a:pt x="7" y="844"/>
                  </a:lnTo>
                  <a:lnTo>
                    <a:pt x="7" y="841"/>
                  </a:lnTo>
                  <a:lnTo>
                    <a:pt x="6" y="838"/>
                  </a:lnTo>
                  <a:lnTo>
                    <a:pt x="2" y="837"/>
                  </a:lnTo>
                  <a:lnTo>
                    <a:pt x="0" y="837"/>
                  </a:lnTo>
                  <a:lnTo>
                    <a:pt x="0" y="837"/>
                  </a:lnTo>
                  <a:lnTo>
                    <a:pt x="0" y="101"/>
                  </a:lnTo>
                  <a:lnTo>
                    <a:pt x="0" y="101"/>
                  </a:lnTo>
                  <a:lnTo>
                    <a:pt x="0" y="95"/>
                  </a:lnTo>
                  <a:lnTo>
                    <a:pt x="2" y="90"/>
                  </a:lnTo>
                  <a:lnTo>
                    <a:pt x="6" y="85"/>
                  </a:lnTo>
                  <a:lnTo>
                    <a:pt x="10" y="82"/>
                  </a:lnTo>
                  <a:lnTo>
                    <a:pt x="21" y="77"/>
                  </a:lnTo>
                  <a:lnTo>
                    <a:pt x="32" y="73"/>
                  </a:lnTo>
                  <a:lnTo>
                    <a:pt x="38" y="72"/>
                  </a:lnTo>
                  <a:lnTo>
                    <a:pt x="43" y="70"/>
                  </a:lnTo>
                  <a:lnTo>
                    <a:pt x="47" y="66"/>
                  </a:lnTo>
                  <a:lnTo>
                    <a:pt x="51" y="61"/>
                  </a:lnTo>
                  <a:lnTo>
                    <a:pt x="52" y="56"/>
                  </a:lnTo>
                  <a:lnTo>
                    <a:pt x="52" y="49"/>
                  </a:lnTo>
                  <a:lnTo>
                    <a:pt x="51" y="40"/>
                  </a:lnTo>
                  <a:lnTo>
                    <a:pt x="47" y="29"/>
                  </a:lnTo>
                  <a:lnTo>
                    <a:pt x="47" y="29"/>
                  </a:lnTo>
                  <a:lnTo>
                    <a:pt x="48" y="20"/>
                  </a:lnTo>
                  <a:lnTo>
                    <a:pt x="52" y="12"/>
                  </a:lnTo>
                  <a:lnTo>
                    <a:pt x="57" y="7"/>
                  </a:lnTo>
                  <a:lnTo>
                    <a:pt x="63" y="4"/>
                  </a:lnTo>
                  <a:lnTo>
                    <a:pt x="63" y="4"/>
                  </a:lnTo>
                  <a:lnTo>
                    <a:pt x="88" y="6"/>
                  </a:lnTo>
                  <a:lnTo>
                    <a:pt x="114" y="7"/>
                  </a:lnTo>
                  <a:lnTo>
                    <a:pt x="168" y="7"/>
                  </a:lnTo>
                  <a:lnTo>
                    <a:pt x="222" y="6"/>
                  </a:lnTo>
                  <a:lnTo>
                    <a:pt x="278" y="4"/>
                  </a:lnTo>
                  <a:lnTo>
                    <a:pt x="278" y="4"/>
                  </a:lnTo>
                  <a:lnTo>
                    <a:pt x="335" y="1"/>
                  </a:lnTo>
                  <a:lnTo>
                    <a:pt x="394" y="0"/>
                  </a:lnTo>
                  <a:lnTo>
                    <a:pt x="448" y="1"/>
                  </a:lnTo>
                  <a:lnTo>
                    <a:pt x="474" y="2"/>
                  </a:lnTo>
                  <a:lnTo>
                    <a:pt x="500" y="5"/>
                  </a:lnTo>
                  <a:lnTo>
                    <a:pt x="525" y="9"/>
                  </a:lnTo>
                  <a:lnTo>
                    <a:pt x="549" y="12"/>
                  </a:lnTo>
                  <a:lnTo>
                    <a:pt x="571" y="19"/>
                  </a:lnTo>
                  <a:lnTo>
                    <a:pt x="592" y="25"/>
                  </a:lnTo>
                  <a:lnTo>
                    <a:pt x="612" y="34"/>
                  </a:lnTo>
                  <a:lnTo>
                    <a:pt x="630" y="44"/>
                  </a:lnTo>
                  <a:lnTo>
                    <a:pt x="646" y="55"/>
                  </a:lnTo>
                  <a:lnTo>
                    <a:pt x="661" y="69"/>
                  </a:lnTo>
                  <a:lnTo>
                    <a:pt x="661" y="69"/>
                  </a:lnTo>
                  <a:lnTo>
                    <a:pt x="671" y="60"/>
                  </a:lnTo>
                  <a:lnTo>
                    <a:pt x="683" y="51"/>
                  </a:lnTo>
                  <a:lnTo>
                    <a:pt x="695" y="42"/>
                  </a:lnTo>
                  <a:lnTo>
                    <a:pt x="709" y="36"/>
                  </a:lnTo>
                  <a:lnTo>
                    <a:pt x="724" y="30"/>
                  </a:lnTo>
                  <a:lnTo>
                    <a:pt x="740" y="24"/>
                  </a:lnTo>
                  <a:lnTo>
                    <a:pt x="756" y="19"/>
                  </a:lnTo>
                  <a:lnTo>
                    <a:pt x="774" y="15"/>
                  </a:lnTo>
                  <a:lnTo>
                    <a:pt x="811" y="9"/>
                  </a:lnTo>
                  <a:lnTo>
                    <a:pt x="849" y="4"/>
                  </a:lnTo>
                  <a:lnTo>
                    <a:pt x="890" y="1"/>
                  </a:lnTo>
                  <a:lnTo>
                    <a:pt x="933" y="0"/>
                  </a:lnTo>
                  <a:lnTo>
                    <a:pt x="975" y="0"/>
                  </a:lnTo>
                  <a:lnTo>
                    <a:pt x="1018" y="1"/>
                  </a:lnTo>
                  <a:lnTo>
                    <a:pt x="1105" y="5"/>
                  </a:lnTo>
                  <a:lnTo>
                    <a:pt x="1188" y="10"/>
                  </a:lnTo>
                  <a:lnTo>
                    <a:pt x="1228" y="11"/>
                  </a:lnTo>
                  <a:lnTo>
                    <a:pt x="1264" y="12"/>
                  </a:lnTo>
                  <a:lnTo>
                    <a:pt x="1264" y="12"/>
                  </a:lnTo>
                  <a:lnTo>
                    <a:pt x="1270" y="11"/>
                  </a:lnTo>
                  <a:lnTo>
                    <a:pt x="1274" y="12"/>
                  </a:lnTo>
                  <a:lnTo>
                    <a:pt x="1277" y="14"/>
                  </a:lnTo>
                  <a:lnTo>
                    <a:pt x="1279" y="16"/>
                  </a:lnTo>
                  <a:lnTo>
                    <a:pt x="1280" y="19"/>
                  </a:lnTo>
                  <a:lnTo>
                    <a:pt x="1282" y="22"/>
                  </a:lnTo>
                  <a:lnTo>
                    <a:pt x="1282" y="31"/>
                  </a:lnTo>
                  <a:lnTo>
                    <a:pt x="1280" y="51"/>
                  </a:lnTo>
                  <a:lnTo>
                    <a:pt x="1280" y="61"/>
                  </a:lnTo>
                  <a:lnTo>
                    <a:pt x="1280" y="6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7"/>
            <p:cNvSpPr>
              <a:spLocks/>
            </p:cNvSpPr>
            <p:nvPr/>
          </p:nvSpPr>
          <p:spPr bwMode="auto">
            <a:xfrm>
              <a:off x="412" y="1315"/>
              <a:ext cx="111" cy="149"/>
            </a:xfrm>
            <a:custGeom>
              <a:avLst/>
              <a:gdLst>
                <a:gd name="T0" fmla="*/ 557 w 557"/>
                <a:gd name="T1" fmla="*/ 712 h 743"/>
                <a:gd name="T2" fmla="*/ 557 w 557"/>
                <a:gd name="T3" fmla="*/ 712 h 743"/>
                <a:gd name="T4" fmla="*/ 557 w 557"/>
                <a:gd name="T5" fmla="*/ 8 h 743"/>
                <a:gd name="T6" fmla="*/ 557 w 557"/>
                <a:gd name="T7" fmla="*/ 8 h 743"/>
                <a:gd name="T8" fmla="*/ 509 w 557"/>
                <a:gd name="T9" fmla="*/ 9 h 743"/>
                <a:gd name="T10" fmla="*/ 460 w 557"/>
                <a:gd name="T11" fmla="*/ 9 h 743"/>
                <a:gd name="T12" fmla="*/ 410 w 557"/>
                <a:gd name="T13" fmla="*/ 8 h 743"/>
                <a:gd name="T14" fmla="*/ 359 w 557"/>
                <a:gd name="T15" fmla="*/ 4 h 743"/>
                <a:gd name="T16" fmla="*/ 359 w 557"/>
                <a:gd name="T17" fmla="*/ 4 h 743"/>
                <a:gd name="T18" fmla="*/ 306 w 557"/>
                <a:gd name="T19" fmla="*/ 2 h 743"/>
                <a:gd name="T20" fmla="*/ 254 w 557"/>
                <a:gd name="T21" fmla="*/ 0 h 743"/>
                <a:gd name="T22" fmla="*/ 203 w 557"/>
                <a:gd name="T23" fmla="*/ 0 h 743"/>
                <a:gd name="T24" fmla="*/ 178 w 557"/>
                <a:gd name="T25" fmla="*/ 0 h 743"/>
                <a:gd name="T26" fmla="*/ 154 w 557"/>
                <a:gd name="T27" fmla="*/ 3 h 743"/>
                <a:gd name="T28" fmla="*/ 132 w 557"/>
                <a:gd name="T29" fmla="*/ 5 h 743"/>
                <a:gd name="T30" fmla="*/ 110 w 557"/>
                <a:gd name="T31" fmla="*/ 10 h 743"/>
                <a:gd name="T32" fmla="*/ 88 w 557"/>
                <a:gd name="T33" fmla="*/ 15 h 743"/>
                <a:gd name="T34" fmla="*/ 69 w 557"/>
                <a:gd name="T35" fmla="*/ 22 h 743"/>
                <a:gd name="T36" fmla="*/ 50 w 557"/>
                <a:gd name="T37" fmla="*/ 30 h 743"/>
                <a:gd name="T38" fmla="*/ 31 w 557"/>
                <a:gd name="T39" fmla="*/ 39 h 743"/>
                <a:gd name="T40" fmla="*/ 15 w 557"/>
                <a:gd name="T41" fmla="*/ 51 h 743"/>
                <a:gd name="T42" fmla="*/ 0 w 557"/>
                <a:gd name="T43" fmla="*/ 64 h 743"/>
                <a:gd name="T44" fmla="*/ 0 w 557"/>
                <a:gd name="T45" fmla="*/ 64 h 743"/>
                <a:gd name="T46" fmla="*/ 0 w 557"/>
                <a:gd name="T47" fmla="*/ 743 h 743"/>
                <a:gd name="T48" fmla="*/ 0 w 557"/>
                <a:gd name="T49" fmla="*/ 743 h 743"/>
                <a:gd name="T50" fmla="*/ 10 w 557"/>
                <a:gd name="T51" fmla="*/ 738 h 743"/>
                <a:gd name="T52" fmla="*/ 21 w 557"/>
                <a:gd name="T53" fmla="*/ 733 h 743"/>
                <a:gd name="T54" fmla="*/ 47 w 557"/>
                <a:gd name="T55" fmla="*/ 724 h 743"/>
                <a:gd name="T56" fmla="*/ 75 w 557"/>
                <a:gd name="T57" fmla="*/ 717 h 743"/>
                <a:gd name="T58" fmla="*/ 106 w 557"/>
                <a:gd name="T59" fmla="*/ 710 h 743"/>
                <a:gd name="T60" fmla="*/ 139 w 557"/>
                <a:gd name="T61" fmla="*/ 707 h 743"/>
                <a:gd name="T62" fmla="*/ 175 w 557"/>
                <a:gd name="T63" fmla="*/ 704 h 743"/>
                <a:gd name="T64" fmla="*/ 213 w 557"/>
                <a:gd name="T65" fmla="*/ 702 h 743"/>
                <a:gd name="T66" fmla="*/ 251 w 557"/>
                <a:gd name="T67" fmla="*/ 702 h 743"/>
                <a:gd name="T68" fmla="*/ 331 w 557"/>
                <a:gd name="T69" fmla="*/ 702 h 743"/>
                <a:gd name="T70" fmla="*/ 410 w 557"/>
                <a:gd name="T71" fmla="*/ 704 h 743"/>
                <a:gd name="T72" fmla="*/ 557 w 557"/>
                <a:gd name="T73" fmla="*/ 712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57" h="743">
                  <a:moveTo>
                    <a:pt x="557" y="712"/>
                  </a:moveTo>
                  <a:lnTo>
                    <a:pt x="557" y="712"/>
                  </a:lnTo>
                  <a:lnTo>
                    <a:pt x="557" y="8"/>
                  </a:lnTo>
                  <a:lnTo>
                    <a:pt x="557" y="8"/>
                  </a:lnTo>
                  <a:lnTo>
                    <a:pt x="509" y="9"/>
                  </a:lnTo>
                  <a:lnTo>
                    <a:pt x="460" y="9"/>
                  </a:lnTo>
                  <a:lnTo>
                    <a:pt x="410" y="8"/>
                  </a:lnTo>
                  <a:lnTo>
                    <a:pt x="359" y="4"/>
                  </a:lnTo>
                  <a:lnTo>
                    <a:pt x="359" y="4"/>
                  </a:lnTo>
                  <a:lnTo>
                    <a:pt x="306" y="2"/>
                  </a:lnTo>
                  <a:lnTo>
                    <a:pt x="254" y="0"/>
                  </a:lnTo>
                  <a:lnTo>
                    <a:pt x="203" y="0"/>
                  </a:lnTo>
                  <a:lnTo>
                    <a:pt x="178" y="0"/>
                  </a:lnTo>
                  <a:lnTo>
                    <a:pt x="154" y="3"/>
                  </a:lnTo>
                  <a:lnTo>
                    <a:pt x="132" y="5"/>
                  </a:lnTo>
                  <a:lnTo>
                    <a:pt x="110" y="10"/>
                  </a:lnTo>
                  <a:lnTo>
                    <a:pt x="88" y="15"/>
                  </a:lnTo>
                  <a:lnTo>
                    <a:pt x="69" y="22"/>
                  </a:lnTo>
                  <a:lnTo>
                    <a:pt x="50" y="30"/>
                  </a:lnTo>
                  <a:lnTo>
                    <a:pt x="31" y="39"/>
                  </a:lnTo>
                  <a:lnTo>
                    <a:pt x="15" y="51"/>
                  </a:lnTo>
                  <a:lnTo>
                    <a:pt x="0" y="64"/>
                  </a:lnTo>
                  <a:lnTo>
                    <a:pt x="0" y="64"/>
                  </a:lnTo>
                  <a:lnTo>
                    <a:pt x="0" y="743"/>
                  </a:lnTo>
                  <a:lnTo>
                    <a:pt x="0" y="743"/>
                  </a:lnTo>
                  <a:lnTo>
                    <a:pt x="10" y="738"/>
                  </a:lnTo>
                  <a:lnTo>
                    <a:pt x="21" y="733"/>
                  </a:lnTo>
                  <a:lnTo>
                    <a:pt x="47" y="724"/>
                  </a:lnTo>
                  <a:lnTo>
                    <a:pt x="75" y="717"/>
                  </a:lnTo>
                  <a:lnTo>
                    <a:pt x="106" y="710"/>
                  </a:lnTo>
                  <a:lnTo>
                    <a:pt x="139" y="707"/>
                  </a:lnTo>
                  <a:lnTo>
                    <a:pt x="175" y="704"/>
                  </a:lnTo>
                  <a:lnTo>
                    <a:pt x="213" y="702"/>
                  </a:lnTo>
                  <a:lnTo>
                    <a:pt x="251" y="702"/>
                  </a:lnTo>
                  <a:lnTo>
                    <a:pt x="331" y="702"/>
                  </a:lnTo>
                  <a:lnTo>
                    <a:pt x="410" y="704"/>
                  </a:lnTo>
                  <a:lnTo>
                    <a:pt x="557" y="7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8"/>
            <p:cNvSpPr>
              <a:spLocks/>
            </p:cNvSpPr>
            <p:nvPr/>
          </p:nvSpPr>
          <p:spPr bwMode="auto">
            <a:xfrm>
              <a:off x="293" y="1315"/>
              <a:ext cx="111" cy="150"/>
            </a:xfrm>
            <a:custGeom>
              <a:avLst/>
              <a:gdLst>
                <a:gd name="T0" fmla="*/ 508 w 557"/>
                <a:gd name="T1" fmla="*/ 719 h 748"/>
                <a:gd name="T2" fmla="*/ 508 w 557"/>
                <a:gd name="T3" fmla="*/ 719 h 748"/>
                <a:gd name="T4" fmla="*/ 513 w 557"/>
                <a:gd name="T5" fmla="*/ 723 h 748"/>
                <a:gd name="T6" fmla="*/ 520 w 557"/>
                <a:gd name="T7" fmla="*/ 728 h 748"/>
                <a:gd name="T8" fmla="*/ 537 w 557"/>
                <a:gd name="T9" fmla="*/ 741 h 748"/>
                <a:gd name="T10" fmla="*/ 545 w 557"/>
                <a:gd name="T11" fmla="*/ 745 h 748"/>
                <a:gd name="T12" fmla="*/ 548 w 557"/>
                <a:gd name="T13" fmla="*/ 746 h 748"/>
                <a:gd name="T14" fmla="*/ 552 w 557"/>
                <a:gd name="T15" fmla="*/ 748 h 748"/>
                <a:gd name="T16" fmla="*/ 553 w 557"/>
                <a:gd name="T17" fmla="*/ 746 h 748"/>
                <a:gd name="T18" fmla="*/ 555 w 557"/>
                <a:gd name="T19" fmla="*/ 744 h 748"/>
                <a:gd name="T20" fmla="*/ 557 w 557"/>
                <a:gd name="T21" fmla="*/ 740 h 748"/>
                <a:gd name="T22" fmla="*/ 557 w 557"/>
                <a:gd name="T23" fmla="*/ 735 h 748"/>
                <a:gd name="T24" fmla="*/ 557 w 557"/>
                <a:gd name="T25" fmla="*/ 735 h 748"/>
                <a:gd name="T26" fmla="*/ 557 w 557"/>
                <a:gd name="T27" fmla="*/ 64 h 748"/>
                <a:gd name="T28" fmla="*/ 557 w 557"/>
                <a:gd name="T29" fmla="*/ 64 h 748"/>
                <a:gd name="T30" fmla="*/ 542 w 557"/>
                <a:gd name="T31" fmla="*/ 51 h 748"/>
                <a:gd name="T32" fmla="*/ 525 w 557"/>
                <a:gd name="T33" fmla="*/ 39 h 748"/>
                <a:gd name="T34" fmla="*/ 508 w 557"/>
                <a:gd name="T35" fmla="*/ 30 h 748"/>
                <a:gd name="T36" fmla="*/ 489 w 557"/>
                <a:gd name="T37" fmla="*/ 22 h 748"/>
                <a:gd name="T38" fmla="*/ 470 w 557"/>
                <a:gd name="T39" fmla="*/ 15 h 748"/>
                <a:gd name="T40" fmla="*/ 448 w 557"/>
                <a:gd name="T41" fmla="*/ 10 h 748"/>
                <a:gd name="T42" fmla="*/ 426 w 557"/>
                <a:gd name="T43" fmla="*/ 5 h 748"/>
                <a:gd name="T44" fmla="*/ 404 w 557"/>
                <a:gd name="T45" fmla="*/ 3 h 748"/>
                <a:gd name="T46" fmla="*/ 380 w 557"/>
                <a:gd name="T47" fmla="*/ 0 h 748"/>
                <a:gd name="T48" fmla="*/ 355 w 557"/>
                <a:gd name="T49" fmla="*/ 0 h 748"/>
                <a:gd name="T50" fmla="*/ 306 w 557"/>
                <a:gd name="T51" fmla="*/ 0 h 748"/>
                <a:gd name="T52" fmla="*/ 254 w 557"/>
                <a:gd name="T53" fmla="*/ 2 h 748"/>
                <a:gd name="T54" fmla="*/ 200 w 557"/>
                <a:gd name="T55" fmla="*/ 5 h 748"/>
                <a:gd name="T56" fmla="*/ 200 w 557"/>
                <a:gd name="T57" fmla="*/ 5 h 748"/>
                <a:gd name="T58" fmla="*/ 149 w 557"/>
                <a:gd name="T59" fmla="*/ 8 h 748"/>
                <a:gd name="T60" fmla="*/ 98 w 557"/>
                <a:gd name="T61" fmla="*/ 9 h 748"/>
                <a:gd name="T62" fmla="*/ 49 w 557"/>
                <a:gd name="T63" fmla="*/ 10 h 748"/>
                <a:gd name="T64" fmla="*/ 24 w 557"/>
                <a:gd name="T65" fmla="*/ 9 h 748"/>
                <a:gd name="T66" fmla="*/ 0 w 557"/>
                <a:gd name="T67" fmla="*/ 8 h 748"/>
                <a:gd name="T68" fmla="*/ 0 w 557"/>
                <a:gd name="T69" fmla="*/ 8 h 748"/>
                <a:gd name="T70" fmla="*/ 0 w 557"/>
                <a:gd name="T71" fmla="*/ 348 h 748"/>
                <a:gd name="T72" fmla="*/ 0 w 557"/>
                <a:gd name="T73" fmla="*/ 712 h 748"/>
                <a:gd name="T74" fmla="*/ 0 w 557"/>
                <a:gd name="T75" fmla="*/ 712 h 748"/>
                <a:gd name="T76" fmla="*/ 62 w 557"/>
                <a:gd name="T77" fmla="*/ 709 h 748"/>
                <a:gd name="T78" fmla="*/ 127 w 557"/>
                <a:gd name="T79" fmla="*/ 705 h 748"/>
                <a:gd name="T80" fmla="*/ 193 w 557"/>
                <a:gd name="T81" fmla="*/ 703 h 748"/>
                <a:gd name="T82" fmla="*/ 260 w 557"/>
                <a:gd name="T83" fmla="*/ 702 h 748"/>
                <a:gd name="T84" fmla="*/ 326 w 557"/>
                <a:gd name="T85" fmla="*/ 702 h 748"/>
                <a:gd name="T86" fmla="*/ 358 w 557"/>
                <a:gd name="T87" fmla="*/ 702 h 748"/>
                <a:gd name="T88" fmla="*/ 390 w 557"/>
                <a:gd name="T89" fmla="*/ 704 h 748"/>
                <a:gd name="T90" fmla="*/ 421 w 557"/>
                <a:gd name="T91" fmla="*/ 707 h 748"/>
                <a:gd name="T92" fmla="*/ 451 w 557"/>
                <a:gd name="T93" fmla="*/ 709 h 748"/>
                <a:gd name="T94" fmla="*/ 480 w 557"/>
                <a:gd name="T95" fmla="*/ 714 h 748"/>
                <a:gd name="T96" fmla="*/ 508 w 557"/>
                <a:gd name="T97" fmla="*/ 719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57" h="748">
                  <a:moveTo>
                    <a:pt x="508" y="719"/>
                  </a:moveTo>
                  <a:lnTo>
                    <a:pt x="508" y="719"/>
                  </a:lnTo>
                  <a:lnTo>
                    <a:pt x="513" y="723"/>
                  </a:lnTo>
                  <a:lnTo>
                    <a:pt x="520" y="728"/>
                  </a:lnTo>
                  <a:lnTo>
                    <a:pt x="537" y="741"/>
                  </a:lnTo>
                  <a:lnTo>
                    <a:pt x="545" y="745"/>
                  </a:lnTo>
                  <a:lnTo>
                    <a:pt x="548" y="746"/>
                  </a:lnTo>
                  <a:lnTo>
                    <a:pt x="552" y="748"/>
                  </a:lnTo>
                  <a:lnTo>
                    <a:pt x="553" y="746"/>
                  </a:lnTo>
                  <a:lnTo>
                    <a:pt x="555" y="744"/>
                  </a:lnTo>
                  <a:lnTo>
                    <a:pt x="557" y="740"/>
                  </a:lnTo>
                  <a:lnTo>
                    <a:pt x="557" y="735"/>
                  </a:lnTo>
                  <a:lnTo>
                    <a:pt x="557" y="735"/>
                  </a:lnTo>
                  <a:lnTo>
                    <a:pt x="557" y="64"/>
                  </a:lnTo>
                  <a:lnTo>
                    <a:pt x="557" y="64"/>
                  </a:lnTo>
                  <a:lnTo>
                    <a:pt x="542" y="51"/>
                  </a:lnTo>
                  <a:lnTo>
                    <a:pt x="525" y="39"/>
                  </a:lnTo>
                  <a:lnTo>
                    <a:pt x="508" y="30"/>
                  </a:lnTo>
                  <a:lnTo>
                    <a:pt x="489" y="22"/>
                  </a:lnTo>
                  <a:lnTo>
                    <a:pt x="470" y="15"/>
                  </a:lnTo>
                  <a:lnTo>
                    <a:pt x="448" y="10"/>
                  </a:lnTo>
                  <a:lnTo>
                    <a:pt x="426" y="5"/>
                  </a:lnTo>
                  <a:lnTo>
                    <a:pt x="404" y="3"/>
                  </a:lnTo>
                  <a:lnTo>
                    <a:pt x="380" y="0"/>
                  </a:lnTo>
                  <a:lnTo>
                    <a:pt x="355" y="0"/>
                  </a:lnTo>
                  <a:lnTo>
                    <a:pt x="306" y="0"/>
                  </a:lnTo>
                  <a:lnTo>
                    <a:pt x="254" y="2"/>
                  </a:lnTo>
                  <a:lnTo>
                    <a:pt x="200" y="5"/>
                  </a:lnTo>
                  <a:lnTo>
                    <a:pt x="200" y="5"/>
                  </a:lnTo>
                  <a:lnTo>
                    <a:pt x="149" y="8"/>
                  </a:lnTo>
                  <a:lnTo>
                    <a:pt x="98" y="9"/>
                  </a:lnTo>
                  <a:lnTo>
                    <a:pt x="49" y="10"/>
                  </a:lnTo>
                  <a:lnTo>
                    <a:pt x="24" y="9"/>
                  </a:lnTo>
                  <a:lnTo>
                    <a:pt x="0" y="8"/>
                  </a:lnTo>
                  <a:lnTo>
                    <a:pt x="0" y="8"/>
                  </a:lnTo>
                  <a:lnTo>
                    <a:pt x="0" y="348"/>
                  </a:lnTo>
                  <a:lnTo>
                    <a:pt x="0" y="712"/>
                  </a:lnTo>
                  <a:lnTo>
                    <a:pt x="0" y="712"/>
                  </a:lnTo>
                  <a:lnTo>
                    <a:pt x="62" y="709"/>
                  </a:lnTo>
                  <a:lnTo>
                    <a:pt x="127" y="705"/>
                  </a:lnTo>
                  <a:lnTo>
                    <a:pt x="193" y="703"/>
                  </a:lnTo>
                  <a:lnTo>
                    <a:pt x="260" y="702"/>
                  </a:lnTo>
                  <a:lnTo>
                    <a:pt x="326" y="702"/>
                  </a:lnTo>
                  <a:lnTo>
                    <a:pt x="358" y="702"/>
                  </a:lnTo>
                  <a:lnTo>
                    <a:pt x="390" y="704"/>
                  </a:lnTo>
                  <a:lnTo>
                    <a:pt x="421" y="707"/>
                  </a:lnTo>
                  <a:lnTo>
                    <a:pt x="451" y="709"/>
                  </a:lnTo>
                  <a:lnTo>
                    <a:pt x="480" y="714"/>
                  </a:lnTo>
                  <a:lnTo>
                    <a:pt x="508" y="7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9"/>
            <p:cNvSpPr>
              <a:spLocks/>
            </p:cNvSpPr>
            <p:nvPr/>
          </p:nvSpPr>
          <p:spPr bwMode="auto">
            <a:xfrm>
              <a:off x="309" y="1339"/>
              <a:ext cx="79" cy="13"/>
            </a:xfrm>
            <a:custGeom>
              <a:avLst/>
              <a:gdLst>
                <a:gd name="T0" fmla="*/ 380 w 396"/>
                <a:gd name="T1" fmla="*/ 65 h 65"/>
                <a:gd name="T2" fmla="*/ 380 w 396"/>
                <a:gd name="T3" fmla="*/ 65 h 65"/>
                <a:gd name="T4" fmla="*/ 375 w 396"/>
                <a:gd name="T5" fmla="*/ 63 h 65"/>
                <a:gd name="T6" fmla="*/ 370 w 396"/>
                <a:gd name="T7" fmla="*/ 62 h 65"/>
                <a:gd name="T8" fmla="*/ 367 w 396"/>
                <a:gd name="T9" fmla="*/ 58 h 65"/>
                <a:gd name="T10" fmla="*/ 365 w 396"/>
                <a:gd name="T11" fmla="*/ 55 h 65"/>
                <a:gd name="T12" fmla="*/ 365 w 396"/>
                <a:gd name="T13" fmla="*/ 55 h 65"/>
                <a:gd name="T14" fmla="*/ 362 w 396"/>
                <a:gd name="T15" fmla="*/ 50 h 65"/>
                <a:gd name="T16" fmla="*/ 360 w 396"/>
                <a:gd name="T17" fmla="*/ 46 h 65"/>
                <a:gd name="T18" fmla="*/ 352 w 396"/>
                <a:gd name="T19" fmla="*/ 40 h 65"/>
                <a:gd name="T20" fmla="*/ 346 w 396"/>
                <a:gd name="T21" fmla="*/ 36 h 65"/>
                <a:gd name="T22" fmla="*/ 339 w 396"/>
                <a:gd name="T23" fmla="*/ 34 h 65"/>
                <a:gd name="T24" fmla="*/ 331 w 396"/>
                <a:gd name="T25" fmla="*/ 32 h 65"/>
                <a:gd name="T26" fmla="*/ 325 w 396"/>
                <a:gd name="T27" fmla="*/ 32 h 65"/>
                <a:gd name="T28" fmla="*/ 319 w 396"/>
                <a:gd name="T29" fmla="*/ 34 h 65"/>
                <a:gd name="T30" fmla="*/ 319 w 396"/>
                <a:gd name="T31" fmla="*/ 34 h 65"/>
                <a:gd name="T32" fmla="*/ 316 w 396"/>
                <a:gd name="T33" fmla="*/ 34 h 65"/>
                <a:gd name="T34" fmla="*/ 16 w 396"/>
                <a:gd name="T35" fmla="*/ 34 h 65"/>
                <a:gd name="T36" fmla="*/ 16 w 396"/>
                <a:gd name="T37" fmla="*/ 34 h 65"/>
                <a:gd name="T38" fmla="*/ 8 w 396"/>
                <a:gd name="T39" fmla="*/ 32 h 65"/>
                <a:gd name="T40" fmla="*/ 3 w 396"/>
                <a:gd name="T41" fmla="*/ 29 h 65"/>
                <a:gd name="T42" fmla="*/ 1 w 396"/>
                <a:gd name="T43" fmla="*/ 24 h 65"/>
                <a:gd name="T44" fmla="*/ 0 w 396"/>
                <a:gd name="T45" fmla="*/ 17 h 65"/>
                <a:gd name="T46" fmla="*/ 0 w 396"/>
                <a:gd name="T47" fmla="*/ 17 h 65"/>
                <a:gd name="T48" fmla="*/ 1 w 396"/>
                <a:gd name="T49" fmla="*/ 11 h 65"/>
                <a:gd name="T50" fmla="*/ 3 w 396"/>
                <a:gd name="T51" fmla="*/ 6 h 65"/>
                <a:gd name="T52" fmla="*/ 8 w 396"/>
                <a:gd name="T53" fmla="*/ 2 h 65"/>
                <a:gd name="T54" fmla="*/ 16 w 396"/>
                <a:gd name="T55" fmla="*/ 1 h 65"/>
                <a:gd name="T56" fmla="*/ 316 w 396"/>
                <a:gd name="T57" fmla="*/ 1 h 65"/>
                <a:gd name="T58" fmla="*/ 316 w 396"/>
                <a:gd name="T59" fmla="*/ 1 h 65"/>
                <a:gd name="T60" fmla="*/ 325 w 396"/>
                <a:gd name="T61" fmla="*/ 0 h 65"/>
                <a:gd name="T62" fmla="*/ 335 w 396"/>
                <a:gd name="T63" fmla="*/ 1 h 65"/>
                <a:gd name="T64" fmla="*/ 346 w 396"/>
                <a:gd name="T65" fmla="*/ 2 h 65"/>
                <a:gd name="T66" fmla="*/ 357 w 396"/>
                <a:gd name="T67" fmla="*/ 6 h 65"/>
                <a:gd name="T68" fmla="*/ 368 w 396"/>
                <a:gd name="T69" fmla="*/ 11 h 65"/>
                <a:gd name="T70" fmla="*/ 378 w 396"/>
                <a:gd name="T71" fmla="*/ 19 h 65"/>
                <a:gd name="T72" fmla="*/ 383 w 396"/>
                <a:gd name="T73" fmla="*/ 24 h 65"/>
                <a:gd name="T74" fmla="*/ 387 w 396"/>
                <a:gd name="T75" fmla="*/ 29 h 65"/>
                <a:gd name="T76" fmla="*/ 391 w 396"/>
                <a:gd name="T77" fmla="*/ 35 h 65"/>
                <a:gd name="T78" fmla="*/ 395 w 396"/>
                <a:gd name="T79" fmla="*/ 42 h 65"/>
                <a:gd name="T80" fmla="*/ 395 w 396"/>
                <a:gd name="T81" fmla="*/ 42 h 65"/>
                <a:gd name="T82" fmla="*/ 396 w 396"/>
                <a:gd name="T83" fmla="*/ 49 h 65"/>
                <a:gd name="T84" fmla="*/ 395 w 396"/>
                <a:gd name="T85" fmla="*/ 55 h 65"/>
                <a:gd name="T86" fmla="*/ 391 w 396"/>
                <a:gd name="T87" fmla="*/ 60 h 65"/>
                <a:gd name="T88" fmla="*/ 385 w 396"/>
                <a:gd name="T89" fmla="*/ 63 h 65"/>
                <a:gd name="T90" fmla="*/ 385 w 396"/>
                <a:gd name="T91" fmla="*/ 63 h 65"/>
                <a:gd name="T92" fmla="*/ 380 w 396"/>
                <a:gd name="T9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5">
                  <a:moveTo>
                    <a:pt x="380" y="65"/>
                  </a:moveTo>
                  <a:lnTo>
                    <a:pt x="380" y="65"/>
                  </a:lnTo>
                  <a:lnTo>
                    <a:pt x="375" y="63"/>
                  </a:lnTo>
                  <a:lnTo>
                    <a:pt x="370" y="62"/>
                  </a:lnTo>
                  <a:lnTo>
                    <a:pt x="367" y="58"/>
                  </a:lnTo>
                  <a:lnTo>
                    <a:pt x="365" y="55"/>
                  </a:lnTo>
                  <a:lnTo>
                    <a:pt x="365" y="55"/>
                  </a:lnTo>
                  <a:lnTo>
                    <a:pt x="362" y="50"/>
                  </a:lnTo>
                  <a:lnTo>
                    <a:pt x="360" y="46"/>
                  </a:lnTo>
                  <a:lnTo>
                    <a:pt x="352" y="40"/>
                  </a:lnTo>
                  <a:lnTo>
                    <a:pt x="346" y="36"/>
                  </a:lnTo>
                  <a:lnTo>
                    <a:pt x="339" y="34"/>
                  </a:lnTo>
                  <a:lnTo>
                    <a:pt x="331" y="32"/>
                  </a:lnTo>
                  <a:lnTo>
                    <a:pt x="325" y="32"/>
                  </a:lnTo>
                  <a:lnTo>
                    <a:pt x="319" y="34"/>
                  </a:lnTo>
                  <a:lnTo>
                    <a:pt x="319" y="34"/>
                  </a:lnTo>
                  <a:lnTo>
                    <a:pt x="316" y="34"/>
                  </a:lnTo>
                  <a:lnTo>
                    <a:pt x="16" y="34"/>
                  </a:lnTo>
                  <a:lnTo>
                    <a:pt x="16" y="34"/>
                  </a:lnTo>
                  <a:lnTo>
                    <a:pt x="8" y="32"/>
                  </a:lnTo>
                  <a:lnTo>
                    <a:pt x="3" y="29"/>
                  </a:lnTo>
                  <a:lnTo>
                    <a:pt x="1" y="24"/>
                  </a:lnTo>
                  <a:lnTo>
                    <a:pt x="0" y="17"/>
                  </a:lnTo>
                  <a:lnTo>
                    <a:pt x="0" y="17"/>
                  </a:lnTo>
                  <a:lnTo>
                    <a:pt x="1" y="11"/>
                  </a:lnTo>
                  <a:lnTo>
                    <a:pt x="3" y="6"/>
                  </a:lnTo>
                  <a:lnTo>
                    <a:pt x="8" y="2"/>
                  </a:lnTo>
                  <a:lnTo>
                    <a:pt x="16" y="1"/>
                  </a:lnTo>
                  <a:lnTo>
                    <a:pt x="316" y="1"/>
                  </a:lnTo>
                  <a:lnTo>
                    <a:pt x="316" y="1"/>
                  </a:lnTo>
                  <a:lnTo>
                    <a:pt x="325" y="0"/>
                  </a:lnTo>
                  <a:lnTo>
                    <a:pt x="335" y="1"/>
                  </a:lnTo>
                  <a:lnTo>
                    <a:pt x="346" y="2"/>
                  </a:lnTo>
                  <a:lnTo>
                    <a:pt x="357" y="6"/>
                  </a:lnTo>
                  <a:lnTo>
                    <a:pt x="368" y="11"/>
                  </a:lnTo>
                  <a:lnTo>
                    <a:pt x="378" y="19"/>
                  </a:lnTo>
                  <a:lnTo>
                    <a:pt x="383" y="24"/>
                  </a:lnTo>
                  <a:lnTo>
                    <a:pt x="387" y="29"/>
                  </a:lnTo>
                  <a:lnTo>
                    <a:pt x="391" y="35"/>
                  </a:lnTo>
                  <a:lnTo>
                    <a:pt x="395" y="42"/>
                  </a:lnTo>
                  <a:lnTo>
                    <a:pt x="395" y="42"/>
                  </a:lnTo>
                  <a:lnTo>
                    <a:pt x="396" y="49"/>
                  </a:lnTo>
                  <a:lnTo>
                    <a:pt x="395" y="55"/>
                  </a:lnTo>
                  <a:lnTo>
                    <a:pt x="391" y="60"/>
                  </a:lnTo>
                  <a:lnTo>
                    <a:pt x="385" y="63"/>
                  </a:lnTo>
                  <a:lnTo>
                    <a:pt x="385" y="63"/>
                  </a:lnTo>
                  <a:lnTo>
                    <a:pt x="380"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0"/>
            <p:cNvSpPr>
              <a:spLocks/>
            </p:cNvSpPr>
            <p:nvPr/>
          </p:nvSpPr>
          <p:spPr bwMode="auto">
            <a:xfrm>
              <a:off x="309" y="1339"/>
              <a:ext cx="79" cy="13"/>
            </a:xfrm>
            <a:custGeom>
              <a:avLst/>
              <a:gdLst>
                <a:gd name="T0" fmla="*/ 380 w 396"/>
                <a:gd name="T1" fmla="*/ 65 h 65"/>
                <a:gd name="T2" fmla="*/ 380 w 396"/>
                <a:gd name="T3" fmla="*/ 65 h 65"/>
                <a:gd name="T4" fmla="*/ 375 w 396"/>
                <a:gd name="T5" fmla="*/ 63 h 65"/>
                <a:gd name="T6" fmla="*/ 370 w 396"/>
                <a:gd name="T7" fmla="*/ 62 h 65"/>
                <a:gd name="T8" fmla="*/ 367 w 396"/>
                <a:gd name="T9" fmla="*/ 58 h 65"/>
                <a:gd name="T10" fmla="*/ 365 w 396"/>
                <a:gd name="T11" fmla="*/ 55 h 65"/>
                <a:gd name="T12" fmla="*/ 365 w 396"/>
                <a:gd name="T13" fmla="*/ 55 h 65"/>
                <a:gd name="T14" fmla="*/ 362 w 396"/>
                <a:gd name="T15" fmla="*/ 50 h 65"/>
                <a:gd name="T16" fmla="*/ 360 w 396"/>
                <a:gd name="T17" fmla="*/ 46 h 65"/>
                <a:gd name="T18" fmla="*/ 352 w 396"/>
                <a:gd name="T19" fmla="*/ 40 h 65"/>
                <a:gd name="T20" fmla="*/ 346 w 396"/>
                <a:gd name="T21" fmla="*/ 36 h 65"/>
                <a:gd name="T22" fmla="*/ 339 w 396"/>
                <a:gd name="T23" fmla="*/ 34 h 65"/>
                <a:gd name="T24" fmla="*/ 331 w 396"/>
                <a:gd name="T25" fmla="*/ 32 h 65"/>
                <a:gd name="T26" fmla="*/ 325 w 396"/>
                <a:gd name="T27" fmla="*/ 32 h 65"/>
                <a:gd name="T28" fmla="*/ 319 w 396"/>
                <a:gd name="T29" fmla="*/ 34 h 65"/>
                <a:gd name="T30" fmla="*/ 319 w 396"/>
                <a:gd name="T31" fmla="*/ 34 h 65"/>
                <a:gd name="T32" fmla="*/ 316 w 396"/>
                <a:gd name="T33" fmla="*/ 34 h 65"/>
                <a:gd name="T34" fmla="*/ 16 w 396"/>
                <a:gd name="T35" fmla="*/ 34 h 65"/>
                <a:gd name="T36" fmla="*/ 16 w 396"/>
                <a:gd name="T37" fmla="*/ 34 h 65"/>
                <a:gd name="T38" fmla="*/ 8 w 396"/>
                <a:gd name="T39" fmla="*/ 32 h 65"/>
                <a:gd name="T40" fmla="*/ 3 w 396"/>
                <a:gd name="T41" fmla="*/ 29 h 65"/>
                <a:gd name="T42" fmla="*/ 1 w 396"/>
                <a:gd name="T43" fmla="*/ 24 h 65"/>
                <a:gd name="T44" fmla="*/ 0 w 396"/>
                <a:gd name="T45" fmla="*/ 17 h 65"/>
                <a:gd name="T46" fmla="*/ 0 w 396"/>
                <a:gd name="T47" fmla="*/ 17 h 65"/>
                <a:gd name="T48" fmla="*/ 1 w 396"/>
                <a:gd name="T49" fmla="*/ 11 h 65"/>
                <a:gd name="T50" fmla="*/ 3 w 396"/>
                <a:gd name="T51" fmla="*/ 6 h 65"/>
                <a:gd name="T52" fmla="*/ 8 w 396"/>
                <a:gd name="T53" fmla="*/ 2 h 65"/>
                <a:gd name="T54" fmla="*/ 16 w 396"/>
                <a:gd name="T55" fmla="*/ 1 h 65"/>
                <a:gd name="T56" fmla="*/ 316 w 396"/>
                <a:gd name="T57" fmla="*/ 1 h 65"/>
                <a:gd name="T58" fmla="*/ 316 w 396"/>
                <a:gd name="T59" fmla="*/ 1 h 65"/>
                <a:gd name="T60" fmla="*/ 325 w 396"/>
                <a:gd name="T61" fmla="*/ 0 h 65"/>
                <a:gd name="T62" fmla="*/ 335 w 396"/>
                <a:gd name="T63" fmla="*/ 1 h 65"/>
                <a:gd name="T64" fmla="*/ 346 w 396"/>
                <a:gd name="T65" fmla="*/ 2 h 65"/>
                <a:gd name="T66" fmla="*/ 357 w 396"/>
                <a:gd name="T67" fmla="*/ 6 h 65"/>
                <a:gd name="T68" fmla="*/ 368 w 396"/>
                <a:gd name="T69" fmla="*/ 11 h 65"/>
                <a:gd name="T70" fmla="*/ 378 w 396"/>
                <a:gd name="T71" fmla="*/ 19 h 65"/>
                <a:gd name="T72" fmla="*/ 383 w 396"/>
                <a:gd name="T73" fmla="*/ 24 h 65"/>
                <a:gd name="T74" fmla="*/ 387 w 396"/>
                <a:gd name="T75" fmla="*/ 29 h 65"/>
                <a:gd name="T76" fmla="*/ 391 w 396"/>
                <a:gd name="T77" fmla="*/ 35 h 65"/>
                <a:gd name="T78" fmla="*/ 395 w 396"/>
                <a:gd name="T79" fmla="*/ 42 h 65"/>
                <a:gd name="T80" fmla="*/ 395 w 396"/>
                <a:gd name="T81" fmla="*/ 42 h 65"/>
                <a:gd name="T82" fmla="*/ 396 w 396"/>
                <a:gd name="T83" fmla="*/ 49 h 65"/>
                <a:gd name="T84" fmla="*/ 395 w 396"/>
                <a:gd name="T85" fmla="*/ 55 h 65"/>
                <a:gd name="T86" fmla="*/ 391 w 396"/>
                <a:gd name="T87" fmla="*/ 60 h 65"/>
                <a:gd name="T88" fmla="*/ 385 w 396"/>
                <a:gd name="T89" fmla="*/ 63 h 65"/>
                <a:gd name="T90" fmla="*/ 385 w 396"/>
                <a:gd name="T91" fmla="*/ 63 h 65"/>
                <a:gd name="T92" fmla="*/ 380 w 396"/>
                <a:gd name="T9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5">
                  <a:moveTo>
                    <a:pt x="380" y="65"/>
                  </a:moveTo>
                  <a:lnTo>
                    <a:pt x="380" y="65"/>
                  </a:lnTo>
                  <a:lnTo>
                    <a:pt x="375" y="63"/>
                  </a:lnTo>
                  <a:lnTo>
                    <a:pt x="370" y="62"/>
                  </a:lnTo>
                  <a:lnTo>
                    <a:pt x="367" y="58"/>
                  </a:lnTo>
                  <a:lnTo>
                    <a:pt x="365" y="55"/>
                  </a:lnTo>
                  <a:lnTo>
                    <a:pt x="365" y="55"/>
                  </a:lnTo>
                  <a:lnTo>
                    <a:pt x="362" y="50"/>
                  </a:lnTo>
                  <a:lnTo>
                    <a:pt x="360" y="46"/>
                  </a:lnTo>
                  <a:lnTo>
                    <a:pt x="352" y="40"/>
                  </a:lnTo>
                  <a:lnTo>
                    <a:pt x="346" y="36"/>
                  </a:lnTo>
                  <a:lnTo>
                    <a:pt x="339" y="34"/>
                  </a:lnTo>
                  <a:lnTo>
                    <a:pt x="331" y="32"/>
                  </a:lnTo>
                  <a:lnTo>
                    <a:pt x="325" y="32"/>
                  </a:lnTo>
                  <a:lnTo>
                    <a:pt x="319" y="34"/>
                  </a:lnTo>
                  <a:lnTo>
                    <a:pt x="319" y="34"/>
                  </a:lnTo>
                  <a:lnTo>
                    <a:pt x="316" y="34"/>
                  </a:lnTo>
                  <a:lnTo>
                    <a:pt x="16" y="34"/>
                  </a:lnTo>
                  <a:lnTo>
                    <a:pt x="16" y="34"/>
                  </a:lnTo>
                  <a:lnTo>
                    <a:pt x="8" y="32"/>
                  </a:lnTo>
                  <a:lnTo>
                    <a:pt x="3" y="29"/>
                  </a:lnTo>
                  <a:lnTo>
                    <a:pt x="1" y="24"/>
                  </a:lnTo>
                  <a:lnTo>
                    <a:pt x="0" y="17"/>
                  </a:lnTo>
                  <a:lnTo>
                    <a:pt x="0" y="17"/>
                  </a:lnTo>
                  <a:lnTo>
                    <a:pt x="1" y="11"/>
                  </a:lnTo>
                  <a:lnTo>
                    <a:pt x="3" y="6"/>
                  </a:lnTo>
                  <a:lnTo>
                    <a:pt x="8" y="2"/>
                  </a:lnTo>
                  <a:lnTo>
                    <a:pt x="16" y="1"/>
                  </a:lnTo>
                  <a:lnTo>
                    <a:pt x="316" y="1"/>
                  </a:lnTo>
                  <a:lnTo>
                    <a:pt x="316" y="1"/>
                  </a:lnTo>
                  <a:lnTo>
                    <a:pt x="325" y="0"/>
                  </a:lnTo>
                  <a:lnTo>
                    <a:pt x="335" y="1"/>
                  </a:lnTo>
                  <a:lnTo>
                    <a:pt x="346" y="2"/>
                  </a:lnTo>
                  <a:lnTo>
                    <a:pt x="357" y="6"/>
                  </a:lnTo>
                  <a:lnTo>
                    <a:pt x="368" y="11"/>
                  </a:lnTo>
                  <a:lnTo>
                    <a:pt x="378" y="19"/>
                  </a:lnTo>
                  <a:lnTo>
                    <a:pt x="383" y="24"/>
                  </a:lnTo>
                  <a:lnTo>
                    <a:pt x="387" y="29"/>
                  </a:lnTo>
                  <a:lnTo>
                    <a:pt x="391" y="35"/>
                  </a:lnTo>
                  <a:lnTo>
                    <a:pt x="395" y="42"/>
                  </a:lnTo>
                  <a:lnTo>
                    <a:pt x="395" y="42"/>
                  </a:lnTo>
                  <a:lnTo>
                    <a:pt x="396" y="49"/>
                  </a:lnTo>
                  <a:lnTo>
                    <a:pt x="395" y="55"/>
                  </a:lnTo>
                  <a:lnTo>
                    <a:pt x="391" y="60"/>
                  </a:lnTo>
                  <a:lnTo>
                    <a:pt x="385" y="63"/>
                  </a:lnTo>
                  <a:lnTo>
                    <a:pt x="385" y="63"/>
                  </a:lnTo>
                  <a:lnTo>
                    <a:pt x="380" y="6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1"/>
            <p:cNvSpPr>
              <a:spLocks/>
            </p:cNvSpPr>
            <p:nvPr/>
          </p:nvSpPr>
          <p:spPr bwMode="auto">
            <a:xfrm>
              <a:off x="309" y="1367"/>
              <a:ext cx="79" cy="13"/>
            </a:xfrm>
            <a:custGeom>
              <a:avLst/>
              <a:gdLst>
                <a:gd name="T0" fmla="*/ 380 w 396"/>
                <a:gd name="T1" fmla="*/ 64 h 64"/>
                <a:gd name="T2" fmla="*/ 380 w 396"/>
                <a:gd name="T3" fmla="*/ 64 h 64"/>
                <a:gd name="T4" fmla="*/ 375 w 396"/>
                <a:gd name="T5" fmla="*/ 64 h 64"/>
                <a:gd name="T6" fmla="*/ 370 w 396"/>
                <a:gd name="T7" fmla="*/ 61 h 64"/>
                <a:gd name="T8" fmla="*/ 367 w 396"/>
                <a:gd name="T9" fmla="*/ 58 h 64"/>
                <a:gd name="T10" fmla="*/ 365 w 396"/>
                <a:gd name="T11" fmla="*/ 54 h 64"/>
                <a:gd name="T12" fmla="*/ 365 w 396"/>
                <a:gd name="T13" fmla="*/ 54 h 64"/>
                <a:gd name="T14" fmla="*/ 362 w 396"/>
                <a:gd name="T15" fmla="*/ 49 h 64"/>
                <a:gd name="T16" fmla="*/ 360 w 396"/>
                <a:gd name="T17" fmla="*/ 45 h 64"/>
                <a:gd name="T18" fmla="*/ 352 w 396"/>
                <a:gd name="T19" fmla="*/ 40 h 64"/>
                <a:gd name="T20" fmla="*/ 346 w 396"/>
                <a:gd name="T21" fmla="*/ 35 h 64"/>
                <a:gd name="T22" fmla="*/ 339 w 396"/>
                <a:gd name="T23" fmla="*/ 34 h 64"/>
                <a:gd name="T24" fmla="*/ 331 w 396"/>
                <a:gd name="T25" fmla="*/ 33 h 64"/>
                <a:gd name="T26" fmla="*/ 325 w 396"/>
                <a:gd name="T27" fmla="*/ 33 h 64"/>
                <a:gd name="T28" fmla="*/ 319 w 396"/>
                <a:gd name="T29" fmla="*/ 33 h 64"/>
                <a:gd name="T30" fmla="*/ 319 w 396"/>
                <a:gd name="T31" fmla="*/ 33 h 64"/>
                <a:gd name="T32" fmla="*/ 316 w 396"/>
                <a:gd name="T33" fmla="*/ 33 h 64"/>
                <a:gd name="T34" fmla="*/ 16 w 396"/>
                <a:gd name="T35" fmla="*/ 33 h 64"/>
                <a:gd name="T36" fmla="*/ 16 w 396"/>
                <a:gd name="T37" fmla="*/ 33 h 64"/>
                <a:gd name="T38" fmla="*/ 8 w 396"/>
                <a:gd name="T39" fmla="*/ 32 h 64"/>
                <a:gd name="T40" fmla="*/ 3 w 396"/>
                <a:gd name="T41" fmla="*/ 28 h 64"/>
                <a:gd name="T42" fmla="*/ 1 w 396"/>
                <a:gd name="T43" fmla="*/ 23 h 64"/>
                <a:gd name="T44" fmla="*/ 0 w 396"/>
                <a:gd name="T45" fmla="*/ 17 h 64"/>
                <a:gd name="T46" fmla="*/ 0 w 396"/>
                <a:gd name="T47" fmla="*/ 17 h 64"/>
                <a:gd name="T48" fmla="*/ 1 w 396"/>
                <a:gd name="T49" fmla="*/ 10 h 64"/>
                <a:gd name="T50" fmla="*/ 3 w 396"/>
                <a:gd name="T51" fmla="*/ 5 h 64"/>
                <a:gd name="T52" fmla="*/ 8 w 396"/>
                <a:gd name="T53" fmla="*/ 2 h 64"/>
                <a:gd name="T54" fmla="*/ 16 w 396"/>
                <a:gd name="T55" fmla="*/ 0 h 64"/>
                <a:gd name="T56" fmla="*/ 316 w 396"/>
                <a:gd name="T57" fmla="*/ 0 h 64"/>
                <a:gd name="T58" fmla="*/ 316 w 396"/>
                <a:gd name="T59" fmla="*/ 0 h 64"/>
                <a:gd name="T60" fmla="*/ 325 w 396"/>
                <a:gd name="T61" fmla="*/ 0 h 64"/>
                <a:gd name="T62" fmla="*/ 335 w 396"/>
                <a:gd name="T63" fmla="*/ 0 h 64"/>
                <a:gd name="T64" fmla="*/ 346 w 396"/>
                <a:gd name="T65" fmla="*/ 2 h 64"/>
                <a:gd name="T66" fmla="*/ 357 w 396"/>
                <a:gd name="T67" fmla="*/ 5 h 64"/>
                <a:gd name="T68" fmla="*/ 368 w 396"/>
                <a:gd name="T69" fmla="*/ 12 h 64"/>
                <a:gd name="T70" fmla="*/ 378 w 396"/>
                <a:gd name="T71" fmla="*/ 19 h 64"/>
                <a:gd name="T72" fmla="*/ 383 w 396"/>
                <a:gd name="T73" fmla="*/ 23 h 64"/>
                <a:gd name="T74" fmla="*/ 387 w 396"/>
                <a:gd name="T75" fmla="*/ 29 h 64"/>
                <a:gd name="T76" fmla="*/ 391 w 396"/>
                <a:gd name="T77" fmla="*/ 35 h 64"/>
                <a:gd name="T78" fmla="*/ 395 w 396"/>
                <a:gd name="T79" fmla="*/ 42 h 64"/>
                <a:gd name="T80" fmla="*/ 395 w 396"/>
                <a:gd name="T81" fmla="*/ 42 h 64"/>
                <a:gd name="T82" fmla="*/ 396 w 396"/>
                <a:gd name="T83" fmla="*/ 48 h 64"/>
                <a:gd name="T84" fmla="*/ 395 w 396"/>
                <a:gd name="T85" fmla="*/ 54 h 64"/>
                <a:gd name="T86" fmla="*/ 391 w 396"/>
                <a:gd name="T87" fmla="*/ 59 h 64"/>
                <a:gd name="T88" fmla="*/ 385 w 396"/>
                <a:gd name="T89" fmla="*/ 63 h 64"/>
                <a:gd name="T90" fmla="*/ 385 w 396"/>
                <a:gd name="T91" fmla="*/ 63 h 64"/>
                <a:gd name="T92" fmla="*/ 380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380" y="64"/>
                  </a:moveTo>
                  <a:lnTo>
                    <a:pt x="380" y="64"/>
                  </a:lnTo>
                  <a:lnTo>
                    <a:pt x="375" y="64"/>
                  </a:lnTo>
                  <a:lnTo>
                    <a:pt x="370" y="61"/>
                  </a:lnTo>
                  <a:lnTo>
                    <a:pt x="367" y="58"/>
                  </a:lnTo>
                  <a:lnTo>
                    <a:pt x="365" y="54"/>
                  </a:lnTo>
                  <a:lnTo>
                    <a:pt x="365" y="54"/>
                  </a:lnTo>
                  <a:lnTo>
                    <a:pt x="362" y="49"/>
                  </a:lnTo>
                  <a:lnTo>
                    <a:pt x="360" y="45"/>
                  </a:lnTo>
                  <a:lnTo>
                    <a:pt x="352" y="40"/>
                  </a:lnTo>
                  <a:lnTo>
                    <a:pt x="346" y="35"/>
                  </a:lnTo>
                  <a:lnTo>
                    <a:pt x="339" y="34"/>
                  </a:lnTo>
                  <a:lnTo>
                    <a:pt x="331" y="33"/>
                  </a:lnTo>
                  <a:lnTo>
                    <a:pt x="325" y="33"/>
                  </a:lnTo>
                  <a:lnTo>
                    <a:pt x="319" y="33"/>
                  </a:lnTo>
                  <a:lnTo>
                    <a:pt x="319" y="33"/>
                  </a:lnTo>
                  <a:lnTo>
                    <a:pt x="316" y="33"/>
                  </a:lnTo>
                  <a:lnTo>
                    <a:pt x="16" y="33"/>
                  </a:lnTo>
                  <a:lnTo>
                    <a:pt x="16" y="33"/>
                  </a:lnTo>
                  <a:lnTo>
                    <a:pt x="8" y="32"/>
                  </a:lnTo>
                  <a:lnTo>
                    <a:pt x="3" y="28"/>
                  </a:lnTo>
                  <a:lnTo>
                    <a:pt x="1" y="23"/>
                  </a:lnTo>
                  <a:lnTo>
                    <a:pt x="0" y="17"/>
                  </a:lnTo>
                  <a:lnTo>
                    <a:pt x="0" y="17"/>
                  </a:lnTo>
                  <a:lnTo>
                    <a:pt x="1" y="10"/>
                  </a:lnTo>
                  <a:lnTo>
                    <a:pt x="3" y="5"/>
                  </a:lnTo>
                  <a:lnTo>
                    <a:pt x="8" y="2"/>
                  </a:lnTo>
                  <a:lnTo>
                    <a:pt x="16" y="0"/>
                  </a:lnTo>
                  <a:lnTo>
                    <a:pt x="316" y="0"/>
                  </a:lnTo>
                  <a:lnTo>
                    <a:pt x="316" y="0"/>
                  </a:lnTo>
                  <a:lnTo>
                    <a:pt x="325" y="0"/>
                  </a:lnTo>
                  <a:lnTo>
                    <a:pt x="335" y="0"/>
                  </a:lnTo>
                  <a:lnTo>
                    <a:pt x="346" y="2"/>
                  </a:lnTo>
                  <a:lnTo>
                    <a:pt x="357" y="5"/>
                  </a:lnTo>
                  <a:lnTo>
                    <a:pt x="368" y="12"/>
                  </a:lnTo>
                  <a:lnTo>
                    <a:pt x="378" y="19"/>
                  </a:lnTo>
                  <a:lnTo>
                    <a:pt x="383" y="23"/>
                  </a:lnTo>
                  <a:lnTo>
                    <a:pt x="387" y="29"/>
                  </a:lnTo>
                  <a:lnTo>
                    <a:pt x="391" y="35"/>
                  </a:lnTo>
                  <a:lnTo>
                    <a:pt x="395" y="42"/>
                  </a:lnTo>
                  <a:lnTo>
                    <a:pt x="395" y="42"/>
                  </a:lnTo>
                  <a:lnTo>
                    <a:pt x="396" y="48"/>
                  </a:lnTo>
                  <a:lnTo>
                    <a:pt x="395" y="54"/>
                  </a:lnTo>
                  <a:lnTo>
                    <a:pt x="391" y="59"/>
                  </a:lnTo>
                  <a:lnTo>
                    <a:pt x="385" y="63"/>
                  </a:lnTo>
                  <a:lnTo>
                    <a:pt x="385" y="63"/>
                  </a:lnTo>
                  <a:lnTo>
                    <a:pt x="38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2"/>
            <p:cNvSpPr>
              <a:spLocks/>
            </p:cNvSpPr>
            <p:nvPr/>
          </p:nvSpPr>
          <p:spPr bwMode="auto">
            <a:xfrm>
              <a:off x="309" y="1367"/>
              <a:ext cx="79" cy="13"/>
            </a:xfrm>
            <a:custGeom>
              <a:avLst/>
              <a:gdLst>
                <a:gd name="T0" fmla="*/ 380 w 396"/>
                <a:gd name="T1" fmla="*/ 64 h 64"/>
                <a:gd name="T2" fmla="*/ 380 w 396"/>
                <a:gd name="T3" fmla="*/ 64 h 64"/>
                <a:gd name="T4" fmla="*/ 375 w 396"/>
                <a:gd name="T5" fmla="*/ 64 h 64"/>
                <a:gd name="T6" fmla="*/ 370 w 396"/>
                <a:gd name="T7" fmla="*/ 61 h 64"/>
                <a:gd name="T8" fmla="*/ 367 w 396"/>
                <a:gd name="T9" fmla="*/ 58 h 64"/>
                <a:gd name="T10" fmla="*/ 365 w 396"/>
                <a:gd name="T11" fmla="*/ 54 h 64"/>
                <a:gd name="T12" fmla="*/ 365 w 396"/>
                <a:gd name="T13" fmla="*/ 54 h 64"/>
                <a:gd name="T14" fmla="*/ 362 w 396"/>
                <a:gd name="T15" fmla="*/ 49 h 64"/>
                <a:gd name="T16" fmla="*/ 360 w 396"/>
                <a:gd name="T17" fmla="*/ 45 h 64"/>
                <a:gd name="T18" fmla="*/ 352 w 396"/>
                <a:gd name="T19" fmla="*/ 40 h 64"/>
                <a:gd name="T20" fmla="*/ 346 w 396"/>
                <a:gd name="T21" fmla="*/ 35 h 64"/>
                <a:gd name="T22" fmla="*/ 339 w 396"/>
                <a:gd name="T23" fmla="*/ 34 h 64"/>
                <a:gd name="T24" fmla="*/ 331 w 396"/>
                <a:gd name="T25" fmla="*/ 33 h 64"/>
                <a:gd name="T26" fmla="*/ 325 w 396"/>
                <a:gd name="T27" fmla="*/ 33 h 64"/>
                <a:gd name="T28" fmla="*/ 319 w 396"/>
                <a:gd name="T29" fmla="*/ 33 h 64"/>
                <a:gd name="T30" fmla="*/ 319 w 396"/>
                <a:gd name="T31" fmla="*/ 33 h 64"/>
                <a:gd name="T32" fmla="*/ 316 w 396"/>
                <a:gd name="T33" fmla="*/ 33 h 64"/>
                <a:gd name="T34" fmla="*/ 16 w 396"/>
                <a:gd name="T35" fmla="*/ 33 h 64"/>
                <a:gd name="T36" fmla="*/ 16 w 396"/>
                <a:gd name="T37" fmla="*/ 33 h 64"/>
                <a:gd name="T38" fmla="*/ 8 w 396"/>
                <a:gd name="T39" fmla="*/ 32 h 64"/>
                <a:gd name="T40" fmla="*/ 3 w 396"/>
                <a:gd name="T41" fmla="*/ 28 h 64"/>
                <a:gd name="T42" fmla="*/ 1 w 396"/>
                <a:gd name="T43" fmla="*/ 23 h 64"/>
                <a:gd name="T44" fmla="*/ 0 w 396"/>
                <a:gd name="T45" fmla="*/ 17 h 64"/>
                <a:gd name="T46" fmla="*/ 0 w 396"/>
                <a:gd name="T47" fmla="*/ 17 h 64"/>
                <a:gd name="T48" fmla="*/ 1 w 396"/>
                <a:gd name="T49" fmla="*/ 10 h 64"/>
                <a:gd name="T50" fmla="*/ 3 w 396"/>
                <a:gd name="T51" fmla="*/ 5 h 64"/>
                <a:gd name="T52" fmla="*/ 8 w 396"/>
                <a:gd name="T53" fmla="*/ 2 h 64"/>
                <a:gd name="T54" fmla="*/ 16 w 396"/>
                <a:gd name="T55" fmla="*/ 0 h 64"/>
                <a:gd name="T56" fmla="*/ 316 w 396"/>
                <a:gd name="T57" fmla="*/ 0 h 64"/>
                <a:gd name="T58" fmla="*/ 316 w 396"/>
                <a:gd name="T59" fmla="*/ 0 h 64"/>
                <a:gd name="T60" fmla="*/ 325 w 396"/>
                <a:gd name="T61" fmla="*/ 0 h 64"/>
                <a:gd name="T62" fmla="*/ 335 w 396"/>
                <a:gd name="T63" fmla="*/ 0 h 64"/>
                <a:gd name="T64" fmla="*/ 346 w 396"/>
                <a:gd name="T65" fmla="*/ 2 h 64"/>
                <a:gd name="T66" fmla="*/ 357 w 396"/>
                <a:gd name="T67" fmla="*/ 5 h 64"/>
                <a:gd name="T68" fmla="*/ 368 w 396"/>
                <a:gd name="T69" fmla="*/ 12 h 64"/>
                <a:gd name="T70" fmla="*/ 378 w 396"/>
                <a:gd name="T71" fmla="*/ 19 h 64"/>
                <a:gd name="T72" fmla="*/ 383 w 396"/>
                <a:gd name="T73" fmla="*/ 23 h 64"/>
                <a:gd name="T74" fmla="*/ 387 w 396"/>
                <a:gd name="T75" fmla="*/ 29 h 64"/>
                <a:gd name="T76" fmla="*/ 391 w 396"/>
                <a:gd name="T77" fmla="*/ 35 h 64"/>
                <a:gd name="T78" fmla="*/ 395 w 396"/>
                <a:gd name="T79" fmla="*/ 42 h 64"/>
                <a:gd name="T80" fmla="*/ 395 w 396"/>
                <a:gd name="T81" fmla="*/ 42 h 64"/>
                <a:gd name="T82" fmla="*/ 396 w 396"/>
                <a:gd name="T83" fmla="*/ 48 h 64"/>
                <a:gd name="T84" fmla="*/ 395 w 396"/>
                <a:gd name="T85" fmla="*/ 54 h 64"/>
                <a:gd name="T86" fmla="*/ 391 w 396"/>
                <a:gd name="T87" fmla="*/ 59 h 64"/>
                <a:gd name="T88" fmla="*/ 385 w 396"/>
                <a:gd name="T89" fmla="*/ 63 h 64"/>
                <a:gd name="T90" fmla="*/ 385 w 396"/>
                <a:gd name="T91" fmla="*/ 63 h 64"/>
                <a:gd name="T92" fmla="*/ 380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380" y="64"/>
                  </a:moveTo>
                  <a:lnTo>
                    <a:pt x="380" y="64"/>
                  </a:lnTo>
                  <a:lnTo>
                    <a:pt x="375" y="64"/>
                  </a:lnTo>
                  <a:lnTo>
                    <a:pt x="370" y="61"/>
                  </a:lnTo>
                  <a:lnTo>
                    <a:pt x="367" y="58"/>
                  </a:lnTo>
                  <a:lnTo>
                    <a:pt x="365" y="54"/>
                  </a:lnTo>
                  <a:lnTo>
                    <a:pt x="365" y="54"/>
                  </a:lnTo>
                  <a:lnTo>
                    <a:pt x="362" y="49"/>
                  </a:lnTo>
                  <a:lnTo>
                    <a:pt x="360" y="45"/>
                  </a:lnTo>
                  <a:lnTo>
                    <a:pt x="352" y="40"/>
                  </a:lnTo>
                  <a:lnTo>
                    <a:pt x="346" y="35"/>
                  </a:lnTo>
                  <a:lnTo>
                    <a:pt x="339" y="34"/>
                  </a:lnTo>
                  <a:lnTo>
                    <a:pt x="331" y="33"/>
                  </a:lnTo>
                  <a:lnTo>
                    <a:pt x="325" y="33"/>
                  </a:lnTo>
                  <a:lnTo>
                    <a:pt x="319" y="33"/>
                  </a:lnTo>
                  <a:lnTo>
                    <a:pt x="319" y="33"/>
                  </a:lnTo>
                  <a:lnTo>
                    <a:pt x="316" y="33"/>
                  </a:lnTo>
                  <a:lnTo>
                    <a:pt x="16" y="33"/>
                  </a:lnTo>
                  <a:lnTo>
                    <a:pt x="16" y="33"/>
                  </a:lnTo>
                  <a:lnTo>
                    <a:pt x="8" y="32"/>
                  </a:lnTo>
                  <a:lnTo>
                    <a:pt x="3" y="28"/>
                  </a:lnTo>
                  <a:lnTo>
                    <a:pt x="1" y="23"/>
                  </a:lnTo>
                  <a:lnTo>
                    <a:pt x="0" y="17"/>
                  </a:lnTo>
                  <a:lnTo>
                    <a:pt x="0" y="17"/>
                  </a:lnTo>
                  <a:lnTo>
                    <a:pt x="1" y="10"/>
                  </a:lnTo>
                  <a:lnTo>
                    <a:pt x="3" y="5"/>
                  </a:lnTo>
                  <a:lnTo>
                    <a:pt x="8" y="2"/>
                  </a:lnTo>
                  <a:lnTo>
                    <a:pt x="16" y="0"/>
                  </a:lnTo>
                  <a:lnTo>
                    <a:pt x="316" y="0"/>
                  </a:lnTo>
                  <a:lnTo>
                    <a:pt x="316" y="0"/>
                  </a:lnTo>
                  <a:lnTo>
                    <a:pt x="325" y="0"/>
                  </a:lnTo>
                  <a:lnTo>
                    <a:pt x="335" y="0"/>
                  </a:lnTo>
                  <a:lnTo>
                    <a:pt x="346" y="2"/>
                  </a:lnTo>
                  <a:lnTo>
                    <a:pt x="357" y="5"/>
                  </a:lnTo>
                  <a:lnTo>
                    <a:pt x="368" y="12"/>
                  </a:lnTo>
                  <a:lnTo>
                    <a:pt x="378" y="19"/>
                  </a:lnTo>
                  <a:lnTo>
                    <a:pt x="383" y="23"/>
                  </a:lnTo>
                  <a:lnTo>
                    <a:pt x="387" y="29"/>
                  </a:lnTo>
                  <a:lnTo>
                    <a:pt x="391" y="35"/>
                  </a:lnTo>
                  <a:lnTo>
                    <a:pt x="395" y="42"/>
                  </a:lnTo>
                  <a:lnTo>
                    <a:pt x="395" y="42"/>
                  </a:lnTo>
                  <a:lnTo>
                    <a:pt x="396" y="48"/>
                  </a:lnTo>
                  <a:lnTo>
                    <a:pt x="395" y="54"/>
                  </a:lnTo>
                  <a:lnTo>
                    <a:pt x="391" y="59"/>
                  </a:lnTo>
                  <a:lnTo>
                    <a:pt x="385" y="63"/>
                  </a:lnTo>
                  <a:lnTo>
                    <a:pt x="385" y="63"/>
                  </a:lnTo>
                  <a:lnTo>
                    <a:pt x="380"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3"/>
            <p:cNvSpPr>
              <a:spLocks/>
            </p:cNvSpPr>
            <p:nvPr/>
          </p:nvSpPr>
          <p:spPr bwMode="auto">
            <a:xfrm>
              <a:off x="309" y="1395"/>
              <a:ext cx="79" cy="13"/>
            </a:xfrm>
            <a:custGeom>
              <a:avLst/>
              <a:gdLst>
                <a:gd name="T0" fmla="*/ 380 w 396"/>
                <a:gd name="T1" fmla="*/ 64 h 64"/>
                <a:gd name="T2" fmla="*/ 380 w 396"/>
                <a:gd name="T3" fmla="*/ 64 h 64"/>
                <a:gd name="T4" fmla="*/ 375 w 396"/>
                <a:gd name="T5" fmla="*/ 63 h 64"/>
                <a:gd name="T6" fmla="*/ 370 w 396"/>
                <a:gd name="T7" fmla="*/ 61 h 64"/>
                <a:gd name="T8" fmla="*/ 367 w 396"/>
                <a:gd name="T9" fmla="*/ 58 h 64"/>
                <a:gd name="T10" fmla="*/ 365 w 396"/>
                <a:gd name="T11" fmla="*/ 53 h 64"/>
                <a:gd name="T12" fmla="*/ 365 w 396"/>
                <a:gd name="T13" fmla="*/ 53 h 64"/>
                <a:gd name="T14" fmla="*/ 362 w 396"/>
                <a:gd name="T15" fmla="*/ 49 h 64"/>
                <a:gd name="T16" fmla="*/ 360 w 396"/>
                <a:gd name="T17" fmla="*/ 46 h 64"/>
                <a:gd name="T18" fmla="*/ 352 w 396"/>
                <a:gd name="T19" fmla="*/ 40 h 64"/>
                <a:gd name="T20" fmla="*/ 346 w 396"/>
                <a:gd name="T21" fmla="*/ 36 h 64"/>
                <a:gd name="T22" fmla="*/ 339 w 396"/>
                <a:gd name="T23" fmla="*/ 33 h 64"/>
                <a:gd name="T24" fmla="*/ 331 w 396"/>
                <a:gd name="T25" fmla="*/ 32 h 64"/>
                <a:gd name="T26" fmla="*/ 325 w 396"/>
                <a:gd name="T27" fmla="*/ 32 h 64"/>
                <a:gd name="T28" fmla="*/ 319 w 396"/>
                <a:gd name="T29" fmla="*/ 32 h 64"/>
                <a:gd name="T30" fmla="*/ 319 w 396"/>
                <a:gd name="T31" fmla="*/ 32 h 64"/>
                <a:gd name="T32" fmla="*/ 316 w 396"/>
                <a:gd name="T33" fmla="*/ 32 h 64"/>
                <a:gd name="T34" fmla="*/ 16 w 396"/>
                <a:gd name="T35" fmla="*/ 32 h 64"/>
                <a:gd name="T36" fmla="*/ 16 w 396"/>
                <a:gd name="T37" fmla="*/ 32 h 64"/>
                <a:gd name="T38" fmla="*/ 8 w 396"/>
                <a:gd name="T39" fmla="*/ 31 h 64"/>
                <a:gd name="T40" fmla="*/ 3 w 396"/>
                <a:gd name="T41" fmla="*/ 28 h 64"/>
                <a:gd name="T42" fmla="*/ 1 w 396"/>
                <a:gd name="T43" fmla="*/ 23 h 64"/>
                <a:gd name="T44" fmla="*/ 0 w 396"/>
                <a:gd name="T45" fmla="*/ 16 h 64"/>
                <a:gd name="T46" fmla="*/ 0 w 396"/>
                <a:gd name="T47" fmla="*/ 16 h 64"/>
                <a:gd name="T48" fmla="*/ 1 w 396"/>
                <a:gd name="T49" fmla="*/ 10 h 64"/>
                <a:gd name="T50" fmla="*/ 3 w 396"/>
                <a:gd name="T51" fmla="*/ 5 h 64"/>
                <a:gd name="T52" fmla="*/ 8 w 396"/>
                <a:gd name="T53" fmla="*/ 2 h 64"/>
                <a:gd name="T54" fmla="*/ 16 w 396"/>
                <a:gd name="T55" fmla="*/ 0 h 64"/>
                <a:gd name="T56" fmla="*/ 316 w 396"/>
                <a:gd name="T57" fmla="*/ 0 h 64"/>
                <a:gd name="T58" fmla="*/ 316 w 396"/>
                <a:gd name="T59" fmla="*/ 0 h 64"/>
                <a:gd name="T60" fmla="*/ 325 w 396"/>
                <a:gd name="T61" fmla="*/ 0 h 64"/>
                <a:gd name="T62" fmla="*/ 335 w 396"/>
                <a:gd name="T63" fmla="*/ 0 h 64"/>
                <a:gd name="T64" fmla="*/ 346 w 396"/>
                <a:gd name="T65" fmla="*/ 2 h 64"/>
                <a:gd name="T66" fmla="*/ 357 w 396"/>
                <a:gd name="T67" fmla="*/ 6 h 64"/>
                <a:gd name="T68" fmla="*/ 368 w 396"/>
                <a:gd name="T69" fmla="*/ 11 h 64"/>
                <a:gd name="T70" fmla="*/ 378 w 396"/>
                <a:gd name="T71" fmla="*/ 18 h 64"/>
                <a:gd name="T72" fmla="*/ 383 w 396"/>
                <a:gd name="T73" fmla="*/ 23 h 64"/>
                <a:gd name="T74" fmla="*/ 387 w 396"/>
                <a:gd name="T75" fmla="*/ 28 h 64"/>
                <a:gd name="T76" fmla="*/ 391 w 396"/>
                <a:gd name="T77" fmla="*/ 35 h 64"/>
                <a:gd name="T78" fmla="*/ 395 w 396"/>
                <a:gd name="T79" fmla="*/ 42 h 64"/>
                <a:gd name="T80" fmla="*/ 395 w 396"/>
                <a:gd name="T81" fmla="*/ 42 h 64"/>
                <a:gd name="T82" fmla="*/ 396 w 396"/>
                <a:gd name="T83" fmla="*/ 48 h 64"/>
                <a:gd name="T84" fmla="*/ 395 w 396"/>
                <a:gd name="T85" fmla="*/ 54 h 64"/>
                <a:gd name="T86" fmla="*/ 391 w 396"/>
                <a:gd name="T87" fmla="*/ 59 h 64"/>
                <a:gd name="T88" fmla="*/ 385 w 396"/>
                <a:gd name="T89" fmla="*/ 63 h 64"/>
                <a:gd name="T90" fmla="*/ 385 w 396"/>
                <a:gd name="T91" fmla="*/ 63 h 64"/>
                <a:gd name="T92" fmla="*/ 380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380" y="64"/>
                  </a:moveTo>
                  <a:lnTo>
                    <a:pt x="380" y="64"/>
                  </a:lnTo>
                  <a:lnTo>
                    <a:pt x="375" y="63"/>
                  </a:lnTo>
                  <a:lnTo>
                    <a:pt x="370" y="61"/>
                  </a:lnTo>
                  <a:lnTo>
                    <a:pt x="367" y="58"/>
                  </a:lnTo>
                  <a:lnTo>
                    <a:pt x="365" y="53"/>
                  </a:lnTo>
                  <a:lnTo>
                    <a:pt x="365" y="53"/>
                  </a:lnTo>
                  <a:lnTo>
                    <a:pt x="362" y="49"/>
                  </a:lnTo>
                  <a:lnTo>
                    <a:pt x="360" y="46"/>
                  </a:lnTo>
                  <a:lnTo>
                    <a:pt x="352" y="40"/>
                  </a:lnTo>
                  <a:lnTo>
                    <a:pt x="346" y="36"/>
                  </a:lnTo>
                  <a:lnTo>
                    <a:pt x="339" y="33"/>
                  </a:lnTo>
                  <a:lnTo>
                    <a:pt x="331" y="32"/>
                  </a:lnTo>
                  <a:lnTo>
                    <a:pt x="325" y="32"/>
                  </a:lnTo>
                  <a:lnTo>
                    <a:pt x="319" y="32"/>
                  </a:lnTo>
                  <a:lnTo>
                    <a:pt x="319" y="32"/>
                  </a:lnTo>
                  <a:lnTo>
                    <a:pt x="316" y="32"/>
                  </a:lnTo>
                  <a:lnTo>
                    <a:pt x="16" y="32"/>
                  </a:lnTo>
                  <a:lnTo>
                    <a:pt x="16" y="32"/>
                  </a:lnTo>
                  <a:lnTo>
                    <a:pt x="8" y="31"/>
                  </a:lnTo>
                  <a:lnTo>
                    <a:pt x="3" y="28"/>
                  </a:lnTo>
                  <a:lnTo>
                    <a:pt x="1" y="23"/>
                  </a:lnTo>
                  <a:lnTo>
                    <a:pt x="0" y="16"/>
                  </a:lnTo>
                  <a:lnTo>
                    <a:pt x="0" y="16"/>
                  </a:lnTo>
                  <a:lnTo>
                    <a:pt x="1" y="10"/>
                  </a:lnTo>
                  <a:lnTo>
                    <a:pt x="3" y="5"/>
                  </a:lnTo>
                  <a:lnTo>
                    <a:pt x="8" y="2"/>
                  </a:lnTo>
                  <a:lnTo>
                    <a:pt x="16" y="0"/>
                  </a:lnTo>
                  <a:lnTo>
                    <a:pt x="316" y="0"/>
                  </a:lnTo>
                  <a:lnTo>
                    <a:pt x="316" y="0"/>
                  </a:lnTo>
                  <a:lnTo>
                    <a:pt x="325" y="0"/>
                  </a:lnTo>
                  <a:lnTo>
                    <a:pt x="335" y="0"/>
                  </a:lnTo>
                  <a:lnTo>
                    <a:pt x="346" y="2"/>
                  </a:lnTo>
                  <a:lnTo>
                    <a:pt x="357" y="6"/>
                  </a:lnTo>
                  <a:lnTo>
                    <a:pt x="368" y="11"/>
                  </a:lnTo>
                  <a:lnTo>
                    <a:pt x="378" y="18"/>
                  </a:lnTo>
                  <a:lnTo>
                    <a:pt x="383" y="23"/>
                  </a:lnTo>
                  <a:lnTo>
                    <a:pt x="387" y="28"/>
                  </a:lnTo>
                  <a:lnTo>
                    <a:pt x="391" y="35"/>
                  </a:lnTo>
                  <a:lnTo>
                    <a:pt x="395" y="42"/>
                  </a:lnTo>
                  <a:lnTo>
                    <a:pt x="395" y="42"/>
                  </a:lnTo>
                  <a:lnTo>
                    <a:pt x="396" y="48"/>
                  </a:lnTo>
                  <a:lnTo>
                    <a:pt x="395" y="54"/>
                  </a:lnTo>
                  <a:lnTo>
                    <a:pt x="391" y="59"/>
                  </a:lnTo>
                  <a:lnTo>
                    <a:pt x="385" y="63"/>
                  </a:lnTo>
                  <a:lnTo>
                    <a:pt x="385" y="63"/>
                  </a:lnTo>
                  <a:lnTo>
                    <a:pt x="38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4"/>
            <p:cNvSpPr>
              <a:spLocks/>
            </p:cNvSpPr>
            <p:nvPr/>
          </p:nvSpPr>
          <p:spPr bwMode="auto">
            <a:xfrm>
              <a:off x="309" y="1395"/>
              <a:ext cx="79" cy="13"/>
            </a:xfrm>
            <a:custGeom>
              <a:avLst/>
              <a:gdLst>
                <a:gd name="T0" fmla="*/ 380 w 396"/>
                <a:gd name="T1" fmla="*/ 64 h 64"/>
                <a:gd name="T2" fmla="*/ 380 w 396"/>
                <a:gd name="T3" fmla="*/ 64 h 64"/>
                <a:gd name="T4" fmla="*/ 375 w 396"/>
                <a:gd name="T5" fmla="*/ 63 h 64"/>
                <a:gd name="T6" fmla="*/ 370 w 396"/>
                <a:gd name="T7" fmla="*/ 61 h 64"/>
                <a:gd name="T8" fmla="*/ 367 w 396"/>
                <a:gd name="T9" fmla="*/ 58 h 64"/>
                <a:gd name="T10" fmla="*/ 365 w 396"/>
                <a:gd name="T11" fmla="*/ 53 h 64"/>
                <a:gd name="T12" fmla="*/ 365 w 396"/>
                <a:gd name="T13" fmla="*/ 53 h 64"/>
                <a:gd name="T14" fmla="*/ 362 w 396"/>
                <a:gd name="T15" fmla="*/ 49 h 64"/>
                <a:gd name="T16" fmla="*/ 360 w 396"/>
                <a:gd name="T17" fmla="*/ 46 h 64"/>
                <a:gd name="T18" fmla="*/ 352 w 396"/>
                <a:gd name="T19" fmla="*/ 40 h 64"/>
                <a:gd name="T20" fmla="*/ 346 w 396"/>
                <a:gd name="T21" fmla="*/ 36 h 64"/>
                <a:gd name="T22" fmla="*/ 339 w 396"/>
                <a:gd name="T23" fmla="*/ 33 h 64"/>
                <a:gd name="T24" fmla="*/ 331 w 396"/>
                <a:gd name="T25" fmla="*/ 32 h 64"/>
                <a:gd name="T26" fmla="*/ 325 w 396"/>
                <a:gd name="T27" fmla="*/ 32 h 64"/>
                <a:gd name="T28" fmla="*/ 319 w 396"/>
                <a:gd name="T29" fmla="*/ 32 h 64"/>
                <a:gd name="T30" fmla="*/ 319 w 396"/>
                <a:gd name="T31" fmla="*/ 32 h 64"/>
                <a:gd name="T32" fmla="*/ 316 w 396"/>
                <a:gd name="T33" fmla="*/ 32 h 64"/>
                <a:gd name="T34" fmla="*/ 16 w 396"/>
                <a:gd name="T35" fmla="*/ 32 h 64"/>
                <a:gd name="T36" fmla="*/ 16 w 396"/>
                <a:gd name="T37" fmla="*/ 32 h 64"/>
                <a:gd name="T38" fmla="*/ 8 w 396"/>
                <a:gd name="T39" fmla="*/ 31 h 64"/>
                <a:gd name="T40" fmla="*/ 3 w 396"/>
                <a:gd name="T41" fmla="*/ 28 h 64"/>
                <a:gd name="T42" fmla="*/ 1 w 396"/>
                <a:gd name="T43" fmla="*/ 23 h 64"/>
                <a:gd name="T44" fmla="*/ 0 w 396"/>
                <a:gd name="T45" fmla="*/ 16 h 64"/>
                <a:gd name="T46" fmla="*/ 0 w 396"/>
                <a:gd name="T47" fmla="*/ 16 h 64"/>
                <a:gd name="T48" fmla="*/ 1 w 396"/>
                <a:gd name="T49" fmla="*/ 10 h 64"/>
                <a:gd name="T50" fmla="*/ 3 w 396"/>
                <a:gd name="T51" fmla="*/ 5 h 64"/>
                <a:gd name="T52" fmla="*/ 8 w 396"/>
                <a:gd name="T53" fmla="*/ 2 h 64"/>
                <a:gd name="T54" fmla="*/ 16 w 396"/>
                <a:gd name="T55" fmla="*/ 0 h 64"/>
                <a:gd name="T56" fmla="*/ 316 w 396"/>
                <a:gd name="T57" fmla="*/ 0 h 64"/>
                <a:gd name="T58" fmla="*/ 316 w 396"/>
                <a:gd name="T59" fmla="*/ 0 h 64"/>
                <a:gd name="T60" fmla="*/ 325 w 396"/>
                <a:gd name="T61" fmla="*/ 0 h 64"/>
                <a:gd name="T62" fmla="*/ 335 w 396"/>
                <a:gd name="T63" fmla="*/ 0 h 64"/>
                <a:gd name="T64" fmla="*/ 346 w 396"/>
                <a:gd name="T65" fmla="*/ 2 h 64"/>
                <a:gd name="T66" fmla="*/ 357 w 396"/>
                <a:gd name="T67" fmla="*/ 6 h 64"/>
                <a:gd name="T68" fmla="*/ 368 w 396"/>
                <a:gd name="T69" fmla="*/ 11 h 64"/>
                <a:gd name="T70" fmla="*/ 378 w 396"/>
                <a:gd name="T71" fmla="*/ 18 h 64"/>
                <a:gd name="T72" fmla="*/ 383 w 396"/>
                <a:gd name="T73" fmla="*/ 23 h 64"/>
                <a:gd name="T74" fmla="*/ 387 w 396"/>
                <a:gd name="T75" fmla="*/ 28 h 64"/>
                <a:gd name="T76" fmla="*/ 391 w 396"/>
                <a:gd name="T77" fmla="*/ 35 h 64"/>
                <a:gd name="T78" fmla="*/ 395 w 396"/>
                <a:gd name="T79" fmla="*/ 42 h 64"/>
                <a:gd name="T80" fmla="*/ 395 w 396"/>
                <a:gd name="T81" fmla="*/ 42 h 64"/>
                <a:gd name="T82" fmla="*/ 396 w 396"/>
                <a:gd name="T83" fmla="*/ 48 h 64"/>
                <a:gd name="T84" fmla="*/ 395 w 396"/>
                <a:gd name="T85" fmla="*/ 54 h 64"/>
                <a:gd name="T86" fmla="*/ 391 w 396"/>
                <a:gd name="T87" fmla="*/ 59 h 64"/>
                <a:gd name="T88" fmla="*/ 385 w 396"/>
                <a:gd name="T89" fmla="*/ 63 h 64"/>
                <a:gd name="T90" fmla="*/ 385 w 396"/>
                <a:gd name="T91" fmla="*/ 63 h 64"/>
                <a:gd name="T92" fmla="*/ 380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380" y="64"/>
                  </a:moveTo>
                  <a:lnTo>
                    <a:pt x="380" y="64"/>
                  </a:lnTo>
                  <a:lnTo>
                    <a:pt x="375" y="63"/>
                  </a:lnTo>
                  <a:lnTo>
                    <a:pt x="370" y="61"/>
                  </a:lnTo>
                  <a:lnTo>
                    <a:pt x="367" y="58"/>
                  </a:lnTo>
                  <a:lnTo>
                    <a:pt x="365" y="53"/>
                  </a:lnTo>
                  <a:lnTo>
                    <a:pt x="365" y="53"/>
                  </a:lnTo>
                  <a:lnTo>
                    <a:pt x="362" y="49"/>
                  </a:lnTo>
                  <a:lnTo>
                    <a:pt x="360" y="46"/>
                  </a:lnTo>
                  <a:lnTo>
                    <a:pt x="352" y="40"/>
                  </a:lnTo>
                  <a:lnTo>
                    <a:pt x="346" y="36"/>
                  </a:lnTo>
                  <a:lnTo>
                    <a:pt x="339" y="33"/>
                  </a:lnTo>
                  <a:lnTo>
                    <a:pt x="331" y="32"/>
                  </a:lnTo>
                  <a:lnTo>
                    <a:pt x="325" y="32"/>
                  </a:lnTo>
                  <a:lnTo>
                    <a:pt x="319" y="32"/>
                  </a:lnTo>
                  <a:lnTo>
                    <a:pt x="319" y="32"/>
                  </a:lnTo>
                  <a:lnTo>
                    <a:pt x="316" y="32"/>
                  </a:lnTo>
                  <a:lnTo>
                    <a:pt x="16" y="32"/>
                  </a:lnTo>
                  <a:lnTo>
                    <a:pt x="16" y="32"/>
                  </a:lnTo>
                  <a:lnTo>
                    <a:pt x="8" y="31"/>
                  </a:lnTo>
                  <a:lnTo>
                    <a:pt x="3" y="28"/>
                  </a:lnTo>
                  <a:lnTo>
                    <a:pt x="1" y="23"/>
                  </a:lnTo>
                  <a:lnTo>
                    <a:pt x="0" y="16"/>
                  </a:lnTo>
                  <a:lnTo>
                    <a:pt x="0" y="16"/>
                  </a:lnTo>
                  <a:lnTo>
                    <a:pt x="1" y="10"/>
                  </a:lnTo>
                  <a:lnTo>
                    <a:pt x="3" y="5"/>
                  </a:lnTo>
                  <a:lnTo>
                    <a:pt x="8" y="2"/>
                  </a:lnTo>
                  <a:lnTo>
                    <a:pt x="16" y="0"/>
                  </a:lnTo>
                  <a:lnTo>
                    <a:pt x="316" y="0"/>
                  </a:lnTo>
                  <a:lnTo>
                    <a:pt x="316" y="0"/>
                  </a:lnTo>
                  <a:lnTo>
                    <a:pt x="325" y="0"/>
                  </a:lnTo>
                  <a:lnTo>
                    <a:pt x="335" y="0"/>
                  </a:lnTo>
                  <a:lnTo>
                    <a:pt x="346" y="2"/>
                  </a:lnTo>
                  <a:lnTo>
                    <a:pt x="357" y="6"/>
                  </a:lnTo>
                  <a:lnTo>
                    <a:pt x="368" y="11"/>
                  </a:lnTo>
                  <a:lnTo>
                    <a:pt x="378" y="18"/>
                  </a:lnTo>
                  <a:lnTo>
                    <a:pt x="383" y="23"/>
                  </a:lnTo>
                  <a:lnTo>
                    <a:pt x="387" y="28"/>
                  </a:lnTo>
                  <a:lnTo>
                    <a:pt x="391" y="35"/>
                  </a:lnTo>
                  <a:lnTo>
                    <a:pt x="395" y="42"/>
                  </a:lnTo>
                  <a:lnTo>
                    <a:pt x="395" y="42"/>
                  </a:lnTo>
                  <a:lnTo>
                    <a:pt x="396" y="48"/>
                  </a:lnTo>
                  <a:lnTo>
                    <a:pt x="395" y="54"/>
                  </a:lnTo>
                  <a:lnTo>
                    <a:pt x="391" y="59"/>
                  </a:lnTo>
                  <a:lnTo>
                    <a:pt x="385" y="63"/>
                  </a:lnTo>
                  <a:lnTo>
                    <a:pt x="385" y="63"/>
                  </a:lnTo>
                  <a:lnTo>
                    <a:pt x="380"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5"/>
            <p:cNvSpPr>
              <a:spLocks/>
            </p:cNvSpPr>
            <p:nvPr/>
          </p:nvSpPr>
          <p:spPr bwMode="auto">
            <a:xfrm>
              <a:off x="309" y="1423"/>
              <a:ext cx="79" cy="13"/>
            </a:xfrm>
            <a:custGeom>
              <a:avLst/>
              <a:gdLst>
                <a:gd name="T0" fmla="*/ 380 w 396"/>
                <a:gd name="T1" fmla="*/ 65 h 65"/>
                <a:gd name="T2" fmla="*/ 380 w 396"/>
                <a:gd name="T3" fmla="*/ 65 h 65"/>
                <a:gd name="T4" fmla="*/ 375 w 396"/>
                <a:gd name="T5" fmla="*/ 63 h 65"/>
                <a:gd name="T6" fmla="*/ 370 w 396"/>
                <a:gd name="T7" fmla="*/ 62 h 65"/>
                <a:gd name="T8" fmla="*/ 367 w 396"/>
                <a:gd name="T9" fmla="*/ 58 h 65"/>
                <a:gd name="T10" fmla="*/ 365 w 396"/>
                <a:gd name="T11" fmla="*/ 55 h 65"/>
                <a:gd name="T12" fmla="*/ 365 w 396"/>
                <a:gd name="T13" fmla="*/ 55 h 65"/>
                <a:gd name="T14" fmla="*/ 362 w 396"/>
                <a:gd name="T15" fmla="*/ 50 h 65"/>
                <a:gd name="T16" fmla="*/ 360 w 396"/>
                <a:gd name="T17" fmla="*/ 46 h 65"/>
                <a:gd name="T18" fmla="*/ 352 w 396"/>
                <a:gd name="T19" fmla="*/ 40 h 65"/>
                <a:gd name="T20" fmla="*/ 346 w 396"/>
                <a:gd name="T21" fmla="*/ 36 h 65"/>
                <a:gd name="T22" fmla="*/ 339 w 396"/>
                <a:gd name="T23" fmla="*/ 34 h 65"/>
                <a:gd name="T24" fmla="*/ 331 w 396"/>
                <a:gd name="T25" fmla="*/ 34 h 65"/>
                <a:gd name="T26" fmla="*/ 325 w 396"/>
                <a:gd name="T27" fmla="*/ 32 h 65"/>
                <a:gd name="T28" fmla="*/ 319 w 396"/>
                <a:gd name="T29" fmla="*/ 34 h 65"/>
                <a:gd name="T30" fmla="*/ 319 w 396"/>
                <a:gd name="T31" fmla="*/ 34 h 65"/>
                <a:gd name="T32" fmla="*/ 316 w 396"/>
                <a:gd name="T33" fmla="*/ 34 h 65"/>
                <a:gd name="T34" fmla="*/ 16 w 396"/>
                <a:gd name="T35" fmla="*/ 34 h 65"/>
                <a:gd name="T36" fmla="*/ 16 w 396"/>
                <a:gd name="T37" fmla="*/ 34 h 65"/>
                <a:gd name="T38" fmla="*/ 8 w 396"/>
                <a:gd name="T39" fmla="*/ 32 h 65"/>
                <a:gd name="T40" fmla="*/ 3 w 396"/>
                <a:gd name="T41" fmla="*/ 29 h 65"/>
                <a:gd name="T42" fmla="*/ 1 w 396"/>
                <a:gd name="T43" fmla="*/ 24 h 65"/>
                <a:gd name="T44" fmla="*/ 0 w 396"/>
                <a:gd name="T45" fmla="*/ 17 h 65"/>
                <a:gd name="T46" fmla="*/ 0 w 396"/>
                <a:gd name="T47" fmla="*/ 17 h 65"/>
                <a:gd name="T48" fmla="*/ 1 w 396"/>
                <a:gd name="T49" fmla="*/ 11 h 65"/>
                <a:gd name="T50" fmla="*/ 3 w 396"/>
                <a:gd name="T51" fmla="*/ 6 h 65"/>
                <a:gd name="T52" fmla="*/ 8 w 396"/>
                <a:gd name="T53" fmla="*/ 2 h 65"/>
                <a:gd name="T54" fmla="*/ 16 w 396"/>
                <a:gd name="T55" fmla="*/ 1 h 65"/>
                <a:gd name="T56" fmla="*/ 316 w 396"/>
                <a:gd name="T57" fmla="*/ 1 h 65"/>
                <a:gd name="T58" fmla="*/ 316 w 396"/>
                <a:gd name="T59" fmla="*/ 1 h 65"/>
                <a:gd name="T60" fmla="*/ 325 w 396"/>
                <a:gd name="T61" fmla="*/ 0 h 65"/>
                <a:gd name="T62" fmla="*/ 335 w 396"/>
                <a:gd name="T63" fmla="*/ 1 h 65"/>
                <a:gd name="T64" fmla="*/ 346 w 396"/>
                <a:gd name="T65" fmla="*/ 2 h 65"/>
                <a:gd name="T66" fmla="*/ 357 w 396"/>
                <a:gd name="T67" fmla="*/ 6 h 65"/>
                <a:gd name="T68" fmla="*/ 368 w 396"/>
                <a:gd name="T69" fmla="*/ 11 h 65"/>
                <a:gd name="T70" fmla="*/ 378 w 396"/>
                <a:gd name="T71" fmla="*/ 19 h 65"/>
                <a:gd name="T72" fmla="*/ 383 w 396"/>
                <a:gd name="T73" fmla="*/ 24 h 65"/>
                <a:gd name="T74" fmla="*/ 387 w 396"/>
                <a:gd name="T75" fmla="*/ 30 h 65"/>
                <a:gd name="T76" fmla="*/ 391 w 396"/>
                <a:gd name="T77" fmla="*/ 35 h 65"/>
                <a:gd name="T78" fmla="*/ 395 w 396"/>
                <a:gd name="T79" fmla="*/ 42 h 65"/>
                <a:gd name="T80" fmla="*/ 395 w 396"/>
                <a:gd name="T81" fmla="*/ 42 h 65"/>
                <a:gd name="T82" fmla="*/ 396 w 396"/>
                <a:gd name="T83" fmla="*/ 48 h 65"/>
                <a:gd name="T84" fmla="*/ 395 w 396"/>
                <a:gd name="T85" fmla="*/ 55 h 65"/>
                <a:gd name="T86" fmla="*/ 391 w 396"/>
                <a:gd name="T87" fmla="*/ 60 h 65"/>
                <a:gd name="T88" fmla="*/ 385 w 396"/>
                <a:gd name="T89" fmla="*/ 63 h 65"/>
                <a:gd name="T90" fmla="*/ 385 w 396"/>
                <a:gd name="T91" fmla="*/ 63 h 65"/>
                <a:gd name="T92" fmla="*/ 380 w 396"/>
                <a:gd name="T9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5">
                  <a:moveTo>
                    <a:pt x="380" y="65"/>
                  </a:moveTo>
                  <a:lnTo>
                    <a:pt x="380" y="65"/>
                  </a:lnTo>
                  <a:lnTo>
                    <a:pt x="375" y="63"/>
                  </a:lnTo>
                  <a:lnTo>
                    <a:pt x="370" y="62"/>
                  </a:lnTo>
                  <a:lnTo>
                    <a:pt x="367" y="58"/>
                  </a:lnTo>
                  <a:lnTo>
                    <a:pt x="365" y="55"/>
                  </a:lnTo>
                  <a:lnTo>
                    <a:pt x="365" y="55"/>
                  </a:lnTo>
                  <a:lnTo>
                    <a:pt x="362" y="50"/>
                  </a:lnTo>
                  <a:lnTo>
                    <a:pt x="360" y="46"/>
                  </a:lnTo>
                  <a:lnTo>
                    <a:pt x="352" y="40"/>
                  </a:lnTo>
                  <a:lnTo>
                    <a:pt x="346" y="36"/>
                  </a:lnTo>
                  <a:lnTo>
                    <a:pt x="339" y="34"/>
                  </a:lnTo>
                  <a:lnTo>
                    <a:pt x="331" y="34"/>
                  </a:lnTo>
                  <a:lnTo>
                    <a:pt x="325" y="32"/>
                  </a:lnTo>
                  <a:lnTo>
                    <a:pt x="319" y="34"/>
                  </a:lnTo>
                  <a:lnTo>
                    <a:pt x="319" y="34"/>
                  </a:lnTo>
                  <a:lnTo>
                    <a:pt x="316" y="34"/>
                  </a:lnTo>
                  <a:lnTo>
                    <a:pt x="16" y="34"/>
                  </a:lnTo>
                  <a:lnTo>
                    <a:pt x="16" y="34"/>
                  </a:lnTo>
                  <a:lnTo>
                    <a:pt x="8" y="32"/>
                  </a:lnTo>
                  <a:lnTo>
                    <a:pt x="3" y="29"/>
                  </a:lnTo>
                  <a:lnTo>
                    <a:pt x="1" y="24"/>
                  </a:lnTo>
                  <a:lnTo>
                    <a:pt x="0" y="17"/>
                  </a:lnTo>
                  <a:lnTo>
                    <a:pt x="0" y="17"/>
                  </a:lnTo>
                  <a:lnTo>
                    <a:pt x="1" y="11"/>
                  </a:lnTo>
                  <a:lnTo>
                    <a:pt x="3" y="6"/>
                  </a:lnTo>
                  <a:lnTo>
                    <a:pt x="8" y="2"/>
                  </a:lnTo>
                  <a:lnTo>
                    <a:pt x="16" y="1"/>
                  </a:lnTo>
                  <a:lnTo>
                    <a:pt x="316" y="1"/>
                  </a:lnTo>
                  <a:lnTo>
                    <a:pt x="316" y="1"/>
                  </a:lnTo>
                  <a:lnTo>
                    <a:pt x="325" y="0"/>
                  </a:lnTo>
                  <a:lnTo>
                    <a:pt x="335" y="1"/>
                  </a:lnTo>
                  <a:lnTo>
                    <a:pt x="346" y="2"/>
                  </a:lnTo>
                  <a:lnTo>
                    <a:pt x="357" y="6"/>
                  </a:lnTo>
                  <a:lnTo>
                    <a:pt x="368" y="11"/>
                  </a:lnTo>
                  <a:lnTo>
                    <a:pt x="378" y="19"/>
                  </a:lnTo>
                  <a:lnTo>
                    <a:pt x="383" y="24"/>
                  </a:lnTo>
                  <a:lnTo>
                    <a:pt x="387" y="30"/>
                  </a:lnTo>
                  <a:lnTo>
                    <a:pt x="391" y="35"/>
                  </a:lnTo>
                  <a:lnTo>
                    <a:pt x="395" y="42"/>
                  </a:lnTo>
                  <a:lnTo>
                    <a:pt x="395" y="42"/>
                  </a:lnTo>
                  <a:lnTo>
                    <a:pt x="396" y="48"/>
                  </a:lnTo>
                  <a:lnTo>
                    <a:pt x="395" y="55"/>
                  </a:lnTo>
                  <a:lnTo>
                    <a:pt x="391" y="60"/>
                  </a:lnTo>
                  <a:lnTo>
                    <a:pt x="385" y="63"/>
                  </a:lnTo>
                  <a:lnTo>
                    <a:pt x="385" y="63"/>
                  </a:lnTo>
                  <a:lnTo>
                    <a:pt x="380"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
            <p:cNvSpPr>
              <a:spLocks/>
            </p:cNvSpPr>
            <p:nvPr/>
          </p:nvSpPr>
          <p:spPr bwMode="auto">
            <a:xfrm>
              <a:off x="309" y="1423"/>
              <a:ext cx="79" cy="13"/>
            </a:xfrm>
            <a:custGeom>
              <a:avLst/>
              <a:gdLst>
                <a:gd name="T0" fmla="*/ 380 w 396"/>
                <a:gd name="T1" fmla="*/ 65 h 65"/>
                <a:gd name="T2" fmla="*/ 380 w 396"/>
                <a:gd name="T3" fmla="*/ 65 h 65"/>
                <a:gd name="T4" fmla="*/ 375 w 396"/>
                <a:gd name="T5" fmla="*/ 63 h 65"/>
                <a:gd name="T6" fmla="*/ 370 w 396"/>
                <a:gd name="T7" fmla="*/ 62 h 65"/>
                <a:gd name="T8" fmla="*/ 367 w 396"/>
                <a:gd name="T9" fmla="*/ 58 h 65"/>
                <a:gd name="T10" fmla="*/ 365 w 396"/>
                <a:gd name="T11" fmla="*/ 55 h 65"/>
                <a:gd name="T12" fmla="*/ 365 w 396"/>
                <a:gd name="T13" fmla="*/ 55 h 65"/>
                <a:gd name="T14" fmla="*/ 362 w 396"/>
                <a:gd name="T15" fmla="*/ 50 h 65"/>
                <a:gd name="T16" fmla="*/ 360 w 396"/>
                <a:gd name="T17" fmla="*/ 46 h 65"/>
                <a:gd name="T18" fmla="*/ 352 w 396"/>
                <a:gd name="T19" fmla="*/ 40 h 65"/>
                <a:gd name="T20" fmla="*/ 346 w 396"/>
                <a:gd name="T21" fmla="*/ 36 h 65"/>
                <a:gd name="T22" fmla="*/ 339 w 396"/>
                <a:gd name="T23" fmla="*/ 34 h 65"/>
                <a:gd name="T24" fmla="*/ 331 w 396"/>
                <a:gd name="T25" fmla="*/ 34 h 65"/>
                <a:gd name="T26" fmla="*/ 325 w 396"/>
                <a:gd name="T27" fmla="*/ 32 h 65"/>
                <a:gd name="T28" fmla="*/ 319 w 396"/>
                <a:gd name="T29" fmla="*/ 34 h 65"/>
                <a:gd name="T30" fmla="*/ 319 w 396"/>
                <a:gd name="T31" fmla="*/ 34 h 65"/>
                <a:gd name="T32" fmla="*/ 316 w 396"/>
                <a:gd name="T33" fmla="*/ 34 h 65"/>
                <a:gd name="T34" fmla="*/ 16 w 396"/>
                <a:gd name="T35" fmla="*/ 34 h 65"/>
                <a:gd name="T36" fmla="*/ 16 w 396"/>
                <a:gd name="T37" fmla="*/ 34 h 65"/>
                <a:gd name="T38" fmla="*/ 8 w 396"/>
                <a:gd name="T39" fmla="*/ 32 h 65"/>
                <a:gd name="T40" fmla="*/ 3 w 396"/>
                <a:gd name="T41" fmla="*/ 29 h 65"/>
                <a:gd name="T42" fmla="*/ 1 w 396"/>
                <a:gd name="T43" fmla="*/ 24 h 65"/>
                <a:gd name="T44" fmla="*/ 0 w 396"/>
                <a:gd name="T45" fmla="*/ 17 h 65"/>
                <a:gd name="T46" fmla="*/ 0 w 396"/>
                <a:gd name="T47" fmla="*/ 17 h 65"/>
                <a:gd name="T48" fmla="*/ 1 w 396"/>
                <a:gd name="T49" fmla="*/ 11 h 65"/>
                <a:gd name="T50" fmla="*/ 3 w 396"/>
                <a:gd name="T51" fmla="*/ 6 h 65"/>
                <a:gd name="T52" fmla="*/ 8 w 396"/>
                <a:gd name="T53" fmla="*/ 2 h 65"/>
                <a:gd name="T54" fmla="*/ 16 w 396"/>
                <a:gd name="T55" fmla="*/ 1 h 65"/>
                <a:gd name="T56" fmla="*/ 316 w 396"/>
                <a:gd name="T57" fmla="*/ 1 h 65"/>
                <a:gd name="T58" fmla="*/ 316 w 396"/>
                <a:gd name="T59" fmla="*/ 1 h 65"/>
                <a:gd name="T60" fmla="*/ 325 w 396"/>
                <a:gd name="T61" fmla="*/ 0 h 65"/>
                <a:gd name="T62" fmla="*/ 335 w 396"/>
                <a:gd name="T63" fmla="*/ 1 h 65"/>
                <a:gd name="T64" fmla="*/ 346 w 396"/>
                <a:gd name="T65" fmla="*/ 2 h 65"/>
                <a:gd name="T66" fmla="*/ 357 w 396"/>
                <a:gd name="T67" fmla="*/ 6 h 65"/>
                <a:gd name="T68" fmla="*/ 368 w 396"/>
                <a:gd name="T69" fmla="*/ 11 h 65"/>
                <a:gd name="T70" fmla="*/ 378 w 396"/>
                <a:gd name="T71" fmla="*/ 19 h 65"/>
                <a:gd name="T72" fmla="*/ 383 w 396"/>
                <a:gd name="T73" fmla="*/ 24 h 65"/>
                <a:gd name="T74" fmla="*/ 387 w 396"/>
                <a:gd name="T75" fmla="*/ 30 h 65"/>
                <a:gd name="T76" fmla="*/ 391 w 396"/>
                <a:gd name="T77" fmla="*/ 35 h 65"/>
                <a:gd name="T78" fmla="*/ 395 w 396"/>
                <a:gd name="T79" fmla="*/ 42 h 65"/>
                <a:gd name="T80" fmla="*/ 395 w 396"/>
                <a:gd name="T81" fmla="*/ 42 h 65"/>
                <a:gd name="T82" fmla="*/ 396 w 396"/>
                <a:gd name="T83" fmla="*/ 48 h 65"/>
                <a:gd name="T84" fmla="*/ 395 w 396"/>
                <a:gd name="T85" fmla="*/ 55 h 65"/>
                <a:gd name="T86" fmla="*/ 391 w 396"/>
                <a:gd name="T87" fmla="*/ 60 h 65"/>
                <a:gd name="T88" fmla="*/ 385 w 396"/>
                <a:gd name="T89" fmla="*/ 63 h 65"/>
                <a:gd name="T90" fmla="*/ 385 w 396"/>
                <a:gd name="T91" fmla="*/ 63 h 65"/>
                <a:gd name="T92" fmla="*/ 380 w 396"/>
                <a:gd name="T9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5">
                  <a:moveTo>
                    <a:pt x="380" y="65"/>
                  </a:moveTo>
                  <a:lnTo>
                    <a:pt x="380" y="65"/>
                  </a:lnTo>
                  <a:lnTo>
                    <a:pt x="375" y="63"/>
                  </a:lnTo>
                  <a:lnTo>
                    <a:pt x="370" y="62"/>
                  </a:lnTo>
                  <a:lnTo>
                    <a:pt x="367" y="58"/>
                  </a:lnTo>
                  <a:lnTo>
                    <a:pt x="365" y="55"/>
                  </a:lnTo>
                  <a:lnTo>
                    <a:pt x="365" y="55"/>
                  </a:lnTo>
                  <a:lnTo>
                    <a:pt x="362" y="50"/>
                  </a:lnTo>
                  <a:lnTo>
                    <a:pt x="360" y="46"/>
                  </a:lnTo>
                  <a:lnTo>
                    <a:pt x="352" y="40"/>
                  </a:lnTo>
                  <a:lnTo>
                    <a:pt x="346" y="36"/>
                  </a:lnTo>
                  <a:lnTo>
                    <a:pt x="339" y="34"/>
                  </a:lnTo>
                  <a:lnTo>
                    <a:pt x="331" y="34"/>
                  </a:lnTo>
                  <a:lnTo>
                    <a:pt x="325" y="32"/>
                  </a:lnTo>
                  <a:lnTo>
                    <a:pt x="319" y="34"/>
                  </a:lnTo>
                  <a:lnTo>
                    <a:pt x="319" y="34"/>
                  </a:lnTo>
                  <a:lnTo>
                    <a:pt x="316" y="34"/>
                  </a:lnTo>
                  <a:lnTo>
                    <a:pt x="16" y="34"/>
                  </a:lnTo>
                  <a:lnTo>
                    <a:pt x="16" y="34"/>
                  </a:lnTo>
                  <a:lnTo>
                    <a:pt x="8" y="32"/>
                  </a:lnTo>
                  <a:lnTo>
                    <a:pt x="3" y="29"/>
                  </a:lnTo>
                  <a:lnTo>
                    <a:pt x="1" y="24"/>
                  </a:lnTo>
                  <a:lnTo>
                    <a:pt x="0" y="17"/>
                  </a:lnTo>
                  <a:lnTo>
                    <a:pt x="0" y="17"/>
                  </a:lnTo>
                  <a:lnTo>
                    <a:pt x="1" y="11"/>
                  </a:lnTo>
                  <a:lnTo>
                    <a:pt x="3" y="6"/>
                  </a:lnTo>
                  <a:lnTo>
                    <a:pt x="8" y="2"/>
                  </a:lnTo>
                  <a:lnTo>
                    <a:pt x="16" y="1"/>
                  </a:lnTo>
                  <a:lnTo>
                    <a:pt x="316" y="1"/>
                  </a:lnTo>
                  <a:lnTo>
                    <a:pt x="316" y="1"/>
                  </a:lnTo>
                  <a:lnTo>
                    <a:pt x="325" y="0"/>
                  </a:lnTo>
                  <a:lnTo>
                    <a:pt x="335" y="1"/>
                  </a:lnTo>
                  <a:lnTo>
                    <a:pt x="346" y="2"/>
                  </a:lnTo>
                  <a:lnTo>
                    <a:pt x="357" y="6"/>
                  </a:lnTo>
                  <a:lnTo>
                    <a:pt x="368" y="11"/>
                  </a:lnTo>
                  <a:lnTo>
                    <a:pt x="378" y="19"/>
                  </a:lnTo>
                  <a:lnTo>
                    <a:pt x="383" y="24"/>
                  </a:lnTo>
                  <a:lnTo>
                    <a:pt x="387" y="30"/>
                  </a:lnTo>
                  <a:lnTo>
                    <a:pt x="391" y="35"/>
                  </a:lnTo>
                  <a:lnTo>
                    <a:pt x="395" y="42"/>
                  </a:lnTo>
                  <a:lnTo>
                    <a:pt x="395" y="42"/>
                  </a:lnTo>
                  <a:lnTo>
                    <a:pt x="396" y="48"/>
                  </a:lnTo>
                  <a:lnTo>
                    <a:pt x="395" y="55"/>
                  </a:lnTo>
                  <a:lnTo>
                    <a:pt x="391" y="60"/>
                  </a:lnTo>
                  <a:lnTo>
                    <a:pt x="385" y="63"/>
                  </a:lnTo>
                  <a:lnTo>
                    <a:pt x="385" y="63"/>
                  </a:lnTo>
                  <a:lnTo>
                    <a:pt x="380" y="6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7"/>
            <p:cNvSpPr>
              <a:spLocks/>
            </p:cNvSpPr>
            <p:nvPr/>
          </p:nvSpPr>
          <p:spPr bwMode="auto">
            <a:xfrm>
              <a:off x="428" y="1341"/>
              <a:ext cx="79" cy="12"/>
            </a:xfrm>
            <a:custGeom>
              <a:avLst/>
              <a:gdLst>
                <a:gd name="T0" fmla="*/ 16 w 396"/>
                <a:gd name="T1" fmla="*/ 64 h 64"/>
                <a:gd name="T2" fmla="*/ 16 w 396"/>
                <a:gd name="T3" fmla="*/ 64 h 64"/>
                <a:gd name="T4" fmla="*/ 20 w 396"/>
                <a:gd name="T5" fmla="*/ 64 h 64"/>
                <a:gd name="T6" fmla="*/ 25 w 396"/>
                <a:gd name="T7" fmla="*/ 61 h 64"/>
                <a:gd name="T8" fmla="*/ 29 w 396"/>
                <a:gd name="T9" fmla="*/ 59 h 64"/>
                <a:gd name="T10" fmla="*/ 31 w 396"/>
                <a:gd name="T11" fmla="*/ 54 h 64"/>
                <a:gd name="T12" fmla="*/ 31 w 396"/>
                <a:gd name="T13" fmla="*/ 54 h 64"/>
                <a:gd name="T14" fmla="*/ 32 w 396"/>
                <a:gd name="T15" fmla="*/ 50 h 64"/>
                <a:gd name="T16" fmla="*/ 36 w 396"/>
                <a:gd name="T17" fmla="*/ 46 h 64"/>
                <a:gd name="T18" fmla="*/ 42 w 396"/>
                <a:gd name="T19" fmla="*/ 40 h 64"/>
                <a:gd name="T20" fmla="*/ 50 w 396"/>
                <a:gd name="T21" fmla="*/ 36 h 64"/>
                <a:gd name="T22" fmla="*/ 56 w 396"/>
                <a:gd name="T23" fmla="*/ 34 h 64"/>
                <a:gd name="T24" fmla="*/ 64 w 396"/>
                <a:gd name="T25" fmla="*/ 33 h 64"/>
                <a:gd name="T26" fmla="*/ 70 w 396"/>
                <a:gd name="T27" fmla="*/ 33 h 64"/>
                <a:gd name="T28" fmla="*/ 76 w 396"/>
                <a:gd name="T29" fmla="*/ 33 h 64"/>
                <a:gd name="T30" fmla="*/ 76 w 396"/>
                <a:gd name="T31" fmla="*/ 33 h 64"/>
                <a:gd name="T32" fmla="*/ 78 w 396"/>
                <a:gd name="T33" fmla="*/ 33 h 64"/>
                <a:gd name="T34" fmla="*/ 380 w 396"/>
                <a:gd name="T35" fmla="*/ 33 h 64"/>
                <a:gd name="T36" fmla="*/ 380 w 396"/>
                <a:gd name="T37" fmla="*/ 33 h 64"/>
                <a:gd name="T38" fmla="*/ 386 w 396"/>
                <a:gd name="T39" fmla="*/ 31 h 64"/>
                <a:gd name="T40" fmla="*/ 391 w 396"/>
                <a:gd name="T41" fmla="*/ 28 h 64"/>
                <a:gd name="T42" fmla="*/ 395 w 396"/>
                <a:gd name="T43" fmla="*/ 23 h 64"/>
                <a:gd name="T44" fmla="*/ 396 w 396"/>
                <a:gd name="T45" fmla="*/ 16 h 64"/>
                <a:gd name="T46" fmla="*/ 396 w 396"/>
                <a:gd name="T47" fmla="*/ 16 h 64"/>
                <a:gd name="T48" fmla="*/ 395 w 396"/>
                <a:gd name="T49" fmla="*/ 10 h 64"/>
                <a:gd name="T50" fmla="*/ 391 w 396"/>
                <a:gd name="T51" fmla="*/ 5 h 64"/>
                <a:gd name="T52" fmla="*/ 386 w 396"/>
                <a:gd name="T53" fmla="*/ 1 h 64"/>
                <a:gd name="T54" fmla="*/ 380 w 396"/>
                <a:gd name="T55" fmla="*/ 0 h 64"/>
                <a:gd name="T56" fmla="*/ 80 w 396"/>
                <a:gd name="T57" fmla="*/ 0 h 64"/>
                <a:gd name="T58" fmla="*/ 80 w 396"/>
                <a:gd name="T59" fmla="*/ 0 h 64"/>
                <a:gd name="T60" fmla="*/ 71 w 396"/>
                <a:gd name="T61" fmla="*/ 0 h 64"/>
                <a:gd name="T62" fmla="*/ 60 w 396"/>
                <a:gd name="T63" fmla="*/ 0 h 64"/>
                <a:gd name="T64" fmla="*/ 50 w 396"/>
                <a:gd name="T65" fmla="*/ 3 h 64"/>
                <a:gd name="T66" fmla="*/ 39 w 396"/>
                <a:gd name="T67" fmla="*/ 5 h 64"/>
                <a:gd name="T68" fmla="*/ 28 w 396"/>
                <a:gd name="T69" fmla="*/ 11 h 64"/>
                <a:gd name="T70" fmla="*/ 16 w 396"/>
                <a:gd name="T71" fmla="*/ 19 h 64"/>
                <a:gd name="T72" fmla="*/ 13 w 396"/>
                <a:gd name="T73" fmla="*/ 24 h 64"/>
                <a:gd name="T74" fmla="*/ 8 w 396"/>
                <a:gd name="T75" fmla="*/ 29 h 64"/>
                <a:gd name="T76" fmla="*/ 4 w 396"/>
                <a:gd name="T77" fmla="*/ 35 h 64"/>
                <a:gd name="T78" fmla="*/ 1 w 396"/>
                <a:gd name="T79" fmla="*/ 41 h 64"/>
                <a:gd name="T80" fmla="*/ 1 w 396"/>
                <a:gd name="T81" fmla="*/ 41 h 64"/>
                <a:gd name="T82" fmla="*/ 0 w 396"/>
                <a:gd name="T83" fmla="*/ 49 h 64"/>
                <a:gd name="T84" fmla="*/ 1 w 396"/>
                <a:gd name="T85" fmla="*/ 54 h 64"/>
                <a:gd name="T86" fmla="*/ 4 w 396"/>
                <a:gd name="T87" fmla="*/ 60 h 64"/>
                <a:gd name="T88" fmla="*/ 10 w 396"/>
                <a:gd name="T89" fmla="*/ 62 h 64"/>
                <a:gd name="T90" fmla="*/ 10 w 396"/>
                <a:gd name="T91" fmla="*/ 62 h 64"/>
                <a:gd name="T92" fmla="*/ 16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16" y="64"/>
                  </a:moveTo>
                  <a:lnTo>
                    <a:pt x="16" y="64"/>
                  </a:lnTo>
                  <a:lnTo>
                    <a:pt x="20" y="64"/>
                  </a:lnTo>
                  <a:lnTo>
                    <a:pt x="25" y="61"/>
                  </a:lnTo>
                  <a:lnTo>
                    <a:pt x="29" y="59"/>
                  </a:lnTo>
                  <a:lnTo>
                    <a:pt x="31" y="54"/>
                  </a:lnTo>
                  <a:lnTo>
                    <a:pt x="31" y="54"/>
                  </a:lnTo>
                  <a:lnTo>
                    <a:pt x="32" y="50"/>
                  </a:lnTo>
                  <a:lnTo>
                    <a:pt x="36" y="46"/>
                  </a:lnTo>
                  <a:lnTo>
                    <a:pt x="42" y="40"/>
                  </a:lnTo>
                  <a:lnTo>
                    <a:pt x="50" y="36"/>
                  </a:lnTo>
                  <a:lnTo>
                    <a:pt x="56" y="34"/>
                  </a:lnTo>
                  <a:lnTo>
                    <a:pt x="64" y="33"/>
                  </a:lnTo>
                  <a:lnTo>
                    <a:pt x="70" y="33"/>
                  </a:lnTo>
                  <a:lnTo>
                    <a:pt x="76" y="33"/>
                  </a:lnTo>
                  <a:lnTo>
                    <a:pt x="76" y="33"/>
                  </a:lnTo>
                  <a:lnTo>
                    <a:pt x="78" y="33"/>
                  </a:lnTo>
                  <a:lnTo>
                    <a:pt x="380" y="33"/>
                  </a:lnTo>
                  <a:lnTo>
                    <a:pt x="380" y="33"/>
                  </a:lnTo>
                  <a:lnTo>
                    <a:pt x="386" y="31"/>
                  </a:lnTo>
                  <a:lnTo>
                    <a:pt x="391" y="28"/>
                  </a:lnTo>
                  <a:lnTo>
                    <a:pt x="395" y="23"/>
                  </a:lnTo>
                  <a:lnTo>
                    <a:pt x="396" y="16"/>
                  </a:lnTo>
                  <a:lnTo>
                    <a:pt x="396" y="16"/>
                  </a:lnTo>
                  <a:lnTo>
                    <a:pt x="395" y="10"/>
                  </a:lnTo>
                  <a:lnTo>
                    <a:pt x="391" y="5"/>
                  </a:lnTo>
                  <a:lnTo>
                    <a:pt x="386" y="1"/>
                  </a:lnTo>
                  <a:lnTo>
                    <a:pt x="380" y="0"/>
                  </a:lnTo>
                  <a:lnTo>
                    <a:pt x="80" y="0"/>
                  </a:lnTo>
                  <a:lnTo>
                    <a:pt x="80" y="0"/>
                  </a:lnTo>
                  <a:lnTo>
                    <a:pt x="71" y="0"/>
                  </a:lnTo>
                  <a:lnTo>
                    <a:pt x="60" y="0"/>
                  </a:lnTo>
                  <a:lnTo>
                    <a:pt x="50" y="3"/>
                  </a:lnTo>
                  <a:lnTo>
                    <a:pt x="39" y="5"/>
                  </a:lnTo>
                  <a:lnTo>
                    <a:pt x="28" y="11"/>
                  </a:lnTo>
                  <a:lnTo>
                    <a:pt x="16" y="19"/>
                  </a:lnTo>
                  <a:lnTo>
                    <a:pt x="13" y="24"/>
                  </a:lnTo>
                  <a:lnTo>
                    <a:pt x="8" y="29"/>
                  </a:lnTo>
                  <a:lnTo>
                    <a:pt x="4" y="35"/>
                  </a:lnTo>
                  <a:lnTo>
                    <a:pt x="1" y="41"/>
                  </a:lnTo>
                  <a:lnTo>
                    <a:pt x="1" y="41"/>
                  </a:lnTo>
                  <a:lnTo>
                    <a:pt x="0" y="49"/>
                  </a:lnTo>
                  <a:lnTo>
                    <a:pt x="1" y="54"/>
                  </a:lnTo>
                  <a:lnTo>
                    <a:pt x="4" y="60"/>
                  </a:lnTo>
                  <a:lnTo>
                    <a:pt x="10" y="62"/>
                  </a:lnTo>
                  <a:lnTo>
                    <a:pt x="10" y="62"/>
                  </a:lnTo>
                  <a:lnTo>
                    <a:pt x="16"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8"/>
            <p:cNvSpPr>
              <a:spLocks/>
            </p:cNvSpPr>
            <p:nvPr/>
          </p:nvSpPr>
          <p:spPr bwMode="auto">
            <a:xfrm>
              <a:off x="428" y="1341"/>
              <a:ext cx="79" cy="12"/>
            </a:xfrm>
            <a:custGeom>
              <a:avLst/>
              <a:gdLst>
                <a:gd name="T0" fmla="*/ 16 w 396"/>
                <a:gd name="T1" fmla="*/ 64 h 64"/>
                <a:gd name="T2" fmla="*/ 16 w 396"/>
                <a:gd name="T3" fmla="*/ 64 h 64"/>
                <a:gd name="T4" fmla="*/ 20 w 396"/>
                <a:gd name="T5" fmla="*/ 64 h 64"/>
                <a:gd name="T6" fmla="*/ 25 w 396"/>
                <a:gd name="T7" fmla="*/ 61 h 64"/>
                <a:gd name="T8" fmla="*/ 29 w 396"/>
                <a:gd name="T9" fmla="*/ 59 h 64"/>
                <a:gd name="T10" fmla="*/ 31 w 396"/>
                <a:gd name="T11" fmla="*/ 54 h 64"/>
                <a:gd name="T12" fmla="*/ 31 w 396"/>
                <a:gd name="T13" fmla="*/ 54 h 64"/>
                <a:gd name="T14" fmla="*/ 32 w 396"/>
                <a:gd name="T15" fmla="*/ 50 h 64"/>
                <a:gd name="T16" fmla="*/ 36 w 396"/>
                <a:gd name="T17" fmla="*/ 46 h 64"/>
                <a:gd name="T18" fmla="*/ 42 w 396"/>
                <a:gd name="T19" fmla="*/ 40 h 64"/>
                <a:gd name="T20" fmla="*/ 50 w 396"/>
                <a:gd name="T21" fmla="*/ 36 h 64"/>
                <a:gd name="T22" fmla="*/ 56 w 396"/>
                <a:gd name="T23" fmla="*/ 34 h 64"/>
                <a:gd name="T24" fmla="*/ 64 w 396"/>
                <a:gd name="T25" fmla="*/ 33 h 64"/>
                <a:gd name="T26" fmla="*/ 70 w 396"/>
                <a:gd name="T27" fmla="*/ 33 h 64"/>
                <a:gd name="T28" fmla="*/ 76 w 396"/>
                <a:gd name="T29" fmla="*/ 33 h 64"/>
                <a:gd name="T30" fmla="*/ 76 w 396"/>
                <a:gd name="T31" fmla="*/ 33 h 64"/>
                <a:gd name="T32" fmla="*/ 78 w 396"/>
                <a:gd name="T33" fmla="*/ 33 h 64"/>
                <a:gd name="T34" fmla="*/ 380 w 396"/>
                <a:gd name="T35" fmla="*/ 33 h 64"/>
                <a:gd name="T36" fmla="*/ 380 w 396"/>
                <a:gd name="T37" fmla="*/ 33 h 64"/>
                <a:gd name="T38" fmla="*/ 386 w 396"/>
                <a:gd name="T39" fmla="*/ 31 h 64"/>
                <a:gd name="T40" fmla="*/ 391 w 396"/>
                <a:gd name="T41" fmla="*/ 28 h 64"/>
                <a:gd name="T42" fmla="*/ 395 w 396"/>
                <a:gd name="T43" fmla="*/ 23 h 64"/>
                <a:gd name="T44" fmla="*/ 396 w 396"/>
                <a:gd name="T45" fmla="*/ 16 h 64"/>
                <a:gd name="T46" fmla="*/ 396 w 396"/>
                <a:gd name="T47" fmla="*/ 16 h 64"/>
                <a:gd name="T48" fmla="*/ 395 w 396"/>
                <a:gd name="T49" fmla="*/ 10 h 64"/>
                <a:gd name="T50" fmla="*/ 391 w 396"/>
                <a:gd name="T51" fmla="*/ 5 h 64"/>
                <a:gd name="T52" fmla="*/ 386 w 396"/>
                <a:gd name="T53" fmla="*/ 1 h 64"/>
                <a:gd name="T54" fmla="*/ 380 w 396"/>
                <a:gd name="T55" fmla="*/ 0 h 64"/>
                <a:gd name="T56" fmla="*/ 80 w 396"/>
                <a:gd name="T57" fmla="*/ 0 h 64"/>
                <a:gd name="T58" fmla="*/ 80 w 396"/>
                <a:gd name="T59" fmla="*/ 0 h 64"/>
                <a:gd name="T60" fmla="*/ 71 w 396"/>
                <a:gd name="T61" fmla="*/ 0 h 64"/>
                <a:gd name="T62" fmla="*/ 60 w 396"/>
                <a:gd name="T63" fmla="*/ 0 h 64"/>
                <a:gd name="T64" fmla="*/ 50 w 396"/>
                <a:gd name="T65" fmla="*/ 3 h 64"/>
                <a:gd name="T66" fmla="*/ 39 w 396"/>
                <a:gd name="T67" fmla="*/ 5 h 64"/>
                <a:gd name="T68" fmla="*/ 28 w 396"/>
                <a:gd name="T69" fmla="*/ 11 h 64"/>
                <a:gd name="T70" fmla="*/ 16 w 396"/>
                <a:gd name="T71" fmla="*/ 19 h 64"/>
                <a:gd name="T72" fmla="*/ 13 w 396"/>
                <a:gd name="T73" fmla="*/ 24 h 64"/>
                <a:gd name="T74" fmla="*/ 8 w 396"/>
                <a:gd name="T75" fmla="*/ 29 h 64"/>
                <a:gd name="T76" fmla="*/ 4 w 396"/>
                <a:gd name="T77" fmla="*/ 35 h 64"/>
                <a:gd name="T78" fmla="*/ 1 w 396"/>
                <a:gd name="T79" fmla="*/ 41 h 64"/>
                <a:gd name="T80" fmla="*/ 1 w 396"/>
                <a:gd name="T81" fmla="*/ 41 h 64"/>
                <a:gd name="T82" fmla="*/ 0 w 396"/>
                <a:gd name="T83" fmla="*/ 49 h 64"/>
                <a:gd name="T84" fmla="*/ 1 w 396"/>
                <a:gd name="T85" fmla="*/ 54 h 64"/>
                <a:gd name="T86" fmla="*/ 4 w 396"/>
                <a:gd name="T87" fmla="*/ 60 h 64"/>
                <a:gd name="T88" fmla="*/ 10 w 396"/>
                <a:gd name="T89" fmla="*/ 62 h 64"/>
                <a:gd name="T90" fmla="*/ 10 w 396"/>
                <a:gd name="T91" fmla="*/ 62 h 64"/>
                <a:gd name="T92" fmla="*/ 16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16" y="64"/>
                  </a:moveTo>
                  <a:lnTo>
                    <a:pt x="16" y="64"/>
                  </a:lnTo>
                  <a:lnTo>
                    <a:pt x="20" y="64"/>
                  </a:lnTo>
                  <a:lnTo>
                    <a:pt x="25" y="61"/>
                  </a:lnTo>
                  <a:lnTo>
                    <a:pt x="29" y="59"/>
                  </a:lnTo>
                  <a:lnTo>
                    <a:pt x="31" y="54"/>
                  </a:lnTo>
                  <a:lnTo>
                    <a:pt x="31" y="54"/>
                  </a:lnTo>
                  <a:lnTo>
                    <a:pt x="32" y="50"/>
                  </a:lnTo>
                  <a:lnTo>
                    <a:pt x="36" y="46"/>
                  </a:lnTo>
                  <a:lnTo>
                    <a:pt x="42" y="40"/>
                  </a:lnTo>
                  <a:lnTo>
                    <a:pt x="50" y="36"/>
                  </a:lnTo>
                  <a:lnTo>
                    <a:pt x="56" y="34"/>
                  </a:lnTo>
                  <a:lnTo>
                    <a:pt x="64" y="33"/>
                  </a:lnTo>
                  <a:lnTo>
                    <a:pt x="70" y="33"/>
                  </a:lnTo>
                  <a:lnTo>
                    <a:pt x="76" y="33"/>
                  </a:lnTo>
                  <a:lnTo>
                    <a:pt x="76" y="33"/>
                  </a:lnTo>
                  <a:lnTo>
                    <a:pt x="78" y="33"/>
                  </a:lnTo>
                  <a:lnTo>
                    <a:pt x="380" y="33"/>
                  </a:lnTo>
                  <a:lnTo>
                    <a:pt x="380" y="33"/>
                  </a:lnTo>
                  <a:lnTo>
                    <a:pt x="386" y="31"/>
                  </a:lnTo>
                  <a:lnTo>
                    <a:pt x="391" y="28"/>
                  </a:lnTo>
                  <a:lnTo>
                    <a:pt x="395" y="23"/>
                  </a:lnTo>
                  <a:lnTo>
                    <a:pt x="396" y="16"/>
                  </a:lnTo>
                  <a:lnTo>
                    <a:pt x="396" y="16"/>
                  </a:lnTo>
                  <a:lnTo>
                    <a:pt x="395" y="10"/>
                  </a:lnTo>
                  <a:lnTo>
                    <a:pt x="391" y="5"/>
                  </a:lnTo>
                  <a:lnTo>
                    <a:pt x="386" y="1"/>
                  </a:lnTo>
                  <a:lnTo>
                    <a:pt x="380" y="0"/>
                  </a:lnTo>
                  <a:lnTo>
                    <a:pt x="80" y="0"/>
                  </a:lnTo>
                  <a:lnTo>
                    <a:pt x="80" y="0"/>
                  </a:lnTo>
                  <a:lnTo>
                    <a:pt x="71" y="0"/>
                  </a:lnTo>
                  <a:lnTo>
                    <a:pt x="60" y="0"/>
                  </a:lnTo>
                  <a:lnTo>
                    <a:pt x="50" y="3"/>
                  </a:lnTo>
                  <a:lnTo>
                    <a:pt x="39" y="5"/>
                  </a:lnTo>
                  <a:lnTo>
                    <a:pt x="28" y="11"/>
                  </a:lnTo>
                  <a:lnTo>
                    <a:pt x="16" y="19"/>
                  </a:lnTo>
                  <a:lnTo>
                    <a:pt x="13" y="24"/>
                  </a:lnTo>
                  <a:lnTo>
                    <a:pt x="8" y="29"/>
                  </a:lnTo>
                  <a:lnTo>
                    <a:pt x="4" y="35"/>
                  </a:lnTo>
                  <a:lnTo>
                    <a:pt x="1" y="41"/>
                  </a:lnTo>
                  <a:lnTo>
                    <a:pt x="1" y="41"/>
                  </a:lnTo>
                  <a:lnTo>
                    <a:pt x="0" y="49"/>
                  </a:lnTo>
                  <a:lnTo>
                    <a:pt x="1" y="54"/>
                  </a:lnTo>
                  <a:lnTo>
                    <a:pt x="4" y="60"/>
                  </a:lnTo>
                  <a:lnTo>
                    <a:pt x="10" y="62"/>
                  </a:lnTo>
                  <a:lnTo>
                    <a:pt x="10" y="62"/>
                  </a:lnTo>
                  <a:lnTo>
                    <a:pt x="16"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9"/>
            <p:cNvSpPr>
              <a:spLocks/>
            </p:cNvSpPr>
            <p:nvPr/>
          </p:nvSpPr>
          <p:spPr bwMode="auto">
            <a:xfrm>
              <a:off x="428" y="1368"/>
              <a:ext cx="79" cy="13"/>
            </a:xfrm>
            <a:custGeom>
              <a:avLst/>
              <a:gdLst>
                <a:gd name="T0" fmla="*/ 16 w 396"/>
                <a:gd name="T1" fmla="*/ 65 h 65"/>
                <a:gd name="T2" fmla="*/ 16 w 396"/>
                <a:gd name="T3" fmla="*/ 65 h 65"/>
                <a:gd name="T4" fmla="*/ 20 w 396"/>
                <a:gd name="T5" fmla="*/ 64 h 65"/>
                <a:gd name="T6" fmla="*/ 25 w 396"/>
                <a:gd name="T7" fmla="*/ 63 h 65"/>
                <a:gd name="T8" fmla="*/ 29 w 396"/>
                <a:gd name="T9" fmla="*/ 59 h 65"/>
                <a:gd name="T10" fmla="*/ 31 w 396"/>
                <a:gd name="T11" fmla="*/ 55 h 65"/>
                <a:gd name="T12" fmla="*/ 31 w 396"/>
                <a:gd name="T13" fmla="*/ 55 h 65"/>
                <a:gd name="T14" fmla="*/ 32 w 396"/>
                <a:gd name="T15" fmla="*/ 50 h 65"/>
                <a:gd name="T16" fmla="*/ 36 w 396"/>
                <a:gd name="T17" fmla="*/ 46 h 65"/>
                <a:gd name="T18" fmla="*/ 42 w 396"/>
                <a:gd name="T19" fmla="*/ 40 h 65"/>
                <a:gd name="T20" fmla="*/ 50 w 396"/>
                <a:gd name="T21" fmla="*/ 37 h 65"/>
                <a:gd name="T22" fmla="*/ 56 w 396"/>
                <a:gd name="T23" fmla="*/ 34 h 65"/>
                <a:gd name="T24" fmla="*/ 64 w 396"/>
                <a:gd name="T25" fmla="*/ 33 h 65"/>
                <a:gd name="T26" fmla="*/ 70 w 396"/>
                <a:gd name="T27" fmla="*/ 33 h 65"/>
                <a:gd name="T28" fmla="*/ 76 w 396"/>
                <a:gd name="T29" fmla="*/ 33 h 65"/>
                <a:gd name="T30" fmla="*/ 76 w 396"/>
                <a:gd name="T31" fmla="*/ 33 h 65"/>
                <a:gd name="T32" fmla="*/ 78 w 396"/>
                <a:gd name="T33" fmla="*/ 34 h 65"/>
                <a:gd name="T34" fmla="*/ 380 w 396"/>
                <a:gd name="T35" fmla="*/ 34 h 65"/>
                <a:gd name="T36" fmla="*/ 380 w 396"/>
                <a:gd name="T37" fmla="*/ 34 h 65"/>
                <a:gd name="T38" fmla="*/ 386 w 396"/>
                <a:gd name="T39" fmla="*/ 33 h 65"/>
                <a:gd name="T40" fmla="*/ 391 w 396"/>
                <a:gd name="T41" fmla="*/ 29 h 65"/>
                <a:gd name="T42" fmla="*/ 395 w 396"/>
                <a:gd name="T43" fmla="*/ 24 h 65"/>
                <a:gd name="T44" fmla="*/ 396 w 396"/>
                <a:gd name="T45" fmla="*/ 18 h 65"/>
                <a:gd name="T46" fmla="*/ 396 w 396"/>
                <a:gd name="T47" fmla="*/ 18 h 65"/>
                <a:gd name="T48" fmla="*/ 395 w 396"/>
                <a:gd name="T49" fmla="*/ 12 h 65"/>
                <a:gd name="T50" fmla="*/ 391 w 396"/>
                <a:gd name="T51" fmla="*/ 5 h 65"/>
                <a:gd name="T52" fmla="*/ 386 w 396"/>
                <a:gd name="T53" fmla="*/ 3 h 65"/>
                <a:gd name="T54" fmla="*/ 380 w 396"/>
                <a:gd name="T55" fmla="*/ 2 h 65"/>
                <a:gd name="T56" fmla="*/ 80 w 396"/>
                <a:gd name="T57" fmla="*/ 2 h 65"/>
                <a:gd name="T58" fmla="*/ 80 w 396"/>
                <a:gd name="T59" fmla="*/ 2 h 65"/>
                <a:gd name="T60" fmla="*/ 71 w 396"/>
                <a:gd name="T61" fmla="*/ 0 h 65"/>
                <a:gd name="T62" fmla="*/ 60 w 396"/>
                <a:gd name="T63" fmla="*/ 2 h 65"/>
                <a:gd name="T64" fmla="*/ 50 w 396"/>
                <a:gd name="T65" fmla="*/ 3 h 65"/>
                <a:gd name="T66" fmla="*/ 39 w 396"/>
                <a:gd name="T67" fmla="*/ 7 h 65"/>
                <a:gd name="T68" fmla="*/ 28 w 396"/>
                <a:gd name="T69" fmla="*/ 12 h 65"/>
                <a:gd name="T70" fmla="*/ 16 w 396"/>
                <a:gd name="T71" fmla="*/ 19 h 65"/>
                <a:gd name="T72" fmla="*/ 13 w 396"/>
                <a:gd name="T73" fmla="*/ 24 h 65"/>
                <a:gd name="T74" fmla="*/ 8 w 396"/>
                <a:gd name="T75" fmla="*/ 29 h 65"/>
                <a:gd name="T76" fmla="*/ 4 w 396"/>
                <a:gd name="T77" fmla="*/ 35 h 65"/>
                <a:gd name="T78" fmla="*/ 1 w 396"/>
                <a:gd name="T79" fmla="*/ 43 h 65"/>
                <a:gd name="T80" fmla="*/ 1 w 396"/>
                <a:gd name="T81" fmla="*/ 43 h 65"/>
                <a:gd name="T82" fmla="*/ 0 w 396"/>
                <a:gd name="T83" fmla="*/ 49 h 65"/>
                <a:gd name="T84" fmla="*/ 1 w 396"/>
                <a:gd name="T85" fmla="*/ 55 h 65"/>
                <a:gd name="T86" fmla="*/ 4 w 396"/>
                <a:gd name="T87" fmla="*/ 60 h 65"/>
                <a:gd name="T88" fmla="*/ 10 w 396"/>
                <a:gd name="T89" fmla="*/ 64 h 65"/>
                <a:gd name="T90" fmla="*/ 10 w 396"/>
                <a:gd name="T91" fmla="*/ 64 h 65"/>
                <a:gd name="T92" fmla="*/ 16 w 396"/>
                <a:gd name="T9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5">
                  <a:moveTo>
                    <a:pt x="16" y="65"/>
                  </a:moveTo>
                  <a:lnTo>
                    <a:pt x="16" y="65"/>
                  </a:lnTo>
                  <a:lnTo>
                    <a:pt x="20" y="64"/>
                  </a:lnTo>
                  <a:lnTo>
                    <a:pt x="25" y="63"/>
                  </a:lnTo>
                  <a:lnTo>
                    <a:pt x="29" y="59"/>
                  </a:lnTo>
                  <a:lnTo>
                    <a:pt x="31" y="55"/>
                  </a:lnTo>
                  <a:lnTo>
                    <a:pt x="31" y="55"/>
                  </a:lnTo>
                  <a:lnTo>
                    <a:pt x="32" y="50"/>
                  </a:lnTo>
                  <a:lnTo>
                    <a:pt x="36" y="46"/>
                  </a:lnTo>
                  <a:lnTo>
                    <a:pt x="42" y="40"/>
                  </a:lnTo>
                  <a:lnTo>
                    <a:pt x="50" y="37"/>
                  </a:lnTo>
                  <a:lnTo>
                    <a:pt x="56" y="34"/>
                  </a:lnTo>
                  <a:lnTo>
                    <a:pt x="64" y="33"/>
                  </a:lnTo>
                  <a:lnTo>
                    <a:pt x="70" y="33"/>
                  </a:lnTo>
                  <a:lnTo>
                    <a:pt x="76" y="33"/>
                  </a:lnTo>
                  <a:lnTo>
                    <a:pt x="76" y="33"/>
                  </a:lnTo>
                  <a:lnTo>
                    <a:pt x="78" y="34"/>
                  </a:lnTo>
                  <a:lnTo>
                    <a:pt x="380" y="34"/>
                  </a:lnTo>
                  <a:lnTo>
                    <a:pt x="380" y="34"/>
                  </a:lnTo>
                  <a:lnTo>
                    <a:pt x="386" y="33"/>
                  </a:lnTo>
                  <a:lnTo>
                    <a:pt x="391" y="29"/>
                  </a:lnTo>
                  <a:lnTo>
                    <a:pt x="395" y="24"/>
                  </a:lnTo>
                  <a:lnTo>
                    <a:pt x="396" y="18"/>
                  </a:lnTo>
                  <a:lnTo>
                    <a:pt x="396" y="18"/>
                  </a:lnTo>
                  <a:lnTo>
                    <a:pt x="395" y="12"/>
                  </a:lnTo>
                  <a:lnTo>
                    <a:pt x="391" y="5"/>
                  </a:lnTo>
                  <a:lnTo>
                    <a:pt x="386" y="3"/>
                  </a:lnTo>
                  <a:lnTo>
                    <a:pt x="380" y="2"/>
                  </a:lnTo>
                  <a:lnTo>
                    <a:pt x="80" y="2"/>
                  </a:lnTo>
                  <a:lnTo>
                    <a:pt x="80" y="2"/>
                  </a:lnTo>
                  <a:lnTo>
                    <a:pt x="71" y="0"/>
                  </a:lnTo>
                  <a:lnTo>
                    <a:pt x="60" y="2"/>
                  </a:lnTo>
                  <a:lnTo>
                    <a:pt x="50" y="3"/>
                  </a:lnTo>
                  <a:lnTo>
                    <a:pt x="39" y="7"/>
                  </a:lnTo>
                  <a:lnTo>
                    <a:pt x="28" y="12"/>
                  </a:lnTo>
                  <a:lnTo>
                    <a:pt x="16" y="19"/>
                  </a:lnTo>
                  <a:lnTo>
                    <a:pt x="13" y="24"/>
                  </a:lnTo>
                  <a:lnTo>
                    <a:pt x="8" y="29"/>
                  </a:lnTo>
                  <a:lnTo>
                    <a:pt x="4" y="35"/>
                  </a:lnTo>
                  <a:lnTo>
                    <a:pt x="1" y="43"/>
                  </a:lnTo>
                  <a:lnTo>
                    <a:pt x="1" y="43"/>
                  </a:lnTo>
                  <a:lnTo>
                    <a:pt x="0" y="49"/>
                  </a:lnTo>
                  <a:lnTo>
                    <a:pt x="1" y="55"/>
                  </a:lnTo>
                  <a:lnTo>
                    <a:pt x="4" y="60"/>
                  </a:lnTo>
                  <a:lnTo>
                    <a:pt x="10" y="64"/>
                  </a:lnTo>
                  <a:lnTo>
                    <a:pt x="10" y="64"/>
                  </a:lnTo>
                  <a:lnTo>
                    <a:pt x="16"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0"/>
            <p:cNvSpPr>
              <a:spLocks/>
            </p:cNvSpPr>
            <p:nvPr/>
          </p:nvSpPr>
          <p:spPr bwMode="auto">
            <a:xfrm>
              <a:off x="428" y="1368"/>
              <a:ext cx="79" cy="13"/>
            </a:xfrm>
            <a:custGeom>
              <a:avLst/>
              <a:gdLst>
                <a:gd name="T0" fmla="*/ 16 w 396"/>
                <a:gd name="T1" fmla="*/ 65 h 65"/>
                <a:gd name="T2" fmla="*/ 16 w 396"/>
                <a:gd name="T3" fmla="*/ 65 h 65"/>
                <a:gd name="T4" fmla="*/ 20 w 396"/>
                <a:gd name="T5" fmla="*/ 64 h 65"/>
                <a:gd name="T6" fmla="*/ 25 w 396"/>
                <a:gd name="T7" fmla="*/ 63 h 65"/>
                <a:gd name="T8" fmla="*/ 29 w 396"/>
                <a:gd name="T9" fmla="*/ 59 h 65"/>
                <a:gd name="T10" fmla="*/ 31 w 396"/>
                <a:gd name="T11" fmla="*/ 55 h 65"/>
                <a:gd name="T12" fmla="*/ 31 w 396"/>
                <a:gd name="T13" fmla="*/ 55 h 65"/>
                <a:gd name="T14" fmla="*/ 32 w 396"/>
                <a:gd name="T15" fmla="*/ 50 h 65"/>
                <a:gd name="T16" fmla="*/ 36 w 396"/>
                <a:gd name="T17" fmla="*/ 46 h 65"/>
                <a:gd name="T18" fmla="*/ 42 w 396"/>
                <a:gd name="T19" fmla="*/ 40 h 65"/>
                <a:gd name="T20" fmla="*/ 50 w 396"/>
                <a:gd name="T21" fmla="*/ 37 h 65"/>
                <a:gd name="T22" fmla="*/ 56 w 396"/>
                <a:gd name="T23" fmla="*/ 34 h 65"/>
                <a:gd name="T24" fmla="*/ 64 w 396"/>
                <a:gd name="T25" fmla="*/ 33 h 65"/>
                <a:gd name="T26" fmla="*/ 70 w 396"/>
                <a:gd name="T27" fmla="*/ 33 h 65"/>
                <a:gd name="T28" fmla="*/ 76 w 396"/>
                <a:gd name="T29" fmla="*/ 33 h 65"/>
                <a:gd name="T30" fmla="*/ 76 w 396"/>
                <a:gd name="T31" fmla="*/ 33 h 65"/>
                <a:gd name="T32" fmla="*/ 78 w 396"/>
                <a:gd name="T33" fmla="*/ 34 h 65"/>
                <a:gd name="T34" fmla="*/ 380 w 396"/>
                <a:gd name="T35" fmla="*/ 34 h 65"/>
                <a:gd name="T36" fmla="*/ 380 w 396"/>
                <a:gd name="T37" fmla="*/ 34 h 65"/>
                <a:gd name="T38" fmla="*/ 386 w 396"/>
                <a:gd name="T39" fmla="*/ 33 h 65"/>
                <a:gd name="T40" fmla="*/ 391 w 396"/>
                <a:gd name="T41" fmla="*/ 29 h 65"/>
                <a:gd name="T42" fmla="*/ 395 w 396"/>
                <a:gd name="T43" fmla="*/ 24 h 65"/>
                <a:gd name="T44" fmla="*/ 396 w 396"/>
                <a:gd name="T45" fmla="*/ 18 h 65"/>
                <a:gd name="T46" fmla="*/ 396 w 396"/>
                <a:gd name="T47" fmla="*/ 18 h 65"/>
                <a:gd name="T48" fmla="*/ 395 w 396"/>
                <a:gd name="T49" fmla="*/ 12 h 65"/>
                <a:gd name="T50" fmla="*/ 391 w 396"/>
                <a:gd name="T51" fmla="*/ 5 h 65"/>
                <a:gd name="T52" fmla="*/ 386 w 396"/>
                <a:gd name="T53" fmla="*/ 3 h 65"/>
                <a:gd name="T54" fmla="*/ 380 w 396"/>
                <a:gd name="T55" fmla="*/ 2 h 65"/>
                <a:gd name="T56" fmla="*/ 80 w 396"/>
                <a:gd name="T57" fmla="*/ 2 h 65"/>
                <a:gd name="T58" fmla="*/ 80 w 396"/>
                <a:gd name="T59" fmla="*/ 2 h 65"/>
                <a:gd name="T60" fmla="*/ 71 w 396"/>
                <a:gd name="T61" fmla="*/ 0 h 65"/>
                <a:gd name="T62" fmla="*/ 60 w 396"/>
                <a:gd name="T63" fmla="*/ 2 h 65"/>
                <a:gd name="T64" fmla="*/ 50 w 396"/>
                <a:gd name="T65" fmla="*/ 3 h 65"/>
                <a:gd name="T66" fmla="*/ 39 w 396"/>
                <a:gd name="T67" fmla="*/ 7 h 65"/>
                <a:gd name="T68" fmla="*/ 28 w 396"/>
                <a:gd name="T69" fmla="*/ 12 h 65"/>
                <a:gd name="T70" fmla="*/ 16 w 396"/>
                <a:gd name="T71" fmla="*/ 19 h 65"/>
                <a:gd name="T72" fmla="*/ 13 w 396"/>
                <a:gd name="T73" fmla="*/ 24 h 65"/>
                <a:gd name="T74" fmla="*/ 8 w 396"/>
                <a:gd name="T75" fmla="*/ 29 h 65"/>
                <a:gd name="T76" fmla="*/ 4 w 396"/>
                <a:gd name="T77" fmla="*/ 35 h 65"/>
                <a:gd name="T78" fmla="*/ 1 w 396"/>
                <a:gd name="T79" fmla="*/ 43 h 65"/>
                <a:gd name="T80" fmla="*/ 1 w 396"/>
                <a:gd name="T81" fmla="*/ 43 h 65"/>
                <a:gd name="T82" fmla="*/ 0 w 396"/>
                <a:gd name="T83" fmla="*/ 49 h 65"/>
                <a:gd name="T84" fmla="*/ 1 w 396"/>
                <a:gd name="T85" fmla="*/ 55 h 65"/>
                <a:gd name="T86" fmla="*/ 4 w 396"/>
                <a:gd name="T87" fmla="*/ 60 h 65"/>
                <a:gd name="T88" fmla="*/ 10 w 396"/>
                <a:gd name="T89" fmla="*/ 64 h 65"/>
                <a:gd name="T90" fmla="*/ 10 w 396"/>
                <a:gd name="T91" fmla="*/ 64 h 65"/>
                <a:gd name="T92" fmla="*/ 16 w 396"/>
                <a:gd name="T9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5">
                  <a:moveTo>
                    <a:pt x="16" y="65"/>
                  </a:moveTo>
                  <a:lnTo>
                    <a:pt x="16" y="65"/>
                  </a:lnTo>
                  <a:lnTo>
                    <a:pt x="20" y="64"/>
                  </a:lnTo>
                  <a:lnTo>
                    <a:pt x="25" y="63"/>
                  </a:lnTo>
                  <a:lnTo>
                    <a:pt x="29" y="59"/>
                  </a:lnTo>
                  <a:lnTo>
                    <a:pt x="31" y="55"/>
                  </a:lnTo>
                  <a:lnTo>
                    <a:pt x="31" y="55"/>
                  </a:lnTo>
                  <a:lnTo>
                    <a:pt x="32" y="50"/>
                  </a:lnTo>
                  <a:lnTo>
                    <a:pt x="36" y="46"/>
                  </a:lnTo>
                  <a:lnTo>
                    <a:pt x="42" y="40"/>
                  </a:lnTo>
                  <a:lnTo>
                    <a:pt x="50" y="37"/>
                  </a:lnTo>
                  <a:lnTo>
                    <a:pt x="56" y="34"/>
                  </a:lnTo>
                  <a:lnTo>
                    <a:pt x="64" y="33"/>
                  </a:lnTo>
                  <a:lnTo>
                    <a:pt x="70" y="33"/>
                  </a:lnTo>
                  <a:lnTo>
                    <a:pt x="76" y="33"/>
                  </a:lnTo>
                  <a:lnTo>
                    <a:pt x="76" y="33"/>
                  </a:lnTo>
                  <a:lnTo>
                    <a:pt x="78" y="34"/>
                  </a:lnTo>
                  <a:lnTo>
                    <a:pt x="380" y="34"/>
                  </a:lnTo>
                  <a:lnTo>
                    <a:pt x="380" y="34"/>
                  </a:lnTo>
                  <a:lnTo>
                    <a:pt x="386" y="33"/>
                  </a:lnTo>
                  <a:lnTo>
                    <a:pt x="391" y="29"/>
                  </a:lnTo>
                  <a:lnTo>
                    <a:pt x="395" y="24"/>
                  </a:lnTo>
                  <a:lnTo>
                    <a:pt x="396" y="18"/>
                  </a:lnTo>
                  <a:lnTo>
                    <a:pt x="396" y="18"/>
                  </a:lnTo>
                  <a:lnTo>
                    <a:pt x="395" y="12"/>
                  </a:lnTo>
                  <a:lnTo>
                    <a:pt x="391" y="5"/>
                  </a:lnTo>
                  <a:lnTo>
                    <a:pt x="386" y="3"/>
                  </a:lnTo>
                  <a:lnTo>
                    <a:pt x="380" y="2"/>
                  </a:lnTo>
                  <a:lnTo>
                    <a:pt x="80" y="2"/>
                  </a:lnTo>
                  <a:lnTo>
                    <a:pt x="80" y="2"/>
                  </a:lnTo>
                  <a:lnTo>
                    <a:pt x="71" y="0"/>
                  </a:lnTo>
                  <a:lnTo>
                    <a:pt x="60" y="2"/>
                  </a:lnTo>
                  <a:lnTo>
                    <a:pt x="50" y="3"/>
                  </a:lnTo>
                  <a:lnTo>
                    <a:pt x="39" y="7"/>
                  </a:lnTo>
                  <a:lnTo>
                    <a:pt x="28" y="12"/>
                  </a:lnTo>
                  <a:lnTo>
                    <a:pt x="16" y="19"/>
                  </a:lnTo>
                  <a:lnTo>
                    <a:pt x="13" y="24"/>
                  </a:lnTo>
                  <a:lnTo>
                    <a:pt x="8" y="29"/>
                  </a:lnTo>
                  <a:lnTo>
                    <a:pt x="4" y="35"/>
                  </a:lnTo>
                  <a:lnTo>
                    <a:pt x="1" y="43"/>
                  </a:lnTo>
                  <a:lnTo>
                    <a:pt x="1" y="43"/>
                  </a:lnTo>
                  <a:lnTo>
                    <a:pt x="0" y="49"/>
                  </a:lnTo>
                  <a:lnTo>
                    <a:pt x="1" y="55"/>
                  </a:lnTo>
                  <a:lnTo>
                    <a:pt x="4" y="60"/>
                  </a:lnTo>
                  <a:lnTo>
                    <a:pt x="10" y="64"/>
                  </a:lnTo>
                  <a:lnTo>
                    <a:pt x="10" y="64"/>
                  </a:lnTo>
                  <a:lnTo>
                    <a:pt x="16" y="6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1"/>
            <p:cNvSpPr>
              <a:spLocks/>
            </p:cNvSpPr>
            <p:nvPr/>
          </p:nvSpPr>
          <p:spPr bwMode="auto">
            <a:xfrm>
              <a:off x="428" y="1396"/>
              <a:ext cx="79" cy="13"/>
            </a:xfrm>
            <a:custGeom>
              <a:avLst/>
              <a:gdLst>
                <a:gd name="T0" fmla="*/ 16 w 396"/>
                <a:gd name="T1" fmla="*/ 63 h 63"/>
                <a:gd name="T2" fmla="*/ 16 w 396"/>
                <a:gd name="T3" fmla="*/ 63 h 63"/>
                <a:gd name="T4" fmla="*/ 20 w 396"/>
                <a:gd name="T5" fmla="*/ 63 h 63"/>
                <a:gd name="T6" fmla="*/ 25 w 396"/>
                <a:gd name="T7" fmla="*/ 61 h 63"/>
                <a:gd name="T8" fmla="*/ 29 w 396"/>
                <a:gd name="T9" fmla="*/ 57 h 63"/>
                <a:gd name="T10" fmla="*/ 31 w 396"/>
                <a:gd name="T11" fmla="*/ 53 h 63"/>
                <a:gd name="T12" fmla="*/ 31 w 396"/>
                <a:gd name="T13" fmla="*/ 53 h 63"/>
                <a:gd name="T14" fmla="*/ 32 w 396"/>
                <a:gd name="T15" fmla="*/ 48 h 63"/>
                <a:gd name="T16" fmla="*/ 36 w 396"/>
                <a:gd name="T17" fmla="*/ 45 h 63"/>
                <a:gd name="T18" fmla="*/ 42 w 396"/>
                <a:gd name="T19" fmla="*/ 40 h 63"/>
                <a:gd name="T20" fmla="*/ 50 w 396"/>
                <a:gd name="T21" fmla="*/ 35 h 63"/>
                <a:gd name="T22" fmla="*/ 56 w 396"/>
                <a:gd name="T23" fmla="*/ 34 h 63"/>
                <a:gd name="T24" fmla="*/ 64 w 396"/>
                <a:gd name="T25" fmla="*/ 32 h 63"/>
                <a:gd name="T26" fmla="*/ 70 w 396"/>
                <a:gd name="T27" fmla="*/ 32 h 63"/>
                <a:gd name="T28" fmla="*/ 76 w 396"/>
                <a:gd name="T29" fmla="*/ 32 h 63"/>
                <a:gd name="T30" fmla="*/ 76 w 396"/>
                <a:gd name="T31" fmla="*/ 32 h 63"/>
                <a:gd name="T32" fmla="*/ 78 w 396"/>
                <a:gd name="T33" fmla="*/ 32 h 63"/>
                <a:gd name="T34" fmla="*/ 380 w 396"/>
                <a:gd name="T35" fmla="*/ 32 h 63"/>
                <a:gd name="T36" fmla="*/ 380 w 396"/>
                <a:gd name="T37" fmla="*/ 32 h 63"/>
                <a:gd name="T38" fmla="*/ 386 w 396"/>
                <a:gd name="T39" fmla="*/ 31 h 63"/>
                <a:gd name="T40" fmla="*/ 391 w 396"/>
                <a:gd name="T41" fmla="*/ 27 h 63"/>
                <a:gd name="T42" fmla="*/ 395 w 396"/>
                <a:gd name="T43" fmla="*/ 22 h 63"/>
                <a:gd name="T44" fmla="*/ 396 w 396"/>
                <a:gd name="T45" fmla="*/ 16 h 63"/>
                <a:gd name="T46" fmla="*/ 396 w 396"/>
                <a:gd name="T47" fmla="*/ 16 h 63"/>
                <a:gd name="T48" fmla="*/ 395 w 396"/>
                <a:gd name="T49" fmla="*/ 10 h 63"/>
                <a:gd name="T50" fmla="*/ 391 w 396"/>
                <a:gd name="T51" fmla="*/ 5 h 63"/>
                <a:gd name="T52" fmla="*/ 386 w 396"/>
                <a:gd name="T53" fmla="*/ 1 h 63"/>
                <a:gd name="T54" fmla="*/ 380 w 396"/>
                <a:gd name="T55" fmla="*/ 0 h 63"/>
                <a:gd name="T56" fmla="*/ 80 w 396"/>
                <a:gd name="T57" fmla="*/ 0 h 63"/>
                <a:gd name="T58" fmla="*/ 80 w 396"/>
                <a:gd name="T59" fmla="*/ 0 h 63"/>
                <a:gd name="T60" fmla="*/ 71 w 396"/>
                <a:gd name="T61" fmla="*/ 0 h 63"/>
                <a:gd name="T62" fmla="*/ 60 w 396"/>
                <a:gd name="T63" fmla="*/ 0 h 63"/>
                <a:gd name="T64" fmla="*/ 50 w 396"/>
                <a:gd name="T65" fmla="*/ 1 h 63"/>
                <a:gd name="T66" fmla="*/ 39 w 396"/>
                <a:gd name="T67" fmla="*/ 5 h 63"/>
                <a:gd name="T68" fmla="*/ 28 w 396"/>
                <a:gd name="T69" fmla="*/ 10 h 63"/>
                <a:gd name="T70" fmla="*/ 16 w 396"/>
                <a:gd name="T71" fmla="*/ 19 h 63"/>
                <a:gd name="T72" fmla="*/ 13 w 396"/>
                <a:gd name="T73" fmla="*/ 22 h 63"/>
                <a:gd name="T74" fmla="*/ 8 w 396"/>
                <a:gd name="T75" fmla="*/ 29 h 63"/>
                <a:gd name="T76" fmla="*/ 4 w 396"/>
                <a:gd name="T77" fmla="*/ 35 h 63"/>
                <a:gd name="T78" fmla="*/ 1 w 396"/>
                <a:gd name="T79" fmla="*/ 41 h 63"/>
                <a:gd name="T80" fmla="*/ 1 w 396"/>
                <a:gd name="T81" fmla="*/ 41 h 63"/>
                <a:gd name="T82" fmla="*/ 0 w 396"/>
                <a:gd name="T83" fmla="*/ 47 h 63"/>
                <a:gd name="T84" fmla="*/ 1 w 396"/>
                <a:gd name="T85" fmla="*/ 53 h 63"/>
                <a:gd name="T86" fmla="*/ 4 w 396"/>
                <a:gd name="T87" fmla="*/ 58 h 63"/>
                <a:gd name="T88" fmla="*/ 10 w 396"/>
                <a:gd name="T89" fmla="*/ 62 h 63"/>
                <a:gd name="T90" fmla="*/ 10 w 396"/>
                <a:gd name="T91" fmla="*/ 62 h 63"/>
                <a:gd name="T92" fmla="*/ 16 w 396"/>
                <a:gd name="T9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3">
                  <a:moveTo>
                    <a:pt x="16" y="63"/>
                  </a:moveTo>
                  <a:lnTo>
                    <a:pt x="16" y="63"/>
                  </a:lnTo>
                  <a:lnTo>
                    <a:pt x="20" y="63"/>
                  </a:lnTo>
                  <a:lnTo>
                    <a:pt x="25" y="61"/>
                  </a:lnTo>
                  <a:lnTo>
                    <a:pt x="29" y="57"/>
                  </a:lnTo>
                  <a:lnTo>
                    <a:pt x="31" y="53"/>
                  </a:lnTo>
                  <a:lnTo>
                    <a:pt x="31" y="53"/>
                  </a:lnTo>
                  <a:lnTo>
                    <a:pt x="32" y="48"/>
                  </a:lnTo>
                  <a:lnTo>
                    <a:pt x="36" y="45"/>
                  </a:lnTo>
                  <a:lnTo>
                    <a:pt x="42" y="40"/>
                  </a:lnTo>
                  <a:lnTo>
                    <a:pt x="50" y="35"/>
                  </a:lnTo>
                  <a:lnTo>
                    <a:pt x="56" y="34"/>
                  </a:lnTo>
                  <a:lnTo>
                    <a:pt x="64" y="32"/>
                  </a:lnTo>
                  <a:lnTo>
                    <a:pt x="70" y="32"/>
                  </a:lnTo>
                  <a:lnTo>
                    <a:pt x="76" y="32"/>
                  </a:lnTo>
                  <a:lnTo>
                    <a:pt x="76" y="32"/>
                  </a:lnTo>
                  <a:lnTo>
                    <a:pt x="78" y="32"/>
                  </a:lnTo>
                  <a:lnTo>
                    <a:pt x="380" y="32"/>
                  </a:lnTo>
                  <a:lnTo>
                    <a:pt x="380" y="32"/>
                  </a:lnTo>
                  <a:lnTo>
                    <a:pt x="386" y="31"/>
                  </a:lnTo>
                  <a:lnTo>
                    <a:pt x="391" y="27"/>
                  </a:lnTo>
                  <a:lnTo>
                    <a:pt x="395" y="22"/>
                  </a:lnTo>
                  <a:lnTo>
                    <a:pt x="396" y="16"/>
                  </a:lnTo>
                  <a:lnTo>
                    <a:pt x="396" y="16"/>
                  </a:lnTo>
                  <a:lnTo>
                    <a:pt x="395" y="10"/>
                  </a:lnTo>
                  <a:lnTo>
                    <a:pt x="391" y="5"/>
                  </a:lnTo>
                  <a:lnTo>
                    <a:pt x="386" y="1"/>
                  </a:lnTo>
                  <a:lnTo>
                    <a:pt x="380" y="0"/>
                  </a:lnTo>
                  <a:lnTo>
                    <a:pt x="80" y="0"/>
                  </a:lnTo>
                  <a:lnTo>
                    <a:pt x="80" y="0"/>
                  </a:lnTo>
                  <a:lnTo>
                    <a:pt x="71" y="0"/>
                  </a:lnTo>
                  <a:lnTo>
                    <a:pt x="60" y="0"/>
                  </a:lnTo>
                  <a:lnTo>
                    <a:pt x="50" y="1"/>
                  </a:lnTo>
                  <a:lnTo>
                    <a:pt x="39" y="5"/>
                  </a:lnTo>
                  <a:lnTo>
                    <a:pt x="28" y="10"/>
                  </a:lnTo>
                  <a:lnTo>
                    <a:pt x="16" y="19"/>
                  </a:lnTo>
                  <a:lnTo>
                    <a:pt x="13" y="22"/>
                  </a:lnTo>
                  <a:lnTo>
                    <a:pt x="8" y="29"/>
                  </a:lnTo>
                  <a:lnTo>
                    <a:pt x="4" y="35"/>
                  </a:lnTo>
                  <a:lnTo>
                    <a:pt x="1" y="41"/>
                  </a:lnTo>
                  <a:lnTo>
                    <a:pt x="1" y="41"/>
                  </a:lnTo>
                  <a:lnTo>
                    <a:pt x="0" y="47"/>
                  </a:lnTo>
                  <a:lnTo>
                    <a:pt x="1" y="53"/>
                  </a:lnTo>
                  <a:lnTo>
                    <a:pt x="4" y="58"/>
                  </a:lnTo>
                  <a:lnTo>
                    <a:pt x="10" y="62"/>
                  </a:lnTo>
                  <a:lnTo>
                    <a:pt x="10" y="62"/>
                  </a:lnTo>
                  <a:lnTo>
                    <a:pt x="16" y="6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2"/>
            <p:cNvSpPr>
              <a:spLocks/>
            </p:cNvSpPr>
            <p:nvPr/>
          </p:nvSpPr>
          <p:spPr bwMode="auto">
            <a:xfrm>
              <a:off x="428" y="1396"/>
              <a:ext cx="79" cy="13"/>
            </a:xfrm>
            <a:custGeom>
              <a:avLst/>
              <a:gdLst>
                <a:gd name="T0" fmla="*/ 16 w 396"/>
                <a:gd name="T1" fmla="*/ 63 h 63"/>
                <a:gd name="T2" fmla="*/ 16 w 396"/>
                <a:gd name="T3" fmla="*/ 63 h 63"/>
                <a:gd name="T4" fmla="*/ 20 w 396"/>
                <a:gd name="T5" fmla="*/ 63 h 63"/>
                <a:gd name="T6" fmla="*/ 25 w 396"/>
                <a:gd name="T7" fmla="*/ 61 h 63"/>
                <a:gd name="T8" fmla="*/ 29 w 396"/>
                <a:gd name="T9" fmla="*/ 57 h 63"/>
                <a:gd name="T10" fmla="*/ 31 w 396"/>
                <a:gd name="T11" fmla="*/ 53 h 63"/>
                <a:gd name="T12" fmla="*/ 31 w 396"/>
                <a:gd name="T13" fmla="*/ 53 h 63"/>
                <a:gd name="T14" fmla="*/ 32 w 396"/>
                <a:gd name="T15" fmla="*/ 48 h 63"/>
                <a:gd name="T16" fmla="*/ 36 w 396"/>
                <a:gd name="T17" fmla="*/ 45 h 63"/>
                <a:gd name="T18" fmla="*/ 42 w 396"/>
                <a:gd name="T19" fmla="*/ 40 h 63"/>
                <a:gd name="T20" fmla="*/ 50 w 396"/>
                <a:gd name="T21" fmla="*/ 35 h 63"/>
                <a:gd name="T22" fmla="*/ 56 w 396"/>
                <a:gd name="T23" fmla="*/ 34 h 63"/>
                <a:gd name="T24" fmla="*/ 64 w 396"/>
                <a:gd name="T25" fmla="*/ 32 h 63"/>
                <a:gd name="T26" fmla="*/ 70 w 396"/>
                <a:gd name="T27" fmla="*/ 32 h 63"/>
                <a:gd name="T28" fmla="*/ 76 w 396"/>
                <a:gd name="T29" fmla="*/ 32 h 63"/>
                <a:gd name="T30" fmla="*/ 76 w 396"/>
                <a:gd name="T31" fmla="*/ 32 h 63"/>
                <a:gd name="T32" fmla="*/ 78 w 396"/>
                <a:gd name="T33" fmla="*/ 32 h 63"/>
                <a:gd name="T34" fmla="*/ 380 w 396"/>
                <a:gd name="T35" fmla="*/ 32 h 63"/>
                <a:gd name="T36" fmla="*/ 380 w 396"/>
                <a:gd name="T37" fmla="*/ 32 h 63"/>
                <a:gd name="T38" fmla="*/ 386 w 396"/>
                <a:gd name="T39" fmla="*/ 31 h 63"/>
                <a:gd name="T40" fmla="*/ 391 w 396"/>
                <a:gd name="T41" fmla="*/ 27 h 63"/>
                <a:gd name="T42" fmla="*/ 395 w 396"/>
                <a:gd name="T43" fmla="*/ 22 h 63"/>
                <a:gd name="T44" fmla="*/ 396 w 396"/>
                <a:gd name="T45" fmla="*/ 16 h 63"/>
                <a:gd name="T46" fmla="*/ 396 w 396"/>
                <a:gd name="T47" fmla="*/ 16 h 63"/>
                <a:gd name="T48" fmla="*/ 395 w 396"/>
                <a:gd name="T49" fmla="*/ 10 h 63"/>
                <a:gd name="T50" fmla="*/ 391 w 396"/>
                <a:gd name="T51" fmla="*/ 5 h 63"/>
                <a:gd name="T52" fmla="*/ 386 w 396"/>
                <a:gd name="T53" fmla="*/ 1 h 63"/>
                <a:gd name="T54" fmla="*/ 380 w 396"/>
                <a:gd name="T55" fmla="*/ 0 h 63"/>
                <a:gd name="T56" fmla="*/ 80 w 396"/>
                <a:gd name="T57" fmla="*/ 0 h 63"/>
                <a:gd name="T58" fmla="*/ 80 w 396"/>
                <a:gd name="T59" fmla="*/ 0 h 63"/>
                <a:gd name="T60" fmla="*/ 71 w 396"/>
                <a:gd name="T61" fmla="*/ 0 h 63"/>
                <a:gd name="T62" fmla="*/ 60 w 396"/>
                <a:gd name="T63" fmla="*/ 0 h 63"/>
                <a:gd name="T64" fmla="*/ 50 w 396"/>
                <a:gd name="T65" fmla="*/ 1 h 63"/>
                <a:gd name="T66" fmla="*/ 39 w 396"/>
                <a:gd name="T67" fmla="*/ 5 h 63"/>
                <a:gd name="T68" fmla="*/ 28 w 396"/>
                <a:gd name="T69" fmla="*/ 10 h 63"/>
                <a:gd name="T70" fmla="*/ 16 w 396"/>
                <a:gd name="T71" fmla="*/ 19 h 63"/>
                <a:gd name="T72" fmla="*/ 13 w 396"/>
                <a:gd name="T73" fmla="*/ 22 h 63"/>
                <a:gd name="T74" fmla="*/ 8 w 396"/>
                <a:gd name="T75" fmla="*/ 29 h 63"/>
                <a:gd name="T76" fmla="*/ 4 w 396"/>
                <a:gd name="T77" fmla="*/ 35 h 63"/>
                <a:gd name="T78" fmla="*/ 1 w 396"/>
                <a:gd name="T79" fmla="*/ 41 h 63"/>
                <a:gd name="T80" fmla="*/ 1 w 396"/>
                <a:gd name="T81" fmla="*/ 41 h 63"/>
                <a:gd name="T82" fmla="*/ 0 w 396"/>
                <a:gd name="T83" fmla="*/ 47 h 63"/>
                <a:gd name="T84" fmla="*/ 1 w 396"/>
                <a:gd name="T85" fmla="*/ 53 h 63"/>
                <a:gd name="T86" fmla="*/ 4 w 396"/>
                <a:gd name="T87" fmla="*/ 58 h 63"/>
                <a:gd name="T88" fmla="*/ 10 w 396"/>
                <a:gd name="T89" fmla="*/ 62 h 63"/>
                <a:gd name="T90" fmla="*/ 10 w 396"/>
                <a:gd name="T91" fmla="*/ 62 h 63"/>
                <a:gd name="T92" fmla="*/ 16 w 396"/>
                <a:gd name="T9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3">
                  <a:moveTo>
                    <a:pt x="16" y="63"/>
                  </a:moveTo>
                  <a:lnTo>
                    <a:pt x="16" y="63"/>
                  </a:lnTo>
                  <a:lnTo>
                    <a:pt x="20" y="63"/>
                  </a:lnTo>
                  <a:lnTo>
                    <a:pt x="25" y="61"/>
                  </a:lnTo>
                  <a:lnTo>
                    <a:pt x="29" y="57"/>
                  </a:lnTo>
                  <a:lnTo>
                    <a:pt x="31" y="53"/>
                  </a:lnTo>
                  <a:lnTo>
                    <a:pt x="31" y="53"/>
                  </a:lnTo>
                  <a:lnTo>
                    <a:pt x="32" y="48"/>
                  </a:lnTo>
                  <a:lnTo>
                    <a:pt x="36" y="45"/>
                  </a:lnTo>
                  <a:lnTo>
                    <a:pt x="42" y="40"/>
                  </a:lnTo>
                  <a:lnTo>
                    <a:pt x="50" y="35"/>
                  </a:lnTo>
                  <a:lnTo>
                    <a:pt x="56" y="34"/>
                  </a:lnTo>
                  <a:lnTo>
                    <a:pt x="64" y="32"/>
                  </a:lnTo>
                  <a:lnTo>
                    <a:pt x="70" y="32"/>
                  </a:lnTo>
                  <a:lnTo>
                    <a:pt x="76" y="32"/>
                  </a:lnTo>
                  <a:lnTo>
                    <a:pt x="76" y="32"/>
                  </a:lnTo>
                  <a:lnTo>
                    <a:pt x="78" y="32"/>
                  </a:lnTo>
                  <a:lnTo>
                    <a:pt x="380" y="32"/>
                  </a:lnTo>
                  <a:lnTo>
                    <a:pt x="380" y="32"/>
                  </a:lnTo>
                  <a:lnTo>
                    <a:pt x="386" y="31"/>
                  </a:lnTo>
                  <a:lnTo>
                    <a:pt x="391" y="27"/>
                  </a:lnTo>
                  <a:lnTo>
                    <a:pt x="395" y="22"/>
                  </a:lnTo>
                  <a:lnTo>
                    <a:pt x="396" y="16"/>
                  </a:lnTo>
                  <a:lnTo>
                    <a:pt x="396" y="16"/>
                  </a:lnTo>
                  <a:lnTo>
                    <a:pt x="395" y="10"/>
                  </a:lnTo>
                  <a:lnTo>
                    <a:pt x="391" y="5"/>
                  </a:lnTo>
                  <a:lnTo>
                    <a:pt x="386" y="1"/>
                  </a:lnTo>
                  <a:lnTo>
                    <a:pt x="380" y="0"/>
                  </a:lnTo>
                  <a:lnTo>
                    <a:pt x="80" y="0"/>
                  </a:lnTo>
                  <a:lnTo>
                    <a:pt x="80" y="0"/>
                  </a:lnTo>
                  <a:lnTo>
                    <a:pt x="71" y="0"/>
                  </a:lnTo>
                  <a:lnTo>
                    <a:pt x="60" y="0"/>
                  </a:lnTo>
                  <a:lnTo>
                    <a:pt x="50" y="1"/>
                  </a:lnTo>
                  <a:lnTo>
                    <a:pt x="39" y="5"/>
                  </a:lnTo>
                  <a:lnTo>
                    <a:pt x="28" y="10"/>
                  </a:lnTo>
                  <a:lnTo>
                    <a:pt x="16" y="19"/>
                  </a:lnTo>
                  <a:lnTo>
                    <a:pt x="13" y="22"/>
                  </a:lnTo>
                  <a:lnTo>
                    <a:pt x="8" y="29"/>
                  </a:lnTo>
                  <a:lnTo>
                    <a:pt x="4" y="35"/>
                  </a:lnTo>
                  <a:lnTo>
                    <a:pt x="1" y="41"/>
                  </a:lnTo>
                  <a:lnTo>
                    <a:pt x="1" y="41"/>
                  </a:lnTo>
                  <a:lnTo>
                    <a:pt x="0" y="47"/>
                  </a:lnTo>
                  <a:lnTo>
                    <a:pt x="1" y="53"/>
                  </a:lnTo>
                  <a:lnTo>
                    <a:pt x="4" y="58"/>
                  </a:lnTo>
                  <a:lnTo>
                    <a:pt x="10" y="62"/>
                  </a:lnTo>
                  <a:lnTo>
                    <a:pt x="10" y="62"/>
                  </a:lnTo>
                  <a:lnTo>
                    <a:pt x="16" y="6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3"/>
            <p:cNvSpPr>
              <a:spLocks/>
            </p:cNvSpPr>
            <p:nvPr/>
          </p:nvSpPr>
          <p:spPr bwMode="auto">
            <a:xfrm>
              <a:off x="428" y="1424"/>
              <a:ext cx="79" cy="13"/>
            </a:xfrm>
            <a:custGeom>
              <a:avLst/>
              <a:gdLst>
                <a:gd name="T0" fmla="*/ 16 w 396"/>
                <a:gd name="T1" fmla="*/ 64 h 64"/>
                <a:gd name="T2" fmla="*/ 16 w 396"/>
                <a:gd name="T3" fmla="*/ 64 h 64"/>
                <a:gd name="T4" fmla="*/ 20 w 396"/>
                <a:gd name="T5" fmla="*/ 64 h 64"/>
                <a:gd name="T6" fmla="*/ 25 w 396"/>
                <a:gd name="T7" fmla="*/ 61 h 64"/>
                <a:gd name="T8" fmla="*/ 29 w 396"/>
                <a:gd name="T9" fmla="*/ 59 h 64"/>
                <a:gd name="T10" fmla="*/ 31 w 396"/>
                <a:gd name="T11" fmla="*/ 54 h 64"/>
                <a:gd name="T12" fmla="*/ 31 w 396"/>
                <a:gd name="T13" fmla="*/ 54 h 64"/>
                <a:gd name="T14" fmla="*/ 32 w 396"/>
                <a:gd name="T15" fmla="*/ 50 h 64"/>
                <a:gd name="T16" fmla="*/ 36 w 396"/>
                <a:gd name="T17" fmla="*/ 46 h 64"/>
                <a:gd name="T18" fmla="*/ 42 w 396"/>
                <a:gd name="T19" fmla="*/ 40 h 64"/>
                <a:gd name="T20" fmla="*/ 50 w 396"/>
                <a:gd name="T21" fmla="*/ 36 h 64"/>
                <a:gd name="T22" fmla="*/ 56 w 396"/>
                <a:gd name="T23" fmla="*/ 34 h 64"/>
                <a:gd name="T24" fmla="*/ 64 w 396"/>
                <a:gd name="T25" fmla="*/ 33 h 64"/>
                <a:gd name="T26" fmla="*/ 70 w 396"/>
                <a:gd name="T27" fmla="*/ 33 h 64"/>
                <a:gd name="T28" fmla="*/ 76 w 396"/>
                <a:gd name="T29" fmla="*/ 33 h 64"/>
                <a:gd name="T30" fmla="*/ 76 w 396"/>
                <a:gd name="T31" fmla="*/ 33 h 64"/>
                <a:gd name="T32" fmla="*/ 78 w 396"/>
                <a:gd name="T33" fmla="*/ 33 h 64"/>
                <a:gd name="T34" fmla="*/ 380 w 396"/>
                <a:gd name="T35" fmla="*/ 33 h 64"/>
                <a:gd name="T36" fmla="*/ 380 w 396"/>
                <a:gd name="T37" fmla="*/ 33 h 64"/>
                <a:gd name="T38" fmla="*/ 386 w 396"/>
                <a:gd name="T39" fmla="*/ 31 h 64"/>
                <a:gd name="T40" fmla="*/ 391 w 396"/>
                <a:gd name="T41" fmla="*/ 29 h 64"/>
                <a:gd name="T42" fmla="*/ 395 w 396"/>
                <a:gd name="T43" fmla="*/ 23 h 64"/>
                <a:gd name="T44" fmla="*/ 396 w 396"/>
                <a:gd name="T45" fmla="*/ 16 h 64"/>
                <a:gd name="T46" fmla="*/ 396 w 396"/>
                <a:gd name="T47" fmla="*/ 16 h 64"/>
                <a:gd name="T48" fmla="*/ 395 w 396"/>
                <a:gd name="T49" fmla="*/ 10 h 64"/>
                <a:gd name="T50" fmla="*/ 391 w 396"/>
                <a:gd name="T51" fmla="*/ 5 h 64"/>
                <a:gd name="T52" fmla="*/ 386 w 396"/>
                <a:gd name="T53" fmla="*/ 1 h 64"/>
                <a:gd name="T54" fmla="*/ 380 w 396"/>
                <a:gd name="T55" fmla="*/ 0 h 64"/>
                <a:gd name="T56" fmla="*/ 80 w 396"/>
                <a:gd name="T57" fmla="*/ 0 h 64"/>
                <a:gd name="T58" fmla="*/ 80 w 396"/>
                <a:gd name="T59" fmla="*/ 0 h 64"/>
                <a:gd name="T60" fmla="*/ 71 w 396"/>
                <a:gd name="T61" fmla="*/ 0 h 64"/>
                <a:gd name="T62" fmla="*/ 60 w 396"/>
                <a:gd name="T63" fmla="*/ 0 h 64"/>
                <a:gd name="T64" fmla="*/ 50 w 396"/>
                <a:gd name="T65" fmla="*/ 3 h 64"/>
                <a:gd name="T66" fmla="*/ 39 w 396"/>
                <a:gd name="T67" fmla="*/ 5 h 64"/>
                <a:gd name="T68" fmla="*/ 28 w 396"/>
                <a:gd name="T69" fmla="*/ 11 h 64"/>
                <a:gd name="T70" fmla="*/ 16 w 396"/>
                <a:gd name="T71" fmla="*/ 19 h 64"/>
                <a:gd name="T72" fmla="*/ 13 w 396"/>
                <a:gd name="T73" fmla="*/ 24 h 64"/>
                <a:gd name="T74" fmla="*/ 8 w 396"/>
                <a:gd name="T75" fmla="*/ 29 h 64"/>
                <a:gd name="T76" fmla="*/ 4 w 396"/>
                <a:gd name="T77" fmla="*/ 35 h 64"/>
                <a:gd name="T78" fmla="*/ 1 w 396"/>
                <a:gd name="T79" fmla="*/ 42 h 64"/>
                <a:gd name="T80" fmla="*/ 1 w 396"/>
                <a:gd name="T81" fmla="*/ 42 h 64"/>
                <a:gd name="T82" fmla="*/ 0 w 396"/>
                <a:gd name="T83" fmla="*/ 49 h 64"/>
                <a:gd name="T84" fmla="*/ 1 w 396"/>
                <a:gd name="T85" fmla="*/ 55 h 64"/>
                <a:gd name="T86" fmla="*/ 4 w 396"/>
                <a:gd name="T87" fmla="*/ 60 h 64"/>
                <a:gd name="T88" fmla="*/ 10 w 396"/>
                <a:gd name="T89" fmla="*/ 64 h 64"/>
                <a:gd name="T90" fmla="*/ 10 w 396"/>
                <a:gd name="T91" fmla="*/ 64 h 64"/>
                <a:gd name="T92" fmla="*/ 16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16" y="64"/>
                  </a:moveTo>
                  <a:lnTo>
                    <a:pt x="16" y="64"/>
                  </a:lnTo>
                  <a:lnTo>
                    <a:pt x="20" y="64"/>
                  </a:lnTo>
                  <a:lnTo>
                    <a:pt x="25" y="61"/>
                  </a:lnTo>
                  <a:lnTo>
                    <a:pt x="29" y="59"/>
                  </a:lnTo>
                  <a:lnTo>
                    <a:pt x="31" y="54"/>
                  </a:lnTo>
                  <a:lnTo>
                    <a:pt x="31" y="54"/>
                  </a:lnTo>
                  <a:lnTo>
                    <a:pt x="32" y="50"/>
                  </a:lnTo>
                  <a:lnTo>
                    <a:pt x="36" y="46"/>
                  </a:lnTo>
                  <a:lnTo>
                    <a:pt x="42" y="40"/>
                  </a:lnTo>
                  <a:lnTo>
                    <a:pt x="50" y="36"/>
                  </a:lnTo>
                  <a:lnTo>
                    <a:pt x="56" y="34"/>
                  </a:lnTo>
                  <a:lnTo>
                    <a:pt x="64" y="33"/>
                  </a:lnTo>
                  <a:lnTo>
                    <a:pt x="70" y="33"/>
                  </a:lnTo>
                  <a:lnTo>
                    <a:pt x="76" y="33"/>
                  </a:lnTo>
                  <a:lnTo>
                    <a:pt x="76" y="33"/>
                  </a:lnTo>
                  <a:lnTo>
                    <a:pt x="78" y="33"/>
                  </a:lnTo>
                  <a:lnTo>
                    <a:pt x="380" y="33"/>
                  </a:lnTo>
                  <a:lnTo>
                    <a:pt x="380" y="33"/>
                  </a:lnTo>
                  <a:lnTo>
                    <a:pt x="386" y="31"/>
                  </a:lnTo>
                  <a:lnTo>
                    <a:pt x="391" y="29"/>
                  </a:lnTo>
                  <a:lnTo>
                    <a:pt x="395" y="23"/>
                  </a:lnTo>
                  <a:lnTo>
                    <a:pt x="396" y="16"/>
                  </a:lnTo>
                  <a:lnTo>
                    <a:pt x="396" y="16"/>
                  </a:lnTo>
                  <a:lnTo>
                    <a:pt x="395" y="10"/>
                  </a:lnTo>
                  <a:lnTo>
                    <a:pt x="391" y="5"/>
                  </a:lnTo>
                  <a:lnTo>
                    <a:pt x="386" y="1"/>
                  </a:lnTo>
                  <a:lnTo>
                    <a:pt x="380" y="0"/>
                  </a:lnTo>
                  <a:lnTo>
                    <a:pt x="80" y="0"/>
                  </a:lnTo>
                  <a:lnTo>
                    <a:pt x="80" y="0"/>
                  </a:lnTo>
                  <a:lnTo>
                    <a:pt x="71" y="0"/>
                  </a:lnTo>
                  <a:lnTo>
                    <a:pt x="60" y="0"/>
                  </a:lnTo>
                  <a:lnTo>
                    <a:pt x="50" y="3"/>
                  </a:lnTo>
                  <a:lnTo>
                    <a:pt x="39" y="5"/>
                  </a:lnTo>
                  <a:lnTo>
                    <a:pt x="28" y="11"/>
                  </a:lnTo>
                  <a:lnTo>
                    <a:pt x="16" y="19"/>
                  </a:lnTo>
                  <a:lnTo>
                    <a:pt x="13" y="24"/>
                  </a:lnTo>
                  <a:lnTo>
                    <a:pt x="8" y="29"/>
                  </a:lnTo>
                  <a:lnTo>
                    <a:pt x="4" y="35"/>
                  </a:lnTo>
                  <a:lnTo>
                    <a:pt x="1" y="42"/>
                  </a:lnTo>
                  <a:lnTo>
                    <a:pt x="1" y="42"/>
                  </a:lnTo>
                  <a:lnTo>
                    <a:pt x="0" y="49"/>
                  </a:lnTo>
                  <a:lnTo>
                    <a:pt x="1" y="55"/>
                  </a:lnTo>
                  <a:lnTo>
                    <a:pt x="4" y="60"/>
                  </a:lnTo>
                  <a:lnTo>
                    <a:pt x="10" y="64"/>
                  </a:lnTo>
                  <a:lnTo>
                    <a:pt x="10" y="64"/>
                  </a:lnTo>
                  <a:lnTo>
                    <a:pt x="16"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4"/>
            <p:cNvSpPr>
              <a:spLocks/>
            </p:cNvSpPr>
            <p:nvPr/>
          </p:nvSpPr>
          <p:spPr bwMode="auto">
            <a:xfrm>
              <a:off x="428" y="1424"/>
              <a:ext cx="79" cy="13"/>
            </a:xfrm>
            <a:custGeom>
              <a:avLst/>
              <a:gdLst>
                <a:gd name="T0" fmla="*/ 16 w 396"/>
                <a:gd name="T1" fmla="*/ 64 h 64"/>
                <a:gd name="T2" fmla="*/ 16 w 396"/>
                <a:gd name="T3" fmla="*/ 64 h 64"/>
                <a:gd name="T4" fmla="*/ 20 w 396"/>
                <a:gd name="T5" fmla="*/ 64 h 64"/>
                <a:gd name="T6" fmla="*/ 25 w 396"/>
                <a:gd name="T7" fmla="*/ 61 h 64"/>
                <a:gd name="T8" fmla="*/ 29 w 396"/>
                <a:gd name="T9" fmla="*/ 59 h 64"/>
                <a:gd name="T10" fmla="*/ 31 w 396"/>
                <a:gd name="T11" fmla="*/ 54 h 64"/>
                <a:gd name="T12" fmla="*/ 31 w 396"/>
                <a:gd name="T13" fmla="*/ 54 h 64"/>
                <a:gd name="T14" fmla="*/ 32 w 396"/>
                <a:gd name="T15" fmla="*/ 50 h 64"/>
                <a:gd name="T16" fmla="*/ 36 w 396"/>
                <a:gd name="T17" fmla="*/ 46 h 64"/>
                <a:gd name="T18" fmla="*/ 42 w 396"/>
                <a:gd name="T19" fmla="*/ 40 h 64"/>
                <a:gd name="T20" fmla="*/ 50 w 396"/>
                <a:gd name="T21" fmla="*/ 36 h 64"/>
                <a:gd name="T22" fmla="*/ 56 w 396"/>
                <a:gd name="T23" fmla="*/ 34 h 64"/>
                <a:gd name="T24" fmla="*/ 64 w 396"/>
                <a:gd name="T25" fmla="*/ 33 h 64"/>
                <a:gd name="T26" fmla="*/ 70 w 396"/>
                <a:gd name="T27" fmla="*/ 33 h 64"/>
                <a:gd name="T28" fmla="*/ 76 w 396"/>
                <a:gd name="T29" fmla="*/ 33 h 64"/>
                <a:gd name="T30" fmla="*/ 76 w 396"/>
                <a:gd name="T31" fmla="*/ 33 h 64"/>
                <a:gd name="T32" fmla="*/ 78 w 396"/>
                <a:gd name="T33" fmla="*/ 33 h 64"/>
                <a:gd name="T34" fmla="*/ 380 w 396"/>
                <a:gd name="T35" fmla="*/ 33 h 64"/>
                <a:gd name="T36" fmla="*/ 380 w 396"/>
                <a:gd name="T37" fmla="*/ 33 h 64"/>
                <a:gd name="T38" fmla="*/ 386 w 396"/>
                <a:gd name="T39" fmla="*/ 31 h 64"/>
                <a:gd name="T40" fmla="*/ 391 w 396"/>
                <a:gd name="T41" fmla="*/ 29 h 64"/>
                <a:gd name="T42" fmla="*/ 395 w 396"/>
                <a:gd name="T43" fmla="*/ 23 h 64"/>
                <a:gd name="T44" fmla="*/ 396 w 396"/>
                <a:gd name="T45" fmla="*/ 16 h 64"/>
                <a:gd name="T46" fmla="*/ 396 w 396"/>
                <a:gd name="T47" fmla="*/ 16 h 64"/>
                <a:gd name="T48" fmla="*/ 395 w 396"/>
                <a:gd name="T49" fmla="*/ 10 h 64"/>
                <a:gd name="T50" fmla="*/ 391 w 396"/>
                <a:gd name="T51" fmla="*/ 5 h 64"/>
                <a:gd name="T52" fmla="*/ 386 w 396"/>
                <a:gd name="T53" fmla="*/ 1 h 64"/>
                <a:gd name="T54" fmla="*/ 380 w 396"/>
                <a:gd name="T55" fmla="*/ 0 h 64"/>
                <a:gd name="T56" fmla="*/ 80 w 396"/>
                <a:gd name="T57" fmla="*/ 0 h 64"/>
                <a:gd name="T58" fmla="*/ 80 w 396"/>
                <a:gd name="T59" fmla="*/ 0 h 64"/>
                <a:gd name="T60" fmla="*/ 71 w 396"/>
                <a:gd name="T61" fmla="*/ 0 h 64"/>
                <a:gd name="T62" fmla="*/ 60 w 396"/>
                <a:gd name="T63" fmla="*/ 0 h 64"/>
                <a:gd name="T64" fmla="*/ 50 w 396"/>
                <a:gd name="T65" fmla="*/ 3 h 64"/>
                <a:gd name="T66" fmla="*/ 39 w 396"/>
                <a:gd name="T67" fmla="*/ 5 h 64"/>
                <a:gd name="T68" fmla="*/ 28 w 396"/>
                <a:gd name="T69" fmla="*/ 11 h 64"/>
                <a:gd name="T70" fmla="*/ 16 w 396"/>
                <a:gd name="T71" fmla="*/ 19 h 64"/>
                <a:gd name="T72" fmla="*/ 13 w 396"/>
                <a:gd name="T73" fmla="*/ 24 h 64"/>
                <a:gd name="T74" fmla="*/ 8 w 396"/>
                <a:gd name="T75" fmla="*/ 29 h 64"/>
                <a:gd name="T76" fmla="*/ 4 w 396"/>
                <a:gd name="T77" fmla="*/ 35 h 64"/>
                <a:gd name="T78" fmla="*/ 1 w 396"/>
                <a:gd name="T79" fmla="*/ 42 h 64"/>
                <a:gd name="T80" fmla="*/ 1 w 396"/>
                <a:gd name="T81" fmla="*/ 42 h 64"/>
                <a:gd name="T82" fmla="*/ 0 w 396"/>
                <a:gd name="T83" fmla="*/ 49 h 64"/>
                <a:gd name="T84" fmla="*/ 1 w 396"/>
                <a:gd name="T85" fmla="*/ 55 h 64"/>
                <a:gd name="T86" fmla="*/ 4 w 396"/>
                <a:gd name="T87" fmla="*/ 60 h 64"/>
                <a:gd name="T88" fmla="*/ 10 w 396"/>
                <a:gd name="T89" fmla="*/ 64 h 64"/>
                <a:gd name="T90" fmla="*/ 10 w 396"/>
                <a:gd name="T91" fmla="*/ 64 h 64"/>
                <a:gd name="T92" fmla="*/ 16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16" y="64"/>
                  </a:moveTo>
                  <a:lnTo>
                    <a:pt x="16" y="64"/>
                  </a:lnTo>
                  <a:lnTo>
                    <a:pt x="20" y="64"/>
                  </a:lnTo>
                  <a:lnTo>
                    <a:pt x="25" y="61"/>
                  </a:lnTo>
                  <a:lnTo>
                    <a:pt x="29" y="59"/>
                  </a:lnTo>
                  <a:lnTo>
                    <a:pt x="31" y="54"/>
                  </a:lnTo>
                  <a:lnTo>
                    <a:pt x="31" y="54"/>
                  </a:lnTo>
                  <a:lnTo>
                    <a:pt x="32" y="50"/>
                  </a:lnTo>
                  <a:lnTo>
                    <a:pt x="36" y="46"/>
                  </a:lnTo>
                  <a:lnTo>
                    <a:pt x="42" y="40"/>
                  </a:lnTo>
                  <a:lnTo>
                    <a:pt x="50" y="36"/>
                  </a:lnTo>
                  <a:lnTo>
                    <a:pt x="56" y="34"/>
                  </a:lnTo>
                  <a:lnTo>
                    <a:pt x="64" y="33"/>
                  </a:lnTo>
                  <a:lnTo>
                    <a:pt x="70" y="33"/>
                  </a:lnTo>
                  <a:lnTo>
                    <a:pt x="76" y="33"/>
                  </a:lnTo>
                  <a:lnTo>
                    <a:pt x="76" y="33"/>
                  </a:lnTo>
                  <a:lnTo>
                    <a:pt x="78" y="33"/>
                  </a:lnTo>
                  <a:lnTo>
                    <a:pt x="380" y="33"/>
                  </a:lnTo>
                  <a:lnTo>
                    <a:pt x="380" y="33"/>
                  </a:lnTo>
                  <a:lnTo>
                    <a:pt x="386" y="31"/>
                  </a:lnTo>
                  <a:lnTo>
                    <a:pt x="391" y="29"/>
                  </a:lnTo>
                  <a:lnTo>
                    <a:pt x="395" y="23"/>
                  </a:lnTo>
                  <a:lnTo>
                    <a:pt x="396" y="16"/>
                  </a:lnTo>
                  <a:lnTo>
                    <a:pt x="396" y="16"/>
                  </a:lnTo>
                  <a:lnTo>
                    <a:pt x="395" y="10"/>
                  </a:lnTo>
                  <a:lnTo>
                    <a:pt x="391" y="5"/>
                  </a:lnTo>
                  <a:lnTo>
                    <a:pt x="386" y="1"/>
                  </a:lnTo>
                  <a:lnTo>
                    <a:pt x="380" y="0"/>
                  </a:lnTo>
                  <a:lnTo>
                    <a:pt x="80" y="0"/>
                  </a:lnTo>
                  <a:lnTo>
                    <a:pt x="80" y="0"/>
                  </a:lnTo>
                  <a:lnTo>
                    <a:pt x="71" y="0"/>
                  </a:lnTo>
                  <a:lnTo>
                    <a:pt x="60" y="0"/>
                  </a:lnTo>
                  <a:lnTo>
                    <a:pt x="50" y="3"/>
                  </a:lnTo>
                  <a:lnTo>
                    <a:pt x="39" y="5"/>
                  </a:lnTo>
                  <a:lnTo>
                    <a:pt x="28" y="11"/>
                  </a:lnTo>
                  <a:lnTo>
                    <a:pt x="16" y="19"/>
                  </a:lnTo>
                  <a:lnTo>
                    <a:pt x="13" y="24"/>
                  </a:lnTo>
                  <a:lnTo>
                    <a:pt x="8" y="29"/>
                  </a:lnTo>
                  <a:lnTo>
                    <a:pt x="4" y="35"/>
                  </a:lnTo>
                  <a:lnTo>
                    <a:pt x="1" y="42"/>
                  </a:lnTo>
                  <a:lnTo>
                    <a:pt x="1" y="42"/>
                  </a:lnTo>
                  <a:lnTo>
                    <a:pt x="0" y="49"/>
                  </a:lnTo>
                  <a:lnTo>
                    <a:pt x="1" y="55"/>
                  </a:lnTo>
                  <a:lnTo>
                    <a:pt x="4" y="60"/>
                  </a:lnTo>
                  <a:lnTo>
                    <a:pt x="10" y="64"/>
                  </a:lnTo>
                  <a:lnTo>
                    <a:pt x="10" y="64"/>
                  </a:lnTo>
                  <a:lnTo>
                    <a:pt x="16"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5"/>
            <p:cNvSpPr>
              <a:spLocks/>
            </p:cNvSpPr>
            <p:nvPr/>
          </p:nvSpPr>
          <p:spPr bwMode="auto">
            <a:xfrm>
              <a:off x="469" y="1476"/>
              <a:ext cx="35" cy="32"/>
            </a:xfrm>
            <a:custGeom>
              <a:avLst/>
              <a:gdLst>
                <a:gd name="T0" fmla="*/ 0 w 177"/>
                <a:gd name="T1" fmla="*/ 0 h 163"/>
                <a:gd name="T2" fmla="*/ 0 w 177"/>
                <a:gd name="T3" fmla="*/ 163 h 163"/>
                <a:gd name="T4" fmla="*/ 92 w 177"/>
                <a:gd name="T5" fmla="*/ 97 h 163"/>
                <a:gd name="T6" fmla="*/ 177 w 177"/>
                <a:gd name="T7" fmla="*/ 162 h 163"/>
                <a:gd name="T8" fmla="*/ 177 w 177"/>
                <a:gd name="T9" fmla="*/ 10 h 163"/>
                <a:gd name="T10" fmla="*/ 177 w 177"/>
                <a:gd name="T11" fmla="*/ 10 h 163"/>
                <a:gd name="T12" fmla="*/ 130 w 177"/>
                <a:gd name="T13" fmla="*/ 8 h 163"/>
                <a:gd name="T14" fmla="*/ 83 w 177"/>
                <a:gd name="T15" fmla="*/ 5 h 163"/>
                <a:gd name="T16" fmla="*/ 83 w 177"/>
                <a:gd name="T17" fmla="*/ 5 h 163"/>
                <a:gd name="T18" fmla="*/ 0 w 177"/>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163">
                  <a:moveTo>
                    <a:pt x="0" y="0"/>
                  </a:moveTo>
                  <a:lnTo>
                    <a:pt x="0" y="163"/>
                  </a:lnTo>
                  <a:lnTo>
                    <a:pt x="92" y="97"/>
                  </a:lnTo>
                  <a:lnTo>
                    <a:pt x="177" y="162"/>
                  </a:lnTo>
                  <a:lnTo>
                    <a:pt x="177" y="10"/>
                  </a:lnTo>
                  <a:lnTo>
                    <a:pt x="177" y="10"/>
                  </a:lnTo>
                  <a:lnTo>
                    <a:pt x="130" y="8"/>
                  </a:lnTo>
                  <a:lnTo>
                    <a:pt x="83" y="5"/>
                  </a:lnTo>
                  <a:lnTo>
                    <a:pt x="83" y="5"/>
                  </a:lnTo>
                  <a:lnTo>
                    <a:pt x="0" y="0"/>
                  </a:lnTo>
                  <a:close/>
                </a:path>
              </a:pathLst>
            </a:custGeom>
            <a:solidFill>
              <a:srgbClr val="FFFF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6"/>
            <p:cNvSpPr>
              <a:spLocks/>
            </p:cNvSpPr>
            <p:nvPr/>
          </p:nvSpPr>
          <p:spPr bwMode="auto">
            <a:xfrm>
              <a:off x="469" y="1476"/>
              <a:ext cx="35" cy="32"/>
            </a:xfrm>
            <a:custGeom>
              <a:avLst/>
              <a:gdLst>
                <a:gd name="T0" fmla="*/ 0 w 177"/>
                <a:gd name="T1" fmla="*/ 0 h 163"/>
                <a:gd name="T2" fmla="*/ 0 w 177"/>
                <a:gd name="T3" fmla="*/ 163 h 163"/>
                <a:gd name="T4" fmla="*/ 92 w 177"/>
                <a:gd name="T5" fmla="*/ 97 h 163"/>
                <a:gd name="T6" fmla="*/ 177 w 177"/>
                <a:gd name="T7" fmla="*/ 162 h 163"/>
                <a:gd name="T8" fmla="*/ 177 w 177"/>
                <a:gd name="T9" fmla="*/ 10 h 163"/>
                <a:gd name="T10" fmla="*/ 177 w 177"/>
                <a:gd name="T11" fmla="*/ 10 h 163"/>
                <a:gd name="T12" fmla="*/ 130 w 177"/>
                <a:gd name="T13" fmla="*/ 8 h 163"/>
                <a:gd name="T14" fmla="*/ 83 w 177"/>
                <a:gd name="T15" fmla="*/ 5 h 163"/>
                <a:gd name="T16" fmla="*/ 83 w 177"/>
                <a:gd name="T17" fmla="*/ 5 h 163"/>
                <a:gd name="T18" fmla="*/ 0 w 177"/>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163">
                  <a:moveTo>
                    <a:pt x="0" y="0"/>
                  </a:moveTo>
                  <a:lnTo>
                    <a:pt x="0" y="163"/>
                  </a:lnTo>
                  <a:lnTo>
                    <a:pt x="92" y="97"/>
                  </a:lnTo>
                  <a:lnTo>
                    <a:pt x="177" y="162"/>
                  </a:lnTo>
                  <a:lnTo>
                    <a:pt x="177" y="10"/>
                  </a:lnTo>
                  <a:lnTo>
                    <a:pt x="177" y="10"/>
                  </a:lnTo>
                  <a:lnTo>
                    <a:pt x="130" y="8"/>
                  </a:lnTo>
                  <a:lnTo>
                    <a:pt x="83" y="5"/>
                  </a:lnTo>
                  <a:lnTo>
                    <a:pt x="83" y="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7"/>
            <p:cNvSpPr>
              <a:spLocks/>
            </p:cNvSpPr>
            <p:nvPr/>
          </p:nvSpPr>
          <p:spPr bwMode="auto">
            <a:xfrm>
              <a:off x="469" y="1466"/>
              <a:ext cx="35" cy="12"/>
            </a:xfrm>
            <a:custGeom>
              <a:avLst/>
              <a:gdLst>
                <a:gd name="T0" fmla="*/ 177 w 177"/>
                <a:gd name="T1" fmla="*/ 0 h 58"/>
                <a:gd name="T2" fmla="*/ 0 w 177"/>
                <a:gd name="T3" fmla="*/ 2 h 58"/>
                <a:gd name="T4" fmla="*/ 0 w 177"/>
                <a:gd name="T5" fmla="*/ 48 h 58"/>
                <a:gd name="T6" fmla="*/ 0 w 177"/>
                <a:gd name="T7" fmla="*/ 48 h 58"/>
                <a:gd name="T8" fmla="*/ 83 w 177"/>
                <a:gd name="T9" fmla="*/ 53 h 58"/>
                <a:gd name="T10" fmla="*/ 83 w 177"/>
                <a:gd name="T11" fmla="*/ 53 h 58"/>
                <a:gd name="T12" fmla="*/ 130 w 177"/>
                <a:gd name="T13" fmla="*/ 56 h 58"/>
                <a:gd name="T14" fmla="*/ 177 w 177"/>
                <a:gd name="T15" fmla="*/ 58 h 58"/>
                <a:gd name="T16" fmla="*/ 177 w 177"/>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58">
                  <a:moveTo>
                    <a:pt x="177" y="0"/>
                  </a:moveTo>
                  <a:lnTo>
                    <a:pt x="0" y="2"/>
                  </a:lnTo>
                  <a:lnTo>
                    <a:pt x="0" y="48"/>
                  </a:lnTo>
                  <a:lnTo>
                    <a:pt x="0" y="48"/>
                  </a:lnTo>
                  <a:lnTo>
                    <a:pt x="83" y="53"/>
                  </a:lnTo>
                  <a:lnTo>
                    <a:pt x="83" y="53"/>
                  </a:lnTo>
                  <a:lnTo>
                    <a:pt x="130" y="56"/>
                  </a:lnTo>
                  <a:lnTo>
                    <a:pt x="177" y="58"/>
                  </a:lnTo>
                  <a:lnTo>
                    <a:pt x="17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8"/>
            <p:cNvSpPr>
              <a:spLocks/>
            </p:cNvSpPr>
            <p:nvPr/>
          </p:nvSpPr>
          <p:spPr bwMode="auto">
            <a:xfrm>
              <a:off x="469" y="1466"/>
              <a:ext cx="35" cy="12"/>
            </a:xfrm>
            <a:custGeom>
              <a:avLst/>
              <a:gdLst>
                <a:gd name="T0" fmla="*/ 177 w 177"/>
                <a:gd name="T1" fmla="*/ 0 h 58"/>
                <a:gd name="T2" fmla="*/ 0 w 177"/>
                <a:gd name="T3" fmla="*/ 2 h 58"/>
                <a:gd name="T4" fmla="*/ 0 w 177"/>
                <a:gd name="T5" fmla="*/ 48 h 58"/>
                <a:gd name="T6" fmla="*/ 0 w 177"/>
                <a:gd name="T7" fmla="*/ 48 h 58"/>
                <a:gd name="T8" fmla="*/ 83 w 177"/>
                <a:gd name="T9" fmla="*/ 53 h 58"/>
                <a:gd name="T10" fmla="*/ 83 w 177"/>
                <a:gd name="T11" fmla="*/ 53 h 58"/>
                <a:gd name="T12" fmla="*/ 130 w 177"/>
                <a:gd name="T13" fmla="*/ 56 h 58"/>
                <a:gd name="T14" fmla="*/ 177 w 177"/>
                <a:gd name="T15" fmla="*/ 58 h 58"/>
                <a:gd name="T16" fmla="*/ 177 w 177"/>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58">
                  <a:moveTo>
                    <a:pt x="177" y="0"/>
                  </a:moveTo>
                  <a:lnTo>
                    <a:pt x="0" y="2"/>
                  </a:lnTo>
                  <a:lnTo>
                    <a:pt x="0" y="48"/>
                  </a:lnTo>
                  <a:lnTo>
                    <a:pt x="0" y="48"/>
                  </a:lnTo>
                  <a:lnTo>
                    <a:pt x="83" y="53"/>
                  </a:lnTo>
                  <a:lnTo>
                    <a:pt x="83" y="53"/>
                  </a:lnTo>
                  <a:lnTo>
                    <a:pt x="130" y="56"/>
                  </a:lnTo>
                  <a:lnTo>
                    <a:pt x="177" y="58"/>
                  </a:lnTo>
                  <a:lnTo>
                    <a:pt x="1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9"/>
            <p:cNvSpPr>
              <a:spLocks noEditPoints="1"/>
            </p:cNvSpPr>
            <p:nvPr/>
          </p:nvSpPr>
          <p:spPr bwMode="auto">
            <a:xfrm>
              <a:off x="465" y="1459"/>
              <a:ext cx="43" cy="56"/>
            </a:xfrm>
            <a:custGeom>
              <a:avLst/>
              <a:gdLst>
                <a:gd name="T0" fmla="*/ 217 w 217"/>
                <a:gd name="T1" fmla="*/ 281 h 281"/>
                <a:gd name="T2" fmla="*/ 110 w 217"/>
                <a:gd name="T3" fmla="*/ 204 h 281"/>
                <a:gd name="T4" fmla="*/ 0 w 217"/>
                <a:gd name="T5" fmla="*/ 280 h 281"/>
                <a:gd name="T6" fmla="*/ 0 w 217"/>
                <a:gd name="T7" fmla="*/ 0 h 281"/>
                <a:gd name="T8" fmla="*/ 217 w 217"/>
                <a:gd name="T9" fmla="*/ 0 h 281"/>
                <a:gd name="T10" fmla="*/ 217 w 217"/>
                <a:gd name="T11" fmla="*/ 281 h 281"/>
                <a:gd name="T12" fmla="*/ 20 w 217"/>
                <a:gd name="T13" fmla="*/ 18 h 281"/>
                <a:gd name="T14" fmla="*/ 20 w 217"/>
                <a:gd name="T15" fmla="*/ 247 h 281"/>
                <a:gd name="T16" fmla="*/ 112 w 217"/>
                <a:gd name="T17" fmla="*/ 181 h 281"/>
                <a:gd name="T18" fmla="*/ 197 w 217"/>
                <a:gd name="T19" fmla="*/ 246 h 281"/>
                <a:gd name="T20" fmla="*/ 197 w 217"/>
                <a:gd name="T21" fmla="*/ 18 h 281"/>
                <a:gd name="T22" fmla="*/ 20 w 217"/>
                <a:gd name="T23" fmla="*/ 18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7" h="281">
                  <a:moveTo>
                    <a:pt x="217" y="281"/>
                  </a:moveTo>
                  <a:lnTo>
                    <a:pt x="110" y="204"/>
                  </a:lnTo>
                  <a:lnTo>
                    <a:pt x="0" y="280"/>
                  </a:lnTo>
                  <a:lnTo>
                    <a:pt x="0" y="0"/>
                  </a:lnTo>
                  <a:lnTo>
                    <a:pt x="217" y="0"/>
                  </a:lnTo>
                  <a:lnTo>
                    <a:pt x="217" y="281"/>
                  </a:lnTo>
                  <a:close/>
                  <a:moveTo>
                    <a:pt x="20" y="18"/>
                  </a:moveTo>
                  <a:lnTo>
                    <a:pt x="20" y="247"/>
                  </a:lnTo>
                  <a:lnTo>
                    <a:pt x="112" y="181"/>
                  </a:lnTo>
                  <a:lnTo>
                    <a:pt x="197" y="246"/>
                  </a:lnTo>
                  <a:lnTo>
                    <a:pt x="197" y="18"/>
                  </a:lnTo>
                  <a:lnTo>
                    <a:pt x="2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30"/>
            <p:cNvSpPr>
              <a:spLocks/>
            </p:cNvSpPr>
            <p:nvPr/>
          </p:nvSpPr>
          <p:spPr bwMode="auto">
            <a:xfrm>
              <a:off x="465" y="1459"/>
              <a:ext cx="43" cy="56"/>
            </a:xfrm>
            <a:custGeom>
              <a:avLst/>
              <a:gdLst>
                <a:gd name="T0" fmla="*/ 217 w 217"/>
                <a:gd name="T1" fmla="*/ 281 h 281"/>
                <a:gd name="T2" fmla="*/ 110 w 217"/>
                <a:gd name="T3" fmla="*/ 204 h 281"/>
                <a:gd name="T4" fmla="*/ 0 w 217"/>
                <a:gd name="T5" fmla="*/ 280 h 281"/>
                <a:gd name="T6" fmla="*/ 0 w 217"/>
                <a:gd name="T7" fmla="*/ 0 h 281"/>
                <a:gd name="T8" fmla="*/ 217 w 217"/>
                <a:gd name="T9" fmla="*/ 0 h 281"/>
                <a:gd name="T10" fmla="*/ 217 w 217"/>
                <a:gd name="T11" fmla="*/ 281 h 281"/>
              </a:gdLst>
              <a:ahLst/>
              <a:cxnLst>
                <a:cxn ang="0">
                  <a:pos x="T0" y="T1"/>
                </a:cxn>
                <a:cxn ang="0">
                  <a:pos x="T2" y="T3"/>
                </a:cxn>
                <a:cxn ang="0">
                  <a:pos x="T4" y="T5"/>
                </a:cxn>
                <a:cxn ang="0">
                  <a:pos x="T6" y="T7"/>
                </a:cxn>
                <a:cxn ang="0">
                  <a:pos x="T8" y="T9"/>
                </a:cxn>
                <a:cxn ang="0">
                  <a:pos x="T10" y="T11"/>
                </a:cxn>
              </a:cxnLst>
              <a:rect l="0" t="0" r="r" b="b"/>
              <a:pathLst>
                <a:path w="217" h="281">
                  <a:moveTo>
                    <a:pt x="217" y="281"/>
                  </a:moveTo>
                  <a:lnTo>
                    <a:pt x="110" y="204"/>
                  </a:lnTo>
                  <a:lnTo>
                    <a:pt x="0" y="280"/>
                  </a:lnTo>
                  <a:lnTo>
                    <a:pt x="0" y="0"/>
                  </a:lnTo>
                  <a:lnTo>
                    <a:pt x="217" y="0"/>
                  </a:lnTo>
                  <a:lnTo>
                    <a:pt x="217" y="28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1"/>
            <p:cNvSpPr>
              <a:spLocks/>
            </p:cNvSpPr>
            <p:nvPr/>
          </p:nvSpPr>
          <p:spPr bwMode="auto">
            <a:xfrm>
              <a:off x="469" y="1462"/>
              <a:ext cx="35" cy="46"/>
            </a:xfrm>
            <a:custGeom>
              <a:avLst/>
              <a:gdLst>
                <a:gd name="T0" fmla="*/ 0 w 177"/>
                <a:gd name="T1" fmla="*/ 0 h 229"/>
                <a:gd name="T2" fmla="*/ 0 w 177"/>
                <a:gd name="T3" fmla="*/ 229 h 229"/>
                <a:gd name="T4" fmla="*/ 92 w 177"/>
                <a:gd name="T5" fmla="*/ 163 h 229"/>
                <a:gd name="T6" fmla="*/ 177 w 177"/>
                <a:gd name="T7" fmla="*/ 228 h 229"/>
                <a:gd name="T8" fmla="*/ 177 w 177"/>
                <a:gd name="T9" fmla="*/ 0 h 229"/>
                <a:gd name="T10" fmla="*/ 0 w 177"/>
                <a:gd name="T11" fmla="*/ 0 h 229"/>
              </a:gdLst>
              <a:ahLst/>
              <a:cxnLst>
                <a:cxn ang="0">
                  <a:pos x="T0" y="T1"/>
                </a:cxn>
                <a:cxn ang="0">
                  <a:pos x="T2" y="T3"/>
                </a:cxn>
                <a:cxn ang="0">
                  <a:pos x="T4" y="T5"/>
                </a:cxn>
                <a:cxn ang="0">
                  <a:pos x="T6" y="T7"/>
                </a:cxn>
                <a:cxn ang="0">
                  <a:pos x="T8" y="T9"/>
                </a:cxn>
                <a:cxn ang="0">
                  <a:pos x="T10" y="T11"/>
                </a:cxn>
              </a:cxnLst>
              <a:rect l="0" t="0" r="r" b="b"/>
              <a:pathLst>
                <a:path w="177" h="229">
                  <a:moveTo>
                    <a:pt x="0" y="0"/>
                  </a:moveTo>
                  <a:lnTo>
                    <a:pt x="0" y="229"/>
                  </a:lnTo>
                  <a:lnTo>
                    <a:pt x="92" y="163"/>
                  </a:lnTo>
                  <a:lnTo>
                    <a:pt x="177" y="228"/>
                  </a:lnTo>
                  <a:lnTo>
                    <a:pt x="17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2"/>
            <p:cNvSpPr>
              <a:spLocks noEditPoints="1"/>
            </p:cNvSpPr>
            <p:nvPr/>
          </p:nvSpPr>
          <p:spPr bwMode="auto">
            <a:xfrm>
              <a:off x="293" y="1315"/>
              <a:ext cx="230" cy="150"/>
            </a:xfrm>
            <a:custGeom>
              <a:avLst/>
              <a:gdLst>
                <a:gd name="T0" fmla="*/ 679 w 1153"/>
                <a:gd name="T1" fmla="*/ 585 h 749"/>
                <a:gd name="T2" fmla="*/ 739 w 1153"/>
                <a:gd name="T3" fmla="*/ 543 h 749"/>
                <a:gd name="T4" fmla="*/ 1073 w 1153"/>
                <a:gd name="T5" fmla="*/ 553 h 749"/>
                <a:gd name="T6" fmla="*/ 756 w 1153"/>
                <a:gd name="T7" fmla="*/ 576 h 749"/>
                <a:gd name="T8" fmla="*/ 722 w 1153"/>
                <a:gd name="T9" fmla="*/ 582 h 749"/>
                <a:gd name="T10" fmla="*/ 694 w 1153"/>
                <a:gd name="T11" fmla="*/ 607 h 749"/>
                <a:gd name="T12" fmla="*/ 679 w 1153"/>
                <a:gd name="T13" fmla="*/ 446 h 749"/>
                <a:gd name="T14" fmla="*/ 739 w 1153"/>
                <a:gd name="T15" fmla="*/ 405 h 749"/>
                <a:gd name="T16" fmla="*/ 1073 w 1153"/>
                <a:gd name="T17" fmla="*/ 415 h 749"/>
                <a:gd name="T18" fmla="*/ 756 w 1153"/>
                <a:gd name="T19" fmla="*/ 437 h 749"/>
                <a:gd name="T20" fmla="*/ 722 w 1153"/>
                <a:gd name="T21" fmla="*/ 444 h 749"/>
                <a:gd name="T22" fmla="*/ 694 w 1153"/>
                <a:gd name="T23" fmla="*/ 468 h 749"/>
                <a:gd name="T24" fmla="*/ 679 w 1153"/>
                <a:gd name="T25" fmla="*/ 308 h 749"/>
                <a:gd name="T26" fmla="*/ 739 w 1153"/>
                <a:gd name="T27" fmla="*/ 267 h 749"/>
                <a:gd name="T28" fmla="*/ 1073 w 1153"/>
                <a:gd name="T29" fmla="*/ 277 h 749"/>
                <a:gd name="T30" fmla="*/ 756 w 1153"/>
                <a:gd name="T31" fmla="*/ 299 h 749"/>
                <a:gd name="T32" fmla="*/ 722 w 1153"/>
                <a:gd name="T33" fmla="*/ 304 h 749"/>
                <a:gd name="T34" fmla="*/ 694 w 1153"/>
                <a:gd name="T35" fmla="*/ 330 h 749"/>
                <a:gd name="T36" fmla="*/ 679 w 1153"/>
                <a:gd name="T37" fmla="*/ 168 h 749"/>
                <a:gd name="T38" fmla="*/ 739 w 1153"/>
                <a:gd name="T39" fmla="*/ 127 h 749"/>
                <a:gd name="T40" fmla="*/ 1073 w 1153"/>
                <a:gd name="T41" fmla="*/ 137 h 749"/>
                <a:gd name="T42" fmla="*/ 756 w 1153"/>
                <a:gd name="T43" fmla="*/ 160 h 749"/>
                <a:gd name="T44" fmla="*/ 722 w 1153"/>
                <a:gd name="T45" fmla="*/ 166 h 749"/>
                <a:gd name="T46" fmla="*/ 694 w 1153"/>
                <a:gd name="T47" fmla="*/ 191 h 749"/>
                <a:gd name="T48" fmla="*/ 677 w 1153"/>
                <a:gd name="T49" fmla="*/ 19 h 749"/>
                <a:gd name="T50" fmla="*/ 596 w 1153"/>
                <a:gd name="T51" fmla="*/ 744 h 749"/>
                <a:gd name="T52" fmla="*/ 745 w 1153"/>
                <a:gd name="T53" fmla="*/ 706 h 749"/>
                <a:gd name="T54" fmla="*/ 1153 w 1153"/>
                <a:gd name="T55" fmla="*/ 713 h 749"/>
                <a:gd name="T56" fmla="*/ 955 w 1153"/>
                <a:gd name="T57" fmla="*/ 5 h 749"/>
                <a:gd name="T58" fmla="*/ 83 w 1153"/>
                <a:gd name="T59" fmla="*/ 566 h 749"/>
                <a:gd name="T60" fmla="*/ 396 w 1153"/>
                <a:gd name="T61" fmla="*/ 538 h 749"/>
                <a:gd name="T62" fmla="*/ 452 w 1153"/>
                <a:gd name="T63" fmla="*/ 552 h 749"/>
                <a:gd name="T64" fmla="*/ 465 w 1153"/>
                <a:gd name="T65" fmla="*/ 600 h 749"/>
                <a:gd name="T66" fmla="*/ 445 w 1153"/>
                <a:gd name="T67" fmla="*/ 592 h 749"/>
                <a:gd name="T68" fmla="*/ 406 w 1153"/>
                <a:gd name="T69" fmla="*/ 569 h 749"/>
                <a:gd name="T70" fmla="*/ 83 w 1153"/>
                <a:gd name="T71" fmla="*/ 427 h 749"/>
                <a:gd name="T72" fmla="*/ 396 w 1153"/>
                <a:gd name="T73" fmla="*/ 399 h 749"/>
                <a:gd name="T74" fmla="*/ 452 w 1153"/>
                <a:gd name="T75" fmla="*/ 412 h 749"/>
                <a:gd name="T76" fmla="*/ 465 w 1153"/>
                <a:gd name="T77" fmla="*/ 462 h 749"/>
                <a:gd name="T78" fmla="*/ 445 w 1153"/>
                <a:gd name="T79" fmla="*/ 452 h 749"/>
                <a:gd name="T80" fmla="*/ 406 w 1153"/>
                <a:gd name="T81" fmla="*/ 431 h 749"/>
                <a:gd name="T82" fmla="*/ 83 w 1153"/>
                <a:gd name="T83" fmla="*/ 288 h 749"/>
                <a:gd name="T84" fmla="*/ 396 w 1153"/>
                <a:gd name="T85" fmla="*/ 260 h 749"/>
                <a:gd name="T86" fmla="*/ 452 w 1153"/>
                <a:gd name="T87" fmla="*/ 274 h 749"/>
                <a:gd name="T88" fmla="*/ 465 w 1153"/>
                <a:gd name="T89" fmla="*/ 323 h 749"/>
                <a:gd name="T90" fmla="*/ 445 w 1153"/>
                <a:gd name="T91" fmla="*/ 314 h 749"/>
                <a:gd name="T92" fmla="*/ 406 w 1153"/>
                <a:gd name="T93" fmla="*/ 293 h 749"/>
                <a:gd name="T94" fmla="*/ 83 w 1153"/>
                <a:gd name="T95" fmla="*/ 150 h 749"/>
                <a:gd name="T96" fmla="*/ 396 w 1153"/>
                <a:gd name="T97" fmla="*/ 122 h 749"/>
                <a:gd name="T98" fmla="*/ 452 w 1153"/>
                <a:gd name="T99" fmla="*/ 135 h 749"/>
                <a:gd name="T100" fmla="*/ 465 w 1153"/>
                <a:gd name="T101" fmla="*/ 184 h 749"/>
                <a:gd name="T102" fmla="*/ 445 w 1153"/>
                <a:gd name="T103" fmla="*/ 176 h 749"/>
                <a:gd name="T104" fmla="*/ 406 w 1153"/>
                <a:gd name="T105" fmla="*/ 153 h 749"/>
                <a:gd name="T106" fmla="*/ 267 w 1153"/>
                <a:gd name="T107" fmla="*/ 3 h 749"/>
                <a:gd name="T108" fmla="*/ 0 w 1153"/>
                <a:gd name="T109" fmla="*/ 9 h 749"/>
                <a:gd name="T110" fmla="*/ 297 w 1153"/>
                <a:gd name="T111" fmla="*/ 703 h 749"/>
                <a:gd name="T112" fmla="*/ 508 w 1153"/>
                <a:gd name="T113" fmla="*/ 720 h 749"/>
                <a:gd name="T114" fmla="*/ 553 w 1153"/>
                <a:gd name="T115" fmla="*/ 747 h 749"/>
                <a:gd name="T116" fmla="*/ 535 w 1153"/>
                <a:gd name="T117" fmla="*/ 47 h 749"/>
                <a:gd name="T118" fmla="*/ 399 w 1153"/>
                <a:gd name="T119" fmla="*/ 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53" h="749">
                  <a:moveTo>
                    <a:pt x="694" y="607"/>
                  </a:moveTo>
                  <a:lnTo>
                    <a:pt x="694" y="607"/>
                  </a:lnTo>
                  <a:lnTo>
                    <a:pt x="688" y="607"/>
                  </a:lnTo>
                  <a:lnTo>
                    <a:pt x="688" y="607"/>
                  </a:lnTo>
                  <a:lnTo>
                    <a:pt x="682" y="603"/>
                  </a:lnTo>
                  <a:lnTo>
                    <a:pt x="679" y="598"/>
                  </a:lnTo>
                  <a:lnTo>
                    <a:pt x="678" y="592"/>
                  </a:lnTo>
                  <a:lnTo>
                    <a:pt x="679" y="585"/>
                  </a:lnTo>
                  <a:lnTo>
                    <a:pt x="679" y="585"/>
                  </a:lnTo>
                  <a:lnTo>
                    <a:pt x="684" y="573"/>
                  </a:lnTo>
                  <a:lnTo>
                    <a:pt x="692" y="564"/>
                  </a:lnTo>
                  <a:lnTo>
                    <a:pt x="701" y="557"/>
                  </a:lnTo>
                  <a:lnTo>
                    <a:pt x="710" y="552"/>
                  </a:lnTo>
                  <a:lnTo>
                    <a:pt x="719" y="548"/>
                  </a:lnTo>
                  <a:lnTo>
                    <a:pt x="729" y="544"/>
                  </a:lnTo>
                  <a:lnTo>
                    <a:pt x="739" y="543"/>
                  </a:lnTo>
                  <a:lnTo>
                    <a:pt x="748" y="543"/>
                  </a:lnTo>
                  <a:lnTo>
                    <a:pt x="748" y="543"/>
                  </a:lnTo>
                  <a:lnTo>
                    <a:pt x="758" y="543"/>
                  </a:lnTo>
                  <a:lnTo>
                    <a:pt x="1058" y="543"/>
                  </a:lnTo>
                  <a:lnTo>
                    <a:pt x="1058" y="543"/>
                  </a:lnTo>
                  <a:lnTo>
                    <a:pt x="1064" y="544"/>
                  </a:lnTo>
                  <a:lnTo>
                    <a:pt x="1069" y="548"/>
                  </a:lnTo>
                  <a:lnTo>
                    <a:pt x="1073" y="553"/>
                  </a:lnTo>
                  <a:lnTo>
                    <a:pt x="1074" y="559"/>
                  </a:lnTo>
                  <a:lnTo>
                    <a:pt x="1074" y="559"/>
                  </a:lnTo>
                  <a:lnTo>
                    <a:pt x="1073" y="566"/>
                  </a:lnTo>
                  <a:lnTo>
                    <a:pt x="1069" y="572"/>
                  </a:lnTo>
                  <a:lnTo>
                    <a:pt x="1064" y="574"/>
                  </a:lnTo>
                  <a:lnTo>
                    <a:pt x="1058" y="576"/>
                  </a:lnTo>
                  <a:lnTo>
                    <a:pt x="756" y="576"/>
                  </a:lnTo>
                  <a:lnTo>
                    <a:pt x="756" y="576"/>
                  </a:lnTo>
                  <a:lnTo>
                    <a:pt x="754" y="576"/>
                  </a:lnTo>
                  <a:lnTo>
                    <a:pt x="754" y="576"/>
                  </a:lnTo>
                  <a:lnTo>
                    <a:pt x="747" y="576"/>
                  </a:lnTo>
                  <a:lnTo>
                    <a:pt x="747" y="576"/>
                  </a:lnTo>
                  <a:lnTo>
                    <a:pt x="738" y="576"/>
                  </a:lnTo>
                  <a:lnTo>
                    <a:pt x="733" y="577"/>
                  </a:lnTo>
                  <a:lnTo>
                    <a:pt x="727" y="579"/>
                  </a:lnTo>
                  <a:lnTo>
                    <a:pt x="722" y="582"/>
                  </a:lnTo>
                  <a:lnTo>
                    <a:pt x="717" y="585"/>
                  </a:lnTo>
                  <a:lnTo>
                    <a:pt x="712" y="590"/>
                  </a:lnTo>
                  <a:lnTo>
                    <a:pt x="709" y="597"/>
                  </a:lnTo>
                  <a:lnTo>
                    <a:pt x="709" y="597"/>
                  </a:lnTo>
                  <a:lnTo>
                    <a:pt x="707" y="602"/>
                  </a:lnTo>
                  <a:lnTo>
                    <a:pt x="703" y="604"/>
                  </a:lnTo>
                  <a:lnTo>
                    <a:pt x="698" y="607"/>
                  </a:lnTo>
                  <a:lnTo>
                    <a:pt x="694" y="607"/>
                  </a:lnTo>
                  <a:close/>
                  <a:moveTo>
                    <a:pt x="694" y="468"/>
                  </a:moveTo>
                  <a:lnTo>
                    <a:pt x="694" y="468"/>
                  </a:lnTo>
                  <a:lnTo>
                    <a:pt x="688" y="467"/>
                  </a:lnTo>
                  <a:lnTo>
                    <a:pt x="688" y="467"/>
                  </a:lnTo>
                  <a:lnTo>
                    <a:pt x="682" y="463"/>
                  </a:lnTo>
                  <a:lnTo>
                    <a:pt x="679" y="458"/>
                  </a:lnTo>
                  <a:lnTo>
                    <a:pt x="678" y="452"/>
                  </a:lnTo>
                  <a:lnTo>
                    <a:pt x="679" y="446"/>
                  </a:lnTo>
                  <a:lnTo>
                    <a:pt x="679" y="446"/>
                  </a:lnTo>
                  <a:lnTo>
                    <a:pt x="684" y="435"/>
                  </a:lnTo>
                  <a:lnTo>
                    <a:pt x="692" y="426"/>
                  </a:lnTo>
                  <a:lnTo>
                    <a:pt x="701" y="419"/>
                  </a:lnTo>
                  <a:lnTo>
                    <a:pt x="710" y="412"/>
                  </a:lnTo>
                  <a:lnTo>
                    <a:pt x="719" y="409"/>
                  </a:lnTo>
                  <a:lnTo>
                    <a:pt x="729" y="406"/>
                  </a:lnTo>
                  <a:lnTo>
                    <a:pt x="739" y="405"/>
                  </a:lnTo>
                  <a:lnTo>
                    <a:pt x="748" y="405"/>
                  </a:lnTo>
                  <a:lnTo>
                    <a:pt x="748" y="405"/>
                  </a:lnTo>
                  <a:lnTo>
                    <a:pt x="758" y="405"/>
                  </a:lnTo>
                  <a:lnTo>
                    <a:pt x="1058" y="405"/>
                  </a:lnTo>
                  <a:lnTo>
                    <a:pt x="1058" y="405"/>
                  </a:lnTo>
                  <a:lnTo>
                    <a:pt x="1064" y="406"/>
                  </a:lnTo>
                  <a:lnTo>
                    <a:pt x="1069" y="410"/>
                  </a:lnTo>
                  <a:lnTo>
                    <a:pt x="1073" y="415"/>
                  </a:lnTo>
                  <a:lnTo>
                    <a:pt x="1074" y="421"/>
                  </a:lnTo>
                  <a:lnTo>
                    <a:pt x="1074" y="421"/>
                  </a:lnTo>
                  <a:lnTo>
                    <a:pt x="1073" y="427"/>
                  </a:lnTo>
                  <a:lnTo>
                    <a:pt x="1069" y="432"/>
                  </a:lnTo>
                  <a:lnTo>
                    <a:pt x="1064" y="436"/>
                  </a:lnTo>
                  <a:lnTo>
                    <a:pt x="1058" y="437"/>
                  </a:lnTo>
                  <a:lnTo>
                    <a:pt x="756" y="437"/>
                  </a:lnTo>
                  <a:lnTo>
                    <a:pt x="756" y="437"/>
                  </a:lnTo>
                  <a:lnTo>
                    <a:pt x="754" y="437"/>
                  </a:lnTo>
                  <a:lnTo>
                    <a:pt x="754" y="437"/>
                  </a:lnTo>
                  <a:lnTo>
                    <a:pt x="747" y="437"/>
                  </a:lnTo>
                  <a:lnTo>
                    <a:pt x="747" y="437"/>
                  </a:lnTo>
                  <a:lnTo>
                    <a:pt x="738" y="437"/>
                  </a:lnTo>
                  <a:lnTo>
                    <a:pt x="733" y="439"/>
                  </a:lnTo>
                  <a:lnTo>
                    <a:pt x="727" y="441"/>
                  </a:lnTo>
                  <a:lnTo>
                    <a:pt x="722" y="444"/>
                  </a:lnTo>
                  <a:lnTo>
                    <a:pt x="717" y="447"/>
                  </a:lnTo>
                  <a:lnTo>
                    <a:pt x="712" y="452"/>
                  </a:lnTo>
                  <a:lnTo>
                    <a:pt x="709" y="458"/>
                  </a:lnTo>
                  <a:lnTo>
                    <a:pt x="709" y="458"/>
                  </a:lnTo>
                  <a:lnTo>
                    <a:pt x="707" y="462"/>
                  </a:lnTo>
                  <a:lnTo>
                    <a:pt x="703" y="466"/>
                  </a:lnTo>
                  <a:lnTo>
                    <a:pt x="698" y="468"/>
                  </a:lnTo>
                  <a:lnTo>
                    <a:pt x="694" y="468"/>
                  </a:lnTo>
                  <a:close/>
                  <a:moveTo>
                    <a:pt x="694" y="330"/>
                  </a:moveTo>
                  <a:lnTo>
                    <a:pt x="694" y="330"/>
                  </a:lnTo>
                  <a:lnTo>
                    <a:pt x="688" y="329"/>
                  </a:lnTo>
                  <a:lnTo>
                    <a:pt x="688" y="329"/>
                  </a:lnTo>
                  <a:lnTo>
                    <a:pt x="682" y="325"/>
                  </a:lnTo>
                  <a:lnTo>
                    <a:pt x="679" y="320"/>
                  </a:lnTo>
                  <a:lnTo>
                    <a:pt x="678" y="314"/>
                  </a:lnTo>
                  <a:lnTo>
                    <a:pt x="679" y="308"/>
                  </a:lnTo>
                  <a:lnTo>
                    <a:pt x="679" y="308"/>
                  </a:lnTo>
                  <a:lnTo>
                    <a:pt x="684" y="297"/>
                  </a:lnTo>
                  <a:lnTo>
                    <a:pt x="692" y="287"/>
                  </a:lnTo>
                  <a:lnTo>
                    <a:pt x="701" y="279"/>
                  </a:lnTo>
                  <a:lnTo>
                    <a:pt x="710" y="274"/>
                  </a:lnTo>
                  <a:lnTo>
                    <a:pt x="719" y="270"/>
                  </a:lnTo>
                  <a:lnTo>
                    <a:pt x="729" y="268"/>
                  </a:lnTo>
                  <a:lnTo>
                    <a:pt x="739" y="267"/>
                  </a:lnTo>
                  <a:lnTo>
                    <a:pt x="748" y="265"/>
                  </a:lnTo>
                  <a:lnTo>
                    <a:pt x="748" y="265"/>
                  </a:lnTo>
                  <a:lnTo>
                    <a:pt x="758" y="267"/>
                  </a:lnTo>
                  <a:lnTo>
                    <a:pt x="1058" y="267"/>
                  </a:lnTo>
                  <a:lnTo>
                    <a:pt x="1058" y="267"/>
                  </a:lnTo>
                  <a:lnTo>
                    <a:pt x="1064" y="268"/>
                  </a:lnTo>
                  <a:lnTo>
                    <a:pt x="1069" y="270"/>
                  </a:lnTo>
                  <a:lnTo>
                    <a:pt x="1073" y="277"/>
                  </a:lnTo>
                  <a:lnTo>
                    <a:pt x="1074" y="283"/>
                  </a:lnTo>
                  <a:lnTo>
                    <a:pt x="1074" y="283"/>
                  </a:lnTo>
                  <a:lnTo>
                    <a:pt x="1073" y="289"/>
                  </a:lnTo>
                  <a:lnTo>
                    <a:pt x="1069" y="294"/>
                  </a:lnTo>
                  <a:lnTo>
                    <a:pt x="1064" y="298"/>
                  </a:lnTo>
                  <a:lnTo>
                    <a:pt x="1058" y="299"/>
                  </a:lnTo>
                  <a:lnTo>
                    <a:pt x="756" y="299"/>
                  </a:lnTo>
                  <a:lnTo>
                    <a:pt x="756" y="299"/>
                  </a:lnTo>
                  <a:lnTo>
                    <a:pt x="754" y="298"/>
                  </a:lnTo>
                  <a:lnTo>
                    <a:pt x="754" y="298"/>
                  </a:lnTo>
                  <a:lnTo>
                    <a:pt x="747" y="298"/>
                  </a:lnTo>
                  <a:lnTo>
                    <a:pt x="747" y="298"/>
                  </a:lnTo>
                  <a:lnTo>
                    <a:pt x="738" y="299"/>
                  </a:lnTo>
                  <a:lnTo>
                    <a:pt x="733" y="300"/>
                  </a:lnTo>
                  <a:lnTo>
                    <a:pt x="727" y="302"/>
                  </a:lnTo>
                  <a:lnTo>
                    <a:pt x="722" y="304"/>
                  </a:lnTo>
                  <a:lnTo>
                    <a:pt x="717" y="308"/>
                  </a:lnTo>
                  <a:lnTo>
                    <a:pt x="712" y="313"/>
                  </a:lnTo>
                  <a:lnTo>
                    <a:pt x="709" y="320"/>
                  </a:lnTo>
                  <a:lnTo>
                    <a:pt x="709" y="320"/>
                  </a:lnTo>
                  <a:lnTo>
                    <a:pt x="707" y="324"/>
                  </a:lnTo>
                  <a:lnTo>
                    <a:pt x="703" y="328"/>
                  </a:lnTo>
                  <a:lnTo>
                    <a:pt x="698" y="329"/>
                  </a:lnTo>
                  <a:lnTo>
                    <a:pt x="694" y="330"/>
                  </a:lnTo>
                  <a:close/>
                  <a:moveTo>
                    <a:pt x="694" y="191"/>
                  </a:moveTo>
                  <a:lnTo>
                    <a:pt x="694" y="191"/>
                  </a:lnTo>
                  <a:lnTo>
                    <a:pt x="688" y="189"/>
                  </a:lnTo>
                  <a:lnTo>
                    <a:pt x="688" y="189"/>
                  </a:lnTo>
                  <a:lnTo>
                    <a:pt x="682" y="187"/>
                  </a:lnTo>
                  <a:lnTo>
                    <a:pt x="679" y="181"/>
                  </a:lnTo>
                  <a:lnTo>
                    <a:pt x="678" y="176"/>
                  </a:lnTo>
                  <a:lnTo>
                    <a:pt x="679" y="168"/>
                  </a:lnTo>
                  <a:lnTo>
                    <a:pt x="679" y="168"/>
                  </a:lnTo>
                  <a:lnTo>
                    <a:pt x="684" y="157"/>
                  </a:lnTo>
                  <a:lnTo>
                    <a:pt x="692" y="148"/>
                  </a:lnTo>
                  <a:lnTo>
                    <a:pt x="701" y="141"/>
                  </a:lnTo>
                  <a:lnTo>
                    <a:pt x="710" y="136"/>
                  </a:lnTo>
                  <a:lnTo>
                    <a:pt x="719" y="131"/>
                  </a:lnTo>
                  <a:lnTo>
                    <a:pt x="729" y="128"/>
                  </a:lnTo>
                  <a:lnTo>
                    <a:pt x="739" y="127"/>
                  </a:lnTo>
                  <a:lnTo>
                    <a:pt x="748" y="127"/>
                  </a:lnTo>
                  <a:lnTo>
                    <a:pt x="748" y="127"/>
                  </a:lnTo>
                  <a:lnTo>
                    <a:pt x="758" y="127"/>
                  </a:lnTo>
                  <a:lnTo>
                    <a:pt x="1058" y="127"/>
                  </a:lnTo>
                  <a:lnTo>
                    <a:pt x="1058" y="127"/>
                  </a:lnTo>
                  <a:lnTo>
                    <a:pt x="1064" y="128"/>
                  </a:lnTo>
                  <a:lnTo>
                    <a:pt x="1069" y="132"/>
                  </a:lnTo>
                  <a:lnTo>
                    <a:pt x="1073" y="137"/>
                  </a:lnTo>
                  <a:lnTo>
                    <a:pt x="1074" y="143"/>
                  </a:lnTo>
                  <a:lnTo>
                    <a:pt x="1074" y="143"/>
                  </a:lnTo>
                  <a:lnTo>
                    <a:pt x="1073" y="150"/>
                  </a:lnTo>
                  <a:lnTo>
                    <a:pt x="1069" y="155"/>
                  </a:lnTo>
                  <a:lnTo>
                    <a:pt x="1064" y="158"/>
                  </a:lnTo>
                  <a:lnTo>
                    <a:pt x="1058" y="160"/>
                  </a:lnTo>
                  <a:lnTo>
                    <a:pt x="756" y="160"/>
                  </a:lnTo>
                  <a:lnTo>
                    <a:pt x="756" y="160"/>
                  </a:lnTo>
                  <a:lnTo>
                    <a:pt x="754" y="160"/>
                  </a:lnTo>
                  <a:lnTo>
                    <a:pt x="754" y="160"/>
                  </a:lnTo>
                  <a:lnTo>
                    <a:pt x="747" y="160"/>
                  </a:lnTo>
                  <a:lnTo>
                    <a:pt x="747" y="160"/>
                  </a:lnTo>
                  <a:lnTo>
                    <a:pt x="738" y="160"/>
                  </a:lnTo>
                  <a:lnTo>
                    <a:pt x="733" y="161"/>
                  </a:lnTo>
                  <a:lnTo>
                    <a:pt x="727" y="163"/>
                  </a:lnTo>
                  <a:lnTo>
                    <a:pt x="722" y="166"/>
                  </a:lnTo>
                  <a:lnTo>
                    <a:pt x="717" y="170"/>
                  </a:lnTo>
                  <a:lnTo>
                    <a:pt x="712" y="174"/>
                  </a:lnTo>
                  <a:lnTo>
                    <a:pt x="709" y="181"/>
                  </a:lnTo>
                  <a:lnTo>
                    <a:pt x="709" y="181"/>
                  </a:lnTo>
                  <a:lnTo>
                    <a:pt x="707" y="186"/>
                  </a:lnTo>
                  <a:lnTo>
                    <a:pt x="703" y="188"/>
                  </a:lnTo>
                  <a:lnTo>
                    <a:pt x="698" y="191"/>
                  </a:lnTo>
                  <a:lnTo>
                    <a:pt x="694" y="191"/>
                  </a:lnTo>
                  <a:close/>
                  <a:moveTo>
                    <a:pt x="824" y="0"/>
                  </a:moveTo>
                  <a:lnTo>
                    <a:pt x="824" y="0"/>
                  </a:lnTo>
                  <a:lnTo>
                    <a:pt x="797" y="1"/>
                  </a:lnTo>
                  <a:lnTo>
                    <a:pt x="771" y="3"/>
                  </a:lnTo>
                  <a:lnTo>
                    <a:pt x="747" y="4"/>
                  </a:lnTo>
                  <a:lnTo>
                    <a:pt x="722" y="8"/>
                  </a:lnTo>
                  <a:lnTo>
                    <a:pt x="699" y="13"/>
                  </a:lnTo>
                  <a:lnTo>
                    <a:pt x="677" y="19"/>
                  </a:lnTo>
                  <a:lnTo>
                    <a:pt x="656" y="26"/>
                  </a:lnTo>
                  <a:lnTo>
                    <a:pt x="637" y="35"/>
                  </a:lnTo>
                  <a:lnTo>
                    <a:pt x="605" y="57"/>
                  </a:lnTo>
                  <a:lnTo>
                    <a:pt x="605" y="57"/>
                  </a:lnTo>
                  <a:lnTo>
                    <a:pt x="605" y="57"/>
                  </a:lnTo>
                  <a:lnTo>
                    <a:pt x="596" y="65"/>
                  </a:lnTo>
                  <a:lnTo>
                    <a:pt x="596" y="65"/>
                  </a:lnTo>
                  <a:lnTo>
                    <a:pt x="596" y="744"/>
                  </a:lnTo>
                  <a:lnTo>
                    <a:pt x="596" y="744"/>
                  </a:lnTo>
                  <a:lnTo>
                    <a:pt x="607" y="739"/>
                  </a:lnTo>
                  <a:lnTo>
                    <a:pt x="619" y="732"/>
                  </a:lnTo>
                  <a:lnTo>
                    <a:pt x="632" y="727"/>
                  </a:lnTo>
                  <a:lnTo>
                    <a:pt x="646" y="724"/>
                  </a:lnTo>
                  <a:lnTo>
                    <a:pt x="676" y="716"/>
                  </a:lnTo>
                  <a:lnTo>
                    <a:pt x="709" y="711"/>
                  </a:lnTo>
                  <a:lnTo>
                    <a:pt x="745" y="706"/>
                  </a:lnTo>
                  <a:lnTo>
                    <a:pt x="784" y="704"/>
                  </a:lnTo>
                  <a:lnTo>
                    <a:pt x="824" y="703"/>
                  </a:lnTo>
                  <a:lnTo>
                    <a:pt x="864" y="703"/>
                  </a:lnTo>
                  <a:lnTo>
                    <a:pt x="864" y="703"/>
                  </a:lnTo>
                  <a:lnTo>
                    <a:pt x="939" y="704"/>
                  </a:lnTo>
                  <a:lnTo>
                    <a:pt x="1015" y="706"/>
                  </a:lnTo>
                  <a:lnTo>
                    <a:pt x="1153" y="713"/>
                  </a:lnTo>
                  <a:lnTo>
                    <a:pt x="1153" y="713"/>
                  </a:lnTo>
                  <a:lnTo>
                    <a:pt x="1153" y="9"/>
                  </a:lnTo>
                  <a:lnTo>
                    <a:pt x="1153" y="9"/>
                  </a:lnTo>
                  <a:lnTo>
                    <a:pt x="1122" y="10"/>
                  </a:lnTo>
                  <a:lnTo>
                    <a:pt x="1089" y="11"/>
                  </a:lnTo>
                  <a:lnTo>
                    <a:pt x="1089" y="11"/>
                  </a:lnTo>
                  <a:lnTo>
                    <a:pt x="1057" y="10"/>
                  </a:lnTo>
                  <a:lnTo>
                    <a:pt x="1023" y="9"/>
                  </a:lnTo>
                  <a:lnTo>
                    <a:pt x="955" y="5"/>
                  </a:lnTo>
                  <a:lnTo>
                    <a:pt x="955" y="5"/>
                  </a:lnTo>
                  <a:lnTo>
                    <a:pt x="889" y="3"/>
                  </a:lnTo>
                  <a:lnTo>
                    <a:pt x="856" y="1"/>
                  </a:lnTo>
                  <a:lnTo>
                    <a:pt x="824" y="0"/>
                  </a:lnTo>
                  <a:close/>
                  <a:moveTo>
                    <a:pt x="96" y="571"/>
                  </a:moveTo>
                  <a:lnTo>
                    <a:pt x="96" y="571"/>
                  </a:lnTo>
                  <a:lnTo>
                    <a:pt x="88" y="569"/>
                  </a:lnTo>
                  <a:lnTo>
                    <a:pt x="83" y="566"/>
                  </a:lnTo>
                  <a:lnTo>
                    <a:pt x="81" y="561"/>
                  </a:lnTo>
                  <a:lnTo>
                    <a:pt x="80" y="554"/>
                  </a:lnTo>
                  <a:lnTo>
                    <a:pt x="80" y="554"/>
                  </a:lnTo>
                  <a:lnTo>
                    <a:pt x="81" y="548"/>
                  </a:lnTo>
                  <a:lnTo>
                    <a:pt x="83" y="543"/>
                  </a:lnTo>
                  <a:lnTo>
                    <a:pt x="88" y="539"/>
                  </a:lnTo>
                  <a:lnTo>
                    <a:pt x="96" y="538"/>
                  </a:lnTo>
                  <a:lnTo>
                    <a:pt x="396" y="538"/>
                  </a:lnTo>
                  <a:lnTo>
                    <a:pt x="396" y="538"/>
                  </a:lnTo>
                  <a:lnTo>
                    <a:pt x="405" y="537"/>
                  </a:lnTo>
                  <a:lnTo>
                    <a:pt x="405" y="537"/>
                  </a:lnTo>
                  <a:lnTo>
                    <a:pt x="415" y="538"/>
                  </a:lnTo>
                  <a:lnTo>
                    <a:pt x="424" y="539"/>
                  </a:lnTo>
                  <a:lnTo>
                    <a:pt x="434" y="542"/>
                  </a:lnTo>
                  <a:lnTo>
                    <a:pt x="444" y="546"/>
                  </a:lnTo>
                  <a:lnTo>
                    <a:pt x="452" y="552"/>
                  </a:lnTo>
                  <a:lnTo>
                    <a:pt x="461" y="558"/>
                  </a:lnTo>
                  <a:lnTo>
                    <a:pt x="468" y="568"/>
                  </a:lnTo>
                  <a:lnTo>
                    <a:pt x="475" y="579"/>
                  </a:lnTo>
                  <a:lnTo>
                    <a:pt x="475" y="579"/>
                  </a:lnTo>
                  <a:lnTo>
                    <a:pt x="476" y="585"/>
                  </a:lnTo>
                  <a:lnTo>
                    <a:pt x="475" y="592"/>
                  </a:lnTo>
                  <a:lnTo>
                    <a:pt x="471" y="597"/>
                  </a:lnTo>
                  <a:lnTo>
                    <a:pt x="465" y="600"/>
                  </a:lnTo>
                  <a:lnTo>
                    <a:pt x="465" y="600"/>
                  </a:lnTo>
                  <a:lnTo>
                    <a:pt x="460" y="602"/>
                  </a:lnTo>
                  <a:lnTo>
                    <a:pt x="460" y="602"/>
                  </a:lnTo>
                  <a:lnTo>
                    <a:pt x="455" y="600"/>
                  </a:lnTo>
                  <a:lnTo>
                    <a:pt x="450" y="599"/>
                  </a:lnTo>
                  <a:lnTo>
                    <a:pt x="447" y="595"/>
                  </a:lnTo>
                  <a:lnTo>
                    <a:pt x="445" y="592"/>
                  </a:lnTo>
                  <a:lnTo>
                    <a:pt x="445" y="592"/>
                  </a:lnTo>
                  <a:lnTo>
                    <a:pt x="441" y="585"/>
                  </a:lnTo>
                  <a:lnTo>
                    <a:pt x="436" y="581"/>
                  </a:lnTo>
                  <a:lnTo>
                    <a:pt x="431" y="577"/>
                  </a:lnTo>
                  <a:lnTo>
                    <a:pt x="426" y="573"/>
                  </a:lnTo>
                  <a:lnTo>
                    <a:pt x="421" y="572"/>
                  </a:lnTo>
                  <a:lnTo>
                    <a:pt x="415" y="571"/>
                  </a:lnTo>
                  <a:lnTo>
                    <a:pt x="406" y="569"/>
                  </a:lnTo>
                  <a:lnTo>
                    <a:pt x="406" y="569"/>
                  </a:lnTo>
                  <a:lnTo>
                    <a:pt x="399" y="571"/>
                  </a:lnTo>
                  <a:lnTo>
                    <a:pt x="399" y="571"/>
                  </a:lnTo>
                  <a:lnTo>
                    <a:pt x="396" y="571"/>
                  </a:lnTo>
                  <a:lnTo>
                    <a:pt x="96" y="571"/>
                  </a:lnTo>
                  <a:close/>
                  <a:moveTo>
                    <a:pt x="96" y="431"/>
                  </a:moveTo>
                  <a:lnTo>
                    <a:pt x="96" y="431"/>
                  </a:lnTo>
                  <a:lnTo>
                    <a:pt x="88" y="430"/>
                  </a:lnTo>
                  <a:lnTo>
                    <a:pt x="83" y="427"/>
                  </a:lnTo>
                  <a:lnTo>
                    <a:pt x="81" y="422"/>
                  </a:lnTo>
                  <a:lnTo>
                    <a:pt x="80" y="415"/>
                  </a:lnTo>
                  <a:lnTo>
                    <a:pt x="80" y="415"/>
                  </a:lnTo>
                  <a:lnTo>
                    <a:pt x="81" y="409"/>
                  </a:lnTo>
                  <a:lnTo>
                    <a:pt x="83" y="404"/>
                  </a:lnTo>
                  <a:lnTo>
                    <a:pt x="88" y="401"/>
                  </a:lnTo>
                  <a:lnTo>
                    <a:pt x="96" y="399"/>
                  </a:lnTo>
                  <a:lnTo>
                    <a:pt x="396" y="399"/>
                  </a:lnTo>
                  <a:lnTo>
                    <a:pt x="396" y="399"/>
                  </a:lnTo>
                  <a:lnTo>
                    <a:pt x="405" y="399"/>
                  </a:lnTo>
                  <a:lnTo>
                    <a:pt x="405" y="399"/>
                  </a:lnTo>
                  <a:lnTo>
                    <a:pt x="415" y="399"/>
                  </a:lnTo>
                  <a:lnTo>
                    <a:pt x="424" y="400"/>
                  </a:lnTo>
                  <a:lnTo>
                    <a:pt x="434" y="404"/>
                  </a:lnTo>
                  <a:lnTo>
                    <a:pt x="444" y="407"/>
                  </a:lnTo>
                  <a:lnTo>
                    <a:pt x="452" y="412"/>
                  </a:lnTo>
                  <a:lnTo>
                    <a:pt x="461" y="420"/>
                  </a:lnTo>
                  <a:lnTo>
                    <a:pt x="468" y="430"/>
                  </a:lnTo>
                  <a:lnTo>
                    <a:pt x="475" y="441"/>
                  </a:lnTo>
                  <a:lnTo>
                    <a:pt x="475" y="441"/>
                  </a:lnTo>
                  <a:lnTo>
                    <a:pt x="476" y="447"/>
                  </a:lnTo>
                  <a:lnTo>
                    <a:pt x="475" y="453"/>
                  </a:lnTo>
                  <a:lnTo>
                    <a:pt x="471" y="458"/>
                  </a:lnTo>
                  <a:lnTo>
                    <a:pt x="465" y="462"/>
                  </a:lnTo>
                  <a:lnTo>
                    <a:pt x="465" y="462"/>
                  </a:lnTo>
                  <a:lnTo>
                    <a:pt x="460" y="463"/>
                  </a:lnTo>
                  <a:lnTo>
                    <a:pt x="460" y="463"/>
                  </a:lnTo>
                  <a:lnTo>
                    <a:pt x="455" y="462"/>
                  </a:lnTo>
                  <a:lnTo>
                    <a:pt x="450" y="460"/>
                  </a:lnTo>
                  <a:lnTo>
                    <a:pt x="447" y="457"/>
                  </a:lnTo>
                  <a:lnTo>
                    <a:pt x="445" y="452"/>
                  </a:lnTo>
                  <a:lnTo>
                    <a:pt x="445" y="452"/>
                  </a:lnTo>
                  <a:lnTo>
                    <a:pt x="441" y="446"/>
                  </a:lnTo>
                  <a:lnTo>
                    <a:pt x="436" y="441"/>
                  </a:lnTo>
                  <a:lnTo>
                    <a:pt x="431" y="437"/>
                  </a:lnTo>
                  <a:lnTo>
                    <a:pt x="426" y="435"/>
                  </a:lnTo>
                  <a:lnTo>
                    <a:pt x="421" y="432"/>
                  </a:lnTo>
                  <a:lnTo>
                    <a:pt x="415" y="432"/>
                  </a:lnTo>
                  <a:lnTo>
                    <a:pt x="406" y="431"/>
                  </a:lnTo>
                  <a:lnTo>
                    <a:pt x="406" y="431"/>
                  </a:lnTo>
                  <a:lnTo>
                    <a:pt x="399" y="431"/>
                  </a:lnTo>
                  <a:lnTo>
                    <a:pt x="399" y="431"/>
                  </a:lnTo>
                  <a:lnTo>
                    <a:pt x="396" y="431"/>
                  </a:lnTo>
                  <a:lnTo>
                    <a:pt x="96" y="431"/>
                  </a:lnTo>
                  <a:close/>
                  <a:moveTo>
                    <a:pt x="96" y="293"/>
                  </a:moveTo>
                  <a:lnTo>
                    <a:pt x="96" y="293"/>
                  </a:lnTo>
                  <a:lnTo>
                    <a:pt x="88" y="292"/>
                  </a:lnTo>
                  <a:lnTo>
                    <a:pt x="83" y="288"/>
                  </a:lnTo>
                  <a:lnTo>
                    <a:pt x="81" y="283"/>
                  </a:lnTo>
                  <a:lnTo>
                    <a:pt x="80" y="277"/>
                  </a:lnTo>
                  <a:lnTo>
                    <a:pt x="80" y="277"/>
                  </a:lnTo>
                  <a:lnTo>
                    <a:pt x="81" y="270"/>
                  </a:lnTo>
                  <a:lnTo>
                    <a:pt x="83" y="265"/>
                  </a:lnTo>
                  <a:lnTo>
                    <a:pt x="88" y="262"/>
                  </a:lnTo>
                  <a:lnTo>
                    <a:pt x="96" y="260"/>
                  </a:lnTo>
                  <a:lnTo>
                    <a:pt x="396" y="260"/>
                  </a:lnTo>
                  <a:lnTo>
                    <a:pt x="396" y="260"/>
                  </a:lnTo>
                  <a:lnTo>
                    <a:pt x="405" y="260"/>
                  </a:lnTo>
                  <a:lnTo>
                    <a:pt x="405" y="260"/>
                  </a:lnTo>
                  <a:lnTo>
                    <a:pt x="415" y="260"/>
                  </a:lnTo>
                  <a:lnTo>
                    <a:pt x="424" y="262"/>
                  </a:lnTo>
                  <a:lnTo>
                    <a:pt x="434" y="264"/>
                  </a:lnTo>
                  <a:lnTo>
                    <a:pt x="444" y="268"/>
                  </a:lnTo>
                  <a:lnTo>
                    <a:pt x="452" y="274"/>
                  </a:lnTo>
                  <a:lnTo>
                    <a:pt x="461" y="282"/>
                  </a:lnTo>
                  <a:lnTo>
                    <a:pt x="468" y="290"/>
                  </a:lnTo>
                  <a:lnTo>
                    <a:pt x="475" y="302"/>
                  </a:lnTo>
                  <a:lnTo>
                    <a:pt x="475" y="302"/>
                  </a:lnTo>
                  <a:lnTo>
                    <a:pt x="476" y="308"/>
                  </a:lnTo>
                  <a:lnTo>
                    <a:pt x="475" y="314"/>
                  </a:lnTo>
                  <a:lnTo>
                    <a:pt x="471" y="319"/>
                  </a:lnTo>
                  <a:lnTo>
                    <a:pt x="465" y="323"/>
                  </a:lnTo>
                  <a:lnTo>
                    <a:pt x="465" y="323"/>
                  </a:lnTo>
                  <a:lnTo>
                    <a:pt x="460" y="324"/>
                  </a:lnTo>
                  <a:lnTo>
                    <a:pt x="460" y="324"/>
                  </a:lnTo>
                  <a:lnTo>
                    <a:pt x="455" y="324"/>
                  </a:lnTo>
                  <a:lnTo>
                    <a:pt x="450" y="321"/>
                  </a:lnTo>
                  <a:lnTo>
                    <a:pt x="447" y="318"/>
                  </a:lnTo>
                  <a:lnTo>
                    <a:pt x="445" y="314"/>
                  </a:lnTo>
                  <a:lnTo>
                    <a:pt x="445" y="314"/>
                  </a:lnTo>
                  <a:lnTo>
                    <a:pt x="441" y="308"/>
                  </a:lnTo>
                  <a:lnTo>
                    <a:pt x="436" y="303"/>
                  </a:lnTo>
                  <a:lnTo>
                    <a:pt x="431" y="299"/>
                  </a:lnTo>
                  <a:lnTo>
                    <a:pt x="426" y="297"/>
                  </a:lnTo>
                  <a:lnTo>
                    <a:pt x="421" y="294"/>
                  </a:lnTo>
                  <a:lnTo>
                    <a:pt x="415" y="293"/>
                  </a:lnTo>
                  <a:lnTo>
                    <a:pt x="406" y="293"/>
                  </a:lnTo>
                  <a:lnTo>
                    <a:pt x="406" y="293"/>
                  </a:lnTo>
                  <a:lnTo>
                    <a:pt x="399" y="293"/>
                  </a:lnTo>
                  <a:lnTo>
                    <a:pt x="399" y="293"/>
                  </a:lnTo>
                  <a:lnTo>
                    <a:pt x="396" y="293"/>
                  </a:lnTo>
                  <a:lnTo>
                    <a:pt x="96" y="293"/>
                  </a:lnTo>
                  <a:close/>
                  <a:moveTo>
                    <a:pt x="96" y="155"/>
                  </a:moveTo>
                  <a:lnTo>
                    <a:pt x="96" y="155"/>
                  </a:lnTo>
                  <a:lnTo>
                    <a:pt x="88" y="153"/>
                  </a:lnTo>
                  <a:lnTo>
                    <a:pt x="83" y="150"/>
                  </a:lnTo>
                  <a:lnTo>
                    <a:pt x="81" y="145"/>
                  </a:lnTo>
                  <a:lnTo>
                    <a:pt x="80" y="138"/>
                  </a:lnTo>
                  <a:lnTo>
                    <a:pt x="80" y="138"/>
                  </a:lnTo>
                  <a:lnTo>
                    <a:pt x="81" y="132"/>
                  </a:lnTo>
                  <a:lnTo>
                    <a:pt x="83" y="127"/>
                  </a:lnTo>
                  <a:lnTo>
                    <a:pt x="88" y="123"/>
                  </a:lnTo>
                  <a:lnTo>
                    <a:pt x="96" y="122"/>
                  </a:lnTo>
                  <a:lnTo>
                    <a:pt x="396" y="122"/>
                  </a:lnTo>
                  <a:lnTo>
                    <a:pt x="396" y="122"/>
                  </a:lnTo>
                  <a:lnTo>
                    <a:pt x="405" y="121"/>
                  </a:lnTo>
                  <a:lnTo>
                    <a:pt x="405" y="121"/>
                  </a:lnTo>
                  <a:lnTo>
                    <a:pt x="415" y="122"/>
                  </a:lnTo>
                  <a:lnTo>
                    <a:pt x="424" y="123"/>
                  </a:lnTo>
                  <a:lnTo>
                    <a:pt x="434" y="126"/>
                  </a:lnTo>
                  <a:lnTo>
                    <a:pt x="444" y="130"/>
                  </a:lnTo>
                  <a:lnTo>
                    <a:pt x="452" y="135"/>
                  </a:lnTo>
                  <a:lnTo>
                    <a:pt x="461" y="142"/>
                  </a:lnTo>
                  <a:lnTo>
                    <a:pt x="468" y="152"/>
                  </a:lnTo>
                  <a:lnTo>
                    <a:pt x="475" y="163"/>
                  </a:lnTo>
                  <a:lnTo>
                    <a:pt x="475" y="163"/>
                  </a:lnTo>
                  <a:lnTo>
                    <a:pt x="476" y="170"/>
                  </a:lnTo>
                  <a:lnTo>
                    <a:pt x="475" y="176"/>
                  </a:lnTo>
                  <a:lnTo>
                    <a:pt x="471" y="181"/>
                  </a:lnTo>
                  <a:lnTo>
                    <a:pt x="465" y="184"/>
                  </a:lnTo>
                  <a:lnTo>
                    <a:pt x="465" y="184"/>
                  </a:lnTo>
                  <a:lnTo>
                    <a:pt x="460" y="186"/>
                  </a:lnTo>
                  <a:lnTo>
                    <a:pt x="460" y="186"/>
                  </a:lnTo>
                  <a:lnTo>
                    <a:pt x="455" y="184"/>
                  </a:lnTo>
                  <a:lnTo>
                    <a:pt x="450" y="183"/>
                  </a:lnTo>
                  <a:lnTo>
                    <a:pt x="447" y="179"/>
                  </a:lnTo>
                  <a:lnTo>
                    <a:pt x="445" y="176"/>
                  </a:lnTo>
                  <a:lnTo>
                    <a:pt x="445" y="176"/>
                  </a:lnTo>
                  <a:lnTo>
                    <a:pt x="441" y="170"/>
                  </a:lnTo>
                  <a:lnTo>
                    <a:pt x="436" y="165"/>
                  </a:lnTo>
                  <a:lnTo>
                    <a:pt x="431" y="160"/>
                  </a:lnTo>
                  <a:lnTo>
                    <a:pt x="426" y="157"/>
                  </a:lnTo>
                  <a:lnTo>
                    <a:pt x="421" y="156"/>
                  </a:lnTo>
                  <a:lnTo>
                    <a:pt x="415" y="155"/>
                  </a:lnTo>
                  <a:lnTo>
                    <a:pt x="406" y="153"/>
                  </a:lnTo>
                  <a:lnTo>
                    <a:pt x="406" y="153"/>
                  </a:lnTo>
                  <a:lnTo>
                    <a:pt x="399" y="155"/>
                  </a:lnTo>
                  <a:lnTo>
                    <a:pt x="399" y="155"/>
                  </a:lnTo>
                  <a:lnTo>
                    <a:pt x="396" y="155"/>
                  </a:lnTo>
                  <a:lnTo>
                    <a:pt x="96" y="155"/>
                  </a:lnTo>
                  <a:close/>
                  <a:moveTo>
                    <a:pt x="332" y="0"/>
                  </a:moveTo>
                  <a:lnTo>
                    <a:pt x="332" y="0"/>
                  </a:lnTo>
                  <a:lnTo>
                    <a:pt x="299" y="1"/>
                  </a:lnTo>
                  <a:lnTo>
                    <a:pt x="267" y="3"/>
                  </a:lnTo>
                  <a:lnTo>
                    <a:pt x="200" y="6"/>
                  </a:lnTo>
                  <a:lnTo>
                    <a:pt x="200" y="6"/>
                  </a:lnTo>
                  <a:lnTo>
                    <a:pt x="132" y="9"/>
                  </a:lnTo>
                  <a:lnTo>
                    <a:pt x="98" y="10"/>
                  </a:lnTo>
                  <a:lnTo>
                    <a:pt x="66" y="11"/>
                  </a:lnTo>
                  <a:lnTo>
                    <a:pt x="66" y="11"/>
                  </a:lnTo>
                  <a:lnTo>
                    <a:pt x="32" y="10"/>
                  </a:lnTo>
                  <a:lnTo>
                    <a:pt x="0" y="9"/>
                  </a:lnTo>
                  <a:lnTo>
                    <a:pt x="0" y="9"/>
                  </a:lnTo>
                  <a:lnTo>
                    <a:pt x="0" y="349"/>
                  </a:lnTo>
                  <a:lnTo>
                    <a:pt x="0" y="713"/>
                  </a:lnTo>
                  <a:lnTo>
                    <a:pt x="0" y="713"/>
                  </a:lnTo>
                  <a:lnTo>
                    <a:pt x="71" y="709"/>
                  </a:lnTo>
                  <a:lnTo>
                    <a:pt x="144" y="706"/>
                  </a:lnTo>
                  <a:lnTo>
                    <a:pt x="220" y="704"/>
                  </a:lnTo>
                  <a:lnTo>
                    <a:pt x="297" y="703"/>
                  </a:lnTo>
                  <a:lnTo>
                    <a:pt x="297" y="703"/>
                  </a:lnTo>
                  <a:lnTo>
                    <a:pt x="353" y="703"/>
                  </a:lnTo>
                  <a:lnTo>
                    <a:pt x="407" y="706"/>
                  </a:lnTo>
                  <a:lnTo>
                    <a:pt x="434" y="709"/>
                  </a:lnTo>
                  <a:lnTo>
                    <a:pt x="458" y="711"/>
                  </a:lnTo>
                  <a:lnTo>
                    <a:pt x="484" y="715"/>
                  </a:lnTo>
                  <a:lnTo>
                    <a:pt x="508" y="720"/>
                  </a:lnTo>
                  <a:lnTo>
                    <a:pt x="508" y="720"/>
                  </a:lnTo>
                  <a:lnTo>
                    <a:pt x="512" y="723"/>
                  </a:lnTo>
                  <a:lnTo>
                    <a:pt x="517" y="726"/>
                  </a:lnTo>
                  <a:lnTo>
                    <a:pt x="528" y="735"/>
                  </a:lnTo>
                  <a:lnTo>
                    <a:pt x="540" y="744"/>
                  </a:lnTo>
                  <a:lnTo>
                    <a:pt x="545" y="747"/>
                  </a:lnTo>
                  <a:lnTo>
                    <a:pt x="550" y="749"/>
                  </a:lnTo>
                  <a:lnTo>
                    <a:pt x="550" y="749"/>
                  </a:lnTo>
                  <a:lnTo>
                    <a:pt x="553" y="747"/>
                  </a:lnTo>
                  <a:lnTo>
                    <a:pt x="555" y="745"/>
                  </a:lnTo>
                  <a:lnTo>
                    <a:pt x="557" y="741"/>
                  </a:lnTo>
                  <a:lnTo>
                    <a:pt x="557" y="736"/>
                  </a:lnTo>
                  <a:lnTo>
                    <a:pt x="557" y="736"/>
                  </a:lnTo>
                  <a:lnTo>
                    <a:pt x="557" y="65"/>
                  </a:lnTo>
                  <a:lnTo>
                    <a:pt x="557" y="65"/>
                  </a:lnTo>
                  <a:lnTo>
                    <a:pt x="547" y="56"/>
                  </a:lnTo>
                  <a:lnTo>
                    <a:pt x="535" y="47"/>
                  </a:lnTo>
                  <a:lnTo>
                    <a:pt x="524" y="40"/>
                  </a:lnTo>
                  <a:lnTo>
                    <a:pt x="513" y="34"/>
                  </a:lnTo>
                  <a:lnTo>
                    <a:pt x="499" y="28"/>
                  </a:lnTo>
                  <a:lnTo>
                    <a:pt x="487" y="21"/>
                  </a:lnTo>
                  <a:lnTo>
                    <a:pt x="473" y="18"/>
                  </a:lnTo>
                  <a:lnTo>
                    <a:pt x="460" y="14"/>
                  </a:lnTo>
                  <a:lnTo>
                    <a:pt x="430" y="8"/>
                  </a:lnTo>
                  <a:lnTo>
                    <a:pt x="399" y="4"/>
                  </a:lnTo>
                  <a:lnTo>
                    <a:pt x="365" y="1"/>
                  </a:lnTo>
                  <a:lnTo>
                    <a:pt x="332" y="0"/>
                  </a:lnTo>
                  <a:close/>
                </a:path>
              </a:pathLst>
            </a:custGeom>
            <a:solidFill>
              <a:srgbClr val="FFFF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3"/>
            <p:cNvSpPr>
              <a:spLocks/>
            </p:cNvSpPr>
            <p:nvPr/>
          </p:nvSpPr>
          <p:spPr bwMode="auto">
            <a:xfrm>
              <a:off x="428" y="1424"/>
              <a:ext cx="79" cy="13"/>
            </a:xfrm>
            <a:custGeom>
              <a:avLst/>
              <a:gdLst>
                <a:gd name="T0" fmla="*/ 16 w 396"/>
                <a:gd name="T1" fmla="*/ 64 h 64"/>
                <a:gd name="T2" fmla="*/ 16 w 396"/>
                <a:gd name="T3" fmla="*/ 64 h 64"/>
                <a:gd name="T4" fmla="*/ 10 w 396"/>
                <a:gd name="T5" fmla="*/ 64 h 64"/>
                <a:gd name="T6" fmla="*/ 10 w 396"/>
                <a:gd name="T7" fmla="*/ 64 h 64"/>
                <a:gd name="T8" fmla="*/ 4 w 396"/>
                <a:gd name="T9" fmla="*/ 60 h 64"/>
                <a:gd name="T10" fmla="*/ 1 w 396"/>
                <a:gd name="T11" fmla="*/ 55 h 64"/>
                <a:gd name="T12" fmla="*/ 0 w 396"/>
                <a:gd name="T13" fmla="*/ 49 h 64"/>
                <a:gd name="T14" fmla="*/ 1 w 396"/>
                <a:gd name="T15" fmla="*/ 42 h 64"/>
                <a:gd name="T16" fmla="*/ 1 w 396"/>
                <a:gd name="T17" fmla="*/ 42 h 64"/>
                <a:gd name="T18" fmla="*/ 6 w 396"/>
                <a:gd name="T19" fmla="*/ 30 h 64"/>
                <a:gd name="T20" fmla="*/ 14 w 396"/>
                <a:gd name="T21" fmla="*/ 21 h 64"/>
                <a:gd name="T22" fmla="*/ 23 w 396"/>
                <a:gd name="T23" fmla="*/ 14 h 64"/>
                <a:gd name="T24" fmla="*/ 32 w 396"/>
                <a:gd name="T25" fmla="*/ 9 h 64"/>
                <a:gd name="T26" fmla="*/ 41 w 396"/>
                <a:gd name="T27" fmla="*/ 5 h 64"/>
                <a:gd name="T28" fmla="*/ 51 w 396"/>
                <a:gd name="T29" fmla="*/ 1 h 64"/>
                <a:gd name="T30" fmla="*/ 61 w 396"/>
                <a:gd name="T31" fmla="*/ 0 h 64"/>
                <a:gd name="T32" fmla="*/ 70 w 396"/>
                <a:gd name="T33" fmla="*/ 0 h 64"/>
                <a:gd name="T34" fmla="*/ 70 w 396"/>
                <a:gd name="T35" fmla="*/ 0 h 64"/>
                <a:gd name="T36" fmla="*/ 80 w 396"/>
                <a:gd name="T37" fmla="*/ 0 h 64"/>
                <a:gd name="T38" fmla="*/ 380 w 396"/>
                <a:gd name="T39" fmla="*/ 0 h 64"/>
                <a:gd name="T40" fmla="*/ 380 w 396"/>
                <a:gd name="T41" fmla="*/ 0 h 64"/>
                <a:gd name="T42" fmla="*/ 386 w 396"/>
                <a:gd name="T43" fmla="*/ 1 h 64"/>
                <a:gd name="T44" fmla="*/ 391 w 396"/>
                <a:gd name="T45" fmla="*/ 5 h 64"/>
                <a:gd name="T46" fmla="*/ 395 w 396"/>
                <a:gd name="T47" fmla="*/ 10 h 64"/>
                <a:gd name="T48" fmla="*/ 396 w 396"/>
                <a:gd name="T49" fmla="*/ 16 h 64"/>
                <a:gd name="T50" fmla="*/ 396 w 396"/>
                <a:gd name="T51" fmla="*/ 16 h 64"/>
                <a:gd name="T52" fmla="*/ 395 w 396"/>
                <a:gd name="T53" fmla="*/ 23 h 64"/>
                <a:gd name="T54" fmla="*/ 391 w 396"/>
                <a:gd name="T55" fmla="*/ 29 h 64"/>
                <a:gd name="T56" fmla="*/ 386 w 396"/>
                <a:gd name="T57" fmla="*/ 31 h 64"/>
                <a:gd name="T58" fmla="*/ 380 w 396"/>
                <a:gd name="T59" fmla="*/ 33 h 64"/>
                <a:gd name="T60" fmla="*/ 78 w 396"/>
                <a:gd name="T61" fmla="*/ 33 h 64"/>
                <a:gd name="T62" fmla="*/ 78 w 396"/>
                <a:gd name="T63" fmla="*/ 33 h 64"/>
                <a:gd name="T64" fmla="*/ 76 w 396"/>
                <a:gd name="T65" fmla="*/ 33 h 64"/>
                <a:gd name="T66" fmla="*/ 76 w 396"/>
                <a:gd name="T67" fmla="*/ 33 h 64"/>
                <a:gd name="T68" fmla="*/ 69 w 396"/>
                <a:gd name="T69" fmla="*/ 33 h 64"/>
                <a:gd name="T70" fmla="*/ 69 w 396"/>
                <a:gd name="T71" fmla="*/ 33 h 64"/>
                <a:gd name="T72" fmla="*/ 60 w 396"/>
                <a:gd name="T73" fmla="*/ 33 h 64"/>
                <a:gd name="T74" fmla="*/ 55 w 396"/>
                <a:gd name="T75" fmla="*/ 34 h 64"/>
                <a:gd name="T76" fmla="*/ 49 w 396"/>
                <a:gd name="T77" fmla="*/ 36 h 64"/>
                <a:gd name="T78" fmla="*/ 44 w 396"/>
                <a:gd name="T79" fmla="*/ 39 h 64"/>
                <a:gd name="T80" fmla="*/ 39 w 396"/>
                <a:gd name="T81" fmla="*/ 42 h 64"/>
                <a:gd name="T82" fmla="*/ 34 w 396"/>
                <a:gd name="T83" fmla="*/ 47 h 64"/>
                <a:gd name="T84" fmla="*/ 31 w 396"/>
                <a:gd name="T85" fmla="*/ 54 h 64"/>
                <a:gd name="T86" fmla="*/ 31 w 396"/>
                <a:gd name="T87" fmla="*/ 54 h 64"/>
                <a:gd name="T88" fmla="*/ 29 w 396"/>
                <a:gd name="T89" fmla="*/ 59 h 64"/>
                <a:gd name="T90" fmla="*/ 25 w 396"/>
                <a:gd name="T91" fmla="*/ 61 h 64"/>
                <a:gd name="T92" fmla="*/ 20 w 396"/>
                <a:gd name="T93" fmla="*/ 64 h 64"/>
                <a:gd name="T94" fmla="*/ 16 w 396"/>
                <a:gd name="T9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16" y="64"/>
                  </a:moveTo>
                  <a:lnTo>
                    <a:pt x="16" y="64"/>
                  </a:lnTo>
                  <a:lnTo>
                    <a:pt x="10" y="64"/>
                  </a:lnTo>
                  <a:lnTo>
                    <a:pt x="10" y="64"/>
                  </a:lnTo>
                  <a:lnTo>
                    <a:pt x="4" y="60"/>
                  </a:lnTo>
                  <a:lnTo>
                    <a:pt x="1" y="55"/>
                  </a:lnTo>
                  <a:lnTo>
                    <a:pt x="0" y="49"/>
                  </a:lnTo>
                  <a:lnTo>
                    <a:pt x="1" y="42"/>
                  </a:lnTo>
                  <a:lnTo>
                    <a:pt x="1" y="42"/>
                  </a:lnTo>
                  <a:lnTo>
                    <a:pt x="6" y="30"/>
                  </a:lnTo>
                  <a:lnTo>
                    <a:pt x="14" y="21"/>
                  </a:lnTo>
                  <a:lnTo>
                    <a:pt x="23" y="14"/>
                  </a:lnTo>
                  <a:lnTo>
                    <a:pt x="32" y="9"/>
                  </a:lnTo>
                  <a:lnTo>
                    <a:pt x="41" y="5"/>
                  </a:lnTo>
                  <a:lnTo>
                    <a:pt x="51" y="1"/>
                  </a:lnTo>
                  <a:lnTo>
                    <a:pt x="61" y="0"/>
                  </a:lnTo>
                  <a:lnTo>
                    <a:pt x="70" y="0"/>
                  </a:lnTo>
                  <a:lnTo>
                    <a:pt x="70" y="0"/>
                  </a:lnTo>
                  <a:lnTo>
                    <a:pt x="80" y="0"/>
                  </a:lnTo>
                  <a:lnTo>
                    <a:pt x="380" y="0"/>
                  </a:lnTo>
                  <a:lnTo>
                    <a:pt x="380" y="0"/>
                  </a:lnTo>
                  <a:lnTo>
                    <a:pt x="386" y="1"/>
                  </a:lnTo>
                  <a:lnTo>
                    <a:pt x="391" y="5"/>
                  </a:lnTo>
                  <a:lnTo>
                    <a:pt x="395" y="10"/>
                  </a:lnTo>
                  <a:lnTo>
                    <a:pt x="396" y="16"/>
                  </a:lnTo>
                  <a:lnTo>
                    <a:pt x="396" y="16"/>
                  </a:lnTo>
                  <a:lnTo>
                    <a:pt x="395" y="23"/>
                  </a:lnTo>
                  <a:lnTo>
                    <a:pt x="391" y="29"/>
                  </a:lnTo>
                  <a:lnTo>
                    <a:pt x="386" y="31"/>
                  </a:lnTo>
                  <a:lnTo>
                    <a:pt x="380" y="33"/>
                  </a:lnTo>
                  <a:lnTo>
                    <a:pt x="78" y="33"/>
                  </a:lnTo>
                  <a:lnTo>
                    <a:pt x="78" y="33"/>
                  </a:lnTo>
                  <a:lnTo>
                    <a:pt x="76" y="33"/>
                  </a:lnTo>
                  <a:lnTo>
                    <a:pt x="76" y="33"/>
                  </a:lnTo>
                  <a:lnTo>
                    <a:pt x="69" y="33"/>
                  </a:lnTo>
                  <a:lnTo>
                    <a:pt x="69" y="33"/>
                  </a:lnTo>
                  <a:lnTo>
                    <a:pt x="60" y="33"/>
                  </a:lnTo>
                  <a:lnTo>
                    <a:pt x="55" y="34"/>
                  </a:lnTo>
                  <a:lnTo>
                    <a:pt x="49" y="36"/>
                  </a:lnTo>
                  <a:lnTo>
                    <a:pt x="44" y="39"/>
                  </a:lnTo>
                  <a:lnTo>
                    <a:pt x="39" y="42"/>
                  </a:lnTo>
                  <a:lnTo>
                    <a:pt x="34" y="47"/>
                  </a:lnTo>
                  <a:lnTo>
                    <a:pt x="31" y="54"/>
                  </a:lnTo>
                  <a:lnTo>
                    <a:pt x="31" y="54"/>
                  </a:lnTo>
                  <a:lnTo>
                    <a:pt x="29" y="59"/>
                  </a:lnTo>
                  <a:lnTo>
                    <a:pt x="25" y="61"/>
                  </a:lnTo>
                  <a:lnTo>
                    <a:pt x="20" y="64"/>
                  </a:lnTo>
                  <a:lnTo>
                    <a:pt x="16"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34"/>
            <p:cNvSpPr>
              <a:spLocks/>
            </p:cNvSpPr>
            <p:nvPr/>
          </p:nvSpPr>
          <p:spPr bwMode="auto">
            <a:xfrm>
              <a:off x="428" y="1396"/>
              <a:ext cx="79" cy="13"/>
            </a:xfrm>
            <a:custGeom>
              <a:avLst/>
              <a:gdLst>
                <a:gd name="T0" fmla="*/ 16 w 396"/>
                <a:gd name="T1" fmla="*/ 63 h 63"/>
                <a:gd name="T2" fmla="*/ 16 w 396"/>
                <a:gd name="T3" fmla="*/ 63 h 63"/>
                <a:gd name="T4" fmla="*/ 10 w 396"/>
                <a:gd name="T5" fmla="*/ 62 h 63"/>
                <a:gd name="T6" fmla="*/ 10 w 396"/>
                <a:gd name="T7" fmla="*/ 62 h 63"/>
                <a:gd name="T8" fmla="*/ 4 w 396"/>
                <a:gd name="T9" fmla="*/ 58 h 63"/>
                <a:gd name="T10" fmla="*/ 1 w 396"/>
                <a:gd name="T11" fmla="*/ 53 h 63"/>
                <a:gd name="T12" fmla="*/ 0 w 396"/>
                <a:gd name="T13" fmla="*/ 47 h 63"/>
                <a:gd name="T14" fmla="*/ 1 w 396"/>
                <a:gd name="T15" fmla="*/ 41 h 63"/>
                <a:gd name="T16" fmla="*/ 1 w 396"/>
                <a:gd name="T17" fmla="*/ 41 h 63"/>
                <a:gd name="T18" fmla="*/ 6 w 396"/>
                <a:gd name="T19" fmla="*/ 30 h 63"/>
                <a:gd name="T20" fmla="*/ 14 w 396"/>
                <a:gd name="T21" fmla="*/ 21 h 63"/>
                <a:gd name="T22" fmla="*/ 23 w 396"/>
                <a:gd name="T23" fmla="*/ 14 h 63"/>
                <a:gd name="T24" fmla="*/ 32 w 396"/>
                <a:gd name="T25" fmla="*/ 7 h 63"/>
                <a:gd name="T26" fmla="*/ 41 w 396"/>
                <a:gd name="T27" fmla="*/ 4 h 63"/>
                <a:gd name="T28" fmla="*/ 51 w 396"/>
                <a:gd name="T29" fmla="*/ 1 h 63"/>
                <a:gd name="T30" fmla="*/ 61 w 396"/>
                <a:gd name="T31" fmla="*/ 0 h 63"/>
                <a:gd name="T32" fmla="*/ 70 w 396"/>
                <a:gd name="T33" fmla="*/ 0 h 63"/>
                <a:gd name="T34" fmla="*/ 70 w 396"/>
                <a:gd name="T35" fmla="*/ 0 h 63"/>
                <a:gd name="T36" fmla="*/ 80 w 396"/>
                <a:gd name="T37" fmla="*/ 0 h 63"/>
                <a:gd name="T38" fmla="*/ 380 w 396"/>
                <a:gd name="T39" fmla="*/ 0 h 63"/>
                <a:gd name="T40" fmla="*/ 380 w 396"/>
                <a:gd name="T41" fmla="*/ 0 h 63"/>
                <a:gd name="T42" fmla="*/ 386 w 396"/>
                <a:gd name="T43" fmla="*/ 1 h 63"/>
                <a:gd name="T44" fmla="*/ 391 w 396"/>
                <a:gd name="T45" fmla="*/ 5 h 63"/>
                <a:gd name="T46" fmla="*/ 395 w 396"/>
                <a:gd name="T47" fmla="*/ 10 h 63"/>
                <a:gd name="T48" fmla="*/ 396 w 396"/>
                <a:gd name="T49" fmla="*/ 16 h 63"/>
                <a:gd name="T50" fmla="*/ 396 w 396"/>
                <a:gd name="T51" fmla="*/ 16 h 63"/>
                <a:gd name="T52" fmla="*/ 395 w 396"/>
                <a:gd name="T53" fmla="*/ 22 h 63"/>
                <a:gd name="T54" fmla="*/ 391 w 396"/>
                <a:gd name="T55" fmla="*/ 27 h 63"/>
                <a:gd name="T56" fmla="*/ 386 w 396"/>
                <a:gd name="T57" fmla="*/ 31 h 63"/>
                <a:gd name="T58" fmla="*/ 380 w 396"/>
                <a:gd name="T59" fmla="*/ 32 h 63"/>
                <a:gd name="T60" fmla="*/ 78 w 396"/>
                <a:gd name="T61" fmla="*/ 32 h 63"/>
                <a:gd name="T62" fmla="*/ 78 w 396"/>
                <a:gd name="T63" fmla="*/ 32 h 63"/>
                <a:gd name="T64" fmla="*/ 76 w 396"/>
                <a:gd name="T65" fmla="*/ 32 h 63"/>
                <a:gd name="T66" fmla="*/ 76 w 396"/>
                <a:gd name="T67" fmla="*/ 32 h 63"/>
                <a:gd name="T68" fmla="*/ 69 w 396"/>
                <a:gd name="T69" fmla="*/ 32 h 63"/>
                <a:gd name="T70" fmla="*/ 69 w 396"/>
                <a:gd name="T71" fmla="*/ 32 h 63"/>
                <a:gd name="T72" fmla="*/ 60 w 396"/>
                <a:gd name="T73" fmla="*/ 32 h 63"/>
                <a:gd name="T74" fmla="*/ 55 w 396"/>
                <a:gd name="T75" fmla="*/ 34 h 63"/>
                <a:gd name="T76" fmla="*/ 49 w 396"/>
                <a:gd name="T77" fmla="*/ 36 h 63"/>
                <a:gd name="T78" fmla="*/ 44 w 396"/>
                <a:gd name="T79" fmla="*/ 39 h 63"/>
                <a:gd name="T80" fmla="*/ 39 w 396"/>
                <a:gd name="T81" fmla="*/ 42 h 63"/>
                <a:gd name="T82" fmla="*/ 34 w 396"/>
                <a:gd name="T83" fmla="*/ 47 h 63"/>
                <a:gd name="T84" fmla="*/ 31 w 396"/>
                <a:gd name="T85" fmla="*/ 53 h 63"/>
                <a:gd name="T86" fmla="*/ 31 w 396"/>
                <a:gd name="T87" fmla="*/ 53 h 63"/>
                <a:gd name="T88" fmla="*/ 29 w 396"/>
                <a:gd name="T89" fmla="*/ 57 h 63"/>
                <a:gd name="T90" fmla="*/ 25 w 396"/>
                <a:gd name="T91" fmla="*/ 61 h 63"/>
                <a:gd name="T92" fmla="*/ 20 w 396"/>
                <a:gd name="T93" fmla="*/ 63 h 63"/>
                <a:gd name="T94" fmla="*/ 16 w 396"/>
                <a:gd name="T9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3">
                  <a:moveTo>
                    <a:pt x="16" y="63"/>
                  </a:moveTo>
                  <a:lnTo>
                    <a:pt x="16" y="63"/>
                  </a:lnTo>
                  <a:lnTo>
                    <a:pt x="10" y="62"/>
                  </a:lnTo>
                  <a:lnTo>
                    <a:pt x="10" y="62"/>
                  </a:lnTo>
                  <a:lnTo>
                    <a:pt x="4" y="58"/>
                  </a:lnTo>
                  <a:lnTo>
                    <a:pt x="1" y="53"/>
                  </a:lnTo>
                  <a:lnTo>
                    <a:pt x="0" y="47"/>
                  </a:lnTo>
                  <a:lnTo>
                    <a:pt x="1" y="41"/>
                  </a:lnTo>
                  <a:lnTo>
                    <a:pt x="1" y="41"/>
                  </a:lnTo>
                  <a:lnTo>
                    <a:pt x="6" y="30"/>
                  </a:lnTo>
                  <a:lnTo>
                    <a:pt x="14" y="21"/>
                  </a:lnTo>
                  <a:lnTo>
                    <a:pt x="23" y="14"/>
                  </a:lnTo>
                  <a:lnTo>
                    <a:pt x="32" y="7"/>
                  </a:lnTo>
                  <a:lnTo>
                    <a:pt x="41" y="4"/>
                  </a:lnTo>
                  <a:lnTo>
                    <a:pt x="51" y="1"/>
                  </a:lnTo>
                  <a:lnTo>
                    <a:pt x="61" y="0"/>
                  </a:lnTo>
                  <a:lnTo>
                    <a:pt x="70" y="0"/>
                  </a:lnTo>
                  <a:lnTo>
                    <a:pt x="70" y="0"/>
                  </a:lnTo>
                  <a:lnTo>
                    <a:pt x="80" y="0"/>
                  </a:lnTo>
                  <a:lnTo>
                    <a:pt x="380" y="0"/>
                  </a:lnTo>
                  <a:lnTo>
                    <a:pt x="380" y="0"/>
                  </a:lnTo>
                  <a:lnTo>
                    <a:pt x="386" y="1"/>
                  </a:lnTo>
                  <a:lnTo>
                    <a:pt x="391" y="5"/>
                  </a:lnTo>
                  <a:lnTo>
                    <a:pt x="395" y="10"/>
                  </a:lnTo>
                  <a:lnTo>
                    <a:pt x="396" y="16"/>
                  </a:lnTo>
                  <a:lnTo>
                    <a:pt x="396" y="16"/>
                  </a:lnTo>
                  <a:lnTo>
                    <a:pt x="395" y="22"/>
                  </a:lnTo>
                  <a:lnTo>
                    <a:pt x="391" y="27"/>
                  </a:lnTo>
                  <a:lnTo>
                    <a:pt x="386" y="31"/>
                  </a:lnTo>
                  <a:lnTo>
                    <a:pt x="380" y="32"/>
                  </a:lnTo>
                  <a:lnTo>
                    <a:pt x="78" y="32"/>
                  </a:lnTo>
                  <a:lnTo>
                    <a:pt x="78" y="32"/>
                  </a:lnTo>
                  <a:lnTo>
                    <a:pt x="76" y="32"/>
                  </a:lnTo>
                  <a:lnTo>
                    <a:pt x="76" y="32"/>
                  </a:lnTo>
                  <a:lnTo>
                    <a:pt x="69" y="32"/>
                  </a:lnTo>
                  <a:lnTo>
                    <a:pt x="69" y="32"/>
                  </a:lnTo>
                  <a:lnTo>
                    <a:pt x="60" y="32"/>
                  </a:lnTo>
                  <a:lnTo>
                    <a:pt x="55" y="34"/>
                  </a:lnTo>
                  <a:lnTo>
                    <a:pt x="49" y="36"/>
                  </a:lnTo>
                  <a:lnTo>
                    <a:pt x="44" y="39"/>
                  </a:lnTo>
                  <a:lnTo>
                    <a:pt x="39" y="42"/>
                  </a:lnTo>
                  <a:lnTo>
                    <a:pt x="34" y="47"/>
                  </a:lnTo>
                  <a:lnTo>
                    <a:pt x="31" y="53"/>
                  </a:lnTo>
                  <a:lnTo>
                    <a:pt x="31" y="53"/>
                  </a:lnTo>
                  <a:lnTo>
                    <a:pt x="29" y="57"/>
                  </a:lnTo>
                  <a:lnTo>
                    <a:pt x="25" y="61"/>
                  </a:lnTo>
                  <a:lnTo>
                    <a:pt x="20" y="63"/>
                  </a:lnTo>
                  <a:lnTo>
                    <a:pt x="16" y="6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35"/>
            <p:cNvSpPr>
              <a:spLocks/>
            </p:cNvSpPr>
            <p:nvPr/>
          </p:nvSpPr>
          <p:spPr bwMode="auto">
            <a:xfrm>
              <a:off x="428" y="1368"/>
              <a:ext cx="79" cy="13"/>
            </a:xfrm>
            <a:custGeom>
              <a:avLst/>
              <a:gdLst>
                <a:gd name="T0" fmla="*/ 16 w 396"/>
                <a:gd name="T1" fmla="*/ 65 h 65"/>
                <a:gd name="T2" fmla="*/ 16 w 396"/>
                <a:gd name="T3" fmla="*/ 65 h 65"/>
                <a:gd name="T4" fmla="*/ 10 w 396"/>
                <a:gd name="T5" fmla="*/ 64 h 65"/>
                <a:gd name="T6" fmla="*/ 10 w 396"/>
                <a:gd name="T7" fmla="*/ 64 h 65"/>
                <a:gd name="T8" fmla="*/ 4 w 396"/>
                <a:gd name="T9" fmla="*/ 60 h 65"/>
                <a:gd name="T10" fmla="*/ 1 w 396"/>
                <a:gd name="T11" fmla="*/ 55 h 65"/>
                <a:gd name="T12" fmla="*/ 0 w 396"/>
                <a:gd name="T13" fmla="*/ 49 h 65"/>
                <a:gd name="T14" fmla="*/ 1 w 396"/>
                <a:gd name="T15" fmla="*/ 43 h 65"/>
                <a:gd name="T16" fmla="*/ 1 w 396"/>
                <a:gd name="T17" fmla="*/ 43 h 65"/>
                <a:gd name="T18" fmla="*/ 6 w 396"/>
                <a:gd name="T19" fmla="*/ 32 h 65"/>
                <a:gd name="T20" fmla="*/ 14 w 396"/>
                <a:gd name="T21" fmla="*/ 22 h 65"/>
                <a:gd name="T22" fmla="*/ 23 w 396"/>
                <a:gd name="T23" fmla="*/ 14 h 65"/>
                <a:gd name="T24" fmla="*/ 32 w 396"/>
                <a:gd name="T25" fmla="*/ 9 h 65"/>
                <a:gd name="T26" fmla="*/ 41 w 396"/>
                <a:gd name="T27" fmla="*/ 5 h 65"/>
                <a:gd name="T28" fmla="*/ 51 w 396"/>
                <a:gd name="T29" fmla="*/ 3 h 65"/>
                <a:gd name="T30" fmla="*/ 61 w 396"/>
                <a:gd name="T31" fmla="*/ 2 h 65"/>
                <a:gd name="T32" fmla="*/ 70 w 396"/>
                <a:gd name="T33" fmla="*/ 0 h 65"/>
                <a:gd name="T34" fmla="*/ 70 w 396"/>
                <a:gd name="T35" fmla="*/ 0 h 65"/>
                <a:gd name="T36" fmla="*/ 80 w 396"/>
                <a:gd name="T37" fmla="*/ 2 h 65"/>
                <a:gd name="T38" fmla="*/ 380 w 396"/>
                <a:gd name="T39" fmla="*/ 2 h 65"/>
                <a:gd name="T40" fmla="*/ 380 w 396"/>
                <a:gd name="T41" fmla="*/ 2 h 65"/>
                <a:gd name="T42" fmla="*/ 386 w 396"/>
                <a:gd name="T43" fmla="*/ 3 h 65"/>
                <a:gd name="T44" fmla="*/ 391 w 396"/>
                <a:gd name="T45" fmla="*/ 5 h 65"/>
                <a:gd name="T46" fmla="*/ 395 w 396"/>
                <a:gd name="T47" fmla="*/ 12 h 65"/>
                <a:gd name="T48" fmla="*/ 396 w 396"/>
                <a:gd name="T49" fmla="*/ 18 h 65"/>
                <a:gd name="T50" fmla="*/ 396 w 396"/>
                <a:gd name="T51" fmla="*/ 18 h 65"/>
                <a:gd name="T52" fmla="*/ 395 w 396"/>
                <a:gd name="T53" fmla="*/ 24 h 65"/>
                <a:gd name="T54" fmla="*/ 391 w 396"/>
                <a:gd name="T55" fmla="*/ 29 h 65"/>
                <a:gd name="T56" fmla="*/ 386 w 396"/>
                <a:gd name="T57" fmla="*/ 33 h 65"/>
                <a:gd name="T58" fmla="*/ 380 w 396"/>
                <a:gd name="T59" fmla="*/ 34 h 65"/>
                <a:gd name="T60" fmla="*/ 78 w 396"/>
                <a:gd name="T61" fmla="*/ 34 h 65"/>
                <a:gd name="T62" fmla="*/ 78 w 396"/>
                <a:gd name="T63" fmla="*/ 34 h 65"/>
                <a:gd name="T64" fmla="*/ 76 w 396"/>
                <a:gd name="T65" fmla="*/ 33 h 65"/>
                <a:gd name="T66" fmla="*/ 76 w 396"/>
                <a:gd name="T67" fmla="*/ 33 h 65"/>
                <a:gd name="T68" fmla="*/ 69 w 396"/>
                <a:gd name="T69" fmla="*/ 33 h 65"/>
                <a:gd name="T70" fmla="*/ 69 w 396"/>
                <a:gd name="T71" fmla="*/ 33 h 65"/>
                <a:gd name="T72" fmla="*/ 60 w 396"/>
                <a:gd name="T73" fmla="*/ 34 h 65"/>
                <a:gd name="T74" fmla="*/ 55 w 396"/>
                <a:gd name="T75" fmla="*/ 35 h 65"/>
                <a:gd name="T76" fmla="*/ 49 w 396"/>
                <a:gd name="T77" fmla="*/ 37 h 65"/>
                <a:gd name="T78" fmla="*/ 44 w 396"/>
                <a:gd name="T79" fmla="*/ 39 h 65"/>
                <a:gd name="T80" fmla="*/ 39 w 396"/>
                <a:gd name="T81" fmla="*/ 43 h 65"/>
                <a:gd name="T82" fmla="*/ 34 w 396"/>
                <a:gd name="T83" fmla="*/ 48 h 65"/>
                <a:gd name="T84" fmla="*/ 31 w 396"/>
                <a:gd name="T85" fmla="*/ 55 h 65"/>
                <a:gd name="T86" fmla="*/ 31 w 396"/>
                <a:gd name="T87" fmla="*/ 55 h 65"/>
                <a:gd name="T88" fmla="*/ 29 w 396"/>
                <a:gd name="T89" fmla="*/ 59 h 65"/>
                <a:gd name="T90" fmla="*/ 25 w 396"/>
                <a:gd name="T91" fmla="*/ 63 h 65"/>
                <a:gd name="T92" fmla="*/ 20 w 396"/>
                <a:gd name="T93" fmla="*/ 64 h 65"/>
                <a:gd name="T94" fmla="*/ 16 w 396"/>
                <a:gd name="T95"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16" y="65"/>
                  </a:moveTo>
                  <a:lnTo>
                    <a:pt x="16" y="65"/>
                  </a:lnTo>
                  <a:lnTo>
                    <a:pt x="10" y="64"/>
                  </a:lnTo>
                  <a:lnTo>
                    <a:pt x="10" y="64"/>
                  </a:lnTo>
                  <a:lnTo>
                    <a:pt x="4" y="60"/>
                  </a:lnTo>
                  <a:lnTo>
                    <a:pt x="1" y="55"/>
                  </a:lnTo>
                  <a:lnTo>
                    <a:pt x="0" y="49"/>
                  </a:lnTo>
                  <a:lnTo>
                    <a:pt x="1" y="43"/>
                  </a:lnTo>
                  <a:lnTo>
                    <a:pt x="1" y="43"/>
                  </a:lnTo>
                  <a:lnTo>
                    <a:pt x="6" y="32"/>
                  </a:lnTo>
                  <a:lnTo>
                    <a:pt x="14" y="22"/>
                  </a:lnTo>
                  <a:lnTo>
                    <a:pt x="23" y="14"/>
                  </a:lnTo>
                  <a:lnTo>
                    <a:pt x="32" y="9"/>
                  </a:lnTo>
                  <a:lnTo>
                    <a:pt x="41" y="5"/>
                  </a:lnTo>
                  <a:lnTo>
                    <a:pt x="51" y="3"/>
                  </a:lnTo>
                  <a:lnTo>
                    <a:pt x="61" y="2"/>
                  </a:lnTo>
                  <a:lnTo>
                    <a:pt x="70" y="0"/>
                  </a:lnTo>
                  <a:lnTo>
                    <a:pt x="70" y="0"/>
                  </a:lnTo>
                  <a:lnTo>
                    <a:pt x="80" y="2"/>
                  </a:lnTo>
                  <a:lnTo>
                    <a:pt x="380" y="2"/>
                  </a:lnTo>
                  <a:lnTo>
                    <a:pt x="380" y="2"/>
                  </a:lnTo>
                  <a:lnTo>
                    <a:pt x="386" y="3"/>
                  </a:lnTo>
                  <a:lnTo>
                    <a:pt x="391" y="5"/>
                  </a:lnTo>
                  <a:lnTo>
                    <a:pt x="395" y="12"/>
                  </a:lnTo>
                  <a:lnTo>
                    <a:pt x="396" y="18"/>
                  </a:lnTo>
                  <a:lnTo>
                    <a:pt x="396" y="18"/>
                  </a:lnTo>
                  <a:lnTo>
                    <a:pt x="395" y="24"/>
                  </a:lnTo>
                  <a:lnTo>
                    <a:pt x="391" y="29"/>
                  </a:lnTo>
                  <a:lnTo>
                    <a:pt x="386" y="33"/>
                  </a:lnTo>
                  <a:lnTo>
                    <a:pt x="380" y="34"/>
                  </a:lnTo>
                  <a:lnTo>
                    <a:pt x="78" y="34"/>
                  </a:lnTo>
                  <a:lnTo>
                    <a:pt x="78" y="34"/>
                  </a:lnTo>
                  <a:lnTo>
                    <a:pt x="76" y="33"/>
                  </a:lnTo>
                  <a:lnTo>
                    <a:pt x="76" y="33"/>
                  </a:lnTo>
                  <a:lnTo>
                    <a:pt x="69" y="33"/>
                  </a:lnTo>
                  <a:lnTo>
                    <a:pt x="69" y="33"/>
                  </a:lnTo>
                  <a:lnTo>
                    <a:pt x="60" y="34"/>
                  </a:lnTo>
                  <a:lnTo>
                    <a:pt x="55" y="35"/>
                  </a:lnTo>
                  <a:lnTo>
                    <a:pt x="49" y="37"/>
                  </a:lnTo>
                  <a:lnTo>
                    <a:pt x="44" y="39"/>
                  </a:lnTo>
                  <a:lnTo>
                    <a:pt x="39" y="43"/>
                  </a:lnTo>
                  <a:lnTo>
                    <a:pt x="34" y="48"/>
                  </a:lnTo>
                  <a:lnTo>
                    <a:pt x="31" y="55"/>
                  </a:lnTo>
                  <a:lnTo>
                    <a:pt x="31" y="55"/>
                  </a:lnTo>
                  <a:lnTo>
                    <a:pt x="29" y="59"/>
                  </a:lnTo>
                  <a:lnTo>
                    <a:pt x="25" y="63"/>
                  </a:lnTo>
                  <a:lnTo>
                    <a:pt x="20" y="64"/>
                  </a:lnTo>
                  <a:lnTo>
                    <a:pt x="16" y="6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36"/>
            <p:cNvSpPr>
              <a:spLocks/>
            </p:cNvSpPr>
            <p:nvPr/>
          </p:nvSpPr>
          <p:spPr bwMode="auto">
            <a:xfrm>
              <a:off x="428" y="1341"/>
              <a:ext cx="79" cy="12"/>
            </a:xfrm>
            <a:custGeom>
              <a:avLst/>
              <a:gdLst>
                <a:gd name="T0" fmla="*/ 16 w 396"/>
                <a:gd name="T1" fmla="*/ 64 h 64"/>
                <a:gd name="T2" fmla="*/ 16 w 396"/>
                <a:gd name="T3" fmla="*/ 64 h 64"/>
                <a:gd name="T4" fmla="*/ 10 w 396"/>
                <a:gd name="T5" fmla="*/ 62 h 64"/>
                <a:gd name="T6" fmla="*/ 10 w 396"/>
                <a:gd name="T7" fmla="*/ 62 h 64"/>
                <a:gd name="T8" fmla="*/ 4 w 396"/>
                <a:gd name="T9" fmla="*/ 60 h 64"/>
                <a:gd name="T10" fmla="*/ 1 w 396"/>
                <a:gd name="T11" fmla="*/ 54 h 64"/>
                <a:gd name="T12" fmla="*/ 0 w 396"/>
                <a:gd name="T13" fmla="*/ 49 h 64"/>
                <a:gd name="T14" fmla="*/ 1 w 396"/>
                <a:gd name="T15" fmla="*/ 41 h 64"/>
                <a:gd name="T16" fmla="*/ 1 w 396"/>
                <a:gd name="T17" fmla="*/ 41 h 64"/>
                <a:gd name="T18" fmla="*/ 6 w 396"/>
                <a:gd name="T19" fmla="*/ 30 h 64"/>
                <a:gd name="T20" fmla="*/ 14 w 396"/>
                <a:gd name="T21" fmla="*/ 21 h 64"/>
                <a:gd name="T22" fmla="*/ 23 w 396"/>
                <a:gd name="T23" fmla="*/ 14 h 64"/>
                <a:gd name="T24" fmla="*/ 32 w 396"/>
                <a:gd name="T25" fmla="*/ 9 h 64"/>
                <a:gd name="T26" fmla="*/ 41 w 396"/>
                <a:gd name="T27" fmla="*/ 4 h 64"/>
                <a:gd name="T28" fmla="*/ 51 w 396"/>
                <a:gd name="T29" fmla="*/ 1 h 64"/>
                <a:gd name="T30" fmla="*/ 61 w 396"/>
                <a:gd name="T31" fmla="*/ 0 h 64"/>
                <a:gd name="T32" fmla="*/ 70 w 396"/>
                <a:gd name="T33" fmla="*/ 0 h 64"/>
                <a:gd name="T34" fmla="*/ 70 w 396"/>
                <a:gd name="T35" fmla="*/ 0 h 64"/>
                <a:gd name="T36" fmla="*/ 80 w 396"/>
                <a:gd name="T37" fmla="*/ 0 h 64"/>
                <a:gd name="T38" fmla="*/ 380 w 396"/>
                <a:gd name="T39" fmla="*/ 0 h 64"/>
                <a:gd name="T40" fmla="*/ 380 w 396"/>
                <a:gd name="T41" fmla="*/ 0 h 64"/>
                <a:gd name="T42" fmla="*/ 386 w 396"/>
                <a:gd name="T43" fmla="*/ 1 h 64"/>
                <a:gd name="T44" fmla="*/ 391 w 396"/>
                <a:gd name="T45" fmla="*/ 5 h 64"/>
                <a:gd name="T46" fmla="*/ 395 w 396"/>
                <a:gd name="T47" fmla="*/ 10 h 64"/>
                <a:gd name="T48" fmla="*/ 396 w 396"/>
                <a:gd name="T49" fmla="*/ 16 h 64"/>
                <a:gd name="T50" fmla="*/ 396 w 396"/>
                <a:gd name="T51" fmla="*/ 16 h 64"/>
                <a:gd name="T52" fmla="*/ 395 w 396"/>
                <a:gd name="T53" fmla="*/ 23 h 64"/>
                <a:gd name="T54" fmla="*/ 391 w 396"/>
                <a:gd name="T55" fmla="*/ 28 h 64"/>
                <a:gd name="T56" fmla="*/ 386 w 396"/>
                <a:gd name="T57" fmla="*/ 31 h 64"/>
                <a:gd name="T58" fmla="*/ 380 w 396"/>
                <a:gd name="T59" fmla="*/ 33 h 64"/>
                <a:gd name="T60" fmla="*/ 78 w 396"/>
                <a:gd name="T61" fmla="*/ 33 h 64"/>
                <a:gd name="T62" fmla="*/ 78 w 396"/>
                <a:gd name="T63" fmla="*/ 33 h 64"/>
                <a:gd name="T64" fmla="*/ 76 w 396"/>
                <a:gd name="T65" fmla="*/ 33 h 64"/>
                <a:gd name="T66" fmla="*/ 76 w 396"/>
                <a:gd name="T67" fmla="*/ 33 h 64"/>
                <a:gd name="T68" fmla="*/ 69 w 396"/>
                <a:gd name="T69" fmla="*/ 33 h 64"/>
                <a:gd name="T70" fmla="*/ 69 w 396"/>
                <a:gd name="T71" fmla="*/ 33 h 64"/>
                <a:gd name="T72" fmla="*/ 60 w 396"/>
                <a:gd name="T73" fmla="*/ 33 h 64"/>
                <a:gd name="T74" fmla="*/ 55 w 396"/>
                <a:gd name="T75" fmla="*/ 34 h 64"/>
                <a:gd name="T76" fmla="*/ 49 w 396"/>
                <a:gd name="T77" fmla="*/ 36 h 64"/>
                <a:gd name="T78" fmla="*/ 44 w 396"/>
                <a:gd name="T79" fmla="*/ 39 h 64"/>
                <a:gd name="T80" fmla="*/ 39 w 396"/>
                <a:gd name="T81" fmla="*/ 43 h 64"/>
                <a:gd name="T82" fmla="*/ 34 w 396"/>
                <a:gd name="T83" fmla="*/ 47 h 64"/>
                <a:gd name="T84" fmla="*/ 31 w 396"/>
                <a:gd name="T85" fmla="*/ 54 h 64"/>
                <a:gd name="T86" fmla="*/ 31 w 396"/>
                <a:gd name="T87" fmla="*/ 54 h 64"/>
                <a:gd name="T88" fmla="*/ 29 w 396"/>
                <a:gd name="T89" fmla="*/ 59 h 64"/>
                <a:gd name="T90" fmla="*/ 25 w 396"/>
                <a:gd name="T91" fmla="*/ 61 h 64"/>
                <a:gd name="T92" fmla="*/ 20 w 396"/>
                <a:gd name="T93" fmla="*/ 64 h 64"/>
                <a:gd name="T94" fmla="*/ 16 w 396"/>
                <a:gd name="T9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16" y="64"/>
                  </a:moveTo>
                  <a:lnTo>
                    <a:pt x="16" y="64"/>
                  </a:lnTo>
                  <a:lnTo>
                    <a:pt x="10" y="62"/>
                  </a:lnTo>
                  <a:lnTo>
                    <a:pt x="10" y="62"/>
                  </a:lnTo>
                  <a:lnTo>
                    <a:pt x="4" y="60"/>
                  </a:lnTo>
                  <a:lnTo>
                    <a:pt x="1" y="54"/>
                  </a:lnTo>
                  <a:lnTo>
                    <a:pt x="0" y="49"/>
                  </a:lnTo>
                  <a:lnTo>
                    <a:pt x="1" y="41"/>
                  </a:lnTo>
                  <a:lnTo>
                    <a:pt x="1" y="41"/>
                  </a:lnTo>
                  <a:lnTo>
                    <a:pt x="6" y="30"/>
                  </a:lnTo>
                  <a:lnTo>
                    <a:pt x="14" y="21"/>
                  </a:lnTo>
                  <a:lnTo>
                    <a:pt x="23" y="14"/>
                  </a:lnTo>
                  <a:lnTo>
                    <a:pt x="32" y="9"/>
                  </a:lnTo>
                  <a:lnTo>
                    <a:pt x="41" y="4"/>
                  </a:lnTo>
                  <a:lnTo>
                    <a:pt x="51" y="1"/>
                  </a:lnTo>
                  <a:lnTo>
                    <a:pt x="61" y="0"/>
                  </a:lnTo>
                  <a:lnTo>
                    <a:pt x="70" y="0"/>
                  </a:lnTo>
                  <a:lnTo>
                    <a:pt x="70" y="0"/>
                  </a:lnTo>
                  <a:lnTo>
                    <a:pt x="80" y="0"/>
                  </a:lnTo>
                  <a:lnTo>
                    <a:pt x="380" y="0"/>
                  </a:lnTo>
                  <a:lnTo>
                    <a:pt x="380" y="0"/>
                  </a:lnTo>
                  <a:lnTo>
                    <a:pt x="386" y="1"/>
                  </a:lnTo>
                  <a:lnTo>
                    <a:pt x="391" y="5"/>
                  </a:lnTo>
                  <a:lnTo>
                    <a:pt x="395" y="10"/>
                  </a:lnTo>
                  <a:lnTo>
                    <a:pt x="396" y="16"/>
                  </a:lnTo>
                  <a:lnTo>
                    <a:pt x="396" y="16"/>
                  </a:lnTo>
                  <a:lnTo>
                    <a:pt x="395" y="23"/>
                  </a:lnTo>
                  <a:lnTo>
                    <a:pt x="391" y="28"/>
                  </a:lnTo>
                  <a:lnTo>
                    <a:pt x="386" y="31"/>
                  </a:lnTo>
                  <a:lnTo>
                    <a:pt x="380" y="33"/>
                  </a:lnTo>
                  <a:lnTo>
                    <a:pt x="78" y="33"/>
                  </a:lnTo>
                  <a:lnTo>
                    <a:pt x="78" y="33"/>
                  </a:lnTo>
                  <a:lnTo>
                    <a:pt x="76" y="33"/>
                  </a:lnTo>
                  <a:lnTo>
                    <a:pt x="76" y="33"/>
                  </a:lnTo>
                  <a:lnTo>
                    <a:pt x="69" y="33"/>
                  </a:lnTo>
                  <a:lnTo>
                    <a:pt x="69" y="33"/>
                  </a:lnTo>
                  <a:lnTo>
                    <a:pt x="60" y="33"/>
                  </a:lnTo>
                  <a:lnTo>
                    <a:pt x="55" y="34"/>
                  </a:lnTo>
                  <a:lnTo>
                    <a:pt x="49" y="36"/>
                  </a:lnTo>
                  <a:lnTo>
                    <a:pt x="44" y="39"/>
                  </a:lnTo>
                  <a:lnTo>
                    <a:pt x="39" y="43"/>
                  </a:lnTo>
                  <a:lnTo>
                    <a:pt x="34" y="47"/>
                  </a:lnTo>
                  <a:lnTo>
                    <a:pt x="31" y="54"/>
                  </a:lnTo>
                  <a:lnTo>
                    <a:pt x="31" y="54"/>
                  </a:lnTo>
                  <a:lnTo>
                    <a:pt x="29" y="59"/>
                  </a:lnTo>
                  <a:lnTo>
                    <a:pt x="25" y="61"/>
                  </a:lnTo>
                  <a:lnTo>
                    <a:pt x="20" y="64"/>
                  </a:lnTo>
                  <a:lnTo>
                    <a:pt x="16"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37"/>
            <p:cNvSpPr>
              <a:spLocks/>
            </p:cNvSpPr>
            <p:nvPr/>
          </p:nvSpPr>
          <p:spPr bwMode="auto">
            <a:xfrm>
              <a:off x="412" y="1315"/>
              <a:ext cx="111" cy="149"/>
            </a:xfrm>
            <a:custGeom>
              <a:avLst/>
              <a:gdLst>
                <a:gd name="T0" fmla="*/ 228 w 557"/>
                <a:gd name="T1" fmla="*/ 0 h 744"/>
                <a:gd name="T2" fmla="*/ 228 w 557"/>
                <a:gd name="T3" fmla="*/ 0 h 744"/>
                <a:gd name="T4" fmla="*/ 201 w 557"/>
                <a:gd name="T5" fmla="*/ 1 h 744"/>
                <a:gd name="T6" fmla="*/ 175 w 557"/>
                <a:gd name="T7" fmla="*/ 3 h 744"/>
                <a:gd name="T8" fmla="*/ 151 w 557"/>
                <a:gd name="T9" fmla="*/ 4 h 744"/>
                <a:gd name="T10" fmla="*/ 126 w 557"/>
                <a:gd name="T11" fmla="*/ 8 h 744"/>
                <a:gd name="T12" fmla="*/ 103 w 557"/>
                <a:gd name="T13" fmla="*/ 13 h 744"/>
                <a:gd name="T14" fmla="*/ 81 w 557"/>
                <a:gd name="T15" fmla="*/ 19 h 744"/>
                <a:gd name="T16" fmla="*/ 60 w 557"/>
                <a:gd name="T17" fmla="*/ 26 h 744"/>
                <a:gd name="T18" fmla="*/ 41 w 557"/>
                <a:gd name="T19" fmla="*/ 35 h 744"/>
                <a:gd name="T20" fmla="*/ 9 w 557"/>
                <a:gd name="T21" fmla="*/ 57 h 744"/>
                <a:gd name="T22" fmla="*/ 9 w 557"/>
                <a:gd name="T23" fmla="*/ 57 h 744"/>
                <a:gd name="T24" fmla="*/ 9 w 557"/>
                <a:gd name="T25" fmla="*/ 57 h 744"/>
                <a:gd name="T26" fmla="*/ 0 w 557"/>
                <a:gd name="T27" fmla="*/ 65 h 744"/>
                <a:gd name="T28" fmla="*/ 0 w 557"/>
                <a:gd name="T29" fmla="*/ 65 h 744"/>
                <a:gd name="T30" fmla="*/ 0 w 557"/>
                <a:gd name="T31" fmla="*/ 744 h 744"/>
                <a:gd name="T32" fmla="*/ 0 w 557"/>
                <a:gd name="T33" fmla="*/ 744 h 744"/>
                <a:gd name="T34" fmla="*/ 11 w 557"/>
                <a:gd name="T35" fmla="*/ 739 h 744"/>
                <a:gd name="T36" fmla="*/ 23 w 557"/>
                <a:gd name="T37" fmla="*/ 732 h 744"/>
                <a:gd name="T38" fmla="*/ 36 w 557"/>
                <a:gd name="T39" fmla="*/ 727 h 744"/>
                <a:gd name="T40" fmla="*/ 50 w 557"/>
                <a:gd name="T41" fmla="*/ 724 h 744"/>
                <a:gd name="T42" fmla="*/ 80 w 557"/>
                <a:gd name="T43" fmla="*/ 716 h 744"/>
                <a:gd name="T44" fmla="*/ 113 w 557"/>
                <a:gd name="T45" fmla="*/ 711 h 744"/>
                <a:gd name="T46" fmla="*/ 149 w 557"/>
                <a:gd name="T47" fmla="*/ 706 h 744"/>
                <a:gd name="T48" fmla="*/ 188 w 557"/>
                <a:gd name="T49" fmla="*/ 704 h 744"/>
                <a:gd name="T50" fmla="*/ 228 w 557"/>
                <a:gd name="T51" fmla="*/ 703 h 744"/>
                <a:gd name="T52" fmla="*/ 268 w 557"/>
                <a:gd name="T53" fmla="*/ 703 h 744"/>
                <a:gd name="T54" fmla="*/ 268 w 557"/>
                <a:gd name="T55" fmla="*/ 703 h 744"/>
                <a:gd name="T56" fmla="*/ 343 w 557"/>
                <a:gd name="T57" fmla="*/ 704 h 744"/>
                <a:gd name="T58" fmla="*/ 419 w 557"/>
                <a:gd name="T59" fmla="*/ 706 h 744"/>
                <a:gd name="T60" fmla="*/ 557 w 557"/>
                <a:gd name="T61" fmla="*/ 713 h 744"/>
                <a:gd name="T62" fmla="*/ 557 w 557"/>
                <a:gd name="T63" fmla="*/ 713 h 744"/>
                <a:gd name="T64" fmla="*/ 557 w 557"/>
                <a:gd name="T65" fmla="*/ 9 h 744"/>
                <a:gd name="T66" fmla="*/ 557 w 557"/>
                <a:gd name="T67" fmla="*/ 9 h 744"/>
                <a:gd name="T68" fmla="*/ 526 w 557"/>
                <a:gd name="T69" fmla="*/ 10 h 744"/>
                <a:gd name="T70" fmla="*/ 493 w 557"/>
                <a:gd name="T71" fmla="*/ 11 h 744"/>
                <a:gd name="T72" fmla="*/ 493 w 557"/>
                <a:gd name="T73" fmla="*/ 11 h 744"/>
                <a:gd name="T74" fmla="*/ 461 w 557"/>
                <a:gd name="T75" fmla="*/ 10 h 744"/>
                <a:gd name="T76" fmla="*/ 427 w 557"/>
                <a:gd name="T77" fmla="*/ 9 h 744"/>
                <a:gd name="T78" fmla="*/ 359 w 557"/>
                <a:gd name="T79" fmla="*/ 5 h 744"/>
                <a:gd name="T80" fmla="*/ 359 w 557"/>
                <a:gd name="T81" fmla="*/ 5 h 744"/>
                <a:gd name="T82" fmla="*/ 293 w 557"/>
                <a:gd name="T83" fmla="*/ 3 h 744"/>
                <a:gd name="T84" fmla="*/ 260 w 557"/>
                <a:gd name="T85" fmla="*/ 1 h 744"/>
                <a:gd name="T86" fmla="*/ 228 w 557"/>
                <a:gd name="T87" fmla="*/ 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57" h="744">
                  <a:moveTo>
                    <a:pt x="228" y="0"/>
                  </a:moveTo>
                  <a:lnTo>
                    <a:pt x="228" y="0"/>
                  </a:lnTo>
                  <a:lnTo>
                    <a:pt x="201" y="1"/>
                  </a:lnTo>
                  <a:lnTo>
                    <a:pt x="175" y="3"/>
                  </a:lnTo>
                  <a:lnTo>
                    <a:pt x="151" y="4"/>
                  </a:lnTo>
                  <a:lnTo>
                    <a:pt x="126" y="8"/>
                  </a:lnTo>
                  <a:lnTo>
                    <a:pt x="103" y="13"/>
                  </a:lnTo>
                  <a:lnTo>
                    <a:pt x="81" y="19"/>
                  </a:lnTo>
                  <a:lnTo>
                    <a:pt x="60" y="26"/>
                  </a:lnTo>
                  <a:lnTo>
                    <a:pt x="41" y="35"/>
                  </a:lnTo>
                  <a:lnTo>
                    <a:pt x="9" y="57"/>
                  </a:lnTo>
                  <a:lnTo>
                    <a:pt x="9" y="57"/>
                  </a:lnTo>
                  <a:lnTo>
                    <a:pt x="9" y="57"/>
                  </a:lnTo>
                  <a:lnTo>
                    <a:pt x="0" y="65"/>
                  </a:lnTo>
                  <a:lnTo>
                    <a:pt x="0" y="65"/>
                  </a:lnTo>
                  <a:lnTo>
                    <a:pt x="0" y="744"/>
                  </a:lnTo>
                  <a:lnTo>
                    <a:pt x="0" y="744"/>
                  </a:lnTo>
                  <a:lnTo>
                    <a:pt x="11" y="739"/>
                  </a:lnTo>
                  <a:lnTo>
                    <a:pt x="23" y="732"/>
                  </a:lnTo>
                  <a:lnTo>
                    <a:pt x="36" y="727"/>
                  </a:lnTo>
                  <a:lnTo>
                    <a:pt x="50" y="724"/>
                  </a:lnTo>
                  <a:lnTo>
                    <a:pt x="80" y="716"/>
                  </a:lnTo>
                  <a:lnTo>
                    <a:pt x="113" y="711"/>
                  </a:lnTo>
                  <a:lnTo>
                    <a:pt x="149" y="706"/>
                  </a:lnTo>
                  <a:lnTo>
                    <a:pt x="188" y="704"/>
                  </a:lnTo>
                  <a:lnTo>
                    <a:pt x="228" y="703"/>
                  </a:lnTo>
                  <a:lnTo>
                    <a:pt x="268" y="703"/>
                  </a:lnTo>
                  <a:lnTo>
                    <a:pt x="268" y="703"/>
                  </a:lnTo>
                  <a:lnTo>
                    <a:pt x="343" y="704"/>
                  </a:lnTo>
                  <a:lnTo>
                    <a:pt x="419" y="706"/>
                  </a:lnTo>
                  <a:lnTo>
                    <a:pt x="557" y="713"/>
                  </a:lnTo>
                  <a:lnTo>
                    <a:pt x="557" y="713"/>
                  </a:lnTo>
                  <a:lnTo>
                    <a:pt x="557" y="9"/>
                  </a:lnTo>
                  <a:lnTo>
                    <a:pt x="557" y="9"/>
                  </a:lnTo>
                  <a:lnTo>
                    <a:pt x="526" y="10"/>
                  </a:lnTo>
                  <a:lnTo>
                    <a:pt x="493" y="11"/>
                  </a:lnTo>
                  <a:lnTo>
                    <a:pt x="493" y="11"/>
                  </a:lnTo>
                  <a:lnTo>
                    <a:pt x="461" y="10"/>
                  </a:lnTo>
                  <a:lnTo>
                    <a:pt x="427" y="9"/>
                  </a:lnTo>
                  <a:lnTo>
                    <a:pt x="359" y="5"/>
                  </a:lnTo>
                  <a:lnTo>
                    <a:pt x="359" y="5"/>
                  </a:lnTo>
                  <a:lnTo>
                    <a:pt x="293" y="3"/>
                  </a:lnTo>
                  <a:lnTo>
                    <a:pt x="260" y="1"/>
                  </a:lnTo>
                  <a:lnTo>
                    <a:pt x="2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38"/>
            <p:cNvSpPr>
              <a:spLocks/>
            </p:cNvSpPr>
            <p:nvPr/>
          </p:nvSpPr>
          <p:spPr bwMode="auto">
            <a:xfrm>
              <a:off x="309" y="1423"/>
              <a:ext cx="79" cy="13"/>
            </a:xfrm>
            <a:custGeom>
              <a:avLst/>
              <a:gdLst>
                <a:gd name="T0" fmla="*/ 16 w 396"/>
                <a:gd name="T1" fmla="*/ 34 h 65"/>
                <a:gd name="T2" fmla="*/ 16 w 396"/>
                <a:gd name="T3" fmla="*/ 34 h 65"/>
                <a:gd name="T4" fmla="*/ 8 w 396"/>
                <a:gd name="T5" fmla="*/ 32 h 65"/>
                <a:gd name="T6" fmla="*/ 3 w 396"/>
                <a:gd name="T7" fmla="*/ 29 h 65"/>
                <a:gd name="T8" fmla="*/ 1 w 396"/>
                <a:gd name="T9" fmla="*/ 24 h 65"/>
                <a:gd name="T10" fmla="*/ 0 w 396"/>
                <a:gd name="T11" fmla="*/ 17 h 65"/>
                <a:gd name="T12" fmla="*/ 0 w 396"/>
                <a:gd name="T13" fmla="*/ 17 h 65"/>
                <a:gd name="T14" fmla="*/ 1 w 396"/>
                <a:gd name="T15" fmla="*/ 11 h 65"/>
                <a:gd name="T16" fmla="*/ 3 w 396"/>
                <a:gd name="T17" fmla="*/ 6 h 65"/>
                <a:gd name="T18" fmla="*/ 8 w 396"/>
                <a:gd name="T19" fmla="*/ 2 h 65"/>
                <a:gd name="T20" fmla="*/ 16 w 396"/>
                <a:gd name="T21" fmla="*/ 1 h 65"/>
                <a:gd name="T22" fmla="*/ 316 w 396"/>
                <a:gd name="T23" fmla="*/ 1 h 65"/>
                <a:gd name="T24" fmla="*/ 316 w 396"/>
                <a:gd name="T25" fmla="*/ 1 h 65"/>
                <a:gd name="T26" fmla="*/ 325 w 396"/>
                <a:gd name="T27" fmla="*/ 0 h 65"/>
                <a:gd name="T28" fmla="*/ 325 w 396"/>
                <a:gd name="T29" fmla="*/ 0 h 65"/>
                <a:gd name="T30" fmla="*/ 335 w 396"/>
                <a:gd name="T31" fmla="*/ 1 h 65"/>
                <a:gd name="T32" fmla="*/ 344 w 396"/>
                <a:gd name="T33" fmla="*/ 2 h 65"/>
                <a:gd name="T34" fmla="*/ 354 w 396"/>
                <a:gd name="T35" fmla="*/ 5 h 65"/>
                <a:gd name="T36" fmla="*/ 364 w 396"/>
                <a:gd name="T37" fmla="*/ 9 h 65"/>
                <a:gd name="T38" fmla="*/ 372 w 396"/>
                <a:gd name="T39" fmla="*/ 15 h 65"/>
                <a:gd name="T40" fmla="*/ 381 w 396"/>
                <a:gd name="T41" fmla="*/ 21 h 65"/>
                <a:gd name="T42" fmla="*/ 388 w 396"/>
                <a:gd name="T43" fmla="*/ 31 h 65"/>
                <a:gd name="T44" fmla="*/ 395 w 396"/>
                <a:gd name="T45" fmla="*/ 42 h 65"/>
                <a:gd name="T46" fmla="*/ 395 w 396"/>
                <a:gd name="T47" fmla="*/ 42 h 65"/>
                <a:gd name="T48" fmla="*/ 396 w 396"/>
                <a:gd name="T49" fmla="*/ 48 h 65"/>
                <a:gd name="T50" fmla="*/ 395 w 396"/>
                <a:gd name="T51" fmla="*/ 55 h 65"/>
                <a:gd name="T52" fmla="*/ 391 w 396"/>
                <a:gd name="T53" fmla="*/ 60 h 65"/>
                <a:gd name="T54" fmla="*/ 385 w 396"/>
                <a:gd name="T55" fmla="*/ 63 h 65"/>
                <a:gd name="T56" fmla="*/ 385 w 396"/>
                <a:gd name="T57" fmla="*/ 63 h 65"/>
                <a:gd name="T58" fmla="*/ 380 w 396"/>
                <a:gd name="T59" fmla="*/ 65 h 65"/>
                <a:gd name="T60" fmla="*/ 380 w 396"/>
                <a:gd name="T61" fmla="*/ 65 h 65"/>
                <a:gd name="T62" fmla="*/ 375 w 396"/>
                <a:gd name="T63" fmla="*/ 63 h 65"/>
                <a:gd name="T64" fmla="*/ 370 w 396"/>
                <a:gd name="T65" fmla="*/ 62 h 65"/>
                <a:gd name="T66" fmla="*/ 367 w 396"/>
                <a:gd name="T67" fmla="*/ 58 h 65"/>
                <a:gd name="T68" fmla="*/ 365 w 396"/>
                <a:gd name="T69" fmla="*/ 55 h 65"/>
                <a:gd name="T70" fmla="*/ 365 w 396"/>
                <a:gd name="T71" fmla="*/ 55 h 65"/>
                <a:gd name="T72" fmla="*/ 361 w 396"/>
                <a:gd name="T73" fmla="*/ 48 h 65"/>
                <a:gd name="T74" fmla="*/ 356 w 396"/>
                <a:gd name="T75" fmla="*/ 44 h 65"/>
                <a:gd name="T76" fmla="*/ 351 w 396"/>
                <a:gd name="T77" fmla="*/ 40 h 65"/>
                <a:gd name="T78" fmla="*/ 346 w 396"/>
                <a:gd name="T79" fmla="*/ 36 h 65"/>
                <a:gd name="T80" fmla="*/ 341 w 396"/>
                <a:gd name="T81" fmla="*/ 35 h 65"/>
                <a:gd name="T82" fmla="*/ 335 w 396"/>
                <a:gd name="T83" fmla="*/ 34 h 65"/>
                <a:gd name="T84" fmla="*/ 326 w 396"/>
                <a:gd name="T85" fmla="*/ 32 h 65"/>
                <a:gd name="T86" fmla="*/ 326 w 396"/>
                <a:gd name="T87" fmla="*/ 32 h 65"/>
                <a:gd name="T88" fmla="*/ 319 w 396"/>
                <a:gd name="T89" fmla="*/ 34 h 65"/>
                <a:gd name="T90" fmla="*/ 319 w 396"/>
                <a:gd name="T91" fmla="*/ 34 h 65"/>
                <a:gd name="T92" fmla="*/ 316 w 396"/>
                <a:gd name="T93" fmla="*/ 34 h 65"/>
                <a:gd name="T94" fmla="*/ 16 w 396"/>
                <a:gd name="T95" fmla="*/ 3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16" y="34"/>
                  </a:moveTo>
                  <a:lnTo>
                    <a:pt x="16" y="34"/>
                  </a:lnTo>
                  <a:lnTo>
                    <a:pt x="8" y="32"/>
                  </a:lnTo>
                  <a:lnTo>
                    <a:pt x="3" y="29"/>
                  </a:lnTo>
                  <a:lnTo>
                    <a:pt x="1" y="24"/>
                  </a:lnTo>
                  <a:lnTo>
                    <a:pt x="0" y="17"/>
                  </a:lnTo>
                  <a:lnTo>
                    <a:pt x="0" y="17"/>
                  </a:lnTo>
                  <a:lnTo>
                    <a:pt x="1" y="11"/>
                  </a:lnTo>
                  <a:lnTo>
                    <a:pt x="3" y="6"/>
                  </a:lnTo>
                  <a:lnTo>
                    <a:pt x="8" y="2"/>
                  </a:lnTo>
                  <a:lnTo>
                    <a:pt x="16" y="1"/>
                  </a:lnTo>
                  <a:lnTo>
                    <a:pt x="316" y="1"/>
                  </a:lnTo>
                  <a:lnTo>
                    <a:pt x="316" y="1"/>
                  </a:lnTo>
                  <a:lnTo>
                    <a:pt x="325" y="0"/>
                  </a:lnTo>
                  <a:lnTo>
                    <a:pt x="325" y="0"/>
                  </a:lnTo>
                  <a:lnTo>
                    <a:pt x="335" y="1"/>
                  </a:lnTo>
                  <a:lnTo>
                    <a:pt x="344" y="2"/>
                  </a:lnTo>
                  <a:lnTo>
                    <a:pt x="354" y="5"/>
                  </a:lnTo>
                  <a:lnTo>
                    <a:pt x="364" y="9"/>
                  </a:lnTo>
                  <a:lnTo>
                    <a:pt x="372" y="15"/>
                  </a:lnTo>
                  <a:lnTo>
                    <a:pt x="381" y="21"/>
                  </a:lnTo>
                  <a:lnTo>
                    <a:pt x="388" y="31"/>
                  </a:lnTo>
                  <a:lnTo>
                    <a:pt x="395" y="42"/>
                  </a:lnTo>
                  <a:lnTo>
                    <a:pt x="395" y="42"/>
                  </a:lnTo>
                  <a:lnTo>
                    <a:pt x="396" y="48"/>
                  </a:lnTo>
                  <a:lnTo>
                    <a:pt x="395" y="55"/>
                  </a:lnTo>
                  <a:lnTo>
                    <a:pt x="391" y="60"/>
                  </a:lnTo>
                  <a:lnTo>
                    <a:pt x="385" y="63"/>
                  </a:lnTo>
                  <a:lnTo>
                    <a:pt x="385" y="63"/>
                  </a:lnTo>
                  <a:lnTo>
                    <a:pt x="380" y="65"/>
                  </a:lnTo>
                  <a:lnTo>
                    <a:pt x="380" y="65"/>
                  </a:lnTo>
                  <a:lnTo>
                    <a:pt x="375" y="63"/>
                  </a:lnTo>
                  <a:lnTo>
                    <a:pt x="370" y="62"/>
                  </a:lnTo>
                  <a:lnTo>
                    <a:pt x="367" y="58"/>
                  </a:lnTo>
                  <a:lnTo>
                    <a:pt x="365" y="55"/>
                  </a:lnTo>
                  <a:lnTo>
                    <a:pt x="365" y="55"/>
                  </a:lnTo>
                  <a:lnTo>
                    <a:pt x="361" y="48"/>
                  </a:lnTo>
                  <a:lnTo>
                    <a:pt x="356" y="44"/>
                  </a:lnTo>
                  <a:lnTo>
                    <a:pt x="351" y="40"/>
                  </a:lnTo>
                  <a:lnTo>
                    <a:pt x="346" y="36"/>
                  </a:lnTo>
                  <a:lnTo>
                    <a:pt x="341" y="35"/>
                  </a:lnTo>
                  <a:lnTo>
                    <a:pt x="335" y="34"/>
                  </a:lnTo>
                  <a:lnTo>
                    <a:pt x="326" y="32"/>
                  </a:lnTo>
                  <a:lnTo>
                    <a:pt x="326" y="32"/>
                  </a:lnTo>
                  <a:lnTo>
                    <a:pt x="319" y="34"/>
                  </a:lnTo>
                  <a:lnTo>
                    <a:pt x="319" y="34"/>
                  </a:lnTo>
                  <a:lnTo>
                    <a:pt x="316" y="34"/>
                  </a:lnTo>
                  <a:lnTo>
                    <a:pt x="16" y="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39"/>
            <p:cNvSpPr>
              <a:spLocks/>
            </p:cNvSpPr>
            <p:nvPr/>
          </p:nvSpPr>
          <p:spPr bwMode="auto">
            <a:xfrm>
              <a:off x="309" y="1395"/>
              <a:ext cx="79" cy="13"/>
            </a:xfrm>
            <a:custGeom>
              <a:avLst/>
              <a:gdLst>
                <a:gd name="T0" fmla="*/ 16 w 396"/>
                <a:gd name="T1" fmla="*/ 32 h 64"/>
                <a:gd name="T2" fmla="*/ 16 w 396"/>
                <a:gd name="T3" fmla="*/ 32 h 64"/>
                <a:gd name="T4" fmla="*/ 8 w 396"/>
                <a:gd name="T5" fmla="*/ 31 h 64"/>
                <a:gd name="T6" fmla="*/ 3 w 396"/>
                <a:gd name="T7" fmla="*/ 28 h 64"/>
                <a:gd name="T8" fmla="*/ 1 w 396"/>
                <a:gd name="T9" fmla="*/ 23 h 64"/>
                <a:gd name="T10" fmla="*/ 0 w 396"/>
                <a:gd name="T11" fmla="*/ 16 h 64"/>
                <a:gd name="T12" fmla="*/ 0 w 396"/>
                <a:gd name="T13" fmla="*/ 16 h 64"/>
                <a:gd name="T14" fmla="*/ 1 w 396"/>
                <a:gd name="T15" fmla="*/ 10 h 64"/>
                <a:gd name="T16" fmla="*/ 3 w 396"/>
                <a:gd name="T17" fmla="*/ 5 h 64"/>
                <a:gd name="T18" fmla="*/ 8 w 396"/>
                <a:gd name="T19" fmla="*/ 2 h 64"/>
                <a:gd name="T20" fmla="*/ 16 w 396"/>
                <a:gd name="T21" fmla="*/ 0 h 64"/>
                <a:gd name="T22" fmla="*/ 316 w 396"/>
                <a:gd name="T23" fmla="*/ 0 h 64"/>
                <a:gd name="T24" fmla="*/ 316 w 396"/>
                <a:gd name="T25" fmla="*/ 0 h 64"/>
                <a:gd name="T26" fmla="*/ 325 w 396"/>
                <a:gd name="T27" fmla="*/ 0 h 64"/>
                <a:gd name="T28" fmla="*/ 325 w 396"/>
                <a:gd name="T29" fmla="*/ 0 h 64"/>
                <a:gd name="T30" fmla="*/ 335 w 396"/>
                <a:gd name="T31" fmla="*/ 0 h 64"/>
                <a:gd name="T32" fmla="*/ 344 w 396"/>
                <a:gd name="T33" fmla="*/ 1 h 64"/>
                <a:gd name="T34" fmla="*/ 354 w 396"/>
                <a:gd name="T35" fmla="*/ 5 h 64"/>
                <a:gd name="T36" fmla="*/ 364 w 396"/>
                <a:gd name="T37" fmla="*/ 8 h 64"/>
                <a:gd name="T38" fmla="*/ 372 w 396"/>
                <a:gd name="T39" fmla="*/ 13 h 64"/>
                <a:gd name="T40" fmla="*/ 381 w 396"/>
                <a:gd name="T41" fmla="*/ 21 h 64"/>
                <a:gd name="T42" fmla="*/ 388 w 396"/>
                <a:gd name="T43" fmla="*/ 31 h 64"/>
                <a:gd name="T44" fmla="*/ 395 w 396"/>
                <a:gd name="T45" fmla="*/ 42 h 64"/>
                <a:gd name="T46" fmla="*/ 395 w 396"/>
                <a:gd name="T47" fmla="*/ 42 h 64"/>
                <a:gd name="T48" fmla="*/ 396 w 396"/>
                <a:gd name="T49" fmla="*/ 48 h 64"/>
                <a:gd name="T50" fmla="*/ 395 w 396"/>
                <a:gd name="T51" fmla="*/ 54 h 64"/>
                <a:gd name="T52" fmla="*/ 391 w 396"/>
                <a:gd name="T53" fmla="*/ 59 h 64"/>
                <a:gd name="T54" fmla="*/ 385 w 396"/>
                <a:gd name="T55" fmla="*/ 63 h 64"/>
                <a:gd name="T56" fmla="*/ 385 w 396"/>
                <a:gd name="T57" fmla="*/ 63 h 64"/>
                <a:gd name="T58" fmla="*/ 380 w 396"/>
                <a:gd name="T59" fmla="*/ 64 h 64"/>
                <a:gd name="T60" fmla="*/ 380 w 396"/>
                <a:gd name="T61" fmla="*/ 64 h 64"/>
                <a:gd name="T62" fmla="*/ 375 w 396"/>
                <a:gd name="T63" fmla="*/ 63 h 64"/>
                <a:gd name="T64" fmla="*/ 370 w 396"/>
                <a:gd name="T65" fmla="*/ 61 h 64"/>
                <a:gd name="T66" fmla="*/ 367 w 396"/>
                <a:gd name="T67" fmla="*/ 58 h 64"/>
                <a:gd name="T68" fmla="*/ 365 w 396"/>
                <a:gd name="T69" fmla="*/ 53 h 64"/>
                <a:gd name="T70" fmla="*/ 365 w 396"/>
                <a:gd name="T71" fmla="*/ 53 h 64"/>
                <a:gd name="T72" fmla="*/ 361 w 396"/>
                <a:gd name="T73" fmla="*/ 47 h 64"/>
                <a:gd name="T74" fmla="*/ 356 w 396"/>
                <a:gd name="T75" fmla="*/ 42 h 64"/>
                <a:gd name="T76" fmla="*/ 351 w 396"/>
                <a:gd name="T77" fmla="*/ 38 h 64"/>
                <a:gd name="T78" fmla="*/ 346 w 396"/>
                <a:gd name="T79" fmla="*/ 36 h 64"/>
                <a:gd name="T80" fmla="*/ 341 w 396"/>
                <a:gd name="T81" fmla="*/ 33 h 64"/>
                <a:gd name="T82" fmla="*/ 335 w 396"/>
                <a:gd name="T83" fmla="*/ 33 h 64"/>
                <a:gd name="T84" fmla="*/ 326 w 396"/>
                <a:gd name="T85" fmla="*/ 32 h 64"/>
                <a:gd name="T86" fmla="*/ 326 w 396"/>
                <a:gd name="T87" fmla="*/ 32 h 64"/>
                <a:gd name="T88" fmla="*/ 319 w 396"/>
                <a:gd name="T89" fmla="*/ 32 h 64"/>
                <a:gd name="T90" fmla="*/ 319 w 396"/>
                <a:gd name="T91" fmla="*/ 32 h 64"/>
                <a:gd name="T92" fmla="*/ 316 w 396"/>
                <a:gd name="T93" fmla="*/ 32 h 64"/>
                <a:gd name="T94" fmla="*/ 16 w 396"/>
                <a:gd name="T95"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16" y="32"/>
                  </a:moveTo>
                  <a:lnTo>
                    <a:pt x="16" y="32"/>
                  </a:lnTo>
                  <a:lnTo>
                    <a:pt x="8" y="31"/>
                  </a:lnTo>
                  <a:lnTo>
                    <a:pt x="3" y="28"/>
                  </a:lnTo>
                  <a:lnTo>
                    <a:pt x="1" y="23"/>
                  </a:lnTo>
                  <a:lnTo>
                    <a:pt x="0" y="16"/>
                  </a:lnTo>
                  <a:lnTo>
                    <a:pt x="0" y="16"/>
                  </a:lnTo>
                  <a:lnTo>
                    <a:pt x="1" y="10"/>
                  </a:lnTo>
                  <a:lnTo>
                    <a:pt x="3" y="5"/>
                  </a:lnTo>
                  <a:lnTo>
                    <a:pt x="8" y="2"/>
                  </a:lnTo>
                  <a:lnTo>
                    <a:pt x="16" y="0"/>
                  </a:lnTo>
                  <a:lnTo>
                    <a:pt x="316" y="0"/>
                  </a:lnTo>
                  <a:lnTo>
                    <a:pt x="316" y="0"/>
                  </a:lnTo>
                  <a:lnTo>
                    <a:pt x="325" y="0"/>
                  </a:lnTo>
                  <a:lnTo>
                    <a:pt x="325" y="0"/>
                  </a:lnTo>
                  <a:lnTo>
                    <a:pt x="335" y="0"/>
                  </a:lnTo>
                  <a:lnTo>
                    <a:pt x="344" y="1"/>
                  </a:lnTo>
                  <a:lnTo>
                    <a:pt x="354" y="5"/>
                  </a:lnTo>
                  <a:lnTo>
                    <a:pt x="364" y="8"/>
                  </a:lnTo>
                  <a:lnTo>
                    <a:pt x="372" y="13"/>
                  </a:lnTo>
                  <a:lnTo>
                    <a:pt x="381" y="21"/>
                  </a:lnTo>
                  <a:lnTo>
                    <a:pt x="388" y="31"/>
                  </a:lnTo>
                  <a:lnTo>
                    <a:pt x="395" y="42"/>
                  </a:lnTo>
                  <a:lnTo>
                    <a:pt x="395" y="42"/>
                  </a:lnTo>
                  <a:lnTo>
                    <a:pt x="396" y="48"/>
                  </a:lnTo>
                  <a:lnTo>
                    <a:pt x="395" y="54"/>
                  </a:lnTo>
                  <a:lnTo>
                    <a:pt x="391" y="59"/>
                  </a:lnTo>
                  <a:lnTo>
                    <a:pt x="385" y="63"/>
                  </a:lnTo>
                  <a:lnTo>
                    <a:pt x="385" y="63"/>
                  </a:lnTo>
                  <a:lnTo>
                    <a:pt x="380" y="64"/>
                  </a:lnTo>
                  <a:lnTo>
                    <a:pt x="380" y="64"/>
                  </a:lnTo>
                  <a:lnTo>
                    <a:pt x="375" y="63"/>
                  </a:lnTo>
                  <a:lnTo>
                    <a:pt x="370" y="61"/>
                  </a:lnTo>
                  <a:lnTo>
                    <a:pt x="367" y="58"/>
                  </a:lnTo>
                  <a:lnTo>
                    <a:pt x="365" y="53"/>
                  </a:lnTo>
                  <a:lnTo>
                    <a:pt x="365" y="53"/>
                  </a:lnTo>
                  <a:lnTo>
                    <a:pt x="361" y="47"/>
                  </a:lnTo>
                  <a:lnTo>
                    <a:pt x="356" y="42"/>
                  </a:lnTo>
                  <a:lnTo>
                    <a:pt x="351" y="38"/>
                  </a:lnTo>
                  <a:lnTo>
                    <a:pt x="346" y="36"/>
                  </a:lnTo>
                  <a:lnTo>
                    <a:pt x="341" y="33"/>
                  </a:lnTo>
                  <a:lnTo>
                    <a:pt x="335" y="33"/>
                  </a:lnTo>
                  <a:lnTo>
                    <a:pt x="326" y="32"/>
                  </a:lnTo>
                  <a:lnTo>
                    <a:pt x="326" y="32"/>
                  </a:lnTo>
                  <a:lnTo>
                    <a:pt x="319" y="32"/>
                  </a:lnTo>
                  <a:lnTo>
                    <a:pt x="319" y="32"/>
                  </a:lnTo>
                  <a:lnTo>
                    <a:pt x="316" y="32"/>
                  </a:lnTo>
                  <a:lnTo>
                    <a:pt x="16" y="3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40"/>
            <p:cNvSpPr>
              <a:spLocks/>
            </p:cNvSpPr>
            <p:nvPr/>
          </p:nvSpPr>
          <p:spPr bwMode="auto">
            <a:xfrm>
              <a:off x="309" y="1367"/>
              <a:ext cx="79" cy="13"/>
            </a:xfrm>
            <a:custGeom>
              <a:avLst/>
              <a:gdLst>
                <a:gd name="T0" fmla="*/ 16 w 396"/>
                <a:gd name="T1" fmla="*/ 33 h 64"/>
                <a:gd name="T2" fmla="*/ 16 w 396"/>
                <a:gd name="T3" fmla="*/ 33 h 64"/>
                <a:gd name="T4" fmla="*/ 8 w 396"/>
                <a:gd name="T5" fmla="*/ 32 h 64"/>
                <a:gd name="T6" fmla="*/ 3 w 396"/>
                <a:gd name="T7" fmla="*/ 28 h 64"/>
                <a:gd name="T8" fmla="*/ 1 w 396"/>
                <a:gd name="T9" fmla="*/ 23 h 64"/>
                <a:gd name="T10" fmla="*/ 0 w 396"/>
                <a:gd name="T11" fmla="*/ 17 h 64"/>
                <a:gd name="T12" fmla="*/ 0 w 396"/>
                <a:gd name="T13" fmla="*/ 17 h 64"/>
                <a:gd name="T14" fmla="*/ 1 w 396"/>
                <a:gd name="T15" fmla="*/ 10 h 64"/>
                <a:gd name="T16" fmla="*/ 3 w 396"/>
                <a:gd name="T17" fmla="*/ 5 h 64"/>
                <a:gd name="T18" fmla="*/ 8 w 396"/>
                <a:gd name="T19" fmla="*/ 2 h 64"/>
                <a:gd name="T20" fmla="*/ 16 w 396"/>
                <a:gd name="T21" fmla="*/ 0 h 64"/>
                <a:gd name="T22" fmla="*/ 316 w 396"/>
                <a:gd name="T23" fmla="*/ 0 h 64"/>
                <a:gd name="T24" fmla="*/ 316 w 396"/>
                <a:gd name="T25" fmla="*/ 0 h 64"/>
                <a:gd name="T26" fmla="*/ 325 w 396"/>
                <a:gd name="T27" fmla="*/ 0 h 64"/>
                <a:gd name="T28" fmla="*/ 325 w 396"/>
                <a:gd name="T29" fmla="*/ 0 h 64"/>
                <a:gd name="T30" fmla="*/ 335 w 396"/>
                <a:gd name="T31" fmla="*/ 0 h 64"/>
                <a:gd name="T32" fmla="*/ 344 w 396"/>
                <a:gd name="T33" fmla="*/ 2 h 64"/>
                <a:gd name="T34" fmla="*/ 354 w 396"/>
                <a:gd name="T35" fmla="*/ 4 h 64"/>
                <a:gd name="T36" fmla="*/ 364 w 396"/>
                <a:gd name="T37" fmla="*/ 8 h 64"/>
                <a:gd name="T38" fmla="*/ 372 w 396"/>
                <a:gd name="T39" fmla="*/ 14 h 64"/>
                <a:gd name="T40" fmla="*/ 381 w 396"/>
                <a:gd name="T41" fmla="*/ 22 h 64"/>
                <a:gd name="T42" fmla="*/ 388 w 396"/>
                <a:gd name="T43" fmla="*/ 30 h 64"/>
                <a:gd name="T44" fmla="*/ 395 w 396"/>
                <a:gd name="T45" fmla="*/ 42 h 64"/>
                <a:gd name="T46" fmla="*/ 395 w 396"/>
                <a:gd name="T47" fmla="*/ 42 h 64"/>
                <a:gd name="T48" fmla="*/ 396 w 396"/>
                <a:gd name="T49" fmla="*/ 48 h 64"/>
                <a:gd name="T50" fmla="*/ 395 w 396"/>
                <a:gd name="T51" fmla="*/ 54 h 64"/>
                <a:gd name="T52" fmla="*/ 391 w 396"/>
                <a:gd name="T53" fmla="*/ 59 h 64"/>
                <a:gd name="T54" fmla="*/ 385 w 396"/>
                <a:gd name="T55" fmla="*/ 63 h 64"/>
                <a:gd name="T56" fmla="*/ 385 w 396"/>
                <a:gd name="T57" fmla="*/ 63 h 64"/>
                <a:gd name="T58" fmla="*/ 380 w 396"/>
                <a:gd name="T59" fmla="*/ 64 h 64"/>
                <a:gd name="T60" fmla="*/ 380 w 396"/>
                <a:gd name="T61" fmla="*/ 64 h 64"/>
                <a:gd name="T62" fmla="*/ 375 w 396"/>
                <a:gd name="T63" fmla="*/ 64 h 64"/>
                <a:gd name="T64" fmla="*/ 370 w 396"/>
                <a:gd name="T65" fmla="*/ 61 h 64"/>
                <a:gd name="T66" fmla="*/ 367 w 396"/>
                <a:gd name="T67" fmla="*/ 58 h 64"/>
                <a:gd name="T68" fmla="*/ 365 w 396"/>
                <a:gd name="T69" fmla="*/ 54 h 64"/>
                <a:gd name="T70" fmla="*/ 365 w 396"/>
                <a:gd name="T71" fmla="*/ 54 h 64"/>
                <a:gd name="T72" fmla="*/ 361 w 396"/>
                <a:gd name="T73" fmla="*/ 48 h 64"/>
                <a:gd name="T74" fmla="*/ 356 w 396"/>
                <a:gd name="T75" fmla="*/ 43 h 64"/>
                <a:gd name="T76" fmla="*/ 351 w 396"/>
                <a:gd name="T77" fmla="*/ 39 h 64"/>
                <a:gd name="T78" fmla="*/ 346 w 396"/>
                <a:gd name="T79" fmla="*/ 37 h 64"/>
                <a:gd name="T80" fmla="*/ 341 w 396"/>
                <a:gd name="T81" fmla="*/ 34 h 64"/>
                <a:gd name="T82" fmla="*/ 335 w 396"/>
                <a:gd name="T83" fmla="*/ 33 h 64"/>
                <a:gd name="T84" fmla="*/ 326 w 396"/>
                <a:gd name="T85" fmla="*/ 33 h 64"/>
                <a:gd name="T86" fmla="*/ 326 w 396"/>
                <a:gd name="T87" fmla="*/ 33 h 64"/>
                <a:gd name="T88" fmla="*/ 319 w 396"/>
                <a:gd name="T89" fmla="*/ 33 h 64"/>
                <a:gd name="T90" fmla="*/ 319 w 396"/>
                <a:gd name="T91" fmla="*/ 33 h 64"/>
                <a:gd name="T92" fmla="*/ 316 w 396"/>
                <a:gd name="T93" fmla="*/ 33 h 64"/>
                <a:gd name="T94" fmla="*/ 16 w 396"/>
                <a:gd name="T95" fmla="*/ 3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16" y="33"/>
                  </a:moveTo>
                  <a:lnTo>
                    <a:pt x="16" y="33"/>
                  </a:lnTo>
                  <a:lnTo>
                    <a:pt x="8" y="32"/>
                  </a:lnTo>
                  <a:lnTo>
                    <a:pt x="3" y="28"/>
                  </a:lnTo>
                  <a:lnTo>
                    <a:pt x="1" y="23"/>
                  </a:lnTo>
                  <a:lnTo>
                    <a:pt x="0" y="17"/>
                  </a:lnTo>
                  <a:lnTo>
                    <a:pt x="0" y="17"/>
                  </a:lnTo>
                  <a:lnTo>
                    <a:pt x="1" y="10"/>
                  </a:lnTo>
                  <a:lnTo>
                    <a:pt x="3" y="5"/>
                  </a:lnTo>
                  <a:lnTo>
                    <a:pt x="8" y="2"/>
                  </a:lnTo>
                  <a:lnTo>
                    <a:pt x="16" y="0"/>
                  </a:lnTo>
                  <a:lnTo>
                    <a:pt x="316" y="0"/>
                  </a:lnTo>
                  <a:lnTo>
                    <a:pt x="316" y="0"/>
                  </a:lnTo>
                  <a:lnTo>
                    <a:pt x="325" y="0"/>
                  </a:lnTo>
                  <a:lnTo>
                    <a:pt x="325" y="0"/>
                  </a:lnTo>
                  <a:lnTo>
                    <a:pt x="335" y="0"/>
                  </a:lnTo>
                  <a:lnTo>
                    <a:pt x="344" y="2"/>
                  </a:lnTo>
                  <a:lnTo>
                    <a:pt x="354" y="4"/>
                  </a:lnTo>
                  <a:lnTo>
                    <a:pt x="364" y="8"/>
                  </a:lnTo>
                  <a:lnTo>
                    <a:pt x="372" y="14"/>
                  </a:lnTo>
                  <a:lnTo>
                    <a:pt x="381" y="22"/>
                  </a:lnTo>
                  <a:lnTo>
                    <a:pt x="388" y="30"/>
                  </a:lnTo>
                  <a:lnTo>
                    <a:pt x="395" y="42"/>
                  </a:lnTo>
                  <a:lnTo>
                    <a:pt x="395" y="42"/>
                  </a:lnTo>
                  <a:lnTo>
                    <a:pt x="396" y="48"/>
                  </a:lnTo>
                  <a:lnTo>
                    <a:pt x="395" y="54"/>
                  </a:lnTo>
                  <a:lnTo>
                    <a:pt x="391" y="59"/>
                  </a:lnTo>
                  <a:lnTo>
                    <a:pt x="385" y="63"/>
                  </a:lnTo>
                  <a:lnTo>
                    <a:pt x="385" y="63"/>
                  </a:lnTo>
                  <a:lnTo>
                    <a:pt x="380" y="64"/>
                  </a:lnTo>
                  <a:lnTo>
                    <a:pt x="380" y="64"/>
                  </a:lnTo>
                  <a:lnTo>
                    <a:pt x="375" y="64"/>
                  </a:lnTo>
                  <a:lnTo>
                    <a:pt x="370" y="61"/>
                  </a:lnTo>
                  <a:lnTo>
                    <a:pt x="367" y="58"/>
                  </a:lnTo>
                  <a:lnTo>
                    <a:pt x="365" y="54"/>
                  </a:lnTo>
                  <a:lnTo>
                    <a:pt x="365" y="54"/>
                  </a:lnTo>
                  <a:lnTo>
                    <a:pt x="361" y="48"/>
                  </a:lnTo>
                  <a:lnTo>
                    <a:pt x="356" y="43"/>
                  </a:lnTo>
                  <a:lnTo>
                    <a:pt x="351" y="39"/>
                  </a:lnTo>
                  <a:lnTo>
                    <a:pt x="346" y="37"/>
                  </a:lnTo>
                  <a:lnTo>
                    <a:pt x="341" y="34"/>
                  </a:lnTo>
                  <a:lnTo>
                    <a:pt x="335" y="33"/>
                  </a:lnTo>
                  <a:lnTo>
                    <a:pt x="326" y="33"/>
                  </a:lnTo>
                  <a:lnTo>
                    <a:pt x="326" y="33"/>
                  </a:lnTo>
                  <a:lnTo>
                    <a:pt x="319" y="33"/>
                  </a:lnTo>
                  <a:lnTo>
                    <a:pt x="319" y="33"/>
                  </a:lnTo>
                  <a:lnTo>
                    <a:pt x="316" y="33"/>
                  </a:lnTo>
                  <a:lnTo>
                    <a:pt x="16" y="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41"/>
            <p:cNvSpPr>
              <a:spLocks/>
            </p:cNvSpPr>
            <p:nvPr/>
          </p:nvSpPr>
          <p:spPr bwMode="auto">
            <a:xfrm>
              <a:off x="309" y="1339"/>
              <a:ext cx="79" cy="13"/>
            </a:xfrm>
            <a:custGeom>
              <a:avLst/>
              <a:gdLst>
                <a:gd name="T0" fmla="*/ 16 w 396"/>
                <a:gd name="T1" fmla="*/ 34 h 65"/>
                <a:gd name="T2" fmla="*/ 16 w 396"/>
                <a:gd name="T3" fmla="*/ 34 h 65"/>
                <a:gd name="T4" fmla="*/ 8 w 396"/>
                <a:gd name="T5" fmla="*/ 32 h 65"/>
                <a:gd name="T6" fmla="*/ 3 w 396"/>
                <a:gd name="T7" fmla="*/ 29 h 65"/>
                <a:gd name="T8" fmla="*/ 1 w 396"/>
                <a:gd name="T9" fmla="*/ 24 h 65"/>
                <a:gd name="T10" fmla="*/ 0 w 396"/>
                <a:gd name="T11" fmla="*/ 17 h 65"/>
                <a:gd name="T12" fmla="*/ 0 w 396"/>
                <a:gd name="T13" fmla="*/ 17 h 65"/>
                <a:gd name="T14" fmla="*/ 1 w 396"/>
                <a:gd name="T15" fmla="*/ 11 h 65"/>
                <a:gd name="T16" fmla="*/ 3 w 396"/>
                <a:gd name="T17" fmla="*/ 6 h 65"/>
                <a:gd name="T18" fmla="*/ 8 w 396"/>
                <a:gd name="T19" fmla="*/ 2 h 65"/>
                <a:gd name="T20" fmla="*/ 16 w 396"/>
                <a:gd name="T21" fmla="*/ 1 h 65"/>
                <a:gd name="T22" fmla="*/ 316 w 396"/>
                <a:gd name="T23" fmla="*/ 1 h 65"/>
                <a:gd name="T24" fmla="*/ 316 w 396"/>
                <a:gd name="T25" fmla="*/ 1 h 65"/>
                <a:gd name="T26" fmla="*/ 325 w 396"/>
                <a:gd name="T27" fmla="*/ 0 h 65"/>
                <a:gd name="T28" fmla="*/ 325 w 396"/>
                <a:gd name="T29" fmla="*/ 0 h 65"/>
                <a:gd name="T30" fmla="*/ 335 w 396"/>
                <a:gd name="T31" fmla="*/ 1 h 65"/>
                <a:gd name="T32" fmla="*/ 344 w 396"/>
                <a:gd name="T33" fmla="*/ 2 h 65"/>
                <a:gd name="T34" fmla="*/ 354 w 396"/>
                <a:gd name="T35" fmla="*/ 5 h 65"/>
                <a:gd name="T36" fmla="*/ 364 w 396"/>
                <a:gd name="T37" fmla="*/ 9 h 65"/>
                <a:gd name="T38" fmla="*/ 372 w 396"/>
                <a:gd name="T39" fmla="*/ 14 h 65"/>
                <a:gd name="T40" fmla="*/ 381 w 396"/>
                <a:gd name="T41" fmla="*/ 21 h 65"/>
                <a:gd name="T42" fmla="*/ 388 w 396"/>
                <a:gd name="T43" fmla="*/ 31 h 65"/>
                <a:gd name="T44" fmla="*/ 395 w 396"/>
                <a:gd name="T45" fmla="*/ 42 h 65"/>
                <a:gd name="T46" fmla="*/ 395 w 396"/>
                <a:gd name="T47" fmla="*/ 42 h 65"/>
                <a:gd name="T48" fmla="*/ 396 w 396"/>
                <a:gd name="T49" fmla="*/ 49 h 65"/>
                <a:gd name="T50" fmla="*/ 395 w 396"/>
                <a:gd name="T51" fmla="*/ 55 h 65"/>
                <a:gd name="T52" fmla="*/ 391 w 396"/>
                <a:gd name="T53" fmla="*/ 60 h 65"/>
                <a:gd name="T54" fmla="*/ 385 w 396"/>
                <a:gd name="T55" fmla="*/ 63 h 65"/>
                <a:gd name="T56" fmla="*/ 385 w 396"/>
                <a:gd name="T57" fmla="*/ 63 h 65"/>
                <a:gd name="T58" fmla="*/ 380 w 396"/>
                <a:gd name="T59" fmla="*/ 65 h 65"/>
                <a:gd name="T60" fmla="*/ 380 w 396"/>
                <a:gd name="T61" fmla="*/ 65 h 65"/>
                <a:gd name="T62" fmla="*/ 375 w 396"/>
                <a:gd name="T63" fmla="*/ 63 h 65"/>
                <a:gd name="T64" fmla="*/ 370 w 396"/>
                <a:gd name="T65" fmla="*/ 62 h 65"/>
                <a:gd name="T66" fmla="*/ 367 w 396"/>
                <a:gd name="T67" fmla="*/ 58 h 65"/>
                <a:gd name="T68" fmla="*/ 365 w 396"/>
                <a:gd name="T69" fmla="*/ 55 h 65"/>
                <a:gd name="T70" fmla="*/ 365 w 396"/>
                <a:gd name="T71" fmla="*/ 55 h 65"/>
                <a:gd name="T72" fmla="*/ 361 w 396"/>
                <a:gd name="T73" fmla="*/ 49 h 65"/>
                <a:gd name="T74" fmla="*/ 356 w 396"/>
                <a:gd name="T75" fmla="*/ 44 h 65"/>
                <a:gd name="T76" fmla="*/ 351 w 396"/>
                <a:gd name="T77" fmla="*/ 39 h 65"/>
                <a:gd name="T78" fmla="*/ 346 w 396"/>
                <a:gd name="T79" fmla="*/ 36 h 65"/>
                <a:gd name="T80" fmla="*/ 341 w 396"/>
                <a:gd name="T81" fmla="*/ 35 h 65"/>
                <a:gd name="T82" fmla="*/ 335 w 396"/>
                <a:gd name="T83" fmla="*/ 34 h 65"/>
                <a:gd name="T84" fmla="*/ 326 w 396"/>
                <a:gd name="T85" fmla="*/ 32 h 65"/>
                <a:gd name="T86" fmla="*/ 326 w 396"/>
                <a:gd name="T87" fmla="*/ 32 h 65"/>
                <a:gd name="T88" fmla="*/ 319 w 396"/>
                <a:gd name="T89" fmla="*/ 34 h 65"/>
                <a:gd name="T90" fmla="*/ 319 w 396"/>
                <a:gd name="T91" fmla="*/ 34 h 65"/>
                <a:gd name="T92" fmla="*/ 316 w 396"/>
                <a:gd name="T93" fmla="*/ 34 h 65"/>
                <a:gd name="T94" fmla="*/ 16 w 396"/>
                <a:gd name="T95" fmla="*/ 3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16" y="34"/>
                  </a:moveTo>
                  <a:lnTo>
                    <a:pt x="16" y="34"/>
                  </a:lnTo>
                  <a:lnTo>
                    <a:pt x="8" y="32"/>
                  </a:lnTo>
                  <a:lnTo>
                    <a:pt x="3" y="29"/>
                  </a:lnTo>
                  <a:lnTo>
                    <a:pt x="1" y="24"/>
                  </a:lnTo>
                  <a:lnTo>
                    <a:pt x="0" y="17"/>
                  </a:lnTo>
                  <a:lnTo>
                    <a:pt x="0" y="17"/>
                  </a:lnTo>
                  <a:lnTo>
                    <a:pt x="1" y="11"/>
                  </a:lnTo>
                  <a:lnTo>
                    <a:pt x="3" y="6"/>
                  </a:lnTo>
                  <a:lnTo>
                    <a:pt x="8" y="2"/>
                  </a:lnTo>
                  <a:lnTo>
                    <a:pt x="16" y="1"/>
                  </a:lnTo>
                  <a:lnTo>
                    <a:pt x="316" y="1"/>
                  </a:lnTo>
                  <a:lnTo>
                    <a:pt x="316" y="1"/>
                  </a:lnTo>
                  <a:lnTo>
                    <a:pt x="325" y="0"/>
                  </a:lnTo>
                  <a:lnTo>
                    <a:pt x="325" y="0"/>
                  </a:lnTo>
                  <a:lnTo>
                    <a:pt x="335" y="1"/>
                  </a:lnTo>
                  <a:lnTo>
                    <a:pt x="344" y="2"/>
                  </a:lnTo>
                  <a:lnTo>
                    <a:pt x="354" y="5"/>
                  </a:lnTo>
                  <a:lnTo>
                    <a:pt x="364" y="9"/>
                  </a:lnTo>
                  <a:lnTo>
                    <a:pt x="372" y="14"/>
                  </a:lnTo>
                  <a:lnTo>
                    <a:pt x="381" y="21"/>
                  </a:lnTo>
                  <a:lnTo>
                    <a:pt x="388" y="31"/>
                  </a:lnTo>
                  <a:lnTo>
                    <a:pt x="395" y="42"/>
                  </a:lnTo>
                  <a:lnTo>
                    <a:pt x="395" y="42"/>
                  </a:lnTo>
                  <a:lnTo>
                    <a:pt x="396" y="49"/>
                  </a:lnTo>
                  <a:lnTo>
                    <a:pt x="395" y="55"/>
                  </a:lnTo>
                  <a:lnTo>
                    <a:pt x="391" y="60"/>
                  </a:lnTo>
                  <a:lnTo>
                    <a:pt x="385" y="63"/>
                  </a:lnTo>
                  <a:lnTo>
                    <a:pt x="385" y="63"/>
                  </a:lnTo>
                  <a:lnTo>
                    <a:pt x="380" y="65"/>
                  </a:lnTo>
                  <a:lnTo>
                    <a:pt x="380" y="65"/>
                  </a:lnTo>
                  <a:lnTo>
                    <a:pt x="375" y="63"/>
                  </a:lnTo>
                  <a:lnTo>
                    <a:pt x="370" y="62"/>
                  </a:lnTo>
                  <a:lnTo>
                    <a:pt x="367" y="58"/>
                  </a:lnTo>
                  <a:lnTo>
                    <a:pt x="365" y="55"/>
                  </a:lnTo>
                  <a:lnTo>
                    <a:pt x="365" y="55"/>
                  </a:lnTo>
                  <a:lnTo>
                    <a:pt x="361" y="49"/>
                  </a:lnTo>
                  <a:lnTo>
                    <a:pt x="356" y="44"/>
                  </a:lnTo>
                  <a:lnTo>
                    <a:pt x="351" y="39"/>
                  </a:lnTo>
                  <a:lnTo>
                    <a:pt x="346" y="36"/>
                  </a:lnTo>
                  <a:lnTo>
                    <a:pt x="341" y="35"/>
                  </a:lnTo>
                  <a:lnTo>
                    <a:pt x="335" y="34"/>
                  </a:lnTo>
                  <a:lnTo>
                    <a:pt x="326" y="32"/>
                  </a:lnTo>
                  <a:lnTo>
                    <a:pt x="326" y="32"/>
                  </a:lnTo>
                  <a:lnTo>
                    <a:pt x="319" y="34"/>
                  </a:lnTo>
                  <a:lnTo>
                    <a:pt x="319" y="34"/>
                  </a:lnTo>
                  <a:lnTo>
                    <a:pt x="316" y="34"/>
                  </a:lnTo>
                  <a:lnTo>
                    <a:pt x="16" y="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42"/>
            <p:cNvSpPr>
              <a:spLocks/>
            </p:cNvSpPr>
            <p:nvPr/>
          </p:nvSpPr>
          <p:spPr bwMode="auto">
            <a:xfrm>
              <a:off x="293" y="1315"/>
              <a:ext cx="111" cy="150"/>
            </a:xfrm>
            <a:custGeom>
              <a:avLst/>
              <a:gdLst>
                <a:gd name="T0" fmla="*/ 332 w 557"/>
                <a:gd name="T1" fmla="*/ 0 h 749"/>
                <a:gd name="T2" fmla="*/ 332 w 557"/>
                <a:gd name="T3" fmla="*/ 0 h 749"/>
                <a:gd name="T4" fmla="*/ 299 w 557"/>
                <a:gd name="T5" fmla="*/ 1 h 749"/>
                <a:gd name="T6" fmla="*/ 267 w 557"/>
                <a:gd name="T7" fmla="*/ 3 h 749"/>
                <a:gd name="T8" fmla="*/ 200 w 557"/>
                <a:gd name="T9" fmla="*/ 6 h 749"/>
                <a:gd name="T10" fmla="*/ 200 w 557"/>
                <a:gd name="T11" fmla="*/ 6 h 749"/>
                <a:gd name="T12" fmla="*/ 132 w 557"/>
                <a:gd name="T13" fmla="*/ 9 h 749"/>
                <a:gd name="T14" fmla="*/ 98 w 557"/>
                <a:gd name="T15" fmla="*/ 10 h 749"/>
                <a:gd name="T16" fmla="*/ 66 w 557"/>
                <a:gd name="T17" fmla="*/ 11 h 749"/>
                <a:gd name="T18" fmla="*/ 66 w 557"/>
                <a:gd name="T19" fmla="*/ 11 h 749"/>
                <a:gd name="T20" fmla="*/ 32 w 557"/>
                <a:gd name="T21" fmla="*/ 10 h 749"/>
                <a:gd name="T22" fmla="*/ 0 w 557"/>
                <a:gd name="T23" fmla="*/ 9 h 749"/>
                <a:gd name="T24" fmla="*/ 0 w 557"/>
                <a:gd name="T25" fmla="*/ 9 h 749"/>
                <a:gd name="T26" fmla="*/ 0 w 557"/>
                <a:gd name="T27" fmla="*/ 349 h 749"/>
                <a:gd name="T28" fmla="*/ 0 w 557"/>
                <a:gd name="T29" fmla="*/ 713 h 749"/>
                <a:gd name="T30" fmla="*/ 0 w 557"/>
                <a:gd name="T31" fmla="*/ 713 h 749"/>
                <a:gd name="T32" fmla="*/ 71 w 557"/>
                <a:gd name="T33" fmla="*/ 709 h 749"/>
                <a:gd name="T34" fmla="*/ 144 w 557"/>
                <a:gd name="T35" fmla="*/ 706 h 749"/>
                <a:gd name="T36" fmla="*/ 220 w 557"/>
                <a:gd name="T37" fmla="*/ 704 h 749"/>
                <a:gd name="T38" fmla="*/ 297 w 557"/>
                <a:gd name="T39" fmla="*/ 703 h 749"/>
                <a:gd name="T40" fmla="*/ 297 w 557"/>
                <a:gd name="T41" fmla="*/ 703 h 749"/>
                <a:gd name="T42" fmla="*/ 353 w 557"/>
                <a:gd name="T43" fmla="*/ 703 h 749"/>
                <a:gd name="T44" fmla="*/ 407 w 557"/>
                <a:gd name="T45" fmla="*/ 706 h 749"/>
                <a:gd name="T46" fmla="*/ 434 w 557"/>
                <a:gd name="T47" fmla="*/ 709 h 749"/>
                <a:gd name="T48" fmla="*/ 458 w 557"/>
                <a:gd name="T49" fmla="*/ 711 h 749"/>
                <a:gd name="T50" fmla="*/ 484 w 557"/>
                <a:gd name="T51" fmla="*/ 715 h 749"/>
                <a:gd name="T52" fmla="*/ 508 w 557"/>
                <a:gd name="T53" fmla="*/ 720 h 749"/>
                <a:gd name="T54" fmla="*/ 508 w 557"/>
                <a:gd name="T55" fmla="*/ 720 h 749"/>
                <a:gd name="T56" fmla="*/ 512 w 557"/>
                <a:gd name="T57" fmla="*/ 723 h 749"/>
                <a:gd name="T58" fmla="*/ 517 w 557"/>
                <a:gd name="T59" fmla="*/ 726 h 749"/>
                <a:gd name="T60" fmla="*/ 528 w 557"/>
                <a:gd name="T61" fmla="*/ 735 h 749"/>
                <a:gd name="T62" fmla="*/ 540 w 557"/>
                <a:gd name="T63" fmla="*/ 744 h 749"/>
                <a:gd name="T64" fmla="*/ 545 w 557"/>
                <a:gd name="T65" fmla="*/ 747 h 749"/>
                <a:gd name="T66" fmla="*/ 550 w 557"/>
                <a:gd name="T67" fmla="*/ 749 h 749"/>
                <a:gd name="T68" fmla="*/ 550 w 557"/>
                <a:gd name="T69" fmla="*/ 749 h 749"/>
                <a:gd name="T70" fmla="*/ 553 w 557"/>
                <a:gd name="T71" fmla="*/ 747 h 749"/>
                <a:gd name="T72" fmla="*/ 555 w 557"/>
                <a:gd name="T73" fmla="*/ 745 h 749"/>
                <a:gd name="T74" fmla="*/ 557 w 557"/>
                <a:gd name="T75" fmla="*/ 741 h 749"/>
                <a:gd name="T76" fmla="*/ 557 w 557"/>
                <a:gd name="T77" fmla="*/ 736 h 749"/>
                <a:gd name="T78" fmla="*/ 557 w 557"/>
                <a:gd name="T79" fmla="*/ 736 h 749"/>
                <a:gd name="T80" fmla="*/ 557 w 557"/>
                <a:gd name="T81" fmla="*/ 65 h 749"/>
                <a:gd name="T82" fmla="*/ 557 w 557"/>
                <a:gd name="T83" fmla="*/ 65 h 749"/>
                <a:gd name="T84" fmla="*/ 547 w 557"/>
                <a:gd name="T85" fmla="*/ 56 h 749"/>
                <a:gd name="T86" fmla="*/ 535 w 557"/>
                <a:gd name="T87" fmla="*/ 47 h 749"/>
                <a:gd name="T88" fmla="*/ 524 w 557"/>
                <a:gd name="T89" fmla="*/ 40 h 749"/>
                <a:gd name="T90" fmla="*/ 513 w 557"/>
                <a:gd name="T91" fmla="*/ 34 h 749"/>
                <a:gd name="T92" fmla="*/ 499 w 557"/>
                <a:gd name="T93" fmla="*/ 28 h 749"/>
                <a:gd name="T94" fmla="*/ 487 w 557"/>
                <a:gd name="T95" fmla="*/ 21 h 749"/>
                <a:gd name="T96" fmla="*/ 473 w 557"/>
                <a:gd name="T97" fmla="*/ 18 h 749"/>
                <a:gd name="T98" fmla="*/ 460 w 557"/>
                <a:gd name="T99" fmla="*/ 14 h 749"/>
                <a:gd name="T100" fmla="*/ 430 w 557"/>
                <a:gd name="T101" fmla="*/ 8 h 749"/>
                <a:gd name="T102" fmla="*/ 399 w 557"/>
                <a:gd name="T103" fmla="*/ 4 h 749"/>
                <a:gd name="T104" fmla="*/ 365 w 557"/>
                <a:gd name="T105" fmla="*/ 1 h 749"/>
                <a:gd name="T106" fmla="*/ 332 w 557"/>
                <a:gd name="T107" fmla="*/ 0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7" h="749">
                  <a:moveTo>
                    <a:pt x="332" y="0"/>
                  </a:moveTo>
                  <a:lnTo>
                    <a:pt x="332" y="0"/>
                  </a:lnTo>
                  <a:lnTo>
                    <a:pt x="299" y="1"/>
                  </a:lnTo>
                  <a:lnTo>
                    <a:pt x="267" y="3"/>
                  </a:lnTo>
                  <a:lnTo>
                    <a:pt x="200" y="6"/>
                  </a:lnTo>
                  <a:lnTo>
                    <a:pt x="200" y="6"/>
                  </a:lnTo>
                  <a:lnTo>
                    <a:pt x="132" y="9"/>
                  </a:lnTo>
                  <a:lnTo>
                    <a:pt x="98" y="10"/>
                  </a:lnTo>
                  <a:lnTo>
                    <a:pt x="66" y="11"/>
                  </a:lnTo>
                  <a:lnTo>
                    <a:pt x="66" y="11"/>
                  </a:lnTo>
                  <a:lnTo>
                    <a:pt x="32" y="10"/>
                  </a:lnTo>
                  <a:lnTo>
                    <a:pt x="0" y="9"/>
                  </a:lnTo>
                  <a:lnTo>
                    <a:pt x="0" y="9"/>
                  </a:lnTo>
                  <a:lnTo>
                    <a:pt x="0" y="349"/>
                  </a:lnTo>
                  <a:lnTo>
                    <a:pt x="0" y="713"/>
                  </a:lnTo>
                  <a:lnTo>
                    <a:pt x="0" y="713"/>
                  </a:lnTo>
                  <a:lnTo>
                    <a:pt x="71" y="709"/>
                  </a:lnTo>
                  <a:lnTo>
                    <a:pt x="144" y="706"/>
                  </a:lnTo>
                  <a:lnTo>
                    <a:pt x="220" y="704"/>
                  </a:lnTo>
                  <a:lnTo>
                    <a:pt x="297" y="703"/>
                  </a:lnTo>
                  <a:lnTo>
                    <a:pt x="297" y="703"/>
                  </a:lnTo>
                  <a:lnTo>
                    <a:pt x="353" y="703"/>
                  </a:lnTo>
                  <a:lnTo>
                    <a:pt x="407" y="706"/>
                  </a:lnTo>
                  <a:lnTo>
                    <a:pt x="434" y="709"/>
                  </a:lnTo>
                  <a:lnTo>
                    <a:pt x="458" y="711"/>
                  </a:lnTo>
                  <a:lnTo>
                    <a:pt x="484" y="715"/>
                  </a:lnTo>
                  <a:lnTo>
                    <a:pt x="508" y="720"/>
                  </a:lnTo>
                  <a:lnTo>
                    <a:pt x="508" y="720"/>
                  </a:lnTo>
                  <a:lnTo>
                    <a:pt x="512" y="723"/>
                  </a:lnTo>
                  <a:lnTo>
                    <a:pt x="517" y="726"/>
                  </a:lnTo>
                  <a:lnTo>
                    <a:pt x="528" y="735"/>
                  </a:lnTo>
                  <a:lnTo>
                    <a:pt x="540" y="744"/>
                  </a:lnTo>
                  <a:lnTo>
                    <a:pt x="545" y="747"/>
                  </a:lnTo>
                  <a:lnTo>
                    <a:pt x="550" y="749"/>
                  </a:lnTo>
                  <a:lnTo>
                    <a:pt x="550" y="749"/>
                  </a:lnTo>
                  <a:lnTo>
                    <a:pt x="553" y="747"/>
                  </a:lnTo>
                  <a:lnTo>
                    <a:pt x="555" y="745"/>
                  </a:lnTo>
                  <a:lnTo>
                    <a:pt x="557" y="741"/>
                  </a:lnTo>
                  <a:lnTo>
                    <a:pt x="557" y="736"/>
                  </a:lnTo>
                  <a:lnTo>
                    <a:pt x="557" y="736"/>
                  </a:lnTo>
                  <a:lnTo>
                    <a:pt x="557" y="65"/>
                  </a:lnTo>
                  <a:lnTo>
                    <a:pt x="557" y="65"/>
                  </a:lnTo>
                  <a:lnTo>
                    <a:pt x="547" y="56"/>
                  </a:lnTo>
                  <a:lnTo>
                    <a:pt x="535" y="47"/>
                  </a:lnTo>
                  <a:lnTo>
                    <a:pt x="524" y="40"/>
                  </a:lnTo>
                  <a:lnTo>
                    <a:pt x="513" y="34"/>
                  </a:lnTo>
                  <a:lnTo>
                    <a:pt x="499" y="28"/>
                  </a:lnTo>
                  <a:lnTo>
                    <a:pt x="487" y="21"/>
                  </a:lnTo>
                  <a:lnTo>
                    <a:pt x="473" y="18"/>
                  </a:lnTo>
                  <a:lnTo>
                    <a:pt x="460" y="14"/>
                  </a:lnTo>
                  <a:lnTo>
                    <a:pt x="430" y="8"/>
                  </a:lnTo>
                  <a:lnTo>
                    <a:pt x="399" y="4"/>
                  </a:lnTo>
                  <a:lnTo>
                    <a:pt x="365" y="1"/>
                  </a:lnTo>
                  <a:lnTo>
                    <a:pt x="3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43"/>
            <p:cNvSpPr>
              <a:spLocks noEditPoints="1"/>
            </p:cNvSpPr>
            <p:nvPr/>
          </p:nvSpPr>
          <p:spPr bwMode="auto">
            <a:xfrm>
              <a:off x="288" y="1314"/>
              <a:ext cx="246" cy="158"/>
            </a:xfrm>
            <a:custGeom>
              <a:avLst/>
              <a:gdLst>
                <a:gd name="T0" fmla="*/ 89 w 1229"/>
                <a:gd name="T1" fmla="*/ 17 h 792"/>
                <a:gd name="T2" fmla="*/ 155 w 1229"/>
                <a:gd name="T3" fmla="*/ 15 h 792"/>
                <a:gd name="T4" fmla="*/ 223 w 1229"/>
                <a:gd name="T5" fmla="*/ 12 h 792"/>
                <a:gd name="T6" fmla="*/ 322 w 1229"/>
                <a:gd name="T7" fmla="*/ 7 h 792"/>
                <a:gd name="T8" fmla="*/ 355 w 1229"/>
                <a:gd name="T9" fmla="*/ 6 h 792"/>
                <a:gd name="T10" fmla="*/ 422 w 1229"/>
                <a:gd name="T11" fmla="*/ 10 h 792"/>
                <a:gd name="T12" fmla="*/ 483 w 1229"/>
                <a:gd name="T13" fmla="*/ 20 h 792"/>
                <a:gd name="T14" fmla="*/ 510 w 1229"/>
                <a:gd name="T15" fmla="*/ 27 h 792"/>
                <a:gd name="T16" fmla="*/ 536 w 1229"/>
                <a:gd name="T17" fmla="*/ 40 h 792"/>
                <a:gd name="T18" fmla="*/ 558 w 1229"/>
                <a:gd name="T19" fmla="*/ 53 h 792"/>
                <a:gd name="T20" fmla="*/ 580 w 1229"/>
                <a:gd name="T21" fmla="*/ 71 h 792"/>
                <a:gd name="T22" fmla="*/ 580 w 1229"/>
                <a:gd name="T23" fmla="*/ 742 h 792"/>
                <a:gd name="T24" fmla="*/ 580 w 1229"/>
                <a:gd name="T25" fmla="*/ 747 h 792"/>
                <a:gd name="T26" fmla="*/ 576 w 1229"/>
                <a:gd name="T27" fmla="*/ 753 h 792"/>
                <a:gd name="T28" fmla="*/ 573 w 1229"/>
                <a:gd name="T29" fmla="*/ 755 h 792"/>
                <a:gd name="T30" fmla="*/ 563 w 1229"/>
                <a:gd name="T31" fmla="*/ 750 h 792"/>
                <a:gd name="T32" fmla="*/ 540 w 1229"/>
                <a:gd name="T33" fmla="*/ 732 h 792"/>
                <a:gd name="T34" fmla="*/ 531 w 1229"/>
                <a:gd name="T35" fmla="*/ 726 h 792"/>
                <a:gd name="T36" fmla="*/ 507 w 1229"/>
                <a:gd name="T37" fmla="*/ 721 h 792"/>
                <a:gd name="T38" fmla="*/ 457 w 1229"/>
                <a:gd name="T39" fmla="*/ 715 h 792"/>
                <a:gd name="T40" fmla="*/ 376 w 1229"/>
                <a:gd name="T41" fmla="*/ 709 h 792"/>
                <a:gd name="T42" fmla="*/ 320 w 1229"/>
                <a:gd name="T43" fmla="*/ 709 h 792"/>
                <a:gd name="T44" fmla="*/ 167 w 1229"/>
                <a:gd name="T45" fmla="*/ 712 h 792"/>
                <a:gd name="T46" fmla="*/ 23 w 1229"/>
                <a:gd name="T47" fmla="*/ 719 h 792"/>
                <a:gd name="T48" fmla="*/ 23 w 1229"/>
                <a:gd name="T49" fmla="*/ 355 h 792"/>
                <a:gd name="T50" fmla="*/ 23 w 1229"/>
                <a:gd name="T51" fmla="*/ 15 h 792"/>
                <a:gd name="T52" fmla="*/ 89 w 1229"/>
                <a:gd name="T53" fmla="*/ 17 h 792"/>
                <a:gd name="T54" fmla="*/ 719 w 1229"/>
                <a:gd name="T55" fmla="*/ 0 h 792"/>
                <a:gd name="T56" fmla="*/ 660 w 1229"/>
                <a:gd name="T57" fmla="*/ 41 h 792"/>
                <a:gd name="T58" fmla="*/ 700 w 1229"/>
                <a:gd name="T59" fmla="*/ 25 h 792"/>
                <a:gd name="T60" fmla="*/ 745 w 1229"/>
                <a:gd name="T61" fmla="*/ 14 h 792"/>
                <a:gd name="T62" fmla="*/ 794 w 1229"/>
                <a:gd name="T63" fmla="*/ 9 h 792"/>
                <a:gd name="T64" fmla="*/ 847 w 1229"/>
                <a:gd name="T65" fmla="*/ 6 h 792"/>
                <a:gd name="T66" fmla="*/ 879 w 1229"/>
                <a:gd name="T67" fmla="*/ 7 h 792"/>
                <a:gd name="T68" fmla="*/ 978 w 1229"/>
                <a:gd name="T69" fmla="*/ 11 h 792"/>
                <a:gd name="T70" fmla="*/ 1046 w 1229"/>
                <a:gd name="T71" fmla="*/ 15 h 792"/>
                <a:gd name="T72" fmla="*/ 1112 w 1229"/>
                <a:gd name="T73" fmla="*/ 17 h 792"/>
                <a:gd name="T74" fmla="*/ 1145 w 1229"/>
                <a:gd name="T75" fmla="*/ 16 h 792"/>
                <a:gd name="T76" fmla="*/ 1176 w 1229"/>
                <a:gd name="T77" fmla="*/ 15 h 792"/>
                <a:gd name="T78" fmla="*/ 1176 w 1229"/>
                <a:gd name="T79" fmla="*/ 719 h 792"/>
                <a:gd name="T80" fmla="*/ 962 w 1229"/>
                <a:gd name="T81" fmla="*/ 710 h 792"/>
                <a:gd name="T82" fmla="*/ 887 w 1229"/>
                <a:gd name="T83" fmla="*/ 709 h 792"/>
                <a:gd name="T84" fmla="*/ 807 w 1229"/>
                <a:gd name="T85" fmla="*/ 710 h 792"/>
                <a:gd name="T86" fmla="*/ 732 w 1229"/>
                <a:gd name="T87" fmla="*/ 717 h 792"/>
                <a:gd name="T88" fmla="*/ 669 w 1229"/>
                <a:gd name="T89" fmla="*/ 730 h 792"/>
                <a:gd name="T90" fmla="*/ 642 w 1229"/>
                <a:gd name="T91" fmla="*/ 738 h 792"/>
                <a:gd name="T92" fmla="*/ 619 w 1229"/>
                <a:gd name="T93" fmla="*/ 750 h 792"/>
                <a:gd name="T94" fmla="*/ 619 w 1229"/>
                <a:gd name="T95" fmla="*/ 71 h 792"/>
                <a:gd name="T96" fmla="*/ 628 w 1229"/>
                <a:gd name="T97" fmla="*/ 63 h 792"/>
                <a:gd name="T98" fmla="*/ 596 w 1229"/>
                <a:gd name="T99" fmla="*/ 39 h 792"/>
                <a:gd name="T100" fmla="*/ 476 w 1229"/>
                <a:gd name="T101" fmla="*/ 0 h 792"/>
                <a:gd name="T102" fmla="*/ 0 w 1229"/>
                <a:gd name="T103" fmla="*/ 0 h 792"/>
                <a:gd name="T104" fmla="*/ 19 w 1229"/>
                <a:gd name="T105" fmla="*/ 765 h 792"/>
                <a:gd name="T106" fmla="*/ 701 w 1229"/>
                <a:gd name="T107" fmla="*/ 765 h 792"/>
                <a:gd name="T108" fmla="*/ 884 w 1229"/>
                <a:gd name="T109" fmla="*/ 724 h 792"/>
                <a:gd name="T110" fmla="*/ 1101 w 1229"/>
                <a:gd name="T111" fmla="*/ 760 h 792"/>
                <a:gd name="T112" fmla="*/ 1197 w 1229"/>
                <a:gd name="T113" fmla="*/ 0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29" h="792">
                  <a:moveTo>
                    <a:pt x="89" y="17"/>
                  </a:moveTo>
                  <a:lnTo>
                    <a:pt x="89" y="17"/>
                  </a:lnTo>
                  <a:lnTo>
                    <a:pt x="121" y="16"/>
                  </a:lnTo>
                  <a:lnTo>
                    <a:pt x="155" y="15"/>
                  </a:lnTo>
                  <a:lnTo>
                    <a:pt x="223" y="12"/>
                  </a:lnTo>
                  <a:lnTo>
                    <a:pt x="223" y="12"/>
                  </a:lnTo>
                  <a:lnTo>
                    <a:pt x="290" y="9"/>
                  </a:lnTo>
                  <a:lnTo>
                    <a:pt x="322" y="7"/>
                  </a:lnTo>
                  <a:lnTo>
                    <a:pt x="355" y="6"/>
                  </a:lnTo>
                  <a:lnTo>
                    <a:pt x="355" y="6"/>
                  </a:lnTo>
                  <a:lnTo>
                    <a:pt x="388" y="7"/>
                  </a:lnTo>
                  <a:lnTo>
                    <a:pt x="422" y="10"/>
                  </a:lnTo>
                  <a:lnTo>
                    <a:pt x="453" y="14"/>
                  </a:lnTo>
                  <a:lnTo>
                    <a:pt x="483" y="20"/>
                  </a:lnTo>
                  <a:lnTo>
                    <a:pt x="496" y="24"/>
                  </a:lnTo>
                  <a:lnTo>
                    <a:pt x="510" y="27"/>
                  </a:lnTo>
                  <a:lnTo>
                    <a:pt x="522" y="34"/>
                  </a:lnTo>
                  <a:lnTo>
                    <a:pt x="536" y="40"/>
                  </a:lnTo>
                  <a:lnTo>
                    <a:pt x="547" y="46"/>
                  </a:lnTo>
                  <a:lnTo>
                    <a:pt x="558" y="53"/>
                  </a:lnTo>
                  <a:lnTo>
                    <a:pt x="570" y="62"/>
                  </a:lnTo>
                  <a:lnTo>
                    <a:pt x="580" y="71"/>
                  </a:lnTo>
                  <a:lnTo>
                    <a:pt x="580" y="71"/>
                  </a:lnTo>
                  <a:lnTo>
                    <a:pt x="580" y="742"/>
                  </a:lnTo>
                  <a:lnTo>
                    <a:pt x="580" y="742"/>
                  </a:lnTo>
                  <a:lnTo>
                    <a:pt x="580" y="747"/>
                  </a:lnTo>
                  <a:lnTo>
                    <a:pt x="578" y="751"/>
                  </a:lnTo>
                  <a:lnTo>
                    <a:pt x="576" y="753"/>
                  </a:lnTo>
                  <a:lnTo>
                    <a:pt x="573" y="755"/>
                  </a:lnTo>
                  <a:lnTo>
                    <a:pt x="573" y="755"/>
                  </a:lnTo>
                  <a:lnTo>
                    <a:pt x="568" y="753"/>
                  </a:lnTo>
                  <a:lnTo>
                    <a:pt x="563" y="750"/>
                  </a:lnTo>
                  <a:lnTo>
                    <a:pt x="551" y="741"/>
                  </a:lnTo>
                  <a:lnTo>
                    <a:pt x="540" y="732"/>
                  </a:lnTo>
                  <a:lnTo>
                    <a:pt x="535" y="729"/>
                  </a:lnTo>
                  <a:lnTo>
                    <a:pt x="531" y="726"/>
                  </a:lnTo>
                  <a:lnTo>
                    <a:pt x="531" y="726"/>
                  </a:lnTo>
                  <a:lnTo>
                    <a:pt x="507" y="721"/>
                  </a:lnTo>
                  <a:lnTo>
                    <a:pt x="481" y="717"/>
                  </a:lnTo>
                  <a:lnTo>
                    <a:pt x="457" y="715"/>
                  </a:lnTo>
                  <a:lnTo>
                    <a:pt x="430" y="712"/>
                  </a:lnTo>
                  <a:lnTo>
                    <a:pt x="376" y="709"/>
                  </a:lnTo>
                  <a:lnTo>
                    <a:pt x="320" y="709"/>
                  </a:lnTo>
                  <a:lnTo>
                    <a:pt x="320" y="709"/>
                  </a:lnTo>
                  <a:lnTo>
                    <a:pt x="243" y="710"/>
                  </a:lnTo>
                  <a:lnTo>
                    <a:pt x="167" y="712"/>
                  </a:lnTo>
                  <a:lnTo>
                    <a:pt x="94" y="715"/>
                  </a:lnTo>
                  <a:lnTo>
                    <a:pt x="23" y="719"/>
                  </a:lnTo>
                  <a:lnTo>
                    <a:pt x="23" y="719"/>
                  </a:lnTo>
                  <a:lnTo>
                    <a:pt x="23" y="355"/>
                  </a:lnTo>
                  <a:lnTo>
                    <a:pt x="23" y="15"/>
                  </a:lnTo>
                  <a:lnTo>
                    <a:pt x="23" y="15"/>
                  </a:lnTo>
                  <a:lnTo>
                    <a:pt x="55" y="16"/>
                  </a:lnTo>
                  <a:lnTo>
                    <a:pt x="89" y="17"/>
                  </a:lnTo>
                  <a:close/>
                  <a:moveTo>
                    <a:pt x="1197" y="0"/>
                  </a:moveTo>
                  <a:lnTo>
                    <a:pt x="719" y="0"/>
                  </a:lnTo>
                  <a:lnTo>
                    <a:pt x="660" y="41"/>
                  </a:lnTo>
                  <a:lnTo>
                    <a:pt x="660" y="41"/>
                  </a:lnTo>
                  <a:lnTo>
                    <a:pt x="679" y="32"/>
                  </a:lnTo>
                  <a:lnTo>
                    <a:pt x="700" y="25"/>
                  </a:lnTo>
                  <a:lnTo>
                    <a:pt x="722" y="19"/>
                  </a:lnTo>
                  <a:lnTo>
                    <a:pt x="745" y="14"/>
                  </a:lnTo>
                  <a:lnTo>
                    <a:pt x="770" y="10"/>
                  </a:lnTo>
                  <a:lnTo>
                    <a:pt x="794" y="9"/>
                  </a:lnTo>
                  <a:lnTo>
                    <a:pt x="820" y="7"/>
                  </a:lnTo>
                  <a:lnTo>
                    <a:pt x="847" y="6"/>
                  </a:lnTo>
                  <a:lnTo>
                    <a:pt x="847" y="6"/>
                  </a:lnTo>
                  <a:lnTo>
                    <a:pt x="879" y="7"/>
                  </a:lnTo>
                  <a:lnTo>
                    <a:pt x="912" y="9"/>
                  </a:lnTo>
                  <a:lnTo>
                    <a:pt x="978" y="11"/>
                  </a:lnTo>
                  <a:lnTo>
                    <a:pt x="978" y="11"/>
                  </a:lnTo>
                  <a:lnTo>
                    <a:pt x="1046" y="15"/>
                  </a:lnTo>
                  <a:lnTo>
                    <a:pt x="1080" y="16"/>
                  </a:lnTo>
                  <a:lnTo>
                    <a:pt x="1112" y="17"/>
                  </a:lnTo>
                  <a:lnTo>
                    <a:pt x="1112" y="17"/>
                  </a:lnTo>
                  <a:lnTo>
                    <a:pt x="1145" y="16"/>
                  </a:lnTo>
                  <a:lnTo>
                    <a:pt x="1176" y="15"/>
                  </a:lnTo>
                  <a:lnTo>
                    <a:pt x="1176" y="15"/>
                  </a:lnTo>
                  <a:lnTo>
                    <a:pt x="1176" y="719"/>
                  </a:lnTo>
                  <a:lnTo>
                    <a:pt x="1176" y="719"/>
                  </a:lnTo>
                  <a:lnTo>
                    <a:pt x="1038" y="712"/>
                  </a:lnTo>
                  <a:lnTo>
                    <a:pt x="962" y="710"/>
                  </a:lnTo>
                  <a:lnTo>
                    <a:pt x="887" y="709"/>
                  </a:lnTo>
                  <a:lnTo>
                    <a:pt x="887" y="709"/>
                  </a:lnTo>
                  <a:lnTo>
                    <a:pt x="847" y="709"/>
                  </a:lnTo>
                  <a:lnTo>
                    <a:pt x="807" y="710"/>
                  </a:lnTo>
                  <a:lnTo>
                    <a:pt x="768" y="712"/>
                  </a:lnTo>
                  <a:lnTo>
                    <a:pt x="732" y="717"/>
                  </a:lnTo>
                  <a:lnTo>
                    <a:pt x="699" y="722"/>
                  </a:lnTo>
                  <a:lnTo>
                    <a:pt x="669" y="730"/>
                  </a:lnTo>
                  <a:lnTo>
                    <a:pt x="655" y="733"/>
                  </a:lnTo>
                  <a:lnTo>
                    <a:pt x="642" y="738"/>
                  </a:lnTo>
                  <a:lnTo>
                    <a:pt x="630" y="745"/>
                  </a:lnTo>
                  <a:lnTo>
                    <a:pt x="619" y="750"/>
                  </a:lnTo>
                  <a:lnTo>
                    <a:pt x="619" y="750"/>
                  </a:lnTo>
                  <a:lnTo>
                    <a:pt x="619" y="71"/>
                  </a:lnTo>
                  <a:lnTo>
                    <a:pt x="619" y="71"/>
                  </a:lnTo>
                  <a:lnTo>
                    <a:pt x="628" y="63"/>
                  </a:lnTo>
                  <a:lnTo>
                    <a:pt x="596" y="39"/>
                  </a:lnTo>
                  <a:lnTo>
                    <a:pt x="596" y="39"/>
                  </a:lnTo>
                  <a:lnTo>
                    <a:pt x="596" y="39"/>
                  </a:lnTo>
                  <a:lnTo>
                    <a:pt x="476" y="0"/>
                  </a:lnTo>
                  <a:lnTo>
                    <a:pt x="18" y="0"/>
                  </a:lnTo>
                  <a:lnTo>
                    <a:pt x="0" y="0"/>
                  </a:lnTo>
                  <a:lnTo>
                    <a:pt x="0" y="66"/>
                  </a:lnTo>
                  <a:lnTo>
                    <a:pt x="19" y="765"/>
                  </a:lnTo>
                  <a:lnTo>
                    <a:pt x="553" y="792"/>
                  </a:lnTo>
                  <a:lnTo>
                    <a:pt x="701" y="765"/>
                  </a:lnTo>
                  <a:lnTo>
                    <a:pt x="884" y="762"/>
                  </a:lnTo>
                  <a:lnTo>
                    <a:pt x="884" y="724"/>
                  </a:lnTo>
                  <a:lnTo>
                    <a:pt x="1101" y="724"/>
                  </a:lnTo>
                  <a:lnTo>
                    <a:pt x="1101" y="760"/>
                  </a:lnTo>
                  <a:lnTo>
                    <a:pt x="1229" y="758"/>
                  </a:lnTo>
                  <a:lnTo>
                    <a:pt x="1197" y="0"/>
                  </a:lnTo>
                  <a:close/>
                </a:path>
              </a:pathLst>
            </a:custGeom>
            <a:solidFill>
              <a:srgbClr val="FFFF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44"/>
            <p:cNvSpPr>
              <a:spLocks/>
            </p:cNvSpPr>
            <p:nvPr/>
          </p:nvSpPr>
          <p:spPr bwMode="auto">
            <a:xfrm>
              <a:off x="293" y="1315"/>
              <a:ext cx="111" cy="150"/>
            </a:xfrm>
            <a:custGeom>
              <a:avLst/>
              <a:gdLst>
                <a:gd name="T0" fmla="*/ 66 w 557"/>
                <a:gd name="T1" fmla="*/ 11 h 749"/>
                <a:gd name="T2" fmla="*/ 66 w 557"/>
                <a:gd name="T3" fmla="*/ 11 h 749"/>
                <a:gd name="T4" fmla="*/ 98 w 557"/>
                <a:gd name="T5" fmla="*/ 10 h 749"/>
                <a:gd name="T6" fmla="*/ 132 w 557"/>
                <a:gd name="T7" fmla="*/ 9 h 749"/>
                <a:gd name="T8" fmla="*/ 200 w 557"/>
                <a:gd name="T9" fmla="*/ 6 h 749"/>
                <a:gd name="T10" fmla="*/ 200 w 557"/>
                <a:gd name="T11" fmla="*/ 6 h 749"/>
                <a:gd name="T12" fmla="*/ 267 w 557"/>
                <a:gd name="T13" fmla="*/ 3 h 749"/>
                <a:gd name="T14" fmla="*/ 299 w 557"/>
                <a:gd name="T15" fmla="*/ 1 h 749"/>
                <a:gd name="T16" fmla="*/ 332 w 557"/>
                <a:gd name="T17" fmla="*/ 0 h 749"/>
                <a:gd name="T18" fmla="*/ 332 w 557"/>
                <a:gd name="T19" fmla="*/ 0 h 749"/>
                <a:gd name="T20" fmla="*/ 365 w 557"/>
                <a:gd name="T21" fmla="*/ 1 h 749"/>
                <a:gd name="T22" fmla="*/ 399 w 557"/>
                <a:gd name="T23" fmla="*/ 4 h 749"/>
                <a:gd name="T24" fmla="*/ 430 w 557"/>
                <a:gd name="T25" fmla="*/ 8 h 749"/>
                <a:gd name="T26" fmla="*/ 460 w 557"/>
                <a:gd name="T27" fmla="*/ 14 h 749"/>
                <a:gd name="T28" fmla="*/ 473 w 557"/>
                <a:gd name="T29" fmla="*/ 18 h 749"/>
                <a:gd name="T30" fmla="*/ 487 w 557"/>
                <a:gd name="T31" fmla="*/ 21 h 749"/>
                <a:gd name="T32" fmla="*/ 499 w 557"/>
                <a:gd name="T33" fmla="*/ 28 h 749"/>
                <a:gd name="T34" fmla="*/ 513 w 557"/>
                <a:gd name="T35" fmla="*/ 34 h 749"/>
                <a:gd name="T36" fmla="*/ 524 w 557"/>
                <a:gd name="T37" fmla="*/ 40 h 749"/>
                <a:gd name="T38" fmla="*/ 535 w 557"/>
                <a:gd name="T39" fmla="*/ 47 h 749"/>
                <a:gd name="T40" fmla="*/ 547 w 557"/>
                <a:gd name="T41" fmla="*/ 56 h 749"/>
                <a:gd name="T42" fmla="*/ 557 w 557"/>
                <a:gd name="T43" fmla="*/ 65 h 749"/>
                <a:gd name="T44" fmla="*/ 557 w 557"/>
                <a:gd name="T45" fmla="*/ 65 h 749"/>
                <a:gd name="T46" fmla="*/ 557 w 557"/>
                <a:gd name="T47" fmla="*/ 736 h 749"/>
                <a:gd name="T48" fmla="*/ 557 w 557"/>
                <a:gd name="T49" fmla="*/ 736 h 749"/>
                <a:gd name="T50" fmla="*/ 557 w 557"/>
                <a:gd name="T51" fmla="*/ 741 h 749"/>
                <a:gd name="T52" fmla="*/ 555 w 557"/>
                <a:gd name="T53" fmla="*/ 745 h 749"/>
                <a:gd name="T54" fmla="*/ 553 w 557"/>
                <a:gd name="T55" fmla="*/ 747 h 749"/>
                <a:gd name="T56" fmla="*/ 550 w 557"/>
                <a:gd name="T57" fmla="*/ 749 h 749"/>
                <a:gd name="T58" fmla="*/ 550 w 557"/>
                <a:gd name="T59" fmla="*/ 749 h 749"/>
                <a:gd name="T60" fmla="*/ 545 w 557"/>
                <a:gd name="T61" fmla="*/ 747 h 749"/>
                <a:gd name="T62" fmla="*/ 540 w 557"/>
                <a:gd name="T63" fmla="*/ 744 h 749"/>
                <a:gd name="T64" fmla="*/ 528 w 557"/>
                <a:gd name="T65" fmla="*/ 735 h 749"/>
                <a:gd name="T66" fmla="*/ 517 w 557"/>
                <a:gd name="T67" fmla="*/ 726 h 749"/>
                <a:gd name="T68" fmla="*/ 512 w 557"/>
                <a:gd name="T69" fmla="*/ 723 h 749"/>
                <a:gd name="T70" fmla="*/ 508 w 557"/>
                <a:gd name="T71" fmla="*/ 720 h 749"/>
                <a:gd name="T72" fmla="*/ 508 w 557"/>
                <a:gd name="T73" fmla="*/ 720 h 749"/>
                <a:gd name="T74" fmla="*/ 484 w 557"/>
                <a:gd name="T75" fmla="*/ 715 h 749"/>
                <a:gd name="T76" fmla="*/ 458 w 557"/>
                <a:gd name="T77" fmla="*/ 711 h 749"/>
                <a:gd name="T78" fmla="*/ 434 w 557"/>
                <a:gd name="T79" fmla="*/ 709 h 749"/>
                <a:gd name="T80" fmla="*/ 407 w 557"/>
                <a:gd name="T81" fmla="*/ 706 h 749"/>
                <a:gd name="T82" fmla="*/ 353 w 557"/>
                <a:gd name="T83" fmla="*/ 703 h 749"/>
                <a:gd name="T84" fmla="*/ 297 w 557"/>
                <a:gd name="T85" fmla="*/ 703 h 749"/>
                <a:gd name="T86" fmla="*/ 297 w 557"/>
                <a:gd name="T87" fmla="*/ 703 h 749"/>
                <a:gd name="T88" fmla="*/ 220 w 557"/>
                <a:gd name="T89" fmla="*/ 704 h 749"/>
                <a:gd name="T90" fmla="*/ 144 w 557"/>
                <a:gd name="T91" fmla="*/ 706 h 749"/>
                <a:gd name="T92" fmla="*/ 71 w 557"/>
                <a:gd name="T93" fmla="*/ 709 h 749"/>
                <a:gd name="T94" fmla="*/ 0 w 557"/>
                <a:gd name="T95" fmla="*/ 713 h 749"/>
                <a:gd name="T96" fmla="*/ 0 w 557"/>
                <a:gd name="T97" fmla="*/ 713 h 749"/>
                <a:gd name="T98" fmla="*/ 0 w 557"/>
                <a:gd name="T99" fmla="*/ 349 h 749"/>
                <a:gd name="T100" fmla="*/ 0 w 557"/>
                <a:gd name="T101" fmla="*/ 9 h 749"/>
                <a:gd name="T102" fmla="*/ 0 w 557"/>
                <a:gd name="T103" fmla="*/ 9 h 749"/>
                <a:gd name="T104" fmla="*/ 32 w 557"/>
                <a:gd name="T105" fmla="*/ 10 h 749"/>
                <a:gd name="T106" fmla="*/ 66 w 557"/>
                <a:gd name="T107" fmla="*/ 11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7" h="749">
                  <a:moveTo>
                    <a:pt x="66" y="11"/>
                  </a:moveTo>
                  <a:lnTo>
                    <a:pt x="66" y="11"/>
                  </a:lnTo>
                  <a:lnTo>
                    <a:pt x="98" y="10"/>
                  </a:lnTo>
                  <a:lnTo>
                    <a:pt x="132" y="9"/>
                  </a:lnTo>
                  <a:lnTo>
                    <a:pt x="200" y="6"/>
                  </a:lnTo>
                  <a:lnTo>
                    <a:pt x="200" y="6"/>
                  </a:lnTo>
                  <a:lnTo>
                    <a:pt x="267" y="3"/>
                  </a:lnTo>
                  <a:lnTo>
                    <a:pt x="299" y="1"/>
                  </a:lnTo>
                  <a:lnTo>
                    <a:pt x="332" y="0"/>
                  </a:lnTo>
                  <a:lnTo>
                    <a:pt x="332" y="0"/>
                  </a:lnTo>
                  <a:lnTo>
                    <a:pt x="365" y="1"/>
                  </a:lnTo>
                  <a:lnTo>
                    <a:pt x="399" y="4"/>
                  </a:lnTo>
                  <a:lnTo>
                    <a:pt x="430" y="8"/>
                  </a:lnTo>
                  <a:lnTo>
                    <a:pt x="460" y="14"/>
                  </a:lnTo>
                  <a:lnTo>
                    <a:pt x="473" y="18"/>
                  </a:lnTo>
                  <a:lnTo>
                    <a:pt x="487" y="21"/>
                  </a:lnTo>
                  <a:lnTo>
                    <a:pt x="499" y="28"/>
                  </a:lnTo>
                  <a:lnTo>
                    <a:pt x="513" y="34"/>
                  </a:lnTo>
                  <a:lnTo>
                    <a:pt x="524" y="40"/>
                  </a:lnTo>
                  <a:lnTo>
                    <a:pt x="535" y="47"/>
                  </a:lnTo>
                  <a:lnTo>
                    <a:pt x="547" y="56"/>
                  </a:lnTo>
                  <a:lnTo>
                    <a:pt x="557" y="65"/>
                  </a:lnTo>
                  <a:lnTo>
                    <a:pt x="557" y="65"/>
                  </a:lnTo>
                  <a:lnTo>
                    <a:pt x="557" y="736"/>
                  </a:lnTo>
                  <a:lnTo>
                    <a:pt x="557" y="736"/>
                  </a:lnTo>
                  <a:lnTo>
                    <a:pt x="557" y="741"/>
                  </a:lnTo>
                  <a:lnTo>
                    <a:pt x="555" y="745"/>
                  </a:lnTo>
                  <a:lnTo>
                    <a:pt x="553" y="747"/>
                  </a:lnTo>
                  <a:lnTo>
                    <a:pt x="550" y="749"/>
                  </a:lnTo>
                  <a:lnTo>
                    <a:pt x="550" y="749"/>
                  </a:lnTo>
                  <a:lnTo>
                    <a:pt x="545" y="747"/>
                  </a:lnTo>
                  <a:lnTo>
                    <a:pt x="540" y="744"/>
                  </a:lnTo>
                  <a:lnTo>
                    <a:pt x="528" y="735"/>
                  </a:lnTo>
                  <a:lnTo>
                    <a:pt x="517" y="726"/>
                  </a:lnTo>
                  <a:lnTo>
                    <a:pt x="512" y="723"/>
                  </a:lnTo>
                  <a:lnTo>
                    <a:pt x="508" y="720"/>
                  </a:lnTo>
                  <a:lnTo>
                    <a:pt x="508" y="720"/>
                  </a:lnTo>
                  <a:lnTo>
                    <a:pt x="484" y="715"/>
                  </a:lnTo>
                  <a:lnTo>
                    <a:pt x="458" y="711"/>
                  </a:lnTo>
                  <a:lnTo>
                    <a:pt x="434" y="709"/>
                  </a:lnTo>
                  <a:lnTo>
                    <a:pt x="407" y="706"/>
                  </a:lnTo>
                  <a:lnTo>
                    <a:pt x="353" y="703"/>
                  </a:lnTo>
                  <a:lnTo>
                    <a:pt x="297" y="703"/>
                  </a:lnTo>
                  <a:lnTo>
                    <a:pt x="297" y="703"/>
                  </a:lnTo>
                  <a:lnTo>
                    <a:pt x="220" y="704"/>
                  </a:lnTo>
                  <a:lnTo>
                    <a:pt x="144" y="706"/>
                  </a:lnTo>
                  <a:lnTo>
                    <a:pt x="71" y="709"/>
                  </a:lnTo>
                  <a:lnTo>
                    <a:pt x="0" y="713"/>
                  </a:lnTo>
                  <a:lnTo>
                    <a:pt x="0" y="713"/>
                  </a:lnTo>
                  <a:lnTo>
                    <a:pt x="0" y="349"/>
                  </a:lnTo>
                  <a:lnTo>
                    <a:pt x="0" y="9"/>
                  </a:lnTo>
                  <a:lnTo>
                    <a:pt x="0" y="9"/>
                  </a:lnTo>
                  <a:lnTo>
                    <a:pt x="32" y="10"/>
                  </a:lnTo>
                  <a:lnTo>
                    <a:pt x="66" y="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45"/>
            <p:cNvSpPr>
              <a:spLocks/>
            </p:cNvSpPr>
            <p:nvPr/>
          </p:nvSpPr>
          <p:spPr bwMode="auto">
            <a:xfrm>
              <a:off x="288" y="1314"/>
              <a:ext cx="246" cy="158"/>
            </a:xfrm>
            <a:custGeom>
              <a:avLst/>
              <a:gdLst>
                <a:gd name="T0" fmla="*/ 1197 w 1229"/>
                <a:gd name="T1" fmla="*/ 0 h 792"/>
                <a:gd name="T2" fmla="*/ 719 w 1229"/>
                <a:gd name="T3" fmla="*/ 0 h 792"/>
                <a:gd name="T4" fmla="*/ 660 w 1229"/>
                <a:gd name="T5" fmla="*/ 41 h 792"/>
                <a:gd name="T6" fmla="*/ 660 w 1229"/>
                <a:gd name="T7" fmla="*/ 41 h 792"/>
                <a:gd name="T8" fmla="*/ 679 w 1229"/>
                <a:gd name="T9" fmla="*/ 32 h 792"/>
                <a:gd name="T10" fmla="*/ 700 w 1229"/>
                <a:gd name="T11" fmla="*/ 25 h 792"/>
                <a:gd name="T12" fmla="*/ 722 w 1229"/>
                <a:gd name="T13" fmla="*/ 19 h 792"/>
                <a:gd name="T14" fmla="*/ 745 w 1229"/>
                <a:gd name="T15" fmla="*/ 14 h 792"/>
                <a:gd name="T16" fmla="*/ 770 w 1229"/>
                <a:gd name="T17" fmla="*/ 10 h 792"/>
                <a:gd name="T18" fmla="*/ 794 w 1229"/>
                <a:gd name="T19" fmla="*/ 9 h 792"/>
                <a:gd name="T20" fmla="*/ 820 w 1229"/>
                <a:gd name="T21" fmla="*/ 7 h 792"/>
                <a:gd name="T22" fmla="*/ 847 w 1229"/>
                <a:gd name="T23" fmla="*/ 6 h 792"/>
                <a:gd name="T24" fmla="*/ 847 w 1229"/>
                <a:gd name="T25" fmla="*/ 6 h 792"/>
                <a:gd name="T26" fmla="*/ 879 w 1229"/>
                <a:gd name="T27" fmla="*/ 7 h 792"/>
                <a:gd name="T28" fmla="*/ 912 w 1229"/>
                <a:gd name="T29" fmla="*/ 9 h 792"/>
                <a:gd name="T30" fmla="*/ 978 w 1229"/>
                <a:gd name="T31" fmla="*/ 11 h 792"/>
                <a:gd name="T32" fmla="*/ 978 w 1229"/>
                <a:gd name="T33" fmla="*/ 11 h 792"/>
                <a:gd name="T34" fmla="*/ 1046 w 1229"/>
                <a:gd name="T35" fmla="*/ 15 h 792"/>
                <a:gd name="T36" fmla="*/ 1080 w 1229"/>
                <a:gd name="T37" fmla="*/ 16 h 792"/>
                <a:gd name="T38" fmla="*/ 1112 w 1229"/>
                <a:gd name="T39" fmla="*/ 17 h 792"/>
                <a:gd name="T40" fmla="*/ 1112 w 1229"/>
                <a:gd name="T41" fmla="*/ 17 h 792"/>
                <a:gd name="T42" fmla="*/ 1145 w 1229"/>
                <a:gd name="T43" fmla="*/ 16 h 792"/>
                <a:gd name="T44" fmla="*/ 1176 w 1229"/>
                <a:gd name="T45" fmla="*/ 15 h 792"/>
                <a:gd name="T46" fmla="*/ 1176 w 1229"/>
                <a:gd name="T47" fmla="*/ 15 h 792"/>
                <a:gd name="T48" fmla="*/ 1176 w 1229"/>
                <a:gd name="T49" fmla="*/ 719 h 792"/>
                <a:gd name="T50" fmla="*/ 1176 w 1229"/>
                <a:gd name="T51" fmla="*/ 719 h 792"/>
                <a:gd name="T52" fmla="*/ 1038 w 1229"/>
                <a:gd name="T53" fmla="*/ 712 h 792"/>
                <a:gd name="T54" fmla="*/ 962 w 1229"/>
                <a:gd name="T55" fmla="*/ 710 h 792"/>
                <a:gd name="T56" fmla="*/ 887 w 1229"/>
                <a:gd name="T57" fmla="*/ 709 h 792"/>
                <a:gd name="T58" fmla="*/ 887 w 1229"/>
                <a:gd name="T59" fmla="*/ 709 h 792"/>
                <a:gd name="T60" fmla="*/ 847 w 1229"/>
                <a:gd name="T61" fmla="*/ 709 h 792"/>
                <a:gd name="T62" fmla="*/ 807 w 1229"/>
                <a:gd name="T63" fmla="*/ 710 h 792"/>
                <a:gd name="T64" fmla="*/ 768 w 1229"/>
                <a:gd name="T65" fmla="*/ 712 h 792"/>
                <a:gd name="T66" fmla="*/ 732 w 1229"/>
                <a:gd name="T67" fmla="*/ 717 h 792"/>
                <a:gd name="T68" fmla="*/ 699 w 1229"/>
                <a:gd name="T69" fmla="*/ 722 h 792"/>
                <a:gd name="T70" fmla="*/ 669 w 1229"/>
                <a:gd name="T71" fmla="*/ 730 h 792"/>
                <a:gd name="T72" fmla="*/ 655 w 1229"/>
                <a:gd name="T73" fmla="*/ 733 h 792"/>
                <a:gd name="T74" fmla="*/ 642 w 1229"/>
                <a:gd name="T75" fmla="*/ 738 h 792"/>
                <a:gd name="T76" fmla="*/ 630 w 1229"/>
                <a:gd name="T77" fmla="*/ 745 h 792"/>
                <a:gd name="T78" fmla="*/ 619 w 1229"/>
                <a:gd name="T79" fmla="*/ 750 h 792"/>
                <a:gd name="T80" fmla="*/ 619 w 1229"/>
                <a:gd name="T81" fmla="*/ 750 h 792"/>
                <a:gd name="T82" fmla="*/ 619 w 1229"/>
                <a:gd name="T83" fmla="*/ 71 h 792"/>
                <a:gd name="T84" fmla="*/ 619 w 1229"/>
                <a:gd name="T85" fmla="*/ 71 h 792"/>
                <a:gd name="T86" fmla="*/ 628 w 1229"/>
                <a:gd name="T87" fmla="*/ 63 h 792"/>
                <a:gd name="T88" fmla="*/ 596 w 1229"/>
                <a:gd name="T89" fmla="*/ 39 h 792"/>
                <a:gd name="T90" fmla="*/ 596 w 1229"/>
                <a:gd name="T91" fmla="*/ 39 h 792"/>
                <a:gd name="T92" fmla="*/ 596 w 1229"/>
                <a:gd name="T93" fmla="*/ 39 h 792"/>
                <a:gd name="T94" fmla="*/ 476 w 1229"/>
                <a:gd name="T95" fmla="*/ 0 h 792"/>
                <a:gd name="T96" fmla="*/ 18 w 1229"/>
                <a:gd name="T97" fmla="*/ 0 h 792"/>
                <a:gd name="T98" fmla="*/ 0 w 1229"/>
                <a:gd name="T99" fmla="*/ 0 h 792"/>
                <a:gd name="T100" fmla="*/ 0 w 1229"/>
                <a:gd name="T101" fmla="*/ 66 h 792"/>
                <a:gd name="T102" fmla="*/ 19 w 1229"/>
                <a:gd name="T103" fmla="*/ 765 h 792"/>
                <a:gd name="T104" fmla="*/ 553 w 1229"/>
                <a:gd name="T105" fmla="*/ 792 h 792"/>
                <a:gd name="T106" fmla="*/ 701 w 1229"/>
                <a:gd name="T107" fmla="*/ 765 h 792"/>
                <a:gd name="T108" fmla="*/ 884 w 1229"/>
                <a:gd name="T109" fmla="*/ 762 h 792"/>
                <a:gd name="T110" fmla="*/ 884 w 1229"/>
                <a:gd name="T111" fmla="*/ 724 h 792"/>
                <a:gd name="T112" fmla="*/ 1101 w 1229"/>
                <a:gd name="T113" fmla="*/ 724 h 792"/>
                <a:gd name="T114" fmla="*/ 1101 w 1229"/>
                <a:gd name="T115" fmla="*/ 760 h 792"/>
                <a:gd name="T116" fmla="*/ 1229 w 1229"/>
                <a:gd name="T117" fmla="*/ 758 h 792"/>
                <a:gd name="T118" fmla="*/ 1197 w 1229"/>
                <a:gd name="T119" fmla="*/ 0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29" h="792">
                  <a:moveTo>
                    <a:pt x="1197" y="0"/>
                  </a:moveTo>
                  <a:lnTo>
                    <a:pt x="719" y="0"/>
                  </a:lnTo>
                  <a:lnTo>
                    <a:pt x="660" y="41"/>
                  </a:lnTo>
                  <a:lnTo>
                    <a:pt x="660" y="41"/>
                  </a:lnTo>
                  <a:lnTo>
                    <a:pt x="679" y="32"/>
                  </a:lnTo>
                  <a:lnTo>
                    <a:pt x="700" y="25"/>
                  </a:lnTo>
                  <a:lnTo>
                    <a:pt x="722" y="19"/>
                  </a:lnTo>
                  <a:lnTo>
                    <a:pt x="745" y="14"/>
                  </a:lnTo>
                  <a:lnTo>
                    <a:pt x="770" y="10"/>
                  </a:lnTo>
                  <a:lnTo>
                    <a:pt x="794" y="9"/>
                  </a:lnTo>
                  <a:lnTo>
                    <a:pt x="820" y="7"/>
                  </a:lnTo>
                  <a:lnTo>
                    <a:pt x="847" y="6"/>
                  </a:lnTo>
                  <a:lnTo>
                    <a:pt x="847" y="6"/>
                  </a:lnTo>
                  <a:lnTo>
                    <a:pt x="879" y="7"/>
                  </a:lnTo>
                  <a:lnTo>
                    <a:pt x="912" y="9"/>
                  </a:lnTo>
                  <a:lnTo>
                    <a:pt x="978" y="11"/>
                  </a:lnTo>
                  <a:lnTo>
                    <a:pt x="978" y="11"/>
                  </a:lnTo>
                  <a:lnTo>
                    <a:pt x="1046" y="15"/>
                  </a:lnTo>
                  <a:lnTo>
                    <a:pt x="1080" y="16"/>
                  </a:lnTo>
                  <a:lnTo>
                    <a:pt x="1112" y="17"/>
                  </a:lnTo>
                  <a:lnTo>
                    <a:pt x="1112" y="17"/>
                  </a:lnTo>
                  <a:lnTo>
                    <a:pt x="1145" y="16"/>
                  </a:lnTo>
                  <a:lnTo>
                    <a:pt x="1176" y="15"/>
                  </a:lnTo>
                  <a:lnTo>
                    <a:pt x="1176" y="15"/>
                  </a:lnTo>
                  <a:lnTo>
                    <a:pt x="1176" y="719"/>
                  </a:lnTo>
                  <a:lnTo>
                    <a:pt x="1176" y="719"/>
                  </a:lnTo>
                  <a:lnTo>
                    <a:pt x="1038" y="712"/>
                  </a:lnTo>
                  <a:lnTo>
                    <a:pt x="962" y="710"/>
                  </a:lnTo>
                  <a:lnTo>
                    <a:pt x="887" y="709"/>
                  </a:lnTo>
                  <a:lnTo>
                    <a:pt x="887" y="709"/>
                  </a:lnTo>
                  <a:lnTo>
                    <a:pt x="847" y="709"/>
                  </a:lnTo>
                  <a:lnTo>
                    <a:pt x="807" y="710"/>
                  </a:lnTo>
                  <a:lnTo>
                    <a:pt x="768" y="712"/>
                  </a:lnTo>
                  <a:lnTo>
                    <a:pt x="732" y="717"/>
                  </a:lnTo>
                  <a:lnTo>
                    <a:pt x="699" y="722"/>
                  </a:lnTo>
                  <a:lnTo>
                    <a:pt x="669" y="730"/>
                  </a:lnTo>
                  <a:lnTo>
                    <a:pt x="655" y="733"/>
                  </a:lnTo>
                  <a:lnTo>
                    <a:pt x="642" y="738"/>
                  </a:lnTo>
                  <a:lnTo>
                    <a:pt x="630" y="745"/>
                  </a:lnTo>
                  <a:lnTo>
                    <a:pt x="619" y="750"/>
                  </a:lnTo>
                  <a:lnTo>
                    <a:pt x="619" y="750"/>
                  </a:lnTo>
                  <a:lnTo>
                    <a:pt x="619" y="71"/>
                  </a:lnTo>
                  <a:lnTo>
                    <a:pt x="619" y="71"/>
                  </a:lnTo>
                  <a:lnTo>
                    <a:pt x="628" y="63"/>
                  </a:lnTo>
                  <a:lnTo>
                    <a:pt x="596" y="39"/>
                  </a:lnTo>
                  <a:lnTo>
                    <a:pt x="596" y="39"/>
                  </a:lnTo>
                  <a:lnTo>
                    <a:pt x="596" y="39"/>
                  </a:lnTo>
                  <a:lnTo>
                    <a:pt x="476" y="0"/>
                  </a:lnTo>
                  <a:lnTo>
                    <a:pt x="18" y="0"/>
                  </a:lnTo>
                  <a:lnTo>
                    <a:pt x="0" y="0"/>
                  </a:lnTo>
                  <a:lnTo>
                    <a:pt x="0" y="66"/>
                  </a:lnTo>
                  <a:lnTo>
                    <a:pt x="19" y="765"/>
                  </a:lnTo>
                  <a:lnTo>
                    <a:pt x="553" y="792"/>
                  </a:lnTo>
                  <a:lnTo>
                    <a:pt x="701" y="765"/>
                  </a:lnTo>
                  <a:lnTo>
                    <a:pt x="884" y="762"/>
                  </a:lnTo>
                  <a:lnTo>
                    <a:pt x="884" y="724"/>
                  </a:lnTo>
                  <a:lnTo>
                    <a:pt x="1101" y="724"/>
                  </a:lnTo>
                  <a:lnTo>
                    <a:pt x="1101" y="760"/>
                  </a:lnTo>
                  <a:lnTo>
                    <a:pt x="1229" y="758"/>
                  </a:lnTo>
                  <a:lnTo>
                    <a:pt x="11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46"/>
            <p:cNvSpPr>
              <a:spLocks/>
            </p:cNvSpPr>
            <p:nvPr/>
          </p:nvSpPr>
          <p:spPr bwMode="auto">
            <a:xfrm>
              <a:off x="309" y="1339"/>
              <a:ext cx="79" cy="13"/>
            </a:xfrm>
            <a:custGeom>
              <a:avLst/>
              <a:gdLst>
                <a:gd name="T0" fmla="*/ 325 w 396"/>
                <a:gd name="T1" fmla="*/ 0 h 65"/>
                <a:gd name="T2" fmla="*/ 325 w 396"/>
                <a:gd name="T3" fmla="*/ 0 h 65"/>
                <a:gd name="T4" fmla="*/ 316 w 396"/>
                <a:gd name="T5" fmla="*/ 1 h 65"/>
                <a:gd name="T6" fmla="*/ 16 w 396"/>
                <a:gd name="T7" fmla="*/ 1 h 65"/>
                <a:gd name="T8" fmla="*/ 16 w 396"/>
                <a:gd name="T9" fmla="*/ 1 h 65"/>
                <a:gd name="T10" fmla="*/ 8 w 396"/>
                <a:gd name="T11" fmla="*/ 2 h 65"/>
                <a:gd name="T12" fmla="*/ 3 w 396"/>
                <a:gd name="T13" fmla="*/ 6 h 65"/>
                <a:gd name="T14" fmla="*/ 1 w 396"/>
                <a:gd name="T15" fmla="*/ 11 h 65"/>
                <a:gd name="T16" fmla="*/ 0 w 396"/>
                <a:gd name="T17" fmla="*/ 17 h 65"/>
                <a:gd name="T18" fmla="*/ 0 w 396"/>
                <a:gd name="T19" fmla="*/ 17 h 65"/>
                <a:gd name="T20" fmla="*/ 1 w 396"/>
                <a:gd name="T21" fmla="*/ 24 h 65"/>
                <a:gd name="T22" fmla="*/ 3 w 396"/>
                <a:gd name="T23" fmla="*/ 29 h 65"/>
                <a:gd name="T24" fmla="*/ 8 w 396"/>
                <a:gd name="T25" fmla="*/ 32 h 65"/>
                <a:gd name="T26" fmla="*/ 16 w 396"/>
                <a:gd name="T27" fmla="*/ 34 h 65"/>
                <a:gd name="T28" fmla="*/ 316 w 396"/>
                <a:gd name="T29" fmla="*/ 34 h 65"/>
                <a:gd name="T30" fmla="*/ 316 w 396"/>
                <a:gd name="T31" fmla="*/ 34 h 65"/>
                <a:gd name="T32" fmla="*/ 319 w 396"/>
                <a:gd name="T33" fmla="*/ 34 h 65"/>
                <a:gd name="T34" fmla="*/ 319 w 396"/>
                <a:gd name="T35" fmla="*/ 34 h 65"/>
                <a:gd name="T36" fmla="*/ 326 w 396"/>
                <a:gd name="T37" fmla="*/ 32 h 65"/>
                <a:gd name="T38" fmla="*/ 326 w 396"/>
                <a:gd name="T39" fmla="*/ 32 h 65"/>
                <a:gd name="T40" fmla="*/ 335 w 396"/>
                <a:gd name="T41" fmla="*/ 34 h 65"/>
                <a:gd name="T42" fmla="*/ 341 w 396"/>
                <a:gd name="T43" fmla="*/ 35 h 65"/>
                <a:gd name="T44" fmla="*/ 346 w 396"/>
                <a:gd name="T45" fmla="*/ 36 h 65"/>
                <a:gd name="T46" fmla="*/ 351 w 396"/>
                <a:gd name="T47" fmla="*/ 39 h 65"/>
                <a:gd name="T48" fmla="*/ 356 w 396"/>
                <a:gd name="T49" fmla="*/ 44 h 65"/>
                <a:gd name="T50" fmla="*/ 361 w 396"/>
                <a:gd name="T51" fmla="*/ 49 h 65"/>
                <a:gd name="T52" fmla="*/ 365 w 396"/>
                <a:gd name="T53" fmla="*/ 55 h 65"/>
                <a:gd name="T54" fmla="*/ 365 w 396"/>
                <a:gd name="T55" fmla="*/ 55 h 65"/>
                <a:gd name="T56" fmla="*/ 367 w 396"/>
                <a:gd name="T57" fmla="*/ 58 h 65"/>
                <a:gd name="T58" fmla="*/ 370 w 396"/>
                <a:gd name="T59" fmla="*/ 62 h 65"/>
                <a:gd name="T60" fmla="*/ 375 w 396"/>
                <a:gd name="T61" fmla="*/ 63 h 65"/>
                <a:gd name="T62" fmla="*/ 380 w 396"/>
                <a:gd name="T63" fmla="*/ 65 h 65"/>
                <a:gd name="T64" fmla="*/ 380 w 396"/>
                <a:gd name="T65" fmla="*/ 65 h 65"/>
                <a:gd name="T66" fmla="*/ 385 w 396"/>
                <a:gd name="T67" fmla="*/ 63 h 65"/>
                <a:gd name="T68" fmla="*/ 385 w 396"/>
                <a:gd name="T69" fmla="*/ 63 h 65"/>
                <a:gd name="T70" fmla="*/ 391 w 396"/>
                <a:gd name="T71" fmla="*/ 60 h 65"/>
                <a:gd name="T72" fmla="*/ 395 w 396"/>
                <a:gd name="T73" fmla="*/ 55 h 65"/>
                <a:gd name="T74" fmla="*/ 396 w 396"/>
                <a:gd name="T75" fmla="*/ 49 h 65"/>
                <a:gd name="T76" fmla="*/ 395 w 396"/>
                <a:gd name="T77" fmla="*/ 42 h 65"/>
                <a:gd name="T78" fmla="*/ 395 w 396"/>
                <a:gd name="T79" fmla="*/ 42 h 65"/>
                <a:gd name="T80" fmla="*/ 388 w 396"/>
                <a:gd name="T81" fmla="*/ 31 h 65"/>
                <a:gd name="T82" fmla="*/ 381 w 396"/>
                <a:gd name="T83" fmla="*/ 21 h 65"/>
                <a:gd name="T84" fmla="*/ 372 w 396"/>
                <a:gd name="T85" fmla="*/ 14 h 65"/>
                <a:gd name="T86" fmla="*/ 364 w 396"/>
                <a:gd name="T87" fmla="*/ 9 h 65"/>
                <a:gd name="T88" fmla="*/ 354 w 396"/>
                <a:gd name="T89" fmla="*/ 5 h 65"/>
                <a:gd name="T90" fmla="*/ 344 w 396"/>
                <a:gd name="T91" fmla="*/ 2 h 65"/>
                <a:gd name="T92" fmla="*/ 335 w 396"/>
                <a:gd name="T93" fmla="*/ 1 h 65"/>
                <a:gd name="T94" fmla="*/ 325 w 396"/>
                <a:gd name="T9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325" y="0"/>
                  </a:moveTo>
                  <a:lnTo>
                    <a:pt x="325" y="0"/>
                  </a:lnTo>
                  <a:lnTo>
                    <a:pt x="316" y="1"/>
                  </a:lnTo>
                  <a:lnTo>
                    <a:pt x="16" y="1"/>
                  </a:lnTo>
                  <a:lnTo>
                    <a:pt x="16" y="1"/>
                  </a:lnTo>
                  <a:lnTo>
                    <a:pt x="8" y="2"/>
                  </a:lnTo>
                  <a:lnTo>
                    <a:pt x="3" y="6"/>
                  </a:lnTo>
                  <a:lnTo>
                    <a:pt x="1" y="11"/>
                  </a:lnTo>
                  <a:lnTo>
                    <a:pt x="0" y="17"/>
                  </a:lnTo>
                  <a:lnTo>
                    <a:pt x="0" y="17"/>
                  </a:lnTo>
                  <a:lnTo>
                    <a:pt x="1" y="24"/>
                  </a:lnTo>
                  <a:lnTo>
                    <a:pt x="3" y="29"/>
                  </a:lnTo>
                  <a:lnTo>
                    <a:pt x="8" y="32"/>
                  </a:lnTo>
                  <a:lnTo>
                    <a:pt x="16" y="34"/>
                  </a:lnTo>
                  <a:lnTo>
                    <a:pt x="316" y="34"/>
                  </a:lnTo>
                  <a:lnTo>
                    <a:pt x="316" y="34"/>
                  </a:lnTo>
                  <a:lnTo>
                    <a:pt x="319" y="34"/>
                  </a:lnTo>
                  <a:lnTo>
                    <a:pt x="319" y="34"/>
                  </a:lnTo>
                  <a:lnTo>
                    <a:pt x="326" y="32"/>
                  </a:lnTo>
                  <a:lnTo>
                    <a:pt x="326" y="32"/>
                  </a:lnTo>
                  <a:lnTo>
                    <a:pt x="335" y="34"/>
                  </a:lnTo>
                  <a:lnTo>
                    <a:pt x="341" y="35"/>
                  </a:lnTo>
                  <a:lnTo>
                    <a:pt x="346" y="36"/>
                  </a:lnTo>
                  <a:lnTo>
                    <a:pt x="351" y="39"/>
                  </a:lnTo>
                  <a:lnTo>
                    <a:pt x="356" y="44"/>
                  </a:lnTo>
                  <a:lnTo>
                    <a:pt x="361" y="49"/>
                  </a:lnTo>
                  <a:lnTo>
                    <a:pt x="365" y="55"/>
                  </a:lnTo>
                  <a:lnTo>
                    <a:pt x="365" y="55"/>
                  </a:lnTo>
                  <a:lnTo>
                    <a:pt x="367" y="58"/>
                  </a:lnTo>
                  <a:lnTo>
                    <a:pt x="370" y="62"/>
                  </a:lnTo>
                  <a:lnTo>
                    <a:pt x="375" y="63"/>
                  </a:lnTo>
                  <a:lnTo>
                    <a:pt x="380" y="65"/>
                  </a:lnTo>
                  <a:lnTo>
                    <a:pt x="380" y="65"/>
                  </a:lnTo>
                  <a:lnTo>
                    <a:pt x="385" y="63"/>
                  </a:lnTo>
                  <a:lnTo>
                    <a:pt x="385" y="63"/>
                  </a:lnTo>
                  <a:lnTo>
                    <a:pt x="391" y="60"/>
                  </a:lnTo>
                  <a:lnTo>
                    <a:pt x="395" y="55"/>
                  </a:lnTo>
                  <a:lnTo>
                    <a:pt x="396" y="49"/>
                  </a:lnTo>
                  <a:lnTo>
                    <a:pt x="395" y="42"/>
                  </a:lnTo>
                  <a:lnTo>
                    <a:pt x="395" y="42"/>
                  </a:lnTo>
                  <a:lnTo>
                    <a:pt x="388" y="31"/>
                  </a:lnTo>
                  <a:lnTo>
                    <a:pt x="381" y="21"/>
                  </a:lnTo>
                  <a:lnTo>
                    <a:pt x="372" y="14"/>
                  </a:lnTo>
                  <a:lnTo>
                    <a:pt x="364" y="9"/>
                  </a:lnTo>
                  <a:lnTo>
                    <a:pt x="354" y="5"/>
                  </a:lnTo>
                  <a:lnTo>
                    <a:pt x="344" y="2"/>
                  </a:lnTo>
                  <a:lnTo>
                    <a:pt x="335" y="1"/>
                  </a:lnTo>
                  <a:lnTo>
                    <a:pt x="3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7"/>
            <p:cNvSpPr>
              <a:spLocks/>
            </p:cNvSpPr>
            <p:nvPr/>
          </p:nvSpPr>
          <p:spPr bwMode="auto">
            <a:xfrm>
              <a:off x="309" y="1339"/>
              <a:ext cx="79" cy="13"/>
            </a:xfrm>
            <a:custGeom>
              <a:avLst/>
              <a:gdLst>
                <a:gd name="T0" fmla="*/ 325 w 396"/>
                <a:gd name="T1" fmla="*/ 0 h 65"/>
                <a:gd name="T2" fmla="*/ 325 w 396"/>
                <a:gd name="T3" fmla="*/ 0 h 65"/>
                <a:gd name="T4" fmla="*/ 316 w 396"/>
                <a:gd name="T5" fmla="*/ 1 h 65"/>
                <a:gd name="T6" fmla="*/ 16 w 396"/>
                <a:gd name="T7" fmla="*/ 1 h 65"/>
                <a:gd name="T8" fmla="*/ 16 w 396"/>
                <a:gd name="T9" fmla="*/ 1 h 65"/>
                <a:gd name="T10" fmla="*/ 8 w 396"/>
                <a:gd name="T11" fmla="*/ 2 h 65"/>
                <a:gd name="T12" fmla="*/ 3 w 396"/>
                <a:gd name="T13" fmla="*/ 6 h 65"/>
                <a:gd name="T14" fmla="*/ 1 w 396"/>
                <a:gd name="T15" fmla="*/ 11 h 65"/>
                <a:gd name="T16" fmla="*/ 0 w 396"/>
                <a:gd name="T17" fmla="*/ 17 h 65"/>
                <a:gd name="T18" fmla="*/ 0 w 396"/>
                <a:gd name="T19" fmla="*/ 17 h 65"/>
                <a:gd name="T20" fmla="*/ 1 w 396"/>
                <a:gd name="T21" fmla="*/ 24 h 65"/>
                <a:gd name="T22" fmla="*/ 3 w 396"/>
                <a:gd name="T23" fmla="*/ 29 h 65"/>
                <a:gd name="T24" fmla="*/ 8 w 396"/>
                <a:gd name="T25" fmla="*/ 32 h 65"/>
                <a:gd name="T26" fmla="*/ 16 w 396"/>
                <a:gd name="T27" fmla="*/ 34 h 65"/>
                <a:gd name="T28" fmla="*/ 316 w 396"/>
                <a:gd name="T29" fmla="*/ 34 h 65"/>
                <a:gd name="T30" fmla="*/ 316 w 396"/>
                <a:gd name="T31" fmla="*/ 34 h 65"/>
                <a:gd name="T32" fmla="*/ 319 w 396"/>
                <a:gd name="T33" fmla="*/ 34 h 65"/>
                <a:gd name="T34" fmla="*/ 319 w 396"/>
                <a:gd name="T35" fmla="*/ 34 h 65"/>
                <a:gd name="T36" fmla="*/ 326 w 396"/>
                <a:gd name="T37" fmla="*/ 32 h 65"/>
                <a:gd name="T38" fmla="*/ 326 w 396"/>
                <a:gd name="T39" fmla="*/ 32 h 65"/>
                <a:gd name="T40" fmla="*/ 335 w 396"/>
                <a:gd name="T41" fmla="*/ 34 h 65"/>
                <a:gd name="T42" fmla="*/ 341 w 396"/>
                <a:gd name="T43" fmla="*/ 35 h 65"/>
                <a:gd name="T44" fmla="*/ 346 w 396"/>
                <a:gd name="T45" fmla="*/ 36 h 65"/>
                <a:gd name="T46" fmla="*/ 351 w 396"/>
                <a:gd name="T47" fmla="*/ 39 h 65"/>
                <a:gd name="T48" fmla="*/ 356 w 396"/>
                <a:gd name="T49" fmla="*/ 44 h 65"/>
                <a:gd name="T50" fmla="*/ 361 w 396"/>
                <a:gd name="T51" fmla="*/ 49 h 65"/>
                <a:gd name="T52" fmla="*/ 365 w 396"/>
                <a:gd name="T53" fmla="*/ 55 h 65"/>
                <a:gd name="T54" fmla="*/ 365 w 396"/>
                <a:gd name="T55" fmla="*/ 55 h 65"/>
                <a:gd name="T56" fmla="*/ 367 w 396"/>
                <a:gd name="T57" fmla="*/ 58 h 65"/>
                <a:gd name="T58" fmla="*/ 370 w 396"/>
                <a:gd name="T59" fmla="*/ 62 h 65"/>
                <a:gd name="T60" fmla="*/ 375 w 396"/>
                <a:gd name="T61" fmla="*/ 63 h 65"/>
                <a:gd name="T62" fmla="*/ 380 w 396"/>
                <a:gd name="T63" fmla="*/ 65 h 65"/>
                <a:gd name="T64" fmla="*/ 380 w 396"/>
                <a:gd name="T65" fmla="*/ 65 h 65"/>
                <a:gd name="T66" fmla="*/ 385 w 396"/>
                <a:gd name="T67" fmla="*/ 63 h 65"/>
                <a:gd name="T68" fmla="*/ 385 w 396"/>
                <a:gd name="T69" fmla="*/ 63 h 65"/>
                <a:gd name="T70" fmla="*/ 391 w 396"/>
                <a:gd name="T71" fmla="*/ 60 h 65"/>
                <a:gd name="T72" fmla="*/ 395 w 396"/>
                <a:gd name="T73" fmla="*/ 55 h 65"/>
                <a:gd name="T74" fmla="*/ 396 w 396"/>
                <a:gd name="T75" fmla="*/ 49 h 65"/>
                <a:gd name="T76" fmla="*/ 395 w 396"/>
                <a:gd name="T77" fmla="*/ 42 h 65"/>
                <a:gd name="T78" fmla="*/ 395 w 396"/>
                <a:gd name="T79" fmla="*/ 42 h 65"/>
                <a:gd name="T80" fmla="*/ 388 w 396"/>
                <a:gd name="T81" fmla="*/ 31 h 65"/>
                <a:gd name="T82" fmla="*/ 381 w 396"/>
                <a:gd name="T83" fmla="*/ 21 h 65"/>
                <a:gd name="T84" fmla="*/ 372 w 396"/>
                <a:gd name="T85" fmla="*/ 14 h 65"/>
                <a:gd name="T86" fmla="*/ 364 w 396"/>
                <a:gd name="T87" fmla="*/ 9 h 65"/>
                <a:gd name="T88" fmla="*/ 354 w 396"/>
                <a:gd name="T89" fmla="*/ 5 h 65"/>
                <a:gd name="T90" fmla="*/ 344 w 396"/>
                <a:gd name="T91" fmla="*/ 2 h 65"/>
                <a:gd name="T92" fmla="*/ 335 w 396"/>
                <a:gd name="T93" fmla="*/ 1 h 65"/>
                <a:gd name="T94" fmla="*/ 325 w 396"/>
                <a:gd name="T9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325" y="0"/>
                  </a:moveTo>
                  <a:lnTo>
                    <a:pt x="325" y="0"/>
                  </a:lnTo>
                  <a:lnTo>
                    <a:pt x="316" y="1"/>
                  </a:lnTo>
                  <a:lnTo>
                    <a:pt x="16" y="1"/>
                  </a:lnTo>
                  <a:lnTo>
                    <a:pt x="16" y="1"/>
                  </a:lnTo>
                  <a:lnTo>
                    <a:pt x="8" y="2"/>
                  </a:lnTo>
                  <a:lnTo>
                    <a:pt x="3" y="6"/>
                  </a:lnTo>
                  <a:lnTo>
                    <a:pt x="1" y="11"/>
                  </a:lnTo>
                  <a:lnTo>
                    <a:pt x="0" y="17"/>
                  </a:lnTo>
                  <a:lnTo>
                    <a:pt x="0" y="17"/>
                  </a:lnTo>
                  <a:lnTo>
                    <a:pt x="1" y="24"/>
                  </a:lnTo>
                  <a:lnTo>
                    <a:pt x="3" y="29"/>
                  </a:lnTo>
                  <a:lnTo>
                    <a:pt x="8" y="32"/>
                  </a:lnTo>
                  <a:lnTo>
                    <a:pt x="16" y="34"/>
                  </a:lnTo>
                  <a:lnTo>
                    <a:pt x="316" y="34"/>
                  </a:lnTo>
                  <a:lnTo>
                    <a:pt x="316" y="34"/>
                  </a:lnTo>
                  <a:lnTo>
                    <a:pt x="319" y="34"/>
                  </a:lnTo>
                  <a:lnTo>
                    <a:pt x="319" y="34"/>
                  </a:lnTo>
                  <a:lnTo>
                    <a:pt x="326" y="32"/>
                  </a:lnTo>
                  <a:lnTo>
                    <a:pt x="326" y="32"/>
                  </a:lnTo>
                  <a:lnTo>
                    <a:pt x="335" y="34"/>
                  </a:lnTo>
                  <a:lnTo>
                    <a:pt x="341" y="35"/>
                  </a:lnTo>
                  <a:lnTo>
                    <a:pt x="346" y="36"/>
                  </a:lnTo>
                  <a:lnTo>
                    <a:pt x="351" y="39"/>
                  </a:lnTo>
                  <a:lnTo>
                    <a:pt x="356" y="44"/>
                  </a:lnTo>
                  <a:lnTo>
                    <a:pt x="361" y="49"/>
                  </a:lnTo>
                  <a:lnTo>
                    <a:pt x="365" y="55"/>
                  </a:lnTo>
                  <a:lnTo>
                    <a:pt x="365" y="55"/>
                  </a:lnTo>
                  <a:lnTo>
                    <a:pt x="367" y="58"/>
                  </a:lnTo>
                  <a:lnTo>
                    <a:pt x="370" y="62"/>
                  </a:lnTo>
                  <a:lnTo>
                    <a:pt x="375" y="63"/>
                  </a:lnTo>
                  <a:lnTo>
                    <a:pt x="380" y="65"/>
                  </a:lnTo>
                  <a:lnTo>
                    <a:pt x="380" y="65"/>
                  </a:lnTo>
                  <a:lnTo>
                    <a:pt x="385" y="63"/>
                  </a:lnTo>
                  <a:lnTo>
                    <a:pt x="385" y="63"/>
                  </a:lnTo>
                  <a:lnTo>
                    <a:pt x="391" y="60"/>
                  </a:lnTo>
                  <a:lnTo>
                    <a:pt x="395" y="55"/>
                  </a:lnTo>
                  <a:lnTo>
                    <a:pt x="396" y="49"/>
                  </a:lnTo>
                  <a:lnTo>
                    <a:pt x="395" y="42"/>
                  </a:lnTo>
                  <a:lnTo>
                    <a:pt x="395" y="42"/>
                  </a:lnTo>
                  <a:lnTo>
                    <a:pt x="388" y="31"/>
                  </a:lnTo>
                  <a:lnTo>
                    <a:pt x="381" y="21"/>
                  </a:lnTo>
                  <a:lnTo>
                    <a:pt x="372" y="14"/>
                  </a:lnTo>
                  <a:lnTo>
                    <a:pt x="364" y="9"/>
                  </a:lnTo>
                  <a:lnTo>
                    <a:pt x="354" y="5"/>
                  </a:lnTo>
                  <a:lnTo>
                    <a:pt x="344" y="2"/>
                  </a:lnTo>
                  <a:lnTo>
                    <a:pt x="335" y="1"/>
                  </a:lnTo>
                  <a:lnTo>
                    <a:pt x="3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8"/>
            <p:cNvSpPr>
              <a:spLocks/>
            </p:cNvSpPr>
            <p:nvPr/>
          </p:nvSpPr>
          <p:spPr bwMode="auto">
            <a:xfrm>
              <a:off x="309" y="1367"/>
              <a:ext cx="79" cy="13"/>
            </a:xfrm>
            <a:custGeom>
              <a:avLst/>
              <a:gdLst>
                <a:gd name="T0" fmla="*/ 325 w 396"/>
                <a:gd name="T1" fmla="*/ 0 h 64"/>
                <a:gd name="T2" fmla="*/ 325 w 396"/>
                <a:gd name="T3" fmla="*/ 0 h 64"/>
                <a:gd name="T4" fmla="*/ 316 w 396"/>
                <a:gd name="T5" fmla="*/ 0 h 64"/>
                <a:gd name="T6" fmla="*/ 16 w 396"/>
                <a:gd name="T7" fmla="*/ 0 h 64"/>
                <a:gd name="T8" fmla="*/ 16 w 396"/>
                <a:gd name="T9" fmla="*/ 0 h 64"/>
                <a:gd name="T10" fmla="*/ 8 w 396"/>
                <a:gd name="T11" fmla="*/ 2 h 64"/>
                <a:gd name="T12" fmla="*/ 3 w 396"/>
                <a:gd name="T13" fmla="*/ 5 h 64"/>
                <a:gd name="T14" fmla="*/ 1 w 396"/>
                <a:gd name="T15" fmla="*/ 10 h 64"/>
                <a:gd name="T16" fmla="*/ 0 w 396"/>
                <a:gd name="T17" fmla="*/ 17 h 64"/>
                <a:gd name="T18" fmla="*/ 0 w 396"/>
                <a:gd name="T19" fmla="*/ 17 h 64"/>
                <a:gd name="T20" fmla="*/ 1 w 396"/>
                <a:gd name="T21" fmla="*/ 23 h 64"/>
                <a:gd name="T22" fmla="*/ 3 w 396"/>
                <a:gd name="T23" fmla="*/ 28 h 64"/>
                <a:gd name="T24" fmla="*/ 8 w 396"/>
                <a:gd name="T25" fmla="*/ 32 h 64"/>
                <a:gd name="T26" fmla="*/ 16 w 396"/>
                <a:gd name="T27" fmla="*/ 33 h 64"/>
                <a:gd name="T28" fmla="*/ 316 w 396"/>
                <a:gd name="T29" fmla="*/ 33 h 64"/>
                <a:gd name="T30" fmla="*/ 316 w 396"/>
                <a:gd name="T31" fmla="*/ 33 h 64"/>
                <a:gd name="T32" fmla="*/ 319 w 396"/>
                <a:gd name="T33" fmla="*/ 33 h 64"/>
                <a:gd name="T34" fmla="*/ 319 w 396"/>
                <a:gd name="T35" fmla="*/ 33 h 64"/>
                <a:gd name="T36" fmla="*/ 326 w 396"/>
                <a:gd name="T37" fmla="*/ 33 h 64"/>
                <a:gd name="T38" fmla="*/ 326 w 396"/>
                <a:gd name="T39" fmla="*/ 33 h 64"/>
                <a:gd name="T40" fmla="*/ 335 w 396"/>
                <a:gd name="T41" fmla="*/ 33 h 64"/>
                <a:gd name="T42" fmla="*/ 341 w 396"/>
                <a:gd name="T43" fmla="*/ 34 h 64"/>
                <a:gd name="T44" fmla="*/ 346 w 396"/>
                <a:gd name="T45" fmla="*/ 37 h 64"/>
                <a:gd name="T46" fmla="*/ 351 w 396"/>
                <a:gd name="T47" fmla="*/ 39 h 64"/>
                <a:gd name="T48" fmla="*/ 356 w 396"/>
                <a:gd name="T49" fmla="*/ 43 h 64"/>
                <a:gd name="T50" fmla="*/ 361 w 396"/>
                <a:gd name="T51" fmla="*/ 48 h 64"/>
                <a:gd name="T52" fmla="*/ 365 w 396"/>
                <a:gd name="T53" fmla="*/ 54 h 64"/>
                <a:gd name="T54" fmla="*/ 365 w 396"/>
                <a:gd name="T55" fmla="*/ 54 h 64"/>
                <a:gd name="T56" fmla="*/ 367 w 396"/>
                <a:gd name="T57" fmla="*/ 58 h 64"/>
                <a:gd name="T58" fmla="*/ 370 w 396"/>
                <a:gd name="T59" fmla="*/ 61 h 64"/>
                <a:gd name="T60" fmla="*/ 375 w 396"/>
                <a:gd name="T61" fmla="*/ 64 h 64"/>
                <a:gd name="T62" fmla="*/ 380 w 396"/>
                <a:gd name="T63" fmla="*/ 64 h 64"/>
                <a:gd name="T64" fmla="*/ 380 w 396"/>
                <a:gd name="T65" fmla="*/ 64 h 64"/>
                <a:gd name="T66" fmla="*/ 385 w 396"/>
                <a:gd name="T67" fmla="*/ 63 h 64"/>
                <a:gd name="T68" fmla="*/ 385 w 396"/>
                <a:gd name="T69" fmla="*/ 63 h 64"/>
                <a:gd name="T70" fmla="*/ 391 w 396"/>
                <a:gd name="T71" fmla="*/ 59 h 64"/>
                <a:gd name="T72" fmla="*/ 395 w 396"/>
                <a:gd name="T73" fmla="*/ 54 h 64"/>
                <a:gd name="T74" fmla="*/ 396 w 396"/>
                <a:gd name="T75" fmla="*/ 48 h 64"/>
                <a:gd name="T76" fmla="*/ 395 w 396"/>
                <a:gd name="T77" fmla="*/ 42 h 64"/>
                <a:gd name="T78" fmla="*/ 395 w 396"/>
                <a:gd name="T79" fmla="*/ 42 h 64"/>
                <a:gd name="T80" fmla="*/ 388 w 396"/>
                <a:gd name="T81" fmla="*/ 30 h 64"/>
                <a:gd name="T82" fmla="*/ 381 w 396"/>
                <a:gd name="T83" fmla="*/ 22 h 64"/>
                <a:gd name="T84" fmla="*/ 372 w 396"/>
                <a:gd name="T85" fmla="*/ 14 h 64"/>
                <a:gd name="T86" fmla="*/ 364 w 396"/>
                <a:gd name="T87" fmla="*/ 8 h 64"/>
                <a:gd name="T88" fmla="*/ 354 w 396"/>
                <a:gd name="T89" fmla="*/ 4 h 64"/>
                <a:gd name="T90" fmla="*/ 344 w 396"/>
                <a:gd name="T91" fmla="*/ 2 h 64"/>
                <a:gd name="T92" fmla="*/ 335 w 396"/>
                <a:gd name="T93" fmla="*/ 0 h 64"/>
                <a:gd name="T94" fmla="*/ 325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325" y="0"/>
                  </a:moveTo>
                  <a:lnTo>
                    <a:pt x="325" y="0"/>
                  </a:lnTo>
                  <a:lnTo>
                    <a:pt x="316" y="0"/>
                  </a:lnTo>
                  <a:lnTo>
                    <a:pt x="16" y="0"/>
                  </a:lnTo>
                  <a:lnTo>
                    <a:pt x="16" y="0"/>
                  </a:lnTo>
                  <a:lnTo>
                    <a:pt x="8" y="2"/>
                  </a:lnTo>
                  <a:lnTo>
                    <a:pt x="3" y="5"/>
                  </a:lnTo>
                  <a:lnTo>
                    <a:pt x="1" y="10"/>
                  </a:lnTo>
                  <a:lnTo>
                    <a:pt x="0" y="17"/>
                  </a:lnTo>
                  <a:lnTo>
                    <a:pt x="0" y="17"/>
                  </a:lnTo>
                  <a:lnTo>
                    <a:pt x="1" y="23"/>
                  </a:lnTo>
                  <a:lnTo>
                    <a:pt x="3" y="28"/>
                  </a:lnTo>
                  <a:lnTo>
                    <a:pt x="8" y="32"/>
                  </a:lnTo>
                  <a:lnTo>
                    <a:pt x="16" y="33"/>
                  </a:lnTo>
                  <a:lnTo>
                    <a:pt x="316" y="33"/>
                  </a:lnTo>
                  <a:lnTo>
                    <a:pt x="316" y="33"/>
                  </a:lnTo>
                  <a:lnTo>
                    <a:pt x="319" y="33"/>
                  </a:lnTo>
                  <a:lnTo>
                    <a:pt x="319" y="33"/>
                  </a:lnTo>
                  <a:lnTo>
                    <a:pt x="326" y="33"/>
                  </a:lnTo>
                  <a:lnTo>
                    <a:pt x="326" y="33"/>
                  </a:lnTo>
                  <a:lnTo>
                    <a:pt x="335" y="33"/>
                  </a:lnTo>
                  <a:lnTo>
                    <a:pt x="341" y="34"/>
                  </a:lnTo>
                  <a:lnTo>
                    <a:pt x="346" y="37"/>
                  </a:lnTo>
                  <a:lnTo>
                    <a:pt x="351" y="39"/>
                  </a:lnTo>
                  <a:lnTo>
                    <a:pt x="356" y="43"/>
                  </a:lnTo>
                  <a:lnTo>
                    <a:pt x="361" y="48"/>
                  </a:lnTo>
                  <a:lnTo>
                    <a:pt x="365" y="54"/>
                  </a:lnTo>
                  <a:lnTo>
                    <a:pt x="365" y="54"/>
                  </a:lnTo>
                  <a:lnTo>
                    <a:pt x="367" y="58"/>
                  </a:lnTo>
                  <a:lnTo>
                    <a:pt x="370" y="61"/>
                  </a:lnTo>
                  <a:lnTo>
                    <a:pt x="375" y="64"/>
                  </a:lnTo>
                  <a:lnTo>
                    <a:pt x="380" y="64"/>
                  </a:lnTo>
                  <a:lnTo>
                    <a:pt x="380" y="64"/>
                  </a:lnTo>
                  <a:lnTo>
                    <a:pt x="385" y="63"/>
                  </a:lnTo>
                  <a:lnTo>
                    <a:pt x="385" y="63"/>
                  </a:lnTo>
                  <a:lnTo>
                    <a:pt x="391" y="59"/>
                  </a:lnTo>
                  <a:lnTo>
                    <a:pt x="395" y="54"/>
                  </a:lnTo>
                  <a:lnTo>
                    <a:pt x="396" y="48"/>
                  </a:lnTo>
                  <a:lnTo>
                    <a:pt x="395" y="42"/>
                  </a:lnTo>
                  <a:lnTo>
                    <a:pt x="395" y="42"/>
                  </a:lnTo>
                  <a:lnTo>
                    <a:pt x="388" y="30"/>
                  </a:lnTo>
                  <a:lnTo>
                    <a:pt x="381" y="22"/>
                  </a:lnTo>
                  <a:lnTo>
                    <a:pt x="372" y="14"/>
                  </a:lnTo>
                  <a:lnTo>
                    <a:pt x="364" y="8"/>
                  </a:lnTo>
                  <a:lnTo>
                    <a:pt x="354" y="4"/>
                  </a:lnTo>
                  <a:lnTo>
                    <a:pt x="344" y="2"/>
                  </a:lnTo>
                  <a:lnTo>
                    <a:pt x="335" y="0"/>
                  </a:lnTo>
                  <a:lnTo>
                    <a:pt x="3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9"/>
            <p:cNvSpPr>
              <a:spLocks/>
            </p:cNvSpPr>
            <p:nvPr/>
          </p:nvSpPr>
          <p:spPr bwMode="auto">
            <a:xfrm>
              <a:off x="309" y="1367"/>
              <a:ext cx="79" cy="13"/>
            </a:xfrm>
            <a:custGeom>
              <a:avLst/>
              <a:gdLst>
                <a:gd name="T0" fmla="*/ 325 w 396"/>
                <a:gd name="T1" fmla="*/ 0 h 64"/>
                <a:gd name="T2" fmla="*/ 325 w 396"/>
                <a:gd name="T3" fmla="*/ 0 h 64"/>
                <a:gd name="T4" fmla="*/ 316 w 396"/>
                <a:gd name="T5" fmla="*/ 0 h 64"/>
                <a:gd name="T6" fmla="*/ 16 w 396"/>
                <a:gd name="T7" fmla="*/ 0 h 64"/>
                <a:gd name="T8" fmla="*/ 16 w 396"/>
                <a:gd name="T9" fmla="*/ 0 h 64"/>
                <a:gd name="T10" fmla="*/ 8 w 396"/>
                <a:gd name="T11" fmla="*/ 2 h 64"/>
                <a:gd name="T12" fmla="*/ 3 w 396"/>
                <a:gd name="T13" fmla="*/ 5 h 64"/>
                <a:gd name="T14" fmla="*/ 1 w 396"/>
                <a:gd name="T15" fmla="*/ 10 h 64"/>
                <a:gd name="T16" fmla="*/ 0 w 396"/>
                <a:gd name="T17" fmla="*/ 17 h 64"/>
                <a:gd name="T18" fmla="*/ 0 w 396"/>
                <a:gd name="T19" fmla="*/ 17 h 64"/>
                <a:gd name="T20" fmla="*/ 1 w 396"/>
                <a:gd name="T21" fmla="*/ 23 h 64"/>
                <a:gd name="T22" fmla="*/ 3 w 396"/>
                <a:gd name="T23" fmla="*/ 28 h 64"/>
                <a:gd name="T24" fmla="*/ 8 w 396"/>
                <a:gd name="T25" fmla="*/ 32 h 64"/>
                <a:gd name="T26" fmla="*/ 16 w 396"/>
                <a:gd name="T27" fmla="*/ 33 h 64"/>
                <a:gd name="T28" fmla="*/ 316 w 396"/>
                <a:gd name="T29" fmla="*/ 33 h 64"/>
                <a:gd name="T30" fmla="*/ 316 w 396"/>
                <a:gd name="T31" fmla="*/ 33 h 64"/>
                <a:gd name="T32" fmla="*/ 319 w 396"/>
                <a:gd name="T33" fmla="*/ 33 h 64"/>
                <a:gd name="T34" fmla="*/ 319 w 396"/>
                <a:gd name="T35" fmla="*/ 33 h 64"/>
                <a:gd name="T36" fmla="*/ 326 w 396"/>
                <a:gd name="T37" fmla="*/ 33 h 64"/>
                <a:gd name="T38" fmla="*/ 326 w 396"/>
                <a:gd name="T39" fmla="*/ 33 h 64"/>
                <a:gd name="T40" fmla="*/ 335 w 396"/>
                <a:gd name="T41" fmla="*/ 33 h 64"/>
                <a:gd name="T42" fmla="*/ 341 w 396"/>
                <a:gd name="T43" fmla="*/ 34 h 64"/>
                <a:gd name="T44" fmla="*/ 346 w 396"/>
                <a:gd name="T45" fmla="*/ 37 h 64"/>
                <a:gd name="T46" fmla="*/ 351 w 396"/>
                <a:gd name="T47" fmla="*/ 39 h 64"/>
                <a:gd name="T48" fmla="*/ 356 w 396"/>
                <a:gd name="T49" fmla="*/ 43 h 64"/>
                <a:gd name="T50" fmla="*/ 361 w 396"/>
                <a:gd name="T51" fmla="*/ 48 h 64"/>
                <a:gd name="T52" fmla="*/ 365 w 396"/>
                <a:gd name="T53" fmla="*/ 54 h 64"/>
                <a:gd name="T54" fmla="*/ 365 w 396"/>
                <a:gd name="T55" fmla="*/ 54 h 64"/>
                <a:gd name="T56" fmla="*/ 367 w 396"/>
                <a:gd name="T57" fmla="*/ 58 h 64"/>
                <a:gd name="T58" fmla="*/ 370 w 396"/>
                <a:gd name="T59" fmla="*/ 61 h 64"/>
                <a:gd name="T60" fmla="*/ 375 w 396"/>
                <a:gd name="T61" fmla="*/ 64 h 64"/>
                <a:gd name="T62" fmla="*/ 380 w 396"/>
                <a:gd name="T63" fmla="*/ 64 h 64"/>
                <a:gd name="T64" fmla="*/ 380 w 396"/>
                <a:gd name="T65" fmla="*/ 64 h 64"/>
                <a:gd name="T66" fmla="*/ 385 w 396"/>
                <a:gd name="T67" fmla="*/ 63 h 64"/>
                <a:gd name="T68" fmla="*/ 385 w 396"/>
                <a:gd name="T69" fmla="*/ 63 h 64"/>
                <a:gd name="T70" fmla="*/ 391 w 396"/>
                <a:gd name="T71" fmla="*/ 59 h 64"/>
                <a:gd name="T72" fmla="*/ 395 w 396"/>
                <a:gd name="T73" fmla="*/ 54 h 64"/>
                <a:gd name="T74" fmla="*/ 396 w 396"/>
                <a:gd name="T75" fmla="*/ 48 h 64"/>
                <a:gd name="T76" fmla="*/ 395 w 396"/>
                <a:gd name="T77" fmla="*/ 42 h 64"/>
                <a:gd name="T78" fmla="*/ 395 w 396"/>
                <a:gd name="T79" fmla="*/ 42 h 64"/>
                <a:gd name="T80" fmla="*/ 388 w 396"/>
                <a:gd name="T81" fmla="*/ 30 h 64"/>
                <a:gd name="T82" fmla="*/ 381 w 396"/>
                <a:gd name="T83" fmla="*/ 22 h 64"/>
                <a:gd name="T84" fmla="*/ 372 w 396"/>
                <a:gd name="T85" fmla="*/ 14 h 64"/>
                <a:gd name="T86" fmla="*/ 364 w 396"/>
                <a:gd name="T87" fmla="*/ 8 h 64"/>
                <a:gd name="T88" fmla="*/ 354 w 396"/>
                <a:gd name="T89" fmla="*/ 4 h 64"/>
                <a:gd name="T90" fmla="*/ 344 w 396"/>
                <a:gd name="T91" fmla="*/ 2 h 64"/>
                <a:gd name="T92" fmla="*/ 335 w 396"/>
                <a:gd name="T93" fmla="*/ 0 h 64"/>
                <a:gd name="T94" fmla="*/ 325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325" y="0"/>
                  </a:moveTo>
                  <a:lnTo>
                    <a:pt x="325" y="0"/>
                  </a:lnTo>
                  <a:lnTo>
                    <a:pt x="316" y="0"/>
                  </a:lnTo>
                  <a:lnTo>
                    <a:pt x="16" y="0"/>
                  </a:lnTo>
                  <a:lnTo>
                    <a:pt x="16" y="0"/>
                  </a:lnTo>
                  <a:lnTo>
                    <a:pt x="8" y="2"/>
                  </a:lnTo>
                  <a:lnTo>
                    <a:pt x="3" y="5"/>
                  </a:lnTo>
                  <a:lnTo>
                    <a:pt x="1" y="10"/>
                  </a:lnTo>
                  <a:lnTo>
                    <a:pt x="0" y="17"/>
                  </a:lnTo>
                  <a:lnTo>
                    <a:pt x="0" y="17"/>
                  </a:lnTo>
                  <a:lnTo>
                    <a:pt x="1" y="23"/>
                  </a:lnTo>
                  <a:lnTo>
                    <a:pt x="3" y="28"/>
                  </a:lnTo>
                  <a:lnTo>
                    <a:pt x="8" y="32"/>
                  </a:lnTo>
                  <a:lnTo>
                    <a:pt x="16" y="33"/>
                  </a:lnTo>
                  <a:lnTo>
                    <a:pt x="316" y="33"/>
                  </a:lnTo>
                  <a:lnTo>
                    <a:pt x="316" y="33"/>
                  </a:lnTo>
                  <a:lnTo>
                    <a:pt x="319" y="33"/>
                  </a:lnTo>
                  <a:lnTo>
                    <a:pt x="319" y="33"/>
                  </a:lnTo>
                  <a:lnTo>
                    <a:pt x="326" y="33"/>
                  </a:lnTo>
                  <a:lnTo>
                    <a:pt x="326" y="33"/>
                  </a:lnTo>
                  <a:lnTo>
                    <a:pt x="335" y="33"/>
                  </a:lnTo>
                  <a:lnTo>
                    <a:pt x="341" y="34"/>
                  </a:lnTo>
                  <a:lnTo>
                    <a:pt x="346" y="37"/>
                  </a:lnTo>
                  <a:lnTo>
                    <a:pt x="351" y="39"/>
                  </a:lnTo>
                  <a:lnTo>
                    <a:pt x="356" y="43"/>
                  </a:lnTo>
                  <a:lnTo>
                    <a:pt x="361" y="48"/>
                  </a:lnTo>
                  <a:lnTo>
                    <a:pt x="365" y="54"/>
                  </a:lnTo>
                  <a:lnTo>
                    <a:pt x="365" y="54"/>
                  </a:lnTo>
                  <a:lnTo>
                    <a:pt x="367" y="58"/>
                  </a:lnTo>
                  <a:lnTo>
                    <a:pt x="370" y="61"/>
                  </a:lnTo>
                  <a:lnTo>
                    <a:pt x="375" y="64"/>
                  </a:lnTo>
                  <a:lnTo>
                    <a:pt x="380" y="64"/>
                  </a:lnTo>
                  <a:lnTo>
                    <a:pt x="380" y="64"/>
                  </a:lnTo>
                  <a:lnTo>
                    <a:pt x="385" y="63"/>
                  </a:lnTo>
                  <a:lnTo>
                    <a:pt x="385" y="63"/>
                  </a:lnTo>
                  <a:lnTo>
                    <a:pt x="391" y="59"/>
                  </a:lnTo>
                  <a:lnTo>
                    <a:pt x="395" y="54"/>
                  </a:lnTo>
                  <a:lnTo>
                    <a:pt x="396" y="48"/>
                  </a:lnTo>
                  <a:lnTo>
                    <a:pt x="395" y="42"/>
                  </a:lnTo>
                  <a:lnTo>
                    <a:pt x="395" y="42"/>
                  </a:lnTo>
                  <a:lnTo>
                    <a:pt x="388" y="30"/>
                  </a:lnTo>
                  <a:lnTo>
                    <a:pt x="381" y="22"/>
                  </a:lnTo>
                  <a:lnTo>
                    <a:pt x="372" y="14"/>
                  </a:lnTo>
                  <a:lnTo>
                    <a:pt x="364" y="8"/>
                  </a:lnTo>
                  <a:lnTo>
                    <a:pt x="354" y="4"/>
                  </a:lnTo>
                  <a:lnTo>
                    <a:pt x="344" y="2"/>
                  </a:lnTo>
                  <a:lnTo>
                    <a:pt x="335" y="0"/>
                  </a:lnTo>
                  <a:lnTo>
                    <a:pt x="3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50"/>
            <p:cNvSpPr>
              <a:spLocks/>
            </p:cNvSpPr>
            <p:nvPr/>
          </p:nvSpPr>
          <p:spPr bwMode="auto">
            <a:xfrm>
              <a:off x="309" y="1395"/>
              <a:ext cx="79" cy="13"/>
            </a:xfrm>
            <a:custGeom>
              <a:avLst/>
              <a:gdLst>
                <a:gd name="T0" fmla="*/ 325 w 396"/>
                <a:gd name="T1" fmla="*/ 0 h 64"/>
                <a:gd name="T2" fmla="*/ 325 w 396"/>
                <a:gd name="T3" fmla="*/ 0 h 64"/>
                <a:gd name="T4" fmla="*/ 316 w 396"/>
                <a:gd name="T5" fmla="*/ 0 h 64"/>
                <a:gd name="T6" fmla="*/ 16 w 396"/>
                <a:gd name="T7" fmla="*/ 0 h 64"/>
                <a:gd name="T8" fmla="*/ 16 w 396"/>
                <a:gd name="T9" fmla="*/ 0 h 64"/>
                <a:gd name="T10" fmla="*/ 8 w 396"/>
                <a:gd name="T11" fmla="*/ 2 h 64"/>
                <a:gd name="T12" fmla="*/ 3 w 396"/>
                <a:gd name="T13" fmla="*/ 5 h 64"/>
                <a:gd name="T14" fmla="*/ 1 w 396"/>
                <a:gd name="T15" fmla="*/ 10 h 64"/>
                <a:gd name="T16" fmla="*/ 0 w 396"/>
                <a:gd name="T17" fmla="*/ 16 h 64"/>
                <a:gd name="T18" fmla="*/ 0 w 396"/>
                <a:gd name="T19" fmla="*/ 16 h 64"/>
                <a:gd name="T20" fmla="*/ 1 w 396"/>
                <a:gd name="T21" fmla="*/ 23 h 64"/>
                <a:gd name="T22" fmla="*/ 3 w 396"/>
                <a:gd name="T23" fmla="*/ 28 h 64"/>
                <a:gd name="T24" fmla="*/ 8 w 396"/>
                <a:gd name="T25" fmla="*/ 31 h 64"/>
                <a:gd name="T26" fmla="*/ 16 w 396"/>
                <a:gd name="T27" fmla="*/ 32 h 64"/>
                <a:gd name="T28" fmla="*/ 316 w 396"/>
                <a:gd name="T29" fmla="*/ 32 h 64"/>
                <a:gd name="T30" fmla="*/ 316 w 396"/>
                <a:gd name="T31" fmla="*/ 32 h 64"/>
                <a:gd name="T32" fmla="*/ 319 w 396"/>
                <a:gd name="T33" fmla="*/ 32 h 64"/>
                <a:gd name="T34" fmla="*/ 319 w 396"/>
                <a:gd name="T35" fmla="*/ 32 h 64"/>
                <a:gd name="T36" fmla="*/ 326 w 396"/>
                <a:gd name="T37" fmla="*/ 32 h 64"/>
                <a:gd name="T38" fmla="*/ 326 w 396"/>
                <a:gd name="T39" fmla="*/ 32 h 64"/>
                <a:gd name="T40" fmla="*/ 335 w 396"/>
                <a:gd name="T41" fmla="*/ 33 h 64"/>
                <a:gd name="T42" fmla="*/ 341 w 396"/>
                <a:gd name="T43" fmla="*/ 33 h 64"/>
                <a:gd name="T44" fmla="*/ 346 w 396"/>
                <a:gd name="T45" fmla="*/ 36 h 64"/>
                <a:gd name="T46" fmla="*/ 351 w 396"/>
                <a:gd name="T47" fmla="*/ 38 h 64"/>
                <a:gd name="T48" fmla="*/ 356 w 396"/>
                <a:gd name="T49" fmla="*/ 42 h 64"/>
                <a:gd name="T50" fmla="*/ 361 w 396"/>
                <a:gd name="T51" fmla="*/ 47 h 64"/>
                <a:gd name="T52" fmla="*/ 365 w 396"/>
                <a:gd name="T53" fmla="*/ 53 h 64"/>
                <a:gd name="T54" fmla="*/ 365 w 396"/>
                <a:gd name="T55" fmla="*/ 53 h 64"/>
                <a:gd name="T56" fmla="*/ 367 w 396"/>
                <a:gd name="T57" fmla="*/ 58 h 64"/>
                <a:gd name="T58" fmla="*/ 370 w 396"/>
                <a:gd name="T59" fmla="*/ 61 h 64"/>
                <a:gd name="T60" fmla="*/ 375 w 396"/>
                <a:gd name="T61" fmla="*/ 63 h 64"/>
                <a:gd name="T62" fmla="*/ 380 w 396"/>
                <a:gd name="T63" fmla="*/ 64 h 64"/>
                <a:gd name="T64" fmla="*/ 380 w 396"/>
                <a:gd name="T65" fmla="*/ 64 h 64"/>
                <a:gd name="T66" fmla="*/ 385 w 396"/>
                <a:gd name="T67" fmla="*/ 63 h 64"/>
                <a:gd name="T68" fmla="*/ 385 w 396"/>
                <a:gd name="T69" fmla="*/ 63 h 64"/>
                <a:gd name="T70" fmla="*/ 391 w 396"/>
                <a:gd name="T71" fmla="*/ 59 h 64"/>
                <a:gd name="T72" fmla="*/ 395 w 396"/>
                <a:gd name="T73" fmla="*/ 54 h 64"/>
                <a:gd name="T74" fmla="*/ 396 w 396"/>
                <a:gd name="T75" fmla="*/ 48 h 64"/>
                <a:gd name="T76" fmla="*/ 395 w 396"/>
                <a:gd name="T77" fmla="*/ 42 h 64"/>
                <a:gd name="T78" fmla="*/ 395 w 396"/>
                <a:gd name="T79" fmla="*/ 42 h 64"/>
                <a:gd name="T80" fmla="*/ 388 w 396"/>
                <a:gd name="T81" fmla="*/ 31 h 64"/>
                <a:gd name="T82" fmla="*/ 381 w 396"/>
                <a:gd name="T83" fmla="*/ 21 h 64"/>
                <a:gd name="T84" fmla="*/ 372 w 396"/>
                <a:gd name="T85" fmla="*/ 13 h 64"/>
                <a:gd name="T86" fmla="*/ 364 w 396"/>
                <a:gd name="T87" fmla="*/ 8 h 64"/>
                <a:gd name="T88" fmla="*/ 354 w 396"/>
                <a:gd name="T89" fmla="*/ 5 h 64"/>
                <a:gd name="T90" fmla="*/ 344 w 396"/>
                <a:gd name="T91" fmla="*/ 1 h 64"/>
                <a:gd name="T92" fmla="*/ 335 w 396"/>
                <a:gd name="T93" fmla="*/ 0 h 64"/>
                <a:gd name="T94" fmla="*/ 325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325" y="0"/>
                  </a:moveTo>
                  <a:lnTo>
                    <a:pt x="325" y="0"/>
                  </a:lnTo>
                  <a:lnTo>
                    <a:pt x="316" y="0"/>
                  </a:lnTo>
                  <a:lnTo>
                    <a:pt x="16" y="0"/>
                  </a:lnTo>
                  <a:lnTo>
                    <a:pt x="16" y="0"/>
                  </a:lnTo>
                  <a:lnTo>
                    <a:pt x="8" y="2"/>
                  </a:lnTo>
                  <a:lnTo>
                    <a:pt x="3" y="5"/>
                  </a:lnTo>
                  <a:lnTo>
                    <a:pt x="1" y="10"/>
                  </a:lnTo>
                  <a:lnTo>
                    <a:pt x="0" y="16"/>
                  </a:lnTo>
                  <a:lnTo>
                    <a:pt x="0" y="16"/>
                  </a:lnTo>
                  <a:lnTo>
                    <a:pt x="1" y="23"/>
                  </a:lnTo>
                  <a:lnTo>
                    <a:pt x="3" y="28"/>
                  </a:lnTo>
                  <a:lnTo>
                    <a:pt x="8" y="31"/>
                  </a:lnTo>
                  <a:lnTo>
                    <a:pt x="16" y="32"/>
                  </a:lnTo>
                  <a:lnTo>
                    <a:pt x="316" y="32"/>
                  </a:lnTo>
                  <a:lnTo>
                    <a:pt x="316" y="32"/>
                  </a:lnTo>
                  <a:lnTo>
                    <a:pt x="319" y="32"/>
                  </a:lnTo>
                  <a:lnTo>
                    <a:pt x="319" y="32"/>
                  </a:lnTo>
                  <a:lnTo>
                    <a:pt x="326" y="32"/>
                  </a:lnTo>
                  <a:lnTo>
                    <a:pt x="326" y="32"/>
                  </a:lnTo>
                  <a:lnTo>
                    <a:pt x="335" y="33"/>
                  </a:lnTo>
                  <a:lnTo>
                    <a:pt x="341" y="33"/>
                  </a:lnTo>
                  <a:lnTo>
                    <a:pt x="346" y="36"/>
                  </a:lnTo>
                  <a:lnTo>
                    <a:pt x="351" y="38"/>
                  </a:lnTo>
                  <a:lnTo>
                    <a:pt x="356" y="42"/>
                  </a:lnTo>
                  <a:lnTo>
                    <a:pt x="361" y="47"/>
                  </a:lnTo>
                  <a:lnTo>
                    <a:pt x="365" y="53"/>
                  </a:lnTo>
                  <a:lnTo>
                    <a:pt x="365" y="53"/>
                  </a:lnTo>
                  <a:lnTo>
                    <a:pt x="367" y="58"/>
                  </a:lnTo>
                  <a:lnTo>
                    <a:pt x="370" y="61"/>
                  </a:lnTo>
                  <a:lnTo>
                    <a:pt x="375" y="63"/>
                  </a:lnTo>
                  <a:lnTo>
                    <a:pt x="380" y="64"/>
                  </a:lnTo>
                  <a:lnTo>
                    <a:pt x="380" y="64"/>
                  </a:lnTo>
                  <a:lnTo>
                    <a:pt x="385" y="63"/>
                  </a:lnTo>
                  <a:lnTo>
                    <a:pt x="385" y="63"/>
                  </a:lnTo>
                  <a:lnTo>
                    <a:pt x="391" y="59"/>
                  </a:lnTo>
                  <a:lnTo>
                    <a:pt x="395" y="54"/>
                  </a:lnTo>
                  <a:lnTo>
                    <a:pt x="396" y="48"/>
                  </a:lnTo>
                  <a:lnTo>
                    <a:pt x="395" y="42"/>
                  </a:lnTo>
                  <a:lnTo>
                    <a:pt x="395" y="42"/>
                  </a:lnTo>
                  <a:lnTo>
                    <a:pt x="388" y="31"/>
                  </a:lnTo>
                  <a:lnTo>
                    <a:pt x="381" y="21"/>
                  </a:lnTo>
                  <a:lnTo>
                    <a:pt x="372" y="13"/>
                  </a:lnTo>
                  <a:lnTo>
                    <a:pt x="364" y="8"/>
                  </a:lnTo>
                  <a:lnTo>
                    <a:pt x="354" y="5"/>
                  </a:lnTo>
                  <a:lnTo>
                    <a:pt x="344" y="1"/>
                  </a:lnTo>
                  <a:lnTo>
                    <a:pt x="335" y="0"/>
                  </a:lnTo>
                  <a:lnTo>
                    <a:pt x="3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51"/>
            <p:cNvSpPr>
              <a:spLocks/>
            </p:cNvSpPr>
            <p:nvPr/>
          </p:nvSpPr>
          <p:spPr bwMode="auto">
            <a:xfrm>
              <a:off x="309" y="1395"/>
              <a:ext cx="79" cy="13"/>
            </a:xfrm>
            <a:custGeom>
              <a:avLst/>
              <a:gdLst>
                <a:gd name="T0" fmla="*/ 325 w 396"/>
                <a:gd name="T1" fmla="*/ 0 h 64"/>
                <a:gd name="T2" fmla="*/ 325 w 396"/>
                <a:gd name="T3" fmla="*/ 0 h 64"/>
                <a:gd name="T4" fmla="*/ 316 w 396"/>
                <a:gd name="T5" fmla="*/ 0 h 64"/>
                <a:gd name="T6" fmla="*/ 16 w 396"/>
                <a:gd name="T7" fmla="*/ 0 h 64"/>
                <a:gd name="T8" fmla="*/ 16 w 396"/>
                <a:gd name="T9" fmla="*/ 0 h 64"/>
                <a:gd name="T10" fmla="*/ 8 w 396"/>
                <a:gd name="T11" fmla="*/ 2 h 64"/>
                <a:gd name="T12" fmla="*/ 3 w 396"/>
                <a:gd name="T13" fmla="*/ 5 h 64"/>
                <a:gd name="T14" fmla="*/ 1 w 396"/>
                <a:gd name="T15" fmla="*/ 10 h 64"/>
                <a:gd name="T16" fmla="*/ 0 w 396"/>
                <a:gd name="T17" fmla="*/ 16 h 64"/>
                <a:gd name="T18" fmla="*/ 0 w 396"/>
                <a:gd name="T19" fmla="*/ 16 h 64"/>
                <a:gd name="T20" fmla="*/ 1 w 396"/>
                <a:gd name="T21" fmla="*/ 23 h 64"/>
                <a:gd name="T22" fmla="*/ 3 w 396"/>
                <a:gd name="T23" fmla="*/ 28 h 64"/>
                <a:gd name="T24" fmla="*/ 8 w 396"/>
                <a:gd name="T25" fmla="*/ 31 h 64"/>
                <a:gd name="T26" fmla="*/ 16 w 396"/>
                <a:gd name="T27" fmla="*/ 32 h 64"/>
                <a:gd name="T28" fmla="*/ 316 w 396"/>
                <a:gd name="T29" fmla="*/ 32 h 64"/>
                <a:gd name="T30" fmla="*/ 316 w 396"/>
                <a:gd name="T31" fmla="*/ 32 h 64"/>
                <a:gd name="T32" fmla="*/ 319 w 396"/>
                <a:gd name="T33" fmla="*/ 32 h 64"/>
                <a:gd name="T34" fmla="*/ 319 w 396"/>
                <a:gd name="T35" fmla="*/ 32 h 64"/>
                <a:gd name="T36" fmla="*/ 326 w 396"/>
                <a:gd name="T37" fmla="*/ 32 h 64"/>
                <a:gd name="T38" fmla="*/ 326 w 396"/>
                <a:gd name="T39" fmla="*/ 32 h 64"/>
                <a:gd name="T40" fmla="*/ 335 w 396"/>
                <a:gd name="T41" fmla="*/ 33 h 64"/>
                <a:gd name="T42" fmla="*/ 341 w 396"/>
                <a:gd name="T43" fmla="*/ 33 h 64"/>
                <a:gd name="T44" fmla="*/ 346 w 396"/>
                <a:gd name="T45" fmla="*/ 36 h 64"/>
                <a:gd name="T46" fmla="*/ 351 w 396"/>
                <a:gd name="T47" fmla="*/ 38 h 64"/>
                <a:gd name="T48" fmla="*/ 356 w 396"/>
                <a:gd name="T49" fmla="*/ 42 h 64"/>
                <a:gd name="T50" fmla="*/ 361 w 396"/>
                <a:gd name="T51" fmla="*/ 47 h 64"/>
                <a:gd name="T52" fmla="*/ 365 w 396"/>
                <a:gd name="T53" fmla="*/ 53 h 64"/>
                <a:gd name="T54" fmla="*/ 365 w 396"/>
                <a:gd name="T55" fmla="*/ 53 h 64"/>
                <a:gd name="T56" fmla="*/ 367 w 396"/>
                <a:gd name="T57" fmla="*/ 58 h 64"/>
                <a:gd name="T58" fmla="*/ 370 w 396"/>
                <a:gd name="T59" fmla="*/ 61 h 64"/>
                <a:gd name="T60" fmla="*/ 375 w 396"/>
                <a:gd name="T61" fmla="*/ 63 h 64"/>
                <a:gd name="T62" fmla="*/ 380 w 396"/>
                <a:gd name="T63" fmla="*/ 64 h 64"/>
                <a:gd name="T64" fmla="*/ 380 w 396"/>
                <a:gd name="T65" fmla="*/ 64 h 64"/>
                <a:gd name="T66" fmla="*/ 385 w 396"/>
                <a:gd name="T67" fmla="*/ 63 h 64"/>
                <a:gd name="T68" fmla="*/ 385 w 396"/>
                <a:gd name="T69" fmla="*/ 63 h 64"/>
                <a:gd name="T70" fmla="*/ 391 w 396"/>
                <a:gd name="T71" fmla="*/ 59 h 64"/>
                <a:gd name="T72" fmla="*/ 395 w 396"/>
                <a:gd name="T73" fmla="*/ 54 h 64"/>
                <a:gd name="T74" fmla="*/ 396 w 396"/>
                <a:gd name="T75" fmla="*/ 48 h 64"/>
                <a:gd name="T76" fmla="*/ 395 w 396"/>
                <a:gd name="T77" fmla="*/ 42 h 64"/>
                <a:gd name="T78" fmla="*/ 395 w 396"/>
                <a:gd name="T79" fmla="*/ 42 h 64"/>
                <a:gd name="T80" fmla="*/ 388 w 396"/>
                <a:gd name="T81" fmla="*/ 31 h 64"/>
                <a:gd name="T82" fmla="*/ 381 w 396"/>
                <a:gd name="T83" fmla="*/ 21 h 64"/>
                <a:gd name="T84" fmla="*/ 372 w 396"/>
                <a:gd name="T85" fmla="*/ 13 h 64"/>
                <a:gd name="T86" fmla="*/ 364 w 396"/>
                <a:gd name="T87" fmla="*/ 8 h 64"/>
                <a:gd name="T88" fmla="*/ 354 w 396"/>
                <a:gd name="T89" fmla="*/ 5 h 64"/>
                <a:gd name="T90" fmla="*/ 344 w 396"/>
                <a:gd name="T91" fmla="*/ 1 h 64"/>
                <a:gd name="T92" fmla="*/ 335 w 396"/>
                <a:gd name="T93" fmla="*/ 0 h 64"/>
                <a:gd name="T94" fmla="*/ 325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325" y="0"/>
                  </a:moveTo>
                  <a:lnTo>
                    <a:pt x="325" y="0"/>
                  </a:lnTo>
                  <a:lnTo>
                    <a:pt x="316" y="0"/>
                  </a:lnTo>
                  <a:lnTo>
                    <a:pt x="16" y="0"/>
                  </a:lnTo>
                  <a:lnTo>
                    <a:pt x="16" y="0"/>
                  </a:lnTo>
                  <a:lnTo>
                    <a:pt x="8" y="2"/>
                  </a:lnTo>
                  <a:lnTo>
                    <a:pt x="3" y="5"/>
                  </a:lnTo>
                  <a:lnTo>
                    <a:pt x="1" y="10"/>
                  </a:lnTo>
                  <a:lnTo>
                    <a:pt x="0" y="16"/>
                  </a:lnTo>
                  <a:lnTo>
                    <a:pt x="0" y="16"/>
                  </a:lnTo>
                  <a:lnTo>
                    <a:pt x="1" y="23"/>
                  </a:lnTo>
                  <a:lnTo>
                    <a:pt x="3" y="28"/>
                  </a:lnTo>
                  <a:lnTo>
                    <a:pt x="8" y="31"/>
                  </a:lnTo>
                  <a:lnTo>
                    <a:pt x="16" y="32"/>
                  </a:lnTo>
                  <a:lnTo>
                    <a:pt x="316" y="32"/>
                  </a:lnTo>
                  <a:lnTo>
                    <a:pt x="316" y="32"/>
                  </a:lnTo>
                  <a:lnTo>
                    <a:pt x="319" y="32"/>
                  </a:lnTo>
                  <a:lnTo>
                    <a:pt x="319" y="32"/>
                  </a:lnTo>
                  <a:lnTo>
                    <a:pt x="326" y="32"/>
                  </a:lnTo>
                  <a:lnTo>
                    <a:pt x="326" y="32"/>
                  </a:lnTo>
                  <a:lnTo>
                    <a:pt x="335" y="33"/>
                  </a:lnTo>
                  <a:lnTo>
                    <a:pt x="341" y="33"/>
                  </a:lnTo>
                  <a:lnTo>
                    <a:pt x="346" y="36"/>
                  </a:lnTo>
                  <a:lnTo>
                    <a:pt x="351" y="38"/>
                  </a:lnTo>
                  <a:lnTo>
                    <a:pt x="356" y="42"/>
                  </a:lnTo>
                  <a:lnTo>
                    <a:pt x="361" y="47"/>
                  </a:lnTo>
                  <a:lnTo>
                    <a:pt x="365" y="53"/>
                  </a:lnTo>
                  <a:lnTo>
                    <a:pt x="365" y="53"/>
                  </a:lnTo>
                  <a:lnTo>
                    <a:pt x="367" y="58"/>
                  </a:lnTo>
                  <a:lnTo>
                    <a:pt x="370" y="61"/>
                  </a:lnTo>
                  <a:lnTo>
                    <a:pt x="375" y="63"/>
                  </a:lnTo>
                  <a:lnTo>
                    <a:pt x="380" y="64"/>
                  </a:lnTo>
                  <a:lnTo>
                    <a:pt x="380" y="64"/>
                  </a:lnTo>
                  <a:lnTo>
                    <a:pt x="385" y="63"/>
                  </a:lnTo>
                  <a:lnTo>
                    <a:pt x="385" y="63"/>
                  </a:lnTo>
                  <a:lnTo>
                    <a:pt x="391" y="59"/>
                  </a:lnTo>
                  <a:lnTo>
                    <a:pt x="395" y="54"/>
                  </a:lnTo>
                  <a:lnTo>
                    <a:pt x="396" y="48"/>
                  </a:lnTo>
                  <a:lnTo>
                    <a:pt x="395" y="42"/>
                  </a:lnTo>
                  <a:lnTo>
                    <a:pt x="395" y="42"/>
                  </a:lnTo>
                  <a:lnTo>
                    <a:pt x="388" y="31"/>
                  </a:lnTo>
                  <a:lnTo>
                    <a:pt x="381" y="21"/>
                  </a:lnTo>
                  <a:lnTo>
                    <a:pt x="372" y="13"/>
                  </a:lnTo>
                  <a:lnTo>
                    <a:pt x="364" y="8"/>
                  </a:lnTo>
                  <a:lnTo>
                    <a:pt x="354" y="5"/>
                  </a:lnTo>
                  <a:lnTo>
                    <a:pt x="344" y="1"/>
                  </a:lnTo>
                  <a:lnTo>
                    <a:pt x="335" y="0"/>
                  </a:lnTo>
                  <a:lnTo>
                    <a:pt x="3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52"/>
            <p:cNvSpPr>
              <a:spLocks/>
            </p:cNvSpPr>
            <p:nvPr/>
          </p:nvSpPr>
          <p:spPr bwMode="auto">
            <a:xfrm>
              <a:off x="309" y="1423"/>
              <a:ext cx="79" cy="13"/>
            </a:xfrm>
            <a:custGeom>
              <a:avLst/>
              <a:gdLst>
                <a:gd name="T0" fmla="*/ 325 w 396"/>
                <a:gd name="T1" fmla="*/ 0 h 65"/>
                <a:gd name="T2" fmla="*/ 325 w 396"/>
                <a:gd name="T3" fmla="*/ 0 h 65"/>
                <a:gd name="T4" fmla="*/ 316 w 396"/>
                <a:gd name="T5" fmla="*/ 1 h 65"/>
                <a:gd name="T6" fmla="*/ 16 w 396"/>
                <a:gd name="T7" fmla="*/ 1 h 65"/>
                <a:gd name="T8" fmla="*/ 16 w 396"/>
                <a:gd name="T9" fmla="*/ 1 h 65"/>
                <a:gd name="T10" fmla="*/ 8 w 396"/>
                <a:gd name="T11" fmla="*/ 2 h 65"/>
                <a:gd name="T12" fmla="*/ 3 w 396"/>
                <a:gd name="T13" fmla="*/ 6 h 65"/>
                <a:gd name="T14" fmla="*/ 1 w 396"/>
                <a:gd name="T15" fmla="*/ 11 h 65"/>
                <a:gd name="T16" fmla="*/ 0 w 396"/>
                <a:gd name="T17" fmla="*/ 17 h 65"/>
                <a:gd name="T18" fmla="*/ 0 w 396"/>
                <a:gd name="T19" fmla="*/ 17 h 65"/>
                <a:gd name="T20" fmla="*/ 1 w 396"/>
                <a:gd name="T21" fmla="*/ 24 h 65"/>
                <a:gd name="T22" fmla="*/ 3 w 396"/>
                <a:gd name="T23" fmla="*/ 29 h 65"/>
                <a:gd name="T24" fmla="*/ 8 w 396"/>
                <a:gd name="T25" fmla="*/ 32 h 65"/>
                <a:gd name="T26" fmla="*/ 16 w 396"/>
                <a:gd name="T27" fmla="*/ 34 h 65"/>
                <a:gd name="T28" fmla="*/ 316 w 396"/>
                <a:gd name="T29" fmla="*/ 34 h 65"/>
                <a:gd name="T30" fmla="*/ 316 w 396"/>
                <a:gd name="T31" fmla="*/ 34 h 65"/>
                <a:gd name="T32" fmla="*/ 319 w 396"/>
                <a:gd name="T33" fmla="*/ 34 h 65"/>
                <a:gd name="T34" fmla="*/ 319 w 396"/>
                <a:gd name="T35" fmla="*/ 34 h 65"/>
                <a:gd name="T36" fmla="*/ 326 w 396"/>
                <a:gd name="T37" fmla="*/ 32 h 65"/>
                <a:gd name="T38" fmla="*/ 326 w 396"/>
                <a:gd name="T39" fmla="*/ 32 h 65"/>
                <a:gd name="T40" fmla="*/ 335 w 396"/>
                <a:gd name="T41" fmla="*/ 34 h 65"/>
                <a:gd name="T42" fmla="*/ 341 w 396"/>
                <a:gd name="T43" fmla="*/ 35 h 65"/>
                <a:gd name="T44" fmla="*/ 346 w 396"/>
                <a:gd name="T45" fmla="*/ 36 h 65"/>
                <a:gd name="T46" fmla="*/ 351 w 396"/>
                <a:gd name="T47" fmla="*/ 40 h 65"/>
                <a:gd name="T48" fmla="*/ 356 w 396"/>
                <a:gd name="T49" fmla="*/ 44 h 65"/>
                <a:gd name="T50" fmla="*/ 361 w 396"/>
                <a:gd name="T51" fmla="*/ 48 h 65"/>
                <a:gd name="T52" fmla="*/ 365 w 396"/>
                <a:gd name="T53" fmla="*/ 55 h 65"/>
                <a:gd name="T54" fmla="*/ 365 w 396"/>
                <a:gd name="T55" fmla="*/ 55 h 65"/>
                <a:gd name="T56" fmla="*/ 367 w 396"/>
                <a:gd name="T57" fmla="*/ 58 h 65"/>
                <a:gd name="T58" fmla="*/ 370 w 396"/>
                <a:gd name="T59" fmla="*/ 62 h 65"/>
                <a:gd name="T60" fmla="*/ 375 w 396"/>
                <a:gd name="T61" fmla="*/ 63 h 65"/>
                <a:gd name="T62" fmla="*/ 380 w 396"/>
                <a:gd name="T63" fmla="*/ 65 h 65"/>
                <a:gd name="T64" fmla="*/ 380 w 396"/>
                <a:gd name="T65" fmla="*/ 65 h 65"/>
                <a:gd name="T66" fmla="*/ 385 w 396"/>
                <a:gd name="T67" fmla="*/ 63 h 65"/>
                <a:gd name="T68" fmla="*/ 385 w 396"/>
                <a:gd name="T69" fmla="*/ 63 h 65"/>
                <a:gd name="T70" fmla="*/ 391 w 396"/>
                <a:gd name="T71" fmla="*/ 60 h 65"/>
                <a:gd name="T72" fmla="*/ 395 w 396"/>
                <a:gd name="T73" fmla="*/ 55 h 65"/>
                <a:gd name="T74" fmla="*/ 396 w 396"/>
                <a:gd name="T75" fmla="*/ 48 h 65"/>
                <a:gd name="T76" fmla="*/ 395 w 396"/>
                <a:gd name="T77" fmla="*/ 42 h 65"/>
                <a:gd name="T78" fmla="*/ 395 w 396"/>
                <a:gd name="T79" fmla="*/ 42 h 65"/>
                <a:gd name="T80" fmla="*/ 388 w 396"/>
                <a:gd name="T81" fmla="*/ 31 h 65"/>
                <a:gd name="T82" fmla="*/ 381 w 396"/>
                <a:gd name="T83" fmla="*/ 21 h 65"/>
                <a:gd name="T84" fmla="*/ 372 w 396"/>
                <a:gd name="T85" fmla="*/ 15 h 65"/>
                <a:gd name="T86" fmla="*/ 364 w 396"/>
                <a:gd name="T87" fmla="*/ 9 h 65"/>
                <a:gd name="T88" fmla="*/ 354 w 396"/>
                <a:gd name="T89" fmla="*/ 5 h 65"/>
                <a:gd name="T90" fmla="*/ 344 w 396"/>
                <a:gd name="T91" fmla="*/ 2 h 65"/>
                <a:gd name="T92" fmla="*/ 335 w 396"/>
                <a:gd name="T93" fmla="*/ 1 h 65"/>
                <a:gd name="T94" fmla="*/ 325 w 396"/>
                <a:gd name="T9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325" y="0"/>
                  </a:moveTo>
                  <a:lnTo>
                    <a:pt x="325" y="0"/>
                  </a:lnTo>
                  <a:lnTo>
                    <a:pt x="316" y="1"/>
                  </a:lnTo>
                  <a:lnTo>
                    <a:pt x="16" y="1"/>
                  </a:lnTo>
                  <a:lnTo>
                    <a:pt x="16" y="1"/>
                  </a:lnTo>
                  <a:lnTo>
                    <a:pt x="8" y="2"/>
                  </a:lnTo>
                  <a:lnTo>
                    <a:pt x="3" y="6"/>
                  </a:lnTo>
                  <a:lnTo>
                    <a:pt x="1" y="11"/>
                  </a:lnTo>
                  <a:lnTo>
                    <a:pt x="0" y="17"/>
                  </a:lnTo>
                  <a:lnTo>
                    <a:pt x="0" y="17"/>
                  </a:lnTo>
                  <a:lnTo>
                    <a:pt x="1" y="24"/>
                  </a:lnTo>
                  <a:lnTo>
                    <a:pt x="3" y="29"/>
                  </a:lnTo>
                  <a:lnTo>
                    <a:pt x="8" y="32"/>
                  </a:lnTo>
                  <a:lnTo>
                    <a:pt x="16" y="34"/>
                  </a:lnTo>
                  <a:lnTo>
                    <a:pt x="316" y="34"/>
                  </a:lnTo>
                  <a:lnTo>
                    <a:pt x="316" y="34"/>
                  </a:lnTo>
                  <a:lnTo>
                    <a:pt x="319" y="34"/>
                  </a:lnTo>
                  <a:lnTo>
                    <a:pt x="319" y="34"/>
                  </a:lnTo>
                  <a:lnTo>
                    <a:pt x="326" y="32"/>
                  </a:lnTo>
                  <a:lnTo>
                    <a:pt x="326" y="32"/>
                  </a:lnTo>
                  <a:lnTo>
                    <a:pt x="335" y="34"/>
                  </a:lnTo>
                  <a:lnTo>
                    <a:pt x="341" y="35"/>
                  </a:lnTo>
                  <a:lnTo>
                    <a:pt x="346" y="36"/>
                  </a:lnTo>
                  <a:lnTo>
                    <a:pt x="351" y="40"/>
                  </a:lnTo>
                  <a:lnTo>
                    <a:pt x="356" y="44"/>
                  </a:lnTo>
                  <a:lnTo>
                    <a:pt x="361" y="48"/>
                  </a:lnTo>
                  <a:lnTo>
                    <a:pt x="365" y="55"/>
                  </a:lnTo>
                  <a:lnTo>
                    <a:pt x="365" y="55"/>
                  </a:lnTo>
                  <a:lnTo>
                    <a:pt x="367" y="58"/>
                  </a:lnTo>
                  <a:lnTo>
                    <a:pt x="370" y="62"/>
                  </a:lnTo>
                  <a:lnTo>
                    <a:pt x="375" y="63"/>
                  </a:lnTo>
                  <a:lnTo>
                    <a:pt x="380" y="65"/>
                  </a:lnTo>
                  <a:lnTo>
                    <a:pt x="380" y="65"/>
                  </a:lnTo>
                  <a:lnTo>
                    <a:pt x="385" y="63"/>
                  </a:lnTo>
                  <a:lnTo>
                    <a:pt x="385" y="63"/>
                  </a:lnTo>
                  <a:lnTo>
                    <a:pt x="391" y="60"/>
                  </a:lnTo>
                  <a:lnTo>
                    <a:pt x="395" y="55"/>
                  </a:lnTo>
                  <a:lnTo>
                    <a:pt x="396" y="48"/>
                  </a:lnTo>
                  <a:lnTo>
                    <a:pt x="395" y="42"/>
                  </a:lnTo>
                  <a:lnTo>
                    <a:pt x="395" y="42"/>
                  </a:lnTo>
                  <a:lnTo>
                    <a:pt x="388" y="31"/>
                  </a:lnTo>
                  <a:lnTo>
                    <a:pt x="381" y="21"/>
                  </a:lnTo>
                  <a:lnTo>
                    <a:pt x="372" y="15"/>
                  </a:lnTo>
                  <a:lnTo>
                    <a:pt x="364" y="9"/>
                  </a:lnTo>
                  <a:lnTo>
                    <a:pt x="354" y="5"/>
                  </a:lnTo>
                  <a:lnTo>
                    <a:pt x="344" y="2"/>
                  </a:lnTo>
                  <a:lnTo>
                    <a:pt x="335" y="1"/>
                  </a:lnTo>
                  <a:lnTo>
                    <a:pt x="3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53"/>
            <p:cNvSpPr>
              <a:spLocks/>
            </p:cNvSpPr>
            <p:nvPr/>
          </p:nvSpPr>
          <p:spPr bwMode="auto">
            <a:xfrm>
              <a:off x="309" y="1423"/>
              <a:ext cx="79" cy="13"/>
            </a:xfrm>
            <a:custGeom>
              <a:avLst/>
              <a:gdLst>
                <a:gd name="T0" fmla="*/ 325 w 396"/>
                <a:gd name="T1" fmla="*/ 0 h 65"/>
                <a:gd name="T2" fmla="*/ 325 w 396"/>
                <a:gd name="T3" fmla="*/ 0 h 65"/>
                <a:gd name="T4" fmla="*/ 316 w 396"/>
                <a:gd name="T5" fmla="*/ 1 h 65"/>
                <a:gd name="T6" fmla="*/ 16 w 396"/>
                <a:gd name="T7" fmla="*/ 1 h 65"/>
                <a:gd name="T8" fmla="*/ 16 w 396"/>
                <a:gd name="T9" fmla="*/ 1 h 65"/>
                <a:gd name="T10" fmla="*/ 8 w 396"/>
                <a:gd name="T11" fmla="*/ 2 h 65"/>
                <a:gd name="T12" fmla="*/ 3 w 396"/>
                <a:gd name="T13" fmla="*/ 6 h 65"/>
                <a:gd name="T14" fmla="*/ 1 w 396"/>
                <a:gd name="T15" fmla="*/ 11 h 65"/>
                <a:gd name="T16" fmla="*/ 0 w 396"/>
                <a:gd name="T17" fmla="*/ 17 h 65"/>
                <a:gd name="T18" fmla="*/ 0 w 396"/>
                <a:gd name="T19" fmla="*/ 17 h 65"/>
                <a:gd name="T20" fmla="*/ 1 w 396"/>
                <a:gd name="T21" fmla="*/ 24 h 65"/>
                <a:gd name="T22" fmla="*/ 3 w 396"/>
                <a:gd name="T23" fmla="*/ 29 h 65"/>
                <a:gd name="T24" fmla="*/ 8 w 396"/>
                <a:gd name="T25" fmla="*/ 32 h 65"/>
                <a:gd name="T26" fmla="*/ 16 w 396"/>
                <a:gd name="T27" fmla="*/ 34 h 65"/>
                <a:gd name="T28" fmla="*/ 316 w 396"/>
                <a:gd name="T29" fmla="*/ 34 h 65"/>
                <a:gd name="T30" fmla="*/ 316 w 396"/>
                <a:gd name="T31" fmla="*/ 34 h 65"/>
                <a:gd name="T32" fmla="*/ 319 w 396"/>
                <a:gd name="T33" fmla="*/ 34 h 65"/>
                <a:gd name="T34" fmla="*/ 319 w 396"/>
                <a:gd name="T35" fmla="*/ 34 h 65"/>
                <a:gd name="T36" fmla="*/ 326 w 396"/>
                <a:gd name="T37" fmla="*/ 32 h 65"/>
                <a:gd name="T38" fmla="*/ 326 w 396"/>
                <a:gd name="T39" fmla="*/ 32 h 65"/>
                <a:gd name="T40" fmla="*/ 335 w 396"/>
                <a:gd name="T41" fmla="*/ 34 h 65"/>
                <a:gd name="T42" fmla="*/ 341 w 396"/>
                <a:gd name="T43" fmla="*/ 35 h 65"/>
                <a:gd name="T44" fmla="*/ 346 w 396"/>
                <a:gd name="T45" fmla="*/ 36 h 65"/>
                <a:gd name="T46" fmla="*/ 351 w 396"/>
                <a:gd name="T47" fmla="*/ 40 h 65"/>
                <a:gd name="T48" fmla="*/ 356 w 396"/>
                <a:gd name="T49" fmla="*/ 44 h 65"/>
                <a:gd name="T50" fmla="*/ 361 w 396"/>
                <a:gd name="T51" fmla="*/ 48 h 65"/>
                <a:gd name="T52" fmla="*/ 365 w 396"/>
                <a:gd name="T53" fmla="*/ 55 h 65"/>
                <a:gd name="T54" fmla="*/ 365 w 396"/>
                <a:gd name="T55" fmla="*/ 55 h 65"/>
                <a:gd name="T56" fmla="*/ 367 w 396"/>
                <a:gd name="T57" fmla="*/ 58 h 65"/>
                <a:gd name="T58" fmla="*/ 370 w 396"/>
                <a:gd name="T59" fmla="*/ 62 h 65"/>
                <a:gd name="T60" fmla="*/ 375 w 396"/>
                <a:gd name="T61" fmla="*/ 63 h 65"/>
                <a:gd name="T62" fmla="*/ 380 w 396"/>
                <a:gd name="T63" fmla="*/ 65 h 65"/>
                <a:gd name="T64" fmla="*/ 380 w 396"/>
                <a:gd name="T65" fmla="*/ 65 h 65"/>
                <a:gd name="T66" fmla="*/ 385 w 396"/>
                <a:gd name="T67" fmla="*/ 63 h 65"/>
                <a:gd name="T68" fmla="*/ 385 w 396"/>
                <a:gd name="T69" fmla="*/ 63 h 65"/>
                <a:gd name="T70" fmla="*/ 391 w 396"/>
                <a:gd name="T71" fmla="*/ 60 h 65"/>
                <a:gd name="T72" fmla="*/ 395 w 396"/>
                <a:gd name="T73" fmla="*/ 55 h 65"/>
                <a:gd name="T74" fmla="*/ 396 w 396"/>
                <a:gd name="T75" fmla="*/ 48 h 65"/>
                <a:gd name="T76" fmla="*/ 395 w 396"/>
                <a:gd name="T77" fmla="*/ 42 h 65"/>
                <a:gd name="T78" fmla="*/ 395 w 396"/>
                <a:gd name="T79" fmla="*/ 42 h 65"/>
                <a:gd name="T80" fmla="*/ 388 w 396"/>
                <a:gd name="T81" fmla="*/ 31 h 65"/>
                <a:gd name="T82" fmla="*/ 381 w 396"/>
                <a:gd name="T83" fmla="*/ 21 h 65"/>
                <a:gd name="T84" fmla="*/ 372 w 396"/>
                <a:gd name="T85" fmla="*/ 15 h 65"/>
                <a:gd name="T86" fmla="*/ 364 w 396"/>
                <a:gd name="T87" fmla="*/ 9 h 65"/>
                <a:gd name="T88" fmla="*/ 354 w 396"/>
                <a:gd name="T89" fmla="*/ 5 h 65"/>
                <a:gd name="T90" fmla="*/ 344 w 396"/>
                <a:gd name="T91" fmla="*/ 2 h 65"/>
                <a:gd name="T92" fmla="*/ 335 w 396"/>
                <a:gd name="T93" fmla="*/ 1 h 65"/>
                <a:gd name="T94" fmla="*/ 325 w 396"/>
                <a:gd name="T9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325" y="0"/>
                  </a:moveTo>
                  <a:lnTo>
                    <a:pt x="325" y="0"/>
                  </a:lnTo>
                  <a:lnTo>
                    <a:pt x="316" y="1"/>
                  </a:lnTo>
                  <a:lnTo>
                    <a:pt x="16" y="1"/>
                  </a:lnTo>
                  <a:lnTo>
                    <a:pt x="16" y="1"/>
                  </a:lnTo>
                  <a:lnTo>
                    <a:pt x="8" y="2"/>
                  </a:lnTo>
                  <a:lnTo>
                    <a:pt x="3" y="6"/>
                  </a:lnTo>
                  <a:lnTo>
                    <a:pt x="1" y="11"/>
                  </a:lnTo>
                  <a:lnTo>
                    <a:pt x="0" y="17"/>
                  </a:lnTo>
                  <a:lnTo>
                    <a:pt x="0" y="17"/>
                  </a:lnTo>
                  <a:lnTo>
                    <a:pt x="1" y="24"/>
                  </a:lnTo>
                  <a:lnTo>
                    <a:pt x="3" y="29"/>
                  </a:lnTo>
                  <a:lnTo>
                    <a:pt x="8" y="32"/>
                  </a:lnTo>
                  <a:lnTo>
                    <a:pt x="16" y="34"/>
                  </a:lnTo>
                  <a:lnTo>
                    <a:pt x="316" y="34"/>
                  </a:lnTo>
                  <a:lnTo>
                    <a:pt x="316" y="34"/>
                  </a:lnTo>
                  <a:lnTo>
                    <a:pt x="319" y="34"/>
                  </a:lnTo>
                  <a:lnTo>
                    <a:pt x="319" y="34"/>
                  </a:lnTo>
                  <a:lnTo>
                    <a:pt x="326" y="32"/>
                  </a:lnTo>
                  <a:lnTo>
                    <a:pt x="326" y="32"/>
                  </a:lnTo>
                  <a:lnTo>
                    <a:pt x="335" y="34"/>
                  </a:lnTo>
                  <a:lnTo>
                    <a:pt x="341" y="35"/>
                  </a:lnTo>
                  <a:lnTo>
                    <a:pt x="346" y="36"/>
                  </a:lnTo>
                  <a:lnTo>
                    <a:pt x="351" y="40"/>
                  </a:lnTo>
                  <a:lnTo>
                    <a:pt x="356" y="44"/>
                  </a:lnTo>
                  <a:lnTo>
                    <a:pt x="361" y="48"/>
                  </a:lnTo>
                  <a:lnTo>
                    <a:pt x="365" y="55"/>
                  </a:lnTo>
                  <a:lnTo>
                    <a:pt x="365" y="55"/>
                  </a:lnTo>
                  <a:lnTo>
                    <a:pt x="367" y="58"/>
                  </a:lnTo>
                  <a:lnTo>
                    <a:pt x="370" y="62"/>
                  </a:lnTo>
                  <a:lnTo>
                    <a:pt x="375" y="63"/>
                  </a:lnTo>
                  <a:lnTo>
                    <a:pt x="380" y="65"/>
                  </a:lnTo>
                  <a:lnTo>
                    <a:pt x="380" y="65"/>
                  </a:lnTo>
                  <a:lnTo>
                    <a:pt x="385" y="63"/>
                  </a:lnTo>
                  <a:lnTo>
                    <a:pt x="385" y="63"/>
                  </a:lnTo>
                  <a:lnTo>
                    <a:pt x="391" y="60"/>
                  </a:lnTo>
                  <a:lnTo>
                    <a:pt x="395" y="55"/>
                  </a:lnTo>
                  <a:lnTo>
                    <a:pt x="396" y="48"/>
                  </a:lnTo>
                  <a:lnTo>
                    <a:pt x="395" y="42"/>
                  </a:lnTo>
                  <a:lnTo>
                    <a:pt x="395" y="42"/>
                  </a:lnTo>
                  <a:lnTo>
                    <a:pt x="388" y="31"/>
                  </a:lnTo>
                  <a:lnTo>
                    <a:pt x="381" y="21"/>
                  </a:lnTo>
                  <a:lnTo>
                    <a:pt x="372" y="15"/>
                  </a:lnTo>
                  <a:lnTo>
                    <a:pt x="364" y="9"/>
                  </a:lnTo>
                  <a:lnTo>
                    <a:pt x="354" y="5"/>
                  </a:lnTo>
                  <a:lnTo>
                    <a:pt x="344" y="2"/>
                  </a:lnTo>
                  <a:lnTo>
                    <a:pt x="335" y="1"/>
                  </a:lnTo>
                  <a:lnTo>
                    <a:pt x="3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54"/>
            <p:cNvSpPr>
              <a:spLocks/>
            </p:cNvSpPr>
            <p:nvPr/>
          </p:nvSpPr>
          <p:spPr bwMode="auto">
            <a:xfrm>
              <a:off x="428" y="1341"/>
              <a:ext cx="79" cy="12"/>
            </a:xfrm>
            <a:custGeom>
              <a:avLst/>
              <a:gdLst>
                <a:gd name="T0" fmla="*/ 70 w 396"/>
                <a:gd name="T1" fmla="*/ 0 h 64"/>
                <a:gd name="T2" fmla="*/ 70 w 396"/>
                <a:gd name="T3" fmla="*/ 0 h 64"/>
                <a:gd name="T4" fmla="*/ 61 w 396"/>
                <a:gd name="T5" fmla="*/ 0 h 64"/>
                <a:gd name="T6" fmla="*/ 51 w 396"/>
                <a:gd name="T7" fmla="*/ 1 h 64"/>
                <a:gd name="T8" fmla="*/ 41 w 396"/>
                <a:gd name="T9" fmla="*/ 4 h 64"/>
                <a:gd name="T10" fmla="*/ 32 w 396"/>
                <a:gd name="T11" fmla="*/ 9 h 64"/>
                <a:gd name="T12" fmla="*/ 23 w 396"/>
                <a:gd name="T13" fmla="*/ 14 h 64"/>
                <a:gd name="T14" fmla="*/ 14 w 396"/>
                <a:gd name="T15" fmla="*/ 21 h 64"/>
                <a:gd name="T16" fmla="*/ 6 w 396"/>
                <a:gd name="T17" fmla="*/ 30 h 64"/>
                <a:gd name="T18" fmla="*/ 1 w 396"/>
                <a:gd name="T19" fmla="*/ 41 h 64"/>
                <a:gd name="T20" fmla="*/ 1 w 396"/>
                <a:gd name="T21" fmla="*/ 41 h 64"/>
                <a:gd name="T22" fmla="*/ 0 w 396"/>
                <a:gd name="T23" fmla="*/ 49 h 64"/>
                <a:gd name="T24" fmla="*/ 1 w 396"/>
                <a:gd name="T25" fmla="*/ 54 h 64"/>
                <a:gd name="T26" fmla="*/ 4 w 396"/>
                <a:gd name="T27" fmla="*/ 60 h 64"/>
                <a:gd name="T28" fmla="*/ 10 w 396"/>
                <a:gd name="T29" fmla="*/ 62 h 64"/>
                <a:gd name="T30" fmla="*/ 10 w 396"/>
                <a:gd name="T31" fmla="*/ 62 h 64"/>
                <a:gd name="T32" fmla="*/ 16 w 396"/>
                <a:gd name="T33" fmla="*/ 64 h 64"/>
                <a:gd name="T34" fmla="*/ 16 w 396"/>
                <a:gd name="T35" fmla="*/ 64 h 64"/>
                <a:gd name="T36" fmla="*/ 20 w 396"/>
                <a:gd name="T37" fmla="*/ 64 h 64"/>
                <a:gd name="T38" fmla="*/ 25 w 396"/>
                <a:gd name="T39" fmla="*/ 61 h 64"/>
                <a:gd name="T40" fmla="*/ 29 w 396"/>
                <a:gd name="T41" fmla="*/ 59 h 64"/>
                <a:gd name="T42" fmla="*/ 31 w 396"/>
                <a:gd name="T43" fmla="*/ 54 h 64"/>
                <a:gd name="T44" fmla="*/ 31 w 396"/>
                <a:gd name="T45" fmla="*/ 54 h 64"/>
                <a:gd name="T46" fmla="*/ 34 w 396"/>
                <a:gd name="T47" fmla="*/ 47 h 64"/>
                <a:gd name="T48" fmla="*/ 39 w 396"/>
                <a:gd name="T49" fmla="*/ 43 h 64"/>
                <a:gd name="T50" fmla="*/ 44 w 396"/>
                <a:gd name="T51" fmla="*/ 39 h 64"/>
                <a:gd name="T52" fmla="*/ 49 w 396"/>
                <a:gd name="T53" fmla="*/ 36 h 64"/>
                <a:gd name="T54" fmla="*/ 55 w 396"/>
                <a:gd name="T55" fmla="*/ 34 h 64"/>
                <a:gd name="T56" fmla="*/ 60 w 396"/>
                <a:gd name="T57" fmla="*/ 33 h 64"/>
                <a:gd name="T58" fmla="*/ 69 w 396"/>
                <a:gd name="T59" fmla="*/ 33 h 64"/>
                <a:gd name="T60" fmla="*/ 69 w 396"/>
                <a:gd name="T61" fmla="*/ 33 h 64"/>
                <a:gd name="T62" fmla="*/ 76 w 396"/>
                <a:gd name="T63" fmla="*/ 33 h 64"/>
                <a:gd name="T64" fmla="*/ 76 w 396"/>
                <a:gd name="T65" fmla="*/ 33 h 64"/>
                <a:gd name="T66" fmla="*/ 78 w 396"/>
                <a:gd name="T67" fmla="*/ 33 h 64"/>
                <a:gd name="T68" fmla="*/ 380 w 396"/>
                <a:gd name="T69" fmla="*/ 33 h 64"/>
                <a:gd name="T70" fmla="*/ 380 w 396"/>
                <a:gd name="T71" fmla="*/ 33 h 64"/>
                <a:gd name="T72" fmla="*/ 386 w 396"/>
                <a:gd name="T73" fmla="*/ 31 h 64"/>
                <a:gd name="T74" fmla="*/ 391 w 396"/>
                <a:gd name="T75" fmla="*/ 28 h 64"/>
                <a:gd name="T76" fmla="*/ 395 w 396"/>
                <a:gd name="T77" fmla="*/ 23 h 64"/>
                <a:gd name="T78" fmla="*/ 396 w 396"/>
                <a:gd name="T79" fmla="*/ 16 h 64"/>
                <a:gd name="T80" fmla="*/ 396 w 396"/>
                <a:gd name="T81" fmla="*/ 16 h 64"/>
                <a:gd name="T82" fmla="*/ 395 w 396"/>
                <a:gd name="T83" fmla="*/ 10 h 64"/>
                <a:gd name="T84" fmla="*/ 391 w 396"/>
                <a:gd name="T85" fmla="*/ 5 h 64"/>
                <a:gd name="T86" fmla="*/ 386 w 396"/>
                <a:gd name="T87" fmla="*/ 1 h 64"/>
                <a:gd name="T88" fmla="*/ 380 w 396"/>
                <a:gd name="T89" fmla="*/ 0 h 64"/>
                <a:gd name="T90" fmla="*/ 80 w 396"/>
                <a:gd name="T91" fmla="*/ 0 h 64"/>
                <a:gd name="T92" fmla="*/ 80 w 396"/>
                <a:gd name="T93" fmla="*/ 0 h 64"/>
                <a:gd name="T94" fmla="*/ 70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70" y="0"/>
                  </a:moveTo>
                  <a:lnTo>
                    <a:pt x="70" y="0"/>
                  </a:lnTo>
                  <a:lnTo>
                    <a:pt x="61" y="0"/>
                  </a:lnTo>
                  <a:lnTo>
                    <a:pt x="51" y="1"/>
                  </a:lnTo>
                  <a:lnTo>
                    <a:pt x="41" y="4"/>
                  </a:lnTo>
                  <a:lnTo>
                    <a:pt x="32" y="9"/>
                  </a:lnTo>
                  <a:lnTo>
                    <a:pt x="23" y="14"/>
                  </a:lnTo>
                  <a:lnTo>
                    <a:pt x="14" y="21"/>
                  </a:lnTo>
                  <a:lnTo>
                    <a:pt x="6" y="30"/>
                  </a:lnTo>
                  <a:lnTo>
                    <a:pt x="1" y="41"/>
                  </a:lnTo>
                  <a:lnTo>
                    <a:pt x="1" y="41"/>
                  </a:lnTo>
                  <a:lnTo>
                    <a:pt x="0" y="49"/>
                  </a:lnTo>
                  <a:lnTo>
                    <a:pt x="1" y="54"/>
                  </a:lnTo>
                  <a:lnTo>
                    <a:pt x="4" y="60"/>
                  </a:lnTo>
                  <a:lnTo>
                    <a:pt x="10" y="62"/>
                  </a:lnTo>
                  <a:lnTo>
                    <a:pt x="10" y="62"/>
                  </a:lnTo>
                  <a:lnTo>
                    <a:pt x="16" y="64"/>
                  </a:lnTo>
                  <a:lnTo>
                    <a:pt x="16" y="64"/>
                  </a:lnTo>
                  <a:lnTo>
                    <a:pt x="20" y="64"/>
                  </a:lnTo>
                  <a:lnTo>
                    <a:pt x="25" y="61"/>
                  </a:lnTo>
                  <a:lnTo>
                    <a:pt x="29" y="59"/>
                  </a:lnTo>
                  <a:lnTo>
                    <a:pt x="31" y="54"/>
                  </a:lnTo>
                  <a:lnTo>
                    <a:pt x="31" y="54"/>
                  </a:lnTo>
                  <a:lnTo>
                    <a:pt x="34" y="47"/>
                  </a:lnTo>
                  <a:lnTo>
                    <a:pt x="39" y="43"/>
                  </a:lnTo>
                  <a:lnTo>
                    <a:pt x="44" y="39"/>
                  </a:lnTo>
                  <a:lnTo>
                    <a:pt x="49" y="36"/>
                  </a:lnTo>
                  <a:lnTo>
                    <a:pt x="55" y="34"/>
                  </a:lnTo>
                  <a:lnTo>
                    <a:pt x="60" y="33"/>
                  </a:lnTo>
                  <a:lnTo>
                    <a:pt x="69" y="33"/>
                  </a:lnTo>
                  <a:lnTo>
                    <a:pt x="69" y="33"/>
                  </a:lnTo>
                  <a:lnTo>
                    <a:pt x="76" y="33"/>
                  </a:lnTo>
                  <a:lnTo>
                    <a:pt x="76" y="33"/>
                  </a:lnTo>
                  <a:lnTo>
                    <a:pt x="78" y="33"/>
                  </a:lnTo>
                  <a:lnTo>
                    <a:pt x="380" y="33"/>
                  </a:lnTo>
                  <a:lnTo>
                    <a:pt x="380" y="33"/>
                  </a:lnTo>
                  <a:lnTo>
                    <a:pt x="386" y="31"/>
                  </a:lnTo>
                  <a:lnTo>
                    <a:pt x="391" y="28"/>
                  </a:lnTo>
                  <a:lnTo>
                    <a:pt x="395" y="23"/>
                  </a:lnTo>
                  <a:lnTo>
                    <a:pt x="396" y="16"/>
                  </a:lnTo>
                  <a:lnTo>
                    <a:pt x="396" y="16"/>
                  </a:lnTo>
                  <a:lnTo>
                    <a:pt x="395" y="10"/>
                  </a:lnTo>
                  <a:lnTo>
                    <a:pt x="391" y="5"/>
                  </a:lnTo>
                  <a:lnTo>
                    <a:pt x="386" y="1"/>
                  </a:lnTo>
                  <a:lnTo>
                    <a:pt x="380" y="0"/>
                  </a:lnTo>
                  <a:lnTo>
                    <a:pt x="80" y="0"/>
                  </a:lnTo>
                  <a:lnTo>
                    <a:pt x="80" y="0"/>
                  </a:lnTo>
                  <a:lnTo>
                    <a:pt x="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55"/>
            <p:cNvSpPr>
              <a:spLocks/>
            </p:cNvSpPr>
            <p:nvPr/>
          </p:nvSpPr>
          <p:spPr bwMode="auto">
            <a:xfrm>
              <a:off x="428" y="1341"/>
              <a:ext cx="79" cy="12"/>
            </a:xfrm>
            <a:custGeom>
              <a:avLst/>
              <a:gdLst>
                <a:gd name="T0" fmla="*/ 70 w 396"/>
                <a:gd name="T1" fmla="*/ 0 h 64"/>
                <a:gd name="T2" fmla="*/ 70 w 396"/>
                <a:gd name="T3" fmla="*/ 0 h 64"/>
                <a:gd name="T4" fmla="*/ 61 w 396"/>
                <a:gd name="T5" fmla="*/ 0 h 64"/>
                <a:gd name="T6" fmla="*/ 51 w 396"/>
                <a:gd name="T7" fmla="*/ 1 h 64"/>
                <a:gd name="T8" fmla="*/ 41 w 396"/>
                <a:gd name="T9" fmla="*/ 4 h 64"/>
                <a:gd name="T10" fmla="*/ 32 w 396"/>
                <a:gd name="T11" fmla="*/ 9 h 64"/>
                <a:gd name="T12" fmla="*/ 23 w 396"/>
                <a:gd name="T13" fmla="*/ 14 h 64"/>
                <a:gd name="T14" fmla="*/ 14 w 396"/>
                <a:gd name="T15" fmla="*/ 21 h 64"/>
                <a:gd name="T16" fmla="*/ 6 w 396"/>
                <a:gd name="T17" fmla="*/ 30 h 64"/>
                <a:gd name="T18" fmla="*/ 1 w 396"/>
                <a:gd name="T19" fmla="*/ 41 h 64"/>
                <a:gd name="T20" fmla="*/ 1 w 396"/>
                <a:gd name="T21" fmla="*/ 41 h 64"/>
                <a:gd name="T22" fmla="*/ 0 w 396"/>
                <a:gd name="T23" fmla="*/ 49 h 64"/>
                <a:gd name="T24" fmla="*/ 1 w 396"/>
                <a:gd name="T25" fmla="*/ 54 h 64"/>
                <a:gd name="T26" fmla="*/ 4 w 396"/>
                <a:gd name="T27" fmla="*/ 60 h 64"/>
                <a:gd name="T28" fmla="*/ 10 w 396"/>
                <a:gd name="T29" fmla="*/ 62 h 64"/>
                <a:gd name="T30" fmla="*/ 10 w 396"/>
                <a:gd name="T31" fmla="*/ 62 h 64"/>
                <a:gd name="T32" fmla="*/ 16 w 396"/>
                <a:gd name="T33" fmla="*/ 64 h 64"/>
                <a:gd name="T34" fmla="*/ 16 w 396"/>
                <a:gd name="T35" fmla="*/ 64 h 64"/>
                <a:gd name="T36" fmla="*/ 20 w 396"/>
                <a:gd name="T37" fmla="*/ 64 h 64"/>
                <a:gd name="T38" fmla="*/ 25 w 396"/>
                <a:gd name="T39" fmla="*/ 61 h 64"/>
                <a:gd name="T40" fmla="*/ 29 w 396"/>
                <a:gd name="T41" fmla="*/ 59 h 64"/>
                <a:gd name="T42" fmla="*/ 31 w 396"/>
                <a:gd name="T43" fmla="*/ 54 h 64"/>
                <a:gd name="T44" fmla="*/ 31 w 396"/>
                <a:gd name="T45" fmla="*/ 54 h 64"/>
                <a:gd name="T46" fmla="*/ 34 w 396"/>
                <a:gd name="T47" fmla="*/ 47 h 64"/>
                <a:gd name="T48" fmla="*/ 39 w 396"/>
                <a:gd name="T49" fmla="*/ 43 h 64"/>
                <a:gd name="T50" fmla="*/ 44 w 396"/>
                <a:gd name="T51" fmla="*/ 39 h 64"/>
                <a:gd name="T52" fmla="*/ 49 w 396"/>
                <a:gd name="T53" fmla="*/ 36 h 64"/>
                <a:gd name="T54" fmla="*/ 55 w 396"/>
                <a:gd name="T55" fmla="*/ 34 h 64"/>
                <a:gd name="T56" fmla="*/ 60 w 396"/>
                <a:gd name="T57" fmla="*/ 33 h 64"/>
                <a:gd name="T58" fmla="*/ 69 w 396"/>
                <a:gd name="T59" fmla="*/ 33 h 64"/>
                <a:gd name="T60" fmla="*/ 69 w 396"/>
                <a:gd name="T61" fmla="*/ 33 h 64"/>
                <a:gd name="T62" fmla="*/ 76 w 396"/>
                <a:gd name="T63" fmla="*/ 33 h 64"/>
                <a:gd name="T64" fmla="*/ 76 w 396"/>
                <a:gd name="T65" fmla="*/ 33 h 64"/>
                <a:gd name="T66" fmla="*/ 78 w 396"/>
                <a:gd name="T67" fmla="*/ 33 h 64"/>
                <a:gd name="T68" fmla="*/ 380 w 396"/>
                <a:gd name="T69" fmla="*/ 33 h 64"/>
                <a:gd name="T70" fmla="*/ 380 w 396"/>
                <a:gd name="T71" fmla="*/ 33 h 64"/>
                <a:gd name="T72" fmla="*/ 386 w 396"/>
                <a:gd name="T73" fmla="*/ 31 h 64"/>
                <a:gd name="T74" fmla="*/ 391 w 396"/>
                <a:gd name="T75" fmla="*/ 28 h 64"/>
                <a:gd name="T76" fmla="*/ 395 w 396"/>
                <a:gd name="T77" fmla="*/ 23 h 64"/>
                <a:gd name="T78" fmla="*/ 396 w 396"/>
                <a:gd name="T79" fmla="*/ 16 h 64"/>
                <a:gd name="T80" fmla="*/ 396 w 396"/>
                <a:gd name="T81" fmla="*/ 16 h 64"/>
                <a:gd name="T82" fmla="*/ 395 w 396"/>
                <a:gd name="T83" fmla="*/ 10 h 64"/>
                <a:gd name="T84" fmla="*/ 391 w 396"/>
                <a:gd name="T85" fmla="*/ 5 h 64"/>
                <a:gd name="T86" fmla="*/ 386 w 396"/>
                <a:gd name="T87" fmla="*/ 1 h 64"/>
                <a:gd name="T88" fmla="*/ 380 w 396"/>
                <a:gd name="T89" fmla="*/ 0 h 64"/>
                <a:gd name="T90" fmla="*/ 80 w 396"/>
                <a:gd name="T91" fmla="*/ 0 h 64"/>
                <a:gd name="T92" fmla="*/ 80 w 396"/>
                <a:gd name="T93" fmla="*/ 0 h 64"/>
                <a:gd name="T94" fmla="*/ 70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70" y="0"/>
                  </a:moveTo>
                  <a:lnTo>
                    <a:pt x="70" y="0"/>
                  </a:lnTo>
                  <a:lnTo>
                    <a:pt x="61" y="0"/>
                  </a:lnTo>
                  <a:lnTo>
                    <a:pt x="51" y="1"/>
                  </a:lnTo>
                  <a:lnTo>
                    <a:pt x="41" y="4"/>
                  </a:lnTo>
                  <a:lnTo>
                    <a:pt x="32" y="9"/>
                  </a:lnTo>
                  <a:lnTo>
                    <a:pt x="23" y="14"/>
                  </a:lnTo>
                  <a:lnTo>
                    <a:pt x="14" y="21"/>
                  </a:lnTo>
                  <a:lnTo>
                    <a:pt x="6" y="30"/>
                  </a:lnTo>
                  <a:lnTo>
                    <a:pt x="1" y="41"/>
                  </a:lnTo>
                  <a:lnTo>
                    <a:pt x="1" y="41"/>
                  </a:lnTo>
                  <a:lnTo>
                    <a:pt x="0" y="49"/>
                  </a:lnTo>
                  <a:lnTo>
                    <a:pt x="1" y="54"/>
                  </a:lnTo>
                  <a:lnTo>
                    <a:pt x="4" y="60"/>
                  </a:lnTo>
                  <a:lnTo>
                    <a:pt x="10" y="62"/>
                  </a:lnTo>
                  <a:lnTo>
                    <a:pt x="10" y="62"/>
                  </a:lnTo>
                  <a:lnTo>
                    <a:pt x="16" y="64"/>
                  </a:lnTo>
                  <a:lnTo>
                    <a:pt x="16" y="64"/>
                  </a:lnTo>
                  <a:lnTo>
                    <a:pt x="20" y="64"/>
                  </a:lnTo>
                  <a:lnTo>
                    <a:pt x="25" y="61"/>
                  </a:lnTo>
                  <a:lnTo>
                    <a:pt x="29" y="59"/>
                  </a:lnTo>
                  <a:lnTo>
                    <a:pt x="31" y="54"/>
                  </a:lnTo>
                  <a:lnTo>
                    <a:pt x="31" y="54"/>
                  </a:lnTo>
                  <a:lnTo>
                    <a:pt x="34" y="47"/>
                  </a:lnTo>
                  <a:lnTo>
                    <a:pt x="39" y="43"/>
                  </a:lnTo>
                  <a:lnTo>
                    <a:pt x="44" y="39"/>
                  </a:lnTo>
                  <a:lnTo>
                    <a:pt x="49" y="36"/>
                  </a:lnTo>
                  <a:lnTo>
                    <a:pt x="55" y="34"/>
                  </a:lnTo>
                  <a:lnTo>
                    <a:pt x="60" y="33"/>
                  </a:lnTo>
                  <a:lnTo>
                    <a:pt x="69" y="33"/>
                  </a:lnTo>
                  <a:lnTo>
                    <a:pt x="69" y="33"/>
                  </a:lnTo>
                  <a:lnTo>
                    <a:pt x="76" y="33"/>
                  </a:lnTo>
                  <a:lnTo>
                    <a:pt x="76" y="33"/>
                  </a:lnTo>
                  <a:lnTo>
                    <a:pt x="78" y="33"/>
                  </a:lnTo>
                  <a:lnTo>
                    <a:pt x="380" y="33"/>
                  </a:lnTo>
                  <a:lnTo>
                    <a:pt x="380" y="33"/>
                  </a:lnTo>
                  <a:lnTo>
                    <a:pt x="386" y="31"/>
                  </a:lnTo>
                  <a:lnTo>
                    <a:pt x="391" y="28"/>
                  </a:lnTo>
                  <a:lnTo>
                    <a:pt x="395" y="23"/>
                  </a:lnTo>
                  <a:lnTo>
                    <a:pt x="396" y="16"/>
                  </a:lnTo>
                  <a:lnTo>
                    <a:pt x="396" y="16"/>
                  </a:lnTo>
                  <a:lnTo>
                    <a:pt x="395" y="10"/>
                  </a:lnTo>
                  <a:lnTo>
                    <a:pt x="391" y="5"/>
                  </a:lnTo>
                  <a:lnTo>
                    <a:pt x="386" y="1"/>
                  </a:lnTo>
                  <a:lnTo>
                    <a:pt x="380" y="0"/>
                  </a:lnTo>
                  <a:lnTo>
                    <a:pt x="80" y="0"/>
                  </a:lnTo>
                  <a:lnTo>
                    <a:pt x="80" y="0"/>
                  </a:lnTo>
                  <a:lnTo>
                    <a:pt x="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56"/>
            <p:cNvSpPr>
              <a:spLocks/>
            </p:cNvSpPr>
            <p:nvPr/>
          </p:nvSpPr>
          <p:spPr bwMode="auto">
            <a:xfrm>
              <a:off x="428" y="1368"/>
              <a:ext cx="79" cy="13"/>
            </a:xfrm>
            <a:custGeom>
              <a:avLst/>
              <a:gdLst>
                <a:gd name="T0" fmla="*/ 70 w 396"/>
                <a:gd name="T1" fmla="*/ 0 h 65"/>
                <a:gd name="T2" fmla="*/ 70 w 396"/>
                <a:gd name="T3" fmla="*/ 0 h 65"/>
                <a:gd name="T4" fmla="*/ 61 w 396"/>
                <a:gd name="T5" fmla="*/ 2 h 65"/>
                <a:gd name="T6" fmla="*/ 51 w 396"/>
                <a:gd name="T7" fmla="*/ 3 h 65"/>
                <a:gd name="T8" fmla="*/ 41 w 396"/>
                <a:gd name="T9" fmla="*/ 5 h 65"/>
                <a:gd name="T10" fmla="*/ 32 w 396"/>
                <a:gd name="T11" fmla="*/ 9 h 65"/>
                <a:gd name="T12" fmla="*/ 23 w 396"/>
                <a:gd name="T13" fmla="*/ 14 h 65"/>
                <a:gd name="T14" fmla="*/ 14 w 396"/>
                <a:gd name="T15" fmla="*/ 22 h 65"/>
                <a:gd name="T16" fmla="*/ 6 w 396"/>
                <a:gd name="T17" fmla="*/ 32 h 65"/>
                <a:gd name="T18" fmla="*/ 1 w 396"/>
                <a:gd name="T19" fmla="*/ 43 h 65"/>
                <a:gd name="T20" fmla="*/ 1 w 396"/>
                <a:gd name="T21" fmla="*/ 43 h 65"/>
                <a:gd name="T22" fmla="*/ 0 w 396"/>
                <a:gd name="T23" fmla="*/ 49 h 65"/>
                <a:gd name="T24" fmla="*/ 1 w 396"/>
                <a:gd name="T25" fmla="*/ 55 h 65"/>
                <a:gd name="T26" fmla="*/ 4 w 396"/>
                <a:gd name="T27" fmla="*/ 60 h 65"/>
                <a:gd name="T28" fmla="*/ 10 w 396"/>
                <a:gd name="T29" fmla="*/ 64 h 65"/>
                <a:gd name="T30" fmla="*/ 10 w 396"/>
                <a:gd name="T31" fmla="*/ 64 h 65"/>
                <a:gd name="T32" fmla="*/ 16 w 396"/>
                <a:gd name="T33" fmla="*/ 65 h 65"/>
                <a:gd name="T34" fmla="*/ 16 w 396"/>
                <a:gd name="T35" fmla="*/ 65 h 65"/>
                <a:gd name="T36" fmla="*/ 20 w 396"/>
                <a:gd name="T37" fmla="*/ 64 h 65"/>
                <a:gd name="T38" fmla="*/ 25 w 396"/>
                <a:gd name="T39" fmla="*/ 63 h 65"/>
                <a:gd name="T40" fmla="*/ 29 w 396"/>
                <a:gd name="T41" fmla="*/ 59 h 65"/>
                <a:gd name="T42" fmla="*/ 31 w 396"/>
                <a:gd name="T43" fmla="*/ 55 h 65"/>
                <a:gd name="T44" fmla="*/ 31 w 396"/>
                <a:gd name="T45" fmla="*/ 55 h 65"/>
                <a:gd name="T46" fmla="*/ 34 w 396"/>
                <a:gd name="T47" fmla="*/ 48 h 65"/>
                <a:gd name="T48" fmla="*/ 39 w 396"/>
                <a:gd name="T49" fmla="*/ 43 h 65"/>
                <a:gd name="T50" fmla="*/ 44 w 396"/>
                <a:gd name="T51" fmla="*/ 39 h 65"/>
                <a:gd name="T52" fmla="*/ 49 w 396"/>
                <a:gd name="T53" fmla="*/ 37 h 65"/>
                <a:gd name="T54" fmla="*/ 55 w 396"/>
                <a:gd name="T55" fmla="*/ 35 h 65"/>
                <a:gd name="T56" fmla="*/ 60 w 396"/>
                <a:gd name="T57" fmla="*/ 34 h 65"/>
                <a:gd name="T58" fmla="*/ 69 w 396"/>
                <a:gd name="T59" fmla="*/ 33 h 65"/>
                <a:gd name="T60" fmla="*/ 69 w 396"/>
                <a:gd name="T61" fmla="*/ 33 h 65"/>
                <a:gd name="T62" fmla="*/ 76 w 396"/>
                <a:gd name="T63" fmla="*/ 33 h 65"/>
                <a:gd name="T64" fmla="*/ 76 w 396"/>
                <a:gd name="T65" fmla="*/ 33 h 65"/>
                <a:gd name="T66" fmla="*/ 78 w 396"/>
                <a:gd name="T67" fmla="*/ 34 h 65"/>
                <a:gd name="T68" fmla="*/ 380 w 396"/>
                <a:gd name="T69" fmla="*/ 34 h 65"/>
                <a:gd name="T70" fmla="*/ 380 w 396"/>
                <a:gd name="T71" fmla="*/ 34 h 65"/>
                <a:gd name="T72" fmla="*/ 386 w 396"/>
                <a:gd name="T73" fmla="*/ 33 h 65"/>
                <a:gd name="T74" fmla="*/ 391 w 396"/>
                <a:gd name="T75" fmla="*/ 29 h 65"/>
                <a:gd name="T76" fmla="*/ 395 w 396"/>
                <a:gd name="T77" fmla="*/ 24 h 65"/>
                <a:gd name="T78" fmla="*/ 396 w 396"/>
                <a:gd name="T79" fmla="*/ 18 h 65"/>
                <a:gd name="T80" fmla="*/ 396 w 396"/>
                <a:gd name="T81" fmla="*/ 18 h 65"/>
                <a:gd name="T82" fmla="*/ 395 w 396"/>
                <a:gd name="T83" fmla="*/ 12 h 65"/>
                <a:gd name="T84" fmla="*/ 391 w 396"/>
                <a:gd name="T85" fmla="*/ 5 h 65"/>
                <a:gd name="T86" fmla="*/ 386 w 396"/>
                <a:gd name="T87" fmla="*/ 3 h 65"/>
                <a:gd name="T88" fmla="*/ 380 w 396"/>
                <a:gd name="T89" fmla="*/ 2 h 65"/>
                <a:gd name="T90" fmla="*/ 80 w 396"/>
                <a:gd name="T91" fmla="*/ 2 h 65"/>
                <a:gd name="T92" fmla="*/ 80 w 396"/>
                <a:gd name="T93" fmla="*/ 2 h 65"/>
                <a:gd name="T94" fmla="*/ 70 w 396"/>
                <a:gd name="T9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70" y="0"/>
                  </a:moveTo>
                  <a:lnTo>
                    <a:pt x="70" y="0"/>
                  </a:lnTo>
                  <a:lnTo>
                    <a:pt x="61" y="2"/>
                  </a:lnTo>
                  <a:lnTo>
                    <a:pt x="51" y="3"/>
                  </a:lnTo>
                  <a:lnTo>
                    <a:pt x="41" y="5"/>
                  </a:lnTo>
                  <a:lnTo>
                    <a:pt x="32" y="9"/>
                  </a:lnTo>
                  <a:lnTo>
                    <a:pt x="23" y="14"/>
                  </a:lnTo>
                  <a:lnTo>
                    <a:pt x="14" y="22"/>
                  </a:lnTo>
                  <a:lnTo>
                    <a:pt x="6" y="32"/>
                  </a:lnTo>
                  <a:lnTo>
                    <a:pt x="1" y="43"/>
                  </a:lnTo>
                  <a:lnTo>
                    <a:pt x="1" y="43"/>
                  </a:lnTo>
                  <a:lnTo>
                    <a:pt x="0" y="49"/>
                  </a:lnTo>
                  <a:lnTo>
                    <a:pt x="1" y="55"/>
                  </a:lnTo>
                  <a:lnTo>
                    <a:pt x="4" y="60"/>
                  </a:lnTo>
                  <a:lnTo>
                    <a:pt x="10" y="64"/>
                  </a:lnTo>
                  <a:lnTo>
                    <a:pt x="10" y="64"/>
                  </a:lnTo>
                  <a:lnTo>
                    <a:pt x="16" y="65"/>
                  </a:lnTo>
                  <a:lnTo>
                    <a:pt x="16" y="65"/>
                  </a:lnTo>
                  <a:lnTo>
                    <a:pt x="20" y="64"/>
                  </a:lnTo>
                  <a:lnTo>
                    <a:pt x="25" y="63"/>
                  </a:lnTo>
                  <a:lnTo>
                    <a:pt x="29" y="59"/>
                  </a:lnTo>
                  <a:lnTo>
                    <a:pt x="31" y="55"/>
                  </a:lnTo>
                  <a:lnTo>
                    <a:pt x="31" y="55"/>
                  </a:lnTo>
                  <a:lnTo>
                    <a:pt x="34" y="48"/>
                  </a:lnTo>
                  <a:lnTo>
                    <a:pt x="39" y="43"/>
                  </a:lnTo>
                  <a:lnTo>
                    <a:pt x="44" y="39"/>
                  </a:lnTo>
                  <a:lnTo>
                    <a:pt x="49" y="37"/>
                  </a:lnTo>
                  <a:lnTo>
                    <a:pt x="55" y="35"/>
                  </a:lnTo>
                  <a:lnTo>
                    <a:pt x="60" y="34"/>
                  </a:lnTo>
                  <a:lnTo>
                    <a:pt x="69" y="33"/>
                  </a:lnTo>
                  <a:lnTo>
                    <a:pt x="69" y="33"/>
                  </a:lnTo>
                  <a:lnTo>
                    <a:pt x="76" y="33"/>
                  </a:lnTo>
                  <a:lnTo>
                    <a:pt x="76" y="33"/>
                  </a:lnTo>
                  <a:lnTo>
                    <a:pt x="78" y="34"/>
                  </a:lnTo>
                  <a:lnTo>
                    <a:pt x="380" y="34"/>
                  </a:lnTo>
                  <a:lnTo>
                    <a:pt x="380" y="34"/>
                  </a:lnTo>
                  <a:lnTo>
                    <a:pt x="386" y="33"/>
                  </a:lnTo>
                  <a:lnTo>
                    <a:pt x="391" y="29"/>
                  </a:lnTo>
                  <a:lnTo>
                    <a:pt x="395" y="24"/>
                  </a:lnTo>
                  <a:lnTo>
                    <a:pt x="396" y="18"/>
                  </a:lnTo>
                  <a:lnTo>
                    <a:pt x="396" y="18"/>
                  </a:lnTo>
                  <a:lnTo>
                    <a:pt x="395" y="12"/>
                  </a:lnTo>
                  <a:lnTo>
                    <a:pt x="391" y="5"/>
                  </a:lnTo>
                  <a:lnTo>
                    <a:pt x="386" y="3"/>
                  </a:lnTo>
                  <a:lnTo>
                    <a:pt x="380" y="2"/>
                  </a:lnTo>
                  <a:lnTo>
                    <a:pt x="80" y="2"/>
                  </a:lnTo>
                  <a:lnTo>
                    <a:pt x="80" y="2"/>
                  </a:lnTo>
                  <a:lnTo>
                    <a:pt x="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57"/>
            <p:cNvSpPr>
              <a:spLocks/>
            </p:cNvSpPr>
            <p:nvPr/>
          </p:nvSpPr>
          <p:spPr bwMode="auto">
            <a:xfrm>
              <a:off x="428" y="1368"/>
              <a:ext cx="79" cy="13"/>
            </a:xfrm>
            <a:custGeom>
              <a:avLst/>
              <a:gdLst>
                <a:gd name="T0" fmla="*/ 70 w 396"/>
                <a:gd name="T1" fmla="*/ 0 h 65"/>
                <a:gd name="T2" fmla="*/ 70 w 396"/>
                <a:gd name="T3" fmla="*/ 0 h 65"/>
                <a:gd name="T4" fmla="*/ 61 w 396"/>
                <a:gd name="T5" fmla="*/ 2 h 65"/>
                <a:gd name="T6" fmla="*/ 51 w 396"/>
                <a:gd name="T7" fmla="*/ 3 h 65"/>
                <a:gd name="T8" fmla="*/ 41 w 396"/>
                <a:gd name="T9" fmla="*/ 5 h 65"/>
                <a:gd name="T10" fmla="*/ 32 w 396"/>
                <a:gd name="T11" fmla="*/ 9 h 65"/>
                <a:gd name="T12" fmla="*/ 23 w 396"/>
                <a:gd name="T13" fmla="*/ 14 h 65"/>
                <a:gd name="T14" fmla="*/ 14 w 396"/>
                <a:gd name="T15" fmla="*/ 22 h 65"/>
                <a:gd name="T16" fmla="*/ 6 w 396"/>
                <a:gd name="T17" fmla="*/ 32 h 65"/>
                <a:gd name="T18" fmla="*/ 1 w 396"/>
                <a:gd name="T19" fmla="*/ 43 h 65"/>
                <a:gd name="T20" fmla="*/ 1 w 396"/>
                <a:gd name="T21" fmla="*/ 43 h 65"/>
                <a:gd name="T22" fmla="*/ 0 w 396"/>
                <a:gd name="T23" fmla="*/ 49 h 65"/>
                <a:gd name="T24" fmla="*/ 1 w 396"/>
                <a:gd name="T25" fmla="*/ 55 h 65"/>
                <a:gd name="T26" fmla="*/ 4 w 396"/>
                <a:gd name="T27" fmla="*/ 60 h 65"/>
                <a:gd name="T28" fmla="*/ 10 w 396"/>
                <a:gd name="T29" fmla="*/ 64 h 65"/>
                <a:gd name="T30" fmla="*/ 10 w 396"/>
                <a:gd name="T31" fmla="*/ 64 h 65"/>
                <a:gd name="T32" fmla="*/ 16 w 396"/>
                <a:gd name="T33" fmla="*/ 65 h 65"/>
                <a:gd name="T34" fmla="*/ 16 w 396"/>
                <a:gd name="T35" fmla="*/ 65 h 65"/>
                <a:gd name="T36" fmla="*/ 20 w 396"/>
                <a:gd name="T37" fmla="*/ 64 h 65"/>
                <a:gd name="T38" fmla="*/ 25 w 396"/>
                <a:gd name="T39" fmla="*/ 63 h 65"/>
                <a:gd name="T40" fmla="*/ 29 w 396"/>
                <a:gd name="T41" fmla="*/ 59 h 65"/>
                <a:gd name="T42" fmla="*/ 31 w 396"/>
                <a:gd name="T43" fmla="*/ 55 h 65"/>
                <a:gd name="T44" fmla="*/ 31 w 396"/>
                <a:gd name="T45" fmla="*/ 55 h 65"/>
                <a:gd name="T46" fmla="*/ 34 w 396"/>
                <a:gd name="T47" fmla="*/ 48 h 65"/>
                <a:gd name="T48" fmla="*/ 39 w 396"/>
                <a:gd name="T49" fmla="*/ 43 h 65"/>
                <a:gd name="T50" fmla="*/ 44 w 396"/>
                <a:gd name="T51" fmla="*/ 39 h 65"/>
                <a:gd name="T52" fmla="*/ 49 w 396"/>
                <a:gd name="T53" fmla="*/ 37 h 65"/>
                <a:gd name="T54" fmla="*/ 55 w 396"/>
                <a:gd name="T55" fmla="*/ 35 h 65"/>
                <a:gd name="T56" fmla="*/ 60 w 396"/>
                <a:gd name="T57" fmla="*/ 34 h 65"/>
                <a:gd name="T58" fmla="*/ 69 w 396"/>
                <a:gd name="T59" fmla="*/ 33 h 65"/>
                <a:gd name="T60" fmla="*/ 69 w 396"/>
                <a:gd name="T61" fmla="*/ 33 h 65"/>
                <a:gd name="T62" fmla="*/ 76 w 396"/>
                <a:gd name="T63" fmla="*/ 33 h 65"/>
                <a:gd name="T64" fmla="*/ 76 w 396"/>
                <a:gd name="T65" fmla="*/ 33 h 65"/>
                <a:gd name="T66" fmla="*/ 78 w 396"/>
                <a:gd name="T67" fmla="*/ 34 h 65"/>
                <a:gd name="T68" fmla="*/ 380 w 396"/>
                <a:gd name="T69" fmla="*/ 34 h 65"/>
                <a:gd name="T70" fmla="*/ 380 w 396"/>
                <a:gd name="T71" fmla="*/ 34 h 65"/>
                <a:gd name="T72" fmla="*/ 386 w 396"/>
                <a:gd name="T73" fmla="*/ 33 h 65"/>
                <a:gd name="T74" fmla="*/ 391 w 396"/>
                <a:gd name="T75" fmla="*/ 29 h 65"/>
                <a:gd name="T76" fmla="*/ 395 w 396"/>
                <a:gd name="T77" fmla="*/ 24 h 65"/>
                <a:gd name="T78" fmla="*/ 396 w 396"/>
                <a:gd name="T79" fmla="*/ 18 h 65"/>
                <a:gd name="T80" fmla="*/ 396 w 396"/>
                <a:gd name="T81" fmla="*/ 18 h 65"/>
                <a:gd name="T82" fmla="*/ 395 w 396"/>
                <a:gd name="T83" fmla="*/ 12 h 65"/>
                <a:gd name="T84" fmla="*/ 391 w 396"/>
                <a:gd name="T85" fmla="*/ 5 h 65"/>
                <a:gd name="T86" fmla="*/ 386 w 396"/>
                <a:gd name="T87" fmla="*/ 3 h 65"/>
                <a:gd name="T88" fmla="*/ 380 w 396"/>
                <a:gd name="T89" fmla="*/ 2 h 65"/>
                <a:gd name="T90" fmla="*/ 80 w 396"/>
                <a:gd name="T91" fmla="*/ 2 h 65"/>
                <a:gd name="T92" fmla="*/ 80 w 396"/>
                <a:gd name="T93" fmla="*/ 2 h 65"/>
                <a:gd name="T94" fmla="*/ 70 w 396"/>
                <a:gd name="T9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70" y="0"/>
                  </a:moveTo>
                  <a:lnTo>
                    <a:pt x="70" y="0"/>
                  </a:lnTo>
                  <a:lnTo>
                    <a:pt x="61" y="2"/>
                  </a:lnTo>
                  <a:lnTo>
                    <a:pt x="51" y="3"/>
                  </a:lnTo>
                  <a:lnTo>
                    <a:pt x="41" y="5"/>
                  </a:lnTo>
                  <a:lnTo>
                    <a:pt x="32" y="9"/>
                  </a:lnTo>
                  <a:lnTo>
                    <a:pt x="23" y="14"/>
                  </a:lnTo>
                  <a:lnTo>
                    <a:pt x="14" y="22"/>
                  </a:lnTo>
                  <a:lnTo>
                    <a:pt x="6" y="32"/>
                  </a:lnTo>
                  <a:lnTo>
                    <a:pt x="1" y="43"/>
                  </a:lnTo>
                  <a:lnTo>
                    <a:pt x="1" y="43"/>
                  </a:lnTo>
                  <a:lnTo>
                    <a:pt x="0" y="49"/>
                  </a:lnTo>
                  <a:lnTo>
                    <a:pt x="1" y="55"/>
                  </a:lnTo>
                  <a:lnTo>
                    <a:pt x="4" y="60"/>
                  </a:lnTo>
                  <a:lnTo>
                    <a:pt x="10" y="64"/>
                  </a:lnTo>
                  <a:lnTo>
                    <a:pt x="10" y="64"/>
                  </a:lnTo>
                  <a:lnTo>
                    <a:pt x="16" y="65"/>
                  </a:lnTo>
                  <a:lnTo>
                    <a:pt x="16" y="65"/>
                  </a:lnTo>
                  <a:lnTo>
                    <a:pt x="20" y="64"/>
                  </a:lnTo>
                  <a:lnTo>
                    <a:pt x="25" y="63"/>
                  </a:lnTo>
                  <a:lnTo>
                    <a:pt x="29" y="59"/>
                  </a:lnTo>
                  <a:lnTo>
                    <a:pt x="31" y="55"/>
                  </a:lnTo>
                  <a:lnTo>
                    <a:pt x="31" y="55"/>
                  </a:lnTo>
                  <a:lnTo>
                    <a:pt x="34" y="48"/>
                  </a:lnTo>
                  <a:lnTo>
                    <a:pt x="39" y="43"/>
                  </a:lnTo>
                  <a:lnTo>
                    <a:pt x="44" y="39"/>
                  </a:lnTo>
                  <a:lnTo>
                    <a:pt x="49" y="37"/>
                  </a:lnTo>
                  <a:lnTo>
                    <a:pt x="55" y="35"/>
                  </a:lnTo>
                  <a:lnTo>
                    <a:pt x="60" y="34"/>
                  </a:lnTo>
                  <a:lnTo>
                    <a:pt x="69" y="33"/>
                  </a:lnTo>
                  <a:lnTo>
                    <a:pt x="69" y="33"/>
                  </a:lnTo>
                  <a:lnTo>
                    <a:pt x="76" y="33"/>
                  </a:lnTo>
                  <a:lnTo>
                    <a:pt x="76" y="33"/>
                  </a:lnTo>
                  <a:lnTo>
                    <a:pt x="78" y="34"/>
                  </a:lnTo>
                  <a:lnTo>
                    <a:pt x="380" y="34"/>
                  </a:lnTo>
                  <a:lnTo>
                    <a:pt x="380" y="34"/>
                  </a:lnTo>
                  <a:lnTo>
                    <a:pt x="386" y="33"/>
                  </a:lnTo>
                  <a:lnTo>
                    <a:pt x="391" y="29"/>
                  </a:lnTo>
                  <a:lnTo>
                    <a:pt x="395" y="24"/>
                  </a:lnTo>
                  <a:lnTo>
                    <a:pt x="396" y="18"/>
                  </a:lnTo>
                  <a:lnTo>
                    <a:pt x="396" y="18"/>
                  </a:lnTo>
                  <a:lnTo>
                    <a:pt x="395" y="12"/>
                  </a:lnTo>
                  <a:lnTo>
                    <a:pt x="391" y="5"/>
                  </a:lnTo>
                  <a:lnTo>
                    <a:pt x="386" y="3"/>
                  </a:lnTo>
                  <a:lnTo>
                    <a:pt x="380" y="2"/>
                  </a:lnTo>
                  <a:lnTo>
                    <a:pt x="80" y="2"/>
                  </a:lnTo>
                  <a:lnTo>
                    <a:pt x="80" y="2"/>
                  </a:lnTo>
                  <a:lnTo>
                    <a:pt x="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8"/>
            <p:cNvSpPr>
              <a:spLocks/>
            </p:cNvSpPr>
            <p:nvPr/>
          </p:nvSpPr>
          <p:spPr bwMode="auto">
            <a:xfrm>
              <a:off x="428" y="1396"/>
              <a:ext cx="79" cy="13"/>
            </a:xfrm>
            <a:custGeom>
              <a:avLst/>
              <a:gdLst>
                <a:gd name="T0" fmla="*/ 70 w 396"/>
                <a:gd name="T1" fmla="*/ 0 h 63"/>
                <a:gd name="T2" fmla="*/ 70 w 396"/>
                <a:gd name="T3" fmla="*/ 0 h 63"/>
                <a:gd name="T4" fmla="*/ 61 w 396"/>
                <a:gd name="T5" fmla="*/ 0 h 63"/>
                <a:gd name="T6" fmla="*/ 51 w 396"/>
                <a:gd name="T7" fmla="*/ 1 h 63"/>
                <a:gd name="T8" fmla="*/ 41 w 396"/>
                <a:gd name="T9" fmla="*/ 4 h 63"/>
                <a:gd name="T10" fmla="*/ 32 w 396"/>
                <a:gd name="T11" fmla="*/ 7 h 63"/>
                <a:gd name="T12" fmla="*/ 23 w 396"/>
                <a:gd name="T13" fmla="*/ 14 h 63"/>
                <a:gd name="T14" fmla="*/ 14 w 396"/>
                <a:gd name="T15" fmla="*/ 21 h 63"/>
                <a:gd name="T16" fmla="*/ 6 w 396"/>
                <a:gd name="T17" fmla="*/ 30 h 63"/>
                <a:gd name="T18" fmla="*/ 1 w 396"/>
                <a:gd name="T19" fmla="*/ 41 h 63"/>
                <a:gd name="T20" fmla="*/ 1 w 396"/>
                <a:gd name="T21" fmla="*/ 41 h 63"/>
                <a:gd name="T22" fmla="*/ 0 w 396"/>
                <a:gd name="T23" fmla="*/ 47 h 63"/>
                <a:gd name="T24" fmla="*/ 1 w 396"/>
                <a:gd name="T25" fmla="*/ 53 h 63"/>
                <a:gd name="T26" fmla="*/ 4 w 396"/>
                <a:gd name="T27" fmla="*/ 58 h 63"/>
                <a:gd name="T28" fmla="*/ 10 w 396"/>
                <a:gd name="T29" fmla="*/ 62 h 63"/>
                <a:gd name="T30" fmla="*/ 10 w 396"/>
                <a:gd name="T31" fmla="*/ 62 h 63"/>
                <a:gd name="T32" fmla="*/ 16 w 396"/>
                <a:gd name="T33" fmla="*/ 63 h 63"/>
                <a:gd name="T34" fmla="*/ 16 w 396"/>
                <a:gd name="T35" fmla="*/ 63 h 63"/>
                <a:gd name="T36" fmla="*/ 20 w 396"/>
                <a:gd name="T37" fmla="*/ 63 h 63"/>
                <a:gd name="T38" fmla="*/ 25 w 396"/>
                <a:gd name="T39" fmla="*/ 61 h 63"/>
                <a:gd name="T40" fmla="*/ 29 w 396"/>
                <a:gd name="T41" fmla="*/ 57 h 63"/>
                <a:gd name="T42" fmla="*/ 31 w 396"/>
                <a:gd name="T43" fmla="*/ 53 h 63"/>
                <a:gd name="T44" fmla="*/ 31 w 396"/>
                <a:gd name="T45" fmla="*/ 53 h 63"/>
                <a:gd name="T46" fmla="*/ 34 w 396"/>
                <a:gd name="T47" fmla="*/ 47 h 63"/>
                <a:gd name="T48" fmla="*/ 39 w 396"/>
                <a:gd name="T49" fmla="*/ 42 h 63"/>
                <a:gd name="T50" fmla="*/ 44 w 396"/>
                <a:gd name="T51" fmla="*/ 39 h 63"/>
                <a:gd name="T52" fmla="*/ 49 w 396"/>
                <a:gd name="T53" fmla="*/ 36 h 63"/>
                <a:gd name="T54" fmla="*/ 55 w 396"/>
                <a:gd name="T55" fmla="*/ 34 h 63"/>
                <a:gd name="T56" fmla="*/ 60 w 396"/>
                <a:gd name="T57" fmla="*/ 32 h 63"/>
                <a:gd name="T58" fmla="*/ 69 w 396"/>
                <a:gd name="T59" fmla="*/ 32 h 63"/>
                <a:gd name="T60" fmla="*/ 69 w 396"/>
                <a:gd name="T61" fmla="*/ 32 h 63"/>
                <a:gd name="T62" fmla="*/ 76 w 396"/>
                <a:gd name="T63" fmla="*/ 32 h 63"/>
                <a:gd name="T64" fmla="*/ 76 w 396"/>
                <a:gd name="T65" fmla="*/ 32 h 63"/>
                <a:gd name="T66" fmla="*/ 78 w 396"/>
                <a:gd name="T67" fmla="*/ 32 h 63"/>
                <a:gd name="T68" fmla="*/ 380 w 396"/>
                <a:gd name="T69" fmla="*/ 32 h 63"/>
                <a:gd name="T70" fmla="*/ 380 w 396"/>
                <a:gd name="T71" fmla="*/ 32 h 63"/>
                <a:gd name="T72" fmla="*/ 386 w 396"/>
                <a:gd name="T73" fmla="*/ 31 h 63"/>
                <a:gd name="T74" fmla="*/ 391 w 396"/>
                <a:gd name="T75" fmla="*/ 27 h 63"/>
                <a:gd name="T76" fmla="*/ 395 w 396"/>
                <a:gd name="T77" fmla="*/ 22 h 63"/>
                <a:gd name="T78" fmla="*/ 396 w 396"/>
                <a:gd name="T79" fmla="*/ 16 h 63"/>
                <a:gd name="T80" fmla="*/ 396 w 396"/>
                <a:gd name="T81" fmla="*/ 16 h 63"/>
                <a:gd name="T82" fmla="*/ 395 w 396"/>
                <a:gd name="T83" fmla="*/ 10 h 63"/>
                <a:gd name="T84" fmla="*/ 391 w 396"/>
                <a:gd name="T85" fmla="*/ 5 h 63"/>
                <a:gd name="T86" fmla="*/ 386 w 396"/>
                <a:gd name="T87" fmla="*/ 1 h 63"/>
                <a:gd name="T88" fmla="*/ 380 w 396"/>
                <a:gd name="T89" fmla="*/ 0 h 63"/>
                <a:gd name="T90" fmla="*/ 80 w 396"/>
                <a:gd name="T91" fmla="*/ 0 h 63"/>
                <a:gd name="T92" fmla="*/ 80 w 396"/>
                <a:gd name="T93" fmla="*/ 0 h 63"/>
                <a:gd name="T94" fmla="*/ 70 w 396"/>
                <a:gd name="T9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3">
                  <a:moveTo>
                    <a:pt x="70" y="0"/>
                  </a:moveTo>
                  <a:lnTo>
                    <a:pt x="70" y="0"/>
                  </a:lnTo>
                  <a:lnTo>
                    <a:pt x="61" y="0"/>
                  </a:lnTo>
                  <a:lnTo>
                    <a:pt x="51" y="1"/>
                  </a:lnTo>
                  <a:lnTo>
                    <a:pt x="41" y="4"/>
                  </a:lnTo>
                  <a:lnTo>
                    <a:pt x="32" y="7"/>
                  </a:lnTo>
                  <a:lnTo>
                    <a:pt x="23" y="14"/>
                  </a:lnTo>
                  <a:lnTo>
                    <a:pt x="14" y="21"/>
                  </a:lnTo>
                  <a:lnTo>
                    <a:pt x="6" y="30"/>
                  </a:lnTo>
                  <a:lnTo>
                    <a:pt x="1" y="41"/>
                  </a:lnTo>
                  <a:lnTo>
                    <a:pt x="1" y="41"/>
                  </a:lnTo>
                  <a:lnTo>
                    <a:pt x="0" y="47"/>
                  </a:lnTo>
                  <a:lnTo>
                    <a:pt x="1" y="53"/>
                  </a:lnTo>
                  <a:lnTo>
                    <a:pt x="4" y="58"/>
                  </a:lnTo>
                  <a:lnTo>
                    <a:pt x="10" y="62"/>
                  </a:lnTo>
                  <a:lnTo>
                    <a:pt x="10" y="62"/>
                  </a:lnTo>
                  <a:lnTo>
                    <a:pt x="16" y="63"/>
                  </a:lnTo>
                  <a:lnTo>
                    <a:pt x="16" y="63"/>
                  </a:lnTo>
                  <a:lnTo>
                    <a:pt x="20" y="63"/>
                  </a:lnTo>
                  <a:lnTo>
                    <a:pt x="25" y="61"/>
                  </a:lnTo>
                  <a:lnTo>
                    <a:pt x="29" y="57"/>
                  </a:lnTo>
                  <a:lnTo>
                    <a:pt x="31" y="53"/>
                  </a:lnTo>
                  <a:lnTo>
                    <a:pt x="31" y="53"/>
                  </a:lnTo>
                  <a:lnTo>
                    <a:pt x="34" y="47"/>
                  </a:lnTo>
                  <a:lnTo>
                    <a:pt x="39" y="42"/>
                  </a:lnTo>
                  <a:lnTo>
                    <a:pt x="44" y="39"/>
                  </a:lnTo>
                  <a:lnTo>
                    <a:pt x="49" y="36"/>
                  </a:lnTo>
                  <a:lnTo>
                    <a:pt x="55" y="34"/>
                  </a:lnTo>
                  <a:lnTo>
                    <a:pt x="60" y="32"/>
                  </a:lnTo>
                  <a:lnTo>
                    <a:pt x="69" y="32"/>
                  </a:lnTo>
                  <a:lnTo>
                    <a:pt x="69" y="32"/>
                  </a:lnTo>
                  <a:lnTo>
                    <a:pt x="76" y="32"/>
                  </a:lnTo>
                  <a:lnTo>
                    <a:pt x="76" y="32"/>
                  </a:lnTo>
                  <a:lnTo>
                    <a:pt x="78" y="32"/>
                  </a:lnTo>
                  <a:lnTo>
                    <a:pt x="380" y="32"/>
                  </a:lnTo>
                  <a:lnTo>
                    <a:pt x="380" y="32"/>
                  </a:lnTo>
                  <a:lnTo>
                    <a:pt x="386" y="31"/>
                  </a:lnTo>
                  <a:lnTo>
                    <a:pt x="391" y="27"/>
                  </a:lnTo>
                  <a:lnTo>
                    <a:pt x="395" y="22"/>
                  </a:lnTo>
                  <a:lnTo>
                    <a:pt x="396" y="16"/>
                  </a:lnTo>
                  <a:lnTo>
                    <a:pt x="396" y="16"/>
                  </a:lnTo>
                  <a:lnTo>
                    <a:pt x="395" y="10"/>
                  </a:lnTo>
                  <a:lnTo>
                    <a:pt x="391" y="5"/>
                  </a:lnTo>
                  <a:lnTo>
                    <a:pt x="386" y="1"/>
                  </a:lnTo>
                  <a:lnTo>
                    <a:pt x="380" y="0"/>
                  </a:lnTo>
                  <a:lnTo>
                    <a:pt x="80" y="0"/>
                  </a:lnTo>
                  <a:lnTo>
                    <a:pt x="80" y="0"/>
                  </a:lnTo>
                  <a:lnTo>
                    <a:pt x="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9"/>
            <p:cNvSpPr>
              <a:spLocks/>
            </p:cNvSpPr>
            <p:nvPr/>
          </p:nvSpPr>
          <p:spPr bwMode="auto">
            <a:xfrm>
              <a:off x="428" y="1396"/>
              <a:ext cx="79" cy="13"/>
            </a:xfrm>
            <a:custGeom>
              <a:avLst/>
              <a:gdLst>
                <a:gd name="T0" fmla="*/ 70 w 396"/>
                <a:gd name="T1" fmla="*/ 0 h 63"/>
                <a:gd name="T2" fmla="*/ 70 w 396"/>
                <a:gd name="T3" fmla="*/ 0 h 63"/>
                <a:gd name="T4" fmla="*/ 61 w 396"/>
                <a:gd name="T5" fmla="*/ 0 h 63"/>
                <a:gd name="T6" fmla="*/ 51 w 396"/>
                <a:gd name="T7" fmla="*/ 1 h 63"/>
                <a:gd name="T8" fmla="*/ 41 w 396"/>
                <a:gd name="T9" fmla="*/ 4 h 63"/>
                <a:gd name="T10" fmla="*/ 32 w 396"/>
                <a:gd name="T11" fmla="*/ 7 h 63"/>
                <a:gd name="T12" fmla="*/ 23 w 396"/>
                <a:gd name="T13" fmla="*/ 14 h 63"/>
                <a:gd name="T14" fmla="*/ 14 w 396"/>
                <a:gd name="T15" fmla="*/ 21 h 63"/>
                <a:gd name="T16" fmla="*/ 6 w 396"/>
                <a:gd name="T17" fmla="*/ 30 h 63"/>
                <a:gd name="T18" fmla="*/ 1 w 396"/>
                <a:gd name="T19" fmla="*/ 41 h 63"/>
                <a:gd name="T20" fmla="*/ 1 w 396"/>
                <a:gd name="T21" fmla="*/ 41 h 63"/>
                <a:gd name="T22" fmla="*/ 0 w 396"/>
                <a:gd name="T23" fmla="*/ 47 h 63"/>
                <a:gd name="T24" fmla="*/ 1 w 396"/>
                <a:gd name="T25" fmla="*/ 53 h 63"/>
                <a:gd name="T26" fmla="*/ 4 w 396"/>
                <a:gd name="T27" fmla="*/ 58 h 63"/>
                <a:gd name="T28" fmla="*/ 10 w 396"/>
                <a:gd name="T29" fmla="*/ 62 h 63"/>
                <a:gd name="T30" fmla="*/ 10 w 396"/>
                <a:gd name="T31" fmla="*/ 62 h 63"/>
                <a:gd name="T32" fmla="*/ 16 w 396"/>
                <a:gd name="T33" fmla="*/ 63 h 63"/>
                <a:gd name="T34" fmla="*/ 16 w 396"/>
                <a:gd name="T35" fmla="*/ 63 h 63"/>
                <a:gd name="T36" fmla="*/ 20 w 396"/>
                <a:gd name="T37" fmla="*/ 63 h 63"/>
                <a:gd name="T38" fmla="*/ 25 w 396"/>
                <a:gd name="T39" fmla="*/ 61 h 63"/>
                <a:gd name="T40" fmla="*/ 29 w 396"/>
                <a:gd name="T41" fmla="*/ 57 h 63"/>
                <a:gd name="T42" fmla="*/ 31 w 396"/>
                <a:gd name="T43" fmla="*/ 53 h 63"/>
                <a:gd name="T44" fmla="*/ 31 w 396"/>
                <a:gd name="T45" fmla="*/ 53 h 63"/>
                <a:gd name="T46" fmla="*/ 34 w 396"/>
                <a:gd name="T47" fmla="*/ 47 h 63"/>
                <a:gd name="T48" fmla="*/ 39 w 396"/>
                <a:gd name="T49" fmla="*/ 42 h 63"/>
                <a:gd name="T50" fmla="*/ 44 w 396"/>
                <a:gd name="T51" fmla="*/ 39 h 63"/>
                <a:gd name="T52" fmla="*/ 49 w 396"/>
                <a:gd name="T53" fmla="*/ 36 h 63"/>
                <a:gd name="T54" fmla="*/ 55 w 396"/>
                <a:gd name="T55" fmla="*/ 34 h 63"/>
                <a:gd name="T56" fmla="*/ 60 w 396"/>
                <a:gd name="T57" fmla="*/ 32 h 63"/>
                <a:gd name="T58" fmla="*/ 69 w 396"/>
                <a:gd name="T59" fmla="*/ 32 h 63"/>
                <a:gd name="T60" fmla="*/ 69 w 396"/>
                <a:gd name="T61" fmla="*/ 32 h 63"/>
                <a:gd name="T62" fmla="*/ 76 w 396"/>
                <a:gd name="T63" fmla="*/ 32 h 63"/>
                <a:gd name="T64" fmla="*/ 76 w 396"/>
                <a:gd name="T65" fmla="*/ 32 h 63"/>
                <a:gd name="T66" fmla="*/ 78 w 396"/>
                <a:gd name="T67" fmla="*/ 32 h 63"/>
                <a:gd name="T68" fmla="*/ 380 w 396"/>
                <a:gd name="T69" fmla="*/ 32 h 63"/>
                <a:gd name="T70" fmla="*/ 380 w 396"/>
                <a:gd name="T71" fmla="*/ 32 h 63"/>
                <a:gd name="T72" fmla="*/ 386 w 396"/>
                <a:gd name="T73" fmla="*/ 31 h 63"/>
                <a:gd name="T74" fmla="*/ 391 w 396"/>
                <a:gd name="T75" fmla="*/ 27 h 63"/>
                <a:gd name="T76" fmla="*/ 395 w 396"/>
                <a:gd name="T77" fmla="*/ 22 h 63"/>
                <a:gd name="T78" fmla="*/ 396 w 396"/>
                <a:gd name="T79" fmla="*/ 16 h 63"/>
                <a:gd name="T80" fmla="*/ 396 w 396"/>
                <a:gd name="T81" fmla="*/ 16 h 63"/>
                <a:gd name="T82" fmla="*/ 395 w 396"/>
                <a:gd name="T83" fmla="*/ 10 h 63"/>
                <a:gd name="T84" fmla="*/ 391 w 396"/>
                <a:gd name="T85" fmla="*/ 5 h 63"/>
                <a:gd name="T86" fmla="*/ 386 w 396"/>
                <a:gd name="T87" fmla="*/ 1 h 63"/>
                <a:gd name="T88" fmla="*/ 380 w 396"/>
                <a:gd name="T89" fmla="*/ 0 h 63"/>
                <a:gd name="T90" fmla="*/ 80 w 396"/>
                <a:gd name="T91" fmla="*/ 0 h 63"/>
                <a:gd name="T92" fmla="*/ 80 w 396"/>
                <a:gd name="T93" fmla="*/ 0 h 63"/>
                <a:gd name="T94" fmla="*/ 70 w 396"/>
                <a:gd name="T9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3">
                  <a:moveTo>
                    <a:pt x="70" y="0"/>
                  </a:moveTo>
                  <a:lnTo>
                    <a:pt x="70" y="0"/>
                  </a:lnTo>
                  <a:lnTo>
                    <a:pt x="61" y="0"/>
                  </a:lnTo>
                  <a:lnTo>
                    <a:pt x="51" y="1"/>
                  </a:lnTo>
                  <a:lnTo>
                    <a:pt x="41" y="4"/>
                  </a:lnTo>
                  <a:lnTo>
                    <a:pt x="32" y="7"/>
                  </a:lnTo>
                  <a:lnTo>
                    <a:pt x="23" y="14"/>
                  </a:lnTo>
                  <a:lnTo>
                    <a:pt x="14" y="21"/>
                  </a:lnTo>
                  <a:lnTo>
                    <a:pt x="6" y="30"/>
                  </a:lnTo>
                  <a:lnTo>
                    <a:pt x="1" y="41"/>
                  </a:lnTo>
                  <a:lnTo>
                    <a:pt x="1" y="41"/>
                  </a:lnTo>
                  <a:lnTo>
                    <a:pt x="0" y="47"/>
                  </a:lnTo>
                  <a:lnTo>
                    <a:pt x="1" y="53"/>
                  </a:lnTo>
                  <a:lnTo>
                    <a:pt x="4" y="58"/>
                  </a:lnTo>
                  <a:lnTo>
                    <a:pt x="10" y="62"/>
                  </a:lnTo>
                  <a:lnTo>
                    <a:pt x="10" y="62"/>
                  </a:lnTo>
                  <a:lnTo>
                    <a:pt x="16" y="63"/>
                  </a:lnTo>
                  <a:lnTo>
                    <a:pt x="16" y="63"/>
                  </a:lnTo>
                  <a:lnTo>
                    <a:pt x="20" y="63"/>
                  </a:lnTo>
                  <a:lnTo>
                    <a:pt x="25" y="61"/>
                  </a:lnTo>
                  <a:lnTo>
                    <a:pt x="29" y="57"/>
                  </a:lnTo>
                  <a:lnTo>
                    <a:pt x="31" y="53"/>
                  </a:lnTo>
                  <a:lnTo>
                    <a:pt x="31" y="53"/>
                  </a:lnTo>
                  <a:lnTo>
                    <a:pt x="34" y="47"/>
                  </a:lnTo>
                  <a:lnTo>
                    <a:pt x="39" y="42"/>
                  </a:lnTo>
                  <a:lnTo>
                    <a:pt x="44" y="39"/>
                  </a:lnTo>
                  <a:lnTo>
                    <a:pt x="49" y="36"/>
                  </a:lnTo>
                  <a:lnTo>
                    <a:pt x="55" y="34"/>
                  </a:lnTo>
                  <a:lnTo>
                    <a:pt x="60" y="32"/>
                  </a:lnTo>
                  <a:lnTo>
                    <a:pt x="69" y="32"/>
                  </a:lnTo>
                  <a:lnTo>
                    <a:pt x="69" y="32"/>
                  </a:lnTo>
                  <a:lnTo>
                    <a:pt x="76" y="32"/>
                  </a:lnTo>
                  <a:lnTo>
                    <a:pt x="76" y="32"/>
                  </a:lnTo>
                  <a:lnTo>
                    <a:pt x="78" y="32"/>
                  </a:lnTo>
                  <a:lnTo>
                    <a:pt x="380" y="32"/>
                  </a:lnTo>
                  <a:lnTo>
                    <a:pt x="380" y="32"/>
                  </a:lnTo>
                  <a:lnTo>
                    <a:pt x="386" y="31"/>
                  </a:lnTo>
                  <a:lnTo>
                    <a:pt x="391" y="27"/>
                  </a:lnTo>
                  <a:lnTo>
                    <a:pt x="395" y="22"/>
                  </a:lnTo>
                  <a:lnTo>
                    <a:pt x="396" y="16"/>
                  </a:lnTo>
                  <a:lnTo>
                    <a:pt x="396" y="16"/>
                  </a:lnTo>
                  <a:lnTo>
                    <a:pt x="395" y="10"/>
                  </a:lnTo>
                  <a:lnTo>
                    <a:pt x="391" y="5"/>
                  </a:lnTo>
                  <a:lnTo>
                    <a:pt x="386" y="1"/>
                  </a:lnTo>
                  <a:lnTo>
                    <a:pt x="380" y="0"/>
                  </a:lnTo>
                  <a:lnTo>
                    <a:pt x="80" y="0"/>
                  </a:lnTo>
                  <a:lnTo>
                    <a:pt x="80" y="0"/>
                  </a:lnTo>
                  <a:lnTo>
                    <a:pt x="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60"/>
            <p:cNvSpPr>
              <a:spLocks/>
            </p:cNvSpPr>
            <p:nvPr/>
          </p:nvSpPr>
          <p:spPr bwMode="auto">
            <a:xfrm>
              <a:off x="428" y="1424"/>
              <a:ext cx="79" cy="13"/>
            </a:xfrm>
            <a:custGeom>
              <a:avLst/>
              <a:gdLst>
                <a:gd name="T0" fmla="*/ 70 w 396"/>
                <a:gd name="T1" fmla="*/ 0 h 64"/>
                <a:gd name="T2" fmla="*/ 70 w 396"/>
                <a:gd name="T3" fmla="*/ 0 h 64"/>
                <a:gd name="T4" fmla="*/ 61 w 396"/>
                <a:gd name="T5" fmla="*/ 0 h 64"/>
                <a:gd name="T6" fmla="*/ 51 w 396"/>
                <a:gd name="T7" fmla="*/ 1 h 64"/>
                <a:gd name="T8" fmla="*/ 41 w 396"/>
                <a:gd name="T9" fmla="*/ 5 h 64"/>
                <a:gd name="T10" fmla="*/ 32 w 396"/>
                <a:gd name="T11" fmla="*/ 9 h 64"/>
                <a:gd name="T12" fmla="*/ 23 w 396"/>
                <a:gd name="T13" fmla="*/ 14 h 64"/>
                <a:gd name="T14" fmla="*/ 14 w 396"/>
                <a:gd name="T15" fmla="*/ 21 h 64"/>
                <a:gd name="T16" fmla="*/ 6 w 396"/>
                <a:gd name="T17" fmla="*/ 30 h 64"/>
                <a:gd name="T18" fmla="*/ 1 w 396"/>
                <a:gd name="T19" fmla="*/ 42 h 64"/>
                <a:gd name="T20" fmla="*/ 1 w 396"/>
                <a:gd name="T21" fmla="*/ 42 h 64"/>
                <a:gd name="T22" fmla="*/ 0 w 396"/>
                <a:gd name="T23" fmla="*/ 49 h 64"/>
                <a:gd name="T24" fmla="*/ 1 w 396"/>
                <a:gd name="T25" fmla="*/ 55 h 64"/>
                <a:gd name="T26" fmla="*/ 4 w 396"/>
                <a:gd name="T27" fmla="*/ 60 h 64"/>
                <a:gd name="T28" fmla="*/ 10 w 396"/>
                <a:gd name="T29" fmla="*/ 64 h 64"/>
                <a:gd name="T30" fmla="*/ 10 w 396"/>
                <a:gd name="T31" fmla="*/ 64 h 64"/>
                <a:gd name="T32" fmla="*/ 16 w 396"/>
                <a:gd name="T33" fmla="*/ 64 h 64"/>
                <a:gd name="T34" fmla="*/ 16 w 396"/>
                <a:gd name="T35" fmla="*/ 64 h 64"/>
                <a:gd name="T36" fmla="*/ 20 w 396"/>
                <a:gd name="T37" fmla="*/ 64 h 64"/>
                <a:gd name="T38" fmla="*/ 25 w 396"/>
                <a:gd name="T39" fmla="*/ 61 h 64"/>
                <a:gd name="T40" fmla="*/ 29 w 396"/>
                <a:gd name="T41" fmla="*/ 59 h 64"/>
                <a:gd name="T42" fmla="*/ 31 w 396"/>
                <a:gd name="T43" fmla="*/ 54 h 64"/>
                <a:gd name="T44" fmla="*/ 31 w 396"/>
                <a:gd name="T45" fmla="*/ 54 h 64"/>
                <a:gd name="T46" fmla="*/ 34 w 396"/>
                <a:gd name="T47" fmla="*/ 47 h 64"/>
                <a:gd name="T48" fmla="*/ 39 w 396"/>
                <a:gd name="T49" fmla="*/ 42 h 64"/>
                <a:gd name="T50" fmla="*/ 44 w 396"/>
                <a:gd name="T51" fmla="*/ 39 h 64"/>
                <a:gd name="T52" fmla="*/ 49 w 396"/>
                <a:gd name="T53" fmla="*/ 36 h 64"/>
                <a:gd name="T54" fmla="*/ 55 w 396"/>
                <a:gd name="T55" fmla="*/ 34 h 64"/>
                <a:gd name="T56" fmla="*/ 60 w 396"/>
                <a:gd name="T57" fmla="*/ 33 h 64"/>
                <a:gd name="T58" fmla="*/ 69 w 396"/>
                <a:gd name="T59" fmla="*/ 33 h 64"/>
                <a:gd name="T60" fmla="*/ 69 w 396"/>
                <a:gd name="T61" fmla="*/ 33 h 64"/>
                <a:gd name="T62" fmla="*/ 76 w 396"/>
                <a:gd name="T63" fmla="*/ 33 h 64"/>
                <a:gd name="T64" fmla="*/ 76 w 396"/>
                <a:gd name="T65" fmla="*/ 33 h 64"/>
                <a:gd name="T66" fmla="*/ 78 w 396"/>
                <a:gd name="T67" fmla="*/ 33 h 64"/>
                <a:gd name="T68" fmla="*/ 380 w 396"/>
                <a:gd name="T69" fmla="*/ 33 h 64"/>
                <a:gd name="T70" fmla="*/ 380 w 396"/>
                <a:gd name="T71" fmla="*/ 33 h 64"/>
                <a:gd name="T72" fmla="*/ 386 w 396"/>
                <a:gd name="T73" fmla="*/ 31 h 64"/>
                <a:gd name="T74" fmla="*/ 391 w 396"/>
                <a:gd name="T75" fmla="*/ 29 h 64"/>
                <a:gd name="T76" fmla="*/ 395 w 396"/>
                <a:gd name="T77" fmla="*/ 23 h 64"/>
                <a:gd name="T78" fmla="*/ 396 w 396"/>
                <a:gd name="T79" fmla="*/ 16 h 64"/>
                <a:gd name="T80" fmla="*/ 396 w 396"/>
                <a:gd name="T81" fmla="*/ 16 h 64"/>
                <a:gd name="T82" fmla="*/ 395 w 396"/>
                <a:gd name="T83" fmla="*/ 10 h 64"/>
                <a:gd name="T84" fmla="*/ 391 w 396"/>
                <a:gd name="T85" fmla="*/ 5 h 64"/>
                <a:gd name="T86" fmla="*/ 386 w 396"/>
                <a:gd name="T87" fmla="*/ 1 h 64"/>
                <a:gd name="T88" fmla="*/ 380 w 396"/>
                <a:gd name="T89" fmla="*/ 0 h 64"/>
                <a:gd name="T90" fmla="*/ 80 w 396"/>
                <a:gd name="T91" fmla="*/ 0 h 64"/>
                <a:gd name="T92" fmla="*/ 80 w 396"/>
                <a:gd name="T93" fmla="*/ 0 h 64"/>
                <a:gd name="T94" fmla="*/ 70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70" y="0"/>
                  </a:moveTo>
                  <a:lnTo>
                    <a:pt x="70" y="0"/>
                  </a:lnTo>
                  <a:lnTo>
                    <a:pt x="61" y="0"/>
                  </a:lnTo>
                  <a:lnTo>
                    <a:pt x="51" y="1"/>
                  </a:lnTo>
                  <a:lnTo>
                    <a:pt x="41" y="5"/>
                  </a:lnTo>
                  <a:lnTo>
                    <a:pt x="32" y="9"/>
                  </a:lnTo>
                  <a:lnTo>
                    <a:pt x="23" y="14"/>
                  </a:lnTo>
                  <a:lnTo>
                    <a:pt x="14" y="21"/>
                  </a:lnTo>
                  <a:lnTo>
                    <a:pt x="6" y="30"/>
                  </a:lnTo>
                  <a:lnTo>
                    <a:pt x="1" y="42"/>
                  </a:lnTo>
                  <a:lnTo>
                    <a:pt x="1" y="42"/>
                  </a:lnTo>
                  <a:lnTo>
                    <a:pt x="0" y="49"/>
                  </a:lnTo>
                  <a:lnTo>
                    <a:pt x="1" y="55"/>
                  </a:lnTo>
                  <a:lnTo>
                    <a:pt x="4" y="60"/>
                  </a:lnTo>
                  <a:lnTo>
                    <a:pt x="10" y="64"/>
                  </a:lnTo>
                  <a:lnTo>
                    <a:pt x="10" y="64"/>
                  </a:lnTo>
                  <a:lnTo>
                    <a:pt x="16" y="64"/>
                  </a:lnTo>
                  <a:lnTo>
                    <a:pt x="16" y="64"/>
                  </a:lnTo>
                  <a:lnTo>
                    <a:pt x="20" y="64"/>
                  </a:lnTo>
                  <a:lnTo>
                    <a:pt x="25" y="61"/>
                  </a:lnTo>
                  <a:lnTo>
                    <a:pt x="29" y="59"/>
                  </a:lnTo>
                  <a:lnTo>
                    <a:pt x="31" y="54"/>
                  </a:lnTo>
                  <a:lnTo>
                    <a:pt x="31" y="54"/>
                  </a:lnTo>
                  <a:lnTo>
                    <a:pt x="34" y="47"/>
                  </a:lnTo>
                  <a:lnTo>
                    <a:pt x="39" y="42"/>
                  </a:lnTo>
                  <a:lnTo>
                    <a:pt x="44" y="39"/>
                  </a:lnTo>
                  <a:lnTo>
                    <a:pt x="49" y="36"/>
                  </a:lnTo>
                  <a:lnTo>
                    <a:pt x="55" y="34"/>
                  </a:lnTo>
                  <a:lnTo>
                    <a:pt x="60" y="33"/>
                  </a:lnTo>
                  <a:lnTo>
                    <a:pt x="69" y="33"/>
                  </a:lnTo>
                  <a:lnTo>
                    <a:pt x="69" y="33"/>
                  </a:lnTo>
                  <a:lnTo>
                    <a:pt x="76" y="33"/>
                  </a:lnTo>
                  <a:lnTo>
                    <a:pt x="76" y="33"/>
                  </a:lnTo>
                  <a:lnTo>
                    <a:pt x="78" y="33"/>
                  </a:lnTo>
                  <a:lnTo>
                    <a:pt x="380" y="33"/>
                  </a:lnTo>
                  <a:lnTo>
                    <a:pt x="380" y="33"/>
                  </a:lnTo>
                  <a:lnTo>
                    <a:pt x="386" y="31"/>
                  </a:lnTo>
                  <a:lnTo>
                    <a:pt x="391" y="29"/>
                  </a:lnTo>
                  <a:lnTo>
                    <a:pt x="395" y="23"/>
                  </a:lnTo>
                  <a:lnTo>
                    <a:pt x="396" y="16"/>
                  </a:lnTo>
                  <a:lnTo>
                    <a:pt x="396" y="16"/>
                  </a:lnTo>
                  <a:lnTo>
                    <a:pt x="395" y="10"/>
                  </a:lnTo>
                  <a:lnTo>
                    <a:pt x="391" y="5"/>
                  </a:lnTo>
                  <a:lnTo>
                    <a:pt x="386" y="1"/>
                  </a:lnTo>
                  <a:lnTo>
                    <a:pt x="380" y="0"/>
                  </a:lnTo>
                  <a:lnTo>
                    <a:pt x="80" y="0"/>
                  </a:lnTo>
                  <a:lnTo>
                    <a:pt x="80" y="0"/>
                  </a:lnTo>
                  <a:lnTo>
                    <a:pt x="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61"/>
            <p:cNvSpPr>
              <a:spLocks/>
            </p:cNvSpPr>
            <p:nvPr/>
          </p:nvSpPr>
          <p:spPr bwMode="auto">
            <a:xfrm>
              <a:off x="428" y="1424"/>
              <a:ext cx="79" cy="13"/>
            </a:xfrm>
            <a:custGeom>
              <a:avLst/>
              <a:gdLst>
                <a:gd name="T0" fmla="*/ 70 w 396"/>
                <a:gd name="T1" fmla="*/ 0 h 64"/>
                <a:gd name="T2" fmla="*/ 70 w 396"/>
                <a:gd name="T3" fmla="*/ 0 h 64"/>
                <a:gd name="T4" fmla="*/ 61 w 396"/>
                <a:gd name="T5" fmla="*/ 0 h 64"/>
                <a:gd name="T6" fmla="*/ 51 w 396"/>
                <a:gd name="T7" fmla="*/ 1 h 64"/>
                <a:gd name="T8" fmla="*/ 41 w 396"/>
                <a:gd name="T9" fmla="*/ 5 h 64"/>
                <a:gd name="T10" fmla="*/ 32 w 396"/>
                <a:gd name="T11" fmla="*/ 9 h 64"/>
                <a:gd name="T12" fmla="*/ 23 w 396"/>
                <a:gd name="T13" fmla="*/ 14 h 64"/>
                <a:gd name="T14" fmla="*/ 14 w 396"/>
                <a:gd name="T15" fmla="*/ 21 h 64"/>
                <a:gd name="T16" fmla="*/ 6 w 396"/>
                <a:gd name="T17" fmla="*/ 30 h 64"/>
                <a:gd name="T18" fmla="*/ 1 w 396"/>
                <a:gd name="T19" fmla="*/ 42 h 64"/>
                <a:gd name="T20" fmla="*/ 1 w 396"/>
                <a:gd name="T21" fmla="*/ 42 h 64"/>
                <a:gd name="T22" fmla="*/ 0 w 396"/>
                <a:gd name="T23" fmla="*/ 49 h 64"/>
                <a:gd name="T24" fmla="*/ 1 w 396"/>
                <a:gd name="T25" fmla="*/ 55 h 64"/>
                <a:gd name="T26" fmla="*/ 4 w 396"/>
                <a:gd name="T27" fmla="*/ 60 h 64"/>
                <a:gd name="T28" fmla="*/ 10 w 396"/>
                <a:gd name="T29" fmla="*/ 64 h 64"/>
                <a:gd name="T30" fmla="*/ 10 w 396"/>
                <a:gd name="T31" fmla="*/ 64 h 64"/>
                <a:gd name="T32" fmla="*/ 16 w 396"/>
                <a:gd name="T33" fmla="*/ 64 h 64"/>
                <a:gd name="T34" fmla="*/ 16 w 396"/>
                <a:gd name="T35" fmla="*/ 64 h 64"/>
                <a:gd name="T36" fmla="*/ 20 w 396"/>
                <a:gd name="T37" fmla="*/ 64 h 64"/>
                <a:gd name="T38" fmla="*/ 25 w 396"/>
                <a:gd name="T39" fmla="*/ 61 h 64"/>
                <a:gd name="T40" fmla="*/ 29 w 396"/>
                <a:gd name="T41" fmla="*/ 59 h 64"/>
                <a:gd name="T42" fmla="*/ 31 w 396"/>
                <a:gd name="T43" fmla="*/ 54 h 64"/>
                <a:gd name="T44" fmla="*/ 31 w 396"/>
                <a:gd name="T45" fmla="*/ 54 h 64"/>
                <a:gd name="T46" fmla="*/ 34 w 396"/>
                <a:gd name="T47" fmla="*/ 47 h 64"/>
                <a:gd name="T48" fmla="*/ 39 w 396"/>
                <a:gd name="T49" fmla="*/ 42 h 64"/>
                <a:gd name="T50" fmla="*/ 44 w 396"/>
                <a:gd name="T51" fmla="*/ 39 h 64"/>
                <a:gd name="T52" fmla="*/ 49 w 396"/>
                <a:gd name="T53" fmla="*/ 36 h 64"/>
                <a:gd name="T54" fmla="*/ 55 w 396"/>
                <a:gd name="T55" fmla="*/ 34 h 64"/>
                <a:gd name="T56" fmla="*/ 60 w 396"/>
                <a:gd name="T57" fmla="*/ 33 h 64"/>
                <a:gd name="T58" fmla="*/ 69 w 396"/>
                <a:gd name="T59" fmla="*/ 33 h 64"/>
                <a:gd name="T60" fmla="*/ 69 w 396"/>
                <a:gd name="T61" fmla="*/ 33 h 64"/>
                <a:gd name="T62" fmla="*/ 76 w 396"/>
                <a:gd name="T63" fmla="*/ 33 h 64"/>
                <a:gd name="T64" fmla="*/ 76 w 396"/>
                <a:gd name="T65" fmla="*/ 33 h 64"/>
                <a:gd name="T66" fmla="*/ 78 w 396"/>
                <a:gd name="T67" fmla="*/ 33 h 64"/>
                <a:gd name="T68" fmla="*/ 380 w 396"/>
                <a:gd name="T69" fmla="*/ 33 h 64"/>
                <a:gd name="T70" fmla="*/ 380 w 396"/>
                <a:gd name="T71" fmla="*/ 33 h 64"/>
                <a:gd name="T72" fmla="*/ 386 w 396"/>
                <a:gd name="T73" fmla="*/ 31 h 64"/>
                <a:gd name="T74" fmla="*/ 391 w 396"/>
                <a:gd name="T75" fmla="*/ 29 h 64"/>
                <a:gd name="T76" fmla="*/ 395 w 396"/>
                <a:gd name="T77" fmla="*/ 23 h 64"/>
                <a:gd name="T78" fmla="*/ 396 w 396"/>
                <a:gd name="T79" fmla="*/ 16 h 64"/>
                <a:gd name="T80" fmla="*/ 396 w 396"/>
                <a:gd name="T81" fmla="*/ 16 h 64"/>
                <a:gd name="T82" fmla="*/ 395 w 396"/>
                <a:gd name="T83" fmla="*/ 10 h 64"/>
                <a:gd name="T84" fmla="*/ 391 w 396"/>
                <a:gd name="T85" fmla="*/ 5 h 64"/>
                <a:gd name="T86" fmla="*/ 386 w 396"/>
                <a:gd name="T87" fmla="*/ 1 h 64"/>
                <a:gd name="T88" fmla="*/ 380 w 396"/>
                <a:gd name="T89" fmla="*/ 0 h 64"/>
                <a:gd name="T90" fmla="*/ 80 w 396"/>
                <a:gd name="T91" fmla="*/ 0 h 64"/>
                <a:gd name="T92" fmla="*/ 80 w 396"/>
                <a:gd name="T93" fmla="*/ 0 h 64"/>
                <a:gd name="T94" fmla="*/ 70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70" y="0"/>
                  </a:moveTo>
                  <a:lnTo>
                    <a:pt x="70" y="0"/>
                  </a:lnTo>
                  <a:lnTo>
                    <a:pt x="61" y="0"/>
                  </a:lnTo>
                  <a:lnTo>
                    <a:pt x="51" y="1"/>
                  </a:lnTo>
                  <a:lnTo>
                    <a:pt x="41" y="5"/>
                  </a:lnTo>
                  <a:lnTo>
                    <a:pt x="32" y="9"/>
                  </a:lnTo>
                  <a:lnTo>
                    <a:pt x="23" y="14"/>
                  </a:lnTo>
                  <a:lnTo>
                    <a:pt x="14" y="21"/>
                  </a:lnTo>
                  <a:lnTo>
                    <a:pt x="6" y="30"/>
                  </a:lnTo>
                  <a:lnTo>
                    <a:pt x="1" y="42"/>
                  </a:lnTo>
                  <a:lnTo>
                    <a:pt x="1" y="42"/>
                  </a:lnTo>
                  <a:lnTo>
                    <a:pt x="0" y="49"/>
                  </a:lnTo>
                  <a:lnTo>
                    <a:pt x="1" y="55"/>
                  </a:lnTo>
                  <a:lnTo>
                    <a:pt x="4" y="60"/>
                  </a:lnTo>
                  <a:lnTo>
                    <a:pt x="10" y="64"/>
                  </a:lnTo>
                  <a:lnTo>
                    <a:pt x="10" y="64"/>
                  </a:lnTo>
                  <a:lnTo>
                    <a:pt x="16" y="64"/>
                  </a:lnTo>
                  <a:lnTo>
                    <a:pt x="16" y="64"/>
                  </a:lnTo>
                  <a:lnTo>
                    <a:pt x="20" y="64"/>
                  </a:lnTo>
                  <a:lnTo>
                    <a:pt x="25" y="61"/>
                  </a:lnTo>
                  <a:lnTo>
                    <a:pt x="29" y="59"/>
                  </a:lnTo>
                  <a:lnTo>
                    <a:pt x="31" y="54"/>
                  </a:lnTo>
                  <a:lnTo>
                    <a:pt x="31" y="54"/>
                  </a:lnTo>
                  <a:lnTo>
                    <a:pt x="34" y="47"/>
                  </a:lnTo>
                  <a:lnTo>
                    <a:pt x="39" y="42"/>
                  </a:lnTo>
                  <a:lnTo>
                    <a:pt x="44" y="39"/>
                  </a:lnTo>
                  <a:lnTo>
                    <a:pt x="49" y="36"/>
                  </a:lnTo>
                  <a:lnTo>
                    <a:pt x="55" y="34"/>
                  </a:lnTo>
                  <a:lnTo>
                    <a:pt x="60" y="33"/>
                  </a:lnTo>
                  <a:lnTo>
                    <a:pt x="69" y="33"/>
                  </a:lnTo>
                  <a:lnTo>
                    <a:pt x="69" y="33"/>
                  </a:lnTo>
                  <a:lnTo>
                    <a:pt x="76" y="33"/>
                  </a:lnTo>
                  <a:lnTo>
                    <a:pt x="76" y="33"/>
                  </a:lnTo>
                  <a:lnTo>
                    <a:pt x="78" y="33"/>
                  </a:lnTo>
                  <a:lnTo>
                    <a:pt x="380" y="33"/>
                  </a:lnTo>
                  <a:lnTo>
                    <a:pt x="380" y="33"/>
                  </a:lnTo>
                  <a:lnTo>
                    <a:pt x="386" y="31"/>
                  </a:lnTo>
                  <a:lnTo>
                    <a:pt x="391" y="29"/>
                  </a:lnTo>
                  <a:lnTo>
                    <a:pt x="395" y="23"/>
                  </a:lnTo>
                  <a:lnTo>
                    <a:pt x="396" y="16"/>
                  </a:lnTo>
                  <a:lnTo>
                    <a:pt x="396" y="16"/>
                  </a:lnTo>
                  <a:lnTo>
                    <a:pt x="395" y="10"/>
                  </a:lnTo>
                  <a:lnTo>
                    <a:pt x="391" y="5"/>
                  </a:lnTo>
                  <a:lnTo>
                    <a:pt x="386" y="1"/>
                  </a:lnTo>
                  <a:lnTo>
                    <a:pt x="380" y="0"/>
                  </a:lnTo>
                  <a:lnTo>
                    <a:pt x="80" y="0"/>
                  </a:lnTo>
                  <a:lnTo>
                    <a:pt x="80" y="0"/>
                  </a:lnTo>
                  <a:lnTo>
                    <a:pt x="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62"/>
            <p:cNvSpPr>
              <a:spLocks/>
            </p:cNvSpPr>
            <p:nvPr/>
          </p:nvSpPr>
          <p:spPr bwMode="auto">
            <a:xfrm>
              <a:off x="469" y="1462"/>
              <a:ext cx="35" cy="4"/>
            </a:xfrm>
            <a:custGeom>
              <a:avLst/>
              <a:gdLst>
                <a:gd name="T0" fmla="*/ 177 w 177"/>
                <a:gd name="T1" fmla="*/ 0 h 20"/>
                <a:gd name="T2" fmla="*/ 0 w 177"/>
                <a:gd name="T3" fmla="*/ 0 h 20"/>
                <a:gd name="T4" fmla="*/ 0 w 177"/>
                <a:gd name="T5" fmla="*/ 20 h 20"/>
                <a:gd name="T6" fmla="*/ 177 w 177"/>
                <a:gd name="T7" fmla="*/ 18 h 20"/>
                <a:gd name="T8" fmla="*/ 177 w 177"/>
                <a:gd name="T9" fmla="*/ 0 h 20"/>
              </a:gdLst>
              <a:ahLst/>
              <a:cxnLst>
                <a:cxn ang="0">
                  <a:pos x="T0" y="T1"/>
                </a:cxn>
                <a:cxn ang="0">
                  <a:pos x="T2" y="T3"/>
                </a:cxn>
                <a:cxn ang="0">
                  <a:pos x="T4" y="T5"/>
                </a:cxn>
                <a:cxn ang="0">
                  <a:pos x="T6" y="T7"/>
                </a:cxn>
                <a:cxn ang="0">
                  <a:pos x="T8" y="T9"/>
                </a:cxn>
              </a:cxnLst>
              <a:rect l="0" t="0" r="r" b="b"/>
              <a:pathLst>
                <a:path w="177" h="20">
                  <a:moveTo>
                    <a:pt x="177" y="0"/>
                  </a:moveTo>
                  <a:lnTo>
                    <a:pt x="0" y="0"/>
                  </a:lnTo>
                  <a:lnTo>
                    <a:pt x="0" y="20"/>
                  </a:lnTo>
                  <a:lnTo>
                    <a:pt x="177" y="18"/>
                  </a:lnTo>
                  <a:lnTo>
                    <a:pt x="17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63"/>
            <p:cNvSpPr>
              <a:spLocks/>
            </p:cNvSpPr>
            <p:nvPr/>
          </p:nvSpPr>
          <p:spPr bwMode="auto">
            <a:xfrm>
              <a:off x="469" y="1462"/>
              <a:ext cx="35" cy="4"/>
            </a:xfrm>
            <a:custGeom>
              <a:avLst/>
              <a:gdLst>
                <a:gd name="T0" fmla="*/ 177 w 177"/>
                <a:gd name="T1" fmla="*/ 0 h 20"/>
                <a:gd name="T2" fmla="*/ 0 w 177"/>
                <a:gd name="T3" fmla="*/ 0 h 20"/>
                <a:gd name="T4" fmla="*/ 0 w 177"/>
                <a:gd name="T5" fmla="*/ 20 h 20"/>
                <a:gd name="T6" fmla="*/ 177 w 177"/>
                <a:gd name="T7" fmla="*/ 18 h 20"/>
                <a:gd name="T8" fmla="*/ 177 w 177"/>
                <a:gd name="T9" fmla="*/ 0 h 20"/>
              </a:gdLst>
              <a:ahLst/>
              <a:cxnLst>
                <a:cxn ang="0">
                  <a:pos x="T0" y="T1"/>
                </a:cxn>
                <a:cxn ang="0">
                  <a:pos x="T2" y="T3"/>
                </a:cxn>
                <a:cxn ang="0">
                  <a:pos x="T4" y="T5"/>
                </a:cxn>
                <a:cxn ang="0">
                  <a:pos x="T6" y="T7"/>
                </a:cxn>
                <a:cxn ang="0">
                  <a:pos x="T8" y="T9"/>
                </a:cxn>
              </a:cxnLst>
              <a:rect l="0" t="0" r="r" b="b"/>
              <a:pathLst>
                <a:path w="177" h="20">
                  <a:moveTo>
                    <a:pt x="177" y="0"/>
                  </a:moveTo>
                  <a:lnTo>
                    <a:pt x="0" y="0"/>
                  </a:lnTo>
                  <a:lnTo>
                    <a:pt x="0" y="20"/>
                  </a:lnTo>
                  <a:lnTo>
                    <a:pt x="177" y="18"/>
                  </a:lnTo>
                  <a:lnTo>
                    <a:pt x="1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64"/>
            <p:cNvSpPr>
              <a:spLocks/>
            </p:cNvSpPr>
            <p:nvPr/>
          </p:nvSpPr>
          <p:spPr bwMode="auto">
            <a:xfrm>
              <a:off x="465" y="1459"/>
              <a:ext cx="43" cy="7"/>
            </a:xfrm>
            <a:custGeom>
              <a:avLst/>
              <a:gdLst>
                <a:gd name="T0" fmla="*/ 217 w 217"/>
                <a:gd name="T1" fmla="*/ 0 h 38"/>
                <a:gd name="T2" fmla="*/ 0 w 217"/>
                <a:gd name="T3" fmla="*/ 0 h 38"/>
                <a:gd name="T4" fmla="*/ 0 w 217"/>
                <a:gd name="T5" fmla="*/ 38 h 38"/>
                <a:gd name="T6" fmla="*/ 20 w 217"/>
                <a:gd name="T7" fmla="*/ 38 h 38"/>
                <a:gd name="T8" fmla="*/ 20 w 217"/>
                <a:gd name="T9" fmla="*/ 18 h 38"/>
                <a:gd name="T10" fmla="*/ 197 w 217"/>
                <a:gd name="T11" fmla="*/ 18 h 38"/>
                <a:gd name="T12" fmla="*/ 197 w 217"/>
                <a:gd name="T13" fmla="*/ 36 h 38"/>
                <a:gd name="T14" fmla="*/ 217 w 217"/>
                <a:gd name="T15" fmla="*/ 36 h 38"/>
                <a:gd name="T16" fmla="*/ 217 w 217"/>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7" h="38">
                  <a:moveTo>
                    <a:pt x="217" y="0"/>
                  </a:moveTo>
                  <a:lnTo>
                    <a:pt x="0" y="0"/>
                  </a:lnTo>
                  <a:lnTo>
                    <a:pt x="0" y="38"/>
                  </a:lnTo>
                  <a:lnTo>
                    <a:pt x="20" y="38"/>
                  </a:lnTo>
                  <a:lnTo>
                    <a:pt x="20" y="18"/>
                  </a:lnTo>
                  <a:lnTo>
                    <a:pt x="197" y="18"/>
                  </a:lnTo>
                  <a:lnTo>
                    <a:pt x="197" y="36"/>
                  </a:lnTo>
                  <a:lnTo>
                    <a:pt x="217" y="36"/>
                  </a:lnTo>
                  <a:lnTo>
                    <a:pt x="2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5"/>
            <p:cNvSpPr>
              <a:spLocks/>
            </p:cNvSpPr>
            <p:nvPr/>
          </p:nvSpPr>
          <p:spPr bwMode="auto">
            <a:xfrm>
              <a:off x="465" y="1459"/>
              <a:ext cx="43" cy="7"/>
            </a:xfrm>
            <a:custGeom>
              <a:avLst/>
              <a:gdLst>
                <a:gd name="T0" fmla="*/ 217 w 217"/>
                <a:gd name="T1" fmla="*/ 0 h 38"/>
                <a:gd name="T2" fmla="*/ 0 w 217"/>
                <a:gd name="T3" fmla="*/ 0 h 38"/>
                <a:gd name="T4" fmla="*/ 0 w 217"/>
                <a:gd name="T5" fmla="*/ 38 h 38"/>
                <a:gd name="T6" fmla="*/ 20 w 217"/>
                <a:gd name="T7" fmla="*/ 38 h 38"/>
                <a:gd name="T8" fmla="*/ 20 w 217"/>
                <a:gd name="T9" fmla="*/ 18 h 38"/>
                <a:gd name="T10" fmla="*/ 197 w 217"/>
                <a:gd name="T11" fmla="*/ 18 h 38"/>
                <a:gd name="T12" fmla="*/ 197 w 217"/>
                <a:gd name="T13" fmla="*/ 36 h 38"/>
                <a:gd name="T14" fmla="*/ 217 w 217"/>
                <a:gd name="T15" fmla="*/ 36 h 38"/>
                <a:gd name="T16" fmla="*/ 217 w 217"/>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7" h="38">
                  <a:moveTo>
                    <a:pt x="217" y="0"/>
                  </a:moveTo>
                  <a:lnTo>
                    <a:pt x="0" y="0"/>
                  </a:lnTo>
                  <a:lnTo>
                    <a:pt x="0" y="38"/>
                  </a:lnTo>
                  <a:lnTo>
                    <a:pt x="20" y="38"/>
                  </a:lnTo>
                  <a:lnTo>
                    <a:pt x="20" y="18"/>
                  </a:lnTo>
                  <a:lnTo>
                    <a:pt x="197" y="18"/>
                  </a:lnTo>
                  <a:lnTo>
                    <a:pt x="197" y="36"/>
                  </a:lnTo>
                  <a:lnTo>
                    <a:pt x="217" y="36"/>
                  </a:lnTo>
                  <a:lnTo>
                    <a:pt x="2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0" name="Rectangle 89"/>
          <p:cNvSpPr/>
          <p:nvPr/>
        </p:nvSpPr>
        <p:spPr bwMode="auto">
          <a:xfrm>
            <a:off x="0" y="6038603"/>
            <a:ext cx="12188825" cy="819397"/>
          </a:xfrm>
          <a:prstGeom prst="rect">
            <a:avLst/>
          </a:prstGeom>
          <a:solidFill>
            <a:schemeClr val="tx1"/>
          </a:solidFill>
          <a:ln w="38100" cap="flat" cmpd="sng" algn="ctr">
            <a:noFill/>
            <a:prstDash val="solid"/>
            <a:round/>
            <a:headEnd type="none" w="med" len="med"/>
            <a:tailEnd type="none" w="med" len="med"/>
          </a:ln>
          <a:effectLst/>
        </p:spPr>
        <p:txBody>
          <a:bodyPr vert="horz" wrap="square" lIns="1340885" tIns="45712" rIns="457120" bIns="45712" numCol="1" rtlCol="0" anchor="ctr" anchorCtr="0" compatLnSpc="1">
            <a:prstTxWarp prst="textNoShape">
              <a:avLst/>
            </a:prstTxWarp>
          </a:bodyPr>
          <a:lstStyle/>
          <a:p>
            <a:pPr marL="3174" algn="l" defTabSz="914231" eaLnBrk="0" hangingPunct="0">
              <a:lnSpc>
                <a:spcPct val="85000"/>
              </a:lnSpc>
            </a:pPr>
            <a:r>
              <a:rPr lang="en-US" kern="0" dirty="0">
                <a:solidFill>
                  <a:schemeClr val="bg1"/>
                </a:solidFill>
                <a:latin typeface="Arial" pitchFamily="34" charset="0"/>
                <a:cs typeface="Arial" pitchFamily="34" charset="0"/>
              </a:rPr>
              <a:t>Setup | Customize | Forecasts | Forecasts Hierarchy</a:t>
            </a:r>
          </a:p>
        </p:txBody>
      </p:sp>
      <p:sp>
        <p:nvSpPr>
          <p:cNvPr id="91" name="TextBox 90"/>
          <p:cNvSpPr txBox="1"/>
          <p:nvPr/>
        </p:nvSpPr>
        <p:spPr bwMode="white">
          <a:xfrm>
            <a:off x="0" y="6097976"/>
            <a:ext cx="1295063" cy="276999"/>
          </a:xfrm>
          <a:prstGeom prst="rect">
            <a:avLst/>
          </a:prstGeom>
          <a:noFill/>
          <a:ln>
            <a:noFill/>
          </a:ln>
        </p:spPr>
        <p:txBody>
          <a:bodyPr wrap="square" lIns="91424" tIns="45712" rIns="91424" bIns="45712" rtlCol="0">
            <a:spAutoFit/>
          </a:bodyPr>
          <a:lstStyle/>
          <a:p>
            <a:r>
              <a:rPr lang="en-US" sz="1200" dirty="0">
                <a:solidFill>
                  <a:schemeClr val="bg1"/>
                </a:solidFill>
                <a:latin typeface="Arial" panose="020B0604020202020204" pitchFamily="34" charset="0"/>
                <a:cs typeface="Arial" panose="020B0604020202020204" pitchFamily="34" charset="0"/>
              </a:rPr>
              <a:t>CLICK PATH:</a:t>
            </a:r>
          </a:p>
        </p:txBody>
      </p:sp>
      <p:sp>
        <p:nvSpPr>
          <p:cNvPr id="92" name="Freeform 202"/>
          <p:cNvSpPr>
            <a:spLocks noEditPoints="1"/>
          </p:cNvSpPr>
          <p:nvPr/>
        </p:nvSpPr>
        <p:spPr bwMode="auto">
          <a:xfrm flipH="1">
            <a:off x="450005" y="6372854"/>
            <a:ext cx="318880" cy="321495"/>
          </a:xfrm>
          <a:custGeom>
            <a:avLst/>
            <a:gdLst>
              <a:gd name="T0" fmla="*/ 4 w 63"/>
              <a:gd name="T1" fmla="*/ 4 h 63"/>
              <a:gd name="T2" fmla="*/ 55 w 63"/>
              <a:gd name="T3" fmla="*/ 21 h 63"/>
              <a:gd name="T4" fmla="*/ 37 w 63"/>
              <a:gd name="T5" fmla="*/ 30 h 63"/>
              <a:gd name="T6" fmla="*/ 59 w 63"/>
              <a:gd name="T7" fmla="*/ 52 h 63"/>
              <a:gd name="T8" fmla="*/ 52 w 63"/>
              <a:gd name="T9" fmla="*/ 59 h 63"/>
              <a:gd name="T10" fmla="*/ 30 w 63"/>
              <a:gd name="T11" fmla="*/ 37 h 63"/>
              <a:gd name="T12" fmla="*/ 21 w 63"/>
              <a:gd name="T13" fmla="*/ 55 h 63"/>
              <a:gd name="T14" fmla="*/ 4 w 63"/>
              <a:gd name="T15" fmla="*/ 4 h 63"/>
              <a:gd name="T16" fmla="*/ 4 w 63"/>
              <a:gd name="T17" fmla="*/ 0 h 63"/>
              <a:gd name="T18" fmla="*/ 1 w 63"/>
              <a:gd name="T19" fmla="*/ 1 h 63"/>
              <a:gd name="T20" fmla="*/ 0 w 63"/>
              <a:gd name="T21" fmla="*/ 5 h 63"/>
              <a:gd name="T22" fmla="*/ 17 w 63"/>
              <a:gd name="T23" fmla="*/ 56 h 63"/>
              <a:gd name="T24" fmla="*/ 21 w 63"/>
              <a:gd name="T25" fmla="*/ 59 h 63"/>
              <a:gd name="T26" fmla="*/ 21 w 63"/>
              <a:gd name="T27" fmla="*/ 59 h 63"/>
              <a:gd name="T28" fmla="*/ 25 w 63"/>
              <a:gd name="T29" fmla="*/ 57 h 63"/>
              <a:gd name="T30" fmla="*/ 31 w 63"/>
              <a:gd name="T31" fmla="*/ 44 h 63"/>
              <a:gd name="T32" fmla="*/ 49 w 63"/>
              <a:gd name="T33" fmla="*/ 62 h 63"/>
              <a:gd name="T34" fmla="*/ 52 w 63"/>
              <a:gd name="T35" fmla="*/ 63 h 63"/>
              <a:gd name="T36" fmla="*/ 54 w 63"/>
              <a:gd name="T37" fmla="*/ 62 h 63"/>
              <a:gd name="T38" fmla="*/ 62 w 63"/>
              <a:gd name="T39" fmla="*/ 55 h 63"/>
              <a:gd name="T40" fmla="*/ 63 w 63"/>
              <a:gd name="T41" fmla="*/ 52 h 63"/>
              <a:gd name="T42" fmla="*/ 62 w 63"/>
              <a:gd name="T43" fmla="*/ 49 h 63"/>
              <a:gd name="T44" fmla="*/ 44 w 63"/>
              <a:gd name="T45" fmla="*/ 31 h 63"/>
              <a:gd name="T46" fmla="*/ 57 w 63"/>
              <a:gd name="T47" fmla="*/ 25 h 63"/>
              <a:gd name="T48" fmla="*/ 59 w 63"/>
              <a:gd name="T49" fmla="*/ 21 h 63"/>
              <a:gd name="T50" fmla="*/ 56 w 63"/>
              <a:gd name="T51" fmla="*/ 17 h 63"/>
              <a:gd name="T52" fmla="*/ 5 w 63"/>
              <a:gd name="T53" fmla="*/ 0 h 63"/>
              <a:gd name="T54" fmla="*/ 4 w 63"/>
              <a:gd name="T5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3" h="63">
                <a:moveTo>
                  <a:pt x="4" y="4"/>
                </a:moveTo>
                <a:cubicBezTo>
                  <a:pt x="55" y="21"/>
                  <a:pt x="55" y="21"/>
                  <a:pt x="55" y="21"/>
                </a:cubicBezTo>
                <a:cubicBezTo>
                  <a:pt x="37" y="30"/>
                  <a:pt x="37" y="30"/>
                  <a:pt x="37" y="30"/>
                </a:cubicBezTo>
                <a:cubicBezTo>
                  <a:pt x="59" y="52"/>
                  <a:pt x="59" y="52"/>
                  <a:pt x="59" y="52"/>
                </a:cubicBezTo>
                <a:cubicBezTo>
                  <a:pt x="52" y="59"/>
                  <a:pt x="52" y="59"/>
                  <a:pt x="52" y="59"/>
                </a:cubicBezTo>
                <a:cubicBezTo>
                  <a:pt x="30" y="37"/>
                  <a:pt x="30" y="37"/>
                  <a:pt x="30" y="37"/>
                </a:cubicBezTo>
                <a:cubicBezTo>
                  <a:pt x="21" y="55"/>
                  <a:pt x="21" y="55"/>
                  <a:pt x="21" y="55"/>
                </a:cubicBezTo>
                <a:cubicBezTo>
                  <a:pt x="4" y="4"/>
                  <a:pt x="4" y="4"/>
                  <a:pt x="4" y="4"/>
                </a:cubicBezTo>
                <a:moveTo>
                  <a:pt x="4" y="0"/>
                </a:moveTo>
                <a:cubicBezTo>
                  <a:pt x="3" y="0"/>
                  <a:pt x="2" y="1"/>
                  <a:pt x="1" y="1"/>
                </a:cubicBezTo>
                <a:cubicBezTo>
                  <a:pt x="0" y="2"/>
                  <a:pt x="0" y="4"/>
                  <a:pt x="0" y="5"/>
                </a:cubicBezTo>
                <a:cubicBezTo>
                  <a:pt x="17" y="56"/>
                  <a:pt x="17" y="56"/>
                  <a:pt x="17" y="56"/>
                </a:cubicBezTo>
                <a:cubicBezTo>
                  <a:pt x="18" y="58"/>
                  <a:pt x="19" y="59"/>
                  <a:pt x="21" y="59"/>
                </a:cubicBezTo>
                <a:cubicBezTo>
                  <a:pt x="21" y="59"/>
                  <a:pt x="21" y="59"/>
                  <a:pt x="21" y="59"/>
                </a:cubicBezTo>
                <a:cubicBezTo>
                  <a:pt x="22" y="59"/>
                  <a:pt x="24" y="58"/>
                  <a:pt x="25" y="57"/>
                </a:cubicBezTo>
                <a:cubicBezTo>
                  <a:pt x="31" y="44"/>
                  <a:pt x="31" y="44"/>
                  <a:pt x="31" y="44"/>
                </a:cubicBezTo>
                <a:cubicBezTo>
                  <a:pt x="49" y="62"/>
                  <a:pt x="49" y="62"/>
                  <a:pt x="49" y="62"/>
                </a:cubicBezTo>
                <a:cubicBezTo>
                  <a:pt x="50" y="63"/>
                  <a:pt x="51" y="63"/>
                  <a:pt x="52" y="63"/>
                </a:cubicBezTo>
                <a:cubicBezTo>
                  <a:pt x="53" y="63"/>
                  <a:pt x="54" y="63"/>
                  <a:pt x="54" y="62"/>
                </a:cubicBezTo>
                <a:cubicBezTo>
                  <a:pt x="62" y="55"/>
                  <a:pt x="62" y="55"/>
                  <a:pt x="62" y="55"/>
                </a:cubicBezTo>
                <a:cubicBezTo>
                  <a:pt x="62" y="54"/>
                  <a:pt x="63" y="53"/>
                  <a:pt x="63" y="52"/>
                </a:cubicBezTo>
                <a:cubicBezTo>
                  <a:pt x="63" y="51"/>
                  <a:pt x="62" y="50"/>
                  <a:pt x="62" y="49"/>
                </a:cubicBezTo>
                <a:cubicBezTo>
                  <a:pt x="44" y="31"/>
                  <a:pt x="44" y="31"/>
                  <a:pt x="44" y="31"/>
                </a:cubicBezTo>
                <a:cubicBezTo>
                  <a:pt x="57" y="25"/>
                  <a:pt x="57" y="25"/>
                  <a:pt x="57" y="25"/>
                </a:cubicBezTo>
                <a:cubicBezTo>
                  <a:pt x="58" y="24"/>
                  <a:pt x="59" y="22"/>
                  <a:pt x="59" y="21"/>
                </a:cubicBezTo>
                <a:cubicBezTo>
                  <a:pt x="59" y="19"/>
                  <a:pt x="58" y="18"/>
                  <a:pt x="56" y="17"/>
                </a:cubicBezTo>
                <a:cubicBezTo>
                  <a:pt x="5" y="0"/>
                  <a:pt x="5" y="0"/>
                  <a:pt x="5" y="0"/>
                </a:cubicBezTo>
                <a:cubicBezTo>
                  <a:pt x="5" y="0"/>
                  <a:pt x="4" y="0"/>
                  <a:pt x="4" y="0"/>
                </a:cubicBezTo>
                <a:close/>
              </a:path>
            </a:pathLst>
          </a:custGeom>
          <a:solidFill>
            <a:schemeClr val="bg1"/>
          </a:solidFill>
          <a:ln>
            <a:noFill/>
          </a:ln>
          <a:extLst/>
        </p:spPr>
        <p:txBody>
          <a:bodyPr vert="horz" wrap="square" lIns="121899" tIns="60949" rIns="121899" bIns="60949" numCol="1" anchor="t" anchorCtr="0" compatLnSpc="1">
            <a:prstTxWarp prst="textNoShape">
              <a:avLst/>
            </a:prstTxWarp>
          </a:bodyPr>
          <a:lstStyle/>
          <a:p>
            <a:endParaRPr lang="th-TH"/>
          </a:p>
        </p:txBody>
      </p:sp>
      <p:sp>
        <p:nvSpPr>
          <p:cNvPr id="88" name="Rounded Rectangle 87"/>
          <p:cNvSpPr/>
          <p:nvPr/>
        </p:nvSpPr>
        <p:spPr bwMode="auto">
          <a:xfrm>
            <a:off x="9296714" y="2143104"/>
            <a:ext cx="2311354" cy="3198917"/>
          </a:xfrm>
          <a:prstGeom prst="roundRect">
            <a:avLst>
              <a:gd name="adj" fmla="val 3408"/>
            </a:avLst>
          </a:prstGeom>
          <a:solidFill>
            <a:srgbClr val="00246C"/>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a:r>
              <a:rPr lang="en-US" dirty="0">
                <a:solidFill>
                  <a:schemeClr val="bg1"/>
                </a:solidFill>
                <a:latin typeface="Arial" pitchFamily="34" charset="0"/>
                <a:cs typeface="Arial" pitchFamily="34" charset="0"/>
              </a:rPr>
              <a:t>Forecast managers can view the forecasts of users below them in the forecast hierarchy.</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bg1"/>
              </a:solidFill>
              <a:effectLst/>
              <a:latin typeface="Times New Roman" pitchFamily="18" charset="0"/>
            </a:endParaRPr>
          </a:p>
        </p:txBody>
      </p:sp>
    </p:spTree>
    <p:custDataLst>
      <p:tags r:id="rId1"/>
    </p:custData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CA" dirty="0"/>
              <a:t>Manager Adjustments</a:t>
            </a:r>
            <a:endParaRPr lang="en-US" dirty="0"/>
          </a:p>
        </p:txBody>
      </p:sp>
      <p:sp>
        <p:nvSpPr>
          <p:cNvPr id="5" name="Slide Number Placeholder 4"/>
          <p:cNvSpPr>
            <a:spLocks noGrp="1"/>
          </p:cNvSpPr>
          <p:nvPr>
            <p:ph type="sldNum" sz="quarter" idx="4"/>
          </p:nvPr>
        </p:nvSpPr>
        <p:spPr/>
        <p:txBody>
          <a:bodyPr/>
          <a:lstStyle/>
          <a:p>
            <a:fld id="{812A5277-1DB9-460F-9A21-B857ABB32666}" type="slidenum">
              <a:rPr lang="en-US" smtClean="0"/>
              <a:pPr/>
              <a:t>84</a:t>
            </a:fld>
            <a:endParaRPr lang="en-US" dirty="0"/>
          </a:p>
        </p:txBody>
      </p:sp>
      <p:cxnSp>
        <p:nvCxnSpPr>
          <p:cNvPr id="9" name="Straight Connector 8"/>
          <p:cNvCxnSpPr>
            <a:stCxn id="19" idx="2"/>
            <a:endCxn id="20" idx="0"/>
          </p:cNvCxnSpPr>
          <p:nvPr/>
        </p:nvCxnSpPr>
        <p:spPr bwMode="auto">
          <a:xfrm>
            <a:off x="4591083" y="4121056"/>
            <a:ext cx="0" cy="559190"/>
          </a:xfrm>
          <a:prstGeom prst="line">
            <a:avLst/>
          </a:prstGeom>
          <a:solidFill>
            <a:schemeClr val="accent1"/>
          </a:solidFill>
          <a:ln w="38100" cap="flat" cmpd="sng" algn="ctr">
            <a:solidFill>
              <a:schemeClr val="bg1">
                <a:lumMod val="50000"/>
              </a:schemeClr>
            </a:solidFill>
            <a:prstDash val="solid"/>
            <a:round/>
            <a:headEnd type="none" w="lg" len="lg"/>
            <a:tailEnd type="none" w="lg" len="lg"/>
          </a:ln>
          <a:effectLst/>
        </p:spPr>
      </p:cxnSp>
      <p:pic>
        <p:nvPicPr>
          <p:cNvPr id="10" name="Picture 9" descr="C:\Documents and Settings\msharron\Desktop\AW Computing profile pics\Allison Wheeler.png"/>
          <p:cNvPicPr>
            <a:picLocks noChangeAspect="1" noChangeArrowheads="1"/>
          </p:cNvPicPr>
          <p:nvPr/>
        </p:nvPicPr>
        <p:blipFill>
          <a:blip r:embed="rId4" cstate="print"/>
          <a:srcRect l="4718" t="-2988" r="-7590" b="56699"/>
          <a:stretch>
            <a:fillRect/>
          </a:stretch>
        </p:blipFill>
        <p:spPr bwMode="auto">
          <a:xfrm>
            <a:off x="2377017" y="2136851"/>
            <a:ext cx="834900" cy="828000"/>
          </a:xfrm>
          <a:prstGeom prst="ellipse">
            <a:avLst/>
          </a:prstGeom>
          <a:solidFill>
            <a:schemeClr val="bg1"/>
          </a:solidFill>
          <a:ln w="6350">
            <a:solidFill>
              <a:schemeClr val="bg1">
                <a:lumMod val="75000"/>
              </a:schemeClr>
            </a:solidFill>
          </a:ln>
          <a:effectLst>
            <a:outerShdw blurRad="50800" dist="38100" dir="2700000" algn="tl" rotWithShape="0">
              <a:prstClr val="black">
                <a:alpha val="40000"/>
              </a:prstClr>
            </a:outerShdw>
          </a:effectLst>
        </p:spPr>
      </p:pic>
      <p:pic>
        <p:nvPicPr>
          <p:cNvPr id="11" name="Picture 10" descr="Kathy Cooper US Sales Director.jpg"/>
          <p:cNvPicPr>
            <a:picLocks noChangeAspect="1"/>
          </p:cNvPicPr>
          <p:nvPr/>
        </p:nvPicPr>
        <p:blipFill>
          <a:blip r:embed="rId5" cstate="print"/>
          <a:srcRect t="6186" b="10336"/>
          <a:stretch>
            <a:fillRect/>
          </a:stretch>
        </p:blipFill>
        <p:spPr>
          <a:xfrm>
            <a:off x="2377017" y="3448970"/>
            <a:ext cx="828000" cy="828000"/>
          </a:xfrm>
          <a:prstGeom prst="ellipse">
            <a:avLst/>
          </a:prstGeom>
          <a:solidFill>
            <a:schemeClr val="bg1"/>
          </a:solidFill>
          <a:ln w="6350">
            <a:solidFill>
              <a:schemeClr val="bg1">
                <a:lumMod val="75000"/>
              </a:schemeClr>
            </a:solidFill>
          </a:ln>
          <a:effectLst>
            <a:outerShdw blurRad="50800" dist="38100" dir="2700000" algn="tl" rotWithShape="0">
              <a:prstClr val="black">
                <a:alpha val="40000"/>
              </a:prstClr>
            </a:outerShdw>
          </a:effectLst>
        </p:spPr>
      </p:pic>
      <p:cxnSp>
        <p:nvCxnSpPr>
          <p:cNvPr id="12" name="Straight Connector 11"/>
          <p:cNvCxnSpPr>
            <a:stCxn id="18" idx="2"/>
            <a:endCxn id="19" idx="0"/>
          </p:cNvCxnSpPr>
          <p:nvPr/>
        </p:nvCxnSpPr>
        <p:spPr bwMode="auto">
          <a:xfrm>
            <a:off x="4591083" y="2842569"/>
            <a:ext cx="0" cy="666487"/>
          </a:xfrm>
          <a:prstGeom prst="line">
            <a:avLst/>
          </a:prstGeom>
          <a:solidFill>
            <a:schemeClr val="accent1"/>
          </a:solidFill>
          <a:ln w="38100" cap="flat" cmpd="sng" algn="ctr">
            <a:solidFill>
              <a:schemeClr val="bg1">
                <a:lumMod val="50000"/>
              </a:schemeClr>
            </a:solidFill>
            <a:prstDash val="solid"/>
            <a:round/>
            <a:headEnd type="none" w="lg" len="lg"/>
            <a:tailEnd type="none" w="lg" len="lg"/>
          </a:ln>
          <a:effectLst/>
        </p:spPr>
      </p:cxnSp>
      <p:pic>
        <p:nvPicPr>
          <p:cNvPr id="13" name="Picture 12" descr="Frank Roberts 01.png"/>
          <p:cNvPicPr>
            <a:picLocks noChangeAspect="1"/>
          </p:cNvPicPr>
          <p:nvPr/>
        </p:nvPicPr>
        <p:blipFill>
          <a:blip r:embed="rId6" cstate="print"/>
          <a:srcRect l="12368" t="-896" r="21253" b="55982"/>
          <a:stretch>
            <a:fillRect/>
          </a:stretch>
        </p:blipFill>
        <p:spPr>
          <a:xfrm>
            <a:off x="1449214" y="4770917"/>
            <a:ext cx="828000" cy="828000"/>
          </a:xfrm>
          <a:prstGeom prst="ellipse">
            <a:avLst/>
          </a:prstGeom>
          <a:solidFill>
            <a:schemeClr val="bg1"/>
          </a:solidFill>
          <a:ln w="6350">
            <a:solidFill>
              <a:schemeClr val="bg1">
                <a:lumMod val="75000"/>
              </a:schemeClr>
            </a:solidFill>
          </a:ln>
          <a:effectLst>
            <a:outerShdw blurRad="50800" dist="38100" dir="2700000" algn="tl" rotWithShape="0">
              <a:prstClr val="black">
                <a:alpha val="40000"/>
              </a:prstClr>
            </a:outerShdw>
          </a:effectLst>
        </p:spPr>
      </p:pic>
      <p:pic>
        <p:nvPicPr>
          <p:cNvPr id="14" name="Picture 13" descr="Matt Wilson Sales Rep.jpg"/>
          <p:cNvPicPr>
            <a:picLocks noChangeAspect="1"/>
          </p:cNvPicPr>
          <p:nvPr/>
        </p:nvPicPr>
        <p:blipFill>
          <a:blip r:embed="rId7" cstate="print"/>
          <a:srcRect l="6029" r="38689" b="16770"/>
          <a:stretch>
            <a:fillRect/>
          </a:stretch>
        </p:blipFill>
        <p:spPr>
          <a:xfrm>
            <a:off x="2377017" y="4770917"/>
            <a:ext cx="829541" cy="828000"/>
          </a:xfrm>
          <a:prstGeom prst="ellipse">
            <a:avLst/>
          </a:prstGeom>
          <a:solidFill>
            <a:schemeClr val="bg1"/>
          </a:solidFill>
          <a:ln w="6350">
            <a:solidFill>
              <a:schemeClr val="bg1">
                <a:lumMod val="75000"/>
              </a:schemeClr>
            </a:solidFill>
          </a:ln>
          <a:effectLst>
            <a:outerShdw blurRad="50800" dist="38100" dir="2700000" algn="tl" rotWithShape="0">
              <a:prstClr val="black">
                <a:alpha val="40000"/>
              </a:prstClr>
            </a:outerShdw>
          </a:effectLst>
        </p:spPr>
      </p:pic>
      <p:pic>
        <p:nvPicPr>
          <p:cNvPr id="15" name="Picture 14" descr="Anna Bressan US Sales Rep.jpg"/>
          <p:cNvPicPr>
            <a:picLocks noChangeAspect="1"/>
          </p:cNvPicPr>
          <p:nvPr/>
        </p:nvPicPr>
        <p:blipFill>
          <a:blip r:embed="rId8" cstate="print"/>
          <a:srcRect l="56305" t="493" r="-809" b="32328"/>
          <a:stretch>
            <a:fillRect/>
          </a:stretch>
        </p:blipFill>
        <p:spPr>
          <a:xfrm>
            <a:off x="518790" y="4770917"/>
            <a:ext cx="826689" cy="828000"/>
          </a:xfrm>
          <a:prstGeom prst="ellipse">
            <a:avLst/>
          </a:prstGeom>
          <a:solidFill>
            <a:schemeClr val="bg1"/>
          </a:solidFill>
          <a:ln w="6350">
            <a:solidFill>
              <a:schemeClr val="bg1">
                <a:lumMod val="75000"/>
              </a:schemeClr>
            </a:solidFill>
          </a:ln>
          <a:effectLst>
            <a:outerShdw blurRad="50800" dist="38100" dir="2700000" algn="tl" rotWithShape="0">
              <a:prstClr val="black">
                <a:alpha val="40000"/>
              </a:prstClr>
            </a:outerShdw>
          </a:effectLst>
        </p:spPr>
      </p:pic>
      <p:sp>
        <p:nvSpPr>
          <p:cNvPr id="16" name="TextBox 15"/>
          <p:cNvSpPr txBox="1"/>
          <p:nvPr/>
        </p:nvSpPr>
        <p:spPr>
          <a:xfrm>
            <a:off x="1072662" y="2256870"/>
            <a:ext cx="1169440" cy="646331"/>
          </a:xfrm>
          <a:prstGeom prst="rect">
            <a:avLst/>
          </a:prstGeom>
          <a:noFill/>
        </p:spPr>
        <p:txBody>
          <a:bodyPr wrap="square" rtlCol="0">
            <a:spAutoFit/>
          </a:bodyPr>
          <a:lstStyle/>
          <a:p>
            <a:pPr algn="r"/>
            <a:r>
              <a:rPr lang="en-US" sz="1800" b="1" dirty="0">
                <a:solidFill>
                  <a:srgbClr val="0070C0"/>
                </a:solidFill>
                <a:latin typeface="Arial" pitchFamily="34" charset="0"/>
                <a:cs typeface="Arial" pitchFamily="34" charset="0"/>
              </a:rPr>
              <a:t>Forecast Manager</a:t>
            </a:r>
          </a:p>
        </p:txBody>
      </p:sp>
      <p:sp>
        <p:nvSpPr>
          <p:cNvPr id="17" name="TextBox 16"/>
          <p:cNvSpPr txBox="1"/>
          <p:nvPr/>
        </p:nvSpPr>
        <p:spPr>
          <a:xfrm>
            <a:off x="1072662" y="3667787"/>
            <a:ext cx="1151859" cy="646331"/>
          </a:xfrm>
          <a:prstGeom prst="rect">
            <a:avLst/>
          </a:prstGeom>
          <a:noFill/>
        </p:spPr>
        <p:txBody>
          <a:bodyPr wrap="square" rtlCol="0">
            <a:spAutoFit/>
          </a:bodyPr>
          <a:lstStyle/>
          <a:p>
            <a:pPr algn="r"/>
            <a:r>
              <a:rPr lang="en-US" sz="1800" b="1" dirty="0">
                <a:solidFill>
                  <a:srgbClr val="0070C0"/>
                </a:solidFill>
                <a:latin typeface="Arial" pitchFamily="34" charset="0"/>
                <a:cs typeface="Arial" pitchFamily="34" charset="0"/>
              </a:rPr>
              <a:t>Forecast Manager</a:t>
            </a:r>
          </a:p>
        </p:txBody>
      </p:sp>
      <p:sp>
        <p:nvSpPr>
          <p:cNvPr id="18" name="Rounded Rectangle 17"/>
          <p:cNvSpPr/>
          <p:nvPr/>
        </p:nvSpPr>
        <p:spPr>
          <a:xfrm>
            <a:off x="3583083" y="2230569"/>
            <a:ext cx="2016000" cy="612000"/>
          </a:xfrm>
          <a:prstGeom prst="roundRect">
            <a:avLst/>
          </a:prstGeom>
          <a:solidFill>
            <a:schemeClr val="bg1">
              <a:alpha val="50000"/>
            </a:schemeClr>
          </a:solidFill>
          <a:ln w="38100">
            <a:solidFill>
              <a:srgbClr val="015BA7"/>
            </a:solidFill>
          </a:ln>
          <a:effectLst/>
          <a:scene3d>
            <a:camera prst="orthographicFront"/>
            <a:lightRig rig="flat" dir="t"/>
          </a:scene3d>
          <a:sp3d prstMaterial="dkEdge"/>
        </p:spPr>
        <p:style>
          <a:lnRef idx="0">
            <a:scrgbClr r="0" g="0" b="0"/>
          </a:lnRef>
          <a:fillRef idx="2">
            <a:scrgbClr r="0" g="0" b="0"/>
          </a:fillRef>
          <a:effectRef idx="1">
            <a:schemeClr val="accent1">
              <a:hueOff val="0"/>
              <a:satOff val="0"/>
              <a:lumOff val="0"/>
              <a:alphaOff val="0"/>
            </a:schemeClr>
          </a:effectRef>
          <a:fontRef idx="minor">
            <a:schemeClr val="dk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800" b="1" dirty="0">
                <a:solidFill>
                  <a:schemeClr val="tx1"/>
                </a:solidFill>
                <a:latin typeface="Arial" pitchFamily="34" charset="0"/>
                <a:cs typeface="Arial" pitchFamily="34" charset="0"/>
              </a:rPr>
              <a:t>VP Global Sales </a:t>
            </a:r>
            <a:r>
              <a:rPr lang="en-US" sz="1800" i="0" u="none" strike="noStrike" kern="1200" dirty="0">
                <a:solidFill>
                  <a:schemeClr val="tx1"/>
                </a:solidFill>
                <a:latin typeface="Arial" pitchFamily="34" charset="0"/>
                <a:cs typeface="Arial" pitchFamily="34" charset="0"/>
              </a:rPr>
              <a:t>Allison Wheeler</a:t>
            </a:r>
            <a:endParaRPr lang="en-US" sz="1800" kern="1200" dirty="0">
              <a:solidFill>
                <a:schemeClr val="tx1"/>
              </a:solidFill>
            </a:endParaRPr>
          </a:p>
        </p:txBody>
      </p:sp>
      <p:sp>
        <p:nvSpPr>
          <p:cNvPr id="19" name="Rounded Rectangle 18"/>
          <p:cNvSpPr/>
          <p:nvPr/>
        </p:nvSpPr>
        <p:spPr>
          <a:xfrm>
            <a:off x="3583083" y="3509056"/>
            <a:ext cx="2016000" cy="612000"/>
          </a:xfrm>
          <a:prstGeom prst="roundRect">
            <a:avLst/>
          </a:prstGeom>
          <a:solidFill>
            <a:schemeClr val="bg1">
              <a:alpha val="67000"/>
            </a:schemeClr>
          </a:solidFill>
          <a:ln w="38100">
            <a:solidFill>
              <a:srgbClr val="015BA7"/>
            </a:solidFill>
          </a:ln>
          <a:effectLst/>
          <a:scene3d>
            <a:camera prst="orthographicFront"/>
            <a:lightRig rig="flat" dir="t"/>
          </a:scene3d>
          <a:sp3d prstMaterial="dkEdge"/>
        </p:spPr>
        <p:style>
          <a:lnRef idx="0">
            <a:scrgbClr r="0" g="0" b="0"/>
          </a:lnRef>
          <a:fillRef idx="2">
            <a:scrgbClr r="0" g="0" b="0"/>
          </a:fillRef>
          <a:effectRef idx="1">
            <a:schemeClr val="accent1">
              <a:hueOff val="0"/>
              <a:satOff val="0"/>
              <a:lumOff val="0"/>
              <a:alphaOff val="0"/>
            </a:schemeClr>
          </a:effectRef>
          <a:fontRef idx="minor">
            <a:schemeClr val="dk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800" b="1" dirty="0">
                <a:solidFill>
                  <a:schemeClr val="tx1"/>
                </a:solidFill>
                <a:latin typeface="Arial" pitchFamily="34" charset="0"/>
                <a:cs typeface="Arial" pitchFamily="34" charset="0"/>
              </a:rPr>
              <a:t>US Sales Director</a:t>
            </a:r>
            <a:br>
              <a:rPr lang="en-US" sz="1800" b="1" dirty="0">
                <a:solidFill>
                  <a:schemeClr val="tx1"/>
                </a:solidFill>
                <a:latin typeface="Arial" pitchFamily="34" charset="0"/>
                <a:cs typeface="Arial" pitchFamily="34" charset="0"/>
              </a:rPr>
            </a:br>
            <a:r>
              <a:rPr lang="en-US" sz="1800" i="0" u="none" strike="noStrike" kern="1200" dirty="0">
                <a:solidFill>
                  <a:schemeClr val="tx1"/>
                </a:solidFill>
                <a:latin typeface="Arial" pitchFamily="34" charset="0"/>
                <a:cs typeface="Arial" pitchFamily="34" charset="0"/>
              </a:rPr>
              <a:t>Kathy Cooper</a:t>
            </a:r>
            <a:endParaRPr lang="en-US" sz="1800" kern="1200" dirty="0">
              <a:solidFill>
                <a:schemeClr val="tx1"/>
              </a:solidFill>
            </a:endParaRPr>
          </a:p>
        </p:txBody>
      </p:sp>
      <p:sp>
        <p:nvSpPr>
          <p:cNvPr id="20" name="Rounded Rectangle 19"/>
          <p:cNvSpPr/>
          <p:nvPr/>
        </p:nvSpPr>
        <p:spPr>
          <a:xfrm>
            <a:off x="3583083" y="4680246"/>
            <a:ext cx="2016000" cy="1044000"/>
          </a:xfrm>
          <a:prstGeom prst="roundRect">
            <a:avLst>
              <a:gd name="adj" fmla="val 6994"/>
            </a:avLst>
          </a:prstGeom>
          <a:solidFill>
            <a:schemeClr val="bg1">
              <a:alpha val="67000"/>
            </a:schemeClr>
          </a:solidFill>
          <a:ln w="38100">
            <a:solidFill>
              <a:srgbClr val="015BA7"/>
            </a:solidFill>
          </a:ln>
          <a:effectLst/>
          <a:scene3d>
            <a:camera prst="orthographicFront"/>
            <a:lightRig rig="flat" dir="t"/>
          </a:scene3d>
          <a:sp3d prstMaterial="dkEdge"/>
        </p:spPr>
        <p:style>
          <a:lnRef idx="0">
            <a:scrgbClr r="0" g="0" b="0"/>
          </a:lnRef>
          <a:fillRef idx="2">
            <a:scrgbClr r="0" g="0" b="0"/>
          </a:fillRef>
          <a:effectRef idx="1">
            <a:schemeClr val="accent1">
              <a:hueOff val="0"/>
              <a:satOff val="0"/>
              <a:lumOff val="0"/>
              <a:alphaOff val="0"/>
            </a:schemeClr>
          </a:effectRef>
          <a:fontRef idx="minor">
            <a:schemeClr val="dk1"/>
          </a:fontRef>
        </p:style>
        <p:txBody>
          <a:bodyPr spcFirstLastPara="0" vert="horz" wrap="square" lIns="8890" tIns="8890" rIns="8890" bIns="8890" numCol="1" spcCol="1270" anchor="ctr" anchorCtr="0">
            <a:noAutofit/>
          </a:bodyPr>
          <a:lstStyle/>
          <a:p>
            <a:pPr algn="ctr" defTabSz="622300">
              <a:lnSpc>
                <a:spcPct val="90000"/>
              </a:lnSpc>
              <a:spcBef>
                <a:spcPct val="0"/>
              </a:spcBef>
              <a:spcAft>
                <a:spcPct val="35000"/>
              </a:spcAft>
            </a:pPr>
            <a:r>
              <a:rPr lang="en-US" sz="1800" b="1" dirty="0">
                <a:solidFill>
                  <a:schemeClr val="tx1"/>
                </a:solidFill>
                <a:latin typeface="Arial" pitchFamily="34" charset="0"/>
                <a:cs typeface="Arial" pitchFamily="34" charset="0"/>
              </a:rPr>
              <a:t>US Sales Reps</a:t>
            </a:r>
            <a:br>
              <a:rPr lang="en-US" sz="1800" b="1" dirty="0">
                <a:solidFill>
                  <a:schemeClr val="tx1"/>
                </a:solidFill>
                <a:latin typeface="Arial" pitchFamily="34" charset="0"/>
                <a:cs typeface="Arial" pitchFamily="34" charset="0"/>
              </a:rPr>
            </a:br>
            <a:r>
              <a:rPr lang="en-US" sz="1800" dirty="0">
                <a:solidFill>
                  <a:schemeClr val="tx1"/>
                </a:solidFill>
                <a:latin typeface="Arial" pitchFamily="34" charset="0"/>
                <a:cs typeface="Arial" pitchFamily="34" charset="0"/>
              </a:rPr>
              <a:t>Anna Bressan</a:t>
            </a:r>
            <a:br>
              <a:rPr lang="en-US" sz="1800" dirty="0">
                <a:solidFill>
                  <a:schemeClr val="tx1"/>
                </a:solidFill>
                <a:latin typeface="Arial" pitchFamily="34" charset="0"/>
                <a:cs typeface="Arial" pitchFamily="34" charset="0"/>
              </a:rPr>
            </a:br>
            <a:r>
              <a:rPr lang="en-US" sz="1800" dirty="0">
                <a:solidFill>
                  <a:schemeClr val="tx1"/>
                </a:solidFill>
                <a:latin typeface="Arial" pitchFamily="34" charset="0"/>
                <a:cs typeface="Arial" pitchFamily="34" charset="0"/>
              </a:rPr>
              <a:t>Frank Roberts</a:t>
            </a:r>
            <a:br>
              <a:rPr lang="en-US" sz="1800" dirty="0">
                <a:solidFill>
                  <a:schemeClr val="tx1"/>
                </a:solidFill>
                <a:latin typeface="Arial" pitchFamily="34" charset="0"/>
                <a:cs typeface="Arial" pitchFamily="34" charset="0"/>
              </a:rPr>
            </a:br>
            <a:r>
              <a:rPr lang="en-US" sz="1800" dirty="0">
                <a:solidFill>
                  <a:schemeClr val="tx1"/>
                </a:solidFill>
                <a:latin typeface="Arial" pitchFamily="34" charset="0"/>
                <a:cs typeface="Arial" pitchFamily="34" charset="0"/>
              </a:rPr>
              <a:t>Matt Wilson</a:t>
            </a:r>
          </a:p>
        </p:txBody>
      </p:sp>
      <p:sp>
        <p:nvSpPr>
          <p:cNvPr id="21" name="TextBox 20"/>
          <p:cNvSpPr txBox="1"/>
          <p:nvPr/>
        </p:nvSpPr>
        <p:spPr>
          <a:xfrm>
            <a:off x="6194040" y="2930432"/>
            <a:ext cx="2934119" cy="369332"/>
          </a:xfrm>
          <a:prstGeom prst="rect">
            <a:avLst/>
          </a:prstGeom>
          <a:noFill/>
        </p:spPr>
        <p:txBody>
          <a:bodyPr wrap="square" rtlCol="0">
            <a:spAutoFit/>
          </a:bodyPr>
          <a:lstStyle/>
          <a:p>
            <a:pPr algn="l"/>
            <a:r>
              <a:rPr lang="en-US" sz="1800" dirty="0">
                <a:solidFill>
                  <a:srgbClr val="0070C0"/>
                </a:solidFill>
                <a:latin typeface="Arial" pitchFamily="34" charset="0"/>
                <a:cs typeface="Arial" pitchFamily="34" charset="0"/>
              </a:rPr>
              <a:t>Adjust Kathy’s forecast</a:t>
            </a:r>
          </a:p>
        </p:txBody>
      </p:sp>
      <p:sp>
        <p:nvSpPr>
          <p:cNvPr id="22" name="TextBox 21"/>
          <p:cNvSpPr txBox="1"/>
          <p:nvPr/>
        </p:nvSpPr>
        <p:spPr>
          <a:xfrm>
            <a:off x="6211625" y="4058995"/>
            <a:ext cx="2674591" cy="646331"/>
          </a:xfrm>
          <a:prstGeom prst="rect">
            <a:avLst/>
          </a:prstGeom>
          <a:noFill/>
        </p:spPr>
        <p:txBody>
          <a:bodyPr wrap="square" rtlCol="0">
            <a:spAutoFit/>
          </a:bodyPr>
          <a:lstStyle/>
          <a:p>
            <a:pPr algn="l"/>
            <a:r>
              <a:rPr lang="en-US" sz="1800" dirty="0">
                <a:solidFill>
                  <a:srgbClr val="0070C0"/>
                </a:solidFill>
                <a:latin typeface="Arial" pitchFamily="34" charset="0"/>
                <a:cs typeface="Arial" pitchFamily="34" charset="0"/>
              </a:rPr>
              <a:t>Adjust the forecast for all US Sales Reps</a:t>
            </a:r>
          </a:p>
        </p:txBody>
      </p:sp>
      <p:sp>
        <p:nvSpPr>
          <p:cNvPr id="23" name="Rectangle 22"/>
          <p:cNvSpPr/>
          <p:nvPr/>
        </p:nvSpPr>
        <p:spPr bwMode="auto">
          <a:xfrm>
            <a:off x="0" y="747384"/>
            <a:ext cx="12188825" cy="835232"/>
          </a:xfrm>
          <a:prstGeom prst="rect">
            <a:avLst/>
          </a:prstGeom>
          <a:solidFill>
            <a:schemeClr val="tx1"/>
          </a:solidFill>
          <a:ln w="38100" cap="flat" cmpd="sng" algn="ctr">
            <a:noFill/>
            <a:prstDash val="solid"/>
            <a:round/>
            <a:headEnd type="none" w="med" len="med"/>
            <a:tailEnd type="none" w="med" len="med"/>
          </a:ln>
          <a:effectLst/>
        </p:spPr>
        <p:txBody>
          <a:bodyPr vert="horz" wrap="square" lIns="1340885" tIns="45712" rIns="457120" bIns="45712" numCol="1" rtlCol="0" anchor="ctr" anchorCtr="0" compatLnSpc="1">
            <a:prstTxWarp prst="textNoShape">
              <a:avLst/>
            </a:prstTxWarp>
          </a:bodyPr>
          <a:lstStyle/>
          <a:p>
            <a:pPr marL="3174" algn="l" defTabSz="914231" eaLnBrk="0" hangingPunct="0">
              <a:lnSpc>
                <a:spcPct val="85000"/>
              </a:lnSpc>
            </a:pPr>
            <a:r>
              <a:rPr lang="en-CA" kern="0" dirty="0">
                <a:solidFill>
                  <a:schemeClr val="bg1"/>
                </a:solidFill>
                <a:latin typeface="Arial" pitchFamily="34" charset="0"/>
                <a:cs typeface="Arial" pitchFamily="34" charset="0"/>
              </a:rPr>
              <a:t>Manager adjustments allow forecast managers to adjust the forecast amounts of their immediate subordinates.</a:t>
            </a:r>
            <a:endParaRPr lang="en-US" kern="0" dirty="0">
              <a:solidFill>
                <a:schemeClr val="bg1"/>
              </a:solidFill>
              <a:latin typeface="Arial" pitchFamily="34" charset="0"/>
              <a:cs typeface="Arial" pitchFamily="34" charset="0"/>
            </a:endParaRPr>
          </a:p>
        </p:txBody>
      </p:sp>
      <p:sp>
        <p:nvSpPr>
          <p:cNvPr id="24" name="TextBox 23"/>
          <p:cNvSpPr txBox="1"/>
          <p:nvPr/>
        </p:nvSpPr>
        <p:spPr bwMode="white">
          <a:xfrm>
            <a:off x="0" y="804790"/>
            <a:ext cx="1295063" cy="275103"/>
          </a:xfrm>
          <a:prstGeom prst="rect">
            <a:avLst/>
          </a:prstGeom>
          <a:noFill/>
          <a:ln>
            <a:noFill/>
          </a:ln>
        </p:spPr>
        <p:txBody>
          <a:bodyPr wrap="square" lIns="91424" tIns="45712" rIns="91424" bIns="45712" rtlCol="0">
            <a:spAutoFit/>
          </a:bodyPr>
          <a:lstStyle/>
          <a:p>
            <a:r>
              <a:rPr lang="en-US" sz="1200" dirty="0">
                <a:solidFill>
                  <a:schemeClr val="bg1"/>
                </a:solidFill>
                <a:latin typeface="Arial" panose="020B0604020202020204" pitchFamily="34" charset="0"/>
                <a:cs typeface="Arial" panose="020B0604020202020204" pitchFamily="34" charset="0"/>
              </a:rPr>
              <a:t>DEFINITION:</a:t>
            </a:r>
          </a:p>
        </p:txBody>
      </p:sp>
      <p:grpSp>
        <p:nvGrpSpPr>
          <p:cNvPr id="2" name="Group 4"/>
          <p:cNvGrpSpPr>
            <a:grpSpLocks noChangeAspect="1"/>
          </p:cNvGrpSpPr>
          <p:nvPr/>
        </p:nvGrpSpPr>
        <p:grpSpPr bwMode="auto">
          <a:xfrm>
            <a:off x="436563" y="1109574"/>
            <a:ext cx="422275" cy="328613"/>
            <a:chOff x="275" y="1308"/>
            <a:chExt cx="266" cy="207"/>
          </a:xfrm>
        </p:grpSpPr>
        <p:sp>
          <p:nvSpPr>
            <p:cNvPr id="26" name="AutoShape 3"/>
            <p:cNvSpPr>
              <a:spLocks noChangeAspect="1" noChangeArrowheads="1" noTextEdit="1"/>
            </p:cNvSpPr>
            <p:nvPr/>
          </p:nvSpPr>
          <p:spPr bwMode="auto">
            <a:xfrm>
              <a:off x="275" y="1308"/>
              <a:ext cx="26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5"/>
            <p:cNvSpPr>
              <a:spLocks noEditPoints="1"/>
            </p:cNvSpPr>
            <p:nvPr/>
          </p:nvSpPr>
          <p:spPr bwMode="auto">
            <a:xfrm>
              <a:off x="275" y="1308"/>
              <a:ext cx="266" cy="177"/>
            </a:xfrm>
            <a:custGeom>
              <a:avLst/>
              <a:gdLst>
                <a:gd name="T0" fmla="*/ 1284 w 1330"/>
                <a:gd name="T1" fmla="*/ 75 h 886"/>
                <a:gd name="T2" fmla="*/ 1308 w 1330"/>
                <a:gd name="T3" fmla="*/ 78 h 886"/>
                <a:gd name="T4" fmla="*/ 1329 w 1330"/>
                <a:gd name="T5" fmla="*/ 85 h 886"/>
                <a:gd name="T6" fmla="*/ 1329 w 1330"/>
                <a:gd name="T7" fmla="*/ 837 h 886"/>
                <a:gd name="T8" fmla="*/ 1228 w 1330"/>
                <a:gd name="T9" fmla="*/ 849 h 886"/>
                <a:gd name="T10" fmla="*/ 1052 w 1330"/>
                <a:gd name="T11" fmla="*/ 843 h 886"/>
                <a:gd name="T12" fmla="*/ 921 w 1330"/>
                <a:gd name="T13" fmla="*/ 836 h 886"/>
                <a:gd name="T14" fmla="*/ 797 w 1330"/>
                <a:gd name="T15" fmla="*/ 844 h 886"/>
                <a:gd name="T16" fmla="*/ 733 w 1330"/>
                <a:gd name="T17" fmla="*/ 871 h 886"/>
                <a:gd name="T18" fmla="*/ 678 w 1330"/>
                <a:gd name="T19" fmla="*/ 886 h 886"/>
                <a:gd name="T20" fmla="*/ 636 w 1330"/>
                <a:gd name="T21" fmla="*/ 884 h 886"/>
                <a:gd name="T22" fmla="*/ 581 w 1330"/>
                <a:gd name="T23" fmla="*/ 868 h 886"/>
                <a:gd name="T24" fmla="*/ 7 w 1330"/>
                <a:gd name="T25" fmla="*/ 844 h 886"/>
                <a:gd name="T26" fmla="*/ 2 w 1330"/>
                <a:gd name="T27" fmla="*/ 837 h 886"/>
                <a:gd name="T28" fmla="*/ 0 w 1330"/>
                <a:gd name="T29" fmla="*/ 101 h 886"/>
                <a:gd name="T30" fmla="*/ 10 w 1330"/>
                <a:gd name="T31" fmla="*/ 82 h 886"/>
                <a:gd name="T32" fmla="*/ 43 w 1330"/>
                <a:gd name="T33" fmla="*/ 70 h 886"/>
                <a:gd name="T34" fmla="*/ 52 w 1330"/>
                <a:gd name="T35" fmla="*/ 49 h 886"/>
                <a:gd name="T36" fmla="*/ 48 w 1330"/>
                <a:gd name="T37" fmla="*/ 20 h 886"/>
                <a:gd name="T38" fmla="*/ 63 w 1330"/>
                <a:gd name="T39" fmla="*/ 4 h 886"/>
                <a:gd name="T40" fmla="*/ 222 w 1330"/>
                <a:gd name="T41" fmla="*/ 6 h 886"/>
                <a:gd name="T42" fmla="*/ 394 w 1330"/>
                <a:gd name="T43" fmla="*/ 0 h 886"/>
                <a:gd name="T44" fmla="*/ 525 w 1330"/>
                <a:gd name="T45" fmla="*/ 9 h 886"/>
                <a:gd name="T46" fmla="*/ 612 w 1330"/>
                <a:gd name="T47" fmla="*/ 34 h 886"/>
                <a:gd name="T48" fmla="*/ 661 w 1330"/>
                <a:gd name="T49" fmla="*/ 69 h 886"/>
                <a:gd name="T50" fmla="*/ 709 w 1330"/>
                <a:gd name="T51" fmla="*/ 36 h 886"/>
                <a:gd name="T52" fmla="*/ 774 w 1330"/>
                <a:gd name="T53" fmla="*/ 15 h 886"/>
                <a:gd name="T54" fmla="*/ 933 w 1330"/>
                <a:gd name="T55" fmla="*/ 0 h 886"/>
                <a:gd name="T56" fmla="*/ 1188 w 1330"/>
                <a:gd name="T57" fmla="*/ 10 h 886"/>
                <a:gd name="T58" fmla="*/ 1270 w 1330"/>
                <a:gd name="T59" fmla="*/ 11 h 886"/>
                <a:gd name="T60" fmla="*/ 1280 w 1330"/>
                <a:gd name="T61" fmla="*/ 19 h 886"/>
                <a:gd name="T62" fmla="*/ 1280 w 1330"/>
                <a:gd name="T63" fmla="*/ 61 h 886"/>
                <a:gd name="T64" fmla="*/ 1241 w 1330"/>
                <a:gd name="T65" fmla="*/ 45 h 886"/>
                <a:gd name="T66" fmla="*/ 1094 w 1330"/>
                <a:gd name="T67" fmla="*/ 45 h 886"/>
                <a:gd name="T68" fmla="*/ 938 w 1330"/>
                <a:gd name="T69" fmla="*/ 37 h 886"/>
                <a:gd name="T70" fmla="*/ 816 w 1330"/>
                <a:gd name="T71" fmla="*/ 42 h 886"/>
                <a:gd name="T72" fmla="*/ 734 w 1330"/>
                <a:gd name="T73" fmla="*/ 67 h 886"/>
                <a:gd name="T74" fmla="*/ 684 w 1330"/>
                <a:gd name="T75" fmla="*/ 101 h 886"/>
                <a:gd name="T76" fmla="*/ 705 w 1330"/>
                <a:gd name="T77" fmla="*/ 770 h 886"/>
                <a:gd name="T78" fmla="*/ 823 w 1330"/>
                <a:gd name="T79" fmla="*/ 744 h 886"/>
                <a:gd name="T80" fmla="*/ 1015 w 1330"/>
                <a:gd name="T81" fmla="*/ 739 h 886"/>
                <a:gd name="T82" fmla="*/ 596 w 1330"/>
                <a:gd name="T83" fmla="*/ 756 h 886"/>
                <a:gd name="T84" fmla="*/ 633 w 1330"/>
                <a:gd name="T85" fmla="*/ 782 h 886"/>
                <a:gd name="T86" fmla="*/ 643 w 1330"/>
                <a:gd name="T87" fmla="*/ 781 h 886"/>
                <a:gd name="T88" fmla="*/ 645 w 1330"/>
                <a:gd name="T89" fmla="*/ 101 h 886"/>
                <a:gd name="T90" fmla="*/ 596 w 1330"/>
                <a:gd name="T91" fmla="*/ 67 h 886"/>
                <a:gd name="T92" fmla="*/ 514 w 1330"/>
                <a:gd name="T93" fmla="*/ 42 h 886"/>
                <a:gd name="T94" fmla="*/ 394 w 1330"/>
                <a:gd name="T95" fmla="*/ 37 h 886"/>
                <a:gd name="T96" fmla="*/ 237 w 1330"/>
                <a:gd name="T97" fmla="*/ 45 h 886"/>
                <a:gd name="T98" fmla="*/ 88 w 1330"/>
                <a:gd name="T99" fmla="*/ 45 h 886"/>
                <a:gd name="T100" fmla="*/ 88 w 1330"/>
                <a:gd name="T101" fmla="*/ 749 h 886"/>
                <a:gd name="T102" fmla="*/ 348 w 1330"/>
                <a:gd name="T103" fmla="*/ 739 h 886"/>
                <a:gd name="T104" fmla="*/ 509 w 1330"/>
                <a:gd name="T105" fmla="*/ 744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30" h="886">
                  <a:moveTo>
                    <a:pt x="1280" y="69"/>
                  </a:moveTo>
                  <a:lnTo>
                    <a:pt x="1280" y="69"/>
                  </a:lnTo>
                  <a:lnTo>
                    <a:pt x="1283" y="72"/>
                  </a:lnTo>
                  <a:lnTo>
                    <a:pt x="1284" y="75"/>
                  </a:lnTo>
                  <a:lnTo>
                    <a:pt x="1288" y="76"/>
                  </a:lnTo>
                  <a:lnTo>
                    <a:pt x="1292" y="77"/>
                  </a:lnTo>
                  <a:lnTo>
                    <a:pt x="1299" y="78"/>
                  </a:lnTo>
                  <a:lnTo>
                    <a:pt x="1308" y="78"/>
                  </a:lnTo>
                  <a:lnTo>
                    <a:pt x="1316" y="78"/>
                  </a:lnTo>
                  <a:lnTo>
                    <a:pt x="1324" y="80"/>
                  </a:lnTo>
                  <a:lnTo>
                    <a:pt x="1326" y="82"/>
                  </a:lnTo>
                  <a:lnTo>
                    <a:pt x="1329" y="85"/>
                  </a:lnTo>
                  <a:lnTo>
                    <a:pt x="1330" y="88"/>
                  </a:lnTo>
                  <a:lnTo>
                    <a:pt x="1329" y="93"/>
                  </a:lnTo>
                  <a:lnTo>
                    <a:pt x="1329" y="93"/>
                  </a:lnTo>
                  <a:lnTo>
                    <a:pt x="1329" y="837"/>
                  </a:lnTo>
                  <a:lnTo>
                    <a:pt x="1329" y="837"/>
                  </a:lnTo>
                  <a:lnTo>
                    <a:pt x="1296" y="843"/>
                  </a:lnTo>
                  <a:lnTo>
                    <a:pt x="1263" y="847"/>
                  </a:lnTo>
                  <a:lnTo>
                    <a:pt x="1228" y="849"/>
                  </a:lnTo>
                  <a:lnTo>
                    <a:pt x="1193" y="849"/>
                  </a:lnTo>
                  <a:lnTo>
                    <a:pt x="1159" y="849"/>
                  </a:lnTo>
                  <a:lnTo>
                    <a:pt x="1123" y="847"/>
                  </a:lnTo>
                  <a:lnTo>
                    <a:pt x="1052" y="843"/>
                  </a:lnTo>
                  <a:lnTo>
                    <a:pt x="1052" y="843"/>
                  </a:lnTo>
                  <a:lnTo>
                    <a:pt x="986" y="838"/>
                  </a:lnTo>
                  <a:lnTo>
                    <a:pt x="954" y="837"/>
                  </a:lnTo>
                  <a:lnTo>
                    <a:pt x="921" y="836"/>
                  </a:lnTo>
                  <a:lnTo>
                    <a:pt x="889" y="837"/>
                  </a:lnTo>
                  <a:lnTo>
                    <a:pt x="858" y="838"/>
                  </a:lnTo>
                  <a:lnTo>
                    <a:pt x="827" y="841"/>
                  </a:lnTo>
                  <a:lnTo>
                    <a:pt x="797" y="844"/>
                  </a:lnTo>
                  <a:lnTo>
                    <a:pt x="797" y="844"/>
                  </a:lnTo>
                  <a:lnTo>
                    <a:pt x="779" y="849"/>
                  </a:lnTo>
                  <a:lnTo>
                    <a:pt x="762" y="856"/>
                  </a:lnTo>
                  <a:lnTo>
                    <a:pt x="733" y="871"/>
                  </a:lnTo>
                  <a:lnTo>
                    <a:pt x="717" y="877"/>
                  </a:lnTo>
                  <a:lnTo>
                    <a:pt x="699" y="882"/>
                  </a:lnTo>
                  <a:lnTo>
                    <a:pt x="689" y="884"/>
                  </a:lnTo>
                  <a:lnTo>
                    <a:pt x="678" y="886"/>
                  </a:lnTo>
                  <a:lnTo>
                    <a:pt x="666" y="886"/>
                  </a:lnTo>
                  <a:lnTo>
                    <a:pt x="652" y="886"/>
                  </a:lnTo>
                  <a:lnTo>
                    <a:pt x="652" y="886"/>
                  </a:lnTo>
                  <a:lnTo>
                    <a:pt x="636" y="884"/>
                  </a:lnTo>
                  <a:lnTo>
                    <a:pt x="621" y="882"/>
                  </a:lnTo>
                  <a:lnTo>
                    <a:pt x="607" y="878"/>
                  </a:lnTo>
                  <a:lnTo>
                    <a:pt x="594" y="874"/>
                  </a:lnTo>
                  <a:lnTo>
                    <a:pt x="581" y="868"/>
                  </a:lnTo>
                  <a:lnTo>
                    <a:pt x="569" y="862"/>
                  </a:lnTo>
                  <a:lnTo>
                    <a:pt x="539" y="844"/>
                  </a:lnTo>
                  <a:lnTo>
                    <a:pt x="539" y="844"/>
                  </a:lnTo>
                  <a:lnTo>
                    <a:pt x="7" y="844"/>
                  </a:lnTo>
                  <a:lnTo>
                    <a:pt x="7" y="844"/>
                  </a:lnTo>
                  <a:lnTo>
                    <a:pt x="7" y="841"/>
                  </a:lnTo>
                  <a:lnTo>
                    <a:pt x="6" y="838"/>
                  </a:lnTo>
                  <a:lnTo>
                    <a:pt x="2" y="837"/>
                  </a:lnTo>
                  <a:lnTo>
                    <a:pt x="0" y="837"/>
                  </a:lnTo>
                  <a:lnTo>
                    <a:pt x="0" y="837"/>
                  </a:lnTo>
                  <a:lnTo>
                    <a:pt x="0" y="101"/>
                  </a:lnTo>
                  <a:lnTo>
                    <a:pt x="0" y="101"/>
                  </a:lnTo>
                  <a:lnTo>
                    <a:pt x="0" y="95"/>
                  </a:lnTo>
                  <a:lnTo>
                    <a:pt x="2" y="90"/>
                  </a:lnTo>
                  <a:lnTo>
                    <a:pt x="6" y="85"/>
                  </a:lnTo>
                  <a:lnTo>
                    <a:pt x="10" y="82"/>
                  </a:lnTo>
                  <a:lnTo>
                    <a:pt x="21" y="77"/>
                  </a:lnTo>
                  <a:lnTo>
                    <a:pt x="32" y="73"/>
                  </a:lnTo>
                  <a:lnTo>
                    <a:pt x="38" y="72"/>
                  </a:lnTo>
                  <a:lnTo>
                    <a:pt x="43" y="70"/>
                  </a:lnTo>
                  <a:lnTo>
                    <a:pt x="47" y="66"/>
                  </a:lnTo>
                  <a:lnTo>
                    <a:pt x="51" y="61"/>
                  </a:lnTo>
                  <a:lnTo>
                    <a:pt x="52" y="56"/>
                  </a:lnTo>
                  <a:lnTo>
                    <a:pt x="52" y="49"/>
                  </a:lnTo>
                  <a:lnTo>
                    <a:pt x="51" y="40"/>
                  </a:lnTo>
                  <a:lnTo>
                    <a:pt x="47" y="29"/>
                  </a:lnTo>
                  <a:lnTo>
                    <a:pt x="47" y="29"/>
                  </a:lnTo>
                  <a:lnTo>
                    <a:pt x="48" y="20"/>
                  </a:lnTo>
                  <a:lnTo>
                    <a:pt x="52" y="12"/>
                  </a:lnTo>
                  <a:lnTo>
                    <a:pt x="57" y="7"/>
                  </a:lnTo>
                  <a:lnTo>
                    <a:pt x="63" y="4"/>
                  </a:lnTo>
                  <a:lnTo>
                    <a:pt x="63" y="4"/>
                  </a:lnTo>
                  <a:lnTo>
                    <a:pt x="88" y="6"/>
                  </a:lnTo>
                  <a:lnTo>
                    <a:pt x="114" y="7"/>
                  </a:lnTo>
                  <a:lnTo>
                    <a:pt x="168" y="7"/>
                  </a:lnTo>
                  <a:lnTo>
                    <a:pt x="222" y="6"/>
                  </a:lnTo>
                  <a:lnTo>
                    <a:pt x="278" y="4"/>
                  </a:lnTo>
                  <a:lnTo>
                    <a:pt x="278" y="4"/>
                  </a:lnTo>
                  <a:lnTo>
                    <a:pt x="335" y="1"/>
                  </a:lnTo>
                  <a:lnTo>
                    <a:pt x="394" y="0"/>
                  </a:lnTo>
                  <a:lnTo>
                    <a:pt x="448" y="1"/>
                  </a:lnTo>
                  <a:lnTo>
                    <a:pt x="474" y="2"/>
                  </a:lnTo>
                  <a:lnTo>
                    <a:pt x="500" y="5"/>
                  </a:lnTo>
                  <a:lnTo>
                    <a:pt x="525" y="9"/>
                  </a:lnTo>
                  <a:lnTo>
                    <a:pt x="549" y="12"/>
                  </a:lnTo>
                  <a:lnTo>
                    <a:pt x="571" y="19"/>
                  </a:lnTo>
                  <a:lnTo>
                    <a:pt x="592" y="25"/>
                  </a:lnTo>
                  <a:lnTo>
                    <a:pt x="612" y="34"/>
                  </a:lnTo>
                  <a:lnTo>
                    <a:pt x="630" y="44"/>
                  </a:lnTo>
                  <a:lnTo>
                    <a:pt x="646" y="55"/>
                  </a:lnTo>
                  <a:lnTo>
                    <a:pt x="661" y="69"/>
                  </a:lnTo>
                  <a:lnTo>
                    <a:pt x="661" y="69"/>
                  </a:lnTo>
                  <a:lnTo>
                    <a:pt x="671" y="60"/>
                  </a:lnTo>
                  <a:lnTo>
                    <a:pt x="683" y="51"/>
                  </a:lnTo>
                  <a:lnTo>
                    <a:pt x="695" y="42"/>
                  </a:lnTo>
                  <a:lnTo>
                    <a:pt x="709" y="36"/>
                  </a:lnTo>
                  <a:lnTo>
                    <a:pt x="724" y="30"/>
                  </a:lnTo>
                  <a:lnTo>
                    <a:pt x="740" y="24"/>
                  </a:lnTo>
                  <a:lnTo>
                    <a:pt x="756" y="19"/>
                  </a:lnTo>
                  <a:lnTo>
                    <a:pt x="774" y="15"/>
                  </a:lnTo>
                  <a:lnTo>
                    <a:pt x="811" y="9"/>
                  </a:lnTo>
                  <a:lnTo>
                    <a:pt x="849" y="4"/>
                  </a:lnTo>
                  <a:lnTo>
                    <a:pt x="890" y="1"/>
                  </a:lnTo>
                  <a:lnTo>
                    <a:pt x="933" y="0"/>
                  </a:lnTo>
                  <a:lnTo>
                    <a:pt x="975" y="0"/>
                  </a:lnTo>
                  <a:lnTo>
                    <a:pt x="1018" y="1"/>
                  </a:lnTo>
                  <a:lnTo>
                    <a:pt x="1105" y="5"/>
                  </a:lnTo>
                  <a:lnTo>
                    <a:pt x="1188" y="10"/>
                  </a:lnTo>
                  <a:lnTo>
                    <a:pt x="1228" y="11"/>
                  </a:lnTo>
                  <a:lnTo>
                    <a:pt x="1264" y="12"/>
                  </a:lnTo>
                  <a:lnTo>
                    <a:pt x="1264" y="12"/>
                  </a:lnTo>
                  <a:lnTo>
                    <a:pt x="1270" y="11"/>
                  </a:lnTo>
                  <a:lnTo>
                    <a:pt x="1274" y="12"/>
                  </a:lnTo>
                  <a:lnTo>
                    <a:pt x="1277" y="14"/>
                  </a:lnTo>
                  <a:lnTo>
                    <a:pt x="1279" y="16"/>
                  </a:lnTo>
                  <a:lnTo>
                    <a:pt x="1280" y="19"/>
                  </a:lnTo>
                  <a:lnTo>
                    <a:pt x="1282" y="22"/>
                  </a:lnTo>
                  <a:lnTo>
                    <a:pt x="1282" y="31"/>
                  </a:lnTo>
                  <a:lnTo>
                    <a:pt x="1280" y="51"/>
                  </a:lnTo>
                  <a:lnTo>
                    <a:pt x="1280" y="61"/>
                  </a:lnTo>
                  <a:lnTo>
                    <a:pt x="1280" y="69"/>
                  </a:lnTo>
                  <a:close/>
                  <a:moveTo>
                    <a:pt x="1241" y="749"/>
                  </a:moveTo>
                  <a:lnTo>
                    <a:pt x="1241" y="749"/>
                  </a:lnTo>
                  <a:lnTo>
                    <a:pt x="1241" y="45"/>
                  </a:lnTo>
                  <a:lnTo>
                    <a:pt x="1241" y="45"/>
                  </a:lnTo>
                  <a:lnTo>
                    <a:pt x="1193" y="46"/>
                  </a:lnTo>
                  <a:lnTo>
                    <a:pt x="1144" y="46"/>
                  </a:lnTo>
                  <a:lnTo>
                    <a:pt x="1094" y="45"/>
                  </a:lnTo>
                  <a:lnTo>
                    <a:pt x="1043" y="41"/>
                  </a:lnTo>
                  <a:lnTo>
                    <a:pt x="1043" y="41"/>
                  </a:lnTo>
                  <a:lnTo>
                    <a:pt x="990" y="39"/>
                  </a:lnTo>
                  <a:lnTo>
                    <a:pt x="938" y="37"/>
                  </a:lnTo>
                  <a:lnTo>
                    <a:pt x="887" y="37"/>
                  </a:lnTo>
                  <a:lnTo>
                    <a:pt x="862" y="37"/>
                  </a:lnTo>
                  <a:lnTo>
                    <a:pt x="838" y="40"/>
                  </a:lnTo>
                  <a:lnTo>
                    <a:pt x="816" y="42"/>
                  </a:lnTo>
                  <a:lnTo>
                    <a:pt x="794" y="47"/>
                  </a:lnTo>
                  <a:lnTo>
                    <a:pt x="772" y="52"/>
                  </a:lnTo>
                  <a:lnTo>
                    <a:pt x="753" y="59"/>
                  </a:lnTo>
                  <a:lnTo>
                    <a:pt x="734" y="67"/>
                  </a:lnTo>
                  <a:lnTo>
                    <a:pt x="715" y="76"/>
                  </a:lnTo>
                  <a:lnTo>
                    <a:pt x="699" y="88"/>
                  </a:lnTo>
                  <a:lnTo>
                    <a:pt x="684" y="101"/>
                  </a:lnTo>
                  <a:lnTo>
                    <a:pt x="684" y="101"/>
                  </a:lnTo>
                  <a:lnTo>
                    <a:pt x="684" y="780"/>
                  </a:lnTo>
                  <a:lnTo>
                    <a:pt x="684" y="780"/>
                  </a:lnTo>
                  <a:lnTo>
                    <a:pt x="694" y="775"/>
                  </a:lnTo>
                  <a:lnTo>
                    <a:pt x="705" y="770"/>
                  </a:lnTo>
                  <a:lnTo>
                    <a:pt x="731" y="761"/>
                  </a:lnTo>
                  <a:lnTo>
                    <a:pt x="759" y="754"/>
                  </a:lnTo>
                  <a:lnTo>
                    <a:pt x="790" y="747"/>
                  </a:lnTo>
                  <a:lnTo>
                    <a:pt x="823" y="744"/>
                  </a:lnTo>
                  <a:lnTo>
                    <a:pt x="859" y="741"/>
                  </a:lnTo>
                  <a:lnTo>
                    <a:pt x="897" y="739"/>
                  </a:lnTo>
                  <a:lnTo>
                    <a:pt x="935" y="739"/>
                  </a:lnTo>
                  <a:lnTo>
                    <a:pt x="1015" y="739"/>
                  </a:lnTo>
                  <a:lnTo>
                    <a:pt x="1094" y="741"/>
                  </a:lnTo>
                  <a:lnTo>
                    <a:pt x="1241" y="749"/>
                  </a:lnTo>
                  <a:close/>
                  <a:moveTo>
                    <a:pt x="596" y="756"/>
                  </a:moveTo>
                  <a:lnTo>
                    <a:pt x="596" y="756"/>
                  </a:lnTo>
                  <a:lnTo>
                    <a:pt x="601" y="760"/>
                  </a:lnTo>
                  <a:lnTo>
                    <a:pt x="608" y="765"/>
                  </a:lnTo>
                  <a:lnTo>
                    <a:pt x="625" y="778"/>
                  </a:lnTo>
                  <a:lnTo>
                    <a:pt x="633" y="782"/>
                  </a:lnTo>
                  <a:lnTo>
                    <a:pt x="636" y="783"/>
                  </a:lnTo>
                  <a:lnTo>
                    <a:pt x="640" y="785"/>
                  </a:lnTo>
                  <a:lnTo>
                    <a:pt x="641" y="783"/>
                  </a:lnTo>
                  <a:lnTo>
                    <a:pt x="643" y="781"/>
                  </a:lnTo>
                  <a:lnTo>
                    <a:pt x="645" y="777"/>
                  </a:lnTo>
                  <a:lnTo>
                    <a:pt x="645" y="772"/>
                  </a:lnTo>
                  <a:lnTo>
                    <a:pt x="645" y="772"/>
                  </a:lnTo>
                  <a:lnTo>
                    <a:pt x="645" y="101"/>
                  </a:lnTo>
                  <a:lnTo>
                    <a:pt x="645" y="101"/>
                  </a:lnTo>
                  <a:lnTo>
                    <a:pt x="630" y="88"/>
                  </a:lnTo>
                  <a:lnTo>
                    <a:pt x="613" y="76"/>
                  </a:lnTo>
                  <a:lnTo>
                    <a:pt x="596" y="67"/>
                  </a:lnTo>
                  <a:lnTo>
                    <a:pt x="577" y="59"/>
                  </a:lnTo>
                  <a:lnTo>
                    <a:pt x="558" y="52"/>
                  </a:lnTo>
                  <a:lnTo>
                    <a:pt x="536" y="47"/>
                  </a:lnTo>
                  <a:lnTo>
                    <a:pt x="514" y="42"/>
                  </a:lnTo>
                  <a:lnTo>
                    <a:pt x="492" y="40"/>
                  </a:lnTo>
                  <a:lnTo>
                    <a:pt x="468" y="37"/>
                  </a:lnTo>
                  <a:lnTo>
                    <a:pt x="443" y="37"/>
                  </a:lnTo>
                  <a:lnTo>
                    <a:pt x="394" y="37"/>
                  </a:lnTo>
                  <a:lnTo>
                    <a:pt x="342" y="39"/>
                  </a:lnTo>
                  <a:lnTo>
                    <a:pt x="288" y="42"/>
                  </a:lnTo>
                  <a:lnTo>
                    <a:pt x="288" y="42"/>
                  </a:lnTo>
                  <a:lnTo>
                    <a:pt x="237" y="45"/>
                  </a:lnTo>
                  <a:lnTo>
                    <a:pt x="186" y="46"/>
                  </a:lnTo>
                  <a:lnTo>
                    <a:pt x="137" y="47"/>
                  </a:lnTo>
                  <a:lnTo>
                    <a:pt x="112" y="46"/>
                  </a:lnTo>
                  <a:lnTo>
                    <a:pt x="88" y="45"/>
                  </a:lnTo>
                  <a:lnTo>
                    <a:pt x="88" y="45"/>
                  </a:lnTo>
                  <a:lnTo>
                    <a:pt x="88" y="385"/>
                  </a:lnTo>
                  <a:lnTo>
                    <a:pt x="88" y="749"/>
                  </a:lnTo>
                  <a:lnTo>
                    <a:pt x="88" y="749"/>
                  </a:lnTo>
                  <a:lnTo>
                    <a:pt x="150" y="746"/>
                  </a:lnTo>
                  <a:lnTo>
                    <a:pt x="215" y="742"/>
                  </a:lnTo>
                  <a:lnTo>
                    <a:pt x="281" y="740"/>
                  </a:lnTo>
                  <a:lnTo>
                    <a:pt x="348" y="739"/>
                  </a:lnTo>
                  <a:lnTo>
                    <a:pt x="414" y="739"/>
                  </a:lnTo>
                  <a:lnTo>
                    <a:pt x="446" y="739"/>
                  </a:lnTo>
                  <a:lnTo>
                    <a:pt x="478" y="741"/>
                  </a:lnTo>
                  <a:lnTo>
                    <a:pt x="509" y="744"/>
                  </a:lnTo>
                  <a:lnTo>
                    <a:pt x="539" y="746"/>
                  </a:lnTo>
                  <a:lnTo>
                    <a:pt x="568" y="751"/>
                  </a:lnTo>
                  <a:lnTo>
                    <a:pt x="596" y="7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6"/>
            <p:cNvSpPr>
              <a:spLocks/>
            </p:cNvSpPr>
            <p:nvPr/>
          </p:nvSpPr>
          <p:spPr bwMode="auto">
            <a:xfrm>
              <a:off x="275" y="1308"/>
              <a:ext cx="266" cy="177"/>
            </a:xfrm>
            <a:custGeom>
              <a:avLst/>
              <a:gdLst>
                <a:gd name="T0" fmla="*/ 1283 w 1330"/>
                <a:gd name="T1" fmla="*/ 72 h 886"/>
                <a:gd name="T2" fmla="*/ 1292 w 1330"/>
                <a:gd name="T3" fmla="*/ 77 h 886"/>
                <a:gd name="T4" fmla="*/ 1316 w 1330"/>
                <a:gd name="T5" fmla="*/ 78 h 886"/>
                <a:gd name="T6" fmla="*/ 1329 w 1330"/>
                <a:gd name="T7" fmla="*/ 85 h 886"/>
                <a:gd name="T8" fmla="*/ 1329 w 1330"/>
                <a:gd name="T9" fmla="*/ 93 h 886"/>
                <a:gd name="T10" fmla="*/ 1296 w 1330"/>
                <a:gd name="T11" fmla="*/ 843 h 886"/>
                <a:gd name="T12" fmla="*/ 1193 w 1330"/>
                <a:gd name="T13" fmla="*/ 849 h 886"/>
                <a:gd name="T14" fmla="*/ 1052 w 1330"/>
                <a:gd name="T15" fmla="*/ 843 h 886"/>
                <a:gd name="T16" fmla="*/ 954 w 1330"/>
                <a:gd name="T17" fmla="*/ 837 h 886"/>
                <a:gd name="T18" fmla="*/ 858 w 1330"/>
                <a:gd name="T19" fmla="*/ 838 h 886"/>
                <a:gd name="T20" fmla="*/ 797 w 1330"/>
                <a:gd name="T21" fmla="*/ 844 h 886"/>
                <a:gd name="T22" fmla="*/ 733 w 1330"/>
                <a:gd name="T23" fmla="*/ 871 h 886"/>
                <a:gd name="T24" fmla="*/ 689 w 1330"/>
                <a:gd name="T25" fmla="*/ 884 h 886"/>
                <a:gd name="T26" fmla="*/ 652 w 1330"/>
                <a:gd name="T27" fmla="*/ 886 h 886"/>
                <a:gd name="T28" fmla="*/ 621 w 1330"/>
                <a:gd name="T29" fmla="*/ 882 h 886"/>
                <a:gd name="T30" fmla="*/ 581 w 1330"/>
                <a:gd name="T31" fmla="*/ 868 h 886"/>
                <a:gd name="T32" fmla="*/ 539 w 1330"/>
                <a:gd name="T33" fmla="*/ 844 h 886"/>
                <a:gd name="T34" fmla="*/ 7 w 1330"/>
                <a:gd name="T35" fmla="*/ 841 h 886"/>
                <a:gd name="T36" fmla="*/ 0 w 1330"/>
                <a:gd name="T37" fmla="*/ 837 h 886"/>
                <a:gd name="T38" fmla="*/ 0 w 1330"/>
                <a:gd name="T39" fmla="*/ 101 h 886"/>
                <a:gd name="T40" fmla="*/ 6 w 1330"/>
                <a:gd name="T41" fmla="*/ 85 h 886"/>
                <a:gd name="T42" fmla="*/ 32 w 1330"/>
                <a:gd name="T43" fmla="*/ 73 h 886"/>
                <a:gd name="T44" fmla="*/ 47 w 1330"/>
                <a:gd name="T45" fmla="*/ 66 h 886"/>
                <a:gd name="T46" fmla="*/ 52 w 1330"/>
                <a:gd name="T47" fmla="*/ 49 h 886"/>
                <a:gd name="T48" fmla="*/ 47 w 1330"/>
                <a:gd name="T49" fmla="*/ 29 h 886"/>
                <a:gd name="T50" fmla="*/ 57 w 1330"/>
                <a:gd name="T51" fmla="*/ 7 h 886"/>
                <a:gd name="T52" fmla="*/ 88 w 1330"/>
                <a:gd name="T53" fmla="*/ 6 h 886"/>
                <a:gd name="T54" fmla="*/ 222 w 1330"/>
                <a:gd name="T55" fmla="*/ 6 h 886"/>
                <a:gd name="T56" fmla="*/ 335 w 1330"/>
                <a:gd name="T57" fmla="*/ 1 h 886"/>
                <a:gd name="T58" fmla="*/ 474 w 1330"/>
                <a:gd name="T59" fmla="*/ 2 h 886"/>
                <a:gd name="T60" fmla="*/ 549 w 1330"/>
                <a:gd name="T61" fmla="*/ 12 h 886"/>
                <a:gd name="T62" fmla="*/ 612 w 1330"/>
                <a:gd name="T63" fmla="*/ 34 h 886"/>
                <a:gd name="T64" fmla="*/ 661 w 1330"/>
                <a:gd name="T65" fmla="*/ 69 h 886"/>
                <a:gd name="T66" fmla="*/ 683 w 1330"/>
                <a:gd name="T67" fmla="*/ 51 h 886"/>
                <a:gd name="T68" fmla="*/ 724 w 1330"/>
                <a:gd name="T69" fmla="*/ 30 h 886"/>
                <a:gd name="T70" fmla="*/ 774 w 1330"/>
                <a:gd name="T71" fmla="*/ 15 h 886"/>
                <a:gd name="T72" fmla="*/ 890 w 1330"/>
                <a:gd name="T73" fmla="*/ 1 h 886"/>
                <a:gd name="T74" fmla="*/ 1018 w 1330"/>
                <a:gd name="T75" fmla="*/ 1 h 886"/>
                <a:gd name="T76" fmla="*/ 1228 w 1330"/>
                <a:gd name="T77" fmla="*/ 11 h 886"/>
                <a:gd name="T78" fmla="*/ 1270 w 1330"/>
                <a:gd name="T79" fmla="*/ 11 h 886"/>
                <a:gd name="T80" fmla="*/ 1279 w 1330"/>
                <a:gd name="T81" fmla="*/ 16 h 886"/>
                <a:gd name="T82" fmla="*/ 1282 w 1330"/>
                <a:gd name="T83" fmla="*/ 31 h 886"/>
                <a:gd name="T84" fmla="*/ 1280 w 1330"/>
                <a:gd name="T85" fmla="*/ 69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30" h="886">
                  <a:moveTo>
                    <a:pt x="1280" y="69"/>
                  </a:moveTo>
                  <a:lnTo>
                    <a:pt x="1280" y="69"/>
                  </a:lnTo>
                  <a:lnTo>
                    <a:pt x="1283" y="72"/>
                  </a:lnTo>
                  <a:lnTo>
                    <a:pt x="1284" y="75"/>
                  </a:lnTo>
                  <a:lnTo>
                    <a:pt x="1288" y="76"/>
                  </a:lnTo>
                  <a:lnTo>
                    <a:pt x="1292" y="77"/>
                  </a:lnTo>
                  <a:lnTo>
                    <a:pt x="1299" y="78"/>
                  </a:lnTo>
                  <a:lnTo>
                    <a:pt x="1308" y="78"/>
                  </a:lnTo>
                  <a:lnTo>
                    <a:pt x="1316" y="78"/>
                  </a:lnTo>
                  <a:lnTo>
                    <a:pt x="1324" y="80"/>
                  </a:lnTo>
                  <a:lnTo>
                    <a:pt x="1326" y="82"/>
                  </a:lnTo>
                  <a:lnTo>
                    <a:pt x="1329" y="85"/>
                  </a:lnTo>
                  <a:lnTo>
                    <a:pt x="1330" y="88"/>
                  </a:lnTo>
                  <a:lnTo>
                    <a:pt x="1329" y="93"/>
                  </a:lnTo>
                  <a:lnTo>
                    <a:pt x="1329" y="93"/>
                  </a:lnTo>
                  <a:lnTo>
                    <a:pt x="1329" y="837"/>
                  </a:lnTo>
                  <a:lnTo>
                    <a:pt x="1329" y="837"/>
                  </a:lnTo>
                  <a:lnTo>
                    <a:pt x="1296" y="843"/>
                  </a:lnTo>
                  <a:lnTo>
                    <a:pt x="1263" y="847"/>
                  </a:lnTo>
                  <a:lnTo>
                    <a:pt x="1228" y="849"/>
                  </a:lnTo>
                  <a:lnTo>
                    <a:pt x="1193" y="849"/>
                  </a:lnTo>
                  <a:lnTo>
                    <a:pt x="1159" y="849"/>
                  </a:lnTo>
                  <a:lnTo>
                    <a:pt x="1123" y="847"/>
                  </a:lnTo>
                  <a:lnTo>
                    <a:pt x="1052" y="843"/>
                  </a:lnTo>
                  <a:lnTo>
                    <a:pt x="1052" y="843"/>
                  </a:lnTo>
                  <a:lnTo>
                    <a:pt x="986" y="838"/>
                  </a:lnTo>
                  <a:lnTo>
                    <a:pt x="954" y="837"/>
                  </a:lnTo>
                  <a:lnTo>
                    <a:pt x="921" y="836"/>
                  </a:lnTo>
                  <a:lnTo>
                    <a:pt x="889" y="837"/>
                  </a:lnTo>
                  <a:lnTo>
                    <a:pt x="858" y="838"/>
                  </a:lnTo>
                  <a:lnTo>
                    <a:pt x="827" y="841"/>
                  </a:lnTo>
                  <a:lnTo>
                    <a:pt x="797" y="844"/>
                  </a:lnTo>
                  <a:lnTo>
                    <a:pt x="797" y="844"/>
                  </a:lnTo>
                  <a:lnTo>
                    <a:pt x="779" y="849"/>
                  </a:lnTo>
                  <a:lnTo>
                    <a:pt x="762" y="856"/>
                  </a:lnTo>
                  <a:lnTo>
                    <a:pt x="733" y="871"/>
                  </a:lnTo>
                  <a:lnTo>
                    <a:pt x="717" y="877"/>
                  </a:lnTo>
                  <a:lnTo>
                    <a:pt x="699" y="882"/>
                  </a:lnTo>
                  <a:lnTo>
                    <a:pt x="689" y="884"/>
                  </a:lnTo>
                  <a:lnTo>
                    <a:pt x="678" y="886"/>
                  </a:lnTo>
                  <a:lnTo>
                    <a:pt x="666" y="886"/>
                  </a:lnTo>
                  <a:lnTo>
                    <a:pt x="652" y="886"/>
                  </a:lnTo>
                  <a:lnTo>
                    <a:pt x="652" y="886"/>
                  </a:lnTo>
                  <a:lnTo>
                    <a:pt x="636" y="884"/>
                  </a:lnTo>
                  <a:lnTo>
                    <a:pt x="621" y="882"/>
                  </a:lnTo>
                  <a:lnTo>
                    <a:pt x="607" y="878"/>
                  </a:lnTo>
                  <a:lnTo>
                    <a:pt x="594" y="874"/>
                  </a:lnTo>
                  <a:lnTo>
                    <a:pt x="581" y="868"/>
                  </a:lnTo>
                  <a:lnTo>
                    <a:pt x="569" y="862"/>
                  </a:lnTo>
                  <a:lnTo>
                    <a:pt x="539" y="844"/>
                  </a:lnTo>
                  <a:lnTo>
                    <a:pt x="539" y="844"/>
                  </a:lnTo>
                  <a:lnTo>
                    <a:pt x="7" y="844"/>
                  </a:lnTo>
                  <a:lnTo>
                    <a:pt x="7" y="844"/>
                  </a:lnTo>
                  <a:lnTo>
                    <a:pt x="7" y="841"/>
                  </a:lnTo>
                  <a:lnTo>
                    <a:pt x="6" y="838"/>
                  </a:lnTo>
                  <a:lnTo>
                    <a:pt x="2" y="837"/>
                  </a:lnTo>
                  <a:lnTo>
                    <a:pt x="0" y="837"/>
                  </a:lnTo>
                  <a:lnTo>
                    <a:pt x="0" y="837"/>
                  </a:lnTo>
                  <a:lnTo>
                    <a:pt x="0" y="101"/>
                  </a:lnTo>
                  <a:lnTo>
                    <a:pt x="0" y="101"/>
                  </a:lnTo>
                  <a:lnTo>
                    <a:pt x="0" y="95"/>
                  </a:lnTo>
                  <a:lnTo>
                    <a:pt x="2" y="90"/>
                  </a:lnTo>
                  <a:lnTo>
                    <a:pt x="6" y="85"/>
                  </a:lnTo>
                  <a:lnTo>
                    <a:pt x="10" y="82"/>
                  </a:lnTo>
                  <a:lnTo>
                    <a:pt x="21" y="77"/>
                  </a:lnTo>
                  <a:lnTo>
                    <a:pt x="32" y="73"/>
                  </a:lnTo>
                  <a:lnTo>
                    <a:pt x="38" y="72"/>
                  </a:lnTo>
                  <a:lnTo>
                    <a:pt x="43" y="70"/>
                  </a:lnTo>
                  <a:lnTo>
                    <a:pt x="47" y="66"/>
                  </a:lnTo>
                  <a:lnTo>
                    <a:pt x="51" y="61"/>
                  </a:lnTo>
                  <a:lnTo>
                    <a:pt x="52" y="56"/>
                  </a:lnTo>
                  <a:lnTo>
                    <a:pt x="52" y="49"/>
                  </a:lnTo>
                  <a:lnTo>
                    <a:pt x="51" y="40"/>
                  </a:lnTo>
                  <a:lnTo>
                    <a:pt x="47" y="29"/>
                  </a:lnTo>
                  <a:lnTo>
                    <a:pt x="47" y="29"/>
                  </a:lnTo>
                  <a:lnTo>
                    <a:pt x="48" y="20"/>
                  </a:lnTo>
                  <a:lnTo>
                    <a:pt x="52" y="12"/>
                  </a:lnTo>
                  <a:lnTo>
                    <a:pt x="57" y="7"/>
                  </a:lnTo>
                  <a:lnTo>
                    <a:pt x="63" y="4"/>
                  </a:lnTo>
                  <a:lnTo>
                    <a:pt x="63" y="4"/>
                  </a:lnTo>
                  <a:lnTo>
                    <a:pt x="88" y="6"/>
                  </a:lnTo>
                  <a:lnTo>
                    <a:pt x="114" y="7"/>
                  </a:lnTo>
                  <a:lnTo>
                    <a:pt x="168" y="7"/>
                  </a:lnTo>
                  <a:lnTo>
                    <a:pt x="222" y="6"/>
                  </a:lnTo>
                  <a:lnTo>
                    <a:pt x="278" y="4"/>
                  </a:lnTo>
                  <a:lnTo>
                    <a:pt x="278" y="4"/>
                  </a:lnTo>
                  <a:lnTo>
                    <a:pt x="335" y="1"/>
                  </a:lnTo>
                  <a:lnTo>
                    <a:pt x="394" y="0"/>
                  </a:lnTo>
                  <a:lnTo>
                    <a:pt x="448" y="1"/>
                  </a:lnTo>
                  <a:lnTo>
                    <a:pt x="474" y="2"/>
                  </a:lnTo>
                  <a:lnTo>
                    <a:pt x="500" y="5"/>
                  </a:lnTo>
                  <a:lnTo>
                    <a:pt x="525" y="9"/>
                  </a:lnTo>
                  <a:lnTo>
                    <a:pt x="549" y="12"/>
                  </a:lnTo>
                  <a:lnTo>
                    <a:pt x="571" y="19"/>
                  </a:lnTo>
                  <a:lnTo>
                    <a:pt x="592" y="25"/>
                  </a:lnTo>
                  <a:lnTo>
                    <a:pt x="612" y="34"/>
                  </a:lnTo>
                  <a:lnTo>
                    <a:pt x="630" y="44"/>
                  </a:lnTo>
                  <a:lnTo>
                    <a:pt x="646" y="55"/>
                  </a:lnTo>
                  <a:lnTo>
                    <a:pt x="661" y="69"/>
                  </a:lnTo>
                  <a:lnTo>
                    <a:pt x="661" y="69"/>
                  </a:lnTo>
                  <a:lnTo>
                    <a:pt x="671" y="60"/>
                  </a:lnTo>
                  <a:lnTo>
                    <a:pt x="683" y="51"/>
                  </a:lnTo>
                  <a:lnTo>
                    <a:pt x="695" y="42"/>
                  </a:lnTo>
                  <a:lnTo>
                    <a:pt x="709" y="36"/>
                  </a:lnTo>
                  <a:lnTo>
                    <a:pt x="724" y="30"/>
                  </a:lnTo>
                  <a:lnTo>
                    <a:pt x="740" y="24"/>
                  </a:lnTo>
                  <a:lnTo>
                    <a:pt x="756" y="19"/>
                  </a:lnTo>
                  <a:lnTo>
                    <a:pt x="774" y="15"/>
                  </a:lnTo>
                  <a:lnTo>
                    <a:pt x="811" y="9"/>
                  </a:lnTo>
                  <a:lnTo>
                    <a:pt x="849" y="4"/>
                  </a:lnTo>
                  <a:lnTo>
                    <a:pt x="890" y="1"/>
                  </a:lnTo>
                  <a:lnTo>
                    <a:pt x="933" y="0"/>
                  </a:lnTo>
                  <a:lnTo>
                    <a:pt x="975" y="0"/>
                  </a:lnTo>
                  <a:lnTo>
                    <a:pt x="1018" y="1"/>
                  </a:lnTo>
                  <a:lnTo>
                    <a:pt x="1105" y="5"/>
                  </a:lnTo>
                  <a:lnTo>
                    <a:pt x="1188" y="10"/>
                  </a:lnTo>
                  <a:lnTo>
                    <a:pt x="1228" y="11"/>
                  </a:lnTo>
                  <a:lnTo>
                    <a:pt x="1264" y="12"/>
                  </a:lnTo>
                  <a:lnTo>
                    <a:pt x="1264" y="12"/>
                  </a:lnTo>
                  <a:lnTo>
                    <a:pt x="1270" y="11"/>
                  </a:lnTo>
                  <a:lnTo>
                    <a:pt x="1274" y="12"/>
                  </a:lnTo>
                  <a:lnTo>
                    <a:pt x="1277" y="14"/>
                  </a:lnTo>
                  <a:lnTo>
                    <a:pt x="1279" y="16"/>
                  </a:lnTo>
                  <a:lnTo>
                    <a:pt x="1280" y="19"/>
                  </a:lnTo>
                  <a:lnTo>
                    <a:pt x="1282" y="22"/>
                  </a:lnTo>
                  <a:lnTo>
                    <a:pt x="1282" y="31"/>
                  </a:lnTo>
                  <a:lnTo>
                    <a:pt x="1280" y="51"/>
                  </a:lnTo>
                  <a:lnTo>
                    <a:pt x="1280" y="61"/>
                  </a:lnTo>
                  <a:lnTo>
                    <a:pt x="1280" y="6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7"/>
            <p:cNvSpPr>
              <a:spLocks/>
            </p:cNvSpPr>
            <p:nvPr/>
          </p:nvSpPr>
          <p:spPr bwMode="auto">
            <a:xfrm>
              <a:off x="412" y="1315"/>
              <a:ext cx="111" cy="149"/>
            </a:xfrm>
            <a:custGeom>
              <a:avLst/>
              <a:gdLst>
                <a:gd name="T0" fmla="*/ 557 w 557"/>
                <a:gd name="T1" fmla="*/ 712 h 743"/>
                <a:gd name="T2" fmla="*/ 557 w 557"/>
                <a:gd name="T3" fmla="*/ 712 h 743"/>
                <a:gd name="T4" fmla="*/ 557 w 557"/>
                <a:gd name="T5" fmla="*/ 8 h 743"/>
                <a:gd name="T6" fmla="*/ 557 w 557"/>
                <a:gd name="T7" fmla="*/ 8 h 743"/>
                <a:gd name="T8" fmla="*/ 509 w 557"/>
                <a:gd name="T9" fmla="*/ 9 h 743"/>
                <a:gd name="T10" fmla="*/ 460 w 557"/>
                <a:gd name="T11" fmla="*/ 9 h 743"/>
                <a:gd name="T12" fmla="*/ 410 w 557"/>
                <a:gd name="T13" fmla="*/ 8 h 743"/>
                <a:gd name="T14" fmla="*/ 359 w 557"/>
                <a:gd name="T15" fmla="*/ 4 h 743"/>
                <a:gd name="T16" fmla="*/ 359 w 557"/>
                <a:gd name="T17" fmla="*/ 4 h 743"/>
                <a:gd name="T18" fmla="*/ 306 w 557"/>
                <a:gd name="T19" fmla="*/ 2 h 743"/>
                <a:gd name="T20" fmla="*/ 254 w 557"/>
                <a:gd name="T21" fmla="*/ 0 h 743"/>
                <a:gd name="T22" fmla="*/ 203 w 557"/>
                <a:gd name="T23" fmla="*/ 0 h 743"/>
                <a:gd name="T24" fmla="*/ 178 w 557"/>
                <a:gd name="T25" fmla="*/ 0 h 743"/>
                <a:gd name="T26" fmla="*/ 154 w 557"/>
                <a:gd name="T27" fmla="*/ 3 h 743"/>
                <a:gd name="T28" fmla="*/ 132 w 557"/>
                <a:gd name="T29" fmla="*/ 5 h 743"/>
                <a:gd name="T30" fmla="*/ 110 w 557"/>
                <a:gd name="T31" fmla="*/ 10 h 743"/>
                <a:gd name="T32" fmla="*/ 88 w 557"/>
                <a:gd name="T33" fmla="*/ 15 h 743"/>
                <a:gd name="T34" fmla="*/ 69 w 557"/>
                <a:gd name="T35" fmla="*/ 22 h 743"/>
                <a:gd name="T36" fmla="*/ 50 w 557"/>
                <a:gd name="T37" fmla="*/ 30 h 743"/>
                <a:gd name="T38" fmla="*/ 31 w 557"/>
                <a:gd name="T39" fmla="*/ 39 h 743"/>
                <a:gd name="T40" fmla="*/ 15 w 557"/>
                <a:gd name="T41" fmla="*/ 51 h 743"/>
                <a:gd name="T42" fmla="*/ 0 w 557"/>
                <a:gd name="T43" fmla="*/ 64 h 743"/>
                <a:gd name="T44" fmla="*/ 0 w 557"/>
                <a:gd name="T45" fmla="*/ 64 h 743"/>
                <a:gd name="T46" fmla="*/ 0 w 557"/>
                <a:gd name="T47" fmla="*/ 743 h 743"/>
                <a:gd name="T48" fmla="*/ 0 w 557"/>
                <a:gd name="T49" fmla="*/ 743 h 743"/>
                <a:gd name="T50" fmla="*/ 10 w 557"/>
                <a:gd name="T51" fmla="*/ 738 h 743"/>
                <a:gd name="T52" fmla="*/ 21 w 557"/>
                <a:gd name="T53" fmla="*/ 733 h 743"/>
                <a:gd name="T54" fmla="*/ 47 w 557"/>
                <a:gd name="T55" fmla="*/ 724 h 743"/>
                <a:gd name="T56" fmla="*/ 75 w 557"/>
                <a:gd name="T57" fmla="*/ 717 h 743"/>
                <a:gd name="T58" fmla="*/ 106 w 557"/>
                <a:gd name="T59" fmla="*/ 710 h 743"/>
                <a:gd name="T60" fmla="*/ 139 w 557"/>
                <a:gd name="T61" fmla="*/ 707 h 743"/>
                <a:gd name="T62" fmla="*/ 175 w 557"/>
                <a:gd name="T63" fmla="*/ 704 h 743"/>
                <a:gd name="T64" fmla="*/ 213 w 557"/>
                <a:gd name="T65" fmla="*/ 702 h 743"/>
                <a:gd name="T66" fmla="*/ 251 w 557"/>
                <a:gd name="T67" fmla="*/ 702 h 743"/>
                <a:gd name="T68" fmla="*/ 331 w 557"/>
                <a:gd name="T69" fmla="*/ 702 h 743"/>
                <a:gd name="T70" fmla="*/ 410 w 557"/>
                <a:gd name="T71" fmla="*/ 704 h 743"/>
                <a:gd name="T72" fmla="*/ 557 w 557"/>
                <a:gd name="T73" fmla="*/ 712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57" h="743">
                  <a:moveTo>
                    <a:pt x="557" y="712"/>
                  </a:moveTo>
                  <a:lnTo>
                    <a:pt x="557" y="712"/>
                  </a:lnTo>
                  <a:lnTo>
                    <a:pt x="557" y="8"/>
                  </a:lnTo>
                  <a:lnTo>
                    <a:pt x="557" y="8"/>
                  </a:lnTo>
                  <a:lnTo>
                    <a:pt x="509" y="9"/>
                  </a:lnTo>
                  <a:lnTo>
                    <a:pt x="460" y="9"/>
                  </a:lnTo>
                  <a:lnTo>
                    <a:pt x="410" y="8"/>
                  </a:lnTo>
                  <a:lnTo>
                    <a:pt x="359" y="4"/>
                  </a:lnTo>
                  <a:lnTo>
                    <a:pt x="359" y="4"/>
                  </a:lnTo>
                  <a:lnTo>
                    <a:pt x="306" y="2"/>
                  </a:lnTo>
                  <a:lnTo>
                    <a:pt x="254" y="0"/>
                  </a:lnTo>
                  <a:lnTo>
                    <a:pt x="203" y="0"/>
                  </a:lnTo>
                  <a:lnTo>
                    <a:pt x="178" y="0"/>
                  </a:lnTo>
                  <a:lnTo>
                    <a:pt x="154" y="3"/>
                  </a:lnTo>
                  <a:lnTo>
                    <a:pt x="132" y="5"/>
                  </a:lnTo>
                  <a:lnTo>
                    <a:pt x="110" y="10"/>
                  </a:lnTo>
                  <a:lnTo>
                    <a:pt x="88" y="15"/>
                  </a:lnTo>
                  <a:lnTo>
                    <a:pt x="69" y="22"/>
                  </a:lnTo>
                  <a:lnTo>
                    <a:pt x="50" y="30"/>
                  </a:lnTo>
                  <a:lnTo>
                    <a:pt x="31" y="39"/>
                  </a:lnTo>
                  <a:lnTo>
                    <a:pt x="15" y="51"/>
                  </a:lnTo>
                  <a:lnTo>
                    <a:pt x="0" y="64"/>
                  </a:lnTo>
                  <a:lnTo>
                    <a:pt x="0" y="64"/>
                  </a:lnTo>
                  <a:lnTo>
                    <a:pt x="0" y="743"/>
                  </a:lnTo>
                  <a:lnTo>
                    <a:pt x="0" y="743"/>
                  </a:lnTo>
                  <a:lnTo>
                    <a:pt x="10" y="738"/>
                  </a:lnTo>
                  <a:lnTo>
                    <a:pt x="21" y="733"/>
                  </a:lnTo>
                  <a:lnTo>
                    <a:pt x="47" y="724"/>
                  </a:lnTo>
                  <a:lnTo>
                    <a:pt x="75" y="717"/>
                  </a:lnTo>
                  <a:lnTo>
                    <a:pt x="106" y="710"/>
                  </a:lnTo>
                  <a:lnTo>
                    <a:pt x="139" y="707"/>
                  </a:lnTo>
                  <a:lnTo>
                    <a:pt x="175" y="704"/>
                  </a:lnTo>
                  <a:lnTo>
                    <a:pt x="213" y="702"/>
                  </a:lnTo>
                  <a:lnTo>
                    <a:pt x="251" y="702"/>
                  </a:lnTo>
                  <a:lnTo>
                    <a:pt x="331" y="702"/>
                  </a:lnTo>
                  <a:lnTo>
                    <a:pt x="410" y="704"/>
                  </a:lnTo>
                  <a:lnTo>
                    <a:pt x="557" y="7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8"/>
            <p:cNvSpPr>
              <a:spLocks/>
            </p:cNvSpPr>
            <p:nvPr/>
          </p:nvSpPr>
          <p:spPr bwMode="auto">
            <a:xfrm>
              <a:off x="293" y="1315"/>
              <a:ext cx="111" cy="150"/>
            </a:xfrm>
            <a:custGeom>
              <a:avLst/>
              <a:gdLst>
                <a:gd name="T0" fmla="*/ 508 w 557"/>
                <a:gd name="T1" fmla="*/ 719 h 748"/>
                <a:gd name="T2" fmla="*/ 508 w 557"/>
                <a:gd name="T3" fmla="*/ 719 h 748"/>
                <a:gd name="T4" fmla="*/ 513 w 557"/>
                <a:gd name="T5" fmla="*/ 723 h 748"/>
                <a:gd name="T6" fmla="*/ 520 w 557"/>
                <a:gd name="T7" fmla="*/ 728 h 748"/>
                <a:gd name="T8" fmla="*/ 537 w 557"/>
                <a:gd name="T9" fmla="*/ 741 h 748"/>
                <a:gd name="T10" fmla="*/ 545 w 557"/>
                <a:gd name="T11" fmla="*/ 745 h 748"/>
                <a:gd name="T12" fmla="*/ 548 w 557"/>
                <a:gd name="T13" fmla="*/ 746 h 748"/>
                <a:gd name="T14" fmla="*/ 552 w 557"/>
                <a:gd name="T15" fmla="*/ 748 h 748"/>
                <a:gd name="T16" fmla="*/ 553 w 557"/>
                <a:gd name="T17" fmla="*/ 746 h 748"/>
                <a:gd name="T18" fmla="*/ 555 w 557"/>
                <a:gd name="T19" fmla="*/ 744 h 748"/>
                <a:gd name="T20" fmla="*/ 557 w 557"/>
                <a:gd name="T21" fmla="*/ 740 h 748"/>
                <a:gd name="T22" fmla="*/ 557 w 557"/>
                <a:gd name="T23" fmla="*/ 735 h 748"/>
                <a:gd name="T24" fmla="*/ 557 w 557"/>
                <a:gd name="T25" fmla="*/ 735 h 748"/>
                <a:gd name="T26" fmla="*/ 557 w 557"/>
                <a:gd name="T27" fmla="*/ 64 h 748"/>
                <a:gd name="T28" fmla="*/ 557 w 557"/>
                <a:gd name="T29" fmla="*/ 64 h 748"/>
                <a:gd name="T30" fmla="*/ 542 w 557"/>
                <a:gd name="T31" fmla="*/ 51 h 748"/>
                <a:gd name="T32" fmla="*/ 525 w 557"/>
                <a:gd name="T33" fmla="*/ 39 h 748"/>
                <a:gd name="T34" fmla="*/ 508 w 557"/>
                <a:gd name="T35" fmla="*/ 30 h 748"/>
                <a:gd name="T36" fmla="*/ 489 w 557"/>
                <a:gd name="T37" fmla="*/ 22 h 748"/>
                <a:gd name="T38" fmla="*/ 470 w 557"/>
                <a:gd name="T39" fmla="*/ 15 h 748"/>
                <a:gd name="T40" fmla="*/ 448 w 557"/>
                <a:gd name="T41" fmla="*/ 10 h 748"/>
                <a:gd name="T42" fmla="*/ 426 w 557"/>
                <a:gd name="T43" fmla="*/ 5 h 748"/>
                <a:gd name="T44" fmla="*/ 404 w 557"/>
                <a:gd name="T45" fmla="*/ 3 h 748"/>
                <a:gd name="T46" fmla="*/ 380 w 557"/>
                <a:gd name="T47" fmla="*/ 0 h 748"/>
                <a:gd name="T48" fmla="*/ 355 w 557"/>
                <a:gd name="T49" fmla="*/ 0 h 748"/>
                <a:gd name="T50" fmla="*/ 306 w 557"/>
                <a:gd name="T51" fmla="*/ 0 h 748"/>
                <a:gd name="T52" fmla="*/ 254 w 557"/>
                <a:gd name="T53" fmla="*/ 2 h 748"/>
                <a:gd name="T54" fmla="*/ 200 w 557"/>
                <a:gd name="T55" fmla="*/ 5 h 748"/>
                <a:gd name="T56" fmla="*/ 200 w 557"/>
                <a:gd name="T57" fmla="*/ 5 h 748"/>
                <a:gd name="T58" fmla="*/ 149 w 557"/>
                <a:gd name="T59" fmla="*/ 8 h 748"/>
                <a:gd name="T60" fmla="*/ 98 w 557"/>
                <a:gd name="T61" fmla="*/ 9 h 748"/>
                <a:gd name="T62" fmla="*/ 49 w 557"/>
                <a:gd name="T63" fmla="*/ 10 h 748"/>
                <a:gd name="T64" fmla="*/ 24 w 557"/>
                <a:gd name="T65" fmla="*/ 9 h 748"/>
                <a:gd name="T66" fmla="*/ 0 w 557"/>
                <a:gd name="T67" fmla="*/ 8 h 748"/>
                <a:gd name="T68" fmla="*/ 0 w 557"/>
                <a:gd name="T69" fmla="*/ 8 h 748"/>
                <a:gd name="T70" fmla="*/ 0 w 557"/>
                <a:gd name="T71" fmla="*/ 348 h 748"/>
                <a:gd name="T72" fmla="*/ 0 w 557"/>
                <a:gd name="T73" fmla="*/ 712 h 748"/>
                <a:gd name="T74" fmla="*/ 0 w 557"/>
                <a:gd name="T75" fmla="*/ 712 h 748"/>
                <a:gd name="T76" fmla="*/ 62 w 557"/>
                <a:gd name="T77" fmla="*/ 709 h 748"/>
                <a:gd name="T78" fmla="*/ 127 w 557"/>
                <a:gd name="T79" fmla="*/ 705 h 748"/>
                <a:gd name="T80" fmla="*/ 193 w 557"/>
                <a:gd name="T81" fmla="*/ 703 h 748"/>
                <a:gd name="T82" fmla="*/ 260 w 557"/>
                <a:gd name="T83" fmla="*/ 702 h 748"/>
                <a:gd name="T84" fmla="*/ 326 w 557"/>
                <a:gd name="T85" fmla="*/ 702 h 748"/>
                <a:gd name="T86" fmla="*/ 358 w 557"/>
                <a:gd name="T87" fmla="*/ 702 h 748"/>
                <a:gd name="T88" fmla="*/ 390 w 557"/>
                <a:gd name="T89" fmla="*/ 704 h 748"/>
                <a:gd name="T90" fmla="*/ 421 w 557"/>
                <a:gd name="T91" fmla="*/ 707 h 748"/>
                <a:gd name="T92" fmla="*/ 451 w 557"/>
                <a:gd name="T93" fmla="*/ 709 h 748"/>
                <a:gd name="T94" fmla="*/ 480 w 557"/>
                <a:gd name="T95" fmla="*/ 714 h 748"/>
                <a:gd name="T96" fmla="*/ 508 w 557"/>
                <a:gd name="T97" fmla="*/ 719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57" h="748">
                  <a:moveTo>
                    <a:pt x="508" y="719"/>
                  </a:moveTo>
                  <a:lnTo>
                    <a:pt x="508" y="719"/>
                  </a:lnTo>
                  <a:lnTo>
                    <a:pt x="513" y="723"/>
                  </a:lnTo>
                  <a:lnTo>
                    <a:pt x="520" y="728"/>
                  </a:lnTo>
                  <a:lnTo>
                    <a:pt x="537" y="741"/>
                  </a:lnTo>
                  <a:lnTo>
                    <a:pt x="545" y="745"/>
                  </a:lnTo>
                  <a:lnTo>
                    <a:pt x="548" y="746"/>
                  </a:lnTo>
                  <a:lnTo>
                    <a:pt x="552" y="748"/>
                  </a:lnTo>
                  <a:lnTo>
                    <a:pt x="553" y="746"/>
                  </a:lnTo>
                  <a:lnTo>
                    <a:pt x="555" y="744"/>
                  </a:lnTo>
                  <a:lnTo>
                    <a:pt x="557" y="740"/>
                  </a:lnTo>
                  <a:lnTo>
                    <a:pt x="557" y="735"/>
                  </a:lnTo>
                  <a:lnTo>
                    <a:pt x="557" y="735"/>
                  </a:lnTo>
                  <a:lnTo>
                    <a:pt x="557" y="64"/>
                  </a:lnTo>
                  <a:lnTo>
                    <a:pt x="557" y="64"/>
                  </a:lnTo>
                  <a:lnTo>
                    <a:pt x="542" y="51"/>
                  </a:lnTo>
                  <a:lnTo>
                    <a:pt x="525" y="39"/>
                  </a:lnTo>
                  <a:lnTo>
                    <a:pt x="508" y="30"/>
                  </a:lnTo>
                  <a:lnTo>
                    <a:pt x="489" y="22"/>
                  </a:lnTo>
                  <a:lnTo>
                    <a:pt x="470" y="15"/>
                  </a:lnTo>
                  <a:lnTo>
                    <a:pt x="448" y="10"/>
                  </a:lnTo>
                  <a:lnTo>
                    <a:pt x="426" y="5"/>
                  </a:lnTo>
                  <a:lnTo>
                    <a:pt x="404" y="3"/>
                  </a:lnTo>
                  <a:lnTo>
                    <a:pt x="380" y="0"/>
                  </a:lnTo>
                  <a:lnTo>
                    <a:pt x="355" y="0"/>
                  </a:lnTo>
                  <a:lnTo>
                    <a:pt x="306" y="0"/>
                  </a:lnTo>
                  <a:lnTo>
                    <a:pt x="254" y="2"/>
                  </a:lnTo>
                  <a:lnTo>
                    <a:pt x="200" y="5"/>
                  </a:lnTo>
                  <a:lnTo>
                    <a:pt x="200" y="5"/>
                  </a:lnTo>
                  <a:lnTo>
                    <a:pt x="149" y="8"/>
                  </a:lnTo>
                  <a:lnTo>
                    <a:pt x="98" y="9"/>
                  </a:lnTo>
                  <a:lnTo>
                    <a:pt x="49" y="10"/>
                  </a:lnTo>
                  <a:lnTo>
                    <a:pt x="24" y="9"/>
                  </a:lnTo>
                  <a:lnTo>
                    <a:pt x="0" y="8"/>
                  </a:lnTo>
                  <a:lnTo>
                    <a:pt x="0" y="8"/>
                  </a:lnTo>
                  <a:lnTo>
                    <a:pt x="0" y="348"/>
                  </a:lnTo>
                  <a:lnTo>
                    <a:pt x="0" y="712"/>
                  </a:lnTo>
                  <a:lnTo>
                    <a:pt x="0" y="712"/>
                  </a:lnTo>
                  <a:lnTo>
                    <a:pt x="62" y="709"/>
                  </a:lnTo>
                  <a:lnTo>
                    <a:pt x="127" y="705"/>
                  </a:lnTo>
                  <a:lnTo>
                    <a:pt x="193" y="703"/>
                  </a:lnTo>
                  <a:lnTo>
                    <a:pt x="260" y="702"/>
                  </a:lnTo>
                  <a:lnTo>
                    <a:pt x="326" y="702"/>
                  </a:lnTo>
                  <a:lnTo>
                    <a:pt x="358" y="702"/>
                  </a:lnTo>
                  <a:lnTo>
                    <a:pt x="390" y="704"/>
                  </a:lnTo>
                  <a:lnTo>
                    <a:pt x="421" y="707"/>
                  </a:lnTo>
                  <a:lnTo>
                    <a:pt x="451" y="709"/>
                  </a:lnTo>
                  <a:lnTo>
                    <a:pt x="480" y="714"/>
                  </a:lnTo>
                  <a:lnTo>
                    <a:pt x="508" y="7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9"/>
            <p:cNvSpPr>
              <a:spLocks/>
            </p:cNvSpPr>
            <p:nvPr/>
          </p:nvSpPr>
          <p:spPr bwMode="auto">
            <a:xfrm>
              <a:off x="309" y="1339"/>
              <a:ext cx="79" cy="13"/>
            </a:xfrm>
            <a:custGeom>
              <a:avLst/>
              <a:gdLst>
                <a:gd name="T0" fmla="*/ 380 w 396"/>
                <a:gd name="T1" fmla="*/ 65 h 65"/>
                <a:gd name="T2" fmla="*/ 380 w 396"/>
                <a:gd name="T3" fmla="*/ 65 h 65"/>
                <a:gd name="T4" fmla="*/ 375 w 396"/>
                <a:gd name="T5" fmla="*/ 63 h 65"/>
                <a:gd name="T6" fmla="*/ 370 w 396"/>
                <a:gd name="T7" fmla="*/ 62 h 65"/>
                <a:gd name="T8" fmla="*/ 367 w 396"/>
                <a:gd name="T9" fmla="*/ 58 h 65"/>
                <a:gd name="T10" fmla="*/ 365 w 396"/>
                <a:gd name="T11" fmla="*/ 55 h 65"/>
                <a:gd name="T12" fmla="*/ 365 w 396"/>
                <a:gd name="T13" fmla="*/ 55 h 65"/>
                <a:gd name="T14" fmla="*/ 362 w 396"/>
                <a:gd name="T15" fmla="*/ 50 h 65"/>
                <a:gd name="T16" fmla="*/ 360 w 396"/>
                <a:gd name="T17" fmla="*/ 46 h 65"/>
                <a:gd name="T18" fmla="*/ 352 w 396"/>
                <a:gd name="T19" fmla="*/ 40 h 65"/>
                <a:gd name="T20" fmla="*/ 346 w 396"/>
                <a:gd name="T21" fmla="*/ 36 h 65"/>
                <a:gd name="T22" fmla="*/ 339 w 396"/>
                <a:gd name="T23" fmla="*/ 34 h 65"/>
                <a:gd name="T24" fmla="*/ 331 w 396"/>
                <a:gd name="T25" fmla="*/ 32 h 65"/>
                <a:gd name="T26" fmla="*/ 325 w 396"/>
                <a:gd name="T27" fmla="*/ 32 h 65"/>
                <a:gd name="T28" fmla="*/ 319 w 396"/>
                <a:gd name="T29" fmla="*/ 34 h 65"/>
                <a:gd name="T30" fmla="*/ 319 w 396"/>
                <a:gd name="T31" fmla="*/ 34 h 65"/>
                <a:gd name="T32" fmla="*/ 316 w 396"/>
                <a:gd name="T33" fmla="*/ 34 h 65"/>
                <a:gd name="T34" fmla="*/ 16 w 396"/>
                <a:gd name="T35" fmla="*/ 34 h 65"/>
                <a:gd name="T36" fmla="*/ 16 w 396"/>
                <a:gd name="T37" fmla="*/ 34 h 65"/>
                <a:gd name="T38" fmla="*/ 8 w 396"/>
                <a:gd name="T39" fmla="*/ 32 h 65"/>
                <a:gd name="T40" fmla="*/ 3 w 396"/>
                <a:gd name="T41" fmla="*/ 29 h 65"/>
                <a:gd name="T42" fmla="*/ 1 w 396"/>
                <a:gd name="T43" fmla="*/ 24 h 65"/>
                <a:gd name="T44" fmla="*/ 0 w 396"/>
                <a:gd name="T45" fmla="*/ 17 h 65"/>
                <a:gd name="T46" fmla="*/ 0 w 396"/>
                <a:gd name="T47" fmla="*/ 17 h 65"/>
                <a:gd name="T48" fmla="*/ 1 w 396"/>
                <a:gd name="T49" fmla="*/ 11 h 65"/>
                <a:gd name="T50" fmla="*/ 3 w 396"/>
                <a:gd name="T51" fmla="*/ 6 h 65"/>
                <a:gd name="T52" fmla="*/ 8 w 396"/>
                <a:gd name="T53" fmla="*/ 2 h 65"/>
                <a:gd name="T54" fmla="*/ 16 w 396"/>
                <a:gd name="T55" fmla="*/ 1 h 65"/>
                <a:gd name="T56" fmla="*/ 316 w 396"/>
                <a:gd name="T57" fmla="*/ 1 h 65"/>
                <a:gd name="T58" fmla="*/ 316 w 396"/>
                <a:gd name="T59" fmla="*/ 1 h 65"/>
                <a:gd name="T60" fmla="*/ 325 w 396"/>
                <a:gd name="T61" fmla="*/ 0 h 65"/>
                <a:gd name="T62" fmla="*/ 335 w 396"/>
                <a:gd name="T63" fmla="*/ 1 h 65"/>
                <a:gd name="T64" fmla="*/ 346 w 396"/>
                <a:gd name="T65" fmla="*/ 2 h 65"/>
                <a:gd name="T66" fmla="*/ 357 w 396"/>
                <a:gd name="T67" fmla="*/ 6 h 65"/>
                <a:gd name="T68" fmla="*/ 368 w 396"/>
                <a:gd name="T69" fmla="*/ 11 h 65"/>
                <a:gd name="T70" fmla="*/ 378 w 396"/>
                <a:gd name="T71" fmla="*/ 19 h 65"/>
                <a:gd name="T72" fmla="*/ 383 w 396"/>
                <a:gd name="T73" fmla="*/ 24 h 65"/>
                <a:gd name="T74" fmla="*/ 387 w 396"/>
                <a:gd name="T75" fmla="*/ 29 h 65"/>
                <a:gd name="T76" fmla="*/ 391 w 396"/>
                <a:gd name="T77" fmla="*/ 35 h 65"/>
                <a:gd name="T78" fmla="*/ 395 w 396"/>
                <a:gd name="T79" fmla="*/ 42 h 65"/>
                <a:gd name="T80" fmla="*/ 395 w 396"/>
                <a:gd name="T81" fmla="*/ 42 h 65"/>
                <a:gd name="T82" fmla="*/ 396 w 396"/>
                <a:gd name="T83" fmla="*/ 49 h 65"/>
                <a:gd name="T84" fmla="*/ 395 w 396"/>
                <a:gd name="T85" fmla="*/ 55 h 65"/>
                <a:gd name="T86" fmla="*/ 391 w 396"/>
                <a:gd name="T87" fmla="*/ 60 h 65"/>
                <a:gd name="T88" fmla="*/ 385 w 396"/>
                <a:gd name="T89" fmla="*/ 63 h 65"/>
                <a:gd name="T90" fmla="*/ 385 w 396"/>
                <a:gd name="T91" fmla="*/ 63 h 65"/>
                <a:gd name="T92" fmla="*/ 380 w 396"/>
                <a:gd name="T9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5">
                  <a:moveTo>
                    <a:pt x="380" y="65"/>
                  </a:moveTo>
                  <a:lnTo>
                    <a:pt x="380" y="65"/>
                  </a:lnTo>
                  <a:lnTo>
                    <a:pt x="375" y="63"/>
                  </a:lnTo>
                  <a:lnTo>
                    <a:pt x="370" y="62"/>
                  </a:lnTo>
                  <a:lnTo>
                    <a:pt x="367" y="58"/>
                  </a:lnTo>
                  <a:lnTo>
                    <a:pt x="365" y="55"/>
                  </a:lnTo>
                  <a:lnTo>
                    <a:pt x="365" y="55"/>
                  </a:lnTo>
                  <a:lnTo>
                    <a:pt x="362" y="50"/>
                  </a:lnTo>
                  <a:lnTo>
                    <a:pt x="360" y="46"/>
                  </a:lnTo>
                  <a:lnTo>
                    <a:pt x="352" y="40"/>
                  </a:lnTo>
                  <a:lnTo>
                    <a:pt x="346" y="36"/>
                  </a:lnTo>
                  <a:lnTo>
                    <a:pt x="339" y="34"/>
                  </a:lnTo>
                  <a:lnTo>
                    <a:pt x="331" y="32"/>
                  </a:lnTo>
                  <a:lnTo>
                    <a:pt x="325" y="32"/>
                  </a:lnTo>
                  <a:lnTo>
                    <a:pt x="319" y="34"/>
                  </a:lnTo>
                  <a:lnTo>
                    <a:pt x="319" y="34"/>
                  </a:lnTo>
                  <a:lnTo>
                    <a:pt x="316" y="34"/>
                  </a:lnTo>
                  <a:lnTo>
                    <a:pt x="16" y="34"/>
                  </a:lnTo>
                  <a:lnTo>
                    <a:pt x="16" y="34"/>
                  </a:lnTo>
                  <a:lnTo>
                    <a:pt x="8" y="32"/>
                  </a:lnTo>
                  <a:lnTo>
                    <a:pt x="3" y="29"/>
                  </a:lnTo>
                  <a:lnTo>
                    <a:pt x="1" y="24"/>
                  </a:lnTo>
                  <a:lnTo>
                    <a:pt x="0" y="17"/>
                  </a:lnTo>
                  <a:lnTo>
                    <a:pt x="0" y="17"/>
                  </a:lnTo>
                  <a:lnTo>
                    <a:pt x="1" y="11"/>
                  </a:lnTo>
                  <a:lnTo>
                    <a:pt x="3" y="6"/>
                  </a:lnTo>
                  <a:lnTo>
                    <a:pt x="8" y="2"/>
                  </a:lnTo>
                  <a:lnTo>
                    <a:pt x="16" y="1"/>
                  </a:lnTo>
                  <a:lnTo>
                    <a:pt x="316" y="1"/>
                  </a:lnTo>
                  <a:lnTo>
                    <a:pt x="316" y="1"/>
                  </a:lnTo>
                  <a:lnTo>
                    <a:pt x="325" y="0"/>
                  </a:lnTo>
                  <a:lnTo>
                    <a:pt x="335" y="1"/>
                  </a:lnTo>
                  <a:lnTo>
                    <a:pt x="346" y="2"/>
                  </a:lnTo>
                  <a:lnTo>
                    <a:pt x="357" y="6"/>
                  </a:lnTo>
                  <a:lnTo>
                    <a:pt x="368" y="11"/>
                  </a:lnTo>
                  <a:lnTo>
                    <a:pt x="378" y="19"/>
                  </a:lnTo>
                  <a:lnTo>
                    <a:pt x="383" y="24"/>
                  </a:lnTo>
                  <a:lnTo>
                    <a:pt x="387" y="29"/>
                  </a:lnTo>
                  <a:lnTo>
                    <a:pt x="391" y="35"/>
                  </a:lnTo>
                  <a:lnTo>
                    <a:pt x="395" y="42"/>
                  </a:lnTo>
                  <a:lnTo>
                    <a:pt x="395" y="42"/>
                  </a:lnTo>
                  <a:lnTo>
                    <a:pt x="396" y="49"/>
                  </a:lnTo>
                  <a:lnTo>
                    <a:pt x="395" y="55"/>
                  </a:lnTo>
                  <a:lnTo>
                    <a:pt x="391" y="60"/>
                  </a:lnTo>
                  <a:lnTo>
                    <a:pt x="385" y="63"/>
                  </a:lnTo>
                  <a:lnTo>
                    <a:pt x="385" y="63"/>
                  </a:lnTo>
                  <a:lnTo>
                    <a:pt x="380"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0"/>
            <p:cNvSpPr>
              <a:spLocks/>
            </p:cNvSpPr>
            <p:nvPr/>
          </p:nvSpPr>
          <p:spPr bwMode="auto">
            <a:xfrm>
              <a:off x="309" y="1339"/>
              <a:ext cx="79" cy="13"/>
            </a:xfrm>
            <a:custGeom>
              <a:avLst/>
              <a:gdLst>
                <a:gd name="T0" fmla="*/ 380 w 396"/>
                <a:gd name="T1" fmla="*/ 65 h 65"/>
                <a:gd name="T2" fmla="*/ 380 w 396"/>
                <a:gd name="T3" fmla="*/ 65 h 65"/>
                <a:gd name="T4" fmla="*/ 375 w 396"/>
                <a:gd name="T5" fmla="*/ 63 h 65"/>
                <a:gd name="T6" fmla="*/ 370 w 396"/>
                <a:gd name="T7" fmla="*/ 62 h 65"/>
                <a:gd name="T8" fmla="*/ 367 w 396"/>
                <a:gd name="T9" fmla="*/ 58 h 65"/>
                <a:gd name="T10" fmla="*/ 365 w 396"/>
                <a:gd name="T11" fmla="*/ 55 h 65"/>
                <a:gd name="T12" fmla="*/ 365 w 396"/>
                <a:gd name="T13" fmla="*/ 55 h 65"/>
                <a:gd name="T14" fmla="*/ 362 w 396"/>
                <a:gd name="T15" fmla="*/ 50 h 65"/>
                <a:gd name="T16" fmla="*/ 360 w 396"/>
                <a:gd name="T17" fmla="*/ 46 h 65"/>
                <a:gd name="T18" fmla="*/ 352 w 396"/>
                <a:gd name="T19" fmla="*/ 40 h 65"/>
                <a:gd name="T20" fmla="*/ 346 w 396"/>
                <a:gd name="T21" fmla="*/ 36 h 65"/>
                <a:gd name="T22" fmla="*/ 339 w 396"/>
                <a:gd name="T23" fmla="*/ 34 h 65"/>
                <a:gd name="T24" fmla="*/ 331 w 396"/>
                <a:gd name="T25" fmla="*/ 32 h 65"/>
                <a:gd name="T26" fmla="*/ 325 w 396"/>
                <a:gd name="T27" fmla="*/ 32 h 65"/>
                <a:gd name="T28" fmla="*/ 319 w 396"/>
                <a:gd name="T29" fmla="*/ 34 h 65"/>
                <a:gd name="T30" fmla="*/ 319 w 396"/>
                <a:gd name="T31" fmla="*/ 34 h 65"/>
                <a:gd name="T32" fmla="*/ 316 w 396"/>
                <a:gd name="T33" fmla="*/ 34 h 65"/>
                <a:gd name="T34" fmla="*/ 16 w 396"/>
                <a:gd name="T35" fmla="*/ 34 h 65"/>
                <a:gd name="T36" fmla="*/ 16 w 396"/>
                <a:gd name="T37" fmla="*/ 34 h 65"/>
                <a:gd name="T38" fmla="*/ 8 w 396"/>
                <a:gd name="T39" fmla="*/ 32 h 65"/>
                <a:gd name="T40" fmla="*/ 3 w 396"/>
                <a:gd name="T41" fmla="*/ 29 h 65"/>
                <a:gd name="T42" fmla="*/ 1 w 396"/>
                <a:gd name="T43" fmla="*/ 24 h 65"/>
                <a:gd name="T44" fmla="*/ 0 w 396"/>
                <a:gd name="T45" fmla="*/ 17 h 65"/>
                <a:gd name="T46" fmla="*/ 0 w 396"/>
                <a:gd name="T47" fmla="*/ 17 h 65"/>
                <a:gd name="T48" fmla="*/ 1 w 396"/>
                <a:gd name="T49" fmla="*/ 11 h 65"/>
                <a:gd name="T50" fmla="*/ 3 w 396"/>
                <a:gd name="T51" fmla="*/ 6 h 65"/>
                <a:gd name="T52" fmla="*/ 8 w 396"/>
                <a:gd name="T53" fmla="*/ 2 h 65"/>
                <a:gd name="T54" fmla="*/ 16 w 396"/>
                <a:gd name="T55" fmla="*/ 1 h 65"/>
                <a:gd name="T56" fmla="*/ 316 w 396"/>
                <a:gd name="T57" fmla="*/ 1 h 65"/>
                <a:gd name="T58" fmla="*/ 316 w 396"/>
                <a:gd name="T59" fmla="*/ 1 h 65"/>
                <a:gd name="T60" fmla="*/ 325 w 396"/>
                <a:gd name="T61" fmla="*/ 0 h 65"/>
                <a:gd name="T62" fmla="*/ 335 w 396"/>
                <a:gd name="T63" fmla="*/ 1 h 65"/>
                <a:gd name="T64" fmla="*/ 346 w 396"/>
                <a:gd name="T65" fmla="*/ 2 h 65"/>
                <a:gd name="T66" fmla="*/ 357 w 396"/>
                <a:gd name="T67" fmla="*/ 6 h 65"/>
                <a:gd name="T68" fmla="*/ 368 w 396"/>
                <a:gd name="T69" fmla="*/ 11 h 65"/>
                <a:gd name="T70" fmla="*/ 378 w 396"/>
                <a:gd name="T71" fmla="*/ 19 h 65"/>
                <a:gd name="T72" fmla="*/ 383 w 396"/>
                <a:gd name="T73" fmla="*/ 24 h 65"/>
                <a:gd name="T74" fmla="*/ 387 w 396"/>
                <a:gd name="T75" fmla="*/ 29 h 65"/>
                <a:gd name="T76" fmla="*/ 391 w 396"/>
                <a:gd name="T77" fmla="*/ 35 h 65"/>
                <a:gd name="T78" fmla="*/ 395 w 396"/>
                <a:gd name="T79" fmla="*/ 42 h 65"/>
                <a:gd name="T80" fmla="*/ 395 w 396"/>
                <a:gd name="T81" fmla="*/ 42 h 65"/>
                <a:gd name="T82" fmla="*/ 396 w 396"/>
                <a:gd name="T83" fmla="*/ 49 h 65"/>
                <a:gd name="T84" fmla="*/ 395 w 396"/>
                <a:gd name="T85" fmla="*/ 55 h 65"/>
                <a:gd name="T86" fmla="*/ 391 w 396"/>
                <a:gd name="T87" fmla="*/ 60 h 65"/>
                <a:gd name="T88" fmla="*/ 385 w 396"/>
                <a:gd name="T89" fmla="*/ 63 h 65"/>
                <a:gd name="T90" fmla="*/ 385 w 396"/>
                <a:gd name="T91" fmla="*/ 63 h 65"/>
                <a:gd name="T92" fmla="*/ 380 w 396"/>
                <a:gd name="T9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5">
                  <a:moveTo>
                    <a:pt x="380" y="65"/>
                  </a:moveTo>
                  <a:lnTo>
                    <a:pt x="380" y="65"/>
                  </a:lnTo>
                  <a:lnTo>
                    <a:pt x="375" y="63"/>
                  </a:lnTo>
                  <a:lnTo>
                    <a:pt x="370" y="62"/>
                  </a:lnTo>
                  <a:lnTo>
                    <a:pt x="367" y="58"/>
                  </a:lnTo>
                  <a:lnTo>
                    <a:pt x="365" y="55"/>
                  </a:lnTo>
                  <a:lnTo>
                    <a:pt x="365" y="55"/>
                  </a:lnTo>
                  <a:lnTo>
                    <a:pt x="362" y="50"/>
                  </a:lnTo>
                  <a:lnTo>
                    <a:pt x="360" y="46"/>
                  </a:lnTo>
                  <a:lnTo>
                    <a:pt x="352" y="40"/>
                  </a:lnTo>
                  <a:lnTo>
                    <a:pt x="346" y="36"/>
                  </a:lnTo>
                  <a:lnTo>
                    <a:pt x="339" y="34"/>
                  </a:lnTo>
                  <a:lnTo>
                    <a:pt x="331" y="32"/>
                  </a:lnTo>
                  <a:lnTo>
                    <a:pt x="325" y="32"/>
                  </a:lnTo>
                  <a:lnTo>
                    <a:pt x="319" y="34"/>
                  </a:lnTo>
                  <a:lnTo>
                    <a:pt x="319" y="34"/>
                  </a:lnTo>
                  <a:lnTo>
                    <a:pt x="316" y="34"/>
                  </a:lnTo>
                  <a:lnTo>
                    <a:pt x="16" y="34"/>
                  </a:lnTo>
                  <a:lnTo>
                    <a:pt x="16" y="34"/>
                  </a:lnTo>
                  <a:lnTo>
                    <a:pt x="8" y="32"/>
                  </a:lnTo>
                  <a:lnTo>
                    <a:pt x="3" y="29"/>
                  </a:lnTo>
                  <a:lnTo>
                    <a:pt x="1" y="24"/>
                  </a:lnTo>
                  <a:lnTo>
                    <a:pt x="0" y="17"/>
                  </a:lnTo>
                  <a:lnTo>
                    <a:pt x="0" y="17"/>
                  </a:lnTo>
                  <a:lnTo>
                    <a:pt x="1" y="11"/>
                  </a:lnTo>
                  <a:lnTo>
                    <a:pt x="3" y="6"/>
                  </a:lnTo>
                  <a:lnTo>
                    <a:pt x="8" y="2"/>
                  </a:lnTo>
                  <a:lnTo>
                    <a:pt x="16" y="1"/>
                  </a:lnTo>
                  <a:lnTo>
                    <a:pt x="316" y="1"/>
                  </a:lnTo>
                  <a:lnTo>
                    <a:pt x="316" y="1"/>
                  </a:lnTo>
                  <a:lnTo>
                    <a:pt x="325" y="0"/>
                  </a:lnTo>
                  <a:lnTo>
                    <a:pt x="335" y="1"/>
                  </a:lnTo>
                  <a:lnTo>
                    <a:pt x="346" y="2"/>
                  </a:lnTo>
                  <a:lnTo>
                    <a:pt x="357" y="6"/>
                  </a:lnTo>
                  <a:lnTo>
                    <a:pt x="368" y="11"/>
                  </a:lnTo>
                  <a:lnTo>
                    <a:pt x="378" y="19"/>
                  </a:lnTo>
                  <a:lnTo>
                    <a:pt x="383" y="24"/>
                  </a:lnTo>
                  <a:lnTo>
                    <a:pt x="387" y="29"/>
                  </a:lnTo>
                  <a:lnTo>
                    <a:pt x="391" y="35"/>
                  </a:lnTo>
                  <a:lnTo>
                    <a:pt x="395" y="42"/>
                  </a:lnTo>
                  <a:lnTo>
                    <a:pt x="395" y="42"/>
                  </a:lnTo>
                  <a:lnTo>
                    <a:pt x="396" y="49"/>
                  </a:lnTo>
                  <a:lnTo>
                    <a:pt x="395" y="55"/>
                  </a:lnTo>
                  <a:lnTo>
                    <a:pt x="391" y="60"/>
                  </a:lnTo>
                  <a:lnTo>
                    <a:pt x="385" y="63"/>
                  </a:lnTo>
                  <a:lnTo>
                    <a:pt x="385" y="63"/>
                  </a:lnTo>
                  <a:lnTo>
                    <a:pt x="380" y="6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1"/>
            <p:cNvSpPr>
              <a:spLocks/>
            </p:cNvSpPr>
            <p:nvPr/>
          </p:nvSpPr>
          <p:spPr bwMode="auto">
            <a:xfrm>
              <a:off x="309" y="1367"/>
              <a:ext cx="79" cy="13"/>
            </a:xfrm>
            <a:custGeom>
              <a:avLst/>
              <a:gdLst>
                <a:gd name="T0" fmla="*/ 380 w 396"/>
                <a:gd name="T1" fmla="*/ 64 h 64"/>
                <a:gd name="T2" fmla="*/ 380 w 396"/>
                <a:gd name="T3" fmla="*/ 64 h 64"/>
                <a:gd name="T4" fmla="*/ 375 w 396"/>
                <a:gd name="T5" fmla="*/ 64 h 64"/>
                <a:gd name="T6" fmla="*/ 370 w 396"/>
                <a:gd name="T7" fmla="*/ 61 h 64"/>
                <a:gd name="T8" fmla="*/ 367 w 396"/>
                <a:gd name="T9" fmla="*/ 58 h 64"/>
                <a:gd name="T10" fmla="*/ 365 w 396"/>
                <a:gd name="T11" fmla="*/ 54 h 64"/>
                <a:gd name="T12" fmla="*/ 365 w 396"/>
                <a:gd name="T13" fmla="*/ 54 h 64"/>
                <a:gd name="T14" fmla="*/ 362 w 396"/>
                <a:gd name="T15" fmla="*/ 49 h 64"/>
                <a:gd name="T16" fmla="*/ 360 w 396"/>
                <a:gd name="T17" fmla="*/ 45 h 64"/>
                <a:gd name="T18" fmla="*/ 352 w 396"/>
                <a:gd name="T19" fmla="*/ 40 h 64"/>
                <a:gd name="T20" fmla="*/ 346 w 396"/>
                <a:gd name="T21" fmla="*/ 35 h 64"/>
                <a:gd name="T22" fmla="*/ 339 w 396"/>
                <a:gd name="T23" fmla="*/ 34 h 64"/>
                <a:gd name="T24" fmla="*/ 331 w 396"/>
                <a:gd name="T25" fmla="*/ 33 h 64"/>
                <a:gd name="T26" fmla="*/ 325 w 396"/>
                <a:gd name="T27" fmla="*/ 33 h 64"/>
                <a:gd name="T28" fmla="*/ 319 w 396"/>
                <a:gd name="T29" fmla="*/ 33 h 64"/>
                <a:gd name="T30" fmla="*/ 319 w 396"/>
                <a:gd name="T31" fmla="*/ 33 h 64"/>
                <a:gd name="T32" fmla="*/ 316 w 396"/>
                <a:gd name="T33" fmla="*/ 33 h 64"/>
                <a:gd name="T34" fmla="*/ 16 w 396"/>
                <a:gd name="T35" fmla="*/ 33 h 64"/>
                <a:gd name="T36" fmla="*/ 16 w 396"/>
                <a:gd name="T37" fmla="*/ 33 h 64"/>
                <a:gd name="T38" fmla="*/ 8 w 396"/>
                <a:gd name="T39" fmla="*/ 32 h 64"/>
                <a:gd name="T40" fmla="*/ 3 w 396"/>
                <a:gd name="T41" fmla="*/ 28 h 64"/>
                <a:gd name="T42" fmla="*/ 1 w 396"/>
                <a:gd name="T43" fmla="*/ 23 h 64"/>
                <a:gd name="T44" fmla="*/ 0 w 396"/>
                <a:gd name="T45" fmla="*/ 17 h 64"/>
                <a:gd name="T46" fmla="*/ 0 w 396"/>
                <a:gd name="T47" fmla="*/ 17 h 64"/>
                <a:gd name="T48" fmla="*/ 1 w 396"/>
                <a:gd name="T49" fmla="*/ 10 h 64"/>
                <a:gd name="T50" fmla="*/ 3 w 396"/>
                <a:gd name="T51" fmla="*/ 5 h 64"/>
                <a:gd name="T52" fmla="*/ 8 w 396"/>
                <a:gd name="T53" fmla="*/ 2 h 64"/>
                <a:gd name="T54" fmla="*/ 16 w 396"/>
                <a:gd name="T55" fmla="*/ 0 h 64"/>
                <a:gd name="T56" fmla="*/ 316 w 396"/>
                <a:gd name="T57" fmla="*/ 0 h 64"/>
                <a:gd name="T58" fmla="*/ 316 w 396"/>
                <a:gd name="T59" fmla="*/ 0 h 64"/>
                <a:gd name="T60" fmla="*/ 325 w 396"/>
                <a:gd name="T61" fmla="*/ 0 h 64"/>
                <a:gd name="T62" fmla="*/ 335 w 396"/>
                <a:gd name="T63" fmla="*/ 0 h 64"/>
                <a:gd name="T64" fmla="*/ 346 w 396"/>
                <a:gd name="T65" fmla="*/ 2 h 64"/>
                <a:gd name="T66" fmla="*/ 357 w 396"/>
                <a:gd name="T67" fmla="*/ 5 h 64"/>
                <a:gd name="T68" fmla="*/ 368 w 396"/>
                <a:gd name="T69" fmla="*/ 12 h 64"/>
                <a:gd name="T70" fmla="*/ 378 w 396"/>
                <a:gd name="T71" fmla="*/ 19 h 64"/>
                <a:gd name="T72" fmla="*/ 383 w 396"/>
                <a:gd name="T73" fmla="*/ 23 h 64"/>
                <a:gd name="T74" fmla="*/ 387 w 396"/>
                <a:gd name="T75" fmla="*/ 29 h 64"/>
                <a:gd name="T76" fmla="*/ 391 w 396"/>
                <a:gd name="T77" fmla="*/ 35 h 64"/>
                <a:gd name="T78" fmla="*/ 395 w 396"/>
                <a:gd name="T79" fmla="*/ 42 h 64"/>
                <a:gd name="T80" fmla="*/ 395 w 396"/>
                <a:gd name="T81" fmla="*/ 42 h 64"/>
                <a:gd name="T82" fmla="*/ 396 w 396"/>
                <a:gd name="T83" fmla="*/ 48 h 64"/>
                <a:gd name="T84" fmla="*/ 395 w 396"/>
                <a:gd name="T85" fmla="*/ 54 h 64"/>
                <a:gd name="T86" fmla="*/ 391 w 396"/>
                <a:gd name="T87" fmla="*/ 59 h 64"/>
                <a:gd name="T88" fmla="*/ 385 w 396"/>
                <a:gd name="T89" fmla="*/ 63 h 64"/>
                <a:gd name="T90" fmla="*/ 385 w 396"/>
                <a:gd name="T91" fmla="*/ 63 h 64"/>
                <a:gd name="T92" fmla="*/ 380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380" y="64"/>
                  </a:moveTo>
                  <a:lnTo>
                    <a:pt x="380" y="64"/>
                  </a:lnTo>
                  <a:lnTo>
                    <a:pt x="375" y="64"/>
                  </a:lnTo>
                  <a:lnTo>
                    <a:pt x="370" y="61"/>
                  </a:lnTo>
                  <a:lnTo>
                    <a:pt x="367" y="58"/>
                  </a:lnTo>
                  <a:lnTo>
                    <a:pt x="365" y="54"/>
                  </a:lnTo>
                  <a:lnTo>
                    <a:pt x="365" y="54"/>
                  </a:lnTo>
                  <a:lnTo>
                    <a:pt x="362" y="49"/>
                  </a:lnTo>
                  <a:lnTo>
                    <a:pt x="360" y="45"/>
                  </a:lnTo>
                  <a:lnTo>
                    <a:pt x="352" y="40"/>
                  </a:lnTo>
                  <a:lnTo>
                    <a:pt x="346" y="35"/>
                  </a:lnTo>
                  <a:lnTo>
                    <a:pt x="339" y="34"/>
                  </a:lnTo>
                  <a:lnTo>
                    <a:pt x="331" y="33"/>
                  </a:lnTo>
                  <a:lnTo>
                    <a:pt x="325" y="33"/>
                  </a:lnTo>
                  <a:lnTo>
                    <a:pt x="319" y="33"/>
                  </a:lnTo>
                  <a:lnTo>
                    <a:pt x="319" y="33"/>
                  </a:lnTo>
                  <a:lnTo>
                    <a:pt x="316" y="33"/>
                  </a:lnTo>
                  <a:lnTo>
                    <a:pt x="16" y="33"/>
                  </a:lnTo>
                  <a:lnTo>
                    <a:pt x="16" y="33"/>
                  </a:lnTo>
                  <a:lnTo>
                    <a:pt x="8" y="32"/>
                  </a:lnTo>
                  <a:lnTo>
                    <a:pt x="3" y="28"/>
                  </a:lnTo>
                  <a:lnTo>
                    <a:pt x="1" y="23"/>
                  </a:lnTo>
                  <a:lnTo>
                    <a:pt x="0" y="17"/>
                  </a:lnTo>
                  <a:lnTo>
                    <a:pt x="0" y="17"/>
                  </a:lnTo>
                  <a:lnTo>
                    <a:pt x="1" y="10"/>
                  </a:lnTo>
                  <a:lnTo>
                    <a:pt x="3" y="5"/>
                  </a:lnTo>
                  <a:lnTo>
                    <a:pt x="8" y="2"/>
                  </a:lnTo>
                  <a:lnTo>
                    <a:pt x="16" y="0"/>
                  </a:lnTo>
                  <a:lnTo>
                    <a:pt x="316" y="0"/>
                  </a:lnTo>
                  <a:lnTo>
                    <a:pt x="316" y="0"/>
                  </a:lnTo>
                  <a:lnTo>
                    <a:pt x="325" y="0"/>
                  </a:lnTo>
                  <a:lnTo>
                    <a:pt x="335" y="0"/>
                  </a:lnTo>
                  <a:lnTo>
                    <a:pt x="346" y="2"/>
                  </a:lnTo>
                  <a:lnTo>
                    <a:pt x="357" y="5"/>
                  </a:lnTo>
                  <a:lnTo>
                    <a:pt x="368" y="12"/>
                  </a:lnTo>
                  <a:lnTo>
                    <a:pt x="378" y="19"/>
                  </a:lnTo>
                  <a:lnTo>
                    <a:pt x="383" y="23"/>
                  </a:lnTo>
                  <a:lnTo>
                    <a:pt x="387" y="29"/>
                  </a:lnTo>
                  <a:lnTo>
                    <a:pt x="391" y="35"/>
                  </a:lnTo>
                  <a:lnTo>
                    <a:pt x="395" y="42"/>
                  </a:lnTo>
                  <a:lnTo>
                    <a:pt x="395" y="42"/>
                  </a:lnTo>
                  <a:lnTo>
                    <a:pt x="396" y="48"/>
                  </a:lnTo>
                  <a:lnTo>
                    <a:pt x="395" y="54"/>
                  </a:lnTo>
                  <a:lnTo>
                    <a:pt x="391" y="59"/>
                  </a:lnTo>
                  <a:lnTo>
                    <a:pt x="385" y="63"/>
                  </a:lnTo>
                  <a:lnTo>
                    <a:pt x="385" y="63"/>
                  </a:lnTo>
                  <a:lnTo>
                    <a:pt x="38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2"/>
            <p:cNvSpPr>
              <a:spLocks/>
            </p:cNvSpPr>
            <p:nvPr/>
          </p:nvSpPr>
          <p:spPr bwMode="auto">
            <a:xfrm>
              <a:off x="309" y="1367"/>
              <a:ext cx="79" cy="13"/>
            </a:xfrm>
            <a:custGeom>
              <a:avLst/>
              <a:gdLst>
                <a:gd name="T0" fmla="*/ 380 w 396"/>
                <a:gd name="T1" fmla="*/ 64 h 64"/>
                <a:gd name="T2" fmla="*/ 380 w 396"/>
                <a:gd name="T3" fmla="*/ 64 h 64"/>
                <a:gd name="T4" fmla="*/ 375 w 396"/>
                <a:gd name="T5" fmla="*/ 64 h 64"/>
                <a:gd name="T6" fmla="*/ 370 w 396"/>
                <a:gd name="T7" fmla="*/ 61 h 64"/>
                <a:gd name="T8" fmla="*/ 367 w 396"/>
                <a:gd name="T9" fmla="*/ 58 h 64"/>
                <a:gd name="T10" fmla="*/ 365 w 396"/>
                <a:gd name="T11" fmla="*/ 54 h 64"/>
                <a:gd name="T12" fmla="*/ 365 w 396"/>
                <a:gd name="T13" fmla="*/ 54 h 64"/>
                <a:gd name="T14" fmla="*/ 362 w 396"/>
                <a:gd name="T15" fmla="*/ 49 h 64"/>
                <a:gd name="T16" fmla="*/ 360 w 396"/>
                <a:gd name="T17" fmla="*/ 45 h 64"/>
                <a:gd name="T18" fmla="*/ 352 w 396"/>
                <a:gd name="T19" fmla="*/ 40 h 64"/>
                <a:gd name="T20" fmla="*/ 346 w 396"/>
                <a:gd name="T21" fmla="*/ 35 h 64"/>
                <a:gd name="T22" fmla="*/ 339 w 396"/>
                <a:gd name="T23" fmla="*/ 34 h 64"/>
                <a:gd name="T24" fmla="*/ 331 w 396"/>
                <a:gd name="T25" fmla="*/ 33 h 64"/>
                <a:gd name="T26" fmla="*/ 325 w 396"/>
                <a:gd name="T27" fmla="*/ 33 h 64"/>
                <a:gd name="T28" fmla="*/ 319 w 396"/>
                <a:gd name="T29" fmla="*/ 33 h 64"/>
                <a:gd name="T30" fmla="*/ 319 w 396"/>
                <a:gd name="T31" fmla="*/ 33 h 64"/>
                <a:gd name="T32" fmla="*/ 316 w 396"/>
                <a:gd name="T33" fmla="*/ 33 h 64"/>
                <a:gd name="T34" fmla="*/ 16 w 396"/>
                <a:gd name="T35" fmla="*/ 33 h 64"/>
                <a:gd name="T36" fmla="*/ 16 w 396"/>
                <a:gd name="T37" fmla="*/ 33 h 64"/>
                <a:gd name="T38" fmla="*/ 8 w 396"/>
                <a:gd name="T39" fmla="*/ 32 h 64"/>
                <a:gd name="T40" fmla="*/ 3 w 396"/>
                <a:gd name="T41" fmla="*/ 28 h 64"/>
                <a:gd name="T42" fmla="*/ 1 w 396"/>
                <a:gd name="T43" fmla="*/ 23 h 64"/>
                <a:gd name="T44" fmla="*/ 0 w 396"/>
                <a:gd name="T45" fmla="*/ 17 h 64"/>
                <a:gd name="T46" fmla="*/ 0 w 396"/>
                <a:gd name="T47" fmla="*/ 17 h 64"/>
                <a:gd name="T48" fmla="*/ 1 w 396"/>
                <a:gd name="T49" fmla="*/ 10 h 64"/>
                <a:gd name="T50" fmla="*/ 3 w 396"/>
                <a:gd name="T51" fmla="*/ 5 h 64"/>
                <a:gd name="T52" fmla="*/ 8 w 396"/>
                <a:gd name="T53" fmla="*/ 2 h 64"/>
                <a:gd name="T54" fmla="*/ 16 w 396"/>
                <a:gd name="T55" fmla="*/ 0 h 64"/>
                <a:gd name="T56" fmla="*/ 316 w 396"/>
                <a:gd name="T57" fmla="*/ 0 h 64"/>
                <a:gd name="T58" fmla="*/ 316 w 396"/>
                <a:gd name="T59" fmla="*/ 0 h 64"/>
                <a:gd name="T60" fmla="*/ 325 w 396"/>
                <a:gd name="T61" fmla="*/ 0 h 64"/>
                <a:gd name="T62" fmla="*/ 335 w 396"/>
                <a:gd name="T63" fmla="*/ 0 h 64"/>
                <a:gd name="T64" fmla="*/ 346 w 396"/>
                <a:gd name="T65" fmla="*/ 2 h 64"/>
                <a:gd name="T66" fmla="*/ 357 w 396"/>
                <a:gd name="T67" fmla="*/ 5 h 64"/>
                <a:gd name="T68" fmla="*/ 368 w 396"/>
                <a:gd name="T69" fmla="*/ 12 h 64"/>
                <a:gd name="T70" fmla="*/ 378 w 396"/>
                <a:gd name="T71" fmla="*/ 19 h 64"/>
                <a:gd name="T72" fmla="*/ 383 w 396"/>
                <a:gd name="T73" fmla="*/ 23 h 64"/>
                <a:gd name="T74" fmla="*/ 387 w 396"/>
                <a:gd name="T75" fmla="*/ 29 h 64"/>
                <a:gd name="T76" fmla="*/ 391 w 396"/>
                <a:gd name="T77" fmla="*/ 35 h 64"/>
                <a:gd name="T78" fmla="*/ 395 w 396"/>
                <a:gd name="T79" fmla="*/ 42 h 64"/>
                <a:gd name="T80" fmla="*/ 395 w 396"/>
                <a:gd name="T81" fmla="*/ 42 h 64"/>
                <a:gd name="T82" fmla="*/ 396 w 396"/>
                <a:gd name="T83" fmla="*/ 48 h 64"/>
                <a:gd name="T84" fmla="*/ 395 w 396"/>
                <a:gd name="T85" fmla="*/ 54 h 64"/>
                <a:gd name="T86" fmla="*/ 391 w 396"/>
                <a:gd name="T87" fmla="*/ 59 h 64"/>
                <a:gd name="T88" fmla="*/ 385 w 396"/>
                <a:gd name="T89" fmla="*/ 63 h 64"/>
                <a:gd name="T90" fmla="*/ 385 w 396"/>
                <a:gd name="T91" fmla="*/ 63 h 64"/>
                <a:gd name="T92" fmla="*/ 380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380" y="64"/>
                  </a:moveTo>
                  <a:lnTo>
                    <a:pt x="380" y="64"/>
                  </a:lnTo>
                  <a:lnTo>
                    <a:pt x="375" y="64"/>
                  </a:lnTo>
                  <a:lnTo>
                    <a:pt x="370" y="61"/>
                  </a:lnTo>
                  <a:lnTo>
                    <a:pt x="367" y="58"/>
                  </a:lnTo>
                  <a:lnTo>
                    <a:pt x="365" y="54"/>
                  </a:lnTo>
                  <a:lnTo>
                    <a:pt x="365" y="54"/>
                  </a:lnTo>
                  <a:lnTo>
                    <a:pt x="362" y="49"/>
                  </a:lnTo>
                  <a:lnTo>
                    <a:pt x="360" y="45"/>
                  </a:lnTo>
                  <a:lnTo>
                    <a:pt x="352" y="40"/>
                  </a:lnTo>
                  <a:lnTo>
                    <a:pt x="346" y="35"/>
                  </a:lnTo>
                  <a:lnTo>
                    <a:pt x="339" y="34"/>
                  </a:lnTo>
                  <a:lnTo>
                    <a:pt x="331" y="33"/>
                  </a:lnTo>
                  <a:lnTo>
                    <a:pt x="325" y="33"/>
                  </a:lnTo>
                  <a:lnTo>
                    <a:pt x="319" y="33"/>
                  </a:lnTo>
                  <a:lnTo>
                    <a:pt x="319" y="33"/>
                  </a:lnTo>
                  <a:lnTo>
                    <a:pt x="316" y="33"/>
                  </a:lnTo>
                  <a:lnTo>
                    <a:pt x="16" y="33"/>
                  </a:lnTo>
                  <a:lnTo>
                    <a:pt x="16" y="33"/>
                  </a:lnTo>
                  <a:lnTo>
                    <a:pt x="8" y="32"/>
                  </a:lnTo>
                  <a:lnTo>
                    <a:pt x="3" y="28"/>
                  </a:lnTo>
                  <a:lnTo>
                    <a:pt x="1" y="23"/>
                  </a:lnTo>
                  <a:lnTo>
                    <a:pt x="0" y="17"/>
                  </a:lnTo>
                  <a:lnTo>
                    <a:pt x="0" y="17"/>
                  </a:lnTo>
                  <a:lnTo>
                    <a:pt x="1" y="10"/>
                  </a:lnTo>
                  <a:lnTo>
                    <a:pt x="3" y="5"/>
                  </a:lnTo>
                  <a:lnTo>
                    <a:pt x="8" y="2"/>
                  </a:lnTo>
                  <a:lnTo>
                    <a:pt x="16" y="0"/>
                  </a:lnTo>
                  <a:lnTo>
                    <a:pt x="316" y="0"/>
                  </a:lnTo>
                  <a:lnTo>
                    <a:pt x="316" y="0"/>
                  </a:lnTo>
                  <a:lnTo>
                    <a:pt x="325" y="0"/>
                  </a:lnTo>
                  <a:lnTo>
                    <a:pt x="335" y="0"/>
                  </a:lnTo>
                  <a:lnTo>
                    <a:pt x="346" y="2"/>
                  </a:lnTo>
                  <a:lnTo>
                    <a:pt x="357" y="5"/>
                  </a:lnTo>
                  <a:lnTo>
                    <a:pt x="368" y="12"/>
                  </a:lnTo>
                  <a:lnTo>
                    <a:pt x="378" y="19"/>
                  </a:lnTo>
                  <a:lnTo>
                    <a:pt x="383" y="23"/>
                  </a:lnTo>
                  <a:lnTo>
                    <a:pt x="387" y="29"/>
                  </a:lnTo>
                  <a:lnTo>
                    <a:pt x="391" y="35"/>
                  </a:lnTo>
                  <a:lnTo>
                    <a:pt x="395" y="42"/>
                  </a:lnTo>
                  <a:lnTo>
                    <a:pt x="395" y="42"/>
                  </a:lnTo>
                  <a:lnTo>
                    <a:pt x="396" y="48"/>
                  </a:lnTo>
                  <a:lnTo>
                    <a:pt x="395" y="54"/>
                  </a:lnTo>
                  <a:lnTo>
                    <a:pt x="391" y="59"/>
                  </a:lnTo>
                  <a:lnTo>
                    <a:pt x="385" y="63"/>
                  </a:lnTo>
                  <a:lnTo>
                    <a:pt x="385" y="63"/>
                  </a:lnTo>
                  <a:lnTo>
                    <a:pt x="380"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3"/>
            <p:cNvSpPr>
              <a:spLocks/>
            </p:cNvSpPr>
            <p:nvPr/>
          </p:nvSpPr>
          <p:spPr bwMode="auto">
            <a:xfrm>
              <a:off x="309" y="1395"/>
              <a:ext cx="79" cy="13"/>
            </a:xfrm>
            <a:custGeom>
              <a:avLst/>
              <a:gdLst>
                <a:gd name="T0" fmla="*/ 380 w 396"/>
                <a:gd name="T1" fmla="*/ 64 h 64"/>
                <a:gd name="T2" fmla="*/ 380 w 396"/>
                <a:gd name="T3" fmla="*/ 64 h 64"/>
                <a:gd name="T4" fmla="*/ 375 w 396"/>
                <a:gd name="T5" fmla="*/ 63 h 64"/>
                <a:gd name="T6" fmla="*/ 370 w 396"/>
                <a:gd name="T7" fmla="*/ 61 h 64"/>
                <a:gd name="T8" fmla="*/ 367 w 396"/>
                <a:gd name="T9" fmla="*/ 58 h 64"/>
                <a:gd name="T10" fmla="*/ 365 w 396"/>
                <a:gd name="T11" fmla="*/ 53 h 64"/>
                <a:gd name="T12" fmla="*/ 365 w 396"/>
                <a:gd name="T13" fmla="*/ 53 h 64"/>
                <a:gd name="T14" fmla="*/ 362 w 396"/>
                <a:gd name="T15" fmla="*/ 49 h 64"/>
                <a:gd name="T16" fmla="*/ 360 w 396"/>
                <a:gd name="T17" fmla="*/ 46 h 64"/>
                <a:gd name="T18" fmla="*/ 352 w 396"/>
                <a:gd name="T19" fmla="*/ 40 h 64"/>
                <a:gd name="T20" fmla="*/ 346 w 396"/>
                <a:gd name="T21" fmla="*/ 36 h 64"/>
                <a:gd name="T22" fmla="*/ 339 w 396"/>
                <a:gd name="T23" fmla="*/ 33 h 64"/>
                <a:gd name="T24" fmla="*/ 331 w 396"/>
                <a:gd name="T25" fmla="*/ 32 h 64"/>
                <a:gd name="T26" fmla="*/ 325 w 396"/>
                <a:gd name="T27" fmla="*/ 32 h 64"/>
                <a:gd name="T28" fmla="*/ 319 w 396"/>
                <a:gd name="T29" fmla="*/ 32 h 64"/>
                <a:gd name="T30" fmla="*/ 319 w 396"/>
                <a:gd name="T31" fmla="*/ 32 h 64"/>
                <a:gd name="T32" fmla="*/ 316 w 396"/>
                <a:gd name="T33" fmla="*/ 32 h 64"/>
                <a:gd name="T34" fmla="*/ 16 w 396"/>
                <a:gd name="T35" fmla="*/ 32 h 64"/>
                <a:gd name="T36" fmla="*/ 16 w 396"/>
                <a:gd name="T37" fmla="*/ 32 h 64"/>
                <a:gd name="T38" fmla="*/ 8 w 396"/>
                <a:gd name="T39" fmla="*/ 31 h 64"/>
                <a:gd name="T40" fmla="*/ 3 w 396"/>
                <a:gd name="T41" fmla="*/ 28 h 64"/>
                <a:gd name="T42" fmla="*/ 1 w 396"/>
                <a:gd name="T43" fmla="*/ 23 h 64"/>
                <a:gd name="T44" fmla="*/ 0 w 396"/>
                <a:gd name="T45" fmla="*/ 16 h 64"/>
                <a:gd name="T46" fmla="*/ 0 w 396"/>
                <a:gd name="T47" fmla="*/ 16 h 64"/>
                <a:gd name="T48" fmla="*/ 1 w 396"/>
                <a:gd name="T49" fmla="*/ 10 h 64"/>
                <a:gd name="T50" fmla="*/ 3 w 396"/>
                <a:gd name="T51" fmla="*/ 5 h 64"/>
                <a:gd name="T52" fmla="*/ 8 w 396"/>
                <a:gd name="T53" fmla="*/ 2 h 64"/>
                <a:gd name="T54" fmla="*/ 16 w 396"/>
                <a:gd name="T55" fmla="*/ 0 h 64"/>
                <a:gd name="T56" fmla="*/ 316 w 396"/>
                <a:gd name="T57" fmla="*/ 0 h 64"/>
                <a:gd name="T58" fmla="*/ 316 w 396"/>
                <a:gd name="T59" fmla="*/ 0 h 64"/>
                <a:gd name="T60" fmla="*/ 325 w 396"/>
                <a:gd name="T61" fmla="*/ 0 h 64"/>
                <a:gd name="T62" fmla="*/ 335 w 396"/>
                <a:gd name="T63" fmla="*/ 0 h 64"/>
                <a:gd name="T64" fmla="*/ 346 w 396"/>
                <a:gd name="T65" fmla="*/ 2 h 64"/>
                <a:gd name="T66" fmla="*/ 357 w 396"/>
                <a:gd name="T67" fmla="*/ 6 h 64"/>
                <a:gd name="T68" fmla="*/ 368 w 396"/>
                <a:gd name="T69" fmla="*/ 11 h 64"/>
                <a:gd name="T70" fmla="*/ 378 w 396"/>
                <a:gd name="T71" fmla="*/ 18 h 64"/>
                <a:gd name="T72" fmla="*/ 383 w 396"/>
                <a:gd name="T73" fmla="*/ 23 h 64"/>
                <a:gd name="T74" fmla="*/ 387 w 396"/>
                <a:gd name="T75" fmla="*/ 28 h 64"/>
                <a:gd name="T76" fmla="*/ 391 w 396"/>
                <a:gd name="T77" fmla="*/ 35 h 64"/>
                <a:gd name="T78" fmla="*/ 395 w 396"/>
                <a:gd name="T79" fmla="*/ 42 h 64"/>
                <a:gd name="T80" fmla="*/ 395 w 396"/>
                <a:gd name="T81" fmla="*/ 42 h 64"/>
                <a:gd name="T82" fmla="*/ 396 w 396"/>
                <a:gd name="T83" fmla="*/ 48 h 64"/>
                <a:gd name="T84" fmla="*/ 395 w 396"/>
                <a:gd name="T85" fmla="*/ 54 h 64"/>
                <a:gd name="T86" fmla="*/ 391 w 396"/>
                <a:gd name="T87" fmla="*/ 59 h 64"/>
                <a:gd name="T88" fmla="*/ 385 w 396"/>
                <a:gd name="T89" fmla="*/ 63 h 64"/>
                <a:gd name="T90" fmla="*/ 385 w 396"/>
                <a:gd name="T91" fmla="*/ 63 h 64"/>
                <a:gd name="T92" fmla="*/ 380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380" y="64"/>
                  </a:moveTo>
                  <a:lnTo>
                    <a:pt x="380" y="64"/>
                  </a:lnTo>
                  <a:lnTo>
                    <a:pt x="375" y="63"/>
                  </a:lnTo>
                  <a:lnTo>
                    <a:pt x="370" y="61"/>
                  </a:lnTo>
                  <a:lnTo>
                    <a:pt x="367" y="58"/>
                  </a:lnTo>
                  <a:lnTo>
                    <a:pt x="365" y="53"/>
                  </a:lnTo>
                  <a:lnTo>
                    <a:pt x="365" y="53"/>
                  </a:lnTo>
                  <a:lnTo>
                    <a:pt x="362" y="49"/>
                  </a:lnTo>
                  <a:lnTo>
                    <a:pt x="360" y="46"/>
                  </a:lnTo>
                  <a:lnTo>
                    <a:pt x="352" y="40"/>
                  </a:lnTo>
                  <a:lnTo>
                    <a:pt x="346" y="36"/>
                  </a:lnTo>
                  <a:lnTo>
                    <a:pt x="339" y="33"/>
                  </a:lnTo>
                  <a:lnTo>
                    <a:pt x="331" y="32"/>
                  </a:lnTo>
                  <a:lnTo>
                    <a:pt x="325" y="32"/>
                  </a:lnTo>
                  <a:lnTo>
                    <a:pt x="319" y="32"/>
                  </a:lnTo>
                  <a:lnTo>
                    <a:pt x="319" y="32"/>
                  </a:lnTo>
                  <a:lnTo>
                    <a:pt x="316" y="32"/>
                  </a:lnTo>
                  <a:lnTo>
                    <a:pt x="16" y="32"/>
                  </a:lnTo>
                  <a:lnTo>
                    <a:pt x="16" y="32"/>
                  </a:lnTo>
                  <a:lnTo>
                    <a:pt x="8" y="31"/>
                  </a:lnTo>
                  <a:lnTo>
                    <a:pt x="3" y="28"/>
                  </a:lnTo>
                  <a:lnTo>
                    <a:pt x="1" y="23"/>
                  </a:lnTo>
                  <a:lnTo>
                    <a:pt x="0" y="16"/>
                  </a:lnTo>
                  <a:lnTo>
                    <a:pt x="0" y="16"/>
                  </a:lnTo>
                  <a:lnTo>
                    <a:pt x="1" y="10"/>
                  </a:lnTo>
                  <a:lnTo>
                    <a:pt x="3" y="5"/>
                  </a:lnTo>
                  <a:lnTo>
                    <a:pt x="8" y="2"/>
                  </a:lnTo>
                  <a:lnTo>
                    <a:pt x="16" y="0"/>
                  </a:lnTo>
                  <a:lnTo>
                    <a:pt x="316" y="0"/>
                  </a:lnTo>
                  <a:lnTo>
                    <a:pt x="316" y="0"/>
                  </a:lnTo>
                  <a:lnTo>
                    <a:pt x="325" y="0"/>
                  </a:lnTo>
                  <a:lnTo>
                    <a:pt x="335" y="0"/>
                  </a:lnTo>
                  <a:lnTo>
                    <a:pt x="346" y="2"/>
                  </a:lnTo>
                  <a:lnTo>
                    <a:pt x="357" y="6"/>
                  </a:lnTo>
                  <a:lnTo>
                    <a:pt x="368" y="11"/>
                  </a:lnTo>
                  <a:lnTo>
                    <a:pt x="378" y="18"/>
                  </a:lnTo>
                  <a:lnTo>
                    <a:pt x="383" y="23"/>
                  </a:lnTo>
                  <a:lnTo>
                    <a:pt x="387" y="28"/>
                  </a:lnTo>
                  <a:lnTo>
                    <a:pt x="391" y="35"/>
                  </a:lnTo>
                  <a:lnTo>
                    <a:pt x="395" y="42"/>
                  </a:lnTo>
                  <a:lnTo>
                    <a:pt x="395" y="42"/>
                  </a:lnTo>
                  <a:lnTo>
                    <a:pt x="396" y="48"/>
                  </a:lnTo>
                  <a:lnTo>
                    <a:pt x="395" y="54"/>
                  </a:lnTo>
                  <a:lnTo>
                    <a:pt x="391" y="59"/>
                  </a:lnTo>
                  <a:lnTo>
                    <a:pt x="385" y="63"/>
                  </a:lnTo>
                  <a:lnTo>
                    <a:pt x="385" y="63"/>
                  </a:lnTo>
                  <a:lnTo>
                    <a:pt x="38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4"/>
            <p:cNvSpPr>
              <a:spLocks/>
            </p:cNvSpPr>
            <p:nvPr/>
          </p:nvSpPr>
          <p:spPr bwMode="auto">
            <a:xfrm>
              <a:off x="309" y="1395"/>
              <a:ext cx="79" cy="13"/>
            </a:xfrm>
            <a:custGeom>
              <a:avLst/>
              <a:gdLst>
                <a:gd name="T0" fmla="*/ 380 w 396"/>
                <a:gd name="T1" fmla="*/ 64 h 64"/>
                <a:gd name="T2" fmla="*/ 380 w 396"/>
                <a:gd name="T3" fmla="*/ 64 h 64"/>
                <a:gd name="T4" fmla="*/ 375 w 396"/>
                <a:gd name="T5" fmla="*/ 63 h 64"/>
                <a:gd name="T6" fmla="*/ 370 w 396"/>
                <a:gd name="T7" fmla="*/ 61 h 64"/>
                <a:gd name="T8" fmla="*/ 367 w 396"/>
                <a:gd name="T9" fmla="*/ 58 h 64"/>
                <a:gd name="T10" fmla="*/ 365 w 396"/>
                <a:gd name="T11" fmla="*/ 53 h 64"/>
                <a:gd name="T12" fmla="*/ 365 w 396"/>
                <a:gd name="T13" fmla="*/ 53 h 64"/>
                <a:gd name="T14" fmla="*/ 362 w 396"/>
                <a:gd name="T15" fmla="*/ 49 h 64"/>
                <a:gd name="T16" fmla="*/ 360 w 396"/>
                <a:gd name="T17" fmla="*/ 46 h 64"/>
                <a:gd name="T18" fmla="*/ 352 w 396"/>
                <a:gd name="T19" fmla="*/ 40 h 64"/>
                <a:gd name="T20" fmla="*/ 346 w 396"/>
                <a:gd name="T21" fmla="*/ 36 h 64"/>
                <a:gd name="T22" fmla="*/ 339 w 396"/>
                <a:gd name="T23" fmla="*/ 33 h 64"/>
                <a:gd name="T24" fmla="*/ 331 w 396"/>
                <a:gd name="T25" fmla="*/ 32 h 64"/>
                <a:gd name="T26" fmla="*/ 325 w 396"/>
                <a:gd name="T27" fmla="*/ 32 h 64"/>
                <a:gd name="T28" fmla="*/ 319 w 396"/>
                <a:gd name="T29" fmla="*/ 32 h 64"/>
                <a:gd name="T30" fmla="*/ 319 w 396"/>
                <a:gd name="T31" fmla="*/ 32 h 64"/>
                <a:gd name="T32" fmla="*/ 316 w 396"/>
                <a:gd name="T33" fmla="*/ 32 h 64"/>
                <a:gd name="T34" fmla="*/ 16 w 396"/>
                <a:gd name="T35" fmla="*/ 32 h 64"/>
                <a:gd name="T36" fmla="*/ 16 w 396"/>
                <a:gd name="T37" fmla="*/ 32 h 64"/>
                <a:gd name="T38" fmla="*/ 8 w 396"/>
                <a:gd name="T39" fmla="*/ 31 h 64"/>
                <a:gd name="T40" fmla="*/ 3 w 396"/>
                <a:gd name="T41" fmla="*/ 28 h 64"/>
                <a:gd name="T42" fmla="*/ 1 w 396"/>
                <a:gd name="T43" fmla="*/ 23 h 64"/>
                <a:gd name="T44" fmla="*/ 0 w 396"/>
                <a:gd name="T45" fmla="*/ 16 h 64"/>
                <a:gd name="T46" fmla="*/ 0 w 396"/>
                <a:gd name="T47" fmla="*/ 16 h 64"/>
                <a:gd name="T48" fmla="*/ 1 w 396"/>
                <a:gd name="T49" fmla="*/ 10 h 64"/>
                <a:gd name="T50" fmla="*/ 3 w 396"/>
                <a:gd name="T51" fmla="*/ 5 h 64"/>
                <a:gd name="T52" fmla="*/ 8 w 396"/>
                <a:gd name="T53" fmla="*/ 2 h 64"/>
                <a:gd name="T54" fmla="*/ 16 w 396"/>
                <a:gd name="T55" fmla="*/ 0 h 64"/>
                <a:gd name="T56" fmla="*/ 316 w 396"/>
                <a:gd name="T57" fmla="*/ 0 h 64"/>
                <a:gd name="T58" fmla="*/ 316 w 396"/>
                <a:gd name="T59" fmla="*/ 0 h 64"/>
                <a:gd name="T60" fmla="*/ 325 w 396"/>
                <a:gd name="T61" fmla="*/ 0 h 64"/>
                <a:gd name="T62" fmla="*/ 335 w 396"/>
                <a:gd name="T63" fmla="*/ 0 h 64"/>
                <a:gd name="T64" fmla="*/ 346 w 396"/>
                <a:gd name="T65" fmla="*/ 2 h 64"/>
                <a:gd name="T66" fmla="*/ 357 w 396"/>
                <a:gd name="T67" fmla="*/ 6 h 64"/>
                <a:gd name="T68" fmla="*/ 368 w 396"/>
                <a:gd name="T69" fmla="*/ 11 h 64"/>
                <a:gd name="T70" fmla="*/ 378 w 396"/>
                <a:gd name="T71" fmla="*/ 18 h 64"/>
                <a:gd name="T72" fmla="*/ 383 w 396"/>
                <a:gd name="T73" fmla="*/ 23 h 64"/>
                <a:gd name="T74" fmla="*/ 387 w 396"/>
                <a:gd name="T75" fmla="*/ 28 h 64"/>
                <a:gd name="T76" fmla="*/ 391 w 396"/>
                <a:gd name="T77" fmla="*/ 35 h 64"/>
                <a:gd name="T78" fmla="*/ 395 w 396"/>
                <a:gd name="T79" fmla="*/ 42 h 64"/>
                <a:gd name="T80" fmla="*/ 395 w 396"/>
                <a:gd name="T81" fmla="*/ 42 h 64"/>
                <a:gd name="T82" fmla="*/ 396 w 396"/>
                <a:gd name="T83" fmla="*/ 48 h 64"/>
                <a:gd name="T84" fmla="*/ 395 w 396"/>
                <a:gd name="T85" fmla="*/ 54 h 64"/>
                <a:gd name="T86" fmla="*/ 391 w 396"/>
                <a:gd name="T87" fmla="*/ 59 h 64"/>
                <a:gd name="T88" fmla="*/ 385 w 396"/>
                <a:gd name="T89" fmla="*/ 63 h 64"/>
                <a:gd name="T90" fmla="*/ 385 w 396"/>
                <a:gd name="T91" fmla="*/ 63 h 64"/>
                <a:gd name="T92" fmla="*/ 380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380" y="64"/>
                  </a:moveTo>
                  <a:lnTo>
                    <a:pt x="380" y="64"/>
                  </a:lnTo>
                  <a:lnTo>
                    <a:pt x="375" y="63"/>
                  </a:lnTo>
                  <a:lnTo>
                    <a:pt x="370" y="61"/>
                  </a:lnTo>
                  <a:lnTo>
                    <a:pt x="367" y="58"/>
                  </a:lnTo>
                  <a:lnTo>
                    <a:pt x="365" y="53"/>
                  </a:lnTo>
                  <a:lnTo>
                    <a:pt x="365" y="53"/>
                  </a:lnTo>
                  <a:lnTo>
                    <a:pt x="362" y="49"/>
                  </a:lnTo>
                  <a:lnTo>
                    <a:pt x="360" y="46"/>
                  </a:lnTo>
                  <a:lnTo>
                    <a:pt x="352" y="40"/>
                  </a:lnTo>
                  <a:lnTo>
                    <a:pt x="346" y="36"/>
                  </a:lnTo>
                  <a:lnTo>
                    <a:pt x="339" y="33"/>
                  </a:lnTo>
                  <a:lnTo>
                    <a:pt x="331" y="32"/>
                  </a:lnTo>
                  <a:lnTo>
                    <a:pt x="325" y="32"/>
                  </a:lnTo>
                  <a:lnTo>
                    <a:pt x="319" y="32"/>
                  </a:lnTo>
                  <a:lnTo>
                    <a:pt x="319" y="32"/>
                  </a:lnTo>
                  <a:lnTo>
                    <a:pt x="316" y="32"/>
                  </a:lnTo>
                  <a:lnTo>
                    <a:pt x="16" y="32"/>
                  </a:lnTo>
                  <a:lnTo>
                    <a:pt x="16" y="32"/>
                  </a:lnTo>
                  <a:lnTo>
                    <a:pt x="8" y="31"/>
                  </a:lnTo>
                  <a:lnTo>
                    <a:pt x="3" y="28"/>
                  </a:lnTo>
                  <a:lnTo>
                    <a:pt x="1" y="23"/>
                  </a:lnTo>
                  <a:lnTo>
                    <a:pt x="0" y="16"/>
                  </a:lnTo>
                  <a:lnTo>
                    <a:pt x="0" y="16"/>
                  </a:lnTo>
                  <a:lnTo>
                    <a:pt x="1" y="10"/>
                  </a:lnTo>
                  <a:lnTo>
                    <a:pt x="3" y="5"/>
                  </a:lnTo>
                  <a:lnTo>
                    <a:pt x="8" y="2"/>
                  </a:lnTo>
                  <a:lnTo>
                    <a:pt x="16" y="0"/>
                  </a:lnTo>
                  <a:lnTo>
                    <a:pt x="316" y="0"/>
                  </a:lnTo>
                  <a:lnTo>
                    <a:pt x="316" y="0"/>
                  </a:lnTo>
                  <a:lnTo>
                    <a:pt x="325" y="0"/>
                  </a:lnTo>
                  <a:lnTo>
                    <a:pt x="335" y="0"/>
                  </a:lnTo>
                  <a:lnTo>
                    <a:pt x="346" y="2"/>
                  </a:lnTo>
                  <a:lnTo>
                    <a:pt x="357" y="6"/>
                  </a:lnTo>
                  <a:lnTo>
                    <a:pt x="368" y="11"/>
                  </a:lnTo>
                  <a:lnTo>
                    <a:pt x="378" y="18"/>
                  </a:lnTo>
                  <a:lnTo>
                    <a:pt x="383" y="23"/>
                  </a:lnTo>
                  <a:lnTo>
                    <a:pt x="387" y="28"/>
                  </a:lnTo>
                  <a:lnTo>
                    <a:pt x="391" y="35"/>
                  </a:lnTo>
                  <a:lnTo>
                    <a:pt x="395" y="42"/>
                  </a:lnTo>
                  <a:lnTo>
                    <a:pt x="395" y="42"/>
                  </a:lnTo>
                  <a:lnTo>
                    <a:pt x="396" y="48"/>
                  </a:lnTo>
                  <a:lnTo>
                    <a:pt x="395" y="54"/>
                  </a:lnTo>
                  <a:lnTo>
                    <a:pt x="391" y="59"/>
                  </a:lnTo>
                  <a:lnTo>
                    <a:pt x="385" y="63"/>
                  </a:lnTo>
                  <a:lnTo>
                    <a:pt x="385" y="63"/>
                  </a:lnTo>
                  <a:lnTo>
                    <a:pt x="380"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5"/>
            <p:cNvSpPr>
              <a:spLocks/>
            </p:cNvSpPr>
            <p:nvPr/>
          </p:nvSpPr>
          <p:spPr bwMode="auto">
            <a:xfrm>
              <a:off x="309" y="1423"/>
              <a:ext cx="79" cy="13"/>
            </a:xfrm>
            <a:custGeom>
              <a:avLst/>
              <a:gdLst>
                <a:gd name="T0" fmla="*/ 380 w 396"/>
                <a:gd name="T1" fmla="*/ 65 h 65"/>
                <a:gd name="T2" fmla="*/ 380 w 396"/>
                <a:gd name="T3" fmla="*/ 65 h 65"/>
                <a:gd name="T4" fmla="*/ 375 w 396"/>
                <a:gd name="T5" fmla="*/ 63 h 65"/>
                <a:gd name="T6" fmla="*/ 370 w 396"/>
                <a:gd name="T7" fmla="*/ 62 h 65"/>
                <a:gd name="T8" fmla="*/ 367 w 396"/>
                <a:gd name="T9" fmla="*/ 58 h 65"/>
                <a:gd name="T10" fmla="*/ 365 w 396"/>
                <a:gd name="T11" fmla="*/ 55 h 65"/>
                <a:gd name="T12" fmla="*/ 365 w 396"/>
                <a:gd name="T13" fmla="*/ 55 h 65"/>
                <a:gd name="T14" fmla="*/ 362 w 396"/>
                <a:gd name="T15" fmla="*/ 50 h 65"/>
                <a:gd name="T16" fmla="*/ 360 w 396"/>
                <a:gd name="T17" fmla="*/ 46 h 65"/>
                <a:gd name="T18" fmla="*/ 352 w 396"/>
                <a:gd name="T19" fmla="*/ 40 h 65"/>
                <a:gd name="T20" fmla="*/ 346 w 396"/>
                <a:gd name="T21" fmla="*/ 36 h 65"/>
                <a:gd name="T22" fmla="*/ 339 w 396"/>
                <a:gd name="T23" fmla="*/ 34 h 65"/>
                <a:gd name="T24" fmla="*/ 331 w 396"/>
                <a:gd name="T25" fmla="*/ 34 h 65"/>
                <a:gd name="T26" fmla="*/ 325 w 396"/>
                <a:gd name="T27" fmla="*/ 32 h 65"/>
                <a:gd name="T28" fmla="*/ 319 w 396"/>
                <a:gd name="T29" fmla="*/ 34 h 65"/>
                <a:gd name="T30" fmla="*/ 319 w 396"/>
                <a:gd name="T31" fmla="*/ 34 h 65"/>
                <a:gd name="T32" fmla="*/ 316 w 396"/>
                <a:gd name="T33" fmla="*/ 34 h 65"/>
                <a:gd name="T34" fmla="*/ 16 w 396"/>
                <a:gd name="T35" fmla="*/ 34 h 65"/>
                <a:gd name="T36" fmla="*/ 16 w 396"/>
                <a:gd name="T37" fmla="*/ 34 h 65"/>
                <a:gd name="T38" fmla="*/ 8 w 396"/>
                <a:gd name="T39" fmla="*/ 32 h 65"/>
                <a:gd name="T40" fmla="*/ 3 w 396"/>
                <a:gd name="T41" fmla="*/ 29 h 65"/>
                <a:gd name="T42" fmla="*/ 1 w 396"/>
                <a:gd name="T43" fmla="*/ 24 h 65"/>
                <a:gd name="T44" fmla="*/ 0 w 396"/>
                <a:gd name="T45" fmla="*/ 17 h 65"/>
                <a:gd name="T46" fmla="*/ 0 w 396"/>
                <a:gd name="T47" fmla="*/ 17 h 65"/>
                <a:gd name="T48" fmla="*/ 1 w 396"/>
                <a:gd name="T49" fmla="*/ 11 h 65"/>
                <a:gd name="T50" fmla="*/ 3 w 396"/>
                <a:gd name="T51" fmla="*/ 6 h 65"/>
                <a:gd name="T52" fmla="*/ 8 w 396"/>
                <a:gd name="T53" fmla="*/ 2 h 65"/>
                <a:gd name="T54" fmla="*/ 16 w 396"/>
                <a:gd name="T55" fmla="*/ 1 h 65"/>
                <a:gd name="T56" fmla="*/ 316 w 396"/>
                <a:gd name="T57" fmla="*/ 1 h 65"/>
                <a:gd name="T58" fmla="*/ 316 w 396"/>
                <a:gd name="T59" fmla="*/ 1 h 65"/>
                <a:gd name="T60" fmla="*/ 325 w 396"/>
                <a:gd name="T61" fmla="*/ 0 h 65"/>
                <a:gd name="T62" fmla="*/ 335 w 396"/>
                <a:gd name="T63" fmla="*/ 1 h 65"/>
                <a:gd name="T64" fmla="*/ 346 w 396"/>
                <a:gd name="T65" fmla="*/ 2 h 65"/>
                <a:gd name="T66" fmla="*/ 357 w 396"/>
                <a:gd name="T67" fmla="*/ 6 h 65"/>
                <a:gd name="T68" fmla="*/ 368 w 396"/>
                <a:gd name="T69" fmla="*/ 11 h 65"/>
                <a:gd name="T70" fmla="*/ 378 w 396"/>
                <a:gd name="T71" fmla="*/ 19 h 65"/>
                <a:gd name="T72" fmla="*/ 383 w 396"/>
                <a:gd name="T73" fmla="*/ 24 h 65"/>
                <a:gd name="T74" fmla="*/ 387 w 396"/>
                <a:gd name="T75" fmla="*/ 30 h 65"/>
                <a:gd name="T76" fmla="*/ 391 w 396"/>
                <a:gd name="T77" fmla="*/ 35 h 65"/>
                <a:gd name="T78" fmla="*/ 395 w 396"/>
                <a:gd name="T79" fmla="*/ 42 h 65"/>
                <a:gd name="T80" fmla="*/ 395 w 396"/>
                <a:gd name="T81" fmla="*/ 42 h 65"/>
                <a:gd name="T82" fmla="*/ 396 w 396"/>
                <a:gd name="T83" fmla="*/ 48 h 65"/>
                <a:gd name="T84" fmla="*/ 395 w 396"/>
                <a:gd name="T85" fmla="*/ 55 h 65"/>
                <a:gd name="T86" fmla="*/ 391 w 396"/>
                <a:gd name="T87" fmla="*/ 60 h 65"/>
                <a:gd name="T88" fmla="*/ 385 w 396"/>
                <a:gd name="T89" fmla="*/ 63 h 65"/>
                <a:gd name="T90" fmla="*/ 385 w 396"/>
                <a:gd name="T91" fmla="*/ 63 h 65"/>
                <a:gd name="T92" fmla="*/ 380 w 396"/>
                <a:gd name="T9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5">
                  <a:moveTo>
                    <a:pt x="380" y="65"/>
                  </a:moveTo>
                  <a:lnTo>
                    <a:pt x="380" y="65"/>
                  </a:lnTo>
                  <a:lnTo>
                    <a:pt x="375" y="63"/>
                  </a:lnTo>
                  <a:lnTo>
                    <a:pt x="370" y="62"/>
                  </a:lnTo>
                  <a:lnTo>
                    <a:pt x="367" y="58"/>
                  </a:lnTo>
                  <a:lnTo>
                    <a:pt x="365" y="55"/>
                  </a:lnTo>
                  <a:lnTo>
                    <a:pt x="365" y="55"/>
                  </a:lnTo>
                  <a:lnTo>
                    <a:pt x="362" y="50"/>
                  </a:lnTo>
                  <a:lnTo>
                    <a:pt x="360" y="46"/>
                  </a:lnTo>
                  <a:lnTo>
                    <a:pt x="352" y="40"/>
                  </a:lnTo>
                  <a:lnTo>
                    <a:pt x="346" y="36"/>
                  </a:lnTo>
                  <a:lnTo>
                    <a:pt x="339" y="34"/>
                  </a:lnTo>
                  <a:lnTo>
                    <a:pt x="331" y="34"/>
                  </a:lnTo>
                  <a:lnTo>
                    <a:pt x="325" y="32"/>
                  </a:lnTo>
                  <a:lnTo>
                    <a:pt x="319" y="34"/>
                  </a:lnTo>
                  <a:lnTo>
                    <a:pt x="319" y="34"/>
                  </a:lnTo>
                  <a:lnTo>
                    <a:pt x="316" y="34"/>
                  </a:lnTo>
                  <a:lnTo>
                    <a:pt x="16" y="34"/>
                  </a:lnTo>
                  <a:lnTo>
                    <a:pt x="16" y="34"/>
                  </a:lnTo>
                  <a:lnTo>
                    <a:pt x="8" y="32"/>
                  </a:lnTo>
                  <a:lnTo>
                    <a:pt x="3" y="29"/>
                  </a:lnTo>
                  <a:lnTo>
                    <a:pt x="1" y="24"/>
                  </a:lnTo>
                  <a:lnTo>
                    <a:pt x="0" y="17"/>
                  </a:lnTo>
                  <a:lnTo>
                    <a:pt x="0" y="17"/>
                  </a:lnTo>
                  <a:lnTo>
                    <a:pt x="1" y="11"/>
                  </a:lnTo>
                  <a:lnTo>
                    <a:pt x="3" y="6"/>
                  </a:lnTo>
                  <a:lnTo>
                    <a:pt x="8" y="2"/>
                  </a:lnTo>
                  <a:lnTo>
                    <a:pt x="16" y="1"/>
                  </a:lnTo>
                  <a:lnTo>
                    <a:pt x="316" y="1"/>
                  </a:lnTo>
                  <a:lnTo>
                    <a:pt x="316" y="1"/>
                  </a:lnTo>
                  <a:lnTo>
                    <a:pt x="325" y="0"/>
                  </a:lnTo>
                  <a:lnTo>
                    <a:pt x="335" y="1"/>
                  </a:lnTo>
                  <a:lnTo>
                    <a:pt x="346" y="2"/>
                  </a:lnTo>
                  <a:lnTo>
                    <a:pt x="357" y="6"/>
                  </a:lnTo>
                  <a:lnTo>
                    <a:pt x="368" y="11"/>
                  </a:lnTo>
                  <a:lnTo>
                    <a:pt x="378" y="19"/>
                  </a:lnTo>
                  <a:lnTo>
                    <a:pt x="383" y="24"/>
                  </a:lnTo>
                  <a:lnTo>
                    <a:pt x="387" y="30"/>
                  </a:lnTo>
                  <a:lnTo>
                    <a:pt x="391" y="35"/>
                  </a:lnTo>
                  <a:lnTo>
                    <a:pt x="395" y="42"/>
                  </a:lnTo>
                  <a:lnTo>
                    <a:pt x="395" y="42"/>
                  </a:lnTo>
                  <a:lnTo>
                    <a:pt x="396" y="48"/>
                  </a:lnTo>
                  <a:lnTo>
                    <a:pt x="395" y="55"/>
                  </a:lnTo>
                  <a:lnTo>
                    <a:pt x="391" y="60"/>
                  </a:lnTo>
                  <a:lnTo>
                    <a:pt x="385" y="63"/>
                  </a:lnTo>
                  <a:lnTo>
                    <a:pt x="385" y="63"/>
                  </a:lnTo>
                  <a:lnTo>
                    <a:pt x="380"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
            <p:cNvSpPr>
              <a:spLocks/>
            </p:cNvSpPr>
            <p:nvPr/>
          </p:nvSpPr>
          <p:spPr bwMode="auto">
            <a:xfrm>
              <a:off x="309" y="1423"/>
              <a:ext cx="79" cy="13"/>
            </a:xfrm>
            <a:custGeom>
              <a:avLst/>
              <a:gdLst>
                <a:gd name="T0" fmla="*/ 380 w 396"/>
                <a:gd name="T1" fmla="*/ 65 h 65"/>
                <a:gd name="T2" fmla="*/ 380 w 396"/>
                <a:gd name="T3" fmla="*/ 65 h 65"/>
                <a:gd name="T4" fmla="*/ 375 w 396"/>
                <a:gd name="T5" fmla="*/ 63 h 65"/>
                <a:gd name="T6" fmla="*/ 370 w 396"/>
                <a:gd name="T7" fmla="*/ 62 h 65"/>
                <a:gd name="T8" fmla="*/ 367 w 396"/>
                <a:gd name="T9" fmla="*/ 58 h 65"/>
                <a:gd name="T10" fmla="*/ 365 w 396"/>
                <a:gd name="T11" fmla="*/ 55 h 65"/>
                <a:gd name="T12" fmla="*/ 365 w 396"/>
                <a:gd name="T13" fmla="*/ 55 h 65"/>
                <a:gd name="T14" fmla="*/ 362 w 396"/>
                <a:gd name="T15" fmla="*/ 50 h 65"/>
                <a:gd name="T16" fmla="*/ 360 w 396"/>
                <a:gd name="T17" fmla="*/ 46 h 65"/>
                <a:gd name="T18" fmla="*/ 352 w 396"/>
                <a:gd name="T19" fmla="*/ 40 h 65"/>
                <a:gd name="T20" fmla="*/ 346 w 396"/>
                <a:gd name="T21" fmla="*/ 36 h 65"/>
                <a:gd name="T22" fmla="*/ 339 w 396"/>
                <a:gd name="T23" fmla="*/ 34 h 65"/>
                <a:gd name="T24" fmla="*/ 331 w 396"/>
                <a:gd name="T25" fmla="*/ 34 h 65"/>
                <a:gd name="T26" fmla="*/ 325 w 396"/>
                <a:gd name="T27" fmla="*/ 32 h 65"/>
                <a:gd name="T28" fmla="*/ 319 w 396"/>
                <a:gd name="T29" fmla="*/ 34 h 65"/>
                <a:gd name="T30" fmla="*/ 319 w 396"/>
                <a:gd name="T31" fmla="*/ 34 h 65"/>
                <a:gd name="T32" fmla="*/ 316 w 396"/>
                <a:gd name="T33" fmla="*/ 34 h 65"/>
                <a:gd name="T34" fmla="*/ 16 w 396"/>
                <a:gd name="T35" fmla="*/ 34 h 65"/>
                <a:gd name="T36" fmla="*/ 16 w 396"/>
                <a:gd name="T37" fmla="*/ 34 h 65"/>
                <a:gd name="T38" fmla="*/ 8 w 396"/>
                <a:gd name="T39" fmla="*/ 32 h 65"/>
                <a:gd name="T40" fmla="*/ 3 w 396"/>
                <a:gd name="T41" fmla="*/ 29 h 65"/>
                <a:gd name="T42" fmla="*/ 1 w 396"/>
                <a:gd name="T43" fmla="*/ 24 h 65"/>
                <a:gd name="T44" fmla="*/ 0 w 396"/>
                <a:gd name="T45" fmla="*/ 17 h 65"/>
                <a:gd name="T46" fmla="*/ 0 w 396"/>
                <a:gd name="T47" fmla="*/ 17 h 65"/>
                <a:gd name="T48" fmla="*/ 1 w 396"/>
                <a:gd name="T49" fmla="*/ 11 h 65"/>
                <a:gd name="T50" fmla="*/ 3 w 396"/>
                <a:gd name="T51" fmla="*/ 6 h 65"/>
                <a:gd name="T52" fmla="*/ 8 w 396"/>
                <a:gd name="T53" fmla="*/ 2 h 65"/>
                <a:gd name="T54" fmla="*/ 16 w 396"/>
                <a:gd name="T55" fmla="*/ 1 h 65"/>
                <a:gd name="T56" fmla="*/ 316 w 396"/>
                <a:gd name="T57" fmla="*/ 1 h 65"/>
                <a:gd name="T58" fmla="*/ 316 w 396"/>
                <a:gd name="T59" fmla="*/ 1 h 65"/>
                <a:gd name="T60" fmla="*/ 325 w 396"/>
                <a:gd name="T61" fmla="*/ 0 h 65"/>
                <a:gd name="T62" fmla="*/ 335 w 396"/>
                <a:gd name="T63" fmla="*/ 1 h 65"/>
                <a:gd name="T64" fmla="*/ 346 w 396"/>
                <a:gd name="T65" fmla="*/ 2 h 65"/>
                <a:gd name="T66" fmla="*/ 357 w 396"/>
                <a:gd name="T67" fmla="*/ 6 h 65"/>
                <a:gd name="T68" fmla="*/ 368 w 396"/>
                <a:gd name="T69" fmla="*/ 11 h 65"/>
                <a:gd name="T70" fmla="*/ 378 w 396"/>
                <a:gd name="T71" fmla="*/ 19 h 65"/>
                <a:gd name="T72" fmla="*/ 383 w 396"/>
                <a:gd name="T73" fmla="*/ 24 h 65"/>
                <a:gd name="T74" fmla="*/ 387 w 396"/>
                <a:gd name="T75" fmla="*/ 30 h 65"/>
                <a:gd name="T76" fmla="*/ 391 w 396"/>
                <a:gd name="T77" fmla="*/ 35 h 65"/>
                <a:gd name="T78" fmla="*/ 395 w 396"/>
                <a:gd name="T79" fmla="*/ 42 h 65"/>
                <a:gd name="T80" fmla="*/ 395 w 396"/>
                <a:gd name="T81" fmla="*/ 42 h 65"/>
                <a:gd name="T82" fmla="*/ 396 w 396"/>
                <a:gd name="T83" fmla="*/ 48 h 65"/>
                <a:gd name="T84" fmla="*/ 395 w 396"/>
                <a:gd name="T85" fmla="*/ 55 h 65"/>
                <a:gd name="T86" fmla="*/ 391 w 396"/>
                <a:gd name="T87" fmla="*/ 60 h 65"/>
                <a:gd name="T88" fmla="*/ 385 w 396"/>
                <a:gd name="T89" fmla="*/ 63 h 65"/>
                <a:gd name="T90" fmla="*/ 385 w 396"/>
                <a:gd name="T91" fmla="*/ 63 h 65"/>
                <a:gd name="T92" fmla="*/ 380 w 396"/>
                <a:gd name="T9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5">
                  <a:moveTo>
                    <a:pt x="380" y="65"/>
                  </a:moveTo>
                  <a:lnTo>
                    <a:pt x="380" y="65"/>
                  </a:lnTo>
                  <a:lnTo>
                    <a:pt x="375" y="63"/>
                  </a:lnTo>
                  <a:lnTo>
                    <a:pt x="370" y="62"/>
                  </a:lnTo>
                  <a:lnTo>
                    <a:pt x="367" y="58"/>
                  </a:lnTo>
                  <a:lnTo>
                    <a:pt x="365" y="55"/>
                  </a:lnTo>
                  <a:lnTo>
                    <a:pt x="365" y="55"/>
                  </a:lnTo>
                  <a:lnTo>
                    <a:pt x="362" y="50"/>
                  </a:lnTo>
                  <a:lnTo>
                    <a:pt x="360" y="46"/>
                  </a:lnTo>
                  <a:lnTo>
                    <a:pt x="352" y="40"/>
                  </a:lnTo>
                  <a:lnTo>
                    <a:pt x="346" y="36"/>
                  </a:lnTo>
                  <a:lnTo>
                    <a:pt x="339" y="34"/>
                  </a:lnTo>
                  <a:lnTo>
                    <a:pt x="331" y="34"/>
                  </a:lnTo>
                  <a:lnTo>
                    <a:pt x="325" y="32"/>
                  </a:lnTo>
                  <a:lnTo>
                    <a:pt x="319" y="34"/>
                  </a:lnTo>
                  <a:lnTo>
                    <a:pt x="319" y="34"/>
                  </a:lnTo>
                  <a:lnTo>
                    <a:pt x="316" y="34"/>
                  </a:lnTo>
                  <a:lnTo>
                    <a:pt x="16" y="34"/>
                  </a:lnTo>
                  <a:lnTo>
                    <a:pt x="16" y="34"/>
                  </a:lnTo>
                  <a:lnTo>
                    <a:pt x="8" y="32"/>
                  </a:lnTo>
                  <a:lnTo>
                    <a:pt x="3" y="29"/>
                  </a:lnTo>
                  <a:lnTo>
                    <a:pt x="1" y="24"/>
                  </a:lnTo>
                  <a:lnTo>
                    <a:pt x="0" y="17"/>
                  </a:lnTo>
                  <a:lnTo>
                    <a:pt x="0" y="17"/>
                  </a:lnTo>
                  <a:lnTo>
                    <a:pt x="1" y="11"/>
                  </a:lnTo>
                  <a:lnTo>
                    <a:pt x="3" y="6"/>
                  </a:lnTo>
                  <a:lnTo>
                    <a:pt x="8" y="2"/>
                  </a:lnTo>
                  <a:lnTo>
                    <a:pt x="16" y="1"/>
                  </a:lnTo>
                  <a:lnTo>
                    <a:pt x="316" y="1"/>
                  </a:lnTo>
                  <a:lnTo>
                    <a:pt x="316" y="1"/>
                  </a:lnTo>
                  <a:lnTo>
                    <a:pt x="325" y="0"/>
                  </a:lnTo>
                  <a:lnTo>
                    <a:pt x="335" y="1"/>
                  </a:lnTo>
                  <a:lnTo>
                    <a:pt x="346" y="2"/>
                  </a:lnTo>
                  <a:lnTo>
                    <a:pt x="357" y="6"/>
                  </a:lnTo>
                  <a:lnTo>
                    <a:pt x="368" y="11"/>
                  </a:lnTo>
                  <a:lnTo>
                    <a:pt x="378" y="19"/>
                  </a:lnTo>
                  <a:lnTo>
                    <a:pt x="383" y="24"/>
                  </a:lnTo>
                  <a:lnTo>
                    <a:pt x="387" y="30"/>
                  </a:lnTo>
                  <a:lnTo>
                    <a:pt x="391" y="35"/>
                  </a:lnTo>
                  <a:lnTo>
                    <a:pt x="395" y="42"/>
                  </a:lnTo>
                  <a:lnTo>
                    <a:pt x="395" y="42"/>
                  </a:lnTo>
                  <a:lnTo>
                    <a:pt x="396" y="48"/>
                  </a:lnTo>
                  <a:lnTo>
                    <a:pt x="395" y="55"/>
                  </a:lnTo>
                  <a:lnTo>
                    <a:pt x="391" y="60"/>
                  </a:lnTo>
                  <a:lnTo>
                    <a:pt x="385" y="63"/>
                  </a:lnTo>
                  <a:lnTo>
                    <a:pt x="385" y="63"/>
                  </a:lnTo>
                  <a:lnTo>
                    <a:pt x="380" y="6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7"/>
            <p:cNvSpPr>
              <a:spLocks/>
            </p:cNvSpPr>
            <p:nvPr/>
          </p:nvSpPr>
          <p:spPr bwMode="auto">
            <a:xfrm>
              <a:off x="428" y="1341"/>
              <a:ext cx="79" cy="12"/>
            </a:xfrm>
            <a:custGeom>
              <a:avLst/>
              <a:gdLst>
                <a:gd name="T0" fmla="*/ 16 w 396"/>
                <a:gd name="T1" fmla="*/ 64 h 64"/>
                <a:gd name="T2" fmla="*/ 16 w 396"/>
                <a:gd name="T3" fmla="*/ 64 h 64"/>
                <a:gd name="T4" fmla="*/ 20 w 396"/>
                <a:gd name="T5" fmla="*/ 64 h 64"/>
                <a:gd name="T6" fmla="*/ 25 w 396"/>
                <a:gd name="T7" fmla="*/ 61 h 64"/>
                <a:gd name="T8" fmla="*/ 29 w 396"/>
                <a:gd name="T9" fmla="*/ 59 h 64"/>
                <a:gd name="T10" fmla="*/ 31 w 396"/>
                <a:gd name="T11" fmla="*/ 54 h 64"/>
                <a:gd name="T12" fmla="*/ 31 w 396"/>
                <a:gd name="T13" fmla="*/ 54 h 64"/>
                <a:gd name="T14" fmla="*/ 32 w 396"/>
                <a:gd name="T15" fmla="*/ 50 h 64"/>
                <a:gd name="T16" fmla="*/ 36 w 396"/>
                <a:gd name="T17" fmla="*/ 46 h 64"/>
                <a:gd name="T18" fmla="*/ 42 w 396"/>
                <a:gd name="T19" fmla="*/ 40 h 64"/>
                <a:gd name="T20" fmla="*/ 50 w 396"/>
                <a:gd name="T21" fmla="*/ 36 h 64"/>
                <a:gd name="T22" fmla="*/ 56 w 396"/>
                <a:gd name="T23" fmla="*/ 34 h 64"/>
                <a:gd name="T24" fmla="*/ 64 w 396"/>
                <a:gd name="T25" fmla="*/ 33 h 64"/>
                <a:gd name="T26" fmla="*/ 70 w 396"/>
                <a:gd name="T27" fmla="*/ 33 h 64"/>
                <a:gd name="T28" fmla="*/ 76 w 396"/>
                <a:gd name="T29" fmla="*/ 33 h 64"/>
                <a:gd name="T30" fmla="*/ 76 w 396"/>
                <a:gd name="T31" fmla="*/ 33 h 64"/>
                <a:gd name="T32" fmla="*/ 78 w 396"/>
                <a:gd name="T33" fmla="*/ 33 h 64"/>
                <a:gd name="T34" fmla="*/ 380 w 396"/>
                <a:gd name="T35" fmla="*/ 33 h 64"/>
                <a:gd name="T36" fmla="*/ 380 w 396"/>
                <a:gd name="T37" fmla="*/ 33 h 64"/>
                <a:gd name="T38" fmla="*/ 386 w 396"/>
                <a:gd name="T39" fmla="*/ 31 h 64"/>
                <a:gd name="T40" fmla="*/ 391 w 396"/>
                <a:gd name="T41" fmla="*/ 28 h 64"/>
                <a:gd name="T42" fmla="*/ 395 w 396"/>
                <a:gd name="T43" fmla="*/ 23 h 64"/>
                <a:gd name="T44" fmla="*/ 396 w 396"/>
                <a:gd name="T45" fmla="*/ 16 h 64"/>
                <a:gd name="T46" fmla="*/ 396 w 396"/>
                <a:gd name="T47" fmla="*/ 16 h 64"/>
                <a:gd name="T48" fmla="*/ 395 w 396"/>
                <a:gd name="T49" fmla="*/ 10 h 64"/>
                <a:gd name="T50" fmla="*/ 391 w 396"/>
                <a:gd name="T51" fmla="*/ 5 h 64"/>
                <a:gd name="T52" fmla="*/ 386 w 396"/>
                <a:gd name="T53" fmla="*/ 1 h 64"/>
                <a:gd name="T54" fmla="*/ 380 w 396"/>
                <a:gd name="T55" fmla="*/ 0 h 64"/>
                <a:gd name="T56" fmla="*/ 80 w 396"/>
                <a:gd name="T57" fmla="*/ 0 h 64"/>
                <a:gd name="T58" fmla="*/ 80 w 396"/>
                <a:gd name="T59" fmla="*/ 0 h 64"/>
                <a:gd name="T60" fmla="*/ 71 w 396"/>
                <a:gd name="T61" fmla="*/ 0 h 64"/>
                <a:gd name="T62" fmla="*/ 60 w 396"/>
                <a:gd name="T63" fmla="*/ 0 h 64"/>
                <a:gd name="T64" fmla="*/ 50 w 396"/>
                <a:gd name="T65" fmla="*/ 3 h 64"/>
                <a:gd name="T66" fmla="*/ 39 w 396"/>
                <a:gd name="T67" fmla="*/ 5 h 64"/>
                <a:gd name="T68" fmla="*/ 28 w 396"/>
                <a:gd name="T69" fmla="*/ 11 h 64"/>
                <a:gd name="T70" fmla="*/ 16 w 396"/>
                <a:gd name="T71" fmla="*/ 19 h 64"/>
                <a:gd name="T72" fmla="*/ 13 w 396"/>
                <a:gd name="T73" fmla="*/ 24 h 64"/>
                <a:gd name="T74" fmla="*/ 8 w 396"/>
                <a:gd name="T75" fmla="*/ 29 h 64"/>
                <a:gd name="T76" fmla="*/ 4 w 396"/>
                <a:gd name="T77" fmla="*/ 35 h 64"/>
                <a:gd name="T78" fmla="*/ 1 w 396"/>
                <a:gd name="T79" fmla="*/ 41 h 64"/>
                <a:gd name="T80" fmla="*/ 1 w 396"/>
                <a:gd name="T81" fmla="*/ 41 h 64"/>
                <a:gd name="T82" fmla="*/ 0 w 396"/>
                <a:gd name="T83" fmla="*/ 49 h 64"/>
                <a:gd name="T84" fmla="*/ 1 w 396"/>
                <a:gd name="T85" fmla="*/ 54 h 64"/>
                <a:gd name="T86" fmla="*/ 4 w 396"/>
                <a:gd name="T87" fmla="*/ 60 h 64"/>
                <a:gd name="T88" fmla="*/ 10 w 396"/>
                <a:gd name="T89" fmla="*/ 62 h 64"/>
                <a:gd name="T90" fmla="*/ 10 w 396"/>
                <a:gd name="T91" fmla="*/ 62 h 64"/>
                <a:gd name="T92" fmla="*/ 16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16" y="64"/>
                  </a:moveTo>
                  <a:lnTo>
                    <a:pt x="16" y="64"/>
                  </a:lnTo>
                  <a:lnTo>
                    <a:pt x="20" y="64"/>
                  </a:lnTo>
                  <a:lnTo>
                    <a:pt x="25" y="61"/>
                  </a:lnTo>
                  <a:lnTo>
                    <a:pt x="29" y="59"/>
                  </a:lnTo>
                  <a:lnTo>
                    <a:pt x="31" y="54"/>
                  </a:lnTo>
                  <a:lnTo>
                    <a:pt x="31" y="54"/>
                  </a:lnTo>
                  <a:lnTo>
                    <a:pt x="32" y="50"/>
                  </a:lnTo>
                  <a:lnTo>
                    <a:pt x="36" y="46"/>
                  </a:lnTo>
                  <a:lnTo>
                    <a:pt x="42" y="40"/>
                  </a:lnTo>
                  <a:lnTo>
                    <a:pt x="50" y="36"/>
                  </a:lnTo>
                  <a:lnTo>
                    <a:pt x="56" y="34"/>
                  </a:lnTo>
                  <a:lnTo>
                    <a:pt x="64" y="33"/>
                  </a:lnTo>
                  <a:lnTo>
                    <a:pt x="70" y="33"/>
                  </a:lnTo>
                  <a:lnTo>
                    <a:pt x="76" y="33"/>
                  </a:lnTo>
                  <a:lnTo>
                    <a:pt x="76" y="33"/>
                  </a:lnTo>
                  <a:lnTo>
                    <a:pt x="78" y="33"/>
                  </a:lnTo>
                  <a:lnTo>
                    <a:pt x="380" y="33"/>
                  </a:lnTo>
                  <a:lnTo>
                    <a:pt x="380" y="33"/>
                  </a:lnTo>
                  <a:lnTo>
                    <a:pt x="386" y="31"/>
                  </a:lnTo>
                  <a:lnTo>
                    <a:pt x="391" y="28"/>
                  </a:lnTo>
                  <a:lnTo>
                    <a:pt x="395" y="23"/>
                  </a:lnTo>
                  <a:lnTo>
                    <a:pt x="396" y="16"/>
                  </a:lnTo>
                  <a:lnTo>
                    <a:pt x="396" y="16"/>
                  </a:lnTo>
                  <a:lnTo>
                    <a:pt x="395" y="10"/>
                  </a:lnTo>
                  <a:lnTo>
                    <a:pt x="391" y="5"/>
                  </a:lnTo>
                  <a:lnTo>
                    <a:pt x="386" y="1"/>
                  </a:lnTo>
                  <a:lnTo>
                    <a:pt x="380" y="0"/>
                  </a:lnTo>
                  <a:lnTo>
                    <a:pt x="80" y="0"/>
                  </a:lnTo>
                  <a:lnTo>
                    <a:pt x="80" y="0"/>
                  </a:lnTo>
                  <a:lnTo>
                    <a:pt x="71" y="0"/>
                  </a:lnTo>
                  <a:lnTo>
                    <a:pt x="60" y="0"/>
                  </a:lnTo>
                  <a:lnTo>
                    <a:pt x="50" y="3"/>
                  </a:lnTo>
                  <a:lnTo>
                    <a:pt x="39" y="5"/>
                  </a:lnTo>
                  <a:lnTo>
                    <a:pt x="28" y="11"/>
                  </a:lnTo>
                  <a:lnTo>
                    <a:pt x="16" y="19"/>
                  </a:lnTo>
                  <a:lnTo>
                    <a:pt x="13" y="24"/>
                  </a:lnTo>
                  <a:lnTo>
                    <a:pt x="8" y="29"/>
                  </a:lnTo>
                  <a:lnTo>
                    <a:pt x="4" y="35"/>
                  </a:lnTo>
                  <a:lnTo>
                    <a:pt x="1" y="41"/>
                  </a:lnTo>
                  <a:lnTo>
                    <a:pt x="1" y="41"/>
                  </a:lnTo>
                  <a:lnTo>
                    <a:pt x="0" y="49"/>
                  </a:lnTo>
                  <a:lnTo>
                    <a:pt x="1" y="54"/>
                  </a:lnTo>
                  <a:lnTo>
                    <a:pt x="4" y="60"/>
                  </a:lnTo>
                  <a:lnTo>
                    <a:pt x="10" y="62"/>
                  </a:lnTo>
                  <a:lnTo>
                    <a:pt x="10" y="62"/>
                  </a:lnTo>
                  <a:lnTo>
                    <a:pt x="16"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8"/>
            <p:cNvSpPr>
              <a:spLocks/>
            </p:cNvSpPr>
            <p:nvPr/>
          </p:nvSpPr>
          <p:spPr bwMode="auto">
            <a:xfrm>
              <a:off x="428" y="1341"/>
              <a:ext cx="79" cy="12"/>
            </a:xfrm>
            <a:custGeom>
              <a:avLst/>
              <a:gdLst>
                <a:gd name="T0" fmla="*/ 16 w 396"/>
                <a:gd name="T1" fmla="*/ 64 h 64"/>
                <a:gd name="T2" fmla="*/ 16 w 396"/>
                <a:gd name="T3" fmla="*/ 64 h 64"/>
                <a:gd name="T4" fmla="*/ 20 w 396"/>
                <a:gd name="T5" fmla="*/ 64 h 64"/>
                <a:gd name="T6" fmla="*/ 25 w 396"/>
                <a:gd name="T7" fmla="*/ 61 h 64"/>
                <a:gd name="T8" fmla="*/ 29 w 396"/>
                <a:gd name="T9" fmla="*/ 59 h 64"/>
                <a:gd name="T10" fmla="*/ 31 w 396"/>
                <a:gd name="T11" fmla="*/ 54 h 64"/>
                <a:gd name="T12" fmla="*/ 31 w 396"/>
                <a:gd name="T13" fmla="*/ 54 h 64"/>
                <a:gd name="T14" fmla="*/ 32 w 396"/>
                <a:gd name="T15" fmla="*/ 50 h 64"/>
                <a:gd name="T16" fmla="*/ 36 w 396"/>
                <a:gd name="T17" fmla="*/ 46 h 64"/>
                <a:gd name="T18" fmla="*/ 42 w 396"/>
                <a:gd name="T19" fmla="*/ 40 h 64"/>
                <a:gd name="T20" fmla="*/ 50 w 396"/>
                <a:gd name="T21" fmla="*/ 36 h 64"/>
                <a:gd name="T22" fmla="*/ 56 w 396"/>
                <a:gd name="T23" fmla="*/ 34 h 64"/>
                <a:gd name="T24" fmla="*/ 64 w 396"/>
                <a:gd name="T25" fmla="*/ 33 h 64"/>
                <a:gd name="T26" fmla="*/ 70 w 396"/>
                <a:gd name="T27" fmla="*/ 33 h 64"/>
                <a:gd name="T28" fmla="*/ 76 w 396"/>
                <a:gd name="T29" fmla="*/ 33 h 64"/>
                <a:gd name="T30" fmla="*/ 76 w 396"/>
                <a:gd name="T31" fmla="*/ 33 h 64"/>
                <a:gd name="T32" fmla="*/ 78 w 396"/>
                <a:gd name="T33" fmla="*/ 33 h 64"/>
                <a:gd name="T34" fmla="*/ 380 w 396"/>
                <a:gd name="T35" fmla="*/ 33 h 64"/>
                <a:gd name="T36" fmla="*/ 380 w 396"/>
                <a:gd name="T37" fmla="*/ 33 h 64"/>
                <a:gd name="T38" fmla="*/ 386 w 396"/>
                <a:gd name="T39" fmla="*/ 31 h 64"/>
                <a:gd name="T40" fmla="*/ 391 w 396"/>
                <a:gd name="T41" fmla="*/ 28 h 64"/>
                <a:gd name="T42" fmla="*/ 395 w 396"/>
                <a:gd name="T43" fmla="*/ 23 h 64"/>
                <a:gd name="T44" fmla="*/ 396 w 396"/>
                <a:gd name="T45" fmla="*/ 16 h 64"/>
                <a:gd name="T46" fmla="*/ 396 w 396"/>
                <a:gd name="T47" fmla="*/ 16 h 64"/>
                <a:gd name="T48" fmla="*/ 395 w 396"/>
                <a:gd name="T49" fmla="*/ 10 h 64"/>
                <a:gd name="T50" fmla="*/ 391 w 396"/>
                <a:gd name="T51" fmla="*/ 5 h 64"/>
                <a:gd name="T52" fmla="*/ 386 w 396"/>
                <a:gd name="T53" fmla="*/ 1 h 64"/>
                <a:gd name="T54" fmla="*/ 380 w 396"/>
                <a:gd name="T55" fmla="*/ 0 h 64"/>
                <a:gd name="T56" fmla="*/ 80 w 396"/>
                <a:gd name="T57" fmla="*/ 0 h 64"/>
                <a:gd name="T58" fmla="*/ 80 w 396"/>
                <a:gd name="T59" fmla="*/ 0 h 64"/>
                <a:gd name="T60" fmla="*/ 71 w 396"/>
                <a:gd name="T61" fmla="*/ 0 h 64"/>
                <a:gd name="T62" fmla="*/ 60 w 396"/>
                <a:gd name="T63" fmla="*/ 0 h 64"/>
                <a:gd name="T64" fmla="*/ 50 w 396"/>
                <a:gd name="T65" fmla="*/ 3 h 64"/>
                <a:gd name="T66" fmla="*/ 39 w 396"/>
                <a:gd name="T67" fmla="*/ 5 h 64"/>
                <a:gd name="T68" fmla="*/ 28 w 396"/>
                <a:gd name="T69" fmla="*/ 11 h 64"/>
                <a:gd name="T70" fmla="*/ 16 w 396"/>
                <a:gd name="T71" fmla="*/ 19 h 64"/>
                <a:gd name="T72" fmla="*/ 13 w 396"/>
                <a:gd name="T73" fmla="*/ 24 h 64"/>
                <a:gd name="T74" fmla="*/ 8 w 396"/>
                <a:gd name="T75" fmla="*/ 29 h 64"/>
                <a:gd name="T76" fmla="*/ 4 w 396"/>
                <a:gd name="T77" fmla="*/ 35 h 64"/>
                <a:gd name="T78" fmla="*/ 1 w 396"/>
                <a:gd name="T79" fmla="*/ 41 h 64"/>
                <a:gd name="T80" fmla="*/ 1 w 396"/>
                <a:gd name="T81" fmla="*/ 41 h 64"/>
                <a:gd name="T82" fmla="*/ 0 w 396"/>
                <a:gd name="T83" fmla="*/ 49 h 64"/>
                <a:gd name="T84" fmla="*/ 1 w 396"/>
                <a:gd name="T85" fmla="*/ 54 h 64"/>
                <a:gd name="T86" fmla="*/ 4 w 396"/>
                <a:gd name="T87" fmla="*/ 60 h 64"/>
                <a:gd name="T88" fmla="*/ 10 w 396"/>
                <a:gd name="T89" fmla="*/ 62 h 64"/>
                <a:gd name="T90" fmla="*/ 10 w 396"/>
                <a:gd name="T91" fmla="*/ 62 h 64"/>
                <a:gd name="T92" fmla="*/ 16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16" y="64"/>
                  </a:moveTo>
                  <a:lnTo>
                    <a:pt x="16" y="64"/>
                  </a:lnTo>
                  <a:lnTo>
                    <a:pt x="20" y="64"/>
                  </a:lnTo>
                  <a:lnTo>
                    <a:pt x="25" y="61"/>
                  </a:lnTo>
                  <a:lnTo>
                    <a:pt x="29" y="59"/>
                  </a:lnTo>
                  <a:lnTo>
                    <a:pt x="31" y="54"/>
                  </a:lnTo>
                  <a:lnTo>
                    <a:pt x="31" y="54"/>
                  </a:lnTo>
                  <a:lnTo>
                    <a:pt x="32" y="50"/>
                  </a:lnTo>
                  <a:lnTo>
                    <a:pt x="36" y="46"/>
                  </a:lnTo>
                  <a:lnTo>
                    <a:pt x="42" y="40"/>
                  </a:lnTo>
                  <a:lnTo>
                    <a:pt x="50" y="36"/>
                  </a:lnTo>
                  <a:lnTo>
                    <a:pt x="56" y="34"/>
                  </a:lnTo>
                  <a:lnTo>
                    <a:pt x="64" y="33"/>
                  </a:lnTo>
                  <a:lnTo>
                    <a:pt x="70" y="33"/>
                  </a:lnTo>
                  <a:lnTo>
                    <a:pt x="76" y="33"/>
                  </a:lnTo>
                  <a:lnTo>
                    <a:pt x="76" y="33"/>
                  </a:lnTo>
                  <a:lnTo>
                    <a:pt x="78" y="33"/>
                  </a:lnTo>
                  <a:lnTo>
                    <a:pt x="380" y="33"/>
                  </a:lnTo>
                  <a:lnTo>
                    <a:pt x="380" y="33"/>
                  </a:lnTo>
                  <a:lnTo>
                    <a:pt x="386" y="31"/>
                  </a:lnTo>
                  <a:lnTo>
                    <a:pt x="391" y="28"/>
                  </a:lnTo>
                  <a:lnTo>
                    <a:pt x="395" y="23"/>
                  </a:lnTo>
                  <a:lnTo>
                    <a:pt x="396" y="16"/>
                  </a:lnTo>
                  <a:lnTo>
                    <a:pt x="396" y="16"/>
                  </a:lnTo>
                  <a:lnTo>
                    <a:pt x="395" y="10"/>
                  </a:lnTo>
                  <a:lnTo>
                    <a:pt x="391" y="5"/>
                  </a:lnTo>
                  <a:lnTo>
                    <a:pt x="386" y="1"/>
                  </a:lnTo>
                  <a:lnTo>
                    <a:pt x="380" y="0"/>
                  </a:lnTo>
                  <a:lnTo>
                    <a:pt x="80" y="0"/>
                  </a:lnTo>
                  <a:lnTo>
                    <a:pt x="80" y="0"/>
                  </a:lnTo>
                  <a:lnTo>
                    <a:pt x="71" y="0"/>
                  </a:lnTo>
                  <a:lnTo>
                    <a:pt x="60" y="0"/>
                  </a:lnTo>
                  <a:lnTo>
                    <a:pt x="50" y="3"/>
                  </a:lnTo>
                  <a:lnTo>
                    <a:pt x="39" y="5"/>
                  </a:lnTo>
                  <a:lnTo>
                    <a:pt x="28" y="11"/>
                  </a:lnTo>
                  <a:lnTo>
                    <a:pt x="16" y="19"/>
                  </a:lnTo>
                  <a:lnTo>
                    <a:pt x="13" y="24"/>
                  </a:lnTo>
                  <a:lnTo>
                    <a:pt x="8" y="29"/>
                  </a:lnTo>
                  <a:lnTo>
                    <a:pt x="4" y="35"/>
                  </a:lnTo>
                  <a:lnTo>
                    <a:pt x="1" y="41"/>
                  </a:lnTo>
                  <a:lnTo>
                    <a:pt x="1" y="41"/>
                  </a:lnTo>
                  <a:lnTo>
                    <a:pt x="0" y="49"/>
                  </a:lnTo>
                  <a:lnTo>
                    <a:pt x="1" y="54"/>
                  </a:lnTo>
                  <a:lnTo>
                    <a:pt x="4" y="60"/>
                  </a:lnTo>
                  <a:lnTo>
                    <a:pt x="10" y="62"/>
                  </a:lnTo>
                  <a:lnTo>
                    <a:pt x="10" y="62"/>
                  </a:lnTo>
                  <a:lnTo>
                    <a:pt x="16"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9"/>
            <p:cNvSpPr>
              <a:spLocks/>
            </p:cNvSpPr>
            <p:nvPr/>
          </p:nvSpPr>
          <p:spPr bwMode="auto">
            <a:xfrm>
              <a:off x="428" y="1368"/>
              <a:ext cx="79" cy="13"/>
            </a:xfrm>
            <a:custGeom>
              <a:avLst/>
              <a:gdLst>
                <a:gd name="T0" fmla="*/ 16 w 396"/>
                <a:gd name="T1" fmla="*/ 65 h 65"/>
                <a:gd name="T2" fmla="*/ 16 w 396"/>
                <a:gd name="T3" fmla="*/ 65 h 65"/>
                <a:gd name="T4" fmla="*/ 20 w 396"/>
                <a:gd name="T5" fmla="*/ 64 h 65"/>
                <a:gd name="T6" fmla="*/ 25 w 396"/>
                <a:gd name="T7" fmla="*/ 63 h 65"/>
                <a:gd name="T8" fmla="*/ 29 w 396"/>
                <a:gd name="T9" fmla="*/ 59 h 65"/>
                <a:gd name="T10" fmla="*/ 31 w 396"/>
                <a:gd name="T11" fmla="*/ 55 h 65"/>
                <a:gd name="T12" fmla="*/ 31 w 396"/>
                <a:gd name="T13" fmla="*/ 55 h 65"/>
                <a:gd name="T14" fmla="*/ 32 w 396"/>
                <a:gd name="T15" fmla="*/ 50 h 65"/>
                <a:gd name="T16" fmla="*/ 36 w 396"/>
                <a:gd name="T17" fmla="*/ 46 h 65"/>
                <a:gd name="T18" fmla="*/ 42 w 396"/>
                <a:gd name="T19" fmla="*/ 40 h 65"/>
                <a:gd name="T20" fmla="*/ 50 w 396"/>
                <a:gd name="T21" fmla="*/ 37 h 65"/>
                <a:gd name="T22" fmla="*/ 56 w 396"/>
                <a:gd name="T23" fmla="*/ 34 h 65"/>
                <a:gd name="T24" fmla="*/ 64 w 396"/>
                <a:gd name="T25" fmla="*/ 33 h 65"/>
                <a:gd name="T26" fmla="*/ 70 w 396"/>
                <a:gd name="T27" fmla="*/ 33 h 65"/>
                <a:gd name="T28" fmla="*/ 76 w 396"/>
                <a:gd name="T29" fmla="*/ 33 h 65"/>
                <a:gd name="T30" fmla="*/ 76 w 396"/>
                <a:gd name="T31" fmla="*/ 33 h 65"/>
                <a:gd name="T32" fmla="*/ 78 w 396"/>
                <a:gd name="T33" fmla="*/ 34 h 65"/>
                <a:gd name="T34" fmla="*/ 380 w 396"/>
                <a:gd name="T35" fmla="*/ 34 h 65"/>
                <a:gd name="T36" fmla="*/ 380 w 396"/>
                <a:gd name="T37" fmla="*/ 34 h 65"/>
                <a:gd name="T38" fmla="*/ 386 w 396"/>
                <a:gd name="T39" fmla="*/ 33 h 65"/>
                <a:gd name="T40" fmla="*/ 391 w 396"/>
                <a:gd name="T41" fmla="*/ 29 h 65"/>
                <a:gd name="T42" fmla="*/ 395 w 396"/>
                <a:gd name="T43" fmla="*/ 24 h 65"/>
                <a:gd name="T44" fmla="*/ 396 w 396"/>
                <a:gd name="T45" fmla="*/ 18 h 65"/>
                <a:gd name="T46" fmla="*/ 396 w 396"/>
                <a:gd name="T47" fmla="*/ 18 h 65"/>
                <a:gd name="T48" fmla="*/ 395 w 396"/>
                <a:gd name="T49" fmla="*/ 12 h 65"/>
                <a:gd name="T50" fmla="*/ 391 w 396"/>
                <a:gd name="T51" fmla="*/ 5 h 65"/>
                <a:gd name="T52" fmla="*/ 386 w 396"/>
                <a:gd name="T53" fmla="*/ 3 h 65"/>
                <a:gd name="T54" fmla="*/ 380 w 396"/>
                <a:gd name="T55" fmla="*/ 2 h 65"/>
                <a:gd name="T56" fmla="*/ 80 w 396"/>
                <a:gd name="T57" fmla="*/ 2 h 65"/>
                <a:gd name="T58" fmla="*/ 80 w 396"/>
                <a:gd name="T59" fmla="*/ 2 h 65"/>
                <a:gd name="T60" fmla="*/ 71 w 396"/>
                <a:gd name="T61" fmla="*/ 0 h 65"/>
                <a:gd name="T62" fmla="*/ 60 w 396"/>
                <a:gd name="T63" fmla="*/ 2 h 65"/>
                <a:gd name="T64" fmla="*/ 50 w 396"/>
                <a:gd name="T65" fmla="*/ 3 h 65"/>
                <a:gd name="T66" fmla="*/ 39 w 396"/>
                <a:gd name="T67" fmla="*/ 7 h 65"/>
                <a:gd name="T68" fmla="*/ 28 w 396"/>
                <a:gd name="T69" fmla="*/ 12 h 65"/>
                <a:gd name="T70" fmla="*/ 16 w 396"/>
                <a:gd name="T71" fmla="*/ 19 h 65"/>
                <a:gd name="T72" fmla="*/ 13 w 396"/>
                <a:gd name="T73" fmla="*/ 24 h 65"/>
                <a:gd name="T74" fmla="*/ 8 w 396"/>
                <a:gd name="T75" fmla="*/ 29 h 65"/>
                <a:gd name="T76" fmla="*/ 4 w 396"/>
                <a:gd name="T77" fmla="*/ 35 h 65"/>
                <a:gd name="T78" fmla="*/ 1 w 396"/>
                <a:gd name="T79" fmla="*/ 43 h 65"/>
                <a:gd name="T80" fmla="*/ 1 w 396"/>
                <a:gd name="T81" fmla="*/ 43 h 65"/>
                <a:gd name="T82" fmla="*/ 0 w 396"/>
                <a:gd name="T83" fmla="*/ 49 h 65"/>
                <a:gd name="T84" fmla="*/ 1 w 396"/>
                <a:gd name="T85" fmla="*/ 55 h 65"/>
                <a:gd name="T86" fmla="*/ 4 w 396"/>
                <a:gd name="T87" fmla="*/ 60 h 65"/>
                <a:gd name="T88" fmla="*/ 10 w 396"/>
                <a:gd name="T89" fmla="*/ 64 h 65"/>
                <a:gd name="T90" fmla="*/ 10 w 396"/>
                <a:gd name="T91" fmla="*/ 64 h 65"/>
                <a:gd name="T92" fmla="*/ 16 w 396"/>
                <a:gd name="T9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5">
                  <a:moveTo>
                    <a:pt x="16" y="65"/>
                  </a:moveTo>
                  <a:lnTo>
                    <a:pt x="16" y="65"/>
                  </a:lnTo>
                  <a:lnTo>
                    <a:pt x="20" y="64"/>
                  </a:lnTo>
                  <a:lnTo>
                    <a:pt x="25" y="63"/>
                  </a:lnTo>
                  <a:lnTo>
                    <a:pt x="29" y="59"/>
                  </a:lnTo>
                  <a:lnTo>
                    <a:pt x="31" y="55"/>
                  </a:lnTo>
                  <a:lnTo>
                    <a:pt x="31" y="55"/>
                  </a:lnTo>
                  <a:lnTo>
                    <a:pt x="32" y="50"/>
                  </a:lnTo>
                  <a:lnTo>
                    <a:pt x="36" y="46"/>
                  </a:lnTo>
                  <a:lnTo>
                    <a:pt x="42" y="40"/>
                  </a:lnTo>
                  <a:lnTo>
                    <a:pt x="50" y="37"/>
                  </a:lnTo>
                  <a:lnTo>
                    <a:pt x="56" y="34"/>
                  </a:lnTo>
                  <a:lnTo>
                    <a:pt x="64" y="33"/>
                  </a:lnTo>
                  <a:lnTo>
                    <a:pt x="70" y="33"/>
                  </a:lnTo>
                  <a:lnTo>
                    <a:pt x="76" y="33"/>
                  </a:lnTo>
                  <a:lnTo>
                    <a:pt x="76" y="33"/>
                  </a:lnTo>
                  <a:lnTo>
                    <a:pt x="78" y="34"/>
                  </a:lnTo>
                  <a:lnTo>
                    <a:pt x="380" y="34"/>
                  </a:lnTo>
                  <a:lnTo>
                    <a:pt x="380" y="34"/>
                  </a:lnTo>
                  <a:lnTo>
                    <a:pt x="386" y="33"/>
                  </a:lnTo>
                  <a:lnTo>
                    <a:pt x="391" y="29"/>
                  </a:lnTo>
                  <a:lnTo>
                    <a:pt x="395" y="24"/>
                  </a:lnTo>
                  <a:lnTo>
                    <a:pt x="396" y="18"/>
                  </a:lnTo>
                  <a:lnTo>
                    <a:pt x="396" y="18"/>
                  </a:lnTo>
                  <a:lnTo>
                    <a:pt x="395" y="12"/>
                  </a:lnTo>
                  <a:lnTo>
                    <a:pt x="391" y="5"/>
                  </a:lnTo>
                  <a:lnTo>
                    <a:pt x="386" y="3"/>
                  </a:lnTo>
                  <a:lnTo>
                    <a:pt x="380" y="2"/>
                  </a:lnTo>
                  <a:lnTo>
                    <a:pt x="80" y="2"/>
                  </a:lnTo>
                  <a:lnTo>
                    <a:pt x="80" y="2"/>
                  </a:lnTo>
                  <a:lnTo>
                    <a:pt x="71" y="0"/>
                  </a:lnTo>
                  <a:lnTo>
                    <a:pt x="60" y="2"/>
                  </a:lnTo>
                  <a:lnTo>
                    <a:pt x="50" y="3"/>
                  </a:lnTo>
                  <a:lnTo>
                    <a:pt x="39" y="7"/>
                  </a:lnTo>
                  <a:lnTo>
                    <a:pt x="28" y="12"/>
                  </a:lnTo>
                  <a:lnTo>
                    <a:pt x="16" y="19"/>
                  </a:lnTo>
                  <a:lnTo>
                    <a:pt x="13" y="24"/>
                  </a:lnTo>
                  <a:lnTo>
                    <a:pt x="8" y="29"/>
                  </a:lnTo>
                  <a:lnTo>
                    <a:pt x="4" y="35"/>
                  </a:lnTo>
                  <a:lnTo>
                    <a:pt x="1" y="43"/>
                  </a:lnTo>
                  <a:lnTo>
                    <a:pt x="1" y="43"/>
                  </a:lnTo>
                  <a:lnTo>
                    <a:pt x="0" y="49"/>
                  </a:lnTo>
                  <a:lnTo>
                    <a:pt x="1" y="55"/>
                  </a:lnTo>
                  <a:lnTo>
                    <a:pt x="4" y="60"/>
                  </a:lnTo>
                  <a:lnTo>
                    <a:pt x="10" y="64"/>
                  </a:lnTo>
                  <a:lnTo>
                    <a:pt x="10" y="64"/>
                  </a:lnTo>
                  <a:lnTo>
                    <a:pt x="16"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0"/>
            <p:cNvSpPr>
              <a:spLocks/>
            </p:cNvSpPr>
            <p:nvPr/>
          </p:nvSpPr>
          <p:spPr bwMode="auto">
            <a:xfrm>
              <a:off x="428" y="1368"/>
              <a:ext cx="79" cy="13"/>
            </a:xfrm>
            <a:custGeom>
              <a:avLst/>
              <a:gdLst>
                <a:gd name="T0" fmla="*/ 16 w 396"/>
                <a:gd name="T1" fmla="*/ 65 h 65"/>
                <a:gd name="T2" fmla="*/ 16 w 396"/>
                <a:gd name="T3" fmla="*/ 65 h 65"/>
                <a:gd name="T4" fmla="*/ 20 w 396"/>
                <a:gd name="T5" fmla="*/ 64 h 65"/>
                <a:gd name="T6" fmla="*/ 25 w 396"/>
                <a:gd name="T7" fmla="*/ 63 h 65"/>
                <a:gd name="T8" fmla="*/ 29 w 396"/>
                <a:gd name="T9" fmla="*/ 59 h 65"/>
                <a:gd name="T10" fmla="*/ 31 w 396"/>
                <a:gd name="T11" fmla="*/ 55 h 65"/>
                <a:gd name="T12" fmla="*/ 31 w 396"/>
                <a:gd name="T13" fmla="*/ 55 h 65"/>
                <a:gd name="T14" fmla="*/ 32 w 396"/>
                <a:gd name="T15" fmla="*/ 50 h 65"/>
                <a:gd name="T16" fmla="*/ 36 w 396"/>
                <a:gd name="T17" fmla="*/ 46 h 65"/>
                <a:gd name="T18" fmla="*/ 42 w 396"/>
                <a:gd name="T19" fmla="*/ 40 h 65"/>
                <a:gd name="T20" fmla="*/ 50 w 396"/>
                <a:gd name="T21" fmla="*/ 37 h 65"/>
                <a:gd name="T22" fmla="*/ 56 w 396"/>
                <a:gd name="T23" fmla="*/ 34 h 65"/>
                <a:gd name="T24" fmla="*/ 64 w 396"/>
                <a:gd name="T25" fmla="*/ 33 h 65"/>
                <a:gd name="T26" fmla="*/ 70 w 396"/>
                <a:gd name="T27" fmla="*/ 33 h 65"/>
                <a:gd name="T28" fmla="*/ 76 w 396"/>
                <a:gd name="T29" fmla="*/ 33 h 65"/>
                <a:gd name="T30" fmla="*/ 76 w 396"/>
                <a:gd name="T31" fmla="*/ 33 h 65"/>
                <a:gd name="T32" fmla="*/ 78 w 396"/>
                <a:gd name="T33" fmla="*/ 34 h 65"/>
                <a:gd name="T34" fmla="*/ 380 w 396"/>
                <a:gd name="T35" fmla="*/ 34 h 65"/>
                <a:gd name="T36" fmla="*/ 380 w 396"/>
                <a:gd name="T37" fmla="*/ 34 h 65"/>
                <a:gd name="T38" fmla="*/ 386 w 396"/>
                <a:gd name="T39" fmla="*/ 33 h 65"/>
                <a:gd name="T40" fmla="*/ 391 w 396"/>
                <a:gd name="T41" fmla="*/ 29 h 65"/>
                <a:gd name="T42" fmla="*/ 395 w 396"/>
                <a:gd name="T43" fmla="*/ 24 h 65"/>
                <a:gd name="T44" fmla="*/ 396 w 396"/>
                <a:gd name="T45" fmla="*/ 18 h 65"/>
                <a:gd name="T46" fmla="*/ 396 w 396"/>
                <a:gd name="T47" fmla="*/ 18 h 65"/>
                <a:gd name="T48" fmla="*/ 395 w 396"/>
                <a:gd name="T49" fmla="*/ 12 h 65"/>
                <a:gd name="T50" fmla="*/ 391 w 396"/>
                <a:gd name="T51" fmla="*/ 5 h 65"/>
                <a:gd name="T52" fmla="*/ 386 w 396"/>
                <a:gd name="T53" fmla="*/ 3 h 65"/>
                <a:gd name="T54" fmla="*/ 380 w 396"/>
                <a:gd name="T55" fmla="*/ 2 h 65"/>
                <a:gd name="T56" fmla="*/ 80 w 396"/>
                <a:gd name="T57" fmla="*/ 2 h 65"/>
                <a:gd name="T58" fmla="*/ 80 w 396"/>
                <a:gd name="T59" fmla="*/ 2 h 65"/>
                <a:gd name="T60" fmla="*/ 71 w 396"/>
                <a:gd name="T61" fmla="*/ 0 h 65"/>
                <a:gd name="T62" fmla="*/ 60 w 396"/>
                <a:gd name="T63" fmla="*/ 2 h 65"/>
                <a:gd name="T64" fmla="*/ 50 w 396"/>
                <a:gd name="T65" fmla="*/ 3 h 65"/>
                <a:gd name="T66" fmla="*/ 39 w 396"/>
                <a:gd name="T67" fmla="*/ 7 h 65"/>
                <a:gd name="T68" fmla="*/ 28 w 396"/>
                <a:gd name="T69" fmla="*/ 12 h 65"/>
                <a:gd name="T70" fmla="*/ 16 w 396"/>
                <a:gd name="T71" fmla="*/ 19 h 65"/>
                <a:gd name="T72" fmla="*/ 13 w 396"/>
                <a:gd name="T73" fmla="*/ 24 h 65"/>
                <a:gd name="T74" fmla="*/ 8 w 396"/>
                <a:gd name="T75" fmla="*/ 29 h 65"/>
                <a:gd name="T76" fmla="*/ 4 w 396"/>
                <a:gd name="T77" fmla="*/ 35 h 65"/>
                <a:gd name="T78" fmla="*/ 1 w 396"/>
                <a:gd name="T79" fmla="*/ 43 h 65"/>
                <a:gd name="T80" fmla="*/ 1 w 396"/>
                <a:gd name="T81" fmla="*/ 43 h 65"/>
                <a:gd name="T82" fmla="*/ 0 w 396"/>
                <a:gd name="T83" fmla="*/ 49 h 65"/>
                <a:gd name="T84" fmla="*/ 1 w 396"/>
                <a:gd name="T85" fmla="*/ 55 h 65"/>
                <a:gd name="T86" fmla="*/ 4 w 396"/>
                <a:gd name="T87" fmla="*/ 60 h 65"/>
                <a:gd name="T88" fmla="*/ 10 w 396"/>
                <a:gd name="T89" fmla="*/ 64 h 65"/>
                <a:gd name="T90" fmla="*/ 10 w 396"/>
                <a:gd name="T91" fmla="*/ 64 h 65"/>
                <a:gd name="T92" fmla="*/ 16 w 396"/>
                <a:gd name="T9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5">
                  <a:moveTo>
                    <a:pt x="16" y="65"/>
                  </a:moveTo>
                  <a:lnTo>
                    <a:pt x="16" y="65"/>
                  </a:lnTo>
                  <a:lnTo>
                    <a:pt x="20" y="64"/>
                  </a:lnTo>
                  <a:lnTo>
                    <a:pt x="25" y="63"/>
                  </a:lnTo>
                  <a:lnTo>
                    <a:pt x="29" y="59"/>
                  </a:lnTo>
                  <a:lnTo>
                    <a:pt x="31" y="55"/>
                  </a:lnTo>
                  <a:lnTo>
                    <a:pt x="31" y="55"/>
                  </a:lnTo>
                  <a:lnTo>
                    <a:pt x="32" y="50"/>
                  </a:lnTo>
                  <a:lnTo>
                    <a:pt x="36" y="46"/>
                  </a:lnTo>
                  <a:lnTo>
                    <a:pt x="42" y="40"/>
                  </a:lnTo>
                  <a:lnTo>
                    <a:pt x="50" y="37"/>
                  </a:lnTo>
                  <a:lnTo>
                    <a:pt x="56" y="34"/>
                  </a:lnTo>
                  <a:lnTo>
                    <a:pt x="64" y="33"/>
                  </a:lnTo>
                  <a:lnTo>
                    <a:pt x="70" y="33"/>
                  </a:lnTo>
                  <a:lnTo>
                    <a:pt x="76" y="33"/>
                  </a:lnTo>
                  <a:lnTo>
                    <a:pt x="76" y="33"/>
                  </a:lnTo>
                  <a:lnTo>
                    <a:pt x="78" y="34"/>
                  </a:lnTo>
                  <a:lnTo>
                    <a:pt x="380" y="34"/>
                  </a:lnTo>
                  <a:lnTo>
                    <a:pt x="380" y="34"/>
                  </a:lnTo>
                  <a:lnTo>
                    <a:pt x="386" y="33"/>
                  </a:lnTo>
                  <a:lnTo>
                    <a:pt x="391" y="29"/>
                  </a:lnTo>
                  <a:lnTo>
                    <a:pt x="395" y="24"/>
                  </a:lnTo>
                  <a:lnTo>
                    <a:pt x="396" y="18"/>
                  </a:lnTo>
                  <a:lnTo>
                    <a:pt x="396" y="18"/>
                  </a:lnTo>
                  <a:lnTo>
                    <a:pt x="395" y="12"/>
                  </a:lnTo>
                  <a:lnTo>
                    <a:pt x="391" y="5"/>
                  </a:lnTo>
                  <a:lnTo>
                    <a:pt x="386" y="3"/>
                  </a:lnTo>
                  <a:lnTo>
                    <a:pt x="380" y="2"/>
                  </a:lnTo>
                  <a:lnTo>
                    <a:pt x="80" y="2"/>
                  </a:lnTo>
                  <a:lnTo>
                    <a:pt x="80" y="2"/>
                  </a:lnTo>
                  <a:lnTo>
                    <a:pt x="71" y="0"/>
                  </a:lnTo>
                  <a:lnTo>
                    <a:pt x="60" y="2"/>
                  </a:lnTo>
                  <a:lnTo>
                    <a:pt x="50" y="3"/>
                  </a:lnTo>
                  <a:lnTo>
                    <a:pt x="39" y="7"/>
                  </a:lnTo>
                  <a:lnTo>
                    <a:pt x="28" y="12"/>
                  </a:lnTo>
                  <a:lnTo>
                    <a:pt x="16" y="19"/>
                  </a:lnTo>
                  <a:lnTo>
                    <a:pt x="13" y="24"/>
                  </a:lnTo>
                  <a:lnTo>
                    <a:pt x="8" y="29"/>
                  </a:lnTo>
                  <a:lnTo>
                    <a:pt x="4" y="35"/>
                  </a:lnTo>
                  <a:lnTo>
                    <a:pt x="1" y="43"/>
                  </a:lnTo>
                  <a:lnTo>
                    <a:pt x="1" y="43"/>
                  </a:lnTo>
                  <a:lnTo>
                    <a:pt x="0" y="49"/>
                  </a:lnTo>
                  <a:lnTo>
                    <a:pt x="1" y="55"/>
                  </a:lnTo>
                  <a:lnTo>
                    <a:pt x="4" y="60"/>
                  </a:lnTo>
                  <a:lnTo>
                    <a:pt x="10" y="64"/>
                  </a:lnTo>
                  <a:lnTo>
                    <a:pt x="10" y="64"/>
                  </a:lnTo>
                  <a:lnTo>
                    <a:pt x="16" y="6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1"/>
            <p:cNvSpPr>
              <a:spLocks/>
            </p:cNvSpPr>
            <p:nvPr/>
          </p:nvSpPr>
          <p:spPr bwMode="auto">
            <a:xfrm>
              <a:off x="428" y="1396"/>
              <a:ext cx="79" cy="13"/>
            </a:xfrm>
            <a:custGeom>
              <a:avLst/>
              <a:gdLst>
                <a:gd name="T0" fmla="*/ 16 w 396"/>
                <a:gd name="T1" fmla="*/ 63 h 63"/>
                <a:gd name="T2" fmla="*/ 16 w 396"/>
                <a:gd name="T3" fmla="*/ 63 h 63"/>
                <a:gd name="T4" fmla="*/ 20 w 396"/>
                <a:gd name="T5" fmla="*/ 63 h 63"/>
                <a:gd name="T6" fmla="*/ 25 w 396"/>
                <a:gd name="T7" fmla="*/ 61 h 63"/>
                <a:gd name="T8" fmla="*/ 29 w 396"/>
                <a:gd name="T9" fmla="*/ 57 h 63"/>
                <a:gd name="T10" fmla="*/ 31 w 396"/>
                <a:gd name="T11" fmla="*/ 53 h 63"/>
                <a:gd name="T12" fmla="*/ 31 w 396"/>
                <a:gd name="T13" fmla="*/ 53 h 63"/>
                <a:gd name="T14" fmla="*/ 32 w 396"/>
                <a:gd name="T15" fmla="*/ 48 h 63"/>
                <a:gd name="T16" fmla="*/ 36 w 396"/>
                <a:gd name="T17" fmla="*/ 45 h 63"/>
                <a:gd name="T18" fmla="*/ 42 w 396"/>
                <a:gd name="T19" fmla="*/ 40 h 63"/>
                <a:gd name="T20" fmla="*/ 50 w 396"/>
                <a:gd name="T21" fmla="*/ 35 h 63"/>
                <a:gd name="T22" fmla="*/ 56 w 396"/>
                <a:gd name="T23" fmla="*/ 34 h 63"/>
                <a:gd name="T24" fmla="*/ 64 w 396"/>
                <a:gd name="T25" fmla="*/ 32 h 63"/>
                <a:gd name="T26" fmla="*/ 70 w 396"/>
                <a:gd name="T27" fmla="*/ 32 h 63"/>
                <a:gd name="T28" fmla="*/ 76 w 396"/>
                <a:gd name="T29" fmla="*/ 32 h 63"/>
                <a:gd name="T30" fmla="*/ 76 w 396"/>
                <a:gd name="T31" fmla="*/ 32 h 63"/>
                <a:gd name="T32" fmla="*/ 78 w 396"/>
                <a:gd name="T33" fmla="*/ 32 h 63"/>
                <a:gd name="T34" fmla="*/ 380 w 396"/>
                <a:gd name="T35" fmla="*/ 32 h 63"/>
                <a:gd name="T36" fmla="*/ 380 w 396"/>
                <a:gd name="T37" fmla="*/ 32 h 63"/>
                <a:gd name="T38" fmla="*/ 386 w 396"/>
                <a:gd name="T39" fmla="*/ 31 h 63"/>
                <a:gd name="T40" fmla="*/ 391 w 396"/>
                <a:gd name="T41" fmla="*/ 27 h 63"/>
                <a:gd name="T42" fmla="*/ 395 w 396"/>
                <a:gd name="T43" fmla="*/ 22 h 63"/>
                <a:gd name="T44" fmla="*/ 396 w 396"/>
                <a:gd name="T45" fmla="*/ 16 h 63"/>
                <a:gd name="T46" fmla="*/ 396 w 396"/>
                <a:gd name="T47" fmla="*/ 16 h 63"/>
                <a:gd name="T48" fmla="*/ 395 w 396"/>
                <a:gd name="T49" fmla="*/ 10 h 63"/>
                <a:gd name="T50" fmla="*/ 391 w 396"/>
                <a:gd name="T51" fmla="*/ 5 h 63"/>
                <a:gd name="T52" fmla="*/ 386 w 396"/>
                <a:gd name="T53" fmla="*/ 1 h 63"/>
                <a:gd name="T54" fmla="*/ 380 w 396"/>
                <a:gd name="T55" fmla="*/ 0 h 63"/>
                <a:gd name="T56" fmla="*/ 80 w 396"/>
                <a:gd name="T57" fmla="*/ 0 h 63"/>
                <a:gd name="T58" fmla="*/ 80 w 396"/>
                <a:gd name="T59" fmla="*/ 0 h 63"/>
                <a:gd name="T60" fmla="*/ 71 w 396"/>
                <a:gd name="T61" fmla="*/ 0 h 63"/>
                <a:gd name="T62" fmla="*/ 60 w 396"/>
                <a:gd name="T63" fmla="*/ 0 h 63"/>
                <a:gd name="T64" fmla="*/ 50 w 396"/>
                <a:gd name="T65" fmla="*/ 1 h 63"/>
                <a:gd name="T66" fmla="*/ 39 w 396"/>
                <a:gd name="T67" fmla="*/ 5 h 63"/>
                <a:gd name="T68" fmla="*/ 28 w 396"/>
                <a:gd name="T69" fmla="*/ 10 h 63"/>
                <a:gd name="T70" fmla="*/ 16 w 396"/>
                <a:gd name="T71" fmla="*/ 19 h 63"/>
                <a:gd name="T72" fmla="*/ 13 w 396"/>
                <a:gd name="T73" fmla="*/ 22 h 63"/>
                <a:gd name="T74" fmla="*/ 8 w 396"/>
                <a:gd name="T75" fmla="*/ 29 h 63"/>
                <a:gd name="T76" fmla="*/ 4 w 396"/>
                <a:gd name="T77" fmla="*/ 35 h 63"/>
                <a:gd name="T78" fmla="*/ 1 w 396"/>
                <a:gd name="T79" fmla="*/ 41 h 63"/>
                <a:gd name="T80" fmla="*/ 1 w 396"/>
                <a:gd name="T81" fmla="*/ 41 h 63"/>
                <a:gd name="T82" fmla="*/ 0 w 396"/>
                <a:gd name="T83" fmla="*/ 47 h 63"/>
                <a:gd name="T84" fmla="*/ 1 w 396"/>
                <a:gd name="T85" fmla="*/ 53 h 63"/>
                <a:gd name="T86" fmla="*/ 4 w 396"/>
                <a:gd name="T87" fmla="*/ 58 h 63"/>
                <a:gd name="T88" fmla="*/ 10 w 396"/>
                <a:gd name="T89" fmla="*/ 62 h 63"/>
                <a:gd name="T90" fmla="*/ 10 w 396"/>
                <a:gd name="T91" fmla="*/ 62 h 63"/>
                <a:gd name="T92" fmla="*/ 16 w 396"/>
                <a:gd name="T9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3">
                  <a:moveTo>
                    <a:pt x="16" y="63"/>
                  </a:moveTo>
                  <a:lnTo>
                    <a:pt x="16" y="63"/>
                  </a:lnTo>
                  <a:lnTo>
                    <a:pt x="20" y="63"/>
                  </a:lnTo>
                  <a:lnTo>
                    <a:pt x="25" y="61"/>
                  </a:lnTo>
                  <a:lnTo>
                    <a:pt x="29" y="57"/>
                  </a:lnTo>
                  <a:lnTo>
                    <a:pt x="31" y="53"/>
                  </a:lnTo>
                  <a:lnTo>
                    <a:pt x="31" y="53"/>
                  </a:lnTo>
                  <a:lnTo>
                    <a:pt x="32" y="48"/>
                  </a:lnTo>
                  <a:lnTo>
                    <a:pt x="36" y="45"/>
                  </a:lnTo>
                  <a:lnTo>
                    <a:pt x="42" y="40"/>
                  </a:lnTo>
                  <a:lnTo>
                    <a:pt x="50" y="35"/>
                  </a:lnTo>
                  <a:lnTo>
                    <a:pt x="56" y="34"/>
                  </a:lnTo>
                  <a:lnTo>
                    <a:pt x="64" y="32"/>
                  </a:lnTo>
                  <a:lnTo>
                    <a:pt x="70" y="32"/>
                  </a:lnTo>
                  <a:lnTo>
                    <a:pt x="76" y="32"/>
                  </a:lnTo>
                  <a:lnTo>
                    <a:pt x="76" y="32"/>
                  </a:lnTo>
                  <a:lnTo>
                    <a:pt x="78" y="32"/>
                  </a:lnTo>
                  <a:lnTo>
                    <a:pt x="380" y="32"/>
                  </a:lnTo>
                  <a:lnTo>
                    <a:pt x="380" y="32"/>
                  </a:lnTo>
                  <a:lnTo>
                    <a:pt x="386" y="31"/>
                  </a:lnTo>
                  <a:lnTo>
                    <a:pt x="391" y="27"/>
                  </a:lnTo>
                  <a:lnTo>
                    <a:pt x="395" y="22"/>
                  </a:lnTo>
                  <a:lnTo>
                    <a:pt x="396" y="16"/>
                  </a:lnTo>
                  <a:lnTo>
                    <a:pt x="396" y="16"/>
                  </a:lnTo>
                  <a:lnTo>
                    <a:pt x="395" y="10"/>
                  </a:lnTo>
                  <a:lnTo>
                    <a:pt x="391" y="5"/>
                  </a:lnTo>
                  <a:lnTo>
                    <a:pt x="386" y="1"/>
                  </a:lnTo>
                  <a:lnTo>
                    <a:pt x="380" y="0"/>
                  </a:lnTo>
                  <a:lnTo>
                    <a:pt x="80" y="0"/>
                  </a:lnTo>
                  <a:lnTo>
                    <a:pt x="80" y="0"/>
                  </a:lnTo>
                  <a:lnTo>
                    <a:pt x="71" y="0"/>
                  </a:lnTo>
                  <a:lnTo>
                    <a:pt x="60" y="0"/>
                  </a:lnTo>
                  <a:lnTo>
                    <a:pt x="50" y="1"/>
                  </a:lnTo>
                  <a:lnTo>
                    <a:pt x="39" y="5"/>
                  </a:lnTo>
                  <a:lnTo>
                    <a:pt x="28" y="10"/>
                  </a:lnTo>
                  <a:lnTo>
                    <a:pt x="16" y="19"/>
                  </a:lnTo>
                  <a:lnTo>
                    <a:pt x="13" y="22"/>
                  </a:lnTo>
                  <a:lnTo>
                    <a:pt x="8" y="29"/>
                  </a:lnTo>
                  <a:lnTo>
                    <a:pt x="4" y="35"/>
                  </a:lnTo>
                  <a:lnTo>
                    <a:pt x="1" y="41"/>
                  </a:lnTo>
                  <a:lnTo>
                    <a:pt x="1" y="41"/>
                  </a:lnTo>
                  <a:lnTo>
                    <a:pt x="0" y="47"/>
                  </a:lnTo>
                  <a:lnTo>
                    <a:pt x="1" y="53"/>
                  </a:lnTo>
                  <a:lnTo>
                    <a:pt x="4" y="58"/>
                  </a:lnTo>
                  <a:lnTo>
                    <a:pt x="10" y="62"/>
                  </a:lnTo>
                  <a:lnTo>
                    <a:pt x="10" y="62"/>
                  </a:lnTo>
                  <a:lnTo>
                    <a:pt x="16" y="6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2"/>
            <p:cNvSpPr>
              <a:spLocks/>
            </p:cNvSpPr>
            <p:nvPr/>
          </p:nvSpPr>
          <p:spPr bwMode="auto">
            <a:xfrm>
              <a:off x="428" y="1396"/>
              <a:ext cx="79" cy="13"/>
            </a:xfrm>
            <a:custGeom>
              <a:avLst/>
              <a:gdLst>
                <a:gd name="T0" fmla="*/ 16 w 396"/>
                <a:gd name="T1" fmla="*/ 63 h 63"/>
                <a:gd name="T2" fmla="*/ 16 w 396"/>
                <a:gd name="T3" fmla="*/ 63 h 63"/>
                <a:gd name="T4" fmla="*/ 20 w 396"/>
                <a:gd name="T5" fmla="*/ 63 h 63"/>
                <a:gd name="T6" fmla="*/ 25 w 396"/>
                <a:gd name="T7" fmla="*/ 61 h 63"/>
                <a:gd name="T8" fmla="*/ 29 w 396"/>
                <a:gd name="T9" fmla="*/ 57 h 63"/>
                <a:gd name="T10" fmla="*/ 31 w 396"/>
                <a:gd name="T11" fmla="*/ 53 h 63"/>
                <a:gd name="T12" fmla="*/ 31 w 396"/>
                <a:gd name="T13" fmla="*/ 53 h 63"/>
                <a:gd name="T14" fmla="*/ 32 w 396"/>
                <a:gd name="T15" fmla="*/ 48 h 63"/>
                <a:gd name="T16" fmla="*/ 36 w 396"/>
                <a:gd name="T17" fmla="*/ 45 h 63"/>
                <a:gd name="T18" fmla="*/ 42 w 396"/>
                <a:gd name="T19" fmla="*/ 40 h 63"/>
                <a:gd name="T20" fmla="*/ 50 w 396"/>
                <a:gd name="T21" fmla="*/ 35 h 63"/>
                <a:gd name="T22" fmla="*/ 56 w 396"/>
                <a:gd name="T23" fmla="*/ 34 h 63"/>
                <a:gd name="T24" fmla="*/ 64 w 396"/>
                <a:gd name="T25" fmla="*/ 32 h 63"/>
                <a:gd name="T26" fmla="*/ 70 w 396"/>
                <a:gd name="T27" fmla="*/ 32 h 63"/>
                <a:gd name="T28" fmla="*/ 76 w 396"/>
                <a:gd name="T29" fmla="*/ 32 h 63"/>
                <a:gd name="T30" fmla="*/ 76 w 396"/>
                <a:gd name="T31" fmla="*/ 32 h 63"/>
                <a:gd name="T32" fmla="*/ 78 w 396"/>
                <a:gd name="T33" fmla="*/ 32 h 63"/>
                <a:gd name="T34" fmla="*/ 380 w 396"/>
                <a:gd name="T35" fmla="*/ 32 h 63"/>
                <a:gd name="T36" fmla="*/ 380 w 396"/>
                <a:gd name="T37" fmla="*/ 32 h 63"/>
                <a:gd name="T38" fmla="*/ 386 w 396"/>
                <a:gd name="T39" fmla="*/ 31 h 63"/>
                <a:gd name="T40" fmla="*/ 391 w 396"/>
                <a:gd name="T41" fmla="*/ 27 h 63"/>
                <a:gd name="T42" fmla="*/ 395 w 396"/>
                <a:gd name="T43" fmla="*/ 22 h 63"/>
                <a:gd name="T44" fmla="*/ 396 w 396"/>
                <a:gd name="T45" fmla="*/ 16 h 63"/>
                <a:gd name="T46" fmla="*/ 396 w 396"/>
                <a:gd name="T47" fmla="*/ 16 h 63"/>
                <a:gd name="T48" fmla="*/ 395 w 396"/>
                <a:gd name="T49" fmla="*/ 10 h 63"/>
                <a:gd name="T50" fmla="*/ 391 w 396"/>
                <a:gd name="T51" fmla="*/ 5 h 63"/>
                <a:gd name="T52" fmla="*/ 386 w 396"/>
                <a:gd name="T53" fmla="*/ 1 h 63"/>
                <a:gd name="T54" fmla="*/ 380 w 396"/>
                <a:gd name="T55" fmla="*/ 0 h 63"/>
                <a:gd name="T56" fmla="*/ 80 w 396"/>
                <a:gd name="T57" fmla="*/ 0 h 63"/>
                <a:gd name="T58" fmla="*/ 80 w 396"/>
                <a:gd name="T59" fmla="*/ 0 h 63"/>
                <a:gd name="T60" fmla="*/ 71 w 396"/>
                <a:gd name="T61" fmla="*/ 0 h 63"/>
                <a:gd name="T62" fmla="*/ 60 w 396"/>
                <a:gd name="T63" fmla="*/ 0 h 63"/>
                <a:gd name="T64" fmla="*/ 50 w 396"/>
                <a:gd name="T65" fmla="*/ 1 h 63"/>
                <a:gd name="T66" fmla="*/ 39 w 396"/>
                <a:gd name="T67" fmla="*/ 5 h 63"/>
                <a:gd name="T68" fmla="*/ 28 w 396"/>
                <a:gd name="T69" fmla="*/ 10 h 63"/>
                <a:gd name="T70" fmla="*/ 16 w 396"/>
                <a:gd name="T71" fmla="*/ 19 h 63"/>
                <a:gd name="T72" fmla="*/ 13 w 396"/>
                <a:gd name="T73" fmla="*/ 22 h 63"/>
                <a:gd name="T74" fmla="*/ 8 w 396"/>
                <a:gd name="T75" fmla="*/ 29 h 63"/>
                <a:gd name="T76" fmla="*/ 4 w 396"/>
                <a:gd name="T77" fmla="*/ 35 h 63"/>
                <a:gd name="T78" fmla="*/ 1 w 396"/>
                <a:gd name="T79" fmla="*/ 41 h 63"/>
                <a:gd name="T80" fmla="*/ 1 w 396"/>
                <a:gd name="T81" fmla="*/ 41 h 63"/>
                <a:gd name="T82" fmla="*/ 0 w 396"/>
                <a:gd name="T83" fmla="*/ 47 h 63"/>
                <a:gd name="T84" fmla="*/ 1 w 396"/>
                <a:gd name="T85" fmla="*/ 53 h 63"/>
                <a:gd name="T86" fmla="*/ 4 w 396"/>
                <a:gd name="T87" fmla="*/ 58 h 63"/>
                <a:gd name="T88" fmla="*/ 10 w 396"/>
                <a:gd name="T89" fmla="*/ 62 h 63"/>
                <a:gd name="T90" fmla="*/ 10 w 396"/>
                <a:gd name="T91" fmla="*/ 62 h 63"/>
                <a:gd name="T92" fmla="*/ 16 w 396"/>
                <a:gd name="T9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3">
                  <a:moveTo>
                    <a:pt x="16" y="63"/>
                  </a:moveTo>
                  <a:lnTo>
                    <a:pt x="16" y="63"/>
                  </a:lnTo>
                  <a:lnTo>
                    <a:pt x="20" y="63"/>
                  </a:lnTo>
                  <a:lnTo>
                    <a:pt x="25" y="61"/>
                  </a:lnTo>
                  <a:lnTo>
                    <a:pt x="29" y="57"/>
                  </a:lnTo>
                  <a:lnTo>
                    <a:pt x="31" y="53"/>
                  </a:lnTo>
                  <a:lnTo>
                    <a:pt x="31" y="53"/>
                  </a:lnTo>
                  <a:lnTo>
                    <a:pt x="32" y="48"/>
                  </a:lnTo>
                  <a:lnTo>
                    <a:pt x="36" y="45"/>
                  </a:lnTo>
                  <a:lnTo>
                    <a:pt x="42" y="40"/>
                  </a:lnTo>
                  <a:lnTo>
                    <a:pt x="50" y="35"/>
                  </a:lnTo>
                  <a:lnTo>
                    <a:pt x="56" y="34"/>
                  </a:lnTo>
                  <a:lnTo>
                    <a:pt x="64" y="32"/>
                  </a:lnTo>
                  <a:lnTo>
                    <a:pt x="70" y="32"/>
                  </a:lnTo>
                  <a:lnTo>
                    <a:pt x="76" y="32"/>
                  </a:lnTo>
                  <a:lnTo>
                    <a:pt x="76" y="32"/>
                  </a:lnTo>
                  <a:lnTo>
                    <a:pt x="78" y="32"/>
                  </a:lnTo>
                  <a:lnTo>
                    <a:pt x="380" y="32"/>
                  </a:lnTo>
                  <a:lnTo>
                    <a:pt x="380" y="32"/>
                  </a:lnTo>
                  <a:lnTo>
                    <a:pt x="386" y="31"/>
                  </a:lnTo>
                  <a:lnTo>
                    <a:pt x="391" y="27"/>
                  </a:lnTo>
                  <a:lnTo>
                    <a:pt x="395" y="22"/>
                  </a:lnTo>
                  <a:lnTo>
                    <a:pt x="396" y="16"/>
                  </a:lnTo>
                  <a:lnTo>
                    <a:pt x="396" y="16"/>
                  </a:lnTo>
                  <a:lnTo>
                    <a:pt x="395" y="10"/>
                  </a:lnTo>
                  <a:lnTo>
                    <a:pt x="391" y="5"/>
                  </a:lnTo>
                  <a:lnTo>
                    <a:pt x="386" y="1"/>
                  </a:lnTo>
                  <a:lnTo>
                    <a:pt x="380" y="0"/>
                  </a:lnTo>
                  <a:lnTo>
                    <a:pt x="80" y="0"/>
                  </a:lnTo>
                  <a:lnTo>
                    <a:pt x="80" y="0"/>
                  </a:lnTo>
                  <a:lnTo>
                    <a:pt x="71" y="0"/>
                  </a:lnTo>
                  <a:lnTo>
                    <a:pt x="60" y="0"/>
                  </a:lnTo>
                  <a:lnTo>
                    <a:pt x="50" y="1"/>
                  </a:lnTo>
                  <a:lnTo>
                    <a:pt x="39" y="5"/>
                  </a:lnTo>
                  <a:lnTo>
                    <a:pt x="28" y="10"/>
                  </a:lnTo>
                  <a:lnTo>
                    <a:pt x="16" y="19"/>
                  </a:lnTo>
                  <a:lnTo>
                    <a:pt x="13" y="22"/>
                  </a:lnTo>
                  <a:lnTo>
                    <a:pt x="8" y="29"/>
                  </a:lnTo>
                  <a:lnTo>
                    <a:pt x="4" y="35"/>
                  </a:lnTo>
                  <a:lnTo>
                    <a:pt x="1" y="41"/>
                  </a:lnTo>
                  <a:lnTo>
                    <a:pt x="1" y="41"/>
                  </a:lnTo>
                  <a:lnTo>
                    <a:pt x="0" y="47"/>
                  </a:lnTo>
                  <a:lnTo>
                    <a:pt x="1" y="53"/>
                  </a:lnTo>
                  <a:lnTo>
                    <a:pt x="4" y="58"/>
                  </a:lnTo>
                  <a:lnTo>
                    <a:pt x="10" y="62"/>
                  </a:lnTo>
                  <a:lnTo>
                    <a:pt x="10" y="62"/>
                  </a:lnTo>
                  <a:lnTo>
                    <a:pt x="16" y="6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3"/>
            <p:cNvSpPr>
              <a:spLocks/>
            </p:cNvSpPr>
            <p:nvPr/>
          </p:nvSpPr>
          <p:spPr bwMode="auto">
            <a:xfrm>
              <a:off x="428" y="1424"/>
              <a:ext cx="79" cy="13"/>
            </a:xfrm>
            <a:custGeom>
              <a:avLst/>
              <a:gdLst>
                <a:gd name="T0" fmla="*/ 16 w 396"/>
                <a:gd name="T1" fmla="*/ 64 h 64"/>
                <a:gd name="T2" fmla="*/ 16 w 396"/>
                <a:gd name="T3" fmla="*/ 64 h 64"/>
                <a:gd name="T4" fmla="*/ 20 w 396"/>
                <a:gd name="T5" fmla="*/ 64 h 64"/>
                <a:gd name="T6" fmla="*/ 25 w 396"/>
                <a:gd name="T7" fmla="*/ 61 h 64"/>
                <a:gd name="T8" fmla="*/ 29 w 396"/>
                <a:gd name="T9" fmla="*/ 59 h 64"/>
                <a:gd name="T10" fmla="*/ 31 w 396"/>
                <a:gd name="T11" fmla="*/ 54 h 64"/>
                <a:gd name="T12" fmla="*/ 31 w 396"/>
                <a:gd name="T13" fmla="*/ 54 h 64"/>
                <a:gd name="T14" fmla="*/ 32 w 396"/>
                <a:gd name="T15" fmla="*/ 50 h 64"/>
                <a:gd name="T16" fmla="*/ 36 w 396"/>
                <a:gd name="T17" fmla="*/ 46 h 64"/>
                <a:gd name="T18" fmla="*/ 42 w 396"/>
                <a:gd name="T19" fmla="*/ 40 h 64"/>
                <a:gd name="T20" fmla="*/ 50 w 396"/>
                <a:gd name="T21" fmla="*/ 36 h 64"/>
                <a:gd name="T22" fmla="*/ 56 w 396"/>
                <a:gd name="T23" fmla="*/ 34 h 64"/>
                <a:gd name="T24" fmla="*/ 64 w 396"/>
                <a:gd name="T25" fmla="*/ 33 h 64"/>
                <a:gd name="T26" fmla="*/ 70 w 396"/>
                <a:gd name="T27" fmla="*/ 33 h 64"/>
                <a:gd name="T28" fmla="*/ 76 w 396"/>
                <a:gd name="T29" fmla="*/ 33 h 64"/>
                <a:gd name="T30" fmla="*/ 76 w 396"/>
                <a:gd name="T31" fmla="*/ 33 h 64"/>
                <a:gd name="T32" fmla="*/ 78 w 396"/>
                <a:gd name="T33" fmla="*/ 33 h 64"/>
                <a:gd name="T34" fmla="*/ 380 w 396"/>
                <a:gd name="T35" fmla="*/ 33 h 64"/>
                <a:gd name="T36" fmla="*/ 380 w 396"/>
                <a:gd name="T37" fmla="*/ 33 h 64"/>
                <a:gd name="T38" fmla="*/ 386 w 396"/>
                <a:gd name="T39" fmla="*/ 31 h 64"/>
                <a:gd name="T40" fmla="*/ 391 w 396"/>
                <a:gd name="T41" fmla="*/ 29 h 64"/>
                <a:gd name="T42" fmla="*/ 395 w 396"/>
                <a:gd name="T43" fmla="*/ 23 h 64"/>
                <a:gd name="T44" fmla="*/ 396 w 396"/>
                <a:gd name="T45" fmla="*/ 16 h 64"/>
                <a:gd name="T46" fmla="*/ 396 w 396"/>
                <a:gd name="T47" fmla="*/ 16 h 64"/>
                <a:gd name="T48" fmla="*/ 395 w 396"/>
                <a:gd name="T49" fmla="*/ 10 h 64"/>
                <a:gd name="T50" fmla="*/ 391 w 396"/>
                <a:gd name="T51" fmla="*/ 5 h 64"/>
                <a:gd name="T52" fmla="*/ 386 w 396"/>
                <a:gd name="T53" fmla="*/ 1 h 64"/>
                <a:gd name="T54" fmla="*/ 380 w 396"/>
                <a:gd name="T55" fmla="*/ 0 h 64"/>
                <a:gd name="T56" fmla="*/ 80 w 396"/>
                <a:gd name="T57" fmla="*/ 0 h 64"/>
                <a:gd name="T58" fmla="*/ 80 w 396"/>
                <a:gd name="T59" fmla="*/ 0 h 64"/>
                <a:gd name="T60" fmla="*/ 71 w 396"/>
                <a:gd name="T61" fmla="*/ 0 h 64"/>
                <a:gd name="T62" fmla="*/ 60 w 396"/>
                <a:gd name="T63" fmla="*/ 0 h 64"/>
                <a:gd name="T64" fmla="*/ 50 w 396"/>
                <a:gd name="T65" fmla="*/ 3 h 64"/>
                <a:gd name="T66" fmla="*/ 39 w 396"/>
                <a:gd name="T67" fmla="*/ 5 h 64"/>
                <a:gd name="T68" fmla="*/ 28 w 396"/>
                <a:gd name="T69" fmla="*/ 11 h 64"/>
                <a:gd name="T70" fmla="*/ 16 w 396"/>
                <a:gd name="T71" fmla="*/ 19 h 64"/>
                <a:gd name="T72" fmla="*/ 13 w 396"/>
                <a:gd name="T73" fmla="*/ 24 h 64"/>
                <a:gd name="T74" fmla="*/ 8 w 396"/>
                <a:gd name="T75" fmla="*/ 29 h 64"/>
                <a:gd name="T76" fmla="*/ 4 w 396"/>
                <a:gd name="T77" fmla="*/ 35 h 64"/>
                <a:gd name="T78" fmla="*/ 1 w 396"/>
                <a:gd name="T79" fmla="*/ 42 h 64"/>
                <a:gd name="T80" fmla="*/ 1 w 396"/>
                <a:gd name="T81" fmla="*/ 42 h 64"/>
                <a:gd name="T82" fmla="*/ 0 w 396"/>
                <a:gd name="T83" fmla="*/ 49 h 64"/>
                <a:gd name="T84" fmla="*/ 1 w 396"/>
                <a:gd name="T85" fmla="*/ 55 h 64"/>
                <a:gd name="T86" fmla="*/ 4 w 396"/>
                <a:gd name="T87" fmla="*/ 60 h 64"/>
                <a:gd name="T88" fmla="*/ 10 w 396"/>
                <a:gd name="T89" fmla="*/ 64 h 64"/>
                <a:gd name="T90" fmla="*/ 10 w 396"/>
                <a:gd name="T91" fmla="*/ 64 h 64"/>
                <a:gd name="T92" fmla="*/ 16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16" y="64"/>
                  </a:moveTo>
                  <a:lnTo>
                    <a:pt x="16" y="64"/>
                  </a:lnTo>
                  <a:lnTo>
                    <a:pt x="20" y="64"/>
                  </a:lnTo>
                  <a:lnTo>
                    <a:pt x="25" y="61"/>
                  </a:lnTo>
                  <a:lnTo>
                    <a:pt x="29" y="59"/>
                  </a:lnTo>
                  <a:lnTo>
                    <a:pt x="31" y="54"/>
                  </a:lnTo>
                  <a:lnTo>
                    <a:pt x="31" y="54"/>
                  </a:lnTo>
                  <a:lnTo>
                    <a:pt x="32" y="50"/>
                  </a:lnTo>
                  <a:lnTo>
                    <a:pt x="36" y="46"/>
                  </a:lnTo>
                  <a:lnTo>
                    <a:pt x="42" y="40"/>
                  </a:lnTo>
                  <a:lnTo>
                    <a:pt x="50" y="36"/>
                  </a:lnTo>
                  <a:lnTo>
                    <a:pt x="56" y="34"/>
                  </a:lnTo>
                  <a:lnTo>
                    <a:pt x="64" y="33"/>
                  </a:lnTo>
                  <a:lnTo>
                    <a:pt x="70" y="33"/>
                  </a:lnTo>
                  <a:lnTo>
                    <a:pt x="76" y="33"/>
                  </a:lnTo>
                  <a:lnTo>
                    <a:pt x="76" y="33"/>
                  </a:lnTo>
                  <a:lnTo>
                    <a:pt x="78" y="33"/>
                  </a:lnTo>
                  <a:lnTo>
                    <a:pt x="380" y="33"/>
                  </a:lnTo>
                  <a:lnTo>
                    <a:pt x="380" y="33"/>
                  </a:lnTo>
                  <a:lnTo>
                    <a:pt x="386" y="31"/>
                  </a:lnTo>
                  <a:lnTo>
                    <a:pt x="391" y="29"/>
                  </a:lnTo>
                  <a:lnTo>
                    <a:pt x="395" y="23"/>
                  </a:lnTo>
                  <a:lnTo>
                    <a:pt x="396" y="16"/>
                  </a:lnTo>
                  <a:lnTo>
                    <a:pt x="396" y="16"/>
                  </a:lnTo>
                  <a:lnTo>
                    <a:pt x="395" y="10"/>
                  </a:lnTo>
                  <a:lnTo>
                    <a:pt x="391" y="5"/>
                  </a:lnTo>
                  <a:lnTo>
                    <a:pt x="386" y="1"/>
                  </a:lnTo>
                  <a:lnTo>
                    <a:pt x="380" y="0"/>
                  </a:lnTo>
                  <a:lnTo>
                    <a:pt x="80" y="0"/>
                  </a:lnTo>
                  <a:lnTo>
                    <a:pt x="80" y="0"/>
                  </a:lnTo>
                  <a:lnTo>
                    <a:pt x="71" y="0"/>
                  </a:lnTo>
                  <a:lnTo>
                    <a:pt x="60" y="0"/>
                  </a:lnTo>
                  <a:lnTo>
                    <a:pt x="50" y="3"/>
                  </a:lnTo>
                  <a:lnTo>
                    <a:pt x="39" y="5"/>
                  </a:lnTo>
                  <a:lnTo>
                    <a:pt x="28" y="11"/>
                  </a:lnTo>
                  <a:lnTo>
                    <a:pt x="16" y="19"/>
                  </a:lnTo>
                  <a:lnTo>
                    <a:pt x="13" y="24"/>
                  </a:lnTo>
                  <a:lnTo>
                    <a:pt x="8" y="29"/>
                  </a:lnTo>
                  <a:lnTo>
                    <a:pt x="4" y="35"/>
                  </a:lnTo>
                  <a:lnTo>
                    <a:pt x="1" y="42"/>
                  </a:lnTo>
                  <a:lnTo>
                    <a:pt x="1" y="42"/>
                  </a:lnTo>
                  <a:lnTo>
                    <a:pt x="0" y="49"/>
                  </a:lnTo>
                  <a:lnTo>
                    <a:pt x="1" y="55"/>
                  </a:lnTo>
                  <a:lnTo>
                    <a:pt x="4" y="60"/>
                  </a:lnTo>
                  <a:lnTo>
                    <a:pt x="10" y="64"/>
                  </a:lnTo>
                  <a:lnTo>
                    <a:pt x="10" y="64"/>
                  </a:lnTo>
                  <a:lnTo>
                    <a:pt x="16"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4"/>
            <p:cNvSpPr>
              <a:spLocks/>
            </p:cNvSpPr>
            <p:nvPr/>
          </p:nvSpPr>
          <p:spPr bwMode="auto">
            <a:xfrm>
              <a:off x="428" y="1424"/>
              <a:ext cx="79" cy="13"/>
            </a:xfrm>
            <a:custGeom>
              <a:avLst/>
              <a:gdLst>
                <a:gd name="T0" fmla="*/ 16 w 396"/>
                <a:gd name="T1" fmla="*/ 64 h 64"/>
                <a:gd name="T2" fmla="*/ 16 w 396"/>
                <a:gd name="T3" fmla="*/ 64 h 64"/>
                <a:gd name="T4" fmla="*/ 20 w 396"/>
                <a:gd name="T5" fmla="*/ 64 h 64"/>
                <a:gd name="T6" fmla="*/ 25 w 396"/>
                <a:gd name="T7" fmla="*/ 61 h 64"/>
                <a:gd name="T8" fmla="*/ 29 w 396"/>
                <a:gd name="T9" fmla="*/ 59 h 64"/>
                <a:gd name="T10" fmla="*/ 31 w 396"/>
                <a:gd name="T11" fmla="*/ 54 h 64"/>
                <a:gd name="T12" fmla="*/ 31 w 396"/>
                <a:gd name="T13" fmla="*/ 54 h 64"/>
                <a:gd name="T14" fmla="*/ 32 w 396"/>
                <a:gd name="T15" fmla="*/ 50 h 64"/>
                <a:gd name="T16" fmla="*/ 36 w 396"/>
                <a:gd name="T17" fmla="*/ 46 h 64"/>
                <a:gd name="T18" fmla="*/ 42 w 396"/>
                <a:gd name="T19" fmla="*/ 40 h 64"/>
                <a:gd name="T20" fmla="*/ 50 w 396"/>
                <a:gd name="T21" fmla="*/ 36 h 64"/>
                <a:gd name="T22" fmla="*/ 56 w 396"/>
                <a:gd name="T23" fmla="*/ 34 h 64"/>
                <a:gd name="T24" fmla="*/ 64 w 396"/>
                <a:gd name="T25" fmla="*/ 33 h 64"/>
                <a:gd name="T26" fmla="*/ 70 w 396"/>
                <a:gd name="T27" fmla="*/ 33 h 64"/>
                <a:gd name="T28" fmla="*/ 76 w 396"/>
                <a:gd name="T29" fmla="*/ 33 h 64"/>
                <a:gd name="T30" fmla="*/ 76 w 396"/>
                <a:gd name="T31" fmla="*/ 33 h 64"/>
                <a:gd name="T32" fmla="*/ 78 w 396"/>
                <a:gd name="T33" fmla="*/ 33 h 64"/>
                <a:gd name="T34" fmla="*/ 380 w 396"/>
                <a:gd name="T35" fmla="*/ 33 h 64"/>
                <a:gd name="T36" fmla="*/ 380 w 396"/>
                <a:gd name="T37" fmla="*/ 33 h 64"/>
                <a:gd name="T38" fmla="*/ 386 w 396"/>
                <a:gd name="T39" fmla="*/ 31 h 64"/>
                <a:gd name="T40" fmla="*/ 391 w 396"/>
                <a:gd name="T41" fmla="*/ 29 h 64"/>
                <a:gd name="T42" fmla="*/ 395 w 396"/>
                <a:gd name="T43" fmla="*/ 23 h 64"/>
                <a:gd name="T44" fmla="*/ 396 w 396"/>
                <a:gd name="T45" fmla="*/ 16 h 64"/>
                <a:gd name="T46" fmla="*/ 396 w 396"/>
                <a:gd name="T47" fmla="*/ 16 h 64"/>
                <a:gd name="T48" fmla="*/ 395 w 396"/>
                <a:gd name="T49" fmla="*/ 10 h 64"/>
                <a:gd name="T50" fmla="*/ 391 w 396"/>
                <a:gd name="T51" fmla="*/ 5 h 64"/>
                <a:gd name="T52" fmla="*/ 386 w 396"/>
                <a:gd name="T53" fmla="*/ 1 h 64"/>
                <a:gd name="T54" fmla="*/ 380 w 396"/>
                <a:gd name="T55" fmla="*/ 0 h 64"/>
                <a:gd name="T56" fmla="*/ 80 w 396"/>
                <a:gd name="T57" fmla="*/ 0 h 64"/>
                <a:gd name="T58" fmla="*/ 80 w 396"/>
                <a:gd name="T59" fmla="*/ 0 h 64"/>
                <a:gd name="T60" fmla="*/ 71 w 396"/>
                <a:gd name="T61" fmla="*/ 0 h 64"/>
                <a:gd name="T62" fmla="*/ 60 w 396"/>
                <a:gd name="T63" fmla="*/ 0 h 64"/>
                <a:gd name="T64" fmla="*/ 50 w 396"/>
                <a:gd name="T65" fmla="*/ 3 h 64"/>
                <a:gd name="T66" fmla="*/ 39 w 396"/>
                <a:gd name="T67" fmla="*/ 5 h 64"/>
                <a:gd name="T68" fmla="*/ 28 w 396"/>
                <a:gd name="T69" fmla="*/ 11 h 64"/>
                <a:gd name="T70" fmla="*/ 16 w 396"/>
                <a:gd name="T71" fmla="*/ 19 h 64"/>
                <a:gd name="T72" fmla="*/ 13 w 396"/>
                <a:gd name="T73" fmla="*/ 24 h 64"/>
                <a:gd name="T74" fmla="*/ 8 w 396"/>
                <a:gd name="T75" fmla="*/ 29 h 64"/>
                <a:gd name="T76" fmla="*/ 4 w 396"/>
                <a:gd name="T77" fmla="*/ 35 h 64"/>
                <a:gd name="T78" fmla="*/ 1 w 396"/>
                <a:gd name="T79" fmla="*/ 42 h 64"/>
                <a:gd name="T80" fmla="*/ 1 w 396"/>
                <a:gd name="T81" fmla="*/ 42 h 64"/>
                <a:gd name="T82" fmla="*/ 0 w 396"/>
                <a:gd name="T83" fmla="*/ 49 h 64"/>
                <a:gd name="T84" fmla="*/ 1 w 396"/>
                <a:gd name="T85" fmla="*/ 55 h 64"/>
                <a:gd name="T86" fmla="*/ 4 w 396"/>
                <a:gd name="T87" fmla="*/ 60 h 64"/>
                <a:gd name="T88" fmla="*/ 10 w 396"/>
                <a:gd name="T89" fmla="*/ 64 h 64"/>
                <a:gd name="T90" fmla="*/ 10 w 396"/>
                <a:gd name="T91" fmla="*/ 64 h 64"/>
                <a:gd name="T92" fmla="*/ 16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16" y="64"/>
                  </a:moveTo>
                  <a:lnTo>
                    <a:pt x="16" y="64"/>
                  </a:lnTo>
                  <a:lnTo>
                    <a:pt x="20" y="64"/>
                  </a:lnTo>
                  <a:lnTo>
                    <a:pt x="25" y="61"/>
                  </a:lnTo>
                  <a:lnTo>
                    <a:pt x="29" y="59"/>
                  </a:lnTo>
                  <a:lnTo>
                    <a:pt x="31" y="54"/>
                  </a:lnTo>
                  <a:lnTo>
                    <a:pt x="31" y="54"/>
                  </a:lnTo>
                  <a:lnTo>
                    <a:pt x="32" y="50"/>
                  </a:lnTo>
                  <a:lnTo>
                    <a:pt x="36" y="46"/>
                  </a:lnTo>
                  <a:lnTo>
                    <a:pt x="42" y="40"/>
                  </a:lnTo>
                  <a:lnTo>
                    <a:pt x="50" y="36"/>
                  </a:lnTo>
                  <a:lnTo>
                    <a:pt x="56" y="34"/>
                  </a:lnTo>
                  <a:lnTo>
                    <a:pt x="64" y="33"/>
                  </a:lnTo>
                  <a:lnTo>
                    <a:pt x="70" y="33"/>
                  </a:lnTo>
                  <a:lnTo>
                    <a:pt x="76" y="33"/>
                  </a:lnTo>
                  <a:lnTo>
                    <a:pt x="76" y="33"/>
                  </a:lnTo>
                  <a:lnTo>
                    <a:pt x="78" y="33"/>
                  </a:lnTo>
                  <a:lnTo>
                    <a:pt x="380" y="33"/>
                  </a:lnTo>
                  <a:lnTo>
                    <a:pt x="380" y="33"/>
                  </a:lnTo>
                  <a:lnTo>
                    <a:pt x="386" y="31"/>
                  </a:lnTo>
                  <a:lnTo>
                    <a:pt x="391" y="29"/>
                  </a:lnTo>
                  <a:lnTo>
                    <a:pt x="395" y="23"/>
                  </a:lnTo>
                  <a:lnTo>
                    <a:pt x="396" y="16"/>
                  </a:lnTo>
                  <a:lnTo>
                    <a:pt x="396" y="16"/>
                  </a:lnTo>
                  <a:lnTo>
                    <a:pt x="395" y="10"/>
                  </a:lnTo>
                  <a:lnTo>
                    <a:pt x="391" y="5"/>
                  </a:lnTo>
                  <a:lnTo>
                    <a:pt x="386" y="1"/>
                  </a:lnTo>
                  <a:lnTo>
                    <a:pt x="380" y="0"/>
                  </a:lnTo>
                  <a:lnTo>
                    <a:pt x="80" y="0"/>
                  </a:lnTo>
                  <a:lnTo>
                    <a:pt x="80" y="0"/>
                  </a:lnTo>
                  <a:lnTo>
                    <a:pt x="71" y="0"/>
                  </a:lnTo>
                  <a:lnTo>
                    <a:pt x="60" y="0"/>
                  </a:lnTo>
                  <a:lnTo>
                    <a:pt x="50" y="3"/>
                  </a:lnTo>
                  <a:lnTo>
                    <a:pt x="39" y="5"/>
                  </a:lnTo>
                  <a:lnTo>
                    <a:pt x="28" y="11"/>
                  </a:lnTo>
                  <a:lnTo>
                    <a:pt x="16" y="19"/>
                  </a:lnTo>
                  <a:lnTo>
                    <a:pt x="13" y="24"/>
                  </a:lnTo>
                  <a:lnTo>
                    <a:pt x="8" y="29"/>
                  </a:lnTo>
                  <a:lnTo>
                    <a:pt x="4" y="35"/>
                  </a:lnTo>
                  <a:lnTo>
                    <a:pt x="1" y="42"/>
                  </a:lnTo>
                  <a:lnTo>
                    <a:pt x="1" y="42"/>
                  </a:lnTo>
                  <a:lnTo>
                    <a:pt x="0" y="49"/>
                  </a:lnTo>
                  <a:lnTo>
                    <a:pt x="1" y="55"/>
                  </a:lnTo>
                  <a:lnTo>
                    <a:pt x="4" y="60"/>
                  </a:lnTo>
                  <a:lnTo>
                    <a:pt x="10" y="64"/>
                  </a:lnTo>
                  <a:lnTo>
                    <a:pt x="10" y="64"/>
                  </a:lnTo>
                  <a:lnTo>
                    <a:pt x="16"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5"/>
            <p:cNvSpPr>
              <a:spLocks/>
            </p:cNvSpPr>
            <p:nvPr/>
          </p:nvSpPr>
          <p:spPr bwMode="auto">
            <a:xfrm>
              <a:off x="469" y="1476"/>
              <a:ext cx="35" cy="32"/>
            </a:xfrm>
            <a:custGeom>
              <a:avLst/>
              <a:gdLst>
                <a:gd name="T0" fmla="*/ 0 w 177"/>
                <a:gd name="T1" fmla="*/ 0 h 163"/>
                <a:gd name="T2" fmla="*/ 0 w 177"/>
                <a:gd name="T3" fmla="*/ 163 h 163"/>
                <a:gd name="T4" fmla="*/ 92 w 177"/>
                <a:gd name="T5" fmla="*/ 97 h 163"/>
                <a:gd name="T6" fmla="*/ 177 w 177"/>
                <a:gd name="T7" fmla="*/ 162 h 163"/>
                <a:gd name="T8" fmla="*/ 177 w 177"/>
                <a:gd name="T9" fmla="*/ 10 h 163"/>
                <a:gd name="T10" fmla="*/ 177 w 177"/>
                <a:gd name="T11" fmla="*/ 10 h 163"/>
                <a:gd name="T12" fmla="*/ 130 w 177"/>
                <a:gd name="T13" fmla="*/ 8 h 163"/>
                <a:gd name="T14" fmla="*/ 83 w 177"/>
                <a:gd name="T15" fmla="*/ 5 h 163"/>
                <a:gd name="T16" fmla="*/ 83 w 177"/>
                <a:gd name="T17" fmla="*/ 5 h 163"/>
                <a:gd name="T18" fmla="*/ 0 w 177"/>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163">
                  <a:moveTo>
                    <a:pt x="0" y="0"/>
                  </a:moveTo>
                  <a:lnTo>
                    <a:pt x="0" y="163"/>
                  </a:lnTo>
                  <a:lnTo>
                    <a:pt x="92" y="97"/>
                  </a:lnTo>
                  <a:lnTo>
                    <a:pt x="177" y="162"/>
                  </a:lnTo>
                  <a:lnTo>
                    <a:pt x="177" y="10"/>
                  </a:lnTo>
                  <a:lnTo>
                    <a:pt x="177" y="10"/>
                  </a:lnTo>
                  <a:lnTo>
                    <a:pt x="130" y="8"/>
                  </a:lnTo>
                  <a:lnTo>
                    <a:pt x="83" y="5"/>
                  </a:lnTo>
                  <a:lnTo>
                    <a:pt x="83" y="5"/>
                  </a:lnTo>
                  <a:lnTo>
                    <a:pt x="0" y="0"/>
                  </a:lnTo>
                  <a:close/>
                </a:path>
              </a:pathLst>
            </a:custGeom>
            <a:solidFill>
              <a:srgbClr val="FFFF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6"/>
            <p:cNvSpPr>
              <a:spLocks/>
            </p:cNvSpPr>
            <p:nvPr/>
          </p:nvSpPr>
          <p:spPr bwMode="auto">
            <a:xfrm>
              <a:off x="469" y="1476"/>
              <a:ext cx="35" cy="32"/>
            </a:xfrm>
            <a:custGeom>
              <a:avLst/>
              <a:gdLst>
                <a:gd name="T0" fmla="*/ 0 w 177"/>
                <a:gd name="T1" fmla="*/ 0 h 163"/>
                <a:gd name="T2" fmla="*/ 0 w 177"/>
                <a:gd name="T3" fmla="*/ 163 h 163"/>
                <a:gd name="T4" fmla="*/ 92 w 177"/>
                <a:gd name="T5" fmla="*/ 97 h 163"/>
                <a:gd name="T6" fmla="*/ 177 w 177"/>
                <a:gd name="T7" fmla="*/ 162 h 163"/>
                <a:gd name="T8" fmla="*/ 177 w 177"/>
                <a:gd name="T9" fmla="*/ 10 h 163"/>
                <a:gd name="T10" fmla="*/ 177 w 177"/>
                <a:gd name="T11" fmla="*/ 10 h 163"/>
                <a:gd name="T12" fmla="*/ 130 w 177"/>
                <a:gd name="T13" fmla="*/ 8 h 163"/>
                <a:gd name="T14" fmla="*/ 83 w 177"/>
                <a:gd name="T15" fmla="*/ 5 h 163"/>
                <a:gd name="T16" fmla="*/ 83 w 177"/>
                <a:gd name="T17" fmla="*/ 5 h 163"/>
                <a:gd name="T18" fmla="*/ 0 w 177"/>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163">
                  <a:moveTo>
                    <a:pt x="0" y="0"/>
                  </a:moveTo>
                  <a:lnTo>
                    <a:pt x="0" y="163"/>
                  </a:lnTo>
                  <a:lnTo>
                    <a:pt x="92" y="97"/>
                  </a:lnTo>
                  <a:lnTo>
                    <a:pt x="177" y="162"/>
                  </a:lnTo>
                  <a:lnTo>
                    <a:pt x="177" y="10"/>
                  </a:lnTo>
                  <a:lnTo>
                    <a:pt x="177" y="10"/>
                  </a:lnTo>
                  <a:lnTo>
                    <a:pt x="130" y="8"/>
                  </a:lnTo>
                  <a:lnTo>
                    <a:pt x="83" y="5"/>
                  </a:lnTo>
                  <a:lnTo>
                    <a:pt x="83" y="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7"/>
            <p:cNvSpPr>
              <a:spLocks/>
            </p:cNvSpPr>
            <p:nvPr/>
          </p:nvSpPr>
          <p:spPr bwMode="auto">
            <a:xfrm>
              <a:off x="469" y="1466"/>
              <a:ext cx="35" cy="12"/>
            </a:xfrm>
            <a:custGeom>
              <a:avLst/>
              <a:gdLst>
                <a:gd name="T0" fmla="*/ 177 w 177"/>
                <a:gd name="T1" fmla="*/ 0 h 58"/>
                <a:gd name="T2" fmla="*/ 0 w 177"/>
                <a:gd name="T3" fmla="*/ 2 h 58"/>
                <a:gd name="T4" fmla="*/ 0 w 177"/>
                <a:gd name="T5" fmla="*/ 48 h 58"/>
                <a:gd name="T6" fmla="*/ 0 w 177"/>
                <a:gd name="T7" fmla="*/ 48 h 58"/>
                <a:gd name="T8" fmla="*/ 83 w 177"/>
                <a:gd name="T9" fmla="*/ 53 h 58"/>
                <a:gd name="T10" fmla="*/ 83 w 177"/>
                <a:gd name="T11" fmla="*/ 53 h 58"/>
                <a:gd name="T12" fmla="*/ 130 w 177"/>
                <a:gd name="T13" fmla="*/ 56 h 58"/>
                <a:gd name="T14" fmla="*/ 177 w 177"/>
                <a:gd name="T15" fmla="*/ 58 h 58"/>
                <a:gd name="T16" fmla="*/ 177 w 177"/>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58">
                  <a:moveTo>
                    <a:pt x="177" y="0"/>
                  </a:moveTo>
                  <a:lnTo>
                    <a:pt x="0" y="2"/>
                  </a:lnTo>
                  <a:lnTo>
                    <a:pt x="0" y="48"/>
                  </a:lnTo>
                  <a:lnTo>
                    <a:pt x="0" y="48"/>
                  </a:lnTo>
                  <a:lnTo>
                    <a:pt x="83" y="53"/>
                  </a:lnTo>
                  <a:lnTo>
                    <a:pt x="83" y="53"/>
                  </a:lnTo>
                  <a:lnTo>
                    <a:pt x="130" y="56"/>
                  </a:lnTo>
                  <a:lnTo>
                    <a:pt x="177" y="58"/>
                  </a:lnTo>
                  <a:lnTo>
                    <a:pt x="17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8"/>
            <p:cNvSpPr>
              <a:spLocks/>
            </p:cNvSpPr>
            <p:nvPr/>
          </p:nvSpPr>
          <p:spPr bwMode="auto">
            <a:xfrm>
              <a:off x="469" y="1466"/>
              <a:ext cx="35" cy="12"/>
            </a:xfrm>
            <a:custGeom>
              <a:avLst/>
              <a:gdLst>
                <a:gd name="T0" fmla="*/ 177 w 177"/>
                <a:gd name="T1" fmla="*/ 0 h 58"/>
                <a:gd name="T2" fmla="*/ 0 w 177"/>
                <a:gd name="T3" fmla="*/ 2 h 58"/>
                <a:gd name="T4" fmla="*/ 0 w 177"/>
                <a:gd name="T5" fmla="*/ 48 h 58"/>
                <a:gd name="T6" fmla="*/ 0 w 177"/>
                <a:gd name="T7" fmla="*/ 48 h 58"/>
                <a:gd name="T8" fmla="*/ 83 w 177"/>
                <a:gd name="T9" fmla="*/ 53 h 58"/>
                <a:gd name="T10" fmla="*/ 83 w 177"/>
                <a:gd name="T11" fmla="*/ 53 h 58"/>
                <a:gd name="T12" fmla="*/ 130 w 177"/>
                <a:gd name="T13" fmla="*/ 56 h 58"/>
                <a:gd name="T14" fmla="*/ 177 w 177"/>
                <a:gd name="T15" fmla="*/ 58 h 58"/>
                <a:gd name="T16" fmla="*/ 177 w 177"/>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58">
                  <a:moveTo>
                    <a:pt x="177" y="0"/>
                  </a:moveTo>
                  <a:lnTo>
                    <a:pt x="0" y="2"/>
                  </a:lnTo>
                  <a:lnTo>
                    <a:pt x="0" y="48"/>
                  </a:lnTo>
                  <a:lnTo>
                    <a:pt x="0" y="48"/>
                  </a:lnTo>
                  <a:lnTo>
                    <a:pt x="83" y="53"/>
                  </a:lnTo>
                  <a:lnTo>
                    <a:pt x="83" y="53"/>
                  </a:lnTo>
                  <a:lnTo>
                    <a:pt x="130" y="56"/>
                  </a:lnTo>
                  <a:lnTo>
                    <a:pt x="177" y="58"/>
                  </a:lnTo>
                  <a:lnTo>
                    <a:pt x="1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9"/>
            <p:cNvSpPr>
              <a:spLocks noEditPoints="1"/>
            </p:cNvSpPr>
            <p:nvPr/>
          </p:nvSpPr>
          <p:spPr bwMode="auto">
            <a:xfrm>
              <a:off x="465" y="1459"/>
              <a:ext cx="43" cy="56"/>
            </a:xfrm>
            <a:custGeom>
              <a:avLst/>
              <a:gdLst>
                <a:gd name="T0" fmla="*/ 217 w 217"/>
                <a:gd name="T1" fmla="*/ 281 h 281"/>
                <a:gd name="T2" fmla="*/ 110 w 217"/>
                <a:gd name="T3" fmla="*/ 204 h 281"/>
                <a:gd name="T4" fmla="*/ 0 w 217"/>
                <a:gd name="T5" fmla="*/ 280 h 281"/>
                <a:gd name="T6" fmla="*/ 0 w 217"/>
                <a:gd name="T7" fmla="*/ 0 h 281"/>
                <a:gd name="T8" fmla="*/ 217 w 217"/>
                <a:gd name="T9" fmla="*/ 0 h 281"/>
                <a:gd name="T10" fmla="*/ 217 w 217"/>
                <a:gd name="T11" fmla="*/ 281 h 281"/>
                <a:gd name="T12" fmla="*/ 20 w 217"/>
                <a:gd name="T13" fmla="*/ 18 h 281"/>
                <a:gd name="T14" fmla="*/ 20 w 217"/>
                <a:gd name="T15" fmla="*/ 247 h 281"/>
                <a:gd name="T16" fmla="*/ 112 w 217"/>
                <a:gd name="T17" fmla="*/ 181 h 281"/>
                <a:gd name="T18" fmla="*/ 197 w 217"/>
                <a:gd name="T19" fmla="*/ 246 h 281"/>
                <a:gd name="T20" fmla="*/ 197 w 217"/>
                <a:gd name="T21" fmla="*/ 18 h 281"/>
                <a:gd name="T22" fmla="*/ 20 w 217"/>
                <a:gd name="T23" fmla="*/ 18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7" h="281">
                  <a:moveTo>
                    <a:pt x="217" y="281"/>
                  </a:moveTo>
                  <a:lnTo>
                    <a:pt x="110" y="204"/>
                  </a:lnTo>
                  <a:lnTo>
                    <a:pt x="0" y="280"/>
                  </a:lnTo>
                  <a:lnTo>
                    <a:pt x="0" y="0"/>
                  </a:lnTo>
                  <a:lnTo>
                    <a:pt x="217" y="0"/>
                  </a:lnTo>
                  <a:lnTo>
                    <a:pt x="217" y="281"/>
                  </a:lnTo>
                  <a:close/>
                  <a:moveTo>
                    <a:pt x="20" y="18"/>
                  </a:moveTo>
                  <a:lnTo>
                    <a:pt x="20" y="247"/>
                  </a:lnTo>
                  <a:lnTo>
                    <a:pt x="112" y="181"/>
                  </a:lnTo>
                  <a:lnTo>
                    <a:pt x="197" y="246"/>
                  </a:lnTo>
                  <a:lnTo>
                    <a:pt x="197" y="18"/>
                  </a:lnTo>
                  <a:lnTo>
                    <a:pt x="2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30"/>
            <p:cNvSpPr>
              <a:spLocks/>
            </p:cNvSpPr>
            <p:nvPr/>
          </p:nvSpPr>
          <p:spPr bwMode="auto">
            <a:xfrm>
              <a:off x="465" y="1459"/>
              <a:ext cx="43" cy="56"/>
            </a:xfrm>
            <a:custGeom>
              <a:avLst/>
              <a:gdLst>
                <a:gd name="T0" fmla="*/ 217 w 217"/>
                <a:gd name="T1" fmla="*/ 281 h 281"/>
                <a:gd name="T2" fmla="*/ 110 w 217"/>
                <a:gd name="T3" fmla="*/ 204 h 281"/>
                <a:gd name="T4" fmla="*/ 0 w 217"/>
                <a:gd name="T5" fmla="*/ 280 h 281"/>
                <a:gd name="T6" fmla="*/ 0 w 217"/>
                <a:gd name="T7" fmla="*/ 0 h 281"/>
                <a:gd name="T8" fmla="*/ 217 w 217"/>
                <a:gd name="T9" fmla="*/ 0 h 281"/>
                <a:gd name="T10" fmla="*/ 217 w 217"/>
                <a:gd name="T11" fmla="*/ 281 h 281"/>
              </a:gdLst>
              <a:ahLst/>
              <a:cxnLst>
                <a:cxn ang="0">
                  <a:pos x="T0" y="T1"/>
                </a:cxn>
                <a:cxn ang="0">
                  <a:pos x="T2" y="T3"/>
                </a:cxn>
                <a:cxn ang="0">
                  <a:pos x="T4" y="T5"/>
                </a:cxn>
                <a:cxn ang="0">
                  <a:pos x="T6" y="T7"/>
                </a:cxn>
                <a:cxn ang="0">
                  <a:pos x="T8" y="T9"/>
                </a:cxn>
                <a:cxn ang="0">
                  <a:pos x="T10" y="T11"/>
                </a:cxn>
              </a:cxnLst>
              <a:rect l="0" t="0" r="r" b="b"/>
              <a:pathLst>
                <a:path w="217" h="281">
                  <a:moveTo>
                    <a:pt x="217" y="281"/>
                  </a:moveTo>
                  <a:lnTo>
                    <a:pt x="110" y="204"/>
                  </a:lnTo>
                  <a:lnTo>
                    <a:pt x="0" y="280"/>
                  </a:lnTo>
                  <a:lnTo>
                    <a:pt x="0" y="0"/>
                  </a:lnTo>
                  <a:lnTo>
                    <a:pt x="217" y="0"/>
                  </a:lnTo>
                  <a:lnTo>
                    <a:pt x="217" y="28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1"/>
            <p:cNvSpPr>
              <a:spLocks/>
            </p:cNvSpPr>
            <p:nvPr/>
          </p:nvSpPr>
          <p:spPr bwMode="auto">
            <a:xfrm>
              <a:off x="469" y="1462"/>
              <a:ext cx="35" cy="46"/>
            </a:xfrm>
            <a:custGeom>
              <a:avLst/>
              <a:gdLst>
                <a:gd name="T0" fmla="*/ 0 w 177"/>
                <a:gd name="T1" fmla="*/ 0 h 229"/>
                <a:gd name="T2" fmla="*/ 0 w 177"/>
                <a:gd name="T3" fmla="*/ 229 h 229"/>
                <a:gd name="T4" fmla="*/ 92 w 177"/>
                <a:gd name="T5" fmla="*/ 163 h 229"/>
                <a:gd name="T6" fmla="*/ 177 w 177"/>
                <a:gd name="T7" fmla="*/ 228 h 229"/>
                <a:gd name="T8" fmla="*/ 177 w 177"/>
                <a:gd name="T9" fmla="*/ 0 h 229"/>
                <a:gd name="T10" fmla="*/ 0 w 177"/>
                <a:gd name="T11" fmla="*/ 0 h 229"/>
              </a:gdLst>
              <a:ahLst/>
              <a:cxnLst>
                <a:cxn ang="0">
                  <a:pos x="T0" y="T1"/>
                </a:cxn>
                <a:cxn ang="0">
                  <a:pos x="T2" y="T3"/>
                </a:cxn>
                <a:cxn ang="0">
                  <a:pos x="T4" y="T5"/>
                </a:cxn>
                <a:cxn ang="0">
                  <a:pos x="T6" y="T7"/>
                </a:cxn>
                <a:cxn ang="0">
                  <a:pos x="T8" y="T9"/>
                </a:cxn>
                <a:cxn ang="0">
                  <a:pos x="T10" y="T11"/>
                </a:cxn>
              </a:cxnLst>
              <a:rect l="0" t="0" r="r" b="b"/>
              <a:pathLst>
                <a:path w="177" h="229">
                  <a:moveTo>
                    <a:pt x="0" y="0"/>
                  </a:moveTo>
                  <a:lnTo>
                    <a:pt x="0" y="229"/>
                  </a:lnTo>
                  <a:lnTo>
                    <a:pt x="92" y="163"/>
                  </a:lnTo>
                  <a:lnTo>
                    <a:pt x="177" y="228"/>
                  </a:lnTo>
                  <a:lnTo>
                    <a:pt x="17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2"/>
            <p:cNvSpPr>
              <a:spLocks noEditPoints="1"/>
            </p:cNvSpPr>
            <p:nvPr/>
          </p:nvSpPr>
          <p:spPr bwMode="auto">
            <a:xfrm>
              <a:off x="293" y="1315"/>
              <a:ext cx="230" cy="150"/>
            </a:xfrm>
            <a:custGeom>
              <a:avLst/>
              <a:gdLst>
                <a:gd name="T0" fmla="*/ 679 w 1153"/>
                <a:gd name="T1" fmla="*/ 585 h 749"/>
                <a:gd name="T2" fmla="*/ 739 w 1153"/>
                <a:gd name="T3" fmla="*/ 543 h 749"/>
                <a:gd name="T4" fmla="*/ 1073 w 1153"/>
                <a:gd name="T5" fmla="*/ 553 h 749"/>
                <a:gd name="T6" fmla="*/ 756 w 1153"/>
                <a:gd name="T7" fmla="*/ 576 h 749"/>
                <a:gd name="T8" fmla="*/ 722 w 1153"/>
                <a:gd name="T9" fmla="*/ 582 h 749"/>
                <a:gd name="T10" fmla="*/ 694 w 1153"/>
                <a:gd name="T11" fmla="*/ 607 h 749"/>
                <a:gd name="T12" fmla="*/ 679 w 1153"/>
                <a:gd name="T13" fmla="*/ 446 h 749"/>
                <a:gd name="T14" fmla="*/ 739 w 1153"/>
                <a:gd name="T15" fmla="*/ 405 h 749"/>
                <a:gd name="T16" fmla="*/ 1073 w 1153"/>
                <a:gd name="T17" fmla="*/ 415 h 749"/>
                <a:gd name="T18" fmla="*/ 756 w 1153"/>
                <a:gd name="T19" fmla="*/ 437 h 749"/>
                <a:gd name="T20" fmla="*/ 722 w 1153"/>
                <a:gd name="T21" fmla="*/ 444 h 749"/>
                <a:gd name="T22" fmla="*/ 694 w 1153"/>
                <a:gd name="T23" fmla="*/ 468 h 749"/>
                <a:gd name="T24" fmla="*/ 679 w 1153"/>
                <a:gd name="T25" fmla="*/ 308 h 749"/>
                <a:gd name="T26" fmla="*/ 739 w 1153"/>
                <a:gd name="T27" fmla="*/ 267 h 749"/>
                <a:gd name="T28" fmla="*/ 1073 w 1153"/>
                <a:gd name="T29" fmla="*/ 277 h 749"/>
                <a:gd name="T30" fmla="*/ 756 w 1153"/>
                <a:gd name="T31" fmla="*/ 299 h 749"/>
                <a:gd name="T32" fmla="*/ 722 w 1153"/>
                <a:gd name="T33" fmla="*/ 304 h 749"/>
                <a:gd name="T34" fmla="*/ 694 w 1153"/>
                <a:gd name="T35" fmla="*/ 330 h 749"/>
                <a:gd name="T36" fmla="*/ 679 w 1153"/>
                <a:gd name="T37" fmla="*/ 168 h 749"/>
                <a:gd name="T38" fmla="*/ 739 w 1153"/>
                <a:gd name="T39" fmla="*/ 127 h 749"/>
                <a:gd name="T40" fmla="*/ 1073 w 1153"/>
                <a:gd name="T41" fmla="*/ 137 h 749"/>
                <a:gd name="T42" fmla="*/ 756 w 1153"/>
                <a:gd name="T43" fmla="*/ 160 h 749"/>
                <a:gd name="T44" fmla="*/ 722 w 1153"/>
                <a:gd name="T45" fmla="*/ 166 h 749"/>
                <a:gd name="T46" fmla="*/ 694 w 1153"/>
                <a:gd name="T47" fmla="*/ 191 h 749"/>
                <a:gd name="T48" fmla="*/ 677 w 1153"/>
                <a:gd name="T49" fmla="*/ 19 h 749"/>
                <a:gd name="T50" fmla="*/ 596 w 1153"/>
                <a:gd name="T51" fmla="*/ 744 h 749"/>
                <a:gd name="T52" fmla="*/ 745 w 1153"/>
                <a:gd name="T53" fmla="*/ 706 h 749"/>
                <a:gd name="T54" fmla="*/ 1153 w 1153"/>
                <a:gd name="T55" fmla="*/ 713 h 749"/>
                <a:gd name="T56" fmla="*/ 955 w 1153"/>
                <a:gd name="T57" fmla="*/ 5 h 749"/>
                <a:gd name="T58" fmla="*/ 83 w 1153"/>
                <a:gd name="T59" fmla="*/ 566 h 749"/>
                <a:gd name="T60" fmla="*/ 396 w 1153"/>
                <a:gd name="T61" fmla="*/ 538 h 749"/>
                <a:gd name="T62" fmla="*/ 452 w 1153"/>
                <a:gd name="T63" fmla="*/ 552 h 749"/>
                <a:gd name="T64" fmla="*/ 465 w 1153"/>
                <a:gd name="T65" fmla="*/ 600 h 749"/>
                <a:gd name="T66" fmla="*/ 445 w 1153"/>
                <a:gd name="T67" fmla="*/ 592 h 749"/>
                <a:gd name="T68" fmla="*/ 406 w 1153"/>
                <a:gd name="T69" fmla="*/ 569 h 749"/>
                <a:gd name="T70" fmla="*/ 83 w 1153"/>
                <a:gd name="T71" fmla="*/ 427 h 749"/>
                <a:gd name="T72" fmla="*/ 396 w 1153"/>
                <a:gd name="T73" fmla="*/ 399 h 749"/>
                <a:gd name="T74" fmla="*/ 452 w 1153"/>
                <a:gd name="T75" fmla="*/ 412 h 749"/>
                <a:gd name="T76" fmla="*/ 465 w 1153"/>
                <a:gd name="T77" fmla="*/ 462 h 749"/>
                <a:gd name="T78" fmla="*/ 445 w 1153"/>
                <a:gd name="T79" fmla="*/ 452 h 749"/>
                <a:gd name="T80" fmla="*/ 406 w 1153"/>
                <a:gd name="T81" fmla="*/ 431 h 749"/>
                <a:gd name="T82" fmla="*/ 83 w 1153"/>
                <a:gd name="T83" fmla="*/ 288 h 749"/>
                <a:gd name="T84" fmla="*/ 396 w 1153"/>
                <a:gd name="T85" fmla="*/ 260 h 749"/>
                <a:gd name="T86" fmla="*/ 452 w 1153"/>
                <a:gd name="T87" fmla="*/ 274 h 749"/>
                <a:gd name="T88" fmla="*/ 465 w 1153"/>
                <a:gd name="T89" fmla="*/ 323 h 749"/>
                <a:gd name="T90" fmla="*/ 445 w 1153"/>
                <a:gd name="T91" fmla="*/ 314 h 749"/>
                <a:gd name="T92" fmla="*/ 406 w 1153"/>
                <a:gd name="T93" fmla="*/ 293 h 749"/>
                <a:gd name="T94" fmla="*/ 83 w 1153"/>
                <a:gd name="T95" fmla="*/ 150 h 749"/>
                <a:gd name="T96" fmla="*/ 396 w 1153"/>
                <a:gd name="T97" fmla="*/ 122 h 749"/>
                <a:gd name="T98" fmla="*/ 452 w 1153"/>
                <a:gd name="T99" fmla="*/ 135 h 749"/>
                <a:gd name="T100" fmla="*/ 465 w 1153"/>
                <a:gd name="T101" fmla="*/ 184 h 749"/>
                <a:gd name="T102" fmla="*/ 445 w 1153"/>
                <a:gd name="T103" fmla="*/ 176 h 749"/>
                <a:gd name="T104" fmla="*/ 406 w 1153"/>
                <a:gd name="T105" fmla="*/ 153 h 749"/>
                <a:gd name="T106" fmla="*/ 267 w 1153"/>
                <a:gd name="T107" fmla="*/ 3 h 749"/>
                <a:gd name="T108" fmla="*/ 0 w 1153"/>
                <a:gd name="T109" fmla="*/ 9 h 749"/>
                <a:gd name="T110" fmla="*/ 297 w 1153"/>
                <a:gd name="T111" fmla="*/ 703 h 749"/>
                <a:gd name="T112" fmla="*/ 508 w 1153"/>
                <a:gd name="T113" fmla="*/ 720 h 749"/>
                <a:gd name="T114" fmla="*/ 553 w 1153"/>
                <a:gd name="T115" fmla="*/ 747 h 749"/>
                <a:gd name="T116" fmla="*/ 535 w 1153"/>
                <a:gd name="T117" fmla="*/ 47 h 749"/>
                <a:gd name="T118" fmla="*/ 399 w 1153"/>
                <a:gd name="T119" fmla="*/ 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53" h="749">
                  <a:moveTo>
                    <a:pt x="694" y="607"/>
                  </a:moveTo>
                  <a:lnTo>
                    <a:pt x="694" y="607"/>
                  </a:lnTo>
                  <a:lnTo>
                    <a:pt x="688" y="607"/>
                  </a:lnTo>
                  <a:lnTo>
                    <a:pt x="688" y="607"/>
                  </a:lnTo>
                  <a:lnTo>
                    <a:pt x="682" y="603"/>
                  </a:lnTo>
                  <a:lnTo>
                    <a:pt x="679" y="598"/>
                  </a:lnTo>
                  <a:lnTo>
                    <a:pt x="678" y="592"/>
                  </a:lnTo>
                  <a:lnTo>
                    <a:pt x="679" y="585"/>
                  </a:lnTo>
                  <a:lnTo>
                    <a:pt x="679" y="585"/>
                  </a:lnTo>
                  <a:lnTo>
                    <a:pt x="684" y="573"/>
                  </a:lnTo>
                  <a:lnTo>
                    <a:pt x="692" y="564"/>
                  </a:lnTo>
                  <a:lnTo>
                    <a:pt x="701" y="557"/>
                  </a:lnTo>
                  <a:lnTo>
                    <a:pt x="710" y="552"/>
                  </a:lnTo>
                  <a:lnTo>
                    <a:pt x="719" y="548"/>
                  </a:lnTo>
                  <a:lnTo>
                    <a:pt x="729" y="544"/>
                  </a:lnTo>
                  <a:lnTo>
                    <a:pt x="739" y="543"/>
                  </a:lnTo>
                  <a:lnTo>
                    <a:pt x="748" y="543"/>
                  </a:lnTo>
                  <a:lnTo>
                    <a:pt x="748" y="543"/>
                  </a:lnTo>
                  <a:lnTo>
                    <a:pt x="758" y="543"/>
                  </a:lnTo>
                  <a:lnTo>
                    <a:pt x="1058" y="543"/>
                  </a:lnTo>
                  <a:lnTo>
                    <a:pt x="1058" y="543"/>
                  </a:lnTo>
                  <a:lnTo>
                    <a:pt x="1064" y="544"/>
                  </a:lnTo>
                  <a:lnTo>
                    <a:pt x="1069" y="548"/>
                  </a:lnTo>
                  <a:lnTo>
                    <a:pt x="1073" y="553"/>
                  </a:lnTo>
                  <a:lnTo>
                    <a:pt x="1074" y="559"/>
                  </a:lnTo>
                  <a:lnTo>
                    <a:pt x="1074" y="559"/>
                  </a:lnTo>
                  <a:lnTo>
                    <a:pt x="1073" y="566"/>
                  </a:lnTo>
                  <a:lnTo>
                    <a:pt x="1069" y="572"/>
                  </a:lnTo>
                  <a:lnTo>
                    <a:pt x="1064" y="574"/>
                  </a:lnTo>
                  <a:lnTo>
                    <a:pt x="1058" y="576"/>
                  </a:lnTo>
                  <a:lnTo>
                    <a:pt x="756" y="576"/>
                  </a:lnTo>
                  <a:lnTo>
                    <a:pt x="756" y="576"/>
                  </a:lnTo>
                  <a:lnTo>
                    <a:pt x="754" y="576"/>
                  </a:lnTo>
                  <a:lnTo>
                    <a:pt x="754" y="576"/>
                  </a:lnTo>
                  <a:lnTo>
                    <a:pt x="747" y="576"/>
                  </a:lnTo>
                  <a:lnTo>
                    <a:pt x="747" y="576"/>
                  </a:lnTo>
                  <a:lnTo>
                    <a:pt x="738" y="576"/>
                  </a:lnTo>
                  <a:lnTo>
                    <a:pt x="733" y="577"/>
                  </a:lnTo>
                  <a:lnTo>
                    <a:pt x="727" y="579"/>
                  </a:lnTo>
                  <a:lnTo>
                    <a:pt x="722" y="582"/>
                  </a:lnTo>
                  <a:lnTo>
                    <a:pt x="717" y="585"/>
                  </a:lnTo>
                  <a:lnTo>
                    <a:pt x="712" y="590"/>
                  </a:lnTo>
                  <a:lnTo>
                    <a:pt x="709" y="597"/>
                  </a:lnTo>
                  <a:lnTo>
                    <a:pt x="709" y="597"/>
                  </a:lnTo>
                  <a:lnTo>
                    <a:pt x="707" y="602"/>
                  </a:lnTo>
                  <a:lnTo>
                    <a:pt x="703" y="604"/>
                  </a:lnTo>
                  <a:lnTo>
                    <a:pt x="698" y="607"/>
                  </a:lnTo>
                  <a:lnTo>
                    <a:pt x="694" y="607"/>
                  </a:lnTo>
                  <a:close/>
                  <a:moveTo>
                    <a:pt x="694" y="468"/>
                  </a:moveTo>
                  <a:lnTo>
                    <a:pt x="694" y="468"/>
                  </a:lnTo>
                  <a:lnTo>
                    <a:pt x="688" y="467"/>
                  </a:lnTo>
                  <a:lnTo>
                    <a:pt x="688" y="467"/>
                  </a:lnTo>
                  <a:lnTo>
                    <a:pt x="682" y="463"/>
                  </a:lnTo>
                  <a:lnTo>
                    <a:pt x="679" y="458"/>
                  </a:lnTo>
                  <a:lnTo>
                    <a:pt x="678" y="452"/>
                  </a:lnTo>
                  <a:lnTo>
                    <a:pt x="679" y="446"/>
                  </a:lnTo>
                  <a:lnTo>
                    <a:pt x="679" y="446"/>
                  </a:lnTo>
                  <a:lnTo>
                    <a:pt x="684" y="435"/>
                  </a:lnTo>
                  <a:lnTo>
                    <a:pt x="692" y="426"/>
                  </a:lnTo>
                  <a:lnTo>
                    <a:pt x="701" y="419"/>
                  </a:lnTo>
                  <a:lnTo>
                    <a:pt x="710" y="412"/>
                  </a:lnTo>
                  <a:lnTo>
                    <a:pt x="719" y="409"/>
                  </a:lnTo>
                  <a:lnTo>
                    <a:pt x="729" y="406"/>
                  </a:lnTo>
                  <a:lnTo>
                    <a:pt x="739" y="405"/>
                  </a:lnTo>
                  <a:lnTo>
                    <a:pt x="748" y="405"/>
                  </a:lnTo>
                  <a:lnTo>
                    <a:pt x="748" y="405"/>
                  </a:lnTo>
                  <a:lnTo>
                    <a:pt x="758" y="405"/>
                  </a:lnTo>
                  <a:lnTo>
                    <a:pt x="1058" y="405"/>
                  </a:lnTo>
                  <a:lnTo>
                    <a:pt x="1058" y="405"/>
                  </a:lnTo>
                  <a:lnTo>
                    <a:pt x="1064" y="406"/>
                  </a:lnTo>
                  <a:lnTo>
                    <a:pt x="1069" y="410"/>
                  </a:lnTo>
                  <a:lnTo>
                    <a:pt x="1073" y="415"/>
                  </a:lnTo>
                  <a:lnTo>
                    <a:pt x="1074" y="421"/>
                  </a:lnTo>
                  <a:lnTo>
                    <a:pt x="1074" y="421"/>
                  </a:lnTo>
                  <a:lnTo>
                    <a:pt x="1073" y="427"/>
                  </a:lnTo>
                  <a:lnTo>
                    <a:pt x="1069" y="432"/>
                  </a:lnTo>
                  <a:lnTo>
                    <a:pt x="1064" y="436"/>
                  </a:lnTo>
                  <a:lnTo>
                    <a:pt x="1058" y="437"/>
                  </a:lnTo>
                  <a:lnTo>
                    <a:pt x="756" y="437"/>
                  </a:lnTo>
                  <a:lnTo>
                    <a:pt x="756" y="437"/>
                  </a:lnTo>
                  <a:lnTo>
                    <a:pt x="754" y="437"/>
                  </a:lnTo>
                  <a:lnTo>
                    <a:pt x="754" y="437"/>
                  </a:lnTo>
                  <a:lnTo>
                    <a:pt x="747" y="437"/>
                  </a:lnTo>
                  <a:lnTo>
                    <a:pt x="747" y="437"/>
                  </a:lnTo>
                  <a:lnTo>
                    <a:pt x="738" y="437"/>
                  </a:lnTo>
                  <a:lnTo>
                    <a:pt x="733" y="439"/>
                  </a:lnTo>
                  <a:lnTo>
                    <a:pt x="727" y="441"/>
                  </a:lnTo>
                  <a:lnTo>
                    <a:pt x="722" y="444"/>
                  </a:lnTo>
                  <a:lnTo>
                    <a:pt x="717" y="447"/>
                  </a:lnTo>
                  <a:lnTo>
                    <a:pt x="712" y="452"/>
                  </a:lnTo>
                  <a:lnTo>
                    <a:pt x="709" y="458"/>
                  </a:lnTo>
                  <a:lnTo>
                    <a:pt x="709" y="458"/>
                  </a:lnTo>
                  <a:lnTo>
                    <a:pt x="707" y="462"/>
                  </a:lnTo>
                  <a:lnTo>
                    <a:pt x="703" y="466"/>
                  </a:lnTo>
                  <a:lnTo>
                    <a:pt x="698" y="468"/>
                  </a:lnTo>
                  <a:lnTo>
                    <a:pt x="694" y="468"/>
                  </a:lnTo>
                  <a:close/>
                  <a:moveTo>
                    <a:pt x="694" y="330"/>
                  </a:moveTo>
                  <a:lnTo>
                    <a:pt x="694" y="330"/>
                  </a:lnTo>
                  <a:lnTo>
                    <a:pt x="688" y="329"/>
                  </a:lnTo>
                  <a:lnTo>
                    <a:pt x="688" y="329"/>
                  </a:lnTo>
                  <a:lnTo>
                    <a:pt x="682" y="325"/>
                  </a:lnTo>
                  <a:lnTo>
                    <a:pt x="679" y="320"/>
                  </a:lnTo>
                  <a:lnTo>
                    <a:pt x="678" y="314"/>
                  </a:lnTo>
                  <a:lnTo>
                    <a:pt x="679" y="308"/>
                  </a:lnTo>
                  <a:lnTo>
                    <a:pt x="679" y="308"/>
                  </a:lnTo>
                  <a:lnTo>
                    <a:pt x="684" y="297"/>
                  </a:lnTo>
                  <a:lnTo>
                    <a:pt x="692" y="287"/>
                  </a:lnTo>
                  <a:lnTo>
                    <a:pt x="701" y="279"/>
                  </a:lnTo>
                  <a:lnTo>
                    <a:pt x="710" y="274"/>
                  </a:lnTo>
                  <a:lnTo>
                    <a:pt x="719" y="270"/>
                  </a:lnTo>
                  <a:lnTo>
                    <a:pt x="729" y="268"/>
                  </a:lnTo>
                  <a:lnTo>
                    <a:pt x="739" y="267"/>
                  </a:lnTo>
                  <a:lnTo>
                    <a:pt x="748" y="265"/>
                  </a:lnTo>
                  <a:lnTo>
                    <a:pt x="748" y="265"/>
                  </a:lnTo>
                  <a:lnTo>
                    <a:pt x="758" y="267"/>
                  </a:lnTo>
                  <a:lnTo>
                    <a:pt x="1058" y="267"/>
                  </a:lnTo>
                  <a:lnTo>
                    <a:pt x="1058" y="267"/>
                  </a:lnTo>
                  <a:lnTo>
                    <a:pt x="1064" y="268"/>
                  </a:lnTo>
                  <a:lnTo>
                    <a:pt x="1069" y="270"/>
                  </a:lnTo>
                  <a:lnTo>
                    <a:pt x="1073" y="277"/>
                  </a:lnTo>
                  <a:lnTo>
                    <a:pt x="1074" y="283"/>
                  </a:lnTo>
                  <a:lnTo>
                    <a:pt x="1074" y="283"/>
                  </a:lnTo>
                  <a:lnTo>
                    <a:pt x="1073" y="289"/>
                  </a:lnTo>
                  <a:lnTo>
                    <a:pt x="1069" y="294"/>
                  </a:lnTo>
                  <a:lnTo>
                    <a:pt x="1064" y="298"/>
                  </a:lnTo>
                  <a:lnTo>
                    <a:pt x="1058" y="299"/>
                  </a:lnTo>
                  <a:lnTo>
                    <a:pt x="756" y="299"/>
                  </a:lnTo>
                  <a:lnTo>
                    <a:pt x="756" y="299"/>
                  </a:lnTo>
                  <a:lnTo>
                    <a:pt x="754" y="298"/>
                  </a:lnTo>
                  <a:lnTo>
                    <a:pt x="754" y="298"/>
                  </a:lnTo>
                  <a:lnTo>
                    <a:pt x="747" y="298"/>
                  </a:lnTo>
                  <a:lnTo>
                    <a:pt x="747" y="298"/>
                  </a:lnTo>
                  <a:lnTo>
                    <a:pt x="738" y="299"/>
                  </a:lnTo>
                  <a:lnTo>
                    <a:pt x="733" y="300"/>
                  </a:lnTo>
                  <a:lnTo>
                    <a:pt x="727" y="302"/>
                  </a:lnTo>
                  <a:lnTo>
                    <a:pt x="722" y="304"/>
                  </a:lnTo>
                  <a:lnTo>
                    <a:pt x="717" y="308"/>
                  </a:lnTo>
                  <a:lnTo>
                    <a:pt x="712" y="313"/>
                  </a:lnTo>
                  <a:lnTo>
                    <a:pt x="709" y="320"/>
                  </a:lnTo>
                  <a:lnTo>
                    <a:pt x="709" y="320"/>
                  </a:lnTo>
                  <a:lnTo>
                    <a:pt x="707" y="324"/>
                  </a:lnTo>
                  <a:lnTo>
                    <a:pt x="703" y="328"/>
                  </a:lnTo>
                  <a:lnTo>
                    <a:pt x="698" y="329"/>
                  </a:lnTo>
                  <a:lnTo>
                    <a:pt x="694" y="330"/>
                  </a:lnTo>
                  <a:close/>
                  <a:moveTo>
                    <a:pt x="694" y="191"/>
                  </a:moveTo>
                  <a:lnTo>
                    <a:pt x="694" y="191"/>
                  </a:lnTo>
                  <a:lnTo>
                    <a:pt x="688" y="189"/>
                  </a:lnTo>
                  <a:lnTo>
                    <a:pt x="688" y="189"/>
                  </a:lnTo>
                  <a:lnTo>
                    <a:pt x="682" y="187"/>
                  </a:lnTo>
                  <a:lnTo>
                    <a:pt x="679" y="181"/>
                  </a:lnTo>
                  <a:lnTo>
                    <a:pt x="678" y="176"/>
                  </a:lnTo>
                  <a:lnTo>
                    <a:pt x="679" y="168"/>
                  </a:lnTo>
                  <a:lnTo>
                    <a:pt x="679" y="168"/>
                  </a:lnTo>
                  <a:lnTo>
                    <a:pt x="684" y="157"/>
                  </a:lnTo>
                  <a:lnTo>
                    <a:pt x="692" y="148"/>
                  </a:lnTo>
                  <a:lnTo>
                    <a:pt x="701" y="141"/>
                  </a:lnTo>
                  <a:lnTo>
                    <a:pt x="710" y="136"/>
                  </a:lnTo>
                  <a:lnTo>
                    <a:pt x="719" y="131"/>
                  </a:lnTo>
                  <a:lnTo>
                    <a:pt x="729" y="128"/>
                  </a:lnTo>
                  <a:lnTo>
                    <a:pt x="739" y="127"/>
                  </a:lnTo>
                  <a:lnTo>
                    <a:pt x="748" y="127"/>
                  </a:lnTo>
                  <a:lnTo>
                    <a:pt x="748" y="127"/>
                  </a:lnTo>
                  <a:lnTo>
                    <a:pt x="758" y="127"/>
                  </a:lnTo>
                  <a:lnTo>
                    <a:pt x="1058" y="127"/>
                  </a:lnTo>
                  <a:lnTo>
                    <a:pt x="1058" y="127"/>
                  </a:lnTo>
                  <a:lnTo>
                    <a:pt x="1064" y="128"/>
                  </a:lnTo>
                  <a:lnTo>
                    <a:pt x="1069" y="132"/>
                  </a:lnTo>
                  <a:lnTo>
                    <a:pt x="1073" y="137"/>
                  </a:lnTo>
                  <a:lnTo>
                    <a:pt x="1074" y="143"/>
                  </a:lnTo>
                  <a:lnTo>
                    <a:pt x="1074" y="143"/>
                  </a:lnTo>
                  <a:lnTo>
                    <a:pt x="1073" y="150"/>
                  </a:lnTo>
                  <a:lnTo>
                    <a:pt x="1069" y="155"/>
                  </a:lnTo>
                  <a:lnTo>
                    <a:pt x="1064" y="158"/>
                  </a:lnTo>
                  <a:lnTo>
                    <a:pt x="1058" y="160"/>
                  </a:lnTo>
                  <a:lnTo>
                    <a:pt x="756" y="160"/>
                  </a:lnTo>
                  <a:lnTo>
                    <a:pt x="756" y="160"/>
                  </a:lnTo>
                  <a:lnTo>
                    <a:pt x="754" y="160"/>
                  </a:lnTo>
                  <a:lnTo>
                    <a:pt x="754" y="160"/>
                  </a:lnTo>
                  <a:lnTo>
                    <a:pt x="747" y="160"/>
                  </a:lnTo>
                  <a:lnTo>
                    <a:pt x="747" y="160"/>
                  </a:lnTo>
                  <a:lnTo>
                    <a:pt x="738" y="160"/>
                  </a:lnTo>
                  <a:lnTo>
                    <a:pt x="733" y="161"/>
                  </a:lnTo>
                  <a:lnTo>
                    <a:pt x="727" y="163"/>
                  </a:lnTo>
                  <a:lnTo>
                    <a:pt x="722" y="166"/>
                  </a:lnTo>
                  <a:lnTo>
                    <a:pt x="717" y="170"/>
                  </a:lnTo>
                  <a:lnTo>
                    <a:pt x="712" y="174"/>
                  </a:lnTo>
                  <a:lnTo>
                    <a:pt x="709" y="181"/>
                  </a:lnTo>
                  <a:lnTo>
                    <a:pt x="709" y="181"/>
                  </a:lnTo>
                  <a:lnTo>
                    <a:pt x="707" y="186"/>
                  </a:lnTo>
                  <a:lnTo>
                    <a:pt x="703" y="188"/>
                  </a:lnTo>
                  <a:lnTo>
                    <a:pt x="698" y="191"/>
                  </a:lnTo>
                  <a:lnTo>
                    <a:pt x="694" y="191"/>
                  </a:lnTo>
                  <a:close/>
                  <a:moveTo>
                    <a:pt x="824" y="0"/>
                  </a:moveTo>
                  <a:lnTo>
                    <a:pt x="824" y="0"/>
                  </a:lnTo>
                  <a:lnTo>
                    <a:pt x="797" y="1"/>
                  </a:lnTo>
                  <a:lnTo>
                    <a:pt x="771" y="3"/>
                  </a:lnTo>
                  <a:lnTo>
                    <a:pt x="747" y="4"/>
                  </a:lnTo>
                  <a:lnTo>
                    <a:pt x="722" y="8"/>
                  </a:lnTo>
                  <a:lnTo>
                    <a:pt x="699" y="13"/>
                  </a:lnTo>
                  <a:lnTo>
                    <a:pt x="677" y="19"/>
                  </a:lnTo>
                  <a:lnTo>
                    <a:pt x="656" y="26"/>
                  </a:lnTo>
                  <a:lnTo>
                    <a:pt x="637" y="35"/>
                  </a:lnTo>
                  <a:lnTo>
                    <a:pt x="605" y="57"/>
                  </a:lnTo>
                  <a:lnTo>
                    <a:pt x="605" y="57"/>
                  </a:lnTo>
                  <a:lnTo>
                    <a:pt x="605" y="57"/>
                  </a:lnTo>
                  <a:lnTo>
                    <a:pt x="596" y="65"/>
                  </a:lnTo>
                  <a:lnTo>
                    <a:pt x="596" y="65"/>
                  </a:lnTo>
                  <a:lnTo>
                    <a:pt x="596" y="744"/>
                  </a:lnTo>
                  <a:lnTo>
                    <a:pt x="596" y="744"/>
                  </a:lnTo>
                  <a:lnTo>
                    <a:pt x="607" y="739"/>
                  </a:lnTo>
                  <a:lnTo>
                    <a:pt x="619" y="732"/>
                  </a:lnTo>
                  <a:lnTo>
                    <a:pt x="632" y="727"/>
                  </a:lnTo>
                  <a:lnTo>
                    <a:pt x="646" y="724"/>
                  </a:lnTo>
                  <a:lnTo>
                    <a:pt x="676" y="716"/>
                  </a:lnTo>
                  <a:lnTo>
                    <a:pt x="709" y="711"/>
                  </a:lnTo>
                  <a:lnTo>
                    <a:pt x="745" y="706"/>
                  </a:lnTo>
                  <a:lnTo>
                    <a:pt x="784" y="704"/>
                  </a:lnTo>
                  <a:lnTo>
                    <a:pt x="824" y="703"/>
                  </a:lnTo>
                  <a:lnTo>
                    <a:pt x="864" y="703"/>
                  </a:lnTo>
                  <a:lnTo>
                    <a:pt x="864" y="703"/>
                  </a:lnTo>
                  <a:lnTo>
                    <a:pt x="939" y="704"/>
                  </a:lnTo>
                  <a:lnTo>
                    <a:pt x="1015" y="706"/>
                  </a:lnTo>
                  <a:lnTo>
                    <a:pt x="1153" y="713"/>
                  </a:lnTo>
                  <a:lnTo>
                    <a:pt x="1153" y="713"/>
                  </a:lnTo>
                  <a:lnTo>
                    <a:pt x="1153" y="9"/>
                  </a:lnTo>
                  <a:lnTo>
                    <a:pt x="1153" y="9"/>
                  </a:lnTo>
                  <a:lnTo>
                    <a:pt x="1122" y="10"/>
                  </a:lnTo>
                  <a:lnTo>
                    <a:pt x="1089" y="11"/>
                  </a:lnTo>
                  <a:lnTo>
                    <a:pt x="1089" y="11"/>
                  </a:lnTo>
                  <a:lnTo>
                    <a:pt x="1057" y="10"/>
                  </a:lnTo>
                  <a:lnTo>
                    <a:pt x="1023" y="9"/>
                  </a:lnTo>
                  <a:lnTo>
                    <a:pt x="955" y="5"/>
                  </a:lnTo>
                  <a:lnTo>
                    <a:pt x="955" y="5"/>
                  </a:lnTo>
                  <a:lnTo>
                    <a:pt x="889" y="3"/>
                  </a:lnTo>
                  <a:lnTo>
                    <a:pt x="856" y="1"/>
                  </a:lnTo>
                  <a:lnTo>
                    <a:pt x="824" y="0"/>
                  </a:lnTo>
                  <a:close/>
                  <a:moveTo>
                    <a:pt x="96" y="571"/>
                  </a:moveTo>
                  <a:lnTo>
                    <a:pt x="96" y="571"/>
                  </a:lnTo>
                  <a:lnTo>
                    <a:pt x="88" y="569"/>
                  </a:lnTo>
                  <a:lnTo>
                    <a:pt x="83" y="566"/>
                  </a:lnTo>
                  <a:lnTo>
                    <a:pt x="81" y="561"/>
                  </a:lnTo>
                  <a:lnTo>
                    <a:pt x="80" y="554"/>
                  </a:lnTo>
                  <a:lnTo>
                    <a:pt x="80" y="554"/>
                  </a:lnTo>
                  <a:lnTo>
                    <a:pt x="81" y="548"/>
                  </a:lnTo>
                  <a:lnTo>
                    <a:pt x="83" y="543"/>
                  </a:lnTo>
                  <a:lnTo>
                    <a:pt x="88" y="539"/>
                  </a:lnTo>
                  <a:lnTo>
                    <a:pt x="96" y="538"/>
                  </a:lnTo>
                  <a:lnTo>
                    <a:pt x="396" y="538"/>
                  </a:lnTo>
                  <a:lnTo>
                    <a:pt x="396" y="538"/>
                  </a:lnTo>
                  <a:lnTo>
                    <a:pt x="405" y="537"/>
                  </a:lnTo>
                  <a:lnTo>
                    <a:pt x="405" y="537"/>
                  </a:lnTo>
                  <a:lnTo>
                    <a:pt x="415" y="538"/>
                  </a:lnTo>
                  <a:lnTo>
                    <a:pt x="424" y="539"/>
                  </a:lnTo>
                  <a:lnTo>
                    <a:pt x="434" y="542"/>
                  </a:lnTo>
                  <a:lnTo>
                    <a:pt x="444" y="546"/>
                  </a:lnTo>
                  <a:lnTo>
                    <a:pt x="452" y="552"/>
                  </a:lnTo>
                  <a:lnTo>
                    <a:pt x="461" y="558"/>
                  </a:lnTo>
                  <a:lnTo>
                    <a:pt x="468" y="568"/>
                  </a:lnTo>
                  <a:lnTo>
                    <a:pt x="475" y="579"/>
                  </a:lnTo>
                  <a:lnTo>
                    <a:pt x="475" y="579"/>
                  </a:lnTo>
                  <a:lnTo>
                    <a:pt x="476" y="585"/>
                  </a:lnTo>
                  <a:lnTo>
                    <a:pt x="475" y="592"/>
                  </a:lnTo>
                  <a:lnTo>
                    <a:pt x="471" y="597"/>
                  </a:lnTo>
                  <a:lnTo>
                    <a:pt x="465" y="600"/>
                  </a:lnTo>
                  <a:lnTo>
                    <a:pt x="465" y="600"/>
                  </a:lnTo>
                  <a:lnTo>
                    <a:pt x="460" y="602"/>
                  </a:lnTo>
                  <a:lnTo>
                    <a:pt x="460" y="602"/>
                  </a:lnTo>
                  <a:lnTo>
                    <a:pt x="455" y="600"/>
                  </a:lnTo>
                  <a:lnTo>
                    <a:pt x="450" y="599"/>
                  </a:lnTo>
                  <a:lnTo>
                    <a:pt x="447" y="595"/>
                  </a:lnTo>
                  <a:lnTo>
                    <a:pt x="445" y="592"/>
                  </a:lnTo>
                  <a:lnTo>
                    <a:pt x="445" y="592"/>
                  </a:lnTo>
                  <a:lnTo>
                    <a:pt x="441" y="585"/>
                  </a:lnTo>
                  <a:lnTo>
                    <a:pt x="436" y="581"/>
                  </a:lnTo>
                  <a:lnTo>
                    <a:pt x="431" y="577"/>
                  </a:lnTo>
                  <a:lnTo>
                    <a:pt x="426" y="573"/>
                  </a:lnTo>
                  <a:lnTo>
                    <a:pt x="421" y="572"/>
                  </a:lnTo>
                  <a:lnTo>
                    <a:pt x="415" y="571"/>
                  </a:lnTo>
                  <a:lnTo>
                    <a:pt x="406" y="569"/>
                  </a:lnTo>
                  <a:lnTo>
                    <a:pt x="406" y="569"/>
                  </a:lnTo>
                  <a:lnTo>
                    <a:pt x="399" y="571"/>
                  </a:lnTo>
                  <a:lnTo>
                    <a:pt x="399" y="571"/>
                  </a:lnTo>
                  <a:lnTo>
                    <a:pt x="396" y="571"/>
                  </a:lnTo>
                  <a:lnTo>
                    <a:pt x="96" y="571"/>
                  </a:lnTo>
                  <a:close/>
                  <a:moveTo>
                    <a:pt x="96" y="431"/>
                  </a:moveTo>
                  <a:lnTo>
                    <a:pt x="96" y="431"/>
                  </a:lnTo>
                  <a:lnTo>
                    <a:pt x="88" y="430"/>
                  </a:lnTo>
                  <a:lnTo>
                    <a:pt x="83" y="427"/>
                  </a:lnTo>
                  <a:lnTo>
                    <a:pt x="81" y="422"/>
                  </a:lnTo>
                  <a:lnTo>
                    <a:pt x="80" y="415"/>
                  </a:lnTo>
                  <a:lnTo>
                    <a:pt x="80" y="415"/>
                  </a:lnTo>
                  <a:lnTo>
                    <a:pt x="81" y="409"/>
                  </a:lnTo>
                  <a:lnTo>
                    <a:pt x="83" y="404"/>
                  </a:lnTo>
                  <a:lnTo>
                    <a:pt x="88" y="401"/>
                  </a:lnTo>
                  <a:lnTo>
                    <a:pt x="96" y="399"/>
                  </a:lnTo>
                  <a:lnTo>
                    <a:pt x="396" y="399"/>
                  </a:lnTo>
                  <a:lnTo>
                    <a:pt x="396" y="399"/>
                  </a:lnTo>
                  <a:lnTo>
                    <a:pt x="405" y="399"/>
                  </a:lnTo>
                  <a:lnTo>
                    <a:pt x="405" y="399"/>
                  </a:lnTo>
                  <a:lnTo>
                    <a:pt x="415" y="399"/>
                  </a:lnTo>
                  <a:lnTo>
                    <a:pt x="424" y="400"/>
                  </a:lnTo>
                  <a:lnTo>
                    <a:pt x="434" y="404"/>
                  </a:lnTo>
                  <a:lnTo>
                    <a:pt x="444" y="407"/>
                  </a:lnTo>
                  <a:lnTo>
                    <a:pt x="452" y="412"/>
                  </a:lnTo>
                  <a:lnTo>
                    <a:pt x="461" y="420"/>
                  </a:lnTo>
                  <a:lnTo>
                    <a:pt x="468" y="430"/>
                  </a:lnTo>
                  <a:lnTo>
                    <a:pt x="475" y="441"/>
                  </a:lnTo>
                  <a:lnTo>
                    <a:pt x="475" y="441"/>
                  </a:lnTo>
                  <a:lnTo>
                    <a:pt x="476" y="447"/>
                  </a:lnTo>
                  <a:lnTo>
                    <a:pt x="475" y="453"/>
                  </a:lnTo>
                  <a:lnTo>
                    <a:pt x="471" y="458"/>
                  </a:lnTo>
                  <a:lnTo>
                    <a:pt x="465" y="462"/>
                  </a:lnTo>
                  <a:lnTo>
                    <a:pt x="465" y="462"/>
                  </a:lnTo>
                  <a:lnTo>
                    <a:pt x="460" y="463"/>
                  </a:lnTo>
                  <a:lnTo>
                    <a:pt x="460" y="463"/>
                  </a:lnTo>
                  <a:lnTo>
                    <a:pt x="455" y="462"/>
                  </a:lnTo>
                  <a:lnTo>
                    <a:pt x="450" y="460"/>
                  </a:lnTo>
                  <a:lnTo>
                    <a:pt x="447" y="457"/>
                  </a:lnTo>
                  <a:lnTo>
                    <a:pt x="445" y="452"/>
                  </a:lnTo>
                  <a:lnTo>
                    <a:pt x="445" y="452"/>
                  </a:lnTo>
                  <a:lnTo>
                    <a:pt x="441" y="446"/>
                  </a:lnTo>
                  <a:lnTo>
                    <a:pt x="436" y="441"/>
                  </a:lnTo>
                  <a:lnTo>
                    <a:pt x="431" y="437"/>
                  </a:lnTo>
                  <a:lnTo>
                    <a:pt x="426" y="435"/>
                  </a:lnTo>
                  <a:lnTo>
                    <a:pt x="421" y="432"/>
                  </a:lnTo>
                  <a:lnTo>
                    <a:pt x="415" y="432"/>
                  </a:lnTo>
                  <a:lnTo>
                    <a:pt x="406" y="431"/>
                  </a:lnTo>
                  <a:lnTo>
                    <a:pt x="406" y="431"/>
                  </a:lnTo>
                  <a:lnTo>
                    <a:pt x="399" y="431"/>
                  </a:lnTo>
                  <a:lnTo>
                    <a:pt x="399" y="431"/>
                  </a:lnTo>
                  <a:lnTo>
                    <a:pt x="396" y="431"/>
                  </a:lnTo>
                  <a:lnTo>
                    <a:pt x="96" y="431"/>
                  </a:lnTo>
                  <a:close/>
                  <a:moveTo>
                    <a:pt x="96" y="293"/>
                  </a:moveTo>
                  <a:lnTo>
                    <a:pt x="96" y="293"/>
                  </a:lnTo>
                  <a:lnTo>
                    <a:pt x="88" y="292"/>
                  </a:lnTo>
                  <a:lnTo>
                    <a:pt x="83" y="288"/>
                  </a:lnTo>
                  <a:lnTo>
                    <a:pt x="81" y="283"/>
                  </a:lnTo>
                  <a:lnTo>
                    <a:pt x="80" y="277"/>
                  </a:lnTo>
                  <a:lnTo>
                    <a:pt x="80" y="277"/>
                  </a:lnTo>
                  <a:lnTo>
                    <a:pt x="81" y="270"/>
                  </a:lnTo>
                  <a:lnTo>
                    <a:pt x="83" y="265"/>
                  </a:lnTo>
                  <a:lnTo>
                    <a:pt x="88" y="262"/>
                  </a:lnTo>
                  <a:lnTo>
                    <a:pt x="96" y="260"/>
                  </a:lnTo>
                  <a:lnTo>
                    <a:pt x="396" y="260"/>
                  </a:lnTo>
                  <a:lnTo>
                    <a:pt x="396" y="260"/>
                  </a:lnTo>
                  <a:lnTo>
                    <a:pt x="405" y="260"/>
                  </a:lnTo>
                  <a:lnTo>
                    <a:pt x="405" y="260"/>
                  </a:lnTo>
                  <a:lnTo>
                    <a:pt x="415" y="260"/>
                  </a:lnTo>
                  <a:lnTo>
                    <a:pt x="424" y="262"/>
                  </a:lnTo>
                  <a:lnTo>
                    <a:pt x="434" y="264"/>
                  </a:lnTo>
                  <a:lnTo>
                    <a:pt x="444" y="268"/>
                  </a:lnTo>
                  <a:lnTo>
                    <a:pt x="452" y="274"/>
                  </a:lnTo>
                  <a:lnTo>
                    <a:pt x="461" y="282"/>
                  </a:lnTo>
                  <a:lnTo>
                    <a:pt x="468" y="290"/>
                  </a:lnTo>
                  <a:lnTo>
                    <a:pt x="475" y="302"/>
                  </a:lnTo>
                  <a:lnTo>
                    <a:pt x="475" y="302"/>
                  </a:lnTo>
                  <a:lnTo>
                    <a:pt x="476" y="308"/>
                  </a:lnTo>
                  <a:lnTo>
                    <a:pt x="475" y="314"/>
                  </a:lnTo>
                  <a:lnTo>
                    <a:pt x="471" y="319"/>
                  </a:lnTo>
                  <a:lnTo>
                    <a:pt x="465" y="323"/>
                  </a:lnTo>
                  <a:lnTo>
                    <a:pt x="465" y="323"/>
                  </a:lnTo>
                  <a:lnTo>
                    <a:pt x="460" y="324"/>
                  </a:lnTo>
                  <a:lnTo>
                    <a:pt x="460" y="324"/>
                  </a:lnTo>
                  <a:lnTo>
                    <a:pt x="455" y="324"/>
                  </a:lnTo>
                  <a:lnTo>
                    <a:pt x="450" y="321"/>
                  </a:lnTo>
                  <a:lnTo>
                    <a:pt x="447" y="318"/>
                  </a:lnTo>
                  <a:lnTo>
                    <a:pt x="445" y="314"/>
                  </a:lnTo>
                  <a:lnTo>
                    <a:pt x="445" y="314"/>
                  </a:lnTo>
                  <a:lnTo>
                    <a:pt x="441" y="308"/>
                  </a:lnTo>
                  <a:lnTo>
                    <a:pt x="436" y="303"/>
                  </a:lnTo>
                  <a:lnTo>
                    <a:pt x="431" y="299"/>
                  </a:lnTo>
                  <a:lnTo>
                    <a:pt x="426" y="297"/>
                  </a:lnTo>
                  <a:lnTo>
                    <a:pt x="421" y="294"/>
                  </a:lnTo>
                  <a:lnTo>
                    <a:pt x="415" y="293"/>
                  </a:lnTo>
                  <a:lnTo>
                    <a:pt x="406" y="293"/>
                  </a:lnTo>
                  <a:lnTo>
                    <a:pt x="406" y="293"/>
                  </a:lnTo>
                  <a:lnTo>
                    <a:pt x="399" y="293"/>
                  </a:lnTo>
                  <a:lnTo>
                    <a:pt x="399" y="293"/>
                  </a:lnTo>
                  <a:lnTo>
                    <a:pt x="396" y="293"/>
                  </a:lnTo>
                  <a:lnTo>
                    <a:pt x="96" y="293"/>
                  </a:lnTo>
                  <a:close/>
                  <a:moveTo>
                    <a:pt x="96" y="155"/>
                  </a:moveTo>
                  <a:lnTo>
                    <a:pt x="96" y="155"/>
                  </a:lnTo>
                  <a:lnTo>
                    <a:pt x="88" y="153"/>
                  </a:lnTo>
                  <a:lnTo>
                    <a:pt x="83" y="150"/>
                  </a:lnTo>
                  <a:lnTo>
                    <a:pt x="81" y="145"/>
                  </a:lnTo>
                  <a:lnTo>
                    <a:pt x="80" y="138"/>
                  </a:lnTo>
                  <a:lnTo>
                    <a:pt x="80" y="138"/>
                  </a:lnTo>
                  <a:lnTo>
                    <a:pt x="81" y="132"/>
                  </a:lnTo>
                  <a:lnTo>
                    <a:pt x="83" y="127"/>
                  </a:lnTo>
                  <a:lnTo>
                    <a:pt x="88" y="123"/>
                  </a:lnTo>
                  <a:lnTo>
                    <a:pt x="96" y="122"/>
                  </a:lnTo>
                  <a:lnTo>
                    <a:pt x="396" y="122"/>
                  </a:lnTo>
                  <a:lnTo>
                    <a:pt x="396" y="122"/>
                  </a:lnTo>
                  <a:lnTo>
                    <a:pt x="405" y="121"/>
                  </a:lnTo>
                  <a:lnTo>
                    <a:pt x="405" y="121"/>
                  </a:lnTo>
                  <a:lnTo>
                    <a:pt x="415" y="122"/>
                  </a:lnTo>
                  <a:lnTo>
                    <a:pt x="424" y="123"/>
                  </a:lnTo>
                  <a:lnTo>
                    <a:pt x="434" y="126"/>
                  </a:lnTo>
                  <a:lnTo>
                    <a:pt x="444" y="130"/>
                  </a:lnTo>
                  <a:lnTo>
                    <a:pt x="452" y="135"/>
                  </a:lnTo>
                  <a:lnTo>
                    <a:pt x="461" y="142"/>
                  </a:lnTo>
                  <a:lnTo>
                    <a:pt x="468" y="152"/>
                  </a:lnTo>
                  <a:lnTo>
                    <a:pt x="475" y="163"/>
                  </a:lnTo>
                  <a:lnTo>
                    <a:pt x="475" y="163"/>
                  </a:lnTo>
                  <a:lnTo>
                    <a:pt x="476" y="170"/>
                  </a:lnTo>
                  <a:lnTo>
                    <a:pt x="475" y="176"/>
                  </a:lnTo>
                  <a:lnTo>
                    <a:pt x="471" y="181"/>
                  </a:lnTo>
                  <a:lnTo>
                    <a:pt x="465" y="184"/>
                  </a:lnTo>
                  <a:lnTo>
                    <a:pt x="465" y="184"/>
                  </a:lnTo>
                  <a:lnTo>
                    <a:pt x="460" y="186"/>
                  </a:lnTo>
                  <a:lnTo>
                    <a:pt x="460" y="186"/>
                  </a:lnTo>
                  <a:lnTo>
                    <a:pt x="455" y="184"/>
                  </a:lnTo>
                  <a:lnTo>
                    <a:pt x="450" y="183"/>
                  </a:lnTo>
                  <a:lnTo>
                    <a:pt x="447" y="179"/>
                  </a:lnTo>
                  <a:lnTo>
                    <a:pt x="445" y="176"/>
                  </a:lnTo>
                  <a:lnTo>
                    <a:pt x="445" y="176"/>
                  </a:lnTo>
                  <a:lnTo>
                    <a:pt x="441" y="170"/>
                  </a:lnTo>
                  <a:lnTo>
                    <a:pt x="436" y="165"/>
                  </a:lnTo>
                  <a:lnTo>
                    <a:pt x="431" y="160"/>
                  </a:lnTo>
                  <a:lnTo>
                    <a:pt x="426" y="157"/>
                  </a:lnTo>
                  <a:lnTo>
                    <a:pt x="421" y="156"/>
                  </a:lnTo>
                  <a:lnTo>
                    <a:pt x="415" y="155"/>
                  </a:lnTo>
                  <a:lnTo>
                    <a:pt x="406" y="153"/>
                  </a:lnTo>
                  <a:lnTo>
                    <a:pt x="406" y="153"/>
                  </a:lnTo>
                  <a:lnTo>
                    <a:pt x="399" y="155"/>
                  </a:lnTo>
                  <a:lnTo>
                    <a:pt x="399" y="155"/>
                  </a:lnTo>
                  <a:lnTo>
                    <a:pt x="396" y="155"/>
                  </a:lnTo>
                  <a:lnTo>
                    <a:pt x="96" y="155"/>
                  </a:lnTo>
                  <a:close/>
                  <a:moveTo>
                    <a:pt x="332" y="0"/>
                  </a:moveTo>
                  <a:lnTo>
                    <a:pt x="332" y="0"/>
                  </a:lnTo>
                  <a:lnTo>
                    <a:pt x="299" y="1"/>
                  </a:lnTo>
                  <a:lnTo>
                    <a:pt x="267" y="3"/>
                  </a:lnTo>
                  <a:lnTo>
                    <a:pt x="200" y="6"/>
                  </a:lnTo>
                  <a:lnTo>
                    <a:pt x="200" y="6"/>
                  </a:lnTo>
                  <a:lnTo>
                    <a:pt x="132" y="9"/>
                  </a:lnTo>
                  <a:lnTo>
                    <a:pt x="98" y="10"/>
                  </a:lnTo>
                  <a:lnTo>
                    <a:pt x="66" y="11"/>
                  </a:lnTo>
                  <a:lnTo>
                    <a:pt x="66" y="11"/>
                  </a:lnTo>
                  <a:lnTo>
                    <a:pt x="32" y="10"/>
                  </a:lnTo>
                  <a:lnTo>
                    <a:pt x="0" y="9"/>
                  </a:lnTo>
                  <a:lnTo>
                    <a:pt x="0" y="9"/>
                  </a:lnTo>
                  <a:lnTo>
                    <a:pt x="0" y="349"/>
                  </a:lnTo>
                  <a:lnTo>
                    <a:pt x="0" y="713"/>
                  </a:lnTo>
                  <a:lnTo>
                    <a:pt x="0" y="713"/>
                  </a:lnTo>
                  <a:lnTo>
                    <a:pt x="71" y="709"/>
                  </a:lnTo>
                  <a:lnTo>
                    <a:pt x="144" y="706"/>
                  </a:lnTo>
                  <a:lnTo>
                    <a:pt x="220" y="704"/>
                  </a:lnTo>
                  <a:lnTo>
                    <a:pt x="297" y="703"/>
                  </a:lnTo>
                  <a:lnTo>
                    <a:pt x="297" y="703"/>
                  </a:lnTo>
                  <a:lnTo>
                    <a:pt x="353" y="703"/>
                  </a:lnTo>
                  <a:lnTo>
                    <a:pt x="407" y="706"/>
                  </a:lnTo>
                  <a:lnTo>
                    <a:pt x="434" y="709"/>
                  </a:lnTo>
                  <a:lnTo>
                    <a:pt x="458" y="711"/>
                  </a:lnTo>
                  <a:lnTo>
                    <a:pt x="484" y="715"/>
                  </a:lnTo>
                  <a:lnTo>
                    <a:pt x="508" y="720"/>
                  </a:lnTo>
                  <a:lnTo>
                    <a:pt x="508" y="720"/>
                  </a:lnTo>
                  <a:lnTo>
                    <a:pt x="512" y="723"/>
                  </a:lnTo>
                  <a:lnTo>
                    <a:pt x="517" y="726"/>
                  </a:lnTo>
                  <a:lnTo>
                    <a:pt x="528" y="735"/>
                  </a:lnTo>
                  <a:lnTo>
                    <a:pt x="540" y="744"/>
                  </a:lnTo>
                  <a:lnTo>
                    <a:pt x="545" y="747"/>
                  </a:lnTo>
                  <a:lnTo>
                    <a:pt x="550" y="749"/>
                  </a:lnTo>
                  <a:lnTo>
                    <a:pt x="550" y="749"/>
                  </a:lnTo>
                  <a:lnTo>
                    <a:pt x="553" y="747"/>
                  </a:lnTo>
                  <a:lnTo>
                    <a:pt x="555" y="745"/>
                  </a:lnTo>
                  <a:lnTo>
                    <a:pt x="557" y="741"/>
                  </a:lnTo>
                  <a:lnTo>
                    <a:pt x="557" y="736"/>
                  </a:lnTo>
                  <a:lnTo>
                    <a:pt x="557" y="736"/>
                  </a:lnTo>
                  <a:lnTo>
                    <a:pt x="557" y="65"/>
                  </a:lnTo>
                  <a:lnTo>
                    <a:pt x="557" y="65"/>
                  </a:lnTo>
                  <a:lnTo>
                    <a:pt x="547" y="56"/>
                  </a:lnTo>
                  <a:lnTo>
                    <a:pt x="535" y="47"/>
                  </a:lnTo>
                  <a:lnTo>
                    <a:pt x="524" y="40"/>
                  </a:lnTo>
                  <a:lnTo>
                    <a:pt x="513" y="34"/>
                  </a:lnTo>
                  <a:lnTo>
                    <a:pt x="499" y="28"/>
                  </a:lnTo>
                  <a:lnTo>
                    <a:pt x="487" y="21"/>
                  </a:lnTo>
                  <a:lnTo>
                    <a:pt x="473" y="18"/>
                  </a:lnTo>
                  <a:lnTo>
                    <a:pt x="460" y="14"/>
                  </a:lnTo>
                  <a:lnTo>
                    <a:pt x="430" y="8"/>
                  </a:lnTo>
                  <a:lnTo>
                    <a:pt x="399" y="4"/>
                  </a:lnTo>
                  <a:lnTo>
                    <a:pt x="365" y="1"/>
                  </a:lnTo>
                  <a:lnTo>
                    <a:pt x="332" y="0"/>
                  </a:lnTo>
                  <a:close/>
                </a:path>
              </a:pathLst>
            </a:custGeom>
            <a:solidFill>
              <a:srgbClr val="FFFF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3"/>
            <p:cNvSpPr>
              <a:spLocks/>
            </p:cNvSpPr>
            <p:nvPr/>
          </p:nvSpPr>
          <p:spPr bwMode="auto">
            <a:xfrm>
              <a:off x="428" y="1424"/>
              <a:ext cx="79" cy="13"/>
            </a:xfrm>
            <a:custGeom>
              <a:avLst/>
              <a:gdLst>
                <a:gd name="T0" fmla="*/ 16 w 396"/>
                <a:gd name="T1" fmla="*/ 64 h 64"/>
                <a:gd name="T2" fmla="*/ 16 w 396"/>
                <a:gd name="T3" fmla="*/ 64 h 64"/>
                <a:gd name="T4" fmla="*/ 10 w 396"/>
                <a:gd name="T5" fmla="*/ 64 h 64"/>
                <a:gd name="T6" fmla="*/ 10 w 396"/>
                <a:gd name="T7" fmla="*/ 64 h 64"/>
                <a:gd name="T8" fmla="*/ 4 w 396"/>
                <a:gd name="T9" fmla="*/ 60 h 64"/>
                <a:gd name="T10" fmla="*/ 1 w 396"/>
                <a:gd name="T11" fmla="*/ 55 h 64"/>
                <a:gd name="T12" fmla="*/ 0 w 396"/>
                <a:gd name="T13" fmla="*/ 49 h 64"/>
                <a:gd name="T14" fmla="*/ 1 w 396"/>
                <a:gd name="T15" fmla="*/ 42 h 64"/>
                <a:gd name="T16" fmla="*/ 1 w 396"/>
                <a:gd name="T17" fmla="*/ 42 h 64"/>
                <a:gd name="T18" fmla="*/ 6 w 396"/>
                <a:gd name="T19" fmla="*/ 30 h 64"/>
                <a:gd name="T20" fmla="*/ 14 w 396"/>
                <a:gd name="T21" fmla="*/ 21 h 64"/>
                <a:gd name="T22" fmla="*/ 23 w 396"/>
                <a:gd name="T23" fmla="*/ 14 h 64"/>
                <a:gd name="T24" fmla="*/ 32 w 396"/>
                <a:gd name="T25" fmla="*/ 9 h 64"/>
                <a:gd name="T26" fmla="*/ 41 w 396"/>
                <a:gd name="T27" fmla="*/ 5 h 64"/>
                <a:gd name="T28" fmla="*/ 51 w 396"/>
                <a:gd name="T29" fmla="*/ 1 h 64"/>
                <a:gd name="T30" fmla="*/ 61 w 396"/>
                <a:gd name="T31" fmla="*/ 0 h 64"/>
                <a:gd name="T32" fmla="*/ 70 w 396"/>
                <a:gd name="T33" fmla="*/ 0 h 64"/>
                <a:gd name="T34" fmla="*/ 70 w 396"/>
                <a:gd name="T35" fmla="*/ 0 h 64"/>
                <a:gd name="T36" fmla="*/ 80 w 396"/>
                <a:gd name="T37" fmla="*/ 0 h 64"/>
                <a:gd name="T38" fmla="*/ 380 w 396"/>
                <a:gd name="T39" fmla="*/ 0 h 64"/>
                <a:gd name="T40" fmla="*/ 380 w 396"/>
                <a:gd name="T41" fmla="*/ 0 h 64"/>
                <a:gd name="T42" fmla="*/ 386 w 396"/>
                <a:gd name="T43" fmla="*/ 1 h 64"/>
                <a:gd name="T44" fmla="*/ 391 w 396"/>
                <a:gd name="T45" fmla="*/ 5 h 64"/>
                <a:gd name="T46" fmla="*/ 395 w 396"/>
                <a:gd name="T47" fmla="*/ 10 h 64"/>
                <a:gd name="T48" fmla="*/ 396 w 396"/>
                <a:gd name="T49" fmla="*/ 16 h 64"/>
                <a:gd name="T50" fmla="*/ 396 w 396"/>
                <a:gd name="T51" fmla="*/ 16 h 64"/>
                <a:gd name="T52" fmla="*/ 395 w 396"/>
                <a:gd name="T53" fmla="*/ 23 h 64"/>
                <a:gd name="T54" fmla="*/ 391 w 396"/>
                <a:gd name="T55" fmla="*/ 29 h 64"/>
                <a:gd name="T56" fmla="*/ 386 w 396"/>
                <a:gd name="T57" fmla="*/ 31 h 64"/>
                <a:gd name="T58" fmla="*/ 380 w 396"/>
                <a:gd name="T59" fmla="*/ 33 h 64"/>
                <a:gd name="T60" fmla="*/ 78 w 396"/>
                <a:gd name="T61" fmla="*/ 33 h 64"/>
                <a:gd name="T62" fmla="*/ 78 w 396"/>
                <a:gd name="T63" fmla="*/ 33 h 64"/>
                <a:gd name="T64" fmla="*/ 76 w 396"/>
                <a:gd name="T65" fmla="*/ 33 h 64"/>
                <a:gd name="T66" fmla="*/ 76 w 396"/>
                <a:gd name="T67" fmla="*/ 33 h 64"/>
                <a:gd name="T68" fmla="*/ 69 w 396"/>
                <a:gd name="T69" fmla="*/ 33 h 64"/>
                <a:gd name="T70" fmla="*/ 69 w 396"/>
                <a:gd name="T71" fmla="*/ 33 h 64"/>
                <a:gd name="T72" fmla="*/ 60 w 396"/>
                <a:gd name="T73" fmla="*/ 33 h 64"/>
                <a:gd name="T74" fmla="*/ 55 w 396"/>
                <a:gd name="T75" fmla="*/ 34 h 64"/>
                <a:gd name="T76" fmla="*/ 49 w 396"/>
                <a:gd name="T77" fmla="*/ 36 h 64"/>
                <a:gd name="T78" fmla="*/ 44 w 396"/>
                <a:gd name="T79" fmla="*/ 39 h 64"/>
                <a:gd name="T80" fmla="*/ 39 w 396"/>
                <a:gd name="T81" fmla="*/ 42 h 64"/>
                <a:gd name="T82" fmla="*/ 34 w 396"/>
                <a:gd name="T83" fmla="*/ 47 h 64"/>
                <a:gd name="T84" fmla="*/ 31 w 396"/>
                <a:gd name="T85" fmla="*/ 54 h 64"/>
                <a:gd name="T86" fmla="*/ 31 w 396"/>
                <a:gd name="T87" fmla="*/ 54 h 64"/>
                <a:gd name="T88" fmla="*/ 29 w 396"/>
                <a:gd name="T89" fmla="*/ 59 h 64"/>
                <a:gd name="T90" fmla="*/ 25 w 396"/>
                <a:gd name="T91" fmla="*/ 61 h 64"/>
                <a:gd name="T92" fmla="*/ 20 w 396"/>
                <a:gd name="T93" fmla="*/ 64 h 64"/>
                <a:gd name="T94" fmla="*/ 16 w 396"/>
                <a:gd name="T9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16" y="64"/>
                  </a:moveTo>
                  <a:lnTo>
                    <a:pt x="16" y="64"/>
                  </a:lnTo>
                  <a:lnTo>
                    <a:pt x="10" y="64"/>
                  </a:lnTo>
                  <a:lnTo>
                    <a:pt x="10" y="64"/>
                  </a:lnTo>
                  <a:lnTo>
                    <a:pt x="4" y="60"/>
                  </a:lnTo>
                  <a:lnTo>
                    <a:pt x="1" y="55"/>
                  </a:lnTo>
                  <a:lnTo>
                    <a:pt x="0" y="49"/>
                  </a:lnTo>
                  <a:lnTo>
                    <a:pt x="1" y="42"/>
                  </a:lnTo>
                  <a:lnTo>
                    <a:pt x="1" y="42"/>
                  </a:lnTo>
                  <a:lnTo>
                    <a:pt x="6" y="30"/>
                  </a:lnTo>
                  <a:lnTo>
                    <a:pt x="14" y="21"/>
                  </a:lnTo>
                  <a:lnTo>
                    <a:pt x="23" y="14"/>
                  </a:lnTo>
                  <a:lnTo>
                    <a:pt x="32" y="9"/>
                  </a:lnTo>
                  <a:lnTo>
                    <a:pt x="41" y="5"/>
                  </a:lnTo>
                  <a:lnTo>
                    <a:pt x="51" y="1"/>
                  </a:lnTo>
                  <a:lnTo>
                    <a:pt x="61" y="0"/>
                  </a:lnTo>
                  <a:lnTo>
                    <a:pt x="70" y="0"/>
                  </a:lnTo>
                  <a:lnTo>
                    <a:pt x="70" y="0"/>
                  </a:lnTo>
                  <a:lnTo>
                    <a:pt x="80" y="0"/>
                  </a:lnTo>
                  <a:lnTo>
                    <a:pt x="380" y="0"/>
                  </a:lnTo>
                  <a:lnTo>
                    <a:pt x="380" y="0"/>
                  </a:lnTo>
                  <a:lnTo>
                    <a:pt x="386" y="1"/>
                  </a:lnTo>
                  <a:lnTo>
                    <a:pt x="391" y="5"/>
                  </a:lnTo>
                  <a:lnTo>
                    <a:pt x="395" y="10"/>
                  </a:lnTo>
                  <a:lnTo>
                    <a:pt x="396" y="16"/>
                  </a:lnTo>
                  <a:lnTo>
                    <a:pt x="396" y="16"/>
                  </a:lnTo>
                  <a:lnTo>
                    <a:pt x="395" y="23"/>
                  </a:lnTo>
                  <a:lnTo>
                    <a:pt x="391" y="29"/>
                  </a:lnTo>
                  <a:lnTo>
                    <a:pt x="386" y="31"/>
                  </a:lnTo>
                  <a:lnTo>
                    <a:pt x="380" y="33"/>
                  </a:lnTo>
                  <a:lnTo>
                    <a:pt x="78" y="33"/>
                  </a:lnTo>
                  <a:lnTo>
                    <a:pt x="78" y="33"/>
                  </a:lnTo>
                  <a:lnTo>
                    <a:pt x="76" y="33"/>
                  </a:lnTo>
                  <a:lnTo>
                    <a:pt x="76" y="33"/>
                  </a:lnTo>
                  <a:lnTo>
                    <a:pt x="69" y="33"/>
                  </a:lnTo>
                  <a:lnTo>
                    <a:pt x="69" y="33"/>
                  </a:lnTo>
                  <a:lnTo>
                    <a:pt x="60" y="33"/>
                  </a:lnTo>
                  <a:lnTo>
                    <a:pt x="55" y="34"/>
                  </a:lnTo>
                  <a:lnTo>
                    <a:pt x="49" y="36"/>
                  </a:lnTo>
                  <a:lnTo>
                    <a:pt x="44" y="39"/>
                  </a:lnTo>
                  <a:lnTo>
                    <a:pt x="39" y="42"/>
                  </a:lnTo>
                  <a:lnTo>
                    <a:pt x="34" y="47"/>
                  </a:lnTo>
                  <a:lnTo>
                    <a:pt x="31" y="54"/>
                  </a:lnTo>
                  <a:lnTo>
                    <a:pt x="31" y="54"/>
                  </a:lnTo>
                  <a:lnTo>
                    <a:pt x="29" y="59"/>
                  </a:lnTo>
                  <a:lnTo>
                    <a:pt x="25" y="61"/>
                  </a:lnTo>
                  <a:lnTo>
                    <a:pt x="20" y="64"/>
                  </a:lnTo>
                  <a:lnTo>
                    <a:pt x="16"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34"/>
            <p:cNvSpPr>
              <a:spLocks/>
            </p:cNvSpPr>
            <p:nvPr/>
          </p:nvSpPr>
          <p:spPr bwMode="auto">
            <a:xfrm>
              <a:off x="428" y="1396"/>
              <a:ext cx="79" cy="13"/>
            </a:xfrm>
            <a:custGeom>
              <a:avLst/>
              <a:gdLst>
                <a:gd name="T0" fmla="*/ 16 w 396"/>
                <a:gd name="T1" fmla="*/ 63 h 63"/>
                <a:gd name="T2" fmla="*/ 16 w 396"/>
                <a:gd name="T3" fmla="*/ 63 h 63"/>
                <a:gd name="T4" fmla="*/ 10 w 396"/>
                <a:gd name="T5" fmla="*/ 62 h 63"/>
                <a:gd name="T6" fmla="*/ 10 w 396"/>
                <a:gd name="T7" fmla="*/ 62 h 63"/>
                <a:gd name="T8" fmla="*/ 4 w 396"/>
                <a:gd name="T9" fmla="*/ 58 h 63"/>
                <a:gd name="T10" fmla="*/ 1 w 396"/>
                <a:gd name="T11" fmla="*/ 53 h 63"/>
                <a:gd name="T12" fmla="*/ 0 w 396"/>
                <a:gd name="T13" fmla="*/ 47 h 63"/>
                <a:gd name="T14" fmla="*/ 1 w 396"/>
                <a:gd name="T15" fmla="*/ 41 h 63"/>
                <a:gd name="T16" fmla="*/ 1 w 396"/>
                <a:gd name="T17" fmla="*/ 41 h 63"/>
                <a:gd name="T18" fmla="*/ 6 w 396"/>
                <a:gd name="T19" fmla="*/ 30 h 63"/>
                <a:gd name="T20" fmla="*/ 14 w 396"/>
                <a:gd name="T21" fmla="*/ 21 h 63"/>
                <a:gd name="T22" fmla="*/ 23 w 396"/>
                <a:gd name="T23" fmla="*/ 14 h 63"/>
                <a:gd name="T24" fmla="*/ 32 w 396"/>
                <a:gd name="T25" fmla="*/ 7 h 63"/>
                <a:gd name="T26" fmla="*/ 41 w 396"/>
                <a:gd name="T27" fmla="*/ 4 h 63"/>
                <a:gd name="T28" fmla="*/ 51 w 396"/>
                <a:gd name="T29" fmla="*/ 1 h 63"/>
                <a:gd name="T30" fmla="*/ 61 w 396"/>
                <a:gd name="T31" fmla="*/ 0 h 63"/>
                <a:gd name="T32" fmla="*/ 70 w 396"/>
                <a:gd name="T33" fmla="*/ 0 h 63"/>
                <a:gd name="T34" fmla="*/ 70 w 396"/>
                <a:gd name="T35" fmla="*/ 0 h 63"/>
                <a:gd name="T36" fmla="*/ 80 w 396"/>
                <a:gd name="T37" fmla="*/ 0 h 63"/>
                <a:gd name="T38" fmla="*/ 380 w 396"/>
                <a:gd name="T39" fmla="*/ 0 h 63"/>
                <a:gd name="T40" fmla="*/ 380 w 396"/>
                <a:gd name="T41" fmla="*/ 0 h 63"/>
                <a:gd name="T42" fmla="*/ 386 w 396"/>
                <a:gd name="T43" fmla="*/ 1 h 63"/>
                <a:gd name="T44" fmla="*/ 391 w 396"/>
                <a:gd name="T45" fmla="*/ 5 h 63"/>
                <a:gd name="T46" fmla="*/ 395 w 396"/>
                <a:gd name="T47" fmla="*/ 10 h 63"/>
                <a:gd name="T48" fmla="*/ 396 w 396"/>
                <a:gd name="T49" fmla="*/ 16 h 63"/>
                <a:gd name="T50" fmla="*/ 396 w 396"/>
                <a:gd name="T51" fmla="*/ 16 h 63"/>
                <a:gd name="T52" fmla="*/ 395 w 396"/>
                <a:gd name="T53" fmla="*/ 22 h 63"/>
                <a:gd name="T54" fmla="*/ 391 w 396"/>
                <a:gd name="T55" fmla="*/ 27 h 63"/>
                <a:gd name="T56" fmla="*/ 386 w 396"/>
                <a:gd name="T57" fmla="*/ 31 h 63"/>
                <a:gd name="T58" fmla="*/ 380 w 396"/>
                <a:gd name="T59" fmla="*/ 32 h 63"/>
                <a:gd name="T60" fmla="*/ 78 w 396"/>
                <a:gd name="T61" fmla="*/ 32 h 63"/>
                <a:gd name="T62" fmla="*/ 78 w 396"/>
                <a:gd name="T63" fmla="*/ 32 h 63"/>
                <a:gd name="T64" fmla="*/ 76 w 396"/>
                <a:gd name="T65" fmla="*/ 32 h 63"/>
                <a:gd name="T66" fmla="*/ 76 w 396"/>
                <a:gd name="T67" fmla="*/ 32 h 63"/>
                <a:gd name="T68" fmla="*/ 69 w 396"/>
                <a:gd name="T69" fmla="*/ 32 h 63"/>
                <a:gd name="T70" fmla="*/ 69 w 396"/>
                <a:gd name="T71" fmla="*/ 32 h 63"/>
                <a:gd name="T72" fmla="*/ 60 w 396"/>
                <a:gd name="T73" fmla="*/ 32 h 63"/>
                <a:gd name="T74" fmla="*/ 55 w 396"/>
                <a:gd name="T75" fmla="*/ 34 h 63"/>
                <a:gd name="T76" fmla="*/ 49 w 396"/>
                <a:gd name="T77" fmla="*/ 36 h 63"/>
                <a:gd name="T78" fmla="*/ 44 w 396"/>
                <a:gd name="T79" fmla="*/ 39 h 63"/>
                <a:gd name="T80" fmla="*/ 39 w 396"/>
                <a:gd name="T81" fmla="*/ 42 h 63"/>
                <a:gd name="T82" fmla="*/ 34 w 396"/>
                <a:gd name="T83" fmla="*/ 47 h 63"/>
                <a:gd name="T84" fmla="*/ 31 w 396"/>
                <a:gd name="T85" fmla="*/ 53 h 63"/>
                <a:gd name="T86" fmla="*/ 31 w 396"/>
                <a:gd name="T87" fmla="*/ 53 h 63"/>
                <a:gd name="T88" fmla="*/ 29 w 396"/>
                <a:gd name="T89" fmla="*/ 57 h 63"/>
                <a:gd name="T90" fmla="*/ 25 w 396"/>
                <a:gd name="T91" fmla="*/ 61 h 63"/>
                <a:gd name="T92" fmla="*/ 20 w 396"/>
                <a:gd name="T93" fmla="*/ 63 h 63"/>
                <a:gd name="T94" fmla="*/ 16 w 396"/>
                <a:gd name="T9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3">
                  <a:moveTo>
                    <a:pt x="16" y="63"/>
                  </a:moveTo>
                  <a:lnTo>
                    <a:pt x="16" y="63"/>
                  </a:lnTo>
                  <a:lnTo>
                    <a:pt x="10" y="62"/>
                  </a:lnTo>
                  <a:lnTo>
                    <a:pt x="10" y="62"/>
                  </a:lnTo>
                  <a:lnTo>
                    <a:pt x="4" y="58"/>
                  </a:lnTo>
                  <a:lnTo>
                    <a:pt x="1" y="53"/>
                  </a:lnTo>
                  <a:lnTo>
                    <a:pt x="0" y="47"/>
                  </a:lnTo>
                  <a:lnTo>
                    <a:pt x="1" y="41"/>
                  </a:lnTo>
                  <a:lnTo>
                    <a:pt x="1" y="41"/>
                  </a:lnTo>
                  <a:lnTo>
                    <a:pt x="6" y="30"/>
                  </a:lnTo>
                  <a:lnTo>
                    <a:pt x="14" y="21"/>
                  </a:lnTo>
                  <a:lnTo>
                    <a:pt x="23" y="14"/>
                  </a:lnTo>
                  <a:lnTo>
                    <a:pt x="32" y="7"/>
                  </a:lnTo>
                  <a:lnTo>
                    <a:pt x="41" y="4"/>
                  </a:lnTo>
                  <a:lnTo>
                    <a:pt x="51" y="1"/>
                  </a:lnTo>
                  <a:lnTo>
                    <a:pt x="61" y="0"/>
                  </a:lnTo>
                  <a:lnTo>
                    <a:pt x="70" y="0"/>
                  </a:lnTo>
                  <a:lnTo>
                    <a:pt x="70" y="0"/>
                  </a:lnTo>
                  <a:lnTo>
                    <a:pt x="80" y="0"/>
                  </a:lnTo>
                  <a:lnTo>
                    <a:pt x="380" y="0"/>
                  </a:lnTo>
                  <a:lnTo>
                    <a:pt x="380" y="0"/>
                  </a:lnTo>
                  <a:lnTo>
                    <a:pt x="386" y="1"/>
                  </a:lnTo>
                  <a:lnTo>
                    <a:pt x="391" y="5"/>
                  </a:lnTo>
                  <a:lnTo>
                    <a:pt x="395" y="10"/>
                  </a:lnTo>
                  <a:lnTo>
                    <a:pt x="396" y="16"/>
                  </a:lnTo>
                  <a:lnTo>
                    <a:pt x="396" y="16"/>
                  </a:lnTo>
                  <a:lnTo>
                    <a:pt x="395" y="22"/>
                  </a:lnTo>
                  <a:lnTo>
                    <a:pt x="391" y="27"/>
                  </a:lnTo>
                  <a:lnTo>
                    <a:pt x="386" y="31"/>
                  </a:lnTo>
                  <a:lnTo>
                    <a:pt x="380" y="32"/>
                  </a:lnTo>
                  <a:lnTo>
                    <a:pt x="78" y="32"/>
                  </a:lnTo>
                  <a:lnTo>
                    <a:pt x="78" y="32"/>
                  </a:lnTo>
                  <a:lnTo>
                    <a:pt x="76" y="32"/>
                  </a:lnTo>
                  <a:lnTo>
                    <a:pt x="76" y="32"/>
                  </a:lnTo>
                  <a:lnTo>
                    <a:pt x="69" y="32"/>
                  </a:lnTo>
                  <a:lnTo>
                    <a:pt x="69" y="32"/>
                  </a:lnTo>
                  <a:lnTo>
                    <a:pt x="60" y="32"/>
                  </a:lnTo>
                  <a:lnTo>
                    <a:pt x="55" y="34"/>
                  </a:lnTo>
                  <a:lnTo>
                    <a:pt x="49" y="36"/>
                  </a:lnTo>
                  <a:lnTo>
                    <a:pt x="44" y="39"/>
                  </a:lnTo>
                  <a:lnTo>
                    <a:pt x="39" y="42"/>
                  </a:lnTo>
                  <a:lnTo>
                    <a:pt x="34" y="47"/>
                  </a:lnTo>
                  <a:lnTo>
                    <a:pt x="31" y="53"/>
                  </a:lnTo>
                  <a:lnTo>
                    <a:pt x="31" y="53"/>
                  </a:lnTo>
                  <a:lnTo>
                    <a:pt x="29" y="57"/>
                  </a:lnTo>
                  <a:lnTo>
                    <a:pt x="25" y="61"/>
                  </a:lnTo>
                  <a:lnTo>
                    <a:pt x="20" y="63"/>
                  </a:lnTo>
                  <a:lnTo>
                    <a:pt x="16" y="6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35"/>
            <p:cNvSpPr>
              <a:spLocks/>
            </p:cNvSpPr>
            <p:nvPr/>
          </p:nvSpPr>
          <p:spPr bwMode="auto">
            <a:xfrm>
              <a:off x="428" y="1368"/>
              <a:ext cx="79" cy="13"/>
            </a:xfrm>
            <a:custGeom>
              <a:avLst/>
              <a:gdLst>
                <a:gd name="T0" fmla="*/ 16 w 396"/>
                <a:gd name="T1" fmla="*/ 65 h 65"/>
                <a:gd name="T2" fmla="*/ 16 w 396"/>
                <a:gd name="T3" fmla="*/ 65 h 65"/>
                <a:gd name="T4" fmla="*/ 10 w 396"/>
                <a:gd name="T5" fmla="*/ 64 h 65"/>
                <a:gd name="T6" fmla="*/ 10 w 396"/>
                <a:gd name="T7" fmla="*/ 64 h 65"/>
                <a:gd name="T8" fmla="*/ 4 w 396"/>
                <a:gd name="T9" fmla="*/ 60 h 65"/>
                <a:gd name="T10" fmla="*/ 1 w 396"/>
                <a:gd name="T11" fmla="*/ 55 h 65"/>
                <a:gd name="T12" fmla="*/ 0 w 396"/>
                <a:gd name="T13" fmla="*/ 49 h 65"/>
                <a:gd name="T14" fmla="*/ 1 w 396"/>
                <a:gd name="T15" fmla="*/ 43 h 65"/>
                <a:gd name="T16" fmla="*/ 1 w 396"/>
                <a:gd name="T17" fmla="*/ 43 h 65"/>
                <a:gd name="T18" fmla="*/ 6 w 396"/>
                <a:gd name="T19" fmla="*/ 32 h 65"/>
                <a:gd name="T20" fmla="*/ 14 w 396"/>
                <a:gd name="T21" fmla="*/ 22 h 65"/>
                <a:gd name="T22" fmla="*/ 23 w 396"/>
                <a:gd name="T23" fmla="*/ 14 h 65"/>
                <a:gd name="T24" fmla="*/ 32 w 396"/>
                <a:gd name="T25" fmla="*/ 9 h 65"/>
                <a:gd name="T26" fmla="*/ 41 w 396"/>
                <a:gd name="T27" fmla="*/ 5 h 65"/>
                <a:gd name="T28" fmla="*/ 51 w 396"/>
                <a:gd name="T29" fmla="*/ 3 h 65"/>
                <a:gd name="T30" fmla="*/ 61 w 396"/>
                <a:gd name="T31" fmla="*/ 2 h 65"/>
                <a:gd name="T32" fmla="*/ 70 w 396"/>
                <a:gd name="T33" fmla="*/ 0 h 65"/>
                <a:gd name="T34" fmla="*/ 70 w 396"/>
                <a:gd name="T35" fmla="*/ 0 h 65"/>
                <a:gd name="T36" fmla="*/ 80 w 396"/>
                <a:gd name="T37" fmla="*/ 2 h 65"/>
                <a:gd name="T38" fmla="*/ 380 w 396"/>
                <a:gd name="T39" fmla="*/ 2 h 65"/>
                <a:gd name="T40" fmla="*/ 380 w 396"/>
                <a:gd name="T41" fmla="*/ 2 h 65"/>
                <a:gd name="T42" fmla="*/ 386 w 396"/>
                <a:gd name="T43" fmla="*/ 3 h 65"/>
                <a:gd name="T44" fmla="*/ 391 w 396"/>
                <a:gd name="T45" fmla="*/ 5 h 65"/>
                <a:gd name="T46" fmla="*/ 395 w 396"/>
                <a:gd name="T47" fmla="*/ 12 h 65"/>
                <a:gd name="T48" fmla="*/ 396 w 396"/>
                <a:gd name="T49" fmla="*/ 18 h 65"/>
                <a:gd name="T50" fmla="*/ 396 w 396"/>
                <a:gd name="T51" fmla="*/ 18 h 65"/>
                <a:gd name="T52" fmla="*/ 395 w 396"/>
                <a:gd name="T53" fmla="*/ 24 h 65"/>
                <a:gd name="T54" fmla="*/ 391 w 396"/>
                <a:gd name="T55" fmla="*/ 29 h 65"/>
                <a:gd name="T56" fmla="*/ 386 w 396"/>
                <a:gd name="T57" fmla="*/ 33 h 65"/>
                <a:gd name="T58" fmla="*/ 380 w 396"/>
                <a:gd name="T59" fmla="*/ 34 h 65"/>
                <a:gd name="T60" fmla="*/ 78 w 396"/>
                <a:gd name="T61" fmla="*/ 34 h 65"/>
                <a:gd name="T62" fmla="*/ 78 w 396"/>
                <a:gd name="T63" fmla="*/ 34 h 65"/>
                <a:gd name="T64" fmla="*/ 76 w 396"/>
                <a:gd name="T65" fmla="*/ 33 h 65"/>
                <a:gd name="T66" fmla="*/ 76 w 396"/>
                <a:gd name="T67" fmla="*/ 33 h 65"/>
                <a:gd name="T68" fmla="*/ 69 w 396"/>
                <a:gd name="T69" fmla="*/ 33 h 65"/>
                <a:gd name="T70" fmla="*/ 69 w 396"/>
                <a:gd name="T71" fmla="*/ 33 h 65"/>
                <a:gd name="T72" fmla="*/ 60 w 396"/>
                <a:gd name="T73" fmla="*/ 34 h 65"/>
                <a:gd name="T74" fmla="*/ 55 w 396"/>
                <a:gd name="T75" fmla="*/ 35 h 65"/>
                <a:gd name="T76" fmla="*/ 49 w 396"/>
                <a:gd name="T77" fmla="*/ 37 h 65"/>
                <a:gd name="T78" fmla="*/ 44 w 396"/>
                <a:gd name="T79" fmla="*/ 39 h 65"/>
                <a:gd name="T80" fmla="*/ 39 w 396"/>
                <a:gd name="T81" fmla="*/ 43 h 65"/>
                <a:gd name="T82" fmla="*/ 34 w 396"/>
                <a:gd name="T83" fmla="*/ 48 h 65"/>
                <a:gd name="T84" fmla="*/ 31 w 396"/>
                <a:gd name="T85" fmla="*/ 55 h 65"/>
                <a:gd name="T86" fmla="*/ 31 w 396"/>
                <a:gd name="T87" fmla="*/ 55 h 65"/>
                <a:gd name="T88" fmla="*/ 29 w 396"/>
                <a:gd name="T89" fmla="*/ 59 h 65"/>
                <a:gd name="T90" fmla="*/ 25 w 396"/>
                <a:gd name="T91" fmla="*/ 63 h 65"/>
                <a:gd name="T92" fmla="*/ 20 w 396"/>
                <a:gd name="T93" fmla="*/ 64 h 65"/>
                <a:gd name="T94" fmla="*/ 16 w 396"/>
                <a:gd name="T95"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16" y="65"/>
                  </a:moveTo>
                  <a:lnTo>
                    <a:pt x="16" y="65"/>
                  </a:lnTo>
                  <a:lnTo>
                    <a:pt x="10" y="64"/>
                  </a:lnTo>
                  <a:lnTo>
                    <a:pt x="10" y="64"/>
                  </a:lnTo>
                  <a:lnTo>
                    <a:pt x="4" y="60"/>
                  </a:lnTo>
                  <a:lnTo>
                    <a:pt x="1" y="55"/>
                  </a:lnTo>
                  <a:lnTo>
                    <a:pt x="0" y="49"/>
                  </a:lnTo>
                  <a:lnTo>
                    <a:pt x="1" y="43"/>
                  </a:lnTo>
                  <a:lnTo>
                    <a:pt x="1" y="43"/>
                  </a:lnTo>
                  <a:lnTo>
                    <a:pt x="6" y="32"/>
                  </a:lnTo>
                  <a:lnTo>
                    <a:pt x="14" y="22"/>
                  </a:lnTo>
                  <a:lnTo>
                    <a:pt x="23" y="14"/>
                  </a:lnTo>
                  <a:lnTo>
                    <a:pt x="32" y="9"/>
                  </a:lnTo>
                  <a:lnTo>
                    <a:pt x="41" y="5"/>
                  </a:lnTo>
                  <a:lnTo>
                    <a:pt x="51" y="3"/>
                  </a:lnTo>
                  <a:lnTo>
                    <a:pt x="61" y="2"/>
                  </a:lnTo>
                  <a:lnTo>
                    <a:pt x="70" y="0"/>
                  </a:lnTo>
                  <a:lnTo>
                    <a:pt x="70" y="0"/>
                  </a:lnTo>
                  <a:lnTo>
                    <a:pt x="80" y="2"/>
                  </a:lnTo>
                  <a:lnTo>
                    <a:pt x="380" y="2"/>
                  </a:lnTo>
                  <a:lnTo>
                    <a:pt x="380" y="2"/>
                  </a:lnTo>
                  <a:lnTo>
                    <a:pt x="386" y="3"/>
                  </a:lnTo>
                  <a:lnTo>
                    <a:pt x="391" y="5"/>
                  </a:lnTo>
                  <a:lnTo>
                    <a:pt x="395" y="12"/>
                  </a:lnTo>
                  <a:lnTo>
                    <a:pt x="396" y="18"/>
                  </a:lnTo>
                  <a:lnTo>
                    <a:pt x="396" y="18"/>
                  </a:lnTo>
                  <a:lnTo>
                    <a:pt x="395" y="24"/>
                  </a:lnTo>
                  <a:lnTo>
                    <a:pt x="391" y="29"/>
                  </a:lnTo>
                  <a:lnTo>
                    <a:pt x="386" y="33"/>
                  </a:lnTo>
                  <a:lnTo>
                    <a:pt x="380" y="34"/>
                  </a:lnTo>
                  <a:lnTo>
                    <a:pt x="78" y="34"/>
                  </a:lnTo>
                  <a:lnTo>
                    <a:pt x="78" y="34"/>
                  </a:lnTo>
                  <a:lnTo>
                    <a:pt x="76" y="33"/>
                  </a:lnTo>
                  <a:lnTo>
                    <a:pt x="76" y="33"/>
                  </a:lnTo>
                  <a:lnTo>
                    <a:pt x="69" y="33"/>
                  </a:lnTo>
                  <a:lnTo>
                    <a:pt x="69" y="33"/>
                  </a:lnTo>
                  <a:lnTo>
                    <a:pt x="60" y="34"/>
                  </a:lnTo>
                  <a:lnTo>
                    <a:pt x="55" y="35"/>
                  </a:lnTo>
                  <a:lnTo>
                    <a:pt x="49" y="37"/>
                  </a:lnTo>
                  <a:lnTo>
                    <a:pt x="44" y="39"/>
                  </a:lnTo>
                  <a:lnTo>
                    <a:pt x="39" y="43"/>
                  </a:lnTo>
                  <a:lnTo>
                    <a:pt x="34" y="48"/>
                  </a:lnTo>
                  <a:lnTo>
                    <a:pt x="31" y="55"/>
                  </a:lnTo>
                  <a:lnTo>
                    <a:pt x="31" y="55"/>
                  </a:lnTo>
                  <a:lnTo>
                    <a:pt x="29" y="59"/>
                  </a:lnTo>
                  <a:lnTo>
                    <a:pt x="25" y="63"/>
                  </a:lnTo>
                  <a:lnTo>
                    <a:pt x="20" y="64"/>
                  </a:lnTo>
                  <a:lnTo>
                    <a:pt x="16" y="6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36"/>
            <p:cNvSpPr>
              <a:spLocks/>
            </p:cNvSpPr>
            <p:nvPr/>
          </p:nvSpPr>
          <p:spPr bwMode="auto">
            <a:xfrm>
              <a:off x="428" y="1341"/>
              <a:ext cx="79" cy="12"/>
            </a:xfrm>
            <a:custGeom>
              <a:avLst/>
              <a:gdLst>
                <a:gd name="T0" fmla="*/ 16 w 396"/>
                <a:gd name="T1" fmla="*/ 64 h 64"/>
                <a:gd name="T2" fmla="*/ 16 w 396"/>
                <a:gd name="T3" fmla="*/ 64 h 64"/>
                <a:gd name="T4" fmla="*/ 10 w 396"/>
                <a:gd name="T5" fmla="*/ 62 h 64"/>
                <a:gd name="T6" fmla="*/ 10 w 396"/>
                <a:gd name="T7" fmla="*/ 62 h 64"/>
                <a:gd name="T8" fmla="*/ 4 w 396"/>
                <a:gd name="T9" fmla="*/ 60 h 64"/>
                <a:gd name="T10" fmla="*/ 1 w 396"/>
                <a:gd name="T11" fmla="*/ 54 h 64"/>
                <a:gd name="T12" fmla="*/ 0 w 396"/>
                <a:gd name="T13" fmla="*/ 49 h 64"/>
                <a:gd name="T14" fmla="*/ 1 w 396"/>
                <a:gd name="T15" fmla="*/ 41 h 64"/>
                <a:gd name="T16" fmla="*/ 1 w 396"/>
                <a:gd name="T17" fmla="*/ 41 h 64"/>
                <a:gd name="T18" fmla="*/ 6 w 396"/>
                <a:gd name="T19" fmla="*/ 30 h 64"/>
                <a:gd name="T20" fmla="*/ 14 w 396"/>
                <a:gd name="T21" fmla="*/ 21 h 64"/>
                <a:gd name="T22" fmla="*/ 23 w 396"/>
                <a:gd name="T23" fmla="*/ 14 h 64"/>
                <a:gd name="T24" fmla="*/ 32 w 396"/>
                <a:gd name="T25" fmla="*/ 9 h 64"/>
                <a:gd name="T26" fmla="*/ 41 w 396"/>
                <a:gd name="T27" fmla="*/ 4 h 64"/>
                <a:gd name="T28" fmla="*/ 51 w 396"/>
                <a:gd name="T29" fmla="*/ 1 h 64"/>
                <a:gd name="T30" fmla="*/ 61 w 396"/>
                <a:gd name="T31" fmla="*/ 0 h 64"/>
                <a:gd name="T32" fmla="*/ 70 w 396"/>
                <a:gd name="T33" fmla="*/ 0 h 64"/>
                <a:gd name="T34" fmla="*/ 70 w 396"/>
                <a:gd name="T35" fmla="*/ 0 h 64"/>
                <a:gd name="T36" fmla="*/ 80 w 396"/>
                <a:gd name="T37" fmla="*/ 0 h 64"/>
                <a:gd name="T38" fmla="*/ 380 w 396"/>
                <a:gd name="T39" fmla="*/ 0 h 64"/>
                <a:gd name="T40" fmla="*/ 380 w 396"/>
                <a:gd name="T41" fmla="*/ 0 h 64"/>
                <a:gd name="T42" fmla="*/ 386 w 396"/>
                <a:gd name="T43" fmla="*/ 1 h 64"/>
                <a:gd name="T44" fmla="*/ 391 w 396"/>
                <a:gd name="T45" fmla="*/ 5 h 64"/>
                <a:gd name="T46" fmla="*/ 395 w 396"/>
                <a:gd name="T47" fmla="*/ 10 h 64"/>
                <a:gd name="T48" fmla="*/ 396 w 396"/>
                <a:gd name="T49" fmla="*/ 16 h 64"/>
                <a:gd name="T50" fmla="*/ 396 w 396"/>
                <a:gd name="T51" fmla="*/ 16 h 64"/>
                <a:gd name="T52" fmla="*/ 395 w 396"/>
                <a:gd name="T53" fmla="*/ 23 h 64"/>
                <a:gd name="T54" fmla="*/ 391 w 396"/>
                <a:gd name="T55" fmla="*/ 28 h 64"/>
                <a:gd name="T56" fmla="*/ 386 w 396"/>
                <a:gd name="T57" fmla="*/ 31 h 64"/>
                <a:gd name="T58" fmla="*/ 380 w 396"/>
                <a:gd name="T59" fmla="*/ 33 h 64"/>
                <a:gd name="T60" fmla="*/ 78 w 396"/>
                <a:gd name="T61" fmla="*/ 33 h 64"/>
                <a:gd name="T62" fmla="*/ 78 w 396"/>
                <a:gd name="T63" fmla="*/ 33 h 64"/>
                <a:gd name="T64" fmla="*/ 76 w 396"/>
                <a:gd name="T65" fmla="*/ 33 h 64"/>
                <a:gd name="T66" fmla="*/ 76 w 396"/>
                <a:gd name="T67" fmla="*/ 33 h 64"/>
                <a:gd name="T68" fmla="*/ 69 w 396"/>
                <a:gd name="T69" fmla="*/ 33 h 64"/>
                <a:gd name="T70" fmla="*/ 69 w 396"/>
                <a:gd name="T71" fmla="*/ 33 h 64"/>
                <a:gd name="T72" fmla="*/ 60 w 396"/>
                <a:gd name="T73" fmla="*/ 33 h 64"/>
                <a:gd name="T74" fmla="*/ 55 w 396"/>
                <a:gd name="T75" fmla="*/ 34 h 64"/>
                <a:gd name="T76" fmla="*/ 49 w 396"/>
                <a:gd name="T77" fmla="*/ 36 h 64"/>
                <a:gd name="T78" fmla="*/ 44 w 396"/>
                <a:gd name="T79" fmla="*/ 39 h 64"/>
                <a:gd name="T80" fmla="*/ 39 w 396"/>
                <a:gd name="T81" fmla="*/ 43 h 64"/>
                <a:gd name="T82" fmla="*/ 34 w 396"/>
                <a:gd name="T83" fmla="*/ 47 h 64"/>
                <a:gd name="T84" fmla="*/ 31 w 396"/>
                <a:gd name="T85" fmla="*/ 54 h 64"/>
                <a:gd name="T86" fmla="*/ 31 w 396"/>
                <a:gd name="T87" fmla="*/ 54 h 64"/>
                <a:gd name="T88" fmla="*/ 29 w 396"/>
                <a:gd name="T89" fmla="*/ 59 h 64"/>
                <a:gd name="T90" fmla="*/ 25 w 396"/>
                <a:gd name="T91" fmla="*/ 61 h 64"/>
                <a:gd name="T92" fmla="*/ 20 w 396"/>
                <a:gd name="T93" fmla="*/ 64 h 64"/>
                <a:gd name="T94" fmla="*/ 16 w 396"/>
                <a:gd name="T9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16" y="64"/>
                  </a:moveTo>
                  <a:lnTo>
                    <a:pt x="16" y="64"/>
                  </a:lnTo>
                  <a:lnTo>
                    <a:pt x="10" y="62"/>
                  </a:lnTo>
                  <a:lnTo>
                    <a:pt x="10" y="62"/>
                  </a:lnTo>
                  <a:lnTo>
                    <a:pt x="4" y="60"/>
                  </a:lnTo>
                  <a:lnTo>
                    <a:pt x="1" y="54"/>
                  </a:lnTo>
                  <a:lnTo>
                    <a:pt x="0" y="49"/>
                  </a:lnTo>
                  <a:lnTo>
                    <a:pt x="1" y="41"/>
                  </a:lnTo>
                  <a:lnTo>
                    <a:pt x="1" y="41"/>
                  </a:lnTo>
                  <a:lnTo>
                    <a:pt x="6" y="30"/>
                  </a:lnTo>
                  <a:lnTo>
                    <a:pt x="14" y="21"/>
                  </a:lnTo>
                  <a:lnTo>
                    <a:pt x="23" y="14"/>
                  </a:lnTo>
                  <a:lnTo>
                    <a:pt x="32" y="9"/>
                  </a:lnTo>
                  <a:lnTo>
                    <a:pt x="41" y="4"/>
                  </a:lnTo>
                  <a:lnTo>
                    <a:pt x="51" y="1"/>
                  </a:lnTo>
                  <a:lnTo>
                    <a:pt x="61" y="0"/>
                  </a:lnTo>
                  <a:lnTo>
                    <a:pt x="70" y="0"/>
                  </a:lnTo>
                  <a:lnTo>
                    <a:pt x="70" y="0"/>
                  </a:lnTo>
                  <a:lnTo>
                    <a:pt x="80" y="0"/>
                  </a:lnTo>
                  <a:lnTo>
                    <a:pt x="380" y="0"/>
                  </a:lnTo>
                  <a:lnTo>
                    <a:pt x="380" y="0"/>
                  </a:lnTo>
                  <a:lnTo>
                    <a:pt x="386" y="1"/>
                  </a:lnTo>
                  <a:lnTo>
                    <a:pt x="391" y="5"/>
                  </a:lnTo>
                  <a:lnTo>
                    <a:pt x="395" y="10"/>
                  </a:lnTo>
                  <a:lnTo>
                    <a:pt x="396" y="16"/>
                  </a:lnTo>
                  <a:lnTo>
                    <a:pt x="396" y="16"/>
                  </a:lnTo>
                  <a:lnTo>
                    <a:pt x="395" y="23"/>
                  </a:lnTo>
                  <a:lnTo>
                    <a:pt x="391" y="28"/>
                  </a:lnTo>
                  <a:lnTo>
                    <a:pt x="386" y="31"/>
                  </a:lnTo>
                  <a:lnTo>
                    <a:pt x="380" y="33"/>
                  </a:lnTo>
                  <a:lnTo>
                    <a:pt x="78" y="33"/>
                  </a:lnTo>
                  <a:lnTo>
                    <a:pt x="78" y="33"/>
                  </a:lnTo>
                  <a:lnTo>
                    <a:pt x="76" y="33"/>
                  </a:lnTo>
                  <a:lnTo>
                    <a:pt x="76" y="33"/>
                  </a:lnTo>
                  <a:lnTo>
                    <a:pt x="69" y="33"/>
                  </a:lnTo>
                  <a:lnTo>
                    <a:pt x="69" y="33"/>
                  </a:lnTo>
                  <a:lnTo>
                    <a:pt x="60" y="33"/>
                  </a:lnTo>
                  <a:lnTo>
                    <a:pt x="55" y="34"/>
                  </a:lnTo>
                  <a:lnTo>
                    <a:pt x="49" y="36"/>
                  </a:lnTo>
                  <a:lnTo>
                    <a:pt x="44" y="39"/>
                  </a:lnTo>
                  <a:lnTo>
                    <a:pt x="39" y="43"/>
                  </a:lnTo>
                  <a:lnTo>
                    <a:pt x="34" y="47"/>
                  </a:lnTo>
                  <a:lnTo>
                    <a:pt x="31" y="54"/>
                  </a:lnTo>
                  <a:lnTo>
                    <a:pt x="31" y="54"/>
                  </a:lnTo>
                  <a:lnTo>
                    <a:pt x="29" y="59"/>
                  </a:lnTo>
                  <a:lnTo>
                    <a:pt x="25" y="61"/>
                  </a:lnTo>
                  <a:lnTo>
                    <a:pt x="20" y="64"/>
                  </a:lnTo>
                  <a:lnTo>
                    <a:pt x="16"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37"/>
            <p:cNvSpPr>
              <a:spLocks/>
            </p:cNvSpPr>
            <p:nvPr/>
          </p:nvSpPr>
          <p:spPr bwMode="auto">
            <a:xfrm>
              <a:off x="412" y="1315"/>
              <a:ext cx="111" cy="149"/>
            </a:xfrm>
            <a:custGeom>
              <a:avLst/>
              <a:gdLst>
                <a:gd name="T0" fmla="*/ 228 w 557"/>
                <a:gd name="T1" fmla="*/ 0 h 744"/>
                <a:gd name="T2" fmla="*/ 228 w 557"/>
                <a:gd name="T3" fmla="*/ 0 h 744"/>
                <a:gd name="T4" fmla="*/ 201 w 557"/>
                <a:gd name="T5" fmla="*/ 1 h 744"/>
                <a:gd name="T6" fmla="*/ 175 w 557"/>
                <a:gd name="T7" fmla="*/ 3 h 744"/>
                <a:gd name="T8" fmla="*/ 151 w 557"/>
                <a:gd name="T9" fmla="*/ 4 h 744"/>
                <a:gd name="T10" fmla="*/ 126 w 557"/>
                <a:gd name="T11" fmla="*/ 8 h 744"/>
                <a:gd name="T12" fmla="*/ 103 w 557"/>
                <a:gd name="T13" fmla="*/ 13 h 744"/>
                <a:gd name="T14" fmla="*/ 81 w 557"/>
                <a:gd name="T15" fmla="*/ 19 h 744"/>
                <a:gd name="T16" fmla="*/ 60 w 557"/>
                <a:gd name="T17" fmla="*/ 26 h 744"/>
                <a:gd name="T18" fmla="*/ 41 w 557"/>
                <a:gd name="T19" fmla="*/ 35 h 744"/>
                <a:gd name="T20" fmla="*/ 9 w 557"/>
                <a:gd name="T21" fmla="*/ 57 h 744"/>
                <a:gd name="T22" fmla="*/ 9 w 557"/>
                <a:gd name="T23" fmla="*/ 57 h 744"/>
                <a:gd name="T24" fmla="*/ 9 w 557"/>
                <a:gd name="T25" fmla="*/ 57 h 744"/>
                <a:gd name="T26" fmla="*/ 0 w 557"/>
                <a:gd name="T27" fmla="*/ 65 h 744"/>
                <a:gd name="T28" fmla="*/ 0 w 557"/>
                <a:gd name="T29" fmla="*/ 65 h 744"/>
                <a:gd name="T30" fmla="*/ 0 w 557"/>
                <a:gd name="T31" fmla="*/ 744 h 744"/>
                <a:gd name="T32" fmla="*/ 0 w 557"/>
                <a:gd name="T33" fmla="*/ 744 h 744"/>
                <a:gd name="T34" fmla="*/ 11 w 557"/>
                <a:gd name="T35" fmla="*/ 739 h 744"/>
                <a:gd name="T36" fmla="*/ 23 w 557"/>
                <a:gd name="T37" fmla="*/ 732 h 744"/>
                <a:gd name="T38" fmla="*/ 36 w 557"/>
                <a:gd name="T39" fmla="*/ 727 h 744"/>
                <a:gd name="T40" fmla="*/ 50 w 557"/>
                <a:gd name="T41" fmla="*/ 724 h 744"/>
                <a:gd name="T42" fmla="*/ 80 w 557"/>
                <a:gd name="T43" fmla="*/ 716 h 744"/>
                <a:gd name="T44" fmla="*/ 113 w 557"/>
                <a:gd name="T45" fmla="*/ 711 h 744"/>
                <a:gd name="T46" fmla="*/ 149 w 557"/>
                <a:gd name="T47" fmla="*/ 706 h 744"/>
                <a:gd name="T48" fmla="*/ 188 w 557"/>
                <a:gd name="T49" fmla="*/ 704 h 744"/>
                <a:gd name="T50" fmla="*/ 228 w 557"/>
                <a:gd name="T51" fmla="*/ 703 h 744"/>
                <a:gd name="T52" fmla="*/ 268 w 557"/>
                <a:gd name="T53" fmla="*/ 703 h 744"/>
                <a:gd name="T54" fmla="*/ 268 w 557"/>
                <a:gd name="T55" fmla="*/ 703 h 744"/>
                <a:gd name="T56" fmla="*/ 343 w 557"/>
                <a:gd name="T57" fmla="*/ 704 h 744"/>
                <a:gd name="T58" fmla="*/ 419 w 557"/>
                <a:gd name="T59" fmla="*/ 706 h 744"/>
                <a:gd name="T60" fmla="*/ 557 w 557"/>
                <a:gd name="T61" fmla="*/ 713 h 744"/>
                <a:gd name="T62" fmla="*/ 557 w 557"/>
                <a:gd name="T63" fmla="*/ 713 h 744"/>
                <a:gd name="T64" fmla="*/ 557 w 557"/>
                <a:gd name="T65" fmla="*/ 9 h 744"/>
                <a:gd name="T66" fmla="*/ 557 w 557"/>
                <a:gd name="T67" fmla="*/ 9 h 744"/>
                <a:gd name="T68" fmla="*/ 526 w 557"/>
                <a:gd name="T69" fmla="*/ 10 h 744"/>
                <a:gd name="T70" fmla="*/ 493 w 557"/>
                <a:gd name="T71" fmla="*/ 11 h 744"/>
                <a:gd name="T72" fmla="*/ 493 w 557"/>
                <a:gd name="T73" fmla="*/ 11 h 744"/>
                <a:gd name="T74" fmla="*/ 461 w 557"/>
                <a:gd name="T75" fmla="*/ 10 h 744"/>
                <a:gd name="T76" fmla="*/ 427 w 557"/>
                <a:gd name="T77" fmla="*/ 9 h 744"/>
                <a:gd name="T78" fmla="*/ 359 w 557"/>
                <a:gd name="T79" fmla="*/ 5 h 744"/>
                <a:gd name="T80" fmla="*/ 359 w 557"/>
                <a:gd name="T81" fmla="*/ 5 h 744"/>
                <a:gd name="T82" fmla="*/ 293 w 557"/>
                <a:gd name="T83" fmla="*/ 3 h 744"/>
                <a:gd name="T84" fmla="*/ 260 w 557"/>
                <a:gd name="T85" fmla="*/ 1 h 744"/>
                <a:gd name="T86" fmla="*/ 228 w 557"/>
                <a:gd name="T87" fmla="*/ 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57" h="744">
                  <a:moveTo>
                    <a:pt x="228" y="0"/>
                  </a:moveTo>
                  <a:lnTo>
                    <a:pt x="228" y="0"/>
                  </a:lnTo>
                  <a:lnTo>
                    <a:pt x="201" y="1"/>
                  </a:lnTo>
                  <a:lnTo>
                    <a:pt x="175" y="3"/>
                  </a:lnTo>
                  <a:lnTo>
                    <a:pt x="151" y="4"/>
                  </a:lnTo>
                  <a:lnTo>
                    <a:pt x="126" y="8"/>
                  </a:lnTo>
                  <a:lnTo>
                    <a:pt x="103" y="13"/>
                  </a:lnTo>
                  <a:lnTo>
                    <a:pt x="81" y="19"/>
                  </a:lnTo>
                  <a:lnTo>
                    <a:pt x="60" y="26"/>
                  </a:lnTo>
                  <a:lnTo>
                    <a:pt x="41" y="35"/>
                  </a:lnTo>
                  <a:lnTo>
                    <a:pt x="9" y="57"/>
                  </a:lnTo>
                  <a:lnTo>
                    <a:pt x="9" y="57"/>
                  </a:lnTo>
                  <a:lnTo>
                    <a:pt x="9" y="57"/>
                  </a:lnTo>
                  <a:lnTo>
                    <a:pt x="0" y="65"/>
                  </a:lnTo>
                  <a:lnTo>
                    <a:pt x="0" y="65"/>
                  </a:lnTo>
                  <a:lnTo>
                    <a:pt x="0" y="744"/>
                  </a:lnTo>
                  <a:lnTo>
                    <a:pt x="0" y="744"/>
                  </a:lnTo>
                  <a:lnTo>
                    <a:pt x="11" y="739"/>
                  </a:lnTo>
                  <a:lnTo>
                    <a:pt x="23" y="732"/>
                  </a:lnTo>
                  <a:lnTo>
                    <a:pt x="36" y="727"/>
                  </a:lnTo>
                  <a:lnTo>
                    <a:pt x="50" y="724"/>
                  </a:lnTo>
                  <a:lnTo>
                    <a:pt x="80" y="716"/>
                  </a:lnTo>
                  <a:lnTo>
                    <a:pt x="113" y="711"/>
                  </a:lnTo>
                  <a:lnTo>
                    <a:pt x="149" y="706"/>
                  </a:lnTo>
                  <a:lnTo>
                    <a:pt x="188" y="704"/>
                  </a:lnTo>
                  <a:lnTo>
                    <a:pt x="228" y="703"/>
                  </a:lnTo>
                  <a:lnTo>
                    <a:pt x="268" y="703"/>
                  </a:lnTo>
                  <a:lnTo>
                    <a:pt x="268" y="703"/>
                  </a:lnTo>
                  <a:lnTo>
                    <a:pt x="343" y="704"/>
                  </a:lnTo>
                  <a:lnTo>
                    <a:pt x="419" y="706"/>
                  </a:lnTo>
                  <a:lnTo>
                    <a:pt x="557" y="713"/>
                  </a:lnTo>
                  <a:lnTo>
                    <a:pt x="557" y="713"/>
                  </a:lnTo>
                  <a:lnTo>
                    <a:pt x="557" y="9"/>
                  </a:lnTo>
                  <a:lnTo>
                    <a:pt x="557" y="9"/>
                  </a:lnTo>
                  <a:lnTo>
                    <a:pt x="526" y="10"/>
                  </a:lnTo>
                  <a:lnTo>
                    <a:pt x="493" y="11"/>
                  </a:lnTo>
                  <a:lnTo>
                    <a:pt x="493" y="11"/>
                  </a:lnTo>
                  <a:lnTo>
                    <a:pt x="461" y="10"/>
                  </a:lnTo>
                  <a:lnTo>
                    <a:pt x="427" y="9"/>
                  </a:lnTo>
                  <a:lnTo>
                    <a:pt x="359" y="5"/>
                  </a:lnTo>
                  <a:lnTo>
                    <a:pt x="359" y="5"/>
                  </a:lnTo>
                  <a:lnTo>
                    <a:pt x="293" y="3"/>
                  </a:lnTo>
                  <a:lnTo>
                    <a:pt x="260" y="1"/>
                  </a:lnTo>
                  <a:lnTo>
                    <a:pt x="2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38"/>
            <p:cNvSpPr>
              <a:spLocks/>
            </p:cNvSpPr>
            <p:nvPr/>
          </p:nvSpPr>
          <p:spPr bwMode="auto">
            <a:xfrm>
              <a:off x="309" y="1423"/>
              <a:ext cx="79" cy="13"/>
            </a:xfrm>
            <a:custGeom>
              <a:avLst/>
              <a:gdLst>
                <a:gd name="T0" fmla="*/ 16 w 396"/>
                <a:gd name="T1" fmla="*/ 34 h 65"/>
                <a:gd name="T2" fmla="*/ 16 w 396"/>
                <a:gd name="T3" fmla="*/ 34 h 65"/>
                <a:gd name="T4" fmla="*/ 8 w 396"/>
                <a:gd name="T5" fmla="*/ 32 h 65"/>
                <a:gd name="T6" fmla="*/ 3 w 396"/>
                <a:gd name="T7" fmla="*/ 29 h 65"/>
                <a:gd name="T8" fmla="*/ 1 w 396"/>
                <a:gd name="T9" fmla="*/ 24 h 65"/>
                <a:gd name="T10" fmla="*/ 0 w 396"/>
                <a:gd name="T11" fmla="*/ 17 h 65"/>
                <a:gd name="T12" fmla="*/ 0 w 396"/>
                <a:gd name="T13" fmla="*/ 17 h 65"/>
                <a:gd name="T14" fmla="*/ 1 w 396"/>
                <a:gd name="T15" fmla="*/ 11 h 65"/>
                <a:gd name="T16" fmla="*/ 3 w 396"/>
                <a:gd name="T17" fmla="*/ 6 h 65"/>
                <a:gd name="T18" fmla="*/ 8 w 396"/>
                <a:gd name="T19" fmla="*/ 2 h 65"/>
                <a:gd name="T20" fmla="*/ 16 w 396"/>
                <a:gd name="T21" fmla="*/ 1 h 65"/>
                <a:gd name="T22" fmla="*/ 316 w 396"/>
                <a:gd name="T23" fmla="*/ 1 h 65"/>
                <a:gd name="T24" fmla="*/ 316 w 396"/>
                <a:gd name="T25" fmla="*/ 1 h 65"/>
                <a:gd name="T26" fmla="*/ 325 w 396"/>
                <a:gd name="T27" fmla="*/ 0 h 65"/>
                <a:gd name="T28" fmla="*/ 325 w 396"/>
                <a:gd name="T29" fmla="*/ 0 h 65"/>
                <a:gd name="T30" fmla="*/ 335 w 396"/>
                <a:gd name="T31" fmla="*/ 1 h 65"/>
                <a:gd name="T32" fmla="*/ 344 w 396"/>
                <a:gd name="T33" fmla="*/ 2 h 65"/>
                <a:gd name="T34" fmla="*/ 354 w 396"/>
                <a:gd name="T35" fmla="*/ 5 h 65"/>
                <a:gd name="T36" fmla="*/ 364 w 396"/>
                <a:gd name="T37" fmla="*/ 9 h 65"/>
                <a:gd name="T38" fmla="*/ 372 w 396"/>
                <a:gd name="T39" fmla="*/ 15 h 65"/>
                <a:gd name="T40" fmla="*/ 381 w 396"/>
                <a:gd name="T41" fmla="*/ 21 h 65"/>
                <a:gd name="T42" fmla="*/ 388 w 396"/>
                <a:gd name="T43" fmla="*/ 31 h 65"/>
                <a:gd name="T44" fmla="*/ 395 w 396"/>
                <a:gd name="T45" fmla="*/ 42 h 65"/>
                <a:gd name="T46" fmla="*/ 395 w 396"/>
                <a:gd name="T47" fmla="*/ 42 h 65"/>
                <a:gd name="T48" fmla="*/ 396 w 396"/>
                <a:gd name="T49" fmla="*/ 48 h 65"/>
                <a:gd name="T50" fmla="*/ 395 w 396"/>
                <a:gd name="T51" fmla="*/ 55 h 65"/>
                <a:gd name="T52" fmla="*/ 391 w 396"/>
                <a:gd name="T53" fmla="*/ 60 h 65"/>
                <a:gd name="T54" fmla="*/ 385 w 396"/>
                <a:gd name="T55" fmla="*/ 63 h 65"/>
                <a:gd name="T56" fmla="*/ 385 w 396"/>
                <a:gd name="T57" fmla="*/ 63 h 65"/>
                <a:gd name="T58" fmla="*/ 380 w 396"/>
                <a:gd name="T59" fmla="*/ 65 h 65"/>
                <a:gd name="T60" fmla="*/ 380 w 396"/>
                <a:gd name="T61" fmla="*/ 65 h 65"/>
                <a:gd name="T62" fmla="*/ 375 w 396"/>
                <a:gd name="T63" fmla="*/ 63 h 65"/>
                <a:gd name="T64" fmla="*/ 370 w 396"/>
                <a:gd name="T65" fmla="*/ 62 h 65"/>
                <a:gd name="T66" fmla="*/ 367 w 396"/>
                <a:gd name="T67" fmla="*/ 58 h 65"/>
                <a:gd name="T68" fmla="*/ 365 w 396"/>
                <a:gd name="T69" fmla="*/ 55 h 65"/>
                <a:gd name="T70" fmla="*/ 365 w 396"/>
                <a:gd name="T71" fmla="*/ 55 h 65"/>
                <a:gd name="T72" fmla="*/ 361 w 396"/>
                <a:gd name="T73" fmla="*/ 48 h 65"/>
                <a:gd name="T74" fmla="*/ 356 w 396"/>
                <a:gd name="T75" fmla="*/ 44 h 65"/>
                <a:gd name="T76" fmla="*/ 351 w 396"/>
                <a:gd name="T77" fmla="*/ 40 h 65"/>
                <a:gd name="T78" fmla="*/ 346 w 396"/>
                <a:gd name="T79" fmla="*/ 36 h 65"/>
                <a:gd name="T80" fmla="*/ 341 w 396"/>
                <a:gd name="T81" fmla="*/ 35 h 65"/>
                <a:gd name="T82" fmla="*/ 335 w 396"/>
                <a:gd name="T83" fmla="*/ 34 h 65"/>
                <a:gd name="T84" fmla="*/ 326 w 396"/>
                <a:gd name="T85" fmla="*/ 32 h 65"/>
                <a:gd name="T86" fmla="*/ 326 w 396"/>
                <a:gd name="T87" fmla="*/ 32 h 65"/>
                <a:gd name="T88" fmla="*/ 319 w 396"/>
                <a:gd name="T89" fmla="*/ 34 h 65"/>
                <a:gd name="T90" fmla="*/ 319 w 396"/>
                <a:gd name="T91" fmla="*/ 34 h 65"/>
                <a:gd name="T92" fmla="*/ 316 w 396"/>
                <a:gd name="T93" fmla="*/ 34 h 65"/>
                <a:gd name="T94" fmla="*/ 16 w 396"/>
                <a:gd name="T95" fmla="*/ 3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16" y="34"/>
                  </a:moveTo>
                  <a:lnTo>
                    <a:pt x="16" y="34"/>
                  </a:lnTo>
                  <a:lnTo>
                    <a:pt x="8" y="32"/>
                  </a:lnTo>
                  <a:lnTo>
                    <a:pt x="3" y="29"/>
                  </a:lnTo>
                  <a:lnTo>
                    <a:pt x="1" y="24"/>
                  </a:lnTo>
                  <a:lnTo>
                    <a:pt x="0" y="17"/>
                  </a:lnTo>
                  <a:lnTo>
                    <a:pt x="0" y="17"/>
                  </a:lnTo>
                  <a:lnTo>
                    <a:pt x="1" y="11"/>
                  </a:lnTo>
                  <a:lnTo>
                    <a:pt x="3" y="6"/>
                  </a:lnTo>
                  <a:lnTo>
                    <a:pt x="8" y="2"/>
                  </a:lnTo>
                  <a:lnTo>
                    <a:pt x="16" y="1"/>
                  </a:lnTo>
                  <a:lnTo>
                    <a:pt x="316" y="1"/>
                  </a:lnTo>
                  <a:lnTo>
                    <a:pt x="316" y="1"/>
                  </a:lnTo>
                  <a:lnTo>
                    <a:pt x="325" y="0"/>
                  </a:lnTo>
                  <a:lnTo>
                    <a:pt x="325" y="0"/>
                  </a:lnTo>
                  <a:lnTo>
                    <a:pt x="335" y="1"/>
                  </a:lnTo>
                  <a:lnTo>
                    <a:pt x="344" y="2"/>
                  </a:lnTo>
                  <a:lnTo>
                    <a:pt x="354" y="5"/>
                  </a:lnTo>
                  <a:lnTo>
                    <a:pt x="364" y="9"/>
                  </a:lnTo>
                  <a:lnTo>
                    <a:pt x="372" y="15"/>
                  </a:lnTo>
                  <a:lnTo>
                    <a:pt x="381" y="21"/>
                  </a:lnTo>
                  <a:lnTo>
                    <a:pt x="388" y="31"/>
                  </a:lnTo>
                  <a:lnTo>
                    <a:pt x="395" y="42"/>
                  </a:lnTo>
                  <a:lnTo>
                    <a:pt x="395" y="42"/>
                  </a:lnTo>
                  <a:lnTo>
                    <a:pt x="396" y="48"/>
                  </a:lnTo>
                  <a:lnTo>
                    <a:pt x="395" y="55"/>
                  </a:lnTo>
                  <a:lnTo>
                    <a:pt x="391" y="60"/>
                  </a:lnTo>
                  <a:lnTo>
                    <a:pt x="385" y="63"/>
                  </a:lnTo>
                  <a:lnTo>
                    <a:pt x="385" y="63"/>
                  </a:lnTo>
                  <a:lnTo>
                    <a:pt x="380" y="65"/>
                  </a:lnTo>
                  <a:lnTo>
                    <a:pt x="380" y="65"/>
                  </a:lnTo>
                  <a:lnTo>
                    <a:pt x="375" y="63"/>
                  </a:lnTo>
                  <a:lnTo>
                    <a:pt x="370" y="62"/>
                  </a:lnTo>
                  <a:lnTo>
                    <a:pt x="367" y="58"/>
                  </a:lnTo>
                  <a:lnTo>
                    <a:pt x="365" y="55"/>
                  </a:lnTo>
                  <a:lnTo>
                    <a:pt x="365" y="55"/>
                  </a:lnTo>
                  <a:lnTo>
                    <a:pt x="361" y="48"/>
                  </a:lnTo>
                  <a:lnTo>
                    <a:pt x="356" y="44"/>
                  </a:lnTo>
                  <a:lnTo>
                    <a:pt x="351" y="40"/>
                  </a:lnTo>
                  <a:lnTo>
                    <a:pt x="346" y="36"/>
                  </a:lnTo>
                  <a:lnTo>
                    <a:pt x="341" y="35"/>
                  </a:lnTo>
                  <a:lnTo>
                    <a:pt x="335" y="34"/>
                  </a:lnTo>
                  <a:lnTo>
                    <a:pt x="326" y="32"/>
                  </a:lnTo>
                  <a:lnTo>
                    <a:pt x="326" y="32"/>
                  </a:lnTo>
                  <a:lnTo>
                    <a:pt x="319" y="34"/>
                  </a:lnTo>
                  <a:lnTo>
                    <a:pt x="319" y="34"/>
                  </a:lnTo>
                  <a:lnTo>
                    <a:pt x="316" y="34"/>
                  </a:lnTo>
                  <a:lnTo>
                    <a:pt x="16" y="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39"/>
            <p:cNvSpPr>
              <a:spLocks/>
            </p:cNvSpPr>
            <p:nvPr/>
          </p:nvSpPr>
          <p:spPr bwMode="auto">
            <a:xfrm>
              <a:off x="309" y="1395"/>
              <a:ext cx="79" cy="13"/>
            </a:xfrm>
            <a:custGeom>
              <a:avLst/>
              <a:gdLst>
                <a:gd name="T0" fmla="*/ 16 w 396"/>
                <a:gd name="T1" fmla="*/ 32 h 64"/>
                <a:gd name="T2" fmla="*/ 16 w 396"/>
                <a:gd name="T3" fmla="*/ 32 h 64"/>
                <a:gd name="T4" fmla="*/ 8 w 396"/>
                <a:gd name="T5" fmla="*/ 31 h 64"/>
                <a:gd name="T6" fmla="*/ 3 w 396"/>
                <a:gd name="T7" fmla="*/ 28 h 64"/>
                <a:gd name="T8" fmla="*/ 1 w 396"/>
                <a:gd name="T9" fmla="*/ 23 h 64"/>
                <a:gd name="T10" fmla="*/ 0 w 396"/>
                <a:gd name="T11" fmla="*/ 16 h 64"/>
                <a:gd name="T12" fmla="*/ 0 w 396"/>
                <a:gd name="T13" fmla="*/ 16 h 64"/>
                <a:gd name="T14" fmla="*/ 1 w 396"/>
                <a:gd name="T15" fmla="*/ 10 h 64"/>
                <a:gd name="T16" fmla="*/ 3 w 396"/>
                <a:gd name="T17" fmla="*/ 5 h 64"/>
                <a:gd name="T18" fmla="*/ 8 w 396"/>
                <a:gd name="T19" fmla="*/ 2 h 64"/>
                <a:gd name="T20" fmla="*/ 16 w 396"/>
                <a:gd name="T21" fmla="*/ 0 h 64"/>
                <a:gd name="T22" fmla="*/ 316 w 396"/>
                <a:gd name="T23" fmla="*/ 0 h 64"/>
                <a:gd name="T24" fmla="*/ 316 w 396"/>
                <a:gd name="T25" fmla="*/ 0 h 64"/>
                <a:gd name="T26" fmla="*/ 325 w 396"/>
                <a:gd name="T27" fmla="*/ 0 h 64"/>
                <a:gd name="T28" fmla="*/ 325 w 396"/>
                <a:gd name="T29" fmla="*/ 0 h 64"/>
                <a:gd name="T30" fmla="*/ 335 w 396"/>
                <a:gd name="T31" fmla="*/ 0 h 64"/>
                <a:gd name="T32" fmla="*/ 344 w 396"/>
                <a:gd name="T33" fmla="*/ 1 h 64"/>
                <a:gd name="T34" fmla="*/ 354 w 396"/>
                <a:gd name="T35" fmla="*/ 5 h 64"/>
                <a:gd name="T36" fmla="*/ 364 w 396"/>
                <a:gd name="T37" fmla="*/ 8 h 64"/>
                <a:gd name="T38" fmla="*/ 372 w 396"/>
                <a:gd name="T39" fmla="*/ 13 h 64"/>
                <a:gd name="T40" fmla="*/ 381 w 396"/>
                <a:gd name="T41" fmla="*/ 21 h 64"/>
                <a:gd name="T42" fmla="*/ 388 w 396"/>
                <a:gd name="T43" fmla="*/ 31 h 64"/>
                <a:gd name="T44" fmla="*/ 395 w 396"/>
                <a:gd name="T45" fmla="*/ 42 h 64"/>
                <a:gd name="T46" fmla="*/ 395 w 396"/>
                <a:gd name="T47" fmla="*/ 42 h 64"/>
                <a:gd name="T48" fmla="*/ 396 w 396"/>
                <a:gd name="T49" fmla="*/ 48 h 64"/>
                <a:gd name="T50" fmla="*/ 395 w 396"/>
                <a:gd name="T51" fmla="*/ 54 h 64"/>
                <a:gd name="T52" fmla="*/ 391 w 396"/>
                <a:gd name="T53" fmla="*/ 59 h 64"/>
                <a:gd name="T54" fmla="*/ 385 w 396"/>
                <a:gd name="T55" fmla="*/ 63 h 64"/>
                <a:gd name="T56" fmla="*/ 385 w 396"/>
                <a:gd name="T57" fmla="*/ 63 h 64"/>
                <a:gd name="T58" fmla="*/ 380 w 396"/>
                <a:gd name="T59" fmla="*/ 64 h 64"/>
                <a:gd name="T60" fmla="*/ 380 w 396"/>
                <a:gd name="T61" fmla="*/ 64 h 64"/>
                <a:gd name="T62" fmla="*/ 375 w 396"/>
                <a:gd name="T63" fmla="*/ 63 h 64"/>
                <a:gd name="T64" fmla="*/ 370 w 396"/>
                <a:gd name="T65" fmla="*/ 61 h 64"/>
                <a:gd name="T66" fmla="*/ 367 w 396"/>
                <a:gd name="T67" fmla="*/ 58 h 64"/>
                <a:gd name="T68" fmla="*/ 365 w 396"/>
                <a:gd name="T69" fmla="*/ 53 h 64"/>
                <a:gd name="T70" fmla="*/ 365 w 396"/>
                <a:gd name="T71" fmla="*/ 53 h 64"/>
                <a:gd name="T72" fmla="*/ 361 w 396"/>
                <a:gd name="T73" fmla="*/ 47 h 64"/>
                <a:gd name="T74" fmla="*/ 356 w 396"/>
                <a:gd name="T75" fmla="*/ 42 h 64"/>
                <a:gd name="T76" fmla="*/ 351 w 396"/>
                <a:gd name="T77" fmla="*/ 38 h 64"/>
                <a:gd name="T78" fmla="*/ 346 w 396"/>
                <a:gd name="T79" fmla="*/ 36 h 64"/>
                <a:gd name="T80" fmla="*/ 341 w 396"/>
                <a:gd name="T81" fmla="*/ 33 h 64"/>
                <a:gd name="T82" fmla="*/ 335 w 396"/>
                <a:gd name="T83" fmla="*/ 33 h 64"/>
                <a:gd name="T84" fmla="*/ 326 w 396"/>
                <a:gd name="T85" fmla="*/ 32 h 64"/>
                <a:gd name="T86" fmla="*/ 326 w 396"/>
                <a:gd name="T87" fmla="*/ 32 h 64"/>
                <a:gd name="T88" fmla="*/ 319 w 396"/>
                <a:gd name="T89" fmla="*/ 32 h 64"/>
                <a:gd name="T90" fmla="*/ 319 w 396"/>
                <a:gd name="T91" fmla="*/ 32 h 64"/>
                <a:gd name="T92" fmla="*/ 316 w 396"/>
                <a:gd name="T93" fmla="*/ 32 h 64"/>
                <a:gd name="T94" fmla="*/ 16 w 396"/>
                <a:gd name="T95"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16" y="32"/>
                  </a:moveTo>
                  <a:lnTo>
                    <a:pt x="16" y="32"/>
                  </a:lnTo>
                  <a:lnTo>
                    <a:pt x="8" y="31"/>
                  </a:lnTo>
                  <a:lnTo>
                    <a:pt x="3" y="28"/>
                  </a:lnTo>
                  <a:lnTo>
                    <a:pt x="1" y="23"/>
                  </a:lnTo>
                  <a:lnTo>
                    <a:pt x="0" y="16"/>
                  </a:lnTo>
                  <a:lnTo>
                    <a:pt x="0" y="16"/>
                  </a:lnTo>
                  <a:lnTo>
                    <a:pt x="1" y="10"/>
                  </a:lnTo>
                  <a:lnTo>
                    <a:pt x="3" y="5"/>
                  </a:lnTo>
                  <a:lnTo>
                    <a:pt x="8" y="2"/>
                  </a:lnTo>
                  <a:lnTo>
                    <a:pt x="16" y="0"/>
                  </a:lnTo>
                  <a:lnTo>
                    <a:pt x="316" y="0"/>
                  </a:lnTo>
                  <a:lnTo>
                    <a:pt x="316" y="0"/>
                  </a:lnTo>
                  <a:lnTo>
                    <a:pt x="325" y="0"/>
                  </a:lnTo>
                  <a:lnTo>
                    <a:pt x="325" y="0"/>
                  </a:lnTo>
                  <a:lnTo>
                    <a:pt x="335" y="0"/>
                  </a:lnTo>
                  <a:lnTo>
                    <a:pt x="344" y="1"/>
                  </a:lnTo>
                  <a:lnTo>
                    <a:pt x="354" y="5"/>
                  </a:lnTo>
                  <a:lnTo>
                    <a:pt x="364" y="8"/>
                  </a:lnTo>
                  <a:lnTo>
                    <a:pt x="372" y="13"/>
                  </a:lnTo>
                  <a:lnTo>
                    <a:pt x="381" y="21"/>
                  </a:lnTo>
                  <a:lnTo>
                    <a:pt x="388" y="31"/>
                  </a:lnTo>
                  <a:lnTo>
                    <a:pt x="395" y="42"/>
                  </a:lnTo>
                  <a:lnTo>
                    <a:pt x="395" y="42"/>
                  </a:lnTo>
                  <a:lnTo>
                    <a:pt x="396" y="48"/>
                  </a:lnTo>
                  <a:lnTo>
                    <a:pt x="395" y="54"/>
                  </a:lnTo>
                  <a:lnTo>
                    <a:pt x="391" y="59"/>
                  </a:lnTo>
                  <a:lnTo>
                    <a:pt x="385" y="63"/>
                  </a:lnTo>
                  <a:lnTo>
                    <a:pt x="385" y="63"/>
                  </a:lnTo>
                  <a:lnTo>
                    <a:pt x="380" y="64"/>
                  </a:lnTo>
                  <a:lnTo>
                    <a:pt x="380" y="64"/>
                  </a:lnTo>
                  <a:lnTo>
                    <a:pt x="375" y="63"/>
                  </a:lnTo>
                  <a:lnTo>
                    <a:pt x="370" y="61"/>
                  </a:lnTo>
                  <a:lnTo>
                    <a:pt x="367" y="58"/>
                  </a:lnTo>
                  <a:lnTo>
                    <a:pt x="365" y="53"/>
                  </a:lnTo>
                  <a:lnTo>
                    <a:pt x="365" y="53"/>
                  </a:lnTo>
                  <a:lnTo>
                    <a:pt x="361" y="47"/>
                  </a:lnTo>
                  <a:lnTo>
                    <a:pt x="356" y="42"/>
                  </a:lnTo>
                  <a:lnTo>
                    <a:pt x="351" y="38"/>
                  </a:lnTo>
                  <a:lnTo>
                    <a:pt x="346" y="36"/>
                  </a:lnTo>
                  <a:lnTo>
                    <a:pt x="341" y="33"/>
                  </a:lnTo>
                  <a:lnTo>
                    <a:pt x="335" y="33"/>
                  </a:lnTo>
                  <a:lnTo>
                    <a:pt x="326" y="32"/>
                  </a:lnTo>
                  <a:lnTo>
                    <a:pt x="326" y="32"/>
                  </a:lnTo>
                  <a:lnTo>
                    <a:pt x="319" y="32"/>
                  </a:lnTo>
                  <a:lnTo>
                    <a:pt x="319" y="32"/>
                  </a:lnTo>
                  <a:lnTo>
                    <a:pt x="316" y="32"/>
                  </a:lnTo>
                  <a:lnTo>
                    <a:pt x="16" y="3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40"/>
            <p:cNvSpPr>
              <a:spLocks/>
            </p:cNvSpPr>
            <p:nvPr/>
          </p:nvSpPr>
          <p:spPr bwMode="auto">
            <a:xfrm>
              <a:off x="309" y="1367"/>
              <a:ext cx="79" cy="13"/>
            </a:xfrm>
            <a:custGeom>
              <a:avLst/>
              <a:gdLst>
                <a:gd name="T0" fmla="*/ 16 w 396"/>
                <a:gd name="T1" fmla="*/ 33 h 64"/>
                <a:gd name="T2" fmla="*/ 16 w 396"/>
                <a:gd name="T3" fmla="*/ 33 h 64"/>
                <a:gd name="T4" fmla="*/ 8 w 396"/>
                <a:gd name="T5" fmla="*/ 32 h 64"/>
                <a:gd name="T6" fmla="*/ 3 w 396"/>
                <a:gd name="T7" fmla="*/ 28 h 64"/>
                <a:gd name="T8" fmla="*/ 1 w 396"/>
                <a:gd name="T9" fmla="*/ 23 h 64"/>
                <a:gd name="T10" fmla="*/ 0 w 396"/>
                <a:gd name="T11" fmla="*/ 17 h 64"/>
                <a:gd name="T12" fmla="*/ 0 w 396"/>
                <a:gd name="T13" fmla="*/ 17 h 64"/>
                <a:gd name="T14" fmla="*/ 1 w 396"/>
                <a:gd name="T15" fmla="*/ 10 h 64"/>
                <a:gd name="T16" fmla="*/ 3 w 396"/>
                <a:gd name="T17" fmla="*/ 5 h 64"/>
                <a:gd name="T18" fmla="*/ 8 w 396"/>
                <a:gd name="T19" fmla="*/ 2 h 64"/>
                <a:gd name="T20" fmla="*/ 16 w 396"/>
                <a:gd name="T21" fmla="*/ 0 h 64"/>
                <a:gd name="T22" fmla="*/ 316 w 396"/>
                <a:gd name="T23" fmla="*/ 0 h 64"/>
                <a:gd name="T24" fmla="*/ 316 w 396"/>
                <a:gd name="T25" fmla="*/ 0 h 64"/>
                <a:gd name="T26" fmla="*/ 325 w 396"/>
                <a:gd name="T27" fmla="*/ 0 h 64"/>
                <a:gd name="T28" fmla="*/ 325 w 396"/>
                <a:gd name="T29" fmla="*/ 0 h 64"/>
                <a:gd name="T30" fmla="*/ 335 w 396"/>
                <a:gd name="T31" fmla="*/ 0 h 64"/>
                <a:gd name="T32" fmla="*/ 344 w 396"/>
                <a:gd name="T33" fmla="*/ 2 h 64"/>
                <a:gd name="T34" fmla="*/ 354 w 396"/>
                <a:gd name="T35" fmla="*/ 4 h 64"/>
                <a:gd name="T36" fmla="*/ 364 w 396"/>
                <a:gd name="T37" fmla="*/ 8 h 64"/>
                <a:gd name="T38" fmla="*/ 372 w 396"/>
                <a:gd name="T39" fmla="*/ 14 h 64"/>
                <a:gd name="T40" fmla="*/ 381 w 396"/>
                <a:gd name="T41" fmla="*/ 22 h 64"/>
                <a:gd name="T42" fmla="*/ 388 w 396"/>
                <a:gd name="T43" fmla="*/ 30 h 64"/>
                <a:gd name="T44" fmla="*/ 395 w 396"/>
                <a:gd name="T45" fmla="*/ 42 h 64"/>
                <a:gd name="T46" fmla="*/ 395 w 396"/>
                <a:gd name="T47" fmla="*/ 42 h 64"/>
                <a:gd name="T48" fmla="*/ 396 w 396"/>
                <a:gd name="T49" fmla="*/ 48 h 64"/>
                <a:gd name="T50" fmla="*/ 395 w 396"/>
                <a:gd name="T51" fmla="*/ 54 h 64"/>
                <a:gd name="T52" fmla="*/ 391 w 396"/>
                <a:gd name="T53" fmla="*/ 59 h 64"/>
                <a:gd name="T54" fmla="*/ 385 w 396"/>
                <a:gd name="T55" fmla="*/ 63 h 64"/>
                <a:gd name="T56" fmla="*/ 385 w 396"/>
                <a:gd name="T57" fmla="*/ 63 h 64"/>
                <a:gd name="T58" fmla="*/ 380 w 396"/>
                <a:gd name="T59" fmla="*/ 64 h 64"/>
                <a:gd name="T60" fmla="*/ 380 w 396"/>
                <a:gd name="T61" fmla="*/ 64 h 64"/>
                <a:gd name="T62" fmla="*/ 375 w 396"/>
                <a:gd name="T63" fmla="*/ 64 h 64"/>
                <a:gd name="T64" fmla="*/ 370 w 396"/>
                <a:gd name="T65" fmla="*/ 61 h 64"/>
                <a:gd name="T66" fmla="*/ 367 w 396"/>
                <a:gd name="T67" fmla="*/ 58 h 64"/>
                <a:gd name="T68" fmla="*/ 365 w 396"/>
                <a:gd name="T69" fmla="*/ 54 h 64"/>
                <a:gd name="T70" fmla="*/ 365 w 396"/>
                <a:gd name="T71" fmla="*/ 54 h 64"/>
                <a:gd name="T72" fmla="*/ 361 w 396"/>
                <a:gd name="T73" fmla="*/ 48 h 64"/>
                <a:gd name="T74" fmla="*/ 356 w 396"/>
                <a:gd name="T75" fmla="*/ 43 h 64"/>
                <a:gd name="T76" fmla="*/ 351 w 396"/>
                <a:gd name="T77" fmla="*/ 39 h 64"/>
                <a:gd name="T78" fmla="*/ 346 w 396"/>
                <a:gd name="T79" fmla="*/ 37 h 64"/>
                <a:gd name="T80" fmla="*/ 341 w 396"/>
                <a:gd name="T81" fmla="*/ 34 h 64"/>
                <a:gd name="T82" fmla="*/ 335 w 396"/>
                <a:gd name="T83" fmla="*/ 33 h 64"/>
                <a:gd name="T84" fmla="*/ 326 w 396"/>
                <a:gd name="T85" fmla="*/ 33 h 64"/>
                <a:gd name="T86" fmla="*/ 326 w 396"/>
                <a:gd name="T87" fmla="*/ 33 h 64"/>
                <a:gd name="T88" fmla="*/ 319 w 396"/>
                <a:gd name="T89" fmla="*/ 33 h 64"/>
                <a:gd name="T90" fmla="*/ 319 w 396"/>
                <a:gd name="T91" fmla="*/ 33 h 64"/>
                <a:gd name="T92" fmla="*/ 316 w 396"/>
                <a:gd name="T93" fmla="*/ 33 h 64"/>
                <a:gd name="T94" fmla="*/ 16 w 396"/>
                <a:gd name="T95" fmla="*/ 3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16" y="33"/>
                  </a:moveTo>
                  <a:lnTo>
                    <a:pt x="16" y="33"/>
                  </a:lnTo>
                  <a:lnTo>
                    <a:pt x="8" y="32"/>
                  </a:lnTo>
                  <a:lnTo>
                    <a:pt x="3" y="28"/>
                  </a:lnTo>
                  <a:lnTo>
                    <a:pt x="1" y="23"/>
                  </a:lnTo>
                  <a:lnTo>
                    <a:pt x="0" y="17"/>
                  </a:lnTo>
                  <a:lnTo>
                    <a:pt x="0" y="17"/>
                  </a:lnTo>
                  <a:lnTo>
                    <a:pt x="1" y="10"/>
                  </a:lnTo>
                  <a:lnTo>
                    <a:pt x="3" y="5"/>
                  </a:lnTo>
                  <a:lnTo>
                    <a:pt x="8" y="2"/>
                  </a:lnTo>
                  <a:lnTo>
                    <a:pt x="16" y="0"/>
                  </a:lnTo>
                  <a:lnTo>
                    <a:pt x="316" y="0"/>
                  </a:lnTo>
                  <a:lnTo>
                    <a:pt x="316" y="0"/>
                  </a:lnTo>
                  <a:lnTo>
                    <a:pt x="325" y="0"/>
                  </a:lnTo>
                  <a:lnTo>
                    <a:pt x="325" y="0"/>
                  </a:lnTo>
                  <a:lnTo>
                    <a:pt x="335" y="0"/>
                  </a:lnTo>
                  <a:lnTo>
                    <a:pt x="344" y="2"/>
                  </a:lnTo>
                  <a:lnTo>
                    <a:pt x="354" y="4"/>
                  </a:lnTo>
                  <a:lnTo>
                    <a:pt x="364" y="8"/>
                  </a:lnTo>
                  <a:lnTo>
                    <a:pt x="372" y="14"/>
                  </a:lnTo>
                  <a:lnTo>
                    <a:pt x="381" y="22"/>
                  </a:lnTo>
                  <a:lnTo>
                    <a:pt x="388" y="30"/>
                  </a:lnTo>
                  <a:lnTo>
                    <a:pt x="395" y="42"/>
                  </a:lnTo>
                  <a:lnTo>
                    <a:pt x="395" y="42"/>
                  </a:lnTo>
                  <a:lnTo>
                    <a:pt x="396" y="48"/>
                  </a:lnTo>
                  <a:lnTo>
                    <a:pt x="395" y="54"/>
                  </a:lnTo>
                  <a:lnTo>
                    <a:pt x="391" y="59"/>
                  </a:lnTo>
                  <a:lnTo>
                    <a:pt x="385" y="63"/>
                  </a:lnTo>
                  <a:lnTo>
                    <a:pt x="385" y="63"/>
                  </a:lnTo>
                  <a:lnTo>
                    <a:pt x="380" y="64"/>
                  </a:lnTo>
                  <a:lnTo>
                    <a:pt x="380" y="64"/>
                  </a:lnTo>
                  <a:lnTo>
                    <a:pt x="375" y="64"/>
                  </a:lnTo>
                  <a:lnTo>
                    <a:pt x="370" y="61"/>
                  </a:lnTo>
                  <a:lnTo>
                    <a:pt x="367" y="58"/>
                  </a:lnTo>
                  <a:lnTo>
                    <a:pt x="365" y="54"/>
                  </a:lnTo>
                  <a:lnTo>
                    <a:pt x="365" y="54"/>
                  </a:lnTo>
                  <a:lnTo>
                    <a:pt x="361" y="48"/>
                  </a:lnTo>
                  <a:lnTo>
                    <a:pt x="356" y="43"/>
                  </a:lnTo>
                  <a:lnTo>
                    <a:pt x="351" y="39"/>
                  </a:lnTo>
                  <a:lnTo>
                    <a:pt x="346" y="37"/>
                  </a:lnTo>
                  <a:lnTo>
                    <a:pt x="341" y="34"/>
                  </a:lnTo>
                  <a:lnTo>
                    <a:pt x="335" y="33"/>
                  </a:lnTo>
                  <a:lnTo>
                    <a:pt x="326" y="33"/>
                  </a:lnTo>
                  <a:lnTo>
                    <a:pt x="326" y="33"/>
                  </a:lnTo>
                  <a:lnTo>
                    <a:pt x="319" y="33"/>
                  </a:lnTo>
                  <a:lnTo>
                    <a:pt x="319" y="33"/>
                  </a:lnTo>
                  <a:lnTo>
                    <a:pt x="316" y="33"/>
                  </a:lnTo>
                  <a:lnTo>
                    <a:pt x="16" y="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41"/>
            <p:cNvSpPr>
              <a:spLocks/>
            </p:cNvSpPr>
            <p:nvPr/>
          </p:nvSpPr>
          <p:spPr bwMode="auto">
            <a:xfrm>
              <a:off x="309" y="1339"/>
              <a:ext cx="79" cy="13"/>
            </a:xfrm>
            <a:custGeom>
              <a:avLst/>
              <a:gdLst>
                <a:gd name="T0" fmla="*/ 16 w 396"/>
                <a:gd name="T1" fmla="*/ 34 h 65"/>
                <a:gd name="T2" fmla="*/ 16 w 396"/>
                <a:gd name="T3" fmla="*/ 34 h 65"/>
                <a:gd name="T4" fmla="*/ 8 w 396"/>
                <a:gd name="T5" fmla="*/ 32 h 65"/>
                <a:gd name="T6" fmla="*/ 3 w 396"/>
                <a:gd name="T7" fmla="*/ 29 h 65"/>
                <a:gd name="T8" fmla="*/ 1 w 396"/>
                <a:gd name="T9" fmla="*/ 24 h 65"/>
                <a:gd name="T10" fmla="*/ 0 w 396"/>
                <a:gd name="T11" fmla="*/ 17 h 65"/>
                <a:gd name="T12" fmla="*/ 0 w 396"/>
                <a:gd name="T13" fmla="*/ 17 h 65"/>
                <a:gd name="T14" fmla="*/ 1 w 396"/>
                <a:gd name="T15" fmla="*/ 11 h 65"/>
                <a:gd name="T16" fmla="*/ 3 w 396"/>
                <a:gd name="T17" fmla="*/ 6 h 65"/>
                <a:gd name="T18" fmla="*/ 8 w 396"/>
                <a:gd name="T19" fmla="*/ 2 h 65"/>
                <a:gd name="T20" fmla="*/ 16 w 396"/>
                <a:gd name="T21" fmla="*/ 1 h 65"/>
                <a:gd name="T22" fmla="*/ 316 w 396"/>
                <a:gd name="T23" fmla="*/ 1 h 65"/>
                <a:gd name="T24" fmla="*/ 316 w 396"/>
                <a:gd name="T25" fmla="*/ 1 h 65"/>
                <a:gd name="T26" fmla="*/ 325 w 396"/>
                <a:gd name="T27" fmla="*/ 0 h 65"/>
                <a:gd name="T28" fmla="*/ 325 w 396"/>
                <a:gd name="T29" fmla="*/ 0 h 65"/>
                <a:gd name="T30" fmla="*/ 335 w 396"/>
                <a:gd name="T31" fmla="*/ 1 h 65"/>
                <a:gd name="T32" fmla="*/ 344 w 396"/>
                <a:gd name="T33" fmla="*/ 2 h 65"/>
                <a:gd name="T34" fmla="*/ 354 w 396"/>
                <a:gd name="T35" fmla="*/ 5 h 65"/>
                <a:gd name="T36" fmla="*/ 364 w 396"/>
                <a:gd name="T37" fmla="*/ 9 h 65"/>
                <a:gd name="T38" fmla="*/ 372 w 396"/>
                <a:gd name="T39" fmla="*/ 14 h 65"/>
                <a:gd name="T40" fmla="*/ 381 w 396"/>
                <a:gd name="T41" fmla="*/ 21 h 65"/>
                <a:gd name="T42" fmla="*/ 388 w 396"/>
                <a:gd name="T43" fmla="*/ 31 h 65"/>
                <a:gd name="T44" fmla="*/ 395 w 396"/>
                <a:gd name="T45" fmla="*/ 42 h 65"/>
                <a:gd name="T46" fmla="*/ 395 w 396"/>
                <a:gd name="T47" fmla="*/ 42 h 65"/>
                <a:gd name="T48" fmla="*/ 396 w 396"/>
                <a:gd name="T49" fmla="*/ 49 h 65"/>
                <a:gd name="T50" fmla="*/ 395 w 396"/>
                <a:gd name="T51" fmla="*/ 55 h 65"/>
                <a:gd name="T52" fmla="*/ 391 w 396"/>
                <a:gd name="T53" fmla="*/ 60 h 65"/>
                <a:gd name="T54" fmla="*/ 385 w 396"/>
                <a:gd name="T55" fmla="*/ 63 h 65"/>
                <a:gd name="T56" fmla="*/ 385 w 396"/>
                <a:gd name="T57" fmla="*/ 63 h 65"/>
                <a:gd name="T58" fmla="*/ 380 w 396"/>
                <a:gd name="T59" fmla="*/ 65 h 65"/>
                <a:gd name="T60" fmla="*/ 380 w 396"/>
                <a:gd name="T61" fmla="*/ 65 h 65"/>
                <a:gd name="T62" fmla="*/ 375 w 396"/>
                <a:gd name="T63" fmla="*/ 63 h 65"/>
                <a:gd name="T64" fmla="*/ 370 w 396"/>
                <a:gd name="T65" fmla="*/ 62 h 65"/>
                <a:gd name="T66" fmla="*/ 367 w 396"/>
                <a:gd name="T67" fmla="*/ 58 h 65"/>
                <a:gd name="T68" fmla="*/ 365 w 396"/>
                <a:gd name="T69" fmla="*/ 55 h 65"/>
                <a:gd name="T70" fmla="*/ 365 w 396"/>
                <a:gd name="T71" fmla="*/ 55 h 65"/>
                <a:gd name="T72" fmla="*/ 361 w 396"/>
                <a:gd name="T73" fmla="*/ 49 h 65"/>
                <a:gd name="T74" fmla="*/ 356 w 396"/>
                <a:gd name="T75" fmla="*/ 44 h 65"/>
                <a:gd name="T76" fmla="*/ 351 w 396"/>
                <a:gd name="T77" fmla="*/ 39 h 65"/>
                <a:gd name="T78" fmla="*/ 346 w 396"/>
                <a:gd name="T79" fmla="*/ 36 h 65"/>
                <a:gd name="T80" fmla="*/ 341 w 396"/>
                <a:gd name="T81" fmla="*/ 35 h 65"/>
                <a:gd name="T82" fmla="*/ 335 w 396"/>
                <a:gd name="T83" fmla="*/ 34 h 65"/>
                <a:gd name="T84" fmla="*/ 326 w 396"/>
                <a:gd name="T85" fmla="*/ 32 h 65"/>
                <a:gd name="T86" fmla="*/ 326 w 396"/>
                <a:gd name="T87" fmla="*/ 32 h 65"/>
                <a:gd name="T88" fmla="*/ 319 w 396"/>
                <a:gd name="T89" fmla="*/ 34 h 65"/>
                <a:gd name="T90" fmla="*/ 319 w 396"/>
                <a:gd name="T91" fmla="*/ 34 h 65"/>
                <a:gd name="T92" fmla="*/ 316 w 396"/>
                <a:gd name="T93" fmla="*/ 34 h 65"/>
                <a:gd name="T94" fmla="*/ 16 w 396"/>
                <a:gd name="T95" fmla="*/ 3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16" y="34"/>
                  </a:moveTo>
                  <a:lnTo>
                    <a:pt x="16" y="34"/>
                  </a:lnTo>
                  <a:lnTo>
                    <a:pt x="8" y="32"/>
                  </a:lnTo>
                  <a:lnTo>
                    <a:pt x="3" y="29"/>
                  </a:lnTo>
                  <a:lnTo>
                    <a:pt x="1" y="24"/>
                  </a:lnTo>
                  <a:lnTo>
                    <a:pt x="0" y="17"/>
                  </a:lnTo>
                  <a:lnTo>
                    <a:pt x="0" y="17"/>
                  </a:lnTo>
                  <a:lnTo>
                    <a:pt x="1" y="11"/>
                  </a:lnTo>
                  <a:lnTo>
                    <a:pt x="3" y="6"/>
                  </a:lnTo>
                  <a:lnTo>
                    <a:pt x="8" y="2"/>
                  </a:lnTo>
                  <a:lnTo>
                    <a:pt x="16" y="1"/>
                  </a:lnTo>
                  <a:lnTo>
                    <a:pt x="316" y="1"/>
                  </a:lnTo>
                  <a:lnTo>
                    <a:pt x="316" y="1"/>
                  </a:lnTo>
                  <a:lnTo>
                    <a:pt x="325" y="0"/>
                  </a:lnTo>
                  <a:lnTo>
                    <a:pt x="325" y="0"/>
                  </a:lnTo>
                  <a:lnTo>
                    <a:pt x="335" y="1"/>
                  </a:lnTo>
                  <a:lnTo>
                    <a:pt x="344" y="2"/>
                  </a:lnTo>
                  <a:lnTo>
                    <a:pt x="354" y="5"/>
                  </a:lnTo>
                  <a:lnTo>
                    <a:pt x="364" y="9"/>
                  </a:lnTo>
                  <a:lnTo>
                    <a:pt x="372" y="14"/>
                  </a:lnTo>
                  <a:lnTo>
                    <a:pt x="381" y="21"/>
                  </a:lnTo>
                  <a:lnTo>
                    <a:pt x="388" y="31"/>
                  </a:lnTo>
                  <a:lnTo>
                    <a:pt x="395" y="42"/>
                  </a:lnTo>
                  <a:lnTo>
                    <a:pt x="395" y="42"/>
                  </a:lnTo>
                  <a:lnTo>
                    <a:pt x="396" y="49"/>
                  </a:lnTo>
                  <a:lnTo>
                    <a:pt x="395" y="55"/>
                  </a:lnTo>
                  <a:lnTo>
                    <a:pt x="391" y="60"/>
                  </a:lnTo>
                  <a:lnTo>
                    <a:pt x="385" y="63"/>
                  </a:lnTo>
                  <a:lnTo>
                    <a:pt x="385" y="63"/>
                  </a:lnTo>
                  <a:lnTo>
                    <a:pt x="380" y="65"/>
                  </a:lnTo>
                  <a:lnTo>
                    <a:pt x="380" y="65"/>
                  </a:lnTo>
                  <a:lnTo>
                    <a:pt x="375" y="63"/>
                  </a:lnTo>
                  <a:lnTo>
                    <a:pt x="370" y="62"/>
                  </a:lnTo>
                  <a:lnTo>
                    <a:pt x="367" y="58"/>
                  </a:lnTo>
                  <a:lnTo>
                    <a:pt x="365" y="55"/>
                  </a:lnTo>
                  <a:lnTo>
                    <a:pt x="365" y="55"/>
                  </a:lnTo>
                  <a:lnTo>
                    <a:pt x="361" y="49"/>
                  </a:lnTo>
                  <a:lnTo>
                    <a:pt x="356" y="44"/>
                  </a:lnTo>
                  <a:lnTo>
                    <a:pt x="351" y="39"/>
                  </a:lnTo>
                  <a:lnTo>
                    <a:pt x="346" y="36"/>
                  </a:lnTo>
                  <a:lnTo>
                    <a:pt x="341" y="35"/>
                  </a:lnTo>
                  <a:lnTo>
                    <a:pt x="335" y="34"/>
                  </a:lnTo>
                  <a:lnTo>
                    <a:pt x="326" y="32"/>
                  </a:lnTo>
                  <a:lnTo>
                    <a:pt x="326" y="32"/>
                  </a:lnTo>
                  <a:lnTo>
                    <a:pt x="319" y="34"/>
                  </a:lnTo>
                  <a:lnTo>
                    <a:pt x="319" y="34"/>
                  </a:lnTo>
                  <a:lnTo>
                    <a:pt x="316" y="34"/>
                  </a:lnTo>
                  <a:lnTo>
                    <a:pt x="16" y="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42"/>
            <p:cNvSpPr>
              <a:spLocks/>
            </p:cNvSpPr>
            <p:nvPr/>
          </p:nvSpPr>
          <p:spPr bwMode="auto">
            <a:xfrm>
              <a:off x="293" y="1315"/>
              <a:ext cx="111" cy="150"/>
            </a:xfrm>
            <a:custGeom>
              <a:avLst/>
              <a:gdLst>
                <a:gd name="T0" fmla="*/ 332 w 557"/>
                <a:gd name="T1" fmla="*/ 0 h 749"/>
                <a:gd name="T2" fmla="*/ 332 w 557"/>
                <a:gd name="T3" fmla="*/ 0 h 749"/>
                <a:gd name="T4" fmla="*/ 299 w 557"/>
                <a:gd name="T5" fmla="*/ 1 h 749"/>
                <a:gd name="T6" fmla="*/ 267 w 557"/>
                <a:gd name="T7" fmla="*/ 3 h 749"/>
                <a:gd name="T8" fmla="*/ 200 w 557"/>
                <a:gd name="T9" fmla="*/ 6 h 749"/>
                <a:gd name="T10" fmla="*/ 200 w 557"/>
                <a:gd name="T11" fmla="*/ 6 h 749"/>
                <a:gd name="T12" fmla="*/ 132 w 557"/>
                <a:gd name="T13" fmla="*/ 9 h 749"/>
                <a:gd name="T14" fmla="*/ 98 w 557"/>
                <a:gd name="T15" fmla="*/ 10 h 749"/>
                <a:gd name="T16" fmla="*/ 66 w 557"/>
                <a:gd name="T17" fmla="*/ 11 h 749"/>
                <a:gd name="T18" fmla="*/ 66 w 557"/>
                <a:gd name="T19" fmla="*/ 11 h 749"/>
                <a:gd name="T20" fmla="*/ 32 w 557"/>
                <a:gd name="T21" fmla="*/ 10 h 749"/>
                <a:gd name="T22" fmla="*/ 0 w 557"/>
                <a:gd name="T23" fmla="*/ 9 h 749"/>
                <a:gd name="T24" fmla="*/ 0 w 557"/>
                <a:gd name="T25" fmla="*/ 9 h 749"/>
                <a:gd name="T26" fmla="*/ 0 w 557"/>
                <a:gd name="T27" fmla="*/ 349 h 749"/>
                <a:gd name="T28" fmla="*/ 0 w 557"/>
                <a:gd name="T29" fmla="*/ 713 h 749"/>
                <a:gd name="T30" fmla="*/ 0 w 557"/>
                <a:gd name="T31" fmla="*/ 713 h 749"/>
                <a:gd name="T32" fmla="*/ 71 w 557"/>
                <a:gd name="T33" fmla="*/ 709 h 749"/>
                <a:gd name="T34" fmla="*/ 144 w 557"/>
                <a:gd name="T35" fmla="*/ 706 h 749"/>
                <a:gd name="T36" fmla="*/ 220 w 557"/>
                <a:gd name="T37" fmla="*/ 704 h 749"/>
                <a:gd name="T38" fmla="*/ 297 w 557"/>
                <a:gd name="T39" fmla="*/ 703 h 749"/>
                <a:gd name="T40" fmla="*/ 297 w 557"/>
                <a:gd name="T41" fmla="*/ 703 h 749"/>
                <a:gd name="T42" fmla="*/ 353 w 557"/>
                <a:gd name="T43" fmla="*/ 703 h 749"/>
                <a:gd name="T44" fmla="*/ 407 w 557"/>
                <a:gd name="T45" fmla="*/ 706 h 749"/>
                <a:gd name="T46" fmla="*/ 434 w 557"/>
                <a:gd name="T47" fmla="*/ 709 h 749"/>
                <a:gd name="T48" fmla="*/ 458 w 557"/>
                <a:gd name="T49" fmla="*/ 711 h 749"/>
                <a:gd name="T50" fmla="*/ 484 w 557"/>
                <a:gd name="T51" fmla="*/ 715 h 749"/>
                <a:gd name="T52" fmla="*/ 508 w 557"/>
                <a:gd name="T53" fmla="*/ 720 h 749"/>
                <a:gd name="T54" fmla="*/ 508 w 557"/>
                <a:gd name="T55" fmla="*/ 720 h 749"/>
                <a:gd name="T56" fmla="*/ 512 w 557"/>
                <a:gd name="T57" fmla="*/ 723 h 749"/>
                <a:gd name="T58" fmla="*/ 517 w 557"/>
                <a:gd name="T59" fmla="*/ 726 h 749"/>
                <a:gd name="T60" fmla="*/ 528 w 557"/>
                <a:gd name="T61" fmla="*/ 735 h 749"/>
                <a:gd name="T62" fmla="*/ 540 w 557"/>
                <a:gd name="T63" fmla="*/ 744 h 749"/>
                <a:gd name="T64" fmla="*/ 545 w 557"/>
                <a:gd name="T65" fmla="*/ 747 h 749"/>
                <a:gd name="T66" fmla="*/ 550 w 557"/>
                <a:gd name="T67" fmla="*/ 749 h 749"/>
                <a:gd name="T68" fmla="*/ 550 w 557"/>
                <a:gd name="T69" fmla="*/ 749 h 749"/>
                <a:gd name="T70" fmla="*/ 553 w 557"/>
                <a:gd name="T71" fmla="*/ 747 h 749"/>
                <a:gd name="T72" fmla="*/ 555 w 557"/>
                <a:gd name="T73" fmla="*/ 745 h 749"/>
                <a:gd name="T74" fmla="*/ 557 w 557"/>
                <a:gd name="T75" fmla="*/ 741 h 749"/>
                <a:gd name="T76" fmla="*/ 557 w 557"/>
                <a:gd name="T77" fmla="*/ 736 h 749"/>
                <a:gd name="T78" fmla="*/ 557 w 557"/>
                <a:gd name="T79" fmla="*/ 736 h 749"/>
                <a:gd name="T80" fmla="*/ 557 w 557"/>
                <a:gd name="T81" fmla="*/ 65 h 749"/>
                <a:gd name="T82" fmla="*/ 557 w 557"/>
                <a:gd name="T83" fmla="*/ 65 h 749"/>
                <a:gd name="T84" fmla="*/ 547 w 557"/>
                <a:gd name="T85" fmla="*/ 56 h 749"/>
                <a:gd name="T86" fmla="*/ 535 w 557"/>
                <a:gd name="T87" fmla="*/ 47 h 749"/>
                <a:gd name="T88" fmla="*/ 524 w 557"/>
                <a:gd name="T89" fmla="*/ 40 h 749"/>
                <a:gd name="T90" fmla="*/ 513 w 557"/>
                <a:gd name="T91" fmla="*/ 34 h 749"/>
                <a:gd name="T92" fmla="*/ 499 w 557"/>
                <a:gd name="T93" fmla="*/ 28 h 749"/>
                <a:gd name="T94" fmla="*/ 487 w 557"/>
                <a:gd name="T95" fmla="*/ 21 h 749"/>
                <a:gd name="T96" fmla="*/ 473 w 557"/>
                <a:gd name="T97" fmla="*/ 18 h 749"/>
                <a:gd name="T98" fmla="*/ 460 w 557"/>
                <a:gd name="T99" fmla="*/ 14 h 749"/>
                <a:gd name="T100" fmla="*/ 430 w 557"/>
                <a:gd name="T101" fmla="*/ 8 h 749"/>
                <a:gd name="T102" fmla="*/ 399 w 557"/>
                <a:gd name="T103" fmla="*/ 4 h 749"/>
                <a:gd name="T104" fmla="*/ 365 w 557"/>
                <a:gd name="T105" fmla="*/ 1 h 749"/>
                <a:gd name="T106" fmla="*/ 332 w 557"/>
                <a:gd name="T107" fmla="*/ 0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7" h="749">
                  <a:moveTo>
                    <a:pt x="332" y="0"/>
                  </a:moveTo>
                  <a:lnTo>
                    <a:pt x="332" y="0"/>
                  </a:lnTo>
                  <a:lnTo>
                    <a:pt x="299" y="1"/>
                  </a:lnTo>
                  <a:lnTo>
                    <a:pt x="267" y="3"/>
                  </a:lnTo>
                  <a:lnTo>
                    <a:pt x="200" y="6"/>
                  </a:lnTo>
                  <a:lnTo>
                    <a:pt x="200" y="6"/>
                  </a:lnTo>
                  <a:lnTo>
                    <a:pt x="132" y="9"/>
                  </a:lnTo>
                  <a:lnTo>
                    <a:pt x="98" y="10"/>
                  </a:lnTo>
                  <a:lnTo>
                    <a:pt x="66" y="11"/>
                  </a:lnTo>
                  <a:lnTo>
                    <a:pt x="66" y="11"/>
                  </a:lnTo>
                  <a:lnTo>
                    <a:pt x="32" y="10"/>
                  </a:lnTo>
                  <a:lnTo>
                    <a:pt x="0" y="9"/>
                  </a:lnTo>
                  <a:lnTo>
                    <a:pt x="0" y="9"/>
                  </a:lnTo>
                  <a:lnTo>
                    <a:pt x="0" y="349"/>
                  </a:lnTo>
                  <a:lnTo>
                    <a:pt x="0" y="713"/>
                  </a:lnTo>
                  <a:lnTo>
                    <a:pt x="0" y="713"/>
                  </a:lnTo>
                  <a:lnTo>
                    <a:pt x="71" y="709"/>
                  </a:lnTo>
                  <a:lnTo>
                    <a:pt x="144" y="706"/>
                  </a:lnTo>
                  <a:lnTo>
                    <a:pt x="220" y="704"/>
                  </a:lnTo>
                  <a:lnTo>
                    <a:pt x="297" y="703"/>
                  </a:lnTo>
                  <a:lnTo>
                    <a:pt x="297" y="703"/>
                  </a:lnTo>
                  <a:lnTo>
                    <a:pt x="353" y="703"/>
                  </a:lnTo>
                  <a:lnTo>
                    <a:pt x="407" y="706"/>
                  </a:lnTo>
                  <a:lnTo>
                    <a:pt x="434" y="709"/>
                  </a:lnTo>
                  <a:lnTo>
                    <a:pt x="458" y="711"/>
                  </a:lnTo>
                  <a:lnTo>
                    <a:pt x="484" y="715"/>
                  </a:lnTo>
                  <a:lnTo>
                    <a:pt x="508" y="720"/>
                  </a:lnTo>
                  <a:lnTo>
                    <a:pt x="508" y="720"/>
                  </a:lnTo>
                  <a:lnTo>
                    <a:pt x="512" y="723"/>
                  </a:lnTo>
                  <a:lnTo>
                    <a:pt x="517" y="726"/>
                  </a:lnTo>
                  <a:lnTo>
                    <a:pt x="528" y="735"/>
                  </a:lnTo>
                  <a:lnTo>
                    <a:pt x="540" y="744"/>
                  </a:lnTo>
                  <a:lnTo>
                    <a:pt x="545" y="747"/>
                  </a:lnTo>
                  <a:lnTo>
                    <a:pt x="550" y="749"/>
                  </a:lnTo>
                  <a:lnTo>
                    <a:pt x="550" y="749"/>
                  </a:lnTo>
                  <a:lnTo>
                    <a:pt x="553" y="747"/>
                  </a:lnTo>
                  <a:lnTo>
                    <a:pt x="555" y="745"/>
                  </a:lnTo>
                  <a:lnTo>
                    <a:pt x="557" y="741"/>
                  </a:lnTo>
                  <a:lnTo>
                    <a:pt x="557" y="736"/>
                  </a:lnTo>
                  <a:lnTo>
                    <a:pt x="557" y="736"/>
                  </a:lnTo>
                  <a:lnTo>
                    <a:pt x="557" y="65"/>
                  </a:lnTo>
                  <a:lnTo>
                    <a:pt x="557" y="65"/>
                  </a:lnTo>
                  <a:lnTo>
                    <a:pt x="547" y="56"/>
                  </a:lnTo>
                  <a:lnTo>
                    <a:pt x="535" y="47"/>
                  </a:lnTo>
                  <a:lnTo>
                    <a:pt x="524" y="40"/>
                  </a:lnTo>
                  <a:lnTo>
                    <a:pt x="513" y="34"/>
                  </a:lnTo>
                  <a:lnTo>
                    <a:pt x="499" y="28"/>
                  </a:lnTo>
                  <a:lnTo>
                    <a:pt x="487" y="21"/>
                  </a:lnTo>
                  <a:lnTo>
                    <a:pt x="473" y="18"/>
                  </a:lnTo>
                  <a:lnTo>
                    <a:pt x="460" y="14"/>
                  </a:lnTo>
                  <a:lnTo>
                    <a:pt x="430" y="8"/>
                  </a:lnTo>
                  <a:lnTo>
                    <a:pt x="399" y="4"/>
                  </a:lnTo>
                  <a:lnTo>
                    <a:pt x="365" y="1"/>
                  </a:lnTo>
                  <a:lnTo>
                    <a:pt x="3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43"/>
            <p:cNvSpPr>
              <a:spLocks noEditPoints="1"/>
            </p:cNvSpPr>
            <p:nvPr/>
          </p:nvSpPr>
          <p:spPr bwMode="auto">
            <a:xfrm>
              <a:off x="288" y="1314"/>
              <a:ext cx="246" cy="158"/>
            </a:xfrm>
            <a:custGeom>
              <a:avLst/>
              <a:gdLst>
                <a:gd name="T0" fmla="*/ 89 w 1229"/>
                <a:gd name="T1" fmla="*/ 17 h 792"/>
                <a:gd name="T2" fmla="*/ 155 w 1229"/>
                <a:gd name="T3" fmla="*/ 15 h 792"/>
                <a:gd name="T4" fmla="*/ 223 w 1229"/>
                <a:gd name="T5" fmla="*/ 12 h 792"/>
                <a:gd name="T6" fmla="*/ 322 w 1229"/>
                <a:gd name="T7" fmla="*/ 7 h 792"/>
                <a:gd name="T8" fmla="*/ 355 w 1229"/>
                <a:gd name="T9" fmla="*/ 6 h 792"/>
                <a:gd name="T10" fmla="*/ 422 w 1229"/>
                <a:gd name="T11" fmla="*/ 10 h 792"/>
                <a:gd name="T12" fmla="*/ 483 w 1229"/>
                <a:gd name="T13" fmla="*/ 20 h 792"/>
                <a:gd name="T14" fmla="*/ 510 w 1229"/>
                <a:gd name="T15" fmla="*/ 27 h 792"/>
                <a:gd name="T16" fmla="*/ 536 w 1229"/>
                <a:gd name="T17" fmla="*/ 40 h 792"/>
                <a:gd name="T18" fmla="*/ 558 w 1229"/>
                <a:gd name="T19" fmla="*/ 53 h 792"/>
                <a:gd name="T20" fmla="*/ 580 w 1229"/>
                <a:gd name="T21" fmla="*/ 71 h 792"/>
                <a:gd name="T22" fmla="*/ 580 w 1229"/>
                <a:gd name="T23" fmla="*/ 742 h 792"/>
                <a:gd name="T24" fmla="*/ 580 w 1229"/>
                <a:gd name="T25" fmla="*/ 747 h 792"/>
                <a:gd name="T26" fmla="*/ 576 w 1229"/>
                <a:gd name="T27" fmla="*/ 753 h 792"/>
                <a:gd name="T28" fmla="*/ 573 w 1229"/>
                <a:gd name="T29" fmla="*/ 755 h 792"/>
                <a:gd name="T30" fmla="*/ 563 w 1229"/>
                <a:gd name="T31" fmla="*/ 750 h 792"/>
                <a:gd name="T32" fmla="*/ 540 w 1229"/>
                <a:gd name="T33" fmla="*/ 732 h 792"/>
                <a:gd name="T34" fmla="*/ 531 w 1229"/>
                <a:gd name="T35" fmla="*/ 726 h 792"/>
                <a:gd name="T36" fmla="*/ 507 w 1229"/>
                <a:gd name="T37" fmla="*/ 721 h 792"/>
                <a:gd name="T38" fmla="*/ 457 w 1229"/>
                <a:gd name="T39" fmla="*/ 715 h 792"/>
                <a:gd name="T40" fmla="*/ 376 w 1229"/>
                <a:gd name="T41" fmla="*/ 709 h 792"/>
                <a:gd name="T42" fmla="*/ 320 w 1229"/>
                <a:gd name="T43" fmla="*/ 709 h 792"/>
                <a:gd name="T44" fmla="*/ 167 w 1229"/>
                <a:gd name="T45" fmla="*/ 712 h 792"/>
                <a:gd name="T46" fmla="*/ 23 w 1229"/>
                <a:gd name="T47" fmla="*/ 719 h 792"/>
                <a:gd name="T48" fmla="*/ 23 w 1229"/>
                <a:gd name="T49" fmla="*/ 355 h 792"/>
                <a:gd name="T50" fmla="*/ 23 w 1229"/>
                <a:gd name="T51" fmla="*/ 15 h 792"/>
                <a:gd name="T52" fmla="*/ 89 w 1229"/>
                <a:gd name="T53" fmla="*/ 17 h 792"/>
                <a:gd name="T54" fmla="*/ 719 w 1229"/>
                <a:gd name="T55" fmla="*/ 0 h 792"/>
                <a:gd name="T56" fmla="*/ 660 w 1229"/>
                <a:gd name="T57" fmla="*/ 41 h 792"/>
                <a:gd name="T58" fmla="*/ 700 w 1229"/>
                <a:gd name="T59" fmla="*/ 25 h 792"/>
                <a:gd name="T60" fmla="*/ 745 w 1229"/>
                <a:gd name="T61" fmla="*/ 14 h 792"/>
                <a:gd name="T62" fmla="*/ 794 w 1229"/>
                <a:gd name="T63" fmla="*/ 9 h 792"/>
                <a:gd name="T64" fmla="*/ 847 w 1229"/>
                <a:gd name="T65" fmla="*/ 6 h 792"/>
                <a:gd name="T66" fmla="*/ 879 w 1229"/>
                <a:gd name="T67" fmla="*/ 7 h 792"/>
                <a:gd name="T68" fmla="*/ 978 w 1229"/>
                <a:gd name="T69" fmla="*/ 11 h 792"/>
                <a:gd name="T70" fmla="*/ 1046 w 1229"/>
                <a:gd name="T71" fmla="*/ 15 h 792"/>
                <a:gd name="T72" fmla="*/ 1112 w 1229"/>
                <a:gd name="T73" fmla="*/ 17 h 792"/>
                <a:gd name="T74" fmla="*/ 1145 w 1229"/>
                <a:gd name="T75" fmla="*/ 16 h 792"/>
                <a:gd name="T76" fmla="*/ 1176 w 1229"/>
                <a:gd name="T77" fmla="*/ 15 h 792"/>
                <a:gd name="T78" fmla="*/ 1176 w 1229"/>
                <a:gd name="T79" fmla="*/ 719 h 792"/>
                <a:gd name="T80" fmla="*/ 962 w 1229"/>
                <a:gd name="T81" fmla="*/ 710 h 792"/>
                <a:gd name="T82" fmla="*/ 887 w 1229"/>
                <a:gd name="T83" fmla="*/ 709 h 792"/>
                <a:gd name="T84" fmla="*/ 807 w 1229"/>
                <a:gd name="T85" fmla="*/ 710 h 792"/>
                <a:gd name="T86" fmla="*/ 732 w 1229"/>
                <a:gd name="T87" fmla="*/ 717 h 792"/>
                <a:gd name="T88" fmla="*/ 669 w 1229"/>
                <a:gd name="T89" fmla="*/ 730 h 792"/>
                <a:gd name="T90" fmla="*/ 642 w 1229"/>
                <a:gd name="T91" fmla="*/ 738 h 792"/>
                <a:gd name="T92" fmla="*/ 619 w 1229"/>
                <a:gd name="T93" fmla="*/ 750 h 792"/>
                <a:gd name="T94" fmla="*/ 619 w 1229"/>
                <a:gd name="T95" fmla="*/ 71 h 792"/>
                <a:gd name="T96" fmla="*/ 628 w 1229"/>
                <a:gd name="T97" fmla="*/ 63 h 792"/>
                <a:gd name="T98" fmla="*/ 596 w 1229"/>
                <a:gd name="T99" fmla="*/ 39 h 792"/>
                <a:gd name="T100" fmla="*/ 476 w 1229"/>
                <a:gd name="T101" fmla="*/ 0 h 792"/>
                <a:gd name="T102" fmla="*/ 0 w 1229"/>
                <a:gd name="T103" fmla="*/ 0 h 792"/>
                <a:gd name="T104" fmla="*/ 19 w 1229"/>
                <a:gd name="T105" fmla="*/ 765 h 792"/>
                <a:gd name="T106" fmla="*/ 701 w 1229"/>
                <a:gd name="T107" fmla="*/ 765 h 792"/>
                <a:gd name="T108" fmla="*/ 884 w 1229"/>
                <a:gd name="T109" fmla="*/ 724 h 792"/>
                <a:gd name="T110" fmla="*/ 1101 w 1229"/>
                <a:gd name="T111" fmla="*/ 760 h 792"/>
                <a:gd name="T112" fmla="*/ 1197 w 1229"/>
                <a:gd name="T113" fmla="*/ 0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29" h="792">
                  <a:moveTo>
                    <a:pt x="89" y="17"/>
                  </a:moveTo>
                  <a:lnTo>
                    <a:pt x="89" y="17"/>
                  </a:lnTo>
                  <a:lnTo>
                    <a:pt x="121" y="16"/>
                  </a:lnTo>
                  <a:lnTo>
                    <a:pt x="155" y="15"/>
                  </a:lnTo>
                  <a:lnTo>
                    <a:pt x="223" y="12"/>
                  </a:lnTo>
                  <a:lnTo>
                    <a:pt x="223" y="12"/>
                  </a:lnTo>
                  <a:lnTo>
                    <a:pt x="290" y="9"/>
                  </a:lnTo>
                  <a:lnTo>
                    <a:pt x="322" y="7"/>
                  </a:lnTo>
                  <a:lnTo>
                    <a:pt x="355" y="6"/>
                  </a:lnTo>
                  <a:lnTo>
                    <a:pt x="355" y="6"/>
                  </a:lnTo>
                  <a:lnTo>
                    <a:pt x="388" y="7"/>
                  </a:lnTo>
                  <a:lnTo>
                    <a:pt x="422" y="10"/>
                  </a:lnTo>
                  <a:lnTo>
                    <a:pt x="453" y="14"/>
                  </a:lnTo>
                  <a:lnTo>
                    <a:pt x="483" y="20"/>
                  </a:lnTo>
                  <a:lnTo>
                    <a:pt x="496" y="24"/>
                  </a:lnTo>
                  <a:lnTo>
                    <a:pt x="510" y="27"/>
                  </a:lnTo>
                  <a:lnTo>
                    <a:pt x="522" y="34"/>
                  </a:lnTo>
                  <a:lnTo>
                    <a:pt x="536" y="40"/>
                  </a:lnTo>
                  <a:lnTo>
                    <a:pt x="547" y="46"/>
                  </a:lnTo>
                  <a:lnTo>
                    <a:pt x="558" y="53"/>
                  </a:lnTo>
                  <a:lnTo>
                    <a:pt x="570" y="62"/>
                  </a:lnTo>
                  <a:lnTo>
                    <a:pt x="580" y="71"/>
                  </a:lnTo>
                  <a:lnTo>
                    <a:pt x="580" y="71"/>
                  </a:lnTo>
                  <a:lnTo>
                    <a:pt x="580" y="742"/>
                  </a:lnTo>
                  <a:lnTo>
                    <a:pt x="580" y="742"/>
                  </a:lnTo>
                  <a:lnTo>
                    <a:pt x="580" y="747"/>
                  </a:lnTo>
                  <a:lnTo>
                    <a:pt x="578" y="751"/>
                  </a:lnTo>
                  <a:lnTo>
                    <a:pt x="576" y="753"/>
                  </a:lnTo>
                  <a:lnTo>
                    <a:pt x="573" y="755"/>
                  </a:lnTo>
                  <a:lnTo>
                    <a:pt x="573" y="755"/>
                  </a:lnTo>
                  <a:lnTo>
                    <a:pt x="568" y="753"/>
                  </a:lnTo>
                  <a:lnTo>
                    <a:pt x="563" y="750"/>
                  </a:lnTo>
                  <a:lnTo>
                    <a:pt x="551" y="741"/>
                  </a:lnTo>
                  <a:lnTo>
                    <a:pt x="540" y="732"/>
                  </a:lnTo>
                  <a:lnTo>
                    <a:pt x="535" y="729"/>
                  </a:lnTo>
                  <a:lnTo>
                    <a:pt x="531" y="726"/>
                  </a:lnTo>
                  <a:lnTo>
                    <a:pt x="531" y="726"/>
                  </a:lnTo>
                  <a:lnTo>
                    <a:pt x="507" y="721"/>
                  </a:lnTo>
                  <a:lnTo>
                    <a:pt x="481" y="717"/>
                  </a:lnTo>
                  <a:lnTo>
                    <a:pt x="457" y="715"/>
                  </a:lnTo>
                  <a:lnTo>
                    <a:pt x="430" y="712"/>
                  </a:lnTo>
                  <a:lnTo>
                    <a:pt x="376" y="709"/>
                  </a:lnTo>
                  <a:lnTo>
                    <a:pt x="320" y="709"/>
                  </a:lnTo>
                  <a:lnTo>
                    <a:pt x="320" y="709"/>
                  </a:lnTo>
                  <a:lnTo>
                    <a:pt x="243" y="710"/>
                  </a:lnTo>
                  <a:lnTo>
                    <a:pt x="167" y="712"/>
                  </a:lnTo>
                  <a:lnTo>
                    <a:pt x="94" y="715"/>
                  </a:lnTo>
                  <a:lnTo>
                    <a:pt x="23" y="719"/>
                  </a:lnTo>
                  <a:lnTo>
                    <a:pt x="23" y="719"/>
                  </a:lnTo>
                  <a:lnTo>
                    <a:pt x="23" y="355"/>
                  </a:lnTo>
                  <a:lnTo>
                    <a:pt x="23" y="15"/>
                  </a:lnTo>
                  <a:lnTo>
                    <a:pt x="23" y="15"/>
                  </a:lnTo>
                  <a:lnTo>
                    <a:pt x="55" y="16"/>
                  </a:lnTo>
                  <a:lnTo>
                    <a:pt x="89" y="17"/>
                  </a:lnTo>
                  <a:close/>
                  <a:moveTo>
                    <a:pt x="1197" y="0"/>
                  </a:moveTo>
                  <a:lnTo>
                    <a:pt x="719" y="0"/>
                  </a:lnTo>
                  <a:lnTo>
                    <a:pt x="660" y="41"/>
                  </a:lnTo>
                  <a:lnTo>
                    <a:pt x="660" y="41"/>
                  </a:lnTo>
                  <a:lnTo>
                    <a:pt x="679" y="32"/>
                  </a:lnTo>
                  <a:lnTo>
                    <a:pt x="700" y="25"/>
                  </a:lnTo>
                  <a:lnTo>
                    <a:pt x="722" y="19"/>
                  </a:lnTo>
                  <a:lnTo>
                    <a:pt x="745" y="14"/>
                  </a:lnTo>
                  <a:lnTo>
                    <a:pt x="770" y="10"/>
                  </a:lnTo>
                  <a:lnTo>
                    <a:pt x="794" y="9"/>
                  </a:lnTo>
                  <a:lnTo>
                    <a:pt x="820" y="7"/>
                  </a:lnTo>
                  <a:lnTo>
                    <a:pt x="847" y="6"/>
                  </a:lnTo>
                  <a:lnTo>
                    <a:pt x="847" y="6"/>
                  </a:lnTo>
                  <a:lnTo>
                    <a:pt x="879" y="7"/>
                  </a:lnTo>
                  <a:lnTo>
                    <a:pt x="912" y="9"/>
                  </a:lnTo>
                  <a:lnTo>
                    <a:pt x="978" y="11"/>
                  </a:lnTo>
                  <a:lnTo>
                    <a:pt x="978" y="11"/>
                  </a:lnTo>
                  <a:lnTo>
                    <a:pt x="1046" y="15"/>
                  </a:lnTo>
                  <a:lnTo>
                    <a:pt x="1080" y="16"/>
                  </a:lnTo>
                  <a:lnTo>
                    <a:pt x="1112" y="17"/>
                  </a:lnTo>
                  <a:lnTo>
                    <a:pt x="1112" y="17"/>
                  </a:lnTo>
                  <a:lnTo>
                    <a:pt x="1145" y="16"/>
                  </a:lnTo>
                  <a:lnTo>
                    <a:pt x="1176" y="15"/>
                  </a:lnTo>
                  <a:lnTo>
                    <a:pt x="1176" y="15"/>
                  </a:lnTo>
                  <a:lnTo>
                    <a:pt x="1176" y="719"/>
                  </a:lnTo>
                  <a:lnTo>
                    <a:pt x="1176" y="719"/>
                  </a:lnTo>
                  <a:lnTo>
                    <a:pt x="1038" y="712"/>
                  </a:lnTo>
                  <a:lnTo>
                    <a:pt x="962" y="710"/>
                  </a:lnTo>
                  <a:lnTo>
                    <a:pt x="887" y="709"/>
                  </a:lnTo>
                  <a:lnTo>
                    <a:pt x="887" y="709"/>
                  </a:lnTo>
                  <a:lnTo>
                    <a:pt x="847" y="709"/>
                  </a:lnTo>
                  <a:lnTo>
                    <a:pt x="807" y="710"/>
                  </a:lnTo>
                  <a:lnTo>
                    <a:pt x="768" y="712"/>
                  </a:lnTo>
                  <a:lnTo>
                    <a:pt x="732" y="717"/>
                  </a:lnTo>
                  <a:lnTo>
                    <a:pt x="699" y="722"/>
                  </a:lnTo>
                  <a:lnTo>
                    <a:pt x="669" y="730"/>
                  </a:lnTo>
                  <a:lnTo>
                    <a:pt x="655" y="733"/>
                  </a:lnTo>
                  <a:lnTo>
                    <a:pt x="642" y="738"/>
                  </a:lnTo>
                  <a:lnTo>
                    <a:pt x="630" y="745"/>
                  </a:lnTo>
                  <a:lnTo>
                    <a:pt x="619" y="750"/>
                  </a:lnTo>
                  <a:lnTo>
                    <a:pt x="619" y="750"/>
                  </a:lnTo>
                  <a:lnTo>
                    <a:pt x="619" y="71"/>
                  </a:lnTo>
                  <a:lnTo>
                    <a:pt x="619" y="71"/>
                  </a:lnTo>
                  <a:lnTo>
                    <a:pt x="628" y="63"/>
                  </a:lnTo>
                  <a:lnTo>
                    <a:pt x="596" y="39"/>
                  </a:lnTo>
                  <a:lnTo>
                    <a:pt x="596" y="39"/>
                  </a:lnTo>
                  <a:lnTo>
                    <a:pt x="596" y="39"/>
                  </a:lnTo>
                  <a:lnTo>
                    <a:pt x="476" y="0"/>
                  </a:lnTo>
                  <a:lnTo>
                    <a:pt x="18" y="0"/>
                  </a:lnTo>
                  <a:lnTo>
                    <a:pt x="0" y="0"/>
                  </a:lnTo>
                  <a:lnTo>
                    <a:pt x="0" y="66"/>
                  </a:lnTo>
                  <a:lnTo>
                    <a:pt x="19" y="765"/>
                  </a:lnTo>
                  <a:lnTo>
                    <a:pt x="553" y="792"/>
                  </a:lnTo>
                  <a:lnTo>
                    <a:pt x="701" y="765"/>
                  </a:lnTo>
                  <a:lnTo>
                    <a:pt x="884" y="762"/>
                  </a:lnTo>
                  <a:lnTo>
                    <a:pt x="884" y="724"/>
                  </a:lnTo>
                  <a:lnTo>
                    <a:pt x="1101" y="724"/>
                  </a:lnTo>
                  <a:lnTo>
                    <a:pt x="1101" y="760"/>
                  </a:lnTo>
                  <a:lnTo>
                    <a:pt x="1229" y="758"/>
                  </a:lnTo>
                  <a:lnTo>
                    <a:pt x="1197" y="0"/>
                  </a:lnTo>
                  <a:close/>
                </a:path>
              </a:pathLst>
            </a:custGeom>
            <a:solidFill>
              <a:srgbClr val="FFFF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44"/>
            <p:cNvSpPr>
              <a:spLocks/>
            </p:cNvSpPr>
            <p:nvPr/>
          </p:nvSpPr>
          <p:spPr bwMode="auto">
            <a:xfrm>
              <a:off x="293" y="1315"/>
              <a:ext cx="111" cy="150"/>
            </a:xfrm>
            <a:custGeom>
              <a:avLst/>
              <a:gdLst>
                <a:gd name="T0" fmla="*/ 66 w 557"/>
                <a:gd name="T1" fmla="*/ 11 h 749"/>
                <a:gd name="T2" fmla="*/ 66 w 557"/>
                <a:gd name="T3" fmla="*/ 11 h 749"/>
                <a:gd name="T4" fmla="*/ 98 w 557"/>
                <a:gd name="T5" fmla="*/ 10 h 749"/>
                <a:gd name="T6" fmla="*/ 132 w 557"/>
                <a:gd name="T7" fmla="*/ 9 h 749"/>
                <a:gd name="T8" fmla="*/ 200 w 557"/>
                <a:gd name="T9" fmla="*/ 6 h 749"/>
                <a:gd name="T10" fmla="*/ 200 w 557"/>
                <a:gd name="T11" fmla="*/ 6 h 749"/>
                <a:gd name="T12" fmla="*/ 267 w 557"/>
                <a:gd name="T13" fmla="*/ 3 h 749"/>
                <a:gd name="T14" fmla="*/ 299 w 557"/>
                <a:gd name="T15" fmla="*/ 1 h 749"/>
                <a:gd name="T16" fmla="*/ 332 w 557"/>
                <a:gd name="T17" fmla="*/ 0 h 749"/>
                <a:gd name="T18" fmla="*/ 332 w 557"/>
                <a:gd name="T19" fmla="*/ 0 h 749"/>
                <a:gd name="T20" fmla="*/ 365 w 557"/>
                <a:gd name="T21" fmla="*/ 1 h 749"/>
                <a:gd name="T22" fmla="*/ 399 w 557"/>
                <a:gd name="T23" fmla="*/ 4 h 749"/>
                <a:gd name="T24" fmla="*/ 430 w 557"/>
                <a:gd name="T25" fmla="*/ 8 h 749"/>
                <a:gd name="T26" fmla="*/ 460 w 557"/>
                <a:gd name="T27" fmla="*/ 14 h 749"/>
                <a:gd name="T28" fmla="*/ 473 w 557"/>
                <a:gd name="T29" fmla="*/ 18 h 749"/>
                <a:gd name="T30" fmla="*/ 487 w 557"/>
                <a:gd name="T31" fmla="*/ 21 h 749"/>
                <a:gd name="T32" fmla="*/ 499 w 557"/>
                <a:gd name="T33" fmla="*/ 28 h 749"/>
                <a:gd name="T34" fmla="*/ 513 w 557"/>
                <a:gd name="T35" fmla="*/ 34 h 749"/>
                <a:gd name="T36" fmla="*/ 524 w 557"/>
                <a:gd name="T37" fmla="*/ 40 h 749"/>
                <a:gd name="T38" fmla="*/ 535 w 557"/>
                <a:gd name="T39" fmla="*/ 47 h 749"/>
                <a:gd name="T40" fmla="*/ 547 w 557"/>
                <a:gd name="T41" fmla="*/ 56 h 749"/>
                <a:gd name="T42" fmla="*/ 557 w 557"/>
                <a:gd name="T43" fmla="*/ 65 h 749"/>
                <a:gd name="T44" fmla="*/ 557 w 557"/>
                <a:gd name="T45" fmla="*/ 65 h 749"/>
                <a:gd name="T46" fmla="*/ 557 w 557"/>
                <a:gd name="T47" fmla="*/ 736 h 749"/>
                <a:gd name="T48" fmla="*/ 557 w 557"/>
                <a:gd name="T49" fmla="*/ 736 h 749"/>
                <a:gd name="T50" fmla="*/ 557 w 557"/>
                <a:gd name="T51" fmla="*/ 741 h 749"/>
                <a:gd name="T52" fmla="*/ 555 w 557"/>
                <a:gd name="T53" fmla="*/ 745 h 749"/>
                <a:gd name="T54" fmla="*/ 553 w 557"/>
                <a:gd name="T55" fmla="*/ 747 h 749"/>
                <a:gd name="T56" fmla="*/ 550 w 557"/>
                <a:gd name="T57" fmla="*/ 749 h 749"/>
                <a:gd name="T58" fmla="*/ 550 w 557"/>
                <a:gd name="T59" fmla="*/ 749 h 749"/>
                <a:gd name="T60" fmla="*/ 545 w 557"/>
                <a:gd name="T61" fmla="*/ 747 h 749"/>
                <a:gd name="T62" fmla="*/ 540 w 557"/>
                <a:gd name="T63" fmla="*/ 744 h 749"/>
                <a:gd name="T64" fmla="*/ 528 w 557"/>
                <a:gd name="T65" fmla="*/ 735 h 749"/>
                <a:gd name="T66" fmla="*/ 517 w 557"/>
                <a:gd name="T67" fmla="*/ 726 h 749"/>
                <a:gd name="T68" fmla="*/ 512 w 557"/>
                <a:gd name="T69" fmla="*/ 723 h 749"/>
                <a:gd name="T70" fmla="*/ 508 w 557"/>
                <a:gd name="T71" fmla="*/ 720 h 749"/>
                <a:gd name="T72" fmla="*/ 508 w 557"/>
                <a:gd name="T73" fmla="*/ 720 h 749"/>
                <a:gd name="T74" fmla="*/ 484 w 557"/>
                <a:gd name="T75" fmla="*/ 715 h 749"/>
                <a:gd name="T76" fmla="*/ 458 w 557"/>
                <a:gd name="T77" fmla="*/ 711 h 749"/>
                <a:gd name="T78" fmla="*/ 434 w 557"/>
                <a:gd name="T79" fmla="*/ 709 h 749"/>
                <a:gd name="T80" fmla="*/ 407 w 557"/>
                <a:gd name="T81" fmla="*/ 706 h 749"/>
                <a:gd name="T82" fmla="*/ 353 w 557"/>
                <a:gd name="T83" fmla="*/ 703 h 749"/>
                <a:gd name="T84" fmla="*/ 297 w 557"/>
                <a:gd name="T85" fmla="*/ 703 h 749"/>
                <a:gd name="T86" fmla="*/ 297 w 557"/>
                <a:gd name="T87" fmla="*/ 703 h 749"/>
                <a:gd name="T88" fmla="*/ 220 w 557"/>
                <a:gd name="T89" fmla="*/ 704 h 749"/>
                <a:gd name="T90" fmla="*/ 144 w 557"/>
                <a:gd name="T91" fmla="*/ 706 h 749"/>
                <a:gd name="T92" fmla="*/ 71 w 557"/>
                <a:gd name="T93" fmla="*/ 709 h 749"/>
                <a:gd name="T94" fmla="*/ 0 w 557"/>
                <a:gd name="T95" fmla="*/ 713 h 749"/>
                <a:gd name="T96" fmla="*/ 0 w 557"/>
                <a:gd name="T97" fmla="*/ 713 h 749"/>
                <a:gd name="T98" fmla="*/ 0 w 557"/>
                <a:gd name="T99" fmla="*/ 349 h 749"/>
                <a:gd name="T100" fmla="*/ 0 w 557"/>
                <a:gd name="T101" fmla="*/ 9 h 749"/>
                <a:gd name="T102" fmla="*/ 0 w 557"/>
                <a:gd name="T103" fmla="*/ 9 h 749"/>
                <a:gd name="T104" fmla="*/ 32 w 557"/>
                <a:gd name="T105" fmla="*/ 10 h 749"/>
                <a:gd name="T106" fmla="*/ 66 w 557"/>
                <a:gd name="T107" fmla="*/ 11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7" h="749">
                  <a:moveTo>
                    <a:pt x="66" y="11"/>
                  </a:moveTo>
                  <a:lnTo>
                    <a:pt x="66" y="11"/>
                  </a:lnTo>
                  <a:lnTo>
                    <a:pt x="98" y="10"/>
                  </a:lnTo>
                  <a:lnTo>
                    <a:pt x="132" y="9"/>
                  </a:lnTo>
                  <a:lnTo>
                    <a:pt x="200" y="6"/>
                  </a:lnTo>
                  <a:lnTo>
                    <a:pt x="200" y="6"/>
                  </a:lnTo>
                  <a:lnTo>
                    <a:pt x="267" y="3"/>
                  </a:lnTo>
                  <a:lnTo>
                    <a:pt x="299" y="1"/>
                  </a:lnTo>
                  <a:lnTo>
                    <a:pt x="332" y="0"/>
                  </a:lnTo>
                  <a:lnTo>
                    <a:pt x="332" y="0"/>
                  </a:lnTo>
                  <a:lnTo>
                    <a:pt x="365" y="1"/>
                  </a:lnTo>
                  <a:lnTo>
                    <a:pt x="399" y="4"/>
                  </a:lnTo>
                  <a:lnTo>
                    <a:pt x="430" y="8"/>
                  </a:lnTo>
                  <a:lnTo>
                    <a:pt x="460" y="14"/>
                  </a:lnTo>
                  <a:lnTo>
                    <a:pt x="473" y="18"/>
                  </a:lnTo>
                  <a:lnTo>
                    <a:pt x="487" y="21"/>
                  </a:lnTo>
                  <a:lnTo>
                    <a:pt x="499" y="28"/>
                  </a:lnTo>
                  <a:lnTo>
                    <a:pt x="513" y="34"/>
                  </a:lnTo>
                  <a:lnTo>
                    <a:pt x="524" y="40"/>
                  </a:lnTo>
                  <a:lnTo>
                    <a:pt x="535" y="47"/>
                  </a:lnTo>
                  <a:lnTo>
                    <a:pt x="547" y="56"/>
                  </a:lnTo>
                  <a:lnTo>
                    <a:pt x="557" y="65"/>
                  </a:lnTo>
                  <a:lnTo>
                    <a:pt x="557" y="65"/>
                  </a:lnTo>
                  <a:lnTo>
                    <a:pt x="557" y="736"/>
                  </a:lnTo>
                  <a:lnTo>
                    <a:pt x="557" y="736"/>
                  </a:lnTo>
                  <a:lnTo>
                    <a:pt x="557" y="741"/>
                  </a:lnTo>
                  <a:lnTo>
                    <a:pt x="555" y="745"/>
                  </a:lnTo>
                  <a:lnTo>
                    <a:pt x="553" y="747"/>
                  </a:lnTo>
                  <a:lnTo>
                    <a:pt x="550" y="749"/>
                  </a:lnTo>
                  <a:lnTo>
                    <a:pt x="550" y="749"/>
                  </a:lnTo>
                  <a:lnTo>
                    <a:pt x="545" y="747"/>
                  </a:lnTo>
                  <a:lnTo>
                    <a:pt x="540" y="744"/>
                  </a:lnTo>
                  <a:lnTo>
                    <a:pt x="528" y="735"/>
                  </a:lnTo>
                  <a:lnTo>
                    <a:pt x="517" y="726"/>
                  </a:lnTo>
                  <a:lnTo>
                    <a:pt x="512" y="723"/>
                  </a:lnTo>
                  <a:lnTo>
                    <a:pt x="508" y="720"/>
                  </a:lnTo>
                  <a:lnTo>
                    <a:pt x="508" y="720"/>
                  </a:lnTo>
                  <a:lnTo>
                    <a:pt x="484" y="715"/>
                  </a:lnTo>
                  <a:lnTo>
                    <a:pt x="458" y="711"/>
                  </a:lnTo>
                  <a:lnTo>
                    <a:pt x="434" y="709"/>
                  </a:lnTo>
                  <a:lnTo>
                    <a:pt x="407" y="706"/>
                  </a:lnTo>
                  <a:lnTo>
                    <a:pt x="353" y="703"/>
                  </a:lnTo>
                  <a:lnTo>
                    <a:pt x="297" y="703"/>
                  </a:lnTo>
                  <a:lnTo>
                    <a:pt x="297" y="703"/>
                  </a:lnTo>
                  <a:lnTo>
                    <a:pt x="220" y="704"/>
                  </a:lnTo>
                  <a:lnTo>
                    <a:pt x="144" y="706"/>
                  </a:lnTo>
                  <a:lnTo>
                    <a:pt x="71" y="709"/>
                  </a:lnTo>
                  <a:lnTo>
                    <a:pt x="0" y="713"/>
                  </a:lnTo>
                  <a:lnTo>
                    <a:pt x="0" y="713"/>
                  </a:lnTo>
                  <a:lnTo>
                    <a:pt x="0" y="349"/>
                  </a:lnTo>
                  <a:lnTo>
                    <a:pt x="0" y="9"/>
                  </a:lnTo>
                  <a:lnTo>
                    <a:pt x="0" y="9"/>
                  </a:lnTo>
                  <a:lnTo>
                    <a:pt x="32" y="10"/>
                  </a:lnTo>
                  <a:lnTo>
                    <a:pt x="66" y="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45"/>
            <p:cNvSpPr>
              <a:spLocks/>
            </p:cNvSpPr>
            <p:nvPr/>
          </p:nvSpPr>
          <p:spPr bwMode="auto">
            <a:xfrm>
              <a:off x="288" y="1314"/>
              <a:ext cx="246" cy="158"/>
            </a:xfrm>
            <a:custGeom>
              <a:avLst/>
              <a:gdLst>
                <a:gd name="T0" fmla="*/ 1197 w 1229"/>
                <a:gd name="T1" fmla="*/ 0 h 792"/>
                <a:gd name="T2" fmla="*/ 719 w 1229"/>
                <a:gd name="T3" fmla="*/ 0 h 792"/>
                <a:gd name="T4" fmla="*/ 660 w 1229"/>
                <a:gd name="T5" fmla="*/ 41 h 792"/>
                <a:gd name="T6" fmla="*/ 660 w 1229"/>
                <a:gd name="T7" fmla="*/ 41 h 792"/>
                <a:gd name="T8" fmla="*/ 679 w 1229"/>
                <a:gd name="T9" fmla="*/ 32 h 792"/>
                <a:gd name="T10" fmla="*/ 700 w 1229"/>
                <a:gd name="T11" fmla="*/ 25 h 792"/>
                <a:gd name="T12" fmla="*/ 722 w 1229"/>
                <a:gd name="T13" fmla="*/ 19 h 792"/>
                <a:gd name="T14" fmla="*/ 745 w 1229"/>
                <a:gd name="T15" fmla="*/ 14 h 792"/>
                <a:gd name="T16" fmla="*/ 770 w 1229"/>
                <a:gd name="T17" fmla="*/ 10 h 792"/>
                <a:gd name="T18" fmla="*/ 794 w 1229"/>
                <a:gd name="T19" fmla="*/ 9 h 792"/>
                <a:gd name="T20" fmla="*/ 820 w 1229"/>
                <a:gd name="T21" fmla="*/ 7 h 792"/>
                <a:gd name="T22" fmla="*/ 847 w 1229"/>
                <a:gd name="T23" fmla="*/ 6 h 792"/>
                <a:gd name="T24" fmla="*/ 847 w 1229"/>
                <a:gd name="T25" fmla="*/ 6 h 792"/>
                <a:gd name="T26" fmla="*/ 879 w 1229"/>
                <a:gd name="T27" fmla="*/ 7 h 792"/>
                <a:gd name="T28" fmla="*/ 912 w 1229"/>
                <a:gd name="T29" fmla="*/ 9 h 792"/>
                <a:gd name="T30" fmla="*/ 978 w 1229"/>
                <a:gd name="T31" fmla="*/ 11 h 792"/>
                <a:gd name="T32" fmla="*/ 978 w 1229"/>
                <a:gd name="T33" fmla="*/ 11 h 792"/>
                <a:gd name="T34" fmla="*/ 1046 w 1229"/>
                <a:gd name="T35" fmla="*/ 15 h 792"/>
                <a:gd name="T36" fmla="*/ 1080 w 1229"/>
                <a:gd name="T37" fmla="*/ 16 h 792"/>
                <a:gd name="T38" fmla="*/ 1112 w 1229"/>
                <a:gd name="T39" fmla="*/ 17 h 792"/>
                <a:gd name="T40" fmla="*/ 1112 w 1229"/>
                <a:gd name="T41" fmla="*/ 17 h 792"/>
                <a:gd name="T42" fmla="*/ 1145 w 1229"/>
                <a:gd name="T43" fmla="*/ 16 h 792"/>
                <a:gd name="T44" fmla="*/ 1176 w 1229"/>
                <a:gd name="T45" fmla="*/ 15 h 792"/>
                <a:gd name="T46" fmla="*/ 1176 w 1229"/>
                <a:gd name="T47" fmla="*/ 15 h 792"/>
                <a:gd name="T48" fmla="*/ 1176 w 1229"/>
                <a:gd name="T49" fmla="*/ 719 h 792"/>
                <a:gd name="T50" fmla="*/ 1176 w 1229"/>
                <a:gd name="T51" fmla="*/ 719 h 792"/>
                <a:gd name="T52" fmla="*/ 1038 w 1229"/>
                <a:gd name="T53" fmla="*/ 712 h 792"/>
                <a:gd name="T54" fmla="*/ 962 w 1229"/>
                <a:gd name="T55" fmla="*/ 710 h 792"/>
                <a:gd name="T56" fmla="*/ 887 w 1229"/>
                <a:gd name="T57" fmla="*/ 709 h 792"/>
                <a:gd name="T58" fmla="*/ 887 w 1229"/>
                <a:gd name="T59" fmla="*/ 709 h 792"/>
                <a:gd name="T60" fmla="*/ 847 w 1229"/>
                <a:gd name="T61" fmla="*/ 709 h 792"/>
                <a:gd name="T62" fmla="*/ 807 w 1229"/>
                <a:gd name="T63" fmla="*/ 710 h 792"/>
                <a:gd name="T64" fmla="*/ 768 w 1229"/>
                <a:gd name="T65" fmla="*/ 712 h 792"/>
                <a:gd name="T66" fmla="*/ 732 w 1229"/>
                <a:gd name="T67" fmla="*/ 717 h 792"/>
                <a:gd name="T68" fmla="*/ 699 w 1229"/>
                <a:gd name="T69" fmla="*/ 722 h 792"/>
                <a:gd name="T70" fmla="*/ 669 w 1229"/>
                <a:gd name="T71" fmla="*/ 730 h 792"/>
                <a:gd name="T72" fmla="*/ 655 w 1229"/>
                <a:gd name="T73" fmla="*/ 733 h 792"/>
                <a:gd name="T74" fmla="*/ 642 w 1229"/>
                <a:gd name="T75" fmla="*/ 738 h 792"/>
                <a:gd name="T76" fmla="*/ 630 w 1229"/>
                <a:gd name="T77" fmla="*/ 745 h 792"/>
                <a:gd name="T78" fmla="*/ 619 w 1229"/>
                <a:gd name="T79" fmla="*/ 750 h 792"/>
                <a:gd name="T80" fmla="*/ 619 w 1229"/>
                <a:gd name="T81" fmla="*/ 750 h 792"/>
                <a:gd name="T82" fmla="*/ 619 w 1229"/>
                <a:gd name="T83" fmla="*/ 71 h 792"/>
                <a:gd name="T84" fmla="*/ 619 w 1229"/>
                <a:gd name="T85" fmla="*/ 71 h 792"/>
                <a:gd name="T86" fmla="*/ 628 w 1229"/>
                <a:gd name="T87" fmla="*/ 63 h 792"/>
                <a:gd name="T88" fmla="*/ 596 w 1229"/>
                <a:gd name="T89" fmla="*/ 39 h 792"/>
                <a:gd name="T90" fmla="*/ 596 w 1229"/>
                <a:gd name="T91" fmla="*/ 39 h 792"/>
                <a:gd name="T92" fmla="*/ 596 w 1229"/>
                <a:gd name="T93" fmla="*/ 39 h 792"/>
                <a:gd name="T94" fmla="*/ 476 w 1229"/>
                <a:gd name="T95" fmla="*/ 0 h 792"/>
                <a:gd name="T96" fmla="*/ 18 w 1229"/>
                <a:gd name="T97" fmla="*/ 0 h 792"/>
                <a:gd name="T98" fmla="*/ 0 w 1229"/>
                <a:gd name="T99" fmla="*/ 0 h 792"/>
                <a:gd name="T100" fmla="*/ 0 w 1229"/>
                <a:gd name="T101" fmla="*/ 66 h 792"/>
                <a:gd name="T102" fmla="*/ 19 w 1229"/>
                <a:gd name="T103" fmla="*/ 765 h 792"/>
                <a:gd name="T104" fmla="*/ 553 w 1229"/>
                <a:gd name="T105" fmla="*/ 792 h 792"/>
                <a:gd name="T106" fmla="*/ 701 w 1229"/>
                <a:gd name="T107" fmla="*/ 765 h 792"/>
                <a:gd name="T108" fmla="*/ 884 w 1229"/>
                <a:gd name="T109" fmla="*/ 762 h 792"/>
                <a:gd name="T110" fmla="*/ 884 w 1229"/>
                <a:gd name="T111" fmla="*/ 724 h 792"/>
                <a:gd name="T112" fmla="*/ 1101 w 1229"/>
                <a:gd name="T113" fmla="*/ 724 h 792"/>
                <a:gd name="T114" fmla="*/ 1101 w 1229"/>
                <a:gd name="T115" fmla="*/ 760 h 792"/>
                <a:gd name="T116" fmla="*/ 1229 w 1229"/>
                <a:gd name="T117" fmla="*/ 758 h 792"/>
                <a:gd name="T118" fmla="*/ 1197 w 1229"/>
                <a:gd name="T119" fmla="*/ 0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29" h="792">
                  <a:moveTo>
                    <a:pt x="1197" y="0"/>
                  </a:moveTo>
                  <a:lnTo>
                    <a:pt x="719" y="0"/>
                  </a:lnTo>
                  <a:lnTo>
                    <a:pt x="660" y="41"/>
                  </a:lnTo>
                  <a:lnTo>
                    <a:pt x="660" y="41"/>
                  </a:lnTo>
                  <a:lnTo>
                    <a:pt x="679" y="32"/>
                  </a:lnTo>
                  <a:lnTo>
                    <a:pt x="700" y="25"/>
                  </a:lnTo>
                  <a:lnTo>
                    <a:pt x="722" y="19"/>
                  </a:lnTo>
                  <a:lnTo>
                    <a:pt x="745" y="14"/>
                  </a:lnTo>
                  <a:lnTo>
                    <a:pt x="770" y="10"/>
                  </a:lnTo>
                  <a:lnTo>
                    <a:pt x="794" y="9"/>
                  </a:lnTo>
                  <a:lnTo>
                    <a:pt x="820" y="7"/>
                  </a:lnTo>
                  <a:lnTo>
                    <a:pt x="847" y="6"/>
                  </a:lnTo>
                  <a:lnTo>
                    <a:pt x="847" y="6"/>
                  </a:lnTo>
                  <a:lnTo>
                    <a:pt x="879" y="7"/>
                  </a:lnTo>
                  <a:lnTo>
                    <a:pt x="912" y="9"/>
                  </a:lnTo>
                  <a:lnTo>
                    <a:pt x="978" y="11"/>
                  </a:lnTo>
                  <a:lnTo>
                    <a:pt x="978" y="11"/>
                  </a:lnTo>
                  <a:lnTo>
                    <a:pt x="1046" y="15"/>
                  </a:lnTo>
                  <a:lnTo>
                    <a:pt x="1080" y="16"/>
                  </a:lnTo>
                  <a:lnTo>
                    <a:pt x="1112" y="17"/>
                  </a:lnTo>
                  <a:lnTo>
                    <a:pt x="1112" y="17"/>
                  </a:lnTo>
                  <a:lnTo>
                    <a:pt x="1145" y="16"/>
                  </a:lnTo>
                  <a:lnTo>
                    <a:pt x="1176" y="15"/>
                  </a:lnTo>
                  <a:lnTo>
                    <a:pt x="1176" y="15"/>
                  </a:lnTo>
                  <a:lnTo>
                    <a:pt x="1176" y="719"/>
                  </a:lnTo>
                  <a:lnTo>
                    <a:pt x="1176" y="719"/>
                  </a:lnTo>
                  <a:lnTo>
                    <a:pt x="1038" y="712"/>
                  </a:lnTo>
                  <a:lnTo>
                    <a:pt x="962" y="710"/>
                  </a:lnTo>
                  <a:lnTo>
                    <a:pt x="887" y="709"/>
                  </a:lnTo>
                  <a:lnTo>
                    <a:pt x="887" y="709"/>
                  </a:lnTo>
                  <a:lnTo>
                    <a:pt x="847" y="709"/>
                  </a:lnTo>
                  <a:lnTo>
                    <a:pt x="807" y="710"/>
                  </a:lnTo>
                  <a:lnTo>
                    <a:pt x="768" y="712"/>
                  </a:lnTo>
                  <a:lnTo>
                    <a:pt x="732" y="717"/>
                  </a:lnTo>
                  <a:lnTo>
                    <a:pt x="699" y="722"/>
                  </a:lnTo>
                  <a:lnTo>
                    <a:pt x="669" y="730"/>
                  </a:lnTo>
                  <a:lnTo>
                    <a:pt x="655" y="733"/>
                  </a:lnTo>
                  <a:lnTo>
                    <a:pt x="642" y="738"/>
                  </a:lnTo>
                  <a:lnTo>
                    <a:pt x="630" y="745"/>
                  </a:lnTo>
                  <a:lnTo>
                    <a:pt x="619" y="750"/>
                  </a:lnTo>
                  <a:lnTo>
                    <a:pt x="619" y="750"/>
                  </a:lnTo>
                  <a:lnTo>
                    <a:pt x="619" y="71"/>
                  </a:lnTo>
                  <a:lnTo>
                    <a:pt x="619" y="71"/>
                  </a:lnTo>
                  <a:lnTo>
                    <a:pt x="628" y="63"/>
                  </a:lnTo>
                  <a:lnTo>
                    <a:pt x="596" y="39"/>
                  </a:lnTo>
                  <a:lnTo>
                    <a:pt x="596" y="39"/>
                  </a:lnTo>
                  <a:lnTo>
                    <a:pt x="596" y="39"/>
                  </a:lnTo>
                  <a:lnTo>
                    <a:pt x="476" y="0"/>
                  </a:lnTo>
                  <a:lnTo>
                    <a:pt x="18" y="0"/>
                  </a:lnTo>
                  <a:lnTo>
                    <a:pt x="0" y="0"/>
                  </a:lnTo>
                  <a:lnTo>
                    <a:pt x="0" y="66"/>
                  </a:lnTo>
                  <a:lnTo>
                    <a:pt x="19" y="765"/>
                  </a:lnTo>
                  <a:lnTo>
                    <a:pt x="553" y="792"/>
                  </a:lnTo>
                  <a:lnTo>
                    <a:pt x="701" y="765"/>
                  </a:lnTo>
                  <a:lnTo>
                    <a:pt x="884" y="762"/>
                  </a:lnTo>
                  <a:lnTo>
                    <a:pt x="884" y="724"/>
                  </a:lnTo>
                  <a:lnTo>
                    <a:pt x="1101" y="724"/>
                  </a:lnTo>
                  <a:lnTo>
                    <a:pt x="1101" y="760"/>
                  </a:lnTo>
                  <a:lnTo>
                    <a:pt x="1229" y="758"/>
                  </a:lnTo>
                  <a:lnTo>
                    <a:pt x="11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46"/>
            <p:cNvSpPr>
              <a:spLocks/>
            </p:cNvSpPr>
            <p:nvPr/>
          </p:nvSpPr>
          <p:spPr bwMode="auto">
            <a:xfrm>
              <a:off x="309" y="1339"/>
              <a:ext cx="79" cy="13"/>
            </a:xfrm>
            <a:custGeom>
              <a:avLst/>
              <a:gdLst>
                <a:gd name="T0" fmla="*/ 325 w 396"/>
                <a:gd name="T1" fmla="*/ 0 h 65"/>
                <a:gd name="T2" fmla="*/ 325 w 396"/>
                <a:gd name="T3" fmla="*/ 0 h 65"/>
                <a:gd name="T4" fmla="*/ 316 w 396"/>
                <a:gd name="T5" fmla="*/ 1 h 65"/>
                <a:gd name="T6" fmla="*/ 16 w 396"/>
                <a:gd name="T7" fmla="*/ 1 h 65"/>
                <a:gd name="T8" fmla="*/ 16 w 396"/>
                <a:gd name="T9" fmla="*/ 1 h 65"/>
                <a:gd name="T10" fmla="*/ 8 w 396"/>
                <a:gd name="T11" fmla="*/ 2 h 65"/>
                <a:gd name="T12" fmla="*/ 3 w 396"/>
                <a:gd name="T13" fmla="*/ 6 h 65"/>
                <a:gd name="T14" fmla="*/ 1 w 396"/>
                <a:gd name="T15" fmla="*/ 11 h 65"/>
                <a:gd name="T16" fmla="*/ 0 w 396"/>
                <a:gd name="T17" fmla="*/ 17 h 65"/>
                <a:gd name="T18" fmla="*/ 0 w 396"/>
                <a:gd name="T19" fmla="*/ 17 h 65"/>
                <a:gd name="T20" fmla="*/ 1 w 396"/>
                <a:gd name="T21" fmla="*/ 24 h 65"/>
                <a:gd name="T22" fmla="*/ 3 w 396"/>
                <a:gd name="T23" fmla="*/ 29 h 65"/>
                <a:gd name="T24" fmla="*/ 8 w 396"/>
                <a:gd name="T25" fmla="*/ 32 h 65"/>
                <a:gd name="T26" fmla="*/ 16 w 396"/>
                <a:gd name="T27" fmla="*/ 34 h 65"/>
                <a:gd name="T28" fmla="*/ 316 w 396"/>
                <a:gd name="T29" fmla="*/ 34 h 65"/>
                <a:gd name="T30" fmla="*/ 316 w 396"/>
                <a:gd name="T31" fmla="*/ 34 h 65"/>
                <a:gd name="T32" fmla="*/ 319 w 396"/>
                <a:gd name="T33" fmla="*/ 34 h 65"/>
                <a:gd name="T34" fmla="*/ 319 w 396"/>
                <a:gd name="T35" fmla="*/ 34 h 65"/>
                <a:gd name="T36" fmla="*/ 326 w 396"/>
                <a:gd name="T37" fmla="*/ 32 h 65"/>
                <a:gd name="T38" fmla="*/ 326 w 396"/>
                <a:gd name="T39" fmla="*/ 32 h 65"/>
                <a:gd name="T40" fmla="*/ 335 w 396"/>
                <a:gd name="T41" fmla="*/ 34 h 65"/>
                <a:gd name="T42" fmla="*/ 341 w 396"/>
                <a:gd name="T43" fmla="*/ 35 h 65"/>
                <a:gd name="T44" fmla="*/ 346 w 396"/>
                <a:gd name="T45" fmla="*/ 36 h 65"/>
                <a:gd name="T46" fmla="*/ 351 w 396"/>
                <a:gd name="T47" fmla="*/ 39 h 65"/>
                <a:gd name="T48" fmla="*/ 356 w 396"/>
                <a:gd name="T49" fmla="*/ 44 h 65"/>
                <a:gd name="T50" fmla="*/ 361 w 396"/>
                <a:gd name="T51" fmla="*/ 49 h 65"/>
                <a:gd name="T52" fmla="*/ 365 w 396"/>
                <a:gd name="T53" fmla="*/ 55 h 65"/>
                <a:gd name="T54" fmla="*/ 365 w 396"/>
                <a:gd name="T55" fmla="*/ 55 h 65"/>
                <a:gd name="T56" fmla="*/ 367 w 396"/>
                <a:gd name="T57" fmla="*/ 58 h 65"/>
                <a:gd name="T58" fmla="*/ 370 w 396"/>
                <a:gd name="T59" fmla="*/ 62 h 65"/>
                <a:gd name="T60" fmla="*/ 375 w 396"/>
                <a:gd name="T61" fmla="*/ 63 h 65"/>
                <a:gd name="T62" fmla="*/ 380 w 396"/>
                <a:gd name="T63" fmla="*/ 65 h 65"/>
                <a:gd name="T64" fmla="*/ 380 w 396"/>
                <a:gd name="T65" fmla="*/ 65 h 65"/>
                <a:gd name="T66" fmla="*/ 385 w 396"/>
                <a:gd name="T67" fmla="*/ 63 h 65"/>
                <a:gd name="T68" fmla="*/ 385 w 396"/>
                <a:gd name="T69" fmla="*/ 63 h 65"/>
                <a:gd name="T70" fmla="*/ 391 w 396"/>
                <a:gd name="T71" fmla="*/ 60 h 65"/>
                <a:gd name="T72" fmla="*/ 395 w 396"/>
                <a:gd name="T73" fmla="*/ 55 h 65"/>
                <a:gd name="T74" fmla="*/ 396 w 396"/>
                <a:gd name="T75" fmla="*/ 49 h 65"/>
                <a:gd name="T76" fmla="*/ 395 w 396"/>
                <a:gd name="T77" fmla="*/ 42 h 65"/>
                <a:gd name="T78" fmla="*/ 395 w 396"/>
                <a:gd name="T79" fmla="*/ 42 h 65"/>
                <a:gd name="T80" fmla="*/ 388 w 396"/>
                <a:gd name="T81" fmla="*/ 31 h 65"/>
                <a:gd name="T82" fmla="*/ 381 w 396"/>
                <a:gd name="T83" fmla="*/ 21 h 65"/>
                <a:gd name="T84" fmla="*/ 372 w 396"/>
                <a:gd name="T85" fmla="*/ 14 h 65"/>
                <a:gd name="T86" fmla="*/ 364 w 396"/>
                <a:gd name="T87" fmla="*/ 9 h 65"/>
                <a:gd name="T88" fmla="*/ 354 w 396"/>
                <a:gd name="T89" fmla="*/ 5 h 65"/>
                <a:gd name="T90" fmla="*/ 344 w 396"/>
                <a:gd name="T91" fmla="*/ 2 h 65"/>
                <a:gd name="T92" fmla="*/ 335 w 396"/>
                <a:gd name="T93" fmla="*/ 1 h 65"/>
                <a:gd name="T94" fmla="*/ 325 w 396"/>
                <a:gd name="T9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325" y="0"/>
                  </a:moveTo>
                  <a:lnTo>
                    <a:pt x="325" y="0"/>
                  </a:lnTo>
                  <a:lnTo>
                    <a:pt x="316" y="1"/>
                  </a:lnTo>
                  <a:lnTo>
                    <a:pt x="16" y="1"/>
                  </a:lnTo>
                  <a:lnTo>
                    <a:pt x="16" y="1"/>
                  </a:lnTo>
                  <a:lnTo>
                    <a:pt x="8" y="2"/>
                  </a:lnTo>
                  <a:lnTo>
                    <a:pt x="3" y="6"/>
                  </a:lnTo>
                  <a:lnTo>
                    <a:pt x="1" y="11"/>
                  </a:lnTo>
                  <a:lnTo>
                    <a:pt x="0" y="17"/>
                  </a:lnTo>
                  <a:lnTo>
                    <a:pt x="0" y="17"/>
                  </a:lnTo>
                  <a:lnTo>
                    <a:pt x="1" y="24"/>
                  </a:lnTo>
                  <a:lnTo>
                    <a:pt x="3" y="29"/>
                  </a:lnTo>
                  <a:lnTo>
                    <a:pt x="8" y="32"/>
                  </a:lnTo>
                  <a:lnTo>
                    <a:pt x="16" y="34"/>
                  </a:lnTo>
                  <a:lnTo>
                    <a:pt x="316" y="34"/>
                  </a:lnTo>
                  <a:lnTo>
                    <a:pt x="316" y="34"/>
                  </a:lnTo>
                  <a:lnTo>
                    <a:pt x="319" y="34"/>
                  </a:lnTo>
                  <a:lnTo>
                    <a:pt x="319" y="34"/>
                  </a:lnTo>
                  <a:lnTo>
                    <a:pt x="326" y="32"/>
                  </a:lnTo>
                  <a:lnTo>
                    <a:pt x="326" y="32"/>
                  </a:lnTo>
                  <a:lnTo>
                    <a:pt x="335" y="34"/>
                  </a:lnTo>
                  <a:lnTo>
                    <a:pt x="341" y="35"/>
                  </a:lnTo>
                  <a:lnTo>
                    <a:pt x="346" y="36"/>
                  </a:lnTo>
                  <a:lnTo>
                    <a:pt x="351" y="39"/>
                  </a:lnTo>
                  <a:lnTo>
                    <a:pt x="356" y="44"/>
                  </a:lnTo>
                  <a:lnTo>
                    <a:pt x="361" y="49"/>
                  </a:lnTo>
                  <a:lnTo>
                    <a:pt x="365" y="55"/>
                  </a:lnTo>
                  <a:lnTo>
                    <a:pt x="365" y="55"/>
                  </a:lnTo>
                  <a:lnTo>
                    <a:pt x="367" y="58"/>
                  </a:lnTo>
                  <a:lnTo>
                    <a:pt x="370" y="62"/>
                  </a:lnTo>
                  <a:lnTo>
                    <a:pt x="375" y="63"/>
                  </a:lnTo>
                  <a:lnTo>
                    <a:pt x="380" y="65"/>
                  </a:lnTo>
                  <a:lnTo>
                    <a:pt x="380" y="65"/>
                  </a:lnTo>
                  <a:lnTo>
                    <a:pt x="385" y="63"/>
                  </a:lnTo>
                  <a:lnTo>
                    <a:pt x="385" y="63"/>
                  </a:lnTo>
                  <a:lnTo>
                    <a:pt x="391" y="60"/>
                  </a:lnTo>
                  <a:lnTo>
                    <a:pt x="395" y="55"/>
                  </a:lnTo>
                  <a:lnTo>
                    <a:pt x="396" y="49"/>
                  </a:lnTo>
                  <a:lnTo>
                    <a:pt x="395" y="42"/>
                  </a:lnTo>
                  <a:lnTo>
                    <a:pt x="395" y="42"/>
                  </a:lnTo>
                  <a:lnTo>
                    <a:pt x="388" y="31"/>
                  </a:lnTo>
                  <a:lnTo>
                    <a:pt x="381" y="21"/>
                  </a:lnTo>
                  <a:lnTo>
                    <a:pt x="372" y="14"/>
                  </a:lnTo>
                  <a:lnTo>
                    <a:pt x="364" y="9"/>
                  </a:lnTo>
                  <a:lnTo>
                    <a:pt x="354" y="5"/>
                  </a:lnTo>
                  <a:lnTo>
                    <a:pt x="344" y="2"/>
                  </a:lnTo>
                  <a:lnTo>
                    <a:pt x="335" y="1"/>
                  </a:lnTo>
                  <a:lnTo>
                    <a:pt x="3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7"/>
            <p:cNvSpPr>
              <a:spLocks/>
            </p:cNvSpPr>
            <p:nvPr/>
          </p:nvSpPr>
          <p:spPr bwMode="auto">
            <a:xfrm>
              <a:off x="309" y="1339"/>
              <a:ext cx="79" cy="13"/>
            </a:xfrm>
            <a:custGeom>
              <a:avLst/>
              <a:gdLst>
                <a:gd name="T0" fmla="*/ 325 w 396"/>
                <a:gd name="T1" fmla="*/ 0 h 65"/>
                <a:gd name="T2" fmla="*/ 325 w 396"/>
                <a:gd name="T3" fmla="*/ 0 h 65"/>
                <a:gd name="T4" fmla="*/ 316 w 396"/>
                <a:gd name="T5" fmla="*/ 1 h 65"/>
                <a:gd name="T6" fmla="*/ 16 w 396"/>
                <a:gd name="T7" fmla="*/ 1 h 65"/>
                <a:gd name="T8" fmla="*/ 16 w 396"/>
                <a:gd name="T9" fmla="*/ 1 h 65"/>
                <a:gd name="T10" fmla="*/ 8 w 396"/>
                <a:gd name="T11" fmla="*/ 2 h 65"/>
                <a:gd name="T12" fmla="*/ 3 w 396"/>
                <a:gd name="T13" fmla="*/ 6 h 65"/>
                <a:gd name="T14" fmla="*/ 1 w 396"/>
                <a:gd name="T15" fmla="*/ 11 h 65"/>
                <a:gd name="T16" fmla="*/ 0 w 396"/>
                <a:gd name="T17" fmla="*/ 17 h 65"/>
                <a:gd name="T18" fmla="*/ 0 w 396"/>
                <a:gd name="T19" fmla="*/ 17 h 65"/>
                <a:gd name="T20" fmla="*/ 1 w 396"/>
                <a:gd name="T21" fmla="*/ 24 h 65"/>
                <a:gd name="T22" fmla="*/ 3 w 396"/>
                <a:gd name="T23" fmla="*/ 29 h 65"/>
                <a:gd name="T24" fmla="*/ 8 w 396"/>
                <a:gd name="T25" fmla="*/ 32 h 65"/>
                <a:gd name="T26" fmla="*/ 16 w 396"/>
                <a:gd name="T27" fmla="*/ 34 h 65"/>
                <a:gd name="T28" fmla="*/ 316 w 396"/>
                <a:gd name="T29" fmla="*/ 34 h 65"/>
                <a:gd name="T30" fmla="*/ 316 w 396"/>
                <a:gd name="T31" fmla="*/ 34 h 65"/>
                <a:gd name="T32" fmla="*/ 319 w 396"/>
                <a:gd name="T33" fmla="*/ 34 h 65"/>
                <a:gd name="T34" fmla="*/ 319 w 396"/>
                <a:gd name="T35" fmla="*/ 34 h 65"/>
                <a:gd name="T36" fmla="*/ 326 w 396"/>
                <a:gd name="T37" fmla="*/ 32 h 65"/>
                <a:gd name="T38" fmla="*/ 326 w 396"/>
                <a:gd name="T39" fmla="*/ 32 h 65"/>
                <a:gd name="T40" fmla="*/ 335 w 396"/>
                <a:gd name="T41" fmla="*/ 34 h 65"/>
                <a:gd name="T42" fmla="*/ 341 w 396"/>
                <a:gd name="T43" fmla="*/ 35 h 65"/>
                <a:gd name="T44" fmla="*/ 346 w 396"/>
                <a:gd name="T45" fmla="*/ 36 h 65"/>
                <a:gd name="T46" fmla="*/ 351 w 396"/>
                <a:gd name="T47" fmla="*/ 39 h 65"/>
                <a:gd name="T48" fmla="*/ 356 w 396"/>
                <a:gd name="T49" fmla="*/ 44 h 65"/>
                <a:gd name="T50" fmla="*/ 361 w 396"/>
                <a:gd name="T51" fmla="*/ 49 h 65"/>
                <a:gd name="T52" fmla="*/ 365 w 396"/>
                <a:gd name="T53" fmla="*/ 55 h 65"/>
                <a:gd name="T54" fmla="*/ 365 w 396"/>
                <a:gd name="T55" fmla="*/ 55 h 65"/>
                <a:gd name="T56" fmla="*/ 367 w 396"/>
                <a:gd name="T57" fmla="*/ 58 h 65"/>
                <a:gd name="T58" fmla="*/ 370 w 396"/>
                <a:gd name="T59" fmla="*/ 62 h 65"/>
                <a:gd name="T60" fmla="*/ 375 w 396"/>
                <a:gd name="T61" fmla="*/ 63 h 65"/>
                <a:gd name="T62" fmla="*/ 380 w 396"/>
                <a:gd name="T63" fmla="*/ 65 h 65"/>
                <a:gd name="T64" fmla="*/ 380 w 396"/>
                <a:gd name="T65" fmla="*/ 65 h 65"/>
                <a:gd name="T66" fmla="*/ 385 w 396"/>
                <a:gd name="T67" fmla="*/ 63 h 65"/>
                <a:gd name="T68" fmla="*/ 385 w 396"/>
                <a:gd name="T69" fmla="*/ 63 h 65"/>
                <a:gd name="T70" fmla="*/ 391 w 396"/>
                <a:gd name="T71" fmla="*/ 60 h 65"/>
                <a:gd name="T72" fmla="*/ 395 w 396"/>
                <a:gd name="T73" fmla="*/ 55 h 65"/>
                <a:gd name="T74" fmla="*/ 396 w 396"/>
                <a:gd name="T75" fmla="*/ 49 h 65"/>
                <a:gd name="T76" fmla="*/ 395 w 396"/>
                <a:gd name="T77" fmla="*/ 42 h 65"/>
                <a:gd name="T78" fmla="*/ 395 w 396"/>
                <a:gd name="T79" fmla="*/ 42 h 65"/>
                <a:gd name="T80" fmla="*/ 388 w 396"/>
                <a:gd name="T81" fmla="*/ 31 h 65"/>
                <a:gd name="T82" fmla="*/ 381 w 396"/>
                <a:gd name="T83" fmla="*/ 21 h 65"/>
                <a:gd name="T84" fmla="*/ 372 w 396"/>
                <a:gd name="T85" fmla="*/ 14 h 65"/>
                <a:gd name="T86" fmla="*/ 364 w 396"/>
                <a:gd name="T87" fmla="*/ 9 h 65"/>
                <a:gd name="T88" fmla="*/ 354 w 396"/>
                <a:gd name="T89" fmla="*/ 5 h 65"/>
                <a:gd name="T90" fmla="*/ 344 w 396"/>
                <a:gd name="T91" fmla="*/ 2 h 65"/>
                <a:gd name="T92" fmla="*/ 335 w 396"/>
                <a:gd name="T93" fmla="*/ 1 h 65"/>
                <a:gd name="T94" fmla="*/ 325 w 396"/>
                <a:gd name="T9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325" y="0"/>
                  </a:moveTo>
                  <a:lnTo>
                    <a:pt x="325" y="0"/>
                  </a:lnTo>
                  <a:lnTo>
                    <a:pt x="316" y="1"/>
                  </a:lnTo>
                  <a:lnTo>
                    <a:pt x="16" y="1"/>
                  </a:lnTo>
                  <a:lnTo>
                    <a:pt x="16" y="1"/>
                  </a:lnTo>
                  <a:lnTo>
                    <a:pt x="8" y="2"/>
                  </a:lnTo>
                  <a:lnTo>
                    <a:pt x="3" y="6"/>
                  </a:lnTo>
                  <a:lnTo>
                    <a:pt x="1" y="11"/>
                  </a:lnTo>
                  <a:lnTo>
                    <a:pt x="0" y="17"/>
                  </a:lnTo>
                  <a:lnTo>
                    <a:pt x="0" y="17"/>
                  </a:lnTo>
                  <a:lnTo>
                    <a:pt x="1" y="24"/>
                  </a:lnTo>
                  <a:lnTo>
                    <a:pt x="3" y="29"/>
                  </a:lnTo>
                  <a:lnTo>
                    <a:pt x="8" y="32"/>
                  </a:lnTo>
                  <a:lnTo>
                    <a:pt x="16" y="34"/>
                  </a:lnTo>
                  <a:lnTo>
                    <a:pt x="316" y="34"/>
                  </a:lnTo>
                  <a:lnTo>
                    <a:pt x="316" y="34"/>
                  </a:lnTo>
                  <a:lnTo>
                    <a:pt x="319" y="34"/>
                  </a:lnTo>
                  <a:lnTo>
                    <a:pt x="319" y="34"/>
                  </a:lnTo>
                  <a:lnTo>
                    <a:pt x="326" y="32"/>
                  </a:lnTo>
                  <a:lnTo>
                    <a:pt x="326" y="32"/>
                  </a:lnTo>
                  <a:lnTo>
                    <a:pt x="335" y="34"/>
                  </a:lnTo>
                  <a:lnTo>
                    <a:pt x="341" y="35"/>
                  </a:lnTo>
                  <a:lnTo>
                    <a:pt x="346" y="36"/>
                  </a:lnTo>
                  <a:lnTo>
                    <a:pt x="351" y="39"/>
                  </a:lnTo>
                  <a:lnTo>
                    <a:pt x="356" y="44"/>
                  </a:lnTo>
                  <a:lnTo>
                    <a:pt x="361" y="49"/>
                  </a:lnTo>
                  <a:lnTo>
                    <a:pt x="365" y="55"/>
                  </a:lnTo>
                  <a:lnTo>
                    <a:pt x="365" y="55"/>
                  </a:lnTo>
                  <a:lnTo>
                    <a:pt x="367" y="58"/>
                  </a:lnTo>
                  <a:lnTo>
                    <a:pt x="370" y="62"/>
                  </a:lnTo>
                  <a:lnTo>
                    <a:pt x="375" y="63"/>
                  </a:lnTo>
                  <a:lnTo>
                    <a:pt x="380" y="65"/>
                  </a:lnTo>
                  <a:lnTo>
                    <a:pt x="380" y="65"/>
                  </a:lnTo>
                  <a:lnTo>
                    <a:pt x="385" y="63"/>
                  </a:lnTo>
                  <a:lnTo>
                    <a:pt x="385" y="63"/>
                  </a:lnTo>
                  <a:lnTo>
                    <a:pt x="391" y="60"/>
                  </a:lnTo>
                  <a:lnTo>
                    <a:pt x="395" y="55"/>
                  </a:lnTo>
                  <a:lnTo>
                    <a:pt x="396" y="49"/>
                  </a:lnTo>
                  <a:lnTo>
                    <a:pt x="395" y="42"/>
                  </a:lnTo>
                  <a:lnTo>
                    <a:pt x="395" y="42"/>
                  </a:lnTo>
                  <a:lnTo>
                    <a:pt x="388" y="31"/>
                  </a:lnTo>
                  <a:lnTo>
                    <a:pt x="381" y="21"/>
                  </a:lnTo>
                  <a:lnTo>
                    <a:pt x="372" y="14"/>
                  </a:lnTo>
                  <a:lnTo>
                    <a:pt x="364" y="9"/>
                  </a:lnTo>
                  <a:lnTo>
                    <a:pt x="354" y="5"/>
                  </a:lnTo>
                  <a:lnTo>
                    <a:pt x="344" y="2"/>
                  </a:lnTo>
                  <a:lnTo>
                    <a:pt x="335" y="1"/>
                  </a:lnTo>
                  <a:lnTo>
                    <a:pt x="3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8"/>
            <p:cNvSpPr>
              <a:spLocks/>
            </p:cNvSpPr>
            <p:nvPr/>
          </p:nvSpPr>
          <p:spPr bwMode="auto">
            <a:xfrm>
              <a:off x="309" y="1367"/>
              <a:ext cx="79" cy="13"/>
            </a:xfrm>
            <a:custGeom>
              <a:avLst/>
              <a:gdLst>
                <a:gd name="T0" fmla="*/ 325 w 396"/>
                <a:gd name="T1" fmla="*/ 0 h 64"/>
                <a:gd name="T2" fmla="*/ 325 w 396"/>
                <a:gd name="T3" fmla="*/ 0 h 64"/>
                <a:gd name="T4" fmla="*/ 316 w 396"/>
                <a:gd name="T5" fmla="*/ 0 h 64"/>
                <a:gd name="T6" fmla="*/ 16 w 396"/>
                <a:gd name="T7" fmla="*/ 0 h 64"/>
                <a:gd name="T8" fmla="*/ 16 w 396"/>
                <a:gd name="T9" fmla="*/ 0 h 64"/>
                <a:gd name="T10" fmla="*/ 8 w 396"/>
                <a:gd name="T11" fmla="*/ 2 h 64"/>
                <a:gd name="T12" fmla="*/ 3 w 396"/>
                <a:gd name="T13" fmla="*/ 5 h 64"/>
                <a:gd name="T14" fmla="*/ 1 w 396"/>
                <a:gd name="T15" fmla="*/ 10 h 64"/>
                <a:gd name="T16" fmla="*/ 0 w 396"/>
                <a:gd name="T17" fmla="*/ 17 h 64"/>
                <a:gd name="T18" fmla="*/ 0 w 396"/>
                <a:gd name="T19" fmla="*/ 17 h 64"/>
                <a:gd name="T20" fmla="*/ 1 w 396"/>
                <a:gd name="T21" fmla="*/ 23 h 64"/>
                <a:gd name="T22" fmla="*/ 3 w 396"/>
                <a:gd name="T23" fmla="*/ 28 h 64"/>
                <a:gd name="T24" fmla="*/ 8 w 396"/>
                <a:gd name="T25" fmla="*/ 32 h 64"/>
                <a:gd name="T26" fmla="*/ 16 w 396"/>
                <a:gd name="T27" fmla="*/ 33 h 64"/>
                <a:gd name="T28" fmla="*/ 316 w 396"/>
                <a:gd name="T29" fmla="*/ 33 h 64"/>
                <a:gd name="T30" fmla="*/ 316 w 396"/>
                <a:gd name="T31" fmla="*/ 33 h 64"/>
                <a:gd name="T32" fmla="*/ 319 w 396"/>
                <a:gd name="T33" fmla="*/ 33 h 64"/>
                <a:gd name="T34" fmla="*/ 319 w 396"/>
                <a:gd name="T35" fmla="*/ 33 h 64"/>
                <a:gd name="T36" fmla="*/ 326 w 396"/>
                <a:gd name="T37" fmla="*/ 33 h 64"/>
                <a:gd name="T38" fmla="*/ 326 w 396"/>
                <a:gd name="T39" fmla="*/ 33 h 64"/>
                <a:gd name="T40" fmla="*/ 335 w 396"/>
                <a:gd name="T41" fmla="*/ 33 h 64"/>
                <a:gd name="T42" fmla="*/ 341 w 396"/>
                <a:gd name="T43" fmla="*/ 34 h 64"/>
                <a:gd name="T44" fmla="*/ 346 w 396"/>
                <a:gd name="T45" fmla="*/ 37 h 64"/>
                <a:gd name="T46" fmla="*/ 351 w 396"/>
                <a:gd name="T47" fmla="*/ 39 h 64"/>
                <a:gd name="T48" fmla="*/ 356 w 396"/>
                <a:gd name="T49" fmla="*/ 43 h 64"/>
                <a:gd name="T50" fmla="*/ 361 w 396"/>
                <a:gd name="T51" fmla="*/ 48 h 64"/>
                <a:gd name="T52" fmla="*/ 365 w 396"/>
                <a:gd name="T53" fmla="*/ 54 h 64"/>
                <a:gd name="T54" fmla="*/ 365 w 396"/>
                <a:gd name="T55" fmla="*/ 54 h 64"/>
                <a:gd name="T56" fmla="*/ 367 w 396"/>
                <a:gd name="T57" fmla="*/ 58 h 64"/>
                <a:gd name="T58" fmla="*/ 370 w 396"/>
                <a:gd name="T59" fmla="*/ 61 h 64"/>
                <a:gd name="T60" fmla="*/ 375 w 396"/>
                <a:gd name="T61" fmla="*/ 64 h 64"/>
                <a:gd name="T62" fmla="*/ 380 w 396"/>
                <a:gd name="T63" fmla="*/ 64 h 64"/>
                <a:gd name="T64" fmla="*/ 380 w 396"/>
                <a:gd name="T65" fmla="*/ 64 h 64"/>
                <a:gd name="T66" fmla="*/ 385 w 396"/>
                <a:gd name="T67" fmla="*/ 63 h 64"/>
                <a:gd name="T68" fmla="*/ 385 w 396"/>
                <a:gd name="T69" fmla="*/ 63 h 64"/>
                <a:gd name="T70" fmla="*/ 391 w 396"/>
                <a:gd name="T71" fmla="*/ 59 h 64"/>
                <a:gd name="T72" fmla="*/ 395 w 396"/>
                <a:gd name="T73" fmla="*/ 54 h 64"/>
                <a:gd name="T74" fmla="*/ 396 w 396"/>
                <a:gd name="T75" fmla="*/ 48 h 64"/>
                <a:gd name="T76" fmla="*/ 395 w 396"/>
                <a:gd name="T77" fmla="*/ 42 h 64"/>
                <a:gd name="T78" fmla="*/ 395 w 396"/>
                <a:gd name="T79" fmla="*/ 42 h 64"/>
                <a:gd name="T80" fmla="*/ 388 w 396"/>
                <a:gd name="T81" fmla="*/ 30 h 64"/>
                <a:gd name="T82" fmla="*/ 381 w 396"/>
                <a:gd name="T83" fmla="*/ 22 h 64"/>
                <a:gd name="T84" fmla="*/ 372 w 396"/>
                <a:gd name="T85" fmla="*/ 14 h 64"/>
                <a:gd name="T86" fmla="*/ 364 w 396"/>
                <a:gd name="T87" fmla="*/ 8 h 64"/>
                <a:gd name="T88" fmla="*/ 354 w 396"/>
                <a:gd name="T89" fmla="*/ 4 h 64"/>
                <a:gd name="T90" fmla="*/ 344 w 396"/>
                <a:gd name="T91" fmla="*/ 2 h 64"/>
                <a:gd name="T92" fmla="*/ 335 w 396"/>
                <a:gd name="T93" fmla="*/ 0 h 64"/>
                <a:gd name="T94" fmla="*/ 325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325" y="0"/>
                  </a:moveTo>
                  <a:lnTo>
                    <a:pt x="325" y="0"/>
                  </a:lnTo>
                  <a:lnTo>
                    <a:pt x="316" y="0"/>
                  </a:lnTo>
                  <a:lnTo>
                    <a:pt x="16" y="0"/>
                  </a:lnTo>
                  <a:lnTo>
                    <a:pt x="16" y="0"/>
                  </a:lnTo>
                  <a:lnTo>
                    <a:pt x="8" y="2"/>
                  </a:lnTo>
                  <a:lnTo>
                    <a:pt x="3" y="5"/>
                  </a:lnTo>
                  <a:lnTo>
                    <a:pt x="1" y="10"/>
                  </a:lnTo>
                  <a:lnTo>
                    <a:pt x="0" y="17"/>
                  </a:lnTo>
                  <a:lnTo>
                    <a:pt x="0" y="17"/>
                  </a:lnTo>
                  <a:lnTo>
                    <a:pt x="1" y="23"/>
                  </a:lnTo>
                  <a:lnTo>
                    <a:pt x="3" y="28"/>
                  </a:lnTo>
                  <a:lnTo>
                    <a:pt x="8" y="32"/>
                  </a:lnTo>
                  <a:lnTo>
                    <a:pt x="16" y="33"/>
                  </a:lnTo>
                  <a:lnTo>
                    <a:pt x="316" y="33"/>
                  </a:lnTo>
                  <a:lnTo>
                    <a:pt x="316" y="33"/>
                  </a:lnTo>
                  <a:lnTo>
                    <a:pt x="319" y="33"/>
                  </a:lnTo>
                  <a:lnTo>
                    <a:pt x="319" y="33"/>
                  </a:lnTo>
                  <a:lnTo>
                    <a:pt x="326" y="33"/>
                  </a:lnTo>
                  <a:lnTo>
                    <a:pt x="326" y="33"/>
                  </a:lnTo>
                  <a:lnTo>
                    <a:pt x="335" y="33"/>
                  </a:lnTo>
                  <a:lnTo>
                    <a:pt x="341" y="34"/>
                  </a:lnTo>
                  <a:lnTo>
                    <a:pt x="346" y="37"/>
                  </a:lnTo>
                  <a:lnTo>
                    <a:pt x="351" y="39"/>
                  </a:lnTo>
                  <a:lnTo>
                    <a:pt x="356" y="43"/>
                  </a:lnTo>
                  <a:lnTo>
                    <a:pt x="361" y="48"/>
                  </a:lnTo>
                  <a:lnTo>
                    <a:pt x="365" y="54"/>
                  </a:lnTo>
                  <a:lnTo>
                    <a:pt x="365" y="54"/>
                  </a:lnTo>
                  <a:lnTo>
                    <a:pt x="367" y="58"/>
                  </a:lnTo>
                  <a:lnTo>
                    <a:pt x="370" y="61"/>
                  </a:lnTo>
                  <a:lnTo>
                    <a:pt x="375" y="64"/>
                  </a:lnTo>
                  <a:lnTo>
                    <a:pt x="380" y="64"/>
                  </a:lnTo>
                  <a:lnTo>
                    <a:pt x="380" y="64"/>
                  </a:lnTo>
                  <a:lnTo>
                    <a:pt x="385" y="63"/>
                  </a:lnTo>
                  <a:lnTo>
                    <a:pt x="385" y="63"/>
                  </a:lnTo>
                  <a:lnTo>
                    <a:pt x="391" y="59"/>
                  </a:lnTo>
                  <a:lnTo>
                    <a:pt x="395" y="54"/>
                  </a:lnTo>
                  <a:lnTo>
                    <a:pt x="396" y="48"/>
                  </a:lnTo>
                  <a:lnTo>
                    <a:pt x="395" y="42"/>
                  </a:lnTo>
                  <a:lnTo>
                    <a:pt x="395" y="42"/>
                  </a:lnTo>
                  <a:lnTo>
                    <a:pt x="388" y="30"/>
                  </a:lnTo>
                  <a:lnTo>
                    <a:pt x="381" y="22"/>
                  </a:lnTo>
                  <a:lnTo>
                    <a:pt x="372" y="14"/>
                  </a:lnTo>
                  <a:lnTo>
                    <a:pt x="364" y="8"/>
                  </a:lnTo>
                  <a:lnTo>
                    <a:pt x="354" y="4"/>
                  </a:lnTo>
                  <a:lnTo>
                    <a:pt x="344" y="2"/>
                  </a:lnTo>
                  <a:lnTo>
                    <a:pt x="335" y="0"/>
                  </a:lnTo>
                  <a:lnTo>
                    <a:pt x="3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9"/>
            <p:cNvSpPr>
              <a:spLocks/>
            </p:cNvSpPr>
            <p:nvPr/>
          </p:nvSpPr>
          <p:spPr bwMode="auto">
            <a:xfrm>
              <a:off x="309" y="1367"/>
              <a:ext cx="79" cy="13"/>
            </a:xfrm>
            <a:custGeom>
              <a:avLst/>
              <a:gdLst>
                <a:gd name="T0" fmla="*/ 325 w 396"/>
                <a:gd name="T1" fmla="*/ 0 h 64"/>
                <a:gd name="T2" fmla="*/ 325 w 396"/>
                <a:gd name="T3" fmla="*/ 0 h 64"/>
                <a:gd name="T4" fmla="*/ 316 w 396"/>
                <a:gd name="T5" fmla="*/ 0 h 64"/>
                <a:gd name="T6" fmla="*/ 16 w 396"/>
                <a:gd name="T7" fmla="*/ 0 h 64"/>
                <a:gd name="T8" fmla="*/ 16 w 396"/>
                <a:gd name="T9" fmla="*/ 0 h 64"/>
                <a:gd name="T10" fmla="*/ 8 w 396"/>
                <a:gd name="T11" fmla="*/ 2 h 64"/>
                <a:gd name="T12" fmla="*/ 3 w 396"/>
                <a:gd name="T13" fmla="*/ 5 h 64"/>
                <a:gd name="T14" fmla="*/ 1 w 396"/>
                <a:gd name="T15" fmla="*/ 10 h 64"/>
                <a:gd name="T16" fmla="*/ 0 w 396"/>
                <a:gd name="T17" fmla="*/ 17 h 64"/>
                <a:gd name="T18" fmla="*/ 0 w 396"/>
                <a:gd name="T19" fmla="*/ 17 h 64"/>
                <a:gd name="T20" fmla="*/ 1 w 396"/>
                <a:gd name="T21" fmla="*/ 23 h 64"/>
                <a:gd name="T22" fmla="*/ 3 w 396"/>
                <a:gd name="T23" fmla="*/ 28 h 64"/>
                <a:gd name="T24" fmla="*/ 8 w 396"/>
                <a:gd name="T25" fmla="*/ 32 h 64"/>
                <a:gd name="T26" fmla="*/ 16 w 396"/>
                <a:gd name="T27" fmla="*/ 33 h 64"/>
                <a:gd name="T28" fmla="*/ 316 w 396"/>
                <a:gd name="T29" fmla="*/ 33 h 64"/>
                <a:gd name="T30" fmla="*/ 316 w 396"/>
                <a:gd name="T31" fmla="*/ 33 h 64"/>
                <a:gd name="T32" fmla="*/ 319 w 396"/>
                <a:gd name="T33" fmla="*/ 33 h 64"/>
                <a:gd name="T34" fmla="*/ 319 w 396"/>
                <a:gd name="T35" fmla="*/ 33 h 64"/>
                <a:gd name="T36" fmla="*/ 326 w 396"/>
                <a:gd name="T37" fmla="*/ 33 h 64"/>
                <a:gd name="T38" fmla="*/ 326 w 396"/>
                <a:gd name="T39" fmla="*/ 33 h 64"/>
                <a:gd name="T40" fmla="*/ 335 w 396"/>
                <a:gd name="T41" fmla="*/ 33 h 64"/>
                <a:gd name="T42" fmla="*/ 341 w 396"/>
                <a:gd name="T43" fmla="*/ 34 h 64"/>
                <a:gd name="T44" fmla="*/ 346 w 396"/>
                <a:gd name="T45" fmla="*/ 37 h 64"/>
                <a:gd name="T46" fmla="*/ 351 w 396"/>
                <a:gd name="T47" fmla="*/ 39 h 64"/>
                <a:gd name="T48" fmla="*/ 356 w 396"/>
                <a:gd name="T49" fmla="*/ 43 h 64"/>
                <a:gd name="T50" fmla="*/ 361 w 396"/>
                <a:gd name="T51" fmla="*/ 48 h 64"/>
                <a:gd name="T52" fmla="*/ 365 w 396"/>
                <a:gd name="T53" fmla="*/ 54 h 64"/>
                <a:gd name="T54" fmla="*/ 365 w 396"/>
                <a:gd name="T55" fmla="*/ 54 h 64"/>
                <a:gd name="T56" fmla="*/ 367 w 396"/>
                <a:gd name="T57" fmla="*/ 58 h 64"/>
                <a:gd name="T58" fmla="*/ 370 w 396"/>
                <a:gd name="T59" fmla="*/ 61 h 64"/>
                <a:gd name="T60" fmla="*/ 375 w 396"/>
                <a:gd name="T61" fmla="*/ 64 h 64"/>
                <a:gd name="T62" fmla="*/ 380 w 396"/>
                <a:gd name="T63" fmla="*/ 64 h 64"/>
                <a:gd name="T64" fmla="*/ 380 w 396"/>
                <a:gd name="T65" fmla="*/ 64 h 64"/>
                <a:gd name="T66" fmla="*/ 385 w 396"/>
                <a:gd name="T67" fmla="*/ 63 h 64"/>
                <a:gd name="T68" fmla="*/ 385 w 396"/>
                <a:gd name="T69" fmla="*/ 63 h 64"/>
                <a:gd name="T70" fmla="*/ 391 w 396"/>
                <a:gd name="T71" fmla="*/ 59 h 64"/>
                <a:gd name="T72" fmla="*/ 395 w 396"/>
                <a:gd name="T73" fmla="*/ 54 h 64"/>
                <a:gd name="T74" fmla="*/ 396 w 396"/>
                <a:gd name="T75" fmla="*/ 48 h 64"/>
                <a:gd name="T76" fmla="*/ 395 w 396"/>
                <a:gd name="T77" fmla="*/ 42 h 64"/>
                <a:gd name="T78" fmla="*/ 395 w 396"/>
                <a:gd name="T79" fmla="*/ 42 h 64"/>
                <a:gd name="T80" fmla="*/ 388 w 396"/>
                <a:gd name="T81" fmla="*/ 30 h 64"/>
                <a:gd name="T82" fmla="*/ 381 w 396"/>
                <a:gd name="T83" fmla="*/ 22 h 64"/>
                <a:gd name="T84" fmla="*/ 372 w 396"/>
                <a:gd name="T85" fmla="*/ 14 h 64"/>
                <a:gd name="T86" fmla="*/ 364 w 396"/>
                <a:gd name="T87" fmla="*/ 8 h 64"/>
                <a:gd name="T88" fmla="*/ 354 w 396"/>
                <a:gd name="T89" fmla="*/ 4 h 64"/>
                <a:gd name="T90" fmla="*/ 344 w 396"/>
                <a:gd name="T91" fmla="*/ 2 h 64"/>
                <a:gd name="T92" fmla="*/ 335 w 396"/>
                <a:gd name="T93" fmla="*/ 0 h 64"/>
                <a:gd name="T94" fmla="*/ 325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325" y="0"/>
                  </a:moveTo>
                  <a:lnTo>
                    <a:pt x="325" y="0"/>
                  </a:lnTo>
                  <a:lnTo>
                    <a:pt x="316" y="0"/>
                  </a:lnTo>
                  <a:lnTo>
                    <a:pt x="16" y="0"/>
                  </a:lnTo>
                  <a:lnTo>
                    <a:pt x="16" y="0"/>
                  </a:lnTo>
                  <a:lnTo>
                    <a:pt x="8" y="2"/>
                  </a:lnTo>
                  <a:lnTo>
                    <a:pt x="3" y="5"/>
                  </a:lnTo>
                  <a:lnTo>
                    <a:pt x="1" y="10"/>
                  </a:lnTo>
                  <a:lnTo>
                    <a:pt x="0" y="17"/>
                  </a:lnTo>
                  <a:lnTo>
                    <a:pt x="0" y="17"/>
                  </a:lnTo>
                  <a:lnTo>
                    <a:pt x="1" y="23"/>
                  </a:lnTo>
                  <a:lnTo>
                    <a:pt x="3" y="28"/>
                  </a:lnTo>
                  <a:lnTo>
                    <a:pt x="8" y="32"/>
                  </a:lnTo>
                  <a:lnTo>
                    <a:pt x="16" y="33"/>
                  </a:lnTo>
                  <a:lnTo>
                    <a:pt x="316" y="33"/>
                  </a:lnTo>
                  <a:lnTo>
                    <a:pt x="316" y="33"/>
                  </a:lnTo>
                  <a:lnTo>
                    <a:pt x="319" y="33"/>
                  </a:lnTo>
                  <a:lnTo>
                    <a:pt x="319" y="33"/>
                  </a:lnTo>
                  <a:lnTo>
                    <a:pt x="326" y="33"/>
                  </a:lnTo>
                  <a:lnTo>
                    <a:pt x="326" y="33"/>
                  </a:lnTo>
                  <a:lnTo>
                    <a:pt x="335" y="33"/>
                  </a:lnTo>
                  <a:lnTo>
                    <a:pt x="341" y="34"/>
                  </a:lnTo>
                  <a:lnTo>
                    <a:pt x="346" y="37"/>
                  </a:lnTo>
                  <a:lnTo>
                    <a:pt x="351" y="39"/>
                  </a:lnTo>
                  <a:lnTo>
                    <a:pt x="356" y="43"/>
                  </a:lnTo>
                  <a:lnTo>
                    <a:pt x="361" y="48"/>
                  </a:lnTo>
                  <a:lnTo>
                    <a:pt x="365" y="54"/>
                  </a:lnTo>
                  <a:lnTo>
                    <a:pt x="365" y="54"/>
                  </a:lnTo>
                  <a:lnTo>
                    <a:pt x="367" y="58"/>
                  </a:lnTo>
                  <a:lnTo>
                    <a:pt x="370" y="61"/>
                  </a:lnTo>
                  <a:lnTo>
                    <a:pt x="375" y="64"/>
                  </a:lnTo>
                  <a:lnTo>
                    <a:pt x="380" y="64"/>
                  </a:lnTo>
                  <a:lnTo>
                    <a:pt x="380" y="64"/>
                  </a:lnTo>
                  <a:lnTo>
                    <a:pt x="385" y="63"/>
                  </a:lnTo>
                  <a:lnTo>
                    <a:pt x="385" y="63"/>
                  </a:lnTo>
                  <a:lnTo>
                    <a:pt x="391" y="59"/>
                  </a:lnTo>
                  <a:lnTo>
                    <a:pt x="395" y="54"/>
                  </a:lnTo>
                  <a:lnTo>
                    <a:pt x="396" y="48"/>
                  </a:lnTo>
                  <a:lnTo>
                    <a:pt x="395" y="42"/>
                  </a:lnTo>
                  <a:lnTo>
                    <a:pt x="395" y="42"/>
                  </a:lnTo>
                  <a:lnTo>
                    <a:pt x="388" y="30"/>
                  </a:lnTo>
                  <a:lnTo>
                    <a:pt x="381" y="22"/>
                  </a:lnTo>
                  <a:lnTo>
                    <a:pt x="372" y="14"/>
                  </a:lnTo>
                  <a:lnTo>
                    <a:pt x="364" y="8"/>
                  </a:lnTo>
                  <a:lnTo>
                    <a:pt x="354" y="4"/>
                  </a:lnTo>
                  <a:lnTo>
                    <a:pt x="344" y="2"/>
                  </a:lnTo>
                  <a:lnTo>
                    <a:pt x="335" y="0"/>
                  </a:lnTo>
                  <a:lnTo>
                    <a:pt x="3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50"/>
            <p:cNvSpPr>
              <a:spLocks/>
            </p:cNvSpPr>
            <p:nvPr/>
          </p:nvSpPr>
          <p:spPr bwMode="auto">
            <a:xfrm>
              <a:off x="309" y="1395"/>
              <a:ext cx="79" cy="13"/>
            </a:xfrm>
            <a:custGeom>
              <a:avLst/>
              <a:gdLst>
                <a:gd name="T0" fmla="*/ 325 w 396"/>
                <a:gd name="T1" fmla="*/ 0 h 64"/>
                <a:gd name="T2" fmla="*/ 325 w 396"/>
                <a:gd name="T3" fmla="*/ 0 h 64"/>
                <a:gd name="T4" fmla="*/ 316 w 396"/>
                <a:gd name="T5" fmla="*/ 0 h 64"/>
                <a:gd name="T6" fmla="*/ 16 w 396"/>
                <a:gd name="T7" fmla="*/ 0 h 64"/>
                <a:gd name="T8" fmla="*/ 16 w 396"/>
                <a:gd name="T9" fmla="*/ 0 h 64"/>
                <a:gd name="T10" fmla="*/ 8 w 396"/>
                <a:gd name="T11" fmla="*/ 2 h 64"/>
                <a:gd name="T12" fmla="*/ 3 w 396"/>
                <a:gd name="T13" fmla="*/ 5 h 64"/>
                <a:gd name="T14" fmla="*/ 1 w 396"/>
                <a:gd name="T15" fmla="*/ 10 h 64"/>
                <a:gd name="T16" fmla="*/ 0 w 396"/>
                <a:gd name="T17" fmla="*/ 16 h 64"/>
                <a:gd name="T18" fmla="*/ 0 w 396"/>
                <a:gd name="T19" fmla="*/ 16 h 64"/>
                <a:gd name="T20" fmla="*/ 1 w 396"/>
                <a:gd name="T21" fmla="*/ 23 h 64"/>
                <a:gd name="T22" fmla="*/ 3 w 396"/>
                <a:gd name="T23" fmla="*/ 28 h 64"/>
                <a:gd name="T24" fmla="*/ 8 w 396"/>
                <a:gd name="T25" fmla="*/ 31 h 64"/>
                <a:gd name="T26" fmla="*/ 16 w 396"/>
                <a:gd name="T27" fmla="*/ 32 h 64"/>
                <a:gd name="T28" fmla="*/ 316 w 396"/>
                <a:gd name="T29" fmla="*/ 32 h 64"/>
                <a:gd name="T30" fmla="*/ 316 w 396"/>
                <a:gd name="T31" fmla="*/ 32 h 64"/>
                <a:gd name="T32" fmla="*/ 319 w 396"/>
                <a:gd name="T33" fmla="*/ 32 h 64"/>
                <a:gd name="T34" fmla="*/ 319 w 396"/>
                <a:gd name="T35" fmla="*/ 32 h 64"/>
                <a:gd name="T36" fmla="*/ 326 w 396"/>
                <a:gd name="T37" fmla="*/ 32 h 64"/>
                <a:gd name="T38" fmla="*/ 326 w 396"/>
                <a:gd name="T39" fmla="*/ 32 h 64"/>
                <a:gd name="T40" fmla="*/ 335 w 396"/>
                <a:gd name="T41" fmla="*/ 33 h 64"/>
                <a:gd name="T42" fmla="*/ 341 w 396"/>
                <a:gd name="T43" fmla="*/ 33 h 64"/>
                <a:gd name="T44" fmla="*/ 346 w 396"/>
                <a:gd name="T45" fmla="*/ 36 h 64"/>
                <a:gd name="T46" fmla="*/ 351 w 396"/>
                <a:gd name="T47" fmla="*/ 38 h 64"/>
                <a:gd name="T48" fmla="*/ 356 w 396"/>
                <a:gd name="T49" fmla="*/ 42 h 64"/>
                <a:gd name="T50" fmla="*/ 361 w 396"/>
                <a:gd name="T51" fmla="*/ 47 h 64"/>
                <a:gd name="T52" fmla="*/ 365 w 396"/>
                <a:gd name="T53" fmla="*/ 53 h 64"/>
                <a:gd name="T54" fmla="*/ 365 w 396"/>
                <a:gd name="T55" fmla="*/ 53 h 64"/>
                <a:gd name="T56" fmla="*/ 367 w 396"/>
                <a:gd name="T57" fmla="*/ 58 h 64"/>
                <a:gd name="T58" fmla="*/ 370 w 396"/>
                <a:gd name="T59" fmla="*/ 61 h 64"/>
                <a:gd name="T60" fmla="*/ 375 w 396"/>
                <a:gd name="T61" fmla="*/ 63 h 64"/>
                <a:gd name="T62" fmla="*/ 380 w 396"/>
                <a:gd name="T63" fmla="*/ 64 h 64"/>
                <a:gd name="T64" fmla="*/ 380 w 396"/>
                <a:gd name="T65" fmla="*/ 64 h 64"/>
                <a:gd name="T66" fmla="*/ 385 w 396"/>
                <a:gd name="T67" fmla="*/ 63 h 64"/>
                <a:gd name="T68" fmla="*/ 385 w 396"/>
                <a:gd name="T69" fmla="*/ 63 h 64"/>
                <a:gd name="T70" fmla="*/ 391 w 396"/>
                <a:gd name="T71" fmla="*/ 59 h 64"/>
                <a:gd name="T72" fmla="*/ 395 w 396"/>
                <a:gd name="T73" fmla="*/ 54 h 64"/>
                <a:gd name="T74" fmla="*/ 396 w 396"/>
                <a:gd name="T75" fmla="*/ 48 h 64"/>
                <a:gd name="T76" fmla="*/ 395 w 396"/>
                <a:gd name="T77" fmla="*/ 42 h 64"/>
                <a:gd name="T78" fmla="*/ 395 w 396"/>
                <a:gd name="T79" fmla="*/ 42 h 64"/>
                <a:gd name="T80" fmla="*/ 388 w 396"/>
                <a:gd name="T81" fmla="*/ 31 h 64"/>
                <a:gd name="T82" fmla="*/ 381 w 396"/>
                <a:gd name="T83" fmla="*/ 21 h 64"/>
                <a:gd name="T84" fmla="*/ 372 w 396"/>
                <a:gd name="T85" fmla="*/ 13 h 64"/>
                <a:gd name="T86" fmla="*/ 364 w 396"/>
                <a:gd name="T87" fmla="*/ 8 h 64"/>
                <a:gd name="T88" fmla="*/ 354 w 396"/>
                <a:gd name="T89" fmla="*/ 5 h 64"/>
                <a:gd name="T90" fmla="*/ 344 w 396"/>
                <a:gd name="T91" fmla="*/ 1 h 64"/>
                <a:gd name="T92" fmla="*/ 335 w 396"/>
                <a:gd name="T93" fmla="*/ 0 h 64"/>
                <a:gd name="T94" fmla="*/ 325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325" y="0"/>
                  </a:moveTo>
                  <a:lnTo>
                    <a:pt x="325" y="0"/>
                  </a:lnTo>
                  <a:lnTo>
                    <a:pt x="316" y="0"/>
                  </a:lnTo>
                  <a:lnTo>
                    <a:pt x="16" y="0"/>
                  </a:lnTo>
                  <a:lnTo>
                    <a:pt x="16" y="0"/>
                  </a:lnTo>
                  <a:lnTo>
                    <a:pt x="8" y="2"/>
                  </a:lnTo>
                  <a:lnTo>
                    <a:pt x="3" y="5"/>
                  </a:lnTo>
                  <a:lnTo>
                    <a:pt x="1" y="10"/>
                  </a:lnTo>
                  <a:lnTo>
                    <a:pt x="0" y="16"/>
                  </a:lnTo>
                  <a:lnTo>
                    <a:pt x="0" y="16"/>
                  </a:lnTo>
                  <a:lnTo>
                    <a:pt x="1" y="23"/>
                  </a:lnTo>
                  <a:lnTo>
                    <a:pt x="3" y="28"/>
                  </a:lnTo>
                  <a:lnTo>
                    <a:pt x="8" y="31"/>
                  </a:lnTo>
                  <a:lnTo>
                    <a:pt x="16" y="32"/>
                  </a:lnTo>
                  <a:lnTo>
                    <a:pt x="316" y="32"/>
                  </a:lnTo>
                  <a:lnTo>
                    <a:pt x="316" y="32"/>
                  </a:lnTo>
                  <a:lnTo>
                    <a:pt x="319" y="32"/>
                  </a:lnTo>
                  <a:lnTo>
                    <a:pt x="319" y="32"/>
                  </a:lnTo>
                  <a:lnTo>
                    <a:pt x="326" y="32"/>
                  </a:lnTo>
                  <a:lnTo>
                    <a:pt x="326" y="32"/>
                  </a:lnTo>
                  <a:lnTo>
                    <a:pt x="335" y="33"/>
                  </a:lnTo>
                  <a:lnTo>
                    <a:pt x="341" y="33"/>
                  </a:lnTo>
                  <a:lnTo>
                    <a:pt x="346" y="36"/>
                  </a:lnTo>
                  <a:lnTo>
                    <a:pt x="351" y="38"/>
                  </a:lnTo>
                  <a:lnTo>
                    <a:pt x="356" y="42"/>
                  </a:lnTo>
                  <a:lnTo>
                    <a:pt x="361" y="47"/>
                  </a:lnTo>
                  <a:lnTo>
                    <a:pt x="365" y="53"/>
                  </a:lnTo>
                  <a:lnTo>
                    <a:pt x="365" y="53"/>
                  </a:lnTo>
                  <a:lnTo>
                    <a:pt x="367" y="58"/>
                  </a:lnTo>
                  <a:lnTo>
                    <a:pt x="370" y="61"/>
                  </a:lnTo>
                  <a:lnTo>
                    <a:pt x="375" y="63"/>
                  </a:lnTo>
                  <a:lnTo>
                    <a:pt x="380" y="64"/>
                  </a:lnTo>
                  <a:lnTo>
                    <a:pt x="380" y="64"/>
                  </a:lnTo>
                  <a:lnTo>
                    <a:pt x="385" y="63"/>
                  </a:lnTo>
                  <a:lnTo>
                    <a:pt x="385" y="63"/>
                  </a:lnTo>
                  <a:lnTo>
                    <a:pt x="391" y="59"/>
                  </a:lnTo>
                  <a:lnTo>
                    <a:pt x="395" y="54"/>
                  </a:lnTo>
                  <a:lnTo>
                    <a:pt x="396" y="48"/>
                  </a:lnTo>
                  <a:lnTo>
                    <a:pt x="395" y="42"/>
                  </a:lnTo>
                  <a:lnTo>
                    <a:pt x="395" y="42"/>
                  </a:lnTo>
                  <a:lnTo>
                    <a:pt x="388" y="31"/>
                  </a:lnTo>
                  <a:lnTo>
                    <a:pt x="381" y="21"/>
                  </a:lnTo>
                  <a:lnTo>
                    <a:pt x="372" y="13"/>
                  </a:lnTo>
                  <a:lnTo>
                    <a:pt x="364" y="8"/>
                  </a:lnTo>
                  <a:lnTo>
                    <a:pt x="354" y="5"/>
                  </a:lnTo>
                  <a:lnTo>
                    <a:pt x="344" y="1"/>
                  </a:lnTo>
                  <a:lnTo>
                    <a:pt x="335" y="0"/>
                  </a:lnTo>
                  <a:lnTo>
                    <a:pt x="3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51"/>
            <p:cNvSpPr>
              <a:spLocks/>
            </p:cNvSpPr>
            <p:nvPr/>
          </p:nvSpPr>
          <p:spPr bwMode="auto">
            <a:xfrm>
              <a:off x="309" y="1395"/>
              <a:ext cx="79" cy="13"/>
            </a:xfrm>
            <a:custGeom>
              <a:avLst/>
              <a:gdLst>
                <a:gd name="T0" fmla="*/ 325 w 396"/>
                <a:gd name="T1" fmla="*/ 0 h 64"/>
                <a:gd name="T2" fmla="*/ 325 w 396"/>
                <a:gd name="T3" fmla="*/ 0 h 64"/>
                <a:gd name="T4" fmla="*/ 316 w 396"/>
                <a:gd name="T5" fmla="*/ 0 h 64"/>
                <a:gd name="T6" fmla="*/ 16 w 396"/>
                <a:gd name="T7" fmla="*/ 0 h 64"/>
                <a:gd name="T8" fmla="*/ 16 w 396"/>
                <a:gd name="T9" fmla="*/ 0 h 64"/>
                <a:gd name="T10" fmla="*/ 8 w 396"/>
                <a:gd name="T11" fmla="*/ 2 h 64"/>
                <a:gd name="T12" fmla="*/ 3 w 396"/>
                <a:gd name="T13" fmla="*/ 5 h 64"/>
                <a:gd name="T14" fmla="*/ 1 w 396"/>
                <a:gd name="T15" fmla="*/ 10 h 64"/>
                <a:gd name="T16" fmla="*/ 0 w 396"/>
                <a:gd name="T17" fmla="*/ 16 h 64"/>
                <a:gd name="T18" fmla="*/ 0 w 396"/>
                <a:gd name="T19" fmla="*/ 16 h 64"/>
                <a:gd name="T20" fmla="*/ 1 w 396"/>
                <a:gd name="T21" fmla="*/ 23 h 64"/>
                <a:gd name="T22" fmla="*/ 3 w 396"/>
                <a:gd name="T23" fmla="*/ 28 h 64"/>
                <a:gd name="T24" fmla="*/ 8 w 396"/>
                <a:gd name="T25" fmla="*/ 31 h 64"/>
                <a:gd name="T26" fmla="*/ 16 w 396"/>
                <a:gd name="T27" fmla="*/ 32 h 64"/>
                <a:gd name="T28" fmla="*/ 316 w 396"/>
                <a:gd name="T29" fmla="*/ 32 h 64"/>
                <a:gd name="T30" fmla="*/ 316 w 396"/>
                <a:gd name="T31" fmla="*/ 32 h 64"/>
                <a:gd name="T32" fmla="*/ 319 w 396"/>
                <a:gd name="T33" fmla="*/ 32 h 64"/>
                <a:gd name="T34" fmla="*/ 319 w 396"/>
                <a:gd name="T35" fmla="*/ 32 h 64"/>
                <a:gd name="T36" fmla="*/ 326 w 396"/>
                <a:gd name="T37" fmla="*/ 32 h 64"/>
                <a:gd name="T38" fmla="*/ 326 w 396"/>
                <a:gd name="T39" fmla="*/ 32 h 64"/>
                <a:gd name="T40" fmla="*/ 335 w 396"/>
                <a:gd name="T41" fmla="*/ 33 h 64"/>
                <a:gd name="T42" fmla="*/ 341 w 396"/>
                <a:gd name="T43" fmla="*/ 33 h 64"/>
                <a:gd name="T44" fmla="*/ 346 w 396"/>
                <a:gd name="T45" fmla="*/ 36 h 64"/>
                <a:gd name="T46" fmla="*/ 351 w 396"/>
                <a:gd name="T47" fmla="*/ 38 h 64"/>
                <a:gd name="T48" fmla="*/ 356 w 396"/>
                <a:gd name="T49" fmla="*/ 42 h 64"/>
                <a:gd name="T50" fmla="*/ 361 w 396"/>
                <a:gd name="T51" fmla="*/ 47 h 64"/>
                <a:gd name="T52" fmla="*/ 365 w 396"/>
                <a:gd name="T53" fmla="*/ 53 h 64"/>
                <a:gd name="T54" fmla="*/ 365 w 396"/>
                <a:gd name="T55" fmla="*/ 53 h 64"/>
                <a:gd name="T56" fmla="*/ 367 w 396"/>
                <a:gd name="T57" fmla="*/ 58 h 64"/>
                <a:gd name="T58" fmla="*/ 370 w 396"/>
                <a:gd name="T59" fmla="*/ 61 h 64"/>
                <a:gd name="T60" fmla="*/ 375 w 396"/>
                <a:gd name="T61" fmla="*/ 63 h 64"/>
                <a:gd name="T62" fmla="*/ 380 w 396"/>
                <a:gd name="T63" fmla="*/ 64 h 64"/>
                <a:gd name="T64" fmla="*/ 380 w 396"/>
                <a:gd name="T65" fmla="*/ 64 h 64"/>
                <a:gd name="T66" fmla="*/ 385 w 396"/>
                <a:gd name="T67" fmla="*/ 63 h 64"/>
                <a:gd name="T68" fmla="*/ 385 w 396"/>
                <a:gd name="T69" fmla="*/ 63 h 64"/>
                <a:gd name="T70" fmla="*/ 391 w 396"/>
                <a:gd name="T71" fmla="*/ 59 h 64"/>
                <a:gd name="T72" fmla="*/ 395 w 396"/>
                <a:gd name="T73" fmla="*/ 54 h 64"/>
                <a:gd name="T74" fmla="*/ 396 w 396"/>
                <a:gd name="T75" fmla="*/ 48 h 64"/>
                <a:gd name="T76" fmla="*/ 395 w 396"/>
                <a:gd name="T77" fmla="*/ 42 h 64"/>
                <a:gd name="T78" fmla="*/ 395 w 396"/>
                <a:gd name="T79" fmla="*/ 42 h 64"/>
                <a:gd name="T80" fmla="*/ 388 w 396"/>
                <a:gd name="T81" fmla="*/ 31 h 64"/>
                <a:gd name="T82" fmla="*/ 381 w 396"/>
                <a:gd name="T83" fmla="*/ 21 h 64"/>
                <a:gd name="T84" fmla="*/ 372 w 396"/>
                <a:gd name="T85" fmla="*/ 13 h 64"/>
                <a:gd name="T86" fmla="*/ 364 w 396"/>
                <a:gd name="T87" fmla="*/ 8 h 64"/>
                <a:gd name="T88" fmla="*/ 354 w 396"/>
                <a:gd name="T89" fmla="*/ 5 h 64"/>
                <a:gd name="T90" fmla="*/ 344 w 396"/>
                <a:gd name="T91" fmla="*/ 1 h 64"/>
                <a:gd name="T92" fmla="*/ 335 w 396"/>
                <a:gd name="T93" fmla="*/ 0 h 64"/>
                <a:gd name="T94" fmla="*/ 325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325" y="0"/>
                  </a:moveTo>
                  <a:lnTo>
                    <a:pt x="325" y="0"/>
                  </a:lnTo>
                  <a:lnTo>
                    <a:pt x="316" y="0"/>
                  </a:lnTo>
                  <a:lnTo>
                    <a:pt x="16" y="0"/>
                  </a:lnTo>
                  <a:lnTo>
                    <a:pt x="16" y="0"/>
                  </a:lnTo>
                  <a:lnTo>
                    <a:pt x="8" y="2"/>
                  </a:lnTo>
                  <a:lnTo>
                    <a:pt x="3" y="5"/>
                  </a:lnTo>
                  <a:lnTo>
                    <a:pt x="1" y="10"/>
                  </a:lnTo>
                  <a:lnTo>
                    <a:pt x="0" y="16"/>
                  </a:lnTo>
                  <a:lnTo>
                    <a:pt x="0" y="16"/>
                  </a:lnTo>
                  <a:lnTo>
                    <a:pt x="1" y="23"/>
                  </a:lnTo>
                  <a:lnTo>
                    <a:pt x="3" y="28"/>
                  </a:lnTo>
                  <a:lnTo>
                    <a:pt x="8" y="31"/>
                  </a:lnTo>
                  <a:lnTo>
                    <a:pt x="16" y="32"/>
                  </a:lnTo>
                  <a:lnTo>
                    <a:pt x="316" y="32"/>
                  </a:lnTo>
                  <a:lnTo>
                    <a:pt x="316" y="32"/>
                  </a:lnTo>
                  <a:lnTo>
                    <a:pt x="319" y="32"/>
                  </a:lnTo>
                  <a:lnTo>
                    <a:pt x="319" y="32"/>
                  </a:lnTo>
                  <a:lnTo>
                    <a:pt x="326" y="32"/>
                  </a:lnTo>
                  <a:lnTo>
                    <a:pt x="326" y="32"/>
                  </a:lnTo>
                  <a:lnTo>
                    <a:pt x="335" y="33"/>
                  </a:lnTo>
                  <a:lnTo>
                    <a:pt x="341" y="33"/>
                  </a:lnTo>
                  <a:lnTo>
                    <a:pt x="346" y="36"/>
                  </a:lnTo>
                  <a:lnTo>
                    <a:pt x="351" y="38"/>
                  </a:lnTo>
                  <a:lnTo>
                    <a:pt x="356" y="42"/>
                  </a:lnTo>
                  <a:lnTo>
                    <a:pt x="361" y="47"/>
                  </a:lnTo>
                  <a:lnTo>
                    <a:pt x="365" y="53"/>
                  </a:lnTo>
                  <a:lnTo>
                    <a:pt x="365" y="53"/>
                  </a:lnTo>
                  <a:lnTo>
                    <a:pt x="367" y="58"/>
                  </a:lnTo>
                  <a:lnTo>
                    <a:pt x="370" y="61"/>
                  </a:lnTo>
                  <a:lnTo>
                    <a:pt x="375" y="63"/>
                  </a:lnTo>
                  <a:lnTo>
                    <a:pt x="380" y="64"/>
                  </a:lnTo>
                  <a:lnTo>
                    <a:pt x="380" y="64"/>
                  </a:lnTo>
                  <a:lnTo>
                    <a:pt x="385" y="63"/>
                  </a:lnTo>
                  <a:lnTo>
                    <a:pt x="385" y="63"/>
                  </a:lnTo>
                  <a:lnTo>
                    <a:pt x="391" y="59"/>
                  </a:lnTo>
                  <a:lnTo>
                    <a:pt x="395" y="54"/>
                  </a:lnTo>
                  <a:lnTo>
                    <a:pt x="396" y="48"/>
                  </a:lnTo>
                  <a:lnTo>
                    <a:pt x="395" y="42"/>
                  </a:lnTo>
                  <a:lnTo>
                    <a:pt x="395" y="42"/>
                  </a:lnTo>
                  <a:lnTo>
                    <a:pt x="388" y="31"/>
                  </a:lnTo>
                  <a:lnTo>
                    <a:pt x="381" y="21"/>
                  </a:lnTo>
                  <a:lnTo>
                    <a:pt x="372" y="13"/>
                  </a:lnTo>
                  <a:lnTo>
                    <a:pt x="364" y="8"/>
                  </a:lnTo>
                  <a:lnTo>
                    <a:pt x="354" y="5"/>
                  </a:lnTo>
                  <a:lnTo>
                    <a:pt x="344" y="1"/>
                  </a:lnTo>
                  <a:lnTo>
                    <a:pt x="335" y="0"/>
                  </a:lnTo>
                  <a:lnTo>
                    <a:pt x="3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52"/>
            <p:cNvSpPr>
              <a:spLocks/>
            </p:cNvSpPr>
            <p:nvPr/>
          </p:nvSpPr>
          <p:spPr bwMode="auto">
            <a:xfrm>
              <a:off x="309" y="1423"/>
              <a:ext cx="79" cy="13"/>
            </a:xfrm>
            <a:custGeom>
              <a:avLst/>
              <a:gdLst>
                <a:gd name="T0" fmla="*/ 325 w 396"/>
                <a:gd name="T1" fmla="*/ 0 h 65"/>
                <a:gd name="T2" fmla="*/ 325 w 396"/>
                <a:gd name="T3" fmla="*/ 0 h 65"/>
                <a:gd name="T4" fmla="*/ 316 w 396"/>
                <a:gd name="T5" fmla="*/ 1 h 65"/>
                <a:gd name="T6" fmla="*/ 16 w 396"/>
                <a:gd name="T7" fmla="*/ 1 h 65"/>
                <a:gd name="T8" fmla="*/ 16 w 396"/>
                <a:gd name="T9" fmla="*/ 1 h 65"/>
                <a:gd name="T10" fmla="*/ 8 w 396"/>
                <a:gd name="T11" fmla="*/ 2 h 65"/>
                <a:gd name="T12" fmla="*/ 3 w 396"/>
                <a:gd name="T13" fmla="*/ 6 h 65"/>
                <a:gd name="T14" fmla="*/ 1 w 396"/>
                <a:gd name="T15" fmla="*/ 11 h 65"/>
                <a:gd name="T16" fmla="*/ 0 w 396"/>
                <a:gd name="T17" fmla="*/ 17 h 65"/>
                <a:gd name="T18" fmla="*/ 0 w 396"/>
                <a:gd name="T19" fmla="*/ 17 h 65"/>
                <a:gd name="T20" fmla="*/ 1 w 396"/>
                <a:gd name="T21" fmla="*/ 24 h 65"/>
                <a:gd name="T22" fmla="*/ 3 w 396"/>
                <a:gd name="T23" fmla="*/ 29 h 65"/>
                <a:gd name="T24" fmla="*/ 8 w 396"/>
                <a:gd name="T25" fmla="*/ 32 h 65"/>
                <a:gd name="T26" fmla="*/ 16 w 396"/>
                <a:gd name="T27" fmla="*/ 34 h 65"/>
                <a:gd name="T28" fmla="*/ 316 w 396"/>
                <a:gd name="T29" fmla="*/ 34 h 65"/>
                <a:gd name="T30" fmla="*/ 316 w 396"/>
                <a:gd name="T31" fmla="*/ 34 h 65"/>
                <a:gd name="T32" fmla="*/ 319 w 396"/>
                <a:gd name="T33" fmla="*/ 34 h 65"/>
                <a:gd name="T34" fmla="*/ 319 w 396"/>
                <a:gd name="T35" fmla="*/ 34 h 65"/>
                <a:gd name="T36" fmla="*/ 326 w 396"/>
                <a:gd name="T37" fmla="*/ 32 h 65"/>
                <a:gd name="T38" fmla="*/ 326 w 396"/>
                <a:gd name="T39" fmla="*/ 32 h 65"/>
                <a:gd name="T40" fmla="*/ 335 w 396"/>
                <a:gd name="T41" fmla="*/ 34 h 65"/>
                <a:gd name="T42" fmla="*/ 341 w 396"/>
                <a:gd name="T43" fmla="*/ 35 h 65"/>
                <a:gd name="T44" fmla="*/ 346 w 396"/>
                <a:gd name="T45" fmla="*/ 36 h 65"/>
                <a:gd name="T46" fmla="*/ 351 w 396"/>
                <a:gd name="T47" fmla="*/ 40 h 65"/>
                <a:gd name="T48" fmla="*/ 356 w 396"/>
                <a:gd name="T49" fmla="*/ 44 h 65"/>
                <a:gd name="T50" fmla="*/ 361 w 396"/>
                <a:gd name="T51" fmla="*/ 48 h 65"/>
                <a:gd name="T52" fmla="*/ 365 w 396"/>
                <a:gd name="T53" fmla="*/ 55 h 65"/>
                <a:gd name="T54" fmla="*/ 365 w 396"/>
                <a:gd name="T55" fmla="*/ 55 h 65"/>
                <a:gd name="T56" fmla="*/ 367 w 396"/>
                <a:gd name="T57" fmla="*/ 58 h 65"/>
                <a:gd name="T58" fmla="*/ 370 w 396"/>
                <a:gd name="T59" fmla="*/ 62 h 65"/>
                <a:gd name="T60" fmla="*/ 375 w 396"/>
                <a:gd name="T61" fmla="*/ 63 h 65"/>
                <a:gd name="T62" fmla="*/ 380 w 396"/>
                <a:gd name="T63" fmla="*/ 65 h 65"/>
                <a:gd name="T64" fmla="*/ 380 w 396"/>
                <a:gd name="T65" fmla="*/ 65 h 65"/>
                <a:gd name="T66" fmla="*/ 385 w 396"/>
                <a:gd name="T67" fmla="*/ 63 h 65"/>
                <a:gd name="T68" fmla="*/ 385 w 396"/>
                <a:gd name="T69" fmla="*/ 63 h 65"/>
                <a:gd name="T70" fmla="*/ 391 w 396"/>
                <a:gd name="T71" fmla="*/ 60 h 65"/>
                <a:gd name="T72" fmla="*/ 395 w 396"/>
                <a:gd name="T73" fmla="*/ 55 h 65"/>
                <a:gd name="T74" fmla="*/ 396 w 396"/>
                <a:gd name="T75" fmla="*/ 48 h 65"/>
                <a:gd name="T76" fmla="*/ 395 w 396"/>
                <a:gd name="T77" fmla="*/ 42 h 65"/>
                <a:gd name="T78" fmla="*/ 395 w 396"/>
                <a:gd name="T79" fmla="*/ 42 h 65"/>
                <a:gd name="T80" fmla="*/ 388 w 396"/>
                <a:gd name="T81" fmla="*/ 31 h 65"/>
                <a:gd name="T82" fmla="*/ 381 w 396"/>
                <a:gd name="T83" fmla="*/ 21 h 65"/>
                <a:gd name="T84" fmla="*/ 372 w 396"/>
                <a:gd name="T85" fmla="*/ 15 h 65"/>
                <a:gd name="T86" fmla="*/ 364 w 396"/>
                <a:gd name="T87" fmla="*/ 9 h 65"/>
                <a:gd name="T88" fmla="*/ 354 w 396"/>
                <a:gd name="T89" fmla="*/ 5 h 65"/>
                <a:gd name="T90" fmla="*/ 344 w 396"/>
                <a:gd name="T91" fmla="*/ 2 h 65"/>
                <a:gd name="T92" fmla="*/ 335 w 396"/>
                <a:gd name="T93" fmla="*/ 1 h 65"/>
                <a:gd name="T94" fmla="*/ 325 w 396"/>
                <a:gd name="T9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325" y="0"/>
                  </a:moveTo>
                  <a:lnTo>
                    <a:pt x="325" y="0"/>
                  </a:lnTo>
                  <a:lnTo>
                    <a:pt x="316" y="1"/>
                  </a:lnTo>
                  <a:lnTo>
                    <a:pt x="16" y="1"/>
                  </a:lnTo>
                  <a:lnTo>
                    <a:pt x="16" y="1"/>
                  </a:lnTo>
                  <a:lnTo>
                    <a:pt x="8" y="2"/>
                  </a:lnTo>
                  <a:lnTo>
                    <a:pt x="3" y="6"/>
                  </a:lnTo>
                  <a:lnTo>
                    <a:pt x="1" y="11"/>
                  </a:lnTo>
                  <a:lnTo>
                    <a:pt x="0" y="17"/>
                  </a:lnTo>
                  <a:lnTo>
                    <a:pt x="0" y="17"/>
                  </a:lnTo>
                  <a:lnTo>
                    <a:pt x="1" y="24"/>
                  </a:lnTo>
                  <a:lnTo>
                    <a:pt x="3" y="29"/>
                  </a:lnTo>
                  <a:lnTo>
                    <a:pt x="8" y="32"/>
                  </a:lnTo>
                  <a:lnTo>
                    <a:pt x="16" y="34"/>
                  </a:lnTo>
                  <a:lnTo>
                    <a:pt x="316" y="34"/>
                  </a:lnTo>
                  <a:lnTo>
                    <a:pt x="316" y="34"/>
                  </a:lnTo>
                  <a:lnTo>
                    <a:pt x="319" y="34"/>
                  </a:lnTo>
                  <a:lnTo>
                    <a:pt x="319" y="34"/>
                  </a:lnTo>
                  <a:lnTo>
                    <a:pt x="326" y="32"/>
                  </a:lnTo>
                  <a:lnTo>
                    <a:pt x="326" y="32"/>
                  </a:lnTo>
                  <a:lnTo>
                    <a:pt x="335" y="34"/>
                  </a:lnTo>
                  <a:lnTo>
                    <a:pt x="341" y="35"/>
                  </a:lnTo>
                  <a:lnTo>
                    <a:pt x="346" y="36"/>
                  </a:lnTo>
                  <a:lnTo>
                    <a:pt x="351" y="40"/>
                  </a:lnTo>
                  <a:lnTo>
                    <a:pt x="356" y="44"/>
                  </a:lnTo>
                  <a:lnTo>
                    <a:pt x="361" y="48"/>
                  </a:lnTo>
                  <a:lnTo>
                    <a:pt x="365" y="55"/>
                  </a:lnTo>
                  <a:lnTo>
                    <a:pt x="365" y="55"/>
                  </a:lnTo>
                  <a:lnTo>
                    <a:pt x="367" y="58"/>
                  </a:lnTo>
                  <a:lnTo>
                    <a:pt x="370" y="62"/>
                  </a:lnTo>
                  <a:lnTo>
                    <a:pt x="375" y="63"/>
                  </a:lnTo>
                  <a:lnTo>
                    <a:pt x="380" y="65"/>
                  </a:lnTo>
                  <a:lnTo>
                    <a:pt x="380" y="65"/>
                  </a:lnTo>
                  <a:lnTo>
                    <a:pt x="385" y="63"/>
                  </a:lnTo>
                  <a:lnTo>
                    <a:pt x="385" y="63"/>
                  </a:lnTo>
                  <a:lnTo>
                    <a:pt x="391" y="60"/>
                  </a:lnTo>
                  <a:lnTo>
                    <a:pt x="395" y="55"/>
                  </a:lnTo>
                  <a:lnTo>
                    <a:pt x="396" y="48"/>
                  </a:lnTo>
                  <a:lnTo>
                    <a:pt x="395" y="42"/>
                  </a:lnTo>
                  <a:lnTo>
                    <a:pt x="395" y="42"/>
                  </a:lnTo>
                  <a:lnTo>
                    <a:pt x="388" y="31"/>
                  </a:lnTo>
                  <a:lnTo>
                    <a:pt x="381" y="21"/>
                  </a:lnTo>
                  <a:lnTo>
                    <a:pt x="372" y="15"/>
                  </a:lnTo>
                  <a:lnTo>
                    <a:pt x="364" y="9"/>
                  </a:lnTo>
                  <a:lnTo>
                    <a:pt x="354" y="5"/>
                  </a:lnTo>
                  <a:lnTo>
                    <a:pt x="344" y="2"/>
                  </a:lnTo>
                  <a:lnTo>
                    <a:pt x="335" y="1"/>
                  </a:lnTo>
                  <a:lnTo>
                    <a:pt x="3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53"/>
            <p:cNvSpPr>
              <a:spLocks/>
            </p:cNvSpPr>
            <p:nvPr/>
          </p:nvSpPr>
          <p:spPr bwMode="auto">
            <a:xfrm>
              <a:off x="309" y="1423"/>
              <a:ext cx="79" cy="13"/>
            </a:xfrm>
            <a:custGeom>
              <a:avLst/>
              <a:gdLst>
                <a:gd name="T0" fmla="*/ 325 w 396"/>
                <a:gd name="T1" fmla="*/ 0 h 65"/>
                <a:gd name="T2" fmla="*/ 325 w 396"/>
                <a:gd name="T3" fmla="*/ 0 h 65"/>
                <a:gd name="T4" fmla="*/ 316 w 396"/>
                <a:gd name="T5" fmla="*/ 1 h 65"/>
                <a:gd name="T6" fmla="*/ 16 w 396"/>
                <a:gd name="T7" fmla="*/ 1 h 65"/>
                <a:gd name="T8" fmla="*/ 16 w 396"/>
                <a:gd name="T9" fmla="*/ 1 h 65"/>
                <a:gd name="T10" fmla="*/ 8 w 396"/>
                <a:gd name="T11" fmla="*/ 2 h 65"/>
                <a:gd name="T12" fmla="*/ 3 w 396"/>
                <a:gd name="T13" fmla="*/ 6 h 65"/>
                <a:gd name="T14" fmla="*/ 1 w 396"/>
                <a:gd name="T15" fmla="*/ 11 h 65"/>
                <a:gd name="T16" fmla="*/ 0 w 396"/>
                <a:gd name="T17" fmla="*/ 17 h 65"/>
                <a:gd name="T18" fmla="*/ 0 w 396"/>
                <a:gd name="T19" fmla="*/ 17 h 65"/>
                <a:gd name="T20" fmla="*/ 1 w 396"/>
                <a:gd name="T21" fmla="*/ 24 h 65"/>
                <a:gd name="T22" fmla="*/ 3 w 396"/>
                <a:gd name="T23" fmla="*/ 29 h 65"/>
                <a:gd name="T24" fmla="*/ 8 w 396"/>
                <a:gd name="T25" fmla="*/ 32 h 65"/>
                <a:gd name="T26" fmla="*/ 16 w 396"/>
                <a:gd name="T27" fmla="*/ 34 h 65"/>
                <a:gd name="T28" fmla="*/ 316 w 396"/>
                <a:gd name="T29" fmla="*/ 34 h 65"/>
                <a:gd name="T30" fmla="*/ 316 w 396"/>
                <a:gd name="T31" fmla="*/ 34 h 65"/>
                <a:gd name="T32" fmla="*/ 319 w 396"/>
                <a:gd name="T33" fmla="*/ 34 h 65"/>
                <a:gd name="T34" fmla="*/ 319 w 396"/>
                <a:gd name="T35" fmla="*/ 34 h 65"/>
                <a:gd name="T36" fmla="*/ 326 w 396"/>
                <a:gd name="T37" fmla="*/ 32 h 65"/>
                <a:gd name="T38" fmla="*/ 326 w 396"/>
                <a:gd name="T39" fmla="*/ 32 h 65"/>
                <a:gd name="T40" fmla="*/ 335 w 396"/>
                <a:gd name="T41" fmla="*/ 34 h 65"/>
                <a:gd name="T42" fmla="*/ 341 w 396"/>
                <a:gd name="T43" fmla="*/ 35 h 65"/>
                <a:gd name="T44" fmla="*/ 346 w 396"/>
                <a:gd name="T45" fmla="*/ 36 h 65"/>
                <a:gd name="T46" fmla="*/ 351 w 396"/>
                <a:gd name="T47" fmla="*/ 40 h 65"/>
                <a:gd name="T48" fmla="*/ 356 w 396"/>
                <a:gd name="T49" fmla="*/ 44 h 65"/>
                <a:gd name="T50" fmla="*/ 361 w 396"/>
                <a:gd name="T51" fmla="*/ 48 h 65"/>
                <a:gd name="T52" fmla="*/ 365 w 396"/>
                <a:gd name="T53" fmla="*/ 55 h 65"/>
                <a:gd name="T54" fmla="*/ 365 w 396"/>
                <a:gd name="T55" fmla="*/ 55 h 65"/>
                <a:gd name="T56" fmla="*/ 367 w 396"/>
                <a:gd name="T57" fmla="*/ 58 h 65"/>
                <a:gd name="T58" fmla="*/ 370 w 396"/>
                <a:gd name="T59" fmla="*/ 62 h 65"/>
                <a:gd name="T60" fmla="*/ 375 w 396"/>
                <a:gd name="T61" fmla="*/ 63 h 65"/>
                <a:gd name="T62" fmla="*/ 380 w 396"/>
                <a:gd name="T63" fmla="*/ 65 h 65"/>
                <a:gd name="T64" fmla="*/ 380 w 396"/>
                <a:gd name="T65" fmla="*/ 65 h 65"/>
                <a:gd name="T66" fmla="*/ 385 w 396"/>
                <a:gd name="T67" fmla="*/ 63 h 65"/>
                <a:gd name="T68" fmla="*/ 385 w 396"/>
                <a:gd name="T69" fmla="*/ 63 h 65"/>
                <a:gd name="T70" fmla="*/ 391 w 396"/>
                <a:gd name="T71" fmla="*/ 60 h 65"/>
                <a:gd name="T72" fmla="*/ 395 w 396"/>
                <a:gd name="T73" fmla="*/ 55 h 65"/>
                <a:gd name="T74" fmla="*/ 396 w 396"/>
                <a:gd name="T75" fmla="*/ 48 h 65"/>
                <a:gd name="T76" fmla="*/ 395 w 396"/>
                <a:gd name="T77" fmla="*/ 42 h 65"/>
                <a:gd name="T78" fmla="*/ 395 w 396"/>
                <a:gd name="T79" fmla="*/ 42 h 65"/>
                <a:gd name="T80" fmla="*/ 388 w 396"/>
                <a:gd name="T81" fmla="*/ 31 h 65"/>
                <a:gd name="T82" fmla="*/ 381 w 396"/>
                <a:gd name="T83" fmla="*/ 21 h 65"/>
                <a:gd name="T84" fmla="*/ 372 w 396"/>
                <a:gd name="T85" fmla="*/ 15 h 65"/>
                <a:gd name="T86" fmla="*/ 364 w 396"/>
                <a:gd name="T87" fmla="*/ 9 h 65"/>
                <a:gd name="T88" fmla="*/ 354 w 396"/>
                <a:gd name="T89" fmla="*/ 5 h 65"/>
                <a:gd name="T90" fmla="*/ 344 w 396"/>
                <a:gd name="T91" fmla="*/ 2 h 65"/>
                <a:gd name="T92" fmla="*/ 335 w 396"/>
                <a:gd name="T93" fmla="*/ 1 h 65"/>
                <a:gd name="T94" fmla="*/ 325 w 396"/>
                <a:gd name="T9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325" y="0"/>
                  </a:moveTo>
                  <a:lnTo>
                    <a:pt x="325" y="0"/>
                  </a:lnTo>
                  <a:lnTo>
                    <a:pt x="316" y="1"/>
                  </a:lnTo>
                  <a:lnTo>
                    <a:pt x="16" y="1"/>
                  </a:lnTo>
                  <a:lnTo>
                    <a:pt x="16" y="1"/>
                  </a:lnTo>
                  <a:lnTo>
                    <a:pt x="8" y="2"/>
                  </a:lnTo>
                  <a:lnTo>
                    <a:pt x="3" y="6"/>
                  </a:lnTo>
                  <a:lnTo>
                    <a:pt x="1" y="11"/>
                  </a:lnTo>
                  <a:lnTo>
                    <a:pt x="0" y="17"/>
                  </a:lnTo>
                  <a:lnTo>
                    <a:pt x="0" y="17"/>
                  </a:lnTo>
                  <a:lnTo>
                    <a:pt x="1" y="24"/>
                  </a:lnTo>
                  <a:lnTo>
                    <a:pt x="3" y="29"/>
                  </a:lnTo>
                  <a:lnTo>
                    <a:pt x="8" y="32"/>
                  </a:lnTo>
                  <a:lnTo>
                    <a:pt x="16" y="34"/>
                  </a:lnTo>
                  <a:lnTo>
                    <a:pt x="316" y="34"/>
                  </a:lnTo>
                  <a:lnTo>
                    <a:pt x="316" y="34"/>
                  </a:lnTo>
                  <a:lnTo>
                    <a:pt x="319" y="34"/>
                  </a:lnTo>
                  <a:lnTo>
                    <a:pt x="319" y="34"/>
                  </a:lnTo>
                  <a:lnTo>
                    <a:pt x="326" y="32"/>
                  </a:lnTo>
                  <a:lnTo>
                    <a:pt x="326" y="32"/>
                  </a:lnTo>
                  <a:lnTo>
                    <a:pt x="335" y="34"/>
                  </a:lnTo>
                  <a:lnTo>
                    <a:pt x="341" y="35"/>
                  </a:lnTo>
                  <a:lnTo>
                    <a:pt x="346" y="36"/>
                  </a:lnTo>
                  <a:lnTo>
                    <a:pt x="351" y="40"/>
                  </a:lnTo>
                  <a:lnTo>
                    <a:pt x="356" y="44"/>
                  </a:lnTo>
                  <a:lnTo>
                    <a:pt x="361" y="48"/>
                  </a:lnTo>
                  <a:lnTo>
                    <a:pt x="365" y="55"/>
                  </a:lnTo>
                  <a:lnTo>
                    <a:pt x="365" y="55"/>
                  </a:lnTo>
                  <a:lnTo>
                    <a:pt x="367" y="58"/>
                  </a:lnTo>
                  <a:lnTo>
                    <a:pt x="370" y="62"/>
                  </a:lnTo>
                  <a:lnTo>
                    <a:pt x="375" y="63"/>
                  </a:lnTo>
                  <a:lnTo>
                    <a:pt x="380" y="65"/>
                  </a:lnTo>
                  <a:lnTo>
                    <a:pt x="380" y="65"/>
                  </a:lnTo>
                  <a:lnTo>
                    <a:pt x="385" y="63"/>
                  </a:lnTo>
                  <a:lnTo>
                    <a:pt x="385" y="63"/>
                  </a:lnTo>
                  <a:lnTo>
                    <a:pt x="391" y="60"/>
                  </a:lnTo>
                  <a:lnTo>
                    <a:pt x="395" y="55"/>
                  </a:lnTo>
                  <a:lnTo>
                    <a:pt x="396" y="48"/>
                  </a:lnTo>
                  <a:lnTo>
                    <a:pt x="395" y="42"/>
                  </a:lnTo>
                  <a:lnTo>
                    <a:pt x="395" y="42"/>
                  </a:lnTo>
                  <a:lnTo>
                    <a:pt x="388" y="31"/>
                  </a:lnTo>
                  <a:lnTo>
                    <a:pt x="381" y="21"/>
                  </a:lnTo>
                  <a:lnTo>
                    <a:pt x="372" y="15"/>
                  </a:lnTo>
                  <a:lnTo>
                    <a:pt x="364" y="9"/>
                  </a:lnTo>
                  <a:lnTo>
                    <a:pt x="354" y="5"/>
                  </a:lnTo>
                  <a:lnTo>
                    <a:pt x="344" y="2"/>
                  </a:lnTo>
                  <a:lnTo>
                    <a:pt x="335" y="1"/>
                  </a:lnTo>
                  <a:lnTo>
                    <a:pt x="3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54"/>
            <p:cNvSpPr>
              <a:spLocks/>
            </p:cNvSpPr>
            <p:nvPr/>
          </p:nvSpPr>
          <p:spPr bwMode="auto">
            <a:xfrm>
              <a:off x="428" y="1341"/>
              <a:ext cx="79" cy="12"/>
            </a:xfrm>
            <a:custGeom>
              <a:avLst/>
              <a:gdLst>
                <a:gd name="T0" fmla="*/ 70 w 396"/>
                <a:gd name="T1" fmla="*/ 0 h 64"/>
                <a:gd name="T2" fmla="*/ 70 w 396"/>
                <a:gd name="T3" fmla="*/ 0 h 64"/>
                <a:gd name="T4" fmla="*/ 61 w 396"/>
                <a:gd name="T5" fmla="*/ 0 h 64"/>
                <a:gd name="T6" fmla="*/ 51 w 396"/>
                <a:gd name="T7" fmla="*/ 1 h 64"/>
                <a:gd name="T8" fmla="*/ 41 w 396"/>
                <a:gd name="T9" fmla="*/ 4 h 64"/>
                <a:gd name="T10" fmla="*/ 32 w 396"/>
                <a:gd name="T11" fmla="*/ 9 h 64"/>
                <a:gd name="T12" fmla="*/ 23 w 396"/>
                <a:gd name="T13" fmla="*/ 14 h 64"/>
                <a:gd name="T14" fmla="*/ 14 w 396"/>
                <a:gd name="T15" fmla="*/ 21 h 64"/>
                <a:gd name="T16" fmla="*/ 6 w 396"/>
                <a:gd name="T17" fmla="*/ 30 h 64"/>
                <a:gd name="T18" fmla="*/ 1 w 396"/>
                <a:gd name="T19" fmla="*/ 41 h 64"/>
                <a:gd name="T20" fmla="*/ 1 w 396"/>
                <a:gd name="T21" fmla="*/ 41 h 64"/>
                <a:gd name="T22" fmla="*/ 0 w 396"/>
                <a:gd name="T23" fmla="*/ 49 h 64"/>
                <a:gd name="T24" fmla="*/ 1 w 396"/>
                <a:gd name="T25" fmla="*/ 54 h 64"/>
                <a:gd name="T26" fmla="*/ 4 w 396"/>
                <a:gd name="T27" fmla="*/ 60 h 64"/>
                <a:gd name="T28" fmla="*/ 10 w 396"/>
                <a:gd name="T29" fmla="*/ 62 h 64"/>
                <a:gd name="T30" fmla="*/ 10 w 396"/>
                <a:gd name="T31" fmla="*/ 62 h 64"/>
                <a:gd name="T32" fmla="*/ 16 w 396"/>
                <a:gd name="T33" fmla="*/ 64 h 64"/>
                <a:gd name="T34" fmla="*/ 16 w 396"/>
                <a:gd name="T35" fmla="*/ 64 h 64"/>
                <a:gd name="T36" fmla="*/ 20 w 396"/>
                <a:gd name="T37" fmla="*/ 64 h 64"/>
                <a:gd name="T38" fmla="*/ 25 w 396"/>
                <a:gd name="T39" fmla="*/ 61 h 64"/>
                <a:gd name="T40" fmla="*/ 29 w 396"/>
                <a:gd name="T41" fmla="*/ 59 h 64"/>
                <a:gd name="T42" fmla="*/ 31 w 396"/>
                <a:gd name="T43" fmla="*/ 54 h 64"/>
                <a:gd name="T44" fmla="*/ 31 w 396"/>
                <a:gd name="T45" fmla="*/ 54 h 64"/>
                <a:gd name="T46" fmla="*/ 34 w 396"/>
                <a:gd name="T47" fmla="*/ 47 h 64"/>
                <a:gd name="T48" fmla="*/ 39 w 396"/>
                <a:gd name="T49" fmla="*/ 43 h 64"/>
                <a:gd name="T50" fmla="*/ 44 w 396"/>
                <a:gd name="T51" fmla="*/ 39 h 64"/>
                <a:gd name="T52" fmla="*/ 49 w 396"/>
                <a:gd name="T53" fmla="*/ 36 h 64"/>
                <a:gd name="T54" fmla="*/ 55 w 396"/>
                <a:gd name="T55" fmla="*/ 34 h 64"/>
                <a:gd name="T56" fmla="*/ 60 w 396"/>
                <a:gd name="T57" fmla="*/ 33 h 64"/>
                <a:gd name="T58" fmla="*/ 69 w 396"/>
                <a:gd name="T59" fmla="*/ 33 h 64"/>
                <a:gd name="T60" fmla="*/ 69 w 396"/>
                <a:gd name="T61" fmla="*/ 33 h 64"/>
                <a:gd name="T62" fmla="*/ 76 w 396"/>
                <a:gd name="T63" fmla="*/ 33 h 64"/>
                <a:gd name="T64" fmla="*/ 76 w 396"/>
                <a:gd name="T65" fmla="*/ 33 h 64"/>
                <a:gd name="T66" fmla="*/ 78 w 396"/>
                <a:gd name="T67" fmla="*/ 33 h 64"/>
                <a:gd name="T68" fmla="*/ 380 w 396"/>
                <a:gd name="T69" fmla="*/ 33 h 64"/>
                <a:gd name="T70" fmla="*/ 380 w 396"/>
                <a:gd name="T71" fmla="*/ 33 h 64"/>
                <a:gd name="T72" fmla="*/ 386 w 396"/>
                <a:gd name="T73" fmla="*/ 31 h 64"/>
                <a:gd name="T74" fmla="*/ 391 w 396"/>
                <a:gd name="T75" fmla="*/ 28 h 64"/>
                <a:gd name="T76" fmla="*/ 395 w 396"/>
                <a:gd name="T77" fmla="*/ 23 h 64"/>
                <a:gd name="T78" fmla="*/ 396 w 396"/>
                <a:gd name="T79" fmla="*/ 16 h 64"/>
                <a:gd name="T80" fmla="*/ 396 w 396"/>
                <a:gd name="T81" fmla="*/ 16 h 64"/>
                <a:gd name="T82" fmla="*/ 395 w 396"/>
                <a:gd name="T83" fmla="*/ 10 h 64"/>
                <a:gd name="T84" fmla="*/ 391 w 396"/>
                <a:gd name="T85" fmla="*/ 5 h 64"/>
                <a:gd name="T86" fmla="*/ 386 w 396"/>
                <a:gd name="T87" fmla="*/ 1 h 64"/>
                <a:gd name="T88" fmla="*/ 380 w 396"/>
                <a:gd name="T89" fmla="*/ 0 h 64"/>
                <a:gd name="T90" fmla="*/ 80 w 396"/>
                <a:gd name="T91" fmla="*/ 0 h 64"/>
                <a:gd name="T92" fmla="*/ 80 w 396"/>
                <a:gd name="T93" fmla="*/ 0 h 64"/>
                <a:gd name="T94" fmla="*/ 70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70" y="0"/>
                  </a:moveTo>
                  <a:lnTo>
                    <a:pt x="70" y="0"/>
                  </a:lnTo>
                  <a:lnTo>
                    <a:pt x="61" y="0"/>
                  </a:lnTo>
                  <a:lnTo>
                    <a:pt x="51" y="1"/>
                  </a:lnTo>
                  <a:lnTo>
                    <a:pt x="41" y="4"/>
                  </a:lnTo>
                  <a:lnTo>
                    <a:pt x="32" y="9"/>
                  </a:lnTo>
                  <a:lnTo>
                    <a:pt x="23" y="14"/>
                  </a:lnTo>
                  <a:lnTo>
                    <a:pt x="14" y="21"/>
                  </a:lnTo>
                  <a:lnTo>
                    <a:pt x="6" y="30"/>
                  </a:lnTo>
                  <a:lnTo>
                    <a:pt x="1" y="41"/>
                  </a:lnTo>
                  <a:lnTo>
                    <a:pt x="1" y="41"/>
                  </a:lnTo>
                  <a:lnTo>
                    <a:pt x="0" y="49"/>
                  </a:lnTo>
                  <a:lnTo>
                    <a:pt x="1" y="54"/>
                  </a:lnTo>
                  <a:lnTo>
                    <a:pt x="4" y="60"/>
                  </a:lnTo>
                  <a:lnTo>
                    <a:pt x="10" y="62"/>
                  </a:lnTo>
                  <a:lnTo>
                    <a:pt x="10" y="62"/>
                  </a:lnTo>
                  <a:lnTo>
                    <a:pt x="16" y="64"/>
                  </a:lnTo>
                  <a:lnTo>
                    <a:pt x="16" y="64"/>
                  </a:lnTo>
                  <a:lnTo>
                    <a:pt x="20" y="64"/>
                  </a:lnTo>
                  <a:lnTo>
                    <a:pt x="25" y="61"/>
                  </a:lnTo>
                  <a:lnTo>
                    <a:pt x="29" y="59"/>
                  </a:lnTo>
                  <a:lnTo>
                    <a:pt x="31" y="54"/>
                  </a:lnTo>
                  <a:lnTo>
                    <a:pt x="31" y="54"/>
                  </a:lnTo>
                  <a:lnTo>
                    <a:pt x="34" y="47"/>
                  </a:lnTo>
                  <a:lnTo>
                    <a:pt x="39" y="43"/>
                  </a:lnTo>
                  <a:lnTo>
                    <a:pt x="44" y="39"/>
                  </a:lnTo>
                  <a:lnTo>
                    <a:pt x="49" y="36"/>
                  </a:lnTo>
                  <a:lnTo>
                    <a:pt x="55" y="34"/>
                  </a:lnTo>
                  <a:lnTo>
                    <a:pt x="60" y="33"/>
                  </a:lnTo>
                  <a:lnTo>
                    <a:pt x="69" y="33"/>
                  </a:lnTo>
                  <a:lnTo>
                    <a:pt x="69" y="33"/>
                  </a:lnTo>
                  <a:lnTo>
                    <a:pt x="76" y="33"/>
                  </a:lnTo>
                  <a:lnTo>
                    <a:pt x="76" y="33"/>
                  </a:lnTo>
                  <a:lnTo>
                    <a:pt x="78" y="33"/>
                  </a:lnTo>
                  <a:lnTo>
                    <a:pt x="380" y="33"/>
                  </a:lnTo>
                  <a:lnTo>
                    <a:pt x="380" y="33"/>
                  </a:lnTo>
                  <a:lnTo>
                    <a:pt x="386" y="31"/>
                  </a:lnTo>
                  <a:lnTo>
                    <a:pt x="391" y="28"/>
                  </a:lnTo>
                  <a:lnTo>
                    <a:pt x="395" y="23"/>
                  </a:lnTo>
                  <a:lnTo>
                    <a:pt x="396" y="16"/>
                  </a:lnTo>
                  <a:lnTo>
                    <a:pt x="396" y="16"/>
                  </a:lnTo>
                  <a:lnTo>
                    <a:pt x="395" y="10"/>
                  </a:lnTo>
                  <a:lnTo>
                    <a:pt x="391" y="5"/>
                  </a:lnTo>
                  <a:lnTo>
                    <a:pt x="386" y="1"/>
                  </a:lnTo>
                  <a:lnTo>
                    <a:pt x="380" y="0"/>
                  </a:lnTo>
                  <a:lnTo>
                    <a:pt x="80" y="0"/>
                  </a:lnTo>
                  <a:lnTo>
                    <a:pt x="80" y="0"/>
                  </a:lnTo>
                  <a:lnTo>
                    <a:pt x="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55"/>
            <p:cNvSpPr>
              <a:spLocks/>
            </p:cNvSpPr>
            <p:nvPr/>
          </p:nvSpPr>
          <p:spPr bwMode="auto">
            <a:xfrm>
              <a:off x="428" y="1341"/>
              <a:ext cx="79" cy="12"/>
            </a:xfrm>
            <a:custGeom>
              <a:avLst/>
              <a:gdLst>
                <a:gd name="T0" fmla="*/ 70 w 396"/>
                <a:gd name="T1" fmla="*/ 0 h 64"/>
                <a:gd name="T2" fmla="*/ 70 w 396"/>
                <a:gd name="T3" fmla="*/ 0 h 64"/>
                <a:gd name="T4" fmla="*/ 61 w 396"/>
                <a:gd name="T5" fmla="*/ 0 h 64"/>
                <a:gd name="T6" fmla="*/ 51 w 396"/>
                <a:gd name="T7" fmla="*/ 1 h 64"/>
                <a:gd name="T8" fmla="*/ 41 w 396"/>
                <a:gd name="T9" fmla="*/ 4 h 64"/>
                <a:gd name="T10" fmla="*/ 32 w 396"/>
                <a:gd name="T11" fmla="*/ 9 h 64"/>
                <a:gd name="T12" fmla="*/ 23 w 396"/>
                <a:gd name="T13" fmla="*/ 14 h 64"/>
                <a:gd name="T14" fmla="*/ 14 w 396"/>
                <a:gd name="T15" fmla="*/ 21 h 64"/>
                <a:gd name="T16" fmla="*/ 6 w 396"/>
                <a:gd name="T17" fmla="*/ 30 h 64"/>
                <a:gd name="T18" fmla="*/ 1 w 396"/>
                <a:gd name="T19" fmla="*/ 41 h 64"/>
                <a:gd name="T20" fmla="*/ 1 w 396"/>
                <a:gd name="T21" fmla="*/ 41 h 64"/>
                <a:gd name="T22" fmla="*/ 0 w 396"/>
                <a:gd name="T23" fmla="*/ 49 h 64"/>
                <a:gd name="T24" fmla="*/ 1 w 396"/>
                <a:gd name="T25" fmla="*/ 54 h 64"/>
                <a:gd name="T26" fmla="*/ 4 w 396"/>
                <a:gd name="T27" fmla="*/ 60 h 64"/>
                <a:gd name="T28" fmla="*/ 10 w 396"/>
                <a:gd name="T29" fmla="*/ 62 h 64"/>
                <a:gd name="T30" fmla="*/ 10 w 396"/>
                <a:gd name="T31" fmla="*/ 62 h 64"/>
                <a:gd name="T32" fmla="*/ 16 w 396"/>
                <a:gd name="T33" fmla="*/ 64 h 64"/>
                <a:gd name="T34" fmla="*/ 16 w 396"/>
                <a:gd name="T35" fmla="*/ 64 h 64"/>
                <a:gd name="T36" fmla="*/ 20 w 396"/>
                <a:gd name="T37" fmla="*/ 64 h 64"/>
                <a:gd name="T38" fmla="*/ 25 w 396"/>
                <a:gd name="T39" fmla="*/ 61 h 64"/>
                <a:gd name="T40" fmla="*/ 29 w 396"/>
                <a:gd name="T41" fmla="*/ 59 h 64"/>
                <a:gd name="T42" fmla="*/ 31 w 396"/>
                <a:gd name="T43" fmla="*/ 54 h 64"/>
                <a:gd name="T44" fmla="*/ 31 w 396"/>
                <a:gd name="T45" fmla="*/ 54 h 64"/>
                <a:gd name="T46" fmla="*/ 34 w 396"/>
                <a:gd name="T47" fmla="*/ 47 h 64"/>
                <a:gd name="T48" fmla="*/ 39 w 396"/>
                <a:gd name="T49" fmla="*/ 43 h 64"/>
                <a:gd name="T50" fmla="*/ 44 w 396"/>
                <a:gd name="T51" fmla="*/ 39 h 64"/>
                <a:gd name="T52" fmla="*/ 49 w 396"/>
                <a:gd name="T53" fmla="*/ 36 h 64"/>
                <a:gd name="T54" fmla="*/ 55 w 396"/>
                <a:gd name="T55" fmla="*/ 34 h 64"/>
                <a:gd name="T56" fmla="*/ 60 w 396"/>
                <a:gd name="T57" fmla="*/ 33 h 64"/>
                <a:gd name="T58" fmla="*/ 69 w 396"/>
                <a:gd name="T59" fmla="*/ 33 h 64"/>
                <a:gd name="T60" fmla="*/ 69 w 396"/>
                <a:gd name="T61" fmla="*/ 33 h 64"/>
                <a:gd name="T62" fmla="*/ 76 w 396"/>
                <a:gd name="T63" fmla="*/ 33 h 64"/>
                <a:gd name="T64" fmla="*/ 76 w 396"/>
                <a:gd name="T65" fmla="*/ 33 h 64"/>
                <a:gd name="T66" fmla="*/ 78 w 396"/>
                <a:gd name="T67" fmla="*/ 33 h 64"/>
                <a:gd name="T68" fmla="*/ 380 w 396"/>
                <a:gd name="T69" fmla="*/ 33 h 64"/>
                <a:gd name="T70" fmla="*/ 380 w 396"/>
                <a:gd name="T71" fmla="*/ 33 h 64"/>
                <a:gd name="T72" fmla="*/ 386 w 396"/>
                <a:gd name="T73" fmla="*/ 31 h 64"/>
                <a:gd name="T74" fmla="*/ 391 w 396"/>
                <a:gd name="T75" fmla="*/ 28 h 64"/>
                <a:gd name="T76" fmla="*/ 395 w 396"/>
                <a:gd name="T77" fmla="*/ 23 h 64"/>
                <a:gd name="T78" fmla="*/ 396 w 396"/>
                <a:gd name="T79" fmla="*/ 16 h 64"/>
                <a:gd name="T80" fmla="*/ 396 w 396"/>
                <a:gd name="T81" fmla="*/ 16 h 64"/>
                <a:gd name="T82" fmla="*/ 395 w 396"/>
                <a:gd name="T83" fmla="*/ 10 h 64"/>
                <a:gd name="T84" fmla="*/ 391 w 396"/>
                <a:gd name="T85" fmla="*/ 5 h 64"/>
                <a:gd name="T86" fmla="*/ 386 w 396"/>
                <a:gd name="T87" fmla="*/ 1 h 64"/>
                <a:gd name="T88" fmla="*/ 380 w 396"/>
                <a:gd name="T89" fmla="*/ 0 h 64"/>
                <a:gd name="T90" fmla="*/ 80 w 396"/>
                <a:gd name="T91" fmla="*/ 0 h 64"/>
                <a:gd name="T92" fmla="*/ 80 w 396"/>
                <a:gd name="T93" fmla="*/ 0 h 64"/>
                <a:gd name="T94" fmla="*/ 70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70" y="0"/>
                  </a:moveTo>
                  <a:lnTo>
                    <a:pt x="70" y="0"/>
                  </a:lnTo>
                  <a:lnTo>
                    <a:pt x="61" y="0"/>
                  </a:lnTo>
                  <a:lnTo>
                    <a:pt x="51" y="1"/>
                  </a:lnTo>
                  <a:lnTo>
                    <a:pt x="41" y="4"/>
                  </a:lnTo>
                  <a:lnTo>
                    <a:pt x="32" y="9"/>
                  </a:lnTo>
                  <a:lnTo>
                    <a:pt x="23" y="14"/>
                  </a:lnTo>
                  <a:lnTo>
                    <a:pt x="14" y="21"/>
                  </a:lnTo>
                  <a:lnTo>
                    <a:pt x="6" y="30"/>
                  </a:lnTo>
                  <a:lnTo>
                    <a:pt x="1" y="41"/>
                  </a:lnTo>
                  <a:lnTo>
                    <a:pt x="1" y="41"/>
                  </a:lnTo>
                  <a:lnTo>
                    <a:pt x="0" y="49"/>
                  </a:lnTo>
                  <a:lnTo>
                    <a:pt x="1" y="54"/>
                  </a:lnTo>
                  <a:lnTo>
                    <a:pt x="4" y="60"/>
                  </a:lnTo>
                  <a:lnTo>
                    <a:pt x="10" y="62"/>
                  </a:lnTo>
                  <a:lnTo>
                    <a:pt x="10" y="62"/>
                  </a:lnTo>
                  <a:lnTo>
                    <a:pt x="16" y="64"/>
                  </a:lnTo>
                  <a:lnTo>
                    <a:pt x="16" y="64"/>
                  </a:lnTo>
                  <a:lnTo>
                    <a:pt x="20" y="64"/>
                  </a:lnTo>
                  <a:lnTo>
                    <a:pt x="25" y="61"/>
                  </a:lnTo>
                  <a:lnTo>
                    <a:pt x="29" y="59"/>
                  </a:lnTo>
                  <a:lnTo>
                    <a:pt x="31" y="54"/>
                  </a:lnTo>
                  <a:lnTo>
                    <a:pt x="31" y="54"/>
                  </a:lnTo>
                  <a:lnTo>
                    <a:pt x="34" y="47"/>
                  </a:lnTo>
                  <a:lnTo>
                    <a:pt x="39" y="43"/>
                  </a:lnTo>
                  <a:lnTo>
                    <a:pt x="44" y="39"/>
                  </a:lnTo>
                  <a:lnTo>
                    <a:pt x="49" y="36"/>
                  </a:lnTo>
                  <a:lnTo>
                    <a:pt x="55" y="34"/>
                  </a:lnTo>
                  <a:lnTo>
                    <a:pt x="60" y="33"/>
                  </a:lnTo>
                  <a:lnTo>
                    <a:pt x="69" y="33"/>
                  </a:lnTo>
                  <a:lnTo>
                    <a:pt x="69" y="33"/>
                  </a:lnTo>
                  <a:lnTo>
                    <a:pt x="76" y="33"/>
                  </a:lnTo>
                  <a:lnTo>
                    <a:pt x="76" y="33"/>
                  </a:lnTo>
                  <a:lnTo>
                    <a:pt x="78" y="33"/>
                  </a:lnTo>
                  <a:lnTo>
                    <a:pt x="380" y="33"/>
                  </a:lnTo>
                  <a:lnTo>
                    <a:pt x="380" y="33"/>
                  </a:lnTo>
                  <a:lnTo>
                    <a:pt x="386" y="31"/>
                  </a:lnTo>
                  <a:lnTo>
                    <a:pt x="391" y="28"/>
                  </a:lnTo>
                  <a:lnTo>
                    <a:pt x="395" y="23"/>
                  </a:lnTo>
                  <a:lnTo>
                    <a:pt x="396" y="16"/>
                  </a:lnTo>
                  <a:lnTo>
                    <a:pt x="396" y="16"/>
                  </a:lnTo>
                  <a:lnTo>
                    <a:pt x="395" y="10"/>
                  </a:lnTo>
                  <a:lnTo>
                    <a:pt x="391" y="5"/>
                  </a:lnTo>
                  <a:lnTo>
                    <a:pt x="386" y="1"/>
                  </a:lnTo>
                  <a:lnTo>
                    <a:pt x="380" y="0"/>
                  </a:lnTo>
                  <a:lnTo>
                    <a:pt x="80" y="0"/>
                  </a:lnTo>
                  <a:lnTo>
                    <a:pt x="80" y="0"/>
                  </a:lnTo>
                  <a:lnTo>
                    <a:pt x="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56"/>
            <p:cNvSpPr>
              <a:spLocks/>
            </p:cNvSpPr>
            <p:nvPr/>
          </p:nvSpPr>
          <p:spPr bwMode="auto">
            <a:xfrm>
              <a:off x="428" y="1368"/>
              <a:ext cx="79" cy="13"/>
            </a:xfrm>
            <a:custGeom>
              <a:avLst/>
              <a:gdLst>
                <a:gd name="T0" fmla="*/ 70 w 396"/>
                <a:gd name="T1" fmla="*/ 0 h 65"/>
                <a:gd name="T2" fmla="*/ 70 w 396"/>
                <a:gd name="T3" fmla="*/ 0 h 65"/>
                <a:gd name="T4" fmla="*/ 61 w 396"/>
                <a:gd name="T5" fmla="*/ 2 h 65"/>
                <a:gd name="T6" fmla="*/ 51 w 396"/>
                <a:gd name="T7" fmla="*/ 3 h 65"/>
                <a:gd name="T8" fmla="*/ 41 w 396"/>
                <a:gd name="T9" fmla="*/ 5 h 65"/>
                <a:gd name="T10" fmla="*/ 32 w 396"/>
                <a:gd name="T11" fmla="*/ 9 h 65"/>
                <a:gd name="T12" fmla="*/ 23 w 396"/>
                <a:gd name="T13" fmla="*/ 14 h 65"/>
                <a:gd name="T14" fmla="*/ 14 w 396"/>
                <a:gd name="T15" fmla="*/ 22 h 65"/>
                <a:gd name="T16" fmla="*/ 6 w 396"/>
                <a:gd name="T17" fmla="*/ 32 h 65"/>
                <a:gd name="T18" fmla="*/ 1 w 396"/>
                <a:gd name="T19" fmla="*/ 43 h 65"/>
                <a:gd name="T20" fmla="*/ 1 w 396"/>
                <a:gd name="T21" fmla="*/ 43 h 65"/>
                <a:gd name="T22" fmla="*/ 0 w 396"/>
                <a:gd name="T23" fmla="*/ 49 h 65"/>
                <a:gd name="T24" fmla="*/ 1 w 396"/>
                <a:gd name="T25" fmla="*/ 55 h 65"/>
                <a:gd name="T26" fmla="*/ 4 w 396"/>
                <a:gd name="T27" fmla="*/ 60 h 65"/>
                <a:gd name="T28" fmla="*/ 10 w 396"/>
                <a:gd name="T29" fmla="*/ 64 h 65"/>
                <a:gd name="T30" fmla="*/ 10 w 396"/>
                <a:gd name="T31" fmla="*/ 64 h 65"/>
                <a:gd name="T32" fmla="*/ 16 w 396"/>
                <a:gd name="T33" fmla="*/ 65 h 65"/>
                <a:gd name="T34" fmla="*/ 16 w 396"/>
                <a:gd name="T35" fmla="*/ 65 h 65"/>
                <a:gd name="T36" fmla="*/ 20 w 396"/>
                <a:gd name="T37" fmla="*/ 64 h 65"/>
                <a:gd name="T38" fmla="*/ 25 w 396"/>
                <a:gd name="T39" fmla="*/ 63 h 65"/>
                <a:gd name="T40" fmla="*/ 29 w 396"/>
                <a:gd name="T41" fmla="*/ 59 h 65"/>
                <a:gd name="T42" fmla="*/ 31 w 396"/>
                <a:gd name="T43" fmla="*/ 55 h 65"/>
                <a:gd name="T44" fmla="*/ 31 w 396"/>
                <a:gd name="T45" fmla="*/ 55 h 65"/>
                <a:gd name="T46" fmla="*/ 34 w 396"/>
                <a:gd name="T47" fmla="*/ 48 h 65"/>
                <a:gd name="T48" fmla="*/ 39 w 396"/>
                <a:gd name="T49" fmla="*/ 43 h 65"/>
                <a:gd name="T50" fmla="*/ 44 w 396"/>
                <a:gd name="T51" fmla="*/ 39 h 65"/>
                <a:gd name="T52" fmla="*/ 49 w 396"/>
                <a:gd name="T53" fmla="*/ 37 h 65"/>
                <a:gd name="T54" fmla="*/ 55 w 396"/>
                <a:gd name="T55" fmla="*/ 35 h 65"/>
                <a:gd name="T56" fmla="*/ 60 w 396"/>
                <a:gd name="T57" fmla="*/ 34 h 65"/>
                <a:gd name="T58" fmla="*/ 69 w 396"/>
                <a:gd name="T59" fmla="*/ 33 h 65"/>
                <a:gd name="T60" fmla="*/ 69 w 396"/>
                <a:gd name="T61" fmla="*/ 33 h 65"/>
                <a:gd name="T62" fmla="*/ 76 w 396"/>
                <a:gd name="T63" fmla="*/ 33 h 65"/>
                <a:gd name="T64" fmla="*/ 76 w 396"/>
                <a:gd name="T65" fmla="*/ 33 h 65"/>
                <a:gd name="T66" fmla="*/ 78 w 396"/>
                <a:gd name="T67" fmla="*/ 34 h 65"/>
                <a:gd name="T68" fmla="*/ 380 w 396"/>
                <a:gd name="T69" fmla="*/ 34 h 65"/>
                <a:gd name="T70" fmla="*/ 380 w 396"/>
                <a:gd name="T71" fmla="*/ 34 h 65"/>
                <a:gd name="T72" fmla="*/ 386 w 396"/>
                <a:gd name="T73" fmla="*/ 33 h 65"/>
                <a:gd name="T74" fmla="*/ 391 w 396"/>
                <a:gd name="T75" fmla="*/ 29 h 65"/>
                <a:gd name="T76" fmla="*/ 395 w 396"/>
                <a:gd name="T77" fmla="*/ 24 h 65"/>
                <a:gd name="T78" fmla="*/ 396 w 396"/>
                <a:gd name="T79" fmla="*/ 18 h 65"/>
                <a:gd name="T80" fmla="*/ 396 w 396"/>
                <a:gd name="T81" fmla="*/ 18 h 65"/>
                <a:gd name="T82" fmla="*/ 395 w 396"/>
                <a:gd name="T83" fmla="*/ 12 h 65"/>
                <a:gd name="T84" fmla="*/ 391 w 396"/>
                <a:gd name="T85" fmla="*/ 5 h 65"/>
                <a:gd name="T86" fmla="*/ 386 w 396"/>
                <a:gd name="T87" fmla="*/ 3 h 65"/>
                <a:gd name="T88" fmla="*/ 380 w 396"/>
                <a:gd name="T89" fmla="*/ 2 h 65"/>
                <a:gd name="T90" fmla="*/ 80 w 396"/>
                <a:gd name="T91" fmla="*/ 2 h 65"/>
                <a:gd name="T92" fmla="*/ 80 w 396"/>
                <a:gd name="T93" fmla="*/ 2 h 65"/>
                <a:gd name="T94" fmla="*/ 70 w 396"/>
                <a:gd name="T9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70" y="0"/>
                  </a:moveTo>
                  <a:lnTo>
                    <a:pt x="70" y="0"/>
                  </a:lnTo>
                  <a:lnTo>
                    <a:pt x="61" y="2"/>
                  </a:lnTo>
                  <a:lnTo>
                    <a:pt x="51" y="3"/>
                  </a:lnTo>
                  <a:lnTo>
                    <a:pt x="41" y="5"/>
                  </a:lnTo>
                  <a:lnTo>
                    <a:pt x="32" y="9"/>
                  </a:lnTo>
                  <a:lnTo>
                    <a:pt x="23" y="14"/>
                  </a:lnTo>
                  <a:lnTo>
                    <a:pt x="14" y="22"/>
                  </a:lnTo>
                  <a:lnTo>
                    <a:pt x="6" y="32"/>
                  </a:lnTo>
                  <a:lnTo>
                    <a:pt x="1" y="43"/>
                  </a:lnTo>
                  <a:lnTo>
                    <a:pt x="1" y="43"/>
                  </a:lnTo>
                  <a:lnTo>
                    <a:pt x="0" y="49"/>
                  </a:lnTo>
                  <a:lnTo>
                    <a:pt x="1" y="55"/>
                  </a:lnTo>
                  <a:lnTo>
                    <a:pt x="4" y="60"/>
                  </a:lnTo>
                  <a:lnTo>
                    <a:pt x="10" y="64"/>
                  </a:lnTo>
                  <a:lnTo>
                    <a:pt x="10" y="64"/>
                  </a:lnTo>
                  <a:lnTo>
                    <a:pt x="16" y="65"/>
                  </a:lnTo>
                  <a:lnTo>
                    <a:pt x="16" y="65"/>
                  </a:lnTo>
                  <a:lnTo>
                    <a:pt x="20" y="64"/>
                  </a:lnTo>
                  <a:lnTo>
                    <a:pt x="25" y="63"/>
                  </a:lnTo>
                  <a:lnTo>
                    <a:pt x="29" y="59"/>
                  </a:lnTo>
                  <a:lnTo>
                    <a:pt x="31" y="55"/>
                  </a:lnTo>
                  <a:lnTo>
                    <a:pt x="31" y="55"/>
                  </a:lnTo>
                  <a:lnTo>
                    <a:pt x="34" y="48"/>
                  </a:lnTo>
                  <a:lnTo>
                    <a:pt x="39" y="43"/>
                  </a:lnTo>
                  <a:lnTo>
                    <a:pt x="44" y="39"/>
                  </a:lnTo>
                  <a:lnTo>
                    <a:pt x="49" y="37"/>
                  </a:lnTo>
                  <a:lnTo>
                    <a:pt x="55" y="35"/>
                  </a:lnTo>
                  <a:lnTo>
                    <a:pt x="60" y="34"/>
                  </a:lnTo>
                  <a:lnTo>
                    <a:pt x="69" y="33"/>
                  </a:lnTo>
                  <a:lnTo>
                    <a:pt x="69" y="33"/>
                  </a:lnTo>
                  <a:lnTo>
                    <a:pt x="76" y="33"/>
                  </a:lnTo>
                  <a:lnTo>
                    <a:pt x="76" y="33"/>
                  </a:lnTo>
                  <a:lnTo>
                    <a:pt x="78" y="34"/>
                  </a:lnTo>
                  <a:lnTo>
                    <a:pt x="380" y="34"/>
                  </a:lnTo>
                  <a:lnTo>
                    <a:pt x="380" y="34"/>
                  </a:lnTo>
                  <a:lnTo>
                    <a:pt x="386" y="33"/>
                  </a:lnTo>
                  <a:lnTo>
                    <a:pt x="391" y="29"/>
                  </a:lnTo>
                  <a:lnTo>
                    <a:pt x="395" y="24"/>
                  </a:lnTo>
                  <a:lnTo>
                    <a:pt x="396" y="18"/>
                  </a:lnTo>
                  <a:lnTo>
                    <a:pt x="396" y="18"/>
                  </a:lnTo>
                  <a:lnTo>
                    <a:pt x="395" y="12"/>
                  </a:lnTo>
                  <a:lnTo>
                    <a:pt x="391" y="5"/>
                  </a:lnTo>
                  <a:lnTo>
                    <a:pt x="386" y="3"/>
                  </a:lnTo>
                  <a:lnTo>
                    <a:pt x="380" y="2"/>
                  </a:lnTo>
                  <a:lnTo>
                    <a:pt x="80" y="2"/>
                  </a:lnTo>
                  <a:lnTo>
                    <a:pt x="80" y="2"/>
                  </a:lnTo>
                  <a:lnTo>
                    <a:pt x="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57"/>
            <p:cNvSpPr>
              <a:spLocks/>
            </p:cNvSpPr>
            <p:nvPr/>
          </p:nvSpPr>
          <p:spPr bwMode="auto">
            <a:xfrm>
              <a:off x="428" y="1368"/>
              <a:ext cx="79" cy="13"/>
            </a:xfrm>
            <a:custGeom>
              <a:avLst/>
              <a:gdLst>
                <a:gd name="T0" fmla="*/ 70 w 396"/>
                <a:gd name="T1" fmla="*/ 0 h 65"/>
                <a:gd name="T2" fmla="*/ 70 w 396"/>
                <a:gd name="T3" fmla="*/ 0 h 65"/>
                <a:gd name="T4" fmla="*/ 61 w 396"/>
                <a:gd name="T5" fmla="*/ 2 h 65"/>
                <a:gd name="T6" fmla="*/ 51 w 396"/>
                <a:gd name="T7" fmla="*/ 3 h 65"/>
                <a:gd name="T8" fmla="*/ 41 w 396"/>
                <a:gd name="T9" fmla="*/ 5 h 65"/>
                <a:gd name="T10" fmla="*/ 32 w 396"/>
                <a:gd name="T11" fmla="*/ 9 h 65"/>
                <a:gd name="T12" fmla="*/ 23 w 396"/>
                <a:gd name="T13" fmla="*/ 14 h 65"/>
                <a:gd name="T14" fmla="*/ 14 w 396"/>
                <a:gd name="T15" fmla="*/ 22 h 65"/>
                <a:gd name="T16" fmla="*/ 6 w 396"/>
                <a:gd name="T17" fmla="*/ 32 h 65"/>
                <a:gd name="T18" fmla="*/ 1 w 396"/>
                <a:gd name="T19" fmla="*/ 43 h 65"/>
                <a:gd name="T20" fmla="*/ 1 w 396"/>
                <a:gd name="T21" fmla="*/ 43 h 65"/>
                <a:gd name="T22" fmla="*/ 0 w 396"/>
                <a:gd name="T23" fmla="*/ 49 h 65"/>
                <a:gd name="T24" fmla="*/ 1 w 396"/>
                <a:gd name="T25" fmla="*/ 55 h 65"/>
                <a:gd name="T26" fmla="*/ 4 w 396"/>
                <a:gd name="T27" fmla="*/ 60 h 65"/>
                <a:gd name="T28" fmla="*/ 10 w 396"/>
                <a:gd name="T29" fmla="*/ 64 h 65"/>
                <a:gd name="T30" fmla="*/ 10 w 396"/>
                <a:gd name="T31" fmla="*/ 64 h 65"/>
                <a:gd name="T32" fmla="*/ 16 w 396"/>
                <a:gd name="T33" fmla="*/ 65 h 65"/>
                <a:gd name="T34" fmla="*/ 16 w 396"/>
                <a:gd name="T35" fmla="*/ 65 h 65"/>
                <a:gd name="T36" fmla="*/ 20 w 396"/>
                <a:gd name="T37" fmla="*/ 64 h 65"/>
                <a:gd name="T38" fmla="*/ 25 w 396"/>
                <a:gd name="T39" fmla="*/ 63 h 65"/>
                <a:gd name="T40" fmla="*/ 29 w 396"/>
                <a:gd name="T41" fmla="*/ 59 h 65"/>
                <a:gd name="T42" fmla="*/ 31 w 396"/>
                <a:gd name="T43" fmla="*/ 55 h 65"/>
                <a:gd name="T44" fmla="*/ 31 w 396"/>
                <a:gd name="T45" fmla="*/ 55 h 65"/>
                <a:gd name="T46" fmla="*/ 34 w 396"/>
                <a:gd name="T47" fmla="*/ 48 h 65"/>
                <a:gd name="T48" fmla="*/ 39 w 396"/>
                <a:gd name="T49" fmla="*/ 43 h 65"/>
                <a:gd name="T50" fmla="*/ 44 w 396"/>
                <a:gd name="T51" fmla="*/ 39 h 65"/>
                <a:gd name="T52" fmla="*/ 49 w 396"/>
                <a:gd name="T53" fmla="*/ 37 h 65"/>
                <a:gd name="T54" fmla="*/ 55 w 396"/>
                <a:gd name="T55" fmla="*/ 35 h 65"/>
                <a:gd name="T56" fmla="*/ 60 w 396"/>
                <a:gd name="T57" fmla="*/ 34 h 65"/>
                <a:gd name="T58" fmla="*/ 69 w 396"/>
                <a:gd name="T59" fmla="*/ 33 h 65"/>
                <a:gd name="T60" fmla="*/ 69 w 396"/>
                <a:gd name="T61" fmla="*/ 33 h 65"/>
                <a:gd name="T62" fmla="*/ 76 w 396"/>
                <a:gd name="T63" fmla="*/ 33 h 65"/>
                <a:gd name="T64" fmla="*/ 76 w 396"/>
                <a:gd name="T65" fmla="*/ 33 h 65"/>
                <a:gd name="T66" fmla="*/ 78 w 396"/>
                <a:gd name="T67" fmla="*/ 34 h 65"/>
                <a:gd name="T68" fmla="*/ 380 w 396"/>
                <a:gd name="T69" fmla="*/ 34 h 65"/>
                <a:gd name="T70" fmla="*/ 380 w 396"/>
                <a:gd name="T71" fmla="*/ 34 h 65"/>
                <a:gd name="T72" fmla="*/ 386 w 396"/>
                <a:gd name="T73" fmla="*/ 33 h 65"/>
                <a:gd name="T74" fmla="*/ 391 w 396"/>
                <a:gd name="T75" fmla="*/ 29 h 65"/>
                <a:gd name="T76" fmla="*/ 395 w 396"/>
                <a:gd name="T77" fmla="*/ 24 h 65"/>
                <a:gd name="T78" fmla="*/ 396 w 396"/>
                <a:gd name="T79" fmla="*/ 18 h 65"/>
                <a:gd name="T80" fmla="*/ 396 w 396"/>
                <a:gd name="T81" fmla="*/ 18 h 65"/>
                <a:gd name="T82" fmla="*/ 395 w 396"/>
                <a:gd name="T83" fmla="*/ 12 h 65"/>
                <a:gd name="T84" fmla="*/ 391 w 396"/>
                <a:gd name="T85" fmla="*/ 5 h 65"/>
                <a:gd name="T86" fmla="*/ 386 w 396"/>
                <a:gd name="T87" fmla="*/ 3 h 65"/>
                <a:gd name="T88" fmla="*/ 380 w 396"/>
                <a:gd name="T89" fmla="*/ 2 h 65"/>
                <a:gd name="T90" fmla="*/ 80 w 396"/>
                <a:gd name="T91" fmla="*/ 2 h 65"/>
                <a:gd name="T92" fmla="*/ 80 w 396"/>
                <a:gd name="T93" fmla="*/ 2 h 65"/>
                <a:gd name="T94" fmla="*/ 70 w 396"/>
                <a:gd name="T9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70" y="0"/>
                  </a:moveTo>
                  <a:lnTo>
                    <a:pt x="70" y="0"/>
                  </a:lnTo>
                  <a:lnTo>
                    <a:pt x="61" y="2"/>
                  </a:lnTo>
                  <a:lnTo>
                    <a:pt x="51" y="3"/>
                  </a:lnTo>
                  <a:lnTo>
                    <a:pt x="41" y="5"/>
                  </a:lnTo>
                  <a:lnTo>
                    <a:pt x="32" y="9"/>
                  </a:lnTo>
                  <a:lnTo>
                    <a:pt x="23" y="14"/>
                  </a:lnTo>
                  <a:lnTo>
                    <a:pt x="14" y="22"/>
                  </a:lnTo>
                  <a:lnTo>
                    <a:pt x="6" y="32"/>
                  </a:lnTo>
                  <a:lnTo>
                    <a:pt x="1" y="43"/>
                  </a:lnTo>
                  <a:lnTo>
                    <a:pt x="1" y="43"/>
                  </a:lnTo>
                  <a:lnTo>
                    <a:pt x="0" y="49"/>
                  </a:lnTo>
                  <a:lnTo>
                    <a:pt x="1" y="55"/>
                  </a:lnTo>
                  <a:lnTo>
                    <a:pt x="4" y="60"/>
                  </a:lnTo>
                  <a:lnTo>
                    <a:pt x="10" y="64"/>
                  </a:lnTo>
                  <a:lnTo>
                    <a:pt x="10" y="64"/>
                  </a:lnTo>
                  <a:lnTo>
                    <a:pt x="16" y="65"/>
                  </a:lnTo>
                  <a:lnTo>
                    <a:pt x="16" y="65"/>
                  </a:lnTo>
                  <a:lnTo>
                    <a:pt x="20" y="64"/>
                  </a:lnTo>
                  <a:lnTo>
                    <a:pt x="25" y="63"/>
                  </a:lnTo>
                  <a:lnTo>
                    <a:pt x="29" y="59"/>
                  </a:lnTo>
                  <a:lnTo>
                    <a:pt x="31" y="55"/>
                  </a:lnTo>
                  <a:lnTo>
                    <a:pt x="31" y="55"/>
                  </a:lnTo>
                  <a:lnTo>
                    <a:pt x="34" y="48"/>
                  </a:lnTo>
                  <a:lnTo>
                    <a:pt x="39" y="43"/>
                  </a:lnTo>
                  <a:lnTo>
                    <a:pt x="44" y="39"/>
                  </a:lnTo>
                  <a:lnTo>
                    <a:pt x="49" y="37"/>
                  </a:lnTo>
                  <a:lnTo>
                    <a:pt x="55" y="35"/>
                  </a:lnTo>
                  <a:lnTo>
                    <a:pt x="60" y="34"/>
                  </a:lnTo>
                  <a:lnTo>
                    <a:pt x="69" y="33"/>
                  </a:lnTo>
                  <a:lnTo>
                    <a:pt x="69" y="33"/>
                  </a:lnTo>
                  <a:lnTo>
                    <a:pt x="76" y="33"/>
                  </a:lnTo>
                  <a:lnTo>
                    <a:pt x="76" y="33"/>
                  </a:lnTo>
                  <a:lnTo>
                    <a:pt x="78" y="34"/>
                  </a:lnTo>
                  <a:lnTo>
                    <a:pt x="380" y="34"/>
                  </a:lnTo>
                  <a:lnTo>
                    <a:pt x="380" y="34"/>
                  </a:lnTo>
                  <a:lnTo>
                    <a:pt x="386" y="33"/>
                  </a:lnTo>
                  <a:lnTo>
                    <a:pt x="391" y="29"/>
                  </a:lnTo>
                  <a:lnTo>
                    <a:pt x="395" y="24"/>
                  </a:lnTo>
                  <a:lnTo>
                    <a:pt x="396" y="18"/>
                  </a:lnTo>
                  <a:lnTo>
                    <a:pt x="396" y="18"/>
                  </a:lnTo>
                  <a:lnTo>
                    <a:pt x="395" y="12"/>
                  </a:lnTo>
                  <a:lnTo>
                    <a:pt x="391" y="5"/>
                  </a:lnTo>
                  <a:lnTo>
                    <a:pt x="386" y="3"/>
                  </a:lnTo>
                  <a:lnTo>
                    <a:pt x="380" y="2"/>
                  </a:lnTo>
                  <a:lnTo>
                    <a:pt x="80" y="2"/>
                  </a:lnTo>
                  <a:lnTo>
                    <a:pt x="80" y="2"/>
                  </a:lnTo>
                  <a:lnTo>
                    <a:pt x="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8"/>
            <p:cNvSpPr>
              <a:spLocks/>
            </p:cNvSpPr>
            <p:nvPr/>
          </p:nvSpPr>
          <p:spPr bwMode="auto">
            <a:xfrm>
              <a:off x="428" y="1396"/>
              <a:ext cx="79" cy="13"/>
            </a:xfrm>
            <a:custGeom>
              <a:avLst/>
              <a:gdLst>
                <a:gd name="T0" fmla="*/ 70 w 396"/>
                <a:gd name="T1" fmla="*/ 0 h 63"/>
                <a:gd name="T2" fmla="*/ 70 w 396"/>
                <a:gd name="T3" fmla="*/ 0 h 63"/>
                <a:gd name="T4" fmla="*/ 61 w 396"/>
                <a:gd name="T5" fmla="*/ 0 h 63"/>
                <a:gd name="T6" fmla="*/ 51 w 396"/>
                <a:gd name="T7" fmla="*/ 1 h 63"/>
                <a:gd name="T8" fmla="*/ 41 w 396"/>
                <a:gd name="T9" fmla="*/ 4 h 63"/>
                <a:gd name="T10" fmla="*/ 32 w 396"/>
                <a:gd name="T11" fmla="*/ 7 h 63"/>
                <a:gd name="T12" fmla="*/ 23 w 396"/>
                <a:gd name="T13" fmla="*/ 14 h 63"/>
                <a:gd name="T14" fmla="*/ 14 w 396"/>
                <a:gd name="T15" fmla="*/ 21 h 63"/>
                <a:gd name="T16" fmla="*/ 6 w 396"/>
                <a:gd name="T17" fmla="*/ 30 h 63"/>
                <a:gd name="T18" fmla="*/ 1 w 396"/>
                <a:gd name="T19" fmla="*/ 41 h 63"/>
                <a:gd name="T20" fmla="*/ 1 w 396"/>
                <a:gd name="T21" fmla="*/ 41 h 63"/>
                <a:gd name="T22" fmla="*/ 0 w 396"/>
                <a:gd name="T23" fmla="*/ 47 h 63"/>
                <a:gd name="T24" fmla="*/ 1 w 396"/>
                <a:gd name="T25" fmla="*/ 53 h 63"/>
                <a:gd name="T26" fmla="*/ 4 w 396"/>
                <a:gd name="T27" fmla="*/ 58 h 63"/>
                <a:gd name="T28" fmla="*/ 10 w 396"/>
                <a:gd name="T29" fmla="*/ 62 h 63"/>
                <a:gd name="T30" fmla="*/ 10 w 396"/>
                <a:gd name="T31" fmla="*/ 62 h 63"/>
                <a:gd name="T32" fmla="*/ 16 w 396"/>
                <a:gd name="T33" fmla="*/ 63 h 63"/>
                <a:gd name="T34" fmla="*/ 16 w 396"/>
                <a:gd name="T35" fmla="*/ 63 h 63"/>
                <a:gd name="T36" fmla="*/ 20 w 396"/>
                <a:gd name="T37" fmla="*/ 63 h 63"/>
                <a:gd name="T38" fmla="*/ 25 w 396"/>
                <a:gd name="T39" fmla="*/ 61 h 63"/>
                <a:gd name="T40" fmla="*/ 29 w 396"/>
                <a:gd name="T41" fmla="*/ 57 h 63"/>
                <a:gd name="T42" fmla="*/ 31 w 396"/>
                <a:gd name="T43" fmla="*/ 53 h 63"/>
                <a:gd name="T44" fmla="*/ 31 w 396"/>
                <a:gd name="T45" fmla="*/ 53 h 63"/>
                <a:gd name="T46" fmla="*/ 34 w 396"/>
                <a:gd name="T47" fmla="*/ 47 h 63"/>
                <a:gd name="T48" fmla="*/ 39 w 396"/>
                <a:gd name="T49" fmla="*/ 42 h 63"/>
                <a:gd name="T50" fmla="*/ 44 w 396"/>
                <a:gd name="T51" fmla="*/ 39 h 63"/>
                <a:gd name="T52" fmla="*/ 49 w 396"/>
                <a:gd name="T53" fmla="*/ 36 h 63"/>
                <a:gd name="T54" fmla="*/ 55 w 396"/>
                <a:gd name="T55" fmla="*/ 34 h 63"/>
                <a:gd name="T56" fmla="*/ 60 w 396"/>
                <a:gd name="T57" fmla="*/ 32 h 63"/>
                <a:gd name="T58" fmla="*/ 69 w 396"/>
                <a:gd name="T59" fmla="*/ 32 h 63"/>
                <a:gd name="T60" fmla="*/ 69 w 396"/>
                <a:gd name="T61" fmla="*/ 32 h 63"/>
                <a:gd name="T62" fmla="*/ 76 w 396"/>
                <a:gd name="T63" fmla="*/ 32 h 63"/>
                <a:gd name="T64" fmla="*/ 76 w 396"/>
                <a:gd name="T65" fmla="*/ 32 h 63"/>
                <a:gd name="T66" fmla="*/ 78 w 396"/>
                <a:gd name="T67" fmla="*/ 32 h 63"/>
                <a:gd name="T68" fmla="*/ 380 w 396"/>
                <a:gd name="T69" fmla="*/ 32 h 63"/>
                <a:gd name="T70" fmla="*/ 380 w 396"/>
                <a:gd name="T71" fmla="*/ 32 h 63"/>
                <a:gd name="T72" fmla="*/ 386 w 396"/>
                <a:gd name="T73" fmla="*/ 31 h 63"/>
                <a:gd name="T74" fmla="*/ 391 w 396"/>
                <a:gd name="T75" fmla="*/ 27 h 63"/>
                <a:gd name="T76" fmla="*/ 395 w 396"/>
                <a:gd name="T77" fmla="*/ 22 h 63"/>
                <a:gd name="T78" fmla="*/ 396 w 396"/>
                <a:gd name="T79" fmla="*/ 16 h 63"/>
                <a:gd name="T80" fmla="*/ 396 w 396"/>
                <a:gd name="T81" fmla="*/ 16 h 63"/>
                <a:gd name="T82" fmla="*/ 395 w 396"/>
                <a:gd name="T83" fmla="*/ 10 h 63"/>
                <a:gd name="T84" fmla="*/ 391 w 396"/>
                <a:gd name="T85" fmla="*/ 5 h 63"/>
                <a:gd name="T86" fmla="*/ 386 w 396"/>
                <a:gd name="T87" fmla="*/ 1 h 63"/>
                <a:gd name="T88" fmla="*/ 380 w 396"/>
                <a:gd name="T89" fmla="*/ 0 h 63"/>
                <a:gd name="T90" fmla="*/ 80 w 396"/>
                <a:gd name="T91" fmla="*/ 0 h 63"/>
                <a:gd name="T92" fmla="*/ 80 w 396"/>
                <a:gd name="T93" fmla="*/ 0 h 63"/>
                <a:gd name="T94" fmla="*/ 70 w 396"/>
                <a:gd name="T9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3">
                  <a:moveTo>
                    <a:pt x="70" y="0"/>
                  </a:moveTo>
                  <a:lnTo>
                    <a:pt x="70" y="0"/>
                  </a:lnTo>
                  <a:lnTo>
                    <a:pt x="61" y="0"/>
                  </a:lnTo>
                  <a:lnTo>
                    <a:pt x="51" y="1"/>
                  </a:lnTo>
                  <a:lnTo>
                    <a:pt x="41" y="4"/>
                  </a:lnTo>
                  <a:lnTo>
                    <a:pt x="32" y="7"/>
                  </a:lnTo>
                  <a:lnTo>
                    <a:pt x="23" y="14"/>
                  </a:lnTo>
                  <a:lnTo>
                    <a:pt x="14" y="21"/>
                  </a:lnTo>
                  <a:lnTo>
                    <a:pt x="6" y="30"/>
                  </a:lnTo>
                  <a:lnTo>
                    <a:pt x="1" y="41"/>
                  </a:lnTo>
                  <a:lnTo>
                    <a:pt x="1" y="41"/>
                  </a:lnTo>
                  <a:lnTo>
                    <a:pt x="0" y="47"/>
                  </a:lnTo>
                  <a:lnTo>
                    <a:pt x="1" y="53"/>
                  </a:lnTo>
                  <a:lnTo>
                    <a:pt x="4" y="58"/>
                  </a:lnTo>
                  <a:lnTo>
                    <a:pt x="10" y="62"/>
                  </a:lnTo>
                  <a:lnTo>
                    <a:pt x="10" y="62"/>
                  </a:lnTo>
                  <a:lnTo>
                    <a:pt x="16" y="63"/>
                  </a:lnTo>
                  <a:lnTo>
                    <a:pt x="16" y="63"/>
                  </a:lnTo>
                  <a:lnTo>
                    <a:pt x="20" y="63"/>
                  </a:lnTo>
                  <a:lnTo>
                    <a:pt x="25" y="61"/>
                  </a:lnTo>
                  <a:lnTo>
                    <a:pt x="29" y="57"/>
                  </a:lnTo>
                  <a:lnTo>
                    <a:pt x="31" y="53"/>
                  </a:lnTo>
                  <a:lnTo>
                    <a:pt x="31" y="53"/>
                  </a:lnTo>
                  <a:lnTo>
                    <a:pt x="34" y="47"/>
                  </a:lnTo>
                  <a:lnTo>
                    <a:pt x="39" y="42"/>
                  </a:lnTo>
                  <a:lnTo>
                    <a:pt x="44" y="39"/>
                  </a:lnTo>
                  <a:lnTo>
                    <a:pt x="49" y="36"/>
                  </a:lnTo>
                  <a:lnTo>
                    <a:pt x="55" y="34"/>
                  </a:lnTo>
                  <a:lnTo>
                    <a:pt x="60" y="32"/>
                  </a:lnTo>
                  <a:lnTo>
                    <a:pt x="69" y="32"/>
                  </a:lnTo>
                  <a:lnTo>
                    <a:pt x="69" y="32"/>
                  </a:lnTo>
                  <a:lnTo>
                    <a:pt x="76" y="32"/>
                  </a:lnTo>
                  <a:lnTo>
                    <a:pt x="76" y="32"/>
                  </a:lnTo>
                  <a:lnTo>
                    <a:pt x="78" y="32"/>
                  </a:lnTo>
                  <a:lnTo>
                    <a:pt x="380" y="32"/>
                  </a:lnTo>
                  <a:lnTo>
                    <a:pt x="380" y="32"/>
                  </a:lnTo>
                  <a:lnTo>
                    <a:pt x="386" y="31"/>
                  </a:lnTo>
                  <a:lnTo>
                    <a:pt x="391" y="27"/>
                  </a:lnTo>
                  <a:lnTo>
                    <a:pt x="395" y="22"/>
                  </a:lnTo>
                  <a:lnTo>
                    <a:pt x="396" y="16"/>
                  </a:lnTo>
                  <a:lnTo>
                    <a:pt x="396" y="16"/>
                  </a:lnTo>
                  <a:lnTo>
                    <a:pt x="395" y="10"/>
                  </a:lnTo>
                  <a:lnTo>
                    <a:pt x="391" y="5"/>
                  </a:lnTo>
                  <a:lnTo>
                    <a:pt x="386" y="1"/>
                  </a:lnTo>
                  <a:lnTo>
                    <a:pt x="380" y="0"/>
                  </a:lnTo>
                  <a:lnTo>
                    <a:pt x="80" y="0"/>
                  </a:lnTo>
                  <a:lnTo>
                    <a:pt x="80" y="0"/>
                  </a:lnTo>
                  <a:lnTo>
                    <a:pt x="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9"/>
            <p:cNvSpPr>
              <a:spLocks/>
            </p:cNvSpPr>
            <p:nvPr/>
          </p:nvSpPr>
          <p:spPr bwMode="auto">
            <a:xfrm>
              <a:off x="428" y="1396"/>
              <a:ext cx="79" cy="13"/>
            </a:xfrm>
            <a:custGeom>
              <a:avLst/>
              <a:gdLst>
                <a:gd name="T0" fmla="*/ 70 w 396"/>
                <a:gd name="T1" fmla="*/ 0 h 63"/>
                <a:gd name="T2" fmla="*/ 70 w 396"/>
                <a:gd name="T3" fmla="*/ 0 h 63"/>
                <a:gd name="T4" fmla="*/ 61 w 396"/>
                <a:gd name="T5" fmla="*/ 0 h 63"/>
                <a:gd name="T6" fmla="*/ 51 w 396"/>
                <a:gd name="T7" fmla="*/ 1 h 63"/>
                <a:gd name="T8" fmla="*/ 41 w 396"/>
                <a:gd name="T9" fmla="*/ 4 h 63"/>
                <a:gd name="T10" fmla="*/ 32 w 396"/>
                <a:gd name="T11" fmla="*/ 7 h 63"/>
                <a:gd name="T12" fmla="*/ 23 w 396"/>
                <a:gd name="T13" fmla="*/ 14 h 63"/>
                <a:gd name="T14" fmla="*/ 14 w 396"/>
                <a:gd name="T15" fmla="*/ 21 h 63"/>
                <a:gd name="T16" fmla="*/ 6 w 396"/>
                <a:gd name="T17" fmla="*/ 30 h 63"/>
                <a:gd name="T18" fmla="*/ 1 w 396"/>
                <a:gd name="T19" fmla="*/ 41 h 63"/>
                <a:gd name="T20" fmla="*/ 1 w 396"/>
                <a:gd name="T21" fmla="*/ 41 h 63"/>
                <a:gd name="T22" fmla="*/ 0 w 396"/>
                <a:gd name="T23" fmla="*/ 47 h 63"/>
                <a:gd name="T24" fmla="*/ 1 w 396"/>
                <a:gd name="T25" fmla="*/ 53 h 63"/>
                <a:gd name="T26" fmla="*/ 4 w 396"/>
                <a:gd name="T27" fmla="*/ 58 h 63"/>
                <a:gd name="T28" fmla="*/ 10 w 396"/>
                <a:gd name="T29" fmla="*/ 62 h 63"/>
                <a:gd name="T30" fmla="*/ 10 w 396"/>
                <a:gd name="T31" fmla="*/ 62 h 63"/>
                <a:gd name="T32" fmla="*/ 16 w 396"/>
                <a:gd name="T33" fmla="*/ 63 h 63"/>
                <a:gd name="T34" fmla="*/ 16 w 396"/>
                <a:gd name="T35" fmla="*/ 63 h 63"/>
                <a:gd name="T36" fmla="*/ 20 w 396"/>
                <a:gd name="T37" fmla="*/ 63 h 63"/>
                <a:gd name="T38" fmla="*/ 25 w 396"/>
                <a:gd name="T39" fmla="*/ 61 h 63"/>
                <a:gd name="T40" fmla="*/ 29 w 396"/>
                <a:gd name="T41" fmla="*/ 57 h 63"/>
                <a:gd name="T42" fmla="*/ 31 w 396"/>
                <a:gd name="T43" fmla="*/ 53 h 63"/>
                <a:gd name="T44" fmla="*/ 31 w 396"/>
                <a:gd name="T45" fmla="*/ 53 h 63"/>
                <a:gd name="T46" fmla="*/ 34 w 396"/>
                <a:gd name="T47" fmla="*/ 47 h 63"/>
                <a:gd name="T48" fmla="*/ 39 w 396"/>
                <a:gd name="T49" fmla="*/ 42 h 63"/>
                <a:gd name="T50" fmla="*/ 44 w 396"/>
                <a:gd name="T51" fmla="*/ 39 h 63"/>
                <a:gd name="T52" fmla="*/ 49 w 396"/>
                <a:gd name="T53" fmla="*/ 36 h 63"/>
                <a:gd name="T54" fmla="*/ 55 w 396"/>
                <a:gd name="T55" fmla="*/ 34 h 63"/>
                <a:gd name="T56" fmla="*/ 60 w 396"/>
                <a:gd name="T57" fmla="*/ 32 h 63"/>
                <a:gd name="T58" fmla="*/ 69 w 396"/>
                <a:gd name="T59" fmla="*/ 32 h 63"/>
                <a:gd name="T60" fmla="*/ 69 w 396"/>
                <a:gd name="T61" fmla="*/ 32 h 63"/>
                <a:gd name="T62" fmla="*/ 76 w 396"/>
                <a:gd name="T63" fmla="*/ 32 h 63"/>
                <a:gd name="T64" fmla="*/ 76 w 396"/>
                <a:gd name="T65" fmla="*/ 32 h 63"/>
                <a:gd name="T66" fmla="*/ 78 w 396"/>
                <a:gd name="T67" fmla="*/ 32 h 63"/>
                <a:gd name="T68" fmla="*/ 380 w 396"/>
                <a:gd name="T69" fmla="*/ 32 h 63"/>
                <a:gd name="T70" fmla="*/ 380 w 396"/>
                <a:gd name="T71" fmla="*/ 32 h 63"/>
                <a:gd name="T72" fmla="*/ 386 w 396"/>
                <a:gd name="T73" fmla="*/ 31 h 63"/>
                <a:gd name="T74" fmla="*/ 391 w 396"/>
                <a:gd name="T75" fmla="*/ 27 h 63"/>
                <a:gd name="T76" fmla="*/ 395 w 396"/>
                <a:gd name="T77" fmla="*/ 22 h 63"/>
                <a:gd name="T78" fmla="*/ 396 w 396"/>
                <a:gd name="T79" fmla="*/ 16 h 63"/>
                <a:gd name="T80" fmla="*/ 396 w 396"/>
                <a:gd name="T81" fmla="*/ 16 h 63"/>
                <a:gd name="T82" fmla="*/ 395 w 396"/>
                <a:gd name="T83" fmla="*/ 10 h 63"/>
                <a:gd name="T84" fmla="*/ 391 w 396"/>
                <a:gd name="T85" fmla="*/ 5 h 63"/>
                <a:gd name="T86" fmla="*/ 386 w 396"/>
                <a:gd name="T87" fmla="*/ 1 h 63"/>
                <a:gd name="T88" fmla="*/ 380 w 396"/>
                <a:gd name="T89" fmla="*/ 0 h 63"/>
                <a:gd name="T90" fmla="*/ 80 w 396"/>
                <a:gd name="T91" fmla="*/ 0 h 63"/>
                <a:gd name="T92" fmla="*/ 80 w 396"/>
                <a:gd name="T93" fmla="*/ 0 h 63"/>
                <a:gd name="T94" fmla="*/ 70 w 396"/>
                <a:gd name="T9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3">
                  <a:moveTo>
                    <a:pt x="70" y="0"/>
                  </a:moveTo>
                  <a:lnTo>
                    <a:pt x="70" y="0"/>
                  </a:lnTo>
                  <a:lnTo>
                    <a:pt x="61" y="0"/>
                  </a:lnTo>
                  <a:lnTo>
                    <a:pt x="51" y="1"/>
                  </a:lnTo>
                  <a:lnTo>
                    <a:pt x="41" y="4"/>
                  </a:lnTo>
                  <a:lnTo>
                    <a:pt x="32" y="7"/>
                  </a:lnTo>
                  <a:lnTo>
                    <a:pt x="23" y="14"/>
                  </a:lnTo>
                  <a:lnTo>
                    <a:pt x="14" y="21"/>
                  </a:lnTo>
                  <a:lnTo>
                    <a:pt x="6" y="30"/>
                  </a:lnTo>
                  <a:lnTo>
                    <a:pt x="1" y="41"/>
                  </a:lnTo>
                  <a:lnTo>
                    <a:pt x="1" y="41"/>
                  </a:lnTo>
                  <a:lnTo>
                    <a:pt x="0" y="47"/>
                  </a:lnTo>
                  <a:lnTo>
                    <a:pt x="1" y="53"/>
                  </a:lnTo>
                  <a:lnTo>
                    <a:pt x="4" y="58"/>
                  </a:lnTo>
                  <a:lnTo>
                    <a:pt x="10" y="62"/>
                  </a:lnTo>
                  <a:lnTo>
                    <a:pt x="10" y="62"/>
                  </a:lnTo>
                  <a:lnTo>
                    <a:pt x="16" y="63"/>
                  </a:lnTo>
                  <a:lnTo>
                    <a:pt x="16" y="63"/>
                  </a:lnTo>
                  <a:lnTo>
                    <a:pt x="20" y="63"/>
                  </a:lnTo>
                  <a:lnTo>
                    <a:pt x="25" y="61"/>
                  </a:lnTo>
                  <a:lnTo>
                    <a:pt x="29" y="57"/>
                  </a:lnTo>
                  <a:lnTo>
                    <a:pt x="31" y="53"/>
                  </a:lnTo>
                  <a:lnTo>
                    <a:pt x="31" y="53"/>
                  </a:lnTo>
                  <a:lnTo>
                    <a:pt x="34" y="47"/>
                  </a:lnTo>
                  <a:lnTo>
                    <a:pt x="39" y="42"/>
                  </a:lnTo>
                  <a:lnTo>
                    <a:pt x="44" y="39"/>
                  </a:lnTo>
                  <a:lnTo>
                    <a:pt x="49" y="36"/>
                  </a:lnTo>
                  <a:lnTo>
                    <a:pt x="55" y="34"/>
                  </a:lnTo>
                  <a:lnTo>
                    <a:pt x="60" y="32"/>
                  </a:lnTo>
                  <a:lnTo>
                    <a:pt x="69" y="32"/>
                  </a:lnTo>
                  <a:lnTo>
                    <a:pt x="69" y="32"/>
                  </a:lnTo>
                  <a:lnTo>
                    <a:pt x="76" y="32"/>
                  </a:lnTo>
                  <a:lnTo>
                    <a:pt x="76" y="32"/>
                  </a:lnTo>
                  <a:lnTo>
                    <a:pt x="78" y="32"/>
                  </a:lnTo>
                  <a:lnTo>
                    <a:pt x="380" y="32"/>
                  </a:lnTo>
                  <a:lnTo>
                    <a:pt x="380" y="32"/>
                  </a:lnTo>
                  <a:lnTo>
                    <a:pt x="386" y="31"/>
                  </a:lnTo>
                  <a:lnTo>
                    <a:pt x="391" y="27"/>
                  </a:lnTo>
                  <a:lnTo>
                    <a:pt x="395" y="22"/>
                  </a:lnTo>
                  <a:lnTo>
                    <a:pt x="396" y="16"/>
                  </a:lnTo>
                  <a:lnTo>
                    <a:pt x="396" y="16"/>
                  </a:lnTo>
                  <a:lnTo>
                    <a:pt x="395" y="10"/>
                  </a:lnTo>
                  <a:lnTo>
                    <a:pt x="391" y="5"/>
                  </a:lnTo>
                  <a:lnTo>
                    <a:pt x="386" y="1"/>
                  </a:lnTo>
                  <a:lnTo>
                    <a:pt x="380" y="0"/>
                  </a:lnTo>
                  <a:lnTo>
                    <a:pt x="80" y="0"/>
                  </a:lnTo>
                  <a:lnTo>
                    <a:pt x="80" y="0"/>
                  </a:lnTo>
                  <a:lnTo>
                    <a:pt x="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60"/>
            <p:cNvSpPr>
              <a:spLocks/>
            </p:cNvSpPr>
            <p:nvPr/>
          </p:nvSpPr>
          <p:spPr bwMode="auto">
            <a:xfrm>
              <a:off x="428" y="1424"/>
              <a:ext cx="79" cy="13"/>
            </a:xfrm>
            <a:custGeom>
              <a:avLst/>
              <a:gdLst>
                <a:gd name="T0" fmla="*/ 70 w 396"/>
                <a:gd name="T1" fmla="*/ 0 h 64"/>
                <a:gd name="T2" fmla="*/ 70 w 396"/>
                <a:gd name="T3" fmla="*/ 0 h 64"/>
                <a:gd name="T4" fmla="*/ 61 w 396"/>
                <a:gd name="T5" fmla="*/ 0 h 64"/>
                <a:gd name="T6" fmla="*/ 51 w 396"/>
                <a:gd name="T7" fmla="*/ 1 h 64"/>
                <a:gd name="T8" fmla="*/ 41 w 396"/>
                <a:gd name="T9" fmla="*/ 5 h 64"/>
                <a:gd name="T10" fmla="*/ 32 w 396"/>
                <a:gd name="T11" fmla="*/ 9 h 64"/>
                <a:gd name="T12" fmla="*/ 23 w 396"/>
                <a:gd name="T13" fmla="*/ 14 h 64"/>
                <a:gd name="T14" fmla="*/ 14 w 396"/>
                <a:gd name="T15" fmla="*/ 21 h 64"/>
                <a:gd name="T16" fmla="*/ 6 w 396"/>
                <a:gd name="T17" fmla="*/ 30 h 64"/>
                <a:gd name="T18" fmla="*/ 1 w 396"/>
                <a:gd name="T19" fmla="*/ 42 h 64"/>
                <a:gd name="T20" fmla="*/ 1 w 396"/>
                <a:gd name="T21" fmla="*/ 42 h 64"/>
                <a:gd name="T22" fmla="*/ 0 w 396"/>
                <a:gd name="T23" fmla="*/ 49 h 64"/>
                <a:gd name="T24" fmla="*/ 1 w 396"/>
                <a:gd name="T25" fmla="*/ 55 h 64"/>
                <a:gd name="T26" fmla="*/ 4 w 396"/>
                <a:gd name="T27" fmla="*/ 60 h 64"/>
                <a:gd name="T28" fmla="*/ 10 w 396"/>
                <a:gd name="T29" fmla="*/ 64 h 64"/>
                <a:gd name="T30" fmla="*/ 10 w 396"/>
                <a:gd name="T31" fmla="*/ 64 h 64"/>
                <a:gd name="T32" fmla="*/ 16 w 396"/>
                <a:gd name="T33" fmla="*/ 64 h 64"/>
                <a:gd name="T34" fmla="*/ 16 w 396"/>
                <a:gd name="T35" fmla="*/ 64 h 64"/>
                <a:gd name="T36" fmla="*/ 20 w 396"/>
                <a:gd name="T37" fmla="*/ 64 h 64"/>
                <a:gd name="T38" fmla="*/ 25 w 396"/>
                <a:gd name="T39" fmla="*/ 61 h 64"/>
                <a:gd name="T40" fmla="*/ 29 w 396"/>
                <a:gd name="T41" fmla="*/ 59 h 64"/>
                <a:gd name="T42" fmla="*/ 31 w 396"/>
                <a:gd name="T43" fmla="*/ 54 h 64"/>
                <a:gd name="T44" fmla="*/ 31 w 396"/>
                <a:gd name="T45" fmla="*/ 54 h 64"/>
                <a:gd name="T46" fmla="*/ 34 w 396"/>
                <a:gd name="T47" fmla="*/ 47 h 64"/>
                <a:gd name="T48" fmla="*/ 39 w 396"/>
                <a:gd name="T49" fmla="*/ 42 h 64"/>
                <a:gd name="T50" fmla="*/ 44 w 396"/>
                <a:gd name="T51" fmla="*/ 39 h 64"/>
                <a:gd name="T52" fmla="*/ 49 w 396"/>
                <a:gd name="T53" fmla="*/ 36 h 64"/>
                <a:gd name="T54" fmla="*/ 55 w 396"/>
                <a:gd name="T55" fmla="*/ 34 h 64"/>
                <a:gd name="T56" fmla="*/ 60 w 396"/>
                <a:gd name="T57" fmla="*/ 33 h 64"/>
                <a:gd name="T58" fmla="*/ 69 w 396"/>
                <a:gd name="T59" fmla="*/ 33 h 64"/>
                <a:gd name="T60" fmla="*/ 69 w 396"/>
                <a:gd name="T61" fmla="*/ 33 h 64"/>
                <a:gd name="T62" fmla="*/ 76 w 396"/>
                <a:gd name="T63" fmla="*/ 33 h 64"/>
                <a:gd name="T64" fmla="*/ 76 w 396"/>
                <a:gd name="T65" fmla="*/ 33 h 64"/>
                <a:gd name="T66" fmla="*/ 78 w 396"/>
                <a:gd name="T67" fmla="*/ 33 h 64"/>
                <a:gd name="T68" fmla="*/ 380 w 396"/>
                <a:gd name="T69" fmla="*/ 33 h 64"/>
                <a:gd name="T70" fmla="*/ 380 w 396"/>
                <a:gd name="T71" fmla="*/ 33 h 64"/>
                <a:gd name="T72" fmla="*/ 386 w 396"/>
                <a:gd name="T73" fmla="*/ 31 h 64"/>
                <a:gd name="T74" fmla="*/ 391 w 396"/>
                <a:gd name="T75" fmla="*/ 29 h 64"/>
                <a:gd name="T76" fmla="*/ 395 w 396"/>
                <a:gd name="T77" fmla="*/ 23 h 64"/>
                <a:gd name="T78" fmla="*/ 396 w 396"/>
                <a:gd name="T79" fmla="*/ 16 h 64"/>
                <a:gd name="T80" fmla="*/ 396 w 396"/>
                <a:gd name="T81" fmla="*/ 16 h 64"/>
                <a:gd name="T82" fmla="*/ 395 w 396"/>
                <a:gd name="T83" fmla="*/ 10 h 64"/>
                <a:gd name="T84" fmla="*/ 391 w 396"/>
                <a:gd name="T85" fmla="*/ 5 h 64"/>
                <a:gd name="T86" fmla="*/ 386 w 396"/>
                <a:gd name="T87" fmla="*/ 1 h 64"/>
                <a:gd name="T88" fmla="*/ 380 w 396"/>
                <a:gd name="T89" fmla="*/ 0 h 64"/>
                <a:gd name="T90" fmla="*/ 80 w 396"/>
                <a:gd name="T91" fmla="*/ 0 h 64"/>
                <a:gd name="T92" fmla="*/ 80 w 396"/>
                <a:gd name="T93" fmla="*/ 0 h 64"/>
                <a:gd name="T94" fmla="*/ 70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70" y="0"/>
                  </a:moveTo>
                  <a:lnTo>
                    <a:pt x="70" y="0"/>
                  </a:lnTo>
                  <a:lnTo>
                    <a:pt x="61" y="0"/>
                  </a:lnTo>
                  <a:lnTo>
                    <a:pt x="51" y="1"/>
                  </a:lnTo>
                  <a:lnTo>
                    <a:pt x="41" y="5"/>
                  </a:lnTo>
                  <a:lnTo>
                    <a:pt x="32" y="9"/>
                  </a:lnTo>
                  <a:lnTo>
                    <a:pt x="23" y="14"/>
                  </a:lnTo>
                  <a:lnTo>
                    <a:pt x="14" y="21"/>
                  </a:lnTo>
                  <a:lnTo>
                    <a:pt x="6" y="30"/>
                  </a:lnTo>
                  <a:lnTo>
                    <a:pt x="1" y="42"/>
                  </a:lnTo>
                  <a:lnTo>
                    <a:pt x="1" y="42"/>
                  </a:lnTo>
                  <a:lnTo>
                    <a:pt x="0" y="49"/>
                  </a:lnTo>
                  <a:lnTo>
                    <a:pt x="1" y="55"/>
                  </a:lnTo>
                  <a:lnTo>
                    <a:pt x="4" y="60"/>
                  </a:lnTo>
                  <a:lnTo>
                    <a:pt x="10" y="64"/>
                  </a:lnTo>
                  <a:lnTo>
                    <a:pt x="10" y="64"/>
                  </a:lnTo>
                  <a:lnTo>
                    <a:pt x="16" y="64"/>
                  </a:lnTo>
                  <a:lnTo>
                    <a:pt x="16" y="64"/>
                  </a:lnTo>
                  <a:lnTo>
                    <a:pt x="20" y="64"/>
                  </a:lnTo>
                  <a:lnTo>
                    <a:pt x="25" y="61"/>
                  </a:lnTo>
                  <a:lnTo>
                    <a:pt x="29" y="59"/>
                  </a:lnTo>
                  <a:lnTo>
                    <a:pt x="31" y="54"/>
                  </a:lnTo>
                  <a:lnTo>
                    <a:pt x="31" y="54"/>
                  </a:lnTo>
                  <a:lnTo>
                    <a:pt x="34" y="47"/>
                  </a:lnTo>
                  <a:lnTo>
                    <a:pt x="39" y="42"/>
                  </a:lnTo>
                  <a:lnTo>
                    <a:pt x="44" y="39"/>
                  </a:lnTo>
                  <a:lnTo>
                    <a:pt x="49" y="36"/>
                  </a:lnTo>
                  <a:lnTo>
                    <a:pt x="55" y="34"/>
                  </a:lnTo>
                  <a:lnTo>
                    <a:pt x="60" y="33"/>
                  </a:lnTo>
                  <a:lnTo>
                    <a:pt x="69" y="33"/>
                  </a:lnTo>
                  <a:lnTo>
                    <a:pt x="69" y="33"/>
                  </a:lnTo>
                  <a:lnTo>
                    <a:pt x="76" y="33"/>
                  </a:lnTo>
                  <a:lnTo>
                    <a:pt x="76" y="33"/>
                  </a:lnTo>
                  <a:lnTo>
                    <a:pt x="78" y="33"/>
                  </a:lnTo>
                  <a:lnTo>
                    <a:pt x="380" y="33"/>
                  </a:lnTo>
                  <a:lnTo>
                    <a:pt x="380" y="33"/>
                  </a:lnTo>
                  <a:lnTo>
                    <a:pt x="386" y="31"/>
                  </a:lnTo>
                  <a:lnTo>
                    <a:pt x="391" y="29"/>
                  </a:lnTo>
                  <a:lnTo>
                    <a:pt x="395" y="23"/>
                  </a:lnTo>
                  <a:lnTo>
                    <a:pt x="396" y="16"/>
                  </a:lnTo>
                  <a:lnTo>
                    <a:pt x="396" y="16"/>
                  </a:lnTo>
                  <a:lnTo>
                    <a:pt x="395" y="10"/>
                  </a:lnTo>
                  <a:lnTo>
                    <a:pt x="391" y="5"/>
                  </a:lnTo>
                  <a:lnTo>
                    <a:pt x="386" y="1"/>
                  </a:lnTo>
                  <a:lnTo>
                    <a:pt x="380" y="0"/>
                  </a:lnTo>
                  <a:lnTo>
                    <a:pt x="80" y="0"/>
                  </a:lnTo>
                  <a:lnTo>
                    <a:pt x="80" y="0"/>
                  </a:lnTo>
                  <a:lnTo>
                    <a:pt x="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61"/>
            <p:cNvSpPr>
              <a:spLocks/>
            </p:cNvSpPr>
            <p:nvPr/>
          </p:nvSpPr>
          <p:spPr bwMode="auto">
            <a:xfrm>
              <a:off x="428" y="1424"/>
              <a:ext cx="79" cy="13"/>
            </a:xfrm>
            <a:custGeom>
              <a:avLst/>
              <a:gdLst>
                <a:gd name="T0" fmla="*/ 70 w 396"/>
                <a:gd name="T1" fmla="*/ 0 h 64"/>
                <a:gd name="T2" fmla="*/ 70 w 396"/>
                <a:gd name="T3" fmla="*/ 0 h 64"/>
                <a:gd name="T4" fmla="*/ 61 w 396"/>
                <a:gd name="T5" fmla="*/ 0 h 64"/>
                <a:gd name="T6" fmla="*/ 51 w 396"/>
                <a:gd name="T7" fmla="*/ 1 h 64"/>
                <a:gd name="T8" fmla="*/ 41 w 396"/>
                <a:gd name="T9" fmla="*/ 5 h 64"/>
                <a:gd name="T10" fmla="*/ 32 w 396"/>
                <a:gd name="T11" fmla="*/ 9 h 64"/>
                <a:gd name="T12" fmla="*/ 23 w 396"/>
                <a:gd name="T13" fmla="*/ 14 h 64"/>
                <a:gd name="T14" fmla="*/ 14 w 396"/>
                <a:gd name="T15" fmla="*/ 21 h 64"/>
                <a:gd name="T16" fmla="*/ 6 w 396"/>
                <a:gd name="T17" fmla="*/ 30 h 64"/>
                <a:gd name="T18" fmla="*/ 1 w 396"/>
                <a:gd name="T19" fmla="*/ 42 h 64"/>
                <a:gd name="T20" fmla="*/ 1 w 396"/>
                <a:gd name="T21" fmla="*/ 42 h 64"/>
                <a:gd name="T22" fmla="*/ 0 w 396"/>
                <a:gd name="T23" fmla="*/ 49 h 64"/>
                <a:gd name="T24" fmla="*/ 1 w 396"/>
                <a:gd name="T25" fmla="*/ 55 h 64"/>
                <a:gd name="T26" fmla="*/ 4 w 396"/>
                <a:gd name="T27" fmla="*/ 60 h 64"/>
                <a:gd name="T28" fmla="*/ 10 w 396"/>
                <a:gd name="T29" fmla="*/ 64 h 64"/>
                <a:gd name="T30" fmla="*/ 10 w 396"/>
                <a:gd name="T31" fmla="*/ 64 h 64"/>
                <a:gd name="T32" fmla="*/ 16 w 396"/>
                <a:gd name="T33" fmla="*/ 64 h 64"/>
                <a:gd name="T34" fmla="*/ 16 w 396"/>
                <a:gd name="T35" fmla="*/ 64 h 64"/>
                <a:gd name="T36" fmla="*/ 20 w 396"/>
                <a:gd name="T37" fmla="*/ 64 h 64"/>
                <a:gd name="T38" fmla="*/ 25 w 396"/>
                <a:gd name="T39" fmla="*/ 61 h 64"/>
                <a:gd name="T40" fmla="*/ 29 w 396"/>
                <a:gd name="T41" fmla="*/ 59 h 64"/>
                <a:gd name="T42" fmla="*/ 31 w 396"/>
                <a:gd name="T43" fmla="*/ 54 h 64"/>
                <a:gd name="T44" fmla="*/ 31 w 396"/>
                <a:gd name="T45" fmla="*/ 54 h 64"/>
                <a:gd name="T46" fmla="*/ 34 w 396"/>
                <a:gd name="T47" fmla="*/ 47 h 64"/>
                <a:gd name="T48" fmla="*/ 39 w 396"/>
                <a:gd name="T49" fmla="*/ 42 h 64"/>
                <a:gd name="T50" fmla="*/ 44 w 396"/>
                <a:gd name="T51" fmla="*/ 39 h 64"/>
                <a:gd name="T52" fmla="*/ 49 w 396"/>
                <a:gd name="T53" fmla="*/ 36 h 64"/>
                <a:gd name="T54" fmla="*/ 55 w 396"/>
                <a:gd name="T55" fmla="*/ 34 h 64"/>
                <a:gd name="T56" fmla="*/ 60 w 396"/>
                <a:gd name="T57" fmla="*/ 33 h 64"/>
                <a:gd name="T58" fmla="*/ 69 w 396"/>
                <a:gd name="T59" fmla="*/ 33 h 64"/>
                <a:gd name="T60" fmla="*/ 69 w 396"/>
                <a:gd name="T61" fmla="*/ 33 h 64"/>
                <a:gd name="T62" fmla="*/ 76 w 396"/>
                <a:gd name="T63" fmla="*/ 33 h 64"/>
                <a:gd name="T64" fmla="*/ 76 w 396"/>
                <a:gd name="T65" fmla="*/ 33 h 64"/>
                <a:gd name="T66" fmla="*/ 78 w 396"/>
                <a:gd name="T67" fmla="*/ 33 h 64"/>
                <a:gd name="T68" fmla="*/ 380 w 396"/>
                <a:gd name="T69" fmla="*/ 33 h 64"/>
                <a:gd name="T70" fmla="*/ 380 w 396"/>
                <a:gd name="T71" fmla="*/ 33 h 64"/>
                <a:gd name="T72" fmla="*/ 386 w 396"/>
                <a:gd name="T73" fmla="*/ 31 h 64"/>
                <a:gd name="T74" fmla="*/ 391 w 396"/>
                <a:gd name="T75" fmla="*/ 29 h 64"/>
                <a:gd name="T76" fmla="*/ 395 w 396"/>
                <a:gd name="T77" fmla="*/ 23 h 64"/>
                <a:gd name="T78" fmla="*/ 396 w 396"/>
                <a:gd name="T79" fmla="*/ 16 h 64"/>
                <a:gd name="T80" fmla="*/ 396 w 396"/>
                <a:gd name="T81" fmla="*/ 16 h 64"/>
                <a:gd name="T82" fmla="*/ 395 w 396"/>
                <a:gd name="T83" fmla="*/ 10 h 64"/>
                <a:gd name="T84" fmla="*/ 391 w 396"/>
                <a:gd name="T85" fmla="*/ 5 h 64"/>
                <a:gd name="T86" fmla="*/ 386 w 396"/>
                <a:gd name="T87" fmla="*/ 1 h 64"/>
                <a:gd name="T88" fmla="*/ 380 w 396"/>
                <a:gd name="T89" fmla="*/ 0 h 64"/>
                <a:gd name="T90" fmla="*/ 80 w 396"/>
                <a:gd name="T91" fmla="*/ 0 h 64"/>
                <a:gd name="T92" fmla="*/ 80 w 396"/>
                <a:gd name="T93" fmla="*/ 0 h 64"/>
                <a:gd name="T94" fmla="*/ 70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70" y="0"/>
                  </a:moveTo>
                  <a:lnTo>
                    <a:pt x="70" y="0"/>
                  </a:lnTo>
                  <a:lnTo>
                    <a:pt x="61" y="0"/>
                  </a:lnTo>
                  <a:lnTo>
                    <a:pt x="51" y="1"/>
                  </a:lnTo>
                  <a:lnTo>
                    <a:pt x="41" y="5"/>
                  </a:lnTo>
                  <a:lnTo>
                    <a:pt x="32" y="9"/>
                  </a:lnTo>
                  <a:lnTo>
                    <a:pt x="23" y="14"/>
                  </a:lnTo>
                  <a:lnTo>
                    <a:pt x="14" y="21"/>
                  </a:lnTo>
                  <a:lnTo>
                    <a:pt x="6" y="30"/>
                  </a:lnTo>
                  <a:lnTo>
                    <a:pt x="1" y="42"/>
                  </a:lnTo>
                  <a:lnTo>
                    <a:pt x="1" y="42"/>
                  </a:lnTo>
                  <a:lnTo>
                    <a:pt x="0" y="49"/>
                  </a:lnTo>
                  <a:lnTo>
                    <a:pt x="1" y="55"/>
                  </a:lnTo>
                  <a:lnTo>
                    <a:pt x="4" y="60"/>
                  </a:lnTo>
                  <a:lnTo>
                    <a:pt x="10" y="64"/>
                  </a:lnTo>
                  <a:lnTo>
                    <a:pt x="10" y="64"/>
                  </a:lnTo>
                  <a:lnTo>
                    <a:pt x="16" y="64"/>
                  </a:lnTo>
                  <a:lnTo>
                    <a:pt x="16" y="64"/>
                  </a:lnTo>
                  <a:lnTo>
                    <a:pt x="20" y="64"/>
                  </a:lnTo>
                  <a:lnTo>
                    <a:pt x="25" y="61"/>
                  </a:lnTo>
                  <a:lnTo>
                    <a:pt x="29" y="59"/>
                  </a:lnTo>
                  <a:lnTo>
                    <a:pt x="31" y="54"/>
                  </a:lnTo>
                  <a:lnTo>
                    <a:pt x="31" y="54"/>
                  </a:lnTo>
                  <a:lnTo>
                    <a:pt x="34" y="47"/>
                  </a:lnTo>
                  <a:lnTo>
                    <a:pt x="39" y="42"/>
                  </a:lnTo>
                  <a:lnTo>
                    <a:pt x="44" y="39"/>
                  </a:lnTo>
                  <a:lnTo>
                    <a:pt x="49" y="36"/>
                  </a:lnTo>
                  <a:lnTo>
                    <a:pt x="55" y="34"/>
                  </a:lnTo>
                  <a:lnTo>
                    <a:pt x="60" y="33"/>
                  </a:lnTo>
                  <a:lnTo>
                    <a:pt x="69" y="33"/>
                  </a:lnTo>
                  <a:lnTo>
                    <a:pt x="69" y="33"/>
                  </a:lnTo>
                  <a:lnTo>
                    <a:pt x="76" y="33"/>
                  </a:lnTo>
                  <a:lnTo>
                    <a:pt x="76" y="33"/>
                  </a:lnTo>
                  <a:lnTo>
                    <a:pt x="78" y="33"/>
                  </a:lnTo>
                  <a:lnTo>
                    <a:pt x="380" y="33"/>
                  </a:lnTo>
                  <a:lnTo>
                    <a:pt x="380" y="33"/>
                  </a:lnTo>
                  <a:lnTo>
                    <a:pt x="386" y="31"/>
                  </a:lnTo>
                  <a:lnTo>
                    <a:pt x="391" y="29"/>
                  </a:lnTo>
                  <a:lnTo>
                    <a:pt x="395" y="23"/>
                  </a:lnTo>
                  <a:lnTo>
                    <a:pt x="396" y="16"/>
                  </a:lnTo>
                  <a:lnTo>
                    <a:pt x="396" y="16"/>
                  </a:lnTo>
                  <a:lnTo>
                    <a:pt x="395" y="10"/>
                  </a:lnTo>
                  <a:lnTo>
                    <a:pt x="391" y="5"/>
                  </a:lnTo>
                  <a:lnTo>
                    <a:pt x="386" y="1"/>
                  </a:lnTo>
                  <a:lnTo>
                    <a:pt x="380" y="0"/>
                  </a:lnTo>
                  <a:lnTo>
                    <a:pt x="80" y="0"/>
                  </a:lnTo>
                  <a:lnTo>
                    <a:pt x="80" y="0"/>
                  </a:lnTo>
                  <a:lnTo>
                    <a:pt x="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62"/>
            <p:cNvSpPr>
              <a:spLocks/>
            </p:cNvSpPr>
            <p:nvPr/>
          </p:nvSpPr>
          <p:spPr bwMode="auto">
            <a:xfrm>
              <a:off x="469" y="1462"/>
              <a:ext cx="35" cy="4"/>
            </a:xfrm>
            <a:custGeom>
              <a:avLst/>
              <a:gdLst>
                <a:gd name="T0" fmla="*/ 177 w 177"/>
                <a:gd name="T1" fmla="*/ 0 h 20"/>
                <a:gd name="T2" fmla="*/ 0 w 177"/>
                <a:gd name="T3" fmla="*/ 0 h 20"/>
                <a:gd name="T4" fmla="*/ 0 w 177"/>
                <a:gd name="T5" fmla="*/ 20 h 20"/>
                <a:gd name="T6" fmla="*/ 177 w 177"/>
                <a:gd name="T7" fmla="*/ 18 h 20"/>
                <a:gd name="T8" fmla="*/ 177 w 177"/>
                <a:gd name="T9" fmla="*/ 0 h 20"/>
              </a:gdLst>
              <a:ahLst/>
              <a:cxnLst>
                <a:cxn ang="0">
                  <a:pos x="T0" y="T1"/>
                </a:cxn>
                <a:cxn ang="0">
                  <a:pos x="T2" y="T3"/>
                </a:cxn>
                <a:cxn ang="0">
                  <a:pos x="T4" y="T5"/>
                </a:cxn>
                <a:cxn ang="0">
                  <a:pos x="T6" y="T7"/>
                </a:cxn>
                <a:cxn ang="0">
                  <a:pos x="T8" y="T9"/>
                </a:cxn>
              </a:cxnLst>
              <a:rect l="0" t="0" r="r" b="b"/>
              <a:pathLst>
                <a:path w="177" h="20">
                  <a:moveTo>
                    <a:pt x="177" y="0"/>
                  </a:moveTo>
                  <a:lnTo>
                    <a:pt x="0" y="0"/>
                  </a:lnTo>
                  <a:lnTo>
                    <a:pt x="0" y="20"/>
                  </a:lnTo>
                  <a:lnTo>
                    <a:pt x="177" y="18"/>
                  </a:lnTo>
                  <a:lnTo>
                    <a:pt x="17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63"/>
            <p:cNvSpPr>
              <a:spLocks/>
            </p:cNvSpPr>
            <p:nvPr/>
          </p:nvSpPr>
          <p:spPr bwMode="auto">
            <a:xfrm>
              <a:off x="469" y="1462"/>
              <a:ext cx="35" cy="4"/>
            </a:xfrm>
            <a:custGeom>
              <a:avLst/>
              <a:gdLst>
                <a:gd name="T0" fmla="*/ 177 w 177"/>
                <a:gd name="T1" fmla="*/ 0 h 20"/>
                <a:gd name="T2" fmla="*/ 0 w 177"/>
                <a:gd name="T3" fmla="*/ 0 h 20"/>
                <a:gd name="T4" fmla="*/ 0 w 177"/>
                <a:gd name="T5" fmla="*/ 20 h 20"/>
                <a:gd name="T6" fmla="*/ 177 w 177"/>
                <a:gd name="T7" fmla="*/ 18 h 20"/>
                <a:gd name="T8" fmla="*/ 177 w 177"/>
                <a:gd name="T9" fmla="*/ 0 h 20"/>
              </a:gdLst>
              <a:ahLst/>
              <a:cxnLst>
                <a:cxn ang="0">
                  <a:pos x="T0" y="T1"/>
                </a:cxn>
                <a:cxn ang="0">
                  <a:pos x="T2" y="T3"/>
                </a:cxn>
                <a:cxn ang="0">
                  <a:pos x="T4" y="T5"/>
                </a:cxn>
                <a:cxn ang="0">
                  <a:pos x="T6" y="T7"/>
                </a:cxn>
                <a:cxn ang="0">
                  <a:pos x="T8" y="T9"/>
                </a:cxn>
              </a:cxnLst>
              <a:rect l="0" t="0" r="r" b="b"/>
              <a:pathLst>
                <a:path w="177" h="20">
                  <a:moveTo>
                    <a:pt x="177" y="0"/>
                  </a:moveTo>
                  <a:lnTo>
                    <a:pt x="0" y="0"/>
                  </a:lnTo>
                  <a:lnTo>
                    <a:pt x="0" y="20"/>
                  </a:lnTo>
                  <a:lnTo>
                    <a:pt x="177" y="18"/>
                  </a:lnTo>
                  <a:lnTo>
                    <a:pt x="1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64"/>
            <p:cNvSpPr>
              <a:spLocks/>
            </p:cNvSpPr>
            <p:nvPr/>
          </p:nvSpPr>
          <p:spPr bwMode="auto">
            <a:xfrm>
              <a:off x="465" y="1459"/>
              <a:ext cx="43" cy="7"/>
            </a:xfrm>
            <a:custGeom>
              <a:avLst/>
              <a:gdLst>
                <a:gd name="T0" fmla="*/ 217 w 217"/>
                <a:gd name="T1" fmla="*/ 0 h 38"/>
                <a:gd name="T2" fmla="*/ 0 w 217"/>
                <a:gd name="T3" fmla="*/ 0 h 38"/>
                <a:gd name="T4" fmla="*/ 0 w 217"/>
                <a:gd name="T5" fmla="*/ 38 h 38"/>
                <a:gd name="T6" fmla="*/ 20 w 217"/>
                <a:gd name="T7" fmla="*/ 38 h 38"/>
                <a:gd name="T8" fmla="*/ 20 w 217"/>
                <a:gd name="T9" fmla="*/ 18 h 38"/>
                <a:gd name="T10" fmla="*/ 197 w 217"/>
                <a:gd name="T11" fmla="*/ 18 h 38"/>
                <a:gd name="T12" fmla="*/ 197 w 217"/>
                <a:gd name="T13" fmla="*/ 36 h 38"/>
                <a:gd name="T14" fmla="*/ 217 w 217"/>
                <a:gd name="T15" fmla="*/ 36 h 38"/>
                <a:gd name="T16" fmla="*/ 217 w 217"/>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7" h="38">
                  <a:moveTo>
                    <a:pt x="217" y="0"/>
                  </a:moveTo>
                  <a:lnTo>
                    <a:pt x="0" y="0"/>
                  </a:lnTo>
                  <a:lnTo>
                    <a:pt x="0" y="38"/>
                  </a:lnTo>
                  <a:lnTo>
                    <a:pt x="20" y="38"/>
                  </a:lnTo>
                  <a:lnTo>
                    <a:pt x="20" y="18"/>
                  </a:lnTo>
                  <a:lnTo>
                    <a:pt x="197" y="18"/>
                  </a:lnTo>
                  <a:lnTo>
                    <a:pt x="197" y="36"/>
                  </a:lnTo>
                  <a:lnTo>
                    <a:pt x="217" y="36"/>
                  </a:lnTo>
                  <a:lnTo>
                    <a:pt x="2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5"/>
            <p:cNvSpPr>
              <a:spLocks/>
            </p:cNvSpPr>
            <p:nvPr/>
          </p:nvSpPr>
          <p:spPr bwMode="auto">
            <a:xfrm>
              <a:off x="465" y="1459"/>
              <a:ext cx="43" cy="7"/>
            </a:xfrm>
            <a:custGeom>
              <a:avLst/>
              <a:gdLst>
                <a:gd name="T0" fmla="*/ 217 w 217"/>
                <a:gd name="T1" fmla="*/ 0 h 38"/>
                <a:gd name="T2" fmla="*/ 0 w 217"/>
                <a:gd name="T3" fmla="*/ 0 h 38"/>
                <a:gd name="T4" fmla="*/ 0 w 217"/>
                <a:gd name="T5" fmla="*/ 38 h 38"/>
                <a:gd name="T6" fmla="*/ 20 w 217"/>
                <a:gd name="T7" fmla="*/ 38 h 38"/>
                <a:gd name="T8" fmla="*/ 20 w 217"/>
                <a:gd name="T9" fmla="*/ 18 h 38"/>
                <a:gd name="T10" fmla="*/ 197 w 217"/>
                <a:gd name="T11" fmla="*/ 18 h 38"/>
                <a:gd name="T12" fmla="*/ 197 w 217"/>
                <a:gd name="T13" fmla="*/ 36 h 38"/>
                <a:gd name="T14" fmla="*/ 217 w 217"/>
                <a:gd name="T15" fmla="*/ 36 h 38"/>
                <a:gd name="T16" fmla="*/ 217 w 217"/>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7" h="38">
                  <a:moveTo>
                    <a:pt x="217" y="0"/>
                  </a:moveTo>
                  <a:lnTo>
                    <a:pt x="0" y="0"/>
                  </a:lnTo>
                  <a:lnTo>
                    <a:pt x="0" y="38"/>
                  </a:lnTo>
                  <a:lnTo>
                    <a:pt x="20" y="38"/>
                  </a:lnTo>
                  <a:lnTo>
                    <a:pt x="20" y="18"/>
                  </a:lnTo>
                  <a:lnTo>
                    <a:pt x="197" y="18"/>
                  </a:lnTo>
                  <a:lnTo>
                    <a:pt x="197" y="36"/>
                  </a:lnTo>
                  <a:lnTo>
                    <a:pt x="217" y="36"/>
                  </a:lnTo>
                  <a:lnTo>
                    <a:pt x="2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3" name="Rounded Rectangle 92"/>
          <p:cNvSpPr/>
          <p:nvPr/>
        </p:nvSpPr>
        <p:spPr bwMode="auto">
          <a:xfrm>
            <a:off x="9296714" y="2143104"/>
            <a:ext cx="2311354" cy="3198917"/>
          </a:xfrm>
          <a:prstGeom prst="roundRect">
            <a:avLst>
              <a:gd name="adj" fmla="val 3408"/>
            </a:avLst>
          </a:prstGeom>
          <a:solidFill>
            <a:srgbClr val="00246C"/>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a:r>
              <a:rPr lang="en-US" dirty="0">
                <a:solidFill>
                  <a:schemeClr val="bg1"/>
                </a:solidFill>
                <a:latin typeface="Arial" pitchFamily="34" charset="0"/>
                <a:cs typeface="Arial" pitchFamily="34" charset="0"/>
              </a:rPr>
              <a:t>Managers must have the “Override Forecasts” permission to make adjustments. </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bg1"/>
              </a:solidFill>
              <a:effectLst/>
              <a:latin typeface="Times New Roman" pitchFamily="18" charset="0"/>
            </a:endParaRPr>
          </a:p>
        </p:txBody>
      </p:sp>
      <p:sp>
        <p:nvSpPr>
          <p:cNvPr id="88" name="Rectangle 87"/>
          <p:cNvSpPr/>
          <p:nvPr/>
        </p:nvSpPr>
        <p:spPr bwMode="auto">
          <a:xfrm>
            <a:off x="-1778" y="6026729"/>
            <a:ext cx="12188825" cy="831271"/>
          </a:xfrm>
          <a:prstGeom prst="rect">
            <a:avLst/>
          </a:prstGeom>
          <a:solidFill>
            <a:schemeClr val="tx1"/>
          </a:solidFill>
          <a:ln w="38100" cap="flat" cmpd="sng" algn="ctr">
            <a:noFill/>
            <a:prstDash val="solid"/>
            <a:round/>
            <a:headEnd type="none" w="med" len="med"/>
            <a:tailEnd type="none" w="med" len="med"/>
          </a:ln>
          <a:effectLst/>
        </p:spPr>
        <p:txBody>
          <a:bodyPr vert="horz" wrap="square" lIns="1340885" tIns="45712" rIns="457120" bIns="45712" numCol="1" rtlCol="0" anchor="ctr" anchorCtr="0" compatLnSpc="1">
            <a:prstTxWarp prst="textNoShape">
              <a:avLst/>
            </a:prstTxWarp>
          </a:bodyPr>
          <a:lstStyle/>
          <a:p>
            <a:pPr marL="3174" algn="l" defTabSz="914231" eaLnBrk="0" hangingPunct="0">
              <a:lnSpc>
                <a:spcPct val="85000"/>
              </a:lnSpc>
            </a:pPr>
            <a:r>
              <a:rPr lang="en-US" kern="0" dirty="0">
                <a:solidFill>
                  <a:schemeClr val="bg1"/>
                </a:solidFill>
                <a:latin typeface="Arial" pitchFamily="34" charset="0"/>
                <a:cs typeface="Arial" pitchFamily="34" charset="0"/>
              </a:rPr>
              <a:t>Adjustments don’t change the individual opportunity amounts that roll up into the forecast. They just add a layer of detail.  </a:t>
            </a:r>
          </a:p>
        </p:txBody>
      </p:sp>
      <p:sp>
        <p:nvSpPr>
          <p:cNvPr id="89" name="TextBox 88"/>
          <p:cNvSpPr txBox="1"/>
          <p:nvPr/>
        </p:nvSpPr>
        <p:spPr bwMode="white">
          <a:xfrm>
            <a:off x="0" y="6085485"/>
            <a:ext cx="1310871" cy="276999"/>
          </a:xfrm>
          <a:prstGeom prst="rect">
            <a:avLst/>
          </a:prstGeom>
          <a:noFill/>
          <a:ln>
            <a:noFill/>
          </a:ln>
        </p:spPr>
        <p:txBody>
          <a:bodyPr wrap="square" lIns="91424" tIns="45712" rIns="91424" bIns="45712" rtlCol="0">
            <a:spAutoFit/>
          </a:bodyPr>
          <a:lstStyle/>
          <a:p>
            <a:r>
              <a:rPr lang="en-US" sz="1200" dirty="0">
                <a:solidFill>
                  <a:schemeClr val="bg1"/>
                </a:solidFill>
                <a:latin typeface="Arial" panose="020B0604020202020204" pitchFamily="34" charset="0"/>
                <a:cs typeface="Arial" panose="020B0604020202020204" pitchFamily="34" charset="0"/>
              </a:rPr>
              <a:t>NOTE:</a:t>
            </a:r>
          </a:p>
        </p:txBody>
      </p:sp>
      <p:sp>
        <p:nvSpPr>
          <p:cNvPr id="94" name="Freeform 343"/>
          <p:cNvSpPr>
            <a:spLocks noEditPoints="1"/>
          </p:cNvSpPr>
          <p:nvPr/>
        </p:nvSpPr>
        <p:spPr bwMode="auto">
          <a:xfrm>
            <a:off x="453844" y="6337940"/>
            <a:ext cx="399945" cy="400049"/>
          </a:xfrm>
          <a:custGeom>
            <a:avLst/>
            <a:gdLst>
              <a:gd name="T0" fmla="*/ 55 w 67"/>
              <a:gd name="T1" fmla="*/ 12 h 67"/>
              <a:gd name="T2" fmla="*/ 12 w 67"/>
              <a:gd name="T3" fmla="*/ 12 h 67"/>
              <a:gd name="T4" fmla="*/ 12 w 67"/>
              <a:gd name="T5" fmla="*/ 55 h 67"/>
              <a:gd name="T6" fmla="*/ 55 w 67"/>
              <a:gd name="T7" fmla="*/ 55 h 67"/>
              <a:gd name="T8" fmla="*/ 55 w 67"/>
              <a:gd name="T9" fmla="*/ 12 h 67"/>
              <a:gd name="T10" fmla="*/ 33 w 67"/>
              <a:gd name="T11" fmla="*/ 8 h 67"/>
              <a:gd name="T12" fmla="*/ 39 w 67"/>
              <a:gd name="T13" fmla="*/ 14 h 67"/>
              <a:gd name="T14" fmla="*/ 33 w 67"/>
              <a:gd name="T15" fmla="*/ 20 h 67"/>
              <a:gd name="T16" fmla="*/ 27 w 67"/>
              <a:gd name="T17" fmla="*/ 14 h 67"/>
              <a:gd name="T18" fmla="*/ 33 w 67"/>
              <a:gd name="T19" fmla="*/ 8 h 67"/>
              <a:gd name="T20" fmla="*/ 43 w 67"/>
              <a:gd name="T21" fmla="*/ 51 h 67"/>
              <a:gd name="T22" fmla="*/ 41 w 67"/>
              <a:gd name="T23" fmla="*/ 53 h 67"/>
              <a:gd name="T24" fmla="*/ 26 w 67"/>
              <a:gd name="T25" fmla="*/ 53 h 67"/>
              <a:gd name="T26" fmla="*/ 24 w 67"/>
              <a:gd name="T27" fmla="*/ 51 h 67"/>
              <a:gd name="T28" fmla="*/ 24 w 67"/>
              <a:gd name="T29" fmla="*/ 47 h 67"/>
              <a:gd name="T30" fmla="*/ 26 w 67"/>
              <a:gd name="T31" fmla="*/ 45 h 67"/>
              <a:gd name="T32" fmla="*/ 28 w 67"/>
              <a:gd name="T33" fmla="*/ 45 h 67"/>
              <a:gd name="T34" fmla="*/ 28 w 67"/>
              <a:gd name="T35" fmla="*/ 29 h 67"/>
              <a:gd name="T36" fmla="*/ 26 w 67"/>
              <a:gd name="T37" fmla="*/ 29 h 67"/>
              <a:gd name="T38" fmla="*/ 24 w 67"/>
              <a:gd name="T39" fmla="*/ 27 h 67"/>
              <a:gd name="T40" fmla="*/ 24 w 67"/>
              <a:gd name="T41" fmla="*/ 23 h 67"/>
              <a:gd name="T42" fmla="*/ 26 w 67"/>
              <a:gd name="T43" fmla="*/ 22 h 67"/>
              <a:gd name="T44" fmla="*/ 36 w 67"/>
              <a:gd name="T45" fmla="*/ 22 h 67"/>
              <a:gd name="T46" fmla="*/ 38 w 67"/>
              <a:gd name="T47" fmla="*/ 23 h 67"/>
              <a:gd name="T48" fmla="*/ 38 w 67"/>
              <a:gd name="T49" fmla="*/ 45 h 67"/>
              <a:gd name="T50" fmla="*/ 41 w 67"/>
              <a:gd name="T51" fmla="*/ 45 h 67"/>
              <a:gd name="T52" fmla="*/ 43 w 67"/>
              <a:gd name="T53" fmla="*/ 47 h 67"/>
              <a:gd name="T54" fmla="*/ 43 w 67"/>
              <a:gd name="T55"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 h="67">
                <a:moveTo>
                  <a:pt x="55" y="12"/>
                </a:moveTo>
                <a:cubicBezTo>
                  <a:pt x="43" y="0"/>
                  <a:pt x="24" y="0"/>
                  <a:pt x="12" y="12"/>
                </a:cubicBezTo>
                <a:cubicBezTo>
                  <a:pt x="0" y="24"/>
                  <a:pt x="0" y="43"/>
                  <a:pt x="12" y="55"/>
                </a:cubicBezTo>
                <a:cubicBezTo>
                  <a:pt x="24" y="67"/>
                  <a:pt x="43" y="67"/>
                  <a:pt x="55" y="55"/>
                </a:cubicBezTo>
                <a:cubicBezTo>
                  <a:pt x="67" y="43"/>
                  <a:pt x="67" y="24"/>
                  <a:pt x="55" y="12"/>
                </a:cubicBezTo>
                <a:close/>
                <a:moveTo>
                  <a:pt x="33" y="8"/>
                </a:moveTo>
                <a:cubicBezTo>
                  <a:pt x="36" y="8"/>
                  <a:pt x="39" y="11"/>
                  <a:pt x="39" y="14"/>
                </a:cubicBezTo>
                <a:cubicBezTo>
                  <a:pt x="39" y="17"/>
                  <a:pt x="36" y="20"/>
                  <a:pt x="33" y="20"/>
                </a:cubicBezTo>
                <a:cubicBezTo>
                  <a:pt x="30" y="20"/>
                  <a:pt x="27" y="17"/>
                  <a:pt x="27" y="14"/>
                </a:cubicBezTo>
                <a:cubicBezTo>
                  <a:pt x="27" y="11"/>
                  <a:pt x="30" y="8"/>
                  <a:pt x="33" y="8"/>
                </a:cubicBezTo>
                <a:close/>
                <a:moveTo>
                  <a:pt x="43" y="51"/>
                </a:moveTo>
                <a:cubicBezTo>
                  <a:pt x="43" y="52"/>
                  <a:pt x="42" y="53"/>
                  <a:pt x="41" y="53"/>
                </a:cubicBezTo>
                <a:cubicBezTo>
                  <a:pt x="26" y="53"/>
                  <a:pt x="26" y="53"/>
                  <a:pt x="26" y="53"/>
                </a:cubicBezTo>
                <a:cubicBezTo>
                  <a:pt x="24" y="53"/>
                  <a:pt x="24" y="52"/>
                  <a:pt x="24" y="51"/>
                </a:cubicBezTo>
                <a:cubicBezTo>
                  <a:pt x="24" y="47"/>
                  <a:pt x="24" y="47"/>
                  <a:pt x="24" y="47"/>
                </a:cubicBezTo>
                <a:cubicBezTo>
                  <a:pt x="24" y="46"/>
                  <a:pt x="24" y="45"/>
                  <a:pt x="26" y="45"/>
                </a:cubicBezTo>
                <a:cubicBezTo>
                  <a:pt x="28" y="45"/>
                  <a:pt x="28" y="45"/>
                  <a:pt x="28" y="45"/>
                </a:cubicBezTo>
                <a:cubicBezTo>
                  <a:pt x="28" y="29"/>
                  <a:pt x="28" y="29"/>
                  <a:pt x="28" y="29"/>
                </a:cubicBezTo>
                <a:cubicBezTo>
                  <a:pt x="26" y="29"/>
                  <a:pt x="26" y="29"/>
                  <a:pt x="26" y="29"/>
                </a:cubicBezTo>
                <a:cubicBezTo>
                  <a:pt x="24" y="29"/>
                  <a:pt x="24" y="29"/>
                  <a:pt x="24" y="27"/>
                </a:cubicBezTo>
                <a:cubicBezTo>
                  <a:pt x="24" y="23"/>
                  <a:pt x="24" y="23"/>
                  <a:pt x="24" y="23"/>
                </a:cubicBezTo>
                <a:cubicBezTo>
                  <a:pt x="24" y="22"/>
                  <a:pt x="24" y="22"/>
                  <a:pt x="26" y="22"/>
                </a:cubicBezTo>
                <a:cubicBezTo>
                  <a:pt x="36" y="22"/>
                  <a:pt x="36" y="22"/>
                  <a:pt x="36" y="22"/>
                </a:cubicBezTo>
                <a:cubicBezTo>
                  <a:pt x="37" y="22"/>
                  <a:pt x="38" y="22"/>
                  <a:pt x="38" y="23"/>
                </a:cubicBezTo>
                <a:cubicBezTo>
                  <a:pt x="38" y="45"/>
                  <a:pt x="38" y="45"/>
                  <a:pt x="38" y="45"/>
                </a:cubicBezTo>
                <a:cubicBezTo>
                  <a:pt x="41" y="45"/>
                  <a:pt x="41" y="45"/>
                  <a:pt x="41" y="45"/>
                </a:cubicBezTo>
                <a:cubicBezTo>
                  <a:pt x="42" y="45"/>
                  <a:pt x="43" y="46"/>
                  <a:pt x="43" y="47"/>
                </a:cubicBezTo>
                <a:lnTo>
                  <a:pt x="43" y="51"/>
                </a:lnTo>
                <a:close/>
              </a:path>
            </a:pathLst>
          </a:custGeom>
          <a:solidFill>
            <a:schemeClr val="bg1"/>
          </a:solidFill>
          <a:ln>
            <a:noFill/>
          </a:ln>
          <a:extLst/>
        </p:spPr>
        <p:txBody>
          <a:bodyPr vert="horz" wrap="square" lIns="121899" tIns="60949" rIns="121899" bIns="60949" numCol="1" anchor="t" anchorCtr="0" compatLnSpc="1">
            <a:prstTxWarp prst="textNoShape">
              <a:avLst/>
            </a:prstTxWarp>
          </a:bodyPr>
          <a:lstStyle/>
          <a:p>
            <a:endParaRPr lang="th-TH"/>
          </a:p>
        </p:txBody>
      </p:sp>
      <p:sp>
        <p:nvSpPr>
          <p:cNvPr id="95" name="Curved Left Arrow 94"/>
          <p:cNvSpPr/>
          <p:nvPr/>
        </p:nvSpPr>
        <p:spPr bwMode="auto">
          <a:xfrm>
            <a:off x="5603462" y="2442696"/>
            <a:ext cx="468000" cy="1440000"/>
          </a:xfrm>
          <a:prstGeom prst="curvedLeftArrow">
            <a:avLst/>
          </a:prstGeom>
          <a:solidFill>
            <a:srgbClr val="00B0F0"/>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sp>
        <p:nvSpPr>
          <p:cNvPr id="96" name="Curved Left Arrow 95"/>
          <p:cNvSpPr/>
          <p:nvPr/>
        </p:nvSpPr>
        <p:spPr bwMode="auto">
          <a:xfrm>
            <a:off x="5603462" y="3921833"/>
            <a:ext cx="468000" cy="1440000"/>
          </a:xfrm>
          <a:prstGeom prst="curvedLeftArrow">
            <a:avLst/>
          </a:prstGeom>
          <a:solidFill>
            <a:srgbClr val="00B0F0"/>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spTree>
    <p:custDataLst>
      <p:tags r:id="rId1"/>
    </p:custData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CA" dirty="0"/>
              <a:t>Owner Adjustments</a:t>
            </a:r>
            <a:endParaRPr lang="en-US" dirty="0"/>
          </a:p>
        </p:txBody>
      </p:sp>
      <p:sp>
        <p:nvSpPr>
          <p:cNvPr id="5" name="Slide Number Placeholder 4"/>
          <p:cNvSpPr>
            <a:spLocks noGrp="1"/>
          </p:cNvSpPr>
          <p:nvPr>
            <p:ph type="sldNum" sz="quarter" idx="4"/>
          </p:nvPr>
        </p:nvSpPr>
        <p:spPr/>
        <p:txBody>
          <a:bodyPr/>
          <a:lstStyle/>
          <a:p>
            <a:fld id="{812A5277-1DB9-460F-9A21-B857ABB32666}" type="slidenum">
              <a:rPr lang="en-US" smtClean="0"/>
              <a:pPr/>
              <a:t>85</a:t>
            </a:fld>
            <a:endParaRPr lang="en-US" dirty="0"/>
          </a:p>
        </p:txBody>
      </p:sp>
      <p:cxnSp>
        <p:nvCxnSpPr>
          <p:cNvPr id="9" name="Straight Connector 8"/>
          <p:cNvCxnSpPr>
            <a:stCxn id="19" idx="2"/>
            <a:endCxn id="20" idx="0"/>
          </p:cNvCxnSpPr>
          <p:nvPr/>
        </p:nvCxnSpPr>
        <p:spPr bwMode="auto">
          <a:xfrm>
            <a:off x="4591083" y="4121056"/>
            <a:ext cx="0" cy="559190"/>
          </a:xfrm>
          <a:prstGeom prst="line">
            <a:avLst/>
          </a:prstGeom>
          <a:solidFill>
            <a:schemeClr val="accent1"/>
          </a:solidFill>
          <a:ln w="38100" cap="flat" cmpd="sng" algn="ctr">
            <a:solidFill>
              <a:schemeClr val="bg1">
                <a:lumMod val="50000"/>
              </a:schemeClr>
            </a:solidFill>
            <a:prstDash val="solid"/>
            <a:round/>
            <a:headEnd type="none" w="lg" len="lg"/>
            <a:tailEnd type="none" w="lg" len="lg"/>
          </a:ln>
          <a:effectLst/>
        </p:spPr>
      </p:cxnSp>
      <p:pic>
        <p:nvPicPr>
          <p:cNvPr id="10" name="Picture 9" descr="C:\Documents and Settings\msharron\Desktop\AW Computing profile pics\Allison Wheeler.png"/>
          <p:cNvPicPr>
            <a:picLocks noChangeAspect="1" noChangeArrowheads="1"/>
          </p:cNvPicPr>
          <p:nvPr/>
        </p:nvPicPr>
        <p:blipFill>
          <a:blip r:embed="rId4" cstate="print"/>
          <a:srcRect l="4718" t="-2988" r="-7590" b="56699"/>
          <a:stretch>
            <a:fillRect/>
          </a:stretch>
        </p:blipFill>
        <p:spPr bwMode="auto">
          <a:xfrm>
            <a:off x="2377017" y="2136851"/>
            <a:ext cx="834900" cy="828000"/>
          </a:xfrm>
          <a:prstGeom prst="ellipse">
            <a:avLst/>
          </a:prstGeom>
          <a:solidFill>
            <a:schemeClr val="bg1"/>
          </a:solidFill>
          <a:ln w="6350">
            <a:solidFill>
              <a:schemeClr val="bg1">
                <a:lumMod val="75000"/>
              </a:schemeClr>
            </a:solidFill>
          </a:ln>
          <a:effectLst>
            <a:outerShdw blurRad="50800" dist="38100" dir="2700000" algn="tl" rotWithShape="0">
              <a:prstClr val="black">
                <a:alpha val="40000"/>
              </a:prstClr>
            </a:outerShdw>
          </a:effectLst>
        </p:spPr>
      </p:pic>
      <p:pic>
        <p:nvPicPr>
          <p:cNvPr id="11" name="Picture 10" descr="Kathy Cooper US Sales Director.jpg"/>
          <p:cNvPicPr>
            <a:picLocks noChangeAspect="1"/>
          </p:cNvPicPr>
          <p:nvPr/>
        </p:nvPicPr>
        <p:blipFill>
          <a:blip r:embed="rId5" cstate="print"/>
          <a:srcRect t="6186" b="10336"/>
          <a:stretch>
            <a:fillRect/>
          </a:stretch>
        </p:blipFill>
        <p:spPr>
          <a:xfrm>
            <a:off x="2377017" y="3448970"/>
            <a:ext cx="828000" cy="828000"/>
          </a:xfrm>
          <a:prstGeom prst="ellipse">
            <a:avLst/>
          </a:prstGeom>
          <a:solidFill>
            <a:schemeClr val="bg1"/>
          </a:solidFill>
          <a:ln w="6350">
            <a:solidFill>
              <a:schemeClr val="bg1">
                <a:lumMod val="75000"/>
              </a:schemeClr>
            </a:solidFill>
          </a:ln>
          <a:effectLst>
            <a:outerShdw blurRad="50800" dist="38100" dir="2700000" algn="tl" rotWithShape="0">
              <a:prstClr val="black">
                <a:alpha val="40000"/>
              </a:prstClr>
            </a:outerShdw>
          </a:effectLst>
        </p:spPr>
      </p:pic>
      <p:cxnSp>
        <p:nvCxnSpPr>
          <p:cNvPr id="12" name="Straight Connector 11"/>
          <p:cNvCxnSpPr>
            <a:stCxn id="18" idx="2"/>
            <a:endCxn id="19" idx="0"/>
          </p:cNvCxnSpPr>
          <p:nvPr/>
        </p:nvCxnSpPr>
        <p:spPr bwMode="auto">
          <a:xfrm>
            <a:off x="4591083" y="2842569"/>
            <a:ext cx="0" cy="666487"/>
          </a:xfrm>
          <a:prstGeom prst="line">
            <a:avLst/>
          </a:prstGeom>
          <a:solidFill>
            <a:schemeClr val="accent1"/>
          </a:solidFill>
          <a:ln w="38100" cap="flat" cmpd="sng" algn="ctr">
            <a:solidFill>
              <a:schemeClr val="bg1">
                <a:lumMod val="50000"/>
              </a:schemeClr>
            </a:solidFill>
            <a:prstDash val="solid"/>
            <a:round/>
            <a:headEnd type="none" w="lg" len="lg"/>
            <a:tailEnd type="none" w="lg" len="lg"/>
          </a:ln>
          <a:effectLst/>
        </p:spPr>
      </p:cxnSp>
      <p:pic>
        <p:nvPicPr>
          <p:cNvPr id="13" name="Picture 12" descr="Frank Roberts 01.png"/>
          <p:cNvPicPr>
            <a:picLocks noChangeAspect="1"/>
          </p:cNvPicPr>
          <p:nvPr/>
        </p:nvPicPr>
        <p:blipFill>
          <a:blip r:embed="rId6" cstate="print"/>
          <a:srcRect l="12368" t="-896" r="21253" b="55982"/>
          <a:stretch>
            <a:fillRect/>
          </a:stretch>
        </p:blipFill>
        <p:spPr>
          <a:xfrm>
            <a:off x="1449214" y="4770917"/>
            <a:ext cx="828000" cy="828000"/>
          </a:xfrm>
          <a:prstGeom prst="ellipse">
            <a:avLst/>
          </a:prstGeom>
          <a:solidFill>
            <a:schemeClr val="bg1"/>
          </a:solidFill>
          <a:ln w="6350">
            <a:solidFill>
              <a:schemeClr val="bg1">
                <a:lumMod val="75000"/>
              </a:schemeClr>
            </a:solidFill>
          </a:ln>
          <a:effectLst>
            <a:outerShdw blurRad="50800" dist="38100" dir="2700000" algn="tl" rotWithShape="0">
              <a:prstClr val="black">
                <a:alpha val="40000"/>
              </a:prstClr>
            </a:outerShdw>
          </a:effectLst>
        </p:spPr>
      </p:pic>
      <p:pic>
        <p:nvPicPr>
          <p:cNvPr id="14" name="Picture 13" descr="Matt Wilson Sales Rep.jpg"/>
          <p:cNvPicPr>
            <a:picLocks noChangeAspect="1"/>
          </p:cNvPicPr>
          <p:nvPr/>
        </p:nvPicPr>
        <p:blipFill>
          <a:blip r:embed="rId7" cstate="print"/>
          <a:srcRect l="6029" r="38689" b="16770"/>
          <a:stretch>
            <a:fillRect/>
          </a:stretch>
        </p:blipFill>
        <p:spPr>
          <a:xfrm>
            <a:off x="2377017" y="4770917"/>
            <a:ext cx="829541" cy="828000"/>
          </a:xfrm>
          <a:prstGeom prst="ellipse">
            <a:avLst/>
          </a:prstGeom>
          <a:solidFill>
            <a:schemeClr val="bg1"/>
          </a:solidFill>
          <a:ln w="6350">
            <a:solidFill>
              <a:schemeClr val="bg1">
                <a:lumMod val="75000"/>
              </a:schemeClr>
            </a:solidFill>
          </a:ln>
          <a:effectLst>
            <a:outerShdw blurRad="50800" dist="38100" dir="2700000" algn="tl" rotWithShape="0">
              <a:prstClr val="black">
                <a:alpha val="40000"/>
              </a:prstClr>
            </a:outerShdw>
          </a:effectLst>
        </p:spPr>
      </p:pic>
      <p:pic>
        <p:nvPicPr>
          <p:cNvPr id="15" name="Picture 14" descr="Anna Bressan US Sales Rep.jpg"/>
          <p:cNvPicPr>
            <a:picLocks noChangeAspect="1"/>
          </p:cNvPicPr>
          <p:nvPr/>
        </p:nvPicPr>
        <p:blipFill>
          <a:blip r:embed="rId8" cstate="print"/>
          <a:srcRect l="56305" t="493" r="-809" b="32328"/>
          <a:stretch>
            <a:fillRect/>
          </a:stretch>
        </p:blipFill>
        <p:spPr>
          <a:xfrm>
            <a:off x="518790" y="4770917"/>
            <a:ext cx="826689" cy="828000"/>
          </a:xfrm>
          <a:prstGeom prst="ellipse">
            <a:avLst/>
          </a:prstGeom>
          <a:solidFill>
            <a:schemeClr val="bg1"/>
          </a:solidFill>
          <a:ln w="6350">
            <a:solidFill>
              <a:schemeClr val="bg1">
                <a:lumMod val="75000"/>
              </a:schemeClr>
            </a:solidFill>
          </a:ln>
          <a:effectLst>
            <a:outerShdw blurRad="50800" dist="38100" dir="2700000" algn="tl" rotWithShape="0">
              <a:prstClr val="black">
                <a:alpha val="40000"/>
              </a:prstClr>
            </a:outerShdw>
          </a:effectLst>
        </p:spPr>
      </p:pic>
      <p:sp>
        <p:nvSpPr>
          <p:cNvPr id="18" name="Rounded Rectangle 17"/>
          <p:cNvSpPr/>
          <p:nvPr/>
        </p:nvSpPr>
        <p:spPr>
          <a:xfrm>
            <a:off x="3583083" y="2230569"/>
            <a:ext cx="2016000" cy="612000"/>
          </a:xfrm>
          <a:prstGeom prst="roundRect">
            <a:avLst/>
          </a:prstGeom>
          <a:solidFill>
            <a:schemeClr val="bg1">
              <a:alpha val="50000"/>
            </a:schemeClr>
          </a:solidFill>
          <a:ln w="38100">
            <a:solidFill>
              <a:srgbClr val="015BA7"/>
            </a:solidFill>
          </a:ln>
          <a:effectLst/>
          <a:scene3d>
            <a:camera prst="orthographicFront"/>
            <a:lightRig rig="flat" dir="t"/>
          </a:scene3d>
          <a:sp3d prstMaterial="dkEdge"/>
        </p:spPr>
        <p:style>
          <a:lnRef idx="0">
            <a:scrgbClr r="0" g="0" b="0"/>
          </a:lnRef>
          <a:fillRef idx="2">
            <a:scrgbClr r="0" g="0" b="0"/>
          </a:fillRef>
          <a:effectRef idx="1">
            <a:schemeClr val="accent1">
              <a:hueOff val="0"/>
              <a:satOff val="0"/>
              <a:lumOff val="0"/>
              <a:alphaOff val="0"/>
            </a:schemeClr>
          </a:effectRef>
          <a:fontRef idx="minor">
            <a:schemeClr val="dk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800" b="1" dirty="0">
                <a:solidFill>
                  <a:schemeClr val="tx1"/>
                </a:solidFill>
                <a:latin typeface="Arial" pitchFamily="34" charset="0"/>
                <a:cs typeface="Arial" pitchFamily="34" charset="0"/>
              </a:rPr>
              <a:t>VP Global Sales </a:t>
            </a:r>
            <a:r>
              <a:rPr lang="en-US" sz="1800" i="0" u="none" strike="noStrike" kern="1200" dirty="0">
                <a:solidFill>
                  <a:schemeClr val="tx1"/>
                </a:solidFill>
                <a:latin typeface="Arial" pitchFamily="34" charset="0"/>
                <a:cs typeface="Arial" pitchFamily="34" charset="0"/>
              </a:rPr>
              <a:t>Allison Wheeler</a:t>
            </a:r>
            <a:endParaRPr lang="en-US" sz="1800" kern="1200" dirty="0">
              <a:solidFill>
                <a:schemeClr val="tx1"/>
              </a:solidFill>
            </a:endParaRPr>
          </a:p>
        </p:txBody>
      </p:sp>
      <p:sp>
        <p:nvSpPr>
          <p:cNvPr id="19" name="Rounded Rectangle 18"/>
          <p:cNvSpPr/>
          <p:nvPr/>
        </p:nvSpPr>
        <p:spPr>
          <a:xfrm>
            <a:off x="3583083" y="3509056"/>
            <a:ext cx="2016000" cy="612000"/>
          </a:xfrm>
          <a:prstGeom prst="roundRect">
            <a:avLst/>
          </a:prstGeom>
          <a:solidFill>
            <a:schemeClr val="bg1">
              <a:alpha val="67000"/>
            </a:schemeClr>
          </a:solidFill>
          <a:ln w="38100">
            <a:solidFill>
              <a:srgbClr val="015BA7"/>
            </a:solidFill>
          </a:ln>
          <a:effectLst/>
          <a:scene3d>
            <a:camera prst="orthographicFront"/>
            <a:lightRig rig="flat" dir="t"/>
          </a:scene3d>
          <a:sp3d prstMaterial="dkEdge"/>
        </p:spPr>
        <p:style>
          <a:lnRef idx="0">
            <a:scrgbClr r="0" g="0" b="0"/>
          </a:lnRef>
          <a:fillRef idx="2">
            <a:scrgbClr r="0" g="0" b="0"/>
          </a:fillRef>
          <a:effectRef idx="1">
            <a:schemeClr val="accent1">
              <a:hueOff val="0"/>
              <a:satOff val="0"/>
              <a:lumOff val="0"/>
              <a:alphaOff val="0"/>
            </a:schemeClr>
          </a:effectRef>
          <a:fontRef idx="minor">
            <a:schemeClr val="dk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800" b="1" dirty="0">
                <a:solidFill>
                  <a:schemeClr val="tx1"/>
                </a:solidFill>
                <a:latin typeface="Arial" pitchFamily="34" charset="0"/>
                <a:cs typeface="Arial" pitchFamily="34" charset="0"/>
              </a:rPr>
              <a:t>US Sales Director</a:t>
            </a:r>
            <a:br>
              <a:rPr lang="en-US" sz="1800" b="1" dirty="0">
                <a:solidFill>
                  <a:schemeClr val="tx1"/>
                </a:solidFill>
                <a:latin typeface="Arial" pitchFamily="34" charset="0"/>
                <a:cs typeface="Arial" pitchFamily="34" charset="0"/>
              </a:rPr>
            </a:br>
            <a:r>
              <a:rPr lang="en-US" sz="1800" i="0" u="none" strike="noStrike" kern="1200" dirty="0">
                <a:solidFill>
                  <a:schemeClr val="tx1"/>
                </a:solidFill>
                <a:latin typeface="Arial" pitchFamily="34" charset="0"/>
                <a:cs typeface="Arial" pitchFamily="34" charset="0"/>
              </a:rPr>
              <a:t>Kathy Cooper</a:t>
            </a:r>
            <a:endParaRPr lang="en-US" sz="1800" kern="1200" dirty="0">
              <a:solidFill>
                <a:schemeClr val="tx1"/>
              </a:solidFill>
            </a:endParaRPr>
          </a:p>
        </p:txBody>
      </p:sp>
      <p:sp>
        <p:nvSpPr>
          <p:cNvPr id="20" name="Rounded Rectangle 19"/>
          <p:cNvSpPr/>
          <p:nvPr/>
        </p:nvSpPr>
        <p:spPr>
          <a:xfrm>
            <a:off x="3583083" y="4680246"/>
            <a:ext cx="2016000" cy="1044000"/>
          </a:xfrm>
          <a:prstGeom prst="roundRect">
            <a:avLst>
              <a:gd name="adj" fmla="val 6994"/>
            </a:avLst>
          </a:prstGeom>
          <a:solidFill>
            <a:schemeClr val="bg1">
              <a:alpha val="67000"/>
            </a:schemeClr>
          </a:solidFill>
          <a:ln w="38100">
            <a:solidFill>
              <a:srgbClr val="015BA7"/>
            </a:solidFill>
          </a:ln>
          <a:effectLst/>
          <a:scene3d>
            <a:camera prst="orthographicFront"/>
            <a:lightRig rig="flat" dir="t"/>
          </a:scene3d>
          <a:sp3d prstMaterial="dkEdge"/>
        </p:spPr>
        <p:style>
          <a:lnRef idx="0">
            <a:scrgbClr r="0" g="0" b="0"/>
          </a:lnRef>
          <a:fillRef idx="2">
            <a:scrgbClr r="0" g="0" b="0"/>
          </a:fillRef>
          <a:effectRef idx="1">
            <a:schemeClr val="accent1">
              <a:hueOff val="0"/>
              <a:satOff val="0"/>
              <a:lumOff val="0"/>
              <a:alphaOff val="0"/>
            </a:schemeClr>
          </a:effectRef>
          <a:fontRef idx="minor">
            <a:schemeClr val="dk1"/>
          </a:fontRef>
        </p:style>
        <p:txBody>
          <a:bodyPr spcFirstLastPara="0" vert="horz" wrap="square" lIns="8890" tIns="8890" rIns="8890" bIns="8890" numCol="1" spcCol="1270" anchor="ctr" anchorCtr="0">
            <a:noAutofit/>
          </a:bodyPr>
          <a:lstStyle/>
          <a:p>
            <a:pPr algn="ctr" defTabSz="622300">
              <a:lnSpc>
                <a:spcPct val="90000"/>
              </a:lnSpc>
              <a:spcBef>
                <a:spcPct val="0"/>
              </a:spcBef>
              <a:spcAft>
                <a:spcPct val="35000"/>
              </a:spcAft>
            </a:pPr>
            <a:r>
              <a:rPr lang="en-US" sz="1800" b="1" dirty="0">
                <a:solidFill>
                  <a:schemeClr val="tx1"/>
                </a:solidFill>
                <a:latin typeface="Arial" pitchFamily="34" charset="0"/>
                <a:cs typeface="Arial" pitchFamily="34" charset="0"/>
              </a:rPr>
              <a:t>US Sales Reps</a:t>
            </a:r>
            <a:br>
              <a:rPr lang="en-US" sz="1800" b="1" dirty="0">
                <a:solidFill>
                  <a:schemeClr val="tx1"/>
                </a:solidFill>
                <a:latin typeface="Arial" pitchFamily="34" charset="0"/>
                <a:cs typeface="Arial" pitchFamily="34" charset="0"/>
              </a:rPr>
            </a:br>
            <a:r>
              <a:rPr lang="en-US" sz="1800" dirty="0">
                <a:solidFill>
                  <a:schemeClr val="tx1"/>
                </a:solidFill>
                <a:latin typeface="Arial" pitchFamily="34" charset="0"/>
                <a:cs typeface="Arial" pitchFamily="34" charset="0"/>
              </a:rPr>
              <a:t>Anna Bressan</a:t>
            </a:r>
            <a:br>
              <a:rPr lang="en-US" sz="1800" dirty="0">
                <a:solidFill>
                  <a:schemeClr val="tx1"/>
                </a:solidFill>
                <a:latin typeface="Arial" pitchFamily="34" charset="0"/>
                <a:cs typeface="Arial" pitchFamily="34" charset="0"/>
              </a:rPr>
            </a:br>
            <a:r>
              <a:rPr lang="en-US" sz="1800" dirty="0">
                <a:solidFill>
                  <a:schemeClr val="tx1"/>
                </a:solidFill>
                <a:latin typeface="Arial" pitchFamily="34" charset="0"/>
                <a:cs typeface="Arial" pitchFamily="34" charset="0"/>
              </a:rPr>
              <a:t>Frank Roberts</a:t>
            </a:r>
            <a:br>
              <a:rPr lang="en-US" sz="1800" dirty="0">
                <a:solidFill>
                  <a:schemeClr val="tx1"/>
                </a:solidFill>
                <a:latin typeface="Arial" pitchFamily="34" charset="0"/>
                <a:cs typeface="Arial" pitchFamily="34" charset="0"/>
              </a:rPr>
            </a:br>
            <a:r>
              <a:rPr lang="en-US" sz="1800" dirty="0">
                <a:solidFill>
                  <a:schemeClr val="tx1"/>
                </a:solidFill>
                <a:latin typeface="Arial" pitchFamily="34" charset="0"/>
                <a:cs typeface="Arial" pitchFamily="34" charset="0"/>
              </a:rPr>
              <a:t>Matt Wilson</a:t>
            </a:r>
          </a:p>
        </p:txBody>
      </p:sp>
      <p:sp>
        <p:nvSpPr>
          <p:cNvPr id="21" name="TextBox 20"/>
          <p:cNvSpPr txBox="1"/>
          <p:nvPr/>
        </p:nvSpPr>
        <p:spPr>
          <a:xfrm>
            <a:off x="5754416" y="2174293"/>
            <a:ext cx="2412000" cy="646331"/>
          </a:xfrm>
          <a:prstGeom prst="rect">
            <a:avLst/>
          </a:prstGeom>
          <a:noFill/>
        </p:spPr>
        <p:txBody>
          <a:bodyPr wrap="square" rtlCol="0">
            <a:spAutoFit/>
          </a:bodyPr>
          <a:lstStyle/>
          <a:p>
            <a:pPr algn="l"/>
            <a:r>
              <a:rPr lang="en-US" sz="1800" dirty="0">
                <a:solidFill>
                  <a:srgbClr val="0070C0"/>
                </a:solidFill>
                <a:latin typeface="Arial" pitchFamily="34" charset="0"/>
                <a:cs typeface="Arial" pitchFamily="34" charset="0"/>
              </a:rPr>
              <a:t>Allison can adjust her own forecast.</a:t>
            </a:r>
          </a:p>
        </p:txBody>
      </p:sp>
      <p:sp>
        <p:nvSpPr>
          <p:cNvPr id="22" name="TextBox 21"/>
          <p:cNvSpPr txBox="1"/>
          <p:nvPr/>
        </p:nvSpPr>
        <p:spPr>
          <a:xfrm>
            <a:off x="5754416" y="3461118"/>
            <a:ext cx="2412000" cy="646331"/>
          </a:xfrm>
          <a:prstGeom prst="rect">
            <a:avLst/>
          </a:prstGeom>
          <a:noFill/>
        </p:spPr>
        <p:txBody>
          <a:bodyPr wrap="square" rtlCol="0">
            <a:spAutoFit/>
          </a:bodyPr>
          <a:lstStyle/>
          <a:p>
            <a:pPr algn="l"/>
            <a:r>
              <a:rPr lang="en-CA" sz="1800" dirty="0">
                <a:solidFill>
                  <a:srgbClr val="0070C0"/>
                </a:solidFill>
                <a:latin typeface="Arial" pitchFamily="34" charset="0"/>
                <a:cs typeface="Arial" pitchFamily="34" charset="0"/>
              </a:rPr>
              <a:t>Kathy can adjust her own forecast.</a:t>
            </a:r>
            <a:endParaRPr lang="en-US" sz="1800" dirty="0">
              <a:solidFill>
                <a:srgbClr val="0070C0"/>
              </a:solidFill>
              <a:latin typeface="Arial" pitchFamily="34" charset="0"/>
              <a:cs typeface="Arial" pitchFamily="34" charset="0"/>
            </a:endParaRPr>
          </a:p>
        </p:txBody>
      </p:sp>
      <p:sp>
        <p:nvSpPr>
          <p:cNvPr id="23" name="Rectangle 22"/>
          <p:cNvSpPr/>
          <p:nvPr/>
        </p:nvSpPr>
        <p:spPr bwMode="auto">
          <a:xfrm>
            <a:off x="0" y="747384"/>
            <a:ext cx="12188825" cy="835232"/>
          </a:xfrm>
          <a:prstGeom prst="rect">
            <a:avLst/>
          </a:prstGeom>
          <a:solidFill>
            <a:schemeClr val="tx1"/>
          </a:solidFill>
          <a:ln w="38100" cap="flat" cmpd="sng" algn="ctr">
            <a:noFill/>
            <a:prstDash val="solid"/>
            <a:round/>
            <a:headEnd type="none" w="med" len="med"/>
            <a:tailEnd type="none" w="med" len="med"/>
          </a:ln>
          <a:effectLst/>
        </p:spPr>
        <p:txBody>
          <a:bodyPr vert="horz" wrap="square" lIns="1340885" tIns="45712" rIns="457120" bIns="45712" numCol="1" rtlCol="0" anchor="ctr" anchorCtr="0" compatLnSpc="1">
            <a:prstTxWarp prst="textNoShape">
              <a:avLst/>
            </a:prstTxWarp>
          </a:bodyPr>
          <a:lstStyle/>
          <a:p>
            <a:pPr marL="3174" algn="l" defTabSz="914231" eaLnBrk="0" hangingPunct="0">
              <a:lnSpc>
                <a:spcPct val="85000"/>
              </a:lnSpc>
            </a:pPr>
            <a:r>
              <a:rPr lang="en-CA" kern="0" dirty="0">
                <a:solidFill>
                  <a:schemeClr val="bg1"/>
                </a:solidFill>
                <a:latin typeface="Arial" pitchFamily="34" charset="0"/>
                <a:cs typeface="Arial" pitchFamily="34" charset="0"/>
              </a:rPr>
              <a:t>Owner Adjustments allow forecast users to adjust the forecast amounts of their own forecast.</a:t>
            </a:r>
            <a:endParaRPr lang="en-US" kern="0" dirty="0">
              <a:solidFill>
                <a:schemeClr val="bg1"/>
              </a:solidFill>
              <a:latin typeface="Arial" pitchFamily="34" charset="0"/>
              <a:cs typeface="Arial" pitchFamily="34" charset="0"/>
            </a:endParaRPr>
          </a:p>
        </p:txBody>
      </p:sp>
      <p:sp>
        <p:nvSpPr>
          <p:cNvPr id="24" name="TextBox 23"/>
          <p:cNvSpPr txBox="1"/>
          <p:nvPr/>
        </p:nvSpPr>
        <p:spPr bwMode="white">
          <a:xfrm>
            <a:off x="0" y="804790"/>
            <a:ext cx="1295063" cy="275103"/>
          </a:xfrm>
          <a:prstGeom prst="rect">
            <a:avLst/>
          </a:prstGeom>
          <a:noFill/>
          <a:ln>
            <a:noFill/>
          </a:ln>
        </p:spPr>
        <p:txBody>
          <a:bodyPr wrap="square" lIns="91424" tIns="45712" rIns="91424" bIns="45712" rtlCol="0">
            <a:spAutoFit/>
          </a:bodyPr>
          <a:lstStyle/>
          <a:p>
            <a:r>
              <a:rPr lang="en-US" sz="1200" dirty="0">
                <a:solidFill>
                  <a:schemeClr val="bg1"/>
                </a:solidFill>
                <a:latin typeface="Arial" panose="020B0604020202020204" pitchFamily="34" charset="0"/>
                <a:cs typeface="Arial" panose="020B0604020202020204" pitchFamily="34" charset="0"/>
              </a:rPr>
              <a:t>DEFINITION:</a:t>
            </a:r>
          </a:p>
        </p:txBody>
      </p:sp>
      <p:grpSp>
        <p:nvGrpSpPr>
          <p:cNvPr id="2" name="Group 4"/>
          <p:cNvGrpSpPr>
            <a:grpSpLocks noChangeAspect="1"/>
          </p:cNvGrpSpPr>
          <p:nvPr/>
        </p:nvGrpSpPr>
        <p:grpSpPr bwMode="auto">
          <a:xfrm>
            <a:off x="436563" y="1109574"/>
            <a:ext cx="422275" cy="328613"/>
            <a:chOff x="275" y="1308"/>
            <a:chExt cx="266" cy="207"/>
          </a:xfrm>
        </p:grpSpPr>
        <p:sp>
          <p:nvSpPr>
            <p:cNvPr id="26" name="AutoShape 3"/>
            <p:cNvSpPr>
              <a:spLocks noChangeAspect="1" noChangeArrowheads="1" noTextEdit="1"/>
            </p:cNvSpPr>
            <p:nvPr/>
          </p:nvSpPr>
          <p:spPr bwMode="auto">
            <a:xfrm>
              <a:off x="275" y="1308"/>
              <a:ext cx="26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5"/>
            <p:cNvSpPr>
              <a:spLocks noEditPoints="1"/>
            </p:cNvSpPr>
            <p:nvPr/>
          </p:nvSpPr>
          <p:spPr bwMode="auto">
            <a:xfrm>
              <a:off x="275" y="1308"/>
              <a:ext cx="266" cy="177"/>
            </a:xfrm>
            <a:custGeom>
              <a:avLst/>
              <a:gdLst>
                <a:gd name="T0" fmla="*/ 1284 w 1330"/>
                <a:gd name="T1" fmla="*/ 75 h 886"/>
                <a:gd name="T2" fmla="*/ 1308 w 1330"/>
                <a:gd name="T3" fmla="*/ 78 h 886"/>
                <a:gd name="T4" fmla="*/ 1329 w 1330"/>
                <a:gd name="T5" fmla="*/ 85 h 886"/>
                <a:gd name="T6" fmla="*/ 1329 w 1330"/>
                <a:gd name="T7" fmla="*/ 837 h 886"/>
                <a:gd name="T8" fmla="*/ 1228 w 1330"/>
                <a:gd name="T9" fmla="*/ 849 h 886"/>
                <a:gd name="T10" fmla="*/ 1052 w 1330"/>
                <a:gd name="T11" fmla="*/ 843 h 886"/>
                <a:gd name="T12" fmla="*/ 921 w 1330"/>
                <a:gd name="T13" fmla="*/ 836 h 886"/>
                <a:gd name="T14" fmla="*/ 797 w 1330"/>
                <a:gd name="T15" fmla="*/ 844 h 886"/>
                <a:gd name="T16" fmla="*/ 733 w 1330"/>
                <a:gd name="T17" fmla="*/ 871 h 886"/>
                <a:gd name="T18" fmla="*/ 678 w 1330"/>
                <a:gd name="T19" fmla="*/ 886 h 886"/>
                <a:gd name="T20" fmla="*/ 636 w 1330"/>
                <a:gd name="T21" fmla="*/ 884 h 886"/>
                <a:gd name="T22" fmla="*/ 581 w 1330"/>
                <a:gd name="T23" fmla="*/ 868 h 886"/>
                <a:gd name="T24" fmla="*/ 7 w 1330"/>
                <a:gd name="T25" fmla="*/ 844 h 886"/>
                <a:gd name="T26" fmla="*/ 2 w 1330"/>
                <a:gd name="T27" fmla="*/ 837 h 886"/>
                <a:gd name="T28" fmla="*/ 0 w 1330"/>
                <a:gd name="T29" fmla="*/ 101 h 886"/>
                <a:gd name="T30" fmla="*/ 10 w 1330"/>
                <a:gd name="T31" fmla="*/ 82 h 886"/>
                <a:gd name="T32" fmla="*/ 43 w 1330"/>
                <a:gd name="T33" fmla="*/ 70 h 886"/>
                <a:gd name="T34" fmla="*/ 52 w 1330"/>
                <a:gd name="T35" fmla="*/ 49 h 886"/>
                <a:gd name="T36" fmla="*/ 48 w 1330"/>
                <a:gd name="T37" fmla="*/ 20 h 886"/>
                <a:gd name="T38" fmla="*/ 63 w 1330"/>
                <a:gd name="T39" fmla="*/ 4 h 886"/>
                <a:gd name="T40" fmla="*/ 222 w 1330"/>
                <a:gd name="T41" fmla="*/ 6 h 886"/>
                <a:gd name="T42" fmla="*/ 394 w 1330"/>
                <a:gd name="T43" fmla="*/ 0 h 886"/>
                <a:gd name="T44" fmla="*/ 525 w 1330"/>
                <a:gd name="T45" fmla="*/ 9 h 886"/>
                <a:gd name="T46" fmla="*/ 612 w 1330"/>
                <a:gd name="T47" fmla="*/ 34 h 886"/>
                <a:gd name="T48" fmla="*/ 661 w 1330"/>
                <a:gd name="T49" fmla="*/ 69 h 886"/>
                <a:gd name="T50" fmla="*/ 709 w 1330"/>
                <a:gd name="T51" fmla="*/ 36 h 886"/>
                <a:gd name="T52" fmla="*/ 774 w 1330"/>
                <a:gd name="T53" fmla="*/ 15 h 886"/>
                <a:gd name="T54" fmla="*/ 933 w 1330"/>
                <a:gd name="T55" fmla="*/ 0 h 886"/>
                <a:gd name="T56" fmla="*/ 1188 w 1330"/>
                <a:gd name="T57" fmla="*/ 10 h 886"/>
                <a:gd name="T58" fmla="*/ 1270 w 1330"/>
                <a:gd name="T59" fmla="*/ 11 h 886"/>
                <a:gd name="T60" fmla="*/ 1280 w 1330"/>
                <a:gd name="T61" fmla="*/ 19 h 886"/>
                <a:gd name="T62" fmla="*/ 1280 w 1330"/>
                <a:gd name="T63" fmla="*/ 61 h 886"/>
                <a:gd name="T64" fmla="*/ 1241 w 1330"/>
                <a:gd name="T65" fmla="*/ 45 h 886"/>
                <a:gd name="T66" fmla="*/ 1094 w 1330"/>
                <a:gd name="T67" fmla="*/ 45 h 886"/>
                <a:gd name="T68" fmla="*/ 938 w 1330"/>
                <a:gd name="T69" fmla="*/ 37 h 886"/>
                <a:gd name="T70" fmla="*/ 816 w 1330"/>
                <a:gd name="T71" fmla="*/ 42 h 886"/>
                <a:gd name="T72" fmla="*/ 734 w 1330"/>
                <a:gd name="T73" fmla="*/ 67 h 886"/>
                <a:gd name="T74" fmla="*/ 684 w 1330"/>
                <a:gd name="T75" fmla="*/ 101 h 886"/>
                <a:gd name="T76" fmla="*/ 705 w 1330"/>
                <a:gd name="T77" fmla="*/ 770 h 886"/>
                <a:gd name="T78" fmla="*/ 823 w 1330"/>
                <a:gd name="T79" fmla="*/ 744 h 886"/>
                <a:gd name="T80" fmla="*/ 1015 w 1330"/>
                <a:gd name="T81" fmla="*/ 739 h 886"/>
                <a:gd name="T82" fmla="*/ 596 w 1330"/>
                <a:gd name="T83" fmla="*/ 756 h 886"/>
                <a:gd name="T84" fmla="*/ 633 w 1330"/>
                <a:gd name="T85" fmla="*/ 782 h 886"/>
                <a:gd name="T86" fmla="*/ 643 w 1330"/>
                <a:gd name="T87" fmla="*/ 781 h 886"/>
                <a:gd name="T88" fmla="*/ 645 w 1330"/>
                <a:gd name="T89" fmla="*/ 101 h 886"/>
                <a:gd name="T90" fmla="*/ 596 w 1330"/>
                <a:gd name="T91" fmla="*/ 67 h 886"/>
                <a:gd name="T92" fmla="*/ 514 w 1330"/>
                <a:gd name="T93" fmla="*/ 42 h 886"/>
                <a:gd name="T94" fmla="*/ 394 w 1330"/>
                <a:gd name="T95" fmla="*/ 37 h 886"/>
                <a:gd name="T96" fmla="*/ 237 w 1330"/>
                <a:gd name="T97" fmla="*/ 45 h 886"/>
                <a:gd name="T98" fmla="*/ 88 w 1330"/>
                <a:gd name="T99" fmla="*/ 45 h 886"/>
                <a:gd name="T100" fmla="*/ 88 w 1330"/>
                <a:gd name="T101" fmla="*/ 749 h 886"/>
                <a:gd name="T102" fmla="*/ 348 w 1330"/>
                <a:gd name="T103" fmla="*/ 739 h 886"/>
                <a:gd name="T104" fmla="*/ 509 w 1330"/>
                <a:gd name="T105" fmla="*/ 744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30" h="886">
                  <a:moveTo>
                    <a:pt x="1280" y="69"/>
                  </a:moveTo>
                  <a:lnTo>
                    <a:pt x="1280" y="69"/>
                  </a:lnTo>
                  <a:lnTo>
                    <a:pt x="1283" y="72"/>
                  </a:lnTo>
                  <a:lnTo>
                    <a:pt x="1284" y="75"/>
                  </a:lnTo>
                  <a:lnTo>
                    <a:pt x="1288" y="76"/>
                  </a:lnTo>
                  <a:lnTo>
                    <a:pt x="1292" y="77"/>
                  </a:lnTo>
                  <a:lnTo>
                    <a:pt x="1299" y="78"/>
                  </a:lnTo>
                  <a:lnTo>
                    <a:pt x="1308" y="78"/>
                  </a:lnTo>
                  <a:lnTo>
                    <a:pt x="1316" y="78"/>
                  </a:lnTo>
                  <a:lnTo>
                    <a:pt x="1324" y="80"/>
                  </a:lnTo>
                  <a:lnTo>
                    <a:pt x="1326" y="82"/>
                  </a:lnTo>
                  <a:lnTo>
                    <a:pt x="1329" y="85"/>
                  </a:lnTo>
                  <a:lnTo>
                    <a:pt x="1330" y="88"/>
                  </a:lnTo>
                  <a:lnTo>
                    <a:pt x="1329" y="93"/>
                  </a:lnTo>
                  <a:lnTo>
                    <a:pt x="1329" y="93"/>
                  </a:lnTo>
                  <a:lnTo>
                    <a:pt x="1329" y="837"/>
                  </a:lnTo>
                  <a:lnTo>
                    <a:pt x="1329" y="837"/>
                  </a:lnTo>
                  <a:lnTo>
                    <a:pt x="1296" y="843"/>
                  </a:lnTo>
                  <a:lnTo>
                    <a:pt x="1263" y="847"/>
                  </a:lnTo>
                  <a:lnTo>
                    <a:pt x="1228" y="849"/>
                  </a:lnTo>
                  <a:lnTo>
                    <a:pt x="1193" y="849"/>
                  </a:lnTo>
                  <a:lnTo>
                    <a:pt x="1159" y="849"/>
                  </a:lnTo>
                  <a:lnTo>
                    <a:pt x="1123" y="847"/>
                  </a:lnTo>
                  <a:lnTo>
                    <a:pt x="1052" y="843"/>
                  </a:lnTo>
                  <a:lnTo>
                    <a:pt x="1052" y="843"/>
                  </a:lnTo>
                  <a:lnTo>
                    <a:pt x="986" y="838"/>
                  </a:lnTo>
                  <a:lnTo>
                    <a:pt x="954" y="837"/>
                  </a:lnTo>
                  <a:lnTo>
                    <a:pt x="921" y="836"/>
                  </a:lnTo>
                  <a:lnTo>
                    <a:pt x="889" y="837"/>
                  </a:lnTo>
                  <a:lnTo>
                    <a:pt x="858" y="838"/>
                  </a:lnTo>
                  <a:lnTo>
                    <a:pt x="827" y="841"/>
                  </a:lnTo>
                  <a:lnTo>
                    <a:pt x="797" y="844"/>
                  </a:lnTo>
                  <a:lnTo>
                    <a:pt x="797" y="844"/>
                  </a:lnTo>
                  <a:lnTo>
                    <a:pt x="779" y="849"/>
                  </a:lnTo>
                  <a:lnTo>
                    <a:pt x="762" y="856"/>
                  </a:lnTo>
                  <a:lnTo>
                    <a:pt x="733" y="871"/>
                  </a:lnTo>
                  <a:lnTo>
                    <a:pt x="717" y="877"/>
                  </a:lnTo>
                  <a:lnTo>
                    <a:pt x="699" y="882"/>
                  </a:lnTo>
                  <a:lnTo>
                    <a:pt x="689" y="884"/>
                  </a:lnTo>
                  <a:lnTo>
                    <a:pt x="678" y="886"/>
                  </a:lnTo>
                  <a:lnTo>
                    <a:pt x="666" y="886"/>
                  </a:lnTo>
                  <a:lnTo>
                    <a:pt x="652" y="886"/>
                  </a:lnTo>
                  <a:lnTo>
                    <a:pt x="652" y="886"/>
                  </a:lnTo>
                  <a:lnTo>
                    <a:pt x="636" y="884"/>
                  </a:lnTo>
                  <a:lnTo>
                    <a:pt x="621" y="882"/>
                  </a:lnTo>
                  <a:lnTo>
                    <a:pt x="607" y="878"/>
                  </a:lnTo>
                  <a:lnTo>
                    <a:pt x="594" y="874"/>
                  </a:lnTo>
                  <a:lnTo>
                    <a:pt x="581" y="868"/>
                  </a:lnTo>
                  <a:lnTo>
                    <a:pt x="569" y="862"/>
                  </a:lnTo>
                  <a:lnTo>
                    <a:pt x="539" y="844"/>
                  </a:lnTo>
                  <a:lnTo>
                    <a:pt x="539" y="844"/>
                  </a:lnTo>
                  <a:lnTo>
                    <a:pt x="7" y="844"/>
                  </a:lnTo>
                  <a:lnTo>
                    <a:pt x="7" y="844"/>
                  </a:lnTo>
                  <a:lnTo>
                    <a:pt x="7" y="841"/>
                  </a:lnTo>
                  <a:lnTo>
                    <a:pt x="6" y="838"/>
                  </a:lnTo>
                  <a:lnTo>
                    <a:pt x="2" y="837"/>
                  </a:lnTo>
                  <a:lnTo>
                    <a:pt x="0" y="837"/>
                  </a:lnTo>
                  <a:lnTo>
                    <a:pt x="0" y="837"/>
                  </a:lnTo>
                  <a:lnTo>
                    <a:pt x="0" y="101"/>
                  </a:lnTo>
                  <a:lnTo>
                    <a:pt x="0" y="101"/>
                  </a:lnTo>
                  <a:lnTo>
                    <a:pt x="0" y="95"/>
                  </a:lnTo>
                  <a:lnTo>
                    <a:pt x="2" y="90"/>
                  </a:lnTo>
                  <a:lnTo>
                    <a:pt x="6" y="85"/>
                  </a:lnTo>
                  <a:lnTo>
                    <a:pt x="10" y="82"/>
                  </a:lnTo>
                  <a:lnTo>
                    <a:pt x="21" y="77"/>
                  </a:lnTo>
                  <a:lnTo>
                    <a:pt x="32" y="73"/>
                  </a:lnTo>
                  <a:lnTo>
                    <a:pt x="38" y="72"/>
                  </a:lnTo>
                  <a:lnTo>
                    <a:pt x="43" y="70"/>
                  </a:lnTo>
                  <a:lnTo>
                    <a:pt x="47" y="66"/>
                  </a:lnTo>
                  <a:lnTo>
                    <a:pt x="51" y="61"/>
                  </a:lnTo>
                  <a:lnTo>
                    <a:pt x="52" y="56"/>
                  </a:lnTo>
                  <a:lnTo>
                    <a:pt x="52" y="49"/>
                  </a:lnTo>
                  <a:lnTo>
                    <a:pt x="51" y="40"/>
                  </a:lnTo>
                  <a:lnTo>
                    <a:pt x="47" y="29"/>
                  </a:lnTo>
                  <a:lnTo>
                    <a:pt x="47" y="29"/>
                  </a:lnTo>
                  <a:lnTo>
                    <a:pt x="48" y="20"/>
                  </a:lnTo>
                  <a:lnTo>
                    <a:pt x="52" y="12"/>
                  </a:lnTo>
                  <a:lnTo>
                    <a:pt x="57" y="7"/>
                  </a:lnTo>
                  <a:lnTo>
                    <a:pt x="63" y="4"/>
                  </a:lnTo>
                  <a:lnTo>
                    <a:pt x="63" y="4"/>
                  </a:lnTo>
                  <a:lnTo>
                    <a:pt x="88" y="6"/>
                  </a:lnTo>
                  <a:lnTo>
                    <a:pt x="114" y="7"/>
                  </a:lnTo>
                  <a:lnTo>
                    <a:pt x="168" y="7"/>
                  </a:lnTo>
                  <a:lnTo>
                    <a:pt x="222" y="6"/>
                  </a:lnTo>
                  <a:lnTo>
                    <a:pt x="278" y="4"/>
                  </a:lnTo>
                  <a:lnTo>
                    <a:pt x="278" y="4"/>
                  </a:lnTo>
                  <a:lnTo>
                    <a:pt x="335" y="1"/>
                  </a:lnTo>
                  <a:lnTo>
                    <a:pt x="394" y="0"/>
                  </a:lnTo>
                  <a:lnTo>
                    <a:pt x="448" y="1"/>
                  </a:lnTo>
                  <a:lnTo>
                    <a:pt x="474" y="2"/>
                  </a:lnTo>
                  <a:lnTo>
                    <a:pt x="500" y="5"/>
                  </a:lnTo>
                  <a:lnTo>
                    <a:pt x="525" y="9"/>
                  </a:lnTo>
                  <a:lnTo>
                    <a:pt x="549" y="12"/>
                  </a:lnTo>
                  <a:lnTo>
                    <a:pt x="571" y="19"/>
                  </a:lnTo>
                  <a:lnTo>
                    <a:pt x="592" y="25"/>
                  </a:lnTo>
                  <a:lnTo>
                    <a:pt x="612" y="34"/>
                  </a:lnTo>
                  <a:lnTo>
                    <a:pt x="630" y="44"/>
                  </a:lnTo>
                  <a:lnTo>
                    <a:pt x="646" y="55"/>
                  </a:lnTo>
                  <a:lnTo>
                    <a:pt x="661" y="69"/>
                  </a:lnTo>
                  <a:lnTo>
                    <a:pt x="661" y="69"/>
                  </a:lnTo>
                  <a:lnTo>
                    <a:pt x="671" y="60"/>
                  </a:lnTo>
                  <a:lnTo>
                    <a:pt x="683" y="51"/>
                  </a:lnTo>
                  <a:lnTo>
                    <a:pt x="695" y="42"/>
                  </a:lnTo>
                  <a:lnTo>
                    <a:pt x="709" y="36"/>
                  </a:lnTo>
                  <a:lnTo>
                    <a:pt x="724" y="30"/>
                  </a:lnTo>
                  <a:lnTo>
                    <a:pt x="740" y="24"/>
                  </a:lnTo>
                  <a:lnTo>
                    <a:pt x="756" y="19"/>
                  </a:lnTo>
                  <a:lnTo>
                    <a:pt x="774" y="15"/>
                  </a:lnTo>
                  <a:lnTo>
                    <a:pt x="811" y="9"/>
                  </a:lnTo>
                  <a:lnTo>
                    <a:pt x="849" y="4"/>
                  </a:lnTo>
                  <a:lnTo>
                    <a:pt x="890" y="1"/>
                  </a:lnTo>
                  <a:lnTo>
                    <a:pt x="933" y="0"/>
                  </a:lnTo>
                  <a:lnTo>
                    <a:pt x="975" y="0"/>
                  </a:lnTo>
                  <a:lnTo>
                    <a:pt x="1018" y="1"/>
                  </a:lnTo>
                  <a:lnTo>
                    <a:pt x="1105" y="5"/>
                  </a:lnTo>
                  <a:lnTo>
                    <a:pt x="1188" y="10"/>
                  </a:lnTo>
                  <a:lnTo>
                    <a:pt x="1228" y="11"/>
                  </a:lnTo>
                  <a:lnTo>
                    <a:pt x="1264" y="12"/>
                  </a:lnTo>
                  <a:lnTo>
                    <a:pt x="1264" y="12"/>
                  </a:lnTo>
                  <a:lnTo>
                    <a:pt x="1270" y="11"/>
                  </a:lnTo>
                  <a:lnTo>
                    <a:pt x="1274" y="12"/>
                  </a:lnTo>
                  <a:lnTo>
                    <a:pt x="1277" y="14"/>
                  </a:lnTo>
                  <a:lnTo>
                    <a:pt x="1279" y="16"/>
                  </a:lnTo>
                  <a:lnTo>
                    <a:pt x="1280" y="19"/>
                  </a:lnTo>
                  <a:lnTo>
                    <a:pt x="1282" y="22"/>
                  </a:lnTo>
                  <a:lnTo>
                    <a:pt x="1282" y="31"/>
                  </a:lnTo>
                  <a:lnTo>
                    <a:pt x="1280" y="51"/>
                  </a:lnTo>
                  <a:lnTo>
                    <a:pt x="1280" y="61"/>
                  </a:lnTo>
                  <a:lnTo>
                    <a:pt x="1280" y="69"/>
                  </a:lnTo>
                  <a:close/>
                  <a:moveTo>
                    <a:pt x="1241" y="749"/>
                  </a:moveTo>
                  <a:lnTo>
                    <a:pt x="1241" y="749"/>
                  </a:lnTo>
                  <a:lnTo>
                    <a:pt x="1241" y="45"/>
                  </a:lnTo>
                  <a:lnTo>
                    <a:pt x="1241" y="45"/>
                  </a:lnTo>
                  <a:lnTo>
                    <a:pt x="1193" y="46"/>
                  </a:lnTo>
                  <a:lnTo>
                    <a:pt x="1144" y="46"/>
                  </a:lnTo>
                  <a:lnTo>
                    <a:pt x="1094" y="45"/>
                  </a:lnTo>
                  <a:lnTo>
                    <a:pt x="1043" y="41"/>
                  </a:lnTo>
                  <a:lnTo>
                    <a:pt x="1043" y="41"/>
                  </a:lnTo>
                  <a:lnTo>
                    <a:pt x="990" y="39"/>
                  </a:lnTo>
                  <a:lnTo>
                    <a:pt x="938" y="37"/>
                  </a:lnTo>
                  <a:lnTo>
                    <a:pt x="887" y="37"/>
                  </a:lnTo>
                  <a:lnTo>
                    <a:pt x="862" y="37"/>
                  </a:lnTo>
                  <a:lnTo>
                    <a:pt x="838" y="40"/>
                  </a:lnTo>
                  <a:lnTo>
                    <a:pt x="816" y="42"/>
                  </a:lnTo>
                  <a:lnTo>
                    <a:pt x="794" y="47"/>
                  </a:lnTo>
                  <a:lnTo>
                    <a:pt x="772" y="52"/>
                  </a:lnTo>
                  <a:lnTo>
                    <a:pt x="753" y="59"/>
                  </a:lnTo>
                  <a:lnTo>
                    <a:pt x="734" y="67"/>
                  </a:lnTo>
                  <a:lnTo>
                    <a:pt x="715" y="76"/>
                  </a:lnTo>
                  <a:lnTo>
                    <a:pt x="699" y="88"/>
                  </a:lnTo>
                  <a:lnTo>
                    <a:pt x="684" y="101"/>
                  </a:lnTo>
                  <a:lnTo>
                    <a:pt x="684" y="101"/>
                  </a:lnTo>
                  <a:lnTo>
                    <a:pt x="684" y="780"/>
                  </a:lnTo>
                  <a:lnTo>
                    <a:pt x="684" y="780"/>
                  </a:lnTo>
                  <a:lnTo>
                    <a:pt x="694" y="775"/>
                  </a:lnTo>
                  <a:lnTo>
                    <a:pt x="705" y="770"/>
                  </a:lnTo>
                  <a:lnTo>
                    <a:pt x="731" y="761"/>
                  </a:lnTo>
                  <a:lnTo>
                    <a:pt x="759" y="754"/>
                  </a:lnTo>
                  <a:lnTo>
                    <a:pt x="790" y="747"/>
                  </a:lnTo>
                  <a:lnTo>
                    <a:pt x="823" y="744"/>
                  </a:lnTo>
                  <a:lnTo>
                    <a:pt x="859" y="741"/>
                  </a:lnTo>
                  <a:lnTo>
                    <a:pt x="897" y="739"/>
                  </a:lnTo>
                  <a:lnTo>
                    <a:pt x="935" y="739"/>
                  </a:lnTo>
                  <a:lnTo>
                    <a:pt x="1015" y="739"/>
                  </a:lnTo>
                  <a:lnTo>
                    <a:pt x="1094" y="741"/>
                  </a:lnTo>
                  <a:lnTo>
                    <a:pt x="1241" y="749"/>
                  </a:lnTo>
                  <a:close/>
                  <a:moveTo>
                    <a:pt x="596" y="756"/>
                  </a:moveTo>
                  <a:lnTo>
                    <a:pt x="596" y="756"/>
                  </a:lnTo>
                  <a:lnTo>
                    <a:pt x="601" y="760"/>
                  </a:lnTo>
                  <a:lnTo>
                    <a:pt x="608" y="765"/>
                  </a:lnTo>
                  <a:lnTo>
                    <a:pt x="625" y="778"/>
                  </a:lnTo>
                  <a:lnTo>
                    <a:pt x="633" y="782"/>
                  </a:lnTo>
                  <a:lnTo>
                    <a:pt x="636" y="783"/>
                  </a:lnTo>
                  <a:lnTo>
                    <a:pt x="640" y="785"/>
                  </a:lnTo>
                  <a:lnTo>
                    <a:pt x="641" y="783"/>
                  </a:lnTo>
                  <a:lnTo>
                    <a:pt x="643" y="781"/>
                  </a:lnTo>
                  <a:lnTo>
                    <a:pt x="645" y="777"/>
                  </a:lnTo>
                  <a:lnTo>
                    <a:pt x="645" y="772"/>
                  </a:lnTo>
                  <a:lnTo>
                    <a:pt x="645" y="772"/>
                  </a:lnTo>
                  <a:lnTo>
                    <a:pt x="645" y="101"/>
                  </a:lnTo>
                  <a:lnTo>
                    <a:pt x="645" y="101"/>
                  </a:lnTo>
                  <a:lnTo>
                    <a:pt x="630" y="88"/>
                  </a:lnTo>
                  <a:lnTo>
                    <a:pt x="613" y="76"/>
                  </a:lnTo>
                  <a:lnTo>
                    <a:pt x="596" y="67"/>
                  </a:lnTo>
                  <a:lnTo>
                    <a:pt x="577" y="59"/>
                  </a:lnTo>
                  <a:lnTo>
                    <a:pt x="558" y="52"/>
                  </a:lnTo>
                  <a:lnTo>
                    <a:pt x="536" y="47"/>
                  </a:lnTo>
                  <a:lnTo>
                    <a:pt x="514" y="42"/>
                  </a:lnTo>
                  <a:lnTo>
                    <a:pt x="492" y="40"/>
                  </a:lnTo>
                  <a:lnTo>
                    <a:pt x="468" y="37"/>
                  </a:lnTo>
                  <a:lnTo>
                    <a:pt x="443" y="37"/>
                  </a:lnTo>
                  <a:lnTo>
                    <a:pt x="394" y="37"/>
                  </a:lnTo>
                  <a:lnTo>
                    <a:pt x="342" y="39"/>
                  </a:lnTo>
                  <a:lnTo>
                    <a:pt x="288" y="42"/>
                  </a:lnTo>
                  <a:lnTo>
                    <a:pt x="288" y="42"/>
                  </a:lnTo>
                  <a:lnTo>
                    <a:pt x="237" y="45"/>
                  </a:lnTo>
                  <a:lnTo>
                    <a:pt x="186" y="46"/>
                  </a:lnTo>
                  <a:lnTo>
                    <a:pt x="137" y="47"/>
                  </a:lnTo>
                  <a:lnTo>
                    <a:pt x="112" y="46"/>
                  </a:lnTo>
                  <a:lnTo>
                    <a:pt x="88" y="45"/>
                  </a:lnTo>
                  <a:lnTo>
                    <a:pt x="88" y="45"/>
                  </a:lnTo>
                  <a:lnTo>
                    <a:pt x="88" y="385"/>
                  </a:lnTo>
                  <a:lnTo>
                    <a:pt x="88" y="749"/>
                  </a:lnTo>
                  <a:lnTo>
                    <a:pt x="88" y="749"/>
                  </a:lnTo>
                  <a:lnTo>
                    <a:pt x="150" y="746"/>
                  </a:lnTo>
                  <a:lnTo>
                    <a:pt x="215" y="742"/>
                  </a:lnTo>
                  <a:lnTo>
                    <a:pt x="281" y="740"/>
                  </a:lnTo>
                  <a:lnTo>
                    <a:pt x="348" y="739"/>
                  </a:lnTo>
                  <a:lnTo>
                    <a:pt x="414" y="739"/>
                  </a:lnTo>
                  <a:lnTo>
                    <a:pt x="446" y="739"/>
                  </a:lnTo>
                  <a:lnTo>
                    <a:pt x="478" y="741"/>
                  </a:lnTo>
                  <a:lnTo>
                    <a:pt x="509" y="744"/>
                  </a:lnTo>
                  <a:lnTo>
                    <a:pt x="539" y="746"/>
                  </a:lnTo>
                  <a:lnTo>
                    <a:pt x="568" y="751"/>
                  </a:lnTo>
                  <a:lnTo>
                    <a:pt x="596" y="7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6"/>
            <p:cNvSpPr>
              <a:spLocks/>
            </p:cNvSpPr>
            <p:nvPr/>
          </p:nvSpPr>
          <p:spPr bwMode="auto">
            <a:xfrm>
              <a:off x="275" y="1308"/>
              <a:ext cx="266" cy="177"/>
            </a:xfrm>
            <a:custGeom>
              <a:avLst/>
              <a:gdLst>
                <a:gd name="T0" fmla="*/ 1283 w 1330"/>
                <a:gd name="T1" fmla="*/ 72 h 886"/>
                <a:gd name="T2" fmla="*/ 1292 w 1330"/>
                <a:gd name="T3" fmla="*/ 77 h 886"/>
                <a:gd name="T4" fmla="*/ 1316 w 1330"/>
                <a:gd name="T5" fmla="*/ 78 h 886"/>
                <a:gd name="T6" fmla="*/ 1329 w 1330"/>
                <a:gd name="T7" fmla="*/ 85 h 886"/>
                <a:gd name="T8" fmla="*/ 1329 w 1330"/>
                <a:gd name="T9" fmla="*/ 93 h 886"/>
                <a:gd name="T10" fmla="*/ 1296 w 1330"/>
                <a:gd name="T11" fmla="*/ 843 h 886"/>
                <a:gd name="T12" fmla="*/ 1193 w 1330"/>
                <a:gd name="T13" fmla="*/ 849 h 886"/>
                <a:gd name="T14" fmla="*/ 1052 w 1330"/>
                <a:gd name="T15" fmla="*/ 843 h 886"/>
                <a:gd name="T16" fmla="*/ 954 w 1330"/>
                <a:gd name="T17" fmla="*/ 837 h 886"/>
                <a:gd name="T18" fmla="*/ 858 w 1330"/>
                <a:gd name="T19" fmla="*/ 838 h 886"/>
                <a:gd name="T20" fmla="*/ 797 w 1330"/>
                <a:gd name="T21" fmla="*/ 844 h 886"/>
                <a:gd name="T22" fmla="*/ 733 w 1330"/>
                <a:gd name="T23" fmla="*/ 871 h 886"/>
                <a:gd name="T24" fmla="*/ 689 w 1330"/>
                <a:gd name="T25" fmla="*/ 884 h 886"/>
                <a:gd name="T26" fmla="*/ 652 w 1330"/>
                <a:gd name="T27" fmla="*/ 886 h 886"/>
                <a:gd name="T28" fmla="*/ 621 w 1330"/>
                <a:gd name="T29" fmla="*/ 882 h 886"/>
                <a:gd name="T30" fmla="*/ 581 w 1330"/>
                <a:gd name="T31" fmla="*/ 868 h 886"/>
                <a:gd name="T32" fmla="*/ 539 w 1330"/>
                <a:gd name="T33" fmla="*/ 844 h 886"/>
                <a:gd name="T34" fmla="*/ 7 w 1330"/>
                <a:gd name="T35" fmla="*/ 841 h 886"/>
                <a:gd name="T36" fmla="*/ 0 w 1330"/>
                <a:gd name="T37" fmla="*/ 837 h 886"/>
                <a:gd name="T38" fmla="*/ 0 w 1330"/>
                <a:gd name="T39" fmla="*/ 101 h 886"/>
                <a:gd name="T40" fmla="*/ 6 w 1330"/>
                <a:gd name="T41" fmla="*/ 85 h 886"/>
                <a:gd name="T42" fmla="*/ 32 w 1330"/>
                <a:gd name="T43" fmla="*/ 73 h 886"/>
                <a:gd name="T44" fmla="*/ 47 w 1330"/>
                <a:gd name="T45" fmla="*/ 66 h 886"/>
                <a:gd name="T46" fmla="*/ 52 w 1330"/>
                <a:gd name="T47" fmla="*/ 49 h 886"/>
                <a:gd name="T48" fmla="*/ 47 w 1330"/>
                <a:gd name="T49" fmla="*/ 29 h 886"/>
                <a:gd name="T50" fmla="*/ 57 w 1330"/>
                <a:gd name="T51" fmla="*/ 7 h 886"/>
                <a:gd name="T52" fmla="*/ 88 w 1330"/>
                <a:gd name="T53" fmla="*/ 6 h 886"/>
                <a:gd name="T54" fmla="*/ 222 w 1330"/>
                <a:gd name="T55" fmla="*/ 6 h 886"/>
                <a:gd name="T56" fmla="*/ 335 w 1330"/>
                <a:gd name="T57" fmla="*/ 1 h 886"/>
                <a:gd name="T58" fmla="*/ 474 w 1330"/>
                <a:gd name="T59" fmla="*/ 2 h 886"/>
                <a:gd name="T60" fmla="*/ 549 w 1330"/>
                <a:gd name="T61" fmla="*/ 12 h 886"/>
                <a:gd name="T62" fmla="*/ 612 w 1330"/>
                <a:gd name="T63" fmla="*/ 34 h 886"/>
                <a:gd name="T64" fmla="*/ 661 w 1330"/>
                <a:gd name="T65" fmla="*/ 69 h 886"/>
                <a:gd name="T66" fmla="*/ 683 w 1330"/>
                <a:gd name="T67" fmla="*/ 51 h 886"/>
                <a:gd name="T68" fmla="*/ 724 w 1330"/>
                <a:gd name="T69" fmla="*/ 30 h 886"/>
                <a:gd name="T70" fmla="*/ 774 w 1330"/>
                <a:gd name="T71" fmla="*/ 15 h 886"/>
                <a:gd name="T72" fmla="*/ 890 w 1330"/>
                <a:gd name="T73" fmla="*/ 1 h 886"/>
                <a:gd name="T74" fmla="*/ 1018 w 1330"/>
                <a:gd name="T75" fmla="*/ 1 h 886"/>
                <a:gd name="T76" fmla="*/ 1228 w 1330"/>
                <a:gd name="T77" fmla="*/ 11 h 886"/>
                <a:gd name="T78" fmla="*/ 1270 w 1330"/>
                <a:gd name="T79" fmla="*/ 11 h 886"/>
                <a:gd name="T80" fmla="*/ 1279 w 1330"/>
                <a:gd name="T81" fmla="*/ 16 h 886"/>
                <a:gd name="T82" fmla="*/ 1282 w 1330"/>
                <a:gd name="T83" fmla="*/ 31 h 886"/>
                <a:gd name="T84" fmla="*/ 1280 w 1330"/>
                <a:gd name="T85" fmla="*/ 69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30" h="886">
                  <a:moveTo>
                    <a:pt x="1280" y="69"/>
                  </a:moveTo>
                  <a:lnTo>
                    <a:pt x="1280" y="69"/>
                  </a:lnTo>
                  <a:lnTo>
                    <a:pt x="1283" y="72"/>
                  </a:lnTo>
                  <a:lnTo>
                    <a:pt x="1284" y="75"/>
                  </a:lnTo>
                  <a:lnTo>
                    <a:pt x="1288" y="76"/>
                  </a:lnTo>
                  <a:lnTo>
                    <a:pt x="1292" y="77"/>
                  </a:lnTo>
                  <a:lnTo>
                    <a:pt x="1299" y="78"/>
                  </a:lnTo>
                  <a:lnTo>
                    <a:pt x="1308" y="78"/>
                  </a:lnTo>
                  <a:lnTo>
                    <a:pt x="1316" y="78"/>
                  </a:lnTo>
                  <a:lnTo>
                    <a:pt x="1324" y="80"/>
                  </a:lnTo>
                  <a:lnTo>
                    <a:pt x="1326" y="82"/>
                  </a:lnTo>
                  <a:lnTo>
                    <a:pt x="1329" y="85"/>
                  </a:lnTo>
                  <a:lnTo>
                    <a:pt x="1330" y="88"/>
                  </a:lnTo>
                  <a:lnTo>
                    <a:pt x="1329" y="93"/>
                  </a:lnTo>
                  <a:lnTo>
                    <a:pt x="1329" y="93"/>
                  </a:lnTo>
                  <a:lnTo>
                    <a:pt x="1329" y="837"/>
                  </a:lnTo>
                  <a:lnTo>
                    <a:pt x="1329" y="837"/>
                  </a:lnTo>
                  <a:lnTo>
                    <a:pt x="1296" y="843"/>
                  </a:lnTo>
                  <a:lnTo>
                    <a:pt x="1263" y="847"/>
                  </a:lnTo>
                  <a:lnTo>
                    <a:pt x="1228" y="849"/>
                  </a:lnTo>
                  <a:lnTo>
                    <a:pt x="1193" y="849"/>
                  </a:lnTo>
                  <a:lnTo>
                    <a:pt x="1159" y="849"/>
                  </a:lnTo>
                  <a:lnTo>
                    <a:pt x="1123" y="847"/>
                  </a:lnTo>
                  <a:lnTo>
                    <a:pt x="1052" y="843"/>
                  </a:lnTo>
                  <a:lnTo>
                    <a:pt x="1052" y="843"/>
                  </a:lnTo>
                  <a:lnTo>
                    <a:pt x="986" y="838"/>
                  </a:lnTo>
                  <a:lnTo>
                    <a:pt x="954" y="837"/>
                  </a:lnTo>
                  <a:lnTo>
                    <a:pt x="921" y="836"/>
                  </a:lnTo>
                  <a:lnTo>
                    <a:pt x="889" y="837"/>
                  </a:lnTo>
                  <a:lnTo>
                    <a:pt x="858" y="838"/>
                  </a:lnTo>
                  <a:lnTo>
                    <a:pt x="827" y="841"/>
                  </a:lnTo>
                  <a:lnTo>
                    <a:pt x="797" y="844"/>
                  </a:lnTo>
                  <a:lnTo>
                    <a:pt x="797" y="844"/>
                  </a:lnTo>
                  <a:lnTo>
                    <a:pt x="779" y="849"/>
                  </a:lnTo>
                  <a:lnTo>
                    <a:pt x="762" y="856"/>
                  </a:lnTo>
                  <a:lnTo>
                    <a:pt x="733" y="871"/>
                  </a:lnTo>
                  <a:lnTo>
                    <a:pt x="717" y="877"/>
                  </a:lnTo>
                  <a:lnTo>
                    <a:pt x="699" y="882"/>
                  </a:lnTo>
                  <a:lnTo>
                    <a:pt x="689" y="884"/>
                  </a:lnTo>
                  <a:lnTo>
                    <a:pt x="678" y="886"/>
                  </a:lnTo>
                  <a:lnTo>
                    <a:pt x="666" y="886"/>
                  </a:lnTo>
                  <a:lnTo>
                    <a:pt x="652" y="886"/>
                  </a:lnTo>
                  <a:lnTo>
                    <a:pt x="652" y="886"/>
                  </a:lnTo>
                  <a:lnTo>
                    <a:pt x="636" y="884"/>
                  </a:lnTo>
                  <a:lnTo>
                    <a:pt x="621" y="882"/>
                  </a:lnTo>
                  <a:lnTo>
                    <a:pt x="607" y="878"/>
                  </a:lnTo>
                  <a:lnTo>
                    <a:pt x="594" y="874"/>
                  </a:lnTo>
                  <a:lnTo>
                    <a:pt x="581" y="868"/>
                  </a:lnTo>
                  <a:lnTo>
                    <a:pt x="569" y="862"/>
                  </a:lnTo>
                  <a:lnTo>
                    <a:pt x="539" y="844"/>
                  </a:lnTo>
                  <a:lnTo>
                    <a:pt x="539" y="844"/>
                  </a:lnTo>
                  <a:lnTo>
                    <a:pt x="7" y="844"/>
                  </a:lnTo>
                  <a:lnTo>
                    <a:pt x="7" y="844"/>
                  </a:lnTo>
                  <a:lnTo>
                    <a:pt x="7" y="841"/>
                  </a:lnTo>
                  <a:lnTo>
                    <a:pt x="6" y="838"/>
                  </a:lnTo>
                  <a:lnTo>
                    <a:pt x="2" y="837"/>
                  </a:lnTo>
                  <a:lnTo>
                    <a:pt x="0" y="837"/>
                  </a:lnTo>
                  <a:lnTo>
                    <a:pt x="0" y="837"/>
                  </a:lnTo>
                  <a:lnTo>
                    <a:pt x="0" y="101"/>
                  </a:lnTo>
                  <a:lnTo>
                    <a:pt x="0" y="101"/>
                  </a:lnTo>
                  <a:lnTo>
                    <a:pt x="0" y="95"/>
                  </a:lnTo>
                  <a:lnTo>
                    <a:pt x="2" y="90"/>
                  </a:lnTo>
                  <a:lnTo>
                    <a:pt x="6" y="85"/>
                  </a:lnTo>
                  <a:lnTo>
                    <a:pt x="10" y="82"/>
                  </a:lnTo>
                  <a:lnTo>
                    <a:pt x="21" y="77"/>
                  </a:lnTo>
                  <a:lnTo>
                    <a:pt x="32" y="73"/>
                  </a:lnTo>
                  <a:lnTo>
                    <a:pt x="38" y="72"/>
                  </a:lnTo>
                  <a:lnTo>
                    <a:pt x="43" y="70"/>
                  </a:lnTo>
                  <a:lnTo>
                    <a:pt x="47" y="66"/>
                  </a:lnTo>
                  <a:lnTo>
                    <a:pt x="51" y="61"/>
                  </a:lnTo>
                  <a:lnTo>
                    <a:pt x="52" y="56"/>
                  </a:lnTo>
                  <a:lnTo>
                    <a:pt x="52" y="49"/>
                  </a:lnTo>
                  <a:lnTo>
                    <a:pt x="51" y="40"/>
                  </a:lnTo>
                  <a:lnTo>
                    <a:pt x="47" y="29"/>
                  </a:lnTo>
                  <a:lnTo>
                    <a:pt x="47" y="29"/>
                  </a:lnTo>
                  <a:lnTo>
                    <a:pt x="48" y="20"/>
                  </a:lnTo>
                  <a:lnTo>
                    <a:pt x="52" y="12"/>
                  </a:lnTo>
                  <a:lnTo>
                    <a:pt x="57" y="7"/>
                  </a:lnTo>
                  <a:lnTo>
                    <a:pt x="63" y="4"/>
                  </a:lnTo>
                  <a:lnTo>
                    <a:pt x="63" y="4"/>
                  </a:lnTo>
                  <a:lnTo>
                    <a:pt x="88" y="6"/>
                  </a:lnTo>
                  <a:lnTo>
                    <a:pt x="114" y="7"/>
                  </a:lnTo>
                  <a:lnTo>
                    <a:pt x="168" y="7"/>
                  </a:lnTo>
                  <a:lnTo>
                    <a:pt x="222" y="6"/>
                  </a:lnTo>
                  <a:lnTo>
                    <a:pt x="278" y="4"/>
                  </a:lnTo>
                  <a:lnTo>
                    <a:pt x="278" y="4"/>
                  </a:lnTo>
                  <a:lnTo>
                    <a:pt x="335" y="1"/>
                  </a:lnTo>
                  <a:lnTo>
                    <a:pt x="394" y="0"/>
                  </a:lnTo>
                  <a:lnTo>
                    <a:pt x="448" y="1"/>
                  </a:lnTo>
                  <a:lnTo>
                    <a:pt x="474" y="2"/>
                  </a:lnTo>
                  <a:lnTo>
                    <a:pt x="500" y="5"/>
                  </a:lnTo>
                  <a:lnTo>
                    <a:pt x="525" y="9"/>
                  </a:lnTo>
                  <a:lnTo>
                    <a:pt x="549" y="12"/>
                  </a:lnTo>
                  <a:lnTo>
                    <a:pt x="571" y="19"/>
                  </a:lnTo>
                  <a:lnTo>
                    <a:pt x="592" y="25"/>
                  </a:lnTo>
                  <a:lnTo>
                    <a:pt x="612" y="34"/>
                  </a:lnTo>
                  <a:lnTo>
                    <a:pt x="630" y="44"/>
                  </a:lnTo>
                  <a:lnTo>
                    <a:pt x="646" y="55"/>
                  </a:lnTo>
                  <a:lnTo>
                    <a:pt x="661" y="69"/>
                  </a:lnTo>
                  <a:lnTo>
                    <a:pt x="661" y="69"/>
                  </a:lnTo>
                  <a:lnTo>
                    <a:pt x="671" y="60"/>
                  </a:lnTo>
                  <a:lnTo>
                    <a:pt x="683" y="51"/>
                  </a:lnTo>
                  <a:lnTo>
                    <a:pt x="695" y="42"/>
                  </a:lnTo>
                  <a:lnTo>
                    <a:pt x="709" y="36"/>
                  </a:lnTo>
                  <a:lnTo>
                    <a:pt x="724" y="30"/>
                  </a:lnTo>
                  <a:lnTo>
                    <a:pt x="740" y="24"/>
                  </a:lnTo>
                  <a:lnTo>
                    <a:pt x="756" y="19"/>
                  </a:lnTo>
                  <a:lnTo>
                    <a:pt x="774" y="15"/>
                  </a:lnTo>
                  <a:lnTo>
                    <a:pt x="811" y="9"/>
                  </a:lnTo>
                  <a:lnTo>
                    <a:pt x="849" y="4"/>
                  </a:lnTo>
                  <a:lnTo>
                    <a:pt x="890" y="1"/>
                  </a:lnTo>
                  <a:lnTo>
                    <a:pt x="933" y="0"/>
                  </a:lnTo>
                  <a:lnTo>
                    <a:pt x="975" y="0"/>
                  </a:lnTo>
                  <a:lnTo>
                    <a:pt x="1018" y="1"/>
                  </a:lnTo>
                  <a:lnTo>
                    <a:pt x="1105" y="5"/>
                  </a:lnTo>
                  <a:lnTo>
                    <a:pt x="1188" y="10"/>
                  </a:lnTo>
                  <a:lnTo>
                    <a:pt x="1228" y="11"/>
                  </a:lnTo>
                  <a:lnTo>
                    <a:pt x="1264" y="12"/>
                  </a:lnTo>
                  <a:lnTo>
                    <a:pt x="1264" y="12"/>
                  </a:lnTo>
                  <a:lnTo>
                    <a:pt x="1270" y="11"/>
                  </a:lnTo>
                  <a:lnTo>
                    <a:pt x="1274" y="12"/>
                  </a:lnTo>
                  <a:lnTo>
                    <a:pt x="1277" y="14"/>
                  </a:lnTo>
                  <a:lnTo>
                    <a:pt x="1279" y="16"/>
                  </a:lnTo>
                  <a:lnTo>
                    <a:pt x="1280" y="19"/>
                  </a:lnTo>
                  <a:lnTo>
                    <a:pt x="1282" y="22"/>
                  </a:lnTo>
                  <a:lnTo>
                    <a:pt x="1282" y="31"/>
                  </a:lnTo>
                  <a:lnTo>
                    <a:pt x="1280" y="51"/>
                  </a:lnTo>
                  <a:lnTo>
                    <a:pt x="1280" y="61"/>
                  </a:lnTo>
                  <a:lnTo>
                    <a:pt x="1280" y="6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7"/>
            <p:cNvSpPr>
              <a:spLocks/>
            </p:cNvSpPr>
            <p:nvPr/>
          </p:nvSpPr>
          <p:spPr bwMode="auto">
            <a:xfrm>
              <a:off x="412" y="1315"/>
              <a:ext cx="111" cy="149"/>
            </a:xfrm>
            <a:custGeom>
              <a:avLst/>
              <a:gdLst>
                <a:gd name="T0" fmla="*/ 557 w 557"/>
                <a:gd name="T1" fmla="*/ 712 h 743"/>
                <a:gd name="T2" fmla="*/ 557 w 557"/>
                <a:gd name="T3" fmla="*/ 712 h 743"/>
                <a:gd name="T4" fmla="*/ 557 w 557"/>
                <a:gd name="T5" fmla="*/ 8 h 743"/>
                <a:gd name="T6" fmla="*/ 557 w 557"/>
                <a:gd name="T7" fmla="*/ 8 h 743"/>
                <a:gd name="T8" fmla="*/ 509 w 557"/>
                <a:gd name="T9" fmla="*/ 9 h 743"/>
                <a:gd name="T10" fmla="*/ 460 w 557"/>
                <a:gd name="T11" fmla="*/ 9 h 743"/>
                <a:gd name="T12" fmla="*/ 410 w 557"/>
                <a:gd name="T13" fmla="*/ 8 h 743"/>
                <a:gd name="T14" fmla="*/ 359 w 557"/>
                <a:gd name="T15" fmla="*/ 4 h 743"/>
                <a:gd name="T16" fmla="*/ 359 w 557"/>
                <a:gd name="T17" fmla="*/ 4 h 743"/>
                <a:gd name="T18" fmla="*/ 306 w 557"/>
                <a:gd name="T19" fmla="*/ 2 h 743"/>
                <a:gd name="T20" fmla="*/ 254 w 557"/>
                <a:gd name="T21" fmla="*/ 0 h 743"/>
                <a:gd name="T22" fmla="*/ 203 w 557"/>
                <a:gd name="T23" fmla="*/ 0 h 743"/>
                <a:gd name="T24" fmla="*/ 178 w 557"/>
                <a:gd name="T25" fmla="*/ 0 h 743"/>
                <a:gd name="T26" fmla="*/ 154 w 557"/>
                <a:gd name="T27" fmla="*/ 3 h 743"/>
                <a:gd name="T28" fmla="*/ 132 w 557"/>
                <a:gd name="T29" fmla="*/ 5 h 743"/>
                <a:gd name="T30" fmla="*/ 110 w 557"/>
                <a:gd name="T31" fmla="*/ 10 h 743"/>
                <a:gd name="T32" fmla="*/ 88 w 557"/>
                <a:gd name="T33" fmla="*/ 15 h 743"/>
                <a:gd name="T34" fmla="*/ 69 w 557"/>
                <a:gd name="T35" fmla="*/ 22 h 743"/>
                <a:gd name="T36" fmla="*/ 50 w 557"/>
                <a:gd name="T37" fmla="*/ 30 h 743"/>
                <a:gd name="T38" fmla="*/ 31 w 557"/>
                <a:gd name="T39" fmla="*/ 39 h 743"/>
                <a:gd name="T40" fmla="*/ 15 w 557"/>
                <a:gd name="T41" fmla="*/ 51 h 743"/>
                <a:gd name="T42" fmla="*/ 0 w 557"/>
                <a:gd name="T43" fmla="*/ 64 h 743"/>
                <a:gd name="T44" fmla="*/ 0 w 557"/>
                <a:gd name="T45" fmla="*/ 64 h 743"/>
                <a:gd name="T46" fmla="*/ 0 w 557"/>
                <a:gd name="T47" fmla="*/ 743 h 743"/>
                <a:gd name="T48" fmla="*/ 0 w 557"/>
                <a:gd name="T49" fmla="*/ 743 h 743"/>
                <a:gd name="T50" fmla="*/ 10 w 557"/>
                <a:gd name="T51" fmla="*/ 738 h 743"/>
                <a:gd name="T52" fmla="*/ 21 w 557"/>
                <a:gd name="T53" fmla="*/ 733 h 743"/>
                <a:gd name="T54" fmla="*/ 47 w 557"/>
                <a:gd name="T55" fmla="*/ 724 h 743"/>
                <a:gd name="T56" fmla="*/ 75 w 557"/>
                <a:gd name="T57" fmla="*/ 717 h 743"/>
                <a:gd name="T58" fmla="*/ 106 w 557"/>
                <a:gd name="T59" fmla="*/ 710 h 743"/>
                <a:gd name="T60" fmla="*/ 139 w 557"/>
                <a:gd name="T61" fmla="*/ 707 h 743"/>
                <a:gd name="T62" fmla="*/ 175 w 557"/>
                <a:gd name="T63" fmla="*/ 704 h 743"/>
                <a:gd name="T64" fmla="*/ 213 w 557"/>
                <a:gd name="T65" fmla="*/ 702 h 743"/>
                <a:gd name="T66" fmla="*/ 251 w 557"/>
                <a:gd name="T67" fmla="*/ 702 h 743"/>
                <a:gd name="T68" fmla="*/ 331 w 557"/>
                <a:gd name="T69" fmla="*/ 702 h 743"/>
                <a:gd name="T70" fmla="*/ 410 w 557"/>
                <a:gd name="T71" fmla="*/ 704 h 743"/>
                <a:gd name="T72" fmla="*/ 557 w 557"/>
                <a:gd name="T73" fmla="*/ 712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57" h="743">
                  <a:moveTo>
                    <a:pt x="557" y="712"/>
                  </a:moveTo>
                  <a:lnTo>
                    <a:pt x="557" y="712"/>
                  </a:lnTo>
                  <a:lnTo>
                    <a:pt x="557" y="8"/>
                  </a:lnTo>
                  <a:lnTo>
                    <a:pt x="557" y="8"/>
                  </a:lnTo>
                  <a:lnTo>
                    <a:pt x="509" y="9"/>
                  </a:lnTo>
                  <a:lnTo>
                    <a:pt x="460" y="9"/>
                  </a:lnTo>
                  <a:lnTo>
                    <a:pt x="410" y="8"/>
                  </a:lnTo>
                  <a:lnTo>
                    <a:pt x="359" y="4"/>
                  </a:lnTo>
                  <a:lnTo>
                    <a:pt x="359" y="4"/>
                  </a:lnTo>
                  <a:lnTo>
                    <a:pt x="306" y="2"/>
                  </a:lnTo>
                  <a:lnTo>
                    <a:pt x="254" y="0"/>
                  </a:lnTo>
                  <a:lnTo>
                    <a:pt x="203" y="0"/>
                  </a:lnTo>
                  <a:lnTo>
                    <a:pt x="178" y="0"/>
                  </a:lnTo>
                  <a:lnTo>
                    <a:pt x="154" y="3"/>
                  </a:lnTo>
                  <a:lnTo>
                    <a:pt x="132" y="5"/>
                  </a:lnTo>
                  <a:lnTo>
                    <a:pt x="110" y="10"/>
                  </a:lnTo>
                  <a:lnTo>
                    <a:pt x="88" y="15"/>
                  </a:lnTo>
                  <a:lnTo>
                    <a:pt x="69" y="22"/>
                  </a:lnTo>
                  <a:lnTo>
                    <a:pt x="50" y="30"/>
                  </a:lnTo>
                  <a:lnTo>
                    <a:pt x="31" y="39"/>
                  </a:lnTo>
                  <a:lnTo>
                    <a:pt x="15" y="51"/>
                  </a:lnTo>
                  <a:lnTo>
                    <a:pt x="0" y="64"/>
                  </a:lnTo>
                  <a:lnTo>
                    <a:pt x="0" y="64"/>
                  </a:lnTo>
                  <a:lnTo>
                    <a:pt x="0" y="743"/>
                  </a:lnTo>
                  <a:lnTo>
                    <a:pt x="0" y="743"/>
                  </a:lnTo>
                  <a:lnTo>
                    <a:pt x="10" y="738"/>
                  </a:lnTo>
                  <a:lnTo>
                    <a:pt x="21" y="733"/>
                  </a:lnTo>
                  <a:lnTo>
                    <a:pt x="47" y="724"/>
                  </a:lnTo>
                  <a:lnTo>
                    <a:pt x="75" y="717"/>
                  </a:lnTo>
                  <a:lnTo>
                    <a:pt x="106" y="710"/>
                  </a:lnTo>
                  <a:lnTo>
                    <a:pt x="139" y="707"/>
                  </a:lnTo>
                  <a:lnTo>
                    <a:pt x="175" y="704"/>
                  </a:lnTo>
                  <a:lnTo>
                    <a:pt x="213" y="702"/>
                  </a:lnTo>
                  <a:lnTo>
                    <a:pt x="251" y="702"/>
                  </a:lnTo>
                  <a:lnTo>
                    <a:pt x="331" y="702"/>
                  </a:lnTo>
                  <a:lnTo>
                    <a:pt x="410" y="704"/>
                  </a:lnTo>
                  <a:lnTo>
                    <a:pt x="557" y="7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8"/>
            <p:cNvSpPr>
              <a:spLocks/>
            </p:cNvSpPr>
            <p:nvPr/>
          </p:nvSpPr>
          <p:spPr bwMode="auto">
            <a:xfrm>
              <a:off x="293" y="1315"/>
              <a:ext cx="111" cy="150"/>
            </a:xfrm>
            <a:custGeom>
              <a:avLst/>
              <a:gdLst>
                <a:gd name="T0" fmla="*/ 508 w 557"/>
                <a:gd name="T1" fmla="*/ 719 h 748"/>
                <a:gd name="T2" fmla="*/ 508 w 557"/>
                <a:gd name="T3" fmla="*/ 719 h 748"/>
                <a:gd name="T4" fmla="*/ 513 w 557"/>
                <a:gd name="T5" fmla="*/ 723 h 748"/>
                <a:gd name="T6" fmla="*/ 520 w 557"/>
                <a:gd name="T7" fmla="*/ 728 h 748"/>
                <a:gd name="T8" fmla="*/ 537 w 557"/>
                <a:gd name="T9" fmla="*/ 741 h 748"/>
                <a:gd name="T10" fmla="*/ 545 w 557"/>
                <a:gd name="T11" fmla="*/ 745 h 748"/>
                <a:gd name="T12" fmla="*/ 548 w 557"/>
                <a:gd name="T13" fmla="*/ 746 h 748"/>
                <a:gd name="T14" fmla="*/ 552 w 557"/>
                <a:gd name="T15" fmla="*/ 748 h 748"/>
                <a:gd name="T16" fmla="*/ 553 w 557"/>
                <a:gd name="T17" fmla="*/ 746 h 748"/>
                <a:gd name="T18" fmla="*/ 555 w 557"/>
                <a:gd name="T19" fmla="*/ 744 h 748"/>
                <a:gd name="T20" fmla="*/ 557 w 557"/>
                <a:gd name="T21" fmla="*/ 740 h 748"/>
                <a:gd name="T22" fmla="*/ 557 w 557"/>
                <a:gd name="T23" fmla="*/ 735 h 748"/>
                <a:gd name="T24" fmla="*/ 557 w 557"/>
                <a:gd name="T25" fmla="*/ 735 h 748"/>
                <a:gd name="T26" fmla="*/ 557 w 557"/>
                <a:gd name="T27" fmla="*/ 64 h 748"/>
                <a:gd name="T28" fmla="*/ 557 w 557"/>
                <a:gd name="T29" fmla="*/ 64 h 748"/>
                <a:gd name="T30" fmla="*/ 542 w 557"/>
                <a:gd name="T31" fmla="*/ 51 h 748"/>
                <a:gd name="T32" fmla="*/ 525 w 557"/>
                <a:gd name="T33" fmla="*/ 39 h 748"/>
                <a:gd name="T34" fmla="*/ 508 w 557"/>
                <a:gd name="T35" fmla="*/ 30 h 748"/>
                <a:gd name="T36" fmla="*/ 489 w 557"/>
                <a:gd name="T37" fmla="*/ 22 h 748"/>
                <a:gd name="T38" fmla="*/ 470 w 557"/>
                <a:gd name="T39" fmla="*/ 15 h 748"/>
                <a:gd name="T40" fmla="*/ 448 w 557"/>
                <a:gd name="T41" fmla="*/ 10 h 748"/>
                <a:gd name="T42" fmla="*/ 426 w 557"/>
                <a:gd name="T43" fmla="*/ 5 h 748"/>
                <a:gd name="T44" fmla="*/ 404 w 557"/>
                <a:gd name="T45" fmla="*/ 3 h 748"/>
                <a:gd name="T46" fmla="*/ 380 w 557"/>
                <a:gd name="T47" fmla="*/ 0 h 748"/>
                <a:gd name="T48" fmla="*/ 355 w 557"/>
                <a:gd name="T49" fmla="*/ 0 h 748"/>
                <a:gd name="T50" fmla="*/ 306 w 557"/>
                <a:gd name="T51" fmla="*/ 0 h 748"/>
                <a:gd name="T52" fmla="*/ 254 w 557"/>
                <a:gd name="T53" fmla="*/ 2 h 748"/>
                <a:gd name="T54" fmla="*/ 200 w 557"/>
                <a:gd name="T55" fmla="*/ 5 h 748"/>
                <a:gd name="T56" fmla="*/ 200 w 557"/>
                <a:gd name="T57" fmla="*/ 5 h 748"/>
                <a:gd name="T58" fmla="*/ 149 w 557"/>
                <a:gd name="T59" fmla="*/ 8 h 748"/>
                <a:gd name="T60" fmla="*/ 98 w 557"/>
                <a:gd name="T61" fmla="*/ 9 h 748"/>
                <a:gd name="T62" fmla="*/ 49 w 557"/>
                <a:gd name="T63" fmla="*/ 10 h 748"/>
                <a:gd name="T64" fmla="*/ 24 w 557"/>
                <a:gd name="T65" fmla="*/ 9 h 748"/>
                <a:gd name="T66" fmla="*/ 0 w 557"/>
                <a:gd name="T67" fmla="*/ 8 h 748"/>
                <a:gd name="T68" fmla="*/ 0 w 557"/>
                <a:gd name="T69" fmla="*/ 8 h 748"/>
                <a:gd name="T70" fmla="*/ 0 w 557"/>
                <a:gd name="T71" fmla="*/ 348 h 748"/>
                <a:gd name="T72" fmla="*/ 0 w 557"/>
                <a:gd name="T73" fmla="*/ 712 h 748"/>
                <a:gd name="T74" fmla="*/ 0 w 557"/>
                <a:gd name="T75" fmla="*/ 712 h 748"/>
                <a:gd name="T76" fmla="*/ 62 w 557"/>
                <a:gd name="T77" fmla="*/ 709 h 748"/>
                <a:gd name="T78" fmla="*/ 127 w 557"/>
                <a:gd name="T79" fmla="*/ 705 h 748"/>
                <a:gd name="T80" fmla="*/ 193 w 557"/>
                <a:gd name="T81" fmla="*/ 703 h 748"/>
                <a:gd name="T82" fmla="*/ 260 w 557"/>
                <a:gd name="T83" fmla="*/ 702 h 748"/>
                <a:gd name="T84" fmla="*/ 326 w 557"/>
                <a:gd name="T85" fmla="*/ 702 h 748"/>
                <a:gd name="T86" fmla="*/ 358 w 557"/>
                <a:gd name="T87" fmla="*/ 702 h 748"/>
                <a:gd name="T88" fmla="*/ 390 w 557"/>
                <a:gd name="T89" fmla="*/ 704 h 748"/>
                <a:gd name="T90" fmla="*/ 421 w 557"/>
                <a:gd name="T91" fmla="*/ 707 h 748"/>
                <a:gd name="T92" fmla="*/ 451 w 557"/>
                <a:gd name="T93" fmla="*/ 709 h 748"/>
                <a:gd name="T94" fmla="*/ 480 w 557"/>
                <a:gd name="T95" fmla="*/ 714 h 748"/>
                <a:gd name="T96" fmla="*/ 508 w 557"/>
                <a:gd name="T97" fmla="*/ 719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57" h="748">
                  <a:moveTo>
                    <a:pt x="508" y="719"/>
                  </a:moveTo>
                  <a:lnTo>
                    <a:pt x="508" y="719"/>
                  </a:lnTo>
                  <a:lnTo>
                    <a:pt x="513" y="723"/>
                  </a:lnTo>
                  <a:lnTo>
                    <a:pt x="520" y="728"/>
                  </a:lnTo>
                  <a:lnTo>
                    <a:pt x="537" y="741"/>
                  </a:lnTo>
                  <a:lnTo>
                    <a:pt x="545" y="745"/>
                  </a:lnTo>
                  <a:lnTo>
                    <a:pt x="548" y="746"/>
                  </a:lnTo>
                  <a:lnTo>
                    <a:pt x="552" y="748"/>
                  </a:lnTo>
                  <a:lnTo>
                    <a:pt x="553" y="746"/>
                  </a:lnTo>
                  <a:lnTo>
                    <a:pt x="555" y="744"/>
                  </a:lnTo>
                  <a:lnTo>
                    <a:pt x="557" y="740"/>
                  </a:lnTo>
                  <a:lnTo>
                    <a:pt x="557" y="735"/>
                  </a:lnTo>
                  <a:lnTo>
                    <a:pt x="557" y="735"/>
                  </a:lnTo>
                  <a:lnTo>
                    <a:pt x="557" y="64"/>
                  </a:lnTo>
                  <a:lnTo>
                    <a:pt x="557" y="64"/>
                  </a:lnTo>
                  <a:lnTo>
                    <a:pt x="542" y="51"/>
                  </a:lnTo>
                  <a:lnTo>
                    <a:pt x="525" y="39"/>
                  </a:lnTo>
                  <a:lnTo>
                    <a:pt x="508" y="30"/>
                  </a:lnTo>
                  <a:lnTo>
                    <a:pt x="489" y="22"/>
                  </a:lnTo>
                  <a:lnTo>
                    <a:pt x="470" y="15"/>
                  </a:lnTo>
                  <a:lnTo>
                    <a:pt x="448" y="10"/>
                  </a:lnTo>
                  <a:lnTo>
                    <a:pt x="426" y="5"/>
                  </a:lnTo>
                  <a:lnTo>
                    <a:pt x="404" y="3"/>
                  </a:lnTo>
                  <a:lnTo>
                    <a:pt x="380" y="0"/>
                  </a:lnTo>
                  <a:lnTo>
                    <a:pt x="355" y="0"/>
                  </a:lnTo>
                  <a:lnTo>
                    <a:pt x="306" y="0"/>
                  </a:lnTo>
                  <a:lnTo>
                    <a:pt x="254" y="2"/>
                  </a:lnTo>
                  <a:lnTo>
                    <a:pt x="200" y="5"/>
                  </a:lnTo>
                  <a:lnTo>
                    <a:pt x="200" y="5"/>
                  </a:lnTo>
                  <a:lnTo>
                    <a:pt x="149" y="8"/>
                  </a:lnTo>
                  <a:lnTo>
                    <a:pt x="98" y="9"/>
                  </a:lnTo>
                  <a:lnTo>
                    <a:pt x="49" y="10"/>
                  </a:lnTo>
                  <a:lnTo>
                    <a:pt x="24" y="9"/>
                  </a:lnTo>
                  <a:lnTo>
                    <a:pt x="0" y="8"/>
                  </a:lnTo>
                  <a:lnTo>
                    <a:pt x="0" y="8"/>
                  </a:lnTo>
                  <a:lnTo>
                    <a:pt x="0" y="348"/>
                  </a:lnTo>
                  <a:lnTo>
                    <a:pt x="0" y="712"/>
                  </a:lnTo>
                  <a:lnTo>
                    <a:pt x="0" y="712"/>
                  </a:lnTo>
                  <a:lnTo>
                    <a:pt x="62" y="709"/>
                  </a:lnTo>
                  <a:lnTo>
                    <a:pt x="127" y="705"/>
                  </a:lnTo>
                  <a:lnTo>
                    <a:pt x="193" y="703"/>
                  </a:lnTo>
                  <a:lnTo>
                    <a:pt x="260" y="702"/>
                  </a:lnTo>
                  <a:lnTo>
                    <a:pt x="326" y="702"/>
                  </a:lnTo>
                  <a:lnTo>
                    <a:pt x="358" y="702"/>
                  </a:lnTo>
                  <a:lnTo>
                    <a:pt x="390" y="704"/>
                  </a:lnTo>
                  <a:lnTo>
                    <a:pt x="421" y="707"/>
                  </a:lnTo>
                  <a:lnTo>
                    <a:pt x="451" y="709"/>
                  </a:lnTo>
                  <a:lnTo>
                    <a:pt x="480" y="714"/>
                  </a:lnTo>
                  <a:lnTo>
                    <a:pt x="508" y="7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9"/>
            <p:cNvSpPr>
              <a:spLocks/>
            </p:cNvSpPr>
            <p:nvPr/>
          </p:nvSpPr>
          <p:spPr bwMode="auto">
            <a:xfrm>
              <a:off x="309" y="1339"/>
              <a:ext cx="79" cy="13"/>
            </a:xfrm>
            <a:custGeom>
              <a:avLst/>
              <a:gdLst>
                <a:gd name="T0" fmla="*/ 380 w 396"/>
                <a:gd name="T1" fmla="*/ 65 h 65"/>
                <a:gd name="T2" fmla="*/ 380 w 396"/>
                <a:gd name="T3" fmla="*/ 65 h 65"/>
                <a:gd name="T4" fmla="*/ 375 w 396"/>
                <a:gd name="T5" fmla="*/ 63 h 65"/>
                <a:gd name="T6" fmla="*/ 370 w 396"/>
                <a:gd name="T7" fmla="*/ 62 h 65"/>
                <a:gd name="T8" fmla="*/ 367 w 396"/>
                <a:gd name="T9" fmla="*/ 58 h 65"/>
                <a:gd name="T10" fmla="*/ 365 w 396"/>
                <a:gd name="T11" fmla="*/ 55 h 65"/>
                <a:gd name="T12" fmla="*/ 365 w 396"/>
                <a:gd name="T13" fmla="*/ 55 h 65"/>
                <a:gd name="T14" fmla="*/ 362 w 396"/>
                <a:gd name="T15" fmla="*/ 50 h 65"/>
                <a:gd name="T16" fmla="*/ 360 w 396"/>
                <a:gd name="T17" fmla="*/ 46 h 65"/>
                <a:gd name="T18" fmla="*/ 352 w 396"/>
                <a:gd name="T19" fmla="*/ 40 h 65"/>
                <a:gd name="T20" fmla="*/ 346 w 396"/>
                <a:gd name="T21" fmla="*/ 36 h 65"/>
                <a:gd name="T22" fmla="*/ 339 w 396"/>
                <a:gd name="T23" fmla="*/ 34 h 65"/>
                <a:gd name="T24" fmla="*/ 331 w 396"/>
                <a:gd name="T25" fmla="*/ 32 h 65"/>
                <a:gd name="T26" fmla="*/ 325 w 396"/>
                <a:gd name="T27" fmla="*/ 32 h 65"/>
                <a:gd name="T28" fmla="*/ 319 w 396"/>
                <a:gd name="T29" fmla="*/ 34 h 65"/>
                <a:gd name="T30" fmla="*/ 319 w 396"/>
                <a:gd name="T31" fmla="*/ 34 h 65"/>
                <a:gd name="T32" fmla="*/ 316 w 396"/>
                <a:gd name="T33" fmla="*/ 34 h 65"/>
                <a:gd name="T34" fmla="*/ 16 w 396"/>
                <a:gd name="T35" fmla="*/ 34 h 65"/>
                <a:gd name="T36" fmla="*/ 16 w 396"/>
                <a:gd name="T37" fmla="*/ 34 h 65"/>
                <a:gd name="T38" fmla="*/ 8 w 396"/>
                <a:gd name="T39" fmla="*/ 32 h 65"/>
                <a:gd name="T40" fmla="*/ 3 w 396"/>
                <a:gd name="T41" fmla="*/ 29 h 65"/>
                <a:gd name="T42" fmla="*/ 1 w 396"/>
                <a:gd name="T43" fmla="*/ 24 h 65"/>
                <a:gd name="T44" fmla="*/ 0 w 396"/>
                <a:gd name="T45" fmla="*/ 17 h 65"/>
                <a:gd name="T46" fmla="*/ 0 w 396"/>
                <a:gd name="T47" fmla="*/ 17 h 65"/>
                <a:gd name="T48" fmla="*/ 1 w 396"/>
                <a:gd name="T49" fmla="*/ 11 h 65"/>
                <a:gd name="T50" fmla="*/ 3 w 396"/>
                <a:gd name="T51" fmla="*/ 6 h 65"/>
                <a:gd name="T52" fmla="*/ 8 w 396"/>
                <a:gd name="T53" fmla="*/ 2 h 65"/>
                <a:gd name="T54" fmla="*/ 16 w 396"/>
                <a:gd name="T55" fmla="*/ 1 h 65"/>
                <a:gd name="T56" fmla="*/ 316 w 396"/>
                <a:gd name="T57" fmla="*/ 1 h 65"/>
                <a:gd name="T58" fmla="*/ 316 w 396"/>
                <a:gd name="T59" fmla="*/ 1 h 65"/>
                <a:gd name="T60" fmla="*/ 325 w 396"/>
                <a:gd name="T61" fmla="*/ 0 h 65"/>
                <a:gd name="T62" fmla="*/ 335 w 396"/>
                <a:gd name="T63" fmla="*/ 1 h 65"/>
                <a:gd name="T64" fmla="*/ 346 w 396"/>
                <a:gd name="T65" fmla="*/ 2 h 65"/>
                <a:gd name="T66" fmla="*/ 357 w 396"/>
                <a:gd name="T67" fmla="*/ 6 h 65"/>
                <a:gd name="T68" fmla="*/ 368 w 396"/>
                <a:gd name="T69" fmla="*/ 11 h 65"/>
                <a:gd name="T70" fmla="*/ 378 w 396"/>
                <a:gd name="T71" fmla="*/ 19 h 65"/>
                <a:gd name="T72" fmla="*/ 383 w 396"/>
                <a:gd name="T73" fmla="*/ 24 h 65"/>
                <a:gd name="T74" fmla="*/ 387 w 396"/>
                <a:gd name="T75" fmla="*/ 29 h 65"/>
                <a:gd name="T76" fmla="*/ 391 w 396"/>
                <a:gd name="T77" fmla="*/ 35 h 65"/>
                <a:gd name="T78" fmla="*/ 395 w 396"/>
                <a:gd name="T79" fmla="*/ 42 h 65"/>
                <a:gd name="T80" fmla="*/ 395 w 396"/>
                <a:gd name="T81" fmla="*/ 42 h 65"/>
                <a:gd name="T82" fmla="*/ 396 w 396"/>
                <a:gd name="T83" fmla="*/ 49 h 65"/>
                <a:gd name="T84" fmla="*/ 395 w 396"/>
                <a:gd name="T85" fmla="*/ 55 h 65"/>
                <a:gd name="T86" fmla="*/ 391 w 396"/>
                <a:gd name="T87" fmla="*/ 60 h 65"/>
                <a:gd name="T88" fmla="*/ 385 w 396"/>
                <a:gd name="T89" fmla="*/ 63 h 65"/>
                <a:gd name="T90" fmla="*/ 385 w 396"/>
                <a:gd name="T91" fmla="*/ 63 h 65"/>
                <a:gd name="T92" fmla="*/ 380 w 396"/>
                <a:gd name="T9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5">
                  <a:moveTo>
                    <a:pt x="380" y="65"/>
                  </a:moveTo>
                  <a:lnTo>
                    <a:pt x="380" y="65"/>
                  </a:lnTo>
                  <a:lnTo>
                    <a:pt x="375" y="63"/>
                  </a:lnTo>
                  <a:lnTo>
                    <a:pt x="370" y="62"/>
                  </a:lnTo>
                  <a:lnTo>
                    <a:pt x="367" y="58"/>
                  </a:lnTo>
                  <a:lnTo>
                    <a:pt x="365" y="55"/>
                  </a:lnTo>
                  <a:lnTo>
                    <a:pt x="365" y="55"/>
                  </a:lnTo>
                  <a:lnTo>
                    <a:pt x="362" y="50"/>
                  </a:lnTo>
                  <a:lnTo>
                    <a:pt x="360" y="46"/>
                  </a:lnTo>
                  <a:lnTo>
                    <a:pt x="352" y="40"/>
                  </a:lnTo>
                  <a:lnTo>
                    <a:pt x="346" y="36"/>
                  </a:lnTo>
                  <a:lnTo>
                    <a:pt x="339" y="34"/>
                  </a:lnTo>
                  <a:lnTo>
                    <a:pt x="331" y="32"/>
                  </a:lnTo>
                  <a:lnTo>
                    <a:pt x="325" y="32"/>
                  </a:lnTo>
                  <a:lnTo>
                    <a:pt x="319" y="34"/>
                  </a:lnTo>
                  <a:lnTo>
                    <a:pt x="319" y="34"/>
                  </a:lnTo>
                  <a:lnTo>
                    <a:pt x="316" y="34"/>
                  </a:lnTo>
                  <a:lnTo>
                    <a:pt x="16" y="34"/>
                  </a:lnTo>
                  <a:lnTo>
                    <a:pt x="16" y="34"/>
                  </a:lnTo>
                  <a:lnTo>
                    <a:pt x="8" y="32"/>
                  </a:lnTo>
                  <a:lnTo>
                    <a:pt x="3" y="29"/>
                  </a:lnTo>
                  <a:lnTo>
                    <a:pt x="1" y="24"/>
                  </a:lnTo>
                  <a:lnTo>
                    <a:pt x="0" y="17"/>
                  </a:lnTo>
                  <a:lnTo>
                    <a:pt x="0" y="17"/>
                  </a:lnTo>
                  <a:lnTo>
                    <a:pt x="1" y="11"/>
                  </a:lnTo>
                  <a:lnTo>
                    <a:pt x="3" y="6"/>
                  </a:lnTo>
                  <a:lnTo>
                    <a:pt x="8" y="2"/>
                  </a:lnTo>
                  <a:lnTo>
                    <a:pt x="16" y="1"/>
                  </a:lnTo>
                  <a:lnTo>
                    <a:pt x="316" y="1"/>
                  </a:lnTo>
                  <a:lnTo>
                    <a:pt x="316" y="1"/>
                  </a:lnTo>
                  <a:lnTo>
                    <a:pt x="325" y="0"/>
                  </a:lnTo>
                  <a:lnTo>
                    <a:pt x="335" y="1"/>
                  </a:lnTo>
                  <a:lnTo>
                    <a:pt x="346" y="2"/>
                  </a:lnTo>
                  <a:lnTo>
                    <a:pt x="357" y="6"/>
                  </a:lnTo>
                  <a:lnTo>
                    <a:pt x="368" y="11"/>
                  </a:lnTo>
                  <a:lnTo>
                    <a:pt x="378" y="19"/>
                  </a:lnTo>
                  <a:lnTo>
                    <a:pt x="383" y="24"/>
                  </a:lnTo>
                  <a:lnTo>
                    <a:pt x="387" y="29"/>
                  </a:lnTo>
                  <a:lnTo>
                    <a:pt x="391" y="35"/>
                  </a:lnTo>
                  <a:lnTo>
                    <a:pt x="395" y="42"/>
                  </a:lnTo>
                  <a:lnTo>
                    <a:pt x="395" y="42"/>
                  </a:lnTo>
                  <a:lnTo>
                    <a:pt x="396" y="49"/>
                  </a:lnTo>
                  <a:lnTo>
                    <a:pt x="395" y="55"/>
                  </a:lnTo>
                  <a:lnTo>
                    <a:pt x="391" y="60"/>
                  </a:lnTo>
                  <a:lnTo>
                    <a:pt x="385" y="63"/>
                  </a:lnTo>
                  <a:lnTo>
                    <a:pt x="385" y="63"/>
                  </a:lnTo>
                  <a:lnTo>
                    <a:pt x="380"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0"/>
            <p:cNvSpPr>
              <a:spLocks/>
            </p:cNvSpPr>
            <p:nvPr/>
          </p:nvSpPr>
          <p:spPr bwMode="auto">
            <a:xfrm>
              <a:off x="309" y="1339"/>
              <a:ext cx="79" cy="13"/>
            </a:xfrm>
            <a:custGeom>
              <a:avLst/>
              <a:gdLst>
                <a:gd name="T0" fmla="*/ 380 w 396"/>
                <a:gd name="T1" fmla="*/ 65 h 65"/>
                <a:gd name="T2" fmla="*/ 380 w 396"/>
                <a:gd name="T3" fmla="*/ 65 h 65"/>
                <a:gd name="T4" fmla="*/ 375 w 396"/>
                <a:gd name="T5" fmla="*/ 63 h 65"/>
                <a:gd name="T6" fmla="*/ 370 w 396"/>
                <a:gd name="T7" fmla="*/ 62 h 65"/>
                <a:gd name="T8" fmla="*/ 367 w 396"/>
                <a:gd name="T9" fmla="*/ 58 h 65"/>
                <a:gd name="T10" fmla="*/ 365 w 396"/>
                <a:gd name="T11" fmla="*/ 55 h 65"/>
                <a:gd name="T12" fmla="*/ 365 w 396"/>
                <a:gd name="T13" fmla="*/ 55 h 65"/>
                <a:gd name="T14" fmla="*/ 362 w 396"/>
                <a:gd name="T15" fmla="*/ 50 h 65"/>
                <a:gd name="T16" fmla="*/ 360 w 396"/>
                <a:gd name="T17" fmla="*/ 46 h 65"/>
                <a:gd name="T18" fmla="*/ 352 w 396"/>
                <a:gd name="T19" fmla="*/ 40 h 65"/>
                <a:gd name="T20" fmla="*/ 346 w 396"/>
                <a:gd name="T21" fmla="*/ 36 h 65"/>
                <a:gd name="T22" fmla="*/ 339 w 396"/>
                <a:gd name="T23" fmla="*/ 34 h 65"/>
                <a:gd name="T24" fmla="*/ 331 w 396"/>
                <a:gd name="T25" fmla="*/ 32 h 65"/>
                <a:gd name="T26" fmla="*/ 325 w 396"/>
                <a:gd name="T27" fmla="*/ 32 h 65"/>
                <a:gd name="T28" fmla="*/ 319 w 396"/>
                <a:gd name="T29" fmla="*/ 34 h 65"/>
                <a:gd name="T30" fmla="*/ 319 w 396"/>
                <a:gd name="T31" fmla="*/ 34 h 65"/>
                <a:gd name="T32" fmla="*/ 316 w 396"/>
                <a:gd name="T33" fmla="*/ 34 h 65"/>
                <a:gd name="T34" fmla="*/ 16 w 396"/>
                <a:gd name="T35" fmla="*/ 34 h 65"/>
                <a:gd name="T36" fmla="*/ 16 w 396"/>
                <a:gd name="T37" fmla="*/ 34 h 65"/>
                <a:gd name="T38" fmla="*/ 8 w 396"/>
                <a:gd name="T39" fmla="*/ 32 h 65"/>
                <a:gd name="T40" fmla="*/ 3 w 396"/>
                <a:gd name="T41" fmla="*/ 29 h 65"/>
                <a:gd name="T42" fmla="*/ 1 w 396"/>
                <a:gd name="T43" fmla="*/ 24 h 65"/>
                <a:gd name="T44" fmla="*/ 0 w 396"/>
                <a:gd name="T45" fmla="*/ 17 h 65"/>
                <a:gd name="T46" fmla="*/ 0 w 396"/>
                <a:gd name="T47" fmla="*/ 17 h 65"/>
                <a:gd name="T48" fmla="*/ 1 w 396"/>
                <a:gd name="T49" fmla="*/ 11 h 65"/>
                <a:gd name="T50" fmla="*/ 3 w 396"/>
                <a:gd name="T51" fmla="*/ 6 h 65"/>
                <a:gd name="T52" fmla="*/ 8 w 396"/>
                <a:gd name="T53" fmla="*/ 2 h 65"/>
                <a:gd name="T54" fmla="*/ 16 w 396"/>
                <a:gd name="T55" fmla="*/ 1 h 65"/>
                <a:gd name="T56" fmla="*/ 316 w 396"/>
                <a:gd name="T57" fmla="*/ 1 h 65"/>
                <a:gd name="T58" fmla="*/ 316 w 396"/>
                <a:gd name="T59" fmla="*/ 1 h 65"/>
                <a:gd name="T60" fmla="*/ 325 w 396"/>
                <a:gd name="T61" fmla="*/ 0 h 65"/>
                <a:gd name="T62" fmla="*/ 335 w 396"/>
                <a:gd name="T63" fmla="*/ 1 h 65"/>
                <a:gd name="T64" fmla="*/ 346 w 396"/>
                <a:gd name="T65" fmla="*/ 2 h 65"/>
                <a:gd name="T66" fmla="*/ 357 w 396"/>
                <a:gd name="T67" fmla="*/ 6 h 65"/>
                <a:gd name="T68" fmla="*/ 368 w 396"/>
                <a:gd name="T69" fmla="*/ 11 h 65"/>
                <a:gd name="T70" fmla="*/ 378 w 396"/>
                <a:gd name="T71" fmla="*/ 19 h 65"/>
                <a:gd name="T72" fmla="*/ 383 w 396"/>
                <a:gd name="T73" fmla="*/ 24 h 65"/>
                <a:gd name="T74" fmla="*/ 387 w 396"/>
                <a:gd name="T75" fmla="*/ 29 h 65"/>
                <a:gd name="T76" fmla="*/ 391 w 396"/>
                <a:gd name="T77" fmla="*/ 35 h 65"/>
                <a:gd name="T78" fmla="*/ 395 w 396"/>
                <a:gd name="T79" fmla="*/ 42 h 65"/>
                <a:gd name="T80" fmla="*/ 395 w 396"/>
                <a:gd name="T81" fmla="*/ 42 h 65"/>
                <a:gd name="T82" fmla="*/ 396 w 396"/>
                <a:gd name="T83" fmla="*/ 49 h 65"/>
                <a:gd name="T84" fmla="*/ 395 w 396"/>
                <a:gd name="T85" fmla="*/ 55 h 65"/>
                <a:gd name="T86" fmla="*/ 391 w 396"/>
                <a:gd name="T87" fmla="*/ 60 h 65"/>
                <a:gd name="T88" fmla="*/ 385 w 396"/>
                <a:gd name="T89" fmla="*/ 63 h 65"/>
                <a:gd name="T90" fmla="*/ 385 w 396"/>
                <a:gd name="T91" fmla="*/ 63 h 65"/>
                <a:gd name="T92" fmla="*/ 380 w 396"/>
                <a:gd name="T9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5">
                  <a:moveTo>
                    <a:pt x="380" y="65"/>
                  </a:moveTo>
                  <a:lnTo>
                    <a:pt x="380" y="65"/>
                  </a:lnTo>
                  <a:lnTo>
                    <a:pt x="375" y="63"/>
                  </a:lnTo>
                  <a:lnTo>
                    <a:pt x="370" y="62"/>
                  </a:lnTo>
                  <a:lnTo>
                    <a:pt x="367" y="58"/>
                  </a:lnTo>
                  <a:lnTo>
                    <a:pt x="365" y="55"/>
                  </a:lnTo>
                  <a:lnTo>
                    <a:pt x="365" y="55"/>
                  </a:lnTo>
                  <a:lnTo>
                    <a:pt x="362" y="50"/>
                  </a:lnTo>
                  <a:lnTo>
                    <a:pt x="360" y="46"/>
                  </a:lnTo>
                  <a:lnTo>
                    <a:pt x="352" y="40"/>
                  </a:lnTo>
                  <a:lnTo>
                    <a:pt x="346" y="36"/>
                  </a:lnTo>
                  <a:lnTo>
                    <a:pt x="339" y="34"/>
                  </a:lnTo>
                  <a:lnTo>
                    <a:pt x="331" y="32"/>
                  </a:lnTo>
                  <a:lnTo>
                    <a:pt x="325" y="32"/>
                  </a:lnTo>
                  <a:lnTo>
                    <a:pt x="319" y="34"/>
                  </a:lnTo>
                  <a:lnTo>
                    <a:pt x="319" y="34"/>
                  </a:lnTo>
                  <a:lnTo>
                    <a:pt x="316" y="34"/>
                  </a:lnTo>
                  <a:lnTo>
                    <a:pt x="16" y="34"/>
                  </a:lnTo>
                  <a:lnTo>
                    <a:pt x="16" y="34"/>
                  </a:lnTo>
                  <a:lnTo>
                    <a:pt x="8" y="32"/>
                  </a:lnTo>
                  <a:lnTo>
                    <a:pt x="3" y="29"/>
                  </a:lnTo>
                  <a:lnTo>
                    <a:pt x="1" y="24"/>
                  </a:lnTo>
                  <a:lnTo>
                    <a:pt x="0" y="17"/>
                  </a:lnTo>
                  <a:lnTo>
                    <a:pt x="0" y="17"/>
                  </a:lnTo>
                  <a:lnTo>
                    <a:pt x="1" y="11"/>
                  </a:lnTo>
                  <a:lnTo>
                    <a:pt x="3" y="6"/>
                  </a:lnTo>
                  <a:lnTo>
                    <a:pt x="8" y="2"/>
                  </a:lnTo>
                  <a:lnTo>
                    <a:pt x="16" y="1"/>
                  </a:lnTo>
                  <a:lnTo>
                    <a:pt x="316" y="1"/>
                  </a:lnTo>
                  <a:lnTo>
                    <a:pt x="316" y="1"/>
                  </a:lnTo>
                  <a:lnTo>
                    <a:pt x="325" y="0"/>
                  </a:lnTo>
                  <a:lnTo>
                    <a:pt x="335" y="1"/>
                  </a:lnTo>
                  <a:lnTo>
                    <a:pt x="346" y="2"/>
                  </a:lnTo>
                  <a:lnTo>
                    <a:pt x="357" y="6"/>
                  </a:lnTo>
                  <a:lnTo>
                    <a:pt x="368" y="11"/>
                  </a:lnTo>
                  <a:lnTo>
                    <a:pt x="378" y="19"/>
                  </a:lnTo>
                  <a:lnTo>
                    <a:pt x="383" y="24"/>
                  </a:lnTo>
                  <a:lnTo>
                    <a:pt x="387" y="29"/>
                  </a:lnTo>
                  <a:lnTo>
                    <a:pt x="391" y="35"/>
                  </a:lnTo>
                  <a:lnTo>
                    <a:pt x="395" y="42"/>
                  </a:lnTo>
                  <a:lnTo>
                    <a:pt x="395" y="42"/>
                  </a:lnTo>
                  <a:lnTo>
                    <a:pt x="396" y="49"/>
                  </a:lnTo>
                  <a:lnTo>
                    <a:pt x="395" y="55"/>
                  </a:lnTo>
                  <a:lnTo>
                    <a:pt x="391" y="60"/>
                  </a:lnTo>
                  <a:lnTo>
                    <a:pt x="385" y="63"/>
                  </a:lnTo>
                  <a:lnTo>
                    <a:pt x="385" y="63"/>
                  </a:lnTo>
                  <a:lnTo>
                    <a:pt x="380" y="6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1"/>
            <p:cNvSpPr>
              <a:spLocks/>
            </p:cNvSpPr>
            <p:nvPr/>
          </p:nvSpPr>
          <p:spPr bwMode="auto">
            <a:xfrm>
              <a:off x="309" y="1367"/>
              <a:ext cx="79" cy="13"/>
            </a:xfrm>
            <a:custGeom>
              <a:avLst/>
              <a:gdLst>
                <a:gd name="T0" fmla="*/ 380 w 396"/>
                <a:gd name="T1" fmla="*/ 64 h 64"/>
                <a:gd name="T2" fmla="*/ 380 w 396"/>
                <a:gd name="T3" fmla="*/ 64 h 64"/>
                <a:gd name="T4" fmla="*/ 375 w 396"/>
                <a:gd name="T5" fmla="*/ 64 h 64"/>
                <a:gd name="T6" fmla="*/ 370 w 396"/>
                <a:gd name="T7" fmla="*/ 61 h 64"/>
                <a:gd name="T8" fmla="*/ 367 w 396"/>
                <a:gd name="T9" fmla="*/ 58 h 64"/>
                <a:gd name="T10" fmla="*/ 365 w 396"/>
                <a:gd name="T11" fmla="*/ 54 h 64"/>
                <a:gd name="T12" fmla="*/ 365 w 396"/>
                <a:gd name="T13" fmla="*/ 54 h 64"/>
                <a:gd name="T14" fmla="*/ 362 w 396"/>
                <a:gd name="T15" fmla="*/ 49 h 64"/>
                <a:gd name="T16" fmla="*/ 360 w 396"/>
                <a:gd name="T17" fmla="*/ 45 h 64"/>
                <a:gd name="T18" fmla="*/ 352 w 396"/>
                <a:gd name="T19" fmla="*/ 40 h 64"/>
                <a:gd name="T20" fmla="*/ 346 w 396"/>
                <a:gd name="T21" fmla="*/ 35 h 64"/>
                <a:gd name="T22" fmla="*/ 339 w 396"/>
                <a:gd name="T23" fmla="*/ 34 h 64"/>
                <a:gd name="T24" fmla="*/ 331 w 396"/>
                <a:gd name="T25" fmla="*/ 33 h 64"/>
                <a:gd name="T26" fmla="*/ 325 w 396"/>
                <a:gd name="T27" fmla="*/ 33 h 64"/>
                <a:gd name="T28" fmla="*/ 319 w 396"/>
                <a:gd name="T29" fmla="*/ 33 h 64"/>
                <a:gd name="T30" fmla="*/ 319 w 396"/>
                <a:gd name="T31" fmla="*/ 33 h 64"/>
                <a:gd name="T32" fmla="*/ 316 w 396"/>
                <a:gd name="T33" fmla="*/ 33 h 64"/>
                <a:gd name="T34" fmla="*/ 16 w 396"/>
                <a:gd name="T35" fmla="*/ 33 h 64"/>
                <a:gd name="T36" fmla="*/ 16 w 396"/>
                <a:gd name="T37" fmla="*/ 33 h 64"/>
                <a:gd name="T38" fmla="*/ 8 w 396"/>
                <a:gd name="T39" fmla="*/ 32 h 64"/>
                <a:gd name="T40" fmla="*/ 3 w 396"/>
                <a:gd name="T41" fmla="*/ 28 h 64"/>
                <a:gd name="T42" fmla="*/ 1 w 396"/>
                <a:gd name="T43" fmla="*/ 23 h 64"/>
                <a:gd name="T44" fmla="*/ 0 w 396"/>
                <a:gd name="T45" fmla="*/ 17 h 64"/>
                <a:gd name="T46" fmla="*/ 0 w 396"/>
                <a:gd name="T47" fmla="*/ 17 h 64"/>
                <a:gd name="T48" fmla="*/ 1 w 396"/>
                <a:gd name="T49" fmla="*/ 10 h 64"/>
                <a:gd name="T50" fmla="*/ 3 w 396"/>
                <a:gd name="T51" fmla="*/ 5 h 64"/>
                <a:gd name="T52" fmla="*/ 8 w 396"/>
                <a:gd name="T53" fmla="*/ 2 h 64"/>
                <a:gd name="T54" fmla="*/ 16 w 396"/>
                <a:gd name="T55" fmla="*/ 0 h 64"/>
                <a:gd name="T56" fmla="*/ 316 w 396"/>
                <a:gd name="T57" fmla="*/ 0 h 64"/>
                <a:gd name="T58" fmla="*/ 316 w 396"/>
                <a:gd name="T59" fmla="*/ 0 h 64"/>
                <a:gd name="T60" fmla="*/ 325 w 396"/>
                <a:gd name="T61" fmla="*/ 0 h 64"/>
                <a:gd name="T62" fmla="*/ 335 w 396"/>
                <a:gd name="T63" fmla="*/ 0 h 64"/>
                <a:gd name="T64" fmla="*/ 346 w 396"/>
                <a:gd name="T65" fmla="*/ 2 h 64"/>
                <a:gd name="T66" fmla="*/ 357 w 396"/>
                <a:gd name="T67" fmla="*/ 5 h 64"/>
                <a:gd name="T68" fmla="*/ 368 w 396"/>
                <a:gd name="T69" fmla="*/ 12 h 64"/>
                <a:gd name="T70" fmla="*/ 378 w 396"/>
                <a:gd name="T71" fmla="*/ 19 h 64"/>
                <a:gd name="T72" fmla="*/ 383 w 396"/>
                <a:gd name="T73" fmla="*/ 23 h 64"/>
                <a:gd name="T74" fmla="*/ 387 w 396"/>
                <a:gd name="T75" fmla="*/ 29 h 64"/>
                <a:gd name="T76" fmla="*/ 391 w 396"/>
                <a:gd name="T77" fmla="*/ 35 h 64"/>
                <a:gd name="T78" fmla="*/ 395 w 396"/>
                <a:gd name="T79" fmla="*/ 42 h 64"/>
                <a:gd name="T80" fmla="*/ 395 w 396"/>
                <a:gd name="T81" fmla="*/ 42 h 64"/>
                <a:gd name="T82" fmla="*/ 396 w 396"/>
                <a:gd name="T83" fmla="*/ 48 h 64"/>
                <a:gd name="T84" fmla="*/ 395 w 396"/>
                <a:gd name="T85" fmla="*/ 54 h 64"/>
                <a:gd name="T86" fmla="*/ 391 w 396"/>
                <a:gd name="T87" fmla="*/ 59 h 64"/>
                <a:gd name="T88" fmla="*/ 385 w 396"/>
                <a:gd name="T89" fmla="*/ 63 h 64"/>
                <a:gd name="T90" fmla="*/ 385 w 396"/>
                <a:gd name="T91" fmla="*/ 63 h 64"/>
                <a:gd name="T92" fmla="*/ 380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380" y="64"/>
                  </a:moveTo>
                  <a:lnTo>
                    <a:pt x="380" y="64"/>
                  </a:lnTo>
                  <a:lnTo>
                    <a:pt x="375" y="64"/>
                  </a:lnTo>
                  <a:lnTo>
                    <a:pt x="370" y="61"/>
                  </a:lnTo>
                  <a:lnTo>
                    <a:pt x="367" y="58"/>
                  </a:lnTo>
                  <a:lnTo>
                    <a:pt x="365" y="54"/>
                  </a:lnTo>
                  <a:lnTo>
                    <a:pt x="365" y="54"/>
                  </a:lnTo>
                  <a:lnTo>
                    <a:pt x="362" y="49"/>
                  </a:lnTo>
                  <a:lnTo>
                    <a:pt x="360" y="45"/>
                  </a:lnTo>
                  <a:lnTo>
                    <a:pt x="352" y="40"/>
                  </a:lnTo>
                  <a:lnTo>
                    <a:pt x="346" y="35"/>
                  </a:lnTo>
                  <a:lnTo>
                    <a:pt x="339" y="34"/>
                  </a:lnTo>
                  <a:lnTo>
                    <a:pt x="331" y="33"/>
                  </a:lnTo>
                  <a:lnTo>
                    <a:pt x="325" y="33"/>
                  </a:lnTo>
                  <a:lnTo>
                    <a:pt x="319" y="33"/>
                  </a:lnTo>
                  <a:lnTo>
                    <a:pt x="319" y="33"/>
                  </a:lnTo>
                  <a:lnTo>
                    <a:pt x="316" y="33"/>
                  </a:lnTo>
                  <a:lnTo>
                    <a:pt x="16" y="33"/>
                  </a:lnTo>
                  <a:lnTo>
                    <a:pt x="16" y="33"/>
                  </a:lnTo>
                  <a:lnTo>
                    <a:pt x="8" y="32"/>
                  </a:lnTo>
                  <a:lnTo>
                    <a:pt x="3" y="28"/>
                  </a:lnTo>
                  <a:lnTo>
                    <a:pt x="1" y="23"/>
                  </a:lnTo>
                  <a:lnTo>
                    <a:pt x="0" y="17"/>
                  </a:lnTo>
                  <a:lnTo>
                    <a:pt x="0" y="17"/>
                  </a:lnTo>
                  <a:lnTo>
                    <a:pt x="1" y="10"/>
                  </a:lnTo>
                  <a:lnTo>
                    <a:pt x="3" y="5"/>
                  </a:lnTo>
                  <a:lnTo>
                    <a:pt x="8" y="2"/>
                  </a:lnTo>
                  <a:lnTo>
                    <a:pt x="16" y="0"/>
                  </a:lnTo>
                  <a:lnTo>
                    <a:pt x="316" y="0"/>
                  </a:lnTo>
                  <a:lnTo>
                    <a:pt x="316" y="0"/>
                  </a:lnTo>
                  <a:lnTo>
                    <a:pt x="325" y="0"/>
                  </a:lnTo>
                  <a:lnTo>
                    <a:pt x="335" y="0"/>
                  </a:lnTo>
                  <a:lnTo>
                    <a:pt x="346" y="2"/>
                  </a:lnTo>
                  <a:lnTo>
                    <a:pt x="357" y="5"/>
                  </a:lnTo>
                  <a:lnTo>
                    <a:pt x="368" y="12"/>
                  </a:lnTo>
                  <a:lnTo>
                    <a:pt x="378" y="19"/>
                  </a:lnTo>
                  <a:lnTo>
                    <a:pt x="383" y="23"/>
                  </a:lnTo>
                  <a:lnTo>
                    <a:pt x="387" y="29"/>
                  </a:lnTo>
                  <a:lnTo>
                    <a:pt x="391" y="35"/>
                  </a:lnTo>
                  <a:lnTo>
                    <a:pt x="395" y="42"/>
                  </a:lnTo>
                  <a:lnTo>
                    <a:pt x="395" y="42"/>
                  </a:lnTo>
                  <a:lnTo>
                    <a:pt x="396" y="48"/>
                  </a:lnTo>
                  <a:lnTo>
                    <a:pt x="395" y="54"/>
                  </a:lnTo>
                  <a:lnTo>
                    <a:pt x="391" y="59"/>
                  </a:lnTo>
                  <a:lnTo>
                    <a:pt x="385" y="63"/>
                  </a:lnTo>
                  <a:lnTo>
                    <a:pt x="385" y="63"/>
                  </a:lnTo>
                  <a:lnTo>
                    <a:pt x="38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2"/>
            <p:cNvSpPr>
              <a:spLocks/>
            </p:cNvSpPr>
            <p:nvPr/>
          </p:nvSpPr>
          <p:spPr bwMode="auto">
            <a:xfrm>
              <a:off x="309" y="1367"/>
              <a:ext cx="79" cy="13"/>
            </a:xfrm>
            <a:custGeom>
              <a:avLst/>
              <a:gdLst>
                <a:gd name="T0" fmla="*/ 380 w 396"/>
                <a:gd name="T1" fmla="*/ 64 h 64"/>
                <a:gd name="T2" fmla="*/ 380 w 396"/>
                <a:gd name="T3" fmla="*/ 64 h 64"/>
                <a:gd name="T4" fmla="*/ 375 w 396"/>
                <a:gd name="T5" fmla="*/ 64 h 64"/>
                <a:gd name="T6" fmla="*/ 370 w 396"/>
                <a:gd name="T7" fmla="*/ 61 h 64"/>
                <a:gd name="T8" fmla="*/ 367 w 396"/>
                <a:gd name="T9" fmla="*/ 58 h 64"/>
                <a:gd name="T10" fmla="*/ 365 w 396"/>
                <a:gd name="T11" fmla="*/ 54 h 64"/>
                <a:gd name="T12" fmla="*/ 365 w 396"/>
                <a:gd name="T13" fmla="*/ 54 h 64"/>
                <a:gd name="T14" fmla="*/ 362 w 396"/>
                <a:gd name="T15" fmla="*/ 49 h 64"/>
                <a:gd name="T16" fmla="*/ 360 w 396"/>
                <a:gd name="T17" fmla="*/ 45 h 64"/>
                <a:gd name="T18" fmla="*/ 352 w 396"/>
                <a:gd name="T19" fmla="*/ 40 h 64"/>
                <a:gd name="T20" fmla="*/ 346 w 396"/>
                <a:gd name="T21" fmla="*/ 35 h 64"/>
                <a:gd name="T22" fmla="*/ 339 w 396"/>
                <a:gd name="T23" fmla="*/ 34 h 64"/>
                <a:gd name="T24" fmla="*/ 331 w 396"/>
                <a:gd name="T25" fmla="*/ 33 h 64"/>
                <a:gd name="T26" fmla="*/ 325 w 396"/>
                <a:gd name="T27" fmla="*/ 33 h 64"/>
                <a:gd name="T28" fmla="*/ 319 w 396"/>
                <a:gd name="T29" fmla="*/ 33 h 64"/>
                <a:gd name="T30" fmla="*/ 319 w 396"/>
                <a:gd name="T31" fmla="*/ 33 h 64"/>
                <a:gd name="T32" fmla="*/ 316 w 396"/>
                <a:gd name="T33" fmla="*/ 33 h 64"/>
                <a:gd name="T34" fmla="*/ 16 w 396"/>
                <a:gd name="T35" fmla="*/ 33 h 64"/>
                <a:gd name="T36" fmla="*/ 16 w 396"/>
                <a:gd name="T37" fmla="*/ 33 h 64"/>
                <a:gd name="T38" fmla="*/ 8 w 396"/>
                <a:gd name="T39" fmla="*/ 32 h 64"/>
                <a:gd name="T40" fmla="*/ 3 w 396"/>
                <a:gd name="T41" fmla="*/ 28 h 64"/>
                <a:gd name="T42" fmla="*/ 1 w 396"/>
                <a:gd name="T43" fmla="*/ 23 h 64"/>
                <a:gd name="T44" fmla="*/ 0 w 396"/>
                <a:gd name="T45" fmla="*/ 17 h 64"/>
                <a:gd name="T46" fmla="*/ 0 w 396"/>
                <a:gd name="T47" fmla="*/ 17 h 64"/>
                <a:gd name="T48" fmla="*/ 1 w 396"/>
                <a:gd name="T49" fmla="*/ 10 h 64"/>
                <a:gd name="T50" fmla="*/ 3 w 396"/>
                <a:gd name="T51" fmla="*/ 5 h 64"/>
                <a:gd name="T52" fmla="*/ 8 w 396"/>
                <a:gd name="T53" fmla="*/ 2 h 64"/>
                <a:gd name="T54" fmla="*/ 16 w 396"/>
                <a:gd name="T55" fmla="*/ 0 h 64"/>
                <a:gd name="T56" fmla="*/ 316 w 396"/>
                <a:gd name="T57" fmla="*/ 0 h 64"/>
                <a:gd name="T58" fmla="*/ 316 w 396"/>
                <a:gd name="T59" fmla="*/ 0 h 64"/>
                <a:gd name="T60" fmla="*/ 325 w 396"/>
                <a:gd name="T61" fmla="*/ 0 h 64"/>
                <a:gd name="T62" fmla="*/ 335 w 396"/>
                <a:gd name="T63" fmla="*/ 0 h 64"/>
                <a:gd name="T64" fmla="*/ 346 w 396"/>
                <a:gd name="T65" fmla="*/ 2 h 64"/>
                <a:gd name="T66" fmla="*/ 357 w 396"/>
                <a:gd name="T67" fmla="*/ 5 h 64"/>
                <a:gd name="T68" fmla="*/ 368 w 396"/>
                <a:gd name="T69" fmla="*/ 12 h 64"/>
                <a:gd name="T70" fmla="*/ 378 w 396"/>
                <a:gd name="T71" fmla="*/ 19 h 64"/>
                <a:gd name="T72" fmla="*/ 383 w 396"/>
                <a:gd name="T73" fmla="*/ 23 h 64"/>
                <a:gd name="T74" fmla="*/ 387 w 396"/>
                <a:gd name="T75" fmla="*/ 29 h 64"/>
                <a:gd name="T76" fmla="*/ 391 w 396"/>
                <a:gd name="T77" fmla="*/ 35 h 64"/>
                <a:gd name="T78" fmla="*/ 395 w 396"/>
                <a:gd name="T79" fmla="*/ 42 h 64"/>
                <a:gd name="T80" fmla="*/ 395 w 396"/>
                <a:gd name="T81" fmla="*/ 42 h 64"/>
                <a:gd name="T82" fmla="*/ 396 w 396"/>
                <a:gd name="T83" fmla="*/ 48 h 64"/>
                <a:gd name="T84" fmla="*/ 395 w 396"/>
                <a:gd name="T85" fmla="*/ 54 h 64"/>
                <a:gd name="T86" fmla="*/ 391 w 396"/>
                <a:gd name="T87" fmla="*/ 59 h 64"/>
                <a:gd name="T88" fmla="*/ 385 w 396"/>
                <a:gd name="T89" fmla="*/ 63 h 64"/>
                <a:gd name="T90" fmla="*/ 385 w 396"/>
                <a:gd name="T91" fmla="*/ 63 h 64"/>
                <a:gd name="T92" fmla="*/ 380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380" y="64"/>
                  </a:moveTo>
                  <a:lnTo>
                    <a:pt x="380" y="64"/>
                  </a:lnTo>
                  <a:lnTo>
                    <a:pt x="375" y="64"/>
                  </a:lnTo>
                  <a:lnTo>
                    <a:pt x="370" y="61"/>
                  </a:lnTo>
                  <a:lnTo>
                    <a:pt x="367" y="58"/>
                  </a:lnTo>
                  <a:lnTo>
                    <a:pt x="365" y="54"/>
                  </a:lnTo>
                  <a:lnTo>
                    <a:pt x="365" y="54"/>
                  </a:lnTo>
                  <a:lnTo>
                    <a:pt x="362" y="49"/>
                  </a:lnTo>
                  <a:lnTo>
                    <a:pt x="360" y="45"/>
                  </a:lnTo>
                  <a:lnTo>
                    <a:pt x="352" y="40"/>
                  </a:lnTo>
                  <a:lnTo>
                    <a:pt x="346" y="35"/>
                  </a:lnTo>
                  <a:lnTo>
                    <a:pt x="339" y="34"/>
                  </a:lnTo>
                  <a:lnTo>
                    <a:pt x="331" y="33"/>
                  </a:lnTo>
                  <a:lnTo>
                    <a:pt x="325" y="33"/>
                  </a:lnTo>
                  <a:lnTo>
                    <a:pt x="319" y="33"/>
                  </a:lnTo>
                  <a:lnTo>
                    <a:pt x="319" y="33"/>
                  </a:lnTo>
                  <a:lnTo>
                    <a:pt x="316" y="33"/>
                  </a:lnTo>
                  <a:lnTo>
                    <a:pt x="16" y="33"/>
                  </a:lnTo>
                  <a:lnTo>
                    <a:pt x="16" y="33"/>
                  </a:lnTo>
                  <a:lnTo>
                    <a:pt x="8" y="32"/>
                  </a:lnTo>
                  <a:lnTo>
                    <a:pt x="3" y="28"/>
                  </a:lnTo>
                  <a:lnTo>
                    <a:pt x="1" y="23"/>
                  </a:lnTo>
                  <a:lnTo>
                    <a:pt x="0" y="17"/>
                  </a:lnTo>
                  <a:lnTo>
                    <a:pt x="0" y="17"/>
                  </a:lnTo>
                  <a:lnTo>
                    <a:pt x="1" y="10"/>
                  </a:lnTo>
                  <a:lnTo>
                    <a:pt x="3" y="5"/>
                  </a:lnTo>
                  <a:lnTo>
                    <a:pt x="8" y="2"/>
                  </a:lnTo>
                  <a:lnTo>
                    <a:pt x="16" y="0"/>
                  </a:lnTo>
                  <a:lnTo>
                    <a:pt x="316" y="0"/>
                  </a:lnTo>
                  <a:lnTo>
                    <a:pt x="316" y="0"/>
                  </a:lnTo>
                  <a:lnTo>
                    <a:pt x="325" y="0"/>
                  </a:lnTo>
                  <a:lnTo>
                    <a:pt x="335" y="0"/>
                  </a:lnTo>
                  <a:lnTo>
                    <a:pt x="346" y="2"/>
                  </a:lnTo>
                  <a:lnTo>
                    <a:pt x="357" y="5"/>
                  </a:lnTo>
                  <a:lnTo>
                    <a:pt x="368" y="12"/>
                  </a:lnTo>
                  <a:lnTo>
                    <a:pt x="378" y="19"/>
                  </a:lnTo>
                  <a:lnTo>
                    <a:pt x="383" y="23"/>
                  </a:lnTo>
                  <a:lnTo>
                    <a:pt x="387" y="29"/>
                  </a:lnTo>
                  <a:lnTo>
                    <a:pt x="391" y="35"/>
                  </a:lnTo>
                  <a:lnTo>
                    <a:pt x="395" y="42"/>
                  </a:lnTo>
                  <a:lnTo>
                    <a:pt x="395" y="42"/>
                  </a:lnTo>
                  <a:lnTo>
                    <a:pt x="396" y="48"/>
                  </a:lnTo>
                  <a:lnTo>
                    <a:pt x="395" y="54"/>
                  </a:lnTo>
                  <a:lnTo>
                    <a:pt x="391" y="59"/>
                  </a:lnTo>
                  <a:lnTo>
                    <a:pt x="385" y="63"/>
                  </a:lnTo>
                  <a:lnTo>
                    <a:pt x="385" y="63"/>
                  </a:lnTo>
                  <a:lnTo>
                    <a:pt x="380"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3"/>
            <p:cNvSpPr>
              <a:spLocks/>
            </p:cNvSpPr>
            <p:nvPr/>
          </p:nvSpPr>
          <p:spPr bwMode="auto">
            <a:xfrm>
              <a:off x="309" y="1395"/>
              <a:ext cx="79" cy="13"/>
            </a:xfrm>
            <a:custGeom>
              <a:avLst/>
              <a:gdLst>
                <a:gd name="T0" fmla="*/ 380 w 396"/>
                <a:gd name="T1" fmla="*/ 64 h 64"/>
                <a:gd name="T2" fmla="*/ 380 w 396"/>
                <a:gd name="T3" fmla="*/ 64 h 64"/>
                <a:gd name="T4" fmla="*/ 375 w 396"/>
                <a:gd name="T5" fmla="*/ 63 h 64"/>
                <a:gd name="T6" fmla="*/ 370 w 396"/>
                <a:gd name="T7" fmla="*/ 61 h 64"/>
                <a:gd name="T8" fmla="*/ 367 w 396"/>
                <a:gd name="T9" fmla="*/ 58 h 64"/>
                <a:gd name="T10" fmla="*/ 365 w 396"/>
                <a:gd name="T11" fmla="*/ 53 h 64"/>
                <a:gd name="T12" fmla="*/ 365 w 396"/>
                <a:gd name="T13" fmla="*/ 53 h 64"/>
                <a:gd name="T14" fmla="*/ 362 w 396"/>
                <a:gd name="T15" fmla="*/ 49 h 64"/>
                <a:gd name="T16" fmla="*/ 360 w 396"/>
                <a:gd name="T17" fmla="*/ 46 h 64"/>
                <a:gd name="T18" fmla="*/ 352 w 396"/>
                <a:gd name="T19" fmla="*/ 40 h 64"/>
                <a:gd name="T20" fmla="*/ 346 w 396"/>
                <a:gd name="T21" fmla="*/ 36 h 64"/>
                <a:gd name="T22" fmla="*/ 339 w 396"/>
                <a:gd name="T23" fmla="*/ 33 h 64"/>
                <a:gd name="T24" fmla="*/ 331 w 396"/>
                <a:gd name="T25" fmla="*/ 32 h 64"/>
                <a:gd name="T26" fmla="*/ 325 w 396"/>
                <a:gd name="T27" fmla="*/ 32 h 64"/>
                <a:gd name="T28" fmla="*/ 319 w 396"/>
                <a:gd name="T29" fmla="*/ 32 h 64"/>
                <a:gd name="T30" fmla="*/ 319 w 396"/>
                <a:gd name="T31" fmla="*/ 32 h 64"/>
                <a:gd name="T32" fmla="*/ 316 w 396"/>
                <a:gd name="T33" fmla="*/ 32 h 64"/>
                <a:gd name="T34" fmla="*/ 16 w 396"/>
                <a:gd name="T35" fmla="*/ 32 h 64"/>
                <a:gd name="T36" fmla="*/ 16 w 396"/>
                <a:gd name="T37" fmla="*/ 32 h 64"/>
                <a:gd name="T38" fmla="*/ 8 w 396"/>
                <a:gd name="T39" fmla="*/ 31 h 64"/>
                <a:gd name="T40" fmla="*/ 3 w 396"/>
                <a:gd name="T41" fmla="*/ 28 h 64"/>
                <a:gd name="T42" fmla="*/ 1 w 396"/>
                <a:gd name="T43" fmla="*/ 23 h 64"/>
                <a:gd name="T44" fmla="*/ 0 w 396"/>
                <a:gd name="T45" fmla="*/ 16 h 64"/>
                <a:gd name="T46" fmla="*/ 0 w 396"/>
                <a:gd name="T47" fmla="*/ 16 h 64"/>
                <a:gd name="T48" fmla="*/ 1 w 396"/>
                <a:gd name="T49" fmla="*/ 10 h 64"/>
                <a:gd name="T50" fmla="*/ 3 w 396"/>
                <a:gd name="T51" fmla="*/ 5 h 64"/>
                <a:gd name="T52" fmla="*/ 8 w 396"/>
                <a:gd name="T53" fmla="*/ 2 h 64"/>
                <a:gd name="T54" fmla="*/ 16 w 396"/>
                <a:gd name="T55" fmla="*/ 0 h 64"/>
                <a:gd name="T56" fmla="*/ 316 w 396"/>
                <a:gd name="T57" fmla="*/ 0 h 64"/>
                <a:gd name="T58" fmla="*/ 316 w 396"/>
                <a:gd name="T59" fmla="*/ 0 h 64"/>
                <a:gd name="T60" fmla="*/ 325 w 396"/>
                <a:gd name="T61" fmla="*/ 0 h 64"/>
                <a:gd name="T62" fmla="*/ 335 w 396"/>
                <a:gd name="T63" fmla="*/ 0 h 64"/>
                <a:gd name="T64" fmla="*/ 346 w 396"/>
                <a:gd name="T65" fmla="*/ 2 h 64"/>
                <a:gd name="T66" fmla="*/ 357 w 396"/>
                <a:gd name="T67" fmla="*/ 6 h 64"/>
                <a:gd name="T68" fmla="*/ 368 w 396"/>
                <a:gd name="T69" fmla="*/ 11 h 64"/>
                <a:gd name="T70" fmla="*/ 378 w 396"/>
                <a:gd name="T71" fmla="*/ 18 h 64"/>
                <a:gd name="T72" fmla="*/ 383 w 396"/>
                <a:gd name="T73" fmla="*/ 23 h 64"/>
                <a:gd name="T74" fmla="*/ 387 w 396"/>
                <a:gd name="T75" fmla="*/ 28 h 64"/>
                <a:gd name="T76" fmla="*/ 391 w 396"/>
                <a:gd name="T77" fmla="*/ 35 h 64"/>
                <a:gd name="T78" fmla="*/ 395 w 396"/>
                <a:gd name="T79" fmla="*/ 42 h 64"/>
                <a:gd name="T80" fmla="*/ 395 w 396"/>
                <a:gd name="T81" fmla="*/ 42 h 64"/>
                <a:gd name="T82" fmla="*/ 396 w 396"/>
                <a:gd name="T83" fmla="*/ 48 h 64"/>
                <a:gd name="T84" fmla="*/ 395 w 396"/>
                <a:gd name="T85" fmla="*/ 54 h 64"/>
                <a:gd name="T86" fmla="*/ 391 w 396"/>
                <a:gd name="T87" fmla="*/ 59 h 64"/>
                <a:gd name="T88" fmla="*/ 385 w 396"/>
                <a:gd name="T89" fmla="*/ 63 h 64"/>
                <a:gd name="T90" fmla="*/ 385 w 396"/>
                <a:gd name="T91" fmla="*/ 63 h 64"/>
                <a:gd name="T92" fmla="*/ 380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380" y="64"/>
                  </a:moveTo>
                  <a:lnTo>
                    <a:pt x="380" y="64"/>
                  </a:lnTo>
                  <a:lnTo>
                    <a:pt x="375" y="63"/>
                  </a:lnTo>
                  <a:lnTo>
                    <a:pt x="370" y="61"/>
                  </a:lnTo>
                  <a:lnTo>
                    <a:pt x="367" y="58"/>
                  </a:lnTo>
                  <a:lnTo>
                    <a:pt x="365" y="53"/>
                  </a:lnTo>
                  <a:lnTo>
                    <a:pt x="365" y="53"/>
                  </a:lnTo>
                  <a:lnTo>
                    <a:pt x="362" y="49"/>
                  </a:lnTo>
                  <a:lnTo>
                    <a:pt x="360" y="46"/>
                  </a:lnTo>
                  <a:lnTo>
                    <a:pt x="352" y="40"/>
                  </a:lnTo>
                  <a:lnTo>
                    <a:pt x="346" y="36"/>
                  </a:lnTo>
                  <a:lnTo>
                    <a:pt x="339" y="33"/>
                  </a:lnTo>
                  <a:lnTo>
                    <a:pt x="331" y="32"/>
                  </a:lnTo>
                  <a:lnTo>
                    <a:pt x="325" y="32"/>
                  </a:lnTo>
                  <a:lnTo>
                    <a:pt x="319" y="32"/>
                  </a:lnTo>
                  <a:lnTo>
                    <a:pt x="319" y="32"/>
                  </a:lnTo>
                  <a:lnTo>
                    <a:pt x="316" y="32"/>
                  </a:lnTo>
                  <a:lnTo>
                    <a:pt x="16" y="32"/>
                  </a:lnTo>
                  <a:lnTo>
                    <a:pt x="16" y="32"/>
                  </a:lnTo>
                  <a:lnTo>
                    <a:pt x="8" y="31"/>
                  </a:lnTo>
                  <a:lnTo>
                    <a:pt x="3" y="28"/>
                  </a:lnTo>
                  <a:lnTo>
                    <a:pt x="1" y="23"/>
                  </a:lnTo>
                  <a:lnTo>
                    <a:pt x="0" y="16"/>
                  </a:lnTo>
                  <a:lnTo>
                    <a:pt x="0" y="16"/>
                  </a:lnTo>
                  <a:lnTo>
                    <a:pt x="1" y="10"/>
                  </a:lnTo>
                  <a:lnTo>
                    <a:pt x="3" y="5"/>
                  </a:lnTo>
                  <a:lnTo>
                    <a:pt x="8" y="2"/>
                  </a:lnTo>
                  <a:lnTo>
                    <a:pt x="16" y="0"/>
                  </a:lnTo>
                  <a:lnTo>
                    <a:pt x="316" y="0"/>
                  </a:lnTo>
                  <a:lnTo>
                    <a:pt x="316" y="0"/>
                  </a:lnTo>
                  <a:lnTo>
                    <a:pt x="325" y="0"/>
                  </a:lnTo>
                  <a:lnTo>
                    <a:pt x="335" y="0"/>
                  </a:lnTo>
                  <a:lnTo>
                    <a:pt x="346" y="2"/>
                  </a:lnTo>
                  <a:lnTo>
                    <a:pt x="357" y="6"/>
                  </a:lnTo>
                  <a:lnTo>
                    <a:pt x="368" y="11"/>
                  </a:lnTo>
                  <a:lnTo>
                    <a:pt x="378" y="18"/>
                  </a:lnTo>
                  <a:lnTo>
                    <a:pt x="383" y="23"/>
                  </a:lnTo>
                  <a:lnTo>
                    <a:pt x="387" y="28"/>
                  </a:lnTo>
                  <a:lnTo>
                    <a:pt x="391" y="35"/>
                  </a:lnTo>
                  <a:lnTo>
                    <a:pt x="395" y="42"/>
                  </a:lnTo>
                  <a:lnTo>
                    <a:pt x="395" y="42"/>
                  </a:lnTo>
                  <a:lnTo>
                    <a:pt x="396" y="48"/>
                  </a:lnTo>
                  <a:lnTo>
                    <a:pt x="395" y="54"/>
                  </a:lnTo>
                  <a:lnTo>
                    <a:pt x="391" y="59"/>
                  </a:lnTo>
                  <a:lnTo>
                    <a:pt x="385" y="63"/>
                  </a:lnTo>
                  <a:lnTo>
                    <a:pt x="385" y="63"/>
                  </a:lnTo>
                  <a:lnTo>
                    <a:pt x="38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4"/>
            <p:cNvSpPr>
              <a:spLocks/>
            </p:cNvSpPr>
            <p:nvPr/>
          </p:nvSpPr>
          <p:spPr bwMode="auto">
            <a:xfrm>
              <a:off x="309" y="1395"/>
              <a:ext cx="79" cy="13"/>
            </a:xfrm>
            <a:custGeom>
              <a:avLst/>
              <a:gdLst>
                <a:gd name="T0" fmla="*/ 380 w 396"/>
                <a:gd name="T1" fmla="*/ 64 h 64"/>
                <a:gd name="T2" fmla="*/ 380 w 396"/>
                <a:gd name="T3" fmla="*/ 64 h 64"/>
                <a:gd name="T4" fmla="*/ 375 w 396"/>
                <a:gd name="T5" fmla="*/ 63 h 64"/>
                <a:gd name="T6" fmla="*/ 370 w 396"/>
                <a:gd name="T7" fmla="*/ 61 h 64"/>
                <a:gd name="T8" fmla="*/ 367 w 396"/>
                <a:gd name="T9" fmla="*/ 58 h 64"/>
                <a:gd name="T10" fmla="*/ 365 w 396"/>
                <a:gd name="T11" fmla="*/ 53 h 64"/>
                <a:gd name="T12" fmla="*/ 365 w 396"/>
                <a:gd name="T13" fmla="*/ 53 h 64"/>
                <a:gd name="T14" fmla="*/ 362 w 396"/>
                <a:gd name="T15" fmla="*/ 49 h 64"/>
                <a:gd name="T16" fmla="*/ 360 w 396"/>
                <a:gd name="T17" fmla="*/ 46 h 64"/>
                <a:gd name="T18" fmla="*/ 352 w 396"/>
                <a:gd name="T19" fmla="*/ 40 h 64"/>
                <a:gd name="T20" fmla="*/ 346 w 396"/>
                <a:gd name="T21" fmla="*/ 36 h 64"/>
                <a:gd name="T22" fmla="*/ 339 w 396"/>
                <a:gd name="T23" fmla="*/ 33 h 64"/>
                <a:gd name="T24" fmla="*/ 331 w 396"/>
                <a:gd name="T25" fmla="*/ 32 h 64"/>
                <a:gd name="T26" fmla="*/ 325 w 396"/>
                <a:gd name="T27" fmla="*/ 32 h 64"/>
                <a:gd name="T28" fmla="*/ 319 w 396"/>
                <a:gd name="T29" fmla="*/ 32 h 64"/>
                <a:gd name="T30" fmla="*/ 319 w 396"/>
                <a:gd name="T31" fmla="*/ 32 h 64"/>
                <a:gd name="T32" fmla="*/ 316 w 396"/>
                <a:gd name="T33" fmla="*/ 32 h 64"/>
                <a:gd name="T34" fmla="*/ 16 w 396"/>
                <a:gd name="T35" fmla="*/ 32 h 64"/>
                <a:gd name="T36" fmla="*/ 16 w 396"/>
                <a:gd name="T37" fmla="*/ 32 h 64"/>
                <a:gd name="T38" fmla="*/ 8 w 396"/>
                <a:gd name="T39" fmla="*/ 31 h 64"/>
                <a:gd name="T40" fmla="*/ 3 w 396"/>
                <a:gd name="T41" fmla="*/ 28 h 64"/>
                <a:gd name="T42" fmla="*/ 1 w 396"/>
                <a:gd name="T43" fmla="*/ 23 h 64"/>
                <a:gd name="T44" fmla="*/ 0 w 396"/>
                <a:gd name="T45" fmla="*/ 16 h 64"/>
                <a:gd name="T46" fmla="*/ 0 w 396"/>
                <a:gd name="T47" fmla="*/ 16 h 64"/>
                <a:gd name="T48" fmla="*/ 1 w 396"/>
                <a:gd name="T49" fmla="*/ 10 h 64"/>
                <a:gd name="T50" fmla="*/ 3 w 396"/>
                <a:gd name="T51" fmla="*/ 5 h 64"/>
                <a:gd name="T52" fmla="*/ 8 w 396"/>
                <a:gd name="T53" fmla="*/ 2 h 64"/>
                <a:gd name="T54" fmla="*/ 16 w 396"/>
                <a:gd name="T55" fmla="*/ 0 h 64"/>
                <a:gd name="T56" fmla="*/ 316 w 396"/>
                <a:gd name="T57" fmla="*/ 0 h 64"/>
                <a:gd name="T58" fmla="*/ 316 w 396"/>
                <a:gd name="T59" fmla="*/ 0 h 64"/>
                <a:gd name="T60" fmla="*/ 325 w 396"/>
                <a:gd name="T61" fmla="*/ 0 h 64"/>
                <a:gd name="T62" fmla="*/ 335 w 396"/>
                <a:gd name="T63" fmla="*/ 0 h 64"/>
                <a:gd name="T64" fmla="*/ 346 w 396"/>
                <a:gd name="T65" fmla="*/ 2 h 64"/>
                <a:gd name="T66" fmla="*/ 357 w 396"/>
                <a:gd name="T67" fmla="*/ 6 h 64"/>
                <a:gd name="T68" fmla="*/ 368 w 396"/>
                <a:gd name="T69" fmla="*/ 11 h 64"/>
                <a:gd name="T70" fmla="*/ 378 w 396"/>
                <a:gd name="T71" fmla="*/ 18 h 64"/>
                <a:gd name="T72" fmla="*/ 383 w 396"/>
                <a:gd name="T73" fmla="*/ 23 h 64"/>
                <a:gd name="T74" fmla="*/ 387 w 396"/>
                <a:gd name="T75" fmla="*/ 28 h 64"/>
                <a:gd name="T76" fmla="*/ 391 w 396"/>
                <a:gd name="T77" fmla="*/ 35 h 64"/>
                <a:gd name="T78" fmla="*/ 395 w 396"/>
                <a:gd name="T79" fmla="*/ 42 h 64"/>
                <a:gd name="T80" fmla="*/ 395 w 396"/>
                <a:gd name="T81" fmla="*/ 42 h 64"/>
                <a:gd name="T82" fmla="*/ 396 w 396"/>
                <a:gd name="T83" fmla="*/ 48 h 64"/>
                <a:gd name="T84" fmla="*/ 395 w 396"/>
                <a:gd name="T85" fmla="*/ 54 h 64"/>
                <a:gd name="T86" fmla="*/ 391 w 396"/>
                <a:gd name="T87" fmla="*/ 59 h 64"/>
                <a:gd name="T88" fmla="*/ 385 w 396"/>
                <a:gd name="T89" fmla="*/ 63 h 64"/>
                <a:gd name="T90" fmla="*/ 385 w 396"/>
                <a:gd name="T91" fmla="*/ 63 h 64"/>
                <a:gd name="T92" fmla="*/ 380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380" y="64"/>
                  </a:moveTo>
                  <a:lnTo>
                    <a:pt x="380" y="64"/>
                  </a:lnTo>
                  <a:lnTo>
                    <a:pt x="375" y="63"/>
                  </a:lnTo>
                  <a:lnTo>
                    <a:pt x="370" y="61"/>
                  </a:lnTo>
                  <a:lnTo>
                    <a:pt x="367" y="58"/>
                  </a:lnTo>
                  <a:lnTo>
                    <a:pt x="365" y="53"/>
                  </a:lnTo>
                  <a:lnTo>
                    <a:pt x="365" y="53"/>
                  </a:lnTo>
                  <a:lnTo>
                    <a:pt x="362" y="49"/>
                  </a:lnTo>
                  <a:lnTo>
                    <a:pt x="360" y="46"/>
                  </a:lnTo>
                  <a:lnTo>
                    <a:pt x="352" y="40"/>
                  </a:lnTo>
                  <a:lnTo>
                    <a:pt x="346" y="36"/>
                  </a:lnTo>
                  <a:lnTo>
                    <a:pt x="339" y="33"/>
                  </a:lnTo>
                  <a:lnTo>
                    <a:pt x="331" y="32"/>
                  </a:lnTo>
                  <a:lnTo>
                    <a:pt x="325" y="32"/>
                  </a:lnTo>
                  <a:lnTo>
                    <a:pt x="319" y="32"/>
                  </a:lnTo>
                  <a:lnTo>
                    <a:pt x="319" y="32"/>
                  </a:lnTo>
                  <a:lnTo>
                    <a:pt x="316" y="32"/>
                  </a:lnTo>
                  <a:lnTo>
                    <a:pt x="16" y="32"/>
                  </a:lnTo>
                  <a:lnTo>
                    <a:pt x="16" y="32"/>
                  </a:lnTo>
                  <a:lnTo>
                    <a:pt x="8" y="31"/>
                  </a:lnTo>
                  <a:lnTo>
                    <a:pt x="3" y="28"/>
                  </a:lnTo>
                  <a:lnTo>
                    <a:pt x="1" y="23"/>
                  </a:lnTo>
                  <a:lnTo>
                    <a:pt x="0" y="16"/>
                  </a:lnTo>
                  <a:lnTo>
                    <a:pt x="0" y="16"/>
                  </a:lnTo>
                  <a:lnTo>
                    <a:pt x="1" y="10"/>
                  </a:lnTo>
                  <a:lnTo>
                    <a:pt x="3" y="5"/>
                  </a:lnTo>
                  <a:lnTo>
                    <a:pt x="8" y="2"/>
                  </a:lnTo>
                  <a:lnTo>
                    <a:pt x="16" y="0"/>
                  </a:lnTo>
                  <a:lnTo>
                    <a:pt x="316" y="0"/>
                  </a:lnTo>
                  <a:lnTo>
                    <a:pt x="316" y="0"/>
                  </a:lnTo>
                  <a:lnTo>
                    <a:pt x="325" y="0"/>
                  </a:lnTo>
                  <a:lnTo>
                    <a:pt x="335" y="0"/>
                  </a:lnTo>
                  <a:lnTo>
                    <a:pt x="346" y="2"/>
                  </a:lnTo>
                  <a:lnTo>
                    <a:pt x="357" y="6"/>
                  </a:lnTo>
                  <a:lnTo>
                    <a:pt x="368" y="11"/>
                  </a:lnTo>
                  <a:lnTo>
                    <a:pt x="378" y="18"/>
                  </a:lnTo>
                  <a:lnTo>
                    <a:pt x="383" y="23"/>
                  </a:lnTo>
                  <a:lnTo>
                    <a:pt x="387" y="28"/>
                  </a:lnTo>
                  <a:lnTo>
                    <a:pt x="391" y="35"/>
                  </a:lnTo>
                  <a:lnTo>
                    <a:pt x="395" y="42"/>
                  </a:lnTo>
                  <a:lnTo>
                    <a:pt x="395" y="42"/>
                  </a:lnTo>
                  <a:lnTo>
                    <a:pt x="396" y="48"/>
                  </a:lnTo>
                  <a:lnTo>
                    <a:pt x="395" y="54"/>
                  </a:lnTo>
                  <a:lnTo>
                    <a:pt x="391" y="59"/>
                  </a:lnTo>
                  <a:lnTo>
                    <a:pt x="385" y="63"/>
                  </a:lnTo>
                  <a:lnTo>
                    <a:pt x="385" y="63"/>
                  </a:lnTo>
                  <a:lnTo>
                    <a:pt x="380"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5"/>
            <p:cNvSpPr>
              <a:spLocks/>
            </p:cNvSpPr>
            <p:nvPr/>
          </p:nvSpPr>
          <p:spPr bwMode="auto">
            <a:xfrm>
              <a:off x="309" y="1423"/>
              <a:ext cx="79" cy="13"/>
            </a:xfrm>
            <a:custGeom>
              <a:avLst/>
              <a:gdLst>
                <a:gd name="T0" fmla="*/ 380 w 396"/>
                <a:gd name="T1" fmla="*/ 65 h 65"/>
                <a:gd name="T2" fmla="*/ 380 w 396"/>
                <a:gd name="T3" fmla="*/ 65 h 65"/>
                <a:gd name="T4" fmla="*/ 375 w 396"/>
                <a:gd name="T5" fmla="*/ 63 h 65"/>
                <a:gd name="T6" fmla="*/ 370 w 396"/>
                <a:gd name="T7" fmla="*/ 62 h 65"/>
                <a:gd name="T8" fmla="*/ 367 w 396"/>
                <a:gd name="T9" fmla="*/ 58 h 65"/>
                <a:gd name="T10" fmla="*/ 365 w 396"/>
                <a:gd name="T11" fmla="*/ 55 h 65"/>
                <a:gd name="T12" fmla="*/ 365 w 396"/>
                <a:gd name="T13" fmla="*/ 55 h 65"/>
                <a:gd name="T14" fmla="*/ 362 w 396"/>
                <a:gd name="T15" fmla="*/ 50 h 65"/>
                <a:gd name="T16" fmla="*/ 360 w 396"/>
                <a:gd name="T17" fmla="*/ 46 h 65"/>
                <a:gd name="T18" fmla="*/ 352 w 396"/>
                <a:gd name="T19" fmla="*/ 40 h 65"/>
                <a:gd name="T20" fmla="*/ 346 w 396"/>
                <a:gd name="T21" fmla="*/ 36 h 65"/>
                <a:gd name="T22" fmla="*/ 339 w 396"/>
                <a:gd name="T23" fmla="*/ 34 h 65"/>
                <a:gd name="T24" fmla="*/ 331 w 396"/>
                <a:gd name="T25" fmla="*/ 34 h 65"/>
                <a:gd name="T26" fmla="*/ 325 w 396"/>
                <a:gd name="T27" fmla="*/ 32 h 65"/>
                <a:gd name="T28" fmla="*/ 319 w 396"/>
                <a:gd name="T29" fmla="*/ 34 h 65"/>
                <a:gd name="T30" fmla="*/ 319 w 396"/>
                <a:gd name="T31" fmla="*/ 34 h 65"/>
                <a:gd name="T32" fmla="*/ 316 w 396"/>
                <a:gd name="T33" fmla="*/ 34 h 65"/>
                <a:gd name="T34" fmla="*/ 16 w 396"/>
                <a:gd name="T35" fmla="*/ 34 h 65"/>
                <a:gd name="T36" fmla="*/ 16 w 396"/>
                <a:gd name="T37" fmla="*/ 34 h 65"/>
                <a:gd name="T38" fmla="*/ 8 w 396"/>
                <a:gd name="T39" fmla="*/ 32 h 65"/>
                <a:gd name="T40" fmla="*/ 3 w 396"/>
                <a:gd name="T41" fmla="*/ 29 h 65"/>
                <a:gd name="T42" fmla="*/ 1 w 396"/>
                <a:gd name="T43" fmla="*/ 24 h 65"/>
                <a:gd name="T44" fmla="*/ 0 w 396"/>
                <a:gd name="T45" fmla="*/ 17 h 65"/>
                <a:gd name="T46" fmla="*/ 0 w 396"/>
                <a:gd name="T47" fmla="*/ 17 h 65"/>
                <a:gd name="T48" fmla="*/ 1 w 396"/>
                <a:gd name="T49" fmla="*/ 11 h 65"/>
                <a:gd name="T50" fmla="*/ 3 w 396"/>
                <a:gd name="T51" fmla="*/ 6 h 65"/>
                <a:gd name="T52" fmla="*/ 8 w 396"/>
                <a:gd name="T53" fmla="*/ 2 h 65"/>
                <a:gd name="T54" fmla="*/ 16 w 396"/>
                <a:gd name="T55" fmla="*/ 1 h 65"/>
                <a:gd name="T56" fmla="*/ 316 w 396"/>
                <a:gd name="T57" fmla="*/ 1 h 65"/>
                <a:gd name="T58" fmla="*/ 316 w 396"/>
                <a:gd name="T59" fmla="*/ 1 h 65"/>
                <a:gd name="T60" fmla="*/ 325 w 396"/>
                <a:gd name="T61" fmla="*/ 0 h 65"/>
                <a:gd name="T62" fmla="*/ 335 w 396"/>
                <a:gd name="T63" fmla="*/ 1 h 65"/>
                <a:gd name="T64" fmla="*/ 346 w 396"/>
                <a:gd name="T65" fmla="*/ 2 h 65"/>
                <a:gd name="T66" fmla="*/ 357 w 396"/>
                <a:gd name="T67" fmla="*/ 6 h 65"/>
                <a:gd name="T68" fmla="*/ 368 w 396"/>
                <a:gd name="T69" fmla="*/ 11 h 65"/>
                <a:gd name="T70" fmla="*/ 378 w 396"/>
                <a:gd name="T71" fmla="*/ 19 h 65"/>
                <a:gd name="T72" fmla="*/ 383 w 396"/>
                <a:gd name="T73" fmla="*/ 24 h 65"/>
                <a:gd name="T74" fmla="*/ 387 w 396"/>
                <a:gd name="T75" fmla="*/ 30 h 65"/>
                <a:gd name="T76" fmla="*/ 391 w 396"/>
                <a:gd name="T77" fmla="*/ 35 h 65"/>
                <a:gd name="T78" fmla="*/ 395 w 396"/>
                <a:gd name="T79" fmla="*/ 42 h 65"/>
                <a:gd name="T80" fmla="*/ 395 w 396"/>
                <a:gd name="T81" fmla="*/ 42 h 65"/>
                <a:gd name="T82" fmla="*/ 396 w 396"/>
                <a:gd name="T83" fmla="*/ 48 h 65"/>
                <a:gd name="T84" fmla="*/ 395 w 396"/>
                <a:gd name="T85" fmla="*/ 55 h 65"/>
                <a:gd name="T86" fmla="*/ 391 w 396"/>
                <a:gd name="T87" fmla="*/ 60 h 65"/>
                <a:gd name="T88" fmla="*/ 385 w 396"/>
                <a:gd name="T89" fmla="*/ 63 h 65"/>
                <a:gd name="T90" fmla="*/ 385 w 396"/>
                <a:gd name="T91" fmla="*/ 63 h 65"/>
                <a:gd name="T92" fmla="*/ 380 w 396"/>
                <a:gd name="T9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5">
                  <a:moveTo>
                    <a:pt x="380" y="65"/>
                  </a:moveTo>
                  <a:lnTo>
                    <a:pt x="380" y="65"/>
                  </a:lnTo>
                  <a:lnTo>
                    <a:pt x="375" y="63"/>
                  </a:lnTo>
                  <a:lnTo>
                    <a:pt x="370" y="62"/>
                  </a:lnTo>
                  <a:lnTo>
                    <a:pt x="367" y="58"/>
                  </a:lnTo>
                  <a:lnTo>
                    <a:pt x="365" y="55"/>
                  </a:lnTo>
                  <a:lnTo>
                    <a:pt x="365" y="55"/>
                  </a:lnTo>
                  <a:lnTo>
                    <a:pt x="362" y="50"/>
                  </a:lnTo>
                  <a:lnTo>
                    <a:pt x="360" y="46"/>
                  </a:lnTo>
                  <a:lnTo>
                    <a:pt x="352" y="40"/>
                  </a:lnTo>
                  <a:lnTo>
                    <a:pt x="346" y="36"/>
                  </a:lnTo>
                  <a:lnTo>
                    <a:pt x="339" y="34"/>
                  </a:lnTo>
                  <a:lnTo>
                    <a:pt x="331" y="34"/>
                  </a:lnTo>
                  <a:lnTo>
                    <a:pt x="325" y="32"/>
                  </a:lnTo>
                  <a:lnTo>
                    <a:pt x="319" y="34"/>
                  </a:lnTo>
                  <a:lnTo>
                    <a:pt x="319" y="34"/>
                  </a:lnTo>
                  <a:lnTo>
                    <a:pt x="316" y="34"/>
                  </a:lnTo>
                  <a:lnTo>
                    <a:pt x="16" y="34"/>
                  </a:lnTo>
                  <a:lnTo>
                    <a:pt x="16" y="34"/>
                  </a:lnTo>
                  <a:lnTo>
                    <a:pt x="8" y="32"/>
                  </a:lnTo>
                  <a:lnTo>
                    <a:pt x="3" y="29"/>
                  </a:lnTo>
                  <a:lnTo>
                    <a:pt x="1" y="24"/>
                  </a:lnTo>
                  <a:lnTo>
                    <a:pt x="0" y="17"/>
                  </a:lnTo>
                  <a:lnTo>
                    <a:pt x="0" y="17"/>
                  </a:lnTo>
                  <a:lnTo>
                    <a:pt x="1" y="11"/>
                  </a:lnTo>
                  <a:lnTo>
                    <a:pt x="3" y="6"/>
                  </a:lnTo>
                  <a:lnTo>
                    <a:pt x="8" y="2"/>
                  </a:lnTo>
                  <a:lnTo>
                    <a:pt x="16" y="1"/>
                  </a:lnTo>
                  <a:lnTo>
                    <a:pt x="316" y="1"/>
                  </a:lnTo>
                  <a:lnTo>
                    <a:pt x="316" y="1"/>
                  </a:lnTo>
                  <a:lnTo>
                    <a:pt x="325" y="0"/>
                  </a:lnTo>
                  <a:lnTo>
                    <a:pt x="335" y="1"/>
                  </a:lnTo>
                  <a:lnTo>
                    <a:pt x="346" y="2"/>
                  </a:lnTo>
                  <a:lnTo>
                    <a:pt x="357" y="6"/>
                  </a:lnTo>
                  <a:lnTo>
                    <a:pt x="368" y="11"/>
                  </a:lnTo>
                  <a:lnTo>
                    <a:pt x="378" y="19"/>
                  </a:lnTo>
                  <a:lnTo>
                    <a:pt x="383" y="24"/>
                  </a:lnTo>
                  <a:lnTo>
                    <a:pt x="387" y="30"/>
                  </a:lnTo>
                  <a:lnTo>
                    <a:pt x="391" y="35"/>
                  </a:lnTo>
                  <a:lnTo>
                    <a:pt x="395" y="42"/>
                  </a:lnTo>
                  <a:lnTo>
                    <a:pt x="395" y="42"/>
                  </a:lnTo>
                  <a:lnTo>
                    <a:pt x="396" y="48"/>
                  </a:lnTo>
                  <a:lnTo>
                    <a:pt x="395" y="55"/>
                  </a:lnTo>
                  <a:lnTo>
                    <a:pt x="391" y="60"/>
                  </a:lnTo>
                  <a:lnTo>
                    <a:pt x="385" y="63"/>
                  </a:lnTo>
                  <a:lnTo>
                    <a:pt x="385" y="63"/>
                  </a:lnTo>
                  <a:lnTo>
                    <a:pt x="380"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
            <p:cNvSpPr>
              <a:spLocks/>
            </p:cNvSpPr>
            <p:nvPr/>
          </p:nvSpPr>
          <p:spPr bwMode="auto">
            <a:xfrm>
              <a:off x="309" y="1423"/>
              <a:ext cx="79" cy="13"/>
            </a:xfrm>
            <a:custGeom>
              <a:avLst/>
              <a:gdLst>
                <a:gd name="T0" fmla="*/ 380 w 396"/>
                <a:gd name="T1" fmla="*/ 65 h 65"/>
                <a:gd name="T2" fmla="*/ 380 w 396"/>
                <a:gd name="T3" fmla="*/ 65 h 65"/>
                <a:gd name="T4" fmla="*/ 375 w 396"/>
                <a:gd name="T5" fmla="*/ 63 h 65"/>
                <a:gd name="T6" fmla="*/ 370 w 396"/>
                <a:gd name="T7" fmla="*/ 62 h 65"/>
                <a:gd name="T8" fmla="*/ 367 w 396"/>
                <a:gd name="T9" fmla="*/ 58 h 65"/>
                <a:gd name="T10" fmla="*/ 365 w 396"/>
                <a:gd name="T11" fmla="*/ 55 h 65"/>
                <a:gd name="T12" fmla="*/ 365 w 396"/>
                <a:gd name="T13" fmla="*/ 55 h 65"/>
                <a:gd name="T14" fmla="*/ 362 w 396"/>
                <a:gd name="T15" fmla="*/ 50 h 65"/>
                <a:gd name="T16" fmla="*/ 360 w 396"/>
                <a:gd name="T17" fmla="*/ 46 h 65"/>
                <a:gd name="T18" fmla="*/ 352 w 396"/>
                <a:gd name="T19" fmla="*/ 40 h 65"/>
                <a:gd name="T20" fmla="*/ 346 w 396"/>
                <a:gd name="T21" fmla="*/ 36 h 65"/>
                <a:gd name="T22" fmla="*/ 339 w 396"/>
                <a:gd name="T23" fmla="*/ 34 h 65"/>
                <a:gd name="T24" fmla="*/ 331 w 396"/>
                <a:gd name="T25" fmla="*/ 34 h 65"/>
                <a:gd name="T26" fmla="*/ 325 w 396"/>
                <a:gd name="T27" fmla="*/ 32 h 65"/>
                <a:gd name="T28" fmla="*/ 319 w 396"/>
                <a:gd name="T29" fmla="*/ 34 h 65"/>
                <a:gd name="T30" fmla="*/ 319 w 396"/>
                <a:gd name="T31" fmla="*/ 34 h 65"/>
                <a:gd name="T32" fmla="*/ 316 w 396"/>
                <a:gd name="T33" fmla="*/ 34 h 65"/>
                <a:gd name="T34" fmla="*/ 16 w 396"/>
                <a:gd name="T35" fmla="*/ 34 h 65"/>
                <a:gd name="T36" fmla="*/ 16 w 396"/>
                <a:gd name="T37" fmla="*/ 34 h 65"/>
                <a:gd name="T38" fmla="*/ 8 w 396"/>
                <a:gd name="T39" fmla="*/ 32 h 65"/>
                <a:gd name="T40" fmla="*/ 3 w 396"/>
                <a:gd name="T41" fmla="*/ 29 h 65"/>
                <a:gd name="T42" fmla="*/ 1 w 396"/>
                <a:gd name="T43" fmla="*/ 24 h 65"/>
                <a:gd name="T44" fmla="*/ 0 w 396"/>
                <a:gd name="T45" fmla="*/ 17 h 65"/>
                <a:gd name="T46" fmla="*/ 0 w 396"/>
                <a:gd name="T47" fmla="*/ 17 h 65"/>
                <a:gd name="T48" fmla="*/ 1 w 396"/>
                <a:gd name="T49" fmla="*/ 11 h 65"/>
                <a:gd name="T50" fmla="*/ 3 w 396"/>
                <a:gd name="T51" fmla="*/ 6 h 65"/>
                <a:gd name="T52" fmla="*/ 8 w 396"/>
                <a:gd name="T53" fmla="*/ 2 h 65"/>
                <a:gd name="T54" fmla="*/ 16 w 396"/>
                <a:gd name="T55" fmla="*/ 1 h 65"/>
                <a:gd name="T56" fmla="*/ 316 w 396"/>
                <a:gd name="T57" fmla="*/ 1 h 65"/>
                <a:gd name="T58" fmla="*/ 316 w 396"/>
                <a:gd name="T59" fmla="*/ 1 h 65"/>
                <a:gd name="T60" fmla="*/ 325 w 396"/>
                <a:gd name="T61" fmla="*/ 0 h 65"/>
                <a:gd name="T62" fmla="*/ 335 w 396"/>
                <a:gd name="T63" fmla="*/ 1 h 65"/>
                <a:gd name="T64" fmla="*/ 346 w 396"/>
                <a:gd name="T65" fmla="*/ 2 h 65"/>
                <a:gd name="T66" fmla="*/ 357 w 396"/>
                <a:gd name="T67" fmla="*/ 6 h 65"/>
                <a:gd name="T68" fmla="*/ 368 w 396"/>
                <a:gd name="T69" fmla="*/ 11 h 65"/>
                <a:gd name="T70" fmla="*/ 378 w 396"/>
                <a:gd name="T71" fmla="*/ 19 h 65"/>
                <a:gd name="T72" fmla="*/ 383 w 396"/>
                <a:gd name="T73" fmla="*/ 24 h 65"/>
                <a:gd name="T74" fmla="*/ 387 w 396"/>
                <a:gd name="T75" fmla="*/ 30 h 65"/>
                <a:gd name="T76" fmla="*/ 391 w 396"/>
                <a:gd name="T77" fmla="*/ 35 h 65"/>
                <a:gd name="T78" fmla="*/ 395 w 396"/>
                <a:gd name="T79" fmla="*/ 42 h 65"/>
                <a:gd name="T80" fmla="*/ 395 w 396"/>
                <a:gd name="T81" fmla="*/ 42 h 65"/>
                <a:gd name="T82" fmla="*/ 396 w 396"/>
                <a:gd name="T83" fmla="*/ 48 h 65"/>
                <a:gd name="T84" fmla="*/ 395 w 396"/>
                <a:gd name="T85" fmla="*/ 55 h 65"/>
                <a:gd name="T86" fmla="*/ 391 w 396"/>
                <a:gd name="T87" fmla="*/ 60 h 65"/>
                <a:gd name="T88" fmla="*/ 385 w 396"/>
                <a:gd name="T89" fmla="*/ 63 h 65"/>
                <a:gd name="T90" fmla="*/ 385 w 396"/>
                <a:gd name="T91" fmla="*/ 63 h 65"/>
                <a:gd name="T92" fmla="*/ 380 w 396"/>
                <a:gd name="T9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5">
                  <a:moveTo>
                    <a:pt x="380" y="65"/>
                  </a:moveTo>
                  <a:lnTo>
                    <a:pt x="380" y="65"/>
                  </a:lnTo>
                  <a:lnTo>
                    <a:pt x="375" y="63"/>
                  </a:lnTo>
                  <a:lnTo>
                    <a:pt x="370" y="62"/>
                  </a:lnTo>
                  <a:lnTo>
                    <a:pt x="367" y="58"/>
                  </a:lnTo>
                  <a:lnTo>
                    <a:pt x="365" y="55"/>
                  </a:lnTo>
                  <a:lnTo>
                    <a:pt x="365" y="55"/>
                  </a:lnTo>
                  <a:lnTo>
                    <a:pt x="362" y="50"/>
                  </a:lnTo>
                  <a:lnTo>
                    <a:pt x="360" y="46"/>
                  </a:lnTo>
                  <a:lnTo>
                    <a:pt x="352" y="40"/>
                  </a:lnTo>
                  <a:lnTo>
                    <a:pt x="346" y="36"/>
                  </a:lnTo>
                  <a:lnTo>
                    <a:pt x="339" y="34"/>
                  </a:lnTo>
                  <a:lnTo>
                    <a:pt x="331" y="34"/>
                  </a:lnTo>
                  <a:lnTo>
                    <a:pt x="325" y="32"/>
                  </a:lnTo>
                  <a:lnTo>
                    <a:pt x="319" y="34"/>
                  </a:lnTo>
                  <a:lnTo>
                    <a:pt x="319" y="34"/>
                  </a:lnTo>
                  <a:lnTo>
                    <a:pt x="316" y="34"/>
                  </a:lnTo>
                  <a:lnTo>
                    <a:pt x="16" y="34"/>
                  </a:lnTo>
                  <a:lnTo>
                    <a:pt x="16" y="34"/>
                  </a:lnTo>
                  <a:lnTo>
                    <a:pt x="8" y="32"/>
                  </a:lnTo>
                  <a:lnTo>
                    <a:pt x="3" y="29"/>
                  </a:lnTo>
                  <a:lnTo>
                    <a:pt x="1" y="24"/>
                  </a:lnTo>
                  <a:lnTo>
                    <a:pt x="0" y="17"/>
                  </a:lnTo>
                  <a:lnTo>
                    <a:pt x="0" y="17"/>
                  </a:lnTo>
                  <a:lnTo>
                    <a:pt x="1" y="11"/>
                  </a:lnTo>
                  <a:lnTo>
                    <a:pt x="3" y="6"/>
                  </a:lnTo>
                  <a:lnTo>
                    <a:pt x="8" y="2"/>
                  </a:lnTo>
                  <a:lnTo>
                    <a:pt x="16" y="1"/>
                  </a:lnTo>
                  <a:lnTo>
                    <a:pt x="316" y="1"/>
                  </a:lnTo>
                  <a:lnTo>
                    <a:pt x="316" y="1"/>
                  </a:lnTo>
                  <a:lnTo>
                    <a:pt x="325" y="0"/>
                  </a:lnTo>
                  <a:lnTo>
                    <a:pt x="335" y="1"/>
                  </a:lnTo>
                  <a:lnTo>
                    <a:pt x="346" y="2"/>
                  </a:lnTo>
                  <a:lnTo>
                    <a:pt x="357" y="6"/>
                  </a:lnTo>
                  <a:lnTo>
                    <a:pt x="368" y="11"/>
                  </a:lnTo>
                  <a:lnTo>
                    <a:pt x="378" y="19"/>
                  </a:lnTo>
                  <a:lnTo>
                    <a:pt x="383" y="24"/>
                  </a:lnTo>
                  <a:lnTo>
                    <a:pt x="387" y="30"/>
                  </a:lnTo>
                  <a:lnTo>
                    <a:pt x="391" y="35"/>
                  </a:lnTo>
                  <a:lnTo>
                    <a:pt x="395" y="42"/>
                  </a:lnTo>
                  <a:lnTo>
                    <a:pt x="395" y="42"/>
                  </a:lnTo>
                  <a:lnTo>
                    <a:pt x="396" y="48"/>
                  </a:lnTo>
                  <a:lnTo>
                    <a:pt x="395" y="55"/>
                  </a:lnTo>
                  <a:lnTo>
                    <a:pt x="391" y="60"/>
                  </a:lnTo>
                  <a:lnTo>
                    <a:pt x="385" y="63"/>
                  </a:lnTo>
                  <a:lnTo>
                    <a:pt x="385" y="63"/>
                  </a:lnTo>
                  <a:lnTo>
                    <a:pt x="380" y="6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7"/>
            <p:cNvSpPr>
              <a:spLocks/>
            </p:cNvSpPr>
            <p:nvPr/>
          </p:nvSpPr>
          <p:spPr bwMode="auto">
            <a:xfrm>
              <a:off x="428" y="1341"/>
              <a:ext cx="79" cy="12"/>
            </a:xfrm>
            <a:custGeom>
              <a:avLst/>
              <a:gdLst>
                <a:gd name="T0" fmla="*/ 16 w 396"/>
                <a:gd name="T1" fmla="*/ 64 h 64"/>
                <a:gd name="T2" fmla="*/ 16 w 396"/>
                <a:gd name="T3" fmla="*/ 64 h 64"/>
                <a:gd name="T4" fmla="*/ 20 w 396"/>
                <a:gd name="T5" fmla="*/ 64 h 64"/>
                <a:gd name="T6" fmla="*/ 25 w 396"/>
                <a:gd name="T7" fmla="*/ 61 h 64"/>
                <a:gd name="T8" fmla="*/ 29 w 396"/>
                <a:gd name="T9" fmla="*/ 59 h 64"/>
                <a:gd name="T10" fmla="*/ 31 w 396"/>
                <a:gd name="T11" fmla="*/ 54 h 64"/>
                <a:gd name="T12" fmla="*/ 31 w 396"/>
                <a:gd name="T13" fmla="*/ 54 h 64"/>
                <a:gd name="T14" fmla="*/ 32 w 396"/>
                <a:gd name="T15" fmla="*/ 50 h 64"/>
                <a:gd name="T16" fmla="*/ 36 w 396"/>
                <a:gd name="T17" fmla="*/ 46 h 64"/>
                <a:gd name="T18" fmla="*/ 42 w 396"/>
                <a:gd name="T19" fmla="*/ 40 h 64"/>
                <a:gd name="T20" fmla="*/ 50 w 396"/>
                <a:gd name="T21" fmla="*/ 36 h 64"/>
                <a:gd name="T22" fmla="*/ 56 w 396"/>
                <a:gd name="T23" fmla="*/ 34 h 64"/>
                <a:gd name="T24" fmla="*/ 64 w 396"/>
                <a:gd name="T25" fmla="*/ 33 h 64"/>
                <a:gd name="T26" fmla="*/ 70 w 396"/>
                <a:gd name="T27" fmla="*/ 33 h 64"/>
                <a:gd name="T28" fmla="*/ 76 w 396"/>
                <a:gd name="T29" fmla="*/ 33 h 64"/>
                <a:gd name="T30" fmla="*/ 76 w 396"/>
                <a:gd name="T31" fmla="*/ 33 h 64"/>
                <a:gd name="T32" fmla="*/ 78 w 396"/>
                <a:gd name="T33" fmla="*/ 33 h 64"/>
                <a:gd name="T34" fmla="*/ 380 w 396"/>
                <a:gd name="T35" fmla="*/ 33 h 64"/>
                <a:gd name="T36" fmla="*/ 380 w 396"/>
                <a:gd name="T37" fmla="*/ 33 h 64"/>
                <a:gd name="T38" fmla="*/ 386 w 396"/>
                <a:gd name="T39" fmla="*/ 31 h 64"/>
                <a:gd name="T40" fmla="*/ 391 w 396"/>
                <a:gd name="T41" fmla="*/ 28 h 64"/>
                <a:gd name="T42" fmla="*/ 395 w 396"/>
                <a:gd name="T43" fmla="*/ 23 h 64"/>
                <a:gd name="T44" fmla="*/ 396 w 396"/>
                <a:gd name="T45" fmla="*/ 16 h 64"/>
                <a:gd name="T46" fmla="*/ 396 w 396"/>
                <a:gd name="T47" fmla="*/ 16 h 64"/>
                <a:gd name="T48" fmla="*/ 395 w 396"/>
                <a:gd name="T49" fmla="*/ 10 h 64"/>
                <a:gd name="T50" fmla="*/ 391 w 396"/>
                <a:gd name="T51" fmla="*/ 5 h 64"/>
                <a:gd name="T52" fmla="*/ 386 w 396"/>
                <a:gd name="T53" fmla="*/ 1 h 64"/>
                <a:gd name="T54" fmla="*/ 380 w 396"/>
                <a:gd name="T55" fmla="*/ 0 h 64"/>
                <a:gd name="T56" fmla="*/ 80 w 396"/>
                <a:gd name="T57" fmla="*/ 0 h 64"/>
                <a:gd name="T58" fmla="*/ 80 w 396"/>
                <a:gd name="T59" fmla="*/ 0 h 64"/>
                <a:gd name="T60" fmla="*/ 71 w 396"/>
                <a:gd name="T61" fmla="*/ 0 h 64"/>
                <a:gd name="T62" fmla="*/ 60 w 396"/>
                <a:gd name="T63" fmla="*/ 0 h 64"/>
                <a:gd name="T64" fmla="*/ 50 w 396"/>
                <a:gd name="T65" fmla="*/ 3 h 64"/>
                <a:gd name="T66" fmla="*/ 39 w 396"/>
                <a:gd name="T67" fmla="*/ 5 h 64"/>
                <a:gd name="T68" fmla="*/ 28 w 396"/>
                <a:gd name="T69" fmla="*/ 11 h 64"/>
                <a:gd name="T70" fmla="*/ 16 w 396"/>
                <a:gd name="T71" fmla="*/ 19 h 64"/>
                <a:gd name="T72" fmla="*/ 13 w 396"/>
                <a:gd name="T73" fmla="*/ 24 h 64"/>
                <a:gd name="T74" fmla="*/ 8 w 396"/>
                <a:gd name="T75" fmla="*/ 29 h 64"/>
                <a:gd name="T76" fmla="*/ 4 w 396"/>
                <a:gd name="T77" fmla="*/ 35 h 64"/>
                <a:gd name="T78" fmla="*/ 1 w 396"/>
                <a:gd name="T79" fmla="*/ 41 h 64"/>
                <a:gd name="T80" fmla="*/ 1 w 396"/>
                <a:gd name="T81" fmla="*/ 41 h 64"/>
                <a:gd name="T82" fmla="*/ 0 w 396"/>
                <a:gd name="T83" fmla="*/ 49 h 64"/>
                <a:gd name="T84" fmla="*/ 1 w 396"/>
                <a:gd name="T85" fmla="*/ 54 h 64"/>
                <a:gd name="T86" fmla="*/ 4 w 396"/>
                <a:gd name="T87" fmla="*/ 60 h 64"/>
                <a:gd name="T88" fmla="*/ 10 w 396"/>
                <a:gd name="T89" fmla="*/ 62 h 64"/>
                <a:gd name="T90" fmla="*/ 10 w 396"/>
                <a:gd name="T91" fmla="*/ 62 h 64"/>
                <a:gd name="T92" fmla="*/ 16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16" y="64"/>
                  </a:moveTo>
                  <a:lnTo>
                    <a:pt x="16" y="64"/>
                  </a:lnTo>
                  <a:lnTo>
                    <a:pt x="20" y="64"/>
                  </a:lnTo>
                  <a:lnTo>
                    <a:pt x="25" y="61"/>
                  </a:lnTo>
                  <a:lnTo>
                    <a:pt x="29" y="59"/>
                  </a:lnTo>
                  <a:lnTo>
                    <a:pt x="31" y="54"/>
                  </a:lnTo>
                  <a:lnTo>
                    <a:pt x="31" y="54"/>
                  </a:lnTo>
                  <a:lnTo>
                    <a:pt x="32" y="50"/>
                  </a:lnTo>
                  <a:lnTo>
                    <a:pt x="36" y="46"/>
                  </a:lnTo>
                  <a:lnTo>
                    <a:pt x="42" y="40"/>
                  </a:lnTo>
                  <a:lnTo>
                    <a:pt x="50" y="36"/>
                  </a:lnTo>
                  <a:lnTo>
                    <a:pt x="56" y="34"/>
                  </a:lnTo>
                  <a:lnTo>
                    <a:pt x="64" y="33"/>
                  </a:lnTo>
                  <a:lnTo>
                    <a:pt x="70" y="33"/>
                  </a:lnTo>
                  <a:lnTo>
                    <a:pt x="76" y="33"/>
                  </a:lnTo>
                  <a:lnTo>
                    <a:pt x="76" y="33"/>
                  </a:lnTo>
                  <a:lnTo>
                    <a:pt x="78" y="33"/>
                  </a:lnTo>
                  <a:lnTo>
                    <a:pt x="380" y="33"/>
                  </a:lnTo>
                  <a:lnTo>
                    <a:pt x="380" y="33"/>
                  </a:lnTo>
                  <a:lnTo>
                    <a:pt x="386" y="31"/>
                  </a:lnTo>
                  <a:lnTo>
                    <a:pt x="391" y="28"/>
                  </a:lnTo>
                  <a:lnTo>
                    <a:pt x="395" y="23"/>
                  </a:lnTo>
                  <a:lnTo>
                    <a:pt x="396" y="16"/>
                  </a:lnTo>
                  <a:lnTo>
                    <a:pt x="396" y="16"/>
                  </a:lnTo>
                  <a:lnTo>
                    <a:pt x="395" y="10"/>
                  </a:lnTo>
                  <a:lnTo>
                    <a:pt x="391" y="5"/>
                  </a:lnTo>
                  <a:lnTo>
                    <a:pt x="386" y="1"/>
                  </a:lnTo>
                  <a:lnTo>
                    <a:pt x="380" y="0"/>
                  </a:lnTo>
                  <a:lnTo>
                    <a:pt x="80" y="0"/>
                  </a:lnTo>
                  <a:lnTo>
                    <a:pt x="80" y="0"/>
                  </a:lnTo>
                  <a:lnTo>
                    <a:pt x="71" y="0"/>
                  </a:lnTo>
                  <a:lnTo>
                    <a:pt x="60" y="0"/>
                  </a:lnTo>
                  <a:lnTo>
                    <a:pt x="50" y="3"/>
                  </a:lnTo>
                  <a:lnTo>
                    <a:pt x="39" y="5"/>
                  </a:lnTo>
                  <a:lnTo>
                    <a:pt x="28" y="11"/>
                  </a:lnTo>
                  <a:lnTo>
                    <a:pt x="16" y="19"/>
                  </a:lnTo>
                  <a:lnTo>
                    <a:pt x="13" y="24"/>
                  </a:lnTo>
                  <a:lnTo>
                    <a:pt x="8" y="29"/>
                  </a:lnTo>
                  <a:lnTo>
                    <a:pt x="4" y="35"/>
                  </a:lnTo>
                  <a:lnTo>
                    <a:pt x="1" y="41"/>
                  </a:lnTo>
                  <a:lnTo>
                    <a:pt x="1" y="41"/>
                  </a:lnTo>
                  <a:lnTo>
                    <a:pt x="0" y="49"/>
                  </a:lnTo>
                  <a:lnTo>
                    <a:pt x="1" y="54"/>
                  </a:lnTo>
                  <a:lnTo>
                    <a:pt x="4" y="60"/>
                  </a:lnTo>
                  <a:lnTo>
                    <a:pt x="10" y="62"/>
                  </a:lnTo>
                  <a:lnTo>
                    <a:pt x="10" y="62"/>
                  </a:lnTo>
                  <a:lnTo>
                    <a:pt x="16"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8"/>
            <p:cNvSpPr>
              <a:spLocks/>
            </p:cNvSpPr>
            <p:nvPr/>
          </p:nvSpPr>
          <p:spPr bwMode="auto">
            <a:xfrm>
              <a:off x="428" y="1341"/>
              <a:ext cx="79" cy="12"/>
            </a:xfrm>
            <a:custGeom>
              <a:avLst/>
              <a:gdLst>
                <a:gd name="T0" fmla="*/ 16 w 396"/>
                <a:gd name="T1" fmla="*/ 64 h 64"/>
                <a:gd name="T2" fmla="*/ 16 w 396"/>
                <a:gd name="T3" fmla="*/ 64 h 64"/>
                <a:gd name="T4" fmla="*/ 20 w 396"/>
                <a:gd name="T5" fmla="*/ 64 h 64"/>
                <a:gd name="T6" fmla="*/ 25 w 396"/>
                <a:gd name="T7" fmla="*/ 61 h 64"/>
                <a:gd name="T8" fmla="*/ 29 w 396"/>
                <a:gd name="T9" fmla="*/ 59 h 64"/>
                <a:gd name="T10" fmla="*/ 31 w 396"/>
                <a:gd name="T11" fmla="*/ 54 h 64"/>
                <a:gd name="T12" fmla="*/ 31 w 396"/>
                <a:gd name="T13" fmla="*/ 54 h 64"/>
                <a:gd name="T14" fmla="*/ 32 w 396"/>
                <a:gd name="T15" fmla="*/ 50 h 64"/>
                <a:gd name="T16" fmla="*/ 36 w 396"/>
                <a:gd name="T17" fmla="*/ 46 h 64"/>
                <a:gd name="T18" fmla="*/ 42 w 396"/>
                <a:gd name="T19" fmla="*/ 40 h 64"/>
                <a:gd name="T20" fmla="*/ 50 w 396"/>
                <a:gd name="T21" fmla="*/ 36 h 64"/>
                <a:gd name="T22" fmla="*/ 56 w 396"/>
                <a:gd name="T23" fmla="*/ 34 h 64"/>
                <a:gd name="T24" fmla="*/ 64 w 396"/>
                <a:gd name="T25" fmla="*/ 33 h 64"/>
                <a:gd name="T26" fmla="*/ 70 w 396"/>
                <a:gd name="T27" fmla="*/ 33 h 64"/>
                <a:gd name="T28" fmla="*/ 76 w 396"/>
                <a:gd name="T29" fmla="*/ 33 h 64"/>
                <a:gd name="T30" fmla="*/ 76 w 396"/>
                <a:gd name="T31" fmla="*/ 33 h 64"/>
                <a:gd name="T32" fmla="*/ 78 w 396"/>
                <a:gd name="T33" fmla="*/ 33 h 64"/>
                <a:gd name="T34" fmla="*/ 380 w 396"/>
                <a:gd name="T35" fmla="*/ 33 h 64"/>
                <a:gd name="T36" fmla="*/ 380 w 396"/>
                <a:gd name="T37" fmla="*/ 33 h 64"/>
                <a:gd name="T38" fmla="*/ 386 w 396"/>
                <a:gd name="T39" fmla="*/ 31 h 64"/>
                <a:gd name="T40" fmla="*/ 391 w 396"/>
                <a:gd name="T41" fmla="*/ 28 h 64"/>
                <a:gd name="T42" fmla="*/ 395 w 396"/>
                <a:gd name="T43" fmla="*/ 23 h 64"/>
                <a:gd name="T44" fmla="*/ 396 w 396"/>
                <a:gd name="T45" fmla="*/ 16 h 64"/>
                <a:gd name="T46" fmla="*/ 396 w 396"/>
                <a:gd name="T47" fmla="*/ 16 h 64"/>
                <a:gd name="T48" fmla="*/ 395 w 396"/>
                <a:gd name="T49" fmla="*/ 10 h 64"/>
                <a:gd name="T50" fmla="*/ 391 w 396"/>
                <a:gd name="T51" fmla="*/ 5 h 64"/>
                <a:gd name="T52" fmla="*/ 386 w 396"/>
                <a:gd name="T53" fmla="*/ 1 h 64"/>
                <a:gd name="T54" fmla="*/ 380 w 396"/>
                <a:gd name="T55" fmla="*/ 0 h 64"/>
                <a:gd name="T56" fmla="*/ 80 w 396"/>
                <a:gd name="T57" fmla="*/ 0 h 64"/>
                <a:gd name="T58" fmla="*/ 80 w 396"/>
                <a:gd name="T59" fmla="*/ 0 h 64"/>
                <a:gd name="T60" fmla="*/ 71 w 396"/>
                <a:gd name="T61" fmla="*/ 0 h 64"/>
                <a:gd name="T62" fmla="*/ 60 w 396"/>
                <a:gd name="T63" fmla="*/ 0 h 64"/>
                <a:gd name="T64" fmla="*/ 50 w 396"/>
                <a:gd name="T65" fmla="*/ 3 h 64"/>
                <a:gd name="T66" fmla="*/ 39 w 396"/>
                <a:gd name="T67" fmla="*/ 5 h 64"/>
                <a:gd name="T68" fmla="*/ 28 w 396"/>
                <a:gd name="T69" fmla="*/ 11 h 64"/>
                <a:gd name="T70" fmla="*/ 16 w 396"/>
                <a:gd name="T71" fmla="*/ 19 h 64"/>
                <a:gd name="T72" fmla="*/ 13 w 396"/>
                <a:gd name="T73" fmla="*/ 24 h 64"/>
                <a:gd name="T74" fmla="*/ 8 w 396"/>
                <a:gd name="T75" fmla="*/ 29 h 64"/>
                <a:gd name="T76" fmla="*/ 4 w 396"/>
                <a:gd name="T77" fmla="*/ 35 h 64"/>
                <a:gd name="T78" fmla="*/ 1 w 396"/>
                <a:gd name="T79" fmla="*/ 41 h 64"/>
                <a:gd name="T80" fmla="*/ 1 w 396"/>
                <a:gd name="T81" fmla="*/ 41 h 64"/>
                <a:gd name="T82" fmla="*/ 0 w 396"/>
                <a:gd name="T83" fmla="*/ 49 h 64"/>
                <a:gd name="T84" fmla="*/ 1 w 396"/>
                <a:gd name="T85" fmla="*/ 54 h 64"/>
                <a:gd name="T86" fmla="*/ 4 w 396"/>
                <a:gd name="T87" fmla="*/ 60 h 64"/>
                <a:gd name="T88" fmla="*/ 10 w 396"/>
                <a:gd name="T89" fmla="*/ 62 h 64"/>
                <a:gd name="T90" fmla="*/ 10 w 396"/>
                <a:gd name="T91" fmla="*/ 62 h 64"/>
                <a:gd name="T92" fmla="*/ 16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16" y="64"/>
                  </a:moveTo>
                  <a:lnTo>
                    <a:pt x="16" y="64"/>
                  </a:lnTo>
                  <a:lnTo>
                    <a:pt x="20" y="64"/>
                  </a:lnTo>
                  <a:lnTo>
                    <a:pt x="25" y="61"/>
                  </a:lnTo>
                  <a:lnTo>
                    <a:pt x="29" y="59"/>
                  </a:lnTo>
                  <a:lnTo>
                    <a:pt x="31" y="54"/>
                  </a:lnTo>
                  <a:lnTo>
                    <a:pt x="31" y="54"/>
                  </a:lnTo>
                  <a:lnTo>
                    <a:pt x="32" y="50"/>
                  </a:lnTo>
                  <a:lnTo>
                    <a:pt x="36" y="46"/>
                  </a:lnTo>
                  <a:lnTo>
                    <a:pt x="42" y="40"/>
                  </a:lnTo>
                  <a:lnTo>
                    <a:pt x="50" y="36"/>
                  </a:lnTo>
                  <a:lnTo>
                    <a:pt x="56" y="34"/>
                  </a:lnTo>
                  <a:lnTo>
                    <a:pt x="64" y="33"/>
                  </a:lnTo>
                  <a:lnTo>
                    <a:pt x="70" y="33"/>
                  </a:lnTo>
                  <a:lnTo>
                    <a:pt x="76" y="33"/>
                  </a:lnTo>
                  <a:lnTo>
                    <a:pt x="76" y="33"/>
                  </a:lnTo>
                  <a:lnTo>
                    <a:pt x="78" y="33"/>
                  </a:lnTo>
                  <a:lnTo>
                    <a:pt x="380" y="33"/>
                  </a:lnTo>
                  <a:lnTo>
                    <a:pt x="380" y="33"/>
                  </a:lnTo>
                  <a:lnTo>
                    <a:pt x="386" y="31"/>
                  </a:lnTo>
                  <a:lnTo>
                    <a:pt x="391" y="28"/>
                  </a:lnTo>
                  <a:lnTo>
                    <a:pt x="395" y="23"/>
                  </a:lnTo>
                  <a:lnTo>
                    <a:pt x="396" y="16"/>
                  </a:lnTo>
                  <a:lnTo>
                    <a:pt x="396" y="16"/>
                  </a:lnTo>
                  <a:lnTo>
                    <a:pt x="395" y="10"/>
                  </a:lnTo>
                  <a:lnTo>
                    <a:pt x="391" y="5"/>
                  </a:lnTo>
                  <a:lnTo>
                    <a:pt x="386" y="1"/>
                  </a:lnTo>
                  <a:lnTo>
                    <a:pt x="380" y="0"/>
                  </a:lnTo>
                  <a:lnTo>
                    <a:pt x="80" y="0"/>
                  </a:lnTo>
                  <a:lnTo>
                    <a:pt x="80" y="0"/>
                  </a:lnTo>
                  <a:lnTo>
                    <a:pt x="71" y="0"/>
                  </a:lnTo>
                  <a:lnTo>
                    <a:pt x="60" y="0"/>
                  </a:lnTo>
                  <a:lnTo>
                    <a:pt x="50" y="3"/>
                  </a:lnTo>
                  <a:lnTo>
                    <a:pt x="39" y="5"/>
                  </a:lnTo>
                  <a:lnTo>
                    <a:pt x="28" y="11"/>
                  </a:lnTo>
                  <a:lnTo>
                    <a:pt x="16" y="19"/>
                  </a:lnTo>
                  <a:lnTo>
                    <a:pt x="13" y="24"/>
                  </a:lnTo>
                  <a:lnTo>
                    <a:pt x="8" y="29"/>
                  </a:lnTo>
                  <a:lnTo>
                    <a:pt x="4" y="35"/>
                  </a:lnTo>
                  <a:lnTo>
                    <a:pt x="1" y="41"/>
                  </a:lnTo>
                  <a:lnTo>
                    <a:pt x="1" y="41"/>
                  </a:lnTo>
                  <a:lnTo>
                    <a:pt x="0" y="49"/>
                  </a:lnTo>
                  <a:lnTo>
                    <a:pt x="1" y="54"/>
                  </a:lnTo>
                  <a:lnTo>
                    <a:pt x="4" y="60"/>
                  </a:lnTo>
                  <a:lnTo>
                    <a:pt x="10" y="62"/>
                  </a:lnTo>
                  <a:lnTo>
                    <a:pt x="10" y="62"/>
                  </a:lnTo>
                  <a:lnTo>
                    <a:pt x="16"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9"/>
            <p:cNvSpPr>
              <a:spLocks/>
            </p:cNvSpPr>
            <p:nvPr/>
          </p:nvSpPr>
          <p:spPr bwMode="auto">
            <a:xfrm>
              <a:off x="428" y="1368"/>
              <a:ext cx="79" cy="13"/>
            </a:xfrm>
            <a:custGeom>
              <a:avLst/>
              <a:gdLst>
                <a:gd name="T0" fmla="*/ 16 w 396"/>
                <a:gd name="T1" fmla="*/ 65 h 65"/>
                <a:gd name="T2" fmla="*/ 16 w 396"/>
                <a:gd name="T3" fmla="*/ 65 h 65"/>
                <a:gd name="T4" fmla="*/ 20 w 396"/>
                <a:gd name="T5" fmla="*/ 64 h 65"/>
                <a:gd name="T6" fmla="*/ 25 w 396"/>
                <a:gd name="T7" fmla="*/ 63 h 65"/>
                <a:gd name="T8" fmla="*/ 29 w 396"/>
                <a:gd name="T9" fmla="*/ 59 h 65"/>
                <a:gd name="T10" fmla="*/ 31 w 396"/>
                <a:gd name="T11" fmla="*/ 55 h 65"/>
                <a:gd name="T12" fmla="*/ 31 w 396"/>
                <a:gd name="T13" fmla="*/ 55 h 65"/>
                <a:gd name="T14" fmla="*/ 32 w 396"/>
                <a:gd name="T15" fmla="*/ 50 h 65"/>
                <a:gd name="T16" fmla="*/ 36 w 396"/>
                <a:gd name="T17" fmla="*/ 46 h 65"/>
                <a:gd name="T18" fmla="*/ 42 w 396"/>
                <a:gd name="T19" fmla="*/ 40 h 65"/>
                <a:gd name="T20" fmla="*/ 50 w 396"/>
                <a:gd name="T21" fmla="*/ 37 h 65"/>
                <a:gd name="T22" fmla="*/ 56 w 396"/>
                <a:gd name="T23" fmla="*/ 34 h 65"/>
                <a:gd name="T24" fmla="*/ 64 w 396"/>
                <a:gd name="T25" fmla="*/ 33 h 65"/>
                <a:gd name="T26" fmla="*/ 70 w 396"/>
                <a:gd name="T27" fmla="*/ 33 h 65"/>
                <a:gd name="T28" fmla="*/ 76 w 396"/>
                <a:gd name="T29" fmla="*/ 33 h 65"/>
                <a:gd name="T30" fmla="*/ 76 w 396"/>
                <a:gd name="T31" fmla="*/ 33 h 65"/>
                <a:gd name="T32" fmla="*/ 78 w 396"/>
                <a:gd name="T33" fmla="*/ 34 h 65"/>
                <a:gd name="T34" fmla="*/ 380 w 396"/>
                <a:gd name="T35" fmla="*/ 34 h 65"/>
                <a:gd name="T36" fmla="*/ 380 w 396"/>
                <a:gd name="T37" fmla="*/ 34 h 65"/>
                <a:gd name="T38" fmla="*/ 386 w 396"/>
                <a:gd name="T39" fmla="*/ 33 h 65"/>
                <a:gd name="T40" fmla="*/ 391 w 396"/>
                <a:gd name="T41" fmla="*/ 29 h 65"/>
                <a:gd name="T42" fmla="*/ 395 w 396"/>
                <a:gd name="T43" fmla="*/ 24 h 65"/>
                <a:gd name="T44" fmla="*/ 396 w 396"/>
                <a:gd name="T45" fmla="*/ 18 h 65"/>
                <a:gd name="T46" fmla="*/ 396 w 396"/>
                <a:gd name="T47" fmla="*/ 18 h 65"/>
                <a:gd name="T48" fmla="*/ 395 w 396"/>
                <a:gd name="T49" fmla="*/ 12 h 65"/>
                <a:gd name="T50" fmla="*/ 391 w 396"/>
                <a:gd name="T51" fmla="*/ 5 h 65"/>
                <a:gd name="T52" fmla="*/ 386 w 396"/>
                <a:gd name="T53" fmla="*/ 3 h 65"/>
                <a:gd name="T54" fmla="*/ 380 w 396"/>
                <a:gd name="T55" fmla="*/ 2 h 65"/>
                <a:gd name="T56" fmla="*/ 80 w 396"/>
                <a:gd name="T57" fmla="*/ 2 h 65"/>
                <a:gd name="T58" fmla="*/ 80 w 396"/>
                <a:gd name="T59" fmla="*/ 2 h 65"/>
                <a:gd name="T60" fmla="*/ 71 w 396"/>
                <a:gd name="T61" fmla="*/ 0 h 65"/>
                <a:gd name="T62" fmla="*/ 60 w 396"/>
                <a:gd name="T63" fmla="*/ 2 h 65"/>
                <a:gd name="T64" fmla="*/ 50 w 396"/>
                <a:gd name="T65" fmla="*/ 3 h 65"/>
                <a:gd name="T66" fmla="*/ 39 w 396"/>
                <a:gd name="T67" fmla="*/ 7 h 65"/>
                <a:gd name="T68" fmla="*/ 28 w 396"/>
                <a:gd name="T69" fmla="*/ 12 h 65"/>
                <a:gd name="T70" fmla="*/ 16 w 396"/>
                <a:gd name="T71" fmla="*/ 19 h 65"/>
                <a:gd name="T72" fmla="*/ 13 w 396"/>
                <a:gd name="T73" fmla="*/ 24 h 65"/>
                <a:gd name="T74" fmla="*/ 8 w 396"/>
                <a:gd name="T75" fmla="*/ 29 h 65"/>
                <a:gd name="T76" fmla="*/ 4 w 396"/>
                <a:gd name="T77" fmla="*/ 35 h 65"/>
                <a:gd name="T78" fmla="*/ 1 w 396"/>
                <a:gd name="T79" fmla="*/ 43 h 65"/>
                <a:gd name="T80" fmla="*/ 1 w 396"/>
                <a:gd name="T81" fmla="*/ 43 h 65"/>
                <a:gd name="T82" fmla="*/ 0 w 396"/>
                <a:gd name="T83" fmla="*/ 49 h 65"/>
                <a:gd name="T84" fmla="*/ 1 w 396"/>
                <a:gd name="T85" fmla="*/ 55 h 65"/>
                <a:gd name="T86" fmla="*/ 4 w 396"/>
                <a:gd name="T87" fmla="*/ 60 h 65"/>
                <a:gd name="T88" fmla="*/ 10 w 396"/>
                <a:gd name="T89" fmla="*/ 64 h 65"/>
                <a:gd name="T90" fmla="*/ 10 w 396"/>
                <a:gd name="T91" fmla="*/ 64 h 65"/>
                <a:gd name="T92" fmla="*/ 16 w 396"/>
                <a:gd name="T9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5">
                  <a:moveTo>
                    <a:pt x="16" y="65"/>
                  </a:moveTo>
                  <a:lnTo>
                    <a:pt x="16" y="65"/>
                  </a:lnTo>
                  <a:lnTo>
                    <a:pt x="20" y="64"/>
                  </a:lnTo>
                  <a:lnTo>
                    <a:pt x="25" y="63"/>
                  </a:lnTo>
                  <a:lnTo>
                    <a:pt x="29" y="59"/>
                  </a:lnTo>
                  <a:lnTo>
                    <a:pt x="31" y="55"/>
                  </a:lnTo>
                  <a:lnTo>
                    <a:pt x="31" y="55"/>
                  </a:lnTo>
                  <a:lnTo>
                    <a:pt x="32" y="50"/>
                  </a:lnTo>
                  <a:lnTo>
                    <a:pt x="36" y="46"/>
                  </a:lnTo>
                  <a:lnTo>
                    <a:pt x="42" y="40"/>
                  </a:lnTo>
                  <a:lnTo>
                    <a:pt x="50" y="37"/>
                  </a:lnTo>
                  <a:lnTo>
                    <a:pt x="56" y="34"/>
                  </a:lnTo>
                  <a:lnTo>
                    <a:pt x="64" y="33"/>
                  </a:lnTo>
                  <a:lnTo>
                    <a:pt x="70" y="33"/>
                  </a:lnTo>
                  <a:lnTo>
                    <a:pt x="76" y="33"/>
                  </a:lnTo>
                  <a:lnTo>
                    <a:pt x="76" y="33"/>
                  </a:lnTo>
                  <a:lnTo>
                    <a:pt x="78" y="34"/>
                  </a:lnTo>
                  <a:lnTo>
                    <a:pt x="380" y="34"/>
                  </a:lnTo>
                  <a:lnTo>
                    <a:pt x="380" y="34"/>
                  </a:lnTo>
                  <a:lnTo>
                    <a:pt x="386" y="33"/>
                  </a:lnTo>
                  <a:lnTo>
                    <a:pt x="391" y="29"/>
                  </a:lnTo>
                  <a:lnTo>
                    <a:pt x="395" y="24"/>
                  </a:lnTo>
                  <a:lnTo>
                    <a:pt x="396" y="18"/>
                  </a:lnTo>
                  <a:lnTo>
                    <a:pt x="396" y="18"/>
                  </a:lnTo>
                  <a:lnTo>
                    <a:pt x="395" y="12"/>
                  </a:lnTo>
                  <a:lnTo>
                    <a:pt x="391" y="5"/>
                  </a:lnTo>
                  <a:lnTo>
                    <a:pt x="386" y="3"/>
                  </a:lnTo>
                  <a:lnTo>
                    <a:pt x="380" y="2"/>
                  </a:lnTo>
                  <a:lnTo>
                    <a:pt x="80" y="2"/>
                  </a:lnTo>
                  <a:lnTo>
                    <a:pt x="80" y="2"/>
                  </a:lnTo>
                  <a:lnTo>
                    <a:pt x="71" y="0"/>
                  </a:lnTo>
                  <a:lnTo>
                    <a:pt x="60" y="2"/>
                  </a:lnTo>
                  <a:lnTo>
                    <a:pt x="50" y="3"/>
                  </a:lnTo>
                  <a:lnTo>
                    <a:pt x="39" y="7"/>
                  </a:lnTo>
                  <a:lnTo>
                    <a:pt x="28" y="12"/>
                  </a:lnTo>
                  <a:lnTo>
                    <a:pt x="16" y="19"/>
                  </a:lnTo>
                  <a:lnTo>
                    <a:pt x="13" y="24"/>
                  </a:lnTo>
                  <a:lnTo>
                    <a:pt x="8" y="29"/>
                  </a:lnTo>
                  <a:lnTo>
                    <a:pt x="4" y="35"/>
                  </a:lnTo>
                  <a:lnTo>
                    <a:pt x="1" y="43"/>
                  </a:lnTo>
                  <a:lnTo>
                    <a:pt x="1" y="43"/>
                  </a:lnTo>
                  <a:lnTo>
                    <a:pt x="0" y="49"/>
                  </a:lnTo>
                  <a:lnTo>
                    <a:pt x="1" y="55"/>
                  </a:lnTo>
                  <a:lnTo>
                    <a:pt x="4" y="60"/>
                  </a:lnTo>
                  <a:lnTo>
                    <a:pt x="10" y="64"/>
                  </a:lnTo>
                  <a:lnTo>
                    <a:pt x="10" y="64"/>
                  </a:lnTo>
                  <a:lnTo>
                    <a:pt x="16"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0"/>
            <p:cNvSpPr>
              <a:spLocks/>
            </p:cNvSpPr>
            <p:nvPr/>
          </p:nvSpPr>
          <p:spPr bwMode="auto">
            <a:xfrm>
              <a:off x="428" y="1368"/>
              <a:ext cx="79" cy="13"/>
            </a:xfrm>
            <a:custGeom>
              <a:avLst/>
              <a:gdLst>
                <a:gd name="T0" fmla="*/ 16 w 396"/>
                <a:gd name="T1" fmla="*/ 65 h 65"/>
                <a:gd name="T2" fmla="*/ 16 w 396"/>
                <a:gd name="T3" fmla="*/ 65 h 65"/>
                <a:gd name="T4" fmla="*/ 20 w 396"/>
                <a:gd name="T5" fmla="*/ 64 h 65"/>
                <a:gd name="T6" fmla="*/ 25 w 396"/>
                <a:gd name="T7" fmla="*/ 63 h 65"/>
                <a:gd name="T8" fmla="*/ 29 w 396"/>
                <a:gd name="T9" fmla="*/ 59 h 65"/>
                <a:gd name="T10" fmla="*/ 31 w 396"/>
                <a:gd name="T11" fmla="*/ 55 h 65"/>
                <a:gd name="T12" fmla="*/ 31 w 396"/>
                <a:gd name="T13" fmla="*/ 55 h 65"/>
                <a:gd name="T14" fmla="*/ 32 w 396"/>
                <a:gd name="T15" fmla="*/ 50 h 65"/>
                <a:gd name="T16" fmla="*/ 36 w 396"/>
                <a:gd name="T17" fmla="*/ 46 h 65"/>
                <a:gd name="T18" fmla="*/ 42 w 396"/>
                <a:gd name="T19" fmla="*/ 40 h 65"/>
                <a:gd name="T20" fmla="*/ 50 w 396"/>
                <a:gd name="T21" fmla="*/ 37 h 65"/>
                <a:gd name="T22" fmla="*/ 56 w 396"/>
                <a:gd name="T23" fmla="*/ 34 h 65"/>
                <a:gd name="T24" fmla="*/ 64 w 396"/>
                <a:gd name="T25" fmla="*/ 33 h 65"/>
                <a:gd name="T26" fmla="*/ 70 w 396"/>
                <a:gd name="T27" fmla="*/ 33 h 65"/>
                <a:gd name="T28" fmla="*/ 76 w 396"/>
                <a:gd name="T29" fmla="*/ 33 h 65"/>
                <a:gd name="T30" fmla="*/ 76 w 396"/>
                <a:gd name="T31" fmla="*/ 33 h 65"/>
                <a:gd name="T32" fmla="*/ 78 w 396"/>
                <a:gd name="T33" fmla="*/ 34 h 65"/>
                <a:gd name="T34" fmla="*/ 380 w 396"/>
                <a:gd name="T35" fmla="*/ 34 h 65"/>
                <a:gd name="T36" fmla="*/ 380 w 396"/>
                <a:gd name="T37" fmla="*/ 34 h 65"/>
                <a:gd name="T38" fmla="*/ 386 w 396"/>
                <a:gd name="T39" fmla="*/ 33 h 65"/>
                <a:gd name="T40" fmla="*/ 391 w 396"/>
                <a:gd name="T41" fmla="*/ 29 h 65"/>
                <a:gd name="T42" fmla="*/ 395 w 396"/>
                <a:gd name="T43" fmla="*/ 24 h 65"/>
                <a:gd name="T44" fmla="*/ 396 w 396"/>
                <a:gd name="T45" fmla="*/ 18 h 65"/>
                <a:gd name="T46" fmla="*/ 396 w 396"/>
                <a:gd name="T47" fmla="*/ 18 h 65"/>
                <a:gd name="T48" fmla="*/ 395 w 396"/>
                <a:gd name="T49" fmla="*/ 12 h 65"/>
                <a:gd name="T50" fmla="*/ 391 w 396"/>
                <a:gd name="T51" fmla="*/ 5 h 65"/>
                <a:gd name="T52" fmla="*/ 386 w 396"/>
                <a:gd name="T53" fmla="*/ 3 h 65"/>
                <a:gd name="T54" fmla="*/ 380 w 396"/>
                <a:gd name="T55" fmla="*/ 2 h 65"/>
                <a:gd name="T56" fmla="*/ 80 w 396"/>
                <a:gd name="T57" fmla="*/ 2 h 65"/>
                <a:gd name="T58" fmla="*/ 80 w 396"/>
                <a:gd name="T59" fmla="*/ 2 h 65"/>
                <a:gd name="T60" fmla="*/ 71 w 396"/>
                <a:gd name="T61" fmla="*/ 0 h 65"/>
                <a:gd name="T62" fmla="*/ 60 w 396"/>
                <a:gd name="T63" fmla="*/ 2 h 65"/>
                <a:gd name="T64" fmla="*/ 50 w 396"/>
                <a:gd name="T65" fmla="*/ 3 h 65"/>
                <a:gd name="T66" fmla="*/ 39 w 396"/>
                <a:gd name="T67" fmla="*/ 7 h 65"/>
                <a:gd name="T68" fmla="*/ 28 w 396"/>
                <a:gd name="T69" fmla="*/ 12 h 65"/>
                <a:gd name="T70" fmla="*/ 16 w 396"/>
                <a:gd name="T71" fmla="*/ 19 h 65"/>
                <a:gd name="T72" fmla="*/ 13 w 396"/>
                <a:gd name="T73" fmla="*/ 24 h 65"/>
                <a:gd name="T74" fmla="*/ 8 w 396"/>
                <a:gd name="T75" fmla="*/ 29 h 65"/>
                <a:gd name="T76" fmla="*/ 4 w 396"/>
                <a:gd name="T77" fmla="*/ 35 h 65"/>
                <a:gd name="T78" fmla="*/ 1 w 396"/>
                <a:gd name="T79" fmla="*/ 43 h 65"/>
                <a:gd name="T80" fmla="*/ 1 w 396"/>
                <a:gd name="T81" fmla="*/ 43 h 65"/>
                <a:gd name="T82" fmla="*/ 0 w 396"/>
                <a:gd name="T83" fmla="*/ 49 h 65"/>
                <a:gd name="T84" fmla="*/ 1 w 396"/>
                <a:gd name="T85" fmla="*/ 55 h 65"/>
                <a:gd name="T86" fmla="*/ 4 w 396"/>
                <a:gd name="T87" fmla="*/ 60 h 65"/>
                <a:gd name="T88" fmla="*/ 10 w 396"/>
                <a:gd name="T89" fmla="*/ 64 h 65"/>
                <a:gd name="T90" fmla="*/ 10 w 396"/>
                <a:gd name="T91" fmla="*/ 64 h 65"/>
                <a:gd name="T92" fmla="*/ 16 w 396"/>
                <a:gd name="T9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5">
                  <a:moveTo>
                    <a:pt x="16" y="65"/>
                  </a:moveTo>
                  <a:lnTo>
                    <a:pt x="16" y="65"/>
                  </a:lnTo>
                  <a:lnTo>
                    <a:pt x="20" y="64"/>
                  </a:lnTo>
                  <a:lnTo>
                    <a:pt x="25" y="63"/>
                  </a:lnTo>
                  <a:lnTo>
                    <a:pt x="29" y="59"/>
                  </a:lnTo>
                  <a:lnTo>
                    <a:pt x="31" y="55"/>
                  </a:lnTo>
                  <a:lnTo>
                    <a:pt x="31" y="55"/>
                  </a:lnTo>
                  <a:lnTo>
                    <a:pt x="32" y="50"/>
                  </a:lnTo>
                  <a:lnTo>
                    <a:pt x="36" y="46"/>
                  </a:lnTo>
                  <a:lnTo>
                    <a:pt x="42" y="40"/>
                  </a:lnTo>
                  <a:lnTo>
                    <a:pt x="50" y="37"/>
                  </a:lnTo>
                  <a:lnTo>
                    <a:pt x="56" y="34"/>
                  </a:lnTo>
                  <a:lnTo>
                    <a:pt x="64" y="33"/>
                  </a:lnTo>
                  <a:lnTo>
                    <a:pt x="70" y="33"/>
                  </a:lnTo>
                  <a:lnTo>
                    <a:pt x="76" y="33"/>
                  </a:lnTo>
                  <a:lnTo>
                    <a:pt x="76" y="33"/>
                  </a:lnTo>
                  <a:lnTo>
                    <a:pt x="78" y="34"/>
                  </a:lnTo>
                  <a:lnTo>
                    <a:pt x="380" y="34"/>
                  </a:lnTo>
                  <a:lnTo>
                    <a:pt x="380" y="34"/>
                  </a:lnTo>
                  <a:lnTo>
                    <a:pt x="386" y="33"/>
                  </a:lnTo>
                  <a:lnTo>
                    <a:pt x="391" y="29"/>
                  </a:lnTo>
                  <a:lnTo>
                    <a:pt x="395" y="24"/>
                  </a:lnTo>
                  <a:lnTo>
                    <a:pt x="396" y="18"/>
                  </a:lnTo>
                  <a:lnTo>
                    <a:pt x="396" y="18"/>
                  </a:lnTo>
                  <a:lnTo>
                    <a:pt x="395" y="12"/>
                  </a:lnTo>
                  <a:lnTo>
                    <a:pt x="391" y="5"/>
                  </a:lnTo>
                  <a:lnTo>
                    <a:pt x="386" y="3"/>
                  </a:lnTo>
                  <a:lnTo>
                    <a:pt x="380" y="2"/>
                  </a:lnTo>
                  <a:lnTo>
                    <a:pt x="80" y="2"/>
                  </a:lnTo>
                  <a:lnTo>
                    <a:pt x="80" y="2"/>
                  </a:lnTo>
                  <a:lnTo>
                    <a:pt x="71" y="0"/>
                  </a:lnTo>
                  <a:lnTo>
                    <a:pt x="60" y="2"/>
                  </a:lnTo>
                  <a:lnTo>
                    <a:pt x="50" y="3"/>
                  </a:lnTo>
                  <a:lnTo>
                    <a:pt x="39" y="7"/>
                  </a:lnTo>
                  <a:lnTo>
                    <a:pt x="28" y="12"/>
                  </a:lnTo>
                  <a:lnTo>
                    <a:pt x="16" y="19"/>
                  </a:lnTo>
                  <a:lnTo>
                    <a:pt x="13" y="24"/>
                  </a:lnTo>
                  <a:lnTo>
                    <a:pt x="8" y="29"/>
                  </a:lnTo>
                  <a:lnTo>
                    <a:pt x="4" y="35"/>
                  </a:lnTo>
                  <a:lnTo>
                    <a:pt x="1" y="43"/>
                  </a:lnTo>
                  <a:lnTo>
                    <a:pt x="1" y="43"/>
                  </a:lnTo>
                  <a:lnTo>
                    <a:pt x="0" y="49"/>
                  </a:lnTo>
                  <a:lnTo>
                    <a:pt x="1" y="55"/>
                  </a:lnTo>
                  <a:lnTo>
                    <a:pt x="4" y="60"/>
                  </a:lnTo>
                  <a:lnTo>
                    <a:pt x="10" y="64"/>
                  </a:lnTo>
                  <a:lnTo>
                    <a:pt x="10" y="64"/>
                  </a:lnTo>
                  <a:lnTo>
                    <a:pt x="16" y="6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1"/>
            <p:cNvSpPr>
              <a:spLocks/>
            </p:cNvSpPr>
            <p:nvPr/>
          </p:nvSpPr>
          <p:spPr bwMode="auto">
            <a:xfrm>
              <a:off x="428" y="1396"/>
              <a:ext cx="79" cy="13"/>
            </a:xfrm>
            <a:custGeom>
              <a:avLst/>
              <a:gdLst>
                <a:gd name="T0" fmla="*/ 16 w 396"/>
                <a:gd name="T1" fmla="*/ 63 h 63"/>
                <a:gd name="T2" fmla="*/ 16 w 396"/>
                <a:gd name="T3" fmla="*/ 63 h 63"/>
                <a:gd name="T4" fmla="*/ 20 w 396"/>
                <a:gd name="T5" fmla="*/ 63 h 63"/>
                <a:gd name="T6" fmla="*/ 25 w 396"/>
                <a:gd name="T7" fmla="*/ 61 h 63"/>
                <a:gd name="T8" fmla="*/ 29 w 396"/>
                <a:gd name="T9" fmla="*/ 57 h 63"/>
                <a:gd name="T10" fmla="*/ 31 w 396"/>
                <a:gd name="T11" fmla="*/ 53 h 63"/>
                <a:gd name="T12" fmla="*/ 31 w 396"/>
                <a:gd name="T13" fmla="*/ 53 h 63"/>
                <a:gd name="T14" fmla="*/ 32 w 396"/>
                <a:gd name="T15" fmla="*/ 48 h 63"/>
                <a:gd name="T16" fmla="*/ 36 w 396"/>
                <a:gd name="T17" fmla="*/ 45 h 63"/>
                <a:gd name="T18" fmla="*/ 42 w 396"/>
                <a:gd name="T19" fmla="*/ 40 h 63"/>
                <a:gd name="T20" fmla="*/ 50 w 396"/>
                <a:gd name="T21" fmla="*/ 35 h 63"/>
                <a:gd name="T22" fmla="*/ 56 w 396"/>
                <a:gd name="T23" fmla="*/ 34 h 63"/>
                <a:gd name="T24" fmla="*/ 64 w 396"/>
                <a:gd name="T25" fmla="*/ 32 h 63"/>
                <a:gd name="T26" fmla="*/ 70 w 396"/>
                <a:gd name="T27" fmla="*/ 32 h 63"/>
                <a:gd name="T28" fmla="*/ 76 w 396"/>
                <a:gd name="T29" fmla="*/ 32 h 63"/>
                <a:gd name="T30" fmla="*/ 76 w 396"/>
                <a:gd name="T31" fmla="*/ 32 h 63"/>
                <a:gd name="T32" fmla="*/ 78 w 396"/>
                <a:gd name="T33" fmla="*/ 32 h 63"/>
                <a:gd name="T34" fmla="*/ 380 w 396"/>
                <a:gd name="T35" fmla="*/ 32 h 63"/>
                <a:gd name="T36" fmla="*/ 380 w 396"/>
                <a:gd name="T37" fmla="*/ 32 h 63"/>
                <a:gd name="T38" fmla="*/ 386 w 396"/>
                <a:gd name="T39" fmla="*/ 31 h 63"/>
                <a:gd name="T40" fmla="*/ 391 w 396"/>
                <a:gd name="T41" fmla="*/ 27 h 63"/>
                <a:gd name="T42" fmla="*/ 395 w 396"/>
                <a:gd name="T43" fmla="*/ 22 h 63"/>
                <a:gd name="T44" fmla="*/ 396 w 396"/>
                <a:gd name="T45" fmla="*/ 16 h 63"/>
                <a:gd name="T46" fmla="*/ 396 w 396"/>
                <a:gd name="T47" fmla="*/ 16 h 63"/>
                <a:gd name="T48" fmla="*/ 395 w 396"/>
                <a:gd name="T49" fmla="*/ 10 h 63"/>
                <a:gd name="T50" fmla="*/ 391 w 396"/>
                <a:gd name="T51" fmla="*/ 5 h 63"/>
                <a:gd name="T52" fmla="*/ 386 w 396"/>
                <a:gd name="T53" fmla="*/ 1 h 63"/>
                <a:gd name="T54" fmla="*/ 380 w 396"/>
                <a:gd name="T55" fmla="*/ 0 h 63"/>
                <a:gd name="T56" fmla="*/ 80 w 396"/>
                <a:gd name="T57" fmla="*/ 0 h 63"/>
                <a:gd name="T58" fmla="*/ 80 w 396"/>
                <a:gd name="T59" fmla="*/ 0 h 63"/>
                <a:gd name="T60" fmla="*/ 71 w 396"/>
                <a:gd name="T61" fmla="*/ 0 h 63"/>
                <a:gd name="T62" fmla="*/ 60 w 396"/>
                <a:gd name="T63" fmla="*/ 0 h 63"/>
                <a:gd name="T64" fmla="*/ 50 w 396"/>
                <a:gd name="T65" fmla="*/ 1 h 63"/>
                <a:gd name="T66" fmla="*/ 39 w 396"/>
                <a:gd name="T67" fmla="*/ 5 h 63"/>
                <a:gd name="T68" fmla="*/ 28 w 396"/>
                <a:gd name="T69" fmla="*/ 10 h 63"/>
                <a:gd name="T70" fmla="*/ 16 w 396"/>
                <a:gd name="T71" fmla="*/ 19 h 63"/>
                <a:gd name="T72" fmla="*/ 13 w 396"/>
                <a:gd name="T73" fmla="*/ 22 h 63"/>
                <a:gd name="T74" fmla="*/ 8 w 396"/>
                <a:gd name="T75" fmla="*/ 29 h 63"/>
                <a:gd name="T76" fmla="*/ 4 w 396"/>
                <a:gd name="T77" fmla="*/ 35 h 63"/>
                <a:gd name="T78" fmla="*/ 1 w 396"/>
                <a:gd name="T79" fmla="*/ 41 h 63"/>
                <a:gd name="T80" fmla="*/ 1 w 396"/>
                <a:gd name="T81" fmla="*/ 41 h 63"/>
                <a:gd name="T82" fmla="*/ 0 w 396"/>
                <a:gd name="T83" fmla="*/ 47 h 63"/>
                <a:gd name="T84" fmla="*/ 1 w 396"/>
                <a:gd name="T85" fmla="*/ 53 h 63"/>
                <a:gd name="T86" fmla="*/ 4 w 396"/>
                <a:gd name="T87" fmla="*/ 58 h 63"/>
                <a:gd name="T88" fmla="*/ 10 w 396"/>
                <a:gd name="T89" fmla="*/ 62 h 63"/>
                <a:gd name="T90" fmla="*/ 10 w 396"/>
                <a:gd name="T91" fmla="*/ 62 h 63"/>
                <a:gd name="T92" fmla="*/ 16 w 396"/>
                <a:gd name="T9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3">
                  <a:moveTo>
                    <a:pt x="16" y="63"/>
                  </a:moveTo>
                  <a:lnTo>
                    <a:pt x="16" y="63"/>
                  </a:lnTo>
                  <a:lnTo>
                    <a:pt x="20" y="63"/>
                  </a:lnTo>
                  <a:lnTo>
                    <a:pt x="25" y="61"/>
                  </a:lnTo>
                  <a:lnTo>
                    <a:pt x="29" y="57"/>
                  </a:lnTo>
                  <a:lnTo>
                    <a:pt x="31" y="53"/>
                  </a:lnTo>
                  <a:lnTo>
                    <a:pt x="31" y="53"/>
                  </a:lnTo>
                  <a:lnTo>
                    <a:pt x="32" y="48"/>
                  </a:lnTo>
                  <a:lnTo>
                    <a:pt x="36" y="45"/>
                  </a:lnTo>
                  <a:lnTo>
                    <a:pt x="42" y="40"/>
                  </a:lnTo>
                  <a:lnTo>
                    <a:pt x="50" y="35"/>
                  </a:lnTo>
                  <a:lnTo>
                    <a:pt x="56" y="34"/>
                  </a:lnTo>
                  <a:lnTo>
                    <a:pt x="64" y="32"/>
                  </a:lnTo>
                  <a:lnTo>
                    <a:pt x="70" y="32"/>
                  </a:lnTo>
                  <a:lnTo>
                    <a:pt x="76" y="32"/>
                  </a:lnTo>
                  <a:lnTo>
                    <a:pt x="76" y="32"/>
                  </a:lnTo>
                  <a:lnTo>
                    <a:pt x="78" y="32"/>
                  </a:lnTo>
                  <a:lnTo>
                    <a:pt x="380" y="32"/>
                  </a:lnTo>
                  <a:lnTo>
                    <a:pt x="380" y="32"/>
                  </a:lnTo>
                  <a:lnTo>
                    <a:pt x="386" y="31"/>
                  </a:lnTo>
                  <a:lnTo>
                    <a:pt x="391" y="27"/>
                  </a:lnTo>
                  <a:lnTo>
                    <a:pt x="395" y="22"/>
                  </a:lnTo>
                  <a:lnTo>
                    <a:pt x="396" y="16"/>
                  </a:lnTo>
                  <a:lnTo>
                    <a:pt x="396" y="16"/>
                  </a:lnTo>
                  <a:lnTo>
                    <a:pt x="395" y="10"/>
                  </a:lnTo>
                  <a:lnTo>
                    <a:pt x="391" y="5"/>
                  </a:lnTo>
                  <a:lnTo>
                    <a:pt x="386" y="1"/>
                  </a:lnTo>
                  <a:lnTo>
                    <a:pt x="380" y="0"/>
                  </a:lnTo>
                  <a:lnTo>
                    <a:pt x="80" y="0"/>
                  </a:lnTo>
                  <a:lnTo>
                    <a:pt x="80" y="0"/>
                  </a:lnTo>
                  <a:lnTo>
                    <a:pt x="71" y="0"/>
                  </a:lnTo>
                  <a:lnTo>
                    <a:pt x="60" y="0"/>
                  </a:lnTo>
                  <a:lnTo>
                    <a:pt x="50" y="1"/>
                  </a:lnTo>
                  <a:lnTo>
                    <a:pt x="39" y="5"/>
                  </a:lnTo>
                  <a:lnTo>
                    <a:pt x="28" y="10"/>
                  </a:lnTo>
                  <a:lnTo>
                    <a:pt x="16" y="19"/>
                  </a:lnTo>
                  <a:lnTo>
                    <a:pt x="13" y="22"/>
                  </a:lnTo>
                  <a:lnTo>
                    <a:pt x="8" y="29"/>
                  </a:lnTo>
                  <a:lnTo>
                    <a:pt x="4" y="35"/>
                  </a:lnTo>
                  <a:lnTo>
                    <a:pt x="1" y="41"/>
                  </a:lnTo>
                  <a:lnTo>
                    <a:pt x="1" y="41"/>
                  </a:lnTo>
                  <a:lnTo>
                    <a:pt x="0" y="47"/>
                  </a:lnTo>
                  <a:lnTo>
                    <a:pt x="1" y="53"/>
                  </a:lnTo>
                  <a:lnTo>
                    <a:pt x="4" y="58"/>
                  </a:lnTo>
                  <a:lnTo>
                    <a:pt x="10" y="62"/>
                  </a:lnTo>
                  <a:lnTo>
                    <a:pt x="10" y="62"/>
                  </a:lnTo>
                  <a:lnTo>
                    <a:pt x="16" y="6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2"/>
            <p:cNvSpPr>
              <a:spLocks/>
            </p:cNvSpPr>
            <p:nvPr/>
          </p:nvSpPr>
          <p:spPr bwMode="auto">
            <a:xfrm>
              <a:off x="428" y="1396"/>
              <a:ext cx="79" cy="13"/>
            </a:xfrm>
            <a:custGeom>
              <a:avLst/>
              <a:gdLst>
                <a:gd name="T0" fmla="*/ 16 w 396"/>
                <a:gd name="T1" fmla="*/ 63 h 63"/>
                <a:gd name="T2" fmla="*/ 16 w 396"/>
                <a:gd name="T3" fmla="*/ 63 h 63"/>
                <a:gd name="T4" fmla="*/ 20 w 396"/>
                <a:gd name="T5" fmla="*/ 63 h 63"/>
                <a:gd name="T6" fmla="*/ 25 w 396"/>
                <a:gd name="T7" fmla="*/ 61 h 63"/>
                <a:gd name="T8" fmla="*/ 29 w 396"/>
                <a:gd name="T9" fmla="*/ 57 h 63"/>
                <a:gd name="T10" fmla="*/ 31 w 396"/>
                <a:gd name="T11" fmla="*/ 53 h 63"/>
                <a:gd name="T12" fmla="*/ 31 w 396"/>
                <a:gd name="T13" fmla="*/ 53 h 63"/>
                <a:gd name="T14" fmla="*/ 32 w 396"/>
                <a:gd name="T15" fmla="*/ 48 h 63"/>
                <a:gd name="T16" fmla="*/ 36 w 396"/>
                <a:gd name="T17" fmla="*/ 45 h 63"/>
                <a:gd name="T18" fmla="*/ 42 w 396"/>
                <a:gd name="T19" fmla="*/ 40 h 63"/>
                <a:gd name="T20" fmla="*/ 50 w 396"/>
                <a:gd name="T21" fmla="*/ 35 h 63"/>
                <a:gd name="T22" fmla="*/ 56 w 396"/>
                <a:gd name="T23" fmla="*/ 34 h 63"/>
                <a:gd name="T24" fmla="*/ 64 w 396"/>
                <a:gd name="T25" fmla="*/ 32 h 63"/>
                <a:gd name="T26" fmla="*/ 70 w 396"/>
                <a:gd name="T27" fmla="*/ 32 h 63"/>
                <a:gd name="T28" fmla="*/ 76 w 396"/>
                <a:gd name="T29" fmla="*/ 32 h 63"/>
                <a:gd name="T30" fmla="*/ 76 w 396"/>
                <a:gd name="T31" fmla="*/ 32 h 63"/>
                <a:gd name="T32" fmla="*/ 78 w 396"/>
                <a:gd name="T33" fmla="*/ 32 h 63"/>
                <a:gd name="T34" fmla="*/ 380 w 396"/>
                <a:gd name="T35" fmla="*/ 32 h 63"/>
                <a:gd name="T36" fmla="*/ 380 w 396"/>
                <a:gd name="T37" fmla="*/ 32 h 63"/>
                <a:gd name="T38" fmla="*/ 386 w 396"/>
                <a:gd name="T39" fmla="*/ 31 h 63"/>
                <a:gd name="T40" fmla="*/ 391 w 396"/>
                <a:gd name="T41" fmla="*/ 27 h 63"/>
                <a:gd name="T42" fmla="*/ 395 w 396"/>
                <a:gd name="T43" fmla="*/ 22 h 63"/>
                <a:gd name="T44" fmla="*/ 396 w 396"/>
                <a:gd name="T45" fmla="*/ 16 h 63"/>
                <a:gd name="T46" fmla="*/ 396 w 396"/>
                <a:gd name="T47" fmla="*/ 16 h 63"/>
                <a:gd name="T48" fmla="*/ 395 w 396"/>
                <a:gd name="T49" fmla="*/ 10 h 63"/>
                <a:gd name="T50" fmla="*/ 391 w 396"/>
                <a:gd name="T51" fmla="*/ 5 h 63"/>
                <a:gd name="T52" fmla="*/ 386 w 396"/>
                <a:gd name="T53" fmla="*/ 1 h 63"/>
                <a:gd name="T54" fmla="*/ 380 w 396"/>
                <a:gd name="T55" fmla="*/ 0 h 63"/>
                <a:gd name="T56" fmla="*/ 80 w 396"/>
                <a:gd name="T57" fmla="*/ 0 h 63"/>
                <a:gd name="T58" fmla="*/ 80 w 396"/>
                <a:gd name="T59" fmla="*/ 0 h 63"/>
                <a:gd name="T60" fmla="*/ 71 w 396"/>
                <a:gd name="T61" fmla="*/ 0 h 63"/>
                <a:gd name="T62" fmla="*/ 60 w 396"/>
                <a:gd name="T63" fmla="*/ 0 h 63"/>
                <a:gd name="T64" fmla="*/ 50 w 396"/>
                <a:gd name="T65" fmla="*/ 1 h 63"/>
                <a:gd name="T66" fmla="*/ 39 w 396"/>
                <a:gd name="T67" fmla="*/ 5 h 63"/>
                <a:gd name="T68" fmla="*/ 28 w 396"/>
                <a:gd name="T69" fmla="*/ 10 h 63"/>
                <a:gd name="T70" fmla="*/ 16 w 396"/>
                <a:gd name="T71" fmla="*/ 19 h 63"/>
                <a:gd name="T72" fmla="*/ 13 w 396"/>
                <a:gd name="T73" fmla="*/ 22 h 63"/>
                <a:gd name="T74" fmla="*/ 8 w 396"/>
                <a:gd name="T75" fmla="*/ 29 h 63"/>
                <a:gd name="T76" fmla="*/ 4 w 396"/>
                <a:gd name="T77" fmla="*/ 35 h 63"/>
                <a:gd name="T78" fmla="*/ 1 w 396"/>
                <a:gd name="T79" fmla="*/ 41 h 63"/>
                <a:gd name="T80" fmla="*/ 1 w 396"/>
                <a:gd name="T81" fmla="*/ 41 h 63"/>
                <a:gd name="T82" fmla="*/ 0 w 396"/>
                <a:gd name="T83" fmla="*/ 47 h 63"/>
                <a:gd name="T84" fmla="*/ 1 w 396"/>
                <a:gd name="T85" fmla="*/ 53 h 63"/>
                <a:gd name="T86" fmla="*/ 4 w 396"/>
                <a:gd name="T87" fmla="*/ 58 h 63"/>
                <a:gd name="T88" fmla="*/ 10 w 396"/>
                <a:gd name="T89" fmla="*/ 62 h 63"/>
                <a:gd name="T90" fmla="*/ 10 w 396"/>
                <a:gd name="T91" fmla="*/ 62 h 63"/>
                <a:gd name="T92" fmla="*/ 16 w 396"/>
                <a:gd name="T9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3">
                  <a:moveTo>
                    <a:pt x="16" y="63"/>
                  </a:moveTo>
                  <a:lnTo>
                    <a:pt x="16" y="63"/>
                  </a:lnTo>
                  <a:lnTo>
                    <a:pt x="20" y="63"/>
                  </a:lnTo>
                  <a:lnTo>
                    <a:pt x="25" y="61"/>
                  </a:lnTo>
                  <a:lnTo>
                    <a:pt x="29" y="57"/>
                  </a:lnTo>
                  <a:lnTo>
                    <a:pt x="31" y="53"/>
                  </a:lnTo>
                  <a:lnTo>
                    <a:pt x="31" y="53"/>
                  </a:lnTo>
                  <a:lnTo>
                    <a:pt x="32" y="48"/>
                  </a:lnTo>
                  <a:lnTo>
                    <a:pt x="36" y="45"/>
                  </a:lnTo>
                  <a:lnTo>
                    <a:pt x="42" y="40"/>
                  </a:lnTo>
                  <a:lnTo>
                    <a:pt x="50" y="35"/>
                  </a:lnTo>
                  <a:lnTo>
                    <a:pt x="56" y="34"/>
                  </a:lnTo>
                  <a:lnTo>
                    <a:pt x="64" y="32"/>
                  </a:lnTo>
                  <a:lnTo>
                    <a:pt x="70" y="32"/>
                  </a:lnTo>
                  <a:lnTo>
                    <a:pt x="76" y="32"/>
                  </a:lnTo>
                  <a:lnTo>
                    <a:pt x="76" y="32"/>
                  </a:lnTo>
                  <a:lnTo>
                    <a:pt x="78" y="32"/>
                  </a:lnTo>
                  <a:lnTo>
                    <a:pt x="380" y="32"/>
                  </a:lnTo>
                  <a:lnTo>
                    <a:pt x="380" y="32"/>
                  </a:lnTo>
                  <a:lnTo>
                    <a:pt x="386" y="31"/>
                  </a:lnTo>
                  <a:lnTo>
                    <a:pt x="391" y="27"/>
                  </a:lnTo>
                  <a:lnTo>
                    <a:pt x="395" y="22"/>
                  </a:lnTo>
                  <a:lnTo>
                    <a:pt x="396" y="16"/>
                  </a:lnTo>
                  <a:lnTo>
                    <a:pt x="396" y="16"/>
                  </a:lnTo>
                  <a:lnTo>
                    <a:pt x="395" y="10"/>
                  </a:lnTo>
                  <a:lnTo>
                    <a:pt x="391" y="5"/>
                  </a:lnTo>
                  <a:lnTo>
                    <a:pt x="386" y="1"/>
                  </a:lnTo>
                  <a:lnTo>
                    <a:pt x="380" y="0"/>
                  </a:lnTo>
                  <a:lnTo>
                    <a:pt x="80" y="0"/>
                  </a:lnTo>
                  <a:lnTo>
                    <a:pt x="80" y="0"/>
                  </a:lnTo>
                  <a:lnTo>
                    <a:pt x="71" y="0"/>
                  </a:lnTo>
                  <a:lnTo>
                    <a:pt x="60" y="0"/>
                  </a:lnTo>
                  <a:lnTo>
                    <a:pt x="50" y="1"/>
                  </a:lnTo>
                  <a:lnTo>
                    <a:pt x="39" y="5"/>
                  </a:lnTo>
                  <a:lnTo>
                    <a:pt x="28" y="10"/>
                  </a:lnTo>
                  <a:lnTo>
                    <a:pt x="16" y="19"/>
                  </a:lnTo>
                  <a:lnTo>
                    <a:pt x="13" y="22"/>
                  </a:lnTo>
                  <a:lnTo>
                    <a:pt x="8" y="29"/>
                  </a:lnTo>
                  <a:lnTo>
                    <a:pt x="4" y="35"/>
                  </a:lnTo>
                  <a:lnTo>
                    <a:pt x="1" y="41"/>
                  </a:lnTo>
                  <a:lnTo>
                    <a:pt x="1" y="41"/>
                  </a:lnTo>
                  <a:lnTo>
                    <a:pt x="0" y="47"/>
                  </a:lnTo>
                  <a:lnTo>
                    <a:pt x="1" y="53"/>
                  </a:lnTo>
                  <a:lnTo>
                    <a:pt x="4" y="58"/>
                  </a:lnTo>
                  <a:lnTo>
                    <a:pt x="10" y="62"/>
                  </a:lnTo>
                  <a:lnTo>
                    <a:pt x="10" y="62"/>
                  </a:lnTo>
                  <a:lnTo>
                    <a:pt x="16" y="6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3"/>
            <p:cNvSpPr>
              <a:spLocks/>
            </p:cNvSpPr>
            <p:nvPr/>
          </p:nvSpPr>
          <p:spPr bwMode="auto">
            <a:xfrm>
              <a:off x="428" y="1424"/>
              <a:ext cx="79" cy="13"/>
            </a:xfrm>
            <a:custGeom>
              <a:avLst/>
              <a:gdLst>
                <a:gd name="T0" fmla="*/ 16 w 396"/>
                <a:gd name="T1" fmla="*/ 64 h 64"/>
                <a:gd name="T2" fmla="*/ 16 w 396"/>
                <a:gd name="T3" fmla="*/ 64 h 64"/>
                <a:gd name="T4" fmla="*/ 20 w 396"/>
                <a:gd name="T5" fmla="*/ 64 h 64"/>
                <a:gd name="T6" fmla="*/ 25 w 396"/>
                <a:gd name="T7" fmla="*/ 61 h 64"/>
                <a:gd name="T8" fmla="*/ 29 w 396"/>
                <a:gd name="T9" fmla="*/ 59 h 64"/>
                <a:gd name="T10" fmla="*/ 31 w 396"/>
                <a:gd name="T11" fmla="*/ 54 h 64"/>
                <a:gd name="T12" fmla="*/ 31 w 396"/>
                <a:gd name="T13" fmla="*/ 54 h 64"/>
                <a:gd name="T14" fmla="*/ 32 w 396"/>
                <a:gd name="T15" fmla="*/ 50 h 64"/>
                <a:gd name="T16" fmla="*/ 36 w 396"/>
                <a:gd name="T17" fmla="*/ 46 h 64"/>
                <a:gd name="T18" fmla="*/ 42 w 396"/>
                <a:gd name="T19" fmla="*/ 40 h 64"/>
                <a:gd name="T20" fmla="*/ 50 w 396"/>
                <a:gd name="T21" fmla="*/ 36 h 64"/>
                <a:gd name="T22" fmla="*/ 56 w 396"/>
                <a:gd name="T23" fmla="*/ 34 h 64"/>
                <a:gd name="T24" fmla="*/ 64 w 396"/>
                <a:gd name="T25" fmla="*/ 33 h 64"/>
                <a:gd name="T26" fmla="*/ 70 w 396"/>
                <a:gd name="T27" fmla="*/ 33 h 64"/>
                <a:gd name="T28" fmla="*/ 76 w 396"/>
                <a:gd name="T29" fmla="*/ 33 h 64"/>
                <a:gd name="T30" fmla="*/ 76 w 396"/>
                <a:gd name="T31" fmla="*/ 33 h 64"/>
                <a:gd name="T32" fmla="*/ 78 w 396"/>
                <a:gd name="T33" fmla="*/ 33 h 64"/>
                <a:gd name="T34" fmla="*/ 380 w 396"/>
                <a:gd name="T35" fmla="*/ 33 h 64"/>
                <a:gd name="T36" fmla="*/ 380 w 396"/>
                <a:gd name="T37" fmla="*/ 33 h 64"/>
                <a:gd name="T38" fmla="*/ 386 w 396"/>
                <a:gd name="T39" fmla="*/ 31 h 64"/>
                <a:gd name="T40" fmla="*/ 391 w 396"/>
                <a:gd name="T41" fmla="*/ 29 h 64"/>
                <a:gd name="T42" fmla="*/ 395 w 396"/>
                <a:gd name="T43" fmla="*/ 23 h 64"/>
                <a:gd name="T44" fmla="*/ 396 w 396"/>
                <a:gd name="T45" fmla="*/ 16 h 64"/>
                <a:gd name="T46" fmla="*/ 396 w 396"/>
                <a:gd name="T47" fmla="*/ 16 h 64"/>
                <a:gd name="T48" fmla="*/ 395 w 396"/>
                <a:gd name="T49" fmla="*/ 10 h 64"/>
                <a:gd name="T50" fmla="*/ 391 w 396"/>
                <a:gd name="T51" fmla="*/ 5 h 64"/>
                <a:gd name="T52" fmla="*/ 386 w 396"/>
                <a:gd name="T53" fmla="*/ 1 h 64"/>
                <a:gd name="T54" fmla="*/ 380 w 396"/>
                <a:gd name="T55" fmla="*/ 0 h 64"/>
                <a:gd name="T56" fmla="*/ 80 w 396"/>
                <a:gd name="T57" fmla="*/ 0 h 64"/>
                <a:gd name="T58" fmla="*/ 80 w 396"/>
                <a:gd name="T59" fmla="*/ 0 h 64"/>
                <a:gd name="T60" fmla="*/ 71 w 396"/>
                <a:gd name="T61" fmla="*/ 0 h 64"/>
                <a:gd name="T62" fmla="*/ 60 w 396"/>
                <a:gd name="T63" fmla="*/ 0 h 64"/>
                <a:gd name="T64" fmla="*/ 50 w 396"/>
                <a:gd name="T65" fmla="*/ 3 h 64"/>
                <a:gd name="T66" fmla="*/ 39 w 396"/>
                <a:gd name="T67" fmla="*/ 5 h 64"/>
                <a:gd name="T68" fmla="*/ 28 w 396"/>
                <a:gd name="T69" fmla="*/ 11 h 64"/>
                <a:gd name="T70" fmla="*/ 16 w 396"/>
                <a:gd name="T71" fmla="*/ 19 h 64"/>
                <a:gd name="T72" fmla="*/ 13 w 396"/>
                <a:gd name="T73" fmla="*/ 24 h 64"/>
                <a:gd name="T74" fmla="*/ 8 w 396"/>
                <a:gd name="T75" fmla="*/ 29 h 64"/>
                <a:gd name="T76" fmla="*/ 4 w 396"/>
                <a:gd name="T77" fmla="*/ 35 h 64"/>
                <a:gd name="T78" fmla="*/ 1 w 396"/>
                <a:gd name="T79" fmla="*/ 42 h 64"/>
                <a:gd name="T80" fmla="*/ 1 w 396"/>
                <a:gd name="T81" fmla="*/ 42 h 64"/>
                <a:gd name="T82" fmla="*/ 0 w 396"/>
                <a:gd name="T83" fmla="*/ 49 h 64"/>
                <a:gd name="T84" fmla="*/ 1 w 396"/>
                <a:gd name="T85" fmla="*/ 55 h 64"/>
                <a:gd name="T86" fmla="*/ 4 w 396"/>
                <a:gd name="T87" fmla="*/ 60 h 64"/>
                <a:gd name="T88" fmla="*/ 10 w 396"/>
                <a:gd name="T89" fmla="*/ 64 h 64"/>
                <a:gd name="T90" fmla="*/ 10 w 396"/>
                <a:gd name="T91" fmla="*/ 64 h 64"/>
                <a:gd name="T92" fmla="*/ 16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16" y="64"/>
                  </a:moveTo>
                  <a:lnTo>
                    <a:pt x="16" y="64"/>
                  </a:lnTo>
                  <a:lnTo>
                    <a:pt x="20" y="64"/>
                  </a:lnTo>
                  <a:lnTo>
                    <a:pt x="25" y="61"/>
                  </a:lnTo>
                  <a:lnTo>
                    <a:pt x="29" y="59"/>
                  </a:lnTo>
                  <a:lnTo>
                    <a:pt x="31" y="54"/>
                  </a:lnTo>
                  <a:lnTo>
                    <a:pt x="31" y="54"/>
                  </a:lnTo>
                  <a:lnTo>
                    <a:pt x="32" y="50"/>
                  </a:lnTo>
                  <a:lnTo>
                    <a:pt x="36" y="46"/>
                  </a:lnTo>
                  <a:lnTo>
                    <a:pt x="42" y="40"/>
                  </a:lnTo>
                  <a:lnTo>
                    <a:pt x="50" y="36"/>
                  </a:lnTo>
                  <a:lnTo>
                    <a:pt x="56" y="34"/>
                  </a:lnTo>
                  <a:lnTo>
                    <a:pt x="64" y="33"/>
                  </a:lnTo>
                  <a:lnTo>
                    <a:pt x="70" y="33"/>
                  </a:lnTo>
                  <a:lnTo>
                    <a:pt x="76" y="33"/>
                  </a:lnTo>
                  <a:lnTo>
                    <a:pt x="76" y="33"/>
                  </a:lnTo>
                  <a:lnTo>
                    <a:pt x="78" y="33"/>
                  </a:lnTo>
                  <a:lnTo>
                    <a:pt x="380" y="33"/>
                  </a:lnTo>
                  <a:lnTo>
                    <a:pt x="380" y="33"/>
                  </a:lnTo>
                  <a:lnTo>
                    <a:pt x="386" y="31"/>
                  </a:lnTo>
                  <a:lnTo>
                    <a:pt x="391" y="29"/>
                  </a:lnTo>
                  <a:lnTo>
                    <a:pt x="395" y="23"/>
                  </a:lnTo>
                  <a:lnTo>
                    <a:pt x="396" y="16"/>
                  </a:lnTo>
                  <a:lnTo>
                    <a:pt x="396" y="16"/>
                  </a:lnTo>
                  <a:lnTo>
                    <a:pt x="395" y="10"/>
                  </a:lnTo>
                  <a:lnTo>
                    <a:pt x="391" y="5"/>
                  </a:lnTo>
                  <a:lnTo>
                    <a:pt x="386" y="1"/>
                  </a:lnTo>
                  <a:lnTo>
                    <a:pt x="380" y="0"/>
                  </a:lnTo>
                  <a:lnTo>
                    <a:pt x="80" y="0"/>
                  </a:lnTo>
                  <a:lnTo>
                    <a:pt x="80" y="0"/>
                  </a:lnTo>
                  <a:lnTo>
                    <a:pt x="71" y="0"/>
                  </a:lnTo>
                  <a:lnTo>
                    <a:pt x="60" y="0"/>
                  </a:lnTo>
                  <a:lnTo>
                    <a:pt x="50" y="3"/>
                  </a:lnTo>
                  <a:lnTo>
                    <a:pt x="39" y="5"/>
                  </a:lnTo>
                  <a:lnTo>
                    <a:pt x="28" y="11"/>
                  </a:lnTo>
                  <a:lnTo>
                    <a:pt x="16" y="19"/>
                  </a:lnTo>
                  <a:lnTo>
                    <a:pt x="13" y="24"/>
                  </a:lnTo>
                  <a:lnTo>
                    <a:pt x="8" y="29"/>
                  </a:lnTo>
                  <a:lnTo>
                    <a:pt x="4" y="35"/>
                  </a:lnTo>
                  <a:lnTo>
                    <a:pt x="1" y="42"/>
                  </a:lnTo>
                  <a:lnTo>
                    <a:pt x="1" y="42"/>
                  </a:lnTo>
                  <a:lnTo>
                    <a:pt x="0" y="49"/>
                  </a:lnTo>
                  <a:lnTo>
                    <a:pt x="1" y="55"/>
                  </a:lnTo>
                  <a:lnTo>
                    <a:pt x="4" y="60"/>
                  </a:lnTo>
                  <a:lnTo>
                    <a:pt x="10" y="64"/>
                  </a:lnTo>
                  <a:lnTo>
                    <a:pt x="10" y="64"/>
                  </a:lnTo>
                  <a:lnTo>
                    <a:pt x="16"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4"/>
            <p:cNvSpPr>
              <a:spLocks/>
            </p:cNvSpPr>
            <p:nvPr/>
          </p:nvSpPr>
          <p:spPr bwMode="auto">
            <a:xfrm>
              <a:off x="428" y="1424"/>
              <a:ext cx="79" cy="13"/>
            </a:xfrm>
            <a:custGeom>
              <a:avLst/>
              <a:gdLst>
                <a:gd name="T0" fmla="*/ 16 w 396"/>
                <a:gd name="T1" fmla="*/ 64 h 64"/>
                <a:gd name="T2" fmla="*/ 16 w 396"/>
                <a:gd name="T3" fmla="*/ 64 h 64"/>
                <a:gd name="T4" fmla="*/ 20 w 396"/>
                <a:gd name="T5" fmla="*/ 64 h 64"/>
                <a:gd name="T6" fmla="*/ 25 w 396"/>
                <a:gd name="T7" fmla="*/ 61 h 64"/>
                <a:gd name="T8" fmla="*/ 29 w 396"/>
                <a:gd name="T9" fmla="*/ 59 h 64"/>
                <a:gd name="T10" fmla="*/ 31 w 396"/>
                <a:gd name="T11" fmla="*/ 54 h 64"/>
                <a:gd name="T12" fmla="*/ 31 w 396"/>
                <a:gd name="T13" fmla="*/ 54 h 64"/>
                <a:gd name="T14" fmla="*/ 32 w 396"/>
                <a:gd name="T15" fmla="*/ 50 h 64"/>
                <a:gd name="T16" fmla="*/ 36 w 396"/>
                <a:gd name="T17" fmla="*/ 46 h 64"/>
                <a:gd name="T18" fmla="*/ 42 w 396"/>
                <a:gd name="T19" fmla="*/ 40 h 64"/>
                <a:gd name="T20" fmla="*/ 50 w 396"/>
                <a:gd name="T21" fmla="*/ 36 h 64"/>
                <a:gd name="T22" fmla="*/ 56 w 396"/>
                <a:gd name="T23" fmla="*/ 34 h 64"/>
                <a:gd name="T24" fmla="*/ 64 w 396"/>
                <a:gd name="T25" fmla="*/ 33 h 64"/>
                <a:gd name="T26" fmla="*/ 70 w 396"/>
                <a:gd name="T27" fmla="*/ 33 h 64"/>
                <a:gd name="T28" fmla="*/ 76 w 396"/>
                <a:gd name="T29" fmla="*/ 33 h 64"/>
                <a:gd name="T30" fmla="*/ 76 w 396"/>
                <a:gd name="T31" fmla="*/ 33 h 64"/>
                <a:gd name="T32" fmla="*/ 78 w 396"/>
                <a:gd name="T33" fmla="*/ 33 h 64"/>
                <a:gd name="T34" fmla="*/ 380 w 396"/>
                <a:gd name="T35" fmla="*/ 33 h 64"/>
                <a:gd name="T36" fmla="*/ 380 w 396"/>
                <a:gd name="T37" fmla="*/ 33 h 64"/>
                <a:gd name="T38" fmla="*/ 386 w 396"/>
                <a:gd name="T39" fmla="*/ 31 h 64"/>
                <a:gd name="T40" fmla="*/ 391 w 396"/>
                <a:gd name="T41" fmla="*/ 29 h 64"/>
                <a:gd name="T42" fmla="*/ 395 w 396"/>
                <a:gd name="T43" fmla="*/ 23 h 64"/>
                <a:gd name="T44" fmla="*/ 396 w 396"/>
                <a:gd name="T45" fmla="*/ 16 h 64"/>
                <a:gd name="T46" fmla="*/ 396 w 396"/>
                <a:gd name="T47" fmla="*/ 16 h 64"/>
                <a:gd name="T48" fmla="*/ 395 w 396"/>
                <a:gd name="T49" fmla="*/ 10 h 64"/>
                <a:gd name="T50" fmla="*/ 391 w 396"/>
                <a:gd name="T51" fmla="*/ 5 h 64"/>
                <a:gd name="T52" fmla="*/ 386 w 396"/>
                <a:gd name="T53" fmla="*/ 1 h 64"/>
                <a:gd name="T54" fmla="*/ 380 w 396"/>
                <a:gd name="T55" fmla="*/ 0 h 64"/>
                <a:gd name="T56" fmla="*/ 80 w 396"/>
                <a:gd name="T57" fmla="*/ 0 h 64"/>
                <a:gd name="T58" fmla="*/ 80 w 396"/>
                <a:gd name="T59" fmla="*/ 0 h 64"/>
                <a:gd name="T60" fmla="*/ 71 w 396"/>
                <a:gd name="T61" fmla="*/ 0 h 64"/>
                <a:gd name="T62" fmla="*/ 60 w 396"/>
                <a:gd name="T63" fmla="*/ 0 h 64"/>
                <a:gd name="T64" fmla="*/ 50 w 396"/>
                <a:gd name="T65" fmla="*/ 3 h 64"/>
                <a:gd name="T66" fmla="*/ 39 w 396"/>
                <a:gd name="T67" fmla="*/ 5 h 64"/>
                <a:gd name="T68" fmla="*/ 28 w 396"/>
                <a:gd name="T69" fmla="*/ 11 h 64"/>
                <a:gd name="T70" fmla="*/ 16 w 396"/>
                <a:gd name="T71" fmla="*/ 19 h 64"/>
                <a:gd name="T72" fmla="*/ 13 w 396"/>
                <a:gd name="T73" fmla="*/ 24 h 64"/>
                <a:gd name="T74" fmla="*/ 8 w 396"/>
                <a:gd name="T75" fmla="*/ 29 h 64"/>
                <a:gd name="T76" fmla="*/ 4 w 396"/>
                <a:gd name="T77" fmla="*/ 35 h 64"/>
                <a:gd name="T78" fmla="*/ 1 w 396"/>
                <a:gd name="T79" fmla="*/ 42 h 64"/>
                <a:gd name="T80" fmla="*/ 1 w 396"/>
                <a:gd name="T81" fmla="*/ 42 h 64"/>
                <a:gd name="T82" fmla="*/ 0 w 396"/>
                <a:gd name="T83" fmla="*/ 49 h 64"/>
                <a:gd name="T84" fmla="*/ 1 w 396"/>
                <a:gd name="T85" fmla="*/ 55 h 64"/>
                <a:gd name="T86" fmla="*/ 4 w 396"/>
                <a:gd name="T87" fmla="*/ 60 h 64"/>
                <a:gd name="T88" fmla="*/ 10 w 396"/>
                <a:gd name="T89" fmla="*/ 64 h 64"/>
                <a:gd name="T90" fmla="*/ 10 w 396"/>
                <a:gd name="T91" fmla="*/ 64 h 64"/>
                <a:gd name="T92" fmla="*/ 16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16" y="64"/>
                  </a:moveTo>
                  <a:lnTo>
                    <a:pt x="16" y="64"/>
                  </a:lnTo>
                  <a:lnTo>
                    <a:pt x="20" y="64"/>
                  </a:lnTo>
                  <a:lnTo>
                    <a:pt x="25" y="61"/>
                  </a:lnTo>
                  <a:lnTo>
                    <a:pt x="29" y="59"/>
                  </a:lnTo>
                  <a:lnTo>
                    <a:pt x="31" y="54"/>
                  </a:lnTo>
                  <a:lnTo>
                    <a:pt x="31" y="54"/>
                  </a:lnTo>
                  <a:lnTo>
                    <a:pt x="32" y="50"/>
                  </a:lnTo>
                  <a:lnTo>
                    <a:pt x="36" y="46"/>
                  </a:lnTo>
                  <a:lnTo>
                    <a:pt x="42" y="40"/>
                  </a:lnTo>
                  <a:lnTo>
                    <a:pt x="50" y="36"/>
                  </a:lnTo>
                  <a:lnTo>
                    <a:pt x="56" y="34"/>
                  </a:lnTo>
                  <a:lnTo>
                    <a:pt x="64" y="33"/>
                  </a:lnTo>
                  <a:lnTo>
                    <a:pt x="70" y="33"/>
                  </a:lnTo>
                  <a:lnTo>
                    <a:pt x="76" y="33"/>
                  </a:lnTo>
                  <a:lnTo>
                    <a:pt x="76" y="33"/>
                  </a:lnTo>
                  <a:lnTo>
                    <a:pt x="78" y="33"/>
                  </a:lnTo>
                  <a:lnTo>
                    <a:pt x="380" y="33"/>
                  </a:lnTo>
                  <a:lnTo>
                    <a:pt x="380" y="33"/>
                  </a:lnTo>
                  <a:lnTo>
                    <a:pt x="386" y="31"/>
                  </a:lnTo>
                  <a:lnTo>
                    <a:pt x="391" y="29"/>
                  </a:lnTo>
                  <a:lnTo>
                    <a:pt x="395" y="23"/>
                  </a:lnTo>
                  <a:lnTo>
                    <a:pt x="396" y="16"/>
                  </a:lnTo>
                  <a:lnTo>
                    <a:pt x="396" y="16"/>
                  </a:lnTo>
                  <a:lnTo>
                    <a:pt x="395" y="10"/>
                  </a:lnTo>
                  <a:lnTo>
                    <a:pt x="391" y="5"/>
                  </a:lnTo>
                  <a:lnTo>
                    <a:pt x="386" y="1"/>
                  </a:lnTo>
                  <a:lnTo>
                    <a:pt x="380" y="0"/>
                  </a:lnTo>
                  <a:lnTo>
                    <a:pt x="80" y="0"/>
                  </a:lnTo>
                  <a:lnTo>
                    <a:pt x="80" y="0"/>
                  </a:lnTo>
                  <a:lnTo>
                    <a:pt x="71" y="0"/>
                  </a:lnTo>
                  <a:lnTo>
                    <a:pt x="60" y="0"/>
                  </a:lnTo>
                  <a:lnTo>
                    <a:pt x="50" y="3"/>
                  </a:lnTo>
                  <a:lnTo>
                    <a:pt x="39" y="5"/>
                  </a:lnTo>
                  <a:lnTo>
                    <a:pt x="28" y="11"/>
                  </a:lnTo>
                  <a:lnTo>
                    <a:pt x="16" y="19"/>
                  </a:lnTo>
                  <a:lnTo>
                    <a:pt x="13" y="24"/>
                  </a:lnTo>
                  <a:lnTo>
                    <a:pt x="8" y="29"/>
                  </a:lnTo>
                  <a:lnTo>
                    <a:pt x="4" y="35"/>
                  </a:lnTo>
                  <a:lnTo>
                    <a:pt x="1" y="42"/>
                  </a:lnTo>
                  <a:lnTo>
                    <a:pt x="1" y="42"/>
                  </a:lnTo>
                  <a:lnTo>
                    <a:pt x="0" y="49"/>
                  </a:lnTo>
                  <a:lnTo>
                    <a:pt x="1" y="55"/>
                  </a:lnTo>
                  <a:lnTo>
                    <a:pt x="4" y="60"/>
                  </a:lnTo>
                  <a:lnTo>
                    <a:pt x="10" y="64"/>
                  </a:lnTo>
                  <a:lnTo>
                    <a:pt x="10" y="64"/>
                  </a:lnTo>
                  <a:lnTo>
                    <a:pt x="16"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5"/>
            <p:cNvSpPr>
              <a:spLocks/>
            </p:cNvSpPr>
            <p:nvPr/>
          </p:nvSpPr>
          <p:spPr bwMode="auto">
            <a:xfrm>
              <a:off x="469" y="1476"/>
              <a:ext cx="35" cy="32"/>
            </a:xfrm>
            <a:custGeom>
              <a:avLst/>
              <a:gdLst>
                <a:gd name="T0" fmla="*/ 0 w 177"/>
                <a:gd name="T1" fmla="*/ 0 h 163"/>
                <a:gd name="T2" fmla="*/ 0 w 177"/>
                <a:gd name="T3" fmla="*/ 163 h 163"/>
                <a:gd name="T4" fmla="*/ 92 w 177"/>
                <a:gd name="T5" fmla="*/ 97 h 163"/>
                <a:gd name="T6" fmla="*/ 177 w 177"/>
                <a:gd name="T7" fmla="*/ 162 h 163"/>
                <a:gd name="T8" fmla="*/ 177 w 177"/>
                <a:gd name="T9" fmla="*/ 10 h 163"/>
                <a:gd name="T10" fmla="*/ 177 w 177"/>
                <a:gd name="T11" fmla="*/ 10 h 163"/>
                <a:gd name="T12" fmla="*/ 130 w 177"/>
                <a:gd name="T13" fmla="*/ 8 h 163"/>
                <a:gd name="T14" fmla="*/ 83 w 177"/>
                <a:gd name="T15" fmla="*/ 5 h 163"/>
                <a:gd name="T16" fmla="*/ 83 w 177"/>
                <a:gd name="T17" fmla="*/ 5 h 163"/>
                <a:gd name="T18" fmla="*/ 0 w 177"/>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163">
                  <a:moveTo>
                    <a:pt x="0" y="0"/>
                  </a:moveTo>
                  <a:lnTo>
                    <a:pt x="0" y="163"/>
                  </a:lnTo>
                  <a:lnTo>
                    <a:pt x="92" y="97"/>
                  </a:lnTo>
                  <a:lnTo>
                    <a:pt x="177" y="162"/>
                  </a:lnTo>
                  <a:lnTo>
                    <a:pt x="177" y="10"/>
                  </a:lnTo>
                  <a:lnTo>
                    <a:pt x="177" y="10"/>
                  </a:lnTo>
                  <a:lnTo>
                    <a:pt x="130" y="8"/>
                  </a:lnTo>
                  <a:lnTo>
                    <a:pt x="83" y="5"/>
                  </a:lnTo>
                  <a:lnTo>
                    <a:pt x="83" y="5"/>
                  </a:lnTo>
                  <a:lnTo>
                    <a:pt x="0" y="0"/>
                  </a:lnTo>
                  <a:close/>
                </a:path>
              </a:pathLst>
            </a:custGeom>
            <a:solidFill>
              <a:srgbClr val="FFFF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6"/>
            <p:cNvSpPr>
              <a:spLocks/>
            </p:cNvSpPr>
            <p:nvPr/>
          </p:nvSpPr>
          <p:spPr bwMode="auto">
            <a:xfrm>
              <a:off x="469" y="1476"/>
              <a:ext cx="35" cy="32"/>
            </a:xfrm>
            <a:custGeom>
              <a:avLst/>
              <a:gdLst>
                <a:gd name="T0" fmla="*/ 0 w 177"/>
                <a:gd name="T1" fmla="*/ 0 h 163"/>
                <a:gd name="T2" fmla="*/ 0 w 177"/>
                <a:gd name="T3" fmla="*/ 163 h 163"/>
                <a:gd name="T4" fmla="*/ 92 w 177"/>
                <a:gd name="T5" fmla="*/ 97 h 163"/>
                <a:gd name="T6" fmla="*/ 177 w 177"/>
                <a:gd name="T7" fmla="*/ 162 h 163"/>
                <a:gd name="T8" fmla="*/ 177 w 177"/>
                <a:gd name="T9" fmla="*/ 10 h 163"/>
                <a:gd name="T10" fmla="*/ 177 w 177"/>
                <a:gd name="T11" fmla="*/ 10 h 163"/>
                <a:gd name="T12" fmla="*/ 130 w 177"/>
                <a:gd name="T13" fmla="*/ 8 h 163"/>
                <a:gd name="T14" fmla="*/ 83 w 177"/>
                <a:gd name="T15" fmla="*/ 5 h 163"/>
                <a:gd name="T16" fmla="*/ 83 w 177"/>
                <a:gd name="T17" fmla="*/ 5 h 163"/>
                <a:gd name="T18" fmla="*/ 0 w 177"/>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163">
                  <a:moveTo>
                    <a:pt x="0" y="0"/>
                  </a:moveTo>
                  <a:lnTo>
                    <a:pt x="0" y="163"/>
                  </a:lnTo>
                  <a:lnTo>
                    <a:pt x="92" y="97"/>
                  </a:lnTo>
                  <a:lnTo>
                    <a:pt x="177" y="162"/>
                  </a:lnTo>
                  <a:lnTo>
                    <a:pt x="177" y="10"/>
                  </a:lnTo>
                  <a:lnTo>
                    <a:pt x="177" y="10"/>
                  </a:lnTo>
                  <a:lnTo>
                    <a:pt x="130" y="8"/>
                  </a:lnTo>
                  <a:lnTo>
                    <a:pt x="83" y="5"/>
                  </a:lnTo>
                  <a:lnTo>
                    <a:pt x="83" y="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7"/>
            <p:cNvSpPr>
              <a:spLocks/>
            </p:cNvSpPr>
            <p:nvPr/>
          </p:nvSpPr>
          <p:spPr bwMode="auto">
            <a:xfrm>
              <a:off x="469" y="1466"/>
              <a:ext cx="35" cy="12"/>
            </a:xfrm>
            <a:custGeom>
              <a:avLst/>
              <a:gdLst>
                <a:gd name="T0" fmla="*/ 177 w 177"/>
                <a:gd name="T1" fmla="*/ 0 h 58"/>
                <a:gd name="T2" fmla="*/ 0 w 177"/>
                <a:gd name="T3" fmla="*/ 2 h 58"/>
                <a:gd name="T4" fmla="*/ 0 w 177"/>
                <a:gd name="T5" fmla="*/ 48 h 58"/>
                <a:gd name="T6" fmla="*/ 0 w 177"/>
                <a:gd name="T7" fmla="*/ 48 h 58"/>
                <a:gd name="T8" fmla="*/ 83 w 177"/>
                <a:gd name="T9" fmla="*/ 53 h 58"/>
                <a:gd name="T10" fmla="*/ 83 w 177"/>
                <a:gd name="T11" fmla="*/ 53 h 58"/>
                <a:gd name="T12" fmla="*/ 130 w 177"/>
                <a:gd name="T13" fmla="*/ 56 h 58"/>
                <a:gd name="T14" fmla="*/ 177 w 177"/>
                <a:gd name="T15" fmla="*/ 58 h 58"/>
                <a:gd name="T16" fmla="*/ 177 w 177"/>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58">
                  <a:moveTo>
                    <a:pt x="177" y="0"/>
                  </a:moveTo>
                  <a:lnTo>
                    <a:pt x="0" y="2"/>
                  </a:lnTo>
                  <a:lnTo>
                    <a:pt x="0" y="48"/>
                  </a:lnTo>
                  <a:lnTo>
                    <a:pt x="0" y="48"/>
                  </a:lnTo>
                  <a:lnTo>
                    <a:pt x="83" y="53"/>
                  </a:lnTo>
                  <a:lnTo>
                    <a:pt x="83" y="53"/>
                  </a:lnTo>
                  <a:lnTo>
                    <a:pt x="130" y="56"/>
                  </a:lnTo>
                  <a:lnTo>
                    <a:pt x="177" y="58"/>
                  </a:lnTo>
                  <a:lnTo>
                    <a:pt x="17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8"/>
            <p:cNvSpPr>
              <a:spLocks/>
            </p:cNvSpPr>
            <p:nvPr/>
          </p:nvSpPr>
          <p:spPr bwMode="auto">
            <a:xfrm>
              <a:off x="469" y="1466"/>
              <a:ext cx="35" cy="12"/>
            </a:xfrm>
            <a:custGeom>
              <a:avLst/>
              <a:gdLst>
                <a:gd name="T0" fmla="*/ 177 w 177"/>
                <a:gd name="T1" fmla="*/ 0 h 58"/>
                <a:gd name="T2" fmla="*/ 0 w 177"/>
                <a:gd name="T3" fmla="*/ 2 h 58"/>
                <a:gd name="T4" fmla="*/ 0 w 177"/>
                <a:gd name="T5" fmla="*/ 48 h 58"/>
                <a:gd name="T6" fmla="*/ 0 w 177"/>
                <a:gd name="T7" fmla="*/ 48 h 58"/>
                <a:gd name="T8" fmla="*/ 83 w 177"/>
                <a:gd name="T9" fmla="*/ 53 h 58"/>
                <a:gd name="T10" fmla="*/ 83 w 177"/>
                <a:gd name="T11" fmla="*/ 53 h 58"/>
                <a:gd name="T12" fmla="*/ 130 w 177"/>
                <a:gd name="T13" fmla="*/ 56 h 58"/>
                <a:gd name="T14" fmla="*/ 177 w 177"/>
                <a:gd name="T15" fmla="*/ 58 h 58"/>
                <a:gd name="T16" fmla="*/ 177 w 177"/>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58">
                  <a:moveTo>
                    <a:pt x="177" y="0"/>
                  </a:moveTo>
                  <a:lnTo>
                    <a:pt x="0" y="2"/>
                  </a:lnTo>
                  <a:lnTo>
                    <a:pt x="0" y="48"/>
                  </a:lnTo>
                  <a:lnTo>
                    <a:pt x="0" y="48"/>
                  </a:lnTo>
                  <a:lnTo>
                    <a:pt x="83" y="53"/>
                  </a:lnTo>
                  <a:lnTo>
                    <a:pt x="83" y="53"/>
                  </a:lnTo>
                  <a:lnTo>
                    <a:pt x="130" y="56"/>
                  </a:lnTo>
                  <a:lnTo>
                    <a:pt x="177" y="58"/>
                  </a:lnTo>
                  <a:lnTo>
                    <a:pt x="1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9"/>
            <p:cNvSpPr>
              <a:spLocks noEditPoints="1"/>
            </p:cNvSpPr>
            <p:nvPr/>
          </p:nvSpPr>
          <p:spPr bwMode="auto">
            <a:xfrm>
              <a:off x="465" y="1459"/>
              <a:ext cx="43" cy="56"/>
            </a:xfrm>
            <a:custGeom>
              <a:avLst/>
              <a:gdLst>
                <a:gd name="T0" fmla="*/ 217 w 217"/>
                <a:gd name="T1" fmla="*/ 281 h 281"/>
                <a:gd name="T2" fmla="*/ 110 w 217"/>
                <a:gd name="T3" fmla="*/ 204 h 281"/>
                <a:gd name="T4" fmla="*/ 0 w 217"/>
                <a:gd name="T5" fmla="*/ 280 h 281"/>
                <a:gd name="T6" fmla="*/ 0 w 217"/>
                <a:gd name="T7" fmla="*/ 0 h 281"/>
                <a:gd name="T8" fmla="*/ 217 w 217"/>
                <a:gd name="T9" fmla="*/ 0 h 281"/>
                <a:gd name="T10" fmla="*/ 217 w 217"/>
                <a:gd name="T11" fmla="*/ 281 h 281"/>
                <a:gd name="T12" fmla="*/ 20 w 217"/>
                <a:gd name="T13" fmla="*/ 18 h 281"/>
                <a:gd name="T14" fmla="*/ 20 w 217"/>
                <a:gd name="T15" fmla="*/ 247 h 281"/>
                <a:gd name="T16" fmla="*/ 112 w 217"/>
                <a:gd name="T17" fmla="*/ 181 h 281"/>
                <a:gd name="T18" fmla="*/ 197 w 217"/>
                <a:gd name="T19" fmla="*/ 246 h 281"/>
                <a:gd name="T20" fmla="*/ 197 w 217"/>
                <a:gd name="T21" fmla="*/ 18 h 281"/>
                <a:gd name="T22" fmla="*/ 20 w 217"/>
                <a:gd name="T23" fmla="*/ 18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7" h="281">
                  <a:moveTo>
                    <a:pt x="217" y="281"/>
                  </a:moveTo>
                  <a:lnTo>
                    <a:pt x="110" y="204"/>
                  </a:lnTo>
                  <a:lnTo>
                    <a:pt x="0" y="280"/>
                  </a:lnTo>
                  <a:lnTo>
                    <a:pt x="0" y="0"/>
                  </a:lnTo>
                  <a:lnTo>
                    <a:pt x="217" y="0"/>
                  </a:lnTo>
                  <a:lnTo>
                    <a:pt x="217" y="281"/>
                  </a:lnTo>
                  <a:close/>
                  <a:moveTo>
                    <a:pt x="20" y="18"/>
                  </a:moveTo>
                  <a:lnTo>
                    <a:pt x="20" y="247"/>
                  </a:lnTo>
                  <a:lnTo>
                    <a:pt x="112" y="181"/>
                  </a:lnTo>
                  <a:lnTo>
                    <a:pt x="197" y="246"/>
                  </a:lnTo>
                  <a:lnTo>
                    <a:pt x="197" y="18"/>
                  </a:lnTo>
                  <a:lnTo>
                    <a:pt x="2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30"/>
            <p:cNvSpPr>
              <a:spLocks/>
            </p:cNvSpPr>
            <p:nvPr/>
          </p:nvSpPr>
          <p:spPr bwMode="auto">
            <a:xfrm>
              <a:off x="465" y="1459"/>
              <a:ext cx="43" cy="56"/>
            </a:xfrm>
            <a:custGeom>
              <a:avLst/>
              <a:gdLst>
                <a:gd name="T0" fmla="*/ 217 w 217"/>
                <a:gd name="T1" fmla="*/ 281 h 281"/>
                <a:gd name="T2" fmla="*/ 110 w 217"/>
                <a:gd name="T3" fmla="*/ 204 h 281"/>
                <a:gd name="T4" fmla="*/ 0 w 217"/>
                <a:gd name="T5" fmla="*/ 280 h 281"/>
                <a:gd name="T6" fmla="*/ 0 w 217"/>
                <a:gd name="T7" fmla="*/ 0 h 281"/>
                <a:gd name="T8" fmla="*/ 217 w 217"/>
                <a:gd name="T9" fmla="*/ 0 h 281"/>
                <a:gd name="T10" fmla="*/ 217 w 217"/>
                <a:gd name="T11" fmla="*/ 281 h 281"/>
              </a:gdLst>
              <a:ahLst/>
              <a:cxnLst>
                <a:cxn ang="0">
                  <a:pos x="T0" y="T1"/>
                </a:cxn>
                <a:cxn ang="0">
                  <a:pos x="T2" y="T3"/>
                </a:cxn>
                <a:cxn ang="0">
                  <a:pos x="T4" y="T5"/>
                </a:cxn>
                <a:cxn ang="0">
                  <a:pos x="T6" y="T7"/>
                </a:cxn>
                <a:cxn ang="0">
                  <a:pos x="T8" y="T9"/>
                </a:cxn>
                <a:cxn ang="0">
                  <a:pos x="T10" y="T11"/>
                </a:cxn>
              </a:cxnLst>
              <a:rect l="0" t="0" r="r" b="b"/>
              <a:pathLst>
                <a:path w="217" h="281">
                  <a:moveTo>
                    <a:pt x="217" y="281"/>
                  </a:moveTo>
                  <a:lnTo>
                    <a:pt x="110" y="204"/>
                  </a:lnTo>
                  <a:lnTo>
                    <a:pt x="0" y="280"/>
                  </a:lnTo>
                  <a:lnTo>
                    <a:pt x="0" y="0"/>
                  </a:lnTo>
                  <a:lnTo>
                    <a:pt x="217" y="0"/>
                  </a:lnTo>
                  <a:lnTo>
                    <a:pt x="217" y="28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1"/>
            <p:cNvSpPr>
              <a:spLocks/>
            </p:cNvSpPr>
            <p:nvPr/>
          </p:nvSpPr>
          <p:spPr bwMode="auto">
            <a:xfrm>
              <a:off x="469" y="1462"/>
              <a:ext cx="35" cy="46"/>
            </a:xfrm>
            <a:custGeom>
              <a:avLst/>
              <a:gdLst>
                <a:gd name="T0" fmla="*/ 0 w 177"/>
                <a:gd name="T1" fmla="*/ 0 h 229"/>
                <a:gd name="T2" fmla="*/ 0 w 177"/>
                <a:gd name="T3" fmla="*/ 229 h 229"/>
                <a:gd name="T4" fmla="*/ 92 w 177"/>
                <a:gd name="T5" fmla="*/ 163 h 229"/>
                <a:gd name="T6" fmla="*/ 177 w 177"/>
                <a:gd name="T7" fmla="*/ 228 h 229"/>
                <a:gd name="T8" fmla="*/ 177 w 177"/>
                <a:gd name="T9" fmla="*/ 0 h 229"/>
                <a:gd name="T10" fmla="*/ 0 w 177"/>
                <a:gd name="T11" fmla="*/ 0 h 229"/>
              </a:gdLst>
              <a:ahLst/>
              <a:cxnLst>
                <a:cxn ang="0">
                  <a:pos x="T0" y="T1"/>
                </a:cxn>
                <a:cxn ang="0">
                  <a:pos x="T2" y="T3"/>
                </a:cxn>
                <a:cxn ang="0">
                  <a:pos x="T4" y="T5"/>
                </a:cxn>
                <a:cxn ang="0">
                  <a:pos x="T6" y="T7"/>
                </a:cxn>
                <a:cxn ang="0">
                  <a:pos x="T8" y="T9"/>
                </a:cxn>
                <a:cxn ang="0">
                  <a:pos x="T10" y="T11"/>
                </a:cxn>
              </a:cxnLst>
              <a:rect l="0" t="0" r="r" b="b"/>
              <a:pathLst>
                <a:path w="177" h="229">
                  <a:moveTo>
                    <a:pt x="0" y="0"/>
                  </a:moveTo>
                  <a:lnTo>
                    <a:pt x="0" y="229"/>
                  </a:lnTo>
                  <a:lnTo>
                    <a:pt x="92" y="163"/>
                  </a:lnTo>
                  <a:lnTo>
                    <a:pt x="177" y="228"/>
                  </a:lnTo>
                  <a:lnTo>
                    <a:pt x="17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2"/>
            <p:cNvSpPr>
              <a:spLocks noEditPoints="1"/>
            </p:cNvSpPr>
            <p:nvPr/>
          </p:nvSpPr>
          <p:spPr bwMode="auto">
            <a:xfrm>
              <a:off x="293" y="1315"/>
              <a:ext cx="230" cy="150"/>
            </a:xfrm>
            <a:custGeom>
              <a:avLst/>
              <a:gdLst>
                <a:gd name="T0" fmla="*/ 679 w 1153"/>
                <a:gd name="T1" fmla="*/ 585 h 749"/>
                <a:gd name="T2" fmla="*/ 739 w 1153"/>
                <a:gd name="T3" fmla="*/ 543 h 749"/>
                <a:gd name="T4" fmla="*/ 1073 w 1153"/>
                <a:gd name="T5" fmla="*/ 553 h 749"/>
                <a:gd name="T6" fmla="*/ 756 w 1153"/>
                <a:gd name="T7" fmla="*/ 576 h 749"/>
                <a:gd name="T8" fmla="*/ 722 w 1153"/>
                <a:gd name="T9" fmla="*/ 582 h 749"/>
                <a:gd name="T10" fmla="*/ 694 w 1153"/>
                <a:gd name="T11" fmla="*/ 607 h 749"/>
                <a:gd name="T12" fmla="*/ 679 w 1153"/>
                <a:gd name="T13" fmla="*/ 446 h 749"/>
                <a:gd name="T14" fmla="*/ 739 w 1153"/>
                <a:gd name="T15" fmla="*/ 405 h 749"/>
                <a:gd name="T16" fmla="*/ 1073 w 1153"/>
                <a:gd name="T17" fmla="*/ 415 h 749"/>
                <a:gd name="T18" fmla="*/ 756 w 1153"/>
                <a:gd name="T19" fmla="*/ 437 h 749"/>
                <a:gd name="T20" fmla="*/ 722 w 1153"/>
                <a:gd name="T21" fmla="*/ 444 h 749"/>
                <a:gd name="T22" fmla="*/ 694 w 1153"/>
                <a:gd name="T23" fmla="*/ 468 h 749"/>
                <a:gd name="T24" fmla="*/ 679 w 1153"/>
                <a:gd name="T25" fmla="*/ 308 h 749"/>
                <a:gd name="T26" fmla="*/ 739 w 1153"/>
                <a:gd name="T27" fmla="*/ 267 h 749"/>
                <a:gd name="T28" fmla="*/ 1073 w 1153"/>
                <a:gd name="T29" fmla="*/ 277 h 749"/>
                <a:gd name="T30" fmla="*/ 756 w 1153"/>
                <a:gd name="T31" fmla="*/ 299 h 749"/>
                <a:gd name="T32" fmla="*/ 722 w 1153"/>
                <a:gd name="T33" fmla="*/ 304 h 749"/>
                <a:gd name="T34" fmla="*/ 694 w 1153"/>
                <a:gd name="T35" fmla="*/ 330 h 749"/>
                <a:gd name="T36" fmla="*/ 679 w 1153"/>
                <a:gd name="T37" fmla="*/ 168 h 749"/>
                <a:gd name="T38" fmla="*/ 739 w 1153"/>
                <a:gd name="T39" fmla="*/ 127 h 749"/>
                <a:gd name="T40" fmla="*/ 1073 w 1153"/>
                <a:gd name="T41" fmla="*/ 137 h 749"/>
                <a:gd name="T42" fmla="*/ 756 w 1153"/>
                <a:gd name="T43" fmla="*/ 160 h 749"/>
                <a:gd name="T44" fmla="*/ 722 w 1153"/>
                <a:gd name="T45" fmla="*/ 166 h 749"/>
                <a:gd name="T46" fmla="*/ 694 w 1153"/>
                <a:gd name="T47" fmla="*/ 191 h 749"/>
                <a:gd name="T48" fmla="*/ 677 w 1153"/>
                <a:gd name="T49" fmla="*/ 19 h 749"/>
                <a:gd name="T50" fmla="*/ 596 w 1153"/>
                <a:gd name="T51" fmla="*/ 744 h 749"/>
                <a:gd name="T52" fmla="*/ 745 w 1153"/>
                <a:gd name="T53" fmla="*/ 706 h 749"/>
                <a:gd name="T54" fmla="*/ 1153 w 1153"/>
                <a:gd name="T55" fmla="*/ 713 h 749"/>
                <a:gd name="T56" fmla="*/ 955 w 1153"/>
                <a:gd name="T57" fmla="*/ 5 h 749"/>
                <a:gd name="T58" fmla="*/ 83 w 1153"/>
                <a:gd name="T59" fmla="*/ 566 h 749"/>
                <a:gd name="T60" fmla="*/ 396 w 1153"/>
                <a:gd name="T61" fmla="*/ 538 h 749"/>
                <a:gd name="T62" fmla="*/ 452 w 1153"/>
                <a:gd name="T63" fmla="*/ 552 h 749"/>
                <a:gd name="T64" fmla="*/ 465 w 1153"/>
                <a:gd name="T65" fmla="*/ 600 h 749"/>
                <a:gd name="T66" fmla="*/ 445 w 1153"/>
                <a:gd name="T67" fmla="*/ 592 h 749"/>
                <a:gd name="T68" fmla="*/ 406 w 1153"/>
                <a:gd name="T69" fmla="*/ 569 h 749"/>
                <a:gd name="T70" fmla="*/ 83 w 1153"/>
                <a:gd name="T71" fmla="*/ 427 h 749"/>
                <a:gd name="T72" fmla="*/ 396 w 1153"/>
                <a:gd name="T73" fmla="*/ 399 h 749"/>
                <a:gd name="T74" fmla="*/ 452 w 1153"/>
                <a:gd name="T75" fmla="*/ 412 h 749"/>
                <a:gd name="T76" fmla="*/ 465 w 1153"/>
                <a:gd name="T77" fmla="*/ 462 h 749"/>
                <a:gd name="T78" fmla="*/ 445 w 1153"/>
                <a:gd name="T79" fmla="*/ 452 h 749"/>
                <a:gd name="T80" fmla="*/ 406 w 1153"/>
                <a:gd name="T81" fmla="*/ 431 h 749"/>
                <a:gd name="T82" fmla="*/ 83 w 1153"/>
                <a:gd name="T83" fmla="*/ 288 h 749"/>
                <a:gd name="T84" fmla="*/ 396 w 1153"/>
                <a:gd name="T85" fmla="*/ 260 h 749"/>
                <a:gd name="T86" fmla="*/ 452 w 1153"/>
                <a:gd name="T87" fmla="*/ 274 h 749"/>
                <a:gd name="T88" fmla="*/ 465 w 1153"/>
                <a:gd name="T89" fmla="*/ 323 h 749"/>
                <a:gd name="T90" fmla="*/ 445 w 1153"/>
                <a:gd name="T91" fmla="*/ 314 h 749"/>
                <a:gd name="T92" fmla="*/ 406 w 1153"/>
                <a:gd name="T93" fmla="*/ 293 h 749"/>
                <a:gd name="T94" fmla="*/ 83 w 1153"/>
                <a:gd name="T95" fmla="*/ 150 h 749"/>
                <a:gd name="T96" fmla="*/ 396 w 1153"/>
                <a:gd name="T97" fmla="*/ 122 h 749"/>
                <a:gd name="T98" fmla="*/ 452 w 1153"/>
                <a:gd name="T99" fmla="*/ 135 h 749"/>
                <a:gd name="T100" fmla="*/ 465 w 1153"/>
                <a:gd name="T101" fmla="*/ 184 h 749"/>
                <a:gd name="T102" fmla="*/ 445 w 1153"/>
                <a:gd name="T103" fmla="*/ 176 h 749"/>
                <a:gd name="T104" fmla="*/ 406 w 1153"/>
                <a:gd name="T105" fmla="*/ 153 h 749"/>
                <a:gd name="T106" fmla="*/ 267 w 1153"/>
                <a:gd name="T107" fmla="*/ 3 h 749"/>
                <a:gd name="T108" fmla="*/ 0 w 1153"/>
                <a:gd name="T109" fmla="*/ 9 h 749"/>
                <a:gd name="T110" fmla="*/ 297 w 1153"/>
                <a:gd name="T111" fmla="*/ 703 h 749"/>
                <a:gd name="T112" fmla="*/ 508 w 1153"/>
                <a:gd name="T113" fmla="*/ 720 h 749"/>
                <a:gd name="T114" fmla="*/ 553 w 1153"/>
                <a:gd name="T115" fmla="*/ 747 h 749"/>
                <a:gd name="T116" fmla="*/ 535 w 1153"/>
                <a:gd name="T117" fmla="*/ 47 h 749"/>
                <a:gd name="T118" fmla="*/ 399 w 1153"/>
                <a:gd name="T119" fmla="*/ 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53" h="749">
                  <a:moveTo>
                    <a:pt x="694" y="607"/>
                  </a:moveTo>
                  <a:lnTo>
                    <a:pt x="694" y="607"/>
                  </a:lnTo>
                  <a:lnTo>
                    <a:pt x="688" y="607"/>
                  </a:lnTo>
                  <a:lnTo>
                    <a:pt x="688" y="607"/>
                  </a:lnTo>
                  <a:lnTo>
                    <a:pt x="682" y="603"/>
                  </a:lnTo>
                  <a:lnTo>
                    <a:pt x="679" y="598"/>
                  </a:lnTo>
                  <a:lnTo>
                    <a:pt x="678" y="592"/>
                  </a:lnTo>
                  <a:lnTo>
                    <a:pt x="679" y="585"/>
                  </a:lnTo>
                  <a:lnTo>
                    <a:pt x="679" y="585"/>
                  </a:lnTo>
                  <a:lnTo>
                    <a:pt x="684" y="573"/>
                  </a:lnTo>
                  <a:lnTo>
                    <a:pt x="692" y="564"/>
                  </a:lnTo>
                  <a:lnTo>
                    <a:pt x="701" y="557"/>
                  </a:lnTo>
                  <a:lnTo>
                    <a:pt x="710" y="552"/>
                  </a:lnTo>
                  <a:lnTo>
                    <a:pt x="719" y="548"/>
                  </a:lnTo>
                  <a:lnTo>
                    <a:pt x="729" y="544"/>
                  </a:lnTo>
                  <a:lnTo>
                    <a:pt x="739" y="543"/>
                  </a:lnTo>
                  <a:lnTo>
                    <a:pt x="748" y="543"/>
                  </a:lnTo>
                  <a:lnTo>
                    <a:pt x="748" y="543"/>
                  </a:lnTo>
                  <a:lnTo>
                    <a:pt x="758" y="543"/>
                  </a:lnTo>
                  <a:lnTo>
                    <a:pt x="1058" y="543"/>
                  </a:lnTo>
                  <a:lnTo>
                    <a:pt x="1058" y="543"/>
                  </a:lnTo>
                  <a:lnTo>
                    <a:pt x="1064" y="544"/>
                  </a:lnTo>
                  <a:lnTo>
                    <a:pt x="1069" y="548"/>
                  </a:lnTo>
                  <a:lnTo>
                    <a:pt x="1073" y="553"/>
                  </a:lnTo>
                  <a:lnTo>
                    <a:pt x="1074" y="559"/>
                  </a:lnTo>
                  <a:lnTo>
                    <a:pt x="1074" y="559"/>
                  </a:lnTo>
                  <a:lnTo>
                    <a:pt x="1073" y="566"/>
                  </a:lnTo>
                  <a:lnTo>
                    <a:pt x="1069" y="572"/>
                  </a:lnTo>
                  <a:lnTo>
                    <a:pt x="1064" y="574"/>
                  </a:lnTo>
                  <a:lnTo>
                    <a:pt x="1058" y="576"/>
                  </a:lnTo>
                  <a:lnTo>
                    <a:pt x="756" y="576"/>
                  </a:lnTo>
                  <a:lnTo>
                    <a:pt x="756" y="576"/>
                  </a:lnTo>
                  <a:lnTo>
                    <a:pt x="754" y="576"/>
                  </a:lnTo>
                  <a:lnTo>
                    <a:pt x="754" y="576"/>
                  </a:lnTo>
                  <a:lnTo>
                    <a:pt x="747" y="576"/>
                  </a:lnTo>
                  <a:lnTo>
                    <a:pt x="747" y="576"/>
                  </a:lnTo>
                  <a:lnTo>
                    <a:pt x="738" y="576"/>
                  </a:lnTo>
                  <a:lnTo>
                    <a:pt x="733" y="577"/>
                  </a:lnTo>
                  <a:lnTo>
                    <a:pt x="727" y="579"/>
                  </a:lnTo>
                  <a:lnTo>
                    <a:pt x="722" y="582"/>
                  </a:lnTo>
                  <a:lnTo>
                    <a:pt x="717" y="585"/>
                  </a:lnTo>
                  <a:lnTo>
                    <a:pt x="712" y="590"/>
                  </a:lnTo>
                  <a:lnTo>
                    <a:pt x="709" y="597"/>
                  </a:lnTo>
                  <a:lnTo>
                    <a:pt x="709" y="597"/>
                  </a:lnTo>
                  <a:lnTo>
                    <a:pt x="707" y="602"/>
                  </a:lnTo>
                  <a:lnTo>
                    <a:pt x="703" y="604"/>
                  </a:lnTo>
                  <a:lnTo>
                    <a:pt x="698" y="607"/>
                  </a:lnTo>
                  <a:lnTo>
                    <a:pt x="694" y="607"/>
                  </a:lnTo>
                  <a:close/>
                  <a:moveTo>
                    <a:pt x="694" y="468"/>
                  </a:moveTo>
                  <a:lnTo>
                    <a:pt x="694" y="468"/>
                  </a:lnTo>
                  <a:lnTo>
                    <a:pt x="688" y="467"/>
                  </a:lnTo>
                  <a:lnTo>
                    <a:pt x="688" y="467"/>
                  </a:lnTo>
                  <a:lnTo>
                    <a:pt x="682" y="463"/>
                  </a:lnTo>
                  <a:lnTo>
                    <a:pt x="679" y="458"/>
                  </a:lnTo>
                  <a:lnTo>
                    <a:pt x="678" y="452"/>
                  </a:lnTo>
                  <a:lnTo>
                    <a:pt x="679" y="446"/>
                  </a:lnTo>
                  <a:lnTo>
                    <a:pt x="679" y="446"/>
                  </a:lnTo>
                  <a:lnTo>
                    <a:pt x="684" y="435"/>
                  </a:lnTo>
                  <a:lnTo>
                    <a:pt x="692" y="426"/>
                  </a:lnTo>
                  <a:lnTo>
                    <a:pt x="701" y="419"/>
                  </a:lnTo>
                  <a:lnTo>
                    <a:pt x="710" y="412"/>
                  </a:lnTo>
                  <a:lnTo>
                    <a:pt x="719" y="409"/>
                  </a:lnTo>
                  <a:lnTo>
                    <a:pt x="729" y="406"/>
                  </a:lnTo>
                  <a:lnTo>
                    <a:pt x="739" y="405"/>
                  </a:lnTo>
                  <a:lnTo>
                    <a:pt x="748" y="405"/>
                  </a:lnTo>
                  <a:lnTo>
                    <a:pt x="748" y="405"/>
                  </a:lnTo>
                  <a:lnTo>
                    <a:pt x="758" y="405"/>
                  </a:lnTo>
                  <a:lnTo>
                    <a:pt x="1058" y="405"/>
                  </a:lnTo>
                  <a:lnTo>
                    <a:pt x="1058" y="405"/>
                  </a:lnTo>
                  <a:lnTo>
                    <a:pt x="1064" y="406"/>
                  </a:lnTo>
                  <a:lnTo>
                    <a:pt x="1069" y="410"/>
                  </a:lnTo>
                  <a:lnTo>
                    <a:pt x="1073" y="415"/>
                  </a:lnTo>
                  <a:lnTo>
                    <a:pt x="1074" y="421"/>
                  </a:lnTo>
                  <a:lnTo>
                    <a:pt x="1074" y="421"/>
                  </a:lnTo>
                  <a:lnTo>
                    <a:pt x="1073" y="427"/>
                  </a:lnTo>
                  <a:lnTo>
                    <a:pt x="1069" y="432"/>
                  </a:lnTo>
                  <a:lnTo>
                    <a:pt x="1064" y="436"/>
                  </a:lnTo>
                  <a:lnTo>
                    <a:pt x="1058" y="437"/>
                  </a:lnTo>
                  <a:lnTo>
                    <a:pt x="756" y="437"/>
                  </a:lnTo>
                  <a:lnTo>
                    <a:pt x="756" y="437"/>
                  </a:lnTo>
                  <a:lnTo>
                    <a:pt x="754" y="437"/>
                  </a:lnTo>
                  <a:lnTo>
                    <a:pt x="754" y="437"/>
                  </a:lnTo>
                  <a:lnTo>
                    <a:pt x="747" y="437"/>
                  </a:lnTo>
                  <a:lnTo>
                    <a:pt x="747" y="437"/>
                  </a:lnTo>
                  <a:lnTo>
                    <a:pt x="738" y="437"/>
                  </a:lnTo>
                  <a:lnTo>
                    <a:pt x="733" y="439"/>
                  </a:lnTo>
                  <a:lnTo>
                    <a:pt x="727" y="441"/>
                  </a:lnTo>
                  <a:lnTo>
                    <a:pt x="722" y="444"/>
                  </a:lnTo>
                  <a:lnTo>
                    <a:pt x="717" y="447"/>
                  </a:lnTo>
                  <a:lnTo>
                    <a:pt x="712" y="452"/>
                  </a:lnTo>
                  <a:lnTo>
                    <a:pt x="709" y="458"/>
                  </a:lnTo>
                  <a:lnTo>
                    <a:pt x="709" y="458"/>
                  </a:lnTo>
                  <a:lnTo>
                    <a:pt x="707" y="462"/>
                  </a:lnTo>
                  <a:lnTo>
                    <a:pt x="703" y="466"/>
                  </a:lnTo>
                  <a:lnTo>
                    <a:pt x="698" y="468"/>
                  </a:lnTo>
                  <a:lnTo>
                    <a:pt x="694" y="468"/>
                  </a:lnTo>
                  <a:close/>
                  <a:moveTo>
                    <a:pt x="694" y="330"/>
                  </a:moveTo>
                  <a:lnTo>
                    <a:pt x="694" y="330"/>
                  </a:lnTo>
                  <a:lnTo>
                    <a:pt x="688" y="329"/>
                  </a:lnTo>
                  <a:lnTo>
                    <a:pt x="688" y="329"/>
                  </a:lnTo>
                  <a:lnTo>
                    <a:pt x="682" y="325"/>
                  </a:lnTo>
                  <a:lnTo>
                    <a:pt x="679" y="320"/>
                  </a:lnTo>
                  <a:lnTo>
                    <a:pt x="678" y="314"/>
                  </a:lnTo>
                  <a:lnTo>
                    <a:pt x="679" y="308"/>
                  </a:lnTo>
                  <a:lnTo>
                    <a:pt x="679" y="308"/>
                  </a:lnTo>
                  <a:lnTo>
                    <a:pt x="684" y="297"/>
                  </a:lnTo>
                  <a:lnTo>
                    <a:pt x="692" y="287"/>
                  </a:lnTo>
                  <a:lnTo>
                    <a:pt x="701" y="279"/>
                  </a:lnTo>
                  <a:lnTo>
                    <a:pt x="710" y="274"/>
                  </a:lnTo>
                  <a:lnTo>
                    <a:pt x="719" y="270"/>
                  </a:lnTo>
                  <a:lnTo>
                    <a:pt x="729" y="268"/>
                  </a:lnTo>
                  <a:lnTo>
                    <a:pt x="739" y="267"/>
                  </a:lnTo>
                  <a:lnTo>
                    <a:pt x="748" y="265"/>
                  </a:lnTo>
                  <a:lnTo>
                    <a:pt x="748" y="265"/>
                  </a:lnTo>
                  <a:lnTo>
                    <a:pt x="758" y="267"/>
                  </a:lnTo>
                  <a:lnTo>
                    <a:pt x="1058" y="267"/>
                  </a:lnTo>
                  <a:lnTo>
                    <a:pt x="1058" y="267"/>
                  </a:lnTo>
                  <a:lnTo>
                    <a:pt x="1064" y="268"/>
                  </a:lnTo>
                  <a:lnTo>
                    <a:pt x="1069" y="270"/>
                  </a:lnTo>
                  <a:lnTo>
                    <a:pt x="1073" y="277"/>
                  </a:lnTo>
                  <a:lnTo>
                    <a:pt x="1074" y="283"/>
                  </a:lnTo>
                  <a:lnTo>
                    <a:pt x="1074" y="283"/>
                  </a:lnTo>
                  <a:lnTo>
                    <a:pt x="1073" y="289"/>
                  </a:lnTo>
                  <a:lnTo>
                    <a:pt x="1069" y="294"/>
                  </a:lnTo>
                  <a:lnTo>
                    <a:pt x="1064" y="298"/>
                  </a:lnTo>
                  <a:lnTo>
                    <a:pt x="1058" y="299"/>
                  </a:lnTo>
                  <a:lnTo>
                    <a:pt x="756" y="299"/>
                  </a:lnTo>
                  <a:lnTo>
                    <a:pt x="756" y="299"/>
                  </a:lnTo>
                  <a:lnTo>
                    <a:pt x="754" y="298"/>
                  </a:lnTo>
                  <a:lnTo>
                    <a:pt x="754" y="298"/>
                  </a:lnTo>
                  <a:lnTo>
                    <a:pt x="747" y="298"/>
                  </a:lnTo>
                  <a:lnTo>
                    <a:pt x="747" y="298"/>
                  </a:lnTo>
                  <a:lnTo>
                    <a:pt x="738" y="299"/>
                  </a:lnTo>
                  <a:lnTo>
                    <a:pt x="733" y="300"/>
                  </a:lnTo>
                  <a:lnTo>
                    <a:pt x="727" y="302"/>
                  </a:lnTo>
                  <a:lnTo>
                    <a:pt x="722" y="304"/>
                  </a:lnTo>
                  <a:lnTo>
                    <a:pt x="717" y="308"/>
                  </a:lnTo>
                  <a:lnTo>
                    <a:pt x="712" y="313"/>
                  </a:lnTo>
                  <a:lnTo>
                    <a:pt x="709" y="320"/>
                  </a:lnTo>
                  <a:lnTo>
                    <a:pt x="709" y="320"/>
                  </a:lnTo>
                  <a:lnTo>
                    <a:pt x="707" y="324"/>
                  </a:lnTo>
                  <a:lnTo>
                    <a:pt x="703" y="328"/>
                  </a:lnTo>
                  <a:lnTo>
                    <a:pt x="698" y="329"/>
                  </a:lnTo>
                  <a:lnTo>
                    <a:pt x="694" y="330"/>
                  </a:lnTo>
                  <a:close/>
                  <a:moveTo>
                    <a:pt x="694" y="191"/>
                  </a:moveTo>
                  <a:lnTo>
                    <a:pt x="694" y="191"/>
                  </a:lnTo>
                  <a:lnTo>
                    <a:pt x="688" y="189"/>
                  </a:lnTo>
                  <a:lnTo>
                    <a:pt x="688" y="189"/>
                  </a:lnTo>
                  <a:lnTo>
                    <a:pt x="682" y="187"/>
                  </a:lnTo>
                  <a:lnTo>
                    <a:pt x="679" y="181"/>
                  </a:lnTo>
                  <a:lnTo>
                    <a:pt x="678" y="176"/>
                  </a:lnTo>
                  <a:lnTo>
                    <a:pt x="679" y="168"/>
                  </a:lnTo>
                  <a:lnTo>
                    <a:pt x="679" y="168"/>
                  </a:lnTo>
                  <a:lnTo>
                    <a:pt x="684" y="157"/>
                  </a:lnTo>
                  <a:lnTo>
                    <a:pt x="692" y="148"/>
                  </a:lnTo>
                  <a:lnTo>
                    <a:pt x="701" y="141"/>
                  </a:lnTo>
                  <a:lnTo>
                    <a:pt x="710" y="136"/>
                  </a:lnTo>
                  <a:lnTo>
                    <a:pt x="719" y="131"/>
                  </a:lnTo>
                  <a:lnTo>
                    <a:pt x="729" y="128"/>
                  </a:lnTo>
                  <a:lnTo>
                    <a:pt x="739" y="127"/>
                  </a:lnTo>
                  <a:lnTo>
                    <a:pt x="748" y="127"/>
                  </a:lnTo>
                  <a:lnTo>
                    <a:pt x="748" y="127"/>
                  </a:lnTo>
                  <a:lnTo>
                    <a:pt x="758" y="127"/>
                  </a:lnTo>
                  <a:lnTo>
                    <a:pt x="1058" y="127"/>
                  </a:lnTo>
                  <a:lnTo>
                    <a:pt x="1058" y="127"/>
                  </a:lnTo>
                  <a:lnTo>
                    <a:pt x="1064" y="128"/>
                  </a:lnTo>
                  <a:lnTo>
                    <a:pt x="1069" y="132"/>
                  </a:lnTo>
                  <a:lnTo>
                    <a:pt x="1073" y="137"/>
                  </a:lnTo>
                  <a:lnTo>
                    <a:pt x="1074" y="143"/>
                  </a:lnTo>
                  <a:lnTo>
                    <a:pt x="1074" y="143"/>
                  </a:lnTo>
                  <a:lnTo>
                    <a:pt x="1073" y="150"/>
                  </a:lnTo>
                  <a:lnTo>
                    <a:pt x="1069" y="155"/>
                  </a:lnTo>
                  <a:lnTo>
                    <a:pt x="1064" y="158"/>
                  </a:lnTo>
                  <a:lnTo>
                    <a:pt x="1058" y="160"/>
                  </a:lnTo>
                  <a:lnTo>
                    <a:pt x="756" y="160"/>
                  </a:lnTo>
                  <a:lnTo>
                    <a:pt x="756" y="160"/>
                  </a:lnTo>
                  <a:lnTo>
                    <a:pt x="754" y="160"/>
                  </a:lnTo>
                  <a:lnTo>
                    <a:pt x="754" y="160"/>
                  </a:lnTo>
                  <a:lnTo>
                    <a:pt x="747" y="160"/>
                  </a:lnTo>
                  <a:lnTo>
                    <a:pt x="747" y="160"/>
                  </a:lnTo>
                  <a:lnTo>
                    <a:pt x="738" y="160"/>
                  </a:lnTo>
                  <a:lnTo>
                    <a:pt x="733" y="161"/>
                  </a:lnTo>
                  <a:lnTo>
                    <a:pt x="727" y="163"/>
                  </a:lnTo>
                  <a:lnTo>
                    <a:pt x="722" y="166"/>
                  </a:lnTo>
                  <a:lnTo>
                    <a:pt x="717" y="170"/>
                  </a:lnTo>
                  <a:lnTo>
                    <a:pt x="712" y="174"/>
                  </a:lnTo>
                  <a:lnTo>
                    <a:pt x="709" y="181"/>
                  </a:lnTo>
                  <a:lnTo>
                    <a:pt x="709" y="181"/>
                  </a:lnTo>
                  <a:lnTo>
                    <a:pt x="707" y="186"/>
                  </a:lnTo>
                  <a:lnTo>
                    <a:pt x="703" y="188"/>
                  </a:lnTo>
                  <a:lnTo>
                    <a:pt x="698" y="191"/>
                  </a:lnTo>
                  <a:lnTo>
                    <a:pt x="694" y="191"/>
                  </a:lnTo>
                  <a:close/>
                  <a:moveTo>
                    <a:pt x="824" y="0"/>
                  </a:moveTo>
                  <a:lnTo>
                    <a:pt x="824" y="0"/>
                  </a:lnTo>
                  <a:lnTo>
                    <a:pt x="797" y="1"/>
                  </a:lnTo>
                  <a:lnTo>
                    <a:pt x="771" y="3"/>
                  </a:lnTo>
                  <a:lnTo>
                    <a:pt x="747" y="4"/>
                  </a:lnTo>
                  <a:lnTo>
                    <a:pt x="722" y="8"/>
                  </a:lnTo>
                  <a:lnTo>
                    <a:pt x="699" y="13"/>
                  </a:lnTo>
                  <a:lnTo>
                    <a:pt x="677" y="19"/>
                  </a:lnTo>
                  <a:lnTo>
                    <a:pt x="656" y="26"/>
                  </a:lnTo>
                  <a:lnTo>
                    <a:pt x="637" y="35"/>
                  </a:lnTo>
                  <a:lnTo>
                    <a:pt x="605" y="57"/>
                  </a:lnTo>
                  <a:lnTo>
                    <a:pt x="605" y="57"/>
                  </a:lnTo>
                  <a:lnTo>
                    <a:pt x="605" y="57"/>
                  </a:lnTo>
                  <a:lnTo>
                    <a:pt x="596" y="65"/>
                  </a:lnTo>
                  <a:lnTo>
                    <a:pt x="596" y="65"/>
                  </a:lnTo>
                  <a:lnTo>
                    <a:pt x="596" y="744"/>
                  </a:lnTo>
                  <a:lnTo>
                    <a:pt x="596" y="744"/>
                  </a:lnTo>
                  <a:lnTo>
                    <a:pt x="607" y="739"/>
                  </a:lnTo>
                  <a:lnTo>
                    <a:pt x="619" y="732"/>
                  </a:lnTo>
                  <a:lnTo>
                    <a:pt x="632" y="727"/>
                  </a:lnTo>
                  <a:lnTo>
                    <a:pt x="646" y="724"/>
                  </a:lnTo>
                  <a:lnTo>
                    <a:pt x="676" y="716"/>
                  </a:lnTo>
                  <a:lnTo>
                    <a:pt x="709" y="711"/>
                  </a:lnTo>
                  <a:lnTo>
                    <a:pt x="745" y="706"/>
                  </a:lnTo>
                  <a:lnTo>
                    <a:pt x="784" y="704"/>
                  </a:lnTo>
                  <a:lnTo>
                    <a:pt x="824" y="703"/>
                  </a:lnTo>
                  <a:lnTo>
                    <a:pt x="864" y="703"/>
                  </a:lnTo>
                  <a:lnTo>
                    <a:pt x="864" y="703"/>
                  </a:lnTo>
                  <a:lnTo>
                    <a:pt x="939" y="704"/>
                  </a:lnTo>
                  <a:lnTo>
                    <a:pt x="1015" y="706"/>
                  </a:lnTo>
                  <a:lnTo>
                    <a:pt x="1153" y="713"/>
                  </a:lnTo>
                  <a:lnTo>
                    <a:pt x="1153" y="713"/>
                  </a:lnTo>
                  <a:lnTo>
                    <a:pt x="1153" y="9"/>
                  </a:lnTo>
                  <a:lnTo>
                    <a:pt x="1153" y="9"/>
                  </a:lnTo>
                  <a:lnTo>
                    <a:pt x="1122" y="10"/>
                  </a:lnTo>
                  <a:lnTo>
                    <a:pt x="1089" y="11"/>
                  </a:lnTo>
                  <a:lnTo>
                    <a:pt x="1089" y="11"/>
                  </a:lnTo>
                  <a:lnTo>
                    <a:pt x="1057" y="10"/>
                  </a:lnTo>
                  <a:lnTo>
                    <a:pt x="1023" y="9"/>
                  </a:lnTo>
                  <a:lnTo>
                    <a:pt x="955" y="5"/>
                  </a:lnTo>
                  <a:lnTo>
                    <a:pt x="955" y="5"/>
                  </a:lnTo>
                  <a:lnTo>
                    <a:pt x="889" y="3"/>
                  </a:lnTo>
                  <a:lnTo>
                    <a:pt x="856" y="1"/>
                  </a:lnTo>
                  <a:lnTo>
                    <a:pt x="824" y="0"/>
                  </a:lnTo>
                  <a:close/>
                  <a:moveTo>
                    <a:pt x="96" y="571"/>
                  </a:moveTo>
                  <a:lnTo>
                    <a:pt x="96" y="571"/>
                  </a:lnTo>
                  <a:lnTo>
                    <a:pt x="88" y="569"/>
                  </a:lnTo>
                  <a:lnTo>
                    <a:pt x="83" y="566"/>
                  </a:lnTo>
                  <a:lnTo>
                    <a:pt x="81" y="561"/>
                  </a:lnTo>
                  <a:lnTo>
                    <a:pt x="80" y="554"/>
                  </a:lnTo>
                  <a:lnTo>
                    <a:pt x="80" y="554"/>
                  </a:lnTo>
                  <a:lnTo>
                    <a:pt x="81" y="548"/>
                  </a:lnTo>
                  <a:lnTo>
                    <a:pt x="83" y="543"/>
                  </a:lnTo>
                  <a:lnTo>
                    <a:pt x="88" y="539"/>
                  </a:lnTo>
                  <a:lnTo>
                    <a:pt x="96" y="538"/>
                  </a:lnTo>
                  <a:lnTo>
                    <a:pt x="396" y="538"/>
                  </a:lnTo>
                  <a:lnTo>
                    <a:pt x="396" y="538"/>
                  </a:lnTo>
                  <a:lnTo>
                    <a:pt x="405" y="537"/>
                  </a:lnTo>
                  <a:lnTo>
                    <a:pt x="405" y="537"/>
                  </a:lnTo>
                  <a:lnTo>
                    <a:pt x="415" y="538"/>
                  </a:lnTo>
                  <a:lnTo>
                    <a:pt x="424" y="539"/>
                  </a:lnTo>
                  <a:lnTo>
                    <a:pt x="434" y="542"/>
                  </a:lnTo>
                  <a:lnTo>
                    <a:pt x="444" y="546"/>
                  </a:lnTo>
                  <a:lnTo>
                    <a:pt x="452" y="552"/>
                  </a:lnTo>
                  <a:lnTo>
                    <a:pt x="461" y="558"/>
                  </a:lnTo>
                  <a:lnTo>
                    <a:pt x="468" y="568"/>
                  </a:lnTo>
                  <a:lnTo>
                    <a:pt x="475" y="579"/>
                  </a:lnTo>
                  <a:lnTo>
                    <a:pt x="475" y="579"/>
                  </a:lnTo>
                  <a:lnTo>
                    <a:pt x="476" y="585"/>
                  </a:lnTo>
                  <a:lnTo>
                    <a:pt x="475" y="592"/>
                  </a:lnTo>
                  <a:lnTo>
                    <a:pt x="471" y="597"/>
                  </a:lnTo>
                  <a:lnTo>
                    <a:pt x="465" y="600"/>
                  </a:lnTo>
                  <a:lnTo>
                    <a:pt x="465" y="600"/>
                  </a:lnTo>
                  <a:lnTo>
                    <a:pt x="460" y="602"/>
                  </a:lnTo>
                  <a:lnTo>
                    <a:pt x="460" y="602"/>
                  </a:lnTo>
                  <a:lnTo>
                    <a:pt x="455" y="600"/>
                  </a:lnTo>
                  <a:lnTo>
                    <a:pt x="450" y="599"/>
                  </a:lnTo>
                  <a:lnTo>
                    <a:pt x="447" y="595"/>
                  </a:lnTo>
                  <a:lnTo>
                    <a:pt x="445" y="592"/>
                  </a:lnTo>
                  <a:lnTo>
                    <a:pt x="445" y="592"/>
                  </a:lnTo>
                  <a:lnTo>
                    <a:pt x="441" y="585"/>
                  </a:lnTo>
                  <a:lnTo>
                    <a:pt x="436" y="581"/>
                  </a:lnTo>
                  <a:lnTo>
                    <a:pt x="431" y="577"/>
                  </a:lnTo>
                  <a:lnTo>
                    <a:pt x="426" y="573"/>
                  </a:lnTo>
                  <a:lnTo>
                    <a:pt x="421" y="572"/>
                  </a:lnTo>
                  <a:lnTo>
                    <a:pt x="415" y="571"/>
                  </a:lnTo>
                  <a:lnTo>
                    <a:pt x="406" y="569"/>
                  </a:lnTo>
                  <a:lnTo>
                    <a:pt x="406" y="569"/>
                  </a:lnTo>
                  <a:lnTo>
                    <a:pt x="399" y="571"/>
                  </a:lnTo>
                  <a:lnTo>
                    <a:pt x="399" y="571"/>
                  </a:lnTo>
                  <a:lnTo>
                    <a:pt x="396" y="571"/>
                  </a:lnTo>
                  <a:lnTo>
                    <a:pt x="96" y="571"/>
                  </a:lnTo>
                  <a:close/>
                  <a:moveTo>
                    <a:pt x="96" y="431"/>
                  </a:moveTo>
                  <a:lnTo>
                    <a:pt x="96" y="431"/>
                  </a:lnTo>
                  <a:lnTo>
                    <a:pt x="88" y="430"/>
                  </a:lnTo>
                  <a:lnTo>
                    <a:pt x="83" y="427"/>
                  </a:lnTo>
                  <a:lnTo>
                    <a:pt x="81" y="422"/>
                  </a:lnTo>
                  <a:lnTo>
                    <a:pt x="80" y="415"/>
                  </a:lnTo>
                  <a:lnTo>
                    <a:pt x="80" y="415"/>
                  </a:lnTo>
                  <a:lnTo>
                    <a:pt x="81" y="409"/>
                  </a:lnTo>
                  <a:lnTo>
                    <a:pt x="83" y="404"/>
                  </a:lnTo>
                  <a:lnTo>
                    <a:pt x="88" y="401"/>
                  </a:lnTo>
                  <a:lnTo>
                    <a:pt x="96" y="399"/>
                  </a:lnTo>
                  <a:lnTo>
                    <a:pt x="396" y="399"/>
                  </a:lnTo>
                  <a:lnTo>
                    <a:pt x="396" y="399"/>
                  </a:lnTo>
                  <a:lnTo>
                    <a:pt x="405" y="399"/>
                  </a:lnTo>
                  <a:lnTo>
                    <a:pt x="405" y="399"/>
                  </a:lnTo>
                  <a:lnTo>
                    <a:pt x="415" y="399"/>
                  </a:lnTo>
                  <a:lnTo>
                    <a:pt x="424" y="400"/>
                  </a:lnTo>
                  <a:lnTo>
                    <a:pt x="434" y="404"/>
                  </a:lnTo>
                  <a:lnTo>
                    <a:pt x="444" y="407"/>
                  </a:lnTo>
                  <a:lnTo>
                    <a:pt x="452" y="412"/>
                  </a:lnTo>
                  <a:lnTo>
                    <a:pt x="461" y="420"/>
                  </a:lnTo>
                  <a:lnTo>
                    <a:pt x="468" y="430"/>
                  </a:lnTo>
                  <a:lnTo>
                    <a:pt x="475" y="441"/>
                  </a:lnTo>
                  <a:lnTo>
                    <a:pt x="475" y="441"/>
                  </a:lnTo>
                  <a:lnTo>
                    <a:pt x="476" y="447"/>
                  </a:lnTo>
                  <a:lnTo>
                    <a:pt x="475" y="453"/>
                  </a:lnTo>
                  <a:lnTo>
                    <a:pt x="471" y="458"/>
                  </a:lnTo>
                  <a:lnTo>
                    <a:pt x="465" y="462"/>
                  </a:lnTo>
                  <a:lnTo>
                    <a:pt x="465" y="462"/>
                  </a:lnTo>
                  <a:lnTo>
                    <a:pt x="460" y="463"/>
                  </a:lnTo>
                  <a:lnTo>
                    <a:pt x="460" y="463"/>
                  </a:lnTo>
                  <a:lnTo>
                    <a:pt x="455" y="462"/>
                  </a:lnTo>
                  <a:lnTo>
                    <a:pt x="450" y="460"/>
                  </a:lnTo>
                  <a:lnTo>
                    <a:pt x="447" y="457"/>
                  </a:lnTo>
                  <a:lnTo>
                    <a:pt x="445" y="452"/>
                  </a:lnTo>
                  <a:lnTo>
                    <a:pt x="445" y="452"/>
                  </a:lnTo>
                  <a:lnTo>
                    <a:pt x="441" y="446"/>
                  </a:lnTo>
                  <a:lnTo>
                    <a:pt x="436" y="441"/>
                  </a:lnTo>
                  <a:lnTo>
                    <a:pt x="431" y="437"/>
                  </a:lnTo>
                  <a:lnTo>
                    <a:pt x="426" y="435"/>
                  </a:lnTo>
                  <a:lnTo>
                    <a:pt x="421" y="432"/>
                  </a:lnTo>
                  <a:lnTo>
                    <a:pt x="415" y="432"/>
                  </a:lnTo>
                  <a:lnTo>
                    <a:pt x="406" y="431"/>
                  </a:lnTo>
                  <a:lnTo>
                    <a:pt x="406" y="431"/>
                  </a:lnTo>
                  <a:lnTo>
                    <a:pt x="399" y="431"/>
                  </a:lnTo>
                  <a:lnTo>
                    <a:pt x="399" y="431"/>
                  </a:lnTo>
                  <a:lnTo>
                    <a:pt x="396" y="431"/>
                  </a:lnTo>
                  <a:lnTo>
                    <a:pt x="96" y="431"/>
                  </a:lnTo>
                  <a:close/>
                  <a:moveTo>
                    <a:pt x="96" y="293"/>
                  </a:moveTo>
                  <a:lnTo>
                    <a:pt x="96" y="293"/>
                  </a:lnTo>
                  <a:lnTo>
                    <a:pt x="88" y="292"/>
                  </a:lnTo>
                  <a:lnTo>
                    <a:pt x="83" y="288"/>
                  </a:lnTo>
                  <a:lnTo>
                    <a:pt x="81" y="283"/>
                  </a:lnTo>
                  <a:lnTo>
                    <a:pt x="80" y="277"/>
                  </a:lnTo>
                  <a:lnTo>
                    <a:pt x="80" y="277"/>
                  </a:lnTo>
                  <a:lnTo>
                    <a:pt x="81" y="270"/>
                  </a:lnTo>
                  <a:lnTo>
                    <a:pt x="83" y="265"/>
                  </a:lnTo>
                  <a:lnTo>
                    <a:pt x="88" y="262"/>
                  </a:lnTo>
                  <a:lnTo>
                    <a:pt x="96" y="260"/>
                  </a:lnTo>
                  <a:lnTo>
                    <a:pt x="396" y="260"/>
                  </a:lnTo>
                  <a:lnTo>
                    <a:pt x="396" y="260"/>
                  </a:lnTo>
                  <a:lnTo>
                    <a:pt x="405" y="260"/>
                  </a:lnTo>
                  <a:lnTo>
                    <a:pt x="405" y="260"/>
                  </a:lnTo>
                  <a:lnTo>
                    <a:pt x="415" y="260"/>
                  </a:lnTo>
                  <a:lnTo>
                    <a:pt x="424" y="262"/>
                  </a:lnTo>
                  <a:lnTo>
                    <a:pt x="434" y="264"/>
                  </a:lnTo>
                  <a:lnTo>
                    <a:pt x="444" y="268"/>
                  </a:lnTo>
                  <a:lnTo>
                    <a:pt x="452" y="274"/>
                  </a:lnTo>
                  <a:lnTo>
                    <a:pt x="461" y="282"/>
                  </a:lnTo>
                  <a:lnTo>
                    <a:pt x="468" y="290"/>
                  </a:lnTo>
                  <a:lnTo>
                    <a:pt x="475" y="302"/>
                  </a:lnTo>
                  <a:lnTo>
                    <a:pt x="475" y="302"/>
                  </a:lnTo>
                  <a:lnTo>
                    <a:pt x="476" y="308"/>
                  </a:lnTo>
                  <a:lnTo>
                    <a:pt x="475" y="314"/>
                  </a:lnTo>
                  <a:lnTo>
                    <a:pt x="471" y="319"/>
                  </a:lnTo>
                  <a:lnTo>
                    <a:pt x="465" y="323"/>
                  </a:lnTo>
                  <a:lnTo>
                    <a:pt x="465" y="323"/>
                  </a:lnTo>
                  <a:lnTo>
                    <a:pt x="460" y="324"/>
                  </a:lnTo>
                  <a:lnTo>
                    <a:pt x="460" y="324"/>
                  </a:lnTo>
                  <a:lnTo>
                    <a:pt x="455" y="324"/>
                  </a:lnTo>
                  <a:lnTo>
                    <a:pt x="450" y="321"/>
                  </a:lnTo>
                  <a:lnTo>
                    <a:pt x="447" y="318"/>
                  </a:lnTo>
                  <a:lnTo>
                    <a:pt x="445" y="314"/>
                  </a:lnTo>
                  <a:lnTo>
                    <a:pt x="445" y="314"/>
                  </a:lnTo>
                  <a:lnTo>
                    <a:pt x="441" y="308"/>
                  </a:lnTo>
                  <a:lnTo>
                    <a:pt x="436" y="303"/>
                  </a:lnTo>
                  <a:lnTo>
                    <a:pt x="431" y="299"/>
                  </a:lnTo>
                  <a:lnTo>
                    <a:pt x="426" y="297"/>
                  </a:lnTo>
                  <a:lnTo>
                    <a:pt x="421" y="294"/>
                  </a:lnTo>
                  <a:lnTo>
                    <a:pt x="415" y="293"/>
                  </a:lnTo>
                  <a:lnTo>
                    <a:pt x="406" y="293"/>
                  </a:lnTo>
                  <a:lnTo>
                    <a:pt x="406" y="293"/>
                  </a:lnTo>
                  <a:lnTo>
                    <a:pt x="399" y="293"/>
                  </a:lnTo>
                  <a:lnTo>
                    <a:pt x="399" y="293"/>
                  </a:lnTo>
                  <a:lnTo>
                    <a:pt x="396" y="293"/>
                  </a:lnTo>
                  <a:lnTo>
                    <a:pt x="96" y="293"/>
                  </a:lnTo>
                  <a:close/>
                  <a:moveTo>
                    <a:pt x="96" y="155"/>
                  </a:moveTo>
                  <a:lnTo>
                    <a:pt x="96" y="155"/>
                  </a:lnTo>
                  <a:lnTo>
                    <a:pt x="88" y="153"/>
                  </a:lnTo>
                  <a:lnTo>
                    <a:pt x="83" y="150"/>
                  </a:lnTo>
                  <a:lnTo>
                    <a:pt x="81" y="145"/>
                  </a:lnTo>
                  <a:lnTo>
                    <a:pt x="80" y="138"/>
                  </a:lnTo>
                  <a:lnTo>
                    <a:pt x="80" y="138"/>
                  </a:lnTo>
                  <a:lnTo>
                    <a:pt x="81" y="132"/>
                  </a:lnTo>
                  <a:lnTo>
                    <a:pt x="83" y="127"/>
                  </a:lnTo>
                  <a:lnTo>
                    <a:pt x="88" y="123"/>
                  </a:lnTo>
                  <a:lnTo>
                    <a:pt x="96" y="122"/>
                  </a:lnTo>
                  <a:lnTo>
                    <a:pt x="396" y="122"/>
                  </a:lnTo>
                  <a:lnTo>
                    <a:pt x="396" y="122"/>
                  </a:lnTo>
                  <a:lnTo>
                    <a:pt x="405" y="121"/>
                  </a:lnTo>
                  <a:lnTo>
                    <a:pt x="405" y="121"/>
                  </a:lnTo>
                  <a:lnTo>
                    <a:pt x="415" y="122"/>
                  </a:lnTo>
                  <a:lnTo>
                    <a:pt x="424" y="123"/>
                  </a:lnTo>
                  <a:lnTo>
                    <a:pt x="434" y="126"/>
                  </a:lnTo>
                  <a:lnTo>
                    <a:pt x="444" y="130"/>
                  </a:lnTo>
                  <a:lnTo>
                    <a:pt x="452" y="135"/>
                  </a:lnTo>
                  <a:lnTo>
                    <a:pt x="461" y="142"/>
                  </a:lnTo>
                  <a:lnTo>
                    <a:pt x="468" y="152"/>
                  </a:lnTo>
                  <a:lnTo>
                    <a:pt x="475" y="163"/>
                  </a:lnTo>
                  <a:lnTo>
                    <a:pt x="475" y="163"/>
                  </a:lnTo>
                  <a:lnTo>
                    <a:pt x="476" y="170"/>
                  </a:lnTo>
                  <a:lnTo>
                    <a:pt x="475" y="176"/>
                  </a:lnTo>
                  <a:lnTo>
                    <a:pt x="471" y="181"/>
                  </a:lnTo>
                  <a:lnTo>
                    <a:pt x="465" y="184"/>
                  </a:lnTo>
                  <a:lnTo>
                    <a:pt x="465" y="184"/>
                  </a:lnTo>
                  <a:lnTo>
                    <a:pt x="460" y="186"/>
                  </a:lnTo>
                  <a:lnTo>
                    <a:pt x="460" y="186"/>
                  </a:lnTo>
                  <a:lnTo>
                    <a:pt x="455" y="184"/>
                  </a:lnTo>
                  <a:lnTo>
                    <a:pt x="450" y="183"/>
                  </a:lnTo>
                  <a:lnTo>
                    <a:pt x="447" y="179"/>
                  </a:lnTo>
                  <a:lnTo>
                    <a:pt x="445" y="176"/>
                  </a:lnTo>
                  <a:lnTo>
                    <a:pt x="445" y="176"/>
                  </a:lnTo>
                  <a:lnTo>
                    <a:pt x="441" y="170"/>
                  </a:lnTo>
                  <a:lnTo>
                    <a:pt x="436" y="165"/>
                  </a:lnTo>
                  <a:lnTo>
                    <a:pt x="431" y="160"/>
                  </a:lnTo>
                  <a:lnTo>
                    <a:pt x="426" y="157"/>
                  </a:lnTo>
                  <a:lnTo>
                    <a:pt x="421" y="156"/>
                  </a:lnTo>
                  <a:lnTo>
                    <a:pt x="415" y="155"/>
                  </a:lnTo>
                  <a:lnTo>
                    <a:pt x="406" y="153"/>
                  </a:lnTo>
                  <a:lnTo>
                    <a:pt x="406" y="153"/>
                  </a:lnTo>
                  <a:lnTo>
                    <a:pt x="399" y="155"/>
                  </a:lnTo>
                  <a:lnTo>
                    <a:pt x="399" y="155"/>
                  </a:lnTo>
                  <a:lnTo>
                    <a:pt x="396" y="155"/>
                  </a:lnTo>
                  <a:lnTo>
                    <a:pt x="96" y="155"/>
                  </a:lnTo>
                  <a:close/>
                  <a:moveTo>
                    <a:pt x="332" y="0"/>
                  </a:moveTo>
                  <a:lnTo>
                    <a:pt x="332" y="0"/>
                  </a:lnTo>
                  <a:lnTo>
                    <a:pt x="299" y="1"/>
                  </a:lnTo>
                  <a:lnTo>
                    <a:pt x="267" y="3"/>
                  </a:lnTo>
                  <a:lnTo>
                    <a:pt x="200" y="6"/>
                  </a:lnTo>
                  <a:lnTo>
                    <a:pt x="200" y="6"/>
                  </a:lnTo>
                  <a:lnTo>
                    <a:pt x="132" y="9"/>
                  </a:lnTo>
                  <a:lnTo>
                    <a:pt x="98" y="10"/>
                  </a:lnTo>
                  <a:lnTo>
                    <a:pt x="66" y="11"/>
                  </a:lnTo>
                  <a:lnTo>
                    <a:pt x="66" y="11"/>
                  </a:lnTo>
                  <a:lnTo>
                    <a:pt x="32" y="10"/>
                  </a:lnTo>
                  <a:lnTo>
                    <a:pt x="0" y="9"/>
                  </a:lnTo>
                  <a:lnTo>
                    <a:pt x="0" y="9"/>
                  </a:lnTo>
                  <a:lnTo>
                    <a:pt x="0" y="349"/>
                  </a:lnTo>
                  <a:lnTo>
                    <a:pt x="0" y="713"/>
                  </a:lnTo>
                  <a:lnTo>
                    <a:pt x="0" y="713"/>
                  </a:lnTo>
                  <a:lnTo>
                    <a:pt x="71" y="709"/>
                  </a:lnTo>
                  <a:lnTo>
                    <a:pt x="144" y="706"/>
                  </a:lnTo>
                  <a:lnTo>
                    <a:pt x="220" y="704"/>
                  </a:lnTo>
                  <a:lnTo>
                    <a:pt x="297" y="703"/>
                  </a:lnTo>
                  <a:lnTo>
                    <a:pt x="297" y="703"/>
                  </a:lnTo>
                  <a:lnTo>
                    <a:pt x="353" y="703"/>
                  </a:lnTo>
                  <a:lnTo>
                    <a:pt x="407" y="706"/>
                  </a:lnTo>
                  <a:lnTo>
                    <a:pt x="434" y="709"/>
                  </a:lnTo>
                  <a:lnTo>
                    <a:pt x="458" y="711"/>
                  </a:lnTo>
                  <a:lnTo>
                    <a:pt x="484" y="715"/>
                  </a:lnTo>
                  <a:lnTo>
                    <a:pt x="508" y="720"/>
                  </a:lnTo>
                  <a:lnTo>
                    <a:pt x="508" y="720"/>
                  </a:lnTo>
                  <a:lnTo>
                    <a:pt x="512" y="723"/>
                  </a:lnTo>
                  <a:lnTo>
                    <a:pt x="517" y="726"/>
                  </a:lnTo>
                  <a:lnTo>
                    <a:pt x="528" y="735"/>
                  </a:lnTo>
                  <a:lnTo>
                    <a:pt x="540" y="744"/>
                  </a:lnTo>
                  <a:lnTo>
                    <a:pt x="545" y="747"/>
                  </a:lnTo>
                  <a:lnTo>
                    <a:pt x="550" y="749"/>
                  </a:lnTo>
                  <a:lnTo>
                    <a:pt x="550" y="749"/>
                  </a:lnTo>
                  <a:lnTo>
                    <a:pt x="553" y="747"/>
                  </a:lnTo>
                  <a:lnTo>
                    <a:pt x="555" y="745"/>
                  </a:lnTo>
                  <a:lnTo>
                    <a:pt x="557" y="741"/>
                  </a:lnTo>
                  <a:lnTo>
                    <a:pt x="557" y="736"/>
                  </a:lnTo>
                  <a:lnTo>
                    <a:pt x="557" y="736"/>
                  </a:lnTo>
                  <a:lnTo>
                    <a:pt x="557" y="65"/>
                  </a:lnTo>
                  <a:lnTo>
                    <a:pt x="557" y="65"/>
                  </a:lnTo>
                  <a:lnTo>
                    <a:pt x="547" y="56"/>
                  </a:lnTo>
                  <a:lnTo>
                    <a:pt x="535" y="47"/>
                  </a:lnTo>
                  <a:lnTo>
                    <a:pt x="524" y="40"/>
                  </a:lnTo>
                  <a:lnTo>
                    <a:pt x="513" y="34"/>
                  </a:lnTo>
                  <a:lnTo>
                    <a:pt x="499" y="28"/>
                  </a:lnTo>
                  <a:lnTo>
                    <a:pt x="487" y="21"/>
                  </a:lnTo>
                  <a:lnTo>
                    <a:pt x="473" y="18"/>
                  </a:lnTo>
                  <a:lnTo>
                    <a:pt x="460" y="14"/>
                  </a:lnTo>
                  <a:lnTo>
                    <a:pt x="430" y="8"/>
                  </a:lnTo>
                  <a:lnTo>
                    <a:pt x="399" y="4"/>
                  </a:lnTo>
                  <a:lnTo>
                    <a:pt x="365" y="1"/>
                  </a:lnTo>
                  <a:lnTo>
                    <a:pt x="332" y="0"/>
                  </a:lnTo>
                  <a:close/>
                </a:path>
              </a:pathLst>
            </a:custGeom>
            <a:solidFill>
              <a:srgbClr val="FFFF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3"/>
            <p:cNvSpPr>
              <a:spLocks/>
            </p:cNvSpPr>
            <p:nvPr/>
          </p:nvSpPr>
          <p:spPr bwMode="auto">
            <a:xfrm>
              <a:off x="428" y="1424"/>
              <a:ext cx="79" cy="13"/>
            </a:xfrm>
            <a:custGeom>
              <a:avLst/>
              <a:gdLst>
                <a:gd name="T0" fmla="*/ 16 w 396"/>
                <a:gd name="T1" fmla="*/ 64 h 64"/>
                <a:gd name="T2" fmla="*/ 16 w 396"/>
                <a:gd name="T3" fmla="*/ 64 h 64"/>
                <a:gd name="T4" fmla="*/ 10 w 396"/>
                <a:gd name="T5" fmla="*/ 64 h 64"/>
                <a:gd name="T6" fmla="*/ 10 w 396"/>
                <a:gd name="T7" fmla="*/ 64 h 64"/>
                <a:gd name="T8" fmla="*/ 4 w 396"/>
                <a:gd name="T9" fmla="*/ 60 h 64"/>
                <a:gd name="T10" fmla="*/ 1 w 396"/>
                <a:gd name="T11" fmla="*/ 55 h 64"/>
                <a:gd name="T12" fmla="*/ 0 w 396"/>
                <a:gd name="T13" fmla="*/ 49 h 64"/>
                <a:gd name="T14" fmla="*/ 1 w 396"/>
                <a:gd name="T15" fmla="*/ 42 h 64"/>
                <a:gd name="T16" fmla="*/ 1 w 396"/>
                <a:gd name="T17" fmla="*/ 42 h 64"/>
                <a:gd name="T18" fmla="*/ 6 w 396"/>
                <a:gd name="T19" fmla="*/ 30 h 64"/>
                <a:gd name="T20" fmla="*/ 14 w 396"/>
                <a:gd name="T21" fmla="*/ 21 h 64"/>
                <a:gd name="T22" fmla="*/ 23 w 396"/>
                <a:gd name="T23" fmla="*/ 14 h 64"/>
                <a:gd name="T24" fmla="*/ 32 w 396"/>
                <a:gd name="T25" fmla="*/ 9 h 64"/>
                <a:gd name="T26" fmla="*/ 41 w 396"/>
                <a:gd name="T27" fmla="*/ 5 h 64"/>
                <a:gd name="T28" fmla="*/ 51 w 396"/>
                <a:gd name="T29" fmla="*/ 1 h 64"/>
                <a:gd name="T30" fmla="*/ 61 w 396"/>
                <a:gd name="T31" fmla="*/ 0 h 64"/>
                <a:gd name="T32" fmla="*/ 70 w 396"/>
                <a:gd name="T33" fmla="*/ 0 h 64"/>
                <a:gd name="T34" fmla="*/ 70 w 396"/>
                <a:gd name="T35" fmla="*/ 0 h 64"/>
                <a:gd name="T36" fmla="*/ 80 w 396"/>
                <a:gd name="T37" fmla="*/ 0 h 64"/>
                <a:gd name="T38" fmla="*/ 380 w 396"/>
                <a:gd name="T39" fmla="*/ 0 h 64"/>
                <a:gd name="T40" fmla="*/ 380 w 396"/>
                <a:gd name="T41" fmla="*/ 0 h 64"/>
                <a:gd name="T42" fmla="*/ 386 w 396"/>
                <a:gd name="T43" fmla="*/ 1 h 64"/>
                <a:gd name="T44" fmla="*/ 391 w 396"/>
                <a:gd name="T45" fmla="*/ 5 h 64"/>
                <a:gd name="T46" fmla="*/ 395 w 396"/>
                <a:gd name="T47" fmla="*/ 10 h 64"/>
                <a:gd name="T48" fmla="*/ 396 w 396"/>
                <a:gd name="T49" fmla="*/ 16 h 64"/>
                <a:gd name="T50" fmla="*/ 396 w 396"/>
                <a:gd name="T51" fmla="*/ 16 h 64"/>
                <a:gd name="T52" fmla="*/ 395 w 396"/>
                <a:gd name="T53" fmla="*/ 23 h 64"/>
                <a:gd name="T54" fmla="*/ 391 w 396"/>
                <a:gd name="T55" fmla="*/ 29 h 64"/>
                <a:gd name="T56" fmla="*/ 386 w 396"/>
                <a:gd name="T57" fmla="*/ 31 h 64"/>
                <a:gd name="T58" fmla="*/ 380 w 396"/>
                <a:gd name="T59" fmla="*/ 33 h 64"/>
                <a:gd name="T60" fmla="*/ 78 w 396"/>
                <a:gd name="T61" fmla="*/ 33 h 64"/>
                <a:gd name="T62" fmla="*/ 78 w 396"/>
                <a:gd name="T63" fmla="*/ 33 h 64"/>
                <a:gd name="T64" fmla="*/ 76 w 396"/>
                <a:gd name="T65" fmla="*/ 33 h 64"/>
                <a:gd name="T66" fmla="*/ 76 w 396"/>
                <a:gd name="T67" fmla="*/ 33 h 64"/>
                <a:gd name="T68" fmla="*/ 69 w 396"/>
                <a:gd name="T69" fmla="*/ 33 h 64"/>
                <a:gd name="T70" fmla="*/ 69 w 396"/>
                <a:gd name="T71" fmla="*/ 33 h 64"/>
                <a:gd name="T72" fmla="*/ 60 w 396"/>
                <a:gd name="T73" fmla="*/ 33 h 64"/>
                <a:gd name="T74" fmla="*/ 55 w 396"/>
                <a:gd name="T75" fmla="*/ 34 h 64"/>
                <a:gd name="T76" fmla="*/ 49 w 396"/>
                <a:gd name="T77" fmla="*/ 36 h 64"/>
                <a:gd name="T78" fmla="*/ 44 w 396"/>
                <a:gd name="T79" fmla="*/ 39 h 64"/>
                <a:gd name="T80" fmla="*/ 39 w 396"/>
                <a:gd name="T81" fmla="*/ 42 h 64"/>
                <a:gd name="T82" fmla="*/ 34 w 396"/>
                <a:gd name="T83" fmla="*/ 47 h 64"/>
                <a:gd name="T84" fmla="*/ 31 w 396"/>
                <a:gd name="T85" fmla="*/ 54 h 64"/>
                <a:gd name="T86" fmla="*/ 31 w 396"/>
                <a:gd name="T87" fmla="*/ 54 h 64"/>
                <a:gd name="T88" fmla="*/ 29 w 396"/>
                <a:gd name="T89" fmla="*/ 59 h 64"/>
                <a:gd name="T90" fmla="*/ 25 w 396"/>
                <a:gd name="T91" fmla="*/ 61 h 64"/>
                <a:gd name="T92" fmla="*/ 20 w 396"/>
                <a:gd name="T93" fmla="*/ 64 h 64"/>
                <a:gd name="T94" fmla="*/ 16 w 396"/>
                <a:gd name="T9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16" y="64"/>
                  </a:moveTo>
                  <a:lnTo>
                    <a:pt x="16" y="64"/>
                  </a:lnTo>
                  <a:lnTo>
                    <a:pt x="10" y="64"/>
                  </a:lnTo>
                  <a:lnTo>
                    <a:pt x="10" y="64"/>
                  </a:lnTo>
                  <a:lnTo>
                    <a:pt x="4" y="60"/>
                  </a:lnTo>
                  <a:lnTo>
                    <a:pt x="1" y="55"/>
                  </a:lnTo>
                  <a:lnTo>
                    <a:pt x="0" y="49"/>
                  </a:lnTo>
                  <a:lnTo>
                    <a:pt x="1" y="42"/>
                  </a:lnTo>
                  <a:lnTo>
                    <a:pt x="1" y="42"/>
                  </a:lnTo>
                  <a:lnTo>
                    <a:pt x="6" y="30"/>
                  </a:lnTo>
                  <a:lnTo>
                    <a:pt x="14" y="21"/>
                  </a:lnTo>
                  <a:lnTo>
                    <a:pt x="23" y="14"/>
                  </a:lnTo>
                  <a:lnTo>
                    <a:pt x="32" y="9"/>
                  </a:lnTo>
                  <a:lnTo>
                    <a:pt x="41" y="5"/>
                  </a:lnTo>
                  <a:lnTo>
                    <a:pt x="51" y="1"/>
                  </a:lnTo>
                  <a:lnTo>
                    <a:pt x="61" y="0"/>
                  </a:lnTo>
                  <a:lnTo>
                    <a:pt x="70" y="0"/>
                  </a:lnTo>
                  <a:lnTo>
                    <a:pt x="70" y="0"/>
                  </a:lnTo>
                  <a:lnTo>
                    <a:pt x="80" y="0"/>
                  </a:lnTo>
                  <a:lnTo>
                    <a:pt x="380" y="0"/>
                  </a:lnTo>
                  <a:lnTo>
                    <a:pt x="380" y="0"/>
                  </a:lnTo>
                  <a:lnTo>
                    <a:pt x="386" y="1"/>
                  </a:lnTo>
                  <a:lnTo>
                    <a:pt x="391" y="5"/>
                  </a:lnTo>
                  <a:lnTo>
                    <a:pt x="395" y="10"/>
                  </a:lnTo>
                  <a:lnTo>
                    <a:pt x="396" y="16"/>
                  </a:lnTo>
                  <a:lnTo>
                    <a:pt x="396" y="16"/>
                  </a:lnTo>
                  <a:lnTo>
                    <a:pt x="395" y="23"/>
                  </a:lnTo>
                  <a:lnTo>
                    <a:pt x="391" y="29"/>
                  </a:lnTo>
                  <a:lnTo>
                    <a:pt x="386" y="31"/>
                  </a:lnTo>
                  <a:lnTo>
                    <a:pt x="380" y="33"/>
                  </a:lnTo>
                  <a:lnTo>
                    <a:pt x="78" y="33"/>
                  </a:lnTo>
                  <a:lnTo>
                    <a:pt x="78" y="33"/>
                  </a:lnTo>
                  <a:lnTo>
                    <a:pt x="76" y="33"/>
                  </a:lnTo>
                  <a:lnTo>
                    <a:pt x="76" y="33"/>
                  </a:lnTo>
                  <a:lnTo>
                    <a:pt x="69" y="33"/>
                  </a:lnTo>
                  <a:lnTo>
                    <a:pt x="69" y="33"/>
                  </a:lnTo>
                  <a:lnTo>
                    <a:pt x="60" y="33"/>
                  </a:lnTo>
                  <a:lnTo>
                    <a:pt x="55" y="34"/>
                  </a:lnTo>
                  <a:lnTo>
                    <a:pt x="49" y="36"/>
                  </a:lnTo>
                  <a:lnTo>
                    <a:pt x="44" y="39"/>
                  </a:lnTo>
                  <a:lnTo>
                    <a:pt x="39" y="42"/>
                  </a:lnTo>
                  <a:lnTo>
                    <a:pt x="34" y="47"/>
                  </a:lnTo>
                  <a:lnTo>
                    <a:pt x="31" y="54"/>
                  </a:lnTo>
                  <a:lnTo>
                    <a:pt x="31" y="54"/>
                  </a:lnTo>
                  <a:lnTo>
                    <a:pt x="29" y="59"/>
                  </a:lnTo>
                  <a:lnTo>
                    <a:pt x="25" y="61"/>
                  </a:lnTo>
                  <a:lnTo>
                    <a:pt x="20" y="64"/>
                  </a:lnTo>
                  <a:lnTo>
                    <a:pt x="16"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34"/>
            <p:cNvSpPr>
              <a:spLocks/>
            </p:cNvSpPr>
            <p:nvPr/>
          </p:nvSpPr>
          <p:spPr bwMode="auto">
            <a:xfrm>
              <a:off x="428" y="1396"/>
              <a:ext cx="79" cy="13"/>
            </a:xfrm>
            <a:custGeom>
              <a:avLst/>
              <a:gdLst>
                <a:gd name="T0" fmla="*/ 16 w 396"/>
                <a:gd name="T1" fmla="*/ 63 h 63"/>
                <a:gd name="T2" fmla="*/ 16 w 396"/>
                <a:gd name="T3" fmla="*/ 63 h 63"/>
                <a:gd name="T4" fmla="*/ 10 w 396"/>
                <a:gd name="T5" fmla="*/ 62 h 63"/>
                <a:gd name="T6" fmla="*/ 10 w 396"/>
                <a:gd name="T7" fmla="*/ 62 h 63"/>
                <a:gd name="T8" fmla="*/ 4 w 396"/>
                <a:gd name="T9" fmla="*/ 58 h 63"/>
                <a:gd name="T10" fmla="*/ 1 w 396"/>
                <a:gd name="T11" fmla="*/ 53 h 63"/>
                <a:gd name="T12" fmla="*/ 0 w 396"/>
                <a:gd name="T13" fmla="*/ 47 h 63"/>
                <a:gd name="T14" fmla="*/ 1 w 396"/>
                <a:gd name="T15" fmla="*/ 41 h 63"/>
                <a:gd name="T16" fmla="*/ 1 w 396"/>
                <a:gd name="T17" fmla="*/ 41 h 63"/>
                <a:gd name="T18" fmla="*/ 6 w 396"/>
                <a:gd name="T19" fmla="*/ 30 h 63"/>
                <a:gd name="T20" fmla="*/ 14 w 396"/>
                <a:gd name="T21" fmla="*/ 21 h 63"/>
                <a:gd name="T22" fmla="*/ 23 w 396"/>
                <a:gd name="T23" fmla="*/ 14 h 63"/>
                <a:gd name="T24" fmla="*/ 32 w 396"/>
                <a:gd name="T25" fmla="*/ 7 h 63"/>
                <a:gd name="T26" fmla="*/ 41 w 396"/>
                <a:gd name="T27" fmla="*/ 4 h 63"/>
                <a:gd name="T28" fmla="*/ 51 w 396"/>
                <a:gd name="T29" fmla="*/ 1 h 63"/>
                <a:gd name="T30" fmla="*/ 61 w 396"/>
                <a:gd name="T31" fmla="*/ 0 h 63"/>
                <a:gd name="T32" fmla="*/ 70 w 396"/>
                <a:gd name="T33" fmla="*/ 0 h 63"/>
                <a:gd name="T34" fmla="*/ 70 w 396"/>
                <a:gd name="T35" fmla="*/ 0 h 63"/>
                <a:gd name="T36" fmla="*/ 80 w 396"/>
                <a:gd name="T37" fmla="*/ 0 h 63"/>
                <a:gd name="T38" fmla="*/ 380 w 396"/>
                <a:gd name="T39" fmla="*/ 0 h 63"/>
                <a:gd name="T40" fmla="*/ 380 w 396"/>
                <a:gd name="T41" fmla="*/ 0 h 63"/>
                <a:gd name="T42" fmla="*/ 386 w 396"/>
                <a:gd name="T43" fmla="*/ 1 h 63"/>
                <a:gd name="T44" fmla="*/ 391 w 396"/>
                <a:gd name="T45" fmla="*/ 5 h 63"/>
                <a:gd name="T46" fmla="*/ 395 w 396"/>
                <a:gd name="T47" fmla="*/ 10 h 63"/>
                <a:gd name="T48" fmla="*/ 396 w 396"/>
                <a:gd name="T49" fmla="*/ 16 h 63"/>
                <a:gd name="T50" fmla="*/ 396 w 396"/>
                <a:gd name="T51" fmla="*/ 16 h 63"/>
                <a:gd name="T52" fmla="*/ 395 w 396"/>
                <a:gd name="T53" fmla="*/ 22 h 63"/>
                <a:gd name="T54" fmla="*/ 391 w 396"/>
                <a:gd name="T55" fmla="*/ 27 h 63"/>
                <a:gd name="T56" fmla="*/ 386 w 396"/>
                <a:gd name="T57" fmla="*/ 31 h 63"/>
                <a:gd name="T58" fmla="*/ 380 w 396"/>
                <a:gd name="T59" fmla="*/ 32 h 63"/>
                <a:gd name="T60" fmla="*/ 78 w 396"/>
                <a:gd name="T61" fmla="*/ 32 h 63"/>
                <a:gd name="T62" fmla="*/ 78 w 396"/>
                <a:gd name="T63" fmla="*/ 32 h 63"/>
                <a:gd name="T64" fmla="*/ 76 w 396"/>
                <a:gd name="T65" fmla="*/ 32 h 63"/>
                <a:gd name="T66" fmla="*/ 76 w 396"/>
                <a:gd name="T67" fmla="*/ 32 h 63"/>
                <a:gd name="T68" fmla="*/ 69 w 396"/>
                <a:gd name="T69" fmla="*/ 32 h 63"/>
                <a:gd name="T70" fmla="*/ 69 w 396"/>
                <a:gd name="T71" fmla="*/ 32 h 63"/>
                <a:gd name="T72" fmla="*/ 60 w 396"/>
                <a:gd name="T73" fmla="*/ 32 h 63"/>
                <a:gd name="T74" fmla="*/ 55 w 396"/>
                <a:gd name="T75" fmla="*/ 34 h 63"/>
                <a:gd name="T76" fmla="*/ 49 w 396"/>
                <a:gd name="T77" fmla="*/ 36 h 63"/>
                <a:gd name="T78" fmla="*/ 44 w 396"/>
                <a:gd name="T79" fmla="*/ 39 h 63"/>
                <a:gd name="T80" fmla="*/ 39 w 396"/>
                <a:gd name="T81" fmla="*/ 42 h 63"/>
                <a:gd name="T82" fmla="*/ 34 w 396"/>
                <a:gd name="T83" fmla="*/ 47 h 63"/>
                <a:gd name="T84" fmla="*/ 31 w 396"/>
                <a:gd name="T85" fmla="*/ 53 h 63"/>
                <a:gd name="T86" fmla="*/ 31 w 396"/>
                <a:gd name="T87" fmla="*/ 53 h 63"/>
                <a:gd name="T88" fmla="*/ 29 w 396"/>
                <a:gd name="T89" fmla="*/ 57 h 63"/>
                <a:gd name="T90" fmla="*/ 25 w 396"/>
                <a:gd name="T91" fmla="*/ 61 h 63"/>
                <a:gd name="T92" fmla="*/ 20 w 396"/>
                <a:gd name="T93" fmla="*/ 63 h 63"/>
                <a:gd name="T94" fmla="*/ 16 w 396"/>
                <a:gd name="T9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3">
                  <a:moveTo>
                    <a:pt x="16" y="63"/>
                  </a:moveTo>
                  <a:lnTo>
                    <a:pt x="16" y="63"/>
                  </a:lnTo>
                  <a:lnTo>
                    <a:pt x="10" y="62"/>
                  </a:lnTo>
                  <a:lnTo>
                    <a:pt x="10" y="62"/>
                  </a:lnTo>
                  <a:lnTo>
                    <a:pt x="4" y="58"/>
                  </a:lnTo>
                  <a:lnTo>
                    <a:pt x="1" y="53"/>
                  </a:lnTo>
                  <a:lnTo>
                    <a:pt x="0" y="47"/>
                  </a:lnTo>
                  <a:lnTo>
                    <a:pt x="1" y="41"/>
                  </a:lnTo>
                  <a:lnTo>
                    <a:pt x="1" y="41"/>
                  </a:lnTo>
                  <a:lnTo>
                    <a:pt x="6" y="30"/>
                  </a:lnTo>
                  <a:lnTo>
                    <a:pt x="14" y="21"/>
                  </a:lnTo>
                  <a:lnTo>
                    <a:pt x="23" y="14"/>
                  </a:lnTo>
                  <a:lnTo>
                    <a:pt x="32" y="7"/>
                  </a:lnTo>
                  <a:lnTo>
                    <a:pt x="41" y="4"/>
                  </a:lnTo>
                  <a:lnTo>
                    <a:pt x="51" y="1"/>
                  </a:lnTo>
                  <a:lnTo>
                    <a:pt x="61" y="0"/>
                  </a:lnTo>
                  <a:lnTo>
                    <a:pt x="70" y="0"/>
                  </a:lnTo>
                  <a:lnTo>
                    <a:pt x="70" y="0"/>
                  </a:lnTo>
                  <a:lnTo>
                    <a:pt x="80" y="0"/>
                  </a:lnTo>
                  <a:lnTo>
                    <a:pt x="380" y="0"/>
                  </a:lnTo>
                  <a:lnTo>
                    <a:pt x="380" y="0"/>
                  </a:lnTo>
                  <a:lnTo>
                    <a:pt x="386" y="1"/>
                  </a:lnTo>
                  <a:lnTo>
                    <a:pt x="391" y="5"/>
                  </a:lnTo>
                  <a:lnTo>
                    <a:pt x="395" y="10"/>
                  </a:lnTo>
                  <a:lnTo>
                    <a:pt x="396" y="16"/>
                  </a:lnTo>
                  <a:lnTo>
                    <a:pt x="396" y="16"/>
                  </a:lnTo>
                  <a:lnTo>
                    <a:pt x="395" y="22"/>
                  </a:lnTo>
                  <a:lnTo>
                    <a:pt x="391" y="27"/>
                  </a:lnTo>
                  <a:lnTo>
                    <a:pt x="386" y="31"/>
                  </a:lnTo>
                  <a:lnTo>
                    <a:pt x="380" y="32"/>
                  </a:lnTo>
                  <a:lnTo>
                    <a:pt x="78" y="32"/>
                  </a:lnTo>
                  <a:lnTo>
                    <a:pt x="78" y="32"/>
                  </a:lnTo>
                  <a:lnTo>
                    <a:pt x="76" y="32"/>
                  </a:lnTo>
                  <a:lnTo>
                    <a:pt x="76" y="32"/>
                  </a:lnTo>
                  <a:lnTo>
                    <a:pt x="69" y="32"/>
                  </a:lnTo>
                  <a:lnTo>
                    <a:pt x="69" y="32"/>
                  </a:lnTo>
                  <a:lnTo>
                    <a:pt x="60" y="32"/>
                  </a:lnTo>
                  <a:lnTo>
                    <a:pt x="55" y="34"/>
                  </a:lnTo>
                  <a:lnTo>
                    <a:pt x="49" y="36"/>
                  </a:lnTo>
                  <a:lnTo>
                    <a:pt x="44" y="39"/>
                  </a:lnTo>
                  <a:lnTo>
                    <a:pt x="39" y="42"/>
                  </a:lnTo>
                  <a:lnTo>
                    <a:pt x="34" y="47"/>
                  </a:lnTo>
                  <a:lnTo>
                    <a:pt x="31" y="53"/>
                  </a:lnTo>
                  <a:lnTo>
                    <a:pt x="31" y="53"/>
                  </a:lnTo>
                  <a:lnTo>
                    <a:pt x="29" y="57"/>
                  </a:lnTo>
                  <a:lnTo>
                    <a:pt x="25" y="61"/>
                  </a:lnTo>
                  <a:lnTo>
                    <a:pt x="20" y="63"/>
                  </a:lnTo>
                  <a:lnTo>
                    <a:pt x="16" y="6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35"/>
            <p:cNvSpPr>
              <a:spLocks/>
            </p:cNvSpPr>
            <p:nvPr/>
          </p:nvSpPr>
          <p:spPr bwMode="auto">
            <a:xfrm>
              <a:off x="428" y="1368"/>
              <a:ext cx="79" cy="13"/>
            </a:xfrm>
            <a:custGeom>
              <a:avLst/>
              <a:gdLst>
                <a:gd name="T0" fmla="*/ 16 w 396"/>
                <a:gd name="T1" fmla="*/ 65 h 65"/>
                <a:gd name="T2" fmla="*/ 16 w 396"/>
                <a:gd name="T3" fmla="*/ 65 h 65"/>
                <a:gd name="T4" fmla="*/ 10 w 396"/>
                <a:gd name="T5" fmla="*/ 64 h 65"/>
                <a:gd name="T6" fmla="*/ 10 w 396"/>
                <a:gd name="T7" fmla="*/ 64 h 65"/>
                <a:gd name="T8" fmla="*/ 4 w 396"/>
                <a:gd name="T9" fmla="*/ 60 h 65"/>
                <a:gd name="T10" fmla="*/ 1 w 396"/>
                <a:gd name="T11" fmla="*/ 55 h 65"/>
                <a:gd name="T12" fmla="*/ 0 w 396"/>
                <a:gd name="T13" fmla="*/ 49 h 65"/>
                <a:gd name="T14" fmla="*/ 1 w 396"/>
                <a:gd name="T15" fmla="*/ 43 h 65"/>
                <a:gd name="T16" fmla="*/ 1 w 396"/>
                <a:gd name="T17" fmla="*/ 43 h 65"/>
                <a:gd name="T18" fmla="*/ 6 w 396"/>
                <a:gd name="T19" fmla="*/ 32 h 65"/>
                <a:gd name="T20" fmla="*/ 14 w 396"/>
                <a:gd name="T21" fmla="*/ 22 h 65"/>
                <a:gd name="T22" fmla="*/ 23 w 396"/>
                <a:gd name="T23" fmla="*/ 14 h 65"/>
                <a:gd name="T24" fmla="*/ 32 w 396"/>
                <a:gd name="T25" fmla="*/ 9 h 65"/>
                <a:gd name="T26" fmla="*/ 41 w 396"/>
                <a:gd name="T27" fmla="*/ 5 h 65"/>
                <a:gd name="T28" fmla="*/ 51 w 396"/>
                <a:gd name="T29" fmla="*/ 3 h 65"/>
                <a:gd name="T30" fmla="*/ 61 w 396"/>
                <a:gd name="T31" fmla="*/ 2 h 65"/>
                <a:gd name="T32" fmla="*/ 70 w 396"/>
                <a:gd name="T33" fmla="*/ 0 h 65"/>
                <a:gd name="T34" fmla="*/ 70 w 396"/>
                <a:gd name="T35" fmla="*/ 0 h 65"/>
                <a:gd name="T36" fmla="*/ 80 w 396"/>
                <a:gd name="T37" fmla="*/ 2 h 65"/>
                <a:gd name="T38" fmla="*/ 380 w 396"/>
                <a:gd name="T39" fmla="*/ 2 h 65"/>
                <a:gd name="T40" fmla="*/ 380 w 396"/>
                <a:gd name="T41" fmla="*/ 2 h 65"/>
                <a:gd name="T42" fmla="*/ 386 w 396"/>
                <a:gd name="T43" fmla="*/ 3 h 65"/>
                <a:gd name="T44" fmla="*/ 391 w 396"/>
                <a:gd name="T45" fmla="*/ 5 h 65"/>
                <a:gd name="T46" fmla="*/ 395 w 396"/>
                <a:gd name="T47" fmla="*/ 12 h 65"/>
                <a:gd name="T48" fmla="*/ 396 w 396"/>
                <a:gd name="T49" fmla="*/ 18 h 65"/>
                <a:gd name="T50" fmla="*/ 396 w 396"/>
                <a:gd name="T51" fmla="*/ 18 h 65"/>
                <a:gd name="T52" fmla="*/ 395 w 396"/>
                <a:gd name="T53" fmla="*/ 24 h 65"/>
                <a:gd name="T54" fmla="*/ 391 w 396"/>
                <a:gd name="T55" fmla="*/ 29 h 65"/>
                <a:gd name="T56" fmla="*/ 386 w 396"/>
                <a:gd name="T57" fmla="*/ 33 h 65"/>
                <a:gd name="T58" fmla="*/ 380 w 396"/>
                <a:gd name="T59" fmla="*/ 34 h 65"/>
                <a:gd name="T60" fmla="*/ 78 w 396"/>
                <a:gd name="T61" fmla="*/ 34 h 65"/>
                <a:gd name="T62" fmla="*/ 78 w 396"/>
                <a:gd name="T63" fmla="*/ 34 h 65"/>
                <a:gd name="T64" fmla="*/ 76 w 396"/>
                <a:gd name="T65" fmla="*/ 33 h 65"/>
                <a:gd name="T66" fmla="*/ 76 w 396"/>
                <a:gd name="T67" fmla="*/ 33 h 65"/>
                <a:gd name="T68" fmla="*/ 69 w 396"/>
                <a:gd name="T69" fmla="*/ 33 h 65"/>
                <a:gd name="T70" fmla="*/ 69 w 396"/>
                <a:gd name="T71" fmla="*/ 33 h 65"/>
                <a:gd name="T72" fmla="*/ 60 w 396"/>
                <a:gd name="T73" fmla="*/ 34 h 65"/>
                <a:gd name="T74" fmla="*/ 55 w 396"/>
                <a:gd name="T75" fmla="*/ 35 h 65"/>
                <a:gd name="T76" fmla="*/ 49 w 396"/>
                <a:gd name="T77" fmla="*/ 37 h 65"/>
                <a:gd name="T78" fmla="*/ 44 w 396"/>
                <a:gd name="T79" fmla="*/ 39 h 65"/>
                <a:gd name="T80" fmla="*/ 39 w 396"/>
                <a:gd name="T81" fmla="*/ 43 h 65"/>
                <a:gd name="T82" fmla="*/ 34 w 396"/>
                <a:gd name="T83" fmla="*/ 48 h 65"/>
                <a:gd name="T84" fmla="*/ 31 w 396"/>
                <a:gd name="T85" fmla="*/ 55 h 65"/>
                <a:gd name="T86" fmla="*/ 31 w 396"/>
                <a:gd name="T87" fmla="*/ 55 h 65"/>
                <a:gd name="T88" fmla="*/ 29 w 396"/>
                <a:gd name="T89" fmla="*/ 59 h 65"/>
                <a:gd name="T90" fmla="*/ 25 w 396"/>
                <a:gd name="T91" fmla="*/ 63 h 65"/>
                <a:gd name="T92" fmla="*/ 20 w 396"/>
                <a:gd name="T93" fmla="*/ 64 h 65"/>
                <a:gd name="T94" fmla="*/ 16 w 396"/>
                <a:gd name="T95"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16" y="65"/>
                  </a:moveTo>
                  <a:lnTo>
                    <a:pt x="16" y="65"/>
                  </a:lnTo>
                  <a:lnTo>
                    <a:pt x="10" y="64"/>
                  </a:lnTo>
                  <a:lnTo>
                    <a:pt x="10" y="64"/>
                  </a:lnTo>
                  <a:lnTo>
                    <a:pt x="4" y="60"/>
                  </a:lnTo>
                  <a:lnTo>
                    <a:pt x="1" y="55"/>
                  </a:lnTo>
                  <a:lnTo>
                    <a:pt x="0" y="49"/>
                  </a:lnTo>
                  <a:lnTo>
                    <a:pt x="1" y="43"/>
                  </a:lnTo>
                  <a:lnTo>
                    <a:pt x="1" y="43"/>
                  </a:lnTo>
                  <a:lnTo>
                    <a:pt x="6" y="32"/>
                  </a:lnTo>
                  <a:lnTo>
                    <a:pt x="14" y="22"/>
                  </a:lnTo>
                  <a:lnTo>
                    <a:pt x="23" y="14"/>
                  </a:lnTo>
                  <a:lnTo>
                    <a:pt x="32" y="9"/>
                  </a:lnTo>
                  <a:lnTo>
                    <a:pt x="41" y="5"/>
                  </a:lnTo>
                  <a:lnTo>
                    <a:pt x="51" y="3"/>
                  </a:lnTo>
                  <a:lnTo>
                    <a:pt x="61" y="2"/>
                  </a:lnTo>
                  <a:lnTo>
                    <a:pt x="70" y="0"/>
                  </a:lnTo>
                  <a:lnTo>
                    <a:pt x="70" y="0"/>
                  </a:lnTo>
                  <a:lnTo>
                    <a:pt x="80" y="2"/>
                  </a:lnTo>
                  <a:lnTo>
                    <a:pt x="380" y="2"/>
                  </a:lnTo>
                  <a:lnTo>
                    <a:pt x="380" y="2"/>
                  </a:lnTo>
                  <a:lnTo>
                    <a:pt x="386" y="3"/>
                  </a:lnTo>
                  <a:lnTo>
                    <a:pt x="391" y="5"/>
                  </a:lnTo>
                  <a:lnTo>
                    <a:pt x="395" y="12"/>
                  </a:lnTo>
                  <a:lnTo>
                    <a:pt x="396" y="18"/>
                  </a:lnTo>
                  <a:lnTo>
                    <a:pt x="396" y="18"/>
                  </a:lnTo>
                  <a:lnTo>
                    <a:pt x="395" y="24"/>
                  </a:lnTo>
                  <a:lnTo>
                    <a:pt x="391" y="29"/>
                  </a:lnTo>
                  <a:lnTo>
                    <a:pt x="386" y="33"/>
                  </a:lnTo>
                  <a:lnTo>
                    <a:pt x="380" y="34"/>
                  </a:lnTo>
                  <a:lnTo>
                    <a:pt x="78" y="34"/>
                  </a:lnTo>
                  <a:lnTo>
                    <a:pt x="78" y="34"/>
                  </a:lnTo>
                  <a:lnTo>
                    <a:pt x="76" y="33"/>
                  </a:lnTo>
                  <a:lnTo>
                    <a:pt x="76" y="33"/>
                  </a:lnTo>
                  <a:lnTo>
                    <a:pt x="69" y="33"/>
                  </a:lnTo>
                  <a:lnTo>
                    <a:pt x="69" y="33"/>
                  </a:lnTo>
                  <a:lnTo>
                    <a:pt x="60" y="34"/>
                  </a:lnTo>
                  <a:lnTo>
                    <a:pt x="55" y="35"/>
                  </a:lnTo>
                  <a:lnTo>
                    <a:pt x="49" y="37"/>
                  </a:lnTo>
                  <a:lnTo>
                    <a:pt x="44" y="39"/>
                  </a:lnTo>
                  <a:lnTo>
                    <a:pt x="39" y="43"/>
                  </a:lnTo>
                  <a:lnTo>
                    <a:pt x="34" y="48"/>
                  </a:lnTo>
                  <a:lnTo>
                    <a:pt x="31" y="55"/>
                  </a:lnTo>
                  <a:lnTo>
                    <a:pt x="31" y="55"/>
                  </a:lnTo>
                  <a:lnTo>
                    <a:pt x="29" y="59"/>
                  </a:lnTo>
                  <a:lnTo>
                    <a:pt x="25" y="63"/>
                  </a:lnTo>
                  <a:lnTo>
                    <a:pt x="20" y="64"/>
                  </a:lnTo>
                  <a:lnTo>
                    <a:pt x="16" y="6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36"/>
            <p:cNvSpPr>
              <a:spLocks/>
            </p:cNvSpPr>
            <p:nvPr/>
          </p:nvSpPr>
          <p:spPr bwMode="auto">
            <a:xfrm>
              <a:off x="428" y="1341"/>
              <a:ext cx="79" cy="12"/>
            </a:xfrm>
            <a:custGeom>
              <a:avLst/>
              <a:gdLst>
                <a:gd name="T0" fmla="*/ 16 w 396"/>
                <a:gd name="T1" fmla="*/ 64 h 64"/>
                <a:gd name="T2" fmla="*/ 16 w 396"/>
                <a:gd name="T3" fmla="*/ 64 h 64"/>
                <a:gd name="T4" fmla="*/ 10 w 396"/>
                <a:gd name="T5" fmla="*/ 62 h 64"/>
                <a:gd name="T6" fmla="*/ 10 w 396"/>
                <a:gd name="T7" fmla="*/ 62 h 64"/>
                <a:gd name="T8" fmla="*/ 4 w 396"/>
                <a:gd name="T9" fmla="*/ 60 h 64"/>
                <a:gd name="T10" fmla="*/ 1 w 396"/>
                <a:gd name="T11" fmla="*/ 54 h 64"/>
                <a:gd name="T12" fmla="*/ 0 w 396"/>
                <a:gd name="T13" fmla="*/ 49 h 64"/>
                <a:gd name="T14" fmla="*/ 1 w 396"/>
                <a:gd name="T15" fmla="*/ 41 h 64"/>
                <a:gd name="T16" fmla="*/ 1 w 396"/>
                <a:gd name="T17" fmla="*/ 41 h 64"/>
                <a:gd name="T18" fmla="*/ 6 w 396"/>
                <a:gd name="T19" fmla="*/ 30 h 64"/>
                <a:gd name="T20" fmla="*/ 14 w 396"/>
                <a:gd name="T21" fmla="*/ 21 h 64"/>
                <a:gd name="T22" fmla="*/ 23 w 396"/>
                <a:gd name="T23" fmla="*/ 14 h 64"/>
                <a:gd name="T24" fmla="*/ 32 w 396"/>
                <a:gd name="T25" fmla="*/ 9 h 64"/>
                <a:gd name="T26" fmla="*/ 41 w 396"/>
                <a:gd name="T27" fmla="*/ 4 h 64"/>
                <a:gd name="T28" fmla="*/ 51 w 396"/>
                <a:gd name="T29" fmla="*/ 1 h 64"/>
                <a:gd name="T30" fmla="*/ 61 w 396"/>
                <a:gd name="T31" fmla="*/ 0 h 64"/>
                <a:gd name="T32" fmla="*/ 70 w 396"/>
                <a:gd name="T33" fmla="*/ 0 h 64"/>
                <a:gd name="T34" fmla="*/ 70 w 396"/>
                <a:gd name="T35" fmla="*/ 0 h 64"/>
                <a:gd name="T36" fmla="*/ 80 w 396"/>
                <a:gd name="T37" fmla="*/ 0 h 64"/>
                <a:gd name="T38" fmla="*/ 380 w 396"/>
                <a:gd name="T39" fmla="*/ 0 h 64"/>
                <a:gd name="T40" fmla="*/ 380 w 396"/>
                <a:gd name="T41" fmla="*/ 0 h 64"/>
                <a:gd name="T42" fmla="*/ 386 w 396"/>
                <a:gd name="T43" fmla="*/ 1 h 64"/>
                <a:gd name="T44" fmla="*/ 391 w 396"/>
                <a:gd name="T45" fmla="*/ 5 h 64"/>
                <a:gd name="T46" fmla="*/ 395 w 396"/>
                <a:gd name="T47" fmla="*/ 10 h 64"/>
                <a:gd name="T48" fmla="*/ 396 w 396"/>
                <a:gd name="T49" fmla="*/ 16 h 64"/>
                <a:gd name="T50" fmla="*/ 396 w 396"/>
                <a:gd name="T51" fmla="*/ 16 h 64"/>
                <a:gd name="T52" fmla="*/ 395 w 396"/>
                <a:gd name="T53" fmla="*/ 23 h 64"/>
                <a:gd name="T54" fmla="*/ 391 w 396"/>
                <a:gd name="T55" fmla="*/ 28 h 64"/>
                <a:gd name="T56" fmla="*/ 386 w 396"/>
                <a:gd name="T57" fmla="*/ 31 h 64"/>
                <a:gd name="T58" fmla="*/ 380 w 396"/>
                <a:gd name="T59" fmla="*/ 33 h 64"/>
                <a:gd name="T60" fmla="*/ 78 w 396"/>
                <a:gd name="T61" fmla="*/ 33 h 64"/>
                <a:gd name="T62" fmla="*/ 78 w 396"/>
                <a:gd name="T63" fmla="*/ 33 h 64"/>
                <a:gd name="T64" fmla="*/ 76 w 396"/>
                <a:gd name="T65" fmla="*/ 33 h 64"/>
                <a:gd name="T66" fmla="*/ 76 w 396"/>
                <a:gd name="T67" fmla="*/ 33 h 64"/>
                <a:gd name="T68" fmla="*/ 69 w 396"/>
                <a:gd name="T69" fmla="*/ 33 h 64"/>
                <a:gd name="T70" fmla="*/ 69 w 396"/>
                <a:gd name="T71" fmla="*/ 33 h 64"/>
                <a:gd name="T72" fmla="*/ 60 w 396"/>
                <a:gd name="T73" fmla="*/ 33 h 64"/>
                <a:gd name="T74" fmla="*/ 55 w 396"/>
                <a:gd name="T75" fmla="*/ 34 h 64"/>
                <a:gd name="T76" fmla="*/ 49 w 396"/>
                <a:gd name="T77" fmla="*/ 36 h 64"/>
                <a:gd name="T78" fmla="*/ 44 w 396"/>
                <a:gd name="T79" fmla="*/ 39 h 64"/>
                <a:gd name="T80" fmla="*/ 39 w 396"/>
                <a:gd name="T81" fmla="*/ 43 h 64"/>
                <a:gd name="T82" fmla="*/ 34 w 396"/>
                <a:gd name="T83" fmla="*/ 47 h 64"/>
                <a:gd name="T84" fmla="*/ 31 w 396"/>
                <a:gd name="T85" fmla="*/ 54 h 64"/>
                <a:gd name="T86" fmla="*/ 31 w 396"/>
                <a:gd name="T87" fmla="*/ 54 h 64"/>
                <a:gd name="T88" fmla="*/ 29 w 396"/>
                <a:gd name="T89" fmla="*/ 59 h 64"/>
                <a:gd name="T90" fmla="*/ 25 w 396"/>
                <a:gd name="T91" fmla="*/ 61 h 64"/>
                <a:gd name="T92" fmla="*/ 20 w 396"/>
                <a:gd name="T93" fmla="*/ 64 h 64"/>
                <a:gd name="T94" fmla="*/ 16 w 396"/>
                <a:gd name="T9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16" y="64"/>
                  </a:moveTo>
                  <a:lnTo>
                    <a:pt x="16" y="64"/>
                  </a:lnTo>
                  <a:lnTo>
                    <a:pt x="10" y="62"/>
                  </a:lnTo>
                  <a:lnTo>
                    <a:pt x="10" y="62"/>
                  </a:lnTo>
                  <a:lnTo>
                    <a:pt x="4" y="60"/>
                  </a:lnTo>
                  <a:lnTo>
                    <a:pt x="1" y="54"/>
                  </a:lnTo>
                  <a:lnTo>
                    <a:pt x="0" y="49"/>
                  </a:lnTo>
                  <a:lnTo>
                    <a:pt x="1" y="41"/>
                  </a:lnTo>
                  <a:lnTo>
                    <a:pt x="1" y="41"/>
                  </a:lnTo>
                  <a:lnTo>
                    <a:pt x="6" y="30"/>
                  </a:lnTo>
                  <a:lnTo>
                    <a:pt x="14" y="21"/>
                  </a:lnTo>
                  <a:lnTo>
                    <a:pt x="23" y="14"/>
                  </a:lnTo>
                  <a:lnTo>
                    <a:pt x="32" y="9"/>
                  </a:lnTo>
                  <a:lnTo>
                    <a:pt x="41" y="4"/>
                  </a:lnTo>
                  <a:lnTo>
                    <a:pt x="51" y="1"/>
                  </a:lnTo>
                  <a:lnTo>
                    <a:pt x="61" y="0"/>
                  </a:lnTo>
                  <a:lnTo>
                    <a:pt x="70" y="0"/>
                  </a:lnTo>
                  <a:lnTo>
                    <a:pt x="70" y="0"/>
                  </a:lnTo>
                  <a:lnTo>
                    <a:pt x="80" y="0"/>
                  </a:lnTo>
                  <a:lnTo>
                    <a:pt x="380" y="0"/>
                  </a:lnTo>
                  <a:lnTo>
                    <a:pt x="380" y="0"/>
                  </a:lnTo>
                  <a:lnTo>
                    <a:pt x="386" y="1"/>
                  </a:lnTo>
                  <a:lnTo>
                    <a:pt x="391" y="5"/>
                  </a:lnTo>
                  <a:lnTo>
                    <a:pt x="395" y="10"/>
                  </a:lnTo>
                  <a:lnTo>
                    <a:pt x="396" y="16"/>
                  </a:lnTo>
                  <a:lnTo>
                    <a:pt x="396" y="16"/>
                  </a:lnTo>
                  <a:lnTo>
                    <a:pt x="395" y="23"/>
                  </a:lnTo>
                  <a:lnTo>
                    <a:pt x="391" y="28"/>
                  </a:lnTo>
                  <a:lnTo>
                    <a:pt x="386" y="31"/>
                  </a:lnTo>
                  <a:lnTo>
                    <a:pt x="380" y="33"/>
                  </a:lnTo>
                  <a:lnTo>
                    <a:pt x="78" y="33"/>
                  </a:lnTo>
                  <a:lnTo>
                    <a:pt x="78" y="33"/>
                  </a:lnTo>
                  <a:lnTo>
                    <a:pt x="76" y="33"/>
                  </a:lnTo>
                  <a:lnTo>
                    <a:pt x="76" y="33"/>
                  </a:lnTo>
                  <a:lnTo>
                    <a:pt x="69" y="33"/>
                  </a:lnTo>
                  <a:lnTo>
                    <a:pt x="69" y="33"/>
                  </a:lnTo>
                  <a:lnTo>
                    <a:pt x="60" y="33"/>
                  </a:lnTo>
                  <a:lnTo>
                    <a:pt x="55" y="34"/>
                  </a:lnTo>
                  <a:lnTo>
                    <a:pt x="49" y="36"/>
                  </a:lnTo>
                  <a:lnTo>
                    <a:pt x="44" y="39"/>
                  </a:lnTo>
                  <a:lnTo>
                    <a:pt x="39" y="43"/>
                  </a:lnTo>
                  <a:lnTo>
                    <a:pt x="34" y="47"/>
                  </a:lnTo>
                  <a:lnTo>
                    <a:pt x="31" y="54"/>
                  </a:lnTo>
                  <a:lnTo>
                    <a:pt x="31" y="54"/>
                  </a:lnTo>
                  <a:lnTo>
                    <a:pt x="29" y="59"/>
                  </a:lnTo>
                  <a:lnTo>
                    <a:pt x="25" y="61"/>
                  </a:lnTo>
                  <a:lnTo>
                    <a:pt x="20" y="64"/>
                  </a:lnTo>
                  <a:lnTo>
                    <a:pt x="16"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37"/>
            <p:cNvSpPr>
              <a:spLocks/>
            </p:cNvSpPr>
            <p:nvPr/>
          </p:nvSpPr>
          <p:spPr bwMode="auto">
            <a:xfrm>
              <a:off x="412" y="1315"/>
              <a:ext cx="111" cy="149"/>
            </a:xfrm>
            <a:custGeom>
              <a:avLst/>
              <a:gdLst>
                <a:gd name="T0" fmla="*/ 228 w 557"/>
                <a:gd name="T1" fmla="*/ 0 h 744"/>
                <a:gd name="T2" fmla="*/ 228 w 557"/>
                <a:gd name="T3" fmla="*/ 0 h 744"/>
                <a:gd name="T4" fmla="*/ 201 w 557"/>
                <a:gd name="T5" fmla="*/ 1 h 744"/>
                <a:gd name="T6" fmla="*/ 175 w 557"/>
                <a:gd name="T7" fmla="*/ 3 h 744"/>
                <a:gd name="T8" fmla="*/ 151 w 557"/>
                <a:gd name="T9" fmla="*/ 4 h 744"/>
                <a:gd name="T10" fmla="*/ 126 w 557"/>
                <a:gd name="T11" fmla="*/ 8 h 744"/>
                <a:gd name="T12" fmla="*/ 103 w 557"/>
                <a:gd name="T13" fmla="*/ 13 h 744"/>
                <a:gd name="T14" fmla="*/ 81 w 557"/>
                <a:gd name="T15" fmla="*/ 19 h 744"/>
                <a:gd name="T16" fmla="*/ 60 w 557"/>
                <a:gd name="T17" fmla="*/ 26 h 744"/>
                <a:gd name="T18" fmla="*/ 41 w 557"/>
                <a:gd name="T19" fmla="*/ 35 h 744"/>
                <a:gd name="T20" fmla="*/ 9 w 557"/>
                <a:gd name="T21" fmla="*/ 57 h 744"/>
                <a:gd name="T22" fmla="*/ 9 w 557"/>
                <a:gd name="T23" fmla="*/ 57 h 744"/>
                <a:gd name="T24" fmla="*/ 9 w 557"/>
                <a:gd name="T25" fmla="*/ 57 h 744"/>
                <a:gd name="T26" fmla="*/ 0 w 557"/>
                <a:gd name="T27" fmla="*/ 65 h 744"/>
                <a:gd name="T28" fmla="*/ 0 w 557"/>
                <a:gd name="T29" fmla="*/ 65 h 744"/>
                <a:gd name="T30" fmla="*/ 0 w 557"/>
                <a:gd name="T31" fmla="*/ 744 h 744"/>
                <a:gd name="T32" fmla="*/ 0 w 557"/>
                <a:gd name="T33" fmla="*/ 744 h 744"/>
                <a:gd name="T34" fmla="*/ 11 w 557"/>
                <a:gd name="T35" fmla="*/ 739 h 744"/>
                <a:gd name="T36" fmla="*/ 23 w 557"/>
                <a:gd name="T37" fmla="*/ 732 h 744"/>
                <a:gd name="T38" fmla="*/ 36 w 557"/>
                <a:gd name="T39" fmla="*/ 727 h 744"/>
                <a:gd name="T40" fmla="*/ 50 w 557"/>
                <a:gd name="T41" fmla="*/ 724 h 744"/>
                <a:gd name="T42" fmla="*/ 80 w 557"/>
                <a:gd name="T43" fmla="*/ 716 h 744"/>
                <a:gd name="T44" fmla="*/ 113 w 557"/>
                <a:gd name="T45" fmla="*/ 711 h 744"/>
                <a:gd name="T46" fmla="*/ 149 w 557"/>
                <a:gd name="T47" fmla="*/ 706 h 744"/>
                <a:gd name="T48" fmla="*/ 188 w 557"/>
                <a:gd name="T49" fmla="*/ 704 h 744"/>
                <a:gd name="T50" fmla="*/ 228 w 557"/>
                <a:gd name="T51" fmla="*/ 703 h 744"/>
                <a:gd name="T52" fmla="*/ 268 w 557"/>
                <a:gd name="T53" fmla="*/ 703 h 744"/>
                <a:gd name="T54" fmla="*/ 268 w 557"/>
                <a:gd name="T55" fmla="*/ 703 h 744"/>
                <a:gd name="T56" fmla="*/ 343 w 557"/>
                <a:gd name="T57" fmla="*/ 704 h 744"/>
                <a:gd name="T58" fmla="*/ 419 w 557"/>
                <a:gd name="T59" fmla="*/ 706 h 744"/>
                <a:gd name="T60" fmla="*/ 557 w 557"/>
                <a:gd name="T61" fmla="*/ 713 h 744"/>
                <a:gd name="T62" fmla="*/ 557 w 557"/>
                <a:gd name="T63" fmla="*/ 713 h 744"/>
                <a:gd name="T64" fmla="*/ 557 w 557"/>
                <a:gd name="T65" fmla="*/ 9 h 744"/>
                <a:gd name="T66" fmla="*/ 557 w 557"/>
                <a:gd name="T67" fmla="*/ 9 h 744"/>
                <a:gd name="T68" fmla="*/ 526 w 557"/>
                <a:gd name="T69" fmla="*/ 10 h 744"/>
                <a:gd name="T70" fmla="*/ 493 w 557"/>
                <a:gd name="T71" fmla="*/ 11 h 744"/>
                <a:gd name="T72" fmla="*/ 493 w 557"/>
                <a:gd name="T73" fmla="*/ 11 h 744"/>
                <a:gd name="T74" fmla="*/ 461 w 557"/>
                <a:gd name="T75" fmla="*/ 10 h 744"/>
                <a:gd name="T76" fmla="*/ 427 w 557"/>
                <a:gd name="T77" fmla="*/ 9 h 744"/>
                <a:gd name="T78" fmla="*/ 359 w 557"/>
                <a:gd name="T79" fmla="*/ 5 h 744"/>
                <a:gd name="T80" fmla="*/ 359 w 557"/>
                <a:gd name="T81" fmla="*/ 5 h 744"/>
                <a:gd name="T82" fmla="*/ 293 w 557"/>
                <a:gd name="T83" fmla="*/ 3 h 744"/>
                <a:gd name="T84" fmla="*/ 260 w 557"/>
                <a:gd name="T85" fmla="*/ 1 h 744"/>
                <a:gd name="T86" fmla="*/ 228 w 557"/>
                <a:gd name="T87" fmla="*/ 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57" h="744">
                  <a:moveTo>
                    <a:pt x="228" y="0"/>
                  </a:moveTo>
                  <a:lnTo>
                    <a:pt x="228" y="0"/>
                  </a:lnTo>
                  <a:lnTo>
                    <a:pt x="201" y="1"/>
                  </a:lnTo>
                  <a:lnTo>
                    <a:pt x="175" y="3"/>
                  </a:lnTo>
                  <a:lnTo>
                    <a:pt x="151" y="4"/>
                  </a:lnTo>
                  <a:lnTo>
                    <a:pt x="126" y="8"/>
                  </a:lnTo>
                  <a:lnTo>
                    <a:pt x="103" y="13"/>
                  </a:lnTo>
                  <a:lnTo>
                    <a:pt x="81" y="19"/>
                  </a:lnTo>
                  <a:lnTo>
                    <a:pt x="60" y="26"/>
                  </a:lnTo>
                  <a:lnTo>
                    <a:pt x="41" y="35"/>
                  </a:lnTo>
                  <a:lnTo>
                    <a:pt x="9" y="57"/>
                  </a:lnTo>
                  <a:lnTo>
                    <a:pt x="9" y="57"/>
                  </a:lnTo>
                  <a:lnTo>
                    <a:pt x="9" y="57"/>
                  </a:lnTo>
                  <a:lnTo>
                    <a:pt x="0" y="65"/>
                  </a:lnTo>
                  <a:lnTo>
                    <a:pt x="0" y="65"/>
                  </a:lnTo>
                  <a:lnTo>
                    <a:pt x="0" y="744"/>
                  </a:lnTo>
                  <a:lnTo>
                    <a:pt x="0" y="744"/>
                  </a:lnTo>
                  <a:lnTo>
                    <a:pt x="11" y="739"/>
                  </a:lnTo>
                  <a:lnTo>
                    <a:pt x="23" y="732"/>
                  </a:lnTo>
                  <a:lnTo>
                    <a:pt x="36" y="727"/>
                  </a:lnTo>
                  <a:lnTo>
                    <a:pt x="50" y="724"/>
                  </a:lnTo>
                  <a:lnTo>
                    <a:pt x="80" y="716"/>
                  </a:lnTo>
                  <a:lnTo>
                    <a:pt x="113" y="711"/>
                  </a:lnTo>
                  <a:lnTo>
                    <a:pt x="149" y="706"/>
                  </a:lnTo>
                  <a:lnTo>
                    <a:pt x="188" y="704"/>
                  </a:lnTo>
                  <a:lnTo>
                    <a:pt x="228" y="703"/>
                  </a:lnTo>
                  <a:lnTo>
                    <a:pt x="268" y="703"/>
                  </a:lnTo>
                  <a:lnTo>
                    <a:pt x="268" y="703"/>
                  </a:lnTo>
                  <a:lnTo>
                    <a:pt x="343" y="704"/>
                  </a:lnTo>
                  <a:lnTo>
                    <a:pt x="419" y="706"/>
                  </a:lnTo>
                  <a:lnTo>
                    <a:pt x="557" y="713"/>
                  </a:lnTo>
                  <a:lnTo>
                    <a:pt x="557" y="713"/>
                  </a:lnTo>
                  <a:lnTo>
                    <a:pt x="557" y="9"/>
                  </a:lnTo>
                  <a:lnTo>
                    <a:pt x="557" y="9"/>
                  </a:lnTo>
                  <a:lnTo>
                    <a:pt x="526" y="10"/>
                  </a:lnTo>
                  <a:lnTo>
                    <a:pt x="493" y="11"/>
                  </a:lnTo>
                  <a:lnTo>
                    <a:pt x="493" y="11"/>
                  </a:lnTo>
                  <a:lnTo>
                    <a:pt x="461" y="10"/>
                  </a:lnTo>
                  <a:lnTo>
                    <a:pt x="427" y="9"/>
                  </a:lnTo>
                  <a:lnTo>
                    <a:pt x="359" y="5"/>
                  </a:lnTo>
                  <a:lnTo>
                    <a:pt x="359" y="5"/>
                  </a:lnTo>
                  <a:lnTo>
                    <a:pt x="293" y="3"/>
                  </a:lnTo>
                  <a:lnTo>
                    <a:pt x="260" y="1"/>
                  </a:lnTo>
                  <a:lnTo>
                    <a:pt x="2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38"/>
            <p:cNvSpPr>
              <a:spLocks/>
            </p:cNvSpPr>
            <p:nvPr/>
          </p:nvSpPr>
          <p:spPr bwMode="auto">
            <a:xfrm>
              <a:off x="309" y="1423"/>
              <a:ext cx="79" cy="13"/>
            </a:xfrm>
            <a:custGeom>
              <a:avLst/>
              <a:gdLst>
                <a:gd name="T0" fmla="*/ 16 w 396"/>
                <a:gd name="T1" fmla="*/ 34 h 65"/>
                <a:gd name="T2" fmla="*/ 16 w 396"/>
                <a:gd name="T3" fmla="*/ 34 h 65"/>
                <a:gd name="T4" fmla="*/ 8 w 396"/>
                <a:gd name="T5" fmla="*/ 32 h 65"/>
                <a:gd name="T6" fmla="*/ 3 w 396"/>
                <a:gd name="T7" fmla="*/ 29 h 65"/>
                <a:gd name="T8" fmla="*/ 1 w 396"/>
                <a:gd name="T9" fmla="*/ 24 h 65"/>
                <a:gd name="T10" fmla="*/ 0 w 396"/>
                <a:gd name="T11" fmla="*/ 17 h 65"/>
                <a:gd name="T12" fmla="*/ 0 w 396"/>
                <a:gd name="T13" fmla="*/ 17 h 65"/>
                <a:gd name="T14" fmla="*/ 1 w 396"/>
                <a:gd name="T15" fmla="*/ 11 h 65"/>
                <a:gd name="T16" fmla="*/ 3 w 396"/>
                <a:gd name="T17" fmla="*/ 6 h 65"/>
                <a:gd name="T18" fmla="*/ 8 w 396"/>
                <a:gd name="T19" fmla="*/ 2 h 65"/>
                <a:gd name="T20" fmla="*/ 16 w 396"/>
                <a:gd name="T21" fmla="*/ 1 h 65"/>
                <a:gd name="T22" fmla="*/ 316 w 396"/>
                <a:gd name="T23" fmla="*/ 1 h 65"/>
                <a:gd name="T24" fmla="*/ 316 w 396"/>
                <a:gd name="T25" fmla="*/ 1 h 65"/>
                <a:gd name="T26" fmla="*/ 325 w 396"/>
                <a:gd name="T27" fmla="*/ 0 h 65"/>
                <a:gd name="T28" fmla="*/ 325 w 396"/>
                <a:gd name="T29" fmla="*/ 0 h 65"/>
                <a:gd name="T30" fmla="*/ 335 w 396"/>
                <a:gd name="T31" fmla="*/ 1 h 65"/>
                <a:gd name="T32" fmla="*/ 344 w 396"/>
                <a:gd name="T33" fmla="*/ 2 h 65"/>
                <a:gd name="T34" fmla="*/ 354 w 396"/>
                <a:gd name="T35" fmla="*/ 5 h 65"/>
                <a:gd name="T36" fmla="*/ 364 w 396"/>
                <a:gd name="T37" fmla="*/ 9 h 65"/>
                <a:gd name="T38" fmla="*/ 372 w 396"/>
                <a:gd name="T39" fmla="*/ 15 h 65"/>
                <a:gd name="T40" fmla="*/ 381 w 396"/>
                <a:gd name="T41" fmla="*/ 21 h 65"/>
                <a:gd name="T42" fmla="*/ 388 w 396"/>
                <a:gd name="T43" fmla="*/ 31 h 65"/>
                <a:gd name="T44" fmla="*/ 395 w 396"/>
                <a:gd name="T45" fmla="*/ 42 h 65"/>
                <a:gd name="T46" fmla="*/ 395 w 396"/>
                <a:gd name="T47" fmla="*/ 42 h 65"/>
                <a:gd name="T48" fmla="*/ 396 w 396"/>
                <a:gd name="T49" fmla="*/ 48 h 65"/>
                <a:gd name="T50" fmla="*/ 395 w 396"/>
                <a:gd name="T51" fmla="*/ 55 h 65"/>
                <a:gd name="T52" fmla="*/ 391 w 396"/>
                <a:gd name="T53" fmla="*/ 60 h 65"/>
                <a:gd name="T54" fmla="*/ 385 w 396"/>
                <a:gd name="T55" fmla="*/ 63 h 65"/>
                <a:gd name="T56" fmla="*/ 385 w 396"/>
                <a:gd name="T57" fmla="*/ 63 h 65"/>
                <a:gd name="T58" fmla="*/ 380 w 396"/>
                <a:gd name="T59" fmla="*/ 65 h 65"/>
                <a:gd name="T60" fmla="*/ 380 w 396"/>
                <a:gd name="T61" fmla="*/ 65 h 65"/>
                <a:gd name="T62" fmla="*/ 375 w 396"/>
                <a:gd name="T63" fmla="*/ 63 h 65"/>
                <a:gd name="T64" fmla="*/ 370 w 396"/>
                <a:gd name="T65" fmla="*/ 62 h 65"/>
                <a:gd name="T66" fmla="*/ 367 w 396"/>
                <a:gd name="T67" fmla="*/ 58 h 65"/>
                <a:gd name="T68" fmla="*/ 365 w 396"/>
                <a:gd name="T69" fmla="*/ 55 h 65"/>
                <a:gd name="T70" fmla="*/ 365 w 396"/>
                <a:gd name="T71" fmla="*/ 55 h 65"/>
                <a:gd name="T72" fmla="*/ 361 w 396"/>
                <a:gd name="T73" fmla="*/ 48 h 65"/>
                <a:gd name="T74" fmla="*/ 356 w 396"/>
                <a:gd name="T75" fmla="*/ 44 h 65"/>
                <a:gd name="T76" fmla="*/ 351 w 396"/>
                <a:gd name="T77" fmla="*/ 40 h 65"/>
                <a:gd name="T78" fmla="*/ 346 w 396"/>
                <a:gd name="T79" fmla="*/ 36 h 65"/>
                <a:gd name="T80" fmla="*/ 341 w 396"/>
                <a:gd name="T81" fmla="*/ 35 h 65"/>
                <a:gd name="T82" fmla="*/ 335 w 396"/>
                <a:gd name="T83" fmla="*/ 34 h 65"/>
                <a:gd name="T84" fmla="*/ 326 w 396"/>
                <a:gd name="T85" fmla="*/ 32 h 65"/>
                <a:gd name="T86" fmla="*/ 326 w 396"/>
                <a:gd name="T87" fmla="*/ 32 h 65"/>
                <a:gd name="T88" fmla="*/ 319 w 396"/>
                <a:gd name="T89" fmla="*/ 34 h 65"/>
                <a:gd name="T90" fmla="*/ 319 w 396"/>
                <a:gd name="T91" fmla="*/ 34 h 65"/>
                <a:gd name="T92" fmla="*/ 316 w 396"/>
                <a:gd name="T93" fmla="*/ 34 h 65"/>
                <a:gd name="T94" fmla="*/ 16 w 396"/>
                <a:gd name="T95" fmla="*/ 3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16" y="34"/>
                  </a:moveTo>
                  <a:lnTo>
                    <a:pt x="16" y="34"/>
                  </a:lnTo>
                  <a:lnTo>
                    <a:pt x="8" y="32"/>
                  </a:lnTo>
                  <a:lnTo>
                    <a:pt x="3" y="29"/>
                  </a:lnTo>
                  <a:lnTo>
                    <a:pt x="1" y="24"/>
                  </a:lnTo>
                  <a:lnTo>
                    <a:pt x="0" y="17"/>
                  </a:lnTo>
                  <a:lnTo>
                    <a:pt x="0" y="17"/>
                  </a:lnTo>
                  <a:lnTo>
                    <a:pt x="1" y="11"/>
                  </a:lnTo>
                  <a:lnTo>
                    <a:pt x="3" y="6"/>
                  </a:lnTo>
                  <a:lnTo>
                    <a:pt x="8" y="2"/>
                  </a:lnTo>
                  <a:lnTo>
                    <a:pt x="16" y="1"/>
                  </a:lnTo>
                  <a:lnTo>
                    <a:pt x="316" y="1"/>
                  </a:lnTo>
                  <a:lnTo>
                    <a:pt x="316" y="1"/>
                  </a:lnTo>
                  <a:lnTo>
                    <a:pt x="325" y="0"/>
                  </a:lnTo>
                  <a:lnTo>
                    <a:pt x="325" y="0"/>
                  </a:lnTo>
                  <a:lnTo>
                    <a:pt x="335" y="1"/>
                  </a:lnTo>
                  <a:lnTo>
                    <a:pt x="344" y="2"/>
                  </a:lnTo>
                  <a:lnTo>
                    <a:pt x="354" y="5"/>
                  </a:lnTo>
                  <a:lnTo>
                    <a:pt x="364" y="9"/>
                  </a:lnTo>
                  <a:lnTo>
                    <a:pt x="372" y="15"/>
                  </a:lnTo>
                  <a:lnTo>
                    <a:pt x="381" y="21"/>
                  </a:lnTo>
                  <a:lnTo>
                    <a:pt x="388" y="31"/>
                  </a:lnTo>
                  <a:lnTo>
                    <a:pt x="395" y="42"/>
                  </a:lnTo>
                  <a:lnTo>
                    <a:pt x="395" y="42"/>
                  </a:lnTo>
                  <a:lnTo>
                    <a:pt x="396" y="48"/>
                  </a:lnTo>
                  <a:lnTo>
                    <a:pt x="395" y="55"/>
                  </a:lnTo>
                  <a:lnTo>
                    <a:pt x="391" y="60"/>
                  </a:lnTo>
                  <a:lnTo>
                    <a:pt x="385" y="63"/>
                  </a:lnTo>
                  <a:lnTo>
                    <a:pt x="385" y="63"/>
                  </a:lnTo>
                  <a:lnTo>
                    <a:pt x="380" y="65"/>
                  </a:lnTo>
                  <a:lnTo>
                    <a:pt x="380" y="65"/>
                  </a:lnTo>
                  <a:lnTo>
                    <a:pt x="375" y="63"/>
                  </a:lnTo>
                  <a:lnTo>
                    <a:pt x="370" y="62"/>
                  </a:lnTo>
                  <a:lnTo>
                    <a:pt x="367" y="58"/>
                  </a:lnTo>
                  <a:lnTo>
                    <a:pt x="365" y="55"/>
                  </a:lnTo>
                  <a:lnTo>
                    <a:pt x="365" y="55"/>
                  </a:lnTo>
                  <a:lnTo>
                    <a:pt x="361" y="48"/>
                  </a:lnTo>
                  <a:lnTo>
                    <a:pt x="356" y="44"/>
                  </a:lnTo>
                  <a:lnTo>
                    <a:pt x="351" y="40"/>
                  </a:lnTo>
                  <a:lnTo>
                    <a:pt x="346" y="36"/>
                  </a:lnTo>
                  <a:lnTo>
                    <a:pt x="341" y="35"/>
                  </a:lnTo>
                  <a:lnTo>
                    <a:pt x="335" y="34"/>
                  </a:lnTo>
                  <a:lnTo>
                    <a:pt x="326" y="32"/>
                  </a:lnTo>
                  <a:lnTo>
                    <a:pt x="326" y="32"/>
                  </a:lnTo>
                  <a:lnTo>
                    <a:pt x="319" y="34"/>
                  </a:lnTo>
                  <a:lnTo>
                    <a:pt x="319" y="34"/>
                  </a:lnTo>
                  <a:lnTo>
                    <a:pt x="316" y="34"/>
                  </a:lnTo>
                  <a:lnTo>
                    <a:pt x="16" y="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39"/>
            <p:cNvSpPr>
              <a:spLocks/>
            </p:cNvSpPr>
            <p:nvPr/>
          </p:nvSpPr>
          <p:spPr bwMode="auto">
            <a:xfrm>
              <a:off x="309" y="1395"/>
              <a:ext cx="79" cy="13"/>
            </a:xfrm>
            <a:custGeom>
              <a:avLst/>
              <a:gdLst>
                <a:gd name="T0" fmla="*/ 16 w 396"/>
                <a:gd name="T1" fmla="*/ 32 h 64"/>
                <a:gd name="T2" fmla="*/ 16 w 396"/>
                <a:gd name="T3" fmla="*/ 32 h 64"/>
                <a:gd name="T4" fmla="*/ 8 w 396"/>
                <a:gd name="T5" fmla="*/ 31 h 64"/>
                <a:gd name="T6" fmla="*/ 3 w 396"/>
                <a:gd name="T7" fmla="*/ 28 h 64"/>
                <a:gd name="T8" fmla="*/ 1 w 396"/>
                <a:gd name="T9" fmla="*/ 23 h 64"/>
                <a:gd name="T10" fmla="*/ 0 w 396"/>
                <a:gd name="T11" fmla="*/ 16 h 64"/>
                <a:gd name="T12" fmla="*/ 0 w 396"/>
                <a:gd name="T13" fmla="*/ 16 h 64"/>
                <a:gd name="T14" fmla="*/ 1 w 396"/>
                <a:gd name="T15" fmla="*/ 10 h 64"/>
                <a:gd name="T16" fmla="*/ 3 w 396"/>
                <a:gd name="T17" fmla="*/ 5 h 64"/>
                <a:gd name="T18" fmla="*/ 8 w 396"/>
                <a:gd name="T19" fmla="*/ 2 h 64"/>
                <a:gd name="T20" fmla="*/ 16 w 396"/>
                <a:gd name="T21" fmla="*/ 0 h 64"/>
                <a:gd name="T22" fmla="*/ 316 w 396"/>
                <a:gd name="T23" fmla="*/ 0 h 64"/>
                <a:gd name="T24" fmla="*/ 316 w 396"/>
                <a:gd name="T25" fmla="*/ 0 h 64"/>
                <a:gd name="T26" fmla="*/ 325 w 396"/>
                <a:gd name="T27" fmla="*/ 0 h 64"/>
                <a:gd name="T28" fmla="*/ 325 w 396"/>
                <a:gd name="T29" fmla="*/ 0 h 64"/>
                <a:gd name="T30" fmla="*/ 335 w 396"/>
                <a:gd name="T31" fmla="*/ 0 h 64"/>
                <a:gd name="T32" fmla="*/ 344 w 396"/>
                <a:gd name="T33" fmla="*/ 1 h 64"/>
                <a:gd name="T34" fmla="*/ 354 w 396"/>
                <a:gd name="T35" fmla="*/ 5 h 64"/>
                <a:gd name="T36" fmla="*/ 364 w 396"/>
                <a:gd name="T37" fmla="*/ 8 h 64"/>
                <a:gd name="T38" fmla="*/ 372 w 396"/>
                <a:gd name="T39" fmla="*/ 13 h 64"/>
                <a:gd name="T40" fmla="*/ 381 w 396"/>
                <a:gd name="T41" fmla="*/ 21 h 64"/>
                <a:gd name="T42" fmla="*/ 388 w 396"/>
                <a:gd name="T43" fmla="*/ 31 h 64"/>
                <a:gd name="T44" fmla="*/ 395 w 396"/>
                <a:gd name="T45" fmla="*/ 42 h 64"/>
                <a:gd name="T46" fmla="*/ 395 w 396"/>
                <a:gd name="T47" fmla="*/ 42 h 64"/>
                <a:gd name="T48" fmla="*/ 396 w 396"/>
                <a:gd name="T49" fmla="*/ 48 h 64"/>
                <a:gd name="T50" fmla="*/ 395 w 396"/>
                <a:gd name="T51" fmla="*/ 54 h 64"/>
                <a:gd name="T52" fmla="*/ 391 w 396"/>
                <a:gd name="T53" fmla="*/ 59 h 64"/>
                <a:gd name="T54" fmla="*/ 385 w 396"/>
                <a:gd name="T55" fmla="*/ 63 h 64"/>
                <a:gd name="T56" fmla="*/ 385 w 396"/>
                <a:gd name="T57" fmla="*/ 63 h 64"/>
                <a:gd name="T58" fmla="*/ 380 w 396"/>
                <a:gd name="T59" fmla="*/ 64 h 64"/>
                <a:gd name="T60" fmla="*/ 380 w 396"/>
                <a:gd name="T61" fmla="*/ 64 h 64"/>
                <a:gd name="T62" fmla="*/ 375 w 396"/>
                <a:gd name="T63" fmla="*/ 63 h 64"/>
                <a:gd name="T64" fmla="*/ 370 w 396"/>
                <a:gd name="T65" fmla="*/ 61 h 64"/>
                <a:gd name="T66" fmla="*/ 367 w 396"/>
                <a:gd name="T67" fmla="*/ 58 h 64"/>
                <a:gd name="T68" fmla="*/ 365 w 396"/>
                <a:gd name="T69" fmla="*/ 53 h 64"/>
                <a:gd name="T70" fmla="*/ 365 w 396"/>
                <a:gd name="T71" fmla="*/ 53 h 64"/>
                <a:gd name="T72" fmla="*/ 361 w 396"/>
                <a:gd name="T73" fmla="*/ 47 h 64"/>
                <a:gd name="T74" fmla="*/ 356 w 396"/>
                <a:gd name="T75" fmla="*/ 42 h 64"/>
                <a:gd name="T76" fmla="*/ 351 w 396"/>
                <a:gd name="T77" fmla="*/ 38 h 64"/>
                <a:gd name="T78" fmla="*/ 346 w 396"/>
                <a:gd name="T79" fmla="*/ 36 h 64"/>
                <a:gd name="T80" fmla="*/ 341 w 396"/>
                <a:gd name="T81" fmla="*/ 33 h 64"/>
                <a:gd name="T82" fmla="*/ 335 w 396"/>
                <a:gd name="T83" fmla="*/ 33 h 64"/>
                <a:gd name="T84" fmla="*/ 326 w 396"/>
                <a:gd name="T85" fmla="*/ 32 h 64"/>
                <a:gd name="T86" fmla="*/ 326 w 396"/>
                <a:gd name="T87" fmla="*/ 32 h 64"/>
                <a:gd name="T88" fmla="*/ 319 w 396"/>
                <a:gd name="T89" fmla="*/ 32 h 64"/>
                <a:gd name="T90" fmla="*/ 319 w 396"/>
                <a:gd name="T91" fmla="*/ 32 h 64"/>
                <a:gd name="T92" fmla="*/ 316 w 396"/>
                <a:gd name="T93" fmla="*/ 32 h 64"/>
                <a:gd name="T94" fmla="*/ 16 w 396"/>
                <a:gd name="T95"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16" y="32"/>
                  </a:moveTo>
                  <a:lnTo>
                    <a:pt x="16" y="32"/>
                  </a:lnTo>
                  <a:lnTo>
                    <a:pt x="8" y="31"/>
                  </a:lnTo>
                  <a:lnTo>
                    <a:pt x="3" y="28"/>
                  </a:lnTo>
                  <a:lnTo>
                    <a:pt x="1" y="23"/>
                  </a:lnTo>
                  <a:lnTo>
                    <a:pt x="0" y="16"/>
                  </a:lnTo>
                  <a:lnTo>
                    <a:pt x="0" y="16"/>
                  </a:lnTo>
                  <a:lnTo>
                    <a:pt x="1" y="10"/>
                  </a:lnTo>
                  <a:lnTo>
                    <a:pt x="3" y="5"/>
                  </a:lnTo>
                  <a:lnTo>
                    <a:pt x="8" y="2"/>
                  </a:lnTo>
                  <a:lnTo>
                    <a:pt x="16" y="0"/>
                  </a:lnTo>
                  <a:lnTo>
                    <a:pt x="316" y="0"/>
                  </a:lnTo>
                  <a:lnTo>
                    <a:pt x="316" y="0"/>
                  </a:lnTo>
                  <a:lnTo>
                    <a:pt x="325" y="0"/>
                  </a:lnTo>
                  <a:lnTo>
                    <a:pt x="325" y="0"/>
                  </a:lnTo>
                  <a:lnTo>
                    <a:pt x="335" y="0"/>
                  </a:lnTo>
                  <a:lnTo>
                    <a:pt x="344" y="1"/>
                  </a:lnTo>
                  <a:lnTo>
                    <a:pt x="354" y="5"/>
                  </a:lnTo>
                  <a:lnTo>
                    <a:pt x="364" y="8"/>
                  </a:lnTo>
                  <a:lnTo>
                    <a:pt x="372" y="13"/>
                  </a:lnTo>
                  <a:lnTo>
                    <a:pt x="381" y="21"/>
                  </a:lnTo>
                  <a:lnTo>
                    <a:pt x="388" y="31"/>
                  </a:lnTo>
                  <a:lnTo>
                    <a:pt x="395" y="42"/>
                  </a:lnTo>
                  <a:lnTo>
                    <a:pt x="395" y="42"/>
                  </a:lnTo>
                  <a:lnTo>
                    <a:pt x="396" y="48"/>
                  </a:lnTo>
                  <a:lnTo>
                    <a:pt x="395" y="54"/>
                  </a:lnTo>
                  <a:lnTo>
                    <a:pt x="391" y="59"/>
                  </a:lnTo>
                  <a:lnTo>
                    <a:pt x="385" y="63"/>
                  </a:lnTo>
                  <a:lnTo>
                    <a:pt x="385" y="63"/>
                  </a:lnTo>
                  <a:lnTo>
                    <a:pt x="380" y="64"/>
                  </a:lnTo>
                  <a:lnTo>
                    <a:pt x="380" y="64"/>
                  </a:lnTo>
                  <a:lnTo>
                    <a:pt x="375" y="63"/>
                  </a:lnTo>
                  <a:lnTo>
                    <a:pt x="370" y="61"/>
                  </a:lnTo>
                  <a:lnTo>
                    <a:pt x="367" y="58"/>
                  </a:lnTo>
                  <a:lnTo>
                    <a:pt x="365" y="53"/>
                  </a:lnTo>
                  <a:lnTo>
                    <a:pt x="365" y="53"/>
                  </a:lnTo>
                  <a:lnTo>
                    <a:pt x="361" y="47"/>
                  </a:lnTo>
                  <a:lnTo>
                    <a:pt x="356" y="42"/>
                  </a:lnTo>
                  <a:lnTo>
                    <a:pt x="351" y="38"/>
                  </a:lnTo>
                  <a:lnTo>
                    <a:pt x="346" y="36"/>
                  </a:lnTo>
                  <a:lnTo>
                    <a:pt x="341" y="33"/>
                  </a:lnTo>
                  <a:lnTo>
                    <a:pt x="335" y="33"/>
                  </a:lnTo>
                  <a:lnTo>
                    <a:pt x="326" y="32"/>
                  </a:lnTo>
                  <a:lnTo>
                    <a:pt x="326" y="32"/>
                  </a:lnTo>
                  <a:lnTo>
                    <a:pt x="319" y="32"/>
                  </a:lnTo>
                  <a:lnTo>
                    <a:pt x="319" y="32"/>
                  </a:lnTo>
                  <a:lnTo>
                    <a:pt x="316" y="32"/>
                  </a:lnTo>
                  <a:lnTo>
                    <a:pt x="16" y="3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40"/>
            <p:cNvSpPr>
              <a:spLocks/>
            </p:cNvSpPr>
            <p:nvPr/>
          </p:nvSpPr>
          <p:spPr bwMode="auto">
            <a:xfrm>
              <a:off x="309" y="1367"/>
              <a:ext cx="79" cy="13"/>
            </a:xfrm>
            <a:custGeom>
              <a:avLst/>
              <a:gdLst>
                <a:gd name="T0" fmla="*/ 16 w 396"/>
                <a:gd name="T1" fmla="*/ 33 h 64"/>
                <a:gd name="T2" fmla="*/ 16 w 396"/>
                <a:gd name="T3" fmla="*/ 33 h 64"/>
                <a:gd name="T4" fmla="*/ 8 w 396"/>
                <a:gd name="T5" fmla="*/ 32 h 64"/>
                <a:gd name="T6" fmla="*/ 3 w 396"/>
                <a:gd name="T7" fmla="*/ 28 h 64"/>
                <a:gd name="T8" fmla="*/ 1 w 396"/>
                <a:gd name="T9" fmla="*/ 23 h 64"/>
                <a:gd name="T10" fmla="*/ 0 w 396"/>
                <a:gd name="T11" fmla="*/ 17 h 64"/>
                <a:gd name="T12" fmla="*/ 0 w 396"/>
                <a:gd name="T13" fmla="*/ 17 h 64"/>
                <a:gd name="T14" fmla="*/ 1 w 396"/>
                <a:gd name="T15" fmla="*/ 10 h 64"/>
                <a:gd name="T16" fmla="*/ 3 w 396"/>
                <a:gd name="T17" fmla="*/ 5 h 64"/>
                <a:gd name="T18" fmla="*/ 8 w 396"/>
                <a:gd name="T19" fmla="*/ 2 h 64"/>
                <a:gd name="T20" fmla="*/ 16 w 396"/>
                <a:gd name="T21" fmla="*/ 0 h 64"/>
                <a:gd name="T22" fmla="*/ 316 w 396"/>
                <a:gd name="T23" fmla="*/ 0 h 64"/>
                <a:gd name="T24" fmla="*/ 316 w 396"/>
                <a:gd name="T25" fmla="*/ 0 h 64"/>
                <a:gd name="T26" fmla="*/ 325 w 396"/>
                <a:gd name="T27" fmla="*/ 0 h 64"/>
                <a:gd name="T28" fmla="*/ 325 w 396"/>
                <a:gd name="T29" fmla="*/ 0 h 64"/>
                <a:gd name="T30" fmla="*/ 335 w 396"/>
                <a:gd name="T31" fmla="*/ 0 h 64"/>
                <a:gd name="T32" fmla="*/ 344 w 396"/>
                <a:gd name="T33" fmla="*/ 2 h 64"/>
                <a:gd name="T34" fmla="*/ 354 w 396"/>
                <a:gd name="T35" fmla="*/ 4 h 64"/>
                <a:gd name="T36" fmla="*/ 364 w 396"/>
                <a:gd name="T37" fmla="*/ 8 h 64"/>
                <a:gd name="T38" fmla="*/ 372 w 396"/>
                <a:gd name="T39" fmla="*/ 14 h 64"/>
                <a:gd name="T40" fmla="*/ 381 w 396"/>
                <a:gd name="T41" fmla="*/ 22 h 64"/>
                <a:gd name="T42" fmla="*/ 388 w 396"/>
                <a:gd name="T43" fmla="*/ 30 h 64"/>
                <a:gd name="T44" fmla="*/ 395 w 396"/>
                <a:gd name="T45" fmla="*/ 42 h 64"/>
                <a:gd name="T46" fmla="*/ 395 w 396"/>
                <a:gd name="T47" fmla="*/ 42 h 64"/>
                <a:gd name="T48" fmla="*/ 396 w 396"/>
                <a:gd name="T49" fmla="*/ 48 h 64"/>
                <a:gd name="T50" fmla="*/ 395 w 396"/>
                <a:gd name="T51" fmla="*/ 54 h 64"/>
                <a:gd name="T52" fmla="*/ 391 w 396"/>
                <a:gd name="T53" fmla="*/ 59 h 64"/>
                <a:gd name="T54" fmla="*/ 385 w 396"/>
                <a:gd name="T55" fmla="*/ 63 h 64"/>
                <a:gd name="T56" fmla="*/ 385 w 396"/>
                <a:gd name="T57" fmla="*/ 63 h 64"/>
                <a:gd name="T58" fmla="*/ 380 w 396"/>
                <a:gd name="T59" fmla="*/ 64 h 64"/>
                <a:gd name="T60" fmla="*/ 380 w 396"/>
                <a:gd name="T61" fmla="*/ 64 h 64"/>
                <a:gd name="T62" fmla="*/ 375 w 396"/>
                <a:gd name="T63" fmla="*/ 64 h 64"/>
                <a:gd name="T64" fmla="*/ 370 w 396"/>
                <a:gd name="T65" fmla="*/ 61 h 64"/>
                <a:gd name="T66" fmla="*/ 367 w 396"/>
                <a:gd name="T67" fmla="*/ 58 h 64"/>
                <a:gd name="T68" fmla="*/ 365 w 396"/>
                <a:gd name="T69" fmla="*/ 54 h 64"/>
                <a:gd name="T70" fmla="*/ 365 w 396"/>
                <a:gd name="T71" fmla="*/ 54 h 64"/>
                <a:gd name="T72" fmla="*/ 361 w 396"/>
                <a:gd name="T73" fmla="*/ 48 h 64"/>
                <a:gd name="T74" fmla="*/ 356 w 396"/>
                <a:gd name="T75" fmla="*/ 43 h 64"/>
                <a:gd name="T76" fmla="*/ 351 w 396"/>
                <a:gd name="T77" fmla="*/ 39 h 64"/>
                <a:gd name="T78" fmla="*/ 346 w 396"/>
                <a:gd name="T79" fmla="*/ 37 h 64"/>
                <a:gd name="T80" fmla="*/ 341 w 396"/>
                <a:gd name="T81" fmla="*/ 34 h 64"/>
                <a:gd name="T82" fmla="*/ 335 w 396"/>
                <a:gd name="T83" fmla="*/ 33 h 64"/>
                <a:gd name="T84" fmla="*/ 326 w 396"/>
                <a:gd name="T85" fmla="*/ 33 h 64"/>
                <a:gd name="T86" fmla="*/ 326 w 396"/>
                <a:gd name="T87" fmla="*/ 33 h 64"/>
                <a:gd name="T88" fmla="*/ 319 w 396"/>
                <a:gd name="T89" fmla="*/ 33 h 64"/>
                <a:gd name="T90" fmla="*/ 319 w 396"/>
                <a:gd name="T91" fmla="*/ 33 h 64"/>
                <a:gd name="T92" fmla="*/ 316 w 396"/>
                <a:gd name="T93" fmla="*/ 33 h 64"/>
                <a:gd name="T94" fmla="*/ 16 w 396"/>
                <a:gd name="T95" fmla="*/ 3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16" y="33"/>
                  </a:moveTo>
                  <a:lnTo>
                    <a:pt x="16" y="33"/>
                  </a:lnTo>
                  <a:lnTo>
                    <a:pt x="8" y="32"/>
                  </a:lnTo>
                  <a:lnTo>
                    <a:pt x="3" y="28"/>
                  </a:lnTo>
                  <a:lnTo>
                    <a:pt x="1" y="23"/>
                  </a:lnTo>
                  <a:lnTo>
                    <a:pt x="0" y="17"/>
                  </a:lnTo>
                  <a:lnTo>
                    <a:pt x="0" y="17"/>
                  </a:lnTo>
                  <a:lnTo>
                    <a:pt x="1" y="10"/>
                  </a:lnTo>
                  <a:lnTo>
                    <a:pt x="3" y="5"/>
                  </a:lnTo>
                  <a:lnTo>
                    <a:pt x="8" y="2"/>
                  </a:lnTo>
                  <a:lnTo>
                    <a:pt x="16" y="0"/>
                  </a:lnTo>
                  <a:lnTo>
                    <a:pt x="316" y="0"/>
                  </a:lnTo>
                  <a:lnTo>
                    <a:pt x="316" y="0"/>
                  </a:lnTo>
                  <a:lnTo>
                    <a:pt x="325" y="0"/>
                  </a:lnTo>
                  <a:lnTo>
                    <a:pt x="325" y="0"/>
                  </a:lnTo>
                  <a:lnTo>
                    <a:pt x="335" y="0"/>
                  </a:lnTo>
                  <a:lnTo>
                    <a:pt x="344" y="2"/>
                  </a:lnTo>
                  <a:lnTo>
                    <a:pt x="354" y="4"/>
                  </a:lnTo>
                  <a:lnTo>
                    <a:pt x="364" y="8"/>
                  </a:lnTo>
                  <a:lnTo>
                    <a:pt x="372" y="14"/>
                  </a:lnTo>
                  <a:lnTo>
                    <a:pt x="381" y="22"/>
                  </a:lnTo>
                  <a:lnTo>
                    <a:pt x="388" y="30"/>
                  </a:lnTo>
                  <a:lnTo>
                    <a:pt x="395" y="42"/>
                  </a:lnTo>
                  <a:lnTo>
                    <a:pt x="395" y="42"/>
                  </a:lnTo>
                  <a:lnTo>
                    <a:pt x="396" y="48"/>
                  </a:lnTo>
                  <a:lnTo>
                    <a:pt x="395" y="54"/>
                  </a:lnTo>
                  <a:lnTo>
                    <a:pt x="391" y="59"/>
                  </a:lnTo>
                  <a:lnTo>
                    <a:pt x="385" y="63"/>
                  </a:lnTo>
                  <a:lnTo>
                    <a:pt x="385" y="63"/>
                  </a:lnTo>
                  <a:lnTo>
                    <a:pt x="380" y="64"/>
                  </a:lnTo>
                  <a:lnTo>
                    <a:pt x="380" y="64"/>
                  </a:lnTo>
                  <a:lnTo>
                    <a:pt x="375" y="64"/>
                  </a:lnTo>
                  <a:lnTo>
                    <a:pt x="370" y="61"/>
                  </a:lnTo>
                  <a:lnTo>
                    <a:pt x="367" y="58"/>
                  </a:lnTo>
                  <a:lnTo>
                    <a:pt x="365" y="54"/>
                  </a:lnTo>
                  <a:lnTo>
                    <a:pt x="365" y="54"/>
                  </a:lnTo>
                  <a:lnTo>
                    <a:pt x="361" y="48"/>
                  </a:lnTo>
                  <a:lnTo>
                    <a:pt x="356" y="43"/>
                  </a:lnTo>
                  <a:lnTo>
                    <a:pt x="351" y="39"/>
                  </a:lnTo>
                  <a:lnTo>
                    <a:pt x="346" y="37"/>
                  </a:lnTo>
                  <a:lnTo>
                    <a:pt x="341" y="34"/>
                  </a:lnTo>
                  <a:lnTo>
                    <a:pt x="335" y="33"/>
                  </a:lnTo>
                  <a:lnTo>
                    <a:pt x="326" y="33"/>
                  </a:lnTo>
                  <a:lnTo>
                    <a:pt x="326" y="33"/>
                  </a:lnTo>
                  <a:lnTo>
                    <a:pt x="319" y="33"/>
                  </a:lnTo>
                  <a:lnTo>
                    <a:pt x="319" y="33"/>
                  </a:lnTo>
                  <a:lnTo>
                    <a:pt x="316" y="33"/>
                  </a:lnTo>
                  <a:lnTo>
                    <a:pt x="16" y="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41"/>
            <p:cNvSpPr>
              <a:spLocks/>
            </p:cNvSpPr>
            <p:nvPr/>
          </p:nvSpPr>
          <p:spPr bwMode="auto">
            <a:xfrm>
              <a:off x="309" y="1339"/>
              <a:ext cx="79" cy="13"/>
            </a:xfrm>
            <a:custGeom>
              <a:avLst/>
              <a:gdLst>
                <a:gd name="T0" fmla="*/ 16 w 396"/>
                <a:gd name="T1" fmla="*/ 34 h 65"/>
                <a:gd name="T2" fmla="*/ 16 w 396"/>
                <a:gd name="T3" fmla="*/ 34 h 65"/>
                <a:gd name="T4" fmla="*/ 8 w 396"/>
                <a:gd name="T5" fmla="*/ 32 h 65"/>
                <a:gd name="T6" fmla="*/ 3 w 396"/>
                <a:gd name="T7" fmla="*/ 29 h 65"/>
                <a:gd name="T8" fmla="*/ 1 w 396"/>
                <a:gd name="T9" fmla="*/ 24 h 65"/>
                <a:gd name="T10" fmla="*/ 0 w 396"/>
                <a:gd name="T11" fmla="*/ 17 h 65"/>
                <a:gd name="T12" fmla="*/ 0 w 396"/>
                <a:gd name="T13" fmla="*/ 17 h 65"/>
                <a:gd name="T14" fmla="*/ 1 w 396"/>
                <a:gd name="T15" fmla="*/ 11 h 65"/>
                <a:gd name="T16" fmla="*/ 3 w 396"/>
                <a:gd name="T17" fmla="*/ 6 h 65"/>
                <a:gd name="T18" fmla="*/ 8 w 396"/>
                <a:gd name="T19" fmla="*/ 2 h 65"/>
                <a:gd name="T20" fmla="*/ 16 w 396"/>
                <a:gd name="T21" fmla="*/ 1 h 65"/>
                <a:gd name="T22" fmla="*/ 316 w 396"/>
                <a:gd name="T23" fmla="*/ 1 h 65"/>
                <a:gd name="T24" fmla="*/ 316 w 396"/>
                <a:gd name="T25" fmla="*/ 1 h 65"/>
                <a:gd name="T26" fmla="*/ 325 w 396"/>
                <a:gd name="T27" fmla="*/ 0 h 65"/>
                <a:gd name="T28" fmla="*/ 325 w 396"/>
                <a:gd name="T29" fmla="*/ 0 h 65"/>
                <a:gd name="T30" fmla="*/ 335 w 396"/>
                <a:gd name="T31" fmla="*/ 1 h 65"/>
                <a:gd name="T32" fmla="*/ 344 w 396"/>
                <a:gd name="T33" fmla="*/ 2 h 65"/>
                <a:gd name="T34" fmla="*/ 354 w 396"/>
                <a:gd name="T35" fmla="*/ 5 h 65"/>
                <a:gd name="T36" fmla="*/ 364 w 396"/>
                <a:gd name="T37" fmla="*/ 9 h 65"/>
                <a:gd name="T38" fmla="*/ 372 w 396"/>
                <a:gd name="T39" fmla="*/ 14 h 65"/>
                <a:gd name="T40" fmla="*/ 381 w 396"/>
                <a:gd name="T41" fmla="*/ 21 h 65"/>
                <a:gd name="T42" fmla="*/ 388 w 396"/>
                <a:gd name="T43" fmla="*/ 31 h 65"/>
                <a:gd name="T44" fmla="*/ 395 w 396"/>
                <a:gd name="T45" fmla="*/ 42 h 65"/>
                <a:gd name="T46" fmla="*/ 395 w 396"/>
                <a:gd name="T47" fmla="*/ 42 h 65"/>
                <a:gd name="T48" fmla="*/ 396 w 396"/>
                <a:gd name="T49" fmla="*/ 49 h 65"/>
                <a:gd name="T50" fmla="*/ 395 w 396"/>
                <a:gd name="T51" fmla="*/ 55 h 65"/>
                <a:gd name="T52" fmla="*/ 391 w 396"/>
                <a:gd name="T53" fmla="*/ 60 h 65"/>
                <a:gd name="T54" fmla="*/ 385 w 396"/>
                <a:gd name="T55" fmla="*/ 63 h 65"/>
                <a:gd name="T56" fmla="*/ 385 w 396"/>
                <a:gd name="T57" fmla="*/ 63 h 65"/>
                <a:gd name="T58" fmla="*/ 380 w 396"/>
                <a:gd name="T59" fmla="*/ 65 h 65"/>
                <a:gd name="T60" fmla="*/ 380 w 396"/>
                <a:gd name="T61" fmla="*/ 65 h 65"/>
                <a:gd name="T62" fmla="*/ 375 w 396"/>
                <a:gd name="T63" fmla="*/ 63 h 65"/>
                <a:gd name="T64" fmla="*/ 370 w 396"/>
                <a:gd name="T65" fmla="*/ 62 h 65"/>
                <a:gd name="T66" fmla="*/ 367 w 396"/>
                <a:gd name="T67" fmla="*/ 58 h 65"/>
                <a:gd name="T68" fmla="*/ 365 w 396"/>
                <a:gd name="T69" fmla="*/ 55 h 65"/>
                <a:gd name="T70" fmla="*/ 365 w 396"/>
                <a:gd name="T71" fmla="*/ 55 h 65"/>
                <a:gd name="T72" fmla="*/ 361 w 396"/>
                <a:gd name="T73" fmla="*/ 49 h 65"/>
                <a:gd name="T74" fmla="*/ 356 w 396"/>
                <a:gd name="T75" fmla="*/ 44 h 65"/>
                <a:gd name="T76" fmla="*/ 351 w 396"/>
                <a:gd name="T77" fmla="*/ 39 h 65"/>
                <a:gd name="T78" fmla="*/ 346 w 396"/>
                <a:gd name="T79" fmla="*/ 36 h 65"/>
                <a:gd name="T80" fmla="*/ 341 w 396"/>
                <a:gd name="T81" fmla="*/ 35 h 65"/>
                <a:gd name="T82" fmla="*/ 335 w 396"/>
                <a:gd name="T83" fmla="*/ 34 h 65"/>
                <a:gd name="T84" fmla="*/ 326 w 396"/>
                <a:gd name="T85" fmla="*/ 32 h 65"/>
                <a:gd name="T86" fmla="*/ 326 w 396"/>
                <a:gd name="T87" fmla="*/ 32 h 65"/>
                <a:gd name="T88" fmla="*/ 319 w 396"/>
                <a:gd name="T89" fmla="*/ 34 h 65"/>
                <a:gd name="T90" fmla="*/ 319 w 396"/>
                <a:gd name="T91" fmla="*/ 34 h 65"/>
                <a:gd name="T92" fmla="*/ 316 w 396"/>
                <a:gd name="T93" fmla="*/ 34 h 65"/>
                <a:gd name="T94" fmla="*/ 16 w 396"/>
                <a:gd name="T95" fmla="*/ 3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16" y="34"/>
                  </a:moveTo>
                  <a:lnTo>
                    <a:pt x="16" y="34"/>
                  </a:lnTo>
                  <a:lnTo>
                    <a:pt x="8" y="32"/>
                  </a:lnTo>
                  <a:lnTo>
                    <a:pt x="3" y="29"/>
                  </a:lnTo>
                  <a:lnTo>
                    <a:pt x="1" y="24"/>
                  </a:lnTo>
                  <a:lnTo>
                    <a:pt x="0" y="17"/>
                  </a:lnTo>
                  <a:lnTo>
                    <a:pt x="0" y="17"/>
                  </a:lnTo>
                  <a:lnTo>
                    <a:pt x="1" y="11"/>
                  </a:lnTo>
                  <a:lnTo>
                    <a:pt x="3" y="6"/>
                  </a:lnTo>
                  <a:lnTo>
                    <a:pt x="8" y="2"/>
                  </a:lnTo>
                  <a:lnTo>
                    <a:pt x="16" y="1"/>
                  </a:lnTo>
                  <a:lnTo>
                    <a:pt x="316" y="1"/>
                  </a:lnTo>
                  <a:lnTo>
                    <a:pt x="316" y="1"/>
                  </a:lnTo>
                  <a:lnTo>
                    <a:pt x="325" y="0"/>
                  </a:lnTo>
                  <a:lnTo>
                    <a:pt x="325" y="0"/>
                  </a:lnTo>
                  <a:lnTo>
                    <a:pt x="335" y="1"/>
                  </a:lnTo>
                  <a:lnTo>
                    <a:pt x="344" y="2"/>
                  </a:lnTo>
                  <a:lnTo>
                    <a:pt x="354" y="5"/>
                  </a:lnTo>
                  <a:lnTo>
                    <a:pt x="364" y="9"/>
                  </a:lnTo>
                  <a:lnTo>
                    <a:pt x="372" y="14"/>
                  </a:lnTo>
                  <a:lnTo>
                    <a:pt x="381" y="21"/>
                  </a:lnTo>
                  <a:lnTo>
                    <a:pt x="388" y="31"/>
                  </a:lnTo>
                  <a:lnTo>
                    <a:pt x="395" y="42"/>
                  </a:lnTo>
                  <a:lnTo>
                    <a:pt x="395" y="42"/>
                  </a:lnTo>
                  <a:lnTo>
                    <a:pt x="396" y="49"/>
                  </a:lnTo>
                  <a:lnTo>
                    <a:pt x="395" y="55"/>
                  </a:lnTo>
                  <a:lnTo>
                    <a:pt x="391" y="60"/>
                  </a:lnTo>
                  <a:lnTo>
                    <a:pt x="385" y="63"/>
                  </a:lnTo>
                  <a:lnTo>
                    <a:pt x="385" y="63"/>
                  </a:lnTo>
                  <a:lnTo>
                    <a:pt x="380" y="65"/>
                  </a:lnTo>
                  <a:lnTo>
                    <a:pt x="380" y="65"/>
                  </a:lnTo>
                  <a:lnTo>
                    <a:pt x="375" y="63"/>
                  </a:lnTo>
                  <a:lnTo>
                    <a:pt x="370" y="62"/>
                  </a:lnTo>
                  <a:lnTo>
                    <a:pt x="367" y="58"/>
                  </a:lnTo>
                  <a:lnTo>
                    <a:pt x="365" y="55"/>
                  </a:lnTo>
                  <a:lnTo>
                    <a:pt x="365" y="55"/>
                  </a:lnTo>
                  <a:lnTo>
                    <a:pt x="361" y="49"/>
                  </a:lnTo>
                  <a:lnTo>
                    <a:pt x="356" y="44"/>
                  </a:lnTo>
                  <a:lnTo>
                    <a:pt x="351" y="39"/>
                  </a:lnTo>
                  <a:lnTo>
                    <a:pt x="346" y="36"/>
                  </a:lnTo>
                  <a:lnTo>
                    <a:pt x="341" y="35"/>
                  </a:lnTo>
                  <a:lnTo>
                    <a:pt x="335" y="34"/>
                  </a:lnTo>
                  <a:lnTo>
                    <a:pt x="326" y="32"/>
                  </a:lnTo>
                  <a:lnTo>
                    <a:pt x="326" y="32"/>
                  </a:lnTo>
                  <a:lnTo>
                    <a:pt x="319" y="34"/>
                  </a:lnTo>
                  <a:lnTo>
                    <a:pt x="319" y="34"/>
                  </a:lnTo>
                  <a:lnTo>
                    <a:pt x="316" y="34"/>
                  </a:lnTo>
                  <a:lnTo>
                    <a:pt x="16" y="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42"/>
            <p:cNvSpPr>
              <a:spLocks/>
            </p:cNvSpPr>
            <p:nvPr/>
          </p:nvSpPr>
          <p:spPr bwMode="auto">
            <a:xfrm>
              <a:off x="293" y="1315"/>
              <a:ext cx="111" cy="150"/>
            </a:xfrm>
            <a:custGeom>
              <a:avLst/>
              <a:gdLst>
                <a:gd name="T0" fmla="*/ 332 w 557"/>
                <a:gd name="T1" fmla="*/ 0 h 749"/>
                <a:gd name="T2" fmla="*/ 332 w 557"/>
                <a:gd name="T3" fmla="*/ 0 h 749"/>
                <a:gd name="T4" fmla="*/ 299 w 557"/>
                <a:gd name="T5" fmla="*/ 1 h 749"/>
                <a:gd name="T6" fmla="*/ 267 w 557"/>
                <a:gd name="T7" fmla="*/ 3 h 749"/>
                <a:gd name="T8" fmla="*/ 200 w 557"/>
                <a:gd name="T9" fmla="*/ 6 h 749"/>
                <a:gd name="T10" fmla="*/ 200 w 557"/>
                <a:gd name="T11" fmla="*/ 6 h 749"/>
                <a:gd name="T12" fmla="*/ 132 w 557"/>
                <a:gd name="T13" fmla="*/ 9 h 749"/>
                <a:gd name="T14" fmla="*/ 98 w 557"/>
                <a:gd name="T15" fmla="*/ 10 h 749"/>
                <a:gd name="T16" fmla="*/ 66 w 557"/>
                <a:gd name="T17" fmla="*/ 11 h 749"/>
                <a:gd name="T18" fmla="*/ 66 w 557"/>
                <a:gd name="T19" fmla="*/ 11 h 749"/>
                <a:gd name="T20" fmla="*/ 32 w 557"/>
                <a:gd name="T21" fmla="*/ 10 h 749"/>
                <a:gd name="T22" fmla="*/ 0 w 557"/>
                <a:gd name="T23" fmla="*/ 9 h 749"/>
                <a:gd name="T24" fmla="*/ 0 w 557"/>
                <a:gd name="T25" fmla="*/ 9 h 749"/>
                <a:gd name="T26" fmla="*/ 0 w 557"/>
                <a:gd name="T27" fmla="*/ 349 h 749"/>
                <a:gd name="T28" fmla="*/ 0 w 557"/>
                <a:gd name="T29" fmla="*/ 713 h 749"/>
                <a:gd name="T30" fmla="*/ 0 w 557"/>
                <a:gd name="T31" fmla="*/ 713 h 749"/>
                <a:gd name="T32" fmla="*/ 71 w 557"/>
                <a:gd name="T33" fmla="*/ 709 h 749"/>
                <a:gd name="T34" fmla="*/ 144 w 557"/>
                <a:gd name="T35" fmla="*/ 706 h 749"/>
                <a:gd name="T36" fmla="*/ 220 w 557"/>
                <a:gd name="T37" fmla="*/ 704 h 749"/>
                <a:gd name="T38" fmla="*/ 297 w 557"/>
                <a:gd name="T39" fmla="*/ 703 h 749"/>
                <a:gd name="T40" fmla="*/ 297 w 557"/>
                <a:gd name="T41" fmla="*/ 703 h 749"/>
                <a:gd name="T42" fmla="*/ 353 w 557"/>
                <a:gd name="T43" fmla="*/ 703 h 749"/>
                <a:gd name="T44" fmla="*/ 407 w 557"/>
                <a:gd name="T45" fmla="*/ 706 h 749"/>
                <a:gd name="T46" fmla="*/ 434 w 557"/>
                <a:gd name="T47" fmla="*/ 709 h 749"/>
                <a:gd name="T48" fmla="*/ 458 w 557"/>
                <a:gd name="T49" fmla="*/ 711 h 749"/>
                <a:gd name="T50" fmla="*/ 484 w 557"/>
                <a:gd name="T51" fmla="*/ 715 h 749"/>
                <a:gd name="T52" fmla="*/ 508 w 557"/>
                <a:gd name="T53" fmla="*/ 720 h 749"/>
                <a:gd name="T54" fmla="*/ 508 w 557"/>
                <a:gd name="T55" fmla="*/ 720 h 749"/>
                <a:gd name="T56" fmla="*/ 512 w 557"/>
                <a:gd name="T57" fmla="*/ 723 h 749"/>
                <a:gd name="T58" fmla="*/ 517 w 557"/>
                <a:gd name="T59" fmla="*/ 726 h 749"/>
                <a:gd name="T60" fmla="*/ 528 w 557"/>
                <a:gd name="T61" fmla="*/ 735 h 749"/>
                <a:gd name="T62" fmla="*/ 540 w 557"/>
                <a:gd name="T63" fmla="*/ 744 h 749"/>
                <a:gd name="T64" fmla="*/ 545 w 557"/>
                <a:gd name="T65" fmla="*/ 747 h 749"/>
                <a:gd name="T66" fmla="*/ 550 w 557"/>
                <a:gd name="T67" fmla="*/ 749 h 749"/>
                <a:gd name="T68" fmla="*/ 550 w 557"/>
                <a:gd name="T69" fmla="*/ 749 h 749"/>
                <a:gd name="T70" fmla="*/ 553 w 557"/>
                <a:gd name="T71" fmla="*/ 747 h 749"/>
                <a:gd name="T72" fmla="*/ 555 w 557"/>
                <a:gd name="T73" fmla="*/ 745 h 749"/>
                <a:gd name="T74" fmla="*/ 557 w 557"/>
                <a:gd name="T75" fmla="*/ 741 h 749"/>
                <a:gd name="T76" fmla="*/ 557 w 557"/>
                <a:gd name="T77" fmla="*/ 736 h 749"/>
                <a:gd name="T78" fmla="*/ 557 w 557"/>
                <a:gd name="T79" fmla="*/ 736 h 749"/>
                <a:gd name="T80" fmla="*/ 557 w 557"/>
                <a:gd name="T81" fmla="*/ 65 h 749"/>
                <a:gd name="T82" fmla="*/ 557 w 557"/>
                <a:gd name="T83" fmla="*/ 65 h 749"/>
                <a:gd name="T84" fmla="*/ 547 w 557"/>
                <a:gd name="T85" fmla="*/ 56 h 749"/>
                <a:gd name="T86" fmla="*/ 535 w 557"/>
                <a:gd name="T87" fmla="*/ 47 h 749"/>
                <a:gd name="T88" fmla="*/ 524 w 557"/>
                <a:gd name="T89" fmla="*/ 40 h 749"/>
                <a:gd name="T90" fmla="*/ 513 w 557"/>
                <a:gd name="T91" fmla="*/ 34 h 749"/>
                <a:gd name="T92" fmla="*/ 499 w 557"/>
                <a:gd name="T93" fmla="*/ 28 h 749"/>
                <a:gd name="T94" fmla="*/ 487 w 557"/>
                <a:gd name="T95" fmla="*/ 21 h 749"/>
                <a:gd name="T96" fmla="*/ 473 w 557"/>
                <a:gd name="T97" fmla="*/ 18 h 749"/>
                <a:gd name="T98" fmla="*/ 460 w 557"/>
                <a:gd name="T99" fmla="*/ 14 h 749"/>
                <a:gd name="T100" fmla="*/ 430 w 557"/>
                <a:gd name="T101" fmla="*/ 8 h 749"/>
                <a:gd name="T102" fmla="*/ 399 w 557"/>
                <a:gd name="T103" fmla="*/ 4 h 749"/>
                <a:gd name="T104" fmla="*/ 365 w 557"/>
                <a:gd name="T105" fmla="*/ 1 h 749"/>
                <a:gd name="T106" fmla="*/ 332 w 557"/>
                <a:gd name="T107" fmla="*/ 0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7" h="749">
                  <a:moveTo>
                    <a:pt x="332" y="0"/>
                  </a:moveTo>
                  <a:lnTo>
                    <a:pt x="332" y="0"/>
                  </a:lnTo>
                  <a:lnTo>
                    <a:pt x="299" y="1"/>
                  </a:lnTo>
                  <a:lnTo>
                    <a:pt x="267" y="3"/>
                  </a:lnTo>
                  <a:lnTo>
                    <a:pt x="200" y="6"/>
                  </a:lnTo>
                  <a:lnTo>
                    <a:pt x="200" y="6"/>
                  </a:lnTo>
                  <a:lnTo>
                    <a:pt x="132" y="9"/>
                  </a:lnTo>
                  <a:lnTo>
                    <a:pt x="98" y="10"/>
                  </a:lnTo>
                  <a:lnTo>
                    <a:pt x="66" y="11"/>
                  </a:lnTo>
                  <a:lnTo>
                    <a:pt x="66" y="11"/>
                  </a:lnTo>
                  <a:lnTo>
                    <a:pt x="32" y="10"/>
                  </a:lnTo>
                  <a:lnTo>
                    <a:pt x="0" y="9"/>
                  </a:lnTo>
                  <a:lnTo>
                    <a:pt x="0" y="9"/>
                  </a:lnTo>
                  <a:lnTo>
                    <a:pt x="0" y="349"/>
                  </a:lnTo>
                  <a:lnTo>
                    <a:pt x="0" y="713"/>
                  </a:lnTo>
                  <a:lnTo>
                    <a:pt x="0" y="713"/>
                  </a:lnTo>
                  <a:lnTo>
                    <a:pt x="71" y="709"/>
                  </a:lnTo>
                  <a:lnTo>
                    <a:pt x="144" y="706"/>
                  </a:lnTo>
                  <a:lnTo>
                    <a:pt x="220" y="704"/>
                  </a:lnTo>
                  <a:lnTo>
                    <a:pt x="297" y="703"/>
                  </a:lnTo>
                  <a:lnTo>
                    <a:pt x="297" y="703"/>
                  </a:lnTo>
                  <a:lnTo>
                    <a:pt x="353" y="703"/>
                  </a:lnTo>
                  <a:lnTo>
                    <a:pt x="407" y="706"/>
                  </a:lnTo>
                  <a:lnTo>
                    <a:pt x="434" y="709"/>
                  </a:lnTo>
                  <a:lnTo>
                    <a:pt x="458" y="711"/>
                  </a:lnTo>
                  <a:lnTo>
                    <a:pt x="484" y="715"/>
                  </a:lnTo>
                  <a:lnTo>
                    <a:pt x="508" y="720"/>
                  </a:lnTo>
                  <a:lnTo>
                    <a:pt x="508" y="720"/>
                  </a:lnTo>
                  <a:lnTo>
                    <a:pt x="512" y="723"/>
                  </a:lnTo>
                  <a:lnTo>
                    <a:pt x="517" y="726"/>
                  </a:lnTo>
                  <a:lnTo>
                    <a:pt x="528" y="735"/>
                  </a:lnTo>
                  <a:lnTo>
                    <a:pt x="540" y="744"/>
                  </a:lnTo>
                  <a:lnTo>
                    <a:pt x="545" y="747"/>
                  </a:lnTo>
                  <a:lnTo>
                    <a:pt x="550" y="749"/>
                  </a:lnTo>
                  <a:lnTo>
                    <a:pt x="550" y="749"/>
                  </a:lnTo>
                  <a:lnTo>
                    <a:pt x="553" y="747"/>
                  </a:lnTo>
                  <a:lnTo>
                    <a:pt x="555" y="745"/>
                  </a:lnTo>
                  <a:lnTo>
                    <a:pt x="557" y="741"/>
                  </a:lnTo>
                  <a:lnTo>
                    <a:pt x="557" y="736"/>
                  </a:lnTo>
                  <a:lnTo>
                    <a:pt x="557" y="736"/>
                  </a:lnTo>
                  <a:lnTo>
                    <a:pt x="557" y="65"/>
                  </a:lnTo>
                  <a:lnTo>
                    <a:pt x="557" y="65"/>
                  </a:lnTo>
                  <a:lnTo>
                    <a:pt x="547" y="56"/>
                  </a:lnTo>
                  <a:lnTo>
                    <a:pt x="535" y="47"/>
                  </a:lnTo>
                  <a:lnTo>
                    <a:pt x="524" y="40"/>
                  </a:lnTo>
                  <a:lnTo>
                    <a:pt x="513" y="34"/>
                  </a:lnTo>
                  <a:lnTo>
                    <a:pt x="499" y="28"/>
                  </a:lnTo>
                  <a:lnTo>
                    <a:pt x="487" y="21"/>
                  </a:lnTo>
                  <a:lnTo>
                    <a:pt x="473" y="18"/>
                  </a:lnTo>
                  <a:lnTo>
                    <a:pt x="460" y="14"/>
                  </a:lnTo>
                  <a:lnTo>
                    <a:pt x="430" y="8"/>
                  </a:lnTo>
                  <a:lnTo>
                    <a:pt x="399" y="4"/>
                  </a:lnTo>
                  <a:lnTo>
                    <a:pt x="365" y="1"/>
                  </a:lnTo>
                  <a:lnTo>
                    <a:pt x="3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43"/>
            <p:cNvSpPr>
              <a:spLocks noEditPoints="1"/>
            </p:cNvSpPr>
            <p:nvPr/>
          </p:nvSpPr>
          <p:spPr bwMode="auto">
            <a:xfrm>
              <a:off x="288" y="1314"/>
              <a:ext cx="246" cy="158"/>
            </a:xfrm>
            <a:custGeom>
              <a:avLst/>
              <a:gdLst>
                <a:gd name="T0" fmla="*/ 89 w 1229"/>
                <a:gd name="T1" fmla="*/ 17 h 792"/>
                <a:gd name="T2" fmla="*/ 155 w 1229"/>
                <a:gd name="T3" fmla="*/ 15 h 792"/>
                <a:gd name="T4" fmla="*/ 223 w 1229"/>
                <a:gd name="T5" fmla="*/ 12 h 792"/>
                <a:gd name="T6" fmla="*/ 322 w 1229"/>
                <a:gd name="T7" fmla="*/ 7 h 792"/>
                <a:gd name="T8" fmla="*/ 355 w 1229"/>
                <a:gd name="T9" fmla="*/ 6 h 792"/>
                <a:gd name="T10" fmla="*/ 422 w 1229"/>
                <a:gd name="T11" fmla="*/ 10 h 792"/>
                <a:gd name="T12" fmla="*/ 483 w 1229"/>
                <a:gd name="T13" fmla="*/ 20 h 792"/>
                <a:gd name="T14" fmla="*/ 510 w 1229"/>
                <a:gd name="T15" fmla="*/ 27 h 792"/>
                <a:gd name="T16" fmla="*/ 536 w 1229"/>
                <a:gd name="T17" fmla="*/ 40 h 792"/>
                <a:gd name="T18" fmla="*/ 558 w 1229"/>
                <a:gd name="T19" fmla="*/ 53 h 792"/>
                <a:gd name="T20" fmla="*/ 580 w 1229"/>
                <a:gd name="T21" fmla="*/ 71 h 792"/>
                <a:gd name="T22" fmla="*/ 580 w 1229"/>
                <a:gd name="T23" fmla="*/ 742 h 792"/>
                <a:gd name="T24" fmla="*/ 580 w 1229"/>
                <a:gd name="T25" fmla="*/ 747 h 792"/>
                <a:gd name="T26" fmla="*/ 576 w 1229"/>
                <a:gd name="T27" fmla="*/ 753 h 792"/>
                <a:gd name="T28" fmla="*/ 573 w 1229"/>
                <a:gd name="T29" fmla="*/ 755 h 792"/>
                <a:gd name="T30" fmla="*/ 563 w 1229"/>
                <a:gd name="T31" fmla="*/ 750 h 792"/>
                <a:gd name="T32" fmla="*/ 540 w 1229"/>
                <a:gd name="T33" fmla="*/ 732 h 792"/>
                <a:gd name="T34" fmla="*/ 531 w 1229"/>
                <a:gd name="T35" fmla="*/ 726 h 792"/>
                <a:gd name="T36" fmla="*/ 507 w 1229"/>
                <a:gd name="T37" fmla="*/ 721 h 792"/>
                <a:gd name="T38" fmla="*/ 457 w 1229"/>
                <a:gd name="T39" fmla="*/ 715 h 792"/>
                <a:gd name="T40" fmla="*/ 376 w 1229"/>
                <a:gd name="T41" fmla="*/ 709 h 792"/>
                <a:gd name="T42" fmla="*/ 320 w 1229"/>
                <a:gd name="T43" fmla="*/ 709 h 792"/>
                <a:gd name="T44" fmla="*/ 167 w 1229"/>
                <a:gd name="T45" fmla="*/ 712 h 792"/>
                <a:gd name="T46" fmla="*/ 23 w 1229"/>
                <a:gd name="T47" fmla="*/ 719 h 792"/>
                <a:gd name="T48" fmla="*/ 23 w 1229"/>
                <a:gd name="T49" fmla="*/ 355 h 792"/>
                <a:gd name="T50" fmla="*/ 23 w 1229"/>
                <a:gd name="T51" fmla="*/ 15 h 792"/>
                <a:gd name="T52" fmla="*/ 89 w 1229"/>
                <a:gd name="T53" fmla="*/ 17 h 792"/>
                <a:gd name="T54" fmla="*/ 719 w 1229"/>
                <a:gd name="T55" fmla="*/ 0 h 792"/>
                <a:gd name="T56" fmla="*/ 660 w 1229"/>
                <a:gd name="T57" fmla="*/ 41 h 792"/>
                <a:gd name="T58" fmla="*/ 700 w 1229"/>
                <a:gd name="T59" fmla="*/ 25 h 792"/>
                <a:gd name="T60" fmla="*/ 745 w 1229"/>
                <a:gd name="T61" fmla="*/ 14 h 792"/>
                <a:gd name="T62" fmla="*/ 794 w 1229"/>
                <a:gd name="T63" fmla="*/ 9 h 792"/>
                <a:gd name="T64" fmla="*/ 847 w 1229"/>
                <a:gd name="T65" fmla="*/ 6 h 792"/>
                <a:gd name="T66" fmla="*/ 879 w 1229"/>
                <a:gd name="T67" fmla="*/ 7 h 792"/>
                <a:gd name="T68" fmla="*/ 978 w 1229"/>
                <a:gd name="T69" fmla="*/ 11 h 792"/>
                <a:gd name="T70" fmla="*/ 1046 w 1229"/>
                <a:gd name="T71" fmla="*/ 15 h 792"/>
                <a:gd name="T72" fmla="*/ 1112 w 1229"/>
                <a:gd name="T73" fmla="*/ 17 h 792"/>
                <a:gd name="T74" fmla="*/ 1145 w 1229"/>
                <a:gd name="T75" fmla="*/ 16 h 792"/>
                <a:gd name="T76" fmla="*/ 1176 w 1229"/>
                <a:gd name="T77" fmla="*/ 15 h 792"/>
                <a:gd name="T78" fmla="*/ 1176 w 1229"/>
                <a:gd name="T79" fmla="*/ 719 h 792"/>
                <a:gd name="T80" fmla="*/ 962 w 1229"/>
                <a:gd name="T81" fmla="*/ 710 h 792"/>
                <a:gd name="T82" fmla="*/ 887 w 1229"/>
                <a:gd name="T83" fmla="*/ 709 h 792"/>
                <a:gd name="T84" fmla="*/ 807 w 1229"/>
                <a:gd name="T85" fmla="*/ 710 h 792"/>
                <a:gd name="T86" fmla="*/ 732 w 1229"/>
                <a:gd name="T87" fmla="*/ 717 h 792"/>
                <a:gd name="T88" fmla="*/ 669 w 1229"/>
                <a:gd name="T89" fmla="*/ 730 h 792"/>
                <a:gd name="T90" fmla="*/ 642 w 1229"/>
                <a:gd name="T91" fmla="*/ 738 h 792"/>
                <a:gd name="T92" fmla="*/ 619 w 1229"/>
                <a:gd name="T93" fmla="*/ 750 h 792"/>
                <a:gd name="T94" fmla="*/ 619 w 1229"/>
                <a:gd name="T95" fmla="*/ 71 h 792"/>
                <a:gd name="T96" fmla="*/ 628 w 1229"/>
                <a:gd name="T97" fmla="*/ 63 h 792"/>
                <a:gd name="T98" fmla="*/ 596 w 1229"/>
                <a:gd name="T99" fmla="*/ 39 h 792"/>
                <a:gd name="T100" fmla="*/ 476 w 1229"/>
                <a:gd name="T101" fmla="*/ 0 h 792"/>
                <a:gd name="T102" fmla="*/ 0 w 1229"/>
                <a:gd name="T103" fmla="*/ 0 h 792"/>
                <a:gd name="T104" fmla="*/ 19 w 1229"/>
                <a:gd name="T105" fmla="*/ 765 h 792"/>
                <a:gd name="T106" fmla="*/ 701 w 1229"/>
                <a:gd name="T107" fmla="*/ 765 h 792"/>
                <a:gd name="T108" fmla="*/ 884 w 1229"/>
                <a:gd name="T109" fmla="*/ 724 h 792"/>
                <a:gd name="T110" fmla="*/ 1101 w 1229"/>
                <a:gd name="T111" fmla="*/ 760 h 792"/>
                <a:gd name="T112" fmla="*/ 1197 w 1229"/>
                <a:gd name="T113" fmla="*/ 0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29" h="792">
                  <a:moveTo>
                    <a:pt x="89" y="17"/>
                  </a:moveTo>
                  <a:lnTo>
                    <a:pt x="89" y="17"/>
                  </a:lnTo>
                  <a:lnTo>
                    <a:pt x="121" y="16"/>
                  </a:lnTo>
                  <a:lnTo>
                    <a:pt x="155" y="15"/>
                  </a:lnTo>
                  <a:lnTo>
                    <a:pt x="223" y="12"/>
                  </a:lnTo>
                  <a:lnTo>
                    <a:pt x="223" y="12"/>
                  </a:lnTo>
                  <a:lnTo>
                    <a:pt x="290" y="9"/>
                  </a:lnTo>
                  <a:lnTo>
                    <a:pt x="322" y="7"/>
                  </a:lnTo>
                  <a:lnTo>
                    <a:pt x="355" y="6"/>
                  </a:lnTo>
                  <a:lnTo>
                    <a:pt x="355" y="6"/>
                  </a:lnTo>
                  <a:lnTo>
                    <a:pt x="388" y="7"/>
                  </a:lnTo>
                  <a:lnTo>
                    <a:pt x="422" y="10"/>
                  </a:lnTo>
                  <a:lnTo>
                    <a:pt x="453" y="14"/>
                  </a:lnTo>
                  <a:lnTo>
                    <a:pt x="483" y="20"/>
                  </a:lnTo>
                  <a:lnTo>
                    <a:pt x="496" y="24"/>
                  </a:lnTo>
                  <a:lnTo>
                    <a:pt x="510" y="27"/>
                  </a:lnTo>
                  <a:lnTo>
                    <a:pt x="522" y="34"/>
                  </a:lnTo>
                  <a:lnTo>
                    <a:pt x="536" y="40"/>
                  </a:lnTo>
                  <a:lnTo>
                    <a:pt x="547" y="46"/>
                  </a:lnTo>
                  <a:lnTo>
                    <a:pt x="558" y="53"/>
                  </a:lnTo>
                  <a:lnTo>
                    <a:pt x="570" y="62"/>
                  </a:lnTo>
                  <a:lnTo>
                    <a:pt x="580" y="71"/>
                  </a:lnTo>
                  <a:lnTo>
                    <a:pt x="580" y="71"/>
                  </a:lnTo>
                  <a:lnTo>
                    <a:pt x="580" y="742"/>
                  </a:lnTo>
                  <a:lnTo>
                    <a:pt x="580" y="742"/>
                  </a:lnTo>
                  <a:lnTo>
                    <a:pt x="580" y="747"/>
                  </a:lnTo>
                  <a:lnTo>
                    <a:pt x="578" y="751"/>
                  </a:lnTo>
                  <a:lnTo>
                    <a:pt x="576" y="753"/>
                  </a:lnTo>
                  <a:lnTo>
                    <a:pt x="573" y="755"/>
                  </a:lnTo>
                  <a:lnTo>
                    <a:pt x="573" y="755"/>
                  </a:lnTo>
                  <a:lnTo>
                    <a:pt x="568" y="753"/>
                  </a:lnTo>
                  <a:lnTo>
                    <a:pt x="563" y="750"/>
                  </a:lnTo>
                  <a:lnTo>
                    <a:pt x="551" y="741"/>
                  </a:lnTo>
                  <a:lnTo>
                    <a:pt x="540" y="732"/>
                  </a:lnTo>
                  <a:lnTo>
                    <a:pt x="535" y="729"/>
                  </a:lnTo>
                  <a:lnTo>
                    <a:pt x="531" y="726"/>
                  </a:lnTo>
                  <a:lnTo>
                    <a:pt x="531" y="726"/>
                  </a:lnTo>
                  <a:lnTo>
                    <a:pt x="507" y="721"/>
                  </a:lnTo>
                  <a:lnTo>
                    <a:pt x="481" y="717"/>
                  </a:lnTo>
                  <a:lnTo>
                    <a:pt x="457" y="715"/>
                  </a:lnTo>
                  <a:lnTo>
                    <a:pt x="430" y="712"/>
                  </a:lnTo>
                  <a:lnTo>
                    <a:pt x="376" y="709"/>
                  </a:lnTo>
                  <a:lnTo>
                    <a:pt x="320" y="709"/>
                  </a:lnTo>
                  <a:lnTo>
                    <a:pt x="320" y="709"/>
                  </a:lnTo>
                  <a:lnTo>
                    <a:pt x="243" y="710"/>
                  </a:lnTo>
                  <a:lnTo>
                    <a:pt x="167" y="712"/>
                  </a:lnTo>
                  <a:lnTo>
                    <a:pt x="94" y="715"/>
                  </a:lnTo>
                  <a:lnTo>
                    <a:pt x="23" y="719"/>
                  </a:lnTo>
                  <a:lnTo>
                    <a:pt x="23" y="719"/>
                  </a:lnTo>
                  <a:lnTo>
                    <a:pt x="23" y="355"/>
                  </a:lnTo>
                  <a:lnTo>
                    <a:pt x="23" y="15"/>
                  </a:lnTo>
                  <a:lnTo>
                    <a:pt x="23" y="15"/>
                  </a:lnTo>
                  <a:lnTo>
                    <a:pt x="55" y="16"/>
                  </a:lnTo>
                  <a:lnTo>
                    <a:pt x="89" y="17"/>
                  </a:lnTo>
                  <a:close/>
                  <a:moveTo>
                    <a:pt x="1197" y="0"/>
                  </a:moveTo>
                  <a:lnTo>
                    <a:pt x="719" y="0"/>
                  </a:lnTo>
                  <a:lnTo>
                    <a:pt x="660" y="41"/>
                  </a:lnTo>
                  <a:lnTo>
                    <a:pt x="660" y="41"/>
                  </a:lnTo>
                  <a:lnTo>
                    <a:pt x="679" y="32"/>
                  </a:lnTo>
                  <a:lnTo>
                    <a:pt x="700" y="25"/>
                  </a:lnTo>
                  <a:lnTo>
                    <a:pt x="722" y="19"/>
                  </a:lnTo>
                  <a:lnTo>
                    <a:pt x="745" y="14"/>
                  </a:lnTo>
                  <a:lnTo>
                    <a:pt x="770" y="10"/>
                  </a:lnTo>
                  <a:lnTo>
                    <a:pt x="794" y="9"/>
                  </a:lnTo>
                  <a:lnTo>
                    <a:pt x="820" y="7"/>
                  </a:lnTo>
                  <a:lnTo>
                    <a:pt x="847" y="6"/>
                  </a:lnTo>
                  <a:lnTo>
                    <a:pt x="847" y="6"/>
                  </a:lnTo>
                  <a:lnTo>
                    <a:pt x="879" y="7"/>
                  </a:lnTo>
                  <a:lnTo>
                    <a:pt x="912" y="9"/>
                  </a:lnTo>
                  <a:lnTo>
                    <a:pt x="978" y="11"/>
                  </a:lnTo>
                  <a:lnTo>
                    <a:pt x="978" y="11"/>
                  </a:lnTo>
                  <a:lnTo>
                    <a:pt x="1046" y="15"/>
                  </a:lnTo>
                  <a:lnTo>
                    <a:pt x="1080" y="16"/>
                  </a:lnTo>
                  <a:lnTo>
                    <a:pt x="1112" y="17"/>
                  </a:lnTo>
                  <a:lnTo>
                    <a:pt x="1112" y="17"/>
                  </a:lnTo>
                  <a:lnTo>
                    <a:pt x="1145" y="16"/>
                  </a:lnTo>
                  <a:lnTo>
                    <a:pt x="1176" y="15"/>
                  </a:lnTo>
                  <a:lnTo>
                    <a:pt x="1176" y="15"/>
                  </a:lnTo>
                  <a:lnTo>
                    <a:pt x="1176" y="719"/>
                  </a:lnTo>
                  <a:lnTo>
                    <a:pt x="1176" y="719"/>
                  </a:lnTo>
                  <a:lnTo>
                    <a:pt x="1038" y="712"/>
                  </a:lnTo>
                  <a:lnTo>
                    <a:pt x="962" y="710"/>
                  </a:lnTo>
                  <a:lnTo>
                    <a:pt x="887" y="709"/>
                  </a:lnTo>
                  <a:lnTo>
                    <a:pt x="887" y="709"/>
                  </a:lnTo>
                  <a:lnTo>
                    <a:pt x="847" y="709"/>
                  </a:lnTo>
                  <a:lnTo>
                    <a:pt x="807" y="710"/>
                  </a:lnTo>
                  <a:lnTo>
                    <a:pt x="768" y="712"/>
                  </a:lnTo>
                  <a:lnTo>
                    <a:pt x="732" y="717"/>
                  </a:lnTo>
                  <a:lnTo>
                    <a:pt x="699" y="722"/>
                  </a:lnTo>
                  <a:lnTo>
                    <a:pt x="669" y="730"/>
                  </a:lnTo>
                  <a:lnTo>
                    <a:pt x="655" y="733"/>
                  </a:lnTo>
                  <a:lnTo>
                    <a:pt x="642" y="738"/>
                  </a:lnTo>
                  <a:lnTo>
                    <a:pt x="630" y="745"/>
                  </a:lnTo>
                  <a:lnTo>
                    <a:pt x="619" y="750"/>
                  </a:lnTo>
                  <a:lnTo>
                    <a:pt x="619" y="750"/>
                  </a:lnTo>
                  <a:lnTo>
                    <a:pt x="619" y="71"/>
                  </a:lnTo>
                  <a:lnTo>
                    <a:pt x="619" y="71"/>
                  </a:lnTo>
                  <a:lnTo>
                    <a:pt x="628" y="63"/>
                  </a:lnTo>
                  <a:lnTo>
                    <a:pt x="596" y="39"/>
                  </a:lnTo>
                  <a:lnTo>
                    <a:pt x="596" y="39"/>
                  </a:lnTo>
                  <a:lnTo>
                    <a:pt x="596" y="39"/>
                  </a:lnTo>
                  <a:lnTo>
                    <a:pt x="476" y="0"/>
                  </a:lnTo>
                  <a:lnTo>
                    <a:pt x="18" y="0"/>
                  </a:lnTo>
                  <a:lnTo>
                    <a:pt x="0" y="0"/>
                  </a:lnTo>
                  <a:lnTo>
                    <a:pt x="0" y="66"/>
                  </a:lnTo>
                  <a:lnTo>
                    <a:pt x="19" y="765"/>
                  </a:lnTo>
                  <a:lnTo>
                    <a:pt x="553" y="792"/>
                  </a:lnTo>
                  <a:lnTo>
                    <a:pt x="701" y="765"/>
                  </a:lnTo>
                  <a:lnTo>
                    <a:pt x="884" y="762"/>
                  </a:lnTo>
                  <a:lnTo>
                    <a:pt x="884" y="724"/>
                  </a:lnTo>
                  <a:lnTo>
                    <a:pt x="1101" y="724"/>
                  </a:lnTo>
                  <a:lnTo>
                    <a:pt x="1101" y="760"/>
                  </a:lnTo>
                  <a:lnTo>
                    <a:pt x="1229" y="758"/>
                  </a:lnTo>
                  <a:lnTo>
                    <a:pt x="1197" y="0"/>
                  </a:lnTo>
                  <a:close/>
                </a:path>
              </a:pathLst>
            </a:custGeom>
            <a:solidFill>
              <a:srgbClr val="FFFF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44"/>
            <p:cNvSpPr>
              <a:spLocks/>
            </p:cNvSpPr>
            <p:nvPr/>
          </p:nvSpPr>
          <p:spPr bwMode="auto">
            <a:xfrm>
              <a:off x="293" y="1315"/>
              <a:ext cx="111" cy="150"/>
            </a:xfrm>
            <a:custGeom>
              <a:avLst/>
              <a:gdLst>
                <a:gd name="T0" fmla="*/ 66 w 557"/>
                <a:gd name="T1" fmla="*/ 11 h 749"/>
                <a:gd name="T2" fmla="*/ 66 w 557"/>
                <a:gd name="T3" fmla="*/ 11 h 749"/>
                <a:gd name="T4" fmla="*/ 98 w 557"/>
                <a:gd name="T5" fmla="*/ 10 h 749"/>
                <a:gd name="T6" fmla="*/ 132 w 557"/>
                <a:gd name="T7" fmla="*/ 9 h 749"/>
                <a:gd name="T8" fmla="*/ 200 w 557"/>
                <a:gd name="T9" fmla="*/ 6 h 749"/>
                <a:gd name="T10" fmla="*/ 200 w 557"/>
                <a:gd name="T11" fmla="*/ 6 h 749"/>
                <a:gd name="T12" fmla="*/ 267 w 557"/>
                <a:gd name="T13" fmla="*/ 3 h 749"/>
                <a:gd name="T14" fmla="*/ 299 w 557"/>
                <a:gd name="T15" fmla="*/ 1 h 749"/>
                <a:gd name="T16" fmla="*/ 332 w 557"/>
                <a:gd name="T17" fmla="*/ 0 h 749"/>
                <a:gd name="T18" fmla="*/ 332 w 557"/>
                <a:gd name="T19" fmla="*/ 0 h 749"/>
                <a:gd name="T20" fmla="*/ 365 w 557"/>
                <a:gd name="T21" fmla="*/ 1 h 749"/>
                <a:gd name="T22" fmla="*/ 399 w 557"/>
                <a:gd name="T23" fmla="*/ 4 h 749"/>
                <a:gd name="T24" fmla="*/ 430 w 557"/>
                <a:gd name="T25" fmla="*/ 8 h 749"/>
                <a:gd name="T26" fmla="*/ 460 w 557"/>
                <a:gd name="T27" fmla="*/ 14 h 749"/>
                <a:gd name="T28" fmla="*/ 473 w 557"/>
                <a:gd name="T29" fmla="*/ 18 h 749"/>
                <a:gd name="T30" fmla="*/ 487 w 557"/>
                <a:gd name="T31" fmla="*/ 21 h 749"/>
                <a:gd name="T32" fmla="*/ 499 w 557"/>
                <a:gd name="T33" fmla="*/ 28 h 749"/>
                <a:gd name="T34" fmla="*/ 513 w 557"/>
                <a:gd name="T35" fmla="*/ 34 h 749"/>
                <a:gd name="T36" fmla="*/ 524 w 557"/>
                <a:gd name="T37" fmla="*/ 40 h 749"/>
                <a:gd name="T38" fmla="*/ 535 w 557"/>
                <a:gd name="T39" fmla="*/ 47 h 749"/>
                <a:gd name="T40" fmla="*/ 547 w 557"/>
                <a:gd name="T41" fmla="*/ 56 h 749"/>
                <a:gd name="T42" fmla="*/ 557 w 557"/>
                <a:gd name="T43" fmla="*/ 65 h 749"/>
                <a:gd name="T44" fmla="*/ 557 w 557"/>
                <a:gd name="T45" fmla="*/ 65 h 749"/>
                <a:gd name="T46" fmla="*/ 557 w 557"/>
                <a:gd name="T47" fmla="*/ 736 h 749"/>
                <a:gd name="T48" fmla="*/ 557 w 557"/>
                <a:gd name="T49" fmla="*/ 736 h 749"/>
                <a:gd name="T50" fmla="*/ 557 w 557"/>
                <a:gd name="T51" fmla="*/ 741 h 749"/>
                <a:gd name="T52" fmla="*/ 555 w 557"/>
                <a:gd name="T53" fmla="*/ 745 h 749"/>
                <a:gd name="T54" fmla="*/ 553 w 557"/>
                <a:gd name="T55" fmla="*/ 747 h 749"/>
                <a:gd name="T56" fmla="*/ 550 w 557"/>
                <a:gd name="T57" fmla="*/ 749 h 749"/>
                <a:gd name="T58" fmla="*/ 550 w 557"/>
                <a:gd name="T59" fmla="*/ 749 h 749"/>
                <a:gd name="T60" fmla="*/ 545 w 557"/>
                <a:gd name="T61" fmla="*/ 747 h 749"/>
                <a:gd name="T62" fmla="*/ 540 w 557"/>
                <a:gd name="T63" fmla="*/ 744 h 749"/>
                <a:gd name="T64" fmla="*/ 528 w 557"/>
                <a:gd name="T65" fmla="*/ 735 h 749"/>
                <a:gd name="T66" fmla="*/ 517 w 557"/>
                <a:gd name="T67" fmla="*/ 726 h 749"/>
                <a:gd name="T68" fmla="*/ 512 w 557"/>
                <a:gd name="T69" fmla="*/ 723 h 749"/>
                <a:gd name="T70" fmla="*/ 508 w 557"/>
                <a:gd name="T71" fmla="*/ 720 h 749"/>
                <a:gd name="T72" fmla="*/ 508 w 557"/>
                <a:gd name="T73" fmla="*/ 720 h 749"/>
                <a:gd name="T74" fmla="*/ 484 w 557"/>
                <a:gd name="T75" fmla="*/ 715 h 749"/>
                <a:gd name="T76" fmla="*/ 458 w 557"/>
                <a:gd name="T77" fmla="*/ 711 h 749"/>
                <a:gd name="T78" fmla="*/ 434 w 557"/>
                <a:gd name="T79" fmla="*/ 709 h 749"/>
                <a:gd name="T80" fmla="*/ 407 w 557"/>
                <a:gd name="T81" fmla="*/ 706 h 749"/>
                <a:gd name="T82" fmla="*/ 353 w 557"/>
                <a:gd name="T83" fmla="*/ 703 h 749"/>
                <a:gd name="T84" fmla="*/ 297 w 557"/>
                <a:gd name="T85" fmla="*/ 703 h 749"/>
                <a:gd name="T86" fmla="*/ 297 w 557"/>
                <a:gd name="T87" fmla="*/ 703 h 749"/>
                <a:gd name="T88" fmla="*/ 220 w 557"/>
                <a:gd name="T89" fmla="*/ 704 h 749"/>
                <a:gd name="T90" fmla="*/ 144 w 557"/>
                <a:gd name="T91" fmla="*/ 706 h 749"/>
                <a:gd name="T92" fmla="*/ 71 w 557"/>
                <a:gd name="T93" fmla="*/ 709 h 749"/>
                <a:gd name="T94" fmla="*/ 0 w 557"/>
                <a:gd name="T95" fmla="*/ 713 h 749"/>
                <a:gd name="T96" fmla="*/ 0 w 557"/>
                <a:gd name="T97" fmla="*/ 713 h 749"/>
                <a:gd name="T98" fmla="*/ 0 w 557"/>
                <a:gd name="T99" fmla="*/ 349 h 749"/>
                <a:gd name="T100" fmla="*/ 0 w 557"/>
                <a:gd name="T101" fmla="*/ 9 h 749"/>
                <a:gd name="T102" fmla="*/ 0 w 557"/>
                <a:gd name="T103" fmla="*/ 9 h 749"/>
                <a:gd name="T104" fmla="*/ 32 w 557"/>
                <a:gd name="T105" fmla="*/ 10 h 749"/>
                <a:gd name="T106" fmla="*/ 66 w 557"/>
                <a:gd name="T107" fmla="*/ 11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7" h="749">
                  <a:moveTo>
                    <a:pt x="66" y="11"/>
                  </a:moveTo>
                  <a:lnTo>
                    <a:pt x="66" y="11"/>
                  </a:lnTo>
                  <a:lnTo>
                    <a:pt x="98" y="10"/>
                  </a:lnTo>
                  <a:lnTo>
                    <a:pt x="132" y="9"/>
                  </a:lnTo>
                  <a:lnTo>
                    <a:pt x="200" y="6"/>
                  </a:lnTo>
                  <a:lnTo>
                    <a:pt x="200" y="6"/>
                  </a:lnTo>
                  <a:lnTo>
                    <a:pt x="267" y="3"/>
                  </a:lnTo>
                  <a:lnTo>
                    <a:pt x="299" y="1"/>
                  </a:lnTo>
                  <a:lnTo>
                    <a:pt x="332" y="0"/>
                  </a:lnTo>
                  <a:lnTo>
                    <a:pt x="332" y="0"/>
                  </a:lnTo>
                  <a:lnTo>
                    <a:pt x="365" y="1"/>
                  </a:lnTo>
                  <a:lnTo>
                    <a:pt x="399" y="4"/>
                  </a:lnTo>
                  <a:lnTo>
                    <a:pt x="430" y="8"/>
                  </a:lnTo>
                  <a:lnTo>
                    <a:pt x="460" y="14"/>
                  </a:lnTo>
                  <a:lnTo>
                    <a:pt x="473" y="18"/>
                  </a:lnTo>
                  <a:lnTo>
                    <a:pt x="487" y="21"/>
                  </a:lnTo>
                  <a:lnTo>
                    <a:pt x="499" y="28"/>
                  </a:lnTo>
                  <a:lnTo>
                    <a:pt x="513" y="34"/>
                  </a:lnTo>
                  <a:lnTo>
                    <a:pt x="524" y="40"/>
                  </a:lnTo>
                  <a:lnTo>
                    <a:pt x="535" y="47"/>
                  </a:lnTo>
                  <a:lnTo>
                    <a:pt x="547" y="56"/>
                  </a:lnTo>
                  <a:lnTo>
                    <a:pt x="557" y="65"/>
                  </a:lnTo>
                  <a:lnTo>
                    <a:pt x="557" y="65"/>
                  </a:lnTo>
                  <a:lnTo>
                    <a:pt x="557" y="736"/>
                  </a:lnTo>
                  <a:lnTo>
                    <a:pt x="557" y="736"/>
                  </a:lnTo>
                  <a:lnTo>
                    <a:pt x="557" y="741"/>
                  </a:lnTo>
                  <a:lnTo>
                    <a:pt x="555" y="745"/>
                  </a:lnTo>
                  <a:lnTo>
                    <a:pt x="553" y="747"/>
                  </a:lnTo>
                  <a:lnTo>
                    <a:pt x="550" y="749"/>
                  </a:lnTo>
                  <a:lnTo>
                    <a:pt x="550" y="749"/>
                  </a:lnTo>
                  <a:lnTo>
                    <a:pt x="545" y="747"/>
                  </a:lnTo>
                  <a:lnTo>
                    <a:pt x="540" y="744"/>
                  </a:lnTo>
                  <a:lnTo>
                    <a:pt x="528" y="735"/>
                  </a:lnTo>
                  <a:lnTo>
                    <a:pt x="517" y="726"/>
                  </a:lnTo>
                  <a:lnTo>
                    <a:pt x="512" y="723"/>
                  </a:lnTo>
                  <a:lnTo>
                    <a:pt x="508" y="720"/>
                  </a:lnTo>
                  <a:lnTo>
                    <a:pt x="508" y="720"/>
                  </a:lnTo>
                  <a:lnTo>
                    <a:pt x="484" y="715"/>
                  </a:lnTo>
                  <a:lnTo>
                    <a:pt x="458" y="711"/>
                  </a:lnTo>
                  <a:lnTo>
                    <a:pt x="434" y="709"/>
                  </a:lnTo>
                  <a:lnTo>
                    <a:pt x="407" y="706"/>
                  </a:lnTo>
                  <a:lnTo>
                    <a:pt x="353" y="703"/>
                  </a:lnTo>
                  <a:lnTo>
                    <a:pt x="297" y="703"/>
                  </a:lnTo>
                  <a:lnTo>
                    <a:pt x="297" y="703"/>
                  </a:lnTo>
                  <a:lnTo>
                    <a:pt x="220" y="704"/>
                  </a:lnTo>
                  <a:lnTo>
                    <a:pt x="144" y="706"/>
                  </a:lnTo>
                  <a:lnTo>
                    <a:pt x="71" y="709"/>
                  </a:lnTo>
                  <a:lnTo>
                    <a:pt x="0" y="713"/>
                  </a:lnTo>
                  <a:lnTo>
                    <a:pt x="0" y="713"/>
                  </a:lnTo>
                  <a:lnTo>
                    <a:pt x="0" y="349"/>
                  </a:lnTo>
                  <a:lnTo>
                    <a:pt x="0" y="9"/>
                  </a:lnTo>
                  <a:lnTo>
                    <a:pt x="0" y="9"/>
                  </a:lnTo>
                  <a:lnTo>
                    <a:pt x="32" y="10"/>
                  </a:lnTo>
                  <a:lnTo>
                    <a:pt x="66" y="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45"/>
            <p:cNvSpPr>
              <a:spLocks/>
            </p:cNvSpPr>
            <p:nvPr/>
          </p:nvSpPr>
          <p:spPr bwMode="auto">
            <a:xfrm>
              <a:off x="288" y="1314"/>
              <a:ext cx="246" cy="158"/>
            </a:xfrm>
            <a:custGeom>
              <a:avLst/>
              <a:gdLst>
                <a:gd name="T0" fmla="*/ 1197 w 1229"/>
                <a:gd name="T1" fmla="*/ 0 h 792"/>
                <a:gd name="T2" fmla="*/ 719 w 1229"/>
                <a:gd name="T3" fmla="*/ 0 h 792"/>
                <a:gd name="T4" fmla="*/ 660 w 1229"/>
                <a:gd name="T5" fmla="*/ 41 h 792"/>
                <a:gd name="T6" fmla="*/ 660 w 1229"/>
                <a:gd name="T7" fmla="*/ 41 h 792"/>
                <a:gd name="T8" fmla="*/ 679 w 1229"/>
                <a:gd name="T9" fmla="*/ 32 h 792"/>
                <a:gd name="T10" fmla="*/ 700 w 1229"/>
                <a:gd name="T11" fmla="*/ 25 h 792"/>
                <a:gd name="T12" fmla="*/ 722 w 1229"/>
                <a:gd name="T13" fmla="*/ 19 h 792"/>
                <a:gd name="T14" fmla="*/ 745 w 1229"/>
                <a:gd name="T15" fmla="*/ 14 h 792"/>
                <a:gd name="T16" fmla="*/ 770 w 1229"/>
                <a:gd name="T17" fmla="*/ 10 h 792"/>
                <a:gd name="T18" fmla="*/ 794 w 1229"/>
                <a:gd name="T19" fmla="*/ 9 h 792"/>
                <a:gd name="T20" fmla="*/ 820 w 1229"/>
                <a:gd name="T21" fmla="*/ 7 h 792"/>
                <a:gd name="T22" fmla="*/ 847 w 1229"/>
                <a:gd name="T23" fmla="*/ 6 h 792"/>
                <a:gd name="T24" fmla="*/ 847 w 1229"/>
                <a:gd name="T25" fmla="*/ 6 h 792"/>
                <a:gd name="T26" fmla="*/ 879 w 1229"/>
                <a:gd name="T27" fmla="*/ 7 h 792"/>
                <a:gd name="T28" fmla="*/ 912 w 1229"/>
                <a:gd name="T29" fmla="*/ 9 h 792"/>
                <a:gd name="T30" fmla="*/ 978 w 1229"/>
                <a:gd name="T31" fmla="*/ 11 h 792"/>
                <a:gd name="T32" fmla="*/ 978 w 1229"/>
                <a:gd name="T33" fmla="*/ 11 h 792"/>
                <a:gd name="T34" fmla="*/ 1046 w 1229"/>
                <a:gd name="T35" fmla="*/ 15 h 792"/>
                <a:gd name="T36" fmla="*/ 1080 w 1229"/>
                <a:gd name="T37" fmla="*/ 16 h 792"/>
                <a:gd name="T38" fmla="*/ 1112 w 1229"/>
                <a:gd name="T39" fmla="*/ 17 h 792"/>
                <a:gd name="T40" fmla="*/ 1112 w 1229"/>
                <a:gd name="T41" fmla="*/ 17 h 792"/>
                <a:gd name="T42" fmla="*/ 1145 w 1229"/>
                <a:gd name="T43" fmla="*/ 16 h 792"/>
                <a:gd name="T44" fmla="*/ 1176 w 1229"/>
                <a:gd name="T45" fmla="*/ 15 h 792"/>
                <a:gd name="T46" fmla="*/ 1176 w 1229"/>
                <a:gd name="T47" fmla="*/ 15 h 792"/>
                <a:gd name="T48" fmla="*/ 1176 w 1229"/>
                <a:gd name="T49" fmla="*/ 719 h 792"/>
                <a:gd name="T50" fmla="*/ 1176 w 1229"/>
                <a:gd name="T51" fmla="*/ 719 h 792"/>
                <a:gd name="T52" fmla="*/ 1038 w 1229"/>
                <a:gd name="T53" fmla="*/ 712 h 792"/>
                <a:gd name="T54" fmla="*/ 962 w 1229"/>
                <a:gd name="T55" fmla="*/ 710 h 792"/>
                <a:gd name="T56" fmla="*/ 887 w 1229"/>
                <a:gd name="T57" fmla="*/ 709 h 792"/>
                <a:gd name="T58" fmla="*/ 887 w 1229"/>
                <a:gd name="T59" fmla="*/ 709 h 792"/>
                <a:gd name="T60" fmla="*/ 847 w 1229"/>
                <a:gd name="T61" fmla="*/ 709 h 792"/>
                <a:gd name="T62" fmla="*/ 807 w 1229"/>
                <a:gd name="T63" fmla="*/ 710 h 792"/>
                <a:gd name="T64" fmla="*/ 768 w 1229"/>
                <a:gd name="T65" fmla="*/ 712 h 792"/>
                <a:gd name="T66" fmla="*/ 732 w 1229"/>
                <a:gd name="T67" fmla="*/ 717 h 792"/>
                <a:gd name="T68" fmla="*/ 699 w 1229"/>
                <a:gd name="T69" fmla="*/ 722 h 792"/>
                <a:gd name="T70" fmla="*/ 669 w 1229"/>
                <a:gd name="T71" fmla="*/ 730 h 792"/>
                <a:gd name="T72" fmla="*/ 655 w 1229"/>
                <a:gd name="T73" fmla="*/ 733 h 792"/>
                <a:gd name="T74" fmla="*/ 642 w 1229"/>
                <a:gd name="T75" fmla="*/ 738 h 792"/>
                <a:gd name="T76" fmla="*/ 630 w 1229"/>
                <a:gd name="T77" fmla="*/ 745 h 792"/>
                <a:gd name="T78" fmla="*/ 619 w 1229"/>
                <a:gd name="T79" fmla="*/ 750 h 792"/>
                <a:gd name="T80" fmla="*/ 619 w 1229"/>
                <a:gd name="T81" fmla="*/ 750 h 792"/>
                <a:gd name="T82" fmla="*/ 619 w 1229"/>
                <a:gd name="T83" fmla="*/ 71 h 792"/>
                <a:gd name="T84" fmla="*/ 619 w 1229"/>
                <a:gd name="T85" fmla="*/ 71 h 792"/>
                <a:gd name="T86" fmla="*/ 628 w 1229"/>
                <a:gd name="T87" fmla="*/ 63 h 792"/>
                <a:gd name="T88" fmla="*/ 596 w 1229"/>
                <a:gd name="T89" fmla="*/ 39 h 792"/>
                <a:gd name="T90" fmla="*/ 596 w 1229"/>
                <a:gd name="T91" fmla="*/ 39 h 792"/>
                <a:gd name="T92" fmla="*/ 596 w 1229"/>
                <a:gd name="T93" fmla="*/ 39 h 792"/>
                <a:gd name="T94" fmla="*/ 476 w 1229"/>
                <a:gd name="T95" fmla="*/ 0 h 792"/>
                <a:gd name="T96" fmla="*/ 18 w 1229"/>
                <a:gd name="T97" fmla="*/ 0 h 792"/>
                <a:gd name="T98" fmla="*/ 0 w 1229"/>
                <a:gd name="T99" fmla="*/ 0 h 792"/>
                <a:gd name="T100" fmla="*/ 0 w 1229"/>
                <a:gd name="T101" fmla="*/ 66 h 792"/>
                <a:gd name="T102" fmla="*/ 19 w 1229"/>
                <a:gd name="T103" fmla="*/ 765 h 792"/>
                <a:gd name="T104" fmla="*/ 553 w 1229"/>
                <a:gd name="T105" fmla="*/ 792 h 792"/>
                <a:gd name="T106" fmla="*/ 701 w 1229"/>
                <a:gd name="T107" fmla="*/ 765 h 792"/>
                <a:gd name="T108" fmla="*/ 884 w 1229"/>
                <a:gd name="T109" fmla="*/ 762 h 792"/>
                <a:gd name="T110" fmla="*/ 884 w 1229"/>
                <a:gd name="T111" fmla="*/ 724 h 792"/>
                <a:gd name="T112" fmla="*/ 1101 w 1229"/>
                <a:gd name="T113" fmla="*/ 724 h 792"/>
                <a:gd name="T114" fmla="*/ 1101 w 1229"/>
                <a:gd name="T115" fmla="*/ 760 h 792"/>
                <a:gd name="T116" fmla="*/ 1229 w 1229"/>
                <a:gd name="T117" fmla="*/ 758 h 792"/>
                <a:gd name="T118" fmla="*/ 1197 w 1229"/>
                <a:gd name="T119" fmla="*/ 0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29" h="792">
                  <a:moveTo>
                    <a:pt x="1197" y="0"/>
                  </a:moveTo>
                  <a:lnTo>
                    <a:pt x="719" y="0"/>
                  </a:lnTo>
                  <a:lnTo>
                    <a:pt x="660" y="41"/>
                  </a:lnTo>
                  <a:lnTo>
                    <a:pt x="660" y="41"/>
                  </a:lnTo>
                  <a:lnTo>
                    <a:pt x="679" y="32"/>
                  </a:lnTo>
                  <a:lnTo>
                    <a:pt x="700" y="25"/>
                  </a:lnTo>
                  <a:lnTo>
                    <a:pt x="722" y="19"/>
                  </a:lnTo>
                  <a:lnTo>
                    <a:pt x="745" y="14"/>
                  </a:lnTo>
                  <a:lnTo>
                    <a:pt x="770" y="10"/>
                  </a:lnTo>
                  <a:lnTo>
                    <a:pt x="794" y="9"/>
                  </a:lnTo>
                  <a:lnTo>
                    <a:pt x="820" y="7"/>
                  </a:lnTo>
                  <a:lnTo>
                    <a:pt x="847" y="6"/>
                  </a:lnTo>
                  <a:lnTo>
                    <a:pt x="847" y="6"/>
                  </a:lnTo>
                  <a:lnTo>
                    <a:pt x="879" y="7"/>
                  </a:lnTo>
                  <a:lnTo>
                    <a:pt x="912" y="9"/>
                  </a:lnTo>
                  <a:lnTo>
                    <a:pt x="978" y="11"/>
                  </a:lnTo>
                  <a:lnTo>
                    <a:pt x="978" y="11"/>
                  </a:lnTo>
                  <a:lnTo>
                    <a:pt x="1046" y="15"/>
                  </a:lnTo>
                  <a:lnTo>
                    <a:pt x="1080" y="16"/>
                  </a:lnTo>
                  <a:lnTo>
                    <a:pt x="1112" y="17"/>
                  </a:lnTo>
                  <a:lnTo>
                    <a:pt x="1112" y="17"/>
                  </a:lnTo>
                  <a:lnTo>
                    <a:pt x="1145" y="16"/>
                  </a:lnTo>
                  <a:lnTo>
                    <a:pt x="1176" y="15"/>
                  </a:lnTo>
                  <a:lnTo>
                    <a:pt x="1176" y="15"/>
                  </a:lnTo>
                  <a:lnTo>
                    <a:pt x="1176" y="719"/>
                  </a:lnTo>
                  <a:lnTo>
                    <a:pt x="1176" y="719"/>
                  </a:lnTo>
                  <a:lnTo>
                    <a:pt x="1038" y="712"/>
                  </a:lnTo>
                  <a:lnTo>
                    <a:pt x="962" y="710"/>
                  </a:lnTo>
                  <a:lnTo>
                    <a:pt x="887" y="709"/>
                  </a:lnTo>
                  <a:lnTo>
                    <a:pt x="887" y="709"/>
                  </a:lnTo>
                  <a:lnTo>
                    <a:pt x="847" y="709"/>
                  </a:lnTo>
                  <a:lnTo>
                    <a:pt x="807" y="710"/>
                  </a:lnTo>
                  <a:lnTo>
                    <a:pt x="768" y="712"/>
                  </a:lnTo>
                  <a:lnTo>
                    <a:pt x="732" y="717"/>
                  </a:lnTo>
                  <a:lnTo>
                    <a:pt x="699" y="722"/>
                  </a:lnTo>
                  <a:lnTo>
                    <a:pt x="669" y="730"/>
                  </a:lnTo>
                  <a:lnTo>
                    <a:pt x="655" y="733"/>
                  </a:lnTo>
                  <a:lnTo>
                    <a:pt x="642" y="738"/>
                  </a:lnTo>
                  <a:lnTo>
                    <a:pt x="630" y="745"/>
                  </a:lnTo>
                  <a:lnTo>
                    <a:pt x="619" y="750"/>
                  </a:lnTo>
                  <a:lnTo>
                    <a:pt x="619" y="750"/>
                  </a:lnTo>
                  <a:lnTo>
                    <a:pt x="619" y="71"/>
                  </a:lnTo>
                  <a:lnTo>
                    <a:pt x="619" y="71"/>
                  </a:lnTo>
                  <a:lnTo>
                    <a:pt x="628" y="63"/>
                  </a:lnTo>
                  <a:lnTo>
                    <a:pt x="596" y="39"/>
                  </a:lnTo>
                  <a:lnTo>
                    <a:pt x="596" y="39"/>
                  </a:lnTo>
                  <a:lnTo>
                    <a:pt x="596" y="39"/>
                  </a:lnTo>
                  <a:lnTo>
                    <a:pt x="476" y="0"/>
                  </a:lnTo>
                  <a:lnTo>
                    <a:pt x="18" y="0"/>
                  </a:lnTo>
                  <a:lnTo>
                    <a:pt x="0" y="0"/>
                  </a:lnTo>
                  <a:lnTo>
                    <a:pt x="0" y="66"/>
                  </a:lnTo>
                  <a:lnTo>
                    <a:pt x="19" y="765"/>
                  </a:lnTo>
                  <a:lnTo>
                    <a:pt x="553" y="792"/>
                  </a:lnTo>
                  <a:lnTo>
                    <a:pt x="701" y="765"/>
                  </a:lnTo>
                  <a:lnTo>
                    <a:pt x="884" y="762"/>
                  </a:lnTo>
                  <a:lnTo>
                    <a:pt x="884" y="724"/>
                  </a:lnTo>
                  <a:lnTo>
                    <a:pt x="1101" y="724"/>
                  </a:lnTo>
                  <a:lnTo>
                    <a:pt x="1101" y="760"/>
                  </a:lnTo>
                  <a:lnTo>
                    <a:pt x="1229" y="758"/>
                  </a:lnTo>
                  <a:lnTo>
                    <a:pt x="11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46"/>
            <p:cNvSpPr>
              <a:spLocks/>
            </p:cNvSpPr>
            <p:nvPr/>
          </p:nvSpPr>
          <p:spPr bwMode="auto">
            <a:xfrm>
              <a:off x="309" y="1339"/>
              <a:ext cx="79" cy="13"/>
            </a:xfrm>
            <a:custGeom>
              <a:avLst/>
              <a:gdLst>
                <a:gd name="T0" fmla="*/ 325 w 396"/>
                <a:gd name="T1" fmla="*/ 0 h 65"/>
                <a:gd name="T2" fmla="*/ 325 w 396"/>
                <a:gd name="T3" fmla="*/ 0 h 65"/>
                <a:gd name="T4" fmla="*/ 316 w 396"/>
                <a:gd name="T5" fmla="*/ 1 h 65"/>
                <a:gd name="T6" fmla="*/ 16 w 396"/>
                <a:gd name="T7" fmla="*/ 1 h 65"/>
                <a:gd name="T8" fmla="*/ 16 w 396"/>
                <a:gd name="T9" fmla="*/ 1 h 65"/>
                <a:gd name="T10" fmla="*/ 8 w 396"/>
                <a:gd name="T11" fmla="*/ 2 h 65"/>
                <a:gd name="T12" fmla="*/ 3 w 396"/>
                <a:gd name="T13" fmla="*/ 6 h 65"/>
                <a:gd name="T14" fmla="*/ 1 w 396"/>
                <a:gd name="T15" fmla="*/ 11 h 65"/>
                <a:gd name="T16" fmla="*/ 0 w 396"/>
                <a:gd name="T17" fmla="*/ 17 h 65"/>
                <a:gd name="T18" fmla="*/ 0 w 396"/>
                <a:gd name="T19" fmla="*/ 17 h 65"/>
                <a:gd name="T20" fmla="*/ 1 w 396"/>
                <a:gd name="T21" fmla="*/ 24 h 65"/>
                <a:gd name="T22" fmla="*/ 3 w 396"/>
                <a:gd name="T23" fmla="*/ 29 h 65"/>
                <a:gd name="T24" fmla="*/ 8 w 396"/>
                <a:gd name="T25" fmla="*/ 32 h 65"/>
                <a:gd name="T26" fmla="*/ 16 w 396"/>
                <a:gd name="T27" fmla="*/ 34 h 65"/>
                <a:gd name="T28" fmla="*/ 316 w 396"/>
                <a:gd name="T29" fmla="*/ 34 h 65"/>
                <a:gd name="T30" fmla="*/ 316 w 396"/>
                <a:gd name="T31" fmla="*/ 34 h 65"/>
                <a:gd name="T32" fmla="*/ 319 w 396"/>
                <a:gd name="T33" fmla="*/ 34 h 65"/>
                <a:gd name="T34" fmla="*/ 319 w 396"/>
                <a:gd name="T35" fmla="*/ 34 h 65"/>
                <a:gd name="T36" fmla="*/ 326 w 396"/>
                <a:gd name="T37" fmla="*/ 32 h 65"/>
                <a:gd name="T38" fmla="*/ 326 w 396"/>
                <a:gd name="T39" fmla="*/ 32 h 65"/>
                <a:gd name="T40" fmla="*/ 335 w 396"/>
                <a:gd name="T41" fmla="*/ 34 h 65"/>
                <a:gd name="T42" fmla="*/ 341 w 396"/>
                <a:gd name="T43" fmla="*/ 35 h 65"/>
                <a:gd name="T44" fmla="*/ 346 w 396"/>
                <a:gd name="T45" fmla="*/ 36 h 65"/>
                <a:gd name="T46" fmla="*/ 351 w 396"/>
                <a:gd name="T47" fmla="*/ 39 h 65"/>
                <a:gd name="T48" fmla="*/ 356 w 396"/>
                <a:gd name="T49" fmla="*/ 44 h 65"/>
                <a:gd name="T50" fmla="*/ 361 w 396"/>
                <a:gd name="T51" fmla="*/ 49 h 65"/>
                <a:gd name="T52" fmla="*/ 365 w 396"/>
                <a:gd name="T53" fmla="*/ 55 h 65"/>
                <a:gd name="T54" fmla="*/ 365 w 396"/>
                <a:gd name="T55" fmla="*/ 55 h 65"/>
                <a:gd name="T56" fmla="*/ 367 w 396"/>
                <a:gd name="T57" fmla="*/ 58 h 65"/>
                <a:gd name="T58" fmla="*/ 370 w 396"/>
                <a:gd name="T59" fmla="*/ 62 h 65"/>
                <a:gd name="T60" fmla="*/ 375 w 396"/>
                <a:gd name="T61" fmla="*/ 63 h 65"/>
                <a:gd name="T62" fmla="*/ 380 w 396"/>
                <a:gd name="T63" fmla="*/ 65 h 65"/>
                <a:gd name="T64" fmla="*/ 380 w 396"/>
                <a:gd name="T65" fmla="*/ 65 h 65"/>
                <a:gd name="T66" fmla="*/ 385 w 396"/>
                <a:gd name="T67" fmla="*/ 63 h 65"/>
                <a:gd name="T68" fmla="*/ 385 w 396"/>
                <a:gd name="T69" fmla="*/ 63 h 65"/>
                <a:gd name="T70" fmla="*/ 391 w 396"/>
                <a:gd name="T71" fmla="*/ 60 h 65"/>
                <a:gd name="T72" fmla="*/ 395 w 396"/>
                <a:gd name="T73" fmla="*/ 55 h 65"/>
                <a:gd name="T74" fmla="*/ 396 w 396"/>
                <a:gd name="T75" fmla="*/ 49 h 65"/>
                <a:gd name="T76" fmla="*/ 395 w 396"/>
                <a:gd name="T77" fmla="*/ 42 h 65"/>
                <a:gd name="T78" fmla="*/ 395 w 396"/>
                <a:gd name="T79" fmla="*/ 42 h 65"/>
                <a:gd name="T80" fmla="*/ 388 w 396"/>
                <a:gd name="T81" fmla="*/ 31 h 65"/>
                <a:gd name="T82" fmla="*/ 381 w 396"/>
                <a:gd name="T83" fmla="*/ 21 h 65"/>
                <a:gd name="T84" fmla="*/ 372 w 396"/>
                <a:gd name="T85" fmla="*/ 14 h 65"/>
                <a:gd name="T86" fmla="*/ 364 w 396"/>
                <a:gd name="T87" fmla="*/ 9 h 65"/>
                <a:gd name="T88" fmla="*/ 354 w 396"/>
                <a:gd name="T89" fmla="*/ 5 h 65"/>
                <a:gd name="T90" fmla="*/ 344 w 396"/>
                <a:gd name="T91" fmla="*/ 2 h 65"/>
                <a:gd name="T92" fmla="*/ 335 w 396"/>
                <a:gd name="T93" fmla="*/ 1 h 65"/>
                <a:gd name="T94" fmla="*/ 325 w 396"/>
                <a:gd name="T9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325" y="0"/>
                  </a:moveTo>
                  <a:lnTo>
                    <a:pt x="325" y="0"/>
                  </a:lnTo>
                  <a:lnTo>
                    <a:pt x="316" y="1"/>
                  </a:lnTo>
                  <a:lnTo>
                    <a:pt x="16" y="1"/>
                  </a:lnTo>
                  <a:lnTo>
                    <a:pt x="16" y="1"/>
                  </a:lnTo>
                  <a:lnTo>
                    <a:pt x="8" y="2"/>
                  </a:lnTo>
                  <a:lnTo>
                    <a:pt x="3" y="6"/>
                  </a:lnTo>
                  <a:lnTo>
                    <a:pt x="1" y="11"/>
                  </a:lnTo>
                  <a:lnTo>
                    <a:pt x="0" y="17"/>
                  </a:lnTo>
                  <a:lnTo>
                    <a:pt x="0" y="17"/>
                  </a:lnTo>
                  <a:lnTo>
                    <a:pt x="1" y="24"/>
                  </a:lnTo>
                  <a:lnTo>
                    <a:pt x="3" y="29"/>
                  </a:lnTo>
                  <a:lnTo>
                    <a:pt x="8" y="32"/>
                  </a:lnTo>
                  <a:lnTo>
                    <a:pt x="16" y="34"/>
                  </a:lnTo>
                  <a:lnTo>
                    <a:pt x="316" y="34"/>
                  </a:lnTo>
                  <a:lnTo>
                    <a:pt x="316" y="34"/>
                  </a:lnTo>
                  <a:lnTo>
                    <a:pt x="319" y="34"/>
                  </a:lnTo>
                  <a:lnTo>
                    <a:pt x="319" y="34"/>
                  </a:lnTo>
                  <a:lnTo>
                    <a:pt x="326" y="32"/>
                  </a:lnTo>
                  <a:lnTo>
                    <a:pt x="326" y="32"/>
                  </a:lnTo>
                  <a:lnTo>
                    <a:pt x="335" y="34"/>
                  </a:lnTo>
                  <a:lnTo>
                    <a:pt x="341" y="35"/>
                  </a:lnTo>
                  <a:lnTo>
                    <a:pt x="346" y="36"/>
                  </a:lnTo>
                  <a:lnTo>
                    <a:pt x="351" y="39"/>
                  </a:lnTo>
                  <a:lnTo>
                    <a:pt x="356" y="44"/>
                  </a:lnTo>
                  <a:lnTo>
                    <a:pt x="361" y="49"/>
                  </a:lnTo>
                  <a:lnTo>
                    <a:pt x="365" y="55"/>
                  </a:lnTo>
                  <a:lnTo>
                    <a:pt x="365" y="55"/>
                  </a:lnTo>
                  <a:lnTo>
                    <a:pt x="367" y="58"/>
                  </a:lnTo>
                  <a:lnTo>
                    <a:pt x="370" y="62"/>
                  </a:lnTo>
                  <a:lnTo>
                    <a:pt x="375" y="63"/>
                  </a:lnTo>
                  <a:lnTo>
                    <a:pt x="380" y="65"/>
                  </a:lnTo>
                  <a:lnTo>
                    <a:pt x="380" y="65"/>
                  </a:lnTo>
                  <a:lnTo>
                    <a:pt x="385" y="63"/>
                  </a:lnTo>
                  <a:lnTo>
                    <a:pt x="385" y="63"/>
                  </a:lnTo>
                  <a:lnTo>
                    <a:pt x="391" y="60"/>
                  </a:lnTo>
                  <a:lnTo>
                    <a:pt x="395" y="55"/>
                  </a:lnTo>
                  <a:lnTo>
                    <a:pt x="396" y="49"/>
                  </a:lnTo>
                  <a:lnTo>
                    <a:pt x="395" y="42"/>
                  </a:lnTo>
                  <a:lnTo>
                    <a:pt x="395" y="42"/>
                  </a:lnTo>
                  <a:lnTo>
                    <a:pt x="388" y="31"/>
                  </a:lnTo>
                  <a:lnTo>
                    <a:pt x="381" y="21"/>
                  </a:lnTo>
                  <a:lnTo>
                    <a:pt x="372" y="14"/>
                  </a:lnTo>
                  <a:lnTo>
                    <a:pt x="364" y="9"/>
                  </a:lnTo>
                  <a:lnTo>
                    <a:pt x="354" y="5"/>
                  </a:lnTo>
                  <a:lnTo>
                    <a:pt x="344" y="2"/>
                  </a:lnTo>
                  <a:lnTo>
                    <a:pt x="335" y="1"/>
                  </a:lnTo>
                  <a:lnTo>
                    <a:pt x="3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7"/>
            <p:cNvSpPr>
              <a:spLocks/>
            </p:cNvSpPr>
            <p:nvPr/>
          </p:nvSpPr>
          <p:spPr bwMode="auto">
            <a:xfrm>
              <a:off x="309" y="1339"/>
              <a:ext cx="79" cy="13"/>
            </a:xfrm>
            <a:custGeom>
              <a:avLst/>
              <a:gdLst>
                <a:gd name="T0" fmla="*/ 325 w 396"/>
                <a:gd name="T1" fmla="*/ 0 h 65"/>
                <a:gd name="T2" fmla="*/ 325 w 396"/>
                <a:gd name="T3" fmla="*/ 0 h 65"/>
                <a:gd name="T4" fmla="*/ 316 w 396"/>
                <a:gd name="T5" fmla="*/ 1 h 65"/>
                <a:gd name="T6" fmla="*/ 16 w 396"/>
                <a:gd name="T7" fmla="*/ 1 h 65"/>
                <a:gd name="T8" fmla="*/ 16 w 396"/>
                <a:gd name="T9" fmla="*/ 1 h 65"/>
                <a:gd name="T10" fmla="*/ 8 w 396"/>
                <a:gd name="T11" fmla="*/ 2 h 65"/>
                <a:gd name="T12" fmla="*/ 3 w 396"/>
                <a:gd name="T13" fmla="*/ 6 h 65"/>
                <a:gd name="T14" fmla="*/ 1 w 396"/>
                <a:gd name="T15" fmla="*/ 11 h 65"/>
                <a:gd name="T16" fmla="*/ 0 w 396"/>
                <a:gd name="T17" fmla="*/ 17 h 65"/>
                <a:gd name="T18" fmla="*/ 0 w 396"/>
                <a:gd name="T19" fmla="*/ 17 h 65"/>
                <a:gd name="T20" fmla="*/ 1 w 396"/>
                <a:gd name="T21" fmla="*/ 24 h 65"/>
                <a:gd name="T22" fmla="*/ 3 w 396"/>
                <a:gd name="T23" fmla="*/ 29 h 65"/>
                <a:gd name="T24" fmla="*/ 8 w 396"/>
                <a:gd name="T25" fmla="*/ 32 h 65"/>
                <a:gd name="T26" fmla="*/ 16 w 396"/>
                <a:gd name="T27" fmla="*/ 34 h 65"/>
                <a:gd name="T28" fmla="*/ 316 w 396"/>
                <a:gd name="T29" fmla="*/ 34 h 65"/>
                <a:gd name="T30" fmla="*/ 316 w 396"/>
                <a:gd name="T31" fmla="*/ 34 h 65"/>
                <a:gd name="T32" fmla="*/ 319 w 396"/>
                <a:gd name="T33" fmla="*/ 34 h 65"/>
                <a:gd name="T34" fmla="*/ 319 w 396"/>
                <a:gd name="T35" fmla="*/ 34 h 65"/>
                <a:gd name="T36" fmla="*/ 326 w 396"/>
                <a:gd name="T37" fmla="*/ 32 h 65"/>
                <a:gd name="T38" fmla="*/ 326 w 396"/>
                <a:gd name="T39" fmla="*/ 32 h 65"/>
                <a:gd name="T40" fmla="*/ 335 w 396"/>
                <a:gd name="T41" fmla="*/ 34 h 65"/>
                <a:gd name="T42" fmla="*/ 341 w 396"/>
                <a:gd name="T43" fmla="*/ 35 h 65"/>
                <a:gd name="T44" fmla="*/ 346 w 396"/>
                <a:gd name="T45" fmla="*/ 36 h 65"/>
                <a:gd name="T46" fmla="*/ 351 w 396"/>
                <a:gd name="T47" fmla="*/ 39 h 65"/>
                <a:gd name="T48" fmla="*/ 356 w 396"/>
                <a:gd name="T49" fmla="*/ 44 h 65"/>
                <a:gd name="T50" fmla="*/ 361 w 396"/>
                <a:gd name="T51" fmla="*/ 49 h 65"/>
                <a:gd name="T52" fmla="*/ 365 w 396"/>
                <a:gd name="T53" fmla="*/ 55 h 65"/>
                <a:gd name="T54" fmla="*/ 365 w 396"/>
                <a:gd name="T55" fmla="*/ 55 h 65"/>
                <a:gd name="T56" fmla="*/ 367 w 396"/>
                <a:gd name="T57" fmla="*/ 58 h 65"/>
                <a:gd name="T58" fmla="*/ 370 w 396"/>
                <a:gd name="T59" fmla="*/ 62 h 65"/>
                <a:gd name="T60" fmla="*/ 375 w 396"/>
                <a:gd name="T61" fmla="*/ 63 h 65"/>
                <a:gd name="T62" fmla="*/ 380 w 396"/>
                <a:gd name="T63" fmla="*/ 65 h 65"/>
                <a:gd name="T64" fmla="*/ 380 w 396"/>
                <a:gd name="T65" fmla="*/ 65 h 65"/>
                <a:gd name="T66" fmla="*/ 385 w 396"/>
                <a:gd name="T67" fmla="*/ 63 h 65"/>
                <a:gd name="T68" fmla="*/ 385 w 396"/>
                <a:gd name="T69" fmla="*/ 63 h 65"/>
                <a:gd name="T70" fmla="*/ 391 w 396"/>
                <a:gd name="T71" fmla="*/ 60 h 65"/>
                <a:gd name="T72" fmla="*/ 395 w 396"/>
                <a:gd name="T73" fmla="*/ 55 h 65"/>
                <a:gd name="T74" fmla="*/ 396 w 396"/>
                <a:gd name="T75" fmla="*/ 49 h 65"/>
                <a:gd name="T76" fmla="*/ 395 w 396"/>
                <a:gd name="T77" fmla="*/ 42 h 65"/>
                <a:gd name="T78" fmla="*/ 395 w 396"/>
                <a:gd name="T79" fmla="*/ 42 h 65"/>
                <a:gd name="T80" fmla="*/ 388 w 396"/>
                <a:gd name="T81" fmla="*/ 31 h 65"/>
                <a:gd name="T82" fmla="*/ 381 w 396"/>
                <a:gd name="T83" fmla="*/ 21 h 65"/>
                <a:gd name="T84" fmla="*/ 372 w 396"/>
                <a:gd name="T85" fmla="*/ 14 h 65"/>
                <a:gd name="T86" fmla="*/ 364 w 396"/>
                <a:gd name="T87" fmla="*/ 9 h 65"/>
                <a:gd name="T88" fmla="*/ 354 w 396"/>
                <a:gd name="T89" fmla="*/ 5 h 65"/>
                <a:gd name="T90" fmla="*/ 344 w 396"/>
                <a:gd name="T91" fmla="*/ 2 h 65"/>
                <a:gd name="T92" fmla="*/ 335 w 396"/>
                <a:gd name="T93" fmla="*/ 1 h 65"/>
                <a:gd name="T94" fmla="*/ 325 w 396"/>
                <a:gd name="T9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325" y="0"/>
                  </a:moveTo>
                  <a:lnTo>
                    <a:pt x="325" y="0"/>
                  </a:lnTo>
                  <a:lnTo>
                    <a:pt x="316" y="1"/>
                  </a:lnTo>
                  <a:lnTo>
                    <a:pt x="16" y="1"/>
                  </a:lnTo>
                  <a:lnTo>
                    <a:pt x="16" y="1"/>
                  </a:lnTo>
                  <a:lnTo>
                    <a:pt x="8" y="2"/>
                  </a:lnTo>
                  <a:lnTo>
                    <a:pt x="3" y="6"/>
                  </a:lnTo>
                  <a:lnTo>
                    <a:pt x="1" y="11"/>
                  </a:lnTo>
                  <a:lnTo>
                    <a:pt x="0" y="17"/>
                  </a:lnTo>
                  <a:lnTo>
                    <a:pt x="0" y="17"/>
                  </a:lnTo>
                  <a:lnTo>
                    <a:pt x="1" y="24"/>
                  </a:lnTo>
                  <a:lnTo>
                    <a:pt x="3" y="29"/>
                  </a:lnTo>
                  <a:lnTo>
                    <a:pt x="8" y="32"/>
                  </a:lnTo>
                  <a:lnTo>
                    <a:pt x="16" y="34"/>
                  </a:lnTo>
                  <a:lnTo>
                    <a:pt x="316" y="34"/>
                  </a:lnTo>
                  <a:lnTo>
                    <a:pt x="316" y="34"/>
                  </a:lnTo>
                  <a:lnTo>
                    <a:pt x="319" y="34"/>
                  </a:lnTo>
                  <a:lnTo>
                    <a:pt x="319" y="34"/>
                  </a:lnTo>
                  <a:lnTo>
                    <a:pt x="326" y="32"/>
                  </a:lnTo>
                  <a:lnTo>
                    <a:pt x="326" y="32"/>
                  </a:lnTo>
                  <a:lnTo>
                    <a:pt x="335" y="34"/>
                  </a:lnTo>
                  <a:lnTo>
                    <a:pt x="341" y="35"/>
                  </a:lnTo>
                  <a:lnTo>
                    <a:pt x="346" y="36"/>
                  </a:lnTo>
                  <a:lnTo>
                    <a:pt x="351" y="39"/>
                  </a:lnTo>
                  <a:lnTo>
                    <a:pt x="356" y="44"/>
                  </a:lnTo>
                  <a:lnTo>
                    <a:pt x="361" y="49"/>
                  </a:lnTo>
                  <a:lnTo>
                    <a:pt x="365" y="55"/>
                  </a:lnTo>
                  <a:lnTo>
                    <a:pt x="365" y="55"/>
                  </a:lnTo>
                  <a:lnTo>
                    <a:pt x="367" y="58"/>
                  </a:lnTo>
                  <a:lnTo>
                    <a:pt x="370" y="62"/>
                  </a:lnTo>
                  <a:lnTo>
                    <a:pt x="375" y="63"/>
                  </a:lnTo>
                  <a:lnTo>
                    <a:pt x="380" y="65"/>
                  </a:lnTo>
                  <a:lnTo>
                    <a:pt x="380" y="65"/>
                  </a:lnTo>
                  <a:lnTo>
                    <a:pt x="385" y="63"/>
                  </a:lnTo>
                  <a:lnTo>
                    <a:pt x="385" y="63"/>
                  </a:lnTo>
                  <a:lnTo>
                    <a:pt x="391" y="60"/>
                  </a:lnTo>
                  <a:lnTo>
                    <a:pt x="395" y="55"/>
                  </a:lnTo>
                  <a:lnTo>
                    <a:pt x="396" y="49"/>
                  </a:lnTo>
                  <a:lnTo>
                    <a:pt x="395" y="42"/>
                  </a:lnTo>
                  <a:lnTo>
                    <a:pt x="395" y="42"/>
                  </a:lnTo>
                  <a:lnTo>
                    <a:pt x="388" y="31"/>
                  </a:lnTo>
                  <a:lnTo>
                    <a:pt x="381" y="21"/>
                  </a:lnTo>
                  <a:lnTo>
                    <a:pt x="372" y="14"/>
                  </a:lnTo>
                  <a:lnTo>
                    <a:pt x="364" y="9"/>
                  </a:lnTo>
                  <a:lnTo>
                    <a:pt x="354" y="5"/>
                  </a:lnTo>
                  <a:lnTo>
                    <a:pt x="344" y="2"/>
                  </a:lnTo>
                  <a:lnTo>
                    <a:pt x="335" y="1"/>
                  </a:lnTo>
                  <a:lnTo>
                    <a:pt x="3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8"/>
            <p:cNvSpPr>
              <a:spLocks/>
            </p:cNvSpPr>
            <p:nvPr/>
          </p:nvSpPr>
          <p:spPr bwMode="auto">
            <a:xfrm>
              <a:off x="309" y="1367"/>
              <a:ext cx="79" cy="13"/>
            </a:xfrm>
            <a:custGeom>
              <a:avLst/>
              <a:gdLst>
                <a:gd name="T0" fmla="*/ 325 w 396"/>
                <a:gd name="T1" fmla="*/ 0 h 64"/>
                <a:gd name="T2" fmla="*/ 325 w 396"/>
                <a:gd name="T3" fmla="*/ 0 h 64"/>
                <a:gd name="T4" fmla="*/ 316 w 396"/>
                <a:gd name="T5" fmla="*/ 0 h 64"/>
                <a:gd name="T6" fmla="*/ 16 w 396"/>
                <a:gd name="T7" fmla="*/ 0 h 64"/>
                <a:gd name="T8" fmla="*/ 16 w 396"/>
                <a:gd name="T9" fmla="*/ 0 h 64"/>
                <a:gd name="T10" fmla="*/ 8 w 396"/>
                <a:gd name="T11" fmla="*/ 2 h 64"/>
                <a:gd name="T12" fmla="*/ 3 w 396"/>
                <a:gd name="T13" fmla="*/ 5 h 64"/>
                <a:gd name="T14" fmla="*/ 1 w 396"/>
                <a:gd name="T15" fmla="*/ 10 h 64"/>
                <a:gd name="T16" fmla="*/ 0 w 396"/>
                <a:gd name="T17" fmla="*/ 17 h 64"/>
                <a:gd name="T18" fmla="*/ 0 w 396"/>
                <a:gd name="T19" fmla="*/ 17 h 64"/>
                <a:gd name="T20" fmla="*/ 1 w 396"/>
                <a:gd name="T21" fmla="*/ 23 h 64"/>
                <a:gd name="T22" fmla="*/ 3 w 396"/>
                <a:gd name="T23" fmla="*/ 28 h 64"/>
                <a:gd name="T24" fmla="*/ 8 w 396"/>
                <a:gd name="T25" fmla="*/ 32 h 64"/>
                <a:gd name="T26" fmla="*/ 16 w 396"/>
                <a:gd name="T27" fmla="*/ 33 h 64"/>
                <a:gd name="T28" fmla="*/ 316 w 396"/>
                <a:gd name="T29" fmla="*/ 33 h 64"/>
                <a:gd name="T30" fmla="*/ 316 w 396"/>
                <a:gd name="T31" fmla="*/ 33 h 64"/>
                <a:gd name="T32" fmla="*/ 319 w 396"/>
                <a:gd name="T33" fmla="*/ 33 h 64"/>
                <a:gd name="T34" fmla="*/ 319 w 396"/>
                <a:gd name="T35" fmla="*/ 33 h 64"/>
                <a:gd name="T36" fmla="*/ 326 w 396"/>
                <a:gd name="T37" fmla="*/ 33 h 64"/>
                <a:gd name="T38" fmla="*/ 326 w 396"/>
                <a:gd name="T39" fmla="*/ 33 h 64"/>
                <a:gd name="T40" fmla="*/ 335 w 396"/>
                <a:gd name="T41" fmla="*/ 33 h 64"/>
                <a:gd name="T42" fmla="*/ 341 w 396"/>
                <a:gd name="T43" fmla="*/ 34 h 64"/>
                <a:gd name="T44" fmla="*/ 346 w 396"/>
                <a:gd name="T45" fmla="*/ 37 h 64"/>
                <a:gd name="T46" fmla="*/ 351 w 396"/>
                <a:gd name="T47" fmla="*/ 39 h 64"/>
                <a:gd name="T48" fmla="*/ 356 w 396"/>
                <a:gd name="T49" fmla="*/ 43 h 64"/>
                <a:gd name="T50" fmla="*/ 361 w 396"/>
                <a:gd name="T51" fmla="*/ 48 h 64"/>
                <a:gd name="T52" fmla="*/ 365 w 396"/>
                <a:gd name="T53" fmla="*/ 54 h 64"/>
                <a:gd name="T54" fmla="*/ 365 w 396"/>
                <a:gd name="T55" fmla="*/ 54 h 64"/>
                <a:gd name="T56" fmla="*/ 367 w 396"/>
                <a:gd name="T57" fmla="*/ 58 h 64"/>
                <a:gd name="T58" fmla="*/ 370 w 396"/>
                <a:gd name="T59" fmla="*/ 61 h 64"/>
                <a:gd name="T60" fmla="*/ 375 w 396"/>
                <a:gd name="T61" fmla="*/ 64 h 64"/>
                <a:gd name="T62" fmla="*/ 380 w 396"/>
                <a:gd name="T63" fmla="*/ 64 h 64"/>
                <a:gd name="T64" fmla="*/ 380 w 396"/>
                <a:gd name="T65" fmla="*/ 64 h 64"/>
                <a:gd name="T66" fmla="*/ 385 w 396"/>
                <a:gd name="T67" fmla="*/ 63 h 64"/>
                <a:gd name="T68" fmla="*/ 385 w 396"/>
                <a:gd name="T69" fmla="*/ 63 h 64"/>
                <a:gd name="T70" fmla="*/ 391 w 396"/>
                <a:gd name="T71" fmla="*/ 59 h 64"/>
                <a:gd name="T72" fmla="*/ 395 w 396"/>
                <a:gd name="T73" fmla="*/ 54 h 64"/>
                <a:gd name="T74" fmla="*/ 396 w 396"/>
                <a:gd name="T75" fmla="*/ 48 h 64"/>
                <a:gd name="T76" fmla="*/ 395 w 396"/>
                <a:gd name="T77" fmla="*/ 42 h 64"/>
                <a:gd name="T78" fmla="*/ 395 w 396"/>
                <a:gd name="T79" fmla="*/ 42 h 64"/>
                <a:gd name="T80" fmla="*/ 388 w 396"/>
                <a:gd name="T81" fmla="*/ 30 h 64"/>
                <a:gd name="T82" fmla="*/ 381 w 396"/>
                <a:gd name="T83" fmla="*/ 22 h 64"/>
                <a:gd name="T84" fmla="*/ 372 w 396"/>
                <a:gd name="T85" fmla="*/ 14 h 64"/>
                <a:gd name="T86" fmla="*/ 364 w 396"/>
                <a:gd name="T87" fmla="*/ 8 h 64"/>
                <a:gd name="T88" fmla="*/ 354 w 396"/>
                <a:gd name="T89" fmla="*/ 4 h 64"/>
                <a:gd name="T90" fmla="*/ 344 w 396"/>
                <a:gd name="T91" fmla="*/ 2 h 64"/>
                <a:gd name="T92" fmla="*/ 335 w 396"/>
                <a:gd name="T93" fmla="*/ 0 h 64"/>
                <a:gd name="T94" fmla="*/ 325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325" y="0"/>
                  </a:moveTo>
                  <a:lnTo>
                    <a:pt x="325" y="0"/>
                  </a:lnTo>
                  <a:lnTo>
                    <a:pt x="316" y="0"/>
                  </a:lnTo>
                  <a:lnTo>
                    <a:pt x="16" y="0"/>
                  </a:lnTo>
                  <a:lnTo>
                    <a:pt x="16" y="0"/>
                  </a:lnTo>
                  <a:lnTo>
                    <a:pt x="8" y="2"/>
                  </a:lnTo>
                  <a:lnTo>
                    <a:pt x="3" y="5"/>
                  </a:lnTo>
                  <a:lnTo>
                    <a:pt x="1" y="10"/>
                  </a:lnTo>
                  <a:lnTo>
                    <a:pt x="0" y="17"/>
                  </a:lnTo>
                  <a:lnTo>
                    <a:pt x="0" y="17"/>
                  </a:lnTo>
                  <a:lnTo>
                    <a:pt x="1" y="23"/>
                  </a:lnTo>
                  <a:lnTo>
                    <a:pt x="3" y="28"/>
                  </a:lnTo>
                  <a:lnTo>
                    <a:pt x="8" y="32"/>
                  </a:lnTo>
                  <a:lnTo>
                    <a:pt x="16" y="33"/>
                  </a:lnTo>
                  <a:lnTo>
                    <a:pt x="316" y="33"/>
                  </a:lnTo>
                  <a:lnTo>
                    <a:pt x="316" y="33"/>
                  </a:lnTo>
                  <a:lnTo>
                    <a:pt x="319" y="33"/>
                  </a:lnTo>
                  <a:lnTo>
                    <a:pt x="319" y="33"/>
                  </a:lnTo>
                  <a:lnTo>
                    <a:pt x="326" y="33"/>
                  </a:lnTo>
                  <a:lnTo>
                    <a:pt x="326" y="33"/>
                  </a:lnTo>
                  <a:lnTo>
                    <a:pt x="335" y="33"/>
                  </a:lnTo>
                  <a:lnTo>
                    <a:pt x="341" y="34"/>
                  </a:lnTo>
                  <a:lnTo>
                    <a:pt x="346" y="37"/>
                  </a:lnTo>
                  <a:lnTo>
                    <a:pt x="351" y="39"/>
                  </a:lnTo>
                  <a:lnTo>
                    <a:pt x="356" y="43"/>
                  </a:lnTo>
                  <a:lnTo>
                    <a:pt x="361" y="48"/>
                  </a:lnTo>
                  <a:lnTo>
                    <a:pt x="365" y="54"/>
                  </a:lnTo>
                  <a:lnTo>
                    <a:pt x="365" y="54"/>
                  </a:lnTo>
                  <a:lnTo>
                    <a:pt x="367" y="58"/>
                  </a:lnTo>
                  <a:lnTo>
                    <a:pt x="370" y="61"/>
                  </a:lnTo>
                  <a:lnTo>
                    <a:pt x="375" y="64"/>
                  </a:lnTo>
                  <a:lnTo>
                    <a:pt x="380" y="64"/>
                  </a:lnTo>
                  <a:lnTo>
                    <a:pt x="380" y="64"/>
                  </a:lnTo>
                  <a:lnTo>
                    <a:pt x="385" y="63"/>
                  </a:lnTo>
                  <a:lnTo>
                    <a:pt x="385" y="63"/>
                  </a:lnTo>
                  <a:lnTo>
                    <a:pt x="391" y="59"/>
                  </a:lnTo>
                  <a:lnTo>
                    <a:pt x="395" y="54"/>
                  </a:lnTo>
                  <a:lnTo>
                    <a:pt x="396" y="48"/>
                  </a:lnTo>
                  <a:lnTo>
                    <a:pt x="395" y="42"/>
                  </a:lnTo>
                  <a:lnTo>
                    <a:pt x="395" y="42"/>
                  </a:lnTo>
                  <a:lnTo>
                    <a:pt x="388" y="30"/>
                  </a:lnTo>
                  <a:lnTo>
                    <a:pt x="381" y="22"/>
                  </a:lnTo>
                  <a:lnTo>
                    <a:pt x="372" y="14"/>
                  </a:lnTo>
                  <a:lnTo>
                    <a:pt x="364" y="8"/>
                  </a:lnTo>
                  <a:lnTo>
                    <a:pt x="354" y="4"/>
                  </a:lnTo>
                  <a:lnTo>
                    <a:pt x="344" y="2"/>
                  </a:lnTo>
                  <a:lnTo>
                    <a:pt x="335" y="0"/>
                  </a:lnTo>
                  <a:lnTo>
                    <a:pt x="3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9"/>
            <p:cNvSpPr>
              <a:spLocks/>
            </p:cNvSpPr>
            <p:nvPr/>
          </p:nvSpPr>
          <p:spPr bwMode="auto">
            <a:xfrm>
              <a:off x="309" y="1367"/>
              <a:ext cx="79" cy="13"/>
            </a:xfrm>
            <a:custGeom>
              <a:avLst/>
              <a:gdLst>
                <a:gd name="T0" fmla="*/ 325 w 396"/>
                <a:gd name="T1" fmla="*/ 0 h 64"/>
                <a:gd name="T2" fmla="*/ 325 w 396"/>
                <a:gd name="T3" fmla="*/ 0 h 64"/>
                <a:gd name="T4" fmla="*/ 316 w 396"/>
                <a:gd name="T5" fmla="*/ 0 h 64"/>
                <a:gd name="T6" fmla="*/ 16 w 396"/>
                <a:gd name="T7" fmla="*/ 0 h 64"/>
                <a:gd name="T8" fmla="*/ 16 w 396"/>
                <a:gd name="T9" fmla="*/ 0 h 64"/>
                <a:gd name="T10" fmla="*/ 8 w 396"/>
                <a:gd name="T11" fmla="*/ 2 h 64"/>
                <a:gd name="T12" fmla="*/ 3 w 396"/>
                <a:gd name="T13" fmla="*/ 5 h 64"/>
                <a:gd name="T14" fmla="*/ 1 w 396"/>
                <a:gd name="T15" fmla="*/ 10 h 64"/>
                <a:gd name="T16" fmla="*/ 0 w 396"/>
                <a:gd name="T17" fmla="*/ 17 h 64"/>
                <a:gd name="T18" fmla="*/ 0 w 396"/>
                <a:gd name="T19" fmla="*/ 17 h 64"/>
                <a:gd name="T20" fmla="*/ 1 w 396"/>
                <a:gd name="T21" fmla="*/ 23 h 64"/>
                <a:gd name="T22" fmla="*/ 3 w 396"/>
                <a:gd name="T23" fmla="*/ 28 h 64"/>
                <a:gd name="T24" fmla="*/ 8 w 396"/>
                <a:gd name="T25" fmla="*/ 32 h 64"/>
                <a:gd name="T26" fmla="*/ 16 w 396"/>
                <a:gd name="T27" fmla="*/ 33 h 64"/>
                <a:gd name="T28" fmla="*/ 316 w 396"/>
                <a:gd name="T29" fmla="*/ 33 h 64"/>
                <a:gd name="T30" fmla="*/ 316 w 396"/>
                <a:gd name="T31" fmla="*/ 33 h 64"/>
                <a:gd name="T32" fmla="*/ 319 w 396"/>
                <a:gd name="T33" fmla="*/ 33 h 64"/>
                <a:gd name="T34" fmla="*/ 319 w 396"/>
                <a:gd name="T35" fmla="*/ 33 h 64"/>
                <a:gd name="T36" fmla="*/ 326 w 396"/>
                <a:gd name="T37" fmla="*/ 33 h 64"/>
                <a:gd name="T38" fmla="*/ 326 w 396"/>
                <a:gd name="T39" fmla="*/ 33 h 64"/>
                <a:gd name="T40" fmla="*/ 335 w 396"/>
                <a:gd name="T41" fmla="*/ 33 h 64"/>
                <a:gd name="T42" fmla="*/ 341 w 396"/>
                <a:gd name="T43" fmla="*/ 34 h 64"/>
                <a:gd name="T44" fmla="*/ 346 w 396"/>
                <a:gd name="T45" fmla="*/ 37 h 64"/>
                <a:gd name="T46" fmla="*/ 351 w 396"/>
                <a:gd name="T47" fmla="*/ 39 h 64"/>
                <a:gd name="T48" fmla="*/ 356 w 396"/>
                <a:gd name="T49" fmla="*/ 43 h 64"/>
                <a:gd name="T50" fmla="*/ 361 w 396"/>
                <a:gd name="T51" fmla="*/ 48 h 64"/>
                <a:gd name="T52" fmla="*/ 365 w 396"/>
                <a:gd name="T53" fmla="*/ 54 h 64"/>
                <a:gd name="T54" fmla="*/ 365 w 396"/>
                <a:gd name="T55" fmla="*/ 54 h 64"/>
                <a:gd name="T56" fmla="*/ 367 w 396"/>
                <a:gd name="T57" fmla="*/ 58 h 64"/>
                <a:gd name="T58" fmla="*/ 370 w 396"/>
                <a:gd name="T59" fmla="*/ 61 h 64"/>
                <a:gd name="T60" fmla="*/ 375 w 396"/>
                <a:gd name="T61" fmla="*/ 64 h 64"/>
                <a:gd name="T62" fmla="*/ 380 w 396"/>
                <a:gd name="T63" fmla="*/ 64 h 64"/>
                <a:gd name="T64" fmla="*/ 380 w 396"/>
                <a:gd name="T65" fmla="*/ 64 h 64"/>
                <a:gd name="T66" fmla="*/ 385 w 396"/>
                <a:gd name="T67" fmla="*/ 63 h 64"/>
                <a:gd name="T68" fmla="*/ 385 w 396"/>
                <a:gd name="T69" fmla="*/ 63 h 64"/>
                <a:gd name="T70" fmla="*/ 391 w 396"/>
                <a:gd name="T71" fmla="*/ 59 h 64"/>
                <a:gd name="T72" fmla="*/ 395 w 396"/>
                <a:gd name="T73" fmla="*/ 54 h 64"/>
                <a:gd name="T74" fmla="*/ 396 w 396"/>
                <a:gd name="T75" fmla="*/ 48 h 64"/>
                <a:gd name="T76" fmla="*/ 395 w 396"/>
                <a:gd name="T77" fmla="*/ 42 h 64"/>
                <a:gd name="T78" fmla="*/ 395 w 396"/>
                <a:gd name="T79" fmla="*/ 42 h 64"/>
                <a:gd name="T80" fmla="*/ 388 w 396"/>
                <a:gd name="T81" fmla="*/ 30 h 64"/>
                <a:gd name="T82" fmla="*/ 381 w 396"/>
                <a:gd name="T83" fmla="*/ 22 h 64"/>
                <a:gd name="T84" fmla="*/ 372 w 396"/>
                <a:gd name="T85" fmla="*/ 14 h 64"/>
                <a:gd name="T86" fmla="*/ 364 w 396"/>
                <a:gd name="T87" fmla="*/ 8 h 64"/>
                <a:gd name="T88" fmla="*/ 354 w 396"/>
                <a:gd name="T89" fmla="*/ 4 h 64"/>
                <a:gd name="T90" fmla="*/ 344 w 396"/>
                <a:gd name="T91" fmla="*/ 2 h 64"/>
                <a:gd name="T92" fmla="*/ 335 w 396"/>
                <a:gd name="T93" fmla="*/ 0 h 64"/>
                <a:gd name="T94" fmla="*/ 325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325" y="0"/>
                  </a:moveTo>
                  <a:lnTo>
                    <a:pt x="325" y="0"/>
                  </a:lnTo>
                  <a:lnTo>
                    <a:pt x="316" y="0"/>
                  </a:lnTo>
                  <a:lnTo>
                    <a:pt x="16" y="0"/>
                  </a:lnTo>
                  <a:lnTo>
                    <a:pt x="16" y="0"/>
                  </a:lnTo>
                  <a:lnTo>
                    <a:pt x="8" y="2"/>
                  </a:lnTo>
                  <a:lnTo>
                    <a:pt x="3" y="5"/>
                  </a:lnTo>
                  <a:lnTo>
                    <a:pt x="1" y="10"/>
                  </a:lnTo>
                  <a:lnTo>
                    <a:pt x="0" y="17"/>
                  </a:lnTo>
                  <a:lnTo>
                    <a:pt x="0" y="17"/>
                  </a:lnTo>
                  <a:lnTo>
                    <a:pt x="1" y="23"/>
                  </a:lnTo>
                  <a:lnTo>
                    <a:pt x="3" y="28"/>
                  </a:lnTo>
                  <a:lnTo>
                    <a:pt x="8" y="32"/>
                  </a:lnTo>
                  <a:lnTo>
                    <a:pt x="16" y="33"/>
                  </a:lnTo>
                  <a:lnTo>
                    <a:pt x="316" y="33"/>
                  </a:lnTo>
                  <a:lnTo>
                    <a:pt x="316" y="33"/>
                  </a:lnTo>
                  <a:lnTo>
                    <a:pt x="319" y="33"/>
                  </a:lnTo>
                  <a:lnTo>
                    <a:pt x="319" y="33"/>
                  </a:lnTo>
                  <a:lnTo>
                    <a:pt x="326" y="33"/>
                  </a:lnTo>
                  <a:lnTo>
                    <a:pt x="326" y="33"/>
                  </a:lnTo>
                  <a:lnTo>
                    <a:pt x="335" y="33"/>
                  </a:lnTo>
                  <a:lnTo>
                    <a:pt x="341" y="34"/>
                  </a:lnTo>
                  <a:lnTo>
                    <a:pt x="346" y="37"/>
                  </a:lnTo>
                  <a:lnTo>
                    <a:pt x="351" y="39"/>
                  </a:lnTo>
                  <a:lnTo>
                    <a:pt x="356" y="43"/>
                  </a:lnTo>
                  <a:lnTo>
                    <a:pt x="361" y="48"/>
                  </a:lnTo>
                  <a:lnTo>
                    <a:pt x="365" y="54"/>
                  </a:lnTo>
                  <a:lnTo>
                    <a:pt x="365" y="54"/>
                  </a:lnTo>
                  <a:lnTo>
                    <a:pt x="367" y="58"/>
                  </a:lnTo>
                  <a:lnTo>
                    <a:pt x="370" y="61"/>
                  </a:lnTo>
                  <a:lnTo>
                    <a:pt x="375" y="64"/>
                  </a:lnTo>
                  <a:lnTo>
                    <a:pt x="380" y="64"/>
                  </a:lnTo>
                  <a:lnTo>
                    <a:pt x="380" y="64"/>
                  </a:lnTo>
                  <a:lnTo>
                    <a:pt x="385" y="63"/>
                  </a:lnTo>
                  <a:lnTo>
                    <a:pt x="385" y="63"/>
                  </a:lnTo>
                  <a:lnTo>
                    <a:pt x="391" y="59"/>
                  </a:lnTo>
                  <a:lnTo>
                    <a:pt x="395" y="54"/>
                  </a:lnTo>
                  <a:lnTo>
                    <a:pt x="396" y="48"/>
                  </a:lnTo>
                  <a:lnTo>
                    <a:pt x="395" y="42"/>
                  </a:lnTo>
                  <a:lnTo>
                    <a:pt x="395" y="42"/>
                  </a:lnTo>
                  <a:lnTo>
                    <a:pt x="388" y="30"/>
                  </a:lnTo>
                  <a:lnTo>
                    <a:pt x="381" y="22"/>
                  </a:lnTo>
                  <a:lnTo>
                    <a:pt x="372" y="14"/>
                  </a:lnTo>
                  <a:lnTo>
                    <a:pt x="364" y="8"/>
                  </a:lnTo>
                  <a:lnTo>
                    <a:pt x="354" y="4"/>
                  </a:lnTo>
                  <a:lnTo>
                    <a:pt x="344" y="2"/>
                  </a:lnTo>
                  <a:lnTo>
                    <a:pt x="335" y="0"/>
                  </a:lnTo>
                  <a:lnTo>
                    <a:pt x="3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50"/>
            <p:cNvSpPr>
              <a:spLocks/>
            </p:cNvSpPr>
            <p:nvPr/>
          </p:nvSpPr>
          <p:spPr bwMode="auto">
            <a:xfrm>
              <a:off x="309" y="1395"/>
              <a:ext cx="79" cy="13"/>
            </a:xfrm>
            <a:custGeom>
              <a:avLst/>
              <a:gdLst>
                <a:gd name="T0" fmla="*/ 325 w 396"/>
                <a:gd name="T1" fmla="*/ 0 h 64"/>
                <a:gd name="T2" fmla="*/ 325 w 396"/>
                <a:gd name="T3" fmla="*/ 0 h 64"/>
                <a:gd name="T4" fmla="*/ 316 w 396"/>
                <a:gd name="T5" fmla="*/ 0 h 64"/>
                <a:gd name="T6" fmla="*/ 16 w 396"/>
                <a:gd name="T7" fmla="*/ 0 h 64"/>
                <a:gd name="T8" fmla="*/ 16 w 396"/>
                <a:gd name="T9" fmla="*/ 0 h 64"/>
                <a:gd name="T10" fmla="*/ 8 w 396"/>
                <a:gd name="T11" fmla="*/ 2 h 64"/>
                <a:gd name="T12" fmla="*/ 3 w 396"/>
                <a:gd name="T13" fmla="*/ 5 h 64"/>
                <a:gd name="T14" fmla="*/ 1 w 396"/>
                <a:gd name="T15" fmla="*/ 10 h 64"/>
                <a:gd name="T16" fmla="*/ 0 w 396"/>
                <a:gd name="T17" fmla="*/ 16 h 64"/>
                <a:gd name="T18" fmla="*/ 0 w 396"/>
                <a:gd name="T19" fmla="*/ 16 h 64"/>
                <a:gd name="T20" fmla="*/ 1 w 396"/>
                <a:gd name="T21" fmla="*/ 23 h 64"/>
                <a:gd name="T22" fmla="*/ 3 w 396"/>
                <a:gd name="T23" fmla="*/ 28 h 64"/>
                <a:gd name="T24" fmla="*/ 8 w 396"/>
                <a:gd name="T25" fmla="*/ 31 h 64"/>
                <a:gd name="T26" fmla="*/ 16 w 396"/>
                <a:gd name="T27" fmla="*/ 32 h 64"/>
                <a:gd name="T28" fmla="*/ 316 w 396"/>
                <a:gd name="T29" fmla="*/ 32 h 64"/>
                <a:gd name="T30" fmla="*/ 316 w 396"/>
                <a:gd name="T31" fmla="*/ 32 h 64"/>
                <a:gd name="T32" fmla="*/ 319 w 396"/>
                <a:gd name="T33" fmla="*/ 32 h 64"/>
                <a:gd name="T34" fmla="*/ 319 w 396"/>
                <a:gd name="T35" fmla="*/ 32 h 64"/>
                <a:gd name="T36" fmla="*/ 326 w 396"/>
                <a:gd name="T37" fmla="*/ 32 h 64"/>
                <a:gd name="T38" fmla="*/ 326 w 396"/>
                <a:gd name="T39" fmla="*/ 32 h 64"/>
                <a:gd name="T40" fmla="*/ 335 w 396"/>
                <a:gd name="T41" fmla="*/ 33 h 64"/>
                <a:gd name="T42" fmla="*/ 341 w 396"/>
                <a:gd name="T43" fmla="*/ 33 h 64"/>
                <a:gd name="T44" fmla="*/ 346 w 396"/>
                <a:gd name="T45" fmla="*/ 36 h 64"/>
                <a:gd name="T46" fmla="*/ 351 w 396"/>
                <a:gd name="T47" fmla="*/ 38 h 64"/>
                <a:gd name="T48" fmla="*/ 356 w 396"/>
                <a:gd name="T49" fmla="*/ 42 h 64"/>
                <a:gd name="T50" fmla="*/ 361 w 396"/>
                <a:gd name="T51" fmla="*/ 47 h 64"/>
                <a:gd name="T52" fmla="*/ 365 w 396"/>
                <a:gd name="T53" fmla="*/ 53 h 64"/>
                <a:gd name="T54" fmla="*/ 365 w 396"/>
                <a:gd name="T55" fmla="*/ 53 h 64"/>
                <a:gd name="T56" fmla="*/ 367 w 396"/>
                <a:gd name="T57" fmla="*/ 58 h 64"/>
                <a:gd name="T58" fmla="*/ 370 w 396"/>
                <a:gd name="T59" fmla="*/ 61 h 64"/>
                <a:gd name="T60" fmla="*/ 375 w 396"/>
                <a:gd name="T61" fmla="*/ 63 h 64"/>
                <a:gd name="T62" fmla="*/ 380 w 396"/>
                <a:gd name="T63" fmla="*/ 64 h 64"/>
                <a:gd name="T64" fmla="*/ 380 w 396"/>
                <a:gd name="T65" fmla="*/ 64 h 64"/>
                <a:gd name="T66" fmla="*/ 385 w 396"/>
                <a:gd name="T67" fmla="*/ 63 h 64"/>
                <a:gd name="T68" fmla="*/ 385 w 396"/>
                <a:gd name="T69" fmla="*/ 63 h 64"/>
                <a:gd name="T70" fmla="*/ 391 w 396"/>
                <a:gd name="T71" fmla="*/ 59 h 64"/>
                <a:gd name="T72" fmla="*/ 395 w 396"/>
                <a:gd name="T73" fmla="*/ 54 h 64"/>
                <a:gd name="T74" fmla="*/ 396 w 396"/>
                <a:gd name="T75" fmla="*/ 48 h 64"/>
                <a:gd name="T76" fmla="*/ 395 w 396"/>
                <a:gd name="T77" fmla="*/ 42 h 64"/>
                <a:gd name="T78" fmla="*/ 395 w 396"/>
                <a:gd name="T79" fmla="*/ 42 h 64"/>
                <a:gd name="T80" fmla="*/ 388 w 396"/>
                <a:gd name="T81" fmla="*/ 31 h 64"/>
                <a:gd name="T82" fmla="*/ 381 w 396"/>
                <a:gd name="T83" fmla="*/ 21 h 64"/>
                <a:gd name="T84" fmla="*/ 372 w 396"/>
                <a:gd name="T85" fmla="*/ 13 h 64"/>
                <a:gd name="T86" fmla="*/ 364 w 396"/>
                <a:gd name="T87" fmla="*/ 8 h 64"/>
                <a:gd name="T88" fmla="*/ 354 w 396"/>
                <a:gd name="T89" fmla="*/ 5 h 64"/>
                <a:gd name="T90" fmla="*/ 344 w 396"/>
                <a:gd name="T91" fmla="*/ 1 h 64"/>
                <a:gd name="T92" fmla="*/ 335 w 396"/>
                <a:gd name="T93" fmla="*/ 0 h 64"/>
                <a:gd name="T94" fmla="*/ 325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325" y="0"/>
                  </a:moveTo>
                  <a:lnTo>
                    <a:pt x="325" y="0"/>
                  </a:lnTo>
                  <a:lnTo>
                    <a:pt x="316" y="0"/>
                  </a:lnTo>
                  <a:lnTo>
                    <a:pt x="16" y="0"/>
                  </a:lnTo>
                  <a:lnTo>
                    <a:pt x="16" y="0"/>
                  </a:lnTo>
                  <a:lnTo>
                    <a:pt x="8" y="2"/>
                  </a:lnTo>
                  <a:lnTo>
                    <a:pt x="3" y="5"/>
                  </a:lnTo>
                  <a:lnTo>
                    <a:pt x="1" y="10"/>
                  </a:lnTo>
                  <a:lnTo>
                    <a:pt x="0" y="16"/>
                  </a:lnTo>
                  <a:lnTo>
                    <a:pt x="0" y="16"/>
                  </a:lnTo>
                  <a:lnTo>
                    <a:pt x="1" y="23"/>
                  </a:lnTo>
                  <a:lnTo>
                    <a:pt x="3" y="28"/>
                  </a:lnTo>
                  <a:lnTo>
                    <a:pt x="8" y="31"/>
                  </a:lnTo>
                  <a:lnTo>
                    <a:pt x="16" y="32"/>
                  </a:lnTo>
                  <a:lnTo>
                    <a:pt x="316" y="32"/>
                  </a:lnTo>
                  <a:lnTo>
                    <a:pt x="316" y="32"/>
                  </a:lnTo>
                  <a:lnTo>
                    <a:pt x="319" y="32"/>
                  </a:lnTo>
                  <a:lnTo>
                    <a:pt x="319" y="32"/>
                  </a:lnTo>
                  <a:lnTo>
                    <a:pt x="326" y="32"/>
                  </a:lnTo>
                  <a:lnTo>
                    <a:pt x="326" y="32"/>
                  </a:lnTo>
                  <a:lnTo>
                    <a:pt x="335" y="33"/>
                  </a:lnTo>
                  <a:lnTo>
                    <a:pt x="341" y="33"/>
                  </a:lnTo>
                  <a:lnTo>
                    <a:pt x="346" y="36"/>
                  </a:lnTo>
                  <a:lnTo>
                    <a:pt x="351" y="38"/>
                  </a:lnTo>
                  <a:lnTo>
                    <a:pt x="356" y="42"/>
                  </a:lnTo>
                  <a:lnTo>
                    <a:pt x="361" y="47"/>
                  </a:lnTo>
                  <a:lnTo>
                    <a:pt x="365" y="53"/>
                  </a:lnTo>
                  <a:lnTo>
                    <a:pt x="365" y="53"/>
                  </a:lnTo>
                  <a:lnTo>
                    <a:pt x="367" y="58"/>
                  </a:lnTo>
                  <a:lnTo>
                    <a:pt x="370" y="61"/>
                  </a:lnTo>
                  <a:lnTo>
                    <a:pt x="375" y="63"/>
                  </a:lnTo>
                  <a:lnTo>
                    <a:pt x="380" y="64"/>
                  </a:lnTo>
                  <a:lnTo>
                    <a:pt x="380" y="64"/>
                  </a:lnTo>
                  <a:lnTo>
                    <a:pt x="385" y="63"/>
                  </a:lnTo>
                  <a:lnTo>
                    <a:pt x="385" y="63"/>
                  </a:lnTo>
                  <a:lnTo>
                    <a:pt x="391" y="59"/>
                  </a:lnTo>
                  <a:lnTo>
                    <a:pt x="395" y="54"/>
                  </a:lnTo>
                  <a:lnTo>
                    <a:pt x="396" y="48"/>
                  </a:lnTo>
                  <a:lnTo>
                    <a:pt x="395" y="42"/>
                  </a:lnTo>
                  <a:lnTo>
                    <a:pt x="395" y="42"/>
                  </a:lnTo>
                  <a:lnTo>
                    <a:pt x="388" y="31"/>
                  </a:lnTo>
                  <a:lnTo>
                    <a:pt x="381" y="21"/>
                  </a:lnTo>
                  <a:lnTo>
                    <a:pt x="372" y="13"/>
                  </a:lnTo>
                  <a:lnTo>
                    <a:pt x="364" y="8"/>
                  </a:lnTo>
                  <a:lnTo>
                    <a:pt x="354" y="5"/>
                  </a:lnTo>
                  <a:lnTo>
                    <a:pt x="344" y="1"/>
                  </a:lnTo>
                  <a:lnTo>
                    <a:pt x="335" y="0"/>
                  </a:lnTo>
                  <a:lnTo>
                    <a:pt x="3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51"/>
            <p:cNvSpPr>
              <a:spLocks/>
            </p:cNvSpPr>
            <p:nvPr/>
          </p:nvSpPr>
          <p:spPr bwMode="auto">
            <a:xfrm>
              <a:off x="309" y="1395"/>
              <a:ext cx="79" cy="13"/>
            </a:xfrm>
            <a:custGeom>
              <a:avLst/>
              <a:gdLst>
                <a:gd name="T0" fmla="*/ 325 w 396"/>
                <a:gd name="T1" fmla="*/ 0 h 64"/>
                <a:gd name="T2" fmla="*/ 325 w 396"/>
                <a:gd name="T3" fmla="*/ 0 h 64"/>
                <a:gd name="T4" fmla="*/ 316 w 396"/>
                <a:gd name="T5" fmla="*/ 0 h 64"/>
                <a:gd name="T6" fmla="*/ 16 w 396"/>
                <a:gd name="T7" fmla="*/ 0 h 64"/>
                <a:gd name="T8" fmla="*/ 16 w 396"/>
                <a:gd name="T9" fmla="*/ 0 h 64"/>
                <a:gd name="T10" fmla="*/ 8 w 396"/>
                <a:gd name="T11" fmla="*/ 2 h 64"/>
                <a:gd name="T12" fmla="*/ 3 w 396"/>
                <a:gd name="T13" fmla="*/ 5 h 64"/>
                <a:gd name="T14" fmla="*/ 1 w 396"/>
                <a:gd name="T15" fmla="*/ 10 h 64"/>
                <a:gd name="T16" fmla="*/ 0 w 396"/>
                <a:gd name="T17" fmla="*/ 16 h 64"/>
                <a:gd name="T18" fmla="*/ 0 w 396"/>
                <a:gd name="T19" fmla="*/ 16 h 64"/>
                <a:gd name="T20" fmla="*/ 1 w 396"/>
                <a:gd name="T21" fmla="*/ 23 h 64"/>
                <a:gd name="T22" fmla="*/ 3 w 396"/>
                <a:gd name="T23" fmla="*/ 28 h 64"/>
                <a:gd name="T24" fmla="*/ 8 w 396"/>
                <a:gd name="T25" fmla="*/ 31 h 64"/>
                <a:gd name="T26" fmla="*/ 16 w 396"/>
                <a:gd name="T27" fmla="*/ 32 h 64"/>
                <a:gd name="T28" fmla="*/ 316 w 396"/>
                <a:gd name="T29" fmla="*/ 32 h 64"/>
                <a:gd name="T30" fmla="*/ 316 w 396"/>
                <a:gd name="T31" fmla="*/ 32 h 64"/>
                <a:gd name="T32" fmla="*/ 319 w 396"/>
                <a:gd name="T33" fmla="*/ 32 h 64"/>
                <a:gd name="T34" fmla="*/ 319 w 396"/>
                <a:gd name="T35" fmla="*/ 32 h 64"/>
                <a:gd name="T36" fmla="*/ 326 w 396"/>
                <a:gd name="T37" fmla="*/ 32 h 64"/>
                <a:gd name="T38" fmla="*/ 326 w 396"/>
                <a:gd name="T39" fmla="*/ 32 h 64"/>
                <a:gd name="T40" fmla="*/ 335 w 396"/>
                <a:gd name="T41" fmla="*/ 33 h 64"/>
                <a:gd name="T42" fmla="*/ 341 w 396"/>
                <a:gd name="T43" fmla="*/ 33 h 64"/>
                <a:gd name="T44" fmla="*/ 346 w 396"/>
                <a:gd name="T45" fmla="*/ 36 h 64"/>
                <a:gd name="T46" fmla="*/ 351 w 396"/>
                <a:gd name="T47" fmla="*/ 38 h 64"/>
                <a:gd name="T48" fmla="*/ 356 w 396"/>
                <a:gd name="T49" fmla="*/ 42 h 64"/>
                <a:gd name="T50" fmla="*/ 361 w 396"/>
                <a:gd name="T51" fmla="*/ 47 h 64"/>
                <a:gd name="T52" fmla="*/ 365 w 396"/>
                <a:gd name="T53" fmla="*/ 53 h 64"/>
                <a:gd name="T54" fmla="*/ 365 w 396"/>
                <a:gd name="T55" fmla="*/ 53 h 64"/>
                <a:gd name="T56" fmla="*/ 367 w 396"/>
                <a:gd name="T57" fmla="*/ 58 h 64"/>
                <a:gd name="T58" fmla="*/ 370 w 396"/>
                <a:gd name="T59" fmla="*/ 61 h 64"/>
                <a:gd name="T60" fmla="*/ 375 w 396"/>
                <a:gd name="T61" fmla="*/ 63 h 64"/>
                <a:gd name="T62" fmla="*/ 380 w 396"/>
                <a:gd name="T63" fmla="*/ 64 h 64"/>
                <a:gd name="T64" fmla="*/ 380 w 396"/>
                <a:gd name="T65" fmla="*/ 64 h 64"/>
                <a:gd name="T66" fmla="*/ 385 w 396"/>
                <a:gd name="T67" fmla="*/ 63 h 64"/>
                <a:gd name="T68" fmla="*/ 385 w 396"/>
                <a:gd name="T69" fmla="*/ 63 h 64"/>
                <a:gd name="T70" fmla="*/ 391 w 396"/>
                <a:gd name="T71" fmla="*/ 59 h 64"/>
                <a:gd name="T72" fmla="*/ 395 w 396"/>
                <a:gd name="T73" fmla="*/ 54 h 64"/>
                <a:gd name="T74" fmla="*/ 396 w 396"/>
                <a:gd name="T75" fmla="*/ 48 h 64"/>
                <a:gd name="T76" fmla="*/ 395 w 396"/>
                <a:gd name="T77" fmla="*/ 42 h 64"/>
                <a:gd name="T78" fmla="*/ 395 w 396"/>
                <a:gd name="T79" fmla="*/ 42 h 64"/>
                <a:gd name="T80" fmla="*/ 388 w 396"/>
                <a:gd name="T81" fmla="*/ 31 h 64"/>
                <a:gd name="T82" fmla="*/ 381 w 396"/>
                <a:gd name="T83" fmla="*/ 21 h 64"/>
                <a:gd name="T84" fmla="*/ 372 w 396"/>
                <a:gd name="T85" fmla="*/ 13 h 64"/>
                <a:gd name="T86" fmla="*/ 364 w 396"/>
                <a:gd name="T87" fmla="*/ 8 h 64"/>
                <a:gd name="T88" fmla="*/ 354 w 396"/>
                <a:gd name="T89" fmla="*/ 5 h 64"/>
                <a:gd name="T90" fmla="*/ 344 w 396"/>
                <a:gd name="T91" fmla="*/ 1 h 64"/>
                <a:gd name="T92" fmla="*/ 335 w 396"/>
                <a:gd name="T93" fmla="*/ 0 h 64"/>
                <a:gd name="T94" fmla="*/ 325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325" y="0"/>
                  </a:moveTo>
                  <a:lnTo>
                    <a:pt x="325" y="0"/>
                  </a:lnTo>
                  <a:lnTo>
                    <a:pt x="316" y="0"/>
                  </a:lnTo>
                  <a:lnTo>
                    <a:pt x="16" y="0"/>
                  </a:lnTo>
                  <a:lnTo>
                    <a:pt x="16" y="0"/>
                  </a:lnTo>
                  <a:lnTo>
                    <a:pt x="8" y="2"/>
                  </a:lnTo>
                  <a:lnTo>
                    <a:pt x="3" y="5"/>
                  </a:lnTo>
                  <a:lnTo>
                    <a:pt x="1" y="10"/>
                  </a:lnTo>
                  <a:lnTo>
                    <a:pt x="0" y="16"/>
                  </a:lnTo>
                  <a:lnTo>
                    <a:pt x="0" y="16"/>
                  </a:lnTo>
                  <a:lnTo>
                    <a:pt x="1" y="23"/>
                  </a:lnTo>
                  <a:lnTo>
                    <a:pt x="3" y="28"/>
                  </a:lnTo>
                  <a:lnTo>
                    <a:pt x="8" y="31"/>
                  </a:lnTo>
                  <a:lnTo>
                    <a:pt x="16" y="32"/>
                  </a:lnTo>
                  <a:lnTo>
                    <a:pt x="316" y="32"/>
                  </a:lnTo>
                  <a:lnTo>
                    <a:pt x="316" y="32"/>
                  </a:lnTo>
                  <a:lnTo>
                    <a:pt x="319" y="32"/>
                  </a:lnTo>
                  <a:lnTo>
                    <a:pt x="319" y="32"/>
                  </a:lnTo>
                  <a:lnTo>
                    <a:pt x="326" y="32"/>
                  </a:lnTo>
                  <a:lnTo>
                    <a:pt x="326" y="32"/>
                  </a:lnTo>
                  <a:lnTo>
                    <a:pt x="335" y="33"/>
                  </a:lnTo>
                  <a:lnTo>
                    <a:pt x="341" y="33"/>
                  </a:lnTo>
                  <a:lnTo>
                    <a:pt x="346" y="36"/>
                  </a:lnTo>
                  <a:lnTo>
                    <a:pt x="351" y="38"/>
                  </a:lnTo>
                  <a:lnTo>
                    <a:pt x="356" y="42"/>
                  </a:lnTo>
                  <a:lnTo>
                    <a:pt x="361" y="47"/>
                  </a:lnTo>
                  <a:lnTo>
                    <a:pt x="365" y="53"/>
                  </a:lnTo>
                  <a:lnTo>
                    <a:pt x="365" y="53"/>
                  </a:lnTo>
                  <a:lnTo>
                    <a:pt x="367" y="58"/>
                  </a:lnTo>
                  <a:lnTo>
                    <a:pt x="370" y="61"/>
                  </a:lnTo>
                  <a:lnTo>
                    <a:pt x="375" y="63"/>
                  </a:lnTo>
                  <a:lnTo>
                    <a:pt x="380" y="64"/>
                  </a:lnTo>
                  <a:lnTo>
                    <a:pt x="380" y="64"/>
                  </a:lnTo>
                  <a:lnTo>
                    <a:pt x="385" y="63"/>
                  </a:lnTo>
                  <a:lnTo>
                    <a:pt x="385" y="63"/>
                  </a:lnTo>
                  <a:lnTo>
                    <a:pt x="391" y="59"/>
                  </a:lnTo>
                  <a:lnTo>
                    <a:pt x="395" y="54"/>
                  </a:lnTo>
                  <a:lnTo>
                    <a:pt x="396" y="48"/>
                  </a:lnTo>
                  <a:lnTo>
                    <a:pt x="395" y="42"/>
                  </a:lnTo>
                  <a:lnTo>
                    <a:pt x="395" y="42"/>
                  </a:lnTo>
                  <a:lnTo>
                    <a:pt x="388" y="31"/>
                  </a:lnTo>
                  <a:lnTo>
                    <a:pt x="381" y="21"/>
                  </a:lnTo>
                  <a:lnTo>
                    <a:pt x="372" y="13"/>
                  </a:lnTo>
                  <a:lnTo>
                    <a:pt x="364" y="8"/>
                  </a:lnTo>
                  <a:lnTo>
                    <a:pt x="354" y="5"/>
                  </a:lnTo>
                  <a:lnTo>
                    <a:pt x="344" y="1"/>
                  </a:lnTo>
                  <a:lnTo>
                    <a:pt x="335" y="0"/>
                  </a:lnTo>
                  <a:lnTo>
                    <a:pt x="3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52"/>
            <p:cNvSpPr>
              <a:spLocks/>
            </p:cNvSpPr>
            <p:nvPr/>
          </p:nvSpPr>
          <p:spPr bwMode="auto">
            <a:xfrm>
              <a:off x="309" y="1423"/>
              <a:ext cx="79" cy="13"/>
            </a:xfrm>
            <a:custGeom>
              <a:avLst/>
              <a:gdLst>
                <a:gd name="T0" fmla="*/ 325 w 396"/>
                <a:gd name="T1" fmla="*/ 0 h 65"/>
                <a:gd name="T2" fmla="*/ 325 w 396"/>
                <a:gd name="T3" fmla="*/ 0 h 65"/>
                <a:gd name="T4" fmla="*/ 316 w 396"/>
                <a:gd name="T5" fmla="*/ 1 h 65"/>
                <a:gd name="T6" fmla="*/ 16 w 396"/>
                <a:gd name="T7" fmla="*/ 1 h 65"/>
                <a:gd name="T8" fmla="*/ 16 w 396"/>
                <a:gd name="T9" fmla="*/ 1 h 65"/>
                <a:gd name="T10" fmla="*/ 8 w 396"/>
                <a:gd name="T11" fmla="*/ 2 h 65"/>
                <a:gd name="T12" fmla="*/ 3 w 396"/>
                <a:gd name="T13" fmla="*/ 6 h 65"/>
                <a:gd name="T14" fmla="*/ 1 w 396"/>
                <a:gd name="T15" fmla="*/ 11 h 65"/>
                <a:gd name="T16" fmla="*/ 0 w 396"/>
                <a:gd name="T17" fmla="*/ 17 h 65"/>
                <a:gd name="T18" fmla="*/ 0 w 396"/>
                <a:gd name="T19" fmla="*/ 17 h 65"/>
                <a:gd name="T20" fmla="*/ 1 w 396"/>
                <a:gd name="T21" fmla="*/ 24 h 65"/>
                <a:gd name="T22" fmla="*/ 3 w 396"/>
                <a:gd name="T23" fmla="*/ 29 h 65"/>
                <a:gd name="T24" fmla="*/ 8 w 396"/>
                <a:gd name="T25" fmla="*/ 32 h 65"/>
                <a:gd name="T26" fmla="*/ 16 w 396"/>
                <a:gd name="T27" fmla="*/ 34 h 65"/>
                <a:gd name="T28" fmla="*/ 316 w 396"/>
                <a:gd name="T29" fmla="*/ 34 h 65"/>
                <a:gd name="T30" fmla="*/ 316 w 396"/>
                <a:gd name="T31" fmla="*/ 34 h 65"/>
                <a:gd name="T32" fmla="*/ 319 w 396"/>
                <a:gd name="T33" fmla="*/ 34 h 65"/>
                <a:gd name="T34" fmla="*/ 319 w 396"/>
                <a:gd name="T35" fmla="*/ 34 h 65"/>
                <a:gd name="T36" fmla="*/ 326 w 396"/>
                <a:gd name="T37" fmla="*/ 32 h 65"/>
                <a:gd name="T38" fmla="*/ 326 w 396"/>
                <a:gd name="T39" fmla="*/ 32 h 65"/>
                <a:gd name="T40" fmla="*/ 335 w 396"/>
                <a:gd name="T41" fmla="*/ 34 h 65"/>
                <a:gd name="T42" fmla="*/ 341 w 396"/>
                <a:gd name="T43" fmla="*/ 35 h 65"/>
                <a:gd name="T44" fmla="*/ 346 w 396"/>
                <a:gd name="T45" fmla="*/ 36 h 65"/>
                <a:gd name="T46" fmla="*/ 351 w 396"/>
                <a:gd name="T47" fmla="*/ 40 h 65"/>
                <a:gd name="T48" fmla="*/ 356 w 396"/>
                <a:gd name="T49" fmla="*/ 44 h 65"/>
                <a:gd name="T50" fmla="*/ 361 w 396"/>
                <a:gd name="T51" fmla="*/ 48 h 65"/>
                <a:gd name="T52" fmla="*/ 365 w 396"/>
                <a:gd name="T53" fmla="*/ 55 h 65"/>
                <a:gd name="T54" fmla="*/ 365 w 396"/>
                <a:gd name="T55" fmla="*/ 55 h 65"/>
                <a:gd name="T56" fmla="*/ 367 w 396"/>
                <a:gd name="T57" fmla="*/ 58 h 65"/>
                <a:gd name="T58" fmla="*/ 370 w 396"/>
                <a:gd name="T59" fmla="*/ 62 h 65"/>
                <a:gd name="T60" fmla="*/ 375 w 396"/>
                <a:gd name="T61" fmla="*/ 63 h 65"/>
                <a:gd name="T62" fmla="*/ 380 w 396"/>
                <a:gd name="T63" fmla="*/ 65 h 65"/>
                <a:gd name="T64" fmla="*/ 380 w 396"/>
                <a:gd name="T65" fmla="*/ 65 h 65"/>
                <a:gd name="T66" fmla="*/ 385 w 396"/>
                <a:gd name="T67" fmla="*/ 63 h 65"/>
                <a:gd name="T68" fmla="*/ 385 w 396"/>
                <a:gd name="T69" fmla="*/ 63 h 65"/>
                <a:gd name="T70" fmla="*/ 391 w 396"/>
                <a:gd name="T71" fmla="*/ 60 h 65"/>
                <a:gd name="T72" fmla="*/ 395 w 396"/>
                <a:gd name="T73" fmla="*/ 55 h 65"/>
                <a:gd name="T74" fmla="*/ 396 w 396"/>
                <a:gd name="T75" fmla="*/ 48 h 65"/>
                <a:gd name="T76" fmla="*/ 395 w 396"/>
                <a:gd name="T77" fmla="*/ 42 h 65"/>
                <a:gd name="T78" fmla="*/ 395 w 396"/>
                <a:gd name="T79" fmla="*/ 42 h 65"/>
                <a:gd name="T80" fmla="*/ 388 w 396"/>
                <a:gd name="T81" fmla="*/ 31 h 65"/>
                <a:gd name="T82" fmla="*/ 381 w 396"/>
                <a:gd name="T83" fmla="*/ 21 h 65"/>
                <a:gd name="T84" fmla="*/ 372 w 396"/>
                <a:gd name="T85" fmla="*/ 15 h 65"/>
                <a:gd name="T86" fmla="*/ 364 w 396"/>
                <a:gd name="T87" fmla="*/ 9 h 65"/>
                <a:gd name="T88" fmla="*/ 354 w 396"/>
                <a:gd name="T89" fmla="*/ 5 h 65"/>
                <a:gd name="T90" fmla="*/ 344 w 396"/>
                <a:gd name="T91" fmla="*/ 2 h 65"/>
                <a:gd name="T92" fmla="*/ 335 w 396"/>
                <a:gd name="T93" fmla="*/ 1 h 65"/>
                <a:gd name="T94" fmla="*/ 325 w 396"/>
                <a:gd name="T9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325" y="0"/>
                  </a:moveTo>
                  <a:lnTo>
                    <a:pt x="325" y="0"/>
                  </a:lnTo>
                  <a:lnTo>
                    <a:pt x="316" y="1"/>
                  </a:lnTo>
                  <a:lnTo>
                    <a:pt x="16" y="1"/>
                  </a:lnTo>
                  <a:lnTo>
                    <a:pt x="16" y="1"/>
                  </a:lnTo>
                  <a:lnTo>
                    <a:pt x="8" y="2"/>
                  </a:lnTo>
                  <a:lnTo>
                    <a:pt x="3" y="6"/>
                  </a:lnTo>
                  <a:lnTo>
                    <a:pt x="1" y="11"/>
                  </a:lnTo>
                  <a:lnTo>
                    <a:pt x="0" y="17"/>
                  </a:lnTo>
                  <a:lnTo>
                    <a:pt x="0" y="17"/>
                  </a:lnTo>
                  <a:lnTo>
                    <a:pt x="1" y="24"/>
                  </a:lnTo>
                  <a:lnTo>
                    <a:pt x="3" y="29"/>
                  </a:lnTo>
                  <a:lnTo>
                    <a:pt x="8" y="32"/>
                  </a:lnTo>
                  <a:lnTo>
                    <a:pt x="16" y="34"/>
                  </a:lnTo>
                  <a:lnTo>
                    <a:pt x="316" y="34"/>
                  </a:lnTo>
                  <a:lnTo>
                    <a:pt x="316" y="34"/>
                  </a:lnTo>
                  <a:lnTo>
                    <a:pt x="319" y="34"/>
                  </a:lnTo>
                  <a:lnTo>
                    <a:pt x="319" y="34"/>
                  </a:lnTo>
                  <a:lnTo>
                    <a:pt x="326" y="32"/>
                  </a:lnTo>
                  <a:lnTo>
                    <a:pt x="326" y="32"/>
                  </a:lnTo>
                  <a:lnTo>
                    <a:pt x="335" y="34"/>
                  </a:lnTo>
                  <a:lnTo>
                    <a:pt x="341" y="35"/>
                  </a:lnTo>
                  <a:lnTo>
                    <a:pt x="346" y="36"/>
                  </a:lnTo>
                  <a:lnTo>
                    <a:pt x="351" y="40"/>
                  </a:lnTo>
                  <a:lnTo>
                    <a:pt x="356" y="44"/>
                  </a:lnTo>
                  <a:lnTo>
                    <a:pt x="361" y="48"/>
                  </a:lnTo>
                  <a:lnTo>
                    <a:pt x="365" y="55"/>
                  </a:lnTo>
                  <a:lnTo>
                    <a:pt x="365" y="55"/>
                  </a:lnTo>
                  <a:lnTo>
                    <a:pt x="367" y="58"/>
                  </a:lnTo>
                  <a:lnTo>
                    <a:pt x="370" y="62"/>
                  </a:lnTo>
                  <a:lnTo>
                    <a:pt x="375" y="63"/>
                  </a:lnTo>
                  <a:lnTo>
                    <a:pt x="380" y="65"/>
                  </a:lnTo>
                  <a:lnTo>
                    <a:pt x="380" y="65"/>
                  </a:lnTo>
                  <a:lnTo>
                    <a:pt x="385" y="63"/>
                  </a:lnTo>
                  <a:lnTo>
                    <a:pt x="385" y="63"/>
                  </a:lnTo>
                  <a:lnTo>
                    <a:pt x="391" y="60"/>
                  </a:lnTo>
                  <a:lnTo>
                    <a:pt x="395" y="55"/>
                  </a:lnTo>
                  <a:lnTo>
                    <a:pt x="396" y="48"/>
                  </a:lnTo>
                  <a:lnTo>
                    <a:pt x="395" y="42"/>
                  </a:lnTo>
                  <a:lnTo>
                    <a:pt x="395" y="42"/>
                  </a:lnTo>
                  <a:lnTo>
                    <a:pt x="388" y="31"/>
                  </a:lnTo>
                  <a:lnTo>
                    <a:pt x="381" y="21"/>
                  </a:lnTo>
                  <a:lnTo>
                    <a:pt x="372" y="15"/>
                  </a:lnTo>
                  <a:lnTo>
                    <a:pt x="364" y="9"/>
                  </a:lnTo>
                  <a:lnTo>
                    <a:pt x="354" y="5"/>
                  </a:lnTo>
                  <a:lnTo>
                    <a:pt x="344" y="2"/>
                  </a:lnTo>
                  <a:lnTo>
                    <a:pt x="335" y="1"/>
                  </a:lnTo>
                  <a:lnTo>
                    <a:pt x="3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53"/>
            <p:cNvSpPr>
              <a:spLocks/>
            </p:cNvSpPr>
            <p:nvPr/>
          </p:nvSpPr>
          <p:spPr bwMode="auto">
            <a:xfrm>
              <a:off x="309" y="1423"/>
              <a:ext cx="79" cy="13"/>
            </a:xfrm>
            <a:custGeom>
              <a:avLst/>
              <a:gdLst>
                <a:gd name="T0" fmla="*/ 325 w 396"/>
                <a:gd name="T1" fmla="*/ 0 h 65"/>
                <a:gd name="T2" fmla="*/ 325 w 396"/>
                <a:gd name="T3" fmla="*/ 0 h 65"/>
                <a:gd name="T4" fmla="*/ 316 w 396"/>
                <a:gd name="T5" fmla="*/ 1 h 65"/>
                <a:gd name="T6" fmla="*/ 16 w 396"/>
                <a:gd name="T7" fmla="*/ 1 h 65"/>
                <a:gd name="T8" fmla="*/ 16 w 396"/>
                <a:gd name="T9" fmla="*/ 1 h 65"/>
                <a:gd name="T10" fmla="*/ 8 w 396"/>
                <a:gd name="T11" fmla="*/ 2 h 65"/>
                <a:gd name="T12" fmla="*/ 3 w 396"/>
                <a:gd name="T13" fmla="*/ 6 h 65"/>
                <a:gd name="T14" fmla="*/ 1 w 396"/>
                <a:gd name="T15" fmla="*/ 11 h 65"/>
                <a:gd name="T16" fmla="*/ 0 w 396"/>
                <a:gd name="T17" fmla="*/ 17 h 65"/>
                <a:gd name="T18" fmla="*/ 0 w 396"/>
                <a:gd name="T19" fmla="*/ 17 h 65"/>
                <a:gd name="T20" fmla="*/ 1 w 396"/>
                <a:gd name="T21" fmla="*/ 24 h 65"/>
                <a:gd name="T22" fmla="*/ 3 w 396"/>
                <a:gd name="T23" fmla="*/ 29 h 65"/>
                <a:gd name="T24" fmla="*/ 8 w 396"/>
                <a:gd name="T25" fmla="*/ 32 h 65"/>
                <a:gd name="T26" fmla="*/ 16 w 396"/>
                <a:gd name="T27" fmla="*/ 34 h 65"/>
                <a:gd name="T28" fmla="*/ 316 w 396"/>
                <a:gd name="T29" fmla="*/ 34 h 65"/>
                <a:gd name="T30" fmla="*/ 316 w 396"/>
                <a:gd name="T31" fmla="*/ 34 h 65"/>
                <a:gd name="T32" fmla="*/ 319 w 396"/>
                <a:gd name="T33" fmla="*/ 34 h 65"/>
                <a:gd name="T34" fmla="*/ 319 w 396"/>
                <a:gd name="T35" fmla="*/ 34 h 65"/>
                <a:gd name="T36" fmla="*/ 326 w 396"/>
                <a:gd name="T37" fmla="*/ 32 h 65"/>
                <a:gd name="T38" fmla="*/ 326 w 396"/>
                <a:gd name="T39" fmla="*/ 32 h 65"/>
                <a:gd name="T40" fmla="*/ 335 w 396"/>
                <a:gd name="T41" fmla="*/ 34 h 65"/>
                <a:gd name="T42" fmla="*/ 341 w 396"/>
                <a:gd name="T43" fmla="*/ 35 h 65"/>
                <a:gd name="T44" fmla="*/ 346 w 396"/>
                <a:gd name="T45" fmla="*/ 36 h 65"/>
                <a:gd name="T46" fmla="*/ 351 w 396"/>
                <a:gd name="T47" fmla="*/ 40 h 65"/>
                <a:gd name="T48" fmla="*/ 356 w 396"/>
                <a:gd name="T49" fmla="*/ 44 h 65"/>
                <a:gd name="T50" fmla="*/ 361 w 396"/>
                <a:gd name="T51" fmla="*/ 48 h 65"/>
                <a:gd name="T52" fmla="*/ 365 w 396"/>
                <a:gd name="T53" fmla="*/ 55 h 65"/>
                <a:gd name="T54" fmla="*/ 365 w 396"/>
                <a:gd name="T55" fmla="*/ 55 h 65"/>
                <a:gd name="T56" fmla="*/ 367 w 396"/>
                <a:gd name="T57" fmla="*/ 58 h 65"/>
                <a:gd name="T58" fmla="*/ 370 w 396"/>
                <a:gd name="T59" fmla="*/ 62 h 65"/>
                <a:gd name="T60" fmla="*/ 375 w 396"/>
                <a:gd name="T61" fmla="*/ 63 h 65"/>
                <a:gd name="T62" fmla="*/ 380 w 396"/>
                <a:gd name="T63" fmla="*/ 65 h 65"/>
                <a:gd name="T64" fmla="*/ 380 w 396"/>
                <a:gd name="T65" fmla="*/ 65 h 65"/>
                <a:gd name="T66" fmla="*/ 385 w 396"/>
                <a:gd name="T67" fmla="*/ 63 h 65"/>
                <a:gd name="T68" fmla="*/ 385 w 396"/>
                <a:gd name="T69" fmla="*/ 63 h 65"/>
                <a:gd name="T70" fmla="*/ 391 w 396"/>
                <a:gd name="T71" fmla="*/ 60 h 65"/>
                <a:gd name="T72" fmla="*/ 395 w 396"/>
                <a:gd name="T73" fmla="*/ 55 h 65"/>
                <a:gd name="T74" fmla="*/ 396 w 396"/>
                <a:gd name="T75" fmla="*/ 48 h 65"/>
                <a:gd name="T76" fmla="*/ 395 w 396"/>
                <a:gd name="T77" fmla="*/ 42 h 65"/>
                <a:gd name="T78" fmla="*/ 395 w 396"/>
                <a:gd name="T79" fmla="*/ 42 h 65"/>
                <a:gd name="T80" fmla="*/ 388 w 396"/>
                <a:gd name="T81" fmla="*/ 31 h 65"/>
                <a:gd name="T82" fmla="*/ 381 w 396"/>
                <a:gd name="T83" fmla="*/ 21 h 65"/>
                <a:gd name="T84" fmla="*/ 372 w 396"/>
                <a:gd name="T85" fmla="*/ 15 h 65"/>
                <a:gd name="T86" fmla="*/ 364 w 396"/>
                <a:gd name="T87" fmla="*/ 9 h 65"/>
                <a:gd name="T88" fmla="*/ 354 w 396"/>
                <a:gd name="T89" fmla="*/ 5 h 65"/>
                <a:gd name="T90" fmla="*/ 344 w 396"/>
                <a:gd name="T91" fmla="*/ 2 h 65"/>
                <a:gd name="T92" fmla="*/ 335 w 396"/>
                <a:gd name="T93" fmla="*/ 1 h 65"/>
                <a:gd name="T94" fmla="*/ 325 w 396"/>
                <a:gd name="T9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325" y="0"/>
                  </a:moveTo>
                  <a:lnTo>
                    <a:pt x="325" y="0"/>
                  </a:lnTo>
                  <a:lnTo>
                    <a:pt x="316" y="1"/>
                  </a:lnTo>
                  <a:lnTo>
                    <a:pt x="16" y="1"/>
                  </a:lnTo>
                  <a:lnTo>
                    <a:pt x="16" y="1"/>
                  </a:lnTo>
                  <a:lnTo>
                    <a:pt x="8" y="2"/>
                  </a:lnTo>
                  <a:lnTo>
                    <a:pt x="3" y="6"/>
                  </a:lnTo>
                  <a:lnTo>
                    <a:pt x="1" y="11"/>
                  </a:lnTo>
                  <a:lnTo>
                    <a:pt x="0" y="17"/>
                  </a:lnTo>
                  <a:lnTo>
                    <a:pt x="0" y="17"/>
                  </a:lnTo>
                  <a:lnTo>
                    <a:pt x="1" y="24"/>
                  </a:lnTo>
                  <a:lnTo>
                    <a:pt x="3" y="29"/>
                  </a:lnTo>
                  <a:lnTo>
                    <a:pt x="8" y="32"/>
                  </a:lnTo>
                  <a:lnTo>
                    <a:pt x="16" y="34"/>
                  </a:lnTo>
                  <a:lnTo>
                    <a:pt x="316" y="34"/>
                  </a:lnTo>
                  <a:lnTo>
                    <a:pt x="316" y="34"/>
                  </a:lnTo>
                  <a:lnTo>
                    <a:pt x="319" y="34"/>
                  </a:lnTo>
                  <a:lnTo>
                    <a:pt x="319" y="34"/>
                  </a:lnTo>
                  <a:lnTo>
                    <a:pt x="326" y="32"/>
                  </a:lnTo>
                  <a:lnTo>
                    <a:pt x="326" y="32"/>
                  </a:lnTo>
                  <a:lnTo>
                    <a:pt x="335" y="34"/>
                  </a:lnTo>
                  <a:lnTo>
                    <a:pt x="341" y="35"/>
                  </a:lnTo>
                  <a:lnTo>
                    <a:pt x="346" y="36"/>
                  </a:lnTo>
                  <a:lnTo>
                    <a:pt x="351" y="40"/>
                  </a:lnTo>
                  <a:lnTo>
                    <a:pt x="356" y="44"/>
                  </a:lnTo>
                  <a:lnTo>
                    <a:pt x="361" y="48"/>
                  </a:lnTo>
                  <a:lnTo>
                    <a:pt x="365" y="55"/>
                  </a:lnTo>
                  <a:lnTo>
                    <a:pt x="365" y="55"/>
                  </a:lnTo>
                  <a:lnTo>
                    <a:pt x="367" y="58"/>
                  </a:lnTo>
                  <a:lnTo>
                    <a:pt x="370" y="62"/>
                  </a:lnTo>
                  <a:lnTo>
                    <a:pt x="375" y="63"/>
                  </a:lnTo>
                  <a:lnTo>
                    <a:pt x="380" y="65"/>
                  </a:lnTo>
                  <a:lnTo>
                    <a:pt x="380" y="65"/>
                  </a:lnTo>
                  <a:lnTo>
                    <a:pt x="385" y="63"/>
                  </a:lnTo>
                  <a:lnTo>
                    <a:pt x="385" y="63"/>
                  </a:lnTo>
                  <a:lnTo>
                    <a:pt x="391" y="60"/>
                  </a:lnTo>
                  <a:lnTo>
                    <a:pt x="395" y="55"/>
                  </a:lnTo>
                  <a:lnTo>
                    <a:pt x="396" y="48"/>
                  </a:lnTo>
                  <a:lnTo>
                    <a:pt x="395" y="42"/>
                  </a:lnTo>
                  <a:lnTo>
                    <a:pt x="395" y="42"/>
                  </a:lnTo>
                  <a:lnTo>
                    <a:pt x="388" y="31"/>
                  </a:lnTo>
                  <a:lnTo>
                    <a:pt x="381" y="21"/>
                  </a:lnTo>
                  <a:lnTo>
                    <a:pt x="372" y="15"/>
                  </a:lnTo>
                  <a:lnTo>
                    <a:pt x="364" y="9"/>
                  </a:lnTo>
                  <a:lnTo>
                    <a:pt x="354" y="5"/>
                  </a:lnTo>
                  <a:lnTo>
                    <a:pt x="344" y="2"/>
                  </a:lnTo>
                  <a:lnTo>
                    <a:pt x="335" y="1"/>
                  </a:lnTo>
                  <a:lnTo>
                    <a:pt x="3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54"/>
            <p:cNvSpPr>
              <a:spLocks/>
            </p:cNvSpPr>
            <p:nvPr/>
          </p:nvSpPr>
          <p:spPr bwMode="auto">
            <a:xfrm>
              <a:off x="428" y="1341"/>
              <a:ext cx="79" cy="12"/>
            </a:xfrm>
            <a:custGeom>
              <a:avLst/>
              <a:gdLst>
                <a:gd name="T0" fmla="*/ 70 w 396"/>
                <a:gd name="T1" fmla="*/ 0 h 64"/>
                <a:gd name="T2" fmla="*/ 70 w 396"/>
                <a:gd name="T3" fmla="*/ 0 h 64"/>
                <a:gd name="T4" fmla="*/ 61 w 396"/>
                <a:gd name="T5" fmla="*/ 0 h 64"/>
                <a:gd name="T6" fmla="*/ 51 w 396"/>
                <a:gd name="T7" fmla="*/ 1 h 64"/>
                <a:gd name="T8" fmla="*/ 41 w 396"/>
                <a:gd name="T9" fmla="*/ 4 h 64"/>
                <a:gd name="T10" fmla="*/ 32 w 396"/>
                <a:gd name="T11" fmla="*/ 9 h 64"/>
                <a:gd name="T12" fmla="*/ 23 w 396"/>
                <a:gd name="T13" fmla="*/ 14 h 64"/>
                <a:gd name="T14" fmla="*/ 14 w 396"/>
                <a:gd name="T15" fmla="*/ 21 h 64"/>
                <a:gd name="T16" fmla="*/ 6 w 396"/>
                <a:gd name="T17" fmla="*/ 30 h 64"/>
                <a:gd name="T18" fmla="*/ 1 w 396"/>
                <a:gd name="T19" fmla="*/ 41 h 64"/>
                <a:gd name="T20" fmla="*/ 1 w 396"/>
                <a:gd name="T21" fmla="*/ 41 h 64"/>
                <a:gd name="T22" fmla="*/ 0 w 396"/>
                <a:gd name="T23" fmla="*/ 49 h 64"/>
                <a:gd name="T24" fmla="*/ 1 w 396"/>
                <a:gd name="T25" fmla="*/ 54 h 64"/>
                <a:gd name="T26" fmla="*/ 4 w 396"/>
                <a:gd name="T27" fmla="*/ 60 h 64"/>
                <a:gd name="T28" fmla="*/ 10 w 396"/>
                <a:gd name="T29" fmla="*/ 62 h 64"/>
                <a:gd name="T30" fmla="*/ 10 w 396"/>
                <a:gd name="T31" fmla="*/ 62 h 64"/>
                <a:gd name="T32" fmla="*/ 16 w 396"/>
                <a:gd name="T33" fmla="*/ 64 h 64"/>
                <a:gd name="T34" fmla="*/ 16 w 396"/>
                <a:gd name="T35" fmla="*/ 64 h 64"/>
                <a:gd name="T36" fmla="*/ 20 w 396"/>
                <a:gd name="T37" fmla="*/ 64 h 64"/>
                <a:gd name="T38" fmla="*/ 25 w 396"/>
                <a:gd name="T39" fmla="*/ 61 h 64"/>
                <a:gd name="T40" fmla="*/ 29 w 396"/>
                <a:gd name="T41" fmla="*/ 59 h 64"/>
                <a:gd name="T42" fmla="*/ 31 w 396"/>
                <a:gd name="T43" fmla="*/ 54 h 64"/>
                <a:gd name="T44" fmla="*/ 31 w 396"/>
                <a:gd name="T45" fmla="*/ 54 h 64"/>
                <a:gd name="T46" fmla="*/ 34 w 396"/>
                <a:gd name="T47" fmla="*/ 47 h 64"/>
                <a:gd name="T48" fmla="*/ 39 w 396"/>
                <a:gd name="T49" fmla="*/ 43 h 64"/>
                <a:gd name="T50" fmla="*/ 44 w 396"/>
                <a:gd name="T51" fmla="*/ 39 h 64"/>
                <a:gd name="T52" fmla="*/ 49 w 396"/>
                <a:gd name="T53" fmla="*/ 36 h 64"/>
                <a:gd name="T54" fmla="*/ 55 w 396"/>
                <a:gd name="T55" fmla="*/ 34 h 64"/>
                <a:gd name="T56" fmla="*/ 60 w 396"/>
                <a:gd name="T57" fmla="*/ 33 h 64"/>
                <a:gd name="T58" fmla="*/ 69 w 396"/>
                <a:gd name="T59" fmla="*/ 33 h 64"/>
                <a:gd name="T60" fmla="*/ 69 w 396"/>
                <a:gd name="T61" fmla="*/ 33 h 64"/>
                <a:gd name="T62" fmla="*/ 76 w 396"/>
                <a:gd name="T63" fmla="*/ 33 h 64"/>
                <a:gd name="T64" fmla="*/ 76 w 396"/>
                <a:gd name="T65" fmla="*/ 33 h 64"/>
                <a:gd name="T66" fmla="*/ 78 w 396"/>
                <a:gd name="T67" fmla="*/ 33 h 64"/>
                <a:gd name="T68" fmla="*/ 380 w 396"/>
                <a:gd name="T69" fmla="*/ 33 h 64"/>
                <a:gd name="T70" fmla="*/ 380 w 396"/>
                <a:gd name="T71" fmla="*/ 33 h 64"/>
                <a:gd name="T72" fmla="*/ 386 w 396"/>
                <a:gd name="T73" fmla="*/ 31 h 64"/>
                <a:gd name="T74" fmla="*/ 391 w 396"/>
                <a:gd name="T75" fmla="*/ 28 h 64"/>
                <a:gd name="T76" fmla="*/ 395 w 396"/>
                <a:gd name="T77" fmla="*/ 23 h 64"/>
                <a:gd name="T78" fmla="*/ 396 w 396"/>
                <a:gd name="T79" fmla="*/ 16 h 64"/>
                <a:gd name="T80" fmla="*/ 396 w 396"/>
                <a:gd name="T81" fmla="*/ 16 h 64"/>
                <a:gd name="T82" fmla="*/ 395 w 396"/>
                <a:gd name="T83" fmla="*/ 10 h 64"/>
                <a:gd name="T84" fmla="*/ 391 w 396"/>
                <a:gd name="T85" fmla="*/ 5 h 64"/>
                <a:gd name="T86" fmla="*/ 386 w 396"/>
                <a:gd name="T87" fmla="*/ 1 h 64"/>
                <a:gd name="T88" fmla="*/ 380 w 396"/>
                <a:gd name="T89" fmla="*/ 0 h 64"/>
                <a:gd name="T90" fmla="*/ 80 w 396"/>
                <a:gd name="T91" fmla="*/ 0 h 64"/>
                <a:gd name="T92" fmla="*/ 80 w 396"/>
                <a:gd name="T93" fmla="*/ 0 h 64"/>
                <a:gd name="T94" fmla="*/ 70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70" y="0"/>
                  </a:moveTo>
                  <a:lnTo>
                    <a:pt x="70" y="0"/>
                  </a:lnTo>
                  <a:lnTo>
                    <a:pt x="61" y="0"/>
                  </a:lnTo>
                  <a:lnTo>
                    <a:pt x="51" y="1"/>
                  </a:lnTo>
                  <a:lnTo>
                    <a:pt x="41" y="4"/>
                  </a:lnTo>
                  <a:lnTo>
                    <a:pt x="32" y="9"/>
                  </a:lnTo>
                  <a:lnTo>
                    <a:pt x="23" y="14"/>
                  </a:lnTo>
                  <a:lnTo>
                    <a:pt x="14" y="21"/>
                  </a:lnTo>
                  <a:lnTo>
                    <a:pt x="6" y="30"/>
                  </a:lnTo>
                  <a:lnTo>
                    <a:pt x="1" y="41"/>
                  </a:lnTo>
                  <a:lnTo>
                    <a:pt x="1" y="41"/>
                  </a:lnTo>
                  <a:lnTo>
                    <a:pt x="0" y="49"/>
                  </a:lnTo>
                  <a:lnTo>
                    <a:pt x="1" y="54"/>
                  </a:lnTo>
                  <a:lnTo>
                    <a:pt x="4" y="60"/>
                  </a:lnTo>
                  <a:lnTo>
                    <a:pt x="10" y="62"/>
                  </a:lnTo>
                  <a:lnTo>
                    <a:pt x="10" y="62"/>
                  </a:lnTo>
                  <a:lnTo>
                    <a:pt x="16" y="64"/>
                  </a:lnTo>
                  <a:lnTo>
                    <a:pt x="16" y="64"/>
                  </a:lnTo>
                  <a:lnTo>
                    <a:pt x="20" y="64"/>
                  </a:lnTo>
                  <a:lnTo>
                    <a:pt x="25" y="61"/>
                  </a:lnTo>
                  <a:lnTo>
                    <a:pt x="29" y="59"/>
                  </a:lnTo>
                  <a:lnTo>
                    <a:pt x="31" y="54"/>
                  </a:lnTo>
                  <a:lnTo>
                    <a:pt x="31" y="54"/>
                  </a:lnTo>
                  <a:lnTo>
                    <a:pt x="34" y="47"/>
                  </a:lnTo>
                  <a:lnTo>
                    <a:pt x="39" y="43"/>
                  </a:lnTo>
                  <a:lnTo>
                    <a:pt x="44" y="39"/>
                  </a:lnTo>
                  <a:lnTo>
                    <a:pt x="49" y="36"/>
                  </a:lnTo>
                  <a:lnTo>
                    <a:pt x="55" y="34"/>
                  </a:lnTo>
                  <a:lnTo>
                    <a:pt x="60" y="33"/>
                  </a:lnTo>
                  <a:lnTo>
                    <a:pt x="69" y="33"/>
                  </a:lnTo>
                  <a:lnTo>
                    <a:pt x="69" y="33"/>
                  </a:lnTo>
                  <a:lnTo>
                    <a:pt x="76" y="33"/>
                  </a:lnTo>
                  <a:lnTo>
                    <a:pt x="76" y="33"/>
                  </a:lnTo>
                  <a:lnTo>
                    <a:pt x="78" y="33"/>
                  </a:lnTo>
                  <a:lnTo>
                    <a:pt x="380" y="33"/>
                  </a:lnTo>
                  <a:lnTo>
                    <a:pt x="380" y="33"/>
                  </a:lnTo>
                  <a:lnTo>
                    <a:pt x="386" y="31"/>
                  </a:lnTo>
                  <a:lnTo>
                    <a:pt x="391" y="28"/>
                  </a:lnTo>
                  <a:lnTo>
                    <a:pt x="395" y="23"/>
                  </a:lnTo>
                  <a:lnTo>
                    <a:pt x="396" y="16"/>
                  </a:lnTo>
                  <a:lnTo>
                    <a:pt x="396" y="16"/>
                  </a:lnTo>
                  <a:lnTo>
                    <a:pt x="395" y="10"/>
                  </a:lnTo>
                  <a:lnTo>
                    <a:pt x="391" y="5"/>
                  </a:lnTo>
                  <a:lnTo>
                    <a:pt x="386" y="1"/>
                  </a:lnTo>
                  <a:lnTo>
                    <a:pt x="380" y="0"/>
                  </a:lnTo>
                  <a:lnTo>
                    <a:pt x="80" y="0"/>
                  </a:lnTo>
                  <a:lnTo>
                    <a:pt x="80" y="0"/>
                  </a:lnTo>
                  <a:lnTo>
                    <a:pt x="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55"/>
            <p:cNvSpPr>
              <a:spLocks/>
            </p:cNvSpPr>
            <p:nvPr/>
          </p:nvSpPr>
          <p:spPr bwMode="auto">
            <a:xfrm>
              <a:off x="428" y="1341"/>
              <a:ext cx="79" cy="12"/>
            </a:xfrm>
            <a:custGeom>
              <a:avLst/>
              <a:gdLst>
                <a:gd name="T0" fmla="*/ 70 w 396"/>
                <a:gd name="T1" fmla="*/ 0 h 64"/>
                <a:gd name="T2" fmla="*/ 70 w 396"/>
                <a:gd name="T3" fmla="*/ 0 h 64"/>
                <a:gd name="T4" fmla="*/ 61 w 396"/>
                <a:gd name="T5" fmla="*/ 0 h 64"/>
                <a:gd name="T6" fmla="*/ 51 w 396"/>
                <a:gd name="T7" fmla="*/ 1 h 64"/>
                <a:gd name="T8" fmla="*/ 41 w 396"/>
                <a:gd name="T9" fmla="*/ 4 h 64"/>
                <a:gd name="T10" fmla="*/ 32 w 396"/>
                <a:gd name="T11" fmla="*/ 9 h 64"/>
                <a:gd name="T12" fmla="*/ 23 w 396"/>
                <a:gd name="T13" fmla="*/ 14 h 64"/>
                <a:gd name="T14" fmla="*/ 14 w 396"/>
                <a:gd name="T15" fmla="*/ 21 h 64"/>
                <a:gd name="T16" fmla="*/ 6 w 396"/>
                <a:gd name="T17" fmla="*/ 30 h 64"/>
                <a:gd name="T18" fmla="*/ 1 w 396"/>
                <a:gd name="T19" fmla="*/ 41 h 64"/>
                <a:gd name="T20" fmla="*/ 1 w 396"/>
                <a:gd name="T21" fmla="*/ 41 h 64"/>
                <a:gd name="T22" fmla="*/ 0 w 396"/>
                <a:gd name="T23" fmla="*/ 49 h 64"/>
                <a:gd name="T24" fmla="*/ 1 w 396"/>
                <a:gd name="T25" fmla="*/ 54 h 64"/>
                <a:gd name="T26" fmla="*/ 4 w 396"/>
                <a:gd name="T27" fmla="*/ 60 h 64"/>
                <a:gd name="T28" fmla="*/ 10 w 396"/>
                <a:gd name="T29" fmla="*/ 62 h 64"/>
                <a:gd name="T30" fmla="*/ 10 w 396"/>
                <a:gd name="T31" fmla="*/ 62 h 64"/>
                <a:gd name="T32" fmla="*/ 16 w 396"/>
                <a:gd name="T33" fmla="*/ 64 h 64"/>
                <a:gd name="T34" fmla="*/ 16 w 396"/>
                <a:gd name="T35" fmla="*/ 64 h 64"/>
                <a:gd name="T36" fmla="*/ 20 w 396"/>
                <a:gd name="T37" fmla="*/ 64 h 64"/>
                <a:gd name="T38" fmla="*/ 25 w 396"/>
                <a:gd name="T39" fmla="*/ 61 h 64"/>
                <a:gd name="T40" fmla="*/ 29 w 396"/>
                <a:gd name="T41" fmla="*/ 59 h 64"/>
                <a:gd name="T42" fmla="*/ 31 w 396"/>
                <a:gd name="T43" fmla="*/ 54 h 64"/>
                <a:gd name="T44" fmla="*/ 31 w 396"/>
                <a:gd name="T45" fmla="*/ 54 h 64"/>
                <a:gd name="T46" fmla="*/ 34 w 396"/>
                <a:gd name="T47" fmla="*/ 47 h 64"/>
                <a:gd name="T48" fmla="*/ 39 w 396"/>
                <a:gd name="T49" fmla="*/ 43 h 64"/>
                <a:gd name="T50" fmla="*/ 44 w 396"/>
                <a:gd name="T51" fmla="*/ 39 h 64"/>
                <a:gd name="T52" fmla="*/ 49 w 396"/>
                <a:gd name="T53" fmla="*/ 36 h 64"/>
                <a:gd name="T54" fmla="*/ 55 w 396"/>
                <a:gd name="T55" fmla="*/ 34 h 64"/>
                <a:gd name="T56" fmla="*/ 60 w 396"/>
                <a:gd name="T57" fmla="*/ 33 h 64"/>
                <a:gd name="T58" fmla="*/ 69 w 396"/>
                <a:gd name="T59" fmla="*/ 33 h 64"/>
                <a:gd name="T60" fmla="*/ 69 w 396"/>
                <a:gd name="T61" fmla="*/ 33 h 64"/>
                <a:gd name="T62" fmla="*/ 76 w 396"/>
                <a:gd name="T63" fmla="*/ 33 h 64"/>
                <a:gd name="T64" fmla="*/ 76 w 396"/>
                <a:gd name="T65" fmla="*/ 33 h 64"/>
                <a:gd name="T66" fmla="*/ 78 w 396"/>
                <a:gd name="T67" fmla="*/ 33 h 64"/>
                <a:gd name="T68" fmla="*/ 380 w 396"/>
                <a:gd name="T69" fmla="*/ 33 h 64"/>
                <a:gd name="T70" fmla="*/ 380 w 396"/>
                <a:gd name="T71" fmla="*/ 33 h 64"/>
                <a:gd name="T72" fmla="*/ 386 w 396"/>
                <a:gd name="T73" fmla="*/ 31 h 64"/>
                <a:gd name="T74" fmla="*/ 391 w 396"/>
                <a:gd name="T75" fmla="*/ 28 h 64"/>
                <a:gd name="T76" fmla="*/ 395 w 396"/>
                <a:gd name="T77" fmla="*/ 23 h 64"/>
                <a:gd name="T78" fmla="*/ 396 w 396"/>
                <a:gd name="T79" fmla="*/ 16 h 64"/>
                <a:gd name="T80" fmla="*/ 396 w 396"/>
                <a:gd name="T81" fmla="*/ 16 h 64"/>
                <a:gd name="T82" fmla="*/ 395 w 396"/>
                <a:gd name="T83" fmla="*/ 10 h 64"/>
                <a:gd name="T84" fmla="*/ 391 w 396"/>
                <a:gd name="T85" fmla="*/ 5 h 64"/>
                <a:gd name="T86" fmla="*/ 386 w 396"/>
                <a:gd name="T87" fmla="*/ 1 h 64"/>
                <a:gd name="T88" fmla="*/ 380 w 396"/>
                <a:gd name="T89" fmla="*/ 0 h 64"/>
                <a:gd name="T90" fmla="*/ 80 w 396"/>
                <a:gd name="T91" fmla="*/ 0 h 64"/>
                <a:gd name="T92" fmla="*/ 80 w 396"/>
                <a:gd name="T93" fmla="*/ 0 h 64"/>
                <a:gd name="T94" fmla="*/ 70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70" y="0"/>
                  </a:moveTo>
                  <a:lnTo>
                    <a:pt x="70" y="0"/>
                  </a:lnTo>
                  <a:lnTo>
                    <a:pt x="61" y="0"/>
                  </a:lnTo>
                  <a:lnTo>
                    <a:pt x="51" y="1"/>
                  </a:lnTo>
                  <a:lnTo>
                    <a:pt x="41" y="4"/>
                  </a:lnTo>
                  <a:lnTo>
                    <a:pt x="32" y="9"/>
                  </a:lnTo>
                  <a:lnTo>
                    <a:pt x="23" y="14"/>
                  </a:lnTo>
                  <a:lnTo>
                    <a:pt x="14" y="21"/>
                  </a:lnTo>
                  <a:lnTo>
                    <a:pt x="6" y="30"/>
                  </a:lnTo>
                  <a:lnTo>
                    <a:pt x="1" y="41"/>
                  </a:lnTo>
                  <a:lnTo>
                    <a:pt x="1" y="41"/>
                  </a:lnTo>
                  <a:lnTo>
                    <a:pt x="0" y="49"/>
                  </a:lnTo>
                  <a:lnTo>
                    <a:pt x="1" y="54"/>
                  </a:lnTo>
                  <a:lnTo>
                    <a:pt x="4" y="60"/>
                  </a:lnTo>
                  <a:lnTo>
                    <a:pt x="10" y="62"/>
                  </a:lnTo>
                  <a:lnTo>
                    <a:pt x="10" y="62"/>
                  </a:lnTo>
                  <a:lnTo>
                    <a:pt x="16" y="64"/>
                  </a:lnTo>
                  <a:lnTo>
                    <a:pt x="16" y="64"/>
                  </a:lnTo>
                  <a:lnTo>
                    <a:pt x="20" y="64"/>
                  </a:lnTo>
                  <a:lnTo>
                    <a:pt x="25" y="61"/>
                  </a:lnTo>
                  <a:lnTo>
                    <a:pt x="29" y="59"/>
                  </a:lnTo>
                  <a:lnTo>
                    <a:pt x="31" y="54"/>
                  </a:lnTo>
                  <a:lnTo>
                    <a:pt x="31" y="54"/>
                  </a:lnTo>
                  <a:lnTo>
                    <a:pt x="34" y="47"/>
                  </a:lnTo>
                  <a:lnTo>
                    <a:pt x="39" y="43"/>
                  </a:lnTo>
                  <a:lnTo>
                    <a:pt x="44" y="39"/>
                  </a:lnTo>
                  <a:lnTo>
                    <a:pt x="49" y="36"/>
                  </a:lnTo>
                  <a:lnTo>
                    <a:pt x="55" y="34"/>
                  </a:lnTo>
                  <a:lnTo>
                    <a:pt x="60" y="33"/>
                  </a:lnTo>
                  <a:lnTo>
                    <a:pt x="69" y="33"/>
                  </a:lnTo>
                  <a:lnTo>
                    <a:pt x="69" y="33"/>
                  </a:lnTo>
                  <a:lnTo>
                    <a:pt x="76" y="33"/>
                  </a:lnTo>
                  <a:lnTo>
                    <a:pt x="76" y="33"/>
                  </a:lnTo>
                  <a:lnTo>
                    <a:pt x="78" y="33"/>
                  </a:lnTo>
                  <a:lnTo>
                    <a:pt x="380" y="33"/>
                  </a:lnTo>
                  <a:lnTo>
                    <a:pt x="380" y="33"/>
                  </a:lnTo>
                  <a:lnTo>
                    <a:pt x="386" y="31"/>
                  </a:lnTo>
                  <a:lnTo>
                    <a:pt x="391" y="28"/>
                  </a:lnTo>
                  <a:lnTo>
                    <a:pt x="395" y="23"/>
                  </a:lnTo>
                  <a:lnTo>
                    <a:pt x="396" y="16"/>
                  </a:lnTo>
                  <a:lnTo>
                    <a:pt x="396" y="16"/>
                  </a:lnTo>
                  <a:lnTo>
                    <a:pt x="395" y="10"/>
                  </a:lnTo>
                  <a:lnTo>
                    <a:pt x="391" y="5"/>
                  </a:lnTo>
                  <a:lnTo>
                    <a:pt x="386" y="1"/>
                  </a:lnTo>
                  <a:lnTo>
                    <a:pt x="380" y="0"/>
                  </a:lnTo>
                  <a:lnTo>
                    <a:pt x="80" y="0"/>
                  </a:lnTo>
                  <a:lnTo>
                    <a:pt x="80" y="0"/>
                  </a:lnTo>
                  <a:lnTo>
                    <a:pt x="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56"/>
            <p:cNvSpPr>
              <a:spLocks/>
            </p:cNvSpPr>
            <p:nvPr/>
          </p:nvSpPr>
          <p:spPr bwMode="auto">
            <a:xfrm>
              <a:off x="428" y="1368"/>
              <a:ext cx="79" cy="13"/>
            </a:xfrm>
            <a:custGeom>
              <a:avLst/>
              <a:gdLst>
                <a:gd name="T0" fmla="*/ 70 w 396"/>
                <a:gd name="T1" fmla="*/ 0 h 65"/>
                <a:gd name="T2" fmla="*/ 70 w 396"/>
                <a:gd name="T3" fmla="*/ 0 h 65"/>
                <a:gd name="T4" fmla="*/ 61 w 396"/>
                <a:gd name="T5" fmla="*/ 2 h 65"/>
                <a:gd name="T6" fmla="*/ 51 w 396"/>
                <a:gd name="T7" fmla="*/ 3 h 65"/>
                <a:gd name="T8" fmla="*/ 41 w 396"/>
                <a:gd name="T9" fmla="*/ 5 h 65"/>
                <a:gd name="T10" fmla="*/ 32 w 396"/>
                <a:gd name="T11" fmla="*/ 9 h 65"/>
                <a:gd name="T12" fmla="*/ 23 w 396"/>
                <a:gd name="T13" fmla="*/ 14 h 65"/>
                <a:gd name="T14" fmla="*/ 14 w 396"/>
                <a:gd name="T15" fmla="*/ 22 h 65"/>
                <a:gd name="T16" fmla="*/ 6 w 396"/>
                <a:gd name="T17" fmla="*/ 32 h 65"/>
                <a:gd name="T18" fmla="*/ 1 w 396"/>
                <a:gd name="T19" fmla="*/ 43 h 65"/>
                <a:gd name="T20" fmla="*/ 1 w 396"/>
                <a:gd name="T21" fmla="*/ 43 h 65"/>
                <a:gd name="T22" fmla="*/ 0 w 396"/>
                <a:gd name="T23" fmla="*/ 49 h 65"/>
                <a:gd name="T24" fmla="*/ 1 w 396"/>
                <a:gd name="T25" fmla="*/ 55 h 65"/>
                <a:gd name="T26" fmla="*/ 4 w 396"/>
                <a:gd name="T27" fmla="*/ 60 h 65"/>
                <a:gd name="T28" fmla="*/ 10 w 396"/>
                <a:gd name="T29" fmla="*/ 64 h 65"/>
                <a:gd name="T30" fmla="*/ 10 w 396"/>
                <a:gd name="T31" fmla="*/ 64 h 65"/>
                <a:gd name="T32" fmla="*/ 16 w 396"/>
                <a:gd name="T33" fmla="*/ 65 h 65"/>
                <a:gd name="T34" fmla="*/ 16 w 396"/>
                <a:gd name="T35" fmla="*/ 65 h 65"/>
                <a:gd name="T36" fmla="*/ 20 w 396"/>
                <a:gd name="T37" fmla="*/ 64 h 65"/>
                <a:gd name="T38" fmla="*/ 25 w 396"/>
                <a:gd name="T39" fmla="*/ 63 h 65"/>
                <a:gd name="T40" fmla="*/ 29 w 396"/>
                <a:gd name="T41" fmla="*/ 59 h 65"/>
                <a:gd name="T42" fmla="*/ 31 w 396"/>
                <a:gd name="T43" fmla="*/ 55 h 65"/>
                <a:gd name="T44" fmla="*/ 31 w 396"/>
                <a:gd name="T45" fmla="*/ 55 h 65"/>
                <a:gd name="T46" fmla="*/ 34 w 396"/>
                <a:gd name="T47" fmla="*/ 48 h 65"/>
                <a:gd name="T48" fmla="*/ 39 w 396"/>
                <a:gd name="T49" fmla="*/ 43 h 65"/>
                <a:gd name="T50" fmla="*/ 44 w 396"/>
                <a:gd name="T51" fmla="*/ 39 h 65"/>
                <a:gd name="T52" fmla="*/ 49 w 396"/>
                <a:gd name="T53" fmla="*/ 37 h 65"/>
                <a:gd name="T54" fmla="*/ 55 w 396"/>
                <a:gd name="T55" fmla="*/ 35 h 65"/>
                <a:gd name="T56" fmla="*/ 60 w 396"/>
                <a:gd name="T57" fmla="*/ 34 h 65"/>
                <a:gd name="T58" fmla="*/ 69 w 396"/>
                <a:gd name="T59" fmla="*/ 33 h 65"/>
                <a:gd name="T60" fmla="*/ 69 w 396"/>
                <a:gd name="T61" fmla="*/ 33 h 65"/>
                <a:gd name="T62" fmla="*/ 76 w 396"/>
                <a:gd name="T63" fmla="*/ 33 h 65"/>
                <a:gd name="T64" fmla="*/ 76 w 396"/>
                <a:gd name="T65" fmla="*/ 33 h 65"/>
                <a:gd name="T66" fmla="*/ 78 w 396"/>
                <a:gd name="T67" fmla="*/ 34 h 65"/>
                <a:gd name="T68" fmla="*/ 380 w 396"/>
                <a:gd name="T69" fmla="*/ 34 h 65"/>
                <a:gd name="T70" fmla="*/ 380 w 396"/>
                <a:gd name="T71" fmla="*/ 34 h 65"/>
                <a:gd name="T72" fmla="*/ 386 w 396"/>
                <a:gd name="T73" fmla="*/ 33 h 65"/>
                <a:gd name="T74" fmla="*/ 391 w 396"/>
                <a:gd name="T75" fmla="*/ 29 h 65"/>
                <a:gd name="T76" fmla="*/ 395 w 396"/>
                <a:gd name="T77" fmla="*/ 24 h 65"/>
                <a:gd name="T78" fmla="*/ 396 w 396"/>
                <a:gd name="T79" fmla="*/ 18 h 65"/>
                <a:gd name="T80" fmla="*/ 396 w 396"/>
                <a:gd name="T81" fmla="*/ 18 h 65"/>
                <a:gd name="T82" fmla="*/ 395 w 396"/>
                <a:gd name="T83" fmla="*/ 12 h 65"/>
                <a:gd name="T84" fmla="*/ 391 w 396"/>
                <a:gd name="T85" fmla="*/ 5 h 65"/>
                <a:gd name="T86" fmla="*/ 386 w 396"/>
                <a:gd name="T87" fmla="*/ 3 h 65"/>
                <a:gd name="T88" fmla="*/ 380 w 396"/>
                <a:gd name="T89" fmla="*/ 2 h 65"/>
                <a:gd name="T90" fmla="*/ 80 w 396"/>
                <a:gd name="T91" fmla="*/ 2 h 65"/>
                <a:gd name="T92" fmla="*/ 80 w 396"/>
                <a:gd name="T93" fmla="*/ 2 h 65"/>
                <a:gd name="T94" fmla="*/ 70 w 396"/>
                <a:gd name="T9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70" y="0"/>
                  </a:moveTo>
                  <a:lnTo>
                    <a:pt x="70" y="0"/>
                  </a:lnTo>
                  <a:lnTo>
                    <a:pt x="61" y="2"/>
                  </a:lnTo>
                  <a:lnTo>
                    <a:pt x="51" y="3"/>
                  </a:lnTo>
                  <a:lnTo>
                    <a:pt x="41" y="5"/>
                  </a:lnTo>
                  <a:lnTo>
                    <a:pt x="32" y="9"/>
                  </a:lnTo>
                  <a:lnTo>
                    <a:pt x="23" y="14"/>
                  </a:lnTo>
                  <a:lnTo>
                    <a:pt x="14" y="22"/>
                  </a:lnTo>
                  <a:lnTo>
                    <a:pt x="6" y="32"/>
                  </a:lnTo>
                  <a:lnTo>
                    <a:pt x="1" y="43"/>
                  </a:lnTo>
                  <a:lnTo>
                    <a:pt x="1" y="43"/>
                  </a:lnTo>
                  <a:lnTo>
                    <a:pt x="0" y="49"/>
                  </a:lnTo>
                  <a:lnTo>
                    <a:pt x="1" y="55"/>
                  </a:lnTo>
                  <a:lnTo>
                    <a:pt x="4" y="60"/>
                  </a:lnTo>
                  <a:lnTo>
                    <a:pt x="10" y="64"/>
                  </a:lnTo>
                  <a:lnTo>
                    <a:pt x="10" y="64"/>
                  </a:lnTo>
                  <a:lnTo>
                    <a:pt x="16" y="65"/>
                  </a:lnTo>
                  <a:lnTo>
                    <a:pt x="16" y="65"/>
                  </a:lnTo>
                  <a:lnTo>
                    <a:pt x="20" y="64"/>
                  </a:lnTo>
                  <a:lnTo>
                    <a:pt x="25" y="63"/>
                  </a:lnTo>
                  <a:lnTo>
                    <a:pt x="29" y="59"/>
                  </a:lnTo>
                  <a:lnTo>
                    <a:pt x="31" y="55"/>
                  </a:lnTo>
                  <a:lnTo>
                    <a:pt x="31" y="55"/>
                  </a:lnTo>
                  <a:lnTo>
                    <a:pt x="34" y="48"/>
                  </a:lnTo>
                  <a:lnTo>
                    <a:pt x="39" y="43"/>
                  </a:lnTo>
                  <a:lnTo>
                    <a:pt x="44" y="39"/>
                  </a:lnTo>
                  <a:lnTo>
                    <a:pt x="49" y="37"/>
                  </a:lnTo>
                  <a:lnTo>
                    <a:pt x="55" y="35"/>
                  </a:lnTo>
                  <a:lnTo>
                    <a:pt x="60" y="34"/>
                  </a:lnTo>
                  <a:lnTo>
                    <a:pt x="69" y="33"/>
                  </a:lnTo>
                  <a:lnTo>
                    <a:pt x="69" y="33"/>
                  </a:lnTo>
                  <a:lnTo>
                    <a:pt x="76" y="33"/>
                  </a:lnTo>
                  <a:lnTo>
                    <a:pt x="76" y="33"/>
                  </a:lnTo>
                  <a:lnTo>
                    <a:pt x="78" y="34"/>
                  </a:lnTo>
                  <a:lnTo>
                    <a:pt x="380" y="34"/>
                  </a:lnTo>
                  <a:lnTo>
                    <a:pt x="380" y="34"/>
                  </a:lnTo>
                  <a:lnTo>
                    <a:pt x="386" y="33"/>
                  </a:lnTo>
                  <a:lnTo>
                    <a:pt x="391" y="29"/>
                  </a:lnTo>
                  <a:lnTo>
                    <a:pt x="395" y="24"/>
                  </a:lnTo>
                  <a:lnTo>
                    <a:pt x="396" y="18"/>
                  </a:lnTo>
                  <a:lnTo>
                    <a:pt x="396" y="18"/>
                  </a:lnTo>
                  <a:lnTo>
                    <a:pt x="395" y="12"/>
                  </a:lnTo>
                  <a:lnTo>
                    <a:pt x="391" y="5"/>
                  </a:lnTo>
                  <a:lnTo>
                    <a:pt x="386" y="3"/>
                  </a:lnTo>
                  <a:lnTo>
                    <a:pt x="380" y="2"/>
                  </a:lnTo>
                  <a:lnTo>
                    <a:pt x="80" y="2"/>
                  </a:lnTo>
                  <a:lnTo>
                    <a:pt x="80" y="2"/>
                  </a:lnTo>
                  <a:lnTo>
                    <a:pt x="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57"/>
            <p:cNvSpPr>
              <a:spLocks/>
            </p:cNvSpPr>
            <p:nvPr/>
          </p:nvSpPr>
          <p:spPr bwMode="auto">
            <a:xfrm>
              <a:off x="428" y="1368"/>
              <a:ext cx="79" cy="13"/>
            </a:xfrm>
            <a:custGeom>
              <a:avLst/>
              <a:gdLst>
                <a:gd name="T0" fmla="*/ 70 w 396"/>
                <a:gd name="T1" fmla="*/ 0 h 65"/>
                <a:gd name="T2" fmla="*/ 70 w 396"/>
                <a:gd name="T3" fmla="*/ 0 h 65"/>
                <a:gd name="T4" fmla="*/ 61 w 396"/>
                <a:gd name="T5" fmla="*/ 2 h 65"/>
                <a:gd name="T6" fmla="*/ 51 w 396"/>
                <a:gd name="T7" fmla="*/ 3 h 65"/>
                <a:gd name="T8" fmla="*/ 41 w 396"/>
                <a:gd name="T9" fmla="*/ 5 h 65"/>
                <a:gd name="T10" fmla="*/ 32 w 396"/>
                <a:gd name="T11" fmla="*/ 9 h 65"/>
                <a:gd name="T12" fmla="*/ 23 w 396"/>
                <a:gd name="T13" fmla="*/ 14 h 65"/>
                <a:gd name="T14" fmla="*/ 14 w 396"/>
                <a:gd name="T15" fmla="*/ 22 h 65"/>
                <a:gd name="T16" fmla="*/ 6 w 396"/>
                <a:gd name="T17" fmla="*/ 32 h 65"/>
                <a:gd name="T18" fmla="*/ 1 w 396"/>
                <a:gd name="T19" fmla="*/ 43 h 65"/>
                <a:gd name="T20" fmla="*/ 1 w 396"/>
                <a:gd name="T21" fmla="*/ 43 h 65"/>
                <a:gd name="T22" fmla="*/ 0 w 396"/>
                <a:gd name="T23" fmla="*/ 49 h 65"/>
                <a:gd name="T24" fmla="*/ 1 w 396"/>
                <a:gd name="T25" fmla="*/ 55 h 65"/>
                <a:gd name="T26" fmla="*/ 4 w 396"/>
                <a:gd name="T27" fmla="*/ 60 h 65"/>
                <a:gd name="T28" fmla="*/ 10 w 396"/>
                <a:gd name="T29" fmla="*/ 64 h 65"/>
                <a:gd name="T30" fmla="*/ 10 w 396"/>
                <a:gd name="T31" fmla="*/ 64 h 65"/>
                <a:gd name="T32" fmla="*/ 16 w 396"/>
                <a:gd name="T33" fmla="*/ 65 h 65"/>
                <a:gd name="T34" fmla="*/ 16 w 396"/>
                <a:gd name="T35" fmla="*/ 65 h 65"/>
                <a:gd name="T36" fmla="*/ 20 w 396"/>
                <a:gd name="T37" fmla="*/ 64 h 65"/>
                <a:gd name="T38" fmla="*/ 25 w 396"/>
                <a:gd name="T39" fmla="*/ 63 h 65"/>
                <a:gd name="T40" fmla="*/ 29 w 396"/>
                <a:gd name="T41" fmla="*/ 59 h 65"/>
                <a:gd name="T42" fmla="*/ 31 w 396"/>
                <a:gd name="T43" fmla="*/ 55 h 65"/>
                <a:gd name="T44" fmla="*/ 31 w 396"/>
                <a:gd name="T45" fmla="*/ 55 h 65"/>
                <a:gd name="T46" fmla="*/ 34 w 396"/>
                <a:gd name="T47" fmla="*/ 48 h 65"/>
                <a:gd name="T48" fmla="*/ 39 w 396"/>
                <a:gd name="T49" fmla="*/ 43 h 65"/>
                <a:gd name="T50" fmla="*/ 44 w 396"/>
                <a:gd name="T51" fmla="*/ 39 h 65"/>
                <a:gd name="T52" fmla="*/ 49 w 396"/>
                <a:gd name="T53" fmla="*/ 37 h 65"/>
                <a:gd name="T54" fmla="*/ 55 w 396"/>
                <a:gd name="T55" fmla="*/ 35 h 65"/>
                <a:gd name="T56" fmla="*/ 60 w 396"/>
                <a:gd name="T57" fmla="*/ 34 h 65"/>
                <a:gd name="T58" fmla="*/ 69 w 396"/>
                <a:gd name="T59" fmla="*/ 33 h 65"/>
                <a:gd name="T60" fmla="*/ 69 w 396"/>
                <a:gd name="T61" fmla="*/ 33 h 65"/>
                <a:gd name="T62" fmla="*/ 76 w 396"/>
                <a:gd name="T63" fmla="*/ 33 h 65"/>
                <a:gd name="T64" fmla="*/ 76 w 396"/>
                <a:gd name="T65" fmla="*/ 33 h 65"/>
                <a:gd name="T66" fmla="*/ 78 w 396"/>
                <a:gd name="T67" fmla="*/ 34 h 65"/>
                <a:gd name="T68" fmla="*/ 380 w 396"/>
                <a:gd name="T69" fmla="*/ 34 h 65"/>
                <a:gd name="T70" fmla="*/ 380 w 396"/>
                <a:gd name="T71" fmla="*/ 34 h 65"/>
                <a:gd name="T72" fmla="*/ 386 w 396"/>
                <a:gd name="T73" fmla="*/ 33 h 65"/>
                <a:gd name="T74" fmla="*/ 391 w 396"/>
                <a:gd name="T75" fmla="*/ 29 h 65"/>
                <a:gd name="T76" fmla="*/ 395 w 396"/>
                <a:gd name="T77" fmla="*/ 24 h 65"/>
                <a:gd name="T78" fmla="*/ 396 w 396"/>
                <a:gd name="T79" fmla="*/ 18 h 65"/>
                <a:gd name="T80" fmla="*/ 396 w 396"/>
                <a:gd name="T81" fmla="*/ 18 h 65"/>
                <a:gd name="T82" fmla="*/ 395 w 396"/>
                <a:gd name="T83" fmla="*/ 12 h 65"/>
                <a:gd name="T84" fmla="*/ 391 w 396"/>
                <a:gd name="T85" fmla="*/ 5 h 65"/>
                <a:gd name="T86" fmla="*/ 386 w 396"/>
                <a:gd name="T87" fmla="*/ 3 h 65"/>
                <a:gd name="T88" fmla="*/ 380 w 396"/>
                <a:gd name="T89" fmla="*/ 2 h 65"/>
                <a:gd name="T90" fmla="*/ 80 w 396"/>
                <a:gd name="T91" fmla="*/ 2 h 65"/>
                <a:gd name="T92" fmla="*/ 80 w 396"/>
                <a:gd name="T93" fmla="*/ 2 h 65"/>
                <a:gd name="T94" fmla="*/ 70 w 396"/>
                <a:gd name="T9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70" y="0"/>
                  </a:moveTo>
                  <a:lnTo>
                    <a:pt x="70" y="0"/>
                  </a:lnTo>
                  <a:lnTo>
                    <a:pt x="61" y="2"/>
                  </a:lnTo>
                  <a:lnTo>
                    <a:pt x="51" y="3"/>
                  </a:lnTo>
                  <a:lnTo>
                    <a:pt x="41" y="5"/>
                  </a:lnTo>
                  <a:lnTo>
                    <a:pt x="32" y="9"/>
                  </a:lnTo>
                  <a:lnTo>
                    <a:pt x="23" y="14"/>
                  </a:lnTo>
                  <a:lnTo>
                    <a:pt x="14" y="22"/>
                  </a:lnTo>
                  <a:lnTo>
                    <a:pt x="6" y="32"/>
                  </a:lnTo>
                  <a:lnTo>
                    <a:pt x="1" y="43"/>
                  </a:lnTo>
                  <a:lnTo>
                    <a:pt x="1" y="43"/>
                  </a:lnTo>
                  <a:lnTo>
                    <a:pt x="0" y="49"/>
                  </a:lnTo>
                  <a:lnTo>
                    <a:pt x="1" y="55"/>
                  </a:lnTo>
                  <a:lnTo>
                    <a:pt x="4" y="60"/>
                  </a:lnTo>
                  <a:lnTo>
                    <a:pt x="10" y="64"/>
                  </a:lnTo>
                  <a:lnTo>
                    <a:pt x="10" y="64"/>
                  </a:lnTo>
                  <a:lnTo>
                    <a:pt x="16" y="65"/>
                  </a:lnTo>
                  <a:lnTo>
                    <a:pt x="16" y="65"/>
                  </a:lnTo>
                  <a:lnTo>
                    <a:pt x="20" y="64"/>
                  </a:lnTo>
                  <a:lnTo>
                    <a:pt x="25" y="63"/>
                  </a:lnTo>
                  <a:lnTo>
                    <a:pt x="29" y="59"/>
                  </a:lnTo>
                  <a:lnTo>
                    <a:pt x="31" y="55"/>
                  </a:lnTo>
                  <a:lnTo>
                    <a:pt x="31" y="55"/>
                  </a:lnTo>
                  <a:lnTo>
                    <a:pt x="34" y="48"/>
                  </a:lnTo>
                  <a:lnTo>
                    <a:pt x="39" y="43"/>
                  </a:lnTo>
                  <a:lnTo>
                    <a:pt x="44" y="39"/>
                  </a:lnTo>
                  <a:lnTo>
                    <a:pt x="49" y="37"/>
                  </a:lnTo>
                  <a:lnTo>
                    <a:pt x="55" y="35"/>
                  </a:lnTo>
                  <a:lnTo>
                    <a:pt x="60" y="34"/>
                  </a:lnTo>
                  <a:lnTo>
                    <a:pt x="69" y="33"/>
                  </a:lnTo>
                  <a:lnTo>
                    <a:pt x="69" y="33"/>
                  </a:lnTo>
                  <a:lnTo>
                    <a:pt x="76" y="33"/>
                  </a:lnTo>
                  <a:lnTo>
                    <a:pt x="76" y="33"/>
                  </a:lnTo>
                  <a:lnTo>
                    <a:pt x="78" y="34"/>
                  </a:lnTo>
                  <a:lnTo>
                    <a:pt x="380" y="34"/>
                  </a:lnTo>
                  <a:lnTo>
                    <a:pt x="380" y="34"/>
                  </a:lnTo>
                  <a:lnTo>
                    <a:pt x="386" y="33"/>
                  </a:lnTo>
                  <a:lnTo>
                    <a:pt x="391" y="29"/>
                  </a:lnTo>
                  <a:lnTo>
                    <a:pt x="395" y="24"/>
                  </a:lnTo>
                  <a:lnTo>
                    <a:pt x="396" y="18"/>
                  </a:lnTo>
                  <a:lnTo>
                    <a:pt x="396" y="18"/>
                  </a:lnTo>
                  <a:lnTo>
                    <a:pt x="395" y="12"/>
                  </a:lnTo>
                  <a:lnTo>
                    <a:pt x="391" y="5"/>
                  </a:lnTo>
                  <a:lnTo>
                    <a:pt x="386" y="3"/>
                  </a:lnTo>
                  <a:lnTo>
                    <a:pt x="380" y="2"/>
                  </a:lnTo>
                  <a:lnTo>
                    <a:pt x="80" y="2"/>
                  </a:lnTo>
                  <a:lnTo>
                    <a:pt x="80" y="2"/>
                  </a:lnTo>
                  <a:lnTo>
                    <a:pt x="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8"/>
            <p:cNvSpPr>
              <a:spLocks/>
            </p:cNvSpPr>
            <p:nvPr/>
          </p:nvSpPr>
          <p:spPr bwMode="auto">
            <a:xfrm>
              <a:off x="428" y="1396"/>
              <a:ext cx="79" cy="13"/>
            </a:xfrm>
            <a:custGeom>
              <a:avLst/>
              <a:gdLst>
                <a:gd name="T0" fmla="*/ 70 w 396"/>
                <a:gd name="T1" fmla="*/ 0 h 63"/>
                <a:gd name="T2" fmla="*/ 70 w 396"/>
                <a:gd name="T3" fmla="*/ 0 h 63"/>
                <a:gd name="T4" fmla="*/ 61 w 396"/>
                <a:gd name="T5" fmla="*/ 0 h 63"/>
                <a:gd name="T6" fmla="*/ 51 w 396"/>
                <a:gd name="T7" fmla="*/ 1 h 63"/>
                <a:gd name="T8" fmla="*/ 41 w 396"/>
                <a:gd name="T9" fmla="*/ 4 h 63"/>
                <a:gd name="T10" fmla="*/ 32 w 396"/>
                <a:gd name="T11" fmla="*/ 7 h 63"/>
                <a:gd name="T12" fmla="*/ 23 w 396"/>
                <a:gd name="T13" fmla="*/ 14 h 63"/>
                <a:gd name="T14" fmla="*/ 14 w 396"/>
                <a:gd name="T15" fmla="*/ 21 h 63"/>
                <a:gd name="T16" fmla="*/ 6 w 396"/>
                <a:gd name="T17" fmla="*/ 30 h 63"/>
                <a:gd name="T18" fmla="*/ 1 w 396"/>
                <a:gd name="T19" fmla="*/ 41 h 63"/>
                <a:gd name="T20" fmla="*/ 1 w 396"/>
                <a:gd name="T21" fmla="*/ 41 h 63"/>
                <a:gd name="T22" fmla="*/ 0 w 396"/>
                <a:gd name="T23" fmla="*/ 47 h 63"/>
                <a:gd name="T24" fmla="*/ 1 w 396"/>
                <a:gd name="T25" fmla="*/ 53 h 63"/>
                <a:gd name="T26" fmla="*/ 4 w 396"/>
                <a:gd name="T27" fmla="*/ 58 h 63"/>
                <a:gd name="T28" fmla="*/ 10 w 396"/>
                <a:gd name="T29" fmla="*/ 62 h 63"/>
                <a:gd name="T30" fmla="*/ 10 w 396"/>
                <a:gd name="T31" fmla="*/ 62 h 63"/>
                <a:gd name="T32" fmla="*/ 16 w 396"/>
                <a:gd name="T33" fmla="*/ 63 h 63"/>
                <a:gd name="T34" fmla="*/ 16 w 396"/>
                <a:gd name="T35" fmla="*/ 63 h 63"/>
                <a:gd name="T36" fmla="*/ 20 w 396"/>
                <a:gd name="T37" fmla="*/ 63 h 63"/>
                <a:gd name="T38" fmla="*/ 25 w 396"/>
                <a:gd name="T39" fmla="*/ 61 h 63"/>
                <a:gd name="T40" fmla="*/ 29 w 396"/>
                <a:gd name="T41" fmla="*/ 57 h 63"/>
                <a:gd name="T42" fmla="*/ 31 w 396"/>
                <a:gd name="T43" fmla="*/ 53 h 63"/>
                <a:gd name="T44" fmla="*/ 31 w 396"/>
                <a:gd name="T45" fmla="*/ 53 h 63"/>
                <a:gd name="T46" fmla="*/ 34 w 396"/>
                <a:gd name="T47" fmla="*/ 47 h 63"/>
                <a:gd name="T48" fmla="*/ 39 w 396"/>
                <a:gd name="T49" fmla="*/ 42 h 63"/>
                <a:gd name="T50" fmla="*/ 44 w 396"/>
                <a:gd name="T51" fmla="*/ 39 h 63"/>
                <a:gd name="T52" fmla="*/ 49 w 396"/>
                <a:gd name="T53" fmla="*/ 36 h 63"/>
                <a:gd name="T54" fmla="*/ 55 w 396"/>
                <a:gd name="T55" fmla="*/ 34 h 63"/>
                <a:gd name="T56" fmla="*/ 60 w 396"/>
                <a:gd name="T57" fmla="*/ 32 h 63"/>
                <a:gd name="T58" fmla="*/ 69 w 396"/>
                <a:gd name="T59" fmla="*/ 32 h 63"/>
                <a:gd name="T60" fmla="*/ 69 w 396"/>
                <a:gd name="T61" fmla="*/ 32 h 63"/>
                <a:gd name="T62" fmla="*/ 76 w 396"/>
                <a:gd name="T63" fmla="*/ 32 h 63"/>
                <a:gd name="T64" fmla="*/ 76 w 396"/>
                <a:gd name="T65" fmla="*/ 32 h 63"/>
                <a:gd name="T66" fmla="*/ 78 w 396"/>
                <a:gd name="T67" fmla="*/ 32 h 63"/>
                <a:gd name="T68" fmla="*/ 380 w 396"/>
                <a:gd name="T69" fmla="*/ 32 h 63"/>
                <a:gd name="T70" fmla="*/ 380 w 396"/>
                <a:gd name="T71" fmla="*/ 32 h 63"/>
                <a:gd name="T72" fmla="*/ 386 w 396"/>
                <a:gd name="T73" fmla="*/ 31 h 63"/>
                <a:gd name="T74" fmla="*/ 391 w 396"/>
                <a:gd name="T75" fmla="*/ 27 h 63"/>
                <a:gd name="T76" fmla="*/ 395 w 396"/>
                <a:gd name="T77" fmla="*/ 22 h 63"/>
                <a:gd name="T78" fmla="*/ 396 w 396"/>
                <a:gd name="T79" fmla="*/ 16 h 63"/>
                <a:gd name="T80" fmla="*/ 396 w 396"/>
                <a:gd name="T81" fmla="*/ 16 h 63"/>
                <a:gd name="T82" fmla="*/ 395 w 396"/>
                <a:gd name="T83" fmla="*/ 10 h 63"/>
                <a:gd name="T84" fmla="*/ 391 w 396"/>
                <a:gd name="T85" fmla="*/ 5 h 63"/>
                <a:gd name="T86" fmla="*/ 386 w 396"/>
                <a:gd name="T87" fmla="*/ 1 h 63"/>
                <a:gd name="T88" fmla="*/ 380 w 396"/>
                <a:gd name="T89" fmla="*/ 0 h 63"/>
                <a:gd name="T90" fmla="*/ 80 w 396"/>
                <a:gd name="T91" fmla="*/ 0 h 63"/>
                <a:gd name="T92" fmla="*/ 80 w 396"/>
                <a:gd name="T93" fmla="*/ 0 h 63"/>
                <a:gd name="T94" fmla="*/ 70 w 396"/>
                <a:gd name="T9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3">
                  <a:moveTo>
                    <a:pt x="70" y="0"/>
                  </a:moveTo>
                  <a:lnTo>
                    <a:pt x="70" y="0"/>
                  </a:lnTo>
                  <a:lnTo>
                    <a:pt x="61" y="0"/>
                  </a:lnTo>
                  <a:lnTo>
                    <a:pt x="51" y="1"/>
                  </a:lnTo>
                  <a:lnTo>
                    <a:pt x="41" y="4"/>
                  </a:lnTo>
                  <a:lnTo>
                    <a:pt x="32" y="7"/>
                  </a:lnTo>
                  <a:lnTo>
                    <a:pt x="23" y="14"/>
                  </a:lnTo>
                  <a:lnTo>
                    <a:pt x="14" y="21"/>
                  </a:lnTo>
                  <a:lnTo>
                    <a:pt x="6" y="30"/>
                  </a:lnTo>
                  <a:lnTo>
                    <a:pt x="1" y="41"/>
                  </a:lnTo>
                  <a:lnTo>
                    <a:pt x="1" y="41"/>
                  </a:lnTo>
                  <a:lnTo>
                    <a:pt x="0" y="47"/>
                  </a:lnTo>
                  <a:lnTo>
                    <a:pt x="1" y="53"/>
                  </a:lnTo>
                  <a:lnTo>
                    <a:pt x="4" y="58"/>
                  </a:lnTo>
                  <a:lnTo>
                    <a:pt x="10" y="62"/>
                  </a:lnTo>
                  <a:lnTo>
                    <a:pt x="10" y="62"/>
                  </a:lnTo>
                  <a:lnTo>
                    <a:pt x="16" y="63"/>
                  </a:lnTo>
                  <a:lnTo>
                    <a:pt x="16" y="63"/>
                  </a:lnTo>
                  <a:lnTo>
                    <a:pt x="20" y="63"/>
                  </a:lnTo>
                  <a:lnTo>
                    <a:pt x="25" y="61"/>
                  </a:lnTo>
                  <a:lnTo>
                    <a:pt x="29" y="57"/>
                  </a:lnTo>
                  <a:lnTo>
                    <a:pt x="31" y="53"/>
                  </a:lnTo>
                  <a:lnTo>
                    <a:pt x="31" y="53"/>
                  </a:lnTo>
                  <a:lnTo>
                    <a:pt x="34" y="47"/>
                  </a:lnTo>
                  <a:lnTo>
                    <a:pt x="39" y="42"/>
                  </a:lnTo>
                  <a:lnTo>
                    <a:pt x="44" y="39"/>
                  </a:lnTo>
                  <a:lnTo>
                    <a:pt x="49" y="36"/>
                  </a:lnTo>
                  <a:lnTo>
                    <a:pt x="55" y="34"/>
                  </a:lnTo>
                  <a:lnTo>
                    <a:pt x="60" y="32"/>
                  </a:lnTo>
                  <a:lnTo>
                    <a:pt x="69" y="32"/>
                  </a:lnTo>
                  <a:lnTo>
                    <a:pt x="69" y="32"/>
                  </a:lnTo>
                  <a:lnTo>
                    <a:pt x="76" y="32"/>
                  </a:lnTo>
                  <a:lnTo>
                    <a:pt x="76" y="32"/>
                  </a:lnTo>
                  <a:lnTo>
                    <a:pt x="78" y="32"/>
                  </a:lnTo>
                  <a:lnTo>
                    <a:pt x="380" y="32"/>
                  </a:lnTo>
                  <a:lnTo>
                    <a:pt x="380" y="32"/>
                  </a:lnTo>
                  <a:lnTo>
                    <a:pt x="386" y="31"/>
                  </a:lnTo>
                  <a:lnTo>
                    <a:pt x="391" y="27"/>
                  </a:lnTo>
                  <a:lnTo>
                    <a:pt x="395" y="22"/>
                  </a:lnTo>
                  <a:lnTo>
                    <a:pt x="396" y="16"/>
                  </a:lnTo>
                  <a:lnTo>
                    <a:pt x="396" y="16"/>
                  </a:lnTo>
                  <a:lnTo>
                    <a:pt x="395" y="10"/>
                  </a:lnTo>
                  <a:lnTo>
                    <a:pt x="391" y="5"/>
                  </a:lnTo>
                  <a:lnTo>
                    <a:pt x="386" y="1"/>
                  </a:lnTo>
                  <a:lnTo>
                    <a:pt x="380" y="0"/>
                  </a:lnTo>
                  <a:lnTo>
                    <a:pt x="80" y="0"/>
                  </a:lnTo>
                  <a:lnTo>
                    <a:pt x="80" y="0"/>
                  </a:lnTo>
                  <a:lnTo>
                    <a:pt x="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9"/>
            <p:cNvSpPr>
              <a:spLocks/>
            </p:cNvSpPr>
            <p:nvPr/>
          </p:nvSpPr>
          <p:spPr bwMode="auto">
            <a:xfrm>
              <a:off x="428" y="1396"/>
              <a:ext cx="79" cy="13"/>
            </a:xfrm>
            <a:custGeom>
              <a:avLst/>
              <a:gdLst>
                <a:gd name="T0" fmla="*/ 70 w 396"/>
                <a:gd name="T1" fmla="*/ 0 h 63"/>
                <a:gd name="T2" fmla="*/ 70 w 396"/>
                <a:gd name="T3" fmla="*/ 0 h 63"/>
                <a:gd name="T4" fmla="*/ 61 w 396"/>
                <a:gd name="T5" fmla="*/ 0 h 63"/>
                <a:gd name="T6" fmla="*/ 51 w 396"/>
                <a:gd name="T7" fmla="*/ 1 h 63"/>
                <a:gd name="T8" fmla="*/ 41 w 396"/>
                <a:gd name="T9" fmla="*/ 4 h 63"/>
                <a:gd name="T10" fmla="*/ 32 w 396"/>
                <a:gd name="T11" fmla="*/ 7 h 63"/>
                <a:gd name="T12" fmla="*/ 23 w 396"/>
                <a:gd name="T13" fmla="*/ 14 h 63"/>
                <a:gd name="T14" fmla="*/ 14 w 396"/>
                <a:gd name="T15" fmla="*/ 21 h 63"/>
                <a:gd name="T16" fmla="*/ 6 w 396"/>
                <a:gd name="T17" fmla="*/ 30 h 63"/>
                <a:gd name="T18" fmla="*/ 1 w 396"/>
                <a:gd name="T19" fmla="*/ 41 h 63"/>
                <a:gd name="T20" fmla="*/ 1 w 396"/>
                <a:gd name="T21" fmla="*/ 41 h 63"/>
                <a:gd name="T22" fmla="*/ 0 w 396"/>
                <a:gd name="T23" fmla="*/ 47 h 63"/>
                <a:gd name="T24" fmla="*/ 1 w 396"/>
                <a:gd name="T25" fmla="*/ 53 h 63"/>
                <a:gd name="T26" fmla="*/ 4 w 396"/>
                <a:gd name="T27" fmla="*/ 58 h 63"/>
                <a:gd name="T28" fmla="*/ 10 w 396"/>
                <a:gd name="T29" fmla="*/ 62 h 63"/>
                <a:gd name="T30" fmla="*/ 10 w 396"/>
                <a:gd name="T31" fmla="*/ 62 h 63"/>
                <a:gd name="T32" fmla="*/ 16 w 396"/>
                <a:gd name="T33" fmla="*/ 63 h 63"/>
                <a:gd name="T34" fmla="*/ 16 w 396"/>
                <a:gd name="T35" fmla="*/ 63 h 63"/>
                <a:gd name="T36" fmla="*/ 20 w 396"/>
                <a:gd name="T37" fmla="*/ 63 h 63"/>
                <a:gd name="T38" fmla="*/ 25 w 396"/>
                <a:gd name="T39" fmla="*/ 61 h 63"/>
                <a:gd name="T40" fmla="*/ 29 w 396"/>
                <a:gd name="T41" fmla="*/ 57 h 63"/>
                <a:gd name="T42" fmla="*/ 31 w 396"/>
                <a:gd name="T43" fmla="*/ 53 h 63"/>
                <a:gd name="T44" fmla="*/ 31 w 396"/>
                <a:gd name="T45" fmla="*/ 53 h 63"/>
                <a:gd name="T46" fmla="*/ 34 w 396"/>
                <a:gd name="T47" fmla="*/ 47 h 63"/>
                <a:gd name="T48" fmla="*/ 39 w 396"/>
                <a:gd name="T49" fmla="*/ 42 h 63"/>
                <a:gd name="T50" fmla="*/ 44 w 396"/>
                <a:gd name="T51" fmla="*/ 39 h 63"/>
                <a:gd name="T52" fmla="*/ 49 w 396"/>
                <a:gd name="T53" fmla="*/ 36 h 63"/>
                <a:gd name="T54" fmla="*/ 55 w 396"/>
                <a:gd name="T55" fmla="*/ 34 h 63"/>
                <a:gd name="T56" fmla="*/ 60 w 396"/>
                <a:gd name="T57" fmla="*/ 32 h 63"/>
                <a:gd name="T58" fmla="*/ 69 w 396"/>
                <a:gd name="T59" fmla="*/ 32 h 63"/>
                <a:gd name="T60" fmla="*/ 69 w 396"/>
                <a:gd name="T61" fmla="*/ 32 h 63"/>
                <a:gd name="T62" fmla="*/ 76 w 396"/>
                <a:gd name="T63" fmla="*/ 32 h 63"/>
                <a:gd name="T64" fmla="*/ 76 w 396"/>
                <a:gd name="T65" fmla="*/ 32 h 63"/>
                <a:gd name="T66" fmla="*/ 78 w 396"/>
                <a:gd name="T67" fmla="*/ 32 h 63"/>
                <a:gd name="T68" fmla="*/ 380 w 396"/>
                <a:gd name="T69" fmla="*/ 32 h 63"/>
                <a:gd name="T70" fmla="*/ 380 w 396"/>
                <a:gd name="T71" fmla="*/ 32 h 63"/>
                <a:gd name="T72" fmla="*/ 386 w 396"/>
                <a:gd name="T73" fmla="*/ 31 h 63"/>
                <a:gd name="T74" fmla="*/ 391 w 396"/>
                <a:gd name="T75" fmla="*/ 27 h 63"/>
                <a:gd name="T76" fmla="*/ 395 w 396"/>
                <a:gd name="T77" fmla="*/ 22 h 63"/>
                <a:gd name="T78" fmla="*/ 396 w 396"/>
                <a:gd name="T79" fmla="*/ 16 h 63"/>
                <a:gd name="T80" fmla="*/ 396 w 396"/>
                <a:gd name="T81" fmla="*/ 16 h 63"/>
                <a:gd name="T82" fmla="*/ 395 w 396"/>
                <a:gd name="T83" fmla="*/ 10 h 63"/>
                <a:gd name="T84" fmla="*/ 391 w 396"/>
                <a:gd name="T85" fmla="*/ 5 h 63"/>
                <a:gd name="T86" fmla="*/ 386 w 396"/>
                <a:gd name="T87" fmla="*/ 1 h 63"/>
                <a:gd name="T88" fmla="*/ 380 w 396"/>
                <a:gd name="T89" fmla="*/ 0 h 63"/>
                <a:gd name="T90" fmla="*/ 80 w 396"/>
                <a:gd name="T91" fmla="*/ 0 h 63"/>
                <a:gd name="T92" fmla="*/ 80 w 396"/>
                <a:gd name="T93" fmla="*/ 0 h 63"/>
                <a:gd name="T94" fmla="*/ 70 w 396"/>
                <a:gd name="T9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3">
                  <a:moveTo>
                    <a:pt x="70" y="0"/>
                  </a:moveTo>
                  <a:lnTo>
                    <a:pt x="70" y="0"/>
                  </a:lnTo>
                  <a:lnTo>
                    <a:pt x="61" y="0"/>
                  </a:lnTo>
                  <a:lnTo>
                    <a:pt x="51" y="1"/>
                  </a:lnTo>
                  <a:lnTo>
                    <a:pt x="41" y="4"/>
                  </a:lnTo>
                  <a:lnTo>
                    <a:pt x="32" y="7"/>
                  </a:lnTo>
                  <a:lnTo>
                    <a:pt x="23" y="14"/>
                  </a:lnTo>
                  <a:lnTo>
                    <a:pt x="14" y="21"/>
                  </a:lnTo>
                  <a:lnTo>
                    <a:pt x="6" y="30"/>
                  </a:lnTo>
                  <a:lnTo>
                    <a:pt x="1" y="41"/>
                  </a:lnTo>
                  <a:lnTo>
                    <a:pt x="1" y="41"/>
                  </a:lnTo>
                  <a:lnTo>
                    <a:pt x="0" y="47"/>
                  </a:lnTo>
                  <a:lnTo>
                    <a:pt x="1" y="53"/>
                  </a:lnTo>
                  <a:lnTo>
                    <a:pt x="4" y="58"/>
                  </a:lnTo>
                  <a:lnTo>
                    <a:pt x="10" y="62"/>
                  </a:lnTo>
                  <a:lnTo>
                    <a:pt x="10" y="62"/>
                  </a:lnTo>
                  <a:lnTo>
                    <a:pt x="16" y="63"/>
                  </a:lnTo>
                  <a:lnTo>
                    <a:pt x="16" y="63"/>
                  </a:lnTo>
                  <a:lnTo>
                    <a:pt x="20" y="63"/>
                  </a:lnTo>
                  <a:lnTo>
                    <a:pt x="25" y="61"/>
                  </a:lnTo>
                  <a:lnTo>
                    <a:pt x="29" y="57"/>
                  </a:lnTo>
                  <a:lnTo>
                    <a:pt x="31" y="53"/>
                  </a:lnTo>
                  <a:lnTo>
                    <a:pt x="31" y="53"/>
                  </a:lnTo>
                  <a:lnTo>
                    <a:pt x="34" y="47"/>
                  </a:lnTo>
                  <a:lnTo>
                    <a:pt x="39" y="42"/>
                  </a:lnTo>
                  <a:lnTo>
                    <a:pt x="44" y="39"/>
                  </a:lnTo>
                  <a:lnTo>
                    <a:pt x="49" y="36"/>
                  </a:lnTo>
                  <a:lnTo>
                    <a:pt x="55" y="34"/>
                  </a:lnTo>
                  <a:lnTo>
                    <a:pt x="60" y="32"/>
                  </a:lnTo>
                  <a:lnTo>
                    <a:pt x="69" y="32"/>
                  </a:lnTo>
                  <a:lnTo>
                    <a:pt x="69" y="32"/>
                  </a:lnTo>
                  <a:lnTo>
                    <a:pt x="76" y="32"/>
                  </a:lnTo>
                  <a:lnTo>
                    <a:pt x="76" y="32"/>
                  </a:lnTo>
                  <a:lnTo>
                    <a:pt x="78" y="32"/>
                  </a:lnTo>
                  <a:lnTo>
                    <a:pt x="380" y="32"/>
                  </a:lnTo>
                  <a:lnTo>
                    <a:pt x="380" y="32"/>
                  </a:lnTo>
                  <a:lnTo>
                    <a:pt x="386" y="31"/>
                  </a:lnTo>
                  <a:lnTo>
                    <a:pt x="391" y="27"/>
                  </a:lnTo>
                  <a:lnTo>
                    <a:pt x="395" y="22"/>
                  </a:lnTo>
                  <a:lnTo>
                    <a:pt x="396" y="16"/>
                  </a:lnTo>
                  <a:lnTo>
                    <a:pt x="396" y="16"/>
                  </a:lnTo>
                  <a:lnTo>
                    <a:pt x="395" y="10"/>
                  </a:lnTo>
                  <a:lnTo>
                    <a:pt x="391" y="5"/>
                  </a:lnTo>
                  <a:lnTo>
                    <a:pt x="386" y="1"/>
                  </a:lnTo>
                  <a:lnTo>
                    <a:pt x="380" y="0"/>
                  </a:lnTo>
                  <a:lnTo>
                    <a:pt x="80" y="0"/>
                  </a:lnTo>
                  <a:lnTo>
                    <a:pt x="80" y="0"/>
                  </a:lnTo>
                  <a:lnTo>
                    <a:pt x="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60"/>
            <p:cNvSpPr>
              <a:spLocks/>
            </p:cNvSpPr>
            <p:nvPr/>
          </p:nvSpPr>
          <p:spPr bwMode="auto">
            <a:xfrm>
              <a:off x="428" y="1424"/>
              <a:ext cx="79" cy="13"/>
            </a:xfrm>
            <a:custGeom>
              <a:avLst/>
              <a:gdLst>
                <a:gd name="T0" fmla="*/ 70 w 396"/>
                <a:gd name="T1" fmla="*/ 0 h 64"/>
                <a:gd name="T2" fmla="*/ 70 w 396"/>
                <a:gd name="T3" fmla="*/ 0 h 64"/>
                <a:gd name="T4" fmla="*/ 61 w 396"/>
                <a:gd name="T5" fmla="*/ 0 h 64"/>
                <a:gd name="T6" fmla="*/ 51 w 396"/>
                <a:gd name="T7" fmla="*/ 1 h 64"/>
                <a:gd name="T8" fmla="*/ 41 w 396"/>
                <a:gd name="T9" fmla="*/ 5 h 64"/>
                <a:gd name="T10" fmla="*/ 32 w 396"/>
                <a:gd name="T11" fmla="*/ 9 h 64"/>
                <a:gd name="T12" fmla="*/ 23 w 396"/>
                <a:gd name="T13" fmla="*/ 14 h 64"/>
                <a:gd name="T14" fmla="*/ 14 w 396"/>
                <a:gd name="T15" fmla="*/ 21 h 64"/>
                <a:gd name="T16" fmla="*/ 6 w 396"/>
                <a:gd name="T17" fmla="*/ 30 h 64"/>
                <a:gd name="T18" fmla="*/ 1 w 396"/>
                <a:gd name="T19" fmla="*/ 42 h 64"/>
                <a:gd name="T20" fmla="*/ 1 w 396"/>
                <a:gd name="T21" fmla="*/ 42 h 64"/>
                <a:gd name="T22" fmla="*/ 0 w 396"/>
                <a:gd name="T23" fmla="*/ 49 h 64"/>
                <a:gd name="T24" fmla="*/ 1 w 396"/>
                <a:gd name="T25" fmla="*/ 55 h 64"/>
                <a:gd name="T26" fmla="*/ 4 w 396"/>
                <a:gd name="T27" fmla="*/ 60 h 64"/>
                <a:gd name="T28" fmla="*/ 10 w 396"/>
                <a:gd name="T29" fmla="*/ 64 h 64"/>
                <a:gd name="T30" fmla="*/ 10 w 396"/>
                <a:gd name="T31" fmla="*/ 64 h 64"/>
                <a:gd name="T32" fmla="*/ 16 w 396"/>
                <a:gd name="T33" fmla="*/ 64 h 64"/>
                <a:gd name="T34" fmla="*/ 16 w 396"/>
                <a:gd name="T35" fmla="*/ 64 h 64"/>
                <a:gd name="T36" fmla="*/ 20 w 396"/>
                <a:gd name="T37" fmla="*/ 64 h 64"/>
                <a:gd name="T38" fmla="*/ 25 w 396"/>
                <a:gd name="T39" fmla="*/ 61 h 64"/>
                <a:gd name="T40" fmla="*/ 29 w 396"/>
                <a:gd name="T41" fmla="*/ 59 h 64"/>
                <a:gd name="T42" fmla="*/ 31 w 396"/>
                <a:gd name="T43" fmla="*/ 54 h 64"/>
                <a:gd name="T44" fmla="*/ 31 w 396"/>
                <a:gd name="T45" fmla="*/ 54 h 64"/>
                <a:gd name="T46" fmla="*/ 34 w 396"/>
                <a:gd name="T47" fmla="*/ 47 h 64"/>
                <a:gd name="T48" fmla="*/ 39 w 396"/>
                <a:gd name="T49" fmla="*/ 42 h 64"/>
                <a:gd name="T50" fmla="*/ 44 w 396"/>
                <a:gd name="T51" fmla="*/ 39 h 64"/>
                <a:gd name="T52" fmla="*/ 49 w 396"/>
                <a:gd name="T53" fmla="*/ 36 h 64"/>
                <a:gd name="T54" fmla="*/ 55 w 396"/>
                <a:gd name="T55" fmla="*/ 34 h 64"/>
                <a:gd name="T56" fmla="*/ 60 w 396"/>
                <a:gd name="T57" fmla="*/ 33 h 64"/>
                <a:gd name="T58" fmla="*/ 69 w 396"/>
                <a:gd name="T59" fmla="*/ 33 h 64"/>
                <a:gd name="T60" fmla="*/ 69 w 396"/>
                <a:gd name="T61" fmla="*/ 33 h 64"/>
                <a:gd name="T62" fmla="*/ 76 w 396"/>
                <a:gd name="T63" fmla="*/ 33 h 64"/>
                <a:gd name="T64" fmla="*/ 76 w 396"/>
                <a:gd name="T65" fmla="*/ 33 h 64"/>
                <a:gd name="T66" fmla="*/ 78 w 396"/>
                <a:gd name="T67" fmla="*/ 33 h 64"/>
                <a:gd name="T68" fmla="*/ 380 w 396"/>
                <a:gd name="T69" fmla="*/ 33 h 64"/>
                <a:gd name="T70" fmla="*/ 380 w 396"/>
                <a:gd name="T71" fmla="*/ 33 h 64"/>
                <a:gd name="T72" fmla="*/ 386 w 396"/>
                <a:gd name="T73" fmla="*/ 31 h 64"/>
                <a:gd name="T74" fmla="*/ 391 w 396"/>
                <a:gd name="T75" fmla="*/ 29 h 64"/>
                <a:gd name="T76" fmla="*/ 395 w 396"/>
                <a:gd name="T77" fmla="*/ 23 h 64"/>
                <a:gd name="T78" fmla="*/ 396 w 396"/>
                <a:gd name="T79" fmla="*/ 16 h 64"/>
                <a:gd name="T80" fmla="*/ 396 w 396"/>
                <a:gd name="T81" fmla="*/ 16 h 64"/>
                <a:gd name="T82" fmla="*/ 395 w 396"/>
                <a:gd name="T83" fmla="*/ 10 h 64"/>
                <a:gd name="T84" fmla="*/ 391 w 396"/>
                <a:gd name="T85" fmla="*/ 5 h 64"/>
                <a:gd name="T86" fmla="*/ 386 w 396"/>
                <a:gd name="T87" fmla="*/ 1 h 64"/>
                <a:gd name="T88" fmla="*/ 380 w 396"/>
                <a:gd name="T89" fmla="*/ 0 h 64"/>
                <a:gd name="T90" fmla="*/ 80 w 396"/>
                <a:gd name="T91" fmla="*/ 0 h 64"/>
                <a:gd name="T92" fmla="*/ 80 w 396"/>
                <a:gd name="T93" fmla="*/ 0 h 64"/>
                <a:gd name="T94" fmla="*/ 70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70" y="0"/>
                  </a:moveTo>
                  <a:lnTo>
                    <a:pt x="70" y="0"/>
                  </a:lnTo>
                  <a:lnTo>
                    <a:pt x="61" y="0"/>
                  </a:lnTo>
                  <a:lnTo>
                    <a:pt x="51" y="1"/>
                  </a:lnTo>
                  <a:lnTo>
                    <a:pt x="41" y="5"/>
                  </a:lnTo>
                  <a:lnTo>
                    <a:pt x="32" y="9"/>
                  </a:lnTo>
                  <a:lnTo>
                    <a:pt x="23" y="14"/>
                  </a:lnTo>
                  <a:lnTo>
                    <a:pt x="14" y="21"/>
                  </a:lnTo>
                  <a:lnTo>
                    <a:pt x="6" y="30"/>
                  </a:lnTo>
                  <a:lnTo>
                    <a:pt x="1" y="42"/>
                  </a:lnTo>
                  <a:lnTo>
                    <a:pt x="1" y="42"/>
                  </a:lnTo>
                  <a:lnTo>
                    <a:pt x="0" y="49"/>
                  </a:lnTo>
                  <a:lnTo>
                    <a:pt x="1" y="55"/>
                  </a:lnTo>
                  <a:lnTo>
                    <a:pt x="4" y="60"/>
                  </a:lnTo>
                  <a:lnTo>
                    <a:pt x="10" y="64"/>
                  </a:lnTo>
                  <a:lnTo>
                    <a:pt x="10" y="64"/>
                  </a:lnTo>
                  <a:lnTo>
                    <a:pt x="16" y="64"/>
                  </a:lnTo>
                  <a:lnTo>
                    <a:pt x="16" y="64"/>
                  </a:lnTo>
                  <a:lnTo>
                    <a:pt x="20" y="64"/>
                  </a:lnTo>
                  <a:lnTo>
                    <a:pt x="25" y="61"/>
                  </a:lnTo>
                  <a:lnTo>
                    <a:pt x="29" y="59"/>
                  </a:lnTo>
                  <a:lnTo>
                    <a:pt x="31" y="54"/>
                  </a:lnTo>
                  <a:lnTo>
                    <a:pt x="31" y="54"/>
                  </a:lnTo>
                  <a:lnTo>
                    <a:pt x="34" y="47"/>
                  </a:lnTo>
                  <a:lnTo>
                    <a:pt x="39" y="42"/>
                  </a:lnTo>
                  <a:lnTo>
                    <a:pt x="44" y="39"/>
                  </a:lnTo>
                  <a:lnTo>
                    <a:pt x="49" y="36"/>
                  </a:lnTo>
                  <a:lnTo>
                    <a:pt x="55" y="34"/>
                  </a:lnTo>
                  <a:lnTo>
                    <a:pt x="60" y="33"/>
                  </a:lnTo>
                  <a:lnTo>
                    <a:pt x="69" y="33"/>
                  </a:lnTo>
                  <a:lnTo>
                    <a:pt x="69" y="33"/>
                  </a:lnTo>
                  <a:lnTo>
                    <a:pt x="76" y="33"/>
                  </a:lnTo>
                  <a:lnTo>
                    <a:pt x="76" y="33"/>
                  </a:lnTo>
                  <a:lnTo>
                    <a:pt x="78" y="33"/>
                  </a:lnTo>
                  <a:lnTo>
                    <a:pt x="380" y="33"/>
                  </a:lnTo>
                  <a:lnTo>
                    <a:pt x="380" y="33"/>
                  </a:lnTo>
                  <a:lnTo>
                    <a:pt x="386" y="31"/>
                  </a:lnTo>
                  <a:lnTo>
                    <a:pt x="391" y="29"/>
                  </a:lnTo>
                  <a:lnTo>
                    <a:pt x="395" y="23"/>
                  </a:lnTo>
                  <a:lnTo>
                    <a:pt x="396" y="16"/>
                  </a:lnTo>
                  <a:lnTo>
                    <a:pt x="396" y="16"/>
                  </a:lnTo>
                  <a:lnTo>
                    <a:pt x="395" y="10"/>
                  </a:lnTo>
                  <a:lnTo>
                    <a:pt x="391" y="5"/>
                  </a:lnTo>
                  <a:lnTo>
                    <a:pt x="386" y="1"/>
                  </a:lnTo>
                  <a:lnTo>
                    <a:pt x="380" y="0"/>
                  </a:lnTo>
                  <a:lnTo>
                    <a:pt x="80" y="0"/>
                  </a:lnTo>
                  <a:lnTo>
                    <a:pt x="80" y="0"/>
                  </a:lnTo>
                  <a:lnTo>
                    <a:pt x="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61"/>
            <p:cNvSpPr>
              <a:spLocks/>
            </p:cNvSpPr>
            <p:nvPr/>
          </p:nvSpPr>
          <p:spPr bwMode="auto">
            <a:xfrm>
              <a:off x="428" y="1424"/>
              <a:ext cx="79" cy="13"/>
            </a:xfrm>
            <a:custGeom>
              <a:avLst/>
              <a:gdLst>
                <a:gd name="T0" fmla="*/ 70 w 396"/>
                <a:gd name="T1" fmla="*/ 0 h 64"/>
                <a:gd name="T2" fmla="*/ 70 w 396"/>
                <a:gd name="T3" fmla="*/ 0 h 64"/>
                <a:gd name="T4" fmla="*/ 61 w 396"/>
                <a:gd name="T5" fmla="*/ 0 h 64"/>
                <a:gd name="T6" fmla="*/ 51 w 396"/>
                <a:gd name="T7" fmla="*/ 1 h 64"/>
                <a:gd name="T8" fmla="*/ 41 w 396"/>
                <a:gd name="T9" fmla="*/ 5 h 64"/>
                <a:gd name="T10" fmla="*/ 32 w 396"/>
                <a:gd name="T11" fmla="*/ 9 h 64"/>
                <a:gd name="T12" fmla="*/ 23 w 396"/>
                <a:gd name="T13" fmla="*/ 14 h 64"/>
                <a:gd name="T14" fmla="*/ 14 w 396"/>
                <a:gd name="T15" fmla="*/ 21 h 64"/>
                <a:gd name="T16" fmla="*/ 6 w 396"/>
                <a:gd name="T17" fmla="*/ 30 h 64"/>
                <a:gd name="T18" fmla="*/ 1 w 396"/>
                <a:gd name="T19" fmla="*/ 42 h 64"/>
                <a:gd name="T20" fmla="*/ 1 w 396"/>
                <a:gd name="T21" fmla="*/ 42 h 64"/>
                <a:gd name="T22" fmla="*/ 0 w 396"/>
                <a:gd name="T23" fmla="*/ 49 h 64"/>
                <a:gd name="T24" fmla="*/ 1 w 396"/>
                <a:gd name="T25" fmla="*/ 55 h 64"/>
                <a:gd name="T26" fmla="*/ 4 w 396"/>
                <a:gd name="T27" fmla="*/ 60 h 64"/>
                <a:gd name="T28" fmla="*/ 10 w 396"/>
                <a:gd name="T29" fmla="*/ 64 h 64"/>
                <a:gd name="T30" fmla="*/ 10 w 396"/>
                <a:gd name="T31" fmla="*/ 64 h 64"/>
                <a:gd name="T32" fmla="*/ 16 w 396"/>
                <a:gd name="T33" fmla="*/ 64 h 64"/>
                <a:gd name="T34" fmla="*/ 16 w 396"/>
                <a:gd name="T35" fmla="*/ 64 h 64"/>
                <a:gd name="T36" fmla="*/ 20 w 396"/>
                <a:gd name="T37" fmla="*/ 64 h 64"/>
                <a:gd name="T38" fmla="*/ 25 w 396"/>
                <a:gd name="T39" fmla="*/ 61 h 64"/>
                <a:gd name="T40" fmla="*/ 29 w 396"/>
                <a:gd name="T41" fmla="*/ 59 h 64"/>
                <a:gd name="T42" fmla="*/ 31 w 396"/>
                <a:gd name="T43" fmla="*/ 54 h 64"/>
                <a:gd name="T44" fmla="*/ 31 w 396"/>
                <a:gd name="T45" fmla="*/ 54 h 64"/>
                <a:gd name="T46" fmla="*/ 34 w 396"/>
                <a:gd name="T47" fmla="*/ 47 h 64"/>
                <a:gd name="T48" fmla="*/ 39 w 396"/>
                <a:gd name="T49" fmla="*/ 42 h 64"/>
                <a:gd name="T50" fmla="*/ 44 w 396"/>
                <a:gd name="T51" fmla="*/ 39 h 64"/>
                <a:gd name="T52" fmla="*/ 49 w 396"/>
                <a:gd name="T53" fmla="*/ 36 h 64"/>
                <a:gd name="T54" fmla="*/ 55 w 396"/>
                <a:gd name="T55" fmla="*/ 34 h 64"/>
                <a:gd name="T56" fmla="*/ 60 w 396"/>
                <a:gd name="T57" fmla="*/ 33 h 64"/>
                <a:gd name="T58" fmla="*/ 69 w 396"/>
                <a:gd name="T59" fmla="*/ 33 h 64"/>
                <a:gd name="T60" fmla="*/ 69 w 396"/>
                <a:gd name="T61" fmla="*/ 33 h 64"/>
                <a:gd name="T62" fmla="*/ 76 w 396"/>
                <a:gd name="T63" fmla="*/ 33 h 64"/>
                <a:gd name="T64" fmla="*/ 76 w 396"/>
                <a:gd name="T65" fmla="*/ 33 h 64"/>
                <a:gd name="T66" fmla="*/ 78 w 396"/>
                <a:gd name="T67" fmla="*/ 33 h 64"/>
                <a:gd name="T68" fmla="*/ 380 w 396"/>
                <a:gd name="T69" fmla="*/ 33 h 64"/>
                <a:gd name="T70" fmla="*/ 380 w 396"/>
                <a:gd name="T71" fmla="*/ 33 h 64"/>
                <a:gd name="T72" fmla="*/ 386 w 396"/>
                <a:gd name="T73" fmla="*/ 31 h 64"/>
                <a:gd name="T74" fmla="*/ 391 w 396"/>
                <a:gd name="T75" fmla="*/ 29 h 64"/>
                <a:gd name="T76" fmla="*/ 395 w 396"/>
                <a:gd name="T77" fmla="*/ 23 h 64"/>
                <a:gd name="T78" fmla="*/ 396 w 396"/>
                <a:gd name="T79" fmla="*/ 16 h 64"/>
                <a:gd name="T80" fmla="*/ 396 w 396"/>
                <a:gd name="T81" fmla="*/ 16 h 64"/>
                <a:gd name="T82" fmla="*/ 395 w 396"/>
                <a:gd name="T83" fmla="*/ 10 h 64"/>
                <a:gd name="T84" fmla="*/ 391 w 396"/>
                <a:gd name="T85" fmla="*/ 5 h 64"/>
                <a:gd name="T86" fmla="*/ 386 w 396"/>
                <a:gd name="T87" fmla="*/ 1 h 64"/>
                <a:gd name="T88" fmla="*/ 380 w 396"/>
                <a:gd name="T89" fmla="*/ 0 h 64"/>
                <a:gd name="T90" fmla="*/ 80 w 396"/>
                <a:gd name="T91" fmla="*/ 0 h 64"/>
                <a:gd name="T92" fmla="*/ 80 w 396"/>
                <a:gd name="T93" fmla="*/ 0 h 64"/>
                <a:gd name="T94" fmla="*/ 70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70" y="0"/>
                  </a:moveTo>
                  <a:lnTo>
                    <a:pt x="70" y="0"/>
                  </a:lnTo>
                  <a:lnTo>
                    <a:pt x="61" y="0"/>
                  </a:lnTo>
                  <a:lnTo>
                    <a:pt x="51" y="1"/>
                  </a:lnTo>
                  <a:lnTo>
                    <a:pt x="41" y="5"/>
                  </a:lnTo>
                  <a:lnTo>
                    <a:pt x="32" y="9"/>
                  </a:lnTo>
                  <a:lnTo>
                    <a:pt x="23" y="14"/>
                  </a:lnTo>
                  <a:lnTo>
                    <a:pt x="14" y="21"/>
                  </a:lnTo>
                  <a:lnTo>
                    <a:pt x="6" y="30"/>
                  </a:lnTo>
                  <a:lnTo>
                    <a:pt x="1" y="42"/>
                  </a:lnTo>
                  <a:lnTo>
                    <a:pt x="1" y="42"/>
                  </a:lnTo>
                  <a:lnTo>
                    <a:pt x="0" y="49"/>
                  </a:lnTo>
                  <a:lnTo>
                    <a:pt x="1" y="55"/>
                  </a:lnTo>
                  <a:lnTo>
                    <a:pt x="4" y="60"/>
                  </a:lnTo>
                  <a:lnTo>
                    <a:pt x="10" y="64"/>
                  </a:lnTo>
                  <a:lnTo>
                    <a:pt x="10" y="64"/>
                  </a:lnTo>
                  <a:lnTo>
                    <a:pt x="16" y="64"/>
                  </a:lnTo>
                  <a:lnTo>
                    <a:pt x="16" y="64"/>
                  </a:lnTo>
                  <a:lnTo>
                    <a:pt x="20" y="64"/>
                  </a:lnTo>
                  <a:lnTo>
                    <a:pt x="25" y="61"/>
                  </a:lnTo>
                  <a:lnTo>
                    <a:pt x="29" y="59"/>
                  </a:lnTo>
                  <a:lnTo>
                    <a:pt x="31" y="54"/>
                  </a:lnTo>
                  <a:lnTo>
                    <a:pt x="31" y="54"/>
                  </a:lnTo>
                  <a:lnTo>
                    <a:pt x="34" y="47"/>
                  </a:lnTo>
                  <a:lnTo>
                    <a:pt x="39" y="42"/>
                  </a:lnTo>
                  <a:lnTo>
                    <a:pt x="44" y="39"/>
                  </a:lnTo>
                  <a:lnTo>
                    <a:pt x="49" y="36"/>
                  </a:lnTo>
                  <a:lnTo>
                    <a:pt x="55" y="34"/>
                  </a:lnTo>
                  <a:lnTo>
                    <a:pt x="60" y="33"/>
                  </a:lnTo>
                  <a:lnTo>
                    <a:pt x="69" y="33"/>
                  </a:lnTo>
                  <a:lnTo>
                    <a:pt x="69" y="33"/>
                  </a:lnTo>
                  <a:lnTo>
                    <a:pt x="76" y="33"/>
                  </a:lnTo>
                  <a:lnTo>
                    <a:pt x="76" y="33"/>
                  </a:lnTo>
                  <a:lnTo>
                    <a:pt x="78" y="33"/>
                  </a:lnTo>
                  <a:lnTo>
                    <a:pt x="380" y="33"/>
                  </a:lnTo>
                  <a:lnTo>
                    <a:pt x="380" y="33"/>
                  </a:lnTo>
                  <a:lnTo>
                    <a:pt x="386" y="31"/>
                  </a:lnTo>
                  <a:lnTo>
                    <a:pt x="391" y="29"/>
                  </a:lnTo>
                  <a:lnTo>
                    <a:pt x="395" y="23"/>
                  </a:lnTo>
                  <a:lnTo>
                    <a:pt x="396" y="16"/>
                  </a:lnTo>
                  <a:lnTo>
                    <a:pt x="396" y="16"/>
                  </a:lnTo>
                  <a:lnTo>
                    <a:pt x="395" y="10"/>
                  </a:lnTo>
                  <a:lnTo>
                    <a:pt x="391" y="5"/>
                  </a:lnTo>
                  <a:lnTo>
                    <a:pt x="386" y="1"/>
                  </a:lnTo>
                  <a:lnTo>
                    <a:pt x="380" y="0"/>
                  </a:lnTo>
                  <a:lnTo>
                    <a:pt x="80" y="0"/>
                  </a:lnTo>
                  <a:lnTo>
                    <a:pt x="80" y="0"/>
                  </a:lnTo>
                  <a:lnTo>
                    <a:pt x="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62"/>
            <p:cNvSpPr>
              <a:spLocks/>
            </p:cNvSpPr>
            <p:nvPr/>
          </p:nvSpPr>
          <p:spPr bwMode="auto">
            <a:xfrm>
              <a:off x="469" y="1462"/>
              <a:ext cx="35" cy="4"/>
            </a:xfrm>
            <a:custGeom>
              <a:avLst/>
              <a:gdLst>
                <a:gd name="T0" fmla="*/ 177 w 177"/>
                <a:gd name="T1" fmla="*/ 0 h 20"/>
                <a:gd name="T2" fmla="*/ 0 w 177"/>
                <a:gd name="T3" fmla="*/ 0 h 20"/>
                <a:gd name="T4" fmla="*/ 0 w 177"/>
                <a:gd name="T5" fmla="*/ 20 h 20"/>
                <a:gd name="T6" fmla="*/ 177 w 177"/>
                <a:gd name="T7" fmla="*/ 18 h 20"/>
                <a:gd name="T8" fmla="*/ 177 w 177"/>
                <a:gd name="T9" fmla="*/ 0 h 20"/>
              </a:gdLst>
              <a:ahLst/>
              <a:cxnLst>
                <a:cxn ang="0">
                  <a:pos x="T0" y="T1"/>
                </a:cxn>
                <a:cxn ang="0">
                  <a:pos x="T2" y="T3"/>
                </a:cxn>
                <a:cxn ang="0">
                  <a:pos x="T4" y="T5"/>
                </a:cxn>
                <a:cxn ang="0">
                  <a:pos x="T6" y="T7"/>
                </a:cxn>
                <a:cxn ang="0">
                  <a:pos x="T8" y="T9"/>
                </a:cxn>
              </a:cxnLst>
              <a:rect l="0" t="0" r="r" b="b"/>
              <a:pathLst>
                <a:path w="177" h="20">
                  <a:moveTo>
                    <a:pt x="177" y="0"/>
                  </a:moveTo>
                  <a:lnTo>
                    <a:pt x="0" y="0"/>
                  </a:lnTo>
                  <a:lnTo>
                    <a:pt x="0" y="20"/>
                  </a:lnTo>
                  <a:lnTo>
                    <a:pt x="177" y="18"/>
                  </a:lnTo>
                  <a:lnTo>
                    <a:pt x="17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63"/>
            <p:cNvSpPr>
              <a:spLocks/>
            </p:cNvSpPr>
            <p:nvPr/>
          </p:nvSpPr>
          <p:spPr bwMode="auto">
            <a:xfrm>
              <a:off x="469" y="1462"/>
              <a:ext cx="35" cy="4"/>
            </a:xfrm>
            <a:custGeom>
              <a:avLst/>
              <a:gdLst>
                <a:gd name="T0" fmla="*/ 177 w 177"/>
                <a:gd name="T1" fmla="*/ 0 h 20"/>
                <a:gd name="T2" fmla="*/ 0 w 177"/>
                <a:gd name="T3" fmla="*/ 0 h 20"/>
                <a:gd name="T4" fmla="*/ 0 w 177"/>
                <a:gd name="T5" fmla="*/ 20 h 20"/>
                <a:gd name="T6" fmla="*/ 177 w 177"/>
                <a:gd name="T7" fmla="*/ 18 h 20"/>
                <a:gd name="T8" fmla="*/ 177 w 177"/>
                <a:gd name="T9" fmla="*/ 0 h 20"/>
              </a:gdLst>
              <a:ahLst/>
              <a:cxnLst>
                <a:cxn ang="0">
                  <a:pos x="T0" y="T1"/>
                </a:cxn>
                <a:cxn ang="0">
                  <a:pos x="T2" y="T3"/>
                </a:cxn>
                <a:cxn ang="0">
                  <a:pos x="T4" y="T5"/>
                </a:cxn>
                <a:cxn ang="0">
                  <a:pos x="T6" y="T7"/>
                </a:cxn>
                <a:cxn ang="0">
                  <a:pos x="T8" y="T9"/>
                </a:cxn>
              </a:cxnLst>
              <a:rect l="0" t="0" r="r" b="b"/>
              <a:pathLst>
                <a:path w="177" h="20">
                  <a:moveTo>
                    <a:pt x="177" y="0"/>
                  </a:moveTo>
                  <a:lnTo>
                    <a:pt x="0" y="0"/>
                  </a:lnTo>
                  <a:lnTo>
                    <a:pt x="0" y="20"/>
                  </a:lnTo>
                  <a:lnTo>
                    <a:pt x="177" y="18"/>
                  </a:lnTo>
                  <a:lnTo>
                    <a:pt x="1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64"/>
            <p:cNvSpPr>
              <a:spLocks/>
            </p:cNvSpPr>
            <p:nvPr/>
          </p:nvSpPr>
          <p:spPr bwMode="auto">
            <a:xfrm>
              <a:off x="465" y="1459"/>
              <a:ext cx="43" cy="7"/>
            </a:xfrm>
            <a:custGeom>
              <a:avLst/>
              <a:gdLst>
                <a:gd name="T0" fmla="*/ 217 w 217"/>
                <a:gd name="T1" fmla="*/ 0 h 38"/>
                <a:gd name="T2" fmla="*/ 0 w 217"/>
                <a:gd name="T3" fmla="*/ 0 h 38"/>
                <a:gd name="T4" fmla="*/ 0 w 217"/>
                <a:gd name="T5" fmla="*/ 38 h 38"/>
                <a:gd name="T6" fmla="*/ 20 w 217"/>
                <a:gd name="T7" fmla="*/ 38 h 38"/>
                <a:gd name="T8" fmla="*/ 20 w 217"/>
                <a:gd name="T9" fmla="*/ 18 h 38"/>
                <a:gd name="T10" fmla="*/ 197 w 217"/>
                <a:gd name="T11" fmla="*/ 18 h 38"/>
                <a:gd name="T12" fmla="*/ 197 w 217"/>
                <a:gd name="T13" fmla="*/ 36 h 38"/>
                <a:gd name="T14" fmla="*/ 217 w 217"/>
                <a:gd name="T15" fmla="*/ 36 h 38"/>
                <a:gd name="T16" fmla="*/ 217 w 217"/>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7" h="38">
                  <a:moveTo>
                    <a:pt x="217" y="0"/>
                  </a:moveTo>
                  <a:lnTo>
                    <a:pt x="0" y="0"/>
                  </a:lnTo>
                  <a:lnTo>
                    <a:pt x="0" y="38"/>
                  </a:lnTo>
                  <a:lnTo>
                    <a:pt x="20" y="38"/>
                  </a:lnTo>
                  <a:lnTo>
                    <a:pt x="20" y="18"/>
                  </a:lnTo>
                  <a:lnTo>
                    <a:pt x="197" y="18"/>
                  </a:lnTo>
                  <a:lnTo>
                    <a:pt x="197" y="36"/>
                  </a:lnTo>
                  <a:lnTo>
                    <a:pt x="217" y="36"/>
                  </a:lnTo>
                  <a:lnTo>
                    <a:pt x="2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5"/>
            <p:cNvSpPr>
              <a:spLocks/>
            </p:cNvSpPr>
            <p:nvPr/>
          </p:nvSpPr>
          <p:spPr bwMode="auto">
            <a:xfrm>
              <a:off x="465" y="1459"/>
              <a:ext cx="43" cy="7"/>
            </a:xfrm>
            <a:custGeom>
              <a:avLst/>
              <a:gdLst>
                <a:gd name="T0" fmla="*/ 217 w 217"/>
                <a:gd name="T1" fmla="*/ 0 h 38"/>
                <a:gd name="T2" fmla="*/ 0 w 217"/>
                <a:gd name="T3" fmla="*/ 0 h 38"/>
                <a:gd name="T4" fmla="*/ 0 w 217"/>
                <a:gd name="T5" fmla="*/ 38 h 38"/>
                <a:gd name="T6" fmla="*/ 20 w 217"/>
                <a:gd name="T7" fmla="*/ 38 h 38"/>
                <a:gd name="T8" fmla="*/ 20 w 217"/>
                <a:gd name="T9" fmla="*/ 18 h 38"/>
                <a:gd name="T10" fmla="*/ 197 w 217"/>
                <a:gd name="T11" fmla="*/ 18 h 38"/>
                <a:gd name="T12" fmla="*/ 197 w 217"/>
                <a:gd name="T13" fmla="*/ 36 h 38"/>
                <a:gd name="T14" fmla="*/ 217 w 217"/>
                <a:gd name="T15" fmla="*/ 36 h 38"/>
                <a:gd name="T16" fmla="*/ 217 w 217"/>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7" h="38">
                  <a:moveTo>
                    <a:pt x="217" y="0"/>
                  </a:moveTo>
                  <a:lnTo>
                    <a:pt x="0" y="0"/>
                  </a:lnTo>
                  <a:lnTo>
                    <a:pt x="0" y="38"/>
                  </a:lnTo>
                  <a:lnTo>
                    <a:pt x="20" y="38"/>
                  </a:lnTo>
                  <a:lnTo>
                    <a:pt x="20" y="18"/>
                  </a:lnTo>
                  <a:lnTo>
                    <a:pt x="197" y="18"/>
                  </a:lnTo>
                  <a:lnTo>
                    <a:pt x="197" y="36"/>
                  </a:lnTo>
                  <a:lnTo>
                    <a:pt x="217" y="36"/>
                  </a:lnTo>
                  <a:lnTo>
                    <a:pt x="2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1" name="TextBox 90"/>
          <p:cNvSpPr txBox="1"/>
          <p:nvPr/>
        </p:nvSpPr>
        <p:spPr bwMode="white">
          <a:xfrm>
            <a:off x="0" y="6097976"/>
            <a:ext cx="1295063" cy="276999"/>
          </a:xfrm>
          <a:prstGeom prst="rect">
            <a:avLst/>
          </a:prstGeom>
          <a:noFill/>
          <a:ln>
            <a:noFill/>
          </a:ln>
        </p:spPr>
        <p:txBody>
          <a:bodyPr wrap="square" lIns="91424" tIns="45712" rIns="91424" bIns="45712" rtlCol="0">
            <a:spAutoFit/>
          </a:bodyPr>
          <a:lstStyle/>
          <a:p>
            <a:r>
              <a:rPr lang="en-US" sz="1200" dirty="0">
                <a:solidFill>
                  <a:schemeClr val="bg1"/>
                </a:solidFill>
                <a:latin typeface="Arial" panose="020B0604020202020204" pitchFamily="34" charset="0"/>
                <a:cs typeface="Arial" panose="020B0604020202020204" pitchFamily="34" charset="0"/>
              </a:rPr>
              <a:t>CLICK PATH:</a:t>
            </a:r>
          </a:p>
        </p:txBody>
      </p:sp>
      <p:sp>
        <p:nvSpPr>
          <p:cNvPr id="92" name="Freeform 202"/>
          <p:cNvSpPr>
            <a:spLocks noEditPoints="1"/>
          </p:cNvSpPr>
          <p:nvPr/>
        </p:nvSpPr>
        <p:spPr bwMode="auto">
          <a:xfrm flipH="1">
            <a:off x="450005" y="6372854"/>
            <a:ext cx="318880" cy="321495"/>
          </a:xfrm>
          <a:custGeom>
            <a:avLst/>
            <a:gdLst>
              <a:gd name="T0" fmla="*/ 4 w 63"/>
              <a:gd name="T1" fmla="*/ 4 h 63"/>
              <a:gd name="T2" fmla="*/ 55 w 63"/>
              <a:gd name="T3" fmla="*/ 21 h 63"/>
              <a:gd name="T4" fmla="*/ 37 w 63"/>
              <a:gd name="T5" fmla="*/ 30 h 63"/>
              <a:gd name="T6" fmla="*/ 59 w 63"/>
              <a:gd name="T7" fmla="*/ 52 h 63"/>
              <a:gd name="T8" fmla="*/ 52 w 63"/>
              <a:gd name="T9" fmla="*/ 59 h 63"/>
              <a:gd name="T10" fmla="*/ 30 w 63"/>
              <a:gd name="T11" fmla="*/ 37 h 63"/>
              <a:gd name="T12" fmla="*/ 21 w 63"/>
              <a:gd name="T13" fmla="*/ 55 h 63"/>
              <a:gd name="T14" fmla="*/ 4 w 63"/>
              <a:gd name="T15" fmla="*/ 4 h 63"/>
              <a:gd name="T16" fmla="*/ 4 w 63"/>
              <a:gd name="T17" fmla="*/ 0 h 63"/>
              <a:gd name="T18" fmla="*/ 1 w 63"/>
              <a:gd name="T19" fmla="*/ 1 h 63"/>
              <a:gd name="T20" fmla="*/ 0 w 63"/>
              <a:gd name="T21" fmla="*/ 5 h 63"/>
              <a:gd name="T22" fmla="*/ 17 w 63"/>
              <a:gd name="T23" fmla="*/ 56 h 63"/>
              <a:gd name="T24" fmla="*/ 21 w 63"/>
              <a:gd name="T25" fmla="*/ 59 h 63"/>
              <a:gd name="T26" fmla="*/ 21 w 63"/>
              <a:gd name="T27" fmla="*/ 59 h 63"/>
              <a:gd name="T28" fmla="*/ 25 w 63"/>
              <a:gd name="T29" fmla="*/ 57 h 63"/>
              <a:gd name="T30" fmla="*/ 31 w 63"/>
              <a:gd name="T31" fmla="*/ 44 h 63"/>
              <a:gd name="T32" fmla="*/ 49 w 63"/>
              <a:gd name="T33" fmla="*/ 62 h 63"/>
              <a:gd name="T34" fmla="*/ 52 w 63"/>
              <a:gd name="T35" fmla="*/ 63 h 63"/>
              <a:gd name="T36" fmla="*/ 54 w 63"/>
              <a:gd name="T37" fmla="*/ 62 h 63"/>
              <a:gd name="T38" fmla="*/ 62 w 63"/>
              <a:gd name="T39" fmla="*/ 55 h 63"/>
              <a:gd name="T40" fmla="*/ 63 w 63"/>
              <a:gd name="T41" fmla="*/ 52 h 63"/>
              <a:gd name="T42" fmla="*/ 62 w 63"/>
              <a:gd name="T43" fmla="*/ 49 h 63"/>
              <a:gd name="T44" fmla="*/ 44 w 63"/>
              <a:gd name="T45" fmla="*/ 31 h 63"/>
              <a:gd name="T46" fmla="*/ 57 w 63"/>
              <a:gd name="T47" fmla="*/ 25 h 63"/>
              <a:gd name="T48" fmla="*/ 59 w 63"/>
              <a:gd name="T49" fmla="*/ 21 h 63"/>
              <a:gd name="T50" fmla="*/ 56 w 63"/>
              <a:gd name="T51" fmla="*/ 17 h 63"/>
              <a:gd name="T52" fmla="*/ 5 w 63"/>
              <a:gd name="T53" fmla="*/ 0 h 63"/>
              <a:gd name="T54" fmla="*/ 4 w 63"/>
              <a:gd name="T5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3" h="63">
                <a:moveTo>
                  <a:pt x="4" y="4"/>
                </a:moveTo>
                <a:cubicBezTo>
                  <a:pt x="55" y="21"/>
                  <a:pt x="55" y="21"/>
                  <a:pt x="55" y="21"/>
                </a:cubicBezTo>
                <a:cubicBezTo>
                  <a:pt x="37" y="30"/>
                  <a:pt x="37" y="30"/>
                  <a:pt x="37" y="30"/>
                </a:cubicBezTo>
                <a:cubicBezTo>
                  <a:pt x="59" y="52"/>
                  <a:pt x="59" y="52"/>
                  <a:pt x="59" y="52"/>
                </a:cubicBezTo>
                <a:cubicBezTo>
                  <a:pt x="52" y="59"/>
                  <a:pt x="52" y="59"/>
                  <a:pt x="52" y="59"/>
                </a:cubicBezTo>
                <a:cubicBezTo>
                  <a:pt x="30" y="37"/>
                  <a:pt x="30" y="37"/>
                  <a:pt x="30" y="37"/>
                </a:cubicBezTo>
                <a:cubicBezTo>
                  <a:pt x="21" y="55"/>
                  <a:pt x="21" y="55"/>
                  <a:pt x="21" y="55"/>
                </a:cubicBezTo>
                <a:cubicBezTo>
                  <a:pt x="4" y="4"/>
                  <a:pt x="4" y="4"/>
                  <a:pt x="4" y="4"/>
                </a:cubicBezTo>
                <a:moveTo>
                  <a:pt x="4" y="0"/>
                </a:moveTo>
                <a:cubicBezTo>
                  <a:pt x="3" y="0"/>
                  <a:pt x="2" y="1"/>
                  <a:pt x="1" y="1"/>
                </a:cubicBezTo>
                <a:cubicBezTo>
                  <a:pt x="0" y="2"/>
                  <a:pt x="0" y="4"/>
                  <a:pt x="0" y="5"/>
                </a:cubicBezTo>
                <a:cubicBezTo>
                  <a:pt x="17" y="56"/>
                  <a:pt x="17" y="56"/>
                  <a:pt x="17" y="56"/>
                </a:cubicBezTo>
                <a:cubicBezTo>
                  <a:pt x="18" y="58"/>
                  <a:pt x="19" y="59"/>
                  <a:pt x="21" y="59"/>
                </a:cubicBezTo>
                <a:cubicBezTo>
                  <a:pt x="21" y="59"/>
                  <a:pt x="21" y="59"/>
                  <a:pt x="21" y="59"/>
                </a:cubicBezTo>
                <a:cubicBezTo>
                  <a:pt x="22" y="59"/>
                  <a:pt x="24" y="58"/>
                  <a:pt x="25" y="57"/>
                </a:cubicBezTo>
                <a:cubicBezTo>
                  <a:pt x="31" y="44"/>
                  <a:pt x="31" y="44"/>
                  <a:pt x="31" y="44"/>
                </a:cubicBezTo>
                <a:cubicBezTo>
                  <a:pt x="49" y="62"/>
                  <a:pt x="49" y="62"/>
                  <a:pt x="49" y="62"/>
                </a:cubicBezTo>
                <a:cubicBezTo>
                  <a:pt x="50" y="63"/>
                  <a:pt x="51" y="63"/>
                  <a:pt x="52" y="63"/>
                </a:cubicBezTo>
                <a:cubicBezTo>
                  <a:pt x="53" y="63"/>
                  <a:pt x="54" y="63"/>
                  <a:pt x="54" y="62"/>
                </a:cubicBezTo>
                <a:cubicBezTo>
                  <a:pt x="62" y="55"/>
                  <a:pt x="62" y="55"/>
                  <a:pt x="62" y="55"/>
                </a:cubicBezTo>
                <a:cubicBezTo>
                  <a:pt x="62" y="54"/>
                  <a:pt x="63" y="53"/>
                  <a:pt x="63" y="52"/>
                </a:cubicBezTo>
                <a:cubicBezTo>
                  <a:pt x="63" y="51"/>
                  <a:pt x="62" y="50"/>
                  <a:pt x="62" y="49"/>
                </a:cubicBezTo>
                <a:cubicBezTo>
                  <a:pt x="44" y="31"/>
                  <a:pt x="44" y="31"/>
                  <a:pt x="44" y="31"/>
                </a:cubicBezTo>
                <a:cubicBezTo>
                  <a:pt x="57" y="25"/>
                  <a:pt x="57" y="25"/>
                  <a:pt x="57" y="25"/>
                </a:cubicBezTo>
                <a:cubicBezTo>
                  <a:pt x="58" y="24"/>
                  <a:pt x="59" y="22"/>
                  <a:pt x="59" y="21"/>
                </a:cubicBezTo>
                <a:cubicBezTo>
                  <a:pt x="59" y="19"/>
                  <a:pt x="58" y="18"/>
                  <a:pt x="56" y="17"/>
                </a:cubicBezTo>
                <a:cubicBezTo>
                  <a:pt x="5" y="0"/>
                  <a:pt x="5" y="0"/>
                  <a:pt x="5" y="0"/>
                </a:cubicBezTo>
                <a:cubicBezTo>
                  <a:pt x="5" y="0"/>
                  <a:pt x="4" y="0"/>
                  <a:pt x="4" y="0"/>
                </a:cubicBezTo>
                <a:close/>
              </a:path>
            </a:pathLst>
          </a:custGeom>
          <a:solidFill>
            <a:schemeClr val="bg1"/>
          </a:solidFill>
          <a:ln>
            <a:noFill/>
          </a:ln>
          <a:extLst/>
        </p:spPr>
        <p:txBody>
          <a:bodyPr vert="horz" wrap="square" lIns="121899" tIns="60949" rIns="121899" bIns="60949" numCol="1" anchor="t" anchorCtr="0" compatLnSpc="1">
            <a:prstTxWarp prst="textNoShape">
              <a:avLst/>
            </a:prstTxWarp>
          </a:bodyPr>
          <a:lstStyle/>
          <a:p>
            <a:endParaRPr lang="th-TH"/>
          </a:p>
        </p:txBody>
      </p:sp>
      <p:sp>
        <p:nvSpPr>
          <p:cNvPr id="93" name="Rounded Rectangle 92"/>
          <p:cNvSpPr/>
          <p:nvPr/>
        </p:nvSpPr>
        <p:spPr bwMode="auto">
          <a:xfrm>
            <a:off x="9315963" y="2171979"/>
            <a:ext cx="2320980" cy="3208543"/>
          </a:xfrm>
          <a:prstGeom prst="roundRect">
            <a:avLst>
              <a:gd name="adj" fmla="val 6468"/>
            </a:avLst>
          </a:prstGeom>
          <a:solidFill>
            <a:srgbClr val="00246C"/>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a:r>
              <a:rPr lang="en-US" dirty="0">
                <a:solidFill>
                  <a:schemeClr val="bg1"/>
                </a:solidFill>
                <a:latin typeface="Arial" pitchFamily="34" charset="0"/>
                <a:cs typeface="Arial" pitchFamily="34" charset="0"/>
              </a:rPr>
              <a:t>Users must have the “Override Forecasts” permission to make adjustments.</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bg1"/>
              </a:solidFill>
              <a:effectLst/>
              <a:latin typeface="Times New Roman" pitchFamily="18" charset="0"/>
            </a:endParaRPr>
          </a:p>
        </p:txBody>
      </p:sp>
      <p:sp>
        <p:nvSpPr>
          <p:cNvPr id="88" name="Rectangle 87"/>
          <p:cNvSpPr/>
          <p:nvPr/>
        </p:nvSpPr>
        <p:spPr bwMode="auto">
          <a:xfrm>
            <a:off x="-1778" y="6026729"/>
            <a:ext cx="12188825" cy="831271"/>
          </a:xfrm>
          <a:prstGeom prst="rect">
            <a:avLst/>
          </a:prstGeom>
          <a:solidFill>
            <a:schemeClr val="tx1"/>
          </a:solidFill>
          <a:ln w="38100" cap="flat" cmpd="sng" algn="ctr">
            <a:noFill/>
            <a:prstDash val="solid"/>
            <a:round/>
            <a:headEnd type="none" w="med" len="med"/>
            <a:tailEnd type="none" w="med" len="med"/>
          </a:ln>
          <a:effectLst/>
        </p:spPr>
        <p:txBody>
          <a:bodyPr vert="horz" wrap="square" lIns="1340885" tIns="45712" rIns="457120" bIns="45712" numCol="1" rtlCol="0" anchor="ctr" anchorCtr="0" compatLnSpc="1">
            <a:prstTxWarp prst="textNoShape">
              <a:avLst/>
            </a:prstTxWarp>
          </a:bodyPr>
          <a:lstStyle/>
          <a:p>
            <a:pPr marL="3174" algn="l" defTabSz="914231" eaLnBrk="0" hangingPunct="0">
              <a:lnSpc>
                <a:spcPct val="85000"/>
              </a:lnSpc>
            </a:pPr>
            <a:r>
              <a:rPr lang="en-CA" kern="0" dirty="0">
                <a:solidFill>
                  <a:schemeClr val="bg1"/>
                </a:solidFill>
                <a:latin typeface="Arial" pitchFamily="34" charset="0"/>
                <a:cs typeface="Arial" pitchFamily="34" charset="0"/>
              </a:rPr>
              <a:t>Adjustments don’t change the individual opportunity amounts that roll up into the forecast. They just add a layer of detail. </a:t>
            </a:r>
            <a:endParaRPr lang="en-US" kern="0" dirty="0">
              <a:solidFill>
                <a:schemeClr val="bg1"/>
              </a:solidFill>
              <a:latin typeface="Arial" pitchFamily="34" charset="0"/>
              <a:cs typeface="Arial" pitchFamily="34" charset="0"/>
            </a:endParaRPr>
          </a:p>
        </p:txBody>
      </p:sp>
      <p:sp>
        <p:nvSpPr>
          <p:cNvPr id="89" name="TextBox 88"/>
          <p:cNvSpPr txBox="1"/>
          <p:nvPr/>
        </p:nvSpPr>
        <p:spPr bwMode="white">
          <a:xfrm>
            <a:off x="0" y="6085485"/>
            <a:ext cx="1310871" cy="276999"/>
          </a:xfrm>
          <a:prstGeom prst="rect">
            <a:avLst/>
          </a:prstGeom>
          <a:noFill/>
          <a:ln>
            <a:noFill/>
          </a:ln>
        </p:spPr>
        <p:txBody>
          <a:bodyPr wrap="square" lIns="91424" tIns="45712" rIns="91424" bIns="45712" rtlCol="0">
            <a:spAutoFit/>
          </a:bodyPr>
          <a:lstStyle/>
          <a:p>
            <a:r>
              <a:rPr lang="en-US" sz="1200" dirty="0">
                <a:solidFill>
                  <a:schemeClr val="bg1"/>
                </a:solidFill>
                <a:latin typeface="Arial" panose="020B0604020202020204" pitchFamily="34" charset="0"/>
                <a:cs typeface="Arial" panose="020B0604020202020204" pitchFamily="34" charset="0"/>
              </a:rPr>
              <a:t>NOTE:</a:t>
            </a:r>
          </a:p>
        </p:txBody>
      </p:sp>
      <p:sp>
        <p:nvSpPr>
          <p:cNvPr id="94" name="Freeform 343"/>
          <p:cNvSpPr>
            <a:spLocks noEditPoints="1"/>
          </p:cNvSpPr>
          <p:nvPr/>
        </p:nvSpPr>
        <p:spPr bwMode="auto">
          <a:xfrm>
            <a:off x="453844" y="6337940"/>
            <a:ext cx="399945" cy="400049"/>
          </a:xfrm>
          <a:custGeom>
            <a:avLst/>
            <a:gdLst>
              <a:gd name="T0" fmla="*/ 55 w 67"/>
              <a:gd name="T1" fmla="*/ 12 h 67"/>
              <a:gd name="T2" fmla="*/ 12 w 67"/>
              <a:gd name="T3" fmla="*/ 12 h 67"/>
              <a:gd name="T4" fmla="*/ 12 w 67"/>
              <a:gd name="T5" fmla="*/ 55 h 67"/>
              <a:gd name="T6" fmla="*/ 55 w 67"/>
              <a:gd name="T7" fmla="*/ 55 h 67"/>
              <a:gd name="T8" fmla="*/ 55 w 67"/>
              <a:gd name="T9" fmla="*/ 12 h 67"/>
              <a:gd name="T10" fmla="*/ 33 w 67"/>
              <a:gd name="T11" fmla="*/ 8 h 67"/>
              <a:gd name="T12" fmla="*/ 39 w 67"/>
              <a:gd name="T13" fmla="*/ 14 h 67"/>
              <a:gd name="T14" fmla="*/ 33 w 67"/>
              <a:gd name="T15" fmla="*/ 20 h 67"/>
              <a:gd name="T16" fmla="*/ 27 w 67"/>
              <a:gd name="T17" fmla="*/ 14 h 67"/>
              <a:gd name="T18" fmla="*/ 33 w 67"/>
              <a:gd name="T19" fmla="*/ 8 h 67"/>
              <a:gd name="T20" fmla="*/ 43 w 67"/>
              <a:gd name="T21" fmla="*/ 51 h 67"/>
              <a:gd name="T22" fmla="*/ 41 w 67"/>
              <a:gd name="T23" fmla="*/ 53 h 67"/>
              <a:gd name="T24" fmla="*/ 26 w 67"/>
              <a:gd name="T25" fmla="*/ 53 h 67"/>
              <a:gd name="T26" fmla="*/ 24 w 67"/>
              <a:gd name="T27" fmla="*/ 51 h 67"/>
              <a:gd name="T28" fmla="*/ 24 w 67"/>
              <a:gd name="T29" fmla="*/ 47 h 67"/>
              <a:gd name="T30" fmla="*/ 26 w 67"/>
              <a:gd name="T31" fmla="*/ 45 h 67"/>
              <a:gd name="T32" fmla="*/ 28 w 67"/>
              <a:gd name="T33" fmla="*/ 45 h 67"/>
              <a:gd name="T34" fmla="*/ 28 w 67"/>
              <a:gd name="T35" fmla="*/ 29 h 67"/>
              <a:gd name="T36" fmla="*/ 26 w 67"/>
              <a:gd name="T37" fmla="*/ 29 h 67"/>
              <a:gd name="T38" fmla="*/ 24 w 67"/>
              <a:gd name="T39" fmla="*/ 27 h 67"/>
              <a:gd name="T40" fmla="*/ 24 w 67"/>
              <a:gd name="T41" fmla="*/ 23 h 67"/>
              <a:gd name="T42" fmla="*/ 26 w 67"/>
              <a:gd name="T43" fmla="*/ 22 h 67"/>
              <a:gd name="T44" fmla="*/ 36 w 67"/>
              <a:gd name="T45" fmla="*/ 22 h 67"/>
              <a:gd name="T46" fmla="*/ 38 w 67"/>
              <a:gd name="T47" fmla="*/ 23 h 67"/>
              <a:gd name="T48" fmla="*/ 38 w 67"/>
              <a:gd name="T49" fmla="*/ 45 h 67"/>
              <a:gd name="T50" fmla="*/ 41 w 67"/>
              <a:gd name="T51" fmla="*/ 45 h 67"/>
              <a:gd name="T52" fmla="*/ 43 w 67"/>
              <a:gd name="T53" fmla="*/ 47 h 67"/>
              <a:gd name="T54" fmla="*/ 43 w 67"/>
              <a:gd name="T55"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 h="67">
                <a:moveTo>
                  <a:pt x="55" y="12"/>
                </a:moveTo>
                <a:cubicBezTo>
                  <a:pt x="43" y="0"/>
                  <a:pt x="24" y="0"/>
                  <a:pt x="12" y="12"/>
                </a:cubicBezTo>
                <a:cubicBezTo>
                  <a:pt x="0" y="24"/>
                  <a:pt x="0" y="43"/>
                  <a:pt x="12" y="55"/>
                </a:cubicBezTo>
                <a:cubicBezTo>
                  <a:pt x="24" y="67"/>
                  <a:pt x="43" y="67"/>
                  <a:pt x="55" y="55"/>
                </a:cubicBezTo>
                <a:cubicBezTo>
                  <a:pt x="67" y="43"/>
                  <a:pt x="67" y="24"/>
                  <a:pt x="55" y="12"/>
                </a:cubicBezTo>
                <a:close/>
                <a:moveTo>
                  <a:pt x="33" y="8"/>
                </a:moveTo>
                <a:cubicBezTo>
                  <a:pt x="36" y="8"/>
                  <a:pt x="39" y="11"/>
                  <a:pt x="39" y="14"/>
                </a:cubicBezTo>
                <a:cubicBezTo>
                  <a:pt x="39" y="17"/>
                  <a:pt x="36" y="20"/>
                  <a:pt x="33" y="20"/>
                </a:cubicBezTo>
                <a:cubicBezTo>
                  <a:pt x="30" y="20"/>
                  <a:pt x="27" y="17"/>
                  <a:pt x="27" y="14"/>
                </a:cubicBezTo>
                <a:cubicBezTo>
                  <a:pt x="27" y="11"/>
                  <a:pt x="30" y="8"/>
                  <a:pt x="33" y="8"/>
                </a:cubicBezTo>
                <a:close/>
                <a:moveTo>
                  <a:pt x="43" y="51"/>
                </a:moveTo>
                <a:cubicBezTo>
                  <a:pt x="43" y="52"/>
                  <a:pt x="42" y="53"/>
                  <a:pt x="41" y="53"/>
                </a:cubicBezTo>
                <a:cubicBezTo>
                  <a:pt x="26" y="53"/>
                  <a:pt x="26" y="53"/>
                  <a:pt x="26" y="53"/>
                </a:cubicBezTo>
                <a:cubicBezTo>
                  <a:pt x="24" y="53"/>
                  <a:pt x="24" y="52"/>
                  <a:pt x="24" y="51"/>
                </a:cubicBezTo>
                <a:cubicBezTo>
                  <a:pt x="24" y="47"/>
                  <a:pt x="24" y="47"/>
                  <a:pt x="24" y="47"/>
                </a:cubicBezTo>
                <a:cubicBezTo>
                  <a:pt x="24" y="46"/>
                  <a:pt x="24" y="45"/>
                  <a:pt x="26" y="45"/>
                </a:cubicBezTo>
                <a:cubicBezTo>
                  <a:pt x="28" y="45"/>
                  <a:pt x="28" y="45"/>
                  <a:pt x="28" y="45"/>
                </a:cubicBezTo>
                <a:cubicBezTo>
                  <a:pt x="28" y="29"/>
                  <a:pt x="28" y="29"/>
                  <a:pt x="28" y="29"/>
                </a:cubicBezTo>
                <a:cubicBezTo>
                  <a:pt x="26" y="29"/>
                  <a:pt x="26" y="29"/>
                  <a:pt x="26" y="29"/>
                </a:cubicBezTo>
                <a:cubicBezTo>
                  <a:pt x="24" y="29"/>
                  <a:pt x="24" y="29"/>
                  <a:pt x="24" y="27"/>
                </a:cubicBezTo>
                <a:cubicBezTo>
                  <a:pt x="24" y="23"/>
                  <a:pt x="24" y="23"/>
                  <a:pt x="24" y="23"/>
                </a:cubicBezTo>
                <a:cubicBezTo>
                  <a:pt x="24" y="22"/>
                  <a:pt x="24" y="22"/>
                  <a:pt x="26" y="22"/>
                </a:cubicBezTo>
                <a:cubicBezTo>
                  <a:pt x="36" y="22"/>
                  <a:pt x="36" y="22"/>
                  <a:pt x="36" y="22"/>
                </a:cubicBezTo>
                <a:cubicBezTo>
                  <a:pt x="37" y="22"/>
                  <a:pt x="38" y="22"/>
                  <a:pt x="38" y="23"/>
                </a:cubicBezTo>
                <a:cubicBezTo>
                  <a:pt x="38" y="45"/>
                  <a:pt x="38" y="45"/>
                  <a:pt x="38" y="45"/>
                </a:cubicBezTo>
                <a:cubicBezTo>
                  <a:pt x="41" y="45"/>
                  <a:pt x="41" y="45"/>
                  <a:pt x="41" y="45"/>
                </a:cubicBezTo>
                <a:cubicBezTo>
                  <a:pt x="42" y="45"/>
                  <a:pt x="43" y="46"/>
                  <a:pt x="43" y="47"/>
                </a:cubicBezTo>
                <a:lnTo>
                  <a:pt x="43" y="51"/>
                </a:lnTo>
                <a:close/>
              </a:path>
            </a:pathLst>
          </a:custGeom>
          <a:solidFill>
            <a:schemeClr val="bg1"/>
          </a:solidFill>
          <a:ln>
            <a:noFill/>
          </a:ln>
          <a:extLst/>
        </p:spPr>
        <p:txBody>
          <a:bodyPr vert="horz" wrap="square" lIns="121899" tIns="60949" rIns="121899" bIns="60949" numCol="1" anchor="t" anchorCtr="0" compatLnSpc="1">
            <a:prstTxWarp prst="textNoShape">
              <a:avLst/>
            </a:prstTxWarp>
          </a:bodyPr>
          <a:lstStyle/>
          <a:p>
            <a:endParaRPr lang="th-TH"/>
          </a:p>
        </p:txBody>
      </p:sp>
      <p:sp>
        <p:nvSpPr>
          <p:cNvPr id="95" name="TextBox 94"/>
          <p:cNvSpPr txBox="1"/>
          <p:nvPr/>
        </p:nvSpPr>
        <p:spPr>
          <a:xfrm>
            <a:off x="5754416" y="4738934"/>
            <a:ext cx="2412000" cy="923330"/>
          </a:xfrm>
          <a:prstGeom prst="rect">
            <a:avLst/>
          </a:prstGeom>
          <a:noFill/>
        </p:spPr>
        <p:txBody>
          <a:bodyPr wrap="square" rtlCol="0">
            <a:spAutoFit/>
          </a:bodyPr>
          <a:lstStyle/>
          <a:p>
            <a:pPr algn="l"/>
            <a:r>
              <a:rPr lang="en-CA" sz="1800" dirty="0">
                <a:solidFill>
                  <a:srgbClr val="0070C0"/>
                </a:solidFill>
                <a:latin typeface="Arial" pitchFamily="34" charset="0"/>
                <a:cs typeface="Arial" pitchFamily="34" charset="0"/>
              </a:rPr>
              <a:t>Sales reps can adjust their own forecast.</a:t>
            </a:r>
            <a:endParaRPr lang="en-US" sz="1800" dirty="0">
              <a:solidFill>
                <a:srgbClr val="0070C0"/>
              </a:solidFill>
              <a:latin typeface="Arial" pitchFamily="34" charset="0"/>
              <a:cs typeface="Arial" pitchFamily="34" charset="0"/>
            </a:endParaRPr>
          </a:p>
        </p:txBody>
      </p:sp>
    </p:spTree>
    <p:custDataLst>
      <p:tags r:id="rId1"/>
    </p:custData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14272" y="2204185"/>
            <a:ext cx="4910115" cy="4585344"/>
          </a:xfrm>
        </p:spPr>
        <p:txBody>
          <a:bodyPr/>
          <a:lstStyle/>
          <a:p>
            <a:r>
              <a:rPr lang="en-US" dirty="0"/>
              <a:t>Tasks:</a:t>
            </a:r>
          </a:p>
          <a:p>
            <a:pPr lvl="1"/>
            <a:r>
              <a:rPr lang="en-US" dirty="0"/>
              <a:t>Define all sales managers as forecast managers.</a:t>
            </a:r>
          </a:p>
          <a:p>
            <a:pPr lvl="1"/>
            <a:r>
              <a:rPr lang="en-US" dirty="0"/>
              <a:t>Create a permission set that has the “Override Forecasts” permission enabled and assign it to Allison Wheeler.</a:t>
            </a:r>
          </a:p>
          <a:p>
            <a:pPr lvl="1"/>
            <a:r>
              <a:rPr lang="en-CA" dirty="0"/>
              <a:t>Enable the “Override Forecasts” permission for the Sales User profile. </a:t>
            </a:r>
            <a:endParaRPr lang="en-US" dirty="0"/>
          </a:p>
          <a:p>
            <a:endParaRPr lang="en-US" dirty="0"/>
          </a:p>
        </p:txBody>
      </p:sp>
      <p:sp>
        <p:nvSpPr>
          <p:cNvPr id="16" name="Content Placeholder 15"/>
          <p:cNvSpPr>
            <a:spLocks noGrp="1"/>
          </p:cNvSpPr>
          <p:nvPr>
            <p:ph idx="11"/>
          </p:nvPr>
        </p:nvSpPr>
        <p:spPr>
          <a:xfrm>
            <a:off x="0" y="758827"/>
            <a:ext cx="12188825" cy="1349106"/>
          </a:xfrm>
        </p:spPr>
        <p:txBody>
          <a:bodyPr/>
          <a:lstStyle/>
          <a:p>
            <a:r>
              <a:rPr lang="en-US" dirty="0"/>
              <a:t>Goal:</a:t>
            </a:r>
          </a:p>
          <a:p>
            <a:pPr lvl="1"/>
            <a:r>
              <a:rPr lang="en-US" dirty="0"/>
              <a:t>Allow sales managers to view the forecasts of subordinates and adjust the forecasts of direct reports.</a:t>
            </a:r>
          </a:p>
        </p:txBody>
      </p:sp>
      <p:sp>
        <p:nvSpPr>
          <p:cNvPr id="2" name="Slide Number Placeholder 1"/>
          <p:cNvSpPr>
            <a:spLocks noGrp="1"/>
          </p:cNvSpPr>
          <p:nvPr>
            <p:ph type="sldNum" sz="quarter" idx="4"/>
          </p:nvPr>
        </p:nvSpPr>
        <p:spPr/>
        <p:txBody>
          <a:bodyPr/>
          <a:lstStyle/>
          <a:p>
            <a:fld id="{812A5277-1DB9-460F-9A21-B857ABB32666}" type="slidenum">
              <a:rPr lang="en-US" smtClean="0"/>
              <a:pPr/>
              <a:t>86</a:t>
            </a:fld>
            <a:endParaRPr lang="en-US" dirty="0"/>
          </a:p>
        </p:txBody>
      </p:sp>
      <p:sp>
        <p:nvSpPr>
          <p:cNvPr id="5" name="Title 4"/>
          <p:cNvSpPr>
            <a:spLocks noGrp="1"/>
          </p:cNvSpPr>
          <p:nvPr>
            <p:ph type="title"/>
          </p:nvPr>
        </p:nvSpPr>
        <p:spPr/>
        <p:txBody>
          <a:bodyPr/>
          <a:lstStyle/>
          <a:p>
            <a:r>
              <a:rPr lang="en-US"/>
              <a:t>2-7: Define Forecast Managers and Enable Adjustments</a:t>
            </a:r>
            <a:endParaRPr lang="en-US" dirty="0"/>
          </a:p>
        </p:txBody>
      </p:sp>
      <p:sp>
        <p:nvSpPr>
          <p:cNvPr id="7" name="Content Placeholder 6"/>
          <p:cNvSpPr>
            <a:spLocks noGrp="1"/>
          </p:cNvSpPr>
          <p:nvPr>
            <p:ph idx="10"/>
          </p:nvPr>
        </p:nvSpPr>
        <p:spPr/>
        <p:txBody>
          <a:bodyPr/>
          <a:lstStyle/>
          <a:p>
            <a:r>
              <a:rPr lang="en-US" dirty="0"/>
              <a:t>5 minutes</a:t>
            </a:r>
          </a:p>
        </p:txBody>
      </p:sp>
      <p:sp>
        <p:nvSpPr>
          <p:cNvPr id="13" name="Text Placeholder 12"/>
          <p:cNvSpPr>
            <a:spLocks noGrp="1"/>
          </p:cNvSpPr>
          <p:nvPr>
            <p:ph type="body" sz="quarter" idx="12"/>
          </p:nvPr>
        </p:nvSpPr>
        <p:spPr/>
        <p:txBody>
          <a:bodyPr/>
          <a:lstStyle/>
          <a:p>
            <a:r>
              <a:rPr lang="en-US" dirty="0"/>
              <a:t>Your turn:</a:t>
            </a:r>
          </a:p>
        </p:txBody>
      </p:sp>
      <p:grpSp>
        <p:nvGrpSpPr>
          <p:cNvPr id="3" name="Group 27"/>
          <p:cNvGrpSpPr/>
          <p:nvPr/>
        </p:nvGrpSpPr>
        <p:grpSpPr>
          <a:xfrm>
            <a:off x="5417171" y="2769364"/>
            <a:ext cx="6172118" cy="3309498"/>
            <a:chOff x="1087444" y="3780012"/>
            <a:chExt cx="5440356" cy="1699969"/>
          </a:xfrm>
        </p:grpSpPr>
        <p:cxnSp>
          <p:nvCxnSpPr>
            <p:cNvPr id="24" name="Elbow Connector 23"/>
            <p:cNvCxnSpPr>
              <a:stCxn id="20" idx="2"/>
              <a:endCxn id="21" idx="0"/>
            </p:cNvCxnSpPr>
            <p:nvPr/>
          </p:nvCxnSpPr>
          <p:spPr bwMode="auto">
            <a:xfrm rot="5400000">
              <a:off x="2702088" y="3550407"/>
              <a:ext cx="279688" cy="1922381"/>
            </a:xfrm>
            <a:prstGeom prst="bentConnector3">
              <a:avLst>
                <a:gd name="adj1" fmla="val 50000"/>
              </a:avLst>
            </a:prstGeom>
            <a:solidFill>
              <a:schemeClr val="accent1"/>
            </a:solidFill>
            <a:ln w="38100" cap="flat" cmpd="sng" algn="ctr">
              <a:solidFill>
                <a:schemeClr val="bg1">
                  <a:lumMod val="50000"/>
                </a:schemeClr>
              </a:solidFill>
              <a:prstDash val="solid"/>
              <a:round/>
              <a:headEnd type="none" w="lg" len="lg"/>
              <a:tailEnd type="none" w="lg" len="lg"/>
            </a:ln>
            <a:effectLst/>
          </p:spPr>
        </p:cxnSp>
        <p:cxnSp>
          <p:nvCxnSpPr>
            <p:cNvPr id="25" name="Elbow Connector 24"/>
            <p:cNvCxnSpPr>
              <a:stCxn id="20" idx="2"/>
              <a:endCxn id="23" idx="0"/>
            </p:cNvCxnSpPr>
            <p:nvPr/>
          </p:nvCxnSpPr>
          <p:spPr bwMode="auto">
            <a:xfrm rot="16200000" flipH="1">
              <a:off x="4628968" y="3545906"/>
              <a:ext cx="279688" cy="1931382"/>
            </a:xfrm>
            <a:prstGeom prst="bentConnector3">
              <a:avLst>
                <a:gd name="adj1" fmla="val 50000"/>
              </a:avLst>
            </a:prstGeom>
            <a:solidFill>
              <a:schemeClr val="accent1"/>
            </a:solidFill>
            <a:ln w="38100" cap="flat" cmpd="sng" algn="ctr">
              <a:solidFill>
                <a:schemeClr val="bg1">
                  <a:lumMod val="50000"/>
                </a:schemeClr>
              </a:solidFill>
              <a:prstDash val="solid"/>
              <a:round/>
              <a:headEnd type="none" w="lg" len="lg"/>
              <a:tailEnd type="none" w="lg" len="lg"/>
            </a:ln>
            <a:effectLst/>
          </p:spPr>
        </p:cxnSp>
        <p:cxnSp>
          <p:nvCxnSpPr>
            <p:cNvPr id="26" name="Straight Connector 25"/>
            <p:cNvCxnSpPr>
              <a:stCxn id="20" idx="2"/>
              <a:endCxn id="22" idx="0"/>
            </p:cNvCxnSpPr>
            <p:nvPr/>
          </p:nvCxnSpPr>
          <p:spPr bwMode="auto">
            <a:xfrm>
              <a:off x="3803121" y="4371753"/>
              <a:ext cx="4501" cy="279688"/>
            </a:xfrm>
            <a:prstGeom prst="line">
              <a:avLst/>
            </a:prstGeom>
            <a:solidFill>
              <a:schemeClr val="accent1"/>
            </a:solidFill>
            <a:ln w="38100" cap="flat" cmpd="sng" algn="ctr">
              <a:solidFill>
                <a:schemeClr val="bg1">
                  <a:lumMod val="50000"/>
                </a:schemeClr>
              </a:solidFill>
              <a:prstDash val="solid"/>
              <a:round/>
              <a:headEnd type="none" w="lg" len="lg"/>
              <a:tailEnd type="none" w="lg" len="lg"/>
            </a:ln>
            <a:effectLst/>
          </p:spPr>
        </p:cxnSp>
        <p:sp>
          <p:nvSpPr>
            <p:cNvPr id="20" name="Rounded Rectangle 19"/>
            <p:cNvSpPr/>
            <p:nvPr/>
          </p:nvSpPr>
          <p:spPr>
            <a:xfrm>
              <a:off x="2792647" y="3780012"/>
              <a:ext cx="2020950" cy="591741"/>
            </a:xfrm>
            <a:prstGeom prst="roundRect">
              <a:avLst/>
            </a:prstGeom>
            <a:solidFill>
              <a:schemeClr val="bg1">
                <a:alpha val="50000"/>
              </a:schemeClr>
            </a:solidFill>
            <a:ln w="38100">
              <a:solidFill>
                <a:srgbClr val="015BA7"/>
              </a:solidFill>
            </a:ln>
            <a:effectLst/>
            <a:scene3d>
              <a:camera prst="orthographicFront"/>
              <a:lightRig rig="flat" dir="t"/>
            </a:scene3d>
            <a:sp3d prstMaterial="dkEdge"/>
          </p:spPr>
          <p:style>
            <a:lnRef idx="0">
              <a:scrgbClr r="0" g="0" b="0"/>
            </a:lnRef>
            <a:fillRef idx="2">
              <a:scrgbClr r="0" g="0" b="0"/>
            </a:fillRef>
            <a:effectRef idx="1">
              <a:schemeClr val="accent1">
                <a:hueOff val="0"/>
                <a:satOff val="0"/>
                <a:lumOff val="0"/>
                <a:alphaOff val="0"/>
              </a:schemeClr>
            </a:effectRef>
            <a:fontRef idx="minor">
              <a:schemeClr val="dk1"/>
            </a:fontRef>
          </p:style>
          <p:txBody>
            <a:bodyPr spcFirstLastPara="0" vert="horz" wrap="square" lIns="8890" tIns="8890" rIns="8890" bIns="8890" numCol="1" spcCol="1270" anchor="ctr" anchorCtr="0">
              <a:noAutofit/>
            </a:bodyPr>
            <a:lstStyle/>
            <a:p>
              <a:pPr algn="ctr" defTabSz="622191">
                <a:lnSpc>
                  <a:spcPct val="90000"/>
                </a:lnSpc>
              </a:pPr>
              <a:r>
                <a:rPr lang="en-US" sz="2000" b="1" dirty="0">
                  <a:solidFill>
                    <a:schemeClr val="tx1"/>
                  </a:solidFill>
                  <a:latin typeface="Arial" pitchFamily="34" charset="0"/>
                  <a:cs typeface="Arial" pitchFamily="34" charset="0"/>
                </a:rPr>
                <a:t>VP Global</a:t>
              </a:r>
              <a:br>
                <a:rPr lang="en-US" sz="2000" b="1" dirty="0">
                  <a:solidFill>
                    <a:schemeClr val="tx1"/>
                  </a:solidFill>
                  <a:latin typeface="Arial" pitchFamily="34" charset="0"/>
                  <a:cs typeface="Arial" pitchFamily="34" charset="0"/>
                </a:rPr>
              </a:br>
              <a:r>
                <a:rPr lang="en-US" sz="2000" b="1" dirty="0">
                  <a:solidFill>
                    <a:schemeClr val="tx1"/>
                  </a:solidFill>
                  <a:latin typeface="Arial" pitchFamily="34" charset="0"/>
                  <a:cs typeface="Arial" pitchFamily="34" charset="0"/>
                </a:rPr>
                <a:t>Sales</a:t>
              </a:r>
              <a:br>
                <a:rPr lang="en-US" sz="2000" b="1" dirty="0">
                  <a:solidFill>
                    <a:schemeClr val="tx1"/>
                  </a:solidFill>
                  <a:latin typeface="Arial" pitchFamily="34" charset="0"/>
                  <a:cs typeface="Arial" pitchFamily="34" charset="0"/>
                </a:rPr>
              </a:br>
              <a:r>
                <a:rPr lang="en-US" sz="2000" dirty="0">
                  <a:solidFill>
                    <a:schemeClr val="tx1"/>
                  </a:solidFill>
                  <a:latin typeface="Arial" pitchFamily="34" charset="0"/>
                  <a:cs typeface="Arial" pitchFamily="34" charset="0"/>
                </a:rPr>
                <a:t>Allison Wheeler</a:t>
              </a:r>
              <a:endParaRPr lang="en-US" sz="2000" dirty="0">
                <a:solidFill>
                  <a:schemeClr val="tx1"/>
                </a:solidFill>
              </a:endParaRPr>
            </a:p>
          </p:txBody>
        </p:sp>
        <p:sp>
          <p:nvSpPr>
            <p:cNvPr id="21" name="Rounded Rectangle 20"/>
            <p:cNvSpPr/>
            <p:nvPr/>
          </p:nvSpPr>
          <p:spPr>
            <a:xfrm>
              <a:off x="1087444" y="4651441"/>
              <a:ext cx="1586593" cy="591741"/>
            </a:xfrm>
            <a:prstGeom prst="roundRect">
              <a:avLst/>
            </a:prstGeom>
            <a:solidFill>
              <a:schemeClr val="bg1">
                <a:alpha val="67000"/>
              </a:schemeClr>
            </a:solidFill>
            <a:ln w="38100">
              <a:solidFill>
                <a:srgbClr val="015BA7"/>
              </a:solidFill>
            </a:ln>
            <a:effectLst/>
            <a:scene3d>
              <a:camera prst="orthographicFront"/>
              <a:lightRig rig="flat" dir="t"/>
            </a:scene3d>
            <a:sp3d prstMaterial="dkEdge"/>
          </p:spPr>
          <p:style>
            <a:lnRef idx="0">
              <a:scrgbClr r="0" g="0" b="0"/>
            </a:lnRef>
            <a:fillRef idx="2">
              <a:scrgbClr r="0" g="0" b="0"/>
            </a:fillRef>
            <a:effectRef idx="1">
              <a:schemeClr val="accent1">
                <a:hueOff val="0"/>
                <a:satOff val="0"/>
                <a:lumOff val="0"/>
                <a:alphaOff val="0"/>
              </a:schemeClr>
            </a:effectRef>
            <a:fontRef idx="minor">
              <a:schemeClr val="dk1"/>
            </a:fontRef>
          </p:style>
          <p:txBody>
            <a:bodyPr spcFirstLastPara="0" vert="horz" wrap="square" lIns="8890" tIns="8890" rIns="8890" bIns="8890" numCol="1" spcCol="1270" anchor="ctr" anchorCtr="0">
              <a:noAutofit/>
            </a:bodyPr>
            <a:lstStyle/>
            <a:p>
              <a:pPr algn="ctr" defTabSz="622191">
                <a:lnSpc>
                  <a:spcPct val="90000"/>
                </a:lnSpc>
              </a:pPr>
              <a:r>
                <a:rPr lang="en-US" sz="2000" b="1" dirty="0">
                  <a:solidFill>
                    <a:schemeClr val="tx1"/>
                  </a:solidFill>
                  <a:latin typeface="Arial" pitchFamily="34" charset="0"/>
                  <a:cs typeface="Arial" pitchFamily="34" charset="0"/>
                </a:rPr>
                <a:t>US Sales Director</a:t>
              </a:r>
            </a:p>
            <a:p>
              <a:pPr algn="ctr" defTabSz="622191">
                <a:lnSpc>
                  <a:spcPct val="90000"/>
                </a:lnSpc>
              </a:pPr>
              <a:r>
                <a:rPr lang="en-US" sz="2000" dirty="0">
                  <a:solidFill>
                    <a:schemeClr val="tx1"/>
                  </a:solidFill>
                  <a:latin typeface="Arial" pitchFamily="34" charset="0"/>
                  <a:cs typeface="Arial" pitchFamily="34" charset="0"/>
                </a:rPr>
                <a:t>Kathy Cooper</a:t>
              </a:r>
              <a:endParaRPr lang="en-US" sz="2000" dirty="0">
                <a:solidFill>
                  <a:schemeClr val="tx1"/>
                </a:solidFill>
              </a:endParaRPr>
            </a:p>
          </p:txBody>
        </p:sp>
        <p:sp>
          <p:nvSpPr>
            <p:cNvPr id="22" name="Rounded Rectangle 21"/>
            <p:cNvSpPr/>
            <p:nvPr/>
          </p:nvSpPr>
          <p:spPr>
            <a:xfrm>
              <a:off x="3014325" y="4651441"/>
              <a:ext cx="1586593" cy="591741"/>
            </a:xfrm>
            <a:prstGeom prst="roundRect">
              <a:avLst/>
            </a:prstGeom>
            <a:solidFill>
              <a:schemeClr val="bg1">
                <a:alpha val="67000"/>
              </a:schemeClr>
            </a:solidFill>
            <a:ln w="38100">
              <a:solidFill>
                <a:srgbClr val="015BA7"/>
              </a:solidFill>
            </a:ln>
            <a:effectLst/>
            <a:scene3d>
              <a:camera prst="orthographicFront"/>
              <a:lightRig rig="flat" dir="t"/>
            </a:scene3d>
            <a:sp3d prstMaterial="dkEdge"/>
          </p:spPr>
          <p:style>
            <a:lnRef idx="0">
              <a:scrgbClr r="0" g="0" b="0"/>
            </a:lnRef>
            <a:fillRef idx="2">
              <a:scrgbClr r="0" g="0" b="0"/>
            </a:fillRef>
            <a:effectRef idx="1">
              <a:schemeClr val="accent1">
                <a:hueOff val="0"/>
                <a:satOff val="0"/>
                <a:lumOff val="0"/>
                <a:alphaOff val="0"/>
              </a:schemeClr>
            </a:effectRef>
            <a:fontRef idx="minor">
              <a:schemeClr val="dk1"/>
            </a:fontRef>
          </p:style>
          <p:txBody>
            <a:bodyPr spcFirstLastPara="0" vert="horz" wrap="square" lIns="8890" tIns="8890" rIns="8890" bIns="8890" numCol="1" spcCol="1270" anchor="ctr" anchorCtr="0">
              <a:noAutofit/>
            </a:bodyPr>
            <a:lstStyle/>
            <a:p>
              <a:pPr algn="ctr" defTabSz="622191">
                <a:lnSpc>
                  <a:spcPct val="90000"/>
                </a:lnSpc>
              </a:pPr>
              <a:r>
                <a:rPr lang="en-US" sz="2000" b="1" dirty="0">
                  <a:solidFill>
                    <a:schemeClr val="tx1"/>
                  </a:solidFill>
                  <a:latin typeface="Arial" pitchFamily="34" charset="0"/>
                  <a:cs typeface="Arial" pitchFamily="34" charset="0"/>
                </a:rPr>
                <a:t>EMEA Sales Director</a:t>
              </a:r>
            </a:p>
            <a:p>
              <a:pPr algn="ctr" defTabSz="622191">
                <a:lnSpc>
                  <a:spcPct val="90000"/>
                </a:lnSpc>
              </a:pPr>
              <a:r>
                <a:rPr lang="en-US" sz="2000" b="1" dirty="0">
                  <a:solidFill>
                    <a:schemeClr val="tx1"/>
                  </a:solidFill>
                  <a:latin typeface="Arial" pitchFamily="34" charset="0"/>
                  <a:cs typeface="Arial" pitchFamily="34" charset="0"/>
                </a:rPr>
                <a:t> </a:t>
              </a:r>
              <a:r>
                <a:rPr lang="en-US" sz="2000" dirty="0">
                  <a:solidFill>
                    <a:schemeClr val="tx1"/>
                  </a:solidFill>
                  <a:latin typeface="Arial" pitchFamily="34" charset="0"/>
                  <a:cs typeface="Arial" pitchFamily="34" charset="0"/>
                </a:rPr>
                <a:t>Jessica Heinz</a:t>
              </a:r>
              <a:endParaRPr lang="en-US" sz="2000" dirty="0">
                <a:solidFill>
                  <a:schemeClr val="tx1"/>
                </a:solidFill>
              </a:endParaRPr>
            </a:p>
          </p:txBody>
        </p:sp>
        <p:sp>
          <p:nvSpPr>
            <p:cNvPr id="23" name="Rounded Rectangle 22"/>
            <p:cNvSpPr/>
            <p:nvPr/>
          </p:nvSpPr>
          <p:spPr>
            <a:xfrm>
              <a:off x="4941207" y="4651441"/>
              <a:ext cx="1586593" cy="591741"/>
            </a:xfrm>
            <a:prstGeom prst="roundRect">
              <a:avLst/>
            </a:prstGeom>
            <a:solidFill>
              <a:schemeClr val="bg1">
                <a:alpha val="67000"/>
              </a:schemeClr>
            </a:solidFill>
            <a:ln w="38100">
              <a:solidFill>
                <a:srgbClr val="015BA7"/>
              </a:solidFill>
            </a:ln>
            <a:effectLst/>
            <a:scene3d>
              <a:camera prst="orthographicFront"/>
              <a:lightRig rig="flat" dir="t"/>
            </a:scene3d>
            <a:sp3d prstMaterial="dkEdge"/>
          </p:spPr>
          <p:style>
            <a:lnRef idx="0">
              <a:scrgbClr r="0" g="0" b="0"/>
            </a:lnRef>
            <a:fillRef idx="2">
              <a:scrgbClr r="0" g="0" b="0"/>
            </a:fillRef>
            <a:effectRef idx="1">
              <a:schemeClr val="accent1">
                <a:hueOff val="0"/>
                <a:satOff val="0"/>
                <a:lumOff val="0"/>
                <a:alphaOff val="0"/>
              </a:schemeClr>
            </a:effectRef>
            <a:fontRef idx="minor">
              <a:schemeClr val="dk1"/>
            </a:fontRef>
          </p:style>
          <p:txBody>
            <a:bodyPr spcFirstLastPara="0" vert="horz" wrap="square" lIns="8890" tIns="8890" rIns="8890" bIns="8890" numCol="1" spcCol="1270" anchor="ctr" anchorCtr="0">
              <a:noAutofit/>
            </a:bodyPr>
            <a:lstStyle/>
            <a:p>
              <a:pPr algn="ctr" defTabSz="622191">
                <a:lnSpc>
                  <a:spcPct val="90000"/>
                </a:lnSpc>
              </a:pPr>
              <a:r>
                <a:rPr lang="en-US" sz="2000" b="1" dirty="0">
                  <a:solidFill>
                    <a:schemeClr val="tx1"/>
                  </a:solidFill>
                  <a:latin typeface="Arial" pitchFamily="34" charset="0"/>
                  <a:cs typeface="Arial" pitchFamily="34" charset="0"/>
                </a:rPr>
                <a:t>APAC Sales Director</a:t>
              </a:r>
              <a:br>
                <a:rPr lang="en-US" sz="2000" b="1" dirty="0">
                  <a:solidFill>
                    <a:schemeClr val="tx1"/>
                  </a:solidFill>
                  <a:latin typeface="Arial" pitchFamily="34" charset="0"/>
                  <a:cs typeface="Arial" pitchFamily="34" charset="0"/>
                </a:rPr>
              </a:br>
              <a:r>
                <a:rPr lang="en-US" sz="2000" dirty="0">
                  <a:solidFill>
                    <a:schemeClr val="tx1"/>
                  </a:solidFill>
                  <a:latin typeface="Arial" pitchFamily="34" charset="0"/>
                  <a:cs typeface="Arial" pitchFamily="34" charset="0"/>
                </a:rPr>
                <a:t>An Lin</a:t>
              </a:r>
              <a:endParaRPr lang="en-US" sz="2000" dirty="0">
                <a:solidFill>
                  <a:schemeClr val="tx1"/>
                </a:solidFill>
              </a:endParaRPr>
            </a:p>
          </p:txBody>
        </p:sp>
        <p:sp>
          <p:nvSpPr>
            <p:cNvPr id="27" name="TextBox 26"/>
            <p:cNvSpPr txBox="1"/>
            <p:nvPr/>
          </p:nvSpPr>
          <p:spPr>
            <a:xfrm>
              <a:off x="2871768" y="5290269"/>
              <a:ext cx="1871029" cy="189712"/>
            </a:xfrm>
            <a:prstGeom prst="rect">
              <a:avLst/>
            </a:prstGeom>
            <a:noFill/>
            <a:ln w="38100">
              <a:noFill/>
            </a:ln>
          </p:spPr>
          <p:txBody>
            <a:bodyPr wrap="none" rtlCol="0">
              <a:spAutoFit/>
            </a:bodyPr>
            <a:lstStyle/>
            <a:p>
              <a:pPr algn="ctr">
                <a:lnSpc>
                  <a:spcPct val="90000"/>
                </a:lnSpc>
              </a:pPr>
              <a:r>
                <a:rPr lang="en-US" sz="2000" b="1" dirty="0">
                  <a:solidFill>
                    <a:srgbClr val="0070C0"/>
                  </a:solidFill>
                  <a:latin typeface="Arial" panose="020B0604020202020204" pitchFamily="34" charset="0"/>
                  <a:cs typeface="Arial" panose="020B0604020202020204" pitchFamily="34" charset="0"/>
                </a:rPr>
                <a:t>Sales Managers</a:t>
              </a:r>
            </a:p>
          </p:txBody>
        </p:sp>
      </p:grpSp>
    </p:spTree>
    <p:custDataLst>
      <p:tags r:id="rId1"/>
    </p:custData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14271" y="2088682"/>
            <a:ext cx="11952349" cy="4700847"/>
          </a:xfrm>
        </p:spPr>
        <p:txBody>
          <a:bodyPr numCol="2" spcCol="640080"/>
          <a:lstStyle/>
          <a:p>
            <a:r>
              <a:rPr lang="en-US" dirty="0"/>
              <a:t>Tasks:</a:t>
            </a:r>
          </a:p>
          <a:p>
            <a:pPr lvl="1"/>
            <a:r>
              <a:rPr lang="en-US" dirty="0"/>
              <a:t>Log in as Kathy Cooper, the US Sales Director.</a:t>
            </a:r>
          </a:p>
          <a:p>
            <a:pPr lvl="1"/>
            <a:r>
              <a:rPr lang="en-US" dirty="0"/>
              <a:t>View the forecast for her sales reps, Anna </a:t>
            </a:r>
            <a:r>
              <a:rPr lang="en-US" dirty="0" err="1"/>
              <a:t>Bressan</a:t>
            </a:r>
            <a:r>
              <a:rPr lang="en-US" dirty="0"/>
              <a:t> and Frank Roberts.</a:t>
            </a:r>
          </a:p>
          <a:p>
            <a:pPr lvl="1"/>
            <a:r>
              <a:rPr lang="en-US" dirty="0"/>
              <a:t>From Kathy’s forecast, increase Frank’s Commit forecast for the current fiscal quarter by $10,000.</a:t>
            </a:r>
          </a:p>
          <a:p>
            <a:pPr lvl="1"/>
            <a:r>
              <a:rPr lang="en-US" dirty="0"/>
              <a:t>Log in as Allison Wheeler, the VP of Global Sales.</a:t>
            </a:r>
          </a:p>
          <a:p>
            <a:pPr lvl="1"/>
            <a:r>
              <a:rPr lang="en-US" dirty="0"/>
              <a:t>View the forecast for Kathy Cooper and Frank Roberts.</a:t>
            </a:r>
          </a:p>
          <a:p>
            <a:pPr lvl="1"/>
            <a:endParaRPr lang="en-US" dirty="0"/>
          </a:p>
          <a:p>
            <a:pPr lvl="1"/>
            <a:r>
              <a:rPr lang="en-US" dirty="0"/>
              <a:t>From Allison’s forecast, increase Kathy’s Commit forecast for the current fiscal quarter by $50,000.</a:t>
            </a:r>
          </a:p>
          <a:p>
            <a:pPr lvl="1"/>
            <a:r>
              <a:rPr lang="en-CA" dirty="0"/>
              <a:t>Log in as Anna </a:t>
            </a:r>
            <a:r>
              <a:rPr lang="en-CA" dirty="0" err="1"/>
              <a:t>Bressan</a:t>
            </a:r>
            <a:r>
              <a:rPr lang="en-CA" dirty="0"/>
              <a:t>, a US Sales Rep.</a:t>
            </a:r>
          </a:p>
          <a:p>
            <a:pPr lvl="1"/>
            <a:r>
              <a:rPr lang="en-CA" dirty="0"/>
              <a:t>View Anna’s Commit forecast for the current fiscal quarter and increase it by $10,000.</a:t>
            </a:r>
            <a:endParaRPr lang="en-US" dirty="0"/>
          </a:p>
        </p:txBody>
      </p:sp>
      <p:sp>
        <p:nvSpPr>
          <p:cNvPr id="16" name="Content Placeholder 15"/>
          <p:cNvSpPr>
            <a:spLocks noGrp="1"/>
          </p:cNvSpPr>
          <p:nvPr>
            <p:ph idx="11"/>
          </p:nvPr>
        </p:nvSpPr>
        <p:spPr>
          <a:xfrm>
            <a:off x="0" y="758826"/>
            <a:ext cx="12188825" cy="1252853"/>
          </a:xfrm>
        </p:spPr>
        <p:txBody>
          <a:bodyPr/>
          <a:lstStyle/>
          <a:p>
            <a:r>
              <a:rPr lang="en-US" dirty="0"/>
              <a:t>Goal:</a:t>
            </a:r>
          </a:p>
          <a:p>
            <a:pPr lvl="1"/>
            <a:r>
              <a:rPr lang="en-US" dirty="0"/>
              <a:t>View the impact of defining forecast managers and enabling adjustments on the forecast.</a:t>
            </a:r>
          </a:p>
        </p:txBody>
      </p:sp>
      <p:sp>
        <p:nvSpPr>
          <p:cNvPr id="2" name="Slide Number Placeholder 1"/>
          <p:cNvSpPr>
            <a:spLocks noGrp="1"/>
          </p:cNvSpPr>
          <p:nvPr>
            <p:ph type="sldNum" sz="quarter" idx="4"/>
          </p:nvPr>
        </p:nvSpPr>
        <p:spPr/>
        <p:txBody>
          <a:bodyPr/>
          <a:lstStyle/>
          <a:p>
            <a:fld id="{812A5277-1DB9-460F-9A21-B857ABB32666}" type="slidenum">
              <a:rPr lang="en-US" smtClean="0"/>
              <a:pPr/>
              <a:t>87</a:t>
            </a:fld>
            <a:endParaRPr lang="en-US" dirty="0"/>
          </a:p>
        </p:txBody>
      </p:sp>
      <p:sp>
        <p:nvSpPr>
          <p:cNvPr id="5" name="Title 4"/>
          <p:cNvSpPr>
            <a:spLocks noGrp="1"/>
          </p:cNvSpPr>
          <p:nvPr>
            <p:ph type="title"/>
          </p:nvPr>
        </p:nvSpPr>
        <p:spPr/>
        <p:txBody>
          <a:bodyPr/>
          <a:lstStyle/>
          <a:p>
            <a:r>
              <a:rPr lang="en-US"/>
              <a:t>2-8: View the Impact of Defining Forecast Managers and Enabling Adjustments</a:t>
            </a:r>
            <a:endParaRPr lang="en-US" dirty="0"/>
          </a:p>
        </p:txBody>
      </p:sp>
      <p:sp>
        <p:nvSpPr>
          <p:cNvPr id="7" name="Content Placeholder 6"/>
          <p:cNvSpPr>
            <a:spLocks noGrp="1"/>
          </p:cNvSpPr>
          <p:nvPr>
            <p:ph idx="10"/>
          </p:nvPr>
        </p:nvSpPr>
        <p:spPr/>
        <p:txBody>
          <a:bodyPr/>
          <a:lstStyle/>
          <a:p>
            <a:r>
              <a:rPr lang="en-US" dirty="0"/>
              <a:t>10 minutes</a:t>
            </a:r>
          </a:p>
        </p:txBody>
      </p:sp>
      <p:sp>
        <p:nvSpPr>
          <p:cNvPr id="12" name="Text Placeholder 11"/>
          <p:cNvSpPr>
            <a:spLocks noGrp="1"/>
          </p:cNvSpPr>
          <p:nvPr>
            <p:ph type="body" sz="quarter" idx="12"/>
          </p:nvPr>
        </p:nvSpPr>
        <p:spPr/>
        <p:txBody>
          <a:bodyPr/>
          <a:lstStyle/>
          <a:p>
            <a:r>
              <a:rPr lang="en-US" dirty="0"/>
              <a:t>Watch me:</a:t>
            </a:r>
          </a:p>
        </p:txBody>
      </p:sp>
    </p:spTree>
    <p:custDataLst>
      <p:tags r:id="rId1"/>
    </p:custData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Module Agenda</a:t>
            </a:r>
          </a:p>
        </p:txBody>
      </p:sp>
      <p:sp>
        <p:nvSpPr>
          <p:cNvPr id="6" name="Content Placeholder 5"/>
          <p:cNvSpPr>
            <a:spLocks noGrp="1"/>
          </p:cNvSpPr>
          <p:nvPr>
            <p:ph idx="1"/>
          </p:nvPr>
        </p:nvSpPr>
        <p:spPr/>
        <p:txBody>
          <a:bodyPr/>
          <a:lstStyle/>
          <a:p>
            <a:pPr lvl="1"/>
            <a:r>
              <a:rPr lang="en-US" dirty="0"/>
              <a:t>Enabling Forecasts for Users</a:t>
            </a:r>
          </a:p>
          <a:p>
            <a:pPr lvl="1"/>
            <a:r>
              <a:rPr lang="en-US" dirty="0"/>
              <a:t>Forecasting by Opportunities</a:t>
            </a:r>
          </a:p>
          <a:p>
            <a:pPr lvl="1"/>
            <a:r>
              <a:rPr lang="en-US" dirty="0"/>
              <a:t>Mapping Opportunity Stages to Forecast Categories</a:t>
            </a:r>
          </a:p>
          <a:p>
            <a:pPr lvl="1"/>
            <a:r>
              <a:rPr lang="en-US" dirty="0"/>
              <a:t>Defining Forecast Managers and Enabling Adjustments</a:t>
            </a:r>
          </a:p>
          <a:p>
            <a:pPr lvl="1"/>
            <a:r>
              <a:rPr lang="en-US" b="1" dirty="0"/>
              <a:t>Adding Quota Data</a:t>
            </a:r>
          </a:p>
          <a:p>
            <a:pPr lvl="1"/>
            <a:r>
              <a:rPr lang="en-US" dirty="0"/>
              <a:t>Forecasting by Product Family</a:t>
            </a:r>
          </a:p>
          <a:p>
            <a:pPr lvl="1"/>
            <a:r>
              <a:rPr lang="en-US" dirty="0"/>
              <a:t>Forecasting by Opportunity Splits and Custom Fields</a:t>
            </a:r>
          </a:p>
          <a:p>
            <a:pPr lvl="1"/>
            <a:r>
              <a:rPr lang="en-US" dirty="0"/>
              <a:t>Building Reports</a:t>
            </a:r>
          </a:p>
          <a:p>
            <a:endParaRPr lang="en-US" dirty="0"/>
          </a:p>
          <a:p>
            <a:pPr>
              <a:buNone/>
            </a:pPr>
            <a:endParaRPr lang="en-US" dirty="0"/>
          </a:p>
          <a:p>
            <a:endParaRPr lang="en-US" dirty="0"/>
          </a:p>
        </p:txBody>
      </p:sp>
      <p:sp>
        <p:nvSpPr>
          <p:cNvPr id="2" name="Slide Number Placeholder 1"/>
          <p:cNvSpPr>
            <a:spLocks noGrp="1"/>
          </p:cNvSpPr>
          <p:nvPr>
            <p:ph type="sldNum" sz="quarter" idx="4"/>
          </p:nvPr>
        </p:nvSpPr>
        <p:spPr/>
        <p:txBody>
          <a:bodyPr/>
          <a:lstStyle/>
          <a:p>
            <a:fld id="{812A5277-1DB9-460F-9A21-B857ABB32666}" type="slidenum">
              <a:rPr lang="en-US" smtClean="0"/>
              <a:pPr/>
              <a:t>88</a:t>
            </a:fld>
            <a:endParaRPr lang="en-US" dirty="0"/>
          </a:p>
        </p:txBody>
      </p:sp>
    </p:spTree>
    <p:custDataLst>
      <p:tags r:id="rId1"/>
    </p:custData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0"/>
          </p:nvPr>
        </p:nvSpPr>
        <p:spPr>
          <a:xfrm>
            <a:off x="0" y="741730"/>
            <a:ext cx="12188825" cy="1107167"/>
          </a:xfrm>
        </p:spPr>
        <p:txBody>
          <a:bodyPr/>
          <a:lstStyle/>
          <a:p>
            <a:pPr lvl="0"/>
            <a:r>
              <a:rPr lang="en-US" dirty="0">
                <a:solidFill>
                  <a:schemeClr val="bg1"/>
                </a:solidFill>
              </a:rPr>
              <a:t>A manager’s quota equals the amount the manager and team are expected to generate together. </a:t>
            </a:r>
          </a:p>
          <a:p>
            <a:endParaRPr lang="en-US" dirty="0"/>
          </a:p>
        </p:txBody>
      </p:sp>
      <p:sp>
        <p:nvSpPr>
          <p:cNvPr id="5" name="Title 4"/>
          <p:cNvSpPr>
            <a:spLocks noGrp="1"/>
          </p:cNvSpPr>
          <p:nvPr>
            <p:ph type="title"/>
          </p:nvPr>
        </p:nvSpPr>
        <p:spPr/>
        <p:txBody>
          <a:bodyPr/>
          <a:lstStyle/>
          <a:p>
            <a:r>
              <a:rPr lang="en-CA" dirty="0"/>
              <a:t>Quotas</a:t>
            </a:r>
            <a:endParaRPr lang="en-US" dirty="0"/>
          </a:p>
        </p:txBody>
      </p:sp>
      <p:sp>
        <p:nvSpPr>
          <p:cNvPr id="4" name="Slide Number Placeholder 3"/>
          <p:cNvSpPr>
            <a:spLocks noGrp="1"/>
          </p:cNvSpPr>
          <p:nvPr>
            <p:ph type="sldNum" sz="quarter" idx="4"/>
          </p:nvPr>
        </p:nvSpPr>
        <p:spPr/>
        <p:txBody>
          <a:bodyPr/>
          <a:lstStyle/>
          <a:p>
            <a:fld id="{812A5277-1DB9-460F-9A21-B857ABB32666}" type="slidenum">
              <a:rPr lang="en-US" smtClean="0"/>
              <a:pPr/>
              <a:t>89</a:t>
            </a:fld>
            <a:endParaRPr lang="en-US" dirty="0"/>
          </a:p>
        </p:txBody>
      </p:sp>
      <p:graphicFrame>
        <p:nvGraphicFramePr>
          <p:cNvPr id="9" name="Quota Table"/>
          <p:cNvGraphicFramePr>
            <a:graphicFrameLocks noGrp="1"/>
          </p:cNvGraphicFramePr>
          <p:nvPr>
            <p:extLst>
              <p:ext uri="{D42A27DB-BD31-4B8C-83A1-F6EECF244321}">
                <p14:modId xmlns:p14="http://schemas.microsoft.com/office/powerpoint/2010/main" val="153845040"/>
              </p:ext>
            </p:extLst>
          </p:nvPr>
        </p:nvGraphicFramePr>
        <p:xfrm>
          <a:off x="2662798" y="2182459"/>
          <a:ext cx="6761306" cy="3307080"/>
        </p:xfrm>
        <a:graphic>
          <a:graphicData uri="http://schemas.openxmlformats.org/drawingml/2006/table">
            <a:tbl>
              <a:tblPr firstRow="1" bandRow="1">
                <a:effectLst>
                  <a:outerShdw blurRad="50800" dist="38100" dir="2700000" algn="tl" rotWithShape="0">
                    <a:prstClr val="black">
                      <a:alpha val="40000"/>
                    </a:prstClr>
                  </a:outerShdw>
                </a:effectLst>
                <a:tableStyleId>{85BE263C-DBD7-4A20-BB59-AAB30ACAA65A}</a:tableStyleId>
              </a:tblPr>
              <a:tblGrid>
                <a:gridCol w="2754516">
                  <a:extLst>
                    <a:ext uri="{9D8B030D-6E8A-4147-A177-3AD203B41FA5}">
                      <a16:colId xmlns:a16="http://schemas.microsoft.com/office/drawing/2014/main" xmlns="" val="20000"/>
                    </a:ext>
                  </a:extLst>
                </a:gridCol>
                <a:gridCol w="1978925">
                  <a:extLst>
                    <a:ext uri="{9D8B030D-6E8A-4147-A177-3AD203B41FA5}">
                      <a16:colId xmlns:a16="http://schemas.microsoft.com/office/drawing/2014/main" xmlns="" val="20001"/>
                    </a:ext>
                  </a:extLst>
                </a:gridCol>
                <a:gridCol w="2027865">
                  <a:extLst>
                    <a:ext uri="{9D8B030D-6E8A-4147-A177-3AD203B41FA5}">
                      <a16:colId xmlns:a16="http://schemas.microsoft.com/office/drawing/2014/main" xmlns="" val="20002"/>
                    </a:ext>
                  </a:extLst>
                </a:gridCol>
              </a:tblGrid>
              <a:tr h="370840">
                <a:tc>
                  <a:txBody>
                    <a:bodyPr/>
                    <a:lstStyle/>
                    <a:p>
                      <a:r>
                        <a:rPr lang="en-US" dirty="0">
                          <a:latin typeface="Arial" pitchFamily="34" charset="0"/>
                          <a:cs typeface="Arial" pitchFamily="34" charset="0"/>
                        </a:rPr>
                        <a:t>FQ2</a:t>
                      </a:r>
                    </a:p>
                  </a:txBody>
                  <a:tcPr>
                    <a:solidFill>
                      <a:srgbClr val="0060A8"/>
                    </a:solidFill>
                  </a:tcPr>
                </a:tc>
                <a:tc>
                  <a:txBody>
                    <a:bodyPr/>
                    <a:lstStyle/>
                    <a:p>
                      <a:r>
                        <a:rPr lang="en-US" dirty="0">
                          <a:latin typeface="Arial" pitchFamily="34" charset="0"/>
                          <a:cs typeface="Arial" pitchFamily="34" charset="0"/>
                        </a:rPr>
                        <a:t>Revenue Quota</a:t>
                      </a:r>
                    </a:p>
                  </a:txBody>
                  <a:tcPr>
                    <a:solidFill>
                      <a:srgbClr val="0060A8"/>
                    </a:solidFill>
                  </a:tcPr>
                </a:tc>
                <a:tc>
                  <a:txBody>
                    <a:bodyPr/>
                    <a:lstStyle/>
                    <a:p>
                      <a:r>
                        <a:rPr lang="en-US" dirty="0">
                          <a:latin typeface="Arial" pitchFamily="34" charset="0"/>
                          <a:cs typeface="Arial" pitchFamily="34" charset="0"/>
                        </a:rPr>
                        <a:t>Quantity</a:t>
                      </a:r>
                      <a:r>
                        <a:rPr lang="en-US" baseline="0" dirty="0">
                          <a:latin typeface="Arial" pitchFamily="34" charset="0"/>
                          <a:cs typeface="Arial" pitchFamily="34" charset="0"/>
                        </a:rPr>
                        <a:t> Quota</a:t>
                      </a:r>
                      <a:endParaRPr lang="en-US" dirty="0">
                        <a:latin typeface="Arial" pitchFamily="34" charset="0"/>
                        <a:cs typeface="Arial" pitchFamily="34" charset="0"/>
                      </a:endParaRPr>
                    </a:p>
                  </a:txBody>
                  <a:tcPr>
                    <a:solidFill>
                      <a:srgbClr val="0060A8"/>
                    </a:solidFill>
                  </a:tcPr>
                </a:tc>
                <a:extLst>
                  <a:ext uri="{0D108BD9-81ED-4DB2-BD59-A6C34878D82A}">
                    <a16:rowId xmlns:a16="http://schemas.microsoft.com/office/drawing/2014/main" xmlns="" val="10000"/>
                  </a:ext>
                </a:extLst>
              </a:tr>
              <a:tr h="731520">
                <a:tc>
                  <a:txBody>
                    <a:bodyPr/>
                    <a:lstStyle/>
                    <a:p>
                      <a:endParaRPr lang="en-US" dirty="0">
                        <a:latin typeface="Arial" pitchFamily="34" charset="0"/>
                        <a:cs typeface="Arial" pitchFamily="34" charset="0"/>
                      </a:endParaRPr>
                    </a:p>
                  </a:txBody>
                  <a:tcPr/>
                </a:tc>
                <a:tc>
                  <a:txBody>
                    <a:bodyPr/>
                    <a:lstStyle/>
                    <a:p>
                      <a:r>
                        <a:rPr lang="en-US" dirty="0">
                          <a:latin typeface="Arial" pitchFamily="34" charset="0"/>
                          <a:cs typeface="Arial" pitchFamily="34" charset="0"/>
                        </a:rPr>
                        <a:t>$850,000.00</a:t>
                      </a:r>
                    </a:p>
                  </a:txBody>
                  <a:tcPr anchor="ctr"/>
                </a:tc>
                <a:tc>
                  <a:txBody>
                    <a:bodyPr/>
                    <a:lstStyle/>
                    <a:p>
                      <a:r>
                        <a:rPr lang="en-US" dirty="0">
                          <a:latin typeface="Arial" pitchFamily="34" charset="0"/>
                          <a:cs typeface="Arial" pitchFamily="34" charset="0"/>
                        </a:rPr>
                        <a:t>900</a:t>
                      </a:r>
                    </a:p>
                  </a:txBody>
                  <a:tcPr anchor="ctr"/>
                </a:tc>
                <a:extLst>
                  <a:ext uri="{0D108BD9-81ED-4DB2-BD59-A6C34878D82A}">
                    <a16:rowId xmlns:a16="http://schemas.microsoft.com/office/drawing/2014/main" xmlns="" val="10001"/>
                  </a:ext>
                </a:extLst>
              </a:tr>
              <a:tr h="731520">
                <a:tc>
                  <a:txBody>
                    <a:bodyPr/>
                    <a:lstStyle/>
                    <a:p>
                      <a:endParaRPr lang="en-US" dirty="0">
                        <a:latin typeface="Arial" pitchFamily="34" charset="0"/>
                        <a:cs typeface="Arial" pitchFamily="34" charset="0"/>
                      </a:endParaRPr>
                    </a:p>
                  </a:txBody>
                  <a:tcPr/>
                </a:tc>
                <a:tc>
                  <a:txBody>
                    <a:bodyPr/>
                    <a:lstStyle/>
                    <a:p>
                      <a:r>
                        <a:rPr lang="en-US" dirty="0">
                          <a:latin typeface="Arial" pitchFamily="34" charset="0"/>
                          <a:cs typeface="Arial" pitchFamily="34" charset="0"/>
                        </a:rPr>
                        <a:t>$300,000.00</a:t>
                      </a:r>
                    </a:p>
                  </a:txBody>
                  <a:tcPr anchor="ctr"/>
                </a:tc>
                <a:tc>
                  <a:txBody>
                    <a:bodyPr/>
                    <a:lstStyle/>
                    <a:p>
                      <a:r>
                        <a:rPr lang="en-US" dirty="0">
                          <a:latin typeface="Arial" pitchFamily="34" charset="0"/>
                          <a:cs typeface="Arial" pitchFamily="34" charset="0"/>
                        </a:rPr>
                        <a:t>250</a:t>
                      </a:r>
                    </a:p>
                  </a:txBody>
                  <a:tcPr anchor="ctr"/>
                </a:tc>
                <a:extLst>
                  <a:ext uri="{0D108BD9-81ED-4DB2-BD59-A6C34878D82A}">
                    <a16:rowId xmlns:a16="http://schemas.microsoft.com/office/drawing/2014/main" xmlns="" val="10002"/>
                  </a:ext>
                </a:extLst>
              </a:tr>
              <a:tr h="731520">
                <a:tc>
                  <a:txBody>
                    <a:bodyPr/>
                    <a:lstStyle/>
                    <a:p>
                      <a:endParaRPr lang="en-US" dirty="0">
                        <a:latin typeface="Arial" pitchFamily="34" charset="0"/>
                        <a:cs typeface="Arial" pitchFamily="34" charset="0"/>
                      </a:endParaRPr>
                    </a:p>
                  </a:txBody>
                  <a:tcPr/>
                </a:tc>
                <a:tc>
                  <a:txBody>
                    <a:bodyPr/>
                    <a:lstStyle/>
                    <a:p>
                      <a:r>
                        <a:rPr lang="en-US" dirty="0">
                          <a:latin typeface="Arial" pitchFamily="34" charset="0"/>
                          <a:cs typeface="Arial" pitchFamily="34" charset="0"/>
                        </a:rPr>
                        <a:t>$250,000.00</a:t>
                      </a:r>
                    </a:p>
                  </a:txBody>
                  <a:tcPr anchor="ctr"/>
                </a:tc>
                <a:tc>
                  <a:txBody>
                    <a:bodyPr/>
                    <a:lstStyle/>
                    <a:p>
                      <a:r>
                        <a:rPr lang="en-US" dirty="0">
                          <a:latin typeface="Arial" pitchFamily="34" charset="0"/>
                          <a:cs typeface="Arial" pitchFamily="34" charset="0"/>
                        </a:rPr>
                        <a:t>300</a:t>
                      </a:r>
                    </a:p>
                  </a:txBody>
                  <a:tcPr anchor="ctr"/>
                </a:tc>
                <a:extLst>
                  <a:ext uri="{0D108BD9-81ED-4DB2-BD59-A6C34878D82A}">
                    <a16:rowId xmlns:a16="http://schemas.microsoft.com/office/drawing/2014/main" xmlns="" val="10003"/>
                  </a:ext>
                </a:extLst>
              </a:tr>
              <a:tr h="731520">
                <a:tc>
                  <a:txBody>
                    <a:bodyPr/>
                    <a:lstStyle/>
                    <a:p>
                      <a:endParaRPr lang="en-US" dirty="0">
                        <a:latin typeface="Arial" pitchFamily="34" charset="0"/>
                        <a:cs typeface="Arial" pitchFamily="34" charset="0"/>
                      </a:endParaRPr>
                    </a:p>
                  </a:txBody>
                  <a:tcPr/>
                </a:tc>
                <a:tc>
                  <a:txBody>
                    <a:bodyPr/>
                    <a:lstStyle/>
                    <a:p>
                      <a:r>
                        <a:rPr lang="en-US" dirty="0">
                          <a:latin typeface="Arial" pitchFamily="34" charset="0"/>
                          <a:cs typeface="Arial" pitchFamily="34" charset="0"/>
                        </a:rPr>
                        <a:t>$200,000.00</a:t>
                      </a:r>
                    </a:p>
                  </a:txBody>
                  <a:tcPr anchor="ctr"/>
                </a:tc>
                <a:tc>
                  <a:txBody>
                    <a:bodyPr/>
                    <a:lstStyle/>
                    <a:p>
                      <a:r>
                        <a:rPr lang="en-US" dirty="0">
                          <a:latin typeface="Arial" pitchFamily="34" charset="0"/>
                          <a:cs typeface="Arial" pitchFamily="34" charset="0"/>
                        </a:rPr>
                        <a:t>200</a:t>
                      </a:r>
                    </a:p>
                  </a:txBody>
                  <a:tcPr anchor="ctr"/>
                </a:tc>
                <a:extLst>
                  <a:ext uri="{0D108BD9-81ED-4DB2-BD59-A6C34878D82A}">
                    <a16:rowId xmlns:a16="http://schemas.microsoft.com/office/drawing/2014/main" xmlns="" val="10004"/>
                  </a:ext>
                </a:extLst>
              </a:tr>
            </a:tbl>
          </a:graphicData>
        </a:graphic>
      </p:graphicFrame>
      <p:sp>
        <p:nvSpPr>
          <p:cNvPr id="10" name="Rectangle 9"/>
          <p:cNvSpPr/>
          <p:nvPr/>
        </p:nvSpPr>
        <p:spPr>
          <a:xfrm>
            <a:off x="3736379" y="3361148"/>
            <a:ext cx="1595120" cy="584775"/>
          </a:xfrm>
          <a:prstGeom prst="rect">
            <a:avLst/>
          </a:prstGeom>
        </p:spPr>
        <p:txBody>
          <a:bodyPr wrap="square">
            <a:spAutoFit/>
          </a:bodyPr>
          <a:lstStyle/>
          <a:p>
            <a:pPr marL="223838" indent="-223838" algn="l"/>
            <a:r>
              <a:rPr lang="en-GB" sz="1600" dirty="0">
                <a:latin typeface="Arial" pitchFamily="34" charset="0"/>
                <a:cs typeface="Arial" pitchFamily="34" charset="0"/>
              </a:rPr>
              <a:t>Frank Roberts</a:t>
            </a:r>
          </a:p>
          <a:p>
            <a:pPr algn="l"/>
            <a:r>
              <a:rPr lang="en-GB" sz="1600" dirty="0">
                <a:latin typeface="Arial" pitchFamily="34" charset="0"/>
                <a:cs typeface="Arial" pitchFamily="34" charset="0"/>
              </a:rPr>
              <a:t>Sales Rep</a:t>
            </a:r>
            <a:endParaRPr lang="en-US" sz="1600" dirty="0">
              <a:latin typeface="Arial" pitchFamily="34" charset="0"/>
              <a:cs typeface="Arial" pitchFamily="34" charset="0"/>
            </a:endParaRPr>
          </a:p>
        </p:txBody>
      </p:sp>
      <p:sp>
        <p:nvSpPr>
          <p:cNvPr id="11" name="Rectangle 10"/>
          <p:cNvSpPr/>
          <p:nvPr/>
        </p:nvSpPr>
        <p:spPr>
          <a:xfrm>
            <a:off x="3736379" y="4102829"/>
            <a:ext cx="1595120" cy="584775"/>
          </a:xfrm>
          <a:prstGeom prst="rect">
            <a:avLst/>
          </a:prstGeom>
        </p:spPr>
        <p:txBody>
          <a:bodyPr wrap="square">
            <a:spAutoFit/>
          </a:bodyPr>
          <a:lstStyle/>
          <a:p>
            <a:pPr marL="223838" indent="-223838" algn="l"/>
            <a:r>
              <a:rPr lang="en-GB" sz="1600" dirty="0">
                <a:latin typeface="Arial" pitchFamily="34" charset="0"/>
                <a:cs typeface="Arial" pitchFamily="34" charset="0"/>
              </a:rPr>
              <a:t>Matt Wilson</a:t>
            </a:r>
          </a:p>
          <a:p>
            <a:pPr algn="l"/>
            <a:r>
              <a:rPr lang="en-GB" sz="1600" dirty="0">
                <a:latin typeface="Arial" pitchFamily="34" charset="0"/>
                <a:cs typeface="Arial" pitchFamily="34" charset="0"/>
              </a:rPr>
              <a:t>Sales Rep</a:t>
            </a:r>
            <a:endParaRPr lang="en-US" sz="1600" dirty="0">
              <a:latin typeface="Arial" pitchFamily="34" charset="0"/>
              <a:cs typeface="Arial" pitchFamily="34" charset="0"/>
            </a:endParaRPr>
          </a:p>
        </p:txBody>
      </p:sp>
      <p:pic>
        <p:nvPicPr>
          <p:cNvPr id="12" name="Picture 11" descr="Matt Wilson Sales Rep.jpg"/>
          <p:cNvPicPr>
            <a:picLocks noChangeAspect="1"/>
          </p:cNvPicPr>
          <p:nvPr/>
        </p:nvPicPr>
        <p:blipFill>
          <a:blip r:embed="rId4" cstate="print"/>
          <a:srcRect l="6029" r="38689" b="8984"/>
          <a:stretch>
            <a:fillRect/>
          </a:stretch>
        </p:blipFill>
        <p:spPr>
          <a:xfrm>
            <a:off x="3178197" y="4139672"/>
            <a:ext cx="464853" cy="507397"/>
          </a:xfrm>
          <a:prstGeom prst="rect">
            <a:avLst/>
          </a:prstGeom>
          <a:solidFill>
            <a:schemeClr val="bg1"/>
          </a:solidFill>
          <a:ln w="6350" cap="flat" cmpd="sng" algn="ctr">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pic>
      <p:sp>
        <p:nvSpPr>
          <p:cNvPr id="13" name="Rectangle 12"/>
          <p:cNvSpPr/>
          <p:nvPr/>
        </p:nvSpPr>
        <p:spPr>
          <a:xfrm>
            <a:off x="3736379" y="4796837"/>
            <a:ext cx="1595120" cy="584775"/>
          </a:xfrm>
          <a:prstGeom prst="rect">
            <a:avLst/>
          </a:prstGeom>
        </p:spPr>
        <p:txBody>
          <a:bodyPr wrap="square">
            <a:spAutoFit/>
          </a:bodyPr>
          <a:lstStyle/>
          <a:p>
            <a:pPr marL="223838" indent="-223838" algn="l"/>
            <a:r>
              <a:rPr lang="en-GB" sz="1600" dirty="0">
                <a:latin typeface="Arial" pitchFamily="34" charset="0"/>
                <a:cs typeface="Arial" pitchFamily="34" charset="0"/>
              </a:rPr>
              <a:t>Anna Bressan</a:t>
            </a:r>
          </a:p>
          <a:p>
            <a:pPr algn="l"/>
            <a:r>
              <a:rPr lang="en-GB" sz="1600" dirty="0">
                <a:latin typeface="Arial" pitchFamily="34" charset="0"/>
                <a:cs typeface="Arial" pitchFamily="34" charset="0"/>
              </a:rPr>
              <a:t>Sales Rep</a:t>
            </a:r>
            <a:endParaRPr lang="en-US" sz="1600" dirty="0">
              <a:latin typeface="Arial" pitchFamily="34" charset="0"/>
              <a:cs typeface="Arial" pitchFamily="34" charset="0"/>
            </a:endParaRPr>
          </a:p>
        </p:txBody>
      </p:sp>
      <p:pic>
        <p:nvPicPr>
          <p:cNvPr id="14" name="Picture 13" descr="Anna Bressan US Sales Rep.jpg"/>
          <p:cNvPicPr>
            <a:picLocks noChangeAspect="1"/>
          </p:cNvPicPr>
          <p:nvPr/>
        </p:nvPicPr>
        <p:blipFill>
          <a:blip r:embed="rId5" cstate="print"/>
          <a:srcRect l="56305" t="493" r="-809" b="24451"/>
          <a:stretch>
            <a:fillRect/>
          </a:stretch>
        </p:blipFill>
        <p:spPr>
          <a:xfrm>
            <a:off x="3178197" y="4833680"/>
            <a:ext cx="461395" cy="516309"/>
          </a:xfrm>
          <a:prstGeom prst="rect">
            <a:avLst/>
          </a:prstGeom>
          <a:solidFill>
            <a:schemeClr val="bg1"/>
          </a:solidFill>
          <a:ln w="6350" cap="flat" cmpd="sng" algn="ctr">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pic>
      <p:sp>
        <p:nvSpPr>
          <p:cNvPr id="15" name="Rectangle 14"/>
          <p:cNvSpPr/>
          <p:nvPr/>
        </p:nvSpPr>
        <p:spPr>
          <a:xfrm>
            <a:off x="3381531" y="2629627"/>
            <a:ext cx="1595120" cy="584775"/>
          </a:xfrm>
          <a:prstGeom prst="rect">
            <a:avLst/>
          </a:prstGeom>
        </p:spPr>
        <p:txBody>
          <a:bodyPr wrap="square">
            <a:spAutoFit/>
          </a:bodyPr>
          <a:lstStyle/>
          <a:p>
            <a:pPr marL="223838" indent="-223838" algn="l"/>
            <a:r>
              <a:rPr lang="en-GB" sz="1600" dirty="0">
                <a:latin typeface="Arial" pitchFamily="34" charset="0"/>
                <a:cs typeface="Arial" pitchFamily="34" charset="0"/>
              </a:rPr>
              <a:t>Kathy Cooper</a:t>
            </a:r>
          </a:p>
          <a:p>
            <a:pPr algn="l"/>
            <a:r>
              <a:rPr lang="en-GB" sz="1600" dirty="0">
                <a:latin typeface="Arial" pitchFamily="34" charset="0"/>
                <a:cs typeface="Arial" pitchFamily="34" charset="0"/>
              </a:rPr>
              <a:t>Sales Director</a:t>
            </a:r>
            <a:endParaRPr lang="en-US" sz="1600" dirty="0">
              <a:latin typeface="Arial" pitchFamily="34" charset="0"/>
              <a:cs typeface="Arial" pitchFamily="34" charset="0"/>
            </a:endParaRPr>
          </a:p>
        </p:txBody>
      </p:sp>
      <p:pic>
        <p:nvPicPr>
          <p:cNvPr id="16" name="Picture 15" descr="Kathy Cooper US Sales Director.jpg"/>
          <p:cNvPicPr>
            <a:picLocks noChangeAspect="1"/>
          </p:cNvPicPr>
          <p:nvPr/>
        </p:nvPicPr>
        <p:blipFill>
          <a:blip r:embed="rId6" cstate="print"/>
          <a:srcRect t="8190"/>
          <a:stretch>
            <a:fillRect/>
          </a:stretch>
        </p:blipFill>
        <p:spPr>
          <a:xfrm>
            <a:off x="2823349" y="2666470"/>
            <a:ext cx="467663" cy="514338"/>
          </a:xfrm>
          <a:prstGeom prst="rect">
            <a:avLst/>
          </a:prstGeom>
          <a:solidFill>
            <a:schemeClr val="bg1"/>
          </a:solidFill>
          <a:ln w="6350" cap="flat" cmpd="sng" algn="ctr">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pic>
      <p:pic>
        <p:nvPicPr>
          <p:cNvPr id="17" name="Picture 16" descr="Frank Roberts 01.png"/>
          <p:cNvPicPr>
            <a:picLocks noChangeAspect="1"/>
          </p:cNvPicPr>
          <p:nvPr/>
        </p:nvPicPr>
        <p:blipFill>
          <a:blip r:embed="rId7" cstate="print"/>
          <a:srcRect l="12368" t="-896" r="21253" b="55982"/>
          <a:stretch>
            <a:fillRect/>
          </a:stretch>
        </p:blipFill>
        <p:spPr>
          <a:xfrm>
            <a:off x="3134555" y="3392057"/>
            <a:ext cx="508495" cy="508495"/>
          </a:xfrm>
          <a:prstGeom prst="rect">
            <a:avLst/>
          </a:prstGeom>
          <a:solidFill>
            <a:schemeClr val="bg1"/>
          </a:solidFill>
          <a:ln w="6350" cap="flat" cmpd="sng" algn="ctr">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pic>
      <p:sp>
        <p:nvSpPr>
          <p:cNvPr id="18" name="Rectangle 17"/>
          <p:cNvSpPr/>
          <p:nvPr/>
        </p:nvSpPr>
        <p:spPr bwMode="auto">
          <a:xfrm>
            <a:off x="0" y="6022768"/>
            <a:ext cx="12188825" cy="835232"/>
          </a:xfrm>
          <a:prstGeom prst="rect">
            <a:avLst/>
          </a:prstGeom>
          <a:solidFill>
            <a:schemeClr val="tx1"/>
          </a:solidFill>
          <a:ln w="38100" cap="flat" cmpd="sng" algn="ctr">
            <a:noFill/>
            <a:prstDash val="solid"/>
            <a:round/>
            <a:headEnd type="none" w="med" len="med"/>
            <a:tailEnd type="none" w="med" len="med"/>
          </a:ln>
          <a:effectLst/>
        </p:spPr>
        <p:txBody>
          <a:bodyPr vert="horz" wrap="square" lIns="1340885" tIns="45712" rIns="457120" bIns="45712" numCol="1" rtlCol="0" anchor="ctr" anchorCtr="0" compatLnSpc="1">
            <a:prstTxWarp prst="textNoShape">
              <a:avLst/>
            </a:prstTxWarp>
          </a:bodyPr>
          <a:lstStyle/>
          <a:p>
            <a:pPr marL="3174" algn="l" defTabSz="914231" eaLnBrk="0" hangingPunct="0">
              <a:lnSpc>
                <a:spcPct val="85000"/>
              </a:lnSpc>
            </a:pPr>
            <a:r>
              <a:rPr lang="en-CA" kern="0" dirty="0">
                <a:solidFill>
                  <a:schemeClr val="bg1"/>
                </a:solidFill>
                <a:latin typeface="Arial" pitchFamily="34" charset="0"/>
                <a:cs typeface="Arial" pitchFamily="34" charset="0"/>
              </a:rPr>
              <a:t>A quota is the sales goal assigned to a sales user on a monthly or quarterly basis. Users can have both revenue quotas and quantity quotas. </a:t>
            </a:r>
            <a:endParaRPr lang="en-US" kern="0" dirty="0">
              <a:solidFill>
                <a:schemeClr val="bg1"/>
              </a:solidFill>
              <a:latin typeface="Arial" pitchFamily="34" charset="0"/>
              <a:cs typeface="Arial" pitchFamily="34" charset="0"/>
            </a:endParaRPr>
          </a:p>
        </p:txBody>
      </p:sp>
      <p:sp>
        <p:nvSpPr>
          <p:cNvPr id="19" name="TextBox 18"/>
          <p:cNvSpPr txBox="1"/>
          <p:nvPr/>
        </p:nvSpPr>
        <p:spPr bwMode="white">
          <a:xfrm>
            <a:off x="0" y="6080174"/>
            <a:ext cx="1295063" cy="275103"/>
          </a:xfrm>
          <a:prstGeom prst="rect">
            <a:avLst/>
          </a:prstGeom>
          <a:noFill/>
          <a:ln>
            <a:noFill/>
          </a:ln>
        </p:spPr>
        <p:txBody>
          <a:bodyPr wrap="square" lIns="91424" tIns="45712" rIns="91424" bIns="45712" rtlCol="0">
            <a:spAutoFit/>
          </a:bodyPr>
          <a:lstStyle/>
          <a:p>
            <a:r>
              <a:rPr lang="en-US" sz="1200" dirty="0">
                <a:solidFill>
                  <a:schemeClr val="bg1"/>
                </a:solidFill>
                <a:latin typeface="Arial" panose="020B0604020202020204" pitchFamily="34" charset="0"/>
                <a:cs typeface="Arial" panose="020B0604020202020204" pitchFamily="34" charset="0"/>
              </a:rPr>
              <a:t>DEFINITION:</a:t>
            </a:r>
          </a:p>
        </p:txBody>
      </p:sp>
      <p:grpSp>
        <p:nvGrpSpPr>
          <p:cNvPr id="20" name="Group 4"/>
          <p:cNvGrpSpPr>
            <a:grpSpLocks noChangeAspect="1"/>
          </p:cNvGrpSpPr>
          <p:nvPr/>
        </p:nvGrpSpPr>
        <p:grpSpPr bwMode="auto">
          <a:xfrm>
            <a:off x="436563" y="6384958"/>
            <a:ext cx="422275" cy="328613"/>
            <a:chOff x="275" y="1308"/>
            <a:chExt cx="266" cy="207"/>
          </a:xfrm>
        </p:grpSpPr>
        <p:sp>
          <p:nvSpPr>
            <p:cNvPr id="21" name="AutoShape 3"/>
            <p:cNvSpPr>
              <a:spLocks noChangeAspect="1" noChangeArrowheads="1" noTextEdit="1"/>
            </p:cNvSpPr>
            <p:nvPr/>
          </p:nvSpPr>
          <p:spPr bwMode="auto">
            <a:xfrm>
              <a:off x="275" y="1308"/>
              <a:ext cx="26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5"/>
            <p:cNvSpPr>
              <a:spLocks noEditPoints="1"/>
            </p:cNvSpPr>
            <p:nvPr/>
          </p:nvSpPr>
          <p:spPr bwMode="auto">
            <a:xfrm>
              <a:off x="275" y="1308"/>
              <a:ext cx="266" cy="177"/>
            </a:xfrm>
            <a:custGeom>
              <a:avLst/>
              <a:gdLst>
                <a:gd name="T0" fmla="*/ 1284 w 1330"/>
                <a:gd name="T1" fmla="*/ 75 h 886"/>
                <a:gd name="T2" fmla="*/ 1308 w 1330"/>
                <a:gd name="T3" fmla="*/ 78 h 886"/>
                <a:gd name="T4" fmla="*/ 1329 w 1330"/>
                <a:gd name="T5" fmla="*/ 85 h 886"/>
                <a:gd name="T6" fmla="*/ 1329 w 1330"/>
                <a:gd name="T7" fmla="*/ 837 h 886"/>
                <a:gd name="T8" fmla="*/ 1228 w 1330"/>
                <a:gd name="T9" fmla="*/ 849 h 886"/>
                <a:gd name="T10" fmla="*/ 1052 w 1330"/>
                <a:gd name="T11" fmla="*/ 843 h 886"/>
                <a:gd name="T12" fmla="*/ 921 w 1330"/>
                <a:gd name="T13" fmla="*/ 836 h 886"/>
                <a:gd name="T14" fmla="*/ 797 w 1330"/>
                <a:gd name="T15" fmla="*/ 844 h 886"/>
                <a:gd name="T16" fmla="*/ 733 w 1330"/>
                <a:gd name="T17" fmla="*/ 871 h 886"/>
                <a:gd name="T18" fmla="*/ 678 w 1330"/>
                <a:gd name="T19" fmla="*/ 886 h 886"/>
                <a:gd name="T20" fmla="*/ 636 w 1330"/>
                <a:gd name="T21" fmla="*/ 884 h 886"/>
                <a:gd name="T22" fmla="*/ 581 w 1330"/>
                <a:gd name="T23" fmla="*/ 868 h 886"/>
                <a:gd name="T24" fmla="*/ 7 w 1330"/>
                <a:gd name="T25" fmla="*/ 844 h 886"/>
                <a:gd name="T26" fmla="*/ 2 w 1330"/>
                <a:gd name="T27" fmla="*/ 837 h 886"/>
                <a:gd name="T28" fmla="*/ 0 w 1330"/>
                <a:gd name="T29" fmla="*/ 101 h 886"/>
                <a:gd name="T30" fmla="*/ 10 w 1330"/>
                <a:gd name="T31" fmla="*/ 82 h 886"/>
                <a:gd name="T32" fmla="*/ 43 w 1330"/>
                <a:gd name="T33" fmla="*/ 70 h 886"/>
                <a:gd name="T34" fmla="*/ 52 w 1330"/>
                <a:gd name="T35" fmla="*/ 49 h 886"/>
                <a:gd name="T36" fmla="*/ 48 w 1330"/>
                <a:gd name="T37" fmla="*/ 20 h 886"/>
                <a:gd name="T38" fmla="*/ 63 w 1330"/>
                <a:gd name="T39" fmla="*/ 4 h 886"/>
                <a:gd name="T40" fmla="*/ 222 w 1330"/>
                <a:gd name="T41" fmla="*/ 6 h 886"/>
                <a:gd name="T42" fmla="*/ 394 w 1330"/>
                <a:gd name="T43" fmla="*/ 0 h 886"/>
                <a:gd name="T44" fmla="*/ 525 w 1330"/>
                <a:gd name="T45" fmla="*/ 9 h 886"/>
                <a:gd name="T46" fmla="*/ 612 w 1330"/>
                <a:gd name="T47" fmla="*/ 34 h 886"/>
                <a:gd name="T48" fmla="*/ 661 w 1330"/>
                <a:gd name="T49" fmla="*/ 69 h 886"/>
                <a:gd name="T50" fmla="*/ 709 w 1330"/>
                <a:gd name="T51" fmla="*/ 36 h 886"/>
                <a:gd name="T52" fmla="*/ 774 w 1330"/>
                <a:gd name="T53" fmla="*/ 15 h 886"/>
                <a:gd name="T54" fmla="*/ 933 w 1330"/>
                <a:gd name="T55" fmla="*/ 0 h 886"/>
                <a:gd name="T56" fmla="*/ 1188 w 1330"/>
                <a:gd name="T57" fmla="*/ 10 h 886"/>
                <a:gd name="T58" fmla="*/ 1270 w 1330"/>
                <a:gd name="T59" fmla="*/ 11 h 886"/>
                <a:gd name="T60" fmla="*/ 1280 w 1330"/>
                <a:gd name="T61" fmla="*/ 19 h 886"/>
                <a:gd name="T62" fmla="*/ 1280 w 1330"/>
                <a:gd name="T63" fmla="*/ 61 h 886"/>
                <a:gd name="T64" fmla="*/ 1241 w 1330"/>
                <a:gd name="T65" fmla="*/ 45 h 886"/>
                <a:gd name="T66" fmla="*/ 1094 w 1330"/>
                <a:gd name="T67" fmla="*/ 45 h 886"/>
                <a:gd name="T68" fmla="*/ 938 w 1330"/>
                <a:gd name="T69" fmla="*/ 37 h 886"/>
                <a:gd name="T70" fmla="*/ 816 w 1330"/>
                <a:gd name="T71" fmla="*/ 42 h 886"/>
                <a:gd name="T72" fmla="*/ 734 w 1330"/>
                <a:gd name="T73" fmla="*/ 67 h 886"/>
                <a:gd name="T74" fmla="*/ 684 w 1330"/>
                <a:gd name="T75" fmla="*/ 101 h 886"/>
                <a:gd name="T76" fmla="*/ 705 w 1330"/>
                <a:gd name="T77" fmla="*/ 770 h 886"/>
                <a:gd name="T78" fmla="*/ 823 w 1330"/>
                <a:gd name="T79" fmla="*/ 744 h 886"/>
                <a:gd name="T80" fmla="*/ 1015 w 1330"/>
                <a:gd name="T81" fmla="*/ 739 h 886"/>
                <a:gd name="T82" fmla="*/ 596 w 1330"/>
                <a:gd name="T83" fmla="*/ 756 h 886"/>
                <a:gd name="T84" fmla="*/ 633 w 1330"/>
                <a:gd name="T85" fmla="*/ 782 h 886"/>
                <a:gd name="T86" fmla="*/ 643 w 1330"/>
                <a:gd name="T87" fmla="*/ 781 h 886"/>
                <a:gd name="T88" fmla="*/ 645 w 1330"/>
                <a:gd name="T89" fmla="*/ 101 h 886"/>
                <a:gd name="T90" fmla="*/ 596 w 1330"/>
                <a:gd name="T91" fmla="*/ 67 h 886"/>
                <a:gd name="T92" fmla="*/ 514 w 1330"/>
                <a:gd name="T93" fmla="*/ 42 h 886"/>
                <a:gd name="T94" fmla="*/ 394 w 1330"/>
                <a:gd name="T95" fmla="*/ 37 h 886"/>
                <a:gd name="T96" fmla="*/ 237 w 1330"/>
                <a:gd name="T97" fmla="*/ 45 h 886"/>
                <a:gd name="T98" fmla="*/ 88 w 1330"/>
                <a:gd name="T99" fmla="*/ 45 h 886"/>
                <a:gd name="T100" fmla="*/ 88 w 1330"/>
                <a:gd name="T101" fmla="*/ 749 h 886"/>
                <a:gd name="T102" fmla="*/ 348 w 1330"/>
                <a:gd name="T103" fmla="*/ 739 h 886"/>
                <a:gd name="T104" fmla="*/ 509 w 1330"/>
                <a:gd name="T105" fmla="*/ 744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30" h="886">
                  <a:moveTo>
                    <a:pt x="1280" y="69"/>
                  </a:moveTo>
                  <a:lnTo>
                    <a:pt x="1280" y="69"/>
                  </a:lnTo>
                  <a:lnTo>
                    <a:pt x="1283" y="72"/>
                  </a:lnTo>
                  <a:lnTo>
                    <a:pt x="1284" y="75"/>
                  </a:lnTo>
                  <a:lnTo>
                    <a:pt x="1288" y="76"/>
                  </a:lnTo>
                  <a:lnTo>
                    <a:pt x="1292" y="77"/>
                  </a:lnTo>
                  <a:lnTo>
                    <a:pt x="1299" y="78"/>
                  </a:lnTo>
                  <a:lnTo>
                    <a:pt x="1308" y="78"/>
                  </a:lnTo>
                  <a:lnTo>
                    <a:pt x="1316" y="78"/>
                  </a:lnTo>
                  <a:lnTo>
                    <a:pt x="1324" y="80"/>
                  </a:lnTo>
                  <a:lnTo>
                    <a:pt x="1326" y="82"/>
                  </a:lnTo>
                  <a:lnTo>
                    <a:pt x="1329" y="85"/>
                  </a:lnTo>
                  <a:lnTo>
                    <a:pt x="1330" y="88"/>
                  </a:lnTo>
                  <a:lnTo>
                    <a:pt x="1329" y="93"/>
                  </a:lnTo>
                  <a:lnTo>
                    <a:pt x="1329" y="93"/>
                  </a:lnTo>
                  <a:lnTo>
                    <a:pt x="1329" y="837"/>
                  </a:lnTo>
                  <a:lnTo>
                    <a:pt x="1329" y="837"/>
                  </a:lnTo>
                  <a:lnTo>
                    <a:pt x="1296" y="843"/>
                  </a:lnTo>
                  <a:lnTo>
                    <a:pt x="1263" y="847"/>
                  </a:lnTo>
                  <a:lnTo>
                    <a:pt x="1228" y="849"/>
                  </a:lnTo>
                  <a:lnTo>
                    <a:pt x="1193" y="849"/>
                  </a:lnTo>
                  <a:lnTo>
                    <a:pt x="1159" y="849"/>
                  </a:lnTo>
                  <a:lnTo>
                    <a:pt x="1123" y="847"/>
                  </a:lnTo>
                  <a:lnTo>
                    <a:pt x="1052" y="843"/>
                  </a:lnTo>
                  <a:lnTo>
                    <a:pt x="1052" y="843"/>
                  </a:lnTo>
                  <a:lnTo>
                    <a:pt x="986" y="838"/>
                  </a:lnTo>
                  <a:lnTo>
                    <a:pt x="954" y="837"/>
                  </a:lnTo>
                  <a:lnTo>
                    <a:pt x="921" y="836"/>
                  </a:lnTo>
                  <a:lnTo>
                    <a:pt x="889" y="837"/>
                  </a:lnTo>
                  <a:lnTo>
                    <a:pt x="858" y="838"/>
                  </a:lnTo>
                  <a:lnTo>
                    <a:pt x="827" y="841"/>
                  </a:lnTo>
                  <a:lnTo>
                    <a:pt x="797" y="844"/>
                  </a:lnTo>
                  <a:lnTo>
                    <a:pt x="797" y="844"/>
                  </a:lnTo>
                  <a:lnTo>
                    <a:pt x="779" y="849"/>
                  </a:lnTo>
                  <a:lnTo>
                    <a:pt x="762" y="856"/>
                  </a:lnTo>
                  <a:lnTo>
                    <a:pt x="733" y="871"/>
                  </a:lnTo>
                  <a:lnTo>
                    <a:pt x="717" y="877"/>
                  </a:lnTo>
                  <a:lnTo>
                    <a:pt x="699" y="882"/>
                  </a:lnTo>
                  <a:lnTo>
                    <a:pt x="689" y="884"/>
                  </a:lnTo>
                  <a:lnTo>
                    <a:pt x="678" y="886"/>
                  </a:lnTo>
                  <a:lnTo>
                    <a:pt x="666" y="886"/>
                  </a:lnTo>
                  <a:lnTo>
                    <a:pt x="652" y="886"/>
                  </a:lnTo>
                  <a:lnTo>
                    <a:pt x="652" y="886"/>
                  </a:lnTo>
                  <a:lnTo>
                    <a:pt x="636" y="884"/>
                  </a:lnTo>
                  <a:lnTo>
                    <a:pt x="621" y="882"/>
                  </a:lnTo>
                  <a:lnTo>
                    <a:pt x="607" y="878"/>
                  </a:lnTo>
                  <a:lnTo>
                    <a:pt x="594" y="874"/>
                  </a:lnTo>
                  <a:lnTo>
                    <a:pt x="581" y="868"/>
                  </a:lnTo>
                  <a:lnTo>
                    <a:pt x="569" y="862"/>
                  </a:lnTo>
                  <a:lnTo>
                    <a:pt x="539" y="844"/>
                  </a:lnTo>
                  <a:lnTo>
                    <a:pt x="539" y="844"/>
                  </a:lnTo>
                  <a:lnTo>
                    <a:pt x="7" y="844"/>
                  </a:lnTo>
                  <a:lnTo>
                    <a:pt x="7" y="844"/>
                  </a:lnTo>
                  <a:lnTo>
                    <a:pt x="7" y="841"/>
                  </a:lnTo>
                  <a:lnTo>
                    <a:pt x="6" y="838"/>
                  </a:lnTo>
                  <a:lnTo>
                    <a:pt x="2" y="837"/>
                  </a:lnTo>
                  <a:lnTo>
                    <a:pt x="0" y="837"/>
                  </a:lnTo>
                  <a:lnTo>
                    <a:pt x="0" y="837"/>
                  </a:lnTo>
                  <a:lnTo>
                    <a:pt x="0" y="101"/>
                  </a:lnTo>
                  <a:lnTo>
                    <a:pt x="0" y="101"/>
                  </a:lnTo>
                  <a:lnTo>
                    <a:pt x="0" y="95"/>
                  </a:lnTo>
                  <a:lnTo>
                    <a:pt x="2" y="90"/>
                  </a:lnTo>
                  <a:lnTo>
                    <a:pt x="6" y="85"/>
                  </a:lnTo>
                  <a:lnTo>
                    <a:pt x="10" y="82"/>
                  </a:lnTo>
                  <a:lnTo>
                    <a:pt x="21" y="77"/>
                  </a:lnTo>
                  <a:lnTo>
                    <a:pt x="32" y="73"/>
                  </a:lnTo>
                  <a:lnTo>
                    <a:pt x="38" y="72"/>
                  </a:lnTo>
                  <a:lnTo>
                    <a:pt x="43" y="70"/>
                  </a:lnTo>
                  <a:lnTo>
                    <a:pt x="47" y="66"/>
                  </a:lnTo>
                  <a:lnTo>
                    <a:pt x="51" y="61"/>
                  </a:lnTo>
                  <a:lnTo>
                    <a:pt x="52" y="56"/>
                  </a:lnTo>
                  <a:lnTo>
                    <a:pt x="52" y="49"/>
                  </a:lnTo>
                  <a:lnTo>
                    <a:pt x="51" y="40"/>
                  </a:lnTo>
                  <a:lnTo>
                    <a:pt x="47" y="29"/>
                  </a:lnTo>
                  <a:lnTo>
                    <a:pt x="47" y="29"/>
                  </a:lnTo>
                  <a:lnTo>
                    <a:pt x="48" y="20"/>
                  </a:lnTo>
                  <a:lnTo>
                    <a:pt x="52" y="12"/>
                  </a:lnTo>
                  <a:lnTo>
                    <a:pt x="57" y="7"/>
                  </a:lnTo>
                  <a:lnTo>
                    <a:pt x="63" y="4"/>
                  </a:lnTo>
                  <a:lnTo>
                    <a:pt x="63" y="4"/>
                  </a:lnTo>
                  <a:lnTo>
                    <a:pt x="88" y="6"/>
                  </a:lnTo>
                  <a:lnTo>
                    <a:pt x="114" y="7"/>
                  </a:lnTo>
                  <a:lnTo>
                    <a:pt x="168" y="7"/>
                  </a:lnTo>
                  <a:lnTo>
                    <a:pt x="222" y="6"/>
                  </a:lnTo>
                  <a:lnTo>
                    <a:pt x="278" y="4"/>
                  </a:lnTo>
                  <a:lnTo>
                    <a:pt x="278" y="4"/>
                  </a:lnTo>
                  <a:lnTo>
                    <a:pt x="335" y="1"/>
                  </a:lnTo>
                  <a:lnTo>
                    <a:pt x="394" y="0"/>
                  </a:lnTo>
                  <a:lnTo>
                    <a:pt x="448" y="1"/>
                  </a:lnTo>
                  <a:lnTo>
                    <a:pt x="474" y="2"/>
                  </a:lnTo>
                  <a:lnTo>
                    <a:pt x="500" y="5"/>
                  </a:lnTo>
                  <a:lnTo>
                    <a:pt x="525" y="9"/>
                  </a:lnTo>
                  <a:lnTo>
                    <a:pt x="549" y="12"/>
                  </a:lnTo>
                  <a:lnTo>
                    <a:pt x="571" y="19"/>
                  </a:lnTo>
                  <a:lnTo>
                    <a:pt x="592" y="25"/>
                  </a:lnTo>
                  <a:lnTo>
                    <a:pt x="612" y="34"/>
                  </a:lnTo>
                  <a:lnTo>
                    <a:pt x="630" y="44"/>
                  </a:lnTo>
                  <a:lnTo>
                    <a:pt x="646" y="55"/>
                  </a:lnTo>
                  <a:lnTo>
                    <a:pt x="661" y="69"/>
                  </a:lnTo>
                  <a:lnTo>
                    <a:pt x="661" y="69"/>
                  </a:lnTo>
                  <a:lnTo>
                    <a:pt x="671" y="60"/>
                  </a:lnTo>
                  <a:lnTo>
                    <a:pt x="683" y="51"/>
                  </a:lnTo>
                  <a:lnTo>
                    <a:pt x="695" y="42"/>
                  </a:lnTo>
                  <a:lnTo>
                    <a:pt x="709" y="36"/>
                  </a:lnTo>
                  <a:lnTo>
                    <a:pt x="724" y="30"/>
                  </a:lnTo>
                  <a:lnTo>
                    <a:pt x="740" y="24"/>
                  </a:lnTo>
                  <a:lnTo>
                    <a:pt x="756" y="19"/>
                  </a:lnTo>
                  <a:lnTo>
                    <a:pt x="774" y="15"/>
                  </a:lnTo>
                  <a:lnTo>
                    <a:pt x="811" y="9"/>
                  </a:lnTo>
                  <a:lnTo>
                    <a:pt x="849" y="4"/>
                  </a:lnTo>
                  <a:lnTo>
                    <a:pt x="890" y="1"/>
                  </a:lnTo>
                  <a:lnTo>
                    <a:pt x="933" y="0"/>
                  </a:lnTo>
                  <a:lnTo>
                    <a:pt x="975" y="0"/>
                  </a:lnTo>
                  <a:lnTo>
                    <a:pt x="1018" y="1"/>
                  </a:lnTo>
                  <a:lnTo>
                    <a:pt x="1105" y="5"/>
                  </a:lnTo>
                  <a:lnTo>
                    <a:pt x="1188" y="10"/>
                  </a:lnTo>
                  <a:lnTo>
                    <a:pt x="1228" y="11"/>
                  </a:lnTo>
                  <a:lnTo>
                    <a:pt x="1264" y="12"/>
                  </a:lnTo>
                  <a:lnTo>
                    <a:pt x="1264" y="12"/>
                  </a:lnTo>
                  <a:lnTo>
                    <a:pt x="1270" y="11"/>
                  </a:lnTo>
                  <a:lnTo>
                    <a:pt x="1274" y="12"/>
                  </a:lnTo>
                  <a:lnTo>
                    <a:pt x="1277" y="14"/>
                  </a:lnTo>
                  <a:lnTo>
                    <a:pt x="1279" y="16"/>
                  </a:lnTo>
                  <a:lnTo>
                    <a:pt x="1280" y="19"/>
                  </a:lnTo>
                  <a:lnTo>
                    <a:pt x="1282" y="22"/>
                  </a:lnTo>
                  <a:lnTo>
                    <a:pt x="1282" y="31"/>
                  </a:lnTo>
                  <a:lnTo>
                    <a:pt x="1280" y="51"/>
                  </a:lnTo>
                  <a:lnTo>
                    <a:pt x="1280" y="61"/>
                  </a:lnTo>
                  <a:lnTo>
                    <a:pt x="1280" y="69"/>
                  </a:lnTo>
                  <a:close/>
                  <a:moveTo>
                    <a:pt x="1241" y="749"/>
                  </a:moveTo>
                  <a:lnTo>
                    <a:pt x="1241" y="749"/>
                  </a:lnTo>
                  <a:lnTo>
                    <a:pt x="1241" y="45"/>
                  </a:lnTo>
                  <a:lnTo>
                    <a:pt x="1241" y="45"/>
                  </a:lnTo>
                  <a:lnTo>
                    <a:pt x="1193" y="46"/>
                  </a:lnTo>
                  <a:lnTo>
                    <a:pt x="1144" y="46"/>
                  </a:lnTo>
                  <a:lnTo>
                    <a:pt x="1094" y="45"/>
                  </a:lnTo>
                  <a:lnTo>
                    <a:pt x="1043" y="41"/>
                  </a:lnTo>
                  <a:lnTo>
                    <a:pt x="1043" y="41"/>
                  </a:lnTo>
                  <a:lnTo>
                    <a:pt x="990" y="39"/>
                  </a:lnTo>
                  <a:lnTo>
                    <a:pt x="938" y="37"/>
                  </a:lnTo>
                  <a:lnTo>
                    <a:pt x="887" y="37"/>
                  </a:lnTo>
                  <a:lnTo>
                    <a:pt x="862" y="37"/>
                  </a:lnTo>
                  <a:lnTo>
                    <a:pt x="838" y="40"/>
                  </a:lnTo>
                  <a:lnTo>
                    <a:pt x="816" y="42"/>
                  </a:lnTo>
                  <a:lnTo>
                    <a:pt x="794" y="47"/>
                  </a:lnTo>
                  <a:lnTo>
                    <a:pt x="772" y="52"/>
                  </a:lnTo>
                  <a:lnTo>
                    <a:pt x="753" y="59"/>
                  </a:lnTo>
                  <a:lnTo>
                    <a:pt x="734" y="67"/>
                  </a:lnTo>
                  <a:lnTo>
                    <a:pt x="715" y="76"/>
                  </a:lnTo>
                  <a:lnTo>
                    <a:pt x="699" y="88"/>
                  </a:lnTo>
                  <a:lnTo>
                    <a:pt x="684" y="101"/>
                  </a:lnTo>
                  <a:lnTo>
                    <a:pt x="684" y="101"/>
                  </a:lnTo>
                  <a:lnTo>
                    <a:pt x="684" y="780"/>
                  </a:lnTo>
                  <a:lnTo>
                    <a:pt x="684" y="780"/>
                  </a:lnTo>
                  <a:lnTo>
                    <a:pt x="694" y="775"/>
                  </a:lnTo>
                  <a:lnTo>
                    <a:pt x="705" y="770"/>
                  </a:lnTo>
                  <a:lnTo>
                    <a:pt x="731" y="761"/>
                  </a:lnTo>
                  <a:lnTo>
                    <a:pt x="759" y="754"/>
                  </a:lnTo>
                  <a:lnTo>
                    <a:pt x="790" y="747"/>
                  </a:lnTo>
                  <a:lnTo>
                    <a:pt x="823" y="744"/>
                  </a:lnTo>
                  <a:lnTo>
                    <a:pt x="859" y="741"/>
                  </a:lnTo>
                  <a:lnTo>
                    <a:pt x="897" y="739"/>
                  </a:lnTo>
                  <a:lnTo>
                    <a:pt x="935" y="739"/>
                  </a:lnTo>
                  <a:lnTo>
                    <a:pt x="1015" y="739"/>
                  </a:lnTo>
                  <a:lnTo>
                    <a:pt x="1094" y="741"/>
                  </a:lnTo>
                  <a:lnTo>
                    <a:pt x="1241" y="749"/>
                  </a:lnTo>
                  <a:close/>
                  <a:moveTo>
                    <a:pt x="596" y="756"/>
                  </a:moveTo>
                  <a:lnTo>
                    <a:pt x="596" y="756"/>
                  </a:lnTo>
                  <a:lnTo>
                    <a:pt x="601" y="760"/>
                  </a:lnTo>
                  <a:lnTo>
                    <a:pt x="608" y="765"/>
                  </a:lnTo>
                  <a:lnTo>
                    <a:pt x="625" y="778"/>
                  </a:lnTo>
                  <a:lnTo>
                    <a:pt x="633" y="782"/>
                  </a:lnTo>
                  <a:lnTo>
                    <a:pt x="636" y="783"/>
                  </a:lnTo>
                  <a:lnTo>
                    <a:pt x="640" y="785"/>
                  </a:lnTo>
                  <a:lnTo>
                    <a:pt x="641" y="783"/>
                  </a:lnTo>
                  <a:lnTo>
                    <a:pt x="643" y="781"/>
                  </a:lnTo>
                  <a:lnTo>
                    <a:pt x="645" y="777"/>
                  </a:lnTo>
                  <a:lnTo>
                    <a:pt x="645" y="772"/>
                  </a:lnTo>
                  <a:lnTo>
                    <a:pt x="645" y="772"/>
                  </a:lnTo>
                  <a:lnTo>
                    <a:pt x="645" y="101"/>
                  </a:lnTo>
                  <a:lnTo>
                    <a:pt x="645" y="101"/>
                  </a:lnTo>
                  <a:lnTo>
                    <a:pt x="630" y="88"/>
                  </a:lnTo>
                  <a:lnTo>
                    <a:pt x="613" y="76"/>
                  </a:lnTo>
                  <a:lnTo>
                    <a:pt x="596" y="67"/>
                  </a:lnTo>
                  <a:lnTo>
                    <a:pt x="577" y="59"/>
                  </a:lnTo>
                  <a:lnTo>
                    <a:pt x="558" y="52"/>
                  </a:lnTo>
                  <a:lnTo>
                    <a:pt x="536" y="47"/>
                  </a:lnTo>
                  <a:lnTo>
                    <a:pt x="514" y="42"/>
                  </a:lnTo>
                  <a:lnTo>
                    <a:pt x="492" y="40"/>
                  </a:lnTo>
                  <a:lnTo>
                    <a:pt x="468" y="37"/>
                  </a:lnTo>
                  <a:lnTo>
                    <a:pt x="443" y="37"/>
                  </a:lnTo>
                  <a:lnTo>
                    <a:pt x="394" y="37"/>
                  </a:lnTo>
                  <a:lnTo>
                    <a:pt x="342" y="39"/>
                  </a:lnTo>
                  <a:lnTo>
                    <a:pt x="288" y="42"/>
                  </a:lnTo>
                  <a:lnTo>
                    <a:pt x="288" y="42"/>
                  </a:lnTo>
                  <a:lnTo>
                    <a:pt x="237" y="45"/>
                  </a:lnTo>
                  <a:lnTo>
                    <a:pt x="186" y="46"/>
                  </a:lnTo>
                  <a:lnTo>
                    <a:pt x="137" y="47"/>
                  </a:lnTo>
                  <a:lnTo>
                    <a:pt x="112" y="46"/>
                  </a:lnTo>
                  <a:lnTo>
                    <a:pt x="88" y="45"/>
                  </a:lnTo>
                  <a:lnTo>
                    <a:pt x="88" y="45"/>
                  </a:lnTo>
                  <a:lnTo>
                    <a:pt x="88" y="385"/>
                  </a:lnTo>
                  <a:lnTo>
                    <a:pt x="88" y="749"/>
                  </a:lnTo>
                  <a:lnTo>
                    <a:pt x="88" y="749"/>
                  </a:lnTo>
                  <a:lnTo>
                    <a:pt x="150" y="746"/>
                  </a:lnTo>
                  <a:lnTo>
                    <a:pt x="215" y="742"/>
                  </a:lnTo>
                  <a:lnTo>
                    <a:pt x="281" y="740"/>
                  </a:lnTo>
                  <a:lnTo>
                    <a:pt x="348" y="739"/>
                  </a:lnTo>
                  <a:lnTo>
                    <a:pt x="414" y="739"/>
                  </a:lnTo>
                  <a:lnTo>
                    <a:pt x="446" y="739"/>
                  </a:lnTo>
                  <a:lnTo>
                    <a:pt x="478" y="741"/>
                  </a:lnTo>
                  <a:lnTo>
                    <a:pt x="509" y="744"/>
                  </a:lnTo>
                  <a:lnTo>
                    <a:pt x="539" y="746"/>
                  </a:lnTo>
                  <a:lnTo>
                    <a:pt x="568" y="751"/>
                  </a:lnTo>
                  <a:lnTo>
                    <a:pt x="596" y="7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6"/>
            <p:cNvSpPr>
              <a:spLocks/>
            </p:cNvSpPr>
            <p:nvPr/>
          </p:nvSpPr>
          <p:spPr bwMode="auto">
            <a:xfrm>
              <a:off x="275" y="1308"/>
              <a:ext cx="266" cy="177"/>
            </a:xfrm>
            <a:custGeom>
              <a:avLst/>
              <a:gdLst>
                <a:gd name="T0" fmla="*/ 1283 w 1330"/>
                <a:gd name="T1" fmla="*/ 72 h 886"/>
                <a:gd name="T2" fmla="*/ 1292 w 1330"/>
                <a:gd name="T3" fmla="*/ 77 h 886"/>
                <a:gd name="T4" fmla="*/ 1316 w 1330"/>
                <a:gd name="T5" fmla="*/ 78 h 886"/>
                <a:gd name="T6" fmla="*/ 1329 w 1330"/>
                <a:gd name="T7" fmla="*/ 85 h 886"/>
                <a:gd name="T8" fmla="*/ 1329 w 1330"/>
                <a:gd name="T9" fmla="*/ 93 h 886"/>
                <a:gd name="T10" fmla="*/ 1296 w 1330"/>
                <a:gd name="T11" fmla="*/ 843 h 886"/>
                <a:gd name="T12" fmla="*/ 1193 w 1330"/>
                <a:gd name="T13" fmla="*/ 849 h 886"/>
                <a:gd name="T14" fmla="*/ 1052 w 1330"/>
                <a:gd name="T15" fmla="*/ 843 h 886"/>
                <a:gd name="T16" fmla="*/ 954 w 1330"/>
                <a:gd name="T17" fmla="*/ 837 h 886"/>
                <a:gd name="T18" fmla="*/ 858 w 1330"/>
                <a:gd name="T19" fmla="*/ 838 h 886"/>
                <a:gd name="T20" fmla="*/ 797 w 1330"/>
                <a:gd name="T21" fmla="*/ 844 h 886"/>
                <a:gd name="T22" fmla="*/ 733 w 1330"/>
                <a:gd name="T23" fmla="*/ 871 h 886"/>
                <a:gd name="T24" fmla="*/ 689 w 1330"/>
                <a:gd name="T25" fmla="*/ 884 h 886"/>
                <a:gd name="T26" fmla="*/ 652 w 1330"/>
                <a:gd name="T27" fmla="*/ 886 h 886"/>
                <a:gd name="T28" fmla="*/ 621 w 1330"/>
                <a:gd name="T29" fmla="*/ 882 h 886"/>
                <a:gd name="T30" fmla="*/ 581 w 1330"/>
                <a:gd name="T31" fmla="*/ 868 h 886"/>
                <a:gd name="T32" fmla="*/ 539 w 1330"/>
                <a:gd name="T33" fmla="*/ 844 h 886"/>
                <a:gd name="T34" fmla="*/ 7 w 1330"/>
                <a:gd name="T35" fmla="*/ 841 h 886"/>
                <a:gd name="T36" fmla="*/ 0 w 1330"/>
                <a:gd name="T37" fmla="*/ 837 h 886"/>
                <a:gd name="T38" fmla="*/ 0 w 1330"/>
                <a:gd name="T39" fmla="*/ 101 h 886"/>
                <a:gd name="T40" fmla="*/ 6 w 1330"/>
                <a:gd name="T41" fmla="*/ 85 h 886"/>
                <a:gd name="T42" fmla="*/ 32 w 1330"/>
                <a:gd name="T43" fmla="*/ 73 h 886"/>
                <a:gd name="T44" fmla="*/ 47 w 1330"/>
                <a:gd name="T45" fmla="*/ 66 h 886"/>
                <a:gd name="T46" fmla="*/ 52 w 1330"/>
                <a:gd name="T47" fmla="*/ 49 h 886"/>
                <a:gd name="T48" fmla="*/ 47 w 1330"/>
                <a:gd name="T49" fmla="*/ 29 h 886"/>
                <a:gd name="T50" fmla="*/ 57 w 1330"/>
                <a:gd name="T51" fmla="*/ 7 h 886"/>
                <a:gd name="T52" fmla="*/ 88 w 1330"/>
                <a:gd name="T53" fmla="*/ 6 h 886"/>
                <a:gd name="T54" fmla="*/ 222 w 1330"/>
                <a:gd name="T55" fmla="*/ 6 h 886"/>
                <a:gd name="T56" fmla="*/ 335 w 1330"/>
                <a:gd name="T57" fmla="*/ 1 h 886"/>
                <a:gd name="T58" fmla="*/ 474 w 1330"/>
                <a:gd name="T59" fmla="*/ 2 h 886"/>
                <a:gd name="T60" fmla="*/ 549 w 1330"/>
                <a:gd name="T61" fmla="*/ 12 h 886"/>
                <a:gd name="T62" fmla="*/ 612 w 1330"/>
                <a:gd name="T63" fmla="*/ 34 h 886"/>
                <a:gd name="T64" fmla="*/ 661 w 1330"/>
                <a:gd name="T65" fmla="*/ 69 h 886"/>
                <a:gd name="T66" fmla="*/ 683 w 1330"/>
                <a:gd name="T67" fmla="*/ 51 h 886"/>
                <a:gd name="T68" fmla="*/ 724 w 1330"/>
                <a:gd name="T69" fmla="*/ 30 h 886"/>
                <a:gd name="T70" fmla="*/ 774 w 1330"/>
                <a:gd name="T71" fmla="*/ 15 h 886"/>
                <a:gd name="T72" fmla="*/ 890 w 1330"/>
                <a:gd name="T73" fmla="*/ 1 h 886"/>
                <a:gd name="T74" fmla="*/ 1018 w 1330"/>
                <a:gd name="T75" fmla="*/ 1 h 886"/>
                <a:gd name="T76" fmla="*/ 1228 w 1330"/>
                <a:gd name="T77" fmla="*/ 11 h 886"/>
                <a:gd name="T78" fmla="*/ 1270 w 1330"/>
                <a:gd name="T79" fmla="*/ 11 h 886"/>
                <a:gd name="T80" fmla="*/ 1279 w 1330"/>
                <a:gd name="T81" fmla="*/ 16 h 886"/>
                <a:gd name="T82" fmla="*/ 1282 w 1330"/>
                <a:gd name="T83" fmla="*/ 31 h 886"/>
                <a:gd name="T84" fmla="*/ 1280 w 1330"/>
                <a:gd name="T85" fmla="*/ 69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30" h="886">
                  <a:moveTo>
                    <a:pt x="1280" y="69"/>
                  </a:moveTo>
                  <a:lnTo>
                    <a:pt x="1280" y="69"/>
                  </a:lnTo>
                  <a:lnTo>
                    <a:pt x="1283" y="72"/>
                  </a:lnTo>
                  <a:lnTo>
                    <a:pt x="1284" y="75"/>
                  </a:lnTo>
                  <a:lnTo>
                    <a:pt x="1288" y="76"/>
                  </a:lnTo>
                  <a:lnTo>
                    <a:pt x="1292" y="77"/>
                  </a:lnTo>
                  <a:lnTo>
                    <a:pt x="1299" y="78"/>
                  </a:lnTo>
                  <a:lnTo>
                    <a:pt x="1308" y="78"/>
                  </a:lnTo>
                  <a:lnTo>
                    <a:pt x="1316" y="78"/>
                  </a:lnTo>
                  <a:lnTo>
                    <a:pt x="1324" y="80"/>
                  </a:lnTo>
                  <a:lnTo>
                    <a:pt x="1326" y="82"/>
                  </a:lnTo>
                  <a:lnTo>
                    <a:pt x="1329" y="85"/>
                  </a:lnTo>
                  <a:lnTo>
                    <a:pt x="1330" y="88"/>
                  </a:lnTo>
                  <a:lnTo>
                    <a:pt x="1329" y="93"/>
                  </a:lnTo>
                  <a:lnTo>
                    <a:pt x="1329" y="93"/>
                  </a:lnTo>
                  <a:lnTo>
                    <a:pt x="1329" y="837"/>
                  </a:lnTo>
                  <a:lnTo>
                    <a:pt x="1329" y="837"/>
                  </a:lnTo>
                  <a:lnTo>
                    <a:pt x="1296" y="843"/>
                  </a:lnTo>
                  <a:lnTo>
                    <a:pt x="1263" y="847"/>
                  </a:lnTo>
                  <a:lnTo>
                    <a:pt x="1228" y="849"/>
                  </a:lnTo>
                  <a:lnTo>
                    <a:pt x="1193" y="849"/>
                  </a:lnTo>
                  <a:lnTo>
                    <a:pt x="1159" y="849"/>
                  </a:lnTo>
                  <a:lnTo>
                    <a:pt x="1123" y="847"/>
                  </a:lnTo>
                  <a:lnTo>
                    <a:pt x="1052" y="843"/>
                  </a:lnTo>
                  <a:lnTo>
                    <a:pt x="1052" y="843"/>
                  </a:lnTo>
                  <a:lnTo>
                    <a:pt x="986" y="838"/>
                  </a:lnTo>
                  <a:lnTo>
                    <a:pt x="954" y="837"/>
                  </a:lnTo>
                  <a:lnTo>
                    <a:pt x="921" y="836"/>
                  </a:lnTo>
                  <a:lnTo>
                    <a:pt x="889" y="837"/>
                  </a:lnTo>
                  <a:lnTo>
                    <a:pt x="858" y="838"/>
                  </a:lnTo>
                  <a:lnTo>
                    <a:pt x="827" y="841"/>
                  </a:lnTo>
                  <a:lnTo>
                    <a:pt x="797" y="844"/>
                  </a:lnTo>
                  <a:lnTo>
                    <a:pt x="797" y="844"/>
                  </a:lnTo>
                  <a:lnTo>
                    <a:pt x="779" y="849"/>
                  </a:lnTo>
                  <a:lnTo>
                    <a:pt x="762" y="856"/>
                  </a:lnTo>
                  <a:lnTo>
                    <a:pt x="733" y="871"/>
                  </a:lnTo>
                  <a:lnTo>
                    <a:pt x="717" y="877"/>
                  </a:lnTo>
                  <a:lnTo>
                    <a:pt x="699" y="882"/>
                  </a:lnTo>
                  <a:lnTo>
                    <a:pt x="689" y="884"/>
                  </a:lnTo>
                  <a:lnTo>
                    <a:pt x="678" y="886"/>
                  </a:lnTo>
                  <a:lnTo>
                    <a:pt x="666" y="886"/>
                  </a:lnTo>
                  <a:lnTo>
                    <a:pt x="652" y="886"/>
                  </a:lnTo>
                  <a:lnTo>
                    <a:pt x="652" y="886"/>
                  </a:lnTo>
                  <a:lnTo>
                    <a:pt x="636" y="884"/>
                  </a:lnTo>
                  <a:lnTo>
                    <a:pt x="621" y="882"/>
                  </a:lnTo>
                  <a:lnTo>
                    <a:pt x="607" y="878"/>
                  </a:lnTo>
                  <a:lnTo>
                    <a:pt x="594" y="874"/>
                  </a:lnTo>
                  <a:lnTo>
                    <a:pt x="581" y="868"/>
                  </a:lnTo>
                  <a:lnTo>
                    <a:pt x="569" y="862"/>
                  </a:lnTo>
                  <a:lnTo>
                    <a:pt x="539" y="844"/>
                  </a:lnTo>
                  <a:lnTo>
                    <a:pt x="539" y="844"/>
                  </a:lnTo>
                  <a:lnTo>
                    <a:pt x="7" y="844"/>
                  </a:lnTo>
                  <a:lnTo>
                    <a:pt x="7" y="844"/>
                  </a:lnTo>
                  <a:lnTo>
                    <a:pt x="7" y="841"/>
                  </a:lnTo>
                  <a:lnTo>
                    <a:pt x="6" y="838"/>
                  </a:lnTo>
                  <a:lnTo>
                    <a:pt x="2" y="837"/>
                  </a:lnTo>
                  <a:lnTo>
                    <a:pt x="0" y="837"/>
                  </a:lnTo>
                  <a:lnTo>
                    <a:pt x="0" y="837"/>
                  </a:lnTo>
                  <a:lnTo>
                    <a:pt x="0" y="101"/>
                  </a:lnTo>
                  <a:lnTo>
                    <a:pt x="0" y="101"/>
                  </a:lnTo>
                  <a:lnTo>
                    <a:pt x="0" y="95"/>
                  </a:lnTo>
                  <a:lnTo>
                    <a:pt x="2" y="90"/>
                  </a:lnTo>
                  <a:lnTo>
                    <a:pt x="6" y="85"/>
                  </a:lnTo>
                  <a:lnTo>
                    <a:pt x="10" y="82"/>
                  </a:lnTo>
                  <a:lnTo>
                    <a:pt x="21" y="77"/>
                  </a:lnTo>
                  <a:lnTo>
                    <a:pt x="32" y="73"/>
                  </a:lnTo>
                  <a:lnTo>
                    <a:pt x="38" y="72"/>
                  </a:lnTo>
                  <a:lnTo>
                    <a:pt x="43" y="70"/>
                  </a:lnTo>
                  <a:lnTo>
                    <a:pt x="47" y="66"/>
                  </a:lnTo>
                  <a:lnTo>
                    <a:pt x="51" y="61"/>
                  </a:lnTo>
                  <a:lnTo>
                    <a:pt x="52" y="56"/>
                  </a:lnTo>
                  <a:lnTo>
                    <a:pt x="52" y="49"/>
                  </a:lnTo>
                  <a:lnTo>
                    <a:pt x="51" y="40"/>
                  </a:lnTo>
                  <a:lnTo>
                    <a:pt x="47" y="29"/>
                  </a:lnTo>
                  <a:lnTo>
                    <a:pt x="47" y="29"/>
                  </a:lnTo>
                  <a:lnTo>
                    <a:pt x="48" y="20"/>
                  </a:lnTo>
                  <a:lnTo>
                    <a:pt x="52" y="12"/>
                  </a:lnTo>
                  <a:lnTo>
                    <a:pt x="57" y="7"/>
                  </a:lnTo>
                  <a:lnTo>
                    <a:pt x="63" y="4"/>
                  </a:lnTo>
                  <a:lnTo>
                    <a:pt x="63" y="4"/>
                  </a:lnTo>
                  <a:lnTo>
                    <a:pt x="88" y="6"/>
                  </a:lnTo>
                  <a:lnTo>
                    <a:pt x="114" y="7"/>
                  </a:lnTo>
                  <a:lnTo>
                    <a:pt x="168" y="7"/>
                  </a:lnTo>
                  <a:lnTo>
                    <a:pt x="222" y="6"/>
                  </a:lnTo>
                  <a:lnTo>
                    <a:pt x="278" y="4"/>
                  </a:lnTo>
                  <a:lnTo>
                    <a:pt x="278" y="4"/>
                  </a:lnTo>
                  <a:lnTo>
                    <a:pt x="335" y="1"/>
                  </a:lnTo>
                  <a:lnTo>
                    <a:pt x="394" y="0"/>
                  </a:lnTo>
                  <a:lnTo>
                    <a:pt x="448" y="1"/>
                  </a:lnTo>
                  <a:lnTo>
                    <a:pt x="474" y="2"/>
                  </a:lnTo>
                  <a:lnTo>
                    <a:pt x="500" y="5"/>
                  </a:lnTo>
                  <a:lnTo>
                    <a:pt x="525" y="9"/>
                  </a:lnTo>
                  <a:lnTo>
                    <a:pt x="549" y="12"/>
                  </a:lnTo>
                  <a:lnTo>
                    <a:pt x="571" y="19"/>
                  </a:lnTo>
                  <a:lnTo>
                    <a:pt x="592" y="25"/>
                  </a:lnTo>
                  <a:lnTo>
                    <a:pt x="612" y="34"/>
                  </a:lnTo>
                  <a:lnTo>
                    <a:pt x="630" y="44"/>
                  </a:lnTo>
                  <a:lnTo>
                    <a:pt x="646" y="55"/>
                  </a:lnTo>
                  <a:lnTo>
                    <a:pt x="661" y="69"/>
                  </a:lnTo>
                  <a:lnTo>
                    <a:pt x="661" y="69"/>
                  </a:lnTo>
                  <a:lnTo>
                    <a:pt x="671" y="60"/>
                  </a:lnTo>
                  <a:lnTo>
                    <a:pt x="683" y="51"/>
                  </a:lnTo>
                  <a:lnTo>
                    <a:pt x="695" y="42"/>
                  </a:lnTo>
                  <a:lnTo>
                    <a:pt x="709" y="36"/>
                  </a:lnTo>
                  <a:lnTo>
                    <a:pt x="724" y="30"/>
                  </a:lnTo>
                  <a:lnTo>
                    <a:pt x="740" y="24"/>
                  </a:lnTo>
                  <a:lnTo>
                    <a:pt x="756" y="19"/>
                  </a:lnTo>
                  <a:lnTo>
                    <a:pt x="774" y="15"/>
                  </a:lnTo>
                  <a:lnTo>
                    <a:pt x="811" y="9"/>
                  </a:lnTo>
                  <a:lnTo>
                    <a:pt x="849" y="4"/>
                  </a:lnTo>
                  <a:lnTo>
                    <a:pt x="890" y="1"/>
                  </a:lnTo>
                  <a:lnTo>
                    <a:pt x="933" y="0"/>
                  </a:lnTo>
                  <a:lnTo>
                    <a:pt x="975" y="0"/>
                  </a:lnTo>
                  <a:lnTo>
                    <a:pt x="1018" y="1"/>
                  </a:lnTo>
                  <a:lnTo>
                    <a:pt x="1105" y="5"/>
                  </a:lnTo>
                  <a:lnTo>
                    <a:pt x="1188" y="10"/>
                  </a:lnTo>
                  <a:lnTo>
                    <a:pt x="1228" y="11"/>
                  </a:lnTo>
                  <a:lnTo>
                    <a:pt x="1264" y="12"/>
                  </a:lnTo>
                  <a:lnTo>
                    <a:pt x="1264" y="12"/>
                  </a:lnTo>
                  <a:lnTo>
                    <a:pt x="1270" y="11"/>
                  </a:lnTo>
                  <a:lnTo>
                    <a:pt x="1274" y="12"/>
                  </a:lnTo>
                  <a:lnTo>
                    <a:pt x="1277" y="14"/>
                  </a:lnTo>
                  <a:lnTo>
                    <a:pt x="1279" y="16"/>
                  </a:lnTo>
                  <a:lnTo>
                    <a:pt x="1280" y="19"/>
                  </a:lnTo>
                  <a:lnTo>
                    <a:pt x="1282" y="22"/>
                  </a:lnTo>
                  <a:lnTo>
                    <a:pt x="1282" y="31"/>
                  </a:lnTo>
                  <a:lnTo>
                    <a:pt x="1280" y="51"/>
                  </a:lnTo>
                  <a:lnTo>
                    <a:pt x="1280" y="61"/>
                  </a:lnTo>
                  <a:lnTo>
                    <a:pt x="1280" y="6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7"/>
            <p:cNvSpPr>
              <a:spLocks/>
            </p:cNvSpPr>
            <p:nvPr/>
          </p:nvSpPr>
          <p:spPr bwMode="auto">
            <a:xfrm>
              <a:off x="412" y="1315"/>
              <a:ext cx="111" cy="149"/>
            </a:xfrm>
            <a:custGeom>
              <a:avLst/>
              <a:gdLst>
                <a:gd name="T0" fmla="*/ 557 w 557"/>
                <a:gd name="T1" fmla="*/ 712 h 743"/>
                <a:gd name="T2" fmla="*/ 557 w 557"/>
                <a:gd name="T3" fmla="*/ 712 h 743"/>
                <a:gd name="T4" fmla="*/ 557 w 557"/>
                <a:gd name="T5" fmla="*/ 8 h 743"/>
                <a:gd name="T6" fmla="*/ 557 w 557"/>
                <a:gd name="T7" fmla="*/ 8 h 743"/>
                <a:gd name="T8" fmla="*/ 509 w 557"/>
                <a:gd name="T9" fmla="*/ 9 h 743"/>
                <a:gd name="T10" fmla="*/ 460 w 557"/>
                <a:gd name="T11" fmla="*/ 9 h 743"/>
                <a:gd name="T12" fmla="*/ 410 w 557"/>
                <a:gd name="T13" fmla="*/ 8 h 743"/>
                <a:gd name="T14" fmla="*/ 359 w 557"/>
                <a:gd name="T15" fmla="*/ 4 h 743"/>
                <a:gd name="T16" fmla="*/ 359 w 557"/>
                <a:gd name="T17" fmla="*/ 4 h 743"/>
                <a:gd name="T18" fmla="*/ 306 w 557"/>
                <a:gd name="T19" fmla="*/ 2 h 743"/>
                <a:gd name="T20" fmla="*/ 254 w 557"/>
                <a:gd name="T21" fmla="*/ 0 h 743"/>
                <a:gd name="T22" fmla="*/ 203 w 557"/>
                <a:gd name="T23" fmla="*/ 0 h 743"/>
                <a:gd name="T24" fmla="*/ 178 w 557"/>
                <a:gd name="T25" fmla="*/ 0 h 743"/>
                <a:gd name="T26" fmla="*/ 154 w 557"/>
                <a:gd name="T27" fmla="*/ 3 h 743"/>
                <a:gd name="T28" fmla="*/ 132 w 557"/>
                <a:gd name="T29" fmla="*/ 5 h 743"/>
                <a:gd name="T30" fmla="*/ 110 w 557"/>
                <a:gd name="T31" fmla="*/ 10 h 743"/>
                <a:gd name="T32" fmla="*/ 88 w 557"/>
                <a:gd name="T33" fmla="*/ 15 h 743"/>
                <a:gd name="T34" fmla="*/ 69 w 557"/>
                <a:gd name="T35" fmla="*/ 22 h 743"/>
                <a:gd name="T36" fmla="*/ 50 w 557"/>
                <a:gd name="T37" fmla="*/ 30 h 743"/>
                <a:gd name="T38" fmla="*/ 31 w 557"/>
                <a:gd name="T39" fmla="*/ 39 h 743"/>
                <a:gd name="T40" fmla="*/ 15 w 557"/>
                <a:gd name="T41" fmla="*/ 51 h 743"/>
                <a:gd name="T42" fmla="*/ 0 w 557"/>
                <a:gd name="T43" fmla="*/ 64 h 743"/>
                <a:gd name="T44" fmla="*/ 0 w 557"/>
                <a:gd name="T45" fmla="*/ 64 h 743"/>
                <a:gd name="T46" fmla="*/ 0 w 557"/>
                <a:gd name="T47" fmla="*/ 743 h 743"/>
                <a:gd name="T48" fmla="*/ 0 w 557"/>
                <a:gd name="T49" fmla="*/ 743 h 743"/>
                <a:gd name="T50" fmla="*/ 10 w 557"/>
                <a:gd name="T51" fmla="*/ 738 h 743"/>
                <a:gd name="T52" fmla="*/ 21 w 557"/>
                <a:gd name="T53" fmla="*/ 733 h 743"/>
                <a:gd name="T54" fmla="*/ 47 w 557"/>
                <a:gd name="T55" fmla="*/ 724 h 743"/>
                <a:gd name="T56" fmla="*/ 75 w 557"/>
                <a:gd name="T57" fmla="*/ 717 h 743"/>
                <a:gd name="T58" fmla="*/ 106 w 557"/>
                <a:gd name="T59" fmla="*/ 710 h 743"/>
                <a:gd name="T60" fmla="*/ 139 w 557"/>
                <a:gd name="T61" fmla="*/ 707 h 743"/>
                <a:gd name="T62" fmla="*/ 175 w 557"/>
                <a:gd name="T63" fmla="*/ 704 h 743"/>
                <a:gd name="T64" fmla="*/ 213 w 557"/>
                <a:gd name="T65" fmla="*/ 702 h 743"/>
                <a:gd name="T66" fmla="*/ 251 w 557"/>
                <a:gd name="T67" fmla="*/ 702 h 743"/>
                <a:gd name="T68" fmla="*/ 331 w 557"/>
                <a:gd name="T69" fmla="*/ 702 h 743"/>
                <a:gd name="T70" fmla="*/ 410 w 557"/>
                <a:gd name="T71" fmla="*/ 704 h 743"/>
                <a:gd name="T72" fmla="*/ 557 w 557"/>
                <a:gd name="T73" fmla="*/ 712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57" h="743">
                  <a:moveTo>
                    <a:pt x="557" y="712"/>
                  </a:moveTo>
                  <a:lnTo>
                    <a:pt x="557" y="712"/>
                  </a:lnTo>
                  <a:lnTo>
                    <a:pt x="557" y="8"/>
                  </a:lnTo>
                  <a:lnTo>
                    <a:pt x="557" y="8"/>
                  </a:lnTo>
                  <a:lnTo>
                    <a:pt x="509" y="9"/>
                  </a:lnTo>
                  <a:lnTo>
                    <a:pt x="460" y="9"/>
                  </a:lnTo>
                  <a:lnTo>
                    <a:pt x="410" y="8"/>
                  </a:lnTo>
                  <a:lnTo>
                    <a:pt x="359" y="4"/>
                  </a:lnTo>
                  <a:lnTo>
                    <a:pt x="359" y="4"/>
                  </a:lnTo>
                  <a:lnTo>
                    <a:pt x="306" y="2"/>
                  </a:lnTo>
                  <a:lnTo>
                    <a:pt x="254" y="0"/>
                  </a:lnTo>
                  <a:lnTo>
                    <a:pt x="203" y="0"/>
                  </a:lnTo>
                  <a:lnTo>
                    <a:pt x="178" y="0"/>
                  </a:lnTo>
                  <a:lnTo>
                    <a:pt x="154" y="3"/>
                  </a:lnTo>
                  <a:lnTo>
                    <a:pt x="132" y="5"/>
                  </a:lnTo>
                  <a:lnTo>
                    <a:pt x="110" y="10"/>
                  </a:lnTo>
                  <a:lnTo>
                    <a:pt x="88" y="15"/>
                  </a:lnTo>
                  <a:lnTo>
                    <a:pt x="69" y="22"/>
                  </a:lnTo>
                  <a:lnTo>
                    <a:pt x="50" y="30"/>
                  </a:lnTo>
                  <a:lnTo>
                    <a:pt x="31" y="39"/>
                  </a:lnTo>
                  <a:lnTo>
                    <a:pt x="15" y="51"/>
                  </a:lnTo>
                  <a:lnTo>
                    <a:pt x="0" y="64"/>
                  </a:lnTo>
                  <a:lnTo>
                    <a:pt x="0" y="64"/>
                  </a:lnTo>
                  <a:lnTo>
                    <a:pt x="0" y="743"/>
                  </a:lnTo>
                  <a:lnTo>
                    <a:pt x="0" y="743"/>
                  </a:lnTo>
                  <a:lnTo>
                    <a:pt x="10" y="738"/>
                  </a:lnTo>
                  <a:lnTo>
                    <a:pt x="21" y="733"/>
                  </a:lnTo>
                  <a:lnTo>
                    <a:pt x="47" y="724"/>
                  </a:lnTo>
                  <a:lnTo>
                    <a:pt x="75" y="717"/>
                  </a:lnTo>
                  <a:lnTo>
                    <a:pt x="106" y="710"/>
                  </a:lnTo>
                  <a:lnTo>
                    <a:pt x="139" y="707"/>
                  </a:lnTo>
                  <a:lnTo>
                    <a:pt x="175" y="704"/>
                  </a:lnTo>
                  <a:lnTo>
                    <a:pt x="213" y="702"/>
                  </a:lnTo>
                  <a:lnTo>
                    <a:pt x="251" y="702"/>
                  </a:lnTo>
                  <a:lnTo>
                    <a:pt x="331" y="702"/>
                  </a:lnTo>
                  <a:lnTo>
                    <a:pt x="410" y="704"/>
                  </a:lnTo>
                  <a:lnTo>
                    <a:pt x="557" y="7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8"/>
            <p:cNvSpPr>
              <a:spLocks/>
            </p:cNvSpPr>
            <p:nvPr/>
          </p:nvSpPr>
          <p:spPr bwMode="auto">
            <a:xfrm>
              <a:off x="293" y="1315"/>
              <a:ext cx="111" cy="150"/>
            </a:xfrm>
            <a:custGeom>
              <a:avLst/>
              <a:gdLst>
                <a:gd name="T0" fmla="*/ 508 w 557"/>
                <a:gd name="T1" fmla="*/ 719 h 748"/>
                <a:gd name="T2" fmla="*/ 508 w 557"/>
                <a:gd name="T3" fmla="*/ 719 h 748"/>
                <a:gd name="T4" fmla="*/ 513 w 557"/>
                <a:gd name="T5" fmla="*/ 723 h 748"/>
                <a:gd name="T6" fmla="*/ 520 w 557"/>
                <a:gd name="T7" fmla="*/ 728 h 748"/>
                <a:gd name="T8" fmla="*/ 537 w 557"/>
                <a:gd name="T9" fmla="*/ 741 h 748"/>
                <a:gd name="T10" fmla="*/ 545 w 557"/>
                <a:gd name="T11" fmla="*/ 745 h 748"/>
                <a:gd name="T12" fmla="*/ 548 w 557"/>
                <a:gd name="T13" fmla="*/ 746 h 748"/>
                <a:gd name="T14" fmla="*/ 552 w 557"/>
                <a:gd name="T15" fmla="*/ 748 h 748"/>
                <a:gd name="T16" fmla="*/ 553 w 557"/>
                <a:gd name="T17" fmla="*/ 746 h 748"/>
                <a:gd name="T18" fmla="*/ 555 w 557"/>
                <a:gd name="T19" fmla="*/ 744 h 748"/>
                <a:gd name="T20" fmla="*/ 557 w 557"/>
                <a:gd name="T21" fmla="*/ 740 h 748"/>
                <a:gd name="T22" fmla="*/ 557 w 557"/>
                <a:gd name="T23" fmla="*/ 735 h 748"/>
                <a:gd name="T24" fmla="*/ 557 w 557"/>
                <a:gd name="T25" fmla="*/ 735 h 748"/>
                <a:gd name="T26" fmla="*/ 557 w 557"/>
                <a:gd name="T27" fmla="*/ 64 h 748"/>
                <a:gd name="T28" fmla="*/ 557 w 557"/>
                <a:gd name="T29" fmla="*/ 64 h 748"/>
                <a:gd name="T30" fmla="*/ 542 w 557"/>
                <a:gd name="T31" fmla="*/ 51 h 748"/>
                <a:gd name="T32" fmla="*/ 525 w 557"/>
                <a:gd name="T33" fmla="*/ 39 h 748"/>
                <a:gd name="T34" fmla="*/ 508 w 557"/>
                <a:gd name="T35" fmla="*/ 30 h 748"/>
                <a:gd name="T36" fmla="*/ 489 w 557"/>
                <a:gd name="T37" fmla="*/ 22 h 748"/>
                <a:gd name="T38" fmla="*/ 470 w 557"/>
                <a:gd name="T39" fmla="*/ 15 h 748"/>
                <a:gd name="T40" fmla="*/ 448 w 557"/>
                <a:gd name="T41" fmla="*/ 10 h 748"/>
                <a:gd name="T42" fmla="*/ 426 w 557"/>
                <a:gd name="T43" fmla="*/ 5 h 748"/>
                <a:gd name="T44" fmla="*/ 404 w 557"/>
                <a:gd name="T45" fmla="*/ 3 h 748"/>
                <a:gd name="T46" fmla="*/ 380 w 557"/>
                <a:gd name="T47" fmla="*/ 0 h 748"/>
                <a:gd name="T48" fmla="*/ 355 w 557"/>
                <a:gd name="T49" fmla="*/ 0 h 748"/>
                <a:gd name="T50" fmla="*/ 306 w 557"/>
                <a:gd name="T51" fmla="*/ 0 h 748"/>
                <a:gd name="T52" fmla="*/ 254 w 557"/>
                <a:gd name="T53" fmla="*/ 2 h 748"/>
                <a:gd name="T54" fmla="*/ 200 w 557"/>
                <a:gd name="T55" fmla="*/ 5 h 748"/>
                <a:gd name="T56" fmla="*/ 200 w 557"/>
                <a:gd name="T57" fmla="*/ 5 h 748"/>
                <a:gd name="T58" fmla="*/ 149 w 557"/>
                <a:gd name="T59" fmla="*/ 8 h 748"/>
                <a:gd name="T60" fmla="*/ 98 w 557"/>
                <a:gd name="T61" fmla="*/ 9 h 748"/>
                <a:gd name="T62" fmla="*/ 49 w 557"/>
                <a:gd name="T63" fmla="*/ 10 h 748"/>
                <a:gd name="T64" fmla="*/ 24 w 557"/>
                <a:gd name="T65" fmla="*/ 9 h 748"/>
                <a:gd name="T66" fmla="*/ 0 w 557"/>
                <a:gd name="T67" fmla="*/ 8 h 748"/>
                <a:gd name="T68" fmla="*/ 0 w 557"/>
                <a:gd name="T69" fmla="*/ 8 h 748"/>
                <a:gd name="T70" fmla="*/ 0 w 557"/>
                <a:gd name="T71" fmla="*/ 348 h 748"/>
                <a:gd name="T72" fmla="*/ 0 w 557"/>
                <a:gd name="T73" fmla="*/ 712 h 748"/>
                <a:gd name="T74" fmla="*/ 0 w 557"/>
                <a:gd name="T75" fmla="*/ 712 h 748"/>
                <a:gd name="T76" fmla="*/ 62 w 557"/>
                <a:gd name="T77" fmla="*/ 709 h 748"/>
                <a:gd name="T78" fmla="*/ 127 w 557"/>
                <a:gd name="T79" fmla="*/ 705 h 748"/>
                <a:gd name="T80" fmla="*/ 193 w 557"/>
                <a:gd name="T81" fmla="*/ 703 h 748"/>
                <a:gd name="T82" fmla="*/ 260 w 557"/>
                <a:gd name="T83" fmla="*/ 702 h 748"/>
                <a:gd name="T84" fmla="*/ 326 w 557"/>
                <a:gd name="T85" fmla="*/ 702 h 748"/>
                <a:gd name="T86" fmla="*/ 358 w 557"/>
                <a:gd name="T87" fmla="*/ 702 h 748"/>
                <a:gd name="T88" fmla="*/ 390 w 557"/>
                <a:gd name="T89" fmla="*/ 704 h 748"/>
                <a:gd name="T90" fmla="*/ 421 w 557"/>
                <a:gd name="T91" fmla="*/ 707 h 748"/>
                <a:gd name="T92" fmla="*/ 451 w 557"/>
                <a:gd name="T93" fmla="*/ 709 h 748"/>
                <a:gd name="T94" fmla="*/ 480 w 557"/>
                <a:gd name="T95" fmla="*/ 714 h 748"/>
                <a:gd name="T96" fmla="*/ 508 w 557"/>
                <a:gd name="T97" fmla="*/ 719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57" h="748">
                  <a:moveTo>
                    <a:pt x="508" y="719"/>
                  </a:moveTo>
                  <a:lnTo>
                    <a:pt x="508" y="719"/>
                  </a:lnTo>
                  <a:lnTo>
                    <a:pt x="513" y="723"/>
                  </a:lnTo>
                  <a:lnTo>
                    <a:pt x="520" y="728"/>
                  </a:lnTo>
                  <a:lnTo>
                    <a:pt x="537" y="741"/>
                  </a:lnTo>
                  <a:lnTo>
                    <a:pt x="545" y="745"/>
                  </a:lnTo>
                  <a:lnTo>
                    <a:pt x="548" y="746"/>
                  </a:lnTo>
                  <a:lnTo>
                    <a:pt x="552" y="748"/>
                  </a:lnTo>
                  <a:lnTo>
                    <a:pt x="553" y="746"/>
                  </a:lnTo>
                  <a:lnTo>
                    <a:pt x="555" y="744"/>
                  </a:lnTo>
                  <a:lnTo>
                    <a:pt x="557" y="740"/>
                  </a:lnTo>
                  <a:lnTo>
                    <a:pt x="557" y="735"/>
                  </a:lnTo>
                  <a:lnTo>
                    <a:pt x="557" y="735"/>
                  </a:lnTo>
                  <a:lnTo>
                    <a:pt x="557" y="64"/>
                  </a:lnTo>
                  <a:lnTo>
                    <a:pt x="557" y="64"/>
                  </a:lnTo>
                  <a:lnTo>
                    <a:pt x="542" y="51"/>
                  </a:lnTo>
                  <a:lnTo>
                    <a:pt x="525" y="39"/>
                  </a:lnTo>
                  <a:lnTo>
                    <a:pt x="508" y="30"/>
                  </a:lnTo>
                  <a:lnTo>
                    <a:pt x="489" y="22"/>
                  </a:lnTo>
                  <a:lnTo>
                    <a:pt x="470" y="15"/>
                  </a:lnTo>
                  <a:lnTo>
                    <a:pt x="448" y="10"/>
                  </a:lnTo>
                  <a:lnTo>
                    <a:pt x="426" y="5"/>
                  </a:lnTo>
                  <a:lnTo>
                    <a:pt x="404" y="3"/>
                  </a:lnTo>
                  <a:lnTo>
                    <a:pt x="380" y="0"/>
                  </a:lnTo>
                  <a:lnTo>
                    <a:pt x="355" y="0"/>
                  </a:lnTo>
                  <a:lnTo>
                    <a:pt x="306" y="0"/>
                  </a:lnTo>
                  <a:lnTo>
                    <a:pt x="254" y="2"/>
                  </a:lnTo>
                  <a:lnTo>
                    <a:pt x="200" y="5"/>
                  </a:lnTo>
                  <a:lnTo>
                    <a:pt x="200" y="5"/>
                  </a:lnTo>
                  <a:lnTo>
                    <a:pt x="149" y="8"/>
                  </a:lnTo>
                  <a:lnTo>
                    <a:pt x="98" y="9"/>
                  </a:lnTo>
                  <a:lnTo>
                    <a:pt x="49" y="10"/>
                  </a:lnTo>
                  <a:lnTo>
                    <a:pt x="24" y="9"/>
                  </a:lnTo>
                  <a:lnTo>
                    <a:pt x="0" y="8"/>
                  </a:lnTo>
                  <a:lnTo>
                    <a:pt x="0" y="8"/>
                  </a:lnTo>
                  <a:lnTo>
                    <a:pt x="0" y="348"/>
                  </a:lnTo>
                  <a:lnTo>
                    <a:pt x="0" y="712"/>
                  </a:lnTo>
                  <a:lnTo>
                    <a:pt x="0" y="712"/>
                  </a:lnTo>
                  <a:lnTo>
                    <a:pt x="62" y="709"/>
                  </a:lnTo>
                  <a:lnTo>
                    <a:pt x="127" y="705"/>
                  </a:lnTo>
                  <a:lnTo>
                    <a:pt x="193" y="703"/>
                  </a:lnTo>
                  <a:lnTo>
                    <a:pt x="260" y="702"/>
                  </a:lnTo>
                  <a:lnTo>
                    <a:pt x="326" y="702"/>
                  </a:lnTo>
                  <a:lnTo>
                    <a:pt x="358" y="702"/>
                  </a:lnTo>
                  <a:lnTo>
                    <a:pt x="390" y="704"/>
                  </a:lnTo>
                  <a:lnTo>
                    <a:pt x="421" y="707"/>
                  </a:lnTo>
                  <a:lnTo>
                    <a:pt x="451" y="709"/>
                  </a:lnTo>
                  <a:lnTo>
                    <a:pt x="480" y="714"/>
                  </a:lnTo>
                  <a:lnTo>
                    <a:pt x="508" y="7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9"/>
            <p:cNvSpPr>
              <a:spLocks/>
            </p:cNvSpPr>
            <p:nvPr/>
          </p:nvSpPr>
          <p:spPr bwMode="auto">
            <a:xfrm>
              <a:off x="309" y="1339"/>
              <a:ext cx="79" cy="13"/>
            </a:xfrm>
            <a:custGeom>
              <a:avLst/>
              <a:gdLst>
                <a:gd name="T0" fmla="*/ 380 w 396"/>
                <a:gd name="T1" fmla="*/ 65 h 65"/>
                <a:gd name="T2" fmla="*/ 380 w 396"/>
                <a:gd name="T3" fmla="*/ 65 h 65"/>
                <a:gd name="T4" fmla="*/ 375 w 396"/>
                <a:gd name="T5" fmla="*/ 63 h 65"/>
                <a:gd name="T6" fmla="*/ 370 w 396"/>
                <a:gd name="T7" fmla="*/ 62 h 65"/>
                <a:gd name="T8" fmla="*/ 367 w 396"/>
                <a:gd name="T9" fmla="*/ 58 h 65"/>
                <a:gd name="T10" fmla="*/ 365 w 396"/>
                <a:gd name="T11" fmla="*/ 55 h 65"/>
                <a:gd name="T12" fmla="*/ 365 w 396"/>
                <a:gd name="T13" fmla="*/ 55 h 65"/>
                <a:gd name="T14" fmla="*/ 362 w 396"/>
                <a:gd name="T15" fmla="*/ 50 h 65"/>
                <a:gd name="T16" fmla="*/ 360 w 396"/>
                <a:gd name="T17" fmla="*/ 46 h 65"/>
                <a:gd name="T18" fmla="*/ 352 w 396"/>
                <a:gd name="T19" fmla="*/ 40 h 65"/>
                <a:gd name="T20" fmla="*/ 346 w 396"/>
                <a:gd name="T21" fmla="*/ 36 h 65"/>
                <a:gd name="T22" fmla="*/ 339 w 396"/>
                <a:gd name="T23" fmla="*/ 34 h 65"/>
                <a:gd name="T24" fmla="*/ 331 w 396"/>
                <a:gd name="T25" fmla="*/ 32 h 65"/>
                <a:gd name="T26" fmla="*/ 325 w 396"/>
                <a:gd name="T27" fmla="*/ 32 h 65"/>
                <a:gd name="T28" fmla="*/ 319 w 396"/>
                <a:gd name="T29" fmla="*/ 34 h 65"/>
                <a:gd name="T30" fmla="*/ 319 w 396"/>
                <a:gd name="T31" fmla="*/ 34 h 65"/>
                <a:gd name="T32" fmla="*/ 316 w 396"/>
                <a:gd name="T33" fmla="*/ 34 h 65"/>
                <a:gd name="T34" fmla="*/ 16 w 396"/>
                <a:gd name="T35" fmla="*/ 34 h 65"/>
                <a:gd name="T36" fmla="*/ 16 w 396"/>
                <a:gd name="T37" fmla="*/ 34 h 65"/>
                <a:gd name="T38" fmla="*/ 8 w 396"/>
                <a:gd name="T39" fmla="*/ 32 h 65"/>
                <a:gd name="T40" fmla="*/ 3 w 396"/>
                <a:gd name="T41" fmla="*/ 29 h 65"/>
                <a:gd name="T42" fmla="*/ 1 w 396"/>
                <a:gd name="T43" fmla="*/ 24 h 65"/>
                <a:gd name="T44" fmla="*/ 0 w 396"/>
                <a:gd name="T45" fmla="*/ 17 h 65"/>
                <a:gd name="T46" fmla="*/ 0 w 396"/>
                <a:gd name="T47" fmla="*/ 17 h 65"/>
                <a:gd name="T48" fmla="*/ 1 w 396"/>
                <a:gd name="T49" fmla="*/ 11 h 65"/>
                <a:gd name="T50" fmla="*/ 3 w 396"/>
                <a:gd name="T51" fmla="*/ 6 h 65"/>
                <a:gd name="T52" fmla="*/ 8 w 396"/>
                <a:gd name="T53" fmla="*/ 2 h 65"/>
                <a:gd name="T54" fmla="*/ 16 w 396"/>
                <a:gd name="T55" fmla="*/ 1 h 65"/>
                <a:gd name="T56" fmla="*/ 316 w 396"/>
                <a:gd name="T57" fmla="*/ 1 h 65"/>
                <a:gd name="T58" fmla="*/ 316 w 396"/>
                <a:gd name="T59" fmla="*/ 1 h 65"/>
                <a:gd name="T60" fmla="*/ 325 w 396"/>
                <a:gd name="T61" fmla="*/ 0 h 65"/>
                <a:gd name="T62" fmla="*/ 335 w 396"/>
                <a:gd name="T63" fmla="*/ 1 h 65"/>
                <a:gd name="T64" fmla="*/ 346 w 396"/>
                <a:gd name="T65" fmla="*/ 2 h 65"/>
                <a:gd name="T66" fmla="*/ 357 w 396"/>
                <a:gd name="T67" fmla="*/ 6 h 65"/>
                <a:gd name="T68" fmla="*/ 368 w 396"/>
                <a:gd name="T69" fmla="*/ 11 h 65"/>
                <a:gd name="T70" fmla="*/ 378 w 396"/>
                <a:gd name="T71" fmla="*/ 19 h 65"/>
                <a:gd name="T72" fmla="*/ 383 w 396"/>
                <a:gd name="T73" fmla="*/ 24 h 65"/>
                <a:gd name="T74" fmla="*/ 387 w 396"/>
                <a:gd name="T75" fmla="*/ 29 h 65"/>
                <a:gd name="T76" fmla="*/ 391 w 396"/>
                <a:gd name="T77" fmla="*/ 35 h 65"/>
                <a:gd name="T78" fmla="*/ 395 w 396"/>
                <a:gd name="T79" fmla="*/ 42 h 65"/>
                <a:gd name="T80" fmla="*/ 395 w 396"/>
                <a:gd name="T81" fmla="*/ 42 h 65"/>
                <a:gd name="T82" fmla="*/ 396 w 396"/>
                <a:gd name="T83" fmla="*/ 49 h 65"/>
                <a:gd name="T84" fmla="*/ 395 w 396"/>
                <a:gd name="T85" fmla="*/ 55 h 65"/>
                <a:gd name="T86" fmla="*/ 391 w 396"/>
                <a:gd name="T87" fmla="*/ 60 h 65"/>
                <a:gd name="T88" fmla="*/ 385 w 396"/>
                <a:gd name="T89" fmla="*/ 63 h 65"/>
                <a:gd name="T90" fmla="*/ 385 w 396"/>
                <a:gd name="T91" fmla="*/ 63 h 65"/>
                <a:gd name="T92" fmla="*/ 380 w 396"/>
                <a:gd name="T9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5">
                  <a:moveTo>
                    <a:pt x="380" y="65"/>
                  </a:moveTo>
                  <a:lnTo>
                    <a:pt x="380" y="65"/>
                  </a:lnTo>
                  <a:lnTo>
                    <a:pt x="375" y="63"/>
                  </a:lnTo>
                  <a:lnTo>
                    <a:pt x="370" y="62"/>
                  </a:lnTo>
                  <a:lnTo>
                    <a:pt x="367" y="58"/>
                  </a:lnTo>
                  <a:lnTo>
                    <a:pt x="365" y="55"/>
                  </a:lnTo>
                  <a:lnTo>
                    <a:pt x="365" y="55"/>
                  </a:lnTo>
                  <a:lnTo>
                    <a:pt x="362" y="50"/>
                  </a:lnTo>
                  <a:lnTo>
                    <a:pt x="360" y="46"/>
                  </a:lnTo>
                  <a:lnTo>
                    <a:pt x="352" y="40"/>
                  </a:lnTo>
                  <a:lnTo>
                    <a:pt x="346" y="36"/>
                  </a:lnTo>
                  <a:lnTo>
                    <a:pt x="339" y="34"/>
                  </a:lnTo>
                  <a:lnTo>
                    <a:pt x="331" y="32"/>
                  </a:lnTo>
                  <a:lnTo>
                    <a:pt x="325" y="32"/>
                  </a:lnTo>
                  <a:lnTo>
                    <a:pt x="319" y="34"/>
                  </a:lnTo>
                  <a:lnTo>
                    <a:pt x="319" y="34"/>
                  </a:lnTo>
                  <a:lnTo>
                    <a:pt x="316" y="34"/>
                  </a:lnTo>
                  <a:lnTo>
                    <a:pt x="16" y="34"/>
                  </a:lnTo>
                  <a:lnTo>
                    <a:pt x="16" y="34"/>
                  </a:lnTo>
                  <a:lnTo>
                    <a:pt x="8" y="32"/>
                  </a:lnTo>
                  <a:lnTo>
                    <a:pt x="3" y="29"/>
                  </a:lnTo>
                  <a:lnTo>
                    <a:pt x="1" y="24"/>
                  </a:lnTo>
                  <a:lnTo>
                    <a:pt x="0" y="17"/>
                  </a:lnTo>
                  <a:lnTo>
                    <a:pt x="0" y="17"/>
                  </a:lnTo>
                  <a:lnTo>
                    <a:pt x="1" y="11"/>
                  </a:lnTo>
                  <a:lnTo>
                    <a:pt x="3" y="6"/>
                  </a:lnTo>
                  <a:lnTo>
                    <a:pt x="8" y="2"/>
                  </a:lnTo>
                  <a:lnTo>
                    <a:pt x="16" y="1"/>
                  </a:lnTo>
                  <a:lnTo>
                    <a:pt x="316" y="1"/>
                  </a:lnTo>
                  <a:lnTo>
                    <a:pt x="316" y="1"/>
                  </a:lnTo>
                  <a:lnTo>
                    <a:pt x="325" y="0"/>
                  </a:lnTo>
                  <a:lnTo>
                    <a:pt x="335" y="1"/>
                  </a:lnTo>
                  <a:lnTo>
                    <a:pt x="346" y="2"/>
                  </a:lnTo>
                  <a:lnTo>
                    <a:pt x="357" y="6"/>
                  </a:lnTo>
                  <a:lnTo>
                    <a:pt x="368" y="11"/>
                  </a:lnTo>
                  <a:lnTo>
                    <a:pt x="378" y="19"/>
                  </a:lnTo>
                  <a:lnTo>
                    <a:pt x="383" y="24"/>
                  </a:lnTo>
                  <a:lnTo>
                    <a:pt x="387" y="29"/>
                  </a:lnTo>
                  <a:lnTo>
                    <a:pt x="391" y="35"/>
                  </a:lnTo>
                  <a:lnTo>
                    <a:pt x="395" y="42"/>
                  </a:lnTo>
                  <a:lnTo>
                    <a:pt x="395" y="42"/>
                  </a:lnTo>
                  <a:lnTo>
                    <a:pt x="396" y="49"/>
                  </a:lnTo>
                  <a:lnTo>
                    <a:pt x="395" y="55"/>
                  </a:lnTo>
                  <a:lnTo>
                    <a:pt x="391" y="60"/>
                  </a:lnTo>
                  <a:lnTo>
                    <a:pt x="385" y="63"/>
                  </a:lnTo>
                  <a:lnTo>
                    <a:pt x="385" y="63"/>
                  </a:lnTo>
                  <a:lnTo>
                    <a:pt x="380"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0"/>
            <p:cNvSpPr>
              <a:spLocks/>
            </p:cNvSpPr>
            <p:nvPr/>
          </p:nvSpPr>
          <p:spPr bwMode="auto">
            <a:xfrm>
              <a:off x="309" y="1339"/>
              <a:ext cx="79" cy="13"/>
            </a:xfrm>
            <a:custGeom>
              <a:avLst/>
              <a:gdLst>
                <a:gd name="T0" fmla="*/ 380 w 396"/>
                <a:gd name="T1" fmla="*/ 65 h 65"/>
                <a:gd name="T2" fmla="*/ 380 w 396"/>
                <a:gd name="T3" fmla="*/ 65 h 65"/>
                <a:gd name="T4" fmla="*/ 375 w 396"/>
                <a:gd name="T5" fmla="*/ 63 h 65"/>
                <a:gd name="T6" fmla="*/ 370 w 396"/>
                <a:gd name="T7" fmla="*/ 62 h 65"/>
                <a:gd name="T8" fmla="*/ 367 w 396"/>
                <a:gd name="T9" fmla="*/ 58 h 65"/>
                <a:gd name="T10" fmla="*/ 365 w 396"/>
                <a:gd name="T11" fmla="*/ 55 h 65"/>
                <a:gd name="T12" fmla="*/ 365 w 396"/>
                <a:gd name="T13" fmla="*/ 55 h 65"/>
                <a:gd name="T14" fmla="*/ 362 w 396"/>
                <a:gd name="T15" fmla="*/ 50 h 65"/>
                <a:gd name="T16" fmla="*/ 360 w 396"/>
                <a:gd name="T17" fmla="*/ 46 h 65"/>
                <a:gd name="T18" fmla="*/ 352 w 396"/>
                <a:gd name="T19" fmla="*/ 40 h 65"/>
                <a:gd name="T20" fmla="*/ 346 w 396"/>
                <a:gd name="T21" fmla="*/ 36 h 65"/>
                <a:gd name="T22" fmla="*/ 339 w 396"/>
                <a:gd name="T23" fmla="*/ 34 h 65"/>
                <a:gd name="T24" fmla="*/ 331 w 396"/>
                <a:gd name="T25" fmla="*/ 32 h 65"/>
                <a:gd name="T26" fmla="*/ 325 w 396"/>
                <a:gd name="T27" fmla="*/ 32 h 65"/>
                <a:gd name="T28" fmla="*/ 319 w 396"/>
                <a:gd name="T29" fmla="*/ 34 h 65"/>
                <a:gd name="T30" fmla="*/ 319 w 396"/>
                <a:gd name="T31" fmla="*/ 34 h 65"/>
                <a:gd name="T32" fmla="*/ 316 w 396"/>
                <a:gd name="T33" fmla="*/ 34 h 65"/>
                <a:gd name="T34" fmla="*/ 16 w 396"/>
                <a:gd name="T35" fmla="*/ 34 h 65"/>
                <a:gd name="T36" fmla="*/ 16 w 396"/>
                <a:gd name="T37" fmla="*/ 34 h 65"/>
                <a:gd name="T38" fmla="*/ 8 w 396"/>
                <a:gd name="T39" fmla="*/ 32 h 65"/>
                <a:gd name="T40" fmla="*/ 3 w 396"/>
                <a:gd name="T41" fmla="*/ 29 h 65"/>
                <a:gd name="T42" fmla="*/ 1 w 396"/>
                <a:gd name="T43" fmla="*/ 24 h 65"/>
                <a:gd name="T44" fmla="*/ 0 w 396"/>
                <a:gd name="T45" fmla="*/ 17 h 65"/>
                <a:gd name="T46" fmla="*/ 0 w 396"/>
                <a:gd name="T47" fmla="*/ 17 h 65"/>
                <a:gd name="T48" fmla="*/ 1 w 396"/>
                <a:gd name="T49" fmla="*/ 11 h 65"/>
                <a:gd name="T50" fmla="*/ 3 w 396"/>
                <a:gd name="T51" fmla="*/ 6 h 65"/>
                <a:gd name="T52" fmla="*/ 8 w 396"/>
                <a:gd name="T53" fmla="*/ 2 h 65"/>
                <a:gd name="T54" fmla="*/ 16 w 396"/>
                <a:gd name="T55" fmla="*/ 1 h 65"/>
                <a:gd name="T56" fmla="*/ 316 w 396"/>
                <a:gd name="T57" fmla="*/ 1 h 65"/>
                <a:gd name="T58" fmla="*/ 316 w 396"/>
                <a:gd name="T59" fmla="*/ 1 h 65"/>
                <a:gd name="T60" fmla="*/ 325 w 396"/>
                <a:gd name="T61" fmla="*/ 0 h 65"/>
                <a:gd name="T62" fmla="*/ 335 w 396"/>
                <a:gd name="T63" fmla="*/ 1 h 65"/>
                <a:gd name="T64" fmla="*/ 346 w 396"/>
                <a:gd name="T65" fmla="*/ 2 h 65"/>
                <a:gd name="T66" fmla="*/ 357 w 396"/>
                <a:gd name="T67" fmla="*/ 6 h 65"/>
                <a:gd name="T68" fmla="*/ 368 w 396"/>
                <a:gd name="T69" fmla="*/ 11 h 65"/>
                <a:gd name="T70" fmla="*/ 378 w 396"/>
                <a:gd name="T71" fmla="*/ 19 h 65"/>
                <a:gd name="T72" fmla="*/ 383 w 396"/>
                <a:gd name="T73" fmla="*/ 24 h 65"/>
                <a:gd name="T74" fmla="*/ 387 w 396"/>
                <a:gd name="T75" fmla="*/ 29 h 65"/>
                <a:gd name="T76" fmla="*/ 391 w 396"/>
                <a:gd name="T77" fmla="*/ 35 h 65"/>
                <a:gd name="T78" fmla="*/ 395 w 396"/>
                <a:gd name="T79" fmla="*/ 42 h 65"/>
                <a:gd name="T80" fmla="*/ 395 w 396"/>
                <a:gd name="T81" fmla="*/ 42 h 65"/>
                <a:gd name="T82" fmla="*/ 396 w 396"/>
                <a:gd name="T83" fmla="*/ 49 h 65"/>
                <a:gd name="T84" fmla="*/ 395 w 396"/>
                <a:gd name="T85" fmla="*/ 55 h 65"/>
                <a:gd name="T86" fmla="*/ 391 w 396"/>
                <a:gd name="T87" fmla="*/ 60 h 65"/>
                <a:gd name="T88" fmla="*/ 385 w 396"/>
                <a:gd name="T89" fmla="*/ 63 h 65"/>
                <a:gd name="T90" fmla="*/ 385 w 396"/>
                <a:gd name="T91" fmla="*/ 63 h 65"/>
                <a:gd name="T92" fmla="*/ 380 w 396"/>
                <a:gd name="T9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5">
                  <a:moveTo>
                    <a:pt x="380" y="65"/>
                  </a:moveTo>
                  <a:lnTo>
                    <a:pt x="380" y="65"/>
                  </a:lnTo>
                  <a:lnTo>
                    <a:pt x="375" y="63"/>
                  </a:lnTo>
                  <a:lnTo>
                    <a:pt x="370" y="62"/>
                  </a:lnTo>
                  <a:lnTo>
                    <a:pt x="367" y="58"/>
                  </a:lnTo>
                  <a:lnTo>
                    <a:pt x="365" y="55"/>
                  </a:lnTo>
                  <a:lnTo>
                    <a:pt x="365" y="55"/>
                  </a:lnTo>
                  <a:lnTo>
                    <a:pt x="362" y="50"/>
                  </a:lnTo>
                  <a:lnTo>
                    <a:pt x="360" y="46"/>
                  </a:lnTo>
                  <a:lnTo>
                    <a:pt x="352" y="40"/>
                  </a:lnTo>
                  <a:lnTo>
                    <a:pt x="346" y="36"/>
                  </a:lnTo>
                  <a:lnTo>
                    <a:pt x="339" y="34"/>
                  </a:lnTo>
                  <a:lnTo>
                    <a:pt x="331" y="32"/>
                  </a:lnTo>
                  <a:lnTo>
                    <a:pt x="325" y="32"/>
                  </a:lnTo>
                  <a:lnTo>
                    <a:pt x="319" y="34"/>
                  </a:lnTo>
                  <a:lnTo>
                    <a:pt x="319" y="34"/>
                  </a:lnTo>
                  <a:lnTo>
                    <a:pt x="316" y="34"/>
                  </a:lnTo>
                  <a:lnTo>
                    <a:pt x="16" y="34"/>
                  </a:lnTo>
                  <a:lnTo>
                    <a:pt x="16" y="34"/>
                  </a:lnTo>
                  <a:lnTo>
                    <a:pt x="8" y="32"/>
                  </a:lnTo>
                  <a:lnTo>
                    <a:pt x="3" y="29"/>
                  </a:lnTo>
                  <a:lnTo>
                    <a:pt x="1" y="24"/>
                  </a:lnTo>
                  <a:lnTo>
                    <a:pt x="0" y="17"/>
                  </a:lnTo>
                  <a:lnTo>
                    <a:pt x="0" y="17"/>
                  </a:lnTo>
                  <a:lnTo>
                    <a:pt x="1" y="11"/>
                  </a:lnTo>
                  <a:lnTo>
                    <a:pt x="3" y="6"/>
                  </a:lnTo>
                  <a:lnTo>
                    <a:pt x="8" y="2"/>
                  </a:lnTo>
                  <a:lnTo>
                    <a:pt x="16" y="1"/>
                  </a:lnTo>
                  <a:lnTo>
                    <a:pt x="316" y="1"/>
                  </a:lnTo>
                  <a:lnTo>
                    <a:pt x="316" y="1"/>
                  </a:lnTo>
                  <a:lnTo>
                    <a:pt x="325" y="0"/>
                  </a:lnTo>
                  <a:lnTo>
                    <a:pt x="335" y="1"/>
                  </a:lnTo>
                  <a:lnTo>
                    <a:pt x="346" y="2"/>
                  </a:lnTo>
                  <a:lnTo>
                    <a:pt x="357" y="6"/>
                  </a:lnTo>
                  <a:lnTo>
                    <a:pt x="368" y="11"/>
                  </a:lnTo>
                  <a:lnTo>
                    <a:pt x="378" y="19"/>
                  </a:lnTo>
                  <a:lnTo>
                    <a:pt x="383" y="24"/>
                  </a:lnTo>
                  <a:lnTo>
                    <a:pt x="387" y="29"/>
                  </a:lnTo>
                  <a:lnTo>
                    <a:pt x="391" y="35"/>
                  </a:lnTo>
                  <a:lnTo>
                    <a:pt x="395" y="42"/>
                  </a:lnTo>
                  <a:lnTo>
                    <a:pt x="395" y="42"/>
                  </a:lnTo>
                  <a:lnTo>
                    <a:pt x="396" y="49"/>
                  </a:lnTo>
                  <a:lnTo>
                    <a:pt x="395" y="55"/>
                  </a:lnTo>
                  <a:lnTo>
                    <a:pt x="391" y="60"/>
                  </a:lnTo>
                  <a:lnTo>
                    <a:pt x="385" y="63"/>
                  </a:lnTo>
                  <a:lnTo>
                    <a:pt x="385" y="63"/>
                  </a:lnTo>
                  <a:lnTo>
                    <a:pt x="380" y="6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1"/>
            <p:cNvSpPr>
              <a:spLocks/>
            </p:cNvSpPr>
            <p:nvPr/>
          </p:nvSpPr>
          <p:spPr bwMode="auto">
            <a:xfrm>
              <a:off x="309" y="1367"/>
              <a:ext cx="79" cy="13"/>
            </a:xfrm>
            <a:custGeom>
              <a:avLst/>
              <a:gdLst>
                <a:gd name="T0" fmla="*/ 380 w 396"/>
                <a:gd name="T1" fmla="*/ 64 h 64"/>
                <a:gd name="T2" fmla="*/ 380 w 396"/>
                <a:gd name="T3" fmla="*/ 64 h 64"/>
                <a:gd name="T4" fmla="*/ 375 w 396"/>
                <a:gd name="T5" fmla="*/ 64 h 64"/>
                <a:gd name="T6" fmla="*/ 370 w 396"/>
                <a:gd name="T7" fmla="*/ 61 h 64"/>
                <a:gd name="T8" fmla="*/ 367 w 396"/>
                <a:gd name="T9" fmla="*/ 58 h 64"/>
                <a:gd name="T10" fmla="*/ 365 w 396"/>
                <a:gd name="T11" fmla="*/ 54 h 64"/>
                <a:gd name="T12" fmla="*/ 365 w 396"/>
                <a:gd name="T13" fmla="*/ 54 h 64"/>
                <a:gd name="T14" fmla="*/ 362 w 396"/>
                <a:gd name="T15" fmla="*/ 49 h 64"/>
                <a:gd name="T16" fmla="*/ 360 w 396"/>
                <a:gd name="T17" fmla="*/ 45 h 64"/>
                <a:gd name="T18" fmla="*/ 352 w 396"/>
                <a:gd name="T19" fmla="*/ 40 h 64"/>
                <a:gd name="T20" fmla="*/ 346 w 396"/>
                <a:gd name="T21" fmla="*/ 35 h 64"/>
                <a:gd name="T22" fmla="*/ 339 w 396"/>
                <a:gd name="T23" fmla="*/ 34 h 64"/>
                <a:gd name="T24" fmla="*/ 331 w 396"/>
                <a:gd name="T25" fmla="*/ 33 h 64"/>
                <a:gd name="T26" fmla="*/ 325 w 396"/>
                <a:gd name="T27" fmla="*/ 33 h 64"/>
                <a:gd name="T28" fmla="*/ 319 w 396"/>
                <a:gd name="T29" fmla="*/ 33 h 64"/>
                <a:gd name="T30" fmla="*/ 319 w 396"/>
                <a:gd name="T31" fmla="*/ 33 h 64"/>
                <a:gd name="T32" fmla="*/ 316 w 396"/>
                <a:gd name="T33" fmla="*/ 33 h 64"/>
                <a:gd name="T34" fmla="*/ 16 w 396"/>
                <a:gd name="T35" fmla="*/ 33 h 64"/>
                <a:gd name="T36" fmla="*/ 16 w 396"/>
                <a:gd name="T37" fmla="*/ 33 h 64"/>
                <a:gd name="T38" fmla="*/ 8 w 396"/>
                <a:gd name="T39" fmla="*/ 32 h 64"/>
                <a:gd name="T40" fmla="*/ 3 w 396"/>
                <a:gd name="T41" fmla="*/ 28 h 64"/>
                <a:gd name="T42" fmla="*/ 1 w 396"/>
                <a:gd name="T43" fmla="*/ 23 h 64"/>
                <a:gd name="T44" fmla="*/ 0 w 396"/>
                <a:gd name="T45" fmla="*/ 17 h 64"/>
                <a:gd name="T46" fmla="*/ 0 w 396"/>
                <a:gd name="T47" fmla="*/ 17 h 64"/>
                <a:gd name="T48" fmla="*/ 1 w 396"/>
                <a:gd name="T49" fmla="*/ 10 h 64"/>
                <a:gd name="T50" fmla="*/ 3 w 396"/>
                <a:gd name="T51" fmla="*/ 5 h 64"/>
                <a:gd name="T52" fmla="*/ 8 w 396"/>
                <a:gd name="T53" fmla="*/ 2 h 64"/>
                <a:gd name="T54" fmla="*/ 16 w 396"/>
                <a:gd name="T55" fmla="*/ 0 h 64"/>
                <a:gd name="T56" fmla="*/ 316 w 396"/>
                <a:gd name="T57" fmla="*/ 0 h 64"/>
                <a:gd name="T58" fmla="*/ 316 w 396"/>
                <a:gd name="T59" fmla="*/ 0 h 64"/>
                <a:gd name="T60" fmla="*/ 325 w 396"/>
                <a:gd name="T61" fmla="*/ 0 h 64"/>
                <a:gd name="T62" fmla="*/ 335 w 396"/>
                <a:gd name="T63" fmla="*/ 0 h 64"/>
                <a:gd name="T64" fmla="*/ 346 w 396"/>
                <a:gd name="T65" fmla="*/ 2 h 64"/>
                <a:gd name="T66" fmla="*/ 357 w 396"/>
                <a:gd name="T67" fmla="*/ 5 h 64"/>
                <a:gd name="T68" fmla="*/ 368 w 396"/>
                <a:gd name="T69" fmla="*/ 12 h 64"/>
                <a:gd name="T70" fmla="*/ 378 w 396"/>
                <a:gd name="T71" fmla="*/ 19 h 64"/>
                <a:gd name="T72" fmla="*/ 383 w 396"/>
                <a:gd name="T73" fmla="*/ 23 h 64"/>
                <a:gd name="T74" fmla="*/ 387 w 396"/>
                <a:gd name="T75" fmla="*/ 29 h 64"/>
                <a:gd name="T76" fmla="*/ 391 w 396"/>
                <a:gd name="T77" fmla="*/ 35 h 64"/>
                <a:gd name="T78" fmla="*/ 395 w 396"/>
                <a:gd name="T79" fmla="*/ 42 h 64"/>
                <a:gd name="T80" fmla="*/ 395 w 396"/>
                <a:gd name="T81" fmla="*/ 42 h 64"/>
                <a:gd name="T82" fmla="*/ 396 w 396"/>
                <a:gd name="T83" fmla="*/ 48 h 64"/>
                <a:gd name="T84" fmla="*/ 395 w 396"/>
                <a:gd name="T85" fmla="*/ 54 h 64"/>
                <a:gd name="T86" fmla="*/ 391 w 396"/>
                <a:gd name="T87" fmla="*/ 59 h 64"/>
                <a:gd name="T88" fmla="*/ 385 w 396"/>
                <a:gd name="T89" fmla="*/ 63 h 64"/>
                <a:gd name="T90" fmla="*/ 385 w 396"/>
                <a:gd name="T91" fmla="*/ 63 h 64"/>
                <a:gd name="T92" fmla="*/ 380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380" y="64"/>
                  </a:moveTo>
                  <a:lnTo>
                    <a:pt x="380" y="64"/>
                  </a:lnTo>
                  <a:lnTo>
                    <a:pt x="375" y="64"/>
                  </a:lnTo>
                  <a:lnTo>
                    <a:pt x="370" y="61"/>
                  </a:lnTo>
                  <a:lnTo>
                    <a:pt x="367" y="58"/>
                  </a:lnTo>
                  <a:lnTo>
                    <a:pt x="365" y="54"/>
                  </a:lnTo>
                  <a:lnTo>
                    <a:pt x="365" y="54"/>
                  </a:lnTo>
                  <a:lnTo>
                    <a:pt x="362" y="49"/>
                  </a:lnTo>
                  <a:lnTo>
                    <a:pt x="360" y="45"/>
                  </a:lnTo>
                  <a:lnTo>
                    <a:pt x="352" y="40"/>
                  </a:lnTo>
                  <a:lnTo>
                    <a:pt x="346" y="35"/>
                  </a:lnTo>
                  <a:lnTo>
                    <a:pt x="339" y="34"/>
                  </a:lnTo>
                  <a:lnTo>
                    <a:pt x="331" y="33"/>
                  </a:lnTo>
                  <a:lnTo>
                    <a:pt x="325" y="33"/>
                  </a:lnTo>
                  <a:lnTo>
                    <a:pt x="319" y="33"/>
                  </a:lnTo>
                  <a:lnTo>
                    <a:pt x="319" y="33"/>
                  </a:lnTo>
                  <a:lnTo>
                    <a:pt x="316" y="33"/>
                  </a:lnTo>
                  <a:lnTo>
                    <a:pt x="16" y="33"/>
                  </a:lnTo>
                  <a:lnTo>
                    <a:pt x="16" y="33"/>
                  </a:lnTo>
                  <a:lnTo>
                    <a:pt x="8" y="32"/>
                  </a:lnTo>
                  <a:lnTo>
                    <a:pt x="3" y="28"/>
                  </a:lnTo>
                  <a:lnTo>
                    <a:pt x="1" y="23"/>
                  </a:lnTo>
                  <a:lnTo>
                    <a:pt x="0" y="17"/>
                  </a:lnTo>
                  <a:lnTo>
                    <a:pt x="0" y="17"/>
                  </a:lnTo>
                  <a:lnTo>
                    <a:pt x="1" y="10"/>
                  </a:lnTo>
                  <a:lnTo>
                    <a:pt x="3" y="5"/>
                  </a:lnTo>
                  <a:lnTo>
                    <a:pt x="8" y="2"/>
                  </a:lnTo>
                  <a:lnTo>
                    <a:pt x="16" y="0"/>
                  </a:lnTo>
                  <a:lnTo>
                    <a:pt x="316" y="0"/>
                  </a:lnTo>
                  <a:lnTo>
                    <a:pt x="316" y="0"/>
                  </a:lnTo>
                  <a:lnTo>
                    <a:pt x="325" y="0"/>
                  </a:lnTo>
                  <a:lnTo>
                    <a:pt x="335" y="0"/>
                  </a:lnTo>
                  <a:lnTo>
                    <a:pt x="346" y="2"/>
                  </a:lnTo>
                  <a:lnTo>
                    <a:pt x="357" y="5"/>
                  </a:lnTo>
                  <a:lnTo>
                    <a:pt x="368" y="12"/>
                  </a:lnTo>
                  <a:lnTo>
                    <a:pt x="378" y="19"/>
                  </a:lnTo>
                  <a:lnTo>
                    <a:pt x="383" y="23"/>
                  </a:lnTo>
                  <a:lnTo>
                    <a:pt x="387" y="29"/>
                  </a:lnTo>
                  <a:lnTo>
                    <a:pt x="391" y="35"/>
                  </a:lnTo>
                  <a:lnTo>
                    <a:pt x="395" y="42"/>
                  </a:lnTo>
                  <a:lnTo>
                    <a:pt x="395" y="42"/>
                  </a:lnTo>
                  <a:lnTo>
                    <a:pt x="396" y="48"/>
                  </a:lnTo>
                  <a:lnTo>
                    <a:pt x="395" y="54"/>
                  </a:lnTo>
                  <a:lnTo>
                    <a:pt x="391" y="59"/>
                  </a:lnTo>
                  <a:lnTo>
                    <a:pt x="385" y="63"/>
                  </a:lnTo>
                  <a:lnTo>
                    <a:pt x="385" y="63"/>
                  </a:lnTo>
                  <a:lnTo>
                    <a:pt x="38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2"/>
            <p:cNvSpPr>
              <a:spLocks/>
            </p:cNvSpPr>
            <p:nvPr/>
          </p:nvSpPr>
          <p:spPr bwMode="auto">
            <a:xfrm>
              <a:off x="309" y="1367"/>
              <a:ext cx="79" cy="13"/>
            </a:xfrm>
            <a:custGeom>
              <a:avLst/>
              <a:gdLst>
                <a:gd name="T0" fmla="*/ 380 w 396"/>
                <a:gd name="T1" fmla="*/ 64 h 64"/>
                <a:gd name="T2" fmla="*/ 380 w 396"/>
                <a:gd name="T3" fmla="*/ 64 h 64"/>
                <a:gd name="T4" fmla="*/ 375 w 396"/>
                <a:gd name="T5" fmla="*/ 64 h 64"/>
                <a:gd name="T6" fmla="*/ 370 w 396"/>
                <a:gd name="T7" fmla="*/ 61 h 64"/>
                <a:gd name="T8" fmla="*/ 367 w 396"/>
                <a:gd name="T9" fmla="*/ 58 h 64"/>
                <a:gd name="T10" fmla="*/ 365 w 396"/>
                <a:gd name="T11" fmla="*/ 54 h 64"/>
                <a:gd name="T12" fmla="*/ 365 w 396"/>
                <a:gd name="T13" fmla="*/ 54 h 64"/>
                <a:gd name="T14" fmla="*/ 362 w 396"/>
                <a:gd name="T15" fmla="*/ 49 h 64"/>
                <a:gd name="T16" fmla="*/ 360 w 396"/>
                <a:gd name="T17" fmla="*/ 45 h 64"/>
                <a:gd name="T18" fmla="*/ 352 w 396"/>
                <a:gd name="T19" fmla="*/ 40 h 64"/>
                <a:gd name="T20" fmla="*/ 346 w 396"/>
                <a:gd name="T21" fmla="*/ 35 h 64"/>
                <a:gd name="T22" fmla="*/ 339 w 396"/>
                <a:gd name="T23" fmla="*/ 34 h 64"/>
                <a:gd name="T24" fmla="*/ 331 w 396"/>
                <a:gd name="T25" fmla="*/ 33 h 64"/>
                <a:gd name="T26" fmla="*/ 325 w 396"/>
                <a:gd name="T27" fmla="*/ 33 h 64"/>
                <a:gd name="T28" fmla="*/ 319 w 396"/>
                <a:gd name="T29" fmla="*/ 33 h 64"/>
                <a:gd name="T30" fmla="*/ 319 w 396"/>
                <a:gd name="T31" fmla="*/ 33 h 64"/>
                <a:gd name="T32" fmla="*/ 316 w 396"/>
                <a:gd name="T33" fmla="*/ 33 h 64"/>
                <a:gd name="T34" fmla="*/ 16 w 396"/>
                <a:gd name="T35" fmla="*/ 33 h 64"/>
                <a:gd name="T36" fmla="*/ 16 w 396"/>
                <a:gd name="T37" fmla="*/ 33 h 64"/>
                <a:gd name="T38" fmla="*/ 8 w 396"/>
                <a:gd name="T39" fmla="*/ 32 h 64"/>
                <a:gd name="T40" fmla="*/ 3 w 396"/>
                <a:gd name="T41" fmla="*/ 28 h 64"/>
                <a:gd name="T42" fmla="*/ 1 w 396"/>
                <a:gd name="T43" fmla="*/ 23 h 64"/>
                <a:gd name="T44" fmla="*/ 0 w 396"/>
                <a:gd name="T45" fmla="*/ 17 h 64"/>
                <a:gd name="T46" fmla="*/ 0 w 396"/>
                <a:gd name="T47" fmla="*/ 17 h 64"/>
                <a:gd name="T48" fmla="*/ 1 w 396"/>
                <a:gd name="T49" fmla="*/ 10 h 64"/>
                <a:gd name="T50" fmla="*/ 3 w 396"/>
                <a:gd name="T51" fmla="*/ 5 h 64"/>
                <a:gd name="T52" fmla="*/ 8 w 396"/>
                <a:gd name="T53" fmla="*/ 2 h 64"/>
                <a:gd name="T54" fmla="*/ 16 w 396"/>
                <a:gd name="T55" fmla="*/ 0 h 64"/>
                <a:gd name="T56" fmla="*/ 316 w 396"/>
                <a:gd name="T57" fmla="*/ 0 h 64"/>
                <a:gd name="T58" fmla="*/ 316 w 396"/>
                <a:gd name="T59" fmla="*/ 0 h 64"/>
                <a:gd name="T60" fmla="*/ 325 w 396"/>
                <a:gd name="T61" fmla="*/ 0 h 64"/>
                <a:gd name="T62" fmla="*/ 335 w 396"/>
                <a:gd name="T63" fmla="*/ 0 h 64"/>
                <a:gd name="T64" fmla="*/ 346 w 396"/>
                <a:gd name="T65" fmla="*/ 2 h 64"/>
                <a:gd name="T66" fmla="*/ 357 w 396"/>
                <a:gd name="T67" fmla="*/ 5 h 64"/>
                <a:gd name="T68" fmla="*/ 368 w 396"/>
                <a:gd name="T69" fmla="*/ 12 h 64"/>
                <a:gd name="T70" fmla="*/ 378 w 396"/>
                <a:gd name="T71" fmla="*/ 19 h 64"/>
                <a:gd name="T72" fmla="*/ 383 w 396"/>
                <a:gd name="T73" fmla="*/ 23 h 64"/>
                <a:gd name="T74" fmla="*/ 387 w 396"/>
                <a:gd name="T75" fmla="*/ 29 h 64"/>
                <a:gd name="T76" fmla="*/ 391 w 396"/>
                <a:gd name="T77" fmla="*/ 35 h 64"/>
                <a:gd name="T78" fmla="*/ 395 w 396"/>
                <a:gd name="T79" fmla="*/ 42 h 64"/>
                <a:gd name="T80" fmla="*/ 395 w 396"/>
                <a:gd name="T81" fmla="*/ 42 h 64"/>
                <a:gd name="T82" fmla="*/ 396 w 396"/>
                <a:gd name="T83" fmla="*/ 48 h 64"/>
                <a:gd name="T84" fmla="*/ 395 w 396"/>
                <a:gd name="T85" fmla="*/ 54 h 64"/>
                <a:gd name="T86" fmla="*/ 391 w 396"/>
                <a:gd name="T87" fmla="*/ 59 h 64"/>
                <a:gd name="T88" fmla="*/ 385 w 396"/>
                <a:gd name="T89" fmla="*/ 63 h 64"/>
                <a:gd name="T90" fmla="*/ 385 w 396"/>
                <a:gd name="T91" fmla="*/ 63 h 64"/>
                <a:gd name="T92" fmla="*/ 380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380" y="64"/>
                  </a:moveTo>
                  <a:lnTo>
                    <a:pt x="380" y="64"/>
                  </a:lnTo>
                  <a:lnTo>
                    <a:pt x="375" y="64"/>
                  </a:lnTo>
                  <a:lnTo>
                    <a:pt x="370" y="61"/>
                  </a:lnTo>
                  <a:lnTo>
                    <a:pt x="367" y="58"/>
                  </a:lnTo>
                  <a:lnTo>
                    <a:pt x="365" y="54"/>
                  </a:lnTo>
                  <a:lnTo>
                    <a:pt x="365" y="54"/>
                  </a:lnTo>
                  <a:lnTo>
                    <a:pt x="362" y="49"/>
                  </a:lnTo>
                  <a:lnTo>
                    <a:pt x="360" y="45"/>
                  </a:lnTo>
                  <a:lnTo>
                    <a:pt x="352" y="40"/>
                  </a:lnTo>
                  <a:lnTo>
                    <a:pt x="346" y="35"/>
                  </a:lnTo>
                  <a:lnTo>
                    <a:pt x="339" y="34"/>
                  </a:lnTo>
                  <a:lnTo>
                    <a:pt x="331" y="33"/>
                  </a:lnTo>
                  <a:lnTo>
                    <a:pt x="325" y="33"/>
                  </a:lnTo>
                  <a:lnTo>
                    <a:pt x="319" y="33"/>
                  </a:lnTo>
                  <a:lnTo>
                    <a:pt x="319" y="33"/>
                  </a:lnTo>
                  <a:lnTo>
                    <a:pt x="316" y="33"/>
                  </a:lnTo>
                  <a:lnTo>
                    <a:pt x="16" y="33"/>
                  </a:lnTo>
                  <a:lnTo>
                    <a:pt x="16" y="33"/>
                  </a:lnTo>
                  <a:lnTo>
                    <a:pt x="8" y="32"/>
                  </a:lnTo>
                  <a:lnTo>
                    <a:pt x="3" y="28"/>
                  </a:lnTo>
                  <a:lnTo>
                    <a:pt x="1" y="23"/>
                  </a:lnTo>
                  <a:lnTo>
                    <a:pt x="0" y="17"/>
                  </a:lnTo>
                  <a:lnTo>
                    <a:pt x="0" y="17"/>
                  </a:lnTo>
                  <a:lnTo>
                    <a:pt x="1" y="10"/>
                  </a:lnTo>
                  <a:lnTo>
                    <a:pt x="3" y="5"/>
                  </a:lnTo>
                  <a:lnTo>
                    <a:pt x="8" y="2"/>
                  </a:lnTo>
                  <a:lnTo>
                    <a:pt x="16" y="0"/>
                  </a:lnTo>
                  <a:lnTo>
                    <a:pt x="316" y="0"/>
                  </a:lnTo>
                  <a:lnTo>
                    <a:pt x="316" y="0"/>
                  </a:lnTo>
                  <a:lnTo>
                    <a:pt x="325" y="0"/>
                  </a:lnTo>
                  <a:lnTo>
                    <a:pt x="335" y="0"/>
                  </a:lnTo>
                  <a:lnTo>
                    <a:pt x="346" y="2"/>
                  </a:lnTo>
                  <a:lnTo>
                    <a:pt x="357" y="5"/>
                  </a:lnTo>
                  <a:lnTo>
                    <a:pt x="368" y="12"/>
                  </a:lnTo>
                  <a:lnTo>
                    <a:pt x="378" y="19"/>
                  </a:lnTo>
                  <a:lnTo>
                    <a:pt x="383" y="23"/>
                  </a:lnTo>
                  <a:lnTo>
                    <a:pt x="387" y="29"/>
                  </a:lnTo>
                  <a:lnTo>
                    <a:pt x="391" y="35"/>
                  </a:lnTo>
                  <a:lnTo>
                    <a:pt x="395" y="42"/>
                  </a:lnTo>
                  <a:lnTo>
                    <a:pt x="395" y="42"/>
                  </a:lnTo>
                  <a:lnTo>
                    <a:pt x="396" y="48"/>
                  </a:lnTo>
                  <a:lnTo>
                    <a:pt x="395" y="54"/>
                  </a:lnTo>
                  <a:lnTo>
                    <a:pt x="391" y="59"/>
                  </a:lnTo>
                  <a:lnTo>
                    <a:pt x="385" y="63"/>
                  </a:lnTo>
                  <a:lnTo>
                    <a:pt x="385" y="63"/>
                  </a:lnTo>
                  <a:lnTo>
                    <a:pt x="380"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3"/>
            <p:cNvSpPr>
              <a:spLocks/>
            </p:cNvSpPr>
            <p:nvPr/>
          </p:nvSpPr>
          <p:spPr bwMode="auto">
            <a:xfrm>
              <a:off x="309" y="1395"/>
              <a:ext cx="79" cy="13"/>
            </a:xfrm>
            <a:custGeom>
              <a:avLst/>
              <a:gdLst>
                <a:gd name="T0" fmla="*/ 380 w 396"/>
                <a:gd name="T1" fmla="*/ 64 h 64"/>
                <a:gd name="T2" fmla="*/ 380 w 396"/>
                <a:gd name="T3" fmla="*/ 64 h 64"/>
                <a:gd name="T4" fmla="*/ 375 w 396"/>
                <a:gd name="T5" fmla="*/ 63 h 64"/>
                <a:gd name="T6" fmla="*/ 370 w 396"/>
                <a:gd name="T7" fmla="*/ 61 h 64"/>
                <a:gd name="T8" fmla="*/ 367 w 396"/>
                <a:gd name="T9" fmla="*/ 58 h 64"/>
                <a:gd name="T10" fmla="*/ 365 w 396"/>
                <a:gd name="T11" fmla="*/ 53 h 64"/>
                <a:gd name="T12" fmla="*/ 365 w 396"/>
                <a:gd name="T13" fmla="*/ 53 h 64"/>
                <a:gd name="T14" fmla="*/ 362 w 396"/>
                <a:gd name="T15" fmla="*/ 49 h 64"/>
                <a:gd name="T16" fmla="*/ 360 w 396"/>
                <a:gd name="T17" fmla="*/ 46 h 64"/>
                <a:gd name="T18" fmla="*/ 352 w 396"/>
                <a:gd name="T19" fmla="*/ 40 h 64"/>
                <a:gd name="T20" fmla="*/ 346 w 396"/>
                <a:gd name="T21" fmla="*/ 36 h 64"/>
                <a:gd name="T22" fmla="*/ 339 w 396"/>
                <a:gd name="T23" fmla="*/ 33 h 64"/>
                <a:gd name="T24" fmla="*/ 331 w 396"/>
                <a:gd name="T25" fmla="*/ 32 h 64"/>
                <a:gd name="T26" fmla="*/ 325 w 396"/>
                <a:gd name="T27" fmla="*/ 32 h 64"/>
                <a:gd name="T28" fmla="*/ 319 w 396"/>
                <a:gd name="T29" fmla="*/ 32 h 64"/>
                <a:gd name="T30" fmla="*/ 319 w 396"/>
                <a:gd name="T31" fmla="*/ 32 h 64"/>
                <a:gd name="T32" fmla="*/ 316 w 396"/>
                <a:gd name="T33" fmla="*/ 32 h 64"/>
                <a:gd name="T34" fmla="*/ 16 w 396"/>
                <a:gd name="T35" fmla="*/ 32 h 64"/>
                <a:gd name="T36" fmla="*/ 16 w 396"/>
                <a:gd name="T37" fmla="*/ 32 h 64"/>
                <a:gd name="T38" fmla="*/ 8 w 396"/>
                <a:gd name="T39" fmla="*/ 31 h 64"/>
                <a:gd name="T40" fmla="*/ 3 w 396"/>
                <a:gd name="T41" fmla="*/ 28 h 64"/>
                <a:gd name="T42" fmla="*/ 1 w 396"/>
                <a:gd name="T43" fmla="*/ 23 h 64"/>
                <a:gd name="T44" fmla="*/ 0 w 396"/>
                <a:gd name="T45" fmla="*/ 16 h 64"/>
                <a:gd name="T46" fmla="*/ 0 w 396"/>
                <a:gd name="T47" fmla="*/ 16 h 64"/>
                <a:gd name="T48" fmla="*/ 1 w 396"/>
                <a:gd name="T49" fmla="*/ 10 h 64"/>
                <a:gd name="T50" fmla="*/ 3 w 396"/>
                <a:gd name="T51" fmla="*/ 5 h 64"/>
                <a:gd name="T52" fmla="*/ 8 w 396"/>
                <a:gd name="T53" fmla="*/ 2 h 64"/>
                <a:gd name="T54" fmla="*/ 16 w 396"/>
                <a:gd name="T55" fmla="*/ 0 h 64"/>
                <a:gd name="T56" fmla="*/ 316 w 396"/>
                <a:gd name="T57" fmla="*/ 0 h 64"/>
                <a:gd name="T58" fmla="*/ 316 w 396"/>
                <a:gd name="T59" fmla="*/ 0 h 64"/>
                <a:gd name="T60" fmla="*/ 325 w 396"/>
                <a:gd name="T61" fmla="*/ 0 h 64"/>
                <a:gd name="T62" fmla="*/ 335 w 396"/>
                <a:gd name="T63" fmla="*/ 0 h 64"/>
                <a:gd name="T64" fmla="*/ 346 w 396"/>
                <a:gd name="T65" fmla="*/ 2 h 64"/>
                <a:gd name="T66" fmla="*/ 357 w 396"/>
                <a:gd name="T67" fmla="*/ 6 h 64"/>
                <a:gd name="T68" fmla="*/ 368 w 396"/>
                <a:gd name="T69" fmla="*/ 11 h 64"/>
                <a:gd name="T70" fmla="*/ 378 w 396"/>
                <a:gd name="T71" fmla="*/ 18 h 64"/>
                <a:gd name="T72" fmla="*/ 383 w 396"/>
                <a:gd name="T73" fmla="*/ 23 h 64"/>
                <a:gd name="T74" fmla="*/ 387 w 396"/>
                <a:gd name="T75" fmla="*/ 28 h 64"/>
                <a:gd name="T76" fmla="*/ 391 w 396"/>
                <a:gd name="T77" fmla="*/ 35 h 64"/>
                <a:gd name="T78" fmla="*/ 395 w 396"/>
                <a:gd name="T79" fmla="*/ 42 h 64"/>
                <a:gd name="T80" fmla="*/ 395 w 396"/>
                <a:gd name="T81" fmla="*/ 42 h 64"/>
                <a:gd name="T82" fmla="*/ 396 w 396"/>
                <a:gd name="T83" fmla="*/ 48 h 64"/>
                <a:gd name="T84" fmla="*/ 395 w 396"/>
                <a:gd name="T85" fmla="*/ 54 h 64"/>
                <a:gd name="T86" fmla="*/ 391 w 396"/>
                <a:gd name="T87" fmla="*/ 59 h 64"/>
                <a:gd name="T88" fmla="*/ 385 w 396"/>
                <a:gd name="T89" fmla="*/ 63 h 64"/>
                <a:gd name="T90" fmla="*/ 385 w 396"/>
                <a:gd name="T91" fmla="*/ 63 h 64"/>
                <a:gd name="T92" fmla="*/ 380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380" y="64"/>
                  </a:moveTo>
                  <a:lnTo>
                    <a:pt x="380" y="64"/>
                  </a:lnTo>
                  <a:lnTo>
                    <a:pt x="375" y="63"/>
                  </a:lnTo>
                  <a:lnTo>
                    <a:pt x="370" y="61"/>
                  </a:lnTo>
                  <a:lnTo>
                    <a:pt x="367" y="58"/>
                  </a:lnTo>
                  <a:lnTo>
                    <a:pt x="365" y="53"/>
                  </a:lnTo>
                  <a:lnTo>
                    <a:pt x="365" y="53"/>
                  </a:lnTo>
                  <a:lnTo>
                    <a:pt x="362" y="49"/>
                  </a:lnTo>
                  <a:lnTo>
                    <a:pt x="360" y="46"/>
                  </a:lnTo>
                  <a:lnTo>
                    <a:pt x="352" y="40"/>
                  </a:lnTo>
                  <a:lnTo>
                    <a:pt x="346" y="36"/>
                  </a:lnTo>
                  <a:lnTo>
                    <a:pt x="339" y="33"/>
                  </a:lnTo>
                  <a:lnTo>
                    <a:pt x="331" y="32"/>
                  </a:lnTo>
                  <a:lnTo>
                    <a:pt x="325" y="32"/>
                  </a:lnTo>
                  <a:lnTo>
                    <a:pt x="319" y="32"/>
                  </a:lnTo>
                  <a:lnTo>
                    <a:pt x="319" y="32"/>
                  </a:lnTo>
                  <a:lnTo>
                    <a:pt x="316" y="32"/>
                  </a:lnTo>
                  <a:lnTo>
                    <a:pt x="16" y="32"/>
                  </a:lnTo>
                  <a:lnTo>
                    <a:pt x="16" y="32"/>
                  </a:lnTo>
                  <a:lnTo>
                    <a:pt x="8" y="31"/>
                  </a:lnTo>
                  <a:lnTo>
                    <a:pt x="3" y="28"/>
                  </a:lnTo>
                  <a:lnTo>
                    <a:pt x="1" y="23"/>
                  </a:lnTo>
                  <a:lnTo>
                    <a:pt x="0" y="16"/>
                  </a:lnTo>
                  <a:lnTo>
                    <a:pt x="0" y="16"/>
                  </a:lnTo>
                  <a:lnTo>
                    <a:pt x="1" y="10"/>
                  </a:lnTo>
                  <a:lnTo>
                    <a:pt x="3" y="5"/>
                  </a:lnTo>
                  <a:lnTo>
                    <a:pt x="8" y="2"/>
                  </a:lnTo>
                  <a:lnTo>
                    <a:pt x="16" y="0"/>
                  </a:lnTo>
                  <a:lnTo>
                    <a:pt x="316" y="0"/>
                  </a:lnTo>
                  <a:lnTo>
                    <a:pt x="316" y="0"/>
                  </a:lnTo>
                  <a:lnTo>
                    <a:pt x="325" y="0"/>
                  </a:lnTo>
                  <a:lnTo>
                    <a:pt x="335" y="0"/>
                  </a:lnTo>
                  <a:lnTo>
                    <a:pt x="346" y="2"/>
                  </a:lnTo>
                  <a:lnTo>
                    <a:pt x="357" y="6"/>
                  </a:lnTo>
                  <a:lnTo>
                    <a:pt x="368" y="11"/>
                  </a:lnTo>
                  <a:lnTo>
                    <a:pt x="378" y="18"/>
                  </a:lnTo>
                  <a:lnTo>
                    <a:pt x="383" y="23"/>
                  </a:lnTo>
                  <a:lnTo>
                    <a:pt x="387" y="28"/>
                  </a:lnTo>
                  <a:lnTo>
                    <a:pt x="391" y="35"/>
                  </a:lnTo>
                  <a:lnTo>
                    <a:pt x="395" y="42"/>
                  </a:lnTo>
                  <a:lnTo>
                    <a:pt x="395" y="42"/>
                  </a:lnTo>
                  <a:lnTo>
                    <a:pt x="396" y="48"/>
                  </a:lnTo>
                  <a:lnTo>
                    <a:pt x="395" y="54"/>
                  </a:lnTo>
                  <a:lnTo>
                    <a:pt x="391" y="59"/>
                  </a:lnTo>
                  <a:lnTo>
                    <a:pt x="385" y="63"/>
                  </a:lnTo>
                  <a:lnTo>
                    <a:pt x="385" y="63"/>
                  </a:lnTo>
                  <a:lnTo>
                    <a:pt x="38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4"/>
            <p:cNvSpPr>
              <a:spLocks/>
            </p:cNvSpPr>
            <p:nvPr/>
          </p:nvSpPr>
          <p:spPr bwMode="auto">
            <a:xfrm>
              <a:off x="309" y="1395"/>
              <a:ext cx="79" cy="13"/>
            </a:xfrm>
            <a:custGeom>
              <a:avLst/>
              <a:gdLst>
                <a:gd name="T0" fmla="*/ 380 w 396"/>
                <a:gd name="T1" fmla="*/ 64 h 64"/>
                <a:gd name="T2" fmla="*/ 380 w 396"/>
                <a:gd name="T3" fmla="*/ 64 h 64"/>
                <a:gd name="T4" fmla="*/ 375 w 396"/>
                <a:gd name="T5" fmla="*/ 63 h 64"/>
                <a:gd name="T6" fmla="*/ 370 w 396"/>
                <a:gd name="T7" fmla="*/ 61 h 64"/>
                <a:gd name="T8" fmla="*/ 367 w 396"/>
                <a:gd name="T9" fmla="*/ 58 h 64"/>
                <a:gd name="T10" fmla="*/ 365 w 396"/>
                <a:gd name="T11" fmla="*/ 53 h 64"/>
                <a:gd name="T12" fmla="*/ 365 w 396"/>
                <a:gd name="T13" fmla="*/ 53 h 64"/>
                <a:gd name="T14" fmla="*/ 362 w 396"/>
                <a:gd name="T15" fmla="*/ 49 h 64"/>
                <a:gd name="T16" fmla="*/ 360 w 396"/>
                <a:gd name="T17" fmla="*/ 46 h 64"/>
                <a:gd name="T18" fmla="*/ 352 w 396"/>
                <a:gd name="T19" fmla="*/ 40 h 64"/>
                <a:gd name="T20" fmla="*/ 346 w 396"/>
                <a:gd name="T21" fmla="*/ 36 h 64"/>
                <a:gd name="T22" fmla="*/ 339 w 396"/>
                <a:gd name="T23" fmla="*/ 33 h 64"/>
                <a:gd name="T24" fmla="*/ 331 w 396"/>
                <a:gd name="T25" fmla="*/ 32 h 64"/>
                <a:gd name="T26" fmla="*/ 325 w 396"/>
                <a:gd name="T27" fmla="*/ 32 h 64"/>
                <a:gd name="T28" fmla="*/ 319 w 396"/>
                <a:gd name="T29" fmla="*/ 32 h 64"/>
                <a:gd name="T30" fmla="*/ 319 w 396"/>
                <a:gd name="T31" fmla="*/ 32 h 64"/>
                <a:gd name="T32" fmla="*/ 316 w 396"/>
                <a:gd name="T33" fmla="*/ 32 h 64"/>
                <a:gd name="T34" fmla="*/ 16 w 396"/>
                <a:gd name="T35" fmla="*/ 32 h 64"/>
                <a:gd name="T36" fmla="*/ 16 w 396"/>
                <a:gd name="T37" fmla="*/ 32 h 64"/>
                <a:gd name="T38" fmla="*/ 8 w 396"/>
                <a:gd name="T39" fmla="*/ 31 h 64"/>
                <a:gd name="T40" fmla="*/ 3 w 396"/>
                <a:gd name="T41" fmla="*/ 28 h 64"/>
                <a:gd name="T42" fmla="*/ 1 w 396"/>
                <a:gd name="T43" fmla="*/ 23 h 64"/>
                <a:gd name="T44" fmla="*/ 0 w 396"/>
                <a:gd name="T45" fmla="*/ 16 h 64"/>
                <a:gd name="T46" fmla="*/ 0 w 396"/>
                <a:gd name="T47" fmla="*/ 16 h 64"/>
                <a:gd name="T48" fmla="*/ 1 w 396"/>
                <a:gd name="T49" fmla="*/ 10 h 64"/>
                <a:gd name="T50" fmla="*/ 3 w 396"/>
                <a:gd name="T51" fmla="*/ 5 h 64"/>
                <a:gd name="T52" fmla="*/ 8 w 396"/>
                <a:gd name="T53" fmla="*/ 2 h 64"/>
                <a:gd name="T54" fmla="*/ 16 w 396"/>
                <a:gd name="T55" fmla="*/ 0 h 64"/>
                <a:gd name="T56" fmla="*/ 316 w 396"/>
                <a:gd name="T57" fmla="*/ 0 h 64"/>
                <a:gd name="T58" fmla="*/ 316 w 396"/>
                <a:gd name="T59" fmla="*/ 0 h 64"/>
                <a:gd name="T60" fmla="*/ 325 w 396"/>
                <a:gd name="T61" fmla="*/ 0 h 64"/>
                <a:gd name="T62" fmla="*/ 335 w 396"/>
                <a:gd name="T63" fmla="*/ 0 h 64"/>
                <a:gd name="T64" fmla="*/ 346 w 396"/>
                <a:gd name="T65" fmla="*/ 2 h 64"/>
                <a:gd name="T66" fmla="*/ 357 w 396"/>
                <a:gd name="T67" fmla="*/ 6 h 64"/>
                <a:gd name="T68" fmla="*/ 368 w 396"/>
                <a:gd name="T69" fmla="*/ 11 h 64"/>
                <a:gd name="T70" fmla="*/ 378 w 396"/>
                <a:gd name="T71" fmla="*/ 18 h 64"/>
                <a:gd name="T72" fmla="*/ 383 w 396"/>
                <a:gd name="T73" fmla="*/ 23 h 64"/>
                <a:gd name="T74" fmla="*/ 387 w 396"/>
                <a:gd name="T75" fmla="*/ 28 h 64"/>
                <a:gd name="T76" fmla="*/ 391 w 396"/>
                <a:gd name="T77" fmla="*/ 35 h 64"/>
                <a:gd name="T78" fmla="*/ 395 w 396"/>
                <a:gd name="T79" fmla="*/ 42 h 64"/>
                <a:gd name="T80" fmla="*/ 395 w 396"/>
                <a:gd name="T81" fmla="*/ 42 h 64"/>
                <a:gd name="T82" fmla="*/ 396 w 396"/>
                <a:gd name="T83" fmla="*/ 48 h 64"/>
                <a:gd name="T84" fmla="*/ 395 w 396"/>
                <a:gd name="T85" fmla="*/ 54 h 64"/>
                <a:gd name="T86" fmla="*/ 391 w 396"/>
                <a:gd name="T87" fmla="*/ 59 h 64"/>
                <a:gd name="T88" fmla="*/ 385 w 396"/>
                <a:gd name="T89" fmla="*/ 63 h 64"/>
                <a:gd name="T90" fmla="*/ 385 w 396"/>
                <a:gd name="T91" fmla="*/ 63 h 64"/>
                <a:gd name="T92" fmla="*/ 380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380" y="64"/>
                  </a:moveTo>
                  <a:lnTo>
                    <a:pt x="380" y="64"/>
                  </a:lnTo>
                  <a:lnTo>
                    <a:pt x="375" y="63"/>
                  </a:lnTo>
                  <a:lnTo>
                    <a:pt x="370" y="61"/>
                  </a:lnTo>
                  <a:lnTo>
                    <a:pt x="367" y="58"/>
                  </a:lnTo>
                  <a:lnTo>
                    <a:pt x="365" y="53"/>
                  </a:lnTo>
                  <a:lnTo>
                    <a:pt x="365" y="53"/>
                  </a:lnTo>
                  <a:lnTo>
                    <a:pt x="362" y="49"/>
                  </a:lnTo>
                  <a:lnTo>
                    <a:pt x="360" y="46"/>
                  </a:lnTo>
                  <a:lnTo>
                    <a:pt x="352" y="40"/>
                  </a:lnTo>
                  <a:lnTo>
                    <a:pt x="346" y="36"/>
                  </a:lnTo>
                  <a:lnTo>
                    <a:pt x="339" y="33"/>
                  </a:lnTo>
                  <a:lnTo>
                    <a:pt x="331" y="32"/>
                  </a:lnTo>
                  <a:lnTo>
                    <a:pt x="325" y="32"/>
                  </a:lnTo>
                  <a:lnTo>
                    <a:pt x="319" y="32"/>
                  </a:lnTo>
                  <a:lnTo>
                    <a:pt x="319" y="32"/>
                  </a:lnTo>
                  <a:lnTo>
                    <a:pt x="316" y="32"/>
                  </a:lnTo>
                  <a:lnTo>
                    <a:pt x="16" y="32"/>
                  </a:lnTo>
                  <a:lnTo>
                    <a:pt x="16" y="32"/>
                  </a:lnTo>
                  <a:lnTo>
                    <a:pt x="8" y="31"/>
                  </a:lnTo>
                  <a:lnTo>
                    <a:pt x="3" y="28"/>
                  </a:lnTo>
                  <a:lnTo>
                    <a:pt x="1" y="23"/>
                  </a:lnTo>
                  <a:lnTo>
                    <a:pt x="0" y="16"/>
                  </a:lnTo>
                  <a:lnTo>
                    <a:pt x="0" y="16"/>
                  </a:lnTo>
                  <a:lnTo>
                    <a:pt x="1" y="10"/>
                  </a:lnTo>
                  <a:lnTo>
                    <a:pt x="3" y="5"/>
                  </a:lnTo>
                  <a:lnTo>
                    <a:pt x="8" y="2"/>
                  </a:lnTo>
                  <a:lnTo>
                    <a:pt x="16" y="0"/>
                  </a:lnTo>
                  <a:lnTo>
                    <a:pt x="316" y="0"/>
                  </a:lnTo>
                  <a:lnTo>
                    <a:pt x="316" y="0"/>
                  </a:lnTo>
                  <a:lnTo>
                    <a:pt x="325" y="0"/>
                  </a:lnTo>
                  <a:lnTo>
                    <a:pt x="335" y="0"/>
                  </a:lnTo>
                  <a:lnTo>
                    <a:pt x="346" y="2"/>
                  </a:lnTo>
                  <a:lnTo>
                    <a:pt x="357" y="6"/>
                  </a:lnTo>
                  <a:lnTo>
                    <a:pt x="368" y="11"/>
                  </a:lnTo>
                  <a:lnTo>
                    <a:pt x="378" y="18"/>
                  </a:lnTo>
                  <a:lnTo>
                    <a:pt x="383" y="23"/>
                  </a:lnTo>
                  <a:lnTo>
                    <a:pt x="387" y="28"/>
                  </a:lnTo>
                  <a:lnTo>
                    <a:pt x="391" y="35"/>
                  </a:lnTo>
                  <a:lnTo>
                    <a:pt x="395" y="42"/>
                  </a:lnTo>
                  <a:lnTo>
                    <a:pt x="395" y="42"/>
                  </a:lnTo>
                  <a:lnTo>
                    <a:pt x="396" y="48"/>
                  </a:lnTo>
                  <a:lnTo>
                    <a:pt x="395" y="54"/>
                  </a:lnTo>
                  <a:lnTo>
                    <a:pt x="391" y="59"/>
                  </a:lnTo>
                  <a:lnTo>
                    <a:pt x="385" y="63"/>
                  </a:lnTo>
                  <a:lnTo>
                    <a:pt x="385" y="63"/>
                  </a:lnTo>
                  <a:lnTo>
                    <a:pt x="380"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5"/>
            <p:cNvSpPr>
              <a:spLocks/>
            </p:cNvSpPr>
            <p:nvPr/>
          </p:nvSpPr>
          <p:spPr bwMode="auto">
            <a:xfrm>
              <a:off x="309" y="1423"/>
              <a:ext cx="79" cy="13"/>
            </a:xfrm>
            <a:custGeom>
              <a:avLst/>
              <a:gdLst>
                <a:gd name="T0" fmla="*/ 380 w 396"/>
                <a:gd name="T1" fmla="*/ 65 h 65"/>
                <a:gd name="T2" fmla="*/ 380 w 396"/>
                <a:gd name="T3" fmla="*/ 65 h 65"/>
                <a:gd name="T4" fmla="*/ 375 w 396"/>
                <a:gd name="T5" fmla="*/ 63 h 65"/>
                <a:gd name="T6" fmla="*/ 370 w 396"/>
                <a:gd name="T7" fmla="*/ 62 h 65"/>
                <a:gd name="T8" fmla="*/ 367 w 396"/>
                <a:gd name="T9" fmla="*/ 58 h 65"/>
                <a:gd name="T10" fmla="*/ 365 w 396"/>
                <a:gd name="T11" fmla="*/ 55 h 65"/>
                <a:gd name="T12" fmla="*/ 365 w 396"/>
                <a:gd name="T13" fmla="*/ 55 h 65"/>
                <a:gd name="T14" fmla="*/ 362 w 396"/>
                <a:gd name="T15" fmla="*/ 50 h 65"/>
                <a:gd name="T16" fmla="*/ 360 w 396"/>
                <a:gd name="T17" fmla="*/ 46 h 65"/>
                <a:gd name="T18" fmla="*/ 352 w 396"/>
                <a:gd name="T19" fmla="*/ 40 h 65"/>
                <a:gd name="T20" fmla="*/ 346 w 396"/>
                <a:gd name="T21" fmla="*/ 36 h 65"/>
                <a:gd name="T22" fmla="*/ 339 w 396"/>
                <a:gd name="T23" fmla="*/ 34 h 65"/>
                <a:gd name="T24" fmla="*/ 331 w 396"/>
                <a:gd name="T25" fmla="*/ 34 h 65"/>
                <a:gd name="T26" fmla="*/ 325 w 396"/>
                <a:gd name="T27" fmla="*/ 32 h 65"/>
                <a:gd name="T28" fmla="*/ 319 w 396"/>
                <a:gd name="T29" fmla="*/ 34 h 65"/>
                <a:gd name="T30" fmla="*/ 319 w 396"/>
                <a:gd name="T31" fmla="*/ 34 h 65"/>
                <a:gd name="T32" fmla="*/ 316 w 396"/>
                <a:gd name="T33" fmla="*/ 34 h 65"/>
                <a:gd name="T34" fmla="*/ 16 w 396"/>
                <a:gd name="T35" fmla="*/ 34 h 65"/>
                <a:gd name="T36" fmla="*/ 16 w 396"/>
                <a:gd name="T37" fmla="*/ 34 h 65"/>
                <a:gd name="T38" fmla="*/ 8 w 396"/>
                <a:gd name="T39" fmla="*/ 32 h 65"/>
                <a:gd name="T40" fmla="*/ 3 w 396"/>
                <a:gd name="T41" fmla="*/ 29 h 65"/>
                <a:gd name="T42" fmla="*/ 1 w 396"/>
                <a:gd name="T43" fmla="*/ 24 h 65"/>
                <a:gd name="T44" fmla="*/ 0 w 396"/>
                <a:gd name="T45" fmla="*/ 17 h 65"/>
                <a:gd name="T46" fmla="*/ 0 w 396"/>
                <a:gd name="T47" fmla="*/ 17 h 65"/>
                <a:gd name="T48" fmla="*/ 1 w 396"/>
                <a:gd name="T49" fmla="*/ 11 h 65"/>
                <a:gd name="T50" fmla="*/ 3 w 396"/>
                <a:gd name="T51" fmla="*/ 6 h 65"/>
                <a:gd name="T52" fmla="*/ 8 w 396"/>
                <a:gd name="T53" fmla="*/ 2 h 65"/>
                <a:gd name="T54" fmla="*/ 16 w 396"/>
                <a:gd name="T55" fmla="*/ 1 h 65"/>
                <a:gd name="T56" fmla="*/ 316 w 396"/>
                <a:gd name="T57" fmla="*/ 1 h 65"/>
                <a:gd name="T58" fmla="*/ 316 w 396"/>
                <a:gd name="T59" fmla="*/ 1 h 65"/>
                <a:gd name="T60" fmla="*/ 325 w 396"/>
                <a:gd name="T61" fmla="*/ 0 h 65"/>
                <a:gd name="T62" fmla="*/ 335 w 396"/>
                <a:gd name="T63" fmla="*/ 1 h 65"/>
                <a:gd name="T64" fmla="*/ 346 w 396"/>
                <a:gd name="T65" fmla="*/ 2 h 65"/>
                <a:gd name="T66" fmla="*/ 357 w 396"/>
                <a:gd name="T67" fmla="*/ 6 h 65"/>
                <a:gd name="T68" fmla="*/ 368 w 396"/>
                <a:gd name="T69" fmla="*/ 11 h 65"/>
                <a:gd name="T70" fmla="*/ 378 w 396"/>
                <a:gd name="T71" fmla="*/ 19 h 65"/>
                <a:gd name="T72" fmla="*/ 383 w 396"/>
                <a:gd name="T73" fmla="*/ 24 h 65"/>
                <a:gd name="T74" fmla="*/ 387 w 396"/>
                <a:gd name="T75" fmla="*/ 30 h 65"/>
                <a:gd name="T76" fmla="*/ 391 w 396"/>
                <a:gd name="T77" fmla="*/ 35 h 65"/>
                <a:gd name="T78" fmla="*/ 395 w 396"/>
                <a:gd name="T79" fmla="*/ 42 h 65"/>
                <a:gd name="T80" fmla="*/ 395 w 396"/>
                <a:gd name="T81" fmla="*/ 42 h 65"/>
                <a:gd name="T82" fmla="*/ 396 w 396"/>
                <a:gd name="T83" fmla="*/ 48 h 65"/>
                <a:gd name="T84" fmla="*/ 395 w 396"/>
                <a:gd name="T85" fmla="*/ 55 h 65"/>
                <a:gd name="T86" fmla="*/ 391 w 396"/>
                <a:gd name="T87" fmla="*/ 60 h 65"/>
                <a:gd name="T88" fmla="*/ 385 w 396"/>
                <a:gd name="T89" fmla="*/ 63 h 65"/>
                <a:gd name="T90" fmla="*/ 385 w 396"/>
                <a:gd name="T91" fmla="*/ 63 h 65"/>
                <a:gd name="T92" fmla="*/ 380 w 396"/>
                <a:gd name="T9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5">
                  <a:moveTo>
                    <a:pt x="380" y="65"/>
                  </a:moveTo>
                  <a:lnTo>
                    <a:pt x="380" y="65"/>
                  </a:lnTo>
                  <a:lnTo>
                    <a:pt x="375" y="63"/>
                  </a:lnTo>
                  <a:lnTo>
                    <a:pt x="370" y="62"/>
                  </a:lnTo>
                  <a:lnTo>
                    <a:pt x="367" y="58"/>
                  </a:lnTo>
                  <a:lnTo>
                    <a:pt x="365" y="55"/>
                  </a:lnTo>
                  <a:lnTo>
                    <a:pt x="365" y="55"/>
                  </a:lnTo>
                  <a:lnTo>
                    <a:pt x="362" y="50"/>
                  </a:lnTo>
                  <a:lnTo>
                    <a:pt x="360" y="46"/>
                  </a:lnTo>
                  <a:lnTo>
                    <a:pt x="352" y="40"/>
                  </a:lnTo>
                  <a:lnTo>
                    <a:pt x="346" y="36"/>
                  </a:lnTo>
                  <a:lnTo>
                    <a:pt x="339" y="34"/>
                  </a:lnTo>
                  <a:lnTo>
                    <a:pt x="331" y="34"/>
                  </a:lnTo>
                  <a:lnTo>
                    <a:pt x="325" y="32"/>
                  </a:lnTo>
                  <a:lnTo>
                    <a:pt x="319" y="34"/>
                  </a:lnTo>
                  <a:lnTo>
                    <a:pt x="319" y="34"/>
                  </a:lnTo>
                  <a:lnTo>
                    <a:pt x="316" y="34"/>
                  </a:lnTo>
                  <a:lnTo>
                    <a:pt x="16" y="34"/>
                  </a:lnTo>
                  <a:lnTo>
                    <a:pt x="16" y="34"/>
                  </a:lnTo>
                  <a:lnTo>
                    <a:pt x="8" y="32"/>
                  </a:lnTo>
                  <a:lnTo>
                    <a:pt x="3" y="29"/>
                  </a:lnTo>
                  <a:lnTo>
                    <a:pt x="1" y="24"/>
                  </a:lnTo>
                  <a:lnTo>
                    <a:pt x="0" y="17"/>
                  </a:lnTo>
                  <a:lnTo>
                    <a:pt x="0" y="17"/>
                  </a:lnTo>
                  <a:lnTo>
                    <a:pt x="1" y="11"/>
                  </a:lnTo>
                  <a:lnTo>
                    <a:pt x="3" y="6"/>
                  </a:lnTo>
                  <a:lnTo>
                    <a:pt x="8" y="2"/>
                  </a:lnTo>
                  <a:lnTo>
                    <a:pt x="16" y="1"/>
                  </a:lnTo>
                  <a:lnTo>
                    <a:pt x="316" y="1"/>
                  </a:lnTo>
                  <a:lnTo>
                    <a:pt x="316" y="1"/>
                  </a:lnTo>
                  <a:lnTo>
                    <a:pt x="325" y="0"/>
                  </a:lnTo>
                  <a:lnTo>
                    <a:pt x="335" y="1"/>
                  </a:lnTo>
                  <a:lnTo>
                    <a:pt x="346" y="2"/>
                  </a:lnTo>
                  <a:lnTo>
                    <a:pt x="357" y="6"/>
                  </a:lnTo>
                  <a:lnTo>
                    <a:pt x="368" y="11"/>
                  </a:lnTo>
                  <a:lnTo>
                    <a:pt x="378" y="19"/>
                  </a:lnTo>
                  <a:lnTo>
                    <a:pt x="383" y="24"/>
                  </a:lnTo>
                  <a:lnTo>
                    <a:pt x="387" y="30"/>
                  </a:lnTo>
                  <a:lnTo>
                    <a:pt x="391" y="35"/>
                  </a:lnTo>
                  <a:lnTo>
                    <a:pt x="395" y="42"/>
                  </a:lnTo>
                  <a:lnTo>
                    <a:pt x="395" y="42"/>
                  </a:lnTo>
                  <a:lnTo>
                    <a:pt x="396" y="48"/>
                  </a:lnTo>
                  <a:lnTo>
                    <a:pt x="395" y="55"/>
                  </a:lnTo>
                  <a:lnTo>
                    <a:pt x="391" y="60"/>
                  </a:lnTo>
                  <a:lnTo>
                    <a:pt x="385" y="63"/>
                  </a:lnTo>
                  <a:lnTo>
                    <a:pt x="385" y="63"/>
                  </a:lnTo>
                  <a:lnTo>
                    <a:pt x="380"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6"/>
            <p:cNvSpPr>
              <a:spLocks/>
            </p:cNvSpPr>
            <p:nvPr/>
          </p:nvSpPr>
          <p:spPr bwMode="auto">
            <a:xfrm>
              <a:off x="309" y="1423"/>
              <a:ext cx="79" cy="13"/>
            </a:xfrm>
            <a:custGeom>
              <a:avLst/>
              <a:gdLst>
                <a:gd name="T0" fmla="*/ 380 w 396"/>
                <a:gd name="T1" fmla="*/ 65 h 65"/>
                <a:gd name="T2" fmla="*/ 380 w 396"/>
                <a:gd name="T3" fmla="*/ 65 h 65"/>
                <a:gd name="T4" fmla="*/ 375 w 396"/>
                <a:gd name="T5" fmla="*/ 63 h 65"/>
                <a:gd name="T6" fmla="*/ 370 w 396"/>
                <a:gd name="T7" fmla="*/ 62 h 65"/>
                <a:gd name="T8" fmla="*/ 367 w 396"/>
                <a:gd name="T9" fmla="*/ 58 h 65"/>
                <a:gd name="T10" fmla="*/ 365 w 396"/>
                <a:gd name="T11" fmla="*/ 55 h 65"/>
                <a:gd name="T12" fmla="*/ 365 w 396"/>
                <a:gd name="T13" fmla="*/ 55 h 65"/>
                <a:gd name="T14" fmla="*/ 362 w 396"/>
                <a:gd name="T15" fmla="*/ 50 h 65"/>
                <a:gd name="T16" fmla="*/ 360 w 396"/>
                <a:gd name="T17" fmla="*/ 46 h 65"/>
                <a:gd name="T18" fmla="*/ 352 w 396"/>
                <a:gd name="T19" fmla="*/ 40 h 65"/>
                <a:gd name="T20" fmla="*/ 346 w 396"/>
                <a:gd name="T21" fmla="*/ 36 h 65"/>
                <a:gd name="T22" fmla="*/ 339 w 396"/>
                <a:gd name="T23" fmla="*/ 34 h 65"/>
                <a:gd name="T24" fmla="*/ 331 w 396"/>
                <a:gd name="T25" fmla="*/ 34 h 65"/>
                <a:gd name="T26" fmla="*/ 325 w 396"/>
                <a:gd name="T27" fmla="*/ 32 h 65"/>
                <a:gd name="T28" fmla="*/ 319 w 396"/>
                <a:gd name="T29" fmla="*/ 34 h 65"/>
                <a:gd name="T30" fmla="*/ 319 w 396"/>
                <a:gd name="T31" fmla="*/ 34 h 65"/>
                <a:gd name="T32" fmla="*/ 316 w 396"/>
                <a:gd name="T33" fmla="*/ 34 h 65"/>
                <a:gd name="T34" fmla="*/ 16 w 396"/>
                <a:gd name="T35" fmla="*/ 34 h 65"/>
                <a:gd name="T36" fmla="*/ 16 w 396"/>
                <a:gd name="T37" fmla="*/ 34 h 65"/>
                <a:gd name="T38" fmla="*/ 8 w 396"/>
                <a:gd name="T39" fmla="*/ 32 h 65"/>
                <a:gd name="T40" fmla="*/ 3 w 396"/>
                <a:gd name="T41" fmla="*/ 29 h 65"/>
                <a:gd name="T42" fmla="*/ 1 w 396"/>
                <a:gd name="T43" fmla="*/ 24 h 65"/>
                <a:gd name="T44" fmla="*/ 0 w 396"/>
                <a:gd name="T45" fmla="*/ 17 h 65"/>
                <a:gd name="T46" fmla="*/ 0 w 396"/>
                <a:gd name="T47" fmla="*/ 17 h 65"/>
                <a:gd name="T48" fmla="*/ 1 w 396"/>
                <a:gd name="T49" fmla="*/ 11 h 65"/>
                <a:gd name="T50" fmla="*/ 3 w 396"/>
                <a:gd name="T51" fmla="*/ 6 h 65"/>
                <a:gd name="T52" fmla="*/ 8 w 396"/>
                <a:gd name="T53" fmla="*/ 2 h 65"/>
                <a:gd name="T54" fmla="*/ 16 w 396"/>
                <a:gd name="T55" fmla="*/ 1 h 65"/>
                <a:gd name="T56" fmla="*/ 316 w 396"/>
                <a:gd name="T57" fmla="*/ 1 h 65"/>
                <a:gd name="T58" fmla="*/ 316 w 396"/>
                <a:gd name="T59" fmla="*/ 1 h 65"/>
                <a:gd name="T60" fmla="*/ 325 w 396"/>
                <a:gd name="T61" fmla="*/ 0 h 65"/>
                <a:gd name="T62" fmla="*/ 335 w 396"/>
                <a:gd name="T63" fmla="*/ 1 h 65"/>
                <a:gd name="T64" fmla="*/ 346 w 396"/>
                <a:gd name="T65" fmla="*/ 2 h 65"/>
                <a:gd name="T66" fmla="*/ 357 w 396"/>
                <a:gd name="T67" fmla="*/ 6 h 65"/>
                <a:gd name="T68" fmla="*/ 368 w 396"/>
                <a:gd name="T69" fmla="*/ 11 h 65"/>
                <a:gd name="T70" fmla="*/ 378 w 396"/>
                <a:gd name="T71" fmla="*/ 19 h 65"/>
                <a:gd name="T72" fmla="*/ 383 w 396"/>
                <a:gd name="T73" fmla="*/ 24 h 65"/>
                <a:gd name="T74" fmla="*/ 387 w 396"/>
                <a:gd name="T75" fmla="*/ 30 h 65"/>
                <a:gd name="T76" fmla="*/ 391 w 396"/>
                <a:gd name="T77" fmla="*/ 35 h 65"/>
                <a:gd name="T78" fmla="*/ 395 w 396"/>
                <a:gd name="T79" fmla="*/ 42 h 65"/>
                <a:gd name="T80" fmla="*/ 395 w 396"/>
                <a:gd name="T81" fmla="*/ 42 h 65"/>
                <a:gd name="T82" fmla="*/ 396 w 396"/>
                <a:gd name="T83" fmla="*/ 48 h 65"/>
                <a:gd name="T84" fmla="*/ 395 w 396"/>
                <a:gd name="T85" fmla="*/ 55 h 65"/>
                <a:gd name="T86" fmla="*/ 391 w 396"/>
                <a:gd name="T87" fmla="*/ 60 h 65"/>
                <a:gd name="T88" fmla="*/ 385 w 396"/>
                <a:gd name="T89" fmla="*/ 63 h 65"/>
                <a:gd name="T90" fmla="*/ 385 w 396"/>
                <a:gd name="T91" fmla="*/ 63 h 65"/>
                <a:gd name="T92" fmla="*/ 380 w 396"/>
                <a:gd name="T9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5">
                  <a:moveTo>
                    <a:pt x="380" y="65"/>
                  </a:moveTo>
                  <a:lnTo>
                    <a:pt x="380" y="65"/>
                  </a:lnTo>
                  <a:lnTo>
                    <a:pt x="375" y="63"/>
                  </a:lnTo>
                  <a:lnTo>
                    <a:pt x="370" y="62"/>
                  </a:lnTo>
                  <a:lnTo>
                    <a:pt x="367" y="58"/>
                  </a:lnTo>
                  <a:lnTo>
                    <a:pt x="365" y="55"/>
                  </a:lnTo>
                  <a:lnTo>
                    <a:pt x="365" y="55"/>
                  </a:lnTo>
                  <a:lnTo>
                    <a:pt x="362" y="50"/>
                  </a:lnTo>
                  <a:lnTo>
                    <a:pt x="360" y="46"/>
                  </a:lnTo>
                  <a:lnTo>
                    <a:pt x="352" y="40"/>
                  </a:lnTo>
                  <a:lnTo>
                    <a:pt x="346" y="36"/>
                  </a:lnTo>
                  <a:lnTo>
                    <a:pt x="339" y="34"/>
                  </a:lnTo>
                  <a:lnTo>
                    <a:pt x="331" y="34"/>
                  </a:lnTo>
                  <a:lnTo>
                    <a:pt x="325" y="32"/>
                  </a:lnTo>
                  <a:lnTo>
                    <a:pt x="319" y="34"/>
                  </a:lnTo>
                  <a:lnTo>
                    <a:pt x="319" y="34"/>
                  </a:lnTo>
                  <a:lnTo>
                    <a:pt x="316" y="34"/>
                  </a:lnTo>
                  <a:lnTo>
                    <a:pt x="16" y="34"/>
                  </a:lnTo>
                  <a:lnTo>
                    <a:pt x="16" y="34"/>
                  </a:lnTo>
                  <a:lnTo>
                    <a:pt x="8" y="32"/>
                  </a:lnTo>
                  <a:lnTo>
                    <a:pt x="3" y="29"/>
                  </a:lnTo>
                  <a:lnTo>
                    <a:pt x="1" y="24"/>
                  </a:lnTo>
                  <a:lnTo>
                    <a:pt x="0" y="17"/>
                  </a:lnTo>
                  <a:lnTo>
                    <a:pt x="0" y="17"/>
                  </a:lnTo>
                  <a:lnTo>
                    <a:pt x="1" y="11"/>
                  </a:lnTo>
                  <a:lnTo>
                    <a:pt x="3" y="6"/>
                  </a:lnTo>
                  <a:lnTo>
                    <a:pt x="8" y="2"/>
                  </a:lnTo>
                  <a:lnTo>
                    <a:pt x="16" y="1"/>
                  </a:lnTo>
                  <a:lnTo>
                    <a:pt x="316" y="1"/>
                  </a:lnTo>
                  <a:lnTo>
                    <a:pt x="316" y="1"/>
                  </a:lnTo>
                  <a:lnTo>
                    <a:pt x="325" y="0"/>
                  </a:lnTo>
                  <a:lnTo>
                    <a:pt x="335" y="1"/>
                  </a:lnTo>
                  <a:lnTo>
                    <a:pt x="346" y="2"/>
                  </a:lnTo>
                  <a:lnTo>
                    <a:pt x="357" y="6"/>
                  </a:lnTo>
                  <a:lnTo>
                    <a:pt x="368" y="11"/>
                  </a:lnTo>
                  <a:lnTo>
                    <a:pt x="378" y="19"/>
                  </a:lnTo>
                  <a:lnTo>
                    <a:pt x="383" y="24"/>
                  </a:lnTo>
                  <a:lnTo>
                    <a:pt x="387" y="30"/>
                  </a:lnTo>
                  <a:lnTo>
                    <a:pt x="391" y="35"/>
                  </a:lnTo>
                  <a:lnTo>
                    <a:pt x="395" y="42"/>
                  </a:lnTo>
                  <a:lnTo>
                    <a:pt x="395" y="42"/>
                  </a:lnTo>
                  <a:lnTo>
                    <a:pt x="396" y="48"/>
                  </a:lnTo>
                  <a:lnTo>
                    <a:pt x="395" y="55"/>
                  </a:lnTo>
                  <a:lnTo>
                    <a:pt x="391" y="60"/>
                  </a:lnTo>
                  <a:lnTo>
                    <a:pt x="385" y="63"/>
                  </a:lnTo>
                  <a:lnTo>
                    <a:pt x="385" y="63"/>
                  </a:lnTo>
                  <a:lnTo>
                    <a:pt x="380" y="6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7"/>
            <p:cNvSpPr>
              <a:spLocks/>
            </p:cNvSpPr>
            <p:nvPr/>
          </p:nvSpPr>
          <p:spPr bwMode="auto">
            <a:xfrm>
              <a:off x="428" y="1341"/>
              <a:ext cx="79" cy="12"/>
            </a:xfrm>
            <a:custGeom>
              <a:avLst/>
              <a:gdLst>
                <a:gd name="T0" fmla="*/ 16 w 396"/>
                <a:gd name="T1" fmla="*/ 64 h 64"/>
                <a:gd name="T2" fmla="*/ 16 w 396"/>
                <a:gd name="T3" fmla="*/ 64 h 64"/>
                <a:gd name="T4" fmla="*/ 20 w 396"/>
                <a:gd name="T5" fmla="*/ 64 h 64"/>
                <a:gd name="T6" fmla="*/ 25 w 396"/>
                <a:gd name="T7" fmla="*/ 61 h 64"/>
                <a:gd name="T8" fmla="*/ 29 w 396"/>
                <a:gd name="T9" fmla="*/ 59 h 64"/>
                <a:gd name="T10" fmla="*/ 31 w 396"/>
                <a:gd name="T11" fmla="*/ 54 h 64"/>
                <a:gd name="T12" fmla="*/ 31 w 396"/>
                <a:gd name="T13" fmla="*/ 54 h 64"/>
                <a:gd name="T14" fmla="*/ 32 w 396"/>
                <a:gd name="T15" fmla="*/ 50 h 64"/>
                <a:gd name="T16" fmla="*/ 36 w 396"/>
                <a:gd name="T17" fmla="*/ 46 h 64"/>
                <a:gd name="T18" fmla="*/ 42 w 396"/>
                <a:gd name="T19" fmla="*/ 40 h 64"/>
                <a:gd name="T20" fmla="*/ 50 w 396"/>
                <a:gd name="T21" fmla="*/ 36 h 64"/>
                <a:gd name="T22" fmla="*/ 56 w 396"/>
                <a:gd name="T23" fmla="*/ 34 h 64"/>
                <a:gd name="T24" fmla="*/ 64 w 396"/>
                <a:gd name="T25" fmla="*/ 33 h 64"/>
                <a:gd name="T26" fmla="*/ 70 w 396"/>
                <a:gd name="T27" fmla="*/ 33 h 64"/>
                <a:gd name="T28" fmla="*/ 76 w 396"/>
                <a:gd name="T29" fmla="*/ 33 h 64"/>
                <a:gd name="T30" fmla="*/ 76 w 396"/>
                <a:gd name="T31" fmla="*/ 33 h 64"/>
                <a:gd name="T32" fmla="*/ 78 w 396"/>
                <a:gd name="T33" fmla="*/ 33 h 64"/>
                <a:gd name="T34" fmla="*/ 380 w 396"/>
                <a:gd name="T35" fmla="*/ 33 h 64"/>
                <a:gd name="T36" fmla="*/ 380 w 396"/>
                <a:gd name="T37" fmla="*/ 33 h 64"/>
                <a:gd name="T38" fmla="*/ 386 w 396"/>
                <a:gd name="T39" fmla="*/ 31 h 64"/>
                <a:gd name="T40" fmla="*/ 391 w 396"/>
                <a:gd name="T41" fmla="*/ 28 h 64"/>
                <a:gd name="T42" fmla="*/ 395 w 396"/>
                <a:gd name="T43" fmla="*/ 23 h 64"/>
                <a:gd name="T44" fmla="*/ 396 w 396"/>
                <a:gd name="T45" fmla="*/ 16 h 64"/>
                <a:gd name="T46" fmla="*/ 396 w 396"/>
                <a:gd name="T47" fmla="*/ 16 h 64"/>
                <a:gd name="T48" fmla="*/ 395 w 396"/>
                <a:gd name="T49" fmla="*/ 10 h 64"/>
                <a:gd name="T50" fmla="*/ 391 w 396"/>
                <a:gd name="T51" fmla="*/ 5 h 64"/>
                <a:gd name="T52" fmla="*/ 386 w 396"/>
                <a:gd name="T53" fmla="*/ 1 h 64"/>
                <a:gd name="T54" fmla="*/ 380 w 396"/>
                <a:gd name="T55" fmla="*/ 0 h 64"/>
                <a:gd name="T56" fmla="*/ 80 w 396"/>
                <a:gd name="T57" fmla="*/ 0 h 64"/>
                <a:gd name="T58" fmla="*/ 80 w 396"/>
                <a:gd name="T59" fmla="*/ 0 h 64"/>
                <a:gd name="T60" fmla="*/ 71 w 396"/>
                <a:gd name="T61" fmla="*/ 0 h 64"/>
                <a:gd name="T62" fmla="*/ 60 w 396"/>
                <a:gd name="T63" fmla="*/ 0 h 64"/>
                <a:gd name="T64" fmla="*/ 50 w 396"/>
                <a:gd name="T65" fmla="*/ 3 h 64"/>
                <a:gd name="T66" fmla="*/ 39 w 396"/>
                <a:gd name="T67" fmla="*/ 5 h 64"/>
                <a:gd name="T68" fmla="*/ 28 w 396"/>
                <a:gd name="T69" fmla="*/ 11 h 64"/>
                <a:gd name="T70" fmla="*/ 16 w 396"/>
                <a:gd name="T71" fmla="*/ 19 h 64"/>
                <a:gd name="T72" fmla="*/ 13 w 396"/>
                <a:gd name="T73" fmla="*/ 24 h 64"/>
                <a:gd name="T74" fmla="*/ 8 w 396"/>
                <a:gd name="T75" fmla="*/ 29 h 64"/>
                <a:gd name="T76" fmla="*/ 4 w 396"/>
                <a:gd name="T77" fmla="*/ 35 h 64"/>
                <a:gd name="T78" fmla="*/ 1 w 396"/>
                <a:gd name="T79" fmla="*/ 41 h 64"/>
                <a:gd name="T80" fmla="*/ 1 w 396"/>
                <a:gd name="T81" fmla="*/ 41 h 64"/>
                <a:gd name="T82" fmla="*/ 0 w 396"/>
                <a:gd name="T83" fmla="*/ 49 h 64"/>
                <a:gd name="T84" fmla="*/ 1 w 396"/>
                <a:gd name="T85" fmla="*/ 54 h 64"/>
                <a:gd name="T86" fmla="*/ 4 w 396"/>
                <a:gd name="T87" fmla="*/ 60 h 64"/>
                <a:gd name="T88" fmla="*/ 10 w 396"/>
                <a:gd name="T89" fmla="*/ 62 h 64"/>
                <a:gd name="T90" fmla="*/ 10 w 396"/>
                <a:gd name="T91" fmla="*/ 62 h 64"/>
                <a:gd name="T92" fmla="*/ 16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16" y="64"/>
                  </a:moveTo>
                  <a:lnTo>
                    <a:pt x="16" y="64"/>
                  </a:lnTo>
                  <a:lnTo>
                    <a:pt x="20" y="64"/>
                  </a:lnTo>
                  <a:lnTo>
                    <a:pt x="25" y="61"/>
                  </a:lnTo>
                  <a:lnTo>
                    <a:pt x="29" y="59"/>
                  </a:lnTo>
                  <a:lnTo>
                    <a:pt x="31" y="54"/>
                  </a:lnTo>
                  <a:lnTo>
                    <a:pt x="31" y="54"/>
                  </a:lnTo>
                  <a:lnTo>
                    <a:pt x="32" y="50"/>
                  </a:lnTo>
                  <a:lnTo>
                    <a:pt x="36" y="46"/>
                  </a:lnTo>
                  <a:lnTo>
                    <a:pt x="42" y="40"/>
                  </a:lnTo>
                  <a:lnTo>
                    <a:pt x="50" y="36"/>
                  </a:lnTo>
                  <a:lnTo>
                    <a:pt x="56" y="34"/>
                  </a:lnTo>
                  <a:lnTo>
                    <a:pt x="64" y="33"/>
                  </a:lnTo>
                  <a:lnTo>
                    <a:pt x="70" y="33"/>
                  </a:lnTo>
                  <a:lnTo>
                    <a:pt x="76" y="33"/>
                  </a:lnTo>
                  <a:lnTo>
                    <a:pt x="76" y="33"/>
                  </a:lnTo>
                  <a:lnTo>
                    <a:pt x="78" y="33"/>
                  </a:lnTo>
                  <a:lnTo>
                    <a:pt x="380" y="33"/>
                  </a:lnTo>
                  <a:lnTo>
                    <a:pt x="380" y="33"/>
                  </a:lnTo>
                  <a:lnTo>
                    <a:pt x="386" y="31"/>
                  </a:lnTo>
                  <a:lnTo>
                    <a:pt x="391" y="28"/>
                  </a:lnTo>
                  <a:lnTo>
                    <a:pt x="395" y="23"/>
                  </a:lnTo>
                  <a:lnTo>
                    <a:pt x="396" y="16"/>
                  </a:lnTo>
                  <a:lnTo>
                    <a:pt x="396" y="16"/>
                  </a:lnTo>
                  <a:lnTo>
                    <a:pt x="395" y="10"/>
                  </a:lnTo>
                  <a:lnTo>
                    <a:pt x="391" y="5"/>
                  </a:lnTo>
                  <a:lnTo>
                    <a:pt x="386" y="1"/>
                  </a:lnTo>
                  <a:lnTo>
                    <a:pt x="380" y="0"/>
                  </a:lnTo>
                  <a:lnTo>
                    <a:pt x="80" y="0"/>
                  </a:lnTo>
                  <a:lnTo>
                    <a:pt x="80" y="0"/>
                  </a:lnTo>
                  <a:lnTo>
                    <a:pt x="71" y="0"/>
                  </a:lnTo>
                  <a:lnTo>
                    <a:pt x="60" y="0"/>
                  </a:lnTo>
                  <a:lnTo>
                    <a:pt x="50" y="3"/>
                  </a:lnTo>
                  <a:lnTo>
                    <a:pt x="39" y="5"/>
                  </a:lnTo>
                  <a:lnTo>
                    <a:pt x="28" y="11"/>
                  </a:lnTo>
                  <a:lnTo>
                    <a:pt x="16" y="19"/>
                  </a:lnTo>
                  <a:lnTo>
                    <a:pt x="13" y="24"/>
                  </a:lnTo>
                  <a:lnTo>
                    <a:pt x="8" y="29"/>
                  </a:lnTo>
                  <a:lnTo>
                    <a:pt x="4" y="35"/>
                  </a:lnTo>
                  <a:lnTo>
                    <a:pt x="1" y="41"/>
                  </a:lnTo>
                  <a:lnTo>
                    <a:pt x="1" y="41"/>
                  </a:lnTo>
                  <a:lnTo>
                    <a:pt x="0" y="49"/>
                  </a:lnTo>
                  <a:lnTo>
                    <a:pt x="1" y="54"/>
                  </a:lnTo>
                  <a:lnTo>
                    <a:pt x="4" y="60"/>
                  </a:lnTo>
                  <a:lnTo>
                    <a:pt x="10" y="62"/>
                  </a:lnTo>
                  <a:lnTo>
                    <a:pt x="10" y="62"/>
                  </a:lnTo>
                  <a:lnTo>
                    <a:pt x="16"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8"/>
            <p:cNvSpPr>
              <a:spLocks/>
            </p:cNvSpPr>
            <p:nvPr/>
          </p:nvSpPr>
          <p:spPr bwMode="auto">
            <a:xfrm>
              <a:off x="428" y="1341"/>
              <a:ext cx="79" cy="12"/>
            </a:xfrm>
            <a:custGeom>
              <a:avLst/>
              <a:gdLst>
                <a:gd name="T0" fmla="*/ 16 w 396"/>
                <a:gd name="T1" fmla="*/ 64 h 64"/>
                <a:gd name="T2" fmla="*/ 16 w 396"/>
                <a:gd name="T3" fmla="*/ 64 h 64"/>
                <a:gd name="T4" fmla="*/ 20 w 396"/>
                <a:gd name="T5" fmla="*/ 64 h 64"/>
                <a:gd name="T6" fmla="*/ 25 w 396"/>
                <a:gd name="T7" fmla="*/ 61 h 64"/>
                <a:gd name="T8" fmla="*/ 29 w 396"/>
                <a:gd name="T9" fmla="*/ 59 h 64"/>
                <a:gd name="T10" fmla="*/ 31 w 396"/>
                <a:gd name="T11" fmla="*/ 54 h 64"/>
                <a:gd name="T12" fmla="*/ 31 w 396"/>
                <a:gd name="T13" fmla="*/ 54 h 64"/>
                <a:gd name="T14" fmla="*/ 32 w 396"/>
                <a:gd name="T15" fmla="*/ 50 h 64"/>
                <a:gd name="T16" fmla="*/ 36 w 396"/>
                <a:gd name="T17" fmla="*/ 46 h 64"/>
                <a:gd name="T18" fmla="*/ 42 w 396"/>
                <a:gd name="T19" fmla="*/ 40 h 64"/>
                <a:gd name="T20" fmla="*/ 50 w 396"/>
                <a:gd name="T21" fmla="*/ 36 h 64"/>
                <a:gd name="T22" fmla="*/ 56 w 396"/>
                <a:gd name="T23" fmla="*/ 34 h 64"/>
                <a:gd name="T24" fmla="*/ 64 w 396"/>
                <a:gd name="T25" fmla="*/ 33 h 64"/>
                <a:gd name="T26" fmla="*/ 70 w 396"/>
                <a:gd name="T27" fmla="*/ 33 h 64"/>
                <a:gd name="T28" fmla="*/ 76 w 396"/>
                <a:gd name="T29" fmla="*/ 33 h 64"/>
                <a:gd name="T30" fmla="*/ 76 w 396"/>
                <a:gd name="T31" fmla="*/ 33 h 64"/>
                <a:gd name="T32" fmla="*/ 78 w 396"/>
                <a:gd name="T33" fmla="*/ 33 h 64"/>
                <a:gd name="T34" fmla="*/ 380 w 396"/>
                <a:gd name="T35" fmla="*/ 33 h 64"/>
                <a:gd name="T36" fmla="*/ 380 w 396"/>
                <a:gd name="T37" fmla="*/ 33 h 64"/>
                <a:gd name="T38" fmla="*/ 386 w 396"/>
                <a:gd name="T39" fmla="*/ 31 h 64"/>
                <a:gd name="T40" fmla="*/ 391 w 396"/>
                <a:gd name="T41" fmla="*/ 28 h 64"/>
                <a:gd name="T42" fmla="*/ 395 w 396"/>
                <a:gd name="T43" fmla="*/ 23 h 64"/>
                <a:gd name="T44" fmla="*/ 396 w 396"/>
                <a:gd name="T45" fmla="*/ 16 h 64"/>
                <a:gd name="T46" fmla="*/ 396 w 396"/>
                <a:gd name="T47" fmla="*/ 16 h 64"/>
                <a:gd name="T48" fmla="*/ 395 w 396"/>
                <a:gd name="T49" fmla="*/ 10 h 64"/>
                <a:gd name="T50" fmla="*/ 391 w 396"/>
                <a:gd name="T51" fmla="*/ 5 h 64"/>
                <a:gd name="T52" fmla="*/ 386 w 396"/>
                <a:gd name="T53" fmla="*/ 1 h 64"/>
                <a:gd name="T54" fmla="*/ 380 w 396"/>
                <a:gd name="T55" fmla="*/ 0 h 64"/>
                <a:gd name="T56" fmla="*/ 80 w 396"/>
                <a:gd name="T57" fmla="*/ 0 h 64"/>
                <a:gd name="T58" fmla="*/ 80 w 396"/>
                <a:gd name="T59" fmla="*/ 0 h 64"/>
                <a:gd name="T60" fmla="*/ 71 w 396"/>
                <a:gd name="T61" fmla="*/ 0 h 64"/>
                <a:gd name="T62" fmla="*/ 60 w 396"/>
                <a:gd name="T63" fmla="*/ 0 h 64"/>
                <a:gd name="T64" fmla="*/ 50 w 396"/>
                <a:gd name="T65" fmla="*/ 3 h 64"/>
                <a:gd name="T66" fmla="*/ 39 w 396"/>
                <a:gd name="T67" fmla="*/ 5 h 64"/>
                <a:gd name="T68" fmla="*/ 28 w 396"/>
                <a:gd name="T69" fmla="*/ 11 h 64"/>
                <a:gd name="T70" fmla="*/ 16 w 396"/>
                <a:gd name="T71" fmla="*/ 19 h 64"/>
                <a:gd name="T72" fmla="*/ 13 w 396"/>
                <a:gd name="T73" fmla="*/ 24 h 64"/>
                <a:gd name="T74" fmla="*/ 8 w 396"/>
                <a:gd name="T75" fmla="*/ 29 h 64"/>
                <a:gd name="T76" fmla="*/ 4 w 396"/>
                <a:gd name="T77" fmla="*/ 35 h 64"/>
                <a:gd name="T78" fmla="*/ 1 w 396"/>
                <a:gd name="T79" fmla="*/ 41 h 64"/>
                <a:gd name="T80" fmla="*/ 1 w 396"/>
                <a:gd name="T81" fmla="*/ 41 h 64"/>
                <a:gd name="T82" fmla="*/ 0 w 396"/>
                <a:gd name="T83" fmla="*/ 49 h 64"/>
                <a:gd name="T84" fmla="*/ 1 w 396"/>
                <a:gd name="T85" fmla="*/ 54 h 64"/>
                <a:gd name="T86" fmla="*/ 4 w 396"/>
                <a:gd name="T87" fmla="*/ 60 h 64"/>
                <a:gd name="T88" fmla="*/ 10 w 396"/>
                <a:gd name="T89" fmla="*/ 62 h 64"/>
                <a:gd name="T90" fmla="*/ 10 w 396"/>
                <a:gd name="T91" fmla="*/ 62 h 64"/>
                <a:gd name="T92" fmla="*/ 16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16" y="64"/>
                  </a:moveTo>
                  <a:lnTo>
                    <a:pt x="16" y="64"/>
                  </a:lnTo>
                  <a:lnTo>
                    <a:pt x="20" y="64"/>
                  </a:lnTo>
                  <a:lnTo>
                    <a:pt x="25" y="61"/>
                  </a:lnTo>
                  <a:lnTo>
                    <a:pt x="29" y="59"/>
                  </a:lnTo>
                  <a:lnTo>
                    <a:pt x="31" y="54"/>
                  </a:lnTo>
                  <a:lnTo>
                    <a:pt x="31" y="54"/>
                  </a:lnTo>
                  <a:lnTo>
                    <a:pt x="32" y="50"/>
                  </a:lnTo>
                  <a:lnTo>
                    <a:pt x="36" y="46"/>
                  </a:lnTo>
                  <a:lnTo>
                    <a:pt x="42" y="40"/>
                  </a:lnTo>
                  <a:lnTo>
                    <a:pt x="50" y="36"/>
                  </a:lnTo>
                  <a:lnTo>
                    <a:pt x="56" y="34"/>
                  </a:lnTo>
                  <a:lnTo>
                    <a:pt x="64" y="33"/>
                  </a:lnTo>
                  <a:lnTo>
                    <a:pt x="70" y="33"/>
                  </a:lnTo>
                  <a:lnTo>
                    <a:pt x="76" y="33"/>
                  </a:lnTo>
                  <a:lnTo>
                    <a:pt x="76" y="33"/>
                  </a:lnTo>
                  <a:lnTo>
                    <a:pt x="78" y="33"/>
                  </a:lnTo>
                  <a:lnTo>
                    <a:pt x="380" y="33"/>
                  </a:lnTo>
                  <a:lnTo>
                    <a:pt x="380" y="33"/>
                  </a:lnTo>
                  <a:lnTo>
                    <a:pt x="386" y="31"/>
                  </a:lnTo>
                  <a:lnTo>
                    <a:pt x="391" y="28"/>
                  </a:lnTo>
                  <a:lnTo>
                    <a:pt x="395" y="23"/>
                  </a:lnTo>
                  <a:lnTo>
                    <a:pt x="396" y="16"/>
                  </a:lnTo>
                  <a:lnTo>
                    <a:pt x="396" y="16"/>
                  </a:lnTo>
                  <a:lnTo>
                    <a:pt x="395" y="10"/>
                  </a:lnTo>
                  <a:lnTo>
                    <a:pt x="391" y="5"/>
                  </a:lnTo>
                  <a:lnTo>
                    <a:pt x="386" y="1"/>
                  </a:lnTo>
                  <a:lnTo>
                    <a:pt x="380" y="0"/>
                  </a:lnTo>
                  <a:lnTo>
                    <a:pt x="80" y="0"/>
                  </a:lnTo>
                  <a:lnTo>
                    <a:pt x="80" y="0"/>
                  </a:lnTo>
                  <a:lnTo>
                    <a:pt x="71" y="0"/>
                  </a:lnTo>
                  <a:lnTo>
                    <a:pt x="60" y="0"/>
                  </a:lnTo>
                  <a:lnTo>
                    <a:pt x="50" y="3"/>
                  </a:lnTo>
                  <a:lnTo>
                    <a:pt x="39" y="5"/>
                  </a:lnTo>
                  <a:lnTo>
                    <a:pt x="28" y="11"/>
                  </a:lnTo>
                  <a:lnTo>
                    <a:pt x="16" y="19"/>
                  </a:lnTo>
                  <a:lnTo>
                    <a:pt x="13" y="24"/>
                  </a:lnTo>
                  <a:lnTo>
                    <a:pt x="8" y="29"/>
                  </a:lnTo>
                  <a:lnTo>
                    <a:pt x="4" y="35"/>
                  </a:lnTo>
                  <a:lnTo>
                    <a:pt x="1" y="41"/>
                  </a:lnTo>
                  <a:lnTo>
                    <a:pt x="1" y="41"/>
                  </a:lnTo>
                  <a:lnTo>
                    <a:pt x="0" y="49"/>
                  </a:lnTo>
                  <a:lnTo>
                    <a:pt x="1" y="54"/>
                  </a:lnTo>
                  <a:lnTo>
                    <a:pt x="4" y="60"/>
                  </a:lnTo>
                  <a:lnTo>
                    <a:pt x="10" y="62"/>
                  </a:lnTo>
                  <a:lnTo>
                    <a:pt x="10" y="62"/>
                  </a:lnTo>
                  <a:lnTo>
                    <a:pt x="16"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9"/>
            <p:cNvSpPr>
              <a:spLocks/>
            </p:cNvSpPr>
            <p:nvPr/>
          </p:nvSpPr>
          <p:spPr bwMode="auto">
            <a:xfrm>
              <a:off x="428" y="1368"/>
              <a:ext cx="79" cy="13"/>
            </a:xfrm>
            <a:custGeom>
              <a:avLst/>
              <a:gdLst>
                <a:gd name="T0" fmla="*/ 16 w 396"/>
                <a:gd name="T1" fmla="*/ 65 h 65"/>
                <a:gd name="T2" fmla="*/ 16 w 396"/>
                <a:gd name="T3" fmla="*/ 65 h 65"/>
                <a:gd name="T4" fmla="*/ 20 w 396"/>
                <a:gd name="T5" fmla="*/ 64 h 65"/>
                <a:gd name="T6" fmla="*/ 25 w 396"/>
                <a:gd name="T7" fmla="*/ 63 h 65"/>
                <a:gd name="T8" fmla="*/ 29 w 396"/>
                <a:gd name="T9" fmla="*/ 59 h 65"/>
                <a:gd name="T10" fmla="*/ 31 w 396"/>
                <a:gd name="T11" fmla="*/ 55 h 65"/>
                <a:gd name="T12" fmla="*/ 31 w 396"/>
                <a:gd name="T13" fmla="*/ 55 h 65"/>
                <a:gd name="T14" fmla="*/ 32 w 396"/>
                <a:gd name="T15" fmla="*/ 50 h 65"/>
                <a:gd name="T16" fmla="*/ 36 w 396"/>
                <a:gd name="T17" fmla="*/ 46 h 65"/>
                <a:gd name="T18" fmla="*/ 42 w 396"/>
                <a:gd name="T19" fmla="*/ 40 h 65"/>
                <a:gd name="T20" fmla="*/ 50 w 396"/>
                <a:gd name="T21" fmla="*/ 37 h 65"/>
                <a:gd name="T22" fmla="*/ 56 w 396"/>
                <a:gd name="T23" fmla="*/ 34 h 65"/>
                <a:gd name="T24" fmla="*/ 64 w 396"/>
                <a:gd name="T25" fmla="*/ 33 h 65"/>
                <a:gd name="T26" fmla="*/ 70 w 396"/>
                <a:gd name="T27" fmla="*/ 33 h 65"/>
                <a:gd name="T28" fmla="*/ 76 w 396"/>
                <a:gd name="T29" fmla="*/ 33 h 65"/>
                <a:gd name="T30" fmla="*/ 76 w 396"/>
                <a:gd name="T31" fmla="*/ 33 h 65"/>
                <a:gd name="T32" fmla="*/ 78 w 396"/>
                <a:gd name="T33" fmla="*/ 34 h 65"/>
                <a:gd name="T34" fmla="*/ 380 w 396"/>
                <a:gd name="T35" fmla="*/ 34 h 65"/>
                <a:gd name="T36" fmla="*/ 380 w 396"/>
                <a:gd name="T37" fmla="*/ 34 h 65"/>
                <a:gd name="T38" fmla="*/ 386 w 396"/>
                <a:gd name="T39" fmla="*/ 33 h 65"/>
                <a:gd name="T40" fmla="*/ 391 w 396"/>
                <a:gd name="T41" fmla="*/ 29 h 65"/>
                <a:gd name="T42" fmla="*/ 395 w 396"/>
                <a:gd name="T43" fmla="*/ 24 h 65"/>
                <a:gd name="T44" fmla="*/ 396 w 396"/>
                <a:gd name="T45" fmla="*/ 18 h 65"/>
                <a:gd name="T46" fmla="*/ 396 w 396"/>
                <a:gd name="T47" fmla="*/ 18 h 65"/>
                <a:gd name="T48" fmla="*/ 395 w 396"/>
                <a:gd name="T49" fmla="*/ 12 h 65"/>
                <a:gd name="T50" fmla="*/ 391 w 396"/>
                <a:gd name="T51" fmla="*/ 5 h 65"/>
                <a:gd name="T52" fmla="*/ 386 w 396"/>
                <a:gd name="T53" fmla="*/ 3 h 65"/>
                <a:gd name="T54" fmla="*/ 380 w 396"/>
                <a:gd name="T55" fmla="*/ 2 h 65"/>
                <a:gd name="T56" fmla="*/ 80 w 396"/>
                <a:gd name="T57" fmla="*/ 2 h 65"/>
                <a:gd name="T58" fmla="*/ 80 w 396"/>
                <a:gd name="T59" fmla="*/ 2 h 65"/>
                <a:gd name="T60" fmla="*/ 71 w 396"/>
                <a:gd name="T61" fmla="*/ 0 h 65"/>
                <a:gd name="T62" fmla="*/ 60 w 396"/>
                <a:gd name="T63" fmla="*/ 2 h 65"/>
                <a:gd name="T64" fmla="*/ 50 w 396"/>
                <a:gd name="T65" fmla="*/ 3 h 65"/>
                <a:gd name="T66" fmla="*/ 39 w 396"/>
                <a:gd name="T67" fmla="*/ 7 h 65"/>
                <a:gd name="T68" fmla="*/ 28 w 396"/>
                <a:gd name="T69" fmla="*/ 12 h 65"/>
                <a:gd name="T70" fmla="*/ 16 w 396"/>
                <a:gd name="T71" fmla="*/ 19 h 65"/>
                <a:gd name="T72" fmla="*/ 13 w 396"/>
                <a:gd name="T73" fmla="*/ 24 h 65"/>
                <a:gd name="T74" fmla="*/ 8 w 396"/>
                <a:gd name="T75" fmla="*/ 29 h 65"/>
                <a:gd name="T76" fmla="*/ 4 w 396"/>
                <a:gd name="T77" fmla="*/ 35 h 65"/>
                <a:gd name="T78" fmla="*/ 1 w 396"/>
                <a:gd name="T79" fmla="*/ 43 h 65"/>
                <a:gd name="T80" fmla="*/ 1 w 396"/>
                <a:gd name="T81" fmla="*/ 43 h 65"/>
                <a:gd name="T82" fmla="*/ 0 w 396"/>
                <a:gd name="T83" fmla="*/ 49 h 65"/>
                <a:gd name="T84" fmla="*/ 1 w 396"/>
                <a:gd name="T85" fmla="*/ 55 h 65"/>
                <a:gd name="T86" fmla="*/ 4 w 396"/>
                <a:gd name="T87" fmla="*/ 60 h 65"/>
                <a:gd name="T88" fmla="*/ 10 w 396"/>
                <a:gd name="T89" fmla="*/ 64 h 65"/>
                <a:gd name="T90" fmla="*/ 10 w 396"/>
                <a:gd name="T91" fmla="*/ 64 h 65"/>
                <a:gd name="T92" fmla="*/ 16 w 396"/>
                <a:gd name="T9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5">
                  <a:moveTo>
                    <a:pt x="16" y="65"/>
                  </a:moveTo>
                  <a:lnTo>
                    <a:pt x="16" y="65"/>
                  </a:lnTo>
                  <a:lnTo>
                    <a:pt x="20" y="64"/>
                  </a:lnTo>
                  <a:lnTo>
                    <a:pt x="25" y="63"/>
                  </a:lnTo>
                  <a:lnTo>
                    <a:pt x="29" y="59"/>
                  </a:lnTo>
                  <a:lnTo>
                    <a:pt x="31" y="55"/>
                  </a:lnTo>
                  <a:lnTo>
                    <a:pt x="31" y="55"/>
                  </a:lnTo>
                  <a:lnTo>
                    <a:pt x="32" y="50"/>
                  </a:lnTo>
                  <a:lnTo>
                    <a:pt x="36" y="46"/>
                  </a:lnTo>
                  <a:lnTo>
                    <a:pt x="42" y="40"/>
                  </a:lnTo>
                  <a:lnTo>
                    <a:pt x="50" y="37"/>
                  </a:lnTo>
                  <a:lnTo>
                    <a:pt x="56" y="34"/>
                  </a:lnTo>
                  <a:lnTo>
                    <a:pt x="64" y="33"/>
                  </a:lnTo>
                  <a:lnTo>
                    <a:pt x="70" y="33"/>
                  </a:lnTo>
                  <a:lnTo>
                    <a:pt x="76" y="33"/>
                  </a:lnTo>
                  <a:lnTo>
                    <a:pt x="76" y="33"/>
                  </a:lnTo>
                  <a:lnTo>
                    <a:pt x="78" y="34"/>
                  </a:lnTo>
                  <a:lnTo>
                    <a:pt x="380" y="34"/>
                  </a:lnTo>
                  <a:lnTo>
                    <a:pt x="380" y="34"/>
                  </a:lnTo>
                  <a:lnTo>
                    <a:pt x="386" y="33"/>
                  </a:lnTo>
                  <a:lnTo>
                    <a:pt x="391" y="29"/>
                  </a:lnTo>
                  <a:lnTo>
                    <a:pt x="395" y="24"/>
                  </a:lnTo>
                  <a:lnTo>
                    <a:pt x="396" y="18"/>
                  </a:lnTo>
                  <a:lnTo>
                    <a:pt x="396" y="18"/>
                  </a:lnTo>
                  <a:lnTo>
                    <a:pt x="395" y="12"/>
                  </a:lnTo>
                  <a:lnTo>
                    <a:pt x="391" y="5"/>
                  </a:lnTo>
                  <a:lnTo>
                    <a:pt x="386" y="3"/>
                  </a:lnTo>
                  <a:lnTo>
                    <a:pt x="380" y="2"/>
                  </a:lnTo>
                  <a:lnTo>
                    <a:pt x="80" y="2"/>
                  </a:lnTo>
                  <a:lnTo>
                    <a:pt x="80" y="2"/>
                  </a:lnTo>
                  <a:lnTo>
                    <a:pt x="71" y="0"/>
                  </a:lnTo>
                  <a:lnTo>
                    <a:pt x="60" y="2"/>
                  </a:lnTo>
                  <a:lnTo>
                    <a:pt x="50" y="3"/>
                  </a:lnTo>
                  <a:lnTo>
                    <a:pt x="39" y="7"/>
                  </a:lnTo>
                  <a:lnTo>
                    <a:pt x="28" y="12"/>
                  </a:lnTo>
                  <a:lnTo>
                    <a:pt x="16" y="19"/>
                  </a:lnTo>
                  <a:lnTo>
                    <a:pt x="13" y="24"/>
                  </a:lnTo>
                  <a:lnTo>
                    <a:pt x="8" y="29"/>
                  </a:lnTo>
                  <a:lnTo>
                    <a:pt x="4" y="35"/>
                  </a:lnTo>
                  <a:lnTo>
                    <a:pt x="1" y="43"/>
                  </a:lnTo>
                  <a:lnTo>
                    <a:pt x="1" y="43"/>
                  </a:lnTo>
                  <a:lnTo>
                    <a:pt x="0" y="49"/>
                  </a:lnTo>
                  <a:lnTo>
                    <a:pt x="1" y="55"/>
                  </a:lnTo>
                  <a:lnTo>
                    <a:pt x="4" y="60"/>
                  </a:lnTo>
                  <a:lnTo>
                    <a:pt x="10" y="64"/>
                  </a:lnTo>
                  <a:lnTo>
                    <a:pt x="10" y="64"/>
                  </a:lnTo>
                  <a:lnTo>
                    <a:pt x="16"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0"/>
            <p:cNvSpPr>
              <a:spLocks/>
            </p:cNvSpPr>
            <p:nvPr/>
          </p:nvSpPr>
          <p:spPr bwMode="auto">
            <a:xfrm>
              <a:off x="428" y="1368"/>
              <a:ext cx="79" cy="13"/>
            </a:xfrm>
            <a:custGeom>
              <a:avLst/>
              <a:gdLst>
                <a:gd name="T0" fmla="*/ 16 w 396"/>
                <a:gd name="T1" fmla="*/ 65 h 65"/>
                <a:gd name="T2" fmla="*/ 16 w 396"/>
                <a:gd name="T3" fmla="*/ 65 h 65"/>
                <a:gd name="T4" fmla="*/ 20 w 396"/>
                <a:gd name="T5" fmla="*/ 64 h 65"/>
                <a:gd name="T6" fmla="*/ 25 w 396"/>
                <a:gd name="T7" fmla="*/ 63 h 65"/>
                <a:gd name="T8" fmla="*/ 29 w 396"/>
                <a:gd name="T9" fmla="*/ 59 h 65"/>
                <a:gd name="T10" fmla="*/ 31 w 396"/>
                <a:gd name="T11" fmla="*/ 55 h 65"/>
                <a:gd name="T12" fmla="*/ 31 w 396"/>
                <a:gd name="T13" fmla="*/ 55 h 65"/>
                <a:gd name="T14" fmla="*/ 32 w 396"/>
                <a:gd name="T15" fmla="*/ 50 h 65"/>
                <a:gd name="T16" fmla="*/ 36 w 396"/>
                <a:gd name="T17" fmla="*/ 46 h 65"/>
                <a:gd name="T18" fmla="*/ 42 w 396"/>
                <a:gd name="T19" fmla="*/ 40 h 65"/>
                <a:gd name="T20" fmla="*/ 50 w 396"/>
                <a:gd name="T21" fmla="*/ 37 h 65"/>
                <a:gd name="T22" fmla="*/ 56 w 396"/>
                <a:gd name="T23" fmla="*/ 34 h 65"/>
                <a:gd name="T24" fmla="*/ 64 w 396"/>
                <a:gd name="T25" fmla="*/ 33 h 65"/>
                <a:gd name="T26" fmla="*/ 70 w 396"/>
                <a:gd name="T27" fmla="*/ 33 h 65"/>
                <a:gd name="T28" fmla="*/ 76 w 396"/>
                <a:gd name="T29" fmla="*/ 33 h 65"/>
                <a:gd name="T30" fmla="*/ 76 w 396"/>
                <a:gd name="T31" fmla="*/ 33 h 65"/>
                <a:gd name="T32" fmla="*/ 78 w 396"/>
                <a:gd name="T33" fmla="*/ 34 h 65"/>
                <a:gd name="T34" fmla="*/ 380 w 396"/>
                <a:gd name="T35" fmla="*/ 34 h 65"/>
                <a:gd name="T36" fmla="*/ 380 w 396"/>
                <a:gd name="T37" fmla="*/ 34 h 65"/>
                <a:gd name="T38" fmla="*/ 386 w 396"/>
                <a:gd name="T39" fmla="*/ 33 h 65"/>
                <a:gd name="T40" fmla="*/ 391 w 396"/>
                <a:gd name="T41" fmla="*/ 29 h 65"/>
                <a:gd name="T42" fmla="*/ 395 w 396"/>
                <a:gd name="T43" fmla="*/ 24 h 65"/>
                <a:gd name="T44" fmla="*/ 396 w 396"/>
                <a:gd name="T45" fmla="*/ 18 h 65"/>
                <a:gd name="T46" fmla="*/ 396 w 396"/>
                <a:gd name="T47" fmla="*/ 18 h 65"/>
                <a:gd name="T48" fmla="*/ 395 w 396"/>
                <a:gd name="T49" fmla="*/ 12 h 65"/>
                <a:gd name="T50" fmla="*/ 391 w 396"/>
                <a:gd name="T51" fmla="*/ 5 h 65"/>
                <a:gd name="T52" fmla="*/ 386 w 396"/>
                <a:gd name="T53" fmla="*/ 3 h 65"/>
                <a:gd name="T54" fmla="*/ 380 w 396"/>
                <a:gd name="T55" fmla="*/ 2 h 65"/>
                <a:gd name="T56" fmla="*/ 80 w 396"/>
                <a:gd name="T57" fmla="*/ 2 h 65"/>
                <a:gd name="T58" fmla="*/ 80 w 396"/>
                <a:gd name="T59" fmla="*/ 2 h 65"/>
                <a:gd name="T60" fmla="*/ 71 w 396"/>
                <a:gd name="T61" fmla="*/ 0 h 65"/>
                <a:gd name="T62" fmla="*/ 60 w 396"/>
                <a:gd name="T63" fmla="*/ 2 h 65"/>
                <a:gd name="T64" fmla="*/ 50 w 396"/>
                <a:gd name="T65" fmla="*/ 3 h 65"/>
                <a:gd name="T66" fmla="*/ 39 w 396"/>
                <a:gd name="T67" fmla="*/ 7 h 65"/>
                <a:gd name="T68" fmla="*/ 28 w 396"/>
                <a:gd name="T69" fmla="*/ 12 h 65"/>
                <a:gd name="T70" fmla="*/ 16 w 396"/>
                <a:gd name="T71" fmla="*/ 19 h 65"/>
                <a:gd name="T72" fmla="*/ 13 w 396"/>
                <a:gd name="T73" fmla="*/ 24 h 65"/>
                <a:gd name="T74" fmla="*/ 8 w 396"/>
                <a:gd name="T75" fmla="*/ 29 h 65"/>
                <a:gd name="T76" fmla="*/ 4 w 396"/>
                <a:gd name="T77" fmla="*/ 35 h 65"/>
                <a:gd name="T78" fmla="*/ 1 w 396"/>
                <a:gd name="T79" fmla="*/ 43 h 65"/>
                <a:gd name="T80" fmla="*/ 1 w 396"/>
                <a:gd name="T81" fmla="*/ 43 h 65"/>
                <a:gd name="T82" fmla="*/ 0 w 396"/>
                <a:gd name="T83" fmla="*/ 49 h 65"/>
                <a:gd name="T84" fmla="*/ 1 w 396"/>
                <a:gd name="T85" fmla="*/ 55 h 65"/>
                <a:gd name="T86" fmla="*/ 4 w 396"/>
                <a:gd name="T87" fmla="*/ 60 h 65"/>
                <a:gd name="T88" fmla="*/ 10 w 396"/>
                <a:gd name="T89" fmla="*/ 64 h 65"/>
                <a:gd name="T90" fmla="*/ 10 w 396"/>
                <a:gd name="T91" fmla="*/ 64 h 65"/>
                <a:gd name="T92" fmla="*/ 16 w 396"/>
                <a:gd name="T9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5">
                  <a:moveTo>
                    <a:pt x="16" y="65"/>
                  </a:moveTo>
                  <a:lnTo>
                    <a:pt x="16" y="65"/>
                  </a:lnTo>
                  <a:lnTo>
                    <a:pt x="20" y="64"/>
                  </a:lnTo>
                  <a:lnTo>
                    <a:pt x="25" y="63"/>
                  </a:lnTo>
                  <a:lnTo>
                    <a:pt x="29" y="59"/>
                  </a:lnTo>
                  <a:lnTo>
                    <a:pt x="31" y="55"/>
                  </a:lnTo>
                  <a:lnTo>
                    <a:pt x="31" y="55"/>
                  </a:lnTo>
                  <a:lnTo>
                    <a:pt x="32" y="50"/>
                  </a:lnTo>
                  <a:lnTo>
                    <a:pt x="36" y="46"/>
                  </a:lnTo>
                  <a:lnTo>
                    <a:pt x="42" y="40"/>
                  </a:lnTo>
                  <a:lnTo>
                    <a:pt x="50" y="37"/>
                  </a:lnTo>
                  <a:lnTo>
                    <a:pt x="56" y="34"/>
                  </a:lnTo>
                  <a:lnTo>
                    <a:pt x="64" y="33"/>
                  </a:lnTo>
                  <a:lnTo>
                    <a:pt x="70" y="33"/>
                  </a:lnTo>
                  <a:lnTo>
                    <a:pt x="76" y="33"/>
                  </a:lnTo>
                  <a:lnTo>
                    <a:pt x="76" y="33"/>
                  </a:lnTo>
                  <a:lnTo>
                    <a:pt x="78" y="34"/>
                  </a:lnTo>
                  <a:lnTo>
                    <a:pt x="380" y="34"/>
                  </a:lnTo>
                  <a:lnTo>
                    <a:pt x="380" y="34"/>
                  </a:lnTo>
                  <a:lnTo>
                    <a:pt x="386" y="33"/>
                  </a:lnTo>
                  <a:lnTo>
                    <a:pt x="391" y="29"/>
                  </a:lnTo>
                  <a:lnTo>
                    <a:pt x="395" y="24"/>
                  </a:lnTo>
                  <a:lnTo>
                    <a:pt x="396" y="18"/>
                  </a:lnTo>
                  <a:lnTo>
                    <a:pt x="396" y="18"/>
                  </a:lnTo>
                  <a:lnTo>
                    <a:pt x="395" y="12"/>
                  </a:lnTo>
                  <a:lnTo>
                    <a:pt x="391" y="5"/>
                  </a:lnTo>
                  <a:lnTo>
                    <a:pt x="386" y="3"/>
                  </a:lnTo>
                  <a:lnTo>
                    <a:pt x="380" y="2"/>
                  </a:lnTo>
                  <a:lnTo>
                    <a:pt x="80" y="2"/>
                  </a:lnTo>
                  <a:lnTo>
                    <a:pt x="80" y="2"/>
                  </a:lnTo>
                  <a:lnTo>
                    <a:pt x="71" y="0"/>
                  </a:lnTo>
                  <a:lnTo>
                    <a:pt x="60" y="2"/>
                  </a:lnTo>
                  <a:lnTo>
                    <a:pt x="50" y="3"/>
                  </a:lnTo>
                  <a:lnTo>
                    <a:pt x="39" y="7"/>
                  </a:lnTo>
                  <a:lnTo>
                    <a:pt x="28" y="12"/>
                  </a:lnTo>
                  <a:lnTo>
                    <a:pt x="16" y="19"/>
                  </a:lnTo>
                  <a:lnTo>
                    <a:pt x="13" y="24"/>
                  </a:lnTo>
                  <a:lnTo>
                    <a:pt x="8" y="29"/>
                  </a:lnTo>
                  <a:lnTo>
                    <a:pt x="4" y="35"/>
                  </a:lnTo>
                  <a:lnTo>
                    <a:pt x="1" y="43"/>
                  </a:lnTo>
                  <a:lnTo>
                    <a:pt x="1" y="43"/>
                  </a:lnTo>
                  <a:lnTo>
                    <a:pt x="0" y="49"/>
                  </a:lnTo>
                  <a:lnTo>
                    <a:pt x="1" y="55"/>
                  </a:lnTo>
                  <a:lnTo>
                    <a:pt x="4" y="60"/>
                  </a:lnTo>
                  <a:lnTo>
                    <a:pt x="10" y="64"/>
                  </a:lnTo>
                  <a:lnTo>
                    <a:pt x="10" y="64"/>
                  </a:lnTo>
                  <a:lnTo>
                    <a:pt x="16" y="6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1"/>
            <p:cNvSpPr>
              <a:spLocks/>
            </p:cNvSpPr>
            <p:nvPr/>
          </p:nvSpPr>
          <p:spPr bwMode="auto">
            <a:xfrm>
              <a:off x="428" y="1396"/>
              <a:ext cx="79" cy="13"/>
            </a:xfrm>
            <a:custGeom>
              <a:avLst/>
              <a:gdLst>
                <a:gd name="T0" fmla="*/ 16 w 396"/>
                <a:gd name="T1" fmla="*/ 63 h 63"/>
                <a:gd name="T2" fmla="*/ 16 w 396"/>
                <a:gd name="T3" fmla="*/ 63 h 63"/>
                <a:gd name="T4" fmla="*/ 20 w 396"/>
                <a:gd name="T5" fmla="*/ 63 h 63"/>
                <a:gd name="T6" fmla="*/ 25 w 396"/>
                <a:gd name="T7" fmla="*/ 61 h 63"/>
                <a:gd name="T8" fmla="*/ 29 w 396"/>
                <a:gd name="T9" fmla="*/ 57 h 63"/>
                <a:gd name="T10" fmla="*/ 31 w 396"/>
                <a:gd name="T11" fmla="*/ 53 h 63"/>
                <a:gd name="T12" fmla="*/ 31 w 396"/>
                <a:gd name="T13" fmla="*/ 53 h 63"/>
                <a:gd name="T14" fmla="*/ 32 w 396"/>
                <a:gd name="T15" fmla="*/ 48 h 63"/>
                <a:gd name="T16" fmla="*/ 36 w 396"/>
                <a:gd name="T17" fmla="*/ 45 h 63"/>
                <a:gd name="T18" fmla="*/ 42 w 396"/>
                <a:gd name="T19" fmla="*/ 40 h 63"/>
                <a:gd name="T20" fmla="*/ 50 w 396"/>
                <a:gd name="T21" fmla="*/ 35 h 63"/>
                <a:gd name="T22" fmla="*/ 56 w 396"/>
                <a:gd name="T23" fmla="*/ 34 h 63"/>
                <a:gd name="T24" fmla="*/ 64 w 396"/>
                <a:gd name="T25" fmla="*/ 32 h 63"/>
                <a:gd name="T26" fmla="*/ 70 w 396"/>
                <a:gd name="T27" fmla="*/ 32 h 63"/>
                <a:gd name="T28" fmla="*/ 76 w 396"/>
                <a:gd name="T29" fmla="*/ 32 h 63"/>
                <a:gd name="T30" fmla="*/ 76 w 396"/>
                <a:gd name="T31" fmla="*/ 32 h 63"/>
                <a:gd name="T32" fmla="*/ 78 w 396"/>
                <a:gd name="T33" fmla="*/ 32 h 63"/>
                <a:gd name="T34" fmla="*/ 380 w 396"/>
                <a:gd name="T35" fmla="*/ 32 h 63"/>
                <a:gd name="T36" fmla="*/ 380 w 396"/>
                <a:gd name="T37" fmla="*/ 32 h 63"/>
                <a:gd name="T38" fmla="*/ 386 w 396"/>
                <a:gd name="T39" fmla="*/ 31 h 63"/>
                <a:gd name="T40" fmla="*/ 391 w 396"/>
                <a:gd name="T41" fmla="*/ 27 h 63"/>
                <a:gd name="T42" fmla="*/ 395 w 396"/>
                <a:gd name="T43" fmla="*/ 22 h 63"/>
                <a:gd name="T44" fmla="*/ 396 w 396"/>
                <a:gd name="T45" fmla="*/ 16 h 63"/>
                <a:gd name="T46" fmla="*/ 396 w 396"/>
                <a:gd name="T47" fmla="*/ 16 h 63"/>
                <a:gd name="T48" fmla="*/ 395 w 396"/>
                <a:gd name="T49" fmla="*/ 10 h 63"/>
                <a:gd name="T50" fmla="*/ 391 w 396"/>
                <a:gd name="T51" fmla="*/ 5 h 63"/>
                <a:gd name="T52" fmla="*/ 386 w 396"/>
                <a:gd name="T53" fmla="*/ 1 h 63"/>
                <a:gd name="T54" fmla="*/ 380 w 396"/>
                <a:gd name="T55" fmla="*/ 0 h 63"/>
                <a:gd name="T56" fmla="*/ 80 w 396"/>
                <a:gd name="T57" fmla="*/ 0 h 63"/>
                <a:gd name="T58" fmla="*/ 80 w 396"/>
                <a:gd name="T59" fmla="*/ 0 h 63"/>
                <a:gd name="T60" fmla="*/ 71 w 396"/>
                <a:gd name="T61" fmla="*/ 0 h 63"/>
                <a:gd name="T62" fmla="*/ 60 w 396"/>
                <a:gd name="T63" fmla="*/ 0 h 63"/>
                <a:gd name="T64" fmla="*/ 50 w 396"/>
                <a:gd name="T65" fmla="*/ 1 h 63"/>
                <a:gd name="T66" fmla="*/ 39 w 396"/>
                <a:gd name="T67" fmla="*/ 5 h 63"/>
                <a:gd name="T68" fmla="*/ 28 w 396"/>
                <a:gd name="T69" fmla="*/ 10 h 63"/>
                <a:gd name="T70" fmla="*/ 16 w 396"/>
                <a:gd name="T71" fmla="*/ 19 h 63"/>
                <a:gd name="T72" fmla="*/ 13 w 396"/>
                <a:gd name="T73" fmla="*/ 22 h 63"/>
                <a:gd name="T74" fmla="*/ 8 w 396"/>
                <a:gd name="T75" fmla="*/ 29 h 63"/>
                <a:gd name="T76" fmla="*/ 4 w 396"/>
                <a:gd name="T77" fmla="*/ 35 h 63"/>
                <a:gd name="T78" fmla="*/ 1 w 396"/>
                <a:gd name="T79" fmla="*/ 41 h 63"/>
                <a:gd name="T80" fmla="*/ 1 w 396"/>
                <a:gd name="T81" fmla="*/ 41 h 63"/>
                <a:gd name="T82" fmla="*/ 0 w 396"/>
                <a:gd name="T83" fmla="*/ 47 h 63"/>
                <a:gd name="T84" fmla="*/ 1 w 396"/>
                <a:gd name="T85" fmla="*/ 53 h 63"/>
                <a:gd name="T86" fmla="*/ 4 w 396"/>
                <a:gd name="T87" fmla="*/ 58 h 63"/>
                <a:gd name="T88" fmla="*/ 10 w 396"/>
                <a:gd name="T89" fmla="*/ 62 h 63"/>
                <a:gd name="T90" fmla="*/ 10 w 396"/>
                <a:gd name="T91" fmla="*/ 62 h 63"/>
                <a:gd name="T92" fmla="*/ 16 w 396"/>
                <a:gd name="T9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3">
                  <a:moveTo>
                    <a:pt x="16" y="63"/>
                  </a:moveTo>
                  <a:lnTo>
                    <a:pt x="16" y="63"/>
                  </a:lnTo>
                  <a:lnTo>
                    <a:pt x="20" y="63"/>
                  </a:lnTo>
                  <a:lnTo>
                    <a:pt x="25" y="61"/>
                  </a:lnTo>
                  <a:lnTo>
                    <a:pt x="29" y="57"/>
                  </a:lnTo>
                  <a:lnTo>
                    <a:pt x="31" y="53"/>
                  </a:lnTo>
                  <a:lnTo>
                    <a:pt x="31" y="53"/>
                  </a:lnTo>
                  <a:lnTo>
                    <a:pt x="32" y="48"/>
                  </a:lnTo>
                  <a:lnTo>
                    <a:pt x="36" y="45"/>
                  </a:lnTo>
                  <a:lnTo>
                    <a:pt x="42" y="40"/>
                  </a:lnTo>
                  <a:lnTo>
                    <a:pt x="50" y="35"/>
                  </a:lnTo>
                  <a:lnTo>
                    <a:pt x="56" y="34"/>
                  </a:lnTo>
                  <a:lnTo>
                    <a:pt x="64" y="32"/>
                  </a:lnTo>
                  <a:lnTo>
                    <a:pt x="70" y="32"/>
                  </a:lnTo>
                  <a:lnTo>
                    <a:pt x="76" y="32"/>
                  </a:lnTo>
                  <a:lnTo>
                    <a:pt x="76" y="32"/>
                  </a:lnTo>
                  <a:lnTo>
                    <a:pt x="78" y="32"/>
                  </a:lnTo>
                  <a:lnTo>
                    <a:pt x="380" y="32"/>
                  </a:lnTo>
                  <a:lnTo>
                    <a:pt x="380" y="32"/>
                  </a:lnTo>
                  <a:lnTo>
                    <a:pt x="386" y="31"/>
                  </a:lnTo>
                  <a:lnTo>
                    <a:pt x="391" y="27"/>
                  </a:lnTo>
                  <a:lnTo>
                    <a:pt x="395" y="22"/>
                  </a:lnTo>
                  <a:lnTo>
                    <a:pt x="396" y="16"/>
                  </a:lnTo>
                  <a:lnTo>
                    <a:pt x="396" y="16"/>
                  </a:lnTo>
                  <a:lnTo>
                    <a:pt x="395" y="10"/>
                  </a:lnTo>
                  <a:lnTo>
                    <a:pt x="391" y="5"/>
                  </a:lnTo>
                  <a:lnTo>
                    <a:pt x="386" y="1"/>
                  </a:lnTo>
                  <a:lnTo>
                    <a:pt x="380" y="0"/>
                  </a:lnTo>
                  <a:lnTo>
                    <a:pt x="80" y="0"/>
                  </a:lnTo>
                  <a:lnTo>
                    <a:pt x="80" y="0"/>
                  </a:lnTo>
                  <a:lnTo>
                    <a:pt x="71" y="0"/>
                  </a:lnTo>
                  <a:lnTo>
                    <a:pt x="60" y="0"/>
                  </a:lnTo>
                  <a:lnTo>
                    <a:pt x="50" y="1"/>
                  </a:lnTo>
                  <a:lnTo>
                    <a:pt x="39" y="5"/>
                  </a:lnTo>
                  <a:lnTo>
                    <a:pt x="28" y="10"/>
                  </a:lnTo>
                  <a:lnTo>
                    <a:pt x="16" y="19"/>
                  </a:lnTo>
                  <a:lnTo>
                    <a:pt x="13" y="22"/>
                  </a:lnTo>
                  <a:lnTo>
                    <a:pt x="8" y="29"/>
                  </a:lnTo>
                  <a:lnTo>
                    <a:pt x="4" y="35"/>
                  </a:lnTo>
                  <a:lnTo>
                    <a:pt x="1" y="41"/>
                  </a:lnTo>
                  <a:lnTo>
                    <a:pt x="1" y="41"/>
                  </a:lnTo>
                  <a:lnTo>
                    <a:pt x="0" y="47"/>
                  </a:lnTo>
                  <a:lnTo>
                    <a:pt x="1" y="53"/>
                  </a:lnTo>
                  <a:lnTo>
                    <a:pt x="4" y="58"/>
                  </a:lnTo>
                  <a:lnTo>
                    <a:pt x="10" y="62"/>
                  </a:lnTo>
                  <a:lnTo>
                    <a:pt x="10" y="62"/>
                  </a:lnTo>
                  <a:lnTo>
                    <a:pt x="16" y="6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2"/>
            <p:cNvSpPr>
              <a:spLocks/>
            </p:cNvSpPr>
            <p:nvPr/>
          </p:nvSpPr>
          <p:spPr bwMode="auto">
            <a:xfrm>
              <a:off x="428" y="1396"/>
              <a:ext cx="79" cy="13"/>
            </a:xfrm>
            <a:custGeom>
              <a:avLst/>
              <a:gdLst>
                <a:gd name="T0" fmla="*/ 16 w 396"/>
                <a:gd name="T1" fmla="*/ 63 h 63"/>
                <a:gd name="T2" fmla="*/ 16 w 396"/>
                <a:gd name="T3" fmla="*/ 63 h 63"/>
                <a:gd name="T4" fmla="*/ 20 w 396"/>
                <a:gd name="T5" fmla="*/ 63 h 63"/>
                <a:gd name="T6" fmla="*/ 25 w 396"/>
                <a:gd name="T7" fmla="*/ 61 h 63"/>
                <a:gd name="T8" fmla="*/ 29 w 396"/>
                <a:gd name="T9" fmla="*/ 57 h 63"/>
                <a:gd name="T10" fmla="*/ 31 w 396"/>
                <a:gd name="T11" fmla="*/ 53 h 63"/>
                <a:gd name="T12" fmla="*/ 31 w 396"/>
                <a:gd name="T13" fmla="*/ 53 h 63"/>
                <a:gd name="T14" fmla="*/ 32 w 396"/>
                <a:gd name="T15" fmla="*/ 48 h 63"/>
                <a:gd name="T16" fmla="*/ 36 w 396"/>
                <a:gd name="T17" fmla="*/ 45 h 63"/>
                <a:gd name="T18" fmla="*/ 42 w 396"/>
                <a:gd name="T19" fmla="*/ 40 h 63"/>
                <a:gd name="T20" fmla="*/ 50 w 396"/>
                <a:gd name="T21" fmla="*/ 35 h 63"/>
                <a:gd name="T22" fmla="*/ 56 w 396"/>
                <a:gd name="T23" fmla="*/ 34 h 63"/>
                <a:gd name="T24" fmla="*/ 64 w 396"/>
                <a:gd name="T25" fmla="*/ 32 h 63"/>
                <a:gd name="T26" fmla="*/ 70 w 396"/>
                <a:gd name="T27" fmla="*/ 32 h 63"/>
                <a:gd name="T28" fmla="*/ 76 w 396"/>
                <a:gd name="T29" fmla="*/ 32 h 63"/>
                <a:gd name="T30" fmla="*/ 76 w 396"/>
                <a:gd name="T31" fmla="*/ 32 h 63"/>
                <a:gd name="T32" fmla="*/ 78 w 396"/>
                <a:gd name="T33" fmla="*/ 32 h 63"/>
                <a:gd name="T34" fmla="*/ 380 w 396"/>
                <a:gd name="T35" fmla="*/ 32 h 63"/>
                <a:gd name="T36" fmla="*/ 380 w 396"/>
                <a:gd name="T37" fmla="*/ 32 h 63"/>
                <a:gd name="T38" fmla="*/ 386 w 396"/>
                <a:gd name="T39" fmla="*/ 31 h 63"/>
                <a:gd name="T40" fmla="*/ 391 w 396"/>
                <a:gd name="T41" fmla="*/ 27 h 63"/>
                <a:gd name="T42" fmla="*/ 395 w 396"/>
                <a:gd name="T43" fmla="*/ 22 h 63"/>
                <a:gd name="T44" fmla="*/ 396 w 396"/>
                <a:gd name="T45" fmla="*/ 16 h 63"/>
                <a:gd name="T46" fmla="*/ 396 w 396"/>
                <a:gd name="T47" fmla="*/ 16 h 63"/>
                <a:gd name="T48" fmla="*/ 395 w 396"/>
                <a:gd name="T49" fmla="*/ 10 h 63"/>
                <a:gd name="T50" fmla="*/ 391 w 396"/>
                <a:gd name="T51" fmla="*/ 5 h 63"/>
                <a:gd name="T52" fmla="*/ 386 w 396"/>
                <a:gd name="T53" fmla="*/ 1 h 63"/>
                <a:gd name="T54" fmla="*/ 380 w 396"/>
                <a:gd name="T55" fmla="*/ 0 h 63"/>
                <a:gd name="T56" fmla="*/ 80 w 396"/>
                <a:gd name="T57" fmla="*/ 0 h 63"/>
                <a:gd name="T58" fmla="*/ 80 w 396"/>
                <a:gd name="T59" fmla="*/ 0 h 63"/>
                <a:gd name="T60" fmla="*/ 71 w 396"/>
                <a:gd name="T61" fmla="*/ 0 h 63"/>
                <a:gd name="T62" fmla="*/ 60 w 396"/>
                <a:gd name="T63" fmla="*/ 0 h 63"/>
                <a:gd name="T64" fmla="*/ 50 w 396"/>
                <a:gd name="T65" fmla="*/ 1 h 63"/>
                <a:gd name="T66" fmla="*/ 39 w 396"/>
                <a:gd name="T67" fmla="*/ 5 h 63"/>
                <a:gd name="T68" fmla="*/ 28 w 396"/>
                <a:gd name="T69" fmla="*/ 10 h 63"/>
                <a:gd name="T70" fmla="*/ 16 w 396"/>
                <a:gd name="T71" fmla="*/ 19 h 63"/>
                <a:gd name="T72" fmla="*/ 13 w 396"/>
                <a:gd name="T73" fmla="*/ 22 h 63"/>
                <a:gd name="T74" fmla="*/ 8 w 396"/>
                <a:gd name="T75" fmla="*/ 29 h 63"/>
                <a:gd name="T76" fmla="*/ 4 w 396"/>
                <a:gd name="T77" fmla="*/ 35 h 63"/>
                <a:gd name="T78" fmla="*/ 1 w 396"/>
                <a:gd name="T79" fmla="*/ 41 h 63"/>
                <a:gd name="T80" fmla="*/ 1 w 396"/>
                <a:gd name="T81" fmla="*/ 41 h 63"/>
                <a:gd name="T82" fmla="*/ 0 w 396"/>
                <a:gd name="T83" fmla="*/ 47 h 63"/>
                <a:gd name="T84" fmla="*/ 1 w 396"/>
                <a:gd name="T85" fmla="*/ 53 h 63"/>
                <a:gd name="T86" fmla="*/ 4 w 396"/>
                <a:gd name="T87" fmla="*/ 58 h 63"/>
                <a:gd name="T88" fmla="*/ 10 w 396"/>
                <a:gd name="T89" fmla="*/ 62 h 63"/>
                <a:gd name="T90" fmla="*/ 10 w 396"/>
                <a:gd name="T91" fmla="*/ 62 h 63"/>
                <a:gd name="T92" fmla="*/ 16 w 396"/>
                <a:gd name="T9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3">
                  <a:moveTo>
                    <a:pt x="16" y="63"/>
                  </a:moveTo>
                  <a:lnTo>
                    <a:pt x="16" y="63"/>
                  </a:lnTo>
                  <a:lnTo>
                    <a:pt x="20" y="63"/>
                  </a:lnTo>
                  <a:lnTo>
                    <a:pt x="25" y="61"/>
                  </a:lnTo>
                  <a:lnTo>
                    <a:pt x="29" y="57"/>
                  </a:lnTo>
                  <a:lnTo>
                    <a:pt x="31" y="53"/>
                  </a:lnTo>
                  <a:lnTo>
                    <a:pt x="31" y="53"/>
                  </a:lnTo>
                  <a:lnTo>
                    <a:pt x="32" y="48"/>
                  </a:lnTo>
                  <a:lnTo>
                    <a:pt x="36" y="45"/>
                  </a:lnTo>
                  <a:lnTo>
                    <a:pt x="42" y="40"/>
                  </a:lnTo>
                  <a:lnTo>
                    <a:pt x="50" y="35"/>
                  </a:lnTo>
                  <a:lnTo>
                    <a:pt x="56" y="34"/>
                  </a:lnTo>
                  <a:lnTo>
                    <a:pt x="64" y="32"/>
                  </a:lnTo>
                  <a:lnTo>
                    <a:pt x="70" y="32"/>
                  </a:lnTo>
                  <a:lnTo>
                    <a:pt x="76" y="32"/>
                  </a:lnTo>
                  <a:lnTo>
                    <a:pt x="76" y="32"/>
                  </a:lnTo>
                  <a:lnTo>
                    <a:pt x="78" y="32"/>
                  </a:lnTo>
                  <a:lnTo>
                    <a:pt x="380" y="32"/>
                  </a:lnTo>
                  <a:lnTo>
                    <a:pt x="380" y="32"/>
                  </a:lnTo>
                  <a:lnTo>
                    <a:pt x="386" y="31"/>
                  </a:lnTo>
                  <a:lnTo>
                    <a:pt x="391" y="27"/>
                  </a:lnTo>
                  <a:lnTo>
                    <a:pt x="395" y="22"/>
                  </a:lnTo>
                  <a:lnTo>
                    <a:pt x="396" y="16"/>
                  </a:lnTo>
                  <a:lnTo>
                    <a:pt x="396" y="16"/>
                  </a:lnTo>
                  <a:lnTo>
                    <a:pt x="395" y="10"/>
                  </a:lnTo>
                  <a:lnTo>
                    <a:pt x="391" y="5"/>
                  </a:lnTo>
                  <a:lnTo>
                    <a:pt x="386" y="1"/>
                  </a:lnTo>
                  <a:lnTo>
                    <a:pt x="380" y="0"/>
                  </a:lnTo>
                  <a:lnTo>
                    <a:pt x="80" y="0"/>
                  </a:lnTo>
                  <a:lnTo>
                    <a:pt x="80" y="0"/>
                  </a:lnTo>
                  <a:lnTo>
                    <a:pt x="71" y="0"/>
                  </a:lnTo>
                  <a:lnTo>
                    <a:pt x="60" y="0"/>
                  </a:lnTo>
                  <a:lnTo>
                    <a:pt x="50" y="1"/>
                  </a:lnTo>
                  <a:lnTo>
                    <a:pt x="39" y="5"/>
                  </a:lnTo>
                  <a:lnTo>
                    <a:pt x="28" y="10"/>
                  </a:lnTo>
                  <a:lnTo>
                    <a:pt x="16" y="19"/>
                  </a:lnTo>
                  <a:lnTo>
                    <a:pt x="13" y="22"/>
                  </a:lnTo>
                  <a:lnTo>
                    <a:pt x="8" y="29"/>
                  </a:lnTo>
                  <a:lnTo>
                    <a:pt x="4" y="35"/>
                  </a:lnTo>
                  <a:lnTo>
                    <a:pt x="1" y="41"/>
                  </a:lnTo>
                  <a:lnTo>
                    <a:pt x="1" y="41"/>
                  </a:lnTo>
                  <a:lnTo>
                    <a:pt x="0" y="47"/>
                  </a:lnTo>
                  <a:lnTo>
                    <a:pt x="1" y="53"/>
                  </a:lnTo>
                  <a:lnTo>
                    <a:pt x="4" y="58"/>
                  </a:lnTo>
                  <a:lnTo>
                    <a:pt x="10" y="62"/>
                  </a:lnTo>
                  <a:lnTo>
                    <a:pt x="10" y="62"/>
                  </a:lnTo>
                  <a:lnTo>
                    <a:pt x="16" y="6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3"/>
            <p:cNvSpPr>
              <a:spLocks/>
            </p:cNvSpPr>
            <p:nvPr/>
          </p:nvSpPr>
          <p:spPr bwMode="auto">
            <a:xfrm>
              <a:off x="428" y="1424"/>
              <a:ext cx="79" cy="13"/>
            </a:xfrm>
            <a:custGeom>
              <a:avLst/>
              <a:gdLst>
                <a:gd name="T0" fmla="*/ 16 w 396"/>
                <a:gd name="T1" fmla="*/ 64 h 64"/>
                <a:gd name="T2" fmla="*/ 16 w 396"/>
                <a:gd name="T3" fmla="*/ 64 h 64"/>
                <a:gd name="T4" fmla="*/ 20 w 396"/>
                <a:gd name="T5" fmla="*/ 64 h 64"/>
                <a:gd name="T6" fmla="*/ 25 w 396"/>
                <a:gd name="T7" fmla="*/ 61 h 64"/>
                <a:gd name="T8" fmla="*/ 29 w 396"/>
                <a:gd name="T9" fmla="*/ 59 h 64"/>
                <a:gd name="T10" fmla="*/ 31 w 396"/>
                <a:gd name="T11" fmla="*/ 54 h 64"/>
                <a:gd name="T12" fmla="*/ 31 w 396"/>
                <a:gd name="T13" fmla="*/ 54 h 64"/>
                <a:gd name="T14" fmla="*/ 32 w 396"/>
                <a:gd name="T15" fmla="*/ 50 h 64"/>
                <a:gd name="T16" fmla="*/ 36 w 396"/>
                <a:gd name="T17" fmla="*/ 46 h 64"/>
                <a:gd name="T18" fmla="*/ 42 w 396"/>
                <a:gd name="T19" fmla="*/ 40 h 64"/>
                <a:gd name="T20" fmla="*/ 50 w 396"/>
                <a:gd name="T21" fmla="*/ 36 h 64"/>
                <a:gd name="T22" fmla="*/ 56 w 396"/>
                <a:gd name="T23" fmla="*/ 34 h 64"/>
                <a:gd name="T24" fmla="*/ 64 w 396"/>
                <a:gd name="T25" fmla="*/ 33 h 64"/>
                <a:gd name="T26" fmla="*/ 70 w 396"/>
                <a:gd name="T27" fmla="*/ 33 h 64"/>
                <a:gd name="T28" fmla="*/ 76 w 396"/>
                <a:gd name="T29" fmla="*/ 33 h 64"/>
                <a:gd name="T30" fmla="*/ 76 w 396"/>
                <a:gd name="T31" fmla="*/ 33 h 64"/>
                <a:gd name="T32" fmla="*/ 78 w 396"/>
                <a:gd name="T33" fmla="*/ 33 h 64"/>
                <a:gd name="T34" fmla="*/ 380 w 396"/>
                <a:gd name="T35" fmla="*/ 33 h 64"/>
                <a:gd name="T36" fmla="*/ 380 w 396"/>
                <a:gd name="T37" fmla="*/ 33 h 64"/>
                <a:gd name="T38" fmla="*/ 386 w 396"/>
                <a:gd name="T39" fmla="*/ 31 h 64"/>
                <a:gd name="T40" fmla="*/ 391 w 396"/>
                <a:gd name="T41" fmla="*/ 29 h 64"/>
                <a:gd name="T42" fmla="*/ 395 w 396"/>
                <a:gd name="T43" fmla="*/ 23 h 64"/>
                <a:gd name="T44" fmla="*/ 396 w 396"/>
                <a:gd name="T45" fmla="*/ 16 h 64"/>
                <a:gd name="T46" fmla="*/ 396 w 396"/>
                <a:gd name="T47" fmla="*/ 16 h 64"/>
                <a:gd name="T48" fmla="*/ 395 w 396"/>
                <a:gd name="T49" fmla="*/ 10 h 64"/>
                <a:gd name="T50" fmla="*/ 391 w 396"/>
                <a:gd name="T51" fmla="*/ 5 h 64"/>
                <a:gd name="T52" fmla="*/ 386 w 396"/>
                <a:gd name="T53" fmla="*/ 1 h 64"/>
                <a:gd name="T54" fmla="*/ 380 w 396"/>
                <a:gd name="T55" fmla="*/ 0 h 64"/>
                <a:gd name="T56" fmla="*/ 80 w 396"/>
                <a:gd name="T57" fmla="*/ 0 h 64"/>
                <a:gd name="T58" fmla="*/ 80 w 396"/>
                <a:gd name="T59" fmla="*/ 0 h 64"/>
                <a:gd name="T60" fmla="*/ 71 w 396"/>
                <a:gd name="T61" fmla="*/ 0 h 64"/>
                <a:gd name="T62" fmla="*/ 60 w 396"/>
                <a:gd name="T63" fmla="*/ 0 h 64"/>
                <a:gd name="T64" fmla="*/ 50 w 396"/>
                <a:gd name="T65" fmla="*/ 3 h 64"/>
                <a:gd name="T66" fmla="*/ 39 w 396"/>
                <a:gd name="T67" fmla="*/ 5 h 64"/>
                <a:gd name="T68" fmla="*/ 28 w 396"/>
                <a:gd name="T69" fmla="*/ 11 h 64"/>
                <a:gd name="T70" fmla="*/ 16 w 396"/>
                <a:gd name="T71" fmla="*/ 19 h 64"/>
                <a:gd name="T72" fmla="*/ 13 w 396"/>
                <a:gd name="T73" fmla="*/ 24 h 64"/>
                <a:gd name="T74" fmla="*/ 8 w 396"/>
                <a:gd name="T75" fmla="*/ 29 h 64"/>
                <a:gd name="T76" fmla="*/ 4 w 396"/>
                <a:gd name="T77" fmla="*/ 35 h 64"/>
                <a:gd name="T78" fmla="*/ 1 w 396"/>
                <a:gd name="T79" fmla="*/ 42 h 64"/>
                <a:gd name="T80" fmla="*/ 1 w 396"/>
                <a:gd name="T81" fmla="*/ 42 h 64"/>
                <a:gd name="T82" fmla="*/ 0 w 396"/>
                <a:gd name="T83" fmla="*/ 49 h 64"/>
                <a:gd name="T84" fmla="*/ 1 w 396"/>
                <a:gd name="T85" fmla="*/ 55 h 64"/>
                <a:gd name="T86" fmla="*/ 4 w 396"/>
                <a:gd name="T87" fmla="*/ 60 h 64"/>
                <a:gd name="T88" fmla="*/ 10 w 396"/>
                <a:gd name="T89" fmla="*/ 64 h 64"/>
                <a:gd name="T90" fmla="*/ 10 w 396"/>
                <a:gd name="T91" fmla="*/ 64 h 64"/>
                <a:gd name="T92" fmla="*/ 16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16" y="64"/>
                  </a:moveTo>
                  <a:lnTo>
                    <a:pt x="16" y="64"/>
                  </a:lnTo>
                  <a:lnTo>
                    <a:pt x="20" y="64"/>
                  </a:lnTo>
                  <a:lnTo>
                    <a:pt x="25" y="61"/>
                  </a:lnTo>
                  <a:lnTo>
                    <a:pt x="29" y="59"/>
                  </a:lnTo>
                  <a:lnTo>
                    <a:pt x="31" y="54"/>
                  </a:lnTo>
                  <a:lnTo>
                    <a:pt x="31" y="54"/>
                  </a:lnTo>
                  <a:lnTo>
                    <a:pt x="32" y="50"/>
                  </a:lnTo>
                  <a:lnTo>
                    <a:pt x="36" y="46"/>
                  </a:lnTo>
                  <a:lnTo>
                    <a:pt x="42" y="40"/>
                  </a:lnTo>
                  <a:lnTo>
                    <a:pt x="50" y="36"/>
                  </a:lnTo>
                  <a:lnTo>
                    <a:pt x="56" y="34"/>
                  </a:lnTo>
                  <a:lnTo>
                    <a:pt x="64" y="33"/>
                  </a:lnTo>
                  <a:lnTo>
                    <a:pt x="70" y="33"/>
                  </a:lnTo>
                  <a:lnTo>
                    <a:pt x="76" y="33"/>
                  </a:lnTo>
                  <a:lnTo>
                    <a:pt x="76" y="33"/>
                  </a:lnTo>
                  <a:lnTo>
                    <a:pt x="78" y="33"/>
                  </a:lnTo>
                  <a:lnTo>
                    <a:pt x="380" y="33"/>
                  </a:lnTo>
                  <a:lnTo>
                    <a:pt x="380" y="33"/>
                  </a:lnTo>
                  <a:lnTo>
                    <a:pt x="386" y="31"/>
                  </a:lnTo>
                  <a:lnTo>
                    <a:pt x="391" y="29"/>
                  </a:lnTo>
                  <a:lnTo>
                    <a:pt x="395" y="23"/>
                  </a:lnTo>
                  <a:lnTo>
                    <a:pt x="396" y="16"/>
                  </a:lnTo>
                  <a:lnTo>
                    <a:pt x="396" y="16"/>
                  </a:lnTo>
                  <a:lnTo>
                    <a:pt x="395" y="10"/>
                  </a:lnTo>
                  <a:lnTo>
                    <a:pt x="391" y="5"/>
                  </a:lnTo>
                  <a:lnTo>
                    <a:pt x="386" y="1"/>
                  </a:lnTo>
                  <a:lnTo>
                    <a:pt x="380" y="0"/>
                  </a:lnTo>
                  <a:lnTo>
                    <a:pt x="80" y="0"/>
                  </a:lnTo>
                  <a:lnTo>
                    <a:pt x="80" y="0"/>
                  </a:lnTo>
                  <a:lnTo>
                    <a:pt x="71" y="0"/>
                  </a:lnTo>
                  <a:lnTo>
                    <a:pt x="60" y="0"/>
                  </a:lnTo>
                  <a:lnTo>
                    <a:pt x="50" y="3"/>
                  </a:lnTo>
                  <a:lnTo>
                    <a:pt x="39" y="5"/>
                  </a:lnTo>
                  <a:lnTo>
                    <a:pt x="28" y="11"/>
                  </a:lnTo>
                  <a:lnTo>
                    <a:pt x="16" y="19"/>
                  </a:lnTo>
                  <a:lnTo>
                    <a:pt x="13" y="24"/>
                  </a:lnTo>
                  <a:lnTo>
                    <a:pt x="8" y="29"/>
                  </a:lnTo>
                  <a:lnTo>
                    <a:pt x="4" y="35"/>
                  </a:lnTo>
                  <a:lnTo>
                    <a:pt x="1" y="42"/>
                  </a:lnTo>
                  <a:lnTo>
                    <a:pt x="1" y="42"/>
                  </a:lnTo>
                  <a:lnTo>
                    <a:pt x="0" y="49"/>
                  </a:lnTo>
                  <a:lnTo>
                    <a:pt x="1" y="55"/>
                  </a:lnTo>
                  <a:lnTo>
                    <a:pt x="4" y="60"/>
                  </a:lnTo>
                  <a:lnTo>
                    <a:pt x="10" y="64"/>
                  </a:lnTo>
                  <a:lnTo>
                    <a:pt x="10" y="64"/>
                  </a:lnTo>
                  <a:lnTo>
                    <a:pt x="16"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4"/>
            <p:cNvSpPr>
              <a:spLocks/>
            </p:cNvSpPr>
            <p:nvPr/>
          </p:nvSpPr>
          <p:spPr bwMode="auto">
            <a:xfrm>
              <a:off x="428" y="1424"/>
              <a:ext cx="79" cy="13"/>
            </a:xfrm>
            <a:custGeom>
              <a:avLst/>
              <a:gdLst>
                <a:gd name="T0" fmla="*/ 16 w 396"/>
                <a:gd name="T1" fmla="*/ 64 h 64"/>
                <a:gd name="T2" fmla="*/ 16 w 396"/>
                <a:gd name="T3" fmla="*/ 64 h 64"/>
                <a:gd name="T4" fmla="*/ 20 w 396"/>
                <a:gd name="T5" fmla="*/ 64 h 64"/>
                <a:gd name="T6" fmla="*/ 25 w 396"/>
                <a:gd name="T7" fmla="*/ 61 h 64"/>
                <a:gd name="T8" fmla="*/ 29 w 396"/>
                <a:gd name="T9" fmla="*/ 59 h 64"/>
                <a:gd name="T10" fmla="*/ 31 w 396"/>
                <a:gd name="T11" fmla="*/ 54 h 64"/>
                <a:gd name="T12" fmla="*/ 31 w 396"/>
                <a:gd name="T13" fmla="*/ 54 h 64"/>
                <a:gd name="T14" fmla="*/ 32 w 396"/>
                <a:gd name="T15" fmla="*/ 50 h 64"/>
                <a:gd name="T16" fmla="*/ 36 w 396"/>
                <a:gd name="T17" fmla="*/ 46 h 64"/>
                <a:gd name="T18" fmla="*/ 42 w 396"/>
                <a:gd name="T19" fmla="*/ 40 h 64"/>
                <a:gd name="T20" fmla="*/ 50 w 396"/>
                <a:gd name="T21" fmla="*/ 36 h 64"/>
                <a:gd name="T22" fmla="*/ 56 w 396"/>
                <a:gd name="T23" fmla="*/ 34 h 64"/>
                <a:gd name="T24" fmla="*/ 64 w 396"/>
                <a:gd name="T25" fmla="*/ 33 h 64"/>
                <a:gd name="T26" fmla="*/ 70 w 396"/>
                <a:gd name="T27" fmla="*/ 33 h 64"/>
                <a:gd name="T28" fmla="*/ 76 w 396"/>
                <a:gd name="T29" fmla="*/ 33 h 64"/>
                <a:gd name="T30" fmla="*/ 76 w 396"/>
                <a:gd name="T31" fmla="*/ 33 h 64"/>
                <a:gd name="T32" fmla="*/ 78 w 396"/>
                <a:gd name="T33" fmla="*/ 33 h 64"/>
                <a:gd name="T34" fmla="*/ 380 w 396"/>
                <a:gd name="T35" fmla="*/ 33 h 64"/>
                <a:gd name="T36" fmla="*/ 380 w 396"/>
                <a:gd name="T37" fmla="*/ 33 h 64"/>
                <a:gd name="T38" fmla="*/ 386 w 396"/>
                <a:gd name="T39" fmla="*/ 31 h 64"/>
                <a:gd name="T40" fmla="*/ 391 w 396"/>
                <a:gd name="T41" fmla="*/ 29 h 64"/>
                <a:gd name="T42" fmla="*/ 395 w 396"/>
                <a:gd name="T43" fmla="*/ 23 h 64"/>
                <a:gd name="T44" fmla="*/ 396 w 396"/>
                <a:gd name="T45" fmla="*/ 16 h 64"/>
                <a:gd name="T46" fmla="*/ 396 w 396"/>
                <a:gd name="T47" fmla="*/ 16 h 64"/>
                <a:gd name="T48" fmla="*/ 395 w 396"/>
                <a:gd name="T49" fmla="*/ 10 h 64"/>
                <a:gd name="T50" fmla="*/ 391 w 396"/>
                <a:gd name="T51" fmla="*/ 5 h 64"/>
                <a:gd name="T52" fmla="*/ 386 w 396"/>
                <a:gd name="T53" fmla="*/ 1 h 64"/>
                <a:gd name="T54" fmla="*/ 380 w 396"/>
                <a:gd name="T55" fmla="*/ 0 h 64"/>
                <a:gd name="T56" fmla="*/ 80 w 396"/>
                <a:gd name="T57" fmla="*/ 0 h 64"/>
                <a:gd name="T58" fmla="*/ 80 w 396"/>
                <a:gd name="T59" fmla="*/ 0 h 64"/>
                <a:gd name="T60" fmla="*/ 71 w 396"/>
                <a:gd name="T61" fmla="*/ 0 h 64"/>
                <a:gd name="T62" fmla="*/ 60 w 396"/>
                <a:gd name="T63" fmla="*/ 0 h 64"/>
                <a:gd name="T64" fmla="*/ 50 w 396"/>
                <a:gd name="T65" fmla="*/ 3 h 64"/>
                <a:gd name="T66" fmla="*/ 39 w 396"/>
                <a:gd name="T67" fmla="*/ 5 h 64"/>
                <a:gd name="T68" fmla="*/ 28 w 396"/>
                <a:gd name="T69" fmla="*/ 11 h 64"/>
                <a:gd name="T70" fmla="*/ 16 w 396"/>
                <a:gd name="T71" fmla="*/ 19 h 64"/>
                <a:gd name="T72" fmla="*/ 13 w 396"/>
                <a:gd name="T73" fmla="*/ 24 h 64"/>
                <a:gd name="T74" fmla="*/ 8 w 396"/>
                <a:gd name="T75" fmla="*/ 29 h 64"/>
                <a:gd name="T76" fmla="*/ 4 w 396"/>
                <a:gd name="T77" fmla="*/ 35 h 64"/>
                <a:gd name="T78" fmla="*/ 1 w 396"/>
                <a:gd name="T79" fmla="*/ 42 h 64"/>
                <a:gd name="T80" fmla="*/ 1 w 396"/>
                <a:gd name="T81" fmla="*/ 42 h 64"/>
                <a:gd name="T82" fmla="*/ 0 w 396"/>
                <a:gd name="T83" fmla="*/ 49 h 64"/>
                <a:gd name="T84" fmla="*/ 1 w 396"/>
                <a:gd name="T85" fmla="*/ 55 h 64"/>
                <a:gd name="T86" fmla="*/ 4 w 396"/>
                <a:gd name="T87" fmla="*/ 60 h 64"/>
                <a:gd name="T88" fmla="*/ 10 w 396"/>
                <a:gd name="T89" fmla="*/ 64 h 64"/>
                <a:gd name="T90" fmla="*/ 10 w 396"/>
                <a:gd name="T91" fmla="*/ 64 h 64"/>
                <a:gd name="T92" fmla="*/ 16 w 396"/>
                <a:gd name="T9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6" h="64">
                  <a:moveTo>
                    <a:pt x="16" y="64"/>
                  </a:moveTo>
                  <a:lnTo>
                    <a:pt x="16" y="64"/>
                  </a:lnTo>
                  <a:lnTo>
                    <a:pt x="20" y="64"/>
                  </a:lnTo>
                  <a:lnTo>
                    <a:pt x="25" y="61"/>
                  </a:lnTo>
                  <a:lnTo>
                    <a:pt x="29" y="59"/>
                  </a:lnTo>
                  <a:lnTo>
                    <a:pt x="31" y="54"/>
                  </a:lnTo>
                  <a:lnTo>
                    <a:pt x="31" y="54"/>
                  </a:lnTo>
                  <a:lnTo>
                    <a:pt x="32" y="50"/>
                  </a:lnTo>
                  <a:lnTo>
                    <a:pt x="36" y="46"/>
                  </a:lnTo>
                  <a:lnTo>
                    <a:pt x="42" y="40"/>
                  </a:lnTo>
                  <a:lnTo>
                    <a:pt x="50" y="36"/>
                  </a:lnTo>
                  <a:lnTo>
                    <a:pt x="56" y="34"/>
                  </a:lnTo>
                  <a:lnTo>
                    <a:pt x="64" y="33"/>
                  </a:lnTo>
                  <a:lnTo>
                    <a:pt x="70" y="33"/>
                  </a:lnTo>
                  <a:lnTo>
                    <a:pt x="76" y="33"/>
                  </a:lnTo>
                  <a:lnTo>
                    <a:pt x="76" y="33"/>
                  </a:lnTo>
                  <a:lnTo>
                    <a:pt x="78" y="33"/>
                  </a:lnTo>
                  <a:lnTo>
                    <a:pt x="380" y="33"/>
                  </a:lnTo>
                  <a:lnTo>
                    <a:pt x="380" y="33"/>
                  </a:lnTo>
                  <a:lnTo>
                    <a:pt x="386" y="31"/>
                  </a:lnTo>
                  <a:lnTo>
                    <a:pt x="391" y="29"/>
                  </a:lnTo>
                  <a:lnTo>
                    <a:pt x="395" y="23"/>
                  </a:lnTo>
                  <a:lnTo>
                    <a:pt x="396" y="16"/>
                  </a:lnTo>
                  <a:lnTo>
                    <a:pt x="396" y="16"/>
                  </a:lnTo>
                  <a:lnTo>
                    <a:pt x="395" y="10"/>
                  </a:lnTo>
                  <a:lnTo>
                    <a:pt x="391" y="5"/>
                  </a:lnTo>
                  <a:lnTo>
                    <a:pt x="386" y="1"/>
                  </a:lnTo>
                  <a:lnTo>
                    <a:pt x="380" y="0"/>
                  </a:lnTo>
                  <a:lnTo>
                    <a:pt x="80" y="0"/>
                  </a:lnTo>
                  <a:lnTo>
                    <a:pt x="80" y="0"/>
                  </a:lnTo>
                  <a:lnTo>
                    <a:pt x="71" y="0"/>
                  </a:lnTo>
                  <a:lnTo>
                    <a:pt x="60" y="0"/>
                  </a:lnTo>
                  <a:lnTo>
                    <a:pt x="50" y="3"/>
                  </a:lnTo>
                  <a:lnTo>
                    <a:pt x="39" y="5"/>
                  </a:lnTo>
                  <a:lnTo>
                    <a:pt x="28" y="11"/>
                  </a:lnTo>
                  <a:lnTo>
                    <a:pt x="16" y="19"/>
                  </a:lnTo>
                  <a:lnTo>
                    <a:pt x="13" y="24"/>
                  </a:lnTo>
                  <a:lnTo>
                    <a:pt x="8" y="29"/>
                  </a:lnTo>
                  <a:lnTo>
                    <a:pt x="4" y="35"/>
                  </a:lnTo>
                  <a:lnTo>
                    <a:pt x="1" y="42"/>
                  </a:lnTo>
                  <a:lnTo>
                    <a:pt x="1" y="42"/>
                  </a:lnTo>
                  <a:lnTo>
                    <a:pt x="0" y="49"/>
                  </a:lnTo>
                  <a:lnTo>
                    <a:pt x="1" y="55"/>
                  </a:lnTo>
                  <a:lnTo>
                    <a:pt x="4" y="60"/>
                  </a:lnTo>
                  <a:lnTo>
                    <a:pt x="10" y="64"/>
                  </a:lnTo>
                  <a:lnTo>
                    <a:pt x="10" y="64"/>
                  </a:lnTo>
                  <a:lnTo>
                    <a:pt x="16"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5"/>
            <p:cNvSpPr>
              <a:spLocks/>
            </p:cNvSpPr>
            <p:nvPr/>
          </p:nvSpPr>
          <p:spPr bwMode="auto">
            <a:xfrm>
              <a:off x="469" y="1476"/>
              <a:ext cx="35" cy="32"/>
            </a:xfrm>
            <a:custGeom>
              <a:avLst/>
              <a:gdLst>
                <a:gd name="T0" fmla="*/ 0 w 177"/>
                <a:gd name="T1" fmla="*/ 0 h 163"/>
                <a:gd name="T2" fmla="*/ 0 w 177"/>
                <a:gd name="T3" fmla="*/ 163 h 163"/>
                <a:gd name="T4" fmla="*/ 92 w 177"/>
                <a:gd name="T5" fmla="*/ 97 h 163"/>
                <a:gd name="T6" fmla="*/ 177 w 177"/>
                <a:gd name="T7" fmla="*/ 162 h 163"/>
                <a:gd name="T8" fmla="*/ 177 w 177"/>
                <a:gd name="T9" fmla="*/ 10 h 163"/>
                <a:gd name="T10" fmla="*/ 177 w 177"/>
                <a:gd name="T11" fmla="*/ 10 h 163"/>
                <a:gd name="T12" fmla="*/ 130 w 177"/>
                <a:gd name="T13" fmla="*/ 8 h 163"/>
                <a:gd name="T14" fmla="*/ 83 w 177"/>
                <a:gd name="T15" fmla="*/ 5 h 163"/>
                <a:gd name="T16" fmla="*/ 83 w 177"/>
                <a:gd name="T17" fmla="*/ 5 h 163"/>
                <a:gd name="T18" fmla="*/ 0 w 177"/>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163">
                  <a:moveTo>
                    <a:pt x="0" y="0"/>
                  </a:moveTo>
                  <a:lnTo>
                    <a:pt x="0" y="163"/>
                  </a:lnTo>
                  <a:lnTo>
                    <a:pt x="92" y="97"/>
                  </a:lnTo>
                  <a:lnTo>
                    <a:pt x="177" y="162"/>
                  </a:lnTo>
                  <a:lnTo>
                    <a:pt x="177" y="10"/>
                  </a:lnTo>
                  <a:lnTo>
                    <a:pt x="177" y="10"/>
                  </a:lnTo>
                  <a:lnTo>
                    <a:pt x="130" y="8"/>
                  </a:lnTo>
                  <a:lnTo>
                    <a:pt x="83" y="5"/>
                  </a:lnTo>
                  <a:lnTo>
                    <a:pt x="83" y="5"/>
                  </a:lnTo>
                  <a:lnTo>
                    <a:pt x="0" y="0"/>
                  </a:lnTo>
                  <a:close/>
                </a:path>
              </a:pathLst>
            </a:custGeom>
            <a:solidFill>
              <a:srgbClr val="FFFF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6"/>
            <p:cNvSpPr>
              <a:spLocks/>
            </p:cNvSpPr>
            <p:nvPr/>
          </p:nvSpPr>
          <p:spPr bwMode="auto">
            <a:xfrm>
              <a:off x="469" y="1476"/>
              <a:ext cx="35" cy="32"/>
            </a:xfrm>
            <a:custGeom>
              <a:avLst/>
              <a:gdLst>
                <a:gd name="T0" fmla="*/ 0 w 177"/>
                <a:gd name="T1" fmla="*/ 0 h 163"/>
                <a:gd name="T2" fmla="*/ 0 w 177"/>
                <a:gd name="T3" fmla="*/ 163 h 163"/>
                <a:gd name="T4" fmla="*/ 92 w 177"/>
                <a:gd name="T5" fmla="*/ 97 h 163"/>
                <a:gd name="T6" fmla="*/ 177 w 177"/>
                <a:gd name="T7" fmla="*/ 162 h 163"/>
                <a:gd name="T8" fmla="*/ 177 w 177"/>
                <a:gd name="T9" fmla="*/ 10 h 163"/>
                <a:gd name="T10" fmla="*/ 177 w 177"/>
                <a:gd name="T11" fmla="*/ 10 h 163"/>
                <a:gd name="T12" fmla="*/ 130 w 177"/>
                <a:gd name="T13" fmla="*/ 8 h 163"/>
                <a:gd name="T14" fmla="*/ 83 w 177"/>
                <a:gd name="T15" fmla="*/ 5 h 163"/>
                <a:gd name="T16" fmla="*/ 83 w 177"/>
                <a:gd name="T17" fmla="*/ 5 h 163"/>
                <a:gd name="T18" fmla="*/ 0 w 177"/>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163">
                  <a:moveTo>
                    <a:pt x="0" y="0"/>
                  </a:moveTo>
                  <a:lnTo>
                    <a:pt x="0" y="163"/>
                  </a:lnTo>
                  <a:lnTo>
                    <a:pt x="92" y="97"/>
                  </a:lnTo>
                  <a:lnTo>
                    <a:pt x="177" y="162"/>
                  </a:lnTo>
                  <a:lnTo>
                    <a:pt x="177" y="10"/>
                  </a:lnTo>
                  <a:lnTo>
                    <a:pt x="177" y="10"/>
                  </a:lnTo>
                  <a:lnTo>
                    <a:pt x="130" y="8"/>
                  </a:lnTo>
                  <a:lnTo>
                    <a:pt x="83" y="5"/>
                  </a:lnTo>
                  <a:lnTo>
                    <a:pt x="83" y="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7"/>
            <p:cNvSpPr>
              <a:spLocks/>
            </p:cNvSpPr>
            <p:nvPr/>
          </p:nvSpPr>
          <p:spPr bwMode="auto">
            <a:xfrm>
              <a:off x="469" y="1466"/>
              <a:ext cx="35" cy="12"/>
            </a:xfrm>
            <a:custGeom>
              <a:avLst/>
              <a:gdLst>
                <a:gd name="T0" fmla="*/ 177 w 177"/>
                <a:gd name="T1" fmla="*/ 0 h 58"/>
                <a:gd name="T2" fmla="*/ 0 w 177"/>
                <a:gd name="T3" fmla="*/ 2 h 58"/>
                <a:gd name="T4" fmla="*/ 0 w 177"/>
                <a:gd name="T5" fmla="*/ 48 h 58"/>
                <a:gd name="T6" fmla="*/ 0 w 177"/>
                <a:gd name="T7" fmla="*/ 48 h 58"/>
                <a:gd name="T8" fmla="*/ 83 w 177"/>
                <a:gd name="T9" fmla="*/ 53 h 58"/>
                <a:gd name="T10" fmla="*/ 83 w 177"/>
                <a:gd name="T11" fmla="*/ 53 h 58"/>
                <a:gd name="T12" fmla="*/ 130 w 177"/>
                <a:gd name="T13" fmla="*/ 56 h 58"/>
                <a:gd name="T14" fmla="*/ 177 w 177"/>
                <a:gd name="T15" fmla="*/ 58 h 58"/>
                <a:gd name="T16" fmla="*/ 177 w 177"/>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58">
                  <a:moveTo>
                    <a:pt x="177" y="0"/>
                  </a:moveTo>
                  <a:lnTo>
                    <a:pt x="0" y="2"/>
                  </a:lnTo>
                  <a:lnTo>
                    <a:pt x="0" y="48"/>
                  </a:lnTo>
                  <a:lnTo>
                    <a:pt x="0" y="48"/>
                  </a:lnTo>
                  <a:lnTo>
                    <a:pt x="83" y="53"/>
                  </a:lnTo>
                  <a:lnTo>
                    <a:pt x="83" y="53"/>
                  </a:lnTo>
                  <a:lnTo>
                    <a:pt x="130" y="56"/>
                  </a:lnTo>
                  <a:lnTo>
                    <a:pt x="177" y="58"/>
                  </a:lnTo>
                  <a:lnTo>
                    <a:pt x="17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8"/>
            <p:cNvSpPr>
              <a:spLocks/>
            </p:cNvSpPr>
            <p:nvPr/>
          </p:nvSpPr>
          <p:spPr bwMode="auto">
            <a:xfrm>
              <a:off x="469" y="1466"/>
              <a:ext cx="35" cy="12"/>
            </a:xfrm>
            <a:custGeom>
              <a:avLst/>
              <a:gdLst>
                <a:gd name="T0" fmla="*/ 177 w 177"/>
                <a:gd name="T1" fmla="*/ 0 h 58"/>
                <a:gd name="T2" fmla="*/ 0 w 177"/>
                <a:gd name="T3" fmla="*/ 2 h 58"/>
                <a:gd name="T4" fmla="*/ 0 w 177"/>
                <a:gd name="T5" fmla="*/ 48 h 58"/>
                <a:gd name="T6" fmla="*/ 0 w 177"/>
                <a:gd name="T7" fmla="*/ 48 h 58"/>
                <a:gd name="T8" fmla="*/ 83 w 177"/>
                <a:gd name="T9" fmla="*/ 53 h 58"/>
                <a:gd name="T10" fmla="*/ 83 w 177"/>
                <a:gd name="T11" fmla="*/ 53 h 58"/>
                <a:gd name="T12" fmla="*/ 130 w 177"/>
                <a:gd name="T13" fmla="*/ 56 h 58"/>
                <a:gd name="T14" fmla="*/ 177 w 177"/>
                <a:gd name="T15" fmla="*/ 58 h 58"/>
                <a:gd name="T16" fmla="*/ 177 w 177"/>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58">
                  <a:moveTo>
                    <a:pt x="177" y="0"/>
                  </a:moveTo>
                  <a:lnTo>
                    <a:pt x="0" y="2"/>
                  </a:lnTo>
                  <a:lnTo>
                    <a:pt x="0" y="48"/>
                  </a:lnTo>
                  <a:lnTo>
                    <a:pt x="0" y="48"/>
                  </a:lnTo>
                  <a:lnTo>
                    <a:pt x="83" y="53"/>
                  </a:lnTo>
                  <a:lnTo>
                    <a:pt x="83" y="53"/>
                  </a:lnTo>
                  <a:lnTo>
                    <a:pt x="130" y="56"/>
                  </a:lnTo>
                  <a:lnTo>
                    <a:pt x="177" y="58"/>
                  </a:lnTo>
                  <a:lnTo>
                    <a:pt x="1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9"/>
            <p:cNvSpPr>
              <a:spLocks noEditPoints="1"/>
            </p:cNvSpPr>
            <p:nvPr/>
          </p:nvSpPr>
          <p:spPr bwMode="auto">
            <a:xfrm>
              <a:off x="465" y="1459"/>
              <a:ext cx="43" cy="56"/>
            </a:xfrm>
            <a:custGeom>
              <a:avLst/>
              <a:gdLst>
                <a:gd name="T0" fmla="*/ 217 w 217"/>
                <a:gd name="T1" fmla="*/ 281 h 281"/>
                <a:gd name="T2" fmla="*/ 110 w 217"/>
                <a:gd name="T3" fmla="*/ 204 h 281"/>
                <a:gd name="T4" fmla="*/ 0 w 217"/>
                <a:gd name="T5" fmla="*/ 280 h 281"/>
                <a:gd name="T6" fmla="*/ 0 w 217"/>
                <a:gd name="T7" fmla="*/ 0 h 281"/>
                <a:gd name="T8" fmla="*/ 217 w 217"/>
                <a:gd name="T9" fmla="*/ 0 h 281"/>
                <a:gd name="T10" fmla="*/ 217 w 217"/>
                <a:gd name="T11" fmla="*/ 281 h 281"/>
                <a:gd name="T12" fmla="*/ 20 w 217"/>
                <a:gd name="T13" fmla="*/ 18 h 281"/>
                <a:gd name="T14" fmla="*/ 20 w 217"/>
                <a:gd name="T15" fmla="*/ 247 h 281"/>
                <a:gd name="T16" fmla="*/ 112 w 217"/>
                <a:gd name="T17" fmla="*/ 181 h 281"/>
                <a:gd name="T18" fmla="*/ 197 w 217"/>
                <a:gd name="T19" fmla="*/ 246 h 281"/>
                <a:gd name="T20" fmla="*/ 197 w 217"/>
                <a:gd name="T21" fmla="*/ 18 h 281"/>
                <a:gd name="T22" fmla="*/ 20 w 217"/>
                <a:gd name="T23" fmla="*/ 18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7" h="281">
                  <a:moveTo>
                    <a:pt x="217" y="281"/>
                  </a:moveTo>
                  <a:lnTo>
                    <a:pt x="110" y="204"/>
                  </a:lnTo>
                  <a:lnTo>
                    <a:pt x="0" y="280"/>
                  </a:lnTo>
                  <a:lnTo>
                    <a:pt x="0" y="0"/>
                  </a:lnTo>
                  <a:lnTo>
                    <a:pt x="217" y="0"/>
                  </a:lnTo>
                  <a:lnTo>
                    <a:pt x="217" y="281"/>
                  </a:lnTo>
                  <a:close/>
                  <a:moveTo>
                    <a:pt x="20" y="18"/>
                  </a:moveTo>
                  <a:lnTo>
                    <a:pt x="20" y="247"/>
                  </a:lnTo>
                  <a:lnTo>
                    <a:pt x="112" y="181"/>
                  </a:lnTo>
                  <a:lnTo>
                    <a:pt x="197" y="246"/>
                  </a:lnTo>
                  <a:lnTo>
                    <a:pt x="197" y="18"/>
                  </a:lnTo>
                  <a:lnTo>
                    <a:pt x="2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30"/>
            <p:cNvSpPr>
              <a:spLocks/>
            </p:cNvSpPr>
            <p:nvPr/>
          </p:nvSpPr>
          <p:spPr bwMode="auto">
            <a:xfrm>
              <a:off x="465" y="1459"/>
              <a:ext cx="43" cy="56"/>
            </a:xfrm>
            <a:custGeom>
              <a:avLst/>
              <a:gdLst>
                <a:gd name="T0" fmla="*/ 217 w 217"/>
                <a:gd name="T1" fmla="*/ 281 h 281"/>
                <a:gd name="T2" fmla="*/ 110 w 217"/>
                <a:gd name="T3" fmla="*/ 204 h 281"/>
                <a:gd name="T4" fmla="*/ 0 w 217"/>
                <a:gd name="T5" fmla="*/ 280 h 281"/>
                <a:gd name="T6" fmla="*/ 0 w 217"/>
                <a:gd name="T7" fmla="*/ 0 h 281"/>
                <a:gd name="T8" fmla="*/ 217 w 217"/>
                <a:gd name="T9" fmla="*/ 0 h 281"/>
                <a:gd name="T10" fmla="*/ 217 w 217"/>
                <a:gd name="T11" fmla="*/ 281 h 281"/>
              </a:gdLst>
              <a:ahLst/>
              <a:cxnLst>
                <a:cxn ang="0">
                  <a:pos x="T0" y="T1"/>
                </a:cxn>
                <a:cxn ang="0">
                  <a:pos x="T2" y="T3"/>
                </a:cxn>
                <a:cxn ang="0">
                  <a:pos x="T4" y="T5"/>
                </a:cxn>
                <a:cxn ang="0">
                  <a:pos x="T6" y="T7"/>
                </a:cxn>
                <a:cxn ang="0">
                  <a:pos x="T8" y="T9"/>
                </a:cxn>
                <a:cxn ang="0">
                  <a:pos x="T10" y="T11"/>
                </a:cxn>
              </a:cxnLst>
              <a:rect l="0" t="0" r="r" b="b"/>
              <a:pathLst>
                <a:path w="217" h="281">
                  <a:moveTo>
                    <a:pt x="217" y="281"/>
                  </a:moveTo>
                  <a:lnTo>
                    <a:pt x="110" y="204"/>
                  </a:lnTo>
                  <a:lnTo>
                    <a:pt x="0" y="280"/>
                  </a:lnTo>
                  <a:lnTo>
                    <a:pt x="0" y="0"/>
                  </a:lnTo>
                  <a:lnTo>
                    <a:pt x="217" y="0"/>
                  </a:lnTo>
                  <a:lnTo>
                    <a:pt x="217" y="28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31"/>
            <p:cNvSpPr>
              <a:spLocks/>
            </p:cNvSpPr>
            <p:nvPr/>
          </p:nvSpPr>
          <p:spPr bwMode="auto">
            <a:xfrm>
              <a:off x="469" y="1462"/>
              <a:ext cx="35" cy="46"/>
            </a:xfrm>
            <a:custGeom>
              <a:avLst/>
              <a:gdLst>
                <a:gd name="T0" fmla="*/ 0 w 177"/>
                <a:gd name="T1" fmla="*/ 0 h 229"/>
                <a:gd name="T2" fmla="*/ 0 w 177"/>
                <a:gd name="T3" fmla="*/ 229 h 229"/>
                <a:gd name="T4" fmla="*/ 92 w 177"/>
                <a:gd name="T5" fmla="*/ 163 h 229"/>
                <a:gd name="T6" fmla="*/ 177 w 177"/>
                <a:gd name="T7" fmla="*/ 228 h 229"/>
                <a:gd name="T8" fmla="*/ 177 w 177"/>
                <a:gd name="T9" fmla="*/ 0 h 229"/>
                <a:gd name="T10" fmla="*/ 0 w 177"/>
                <a:gd name="T11" fmla="*/ 0 h 229"/>
              </a:gdLst>
              <a:ahLst/>
              <a:cxnLst>
                <a:cxn ang="0">
                  <a:pos x="T0" y="T1"/>
                </a:cxn>
                <a:cxn ang="0">
                  <a:pos x="T2" y="T3"/>
                </a:cxn>
                <a:cxn ang="0">
                  <a:pos x="T4" y="T5"/>
                </a:cxn>
                <a:cxn ang="0">
                  <a:pos x="T6" y="T7"/>
                </a:cxn>
                <a:cxn ang="0">
                  <a:pos x="T8" y="T9"/>
                </a:cxn>
                <a:cxn ang="0">
                  <a:pos x="T10" y="T11"/>
                </a:cxn>
              </a:cxnLst>
              <a:rect l="0" t="0" r="r" b="b"/>
              <a:pathLst>
                <a:path w="177" h="229">
                  <a:moveTo>
                    <a:pt x="0" y="0"/>
                  </a:moveTo>
                  <a:lnTo>
                    <a:pt x="0" y="229"/>
                  </a:lnTo>
                  <a:lnTo>
                    <a:pt x="92" y="163"/>
                  </a:lnTo>
                  <a:lnTo>
                    <a:pt x="177" y="228"/>
                  </a:lnTo>
                  <a:lnTo>
                    <a:pt x="17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32"/>
            <p:cNvSpPr>
              <a:spLocks noEditPoints="1"/>
            </p:cNvSpPr>
            <p:nvPr/>
          </p:nvSpPr>
          <p:spPr bwMode="auto">
            <a:xfrm>
              <a:off x="293" y="1315"/>
              <a:ext cx="230" cy="150"/>
            </a:xfrm>
            <a:custGeom>
              <a:avLst/>
              <a:gdLst>
                <a:gd name="T0" fmla="*/ 679 w 1153"/>
                <a:gd name="T1" fmla="*/ 585 h 749"/>
                <a:gd name="T2" fmla="*/ 739 w 1153"/>
                <a:gd name="T3" fmla="*/ 543 h 749"/>
                <a:gd name="T4" fmla="*/ 1073 w 1153"/>
                <a:gd name="T5" fmla="*/ 553 h 749"/>
                <a:gd name="T6" fmla="*/ 756 w 1153"/>
                <a:gd name="T7" fmla="*/ 576 h 749"/>
                <a:gd name="T8" fmla="*/ 722 w 1153"/>
                <a:gd name="T9" fmla="*/ 582 h 749"/>
                <a:gd name="T10" fmla="*/ 694 w 1153"/>
                <a:gd name="T11" fmla="*/ 607 h 749"/>
                <a:gd name="T12" fmla="*/ 679 w 1153"/>
                <a:gd name="T13" fmla="*/ 446 h 749"/>
                <a:gd name="T14" fmla="*/ 739 w 1153"/>
                <a:gd name="T15" fmla="*/ 405 h 749"/>
                <a:gd name="T16" fmla="*/ 1073 w 1153"/>
                <a:gd name="T17" fmla="*/ 415 h 749"/>
                <a:gd name="T18" fmla="*/ 756 w 1153"/>
                <a:gd name="T19" fmla="*/ 437 h 749"/>
                <a:gd name="T20" fmla="*/ 722 w 1153"/>
                <a:gd name="T21" fmla="*/ 444 h 749"/>
                <a:gd name="T22" fmla="*/ 694 w 1153"/>
                <a:gd name="T23" fmla="*/ 468 h 749"/>
                <a:gd name="T24" fmla="*/ 679 w 1153"/>
                <a:gd name="T25" fmla="*/ 308 h 749"/>
                <a:gd name="T26" fmla="*/ 739 w 1153"/>
                <a:gd name="T27" fmla="*/ 267 h 749"/>
                <a:gd name="T28" fmla="*/ 1073 w 1153"/>
                <a:gd name="T29" fmla="*/ 277 h 749"/>
                <a:gd name="T30" fmla="*/ 756 w 1153"/>
                <a:gd name="T31" fmla="*/ 299 h 749"/>
                <a:gd name="T32" fmla="*/ 722 w 1153"/>
                <a:gd name="T33" fmla="*/ 304 h 749"/>
                <a:gd name="T34" fmla="*/ 694 w 1153"/>
                <a:gd name="T35" fmla="*/ 330 h 749"/>
                <a:gd name="T36" fmla="*/ 679 w 1153"/>
                <a:gd name="T37" fmla="*/ 168 h 749"/>
                <a:gd name="T38" fmla="*/ 739 w 1153"/>
                <a:gd name="T39" fmla="*/ 127 h 749"/>
                <a:gd name="T40" fmla="*/ 1073 w 1153"/>
                <a:gd name="T41" fmla="*/ 137 h 749"/>
                <a:gd name="T42" fmla="*/ 756 w 1153"/>
                <a:gd name="T43" fmla="*/ 160 h 749"/>
                <a:gd name="T44" fmla="*/ 722 w 1153"/>
                <a:gd name="T45" fmla="*/ 166 h 749"/>
                <a:gd name="T46" fmla="*/ 694 w 1153"/>
                <a:gd name="T47" fmla="*/ 191 h 749"/>
                <a:gd name="T48" fmla="*/ 677 w 1153"/>
                <a:gd name="T49" fmla="*/ 19 h 749"/>
                <a:gd name="T50" fmla="*/ 596 w 1153"/>
                <a:gd name="T51" fmla="*/ 744 h 749"/>
                <a:gd name="T52" fmla="*/ 745 w 1153"/>
                <a:gd name="T53" fmla="*/ 706 h 749"/>
                <a:gd name="T54" fmla="*/ 1153 w 1153"/>
                <a:gd name="T55" fmla="*/ 713 h 749"/>
                <a:gd name="T56" fmla="*/ 955 w 1153"/>
                <a:gd name="T57" fmla="*/ 5 h 749"/>
                <a:gd name="T58" fmla="*/ 83 w 1153"/>
                <a:gd name="T59" fmla="*/ 566 h 749"/>
                <a:gd name="T60" fmla="*/ 396 w 1153"/>
                <a:gd name="T61" fmla="*/ 538 h 749"/>
                <a:gd name="T62" fmla="*/ 452 w 1153"/>
                <a:gd name="T63" fmla="*/ 552 h 749"/>
                <a:gd name="T64" fmla="*/ 465 w 1153"/>
                <a:gd name="T65" fmla="*/ 600 h 749"/>
                <a:gd name="T66" fmla="*/ 445 w 1153"/>
                <a:gd name="T67" fmla="*/ 592 h 749"/>
                <a:gd name="T68" fmla="*/ 406 w 1153"/>
                <a:gd name="T69" fmla="*/ 569 h 749"/>
                <a:gd name="T70" fmla="*/ 83 w 1153"/>
                <a:gd name="T71" fmla="*/ 427 h 749"/>
                <a:gd name="T72" fmla="*/ 396 w 1153"/>
                <a:gd name="T73" fmla="*/ 399 h 749"/>
                <a:gd name="T74" fmla="*/ 452 w 1153"/>
                <a:gd name="T75" fmla="*/ 412 h 749"/>
                <a:gd name="T76" fmla="*/ 465 w 1153"/>
                <a:gd name="T77" fmla="*/ 462 h 749"/>
                <a:gd name="T78" fmla="*/ 445 w 1153"/>
                <a:gd name="T79" fmla="*/ 452 h 749"/>
                <a:gd name="T80" fmla="*/ 406 w 1153"/>
                <a:gd name="T81" fmla="*/ 431 h 749"/>
                <a:gd name="T82" fmla="*/ 83 w 1153"/>
                <a:gd name="T83" fmla="*/ 288 h 749"/>
                <a:gd name="T84" fmla="*/ 396 w 1153"/>
                <a:gd name="T85" fmla="*/ 260 h 749"/>
                <a:gd name="T86" fmla="*/ 452 w 1153"/>
                <a:gd name="T87" fmla="*/ 274 h 749"/>
                <a:gd name="T88" fmla="*/ 465 w 1153"/>
                <a:gd name="T89" fmla="*/ 323 h 749"/>
                <a:gd name="T90" fmla="*/ 445 w 1153"/>
                <a:gd name="T91" fmla="*/ 314 h 749"/>
                <a:gd name="T92" fmla="*/ 406 w 1153"/>
                <a:gd name="T93" fmla="*/ 293 h 749"/>
                <a:gd name="T94" fmla="*/ 83 w 1153"/>
                <a:gd name="T95" fmla="*/ 150 h 749"/>
                <a:gd name="T96" fmla="*/ 396 w 1153"/>
                <a:gd name="T97" fmla="*/ 122 h 749"/>
                <a:gd name="T98" fmla="*/ 452 w 1153"/>
                <a:gd name="T99" fmla="*/ 135 h 749"/>
                <a:gd name="T100" fmla="*/ 465 w 1153"/>
                <a:gd name="T101" fmla="*/ 184 h 749"/>
                <a:gd name="T102" fmla="*/ 445 w 1153"/>
                <a:gd name="T103" fmla="*/ 176 h 749"/>
                <a:gd name="T104" fmla="*/ 406 w 1153"/>
                <a:gd name="T105" fmla="*/ 153 h 749"/>
                <a:gd name="T106" fmla="*/ 267 w 1153"/>
                <a:gd name="T107" fmla="*/ 3 h 749"/>
                <a:gd name="T108" fmla="*/ 0 w 1153"/>
                <a:gd name="T109" fmla="*/ 9 h 749"/>
                <a:gd name="T110" fmla="*/ 297 w 1153"/>
                <a:gd name="T111" fmla="*/ 703 h 749"/>
                <a:gd name="T112" fmla="*/ 508 w 1153"/>
                <a:gd name="T113" fmla="*/ 720 h 749"/>
                <a:gd name="T114" fmla="*/ 553 w 1153"/>
                <a:gd name="T115" fmla="*/ 747 h 749"/>
                <a:gd name="T116" fmla="*/ 535 w 1153"/>
                <a:gd name="T117" fmla="*/ 47 h 749"/>
                <a:gd name="T118" fmla="*/ 399 w 1153"/>
                <a:gd name="T119" fmla="*/ 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53" h="749">
                  <a:moveTo>
                    <a:pt x="694" y="607"/>
                  </a:moveTo>
                  <a:lnTo>
                    <a:pt x="694" y="607"/>
                  </a:lnTo>
                  <a:lnTo>
                    <a:pt x="688" y="607"/>
                  </a:lnTo>
                  <a:lnTo>
                    <a:pt x="688" y="607"/>
                  </a:lnTo>
                  <a:lnTo>
                    <a:pt x="682" y="603"/>
                  </a:lnTo>
                  <a:lnTo>
                    <a:pt x="679" y="598"/>
                  </a:lnTo>
                  <a:lnTo>
                    <a:pt x="678" y="592"/>
                  </a:lnTo>
                  <a:lnTo>
                    <a:pt x="679" y="585"/>
                  </a:lnTo>
                  <a:lnTo>
                    <a:pt x="679" y="585"/>
                  </a:lnTo>
                  <a:lnTo>
                    <a:pt x="684" y="573"/>
                  </a:lnTo>
                  <a:lnTo>
                    <a:pt x="692" y="564"/>
                  </a:lnTo>
                  <a:lnTo>
                    <a:pt x="701" y="557"/>
                  </a:lnTo>
                  <a:lnTo>
                    <a:pt x="710" y="552"/>
                  </a:lnTo>
                  <a:lnTo>
                    <a:pt x="719" y="548"/>
                  </a:lnTo>
                  <a:lnTo>
                    <a:pt x="729" y="544"/>
                  </a:lnTo>
                  <a:lnTo>
                    <a:pt x="739" y="543"/>
                  </a:lnTo>
                  <a:lnTo>
                    <a:pt x="748" y="543"/>
                  </a:lnTo>
                  <a:lnTo>
                    <a:pt x="748" y="543"/>
                  </a:lnTo>
                  <a:lnTo>
                    <a:pt x="758" y="543"/>
                  </a:lnTo>
                  <a:lnTo>
                    <a:pt x="1058" y="543"/>
                  </a:lnTo>
                  <a:lnTo>
                    <a:pt x="1058" y="543"/>
                  </a:lnTo>
                  <a:lnTo>
                    <a:pt x="1064" y="544"/>
                  </a:lnTo>
                  <a:lnTo>
                    <a:pt x="1069" y="548"/>
                  </a:lnTo>
                  <a:lnTo>
                    <a:pt x="1073" y="553"/>
                  </a:lnTo>
                  <a:lnTo>
                    <a:pt x="1074" y="559"/>
                  </a:lnTo>
                  <a:lnTo>
                    <a:pt x="1074" y="559"/>
                  </a:lnTo>
                  <a:lnTo>
                    <a:pt x="1073" y="566"/>
                  </a:lnTo>
                  <a:lnTo>
                    <a:pt x="1069" y="572"/>
                  </a:lnTo>
                  <a:lnTo>
                    <a:pt x="1064" y="574"/>
                  </a:lnTo>
                  <a:lnTo>
                    <a:pt x="1058" y="576"/>
                  </a:lnTo>
                  <a:lnTo>
                    <a:pt x="756" y="576"/>
                  </a:lnTo>
                  <a:lnTo>
                    <a:pt x="756" y="576"/>
                  </a:lnTo>
                  <a:lnTo>
                    <a:pt x="754" y="576"/>
                  </a:lnTo>
                  <a:lnTo>
                    <a:pt x="754" y="576"/>
                  </a:lnTo>
                  <a:lnTo>
                    <a:pt x="747" y="576"/>
                  </a:lnTo>
                  <a:lnTo>
                    <a:pt x="747" y="576"/>
                  </a:lnTo>
                  <a:lnTo>
                    <a:pt x="738" y="576"/>
                  </a:lnTo>
                  <a:lnTo>
                    <a:pt x="733" y="577"/>
                  </a:lnTo>
                  <a:lnTo>
                    <a:pt x="727" y="579"/>
                  </a:lnTo>
                  <a:lnTo>
                    <a:pt x="722" y="582"/>
                  </a:lnTo>
                  <a:lnTo>
                    <a:pt x="717" y="585"/>
                  </a:lnTo>
                  <a:lnTo>
                    <a:pt x="712" y="590"/>
                  </a:lnTo>
                  <a:lnTo>
                    <a:pt x="709" y="597"/>
                  </a:lnTo>
                  <a:lnTo>
                    <a:pt x="709" y="597"/>
                  </a:lnTo>
                  <a:lnTo>
                    <a:pt x="707" y="602"/>
                  </a:lnTo>
                  <a:lnTo>
                    <a:pt x="703" y="604"/>
                  </a:lnTo>
                  <a:lnTo>
                    <a:pt x="698" y="607"/>
                  </a:lnTo>
                  <a:lnTo>
                    <a:pt x="694" y="607"/>
                  </a:lnTo>
                  <a:close/>
                  <a:moveTo>
                    <a:pt x="694" y="468"/>
                  </a:moveTo>
                  <a:lnTo>
                    <a:pt x="694" y="468"/>
                  </a:lnTo>
                  <a:lnTo>
                    <a:pt x="688" y="467"/>
                  </a:lnTo>
                  <a:lnTo>
                    <a:pt x="688" y="467"/>
                  </a:lnTo>
                  <a:lnTo>
                    <a:pt x="682" y="463"/>
                  </a:lnTo>
                  <a:lnTo>
                    <a:pt x="679" y="458"/>
                  </a:lnTo>
                  <a:lnTo>
                    <a:pt x="678" y="452"/>
                  </a:lnTo>
                  <a:lnTo>
                    <a:pt x="679" y="446"/>
                  </a:lnTo>
                  <a:lnTo>
                    <a:pt x="679" y="446"/>
                  </a:lnTo>
                  <a:lnTo>
                    <a:pt x="684" y="435"/>
                  </a:lnTo>
                  <a:lnTo>
                    <a:pt x="692" y="426"/>
                  </a:lnTo>
                  <a:lnTo>
                    <a:pt x="701" y="419"/>
                  </a:lnTo>
                  <a:lnTo>
                    <a:pt x="710" y="412"/>
                  </a:lnTo>
                  <a:lnTo>
                    <a:pt x="719" y="409"/>
                  </a:lnTo>
                  <a:lnTo>
                    <a:pt x="729" y="406"/>
                  </a:lnTo>
                  <a:lnTo>
                    <a:pt x="739" y="405"/>
                  </a:lnTo>
                  <a:lnTo>
                    <a:pt x="748" y="405"/>
                  </a:lnTo>
                  <a:lnTo>
                    <a:pt x="748" y="405"/>
                  </a:lnTo>
                  <a:lnTo>
                    <a:pt x="758" y="405"/>
                  </a:lnTo>
                  <a:lnTo>
                    <a:pt x="1058" y="405"/>
                  </a:lnTo>
                  <a:lnTo>
                    <a:pt x="1058" y="405"/>
                  </a:lnTo>
                  <a:lnTo>
                    <a:pt x="1064" y="406"/>
                  </a:lnTo>
                  <a:lnTo>
                    <a:pt x="1069" y="410"/>
                  </a:lnTo>
                  <a:lnTo>
                    <a:pt x="1073" y="415"/>
                  </a:lnTo>
                  <a:lnTo>
                    <a:pt x="1074" y="421"/>
                  </a:lnTo>
                  <a:lnTo>
                    <a:pt x="1074" y="421"/>
                  </a:lnTo>
                  <a:lnTo>
                    <a:pt x="1073" y="427"/>
                  </a:lnTo>
                  <a:lnTo>
                    <a:pt x="1069" y="432"/>
                  </a:lnTo>
                  <a:lnTo>
                    <a:pt x="1064" y="436"/>
                  </a:lnTo>
                  <a:lnTo>
                    <a:pt x="1058" y="437"/>
                  </a:lnTo>
                  <a:lnTo>
                    <a:pt x="756" y="437"/>
                  </a:lnTo>
                  <a:lnTo>
                    <a:pt x="756" y="437"/>
                  </a:lnTo>
                  <a:lnTo>
                    <a:pt x="754" y="437"/>
                  </a:lnTo>
                  <a:lnTo>
                    <a:pt x="754" y="437"/>
                  </a:lnTo>
                  <a:lnTo>
                    <a:pt x="747" y="437"/>
                  </a:lnTo>
                  <a:lnTo>
                    <a:pt x="747" y="437"/>
                  </a:lnTo>
                  <a:lnTo>
                    <a:pt x="738" y="437"/>
                  </a:lnTo>
                  <a:lnTo>
                    <a:pt x="733" y="439"/>
                  </a:lnTo>
                  <a:lnTo>
                    <a:pt x="727" y="441"/>
                  </a:lnTo>
                  <a:lnTo>
                    <a:pt x="722" y="444"/>
                  </a:lnTo>
                  <a:lnTo>
                    <a:pt x="717" y="447"/>
                  </a:lnTo>
                  <a:lnTo>
                    <a:pt x="712" y="452"/>
                  </a:lnTo>
                  <a:lnTo>
                    <a:pt x="709" y="458"/>
                  </a:lnTo>
                  <a:lnTo>
                    <a:pt x="709" y="458"/>
                  </a:lnTo>
                  <a:lnTo>
                    <a:pt x="707" y="462"/>
                  </a:lnTo>
                  <a:lnTo>
                    <a:pt x="703" y="466"/>
                  </a:lnTo>
                  <a:lnTo>
                    <a:pt x="698" y="468"/>
                  </a:lnTo>
                  <a:lnTo>
                    <a:pt x="694" y="468"/>
                  </a:lnTo>
                  <a:close/>
                  <a:moveTo>
                    <a:pt x="694" y="330"/>
                  </a:moveTo>
                  <a:lnTo>
                    <a:pt x="694" y="330"/>
                  </a:lnTo>
                  <a:lnTo>
                    <a:pt x="688" y="329"/>
                  </a:lnTo>
                  <a:lnTo>
                    <a:pt x="688" y="329"/>
                  </a:lnTo>
                  <a:lnTo>
                    <a:pt x="682" y="325"/>
                  </a:lnTo>
                  <a:lnTo>
                    <a:pt x="679" y="320"/>
                  </a:lnTo>
                  <a:lnTo>
                    <a:pt x="678" y="314"/>
                  </a:lnTo>
                  <a:lnTo>
                    <a:pt x="679" y="308"/>
                  </a:lnTo>
                  <a:lnTo>
                    <a:pt x="679" y="308"/>
                  </a:lnTo>
                  <a:lnTo>
                    <a:pt x="684" y="297"/>
                  </a:lnTo>
                  <a:lnTo>
                    <a:pt x="692" y="287"/>
                  </a:lnTo>
                  <a:lnTo>
                    <a:pt x="701" y="279"/>
                  </a:lnTo>
                  <a:lnTo>
                    <a:pt x="710" y="274"/>
                  </a:lnTo>
                  <a:lnTo>
                    <a:pt x="719" y="270"/>
                  </a:lnTo>
                  <a:lnTo>
                    <a:pt x="729" y="268"/>
                  </a:lnTo>
                  <a:lnTo>
                    <a:pt x="739" y="267"/>
                  </a:lnTo>
                  <a:lnTo>
                    <a:pt x="748" y="265"/>
                  </a:lnTo>
                  <a:lnTo>
                    <a:pt x="748" y="265"/>
                  </a:lnTo>
                  <a:lnTo>
                    <a:pt x="758" y="267"/>
                  </a:lnTo>
                  <a:lnTo>
                    <a:pt x="1058" y="267"/>
                  </a:lnTo>
                  <a:lnTo>
                    <a:pt x="1058" y="267"/>
                  </a:lnTo>
                  <a:lnTo>
                    <a:pt x="1064" y="268"/>
                  </a:lnTo>
                  <a:lnTo>
                    <a:pt x="1069" y="270"/>
                  </a:lnTo>
                  <a:lnTo>
                    <a:pt x="1073" y="277"/>
                  </a:lnTo>
                  <a:lnTo>
                    <a:pt x="1074" y="283"/>
                  </a:lnTo>
                  <a:lnTo>
                    <a:pt x="1074" y="283"/>
                  </a:lnTo>
                  <a:lnTo>
                    <a:pt x="1073" y="289"/>
                  </a:lnTo>
                  <a:lnTo>
                    <a:pt x="1069" y="294"/>
                  </a:lnTo>
                  <a:lnTo>
                    <a:pt x="1064" y="298"/>
                  </a:lnTo>
                  <a:lnTo>
                    <a:pt x="1058" y="299"/>
                  </a:lnTo>
                  <a:lnTo>
                    <a:pt x="756" y="299"/>
                  </a:lnTo>
                  <a:lnTo>
                    <a:pt x="756" y="299"/>
                  </a:lnTo>
                  <a:lnTo>
                    <a:pt x="754" y="298"/>
                  </a:lnTo>
                  <a:lnTo>
                    <a:pt x="754" y="298"/>
                  </a:lnTo>
                  <a:lnTo>
                    <a:pt x="747" y="298"/>
                  </a:lnTo>
                  <a:lnTo>
                    <a:pt x="747" y="298"/>
                  </a:lnTo>
                  <a:lnTo>
                    <a:pt x="738" y="299"/>
                  </a:lnTo>
                  <a:lnTo>
                    <a:pt x="733" y="300"/>
                  </a:lnTo>
                  <a:lnTo>
                    <a:pt x="727" y="302"/>
                  </a:lnTo>
                  <a:lnTo>
                    <a:pt x="722" y="304"/>
                  </a:lnTo>
                  <a:lnTo>
                    <a:pt x="717" y="308"/>
                  </a:lnTo>
                  <a:lnTo>
                    <a:pt x="712" y="313"/>
                  </a:lnTo>
                  <a:lnTo>
                    <a:pt x="709" y="320"/>
                  </a:lnTo>
                  <a:lnTo>
                    <a:pt x="709" y="320"/>
                  </a:lnTo>
                  <a:lnTo>
                    <a:pt x="707" y="324"/>
                  </a:lnTo>
                  <a:lnTo>
                    <a:pt x="703" y="328"/>
                  </a:lnTo>
                  <a:lnTo>
                    <a:pt x="698" y="329"/>
                  </a:lnTo>
                  <a:lnTo>
                    <a:pt x="694" y="330"/>
                  </a:lnTo>
                  <a:close/>
                  <a:moveTo>
                    <a:pt x="694" y="191"/>
                  </a:moveTo>
                  <a:lnTo>
                    <a:pt x="694" y="191"/>
                  </a:lnTo>
                  <a:lnTo>
                    <a:pt x="688" y="189"/>
                  </a:lnTo>
                  <a:lnTo>
                    <a:pt x="688" y="189"/>
                  </a:lnTo>
                  <a:lnTo>
                    <a:pt x="682" y="187"/>
                  </a:lnTo>
                  <a:lnTo>
                    <a:pt x="679" y="181"/>
                  </a:lnTo>
                  <a:lnTo>
                    <a:pt x="678" y="176"/>
                  </a:lnTo>
                  <a:lnTo>
                    <a:pt x="679" y="168"/>
                  </a:lnTo>
                  <a:lnTo>
                    <a:pt x="679" y="168"/>
                  </a:lnTo>
                  <a:lnTo>
                    <a:pt x="684" y="157"/>
                  </a:lnTo>
                  <a:lnTo>
                    <a:pt x="692" y="148"/>
                  </a:lnTo>
                  <a:lnTo>
                    <a:pt x="701" y="141"/>
                  </a:lnTo>
                  <a:lnTo>
                    <a:pt x="710" y="136"/>
                  </a:lnTo>
                  <a:lnTo>
                    <a:pt x="719" y="131"/>
                  </a:lnTo>
                  <a:lnTo>
                    <a:pt x="729" y="128"/>
                  </a:lnTo>
                  <a:lnTo>
                    <a:pt x="739" y="127"/>
                  </a:lnTo>
                  <a:lnTo>
                    <a:pt x="748" y="127"/>
                  </a:lnTo>
                  <a:lnTo>
                    <a:pt x="748" y="127"/>
                  </a:lnTo>
                  <a:lnTo>
                    <a:pt x="758" y="127"/>
                  </a:lnTo>
                  <a:lnTo>
                    <a:pt x="1058" y="127"/>
                  </a:lnTo>
                  <a:lnTo>
                    <a:pt x="1058" y="127"/>
                  </a:lnTo>
                  <a:lnTo>
                    <a:pt x="1064" y="128"/>
                  </a:lnTo>
                  <a:lnTo>
                    <a:pt x="1069" y="132"/>
                  </a:lnTo>
                  <a:lnTo>
                    <a:pt x="1073" y="137"/>
                  </a:lnTo>
                  <a:lnTo>
                    <a:pt x="1074" y="143"/>
                  </a:lnTo>
                  <a:lnTo>
                    <a:pt x="1074" y="143"/>
                  </a:lnTo>
                  <a:lnTo>
                    <a:pt x="1073" y="150"/>
                  </a:lnTo>
                  <a:lnTo>
                    <a:pt x="1069" y="155"/>
                  </a:lnTo>
                  <a:lnTo>
                    <a:pt x="1064" y="158"/>
                  </a:lnTo>
                  <a:lnTo>
                    <a:pt x="1058" y="160"/>
                  </a:lnTo>
                  <a:lnTo>
                    <a:pt x="756" y="160"/>
                  </a:lnTo>
                  <a:lnTo>
                    <a:pt x="756" y="160"/>
                  </a:lnTo>
                  <a:lnTo>
                    <a:pt x="754" y="160"/>
                  </a:lnTo>
                  <a:lnTo>
                    <a:pt x="754" y="160"/>
                  </a:lnTo>
                  <a:lnTo>
                    <a:pt x="747" y="160"/>
                  </a:lnTo>
                  <a:lnTo>
                    <a:pt x="747" y="160"/>
                  </a:lnTo>
                  <a:lnTo>
                    <a:pt x="738" y="160"/>
                  </a:lnTo>
                  <a:lnTo>
                    <a:pt x="733" y="161"/>
                  </a:lnTo>
                  <a:lnTo>
                    <a:pt x="727" y="163"/>
                  </a:lnTo>
                  <a:lnTo>
                    <a:pt x="722" y="166"/>
                  </a:lnTo>
                  <a:lnTo>
                    <a:pt x="717" y="170"/>
                  </a:lnTo>
                  <a:lnTo>
                    <a:pt x="712" y="174"/>
                  </a:lnTo>
                  <a:lnTo>
                    <a:pt x="709" y="181"/>
                  </a:lnTo>
                  <a:lnTo>
                    <a:pt x="709" y="181"/>
                  </a:lnTo>
                  <a:lnTo>
                    <a:pt x="707" y="186"/>
                  </a:lnTo>
                  <a:lnTo>
                    <a:pt x="703" y="188"/>
                  </a:lnTo>
                  <a:lnTo>
                    <a:pt x="698" y="191"/>
                  </a:lnTo>
                  <a:lnTo>
                    <a:pt x="694" y="191"/>
                  </a:lnTo>
                  <a:close/>
                  <a:moveTo>
                    <a:pt x="824" y="0"/>
                  </a:moveTo>
                  <a:lnTo>
                    <a:pt x="824" y="0"/>
                  </a:lnTo>
                  <a:lnTo>
                    <a:pt x="797" y="1"/>
                  </a:lnTo>
                  <a:lnTo>
                    <a:pt x="771" y="3"/>
                  </a:lnTo>
                  <a:lnTo>
                    <a:pt x="747" y="4"/>
                  </a:lnTo>
                  <a:lnTo>
                    <a:pt x="722" y="8"/>
                  </a:lnTo>
                  <a:lnTo>
                    <a:pt x="699" y="13"/>
                  </a:lnTo>
                  <a:lnTo>
                    <a:pt x="677" y="19"/>
                  </a:lnTo>
                  <a:lnTo>
                    <a:pt x="656" y="26"/>
                  </a:lnTo>
                  <a:lnTo>
                    <a:pt x="637" y="35"/>
                  </a:lnTo>
                  <a:lnTo>
                    <a:pt x="605" y="57"/>
                  </a:lnTo>
                  <a:lnTo>
                    <a:pt x="605" y="57"/>
                  </a:lnTo>
                  <a:lnTo>
                    <a:pt x="605" y="57"/>
                  </a:lnTo>
                  <a:lnTo>
                    <a:pt x="596" y="65"/>
                  </a:lnTo>
                  <a:lnTo>
                    <a:pt x="596" y="65"/>
                  </a:lnTo>
                  <a:lnTo>
                    <a:pt x="596" y="744"/>
                  </a:lnTo>
                  <a:lnTo>
                    <a:pt x="596" y="744"/>
                  </a:lnTo>
                  <a:lnTo>
                    <a:pt x="607" y="739"/>
                  </a:lnTo>
                  <a:lnTo>
                    <a:pt x="619" y="732"/>
                  </a:lnTo>
                  <a:lnTo>
                    <a:pt x="632" y="727"/>
                  </a:lnTo>
                  <a:lnTo>
                    <a:pt x="646" y="724"/>
                  </a:lnTo>
                  <a:lnTo>
                    <a:pt x="676" y="716"/>
                  </a:lnTo>
                  <a:lnTo>
                    <a:pt x="709" y="711"/>
                  </a:lnTo>
                  <a:lnTo>
                    <a:pt x="745" y="706"/>
                  </a:lnTo>
                  <a:lnTo>
                    <a:pt x="784" y="704"/>
                  </a:lnTo>
                  <a:lnTo>
                    <a:pt x="824" y="703"/>
                  </a:lnTo>
                  <a:lnTo>
                    <a:pt x="864" y="703"/>
                  </a:lnTo>
                  <a:lnTo>
                    <a:pt x="864" y="703"/>
                  </a:lnTo>
                  <a:lnTo>
                    <a:pt x="939" y="704"/>
                  </a:lnTo>
                  <a:lnTo>
                    <a:pt x="1015" y="706"/>
                  </a:lnTo>
                  <a:lnTo>
                    <a:pt x="1153" y="713"/>
                  </a:lnTo>
                  <a:lnTo>
                    <a:pt x="1153" y="713"/>
                  </a:lnTo>
                  <a:lnTo>
                    <a:pt x="1153" y="9"/>
                  </a:lnTo>
                  <a:lnTo>
                    <a:pt x="1153" y="9"/>
                  </a:lnTo>
                  <a:lnTo>
                    <a:pt x="1122" y="10"/>
                  </a:lnTo>
                  <a:lnTo>
                    <a:pt x="1089" y="11"/>
                  </a:lnTo>
                  <a:lnTo>
                    <a:pt x="1089" y="11"/>
                  </a:lnTo>
                  <a:lnTo>
                    <a:pt x="1057" y="10"/>
                  </a:lnTo>
                  <a:lnTo>
                    <a:pt x="1023" y="9"/>
                  </a:lnTo>
                  <a:lnTo>
                    <a:pt x="955" y="5"/>
                  </a:lnTo>
                  <a:lnTo>
                    <a:pt x="955" y="5"/>
                  </a:lnTo>
                  <a:lnTo>
                    <a:pt x="889" y="3"/>
                  </a:lnTo>
                  <a:lnTo>
                    <a:pt x="856" y="1"/>
                  </a:lnTo>
                  <a:lnTo>
                    <a:pt x="824" y="0"/>
                  </a:lnTo>
                  <a:close/>
                  <a:moveTo>
                    <a:pt x="96" y="571"/>
                  </a:moveTo>
                  <a:lnTo>
                    <a:pt x="96" y="571"/>
                  </a:lnTo>
                  <a:lnTo>
                    <a:pt x="88" y="569"/>
                  </a:lnTo>
                  <a:lnTo>
                    <a:pt x="83" y="566"/>
                  </a:lnTo>
                  <a:lnTo>
                    <a:pt x="81" y="561"/>
                  </a:lnTo>
                  <a:lnTo>
                    <a:pt x="80" y="554"/>
                  </a:lnTo>
                  <a:lnTo>
                    <a:pt x="80" y="554"/>
                  </a:lnTo>
                  <a:lnTo>
                    <a:pt x="81" y="548"/>
                  </a:lnTo>
                  <a:lnTo>
                    <a:pt x="83" y="543"/>
                  </a:lnTo>
                  <a:lnTo>
                    <a:pt x="88" y="539"/>
                  </a:lnTo>
                  <a:lnTo>
                    <a:pt x="96" y="538"/>
                  </a:lnTo>
                  <a:lnTo>
                    <a:pt x="396" y="538"/>
                  </a:lnTo>
                  <a:lnTo>
                    <a:pt x="396" y="538"/>
                  </a:lnTo>
                  <a:lnTo>
                    <a:pt x="405" y="537"/>
                  </a:lnTo>
                  <a:lnTo>
                    <a:pt x="405" y="537"/>
                  </a:lnTo>
                  <a:lnTo>
                    <a:pt x="415" y="538"/>
                  </a:lnTo>
                  <a:lnTo>
                    <a:pt x="424" y="539"/>
                  </a:lnTo>
                  <a:lnTo>
                    <a:pt x="434" y="542"/>
                  </a:lnTo>
                  <a:lnTo>
                    <a:pt x="444" y="546"/>
                  </a:lnTo>
                  <a:lnTo>
                    <a:pt x="452" y="552"/>
                  </a:lnTo>
                  <a:lnTo>
                    <a:pt x="461" y="558"/>
                  </a:lnTo>
                  <a:lnTo>
                    <a:pt x="468" y="568"/>
                  </a:lnTo>
                  <a:lnTo>
                    <a:pt x="475" y="579"/>
                  </a:lnTo>
                  <a:lnTo>
                    <a:pt x="475" y="579"/>
                  </a:lnTo>
                  <a:lnTo>
                    <a:pt x="476" y="585"/>
                  </a:lnTo>
                  <a:lnTo>
                    <a:pt x="475" y="592"/>
                  </a:lnTo>
                  <a:lnTo>
                    <a:pt x="471" y="597"/>
                  </a:lnTo>
                  <a:lnTo>
                    <a:pt x="465" y="600"/>
                  </a:lnTo>
                  <a:lnTo>
                    <a:pt x="465" y="600"/>
                  </a:lnTo>
                  <a:lnTo>
                    <a:pt x="460" y="602"/>
                  </a:lnTo>
                  <a:lnTo>
                    <a:pt x="460" y="602"/>
                  </a:lnTo>
                  <a:lnTo>
                    <a:pt x="455" y="600"/>
                  </a:lnTo>
                  <a:lnTo>
                    <a:pt x="450" y="599"/>
                  </a:lnTo>
                  <a:lnTo>
                    <a:pt x="447" y="595"/>
                  </a:lnTo>
                  <a:lnTo>
                    <a:pt x="445" y="592"/>
                  </a:lnTo>
                  <a:lnTo>
                    <a:pt x="445" y="592"/>
                  </a:lnTo>
                  <a:lnTo>
                    <a:pt x="441" y="585"/>
                  </a:lnTo>
                  <a:lnTo>
                    <a:pt x="436" y="581"/>
                  </a:lnTo>
                  <a:lnTo>
                    <a:pt x="431" y="577"/>
                  </a:lnTo>
                  <a:lnTo>
                    <a:pt x="426" y="573"/>
                  </a:lnTo>
                  <a:lnTo>
                    <a:pt x="421" y="572"/>
                  </a:lnTo>
                  <a:lnTo>
                    <a:pt x="415" y="571"/>
                  </a:lnTo>
                  <a:lnTo>
                    <a:pt x="406" y="569"/>
                  </a:lnTo>
                  <a:lnTo>
                    <a:pt x="406" y="569"/>
                  </a:lnTo>
                  <a:lnTo>
                    <a:pt x="399" y="571"/>
                  </a:lnTo>
                  <a:lnTo>
                    <a:pt x="399" y="571"/>
                  </a:lnTo>
                  <a:lnTo>
                    <a:pt x="396" y="571"/>
                  </a:lnTo>
                  <a:lnTo>
                    <a:pt x="96" y="571"/>
                  </a:lnTo>
                  <a:close/>
                  <a:moveTo>
                    <a:pt x="96" y="431"/>
                  </a:moveTo>
                  <a:lnTo>
                    <a:pt x="96" y="431"/>
                  </a:lnTo>
                  <a:lnTo>
                    <a:pt x="88" y="430"/>
                  </a:lnTo>
                  <a:lnTo>
                    <a:pt x="83" y="427"/>
                  </a:lnTo>
                  <a:lnTo>
                    <a:pt x="81" y="422"/>
                  </a:lnTo>
                  <a:lnTo>
                    <a:pt x="80" y="415"/>
                  </a:lnTo>
                  <a:lnTo>
                    <a:pt x="80" y="415"/>
                  </a:lnTo>
                  <a:lnTo>
                    <a:pt x="81" y="409"/>
                  </a:lnTo>
                  <a:lnTo>
                    <a:pt x="83" y="404"/>
                  </a:lnTo>
                  <a:lnTo>
                    <a:pt x="88" y="401"/>
                  </a:lnTo>
                  <a:lnTo>
                    <a:pt x="96" y="399"/>
                  </a:lnTo>
                  <a:lnTo>
                    <a:pt x="396" y="399"/>
                  </a:lnTo>
                  <a:lnTo>
                    <a:pt x="396" y="399"/>
                  </a:lnTo>
                  <a:lnTo>
                    <a:pt x="405" y="399"/>
                  </a:lnTo>
                  <a:lnTo>
                    <a:pt x="405" y="399"/>
                  </a:lnTo>
                  <a:lnTo>
                    <a:pt x="415" y="399"/>
                  </a:lnTo>
                  <a:lnTo>
                    <a:pt x="424" y="400"/>
                  </a:lnTo>
                  <a:lnTo>
                    <a:pt x="434" y="404"/>
                  </a:lnTo>
                  <a:lnTo>
                    <a:pt x="444" y="407"/>
                  </a:lnTo>
                  <a:lnTo>
                    <a:pt x="452" y="412"/>
                  </a:lnTo>
                  <a:lnTo>
                    <a:pt x="461" y="420"/>
                  </a:lnTo>
                  <a:lnTo>
                    <a:pt x="468" y="430"/>
                  </a:lnTo>
                  <a:lnTo>
                    <a:pt x="475" y="441"/>
                  </a:lnTo>
                  <a:lnTo>
                    <a:pt x="475" y="441"/>
                  </a:lnTo>
                  <a:lnTo>
                    <a:pt x="476" y="447"/>
                  </a:lnTo>
                  <a:lnTo>
                    <a:pt x="475" y="453"/>
                  </a:lnTo>
                  <a:lnTo>
                    <a:pt x="471" y="458"/>
                  </a:lnTo>
                  <a:lnTo>
                    <a:pt x="465" y="462"/>
                  </a:lnTo>
                  <a:lnTo>
                    <a:pt x="465" y="462"/>
                  </a:lnTo>
                  <a:lnTo>
                    <a:pt x="460" y="463"/>
                  </a:lnTo>
                  <a:lnTo>
                    <a:pt x="460" y="463"/>
                  </a:lnTo>
                  <a:lnTo>
                    <a:pt x="455" y="462"/>
                  </a:lnTo>
                  <a:lnTo>
                    <a:pt x="450" y="460"/>
                  </a:lnTo>
                  <a:lnTo>
                    <a:pt x="447" y="457"/>
                  </a:lnTo>
                  <a:lnTo>
                    <a:pt x="445" y="452"/>
                  </a:lnTo>
                  <a:lnTo>
                    <a:pt x="445" y="452"/>
                  </a:lnTo>
                  <a:lnTo>
                    <a:pt x="441" y="446"/>
                  </a:lnTo>
                  <a:lnTo>
                    <a:pt x="436" y="441"/>
                  </a:lnTo>
                  <a:lnTo>
                    <a:pt x="431" y="437"/>
                  </a:lnTo>
                  <a:lnTo>
                    <a:pt x="426" y="435"/>
                  </a:lnTo>
                  <a:lnTo>
                    <a:pt x="421" y="432"/>
                  </a:lnTo>
                  <a:lnTo>
                    <a:pt x="415" y="432"/>
                  </a:lnTo>
                  <a:lnTo>
                    <a:pt x="406" y="431"/>
                  </a:lnTo>
                  <a:lnTo>
                    <a:pt x="406" y="431"/>
                  </a:lnTo>
                  <a:lnTo>
                    <a:pt x="399" y="431"/>
                  </a:lnTo>
                  <a:lnTo>
                    <a:pt x="399" y="431"/>
                  </a:lnTo>
                  <a:lnTo>
                    <a:pt x="396" y="431"/>
                  </a:lnTo>
                  <a:lnTo>
                    <a:pt x="96" y="431"/>
                  </a:lnTo>
                  <a:close/>
                  <a:moveTo>
                    <a:pt x="96" y="293"/>
                  </a:moveTo>
                  <a:lnTo>
                    <a:pt x="96" y="293"/>
                  </a:lnTo>
                  <a:lnTo>
                    <a:pt x="88" y="292"/>
                  </a:lnTo>
                  <a:lnTo>
                    <a:pt x="83" y="288"/>
                  </a:lnTo>
                  <a:lnTo>
                    <a:pt x="81" y="283"/>
                  </a:lnTo>
                  <a:lnTo>
                    <a:pt x="80" y="277"/>
                  </a:lnTo>
                  <a:lnTo>
                    <a:pt x="80" y="277"/>
                  </a:lnTo>
                  <a:lnTo>
                    <a:pt x="81" y="270"/>
                  </a:lnTo>
                  <a:lnTo>
                    <a:pt x="83" y="265"/>
                  </a:lnTo>
                  <a:lnTo>
                    <a:pt x="88" y="262"/>
                  </a:lnTo>
                  <a:lnTo>
                    <a:pt x="96" y="260"/>
                  </a:lnTo>
                  <a:lnTo>
                    <a:pt x="396" y="260"/>
                  </a:lnTo>
                  <a:lnTo>
                    <a:pt x="396" y="260"/>
                  </a:lnTo>
                  <a:lnTo>
                    <a:pt x="405" y="260"/>
                  </a:lnTo>
                  <a:lnTo>
                    <a:pt x="405" y="260"/>
                  </a:lnTo>
                  <a:lnTo>
                    <a:pt x="415" y="260"/>
                  </a:lnTo>
                  <a:lnTo>
                    <a:pt x="424" y="262"/>
                  </a:lnTo>
                  <a:lnTo>
                    <a:pt x="434" y="264"/>
                  </a:lnTo>
                  <a:lnTo>
                    <a:pt x="444" y="268"/>
                  </a:lnTo>
                  <a:lnTo>
                    <a:pt x="452" y="274"/>
                  </a:lnTo>
                  <a:lnTo>
                    <a:pt x="461" y="282"/>
                  </a:lnTo>
                  <a:lnTo>
                    <a:pt x="468" y="290"/>
                  </a:lnTo>
                  <a:lnTo>
                    <a:pt x="475" y="302"/>
                  </a:lnTo>
                  <a:lnTo>
                    <a:pt x="475" y="302"/>
                  </a:lnTo>
                  <a:lnTo>
                    <a:pt x="476" y="308"/>
                  </a:lnTo>
                  <a:lnTo>
                    <a:pt x="475" y="314"/>
                  </a:lnTo>
                  <a:lnTo>
                    <a:pt x="471" y="319"/>
                  </a:lnTo>
                  <a:lnTo>
                    <a:pt x="465" y="323"/>
                  </a:lnTo>
                  <a:lnTo>
                    <a:pt x="465" y="323"/>
                  </a:lnTo>
                  <a:lnTo>
                    <a:pt x="460" y="324"/>
                  </a:lnTo>
                  <a:lnTo>
                    <a:pt x="460" y="324"/>
                  </a:lnTo>
                  <a:lnTo>
                    <a:pt x="455" y="324"/>
                  </a:lnTo>
                  <a:lnTo>
                    <a:pt x="450" y="321"/>
                  </a:lnTo>
                  <a:lnTo>
                    <a:pt x="447" y="318"/>
                  </a:lnTo>
                  <a:lnTo>
                    <a:pt x="445" y="314"/>
                  </a:lnTo>
                  <a:lnTo>
                    <a:pt x="445" y="314"/>
                  </a:lnTo>
                  <a:lnTo>
                    <a:pt x="441" y="308"/>
                  </a:lnTo>
                  <a:lnTo>
                    <a:pt x="436" y="303"/>
                  </a:lnTo>
                  <a:lnTo>
                    <a:pt x="431" y="299"/>
                  </a:lnTo>
                  <a:lnTo>
                    <a:pt x="426" y="297"/>
                  </a:lnTo>
                  <a:lnTo>
                    <a:pt x="421" y="294"/>
                  </a:lnTo>
                  <a:lnTo>
                    <a:pt x="415" y="293"/>
                  </a:lnTo>
                  <a:lnTo>
                    <a:pt x="406" y="293"/>
                  </a:lnTo>
                  <a:lnTo>
                    <a:pt x="406" y="293"/>
                  </a:lnTo>
                  <a:lnTo>
                    <a:pt x="399" y="293"/>
                  </a:lnTo>
                  <a:lnTo>
                    <a:pt x="399" y="293"/>
                  </a:lnTo>
                  <a:lnTo>
                    <a:pt x="396" y="293"/>
                  </a:lnTo>
                  <a:lnTo>
                    <a:pt x="96" y="293"/>
                  </a:lnTo>
                  <a:close/>
                  <a:moveTo>
                    <a:pt x="96" y="155"/>
                  </a:moveTo>
                  <a:lnTo>
                    <a:pt x="96" y="155"/>
                  </a:lnTo>
                  <a:lnTo>
                    <a:pt x="88" y="153"/>
                  </a:lnTo>
                  <a:lnTo>
                    <a:pt x="83" y="150"/>
                  </a:lnTo>
                  <a:lnTo>
                    <a:pt x="81" y="145"/>
                  </a:lnTo>
                  <a:lnTo>
                    <a:pt x="80" y="138"/>
                  </a:lnTo>
                  <a:lnTo>
                    <a:pt x="80" y="138"/>
                  </a:lnTo>
                  <a:lnTo>
                    <a:pt x="81" y="132"/>
                  </a:lnTo>
                  <a:lnTo>
                    <a:pt x="83" y="127"/>
                  </a:lnTo>
                  <a:lnTo>
                    <a:pt x="88" y="123"/>
                  </a:lnTo>
                  <a:lnTo>
                    <a:pt x="96" y="122"/>
                  </a:lnTo>
                  <a:lnTo>
                    <a:pt x="396" y="122"/>
                  </a:lnTo>
                  <a:lnTo>
                    <a:pt x="396" y="122"/>
                  </a:lnTo>
                  <a:lnTo>
                    <a:pt x="405" y="121"/>
                  </a:lnTo>
                  <a:lnTo>
                    <a:pt x="405" y="121"/>
                  </a:lnTo>
                  <a:lnTo>
                    <a:pt x="415" y="122"/>
                  </a:lnTo>
                  <a:lnTo>
                    <a:pt x="424" y="123"/>
                  </a:lnTo>
                  <a:lnTo>
                    <a:pt x="434" y="126"/>
                  </a:lnTo>
                  <a:lnTo>
                    <a:pt x="444" y="130"/>
                  </a:lnTo>
                  <a:lnTo>
                    <a:pt x="452" y="135"/>
                  </a:lnTo>
                  <a:lnTo>
                    <a:pt x="461" y="142"/>
                  </a:lnTo>
                  <a:lnTo>
                    <a:pt x="468" y="152"/>
                  </a:lnTo>
                  <a:lnTo>
                    <a:pt x="475" y="163"/>
                  </a:lnTo>
                  <a:lnTo>
                    <a:pt x="475" y="163"/>
                  </a:lnTo>
                  <a:lnTo>
                    <a:pt x="476" y="170"/>
                  </a:lnTo>
                  <a:lnTo>
                    <a:pt x="475" y="176"/>
                  </a:lnTo>
                  <a:lnTo>
                    <a:pt x="471" y="181"/>
                  </a:lnTo>
                  <a:lnTo>
                    <a:pt x="465" y="184"/>
                  </a:lnTo>
                  <a:lnTo>
                    <a:pt x="465" y="184"/>
                  </a:lnTo>
                  <a:lnTo>
                    <a:pt x="460" y="186"/>
                  </a:lnTo>
                  <a:lnTo>
                    <a:pt x="460" y="186"/>
                  </a:lnTo>
                  <a:lnTo>
                    <a:pt x="455" y="184"/>
                  </a:lnTo>
                  <a:lnTo>
                    <a:pt x="450" y="183"/>
                  </a:lnTo>
                  <a:lnTo>
                    <a:pt x="447" y="179"/>
                  </a:lnTo>
                  <a:lnTo>
                    <a:pt x="445" y="176"/>
                  </a:lnTo>
                  <a:lnTo>
                    <a:pt x="445" y="176"/>
                  </a:lnTo>
                  <a:lnTo>
                    <a:pt x="441" y="170"/>
                  </a:lnTo>
                  <a:lnTo>
                    <a:pt x="436" y="165"/>
                  </a:lnTo>
                  <a:lnTo>
                    <a:pt x="431" y="160"/>
                  </a:lnTo>
                  <a:lnTo>
                    <a:pt x="426" y="157"/>
                  </a:lnTo>
                  <a:lnTo>
                    <a:pt x="421" y="156"/>
                  </a:lnTo>
                  <a:lnTo>
                    <a:pt x="415" y="155"/>
                  </a:lnTo>
                  <a:lnTo>
                    <a:pt x="406" y="153"/>
                  </a:lnTo>
                  <a:lnTo>
                    <a:pt x="406" y="153"/>
                  </a:lnTo>
                  <a:lnTo>
                    <a:pt x="399" y="155"/>
                  </a:lnTo>
                  <a:lnTo>
                    <a:pt x="399" y="155"/>
                  </a:lnTo>
                  <a:lnTo>
                    <a:pt x="396" y="155"/>
                  </a:lnTo>
                  <a:lnTo>
                    <a:pt x="96" y="155"/>
                  </a:lnTo>
                  <a:close/>
                  <a:moveTo>
                    <a:pt x="332" y="0"/>
                  </a:moveTo>
                  <a:lnTo>
                    <a:pt x="332" y="0"/>
                  </a:lnTo>
                  <a:lnTo>
                    <a:pt x="299" y="1"/>
                  </a:lnTo>
                  <a:lnTo>
                    <a:pt x="267" y="3"/>
                  </a:lnTo>
                  <a:lnTo>
                    <a:pt x="200" y="6"/>
                  </a:lnTo>
                  <a:lnTo>
                    <a:pt x="200" y="6"/>
                  </a:lnTo>
                  <a:lnTo>
                    <a:pt x="132" y="9"/>
                  </a:lnTo>
                  <a:lnTo>
                    <a:pt x="98" y="10"/>
                  </a:lnTo>
                  <a:lnTo>
                    <a:pt x="66" y="11"/>
                  </a:lnTo>
                  <a:lnTo>
                    <a:pt x="66" y="11"/>
                  </a:lnTo>
                  <a:lnTo>
                    <a:pt x="32" y="10"/>
                  </a:lnTo>
                  <a:lnTo>
                    <a:pt x="0" y="9"/>
                  </a:lnTo>
                  <a:lnTo>
                    <a:pt x="0" y="9"/>
                  </a:lnTo>
                  <a:lnTo>
                    <a:pt x="0" y="349"/>
                  </a:lnTo>
                  <a:lnTo>
                    <a:pt x="0" y="713"/>
                  </a:lnTo>
                  <a:lnTo>
                    <a:pt x="0" y="713"/>
                  </a:lnTo>
                  <a:lnTo>
                    <a:pt x="71" y="709"/>
                  </a:lnTo>
                  <a:lnTo>
                    <a:pt x="144" y="706"/>
                  </a:lnTo>
                  <a:lnTo>
                    <a:pt x="220" y="704"/>
                  </a:lnTo>
                  <a:lnTo>
                    <a:pt x="297" y="703"/>
                  </a:lnTo>
                  <a:lnTo>
                    <a:pt x="297" y="703"/>
                  </a:lnTo>
                  <a:lnTo>
                    <a:pt x="353" y="703"/>
                  </a:lnTo>
                  <a:lnTo>
                    <a:pt x="407" y="706"/>
                  </a:lnTo>
                  <a:lnTo>
                    <a:pt x="434" y="709"/>
                  </a:lnTo>
                  <a:lnTo>
                    <a:pt x="458" y="711"/>
                  </a:lnTo>
                  <a:lnTo>
                    <a:pt x="484" y="715"/>
                  </a:lnTo>
                  <a:lnTo>
                    <a:pt x="508" y="720"/>
                  </a:lnTo>
                  <a:lnTo>
                    <a:pt x="508" y="720"/>
                  </a:lnTo>
                  <a:lnTo>
                    <a:pt x="512" y="723"/>
                  </a:lnTo>
                  <a:lnTo>
                    <a:pt x="517" y="726"/>
                  </a:lnTo>
                  <a:lnTo>
                    <a:pt x="528" y="735"/>
                  </a:lnTo>
                  <a:lnTo>
                    <a:pt x="540" y="744"/>
                  </a:lnTo>
                  <a:lnTo>
                    <a:pt x="545" y="747"/>
                  </a:lnTo>
                  <a:lnTo>
                    <a:pt x="550" y="749"/>
                  </a:lnTo>
                  <a:lnTo>
                    <a:pt x="550" y="749"/>
                  </a:lnTo>
                  <a:lnTo>
                    <a:pt x="553" y="747"/>
                  </a:lnTo>
                  <a:lnTo>
                    <a:pt x="555" y="745"/>
                  </a:lnTo>
                  <a:lnTo>
                    <a:pt x="557" y="741"/>
                  </a:lnTo>
                  <a:lnTo>
                    <a:pt x="557" y="736"/>
                  </a:lnTo>
                  <a:lnTo>
                    <a:pt x="557" y="736"/>
                  </a:lnTo>
                  <a:lnTo>
                    <a:pt x="557" y="65"/>
                  </a:lnTo>
                  <a:lnTo>
                    <a:pt x="557" y="65"/>
                  </a:lnTo>
                  <a:lnTo>
                    <a:pt x="547" y="56"/>
                  </a:lnTo>
                  <a:lnTo>
                    <a:pt x="535" y="47"/>
                  </a:lnTo>
                  <a:lnTo>
                    <a:pt x="524" y="40"/>
                  </a:lnTo>
                  <a:lnTo>
                    <a:pt x="513" y="34"/>
                  </a:lnTo>
                  <a:lnTo>
                    <a:pt x="499" y="28"/>
                  </a:lnTo>
                  <a:lnTo>
                    <a:pt x="487" y="21"/>
                  </a:lnTo>
                  <a:lnTo>
                    <a:pt x="473" y="18"/>
                  </a:lnTo>
                  <a:lnTo>
                    <a:pt x="460" y="14"/>
                  </a:lnTo>
                  <a:lnTo>
                    <a:pt x="430" y="8"/>
                  </a:lnTo>
                  <a:lnTo>
                    <a:pt x="399" y="4"/>
                  </a:lnTo>
                  <a:lnTo>
                    <a:pt x="365" y="1"/>
                  </a:lnTo>
                  <a:lnTo>
                    <a:pt x="332" y="0"/>
                  </a:lnTo>
                  <a:close/>
                </a:path>
              </a:pathLst>
            </a:custGeom>
            <a:solidFill>
              <a:srgbClr val="FFFF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33"/>
            <p:cNvSpPr>
              <a:spLocks/>
            </p:cNvSpPr>
            <p:nvPr/>
          </p:nvSpPr>
          <p:spPr bwMode="auto">
            <a:xfrm>
              <a:off x="428" y="1424"/>
              <a:ext cx="79" cy="13"/>
            </a:xfrm>
            <a:custGeom>
              <a:avLst/>
              <a:gdLst>
                <a:gd name="T0" fmla="*/ 16 w 396"/>
                <a:gd name="T1" fmla="*/ 64 h 64"/>
                <a:gd name="T2" fmla="*/ 16 w 396"/>
                <a:gd name="T3" fmla="*/ 64 h 64"/>
                <a:gd name="T4" fmla="*/ 10 w 396"/>
                <a:gd name="T5" fmla="*/ 64 h 64"/>
                <a:gd name="T6" fmla="*/ 10 w 396"/>
                <a:gd name="T7" fmla="*/ 64 h 64"/>
                <a:gd name="T8" fmla="*/ 4 w 396"/>
                <a:gd name="T9" fmla="*/ 60 h 64"/>
                <a:gd name="T10" fmla="*/ 1 w 396"/>
                <a:gd name="T11" fmla="*/ 55 h 64"/>
                <a:gd name="T12" fmla="*/ 0 w 396"/>
                <a:gd name="T13" fmla="*/ 49 h 64"/>
                <a:gd name="T14" fmla="*/ 1 w 396"/>
                <a:gd name="T15" fmla="*/ 42 h 64"/>
                <a:gd name="T16" fmla="*/ 1 w 396"/>
                <a:gd name="T17" fmla="*/ 42 h 64"/>
                <a:gd name="T18" fmla="*/ 6 w 396"/>
                <a:gd name="T19" fmla="*/ 30 h 64"/>
                <a:gd name="T20" fmla="*/ 14 w 396"/>
                <a:gd name="T21" fmla="*/ 21 h 64"/>
                <a:gd name="T22" fmla="*/ 23 w 396"/>
                <a:gd name="T23" fmla="*/ 14 h 64"/>
                <a:gd name="T24" fmla="*/ 32 w 396"/>
                <a:gd name="T25" fmla="*/ 9 h 64"/>
                <a:gd name="T26" fmla="*/ 41 w 396"/>
                <a:gd name="T27" fmla="*/ 5 h 64"/>
                <a:gd name="T28" fmla="*/ 51 w 396"/>
                <a:gd name="T29" fmla="*/ 1 h 64"/>
                <a:gd name="T30" fmla="*/ 61 w 396"/>
                <a:gd name="T31" fmla="*/ 0 h 64"/>
                <a:gd name="T32" fmla="*/ 70 w 396"/>
                <a:gd name="T33" fmla="*/ 0 h 64"/>
                <a:gd name="T34" fmla="*/ 70 w 396"/>
                <a:gd name="T35" fmla="*/ 0 h 64"/>
                <a:gd name="T36" fmla="*/ 80 w 396"/>
                <a:gd name="T37" fmla="*/ 0 h 64"/>
                <a:gd name="T38" fmla="*/ 380 w 396"/>
                <a:gd name="T39" fmla="*/ 0 h 64"/>
                <a:gd name="T40" fmla="*/ 380 w 396"/>
                <a:gd name="T41" fmla="*/ 0 h 64"/>
                <a:gd name="T42" fmla="*/ 386 w 396"/>
                <a:gd name="T43" fmla="*/ 1 h 64"/>
                <a:gd name="T44" fmla="*/ 391 w 396"/>
                <a:gd name="T45" fmla="*/ 5 h 64"/>
                <a:gd name="T46" fmla="*/ 395 w 396"/>
                <a:gd name="T47" fmla="*/ 10 h 64"/>
                <a:gd name="T48" fmla="*/ 396 w 396"/>
                <a:gd name="T49" fmla="*/ 16 h 64"/>
                <a:gd name="T50" fmla="*/ 396 w 396"/>
                <a:gd name="T51" fmla="*/ 16 h 64"/>
                <a:gd name="T52" fmla="*/ 395 w 396"/>
                <a:gd name="T53" fmla="*/ 23 h 64"/>
                <a:gd name="T54" fmla="*/ 391 w 396"/>
                <a:gd name="T55" fmla="*/ 29 h 64"/>
                <a:gd name="T56" fmla="*/ 386 w 396"/>
                <a:gd name="T57" fmla="*/ 31 h 64"/>
                <a:gd name="T58" fmla="*/ 380 w 396"/>
                <a:gd name="T59" fmla="*/ 33 h 64"/>
                <a:gd name="T60" fmla="*/ 78 w 396"/>
                <a:gd name="T61" fmla="*/ 33 h 64"/>
                <a:gd name="T62" fmla="*/ 78 w 396"/>
                <a:gd name="T63" fmla="*/ 33 h 64"/>
                <a:gd name="T64" fmla="*/ 76 w 396"/>
                <a:gd name="T65" fmla="*/ 33 h 64"/>
                <a:gd name="T66" fmla="*/ 76 w 396"/>
                <a:gd name="T67" fmla="*/ 33 h 64"/>
                <a:gd name="T68" fmla="*/ 69 w 396"/>
                <a:gd name="T69" fmla="*/ 33 h 64"/>
                <a:gd name="T70" fmla="*/ 69 w 396"/>
                <a:gd name="T71" fmla="*/ 33 h 64"/>
                <a:gd name="T72" fmla="*/ 60 w 396"/>
                <a:gd name="T73" fmla="*/ 33 h 64"/>
                <a:gd name="T74" fmla="*/ 55 w 396"/>
                <a:gd name="T75" fmla="*/ 34 h 64"/>
                <a:gd name="T76" fmla="*/ 49 w 396"/>
                <a:gd name="T77" fmla="*/ 36 h 64"/>
                <a:gd name="T78" fmla="*/ 44 w 396"/>
                <a:gd name="T79" fmla="*/ 39 h 64"/>
                <a:gd name="T80" fmla="*/ 39 w 396"/>
                <a:gd name="T81" fmla="*/ 42 h 64"/>
                <a:gd name="T82" fmla="*/ 34 w 396"/>
                <a:gd name="T83" fmla="*/ 47 h 64"/>
                <a:gd name="T84" fmla="*/ 31 w 396"/>
                <a:gd name="T85" fmla="*/ 54 h 64"/>
                <a:gd name="T86" fmla="*/ 31 w 396"/>
                <a:gd name="T87" fmla="*/ 54 h 64"/>
                <a:gd name="T88" fmla="*/ 29 w 396"/>
                <a:gd name="T89" fmla="*/ 59 h 64"/>
                <a:gd name="T90" fmla="*/ 25 w 396"/>
                <a:gd name="T91" fmla="*/ 61 h 64"/>
                <a:gd name="T92" fmla="*/ 20 w 396"/>
                <a:gd name="T93" fmla="*/ 64 h 64"/>
                <a:gd name="T94" fmla="*/ 16 w 396"/>
                <a:gd name="T9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16" y="64"/>
                  </a:moveTo>
                  <a:lnTo>
                    <a:pt x="16" y="64"/>
                  </a:lnTo>
                  <a:lnTo>
                    <a:pt x="10" y="64"/>
                  </a:lnTo>
                  <a:lnTo>
                    <a:pt x="10" y="64"/>
                  </a:lnTo>
                  <a:lnTo>
                    <a:pt x="4" y="60"/>
                  </a:lnTo>
                  <a:lnTo>
                    <a:pt x="1" y="55"/>
                  </a:lnTo>
                  <a:lnTo>
                    <a:pt x="0" y="49"/>
                  </a:lnTo>
                  <a:lnTo>
                    <a:pt x="1" y="42"/>
                  </a:lnTo>
                  <a:lnTo>
                    <a:pt x="1" y="42"/>
                  </a:lnTo>
                  <a:lnTo>
                    <a:pt x="6" y="30"/>
                  </a:lnTo>
                  <a:lnTo>
                    <a:pt x="14" y="21"/>
                  </a:lnTo>
                  <a:lnTo>
                    <a:pt x="23" y="14"/>
                  </a:lnTo>
                  <a:lnTo>
                    <a:pt x="32" y="9"/>
                  </a:lnTo>
                  <a:lnTo>
                    <a:pt x="41" y="5"/>
                  </a:lnTo>
                  <a:lnTo>
                    <a:pt x="51" y="1"/>
                  </a:lnTo>
                  <a:lnTo>
                    <a:pt x="61" y="0"/>
                  </a:lnTo>
                  <a:lnTo>
                    <a:pt x="70" y="0"/>
                  </a:lnTo>
                  <a:lnTo>
                    <a:pt x="70" y="0"/>
                  </a:lnTo>
                  <a:lnTo>
                    <a:pt x="80" y="0"/>
                  </a:lnTo>
                  <a:lnTo>
                    <a:pt x="380" y="0"/>
                  </a:lnTo>
                  <a:lnTo>
                    <a:pt x="380" y="0"/>
                  </a:lnTo>
                  <a:lnTo>
                    <a:pt x="386" y="1"/>
                  </a:lnTo>
                  <a:lnTo>
                    <a:pt x="391" y="5"/>
                  </a:lnTo>
                  <a:lnTo>
                    <a:pt x="395" y="10"/>
                  </a:lnTo>
                  <a:lnTo>
                    <a:pt x="396" y="16"/>
                  </a:lnTo>
                  <a:lnTo>
                    <a:pt x="396" y="16"/>
                  </a:lnTo>
                  <a:lnTo>
                    <a:pt x="395" y="23"/>
                  </a:lnTo>
                  <a:lnTo>
                    <a:pt x="391" y="29"/>
                  </a:lnTo>
                  <a:lnTo>
                    <a:pt x="386" y="31"/>
                  </a:lnTo>
                  <a:lnTo>
                    <a:pt x="380" y="33"/>
                  </a:lnTo>
                  <a:lnTo>
                    <a:pt x="78" y="33"/>
                  </a:lnTo>
                  <a:lnTo>
                    <a:pt x="78" y="33"/>
                  </a:lnTo>
                  <a:lnTo>
                    <a:pt x="76" y="33"/>
                  </a:lnTo>
                  <a:lnTo>
                    <a:pt x="76" y="33"/>
                  </a:lnTo>
                  <a:lnTo>
                    <a:pt x="69" y="33"/>
                  </a:lnTo>
                  <a:lnTo>
                    <a:pt x="69" y="33"/>
                  </a:lnTo>
                  <a:lnTo>
                    <a:pt x="60" y="33"/>
                  </a:lnTo>
                  <a:lnTo>
                    <a:pt x="55" y="34"/>
                  </a:lnTo>
                  <a:lnTo>
                    <a:pt x="49" y="36"/>
                  </a:lnTo>
                  <a:lnTo>
                    <a:pt x="44" y="39"/>
                  </a:lnTo>
                  <a:lnTo>
                    <a:pt x="39" y="42"/>
                  </a:lnTo>
                  <a:lnTo>
                    <a:pt x="34" y="47"/>
                  </a:lnTo>
                  <a:lnTo>
                    <a:pt x="31" y="54"/>
                  </a:lnTo>
                  <a:lnTo>
                    <a:pt x="31" y="54"/>
                  </a:lnTo>
                  <a:lnTo>
                    <a:pt x="29" y="59"/>
                  </a:lnTo>
                  <a:lnTo>
                    <a:pt x="25" y="61"/>
                  </a:lnTo>
                  <a:lnTo>
                    <a:pt x="20" y="64"/>
                  </a:lnTo>
                  <a:lnTo>
                    <a:pt x="16"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34"/>
            <p:cNvSpPr>
              <a:spLocks/>
            </p:cNvSpPr>
            <p:nvPr/>
          </p:nvSpPr>
          <p:spPr bwMode="auto">
            <a:xfrm>
              <a:off x="428" y="1396"/>
              <a:ext cx="79" cy="13"/>
            </a:xfrm>
            <a:custGeom>
              <a:avLst/>
              <a:gdLst>
                <a:gd name="T0" fmla="*/ 16 w 396"/>
                <a:gd name="T1" fmla="*/ 63 h 63"/>
                <a:gd name="T2" fmla="*/ 16 w 396"/>
                <a:gd name="T3" fmla="*/ 63 h 63"/>
                <a:gd name="T4" fmla="*/ 10 w 396"/>
                <a:gd name="T5" fmla="*/ 62 h 63"/>
                <a:gd name="T6" fmla="*/ 10 w 396"/>
                <a:gd name="T7" fmla="*/ 62 h 63"/>
                <a:gd name="T8" fmla="*/ 4 w 396"/>
                <a:gd name="T9" fmla="*/ 58 h 63"/>
                <a:gd name="T10" fmla="*/ 1 w 396"/>
                <a:gd name="T11" fmla="*/ 53 h 63"/>
                <a:gd name="T12" fmla="*/ 0 w 396"/>
                <a:gd name="T13" fmla="*/ 47 h 63"/>
                <a:gd name="T14" fmla="*/ 1 w 396"/>
                <a:gd name="T15" fmla="*/ 41 h 63"/>
                <a:gd name="T16" fmla="*/ 1 w 396"/>
                <a:gd name="T17" fmla="*/ 41 h 63"/>
                <a:gd name="T18" fmla="*/ 6 w 396"/>
                <a:gd name="T19" fmla="*/ 30 h 63"/>
                <a:gd name="T20" fmla="*/ 14 w 396"/>
                <a:gd name="T21" fmla="*/ 21 h 63"/>
                <a:gd name="T22" fmla="*/ 23 w 396"/>
                <a:gd name="T23" fmla="*/ 14 h 63"/>
                <a:gd name="T24" fmla="*/ 32 w 396"/>
                <a:gd name="T25" fmla="*/ 7 h 63"/>
                <a:gd name="T26" fmla="*/ 41 w 396"/>
                <a:gd name="T27" fmla="*/ 4 h 63"/>
                <a:gd name="T28" fmla="*/ 51 w 396"/>
                <a:gd name="T29" fmla="*/ 1 h 63"/>
                <a:gd name="T30" fmla="*/ 61 w 396"/>
                <a:gd name="T31" fmla="*/ 0 h 63"/>
                <a:gd name="T32" fmla="*/ 70 w 396"/>
                <a:gd name="T33" fmla="*/ 0 h 63"/>
                <a:gd name="T34" fmla="*/ 70 w 396"/>
                <a:gd name="T35" fmla="*/ 0 h 63"/>
                <a:gd name="T36" fmla="*/ 80 w 396"/>
                <a:gd name="T37" fmla="*/ 0 h 63"/>
                <a:gd name="T38" fmla="*/ 380 w 396"/>
                <a:gd name="T39" fmla="*/ 0 h 63"/>
                <a:gd name="T40" fmla="*/ 380 w 396"/>
                <a:gd name="T41" fmla="*/ 0 h 63"/>
                <a:gd name="T42" fmla="*/ 386 w 396"/>
                <a:gd name="T43" fmla="*/ 1 h 63"/>
                <a:gd name="T44" fmla="*/ 391 w 396"/>
                <a:gd name="T45" fmla="*/ 5 h 63"/>
                <a:gd name="T46" fmla="*/ 395 w 396"/>
                <a:gd name="T47" fmla="*/ 10 h 63"/>
                <a:gd name="T48" fmla="*/ 396 w 396"/>
                <a:gd name="T49" fmla="*/ 16 h 63"/>
                <a:gd name="T50" fmla="*/ 396 w 396"/>
                <a:gd name="T51" fmla="*/ 16 h 63"/>
                <a:gd name="T52" fmla="*/ 395 w 396"/>
                <a:gd name="T53" fmla="*/ 22 h 63"/>
                <a:gd name="T54" fmla="*/ 391 w 396"/>
                <a:gd name="T55" fmla="*/ 27 h 63"/>
                <a:gd name="T56" fmla="*/ 386 w 396"/>
                <a:gd name="T57" fmla="*/ 31 h 63"/>
                <a:gd name="T58" fmla="*/ 380 w 396"/>
                <a:gd name="T59" fmla="*/ 32 h 63"/>
                <a:gd name="T60" fmla="*/ 78 w 396"/>
                <a:gd name="T61" fmla="*/ 32 h 63"/>
                <a:gd name="T62" fmla="*/ 78 w 396"/>
                <a:gd name="T63" fmla="*/ 32 h 63"/>
                <a:gd name="T64" fmla="*/ 76 w 396"/>
                <a:gd name="T65" fmla="*/ 32 h 63"/>
                <a:gd name="T66" fmla="*/ 76 w 396"/>
                <a:gd name="T67" fmla="*/ 32 h 63"/>
                <a:gd name="T68" fmla="*/ 69 w 396"/>
                <a:gd name="T69" fmla="*/ 32 h 63"/>
                <a:gd name="T70" fmla="*/ 69 w 396"/>
                <a:gd name="T71" fmla="*/ 32 h 63"/>
                <a:gd name="T72" fmla="*/ 60 w 396"/>
                <a:gd name="T73" fmla="*/ 32 h 63"/>
                <a:gd name="T74" fmla="*/ 55 w 396"/>
                <a:gd name="T75" fmla="*/ 34 h 63"/>
                <a:gd name="T76" fmla="*/ 49 w 396"/>
                <a:gd name="T77" fmla="*/ 36 h 63"/>
                <a:gd name="T78" fmla="*/ 44 w 396"/>
                <a:gd name="T79" fmla="*/ 39 h 63"/>
                <a:gd name="T80" fmla="*/ 39 w 396"/>
                <a:gd name="T81" fmla="*/ 42 h 63"/>
                <a:gd name="T82" fmla="*/ 34 w 396"/>
                <a:gd name="T83" fmla="*/ 47 h 63"/>
                <a:gd name="T84" fmla="*/ 31 w 396"/>
                <a:gd name="T85" fmla="*/ 53 h 63"/>
                <a:gd name="T86" fmla="*/ 31 w 396"/>
                <a:gd name="T87" fmla="*/ 53 h 63"/>
                <a:gd name="T88" fmla="*/ 29 w 396"/>
                <a:gd name="T89" fmla="*/ 57 h 63"/>
                <a:gd name="T90" fmla="*/ 25 w 396"/>
                <a:gd name="T91" fmla="*/ 61 h 63"/>
                <a:gd name="T92" fmla="*/ 20 w 396"/>
                <a:gd name="T93" fmla="*/ 63 h 63"/>
                <a:gd name="T94" fmla="*/ 16 w 396"/>
                <a:gd name="T9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3">
                  <a:moveTo>
                    <a:pt x="16" y="63"/>
                  </a:moveTo>
                  <a:lnTo>
                    <a:pt x="16" y="63"/>
                  </a:lnTo>
                  <a:lnTo>
                    <a:pt x="10" y="62"/>
                  </a:lnTo>
                  <a:lnTo>
                    <a:pt x="10" y="62"/>
                  </a:lnTo>
                  <a:lnTo>
                    <a:pt x="4" y="58"/>
                  </a:lnTo>
                  <a:lnTo>
                    <a:pt x="1" y="53"/>
                  </a:lnTo>
                  <a:lnTo>
                    <a:pt x="0" y="47"/>
                  </a:lnTo>
                  <a:lnTo>
                    <a:pt x="1" y="41"/>
                  </a:lnTo>
                  <a:lnTo>
                    <a:pt x="1" y="41"/>
                  </a:lnTo>
                  <a:lnTo>
                    <a:pt x="6" y="30"/>
                  </a:lnTo>
                  <a:lnTo>
                    <a:pt x="14" y="21"/>
                  </a:lnTo>
                  <a:lnTo>
                    <a:pt x="23" y="14"/>
                  </a:lnTo>
                  <a:lnTo>
                    <a:pt x="32" y="7"/>
                  </a:lnTo>
                  <a:lnTo>
                    <a:pt x="41" y="4"/>
                  </a:lnTo>
                  <a:lnTo>
                    <a:pt x="51" y="1"/>
                  </a:lnTo>
                  <a:lnTo>
                    <a:pt x="61" y="0"/>
                  </a:lnTo>
                  <a:lnTo>
                    <a:pt x="70" y="0"/>
                  </a:lnTo>
                  <a:lnTo>
                    <a:pt x="70" y="0"/>
                  </a:lnTo>
                  <a:lnTo>
                    <a:pt x="80" y="0"/>
                  </a:lnTo>
                  <a:lnTo>
                    <a:pt x="380" y="0"/>
                  </a:lnTo>
                  <a:lnTo>
                    <a:pt x="380" y="0"/>
                  </a:lnTo>
                  <a:lnTo>
                    <a:pt x="386" y="1"/>
                  </a:lnTo>
                  <a:lnTo>
                    <a:pt x="391" y="5"/>
                  </a:lnTo>
                  <a:lnTo>
                    <a:pt x="395" y="10"/>
                  </a:lnTo>
                  <a:lnTo>
                    <a:pt x="396" y="16"/>
                  </a:lnTo>
                  <a:lnTo>
                    <a:pt x="396" y="16"/>
                  </a:lnTo>
                  <a:lnTo>
                    <a:pt x="395" y="22"/>
                  </a:lnTo>
                  <a:lnTo>
                    <a:pt x="391" y="27"/>
                  </a:lnTo>
                  <a:lnTo>
                    <a:pt x="386" y="31"/>
                  </a:lnTo>
                  <a:lnTo>
                    <a:pt x="380" y="32"/>
                  </a:lnTo>
                  <a:lnTo>
                    <a:pt x="78" y="32"/>
                  </a:lnTo>
                  <a:lnTo>
                    <a:pt x="78" y="32"/>
                  </a:lnTo>
                  <a:lnTo>
                    <a:pt x="76" y="32"/>
                  </a:lnTo>
                  <a:lnTo>
                    <a:pt x="76" y="32"/>
                  </a:lnTo>
                  <a:lnTo>
                    <a:pt x="69" y="32"/>
                  </a:lnTo>
                  <a:lnTo>
                    <a:pt x="69" y="32"/>
                  </a:lnTo>
                  <a:lnTo>
                    <a:pt x="60" y="32"/>
                  </a:lnTo>
                  <a:lnTo>
                    <a:pt x="55" y="34"/>
                  </a:lnTo>
                  <a:lnTo>
                    <a:pt x="49" y="36"/>
                  </a:lnTo>
                  <a:lnTo>
                    <a:pt x="44" y="39"/>
                  </a:lnTo>
                  <a:lnTo>
                    <a:pt x="39" y="42"/>
                  </a:lnTo>
                  <a:lnTo>
                    <a:pt x="34" y="47"/>
                  </a:lnTo>
                  <a:lnTo>
                    <a:pt x="31" y="53"/>
                  </a:lnTo>
                  <a:lnTo>
                    <a:pt x="31" y="53"/>
                  </a:lnTo>
                  <a:lnTo>
                    <a:pt x="29" y="57"/>
                  </a:lnTo>
                  <a:lnTo>
                    <a:pt x="25" y="61"/>
                  </a:lnTo>
                  <a:lnTo>
                    <a:pt x="20" y="63"/>
                  </a:lnTo>
                  <a:lnTo>
                    <a:pt x="16" y="6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35"/>
            <p:cNvSpPr>
              <a:spLocks/>
            </p:cNvSpPr>
            <p:nvPr/>
          </p:nvSpPr>
          <p:spPr bwMode="auto">
            <a:xfrm>
              <a:off x="428" y="1368"/>
              <a:ext cx="79" cy="13"/>
            </a:xfrm>
            <a:custGeom>
              <a:avLst/>
              <a:gdLst>
                <a:gd name="T0" fmla="*/ 16 w 396"/>
                <a:gd name="T1" fmla="*/ 65 h 65"/>
                <a:gd name="T2" fmla="*/ 16 w 396"/>
                <a:gd name="T3" fmla="*/ 65 h 65"/>
                <a:gd name="T4" fmla="*/ 10 w 396"/>
                <a:gd name="T5" fmla="*/ 64 h 65"/>
                <a:gd name="T6" fmla="*/ 10 w 396"/>
                <a:gd name="T7" fmla="*/ 64 h 65"/>
                <a:gd name="T8" fmla="*/ 4 w 396"/>
                <a:gd name="T9" fmla="*/ 60 h 65"/>
                <a:gd name="T10" fmla="*/ 1 w 396"/>
                <a:gd name="T11" fmla="*/ 55 h 65"/>
                <a:gd name="T12" fmla="*/ 0 w 396"/>
                <a:gd name="T13" fmla="*/ 49 h 65"/>
                <a:gd name="T14" fmla="*/ 1 w 396"/>
                <a:gd name="T15" fmla="*/ 43 h 65"/>
                <a:gd name="T16" fmla="*/ 1 w 396"/>
                <a:gd name="T17" fmla="*/ 43 h 65"/>
                <a:gd name="T18" fmla="*/ 6 w 396"/>
                <a:gd name="T19" fmla="*/ 32 h 65"/>
                <a:gd name="T20" fmla="*/ 14 w 396"/>
                <a:gd name="T21" fmla="*/ 22 h 65"/>
                <a:gd name="T22" fmla="*/ 23 w 396"/>
                <a:gd name="T23" fmla="*/ 14 h 65"/>
                <a:gd name="T24" fmla="*/ 32 w 396"/>
                <a:gd name="T25" fmla="*/ 9 h 65"/>
                <a:gd name="T26" fmla="*/ 41 w 396"/>
                <a:gd name="T27" fmla="*/ 5 h 65"/>
                <a:gd name="T28" fmla="*/ 51 w 396"/>
                <a:gd name="T29" fmla="*/ 3 h 65"/>
                <a:gd name="T30" fmla="*/ 61 w 396"/>
                <a:gd name="T31" fmla="*/ 2 h 65"/>
                <a:gd name="T32" fmla="*/ 70 w 396"/>
                <a:gd name="T33" fmla="*/ 0 h 65"/>
                <a:gd name="T34" fmla="*/ 70 w 396"/>
                <a:gd name="T35" fmla="*/ 0 h 65"/>
                <a:gd name="T36" fmla="*/ 80 w 396"/>
                <a:gd name="T37" fmla="*/ 2 h 65"/>
                <a:gd name="T38" fmla="*/ 380 w 396"/>
                <a:gd name="T39" fmla="*/ 2 h 65"/>
                <a:gd name="T40" fmla="*/ 380 w 396"/>
                <a:gd name="T41" fmla="*/ 2 h 65"/>
                <a:gd name="T42" fmla="*/ 386 w 396"/>
                <a:gd name="T43" fmla="*/ 3 h 65"/>
                <a:gd name="T44" fmla="*/ 391 w 396"/>
                <a:gd name="T45" fmla="*/ 5 h 65"/>
                <a:gd name="T46" fmla="*/ 395 w 396"/>
                <a:gd name="T47" fmla="*/ 12 h 65"/>
                <a:gd name="T48" fmla="*/ 396 w 396"/>
                <a:gd name="T49" fmla="*/ 18 h 65"/>
                <a:gd name="T50" fmla="*/ 396 w 396"/>
                <a:gd name="T51" fmla="*/ 18 h 65"/>
                <a:gd name="T52" fmla="*/ 395 w 396"/>
                <a:gd name="T53" fmla="*/ 24 h 65"/>
                <a:gd name="T54" fmla="*/ 391 w 396"/>
                <a:gd name="T55" fmla="*/ 29 h 65"/>
                <a:gd name="T56" fmla="*/ 386 w 396"/>
                <a:gd name="T57" fmla="*/ 33 h 65"/>
                <a:gd name="T58" fmla="*/ 380 w 396"/>
                <a:gd name="T59" fmla="*/ 34 h 65"/>
                <a:gd name="T60" fmla="*/ 78 w 396"/>
                <a:gd name="T61" fmla="*/ 34 h 65"/>
                <a:gd name="T62" fmla="*/ 78 w 396"/>
                <a:gd name="T63" fmla="*/ 34 h 65"/>
                <a:gd name="T64" fmla="*/ 76 w 396"/>
                <a:gd name="T65" fmla="*/ 33 h 65"/>
                <a:gd name="T66" fmla="*/ 76 w 396"/>
                <a:gd name="T67" fmla="*/ 33 h 65"/>
                <a:gd name="T68" fmla="*/ 69 w 396"/>
                <a:gd name="T69" fmla="*/ 33 h 65"/>
                <a:gd name="T70" fmla="*/ 69 w 396"/>
                <a:gd name="T71" fmla="*/ 33 h 65"/>
                <a:gd name="T72" fmla="*/ 60 w 396"/>
                <a:gd name="T73" fmla="*/ 34 h 65"/>
                <a:gd name="T74" fmla="*/ 55 w 396"/>
                <a:gd name="T75" fmla="*/ 35 h 65"/>
                <a:gd name="T76" fmla="*/ 49 w 396"/>
                <a:gd name="T77" fmla="*/ 37 h 65"/>
                <a:gd name="T78" fmla="*/ 44 w 396"/>
                <a:gd name="T79" fmla="*/ 39 h 65"/>
                <a:gd name="T80" fmla="*/ 39 w 396"/>
                <a:gd name="T81" fmla="*/ 43 h 65"/>
                <a:gd name="T82" fmla="*/ 34 w 396"/>
                <a:gd name="T83" fmla="*/ 48 h 65"/>
                <a:gd name="T84" fmla="*/ 31 w 396"/>
                <a:gd name="T85" fmla="*/ 55 h 65"/>
                <a:gd name="T86" fmla="*/ 31 w 396"/>
                <a:gd name="T87" fmla="*/ 55 h 65"/>
                <a:gd name="T88" fmla="*/ 29 w 396"/>
                <a:gd name="T89" fmla="*/ 59 h 65"/>
                <a:gd name="T90" fmla="*/ 25 w 396"/>
                <a:gd name="T91" fmla="*/ 63 h 65"/>
                <a:gd name="T92" fmla="*/ 20 w 396"/>
                <a:gd name="T93" fmla="*/ 64 h 65"/>
                <a:gd name="T94" fmla="*/ 16 w 396"/>
                <a:gd name="T95"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16" y="65"/>
                  </a:moveTo>
                  <a:lnTo>
                    <a:pt x="16" y="65"/>
                  </a:lnTo>
                  <a:lnTo>
                    <a:pt x="10" y="64"/>
                  </a:lnTo>
                  <a:lnTo>
                    <a:pt x="10" y="64"/>
                  </a:lnTo>
                  <a:lnTo>
                    <a:pt x="4" y="60"/>
                  </a:lnTo>
                  <a:lnTo>
                    <a:pt x="1" y="55"/>
                  </a:lnTo>
                  <a:lnTo>
                    <a:pt x="0" y="49"/>
                  </a:lnTo>
                  <a:lnTo>
                    <a:pt x="1" y="43"/>
                  </a:lnTo>
                  <a:lnTo>
                    <a:pt x="1" y="43"/>
                  </a:lnTo>
                  <a:lnTo>
                    <a:pt x="6" y="32"/>
                  </a:lnTo>
                  <a:lnTo>
                    <a:pt x="14" y="22"/>
                  </a:lnTo>
                  <a:lnTo>
                    <a:pt x="23" y="14"/>
                  </a:lnTo>
                  <a:lnTo>
                    <a:pt x="32" y="9"/>
                  </a:lnTo>
                  <a:lnTo>
                    <a:pt x="41" y="5"/>
                  </a:lnTo>
                  <a:lnTo>
                    <a:pt x="51" y="3"/>
                  </a:lnTo>
                  <a:lnTo>
                    <a:pt x="61" y="2"/>
                  </a:lnTo>
                  <a:lnTo>
                    <a:pt x="70" y="0"/>
                  </a:lnTo>
                  <a:lnTo>
                    <a:pt x="70" y="0"/>
                  </a:lnTo>
                  <a:lnTo>
                    <a:pt x="80" y="2"/>
                  </a:lnTo>
                  <a:lnTo>
                    <a:pt x="380" y="2"/>
                  </a:lnTo>
                  <a:lnTo>
                    <a:pt x="380" y="2"/>
                  </a:lnTo>
                  <a:lnTo>
                    <a:pt x="386" y="3"/>
                  </a:lnTo>
                  <a:lnTo>
                    <a:pt x="391" y="5"/>
                  </a:lnTo>
                  <a:lnTo>
                    <a:pt x="395" y="12"/>
                  </a:lnTo>
                  <a:lnTo>
                    <a:pt x="396" y="18"/>
                  </a:lnTo>
                  <a:lnTo>
                    <a:pt x="396" y="18"/>
                  </a:lnTo>
                  <a:lnTo>
                    <a:pt x="395" y="24"/>
                  </a:lnTo>
                  <a:lnTo>
                    <a:pt x="391" y="29"/>
                  </a:lnTo>
                  <a:lnTo>
                    <a:pt x="386" y="33"/>
                  </a:lnTo>
                  <a:lnTo>
                    <a:pt x="380" y="34"/>
                  </a:lnTo>
                  <a:lnTo>
                    <a:pt x="78" y="34"/>
                  </a:lnTo>
                  <a:lnTo>
                    <a:pt x="78" y="34"/>
                  </a:lnTo>
                  <a:lnTo>
                    <a:pt x="76" y="33"/>
                  </a:lnTo>
                  <a:lnTo>
                    <a:pt x="76" y="33"/>
                  </a:lnTo>
                  <a:lnTo>
                    <a:pt x="69" y="33"/>
                  </a:lnTo>
                  <a:lnTo>
                    <a:pt x="69" y="33"/>
                  </a:lnTo>
                  <a:lnTo>
                    <a:pt x="60" y="34"/>
                  </a:lnTo>
                  <a:lnTo>
                    <a:pt x="55" y="35"/>
                  </a:lnTo>
                  <a:lnTo>
                    <a:pt x="49" y="37"/>
                  </a:lnTo>
                  <a:lnTo>
                    <a:pt x="44" y="39"/>
                  </a:lnTo>
                  <a:lnTo>
                    <a:pt x="39" y="43"/>
                  </a:lnTo>
                  <a:lnTo>
                    <a:pt x="34" y="48"/>
                  </a:lnTo>
                  <a:lnTo>
                    <a:pt x="31" y="55"/>
                  </a:lnTo>
                  <a:lnTo>
                    <a:pt x="31" y="55"/>
                  </a:lnTo>
                  <a:lnTo>
                    <a:pt x="29" y="59"/>
                  </a:lnTo>
                  <a:lnTo>
                    <a:pt x="25" y="63"/>
                  </a:lnTo>
                  <a:lnTo>
                    <a:pt x="20" y="64"/>
                  </a:lnTo>
                  <a:lnTo>
                    <a:pt x="16" y="6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6"/>
            <p:cNvSpPr>
              <a:spLocks/>
            </p:cNvSpPr>
            <p:nvPr/>
          </p:nvSpPr>
          <p:spPr bwMode="auto">
            <a:xfrm>
              <a:off x="428" y="1341"/>
              <a:ext cx="79" cy="12"/>
            </a:xfrm>
            <a:custGeom>
              <a:avLst/>
              <a:gdLst>
                <a:gd name="T0" fmla="*/ 16 w 396"/>
                <a:gd name="T1" fmla="*/ 64 h 64"/>
                <a:gd name="T2" fmla="*/ 16 w 396"/>
                <a:gd name="T3" fmla="*/ 64 h 64"/>
                <a:gd name="T4" fmla="*/ 10 w 396"/>
                <a:gd name="T5" fmla="*/ 62 h 64"/>
                <a:gd name="T6" fmla="*/ 10 w 396"/>
                <a:gd name="T7" fmla="*/ 62 h 64"/>
                <a:gd name="T8" fmla="*/ 4 w 396"/>
                <a:gd name="T9" fmla="*/ 60 h 64"/>
                <a:gd name="T10" fmla="*/ 1 w 396"/>
                <a:gd name="T11" fmla="*/ 54 h 64"/>
                <a:gd name="T12" fmla="*/ 0 w 396"/>
                <a:gd name="T13" fmla="*/ 49 h 64"/>
                <a:gd name="T14" fmla="*/ 1 w 396"/>
                <a:gd name="T15" fmla="*/ 41 h 64"/>
                <a:gd name="T16" fmla="*/ 1 w 396"/>
                <a:gd name="T17" fmla="*/ 41 h 64"/>
                <a:gd name="T18" fmla="*/ 6 w 396"/>
                <a:gd name="T19" fmla="*/ 30 h 64"/>
                <a:gd name="T20" fmla="*/ 14 w 396"/>
                <a:gd name="T21" fmla="*/ 21 h 64"/>
                <a:gd name="T22" fmla="*/ 23 w 396"/>
                <a:gd name="T23" fmla="*/ 14 h 64"/>
                <a:gd name="T24" fmla="*/ 32 w 396"/>
                <a:gd name="T25" fmla="*/ 9 h 64"/>
                <a:gd name="T26" fmla="*/ 41 w 396"/>
                <a:gd name="T27" fmla="*/ 4 h 64"/>
                <a:gd name="T28" fmla="*/ 51 w 396"/>
                <a:gd name="T29" fmla="*/ 1 h 64"/>
                <a:gd name="T30" fmla="*/ 61 w 396"/>
                <a:gd name="T31" fmla="*/ 0 h 64"/>
                <a:gd name="T32" fmla="*/ 70 w 396"/>
                <a:gd name="T33" fmla="*/ 0 h 64"/>
                <a:gd name="T34" fmla="*/ 70 w 396"/>
                <a:gd name="T35" fmla="*/ 0 h 64"/>
                <a:gd name="T36" fmla="*/ 80 w 396"/>
                <a:gd name="T37" fmla="*/ 0 h 64"/>
                <a:gd name="T38" fmla="*/ 380 w 396"/>
                <a:gd name="T39" fmla="*/ 0 h 64"/>
                <a:gd name="T40" fmla="*/ 380 w 396"/>
                <a:gd name="T41" fmla="*/ 0 h 64"/>
                <a:gd name="T42" fmla="*/ 386 w 396"/>
                <a:gd name="T43" fmla="*/ 1 h 64"/>
                <a:gd name="T44" fmla="*/ 391 w 396"/>
                <a:gd name="T45" fmla="*/ 5 h 64"/>
                <a:gd name="T46" fmla="*/ 395 w 396"/>
                <a:gd name="T47" fmla="*/ 10 h 64"/>
                <a:gd name="T48" fmla="*/ 396 w 396"/>
                <a:gd name="T49" fmla="*/ 16 h 64"/>
                <a:gd name="T50" fmla="*/ 396 w 396"/>
                <a:gd name="T51" fmla="*/ 16 h 64"/>
                <a:gd name="T52" fmla="*/ 395 w 396"/>
                <a:gd name="T53" fmla="*/ 23 h 64"/>
                <a:gd name="T54" fmla="*/ 391 w 396"/>
                <a:gd name="T55" fmla="*/ 28 h 64"/>
                <a:gd name="T56" fmla="*/ 386 w 396"/>
                <a:gd name="T57" fmla="*/ 31 h 64"/>
                <a:gd name="T58" fmla="*/ 380 w 396"/>
                <a:gd name="T59" fmla="*/ 33 h 64"/>
                <a:gd name="T60" fmla="*/ 78 w 396"/>
                <a:gd name="T61" fmla="*/ 33 h 64"/>
                <a:gd name="T62" fmla="*/ 78 w 396"/>
                <a:gd name="T63" fmla="*/ 33 h 64"/>
                <a:gd name="T64" fmla="*/ 76 w 396"/>
                <a:gd name="T65" fmla="*/ 33 h 64"/>
                <a:gd name="T66" fmla="*/ 76 w 396"/>
                <a:gd name="T67" fmla="*/ 33 h 64"/>
                <a:gd name="T68" fmla="*/ 69 w 396"/>
                <a:gd name="T69" fmla="*/ 33 h 64"/>
                <a:gd name="T70" fmla="*/ 69 w 396"/>
                <a:gd name="T71" fmla="*/ 33 h 64"/>
                <a:gd name="T72" fmla="*/ 60 w 396"/>
                <a:gd name="T73" fmla="*/ 33 h 64"/>
                <a:gd name="T74" fmla="*/ 55 w 396"/>
                <a:gd name="T75" fmla="*/ 34 h 64"/>
                <a:gd name="T76" fmla="*/ 49 w 396"/>
                <a:gd name="T77" fmla="*/ 36 h 64"/>
                <a:gd name="T78" fmla="*/ 44 w 396"/>
                <a:gd name="T79" fmla="*/ 39 h 64"/>
                <a:gd name="T80" fmla="*/ 39 w 396"/>
                <a:gd name="T81" fmla="*/ 43 h 64"/>
                <a:gd name="T82" fmla="*/ 34 w 396"/>
                <a:gd name="T83" fmla="*/ 47 h 64"/>
                <a:gd name="T84" fmla="*/ 31 w 396"/>
                <a:gd name="T85" fmla="*/ 54 h 64"/>
                <a:gd name="T86" fmla="*/ 31 w 396"/>
                <a:gd name="T87" fmla="*/ 54 h 64"/>
                <a:gd name="T88" fmla="*/ 29 w 396"/>
                <a:gd name="T89" fmla="*/ 59 h 64"/>
                <a:gd name="T90" fmla="*/ 25 w 396"/>
                <a:gd name="T91" fmla="*/ 61 h 64"/>
                <a:gd name="T92" fmla="*/ 20 w 396"/>
                <a:gd name="T93" fmla="*/ 64 h 64"/>
                <a:gd name="T94" fmla="*/ 16 w 396"/>
                <a:gd name="T9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16" y="64"/>
                  </a:moveTo>
                  <a:lnTo>
                    <a:pt x="16" y="64"/>
                  </a:lnTo>
                  <a:lnTo>
                    <a:pt x="10" y="62"/>
                  </a:lnTo>
                  <a:lnTo>
                    <a:pt x="10" y="62"/>
                  </a:lnTo>
                  <a:lnTo>
                    <a:pt x="4" y="60"/>
                  </a:lnTo>
                  <a:lnTo>
                    <a:pt x="1" y="54"/>
                  </a:lnTo>
                  <a:lnTo>
                    <a:pt x="0" y="49"/>
                  </a:lnTo>
                  <a:lnTo>
                    <a:pt x="1" y="41"/>
                  </a:lnTo>
                  <a:lnTo>
                    <a:pt x="1" y="41"/>
                  </a:lnTo>
                  <a:lnTo>
                    <a:pt x="6" y="30"/>
                  </a:lnTo>
                  <a:lnTo>
                    <a:pt x="14" y="21"/>
                  </a:lnTo>
                  <a:lnTo>
                    <a:pt x="23" y="14"/>
                  </a:lnTo>
                  <a:lnTo>
                    <a:pt x="32" y="9"/>
                  </a:lnTo>
                  <a:lnTo>
                    <a:pt x="41" y="4"/>
                  </a:lnTo>
                  <a:lnTo>
                    <a:pt x="51" y="1"/>
                  </a:lnTo>
                  <a:lnTo>
                    <a:pt x="61" y="0"/>
                  </a:lnTo>
                  <a:lnTo>
                    <a:pt x="70" y="0"/>
                  </a:lnTo>
                  <a:lnTo>
                    <a:pt x="70" y="0"/>
                  </a:lnTo>
                  <a:lnTo>
                    <a:pt x="80" y="0"/>
                  </a:lnTo>
                  <a:lnTo>
                    <a:pt x="380" y="0"/>
                  </a:lnTo>
                  <a:lnTo>
                    <a:pt x="380" y="0"/>
                  </a:lnTo>
                  <a:lnTo>
                    <a:pt x="386" y="1"/>
                  </a:lnTo>
                  <a:lnTo>
                    <a:pt x="391" y="5"/>
                  </a:lnTo>
                  <a:lnTo>
                    <a:pt x="395" y="10"/>
                  </a:lnTo>
                  <a:lnTo>
                    <a:pt x="396" y="16"/>
                  </a:lnTo>
                  <a:lnTo>
                    <a:pt x="396" y="16"/>
                  </a:lnTo>
                  <a:lnTo>
                    <a:pt x="395" y="23"/>
                  </a:lnTo>
                  <a:lnTo>
                    <a:pt x="391" y="28"/>
                  </a:lnTo>
                  <a:lnTo>
                    <a:pt x="386" y="31"/>
                  </a:lnTo>
                  <a:lnTo>
                    <a:pt x="380" y="33"/>
                  </a:lnTo>
                  <a:lnTo>
                    <a:pt x="78" y="33"/>
                  </a:lnTo>
                  <a:lnTo>
                    <a:pt x="78" y="33"/>
                  </a:lnTo>
                  <a:lnTo>
                    <a:pt x="76" y="33"/>
                  </a:lnTo>
                  <a:lnTo>
                    <a:pt x="76" y="33"/>
                  </a:lnTo>
                  <a:lnTo>
                    <a:pt x="69" y="33"/>
                  </a:lnTo>
                  <a:lnTo>
                    <a:pt x="69" y="33"/>
                  </a:lnTo>
                  <a:lnTo>
                    <a:pt x="60" y="33"/>
                  </a:lnTo>
                  <a:lnTo>
                    <a:pt x="55" y="34"/>
                  </a:lnTo>
                  <a:lnTo>
                    <a:pt x="49" y="36"/>
                  </a:lnTo>
                  <a:lnTo>
                    <a:pt x="44" y="39"/>
                  </a:lnTo>
                  <a:lnTo>
                    <a:pt x="39" y="43"/>
                  </a:lnTo>
                  <a:lnTo>
                    <a:pt x="34" y="47"/>
                  </a:lnTo>
                  <a:lnTo>
                    <a:pt x="31" y="54"/>
                  </a:lnTo>
                  <a:lnTo>
                    <a:pt x="31" y="54"/>
                  </a:lnTo>
                  <a:lnTo>
                    <a:pt x="29" y="59"/>
                  </a:lnTo>
                  <a:lnTo>
                    <a:pt x="25" y="61"/>
                  </a:lnTo>
                  <a:lnTo>
                    <a:pt x="20" y="64"/>
                  </a:lnTo>
                  <a:lnTo>
                    <a:pt x="16"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7"/>
            <p:cNvSpPr>
              <a:spLocks/>
            </p:cNvSpPr>
            <p:nvPr/>
          </p:nvSpPr>
          <p:spPr bwMode="auto">
            <a:xfrm>
              <a:off x="412" y="1315"/>
              <a:ext cx="111" cy="149"/>
            </a:xfrm>
            <a:custGeom>
              <a:avLst/>
              <a:gdLst>
                <a:gd name="T0" fmla="*/ 228 w 557"/>
                <a:gd name="T1" fmla="*/ 0 h 744"/>
                <a:gd name="T2" fmla="*/ 228 w 557"/>
                <a:gd name="T3" fmla="*/ 0 h 744"/>
                <a:gd name="T4" fmla="*/ 201 w 557"/>
                <a:gd name="T5" fmla="*/ 1 h 744"/>
                <a:gd name="T6" fmla="*/ 175 w 557"/>
                <a:gd name="T7" fmla="*/ 3 h 744"/>
                <a:gd name="T8" fmla="*/ 151 w 557"/>
                <a:gd name="T9" fmla="*/ 4 h 744"/>
                <a:gd name="T10" fmla="*/ 126 w 557"/>
                <a:gd name="T11" fmla="*/ 8 h 744"/>
                <a:gd name="T12" fmla="*/ 103 w 557"/>
                <a:gd name="T13" fmla="*/ 13 h 744"/>
                <a:gd name="T14" fmla="*/ 81 w 557"/>
                <a:gd name="T15" fmla="*/ 19 h 744"/>
                <a:gd name="T16" fmla="*/ 60 w 557"/>
                <a:gd name="T17" fmla="*/ 26 h 744"/>
                <a:gd name="T18" fmla="*/ 41 w 557"/>
                <a:gd name="T19" fmla="*/ 35 h 744"/>
                <a:gd name="T20" fmla="*/ 9 w 557"/>
                <a:gd name="T21" fmla="*/ 57 h 744"/>
                <a:gd name="T22" fmla="*/ 9 w 557"/>
                <a:gd name="T23" fmla="*/ 57 h 744"/>
                <a:gd name="T24" fmla="*/ 9 w 557"/>
                <a:gd name="T25" fmla="*/ 57 h 744"/>
                <a:gd name="T26" fmla="*/ 0 w 557"/>
                <a:gd name="T27" fmla="*/ 65 h 744"/>
                <a:gd name="T28" fmla="*/ 0 w 557"/>
                <a:gd name="T29" fmla="*/ 65 h 744"/>
                <a:gd name="T30" fmla="*/ 0 w 557"/>
                <a:gd name="T31" fmla="*/ 744 h 744"/>
                <a:gd name="T32" fmla="*/ 0 w 557"/>
                <a:gd name="T33" fmla="*/ 744 h 744"/>
                <a:gd name="T34" fmla="*/ 11 w 557"/>
                <a:gd name="T35" fmla="*/ 739 h 744"/>
                <a:gd name="T36" fmla="*/ 23 w 557"/>
                <a:gd name="T37" fmla="*/ 732 h 744"/>
                <a:gd name="T38" fmla="*/ 36 w 557"/>
                <a:gd name="T39" fmla="*/ 727 h 744"/>
                <a:gd name="T40" fmla="*/ 50 w 557"/>
                <a:gd name="T41" fmla="*/ 724 h 744"/>
                <a:gd name="T42" fmla="*/ 80 w 557"/>
                <a:gd name="T43" fmla="*/ 716 h 744"/>
                <a:gd name="T44" fmla="*/ 113 w 557"/>
                <a:gd name="T45" fmla="*/ 711 h 744"/>
                <a:gd name="T46" fmla="*/ 149 w 557"/>
                <a:gd name="T47" fmla="*/ 706 h 744"/>
                <a:gd name="T48" fmla="*/ 188 w 557"/>
                <a:gd name="T49" fmla="*/ 704 h 744"/>
                <a:gd name="T50" fmla="*/ 228 w 557"/>
                <a:gd name="T51" fmla="*/ 703 h 744"/>
                <a:gd name="T52" fmla="*/ 268 w 557"/>
                <a:gd name="T53" fmla="*/ 703 h 744"/>
                <a:gd name="T54" fmla="*/ 268 w 557"/>
                <a:gd name="T55" fmla="*/ 703 h 744"/>
                <a:gd name="T56" fmla="*/ 343 w 557"/>
                <a:gd name="T57" fmla="*/ 704 h 744"/>
                <a:gd name="T58" fmla="*/ 419 w 557"/>
                <a:gd name="T59" fmla="*/ 706 h 744"/>
                <a:gd name="T60" fmla="*/ 557 w 557"/>
                <a:gd name="T61" fmla="*/ 713 h 744"/>
                <a:gd name="T62" fmla="*/ 557 w 557"/>
                <a:gd name="T63" fmla="*/ 713 h 744"/>
                <a:gd name="T64" fmla="*/ 557 w 557"/>
                <a:gd name="T65" fmla="*/ 9 h 744"/>
                <a:gd name="T66" fmla="*/ 557 w 557"/>
                <a:gd name="T67" fmla="*/ 9 h 744"/>
                <a:gd name="T68" fmla="*/ 526 w 557"/>
                <a:gd name="T69" fmla="*/ 10 h 744"/>
                <a:gd name="T70" fmla="*/ 493 w 557"/>
                <a:gd name="T71" fmla="*/ 11 h 744"/>
                <a:gd name="T72" fmla="*/ 493 w 557"/>
                <a:gd name="T73" fmla="*/ 11 h 744"/>
                <a:gd name="T74" fmla="*/ 461 w 557"/>
                <a:gd name="T75" fmla="*/ 10 h 744"/>
                <a:gd name="T76" fmla="*/ 427 w 557"/>
                <a:gd name="T77" fmla="*/ 9 h 744"/>
                <a:gd name="T78" fmla="*/ 359 w 557"/>
                <a:gd name="T79" fmla="*/ 5 h 744"/>
                <a:gd name="T80" fmla="*/ 359 w 557"/>
                <a:gd name="T81" fmla="*/ 5 h 744"/>
                <a:gd name="T82" fmla="*/ 293 w 557"/>
                <a:gd name="T83" fmla="*/ 3 h 744"/>
                <a:gd name="T84" fmla="*/ 260 w 557"/>
                <a:gd name="T85" fmla="*/ 1 h 744"/>
                <a:gd name="T86" fmla="*/ 228 w 557"/>
                <a:gd name="T87" fmla="*/ 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57" h="744">
                  <a:moveTo>
                    <a:pt x="228" y="0"/>
                  </a:moveTo>
                  <a:lnTo>
                    <a:pt x="228" y="0"/>
                  </a:lnTo>
                  <a:lnTo>
                    <a:pt x="201" y="1"/>
                  </a:lnTo>
                  <a:lnTo>
                    <a:pt x="175" y="3"/>
                  </a:lnTo>
                  <a:lnTo>
                    <a:pt x="151" y="4"/>
                  </a:lnTo>
                  <a:lnTo>
                    <a:pt x="126" y="8"/>
                  </a:lnTo>
                  <a:lnTo>
                    <a:pt x="103" y="13"/>
                  </a:lnTo>
                  <a:lnTo>
                    <a:pt x="81" y="19"/>
                  </a:lnTo>
                  <a:lnTo>
                    <a:pt x="60" y="26"/>
                  </a:lnTo>
                  <a:lnTo>
                    <a:pt x="41" y="35"/>
                  </a:lnTo>
                  <a:lnTo>
                    <a:pt x="9" y="57"/>
                  </a:lnTo>
                  <a:lnTo>
                    <a:pt x="9" y="57"/>
                  </a:lnTo>
                  <a:lnTo>
                    <a:pt x="9" y="57"/>
                  </a:lnTo>
                  <a:lnTo>
                    <a:pt x="0" y="65"/>
                  </a:lnTo>
                  <a:lnTo>
                    <a:pt x="0" y="65"/>
                  </a:lnTo>
                  <a:lnTo>
                    <a:pt x="0" y="744"/>
                  </a:lnTo>
                  <a:lnTo>
                    <a:pt x="0" y="744"/>
                  </a:lnTo>
                  <a:lnTo>
                    <a:pt x="11" y="739"/>
                  </a:lnTo>
                  <a:lnTo>
                    <a:pt x="23" y="732"/>
                  </a:lnTo>
                  <a:lnTo>
                    <a:pt x="36" y="727"/>
                  </a:lnTo>
                  <a:lnTo>
                    <a:pt x="50" y="724"/>
                  </a:lnTo>
                  <a:lnTo>
                    <a:pt x="80" y="716"/>
                  </a:lnTo>
                  <a:lnTo>
                    <a:pt x="113" y="711"/>
                  </a:lnTo>
                  <a:lnTo>
                    <a:pt x="149" y="706"/>
                  </a:lnTo>
                  <a:lnTo>
                    <a:pt x="188" y="704"/>
                  </a:lnTo>
                  <a:lnTo>
                    <a:pt x="228" y="703"/>
                  </a:lnTo>
                  <a:lnTo>
                    <a:pt x="268" y="703"/>
                  </a:lnTo>
                  <a:lnTo>
                    <a:pt x="268" y="703"/>
                  </a:lnTo>
                  <a:lnTo>
                    <a:pt x="343" y="704"/>
                  </a:lnTo>
                  <a:lnTo>
                    <a:pt x="419" y="706"/>
                  </a:lnTo>
                  <a:lnTo>
                    <a:pt x="557" y="713"/>
                  </a:lnTo>
                  <a:lnTo>
                    <a:pt x="557" y="713"/>
                  </a:lnTo>
                  <a:lnTo>
                    <a:pt x="557" y="9"/>
                  </a:lnTo>
                  <a:lnTo>
                    <a:pt x="557" y="9"/>
                  </a:lnTo>
                  <a:lnTo>
                    <a:pt x="526" y="10"/>
                  </a:lnTo>
                  <a:lnTo>
                    <a:pt x="493" y="11"/>
                  </a:lnTo>
                  <a:lnTo>
                    <a:pt x="493" y="11"/>
                  </a:lnTo>
                  <a:lnTo>
                    <a:pt x="461" y="10"/>
                  </a:lnTo>
                  <a:lnTo>
                    <a:pt x="427" y="9"/>
                  </a:lnTo>
                  <a:lnTo>
                    <a:pt x="359" y="5"/>
                  </a:lnTo>
                  <a:lnTo>
                    <a:pt x="359" y="5"/>
                  </a:lnTo>
                  <a:lnTo>
                    <a:pt x="293" y="3"/>
                  </a:lnTo>
                  <a:lnTo>
                    <a:pt x="260" y="1"/>
                  </a:lnTo>
                  <a:lnTo>
                    <a:pt x="2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8"/>
            <p:cNvSpPr>
              <a:spLocks/>
            </p:cNvSpPr>
            <p:nvPr/>
          </p:nvSpPr>
          <p:spPr bwMode="auto">
            <a:xfrm>
              <a:off x="309" y="1423"/>
              <a:ext cx="79" cy="13"/>
            </a:xfrm>
            <a:custGeom>
              <a:avLst/>
              <a:gdLst>
                <a:gd name="T0" fmla="*/ 16 w 396"/>
                <a:gd name="T1" fmla="*/ 34 h 65"/>
                <a:gd name="T2" fmla="*/ 16 w 396"/>
                <a:gd name="T3" fmla="*/ 34 h 65"/>
                <a:gd name="T4" fmla="*/ 8 w 396"/>
                <a:gd name="T5" fmla="*/ 32 h 65"/>
                <a:gd name="T6" fmla="*/ 3 w 396"/>
                <a:gd name="T7" fmla="*/ 29 h 65"/>
                <a:gd name="T8" fmla="*/ 1 w 396"/>
                <a:gd name="T9" fmla="*/ 24 h 65"/>
                <a:gd name="T10" fmla="*/ 0 w 396"/>
                <a:gd name="T11" fmla="*/ 17 h 65"/>
                <a:gd name="T12" fmla="*/ 0 w 396"/>
                <a:gd name="T13" fmla="*/ 17 h 65"/>
                <a:gd name="T14" fmla="*/ 1 w 396"/>
                <a:gd name="T15" fmla="*/ 11 h 65"/>
                <a:gd name="T16" fmla="*/ 3 w 396"/>
                <a:gd name="T17" fmla="*/ 6 h 65"/>
                <a:gd name="T18" fmla="*/ 8 w 396"/>
                <a:gd name="T19" fmla="*/ 2 h 65"/>
                <a:gd name="T20" fmla="*/ 16 w 396"/>
                <a:gd name="T21" fmla="*/ 1 h 65"/>
                <a:gd name="T22" fmla="*/ 316 w 396"/>
                <a:gd name="T23" fmla="*/ 1 h 65"/>
                <a:gd name="T24" fmla="*/ 316 w 396"/>
                <a:gd name="T25" fmla="*/ 1 h 65"/>
                <a:gd name="T26" fmla="*/ 325 w 396"/>
                <a:gd name="T27" fmla="*/ 0 h 65"/>
                <a:gd name="T28" fmla="*/ 325 w 396"/>
                <a:gd name="T29" fmla="*/ 0 h 65"/>
                <a:gd name="T30" fmla="*/ 335 w 396"/>
                <a:gd name="T31" fmla="*/ 1 h 65"/>
                <a:gd name="T32" fmla="*/ 344 w 396"/>
                <a:gd name="T33" fmla="*/ 2 h 65"/>
                <a:gd name="T34" fmla="*/ 354 w 396"/>
                <a:gd name="T35" fmla="*/ 5 h 65"/>
                <a:gd name="T36" fmla="*/ 364 w 396"/>
                <a:gd name="T37" fmla="*/ 9 h 65"/>
                <a:gd name="T38" fmla="*/ 372 w 396"/>
                <a:gd name="T39" fmla="*/ 15 h 65"/>
                <a:gd name="T40" fmla="*/ 381 w 396"/>
                <a:gd name="T41" fmla="*/ 21 h 65"/>
                <a:gd name="T42" fmla="*/ 388 w 396"/>
                <a:gd name="T43" fmla="*/ 31 h 65"/>
                <a:gd name="T44" fmla="*/ 395 w 396"/>
                <a:gd name="T45" fmla="*/ 42 h 65"/>
                <a:gd name="T46" fmla="*/ 395 w 396"/>
                <a:gd name="T47" fmla="*/ 42 h 65"/>
                <a:gd name="T48" fmla="*/ 396 w 396"/>
                <a:gd name="T49" fmla="*/ 48 h 65"/>
                <a:gd name="T50" fmla="*/ 395 w 396"/>
                <a:gd name="T51" fmla="*/ 55 h 65"/>
                <a:gd name="T52" fmla="*/ 391 w 396"/>
                <a:gd name="T53" fmla="*/ 60 h 65"/>
                <a:gd name="T54" fmla="*/ 385 w 396"/>
                <a:gd name="T55" fmla="*/ 63 h 65"/>
                <a:gd name="T56" fmla="*/ 385 w 396"/>
                <a:gd name="T57" fmla="*/ 63 h 65"/>
                <a:gd name="T58" fmla="*/ 380 w 396"/>
                <a:gd name="T59" fmla="*/ 65 h 65"/>
                <a:gd name="T60" fmla="*/ 380 w 396"/>
                <a:gd name="T61" fmla="*/ 65 h 65"/>
                <a:gd name="T62" fmla="*/ 375 w 396"/>
                <a:gd name="T63" fmla="*/ 63 h 65"/>
                <a:gd name="T64" fmla="*/ 370 w 396"/>
                <a:gd name="T65" fmla="*/ 62 h 65"/>
                <a:gd name="T66" fmla="*/ 367 w 396"/>
                <a:gd name="T67" fmla="*/ 58 h 65"/>
                <a:gd name="T68" fmla="*/ 365 w 396"/>
                <a:gd name="T69" fmla="*/ 55 h 65"/>
                <a:gd name="T70" fmla="*/ 365 w 396"/>
                <a:gd name="T71" fmla="*/ 55 h 65"/>
                <a:gd name="T72" fmla="*/ 361 w 396"/>
                <a:gd name="T73" fmla="*/ 48 h 65"/>
                <a:gd name="T74" fmla="*/ 356 w 396"/>
                <a:gd name="T75" fmla="*/ 44 h 65"/>
                <a:gd name="T76" fmla="*/ 351 w 396"/>
                <a:gd name="T77" fmla="*/ 40 h 65"/>
                <a:gd name="T78" fmla="*/ 346 w 396"/>
                <a:gd name="T79" fmla="*/ 36 h 65"/>
                <a:gd name="T80" fmla="*/ 341 w 396"/>
                <a:gd name="T81" fmla="*/ 35 h 65"/>
                <a:gd name="T82" fmla="*/ 335 w 396"/>
                <a:gd name="T83" fmla="*/ 34 h 65"/>
                <a:gd name="T84" fmla="*/ 326 w 396"/>
                <a:gd name="T85" fmla="*/ 32 h 65"/>
                <a:gd name="T86" fmla="*/ 326 w 396"/>
                <a:gd name="T87" fmla="*/ 32 h 65"/>
                <a:gd name="T88" fmla="*/ 319 w 396"/>
                <a:gd name="T89" fmla="*/ 34 h 65"/>
                <a:gd name="T90" fmla="*/ 319 w 396"/>
                <a:gd name="T91" fmla="*/ 34 h 65"/>
                <a:gd name="T92" fmla="*/ 316 w 396"/>
                <a:gd name="T93" fmla="*/ 34 h 65"/>
                <a:gd name="T94" fmla="*/ 16 w 396"/>
                <a:gd name="T95" fmla="*/ 3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16" y="34"/>
                  </a:moveTo>
                  <a:lnTo>
                    <a:pt x="16" y="34"/>
                  </a:lnTo>
                  <a:lnTo>
                    <a:pt x="8" y="32"/>
                  </a:lnTo>
                  <a:lnTo>
                    <a:pt x="3" y="29"/>
                  </a:lnTo>
                  <a:lnTo>
                    <a:pt x="1" y="24"/>
                  </a:lnTo>
                  <a:lnTo>
                    <a:pt x="0" y="17"/>
                  </a:lnTo>
                  <a:lnTo>
                    <a:pt x="0" y="17"/>
                  </a:lnTo>
                  <a:lnTo>
                    <a:pt x="1" y="11"/>
                  </a:lnTo>
                  <a:lnTo>
                    <a:pt x="3" y="6"/>
                  </a:lnTo>
                  <a:lnTo>
                    <a:pt x="8" y="2"/>
                  </a:lnTo>
                  <a:lnTo>
                    <a:pt x="16" y="1"/>
                  </a:lnTo>
                  <a:lnTo>
                    <a:pt x="316" y="1"/>
                  </a:lnTo>
                  <a:lnTo>
                    <a:pt x="316" y="1"/>
                  </a:lnTo>
                  <a:lnTo>
                    <a:pt x="325" y="0"/>
                  </a:lnTo>
                  <a:lnTo>
                    <a:pt x="325" y="0"/>
                  </a:lnTo>
                  <a:lnTo>
                    <a:pt x="335" y="1"/>
                  </a:lnTo>
                  <a:lnTo>
                    <a:pt x="344" y="2"/>
                  </a:lnTo>
                  <a:lnTo>
                    <a:pt x="354" y="5"/>
                  </a:lnTo>
                  <a:lnTo>
                    <a:pt x="364" y="9"/>
                  </a:lnTo>
                  <a:lnTo>
                    <a:pt x="372" y="15"/>
                  </a:lnTo>
                  <a:lnTo>
                    <a:pt x="381" y="21"/>
                  </a:lnTo>
                  <a:lnTo>
                    <a:pt x="388" y="31"/>
                  </a:lnTo>
                  <a:lnTo>
                    <a:pt x="395" y="42"/>
                  </a:lnTo>
                  <a:lnTo>
                    <a:pt x="395" y="42"/>
                  </a:lnTo>
                  <a:lnTo>
                    <a:pt x="396" y="48"/>
                  </a:lnTo>
                  <a:lnTo>
                    <a:pt x="395" y="55"/>
                  </a:lnTo>
                  <a:lnTo>
                    <a:pt x="391" y="60"/>
                  </a:lnTo>
                  <a:lnTo>
                    <a:pt x="385" y="63"/>
                  </a:lnTo>
                  <a:lnTo>
                    <a:pt x="385" y="63"/>
                  </a:lnTo>
                  <a:lnTo>
                    <a:pt x="380" y="65"/>
                  </a:lnTo>
                  <a:lnTo>
                    <a:pt x="380" y="65"/>
                  </a:lnTo>
                  <a:lnTo>
                    <a:pt x="375" y="63"/>
                  </a:lnTo>
                  <a:lnTo>
                    <a:pt x="370" y="62"/>
                  </a:lnTo>
                  <a:lnTo>
                    <a:pt x="367" y="58"/>
                  </a:lnTo>
                  <a:lnTo>
                    <a:pt x="365" y="55"/>
                  </a:lnTo>
                  <a:lnTo>
                    <a:pt x="365" y="55"/>
                  </a:lnTo>
                  <a:lnTo>
                    <a:pt x="361" y="48"/>
                  </a:lnTo>
                  <a:lnTo>
                    <a:pt x="356" y="44"/>
                  </a:lnTo>
                  <a:lnTo>
                    <a:pt x="351" y="40"/>
                  </a:lnTo>
                  <a:lnTo>
                    <a:pt x="346" y="36"/>
                  </a:lnTo>
                  <a:lnTo>
                    <a:pt x="341" y="35"/>
                  </a:lnTo>
                  <a:lnTo>
                    <a:pt x="335" y="34"/>
                  </a:lnTo>
                  <a:lnTo>
                    <a:pt x="326" y="32"/>
                  </a:lnTo>
                  <a:lnTo>
                    <a:pt x="326" y="32"/>
                  </a:lnTo>
                  <a:lnTo>
                    <a:pt x="319" y="34"/>
                  </a:lnTo>
                  <a:lnTo>
                    <a:pt x="319" y="34"/>
                  </a:lnTo>
                  <a:lnTo>
                    <a:pt x="316" y="34"/>
                  </a:lnTo>
                  <a:lnTo>
                    <a:pt x="16" y="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39"/>
            <p:cNvSpPr>
              <a:spLocks/>
            </p:cNvSpPr>
            <p:nvPr/>
          </p:nvSpPr>
          <p:spPr bwMode="auto">
            <a:xfrm>
              <a:off x="309" y="1395"/>
              <a:ext cx="79" cy="13"/>
            </a:xfrm>
            <a:custGeom>
              <a:avLst/>
              <a:gdLst>
                <a:gd name="T0" fmla="*/ 16 w 396"/>
                <a:gd name="T1" fmla="*/ 32 h 64"/>
                <a:gd name="T2" fmla="*/ 16 w 396"/>
                <a:gd name="T3" fmla="*/ 32 h 64"/>
                <a:gd name="T4" fmla="*/ 8 w 396"/>
                <a:gd name="T5" fmla="*/ 31 h 64"/>
                <a:gd name="T6" fmla="*/ 3 w 396"/>
                <a:gd name="T7" fmla="*/ 28 h 64"/>
                <a:gd name="T8" fmla="*/ 1 w 396"/>
                <a:gd name="T9" fmla="*/ 23 h 64"/>
                <a:gd name="T10" fmla="*/ 0 w 396"/>
                <a:gd name="T11" fmla="*/ 16 h 64"/>
                <a:gd name="T12" fmla="*/ 0 w 396"/>
                <a:gd name="T13" fmla="*/ 16 h 64"/>
                <a:gd name="T14" fmla="*/ 1 w 396"/>
                <a:gd name="T15" fmla="*/ 10 h 64"/>
                <a:gd name="T16" fmla="*/ 3 w 396"/>
                <a:gd name="T17" fmla="*/ 5 h 64"/>
                <a:gd name="T18" fmla="*/ 8 w 396"/>
                <a:gd name="T19" fmla="*/ 2 h 64"/>
                <a:gd name="T20" fmla="*/ 16 w 396"/>
                <a:gd name="T21" fmla="*/ 0 h 64"/>
                <a:gd name="T22" fmla="*/ 316 w 396"/>
                <a:gd name="T23" fmla="*/ 0 h 64"/>
                <a:gd name="T24" fmla="*/ 316 w 396"/>
                <a:gd name="T25" fmla="*/ 0 h 64"/>
                <a:gd name="T26" fmla="*/ 325 w 396"/>
                <a:gd name="T27" fmla="*/ 0 h 64"/>
                <a:gd name="T28" fmla="*/ 325 w 396"/>
                <a:gd name="T29" fmla="*/ 0 h 64"/>
                <a:gd name="T30" fmla="*/ 335 w 396"/>
                <a:gd name="T31" fmla="*/ 0 h 64"/>
                <a:gd name="T32" fmla="*/ 344 w 396"/>
                <a:gd name="T33" fmla="*/ 1 h 64"/>
                <a:gd name="T34" fmla="*/ 354 w 396"/>
                <a:gd name="T35" fmla="*/ 5 h 64"/>
                <a:gd name="T36" fmla="*/ 364 w 396"/>
                <a:gd name="T37" fmla="*/ 8 h 64"/>
                <a:gd name="T38" fmla="*/ 372 w 396"/>
                <a:gd name="T39" fmla="*/ 13 h 64"/>
                <a:gd name="T40" fmla="*/ 381 w 396"/>
                <a:gd name="T41" fmla="*/ 21 h 64"/>
                <a:gd name="T42" fmla="*/ 388 w 396"/>
                <a:gd name="T43" fmla="*/ 31 h 64"/>
                <a:gd name="T44" fmla="*/ 395 w 396"/>
                <a:gd name="T45" fmla="*/ 42 h 64"/>
                <a:gd name="T46" fmla="*/ 395 w 396"/>
                <a:gd name="T47" fmla="*/ 42 h 64"/>
                <a:gd name="T48" fmla="*/ 396 w 396"/>
                <a:gd name="T49" fmla="*/ 48 h 64"/>
                <a:gd name="T50" fmla="*/ 395 w 396"/>
                <a:gd name="T51" fmla="*/ 54 h 64"/>
                <a:gd name="T52" fmla="*/ 391 w 396"/>
                <a:gd name="T53" fmla="*/ 59 h 64"/>
                <a:gd name="T54" fmla="*/ 385 w 396"/>
                <a:gd name="T55" fmla="*/ 63 h 64"/>
                <a:gd name="T56" fmla="*/ 385 w 396"/>
                <a:gd name="T57" fmla="*/ 63 h 64"/>
                <a:gd name="T58" fmla="*/ 380 w 396"/>
                <a:gd name="T59" fmla="*/ 64 h 64"/>
                <a:gd name="T60" fmla="*/ 380 w 396"/>
                <a:gd name="T61" fmla="*/ 64 h 64"/>
                <a:gd name="T62" fmla="*/ 375 w 396"/>
                <a:gd name="T63" fmla="*/ 63 h 64"/>
                <a:gd name="T64" fmla="*/ 370 w 396"/>
                <a:gd name="T65" fmla="*/ 61 h 64"/>
                <a:gd name="T66" fmla="*/ 367 w 396"/>
                <a:gd name="T67" fmla="*/ 58 h 64"/>
                <a:gd name="T68" fmla="*/ 365 w 396"/>
                <a:gd name="T69" fmla="*/ 53 h 64"/>
                <a:gd name="T70" fmla="*/ 365 w 396"/>
                <a:gd name="T71" fmla="*/ 53 h 64"/>
                <a:gd name="T72" fmla="*/ 361 w 396"/>
                <a:gd name="T73" fmla="*/ 47 h 64"/>
                <a:gd name="T74" fmla="*/ 356 w 396"/>
                <a:gd name="T75" fmla="*/ 42 h 64"/>
                <a:gd name="T76" fmla="*/ 351 w 396"/>
                <a:gd name="T77" fmla="*/ 38 h 64"/>
                <a:gd name="T78" fmla="*/ 346 w 396"/>
                <a:gd name="T79" fmla="*/ 36 h 64"/>
                <a:gd name="T80" fmla="*/ 341 w 396"/>
                <a:gd name="T81" fmla="*/ 33 h 64"/>
                <a:gd name="T82" fmla="*/ 335 w 396"/>
                <a:gd name="T83" fmla="*/ 33 h 64"/>
                <a:gd name="T84" fmla="*/ 326 w 396"/>
                <a:gd name="T85" fmla="*/ 32 h 64"/>
                <a:gd name="T86" fmla="*/ 326 w 396"/>
                <a:gd name="T87" fmla="*/ 32 h 64"/>
                <a:gd name="T88" fmla="*/ 319 w 396"/>
                <a:gd name="T89" fmla="*/ 32 h 64"/>
                <a:gd name="T90" fmla="*/ 319 w 396"/>
                <a:gd name="T91" fmla="*/ 32 h 64"/>
                <a:gd name="T92" fmla="*/ 316 w 396"/>
                <a:gd name="T93" fmla="*/ 32 h 64"/>
                <a:gd name="T94" fmla="*/ 16 w 396"/>
                <a:gd name="T95"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16" y="32"/>
                  </a:moveTo>
                  <a:lnTo>
                    <a:pt x="16" y="32"/>
                  </a:lnTo>
                  <a:lnTo>
                    <a:pt x="8" y="31"/>
                  </a:lnTo>
                  <a:lnTo>
                    <a:pt x="3" y="28"/>
                  </a:lnTo>
                  <a:lnTo>
                    <a:pt x="1" y="23"/>
                  </a:lnTo>
                  <a:lnTo>
                    <a:pt x="0" y="16"/>
                  </a:lnTo>
                  <a:lnTo>
                    <a:pt x="0" y="16"/>
                  </a:lnTo>
                  <a:lnTo>
                    <a:pt x="1" y="10"/>
                  </a:lnTo>
                  <a:lnTo>
                    <a:pt x="3" y="5"/>
                  </a:lnTo>
                  <a:lnTo>
                    <a:pt x="8" y="2"/>
                  </a:lnTo>
                  <a:lnTo>
                    <a:pt x="16" y="0"/>
                  </a:lnTo>
                  <a:lnTo>
                    <a:pt x="316" y="0"/>
                  </a:lnTo>
                  <a:lnTo>
                    <a:pt x="316" y="0"/>
                  </a:lnTo>
                  <a:lnTo>
                    <a:pt x="325" y="0"/>
                  </a:lnTo>
                  <a:lnTo>
                    <a:pt x="325" y="0"/>
                  </a:lnTo>
                  <a:lnTo>
                    <a:pt x="335" y="0"/>
                  </a:lnTo>
                  <a:lnTo>
                    <a:pt x="344" y="1"/>
                  </a:lnTo>
                  <a:lnTo>
                    <a:pt x="354" y="5"/>
                  </a:lnTo>
                  <a:lnTo>
                    <a:pt x="364" y="8"/>
                  </a:lnTo>
                  <a:lnTo>
                    <a:pt x="372" y="13"/>
                  </a:lnTo>
                  <a:lnTo>
                    <a:pt x="381" y="21"/>
                  </a:lnTo>
                  <a:lnTo>
                    <a:pt x="388" y="31"/>
                  </a:lnTo>
                  <a:lnTo>
                    <a:pt x="395" y="42"/>
                  </a:lnTo>
                  <a:lnTo>
                    <a:pt x="395" y="42"/>
                  </a:lnTo>
                  <a:lnTo>
                    <a:pt x="396" y="48"/>
                  </a:lnTo>
                  <a:lnTo>
                    <a:pt x="395" y="54"/>
                  </a:lnTo>
                  <a:lnTo>
                    <a:pt x="391" y="59"/>
                  </a:lnTo>
                  <a:lnTo>
                    <a:pt x="385" y="63"/>
                  </a:lnTo>
                  <a:lnTo>
                    <a:pt x="385" y="63"/>
                  </a:lnTo>
                  <a:lnTo>
                    <a:pt x="380" y="64"/>
                  </a:lnTo>
                  <a:lnTo>
                    <a:pt x="380" y="64"/>
                  </a:lnTo>
                  <a:lnTo>
                    <a:pt x="375" y="63"/>
                  </a:lnTo>
                  <a:lnTo>
                    <a:pt x="370" y="61"/>
                  </a:lnTo>
                  <a:lnTo>
                    <a:pt x="367" y="58"/>
                  </a:lnTo>
                  <a:lnTo>
                    <a:pt x="365" y="53"/>
                  </a:lnTo>
                  <a:lnTo>
                    <a:pt x="365" y="53"/>
                  </a:lnTo>
                  <a:lnTo>
                    <a:pt x="361" y="47"/>
                  </a:lnTo>
                  <a:lnTo>
                    <a:pt x="356" y="42"/>
                  </a:lnTo>
                  <a:lnTo>
                    <a:pt x="351" y="38"/>
                  </a:lnTo>
                  <a:lnTo>
                    <a:pt x="346" y="36"/>
                  </a:lnTo>
                  <a:lnTo>
                    <a:pt x="341" y="33"/>
                  </a:lnTo>
                  <a:lnTo>
                    <a:pt x="335" y="33"/>
                  </a:lnTo>
                  <a:lnTo>
                    <a:pt x="326" y="32"/>
                  </a:lnTo>
                  <a:lnTo>
                    <a:pt x="326" y="32"/>
                  </a:lnTo>
                  <a:lnTo>
                    <a:pt x="319" y="32"/>
                  </a:lnTo>
                  <a:lnTo>
                    <a:pt x="319" y="32"/>
                  </a:lnTo>
                  <a:lnTo>
                    <a:pt x="316" y="32"/>
                  </a:lnTo>
                  <a:lnTo>
                    <a:pt x="16" y="3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40"/>
            <p:cNvSpPr>
              <a:spLocks/>
            </p:cNvSpPr>
            <p:nvPr/>
          </p:nvSpPr>
          <p:spPr bwMode="auto">
            <a:xfrm>
              <a:off x="309" y="1367"/>
              <a:ext cx="79" cy="13"/>
            </a:xfrm>
            <a:custGeom>
              <a:avLst/>
              <a:gdLst>
                <a:gd name="T0" fmla="*/ 16 w 396"/>
                <a:gd name="T1" fmla="*/ 33 h 64"/>
                <a:gd name="T2" fmla="*/ 16 w 396"/>
                <a:gd name="T3" fmla="*/ 33 h 64"/>
                <a:gd name="T4" fmla="*/ 8 w 396"/>
                <a:gd name="T5" fmla="*/ 32 h 64"/>
                <a:gd name="T6" fmla="*/ 3 w 396"/>
                <a:gd name="T7" fmla="*/ 28 h 64"/>
                <a:gd name="T8" fmla="*/ 1 w 396"/>
                <a:gd name="T9" fmla="*/ 23 h 64"/>
                <a:gd name="T10" fmla="*/ 0 w 396"/>
                <a:gd name="T11" fmla="*/ 17 h 64"/>
                <a:gd name="T12" fmla="*/ 0 w 396"/>
                <a:gd name="T13" fmla="*/ 17 h 64"/>
                <a:gd name="T14" fmla="*/ 1 w 396"/>
                <a:gd name="T15" fmla="*/ 10 h 64"/>
                <a:gd name="T16" fmla="*/ 3 w 396"/>
                <a:gd name="T17" fmla="*/ 5 h 64"/>
                <a:gd name="T18" fmla="*/ 8 w 396"/>
                <a:gd name="T19" fmla="*/ 2 h 64"/>
                <a:gd name="T20" fmla="*/ 16 w 396"/>
                <a:gd name="T21" fmla="*/ 0 h 64"/>
                <a:gd name="T22" fmla="*/ 316 w 396"/>
                <a:gd name="T23" fmla="*/ 0 h 64"/>
                <a:gd name="T24" fmla="*/ 316 w 396"/>
                <a:gd name="T25" fmla="*/ 0 h 64"/>
                <a:gd name="T26" fmla="*/ 325 w 396"/>
                <a:gd name="T27" fmla="*/ 0 h 64"/>
                <a:gd name="T28" fmla="*/ 325 w 396"/>
                <a:gd name="T29" fmla="*/ 0 h 64"/>
                <a:gd name="T30" fmla="*/ 335 w 396"/>
                <a:gd name="T31" fmla="*/ 0 h 64"/>
                <a:gd name="T32" fmla="*/ 344 w 396"/>
                <a:gd name="T33" fmla="*/ 2 h 64"/>
                <a:gd name="T34" fmla="*/ 354 w 396"/>
                <a:gd name="T35" fmla="*/ 4 h 64"/>
                <a:gd name="T36" fmla="*/ 364 w 396"/>
                <a:gd name="T37" fmla="*/ 8 h 64"/>
                <a:gd name="T38" fmla="*/ 372 w 396"/>
                <a:gd name="T39" fmla="*/ 14 h 64"/>
                <a:gd name="T40" fmla="*/ 381 w 396"/>
                <a:gd name="T41" fmla="*/ 22 h 64"/>
                <a:gd name="T42" fmla="*/ 388 w 396"/>
                <a:gd name="T43" fmla="*/ 30 h 64"/>
                <a:gd name="T44" fmla="*/ 395 w 396"/>
                <a:gd name="T45" fmla="*/ 42 h 64"/>
                <a:gd name="T46" fmla="*/ 395 w 396"/>
                <a:gd name="T47" fmla="*/ 42 h 64"/>
                <a:gd name="T48" fmla="*/ 396 w 396"/>
                <a:gd name="T49" fmla="*/ 48 h 64"/>
                <a:gd name="T50" fmla="*/ 395 w 396"/>
                <a:gd name="T51" fmla="*/ 54 h 64"/>
                <a:gd name="T52" fmla="*/ 391 w 396"/>
                <a:gd name="T53" fmla="*/ 59 h 64"/>
                <a:gd name="T54" fmla="*/ 385 w 396"/>
                <a:gd name="T55" fmla="*/ 63 h 64"/>
                <a:gd name="T56" fmla="*/ 385 w 396"/>
                <a:gd name="T57" fmla="*/ 63 h 64"/>
                <a:gd name="T58" fmla="*/ 380 w 396"/>
                <a:gd name="T59" fmla="*/ 64 h 64"/>
                <a:gd name="T60" fmla="*/ 380 w 396"/>
                <a:gd name="T61" fmla="*/ 64 h 64"/>
                <a:gd name="T62" fmla="*/ 375 w 396"/>
                <a:gd name="T63" fmla="*/ 64 h 64"/>
                <a:gd name="T64" fmla="*/ 370 w 396"/>
                <a:gd name="T65" fmla="*/ 61 h 64"/>
                <a:gd name="T66" fmla="*/ 367 w 396"/>
                <a:gd name="T67" fmla="*/ 58 h 64"/>
                <a:gd name="T68" fmla="*/ 365 w 396"/>
                <a:gd name="T69" fmla="*/ 54 h 64"/>
                <a:gd name="T70" fmla="*/ 365 w 396"/>
                <a:gd name="T71" fmla="*/ 54 h 64"/>
                <a:gd name="T72" fmla="*/ 361 w 396"/>
                <a:gd name="T73" fmla="*/ 48 h 64"/>
                <a:gd name="T74" fmla="*/ 356 w 396"/>
                <a:gd name="T75" fmla="*/ 43 h 64"/>
                <a:gd name="T76" fmla="*/ 351 w 396"/>
                <a:gd name="T77" fmla="*/ 39 h 64"/>
                <a:gd name="T78" fmla="*/ 346 w 396"/>
                <a:gd name="T79" fmla="*/ 37 h 64"/>
                <a:gd name="T80" fmla="*/ 341 w 396"/>
                <a:gd name="T81" fmla="*/ 34 h 64"/>
                <a:gd name="T82" fmla="*/ 335 w 396"/>
                <a:gd name="T83" fmla="*/ 33 h 64"/>
                <a:gd name="T84" fmla="*/ 326 w 396"/>
                <a:gd name="T85" fmla="*/ 33 h 64"/>
                <a:gd name="T86" fmla="*/ 326 w 396"/>
                <a:gd name="T87" fmla="*/ 33 h 64"/>
                <a:gd name="T88" fmla="*/ 319 w 396"/>
                <a:gd name="T89" fmla="*/ 33 h 64"/>
                <a:gd name="T90" fmla="*/ 319 w 396"/>
                <a:gd name="T91" fmla="*/ 33 h 64"/>
                <a:gd name="T92" fmla="*/ 316 w 396"/>
                <a:gd name="T93" fmla="*/ 33 h 64"/>
                <a:gd name="T94" fmla="*/ 16 w 396"/>
                <a:gd name="T95" fmla="*/ 3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16" y="33"/>
                  </a:moveTo>
                  <a:lnTo>
                    <a:pt x="16" y="33"/>
                  </a:lnTo>
                  <a:lnTo>
                    <a:pt x="8" y="32"/>
                  </a:lnTo>
                  <a:lnTo>
                    <a:pt x="3" y="28"/>
                  </a:lnTo>
                  <a:lnTo>
                    <a:pt x="1" y="23"/>
                  </a:lnTo>
                  <a:lnTo>
                    <a:pt x="0" y="17"/>
                  </a:lnTo>
                  <a:lnTo>
                    <a:pt x="0" y="17"/>
                  </a:lnTo>
                  <a:lnTo>
                    <a:pt x="1" y="10"/>
                  </a:lnTo>
                  <a:lnTo>
                    <a:pt x="3" y="5"/>
                  </a:lnTo>
                  <a:lnTo>
                    <a:pt x="8" y="2"/>
                  </a:lnTo>
                  <a:lnTo>
                    <a:pt x="16" y="0"/>
                  </a:lnTo>
                  <a:lnTo>
                    <a:pt x="316" y="0"/>
                  </a:lnTo>
                  <a:lnTo>
                    <a:pt x="316" y="0"/>
                  </a:lnTo>
                  <a:lnTo>
                    <a:pt x="325" y="0"/>
                  </a:lnTo>
                  <a:lnTo>
                    <a:pt x="325" y="0"/>
                  </a:lnTo>
                  <a:lnTo>
                    <a:pt x="335" y="0"/>
                  </a:lnTo>
                  <a:lnTo>
                    <a:pt x="344" y="2"/>
                  </a:lnTo>
                  <a:lnTo>
                    <a:pt x="354" y="4"/>
                  </a:lnTo>
                  <a:lnTo>
                    <a:pt x="364" y="8"/>
                  </a:lnTo>
                  <a:lnTo>
                    <a:pt x="372" y="14"/>
                  </a:lnTo>
                  <a:lnTo>
                    <a:pt x="381" y="22"/>
                  </a:lnTo>
                  <a:lnTo>
                    <a:pt x="388" y="30"/>
                  </a:lnTo>
                  <a:lnTo>
                    <a:pt x="395" y="42"/>
                  </a:lnTo>
                  <a:lnTo>
                    <a:pt x="395" y="42"/>
                  </a:lnTo>
                  <a:lnTo>
                    <a:pt x="396" y="48"/>
                  </a:lnTo>
                  <a:lnTo>
                    <a:pt x="395" y="54"/>
                  </a:lnTo>
                  <a:lnTo>
                    <a:pt x="391" y="59"/>
                  </a:lnTo>
                  <a:lnTo>
                    <a:pt x="385" y="63"/>
                  </a:lnTo>
                  <a:lnTo>
                    <a:pt x="385" y="63"/>
                  </a:lnTo>
                  <a:lnTo>
                    <a:pt x="380" y="64"/>
                  </a:lnTo>
                  <a:lnTo>
                    <a:pt x="380" y="64"/>
                  </a:lnTo>
                  <a:lnTo>
                    <a:pt x="375" y="64"/>
                  </a:lnTo>
                  <a:lnTo>
                    <a:pt x="370" y="61"/>
                  </a:lnTo>
                  <a:lnTo>
                    <a:pt x="367" y="58"/>
                  </a:lnTo>
                  <a:lnTo>
                    <a:pt x="365" y="54"/>
                  </a:lnTo>
                  <a:lnTo>
                    <a:pt x="365" y="54"/>
                  </a:lnTo>
                  <a:lnTo>
                    <a:pt x="361" y="48"/>
                  </a:lnTo>
                  <a:lnTo>
                    <a:pt x="356" y="43"/>
                  </a:lnTo>
                  <a:lnTo>
                    <a:pt x="351" y="39"/>
                  </a:lnTo>
                  <a:lnTo>
                    <a:pt x="346" y="37"/>
                  </a:lnTo>
                  <a:lnTo>
                    <a:pt x="341" y="34"/>
                  </a:lnTo>
                  <a:lnTo>
                    <a:pt x="335" y="33"/>
                  </a:lnTo>
                  <a:lnTo>
                    <a:pt x="326" y="33"/>
                  </a:lnTo>
                  <a:lnTo>
                    <a:pt x="326" y="33"/>
                  </a:lnTo>
                  <a:lnTo>
                    <a:pt x="319" y="33"/>
                  </a:lnTo>
                  <a:lnTo>
                    <a:pt x="319" y="33"/>
                  </a:lnTo>
                  <a:lnTo>
                    <a:pt x="316" y="33"/>
                  </a:lnTo>
                  <a:lnTo>
                    <a:pt x="16" y="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41"/>
            <p:cNvSpPr>
              <a:spLocks/>
            </p:cNvSpPr>
            <p:nvPr/>
          </p:nvSpPr>
          <p:spPr bwMode="auto">
            <a:xfrm>
              <a:off x="309" y="1339"/>
              <a:ext cx="79" cy="13"/>
            </a:xfrm>
            <a:custGeom>
              <a:avLst/>
              <a:gdLst>
                <a:gd name="T0" fmla="*/ 16 w 396"/>
                <a:gd name="T1" fmla="*/ 34 h 65"/>
                <a:gd name="T2" fmla="*/ 16 w 396"/>
                <a:gd name="T3" fmla="*/ 34 h 65"/>
                <a:gd name="T4" fmla="*/ 8 w 396"/>
                <a:gd name="T5" fmla="*/ 32 h 65"/>
                <a:gd name="T6" fmla="*/ 3 w 396"/>
                <a:gd name="T7" fmla="*/ 29 h 65"/>
                <a:gd name="T8" fmla="*/ 1 w 396"/>
                <a:gd name="T9" fmla="*/ 24 h 65"/>
                <a:gd name="T10" fmla="*/ 0 w 396"/>
                <a:gd name="T11" fmla="*/ 17 h 65"/>
                <a:gd name="T12" fmla="*/ 0 w 396"/>
                <a:gd name="T13" fmla="*/ 17 h 65"/>
                <a:gd name="T14" fmla="*/ 1 w 396"/>
                <a:gd name="T15" fmla="*/ 11 h 65"/>
                <a:gd name="T16" fmla="*/ 3 w 396"/>
                <a:gd name="T17" fmla="*/ 6 h 65"/>
                <a:gd name="T18" fmla="*/ 8 w 396"/>
                <a:gd name="T19" fmla="*/ 2 h 65"/>
                <a:gd name="T20" fmla="*/ 16 w 396"/>
                <a:gd name="T21" fmla="*/ 1 h 65"/>
                <a:gd name="T22" fmla="*/ 316 w 396"/>
                <a:gd name="T23" fmla="*/ 1 h 65"/>
                <a:gd name="T24" fmla="*/ 316 w 396"/>
                <a:gd name="T25" fmla="*/ 1 h 65"/>
                <a:gd name="T26" fmla="*/ 325 w 396"/>
                <a:gd name="T27" fmla="*/ 0 h 65"/>
                <a:gd name="T28" fmla="*/ 325 w 396"/>
                <a:gd name="T29" fmla="*/ 0 h 65"/>
                <a:gd name="T30" fmla="*/ 335 w 396"/>
                <a:gd name="T31" fmla="*/ 1 h 65"/>
                <a:gd name="T32" fmla="*/ 344 w 396"/>
                <a:gd name="T33" fmla="*/ 2 h 65"/>
                <a:gd name="T34" fmla="*/ 354 w 396"/>
                <a:gd name="T35" fmla="*/ 5 h 65"/>
                <a:gd name="T36" fmla="*/ 364 w 396"/>
                <a:gd name="T37" fmla="*/ 9 h 65"/>
                <a:gd name="T38" fmla="*/ 372 w 396"/>
                <a:gd name="T39" fmla="*/ 14 h 65"/>
                <a:gd name="T40" fmla="*/ 381 w 396"/>
                <a:gd name="T41" fmla="*/ 21 h 65"/>
                <a:gd name="T42" fmla="*/ 388 w 396"/>
                <a:gd name="T43" fmla="*/ 31 h 65"/>
                <a:gd name="T44" fmla="*/ 395 w 396"/>
                <a:gd name="T45" fmla="*/ 42 h 65"/>
                <a:gd name="T46" fmla="*/ 395 w 396"/>
                <a:gd name="T47" fmla="*/ 42 h 65"/>
                <a:gd name="T48" fmla="*/ 396 w 396"/>
                <a:gd name="T49" fmla="*/ 49 h 65"/>
                <a:gd name="T50" fmla="*/ 395 w 396"/>
                <a:gd name="T51" fmla="*/ 55 h 65"/>
                <a:gd name="T52" fmla="*/ 391 w 396"/>
                <a:gd name="T53" fmla="*/ 60 h 65"/>
                <a:gd name="T54" fmla="*/ 385 w 396"/>
                <a:gd name="T55" fmla="*/ 63 h 65"/>
                <a:gd name="T56" fmla="*/ 385 w 396"/>
                <a:gd name="T57" fmla="*/ 63 h 65"/>
                <a:gd name="T58" fmla="*/ 380 w 396"/>
                <a:gd name="T59" fmla="*/ 65 h 65"/>
                <a:gd name="T60" fmla="*/ 380 w 396"/>
                <a:gd name="T61" fmla="*/ 65 h 65"/>
                <a:gd name="T62" fmla="*/ 375 w 396"/>
                <a:gd name="T63" fmla="*/ 63 h 65"/>
                <a:gd name="T64" fmla="*/ 370 w 396"/>
                <a:gd name="T65" fmla="*/ 62 h 65"/>
                <a:gd name="T66" fmla="*/ 367 w 396"/>
                <a:gd name="T67" fmla="*/ 58 h 65"/>
                <a:gd name="T68" fmla="*/ 365 w 396"/>
                <a:gd name="T69" fmla="*/ 55 h 65"/>
                <a:gd name="T70" fmla="*/ 365 w 396"/>
                <a:gd name="T71" fmla="*/ 55 h 65"/>
                <a:gd name="T72" fmla="*/ 361 w 396"/>
                <a:gd name="T73" fmla="*/ 49 h 65"/>
                <a:gd name="T74" fmla="*/ 356 w 396"/>
                <a:gd name="T75" fmla="*/ 44 h 65"/>
                <a:gd name="T76" fmla="*/ 351 w 396"/>
                <a:gd name="T77" fmla="*/ 39 h 65"/>
                <a:gd name="T78" fmla="*/ 346 w 396"/>
                <a:gd name="T79" fmla="*/ 36 h 65"/>
                <a:gd name="T80" fmla="*/ 341 w 396"/>
                <a:gd name="T81" fmla="*/ 35 h 65"/>
                <a:gd name="T82" fmla="*/ 335 w 396"/>
                <a:gd name="T83" fmla="*/ 34 h 65"/>
                <a:gd name="T84" fmla="*/ 326 w 396"/>
                <a:gd name="T85" fmla="*/ 32 h 65"/>
                <a:gd name="T86" fmla="*/ 326 w 396"/>
                <a:gd name="T87" fmla="*/ 32 h 65"/>
                <a:gd name="T88" fmla="*/ 319 w 396"/>
                <a:gd name="T89" fmla="*/ 34 h 65"/>
                <a:gd name="T90" fmla="*/ 319 w 396"/>
                <a:gd name="T91" fmla="*/ 34 h 65"/>
                <a:gd name="T92" fmla="*/ 316 w 396"/>
                <a:gd name="T93" fmla="*/ 34 h 65"/>
                <a:gd name="T94" fmla="*/ 16 w 396"/>
                <a:gd name="T95" fmla="*/ 3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16" y="34"/>
                  </a:moveTo>
                  <a:lnTo>
                    <a:pt x="16" y="34"/>
                  </a:lnTo>
                  <a:lnTo>
                    <a:pt x="8" y="32"/>
                  </a:lnTo>
                  <a:lnTo>
                    <a:pt x="3" y="29"/>
                  </a:lnTo>
                  <a:lnTo>
                    <a:pt x="1" y="24"/>
                  </a:lnTo>
                  <a:lnTo>
                    <a:pt x="0" y="17"/>
                  </a:lnTo>
                  <a:lnTo>
                    <a:pt x="0" y="17"/>
                  </a:lnTo>
                  <a:lnTo>
                    <a:pt x="1" y="11"/>
                  </a:lnTo>
                  <a:lnTo>
                    <a:pt x="3" y="6"/>
                  </a:lnTo>
                  <a:lnTo>
                    <a:pt x="8" y="2"/>
                  </a:lnTo>
                  <a:lnTo>
                    <a:pt x="16" y="1"/>
                  </a:lnTo>
                  <a:lnTo>
                    <a:pt x="316" y="1"/>
                  </a:lnTo>
                  <a:lnTo>
                    <a:pt x="316" y="1"/>
                  </a:lnTo>
                  <a:lnTo>
                    <a:pt x="325" y="0"/>
                  </a:lnTo>
                  <a:lnTo>
                    <a:pt x="325" y="0"/>
                  </a:lnTo>
                  <a:lnTo>
                    <a:pt x="335" y="1"/>
                  </a:lnTo>
                  <a:lnTo>
                    <a:pt x="344" y="2"/>
                  </a:lnTo>
                  <a:lnTo>
                    <a:pt x="354" y="5"/>
                  </a:lnTo>
                  <a:lnTo>
                    <a:pt x="364" y="9"/>
                  </a:lnTo>
                  <a:lnTo>
                    <a:pt x="372" y="14"/>
                  </a:lnTo>
                  <a:lnTo>
                    <a:pt x="381" y="21"/>
                  </a:lnTo>
                  <a:lnTo>
                    <a:pt x="388" y="31"/>
                  </a:lnTo>
                  <a:lnTo>
                    <a:pt x="395" y="42"/>
                  </a:lnTo>
                  <a:lnTo>
                    <a:pt x="395" y="42"/>
                  </a:lnTo>
                  <a:lnTo>
                    <a:pt x="396" y="49"/>
                  </a:lnTo>
                  <a:lnTo>
                    <a:pt x="395" y="55"/>
                  </a:lnTo>
                  <a:lnTo>
                    <a:pt x="391" y="60"/>
                  </a:lnTo>
                  <a:lnTo>
                    <a:pt x="385" y="63"/>
                  </a:lnTo>
                  <a:lnTo>
                    <a:pt x="385" y="63"/>
                  </a:lnTo>
                  <a:lnTo>
                    <a:pt x="380" y="65"/>
                  </a:lnTo>
                  <a:lnTo>
                    <a:pt x="380" y="65"/>
                  </a:lnTo>
                  <a:lnTo>
                    <a:pt x="375" y="63"/>
                  </a:lnTo>
                  <a:lnTo>
                    <a:pt x="370" y="62"/>
                  </a:lnTo>
                  <a:lnTo>
                    <a:pt x="367" y="58"/>
                  </a:lnTo>
                  <a:lnTo>
                    <a:pt x="365" y="55"/>
                  </a:lnTo>
                  <a:lnTo>
                    <a:pt x="365" y="55"/>
                  </a:lnTo>
                  <a:lnTo>
                    <a:pt x="361" y="49"/>
                  </a:lnTo>
                  <a:lnTo>
                    <a:pt x="356" y="44"/>
                  </a:lnTo>
                  <a:lnTo>
                    <a:pt x="351" y="39"/>
                  </a:lnTo>
                  <a:lnTo>
                    <a:pt x="346" y="36"/>
                  </a:lnTo>
                  <a:lnTo>
                    <a:pt x="341" y="35"/>
                  </a:lnTo>
                  <a:lnTo>
                    <a:pt x="335" y="34"/>
                  </a:lnTo>
                  <a:lnTo>
                    <a:pt x="326" y="32"/>
                  </a:lnTo>
                  <a:lnTo>
                    <a:pt x="326" y="32"/>
                  </a:lnTo>
                  <a:lnTo>
                    <a:pt x="319" y="34"/>
                  </a:lnTo>
                  <a:lnTo>
                    <a:pt x="319" y="34"/>
                  </a:lnTo>
                  <a:lnTo>
                    <a:pt x="316" y="34"/>
                  </a:lnTo>
                  <a:lnTo>
                    <a:pt x="16" y="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42"/>
            <p:cNvSpPr>
              <a:spLocks/>
            </p:cNvSpPr>
            <p:nvPr/>
          </p:nvSpPr>
          <p:spPr bwMode="auto">
            <a:xfrm>
              <a:off x="293" y="1315"/>
              <a:ext cx="111" cy="150"/>
            </a:xfrm>
            <a:custGeom>
              <a:avLst/>
              <a:gdLst>
                <a:gd name="T0" fmla="*/ 332 w 557"/>
                <a:gd name="T1" fmla="*/ 0 h 749"/>
                <a:gd name="T2" fmla="*/ 332 w 557"/>
                <a:gd name="T3" fmla="*/ 0 h 749"/>
                <a:gd name="T4" fmla="*/ 299 w 557"/>
                <a:gd name="T5" fmla="*/ 1 h 749"/>
                <a:gd name="T6" fmla="*/ 267 w 557"/>
                <a:gd name="T7" fmla="*/ 3 h 749"/>
                <a:gd name="T8" fmla="*/ 200 w 557"/>
                <a:gd name="T9" fmla="*/ 6 h 749"/>
                <a:gd name="T10" fmla="*/ 200 w 557"/>
                <a:gd name="T11" fmla="*/ 6 h 749"/>
                <a:gd name="T12" fmla="*/ 132 w 557"/>
                <a:gd name="T13" fmla="*/ 9 h 749"/>
                <a:gd name="T14" fmla="*/ 98 w 557"/>
                <a:gd name="T15" fmla="*/ 10 h 749"/>
                <a:gd name="T16" fmla="*/ 66 w 557"/>
                <a:gd name="T17" fmla="*/ 11 h 749"/>
                <a:gd name="T18" fmla="*/ 66 w 557"/>
                <a:gd name="T19" fmla="*/ 11 h 749"/>
                <a:gd name="T20" fmla="*/ 32 w 557"/>
                <a:gd name="T21" fmla="*/ 10 h 749"/>
                <a:gd name="T22" fmla="*/ 0 w 557"/>
                <a:gd name="T23" fmla="*/ 9 h 749"/>
                <a:gd name="T24" fmla="*/ 0 w 557"/>
                <a:gd name="T25" fmla="*/ 9 h 749"/>
                <a:gd name="T26" fmla="*/ 0 w 557"/>
                <a:gd name="T27" fmla="*/ 349 h 749"/>
                <a:gd name="T28" fmla="*/ 0 w 557"/>
                <a:gd name="T29" fmla="*/ 713 h 749"/>
                <a:gd name="T30" fmla="*/ 0 w 557"/>
                <a:gd name="T31" fmla="*/ 713 h 749"/>
                <a:gd name="T32" fmla="*/ 71 w 557"/>
                <a:gd name="T33" fmla="*/ 709 h 749"/>
                <a:gd name="T34" fmla="*/ 144 w 557"/>
                <a:gd name="T35" fmla="*/ 706 h 749"/>
                <a:gd name="T36" fmla="*/ 220 w 557"/>
                <a:gd name="T37" fmla="*/ 704 h 749"/>
                <a:gd name="T38" fmla="*/ 297 w 557"/>
                <a:gd name="T39" fmla="*/ 703 h 749"/>
                <a:gd name="T40" fmla="*/ 297 w 557"/>
                <a:gd name="T41" fmla="*/ 703 h 749"/>
                <a:gd name="T42" fmla="*/ 353 w 557"/>
                <a:gd name="T43" fmla="*/ 703 h 749"/>
                <a:gd name="T44" fmla="*/ 407 w 557"/>
                <a:gd name="T45" fmla="*/ 706 h 749"/>
                <a:gd name="T46" fmla="*/ 434 w 557"/>
                <a:gd name="T47" fmla="*/ 709 h 749"/>
                <a:gd name="T48" fmla="*/ 458 w 557"/>
                <a:gd name="T49" fmla="*/ 711 h 749"/>
                <a:gd name="T50" fmla="*/ 484 w 557"/>
                <a:gd name="T51" fmla="*/ 715 h 749"/>
                <a:gd name="T52" fmla="*/ 508 w 557"/>
                <a:gd name="T53" fmla="*/ 720 h 749"/>
                <a:gd name="T54" fmla="*/ 508 w 557"/>
                <a:gd name="T55" fmla="*/ 720 h 749"/>
                <a:gd name="T56" fmla="*/ 512 w 557"/>
                <a:gd name="T57" fmla="*/ 723 h 749"/>
                <a:gd name="T58" fmla="*/ 517 w 557"/>
                <a:gd name="T59" fmla="*/ 726 h 749"/>
                <a:gd name="T60" fmla="*/ 528 w 557"/>
                <a:gd name="T61" fmla="*/ 735 h 749"/>
                <a:gd name="T62" fmla="*/ 540 w 557"/>
                <a:gd name="T63" fmla="*/ 744 h 749"/>
                <a:gd name="T64" fmla="*/ 545 w 557"/>
                <a:gd name="T65" fmla="*/ 747 h 749"/>
                <a:gd name="T66" fmla="*/ 550 w 557"/>
                <a:gd name="T67" fmla="*/ 749 h 749"/>
                <a:gd name="T68" fmla="*/ 550 w 557"/>
                <a:gd name="T69" fmla="*/ 749 h 749"/>
                <a:gd name="T70" fmla="*/ 553 w 557"/>
                <a:gd name="T71" fmla="*/ 747 h 749"/>
                <a:gd name="T72" fmla="*/ 555 w 557"/>
                <a:gd name="T73" fmla="*/ 745 h 749"/>
                <a:gd name="T74" fmla="*/ 557 w 557"/>
                <a:gd name="T75" fmla="*/ 741 h 749"/>
                <a:gd name="T76" fmla="*/ 557 w 557"/>
                <a:gd name="T77" fmla="*/ 736 h 749"/>
                <a:gd name="T78" fmla="*/ 557 w 557"/>
                <a:gd name="T79" fmla="*/ 736 h 749"/>
                <a:gd name="T80" fmla="*/ 557 w 557"/>
                <a:gd name="T81" fmla="*/ 65 h 749"/>
                <a:gd name="T82" fmla="*/ 557 w 557"/>
                <a:gd name="T83" fmla="*/ 65 h 749"/>
                <a:gd name="T84" fmla="*/ 547 w 557"/>
                <a:gd name="T85" fmla="*/ 56 h 749"/>
                <a:gd name="T86" fmla="*/ 535 w 557"/>
                <a:gd name="T87" fmla="*/ 47 h 749"/>
                <a:gd name="T88" fmla="*/ 524 w 557"/>
                <a:gd name="T89" fmla="*/ 40 h 749"/>
                <a:gd name="T90" fmla="*/ 513 w 557"/>
                <a:gd name="T91" fmla="*/ 34 h 749"/>
                <a:gd name="T92" fmla="*/ 499 w 557"/>
                <a:gd name="T93" fmla="*/ 28 h 749"/>
                <a:gd name="T94" fmla="*/ 487 w 557"/>
                <a:gd name="T95" fmla="*/ 21 h 749"/>
                <a:gd name="T96" fmla="*/ 473 w 557"/>
                <a:gd name="T97" fmla="*/ 18 h 749"/>
                <a:gd name="T98" fmla="*/ 460 w 557"/>
                <a:gd name="T99" fmla="*/ 14 h 749"/>
                <a:gd name="T100" fmla="*/ 430 w 557"/>
                <a:gd name="T101" fmla="*/ 8 h 749"/>
                <a:gd name="T102" fmla="*/ 399 w 557"/>
                <a:gd name="T103" fmla="*/ 4 h 749"/>
                <a:gd name="T104" fmla="*/ 365 w 557"/>
                <a:gd name="T105" fmla="*/ 1 h 749"/>
                <a:gd name="T106" fmla="*/ 332 w 557"/>
                <a:gd name="T107" fmla="*/ 0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7" h="749">
                  <a:moveTo>
                    <a:pt x="332" y="0"/>
                  </a:moveTo>
                  <a:lnTo>
                    <a:pt x="332" y="0"/>
                  </a:lnTo>
                  <a:lnTo>
                    <a:pt x="299" y="1"/>
                  </a:lnTo>
                  <a:lnTo>
                    <a:pt x="267" y="3"/>
                  </a:lnTo>
                  <a:lnTo>
                    <a:pt x="200" y="6"/>
                  </a:lnTo>
                  <a:lnTo>
                    <a:pt x="200" y="6"/>
                  </a:lnTo>
                  <a:lnTo>
                    <a:pt x="132" y="9"/>
                  </a:lnTo>
                  <a:lnTo>
                    <a:pt x="98" y="10"/>
                  </a:lnTo>
                  <a:lnTo>
                    <a:pt x="66" y="11"/>
                  </a:lnTo>
                  <a:lnTo>
                    <a:pt x="66" y="11"/>
                  </a:lnTo>
                  <a:lnTo>
                    <a:pt x="32" y="10"/>
                  </a:lnTo>
                  <a:lnTo>
                    <a:pt x="0" y="9"/>
                  </a:lnTo>
                  <a:lnTo>
                    <a:pt x="0" y="9"/>
                  </a:lnTo>
                  <a:lnTo>
                    <a:pt x="0" y="349"/>
                  </a:lnTo>
                  <a:lnTo>
                    <a:pt x="0" y="713"/>
                  </a:lnTo>
                  <a:lnTo>
                    <a:pt x="0" y="713"/>
                  </a:lnTo>
                  <a:lnTo>
                    <a:pt x="71" y="709"/>
                  </a:lnTo>
                  <a:lnTo>
                    <a:pt x="144" y="706"/>
                  </a:lnTo>
                  <a:lnTo>
                    <a:pt x="220" y="704"/>
                  </a:lnTo>
                  <a:lnTo>
                    <a:pt x="297" y="703"/>
                  </a:lnTo>
                  <a:lnTo>
                    <a:pt x="297" y="703"/>
                  </a:lnTo>
                  <a:lnTo>
                    <a:pt x="353" y="703"/>
                  </a:lnTo>
                  <a:lnTo>
                    <a:pt x="407" y="706"/>
                  </a:lnTo>
                  <a:lnTo>
                    <a:pt x="434" y="709"/>
                  </a:lnTo>
                  <a:lnTo>
                    <a:pt x="458" y="711"/>
                  </a:lnTo>
                  <a:lnTo>
                    <a:pt x="484" y="715"/>
                  </a:lnTo>
                  <a:lnTo>
                    <a:pt x="508" y="720"/>
                  </a:lnTo>
                  <a:lnTo>
                    <a:pt x="508" y="720"/>
                  </a:lnTo>
                  <a:lnTo>
                    <a:pt x="512" y="723"/>
                  </a:lnTo>
                  <a:lnTo>
                    <a:pt x="517" y="726"/>
                  </a:lnTo>
                  <a:lnTo>
                    <a:pt x="528" y="735"/>
                  </a:lnTo>
                  <a:lnTo>
                    <a:pt x="540" y="744"/>
                  </a:lnTo>
                  <a:lnTo>
                    <a:pt x="545" y="747"/>
                  </a:lnTo>
                  <a:lnTo>
                    <a:pt x="550" y="749"/>
                  </a:lnTo>
                  <a:lnTo>
                    <a:pt x="550" y="749"/>
                  </a:lnTo>
                  <a:lnTo>
                    <a:pt x="553" y="747"/>
                  </a:lnTo>
                  <a:lnTo>
                    <a:pt x="555" y="745"/>
                  </a:lnTo>
                  <a:lnTo>
                    <a:pt x="557" y="741"/>
                  </a:lnTo>
                  <a:lnTo>
                    <a:pt x="557" y="736"/>
                  </a:lnTo>
                  <a:lnTo>
                    <a:pt x="557" y="736"/>
                  </a:lnTo>
                  <a:lnTo>
                    <a:pt x="557" y="65"/>
                  </a:lnTo>
                  <a:lnTo>
                    <a:pt x="557" y="65"/>
                  </a:lnTo>
                  <a:lnTo>
                    <a:pt x="547" y="56"/>
                  </a:lnTo>
                  <a:lnTo>
                    <a:pt x="535" y="47"/>
                  </a:lnTo>
                  <a:lnTo>
                    <a:pt x="524" y="40"/>
                  </a:lnTo>
                  <a:lnTo>
                    <a:pt x="513" y="34"/>
                  </a:lnTo>
                  <a:lnTo>
                    <a:pt x="499" y="28"/>
                  </a:lnTo>
                  <a:lnTo>
                    <a:pt x="487" y="21"/>
                  </a:lnTo>
                  <a:lnTo>
                    <a:pt x="473" y="18"/>
                  </a:lnTo>
                  <a:lnTo>
                    <a:pt x="460" y="14"/>
                  </a:lnTo>
                  <a:lnTo>
                    <a:pt x="430" y="8"/>
                  </a:lnTo>
                  <a:lnTo>
                    <a:pt x="399" y="4"/>
                  </a:lnTo>
                  <a:lnTo>
                    <a:pt x="365" y="1"/>
                  </a:lnTo>
                  <a:lnTo>
                    <a:pt x="3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43"/>
            <p:cNvSpPr>
              <a:spLocks noEditPoints="1"/>
            </p:cNvSpPr>
            <p:nvPr/>
          </p:nvSpPr>
          <p:spPr bwMode="auto">
            <a:xfrm>
              <a:off x="288" y="1314"/>
              <a:ext cx="246" cy="158"/>
            </a:xfrm>
            <a:custGeom>
              <a:avLst/>
              <a:gdLst>
                <a:gd name="T0" fmla="*/ 89 w 1229"/>
                <a:gd name="T1" fmla="*/ 17 h 792"/>
                <a:gd name="T2" fmla="*/ 155 w 1229"/>
                <a:gd name="T3" fmla="*/ 15 h 792"/>
                <a:gd name="T4" fmla="*/ 223 w 1229"/>
                <a:gd name="T5" fmla="*/ 12 h 792"/>
                <a:gd name="T6" fmla="*/ 322 w 1229"/>
                <a:gd name="T7" fmla="*/ 7 h 792"/>
                <a:gd name="T8" fmla="*/ 355 w 1229"/>
                <a:gd name="T9" fmla="*/ 6 h 792"/>
                <a:gd name="T10" fmla="*/ 422 w 1229"/>
                <a:gd name="T11" fmla="*/ 10 h 792"/>
                <a:gd name="T12" fmla="*/ 483 w 1229"/>
                <a:gd name="T13" fmla="*/ 20 h 792"/>
                <a:gd name="T14" fmla="*/ 510 w 1229"/>
                <a:gd name="T15" fmla="*/ 27 h 792"/>
                <a:gd name="T16" fmla="*/ 536 w 1229"/>
                <a:gd name="T17" fmla="*/ 40 h 792"/>
                <a:gd name="T18" fmla="*/ 558 w 1229"/>
                <a:gd name="T19" fmla="*/ 53 h 792"/>
                <a:gd name="T20" fmla="*/ 580 w 1229"/>
                <a:gd name="T21" fmla="*/ 71 h 792"/>
                <a:gd name="T22" fmla="*/ 580 w 1229"/>
                <a:gd name="T23" fmla="*/ 742 h 792"/>
                <a:gd name="T24" fmla="*/ 580 w 1229"/>
                <a:gd name="T25" fmla="*/ 747 h 792"/>
                <a:gd name="T26" fmla="*/ 576 w 1229"/>
                <a:gd name="T27" fmla="*/ 753 h 792"/>
                <a:gd name="T28" fmla="*/ 573 w 1229"/>
                <a:gd name="T29" fmla="*/ 755 h 792"/>
                <a:gd name="T30" fmla="*/ 563 w 1229"/>
                <a:gd name="T31" fmla="*/ 750 h 792"/>
                <a:gd name="T32" fmla="*/ 540 w 1229"/>
                <a:gd name="T33" fmla="*/ 732 h 792"/>
                <a:gd name="T34" fmla="*/ 531 w 1229"/>
                <a:gd name="T35" fmla="*/ 726 h 792"/>
                <a:gd name="T36" fmla="*/ 507 w 1229"/>
                <a:gd name="T37" fmla="*/ 721 h 792"/>
                <a:gd name="T38" fmla="*/ 457 w 1229"/>
                <a:gd name="T39" fmla="*/ 715 h 792"/>
                <a:gd name="T40" fmla="*/ 376 w 1229"/>
                <a:gd name="T41" fmla="*/ 709 h 792"/>
                <a:gd name="T42" fmla="*/ 320 w 1229"/>
                <a:gd name="T43" fmla="*/ 709 h 792"/>
                <a:gd name="T44" fmla="*/ 167 w 1229"/>
                <a:gd name="T45" fmla="*/ 712 h 792"/>
                <a:gd name="T46" fmla="*/ 23 w 1229"/>
                <a:gd name="T47" fmla="*/ 719 h 792"/>
                <a:gd name="T48" fmla="*/ 23 w 1229"/>
                <a:gd name="T49" fmla="*/ 355 h 792"/>
                <a:gd name="T50" fmla="*/ 23 w 1229"/>
                <a:gd name="T51" fmla="*/ 15 h 792"/>
                <a:gd name="T52" fmla="*/ 89 w 1229"/>
                <a:gd name="T53" fmla="*/ 17 h 792"/>
                <a:gd name="T54" fmla="*/ 719 w 1229"/>
                <a:gd name="T55" fmla="*/ 0 h 792"/>
                <a:gd name="T56" fmla="*/ 660 w 1229"/>
                <a:gd name="T57" fmla="*/ 41 h 792"/>
                <a:gd name="T58" fmla="*/ 700 w 1229"/>
                <a:gd name="T59" fmla="*/ 25 h 792"/>
                <a:gd name="T60" fmla="*/ 745 w 1229"/>
                <a:gd name="T61" fmla="*/ 14 h 792"/>
                <a:gd name="T62" fmla="*/ 794 w 1229"/>
                <a:gd name="T63" fmla="*/ 9 h 792"/>
                <a:gd name="T64" fmla="*/ 847 w 1229"/>
                <a:gd name="T65" fmla="*/ 6 h 792"/>
                <a:gd name="T66" fmla="*/ 879 w 1229"/>
                <a:gd name="T67" fmla="*/ 7 h 792"/>
                <a:gd name="T68" fmla="*/ 978 w 1229"/>
                <a:gd name="T69" fmla="*/ 11 h 792"/>
                <a:gd name="T70" fmla="*/ 1046 w 1229"/>
                <a:gd name="T71" fmla="*/ 15 h 792"/>
                <a:gd name="T72" fmla="*/ 1112 w 1229"/>
                <a:gd name="T73" fmla="*/ 17 h 792"/>
                <a:gd name="T74" fmla="*/ 1145 w 1229"/>
                <a:gd name="T75" fmla="*/ 16 h 792"/>
                <a:gd name="T76" fmla="*/ 1176 w 1229"/>
                <a:gd name="T77" fmla="*/ 15 h 792"/>
                <a:gd name="T78" fmla="*/ 1176 w 1229"/>
                <a:gd name="T79" fmla="*/ 719 h 792"/>
                <a:gd name="T80" fmla="*/ 962 w 1229"/>
                <a:gd name="T81" fmla="*/ 710 h 792"/>
                <a:gd name="T82" fmla="*/ 887 w 1229"/>
                <a:gd name="T83" fmla="*/ 709 h 792"/>
                <a:gd name="T84" fmla="*/ 807 w 1229"/>
                <a:gd name="T85" fmla="*/ 710 h 792"/>
                <a:gd name="T86" fmla="*/ 732 w 1229"/>
                <a:gd name="T87" fmla="*/ 717 h 792"/>
                <a:gd name="T88" fmla="*/ 669 w 1229"/>
                <a:gd name="T89" fmla="*/ 730 h 792"/>
                <a:gd name="T90" fmla="*/ 642 w 1229"/>
                <a:gd name="T91" fmla="*/ 738 h 792"/>
                <a:gd name="T92" fmla="*/ 619 w 1229"/>
                <a:gd name="T93" fmla="*/ 750 h 792"/>
                <a:gd name="T94" fmla="*/ 619 w 1229"/>
                <a:gd name="T95" fmla="*/ 71 h 792"/>
                <a:gd name="T96" fmla="*/ 628 w 1229"/>
                <a:gd name="T97" fmla="*/ 63 h 792"/>
                <a:gd name="T98" fmla="*/ 596 w 1229"/>
                <a:gd name="T99" fmla="*/ 39 h 792"/>
                <a:gd name="T100" fmla="*/ 476 w 1229"/>
                <a:gd name="T101" fmla="*/ 0 h 792"/>
                <a:gd name="T102" fmla="*/ 0 w 1229"/>
                <a:gd name="T103" fmla="*/ 0 h 792"/>
                <a:gd name="T104" fmla="*/ 19 w 1229"/>
                <a:gd name="T105" fmla="*/ 765 h 792"/>
                <a:gd name="T106" fmla="*/ 701 w 1229"/>
                <a:gd name="T107" fmla="*/ 765 h 792"/>
                <a:gd name="T108" fmla="*/ 884 w 1229"/>
                <a:gd name="T109" fmla="*/ 724 h 792"/>
                <a:gd name="T110" fmla="*/ 1101 w 1229"/>
                <a:gd name="T111" fmla="*/ 760 h 792"/>
                <a:gd name="T112" fmla="*/ 1197 w 1229"/>
                <a:gd name="T113" fmla="*/ 0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29" h="792">
                  <a:moveTo>
                    <a:pt x="89" y="17"/>
                  </a:moveTo>
                  <a:lnTo>
                    <a:pt x="89" y="17"/>
                  </a:lnTo>
                  <a:lnTo>
                    <a:pt x="121" y="16"/>
                  </a:lnTo>
                  <a:lnTo>
                    <a:pt x="155" y="15"/>
                  </a:lnTo>
                  <a:lnTo>
                    <a:pt x="223" y="12"/>
                  </a:lnTo>
                  <a:lnTo>
                    <a:pt x="223" y="12"/>
                  </a:lnTo>
                  <a:lnTo>
                    <a:pt x="290" y="9"/>
                  </a:lnTo>
                  <a:lnTo>
                    <a:pt x="322" y="7"/>
                  </a:lnTo>
                  <a:lnTo>
                    <a:pt x="355" y="6"/>
                  </a:lnTo>
                  <a:lnTo>
                    <a:pt x="355" y="6"/>
                  </a:lnTo>
                  <a:lnTo>
                    <a:pt x="388" y="7"/>
                  </a:lnTo>
                  <a:lnTo>
                    <a:pt x="422" y="10"/>
                  </a:lnTo>
                  <a:lnTo>
                    <a:pt x="453" y="14"/>
                  </a:lnTo>
                  <a:lnTo>
                    <a:pt x="483" y="20"/>
                  </a:lnTo>
                  <a:lnTo>
                    <a:pt x="496" y="24"/>
                  </a:lnTo>
                  <a:lnTo>
                    <a:pt x="510" y="27"/>
                  </a:lnTo>
                  <a:lnTo>
                    <a:pt x="522" y="34"/>
                  </a:lnTo>
                  <a:lnTo>
                    <a:pt x="536" y="40"/>
                  </a:lnTo>
                  <a:lnTo>
                    <a:pt x="547" y="46"/>
                  </a:lnTo>
                  <a:lnTo>
                    <a:pt x="558" y="53"/>
                  </a:lnTo>
                  <a:lnTo>
                    <a:pt x="570" y="62"/>
                  </a:lnTo>
                  <a:lnTo>
                    <a:pt x="580" y="71"/>
                  </a:lnTo>
                  <a:lnTo>
                    <a:pt x="580" y="71"/>
                  </a:lnTo>
                  <a:lnTo>
                    <a:pt x="580" y="742"/>
                  </a:lnTo>
                  <a:lnTo>
                    <a:pt x="580" y="742"/>
                  </a:lnTo>
                  <a:lnTo>
                    <a:pt x="580" y="747"/>
                  </a:lnTo>
                  <a:lnTo>
                    <a:pt x="578" y="751"/>
                  </a:lnTo>
                  <a:lnTo>
                    <a:pt x="576" y="753"/>
                  </a:lnTo>
                  <a:lnTo>
                    <a:pt x="573" y="755"/>
                  </a:lnTo>
                  <a:lnTo>
                    <a:pt x="573" y="755"/>
                  </a:lnTo>
                  <a:lnTo>
                    <a:pt x="568" y="753"/>
                  </a:lnTo>
                  <a:lnTo>
                    <a:pt x="563" y="750"/>
                  </a:lnTo>
                  <a:lnTo>
                    <a:pt x="551" y="741"/>
                  </a:lnTo>
                  <a:lnTo>
                    <a:pt x="540" y="732"/>
                  </a:lnTo>
                  <a:lnTo>
                    <a:pt x="535" y="729"/>
                  </a:lnTo>
                  <a:lnTo>
                    <a:pt x="531" y="726"/>
                  </a:lnTo>
                  <a:lnTo>
                    <a:pt x="531" y="726"/>
                  </a:lnTo>
                  <a:lnTo>
                    <a:pt x="507" y="721"/>
                  </a:lnTo>
                  <a:lnTo>
                    <a:pt x="481" y="717"/>
                  </a:lnTo>
                  <a:lnTo>
                    <a:pt x="457" y="715"/>
                  </a:lnTo>
                  <a:lnTo>
                    <a:pt x="430" y="712"/>
                  </a:lnTo>
                  <a:lnTo>
                    <a:pt x="376" y="709"/>
                  </a:lnTo>
                  <a:lnTo>
                    <a:pt x="320" y="709"/>
                  </a:lnTo>
                  <a:lnTo>
                    <a:pt x="320" y="709"/>
                  </a:lnTo>
                  <a:lnTo>
                    <a:pt x="243" y="710"/>
                  </a:lnTo>
                  <a:lnTo>
                    <a:pt x="167" y="712"/>
                  </a:lnTo>
                  <a:lnTo>
                    <a:pt x="94" y="715"/>
                  </a:lnTo>
                  <a:lnTo>
                    <a:pt x="23" y="719"/>
                  </a:lnTo>
                  <a:lnTo>
                    <a:pt x="23" y="719"/>
                  </a:lnTo>
                  <a:lnTo>
                    <a:pt x="23" y="355"/>
                  </a:lnTo>
                  <a:lnTo>
                    <a:pt x="23" y="15"/>
                  </a:lnTo>
                  <a:lnTo>
                    <a:pt x="23" y="15"/>
                  </a:lnTo>
                  <a:lnTo>
                    <a:pt x="55" y="16"/>
                  </a:lnTo>
                  <a:lnTo>
                    <a:pt x="89" y="17"/>
                  </a:lnTo>
                  <a:close/>
                  <a:moveTo>
                    <a:pt x="1197" y="0"/>
                  </a:moveTo>
                  <a:lnTo>
                    <a:pt x="719" y="0"/>
                  </a:lnTo>
                  <a:lnTo>
                    <a:pt x="660" y="41"/>
                  </a:lnTo>
                  <a:lnTo>
                    <a:pt x="660" y="41"/>
                  </a:lnTo>
                  <a:lnTo>
                    <a:pt x="679" y="32"/>
                  </a:lnTo>
                  <a:lnTo>
                    <a:pt x="700" y="25"/>
                  </a:lnTo>
                  <a:lnTo>
                    <a:pt x="722" y="19"/>
                  </a:lnTo>
                  <a:lnTo>
                    <a:pt x="745" y="14"/>
                  </a:lnTo>
                  <a:lnTo>
                    <a:pt x="770" y="10"/>
                  </a:lnTo>
                  <a:lnTo>
                    <a:pt x="794" y="9"/>
                  </a:lnTo>
                  <a:lnTo>
                    <a:pt x="820" y="7"/>
                  </a:lnTo>
                  <a:lnTo>
                    <a:pt x="847" y="6"/>
                  </a:lnTo>
                  <a:lnTo>
                    <a:pt x="847" y="6"/>
                  </a:lnTo>
                  <a:lnTo>
                    <a:pt x="879" y="7"/>
                  </a:lnTo>
                  <a:lnTo>
                    <a:pt x="912" y="9"/>
                  </a:lnTo>
                  <a:lnTo>
                    <a:pt x="978" y="11"/>
                  </a:lnTo>
                  <a:lnTo>
                    <a:pt x="978" y="11"/>
                  </a:lnTo>
                  <a:lnTo>
                    <a:pt x="1046" y="15"/>
                  </a:lnTo>
                  <a:lnTo>
                    <a:pt x="1080" y="16"/>
                  </a:lnTo>
                  <a:lnTo>
                    <a:pt x="1112" y="17"/>
                  </a:lnTo>
                  <a:lnTo>
                    <a:pt x="1112" y="17"/>
                  </a:lnTo>
                  <a:lnTo>
                    <a:pt x="1145" y="16"/>
                  </a:lnTo>
                  <a:lnTo>
                    <a:pt x="1176" y="15"/>
                  </a:lnTo>
                  <a:lnTo>
                    <a:pt x="1176" y="15"/>
                  </a:lnTo>
                  <a:lnTo>
                    <a:pt x="1176" y="719"/>
                  </a:lnTo>
                  <a:lnTo>
                    <a:pt x="1176" y="719"/>
                  </a:lnTo>
                  <a:lnTo>
                    <a:pt x="1038" y="712"/>
                  </a:lnTo>
                  <a:lnTo>
                    <a:pt x="962" y="710"/>
                  </a:lnTo>
                  <a:lnTo>
                    <a:pt x="887" y="709"/>
                  </a:lnTo>
                  <a:lnTo>
                    <a:pt x="887" y="709"/>
                  </a:lnTo>
                  <a:lnTo>
                    <a:pt x="847" y="709"/>
                  </a:lnTo>
                  <a:lnTo>
                    <a:pt x="807" y="710"/>
                  </a:lnTo>
                  <a:lnTo>
                    <a:pt x="768" y="712"/>
                  </a:lnTo>
                  <a:lnTo>
                    <a:pt x="732" y="717"/>
                  </a:lnTo>
                  <a:lnTo>
                    <a:pt x="699" y="722"/>
                  </a:lnTo>
                  <a:lnTo>
                    <a:pt x="669" y="730"/>
                  </a:lnTo>
                  <a:lnTo>
                    <a:pt x="655" y="733"/>
                  </a:lnTo>
                  <a:lnTo>
                    <a:pt x="642" y="738"/>
                  </a:lnTo>
                  <a:lnTo>
                    <a:pt x="630" y="745"/>
                  </a:lnTo>
                  <a:lnTo>
                    <a:pt x="619" y="750"/>
                  </a:lnTo>
                  <a:lnTo>
                    <a:pt x="619" y="750"/>
                  </a:lnTo>
                  <a:lnTo>
                    <a:pt x="619" y="71"/>
                  </a:lnTo>
                  <a:lnTo>
                    <a:pt x="619" y="71"/>
                  </a:lnTo>
                  <a:lnTo>
                    <a:pt x="628" y="63"/>
                  </a:lnTo>
                  <a:lnTo>
                    <a:pt x="596" y="39"/>
                  </a:lnTo>
                  <a:lnTo>
                    <a:pt x="596" y="39"/>
                  </a:lnTo>
                  <a:lnTo>
                    <a:pt x="596" y="39"/>
                  </a:lnTo>
                  <a:lnTo>
                    <a:pt x="476" y="0"/>
                  </a:lnTo>
                  <a:lnTo>
                    <a:pt x="18" y="0"/>
                  </a:lnTo>
                  <a:lnTo>
                    <a:pt x="0" y="0"/>
                  </a:lnTo>
                  <a:lnTo>
                    <a:pt x="0" y="66"/>
                  </a:lnTo>
                  <a:lnTo>
                    <a:pt x="19" y="765"/>
                  </a:lnTo>
                  <a:lnTo>
                    <a:pt x="553" y="792"/>
                  </a:lnTo>
                  <a:lnTo>
                    <a:pt x="701" y="765"/>
                  </a:lnTo>
                  <a:lnTo>
                    <a:pt x="884" y="762"/>
                  </a:lnTo>
                  <a:lnTo>
                    <a:pt x="884" y="724"/>
                  </a:lnTo>
                  <a:lnTo>
                    <a:pt x="1101" y="724"/>
                  </a:lnTo>
                  <a:lnTo>
                    <a:pt x="1101" y="760"/>
                  </a:lnTo>
                  <a:lnTo>
                    <a:pt x="1229" y="758"/>
                  </a:lnTo>
                  <a:lnTo>
                    <a:pt x="1197" y="0"/>
                  </a:lnTo>
                  <a:close/>
                </a:path>
              </a:pathLst>
            </a:custGeom>
            <a:solidFill>
              <a:srgbClr val="FFFF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44"/>
            <p:cNvSpPr>
              <a:spLocks/>
            </p:cNvSpPr>
            <p:nvPr/>
          </p:nvSpPr>
          <p:spPr bwMode="auto">
            <a:xfrm>
              <a:off x="293" y="1315"/>
              <a:ext cx="111" cy="150"/>
            </a:xfrm>
            <a:custGeom>
              <a:avLst/>
              <a:gdLst>
                <a:gd name="T0" fmla="*/ 66 w 557"/>
                <a:gd name="T1" fmla="*/ 11 h 749"/>
                <a:gd name="T2" fmla="*/ 66 w 557"/>
                <a:gd name="T3" fmla="*/ 11 h 749"/>
                <a:gd name="T4" fmla="*/ 98 w 557"/>
                <a:gd name="T5" fmla="*/ 10 h 749"/>
                <a:gd name="T6" fmla="*/ 132 w 557"/>
                <a:gd name="T7" fmla="*/ 9 h 749"/>
                <a:gd name="T8" fmla="*/ 200 w 557"/>
                <a:gd name="T9" fmla="*/ 6 h 749"/>
                <a:gd name="T10" fmla="*/ 200 w 557"/>
                <a:gd name="T11" fmla="*/ 6 h 749"/>
                <a:gd name="T12" fmla="*/ 267 w 557"/>
                <a:gd name="T13" fmla="*/ 3 h 749"/>
                <a:gd name="T14" fmla="*/ 299 w 557"/>
                <a:gd name="T15" fmla="*/ 1 h 749"/>
                <a:gd name="T16" fmla="*/ 332 w 557"/>
                <a:gd name="T17" fmla="*/ 0 h 749"/>
                <a:gd name="T18" fmla="*/ 332 w 557"/>
                <a:gd name="T19" fmla="*/ 0 h 749"/>
                <a:gd name="T20" fmla="*/ 365 w 557"/>
                <a:gd name="T21" fmla="*/ 1 h 749"/>
                <a:gd name="T22" fmla="*/ 399 w 557"/>
                <a:gd name="T23" fmla="*/ 4 h 749"/>
                <a:gd name="T24" fmla="*/ 430 w 557"/>
                <a:gd name="T25" fmla="*/ 8 h 749"/>
                <a:gd name="T26" fmla="*/ 460 w 557"/>
                <a:gd name="T27" fmla="*/ 14 h 749"/>
                <a:gd name="T28" fmla="*/ 473 w 557"/>
                <a:gd name="T29" fmla="*/ 18 h 749"/>
                <a:gd name="T30" fmla="*/ 487 w 557"/>
                <a:gd name="T31" fmla="*/ 21 h 749"/>
                <a:gd name="T32" fmla="*/ 499 w 557"/>
                <a:gd name="T33" fmla="*/ 28 h 749"/>
                <a:gd name="T34" fmla="*/ 513 w 557"/>
                <a:gd name="T35" fmla="*/ 34 h 749"/>
                <a:gd name="T36" fmla="*/ 524 w 557"/>
                <a:gd name="T37" fmla="*/ 40 h 749"/>
                <a:gd name="T38" fmla="*/ 535 w 557"/>
                <a:gd name="T39" fmla="*/ 47 h 749"/>
                <a:gd name="T40" fmla="*/ 547 w 557"/>
                <a:gd name="T41" fmla="*/ 56 h 749"/>
                <a:gd name="T42" fmla="*/ 557 w 557"/>
                <a:gd name="T43" fmla="*/ 65 h 749"/>
                <a:gd name="T44" fmla="*/ 557 w 557"/>
                <a:gd name="T45" fmla="*/ 65 h 749"/>
                <a:gd name="T46" fmla="*/ 557 w 557"/>
                <a:gd name="T47" fmla="*/ 736 h 749"/>
                <a:gd name="T48" fmla="*/ 557 w 557"/>
                <a:gd name="T49" fmla="*/ 736 h 749"/>
                <a:gd name="T50" fmla="*/ 557 w 557"/>
                <a:gd name="T51" fmla="*/ 741 h 749"/>
                <a:gd name="T52" fmla="*/ 555 w 557"/>
                <a:gd name="T53" fmla="*/ 745 h 749"/>
                <a:gd name="T54" fmla="*/ 553 w 557"/>
                <a:gd name="T55" fmla="*/ 747 h 749"/>
                <a:gd name="T56" fmla="*/ 550 w 557"/>
                <a:gd name="T57" fmla="*/ 749 h 749"/>
                <a:gd name="T58" fmla="*/ 550 w 557"/>
                <a:gd name="T59" fmla="*/ 749 h 749"/>
                <a:gd name="T60" fmla="*/ 545 w 557"/>
                <a:gd name="T61" fmla="*/ 747 h 749"/>
                <a:gd name="T62" fmla="*/ 540 w 557"/>
                <a:gd name="T63" fmla="*/ 744 h 749"/>
                <a:gd name="T64" fmla="*/ 528 w 557"/>
                <a:gd name="T65" fmla="*/ 735 h 749"/>
                <a:gd name="T66" fmla="*/ 517 w 557"/>
                <a:gd name="T67" fmla="*/ 726 h 749"/>
                <a:gd name="T68" fmla="*/ 512 w 557"/>
                <a:gd name="T69" fmla="*/ 723 h 749"/>
                <a:gd name="T70" fmla="*/ 508 w 557"/>
                <a:gd name="T71" fmla="*/ 720 h 749"/>
                <a:gd name="T72" fmla="*/ 508 w 557"/>
                <a:gd name="T73" fmla="*/ 720 h 749"/>
                <a:gd name="T74" fmla="*/ 484 w 557"/>
                <a:gd name="T75" fmla="*/ 715 h 749"/>
                <a:gd name="T76" fmla="*/ 458 w 557"/>
                <a:gd name="T77" fmla="*/ 711 h 749"/>
                <a:gd name="T78" fmla="*/ 434 w 557"/>
                <a:gd name="T79" fmla="*/ 709 h 749"/>
                <a:gd name="T80" fmla="*/ 407 w 557"/>
                <a:gd name="T81" fmla="*/ 706 h 749"/>
                <a:gd name="T82" fmla="*/ 353 w 557"/>
                <a:gd name="T83" fmla="*/ 703 h 749"/>
                <a:gd name="T84" fmla="*/ 297 w 557"/>
                <a:gd name="T85" fmla="*/ 703 h 749"/>
                <a:gd name="T86" fmla="*/ 297 w 557"/>
                <a:gd name="T87" fmla="*/ 703 h 749"/>
                <a:gd name="T88" fmla="*/ 220 w 557"/>
                <a:gd name="T89" fmla="*/ 704 h 749"/>
                <a:gd name="T90" fmla="*/ 144 w 557"/>
                <a:gd name="T91" fmla="*/ 706 h 749"/>
                <a:gd name="T92" fmla="*/ 71 w 557"/>
                <a:gd name="T93" fmla="*/ 709 h 749"/>
                <a:gd name="T94" fmla="*/ 0 w 557"/>
                <a:gd name="T95" fmla="*/ 713 h 749"/>
                <a:gd name="T96" fmla="*/ 0 w 557"/>
                <a:gd name="T97" fmla="*/ 713 h 749"/>
                <a:gd name="T98" fmla="*/ 0 w 557"/>
                <a:gd name="T99" fmla="*/ 349 h 749"/>
                <a:gd name="T100" fmla="*/ 0 w 557"/>
                <a:gd name="T101" fmla="*/ 9 h 749"/>
                <a:gd name="T102" fmla="*/ 0 w 557"/>
                <a:gd name="T103" fmla="*/ 9 h 749"/>
                <a:gd name="T104" fmla="*/ 32 w 557"/>
                <a:gd name="T105" fmla="*/ 10 h 749"/>
                <a:gd name="T106" fmla="*/ 66 w 557"/>
                <a:gd name="T107" fmla="*/ 11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7" h="749">
                  <a:moveTo>
                    <a:pt x="66" y="11"/>
                  </a:moveTo>
                  <a:lnTo>
                    <a:pt x="66" y="11"/>
                  </a:lnTo>
                  <a:lnTo>
                    <a:pt x="98" y="10"/>
                  </a:lnTo>
                  <a:lnTo>
                    <a:pt x="132" y="9"/>
                  </a:lnTo>
                  <a:lnTo>
                    <a:pt x="200" y="6"/>
                  </a:lnTo>
                  <a:lnTo>
                    <a:pt x="200" y="6"/>
                  </a:lnTo>
                  <a:lnTo>
                    <a:pt x="267" y="3"/>
                  </a:lnTo>
                  <a:lnTo>
                    <a:pt x="299" y="1"/>
                  </a:lnTo>
                  <a:lnTo>
                    <a:pt x="332" y="0"/>
                  </a:lnTo>
                  <a:lnTo>
                    <a:pt x="332" y="0"/>
                  </a:lnTo>
                  <a:lnTo>
                    <a:pt x="365" y="1"/>
                  </a:lnTo>
                  <a:lnTo>
                    <a:pt x="399" y="4"/>
                  </a:lnTo>
                  <a:lnTo>
                    <a:pt x="430" y="8"/>
                  </a:lnTo>
                  <a:lnTo>
                    <a:pt x="460" y="14"/>
                  </a:lnTo>
                  <a:lnTo>
                    <a:pt x="473" y="18"/>
                  </a:lnTo>
                  <a:lnTo>
                    <a:pt x="487" y="21"/>
                  </a:lnTo>
                  <a:lnTo>
                    <a:pt x="499" y="28"/>
                  </a:lnTo>
                  <a:lnTo>
                    <a:pt x="513" y="34"/>
                  </a:lnTo>
                  <a:lnTo>
                    <a:pt x="524" y="40"/>
                  </a:lnTo>
                  <a:lnTo>
                    <a:pt x="535" y="47"/>
                  </a:lnTo>
                  <a:lnTo>
                    <a:pt x="547" y="56"/>
                  </a:lnTo>
                  <a:lnTo>
                    <a:pt x="557" y="65"/>
                  </a:lnTo>
                  <a:lnTo>
                    <a:pt x="557" y="65"/>
                  </a:lnTo>
                  <a:lnTo>
                    <a:pt x="557" y="736"/>
                  </a:lnTo>
                  <a:lnTo>
                    <a:pt x="557" y="736"/>
                  </a:lnTo>
                  <a:lnTo>
                    <a:pt x="557" y="741"/>
                  </a:lnTo>
                  <a:lnTo>
                    <a:pt x="555" y="745"/>
                  </a:lnTo>
                  <a:lnTo>
                    <a:pt x="553" y="747"/>
                  </a:lnTo>
                  <a:lnTo>
                    <a:pt x="550" y="749"/>
                  </a:lnTo>
                  <a:lnTo>
                    <a:pt x="550" y="749"/>
                  </a:lnTo>
                  <a:lnTo>
                    <a:pt x="545" y="747"/>
                  </a:lnTo>
                  <a:lnTo>
                    <a:pt x="540" y="744"/>
                  </a:lnTo>
                  <a:lnTo>
                    <a:pt x="528" y="735"/>
                  </a:lnTo>
                  <a:lnTo>
                    <a:pt x="517" y="726"/>
                  </a:lnTo>
                  <a:lnTo>
                    <a:pt x="512" y="723"/>
                  </a:lnTo>
                  <a:lnTo>
                    <a:pt x="508" y="720"/>
                  </a:lnTo>
                  <a:lnTo>
                    <a:pt x="508" y="720"/>
                  </a:lnTo>
                  <a:lnTo>
                    <a:pt x="484" y="715"/>
                  </a:lnTo>
                  <a:lnTo>
                    <a:pt x="458" y="711"/>
                  </a:lnTo>
                  <a:lnTo>
                    <a:pt x="434" y="709"/>
                  </a:lnTo>
                  <a:lnTo>
                    <a:pt x="407" y="706"/>
                  </a:lnTo>
                  <a:lnTo>
                    <a:pt x="353" y="703"/>
                  </a:lnTo>
                  <a:lnTo>
                    <a:pt x="297" y="703"/>
                  </a:lnTo>
                  <a:lnTo>
                    <a:pt x="297" y="703"/>
                  </a:lnTo>
                  <a:lnTo>
                    <a:pt x="220" y="704"/>
                  </a:lnTo>
                  <a:lnTo>
                    <a:pt x="144" y="706"/>
                  </a:lnTo>
                  <a:lnTo>
                    <a:pt x="71" y="709"/>
                  </a:lnTo>
                  <a:lnTo>
                    <a:pt x="0" y="713"/>
                  </a:lnTo>
                  <a:lnTo>
                    <a:pt x="0" y="713"/>
                  </a:lnTo>
                  <a:lnTo>
                    <a:pt x="0" y="349"/>
                  </a:lnTo>
                  <a:lnTo>
                    <a:pt x="0" y="9"/>
                  </a:lnTo>
                  <a:lnTo>
                    <a:pt x="0" y="9"/>
                  </a:lnTo>
                  <a:lnTo>
                    <a:pt x="32" y="10"/>
                  </a:lnTo>
                  <a:lnTo>
                    <a:pt x="66" y="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45"/>
            <p:cNvSpPr>
              <a:spLocks/>
            </p:cNvSpPr>
            <p:nvPr/>
          </p:nvSpPr>
          <p:spPr bwMode="auto">
            <a:xfrm>
              <a:off x="288" y="1314"/>
              <a:ext cx="246" cy="158"/>
            </a:xfrm>
            <a:custGeom>
              <a:avLst/>
              <a:gdLst>
                <a:gd name="T0" fmla="*/ 1197 w 1229"/>
                <a:gd name="T1" fmla="*/ 0 h 792"/>
                <a:gd name="T2" fmla="*/ 719 w 1229"/>
                <a:gd name="T3" fmla="*/ 0 h 792"/>
                <a:gd name="T4" fmla="*/ 660 w 1229"/>
                <a:gd name="T5" fmla="*/ 41 h 792"/>
                <a:gd name="T6" fmla="*/ 660 w 1229"/>
                <a:gd name="T7" fmla="*/ 41 h 792"/>
                <a:gd name="T8" fmla="*/ 679 w 1229"/>
                <a:gd name="T9" fmla="*/ 32 h 792"/>
                <a:gd name="T10" fmla="*/ 700 w 1229"/>
                <a:gd name="T11" fmla="*/ 25 h 792"/>
                <a:gd name="T12" fmla="*/ 722 w 1229"/>
                <a:gd name="T13" fmla="*/ 19 h 792"/>
                <a:gd name="T14" fmla="*/ 745 w 1229"/>
                <a:gd name="T15" fmla="*/ 14 h 792"/>
                <a:gd name="T16" fmla="*/ 770 w 1229"/>
                <a:gd name="T17" fmla="*/ 10 h 792"/>
                <a:gd name="T18" fmla="*/ 794 w 1229"/>
                <a:gd name="T19" fmla="*/ 9 h 792"/>
                <a:gd name="T20" fmla="*/ 820 w 1229"/>
                <a:gd name="T21" fmla="*/ 7 h 792"/>
                <a:gd name="T22" fmla="*/ 847 w 1229"/>
                <a:gd name="T23" fmla="*/ 6 h 792"/>
                <a:gd name="T24" fmla="*/ 847 w 1229"/>
                <a:gd name="T25" fmla="*/ 6 h 792"/>
                <a:gd name="T26" fmla="*/ 879 w 1229"/>
                <a:gd name="T27" fmla="*/ 7 h 792"/>
                <a:gd name="T28" fmla="*/ 912 w 1229"/>
                <a:gd name="T29" fmla="*/ 9 h 792"/>
                <a:gd name="T30" fmla="*/ 978 w 1229"/>
                <a:gd name="T31" fmla="*/ 11 h 792"/>
                <a:gd name="T32" fmla="*/ 978 w 1229"/>
                <a:gd name="T33" fmla="*/ 11 h 792"/>
                <a:gd name="T34" fmla="*/ 1046 w 1229"/>
                <a:gd name="T35" fmla="*/ 15 h 792"/>
                <a:gd name="T36" fmla="*/ 1080 w 1229"/>
                <a:gd name="T37" fmla="*/ 16 h 792"/>
                <a:gd name="T38" fmla="*/ 1112 w 1229"/>
                <a:gd name="T39" fmla="*/ 17 h 792"/>
                <a:gd name="T40" fmla="*/ 1112 w 1229"/>
                <a:gd name="T41" fmla="*/ 17 h 792"/>
                <a:gd name="T42" fmla="*/ 1145 w 1229"/>
                <a:gd name="T43" fmla="*/ 16 h 792"/>
                <a:gd name="T44" fmla="*/ 1176 w 1229"/>
                <a:gd name="T45" fmla="*/ 15 h 792"/>
                <a:gd name="T46" fmla="*/ 1176 w 1229"/>
                <a:gd name="T47" fmla="*/ 15 h 792"/>
                <a:gd name="T48" fmla="*/ 1176 w 1229"/>
                <a:gd name="T49" fmla="*/ 719 h 792"/>
                <a:gd name="T50" fmla="*/ 1176 w 1229"/>
                <a:gd name="T51" fmla="*/ 719 h 792"/>
                <a:gd name="T52" fmla="*/ 1038 w 1229"/>
                <a:gd name="T53" fmla="*/ 712 h 792"/>
                <a:gd name="T54" fmla="*/ 962 w 1229"/>
                <a:gd name="T55" fmla="*/ 710 h 792"/>
                <a:gd name="T56" fmla="*/ 887 w 1229"/>
                <a:gd name="T57" fmla="*/ 709 h 792"/>
                <a:gd name="T58" fmla="*/ 887 w 1229"/>
                <a:gd name="T59" fmla="*/ 709 h 792"/>
                <a:gd name="T60" fmla="*/ 847 w 1229"/>
                <a:gd name="T61" fmla="*/ 709 h 792"/>
                <a:gd name="T62" fmla="*/ 807 w 1229"/>
                <a:gd name="T63" fmla="*/ 710 h 792"/>
                <a:gd name="T64" fmla="*/ 768 w 1229"/>
                <a:gd name="T65" fmla="*/ 712 h 792"/>
                <a:gd name="T66" fmla="*/ 732 w 1229"/>
                <a:gd name="T67" fmla="*/ 717 h 792"/>
                <a:gd name="T68" fmla="*/ 699 w 1229"/>
                <a:gd name="T69" fmla="*/ 722 h 792"/>
                <a:gd name="T70" fmla="*/ 669 w 1229"/>
                <a:gd name="T71" fmla="*/ 730 h 792"/>
                <a:gd name="T72" fmla="*/ 655 w 1229"/>
                <a:gd name="T73" fmla="*/ 733 h 792"/>
                <a:gd name="T74" fmla="*/ 642 w 1229"/>
                <a:gd name="T75" fmla="*/ 738 h 792"/>
                <a:gd name="T76" fmla="*/ 630 w 1229"/>
                <a:gd name="T77" fmla="*/ 745 h 792"/>
                <a:gd name="T78" fmla="*/ 619 w 1229"/>
                <a:gd name="T79" fmla="*/ 750 h 792"/>
                <a:gd name="T80" fmla="*/ 619 w 1229"/>
                <a:gd name="T81" fmla="*/ 750 h 792"/>
                <a:gd name="T82" fmla="*/ 619 w 1229"/>
                <a:gd name="T83" fmla="*/ 71 h 792"/>
                <a:gd name="T84" fmla="*/ 619 w 1229"/>
                <a:gd name="T85" fmla="*/ 71 h 792"/>
                <a:gd name="T86" fmla="*/ 628 w 1229"/>
                <a:gd name="T87" fmla="*/ 63 h 792"/>
                <a:gd name="T88" fmla="*/ 596 w 1229"/>
                <a:gd name="T89" fmla="*/ 39 h 792"/>
                <a:gd name="T90" fmla="*/ 596 w 1229"/>
                <a:gd name="T91" fmla="*/ 39 h 792"/>
                <a:gd name="T92" fmla="*/ 596 w 1229"/>
                <a:gd name="T93" fmla="*/ 39 h 792"/>
                <a:gd name="T94" fmla="*/ 476 w 1229"/>
                <a:gd name="T95" fmla="*/ 0 h 792"/>
                <a:gd name="T96" fmla="*/ 18 w 1229"/>
                <a:gd name="T97" fmla="*/ 0 h 792"/>
                <a:gd name="T98" fmla="*/ 0 w 1229"/>
                <a:gd name="T99" fmla="*/ 0 h 792"/>
                <a:gd name="T100" fmla="*/ 0 w 1229"/>
                <a:gd name="T101" fmla="*/ 66 h 792"/>
                <a:gd name="T102" fmla="*/ 19 w 1229"/>
                <a:gd name="T103" fmla="*/ 765 h 792"/>
                <a:gd name="T104" fmla="*/ 553 w 1229"/>
                <a:gd name="T105" fmla="*/ 792 h 792"/>
                <a:gd name="T106" fmla="*/ 701 w 1229"/>
                <a:gd name="T107" fmla="*/ 765 h 792"/>
                <a:gd name="T108" fmla="*/ 884 w 1229"/>
                <a:gd name="T109" fmla="*/ 762 h 792"/>
                <a:gd name="T110" fmla="*/ 884 w 1229"/>
                <a:gd name="T111" fmla="*/ 724 h 792"/>
                <a:gd name="T112" fmla="*/ 1101 w 1229"/>
                <a:gd name="T113" fmla="*/ 724 h 792"/>
                <a:gd name="T114" fmla="*/ 1101 w 1229"/>
                <a:gd name="T115" fmla="*/ 760 h 792"/>
                <a:gd name="T116" fmla="*/ 1229 w 1229"/>
                <a:gd name="T117" fmla="*/ 758 h 792"/>
                <a:gd name="T118" fmla="*/ 1197 w 1229"/>
                <a:gd name="T119" fmla="*/ 0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29" h="792">
                  <a:moveTo>
                    <a:pt x="1197" y="0"/>
                  </a:moveTo>
                  <a:lnTo>
                    <a:pt x="719" y="0"/>
                  </a:lnTo>
                  <a:lnTo>
                    <a:pt x="660" y="41"/>
                  </a:lnTo>
                  <a:lnTo>
                    <a:pt x="660" y="41"/>
                  </a:lnTo>
                  <a:lnTo>
                    <a:pt x="679" y="32"/>
                  </a:lnTo>
                  <a:lnTo>
                    <a:pt x="700" y="25"/>
                  </a:lnTo>
                  <a:lnTo>
                    <a:pt x="722" y="19"/>
                  </a:lnTo>
                  <a:lnTo>
                    <a:pt x="745" y="14"/>
                  </a:lnTo>
                  <a:lnTo>
                    <a:pt x="770" y="10"/>
                  </a:lnTo>
                  <a:lnTo>
                    <a:pt x="794" y="9"/>
                  </a:lnTo>
                  <a:lnTo>
                    <a:pt x="820" y="7"/>
                  </a:lnTo>
                  <a:lnTo>
                    <a:pt x="847" y="6"/>
                  </a:lnTo>
                  <a:lnTo>
                    <a:pt x="847" y="6"/>
                  </a:lnTo>
                  <a:lnTo>
                    <a:pt x="879" y="7"/>
                  </a:lnTo>
                  <a:lnTo>
                    <a:pt x="912" y="9"/>
                  </a:lnTo>
                  <a:lnTo>
                    <a:pt x="978" y="11"/>
                  </a:lnTo>
                  <a:lnTo>
                    <a:pt x="978" y="11"/>
                  </a:lnTo>
                  <a:lnTo>
                    <a:pt x="1046" y="15"/>
                  </a:lnTo>
                  <a:lnTo>
                    <a:pt x="1080" y="16"/>
                  </a:lnTo>
                  <a:lnTo>
                    <a:pt x="1112" y="17"/>
                  </a:lnTo>
                  <a:lnTo>
                    <a:pt x="1112" y="17"/>
                  </a:lnTo>
                  <a:lnTo>
                    <a:pt x="1145" y="16"/>
                  </a:lnTo>
                  <a:lnTo>
                    <a:pt x="1176" y="15"/>
                  </a:lnTo>
                  <a:lnTo>
                    <a:pt x="1176" y="15"/>
                  </a:lnTo>
                  <a:lnTo>
                    <a:pt x="1176" y="719"/>
                  </a:lnTo>
                  <a:lnTo>
                    <a:pt x="1176" y="719"/>
                  </a:lnTo>
                  <a:lnTo>
                    <a:pt x="1038" y="712"/>
                  </a:lnTo>
                  <a:lnTo>
                    <a:pt x="962" y="710"/>
                  </a:lnTo>
                  <a:lnTo>
                    <a:pt x="887" y="709"/>
                  </a:lnTo>
                  <a:lnTo>
                    <a:pt x="887" y="709"/>
                  </a:lnTo>
                  <a:lnTo>
                    <a:pt x="847" y="709"/>
                  </a:lnTo>
                  <a:lnTo>
                    <a:pt x="807" y="710"/>
                  </a:lnTo>
                  <a:lnTo>
                    <a:pt x="768" y="712"/>
                  </a:lnTo>
                  <a:lnTo>
                    <a:pt x="732" y="717"/>
                  </a:lnTo>
                  <a:lnTo>
                    <a:pt x="699" y="722"/>
                  </a:lnTo>
                  <a:lnTo>
                    <a:pt x="669" y="730"/>
                  </a:lnTo>
                  <a:lnTo>
                    <a:pt x="655" y="733"/>
                  </a:lnTo>
                  <a:lnTo>
                    <a:pt x="642" y="738"/>
                  </a:lnTo>
                  <a:lnTo>
                    <a:pt x="630" y="745"/>
                  </a:lnTo>
                  <a:lnTo>
                    <a:pt x="619" y="750"/>
                  </a:lnTo>
                  <a:lnTo>
                    <a:pt x="619" y="750"/>
                  </a:lnTo>
                  <a:lnTo>
                    <a:pt x="619" y="71"/>
                  </a:lnTo>
                  <a:lnTo>
                    <a:pt x="619" y="71"/>
                  </a:lnTo>
                  <a:lnTo>
                    <a:pt x="628" y="63"/>
                  </a:lnTo>
                  <a:lnTo>
                    <a:pt x="596" y="39"/>
                  </a:lnTo>
                  <a:lnTo>
                    <a:pt x="596" y="39"/>
                  </a:lnTo>
                  <a:lnTo>
                    <a:pt x="596" y="39"/>
                  </a:lnTo>
                  <a:lnTo>
                    <a:pt x="476" y="0"/>
                  </a:lnTo>
                  <a:lnTo>
                    <a:pt x="18" y="0"/>
                  </a:lnTo>
                  <a:lnTo>
                    <a:pt x="0" y="0"/>
                  </a:lnTo>
                  <a:lnTo>
                    <a:pt x="0" y="66"/>
                  </a:lnTo>
                  <a:lnTo>
                    <a:pt x="19" y="765"/>
                  </a:lnTo>
                  <a:lnTo>
                    <a:pt x="553" y="792"/>
                  </a:lnTo>
                  <a:lnTo>
                    <a:pt x="701" y="765"/>
                  </a:lnTo>
                  <a:lnTo>
                    <a:pt x="884" y="762"/>
                  </a:lnTo>
                  <a:lnTo>
                    <a:pt x="884" y="724"/>
                  </a:lnTo>
                  <a:lnTo>
                    <a:pt x="1101" y="724"/>
                  </a:lnTo>
                  <a:lnTo>
                    <a:pt x="1101" y="760"/>
                  </a:lnTo>
                  <a:lnTo>
                    <a:pt x="1229" y="758"/>
                  </a:lnTo>
                  <a:lnTo>
                    <a:pt x="11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46"/>
            <p:cNvSpPr>
              <a:spLocks/>
            </p:cNvSpPr>
            <p:nvPr/>
          </p:nvSpPr>
          <p:spPr bwMode="auto">
            <a:xfrm>
              <a:off x="309" y="1339"/>
              <a:ext cx="79" cy="13"/>
            </a:xfrm>
            <a:custGeom>
              <a:avLst/>
              <a:gdLst>
                <a:gd name="T0" fmla="*/ 325 w 396"/>
                <a:gd name="T1" fmla="*/ 0 h 65"/>
                <a:gd name="T2" fmla="*/ 325 w 396"/>
                <a:gd name="T3" fmla="*/ 0 h 65"/>
                <a:gd name="T4" fmla="*/ 316 w 396"/>
                <a:gd name="T5" fmla="*/ 1 h 65"/>
                <a:gd name="T6" fmla="*/ 16 w 396"/>
                <a:gd name="T7" fmla="*/ 1 h 65"/>
                <a:gd name="T8" fmla="*/ 16 w 396"/>
                <a:gd name="T9" fmla="*/ 1 h 65"/>
                <a:gd name="T10" fmla="*/ 8 w 396"/>
                <a:gd name="T11" fmla="*/ 2 h 65"/>
                <a:gd name="T12" fmla="*/ 3 w 396"/>
                <a:gd name="T13" fmla="*/ 6 h 65"/>
                <a:gd name="T14" fmla="*/ 1 w 396"/>
                <a:gd name="T15" fmla="*/ 11 h 65"/>
                <a:gd name="T16" fmla="*/ 0 w 396"/>
                <a:gd name="T17" fmla="*/ 17 h 65"/>
                <a:gd name="T18" fmla="*/ 0 w 396"/>
                <a:gd name="T19" fmla="*/ 17 h 65"/>
                <a:gd name="T20" fmla="*/ 1 w 396"/>
                <a:gd name="T21" fmla="*/ 24 h 65"/>
                <a:gd name="T22" fmla="*/ 3 w 396"/>
                <a:gd name="T23" fmla="*/ 29 h 65"/>
                <a:gd name="T24" fmla="*/ 8 w 396"/>
                <a:gd name="T25" fmla="*/ 32 h 65"/>
                <a:gd name="T26" fmla="*/ 16 w 396"/>
                <a:gd name="T27" fmla="*/ 34 h 65"/>
                <a:gd name="T28" fmla="*/ 316 w 396"/>
                <a:gd name="T29" fmla="*/ 34 h 65"/>
                <a:gd name="T30" fmla="*/ 316 w 396"/>
                <a:gd name="T31" fmla="*/ 34 h 65"/>
                <a:gd name="T32" fmla="*/ 319 w 396"/>
                <a:gd name="T33" fmla="*/ 34 h 65"/>
                <a:gd name="T34" fmla="*/ 319 w 396"/>
                <a:gd name="T35" fmla="*/ 34 h 65"/>
                <a:gd name="T36" fmla="*/ 326 w 396"/>
                <a:gd name="T37" fmla="*/ 32 h 65"/>
                <a:gd name="T38" fmla="*/ 326 w 396"/>
                <a:gd name="T39" fmla="*/ 32 h 65"/>
                <a:gd name="T40" fmla="*/ 335 w 396"/>
                <a:gd name="T41" fmla="*/ 34 h 65"/>
                <a:gd name="T42" fmla="*/ 341 w 396"/>
                <a:gd name="T43" fmla="*/ 35 h 65"/>
                <a:gd name="T44" fmla="*/ 346 w 396"/>
                <a:gd name="T45" fmla="*/ 36 h 65"/>
                <a:gd name="T46" fmla="*/ 351 w 396"/>
                <a:gd name="T47" fmla="*/ 39 h 65"/>
                <a:gd name="T48" fmla="*/ 356 w 396"/>
                <a:gd name="T49" fmla="*/ 44 h 65"/>
                <a:gd name="T50" fmla="*/ 361 w 396"/>
                <a:gd name="T51" fmla="*/ 49 h 65"/>
                <a:gd name="T52" fmla="*/ 365 w 396"/>
                <a:gd name="T53" fmla="*/ 55 h 65"/>
                <a:gd name="T54" fmla="*/ 365 w 396"/>
                <a:gd name="T55" fmla="*/ 55 h 65"/>
                <a:gd name="T56" fmla="*/ 367 w 396"/>
                <a:gd name="T57" fmla="*/ 58 h 65"/>
                <a:gd name="T58" fmla="*/ 370 w 396"/>
                <a:gd name="T59" fmla="*/ 62 h 65"/>
                <a:gd name="T60" fmla="*/ 375 w 396"/>
                <a:gd name="T61" fmla="*/ 63 h 65"/>
                <a:gd name="T62" fmla="*/ 380 w 396"/>
                <a:gd name="T63" fmla="*/ 65 h 65"/>
                <a:gd name="T64" fmla="*/ 380 w 396"/>
                <a:gd name="T65" fmla="*/ 65 h 65"/>
                <a:gd name="T66" fmla="*/ 385 w 396"/>
                <a:gd name="T67" fmla="*/ 63 h 65"/>
                <a:gd name="T68" fmla="*/ 385 w 396"/>
                <a:gd name="T69" fmla="*/ 63 h 65"/>
                <a:gd name="T70" fmla="*/ 391 w 396"/>
                <a:gd name="T71" fmla="*/ 60 h 65"/>
                <a:gd name="T72" fmla="*/ 395 w 396"/>
                <a:gd name="T73" fmla="*/ 55 h 65"/>
                <a:gd name="T74" fmla="*/ 396 w 396"/>
                <a:gd name="T75" fmla="*/ 49 h 65"/>
                <a:gd name="T76" fmla="*/ 395 w 396"/>
                <a:gd name="T77" fmla="*/ 42 h 65"/>
                <a:gd name="T78" fmla="*/ 395 w 396"/>
                <a:gd name="T79" fmla="*/ 42 h 65"/>
                <a:gd name="T80" fmla="*/ 388 w 396"/>
                <a:gd name="T81" fmla="*/ 31 h 65"/>
                <a:gd name="T82" fmla="*/ 381 w 396"/>
                <a:gd name="T83" fmla="*/ 21 h 65"/>
                <a:gd name="T84" fmla="*/ 372 w 396"/>
                <a:gd name="T85" fmla="*/ 14 h 65"/>
                <a:gd name="T86" fmla="*/ 364 w 396"/>
                <a:gd name="T87" fmla="*/ 9 h 65"/>
                <a:gd name="T88" fmla="*/ 354 w 396"/>
                <a:gd name="T89" fmla="*/ 5 h 65"/>
                <a:gd name="T90" fmla="*/ 344 w 396"/>
                <a:gd name="T91" fmla="*/ 2 h 65"/>
                <a:gd name="T92" fmla="*/ 335 w 396"/>
                <a:gd name="T93" fmla="*/ 1 h 65"/>
                <a:gd name="T94" fmla="*/ 325 w 396"/>
                <a:gd name="T9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325" y="0"/>
                  </a:moveTo>
                  <a:lnTo>
                    <a:pt x="325" y="0"/>
                  </a:lnTo>
                  <a:lnTo>
                    <a:pt x="316" y="1"/>
                  </a:lnTo>
                  <a:lnTo>
                    <a:pt x="16" y="1"/>
                  </a:lnTo>
                  <a:lnTo>
                    <a:pt x="16" y="1"/>
                  </a:lnTo>
                  <a:lnTo>
                    <a:pt x="8" y="2"/>
                  </a:lnTo>
                  <a:lnTo>
                    <a:pt x="3" y="6"/>
                  </a:lnTo>
                  <a:lnTo>
                    <a:pt x="1" y="11"/>
                  </a:lnTo>
                  <a:lnTo>
                    <a:pt x="0" y="17"/>
                  </a:lnTo>
                  <a:lnTo>
                    <a:pt x="0" y="17"/>
                  </a:lnTo>
                  <a:lnTo>
                    <a:pt x="1" y="24"/>
                  </a:lnTo>
                  <a:lnTo>
                    <a:pt x="3" y="29"/>
                  </a:lnTo>
                  <a:lnTo>
                    <a:pt x="8" y="32"/>
                  </a:lnTo>
                  <a:lnTo>
                    <a:pt x="16" y="34"/>
                  </a:lnTo>
                  <a:lnTo>
                    <a:pt x="316" y="34"/>
                  </a:lnTo>
                  <a:lnTo>
                    <a:pt x="316" y="34"/>
                  </a:lnTo>
                  <a:lnTo>
                    <a:pt x="319" y="34"/>
                  </a:lnTo>
                  <a:lnTo>
                    <a:pt x="319" y="34"/>
                  </a:lnTo>
                  <a:lnTo>
                    <a:pt x="326" y="32"/>
                  </a:lnTo>
                  <a:lnTo>
                    <a:pt x="326" y="32"/>
                  </a:lnTo>
                  <a:lnTo>
                    <a:pt x="335" y="34"/>
                  </a:lnTo>
                  <a:lnTo>
                    <a:pt x="341" y="35"/>
                  </a:lnTo>
                  <a:lnTo>
                    <a:pt x="346" y="36"/>
                  </a:lnTo>
                  <a:lnTo>
                    <a:pt x="351" y="39"/>
                  </a:lnTo>
                  <a:lnTo>
                    <a:pt x="356" y="44"/>
                  </a:lnTo>
                  <a:lnTo>
                    <a:pt x="361" y="49"/>
                  </a:lnTo>
                  <a:lnTo>
                    <a:pt x="365" y="55"/>
                  </a:lnTo>
                  <a:lnTo>
                    <a:pt x="365" y="55"/>
                  </a:lnTo>
                  <a:lnTo>
                    <a:pt x="367" y="58"/>
                  </a:lnTo>
                  <a:lnTo>
                    <a:pt x="370" y="62"/>
                  </a:lnTo>
                  <a:lnTo>
                    <a:pt x="375" y="63"/>
                  </a:lnTo>
                  <a:lnTo>
                    <a:pt x="380" y="65"/>
                  </a:lnTo>
                  <a:lnTo>
                    <a:pt x="380" y="65"/>
                  </a:lnTo>
                  <a:lnTo>
                    <a:pt x="385" y="63"/>
                  </a:lnTo>
                  <a:lnTo>
                    <a:pt x="385" y="63"/>
                  </a:lnTo>
                  <a:lnTo>
                    <a:pt x="391" y="60"/>
                  </a:lnTo>
                  <a:lnTo>
                    <a:pt x="395" y="55"/>
                  </a:lnTo>
                  <a:lnTo>
                    <a:pt x="396" y="49"/>
                  </a:lnTo>
                  <a:lnTo>
                    <a:pt x="395" y="42"/>
                  </a:lnTo>
                  <a:lnTo>
                    <a:pt x="395" y="42"/>
                  </a:lnTo>
                  <a:lnTo>
                    <a:pt x="388" y="31"/>
                  </a:lnTo>
                  <a:lnTo>
                    <a:pt x="381" y="21"/>
                  </a:lnTo>
                  <a:lnTo>
                    <a:pt x="372" y="14"/>
                  </a:lnTo>
                  <a:lnTo>
                    <a:pt x="364" y="9"/>
                  </a:lnTo>
                  <a:lnTo>
                    <a:pt x="354" y="5"/>
                  </a:lnTo>
                  <a:lnTo>
                    <a:pt x="344" y="2"/>
                  </a:lnTo>
                  <a:lnTo>
                    <a:pt x="335" y="1"/>
                  </a:lnTo>
                  <a:lnTo>
                    <a:pt x="3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47"/>
            <p:cNvSpPr>
              <a:spLocks/>
            </p:cNvSpPr>
            <p:nvPr/>
          </p:nvSpPr>
          <p:spPr bwMode="auto">
            <a:xfrm>
              <a:off x="309" y="1339"/>
              <a:ext cx="79" cy="13"/>
            </a:xfrm>
            <a:custGeom>
              <a:avLst/>
              <a:gdLst>
                <a:gd name="T0" fmla="*/ 325 w 396"/>
                <a:gd name="T1" fmla="*/ 0 h 65"/>
                <a:gd name="T2" fmla="*/ 325 w 396"/>
                <a:gd name="T3" fmla="*/ 0 h 65"/>
                <a:gd name="T4" fmla="*/ 316 w 396"/>
                <a:gd name="T5" fmla="*/ 1 h 65"/>
                <a:gd name="T6" fmla="*/ 16 w 396"/>
                <a:gd name="T7" fmla="*/ 1 h 65"/>
                <a:gd name="T8" fmla="*/ 16 w 396"/>
                <a:gd name="T9" fmla="*/ 1 h 65"/>
                <a:gd name="T10" fmla="*/ 8 w 396"/>
                <a:gd name="T11" fmla="*/ 2 h 65"/>
                <a:gd name="T12" fmla="*/ 3 w 396"/>
                <a:gd name="T13" fmla="*/ 6 h 65"/>
                <a:gd name="T14" fmla="*/ 1 w 396"/>
                <a:gd name="T15" fmla="*/ 11 h 65"/>
                <a:gd name="T16" fmla="*/ 0 w 396"/>
                <a:gd name="T17" fmla="*/ 17 h 65"/>
                <a:gd name="T18" fmla="*/ 0 w 396"/>
                <a:gd name="T19" fmla="*/ 17 h 65"/>
                <a:gd name="T20" fmla="*/ 1 w 396"/>
                <a:gd name="T21" fmla="*/ 24 h 65"/>
                <a:gd name="T22" fmla="*/ 3 w 396"/>
                <a:gd name="T23" fmla="*/ 29 h 65"/>
                <a:gd name="T24" fmla="*/ 8 w 396"/>
                <a:gd name="T25" fmla="*/ 32 h 65"/>
                <a:gd name="T26" fmla="*/ 16 w 396"/>
                <a:gd name="T27" fmla="*/ 34 h 65"/>
                <a:gd name="T28" fmla="*/ 316 w 396"/>
                <a:gd name="T29" fmla="*/ 34 h 65"/>
                <a:gd name="T30" fmla="*/ 316 w 396"/>
                <a:gd name="T31" fmla="*/ 34 h 65"/>
                <a:gd name="T32" fmla="*/ 319 w 396"/>
                <a:gd name="T33" fmla="*/ 34 h 65"/>
                <a:gd name="T34" fmla="*/ 319 w 396"/>
                <a:gd name="T35" fmla="*/ 34 h 65"/>
                <a:gd name="T36" fmla="*/ 326 w 396"/>
                <a:gd name="T37" fmla="*/ 32 h 65"/>
                <a:gd name="T38" fmla="*/ 326 w 396"/>
                <a:gd name="T39" fmla="*/ 32 h 65"/>
                <a:gd name="T40" fmla="*/ 335 w 396"/>
                <a:gd name="T41" fmla="*/ 34 h 65"/>
                <a:gd name="T42" fmla="*/ 341 w 396"/>
                <a:gd name="T43" fmla="*/ 35 h 65"/>
                <a:gd name="T44" fmla="*/ 346 w 396"/>
                <a:gd name="T45" fmla="*/ 36 h 65"/>
                <a:gd name="T46" fmla="*/ 351 w 396"/>
                <a:gd name="T47" fmla="*/ 39 h 65"/>
                <a:gd name="T48" fmla="*/ 356 w 396"/>
                <a:gd name="T49" fmla="*/ 44 h 65"/>
                <a:gd name="T50" fmla="*/ 361 w 396"/>
                <a:gd name="T51" fmla="*/ 49 h 65"/>
                <a:gd name="T52" fmla="*/ 365 w 396"/>
                <a:gd name="T53" fmla="*/ 55 h 65"/>
                <a:gd name="T54" fmla="*/ 365 w 396"/>
                <a:gd name="T55" fmla="*/ 55 h 65"/>
                <a:gd name="T56" fmla="*/ 367 w 396"/>
                <a:gd name="T57" fmla="*/ 58 h 65"/>
                <a:gd name="T58" fmla="*/ 370 w 396"/>
                <a:gd name="T59" fmla="*/ 62 h 65"/>
                <a:gd name="T60" fmla="*/ 375 w 396"/>
                <a:gd name="T61" fmla="*/ 63 h 65"/>
                <a:gd name="T62" fmla="*/ 380 w 396"/>
                <a:gd name="T63" fmla="*/ 65 h 65"/>
                <a:gd name="T64" fmla="*/ 380 w 396"/>
                <a:gd name="T65" fmla="*/ 65 h 65"/>
                <a:gd name="T66" fmla="*/ 385 w 396"/>
                <a:gd name="T67" fmla="*/ 63 h 65"/>
                <a:gd name="T68" fmla="*/ 385 w 396"/>
                <a:gd name="T69" fmla="*/ 63 h 65"/>
                <a:gd name="T70" fmla="*/ 391 w 396"/>
                <a:gd name="T71" fmla="*/ 60 h 65"/>
                <a:gd name="T72" fmla="*/ 395 w 396"/>
                <a:gd name="T73" fmla="*/ 55 h 65"/>
                <a:gd name="T74" fmla="*/ 396 w 396"/>
                <a:gd name="T75" fmla="*/ 49 h 65"/>
                <a:gd name="T76" fmla="*/ 395 w 396"/>
                <a:gd name="T77" fmla="*/ 42 h 65"/>
                <a:gd name="T78" fmla="*/ 395 w 396"/>
                <a:gd name="T79" fmla="*/ 42 h 65"/>
                <a:gd name="T80" fmla="*/ 388 w 396"/>
                <a:gd name="T81" fmla="*/ 31 h 65"/>
                <a:gd name="T82" fmla="*/ 381 w 396"/>
                <a:gd name="T83" fmla="*/ 21 h 65"/>
                <a:gd name="T84" fmla="*/ 372 w 396"/>
                <a:gd name="T85" fmla="*/ 14 h 65"/>
                <a:gd name="T86" fmla="*/ 364 w 396"/>
                <a:gd name="T87" fmla="*/ 9 h 65"/>
                <a:gd name="T88" fmla="*/ 354 w 396"/>
                <a:gd name="T89" fmla="*/ 5 h 65"/>
                <a:gd name="T90" fmla="*/ 344 w 396"/>
                <a:gd name="T91" fmla="*/ 2 h 65"/>
                <a:gd name="T92" fmla="*/ 335 w 396"/>
                <a:gd name="T93" fmla="*/ 1 h 65"/>
                <a:gd name="T94" fmla="*/ 325 w 396"/>
                <a:gd name="T9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325" y="0"/>
                  </a:moveTo>
                  <a:lnTo>
                    <a:pt x="325" y="0"/>
                  </a:lnTo>
                  <a:lnTo>
                    <a:pt x="316" y="1"/>
                  </a:lnTo>
                  <a:lnTo>
                    <a:pt x="16" y="1"/>
                  </a:lnTo>
                  <a:lnTo>
                    <a:pt x="16" y="1"/>
                  </a:lnTo>
                  <a:lnTo>
                    <a:pt x="8" y="2"/>
                  </a:lnTo>
                  <a:lnTo>
                    <a:pt x="3" y="6"/>
                  </a:lnTo>
                  <a:lnTo>
                    <a:pt x="1" y="11"/>
                  </a:lnTo>
                  <a:lnTo>
                    <a:pt x="0" y="17"/>
                  </a:lnTo>
                  <a:lnTo>
                    <a:pt x="0" y="17"/>
                  </a:lnTo>
                  <a:lnTo>
                    <a:pt x="1" y="24"/>
                  </a:lnTo>
                  <a:lnTo>
                    <a:pt x="3" y="29"/>
                  </a:lnTo>
                  <a:lnTo>
                    <a:pt x="8" y="32"/>
                  </a:lnTo>
                  <a:lnTo>
                    <a:pt x="16" y="34"/>
                  </a:lnTo>
                  <a:lnTo>
                    <a:pt x="316" y="34"/>
                  </a:lnTo>
                  <a:lnTo>
                    <a:pt x="316" y="34"/>
                  </a:lnTo>
                  <a:lnTo>
                    <a:pt x="319" y="34"/>
                  </a:lnTo>
                  <a:lnTo>
                    <a:pt x="319" y="34"/>
                  </a:lnTo>
                  <a:lnTo>
                    <a:pt x="326" y="32"/>
                  </a:lnTo>
                  <a:lnTo>
                    <a:pt x="326" y="32"/>
                  </a:lnTo>
                  <a:lnTo>
                    <a:pt x="335" y="34"/>
                  </a:lnTo>
                  <a:lnTo>
                    <a:pt x="341" y="35"/>
                  </a:lnTo>
                  <a:lnTo>
                    <a:pt x="346" y="36"/>
                  </a:lnTo>
                  <a:lnTo>
                    <a:pt x="351" y="39"/>
                  </a:lnTo>
                  <a:lnTo>
                    <a:pt x="356" y="44"/>
                  </a:lnTo>
                  <a:lnTo>
                    <a:pt x="361" y="49"/>
                  </a:lnTo>
                  <a:lnTo>
                    <a:pt x="365" y="55"/>
                  </a:lnTo>
                  <a:lnTo>
                    <a:pt x="365" y="55"/>
                  </a:lnTo>
                  <a:lnTo>
                    <a:pt x="367" y="58"/>
                  </a:lnTo>
                  <a:lnTo>
                    <a:pt x="370" y="62"/>
                  </a:lnTo>
                  <a:lnTo>
                    <a:pt x="375" y="63"/>
                  </a:lnTo>
                  <a:lnTo>
                    <a:pt x="380" y="65"/>
                  </a:lnTo>
                  <a:lnTo>
                    <a:pt x="380" y="65"/>
                  </a:lnTo>
                  <a:lnTo>
                    <a:pt x="385" y="63"/>
                  </a:lnTo>
                  <a:lnTo>
                    <a:pt x="385" y="63"/>
                  </a:lnTo>
                  <a:lnTo>
                    <a:pt x="391" y="60"/>
                  </a:lnTo>
                  <a:lnTo>
                    <a:pt x="395" y="55"/>
                  </a:lnTo>
                  <a:lnTo>
                    <a:pt x="396" y="49"/>
                  </a:lnTo>
                  <a:lnTo>
                    <a:pt x="395" y="42"/>
                  </a:lnTo>
                  <a:lnTo>
                    <a:pt x="395" y="42"/>
                  </a:lnTo>
                  <a:lnTo>
                    <a:pt x="388" y="31"/>
                  </a:lnTo>
                  <a:lnTo>
                    <a:pt x="381" y="21"/>
                  </a:lnTo>
                  <a:lnTo>
                    <a:pt x="372" y="14"/>
                  </a:lnTo>
                  <a:lnTo>
                    <a:pt x="364" y="9"/>
                  </a:lnTo>
                  <a:lnTo>
                    <a:pt x="354" y="5"/>
                  </a:lnTo>
                  <a:lnTo>
                    <a:pt x="344" y="2"/>
                  </a:lnTo>
                  <a:lnTo>
                    <a:pt x="335" y="1"/>
                  </a:lnTo>
                  <a:lnTo>
                    <a:pt x="3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48"/>
            <p:cNvSpPr>
              <a:spLocks/>
            </p:cNvSpPr>
            <p:nvPr/>
          </p:nvSpPr>
          <p:spPr bwMode="auto">
            <a:xfrm>
              <a:off x="309" y="1367"/>
              <a:ext cx="79" cy="13"/>
            </a:xfrm>
            <a:custGeom>
              <a:avLst/>
              <a:gdLst>
                <a:gd name="T0" fmla="*/ 325 w 396"/>
                <a:gd name="T1" fmla="*/ 0 h 64"/>
                <a:gd name="T2" fmla="*/ 325 w 396"/>
                <a:gd name="T3" fmla="*/ 0 h 64"/>
                <a:gd name="T4" fmla="*/ 316 w 396"/>
                <a:gd name="T5" fmla="*/ 0 h 64"/>
                <a:gd name="T6" fmla="*/ 16 w 396"/>
                <a:gd name="T7" fmla="*/ 0 h 64"/>
                <a:gd name="T8" fmla="*/ 16 w 396"/>
                <a:gd name="T9" fmla="*/ 0 h 64"/>
                <a:gd name="T10" fmla="*/ 8 w 396"/>
                <a:gd name="T11" fmla="*/ 2 h 64"/>
                <a:gd name="T12" fmla="*/ 3 w 396"/>
                <a:gd name="T13" fmla="*/ 5 h 64"/>
                <a:gd name="T14" fmla="*/ 1 w 396"/>
                <a:gd name="T15" fmla="*/ 10 h 64"/>
                <a:gd name="T16" fmla="*/ 0 w 396"/>
                <a:gd name="T17" fmla="*/ 17 h 64"/>
                <a:gd name="T18" fmla="*/ 0 w 396"/>
                <a:gd name="T19" fmla="*/ 17 h 64"/>
                <a:gd name="T20" fmla="*/ 1 w 396"/>
                <a:gd name="T21" fmla="*/ 23 h 64"/>
                <a:gd name="T22" fmla="*/ 3 w 396"/>
                <a:gd name="T23" fmla="*/ 28 h 64"/>
                <a:gd name="T24" fmla="*/ 8 w 396"/>
                <a:gd name="T25" fmla="*/ 32 h 64"/>
                <a:gd name="T26" fmla="*/ 16 w 396"/>
                <a:gd name="T27" fmla="*/ 33 h 64"/>
                <a:gd name="T28" fmla="*/ 316 w 396"/>
                <a:gd name="T29" fmla="*/ 33 h 64"/>
                <a:gd name="T30" fmla="*/ 316 w 396"/>
                <a:gd name="T31" fmla="*/ 33 h 64"/>
                <a:gd name="T32" fmla="*/ 319 w 396"/>
                <a:gd name="T33" fmla="*/ 33 h 64"/>
                <a:gd name="T34" fmla="*/ 319 w 396"/>
                <a:gd name="T35" fmla="*/ 33 h 64"/>
                <a:gd name="T36" fmla="*/ 326 w 396"/>
                <a:gd name="T37" fmla="*/ 33 h 64"/>
                <a:gd name="T38" fmla="*/ 326 w 396"/>
                <a:gd name="T39" fmla="*/ 33 h 64"/>
                <a:gd name="T40" fmla="*/ 335 w 396"/>
                <a:gd name="T41" fmla="*/ 33 h 64"/>
                <a:gd name="T42" fmla="*/ 341 w 396"/>
                <a:gd name="T43" fmla="*/ 34 h 64"/>
                <a:gd name="T44" fmla="*/ 346 w 396"/>
                <a:gd name="T45" fmla="*/ 37 h 64"/>
                <a:gd name="T46" fmla="*/ 351 w 396"/>
                <a:gd name="T47" fmla="*/ 39 h 64"/>
                <a:gd name="T48" fmla="*/ 356 w 396"/>
                <a:gd name="T49" fmla="*/ 43 h 64"/>
                <a:gd name="T50" fmla="*/ 361 w 396"/>
                <a:gd name="T51" fmla="*/ 48 h 64"/>
                <a:gd name="T52" fmla="*/ 365 w 396"/>
                <a:gd name="T53" fmla="*/ 54 h 64"/>
                <a:gd name="T54" fmla="*/ 365 w 396"/>
                <a:gd name="T55" fmla="*/ 54 h 64"/>
                <a:gd name="T56" fmla="*/ 367 w 396"/>
                <a:gd name="T57" fmla="*/ 58 h 64"/>
                <a:gd name="T58" fmla="*/ 370 w 396"/>
                <a:gd name="T59" fmla="*/ 61 h 64"/>
                <a:gd name="T60" fmla="*/ 375 w 396"/>
                <a:gd name="T61" fmla="*/ 64 h 64"/>
                <a:gd name="T62" fmla="*/ 380 w 396"/>
                <a:gd name="T63" fmla="*/ 64 h 64"/>
                <a:gd name="T64" fmla="*/ 380 w 396"/>
                <a:gd name="T65" fmla="*/ 64 h 64"/>
                <a:gd name="T66" fmla="*/ 385 w 396"/>
                <a:gd name="T67" fmla="*/ 63 h 64"/>
                <a:gd name="T68" fmla="*/ 385 w 396"/>
                <a:gd name="T69" fmla="*/ 63 h 64"/>
                <a:gd name="T70" fmla="*/ 391 w 396"/>
                <a:gd name="T71" fmla="*/ 59 h 64"/>
                <a:gd name="T72" fmla="*/ 395 w 396"/>
                <a:gd name="T73" fmla="*/ 54 h 64"/>
                <a:gd name="T74" fmla="*/ 396 w 396"/>
                <a:gd name="T75" fmla="*/ 48 h 64"/>
                <a:gd name="T76" fmla="*/ 395 w 396"/>
                <a:gd name="T77" fmla="*/ 42 h 64"/>
                <a:gd name="T78" fmla="*/ 395 w 396"/>
                <a:gd name="T79" fmla="*/ 42 h 64"/>
                <a:gd name="T80" fmla="*/ 388 w 396"/>
                <a:gd name="T81" fmla="*/ 30 h 64"/>
                <a:gd name="T82" fmla="*/ 381 w 396"/>
                <a:gd name="T83" fmla="*/ 22 h 64"/>
                <a:gd name="T84" fmla="*/ 372 w 396"/>
                <a:gd name="T85" fmla="*/ 14 h 64"/>
                <a:gd name="T86" fmla="*/ 364 w 396"/>
                <a:gd name="T87" fmla="*/ 8 h 64"/>
                <a:gd name="T88" fmla="*/ 354 w 396"/>
                <a:gd name="T89" fmla="*/ 4 h 64"/>
                <a:gd name="T90" fmla="*/ 344 w 396"/>
                <a:gd name="T91" fmla="*/ 2 h 64"/>
                <a:gd name="T92" fmla="*/ 335 w 396"/>
                <a:gd name="T93" fmla="*/ 0 h 64"/>
                <a:gd name="T94" fmla="*/ 325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325" y="0"/>
                  </a:moveTo>
                  <a:lnTo>
                    <a:pt x="325" y="0"/>
                  </a:lnTo>
                  <a:lnTo>
                    <a:pt x="316" y="0"/>
                  </a:lnTo>
                  <a:lnTo>
                    <a:pt x="16" y="0"/>
                  </a:lnTo>
                  <a:lnTo>
                    <a:pt x="16" y="0"/>
                  </a:lnTo>
                  <a:lnTo>
                    <a:pt x="8" y="2"/>
                  </a:lnTo>
                  <a:lnTo>
                    <a:pt x="3" y="5"/>
                  </a:lnTo>
                  <a:lnTo>
                    <a:pt x="1" y="10"/>
                  </a:lnTo>
                  <a:lnTo>
                    <a:pt x="0" y="17"/>
                  </a:lnTo>
                  <a:lnTo>
                    <a:pt x="0" y="17"/>
                  </a:lnTo>
                  <a:lnTo>
                    <a:pt x="1" y="23"/>
                  </a:lnTo>
                  <a:lnTo>
                    <a:pt x="3" y="28"/>
                  </a:lnTo>
                  <a:lnTo>
                    <a:pt x="8" y="32"/>
                  </a:lnTo>
                  <a:lnTo>
                    <a:pt x="16" y="33"/>
                  </a:lnTo>
                  <a:lnTo>
                    <a:pt x="316" y="33"/>
                  </a:lnTo>
                  <a:lnTo>
                    <a:pt x="316" y="33"/>
                  </a:lnTo>
                  <a:lnTo>
                    <a:pt x="319" y="33"/>
                  </a:lnTo>
                  <a:lnTo>
                    <a:pt x="319" y="33"/>
                  </a:lnTo>
                  <a:lnTo>
                    <a:pt x="326" y="33"/>
                  </a:lnTo>
                  <a:lnTo>
                    <a:pt x="326" y="33"/>
                  </a:lnTo>
                  <a:lnTo>
                    <a:pt x="335" y="33"/>
                  </a:lnTo>
                  <a:lnTo>
                    <a:pt x="341" y="34"/>
                  </a:lnTo>
                  <a:lnTo>
                    <a:pt x="346" y="37"/>
                  </a:lnTo>
                  <a:lnTo>
                    <a:pt x="351" y="39"/>
                  </a:lnTo>
                  <a:lnTo>
                    <a:pt x="356" y="43"/>
                  </a:lnTo>
                  <a:lnTo>
                    <a:pt x="361" y="48"/>
                  </a:lnTo>
                  <a:lnTo>
                    <a:pt x="365" y="54"/>
                  </a:lnTo>
                  <a:lnTo>
                    <a:pt x="365" y="54"/>
                  </a:lnTo>
                  <a:lnTo>
                    <a:pt x="367" y="58"/>
                  </a:lnTo>
                  <a:lnTo>
                    <a:pt x="370" y="61"/>
                  </a:lnTo>
                  <a:lnTo>
                    <a:pt x="375" y="64"/>
                  </a:lnTo>
                  <a:lnTo>
                    <a:pt x="380" y="64"/>
                  </a:lnTo>
                  <a:lnTo>
                    <a:pt x="380" y="64"/>
                  </a:lnTo>
                  <a:lnTo>
                    <a:pt x="385" y="63"/>
                  </a:lnTo>
                  <a:lnTo>
                    <a:pt x="385" y="63"/>
                  </a:lnTo>
                  <a:lnTo>
                    <a:pt x="391" y="59"/>
                  </a:lnTo>
                  <a:lnTo>
                    <a:pt x="395" y="54"/>
                  </a:lnTo>
                  <a:lnTo>
                    <a:pt x="396" y="48"/>
                  </a:lnTo>
                  <a:lnTo>
                    <a:pt x="395" y="42"/>
                  </a:lnTo>
                  <a:lnTo>
                    <a:pt x="395" y="42"/>
                  </a:lnTo>
                  <a:lnTo>
                    <a:pt x="388" y="30"/>
                  </a:lnTo>
                  <a:lnTo>
                    <a:pt x="381" y="22"/>
                  </a:lnTo>
                  <a:lnTo>
                    <a:pt x="372" y="14"/>
                  </a:lnTo>
                  <a:lnTo>
                    <a:pt x="364" y="8"/>
                  </a:lnTo>
                  <a:lnTo>
                    <a:pt x="354" y="4"/>
                  </a:lnTo>
                  <a:lnTo>
                    <a:pt x="344" y="2"/>
                  </a:lnTo>
                  <a:lnTo>
                    <a:pt x="335" y="0"/>
                  </a:lnTo>
                  <a:lnTo>
                    <a:pt x="3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49"/>
            <p:cNvSpPr>
              <a:spLocks/>
            </p:cNvSpPr>
            <p:nvPr/>
          </p:nvSpPr>
          <p:spPr bwMode="auto">
            <a:xfrm>
              <a:off x="309" y="1367"/>
              <a:ext cx="79" cy="13"/>
            </a:xfrm>
            <a:custGeom>
              <a:avLst/>
              <a:gdLst>
                <a:gd name="T0" fmla="*/ 325 w 396"/>
                <a:gd name="T1" fmla="*/ 0 h 64"/>
                <a:gd name="T2" fmla="*/ 325 w 396"/>
                <a:gd name="T3" fmla="*/ 0 h 64"/>
                <a:gd name="T4" fmla="*/ 316 w 396"/>
                <a:gd name="T5" fmla="*/ 0 h 64"/>
                <a:gd name="T6" fmla="*/ 16 w 396"/>
                <a:gd name="T7" fmla="*/ 0 h 64"/>
                <a:gd name="T8" fmla="*/ 16 w 396"/>
                <a:gd name="T9" fmla="*/ 0 h 64"/>
                <a:gd name="T10" fmla="*/ 8 w 396"/>
                <a:gd name="T11" fmla="*/ 2 h 64"/>
                <a:gd name="T12" fmla="*/ 3 w 396"/>
                <a:gd name="T13" fmla="*/ 5 h 64"/>
                <a:gd name="T14" fmla="*/ 1 w 396"/>
                <a:gd name="T15" fmla="*/ 10 h 64"/>
                <a:gd name="T16" fmla="*/ 0 w 396"/>
                <a:gd name="T17" fmla="*/ 17 h 64"/>
                <a:gd name="T18" fmla="*/ 0 w 396"/>
                <a:gd name="T19" fmla="*/ 17 h 64"/>
                <a:gd name="T20" fmla="*/ 1 w 396"/>
                <a:gd name="T21" fmla="*/ 23 h 64"/>
                <a:gd name="T22" fmla="*/ 3 w 396"/>
                <a:gd name="T23" fmla="*/ 28 h 64"/>
                <a:gd name="T24" fmla="*/ 8 w 396"/>
                <a:gd name="T25" fmla="*/ 32 h 64"/>
                <a:gd name="T26" fmla="*/ 16 w 396"/>
                <a:gd name="T27" fmla="*/ 33 h 64"/>
                <a:gd name="T28" fmla="*/ 316 w 396"/>
                <a:gd name="T29" fmla="*/ 33 h 64"/>
                <a:gd name="T30" fmla="*/ 316 w 396"/>
                <a:gd name="T31" fmla="*/ 33 h 64"/>
                <a:gd name="T32" fmla="*/ 319 w 396"/>
                <a:gd name="T33" fmla="*/ 33 h 64"/>
                <a:gd name="T34" fmla="*/ 319 w 396"/>
                <a:gd name="T35" fmla="*/ 33 h 64"/>
                <a:gd name="T36" fmla="*/ 326 w 396"/>
                <a:gd name="T37" fmla="*/ 33 h 64"/>
                <a:gd name="T38" fmla="*/ 326 w 396"/>
                <a:gd name="T39" fmla="*/ 33 h 64"/>
                <a:gd name="T40" fmla="*/ 335 w 396"/>
                <a:gd name="T41" fmla="*/ 33 h 64"/>
                <a:gd name="T42" fmla="*/ 341 w 396"/>
                <a:gd name="T43" fmla="*/ 34 h 64"/>
                <a:gd name="T44" fmla="*/ 346 w 396"/>
                <a:gd name="T45" fmla="*/ 37 h 64"/>
                <a:gd name="T46" fmla="*/ 351 w 396"/>
                <a:gd name="T47" fmla="*/ 39 h 64"/>
                <a:gd name="T48" fmla="*/ 356 w 396"/>
                <a:gd name="T49" fmla="*/ 43 h 64"/>
                <a:gd name="T50" fmla="*/ 361 w 396"/>
                <a:gd name="T51" fmla="*/ 48 h 64"/>
                <a:gd name="T52" fmla="*/ 365 w 396"/>
                <a:gd name="T53" fmla="*/ 54 h 64"/>
                <a:gd name="T54" fmla="*/ 365 w 396"/>
                <a:gd name="T55" fmla="*/ 54 h 64"/>
                <a:gd name="T56" fmla="*/ 367 w 396"/>
                <a:gd name="T57" fmla="*/ 58 h 64"/>
                <a:gd name="T58" fmla="*/ 370 w 396"/>
                <a:gd name="T59" fmla="*/ 61 h 64"/>
                <a:gd name="T60" fmla="*/ 375 w 396"/>
                <a:gd name="T61" fmla="*/ 64 h 64"/>
                <a:gd name="T62" fmla="*/ 380 w 396"/>
                <a:gd name="T63" fmla="*/ 64 h 64"/>
                <a:gd name="T64" fmla="*/ 380 w 396"/>
                <a:gd name="T65" fmla="*/ 64 h 64"/>
                <a:gd name="T66" fmla="*/ 385 w 396"/>
                <a:gd name="T67" fmla="*/ 63 h 64"/>
                <a:gd name="T68" fmla="*/ 385 w 396"/>
                <a:gd name="T69" fmla="*/ 63 h 64"/>
                <a:gd name="T70" fmla="*/ 391 w 396"/>
                <a:gd name="T71" fmla="*/ 59 h 64"/>
                <a:gd name="T72" fmla="*/ 395 w 396"/>
                <a:gd name="T73" fmla="*/ 54 h 64"/>
                <a:gd name="T74" fmla="*/ 396 w 396"/>
                <a:gd name="T75" fmla="*/ 48 h 64"/>
                <a:gd name="T76" fmla="*/ 395 w 396"/>
                <a:gd name="T77" fmla="*/ 42 h 64"/>
                <a:gd name="T78" fmla="*/ 395 w 396"/>
                <a:gd name="T79" fmla="*/ 42 h 64"/>
                <a:gd name="T80" fmla="*/ 388 w 396"/>
                <a:gd name="T81" fmla="*/ 30 h 64"/>
                <a:gd name="T82" fmla="*/ 381 w 396"/>
                <a:gd name="T83" fmla="*/ 22 h 64"/>
                <a:gd name="T84" fmla="*/ 372 w 396"/>
                <a:gd name="T85" fmla="*/ 14 h 64"/>
                <a:gd name="T86" fmla="*/ 364 w 396"/>
                <a:gd name="T87" fmla="*/ 8 h 64"/>
                <a:gd name="T88" fmla="*/ 354 w 396"/>
                <a:gd name="T89" fmla="*/ 4 h 64"/>
                <a:gd name="T90" fmla="*/ 344 w 396"/>
                <a:gd name="T91" fmla="*/ 2 h 64"/>
                <a:gd name="T92" fmla="*/ 335 w 396"/>
                <a:gd name="T93" fmla="*/ 0 h 64"/>
                <a:gd name="T94" fmla="*/ 325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325" y="0"/>
                  </a:moveTo>
                  <a:lnTo>
                    <a:pt x="325" y="0"/>
                  </a:lnTo>
                  <a:lnTo>
                    <a:pt x="316" y="0"/>
                  </a:lnTo>
                  <a:lnTo>
                    <a:pt x="16" y="0"/>
                  </a:lnTo>
                  <a:lnTo>
                    <a:pt x="16" y="0"/>
                  </a:lnTo>
                  <a:lnTo>
                    <a:pt x="8" y="2"/>
                  </a:lnTo>
                  <a:lnTo>
                    <a:pt x="3" y="5"/>
                  </a:lnTo>
                  <a:lnTo>
                    <a:pt x="1" y="10"/>
                  </a:lnTo>
                  <a:lnTo>
                    <a:pt x="0" y="17"/>
                  </a:lnTo>
                  <a:lnTo>
                    <a:pt x="0" y="17"/>
                  </a:lnTo>
                  <a:lnTo>
                    <a:pt x="1" y="23"/>
                  </a:lnTo>
                  <a:lnTo>
                    <a:pt x="3" y="28"/>
                  </a:lnTo>
                  <a:lnTo>
                    <a:pt x="8" y="32"/>
                  </a:lnTo>
                  <a:lnTo>
                    <a:pt x="16" y="33"/>
                  </a:lnTo>
                  <a:lnTo>
                    <a:pt x="316" y="33"/>
                  </a:lnTo>
                  <a:lnTo>
                    <a:pt x="316" y="33"/>
                  </a:lnTo>
                  <a:lnTo>
                    <a:pt x="319" y="33"/>
                  </a:lnTo>
                  <a:lnTo>
                    <a:pt x="319" y="33"/>
                  </a:lnTo>
                  <a:lnTo>
                    <a:pt x="326" y="33"/>
                  </a:lnTo>
                  <a:lnTo>
                    <a:pt x="326" y="33"/>
                  </a:lnTo>
                  <a:lnTo>
                    <a:pt x="335" y="33"/>
                  </a:lnTo>
                  <a:lnTo>
                    <a:pt x="341" y="34"/>
                  </a:lnTo>
                  <a:lnTo>
                    <a:pt x="346" y="37"/>
                  </a:lnTo>
                  <a:lnTo>
                    <a:pt x="351" y="39"/>
                  </a:lnTo>
                  <a:lnTo>
                    <a:pt x="356" y="43"/>
                  </a:lnTo>
                  <a:lnTo>
                    <a:pt x="361" y="48"/>
                  </a:lnTo>
                  <a:lnTo>
                    <a:pt x="365" y="54"/>
                  </a:lnTo>
                  <a:lnTo>
                    <a:pt x="365" y="54"/>
                  </a:lnTo>
                  <a:lnTo>
                    <a:pt x="367" y="58"/>
                  </a:lnTo>
                  <a:lnTo>
                    <a:pt x="370" y="61"/>
                  </a:lnTo>
                  <a:lnTo>
                    <a:pt x="375" y="64"/>
                  </a:lnTo>
                  <a:lnTo>
                    <a:pt x="380" y="64"/>
                  </a:lnTo>
                  <a:lnTo>
                    <a:pt x="380" y="64"/>
                  </a:lnTo>
                  <a:lnTo>
                    <a:pt x="385" y="63"/>
                  </a:lnTo>
                  <a:lnTo>
                    <a:pt x="385" y="63"/>
                  </a:lnTo>
                  <a:lnTo>
                    <a:pt x="391" y="59"/>
                  </a:lnTo>
                  <a:lnTo>
                    <a:pt x="395" y="54"/>
                  </a:lnTo>
                  <a:lnTo>
                    <a:pt x="396" y="48"/>
                  </a:lnTo>
                  <a:lnTo>
                    <a:pt x="395" y="42"/>
                  </a:lnTo>
                  <a:lnTo>
                    <a:pt x="395" y="42"/>
                  </a:lnTo>
                  <a:lnTo>
                    <a:pt x="388" y="30"/>
                  </a:lnTo>
                  <a:lnTo>
                    <a:pt x="381" y="22"/>
                  </a:lnTo>
                  <a:lnTo>
                    <a:pt x="372" y="14"/>
                  </a:lnTo>
                  <a:lnTo>
                    <a:pt x="364" y="8"/>
                  </a:lnTo>
                  <a:lnTo>
                    <a:pt x="354" y="4"/>
                  </a:lnTo>
                  <a:lnTo>
                    <a:pt x="344" y="2"/>
                  </a:lnTo>
                  <a:lnTo>
                    <a:pt x="335" y="0"/>
                  </a:lnTo>
                  <a:lnTo>
                    <a:pt x="3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50"/>
            <p:cNvSpPr>
              <a:spLocks/>
            </p:cNvSpPr>
            <p:nvPr/>
          </p:nvSpPr>
          <p:spPr bwMode="auto">
            <a:xfrm>
              <a:off x="309" y="1395"/>
              <a:ext cx="79" cy="13"/>
            </a:xfrm>
            <a:custGeom>
              <a:avLst/>
              <a:gdLst>
                <a:gd name="T0" fmla="*/ 325 w 396"/>
                <a:gd name="T1" fmla="*/ 0 h 64"/>
                <a:gd name="T2" fmla="*/ 325 w 396"/>
                <a:gd name="T3" fmla="*/ 0 h 64"/>
                <a:gd name="T4" fmla="*/ 316 w 396"/>
                <a:gd name="T5" fmla="*/ 0 h 64"/>
                <a:gd name="T6" fmla="*/ 16 w 396"/>
                <a:gd name="T7" fmla="*/ 0 h 64"/>
                <a:gd name="T8" fmla="*/ 16 w 396"/>
                <a:gd name="T9" fmla="*/ 0 h 64"/>
                <a:gd name="T10" fmla="*/ 8 w 396"/>
                <a:gd name="T11" fmla="*/ 2 h 64"/>
                <a:gd name="T12" fmla="*/ 3 w 396"/>
                <a:gd name="T13" fmla="*/ 5 h 64"/>
                <a:gd name="T14" fmla="*/ 1 w 396"/>
                <a:gd name="T15" fmla="*/ 10 h 64"/>
                <a:gd name="T16" fmla="*/ 0 w 396"/>
                <a:gd name="T17" fmla="*/ 16 h 64"/>
                <a:gd name="T18" fmla="*/ 0 w 396"/>
                <a:gd name="T19" fmla="*/ 16 h 64"/>
                <a:gd name="T20" fmla="*/ 1 w 396"/>
                <a:gd name="T21" fmla="*/ 23 h 64"/>
                <a:gd name="T22" fmla="*/ 3 w 396"/>
                <a:gd name="T23" fmla="*/ 28 h 64"/>
                <a:gd name="T24" fmla="*/ 8 w 396"/>
                <a:gd name="T25" fmla="*/ 31 h 64"/>
                <a:gd name="T26" fmla="*/ 16 w 396"/>
                <a:gd name="T27" fmla="*/ 32 h 64"/>
                <a:gd name="T28" fmla="*/ 316 w 396"/>
                <a:gd name="T29" fmla="*/ 32 h 64"/>
                <a:gd name="T30" fmla="*/ 316 w 396"/>
                <a:gd name="T31" fmla="*/ 32 h 64"/>
                <a:gd name="T32" fmla="*/ 319 w 396"/>
                <a:gd name="T33" fmla="*/ 32 h 64"/>
                <a:gd name="T34" fmla="*/ 319 w 396"/>
                <a:gd name="T35" fmla="*/ 32 h 64"/>
                <a:gd name="T36" fmla="*/ 326 w 396"/>
                <a:gd name="T37" fmla="*/ 32 h 64"/>
                <a:gd name="T38" fmla="*/ 326 w 396"/>
                <a:gd name="T39" fmla="*/ 32 h 64"/>
                <a:gd name="T40" fmla="*/ 335 w 396"/>
                <a:gd name="T41" fmla="*/ 33 h 64"/>
                <a:gd name="T42" fmla="*/ 341 w 396"/>
                <a:gd name="T43" fmla="*/ 33 h 64"/>
                <a:gd name="T44" fmla="*/ 346 w 396"/>
                <a:gd name="T45" fmla="*/ 36 h 64"/>
                <a:gd name="T46" fmla="*/ 351 w 396"/>
                <a:gd name="T47" fmla="*/ 38 h 64"/>
                <a:gd name="T48" fmla="*/ 356 w 396"/>
                <a:gd name="T49" fmla="*/ 42 h 64"/>
                <a:gd name="T50" fmla="*/ 361 w 396"/>
                <a:gd name="T51" fmla="*/ 47 h 64"/>
                <a:gd name="T52" fmla="*/ 365 w 396"/>
                <a:gd name="T53" fmla="*/ 53 h 64"/>
                <a:gd name="T54" fmla="*/ 365 w 396"/>
                <a:gd name="T55" fmla="*/ 53 h 64"/>
                <a:gd name="T56" fmla="*/ 367 w 396"/>
                <a:gd name="T57" fmla="*/ 58 h 64"/>
                <a:gd name="T58" fmla="*/ 370 w 396"/>
                <a:gd name="T59" fmla="*/ 61 h 64"/>
                <a:gd name="T60" fmla="*/ 375 w 396"/>
                <a:gd name="T61" fmla="*/ 63 h 64"/>
                <a:gd name="T62" fmla="*/ 380 w 396"/>
                <a:gd name="T63" fmla="*/ 64 h 64"/>
                <a:gd name="T64" fmla="*/ 380 w 396"/>
                <a:gd name="T65" fmla="*/ 64 h 64"/>
                <a:gd name="T66" fmla="*/ 385 w 396"/>
                <a:gd name="T67" fmla="*/ 63 h 64"/>
                <a:gd name="T68" fmla="*/ 385 w 396"/>
                <a:gd name="T69" fmla="*/ 63 h 64"/>
                <a:gd name="T70" fmla="*/ 391 w 396"/>
                <a:gd name="T71" fmla="*/ 59 h 64"/>
                <a:gd name="T72" fmla="*/ 395 w 396"/>
                <a:gd name="T73" fmla="*/ 54 h 64"/>
                <a:gd name="T74" fmla="*/ 396 w 396"/>
                <a:gd name="T75" fmla="*/ 48 h 64"/>
                <a:gd name="T76" fmla="*/ 395 w 396"/>
                <a:gd name="T77" fmla="*/ 42 h 64"/>
                <a:gd name="T78" fmla="*/ 395 w 396"/>
                <a:gd name="T79" fmla="*/ 42 h 64"/>
                <a:gd name="T80" fmla="*/ 388 w 396"/>
                <a:gd name="T81" fmla="*/ 31 h 64"/>
                <a:gd name="T82" fmla="*/ 381 w 396"/>
                <a:gd name="T83" fmla="*/ 21 h 64"/>
                <a:gd name="T84" fmla="*/ 372 w 396"/>
                <a:gd name="T85" fmla="*/ 13 h 64"/>
                <a:gd name="T86" fmla="*/ 364 w 396"/>
                <a:gd name="T87" fmla="*/ 8 h 64"/>
                <a:gd name="T88" fmla="*/ 354 w 396"/>
                <a:gd name="T89" fmla="*/ 5 h 64"/>
                <a:gd name="T90" fmla="*/ 344 w 396"/>
                <a:gd name="T91" fmla="*/ 1 h 64"/>
                <a:gd name="T92" fmla="*/ 335 w 396"/>
                <a:gd name="T93" fmla="*/ 0 h 64"/>
                <a:gd name="T94" fmla="*/ 325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325" y="0"/>
                  </a:moveTo>
                  <a:lnTo>
                    <a:pt x="325" y="0"/>
                  </a:lnTo>
                  <a:lnTo>
                    <a:pt x="316" y="0"/>
                  </a:lnTo>
                  <a:lnTo>
                    <a:pt x="16" y="0"/>
                  </a:lnTo>
                  <a:lnTo>
                    <a:pt x="16" y="0"/>
                  </a:lnTo>
                  <a:lnTo>
                    <a:pt x="8" y="2"/>
                  </a:lnTo>
                  <a:lnTo>
                    <a:pt x="3" y="5"/>
                  </a:lnTo>
                  <a:lnTo>
                    <a:pt x="1" y="10"/>
                  </a:lnTo>
                  <a:lnTo>
                    <a:pt x="0" y="16"/>
                  </a:lnTo>
                  <a:lnTo>
                    <a:pt x="0" y="16"/>
                  </a:lnTo>
                  <a:lnTo>
                    <a:pt x="1" y="23"/>
                  </a:lnTo>
                  <a:lnTo>
                    <a:pt x="3" y="28"/>
                  </a:lnTo>
                  <a:lnTo>
                    <a:pt x="8" y="31"/>
                  </a:lnTo>
                  <a:lnTo>
                    <a:pt x="16" y="32"/>
                  </a:lnTo>
                  <a:lnTo>
                    <a:pt x="316" y="32"/>
                  </a:lnTo>
                  <a:lnTo>
                    <a:pt x="316" y="32"/>
                  </a:lnTo>
                  <a:lnTo>
                    <a:pt x="319" y="32"/>
                  </a:lnTo>
                  <a:lnTo>
                    <a:pt x="319" y="32"/>
                  </a:lnTo>
                  <a:lnTo>
                    <a:pt x="326" y="32"/>
                  </a:lnTo>
                  <a:lnTo>
                    <a:pt x="326" y="32"/>
                  </a:lnTo>
                  <a:lnTo>
                    <a:pt x="335" y="33"/>
                  </a:lnTo>
                  <a:lnTo>
                    <a:pt x="341" y="33"/>
                  </a:lnTo>
                  <a:lnTo>
                    <a:pt x="346" y="36"/>
                  </a:lnTo>
                  <a:lnTo>
                    <a:pt x="351" y="38"/>
                  </a:lnTo>
                  <a:lnTo>
                    <a:pt x="356" y="42"/>
                  </a:lnTo>
                  <a:lnTo>
                    <a:pt x="361" y="47"/>
                  </a:lnTo>
                  <a:lnTo>
                    <a:pt x="365" y="53"/>
                  </a:lnTo>
                  <a:lnTo>
                    <a:pt x="365" y="53"/>
                  </a:lnTo>
                  <a:lnTo>
                    <a:pt x="367" y="58"/>
                  </a:lnTo>
                  <a:lnTo>
                    <a:pt x="370" y="61"/>
                  </a:lnTo>
                  <a:lnTo>
                    <a:pt x="375" y="63"/>
                  </a:lnTo>
                  <a:lnTo>
                    <a:pt x="380" y="64"/>
                  </a:lnTo>
                  <a:lnTo>
                    <a:pt x="380" y="64"/>
                  </a:lnTo>
                  <a:lnTo>
                    <a:pt x="385" y="63"/>
                  </a:lnTo>
                  <a:lnTo>
                    <a:pt x="385" y="63"/>
                  </a:lnTo>
                  <a:lnTo>
                    <a:pt x="391" y="59"/>
                  </a:lnTo>
                  <a:lnTo>
                    <a:pt x="395" y="54"/>
                  </a:lnTo>
                  <a:lnTo>
                    <a:pt x="396" y="48"/>
                  </a:lnTo>
                  <a:lnTo>
                    <a:pt x="395" y="42"/>
                  </a:lnTo>
                  <a:lnTo>
                    <a:pt x="395" y="42"/>
                  </a:lnTo>
                  <a:lnTo>
                    <a:pt x="388" y="31"/>
                  </a:lnTo>
                  <a:lnTo>
                    <a:pt x="381" y="21"/>
                  </a:lnTo>
                  <a:lnTo>
                    <a:pt x="372" y="13"/>
                  </a:lnTo>
                  <a:lnTo>
                    <a:pt x="364" y="8"/>
                  </a:lnTo>
                  <a:lnTo>
                    <a:pt x="354" y="5"/>
                  </a:lnTo>
                  <a:lnTo>
                    <a:pt x="344" y="1"/>
                  </a:lnTo>
                  <a:lnTo>
                    <a:pt x="335" y="0"/>
                  </a:lnTo>
                  <a:lnTo>
                    <a:pt x="3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51"/>
            <p:cNvSpPr>
              <a:spLocks/>
            </p:cNvSpPr>
            <p:nvPr/>
          </p:nvSpPr>
          <p:spPr bwMode="auto">
            <a:xfrm>
              <a:off x="309" y="1395"/>
              <a:ext cx="79" cy="13"/>
            </a:xfrm>
            <a:custGeom>
              <a:avLst/>
              <a:gdLst>
                <a:gd name="T0" fmla="*/ 325 w 396"/>
                <a:gd name="T1" fmla="*/ 0 h 64"/>
                <a:gd name="T2" fmla="*/ 325 w 396"/>
                <a:gd name="T3" fmla="*/ 0 h 64"/>
                <a:gd name="T4" fmla="*/ 316 w 396"/>
                <a:gd name="T5" fmla="*/ 0 h 64"/>
                <a:gd name="T6" fmla="*/ 16 w 396"/>
                <a:gd name="T7" fmla="*/ 0 h 64"/>
                <a:gd name="T8" fmla="*/ 16 w 396"/>
                <a:gd name="T9" fmla="*/ 0 h 64"/>
                <a:gd name="T10" fmla="*/ 8 w 396"/>
                <a:gd name="T11" fmla="*/ 2 h 64"/>
                <a:gd name="T12" fmla="*/ 3 w 396"/>
                <a:gd name="T13" fmla="*/ 5 h 64"/>
                <a:gd name="T14" fmla="*/ 1 w 396"/>
                <a:gd name="T15" fmla="*/ 10 h 64"/>
                <a:gd name="T16" fmla="*/ 0 w 396"/>
                <a:gd name="T17" fmla="*/ 16 h 64"/>
                <a:gd name="T18" fmla="*/ 0 w 396"/>
                <a:gd name="T19" fmla="*/ 16 h 64"/>
                <a:gd name="T20" fmla="*/ 1 w 396"/>
                <a:gd name="T21" fmla="*/ 23 h 64"/>
                <a:gd name="T22" fmla="*/ 3 w 396"/>
                <a:gd name="T23" fmla="*/ 28 h 64"/>
                <a:gd name="T24" fmla="*/ 8 w 396"/>
                <a:gd name="T25" fmla="*/ 31 h 64"/>
                <a:gd name="T26" fmla="*/ 16 w 396"/>
                <a:gd name="T27" fmla="*/ 32 h 64"/>
                <a:gd name="T28" fmla="*/ 316 w 396"/>
                <a:gd name="T29" fmla="*/ 32 h 64"/>
                <a:gd name="T30" fmla="*/ 316 w 396"/>
                <a:gd name="T31" fmla="*/ 32 h 64"/>
                <a:gd name="T32" fmla="*/ 319 w 396"/>
                <a:gd name="T33" fmla="*/ 32 h 64"/>
                <a:gd name="T34" fmla="*/ 319 w 396"/>
                <a:gd name="T35" fmla="*/ 32 h 64"/>
                <a:gd name="T36" fmla="*/ 326 w 396"/>
                <a:gd name="T37" fmla="*/ 32 h 64"/>
                <a:gd name="T38" fmla="*/ 326 w 396"/>
                <a:gd name="T39" fmla="*/ 32 h 64"/>
                <a:gd name="T40" fmla="*/ 335 w 396"/>
                <a:gd name="T41" fmla="*/ 33 h 64"/>
                <a:gd name="T42" fmla="*/ 341 w 396"/>
                <a:gd name="T43" fmla="*/ 33 h 64"/>
                <a:gd name="T44" fmla="*/ 346 w 396"/>
                <a:gd name="T45" fmla="*/ 36 h 64"/>
                <a:gd name="T46" fmla="*/ 351 w 396"/>
                <a:gd name="T47" fmla="*/ 38 h 64"/>
                <a:gd name="T48" fmla="*/ 356 w 396"/>
                <a:gd name="T49" fmla="*/ 42 h 64"/>
                <a:gd name="T50" fmla="*/ 361 w 396"/>
                <a:gd name="T51" fmla="*/ 47 h 64"/>
                <a:gd name="T52" fmla="*/ 365 w 396"/>
                <a:gd name="T53" fmla="*/ 53 h 64"/>
                <a:gd name="T54" fmla="*/ 365 w 396"/>
                <a:gd name="T55" fmla="*/ 53 h 64"/>
                <a:gd name="T56" fmla="*/ 367 w 396"/>
                <a:gd name="T57" fmla="*/ 58 h 64"/>
                <a:gd name="T58" fmla="*/ 370 w 396"/>
                <a:gd name="T59" fmla="*/ 61 h 64"/>
                <a:gd name="T60" fmla="*/ 375 w 396"/>
                <a:gd name="T61" fmla="*/ 63 h 64"/>
                <a:gd name="T62" fmla="*/ 380 w 396"/>
                <a:gd name="T63" fmla="*/ 64 h 64"/>
                <a:gd name="T64" fmla="*/ 380 w 396"/>
                <a:gd name="T65" fmla="*/ 64 h 64"/>
                <a:gd name="T66" fmla="*/ 385 w 396"/>
                <a:gd name="T67" fmla="*/ 63 h 64"/>
                <a:gd name="T68" fmla="*/ 385 w 396"/>
                <a:gd name="T69" fmla="*/ 63 h 64"/>
                <a:gd name="T70" fmla="*/ 391 w 396"/>
                <a:gd name="T71" fmla="*/ 59 h 64"/>
                <a:gd name="T72" fmla="*/ 395 w 396"/>
                <a:gd name="T73" fmla="*/ 54 h 64"/>
                <a:gd name="T74" fmla="*/ 396 w 396"/>
                <a:gd name="T75" fmla="*/ 48 h 64"/>
                <a:gd name="T76" fmla="*/ 395 w 396"/>
                <a:gd name="T77" fmla="*/ 42 h 64"/>
                <a:gd name="T78" fmla="*/ 395 w 396"/>
                <a:gd name="T79" fmla="*/ 42 h 64"/>
                <a:gd name="T80" fmla="*/ 388 w 396"/>
                <a:gd name="T81" fmla="*/ 31 h 64"/>
                <a:gd name="T82" fmla="*/ 381 w 396"/>
                <a:gd name="T83" fmla="*/ 21 h 64"/>
                <a:gd name="T84" fmla="*/ 372 w 396"/>
                <a:gd name="T85" fmla="*/ 13 h 64"/>
                <a:gd name="T86" fmla="*/ 364 w 396"/>
                <a:gd name="T87" fmla="*/ 8 h 64"/>
                <a:gd name="T88" fmla="*/ 354 w 396"/>
                <a:gd name="T89" fmla="*/ 5 h 64"/>
                <a:gd name="T90" fmla="*/ 344 w 396"/>
                <a:gd name="T91" fmla="*/ 1 h 64"/>
                <a:gd name="T92" fmla="*/ 335 w 396"/>
                <a:gd name="T93" fmla="*/ 0 h 64"/>
                <a:gd name="T94" fmla="*/ 325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325" y="0"/>
                  </a:moveTo>
                  <a:lnTo>
                    <a:pt x="325" y="0"/>
                  </a:lnTo>
                  <a:lnTo>
                    <a:pt x="316" y="0"/>
                  </a:lnTo>
                  <a:lnTo>
                    <a:pt x="16" y="0"/>
                  </a:lnTo>
                  <a:lnTo>
                    <a:pt x="16" y="0"/>
                  </a:lnTo>
                  <a:lnTo>
                    <a:pt x="8" y="2"/>
                  </a:lnTo>
                  <a:lnTo>
                    <a:pt x="3" y="5"/>
                  </a:lnTo>
                  <a:lnTo>
                    <a:pt x="1" y="10"/>
                  </a:lnTo>
                  <a:lnTo>
                    <a:pt x="0" y="16"/>
                  </a:lnTo>
                  <a:lnTo>
                    <a:pt x="0" y="16"/>
                  </a:lnTo>
                  <a:lnTo>
                    <a:pt x="1" y="23"/>
                  </a:lnTo>
                  <a:lnTo>
                    <a:pt x="3" y="28"/>
                  </a:lnTo>
                  <a:lnTo>
                    <a:pt x="8" y="31"/>
                  </a:lnTo>
                  <a:lnTo>
                    <a:pt x="16" y="32"/>
                  </a:lnTo>
                  <a:lnTo>
                    <a:pt x="316" y="32"/>
                  </a:lnTo>
                  <a:lnTo>
                    <a:pt x="316" y="32"/>
                  </a:lnTo>
                  <a:lnTo>
                    <a:pt x="319" y="32"/>
                  </a:lnTo>
                  <a:lnTo>
                    <a:pt x="319" y="32"/>
                  </a:lnTo>
                  <a:lnTo>
                    <a:pt x="326" y="32"/>
                  </a:lnTo>
                  <a:lnTo>
                    <a:pt x="326" y="32"/>
                  </a:lnTo>
                  <a:lnTo>
                    <a:pt x="335" y="33"/>
                  </a:lnTo>
                  <a:lnTo>
                    <a:pt x="341" y="33"/>
                  </a:lnTo>
                  <a:lnTo>
                    <a:pt x="346" y="36"/>
                  </a:lnTo>
                  <a:lnTo>
                    <a:pt x="351" y="38"/>
                  </a:lnTo>
                  <a:lnTo>
                    <a:pt x="356" y="42"/>
                  </a:lnTo>
                  <a:lnTo>
                    <a:pt x="361" y="47"/>
                  </a:lnTo>
                  <a:lnTo>
                    <a:pt x="365" y="53"/>
                  </a:lnTo>
                  <a:lnTo>
                    <a:pt x="365" y="53"/>
                  </a:lnTo>
                  <a:lnTo>
                    <a:pt x="367" y="58"/>
                  </a:lnTo>
                  <a:lnTo>
                    <a:pt x="370" y="61"/>
                  </a:lnTo>
                  <a:lnTo>
                    <a:pt x="375" y="63"/>
                  </a:lnTo>
                  <a:lnTo>
                    <a:pt x="380" y="64"/>
                  </a:lnTo>
                  <a:lnTo>
                    <a:pt x="380" y="64"/>
                  </a:lnTo>
                  <a:lnTo>
                    <a:pt x="385" y="63"/>
                  </a:lnTo>
                  <a:lnTo>
                    <a:pt x="385" y="63"/>
                  </a:lnTo>
                  <a:lnTo>
                    <a:pt x="391" y="59"/>
                  </a:lnTo>
                  <a:lnTo>
                    <a:pt x="395" y="54"/>
                  </a:lnTo>
                  <a:lnTo>
                    <a:pt x="396" y="48"/>
                  </a:lnTo>
                  <a:lnTo>
                    <a:pt x="395" y="42"/>
                  </a:lnTo>
                  <a:lnTo>
                    <a:pt x="395" y="42"/>
                  </a:lnTo>
                  <a:lnTo>
                    <a:pt x="388" y="31"/>
                  </a:lnTo>
                  <a:lnTo>
                    <a:pt x="381" y="21"/>
                  </a:lnTo>
                  <a:lnTo>
                    <a:pt x="372" y="13"/>
                  </a:lnTo>
                  <a:lnTo>
                    <a:pt x="364" y="8"/>
                  </a:lnTo>
                  <a:lnTo>
                    <a:pt x="354" y="5"/>
                  </a:lnTo>
                  <a:lnTo>
                    <a:pt x="344" y="1"/>
                  </a:lnTo>
                  <a:lnTo>
                    <a:pt x="335" y="0"/>
                  </a:lnTo>
                  <a:lnTo>
                    <a:pt x="3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52"/>
            <p:cNvSpPr>
              <a:spLocks/>
            </p:cNvSpPr>
            <p:nvPr/>
          </p:nvSpPr>
          <p:spPr bwMode="auto">
            <a:xfrm>
              <a:off x="309" y="1423"/>
              <a:ext cx="79" cy="13"/>
            </a:xfrm>
            <a:custGeom>
              <a:avLst/>
              <a:gdLst>
                <a:gd name="T0" fmla="*/ 325 w 396"/>
                <a:gd name="T1" fmla="*/ 0 h 65"/>
                <a:gd name="T2" fmla="*/ 325 w 396"/>
                <a:gd name="T3" fmla="*/ 0 h 65"/>
                <a:gd name="T4" fmla="*/ 316 w 396"/>
                <a:gd name="T5" fmla="*/ 1 h 65"/>
                <a:gd name="T6" fmla="*/ 16 w 396"/>
                <a:gd name="T7" fmla="*/ 1 h 65"/>
                <a:gd name="T8" fmla="*/ 16 w 396"/>
                <a:gd name="T9" fmla="*/ 1 h 65"/>
                <a:gd name="T10" fmla="*/ 8 w 396"/>
                <a:gd name="T11" fmla="*/ 2 h 65"/>
                <a:gd name="T12" fmla="*/ 3 w 396"/>
                <a:gd name="T13" fmla="*/ 6 h 65"/>
                <a:gd name="T14" fmla="*/ 1 w 396"/>
                <a:gd name="T15" fmla="*/ 11 h 65"/>
                <a:gd name="T16" fmla="*/ 0 w 396"/>
                <a:gd name="T17" fmla="*/ 17 h 65"/>
                <a:gd name="T18" fmla="*/ 0 w 396"/>
                <a:gd name="T19" fmla="*/ 17 h 65"/>
                <a:gd name="T20" fmla="*/ 1 w 396"/>
                <a:gd name="T21" fmla="*/ 24 h 65"/>
                <a:gd name="T22" fmla="*/ 3 w 396"/>
                <a:gd name="T23" fmla="*/ 29 h 65"/>
                <a:gd name="T24" fmla="*/ 8 w 396"/>
                <a:gd name="T25" fmla="*/ 32 h 65"/>
                <a:gd name="T26" fmla="*/ 16 w 396"/>
                <a:gd name="T27" fmla="*/ 34 h 65"/>
                <a:gd name="T28" fmla="*/ 316 w 396"/>
                <a:gd name="T29" fmla="*/ 34 h 65"/>
                <a:gd name="T30" fmla="*/ 316 w 396"/>
                <a:gd name="T31" fmla="*/ 34 h 65"/>
                <a:gd name="T32" fmla="*/ 319 w 396"/>
                <a:gd name="T33" fmla="*/ 34 h 65"/>
                <a:gd name="T34" fmla="*/ 319 w 396"/>
                <a:gd name="T35" fmla="*/ 34 h 65"/>
                <a:gd name="T36" fmla="*/ 326 w 396"/>
                <a:gd name="T37" fmla="*/ 32 h 65"/>
                <a:gd name="T38" fmla="*/ 326 w 396"/>
                <a:gd name="T39" fmla="*/ 32 h 65"/>
                <a:gd name="T40" fmla="*/ 335 w 396"/>
                <a:gd name="T41" fmla="*/ 34 h 65"/>
                <a:gd name="T42" fmla="*/ 341 w 396"/>
                <a:gd name="T43" fmla="*/ 35 h 65"/>
                <a:gd name="T44" fmla="*/ 346 w 396"/>
                <a:gd name="T45" fmla="*/ 36 h 65"/>
                <a:gd name="T46" fmla="*/ 351 w 396"/>
                <a:gd name="T47" fmla="*/ 40 h 65"/>
                <a:gd name="T48" fmla="*/ 356 w 396"/>
                <a:gd name="T49" fmla="*/ 44 h 65"/>
                <a:gd name="T50" fmla="*/ 361 w 396"/>
                <a:gd name="T51" fmla="*/ 48 h 65"/>
                <a:gd name="T52" fmla="*/ 365 w 396"/>
                <a:gd name="T53" fmla="*/ 55 h 65"/>
                <a:gd name="T54" fmla="*/ 365 w 396"/>
                <a:gd name="T55" fmla="*/ 55 h 65"/>
                <a:gd name="T56" fmla="*/ 367 w 396"/>
                <a:gd name="T57" fmla="*/ 58 h 65"/>
                <a:gd name="T58" fmla="*/ 370 w 396"/>
                <a:gd name="T59" fmla="*/ 62 h 65"/>
                <a:gd name="T60" fmla="*/ 375 w 396"/>
                <a:gd name="T61" fmla="*/ 63 h 65"/>
                <a:gd name="T62" fmla="*/ 380 w 396"/>
                <a:gd name="T63" fmla="*/ 65 h 65"/>
                <a:gd name="T64" fmla="*/ 380 w 396"/>
                <a:gd name="T65" fmla="*/ 65 h 65"/>
                <a:gd name="T66" fmla="*/ 385 w 396"/>
                <a:gd name="T67" fmla="*/ 63 h 65"/>
                <a:gd name="T68" fmla="*/ 385 w 396"/>
                <a:gd name="T69" fmla="*/ 63 h 65"/>
                <a:gd name="T70" fmla="*/ 391 w 396"/>
                <a:gd name="T71" fmla="*/ 60 h 65"/>
                <a:gd name="T72" fmla="*/ 395 w 396"/>
                <a:gd name="T73" fmla="*/ 55 h 65"/>
                <a:gd name="T74" fmla="*/ 396 w 396"/>
                <a:gd name="T75" fmla="*/ 48 h 65"/>
                <a:gd name="T76" fmla="*/ 395 w 396"/>
                <a:gd name="T77" fmla="*/ 42 h 65"/>
                <a:gd name="T78" fmla="*/ 395 w 396"/>
                <a:gd name="T79" fmla="*/ 42 h 65"/>
                <a:gd name="T80" fmla="*/ 388 w 396"/>
                <a:gd name="T81" fmla="*/ 31 h 65"/>
                <a:gd name="T82" fmla="*/ 381 w 396"/>
                <a:gd name="T83" fmla="*/ 21 h 65"/>
                <a:gd name="T84" fmla="*/ 372 w 396"/>
                <a:gd name="T85" fmla="*/ 15 h 65"/>
                <a:gd name="T86" fmla="*/ 364 w 396"/>
                <a:gd name="T87" fmla="*/ 9 h 65"/>
                <a:gd name="T88" fmla="*/ 354 w 396"/>
                <a:gd name="T89" fmla="*/ 5 h 65"/>
                <a:gd name="T90" fmla="*/ 344 w 396"/>
                <a:gd name="T91" fmla="*/ 2 h 65"/>
                <a:gd name="T92" fmla="*/ 335 w 396"/>
                <a:gd name="T93" fmla="*/ 1 h 65"/>
                <a:gd name="T94" fmla="*/ 325 w 396"/>
                <a:gd name="T9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325" y="0"/>
                  </a:moveTo>
                  <a:lnTo>
                    <a:pt x="325" y="0"/>
                  </a:lnTo>
                  <a:lnTo>
                    <a:pt x="316" y="1"/>
                  </a:lnTo>
                  <a:lnTo>
                    <a:pt x="16" y="1"/>
                  </a:lnTo>
                  <a:lnTo>
                    <a:pt x="16" y="1"/>
                  </a:lnTo>
                  <a:lnTo>
                    <a:pt x="8" y="2"/>
                  </a:lnTo>
                  <a:lnTo>
                    <a:pt x="3" y="6"/>
                  </a:lnTo>
                  <a:lnTo>
                    <a:pt x="1" y="11"/>
                  </a:lnTo>
                  <a:lnTo>
                    <a:pt x="0" y="17"/>
                  </a:lnTo>
                  <a:lnTo>
                    <a:pt x="0" y="17"/>
                  </a:lnTo>
                  <a:lnTo>
                    <a:pt x="1" y="24"/>
                  </a:lnTo>
                  <a:lnTo>
                    <a:pt x="3" y="29"/>
                  </a:lnTo>
                  <a:lnTo>
                    <a:pt x="8" y="32"/>
                  </a:lnTo>
                  <a:lnTo>
                    <a:pt x="16" y="34"/>
                  </a:lnTo>
                  <a:lnTo>
                    <a:pt x="316" y="34"/>
                  </a:lnTo>
                  <a:lnTo>
                    <a:pt x="316" y="34"/>
                  </a:lnTo>
                  <a:lnTo>
                    <a:pt x="319" y="34"/>
                  </a:lnTo>
                  <a:lnTo>
                    <a:pt x="319" y="34"/>
                  </a:lnTo>
                  <a:lnTo>
                    <a:pt x="326" y="32"/>
                  </a:lnTo>
                  <a:lnTo>
                    <a:pt x="326" y="32"/>
                  </a:lnTo>
                  <a:lnTo>
                    <a:pt x="335" y="34"/>
                  </a:lnTo>
                  <a:lnTo>
                    <a:pt x="341" y="35"/>
                  </a:lnTo>
                  <a:lnTo>
                    <a:pt x="346" y="36"/>
                  </a:lnTo>
                  <a:lnTo>
                    <a:pt x="351" y="40"/>
                  </a:lnTo>
                  <a:lnTo>
                    <a:pt x="356" y="44"/>
                  </a:lnTo>
                  <a:lnTo>
                    <a:pt x="361" y="48"/>
                  </a:lnTo>
                  <a:lnTo>
                    <a:pt x="365" y="55"/>
                  </a:lnTo>
                  <a:lnTo>
                    <a:pt x="365" y="55"/>
                  </a:lnTo>
                  <a:lnTo>
                    <a:pt x="367" y="58"/>
                  </a:lnTo>
                  <a:lnTo>
                    <a:pt x="370" y="62"/>
                  </a:lnTo>
                  <a:lnTo>
                    <a:pt x="375" y="63"/>
                  </a:lnTo>
                  <a:lnTo>
                    <a:pt x="380" y="65"/>
                  </a:lnTo>
                  <a:lnTo>
                    <a:pt x="380" y="65"/>
                  </a:lnTo>
                  <a:lnTo>
                    <a:pt x="385" y="63"/>
                  </a:lnTo>
                  <a:lnTo>
                    <a:pt x="385" y="63"/>
                  </a:lnTo>
                  <a:lnTo>
                    <a:pt x="391" y="60"/>
                  </a:lnTo>
                  <a:lnTo>
                    <a:pt x="395" y="55"/>
                  </a:lnTo>
                  <a:lnTo>
                    <a:pt x="396" y="48"/>
                  </a:lnTo>
                  <a:lnTo>
                    <a:pt x="395" y="42"/>
                  </a:lnTo>
                  <a:lnTo>
                    <a:pt x="395" y="42"/>
                  </a:lnTo>
                  <a:lnTo>
                    <a:pt x="388" y="31"/>
                  </a:lnTo>
                  <a:lnTo>
                    <a:pt x="381" y="21"/>
                  </a:lnTo>
                  <a:lnTo>
                    <a:pt x="372" y="15"/>
                  </a:lnTo>
                  <a:lnTo>
                    <a:pt x="364" y="9"/>
                  </a:lnTo>
                  <a:lnTo>
                    <a:pt x="354" y="5"/>
                  </a:lnTo>
                  <a:lnTo>
                    <a:pt x="344" y="2"/>
                  </a:lnTo>
                  <a:lnTo>
                    <a:pt x="335" y="1"/>
                  </a:lnTo>
                  <a:lnTo>
                    <a:pt x="3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53"/>
            <p:cNvSpPr>
              <a:spLocks/>
            </p:cNvSpPr>
            <p:nvPr/>
          </p:nvSpPr>
          <p:spPr bwMode="auto">
            <a:xfrm>
              <a:off x="309" y="1423"/>
              <a:ext cx="79" cy="13"/>
            </a:xfrm>
            <a:custGeom>
              <a:avLst/>
              <a:gdLst>
                <a:gd name="T0" fmla="*/ 325 w 396"/>
                <a:gd name="T1" fmla="*/ 0 h 65"/>
                <a:gd name="T2" fmla="*/ 325 w 396"/>
                <a:gd name="T3" fmla="*/ 0 h 65"/>
                <a:gd name="T4" fmla="*/ 316 w 396"/>
                <a:gd name="T5" fmla="*/ 1 h 65"/>
                <a:gd name="T6" fmla="*/ 16 w 396"/>
                <a:gd name="T7" fmla="*/ 1 h 65"/>
                <a:gd name="T8" fmla="*/ 16 w 396"/>
                <a:gd name="T9" fmla="*/ 1 h 65"/>
                <a:gd name="T10" fmla="*/ 8 w 396"/>
                <a:gd name="T11" fmla="*/ 2 h 65"/>
                <a:gd name="T12" fmla="*/ 3 w 396"/>
                <a:gd name="T13" fmla="*/ 6 h 65"/>
                <a:gd name="T14" fmla="*/ 1 w 396"/>
                <a:gd name="T15" fmla="*/ 11 h 65"/>
                <a:gd name="T16" fmla="*/ 0 w 396"/>
                <a:gd name="T17" fmla="*/ 17 h 65"/>
                <a:gd name="T18" fmla="*/ 0 w 396"/>
                <a:gd name="T19" fmla="*/ 17 h 65"/>
                <a:gd name="T20" fmla="*/ 1 w 396"/>
                <a:gd name="T21" fmla="*/ 24 h 65"/>
                <a:gd name="T22" fmla="*/ 3 w 396"/>
                <a:gd name="T23" fmla="*/ 29 h 65"/>
                <a:gd name="T24" fmla="*/ 8 w 396"/>
                <a:gd name="T25" fmla="*/ 32 h 65"/>
                <a:gd name="T26" fmla="*/ 16 w 396"/>
                <a:gd name="T27" fmla="*/ 34 h 65"/>
                <a:gd name="T28" fmla="*/ 316 w 396"/>
                <a:gd name="T29" fmla="*/ 34 h 65"/>
                <a:gd name="T30" fmla="*/ 316 w 396"/>
                <a:gd name="T31" fmla="*/ 34 h 65"/>
                <a:gd name="T32" fmla="*/ 319 w 396"/>
                <a:gd name="T33" fmla="*/ 34 h 65"/>
                <a:gd name="T34" fmla="*/ 319 w 396"/>
                <a:gd name="T35" fmla="*/ 34 h 65"/>
                <a:gd name="T36" fmla="*/ 326 w 396"/>
                <a:gd name="T37" fmla="*/ 32 h 65"/>
                <a:gd name="T38" fmla="*/ 326 w 396"/>
                <a:gd name="T39" fmla="*/ 32 h 65"/>
                <a:gd name="T40" fmla="*/ 335 w 396"/>
                <a:gd name="T41" fmla="*/ 34 h 65"/>
                <a:gd name="T42" fmla="*/ 341 w 396"/>
                <a:gd name="T43" fmla="*/ 35 h 65"/>
                <a:gd name="T44" fmla="*/ 346 w 396"/>
                <a:gd name="T45" fmla="*/ 36 h 65"/>
                <a:gd name="T46" fmla="*/ 351 w 396"/>
                <a:gd name="T47" fmla="*/ 40 h 65"/>
                <a:gd name="T48" fmla="*/ 356 w 396"/>
                <a:gd name="T49" fmla="*/ 44 h 65"/>
                <a:gd name="T50" fmla="*/ 361 w 396"/>
                <a:gd name="T51" fmla="*/ 48 h 65"/>
                <a:gd name="T52" fmla="*/ 365 w 396"/>
                <a:gd name="T53" fmla="*/ 55 h 65"/>
                <a:gd name="T54" fmla="*/ 365 w 396"/>
                <a:gd name="T55" fmla="*/ 55 h 65"/>
                <a:gd name="T56" fmla="*/ 367 w 396"/>
                <a:gd name="T57" fmla="*/ 58 h 65"/>
                <a:gd name="T58" fmla="*/ 370 w 396"/>
                <a:gd name="T59" fmla="*/ 62 h 65"/>
                <a:gd name="T60" fmla="*/ 375 w 396"/>
                <a:gd name="T61" fmla="*/ 63 h 65"/>
                <a:gd name="T62" fmla="*/ 380 w 396"/>
                <a:gd name="T63" fmla="*/ 65 h 65"/>
                <a:gd name="T64" fmla="*/ 380 w 396"/>
                <a:gd name="T65" fmla="*/ 65 h 65"/>
                <a:gd name="T66" fmla="*/ 385 w 396"/>
                <a:gd name="T67" fmla="*/ 63 h 65"/>
                <a:gd name="T68" fmla="*/ 385 w 396"/>
                <a:gd name="T69" fmla="*/ 63 h 65"/>
                <a:gd name="T70" fmla="*/ 391 w 396"/>
                <a:gd name="T71" fmla="*/ 60 h 65"/>
                <a:gd name="T72" fmla="*/ 395 w 396"/>
                <a:gd name="T73" fmla="*/ 55 h 65"/>
                <a:gd name="T74" fmla="*/ 396 w 396"/>
                <a:gd name="T75" fmla="*/ 48 h 65"/>
                <a:gd name="T76" fmla="*/ 395 w 396"/>
                <a:gd name="T77" fmla="*/ 42 h 65"/>
                <a:gd name="T78" fmla="*/ 395 w 396"/>
                <a:gd name="T79" fmla="*/ 42 h 65"/>
                <a:gd name="T80" fmla="*/ 388 w 396"/>
                <a:gd name="T81" fmla="*/ 31 h 65"/>
                <a:gd name="T82" fmla="*/ 381 w 396"/>
                <a:gd name="T83" fmla="*/ 21 h 65"/>
                <a:gd name="T84" fmla="*/ 372 w 396"/>
                <a:gd name="T85" fmla="*/ 15 h 65"/>
                <a:gd name="T86" fmla="*/ 364 w 396"/>
                <a:gd name="T87" fmla="*/ 9 h 65"/>
                <a:gd name="T88" fmla="*/ 354 w 396"/>
                <a:gd name="T89" fmla="*/ 5 h 65"/>
                <a:gd name="T90" fmla="*/ 344 w 396"/>
                <a:gd name="T91" fmla="*/ 2 h 65"/>
                <a:gd name="T92" fmla="*/ 335 w 396"/>
                <a:gd name="T93" fmla="*/ 1 h 65"/>
                <a:gd name="T94" fmla="*/ 325 w 396"/>
                <a:gd name="T9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325" y="0"/>
                  </a:moveTo>
                  <a:lnTo>
                    <a:pt x="325" y="0"/>
                  </a:lnTo>
                  <a:lnTo>
                    <a:pt x="316" y="1"/>
                  </a:lnTo>
                  <a:lnTo>
                    <a:pt x="16" y="1"/>
                  </a:lnTo>
                  <a:lnTo>
                    <a:pt x="16" y="1"/>
                  </a:lnTo>
                  <a:lnTo>
                    <a:pt x="8" y="2"/>
                  </a:lnTo>
                  <a:lnTo>
                    <a:pt x="3" y="6"/>
                  </a:lnTo>
                  <a:lnTo>
                    <a:pt x="1" y="11"/>
                  </a:lnTo>
                  <a:lnTo>
                    <a:pt x="0" y="17"/>
                  </a:lnTo>
                  <a:lnTo>
                    <a:pt x="0" y="17"/>
                  </a:lnTo>
                  <a:lnTo>
                    <a:pt x="1" y="24"/>
                  </a:lnTo>
                  <a:lnTo>
                    <a:pt x="3" y="29"/>
                  </a:lnTo>
                  <a:lnTo>
                    <a:pt x="8" y="32"/>
                  </a:lnTo>
                  <a:lnTo>
                    <a:pt x="16" y="34"/>
                  </a:lnTo>
                  <a:lnTo>
                    <a:pt x="316" y="34"/>
                  </a:lnTo>
                  <a:lnTo>
                    <a:pt x="316" y="34"/>
                  </a:lnTo>
                  <a:lnTo>
                    <a:pt x="319" y="34"/>
                  </a:lnTo>
                  <a:lnTo>
                    <a:pt x="319" y="34"/>
                  </a:lnTo>
                  <a:lnTo>
                    <a:pt x="326" y="32"/>
                  </a:lnTo>
                  <a:lnTo>
                    <a:pt x="326" y="32"/>
                  </a:lnTo>
                  <a:lnTo>
                    <a:pt x="335" y="34"/>
                  </a:lnTo>
                  <a:lnTo>
                    <a:pt x="341" y="35"/>
                  </a:lnTo>
                  <a:lnTo>
                    <a:pt x="346" y="36"/>
                  </a:lnTo>
                  <a:lnTo>
                    <a:pt x="351" y="40"/>
                  </a:lnTo>
                  <a:lnTo>
                    <a:pt x="356" y="44"/>
                  </a:lnTo>
                  <a:lnTo>
                    <a:pt x="361" y="48"/>
                  </a:lnTo>
                  <a:lnTo>
                    <a:pt x="365" y="55"/>
                  </a:lnTo>
                  <a:lnTo>
                    <a:pt x="365" y="55"/>
                  </a:lnTo>
                  <a:lnTo>
                    <a:pt x="367" y="58"/>
                  </a:lnTo>
                  <a:lnTo>
                    <a:pt x="370" y="62"/>
                  </a:lnTo>
                  <a:lnTo>
                    <a:pt x="375" y="63"/>
                  </a:lnTo>
                  <a:lnTo>
                    <a:pt x="380" y="65"/>
                  </a:lnTo>
                  <a:lnTo>
                    <a:pt x="380" y="65"/>
                  </a:lnTo>
                  <a:lnTo>
                    <a:pt x="385" y="63"/>
                  </a:lnTo>
                  <a:lnTo>
                    <a:pt x="385" y="63"/>
                  </a:lnTo>
                  <a:lnTo>
                    <a:pt x="391" y="60"/>
                  </a:lnTo>
                  <a:lnTo>
                    <a:pt x="395" y="55"/>
                  </a:lnTo>
                  <a:lnTo>
                    <a:pt x="396" y="48"/>
                  </a:lnTo>
                  <a:lnTo>
                    <a:pt x="395" y="42"/>
                  </a:lnTo>
                  <a:lnTo>
                    <a:pt x="395" y="42"/>
                  </a:lnTo>
                  <a:lnTo>
                    <a:pt x="388" y="31"/>
                  </a:lnTo>
                  <a:lnTo>
                    <a:pt x="381" y="21"/>
                  </a:lnTo>
                  <a:lnTo>
                    <a:pt x="372" y="15"/>
                  </a:lnTo>
                  <a:lnTo>
                    <a:pt x="364" y="9"/>
                  </a:lnTo>
                  <a:lnTo>
                    <a:pt x="354" y="5"/>
                  </a:lnTo>
                  <a:lnTo>
                    <a:pt x="344" y="2"/>
                  </a:lnTo>
                  <a:lnTo>
                    <a:pt x="335" y="1"/>
                  </a:lnTo>
                  <a:lnTo>
                    <a:pt x="3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54"/>
            <p:cNvSpPr>
              <a:spLocks/>
            </p:cNvSpPr>
            <p:nvPr/>
          </p:nvSpPr>
          <p:spPr bwMode="auto">
            <a:xfrm>
              <a:off x="428" y="1341"/>
              <a:ext cx="79" cy="12"/>
            </a:xfrm>
            <a:custGeom>
              <a:avLst/>
              <a:gdLst>
                <a:gd name="T0" fmla="*/ 70 w 396"/>
                <a:gd name="T1" fmla="*/ 0 h 64"/>
                <a:gd name="T2" fmla="*/ 70 w 396"/>
                <a:gd name="T3" fmla="*/ 0 h 64"/>
                <a:gd name="T4" fmla="*/ 61 w 396"/>
                <a:gd name="T5" fmla="*/ 0 h 64"/>
                <a:gd name="T6" fmla="*/ 51 w 396"/>
                <a:gd name="T7" fmla="*/ 1 h 64"/>
                <a:gd name="T8" fmla="*/ 41 w 396"/>
                <a:gd name="T9" fmla="*/ 4 h 64"/>
                <a:gd name="T10" fmla="*/ 32 w 396"/>
                <a:gd name="T11" fmla="*/ 9 h 64"/>
                <a:gd name="T12" fmla="*/ 23 w 396"/>
                <a:gd name="T13" fmla="*/ 14 h 64"/>
                <a:gd name="T14" fmla="*/ 14 w 396"/>
                <a:gd name="T15" fmla="*/ 21 h 64"/>
                <a:gd name="T16" fmla="*/ 6 w 396"/>
                <a:gd name="T17" fmla="*/ 30 h 64"/>
                <a:gd name="T18" fmla="*/ 1 w 396"/>
                <a:gd name="T19" fmla="*/ 41 h 64"/>
                <a:gd name="T20" fmla="*/ 1 w 396"/>
                <a:gd name="T21" fmla="*/ 41 h 64"/>
                <a:gd name="T22" fmla="*/ 0 w 396"/>
                <a:gd name="T23" fmla="*/ 49 h 64"/>
                <a:gd name="T24" fmla="*/ 1 w 396"/>
                <a:gd name="T25" fmla="*/ 54 h 64"/>
                <a:gd name="T26" fmla="*/ 4 w 396"/>
                <a:gd name="T27" fmla="*/ 60 h 64"/>
                <a:gd name="T28" fmla="*/ 10 w 396"/>
                <a:gd name="T29" fmla="*/ 62 h 64"/>
                <a:gd name="T30" fmla="*/ 10 w 396"/>
                <a:gd name="T31" fmla="*/ 62 h 64"/>
                <a:gd name="T32" fmla="*/ 16 w 396"/>
                <a:gd name="T33" fmla="*/ 64 h 64"/>
                <a:gd name="T34" fmla="*/ 16 w 396"/>
                <a:gd name="T35" fmla="*/ 64 h 64"/>
                <a:gd name="T36" fmla="*/ 20 w 396"/>
                <a:gd name="T37" fmla="*/ 64 h 64"/>
                <a:gd name="T38" fmla="*/ 25 w 396"/>
                <a:gd name="T39" fmla="*/ 61 h 64"/>
                <a:gd name="T40" fmla="*/ 29 w 396"/>
                <a:gd name="T41" fmla="*/ 59 h 64"/>
                <a:gd name="T42" fmla="*/ 31 w 396"/>
                <a:gd name="T43" fmla="*/ 54 h 64"/>
                <a:gd name="T44" fmla="*/ 31 w 396"/>
                <a:gd name="T45" fmla="*/ 54 h 64"/>
                <a:gd name="T46" fmla="*/ 34 w 396"/>
                <a:gd name="T47" fmla="*/ 47 h 64"/>
                <a:gd name="T48" fmla="*/ 39 w 396"/>
                <a:gd name="T49" fmla="*/ 43 h 64"/>
                <a:gd name="T50" fmla="*/ 44 w 396"/>
                <a:gd name="T51" fmla="*/ 39 h 64"/>
                <a:gd name="T52" fmla="*/ 49 w 396"/>
                <a:gd name="T53" fmla="*/ 36 h 64"/>
                <a:gd name="T54" fmla="*/ 55 w 396"/>
                <a:gd name="T55" fmla="*/ 34 h 64"/>
                <a:gd name="T56" fmla="*/ 60 w 396"/>
                <a:gd name="T57" fmla="*/ 33 h 64"/>
                <a:gd name="T58" fmla="*/ 69 w 396"/>
                <a:gd name="T59" fmla="*/ 33 h 64"/>
                <a:gd name="T60" fmla="*/ 69 w 396"/>
                <a:gd name="T61" fmla="*/ 33 h 64"/>
                <a:gd name="T62" fmla="*/ 76 w 396"/>
                <a:gd name="T63" fmla="*/ 33 h 64"/>
                <a:gd name="T64" fmla="*/ 76 w 396"/>
                <a:gd name="T65" fmla="*/ 33 h 64"/>
                <a:gd name="T66" fmla="*/ 78 w 396"/>
                <a:gd name="T67" fmla="*/ 33 h 64"/>
                <a:gd name="T68" fmla="*/ 380 w 396"/>
                <a:gd name="T69" fmla="*/ 33 h 64"/>
                <a:gd name="T70" fmla="*/ 380 w 396"/>
                <a:gd name="T71" fmla="*/ 33 h 64"/>
                <a:gd name="T72" fmla="*/ 386 w 396"/>
                <a:gd name="T73" fmla="*/ 31 h 64"/>
                <a:gd name="T74" fmla="*/ 391 w 396"/>
                <a:gd name="T75" fmla="*/ 28 h 64"/>
                <a:gd name="T76" fmla="*/ 395 w 396"/>
                <a:gd name="T77" fmla="*/ 23 h 64"/>
                <a:gd name="T78" fmla="*/ 396 w 396"/>
                <a:gd name="T79" fmla="*/ 16 h 64"/>
                <a:gd name="T80" fmla="*/ 396 w 396"/>
                <a:gd name="T81" fmla="*/ 16 h 64"/>
                <a:gd name="T82" fmla="*/ 395 w 396"/>
                <a:gd name="T83" fmla="*/ 10 h 64"/>
                <a:gd name="T84" fmla="*/ 391 w 396"/>
                <a:gd name="T85" fmla="*/ 5 h 64"/>
                <a:gd name="T86" fmla="*/ 386 w 396"/>
                <a:gd name="T87" fmla="*/ 1 h 64"/>
                <a:gd name="T88" fmla="*/ 380 w 396"/>
                <a:gd name="T89" fmla="*/ 0 h 64"/>
                <a:gd name="T90" fmla="*/ 80 w 396"/>
                <a:gd name="T91" fmla="*/ 0 h 64"/>
                <a:gd name="T92" fmla="*/ 80 w 396"/>
                <a:gd name="T93" fmla="*/ 0 h 64"/>
                <a:gd name="T94" fmla="*/ 70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70" y="0"/>
                  </a:moveTo>
                  <a:lnTo>
                    <a:pt x="70" y="0"/>
                  </a:lnTo>
                  <a:lnTo>
                    <a:pt x="61" y="0"/>
                  </a:lnTo>
                  <a:lnTo>
                    <a:pt x="51" y="1"/>
                  </a:lnTo>
                  <a:lnTo>
                    <a:pt x="41" y="4"/>
                  </a:lnTo>
                  <a:lnTo>
                    <a:pt x="32" y="9"/>
                  </a:lnTo>
                  <a:lnTo>
                    <a:pt x="23" y="14"/>
                  </a:lnTo>
                  <a:lnTo>
                    <a:pt x="14" y="21"/>
                  </a:lnTo>
                  <a:lnTo>
                    <a:pt x="6" y="30"/>
                  </a:lnTo>
                  <a:lnTo>
                    <a:pt x="1" y="41"/>
                  </a:lnTo>
                  <a:lnTo>
                    <a:pt x="1" y="41"/>
                  </a:lnTo>
                  <a:lnTo>
                    <a:pt x="0" y="49"/>
                  </a:lnTo>
                  <a:lnTo>
                    <a:pt x="1" y="54"/>
                  </a:lnTo>
                  <a:lnTo>
                    <a:pt x="4" y="60"/>
                  </a:lnTo>
                  <a:lnTo>
                    <a:pt x="10" y="62"/>
                  </a:lnTo>
                  <a:lnTo>
                    <a:pt x="10" y="62"/>
                  </a:lnTo>
                  <a:lnTo>
                    <a:pt x="16" y="64"/>
                  </a:lnTo>
                  <a:lnTo>
                    <a:pt x="16" y="64"/>
                  </a:lnTo>
                  <a:lnTo>
                    <a:pt x="20" y="64"/>
                  </a:lnTo>
                  <a:lnTo>
                    <a:pt x="25" y="61"/>
                  </a:lnTo>
                  <a:lnTo>
                    <a:pt x="29" y="59"/>
                  </a:lnTo>
                  <a:lnTo>
                    <a:pt x="31" y="54"/>
                  </a:lnTo>
                  <a:lnTo>
                    <a:pt x="31" y="54"/>
                  </a:lnTo>
                  <a:lnTo>
                    <a:pt x="34" y="47"/>
                  </a:lnTo>
                  <a:lnTo>
                    <a:pt x="39" y="43"/>
                  </a:lnTo>
                  <a:lnTo>
                    <a:pt x="44" y="39"/>
                  </a:lnTo>
                  <a:lnTo>
                    <a:pt x="49" y="36"/>
                  </a:lnTo>
                  <a:lnTo>
                    <a:pt x="55" y="34"/>
                  </a:lnTo>
                  <a:lnTo>
                    <a:pt x="60" y="33"/>
                  </a:lnTo>
                  <a:lnTo>
                    <a:pt x="69" y="33"/>
                  </a:lnTo>
                  <a:lnTo>
                    <a:pt x="69" y="33"/>
                  </a:lnTo>
                  <a:lnTo>
                    <a:pt x="76" y="33"/>
                  </a:lnTo>
                  <a:lnTo>
                    <a:pt x="76" y="33"/>
                  </a:lnTo>
                  <a:lnTo>
                    <a:pt x="78" y="33"/>
                  </a:lnTo>
                  <a:lnTo>
                    <a:pt x="380" y="33"/>
                  </a:lnTo>
                  <a:lnTo>
                    <a:pt x="380" y="33"/>
                  </a:lnTo>
                  <a:lnTo>
                    <a:pt x="386" y="31"/>
                  </a:lnTo>
                  <a:lnTo>
                    <a:pt x="391" y="28"/>
                  </a:lnTo>
                  <a:lnTo>
                    <a:pt x="395" y="23"/>
                  </a:lnTo>
                  <a:lnTo>
                    <a:pt x="396" y="16"/>
                  </a:lnTo>
                  <a:lnTo>
                    <a:pt x="396" y="16"/>
                  </a:lnTo>
                  <a:lnTo>
                    <a:pt x="395" y="10"/>
                  </a:lnTo>
                  <a:lnTo>
                    <a:pt x="391" y="5"/>
                  </a:lnTo>
                  <a:lnTo>
                    <a:pt x="386" y="1"/>
                  </a:lnTo>
                  <a:lnTo>
                    <a:pt x="380" y="0"/>
                  </a:lnTo>
                  <a:lnTo>
                    <a:pt x="80" y="0"/>
                  </a:lnTo>
                  <a:lnTo>
                    <a:pt x="80" y="0"/>
                  </a:lnTo>
                  <a:lnTo>
                    <a:pt x="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55"/>
            <p:cNvSpPr>
              <a:spLocks/>
            </p:cNvSpPr>
            <p:nvPr/>
          </p:nvSpPr>
          <p:spPr bwMode="auto">
            <a:xfrm>
              <a:off x="428" y="1341"/>
              <a:ext cx="79" cy="12"/>
            </a:xfrm>
            <a:custGeom>
              <a:avLst/>
              <a:gdLst>
                <a:gd name="T0" fmla="*/ 70 w 396"/>
                <a:gd name="T1" fmla="*/ 0 h 64"/>
                <a:gd name="T2" fmla="*/ 70 w 396"/>
                <a:gd name="T3" fmla="*/ 0 h 64"/>
                <a:gd name="T4" fmla="*/ 61 w 396"/>
                <a:gd name="T5" fmla="*/ 0 h 64"/>
                <a:gd name="T6" fmla="*/ 51 w 396"/>
                <a:gd name="T7" fmla="*/ 1 h 64"/>
                <a:gd name="T8" fmla="*/ 41 w 396"/>
                <a:gd name="T9" fmla="*/ 4 h 64"/>
                <a:gd name="T10" fmla="*/ 32 w 396"/>
                <a:gd name="T11" fmla="*/ 9 h 64"/>
                <a:gd name="T12" fmla="*/ 23 w 396"/>
                <a:gd name="T13" fmla="*/ 14 h 64"/>
                <a:gd name="T14" fmla="*/ 14 w 396"/>
                <a:gd name="T15" fmla="*/ 21 h 64"/>
                <a:gd name="T16" fmla="*/ 6 w 396"/>
                <a:gd name="T17" fmla="*/ 30 h 64"/>
                <a:gd name="T18" fmla="*/ 1 w 396"/>
                <a:gd name="T19" fmla="*/ 41 h 64"/>
                <a:gd name="T20" fmla="*/ 1 w 396"/>
                <a:gd name="T21" fmla="*/ 41 h 64"/>
                <a:gd name="T22" fmla="*/ 0 w 396"/>
                <a:gd name="T23" fmla="*/ 49 h 64"/>
                <a:gd name="T24" fmla="*/ 1 w 396"/>
                <a:gd name="T25" fmla="*/ 54 h 64"/>
                <a:gd name="T26" fmla="*/ 4 w 396"/>
                <a:gd name="T27" fmla="*/ 60 h 64"/>
                <a:gd name="T28" fmla="*/ 10 w 396"/>
                <a:gd name="T29" fmla="*/ 62 h 64"/>
                <a:gd name="T30" fmla="*/ 10 w 396"/>
                <a:gd name="T31" fmla="*/ 62 h 64"/>
                <a:gd name="T32" fmla="*/ 16 w 396"/>
                <a:gd name="T33" fmla="*/ 64 h 64"/>
                <a:gd name="T34" fmla="*/ 16 w 396"/>
                <a:gd name="T35" fmla="*/ 64 h 64"/>
                <a:gd name="T36" fmla="*/ 20 w 396"/>
                <a:gd name="T37" fmla="*/ 64 h 64"/>
                <a:gd name="T38" fmla="*/ 25 w 396"/>
                <a:gd name="T39" fmla="*/ 61 h 64"/>
                <a:gd name="T40" fmla="*/ 29 w 396"/>
                <a:gd name="T41" fmla="*/ 59 h 64"/>
                <a:gd name="T42" fmla="*/ 31 w 396"/>
                <a:gd name="T43" fmla="*/ 54 h 64"/>
                <a:gd name="T44" fmla="*/ 31 w 396"/>
                <a:gd name="T45" fmla="*/ 54 h 64"/>
                <a:gd name="T46" fmla="*/ 34 w 396"/>
                <a:gd name="T47" fmla="*/ 47 h 64"/>
                <a:gd name="T48" fmla="*/ 39 w 396"/>
                <a:gd name="T49" fmla="*/ 43 h 64"/>
                <a:gd name="T50" fmla="*/ 44 w 396"/>
                <a:gd name="T51" fmla="*/ 39 h 64"/>
                <a:gd name="T52" fmla="*/ 49 w 396"/>
                <a:gd name="T53" fmla="*/ 36 h 64"/>
                <a:gd name="T54" fmla="*/ 55 w 396"/>
                <a:gd name="T55" fmla="*/ 34 h 64"/>
                <a:gd name="T56" fmla="*/ 60 w 396"/>
                <a:gd name="T57" fmla="*/ 33 h 64"/>
                <a:gd name="T58" fmla="*/ 69 w 396"/>
                <a:gd name="T59" fmla="*/ 33 h 64"/>
                <a:gd name="T60" fmla="*/ 69 w 396"/>
                <a:gd name="T61" fmla="*/ 33 h 64"/>
                <a:gd name="T62" fmla="*/ 76 w 396"/>
                <a:gd name="T63" fmla="*/ 33 h 64"/>
                <a:gd name="T64" fmla="*/ 76 w 396"/>
                <a:gd name="T65" fmla="*/ 33 h 64"/>
                <a:gd name="T66" fmla="*/ 78 w 396"/>
                <a:gd name="T67" fmla="*/ 33 h 64"/>
                <a:gd name="T68" fmla="*/ 380 w 396"/>
                <a:gd name="T69" fmla="*/ 33 h 64"/>
                <a:gd name="T70" fmla="*/ 380 w 396"/>
                <a:gd name="T71" fmla="*/ 33 h 64"/>
                <a:gd name="T72" fmla="*/ 386 w 396"/>
                <a:gd name="T73" fmla="*/ 31 h 64"/>
                <a:gd name="T74" fmla="*/ 391 w 396"/>
                <a:gd name="T75" fmla="*/ 28 h 64"/>
                <a:gd name="T76" fmla="*/ 395 w 396"/>
                <a:gd name="T77" fmla="*/ 23 h 64"/>
                <a:gd name="T78" fmla="*/ 396 w 396"/>
                <a:gd name="T79" fmla="*/ 16 h 64"/>
                <a:gd name="T80" fmla="*/ 396 w 396"/>
                <a:gd name="T81" fmla="*/ 16 h 64"/>
                <a:gd name="T82" fmla="*/ 395 w 396"/>
                <a:gd name="T83" fmla="*/ 10 h 64"/>
                <a:gd name="T84" fmla="*/ 391 w 396"/>
                <a:gd name="T85" fmla="*/ 5 h 64"/>
                <a:gd name="T86" fmla="*/ 386 w 396"/>
                <a:gd name="T87" fmla="*/ 1 h 64"/>
                <a:gd name="T88" fmla="*/ 380 w 396"/>
                <a:gd name="T89" fmla="*/ 0 h 64"/>
                <a:gd name="T90" fmla="*/ 80 w 396"/>
                <a:gd name="T91" fmla="*/ 0 h 64"/>
                <a:gd name="T92" fmla="*/ 80 w 396"/>
                <a:gd name="T93" fmla="*/ 0 h 64"/>
                <a:gd name="T94" fmla="*/ 70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70" y="0"/>
                  </a:moveTo>
                  <a:lnTo>
                    <a:pt x="70" y="0"/>
                  </a:lnTo>
                  <a:lnTo>
                    <a:pt x="61" y="0"/>
                  </a:lnTo>
                  <a:lnTo>
                    <a:pt x="51" y="1"/>
                  </a:lnTo>
                  <a:lnTo>
                    <a:pt x="41" y="4"/>
                  </a:lnTo>
                  <a:lnTo>
                    <a:pt x="32" y="9"/>
                  </a:lnTo>
                  <a:lnTo>
                    <a:pt x="23" y="14"/>
                  </a:lnTo>
                  <a:lnTo>
                    <a:pt x="14" y="21"/>
                  </a:lnTo>
                  <a:lnTo>
                    <a:pt x="6" y="30"/>
                  </a:lnTo>
                  <a:lnTo>
                    <a:pt x="1" y="41"/>
                  </a:lnTo>
                  <a:lnTo>
                    <a:pt x="1" y="41"/>
                  </a:lnTo>
                  <a:lnTo>
                    <a:pt x="0" y="49"/>
                  </a:lnTo>
                  <a:lnTo>
                    <a:pt x="1" y="54"/>
                  </a:lnTo>
                  <a:lnTo>
                    <a:pt x="4" y="60"/>
                  </a:lnTo>
                  <a:lnTo>
                    <a:pt x="10" y="62"/>
                  </a:lnTo>
                  <a:lnTo>
                    <a:pt x="10" y="62"/>
                  </a:lnTo>
                  <a:lnTo>
                    <a:pt x="16" y="64"/>
                  </a:lnTo>
                  <a:lnTo>
                    <a:pt x="16" y="64"/>
                  </a:lnTo>
                  <a:lnTo>
                    <a:pt x="20" y="64"/>
                  </a:lnTo>
                  <a:lnTo>
                    <a:pt x="25" y="61"/>
                  </a:lnTo>
                  <a:lnTo>
                    <a:pt x="29" y="59"/>
                  </a:lnTo>
                  <a:lnTo>
                    <a:pt x="31" y="54"/>
                  </a:lnTo>
                  <a:lnTo>
                    <a:pt x="31" y="54"/>
                  </a:lnTo>
                  <a:lnTo>
                    <a:pt x="34" y="47"/>
                  </a:lnTo>
                  <a:lnTo>
                    <a:pt x="39" y="43"/>
                  </a:lnTo>
                  <a:lnTo>
                    <a:pt x="44" y="39"/>
                  </a:lnTo>
                  <a:lnTo>
                    <a:pt x="49" y="36"/>
                  </a:lnTo>
                  <a:lnTo>
                    <a:pt x="55" y="34"/>
                  </a:lnTo>
                  <a:lnTo>
                    <a:pt x="60" y="33"/>
                  </a:lnTo>
                  <a:lnTo>
                    <a:pt x="69" y="33"/>
                  </a:lnTo>
                  <a:lnTo>
                    <a:pt x="69" y="33"/>
                  </a:lnTo>
                  <a:lnTo>
                    <a:pt x="76" y="33"/>
                  </a:lnTo>
                  <a:lnTo>
                    <a:pt x="76" y="33"/>
                  </a:lnTo>
                  <a:lnTo>
                    <a:pt x="78" y="33"/>
                  </a:lnTo>
                  <a:lnTo>
                    <a:pt x="380" y="33"/>
                  </a:lnTo>
                  <a:lnTo>
                    <a:pt x="380" y="33"/>
                  </a:lnTo>
                  <a:lnTo>
                    <a:pt x="386" y="31"/>
                  </a:lnTo>
                  <a:lnTo>
                    <a:pt x="391" y="28"/>
                  </a:lnTo>
                  <a:lnTo>
                    <a:pt x="395" y="23"/>
                  </a:lnTo>
                  <a:lnTo>
                    <a:pt x="396" y="16"/>
                  </a:lnTo>
                  <a:lnTo>
                    <a:pt x="396" y="16"/>
                  </a:lnTo>
                  <a:lnTo>
                    <a:pt x="395" y="10"/>
                  </a:lnTo>
                  <a:lnTo>
                    <a:pt x="391" y="5"/>
                  </a:lnTo>
                  <a:lnTo>
                    <a:pt x="386" y="1"/>
                  </a:lnTo>
                  <a:lnTo>
                    <a:pt x="380" y="0"/>
                  </a:lnTo>
                  <a:lnTo>
                    <a:pt x="80" y="0"/>
                  </a:lnTo>
                  <a:lnTo>
                    <a:pt x="80" y="0"/>
                  </a:lnTo>
                  <a:lnTo>
                    <a:pt x="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56"/>
            <p:cNvSpPr>
              <a:spLocks/>
            </p:cNvSpPr>
            <p:nvPr/>
          </p:nvSpPr>
          <p:spPr bwMode="auto">
            <a:xfrm>
              <a:off x="428" y="1368"/>
              <a:ext cx="79" cy="13"/>
            </a:xfrm>
            <a:custGeom>
              <a:avLst/>
              <a:gdLst>
                <a:gd name="T0" fmla="*/ 70 w 396"/>
                <a:gd name="T1" fmla="*/ 0 h 65"/>
                <a:gd name="T2" fmla="*/ 70 w 396"/>
                <a:gd name="T3" fmla="*/ 0 h 65"/>
                <a:gd name="T4" fmla="*/ 61 w 396"/>
                <a:gd name="T5" fmla="*/ 2 h 65"/>
                <a:gd name="T6" fmla="*/ 51 w 396"/>
                <a:gd name="T7" fmla="*/ 3 h 65"/>
                <a:gd name="T8" fmla="*/ 41 w 396"/>
                <a:gd name="T9" fmla="*/ 5 h 65"/>
                <a:gd name="T10" fmla="*/ 32 w 396"/>
                <a:gd name="T11" fmla="*/ 9 h 65"/>
                <a:gd name="T12" fmla="*/ 23 w 396"/>
                <a:gd name="T13" fmla="*/ 14 h 65"/>
                <a:gd name="T14" fmla="*/ 14 w 396"/>
                <a:gd name="T15" fmla="*/ 22 h 65"/>
                <a:gd name="T16" fmla="*/ 6 w 396"/>
                <a:gd name="T17" fmla="*/ 32 h 65"/>
                <a:gd name="T18" fmla="*/ 1 w 396"/>
                <a:gd name="T19" fmla="*/ 43 h 65"/>
                <a:gd name="T20" fmla="*/ 1 w 396"/>
                <a:gd name="T21" fmla="*/ 43 h 65"/>
                <a:gd name="T22" fmla="*/ 0 w 396"/>
                <a:gd name="T23" fmla="*/ 49 h 65"/>
                <a:gd name="T24" fmla="*/ 1 w 396"/>
                <a:gd name="T25" fmla="*/ 55 h 65"/>
                <a:gd name="T26" fmla="*/ 4 w 396"/>
                <a:gd name="T27" fmla="*/ 60 h 65"/>
                <a:gd name="T28" fmla="*/ 10 w 396"/>
                <a:gd name="T29" fmla="*/ 64 h 65"/>
                <a:gd name="T30" fmla="*/ 10 w 396"/>
                <a:gd name="T31" fmla="*/ 64 h 65"/>
                <a:gd name="T32" fmla="*/ 16 w 396"/>
                <a:gd name="T33" fmla="*/ 65 h 65"/>
                <a:gd name="T34" fmla="*/ 16 w 396"/>
                <a:gd name="T35" fmla="*/ 65 h 65"/>
                <a:gd name="T36" fmla="*/ 20 w 396"/>
                <a:gd name="T37" fmla="*/ 64 h 65"/>
                <a:gd name="T38" fmla="*/ 25 w 396"/>
                <a:gd name="T39" fmla="*/ 63 h 65"/>
                <a:gd name="T40" fmla="*/ 29 w 396"/>
                <a:gd name="T41" fmla="*/ 59 h 65"/>
                <a:gd name="T42" fmla="*/ 31 w 396"/>
                <a:gd name="T43" fmla="*/ 55 h 65"/>
                <a:gd name="T44" fmla="*/ 31 w 396"/>
                <a:gd name="T45" fmla="*/ 55 h 65"/>
                <a:gd name="T46" fmla="*/ 34 w 396"/>
                <a:gd name="T47" fmla="*/ 48 h 65"/>
                <a:gd name="T48" fmla="*/ 39 w 396"/>
                <a:gd name="T49" fmla="*/ 43 h 65"/>
                <a:gd name="T50" fmla="*/ 44 w 396"/>
                <a:gd name="T51" fmla="*/ 39 h 65"/>
                <a:gd name="T52" fmla="*/ 49 w 396"/>
                <a:gd name="T53" fmla="*/ 37 h 65"/>
                <a:gd name="T54" fmla="*/ 55 w 396"/>
                <a:gd name="T55" fmla="*/ 35 h 65"/>
                <a:gd name="T56" fmla="*/ 60 w 396"/>
                <a:gd name="T57" fmla="*/ 34 h 65"/>
                <a:gd name="T58" fmla="*/ 69 w 396"/>
                <a:gd name="T59" fmla="*/ 33 h 65"/>
                <a:gd name="T60" fmla="*/ 69 w 396"/>
                <a:gd name="T61" fmla="*/ 33 h 65"/>
                <a:gd name="T62" fmla="*/ 76 w 396"/>
                <a:gd name="T63" fmla="*/ 33 h 65"/>
                <a:gd name="T64" fmla="*/ 76 w 396"/>
                <a:gd name="T65" fmla="*/ 33 h 65"/>
                <a:gd name="T66" fmla="*/ 78 w 396"/>
                <a:gd name="T67" fmla="*/ 34 h 65"/>
                <a:gd name="T68" fmla="*/ 380 w 396"/>
                <a:gd name="T69" fmla="*/ 34 h 65"/>
                <a:gd name="T70" fmla="*/ 380 w 396"/>
                <a:gd name="T71" fmla="*/ 34 h 65"/>
                <a:gd name="T72" fmla="*/ 386 w 396"/>
                <a:gd name="T73" fmla="*/ 33 h 65"/>
                <a:gd name="T74" fmla="*/ 391 w 396"/>
                <a:gd name="T75" fmla="*/ 29 h 65"/>
                <a:gd name="T76" fmla="*/ 395 w 396"/>
                <a:gd name="T77" fmla="*/ 24 h 65"/>
                <a:gd name="T78" fmla="*/ 396 w 396"/>
                <a:gd name="T79" fmla="*/ 18 h 65"/>
                <a:gd name="T80" fmla="*/ 396 w 396"/>
                <a:gd name="T81" fmla="*/ 18 h 65"/>
                <a:gd name="T82" fmla="*/ 395 w 396"/>
                <a:gd name="T83" fmla="*/ 12 h 65"/>
                <a:gd name="T84" fmla="*/ 391 w 396"/>
                <a:gd name="T85" fmla="*/ 5 h 65"/>
                <a:gd name="T86" fmla="*/ 386 w 396"/>
                <a:gd name="T87" fmla="*/ 3 h 65"/>
                <a:gd name="T88" fmla="*/ 380 w 396"/>
                <a:gd name="T89" fmla="*/ 2 h 65"/>
                <a:gd name="T90" fmla="*/ 80 w 396"/>
                <a:gd name="T91" fmla="*/ 2 h 65"/>
                <a:gd name="T92" fmla="*/ 80 w 396"/>
                <a:gd name="T93" fmla="*/ 2 h 65"/>
                <a:gd name="T94" fmla="*/ 70 w 396"/>
                <a:gd name="T9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70" y="0"/>
                  </a:moveTo>
                  <a:lnTo>
                    <a:pt x="70" y="0"/>
                  </a:lnTo>
                  <a:lnTo>
                    <a:pt x="61" y="2"/>
                  </a:lnTo>
                  <a:lnTo>
                    <a:pt x="51" y="3"/>
                  </a:lnTo>
                  <a:lnTo>
                    <a:pt x="41" y="5"/>
                  </a:lnTo>
                  <a:lnTo>
                    <a:pt x="32" y="9"/>
                  </a:lnTo>
                  <a:lnTo>
                    <a:pt x="23" y="14"/>
                  </a:lnTo>
                  <a:lnTo>
                    <a:pt x="14" y="22"/>
                  </a:lnTo>
                  <a:lnTo>
                    <a:pt x="6" y="32"/>
                  </a:lnTo>
                  <a:lnTo>
                    <a:pt x="1" y="43"/>
                  </a:lnTo>
                  <a:lnTo>
                    <a:pt x="1" y="43"/>
                  </a:lnTo>
                  <a:lnTo>
                    <a:pt x="0" y="49"/>
                  </a:lnTo>
                  <a:lnTo>
                    <a:pt x="1" y="55"/>
                  </a:lnTo>
                  <a:lnTo>
                    <a:pt x="4" y="60"/>
                  </a:lnTo>
                  <a:lnTo>
                    <a:pt x="10" y="64"/>
                  </a:lnTo>
                  <a:lnTo>
                    <a:pt x="10" y="64"/>
                  </a:lnTo>
                  <a:lnTo>
                    <a:pt x="16" y="65"/>
                  </a:lnTo>
                  <a:lnTo>
                    <a:pt x="16" y="65"/>
                  </a:lnTo>
                  <a:lnTo>
                    <a:pt x="20" y="64"/>
                  </a:lnTo>
                  <a:lnTo>
                    <a:pt x="25" y="63"/>
                  </a:lnTo>
                  <a:lnTo>
                    <a:pt x="29" y="59"/>
                  </a:lnTo>
                  <a:lnTo>
                    <a:pt x="31" y="55"/>
                  </a:lnTo>
                  <a:lnTo>
                    <a:pt x="31" y="55"/>
                  </a:lnTo>
                  <a:lnTo>
                    <a:pt x="34" y="48"/>
                  </a:lnTo>
                  <a:lnTo>
                    <a:pt x="39" y="43"/>
                  </a:lnTo>
                  <a:lnTo>
                    <a:pt x="44" y="39"/>
                  </a:lnTo>
                  <a:lnTo>
                    <a:pt x="49" y="37"/>
                  </a:lnTo>
                  <a:lnTo>
                    <a:pt x="55" y="35"/>
                  </a:lnTo>
                  <a:lnTo>
                    <a:pt x="60" y="34"/>
                  </a:lnTo>
                  <a:lnTo>
                    <a:pt x="69" y="33"/>
                  </a:lnTo>
                  <a:lnTo>
                    <a:pt x="69" y="33"/>
                  </a:lnTo>
                  <a:lnTo>
                    <a:pt x="76" y="33"/>
                  </a:lnTo>
                  <a:lnTo>
                    <a:pt x="76" y="33"/>
                  </a:lnTo>
                  <a:lnTo>
                    <a:pt x="78" y="34"/>
                  </a:lnTo>
                  <a:lnTo>
                    <a:pt x="380" y="34"/>
                  </a:lnTo>
                  <a:lnTo>
                    <a:pt x="380" y="34"/>
                  </a:lnTo>
                  <a:lnTo>
                    <a:pt x="386" y="33"/>
                  </a:lnTo>
                  <a:lnTo>
                    <a:pt x="391" y="29"/>
                  </a:lnTo>
                  <a:lnTo>
                    <a:pt x="395" y="24"/>
                  </a:lnTo>
                  <a:lnTo>
                    <a:pt x="396" y="18"/>
                  </a:lnTo>
                  <a:lnTo>
                    <a:pt x="396" y="18"/>
                  </a:lnTo>
                  <a:lnTo>
                    <a:pt x="395" y="12"/>
                  </a:lnTo>
                  <a:lnTo>
                    <a:pt x="391" y="5"/>
                  </a:lnTo>
                  <a:lnTo>
                    <a:pt x="386" y="3"/>
                  </a:lnTo>
                  <a:lnTo>
                    <a:pt x="380" y="2"/>
                  </a:lnTo>
                  <a:lnTo>
                    <a:pt x="80" y="2"/>
                  </a:lnTo>
                  <a:lnTo>
                    <a:pt x="80" y="2"/>
                  </a:lnTo>
                  <a:lnTo>
                    <a:pt x="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57"/>
            <p:cNvSpPr>
              <a:spLocks/>
            </p:cNvSpPr>
            <p:nvPr/>
          </p:nvSpPr>
          <p:spPr bwMode="auto">
            <a:xfrm>
              <a:off x="428" y="1368"/>
              <a:ext cx="79" cy="13"/>
            </a:xfrm>
            <a:custGeom>
              <a:avLst/>
              <a:gdLst>
                <a:gd name="T0" fmla="*/ 70 w 396"/>
                <a:gd name="T1" fmla="*/ 0 h 65"/>
                <a:gd name="T2" fmla="*/ 70 w 396"/>
                <a:gd name="T3" fmla="*/ 0 h 65"/>
                <a:gd name="T4" fmla="*/ 61 w 396"/>
                <a:gd name="T5" fmla="*/ 2 h 65"/>
                <a:gd name="T6" fmla="*/ 51 w 396"/>
                <a:gd name="T7" fmla="*/ 3 h 65"/>
                <a:gd name="T8" fmla="*/ 41 w 396"/>
                <a:gd name="T9" fmla="*/ 5 h 65"/>
                <a:gd name="T10" fmla="*/ 32 w 396"/>
                <a:gd name="T11" fmla="*/ 9 h 65"/>
                <a:gd name="T12" fmla="*/ 23 w 396"/>
                <a:gd name="T13" fmla="*/ 14 h 65"/>
                <a:gd name="T14" fmla="*/ 14 w 396"/>
                <a:gd name="T15" fmla="*/ 22 h 65"/>
                <a:gd name="T16" fmla="*/ 6 w 396"/>
                <a:gd name="T17" fmla="*/ 32 h 65"/>
                <a:gd name="T18" fmla="*/ 1 w 396"/>
                <a:gd name="T19" fmla="*/ 43 h 65"/>
                <a:gd name="T20" fmla="*/ 1 w 396"/>
                <a:gd name="T21" fmla="*/ 43 h 65"/>
                <a:gd name="T22" fmla="*/ 0 w 396"/>
                <a:gd name="T23" fmla="*/ 49 h 65"/>
                <a:gd name="T24" fmla="*/ 1 w 396"/>
                <a:gd name="T25" fmla="*/ 55 h 65"/>
                <a:gd name="T26" fmla="*/ 4 w 396"/>
                <a:gd name="T27" fmla="*/ 60 h 65"/>
                <a:gd name="T28" fmla="*/ 10 w 396"/>
                <a:gd name="T29" fmla="*/ 64 h 65"/>
                <a:gd name="T30" fmla="*/ 10 w 396"/>
                <a:gd name="T31" fmla="*/ 64 h 65"/>
                <a:gd name="T32" fmla="*/ 16 w 396"/>
                <a:gd name="T33" fmla="*/ 65 h 65"/>
                <a:gd name="T34" fmla="*/ 16 w 396"/>
                <a:gd name="T35" fmla="*/ 65 h 65"/>
                <a:gd name="T36" fmla="*/ 20 w 396"/>
                <a:gd name="T37" fmla="*/ 64 h 65"/>
                <a:gd name="T38" fmla="*/ 25 w 396"/>
                <a:gd name="T39" fmla="*/ 63 h 65"/>
                <a:gd name="T40" fmla="*/ 29 w 396"/>
                <a:gd name="T41" fmla="*/ 59 h 65"/>
                <a:gd name="T42" fmla="*/ 31 w 396"/>
                <a:gd name="T43" fmla="*/ 55 h 65"/>
                <a:gd name="T44" fmla="*/ 31 w 396"/>
                <a:gd name="T45" fmla="*/ 55 h 65"/>
                <a:gd name="T46" fmla="*/ 34 w 396"/>
                <a:gd name="T47" fmla="*/ 48 h 65"/>
                <a:gd name="T48" fmla="*/ 39 w 396"/>
                <a:gd name="T49" fmla="*/ 43 h 65"/>
                <a:gd name="T50" fmla="*/ 44 w 396"/>
                <a:gd name="T51" fmla="*/ 39 h 65"/>
                <a:gd name="T52" fmla="*/ 49 w 396"/>
                <a:gd name="T53" fmla="*/ 37 h 65"/>
                <a:gd name="T54" fmla="*/ 55 w 396"/>
                <a:gd name="T55" fmla="*/ 35 h 65"/>
                <a:gd name="T56" fmla="*/ 60 w 396"/>
                <a:gd name="T57" fmla="*/ 34 h 65"/>
                <a:gd name="T58" fmla="*/ 69 w 396"/>
                <a:gd name="T59" fmla="*/ 33 h 65"/>
                <a:gd name="T60" fmla="*/ 69 w 396"/>
                <a:gd name="T61" fmla="*/ 33 h 65"/>
                <a:gd name="T62" fmla="*/ 76 w 396"/>
                <a:gd name="T63" fmla="*/ 33 h 65"/>
                <a:gd name="T64" fmla="*/ 76 w 396"/>
                <a:gd name="T65" fmla="*/ 33 h 65"/>
                <a:gd name="T66" fmla="*/ 78 w 396"/>
                <a:gd name="T67" fmla="*/ 34 h 65"/>
                <a:gd name="T68" fmla="*/ 380 w 396"/>
                <a:gd name="T69" fmla="*/ 34 h 65"/>
                <a:gd name="T70" fmla="*/ 380 w 396"/>
                <a:gd name="T71" fmla="*/ 34 h 65"/>
                <a:gd name="T72" fmla="*/ 386 w 396"/>
                <a:gd name="T73" fmla="*/ 33 h 65"/>
                <a:gd name="T74" fmla="*/ 391 w 396"/>
                <a:gd name="T75" fmla="*/ 29 h 65"/>
                <a:gd name="T76" fmla="*/ 395 w 396"/>
                <a:gd name="T77" fmla="*/ 24 h 65"/>
                <a:gd name="T78" fmla="*/ 396 w 396"/>
                <a:gd name="T79" fmla="*/ 18 h 65"/>
                <a:gd name="T80" fmla="*/ 396 w 396"/>
                <a:gd name="T81" fmla="*/ 18 h 65"/>
                <a:gd name="T82" fmla="*/ 395 w 396"/>
                <a:gd name="T83" fmla="*/ 12 h 65"/>
                <a:gd name="T84" fmla="*/ 391 w 396"/>
                <a:gd name="T85" fmla="*/ 5 h 65"/>
                <a:gd name="T86" fmla="*/ 386 w 396"/>
                <a:gd name="T87" fmla="*/ 3 h 65"/>
                <a:gd name="T88" fmla="*/ 380 w 396"/>
                <a:gd name="T89" fmla="*/ 2 h 65"/>
                <a:gd name="T90" fmla="*/ 80 w 396"/>
                <a:gd name="T91" fmla="*/ 2 h 65"/>
                <a:gd name="T92" fmla="*/ 80 w 396"/>
                <a:gd name="T93" fmla="*/ 2 h 65"/>
                <a:gd name="T94" fmla="*/ 70 w 396"/>
                <a:gd name="T9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5">
                  <a:moveTo>
                    <a:pt x="70" y="0"/>
                  </a:moveTo>
                  <a:lnTo>
                    <a:pt x="70" y="0"/>
                  </a:lnTo>
                  <a:lnTo>
                    <a:pt x="61" y="2"/>
                  </a:lnTo>
                  <a:lnTo>
                    <a:pt x="51" y="3"/>
                  </a:lnTo>
                  <a:lnTo>
                    <a:pt x="41" y="5"/>
                  </a:lnTo>
                  <a:lnTo>
                    <a:pt x="32" y="9"/>
                  </a:lnTo>
                  <a:lnTo>
                    <a:pt x="23" y="14"/>
                  </a:lnTo>
                  <a:lnTo>
                    <a:pt x="14" y="22"/>
                  </a:lnTo>
                  <a:lnTo>
                    <a:pt x="6" y="32"/>
                  </a:lnTo>
                  <a:lnTo>
                    <a:pt x="1" y="43"/>
                  </a:lnTo>
                  <a:lnTo>
                    <a:pt x="1" y="43"/>
                  </a:lnTo>
                  <a:lnTo>
                    <a:pt x="0" y="49"/>
                  </a:lnTo>
                  <a:lnTo>
                    <a:pt x="1" y="55"/>
                  </a:lnTo>
                  <a:lnTo>
                    <a:pt x="4" y="60"/>
                  </a:lnTo>
                  <a:lnTo>
                    <a:pt x="10" y="64"/>
                  </a:lnTo>
                  <a:lnTo>
                    <a:pt x="10" y="64"/>
                  </a:lnTo>
                  <a:lnTo>
                    <a:pt x="16" y="65"/>
                  </a:lnTo>
                  <a:lnTo>
                    <a:pt x="16" y="65"/>
                  </a:lnTo>
                  <a:lnTo>
                    <a:pt x="20" y="64"/>
                  </a:lnTo>
                  <a:lnTo>
                    <a:pt x="25" y="63"/>
                  </a:lnTo>
                  <a:lnTo>
                    <a:pt x="29" y="59"/>
                  </a:lnTo>
                  <a:lnTo>
                    <a:pt x="31" y="55"/>
                  </a:lnTo>
                  <a:lnTo>
                    <a:pt x="31" y="55"/>
                  </a:lnTo>
                  <a:lnTo>
                    <a:pt x="34" y="48"/>
                  </a:lnTo>
                  <a:lnTo>
                    <a:pt x="39" y="43"/>
                  </a:lnTo>
                  <a:lnTo>
                    <a:pt x="44" y="39"/>
                  </a:lnTo>
                  <a:lnTo>
                    <a:pt x="49" y="37"/>
                  </a:lnTo>
                  <a:lnTo>
                    <a:pt x="55" y="35"/>
                  </a:lnTo>
                  <a:lnTo>
                    <a:pt x="60" y="34"/>
                  </a:lnTo>
                  <a:lnTo>
                    <a:pt x="69" y="33"/>
                  </a:lnTo>
                  <a:lnTo>
                    <a:pt x="69" y="33"/>
                  </a:lnTo>
                  <a:lnTo>
                    <a:pt x="76" y="33"/>
                  </a:lnTo>
                  <a:lnTo>
                    <a:pt x="76" y="33"/>
                  </a:lnTo>
                  <a:lnTo>
                    <a:pt x="78" y="34"/>
                  </a:lnTo>
                  <a:lnTo>
                    <a:pt x="380" y="34"/>
                  </a:lnTo>
                  <a:lnTo>
                    <a:pt x="380" y="34"/>
                  </a:lnTo>
                  <a:lnTo>
                    <a:pt x="386" y="33"/>
                  </a:lnTo>
                  <a:lnTo>
                    <a:pt x="391" y="29"/>
                  </a:lnTo>
                  <a:lnTo>
                    <a:pt x="395" y="24"/>
                  </a:lnTo>
                  <a:lnTo>
                    <a:pt x="396" y="18"/>
                  </a:lnTo>
                  <a:lnTo>
                    <a:pt x="396" y="18"/>
                  </a:lnTo>
                  <a:lnTo>
                    <a:pt x="395" y="12"/>
                  </a:lnTo>
                  <a:lnTo>
                    <a:pt x="391" y="5"/>
                  </a:lnTo>
                  <a:lnTo>
                    <a:pt x="386" y="3"/>
                  </a:lnTo>
                  <a:lnTo>
                    <a:pt x="380" y="2"/>
                  </a:lnTo>
                  <a:lnTo>
                    <a:pt x="80" y="2"/>
                  </a:lnTo>
                  <a:lnTo>
                    <a:pt x="80" y="2"/>
                  </a:lnTo>
                  <a:lnTo>
                    <a:pt x="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58"/>
            <p:cNvSpPr>
              <a:spLocks/>
            </p:cNvSpPr>
            <p:nvPr/>
          </p:nvSpPr>
          <p:spPr bwMode="auto">
            <a:xfrm>
              <a:off x="428" y="1396"/>
              <a:ext cx="79" cy="13"/>
            </a:xfrm>
            <a:custGeom>
              <a:avLst/>
              <a:gdLst>
                <a:gd name="T0" fmla="*/ 70 w 396"/>
                <a:gd name="T1" fmla="*/ 0 h 63"/>
                <a:gd name="T2" fmla="*/ 70 w 396"/>
                <a:gd name="T3" fmla="*/ 0 h 63"/>
                <a:gd name="T4" fmla="*/ 61 w 396"/>
                <a:gd name="T5" fmla="*/ 0 h 63"/>
                <a:gd name="T6" fmla="*/ 51 w 396"/>
                <a:gd name="T7" fmla="*/ 1 h 63"/>
                <a:gd name="T8" fmla="*/ 41 w 396"/>
                <a:gd name="T9" fmla="*/ 4 h 63"/>
                <a:gd name="T10" fmla="*/ 32 w 396"/>
                <a:gd name="T11" fmla="*/ 7 h 63"/>
                <a:gd name="T12" fmla="*/ 23 w 396"/>
                <a:gd name="T13" fmla="*/ 14 h 63"/>
                <a:gd name="T14" fmla="*/ 14 w 396"/>
                <a:gd name="T15" fmla="*/ 21 h 63"/>
                <a:gd name="T16" fmla="*/ 6 w 396"/>
                <a:gd name="T17" fmla="*/ 30 h 63"/>
                <a:gd name="T18" fmla="*/ 1 w 396"/>
                <a:gd name="T19" fmla="*/ 41 h 63"/>
                <a:gd name="T20" fmla="*/ 1 w 396"/>
                <a:gd name="T21" fmla="*/ 41 h 63"/>
                <a:gd name="T22" fmla="*/ 0 w 396"/>
                <a:gd name="T23" fmla="*/ 47 h 63"/>
                <a:gd name="T24" fmla="*/ 1 w 396"/>
                <a:gd name="T25" fmla="*/ 53 h 63"/>
                <a:gd name="T26" fmla="*/ 4 w 396"/>
                <a:gd name="T27" fmla="*/ 58 h 63"/>
                <a:gd name="T28" fmla="*/ 10 w 396"/>
                <a:gd name="T29" fmla="*/ 62 h 63"/>
                <a:gd name="T30" fmla="*/ 10 w 396"/>
                <a:gd name="T31" fmla="*/ 62 h 63"/>
                <a:gd name="T32" fmla="*/ 16 w 396"/>
                <a:gd name="T33" fmla="*/ 63 h 63"/>
                <a:gd name="T34" fmla="*/ 16 w 396"/>
                <a:gd name="T35" fmla="*/ 63 h 63"/>
                <a:gd name="T36" fmla="*/ 20 w 396"/>
                <a:gd name="T37" fmla="*/ 63 h 63"/>
                <a:gd name="T38" fmla="*/ 25 w 396"/>
                <a:gd name="T39" fmla="*/ 61 h 63"/>
                <a:gd name="T40" fmla="*/ 29 w 396"/>
                <a:gd name="T41" fmla="*/ 57 h 63"/>
                <a:gd name="T42" fmla="*/ 31 w 396"/>
                <a:gd name="T43" fmla="*/ 53 h 63"/>
                <a:gd name="T44" fmla="*/ 31 w 396"/>
                <a:gd name="T45" fmla="*/ 53 h 63"/>
                <a:gd name="T46" fmla="*/ 34 w 396"/>
                <a:gd name="T47" fmla="*/ 47 h 63"/>
                <a:gd name="T48" fmla="*/ 39 w 396"/>
                <a:gd name="T49" fmla="*/ 42 h 63"/>
                <a:gd name="T50" fmla="*/ 44 w 396"/>
                <a:gd name="T51" fmla="*/ 39 h 63"/>
                <a:gd name="T52" fmla="*/ 49 w 396"/>
                <a:gd name="T53" fmla="*/ 36 h 63"/>
                <a:gd name="T54" fmla="*/ 55 w 396"/>
                <a:gd name="T55" fmla="*/ 34 h 63"/>
                <a:gd name="T56" fmla="*/ 60 w 396"/>
                <a:gd name="T57" fmla="*/ 32 h 63"/>
                <a:gd name="T58" fmla="*/ 69 w 396"/>
                <a:gd name="T59" fmla="*/ 32 h 63"/>
                <a:gd name="T60" fmla="*/ 69 w 396"/>
                <a:gd name="T61" fmla="*/ 32 h 63"/>
                <a:gd name="T62" fmla="*/ 76 w 396"/>
                <a:gd name="T63" fmla="*/ 32 h 63"/>
                <a:gd name="T64" fmla="*/ 76 w 396"/>
                <a:gd name="T65" fmla="*/ 32 h 63"/>
                <a:gd name="T66" fmla="*/ 78 w 396"/>
                <a:gd name="T67" fmla="*/ 32 h 63"/>
                <a:gd name="T68" fmla="*/ 380 w 396"/>
                <a:gd name="T69" fmla="*/ 32 h 63"/>
                <a:gd name="T70" fmla="*/ 380 w 396"/>
                <a:gd name="T71" fmla="*/ 32 h 63"/>
                <a:gd name="T72" fmla="*/ 386 w 396"/>
                <a:gd name="T73" fmla="*/ 31 h 63"/>
                <a:gd name="T74" fmla="*/ 391 w 396"/>
                <a:gd name="T75" fmla="*/ 27 h 63"/>
                <a:gd name="T76" fmla="*/ 395 w 396"/>
                <a:gd name="T77" fmla="*/ 22 h 63"/>
                <a:gd name="T78" fmla="*/ 396 w 396"/>
                <a:gd name="T79" fmla="*/ 16 h 63"/>
                <a:gd name="T80" fmla="*/ 396 w 396"/>
                <a:gd name="T81" fmla="*/ 16 h 63"/>
                <a:gd name="T82" fmla="*/ 395 w 396"/>
                <a:gd name="T83" fmla="*/ 10 h 63"/>
                <a:gd name="T84" fmla="*/ 391 w 396"/>
                <a:gd name="T85" fmla="*/ 5 h 63"/>
                <a:gd name="T86" fmla="*/ 386 w 396"/>
                <a:gd name="T87" fmla="*/ 1 h 63"/>
                <a:gd name="T88" fmla="*/ 380 w 396"/>
                <a:gd name="T89" fmla="*/ 0 h 63"/>
                <a:gd name="T90" fmla="*/ 80 w 396"/>
                <a:gd name="T91" fmla="*/ 0 h 63"/>
                <a:gd name="T92" fmla="*/ 80 w 396"/>
                <a:gd name="T93" fmla="*/ 0 h 63"/>
                <a:gd name="T94" fmla="*/ 70 w 396"/>
                <a:gd name="T9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3">
                  <a:moveTo>
                    <a:pt x="70" y="0"/>
                  </a:moveTo>
                  <a:lnTo>
                    <a:pt x="70" y="0"/>
                  </a:lnTo>
                  <a:lnTo>
                    <a:pt x="61" y="0"/>
                  </a:lnTo>
                  <a:lnTo>
                    <a:pt x="51" y="1"/>
                  </a:lnTo>
                  <a:lnTo>
                    <a:pt x="41" y="4"/>
                  </a:lnTo>
                  <a:lnTo>
                    <a:pt x="32" y="7"/>
                  </a:lnTo>
                  <a:lnTo>
                    <a:pt x="23" y="14"/>
                  </a:lnTo>
                  <a:lnTo>
                    <a:pt x="14" y="21"/>
                  </a:lnTo>
                  <a:lnTo>
                    <a:pt x="6" y="30"/>
                  </a:lnTo>
                  <a:lnTo>
                    <a:pt x="1" y="41"/>
                  </a:lnTo>
                  <a:lnTo>
                    <a:pt x="1" y="41"/>
                  </a:lnTo>
                  <a:lnTo>
                    <a:pt x="0" y="47"/>
                  </a:lnTo>
                  <a:lnTo>
                    <a:pt x="1" y="53"/>
                  </a:lnTo>
                  <a:lnTo>
                    <a:pt x="4" y="58"/>
                  </a:lnTo>
                  <a:lnTo>
                    <a:pt x="10" y="62"/>
                  </a:lnTo>
                  <a:lnTo>
                    <a:pt x="10" y="62"/>
                  </a:lnTo>
                  <a:lnTo>
                    <a:pt x="16" y="63"/>
                  </a:lnTo>
                  <a:lnTo>
                    <a:pt x="16" y="63"/>
                  </a:lnTo>
                  <a:lnTo>
                    <a:pt x="20" y="63"/>
                  </a:lnTo>
                  <a:lnTo>
                    <a:pt x="25" y="61"/>
                  </a:lnTo>
                  <a:lnTo>
                    <a:pt x="29" y="57"/>
                  </a:lnTo>
                  <a:lnTo>
                    <a:pt x="31" y="53"/>
                  </a:lnTo>
                  <a:lnTo>
                    <a:pt x="31" y="53"/>
                  </a:lnTo>
                  <a:lnTo>
                    <a:pt x="34" y="47"/>
                  </a:lnTo>
                  <a:lnTo>
                    <a:pt x="39" y="42"/>
                  </a:lnTo>
                  <a:lnTo>
                    <a:pt x="44" y="39"/>
                  </a:lnTo>
                  <a:lnTo>
                    <a:pt x="49" y="36"/>
                  </a:lnTo>
                  <a:lnTo>
                    <a:pt x="55" y="34"/>
                  </a:lnTo>
                  <a:lnTo>
                    <a:pt x="60" y="32"/>
                  </a:lnTo>
                  <a:lnTo>
                    <a:pt x="69" y="32"/>
                  </a:lnTo>
                  <a:lnTo>
                    <a:pt x="69" y="32"/>
                  </a:lnTo>
                  <a:lnTo>
                    <a:pt x="76" y="32"/>
                  </a:lnTo>
                  <a:lnTo>
                    <a:pt x="76" y="32"/>
                  </a:lnTo>
                  <a:lnTo>
                    <a:pt x="78" y="32"/>
                  </a:lnTo>
                  <a:lnTo>
                    <a:pt x="380" y="32"/>
                  </a:lnTo>
                  <a:lnTo>
                    <a:pt x="380" y="32"/>
                  </a:lnTo>
                  <a:lnTo>
                    <a:pt x="386" y="31"/>
                  </a:lnTo>
                  <a:lnTo>
                    <a:pt x="391" y="27"/>
                  </a:lnTo>
                  <a:lnTo>
                    <a:pt x="395" y="22"/>
                  </a:lnTo>
                  <a:lnTo>
                    <a:pt x="396" y="16"/>
                  </a:lnTo>
                  <a:lnTo>
                    <a:pt x="396" y="16"/>
                  </a:lnTo>
                  <a:lnTo>
                    <a:pt x="395" y="10"/>
                  </a:lnTo>
                  <a:lnTo>
                    <a:pt x="391" y="5"/>
                  </a:lnTo>
                  <a:lnTo>
                    <a:pt x="386" y="1"/>
                  </a:lnTo>
                  <a:lnTo>
                    <a:pt x="380" y="0"/>
                  </a:lnTo>
                  <a:lnTo>
                    <a:pt x="80" y="0"/>
                  </a:lnTo>
                  <a:lnTo>
                    <a:pt x="80" y="0"/>
                  </a:lnTo>
                  <a:lnTo>
                    <a:pt x="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59"/>
            <p:cNvSpPr>
              <a:spLocks/>
            </p:cNvSpPr>
            <p:nvPr/>
          </p:nvSpPr>
          <p:spPr bwMode="auto">
            <a:xfrm>
              <a:off x="428" y="1396"/>
              <a:ext cx="79" cy="13"/>
            </a:xfrm>
            <a:custGeom>
              <a:avLst/>
              <a:gdLst>
                <a:gd name="T0" fmla="*/ 70 w 396"/>
                <a:gd name="T1" fmla="*/ 0 h 63"/>
                <a:gd name="T2" fmla="*/ 70 w 396"/>
                <a:gd name="T3" fmla="*/ 0 h 63"/>
                <a:gd name="T4" fmla="*/ 61 w 396"/>
                <a:gd name="T5" fmla="*/ 0 h 63"/>
                <a:gd name="T6" fmla="*/ 51 w 396"/>
                <a:gd name="T7" fmla="*/ 1 h 63"/>
                <a:gd name="T8" fmla="*/ 41 w 396"/>
                <a:gd name="T9" fmla="*/ 4 h 63"/>
                <a:gd name="T10" fmla="*/ 32 w 396"/>
                <a:gd name="T11" fmla="*/ 7 h 63"/>
                <a:gd name="T12" fmla="*/ 23 w 396"/>
                <a:gd name="T13" fmla="*/ 14 h 63"/>
                <a:gd name="T14" fmla="*/ 14 w 396"/>
                <a:gd name="T15" fmla="*/ 21 h 63"/>
                <a:gd name="T16" fmla="*/ 6 w 396"/>
                <a:gd name="T17" fmla="*/ 30 h 63"/>
                <a:gd name="T18" fmla="*/ 1 w 396"/>
                <a:gd name="T19" fmla="*/ 41 h 63"/>
                <a:gd name="T20" fmla="*/ 1 w 396"/>
                <a:gd name="T21" fmla="*/ 41 h 63"/>
                <a:gd name="T22" fmla="*/ 0 w 396"/>
                <a:gd name="T23" fmla="*/ 47 h 63"/>
                <a:gd name="T24" fmla="*/ 1 w 396"/>
                <a:gd name="T25" fmla="*/ 53 h 63"/>
                <a:gd name="T26" fmla="*/ 4 w 396"/>
                <a:gd name="T27" fmla="*/ 58 h 63"/>
                <a:gd name="T28" fmla="*/ 10 w 396"/>
                <a:gd name="T29" fmla="*/ 62 h 63"/>
                <a:gd name="T30" fmla="*/ 10 w 396"/>
                <a:gd name="T31" fmla="*/ 62 h 63"/>
                <a:gd name="T32" fmla="*/ 16 w 396"/>
                <a:gd name="T33" fmla="*/ 63 h 63"/>
                <a:gd name="T34" fmla="*/ 16 w 396"/>
                <a:gd name="T35" fmla="*/ 63 h 63"/>
                <a:gd name="T36" fmla="*/ 20 w 396"/>
                <a:gd name="T37" fmla="*/ 63 h 63"/>
                <a:gd name="T38" fmla="*/ 25 w 396"/>
                <a:gd name="T39" fmla="*/ 61 h 63"/>
                <a:gd name="T40" fmla="*/ 29 w 396"/>
                <a:gd name="T41" fmla="*/ 57 h 63"/>
                <a:gd name="T42" fmla="*/ 31 w 396"/>
                <a:gd name="T43" fmla="*/ 53 h 63"/>
                <a:gd name="T44" fmla="*/ 31 w 396"/>
                <a:gd name="T45" fmla="*/ 53 h 63"/>
                <a:gd name="T46" fmla="*/ 34 w 396"/>
                <a:gd name="T47" fmla="*/ 47 h 63"/>
                <a:gd name="T48" fmla="*/ 39 w 396"/>
                <a:gd name="T49" fmla="*/ 42 h 63"/>
                <a:gd name="T50" fmla="*/ 44 w 396"/>
                <a:gd name="T51" fmla="*/ 39 h 63"/>
                <a:gd name="T52" fmla="*/ 49 w 396"/>
                <a:gd name="T53" fmla="*/ 36 h 63"/>
                <a:gd name="T54" fmla="*/ 55 w 396"/>
                <a:gd name="T55" fmla="*/ 34 h 63"/>
                <a:gd name="T56" fmla="*/ 60 w 396"/>
                <a:gd name="T57" fmla="*/ 32 h 63"/>
                <a:gd name="T58" fmla="*/ 69 w 396"/>
                <a:gd name="T59" fmla="*/ 32 h 63"/>
                <a:gd name="T60" fmla="*/ 69 w 396"/>
                <a:gd name="T61" fmla="*/ 32 h 63"/>
                <a:gd name="T62" fmla="*/ 76 w 396"/>
                <a:gd name="T63" fmla="*/ 32 h 63"/>
                <a:gd name="T64" fmla="*/ 76 w 396"/>
                <a:gd name="T65" fmla="*/ 32 h 63"/>
                <a:gd name="T66" fmla="*/ 78 w 396"/>
                <a:gd name="T67" fmla="*/ 32 h 63"/>
                <a:gd name="T68" fmla="*/ 380 w 396"/>
                <a:gd name="T69" fmla="*/ 32 h 63"/>
                <a:gd name="T70" fmla="*/ 380 w 396"/>
                <a:gd name="T71" fmla="*/ 32 h 63"/>
                <a:gd name="T72" fmla="*/ 386 w 396"/>
                <a:gd name="T73" fmla="*/ 31 h 63"/>
                <a:gd name="T74" fmla="*/ 391 w 396"/>
                <a:gd name="T75" fmla="*/ 27 h 63"/>
                <a:gd name="T76" fmla="*/ 395 w 396"/>
                <a:gd name="T77" fmla="*/ 22 h 63"/>
                <a:gd name="T78" fmla="*/ 396 w 396"/>
                <a:gd name="T79" fmla="*/ 16 h 63"/>
                <a:gd name="T80" fmla="*/ 396 w 396"/>
                <a:gd name="T81" fmla="*/ 16 h 63"/>
                <a:gd name="T82" fmla="*/ 395 w 396"/>
                <a:gd name="T83" fmla="*/ 10 h 63"/>
                <a:gd name="T84" fmla="*/ 391 w 396"/>
                <a:gd name="T85" fmla="*/ 5 h 63"/>
                <a:gd name="T86" fmla="*/ 386 w 396"/>
                <a:gd name="T87" fmla="*/ 1 h 63"/>
                <a:gd name="T88" fmla="*/ 380 w 396"/>
                <a:gd name="T89" fmla="*/ 0 h 63"/>
                <a:gd name="T90" fmla="*/ 80 w 396"/>
                <a:gd name="T91" fmla="*/ 0 h 63"/>
                <a:gd name="T92" fmla="*/ 80 w 396"/>
                <a:gd name="T93" fmla="*/ 0 h 63"/>
                <a:gd name="T94" fmla="*/ 70 w 396"/>
                <a:gd name="T9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3">
                  <a:moveTo>
                    <a:pt x="70" y="0"/>
                  </a:moveTo>
                  <a:lnTo>
                    <a:pt x="70" y="0"/>
                  </a:lnTo>
                  <a:lnTo>
                    <a:pt x="61" y="0"/>
                  </a:lnTo>
                  <a:lnTo>
                    <a:pt x="51" y="1"/>
                  </a:lnTo>
                  <a:lnTo>
                    <a:pt x="41" y="4"/>
                  </a:lnTo>
                  <a:lnTo>
                    <a:pt x="32" y="7"/>
                  </a:lnTo>
                  <a:lnTo>
                    <a:pt x="23" y="14"/>
                  </a:lnTo>
                  <a:lnTo>
                    <a:pt x="14" y="21"/>
                  </a:lnTo>
                  <a:lnTo>
                    <a:pt x="6" y="30"/>
                  </a:lnTo>
                  <a:lnTo>
                    <a:pt x="1" y="41"/>
                  </a:lnTo>
                  <a:lnTo>
                    <a:pt x="1" y="41"/>
                  </a:lnTo>
                  <a:lnTo>
                    <a:pt x="0" y="47"/>
                  </a:lnTo>
                  <a:lnTo>
                    <a:pt x="1" y="53"/>
                  </a:lnTo>
                  <a:lnTo>
                    <a:pt x="4" y="58"/>
                  </a:lnTo>
                  <a:lnTo>
                    <a:pt x="10" y="62"/>
                  </a:lnTo>
                  <a:lnTo>
                    <a:pt x="10" y="62"/>
                  </a:lnTo>
                  <a:lnTo>
                    <a:pt x="16" y="63"/>
                  </a:lnTo>
                  <a:lnTo>
                    <a:pt x="16" y="63"/>
                  </a:lnTo>
                  <a:lnTo>
                    <a:pt x="20" y="63"/>
                  </a:lnTo>
                  <a:lnTo>
                    <a:pt x="25" y="61"/>
                  </a:lnTo>
                  <a:lnTo>
                    <a:pt x="29" y="57"/>
                  </a:lnTo>
                  <a:lnTo>
                    <a:pt x="31" y="53"/>
                  </a:lnTo>
                  <a:lnTo>
                    <a:pt x="31" y="53"/>
                  </a:lnTo>
                  <a:lnTo>
                    <a:pt x="34" y="47"/>
                  </a:lnTo>
                  <a:lnTo>
                    <a:pt x="39" y="42"/>
                  </a:lnTo>
                  <a:lnTo>
                    <a:pt x="44" y="39"/>
                  </a:lnTo>
                  <a:lnTo>
                    <a:pt x="49" y="36"/>
                  </a:lnTo>
                  <a:lnTo>
                    <a:pt x="55" y="34"/>
                  </a:lnTo>
                  <a:lnTo>
                    <a:pt x="60" y="32"/>
                  </a:lnTo>
                  <a:lnTo>
                    <a:pt x="69" y="32"/>
                  </a:lnTo>
                  <a:lnTo>
                    <a:pt x="69" y="32"/>
                  </a:lnTo>
                  <a:lnTo>
                    <a:pt x="76" y="32"/>
                  </a:lnTo>
                  <a:lnTo>
                    <a:pt x="76" y="32"/>
                  </a:lnTo>
                  <a:lnTo>
                    <a:pt x="78" y="32"/>
                  </a:lnTo>
                  <a:lnTo>
                    <a:pt x="380" y="32"/>
                  </a:lnTo>
                  <a:lnTo>
                    <a:pt x="380" y="32"/>
                  </a:lnTo>
                  <a:lnTo>
                    <a:pt x="386" y="31"/>
                  </a:lnTo>
                  <a:lnTo>
                    <a:pt x="391" y="27"/>
                  </a:lnTo>
                  <a:lnTo>
                    <a:pt x="395" y="22"/>
                  </a:lnTo>
                  <a:lnTo>
                    <a:pt x="396" y="16"/>
                  </a:lnTo>
                  <a:lnTo>
                    <a:pt x="396" y="16"/>
                  </a:lnTo>
                  <a:lnTo>
                    <a:pt x="395" y="10"/>
                  </a:lnTo>
                  <a:lnTo>
                    <a:pt x="391" y="5"/>
                  </a:lnTo>
                  <a:lnTo>
                    <a:pt x="386" y="1"/>
                  </a:lnTo>
                  <a:lnTo>
                    <a:pt x="380" y="0"/>
                  </a:lnTo>
                  <a:lnTo>
                    <a:pt x="80" y="0"/>
                  </a:lnTo>
                  <a:lnTo>
                    <a:pt x="80" y="0"/>
                  </a:lnTo>
                  <a:lnTo>
                    <a:pt x="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60"/>
            <p:cNvSpPr>
              <a:spLocks/>
            </p:cNvSpPr>
            <p:nvPr/>
          </p:nvSpPr>
          <p:spPr bwMode="auto">
            <a:xfrm>
              <a:off x="428" y="1424"/>
              <a:ext cx="79" cy="13"/>
            </a:xfrm>
            <a:custGeom>
              <a:avLst/>
              <a:gdLst>
                <a:gd name="T0" fmla="*/ 70 w 396"/>
                <a:gd name="T1" fmla="*/ 0 h 64"/>
                <a:gd name="T2" fmla="*/ 70 w 396"/>
                <a:gd name="T3" fmla="*/ 0 h 64"/>
                <a:gd name="T4" fmla="*/ 61 w 396"/>
                <a:gd name="T5" fmla="*/ 0 h 64"/>
                <a:gd name="T6" fmla="*/ 51 w 396"/>
                <a:gd name="T7" fmla="*/ 1 h 64"/>
                <a:gd name="T8" fmla="*/ 41 w 396"/>
                <a:gd name="T9" fmla="*/ 5 h 64"/>
                <a:gd name="T10" fmla="*/ 32 w 396"/>
                <a:gd name="T11" fmla="*/ 9 h 64"/>
                <a:gd name="T12" fmla="*/ 23 w 396"/>
                <a:gd name="T13" fmla="*/ 14 h 64"/>
                <a:gd name="T14" fmla="*/ 14 w 396"/>
                <a:gd name="T15" fmla="*/ 21 h 64"/>
                <a:gd name="T16" fmla="*/ 6 w 396"/>
                <a:gd name="T17" fmla="*/ 30 h 64"/>
                <a:gd name="T18" fmla="*/ 1 w 396"/>
                <a:gd name="T19" fmla="*/ 42 h 64"/>
                <a:gd name="T20" fmla="*/ 1 w 396"/>
                <a:gd name="T21" fmla="*/ 42 h 64"/>
                <a:gd name="T22" fmla="*/ 0 w 396"/>
                <a:gd name="T23" fmla="*/ 49 h 64"/>
                <a:gd name="T24" fmla="*/ 1 w 396"/>
                <a:gd name="T25" fmla="*/ 55 h 64"/>
                <a:gd name="T26" fmla="*/ 4 w 396"/>
                <a:gd name="T27" fmla="*/ 60 h 64"/>
                <a:gd name="T28" fmla="*/ 10 w 396"/>
                <a:gd name="T29" fmla="*/ 64 h 64"/>
                <a:gd name="T30" fmla="*/ 10 w 396"/>
                <a:gd name="T31" fmla="*/ 64 h 64"/>
                <a:gd name="T32" fmla="*/ 16 w 396"/>
                <a:gd name="T33" fmla="*/ 64 h 64"/>
                <a:gd name="T34" fmla="*/ 16 w 396"/>
                <a:gd name="T35" fmla="*/ 64 h 64"/>
                <a:gd name="T36" fmla="*/ 20 w 396"/>
                <a:gd name="T37" fmla="*/ 64 h 64"/>
                <a:gd name="T38" fmla="*/ 25 w 396"/>
                <a:gd name="T39" fmla="*/ 61 h 64"/>
                <a:gd name="T40" fmla="*/ 29 w 396"/>
                <a:gd name="T41" fmla="*/ 59 h 64"/>
                <a:gd name="T42" fmla="*/ 31 w 396"/>
                <a:gd name="T43" fmla="*/ 54 h 64"/>
                <a:gd name="T44" fmla="*/ 31 w 396"/>
                <a:gd name="T45" fmla="*/ 54 h 64"/>
                <a:gd name="T46" fmla="*/ 34 w 396"/>
                <a:gd name="T47" fmla="*/ 47 h 64"/>
                <a:gd name="T48" fmla="*/ 39 w 396"/>
                <a:gd name="T49" fmla="*/ 42 h 64"/>
                <a:gd name="T50" fmla="*/ 44 w 396"/>
                <a:gd name="T51" fmla="*/ 39 h 64"/>
                <a:gd name="T52" fmla="*/ 49 w 396"/>
                <a:gd name="T53" fmla="*/ 36 h 64"/>
                <a:gd name="T54" fmla="*/ 55 w 396"/>
                <a:gd name="T55" fmla="*/ 34 h 64"/>
                <a:gd name="T56" fmla="*/ 60 w 396"/>
                <a:gd name="T57" fmla="*/ 33 h 64"/>
                <a:gd name="T58" fmla="*/ 69 w 396"/>
                <a:gd name="T59" fmla="*/ 33 h 64"/>
                <a:gd name="T60" fmla="*/ 69 w 396"/>
                <a:gd name="T61" fmla="*/ 33 h 64"/>
                <a:gd name="T62" fmla="*/ 76 w 396"/>
                <a:gd name="T63" fmla="*/ 33 h 64"/>
                <a:gd name="T64" fmla="*/ 76 w 396"/>
                <a:gd name="T65" fmla="*/ 33 h 64"/>
                <a:gd name="T66" fmla="*/ 78 w 396"/>
                <a:gd name="T67" fmla="*/ 33 h 64"/>
                <a:gd name="T68" fmla="*/ 380 w 396"/>
                <a:gd name="T69" fmla="*/ 33 h 64"/>
                <a:gd name="T70" fmla="*/ 380 w 396"/>
                <a:gd name="T71" fmla="*/ 33 h 64"/>
                <a:gd name="T72" fmla="*/ 386 w 396"/>
                <a:gd name="T73" fmla="*/ 31 h 64"/>
                <a:gd name="T74" fmla="*/ 391 w 396"/>
                <a:gd name="T75" fmla="*/ 29 h 64"/>
                <a:gd name="T76" fmla="*/ 395 w 396"/>
                <a:gd name="T77" fmla="*/ 23 h 64"/>
                <a:gd name="T78" fmla="*/ 396 w 396"/>
                <a:gd name="T79" fmla="*/ 16 h 64"/>
                <a:gd name="T80" fmla="*/ 396 w 396"/>
                <a:gd name="T81" fmla="*/ 16 h 64"/>
                <a:gd name="T82" fmla="*/ 395 w 396"/>
                <a:gd name="T83" fmla="*/ 10 h 64"/>
                <a:gd name="T84" fmla="*/ 391 w 396"/>
                <a:gd name="T85" fmla="*/ 5 h 64"/>
                <a:gd name="T86" fmla="*/ 386 w 396"/>
                <a:gd name="T87" fmla="*/ 1 h 64"/>
                <a:gd name="T88" fmla="*/ 380 w 396"/>
                <a:gd name="T89" fmla="*/ 0 h 64"/>
                <a:gd name="T90" fmla="*/ 80 w 396"/>
                <a:gd name="T91" fmla="*/ 0 h 64"/>
                <a:gd name="T92" fmla="*/ 80 w 396"/>
                <a:gd name="T93" fmla="*/ 0 h 64"/>
                <a:gd name="T94" fmla="*/ 70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70" y="0"/>
                  </a:moveTo>
                  <a:lnTo>
                    <a:pt x="70" y="0"/>
                  </a:lnTo>
                  <a:lnTo>
                    <a:pt x="61" y="0"/>
                  </a:lnTo>
                  <a:lnTo>
                    <a:pt x="51" y="1"/>
                  </a:lnTo>
                  <a:lnTo>
                    <a:pt x="41" y="5"/>
                  </a:lnTo>
                  <a:lnTo>
                    <a:pt x="32" y="9"/>
                  </a:lnTo>
                  <a:lnTo>
                    <a:pt x="23" y="14"/>
                  </a:lnTo>
                  <a:lnTo>
                    <a:pt x="14" y="21"/>
                  </a:lnTo>
                  <a:lnTo>
                    <a:pt x="6" y="30"/>
                  </a:lnTo>
                  <a:lnTo>
                    <a:pt x="1" y="42"/>
                  </a:lnTo>
                  <a:lnTo>
                    <a:pt x="1" y="42"/>
                  </a:lnTo>
                  <a:lnTo>
                    <a:pt x="0" y="49"/>
                  </a:lnTo>
                  <a:lnTo>
                    <a:pt x="1" y="55"/>
                  </a:lnTo>
                  <a:lnTo>
                    <a:pt x="4" y="60"/>
                  </a:lnTo>
                  <a:lnTo>
                    <a:pt x="10" y="64"/>
                  </a:lnTo>
                  <a:lnTo>
                    <a:pt x="10" y="64"/>
                  </a:lnTo>
                  <a:lnTo>
                    <a:pt x="16" y="64"/>
                  </a:lnTo>
                  <a:lnTo>
                    <a:pt x="16" y="64"/>
                  </a:lnTo>
                  <a:lnTo>
                    <a:pt x="20" y="64"/>
                  </a:lnTo>
                  <a:lnTo>
                    <a:pt x="25" y="61"/>
                  </a:lnTo>
                  <a:lnTo>
                    <a:pt x="29" y="59"/>
                  </a:lnTo>
                  <a:lnTo>
                    <a:pt x="31" y="54"/>
                  </a:lnTo>
                  <a:lnTo>
                    <a:pt x="31" y="54"/>
                  </a:lnTo>
                  <a:lnTo>
                    <a:pt x="34" y="47"/>
                  </a:lnTo>
                  <a:lnTo>
                    <a:pt x="39" y="42"/>
                  </a:lnTo>
                  <a:lnTo>
                    <a:pt x="44" y="39"/>
                  </a:lnTo>
                  <a:lnTo>
                    <a:pt x="49" y="36"/>
                  </a:lnTo>
                  <a:lnTo>
                    <a:pt x="55" y="34"/>
                  </a:lnTo>
                  <a:lnTo>
                    <a:pt x="60" y="33"/>
                  </a:lnTo>
                  <a:lnTo>
                    <a:pt x="69" y="33"/>
                  </a:lnTo>
                  <a:lnTo>
                    <a:pt x="69" y="33"/>
                  </a:lnTo>
                  <a:lnTo>
                    <a:pt x="76" y="33"/>
                  </a:lnTo>
                  <a:lnTo>
                    <a:pt x="76" y="33"/>
                  </a:lnTo>
                  <a:lnTo>
                    <a:pt x="78" y="33"/>
                  </a:lnTo>
                  <a:lnTo>
                    <a:pt x="380" y="33"/>
                  </a:lnTo>
                  <a:lnTo>
                    <a:pt x="380" y="33"/>
                  </a:lnTo>
                  <a:lnTo>
                    <a:pt x="386" y="31"/>
                  </a:lnTo>
                  <a:lnTo>
                    <a:pt x="391" y="29"/>
                  </a:lnTo>
                  <a:lnTo>
                    <a:pt x="395" y="23"/>
                  </a:lnTo>
                  <a:lnTo>
                    <a:pt x="396" y="16"/>
                  </a:lnTo>
                  <a:lnTo>
                    <a:pt x="396" y="16"/>
                  </a:lnTo>
                  <a:lnTo>
                    <a:pt x="395" y="10"/>
                  </a:lnTo>
                  <a:lnTo>
                    <a:pt x="391" y="5"/>
                  </a:lnTo>
                  <a:lnTo>
                    <a:pt x="386" y="1"/>
                  </a:lnTo>
                  <a:lnTo>
                    <a:pt x="380" y="0"/>
                  </a:lnTo>
                  <a:lnTo>
                    <a:pt x="80" y="0"/>
                  </a:lnTo>
                  <a:lnTo>
                    <a:pt x="80" y="0"/>
                  </a:lnTo>
                  <a:lnTo>
                    <a:pt x="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61"/>
            <p:cNvSpPr>
              <a:spLocks/>
            </p:cNvSpPr>
            <p:nvPr/>
          </p:nvSpPr>
          <p:spPr bwMode="auto">
            <a:xfrm>
              <a:off x="428" y="1424"/>
              <a:ext cx="79" cy="13"/>
            </a:xfrm>
            <a:custGeom>
              <a:avLst/>
              <a:gdLst>
                <a:gd name="T0" fmla="*/ 70 w 396"/>
                <a:gd name="T1" fmla="*/ 0 h 64"/>
                <a:gd name="T2" fmla="*/ 70 w 396"/>
                <a:gd name="T3" fmla="*/ 0 h 64"/>
                <a:gd name="T4" fmla="*/ 61 w 396"/>
                <a:gd name="T5" fmla="*/ 0 h 64"/>
                <a:gd name="T6" fmla="*/ 51 w 396"/>
                <a:gd name="T7" fmla="*/ 1 h 64"/>
                <a:gd name="T8" fmla="*/ 41 w 396"/>
                <a:gd name="T9" fmla="*/ 5 h 64"/>
                <a:gd name="T10" fmla="*/ 32 w 396"/>
                <a:gd name="T11" fmla="*/ 9 h 64"/>
                <a:gd name="T12" fmla="*/ 23 w 396"/>
                <a:gd name="T13" fmla="*/ 14 h 64"/>
                <a:gd name="T14" fmla="*/ 14 w 396"/>
                <a:gd name="T15" fmla="*/ 21 h 64"/>
                <a:gd name="T16" fmla="*/ 6 w 396"/>
                <a:gd name="T17" fmla="*/ 30 h 64"/>
                <a:gd name="T18" fmla="*/ 1 w 396"/>
                <a:gd name="T19" fmla="*/ 42 h 64"/>
                <a:gd name="T20" fmla="*/ 1 w 396"/>
                <a:gd name="T21" fmla="*/ 42 h 64"/>
                <a:gd name="T22" fmla="*/ 0 w 396"/>
                <a:gd name="T23" fmla="*/ 49 h 64"/>
                <a:gd name="T24" fmla="*/ 1 w 396"/>
                <a:gd name="T25" fmla="*/ 55 h 64"/>
                <a:gd name="T26" fmla="*/ 4 w 396"/>
                <a:gd name="T27" fmla="*/ 60 h 64"/>
                <a:gd name="T28" fmla="*/ 10 w 396"/>
                <a:gd name="T29" fmla="*/ 64 h 64"/>
                <a:gd name="T30" fmla="*/ 10 w 396"/>
                <a:gd name="T31" fmla="*/ 64 h 64"/>
                <a:gd name="T32" fmla="*/ 16 w 396"/>
                <a:gd name="T33" fmla="*/ 64 h 64"/>
                <a:gd name="T34" fmla="*/ 16 w 396"/>
                <a:gd name="T35" fmla="*/ 64 h 64"/>
                <a:gd name="T36" fmla="*/ 20 w 396"/>
                <a:gd name="T37" fmla="*/ 64 h 64"/>
                <a:gd name="T38" fmla="*/ 25 w 396"/>
                <a:gd name="T39" fmla="*/ 61 h 64"/>
                <a:gd name="T40" fmla="*/ 29 w 396"/>
                <a:gd name="T41" fmla="*/ 59 h 64"/>
                <a:gd name="T42" fmla="*/ 31 w 396"/>
                <a:gd name="T43" fmla="*/ 54 h 64"/>
                <a:gd name="T44" fmla="*/ 31 w 396"/>
                <a:gd name="T45" fmla="*/ 54 h 64"/>
                <a:gd name="T46" fmla="*/ 34 w 396"/>
                <a:gd name="T47" fmla="*/ 47 h 64"/>
                <a:gd name="T48" fmla="*/ 39 w 396"/>
                <a:gd name="T49" fmla="*/ 42 h 64"/>
                <a:gd name="T50" fmla="*/ 44 w 396"/>
                <a:gd name="T51" fmla="*/ 39 h 64"/>
                <a:gd name="T52" fmla="*/ 49 w 396"/>
                <a:gd name="T53" fmla="*/ 36 h 64"/>
                <a:gd name="T54" fmla="*/ 55 w 396"/>
                <a:gd name="T55" fmla="*/ 34 h 64"/>
                <a:gd name="T56" fmla="*/ 60 w 396"/>
                <a:gd name="T57" fmla="*/ 33 h 64"/>
                <a:gd name="T58" fmla="*/ 69 w 396"/>
                <a:gd name="T59" fmla="*/ 33 h 64"/>
                <a:gd name="T60" fmla="*/ 69 w 396"/>
                <a:gd name="T61" fmla="*/ 33 h 64"/>
                <a:gd name="T62" fmla="*/ 76 w 396"/>
                <a:gd name="T63" fmla="*/ 33 h 64"/>
                <a:gd name="T64" fmla="*/ 76 w 396"/>
                <a:gd name="T65" fmla="*/ 33 h 64"/>
                <a:gd name="T66" fmla="*/ 78 w 396"/>
                <a:gd name="T67" fmla="*/ 33 h 64"/>
                <a:gd name="T68" fmla="*/ 380 w 396"/>
                <a:gd name="T69" fmla="*/ 33 h 64"/>
                <a:gd name="T70" fmla="*/ 380 w 396"/>
                <a:gd name="T71" fmla="*/ 33 h 64"/>
                <a:gd name="T72" fmla="*/ 386 w 396"/>
                <a:gd name="T73" fmla="*/ 31 h 64"/>
                <a:gd name="T74" fmla="*/ 391 w 396"/>
                <a:gd name="T75" fmla="*/ 29 h 64"/>
                <a:gd name="T76" fmla="*/ 395 w 396"/>
                <a:gd name="T77" fmla="*/ 23 h 64"/>
                <a:gd name="T78" fmla="*/ 396 w 396"/>
                <a:gd name="T79" fmla="*/ 16 h 64"/>
                <a:gd name="T80" fmla="*/ 396 w 396"/>
                <a:gd name="T81" fmla="*/ 16 h 64"/>
                <a:gd name="T82" fmla="*/ 395 w 396"/>
                <a:gd name="T83" fmla="*/ 10 h 64"/>
                <a:gd name="T84" fmla="*/ 391 w 396"/>
                <a:gd name="T85" fmla="*/ 5 h 64"/>
                <a:gd name="T86" fmla="*/ 386 w 396"/>
                <a:gd name="T87" fmla="*/ 1 h 64"/>
                <a:gd name="T88" fmla="*/ 380 w 396"/>
                <a:gd name="T89" fmla="*/ 0 h 64"/>
                <a:gd name="T90" fmla="*/ 80 w 396"/>
                <a:gd name="T91" fmla="*/ 0 h 64"/>
                <a:gd name="T92" fmla="*/ 80 w 396"/>
                <a:gd name="T93" fmla="*/ 0 h 64"/>
                <a:gd name="T94" fmla="*/ 70 w 396"/>
                <a:gd name="T9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6" h="64">
                  <a:moveTo>
                    <a:pt x="70" y="0"/>
                  </a:moveTo>
                  <a:lnTo>
                    <a:pt x="70" y="0"/>
                  </a:lnTo>
                  <a:lnTo>
                    <a:pt x="61" y="0"/>
                  </a:lnTo>
                  <a:lnTo>
                    <a:pt x="51" y="1"/>
                  </a:lnTo>
                  <a:lnTo>
                    <a:pt x="41" y="5"/>
                  </a:lnTo>
                  <a:lnTo>
                    <a:pt x="32" y="9"/>
                  </a:lnTo>
                  <a:lnTo>
                    <a:pt x="23" y="14"/>
                  </a:lnTo>
                  <a:lnTo>
                    <a:pt x="14" y="21"/>
                  </a:lnTo>
                  <a:lnTo>
                    <a:pt x="6" y="30"/>
                  </a:lnTo>
                  <a:lnTo>
                    <a:pt x="1" y="42"/>
                  </a:lnTo>
                  <a:lnTo>
                    <a:pt x="1" y="42"/>
                  </a:lnTo>
                  <a:lnTo>
                    <a:pt x="0" y="49"/>
                  </a:lnTo>
                  <a:lnTo>
                    <a:pt x="1" y="55"/>
                  </a:lnTo>
                  <a:lnTo>
                    <a:pt x="4" y="60"/>
                  </a:lnTo>
                  <a:lnTo>
                    <a:pt x="10" y="64"/>
                  </a:lnTo>
                  <a:lnTo>
                    <a:pt x="10" y="64"/>
                  </a:lnTo>
                  <a:lnTo>
                    <a:pt x="16" y="64"/>
                  </a:lnTo>
                  <a:lnTo>
                    <a:pt x="16" y="64"/>
                  </a:lnTo>
                  <a:lnTo>
                    <a:pt x="20" y="64"/>
                  </a:lnTo>
                  <a:lnTo>
                    <a:pt x="25" y="61"/>
                  </a:lnTo>
                  <a:lnTo>
                    <a:pt x="29" y="59"/>
                  </a:lnTo>
                  <a:lnTo>
                    <a:pt x="31" y="54"/>
                  </a:lnTo>
                  <a:lnTo>
                    <a:pt x="31" y="54"/>
                  </a:lnTo>
                  <a:lnTo>
                    <a:pt x="34" y="47"/>
                  </a:lnTo>
                  <a:lnTo>
                    <a:pt x="39" y="42"/>
                  </a:lnTo>
                  <a:lnTo>
                    <a:pt x="44" y="39"/>
                  </a:lnTo>
                  <a:lnTo>
                    <a:pt x="49" y="36"/>
                  </a:lnTo>
                  <a:lnTo>
                    <a:pt x="55" y="34"/>
                  </a:lnTo>
                  <a:lnTo>
                    <a:pt x="60" y="33"/>
                  </a:lnTo>
                  <a:lnTo>
                    <a:pt x="69" y="33"/>
                  </a:lnTo>
                  <a:lnTo>
                    <a:pt x="69" y="33"/>
                  </a:lnTo>
                  <a:lnTo>
                    <a:pt x="76" y="33"/>
                  </a:lnTo>
                  <a:lnTo>
                    <a:pt x="76" y="33"/>
                  </a:lnTo>
                  <a:lnTo>
                    <a:pt x="78" y="33"/>
                  </a:lnTo>
                  <a:lnTo>
                    <a:pt x="380" y="33"/>
                  </a:lnTo>
                  <a:lnTo>
                    <a:pt x="380" y="33"/>
                  </a:lnTo>
                  <a:lnTo>
                    <a:pt x="386" y="31"/>
                  </a:lnTo>
                  <a:lnTo>
                    <a:pt x="391" y="29"/>
                  </a:lnTo>
                  <a:lnTo>
                    <a:pt x="395" y="23"/>
                  </a:lnTo>
                  <a:lnTo>
                    <a:pt x="396" y="16"/>
                  </a:lnTo>
                  <a:lnTo>
                    <a:pt x="396" y="16"/>
                  </a:lnTo>
                  <a:lnTo>
                    <a:pt x="395" y="10"/>
                  </a:lnTo>
                  <a:lnTo>
                    <a:pt x="391" y="5"/>
                  </a:lnTo>
                  <a:lnTo>
                    <a:pt x="386" y="1"/>
                  </a:lnTo>
                  <a:lnTo>
                    <a:pt x="380" y="0"/>
                  </a:lnTo>
                  <a:lnTo>
                    <a:pt x="80" y="0"/>
                  </a:lnTo>
                  <a:lnTo>
                    <a:pt x="80" y="0"/>
                  </a:lnTo>
                  <a:lnTo>
                    <a:pt x="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62"/>
            <p:cNvSpPr>
              <a:spLocks/>
            </p:cNvSpPr>
            <p:nvPr/>
          </p:nvSpPr>
          <p:spPr bwMode="auto">
            <a:xfrm>
              <a:off x="469" y="1462"/>
              <a:ext cx="35" cy="4"/>
            </a:xfrm>
            <a:custGeom>
              <a:avLst/>
              <a:gdLst>
                <a:gd name="T0" fmla="*/ 177 w 177"/>
                <a:gd name="T1" fmla="*/ 0 h 20"/>
                <a:gd name="T2" fmla="*/ 0 w 177"/>
                <a:gd name="T3" fmla="*/ 0 h 20"/>
                <a:gd name="T4" fmla="*/ 0 w 177"/>
                <a:gd name="T5" fmla="*/ 20 h 20"/>
                <a:gd name="T6" fmla="*/ 177 w 177"/>
                <a:gd name="T7" fmla="*/ 18 h 20"/>
                <a:gd name="T8" fmla="*/ 177 w 177"/>
                <a:gd name="T9" fmla="*/ 0 h 20"/>
              </a:gdLst>
              <a:ahLst/>
              <a:cxnLst>
                <a:cxn ang="0">
                  <a:pos x="T0" y="T1"/>
                </a:cxn>
                <a:cxn ang="0">
                  <a:pos x="T2" y="T3"/>
                </a:cxn>
                <a:cxn ang="0">
                  <a:pos x="T4" y="T5"/>
                </a:cxn>
                <a:cxn ang="0">
                  <a:pos x="T6" y="T7"/>
                </a:cxn>
                <a:cxn ang="0">
                  <a:pos x="T8" y="T9"/>
                </a:cxn>
              </a:cxnLst>
              <a:rect l="0" t="0" r="r" b="b"/>
              <a:pathLst>
                <a:path w="177" h="20">
                  <a:moveTo>
                    <a:pt x="177" y="0"/>
                  </a:moveTo>
                  <a:lnTo>
                    <a:pt x="0" y="0"/>
                  </a:lnTo>
                  <a:lnTo>
                    <a:pt x="0" y="20"/>
                  </a:lnTo>
                  <a:lnTo>
                    <a:pt x="177" y="18"/>
                  </a:lnTo>
                  <a:lnTo>
                    <a:pt x="17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63"/>
            <p:cNvSpPr>
              <a:spLocks/>
            </p:cNvSpPr>
            <p:nvPr/>
          </p:nvSpPr>
          <p:spPr bwMode="auto">
            <a:xfrm>
              <a:off x="469" y="1462"/>
              <a:ext cx="35" cy="4"/>
            </a:xfrm>
            <a:custGeom>
              <a:avLst/>
              <a:gdLst>
                <a:gd name="T0" fmla="*/ 177 w 177"/>
                <a:gd name="T1" fmla="*/ 0 h 20"/>
                <a:gd name="T2" fmla="*/ 0 w 177"/>
                <a:gd name="T3" fmla="*/ 0 h 20"/>
                <a:gd name="T4" fmla="*/ 0 w 177"/>
                <a:gd name="T5" fmla="*/ 20 h 20"/>
                <a:gd name="T6" fmla="*/ 177 w 177"/>
                <a:gd name="T7" fmla="*/ 18 h 20"/>
                <a:gd name="T8" fmla="*/ 177 w 177"/>
                <a:gd name="T9" fmla="*/ 0 h 20"/>
              </a:gdLst>
              <a:ahLst/>
              <a:cxnLst>
                <a:cxn ang="0">
                  <a:pos x="T0" y="T1"/>
                </a:cxn>
                <a:cxn ang="0">
                  <a:pos x="T2" y="T3"/>
                </a:cxn>
                <a:cxn ang="0">
                  <a:pos x="T4" y="T5"/>
                </a:cxn>
                <a:cxn ang="0">
                  <a:pos x="T6" y="T7"/>
                </a:cxn>
                <a:cxn ang="0">
                  <a:pos x="T8" y="T9"/>
                </a:cxn>
              </a:cxnLst>
              <a:rect l="0" t="0" r="r" b="b"/>
              <a:pathLst>
                <a:path w="177" h="20">
                  <a:moveTo>
                    <a:pt x="177" y="0"/>
                  </a:moveTo>
                  <a:lnTo>
                    <a:pt x="0" y="0"/>
                  </a:lnTo>
                  <a:lnTo>
                    <a:pt x="0" y="20"/>
                  </a:lnTo>
                  <a:lnTo>
                    <a:pt x="177" y="18"/>
                  </a:lnTo>
                  <a:lnTo>
                    <a:pt x="1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64"/>
            <p:cNvSpPr>
              <a:spLocks/>
            </p:cNvSpPr>
            <p:nvPr/>
          </p:nvSpPr>
          <p:spPr bwMode="auto">
            <a:xfrm>
              <a:off x="465" y="1459"/>
              <a:ext cx="43" cy="7"/>
            </a:xfrm>
            <a:custGeom>
              <a:avLst/>
              <a:gdLst>
                <a:gd name="T0" fmla="*/ 217 w 217"/>
                <a:gd name="T1" fmla="*/ 0 h 38"/>
                <a:gd name="T2" fmla="*/ 0 w 217"/>
                <a:gd name="T3" fmla="*/ 0 h 38"/>
                <a:gd name="T4" fmla="*/ 0 w 217"/>
                <a:gd name="T5" fmla="*/ 38 h 38"/>
                <a:gd name="T6" fmla="*/ 20 w 217"/>
                <a:gd name="T7" fmla="*/ 38 h 38"/>
                <a:gd name="T8" fmla="*/ 20 w 217"/>
                <a:gd name="T9" fmla="*/ 18 h 38"/>
                <a:gd name="T10" fmla="*/ 197 w 217"/>
                <a:gd name="T11" fmla="*/ 18 h 38"/>
                <a:gd name="T12" fmla="*/ 197 w 217"/>
                <a:gd name="T13" fmla="*/ 36 h 38"/>
                <a:gd name="T14" fmla="*/ 217 w 217"/>
                <a:gd name="T15" fmla="*/ 36 h 38"/>
                <a:gd name="T16" fmla="*/ 217 w 217"/>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7" h="38">
                  <a:moveTo>
                    <a:pt x="217" y="0"/>
                  </a:moveTo>
                  <a:lnTo>
                    <a:pt x="0" y="0"/>
                  </a:lnTo>
                  <a:lnTo>
                    <a:pt x="0" y="38"/>
                  </a:lnTo>
                  <a:lnTo>
                    <a:pt x="20" y="38"/>
                  </a:lnTo>
                  <a:lnTo>
                    <a:pt x="20" y="18"/>
                  </a:lnTo>
                  <a:lnTo>
                    <a:pt x="197" y="18"/>
                  </a:lnTo>
                  <a:lnTo>
                    <a:pt x="197" y="36"/>
                  </a:lnTo>
                  <a:lnTo>
                    <a:pt x="217" y="36"/>
                  </a:lnTo>
                  <a:lnTo>
                    <a:pt x="2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65"/>
            <p:cNvSpPr>
              <a:spLocks/>
            </p:cNvSpPr>
            <p:nvPr/>
          </p:nvSpPr>
          <p:spPr bwMode="auto">
            <a:xfrm>
              <a:off x="465" y="1459"/>
              <a:ext cx="43" cy="7"/>
            </a:xfrm>
            <a:custGeom>
              <a:avLst/>
              <a:gdLst>
                <a:gd name="T0" fmla="*/ 217 w 217"/>
                <a:gd name="T1" fmla="*/ 0 h 38"/>
                <a:gd name="T2" fmla="*/ 0 w 217"/>
                <a:gd name="T3" fmla="*/ 0 h 38"/>
                <a:gd name="T4" fmla="*/ 0 w 217"/>
                <a:gd name="T5" fmla="*/ 38 h 38"/>
                <a:gd name="T6" fmla="*/ 20 w 217"/>
                <a:gd name="T7" fmla="*/ 38 h 38"/>
                <a:gd name="T8" fmla="*/ 20 w 217"/>
                <a:gd name="T9" fmla="*/ 18 h 38"/>
                <a:gd name="T10" fmla="*/ 197 w 217"/>
                <a:gd name="T11" fmla="*/ 18 h 38"/>
                <a:gd name="T12" fmla="*/ 197 w 217"/>
                <a:gd name="T13" fmla="*/ 36 h 38"/>
                <a:gd name="T14" fmla="*/ 217 w 217"/>
                <a:gd name="T15" fmla="*/ 36 h 38"/>
                <a:gd name="T16" fmla="*/ 217 w 217"/>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7" h="38">
                  <a:moveTo>
                    <a:pt x="217" y="0"/>
                  </a:moveTo>
                  <a:lnTo>
                    <a:pt x="0" y="0"/>
                  </a:lnTo>
                  <a:lnTo>
                    <a:pt x="0" y="38"/>
                  </a:lnTo>
                  <a:lnTo>
                    <a:pt x="20" y="38"/>
                  </a:lnTo>
                  <a:lnTo>
                    <a:pt x="20" y="18"/>
                  </a:lnTo>
                  <a:lnTo>
                    <a:pt x="197" y="18"/>
                  </a:lnTo>
                  <a:lnTo>
                    <a:pt x="197" y="36"/>
                  </a:lnTo>
                  <a:lnTo>
                    <a:pt x="217" y="36"/>
                  </a:lnTo>
                  <a:lnTo>
                    <a:pt x="2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a:t>Manage Products, Prices, Quotes, and Orders</a:t>
            </a:r>
            <a:endParaRPr lang="en-US" dirty="0"/>
          </a:p>
        </p:txBody>
      </p:sp>
      <p:sp>
        <p:nvSpPr>
          <p:cNvPr id="4" name="Slide Number Placeholder 3"/>
          <p:cNvSpPr>
            <a:spLocks noGrp="1"/>
          </p:cNvSpPr>
          <p:nvPr>
            <p:ph type="sldNum" sz="quarter" idx="4"/>
          </p:nvPr>
        </p:nvSpPr>
        <p:spPr/>
        <p:txBody>
          <a:bodyPr/>
          <a:lstStyle/>
          <a:p>
            <a:fld id="{812A5277-1DB9-460F-9A21-B857ABB32666}" type="slidenum">
              <a:rPr lang="en-US" smtClean="0"/>
              <a:pPr/>
              <a:t>9</a:t>
            </a:fld>
            <a:endParaRPr lang="en-US" dirty="0"/>
          </a:p>
        </p:txBody>
      </p:sp>
      <p:sp>
        <p:nvSpPr>
          <p:cNvPr id="6" name="Rectangle 5"/>
          <p:cNvSpPr/>
          <p:nvPr/>
        </p:nvSpPr>
        <p:spPr>
          <a:xfrm>
            <a:off x="0" y="1259625"/>
            <a:ext cx="12188825" cy="118608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2194176" tIns="45712" rIns="365696" bIns="45712" rtlCol="0" anchor="ctr"/>
          <a:lstStyle/>
          <a:p>
            <a:pPr marL="58728" indent="-58728" algn="l">
              <a:defRPr/>
            </a:pPr>
            <a:r>
              <a:rPr lang="en-US" dirty="0">
                <a:solidFill>
                  <a:schemeClr val="bg1"/>
                </a:solidFill>
              </a:rPr>
              <a:t>“</a:t>
            </a:r>
            <a:r>
              <a:rPr lang="en-US" dirty="0"/>
              <a:t>As part of our sales process, we want to track the quantity and prices of the products we sell. We also need to be able to generate quotes and track orders from customers.”</a:t>
            </a:r>
            <a:endParaRPr lang="en-US" dirty="0">
              <a:solidFill>
                <a:schemeClr val="bg1"/>
              </a:solidFill>
            </a:endParaRPr>
          </a:p>
        </p:txBody>
      </p:sp>
      <p:grpSp>
        <p:nvGrpSpPr>
          <p:cNvPr id="8" name="Group 7"/>
          <p:cNvGrpSpPr/>
          <p:nvPr/>
        </p:nvGrpSpPr>
        <p:grpSpPr>
          <a:xfrm>
            <a:off x="459267" y="1001459"/>
            <a:ext cx="1496715" cy="1616315"/>
            <a:chOff x="1524999" y="1068110"/>
            <a:chExt cx="1497105" cy="1616315"/>
          </a:xfrm>
        </p:grpSpPr>
        <p:sp>
          <p:nvSpPr>
            <p:cNvPr id="9" name="Rounded Rectangle 8"/>
            <p:cNvSpPr/>
            <p:nvPr/>
          </p:nvSpPr>
          <p:spPr bwMode="auto">
            <a:xfrm>
              <a:off x="1524999" y="1068110"/>
              <a:ext cx="1492769" cy="1613647"/>
            </a:xfrm>
            <a:prstGeom prst="roundRect">
              <a:avLst>
                <a:gd name="adj" fmla="val 6294"/>
              </a:avLst>
            </a:prstGeom>
            <a:solidFill>
              <a:schemeClr val="bg1">
                <a:alpha val="80000"/>
              </a:schemeClr>
            </a:solidFill>
            <a:ln w="6350" cap="flat" cmpd="sng" algn="ctr">
              <a:solidFill>
                <a:srgbClr val="00B0F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45720" rIns="0" bIns="45720" numCol="1" rtlCol="0" anchor="t" anchorCtr="0" compatLnSpc="1">
              <a:prstTxWarp prst="textNoShape">
                <a:avLst/>
              </a:prstTxWarp>
            </a:bodyPr>
            <a:lstStyle/>
            <a:p>
              <a:endParaRPr lang="en-US" sz="1500"/>
            </a:p>
          </p:txBody>
        </p:sp>
        <p:sp>
          <p:nvSpPr>
            <p:cNvPr id="10" name="Round Same Side Corner Rectangle 9"/>
            <p:cNvSpPr/>
            <p:nvPr/>
          </p:nvSpPr>
          <p:spPr bwMode="auto">
            <a:xfrm>
              <a:off x="1528561" y="1070801"/>
              <a:ext cx="1493543" cy="284180"/>
            </a:xfrm>
            <a:prstGeom prst="round2SameRect">
              <a:avLst>
                <a:gd name="adj1" fmla="val 35487"/>
                <a:gd name="adj2" fmla="val 0"/>
              </a:avLst>
            </a:prstGeom>
            <a:solidFill>
              <a:srgbClr val="00B0F0"/>
            </a:solidFill>
            <a:ln w="6350" cap="flat" cmpd="sng" algn="ctr">
              <a:noFill/>
              <a:prstDash val="solid"/>
              <a:round/>
              <a:headEnd type="none" w="med" len="med"/>
              <a:tailEnd type="none" w="med" len="med"/>
            </a:ln>
            <a:effectLst/>
          </p:spPr>
          <p:txBody>
            <a:bodyPr vert="horz" wrap="square" lIns="0" tIns="0" rIns="0" bIns="45720" numCol="1" rtlCol="0" anchor="t" anchorCtr="0" compatLnSpc="1">
              <a:prstTxWarp prst="textNoShape">
                <a:avLst/>
              </a:prstTxWarp>
            </a:bodyPr>
            <a:lstStyle/>
            <a:p>
              <a:r>
                <a:rPr lang="en-US" sz="1500" b="1" dirty="0">
                  <a:solidFill>
                    <a:schemeClr val="bg1"/>
                  </a:solidFill>
                  <a:latin typeface="Arial" pitchFamily="34" charset="0"/>
                  <a:cs typeface="Arial" pitchFamily="34" charset="0"/>
                </a:rPr>
                <a:t>Allison Wheeler</a:t>
              </a:r>
            </a:p>
            <a:p>
              <a:pPr algn="ctr">
                <a:spcBef>
                  <a:spcPts val="300"/>
                </a:spcBef>
              </a:pPr>
              <a:r>
                <a:rPr lang="en-US" sz="1300" dirty="0">
                  <a:latin typeface="Arial" pitchFamily="34" charset="0"/>
                  <a:cs typeface="Arial" pitchFamily="34" charset="0"/>
                </a:rPr>
                <a:t>VP Global Sales</a:t>
              </a:r>
            </a:p>
          </p:txBody>
        </p:sp>
        <p:pic>
          <p:nvPicPr>
            <p:cNvPr id="11" name="Picture 10" descr="C:\Documents and Settings\msharron\Desktop\AW Computing profile pics\Allison Wheeler.png"/>
            <p:cNvPicPr>
              <a:picLocks noChangeAspect="1" noChangeArrowheads="1"/>
            </p:cNvPicPr>
            <p:nvPr/>
          </p:nvPicPr>
          <p:blipFill>
            <a:blip r:embed="rId4" cstate="print"/>
            <a:srcRect l="4718" t="-2988" r="-7590" b="56699"/>
            <a:stretch>
              <a:fillRect/>
            </a:stretch>
          </p:blipFill>
          <p:spPr bwMode="auto">
            <a:xfrm>
              <a:off x="1658748" y="1489451"/>
              <a:ext cx="1136856" cy="1194974"/>
            </a:xfrm>
            <a:prstGeom prst="rect">
              <a:avLst/>
            </a:prstGeom>
            <a:noFill/>
            <a:ln>
              <a:noFill/>
            </a:ln>
          </p:spPr>
        </p:pic>
      </p:grpSp>
      <p:sp>
        <p:nvSpPr>
          <p:cNvPr id="16" name="TextBox 15"/>
          <p:cNvSpPr txBox="1"/>
          <p:nvPr/>
        </p:nvSpPr>
        <p:spPr>
          <a:xfrm>
            <a:off x="2153845" y="2545008"/>
            <a:ext cx="7896188" cy="4108801"/>
          </a:xfrm>
          <a:prstGeom prst="rect">
            <a:avLst/>
          </a:prstGeom>
          <a:noFill/>
        </p:spPr>
        <p:txBody>
          <a:bodyPr wrap="square" lIns="91424" tIns="45712" rIns="91424" bIns="45712" rtlCol="0">
            <a:spAutoFit/>
          </a:bodyPr>
          <a:lstStyle/>
          <a:p>
            <a:pPr marL="227013" lvl="0" indent="-227013" algn="l">
              <a:spcBef>
                <a:spcPts val="900"/>
              </a:spcBef>
              <a:defRPr/>
            </a:pPr>
            <a:r>
              <a:rPr lang="en-US" dirty="0">
                <a:latin typeface="+mn-lt"/>
              </a:rPr>
              <a:t>To accomplish this, you need to be able to:</a:t>
            </a:r>
          </a:p>
          <a:p>
            <a:pPr marL="227013" lvl="0" indent="-227013" algn="l">
              <a:spcBef>
                <a:spcPts val="900"/>
              </a:spcBef>
              <a:buFont typeface="Wingdings" pitchFamily="2" charset="2"/>
              <a:buChar char="§"/>
            </a:pPr>
            <a:r>
              <a:rPr lang="en-US" dirty="0">
                <a:latin typeface="+mn-lt"/>
              </a:rPr>
              <a:t>Describe the capabilities of products, price books, quotes, and orders.</a:t>
            </a:r>
          </a:p>
          <a:p>
            <a:pPr marL="227013" lvl="0" indent="-227013" algn="l">
              <a:spcBef>
                <a:spcPts val="900"/>
              </a:spcBef>
              <a:buFont typeface="Wingdings" pitchFamily="2" charset="2"/>
              <a:buChar char="§"/>
            </a:pPr>
            <a:r>
              <a:rPr lang="en-US" dirty="0">
                <a:latin typeface="+mn-lt"/>
              </a:rPr>
              <a:t>Describe the relationships between opportunities, products, price books, quotes, contracts, and orders.</a:t>
            </a:r>
          </a:p>
          <a:p>
            <a:pPr marL="227013" lvl="0" indent="-227013" algn="l">
              <a:spcBef>
                <a:spcPts val="900"/>
              </a:spcBef>
              <a:buFont typeface="Wingdings" pitchFamily="2" charset="2"/>
              <a:buChar char="§"/>
            </a:pPr>
            <a:r>
              <a:rPr lang="en-US" dirty="0">
                <a:latin typeface="+mn-lt"/>
              </a:rPr>
              <a:t>Create and customize products and price books.</a:t>
            </a:r>
          </a:p>
          <a:p>
            <a:pPr marL="227013" lvl="0" indent="-227013" algn="l">
              <a:spcBef>
                <a:spcPts val="900"/>
              </a:spcBef>
              <a:buFont typeface="Wingdings" pitchFamily="2" charset="2"/>
              <a:buChar char="§"/>
            </a:pPr>
            <a:r>
              <a:rPr lang="en-US" dirty="0">
                <a:latin typeface="+mn-lt"/>
              </a:rPr>
              <a:t>Add products to opportunities.</a:t>
            </a:r>
          </a:p>
          <a:p>
            <a:pPr marL="227013" lvl="0" indent="-227013" algn="l">
              <a:spcBef>
                <a:spcPts val="900"/>
              </a:spcBef>
              <a:buFont typeface="Wingdings" pitchFamily="2" charset="2"/>
              <a:buChar char="§"/>
            </a:pPr>
            <a:r>
              <a:rPr lang="en-US" dirty="0">
                <a:latin typeface="+mn-lt"/>
              </a:rPr>
              <a:t>Create and edit quotes.</a:t>
            </a:r>
          </a:p>
          <a:p>
            <a:pPr marL="227013" lvl="0" indent="-227013" algn="l">
              <a:spcBef>
                <a:spcPts val="900"/>
              </a:spcBef>
              <a:buFont typeface="Wingdings" pitchFamily="2" charset="2"/>
              <a:buChar char="§"/>
            </a:pPr>
            <a:r>
              <a:rPr lang="en-US" dirty="0">
                <a:latin typeface="+mn-lt"/>
              </a:rPr>
              <a:t>Add products to orders.</a:t>
            </a:r>
            <a:endParaRPr lang="en-US" sz="2400" dirty="0">
              <a:latin typeface="+mn-lt"/>
            </a:endParaRPr>
          </a:p>
        </p:txBody>
      </p:sp>
    </p:spTree>
    <p:custDataLst>
      <p:tags r:id="rId1"/>
    </p:custData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0"/>
          </p:nvPr>
        </p:nvSpPr>
        <p:spPr>
          <a:xfrm>
            <a:off x="7882760" y="746975"/>
            <a:ext cx="4306066" cy="6111025"/>
          </a:xfrm>
        </p:spPr>
        <p:txBody>
          <a:bodyPr/>
          <a:lstStyle/>
          <a:p>
            <a:pPr lvl="0">
              <a:defRPr/>
            </a:pPr>
            <a:r>
              <a:rPr lang="en-US" sz="2400" dirty="0">
                <a:solidFill>
                  <a:schemeClr val="bg1"/>
                </a:solidFill>
              </a:rPr>
              <a:t>The Edit Quotas app on the Salesforce AppExchange provides a graphical user interface for entering quota data.</a:t>
            </a:r>
          </a:p>
          <a:p>
            <a:pPr lvl="0">
              <a:defRPr/>
            </a:pPr>
            <a:r>
              <a:rPr lang="en-US" sz="2400" dirty="0">
                <a:solidFill>
                  <a:schemeClr val="bg1"/>
                </a:solidFill>
              </a:rPr>
              <a:t>Users need the “Manage Quotas” permission to edit quota data.</a:t>
            </a:r>
          </a:p>
          <a:p>
            <a:endParaRPr lang="en-US" sz="2400" dirty="0"/>
          </a:p>
        </p:txBody>
      </p:sp>
      <p:sp>
        <p:nvSpPr>
          <p:cNvPr id="6" name="Title 5"/>
          <p:cNvSpPr>
            <a:spLocks noGrp="1"/>
          </p:cNvSpPr>
          <p:nvPr>
            <p:ph type="title"/>
          </p:nvPr>
        </p:nvSpPr>
        <p:spPr/>
        <p:txBody>
          <a:bodyPr/>
          <a:lstStyle/>
          <a:p>
            <a:r>
              <a:rPr lang="en-CA" dirty="0"/>
              <a:t>Loading Quota Data</a:t>
            </a:r>
            <a:endParaRPr lang="en-US" dirty="0"/>
          </a:p>
        </p:txBody>
      </p:sp>
      <p:sp>
        <p:nvSpPr>
          <p:cNvPr id="5" name="Slide Number Placeholder 4"/>
          <p:cNvSpPr>
            <a:spLocks noGrp="1"/>
          </p:cNvSpPr>
          <p:nvPr>
            <p:ph type="sldNum" sz="quarter" idx="4"/>
          </p:nvPr>
        </p:nvSpPr>
        <p:spPr/>
        <p:txBody>
          <a:bodyPr/>
          <a:lstStyle/>
          <a:p>
            <a:fld id="{812A5277-1DB9-460F-9A21-B857ABB32666}" type="slidenum">
              <a:rPr lang="en-US" smtClean="0"/>
              <a:pPr/>
              <a:t>90</a:t>
            </a:fld>
            <a:endParaRPr lang="en-US" dirty="0"/>
          </a:p>
        </p:txBody>
      </p:sp>
      <p:pic>
        <p:nvPicPr>
          <p:cNvPr id="8" name="Picture 1"/>
          <p:cNvPicPr>
            <a:picLocks noChangeAspect="1" noChangeArrowheads="1"/>
          </p:cNvPicPr>
          <p:nvPr/>
        </p:nvPicPr>
        <p:blipFill>
          <a:blip r:embed="rId4" cstate="print"/>
          <a:stretch>
            <a:fillRect/>
          </a:stretch>
        </p:blipFill>
        <p:spPr bwMode="auto">
          <a:xfrm>
            <a:off x="1164255" y="1042183"/>
            <a:ext cx="6010269" cy="4635724"/>
          </a:xfrm>
          <a:prstGeom prst="rect">
            <a:avLst/>
          </a:prstGeom>
          <a:noFill/>
          <a:ln w="6350">
            <a:solidFill>
              <a:schemeClr val="bg1">
                <a:lumMod val="75000"/>
              </a:schemeClr>
            </a:solidFill>
            <a:miter lim="800000"/>
            <a:headEnd/>
            <a:tailEnd/>
          </a:ln>
          <a:effectLst>
            <a:outerShdw blurRad="50800" dist="38100" dir="2700000" algn="tl" rotWithShape="0">
              <a:prstClr val="black">
                <a:alpha val="40000"/>
              </a:prstClr>
            </a:outerShdw>
          </a:effectLst>
        </p:spPr>
      </p:pic>
      <p:sp>
        <p:nvSpPr>
          <p:cNvPr id="11" name="TextBox 10"/>
          <p:cNvSpPr txBox="1"/>
          <p:nvPr/>
        </p:nvSpPr>
        <p:spPr bwMode="white">
          <a:xfrm>
            <a:off x="0" y="6097976"/>
            <a:ext cx="1295063" cy="276999"/>
          </a:xfrm>
          <a:prstGeom prst="rect">
            <a:avLst/>
          </a:prstGeom>
          <a:noFill/>
          <a:ln>
            <a:noFill/>
          </a:ln>
        </p:spPr>
        <p:txBody>
          <a:bodyPr wrap="square" lIns="91424" tIns="45712" rIns="91424" bIns="45712" rtlCol="0">
            <a:spAutoFit/>
          </a:bodyPr>
          <a:lstStyle/>
          <a:p>
            <a:r>
              <a:rPr lang="en-US" sz="1200" dirty="0">
                <a:solidFill>
                  <a:schemeClr val="bg1"/>
                </a:solidFill>
                <a:latin typeface="Arial" panose="020B0604020202020204" pitchFamily="34" charset="0"/>
                <a:cs typeface="Arial" panose="020B0604020202020204" pitchFamily="34" charset="0"/>
              </a:rPr>
              <a:t>CLICK PATH:</a:t>
            </a:r>
          </a:p>
        </p:txBody>
      </p:sp>
      <p:sp>
        <p:nvSpPr>
          <p:cNvPr id="12" name="Freeform 202"/>
          <p:cNvSpPr>
            <a:spLocks noEditPoints="1"/>
          </p:cNvSpPr>
          <p:nvPr/>
        </p:nvSpPr>
        <p:spPr bwMode="auto">
          <a:xfrm flipH="1">
            <a:off x="450005" y="6372854"/>
            <a:ext cx="318880" cy="321495"/>
          </a:xfrm>
          <a:custGeom>
            <a:avLst/>
            <a:gdLst>
              <a:gd name="T0" fmla="*/ 4 w 63"/>
              <a:gd name="T1" fmla="*/ 4 h 63"/>
              <a:gd name="T2" fmla="*/ 55 w 63"/>
              <a:gd name="T3" fmla="*/ 21 h 63"/>
              <a:gd name="T4" fmla="*/ 37 w 63"/>
              <a:gd name="T5" fmla="*/ 30 h 63"/>
              <a:gd name="T6" fmla="*/ 59 w 63"/>
              <a:gd name="T7" fmla="*/ 52 h 63"/>
              <a:gd name="T8" fmla="*/ 52 w 63"/>
              <a:gd name="T9" fmla="*/ 59 h 63"/>
              <a:gd name="T10" fmla="*/ 30 w 63"/>
              <a:gd name="T11" fmla="*/ 37 h 63"/>
              <a:gd name="T12" fmla="*/ 21 w 63"/>
              <a:gd name="T13" fmla="*/ 55 h 63"/>
              <a:gd name="T14" fmla="*/ 4 w 63"/>
              <a:gd name="T15" fmla="*/ 4 h 63"/>
              <a:gd name="T16" fmla="*/ 4 w 63"/>
              <a:gd name="T17" fmla="*/ 0 h 63"/>
              <a:gd name="T18" fmla="*/ 1 w 63"/>
              <a:gd name="T19" fmla="*/ 1 h 63"/>
              <a:gd name="T20" fmla="*/ 0 w 63"/>
              <a:gd name="T21" fmla="*/ 5 h 63"/>
              <a:gd name="T22" fmla="*/ 17 w 63"/>
              <a:gd name="T23" fmla="*/ 56 h 63"/>
              <a:gd name="T24" fmla="*/ 21 w 63"/>
              <a:gd name="T25" fmla="*/ 59 h 63"/>
              <a:gd name="T26" fmla="*/ 21 w 63"/>
              <a:gd name="T27" fmla="*/ 59 h 63"/>
              <a:gd name="T28" fmla="*/ 25 w 63"/>
              <a:gd name="T29" fmla="*/ 57 h 63"/>
              <a:gd name="T30" fmla="*/ 31 w 63"/>
              <a:gd name="T31" fmla="*/ 44 h 63"/>
              <a:gd name="T32" fmla="*/ 49 w 63"/>
              <a:gd name="T33" fmla="*/ 62 h 63"/>
              <a:gd name="T34" fmla="*/ 52 w 63"/>
              <a:gd name="T35" fmla="*/ 63 h 63"/>
              <a:gd name="T36" fmla="*/ 54 w 63"/>
              <a:gd name="T37" fmla="*/ 62 h 63"/>
              <a:gd name="T38" fmla="*/ 62 w 63"/>
              <a:gd name="T39" fmla="*/ 55 h 63"/>
              <a:gd name="T40" fmla="*/ 63 w 63"/>
              <a:gd name="T41" fmla="*/ 52 h 63"/>
              <a:gd name="T42" fmla="*/ 62 w 63"/>
              <a:gd name="T43" fmla="*/ 49 h 63"/>
              <a:gd name="T44" fmla="*/ 44 w 63"/>
              <a:gd name="T45" fmla="*/ 31 h 63"/>
              <a:gd name="T46" fmla="*/ 57 w 63"/>
              <a:gd name="T47" fmla="*/ 25 h 63"/>
              <a:gd name="T48" fmla="*/ 59 w 63"/>
              <a:gd name="T49" fmla="*/ 21 h 63"/>
              <a:gd name="T50" fmla="*/ 56 w 63"/>
              <a:gd name="T51" fmla="*/ 17 h 63"/>
              <a:gd name="T52" fmla="*/ 5 w 63"/>
              <a:gd name="T53" fmla="*/ 0 h 63"/>
              <a:gd name="T54" fmla="*/ 4 w 63"/>
              <a:gd name="T5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3" h="63">
                <a:moveTo>
                  <a:pt x="4" y="4"/>
                </a:moveTo>
                <a:cubicBezTo>
                  <a:pt x="55" y="21"/>
                  <a:pt x="55" y="21"/>
                  <a:pt x="55" y="21"/>
                </a:cubicBezTo>
                <a:cubicBezTo>
                  <a:pt x="37" y="30"/>
                  <a:pt x="37" y="30"/>
                  <a:pt x="37" y="30"/>
                </a:cubicBezTo>
                <a:cubicBezTo>
                  <a:pt x="59" y="52"/>
                  <a:pt x="59" y="52"/>
                  <a:pt x="59" y="52"/>
                </a:cubicBezTo>
                <a:cubicBezTo>
                  <a:pt x="52" y="59"/>
                  <a:pt x="52" y="59"/>
                  <a:pt x="52" y="59"/>
                </a:cubicBezTo>
                <a:cubicBezTo>
                  <a:pt x="30" y="37"/>
                  <a:pt x="30" y="37"/>
                  <a:pt x="30" y="37"/>
                </a:cubicBezTo>
                <a:cubicBezTo>
                  <a:pt x="21" y="55"/>
                  <a:pt x="21" y="55"/>
                  <a:pt x="21" y="55"/>
                </a:cubicBezTo>
                <a:cubicBezTo>
                  <a:pt x="4" y="4"/>
                  <a:pt x="4" y="4"/>
                  <a:pt x="4" y="4"/>
                </a:cubicBezTo>
                <a:moveTo>
                  <a:pt x="4" y="0"/>
                </a:moveTo>
                <a:cubicBezTo>
                  <a:pt x="3" y="0"/>
                  <a:pt x="2" y="1"/>
                  <a:pt x="1" y="1"/>
                </a:cubicBezTo>
                <a:cubicBezTo>
                  <a:pt x="0" y="2"/>
                  <a:pt x="0" y="4"/>
                  <a:pt x="0" y="5"/>
                </a:cubicBezTo>
                <a:cubicBezTo>
                  <a:pt x="17" y="56"/>
                  <a:pt x="17" y="56"/>
                  <a:pt x="17" y="56"/>
                </a:cubicBezTo>
                <a:cubicBezTo>
                  <a:pt x="18" y="58"/>
                  <a:pt x="19" y="59"/>
                  <a:pt x="21" y="59"/>
                </a:cubicBezTo>
                <a:cubicBezTo>
                  <a:pt x="21" y="59"/>
                  <a:pt x="21" y="59"/>
                  <a:pt x="21" y="59"/>
                </a:cubicBezTo>
                <a:cubicBezTo>
                  <a:pt x="22" y="59"/>
                  <a:pt x="24" y="58"/>
                  <a:pt x="25" y="57"/>
                </a:cubicBezTo>
                <a:cubicBezTo>
                  <a:pt x="31" y="44"/>
                  <a:pt x="31" y="44"/>
                  <a:pt x="31" y="44"/>
                </a:cubicBezTo>
                <a:cubicBezTo>
                  <a:pt x="49" y="62"/>
                  <a:pt x="49" y="62"/>
                  <a:pt x="49" y="62"/>
                </a:cubicBezTo>
                <a:cubicBezTo>
                  <a:pt x="50" y="63"/>
                  <a:pt x="51" y="63"/>
                  <a:pt x="52" y="63"/>
                </a:cubicBezTo>
                <a:cubicBezTo>
                  <a:pt x="53" y="63"/>
                  <a:pt x="54" y="63"/>
                  <a:pt x="54" y="62"/>
                </a:cubicBezTo>
                <a:cubicBezTo>
                  <a:pt x="62" y="55"/>
                  <a:pt x="62" y="55"/>
                  <a:pt x="62" y="55"/>
                </a:cubicBezTo>
                <a:cubicBezTo>
                  <a:pt x="62" y="54"/>
                  <a:pt x="63" y="53"/>
                  <a:pt x="63" y="52"/>
                </a:cubicBezTo>
                <a:cubicBezTo>
                  <a:pt x="63" y="51"/>
                  <a:pt x="62" y="50"/>
                  <a:pt x="62" y="49"/>
                </a:cubicBezTo>
                <a:cubicBezTo>
                  <a:pt x="44" y="31"/>
                  <a:pt x="44" y="31"/>
                  <a:pt x="44" y="31"/>
                </a:cubicBezTo>
                <a:cubicBezTo>
                  <a:pt x="57" y="25"/>
                  <a:pt x="57" y="25"/>
                  <a:pt x="57" y="25"/>
                </a:cubicBezTo>
                <a:cubicBezTo>
                  <a:pt x="58" y="24"/>
                  <a:pt x="59" y="22"/>
                  <a:pt x="59" y="21"/>
                </a:cubicBezTo>
                <a:cubicBezTo>
                  <a:pt x="59" y="19"/>
                  <a:pt x="58" y="18"/>
                  <a:pt x="56" y="17"/>
                </a:cubicBezTo>
                <a:cubicBezTo>
                  <a:pt x="5" y="0"/>
                  <a:pt x="5" y="0"/>
                  <a:pt x="5" y="0"/>
                </a:cubicBezTo>
                <a:cubicBezTo>
                  <a:pt x="5" y="0"/>
                  <a:pt x="4" y="0"/>
                  <a:pt x="4" y="0"/>
                </a:cubicBezTo>
                <a:close/>
              </a:path>
            </a:pathLst>
          </a:custGeom>
          <a:solidFill>
            <a:schemeClr val="bg1"/>
          </a:solidFill>
          <a:ln>
            <a:noFill/>
          </a:ln>
          <a:extLst/>
        </p:spPr>
        <p:txBody>
          <a:bodyPr vert="horz" wrap="square" lIns="121899" tIns="60949" rIns="121899" bIns="60949" numCol="1" anchor="t" anchorCtr="0" compatLnSpc="1">
            <a:prstTxWarp prst="textNoShape">
              <a:avLst/>
            </a:prstTxWarp>
          </a:bodyPr>
          <a:lstStyle/>
          <a:p>
            <a:endParaRPr lang="th-TH"/>
          </a:p>
        </p:txBody>
      </p:sp>
      <p:sp>
        <p:nvSpPr>
          <p:cNvPr id="13" name="Rectangle 12"/>
          <p:cNvSpPr/>
          <p:nvPr/>
        </p:nvSpPr>
        <p:spPr bwMode="auto">
          <a:xfrm>
            <a:off x="-1778" y="6026729"/>
            <a:ext cx="12188825" cy="831271"/>
          </a:xfrm>
          <a:prstGeom prst="rect">
            <a:avLst/>
          </a:prstGeom>
          <a:solidFill>
            <a:schemeClr val="tx1"/>
          </a:solidFill>
          <a:ln w="38100" cap="flat" cmpd="sng" algn="ctr">
            <a:noFill/>
            <a:prstDash val="solid"/>
            <a:round/>
            <a:headEnd type="none" w="med" len="med"/>
            <a:tailEnd type="none" w="med" len="med"/>
          </a:ln>
          <a:effectLst/>
        </p:spPr>
        <p:txBody>
          <a:bodyPr vert="horz" wrap="square" lIns="1340885" tIns="45712" rIns="457120" bIns="45712" numCol="1" rtlCol="0" anchor="ctr" anchorCtr="0" compatLnSpc="1">
            <a:prstTxWarp prst="textNoShape">
              <a:avLst/>
            </a:prstTxWarp>
          </a:bodyPr>
          <a:lstStyle/>
          <a:p>
            <a:pPr marL="3174" algn="l" defTabSz="914231" eaLnBrk="0" hangingPunct="0">
              <a:lnSpc>
                <a:spcPct val="85000"/>
              </a:lnSpc>
            </a:pPr>
            <a:r>
              <a:rPr lang="en-CA" kern="0" dirty="0">
                <a:solidFill>
                  <a:schemeClr val="bg1"/>
                </a:solidFill>
                <a:latin typeface="Arial" pitchFamily="34" charset="0"/>
                <a:cs typeface="Arial" pitchFamily="34" charset="0"/>
              </a:rPr>
              <a:t>Adjustments don’t change the individual opportunity amounts that roll up into the forecast. They just add a layer of detail. </a:t>
            </a:r>
            <a:endParaRPr lang="en-US" kern="0" dirty="0">
              <a:solidFill>
                <a:schemeClr val="bg1"/>
              </a:solidFill>
              <a:latin typeface="Arial" pitchFamily="34" charset="0"/>
              <a:cs typeface="Arial" pitchFamily="34" charset="0"/>
            </a:endParaRPr>
          </a:p>
        </p:txBody>
      </p:sp>
      <p:sp>
        <p:nvSpPr>
          <p:cNvPr id="14" name="TextBox 13"/>
          <p:cNvSpPr txBox="1"/>
          <p:nvPr/>
        </p:nvSpPr>
        <p:spPr bwMode="white">
          <a:xfrm>
            <a:off x="0" y="6085485"/>
            <a:ext cx="1310871" cy="276999"/>
          </a:xfrm>
          <a:prstGeom prst="rect">
            <a:avLst/>
          </a:prstGeom>
          <a:noFill/>
          <a:ln>
            <a:noFill/>
          </a:ln>
        </p:spPr>
        <p:txBody>
          <a:bodyPr wrap="square" lIns="91424" tIns="45712" rIns="91424" bIns="45712" rtlCol="0">
            <a:spAutoFit/>
          </a:bodyPr>
          <a:lstStyle/>
          <a:p>
            <a:r>
              <a:rPr lang="en-US" sz="1200" dirty="0">
                <a:solidFill>
                  <a:schemeClr val="bg1"/>
                </a:solidFill>
                <a:latin typeface="Arial" panose="020B0604020202020204" pitchFamily="34" charset="0"/>
                <a:cs typeface="Arial" panose="020B0604020202020204" pitchFamily="34" charset="0"/>
              </a:rPr>
              <a:t>NOTE:</a:t>
            </a:r>
          </a:p>
        </p:txBody>
      </p:sp>
      <p:sp>
        <p:nvSpPr>
          <p:cNvPr id="15" name="Freeform 343"/>
          <p:cNvSpPr>
            <a:spLocks noEditPoints="1"/>
          </p:cNvSpPr>
          <p:nvPr/>
        </p:nvSpPr>
        <p:spPr bwMode="auto">
          <a:xfrm>
            <a:off x="453844" y="6337940"/>
            <a:ext cx="399945" cy="400049"/>
          </a:xfrm>
          <a:custGeom>
            <a:avLst/>
            <a:gdLst>
              <a:gd name="T0" fmla="*/ 55 w 67"/>
              <a:gd name="T1" fmla="*/ 12 h 67"/>
              <a:gd name="T2" fmla="*/ 12 w 67"/>
              <a:gd name="T3" fmla="*/ 12 h 67"/>
              <a:gd name="T4" fmla="*/ 12 w 67"/>
              <a:gd name="T5" fmla="*/ 55 h 67"/>
              <a:gd name="T6" fmla="*/ 55 w 67"/>
              <a:gd name="T7" fmla="*/ 55 h 67"/>
              <a:gd name="T8" fmla="*/ 55 w 67"/>
              <a:gd name="T9" fmla="*/ 12 h 67"/>
              <a:gd name="T10" fmla="*/ 33 w 67"/>
              <a:gd name="T11" fmla="*/ 8 h 67"/>
              <a:gd name="T12" fmla="*/ 39 w 67"/>
              <a:gd name="T13" fmla="*/ 14 h 67"/>
              <a:gd name="T14" fmla="*/ 33 w 67"/>
              <a:gd name="T15" fmla="*/ 20 h 67"/>
              <a:gd name="T16" fmla="*/ 27 w 67"/>
              <a:gd name="T17" fmla="*/ 14 h 67"/>
              <a:gd name="T18" fmla="*/ 33 w 67"/>
              <a:gd name="T19" fmla="*/ 8 h 67"/>
              <a:gd name="T20" fmla="*/ 43 w 67"/>
              <a:gd name="T21" fmla="*/ 51 h 67"/>
              <a:gd name="T22" fmla="*/ 41 w 67"/>
              <a:gd name="T23" fmla="*/ 53 h 67"/>
              <a:gd name="T24" fmla="*/ 26 w 67"/>
              <a:gd name="T25" fmla="*/ 53 h 67"/>
              <a:gd name="T26" fmla="*/ 24 w 67"/>
              <a:gd name="T27" fmla="*/ 51 h 67"/>
              <a:gd name="T28" fmla="*/ 24 w 67"/>
              <a:gd name="T29" fmla="*/ 47 h 67"/>
              <a:gd name="T30" fmla="*/ 26 w 67"/>
              <a:gd name="T31" fmla="*/ 45 h 67"/>
              <a:gd name="T32" fmla="*/ 28 w 67"/>
              <a:gd name="T33" fmla="*/ 45 h 67"/>
              <a:gd name="T34" fmla="*/ 28 w 67"/>
              <a:gd name="T35" fmla="*/ 29 h 67"/>
              <a:gd name="T36" fmla="*/ 26 w 67"/>
              <a:gd name="T37" fmla="*/ 29 h 67"/>
              <a:gd name="T38" fmla="*/ 24 w 67"/>
              <a:gd name="T39" fmla="*/ 27 h 67"/>
              <a:gd name="T40" fmla="*/ 24 w 67"/>
              <a:gd name="T41" fmla="*/ 23 h 67"/>
              <a:gd name="T42" fmla="*/ 26 w 67"/>
              <a:gd name="T43" fmla="*/ 22 h 67"/>
              <a:gd name="T44" fmla="*/ 36 w 67"/>
              <a:gd name="T45" fmla="*/ 22 h 67"/>
              <a:gd name="T46" fmla="*/ 38 w 67"/>
              <a:gd name="T47" fmla="*/ 23 h 67"/>
              <a:gd name="T48" fmla="*/ 38 w 67"/>
              <a:gd name="T49" fmla="*/ 45 h 67"/>
              <a:gd name="T50" fmla="*/ 41 w 67"/>
              <a:gd name="T51" fmla="*/ 45 h 67"/>
              <a:gd name="T52" fmla="*/ 43 w 67"/>
              <a:gd name="T53" fmla="*/ 47 h 67"/>
              <a:gd name="T54" fmla="*/ 43 w 67"/>
              <a:gd name="T55"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 h="67">
                <a:moveTo>
                  <a:pt x="55" y="12"/>
                </a:moveTo>
                <a:cubicBezTo>
                  <a:pt x="43" y="0"/>
                  <a:pt x="24" y="0"/>
                  <a:pt x="12" y="12"/>
                </a:cubicBezTo>
                <a:cubicBezTo>
                  <a:pt x="0" y="24"/>
                  <a:pt x="0" y="43"/>
                  <a:pt x="12" y="55"/>
                </a:cubicBezTo>
                <a:cubicBezTo>
                  <a:pt x="24" y="67"/>
                  <a:pt x="43" y="67"/>
                  <a:pt x="55" y="55"/>
                </a:cubicBezTo>
                <a:cubicBezTo>
                  <a:pt x="67" y="43"/>
                  <a:pt x="67" y="24"/>
                  <a:pt x="55" y="12"/>
                </a:cubicBezTo>
                <a:close/>
                <a:moveTo>
                  <a:pt x="33" y="8"/>
                </a:moveTo>
                <a:cubicBezTo>
                  <a:pt x="36" y="8"/>
                  <a:pt x="39" y="11"/>
                  <a:pt x="39" y="14"/>
                </a:cubicBezTo>
                <a:cubicBezTo>
                  <a:pt x="39" y="17"/>
                  <a:pt x="36" y="20"/>
                  <a:pt x="33" y="20"/>
                </a:cubicBezTo>
                <a:cubicBezTo>
                  <a:pt x="30" y="20"/>
                  <a:pt x="27" y="17"/>
                  <a:pt x="27" y="14"/>
                </a:cubicBezTo>
                <a:cubicBezTo>
                  <a:pt x="27" y="11"/>
                  <a:pt x="30" y="8"/>
                  <a:pt x="33" y="8"/>
                </a:cubicBezTo>
                <a:close/>
                <a:moveTo>
                  <a:pt x="43" y="51"/>
                </a:moveTo>
                <a:cubicBezTo>
                  <a:pt x="43" y="52"/>
                  <a:pt x="42" y="53"/>
                  <a:pt x="41" y="53"/>
                </a:cubicBezTo>
                <a:cubicBezTo>
                  <a:pt x="26" y="53"/>
                  <a:pt x="26" y="53"/>
                  <a:pt x="26" y="53"/>
                </a:cubicBezTo>
                <a:cubicBezTo>
                  <a:pt x="24" y="53"/>
                  <a:pt x="24" y="52"/>
                  <a:pt x="24" y="51"/>
                </a:cubicBezTo>
                <a:cubicBezTo>
                  <a:pt x="24" y="47"/>
                  <a:pt x="24" y="47"/>
                  <a:pt x="24" y="47"/>
                </a:cubicBezTo>
                <a:cubicBezTo>
                  <a:pt x="24" y="46"/>
                  <a:pt x="24" y="45"/>
                  <a:pt x="26" y="45"/>
                </a:cubicBezTo>
                <a:cubicBezTo>
                  <a:pt x="28" y="45"/>
                  <a:pt x="28" y="45"/>
                  <a:pt x="28" y="45"/>
                </a:cubicBezTo>
                <a:cubicBezTo>
                  <a:pt x="28" y="29"/>
                  <a:pt x="28" y="29"/>
                  <a:pt x="28" y="29"/>
                </a:cubicBezTo>
                <a:cubicBezTo>
                  <a:pt x="26" y="29"/>
                  <a:pt x="26" y="29"/>
                  <a:pt x="26" y="29"/>
                </a:cubicBezTo>
                <a:cubicBezTo>
                  <a:pt x="24" y="29"/>
                  <a:pt x="24" y="29"/>
                  <a:pt x="24" y="27"/>
                </a:cubicBezTo>
                <a:cubicBezTo>
                  <a:pt x="24" y="23"/>
                  <a:pt x="24" y="23"/>
                  <a:pt x="24" y="23"/>
                </a:cubicBezTo>
                <a:cubicBezTo>
                  <a:pt x="24" y="22"/>
                  <a:pt x="24" y="22"/>
                  <a:pt x="26" y="22"/>
                </a:cubicBezTo>
                <a:cubicBezTo>
                  <a:pt x="36" y="22"/>
                  <a:pt x="36" y="22"/>
                  <a:pt x="36" y="22"/>
                </a:cubicBezTo>
                <a:cubicBezTo>
                  <a:pt x="37" y="22"/>
                  <a:pt x="38" y="22"/>
                  <a:pt x="38" y="23"/>
                </a:cubicBezTo>
                <a:cubicBezTo>
                  <a:pt x="38" y="45"/>
                  <a:pt x="38" y="45"/>
                  <a:pt x="38" y="45"/>
                </a:cubicBezTo>
                <a:cubicBezTo>
                  <a:pt x="41" y="45"/>
                  <a:pt x="41" y="45"/>
                  <a:pt x="41" y="45"/>
                </a:cubicBezTo>
                <a:cubicBezTo>
                  <a:pt x="42" y="45"/>
                  <a:pt x="43" y="46"/>
                  <a:pt x="43" y="47"/>
                </a:cubicBezTo>
                <a:lnTo>
                  <a:pt x="43" y="51"/>
                </a:lnTo>
                <a:close/>
              </a:path>
            </a:pathLst>
          </a:custGeom>
          <a:solidFill>
            <a:schemeClr val="bg1"/>
          </a:solidFill>
          <a:ln>
            <a:noFill/>
          </a:ln>
          <a:extLst/>
        </p:spPr>
        <p:txBody>
          <a:bodyPr vert="horz" wrap="square" lIns="121899" tIns="60949" rIns="121899" bIns="60949" numCol="1" anchor="t" anchorCtr="0" compatLnSpc="1">
            <a:prstTxWarp prst="textNoShape">
              <a:avLst/>
            </a:prstTxWarp>
          </a:bodyPr>
          <a:lstStyle/>
          <a:p>
            <a:endParaRPr lang="th-TH"/>
          </a:p>
        </p:txBody>
      </p:sp>
    </p:spTree>
    <p:custDataLst>
      <p:tags r:id="rId1"/>
    </p:custData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14272" y="1867301"/>
            <a:ext cx="8789096" cy="4922228"/>
          </a:xfrm>
        </p:spPr>
        <p:txBody>
          <a:bodyPr/>
          <a:lstStyle/>
          <a:p>
            <a:r>
              <a:rPr lang="en-US" dirty="0"/>
              <a:t>Tasks:</a:t>
            </a:r>
          </a:p>
          <a:p>
            <a:pPr lvl="1"/>
            <a:r>
              <a:rPr lang="en-US" dirty="0"/>
              <a:t>Set the revenue quotas for APAC sales reps for the current and next 3 fiscal quarters.</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View the quota data and quota attainment from the forecast.</a:t>
            </a:r>
          </a:p>
        </p:txBody>
      </p:sp>
      <p:sp>
        <p:nvSpPr>
          <p:cNvPr id="12" name="Content Placeholder 11"/>
          <p:cNvSpPr>
            <a:spLocks noGrp="1"/>
          </p:cNvSpPr>
          <p:nvPr>
            <p:ph idx="11"/>
          </p:nvPr>
        </p:nvSpPr>
        <p:spPr>
          <a:xfrm>
            <a:off x="0" y="758827"/>
            <a:ext cx="12188825" cy="992971"/>
          </a:xfrm>
        </p:spPr>
        <p:txBody>
          <a:bodyPr/>
          <a:lstStyle/>
          <a:p>
            <a:r>
              <a:rPr lang="en-US" dirty="0"/>
              <a:t>Goal:</a:t>
            </a:r>
          </a:p>
          <a:p>
            <a:pPr lvl="1"/>
            <a:r>
              <a:rPr lang="en-US" dirty="0"/>
              <a:t>Define revenue quota data for APAC sales reps. </a:t>
            </a:r>
          </a:p>
        </p:txBody>
      </p:sp>
      <p:sp>
        <p:nvSpPr>
          <p:cNvPr id="2" name="Slide Number Placeholder 1"/>
          <p:cNvSpPr>
            <a:spLocks noGrp="1"/>
          </p:cNvSpPr>
          <p:nvPr>
            <p:ph type="sldNum" sz="quarter" idx="4"/>
          </p:nvPr>
        </p:nvSpPr>
        <p:spPr/>
        <p:txBody>
          <a:bodyPr/>
          <a:lstStyle/>
          <a:p>
            <a:fld id="{812A5277-1DB9-460F-9A21-B857ABB32666}" type="slidenum">
              <a:rPr lang="en-US" smtClean="0"/>
              <a:pPr/>
              <a:t>91</a:t>
            </a:fld>
            <a:endParaRPr lang="en-US" dirty="0"/>
          </a:p>
        </p:txBody>
      </p:sp>
      <p:sp>
        <p:nvSpPr>
          <p:cNvPr id="5" name="Title 4"/>
          <p:cNvSpPr>
            <a:spLocks noGrp="1"/>
          </p:cNvSpPr>
          <p:nvPr>
            <p:ph type="title"/>
          </p:nvPr>
        </p:nvSpPr>
        <p:spPr/>
        <p:txBody>
          <a:bodyPr/>
          <a:lstStyle/>
          <a:p>
            <a:r>
              <a:rPr lang="en-US"/>
              <a:t>2-9: Add Quota Data for APAC Sales Reps</a:t>
            </a:r>
            <a:endParaRPr lang="en-US" dirty="0"/>
          </a:p>
        </p:txBody>
      </p:sp>
      <p:sp>
        <p:nvSpPr>
          <p:cNvPr id="7" name="Content Placeholder 6"/>
          <p:cNvSpPr>
            <a:spLocks noGrp="1"/>
          </p:cNvSpPr>
          <p:nvPr>
            <p:ph idx="10"/>
          </p:nvPr>
        </p:nvSpPr>
        <p:spPr/>
        <p:txBody>
          <a:bodyPr/>
          <a:lstStyle/>
          <a:p>
            <a:r>
              <a:rPr lang="en-US" dirty="0"/>
              <a:t>10 minutes</a:t>
            </a:r>
          </a:p>
        </p:txBody>
      </p:sp>
      <p:sp>
        <p:nvSpPr>
          <p:cNvPr id="14" name="Text Placeholder 13"/>
          <p:cNvSpPr>
            <a:spLocks noGrp="1"/>
          </p:cNvSpPr>
          <p:nvPr>
            <p:ph type="body" sz="quarter" idx="12"/>
          </p:nvPr>
        </p:nvSpPr>
        <p:spPr/>
        <p:txBody>
          <a:bodyPr/>
          <a:lstStyle/>
          <a:p>
            <a:r>
              <a:rPr lang="en-US" dirty="0"/>
              <a:t>Watch me:</a:t>
            </a:r>
          </a:p>
        </p:txBody>
      </p:sp>
      <p:graphicFrame>
        <p:nvGraphicFramePr>
          <p:cNvPr id="9" name="Table 8"/>
          <p:cNvGraphicFramePr>
            <a:graphicFrameLocks noGrp="1"/>
          </p:cNvGraphicFramePr>
          <p:nvPr>
            <p:extLst>
              <p:ext uri="{D42A27DB-BD31-4B8C-83A1-F6EECF244321}">
                <p14:modId xmlns:p14="http://schemas.microsoft.com/office/powerpoint/2010/main" val="1388411100"/>
              </p:ext>
            </p:extLst>
          </p:nvPr>
        </p:nvGraphicFramePr>
        <p:xfrm>
          <a:off x="532884" y="3136876"/>
          <a:ext cx="10247412" cy="1996120"/>
        </p:xfrm>
        <a:graphic>
          <a:graphicData uri="http://schemas.openxmlformats.org/drawingml/2006/table">
            <a:tbl>
              <a:tblPr firstRow="1" bandRow="1">
                <a:effectLst>
                  <a:outerShdw blurRad="50800" dist="38100" dir="2700000" algn="tl" rotWithShape="0">
                    <a:prstClr val="black">
                      <a:alpha val="40000"/>
                    </a:prstClr>
                  </a:outerShdw>
                </a:effectLst>
                <a:tableStyleId>{85BE263C-DBD7-4A20-BB59-AAB30ACAA65A}</a:tableStyleId>
              </a:tblPr>
              <a:tblGrid>
                <a:gridCol w="1765507">
                  <a:extLst>
                    <a:ext uri="{9D8B030D-6E8A-4147-A177-3AD203B41FA5}">
                      <a16:colId xmlns:a16="http://schemas.microsoft.com/office/drawing/2014/main" xmlns="" val="20000"/>
                    </a:ext>
                  </a:extLst>
                </a:gridCol>
                <a:gridCol w="2137648">
                  <a:extLst>
                    <a:ext uri="{9D8B030D-6E8A-4147-A177-3AD203B41FA5}">
                      <a16:colId xmlns:a16="http://schemas.microsoft.com/office/drawing/2014/main" xmlns="" val="20001"/>
                    </a:ext>
                  </a:extLst>
                </a:gridCol>
                <a:gridCol w="2116849">
                  <a:extLst>
                    <a:ext uri="{9D8B030D-6E8A-4147-A177-3AD203B41FA5}">
                      <a16:colId xmlns:a16="http://schemas.microsoft.com/office/drawing/2014/main" xmlns="" val="20002"/>
                    </a:ext>
                  </a:extLst>
                </a:gridCol>
                <a:gridCol w="2099707">
                  <a:extLst>
                    <a:ext uri="{9D8B030D-6E8A-4147-A177-3AD203B41FA5}">
                      <a16:colId xmlns:a16="http://schemas.microsoft.com/office/drawing/2014/main" xmlns="" val="20003"/>
                    </a:ext>
                  </a:extLst>
                </a:gridCol>
                <a:gridCol w="2127701">
                  <a:extLst>
                    <a:ext uri="{9D8B030D-6E8A-4147-A177-3AD203B41FA5}">
                      <a16:colId xmlns:a16="http://schemas.microsoft.com/office/drawing/2014/main" xmlns="" val="20004"/>
                    </a:ext>
                  </a:extLst>
                </a:gridCol>
              </a:tblGrid>
              <a:tr h="741680">
                <a:tc>
                  <a:txBody>
                    <a:bodyPr/>
                    <a:lstStyle/>
                    <a:p>
                      <a:r>
                        <a:rPr lang="en-US" sz="2100" dirty="0"/>
                        <a:t>Name</a:t>
                      </a:r>
                      <a:endParaRPr lang="en-US" sz="2100" b="1" dirty="0"/>
                    </a:p>
                  </a:txBody>
                  <a:tcPr marL="91416" marR="91416">
                    <a:solidFill>
                      <a:srgbClr val="0070C0"/>
                    </a:solidFill>
                  </a:tcPr>
                </a:tc>
                <a:tc>
                  <a:txBody>
                    <a:bodyPr/>
                    <a:lstStyle/>
                    <a:p>
                      <a:r>
                        <a:rPr lang="en-US" sz="2100" dirty="0"/>
                        <a:t>Current FQ</a:t>
                      </a:r>
                    </a:p>
                  </a:txBody>
                  <a:tcPr marL="91416" marR="91416">
                    <a:solidFill>
                      <a:srgbClr val="0070C0"/>
                    </a:solidFill>
                  </a:tcPr>
                </a:tc>
                <a:tc>
                  <a:txBody>
                    <a:bodyPr/>
                    <a:lstStyle/>
                    <a:p>
                      <a:r>
                        <a:rPr lang="en-US" sz="2100" dirty="0"/>
                        <a:t>Current</a:t>
                      </a:r>
                      <a:r>
                        <a:rPr lang="en-US" sz="2100" baseline="0" dirty="0"/>
                        <a:t> FQ </a:t>
                      </a:r>
                      <a:br>
                        <a:rPr lang="en-US" sz="2100" baseline="0" dirty="0"/>
                      </a:br>
                      <a:r>
                        <a:rPr lang="en-US" sz="2100" baseline="0" dirty="0"/>
                        <a:t>+ 1 FQ</a:t>
                      </a:r>
                      <a:endParaRPr lang="en-US" sz="2100" dirty="0"/>
                    </a:p>
                  </a:txBody>
                  <a:tcPr marL="91416" marR="91416">
                    <a:solidFill>
                      <a:srgbClr val="0070C0"/>
                    </a:solidFill>
                  </a:tcPr>
                </a:tc>
                <a:tc>
                  <a:txBody>
                    <a:bodyPr/>
                    <a:lstStyle/>
                    <a:p>
                      <a:r>
                        <a:rPr lang="en-US" sz="2100" dirty="0"/>
                        <a:t>Current</a:t>
                      </a:r>
                      <a:r>
                        <a:rPr lang="en-US" sz="2100" baseline="0" dirty="0"/>
                        <a:t> FQ </a:t>
                      </a:r>
                      <a:br>
                        <a:rPr lang="en-US" sz="2100" baseline="0" dirty="0"/>
                      </a:br>
                      <a:r>
                        <a:rPr lang="en-US" sz="2100" baseline="0" dirty="0"/>
                        <a:t>+ 2 FQ</a:t>
                      </a:r>
                      <a:endParaRPr lang="en-US" sz="2100" dirty="0"/>
                    </a:p>
                  </a:txBody>
                  <a:tcPr marL="91416" marR="91416">
                    <a:solidFill>
                      <a:srgbClr val="0070C0"/>
                    </a:solidFill>
                  </a:tcPr>
                </a:tc>
                <a:tc>
                  <a:txBody>
                    <a:bodyPr/>
                    <a:lstStyle/>
                    <a:p>
                      <a:r>
                        <a:rPr lang="en-US" sz="2100" dirty="0"/>
                        <a:t>Current</a:t>
                      </a:r>
                      <a:r>
                        <a:rPr lang="en-US" sz="2100" baseline="0" dirty="0"/>
                        <a:t> FQ </a:t>
                      </a:r>
                      <a:br>
                        <a:rPr lang="en-US" sz="2100" baseline="0" dirty="0"/>
                      </a:br>
                      <a:r>
                        <a:rPr lang="en-US" sz="2100" baseline="0" dirty="0"/>
                        <a:t>+ 3 FQ</a:t>
                      </a:r>
                      <a:endParaRPr lang="en-US" sz="2100" dirty="0"/>
                    </a:p>
                  </a:txBody>
                  <a:tcPr marL="91416" marR="91416">
                    <a:solidFill>
                      <a:srgbClr val="0070C0"/>
                    </a:solidFill>
                  </a:tcPr>
                </a:tc>
                <a:extLst>
                  <a:ext uri="{0D108BD9-81ED-4DB2-BD59-A6C34878D82A}">
                    <a16:rowId xmlns:a16="http://schemas.microsoft.com/office/drawing/2014/main" xmlns="" val="10000"/>
                  </a:ext>
                </a:extLst>
              </a:tr>
              <a:tr h="741680">
                <a:tc>
                  <a:txBody>
                    <a:bodyPr/>
                    <a:lstStyle/>
                    <a:p>
                      <a:r>
                        <a:rPr lang="en-US" sz="2100" dirty="0"/>
                        <a:t>Fumiko Suzuki</a:t>
                      </a:r>
                      <a:endParaRPr lang="en-US" sz="2100" b="1" dirty="0"/>
                    </a:p>
                  </a:txBody>
                  <a:tcPr marL="91416" marR="91416"/>
                </a:tc>
                <a:tc>
                  <a:txBody>
                    <a:bodyPr/>
                    <a:lstStyle/>
                    <a:p>
                      <a:r>
                        <a:rPr lang="en-US" sz="2100" dirty="0"/>
                        <a:t>SGD 185K</a:t>
                      </a:r>
                    </a:p>
                  </a:txBody>
                  <a:tcPr marL="91416" marR="91416"/>
                </a:tc>
                <a:tc>
                  <a:txBody>
                    <a:bodyPr/>
                    <a:lstStyle/>
                    <a:p>
                      <a:r>
                        <a:rPr lang="en-US" sz="2100" dirty="0"/>
                        <a:t>SGD185K</a:t>
                      </a:r>
                    </a:p>
                  </a:txBody>
                  <a:tcPr marL="91416" marR="91416"/>
                </a:tc>
                <a:tc>
                  <a:txBody>
                    <a:bodyPr/>
                    <a:lstStyle/>
                    <a:p>
                      <a:r>
                        <a:rPr lang="en-US" sz="2100" dirty="0"/>
                        <a:t>SGD 125K</a:t>
                      </a:r>
                    </a:p>
                  </a:txBody>
                  <a:tcPr marL="91416" marR="91416"/>
                </a:tc>
                <a:tc>
                  <a:txBody>
                    <a:bodyPr/>
                    <a:lstStyle/>
                    <a:p>
                      <a:r>
                        <a:rPr lang="en-US" sz="2100" dirty="0"/>
                        <a:t>SGD 125K</a:t>
                      </a:r>
                    </a:p>
                  </a:txBody>
                  <a:tcPr marL="91416" marR="91416"/>
                </a:tc>
                <a:extLst>
                  <a:ext uri="{0D108BD9-81ED-4DB2-BD59-A6C34878D82A}">
                    <a16:rowId xmlns:a16="http://schemas.microsoft.com/office/drawing/2014/main" xmlns="" val="10001"/>
                  </a:ext>
                </a:extLst>
              </a:tr>
              <a:tr h="512760">
                <a:tc>
                  <a:txBody>
                    <a:bodyPr/>
                    <a:lstStyle/>
                    <a:p>
                      <a:r>
                        <a:rPr lang="en-US" sz="2100" b="0" dirty="0" err="1"/>
                        <a:t>Jin</a:t>
                      </a:r>
                      <a:r>
                        <a:rPr lang="en-US" sz="2100" b="0" baseline="0" dirty="0"/>
                        <a:t> Chang</a:t>
                      </a:r>
                      <a:endParaRPr lang="en-US" sz="2100" b="0" dirty="0"/>
                    </a:p>
                  </a:txBody>
                  <a:tcPr marL="91416" marR="914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100" dirty="0"/>
                        <a:t>SGD</a:t>
                      </a:r>
                      <a:r>
                        <a:rPr lang="en-US" sz="2100" baseline="0" dirty="0"/>
                        <a:t> </a:t>
                      </a:r>
                      <a:r>
                        <a:rPr lang="en-US" sz="2100" dirty="0"/>
                        <a:t>185K</a:t>
                      </a:r>
                    </a:p>
                  </a:txBody>
                  <a:tcPr marL="91416" marR="914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100" dirty="0"/>
                        <a:t>SGD185K</a:t>
                      </a:r>
                    </a:p>
                  </a:txBody>
                  <a:tcPr marL="91416" marR="914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100" dirty="0"/>
                        <a:t>SGD125K</a:t>
                      </a:r>
                    </a:p>
                  </a:txBody>
                  <a:tcPr marL="91416" marR="914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100" dirty="0"/>
                        <a:t>SGD125K</a:t>
                      </a:r>
                    </a:p>
                  </a:txBody>
                  <a:tcPr marL="91416" marR="91416"/>
                </a:tc>
                <a:extLst>
                  <a:ext uri="{0D108BD9-81ED-4DB2-BD59-A6C34878D82A}">
                    <a16:rowId xmlns:a16="http://schemas.microsoft.com/office/drawing/2014/main" xmlns="" val="10002"/>
                  </a:ext>
                </a:extLst>
              </a:tr>
            </a:tbl>
          </a:graphicData>
        </a:graphic>
      </p:graphicFrame>
    </p:spTree>
    <p:custDataLst>
      <p:tags r:id="rId1"/>
    </p:custData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14272" y="1857676"/>
            <a:ext cx="7104676" cy="4931853"/>
          </a:xfrm>
        </p:spPr>
        <p:txBody>
          <a:bodyPr/>
          <a:lstStyle/>
          <a:p>
            <a:r>
              <a:rPr lang="en-US" dirty="0"/>
              <a:t>Tasks:</a:t>
            </a:r>
          </a:p>
          <a:p>
            <a:pPr lvl="1"/>
            <a:r>
              <a:rPr lang="en-US" dirty="0"/>
              <a:t>Set the revenue quotas for the VP of Global Sales for the current and next 3 fiscal quarters.</a:t>
            </a:r>
          </a:p>
          <a:p>
            <a:pPr lvl="1"/>
            <a:endParaRPr lang="en-US" dirty="0"/>
          </a:p>
          <a:p>
            <a:pPr lvl="1"/>
            <a:endParaRPr lang="en-US" dirty="0"/>
          </a:p>
          <a:p>
            <a:pPr lvl="1"/>
            <a:endParaRPr lang="en-US" dirty="0"/>
          </a:p>
          <a:p>
            <a:pPr lvl="1"/>
            <a:endParaRPr lang="en-US" dirty="0"/>
          </a:p>
          <a:p>
            <a:pPr lvl="1"/>
            <a:r>
              <a:rPr lang="en-US" dirty="0"/>
              <a:t>View the quota data and quota attainment from the forecast.</a:t>
            </a:r>
          </a:p>
        </p:txBody>
      </p:sp>
      <p:sp>
        <p:nvSpPr>
          <p:cNvPr id="8" name="Content Placeholder 11"/>
          <p:cNvSpPr>
            <a:spLocks noGrp="1"/>
          </p:cNvSpPr>
          <p:nvPr>
            <p:ph idx="11"/>
          </p:nvPr>
        </p:nvSpPr>
        <p:spPr>
          <a:xfrm>
            <a:off x="0" y="758827"/>
            <a:ext cx="12188825" cy="1021847"/>
          </a:xfrm>
        </p:spPr>
        <p:txBody>
          <a:bodyPr/>
          <a:lstStyle/>
          <a:p>
            <a:r>
              <a:rPr lang="en-US" dirty="0"/>
              <a:t>Goal:</a:t>
            </a:r>
          </a:p>
          <a:p>
            <a:pPr lvl="1"/>
            <a:r>
              <a:rPr lang="en-US" dirty="0"/>
              <a:t>Define revenue quota data for the VP of Global Sales. </a:t>
            </a:r>
          </a:p>
        </p:txBody>
      </p:sp>
      <p:sp>
        <p:nvSpPr>
          <p:cNvPr id="3" name="Slide Number Placeholder 2"/>
          <p:cNvSpPr>
            <a:spLocks noGrp="1"/>
          </p:cNvSpPr>
          <p:nvPr>
            <p:ph type="sldNum" sz="quarter" idx="4"/>
          </p:nvPr>
        </p:nvSpPr>
        <p:spPr/>
        <p:txBody>
          <a:bodyPr/>
          <a:lstStyle/>
          <a:p>
            <a:fld id="{812A5277-1DB9-460F-9A21-B857ABB32666}" type="slidenum">
              <a:rPr lang="en-US" smtClean="0"/>
              <a:pPr/>
              <a:t>92</a:t>
            </a:fld>
            <a:endParaRPr lang="en-US" dirty="0"/>
          </a:p>
        </p:txBody>
      </p:sp>
      <p:sp>
        <p:nvSpPr>
          <p:cNvPr id="5" name="Title 4"/>
          <p:cNvSpPr>
            <a:spLocks noGrp="1"/>
          </p:cNvSpPr>
          <p:nvPr>
            <p:ph type="title"/>
          </p:nvPr>
        </p:nvSpPr>
        <p:spPr/>
        <p:txBody>
          <a:bodyPr/>
          <a:lstStyle/>
          <a:p>
            <a:r>
              <a:rPr lang="en-US"/>
              <a:t>2-10: Add Quota Data for the VP of Global Sales</a:t>
            </a:r>
            <a:endParaRPr lang="en-US" dirty="0"/>
          </a:p>
        </p:txBody>
      </p:sp>
      <p:sp>
        <p:nvSpPr>
          <p:cNvPr id="9" name="Content Placeholder 6"/>
          <p:cNvSpPr>
            <a:spLocks noGrp="1"/>
          </p:cNvSpPr>
          <p:nvPr>
            <p:ph idx="10"/>
          </p:nvPr>
        </p:nvSpPr>
        <p:spPr/>
        <p:txBody>
          <a:bodyPr/>
          <a:lstStyle/>
          <a:p>
            <a:r>
              <a:rPr lang="en-US" dirty="0"/>
              <a:t>5 minutes</a:t>
            </a:r>
          </a:p>
        </p:txBody>
      </p:sp>
      <p:sp>
        <p:nvSpPr>
          <p:cNvPr id="7" name="Content Placeholder 6"/>
          <p:cNvSpPr>
            <a:spLocks noGrp="1"/>
          </p:cNvSpPr>
          <p:nvPr>
            <p:ph type="body" sz="quarter" idx="12"/>
          </p:nvPr>
        </p:nvSpPr>
        <p:spPr/>
        <p:txBody>
          <a:bodyPr/>
          <a:lstStyle/>
          <a:p>
            <a:r>
              <a:rPr lang="en-US" dirty="0"/>
              <a:t>Your turn:</a:t>
            </a:r>
          </a:p>
        </p:txBody>
      </p:sp>
      <p:graphicFrame>
        <p:nvGraphicFramePr>
          <p:cNvPr id="15" name="Table 14"/>
          <p:cNvGraphicFramePr>
            <a:graphicFrameLocks noGrp="1"/>
          </p:cNvGraphicFramePr>
          <p:nvPr>
            <p:extLst>
              <p:ext uri="{D42A27DB-BD31-4B8C-83A1-F6EECF244321}">
                <p14:modId xmlns:p14="http://schemas.microsoft.com/office/powerpoint/2010/main" val="3971840851"/>
              </p:ext>
            </p:extLst>
          </p:nvPr>
        </p:nvGraphicFramePr>
        <p:xfrm>
          <a:off x="562253" y="3135919"/>
          <a:ext cx="9391265" cy="1060696"/>
        </p:xfrm>
        <a:graphic>
          <a:graphicData uri="http://schemas.openxmlformats.org/drawingml/2006/table">
            <a:tbl>
              <a:tblPr firstRow="1" bandRow="1">
                <a:effectLst>
                  <a:outerShdw blurRad="50800" dist="38100" dir="2700000" algn="tl" rotWithShape="0">
                    <a:prstClr val="black">
                      <a:alpha val="40000"/>
                    </a:prstClr>
                  </a:outerShdw>
                </a:effectLst>
                <a:tableStyleId>{85BE263C-DBD7-4A20-BB59-AAB30ACAA65A}</a:tableStyleId>
              </a:tblPr>
              <a:tblGrid>
                <a:gridCol w="2076065">
                  <a:extLst>
                    <a:ext uri="{9D8B030D-6E8A-4147-A177-3AD203B41FA5}">
                      <a16:colId xmlns:a16="http://schemas.microsoft.com/office/drawing/2014/main" xmlns="" val="20000"/>
                    </a:ext>
                  </a:extLst>
                </a:gridCol>
                <a:gridCol w="1828800">
                  <a:extLst>
                    <a:ext uri="{9D8B030D-6E8A-4147-A177-3AD203B41FA5}">
                      <a16:colId xmlns:a16="http://schemas.microsoft.com/office/drawing/2014/main" xmlns="" val="20001"/>
                    </a:ext>
                  </a:extLst>
                </a:gridCol>
                <a:gridCol w="1828800">
                  <a:extLst>
                    <a:ext uri="{9D8B030D-6E8A-4147-A177-3AD203B41FA5}">
                      <a16:colId xmlns:a16="http://schemas.microsoft.com/office/drawing/2014/main" xmlns="" val="20002"/>
                    </a:ext>
                  </a:extLst>
                </a:gridCol>
                <a:gridCol w="1828800">
                  <a:extLst>
                    <a:ext uri="{9D8B030D-6E8A-4147-A177-3AD203B41FA5}">
                      <a16:colId xmlns:a16="http://schemas.microsoft.com/office/drawing/2014/main" xmlns="" val="20003"/>
                    </a:ext>
                  </a:extLst>
                </a:gridCol>
                <a:gridCol w="1828800">
                  <a:extLst>
                    <a:ext uri="{9D8B030D-6E8A-4147-A177-3AD203B41FA5}">
                      <a16:colId xmlns:a16="http://schemas.microsoft.com/office/drawing/2014/main" xmlns="" val="20004"/>
                    </a:ext>
                  </a:extLst>
                </a:gridCol>
              </a:tblGrid>
              <a:tr h="660400">
                <a:tc>
                  <a:txBody>
                    <a:bodyPr/>
                    <a:lstStyle/>
                    <a:p>
                      <a:r>
                        <a:rPr lang="en-US" sz="1900" dirty="0"/>
                        <a:t>Name</a:t>
                      </a:r>
                      <a:endParaRPr lang="en-US" sz="1900" b="1" dirty="0"/>
                    </a:p>
                  </a:txBody>
                  <a:tcPr marL="91416" marR="91416">
                    <a:solidFill>
                      <a:srgbClr val="0070C0"/>
                    </a:solidFill>
                  </a:tcPr>
                </a:tc>
                <a:tc>
                  <a:txBody>
                    <a:bodyPr/>
                    <a:lstStyle/>
                    <a:p>
                      <a:r>
                        <a:rPr lang="en-US" sz="1900" dirty="0"/>
                        <a:t>Current FQ</a:t>
                      </a:r>
                    </a:p>
                  </a:txBody>
                  <a:tcPr marL="91416" marR="91416">
                    <a:solidFill>
                      <a:srgbClr val="0070C0"/>
                    </a:solidFill>
                  </a:tcPr>
                </a:tc>
                <a:tc>
                  <a:txBody>
                    <a:bodyPr/>
                    <a:lstStyle/>
                    <a:p>
                      <a:r>
                        <a:rPr lang="en-US" sz="1900" dirty="0"/>
                        <a:t>Current</a:t>
                      </a:r>
                      <a:r>
                        <a:rPr lang="en-US" sz="1900" baseline="0" dirty="0"/>
                        <a:t> FQ </a:t>
                      </a:r>
                      <a:br>
                        <a:rPr lang="en-US" sz="1900" baseline="0" dirty="0"/>
                      </a:br>
                      <a:r>
                        <a:rPr lang="en-US" sz="1900" baseline="0" dirty="0"/>
                        <a:t>+ 1 FQ</a:t>
                      </a:r>
                      <a:endParaRPr lang="en-US" sz="1900" dirty="0"/>
                    </a:p>
                  </a:txBody>
                  <a:tcPr marL="91416" marR="91416">
                    <a:solidFill>
                      <a:srgbClr val="0070C0"/>
                    </a:solidFill>
                  </a:tcPr>
                </a:tc>
                <a:tc>
                  <a:txBody>
                    <a:bodyPr/>
                    <a:lstStyle/>
                    <a:p>
                      <a:r>
                        <a:rPr lang="en-US" sz="1900" dirty="0"/>
                        <a:t>Current</a:t>
                      </a:r>
                      <a:r>
                        <a:rPr lang="en-US" sz="1900" baseline="0" dirty="0"/>
                        <a:t> FQ </a:t>
                      </a:r>
                      <a:br>
                        <a:rPr lang="en-US" sz="1900" baseline="0" dirty="0"/>
                      </a:br>
                      <a:r>
                        <a:rPr lang="en-US" sz="1900" baseline="0" dirty="0"/>
                        <a:t>+ 2 FQ</a:t>
                      </a:r>
                      <a:endParaRPr lang="en-US" sz="1900" dirty="0"/>
                    </a:p>
                  </a:txBody>
                  <a:tcPr marL="91416" marR="91416">
                    <a:solidFill>
                      <a:srgbClr val="0070C0"/>
                    </a:solidFill>
                  </a:tcPr>
                </a:tc>
                <a:tc>
                  <a:txBody>
                    <a:bodyPr/>
                    <a:lstStyle/>
                    <a:p>
                      <a:r>
                        <a:rPr lang="en-US" sz="1900" dirty="0"/>
                        <a:t>Current</a:t>
                      </a:r>
                      <a:r>
                        <a:rPr lang="en-US" sz="1900" baseline="0" dirty="0"/>
                        <a:t> FQ </a:t>
                      </a:r>
                      <a:br>
                        <a:rPr lang="en-US" sz="1900" baseline="0" dirty="0"/>
                      </a:br>
                      <a:r>
                        <a:rPr lang="en-US" sz="1900" baseline="0" dirty="0"/>
                        <a:t>+ 3 FQ</a:t>
                      </a:r>
                      <a:endParaRPr lang="en-US" sz="1900" dirty="0"/>
                    </a:p>
                  </a:txBody>
                  <a:tcPr marL="91416" marR="91416">
                    <a:solidFill>
                      <a:srgbClr val="0070C0"/>
                    </a:solidFill>
                  </a:tcPr>
                </a:tc>
                <a:extLst>
                  <a:ext uri="{0D108BD9-81ED-4DB2-BD59-A6C34878D82A}">
                    <a16:rowId xmlns:a16="http://schemas.microsoft.com/office/drawing/2014/main" xmlns="" val="10000"/>
                  </a:ext>
                </a:extLst>
              </a:tr>
              <a:tr h="390136">
                <a:tc>
                  <a:txBody>
                    <a:bodyPr/>
                    <a:lstStyle/>
                    <a:p>
                      <a:r>
                        <a:rPr lang="en-US" sz="1900" dirty="0"/>
                        <a:t>Allison Wheeler</a:t>
                      </a:r>
                      <a:endParaRPr lang="en-US" sz="1900" b="1" dirty="0"/>
                    </a:p>
                  </a:txBody>
                  <a:tcPr marL="91416" marR="91416"/>
                </a:tc>
                <a:tc>
                  <a:txBody>
                    <a:bodyPr/>
                    <a:lstStyle/>
                    <a:p>
                      <a:r>
                        <a:rPr lang="en-US" sz="1900" dirty="0"/>
                        <a:t>USD 1.7M</a:t>
                      </a:r>
                    </a:p>
                  </a:txBody>
                  <a:tcPr marL="91416" marR="91416"/>
                </a:tc>
                <a:tc>
                  <a:txBody>
                    <a:bodyPr/>
                    <a:lstStyle/>
                    <a:p>
                      <a:r>
                        <a:rPr lang="en-US" sz="1900" dirty="0"/>
                        <a:t>USD 1.7M</a:t>
                      </a:r>
                    </a:p>
                  </a:txBody>
                  <a:tcPr marL="91416" marR="91416"/>
                </a:tc>
                <a:tc>
                  <a:txBody>
                    <a:bodyPr/>
                    <a:lstStyle/>
                    <a:p>
                      <a:r>
                        <a:rPr lang="en-US" sz="1900" dirty="0"/>
                        <a:t>USD 1.3M</a:t>
                      </a:r>
                    </a:p>
                  </a:txBody>
                  <a:tcPr marL="91416" marR="91416"/>
                </a:tc>
                <a:tc>
                  <a:txBody>
                    <a:bodyPr/>
                    <a:lstStyle/>
                    <a:p>
                      <a:r>
                        <a:rPr lang="en-US" sz="1900" dirty="0"/>
                        <a:t>USD 1.3M</a:t>
                      </a:r>
                    </a:p>
                  </a:txBody>
                  <a:tcPr marL="91416" marR="91416"/>
                </a:tc>
                <a:extLst>
                  <a:ext uri="{0D108BD9-81ED-4DB2-BD59-A6C34878D82A}">
                    <a16:rowId xmlns:a16="http://schemas.microsoft.com/office/drawing/2014/main" xmlns="" val="10001"/>
                  </a:ext>
                </a:extLst>
              </a:tr>
            </a:tbl>
          </a:graphicData>
        </a:graphic>
      </p:graphicFrame>
    </p:spTree>
    <p:custDataLst>
      <p:tags r:id="rId1"/>
    </p:custData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Module Agenda</a:t>
            </a:r>
          </a:p>
        </p:txBody>
      </p:sp>
      <p:sp>
        <p:nvSpPr>
          <p:cNvPr id="6" name="Content Placeholder 5"/>
          <p:cNvSpPr>
            <a:spLocks noGrp="1"/>
          </p:cNvSpPr>
          <p:nvPr>
            <p:ph idx="1"/>
          </p:nvPr>
        </p:nvSpPr>
        <p:spPr/>
        <p:txBody>
          <a:bodyPr/>
          <a:lstStyle/>
          <a:p>
            <a:pPr lvl="1"/>
            <a:r>
              <a:rPr lang="en-US" dirty="0"/>
              <a:t>Enabling Forecasts for Users</a:t>
            </a:r>
          </a:p>
          <a:p>
            <a:pPr lvl="1"/>
            <a:r>
              <a:rPr lang="en-US" dirty="0"/>
              <a:t>Forecasting by Opportunities</a:t>
            </a:r>
          </a:p>
          <a:p>
            <a:pPr lvl="1"/>
            <a:r>
              <a:rPr lang="en-US" dirty="0"/>
              <a:t>Mapping Opportunity Stages to Forecast Categories</a:t>
            </a:r>
          </a:p>
          <a:p>
            <a:pPr lvl="1"/>
            <a:r>
              <a:rPr lang="en-US" dirty="0"/>
              <a:t>Defining Forecast Managers and Enabling Adjustments</a:t>
            </a:r>
          </a:p>
          <a:p>
            <a:pPr lvl="1"/>
            <a:r>
              <a:rPr lang="en-US" dirty="0"/>
              <a:t>Adding Quota Data</a:t>
            </a:r>
          </a:p>
          <a:p>
            <a:pPr lvl="1"/>
            <a:r>
              <a:rPr lang="en-US" b="1" dirty="0"/>
              <a:t>Forecasting by Product Family</a:t>
            </a:r>
          </a:p>
          <a:p>
            <a:pPr lvl="1"/>
            <a:r>
              <a:rPr lang="en-US" dirty="0"/>
              <a:t>Forecasting by Opportunity Splits and Custom Fields</a:t>
            </a:r>
          </a:p>
          <a:p>
            <a:pPr lvl="1"/>
            <a:r>
              <a:rPr lang="en-US" dirty="0"/>
              <a:t>Building Reports</a:t>
            </a:r>
          </a:p>
          <a:p>
            <a:endParaRPr lang="en-US" dirty="0"/>
          </a:p>
          <a:p>
            <a:pPr>
              <a:buNone/>
            </a:pPr>
            <a:endParaRPr lang="en-US" dirty="0"/>
          </a:p>
          <a:p>
            <a:endParaRPr lang="en-US" dirty="0"/>
          </a:p>
        </p:txBody>
      </p:sp>
      <p:sp>
        <p:nvSpPr>
          <p:cNvPr id="2" name="Slide Number Placeholder 1"/>
          <p:cNvSpPr>
            <a:spLocks noGrp="1"/>
          </p:cNvSpPr>
          <p:nvPr>
            <p:ph type="sldNum" sz="quarter" idx="4"/>
          </p:nvPr>
        </p:nvSpPr>
        <p:spPr/>
        <p:txBody>
          <a:bodyPr/>
          <a:lstStyle/>
          <a:p>
            <a:fld id="{812A5277-1DB9-460F-9A21-B857ABB32666}" type="slidenum">
              <a:rPr lang="en-US" smtClean="0"/>
              <a:pPr/>
              <a:t>93</a:t>
            </a:fld>
            <a:endParaRPr lang="en-US" dirty="0"/>
          </a:p>
        </p:txBody>
      </p:sp>
    </p:spTree>
    <p:custDataLst>
      <p:tags r:id="rId1"/>
    </p:custData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ontent Placeholder 26"/>
          <p:cNvSpPr>
            <a:spLocks noGrp="1"/>
          </p:cNvSpPr>
          <p:nvPr>
            <p:ph idx="10"/>
          </p:nvPr>
        </p:nvSpPr>
        <p:spPr>
          <a:xfrm>
            <a:off x="0" y="5710989"/>
            <a:ext cx="12188825" cy="1147011"/>
          </a:xfrm>
        </p:spPr>
        <p:txBody>
          <a:bodyPr/>
          <a:lstStyle/>
          <a:p>
            <a:r>
              <a:rPr lang="en-US" dirty="0">
                <a:solidFill>
                  <a:schemeClr val="bg1"/>
                </a:solidFill>
              </a:rPr>
              <a:t>Allows organizations who are using Opportunity Products and Product Families to view the forecast separately for each product family.</a:t>
            </a:r>
          </a:p>
        </p:txBody>
      </p:sp>
      <p:sp>
        <p:nvSpPr>
          <p:cNvPr id="26" name="Title 25"/>
          <p:cNvSpPr>
            <a:spLocks noGrp="1"/>
          </p:cNvSpPr>
          <p:nvPr>
            <p:ph type="title"/>
          </p:nvPr>
        </p:nvSpPr>
        <p:spPr/>
        <p:txBody>
          <a:bodyPr/>
          <a:lstStyle/>
          <a:p>
            <a:r>
              <a:rPr lang="en-CA" dirty="0"/>
              <a:t>Forecasting by Product Families</a:t>
            </a:r>
            <a:endParaRPr lang="en-US" dirty="0"/>
          </a:p>
        </p:txBody>
      </p:sp>
      <p:sp>
        <p:nvSpPr>
          <p:cNvPr id="5" name="Slide Number Placeholder 4"/>
          <p:cNvSpPr>
            <a:spLocks noGrp="1"/>
          </p:cNvSpPr>
          <p:nvPr>
            <p:ph type="sldNum" sz="quarter" idx="4"/>
          </p:nvPr>
        </p:nvSpPr>
        <p:spPr/>
        <p:txBody>
          <a:bodyPr/>
          <a:lstStyle/>
          <a:p>
            <a:fld id="{812A5277-1DB9-460F-9A21-B857ABB32666}" type="slidenum">
              <a:rPr lang="en-US" smtClean="0"/>
              <a:pPr/>
              <a:t>94</a:t>
            </a:fld>
            <a:endParaRPr lang="en-US" dirty="0"/>
          </a:p>
        </p:txBody>
      </p:sp>
      <p:graphicFrame>
        <p:nvGraphicFramePr>
          <p:cNvPr id="13" name="Product Families (Quantity) Table"/>
          <p:cNvGraphicFramePr>
            <a:graphicFrameLocks noGrp="1"/>
          </p:cNvGraphicFramePr>
          <p:nvPr>
            <p:extLst>
              <p:ext uri="{D42A27DB-BD31-4B8C-83A1-F6EECF244321}">
                <p14:modId xmlns:p14="http://schemas.microsoft.com/office/powerpoint/2010/main" val="2230259089"/>
              </p:ext>
            </p:extLst>
          </p:nvPr>
        </p:nvGraphicFramePr>
        <p:xfrm>
          <a:off x="7429881" y="3137892"/>
          <a:ext cx="3070065" cy="1112520"/>
        </p:xfrm>
        <a:graphic>
          <a:graphicData uri="http://schemas.openxmlformats.org/drawingml/2006/table">
            <a:tbl>
              <a:tblPr firstRow="1" bandRow="1">
                <a:effectLst>
                  <a:outerShdw blurRad="50800" dist="38100" dir="2700000" algn="tl" rotWithShape="0">
                    <a:prstClr val="black">
                      <a:alpha val="40000"/>
                    </a:prstClr>
                  </a:outerShdw>
                </a:effectLst>
                <a:tableStyleId>{85BE263C-DBD7-4A20-BB59-AAB30ACAA65A}</a:tableStyleId>
              </a:tblPr>
              <a:tblGrid>
                <a:gridCol w="1920240">
                  <a:extLst>
                    <a:ext uri="{9D8B030D-6E8A-4147-A177-3AD203B41FA5}">
                      <a16:colId xmlns:a16="http://schemas.microsoft.com/office/drawing/2014/main" xmlns="" val="20000"/>
                    </a:ext>
                  </a:extLst>
                </a:gridCol>
                <a:gridCol w="1149825">
                  <a:extLst>
                    <a:ext uri="{9D8B030D-6E8A-4147-A177-3AD203B41FA5}">
                      <a16:colId xmlns:a16="http://schemas.microsoft.com/office/drawing/2014/main" xmlns="" val="20001"/>
                    </a:ext>
                  </a:extLst>
                </a:gridCol>
              </a:tblGrid>
              <a:tr h="370840">
                <a:tc>
                  <a:txBody>
                    <a:bodyPr/>
                    <a:lstStyle/>
                    <a:p>
                      <a:r>
                        <a:rPr lang="en-US" sz="1800" dirty="0">
                          <a:latin typeface="Arial" pitchFamily="34" charset="0"/>
                          <a:cs typeface="Arial" pitchFamily="34" charset="0"/>
                        </a:rPr>
                        <a:t>Product</a:t>
                      </a:r>
                      <a:r>
                        <a:rPr lang="en-US" sz="1800" baseline="0" dirty="0">
                          <a:latin typeface="Arial" pitchFamily="34" charset="0"/>
                          <a:cs typeface="Arial" pitchFamily="34" charset="0"/>
                        </a:rPr>
                        <a:t> Family</a:t>
                      </a:r>
                      <a:endParaRPr lang="en-US" sz="1800" dirty="0">
                        <a:latin typeface="Arial" pitchFamily="34" charset="0"/>
                        <a:cs typeface="Arial" pitchFamily="34" charset="0"/>
                      </a:endParaRPr>
                    </a:p>
                  </a:txBody>
                  <a:tcPr>
                    <a:solidFill>
                      <a:srgbClr val="0060A8"/>
                    </a:solidFill>
                  </a:tcPr>
                </a:tc>
                <a:tc>
                  <a:txBody>
                    <a:bodyPr/>
                    <a:lstStyle/>
                    <a:p>
                      <a:r>
                        <a:rPr lang="en-US" sz="1800" dirty="0">
                          <a:latin typeface="Arial" pitchFamily="34" charset="0"/>
                          <a:cs typeface="Arial" pitchFamily="34" charset="0"/>
                        </a:rPr>
                        <a:t>Quantity</a:t>
                      </a:r>
                    </a:p>
                  </a:txBody>
                  <a:tcPr>
                    <a:solidFill>
                      <a:srgbClr val="0060A8"/>
                    </a:solidFill>
                  </a:tcPr>
                </a:tc>
                <a:extLst>
                  <a:ext uri="{0D108BD9-81ED-4DB2-BD59-A6C34878D82A}">
                    <a16:rowId xmlns:a16="http://schemas.microsoft.com/office/drawing/2014/main" xmlns="" val="10000"/>
                  </a:ext>
                </a:extLst>
              </a:tr>
              <a:tr h="370840">
                <a:tc>
                  <a:txBody>
                    <a:bodyPr/>
                    <a:lstStyle/>
                    <a:p>
                      <a:r>
                        <a:rPr lang="en-US" sz="1800" dirty="0">
                          <a:latin typeface="Arial" pitchFamily="34" charset="0"/>
                          <a:cs typeface="Arial" pitchFamily="34" charset="0"/>
                        </a:rPr>
                        <a:t>Laptops</a:t>
                      </a:r>
                    </a:p>
                  </a:txBody>
                  <a:tcPr anchor="ctr"/>
                </a:tc>
                <a:tc>
                  <a:txBody>
                    <a:bodyPr/>
                    <a:lstStyle/>
                    <a:p>
                      <a:r>
                        <a:rPr lang="en-US" sz="1800" dirty="0">
                          <a:latin typeface="Arial" pitchFamily="34" charset="0"/>
                          <a:cs typeface="Arial" pitchFamily="34" charset="0"/>
                        </a:rPr>
                        <a:t>10</a:t>
                      </a:r>
                    </a:p>
                  </a:txBody>
                  <a:tcPr anchor="ctr"/>
                </a:tc>
                <a:extLst>
                  <a:ext uri="{0D108BD9-81ED-4DB2-BD59-A6C34878D82A}">
                    <a16:rowId xmlns:a16="http://schemas.microsoft.com/office/drawing/2014/main" xmlns="" val="10001"/>
                  </a:ext>
                </a:extLst>
              </a:tr>
              <a:tr h="370840">
                <a:tc>
                  <a:txBody>
                    <a:bodyPr/>
                    <a:lstStyle/>
                    <a:p>
                      <a:r>
                        <a:rPr lang="en-US" sz="1800" dirty="0">
                          <a:latin typeface="Arial" pitchFamily="34" charset="0"/>
                          <a:cs typeface="Arial" pitchFamily="34" charset="0"/>
                        </a:rPr>
                        <a:t>Desktops</a:t>
                      </a:r>
                    </a:p>
                  </a:txBody>
                  <a:tcPr anchor="ctr"/>
                </a:tc>
                <a:tc>
                  <a:txBody>
                    <a:bodyPr/>
                    <a:lstStyle/>
                    <a:p>
                      <a:r>
                        <a:rPr lang="en-US" sz="1800" dirty="0">
                          <a:latin typeface="Arial" pitchFamily="34" charset="0"/>
                          <a:cs typeface="Arial" pitchFamily="34" charset="0"/>
                        </a:rPr>
                        <a:t>2</a:t>
                      </a:r>
                    </a:p>
                  </a:txBody>
                  <a:tcPr anchor="ctr"/>
                </a:tc>
                <a:extLst>
                  <a:ext uri="{0D108BD9-81ED-4DB2-BD59-A6C34878D82A}">
                    <a16:rowId xmlns:a16="http://schemas.microsoft.com/office/drawing/2014/main" xmlns="" val="10002"/>
                  </a:ext>
                </a:extLst>
              </a:tr>
            </a:tbl>
          </a:graphicData>
        </a:graphic>
      </p:graphicFrame>
      <p:graphicFrame>
        <p:nvGraphicFramePr>
          <p:cNvPr id="14" name="Product Families (Revenue) Table"/>
          <p:cNvGraphicFramePr>
            <a:graphicFrameLocks noGrp="1"/>
          </p:cNvGraphicFramePr>
          <p:nvPr>
            <p:extLst>
              <p:ext uri="{D42A27DB-BD31-4B8C-83A1-F6EECF244321}">
                <p14:modId xmlns:p14="http://schemas.microsoft.com/office/powerpoint/2010/main" val="3938549999"/>
              </p:ext>
            </p:extLst>
          </p:nvPr>
        </p:nvGraphicFramePr>
        <p:xfrm>
          <a:off x="1508798" y="3137892"/>
          <a:ext cx="3291840" cy="1112520"/>
        </p:xfrm>
        <a:graphic>
          <a:graphicData uri="http://schemas.openxmlformats.org/drawingml/2006/table">
            <a:tbl>
              <a:tblPr firstRow="1" bandRow="1">
                <a:effectLst>
                  <a:outerShdw blurRad="50800" dist="38100" dir="2700000" algn="tl" rotWithShape="0">
                    <a:prstClr val="black">
                      <a:alpha val="40000"/>
                    </a:prstClr>
                  </a:outerShdw>
                </a:effectLst>
                <a:tableStyleId>{85BE263C-DBD7-4A20-BB59-AAB30ACAA65A}</a:tableStyleId>
              </a:tblPr>
              <a:tblGrid>
                <a:gridCol w="1920240">
                  <a:extLst>
                    <a:ext uri="{9D8B030D-6E8A-4147-A177-3AD203B41FA5}">
                      <a16:colId xmlns:a16="http://schemas.microsoft.com/office/drawing/2014/main" xmlns="" val="20000"/>
                    </a:ext>
                  </a:extLst>
                </a:gridCol>
                <a:gridCol w="1371600">
                  <a:extLst>
                    <a:ext uri="{9D8B030D-6E8A-4147-A177-3AD203B41FA5}">
                      <a16:colId xmlns:a16="http://schemas.microsoft.com/office/drawing/2014/main" xmlns="" val="20001"/>
                    </a:ext>
                  </a:extLst>
                </a:gridCol>
              </a:tblGrid>
              <a:tr h="370840">
                <a:tc>
                  <a:txBody>
                    <a:bodyPr/>
                    <a:lstStyle/>
                    <a:p>
                      <a:r>
                        <a:rPr lang="en-US" sz="1800" dirty="0">
                          <a:latin typeface="Arial" pitchFamily="34" charset="0"/>
                          <a:cs typeface="Arial" pitchFamily="34" charset="0"/>
                        </a:rPr>
                        <a:t>Product</a:t>
                      </a:r>
                      <a:r>
                        <a:rPr lang="en-US" sz="1800" baseline="0" dirty="0">
                          <a:latin typeface="Arial" pitchFamily="34" charset="0"/>
                          <a:cs typeface="Arial" pitchFamily="34" charset="0"/>
                        </a:rPr>
                        <a:t> Family</a:t>
                      </a:r>
                      <a:endParaRPr lang="en-US" sz="1800" dirty="0">
                        <a:latin typeface="Arial" pitchFamily="34" charset="0"/>
                        <a:cs typeface="Arial" pitchFamily="34" charset="0"/>
                      </a:endParaRPr>
                    </a:p>
                  </a:txBody>
                  <a:tcPr>
                    <a:solidFill>
                      <a:srgbClr val="0060A8"/>
                    </a:solidFill>
                  </a:tcPr>
                </a:tc>
                <a:tc>
                  <a:txBody>
                    <a:bodyPr/>
                    <a:lstStyle/>
                    <a:p>
                      <a:r>
                        <a:rPr lang="en-US" sz="1800" dirty="0">
                          <a:latin typeface="Arial" pitchFamily="34" charset="0"/>
                          <a:cs typeface="Arial" pitchFamily="34" charset="0"/>
                        </a:rPr>
                        <a:t>Total Price</a:t>
                      </a:r>
                    </a:p>
                  </a:txBody>
                  <a:tcPr>
                    <a:solidFill>
                      <a:srgbClr val="0060A8"/>
                    </a:solidFill>
                  </a:tcPr>
                </a:tc>
                <a:extLst>
                  <a:ext uri="{0D108BD9-81ED-4DB2-BD59-A6C34878D82A}">
                    <a16:rowId xmlns:a16="http://schemas.microsoft.com/office/drawing/2014/main" xmlns="" val="10000"/>
                  </a:ext>
                </a:extLst>
              </a:tr>
              <a:tr h="370840">
                <a:tc>
                  <a:txBody>
                    <a:bodyPr/>
                    <a:lstStyle/>
                    <a:p>
                      <a:r>
                        <a:rPr lang="en-US" sz="1800" dirty="0">
                          <a:latin typeface="Arial" pitchFamily="34" charset="0"/>
                          <a:cs typeface="Arial" pitchFamily="34" charset="0"/>
                        </a:rPr>
                        <a:t>Laptops</a:t>
                      </a:r>
                    </a:p>
                  </a:txBody>
                  <a:tcPr anchor="ctr"/>
                </a:tc>
                <a:tc>
                  <a:txBody>
                    <a:bodyPr/>
                    <a:lstStyle/>
                    <a:p>
                      <a:r>
                        <a:rPr lang="en-US" sz="1800" dirty="0">
                          <a:latin typeface="Arial" pitchFamily="34" charset="0"/>
                          <a:cs typeface="Arial" pitchFamily="34" charset="0"/>
                        </a:rPr>
                        <a:t>$9,275.00</a:t>
                      </a:r>
                    </a:p>
                  </a:txBody>
                  <a:tcPr anchor="ctr"/>
                </a:tc>
                <a:extLst>
                  <a:ext uri="{0D108BD9-81ED-4DB2-BD59-A6C34878D82A}">
                    <a16:rowId xmlns:a16="http://schemas.microsoft.com/office/drawing/2014/main" xmlns="" val="10001"/>
                  </a:ext>
                </a:extLst>
              </a:tr>
              <a:tr h="370840">
                <a:tc>
                  <a:txBody>
                    <a:bodyPr/>
                    <a:lstStyle/>
                    <a:p>
                      <a:r>
                        <a:rPr lang="en-US" sz="1800" dirty="0">
                          <a:latin typeface="Arial" pitchFamily="34" charset="0"/>
                          <a:cs typeface="Arial" pitchFamily="34" charset="0"/>
                        </a:rPr>
                        <a:t>Desktops</a:t>
                      </a:r>
                    </a:p>
                  </a:txBody>
                  <a:tcPr anchor="ctr"/>
                </a:tc>
                <a:tc>
                  <a:txBody>
                    <a:bodyPr/>
                    <a:lstStyle/>
                    <a:p>
                      <a:r>
                        <a:rPr lang="en-US" sz="1800" dirty="0">
                          <a:latin typeface="Arial" pitchFamily="34" charset="0"/>
                          <a:cs typeface="Arial" pitchFamily="34" charset="0"/>
                        </a:rPr>
                        <a:t>$3,500.00</a:t>
                      </a:r>
                    </a:p>
                  </a:txBody>
                  <a:tcPr anchor="ctr"/>
                </a:tc>
                <a:extLst>
                  <a:ext uri="{0D108BD9-81ED-4DB2-BD59-A6C34878D82A}">
                    <a16:rowId xmlns:a16="http://schemas.microsoft.com/office/drawing/2014/main" xmlns="" val="10002"/>
                  </a:ext>
                </a:extLst>
              </a:tr>
            </a:tbl>
          </a:graphicData>
        </a:graphic>
      </p:graphicFrame>
      <p:grpSp>
        <p:nvGrpSpPr>
          <p:cNvPr id="23" name="Group 22"/>
          <p:cNvGrpSpPr/>
          <p:nvPr/>
        </p:nvGrpSpPr>
        <p:grpSpPr>
          <a:xfrm>
            <a:off x="525411" y="1426177"/>
            <a:ext cx="5258614" cy="3017520"/>
            <a:chOff x="816366" y="1426177"/>
            <a:chExt cx="5258614" cy="3017520"/>
          </a:xfrm>
        </p:grpSpPr>
        <p:sp>
          <p:nvSpPr>
            <p:cNvPr id="11" name="TextBox 10"/>
            <p:cNvSpPr txBox="1"/>
            <p:nvPr/>
          </p:nvSpPr>
          <p:spPr>
            <a:xfrm>
              <a:off x="816366" y="1605879"/>
              <a:ext cx="5258614" cy="369332"/>
            </a:xfrm>
            <a:prstGeom prst="rect">
              <a:avLst/>
            </a:prstGeom>
            <a:noFill/>
          </p:spPr>
          <p:txBody>
            <a:bodyPr wrap="square" rtlCol="0">
              <a:spAutoFit/>
            </a:bodyPr>
            <a:lstStyle/>
            <a:p>
              <a:r>
                <a:rPr lang="en-US" sz="1800" b="1" dirty="0">
                  <a:latin typeface="Arial" panose="020B0604020202020204" pitchFamily="34" charset="0"/>
                  <a:cs typeface="Arial" panose="020B0604020202020204" pitchFamily="34" charset="0"/>
                </a:rPr>
                <a:t>Forecast Type = Product Families (Revenue)</a:t>
              </a:r>
            </a:p>
          </p:txBody>
        </p:sp>
        <p:sp>
          <p:nvSpPr>
            <p:cNvPr id="12" name="Rounded Rectangle 11"/>
            <p:cNvSpPr/>
            <p:nvPr/>
          </p:nvSpPr>
          <p:spPr bwMode="auto">
            <a:xfrm>
              <a:off x="839633" y="1426177"/>
              <a:ext cx="5212080" cy="3017520"/>
            </a:xfrm>
            <a:prstGeom prst="roundRect">
              <a:avLst>
                <a:gd name="adj" fmla="val 4402"/>
              </a:avLst>
            </a:prstGeom>
            <a:noFill/>
            <a:ln w="38100"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effectLst/>
                <a:latin typeface="Arial" panose="020B0604020202020204" pitchFamily="34" charset="0"/>
                <a:cs typeface="Arial" panose="020B0604020202020204" pitchFamily="34" charset="0"/>
              </a:endParaRPr>
            </a:p>
          </p:txBody>
        </p:sp>
        <p:grpSp>
          <p:nvGrpSpPr>
            <p:cNvPr id="6" name="Group 5"/>
            <p:cNvGrpSpPr/>
            <p:nvPr/>
          </p:nvGrpSpPr>
          <p:grpSpPr>
            <a:xfrm>
              <a:off x="1298010" y="2055635"/>
              <a:ext cx="3717860" cy="785065"/>
              <a:chOff x="1222332" y="2055635"/>
              <a:chExt cx="3717860" cy="785065"/>
            </a:xfrm>
          </p:grpSpPr>
          <p:pic>
            <p:nvPicPr>
              <p:cNvPr id="10" name="Picture 9" descr="Matt Wilson Sales Rep.jpg"/>
              <p:cNvPicPr>
                <a:picLocks noChangeAspect="1"/>
              </p:cNvPicPr>
              <p:nvPr/>
            </p:nvPicPr>
            <p:blipFill>
              <a:blip r:embed="rId4" cstate="print"/>
              <a:srcRect l="6029" r="38689" b="16770"/>
              <a:stretch>
                <a:fillRect/>
              </a:stretch>
            </p:blipFill>
            <p:spPr>
              <a:xfrm>
                <a:off x="3596786" y="2225836"/>
                <a:ext cx="445490" cy="444663"/>
              </a:xfrm>
              <a:prstGeom prst="rect">
                <a:avLst/>
              </a:prstGeom>
              <a:solidFill>
                <a:schemeClr val="bg1"/>
              </a:solidFill>
              <a:ln w="6350" cap="flat" cmpd="sng" algn="ctr">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pic>
          <p:sp>
            <p:nvSpPr>
              <p:cNvPr id="8" name="TextBox 7"/>
              <p:cNvSpPr txBox="1"/>
              <p:nvPr/>
            </p:nvSpPr>
            <p:spPr>
              <a:xfrm>
                <a:off x="2049691" y="2125002"/>
                <a:ext cx="1505540" cy="646331"/>
              </a:xfrm>
              <a:prstGeom prst="rect">
                <a:avLst/>
              </a:prstGeom>
              <a:noFill/>
              <a:ln>
                <a:noFill/>
              </a:ln>
            </p:spPr>
            <p:txBody>
              <a:bodyPr wrap="none" rtlCol="0">
                <a:spAutoFit/>
              </a:bodyPr>
              <a:lstStyle/>
              <a:p>
                <a:pPr indent="-223838" algn="r"/>
                <a:r>
                  <a:rPr lang="en-US" sz="1800" b="1" dirty="0">
                    <a:latin typeface="Arial" panose="020B0604020202020204" pitchFamily="34" charset="0"/>
                    <a:cs typeface="Arial" pitchFamily="34" charset="0"/>
                  </a:rPr>
                  <a:t>Opportunity</a:t>
                </a:r>
                <a:br>
                  <a:rPr lang="en-US" sz="1800" b="1" dirty="0">
                    <a:latin typeface="Arial" panose="020B0604020202020204" pitchFamily="34" charset="0"/>
                    <a:cs typeface="Arial" pitchFamily="34" charset="0"/>
                  </a:rPr>
                </a:br>
                <a:r>
                  <a:rPr lang="en-US" sz="1800" b="1" dirty="0">
                    <a:latin typeface="Arial" panose="020B0604020202020204" pitchFamily="34" charset="0"/>
                    <a:cs typeface="Arial" pitchFamily="34" charset="0"/>
                  </a:rPr>
                  <a:t>Owner</a:t>
                </a:r>
              </a:p>
            </p:txBody>
          </p:sp>
          <p:sp>
            <p:nvSpPr>
              <p:cNvPr id="9" name="TextBox 8"/>
              <p:cNvSpPr txBox="1"/>
              <p:nvPr/>
            </p:nvSpPr>
            <p:spPr>
              <a:xfrm>
                <a:off x="4063029" y="2125002"/>
                <a:ext cx="877163" cy="646331"/>
              </a:xfrm>
              <a:prstGeom prst="rect">
                <a:avLst/>
              </a:prstGeom>
              <a:noFill/>
              <a:ln>
                <a:noFill/>
              </a:ln>
            </p:spPr>
            <p:txBody>
              <a:bodyPr wrap="none" rtlCol="0">
                <a:spAutoFit/>
              </a:bodyPr>
              <a:lstStyle/>
              <a:p>
                <a:pPr algn="l"/>
                <a:r>
                  <a:rPr lang="en-US" sz="1800" dirty="0">
                    <a:latin typeface="Arial" panose="020B0604020202020204" pitchFamily="34" charset="0"/>
                    <a:cs typeface="Arial" pitchFamily="34" charset="0"/>
                  </a:rPr>
                  <a:t>Matt</a:t>
                </a:r>
                <a:br>
                  <a:rPr lang="en-US" sz="1800" dirty="0">
                    <a:latin typeface="Arial" panose="020B0604020202020204" pitchFamily="34" charset="0"/>
                    <a:cs typeface="Arial" pitchFamily="34" charset="0"/>
                  </a:rPr>
                </a:br>
                <a:r>
                  <a:rPr lang="en-US" sz="1800" dirty="0">
                    <a:latin typeface="Arial" panose="020B0604020202020204" pitchFamily="34" charset="0"/>
                    <a:cs typeface="Arial" pitchFamily="34" charset="0"/>
                  </a:rPr>
                  <a:t>Wilson</a:t>
                </a:r>
              </a:p>
            </p:txBody>
          </p:sp>
          <p:pic>
            <p:nvPicPr>
              <p:cNvPr id="21" name="Picture 14" descr="C:\Users\jgoldie\Downloads\Complete Icon Set_opportunit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22332" y="2055635"/>
                <a:ext cx="785064" cy="785065"/>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4" name="Group 23"/>
          <p:cNvGrpSpPr/>
          <p:nvPr/>
        </p:nvGrpSpPr>
        <p:grpSpPr>
          <a:xfrm>
            <a:off x="6358873" y="1426177"/>
            <a:ext cx="5212080" cy="3017520"/>
            <a:chOff x="6649828" y="1426177"/>
            <a:chExt cx="5212080" cy="3017520"/>
          </a:xfrm>
        </p:grpSpPr>
        <p:sp>
          <p:nvSpPr>
            <p:cNvPr id="16" name="TextBox 15"/>
            <p:cNvSpPr txBox="1"/>
            <p:nvPr/>
          </p:nvSpPr>
          <p:spPr>
            <a:xfrm>
              <a:off x="7920875" y="2125002"/>
              <a:ext cx="1505540" cy="646331"/>
            </a:xfrm>
            <a:prstGeom prst="rect">
              <a:avLst/>
            </a:prstGeom>
            <a:noFill/>
            <a:ln>
              <a:noFill/>
            </a:ln>
          </p:spPr>
          <p:txBody>
            <a:bodyPr wrap="none" rtlCol="0">
              <a:spAutoFit/>
            </a:bodyPr>
            <a:lstStyle/>
            <a:p>
              <a:pPr indent="-223838" algn="r"/>
              <a:r>
                <a:rPr lang="en-US" sz="1800" b="1" dirty="0">
                  <a:latin typeface="Arial" panose="020B0604020202020204" pitchFamily="34" charset="0"/>
                  <a:cs typeface="Arial" pitchFamily="34" charset="0"/>
                </a:rPr>
                <a:t>Opportunity</a:t>
              </a:r>
              <a:br>
                <a:rPr lang="en-US" sz="1800" b="1" dirty="0">
                  <a:latin typeface="Arial" panose="020B0604020202020204" pitchFamily="34" charset="0"/>
                  <a:cs typeface="Arial" pitchFamily="34" charset="0"/>
                </a:rPr>
              </a:br>
              <a:r>
                <a:rPr lang="en-US" sz="1800" b="1" dirty="0">
                  <a:latin typeface="Arial" panose="020B0604020202020204" pitchFamily="34" charset="0"/>
                  <a:cs typeface="Arial" pitchFamily="34" charset="0"/>
                </a:rPr>
                <a:t>Owner</a:t>
              </a:r>
            </a:p>
          </p:txBody>
        </p:sp>
        <p:sp>
          <p:nvSpPr>
            <p:cNvPr id="17" name="TextBox 16"/>
            <p:cNvSpPr txBox="1"/>
            <p:nvPr/>
          </p:nvSpPr>
          <p:spPr>
            <a:xfrm>
              <a:off x="9934213" y="2125002"/>
              <a:ext cx="877163" cy="646331"/>
            </a:xfrm>
            <a:prstGeom prst="rect">
              <a:avLst/>
            </a:prstGeom>
            <a:noFill/>
            <a:ln>
              <a:noFill/>
            </a:ln>
          </p:spPr>
          <p:txBody>
            <a:bodyPr wrap="none" rtlCol="0">
              <a:spAutoFit/>
            </a:bodyPr>
            <a:lstStyle/>
            <a:p>
              <a:pPr algn="l"/>
              <a:r>
                <a:rPr lang="en-US" sz="1800" dirty="0">
                  <a:latin typeface="Arial" panose="020B0604020202020204" pitchFamily="34" charset="0"/>
                  <a:cs typeface="Arial" pitchFamily="34" charset="0"/>
                </a:rPr>
                <a:t>Matt</a:t>
              </a:r>
              <a:br>
                <a:rPr lang="en-US" sz="1800" dirty="0">
                  <a:latin typeface="Arial" panose="020B0604020202020204" pitchFamily="34" charset="0"/>
                  <a:cs typeface="Arial" pitchFamily="34" charset="0"/>
                </a:rPr>
              </a:br>
              <a:r>
                <a:rPr lang="en-US" sz="1800" dirty="0">
                  <a:latin typeface="Arial" panose="020B0604020202020204" pitchFamily="34" charset="0"/>
                  <a:cs typeface="Arial" pitchFamily="34" charset="0"/>
                </a:rPr>
                <a:t>Wilson</a:t>
              </a:r>
            </a:p>
          </p:txBody>
        </p:sp>
        <p:pic>
          <p:nvPicPr>
            <p:cNvPr id="18" name="Picture 17" descr="Matt Wilson Sales Rep.jpg"/>
            <p:cNvPicPr>
              <a:picLocks noChangeAspect="1"/>
            </p:cNvPicPr>
            <p:nvPr/>
          </p:nvPicPr>
          <p:blipFill>
            <a:blip r:embed="rId4" cstate="print"/>
            <a:srcRect l="6029" r="38689" b="16770"/>
            <a:stretch>
              <a:fillRect/>
            </a:stretch>
          </p:blipFill>
          <p:spPr>
            <a:xfrm>
              <a:off x="9467972" y="2225836"/>
              <a:ext cx="445490" cy="444663"/>
            </a:xfrm>
            <a:prstGeom prst="rect">
              <a:avLst/>
            </a:prstGeom>
            <a:solidFill>
              <a:schemeClr val="bg1"/>
            </a:solidFill>
            <a:ln w="6350" cap="flat" cmpd="sng" algn="ctr">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pic>
        <p:sp>
          <p:nvSpPr>
            <p:cNvPr id="19" name="TextBox 18"/>
            <p:cNvSpPr txBox="1"/>
            <p:nvPr/>
          </p:nvSpPr>
          <p:spPr>
            <a:xfrm>
              <a:off x="6751561" y="1605879"/>
              <a:ext cx="5008615" cy="369332"/>
            </a:xfrm>
            <a:prstGeom prst="rect">
              <a:avLst/>
            </a:prstGeom>
            <a:noFill/>
          </p:spPr>
          <p:txBody>
            <a:bodyPr wrap="none" rtlCol="0">
              <a:spAutoFit/>
            </a:bodyPr>
            <a:lstStyle/>
            <a:p>
              <a:r>
                <a:rPr lang="en-US" sz="1800" b="1" dirty="0">
                  <a:latin typeface="Arial" panose="020B0604020202020204" pitchFamily="34" charset="0"/>
                  <a:cs typeface="Arial" panose="020B0604020202020204" pitchFamily="34" charset="0"/>
                </a:rPr>
                <a:t>Forecast Type = Product Families (Quantity)</a:t>
              </a:r>
            </a:p>
          </p:txBody>
        </p:sp>
        <p:sp>
          <p:nvSpPr>
            <p:cNvPr id="20" name="Rounded Rectangle 19"/>
            <p:cNvSpPr/>
            <p:nvPr/>
          </p:nvSpPr>
          <p:spPr bwMode="auto">
            <a:xfrm>
              <a:off x="6649828" y="1426177"/>
              <a:ext cx="5212080" cy="3017520"/>
            </a:xfrm>
            <a:prstGeom prst="roundRect">
              <a:avLst>
                <a:gd name="adj" fmla="val 4402"/>
              </a:avLst>
            </a:prstGeom>
            <a:noFill/>
            <a:ln w="38100"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effectLst/>
                <a:latin typeface="Arial" panose="020B0604020202020204" pitchFamily="34" charset="0"/>
                <a:cs typeface="Arial" panose="020B0604020202020204" pitchFamily="34" charset="0"/>
              </a:endParaRPr>
            </a:p>
          </p:txBody>
        </p:sp>
        <p:pic>
          <p:nvPicPr>
            <p:cNvPr id="22" name="Picture 14" descr="C:\Users\jgoldie\Downloads\Complete Icon Set_opportunit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64421" y="2055635"/>
              <a:ext cx="785064" cy="785065"/>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14272" y="1867301"/>
            <a:ext cx="7816945" cy="4922228"/>
          </a:xfrm>
        </p:spPr>
        <p:txBody>
          <a:bodyPr/>
          <a:lstStyle/>
          <a:p>
            <a:r>
              <a:rPr lang="en-US" dirty="0"/>
              <a:t>Tasks:</a:t>
            </a:r>
          </a:p>
          <a:p>
            <a:pPr lvl="1"/>
            <a:r>
              <a:rPr lang="en-US" dirty="0"/>
              <a:t>Add a forecast type for Product Families (Revenue).</a:t>
            </a:r>
          </a:p>
          <a:p>
            <a:pPr lvl="1"/>
            <a:r>
              <a:rPr lang="en-US" dirty="0"/>
              <a:t>Verify that the forecast displays the revenue forecast for each product family for Kathy Cooper.</a:t>
            </a:r>
          </a:p>
        </p:txBody>
      </p:sp>
      <p:sp>
        <p:nvSpPr>
          <p:cNvPr id="16" name="Content Placeholder 15"/>
          <p:cNvSpPr>
            <a:spLocks noGrp="1"/>
          </p:cNvSpPr>
          <p:nvPr>
            <p:ph idx="11"/>
          </p:nvPr>
        </p:nvSpPr>
        <p:spPr>
          <a:xfrm>
            <a:off x="0" y="758827"/>
            <a:ext cx="12188825" cy="1021847"/>
          </a:xfrm>
        </p:spPr>
        <p:txBody>
          <a:bodyPr/>
          <a:lstStyle/>
          <a:p>
            <a:r>
              <a:rPr lang="en-US" dirty="0"/>
              <a:t>Goal:</a:t>
            </a:r>
          </a:p>
          <a:p>
            <a:pPr lvl="1"/>
            <a:r>
              <a:rPr lang="en-US" dirty="0"/>
              <a:t>Allow users to view the revenue forecast separately for each product family.</a:t>
            </a:r>
          </a:p>
        </p:txBody>
      </p:sp>
      <p:sp>
        <p:nvSpPr>
          <p:cNvPr id="2" name="Slide Number Placeholder 1"/>
          <p:cNvSpPr>
            <a:spLocks noGrp="1"/>
          </p:cNvSpPr>
          <p:nvPr>
            <p:ph type="sldNum" sz="quarter" idx="4"/>
          </p:nvPr>
        </p:nvSpPr>
        <p:spPr/>
        <p:txBody>
          <a:bodyPr/>
          <a:lstStyle/>
          <a:p>
            <a:fld id="{812A5277-1DB9-460F-9A21-B857ABB32666}" type="slidenum">
              <a:rPr lang="en-US" smtClean="0"/>
              <a:pPr/>
              <a:t>95</a:t>
            </a:fld>
            <a:endParaRPr lang="en-US" dirty="0"/>
          </a:p>
        </p:txBody>
      </p:sp>
      <p:sp>
        <p:nvSpPr>
          <p:cNvPr id="5" name="Title 4"/>
          <p:cNvSpPr>
            <a:spLocks noGrp="1"/>
          </p:cNvSpPr>
          <p:nvPr>
            <p:ph type="title"/>
          </p:nvPr>
        </p:nvSpPr>
        <p:spPr/>
        <p:txBody>
          <a:bodyPr/>
          <a:lstStyle/>
          <a:p>
            <a:r>
              <a:rPr lang="en-US"/>
              <a:t>2-11: Add a Forecast Type for Product Families (Revenue)</a:t>
            </a:r>
            <a:endParaRPr lang="en-US" dirty="0"/>
          </a:p>
        </p:txBody>
      </p:sp>
      <p:sp>
        <p:nvSpPr>
          <p:cNvPr id="7" name="Content Placeholder 6"/>
          <p:cNvSpPr>
            <a:spLocks noGrp="1"/>
          </p:cNvSpPr>
          <p:nvPr>
            <p:ph idx="10"/>
          </p:nvPr>
        </p:nvSpPr>
        <p:spPr/>
        <p:txBody>
          <a:bodyPr/>
          <a:lstStyle/>
          <a:p>
            <a:r>
              <a:rPr lang="en-US" dirty="0"/>
              <a:t>5 minutes</a:t>
            </a:r>
          </a:p>
        </p:txBody>
      </p:sp>
      <p:sp>
        <p:nvSpPr>
          <p:cNvPr id="12" name="Text Placeholder 11"/>
          <p:cNvSpPr>
            <a:spLocks noGrp="1"/>
          </p:cNvSpPr>
          <p:nvPr>
            <p:ph type="body" sz="quarter" idx="12"/>
          </p:nvPr>
        </p:nvSpPr>
        <p:spPr/>
        <p:txBody>
          <a:bodyPr/>
          <a:lstStyle/>
          <a:p>
            <a:r>
              <a:rPr lang="en-US" dirty="0"/>
              <a:t>Your turn:</a:t>
            </a:r>
          </a:p>
        </p:txBody>
      </p:sp>
    </p:spTree>
    <p:custDataLst>
      <p:tags r:id="rId1"/>
    </p:custData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Module Agenda</a:t>
            </a:r>
          </a:p>
        </p:txBody>
      </p:sp>
      <p:sp>
        <p:nvSpPr>
          <p:cNvPr id="6" name="Content Placeholder 5"/>
          <p:cNvSpPr>
            <a:spLocks noGrp="1"/>
          </p:cNvSpPr>
          <p:nvPr>
            <p:ph idx="1"/>
          </p:nvPr>
        </p:nvSpPr>
        <p:spPr/>
        <p:txBody>
          <a:bodyPr/>
          <a:lstStyle/>
          <a:p>
            <a:pPr lvl="1"/>
            <a:r>
              <a:rPr lang="en-US" dirty="0"/>
              <a:t>Enabling Forecasts for Users</a:t>
            </a:r>
          </a:p>
          <a:p>
            <a:pPr lvl="1"/>
            <a:r>
              <a:rPr lang="en-US" dirty="0"/>
              <a:t>Forecasting by Opportunities</a:t>
            </a:r>
          </a:p>
          <a:p>
            <a:pPr lvl="1"/>
            <a:r>
              <a:rPr lang="en-US" dirty="0"/>
              <a:t>Mapping Opportunity Stages to Forecast Categories</a:t>
            </a:r>
          </a:p>
          <a:p>
            <a:pPr lvl="1"/>
            <a:r>
              <a:rPr lang="en-US" dirty="0"/>
              <a:t>Defining Forecast Managers and Enabling Adjustments</a:t>
            </a:r>
          </a:p>
          <a:p>
            <a:pPr lvl="1"/>
            <a:r>
              <a:rPr lang="en-US" dirty="0"/>
              <a:t>Adding Quota Data</a:t>
            </a:r>
          </a:p>
          <a:p>
            <a:pPr lvl="1"/>
            <a:r>
              <a:rPr lang="en-US" dirty="0"/>
              <a:t>Forecasting by Product Family</a:t>
            </a:r>
          </a:p>
          <a:p>
            <a:pPr lvl="1"/>
            <a:r>
              <a:rPr lang="en-US" b="1" dirty="0"/>
              <a:t>Forecasting by Opportunity Splits and Custom Fields</a:t>
            </a:r>
          </a:p>
          <a:p>
            <a:pPr lvl="1"/>
            <a:r>
              <a:rPr lang="en-US" dirty="0"/>
              <a:t>Building Reports</a:t>
            </a:r>
          </a:p>
        </p:txBody>
      </p:sp>
      <p:sp>
        <p:nvSpPr>
          <p:cNvPr id="2" name="Slide Number Placeholder 1"/>
          <p:cNvSpPr>
            <a:spLocks noGrp="1"/>
          </p:cNvSpPr>
          <p:nvPr>
            <p:ph type="sldNum" sz="quarter" idx="4"/>
          </p:nvPr>
        </p:nvSpPr>
        <p:spPr/>
        <p:txBody>
          <a:bodyPr/>
          <a:lstStyle/>
          <a:p>
            <a:fld id="{812A5277-1DB9-460F-9A21-B857ABB32666}" type="slidenum">
              <a:rPr lang="en-US" smtClean="0"/>
              <a:pPr/>
              <a:t>96</a:t>
            </a:fld>
            <a:endParaRPr lang="en-US" dirty="0"/>
          </a:p>
        </p:txBody>
      </p:sp>
    </p:spTree>
    <p:custDataLst>
      <p:tags r:id="rId1"/>
    </p:custData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a:t>Opportunity Splits</a:t>
            </a:r>
            <a:endParaRPr lang="en-US" dirty="0"/>
          </a:p>
        </p:txBody>
      </p:sp>
      <p:sp>
        <p:nvSpPr>
          <p:cNvPr id="4" name="Slide Number Placeholder 3"/>
          <p:cNvSpPr>
            <a:spLocks noGrp="1"/>
          </p:cNvSpPr>
          <p:nvPr>
            <p:ph type="sldNum" sz="quarter" idx="4"/>
          </p:nvPr>
        </p:nvSpPr>
        <p:spPr/>
        <p:txBody>
          <a:bodyPr/>
          <a:lstStyle/>
          <a:p>
            <a:fld id="{812A5277-1DB9-460F-9A21-B857ABB32666}" type="slidenum">
              <a:rPr lang="en-US" smtClean="0"/>
              <a:pPr/>
              <a:t>97</a:t>
            </a:fld>
            <a:endParaRPr lang="en-US" dirty="0"/>
          </a:p>
        </p:txBody>
      </p:sp>
      <p:sp>
        <p:nvSpPr>
          <p:cNvPr id="6" name="Content Placeholder 2"/>
          <p:cNvSpPr txBox="1">
            <a:spLocks/>
          </p:cNvSpPr>
          <p:nvPr/>
        </p:nvSpPr>
        <p:spPr>
          <a:xfrm>
            <a:off x="143256" y="3578352"/>
            <a:ext cx="11880977" cy="2292096"/>
          </a:xfrm>
          <a:prstGeom prst="rect">
            <a:avLst/>
          </a:prstGeom>
        </p:spPr>
        <p:txBody>
          <a:bodyPr>
            <a:normAutofit/>
          </a:bodyPr>
          <a:lstStyle/>
          <a:p>
            <a:pPr marL="228600" marR="0" lvl="0" indent="-228600" algn="l" defTabSz="914400" rtl="0" eaLnBrk="1" fontAlgn="base" latinLnBrk="0" hangingPunct="1">
              <a:lnSpc>
                <a:spcPct val="100000"/>
              </a:lnSpc>
              <a:spcBef>
                <a:spcPts val="600"/>
              </a:spcBef>
              <a:spcAft>
                <a:spcPct val="0"/>
              </a:spcAft>
              <a:buClrTx/>
              <a:buSzTx/>
              <a:buFont typeface="Wingdings" pitchFamily="2" charset="2"/>
              <a:buChar char="§"/>
              <a:tabLst/>
              <a:defRPr/>
            </a:pPr>
            <a:r>
              <a:rPr kumimoji="0" lang="en-US" sz="2800" b="0" i="0" u="none" strike="noStrike" kern="0" cap="none" spc="0" normalizeH="0" baseline="0" noProof="0" dirty="0">
                <a:ln>
                  <a:noFill/>
                </a:ln>
                <a:solidFill>
                  <a:schemeClr val="tx1"/>
                </a:solidFill>
                <a:effectLst/>
                <a:uLnTx/>
                <a:uFillTx/>
                <a:latin typeface="Arial" pitchFamily="34" charset="0"/>
                <a:ea typeface="+mn-ea"/>
                <a:cs typeface="Arial" pitchFamily="34" charset="0"/>
              </a:rPr>
              <a:t>Revenue splits total 100% of the opportunity amount.</a:t>
            </a:r>
          </a:p>
          <a:p>
            <a:pPr marL="228600" marR="0" lvl="0" indent="-228600" algn="l" defTabSz="914400" rtl="0" eaLnBrk="1" fontAlgn="base" latinLnBrk="0" hangingPunct="1">
              <a:lnSpc>
                <a:spcPct val="100000"/>
              </a:lnSpc>
              <a:spcBef>
                <a:spcPts val="600"/>
              </a:spcBef>
              <a:spcAft>
                <a:spcPct val="0"/>
              </a:spcAft>
              <a:buClrTx/>
              <a:buSzTx/>
              <a:buFont typeface="Wingdings" pitchFamily="2" charset="2"/>
              <a:buChar char="§"/>
              <a:tabLst/>
              <a:defRPr/>
            </a:pPr>
            <a:r>
              <a:rPr kumimoji="0" lang="en-US" sz="2800" b="0" i="0" u="none" strike="noStrike" kern="0" cap="none" spc="0" normalizeH="0" baseline="0" noProof="0" dirty="0">
                <a:ln>
                  <a:noFill/>
                </a:ln>
                <a:solidFill>
                  <a:schemeClr val="tx1"/>
                </a:solidFill>
                <a:effectLst/>
                <a:uLnTx/>
                <a:uFillTx/>
                <a:latin typeface="Arial" pitchFamily="34" charset="0"/>
                <a:ea typeface="+mn-ea"/>
                <a:cs typeface="Arial" pitchFamily="34" charset="0"/>
              </a:rPr>
              <a:t>Overlay splits total any percentage of the opportunity amount.</a:t>
            </a:r>
          </a:p>
          <a:p>
            <a:pPr marL="228600" marR="0" lvl="0" indent="-228600" algn="l" defTabSz="914400" rtl="0" eaLnBrk="1" fontAlgn="base" latinLnBrk="0" hangingPunct="1">
              <a:lnSpc>
                <a:spcPct val="100000"/>
              </a:lnSpc>
              <a:spcBef>
                <a:spcPts val="600"/>
              </a:spcBef>
              <a:spcAft>
                <a:spcPct val="0"/>
              </a:spcAft>
              <a:buClrTx/>
              <a:buSzTx/>
              <a:buFont typeface="Wingdings" pitchFamily="2" charset="2"/>
              <a:buChar char="§"/>
              <a:tabLst/>
              <a:defRPr/>
            </a:pPr>
            <a:r>
              <a:rPr kumimoji="0" lang="en-US" sz="2800" b="0" i="0" u="none" strike="noStrike" kern="0" cap="none" spc="0" normalizeH="0" baseline="0" noProof="0" dirty="0">
                <a:ln>
                  <a:noFill/>
                </a:ln>
                <a:solidFill>
                  <a:schemeClr val="tx1"/>
                </a:solidFill>
                <a:effectLst/>
                <a:uLnTx/>
                <a:uFillTx/>
                <a:latin typeface="Arial" pitchFamily="34" charset="0"/>
                <a:ea typeface="+mn-ea"/>
                <a:cs typeface="Arial" pitchFamily="34" charset="0"/>
              </a:rPr>
              <a:t>Custom splits allow the split to be based on a standard or custom currency field on the opportunity.</a:t>
            </a:r>
          </a:p>
        </p:txBody>
      </p:sp>
      <p:pic>
        <p:nvPicPr>
          <p:cNvPr id="7" name="Picture 2"/>
          <p:cNvPicPr>
            <a:picLocks noChangeAspect="1" noChangeArrowheads="1"/>
          </p:cNvPicPr>
          <p:nvPr/>
        </p:nvPicPr>
        <p:blipFill>
          <a:blip r:embed="rId4" cstate="print"/>
          <a:srcRect l="2079" t="42087" r="1867" b="4115"/>
          <a:stretch>
            <a:fillRect/>
          </a:stretch>
        </p:blipFill>
        <p:spPr bwMode="auto">
          <a:xfrm>
            <a:off x="1821711" y="1449406"/>
            <a:ext cx="8996619" cy="1993040"/>
          </a:xfrm>
          <a:prstGeom prst="rect">
            <a:avLst/>
          </a:prstGeom>
          <a:noFill/>
          <a:ln w="6350">
            <a:solidFill>
              <a:schemeClr val="bg1">
                <a:lumMod val="75000"/>
              </a:schemeClr>
            </a:solidFill>
            <a:miter lim="800000"/>
            <a:headEnd/>
            <a:tailEnd/>
          </a:ln>
          <a:effectLst>
            <a:outerShdw blurRad="50800" dist="38100" dir="2700000" algn="tl" rotWithShape="0">
              <a:prstClr val="black">
                <a:alpha val="40000"/>
              </a:prstClr>
            </a:outerShdw>
          </a:effectLst>
        </p:spPr>
      </p:pic>
      <p:sp>
        <p:nvSpPr>
          <p:cNvPr id="11" name="Rectangle 10"/>
          <p:cNvSpPr/>
          <p:nvPr/>
        </p:nvSpPr>
        <p:spPr bwMode="auto">
          <a:xfrm>
            <a:off x="0" y="6038603"/>
            <a:ext cx="12188825" cy="819397"/>
          </a:xfrm>
          <a:prstGeom prst="rect">
            <a:avLst/>
          </a:prstGeom>
          <a:solidFill>
            <a:schemeClr val="tx1"/>
          </a:solidFill>
          <a:ln w="38100" cap="flat" cmpd="sng" algn="ctr">
            <a:noFill/>
            <a:prstDash val="solid"/>
            <a:round/>
            <a:headEnd type="none" w="med" len="med"/>
            <a:tailEnd type="none" w="med" len="med"/>
          </a:ln>
          <a:effectLst/>
        </p:spPr>
        <p:txBody>
          <a:bodyPr vert="horz" wrap="square" lIns="1340885" tIns="45712" rIns="457120" bIns="45712" numCol="1" rtlCol="0" anchor="ctr" anchorCtr="0" compatLnSpc="1">
            <a:prstTxWarp prst="textNoShape">
              <a:avLst/>
            </a:prstTxWarp>
          </a:bodyPr>
          <a:lstStyle/>
          <a:p>
            <a:pPr marL="3174" algn="l" defTabSz="914231" eaLnBrk="0" hangingPunct="0">
              <a:lnSpc>
                <a:spcPct val="85000"/>
              </a:lnSpc>
            </a:pPr>
            <a:r>
              <a:rPr lang="en-US" kern="0" dirty="0">
                <a:solidFill>
                  <a:schemeClr val="bg1"/>
                </a:solidFill>
                <a:latin typeface="Arial" pitchFamily="34" charset="0"/>
                <a:cs typeface="Arial" pitchFamily="34" charset="0"/>
              </a:rPr>
              <a:t>Search Help &amp; Training for </a:t>
            </a:r>
            <a:r>
              <a:rPr lang="en-US" b="1" kern="0" dirty="0">
                <a:solidFill>
                  <a:schemeClr val="bg1"/>
                </a:solidFill>
                <a:latin typeface="Arial" pitchFamily="34" charset="0"/>
                <a:cs typeface="Arial" pitchFamily="34" charset="0"/>
              </a:rPr>
              <a:t>enabling opportunity splits and split types</a:t>
            </a:r>
            <a:r>
              <a:rPr lang="en-US" kern="0" dirty="0">
                <a:solidFill>
                  <a:schemeClr val="bg1"/>
                </a:solidFill>
                <a:latin typeface="Arial" pitchFamily="34" charset="0"/>
                <a:cs typeface="Arial" pitchFamily="34" charset="0"/>
              </a:rPr>
              <a:t>.</a:t>
            </a:r>
          </a:p>
        </p:txBody>
      </p:sp>
      <p:sp>
        <p:nvSpPr>
          <p:cNvPr id="12" name="TextBox 11"/>
          <p:cNvSpPr txBox="1"/>
          <p:nvPr/>
        </p:nvSpPr>
        <p:spPr bwMode="white">
          <a:xfrm>
            <a:off x="0" y="6097975"/>
            <a:ext cx="1295063" cy="276999"/>
          </a:xfrm>
          <a:prstGeom prst="rect">
            <a:avLst/>
          </a:prstGeom>
          <a:noFill/>
          <a:ln>
            <a:noFill/>
          </a:ln>
        </p:spPr>
        <p:txBody>
          <a:bodyPr wrap="square" lIns="91424" tIns="45712" rIns="91424" bIns="45712" rtlCol="0">
            <a:spAutoFit/>
          </a:bodyPr>
          <a:lstStyle/>
          <a:p>
            <a:r>
              <a:rPr lang="en-US" sz="1200" dirty="0">
                <a:solidFill>
                  <a:schemeClr val="bg1"/>
                </a:solidFill>
                <a:latin typeface="Arial" panose="020B0604020202020204" pitchFamily="34" charset="0"/>
                <a:cs typeface="Arial" panose="020B0604020202020204" pitchFamily="34" charset="0"/>
              </a:rPr>
              <a:t>RESOURCE:</a:t>
            </a:r>
          </a:p>
        </p:txBody>
      </p:sp>
      <p:grpSp>
        <p:nvGrpSpPr>
          <p:cNvPr id="13" name="Group 4"/>
          <p:cNvGrpSpPr>
            <a:grpSpLocks noChangeAspect="1"/>
          </p:cNvGrpSpPr>
          <p:nvPr/>
        </p:nvGrpSpPr>
        <p:grpSpPr bwMode="auto">
          <a:xfrm>
            <a:off x="466725" y="6371079"/>
            <a:ext cx="361950" cy="333375"/>
            <a:chOff x="294" y="1459"/>
            <a:chExt cx="228" cy="210"/>
          </a:xfrm>
        </p:grpSpPr>
        <p:sp>
          <p:nvSpPr>
            <p:cNvPr id="14" name="AutoShape 3"/>
            <p:cNvSpPr>
              <a:spLocks noChangeAspect="1" noChangeArrowheads="1" noTextEdit="1"/>
            </p:cNvSpPr>
            <p:nvPr/>
          </p:nvSpPr>
          <p:spPr bwMode="auto">
            <a:xfrm>
              <a:off x="294" y="1459"/>
              <a:ext cx="22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5"/>
            <p:cNvSpPr>
              <a:spLocks/>
            </p:cNvSpPr>
            <p:nvPr/>
          </p:nvSpPr>
          <p:spPr bwMode="auto">
            <a:xfrm>
              <a:off x="308" y="1490"/>
              <a:ext cx="214" cy="170"/>
            </a:xfrm>
            <a:custGeom>
              <a:avLst/>
              <a:gdLst>
                <a:gd name="T0" fmla="*/ 640 w 640"/>
                <a:gd name="T1" fmla="*/ 0 h 511"/>
                <a:gd name="T2" fmla="*/ 530 w 640"/>
                <a:gd name="T3" fmla="*/ 52 h 511"/>
                <a:gd name="T4" fmla="*/ 462 w 640"/>
                <a:gd name="T5" fmla="*/ 185 h 511"/>
                <a:gd name="T6" fmla="*/ 75 w 640"/>
                <a:gd name="T7" fmla="*/ 210 h 511"/>
                <a:gd name="T8" fmla="*/ 0 w 640"/>
                <a:gd name="T9" fmla="*/ 256 h 511"/>
                <a:gd name="T10" fmla="*/ 0 w 640"/>
                <a:gd name="T11" fmla="*/ 347 h 511"/>
                <a:gd name="T12" fmla="*/ 43 w 640"/>
                <a:gd name="T13" fmla="*/ 432 h 511"/>
                <a:gd name="T14" fmla="*/ 340 w 640"/>
                <a:gd name="T15" fmla="*/ 511 h 511"/>
                <a:gd name="T16" fmla="*/ 544 w 640"/>
                <a:gd name="T17" fmla="*/ 290 h 511"/>
                <a:gd name="T18" fmla="*/ 615 w 640"/>
                <a:gd name="T19" fmla="*/ 161 h 511"/>
                <a:gd name="T20" fmla="*/ 640 w 640"/>
                <a:gd name="T21"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0" h="511">
                  <a:moveTo>
                    <a:pt x="640" y="0"/>
                  </a:moveTo>
                  <a:lnTo>
                    <a:pt x="530" y="52"/>
                  </a:lnTo>
                  <a:lnTo>
                    <a:pt x="462" y="185"/>
                  </a:lnTo>
                  <a:lnTo>
                    <a:pt x="75" y="210"/>
                  </a:lnTo>
                  <a:lnTo>
                    <a:pt x="0" y="256"/>
                  </a:lnTo>
                  <a:lnTo>
                    <a:pt x="0" y="347"/>
                  </a:lnTo>
                  <a:lnTo>
                    <a:pt x="43" y="432"/>
                  </a:lnTo>
                  <a:lnTo>
                    <a:pt x="340" y="511"/>
                  </a:lnTo>
                  <a:lnTo>
                    <a:pt x="544" y="290"/>
                  </a:lnTo>
                  <a:lnTo>
                    <a:pt x="615" y="161"/>
                  </a:lnTo>
                  <a:lnTo>
                    <a:pt x="640" y="0"/>
                  </a:lnTo>
                  <a:close/>
                </a:path>
              </a:pathLst>
            </a:custGeom>
            <a:solidFill>
              <a:srgbClr val="FFFF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6"/>
            <p:cNvSpPr>
              <a:spLocks/>
            </p:cNvSpPr>
            <p:nvPr/>
          </p:nvSpPr>
          <p:spPr bwMode="auto">
            <a:xfrm>
              <a:off x="308" y="1490"/>
              <a:ext cx="214" cy="170"/>
            </a:xfrm>
            <a:custGeom>
              <a:avLst/>
              <a:gdLst>
                <a:gd name="T0" fmla="*/ 640 w 640"/>
                <a:gd name="T1" fmla="*/ 0 h 511"/>
                <a:gd name="T2" fmla="*/ 530 w 640"/>
                <a:gd name="T3" fmla="*/ 52 h 511"/>
                <a:gd name="T4" fmla="*/ 462 w 640"/>
                <a:gd name="T5" fmla="*/ 185 h 511"/>
                <a:gd name="T6" fmla="*/ 75 w 640"/>
                <a:gd name="T7" fmla="*/ 210 h 511"/>
                <a:gd name="T8" fmla="*/ 0 w 640"/>
                <a:gd name="T9" fmla="*/ 256 h 511"/>
                <a:gd name="T10" fmla="*/ 0 w 640"/>
                <a:gd name="T11" fmla="*/ 347 h 511"/>
                <a:gd name="T12" fmla="*/ 43 w 640"/>
                <a:gd name="T13" fmla="*/ 432 h 511"/>
                <a:gd name="T14" fmla="*/ 340 w 640"/>
                <a:gd name="T15" fmla="*/ 511 h 511"/>
                <a:gd name="T16" fmla="*/ 544 w 640"/>
                <a:gd name="T17" fmla="*/ 290 h 511"/>
                <a:gd name="T18" fmla="*/ 615 w 640"/>
                <a:gd name="T19" fmla="*/ 161 h 511"/>
                <a:gd name="T20" fmla="*/ 640 w 640"/>
                <a:gd name="T21"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0" h="511">
                  <a:moveTo>
                    <a:pt x="640" y="0"/>
                  </a:moveTo>
                  <a:lnTo>
                    <a:pt x="530" y="52"/>
                  </a:lnTo>
                  <a:lnTo>
                    <a:pt x="462" y="185"/>
                  </a:lnTo>
                  <a:lnTo>
                    <a:pt x="75" y="210"/>
                  </a:lnTo>
                  <a:lnTo>
                    <a:pt x="0" y="256"/>
                  </a:lnTo>
                  <a:lnTo>
                    <a:pt x="0" y="347"/>
                  </a:lnTo>
                  <a:lnTo>
                    <a:pt x="43" y="432"/>
                  </a:lnTo>
                  <a:lnTo>
                    <a:pt x="340" y="511"/>
                  </a:lnTo>
                  <a:lnTo>
                    <a:pt x="544" y="290"/>
                  </a:lnTo>
                  <a:lnTo>
                    <a:pt x="615" y="161"/>
                  </a:lnTo>
                  <a:lnTo>
                    <a:pt x="6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7"/>
            <p:cNvSpPr>
              <a:spLocks noEditPoints="1"/>
            </p:cNvSpPr>
            <p:nvPr/>
          </p:nvSpPr>
          <p:spPr bwMode="auto">
            <a:xfrm>
              <a:off x="294" y="1459"/>
              <a:ext cx="228" cy="210"/>
            </a:xfrm>
            <a:custGeom>
              <a:avLst/>
              <a:gdLst>
                <a:gd name="T0" fmla="*/ 0 w 684"/>
                <a:gd name="T1" fmla="*/ 403 h 630"/>
                <a:gd name="T2" fmla="*/ 22 w 684"/>
                <a:gd name="T3" fmla="*/ 330 h 630"/>
                <a:gd name="T4" fmla="*/ 44 w 684"/>
                <a:gd name="T5" fmla="*/ 300 h 630"/>
                <a:gd name="T6" fmla="*/ 282 w 684"/>
                <a:gd name="T7" fmla="*/ 36 h 630"/>
                <a:gd name="T8" fmla="*/ 307 w 684"/>
                <a:gd name="T9" fmla="*/ 10 h 630"/>
                <a:gd name="T10" fmla="*/ 324 w 684"/>
                <a:gd name="T11" fmla="*/ 0 h 630"/>
                <a:gd name="T12" fmla="*/ 370 w 684"/>
                <a:gd name="T13" fmla="*/ 9 h 630"/>
                <a:gd name="T14" fmla="*/ 606 w 684"/>
                <a:gd name="T15" fmla="*/ 61 h 630"/>
                <a:gd name="T16" fmla="*/ 667 w 684"/>
                <a:gd name="T17" fmla="*/ 75 h 630"/>
                <a:gd name="T18" fmla="*/ 684 w 684"/>
                <a:gd name="T19" fmla="*/ 94 h 630"/>
                <a:gd name="T20" fmla="*/ 680 w 684"/>
                <a:gd name="T21" fmla="*/ 113 h 630"/>
                <a:gd name="T22" fmla="*/ 618 w 684"/>
                <a:gd name="T23" fmla="*/ 189 h 630"/>
                <a:gd name="T24" fmla="*/ 425 w 684"/>
                <a:gd name="T25" fmla="*/ 412 h 630"/>
                <a:gd name="T26" fmla="*/ 398 w 684"/>
                <a:gd name="T27" fmla="*/ 441 h 630"/>
                <a:gd name="T28" fmla="*/ 381 w 684"/>
                <a:gd name="T29" fmla="*/ 451 h 630"/>
                <a:gd name="T30" fmla="*/ 341 w 684"/>
                <a:gd name="T31" fmla="*/ 443 h 630"/>
                <a:gd name="T32" fmla="*/ 107 w 684"/>
                <a:gd name="T33" fmla="*/ 375 h 630"/>
                <a:gd name="T34" fmla="*/ 68 w 684"/>
                <a:gd name="T35" fmla="*/ 376 h 630"/>
                <a:gd name="T36" fmla="*/ 56 w 684"/>
                <a:gd name="T37" fmla="*/ 396 h 630"/>
                <a:gd name="T38" fmla="*/ 55 w 684"/>
                <a:gd name="T39" fmla="*/ 438 h 630"/>
                <a:gd name="T40" fmla="*/ 62 w 684"/>
                <a:gd name="T41" fmla="*/ 460 h 630"/>
                <a:gd name="T42" fmla="*/ 86 w 684"/>
                <a:gd name="T43" fmla="*/ 484 h 630"/>
                <a:gd name="T44" fmla="*/ 124 w 684"/>
                <a:gd name="T45" fmla="*/ 495 h 630"/>
                <a:gd name="T46" fmla="*/ 416 w 684"/>
                <a:gd name="T47" fmla="*/ 539 h 630"/>
                <a:gd name="T48" fmla="*/ 581 w 684"/>
                <a:gd name="T49" fmla="*/ 341 h 630"/>
                <a:gd name="T50" fmla="*/ 622 w 684"/>
                <a:gd name="T51" fmla="*/ 258 h 630"/>
                <a:gd name="T52" fmla="*/ 632 w 684"/>
                <a:gd name="T53" fmla="*/ 210 h 630"/>
                <a:gd name="T54" fmla="*/ 649 w 684"/>
                <a:gd name="T55" fmla="*/ 197 h 630"/>
                <a:gd name="T56" fmla="*/ 671 w 684"/>
                <a:gd name="T57" fmla="*/ 201 h 630"/>
                <a:gd name="T58" fmla="*/ 680 w 684"/>
                <a:gd name="T59" fmla="*/ 216 h 630"/>
                <a:gd name="T60" fmla="*/ 679 w 684"/>
                <a:gd name="T61" fmla="*/ 237 h 630"/>
                <a:gd name="T62" fmla="*/ 677 w 684"/>
                <a:gd name="T63" fmla="*/ 271 h 630"/>
                <a:gd name="T64" fmla="*/ 682 w 684"/>
                <a:gd name="T65" fmla="*/ 298 h 630"/>
                <a:gd name="T66" fmla="*/ 668 w 684"/>
                <a:gd name="T67" fmla="*/ 320 h 630"/>
                <a:gd name="T68" fmla="*/ 442 w 684"/>
                <a:gd name="T69" fmla="*/ 592 h 630"/>
                <a:gd name="T70" fmla="*/ 417 w 684"/>
                <a:gd name="T71" fmla="*/ 620 h 630"/>
                <a:gd name="T72" fmla="*/ 402 w 684"/>
                <a:gd name="T73" fmla="*/ 630 h 630"/>
                <a:gd name="T74" fmla="*/ 357 w 684"/>
                <a:gd name="T75" fmla="*/ 620 h 630"/>
                <a:gd name="T76" fmla="*/ 71 w 684"/>
                <a:gd name="T77" fmla="*/ 535 h 630"/>
                <a:gd name="T78" fmla="*/ 39 w 684"/>
                <a:gd name="T79" fmla="*/ 514 h 630"/>
                <a:gd name="T80" fmla="*/ 9 w 684"/>
                <a:gd name="T81" fmla="*/ 467 h 630"/>
                <a:gd name="T82" fmla="*/ 484 w 684"/>
                <a:gd name="T83" fmla="*/ 144 h 630"/>
                <a:gd name="T84" fmla="*/ 349 w 684"/>
                <a:gd name="T85" fmla="*/ 111 h 630"/>
                <a:gd name="T86" fmla="*/ 316 w 684"/>
                <a:gd name="T87" fmla="*/ 105 h 630"/>
                <a:gd name="T88" fmla="*/ 295 w 684"/>
                <a:gd name="T89" fmla="*/ 116 h 630"/>
                <a:gd name="T90" fmla="*/ 275 w 684"/>
                <a:gd name="T91" fmla="*/ 141 h 630"/>
                <a:gd name="T92" fmla="*/ 285 w 684"/>
                <a:gd name="T93" fmla="*/ 154 h 630"/>
                <a:gd name="T94" fmla="*/ 439 w 684"/>
                <a:gd name="T95" fmla="*/ 192 h 630"/>
                <a:gd name="T96" fmla="*/ 492 w 684"/>
                <a:gd name="T97" fmla="*/ 203 h 630"/>
                <a:gd name="T98" fmla="*/ 510 w 684"/>
                <a:gd name="T99" fmla="*/ 196 h 630"/>
                <a:gd name="T100" fmla="*/ 533 w 684"/>
                <a:gd name="T101" fmla="*/ 167 h 630"/>
                <a:gd name="T102" fmla="*/ 529 w 684"/>
                <a:gd name="T103" fmla="*/ 157 h 630"/>
                <a:gd name="T104" fmla="*/ 484 w 684"/>
                <a:gd name="T105" fmla="*/ 144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4" h="630">
                  <a:moveTo>
                    <a:pt x="0" y="435"/>
                  </a:moveTo>
                  <a:lnTo>
                    <a:pt x="0" y="435"/>
                  </a:lnTo>
                  <a:lnTo>
                    <a:pt x="0" y="403"/>
                  </a:lnTo>
                  <a:lnTo>
                    <a:pt x="0" y="403"/>
                  </a:lnTo>
                  <a:lnTo>
                    <a:pt x="5" y="381"/>
                  </a:lnTo>
                  <a:lnTo>
                    <a:pt x="11" y="359"/>
                  </a:lnTo>
                  <a:lnTo>
                    <a:pt x="18" y="338"/>
                  </a:lnTo>
                  <a:lnTo>
                    <a:pt x="22" y="330"/>
                  </a:lnTo>
                  <a:lnTo>
                    <a:pt x="27" y="321"/>
                  </a:lnTo>
                  <a:lnTo>
                    <a:pt x="27" y="321"/>
                  </a:lnTo>
                  <a:lnTo>
                    <a:pt x="35" y="310"/>
                  </a:lnTo>
                  <a:lnTo>
                    <a:pt x="44" y="300"/>
                  </a:lnTo>
                  <a:lnTo>
                    <a:pt x="63" y="281"/>
                  </a:lnTo>
                  <a:lnTo>
                    <a:pt x="63" y="281"/>
                  </a:lnTo>
                  <a:lnTo>
                    <a:pt x="173" y="158"/>
                  </a:lnTo>
                  <a:lnTo>
                    <a:pt x="282" y="36"/>
                  </a:lnTo>
                  <a:lnTo>
                    <a:pt x="282" y="36"/>
                  </a:lnTo>
                  <a:lnTo>
                    <a:pt x="292" y="26"/>
                  </a:lnTo>
                  <a:lnTo>
                    <a:pt x="302" y="15"/>
                  </a:lnTo>
                  <a:lnTo>
                    <a:pt x="307" y="10"/>
                  </a:lnTo>
                  <a:lnTo>
                    <a:pt x="313" y="5"/>
                  </a:lnTo>
                  <a:lnTo>
                    <a:pt x="318" y="2"/>
                  </a:lnTo>
                  <a:lnTo>
                    <a:pt x="324" y="0"/>
                  </a:lnTo>
                  <a:lnTo>
                    <a:pt x="324" y="0"/>
                  </a:lnTo>
                  <a:lnTo>
                    <a:pt x="329" y="0"/>
                  </a:lnTo>
                  <a:lnTo>
                    <a:pt x="335" y="0"/>
                  </a:lnTo>
                  <a:lnTo>
                    <a:pt x="346" y="2"/>
                  </a:lnTo>
                  <a:lnTo>
                    <a:pt x="370" y="9"/>
                  </a:lnTo>
                  <a:lnTo>
                    <a:pt x="370" y="9"/>
                  </a:lnTo>
                  <a:lnTo>
                    <a:pt x="489" y="34"/>
                  </a:lnTo>
                  <a:lnTo>
                    <a:pt x="606" y="61"/>
                  </a:lnTo>
                  <a:lnTo>
                    <a:pt x="606" y="61"/>
                  </a:lnTo>
                  <a:lnTo>
                    <a:pt x="632" y="66"/>
                  </a:lnTo>
                  <a:lnTo>
                    <a:pt x="644" y="68"/>
                  </a:lnTo>
                  <a:lnTo>
                    <a:pt x="656" y="72"/>
                  </a:lnTo>
                  <a:lnTo>
                    <a:pt x="667" y="75"/>
                  </a:lnTo>
                  <a:lnTo>
                    <a:pt x="675" y="81"/>
                  </a:lnTo>
                  <a:lnTo>
                    <a:pt x="679" y="85"/>
                  </a:lnTo>
                  <a:lnTo>
                    <a:pt x="682" y="90"/>
                  </a:lnTo>
                  <a:lnTo>
                    <a:pt x="684" y="94"/>
                  </a:lnTo>
                  <a:lnTo>
                    <a:pt x="684" y="100"/>
                  </a:lnTo>
                  <a:lnTo>
                    <a:pt x="684" y="100"/>
                  </a:lnTo>
                  <a:lnTo>
                    <a:pt x="684" y="107"/>
                  </a:lnTo>
                  <a:lnTo>
                    <a:pt x="680" y="113"/>
                  </a:lnTo>
                  <a:lnTo>
                    <a:pt x="677" y="120"/>
                  </a:lnTo>
                  <a:lnTo>
                    <a:pt x="671" y="126"/>
                  </a:lnTo>
                  <a:lnTo>
                    <a:pt x="671" y="126"/>
                  </a:lnTo>
                  <a:lnTo>
                    <a:pt x="618" y="189"/>
                  </a:lnTo>
                  <a:lnTo>
                    <a:pt x="567" y="248"/>
                  </a:lnTo>
                  <a:lnTo>
                    <a:pt x="461" y="367"/>
                  </a:lnTo>
                  <a:lnTo>
                    <a:pt x="461" y="367"/>
                  </a:lnTo>
                  <a:lnTo>
                    <a:pt x="425" y="412"/>
                  </a:lnTo>
                  <a:lnTo>
                    <a:pt x="425" y="412"/>
                  </a:lnTo>
                  <a:lnTo>
                    <a:pt x="415" y="423"/>
                  </a:lnTo>
                  <a:lnTo>
                    <a:pt x="404" y="435"/>
                  </a:lnTo>
                  <a:lnTo>
                    <a:pt x="398" y="441"/>
                  </a:lnTo>
                  <a:lnTo>
                    <a:pt x="392" y="445"/>
                  </a:lnTo>
                  <a:lnTo>
                    <a:pt x="387" y="449"/>
                  </a:lnTo>
                  <a:lnTo>
                    <a:pt x="381" y="451"/>
                  </a:lnTo>
                  <a:lnTo>
                    <a:pt x="381" y="451"/>
                  </a:lnTo>
                  <a:lnTo>
                    <a:pt x="372" y="450"/>
                  </a:lnTo>
                  <a:lnTo>
                    <a:pt x="361" y="449"/>
                  </a:lnTo>
                  <a:lnTo>
                    <a:pt x="341" y="443"/>
                  </a:lnTo>
                  <a:lnTo>
                    <a:pt x="341" y="443"/>
                  </a:lnTo>
                  <a:lnTo>
                    <a:pt x="150" y="387"/>
                  </a:lnTo>
                  <a:lnTo>
                    <a:pt x="150" y="387"/>
                  </a:lnTo>
                  <a:lnTo>
                    <a:pt x="129" y="381"/>
                  </a:lnTo>
                  <a:lnTo>
                    <a:pt x="107" y="375"/>
                  </a:lnTo>
                  <a:lnTo>
                    <a:pt x="96" y="372"/>
                  </a:lnTo>
                  <a:lnTo>
                    <a:pt x="86" y="371"/>
                  </a:lnTo>
                  <a:lnTo>
                    <a:pt x="77" y="372"/>
                  </a:lnTo>
                  <a:lnTo>
                    <a:pt x="68" y="376"/>
                  </a:lnTo>
                  <a:lnTo>
                    <a:pt x="68" y="376"/>
                  </a:lnTo>
                  <a:lnTo>
                    <a:pt x="63" y="381"/>
                  </a:lnTo>
                  <a:lnTo>
                    <a:pt x="58" y="388"/>
                  </a:lnTo>
                  <a:lnTo>
                    <a:pt x="56" y="396"/>
                  </a:lnTo>
                  <a:lnTo>
                    <a:pt x="54" y="406"/>
                  </a:lnTo>
                  <a:lnTo>
                    <a:pt x="54" y="416"/>
                  </a:lnTo>
                  <a:lnTo>
                    <a:pt x="54" y="427"/>
                  </a:lnTo>
                  <a:lnTo>
                    <a:pt x="55" y="438"/>
                  </a:lnTo>
                  <a:lnTo>
                    <a:pt x="57" y="446"/>
                  </a:lnTo>
                  <a:lnTo>
                    <a:pt x="57" y="446"/>
                  </a:lnTo>
                  <a:lnTo>
                    <a:pt x="60" y="454"/>
                  </a:lnTo>
                  <a:lnTo>
                    <a:pt x="62" y="460"/>
                  </a:lnTo>
                  <a:lnTo>
                    <a:pt x="69" y="471"/>
                  </a:lnTo>
                  <a:lnTo>
                    <a:pt x="78" y="479"/>
                  </a:lnTo>
                  <a:lnTo>
                    <a:pt x="86" y="484"/>
                  </a:lnTo>
                  <a:lnTo>
                    <a:pt x="86" y="484"/>
                  </a:lnTo>
                  <a:lnTo>
                    <a:pt x="95" y="488"/>
                  </a:lnTo>
                  <a:lnTo>
                    <a:pt x="103" y="490"/>
                  </a:lnTo>
                  <a:lnTo>
                    <a:pt x="124" y="495"/>
                  </a:lnTo>
                  <a:lnTo>
                    <a:pt x="124" y="495"/>
                  </a:lnTo>
                  <a:lnTo>
                    <a:pt x="386" y="574"/>
                  </a:lnTo>
                  <a:lnTo>
                    <a:pt x="386" y="574"/>
                  </a:lnTo>
                  <a:lnTo>
                    <a:pt x="402" y="557"/>
                  </a:lnTo>
                  <a:lnTo>
                    <a:pt x="416" y="539"/>
                  </a:lnTo>
                  <a:lnTo>
                    <a:pt x="445" y="504"/>
                  </a:lnTo>
                  <a:lnTo>
                    <a:pt x="445" y="504"/>
                  </a:lnTo>
                  <a:lnTo>
                    <a:pt x="537" y="395"/>
                  </a:lnTo>
                  <a:lnTo>
                    <a:pt x="581" y="341"/>
                  </a:lnTo>
                  <a:lnTo>
                    <a:pt x="626" y="286"/>
                  </a:lnTo>
                  <a:lnTo>
                    <a:pt x="626" y="286"/>
                  </a:lnTo>
                  <a:lnTo>
                    <a:pt x="623" y="272"/>
                  </a:lnTo>
                  <a:lnTo>
                    <a:pt x="622" y="258"/>
                  </a:lnTo>
                  <a:lnTo>
                    <a:pt x="622" y="243"/>
                  </a:lnTo>
                  <a:lnTo>
                    <a:pt x="624" y="229"/>
                  </a:lnTo>
                  <a:lnTo>
                    <a:pt x="628" y="215"/>
                  </a:lnTo>
                  <a:lnTo>
                    <a:pt x="632" y="210"/>
                  </a:lnTo>
                  <a:lnTo>
                    <a:pt x="634" y="206"/>
                  </a:lnTo>
                  <a:lnTo>
                    <a:pt x="639" y="202"/>
                  </a:lnTo>
                  <a:lnTo>
                    <a:pt x="644" y="198"/>
                  </a:lnTo>
                  <a:lnTo>
                    <a:pt x="649" y="197"/>
                  </a:lnTo>
                  <a:lnTo>
                    <a:pt x="655" y="196"/>
                  </a:lnTo>
                  <a:lnTo>
                    <a:pt x="655" y="196"/>
                  </a:lnTo>
                  <a:lnTo>
                    <a:pt x="662" y="197"/>
                  </a:lnTo>
                  <a:lnTo>
                    <a:pt x="671" y="201"/>
                  </a:lnTo>
                  <a:lnTo>
                    <a:pt x="673" y="204"/>
                  </a:lnTo>
                  <a:lnTo>
                    <a:pt x="677" y="207"/>
                  </a:lnTo>
                  <a:lnTo>
                    <a:pt x="679" y="212"/>
                  </a:lnTo>
                  <a:lnTo>
                    <a:pt x="680" y="216"/>
                  </a:lnTo>
                  <a:lnTo>
                    <a:pt x="680" y="216"/>
                  </a:lnTo>
                  <a:lnTo>
                    <a:pt x="680" y="221"/>
                  </a:lnTo>
                  <a:lnTo>
                    <a:pt x="680" y="226"/>
                  </a:lnTo>
                  <a:lnTo>
                    <a:pt x="679" y="237"/>
                  </a:lnTo>
                  <a:lnTo>
                    <a:pt x="677" y="248"/>
                  </a:lnTo>
                  <a:lnTo>
                    <a:pt x="675" y="259"/>
                  </a:lnTo>
                  <a:lnTo>
                    <a:pt x="675" y="259"/>
                  </a:lnTo>
                  <a:lnTo>
                    <a:pt x="677" y="271"/>
                  </a:lnTo>
                  <a:lnTo>
                    <a:pt x="679" y="281"/>
                  </a:lnTo>
                  <a:lnTo>
                    <a:pt x="682" y="289"/>
                  </a:lnTo>
                  <a:lnTo>
                    <a:pt x="682" y="294"/>
                  </a:lnTo>
                  <a:lnTo>
                    <a:pt x="682" y="298"/>
                  </a:lnTo>
                  <a:lnTo>
                    <a:pt x="682" y="298"/>
                  </a:lnTo>
                  <a:lnTo>
                    <a:pt x="680" y="303"/>
                  </a:lnTo>
                  <a:lnTo>
                    <a:pt x="677" y="308"/>
                  </a:lnTo>
                  <a:lnTo>
                    <a:pt x="668" y="320"/>
                  </a:lnTo>
                  <a:lnTo>
                    <a:pt x="650" y="342"/>
                  </a:lnTo>
                  <a:lnTo>
                    <a:pt x="650" y="342"/>
                  </a:lnTo>
                  <a:lnTo>
                    <a:pt x="545" y="467"/>
                  </a:lnTo>
                  <a:lnTo>
                    <a:pt x="442" y="592"/>
                  </a:lnTo>
                  <a:lnTo>
                    <a:pt x="442" y="592"/>
                  </a:lnTo>
                  <a:lnTo>
                    <a:pt x="433" y="603"/>
                  </a:lnTo>
                  <a:lnTo>
                    <a:pt x="424" y="615"/>
                  </a:lnTo>
                  <a:lnTo>
                    <a:pt x="417" y="620"/>
                  </a:lnTo>
                  <a:lnTo>
                    <a:pt x="413" y="625"/>
                  </a:lnTo>
                  <a:lnTo>
                    <a:pt x="407" y="629"/>
                  </a:lnTo>
                  <a:lnTo>
                    <a:pt x="402" y="630"/>
                  </a:lnTo>
                  <a:lnTo>
                    <a:pt x="402" y="630"/>
                  </a:lnTo>
                  <a:lnTo>
                    <a:pt x="392" y="630"/>
                  </a:lnTo>
                  <a:lnTo>
                    <a:pt x="381" y="628"/>
                  </a:lnTo>
                  <a:lnTo>
                    <a:pt x="357" y="620"/>
                  </a:lnTo>
                  <a:lnTo>
                    <a:pt x="357" y="620"/>
                  </a:lnTo>
                  <a:lnTo>
                    <a:pt x="107" y="547"/>
                  </a:lnTo>
                  <a:lnTo>
                    <a:pt x="107" y="547"/>
                  </a:lnTo>
                  <a:lnTo>
                    <a:pt x="83" y="540"/>
                  </a:lnTo>
                  <a:lnTo>
                    <a:pt x="71" y="535"/>
                  </a:lnTo>
                  <a:lnTo>
                    <a:pt x="61" y="531"/>
                  </a:lnTo>
                  <a:lnTo>
                    <a:pt x="61" y="531"/>
                  </a:lnTo>
                  <a:lnTo>
                    <a:pt x="49" y="524"/>
                  </a:lnTo>
                  <a:lnTo>
                    <a:pt x="39" y="514"/>
                  </a:lnTo>
                  <a:lnTo>
                    <a:pt x="29" y="505"/>
                  </a:lnTo>
                  <a:lnTo>
                    <a:pt x="22" y="494"/>
                  </a:lnTo>
                  <a:lnTo>
                    <a:pt x="15" y="482"/>
                  </a:lnTo>
                  <a:lnTo>
                    <a:pt x="9" y="467"/>
                  </a:lnTo>
                  <a:lnTo>
                    <a:pt x="4" y="452"/>
                  </a:lnTo>
                  <a:lnTo>
                    <a:pt x="0" y="435"/>
                  </a:lnTo>
                  <a:lnTo>
                    <a:pt x="0" y="435"/>
                  </a:lnTo>
                  <a:close/>
                  <a:moveTo>
                    <a:pt x="484" y="144"/>
                  </a:moveTo>
                  <a:lnTo>
                    <a:pt x="484" y="144"/>
                  </a:lnTo>
                  <a:lnTo>
                    <a:pt x="377" y="118"/>
                  </a:lnTo>
                  <a:lnTo>
                    <a:pt x="377" y="118"/>
                  </a:lnTo>
                  <a:lnTo>
                    <a:pt x="349" y="111"/>
                  </a:lnTo>
                  <a:lnTo>
                    <a:pt x="336" y="107"/>
                  </a:lnTo>
                  <a:lnTo>
                    <a:pt x="324" y="105"/>
                  </a:lnTo>
                  <a:lnTo>
                    <a:pt x="324" y="105"/>
                  </a:lnTo>
                  <a:lnTo>
                    <a:pt x="316" y="105"/>
                  </a:lnTo>
                  <a:lnTo>
                    <a:pt x="310" y="106"/>
                  </a:lnTo>
                  <a:lnTo>
                    <a:pt x="305" y="107"/>
                  </a:lnTo>
                  <a:lnTo>
                    <a:pt x="302" y="109"/>
                  </a:lnTo>
                  <a:lnTo>
                    <a:pt x="295" y="116"/>
                  </a:lnTo>
                  <a:lnTo>
                    <a:pt x="287" y="124"/>
                  </a:lnTo>
                  <a:lnTo>
                    <a:pt x="287" y="124"/>
                  </a:lnTo>
                  <a:lnTo>
                    <a:pt x="277" y="135"/>
                  </a:lnTo>
                  <a:lnTo>
                    <a:pt x="275" y="141"/>
                  </a:lnTo>
                  <a:lnTo>
                    <a:pt x="274" y="145"/>
                  </a:lnTo>
                  <a:lnTo>
                    <a:pt x="274" y="147"/>
                  </a:lnTo>
                  <a:lnTo>
                    <a:pt x="274" y="147"/>
                  </a:lnTo>
                  <a:lnTo>
                    <a:pt x="285" y="154"/>
                  </a:lnTo>
                  <a:lnTo>
                    <a:pt x="298" y="158"/>
                  </a:lnTo>
                  <a:lnTo>
                    <a:pt x="326" y="165"/>
                  </a:lnTo>
                  <a:lnTo>
                    <a:pt x="326" y="165"/>
                  </a:lnTo>
                  <a:lnTo>
                    <a:pt x="439" y="192"/>
                  </a:lnTo>
                  <a:lnTo>
                    <a:pt x="439" y="192"/>
                  </a:lnTo>
                  <a:lnTo>
                    <a:pt x="470" y="201"/>
                  </a:lnTo>
                  <a:lnTo>
                    <a:pt x="484" y="203"/>
                  </a:lnTo>
                  <a:lnTo>
                    <a:pt x="492" y="203"/>
                  </a:lnTo>
                  <a:lnTo>
                    <a:pt x="498" y="203"/>
                  </a:lnTo>
                  <a:lnTo>
                    <a:pt x="498" y="203"/>
                  </a:lnTo>
                  <a:lnTo>
                    <a:pt x="504" y="201"/>
                  </a:lnTo>
                  <a:lnTo>
                    <a:pt x="510" y="196"/>
                  </a:lnTo>
                  <a:lnTo>
                    <a:pt x="521" y="184"/>
                  </a:lnTo>
                  <a:lnTo>
                    <a:pt x="521" y="184"/>
                  </a:lnTo>
                  <a:lnTo>
                    <a:pt x="531" y="173"/>
                  </a:lnTo>
                  <a:lnTo>
                    <a:pt x="533" y="167"/>
                  </a:lnTo>
                  <a:lnTo>
                    <a:pt x="534" y="163"/>
                  </a:lnTo>
                  <a:lnTo>
                    <a:pt x="534" y="159"/>
                  </a:lnTo>
                  <a:lnTo>
                    <a:pt x="534" y="159"/>
                  </a:lnTo>
                  <a:lnTo>
                    <a:pt x="529" y="157"/>
                  </a:lnTo>
                  <a:lnTo>
                    <a:pt x="523" y="153"/>
                  </a:lnTo>
                  <a:lnTo>
                    <a:pt x="511" y="150"/>
                  </a:lnTo>
                  <a:lnTo>
                    <a:pt x="484" y="144"/>
                  </a:lnTo>
                  <a:lnTo>
                    <a:pt x="484" y="1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8" name="TextBox 17"/>
          <p:cNvSpPr txBox="1"/>
          <p:nvPr/>
        </p:nvSpPr>
        <p:spPr>
          <a:xfrm>
            <a:off x="143258" y="877824"/>
            <a:ext cx="9281708" cy="800219"/>
          </a:xfrm>
          <a:prstGeom prst="rect">
            <a:avLst/>
          </a:prstGeom>
          <a:noFill/>
          <a:ln>
            <a:noFill/>
          </a:ln>
        </p:spPr>
        <p:txBody>
          <a:bodyPr wrap="none" rtlCol="0">
            <a:spAutoFit/>
          </a:bodyPr>
          <a:lstStyle/>
          <a:p>
            <a:pPr lvl="0"/>
            <a:r>
              <a:rPr lang="en-US" sz="2800" kern="0" dirty="0">
                <a:latin typeface="+mn-lt"/>
                <a:cs typeface="Arial" pitchFamily="34" charset="0"/>
              </a:rPr>
              <a:t>Lets team members share sales credit for an opportunity.</a:t>
            </a:r>
          </a:p>
          <a:p>
            <a:endParaRPr lang="en-US" sz="1800" dirty="0">
              <a:solidFill>
                <a:schemeClr val="bg2">
                  <a:lumMod val="50000"/>
                </a:schemeClr>
              </a:solidFill>
              <a:latin typeface="Arial" pitchFamily="34" charset="0"/>
              <a:cs typeface="Arial" pitchFamily="34" charset="0"/>
            </a:endParaRPr>
          </a:p>
        </p:txBody>
      </p:sp>
    </p:spTree>
    <p:custDataLst>
      <p:tags r:id="rId1"/>
    </p:custData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0"/>
          </p:nvPr>
        </p:nvSpPr>
        <p:spPr>
          <a:xfrm>
            <a:off x="0" y="5727031"/>
            <a:ext cx="12188825" cy="1130969"/>
          </a:xfrm>
        </p:spPr>
        <p:txBody>
          <a:bodyPr/>
          <a:lstStyle/>
          <a:p>
            <a:pPr lvl="0"/>
            <a:r>
              <a:rPr lang="en-US" dirty="0">
                <a:solidFill>
                  <a:schemeClr val="bg1"/>
                </a:solidFill>
              </a:rPr>
              <a:t>Allows organizations who are using Opportunity Splits to reflect the split revenue amounts in the forecast. </a:t>
            </a:r>
          </a:p>
        </p:txBody>
      </p:sp>
      <p:sp>
        <p:nvSpPr>
          <p:cNvPr id="4" name="Title 3"/>
          <p:cNvSpPr>
            <a:spLocks noGrp="1"/>
          </p:cNvSpPr>
          <p:nvPr>
            <p:ph type="title"/>
          </p:nvPr>
        </p:nvSpPr>
        <p:spPr/>
        <p:txBody>
          <a:bodyPr/>
          <a:lstStyle/>
          <a:p>
            <a:r>
              <a:rPr lang="en-CA" dirty="0"/>
              <a:t>Forecasting by Opportunity Splits</a:t>
            </a:r>
            <a:endParaRPr lang="en-US" dirty="0"/>
          </a:p>
        </p:txBody>
      </p:sp>
      <p:sp>
        <p:nvSpPr>
          <p:cNvPr id="3" name="Slide Number Placeholder 2"/>
          <p:cNvSpPr>
            <a:spLocks noGrp="1"/>
          </p:cNvSpPr>
          <p:nvPr>
            <p:ph type="sldNum" sz="quarter" idx="4"/>
          </p:nvPr>
        </p:nvSpPr>
        <p:spPr/>
        <p:txBody>
          <a:bodyPr/>
          <a:lstStyle/>
          <a:p>
            <a:fld id="{812A5277-1DB9-460F-9A21-B857ABB32666}" type="slidenum">
              <a:rPr lang="en-US" smtClean="0"/>
              <a:pPr/>
              <a:t>98</a:t>
            </a:fld>
            <a:endParaRPr lang="en-US" dirty="0"/>
          </a:p>
        </p:txBody>
      </p:sp>
      <p:graphicFrame>
        <p:nvGraphicFramePr>
          <p:cNvPr id="8" name="Opportunity Revenue Splits Table"/>
          <p:cNvGraphicFramePr>
            <a:graphicFrameLocks noGrp="1"/>
          </p:cNvGraphicFramePr>
          <p:nvPr>
            <p:extLst>
              <p:ext uri="{D42A27DB-BD31-4B8C-83A1-F6EECF244321}">
                <p14:modId xmlns:p14="http://schemas.microsoft.com/office/powerpoint/2010/main" val="1385576908"/>
              </p:ext>
            </p:extLst>
          </p:nvPr>
        </p:nvGraphicFramePr>
        <p:xfrm>
          <a:off x="1083291" y="2963166"/>
          <a:ext cx="4297680" cy="1381760"/>
        </p:xfrm>
        <a:graphic>
          <a:graphicData uri="http://schemas.openxmlformats.org/drawingml/2006/table">
            <a:tbl>
              <a:tblPr firstRow="1" bandRow="1">
                <a:effectLst>
                  <a:outerShdw blurRad="50800" dist="38100" dir="2700000" algn="tl" rotWithShape="0">
                    <a:prstClr val="black">
                      <a:alpha val="40000"/>
                    </a:prstClr>
                  </a:outerShdw>
                </a:effectLst>
                <a:tableStyleId>{85BE263C-DBD7-4A20-BB59-AAB30ACAA65A}</a:tableStyleId>
              </a:tblPr>
              <a:tblGrid>
                <a:gridCol w="1671872">
                  <a:extLst>
                    <a:ext uri="{9D8B030D-6E8A-4147-A177-3AD203B41FA5}">
                      <a16:colId xmlns:a16="http://schemas.microsoft.com/office/drawing/2014/main" xmlns="" val="20000"/>
                    </a:ext>
                  </a:extLst>
                </a:gridCol>
                <a:gridCol w="1421026">
                  <a:extLst>
                    <a:ext uri="{9D8B030D-6E8A-4147-A177-3AD203B41FA5}">
                      <a16:colId xmlns:a16="http://schemas.microsoft.com/office/drawing/2014/main" xmlns="" val="20001"/>
                    </a:ext>
                  </a:extLst>
                </a:gridCol>
                <a:gridCol w="1204782">
                  <a:extLst>
                    <a:ext uri="{9D8B030D-6E8A-4147-A177-3AD203B41FA5}">
                      <a16:colId xmlns:a16="http://schemas.microsoft.com/office/drawing/2014/main" xmlns="" val="20002"/>
                    </a:ext>
                  </a:extLst>
                </a:gridCol>
              </a:tblGrid>
              <a:tr h="370840">
                <a:tc>
                  <a:txBody>
                    <a:bodyPr/>
                    <a:lstStyle/>
                    <a:p>
                      <a:r>
                        <a:rPr lang="en-US" sz="1800" dirty="0">
                          <a:latin typeface="Arial" pitchFamily="34" charset="0"/>
                          <a:cs typeface="Arial" pitchFamily="34" charset="0"/>
                        </a:rPr>
                        <a:t>Team Member</a:t>
                      </a:r>
                    </a:p>
                  </a:txBody>
                  <a:tcPr>
                    <a:solidFill>
                      <a:srgbClr val="0060A8"/>
                    </a:solidFill>
                  </a:tcPr>
                </a:tc>
                <a:tc>
                  <a:txBody>
                    <a:bodyPr/>
                    <a:lstStyle/>
                    <a:p>
                      <a:r>
                        <a:rPr lang="en-US" sz="1800" dirty="0">
                          <a:latin typeface="Arial" pitchFamily="34" charset="0"/>
                          <a:cs typeface="Arial" pitchFamily="34" charset="0"/>
                        </a:rPr>
                        <a:t>Percent (%)</a:t>
                      </a:r>
                    </a:p>
                  </a:txBody>
                  <a:tcPr>
                    <a:solidFill>
                      <a:srgbClr val="0060A8"/>
                    </a:solidFill>
                  </a:tcPr>
                </a:tc>
                <a:tc>
                  <a:txBody>
                    <a:bodyPr/>
                    <a:lstStyle/>
                    <a:p>
                      <a:r>
                        <a:rPr lang="en-US" sz="1800" dirty="0">
                          <a:latin typeface="Arial" pitchFamily="34" charset="0"/>
                          <a:cs typeface="Arial" pitchFamily="34" charset="0"/>
                        </a:rPr>
                        <a:t>Amount</a:t>
                      </a:r>
                    </a:p>
                  </a:txBody>
                  <a:tcPr>
                    <a:solidFill>
                      <a:srgbClr val="0060A8"/>
                    </a:solidFill>
                  </a:tcPr>
                </a:tc>
                <a:extLst>
                  <a:ext uri="{0D108BD9-81ED-4DB2-BD59-A6C34878D82A}">
                    <a16:rowId xmlns:a16="http://schemas.microsoft.com/office/drawing/2014/main" xmlns="" val="10000"/>
                  </a:ext>
                </a:extLst>
              </a:tr>
              <a:tr h="370840">
                <a:tc>
                  <a:txBody>
                    <a:bodyPr/>
                    <a:lstStyle/>
                    <a:p>
                      <a:r>
                        <a:rPr lang="en-US" sz="1800" dirty="0">
                          <a:latin typeface="Arial" pitchFamily="34" charset="0"/>
                          <a:cs typeface="Arial" pitchFamily="34" charset="0"/>
                        </a:rPr>
                        <a:t>Matt Wilson</a:t>
                      </a:r>
                    </a:p>
                  </a:txBody>
                  <a:tcPr anchor="ctr"/>
                </a:tc>
                <a:tc>
                  <a:txBody>
                    <a:bodyPr/>
                    <a:lstStyle/>
                    <a:p>
                      <a:r>
                        <a:rPr lang="en-US" sz="1800" dirty="0">
                          <a:latin typeface="Arial" pitchFamily="34" charset="0"/>
                          <a:cs typeface="Arial" pitchFamily="34" charset="0"/>
                        </a:rPr>
                        <a:t>75.00</a:t>
                      </a:r>
                    </a:p>
                  </a:txBody>
                  <a:tcPr anchor="ctr"/>
                </a:tc>
                <a:tc>
                  <a:txBody>
                    <a:bodyPr/>
                    <a:lstStyle/>
                    <a:p>
                      <a:r>
                        <a:rPr lang="en-US" sz="1800" dirty="0">
                          <a:latin typeface="Arial" pitchFamily="34" charset="0"/>
                          <a:cs typeface="Arial" pitchFamily="34" charset="0"/>
                        </a:rPr>
                        <a:t>$6,000.00</a:t>
                      </a:r>
                    </a:p>
                  </a:txBody>
                  <a:tcPr anchor="ctr"/>
                </a:tc>
                <a:extLst>
                  <a:ext uri="{0D108BD9-81ED-4DB2-BD59-A6C34878D82A}">
                    <a16:rowId xmlns:a16="http://schemas.microsoft.com/office/drawing/2014/main" xmlns="" val="10001"/>
                  </a:ext>
                </a:extLst>
              </a:tr>
              <a:tr h="370840">
                <a:tc>
                  <a:txBody>
                    <a:bodyPr/>
                    <a:lstStyle/>
                    <a:p>
                      <a:r>
                        <a:rPr lang="en-US" sz="1800" dirty="0">
                          <a:latin typeface="Arial" pitchFamily="34" charset="0"/>
                          <a:cs typeface="Arial" pitchFamily="34" charset="0"/>
                        </a:rPr>
                        <a:t>Anna Bressan</a:t>
                      </a:r>
                    </a:p>
                  </a:txBody>
                  <a:tcPr anchor="ctr"/>
                </a:tc>
                <a:tc>
                  <a:txBody>
                    <a:bodyPr/>
                    <a:lstStyle/>
                    <a:p>
                      <a:r>
                        <a:rPr lang="en-US" sz="1800" dirty="0">
                          <a:latin typeface="Arial" pitchFamily="34" charset="0"/>
                          <a:cs typeface="Arial" pitchFamily="34" charset="0"/>
                        </a:rPr>
                        <a:t>25.00</a:t>
                      </a:r>
                    </a:p>
                  </a:txBody>
                  <a:tcPr anchor="ctr"/>
                </a:tc>
                <a:tc>
                  <a:txBody>
                    <a:bodyPr/>
                    <a:lstStyle/>
                    <a:p>
                      <a:r>
                        <a:rPr lang="en-US" sz="1800" dirty="0">
                          <a:latin typeface="Arial" pitchFamily="34" charset="0"/>
                          <a:cs typeface="Arial" pitchFamily="34" charset="0"/>
                        </a:rPr>
                        <a:t>$2,000.00</a:t>
                      </a:r>
                    </a:p>
                  </a:txBody>
                  <a:tcPr anchor="ctr"/>
                </a:tc>
                <a:extLst>
                  <a:ext uri="{0D108BD9-81ED-4DB2-BD59-A6C34878D82A}">
                    <a16:rowId xmlns:a16="http://schemas.microsoft.com/office/drawing/2014/main" xmlns="" val="10002"/>
                  </a:ext>
                </a:extLst>
              </a:tr>
            </a:tbl>
          </a:graphicData>
        </a:graphic>
      </p:graphicFrame>
      <p:sp>
        <p:nvSpPr>
          <p:cNvPr id="10" name="TextBox 9"/>
          <p:cNvSpPr txBox="1"/>
          <p:nvPr/>
        </p:nvSpPr>
        <p:spPr>
          <a:xfrm>
            <a:off x="1922341" y="2198185"/>
            <a:ext cx="2619581" cy="369332"/>
          </a:xfrm>
          <a:prstGeom prst="rect">
            <a:avLst/>
          </a:prstGeom>
          <a:noFill/>
          <a:ln>
            <a:noFill/>
          </a:ln>
        </p:spPr>
        <p:txBody>
          <a:bodyPr wrap="square" rtlCol="0">
            <a:spAutoFit/>
          </a:bodyPr>
          <a:lstStyle/>
          <a:p>
            <a:pPr indent="-223838"/>
            <a:r>
              <a:rPr lang="en-US" sz="1800" b="1" dirty="0">
                <a:latin typeface="Arial" panose="020B0604020202020204" pitchFamily="34" charset="0"/>
                <a:cs typeface="Arial" pitchFamily="34" charset="0"/>
              </a:rPr>
              <a:t>Opportunity Splits</a:t>
            </a:r>
          </a:p>
        </p:txBody>
      </p:sp>
      <p:sp>
        <p:nvSpPr>
          <p:cNvPr id="11" name="TextBox 10"/>
          <p:cNvSpPr txBox="1"/>
          <p:nvPr/>
        </p:nvSpPr>
        <p:spPr>
          <a:xfrm>
            <a:off x="1097951" y="1382999"/>
            <a:ext cx="4268360" cy="646331"/>
          </a:xfrm>
          <a:prstGeom prst="rect">
            <a:avLst/>
          </a:prstGeom>
          <a:noFill/>
        </p:spPr>
        <p:txBody>
          <a:bodyPr wrap="square" rtlCol="0">
            <a:spAutoFit/>
          </a:bodyPr>
          <a:lstStyle/>
          <a:p>
            <a:r>
              <a:rPr lang="en-US" sz="1800" b="1" dirty="0">
                <a:latin typeface="Arial" panose="020B0604020202020204" pitchFamily="34" charset="0"/>
                <a:cs typeface="Arial" panose="020B0604020202020204" pitchFamily="34" charset="0"/>
              </a:rPr>
              <a:t>Forecast Type = Opportunity Revenue Splits (Revenue)</a:t>
            </a:r>
          </a:p>
        </p:txBody>
      </p:sp>
      <p:sp>
        <p:nvSpPr>
          <p:cNvPr id="12" name="Rounded Rectangle 11"/>
          <p:cNvSpPr/>
          <p:nvPr/>
        </p:nvSpPr>
        <p:spPr bwMode="auto">
          <a:xfrm>
            <a:off x="626091" y="1327121"/>
            <a:ext cx="5212080" cy="3200400"/>
          </a:xfrm>
          <a:prstGeom prst="roundRect">
            <a:avLst>
              <a:gd name="adj" fmla="val 4402"/>
            </a:avLst>
          </a:prstGeom>
          <a:noFill/>
          <a:ln w="38100"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aphicFrame>
        <p:nvGraphicFramePr>
          <p:cNvPr id="13" name="Opportunity Revenue Splits Table"/>
          <p:cNvGraphicFramePr>
            <a:graphicFrameLocks noGrp="1"/>
          </p:cNvGraphicFramePr>
          <p:nvPr>
            <p:extLst>
              <p:ext uri="{D42A27DB-BD31-4B8C-83A1-F6EECF244321}">
                <p14:modId xmlns:p14="http://schemas.microsoft.com/office/powerpoint/2010/main" val="2225679707"/>
              </p:ext>
            </p:extLst>
          </p:nvPr>
        </p:nvGraphicFramePr>
        <p:xfrm>
          <a:off x="6839402" y="2963166"/>
          <a:ext cx="4297680" cy="1381760"/>
        </p:xfrm>
        <a:graphic>
          <a:graphicData uri="http://schemas.openxmlformats.org/drawingml/2006/table">
            <a:tbl>
              <a:tblPr firstRow="1" bandRow="1">
                <a:effectLst>
                  <a:outerShdw blurRad="50800" dist="38100" dir="2700000" algn="tl" rotWithShape="0">
                    <a:prstClr val="black">
                      <a:alpha val="40000"/>
                    </a:prstClr>
                  </a:outerShdw>
                </a:effectLst>
                <a:tableStyleId>{85BE263C-DBD7-4A20-BB59-AAB30ACAA65A}</a:tableStyleId>
              </a:tblPr>
              <a:tblGrid>
                <a:gridCol w="1671872">
                  <a:extLst>
                    <a:ext uri="{9D8B030D-6E8A-4147-A177-3AD203B41FA5}">
                      <a16:colId xmlns:a16="http://schemas.microsoft.com/office/drawing/2014/main" xmlns="" val="20000"/>
                    </a:ext>
                  </a:extLst>
                </a:gridCol>
                <a:gridCol w="1421026">
                  <a:extLst>
                    <a:ext uri="{9D8B030D-6E8A-4147-A177-3AD203B41FA5}">
                      <a16:colId xmlns:a16="http://schemas.microsoft.com/office/drawing/2014/main" xmlns="" val="20001"/>
                    </a:ext>
                  </a:extLst>
                </a:gridCol>
                <a:gridCol w="1204782">
                  <a:extLst>
                    <a:ext uri="{9D8B030D-6E8A-4147-A177-3AD203B41FA5}">
                      <a16:colId xmlns:a16="http://schemas.microsoft.com/office/drawing/2014/main" xmlns="" val="20002"/>
                    </a:ext>
                  </a:extLst>
                </a:gridCol>
              </a:tblGrid>
              <a:tr h="370840">
                <a:tc>
                  <a:txBody>
                    <a:bodyPr/>
                    <a:lstStyle/>
                    <a:p>
                      <a:r>
                        <a:rPr lang="en-US" sz="1800" dirty="0">
                          <a:latin typeface="Arial" pitchFamily="34" charset="0"/>
                          <a:cs typeface="Arial" pitchFamily="34" charset="0"/>
                        </a:rPr>
                        <a:t>Team Member</a:t>
                      </a:r>
                    </a:p>
                  </a:txBody>
                  <a:tcPr>
                    <a:solidFill>
                      <a:srgbClr val="0060A8"/>
                    </a:solidFill>
                  </a:tcPr>
                </a:tc>
                <a:tc>
                  <a:txBody>
                    <a:bodyPr/>
                    <a:lstStyle/>
                    <a:p>
                      <a:r>
                        <a:rPr lang="en-US" sz="1800" dirty="0">
                          <a:latin typeface="Arial" pitchFamily="34" charset="0"/>
                          <a:cs typeface="Arial" pitchFamily="34" charset="0"/>
                        </a:rPr>
                        <a:t>Percent (%)</a:t>
                      </a:r>
                    </a:p>
                  </a:txBody>
                  <a:tcPr>
                    <a:solidFill>
                      <a:srgbClr val="0060A8"/>
                    </a:solidFill>
                  </a:tcPr>
                </a:tc>
                <a:tc>
                  <a:txBody>
                    <a:bodyPr/>
                    <a:lstStyle/>
                    <a:p>
                      <a:r>
                        <a:rPr lang="en-US" sz="1800" dirty="0">
                          <a:latin typeface="Arial" pitchFamily="34" charset="0"/>
                          <a:cs typeface="Arial" pitchFamily="34" charset="0"/>
                        </a:rPr>
                        <a:t>Amount</a:t>
                      </a:r>
                    </a:p>
                  </a:txBody>
                  <a:tcPr>
                    <a:solidFill>
                      <a:srgbClr val="0060A8"/>
                    </a:solidFill>
                  </a:tcPr>
                </a:tc>
                <a:extLst>
                  <a:ext uri="{0D108BD9-81ED-4DB2-BD59-A6C34878D82A}">
                    <a16:rowId xmlns:a16="http://schemas.microsoft.com/office/drawing/2014/main" xmlns="" val="10000"/>
                  </a:ext>
                </a:extLst>
              </a:tr>
              <a:tr h="370840">
                <a:tc>
                  <a:txBody>
                    <a:bodyPr/>
                    <a:lstStyle/>
                    <a:p>
                      <a:r>
                        <a:rPr lang="en-US" sz="1800" dirty="0">
                          <a:latin typeface="Arial" pitchFamily="34" charset="0"/>
                          <a:cs typeface="Arial" pitchFamily="34" charset="0"/>
                        </a:rPr>
                        <a:t>Frank Roberts</a:t>
                      </a:r>
                    </a:p>
                  </a:txBody>
                  <a:tcPr anchor="ctr"/>
                </a:tc>
                <a:tc>
                  <a:txBody>
                    <a:bodyPr/>
                    <a:lstStyle/>
                    <a:p>
                      <a:r>
                        <a:rPr lang="en-US" sz="1800" dirty="0">
                          <a:latin typeface="Arial" pitchFamily="34" charset="0"/>
                          <a:cs typeface="Arial" pitchFamily="34" charset="0"/>
                        </a:rPr>
                        <a:t>100.00</a:t>
                      </a:r>
                    </a:p>
                  </a:txBody>
                  <a:tcPr anchor="ctr"/>
                </a:tc>
                <a:tc>
                  <a:txBody>
                    <a:bodyPr/>
                    <a:lstStyle/>
                    <a:p>
                      <a:r>
                        <a:rPr lang="en-US" sz="1800" dirty="0">
                          <a:latin typeface="Arial" pitchFamily="34" charset="0"/>
                          <a:cs typeface="Arial" pitchFamily="34" charset="0"/>
                        </a:rPr>
                        <a:t>$4,000.00</a:t>
                      </a:r>
                    </a:p>
                  </a:txBody>
                  <a:tcPr anchor="ctr"/>
                </a:tc>
                <a:extLst>
                  <a:ext uri="{0D108BD9-81ED-4DB2-BD59-A6C34878D82A}">
                    <a16:rowId xmlns:a16="http://schemas.microsoft.com/office/drawing/2014/main" xmlns="" val="10001"/>
                  </a:ext>
                </a:extLst>
              </a:tr>
              <a:tr h="370840">
                <a:tc>
                  <a:txBody>
                    <a:bodyPr/>
                    <a:lstStyle/>
                    <a:p>
                      <a:r>
                        <a:rPr lang="en-US" sz="1800" dirty="0">
                          <a:latin typeface="Arial" pitchFamily="34" charset="0"/>
                          <a:cs typeface="Arial" pitchFamily="34" charset="0"/>
                        </a:rPr>
                        <a:t>Amy</a:t>
                      </a:r>
                      <a:r>
                        <a:rPr lang="en-US" sz="1800" baseline="0" dirty="0">
                          <a:latin typeface="Arial" pitchFamily="34" charset="0"/>
                          <a:cs typeface="Arial" pitchFamily="34" charset="0"/>
                        </a:rPr>
                        <a:t> Daniels</a:t>
                      </a:r>
                      <a:endParaRPr lang="en-US" sz="1800" dirty="0">
                        <a:latin typeface="Arial" pitchFamily="34" charset="0"/>
                        <a:cs typeface="Arial" pitchFamily="34" charset="0"/>
                      </a:endParaRPr>
                    </a:p>
                  </a:txBody>
                  <a:tcPr anchor="ctr"/>
                </a:tc>
                <a:tc>
                  <a:txBody>
                    <a:bodyPr/>
                    <a:lstStyle/>
                    <a:p>
                      <a:r>
                        <a:rPr lang="en-US" sz="1800" dirty="0">
                          <a:latin typeface="Arial" pitchFamily="34" charset="0"/>
                          <a:cs typeface="Arial" pitchFamily="34" charset="0"/>
                        </a:rPr>
                        <a:t>25.00</a:t>
                      </a:r>
                    </a:p>
                  </a:txBody>
                  <a:tcPr anchor="ctr"/>
                </a:tc>
                <a:tc>
                  <a:txBody>
                    <a:bodyPr/>
                    <a:lstStyle/>
                    <a:p>
                      <a:r>
                        <a:rPr lang="en-US" sz="1800" dirty="0">
                          <a:latin typeface="Arial" pitchFamily="34" charset="0"/>
                          <a:cs typeface="Arial" pitchFamily="34" charset="0"/>
                        </a:rPr>
                        <a:t>$1,000.00</a:t>
                      </a:r>
                    </a:p>
                  </a:txBody>
                  <a:tcPr anchor="ctr"/>
                </a:tc>
                <a:extLst>
                  <a:ext uri="{0D108BD9-81ED-4DB2-BD59-A6C34878D82A}">
                    <a16:rowId xmlns:a16="http://schemas.microsoft.com/office/drawing/2014/main" xmlns="" val="10002"/>
                  </a:ext>
                </a:extLst>
              </a:tr>
            </a:tbl>
          </a:graphicData>
        </a:graphic>
      </p:graphicFrame>
      <p:sp>
        <p:nvSpPr>
          <p:cNvPr id="15" name="TextBox 14"/>
          <p:cNvSpPr txBox="1"/>
          <p:nvPr/>
        </p:nvSpPr>
        <p:spPr>
          <a:xfrm>
            <a:off x="7678452" y="2115055"/>
            <a:ext cx="2619581" cy="369332"/>
          </a:xfrm>
          <a:prstGeom prst="rect">
            <a:avLst/>
          </a:prstGeom>
          <a:noFill/>
          <a:ln>
            <a:noFill/>
          </a:ln>
        </p:spPr>
        <p:txBody>
          <a:bodyPr wrap="square" rtlCol="0">
            <a:spAutoFit/>
          </a:bodyPr>
          <a:lstStyle/>
          <a:p>
            <a:pPr indent="-223838"/>
            <a:r>
              <a:rPr lang="en-US" sz="1800" b="1" dirty="0">
                <a:latin typeface="Arial" panose="020B0604020202020204" pitchFamily="34" charset="0"/>
                <a:cs typeface="Arial" pitchFamily="34" charset="0"/>
              </a:rPr>
              <a:t>Opportunity Splits</a:t>
            </a:r>
          </a:p>
        </p:txBody>
      </p:sp>
      <p:sp>
        <p:nvSpPr>
          <p:cNvPr id="16" name="TextBox 15"/>
          <p:cNvSpPr txBox="1"/>
          <p:nvPr/>
        </p:nvSpPr>
        <p:spPr>
          <a:xfrm>
            <a:off x="7078796" y="1382999"/>
            <a:ext cx="3818893" cy="646331"/>
          </a:xfrm>
          <a:prstGeom prst="rect">
            <a:avLst/>
          </a:prstGeom>
          <a:noFill/>
        </p:spPr>
        <p:txBody>
          <a:bodyPr wrap="square" rtlCol="0">
            <a:spAutoFit/>
          </a:bodyPr>
          <a:lstStyle/>
          <a:p>
            <a:r>
              <a:rPr lang="en-US" sz="1800" b="1" dirty="0">
                <a:latin typeface="Arial" panose="020B0604020202020204" pitchFamily="34" charset="0"/>
                <a:cs typeface="Arial" panose="020B0604020202020204" pitchFamily="34" charset="0"/>
              </a:rPr>
              <a:t>Forecast Type = Opportunity Overlay Splits (Revenue)</a:t>
            </a:r>
          </a:p>
        </p:txBody>
      </p:sp>
      <p:sp>
        <p:nvSpPr>
          <p:cNvPr id="17" name="Rounded Rectangle 16"/>
          <p:cNvSpPr/>
          <p:nvPr/>
        </p:nvSpPr>
        <p:spPr bwMode="auto">
          <a:xfrm>
            <a:off x="6382202" y="1327121"/>
            <a:ext cx="5212080" cy="3200400"/>
          </a:xfrm>
          <a:prstGeom prst="roundRect">
            <a:avLst>
              <a:gd name="adj" fmla="val 4402"/>
            </a:avLst>
          </a:prstGeom>
          <a:noFill/>
          <a:ln w="38100"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18" name="Picture 14" descr="C:\Users\jgoldie\Downloads\Complete Icon Set_opportunit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3593" y="1992570"/>
            <a:ext cx="785064" cy="78506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4" descr="C:\Users\jgoldie\Downloads\Complete Icon Set_opportunit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48165" y="1909440"/>
            <a:ext cx="785064" cy="785065"/>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p:cNvGrpSpPr/>
          <p:nvPr/>
        </p:nvGrpSpPr>
        <p:grpSpPr>
          <a:xfrm>
            <a:off x="1325766" y="4338655"/>
            <a:ext cx="3708830" cy="967006"/>
            <a:chOff x="856980" y="-116081"/>
            <a:chExt cx="3708830" cy="967006"/>
          </a:xfrm>
          <a:solidFill>
            <a:srgbClr val="FF0000"/>
          </a:solidFill>
          <a:effectLst>
            <a:outerShdw blurRad="50800" dist="38100" dir="2700000" algn="tl" rotWithShape="0">
              <a:prstClr val="black">
                <a:alpha val="40000"/>
              </a:prstClr>
            </a:outerShdw>
          </a:effectLst>
        </p:grpSpPr>
        <p:sp>
          <p:nvSpPr>
            <p:cNvPr id="21" name="Isosceles Triangle 20"/>
            <p:cNvSpPr/>
            <p:nvPr/>
          </p:nvSpPr>
          <p:spPr bwMode="auto">
            <a:xfrm>
              <a:off x="4108984" y="-116081"/>
              <a:ext cx="261635" cy="722307"/>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lnSpc>
                  <a:spcPct val="95000"/>
                </a:lnSpc>
              </a:pPr>
              <a:endParaRPr lang="en-US" sz="2400">
                <a:solidFill>
                  <a:schemeClr val="bg1"/>
                </a:solidFill>
                <a:effectLst>
                  <a:outerShdw blurRad="38100" dist="38100" dir="2700000" algn="tl">
                    <a:srgbClr val="000000">
                      <a:alpha val="43137"/>
                    </a:srgbClr>
                  </a:outerShdw>
                </a:effectLst>
              </a:endParaRPr>
            </a:p>
          </p:txBody>
        </p:sp>
        <p:sp>
          <p:nvSpPr>
            <p:cNvPr id="22" name="Rounded Rectangle 21"/>
            <p:cNvSpPr/>
            <p:nvPr/>
          </p:nvSpPr>
          <p:spPr bwMode="auto">
            <a:xfrm>
              <a:off x="856980" y="272460"/>
              <a:ext cx="3708830" cy="578465"/>
            </a:xfrm>
            <a:prstGeom prst="roundRect">
              <a:avLst>
                <a:gd name="adj" fmla="val 5016"/>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nSpc>
                  <a:spcPct val="95000"/>
                </a:lnSpc>
              </a:pPr>
              <a:r>
                <a:rPr lang="en-US" sz="1800" b="1" dirty="0">
                  <a:solidFill>
                    <a:schemeClr val="bg1"/>
                  </a:solidFill>
                  <a:effectLst>
                    <a:outerShdw blurRad="38100" dist="38100" dir="2700000" algn="tl">
                      <a:srgbClr val="000000">
                        <a:alpha val="43137"/>
                      </a:srgbClr>
                    </a:outerShdw>
                  </a:effectLst>
                </a:rPr>
                <a:t>Opportunity Amount = $8,000.00</a:t>
              </a:r>
            </a:p>
          </p:txBody>
        </p:sp>
      </p:grpSp>
      <p:grpSp>
        <p:nvGrpSpPr>
          <p:cNvPr id="27" name="Group 26"/>
          <p:cNvGrpSpPr/>
          <p:nvPr/>
        </p:nvGrpSpPr>
        <p:grpSpPr>
          <a:xfrm>
            <a:off x="7081877" y="4338655"/>
            <a:ext cx="3708830" cy="967006"/>
            <a:chOff x="856980" y="-116081"/>
            <a:chExt cx="3708830" cy="967006"/>
          </a:xfrm>
          <a:solidFill>
            <a:srgbClr val="FF0000"/>
          </a:solidFill>
          <a:effectLst>
            <a:outerShdw blurRad="50800" dist="38100" dir="2700000" algn="tl" rotWithShape="0">
              <a:prstClr val="black">
                <a:alpha val="40000"/>
              </a:prstClr>
            </a:outerShdw>
          </a:effectLst>
        </p:grpSpPr>
        <p:sp>
          <p:nvSpPr>
            <p:cNvPr id="28" name="Isosceles Triangle 27"/>
            <p:cNvSpPr/>
            <p:nvPr/>
          </p:nvSpPr>
          <p:spPr bwMode="auto">
            <a:xfrm>
              <a:off x="4108984" y="-116081"/>
              <a:ext cx="261635" cy="722307"/>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lnSpc>
                  <a:spcPct val="95000"/>
                </a:lnSpc>
              </a:pPr>
              <a:endParaRPr lang="en-US" sz="2400">
                <a:solidFill>
                  <a:schemeClr val="bg1"/>
                </a:solidFill>
                <a:effectLst>
                  <a:outerShdw blurRad="38100" dist="38100" dir="2700000" algn="tl">
                    <a:srgbClr val="000000">
                      <a:alpha val="43137"/>
                    </a:srgbClr>
                  </a:outerShdw>
                </a:effectLst>
              </a:endParaRPr>
            </a:p>
          </p:txBody>
        </p:sp>
        <p:sp>
          <p:nvSpPr>
            <p:cNvPr id="29" name="Rounded Rectangle 28"/>
            <p:cNvSpPr/>
            <p:nvPr/>
          </p:nvSpPr>
          <p:spPr bwMode="auto">
            <a:xfrm>
              <a:off x="856980" y="272460"/>
              <a:ext cx="3708830" cy="578465"/>
            </a:xfrm>
            <a:prstGeom prst="roundRect">
              <a:avLst>
                <a:gd name="adj" fmla="val 5016"/>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nSpc>
                  <a:spcPct val="95000"/>
                </a:lnSpc>
              </a:pPr>
              <a:r>
                <a:rPr lang="en-US" sz="1800" b="1" dirty="0">
                  <a:solidFill>
                    <a:schemeClr val="bg1"/>
                  </a:solidFill>
                  <a:effectLst>
                    <a:outerShdw blurRad="38100" dist="38100" dir="2700000" algn="tl">
                      <a:srgbClr val="000000">
                        <a:alpha val="43137"/>
                      </a:srgbClr>
                    </a:outerShdw>
                  </a:effectLst>
                </a:rPr>
                <a:t>Opportunity Amount = $4,000.00</a:t>
              </a:r>
            </a:p>
          </p:txBody>
        </p:sp>
      </p:grpSp>
    </p:spTree>
    <p:custDataLst>
      <p:tags r:id="rId1"/>
    </p:custData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19"/>
          <p:cNvSpPr>
            <a:spLocks noGrp="1"/>
          </p:cNvSpPr>
          <p:nvPr>
            <p:ph idx="1"/>
          </p:nvPr>
        </p:nvSpPr>
        <p:spPr/>
        <p:txBody>
          <a:bodyPr/>
          <a:lstStyle/>
          <a:p>
            <a:pPr lvl="0"/>
            <a:r>
              <a:rPr lang="en-US" dirty="0"/>
              <a:t>Allows organizations to forecast on custom opportunity currency fields</a:t>
            </a:r>
            <a:r>
              <a:rPr lang="en-US" sz="1800" dirty="0"/>
              <a:t>.</a:t>
            </a:r>
          </a:p>
        </p:txBody>
      </p:sp>
      <p:sp>
        <p:nvSpPr>
          <p:cNvPr id="6" name="Title 5"/>
          <p:cNvSpPr>
            <a:spLocks noGrp="1"/>
          </p:cNvSpPr>
          <p:nvPr>
            <p:ph type="title"/>
          </p:nvPr>
        </p:nvSpPr>
        <p:spPr/>
        <p:txBody>
          <a:bodyPr/>
          <a:lstStyle/>
          <a:p>
            <a:r>
              <a:rPr lang="en-CA"/>
              <a:t>Forecasting by Custom Fields</a:t>
            </a:r>
            <a:endParaRPr lang="en-US" dirty="0"/>
          </a:p>
        </p:txBody>
      </p:sp>
      <p:sp>
        <p:nvSpPr>
          <p:cNvPr id="5" name="Slide Number Placeholder 4"/>
          <p:cNvSpPr>
            <a:spLocks noGrp="1"/>
          </p:cNvSpPr>
          <p:nvPr>
            <p:ph type="sldNum" sz="quarter" idx="4"/>
          </p:nvPr>
        </p:nvSpPr>
        <p:spPr/>
        <p:txBody>
          <a:bodyPr/>
          <a:lstStyle/>
          <a:p>
            <a:fld id="{812A5277-1DB9-460F-9A21-B857ABB32666}" type="slidenum">
              <a:rPr lang="en-US" smtClean="0"/>
              <a:pPr/>
              <a:t>99</a:t>
            </a:fld>
            <a:endParaRPr lang="en-US" dirty="0"/>
          </a:p>
        </p:txBody>
      </p:sp>
      <p:sp>
        <p:nvSpPr>
          <p:cNvPr id="7" name="Content Placeholder 2"/>
          <p:cNvSpPr txBox="1">
            <a:spLocks/>
          </p:cNvSpPr>
          <p:nvPr/>
        </p:nvSpPr>
        <p:spPr>
          <a:xfrm>
            <a:off x="275493" y="1634702"/>
            <a:ext cx="5333999" cy="4900256"/>
          </a:xfrm>
          <a:prstGeom prst="rect">
            <a:avLst/>
          </a:prstGeom>
        </p:spPr>
        <p:txBody>
          <a:bodyPr>
            <a:noAutofit/>
          </a:bodyPr>
          <a:lstStyle/>
          <a:p>
            <a:pPr marL="457200" marR="0" lvl="0" indent="-457200" algn="l" defTabSz="914400" rtl="0" eaLnBrk="1" fontAlgn="base" latinLnBrk="0" hangingPunct="1">
              <a:lnSpc>
                <a:spcPct val="100000"/>
              </a:lnSpc>
              <a:spcBef>
                <a:spcPts val="600"/>
              </a:spcBef>
              <a:spcAft>
                <a:spcPct val="0"/>
              </a:spcAft>
              <a:buClrTx/>
              <a:buSzTx/>
              <a:buFont typeface="+mj-lt"/>
              <a:buAutoNum type="arabicPeriod"/>
              <a:tabLst/>
              <a:defRPr/>
            </a:pPr>
            <a:r>
              <a:rPr kumimoji="0" lang="en-US" b="0" i="0" u="none" strike="noStrike" kern="0" cap="none" spc="0" normalizeH="0" baseline="0" noProof="0" dirty="0">
                <a:ln>
                  <a:noFill/>
                </a:ln>
                <a:solidFill>
                  <a:schemeClr val="tx1"/>
                </a:solidFill>
                <a:effectLst/>
                <a:uLnTx/>
                <a:uFillTx/>
                <a:latin typeface="+mn-lt"/>
                <a:ea typeface="+mn-ea"/>
                <a:cs typeface="Arial" pitchFamily="34" charset="0"/>
              </a:rPr>
              <a:t>Create a custom opportunity currency field.</a:t>
            </a:r>
          </a:p>
          <a:p>
            <a:pPr marL="457200" marR="0" lvl="0" indent="-457200" algn="l" defTabSz="914400" rtl="0" eaLnBrk="1" fontAlgn="base" latinLnBrk="0" hangingPunct="1">
              <a:lnSpc>
                <a:spcPct val="100000"/>
              </a:lnSpc>
              <a:spcBef>
                <a:spcPts val="600"/>
              </a:spcBef>
              <a:spcAft>
                <a:spcPct val="0"/>
              </a:spcAft>
              <a:buClrTx/>
              <a:buSzTx/>
              <a:buFont typeface="+mj-lt"/>
              <a:buAutoNum type="arabicPeriod"/>
              <a:tabLst/>
              <a:defRPr/>
            </a:pPr>
            <a:endParaRPr kumimoji="0" lang="en-US" b="0" i="0" u="none" strike="noStrike" kern="0" cap="none" spc="0" normalizeH="0" baseline="0" noProof="0" dirty="0">
              <a:ln>
                <a:noFill/>
              </a:ln>
              <a:solidFill>
                <a:schemeClr val="tx1"/>
              </a:solidFill>
              <a:effectLst/>
              <a:uLnTx/>
              <a:uFillTx/>
              <a:latin typeface="+mn-lt"/>
              <a:ea typeface="+mn-ea"/>
              <a:cs typeface="Arial" pitchFamily="34" charset="0"/>
            </a:endParaRPr>
          </a:p>
          <a:p>
            <a:pPr marL="457200" marR="0" lvl="0" indent="-457200" algn="l" defTabSz="914400" rtl="0" eaLnBrk="1" fontAlgn="base" latinLnBrk="0" hangingPunct="1">
              <a:lnSpc>
                <a:spcPct val="100000"/>
              </a:lnSpc>
              <a:spcBef>
                <a:spcPts val="600"/>
              </a:spcBef>
              <a:spcAft>
                <a:spcPct val="0"/>
              </a:spcAft>
              <a:buClrTx/>
              <a:buSzTx/>
              <a:buFont typeface="+mj-lt"/>
              <a:buAutoNum type="arabicPeriod"/>
              <a:tabLst/>
              <a:defRPr/>
            </a:pPr>
            <a:endParaRPr kumimoji="0" lang="en-US" b="0" i="0" u="none" strike="noStrike" kern="0" cap="none" spc="0" normalizeH="0" baseline="0" noProof="0" dirty="0">
              <a:ln>
                <a:noFill/>
              </a:ln>
              <a:solidFill>
                <a:schemeClr val="tx1"/>
              </a:solidFill>
              <a:effectLst/>
              <a:uLnTx/>
              <a:uFillTx/>
              <a:latin typeface="+mn-lt"/>
              <a:ea typeface="+mn-ea"/>
              <a:cs typeface="Arial" pitchFamily="34" charset="0"/>
            </a:endParaRPr>
          </a:p>
          <a:p>
            <a:pPr marL="457200" marR="0" lvl="0" indent="-457200" algn="l" defTabSz="914400" rtl="0" eaLnBrk="1" fontAlgn="base" latinLnBrk="0" hangingPunct="1">
              <a:lnSpc>
                <a:spcPct val="100000"/>
              </a:lnSpc>
              <a:spcBef>
                <a:spcPts val="600"/>
              </a:spcBef>
              <a:spcAft>
                <a:spcPct val="0"/>
              </a:spcAft>
              <a:buClrTx/>
              <a:buSzTx/>
              <a:buFont typeface="+mj-lt"/>
              <a:buAutoNum type="arabicPeriod"/>
              <a:tabLst/>
              <a:defRPr/>
            </a:pPr>
            <a:r>
              <a:rPr kumimoji="0" lang="en-US" b="0" i="0" u="none" strike="noStrike" kern="0" cap="none" spc="0" normalizeH="0" baseline="0" noProof="0" dirty="0">
                <a:ln>
                  <a:noFill/>
                </a:ln>
                <a:solidFill>
                  <a:schemeClr val="tx1"/>
                </a:solidFill>
                <a:effectLst/>
                <a:uLnTx/>
                <a:uFillTx/>
                <a:latin typeface="+mn-lt"/>
                <a:ea typeface="+mn-ea"/>
                <a:cs typeface="Arial" pitchFamily="34" charset="0"/>
              </a:rPr>
              <a:t>Enable opportunity splits and add a custom split type for the custom field.</a:t>
            </a:r>
          </a:p>
          <a:p>
            <a:pPr marL="457200" marR="0" lvl="0" indent="-457200" algn="l" defTabSz="914400" rtl="0" eaLnBrk="1" fontAlgn="base" latinLnBrk="0" hangingPunct="1">
              <a:lnSpc>
                <a:spcPct val="100000"/>
              </a:lnSpc>
              <a:spcBef>
                <a:spcPts val="600"/>
              </a:spcBef>
              <a:spcAft>
                <a:spcPct val="0"/>
              </a:spcAft>
              <a:buClrTx/>
              <a:buSzTx/>
              <a:buFont typeface="+mj-lt"/>
              <a:buAutoNum type="arabicPeriod"/>
              <a:tabLst/>
              <a:defRPr/>
            </a:pPr>
            <a:endParaRPr kumimoji="0" lang="en-US" b="0" i="0" u="none" strike="noStrike" kern="0" cap="none" spc="0" normalizeH="0" baseline="0" noProof="0" dirty="0">
              <a:ln>
                <a:noFill/>
              </a:ln>
              <a:solidFill>
                <a:schemeClr val="tx1"/>
              </a:solidFill>
              <a:effectLst/>
              <a:uLnTx/>
              <a:uFillTx/>
              <a:latin typeface="+mn-lt"/>
              <a:ea typeface="+mn-ea"/>
              <a:cs typeface="Arial" pitchFamily="34" charset="0"/>
            </a:endParaRPr>
          </a:p>
          <a:p>
            <a:pPr marL="457200" marR="0" lvl="0" indent="-457200" algn="l" defTabSz="914400" rtl="0" eaLnBrk="1" fontAlgn="base" latinLnBrk="0" hangingPunct="1">
              <a:lnSpc>
                <a:spcPct val="100000"/>
              </a:lnSpc>
              <a:spcBef>
                <a:spcPts val="600"/>
              </a:spcBef>
              <a:spcAft>
                <a:spcPct val="0"/>
              </a:spcAft>
              <a:buClrTx/>
              <a:buSzTx/>
              <a:buFont typeface="+mj-lt"/>
              <a:buAutoNum type="arabicPeriod"/>
              <a:tabLst/>
              <a:defRPr/>
            </a:pPr>
            <a:endParaRPr kumimoji="0" lang="en-US" b="0" i="0" u="none" strike="noStrike" kern="0" cap="none" spc="0" normalizeH="0" baseline="0" noProof="0" dirty="0">
              <a:ln>
                <a:noFill/>
              </a:ln>
              <a:solidFill>
                <a:schemeClr val="tx1"/>
              </a:solidFill>
              <a:effectLst/>
              <a:uLnTx/>
              <a:uFillTx/>
              <a:latin typeface="+mn-lt"/>
              <a:ea typeface="+mn-ea"/>
              <a:cs typeface="Arial" pitchFamily="34" charset="0"/>
            </a:endParaRPr>
          </a:p>
          <a:p>
            <a:pPr marL="457200" marR="0" lvl="0" indent="-457200" algn="l" defTabSz="914400" rtl="0" eaLnBrk="1" fontAlgn="base" latinLnBrk="0" hangingPunct="1">
              <a:lnSpc>
                <a:spcPct val="100000"/>
              </a:lnSpc>
              <a:spcBef>
                <a:spcPts val="600"/>
              </a:spcBef>
              <a:spcAft>
                <a:spcPct val="0"/>
              </a:spcAft>
              <a:buClrTx/>
              <a:buSzTx/>
              <a:buFont typeface="+mj-lt"/>
              <a:buAutoNum type="arabicPeriod"/>
              <a:tabLst/>
              <a:defRPr/>
            </a:pPr>
            <a:r>
              <a:rPr kumimoji="0" lang="en-US" b="0" i="0" u="none" strike="noStrike" kern="0" cap="none" spc="0" normalizeH="0" baseline="0" noProof="0" dirty="0">
                <a:ln>
                  <a:noFill/>
                </a:ln>
                <a:solidFill>
                  <a:schemeClr val="tx1"/>
                </a:solidFill>
                <a:effectLst/>
                <a:uLnTx/>
                <a:uFillTx/>
                <a:latin typeface="+mn-lt"/>
                <a:ea typeface="+mn-ea"/>
                <a:cs typeface="Arial" pitchFamily="34" charset="0"/>
              </a:rPr>
              <a:t>Add a forecast type for the custom split type.</a:t>
            </a:r>
          </a:p>
        </p:txBody>
      </p:sp>
      <p:sp>
        <p:nvSpPr>
          <p:cNvPr id="8" name="Slide Number Placeholder 3"/>
          <p:cNvSpPr txBox="1">
            <a:spLocks/>
          </p:cNvSpPr>
          <p:nvPr/>
        </p:nvSpPr>
        <p:spPr bwMode="white">
          <a:xfrm>
            <a:off x="7543800" y="6136350"/>
            <a:ext cx="609600" cy="228600"/>
          </a:xfrm>
          <a:prstGeom prst="rect">
            <a:avLst/>
          </a:prstGeom>
        </p:spPr>
        <p:txBody>
          <a:bodyPr vert="horz" lIns="91424" tIns="0" rIns="91424" bIns="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D8CE1C93-6442-4728-BDA3-6BAA94AAB231}" type="slidenum">
              <a:rPr kumimoji="0" lang="en-US" sz="1100" b="0"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99</a:t>
            </a:fld>
            <a:endParaRPr kumimoji="0" lang="en-US" sz="11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grpSp>
        <p:nvGrpSpPr>
          <p:cNvPr id="9" name="Group 8"/>
          <p:cNvGrpSpPr/>
          <p:nvPr/>
        </p:nvGrpSpPr>
        <p:grpSpPr>
          <a:xfrm>
            <a:off x="6794970" y="1670376"/>
            <a:ext cx="4406430" cy="792000"/>
            <a:chOff x="921708" y="1975843"/>
            <a:chExt cx="4180981" cy="688014"/>
          </a:xfrm>
        </p:grpSpPr>
        <p:pic>
          <p:nvPicPr>
            <p:cNvPr id="10" name="Picture 2"/>
            <p:cNvPicPr>
              <a:picLocks noChangeAspect="1" noChangeArrowheads="1"/>
            </p:cNvPicPr>
            <p:nvPr/>
          </p:nvPicPr>
          <p:blipFill>
            <a:blip r:embed="rId4" cstate="print"/>
            <a:srcRect b="7918"/>
            <a:stretch>
              <a:fillRect/>
            </a:stretch>
          </p:blipFill>
          <p:spPr bwMode="auto">
            <a:xfrm>
              <a:off x="927713" y="1975843"/>
              <a:ext cx="4165292" cy="678388"/>
            </a:xfrm>
            <a:prstGeom prst="rect">
              <a:avLst/>
            </a:prstGeom>
            <a:noFill/>
            <a:ln w="6350">
              <a:solidFill>
                <a:schemeClr val="bg1">
                  <a:lumMod val="75000"/>
                </a:schemeClr>
              </a:solidFill>
              <a:miter lim="800000"/>
              <a:headEnd/>
              <a:tailEnd/>
            </a:ln>
            <a:effectLst>
              <a:outerShdw blurRad="50800" dist="38100" dir="2700000" algn="tl" rotWithShape="0">
                <a:prstClr val="black">
                  <a:alpha val="40000"/>
                </a:prstClr>
              </a:outerShdw>
            </a:effectLst>
          </p:spPr>
        </p:pic>
        <p:sp>
          <p:nvSpPr>
            <p:cNvPr id="11" name="Rectangle 10"/>
            <p:cNvSpPr/>
            <p:nvPr/>
          </p:nvSpPr>
          <p:spPr bwMode="auto">
            <a:xfrm>
              <a:off x="921708" y="2346223"/>
              <a:ext cx="4180981" cy="317634"/>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grpSp>
      <p:grpSp>
        <p:nvGrpSpPr>
          <p:cNvPr id="12" name="Group 11"/>
          <p:cNvGrpSpPr/>
          <p:nvPr/>
        </p:nvGrpSpPr>
        <p:grpSpPr>
          <a:xfrm>
            <a:off x="6355350" y="2803329"/>
            <a:ext cx="5303247" cy="1620000"/>
            <a:chOff x="964784" y="3215072"/>
            <a:chExt cx="5031625" cy="1404491"/>
          </a:xfrm>
        </p:grpSpPr>
        <p:pic>
          <p:nvPicPr>
            <p:cNvPr id="13" name="Picture 2"/>
            <p:cNvPicPr>
              <a:picLocks noChangeAspect="1" noChangeArrowheads="1"/>
            </p:cNvPicPr>
            <p:nvPr/>
          </p:nvPicPr>
          <p:blipFill>
            <a:blip r:embed="rId5" cstate="print"/>
            <a:srcRect/>
            <a:stretch>
              <a:fillRect/>
            </a:stretch>
          </p:blipFill>
          <p:spPr bwMode="auto">
            <a:xfrm>
              <a:off x="964784" y="3215072"/>
              <a:ext cx="5012375" cy="1389239"/>
            </a:xfrm>
            <a:prstGeom prst="rect">
              <a:avLst/>
            </a:prstGeom>
            <a:noFill/>
            <a:ln w="6350">
              <a:solidFill>
                <a:schemeClr val="bg1">
                  <a:lumMod val="75000"/>
                </a:schemeClr>
              </a:solidFill>
              <a:miter lim="800000"/>
              <a:headEnd/>
              <a:tailEnd/>
            </a:ln>
            <a:effectLst>
              <a:outerShdw blurRad="50800" dist="38100" dir="2700000" algn="tl" rotWithShape="0">
                <a:prstClr val="black">
                  <a:alpha val="40000"/>
                </a:prstClr>
              </a:outerShdw>
            </a:effectLst>
          </p:spPr>
        </p:pic>
        <p:sp>
          <p:nvSpPr>
            <p:cNvPr id="14" name="Rectangle 13"/>
            <p:cNvSpPr/>
            <p:nvPr/>
          </p:nvSpPr>
          <p:spPr bwMode="auto">
            <a:xfrm>
              <a:off x="976426" y="4301929"/>
              <a:ext cx="5019983" cy="317634"/>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grpSp>
      <p:grpSp>
        <p:nvGrpSpPr>
          <p:cNvPr id="15" name="Group 14"/>
          <p:cNvGrpSpPr/>
          <p:nvPr/>
        </p:nvGrpSpPr>
        <p:grpSpPr>
          <a:xfrm>
            <a:off x="6399318" y="4781867"/>
            <a:ext cx="5232908" cy="1512000"/>
            <a:chOff x="2227045" y="5210439"/>
            <a:chExt cx="4972464" cy="1320487"/>
          </a:xfrm>
        </p:grpSpPr>
        <p:pic>
          <p:nvPicPr>
            <p:cNvPr id="16" name="Picture 7" descr="C:\Users\jcote\AppData\Local\Temp\SNAGHTML1c76f3f.PNG"/>
            <p:cNvPicPr>
              <a:picLocks noChangeAspect="1" noChangeArrowheads="1"/>
            </p:cNvPicPr>
            <p:nvPr/>
          </p:nvPicPr>
          <p:blipFill>
            <a:blip r:embed="rId6" cstate="print"/>
            <a:srcRect l="1369" t="4438" r="564" b="4224"/>
            <a:stretch>
              <a:fillRect/>
            </a:stretch>
          </p:blipFill>
          <p:spPr bwMode="auto">
            <a:xfrm>
              <a:off x="2227045" y="5210439"/>
              <a:ext cx="4972464" cy="1320487"/>
            </a:xfrm>
            <a:prstGeom prst="rect">
              <a:avLst/>
            </a:prstGeom>
            <a:noFill/>
            <a:ln w="6350">
              <a:solidFill>
                <a:schemeClr val="bg1">
                  <a:lumMod val="75000"/>
                </a:schemeClr>
              </a:solidFill>
              <a:miter lim="800000"/>
              <a:headEnd/>
              <a:tailEnd/>
            </a:ln>
            <a:effectLst>
              <a:outerShdw blurRad="50800" dist="38100" dir="2700000" algn="tl" rotWithShape="0">
                <a:prstClr val="black">
                  <a:alpha val="40000"/>
                </a:prstClr>
              </a:outerShdw>
            </a:effectLst>
          </p:spPr>
        </p:pic>
        <p:sp>
          <p:nvSpPr>
            <p:cNvPr id="17" name="Rectangle 16"/>
            <p:cNvSpPr/>
            <p:nvPr/>
          </p:nvSpPr>
          <p:spPr bwMode="auto">
            <a:xfrm>
              <a:off x="4075620" y="5274102"/>
              <a:ext cx="1930274" cy="221381"/>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gr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TAG_VCONFIG" val="PD94bWwgdmVyc2lvbj0iMS4wIiBlbmNvZGluZz0iVVRGLTgiPz4NPGNvbmZpZ3VyYXRpb24+DQk8Y29sb3JzPg0JCTx1aWNvbG9yIG5hbWU9InByaW1hcnkiIHZhbHVlPSIweDZGODQ4OCIvPg0KCQk8dWljb2xvciBuYW1lPSJnbG93IiB2YWx1ZT0iMHgzNUQzMzQiLz4NCgkJPHVpY29sb3IgbmFtZT0idGV4dCIgdmFsdWU9IjB4RkZGRkZGIi8+DQoJCTx1aWNvbG9yIG5hbWU9ImxpZ2h0IiB2YWx1ZT0iMHg0RTVENjAiLz4NCgkJPHVpY29sb3IgbmFtZT0ic2hhZG93IiB2YWx1ZT0iMHgwMDAwMDAiLz4NCiAgPHVpY29sb3IgbmFtZT0iYmFja2dyb3VuZCIgdmFsdWU9IjB4NzI3OTcxIi8+DQoJPC9jb2xvcnM+DQo8bGF5b3V0Pg0KPHVpc2hvdyBuYW1lPSJwcmVzZW50YXRpb250aXRsZSIgdmFsdWU9InRydWUiLz4JCQ0KICA8dWlzaG93IG5hbWU9InByZXNlbnRlcnBob3RvIiB2YWx1ZT0idHJ1ZSIvPg0KICA8dWlzaG93IG5hbWU9InByZXNlbnRlcm5hbWUiIHZhbHVlPSJ0cnVlIi8+CQkJDQogIDx1aXNob3cgbmFtZT0icHJlc2VudGVydGl0bGUiIHZhbHVlPSJ0cnVlIi8+CQkJDQogIDx1aXNob3cgbmFtZT0icHJlc2VudGVyZW1haWwiIHZhbHVlPSJ0cnVlIi8+CQkJDQogIDx1aXNob3cgbmFtZT0icHJlc2VudGVyYmlvIiB2YWx1ZT0idHJ1ZSIvPgkJCQ0KICA8dWlzaG93IG5hbWU9ImNvbXBhbnlsb2dvIiB2YWx1ZT0idHJ1ZSIvPgkJCQkNCiAgPHVpc2hvdyBuYW1lPSJzaWRlYmFyIiB2YWx1ZT0idHJ1ZSIvPgkJCQkJDQogIDx1aXNob3cgbmFtZT0ib3V0bGluZSIgdmFsdWU9InRydWUiLz4NCiAgPHVpc2hvdyBuYW1lPSJ0aHVtYm5haWwiIHZhbHVlPSJ0cnVlIi8+DQogIDx1aXNob3cgbmFtZT0ibm90ZXMiIHZhbHVlPSJ0cnVlIi8+DQogIDx1aXNob3cgbmFtZT0ic2VhcmNoIiB2YWx1ZT0idHJ1ZSIvPg0KICA8dWlzaG93IG5hbWU9ImF0dGFjaG1lbnRzIiB2YWx1ZT0idHJ1ZSIvPgkJCQkNCiAgPHVpc2hvdyBuYW1lPSJ1dGlscyIgdmFsdWU9InRydWUiLz4JCQkJCQ0KICA8dWlzaG93IG5hbWU9InZvbHVtZSIgdmFsdWU9InRydWUiLz4JCQkJCQ0KICA8dWlzaG93IG5hbWU9InBsYXliYXIiIHZhbHVlPSJ0cnVlIi8+CQkJCQkNCiAgPHVpc2hvdyBuYW1lPSJ0YWxraW5naGVhZCIgdmFsdWU9InRydWUiLz4JCQkJCQ0KICA8dWlzaG93IG5hbWU9InNpZGViYXJvbnJpZ2h0IiB2YWx1ZT0idHJ1ZSIvPgkJCQ0KICA8dWlzaG93IG5hbWU9InZpZXdjaGFuZ2UiIHZhbHVlPSJ0cnVlIi8+CQkJCQ0KICA8dWlzaG93IG5hbWU9ImFsd2F5c1NjcnVuY2giIHZhbHVlPSJmYWxzZSIvPgkJCQkNCiAgPHVpc2hvdyBuYW1lPSJpbml0aWFsZGlzcGxheW1vZGVpc25vcm1hbCIgdmFsdWU9InRydWUiLz4JDQogIDx1aXJlcGxhY2UgbmFtZT0ibG9nbyIgdmFsdWU9IiIvPg0KICA8dWlyZXBsYWNlIG5hbWU9ImJnaW1hZ2UiIHZhbHVlPSIiLz4NCiAgPHVpcmVwbGFjZSBuYW1lPSJpbml0aWFsdGFiIiB2YWx1ZT0ib3V0bGluZSIvPg0KPC9sYXlvdXQ+DQoNPC9jb25maWd1cmF0aW9uPg0N"/>
  <p:tag name="MMPROD_UIDATA" val="&lt;database version=&quot;6.0&quot;&gt;&lt;object type=&quot;1&quot; unique_id=&quot;10001&quot;&gt;&lt;property id=&quot;20141&quot; value=&quot;test&quot;/&gt;&lt;property id=&quot;20148&quot; value=&quot;5&quot;/&gt;&lt;property id=&quot;20224&quot; value=&quot;C:\Documents and Settings\jbivins\My Documents\My Adobe Presentations\test&quot;/&gt;&lt;property id=&quot;20250&quot; value=&quot;0&quot;/&gt;&lt;property id=&quot;20251&quot; value=&quot;0&quot;/&gt;&lt;property id=&quot;20259&quot; value=&quot;0&quot;/&gt;&lt;object type=&quot;8&quot; unique_id=&quot;10002&quot;&gt;&lt;/object&gt;&lt;object type=&quot;2&quot; unique_id=&quot;10003&quot;&gt;&lt;object type=&quot;3&quot; unique_id=&quot;10004&quot;&gt;&lt;property id=&quot;20148&quot; value=&quot;5&quot;/&gt;&lt;property id=&quot;20300&quot; value=&quot;Slide 1 - &amp;quot;Administrator eLearning Template&amp;quot;&quot;/&gt;&lt;property id=&quot;20303&quot; value=&quot;-1&quot;/&gt;&lt;property id=&quot;20307&quot; value=&quot;256&quot;/&gt;&lt;property id=&quot;20309&quot; value=&quot;-1&quot;/&gt;&lt;/object&gt;&lt;object type=&quot;3&quot; unique_id=&quot;10005&quot;&gt;&lt;property id=&quot;20148&quot; value=&quot;5&quot;/&gt;&lt;property id=&quot;20300&quot; value=&quot;Slide 2 - &amp;quot;Objectives&amp;quot;&quot;/&gt;&lt;property id=&quot;20303&quot; value=&quot;-1&quot;/&gt;&lt;property id=&quot;20307&quot; value=&quot;257&quot;/&gt;&lt;property id=&quot;20309&quot; value=&quot;-1&quot;/&gt;&lt;/object&gt;&lt;object type=&quot;3&quot; unique_id=&quot;10054&quot;&gt;&lt;property id=&quot;20148&quot; value=&quot;5&quot;/&gt;&lt;property id=&quot;20300&quot; value=&quot;Slide 3 - &amp;quot;Agenda&amp;quot;&quot;/&gt;&lt;property id=&quot;20303&quot; value=&quot;-1&quot;/&gt;&lt;property id=&quot;20307&quot; value=&quot;258&quot;/&gt;&lt;property id=&quot;20309&quot; value=&quot;-1&quot;/&gt;&lt;/object&gt;&lt;object type=&quot;3&quot; unique_id=&quot;10055&quot;&gt;&lt;property id=&quot;20148&quot; value=&quot;5&quot;/&gt;&lt;property id=&quot;20300&quot; value=&quot;Slide 4 - &amp;quot;Exercise&amp;quot;&quot;/&gt;&lt;property id=&quot;20303&quot; value=&quot;-1&quot;/&gt;&lt;property id=&quot;20307&quot; value=&quot;259&quot;/&gt;&lt;property id=&quot;20309&quot; value=&quot;-1&quot;/&gt;&lt;/object&gt;&lt;object type=&quot;3&quot; unique_id=&quot;10146&quot;&gt;&lt;property id=&quot;20148&quot; value=&quot;5&quot;/&gt;&lt;property id=&quot;20300&quot; value=&quot;Slide 6 - &amp;quot;Sample Screen&amp;quot;&quot;/&gt;&lt;property id=&quot;20303&quot; value=&quot;-1&quot;/&gt;&lt;property id=&quot;20307&quot; value=&quot;260&quot;/&gt;&lt;/object&gt;&lt;object type=&quot;3&quot; unique_id=&quot;10195&quot;&gt;&lt;property id=&quot;20148&quot; value=&quot;5&quot;/&gt;&lt;property id=&quot;20300&quot; value=&quot;Slide 5 - &amp;quot;Standard Text Page&amp;quot;&quot;/&gt;&lt;property id=&quot;20303&quot; value=&quot;-1&quot;/&gt;&lt;property id=&quot;20307&quot; value=&quot;261&quot;/&gt;&lt;/object&gt;&lt;object type=&quot;3&quot; unique_id=&quot;23636&quot;&gt;&lt;property id=&quot;20148&quot; value=&quot;5&quot;/&gt;&lt;property id=&quot;20300&quot; value=&quot;Slide 7 - &amp;quot;Sample Table&amp;quot;&quot;/&gt;&lt;property id=&quot;20307&quot; value=&quot;262&quot;/&gt;&lt;/object&gt;&lt;object type=&quot;3&quot; unique_id=&quot;23637&quot;&gt;&lt;property id=&quot;20148&quot; value=&quot;5&quot;/&gt;&lt;property id=&quot;20300&quot; value=&quot;Slide 8 - &amp;quot;Sample Code&amp;quot;&quot;/&gt;&lt;property id=&quot;20307&quot; value=&quot;263&quot;/&gt;&lt;/object&gt;&lt;/object&gt;&lt;object type=&quot;4&quot; unique_id=&quot;10110&quot;&gt;&lt;/object&gt;&lt;/object&gt;&lt;/database&gt;"/>
  <p:tag name="ARTICULATE_PRESENTATION_ID" val="5180"/>
  <p:tag name="ARTICULATE_PROJECT_CHECK" val="0"/>
  <p:tag name="PRESENTATION_PLAYLIST_COUNT" val="0"/>
  <p:tag name="PRESENTATION_PRESENTER_SLIDE_LEVEL" val="0"/>
  <p:tag name="PRESENTER_PREVIEW_MODE_REFRESH" val="0"/>
  <p:tag name="ARTICULATE_LOGO" val="Salesforce Cloud + Bug Logo for eLearning.jpg"/>
  <p:tag name="ARTICULATE_PRESENTER_GUID" val="-1"/>
  <p:tag name="ARTICULATE_LMS" val="0"/>
  <p:tag name="LAUNCHINNEWWINDOW" val="0"/>
  <p:tag name="LASTPUBLISHED" val="C:\Documents and Settings\jgoldie\My Documents\My Articulate Projects\eLearning Template 3\player.html"/>
  <p:tag name="ARTICULATE_TEMPLATE_GUID" val="1a000000-6000-0000-b000-000000000001"/>
  <p:tag name="ARTICULATE_TEMPLATE" val="Corporate Communications"/>
  <p:tag name="PLAYERLOGOHEIGHT" val="221"/>
  <p:tag name="PLAYERLOGOWIDTH" val="260"/>
  <p:tag name="PRESENTER_PREVIEW_START" val="1"/>
  <p:tag name="PRESENTER_PREVIEW_END" val="51"/>
  <p:tag name="PRESENTER_PREVIEW_MODE" val="0"/>
  <p:tag name="ARTICULATE_META_COURSE_VERSION_SET" val="True"/>
  <p:tag name="ARTICULATE_META_NAME_SET" val="True"/>
  <p:tag name="ARTICULATE_REFERENCE_ID" val="1a9808e1-1406-4f9c-9b93-139d82334872"/>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9249830-u:\template revamp\template revamp 16x9 - do not use yet.pptx"/>
  <p:tag name="ARTICULATE_PRESENTER_VERSION" val="7"/>
  <p:tag name="ARTICULATE_USED_PAGE_ORIENTATION" val="1"/>
  <p:tag name="ARTICULATE_USED_PAGE_SIZE" val="7"/>
  <p:tag name="ARTICULATE_SLIDE_THUMBNAIL_REFRESH" val="1"/>
  <p:tag name="ARTICULATE_SLIDE_COUNT" val="11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DUPLICATEID" val="11343d4f2bb64e6dbd2e7932ae518e4f"/>
</p:tagLst>
</file>

<file path=ppt/tags/tag110.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11.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GUID" val="80fc83e6-684c-46d5-acb3-c7e8ca465630"/>
  <p:tag name="ARTICULATE_SLIDE_NAV" val="1"/>
  <p:tag name="AUDIO_ID" val="325"/>
  <p:tag name="ARTICULATE_USED_LAYOUT" val="1"/>
  <p:tag name="ARTICULATE_NAV_LEVEL" val="1"/>
  <p:tag name="ARTICULATE_SLIDE_PRESENTER_GUID" val="8c7b521f-39ff-4838-b774-cc024196b4db"/>
  <p:tag name="ARTICULATE_SLIDE_PAUSE" val="0"/>
  <p:tag name="ARTICULATE_LOCK_SLIDE" val="0"/>
  <p:tag name="ARTICULATE_HIDE_SLIDE" val="0"/>
  <p:tag name="ARTICULATE_PLAYER_CONTROL_PREVIOUS" val="True"/>
  <p:tag name="ARTICULATE_PLAYER_CONTROL_NEXT" val="True"/>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UDIO_ID" val="455"/>
  <p:tag name="ARTICULATE_USED_LAYOUT" val="2"/>
  <p:tag name="ARTICULATE_NAV_LEVEL" val="1"/>
  <p:tag name="ARTICULATE_SLIDE_PRESENTER_GUID" val="8c7b521f-39ff-4838-b774-cc024196b4db"/>
  <p:tag name="ARTICULATE_SLIDE_PAUSE" val="0"/>
  <p:tag name="ARTICULATE_LOCK_SLIDE" val="0"/>
  <p:tag name="ARTICULATE_HIDE_SLIDE" val="0"/>
  <p:tag name="ARTICULATE_PLAYER_CONTROL_PREVIOUS" val="True"/>
  <p:tag name="ARTICULATE_PLAYER_CONTROL_NEXT" val="True"/>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UDIO_ID" val="454"/>
  <p:tag name="ARTICULATE_USED_LAYOUT" val="1"/>
  <p:tag name="ARTICULATE_NAV_LEVEL" val="1"/>
  <p:tag name="ARTICULATE_SLIDE_PRESENTER_GUID" val="8c7b521f-39ff-4838-b774-cc024196b4db"/>
  <p:tag name="ARTICULATE_SLIDE_PAUSE" val="0"/>
  <p:tag name="ARTICULATE_LOCK_SLIDE" val="0"/>
  <p:tag name="ARTICULATE_HIDE_SLIDE" val="0"/>
  <p:tag name="ARTICULATE_PLAYER_CONTROL_PREVIOUS" val="True"/>
  <p:tag name="ARTICULATE_PLAYER_CONTROL_NEXT" val="True"/>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UDIO_ID" val="420"/>
  <p:tag name="ARTICULATE_USED_LAYOUT" val="3"/>
  <p:tag name="ARTICULATE_NAV_LEVEL" val="1"/>
  <p:tag name="ARTICULATE_SLIDE_PRESENTER_GUID" val="8c7b521f-39ff-4838-b774-cc024196b4db"/>
  <p:tag name="ARTICULATE_SLIDE_PAUSE" val="0"/>
  <p:tag name="ARTICULATE_LOCK_SLIDE" val="0"/>
  <p:tag name="ARTICULATE_HIDE_SLIDE" val="0"/>
  <p:tag name="ARTICULATE_PLAYER_CONTROL_PREVIOUS" val="True"/>
  <p:tag name="ARTICULATE_PLAYER_CONTROL_NEXT" val="True"/>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itle and Module Slides">
  <a:themeElements>
    <a:clrScheme name="Custom 24">
      <a:dk1>
        <a:srgbClr val="262626"/>
      </a:dk1>
      <a:lt1>
        <a:srgbClr val="FFFFFF"/>
      </a:lt1>
      <a:dk2>
        <a:srgbClr val="19325C"/>
      </a:dk2>
      <a:lt2>
        <a:srgbClr val="D9E0E2"/>
      </a:lt2>
      <a:accent1>
        <a:srgbClr val="00A1E0"/>
      </a:accent1>
      <a:accent2>
        <a:srgbClr val="7C868D"/>
      </a:accent2>
      <a:accent3>
        <a:srgbClr val="008675"/>
      </a:accent3>
      <a:accent4>
        <a:srgbClr val="5C068C"/>
      </a:accent4>
      <a:accent5>
        <a:srgbClr val="E98300"/>
      </a:accent5>
      <a:accent6>
        <a:srgbClr val="F1C300"/>
      </a:accent6>
      <a:hlink>
        <a:srgbClr val="0075A4"/>
      </a:hlink>
      <a:folHlink>
        <a:srgbClr val="94309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afe Harbor + Copyright">
  <a:themeElements>
    <a:clrScheme name="Custom 24">
      <a:dk1>
        <a:srgbClr val="262626"/>
      </a:dk1>
      <a:lt1>
        <a:srgbClr val="FFFFFF"/>
      </a:lt1>
      <a:dk2>
        <a:srgbClr val="19325C"/>
      </a:dk2>
      <a:lt2>
        <a:srgbClr val="D9E0E2"/>
      </a:lt2>
      <a:accent1>
        <a:srgbClr val="00A1E0"/>
      </a:accent1>
      <a:accent2>
        <a:srgbClr val="7C868D"/>
      </a:accent2>
      <a:accent3>
        <a:srgbClr val="008675"/>
      </a:accent3>
      <a:accent4>
        <a:srgbClr val="5C068C"/>
      </a:accent4>
      <a:accent5>
        <a:srgbClr val="E98300"/>
      </a:accent5>
      <a:accent6>
        <a:srgbClr val="F1C300"/>
      </a:accent6>
      <a:hlink>
        <a:srgbClr val="0075A4"/>
      </a:hlink>
      <a:folHlink>
        <a:srgbClr val="94309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cap="flat" cmpd="sng" algn="ctr">
          <a:solidFill>
            <a:srgbClr val="FF0000"/>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smtClean="0">
            <a:ln>
              <a:noFill/>
            </a:ln>
            <a:solidFill>
              <a:schemeClr val="tx1"/>
            </a:solidFill>
            <a:effectLst/>
            <a:latin typeface="Times New Roman" pitchFamily="18" charset="0"/>
          </a:defRPr>
        </a:defPPr>
      </a:lstStyle>
    </a:spDef>
    <a:lnDef>
      <a:spPr bwMode="auto">
        <a:solidFill>
          <a:schemeClr val="accent1"/>
        </a:solidFill>
        <a:ln w="38100" cap="flat" cmpd="sng" algn="ctr">
          <a:solidFill>
            <a:srgbClr val="FF0000"/>
          </a:solidFill>
          <a:prstDash val="solid"/>
          <a:round/>
          <a:headEnd type="none" w="med" len="med"/>
          <a:tailEnd type="none" w="med" len="med"/>
        </a:ln>
        <a:effectLst/>
      </a:spPr>
      <a:bodyPr/>
      <a:lstStyle/>
    </a:lnDef>
    <a:txDef>
      <a:spPr>
        <a:noFill/>
        <a:ln>
          <a:noFill/>
        </a:ln>
      </a:spPr>
      <a:bodyPr wrap="square" rtlCol="0">
        <a:spAutoFit/>
      </a:bodyPr>
      <a:lstStyle>
        <a:defPPr>
          <a:defRPr sz="1800" dirty="0" smtClean="0">
            <a:solidFill>
              <a:schemeClr val="bg2">
                <a:lumMod val="50000"/>
              </a:schemeClr>
            </a:solidFill>
            <a:latin typeface="Arial" pitchFamily="34" charset="0"/>
            <a:cs typeface="Arial" pitchFamily="34" charset="0"/>
          </a:defRPr>
        </a:defPPr>
      </a:lstStyle>
    </a:tx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Gray Basic Page Layouts">
  <a:themeElements>
    <a:clrScheme name="Custom 24">
      <a:dk1>
        <a:srgbClr val="262626"/>
      </a:dk1>
      <a:lt1>
        <a:srgbClr val="FFFFFF"/>
      </a:lt1>
      <a:dk2>
        <a:srgbClr val="19325C"/>
      </a:dk2>
      <a:lt2>
        <a:srgbClr val="D9E0E2"/>
      </a:lt2>
      <a:accent1>
        <a:srgbClr val="00A1E0"/>
      </a:accent1>
      <a:accent2>
        <a:srgbClr val="7C868D"/>
      </a:accent2>
      <a:accent3>
        <a:srgbClr val="008675"/>
      </a:accent3>
      <a:accent4>
        <a:srgbClr val="5C068C"/>
      </a:accent4>
      <a:accent5>
        <a:srgbClr val="E98300"/>
      </a:accent5>
      <a:accent6>
        <a:srgbClr val="F1C300"/>
      </a:accent6>
      <a:hlink>
        <a:srgbClr val="0075A4"/>
      </a:hlink>
      <a:folHlink>
        <a:srgbClr val="94309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cap="flat" cmpd="sng" algn="ctr">
          <a:solidFill>
            <a:srgbClr val="FF0000"/>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smtClean="0">
            <a:ln>
              <a:noFill/>
            </a:ln>
            <a:solidFill>
              <a:schemeClr val="tx1"/>
            </a:solidFill>
            <a:effectLst/>
            <a:latin typeface="Times New Roman" pitchFamily="18" charset="0"/>
          </a:defRPr>
        </a:defPPr>
      </a:lstStyle>
    </a:spDef>
    <a:lnDef>
      <a:spPr bwMode="auto">
        <a:solidFill>
          <a:schemeClr val="accent1"/>
        </a:solidFill>
        <a:ln w="38100" cap="flat" cmpd="sng" algn="ctr">
          <a:solidFill>
            <a:srgbClr val="FF0000"/>
          </a:solidFill>
          <a:prstDash val="solid"/>
          <a:round/>
          <a:headEnd type="none" w="med" len="med"/>
          <a:tailEnd type="none" w="med" len="med"/>
        </a:ln>
        <a:effectLst/>
      </a:spPr>
      <a:bodyPr/>
      <a:lstStyle/>
    </a:lnDef>
    <a:txDef>
      <a:spPr>
        <a:noFill/>
        <a:ln>
          <a:noFill/>
        </a:ln>
      </a:spPr>
      <a:bodyPr wrap="square" rtlCol="0">
        <a:spAutoFit/>
      </a:bodyPr>
      <a:lstStyle>
        <a:defPPr>
          <a:defRPr sz="1800" dirty="0" smtClean="0">
            <a:solidFill>
              <a:schemeClr val="bg2">
                <a:lumMod val="50000"/>
              </a:schemeClr>
            </a:solidFill>
            <a:latin typeface="Arial" pitchFamily="34" charset="0"/>
            <a:cs typeface="Arial" pitchFamily="34" charset="0"/>
          </a:defRPr>
        </a:defPPr>
      </a:lstStyle>
    </a:tx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Gray Specialized Slide Layouts">
  <a:themeElements>
    <a:clrScheme name="Custom 24">
      <a:dk1>
        <a:srgbClr val="262626"/>
      </a:dk1>
      <a:lt1>
        <a:srgbClr val="FFFFFF"/>
      </a:lt1>
      <a:dk2>
        <a:srgbClr val="19325C"/>
      </a:dk2>
      <a:lt2>
        <a:srgbClr val="D9E0E2"/>
      </a:lt2>
      <a:accent1>
        <a:srgbClr val="00A1E0"/>
      </a:accent1>
      <a:accent2>
        <a:srgbClr val="7C868D"/>
      </a:accent2>
      <a:accent3>
        <a:srgbClr val="008675"/>
      </a:accent3>
      <a:accent4>
        <a:srgbClr val="5C068C"/>
      </a:accent4>
      <a:accent5>
        <a:srgbClr val="E98300"/>
      </a:accent5>
      <a:accent6>
        <a:srgbClr val="F1C300"/>
      </a:accent6>
      <a:hlink>
        <a:srgbClr val="0075A4"/>
      </a:hlink>
      <a:folHlink>
        <a:srgbClr val="94309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cap="flat" cmpd="sng" algn="ctr">
          <a:solidFill>
            <a:srgbClr val="FF0000"/>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smtClean="0">
            <a:ln>
              <a:noFill/>
            </a:ln>
            <a:solidFill>
              <a:schemeClr val="tx1"/>
            </a:solidFill>
            <a:effectLst/>
            <a:latin typeface="Times New Roman" pitchFamily="18" charset="0"/>
          </a:defRPr>
        </a:defPPr>
      </a:lstStyle>
    </a:spDef>
    <a:lnDef>
      <a:spPr bwMode="auto">
        <a:solidFill>
          <a:schemeClr val="accent1"/>
        </a:solidFill>
        <a:ln w="38100" cap="flat" cmpd="sng" algn="ctr">
          <a:solidFill>
            <a:srgbClr val="FF0000"/>
          </a:solidFill>
          <a:prstDash val="solid"/>
          <a:round/>
          <a:headEnd type="none" w="med" len="med"/>
          <a:tailEnd type="triangle" w="lg" len="lg"/>
        </a:ln>
        <a:effectLst/>
      </a:spPr>
      <a:bodyPr/>
      <a:lstStyle/>
    </a:lnDef>
    <a:txDef>
      <a:spPr>
        <a:solidFill>
          <a:schemeClr val="bg1"/>
        </a:solidFill>
        <a:ln>
          <a:noFill/>
        </a:ln>
      </a:spPr>
      <a:bodyPr wrap="square" rtlCol="0">
        <a:spAutoFit/>
      </a:bodyPr>
      <a:lstStyle>
        <a:defPPr marL="223838" indent="-223838" algn="l">
          <a:defRPr sz="1800" dirty="0" smtClean="0">
            <a:solidFill>
              <a:srgbClr val="666666"/>
            </a:solidFill>
            <a:latin typeface="Arial" pitchFamily="34" charset="0"/>
            <a:cs typeface="Arial" pitchFamily="34" charset="0"/>
          </a:defRPr>
        </a:defPPr>
      </a:lstStyle>
    </a:tx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Interactions">
  <a:themeElements>
    <a:clrScheme name="Custom 24">
      <a:dk1>
        <a:srgbClr val="262626"/>
      </a:dk1>
      <a:lt1>
        <a:srgbClr val="FFFFFF"/>
      </a:lt1>
      <a:dk2>
        <a:srgbClr val="19325C"/>
      </a:dk2>
      <a:lt2>
        <a:srgbClr val="D9E0E2"/>
      </a:lt2>
      <a:accent1>
        <a:srgbClr val="00A1E0"/>
      </a:accent1>
      <a:accent2>
        <a:srgbClr val="7C868D"/>
      </a:accent2>
      <a:accent3>
        <a:srgbClr val="008675"/>
      </a:accent3>
      <a:accent4>
        <a:srgbClr val="5C068C"/>
      </a:accent4>
      <a:accent5>
        <a:srgbClr val="E98300"/>
      </a:accent5>
      <a:accent6>
        <a:srgbClr val="F1C300"/>
      </a:accent6>
      <a:hlink>
        <a:srgbClr val="0075A4"/>
      </a:hlink>
      <a:folHlink>
        <a:srgbClr val="94309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cap="flat" cmpd="sng" algn="ctr">
          <a:solidFill>
            <a:srgbClr val="FF0000"/>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smtClean="0">
            <a:ln>
              <a:noFill/>
            </a:ln>
            <a:solidFill>
              <a:schemeClr val="tx1"/>
            </a:solidFill>
            <a:effectLst/>
            <a:latin typeface="Times New Roman" pitchFamily="18" charset="0"/>
          </a:defRPr>
        </a:defPPr>
      </a:lstStyle>
    </a:spDef>
    <a:lnDef>
      <a:spPr bwMode="auto">
        <a:solidFill>
          <a:schemeClr val="accent1"/>
        </a:solidFill>
        <a:ln w="38100" cap="flat" cmpd="sng" algn="ctr">
          <a:solidFill>
            <a:srgbClr val="FF0000"/>
          </a:solidFill>
          <a:prstDash val="solid"/>
          <a:round/>
          <a:headEnd type="none" w="med" len="med"/>
          <a:tailEnd type="triangle" w="lg" len="lg"/>
        </a:ln>
        <a:effectLst/>
      </a:spPr>
      <a:bodyPr/>
      <a:lstStyle/>
    </a:lnDef>
    <a:txDef>
      <a:spPr>
        <a:solidFill>
          <a:schemeClr val="bg1"/>
        </a:solidFill>
        <a:ln>
          <a:noFill/>
        </a:ln>
      </a:spPr>
      <a:bodyPr wrap="square" rtlCol="0">
        <a:spAutoFit/>
      </a:bodyPr>
      <a:lstStyle>
        <a:defPPr marL="223838" indent="-223838" algn="l">
          <a:defRPr sz="1800" dirty="0" smtClean="0">
            <a:solidFill>
              <a:srgbClr val="666666"/>
            </a:solidFill>
            <a:latin typeface="Arial" pitchFamily="34" charset="0"/>
            <a:cs typeface="Arial" pitchFamily="34" charset="0"/>
          </a:defRPr>
        </a:defPPr>
      </a:lstStyle>
    </a:tx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Custom 24">
      <a:dk1>
        <a:srgbClr val="262626"/>
      </a:dk1>
      <a:lt1>
        <a:srgbClr val="FFFFFF"/>
      </a:lt1>
      <a:dk2>
        <a:srgbClr val="19325C"/>
      </a:dk2>
      <a:lt2>
        <a:srgbClr val="D9E0E2"/>
      </a:lt2>
      <a:accent1>
        <a:srgbClr val="00A1E0"/>
      </a:accent1>
      <a:accent2>
        <a:srgbClr val="7C868D"/>
      </a:accent2>
      <a:accent3>
        <a:srgbClr val="008675"/>
      </a:accent3>
      <a:accent4>
        <a:srgbClr val="5C068C"/>
      </a:accent4>
      <a:accent5>
        <a:srgbClr val="E98300"/>
      </a:accent5>
      <a:accent6>
        <a:srgbClr val="F1C300"/>
      </a:accent6>
      <a:hlink>
        <a:srgbClr val="0075A4"/>
      </a:hlink>
      <a:folHlink>
        <a:srgbClr val="94309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Custom 24">
      <a:dk1>
        <a:srgbClr val="262626"/>
      </a:dk1>
      <a:lt1>
        <a:srgbClr val="FFFFFF"/>
      </a:lt1>
      <a:dk2>
        <a:srgbClr val="19325C"/>
      </a:dk2>
      <a:lt2>
        <a:srgbClr val="D9E0E2"/>
      </a:lt2>
      <a:accent1>
        <a:srgbClr val="00A1E0"/>
      </a:accent1>
      <a:accent2>
        <a:srgbClr val="7C868D"/>
      </a:accent2>
      <a:accent3>
        <a:srgbClr val="008675"/>
      </a:accent3>
      <a:accent4>
        <a:srgbClr val="5C068C"/>
      </a:accent4>
      <a:accent5>
        <a:srgbClr val="E98300"/>
      </a:accent5>
      <a:accent6>
        <a:srgbClr val="F1C300"/>
      </a:accent6>
      <a:hlink>
        <a:srgbClr val="0075A4"/>
      </a:hlink>
      <a:folHlink>
        <a:srgbClr val="94309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eLearning Template</Template>
  <TotalTime>28959</TotalTime>
  <Words>15195</Words>
  <Application>Microsoft Office PowerPoint</Application>
  <PresentationFormat>Custom</PresentationFormat>
  <Paragraphs>2420</Paragraphs>
  <Slides>111</Slides>
  <Notes>111</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111</vt:i4>
      </vt:variant>
    </vt:vector>
  </HeadingPairs>
  <TitlesOfParts>
    <vt:vector size="124" baseType="lpstr">
      <vt:lpstr>Arial</vt:lpstr>
      <vt:lpstr>Calibri</vt:lpstr>
      <vt:lpstr>Cordia New</vt:lpstr>
      <vt:lpstr>Courier New</vt:lpstr>
      <vt:lpstr>Myriad Pro</vt:lpstr>
      <vt:lpstr>Times New Roman</vt:lpstr>
      <vt:lpstr>Wingdings</vt:lpstr>
      <vt:lpstr>Title and Module Slides</vt:lpstr>
      <vt:lpstr>Safe Harbor + Copyright</vt:lpstr>
      <vt:lpstr>Gray Basic Page Layouts</vt:lpstr>
      <vt:lpstr>Gray Specialized Slide Layouts</vt:lpstr>
      <vt:lpstr>Interactions</vt:lpstr>
      <vt:lpstr>Blank Master</vt:lpstr>
      <vt:lpstr>Sales Cloud Administration: Products, Quotes, Orders, and Collaborative Forecasts (Enterprise, Performance, and Unlimited Editions) </vt:lpstr>
      <vt:lpstr>Copyright</vt:lpstr>
      <vt:lpstr>Safe Harbor Statement</vt:lpstr>
      <vt:lpstr>Introductions</vt:lpstr>
      <vt:lpstr>1-1: Log In and Update Your Profile</vt:lpstr>
      <vt:lpstr>Course Agenda</vt:lpstr>
      <vt:lpstr>Module 1: Set up Products, Price Books, Quotes, and Orders  </vt:lpstr>
      <vt:lpstr>Group Discussion</vt:lpstr>
      <vt:lpstr>Manage Products, Prices, Quotes, and Orders</vt:lpstr>
      <vt:lpstr>Module Agenda</vt:lpstr>
      <vt:lpstr>Products and Price Books</vt:lpstr>
      <vt:lpstr>Product Families</vt:lpstr>
      <vt:lpstr>1-2: Add a Service Package Product</vt:lpstr>
      <vt:lpstr>How do Products and Price Books Relate to Each Other?</vt:lpstr>
      <vt:lpstr>Customizing Products</vt:lpstr>
      <vt:lpstr>1-3: Add a Printer Product</vt:lpstr>
      <vt:lpstr>Module Agenda</vt:lpstr>
      <vt:lpstr>Standard &amp; Custom Price Books</vt:lpstr>
      <vt:lpstr>Working with Multiple Currencies</vt:lpstr>
      <vt:lpstr>1-4: Add a Nonprofit Custom Price Book</vt:lpstr>
      <vt:lpstr>Customizing Price Books and Price Book Entries </vt:lpstr>
      <vt:lpstr>1-5: Add an Enterprise Custom Price Book</vt:lpstr>
      <vt:lpstr>Using Schedules on Products</vt:lpstr>
      <vt:lpstr>Module Agenda</vt:lpstr>
      <vt:lpstr>Adding Products to Opportunities</vt:lpstr>
      <vt:lpstr>Selecting Products to Add to an Opportunity</vt:lpstr>
      <vt:lpstr>How Do Opportunities Relate to Products and Price Books?</vt:lpstr>
      <vt:lpstr>1-6: Add Products to a Nonprofit Opportunity </vt:lpstr>
      <vt:lpstr>1-7: Add Products to an Enterprise Opportunity </vt:lpstr>
      <vt:lpstr>Module Agenda</vt:lpstr>
      <vt:lpstr>Organization-wide Default Settings for Price Books</vt:lpstr>
      <vt:lpstr>Giving Access to Price Books</vt:lpstr>
      <vt:lpstr>Setting Permissions</vt:lpstr>
      <vt:lpstr>1-8: Control Access to Products and Price Books</vt:lpstr>
      <vt:lpstr>Module Agenda</vt:lpstr>
      <vt:lpstr>Creating a Quote</vt:lpstr>
      <vt:lpstr>Editing Quote Line Items</vt:lpstr>
      <vt:lpstr>Syncing a Quote to Its Opportunity</vt:lpstr>
      <vt:lpstr>Creating Multiple Quotes</vt:lpstr>
      <vt:lpstr>Synchronizing an Opportunity with One Quote</vt:lpstr>
      <vt:lpstr>Creating PDF and Sharing Quotes</vt:lpstr>
      <vt:lpstr>1-9: Create Multiple Quotes</vt:lpstr>
      <vt:lpstr>Customizing Quotes</vt:lpstr>
      <vt:lpstr>How Do Quotes Relate to Opportunities and Products</vt:lpstr>
      <vt:lpstr>Module Agenda</vt:lpstr>
      <vt:lpstr>Orders and Contracts</vt:lpstr>
      <vt:lpstr>Adding Products to an Order</vt:lpstr>
      <vt:lpstr>How Do Orders Relate to Contracts and Accounts?</vt:lpstr>
      <vt:lpstr>How Do These Objects Relate to Each Other?</vt:lpstr>
      <vt:lpstr>1-10: Create an Order with Products</vt:lpstr>
      <vt:lpstr>Reducing an Order</vt:lpstr>
      <vt:lpstr>Generate Orders Automatically</vt:lpstr>
      <vt:lpstr>Customizing Orders</vt:lpstr>
      <vt:lpstr>Module Agenda</vt:lpstr>
      <vt:lpstr>Integrations Discussion</vt:lpstr>
      <vt:lpstr>Linking to External Systems</vt:lpstr>
      <vt:lpstr>CPQ Applications</vt:lpstr>
      <vt:lpstr>Salesforce AppExchange Solutions</vt:lpstr>
      <vt:lpstr>Products and Price Books in the Lightning Experience</vt:lpstr>
      <vt:lpstr>Knowledge Check</vt:lpstr>
      <vt:lpstr>Module 2: Set Up Collaborative Forecasts</vt:lpstr>
      <vt:lpstr>Group Discussion</vt:lpstr>
      <vt:lpstr>Generate Accurate Forecasts</vt:lpstr>
      <vt:lpstr>What Makes Up a Forecast?</vt:lpstr>
      <vt:lpstr>Collaborative Forecasts Overview</vt:lpstr>
      <vt:lpstr>Module Agenda</vt:lpstr>
      <vt:lpstr>Enabling Forecasts for Users</vt:lpstr>
      <vt:lpstr>2-1: Enable Forecasts for Users </vt:lpstr>
      <vt:lpstr>Module Agenda</vt:lpstr>
      <vt:lpstr>Forecasting by Opportunities</vt:lpstr>
      <vt:lpstr>Configuring Forecast Settings</vt:lpstr>
      <vt:lpstr>2-2: Add a Forecast Type for Opportunities (Quantity)</vt:lpstr>
      <vt:lpstr>2-3: Add a Forecast Type for Opportunities (Revenue)</vt:lpstr>
      <vt:lpstr>2-4: View the Impact of Changing the Forecast Settings</vt:lpstr>
      <vt:lpstr>Module Agenda</vt:lpstr>
      <vt:lpstr>Mapping Opportunity Stages to Forecast Categories</vt:lpstr>
      <vt:lpstr>Forecast Categories</vt:lpstr>
      <vt:lpstr>Cumulative Forecast Rollups</vt:lpstr>
      <vt:lpstr>Changing Forecast Category Names</vt:lpstr>
      <vt:lpstr>2-5: Map Opportunity Stages to Forecast Categories</vt:lpstr>
      <vt:lpstr>2-6: View the Impact of Mapping Opportunity Stages to Forecast Categories</vt:lpstr>
      <vt:lpstr>Module Agenda</vt:lpstr>
      <vt:lpstr>Forecast Hierarchy</vt:lpstr>
      <vt:lpstr>Manager Adjustments</vt:lpstr>
      <vt:lpstr>Owner Adjustments</vt:lpstr>
      <vt:lpstr>2-7: Define Forecast Managers and Enable Adjustments</vt:lpstr>
      <vt:lpstr>2-8: View the Impact of Defining Forecast Managers and Enabling Adjustments</vt:lpstr>
      <vt:lpstr>Module Agenda</vt:lpstr>
      <vt:lpstr>Quotas</vt:lpstr>
      <vt:lpstr>Loading Quota Data</vt:lpstr>
      <vt:lpstr>2-9: Add Quota Data for APAC Sales Reps</vt:lpstr>
      <vt:lpstr>2-10: Add Quota Data for the VP of Global Sales</vt:lpstr>
      <vt:lpstr>Module Agenda</vt:lpstr>
      <vt:lpstr>Forecasting by Product Families</vt:lpstr>
      <vt:lpstr>2-11: Add a Forecast Type for Product Families (Revenue)</vt:lpstr>
      <vt:lpstr>Module Agenda</vt:lpstr>
      <vt:lpstr>Opportunity Splits</vt:lpstr>
      <vt:lpstr>Forecasting by Opportunity Splits</vt:lpstr>
      <vt:lpstr>Forecasting by Custom Fields</vt:lpstr>
      <vt:lpstr>2-12: Add a Forecast Type for Margin</vt:lpstr>
      <vt:lpstr>Module Agenda</vt:lpstr>
      <vt:lpstr>Creating Reports for Collaborative Forecasts</vt:lpstr>
      <vt:lpstr>Creating a Custom Report Type for Forecasting Items</vt:lpstr>
      <vt:lpstr>Understanding Forecasting Amounts on Reports</vt:lpstr>
      <vt:lpstr>Filtering Forecast Data</vt:lpstr>
      <vt:lpstr>2-13: Build a Forecast Amount Report</vt:lpstr>
      <vt:lpstr>Creating a Custom Report Type for Forecasting Quotas</vt:lpstr>
      <vt:lpstr>Calculating Quota Attainment</vt:lpstr>
      <vt:lpstr>Knowledge Check</vt:lpstr>
      <vt:lpstr>What’s Next</vt:lpstr>
      <vt:lpstr>PowerPoint Presentation</vt:lpstr>
    </vt:vector>
  </TitlesOfParts>
  <Company>Salesforce.com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jgoldie</dc:creator>
  <cp:lastModifiedBy>Kathryn Chaney</cp:lastModifiedBy>
  <cp:revision>742</cp:revision>
  <cp:lastPrinted>2014-12-09T20:06:19Z</cp:lastPrinted>
  <dcterms:created xsi:type="dcterms:W3CDTF">2012-08-24T22:43:58Z</dcterms:created>
  <dcterms:modified xsi:type="dcterms:W3CDTF">2017-05-23T20:52:56Z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Standard Template</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5A39C6E7-FD90-479C-AD8B-9EECB1DBF1DF</vt:lpwstr>
  </property>
  <property fmtid="{D5CDD505-2E9C-101B-9397-08002B2CF9AE}" pid="6" name="ArticulateProjectFull">
    <vt:lpwstr>C:\Users\kchaney\Desktop\Ssummer '17 Release\ADM251_SalesCloudAdministration_Slides.ppta</vt:lpwstr>
  </property>
</Properties>
</file>