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66" r:id="rId5"/>
    <p:sldId id="259" r:id="rId6"/>
    <p:sldId id="265" r:id="rId7"/>
    <p:sldId id="264" r:id="rId8"/>
    <p:sldId id="261" r:id="rId9"/>
    <p:sldId id="262" r:id="rId10"/>
    <p:sldId id="267" r:id="rId11"/>
    <p:sldId id="260"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DAFD42-F81C-4D81-A92E-3220F8635EE9}" v="2" dt="2021-11-17T03:50:11.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52" autoAdjust="0"/>
    <p:restoredTop sz="94660"/>
  </p:normalViewPr>
  <p:slideViewPr>
    <p:cSldViewPr snapToGrid="0">
      <p:cViewPr>
        <p:scale>
          <a:sx n="51" d="100"/>
          <a:sy n="51" d="100"/>
        </p:scale>
        <p:origin x="36" y="7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11/29/2021</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72908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11/29/2021</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57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11/29/2021</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823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11/29/2021</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891329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11/29/2021</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249144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11/29/2021</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031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11/29/2021</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4595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11/29/2021</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635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11/29/2021</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6956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11/29/2021</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2535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11/29/2021</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00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11/29/2021</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08784515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osaic of blue circles on a white background">
            <a:extLst>
              <a:ext uri="{FF2B5EF4-FFF2-40B4-BE49-F238E27FC236}">
                <a16:creationId xmlns:a16="http://schemas.microsoft.com/office/drawing/2014/main" id="{FAD0610C-0EB0-45B4-8A3B-ECD68BEA9A81}"/>
              </a:ext>
            </a:extLst>
          </p:cNvPr>
          <p:cNvPicPr>
            <a:picLocks noChangeAspect="1"/>
          </p:cNvPicPr>
          <p:nvPr/>
        </p:nvPicPr>
        <p:blipFill rotWithShape="1">
          <a:blip r:embed="rId2"/>
          <a:srcRect t="4810" b="10921"/>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3" name="Cross 12">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541E7-C028-474C-8C65-43841B897F1C}"/>
              </a:ext>
            </a:extLst>
          </p:cNvPr>
          <p:cNvSpPr>
            <a:spLocks noGrp="1"/>
          </p:cNvSpPr>
          <p:nvPr>
            <p:ph type="ctrTitle"/>
          </p:nvPr>
        </p:nvSpPr>
        <p:spPr>
          <a:xfrm>
            <a:off x="797105" y="1625608"/>
            <a:ext cx="6696951" cy="2722164"/>
          </a:xfrm>
        </p:spPr>
        <p:txBody>
          <a:bodyPr>
            <a:normAutofit/>
          </a:bodyPr>
          <a:lstStyle/>
          <a:p>
            <a:r>
              <a:rPr lang="en-US"/>
              <a:t>Linux vs </a:t>
            </a:r>
            <a:br>
              <a:rPr lang="en-US"/>
            </a:br>
            <a:r>
              <a:rPr lang="en-US"/>
              <a:t>Windows</a:t>
            </a:r>
            <a:endParaRPr lang="en-US" dirty="0"/>
          </a:p>
        </p:txBody>
      </p:sp>
      <p:sp>
        <p:nvSpPr>
          <p:cNvPr id="3" name="Subtitle 2">
            <a:extLst>
              <a:ext uri="{FF2B5EF4-FFF2-40B4-BE49-F238E27FC236}">
                <a16:creationId xmlns:a16="http://schemas.microsoft.com/office/drawing/2014/main" id="{22ED17C5-3444-4544-9CCD-7C582733D7FB}"/>
              </a:ext>
            </a:extLst>
          </p:cNvPr>
          <p:cNvSpPr>
            <a:spLocks noGrp="1"/>
          </p:cNvSpPr>
          <p:nvPr>
            <p:ph type="subTitle" idx="1"/>
          </p:nvPr>
        </p:nvSpPr>
        <p:spPr>
          <a:xfrm>
            <a:off x="797105" y="4466845"/>
            <a:ext cx="6696951" cy="882904"/>
          </a:xfrm>
        </p:spPr>
        <p:txBody>
          <a:bodyPr>
            <a:normAutofit/>
          </a:bodyPr>
          <a:lstStyle/>
          <a:p>
            <a:r>
              <a:rPr lang="en-US" dirty="0"/>
              <a:t>By: Dov Cattan, </a:t>
            </a:r>
            <a:r>
              <a:rPr lang="en-US" dirty="0" err="1"/>
              <a:t>Hashir</a:t>
            </a:r>
            <a:r>
              <a:rPr lang="en-US" dirty="0"/>
              <a:t> </a:t>
            </a:r>
            <a:r>
              <a:rPr lang="en-US" dirty="0" err="1"/>
              <a:t>Dagra</a:t>
            </a:r>
            <a:r>
              <a:rPr lang="en-US" dirty="0"/>
              <a:t>, Giovanni Michel</a:t>
            </a:r>
          </a:p>
        </p:txBody>
      </p:sp>
    </p:spTree>
    <p:extLst>
      <p:ext uri="{BB962C8B-B14F-4D97-AF65-F5344CB8AC3E}">
        <p14:creationId xmlns:p14="http://schemas.microsoft.com/office/powerpoint/2010/main" val="15463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9C38-DDE8-4DFC-986A-085621A689B9}"/>
              </a:ext>
            </a:extLst>
          </p:cNvPr>
          <p:cNvSpPr>
            <a:spLocks noGrp="1"/>
          </p:cNvSpPr>
          <p:nvPr>
            <p:ph type="title"/>
          </p:nvPr>
        </p:nvSpPr>
        <p:spPr/>
        <p:txBody>
          <a:bodyPr/>
          <a:lstStyle/>
          <a:p>
            <a:r>
              <a:rPr lang="en-US" dirty="0"/>
              <a:t>Dead lock Detection &amp; Prevention</a:t>
            </a:r>
          </a:p>
        </p:txBody>
      </p:sp>
      <p:sp>
        <p:nvSpPr>
          <p:cNvPr id="3" name="Content Placeholder 2">
            <a:extLst>
              <a:ext uri="{FF2B5EF4-FFF2-40B4-BE49-F238E27FC236}">
                <a16:creationId xmlns:a16="http://schemas.microsoft.com/office/drawing/2014/main" id="{DF141894-FAF1-466D-A6AC-E4ED976E02DA}"/>
              </a:ext>
            </a:extLst>
          </p:cNvPr>
          <p:cNvSpPr>
            <a:spLocks noGrp="1"/>
          </p:cNvSpPr>
          <p:nvPr>
            <p:ph idx="1"/>
          </p:nvPr>
        </p:nvSpPr>
        <p:spPr/>
        <p:txBody>
          <a:bodyPr/>
          <a:lstStyle/>
          <a:p>
            <a:r>
              <a:rPr lang="en-US" sz="2400" dirty="0">
                <a:solidFill>
                  <a:srgbClr val="000000"/>
                </a:solidFill>
                <a:effectLst/>
                <a:latin typeface="Times New Roman" panose="02020603050405020304" pitchFamily="18" charset="0"/>
                <a:ea typeface="Calibri" panose="020F0502020204030204" pitchFamily="34" charset="0"/>
              </a:rPr>
              <a:t>The occurrence of a deadlock can be detected by the resource scheduler. The resource scheduler helps the operating system keep track of all resources assigned to different processes</a:t>
            </a:r>
          </a:p>
          <a:p>
            <a:r>
              <a:rPr lang="en-US" sz="2400" dirty="0">
                <a:solidFill>
                  <a:srgbClr val="000000"/>
                </a:solidFill>
                <a:effectLst/>
                <a:latin typeface="Times New Roman" panose="02020603050405020304" pitchFamily="18" charset="0"/>
                <a:ea typeface="Calibri" panose="020F0502020204030204" pitchFamily="34" charset="0"/>
              </a:rPr>
              <a:t>It is important to prevent deadlocks before they occur. So, to prevent dead locks the system checks all transactions before execution to ensure that no deadlock conditions occur.</a:t>
            </a:r>
            <a:endParaRPr lang="en-US" dirty="0"/>
          </a:p>
        </p:txBody>
      </p:sp>
    </p:spTree>
    <p:extLst>
      <p:ext uri="{BB962C8B-B14F-4D97-AF65-F5344CB8AC3E}">
        <p14:creationId xmlns:p14="http://schemas.microsoft.com/office/powerpoint/2010/main" val="4134259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1F4ED-6161-4DC4-8ED3-983BB78A4089}"/>
              </a:ext>
            </a:extLst>
          </p:cNvPr>
          <p:cNvSpPr>
            <a:spLocks noGrp="1"/>
          </p:cNvSpPr>
          <p:nvPr>
            <p:ph type="title"/>
          </p:nvPr>
        </p:nvSpPr>
        <p:spPr>
          <a:xfrm>
            <a:off x="565148" y="1204721"/>
            <a:ext cx="8267299" cy="1446550"/>
          </a:xfrm>
        </p:spPr>
        <p:txBody>
          <a:bodyPr>
            <a:normAutofit/>
          </a:bodyPr>
          <a:lstStyle/>
          <a:p>
            <a:pPr algn="ctr"/>
            <a:r>
              <a:rPr lang="en-US" dirty="0"/>
              <a:t>Evaluation </a:t>
            </a:r>
          </a:p>
        </p:txBody>
      </p:sp>
      <p:sp>
        <p:nvSpPr>
          <p:cNvPr id="3" name="Content Placeholder 2">
            <a:extLst>
              <a:ext uri="{FF2B5EF4-FFF2-40B4-BE49-F238E27FC236}">
                <a16:creationId xmlns:a16="http://schemas.microsoft.com/office/drawing/2014/main" id="{39A6DE80-D53F-4FEC-8125-751F90813A52}"/>
              </a:ext>
            </a:extLst>
          </p:cNvPr>
          <p:cNvSpPr>
            <a:spLocks noGrp="1"/>
          </p:cNvSpPr>
          <p:nvPr>
            <p:ph idx="1"/>
          </p:nvPr>
        </p:nvSpPr>
        <p:spPr>
          <a:xfrm>
            <a:off x="565149" y="2900516"/>
            <a:ext cx="8267299" cy="2979707"/>
          </a:xfrm>
        </p:spPr>
        <p:txBody>
          <a:bodyPr>
            <a:normAutofit lnSpcReduction="10000"/>
          </a:bodyPr>
          <a:lstStyle/>
          <a:p>
            <a:r>
              <a:rPr lang="en-US" dirty="0"/>
              <a:t> Because the Windows Kernel is much bigger in size than the Linux microkernel, the Windows kernel is more efficient</a:t>
            </a:r>
          </a:p>
          <a:p>
            <a:r>
              <a:rPr lang="en-US" dirty="0"/>
              <a:t> Windows is more user friendly to non-technical users than Linux because of it’s User Interface, While Linux is better for technical users like programmers and reverse engineers </a:t>
            </a:r>
          </a:p>
          <a:p>
            <a:r>
              <a:rPr lang="en-US" dirty="0"/>
              <a:t>Linux is Open Source which allows anyone to edit the operating system, while Windows is Proprietary and only people in the company can edit the operating system </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13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6A98-DC7D-4711-8B3B-771159C7B133}"/>
              </a:ext>
            </a:extLst>
          </p:cNvPr>
          <p:cNvSpPr>
            <a:spLocks noGrp="1"/>
          </p:cNvSpPr>
          <p:nvPr>
            <p:ph type="title"/>
          </p:nvPr>
        </p:nvSpPr>
        <p:spPr/>
        <p:txBody>
          <a:bodyPr/>
          <a:lstStyle/>
          <a:p>
            <a:r>
              <a:rPr lang="en-US"/>
              <a:t>The End</a:t>
            </a:r>
          </a:p>
        </p:txBody>
      </p:sp>
    </p:spTree>
    <p:extLst>
      <p:ext uri="{BB962C8B-B14F-4D97-AF65-F5344CB8AC3E}">
        <p14:creationId xmlns:p14="http://schemas.microsoft.com/office/powerpoint/2010/main" val="78535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1F4ED-6161-4DC4-8ED3-983BB78A4089}"/>
              </a:ext>
            </a:extLst>
          </p:cNvPr>
          <p:cNvSpPr>
            <a:spLocks noGrp="1"/>
          </p:cNvSpPr>
          <p:nvPr>
            <p:ph type="title"/>
          </p:nvPr>
        </p:nvSpPr>
        <p:spPr>
          <a:xfrm>
            <a:off x="565148" y="1204721"/>
            <a:ext cx="8267299" cy="1446550"/>
          </a:xfrm>
        </p:spPr>
        <p:txBody>
          <a:bodyPr>
            <a:normAutofit/>
          </a:bodyPr>
          <a:lstStyle/>
          <a:p>
            <a:pPr algn="ctr"/>
            <a:r>
              <a:rPr lang="en-US" dirty="0"/>
              <a:t>Introduction</a:t>
            </a:r>
          </a:p>
        </p:txBody>
      </p:sp>
      <p:sp>
        <p:nvSpPr>
          <p:cNvPr id="3" name="Content Placeholder 2">
            <a:extLst>
              <a:ext uri="{FF2B5EF4-FFF2-40B4-BE49-F238E27FC236}">
                <a16:creationId xmlns:a16="http://schemas.microsoft.com/office/drawing/2014/main" id="{39A6DE80-D53F-4FEC-8125-751F90813A52}"/>
              </a:ext>
            </a:extLst>
          </p:cNvPr>
          <p:cNvSpPr>
            <a:spLocks noGrp="1"/>
          </p:cNvSpPr>
          <p:nvPr>
            <p:ph idx="1"/>
          </p:nvPr>
        </p:nvSpPr>
        <p:spPr>
          <a:xfrm>
            <a:off x="565149" y="2900516"/>
            <a:ext cx="8267299" cy="2979707"/>
          </a:xfrm>
        </p:spPr>
        <p:txBody>
          <a:bodyPr>
            <a:normAutofit fontScale="92500" lnSpcReduction="10000"/>
          </a:bodyPr>
          <a:lstStyle/>
          <a:p>
            <a:r>
              <a:rPr lang="en-US" dirty="0"/>
              <a:t>An operating system mainly manages and controls a computer’s hardware</a:t>
            </a:r>
          </a:p>
          <a:p>
            <a:r>
              <a:rPr lang="en-US" dirty="0"/>
              <a:t>Windows is more used by consumers than Linux since it is more user friendly</a:t>
            </a:r>
          </a:p>
          <a:p>
            <a:r>
              <a:rPr lang="en-US" dirty="0"/>
              <a:t>Linux has 3 types of users: Regular, Administrative(root) and Service users</a:t>
            </a:r>
          </a:p>
          <a:p>
            <a:r>
              <a:rPr lang="en-US" dirty="0"/>
              <a:t>Windows on the other hand has 4 type of users: Administrator, Standard, Child and Guest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40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1F4ED-6161-4DC4-8ED3-983BB78A4089}"/>
              </a:ext>
            </a:extLst>
          </p:cNvPr>
          <p:cNvSpPr>
            <a:spLocks noGrp="1"/>
          </p:cNvSpPr>
          <p:nvPr>
            <p:ph type="title"/>
          </p:nvPr>
        </p:nvSpPr>
        <p:spPr>
          <a:xfrm>
            <a:off x="565149" y="1204721"/>
            <a:ext cx="3609983" cy="1446550"/>
          </a:xfrm>
        </p:spPr>
        <p:txBody>
          <a:bodyPr>
            <a:normAutofit/>
          </a:bodyPr>
          <a:lstStyle/>
          <a:p>
            <a:r>
              <a:rPr lang="en-US" dirty="0"/>
              <a:t>Architecture and Structure</a:t>
            </a:r>
            <a:endParaRPr lang="en-US"/>
          </a:p>
        </p:txBody>
      </p:sp>
      <p:sp>
        <p:nvSpPr>
          <p:cNvPr id="3" name="Content Placeholder 2">
            <a:extLst>
              <a:ext uri="{FF2B5EF4-FFF2-40B4-BE49-F238E27FC236}">
                <a16:creationId xmlns:a16="http://schemas.microsoft.com/office/drawing/2014/main" id="{39A6DE80-D53F-4FEC-8125-751F90813A52}"/>
              </a:ext>
            </a:extLst>
          </p:cNvPr>
          <p:cNvSpPr>
            <a:spLocks noGrp="1"/>
          </p:cNvSpPr>
          <p:nvPr>
            <p:ph idx="1"/>
          </p:nvPr>
        </p:nvSpPr>
        <p:spPr>
          <a:xfrm>
            <a:off x="565150" y="2691638"/>
            <a:ext cx="3609983" cy="3188586"/>
          </a:xfrm>
        </p:spPr>
        <p:txBody>
          <a:bodyPr>
            <a:normAutofit/>
          </a:bodyPr>
          <a:lstStyle/>
          <a:p>
            <a:pPr>
              <a:lnSpc>
                <a:spcPct val="90000"/>
              </a:lnSpc>
            </a:pPr>
            <a:r>
              <a:rPr lang="en-US" sz="1700"/>
              <a:t>Windows uses monolithic kernel while Linux uses a Microkernel</a:t>
            </a:r>
          </a:p>
          <a:p>
            <a:pPr>
              <a:lnSpc>
                <a:spcPct val="90000"/>
              </a:lnSpc>
            </a:pPr>
            <a:r>
              <a:rPr lang="en-US" sz="1700"/>
              <a:t>For the user code, Windows uses API’s while Linux uses a GNU C Library</a:t>
            </a:r>
          </a:p>
          <a:p>
            <a:pPr>
              <a:lnSpc>
                <a:spcPct val="90000"/>
              </a:lnSpc>
            </a:pPr>
            <a:r>
              <a:rPr lang="en-US" sz="1700"/>
              <a:t>While Linux has Kernel Code, Kernel and System Call Interface, Windows uses a Hardware Abstraction Layer, and has Kernel-Mode Drivers, File Driver, and Driver Support Routines Integrated in its Kernel</a:t>
            </a:r>
          </a:p>
        </p:txBody>
      </p:sp>
      <p:pic>
        <p:nvPicPr>
          <p:cNvPr id="20" name="Picture 19" descr="Diagram&#10;&#10;Description automatically generated">
            <a:extLst>
              <a:ext uri="{FF2B5EF4-FFF2-40B4-BE49-F238E27FC236}">
                <a16:creationId xmlns:a16="http://schemas.microsoft.com/office/drawing/2014/main" id="{88AE8DAE-391D-4D57-AA64-CB4513159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012985" y="2224587"/>
            <a:ext cx="3205348" cy="2666949"/>
          </a:xfrm>
          <a:prstGeom prst="rect">
            <a:avLst/>
          </a:prstGeom>
          <a:noFill/>
        </p:spPr>
      </p:pic>
      <p:pic>
        <p:nvPicPr>
          <p:cNvPr id="9" name="Picture 8" descr="history23">
            <a:extLst>
              <a:ext uri="{FF2B5EF4-FFF2-40B4-BE49-F238E27FC236}">
                <a16:creationId xmlns:a16="http://schemas.microsoft.com/office/drawing/2014/main" id="{415F14F9-1D49-4E0F-BA1C-B0816B42F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695632" y="2476257"/>
            <a:ext cx="3205348" cy="2163609"/>
          </a:xfrm>
          <a:prstGeom prst="rect">
            <a:avLst/>
          </a:prstGeom>
          <a:noFill/>
        </p:spPr>
      </p:pic>
      <p:sp>
        <p:nvSpPr>
          <p:cNvPr id="30" name="Cross 29">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41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1F4ED-6161-4DC4-8ED3-983BB78A4089}"/>
              </a:ext>
            </a:extLst>
          </p:cNvPr>
          <p:cNvSpPr>
            <a:spLocks noGrp="1"/>
          </p:cNvSpPr>
          <p:nvPr>
            <p:ph type="title"/>
          </p:nvPr>
        </p:nvSpPr>
        <p:spPr>
          <a:xfrm>
            <a:off x="565148" y="1204721"/>
            <a:ext cx="8267299" cy="1446550"/>
          </a:xfrm>
        </p:spPr>
        <p:txBody>
          <a:bodyPr>
            <a:normAutofit/>
          </a:bodyPr>
          <a:lstStyle/>
          <a:p>
            <a:pPr algn="ctr"/>
            <a:r>
              <a:rPr lang="en-US" dirty="0"/>
              <a:t>Process State List</a:t>
            </a:r>
          </a:p>
        </p:txBody>
      </p:sp>
      <p:sp>
        <p:nvSpPr>
          <p:cNvPr id="3" name="Content Placeholder 2">
            <a:extLst>
              <a:ext uri="{FF2B5EF4-FFF2-40B4-BE49-F238E27FC236}">
                <a16:creationId xmlns:a16="http://schemas.microsoft.com/office/drawing/2014/main" id="{39A6DE80-D53F-4FEC-8125-751F90813A52}"/>
              </a:ext>
            </a:extLst>
          </p:cNvPr>
          <p:cNvSpPr>
            <a:spLocks noGrp="1"/>
          </p:cNvSpPr>
          <p:nvPr>
            <p:ph idx="1"/>
          </p:nvPr>
        </p:nvSpPr>
        <p:spPr>
          <a:xfrm>
            <a:off x="565149" y="2900516"/>
            <a:ext cx="8267299" cy="3618048"/>
          </a:xfrm>
        </p:spPr>
        <p:txBody>
          <a:bodyPr>
            <a:normAutofit lnSpcReduction="10000"/>
          </a:bodyPr>
          <a:lstStyle/>
          <a:p>
            <a:r>
              <a:rPr lang="en-US" dirty="0"/>
              <a:t>New state</a:t>
            </a:r>
          </a:p>
          <a:p>
            <a:r>
              <a:rPr lang="en-US" dirty="0"/>
              <a:t>Ready state</a:t>
            </a:r>
          </a:p>
          <a:p>
            <a:r>
              <a:rPr lang="en-US" dirty="0"/>
              <a:t>Running state (Windows)/Running state and Runnable state (Linux)</a:t>
            </a:r>
          </a:p>
          <a:p>
            <a:r>
              <a:rPr lang="en-US" dirty="0"/>
              <a:t>Waiting state(Windows)/stopped state(Linux)</a:t>
            </a:r>
          </a:p>
          <a:p>
            <a:r>
              <a:rPr lang="en-US" dirty="0"/>
              <a:t>Termination state(Windows)/Zombie State(Linux)</a:t>
            </a:r>
          </a:p>
          <a:p>
            <a:r>
              <a:rPr lang="en-US" dirty="0"/>
              <a:t>Suspend ready(Windows)/Sleeping State(Linux)</a:t>
            </a:r>
          </a:p>
          <a:p>
            <a:r>
              <a:rPr lang="en-US" dirty="0"/>
              <a:t>Suspend wait</a:t>
            </a:r>
          </a:p>
          <a:p>
            <a:endParaRPr lang="en-US" dirty="0"/>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1501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ross 49">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1">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1F4ED-6161-4DC4-8ED3-983BB78A4089}"/>
              </a:ext>
            </a:extLst>
          </p:cNvPr>
          <p:cNvSpPr>
            <a:spLocks noGrp="1"/>
          </p:cNvSpPr>
          <p:nvPr>
            <p:ph type="title"/>
          </p:nvPr>
        </p:nvSpPr>
        <p:spPr>
          <a:xfrm>
            <a:off x="565148" y="1204721"/>
            <a:ext cx="7671379" cy="1446550"/>
          </a:xfrm>
        </p:spPr>
        <p:txBody>
          <a:bodyPr>
            <a:normAutofit/>
          </a:bodyPr>
          <a:lstStyle/>
          <a:p>
            <a:r>
              <a:rPr lang="en-US" dirty="0"/>
              <a:t>Process States Windows vs Linux </a:t>
            </a:r>
          </a:p>
        </p:txBody>
      </p:sp>
      <p:sp>
        <p:nvSpPr>
          <p:cNvPr id="3" name="Content Placeholder 2">
            <a:extLst>
              <a:ext uri="{FF2B5EF4-FFF2-40B4-BE49-F238E27FC236}">
                <a16:creationId xmlns:a16="http://schemas.microsoft.com/office/drawing/2014/main" id="{39A6DE80-D53F-4FEC-8125-751F90813A52}"/>
              </a:ext>
            </a:extLst>
          </p:cNvPr>
          <p:cNvSpPr>
            <a:spLocks noGrp="1"/>
          </p:cNvSpPr>
          <p:nvPr>
            <p:ph idx="1"/>
          </p:nvPr>
        </p:nvSpPr>
        <p:spPr>
          <a:xfrm>
            <a:off x="565150" y="2691638"/>
            <a:ext cx="6886726" cy="3188586"/>
          </a:xfrm>
        </p:spPr>
        <p:txBody>
          <a:bodyPr>
            <a:normAutofit/>
          </a:bodyPr>
          <a:lstStyle/>
          <a:p>
            <a:r>
              <a:rPr lang="en-US" sz="2200" dirty="0"/>
              <a:t>Linux and Windows slight vary in the names of states, such as zombie instead termination or sleeping instead of suspend ready.</a:t>
            </a:r>
          </a:p>
          <a:p>
            <a:r>
              <a:rPr lang="en-US" sz="2200" dirty="0"/>
              <a:t>Linux and Windows also do their process states in a different order as shown in the diagrams to the right</a:t>
            </a:r>
          </a:p>
        </p:txBody>
      </p:sp>
      <p:pic>
        <p:nvPicPr>
          <p:cNvPr id="11" name="Picture 10" descr="linux">
            <a:extLst>
              <a:ext uri="{FF2B5EF4-FFF2-40B4-BE49-F238E27FC236}">
                <a16:creationId xmlns:a16="http://schemas.microsoft.com/office/drawing/2014/main" id="{5780F8B7-3B11-42DD-B3B6-5BE14303C545}"/>
              </a:ext>
            </a:extLst>
          </p:cNvPr>
          <p:cNvPicPr>
            <a:picLocks noChangeAspect="1"/>
          </p:cNvPicPr>
          <p:nvPr/>
        </p:nvPicPr>
        <p:blipFill rotWithShape="1">
          <a:blip r:embed="rId2">
            <a:extLst>
              <a:ext uri="{28A0092B-C50C-407E-A947-70E740481C1C}">
                <a14:useLocalDpi xmlns:a14="http://schemas.microsoft.com/office/drawing/2010/main" val="0"/>
              </a:ext>
            </a:extLst>
          </a:blip>
          <a:srcRect t="9308" r="-5" b="7500"/>
          <a:stretch/>
        </p:blipFill>
        <p:spPr bwMode="auto">
          <a:xfrm>
            <a:off x="8425540" y="3670791"/>
            <a:ext cx="2792792" cy="1899660"/>
          </a:xfrm>
          <a:prstGeom prst="rect">
            <a:avLst/>
          </a:prstGeom>
          <a:noFill/>
        </p:spPr>
      </p:pic>
      <p:pic>
        <p:nvPicPr>
          <p:cNvPr id="24" name="Picture 23" descr="OS Process State Diagram">
            <a:extLst>
              <a:ext uri="{FF2B5EF4-FFF2-40B4-BE49-F238E27FC236}">
                <a16:creationId xmlns:a16="http://schemas.microsoft.com/office/drawing/2014/main" id="{07575B59-B870-4A52-AF0D-015174E913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635134" y="1497220"/>
            <a:ext cx="2373595" cy="2011622"/>
          </a:xfrm>
          <a:prstGeom prst="rect">
            <a:avLst/>
          </a:prstGeom>
          <a:noFill/>
        </p:spPr>
      </p:pic>
    </p:spTree>
    <p:extLst>
      <p:ext uri="{BB962C8B-B14F-4D97-AF65-F5344CB8AC3E}">
        <p14:creationId xmlns:p14="http://schemas.microsoft.com/office/powerpoint/2010/main" val="2696843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ross 20">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1F4ED-6161-4DC4-8ED3-983BB78A4089}"/>
              </a:ext>
            </a:extLst>
          </p:cNvPr>
          <p:cNvSpPr>
            <a:spLocks noGrp="1"/>
          </p:cNvSpPr>
          <p:nvPr>
            <p:ph type="title"/>
          </p:nvPr>
        </p:nvSpPr>
        <p:spPr>
          <a:xfrm>
            <a:off x="565149" y="1204721"/>
            <a:ext cx="5472909" cy="1446550"/>
          </a:xfrm>
        </p:spPr>
        <p:txBody>
          <a:bodyPr>
            <a:normAutofit/>
          </a:bodyPr>
          <a:lstStyle/>
          <a:p>
            <a:r>
              <a:rPr lang="en-US" dirty="0"/>
              <a:t>Diagram of Attributes of a Process</a:t>
            </a:r>
            <a:endParaRPr lang="en-US"/>
          </a:p>
        </p:txBody>
      </p:sp>
      <p:sp>
        <p:nvSpPr>
          <p:cNvPr id="3" name="Content Placeholder 2">
            <a:extLst>
              <a:ext uri="{FF2B5EF4-FFF2-40B4-BE49-F238E27FC236}">
                <a16:creationId xmlns:a16="http://schemas.microsoft.com/office/drawing/2014/main" id="{39A6DE80-D53F-4FEC-8125-751F90813A52}"/>
              </a:ext>
            </a:extLst>
          </p:cNvPr>
          <p:cNvSpPr>
            <a:spLocks noGrp="1"/>
          </p:cNvSpPr>
          <p:nvPr>
            <p:ph idx="1"/>
          </p:nvPr>
        </p:nvSpPr>
        <p:spPr>
          <a:xfrm>
            <a:off x="565150" y="2691638"/>
            <a:ext cx="5472909" cy="3188586"/>
          </a:xfrm>
        </p:spPr>
        <p:txBody>
          <a:bodyPr>
            <a:normAutofit/>
          </a:bodyPr>
          <a:lstStyle/>
          <a:p>
            <a:pPr>
              <a:lnSpc>
                <a:spcPct val="90000"/>
              </a:lnSpc>
            </a:pPr>
            <a:r>
              <a:rPr lang="en-US" dirty="0"/>
              <a:t>Process ID</a:t>
            </a:r>
            <a:endParaRPr lang="en-US"/>
          </a:p>
          <a:p>
            <a:pPr>
              <a:lnSpc>
                <a:spcPct val="90000"/>
              </a:lnSpc>
            </a:pPr>
            <a:r>
              <a:rPr lang="en-US" dirty="0"/>
              <a:t>Program Counter</a:t>
            </a:r>
            <a:endParaRPr lang="en-US"/>
          </a:p>
          <a:p>
            <a:pPr>
              <a:lnSpc>
                <a:spcPct val="90000"/>
              </a:lnSpc>
            </a:pPr>
            <a:r>
              <a:rPr lang="en-US" dirty="0"/>
              <a:t>Process State</a:t>
            </a:r>
            <a:endParaRPr lang="en-US"/>
          </a:p>
          <a:p>
            <a:pPr>
              <a:lnSpc>
                <a:spcPct val="90000"/>
              </a:lnSpc>
            </a:pPr>
            <a:r>
              <a:rPr lang="en-US" dirty="0"/>
              <a:t>Priority</a:t>
            </a:r>
            <a:endParaRPr lang="en-US"/>
          </a:p>
          <a:p>
            <a:pPr>
              <a:lnSpc>
                <a:spcPct val="90000"/>
              </a:lnSpc>
            </a:pPr>
            <a:r>
              <a:rPr lang="en-US" dirty="0"/>
              <a:t>General Purpose Registers</a:t>
            </a:r>
            <a:endParaRPr lang="en-US"/>
          </a:p>
          <a:p>
            <a:pPr>
              <a:lnSpc>
                <a:spcPct val="90000"/>
              </a:lnSpc>
            </a:pPr>
            <a:r>
              <a:rPr lang="en-US" dirty="0"/>
              <a:t>List of Open Files</a:t>
            </a:r>
            <a:endParaRPr lang="en-US"/>
          </a:p>
          <a:p>
            <a:pPr>
              <a:lnSpc>
                <a:spcPct val="90000"/>
              </a:lnSpc>
            </a:pPr>
            <a:r>
              <a:rPr lang="en-US" dirty="0"/>
              <a:t>List of Open Devices</a:t>
            </a:r>
            <a:endParaRPr lang="en-US"/>
          </a:p>
        </p:txBody>
      </p:sp>
      <p:pic>
        <p:nvPicPr>
          <p:cNvPr id="9" name="Picture 8" descr="OS Attributes of a process">
            <a:extLst>
              <a:ext uri="{FF2B5EF4-FFF2-40B4-BE49-F238E27FC236}">
                <a16:creationId xmlns:a16="http://schemas.microsoft.com/office/drawing/2014/main" id="{907D6D7B-E403-4EF4-9B0E-28ACBF96A31B}"/>
              </a:ext>
            </a:extLst>
          </p:cNvPr>
          <p:cNvPicPr>
            <a:picLocks noChangeAspect="1"/>
          </p:cNvPicPr>
          <p:nvPr/>
        </p:nvPicPr>
        <p:blipFill rotWithShape="1">
          <a:blip r:embed="rId2">
            <a:extLst>
              <a:ext uri="{28A0092B-C50C-407E-A947-70E740481C1C}">
                <a14:useLocalDpi xmlns:a14="http://schemas.microsoft.com/office/drawing/2010/main" val="0"/>
              </a:ext>
            </a:extLst>
          </a:blip>
          <a:srcRect r="458" b="11133"/>
          <a:stretch/>
        </p:blipFill>
        <p:spPr bwMode="auto">
          <a:xfrm>
            <a:off x="8036002" y="1497220"/>
            <a:ext cx="1971406" cy="4127230"/>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502518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1F4ED-6161-4DC4-8ED3-983BB78A4089}"/>
              </a:ext>
            </a:extLst>
          </p:cNvPr>
          <p:cNvSpPr>
            <a:spLocks noGrp="1"/>
          </p:cNvSpPr>
          <p:nvPr>
            <p:ph type="title"/>
          </p:nvPr>
        </p:nvSpPr>
        <p:spPr>
          <a:xfrm>
            <a:off x="565148" y="1204721"/>
            <a:ext cx="8267299" cy="1446550"/>
          </a:xfrm>
        </p:spPr>
        <p:txBody>
          <a:bodyPr>
            <a:normAutofit/>
          </a:bodyPr>
          <a:lstStyle/>
          <a:p>
            <a:pPr algn="ctr"/>
            <a:r>
              <a:rPr lang="en-US" dirty="0"/>
              <a:t>Schedulers </a:t>
            </a:r>
          </a:p>
        </p:txBody>
      </p:sp>
      <p:sp>
        <p:nvSpPr>
          <p:cNvPr id="3" name="Content Placeholder 2">
            <a:extLst>
              <a:ext uri="{FF2B5EF4-FFF2-40B4-BE49-F238E27FC236}">
                <a16:creationId xmlns:a16="http://schemas.microsoft.com/office/drawing/2014/main" id="{39A6DE80-D53F-4FEC-8125-751F90813A52}"/>
              </a:ext>
            </a:extLst>
          </p:cNvPr>
          <p:cNvSpPr>
            <a:spLocks noGrp="1"/>
          </p:cNvSpPr>
          <p:nvPr>
            <p:ph idx="1"/>
          </p:nvPr>
        </p:nvSpPr>
        <p:spPr>
          <a:xfrm>
            <a:off x="565149" y="2900516"/>
            <a:ext cx="8267299" cy="2979707"/>
          </a:xfrm>
        </p:spPr>
        <p:txBody>
          <a:bodyPr>
            <a:normAutofit/>
          </a:bodyPr>
          <a:lstStyle/>
          <a:p>
            <a:r>
              <a:rPr lang="en-US" sz="2400" dirty="0">
                <a:solidFill>
                  <a:srgbClr val="000000"/>
                </a:solidFill>
                <a:effectLst/>
                <a:latin typeface="Times New Roman" panose="02020603050405020304" pitchFamily="18" charset="0"/>
                <a:ea typeface="Calibri" panose="020F0502020204030204" pitchFamily="34" charset="0"/>
              </a:rPr>
              <a:t>The scheduler is special system software that processes process plans in different ways. The main task is to select the jobs to send to the system and determine the process to run. </a:t>
            </a:r>
          </a:p>
          <a:p>
            <a:r>
              <a:rPr lang="en-US" dirty="0">
                <a:solidFill>
                  <a:srgbClr val="000000"/>
                </a:solidFill>
                <a:latin typeface="Times New Roman" panose="02020603050405020304" pitchFamily="18" charset="0"/>
              </a:rPr>
              <a:t>The three types of schedulers include: </a:t>
            </a:r>
          </a:p>
          <a:p>
            <a:pPr marL="342900" marR="0" lvl="0" indent="-342900">
              <a:lnSpc>
                <a:spcPct val="107000"/>
              </a:lnSpc>
              <a:spcBef>
                <a:spcPts val="0"/>
              </a:spcBef>
              <a:spcAft>
                <a:spcPts val="0"/>
              </a:spcAft>
              <a:buFont typeface="Symbol" panose="05050102010706020507" pitchFamily="18" charset="2"/>
              <a:buChar char=""/>
            </a:pPr>
            <a:r>
              <a:rPr lang="en-US"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Long-term scheduler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Short-term scheduler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Medium-term scheduler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6459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1F4ED-6161-4DC4-8ED3-983BB78A4089}"/>
              </a:ext>
            </a:extLst>
          </p:cNvPr>
          <p:cNvSpPr>
            <a:spLocks noGrp="1"/>
          </p:cNvSpPr>
          <p:nvPr>
            <p:ph type="title"/>
          </p:nvPr>
        </p:nvSpPr>
        <p:spPr>
          <a:xfrm>
            <a:off x="565148" y="1204721"/>
            <a:ext cx="8267299" cy="1446550"/>
          </a:xfrm>
        </p:spPr>
        <p:txBody>
          <a:bodyPr>
            <a:normAutofit/>
          </a:bodyPr>
          <a:lstStyle/>
          <a:p>
            <a:pPr algn="ctr"/>
            <a:r>
              <a:rPr lang="en-US" dirty="0"/>
              <a:t>Schedulers Windows Vs Linux</a:t>
            </a:r>
          </a:p>
        </p:txBody>
      </p:sp>
      <p:sp>
        <p:nvSpPr>
          <p:cNvPr id="3" name="Content Placeholder 2">
            <a:extLst>
              <a:ext uri="{FF2B5EF4-FFF2-40B4-BE49-F238E27FC236}">
                <a16:creationId xmlns:a16="http://schemas.microsoft.com/office/drawing/2014/main" id="{39A6DE80-D53F-4FEC-8125-751F90813A52}"/>
              </a:ext>
            </a:extLst>
          </p:cNvPr>
          <p:cNvSpPr>
            <a:spLocks noGrp="1"/>
          </p:cNvSpPr>
          <p:nvPr>
            <p:ph idx="1"/>
          </p:nvPr>
        </p:nvSpPr>
        <p:spPr>
          <a:xfrm>
            <a:off x="565149" y="2900516"/>
            <a:ext cx="8267299" cy="2979707"/>
          </a:xfrm>
        </p:spPr>
        <p:txBody>
          <a:bodyPr>
            <a:normAutofit/>
          </a:bodyPr>
          <a:lstStyle/>
          <a:p>
            <a:r>
              <a:rPr lang="en-US" dirty="0"/>
              <a:t>Linux and Windows both have a Preemptive Scheduler</a:t>
            </a:r>
          </a:p>
          <a:p>
            <a:r>
              <a:rPr lang="en-US" dirty="0"/>
              <a:t>Linux uses the Completely Fair Scheduler (CFS) with many scheduler classes and chooses which scheduler to run based on the kernel’s priority.</a:t>
            </a:r>
          </a:p>
          <a:p>
            <a:r>
              <a:rPr lang="en-US" dirty="0"/>
              <a:t>Windows on the other hand chooses based on priority which parts of code to run from its scheduler located in the kernel.</a:t>
            </a:r>
          </a:p>
          <a:p>
            <a:endParaRPr lang="en-US" dirty="0"/>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957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1F4ED-6161-4DC4-8ED3-983BB78A4089}"/>
              </a:ext>
            </a:extLst>
          </p:cNvPr>
          <p:cNvSpPr>
            <a:spLocks noGrp="1"/>
          </p:cNvSpPr>
          <p:nvPr>
            <p:ph type="title"/>
          </p:nvPr>
        </p:nvSpPr>
        <p:spPr>
          <a:xfrm>
            <a:off x="565148" y="1204721"/>
            <a:ext cx="8267299" cy="1446550"/>
          </a:xfrm>
        </p:spPr>
        <p:txBody>
          <a:bodyPr>
            <a:normAutofit/>
          </a:bodyPr>
          <a:lstStyle/>
          <a:p>
            <a:pPr algn="ctr"/>
            <a:r>
              <a:rPr lang="en-US" dirty="0"/>
              <a:t>Deadlocks </a:t>
            </a:r>
          </a:p>
        </p:txBody>
      </p:sp>
      <p:sp>
        <p:nvSpPr>
          <p:cNvPr id="3" name="Content Placeholder 2">
            <a:extLst>
              <a:ext uri="{FF2B5EF4-FFF2-40B4-BE49-F238E27FC236}">
                <a16:creationId xmlns:a16="http://schemas.microsoft.com/office/drawing/2014/main" id="{39A6DE80-D53F-4FEC-8125-751F90813A52}"/>
              </a:ext>
            </a:extLst>
          </p:cNvPr>
          <p:cNvSpPr>
            <a:spLocks noGrp="1"/>
          </p:cNvSpPr>
          <p:nvPr>
            <p:ph idx="1"/>
          </p:nvPr>
        </p:nvSpPr>
        <p:spPr>
          <a:xfrm>
            <a:off x="565149" y="2900516"/>
            <a:ext cx="8267299" cy="2979707"/>
          </a:xfrm>
        </p:spPr>
        <p:txBody>
          <a:bodyPr>
            <a:normAutofit/>
          </a:bodyPr>
          <a:lstStyle/>
          <a:p>
            <a:pPr marL="0" indent="0">
              <a:buNone/>
            </a:pPr>
            <a:r>
              <a:rPr lang="en-US" dirty="0"/>
              <a:t>A deadlock is when the more than one process enters the waiting state due to another process holding the required resource.</a:t>
            </a:r>
          </a:p>
          <a:p>
            <a:pPr marL="0" indent="0">
              <a:buNone/>
            </a:pPr>
            <a:endParaRPr lang="en-US" dirty="0"/>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4433589"/>
      </p:ext>
    </p:extLst>
  </p:cSld>
  <p:clrMapOvr>
    <a:masterClrMapping/>
  </p:clrMapOvr>
</p:sld>
</file>

<file path=ppt/theme/theme1.xml><?xml version="1.0" encoding="utf-8"?>
<a:theme xmlns:a="http://schemas.openxmlformats.org/drawingml/2006/main" name="MadridVTI">
  <a:themeElements>
    <a:clrScheme name="AnalogousFromLightSeed_2SEEDS">
      <a:dk1>
        <a:srgbClr val="000000"/>
      </a:dk1>
      <a:lt1>
        <a:srgbClr val="FFFFFF"/>
      </a:lt1>
      <a:dk2>
        <a:srgbClr val="2C301B"/>
      </a:dk2>
      <a:lt2>
        <a:srgbClr val="F1F0F3"/>
      </a:lt2>
      <a:accent1>
        <a:srgbClr val="97A84F"/>
      </a:accent1>
      <a:accent2>
        <a:srgbClr val="B09E62"/>
      </a:accent2>
      <a:accent3>
        <a:srgbClr val="80AC65"/>
      </a:accent3>
      <a:accent4>
        <a:srgbClr val="53B0A0"/>
      </a:accent4>
      <a:accent5>
        <a:srgbClr val="4CABC9"/>
      </a:accent5>
      <a:accent6>
        <a:srgbClr val="658BD4"/>
      </a:accent6>
      <a:hlink>
        <a:srgbClr val="7A6DB0"/>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emplate>Integral</Template>
  <TotalTime>1305</TotalTime>
  <Words>536</Words>
  <Application>Microsoft Office PowerPoint</Application>
  <PresentationFormat>Widescreen</PresentationFormat>
  <Paragraphs>119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Seaford Display</vt:lpstr>
      <vt:lpstr>Symbol</vt:lpstr>
      <vt:lpstr>System Font Regular</vt:lpstr>
      <vt:lpstr>Tenorite</vt:lpstr>
      <vt:lpstr>Times New Roman</vt:lpstr>
      <vt:lpstr>MadridVTI</vt:lpstr>
      <vt:lpstr>Linux vs  Windows</vt:lpstr>
      <vt:lpstr>Introduction</vt:lpstr>
      <vt:lpstr>Architecture and Structure</vt:lpstr>
      <vt:lpstr>Process State List</vt:lpstr>
      <vt:lpstr>Process States Windows vs Linux </vt:lpstr>
      <vt:lpstr>Diagram of Attributes of a Process</vt:lpstr>
      <vt:lpstr>Schedulers </vt:lpstr>
      <vt:lpstr>Schedulers Windows Vs Linux</vt:lpstr>
      <vt:lpstr>Deadlocks </vt:lpstr>
      <vt:lpstr>Dead lock Detection &amp; Prevention</vt:lpstr>
      <vt:lpstr>Evaluation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vs  Windows</dc:title>
  <dc:creator>Dov Cattan</dc:creator>
  <cp:lastModifiedBy>Giovanni Michel</cp:lastModifiedBy>
  <cp:revision>10</cp:revision>
  <dcterms:created xsi:type="dcterms:W3CDTF">2021-11-16T20:00:13Z</dcterms:created>
  <dcterms:modified xsi:type="dcterms:W3CDTF">2021-11-29T22:48:52Z</dcterms:modified>
</cp:coreProperties>
</file>