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Catamaran"/>
      <p:regular r:id="rId49"/>
      <p:bold r:id="rId50"/>
    </p:embeddedFont>
    <p:embeddedFont>
      <p:font typeface="Montserrat Black"/>
      <p:bold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  <p:embeddedFont>
      <p:font typeface="Lato Light"/>
      <p:regular r:id="rId61"/>
      <p:bold r:id="rId62"/>
      <p:italic r:id="rId63"/>
      <p:boldItalic r:id="rId64"/>
    </p:embeddedFont>
    <p:embeddedFont>
      <p:font typeface="Open Sans ExtraBold"/>
      <p:bold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atamar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Light-bold.fntdata"/><Relationship Id="rId61" Type="http://schemas.openxmlformats.org/officeDocument/2006/relationships/font" Target="fonts/LatoLight-regular.fntdata"/><Relationship Id="rId20" Type="http://schemas.openxmlformats.org/officeDocument/2006/relationships/slide" Target="slides/slide15.xml"/><Relationship Id="rId64" Type="http://schemas.openxmlformats.org/officeDocument/2006/relationships/font" Target="fonts/LatoLight-boldItalic.fntdata"/><Relationship Id="rId63" Type="http://schemas.openxmlformats.org/officeDocument/2006/relationships/font" Target="fonts/LatoLight-italic.fntdata"/><Relationship Id="rId22" Type="http://schemas.openxmlformats.org/officeDocument/2006/relationships/slide" Target="slides/slide17.xml"/><Relationship Id="rId66" Type="http://schemas.openxmlformats.org/officeDocument/2006/relationships/font" Target="fonts/OpenSansExtra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OpenSansExtraBold-bold.fntdata"/><Relationship Id="rId24" Type="http://schemas.openxmlformats.org/officeDocument/2006/relationships/slide" Target="slides/slide19.xml"/><Relationship Id="rId68" Type="http://schemas.openxmlformats.org/officeDocument/2006/relationships/font" Target="fonts/OpenSans-bold.fntdata"/><Relationship Id="rId23" Type="http://schemas.openxmlformats.org/officeDocument/2006/relationships/slide" Target="slides/slide18.xml"/><Relationship Id="rId67" Type="http://schemas.openxmlformats.org/officeDocument/2006/relationships/font" Target="fonts/OpenSans-regular.fntdata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Black-bold.fntdata"/><Relationship Id="rId50" Type="http://schemas.openxmlformats.org/officeDocument/2006/relationships/font" Target="fonts/Catamaran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MontserratBlack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fa380e97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fa380e97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fa380e97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fa380e97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fa380e97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fa380e97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fa380e97f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fa380e97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fa380e97f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fa380e97f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fa380e97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fa380e97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a380e97f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fa380e97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fa380e97f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fa380e97f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fa380e97f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fa380e97f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fa380e97f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fa380e97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5afe01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5afe01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fa380e97f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fa380e97f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fa380e97f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fa380e97f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fa380e97f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fa380e97f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fa380e97f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fa380e97f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fa380e97f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fa380e97f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fa380e97f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fa380e97f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fa380e97f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fa380e97f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fa380e97f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fa380e97f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fa380e97f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fa380e97f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fa380e97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fa380e97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5e31e80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5e31e80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fa380e97f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fa380e97f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fa380e97f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fa380e97f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fa380e97f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fa380e97f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fa380e97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fa380e97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fa380e97f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fa380e97f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fa380e97f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fa380e97f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fa380e97f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fa380e97f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fa3a7039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fa3a7039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fa3a703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fa3a703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fa3a7039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fa3a7039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fa380e9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fa380e9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fa3a7039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fa3a7039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fa3a7039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fa3a7039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fa3a703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fa3a703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fa3a70395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fa3a70395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fa380e97f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fa380e97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fa380e97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fa380e97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fa380e97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fa380e97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fa380e97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fa380e97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fa380e97f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fa380e97f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13225" y="1487125"/>
            <a:ext cx="77178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1608750" y="3228425"/>
            <a:ext cx="5926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494C5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 rot="10800000">
            <a:off x="-2363" y="14229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 rot="-5400000">
            <a:off x="7974582" y="3990689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10800000">
            <a:off x="-535772" y="-43568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-871929" y="3861685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hasCustomPrompt="1"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2" type="title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3" type="title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5177225" y="662400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5" type="subTitle"/>
          </p:nvPr>
        </p:nvSpPr>
        <p:spPr>
          <a:xfrm>
            <a:off x="5177225" y="947125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177225" y="1691054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7" type="subTitle"/>
          </p:nvPr>
        </p:nvSpPr>
        <p:spPr>
          <a:xfrm>
            <a:off x="5177225" y="1975779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3"/>
          <p:cNvSpPr txBox="1"/>
          <p:nvPr>
            <p:ph idx="8" type="subTitle"/>
          </p:nvPr>
        </p:nvSpPr>
        <p:spPr>
          <a:xfrm>
            <a:off x="5177225" y="2725044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9" type="subTitle"/>
          </p:nvPr>
        </p:nvSpPr>
        <p:spPr>
          <a:xfrm>
            <a:off x="5177225" y="3009770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3"/>
          <p:cNvSpPr txBox="1"/>
          <p:nvPr>
            <p:ph idx="13" type="subTitle"/>
          </p:nvPr>
        </p:nvSpPr>
        <p:spPr>
          <a:xfrm>
            <a:off x="5177225" y="3769128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4" type="subTitle"/>
          </p:nvPr>
        </p:nvSpPr>
        <p:spPr>
          <a:xfrm>
            <a:off x="5177225" y="4053853"/>
            <a:ext cx="3046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3"/>
          <p:cNvSpPr txBox="1"/>
          <p:nvPr>
            <p:ph idx="15" type="title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hasCustomPrompt="1" idx="2" type="title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3" type="subTitle"/>
          </p:nvPr>
        </p:nvSpPr>
        <p:spPr>
          <a:xfrm>
            <a:off x="1632650" y="1807525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4" type="title"/>
          </p:nvPr>
        </p:nvSpPr>
        <p:spPr>
          <a:xfrm>
            <a:off x="7549250" y="145682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5" type="subTitle"/>
          </p:nvPr>
        </p:nvSpPr>
        <p:spPr>
          <a:xfrm>
            <a:off x="4830250" y="1513123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6" type="subTitle"/>
          </p:nvPr>
        </p:nvSpPr>
        <p:spPr>
          <a:xfrm>
            <a:off x="4830250" y="1807525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4"/>
          <p:cNvSpPr txBox="1"/>
          <p:nvPr>
            <p:ph hasCustomPrompt="1" idx="7" type="title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idx="8" type="subTitle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9" type="subTitle"/>
          </p:nvPr>
        </p:nvSpPr>
        <p:spPr>
          <a:xfrm>
            <a:off x="1632650" y="2906149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4"/>
          <p:cNvSpPr txBox="1"/>
          <p:nvPr>
            <p:ph hasCustomPrompt="1" idx="13" type="title"/>
          </p:nvPr>
        </p:nvSpPr>
        <p:spPr>
          <a:xfrm>
            <a:off x="7549250" y="260032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/>
          <p:nvPr>
            <p:ph idx="14" type="subTitle"/>
          </p:nvPr>
        </p:nvSpPr>
        <p:spPr>
          <a:xfrm>
            <a:off x="4830250" y="2615570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5" type="subTitle"/>
          </p:nvPr>
        </p:nvSpPr>
        <p:spPr>
          <a:xfrm>
            <a:off x="4830250" y="2906149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14"/>
          <p:cNvSpPr txBox="1"/>
          <p:nvPr>
            <p:ph hasCustomPrompt="1" idx="16" type="title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/>
          <p:nvPr>
            <p:ph idx="17" type="subTitle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8" type="subTitle"/>
          </p:nvPr>
        </p:nvSpPr>
        <p:spPr>
          <a:xfrm>
            <a:off x="1632650" y="4048432"/>
            <a:ext cx="2681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14"/>
          <p:cNvSpPr txBox="1"/>
          <p:nvPr>
            <p:ph hasCustomPrompt="1" idx="19" type="title"/>
          </p:nvPr>
        </p:nvSpPr>
        <p:spPr>
          <a:xfrm>
            <a:off x="7549250" y="3699712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/>
          <p:nvPr>
            <p:ph idx="20" type="subTitle"/>
          </p:nvPr>
        </p:nvSpPr>
        <p:spPr>
          <a:xfrm>
            <a:off x="4830250" y="3752727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21" type="subTitle"/>
          </p:nvPr>
        </p:nvSpPr>
        <p:spPr>
          <a:xfrm>
            <a:off x="4830250" y="4048432"/>
            <a:ext cx="26811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33" name="Google Shape;133;p15"/>
          <p:cNvSpPr txBox="1"/>
          <p:nvPr>
            <p:ph hasCustomPrompt="1" idx="2" type="title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9143981" cy="2190828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98491" y="2190858"/>
            <a:ext cx="226162" cy="228698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855031" y="2709775"/>
            <a:ext cx="994234" cy="994234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2237975" y="2554247"/>
            <a:ext cx="5565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2237975" y="3684125"/>
            <a:ext cx="55656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APTION_ONLY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APTION_ONLY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rect b="b" l="l" r="r" t="t"/>
            <a:pathLst>
              <a:path extrusionOk="0" h="28360" w="51643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rect b="b" l="l" r="r" t="t"/>
            <a:pathLst>
              <a:path extrusionOk="0" h="30944" w="42159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rect b="b" l="l" r="r" t="t"/>
            <a:pathLst>
              <a:path extrusionOk="0" h="5564" w="5594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APTION_ONLY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779002" y="3235426"/>
            <a:ext cx="23754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20"/>
          <p:cNvSpPr txBox="1"/>
          <p:nvPr>
            <p:ph idx="2" type="subTitle"/>
          </p:nvPr>
        </p:nvSpPr>
        <p:spPr>
          <a:xfrm>
            <a:off x="3602325" y="3235433"/>
            <a:ext cx="2160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20"/>
          <p:cNvSpPr txBox="1"/>
          <p:nvPr>
            <p:ph idx="3" type="subTitle"/>
          </p:nvPr>
        </p:nvSpPr>
        <p:spPr>
          <a:xfrm>
            <a:off x="779002" y="2928975"/>
            <a:ext cx="2375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6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4" type="subTitle"/>
          </p:nvPr>
        </p:nvSpPr>
        <p:spPr>
          <a:xfrm>
            <a:off x="3602325" y="2928975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5" type="subTitle"/>
          </p:nvPr>
        </p:nvSpPr>
        <p:spPr>
          <a:xfrm>
            <a:off x="6204098" y="3235425"/>
            <a:ext cx="21609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20"/>
          <p:cNvSpPr txBox="1"/>
          <p:nvPr>
            <p:ph idx="6" type="subTitle"/>
          </p:nvPr>
        </p:nvSpPr>
        <p:spPr>
          <a:xfrm>
            <a:off x="6204098" y="2928963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7" name="Google Shape;167;p20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89200" y="2445323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264700" y="3194197"/>
            <a:ext cx="4614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307300" y="773466"/>
            <a:ext cx="45294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893201" y="1617357"/>
            <a:ext cx="32826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21"/>
          <p:cNvSpPr txBox="1"/>
          <p:nvPr>
            <p:ph idx="2" type="subTitle"/>
          </p:nvPr>
        </p:nvSpPr>
        <p:spPr>
          <a:xfrm>
            <a:off x="893203" y="1559300"/>
            <a:ext cx="2982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5" name="Google Shape;175;p21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3" type="subTitle"/>
          </p:nvPr>
        </p:nvSpPr>
        <p:spPr>
          <a:xfrm>
            <a:off x="5045974" y="1617357"/>
            <a:ext cx="32049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80" name="Google Shape;180;p21"/>
          <p:cNvSpPr txBox="1"/>
          <p:nvPr>
            <p:ph idx="4" type="subTitle"/>
          </p:nvPr>
        </p:nvSpPr>
        <p:spPr>
          <a:xfrm>
            <a:off x="5268525" y="1559300"/>
            <a:ext cx="2982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subTitle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2" type="subTitle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subTitle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subTitle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APTION_ONLY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3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1033698" y="3264369"/>
            <a:ext cx="1152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2" type="subTitle"/>
          </p:nvPr>
        </p:nvSpPr>
        <p:spPr>
          <a:xfrm>
            <a:off x="893300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3" type="subTitle"/>
          </p:nvPr>
        </p:nvSpPr>
        <p:spPr>
          <a:xfrm>
            <a:off x="3004651" y="3264369"/>
            <a:ext cx="1152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4" type="subTitle"/>
          </p:nvPr>
        </p:nvSpPr>
        <p:spPr>
          <a:xfrm>
            <a:off x="2864252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5" type="subTitle"/>
          </p:nvPr>
        </p:nvSpPr>
        <p:spPr>
          <a:xfrm>
            <a:off x="4883751" y="3264375"/>
            <a:ext cx="1339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6" type="subTitle"/>
          </p:nvPr>
        </p:nvSpPr>
        <p:spPr>
          <a:xfrm>
            <a:off x="4837196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7" type="subTitle"/>
          </p:nvPr>
        </p:nvSpPr>
        <p:spPr>
          <a:xfrm>
            <a:off x="6947353" y="3264369"/>
            <a:ext cx="1152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8" type="subTitle"/>
          </p:nvPr>
        </p:nvSpPr>
        <p:spPr>
          <a:xfrm>
            <a:off x="6806951" y="3584928"/>
            <a:ext cx="1432800" cy="80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4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8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5400000">
            <a:off x="-1964509" y="-1609581"/>
            <a:ext cx="10610529" cy="8362640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hasCustomPrompt="1" type="title"/>
          </p:nvPr>
        </p:nvSpPr>
        <p:spPr>
          <a:xfrm>
            <a:off x="713225" y="1992200"/>
            <a:ext cx="51546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713247" y="3797075"/>
            <a:ext cx="5154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10800000">
            <a:off x="5436999" y="652807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" type="subTitle"/>
          </p:nvPr>
        </p:nvSpPr>
        <p:spPr>
          <a:xfrm>
            <a:off x="893300" y="1741347"/>
            <a:ext cx="2375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26"/>
          <p:cNvSpPr txBox="1"/>
          <p:nvPr>
            <p:ph idx="2" type="subTitle"/>
          </p:nvPr>
        </p:nvSpPr>
        <p:spPr>
          <a:xfrm>
            <a:off x="3604570" y="1741353"/>
            <a:ext cx="2160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>
            <p:ph idx="3" type="subTitle"/>
          </p:nvPr>
        </p:nvSpPr>
        <p:spPr>
          <a:xfrm>
            <a:off x="893312" y="1368825"/>
            <a:ext cx="2375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4" name="Google Shape;234;p26"/>
          <p:cNvSpPr txBox="1"/>
          <p:nvPr>
            <p:ph idx="4" type="subTitle"/>
          </p:nvPr>
        </p:nvSpPr>
        <p:spPr>
          <a:xfrm>
            <a:off x="3604579" y="1368825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accent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5" name="Google Shape;235;p26"/>
          <p:cNvSpPr txBox="1"/>
          <p:nvPr>
            <p:ph idx="5" type="subTitle"/>
          </p:nvPr>
        </p:nvSpPr>
        <p:spPr>
          <a:xfrm>
            <a:off x="6089798" y="1741346"/>
            <a:ext cx="2160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26"/>
          <p:cNvSpPr txBox="1"/>
          <p:nvPr>
            <p:ph idx="6" type="subTitle"/>
          </p:nvPr>
        </p:nvSpPr>
        <p:spPr>
          <a:xfrm>
            <a:off x="6089804" y="1368813"/>
            <a:ext cx="2160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0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770594" y="3002727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770600" y="3308027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3442651" y="3002727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>
            <p:ph idx="3" type="subTitle"/>
          </p:nvPr>
        </p:nvSpPr>
        <p:spPr>
          <a:xfrm>
            <a:off x="3442651" y="3308034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27"/>
          <p:cNvSpPr txBox="1"/>
          <p:nvPr>
            <p:ph idx="4" type="title"/>
          </p:nvPr>
        </p:nvSpPr>
        <p:spPr>
          <a:xfrm>
            <a:off x="6114706" y="3002727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27"/>
          <p:cNvSpPr txBox="1"/>
          <p:nvPr>
            <p:ph idx="5" type="subTitle"/>
          </p:nvPr>
        </p:nvSpPr>
        <p:spPr>
          <a:xfrm>
            <a:off x="6114701" y="3308034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8" name="Google Shape;248;p27"/>
          <p:cNvSpPr txBox="1"/>
          <p:nvPr>
            <p:ph idx="6"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28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>
            <p:ph idx="2" type="title"/>
          </p:nvPr>
        </p:nvSpPr>
        <p:spPr>
          <a:xfrm>
            <a:off x="713450" y="1743121"/>
            <a:ext cx="2258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28"/>
          <p:cNvSpPr txBox="1"/>
          <p:nvPr>
            <p:ph idx="1" type="subTitle"/>
          </p:nvPr>
        </p:nvSpPr>
        <p:spPr>
          <a:xfrm>
            <a:off x="713449" y="2047038"/>
            <a:ext cx="22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" name="Google Shape;258;p28"/>
          <p:cNvSpPr txBox="1"/>
          <p:nvPr>
            <p:ph idx="3" type="title"/>
          </p:nvPr>
        </p:nvSpPr>
        <p:spPr>
          <a:xfrm>
            <a:off x="3441278" y="1743121"/>
            <a:ext cx="2258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4" type="subTitle"/>
          </p:nvPr>
        </p:nvSpPr>
        <p:spPr>
          <a:xfrm>
            <a:off x="3441279" y="2047044"/>
            <a:ext cx="22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28"/>
          <p:cNvSpPr txBox="1"/>
          <p:nvPr>
            <p:ph idx="5" type="title"/>
          </p:nvPr>
        </p:nvSpPr>
        <p:spPr>
          <a:xfrm>
            <a:off x="6171851" y="1743121"/>
            <a:ext cx="2258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1" name="Google Shape;261;p28"/>
          <p:cNvSpPr txBox="1"/>
          <p:nvPr>
            <p:ph idx="6" type="subTitle"/>
          </p:nvPr>
        </p:nvSpPr>
        <p:spPr>
          <a:xfrm>
            <a:off x="6171853" y="2047044"/>
            <a:ext cx="225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2" name="Google Shape;262;p28"/>
          <p:cNvSpPr txBox="1"/>
          <p:nvPr>
            <p:ph idx="7" type="title"/>
          </p:nvPr>
        </p:nvSpPr>
        <p:spPr>
          <a:xfrm>
            <a:off x="713449" y="3528825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3" name="Google Shape;263;p28"/>
          <p:cNvSpPr txBox="1"/>
          <p:nvPr>
            <p:ph idx="8" type="subTitle"/>
          </p:nvPr>
        </p:nvSpPr>
        <p:spPr>
          <a:xfrm>
            <a:off x="713450" y="3840447"/>
            <a:ext cx="22587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28"/>
          <p:cNvSpPr txBox="1"/>
          <p:nvPr>
            <p:ph idx="9" type="title"/>
          </p:nvPr>
        </p:nvSpPr>
        <p:spPr>
          <a:xfrm>
            <a:off x="6171853" y="3527725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5" name="Google Shape;265;p28"/>
          <p:cNvSpPr txBox="1"/>
          <p:nvPr>
            <p:ph idx="13" type="subTitle"/>
          </p:nvPr>
        </p:nvSpPr>
        <p:spPr>
          <a:xfrm>
            <a:off x="6171851" y="3839586"/>
            <a:ext cx="22587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28"/>
          <p:cNvSpPr txBox="1"/>
          <p:nvPr>
            <p:ph idx="14" type="title"/>
          </p:nvPr>
        </p:nvSpPr>
        <p:spPr>
          <a:xfrm>
            <a:off x="3441279" y="3536475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7" name="Google Shape;267;p28"/>
          <p:cNvSpPr txBox="1"/>
          <p:nvPr>
            <p:ph idx="15" type="subTitle"/>
          </p:nvPr>
        </p:nvSpPr>
        <p:spPr>
          <a:xfrm>
            <a:off x="3442651" y="3838499"/>
            <a:ext cx="22587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2" type="title"/>
          </p:nvPr>
        </p:nvSpPr>
        <p:spPr>
          <a:xfrm>
            <a:off x="770594" y="2733750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9"/>
          <p:cNvSpPr txBox="1"/>
          <p:nvPr>
            <p:ph idx="1" type="subTitle"/>
          </p:nvPr>
        </p:nvSpPr>
        <p:spPr>
          <a:xfrm>
            <a:off x="770600" y="3040195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6" name="Google Shape;276;p29"/>
          <p:cNvSpPr txBox="1"/>
          <p:nvPr>
            <p:ph idx="3" type="title"/>
          </p:nvPr>
        </p:nvSpPr>
        <p:spPr>
          <a:xfrm>
            <a:off x="3442651" y="2733750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subTitle"/>
          </p:nvPr>
        </p:nvSpPr>
        <p:spPr>
          <a:xfrm>
            <a:off x="3442651" y="3040203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8" name="Google Shape;278;p29"/>
          <p:cNvSpPr txBox="1"/>
          <p:nvPr>
            <p:ph idx="5" type="title"/>
          </p:nvPr>
        </p:nvSpPr>
        <p:spPr>
          <a:xfrm>
            <a:off x="6114704" y="2733750"/>
            <a:ext cx="22587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29"/>
          <p:cNvSpPr txBox="1"/>
          <p:nvPr>
            <p:ph idx="6" type="subTitle"/>
          </p:nvPr>
        </p:nvSpPr>
        <p:spPr>
          <a:xfrm>
            <a:off x="6114704" y="3040203"/>
            <a:ext cx="22587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29"/>
          <p:cNvSpPr txBox="1"/>
          <p:nvPr>
            <p:ph hasCustomPrompt="1" idx="7" type="title"/>
          </p:nvPr>
        </p:nvSpPr>
        <p:spPr>
          <a:xfrm>
            <a:off x="770600" y="1532549"/>
            <a:ext cx="225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7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100"/>
              <a:buNone/>
              <a:defRPr sz="111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9"/>
          <p:cNvSpPr txBox="1"/>
          <p:nvPr>
            <p:ph hasCustomPrompt="1" idx="8" type="title"/>
          </p:nvPr>
        </p:nvSpPr>
        <p:spPr>
          <a:xfrm>
            <a:off x="3442650" y="1532549"/>
            <a:ext cx="225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700"/>
              <a:buNone/>
              <a:defRPr sz="5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100"/>
              <a:buNone/>
              <a:defRPr sz="111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9"/>
          <p:cNvSpPr txBox="1"/>
          <p:nvPr>
            <p:ph hasCustomPrompt="1" idx="9" type="title"/>
          </p:nvPr>
        </p:nvSpPr>
        <p:spPr>
          <a:xfrm>
            <a:off x="6114700" y="1532549"/>
            <a:ext cx="225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7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100"/>
              <a:buNone/>
              <a:defRPr sz="111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3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-339225" y="585050"/>
            <a:ext cx="5105100" cy="108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713225" y="647450"/>
            <a:ext cx="39072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6" name="Google Shape;286;p30"/>
          <p:cNvSpPr/>
          <p:nvPr/>
        </p:nvSpPr>
        <p:spPr>
          <a:xfrm>
            <a:off x="8312079" y="4363545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5355050" y="4295050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flipH="1" rot="5400000">
            <a:off x="-814628" y="814623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369749" y="4009299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912551" y="-619128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46000" y="1042025"/>
            <a:ext cx="32025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646000" y="2926326"/>
            <a:ext cx="35967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92" name="Google Shape;292;p31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6073538" y="453005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type="title"/>
          </p:nvPr>
        </p:nvSpPr>
        <p:spPr>
          <a:xfrm>
            <a:off x="4834325" y="1234375"/>
            <a:ext cx="35967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302" name="Google Shape;302;p32"/>
          <p:cNvSpPr txBox="1"/>
          <p:nvPr>
            <p:ph idx="1" type="subTitle"/>
          </p:nvPr>
        </p:nvSpPr>
        <p:spPr>
          <a:xfrm>
            <a:off x="4834325" y="3118676"/>
            <a:ext cx="3596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6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713225" y="1393059"/>
            <a:ext cx="5781600" cy="22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33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flipH="1" rot="-5400000">
            <a:off x="3020385" y="1450740"/>
            <a:ext cx="8321202" cy="392602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ONLY_2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34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 txBox="1"/>
          <p:nvPr>
            <p:ph idx="1" type="subTitle"/>
          </p:nvPr>
        </p:nvSpPr>
        <p:spPr>
          <a:xfrm>
            <a:off x="1206674" y="1299875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4"/>
          <p:cNvSpPr txBox="1"/>
          <p:nvPr>
            <p:ph idx="2" type="subTitle"/>
          </p:nvPr>
        </p:nvSpPr>
        <p:spPr>
          <a:xfrm>
            <a:off x="1206674" y="1595132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4"/>
          <p:cNvSpPr txBox="1"/>
          <p:nvPr>
            <p:ph idx="3" type="subTitle"/>
          </p:nvPr>
        </p:nvSpPr>
        <p:spPr>
          <a:xfrm>
            <a:off x="1206674" y="2441768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4" type="subTitle"/>
          </p:nvPr>
        </p:nvSpPr>
        <p:spPr>
          <a:xfrm>
            <a:off x="1206674" y="2746687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5" type="subTitle"/>
          </p:nvPr>
        </p:nvSpPr>
        <p:spPr>
          <a:xfrm>
            <a:off x="1206674" y="3529381"/>
            <a:ext cx="19032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>
            <p:ph idx="6" type="subTitle"/>
          </p:nvPr>
        </p:nvSpPr>
        <p:spPr>
          <a:xfrm>
            <a:off x="1206674" y="3834294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7" type="subTitle"/>
          </p:nvPr>
        </p:nvSpPr>
        <p:spPr>
          <a:xfrm>
            <a:off x="5544526" y="1316693"/>
            <a:ext cx="23928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8" type="subTitle"/>
          </p:nvPr>
        </p:nvSpPr>
        <p:spPr>
          <a:xfrm>
            <a:off x="5438926" y="1595116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4"/>
          <p:cNvSpPr txBox="1"/>
          <p:nvPr>
            <p:ph idx="9" type="subTitle"/>
          </p:nvPr>
        </p:nvSpPr>
        <p:spPr>
          <a:xfrm>
            <a:off x="5544526" y="2434601"/>
            <a:ext cx="23928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4"/>
          <p:cNvSpPr txBox="1"/>
          <p:nvPr>
            <p:ph idx="13" type="subTitle"/>
          </p:nvPr>
        </p:nvSpPr>
        <p:spPr>
          <a:xfrm>
            <a:off x="5438926" y="2746679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4"/>
          <p:cNvSpPr txBox="1"/>
          <p:nvPr>
            <p:ph idx="14" type="subTitle"/>
          </p:nvPr>
        </p:nvSpPr>
        <p:spPr>
          <a:xfrm>
            <a:off x="5544526" y="3522215"/>
            <a:ext cx="23928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15" type="subTitle"/>
          </p:nvPr>
        </p:nvSpPr>
        <p:spPr>
          <a:xfrm>
            <a:off x="5438926" y="3834293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7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749475" y="1829964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2" type="subTitle"/>
          </p:nvPr>
        </p:nvSpPr>
        <p:spPr>
          <a:xfrm>
            <a:off x="749475" y="2135161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3" type="subTitle"/>
          </p:nvPr>
        </p:nvSpPr>
        <p:spPr>
          <a:xfrm>
            <a:off x="749475" y="3524684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5"/>
          <p:cNvSpPr txBox="1"/>
          <p:nvPr>
            <p:ph idx="4" type="subTitle"/>
          </p:nvPr>
        </p:nvSpPr>
        <p:spPr>
          <a:xfrm>
            <a:off x="749474" y="382835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5" type="subTitle"/>
          </p:nvPr>
        </p:nvSpPr>
        <p:spPr>
          <a:xfrm>
            <a:off x="5915176" y="1846775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5"/>
          <p:cNvSpPr txBox="1"/>
          <p:nvPr>
            <p:ph idx="6" type="subTitle"/>
          </p:nvPr>
        </p:nvSpPr>
        <p:spPr>
          <a:xfrm>
            <a:off x="5915176" y="2135161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5"/>
          <p:cNvSpPr txBox="1"/>
          <p:nvPr>
            <p:ph idx="7" type="subTitle"/>
          </p:nvPr>
        </p:nvSpPr>
        <p:spPr>
          <a:xfrm>
            <a:off x="5915176" y="3524684"/>
            <a:ext cx="2498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5"/>
          <p:cNvSpPr txBox="1"/>
          <p:nvPr>
            <p:ph idx="8" type="subTitle"/>
          </p:nvPr>
        </p:nvSpPr>
        <p:spPr>
          <a:xfrm>
            <a:off x="5915176" y="382835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5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APTION_ONLY_1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APTION_ONLY_1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7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 flipH="1">
            <a:off x="645613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 flipH="1">
            <a:off x="88579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 flipH="1">
            <a:off x="861397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APTION_ONLY_1_1_1_1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rect b="b" l="l" r="r" t="t"/>
            <a:pathLst>
              <a:path extrusionOk="0" h="37327" w="49729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APTION_ONLY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39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0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1562766" y="17357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1" type="subTitle"/>
          </p:nvPr>
        </p:nvSpPr>
        <p:spPr>
          <a:xfrm>
            <a:off x="1562750" y="2354000"/>
            <a:ext cx="33258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1" type="subTitle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/>
        </p:nvSpPr>
        <p:spPr>
          <a:xfrm>
            <a:off x="2642550" y="3438525"/>
            <a:ext cx="385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3"/>
          <p:cNvSpPr txBox="1"/>
          <p:nvPr>
            <p:ph idx="1" type="subTitle"/>
          </p:nvPr>
        </p:nvSpPr>
        <p:spPr>
          <a:xfrm>
            <a:off x="2642550" y="1593673"/>
            <a:ext cx="38589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2642550" y="553075"/>
            <a:ext cx="38589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" name="Google Shape;390;p43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44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"/>
          <p:cNvSpPr txBox="1"/>
          <p:nvPr>
            <p:ph idx="1" type="body"/>
          </p:nvPr>
        </p:nvSpPr>
        <p:spPr>
          <a:xfrm>
            <a:off x="1470600" y="1527925"/>
            <a:ext cx="6202800" cy="23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BODY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7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APTION_ONLY_1_2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138647" y="3254150"/>
            <a:ext cx="1710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>
            <a:off x="1930250" y="3558845"/>
            <a:ext cx="21264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>
            <a:off x="5064146" y="3254150"/>
            <a:ext cx="1710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>
            <a:off x="4855749" y="3558845"/>
            <a:ext cx="2126400" cy="63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433775" y="3815800"/>
            <a:ext cx="41634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ublic.tableau.com/app/profile/shing.fung.wong/viz/CapstonePRoject/Distribution?publish=yes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47.png"/><Relationship Id="rId6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50.png"/><Relationship Id="rId5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kaggle.com/code/kanncaa1/recommendation-systems-tutorial" TargetMode="External"/><Relationship Id="rId4" Type="http://schemas.openxmlformats.org/officeDocument/2006/relationships/hyperlink" Target="https://www.kaggle.com/code/python4sp/rs-content-based-collaborative-filtering" TargetMode="External"/><Relationship Id="rId5" Type="http://schemas.openxmlformats.org/officeDocument/2006/relationships/hyperlink" Target="https://www.kaggle.com/datasets/retailrocket/ecommerce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ctrTitle"/>
          </p:nvPr>
        </p:nvSpPr>
        <p:spPr>
          <a:xfrm>
            <a:off x="2319551" y="1601100"/>
            <a:ext cx="66516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- </a:t>
            </a:r>
            <a:r>
              <a:rPr lang="en"/>
              <a:t>Recommendation</a:t>
            </a:r>
            <a:r>
              <a:rPr lang="en"/>
              <a:t> System</a:t>
            </a:r>
            <a:endParaRPr/>
          </a:p>
        </p:txBody>
      </p:sp>
      <p:sp>
        <p:nvSpPr>
          <p:cNvPr id="427" name="Google Shape;427;p49"/>
          <p:cNvSpPr txBox="1"/>
          <p:nvPr>
            <p:ph idx="1" type="subTitle"/>
          </p:nvPr>
        </p:nvSpPr>
        <p:spPr>
          <a:xfrm>
            <a:off x="3486938" y="4056412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Group 3 - WONG, Shing Fung (Dov)</a:t>
            </a:r>
            <a:endParaRPr/>
          </a:p>
        </p:txBody>
      </p:sp>
      <p:grpSp>
        <p:nvGrpSpPr>
          <p:cNvPr id="428" name="Google Shape;428;p49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429" name="Google Shape;429;p49"/>
            <p:cNvSpPr/>
            <p:nvPr/>
          </p:nvSpPr>
          <p:spPr>
            <a:xfrm>
              <a:off x="1791950" y="676699"/>
              <a:ext cx="2870260" cy="735100"/>
            </a:xfrm>
            <a:custGeom>
              <a:rect b="b" l="l" r="r" t="t"/>
              <a:pathLst>
                <a:path extrusionOk="0" h="29404" w="125861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49"/>
            <p:cNvSpPr/>
            <p:nvPr/>
          </p:nvSpPr>
          <p:spPr>
            <a:xfrm flipH="1" rot="10800000">
              <a:off x="4266200" y="1308576"/>
              <a:ext cx="756555" cy="901033"/>
            </a:xfrm>
            <a:custGeom>
              <a:rect b="b" l="l" r="r" t="t"/>
              <a:pathLst>
                <a:path extrusionOk="0" h="11076" w="930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9"/>
            <p:cNvSpPr/>
            <p:nvPr/>
          </p:nvSpPr>
          <p:spPr>
            <a:xfrm flipH="1" rot="10800000">
              <a:off x="4479904" y="1179069"/>
              <a:ext cx="329142" cy="143583"/>
            </a:xfrm>
            <a:custGeom>
              <a:rect b="b" l="l" r="r" t="t"/>
              <a:pathLst>
                <a:path extrusionOk="0" h="1765" w="4046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9"/>
            <p:cNvSpPr/>
            <p:nvPr/>
          </p:nvSpPr>
          <p:spPr>
            <a:xfrm flipH="1" rot="10800000">
              <a:off x="4458266" y="1431578"/>
              <a:ext cx="373478" cy="452143"/>
            </a:xfrm>
            <a:custGeom>
              <a:rect b="b" l="l" r="r" t="t"/>
              <a:pathLst>
                <a:path extrusionOk="0" h="5558" w="4591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9"/>
            <p:cNvSpPr/>
            <p:nvPr/>
          </p:nvSpPr>
          <p:spPr>
            <a:xfrm flipH="1" rot="10800000">
              <a:off x="4458266" y="1007503"/>
              <a:ext cx="373478" cy="227780"/>
            </a:xfrm>
            <a:custGeom>
              <a:rect b="b" l="l" r="r" t="t"/>
              <a:pathLst>
                <a:path extrusionOk="0" h="2800" w="4591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9"/>
          <p:cNvSpPr/>
          <p:nvPr/>
        </p:nvSpPr>
        <p:spPr>
          <a:xfrm flipH="1" rot="10800000">
            <a:off x="4553282" y="1039880"/>
            <a:ext cx="164083" cy="81"/>
          </a:xfrm>
          <a:custGeom>
            <a:rect b="b" l="l" r="r" t="t"/>
            <a:pathLst>
              <a:path extrusionOk="0" fill="none" h="1" w="2017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cap="flat" cmpd="sng" w="1650">
            <a:solidFill>
              <a:schemeClr val="dk2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9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436" name="Google Shape;436;p49"/>
            <p:cNvSpPr/>
            <p:nvPr/>
          </p:nvSpPr>
          <p:spPr>
            <a:xfrm>
              <a:off x="2879782" y="647181"/>
              <a:ext cx="1299241" cy="1299241"/>
            </a:xfrm>
            <a:custGeom>
              <a:rect b="b" l="l" r="r" t="t"/>
              <a:pathLst>
                <a:path extrusionOk="0" fill="none" h="15971" w="15971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9"/>
            <p:cNvSpPr/>
            <p:nvPr/>
          </p:nvSpPr>
          <p:spPr>
            <a:xfrm>
              <a:off x="3871429" y="645065"/>
              <a:ext cx="541710" cy="700342"/>
            </a:xfrm>
            <a:custGeom>
              <a:rect b="b" l="l" r="r" t="t"/>
              <a:pathLst>
                <a:path extrusionOk="0" h="8609" w="6659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9"/>
            <p:cNvSpPr/>
            <p:nvPr/>
          </p:nvSpPr>
          <p:spPr>
            <a:xfrm>
              <a:off x="3925364" y="708681"/>
              <a:ext cx="252592" cy="51901"/>
            </a:xfrm>
            <a:custGeom>
              <a:rect b="b" l="l" r="r" t="t"/>
              <a:pathLst>
                <a:path extrusionOk="0" fill="none" h="638" w="3105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3925364" y="826313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>
              <a:off x="3925364" y="91051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3925364" y="995764"/>
              <a:ext cx="433840" cy="31320"/>
            </a:xfrm>
            <a:custGeom>
              <a:rect b="b" l="l" r="r" t="t"/>
              <a:pathLst>
                <a:path extrusionOk="0" fill="none" h="385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3925364" y="107988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4222126" y="1229889"/>
              <a:ext cx="119829" cy="229895"/>
            </a:xfrm>
            <a:custGeom>
              <a:rect b="b" l="l" r="r" t="t"/>
              <a:pathLst>
                <a:path extrusionOk="0" h="2826" w="1473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4220987" y="1229889"/>
              <a:ext cx="120967" cy="104779"/>
            </a:xfrm>
            <a:custGeom>
              <a:rect b="b" l="l" r="r" t="t"/>
              <a:pathLst>
                <a:path extrusionOk="0" h="1288" w="1487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4204798" y="1152200"/>
              <a:ext cx="154402" cy="155460"/>
            </a:xfrm>
            <a:custGeom>
              <a:rect b="b" l="l" r="r" t="t"/>
              <a:pathLst>
                <a:path extrusionOk="0" h="1911" w="1898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4232864" y="1181323"/>
              <a:ext cx="98271" cy="98271"/>
            </a:xfrm>
            <a:custGeom>
              <a:rect b="b" l="l" r="r" t="t"/>
              <a:pathLst>
                <a:path extrusionOk="0" fill="none" h="1208" w="1208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3187282" y="3226130"/>
              <a:ext cx="323854" cy="125198"/>
            </a:xfrm>
            <a:custGeom>
              <a:rect b="b" l="l" r="r" t="t"/>
              <a:pathLst>
                <a:path extrusionOk="0" h="1539" w="3981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3719306" y="3226130"/>
              <a:ext cx="328085" cy="125198"/>
            </a:xfrm>
            <a:custGeom>
              <a:rect b="b" l="l" r="r" t="t"/>
              <a:pathLst>
                <a:path extrusionOk="0" h="1539" w="4033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3273593" y="1881663"/>
              <a:ext cx="621677" cy="1367168"/>
            </a:xfrm>
            <a:custGeom>
              <a:rect b="b" l="l" r="r" t="t"/>
              <a:pathLst>
                <a:path extrusionOk="0" h="16806" w="7642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3713856" y="2270108"/>
              <a:ext cx="321658" cy="81025"/>
            </a:xfrm>
            <a:custGeom>
              <a:rect b="b" l="l" r="r" t="t"/>
              <a:pathLst>
                <a:path extrusionOk="0" fill="none" h="996" w="3954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cap="flat" cmpd="sng" w="4300">
              <a:solidFill>
                <a:schemeClr val="dk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3812044" y="2154591"/>
              <a:ext cx="130648" cy="154809"/>
            </a:xfrm>
            <a:custGeom>
              <a:rect b="b" l="l" r="r" t="t"/>
              <a:pathLst>
                <a:path extrusionOk="0" h="1903" w="1606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3614609" y="2342346"/>
              <a:ext cx="520152" cy="358347"/>
            </a:xfrm>
            <a:custGeom>
              <a:rect b="b" l="l" r="r" t="t"/>
              <a:pathLst>
                <a:path extrusionOk="0" h="4405" w="6394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>
              <a:off x="3614609" y="2342346"/>
              <a:ext cx="520152" cy="26032"/>
            </a:xfrm>
            <a:custGeom>
              <a:rect b="b" l="l" r="r" t="t"/>
              <a:pathLst>
                <a:path extrusionOk="0" h="320" w="6394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3677167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3665290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4042995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4031118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3614609" y="2342346"/>
              <a:ext cx="520152" cy="143664"/>
            </a:xfrm>
            <a:custGeom>
              <a:rect b="b" l="l" r="r" t="t"/>
              <a:pathLst>
                <a:path extrusionOk="0" fill="none" h="1766" w="6394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3273593" y="1881663"/>
              <a:ext cx="577422" cy="394954"/>
            </a:xfrm>
            <a:custGeom>
              <a:rect b="b" l="l" r="r" t="t"/>
              <a:pathLst>
                <a:path extrusionOk="0" h="4855" w="7098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2751413" y="1284800"/>
              <a:ext cx="186698" cy="134227"/>
            </a:xfrm>
            <a:custGeom>
              <a:rect b="b" l="l" r="r" t="t"/>
              <a:pathLst>
                <a:path extrusionOk="0" h="1650" w="2295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2653224" y="1140323"/>
              <a:ext cx="286027" cy="280658"/>
            </a:xfrm>
            <a:custGeom>
              <a:rect b="b" l="l" r="r" t="t"/>
              <a:pathLst>
                <a:path extrusionOk="0" h="3450" w="3516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2675839" y="1160823"/>
              <a:ext cx="77771" cy="43278"/>
            </a:xfrm>
            <a:custGeom>
              <a:rect b="b" l="l" r="r" t="t"/>
              <a:pathLst>
                <a:path extrusionOk="0" fill="none" h="532" w="956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2663962" y="1175954"/>
              <a:ext cx="82082" cy="42139"/>
            </a:xfrm>
            <a:custGeom>
              <a:rect b="b" l="l" r="r" t="t"/>
              <a:pathLst>
                <a:path extrusionOk="0" fill="none" h="518" w="1009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2665020" y="1201823"/>
              <a:ext cx="75656" cy="32459"/>
            </a:xfrm>
            <a:custGeom>
              <a:rect b="b" l="l" r="r" t="t"/>
              <a:pathLst>
                <a:path extrusionOk="0" fill="none" h="399" w="93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2755724" y="1188888"/>
              <a:ext cx="86394" cy="47590"/>
            </a:xfrm>
            <a:custGeom>
              <a:rect b="b" l="l" r="r" t="t"/>
              <a:pathLst>
                <a:path extrusionOk="0" fill="none" h="585" w="1062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2762151" y="1101519"/>
              <a:ext cx="1271175" cy="1088788"/>
            </a:xfrm>
            <a:custGeom>
              <a:rect b="b" l="l" r="r" t="t"/>
              <a:pathLst>
                <a:path extrusionOk="0" h="13384" w="15626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3698806" y="1308635"/>
              <a:ext cx="101443" cy="675612"/>
            </a:xfrm>
            <a:custGeom>
              <a:rect b="b" l="l" r="r" t="t"/>
              <a:pathLst>
                <a:path extrusionOk="0" h="8305" w="1247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3800167" y="1128446"/>
              <a:ext cx="126337" cy="163025"/>
            </a:xfrm>
            <a:custGeom>
              <a:rect b="b" l="l" r="r" t="t"/>
              <a:pathLst>
                <a:path extrusionOk="0" fill="none" h="2004" w="1553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3936183" y="1582703"/>
              <a:ext cx="92820" cy="175960"/>
            </a:xfrm>
            <a:custGeom>
              <a:rect b="b" l="l" r="r" t="t"/>
              <a:pathLst>
                <a:path extrusionOk="0" h="2163" w="1141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3024339" y="1671211"/>
              <a:ext cx="196460" cy="109660"/>
            </a:xfrm>
            <a:custGeom>
              <a:rect b="b" l="l" r="r" t="t"/>
              <a:pathLst>
                <a:path extrusionOk="0" h="1348" w="2415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3091290" y="1376644"/>
              <a:ext cx="61257" cy="165710"/>
            </a:xfrm>
            <a:custGeom>
              <a:rect b="b" l="l" r="r" t="t"/>
              <a:pathLst>
                <a:path extrusionOk="0" h="2037" w="753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3291978" y="1220208"/>
              <a:ext cx="81" cy="343216"/>
            </a:xfrm>
            <a:custGeom>
              <a:rect b="b" l="l" r="r" t="t"/>
              <a:pathLst>
                <a:path extrusionOk="0" fill="none" h="4219" w="1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3530413" y="1634522"/>
              <a:ext cx="8704" cy="349724"/>
            </a:xfrm>
            <a:custGeom>
              <a:rect b="b" l="l" r="r" t="t"/>
              <a:pathLst>
                <a:path extrusionOk="0" fill="none" h="4299" w="107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3384798" y="1101519"/>
              <a:ext cx="355093" cy="637784"/>
            </a:xfrm>
            <a:custGeom>
              <a:rect b="b" l="l" r="r" t="t"/>
              <a:pathLst>
                <a:path extrusionOk="0" h="7840" w="4365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3334036" y="1739219"/>
              <a:ext cx="125279" cy="19443"/>
            </a:xfrm>
            <a:custGeom>
              <a:rect b="b" l="l" r="r" t="t"/>
              <a:pathLst>
                <a:path extrusionOk="0" fill="none" h="239" w="154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3605986" y="1739219"/>
              <a:ext cx="125198" cy="19443"/>
            </a:xfrm>
            <a:custGeom>
              <a:rect b="b" l="l" r="r" t="t"/>
              <a:pathLst>
                <a:path extrusionOk="0" fill="none" h="239" w="1539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3494863" y="1061576"/>
              <a:ext cx="173764" cy="573029"/>
            </a:xfrm>
            <a:custGeom>
              <a:rect b="b" l="l" r="r" t="t"/>
              <a:pathLst>
                <a:path extrusionOk="0" h="7044" w="2136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3462486" y="822001"/>
              <a:ext cx="183526" cy="155460"/>
            </a:xfrm>
            <a:custGeom>
              <a:rect b="b" l="l" r="r" t="t"/>
              <a:pathLst>
                <a:path extrusionOk="0" h="1911" w="2256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3463544" y="868452"/>
              <a:ext cx="180272" cy="277322"/>
            </a:xfrm>
            <a:custGeom>
              <a:rect b="b" l="l" r="r" t="t"/>
              <a:pathLst>
                <a:path extrusionOk="0" h="3409" w="2216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3516421" y="992347"/>
              <a:ext cx="83872" cy="97376"/>
            </a:xfrm>
            <a:custGeom>
              <a:rect b="b" l="l" r="r" t="t"/>
              <a:pathLst>
                <a:path extrusionOk="0" h="1197" w="1031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3602732" y="924502"/>
              <a:ext cx="20582" cy="10901"/>
            </a:xfrm>
            <a:custGeom>
              <a:rect b="b" l="l" r="r" t="t"/>
              <a:pathLst>
                <a:path extrusionOk="0" fill="none" h="134" w="253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Preprocessing(con’t)</a:t>
            </a:r>
            <a:endParaRPr/>
          </a:p>
        </p:txBody>
      </p:sp>
      <p:pic>
        <p:nvPicPr>
          <p:cNvPr id="576" name="Google Shape;5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274863"/>
            <a:ext cx="55911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8"/>
          <p:cNvSpPr txBox="1"/>
          <p:nvPr/>
        </p:nvSpPr>
        <p:spPr>
          <a:xfrm>
            <a:off x="2046475" y="1731875"/>
            <a:ext cx="60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 the unix timestamp to readable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Preprocessing(con’t)</a:t>
            </a:r>
            <a:endParaRPr/>
          </a:p>
        </p:txBody>
      </p:sp>
      <p:sp>
        <p:nvSpPr>
          <p:cNvPr id="583" name="Google Shape;583;p59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Try to identify abnormal users, windows shoppers and outliers</a:t>
            </a:r>
            <a:endParaRPr/>
          </a:p>
        </p:txBody>
      </p:sp>
      <p:pic>
        <p:nvPicPr>
          <p:cNvPr id="584" name="Google Shape;58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50" y="1477650"/>
            <a:ext cx="8584076" cy="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25" y="2489488"/>
            <a:ext cx="84486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9"/>
          <p:cNvSpPr/>
          <p:nvPr/>
        </p:nvSpPr>
        <p:spPr>
          <a:xfrm>
            <a:off x="299050" y="3932375"/>
            <a:ext cx="8627400" cy="1719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59"/>
          <p:cNvSpPr/>
          <p:nvPr/>
        </p:nvSpPr>
        <p:spPr>
          <a:xfrm>
            <a:off x="280900" y="4644450"/>
            <a:ext cx="8627400" cy="1719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5" y="1275550"/>
            <a:ext cx="8799374" cy="31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0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Preprocessing(con’t)</a:t>
            </a:r>
            <a:endParaRPr/>
          </a:p>
        </p:txBody>
      </p:sp>
      <p:sp>
        <p:nvSpPr>
          <p:cNvPr id="594" name="Google Shape;594;p60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0"/>
          <p:cNvSpPr/>
          <p:nvPr/>
        </p:nvSpPr>
        <p:spPr>
          <a:xfrm>
            <a:off x="37375" y="3453900"/>
            <a:ext cx="8948700" cy="2391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 txBox="1"/>
          <p:nvPr>
            <p:ph idx="1" type="body"/>
          </p:nvPr>
        </p:nvSpPr>
        <p:spPr>
          <a:xfrm>
            <a:off x="3191016" y="1007599"/>
            <a:ext cx="33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/>
              <a:t>Some results</a:t>
            </a:r>
            <a:endParaRPr b="1" sz="1700"/>
          </a:p>
        </p:txBody>
      </p:sp>
      <p:pic>
        <p:nvPicPr>
          <p:cNvPr id="601" name="Google Shape;601;p61"/>
          <p:cNvPicPr preferRelativeResize="0"/>
          <p:nvPr/>
        </p:nvPicPr>
        <p:blipFill rotWithShape="1">
          <a:blip r:embed="rId3">
            <a:alphaModFix/>
          </a:blip>
          <a:srcRect b="20750" l="0" r="0" t="27735"/>
          <a:stretch/>
        </p:blipFill>
        <p:spPr>
          <a:xfrm>
            <a:off x="1152325" y="1386801"/>
            <a:ext cx="5972175" cy="23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1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Preprocessing(con’t)</a:t>
            </a:r>
            <a:endParaRPr/>
          </a:p>
        </p:txBody>
      </p:sp>
      <p:pic>
        <p:nvPicPr>
          <p:cNvPr id="603" name="Google Shape;60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125" y="4499701"/>
            <a:ext cx="54578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1"/>
          <p:cNvSpPr txBox="1"/>
          <p:nvPr>
            <p:ph idx="1" type="body"/>
          </p:nvPr>
        </p:nvSpPr>
        <p:spPr>
          <a:xfrm>
            <a:off x="2600741" y="4079399"/>
            <a:ext cx="33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/>
              <a:t>Drop the visitorid found</a:t>
            </a:r>
            <a:endParaRPr b="1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2"/>
          <p:cNvSpPr txBox="1"/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(Exploratory Data 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2"/>
          <p:cNvSpPr txBox="1"/>
          <p:nvPr>
            <p:ph idx="2" type="title"/>
          </p:nvPr>
        </p:nvSpPr>
        <p:spPr>
          <a:xfrm>
            <a:off x="882425" y="724050"/>
            <a:ext cx="15534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1" name="Google Shape;611;p62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2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618" name="Google Shape;618;p63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period of dataset:</a:t>
            </a:r>
            <a:endParaRPr sz="16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2015-05-03 03:00 to 2015-09-18 02:59 </a:t>
            </a:r>
            <a:endParaRPr sz="1200"/>
          </a:p>
        </p:txBody>
      </p:sp>
      <p:pic>
        <p:nvPicPr>
          <p:cNvPr id="619" name="Google Shape;61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25" y="1135038"/>
            <a:ext cx="37719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900" y="2603350"/>
            <a:ext cx="4215149" cy="22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63"/>
          <p:cNvSpPr/>
          <p:nvPr/>
        </p:nvSpPr>
        <p:spPr>
          <a:xfrm rot="10800000">
            <a:off x="254076" y="2697700"/>
            <a:ext cx="2022000" cy="2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3"/>
          <p:cNvSpPr/>
          <p:nvPr/>
        </p:nvSpPr>
        <p:spPr>
          <a:xfrm rot="-7402889">
            <a:off x="4518309" y="3836522"/>
            <a:ext cx="139038" cy="140951"/>
          </a:xfrm>
          <a:prstGeom prst="roundRect">
            <a:avLst>
              <a:gd fmla="val 746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3"/>
          <p:cNvSpPr/>
          <p:nvPr/>
        </p:nvSpPr>
        <p:spPr>
          <a:xfrm rot="10800000">
            <a:off x="3630153" y="3774100"/>
            <a:ext cx="623700" cy="2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3"/>
          <p:cNvSpPr/>
          <p:nvPr/>
        </p:nvSpPr>
        <p:spPr>
          <a:xfrm rot="10800000">
            <a:off x="1184139" y="2697579"/>
            <a:ext cx="2632374" cy="1301231"/>
          </a:xfrm>
          <a:custGeom>
            <a:rect b="b" l="l" r="r" t="t"/>
            <a:pathLst>
              <a:path extrusionOk="0" h="6699" w="16926">
                <a:moveTo>
                  <a:pt x="16347" y="6698"/>
                </a:moveTo>
                <a:lnTo>
                  <a:pt x="2044" y="6698"/>
                </a:lnTo>
                <a:lnTo>
                  <a:pt x="2044" y="6698"/>
                </a:lnTo>
                <a:cubicBezTo>
                  <a:pt x="917" y="6698"/>
                  <a:pt x="0" y="5782"/>
                  <a:pt x="0" y="4655"/>
                </a:cubicBezTo>
                <a:lnTo>
                  <a:pt x="0" y="4655"/>
                </a:lnTo>
                <a:cubicBezTo>
                  <a:pt x="0" y="3528"/>
                  <a:pt x="917" y="2611"/>
                  <a:pt x="2044" y="2611"/>
                </a:cubicBezTo>
                <a:lnTo>
                  <a:pt x="15041" y="2611"/>
                </a:lnTo>
                <a:lnTo>
                  <a:pt x="15041" y="2611"/>
                </a:lnTo>
                <a:cubicBezTo>
                  <a:pt x="15442" y="2611"/>
                  <a:pt x="15769" y="2285"/>
                  <a:pt x="15769" y="1884"/>
                </a:cubicBezTo>
                <a:lnTo>
                  <a:pt x="15769" y="1884"/>
                </a:lnTo>
                <a:cubicBezTo>
                  <a:pt x="15769" y="1482"/>
                  <a:pt x="15442" y="1156"/>
                  <a:pt x="15041" y="1156"/>
                </a:cubicBezTo>
                <a:lnTo>
                  <a:pt x="578" y="1156"/>
                </a:lnTo>
                <a:lnTo>
                  <a:pt x="578" y="0"/>
                </a:lnTo>
                <a:lnTo>
                  <a:pt x="15041" y="0"/>
                </a:lnTo>
                <a:lnTo>
                  <a:pt x="15041" y="0"/>
                </a:lnTo>
                <a:cubicBezTo>
                  <a:pt x="16080" y="0"/>
                  <a:pt x="16925" y="845"/>
                  <a:pt x="16925" y="1884"/>
                </a:cubicBezTo>
                <a:lnTo>
                  <a:pt x="16925" y="1884"/>
                </a:lnTo>
                <a:cubicBezTo>
                  <a:pt x="16925" y="2922"/>
                  <a:pt x="16080" y="3768"/>
                  <a:pt x="15041" y="3768"/>
                </a:cubicBezTo>
                <a:lnTo>
                  <a:pt x="2044" y="3768"/>
                </a:lnTo>
                <a:lnTo>
                  <a:pt x="2044" y="3768"/>
                </a:lnTo>
                <a:cubicBezTo>
                  <a:pt x="1554" y="3768"/>
                  <a:pt x="1156" y="4166"/>
                  <a:pt x="1156" y="4655"/>
                </a:cubicBezTo>
                <a:lnTo>
                  <a:pt x="1156" y="4655"/>
                </a:lnTo>
                <a:cubicBezTo>
                  <a:pt x="1156" y="5144"/>
                  <a:pt x="1554" y="5542"/>
                  <a:pt x="2044" y="5542"/>
                </a:cubicBezTo>
                <a:lnTo>
                  <a:pt x="16347" y="5542"/>
                </a:lnTo>
                <a:lnTo>
                  <a:pt x="16347" y="669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5" name="Google Shape;625;p63"/>
          <p:cNvSpPr/>
          <p:nvPr/>
        </p:nvSpPr>
        <p:spPr>
          <a:xfrm>
            <a:off x="-216600" y="2815836"/>
            <a:ext cx="4787913" cy="1079392"/>
          </a:xfrm>
          <a:custGeom>
            <a:rect b="b" l="l" r="r" t="t"/>
            <a:pathLst>
              <a:path extrusionOk="0" h="54882" w="349738">
                <a:moveTo>
                  <a:pt x="349738" y="54882"/>
                </a:moveTo>
                <a:lnTo>
                  <a:pt x="121884" y="54882"/>
                </a:lnTo>
                <a:lnTo>
                  <a:pt x="114443" y="50918"/>
                </a:lnTo>
                <a:lnTo>
                  <a:pt x="110723" y="46649"/>
                </a:lnTo>
                <a:lnTo>
                  <a:pt x="108243" y="39332"/>
                </a:lnTo>
                <a:lnTo>
                  <a:pt x="109483" y="34759"/>
                </a:lnTo>
                <a:lnTo>
                  <a:pt x="114133" y="30185"/>
                </a:lnTo>
                <a:lnTo>
                  <a:pt x="120023" y="28661"/>
                </a:lnTo>
                <a:lnTo>
                  <a:pt x="125603" y="27746"/>
                </a:lnTo>
                <a:lnTo>
                  <a:pt x="277197" y="27746"/>
                </a:lnTo>
                <a:lnTo>
                  <a:pt x="283707" y="25002"/>
                </a:lnTo>
                <a:lnTo>
                  <a:pt x="287737" y="18294"/>
                </a:lnTo>
                <a:lnTo>
                  <a:pt x="287737" y="10366"/>
                </a:lnTo>
                <a:lnTo>
                  <a:pt x="284327" y="3964"/>
                </a:lnTo>
                <a:lnTo>
                  <a:pt x="277507" y="0"/>
                </a:lnTo>
                <a:lnTo>
                  <a:pt x="22681" y="0"/>
                </a:lnTo>
                <a:lnTo>
                  <a:pt x="0" y="147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26" name="Google Shape;626;p63"/>
          <p:cNvSpPr/>
          <p:nvPr/>
        </p:nvSpPr>
        <p:spPr>
          <a:xfrm rot="10800000">
            <a:off x="3198024" y="3598323"/>
            <a:ext cx="875277" cy="605552"/>
          </a:xfrm>
          <a:custGeom>
            <a:rect b="b" l="l" r="r" t="t"/>
            <a:pathLst>
              <a:path extrusionOk="0" h="2724" w="2725">
                <a:moveTo>
                  <a:pt x="2724" y="1362"/>
                </a:moveTo>
                <a:lnTo>
                  <a:pt x="2724" y="1362"/>
                </a:lnTo>
                <a:cubicBezTo>
                  <a:pt x="2724" y="609"/>
                  <a:pt x="2114" y="0"/>
                  <a:pt x="1361" y="0"/>
                </a:cubicBezTo>
                <a:lnTo>
                  <a:pt x="1361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1" y="2723"/>
                </a:cubicBezTo>
                <a:lnTo>
                  <a:pt x="1361" y="2723"/>
                </a:lnTo>
                <a:cubicBezTo>
                  <a:pt x="2114" y="2723"/>
                  <a:pt x="2724" y="2114"/>
                  <a:pt x="2724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7" name="Google Shape;627;p63"/>
          <p:cNvSpPr/>
          <p:nvPr/>
        </p:nvSpPr>
        <p:spPr>
          <a:xfrm flipH="1">
            <a:off x="3244138" y="3630650"/>
            <a:ext cx="783044" cy="541885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Transaction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63"/>
          <p:cNvSpPr txBox="1"/>
          <p:nvPr/>
        </p:nvSpPr>
        <p:spPr>
          <a:xfrm>
            <a:off x="666397" y="2218575"/>
            <a:ext cx="991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2636027</a:t>
            </a:r>
            <a:endParaRPr b="1"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63"/>
          <p:cNvSpPr txBox="1"/>
          <p:nvPr/>
        </p:nvSpPr>
        <p:spPr>
          <a:xfrm>
            <a:off x="-102125" y="4032700"/>
            <a:ext cx="2399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68962 </a:t>
            </a:r>
            <a:endParaRPr b="1"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From view: (2.62%)</a:t>
            </a:r>
            <a:endParaRPr b="1" sz="11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63"/>
          <p:cNvSpPr/>
          <p:nvPr/>
        </p:nvSpPr>
        <p:spPr>
          <a:xfrm rot="10800000">
            <a:off x="2548106" y="2706553"/>
            <a:ext cx="11373" cy="47993"/>
          </a:xfrm>
          <a:custGeom>
            <a:rect b="b" l="l" r="r" t="t"/>
            <a:pathLst>
              <a:path extrusionOk="0" h="2144" w="726">
                <a:moveTo>
                  <a:pt x="379" y="1"/>
                </a:moveTo>
                <a:cubicBezTo>
                  <a:pt x="158" y="1"/>
                  <a:pt x="1" y="159"/>
                  <a:pt x="1" y="379"/>
                </a:cubicBezTo>
                <a:lnTo>
                  <a:pt x="1" y="1797"/>
                </a:lnTo>
                <a:cubicBezTo>
                  <a:pt x="1" y="1986"/>
                  <a:pt x="158" y="2143"/>
                  <a:pt x="379" y="2143"/>
                </a:cubicBezTo>
                <a:cubicBezTo>
                  <a:pt x="568" y="2143"/>
                  <a:pt x="725" y="1986"/>
                  <a:pt x="725" y="1797"/>
                </a:cubicBezTo>
                <a:lnTo>
                  <a:pt x="725" y="379"/>
                </a:lnTo>
                <a:cubicBezTo>
                  <a:pt x="725" y="159"/>
                  <a:pt x="568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3"/>
          <p:cNvSpPr txBox="1"/>
          <p:nvPr/>
        </p:nvSpPr>
        <p:spPr>
          <a:xfrm>
            <a:off x="1918850" y="4203875"/>
            <a:ext cx="29064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22454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view: (0.85%)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cart: (32.56%)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63"/>
          <p:cNvSpPr/>
          <p:nvPr/>
        </p:nvSpPr>
        <p:spPr>
          <a:xfrm rot="10800000">
            <a:off x="842346" y="3320598"/>
            <a:ext cx="936903" cy="605552"/>
          </a:xfrm>
          <a:custGeom>
            <a:rect b="b" l="l" r="r" t="t"/>
            <a:pathLst>
              <a:path extrusionOk="0" h="2724" w="2723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3" y="0"/>
                  <a:pt x="1361" y="0"/>
                </a:cubicBezTo>
                <a:lnTo>
                  <a:pt x="1361" y="0"/>
                </a:lnTo>
                <a:cubicBezTo>
                  <a:pt x="609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09" y="2723"/>
                  <a:pt x="1361" y="2723"/>
                </a:cubicBezTo>
                <a:lnTo>
                  <a:pt x="1361" y="2723"/>
                </a:lnTo>
                <a:cubicBezTo>
                  <a:pt x="2113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3" name="Google Shape;633;p63"/>
          <p:cNvSpPr/>
          <p:nvPr/>
        </p:nvSpPr>
        <p:spPr>
          <a:xfrm rot="10800000">
            <a:off x="605426" y="2524153"/>
            <a:ext cx="1173824" cy="604547"/>
          </a:xfrm>
          <a:custGeom>
            <a:rect b="b" l="l" r="r" t="t"/>
            <a:pathLst>
              <a:path extrusionOk="0" h="2723" w="2723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4" name="Google Shape;634;p63"/>
          <p:cNvSpPr/>
          <p:nvPr/>
        </p:nvSpPr>
        <p:spPr>
          <a:xfrm flipH="1">
            <a:off x="891802" y="3352923"/>
            <a:ext cx="839532" cy="541885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to cart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63"/>
          <p:cNvSpPr/>
          <p:nvPr/>
        </p:nvSpPr>
        <p:spPr>
          <a:xfrm flipH="1">
            <a:off x="666411" y="2555467"/>
            <a:ext cx="1051837" cy="541885"/>
          </a:xfrm>
          <a:custGeom>
            <a:rect b="b" l="l" r="r" t="t"/>
            <a:pathLst>
              <a:path extrusionOk="0" h="2123" w="2124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View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641" name="Google Shape;6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00" y="1461188"/>
            <a:ext cx="22574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500" y="1432613"/>
            <a:ext cx="2162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648" name="Google Shape;6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925" y="1159988"/>
            <a:ext cx="20288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125" y="1007588"/>
            <a:ext cx="21145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Average view before purchase</a:t>
            </a:r>
            <a:endParaRPr/>
          </a:p>
        </p:txBody>
      </p:sp>
      <p:sp>
        <p:nvSpPr>
          <p:cNvPr id="655" name="Google Shape;655;p66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Breakdown the “event” into three separate data frame (view, addtocart, transaction)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Inner join these 3 data frame -&gt; each transacted item will have time for transaction, add to cart, and view.</a:t>
            </a:r>
            <a:endParaRPr/>
          </a:p>
        </p:txBody>
      </p:sp>
      <p:pic>
        <p:nvPicPr>
          <p:cNvPr id="656" name="Google Shape;6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05850"/>
            <a:ext cx="77724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25" y="2802519"/>
            <a:ext cx="7772399" cy="228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Average view before purchase</a:t>
            </a:r>
            <a:endParaRPr/>
          </a:p>
        </p:txBody>
      </p:sp>
      <p:sp>
        <p:nvSpPr>
          <p:cNvPr id="663" name="Google Shape;663;p67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/>
              <a:t>Keep the row only time for transaction &gt; add to cart &gt;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/>
              <a:t>Groupby ‘visitorid’ and ‘itemid’ and get the information about it </a:t>
            </a:r>
            <a:endParaRPr/>
          </a:p>
        </p:txBody>
      </p:sp>
      <p:pic>
        <p:nvPicPr>
          <p:cNvPr id="664" name="Google Shape;664;p67"/>
          <p:cNvPicPr preferRelativeResize="0"/>
          <p:nvPr/>
        </p:nvPicPr>
        <p:blipFill rotWithShape="1">
          <a:blip r:embed="rId3">
            <a:alphaModFix/>
          </a:blip>
          <a:srcRect b="33673" l="4067" r="0" t="0"/>
          <a:stretch/>
        </p:blipFill>
        <p:spPr>
          <a:xfrm>
            <a:off x="223950" y="1439575"/>
            <a:ext cx="7867276" cy="12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2525" y="1727727"/>
            <a:ext cx="985950" cy="6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25" y="3442900"/>
            <a:ext cx="504877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900" y="2974875"/>
            <a:ext cx="32956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7"/>
          <p:cNvSpPr/>
          <p:nvPr/>
        </p:nvSpPr>
        <p:spPr>
          <a:xfrm>
            <a:off x="5213000" y="2907675"/>
            <a:ext cx="3753300" cy="3501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" name="Google Shape;486;p50"/>
          <p:cNvCxnSpPr/>
          <p:nvPr/>
        </p:nvCxnSpPr>
        <p:spPr>
          <a:xfrm>
            <a:off x="7947450" y="1843575"/>
            <a:ext cx="0" cy="22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0"/>
          <p:cNvCxnSpPr/>
          <p:nvPr/>
        </p:nvCxnSpPr>
        <p:spPr>
          <a:xfrm>
            <a:off x="1216525" y="1849325"/>
            <a:ext cx="0" cy="22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50"/>
          <p:cNvSpPr/>
          <p:nvPr/>
        </p:nvSpPr>
        <p:spPr>
          <a:xfrm flipH="1">
            <a:off x="4875775" y="1520641"/>
            <a:ext cx="3087300" cy="723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"/>
          <p:cNvSpPr/>
          <p:nvPr/>
        </p:nvSpPr>
        <p:spPr>
          <a:xfrm flipH="1">
            <a:off x="7550108" y="1467846"/>
            <a:ext cx="794700" cy="7947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"/>
          <p:cNvSpPr/>
          <p:nvPr/>
        </p:nvSpPr>
        <p:spPr>
          <a:xfrm>
            <a:off x="1182283" y="2631225"/>
            <a:ext cx="3087300" cy="723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"/>
          <p:cNvSpPr/>
          <p:nvPr/>
        </p:nvSpPr>
        <p:spPr>
          <a:xfrm>
            <a:off x="800550" y="2578429"/>
            <a:ext cx="794700" cy="794700"/>
          </a:xfrm>
          <a:prstGeom prst="ellipse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"/>
          <p:cNvSpPr/>
          <p:nvPr/>
        </p:nvSpPr>
        <p:spPr>
          <a:xfrm>
            <a:off x="1182283" y="3742537"/>
            <a:ext cx="3087300" cy="723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0"/>
          <p:cNvSpPr/>
          <p:nvPr/>
        </p:nvSpPr>
        <p:spPr>
          <a:xfrm>
            <a:off x="800550" y="3689741"/>
            <a:ext cx="794700" cy="794700"/>
          </a:xfrm>
          <a:prstGeom prst="ellipse">
            <a:avLst/>
          </a:prstGeom>
          <a:solidFill>
            <a:schemeClr val="accent5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"/>
          <p:cNvSpPr/>
          <p:nvPr/>
        </p:nvSpPr>
        <p:spPr>
          <a:xfrm flipH="1">
            <a:off x="4875775" y="2632542"/>
            <a:ext cx="3087300" cy="723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0"/>
          <p:cNvSpPr/>
          <p:nvPr/>
        </p:nvSpPr>
        <p:spPr>
          <a:xfrm flipH="1">
            <a:off x="7550108" y="2579747"/>
            <a:ext cx="794700" cy="7947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0"/>
          <p:cNvSpPr/>
          <p:nvPr/>
        </p:nvSpPr>
        <p:spPr>
          <a:xfrm flipH="1">
            <a:off x="4875775" y="3751878"/>
            <a:ext cx="3087300" cy="723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0"/>
          <p:cNvSpPr/>
          <p:nvPr/>
        </p:nvSpPr>
        <p:spPr>
          <a:xfrm flipH="1">
            <a:off x="7550108" y="3699082"/>
            <a:ext cx="794700" cy="794700"/>
          </a:xfrm>
          <a:prstGeom prst="ellipse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0"/>
          <p:cNvSpPr/>
          <p:nvPr/>
        </p:nvSpPr>
        <p:spPr>
          <a:xfrm>
            <a:off x="1180933" y="1524025"/>
            <a:ext cx="3087300" cy="723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"/>
          <p:cNvSpPr/>
          <p:nvPr/>
        </p:nvSpPr>
        <p:spPr>
          <a:xfrm>
            <a:off x="799200" y="1471229"/>
            <a:ext cx="794700" cy="794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"/>
          <p:cNvSpPr txBox="1"/>
          <p:nvPr>
            <p:ph idx="2" type="title"/>
          </p:nvPr>
        </p:nvSpPr>
        <p:spPr>
          <a:xfrm>
            <a:off x="800550" y="151307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1" name="Google Shape;501;p50"/>
          <p:cNvSpPr txBox="1"/>
          <p:nvPr>
            <p:ph idx="4" type="title"/>
          </p:nvPr>
        </p:nvSpPr>
        <p:spPr>
          <a:xfrm>
            <a:off x="7549250" y="145682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50"/>
          <p:cNvSpPr txBox="1"/>
          <p:nvPr>
            <p:ph idx="7" type="title"/>
          </p:nvPr>
        </p:nvSpPr>
        <p:spPr>
          <a:xfrm>
            <a:off x="800550" y="258037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50"/>
          <p:cNvSpPr txBox="1"/>
          <p:nvPr>
            <p:ph idx="16" type="title"/>
          </p:nvPr>
        </p:nvSpPr>
        <p:spPr>
          <a:xfrm>
            <a:off x="800550" y="3699712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4" name="Google Shape;504;p50"/>
          <p:cNvSpPr txBox="1"/>
          <p:nvPr>
            <p:ph idx="1" type="subTitle"/>
          </p:nvPr>
        </p:nvSpPr>
        <p:spPr>
          <a:xfrm>
            <a:off x="1632650" y="1513124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</p:txBody>
      </p:sp>
      <p:sp>
        <p:nvSpPr>
          <p:cNvPr id="505" name="Google Shape;505;p50"/>
          <p:cNvSpPr txBox="1"/>
          <p:nvPr>
            <p:ph idx="5" type="subTitle"/>
          </p:nvPr>
        </p:nvSpPr>
        <p:spPr>
          <a:xfrm>
            <a:off x="4830250" y="1513123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06" name="Google Shape;506;p50"/>
          <p:cNvSpPr txBox="1"/>
          <p:nvPr>
            <p:ph idx="8" type="subTitle"/>
          </p:nvPr>
        </p:nvSpPr>
        <p:spPr>
          <a:xfrm>
            <a:off x="1632650" y="2616879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07" name="Google Shape;507;p50"/>
          <p:cNvSpPr txBox="1"/>
          <p:nvPr>
            <p:ph idx="9" type="subTitle"/>
          </p:nvPr>
        </p:nvSpPr>
        <p:spPr>
          <a:xfrm>
            <a:off x="1632650" y="2906149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 txBox="1"/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9" name="Google Shape;509;p50"/>
          <p:cNvSpPr txBox="1"/>
          <p:nvPr>
            <p:ph idx="13" type="title"/>
          </p:nvPr>
        </p:nvSpPr>
        <p:spPr>
          <a:xfrm>
            <a:off x="7549250" y="2600325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0" name="Google Shape;510;p50"/>
          <p:cNvSpPr txBox="1"/>
          <p:nvPr>
            <p:ph idx="14" type="subTitle"/>
          </p:nvPr>
        </p:nvSpPr>
        <p:spPr>
          <a:xfrm>
            <a:off x="4830250" y="2615570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Recommendation System</a:t>
            </a:r>
            <a:endParaRPr sz="1500"/>
          </a:p>
        </p:txBody>
      </p:sp>
      <p:sp>
        <p:nvSpPr>
          <p:cNvPr id="511" name="Google Shape;511;p50"/>
          <p:cNvSpPr txBox="1"/>
          <p:nvPr>
            <p:ph idx="15" type="subTitle"/>
          </p:nvPr>
        </p:nvSpPr>
        <p:spPr>
          <a:xfrm>
            <a:off x="4830250" y="2906149"/>
            <a:ext cx="2681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Content based, Collaborative</a:t>
            </a:r>
            <a:endParaRPr sz="1400"/>
          </a:p>
        </p:txBody>
      </p:sp>
      <p:sp>
        <p:nvSpPr>
          <p:cNvPr id="512" name="Google Shape;512;p50"/>
          <p:cNvSpPr txBox="1"/>
          <p:nvPr>
            <p:ph idx="17" type="subTitle"/>
          </p:nvPr>
        </p:nvSpPr>
        <p:spPr>
          <a:xfrm>
            <a:off x="1632650" y="3752727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513" name="Google Shape;513;p50"/>
          <p:cNvSpPr txBox="1"/>
          <p:nvPr>
            <p:ph idx="19" type="title"/>
          </p:nvPr>
        </p:nvSpPr>
        <p:spPr>
          <a:xfrm>
            <a:off x="7549250" y="3699712"/>
            <a:ext cx="792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14" name="Google Shape;514;p50"/>
          <p:cNvSpPr txBox="1"/>
          <p:nvPr>
            <p:ph idx="20" type="subTitle"/>
          </p:nvPr>
        </p:nvSpPr>
        <p:spPr>
          <a:xfrm>
            <a:off x="4830250" y="3752727"/>
            <a:ext cx="2681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8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Average view before purchase</a:t>
            </a:r>
            <a:endParaRPr/>
          </a:p>
        </p:txBody>
      </p:sp>
      <p:sp>
        <p:nvSpPr>
          <p:cNvPr id="674" name="Google Shape;674;p68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/>
              <a:t>Keep the row only time for transaction &gt; add to cart &gt;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/>
              <a:t>Groupby ‘visitorid’ and ‘itemid’ and get the information about it </a:t>
            </a:r>
            <a:endParaRPr/>
          </a:p>
        </p:txBody>
      </p:sp>
      <p:pic>
        <p:nvPicPr>
          <p:cNvPr id="675" name="Google Shape;675;p68"/>
          <p:cNvPicPr preferRelativeResize="0"/>
          <p:nvPr/>
        </p:nvPicPr>
        <p:blipFill rotWithShape="1">
          <a:blip r:embed="rId3">
            <a:alphaModFix/>
          </a:blip>
          <a:srcRect b="33673" l="4067" r="0" t="0"/>
          <a:stretch/>
        </p:blipFill>
        <p:spPr>
          <a:xfrm>
            <a:off x="223950" y="1439575"/>
            <a:ext cx="7867276" cy="12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2525" y="1727727"/>
            <a:ext cx="985950" cy="6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25" y="3442900"/>
            <a:ext cx="504877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900" y="2974875"/>
            <a:ext cx="32956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68"/>
          <p:cNvSpPr/>
          <p:nvPr/>
        </p:nvSpPr>
        <p:spPr>
          <a:xfrm>
            <a:off x="5213000" y="2907675"/>
            <a:ext cx="3753300" cy="3501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Average view before purchase</a:t>
            </a:r>
            <a:endParaRPr/>
          </a:p>
        </p:txBody>
      </p:sp>
      <p:sp>
        <p:nvSpPr>
          <p:cNvPr id="685" name="Google Shape;685;p69"/>
          <p:cNvSpPr txBox="1"/>
          <p:nvPr>
            <p:ph idx="1" type="body"/>
          </p:nvPr>
        </p:nvSpPr>
        <p:spPr>
          <a:xfrm>
            <a:off x="632025" y="1093649"/>
            <a:ext cx="79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https://public.tableau.com/app/profile/shing.fung.wong/viz/CapstonePRoject/Distribution?publish=yes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325" y="1699050"/>
            <a:ext cx="4238625" cy="33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0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Average time before purchase</a:t>
            </a:r>
            <a:endParaRPr/>
          </a:p>
        </p:txBody>
      </p:sp>
      <p:pic>
        <p:nvPicPr>
          <p:cNvPr id="692" name="Google Shape;6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50" y="957424"/>
            <a:ext cx="7956601" cy="32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1" y="4299850"/>
            <a:ext cx="8605500" cy="6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0"/>
          <p:cNvSpPr/>
          <p:nvPr/>
        </p:nvSpPr>
        <p:spPr>
          <a:xfrm>
            <a:off x="5491025" y="4224475"/>
            <a:ext cx="3521700" cy="787800"/>
          </a:xfrm>
          <a:prstGeom prst="frame">
            <a:avLst>
              <a:gd fmla="val 653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1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Distribution of event</a:t>
            </a:r>
            <a:endParaRPr/>
          </a:p>
        </p:txBody>
      </p:sp>
      <p:pic>
        <p:nvPicPr>
          <p:cNvPr id="700" name="Google Shape;70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75" y="1082775"/>
            <a:ext cx="7480850" cy="38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Distribution of event (con’t)</a:t>
            </a:r>
            <a:endParaRPr/>
          </a:p>
        </p:txBody>
      </p:sp>
      <p:pic>
        <p:nvPicPr>
          <p:cNvPr id="706" name="Google Shape;7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138"/>
            <a:ext cx="8839200" cy="200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/>
          <p:nvPr/>
        </p:nvSpPr>
        <p:spPr>
          <a:xfrm>
            <a:off x="4965875" y="1007600"/>
            <a:ext cx="2340000" cy="2259300"/>
          </a:xfrm>
          <a:prstGeom prst="donut">
            <a:avLst>
              <a:gd fmla="val 293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72"/>
          <p:cNvSpPr txBox="1"/>
          <p:nvPr/>
        </p:nvSpPr>
        <p:spPr>
          <a:xfrm>
            <a:off x="2231950" y="3166450"/>
            <a:ext cx="48036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After lunch, people tend to not to work, but start to shop?</a:t>
            </a:r>
            <a:endParaRPr b="1" sz="1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9" name="Google Shape;70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013" y="3559400"/>
            <a:ext cx="1499174" cy="14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"/>
          <p:cNvSpPr txBox="1"/>
          <p:nvPr>
            <p:ph type="title"/>
          </p:nvPr>
        </p:nvSpPr>
        <p:spPr>
          <a:xfrm>
            <a:off x="713225" y="2661050"/>
            <a:ext cx="6384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 txBox="1"/>
          <p:nvPr>
            <p:ph idx="2" type="title"/>
          </p:nvPr>
        </p:nvSpPr>
        <p:spPr>
          <a:xfrm>
            <a:off x="818625" y="724050"/>
            <a:ext cx="16173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3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Content Based</a:t>
            </a:r>
            <a:endParaRPr/>
          </a:p>
        </p:txBody>
      </p:sp>
      <p:sp>
        <p:nvSpPr>
          <p:cNvPr id="723" name="Google Shape;723;p74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Preprocessing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Drop the rows if “property” = “available”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Drop “timestamp”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Drop duplication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Drop the </a:t>
            </a:r>
            <a:r>
              <a:rPr lang="en" sz="1600"/>
              <a:t>rows if “property” = “categoryid”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Reason: About 50% of items have not this row</a:t>
            </a:r>
            <a:endParaRPr sz="1600"/>
          </a:p>
        </p:txBody>
      </p:sp>
      <p:pic>
        <p:nvPicPr>
          <p:cNvPr id="724" name="Google Shape;7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00" y="3263200"/>
            <a:ext cx="7858125" cy="1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4"/>
          <p:cNvSpPr/>
          <p:nvPr/>
        </p:nvSpPr>
        <p:spPr>
          <a:xfrm>
            <a:off x="572900" y="4680000"/>
            <a:ext cx="4284900" cy="463500"/>
          </a:xfrm>
          <a:prstGeom prst="frame">
            <a:avLst>
              <a:gd fmla="val 653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5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Content Based</a:t>
            </a:r>
            <a:endParaRPr/>
          </a:p>
        </p:txBody>
      </p:sp>
      <p:sp>
        <p:nvSpPr>
          <p:cNvPr id="731" name="Google Shape;731;p75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Feature Engineering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Groupby “itemid” and </a:t>
            </a:r>
            <a:r>
              <a:rPr lang="en" sz="1600"/>
              <a:t>aggregate</a:t>
            </a:r>
            <a:r>
              <a:rPr lang="en" sz="1600"/>
              <a:t> property and value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Check null</a:t>
            </a:r>
            <a:endParaRPr sz="1600"/>
          </a:p>
        </p:txBody>
      </p:sp>
      <p:pic>
        <p:nvPicPr>
          <p:cNvPr id="732" name="Google Shape;73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25" y="1836675"/>
            <a:ext cx="6359225" cy="13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025" y="3596679"/>
            <a:ext cx="4447875" cy="10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6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Content Based</a:t>
            </a:r>
            <a:endParaRPr/>
          </a:p>
        </p:txBody>
      </p:sp>
      <p:sp>
        <p:nvSpPr>
          <p:cNvPr id="739" name="Google Shape;739;p76"/>
          <p:cNvSpPr txBox="1"/>
          <p:nvPr>
            <p:ph idx="1" type="body"/>
          </p:nvPr>
        </p:nvSpPr>
        <p:spPr>
          <a:xfrm>
            <a:off x="632025" y="1093650"/>
            <a:ext cx="79515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Limitation of computing resources…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</a:t>
            </a:r>
            <a:r>
              <a:rPr lang="en" sz="1600"/>
              <a:t>ampling (1/10)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Set limitation when vectorize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 “value” only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Vectorize -&gt; Convert text to number</a:t>
            </a:r>
            <a:endParaRPr sz="1600"/>
          </a:p>
        </p:txBody>
      </p:sp>
      <p:pic>
        <p:nvPicPr>
          <p:cNvPr id="740" name="Google Shape;7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925" y="885575"/>
            <a:ext cx="2427600" cy="24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76"/>
          <p:cNvPicPr preferRelativeResize="0"/>
          <p:nvPr/>
        </p:nvPicPr>
        <p:blipFill rotWithShape="1">
          <a:blip r:embed="rId4">
            <a:alphaModFix/>
          </a:blip>
          <a:srcRect b="0" l="0" r="22869" t="0"/>
          <a:stretch/>
        </p:blipFill>
        <p:spPr>
          <a:xfrm>
            <a:off x="767275" y="2548300"/>
            <a:ext cx="5179400" cy="3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2980053"/>
            <a:ext cx="5433500" cy="4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075" y="3673675"/>
            <a:ext cx="8914351" cy="1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7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Content Based</a:t>
            </a:r>
            <a:endParaRPr/>
          </a:p>
        </p:txBody>
      </p:sp>
      <p:sp>
        <p:nvSpPr>
          <p:cNvPr id="749" name="Google Shape;749;p77"/>
          <p:cNvSpPr txBox="1"/>
          <p:nvPr>
            <p:ph idx="1" type="body"/>
          </p:nvPr>
        </p:nvSpPr>
        <p:spPr>
          <a:xfrm>
            <a:off x="632025" y="1093650"/>
            <a:ext cx="79515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en" sz="1600"/>
              <a:t>Implement Cosine Similarity Algorithm -&gt; Find similarity based on “value”</a:t>
            </a:r>
            <a:endParaRPr sz="1600"/>
          </a:p>
        </p:txBody>
      </p:sp>
      <p:pic>
        <p:nvPicPr>
          <p:cNvPr id="750" name="Google Shape;75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25" y="1476400"/>
            <a:ext cx="5537771" cy="3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"/>
          <p:cNvSpPr txBox="1"/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1"/>
          <p:cNvSpPr txBox="1"/>
          <p:nvPr>
            <p:ph idx="2" type="title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1" name="Google Shape;521;p51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1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8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Content Based</a:t>
            </a:r>
            <a:endParaRPr/>
          </a:p>
        </p:txBody>
      </p:sp>
      <p:sp>
        <p:nvSpPr>
          <p:cNvPr id="756" name="Google Shape;756;p78"/>
          <p:cNvSpPr txBox="1"/>
          <p:nvPr>
            <p:ph idx="1" type="body"/>
          </p:nvPr>
        </p:nvSpPr>
        <p:spPr>
          <a:xfrm>
            <a:off x="308925" y="1093650"/>
            <a:ext cx="86496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" sz="1600"/>
              <a:t>Try to validate the result (Highly similar if the value is closer to 1)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Find the categoryid under same parentid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Compare their similarity (</a:t>
            </a:r>
            <a:r>
              <a:rPr b="1" lang="en" sz="1800">
                <a:solidFill>
                  <a:schemeClr val="lt2"/>
                </a:solidFill>
              </a:rPr>
              <a:t>Suppose</a:t>
            </a:r>
            <a:r>
              <a:rPr lang="en" sz="1600"/>
              <a:t> they are similar under same parent…)</a:t>
            </a:r>
            <a:endParaRPr sz="1600"/>
          </a:p>
        </p:txBody>
      </p:sp>
      <p:pic>
        <p:nvPicPr>
          <p:cNvPr id="757" name="Google Shape;75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2240950"/>
            <a:ext cx="5120201" cy="27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650" y="2242601"/>
            <a:ext cx="2862925" cy="27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8"/>
          <p:cNvSpPr/>
          <p:nvPr/>
        </p:nvSpPr>
        <p:spPr>
          <a:xfrm>
            <a:off x="755150" y="1452425"/>
            <a:ext cx="5291948" cy="21619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FAIL!</a:t>
            </a:r>
          </a:p>
        </p:txBody>
      </p:sp>
      <p:pic>
        <p:nvPicPr>
          <p:cNvPr id="760" name="Google Shape;760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100" y="1030500"/>
            <a:ext cx="3096900" cy="310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9"/>
          <p:cNvSpPr txBox="1"/>
          <p:nvPr>
            <p:ph type="title"/>
          </p:nvPr>
        </p:nvSpPr>
        <p:spPr>
          <a:xfrm>
            <a:off x="424775" y="434900"/>
            <a:ext cx="83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Collaborative Filtering</a:t>
            </a:r>
            <a:endParaRPr/>
          </a:p>
        </p:txBody>
      </p:sp>
      <p:sp>
        <p:nvSpPr>
          <p:cNvPr id="766" name="Google Shape;766;p79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Preprocessing (Use weekday as the only feature)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Drop all unnecessary columns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Feature Engineering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Break up into 8 columns (Monday to Sunday &amp; Activity Count)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Convert count into proportion</a:t>
            </a:r>
            <a:endParaRPr sz="1600"/>
          </a:p>
        </p:txBody>
      </p:sp>
      <p:pic>
        <p:nvPicPr>
          <p:cNvPr id="767" name="Google Shape;76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5" y="1886725"/>
            <a:ext cx="88773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9"/>
          <p:cNvPicPr preferRelativeResize="0"/>
          <p:nvPr/>
        </p:nvPicPr>
        <p:blipFill rotWithShape="1">
          <a:blip r:embed="rId4">
            <a:alphaModFix/>
          </a:blip>
          <a:srcRect b="61871" l="0" r="0" t="0"/>
          <a:stretch/>
        </p:blipFill>
        <p:spPr>
          <a:xfrm>
            <a:off x="169125" y="3759113"/>
            <a:ext cx="5321901" cy="11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525" y="3622825"/>
            <a:ext cx="3995101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0"/>
          <p:cNvSpPr txBox="1"/>
          <p:nvPr>
            <p:ph type="title"/>
          </p:nvPr>
        </p:nvSpPr>
        <p:spPr>
          <a:xfrm>
            <a:off x="432475" y="434900"/>
            <a:ext cx="8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</a:t>
            </a:r>
            <a:r>
              <a:rPr lang="en"/>
              <a:t>Collaborative Filtering</a:t>
            </a:r>
            <a:endParaRPr/>
          </a:p>
        </p:txBody>
      </p:sp>
      <p:sp>
        <p:nvSpPr>
          <p:cNvPr id="775" name="Google Shape;775;p80"/>
          <p:cNvSpPr txBox="1"/>
          <p:nvPr>
            <p:ph idx="1" type="body"/>
          </p:nvPr>
        </p:nvSpPr>
        <p:spPr>
          <a:xfrm>
            <a:off x="632025" y="1093650"/>
            <a:ext cx="79515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Limitation of computing resources again…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Sampling (1/100)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Implement MinMaxScaler to convert “Activity Count” into value from 0 to 1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Implement Cosine Similarity Algorithm</a:t>
            </a:r>
            <a:endParaRPr sz="1600"/>
          </a:p>
        </p:txBody>
      </p:sp>
      <p:pic>
        <p:nvPicPr>
          <p:cNvPr id="776" name="Google Shape;77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2229875"/>
            <a:ext cx="6867825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150" y="3457850"/>
            <a:ext cx="6971701" cy="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1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</a:t>
            </a:r>
            <a:r>
              <a:rPr lang="en"/>
              <a:t>Collaborative Filtering(a)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Use Mon - Sun &amp; Activity Count</a:t>
            </a:r>
            <a:endParaRPr sz="2500">
              <a:solidFill>
                <a:srgbClr val="FF00FF"/>
              </a:solidFill>
            </a:endParaRPr>
          </a:p>
        </p:txBody>
      </p:sp>
      <p:pic>
        <p:nvPicPr>
          <p:cNvPr id="783" name="Google Shape;78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5" y="1537619"/>
            <a:ext cx="9144001" cy="284571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81"/>
          <p:cNvSpPr txBox="1"/>
          <p:nvPr/>
        </p:nvSpPr>
        <p:spPr>
          <a:xfrm>
            <a:off x="1722225" y="4429900"/>
            <a:ext cx="7136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Too many 0 → Seems not good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2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Collaborative Filtering(b)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AA84F"/>
                </a:solidFill>
              </a:rPr>
              <a:t>Use Mon - Sun only</a:t>
            </a:r>
            <a:endParaRPr sz="2500">
              <a:solidFill>
                <a:srgbClr val="6AA84F"/>
              </a:solidFill>
            </a:endParaRPr>
          </a:p>
        </p:txBody>
      </p:sp>
      <p:sp>
        <p:nvSpPr>
          <p:cNvPr id="790" name="Google Shape;790;p82"/>
          <p:cNvSpPr txBox="1"/>
          <p:nvPr/>
        </p:nvSpPr>
        <p:spPr>
          <a:xfrm>
            <a:off x="3336325" y="4406725"/>
            <a:ext cx="3328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Seems similar…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1" name="Google Shape;79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5" y="1444688"/>
            <a:ext cx="8839201" cy="291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800"/>
            <a:ext cx="8875749" cy="31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83"/>
          <p:cNvSpPr txBox="1"/>
          <p:nvPr>
            <p:ph type="title"/>
          </p:nvPr>
        </p:nvSpPr>
        <p:spPr>
          <a:xfrm>
            <a:off x="713225" y="53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Collaborative Filtering(c)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AA84F"/>
                </a:solidFill>
              </a:rPr>
              <a:t>Drop users with activity count &lt; 30 &amp; u</a:t>
            </a:r>
            <a:r>
              <a:rPr lang="en" sz="2500">
                <a:solidFill>
                  <a:srgbClr val="6AA84F"/>
                </a:solidFill>
              </a:rPr>
              <a:t>se Mon - Sun only</a:t>
            </a:r>
            <a:endParaRPr sz="2500">
              <a:solidFill>
                <a:srgbClr val="6AA84F"/>
              </a:solidFill>
            </a:endParaRPr>
          </a:p>
        </p:txBody>
      </p:sp>
      <p:sp>
        <p:nvSpPr>
          <p:cNvPr id="798" name="Google Shape;798;p83"/>
          <p:cNvSpPr txBox="1"/>
          <p:nvPr/>
        </p:nvSpPr>
        <p:spPr>
          <a:xfrm>
            <a:off x="2955325" y="4635325"/>
            <a:ext cx="2309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Look good!!!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83"/>
          <p:cNvSpPr/>
          <p:nvPr/>
        </p:nvSpPr>
        <p:spPr>
          <a:xfrm>
            <a:off x="122900" y="1656325"/>
            <a:ext cx="795600" cy="537000"/>
          </a:xfrm>
          <a:prstGeom prst="donut">
            <a:avLst>
              <a:gd fmla="val 293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83"/>
          <p:cNvSpPr/>
          <p:nvPr/>
        </p:nvSpPr>
        <p:spPr>
          <a:xfrm>
            <a:off x="2060350" y="1656325"/>
            <a:ext cx="795600" cy="537000"/>
          </a:xfrm>
          <a:prstGeom prst="donut">
            <a:avLst>
              <a:gd fmla="val 293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83"/>
          <p:cNvSpPr/>
          <p:nvPr/>
        </p:nvSpPr>
        <p:spPr>
          <a:xfrm>
            <a:off x="2737900" y="1656325"/>
            <a:ext cx="795600" cy="537000"/>
          </a:xfrm>
          <a:prstGeom prst="donut">
            <a:avLst>
              <a:gd fmla="val 293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83"/>
          <p:cNvSpPr/>
          <p:nvPr/>
        </p:nvSpPr>
        <p:spPr>
          <a:xfrm>
            <a:off x="7635425" y="1615650"/>
            <a:ext cx="795600" cy="537000"/>
          </a:xfrm>
          <a:prstGeom prst="donut">
            <a:avLst>
              <a:gd fmla="val 2937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83"/>
          <p:cNvSpPr/>
          <p:nvPr/>
        </p:nvSpPr>
        <p:spPr>
          <a:xfrm>
            <a:off x="8232550" y="1656325"/>
            <a:ext cx="795600" cy="537000"/>
          </a:xfrm>
          <a:prstGeom prst="donut">
            <a:avLst>
              <a:gd fmla="val 2937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Validation- Collaborative Filtering(c)</a:t>
            </a:r>
            <a:endParaRPr sz="2500">
              <a:solidFill>
                <a:srgbClr val="6AA84F"/>
              </a:solidFill>
            </a:endParaRPr>
          </a:p>
        </p:txBody>
      </p:sp>
      <p:pic>
        <p:nvPicPr>
          <p:cNvPr id="809" name="Google Shape;80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50" y="1007588"/>
            <a:ext cx="721995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84"/>
          <p:cNvSpPr txBox="1"/>
          <p:nvPr/>
        </p:nvSpPr>
        <p:spPr>
          <a:xfrm>
            <a:off x="6615500" y="1082750"/>
            <a:ext cx="2309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sure is it similar….</a:t>
            </a:r>
            <a:endParaRPr b="1"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1" name="Google Shape;81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00" y="3316988"/>
            <a:ext cx="77438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4"/>
          <p:cNvSpPr txBox="1"/>
          <p:nvPr/>
        </p:nvSpPr>
        <p:spPr>
          <a:xfrm>
            <a:off x="3022275" y="3013500"/>
            <a:ext cx="2901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Let Compare with low similarity</a:t>
            </a:r>
            <a:endParaRPr b="1" sz="22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5"/>
          <p:cNvSpPr txBox="1"/>
          <p:nvPr>
            <p:ph type="title"/>
          </p:nvPr>
        </p:nvSpPr>
        <p:spPr>
          <a:xfrm>
            <a:off x="432475" y="434900"/>
            <a:ext cx="8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Simple Implementation of Recommendation System</a:t>
            </a:r>
            <a:endParaRPr sz="2200"/>
          </a:p>
        </p:txBody>
      </p:sp>
      <p:sp>
        <p:nvSpPr>
          <p:cNvPr id="818" name="Google Shape;818;p85"/>
          <p:cNvSpPr txBox="1"/>
          <p:nvPr>
            <p:ph idx="1" type="body"/>
          </p:nvPr>
        </p:nvSpPr>
        <p:spPr>
          <a:xfrm>
            <a:off x="152400" y="1215550"/>
            <a:ext cx="4248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Retrieve the list of visitorid with descending similarity</a:t>
            </a:r>
            <a:endParaRPr sz="1600"/>
          </a:p>
        </p:txBody>
      </p:sp>
      <p:pic>
        <p:nvPicPr>
          <p:cNvPr id="819" name="Google Shape;819;p85"/>
          <p:cNvPicPr preferRelativeResize="0"/>
          <p:nvPr/>
        </p:nvPicPr>
        <p:blipFill rotWithShape="1">
          <a:blip r:embed="rId3">
            <a:alphaModFix/>
          </a:blip>
          <a:srcRect b="53924" l="22317" r="47512" t="16002"/>
          <a:stretch/>
        </p:blipFill>
        <p:spPr>
          <a:xfrm>
            <a:off x="105450" y="2023175"/>
            <a:ext cx="3399752" cy="276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85"/>
          <p:cNvPicPr preferRelativeResize="0"/>
          <p:nvPr/>
        </p:nvPicPr>
        <p:blipFill rotWithShape="1">
          <a:blip r:embed="rId3">
            <a:alphaModFix/>
          </a:blip>
          <a:srcRect b="9471" l="22916" r="35538" t="51756"/>
          <a:stretch/>
        </p:blipFill>
        <p:spPr>
          <a:xfrm>
            <a:off x="3749028" y="1004089"/>
            <a:ext cx="5196851" cy="31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5"/>
          <p:cNvSpPr txBox="1"/>
          <p:nvPr>
            <p:ph idx="1" type="body"/>
          </p:nvPr>
        </p:nvSpPr>
        <p:spPr>
          <a:xfrm>
            <a:off x="3749025" y="4248325"/>
            <a:ext cx="51969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Recommend item based on the similar users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6"/>
          <p:cNvSpPr txBox="1"/>
          <p:nvPr>
            <p:ph type="title"/>
          </p:nvPr>
        </p:nvSpPr>
        <p:spPr>
          <a:xfrm>
            <a:off x="713225" y="2661050"/>
            <a:ext cx="6384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86"/>
          <p:cNvSpPr txBox="1"/>
          <p:nvPr>
            <p:ph idx="2" type="title"/>
          </p:nvPr>
        </p:nvSpPr>
        <p:spPr>
          <a:xfrm>
            <a:off x="818625" y="724050"/>
            <a:ext cx="16173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28" name="Google Shape;828;p86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6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7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835" name="Google Shape;835;p87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All values are unexplainable, I cannot use and analyze them effectively. Moreover, I cannot use them to validate my </a:t>
            </a:r>
            <a:r>
              <a:rPr lang="en" sz="1600"/>
              <a:t>analysis.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There are too many category id missing. Category id can be a strong feature.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Property and value vary over time. Aggregation may not be a good idea.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There are many features available. Due to limitation of resource and knowledge, it is hard to conduct complicated analysis.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period of this dataset is too short. I cannot perform analysis related to time and trend.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2"/>
          <p:cNvSpPr txBox="1"/>
          <p:nvPr>
            <p:ph idx="1" type="body"/>
          </p:nvPr>
        </p:nvSpPr>
        <p:spPr>
          <a:xfrm>
            <a:off x="632025" y="1093649"/>
            <a:ext cx="79515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Kaggle - </a:t>
            </a:r>
            <a:r>
              <a:rPr b="1" lang="en" sz="1600"/>
              <a:t>Retailrocket recommender system dataset</a:t>
            </a:r>
            <a:endParaRPr b="1"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events.csv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category_tree.csv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item_properties_part1.csv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I</a:t>
            </a:r>
            <a:r>
              <a:rPr b="1" lang="en"/>
              <a:t>tem_properties_part2.csv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8"/>
          <p:cNvSpPr txBox="1"/>
          <p:nvPr>
            <p:ph type="title"/>
          </p:nvPr>
        </p:nvSpPr>
        <p:spPr>
          <a:xfrm>
            <a:off x="713225" y="2661050"/>
            <a:ext cx="6384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8"/>
          <p:cNvSpPr txBox="1"/>
          <p:nvPr>
            <p:ph idx="2" type="title"/>
          </p:nvPr>
        </p:nvSpPr>
        <p:spPr>
          <a:xfrm>
            <a:off x="818625" y="724050"/>
            <a:ext cx="16173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42" name="Google Shape;842;p88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8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9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49" name="Google Shape;849;p89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Find a better dataset (i.e. Explainable values, cover longer period etc.)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more features or try other features for content based and collaborative filtering. For example, item popularity based, user-item interactions etc.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Develop a comprehensive recommendation system with integration of various algorithms.</a:t>
            </a:r>
            <a:endParaRPr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0"/>
          <p:cNvSpPr txBox="1"/>
          <p:nvPr>
            <p:ph type="title"/>
          </p:nvPr>
        </p:nvSpPr>
        <p:spPr>
          <a:xfrm>
            <a:off x="713225" y="2661050"/>
            <a:ext cx="6384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0"/>
          <p:cNvSpPr txBox="1"/>
          <p:nvPr>
            <p:ph idx="2" type="title"/>
          </p:nvPr>
        </p:nvSpPr>
        <p:spPr>
          <a:xfrm>
            <a:off x="818625" y="724050"/>
            <a:ext cx="16173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56" name="Google Shape;856;p90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0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1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863" name="Google Shape;863;p91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https://www.kaggle.com/code/kanncaa1/recommendation-systems-tutorial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https://www.kaggle.com/code/python4sp/rs-content-based-collaborative-filtering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https://www.kaggle.com/datasets/retailrocket/ecommerce-dataset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 - event</a:t>
            </a:r>
            <a:endParaRPr/>
          </a:p>
        </p:txBody>
      </p:sp>
      <p:sp>
        <p:nvSpPr>
          <p:cNvPr id="534" name="Google Shape;534;p53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timestamp - Unix Timestamp ← Will convert later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visitorid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addtocart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transaction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itemid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Transactionid</a:t>
            </a:r>
            <a:endParaRPr sz="16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Only exist when ‘event’ = ‘transaction’</a:t>
            </a:r>
            <a:endParaRPr sz="1200"/>
          </a:p>
        </p:txBody>
      </p:sp>
      <p:pic>
        <p:nvPicPr>
          <p:cNvPr id="535" name="Google Shape;5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000" y="3387075"/>
            <a:ext cx="3810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 - category_tree</a:t>
            </a:r>
            <a:endParaRPr/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632032" y="1093648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categoryid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parentid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all category have parent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42" name="Google Shape;5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25" y="1694913"/>
            <a:ext cx="17145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 - </a:t>
            </a:r>
            <a:r>
              <a:rPr lang="en"/>
              <a:t>item_properties</a:t>
            </a:r>
            <a:endParaRPr/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440807" y="1456823"/>
            <a:ext cx="79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timestamp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itemid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property - Time based, 3 types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“categoryid” -&gt; “value” will show categoryid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“available” -&gt; “value” will </a:t>
            </a:r>
            <a:r>
              <a:rPr lang="en" sz="1200"/>
              <a:t>show</a:t>
            </a:r>
            <a:r>
              <a:rPr lang="en" sz="1200"/>
              <a:t> 1 (available) or 0 (unavailable)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Numeric value -&gt; property (unknown meaning)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value - hashed data (unknown meaning)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 -&gt; integer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Numeric value -&gt; add “n” at the beginning and have 3 digits precision after decimal point.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49" name="Google Shape;5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100" y="1007588"/>
            <a:ext cx="49720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"/>
          <p:cNvSpPr txBox="1"/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"/>
          <p:cNvSpPr txBox="1"/>
          <p:nvPr>
            <p:ph idx="2" type="title"/>
          </p:nvPr>
        </p:nvSpPr>
        <p:spPr>
          <a:xfrm>
            <a:off x="882425" y="724050"/>
            <a:ext cx="15534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6" name="Google Shape;556;p56"/>
          <p:cNvSpPr/>
          <p:nvPr/>
        </p:nvSpPr>
        <p:spPr>
          <a:xfrm>
            <a:off x="713226" y="471122"/>
            <a:ext cx="1885177" cy="188517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6"/>
          <p:cNvSpPr/>
          <p:nvPr/>
        </p:nvSpPr>
        <p:spPr>
          <a:xfrm>
            <a:off x="2269351" y="1091662"/>
            <a:ext cx="706567" cy="644101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563" name="Google Shape;5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163" y="1093638"/>
            <a:ext cx="28860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863" y="1079350"/>
            <a:ext cx="21240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1" y="3471225"/>
            <a:ext cx="4737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7"/>
          <p:cNvSpPr txBox="1"/>
          <p:nvPr/>
        </p:nvSpPr>
        <p:spPr>
          <a:xfrm>
            <a:off x="639375" y="1338200"/>
            <a:ext cx="87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Info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p57"/>
          <p:cNvSpPr txBox="1"/>
          <p:nvPr/>
        </p:nvSpPr>
        <p:spPr>
          <a:xfrm>
            <a:off x="7232200" y="1338188"/>
            <a:ext cx="16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 missing value</a:t>
            </a:r>
            <a:endParaRPr/>
          </a:p>
        </p:txBody>
      </p:sp>
      <p:sp>
        <p:nvSpPr>
          <p:cNvPr id="568" name="Google Shape;568;p57"/>
          <p:cNvSpPr txBox="1"/>
          <p:nvPr/>
        </p:nvSpPr>
        <p:spPr>
          <a:xfrm>
            <a:off x="279125" y="3009525"/>
            <a:ext cx="37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missing transactionid</a:t>
            </a:r>
            <a:endParaRPr/>
          </a:p>
        </p:txBody>
      </p:sp>
      <p:pic>
        <p:nvPicPr>
          <p:cNvPr id="569" name="Google Shape;56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898" y="3411425"/>
            <a:ext cx="41350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7"/>
          <p:cNvSpPr txBox="1"/>
          <p:nvPr/>
        </p:nvSpPr>
        <p:spPr>
          <a:xfrm>
            <a:off x="4991900" y="2843213"/>
            <a:ext cx="37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Drop duplication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