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zWfjaITM7/0WiEmaq8gizXufg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29CDDD-6978-4EC9-9206-FD3C083D5841}">
  <a:tblStyle styleId="{E029CDDD-6978-4EC9-9206-FD3C083D5841}" styleName="Table_0">
    <a:wholeTbl>
      <a:tcTxStyle b="off" i="off">
        <a:font>
          <a:latin typeface="Bahnschrift Condensed"/>
          <a:ea typeface="Bahnschrift Condensed"/>
          <a:cs typeface="Bahnschrift Condense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Bahnschrift Condensed"/>
          <a:ea typeface="Bahnschrift Condensed"/>
          <a:cs typeface="Bahnschrift Condense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Bahnschrift Condensed"/>
          <a:ea typeface="Bahnschrift Condensed"/>
          <a:cs typeface="Bahnschrift Condense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Bahnschrift Condensed"/>
          <a:ea typeface="Bahnschrift Condensed"/>
          <a:cs typeface="Bahnschrift Condense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Bahnschrift Condensed"/>
          <a:ea typeface="Bahnschrift Condensed"/>
          <a:cs typeface="Bahnschrift Condense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0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35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datasets/nelgiriyewithana/credit-card-fraud-detection-dataset-2023" TargetMode="External"/><Relationship Id="rId4" Type="http://schemas.openxmlformats.org/officeDocument/2006/relationships/hyperlink" Target="https://www.kaggle.com/datasets/nelgiriyewithana/credit-card-fraud-detection-dataset-2023" TargetMode="External"/><Relationship Id="rId5" Type="http://schemas.openxmlformats.org/officeDocument/2006/relationships/hyperlink" Target="https://www.kaggle.com/datasets/nelgiriyewithana/credit-card-fraud-detection-dataset-2023" TargetMode="External"/><Relationship Id="rId6" Type="http://schemas.openxmlformats.org/officeDocument/2006/relationships/hyperlink" Target="https://www.kaggle.com/datasets/nelgiriyewithana/credit-card-fraud-detection-dataset-2023" TargetMode="External"/><Relationship Id="rId7" Type="http://schemas.openxmlformats.org/officeDocument/2006/relationships/hyperlink" Target="https://www.kaggle.com/datasets/nelgiriyewithana/credit-card-fraud-detection-dataset-2023" TargetMode="External"/><Relationship Id="rId8" Type="http://schemas.openxmlformats.org/officeDocument/2006/relationships/hyperlink" Target="https://www.kaggle.com/datasets/nelgiriyewithana/credit-card-fraud-detection-dataset-202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Credit Card Fraud Detection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2: Dov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00" y="1987946"/>
            <a:ext cx="5492564" cy="230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Random Forest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8147" y="5006918"/>
            <a:ext cx="8129060" cy="158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6530" y="263525"/>
            <a:ext cx="5805217" cy="474339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/>
        </p:nvSpPr>
        <p:spPr>
          <a:xfrm>
            <a:off x="7555640" y="3429000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9624619" y="3418839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57002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1490200" y="2107002"/>
            <a:ext cx="9689675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00" cap="none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Overfit?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Comparison with train data</a:t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1428750"/>
            <a:ext cx="8320088" cy="509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K-Fold Cross-Validation</a:t>
            </a:r>
            <a:endParaRPr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8" y="1653744"/>
            <a:ext cx="12160382" cy="507103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/>
          <p:nvPr/>
        </p:nvSpPr>
        <p:spPr>
          <a:xfrm>
            <a:off x="0" y="6197599"/>
            <a:ext cx="12062691" cy="582591"/>
          </a:xfrm>
          <a:prstGeom prst="frame">
            <a:avLst>
              <a:gd fmla="val 9103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992910" y="1690688"/>
            <a:ext cx="1205345" cy="341312"/>
          </a:xfrm>
          <a:prstGeom prst="frame">
            <a:avLst>
              <a:gd fmla="val 9103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00" y="1199747"/>
            <a:ext cx="6982799" cy="342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>
            <p:ph type="title"/>
          </p:nvPr>
        </p:nvSpPr>
        <p:spPr>
          <a:xfrm>
            <a:off x="56883" y="-2075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Hyperparameter Tuning</a:t>
            </a:r>
            <a:endParaRPr/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958" y="5808955"/>
            <a:ext cx="8341471" cy="78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83" y="5271458"/>
            <a:ext cx="12078234" cy="45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1708" y="2414137"/>
            <a:ext cx="8866909" cy="265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Hyperparameter Tuning</a:t>
            </a:r>
            <a:endParaRPr/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053" y="1838470"/>
            <a:ext cx="5518299" cy="452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0153" y="2707326"/>
            <a:ext cx="4679209" cy="24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Feature Importance</a:t>
            </a:r>
            <a:endParaRPr/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1690688"/>
            <a:ext cx="5381625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9967" y="340591"/>
            <a:ext cx="1986359" cy="63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0" y="-2031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Feature Selection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848532"/>
            <a:ext cx="3906982" cy="295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2127" y="848532"/>
            <a:ext cx="3988092" cy="297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5363" y="848532"/>
            <a:ext cx="4126636" cy="295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904838"/>
            <a:ext cx="3906982" cy="295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2128" y="3914364"/>
            <a:ext cx="3988092" cy="294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5363" y="3895312"/>
            <a:ext cx="4126636" cy="296268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/>
          <p:nvPr/>
        </p:nvSpPr>
        <p:spPr>
          <a:xfrm>
            <a:off x="-22509" y="774643"/>
            <a:ext cx="3906982" cy="52768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969617" y="754915"/>
            <a:ext cx="3988092" cy="547414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8042853" y="785133"/>
            <a:ext cx="3988092" cy="547414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-97701" y="3801694"/>
            <a:ext cx="3988092" cy="547414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983831" y="3820621"/>
            <a:ext cx="3988092" cy="547414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8065362" y="3801694"/>
            <a:ext cx="3988092" cy="547414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-22509" y="2937019"/>
            <a:ext cx="2240537" cy="946582"/>
          </a:xfrm>
          <a:prstGeom prst="frame">
            <a:avLst>
              <a:gd fmla="val 7621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929493" y="2948730"/>
            <a:ext cx="2240537" cy="946582"/>
          </a:xfrm>
          <a:prstGeom prst="frame">
            <a:avLst>
              <a:gd fmla="val 7621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8035993" y="2937019"/>
            <a:ext cx="2240537" cy="946582"/>
          </a:xfrm>
          <a:prstGeom prst="frame">
            <a:avLst>
              <a:gd fmla="val 7621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-86090" y="5989260"/>
            <a:ext cx="2240537" cy="946582"/>
          </a:xfrm>
          <a:prstGeom prst="frame">
            <a:avLst>
              <a:gd fmla="val 7621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3969617" y="5975482"/>
            <a:ext cx="2240537" cy="946582"/>
          </a:xfrm>
          <a:prstGeom prst="frame">
            <a:avLst>
              <a:gd fmla="val 7621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8035993" y="5974948"/>
            <a:ext cx="2240537" cy="946582"/>
          </a:xfrm>
          <a:prstGeom prst="frame">
            <a:avLst>
              <a:gd fmla="val 7621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2979377" y="3544037"/>
            <a:ext cx="5506888" cy="3971930"/>
          </a:xfrm>
          <a:prstGeom prst="donut">
            <a:avLst>
              <a:gd fmla="val 2706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Final K Fold &amp; Hyperparameter Tuning</a:t>
            </a:r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800" y="1534960"/>
            <a:ext cx="9580399" cy="350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417" y="5445673"/>
            <a:ext cx="10529083" cy="6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0" y="-1982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Comparison with original model</a:t>
            </a: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1997"/>
            <a:ext cx="4907745" cy="99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722" y="2778414"/>
            <a:ext cx="4296375" cy="349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3199" y="76560"/>
            <a:ext cx="4488079" cy="366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6815" y="2932475"/>
            <a:ext cx="4745010" cy="3877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 txBox="1"/>
          <p:nvPr/>
        </p:nvSpPr>
        <p:spPr>
          <a:xfrm>
            <a:off x="8501997" y="2409082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10150665" y="2470449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57002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5569596" y="5487569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7218264" y="5476214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56989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10009780" y="580086"/>
            <a:ext cx="831273" cy="822037"/>
          </a:xfrm>
          <a:prstGeom prst="donut">
            <a:avLst>
              <a:gd fmla="val 5854" name="adj"/>
            </a:avLst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7116861" y="3545078"/>
            <a:ext cx="831273" cy="822037"/>
          </a:xfrm>
          <a:prstGeom prst="donut">
            <a:avLst>
              <a:gd fmla="val 5854" name="adj"/>
            </a:avLst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8212486" y="2158687"/>
            <a:ext cx="831273" cy="822037"/>
          </a:xfrm>
          <a:prstGeom prst="donut">
            <a:avLst>
              <a:gd fmla="val 5854" name="adj"/>
            </a:avLst>
          </a:prstGeom>
          <a:solidFill>
            <a:srgbClr val="7030A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5326122" y="5261216"/>
            <a:ext cx="831273" cy="822037"/>
          </a:xfrm>
          <a:prstGeom prst="donut">
            <a:avLst>
              <a:gd fmla="val 5854" name="adj"/>
            </a:avLst>
          </a:prstGeom>
          <a:solidFill>
            <a:srgbClr val="7030A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Comparison with original model</a:t>
            </a:r>
            <a:endParaRPr/>
          </a:p>
        </p:txBody>
      </p:sp>
      <p:graphicFrame>
        <p:nvGraphicFramePr>
          <p:cNvPr id="253" name="Google Shape;253;p19"/>
          <p:cNvGraphicFramePr/>
          <p:nvPr/>
        </p:nvGraphicFramePr>
        <p:xfrm>
          <a:off x="838200" y="2398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{E029CDDD-6978-4EC9-9206-FD3C083D5841}</a:tableStyleId>
              </a:tblPr>
              <a:tblGrid>
                <a:gridCol w="1345350"/>
                <a:gridCol w="1296725"/>
                <a:gridCol w="1037375"/>
                <a:gridCol w="1037375"/>
                <a:gridCol w="1037375"/>
                <a:gridCol w="1037375"/>
                <a:gridCol w="1037375"/>
                <a:gridCol w="1037375"/>
                <a:gridCol w="1037375"/>
              </a:tblGrid>
              <a:tr h="121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 of features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% change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Accuracy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% change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Positive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% in Total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Negative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% in Total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107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Original Model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29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0.999877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0.02%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60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Final Model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-69%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0.999604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-0.03%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0.06%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0.02%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different models to recognize the credit card fraud case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By using hyperparameter tuning, feature engineering and ensemble technique to optimize the model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Precision: False positive 🡨 Save operation cost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Recall: False negative 🡨 Help customers, also save cost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Challenges and Limitations</a:t>
            </a:r>
            <a:endParaRPr/>
          </a:p>
        </p:txBody>
      </p:sp>
      <p:sp>
        <p:nvSpPr>
          <p:cNvPr id="259" name="Google Shape;25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Challenges: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Selection of Model,  hyperparameter tuning &amp;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feature engineering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Overfitting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Limitations: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Unknown meaning of feature (v1 – v28) 🡪 cannot do further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feature engineering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source limitation: from European cardholders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838200" y="1825625"/>
            <a:ext cx="10515600" cy="480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more models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ensemble technique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more hyperparameter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different combination of features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data from different countries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Forest &gt; KNN &gt; SVM &gt; Logistic Regression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Conducted K Fold but still get high accuracy 🡪 Should be not overfitting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feature selection, 20 features(69%) are removed and high accuracy(also precision &amp; recall) is retained 🡪Save money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Amount is not important for Fraud detection (Maybe need to explore further)</a:t>
            </a:r>
            <a:endParaRPr/>
          </a:p>
        </p:txBody>
      </p:sp>
      <p:sp>
        <p:nvSpPr>
          <p:cNvPr descr="data:image/png;base64,iVBORw0KGgoAAAANSUhEUgAAAgQAAAGFCAYAAACCBut2AAAAOXRFWHRTb2Z0d2FyZQBNYXRwbG90bGliIHZlcnNpb24zLjguMCwgaHR0cHM6Ly9tYXRwbG90bGliLm9yZy81sbWrAAAACXBIWXMAAA9hAAAPYQGoP6dpAAAXJUlEQVR4nO3dPW9c170v4J8kJ+YJ7jC8PjAcCiSQ+EiuJNgNGwK8QL5CvsLtVByouJ2LU6a5hSqe6l7AXyBQ7wvkADIEAQMQGBAxUhCmmWEYNTLoYWiNQIlzi0ATkRyKm+S87JfnAVRocchZ/7UWh79Ze+/ZNwaDwSAAQKPdnHUHAIDZEwgAAIEAABAIAIAIBABABAIAIAIBAJDkgyIPOj4+zt7eXlqtVm7cuDHpPk3FYDDIwcFBbt++nZs3z89FTa49qV/9Ta49se6bOvdNrj2x7ovOfQYFdLvdQZJa/ut2u2pvYP1Nrr1I/U2uvc71N7n2IvU3ufbBYDAotEPQarWSJN1uN/Pz80W+pfR6vV6Wl5eHtZ2nybUn9au/ybUn1n1T577JtSfWfdG5LxQI3m6dzM/P12aQ3rpoW6jJtb/7mLrV3+TaE+u+6GPqVn+Ta0+s+4sUCgTT0u/30263z7SvrKxkbm5uBj2qrveN5TSew3wVV7VxrFp/y6Jq49bv99PpdM60l7W/VVeG9VGqQNBut/Nw/XEWlu4M2/Z3t/LoQbK2tjbDnlXP+8by888/n/hzmK/iqjaOVetvWVRt3DY2NvLlV19Xpr9VV4b1UapAkCQLS3fy8d0vZt2NWpjGWJqv8ajaOFatv2VRtXGrWn+rbtbj7XMIAACBAAAQCACACAQAQAQCACACAQAQgQAAiEAAAEQgAAAiEAAAKeFHFwPJm9dHbiwDTJVAACV08Hwn69svs7hza9jmxjLAJAkEUFKtxU/dWAaYGucQAAACAQAgEAAAEQgAgAgEAEAEAgAgAgEAEIEAAIhAAABEIAAAIhAAAHEvA8Zs1F363KEPoPxKHwjcBrZaTt+lzx36AKqh9IHAbWCrx136AKqn9IEg8QcGACbNSYUAgEAAAAgEAEAEAgAgFTmpEHAJLjBZAgFUhEtwgUmqZCDwTommcgkuMCmVDATeKQHAeFUyECTeKQHAOLnKAACo7g4BVFW/30+73R7+v9Pp5PhYNgdmSyCAKWu323m4/jgLS3eSJLsbT7Lw2cqMewU03UwDgXdKNNXC0p3hOTD7u1uz7QxAZhwIvFMCgHKY+SED75QAYPbszwMAAgEAIBAAABEIAIAIBABABAIAIAIBABCBAACIQAAARCAAACIQAAApwb0MJun03RSTZGVlJXNzczPqEQCUU60Dwem7Ke7vbuXRg2RtbW3GPQOAcql1IEhO3k0RmIw3r4/S6XTOtNuRg+qoTSAY9YLU6XRyfOw0CZi0g+c7Wd9+mcWdW8M2O3JQLbUJBKNekHY3nmThs5UZ9gqao7X4qd04qLDaBILk7AvS/u7W7DoDU2CrHhiXWgUCaBpb9cC4TC0QjLoE0DF+uD5b9cA4TC0QnL4EMHGMv0r6/b6TNgFqbKqHDE5fAugYf3VsbGzky6++FugAamoigcDhgXoS6ADqayKBwOEBAKiWiR0y8G4S7JYB1eGyQ5ggu2VAVQgEMGF2y4AqsG8JAFx/h8Ax0tkr8xz4aF2Aq5n26+e1A4FjpLNX5jnw0bo0UZlDOuVweo2MWh/Tfv0cyzkEjpHOXpnnoCkfreuPAG+VOaRTDqfXyHnrY5qvn04qhDHxR4B3FQnpDqlV26g3AcnZ+TvvzcL87X8brpGib+JGrZlXr14lST788MMz/biMQoFgMBgkSXq9Xp4+fXria5ubm3mxvZPXr14O237c286t3o/5289uXqrtqt9X/Od/l8PD36TX66XX652orUjtSc7UXwbF5+Cf9ScX1/7uYw4PD/Ni+0+Xnufz+vHs2d9zeHh4xYqvZnV19Uq1j1r3o2xububN0asTY/Tm9VH2//LnKa/7s+O7uro6rKVI/e9b95dZb7OY51EmPfenFR2jv3a+ye+fHGThk41h208/PM+D3/029+/fv/TzjnLV2kf/zpdnTosY57ofZXNzM+t/+GN+8dGvhm2j5m/U4158/21++et7OT7qJyn++z1qzbz4/tvc+pdWFj5ZPtGP//yPf8+9e/cK1f72QRfqdruDJLX81+121d7A+ptce5H6m1x7netvcu1F6m9y7YPBYHBjMLg4NhwfH2dvby+tVis3bty46OGVMBgMcnBwkNu3b+fmzfOP8Ta59qR+9Te59sS6b+rcN7n2xLovOveFAgEAUG9OfwYABAIAQCAAACIQAAARCACACAQAQAQCACACAQAQgQAAiEAAAEQgAAAiEAAAST4o8qAm3wGqybUn9au/ybUn1n1T577JtSfWfdG5z4U3SG74PaKbXHud629y7UXqb3Ltda6/ybUXqb/JtQ8Gg0GhHYJWq5Uk6Xa7mZ+fL/Itpdfr9bK8vDys7TxNrj2pX/1Nrj2x7ps6902uPbHui859oUDwdutkfn6+NoP01kXbQk2u/d3H1K3+JteeWPdFH1O3+ptce2LdX6RQIHiffr+fdrt9pn1lZSVzc3PX/fGl0qRay6DM413mvpVZHcatDjWMU13HY1RdVa/pItcOBO12Ow/XH2dh6c6wbX93K48eJGtra9f98aXSpFrLoMzjXea+lVkdxq0ONYxTXcfjdF11qOki1w4ESbKwdCcf3/1iHD+q9JpUaxmUebzL3Lcyq8O41aGGcarreNS1rvP4HAIAQCAAAAQCACACAQAQgQAAyJiuMoA66/f76XQ6J9o6nU6Oj+VpoD4Egmt68/rozB+Lun94xSzNYrw3Njby5Vdfn7jOenfjSRY+W5nYcwJMm0BwTQfPd7K+/TKLO7eSNOPDK2ZpVuN9+nrk/d2tiT4f5WB3iCYRCMagtfhpoz68YtaMN9Nid4gmEQgA3sPuEE1h3wsAEAgAAIEAAIhAAADESYUAFNTv99Nut0+0uQyzPgQCAAppt9t5uP7YZZg1JRAAUJjLMOvLPg8AIBAAAAIBABCBAACIQAAARCAAACIQAAARCACACAQAQAQCACA+upiKe/P6KJ1O50z7yspK5ubmZtAjgGoSCKi0g+c7Wd9+mcWdW8O2/d2tPHqQrK2tzbBnANUiEFB5rcVPT9xsBYDLcw4BACAQAAACAQAQ5xBQEv1+P+12+0Rbp9PJ8bHMWnejrhRxlQhMn0BAKbTb7Txcf5yFpTvDtt2NJ1n4bGWGvWIaTl8p4ioRmA2BgNJYWLpz4mqB/d2t2XWGqXKlCMyeQABMhMNAUC0CATARDgNBtQgEwMQ4DATVYe8OABAIAACBAACIQAAARCAAACIQAAARCACACAQAQAQCACACAQAQgQAAiEAAAEQgAAAiEAAAEQgAgAgEAEAEAgAgAgEAEIEAAIhAAABEIAAAIhAAABEIAIAIBABAkg8m8UPfvD5Kp9M5076yspK5ublJPCUMvW/9ATDaRALBwfOdrG+/zOLOrWHb/u5WHj1I1tbWJvGUVEi/30+73T7R1ul0cnw8ng2r962/zz//fCzPAVA3lwoE/X7/zDuv817IW4uf5uO7X1yrc9RTu93Ow/XHWVi6M2zb3XiShc/G9w7e+gO4nEsFgo2NjXz51dcTfSGnGRaW7pz4g72/uzW7zgBj5bBxNV36kIEXcgDex2HjaprIOQQANJvDdtUjEAClYru5HC5zzhj1IBAA1zbOK0dsN5eDc8aaRyCAMWnyO9txXzliu7kcnDPWLAIBEzXpzxwok6a/s23yH49RYbAJQZB6KRQIBoNBkuTw8DAvtv+U169eDr/24952bvV+zN9+dvOCtu/y7Nnfc3h4OK6+X8nq6mqSpNfrJflnbed5+/Ver1eo/rLUeZ7V1dXCtb/7mF6vl6dPn176+TY3N7P+hz/mFx/9atj24vtv88tf38vxUX/YVnwdnR7v4uvv8PA3V6r9Uuv+v3104nFvjl7l2bNnM18P11n3SS6c+83NzbzY3rnia0OROb3e79VV133Ruf9r55v8/slBFj7ZSJL89MPzPPjdb3P//v0r9XecJl17mf8GjPP1vuyv7aNcdu4zKKDb7Q6S1PJft9tVewPrb3LtRepvcu11rr/JtRepv8m1DwaDwY3B4OLYcHx8nL29vbRardy4ceOih1fCYDDIwcFBbt++nZs3z9++bnLtSf3qb3LtiXXf1Llvcu2JdV907gsFAgCg3up3ZhcAcGkCAQAgEAAAAgEAEIEAAIhAAABEIAAAIhAAABEIAIAIBABABAIAIAIBAJDkgyIPavIdoJpce1K/+ptce2LdN3Xum1x7Yt0XnftceIPkht8jusm117n+JtdepP4m117n+ptce5H6m1z7YDAYFNohaLVaSZJut5v5+fki31J6vV4vy8vLw9rO0+Tak/rV3+TaE+u+qXPf5NoT677o3BcKBG+3Tubn52szSG9dtC3U5NrffUzd6m9y7Yl1X/Qxdau/ybUn1v1FCgWCcej3+2m322faV1ZWMjc3N61uTFxT6pwGY3lSk8ejarVXrb/TMGpMqj4edZvnqQWCdrudh+uPs7B0Z9i2v7uVRw+StbW1aXVj4ppS5zQYy5OaPB5Vq71q/Z2G02NSh/Go2zxPLRAkycLSnXx894tpPuVMNKXOaTCWJzV5PKpWe9X6Ow11HJM61eRzCAAAgQAAEAgAgEzoHIJRZ152Op0cH8sfAFBGEwkEo8683N14koXPVibxdADANU3sKoPTZ17u725N6qkAgGuyhw8ACAQAgEAAAEQgAAAiEAAAEQgAgAgEAEAEAgAgAgEAEIEAAIhAAABEIAAAIhAAABEIAIAIBABABAIAIMkHs+5AE7x5fZROp3OmfWVlJXNzczPoEQCcJBBMwcHznaxvv8zizq1h2/7uVh49SNbW1mbYMwD4B4FgSlqLn+bju1/MuhsAMJJzCAAAgQAAEAgAgAgEAEAEAgAgAgEAEIEAAIhAAABEIAAA4pMKqZhR94VwTwiA6xMIqJTT94VwTwiA8bh2IOj3+2m32yfaOp1Ojo8djWAy3BcCYPyuHQja7XYerj/OwtKdYdvuxpMsfLZy3R8NAEzJWA4ZLCzdOfGObX93axw/FgCYEvv6AIBAAAC4yuDaTp9U6YRKAKpIILim0ydVOqESgCoSCMbg3ZMqnVAJQBUJBABwgSZ85o5AADAFoz52O/HR21XRhM/cEQiAUqnrO7HTH7ud+Ojtqqn7Z+4IBECp1PmdmI/dpswEAqB06v5ODMqo2ntwAMBYCAQAgEMGlENdTyQDqAqBgFKo84lkAFUgEFAaTiQDmB2BAADGpMofQCUQAMCYVPkDqAQCABijqn4A1aUCQb/fP7MV4kxwAKi+SwWCjY2NfPnV184EB4CaufQhgyafCe5aeQDqyjkEl+BaeQDqSiC4pHHtkFT50hQA6kcgmJEqX5oCQP0IBDNU1UtTysROC8B4CARUmp0WgPEQCKg8Oy0A1+d6OQDADgEA0+f8n/IRCACYOuf/lI9AAMBMOP+nXAQCps5HQAOUz0wDweljSK9evUqSfPjhhyce15RjSqOOqdWxdh8BDVA+Mw0Ep48h7W78V261/jWLd+8PHzPqmNKod5hJ9f94nh6POh9Pa/JNsqif069Jdryqr4lzOvNDBu8eQ9rf3coHC4sn/lCMetfc6XTyf7/5Lv99+e6wrS5/PN8dj1G1V20XZRaHB9539nJV1OGwyqgaRq3f021F67zs78dV9Pv9QmfCn971KrrjVbSG021lfx2ow/q96pxWWaFAMBgMkiSHh4d5sf2nvH71cvi1H/e2c6v3Y/72s5vXbhv1mL92vsnvnxxk4ZONYduL77/NL399L613+vHm6FWePXuWw8PD99ayurqaJOn1eidqu6j2Xq9XqP5xjsd5td/6l1YWPlketv30w/M8+N1vc//+P3dW3ld/0dpP1//06dMLH3/a5uZm1v/wx/zio18N297O3/FRf9g26TXz0w/P85//8e+5d+/eibre57q1X0fxcfsuz579faLrPslY5/70+j3dVnR9XOb346pz/+TJk/yv//1/TtQw6vdtc3Mzb45eDV8b3rw+yv5f/nzhei5aw6gxKvo6MO3f+aTY+h39+11sPRd13df7q8zpNOoq6rJzn0EB3W53kKSW/7rdrtobWH+Tay9Sf5Nrr3P9Ta69SP1Nrn0wGAxuDAYXx4bj4+Ps7e2l1Wrlxo0bFz28EgaDQQ4ODnL79u3cvHn+NlaTa0/qV3+Ta0+s+6bOfZNrT6z7onNfKBAAAPVWnTM8AICJEQgAAIEAABAIAIAIBABABAIAIAIBABCBAACIQAAARCAAACIQAAARCACAJB8UeVCT7wDV5NqT+tXf5NoT677o3EMTFQoEe3t7WV5ennRfZqLb7WZpaencrze59qS+9Te59sS6v2juoYkKBYJWq5XkH79I8/PzE+3QtPR6vSwvLw9rO0+Ta0/qV3+Ta0+s+6JzD01UKBC83TKcn58f64tDv99Pu90+0bayspK5ubmxPcdFLtoOnVTto0x7PIpsBb99zM9//vN0Op0zX5/2fI3LZWq/ztyPmtNk9uN2nXVf1pqKqsshEBi3QoFgUtrtdh6uP87C0p0kyf7uVh49SNbW1mbZrZkp83hsbGzky6++HvYtKVf/yur0nCbVH7dRNf2w8+f8z//Ryeeffz5se/XqVZLkww8/vFTbVb/vvLbkH2EFeL+ZBoIkWVi6k4/vfjHrbpRGmcejzH0rs6qP2+kdgU6nk/nb/3aipv3draz/v2+zuHNr2La78V+51frXLN69f6m2q37feW1vA9i7YQU4a+aBACi30zsCuxtPsvDZ2XfcrcVPz4SEDxYWL9121e87rw0oRiAALvTuLsf+7tZsOwNMhItxAQCBAAAQCACAOIeg1N68PqrVtf8AlJdAUGIHz3eyvv3yxKVcVb+GHYByEghK7vSlXAAwCc4hAAAEAgBAIAAAIhAAABEIAIAIBABABAIAIAIBABCBAACIQAAARCAAACIQAAARCACACAQAQAQCACACAQAQgQAAiEAAAEQgAAAiEAAAEQgAgAgEAEAEAgAgAgEAEIEAAIhAAABEIAAAIhAAABEIAIAIBABABAIAIAIBABCBAACIQAAARCAAACIQAAARCACAJB/MugPvevP6KJ1O50z7yspK5ubmZtAjAGiGUgWCg+c7Wd9+mcWdW8O2/d2tPHqQrK2tzbBnAFBvpQoESdJa/DQf3/1i1t0AgEZxDgEAIBAAAAIBABCBAACIQAAARCAAACIQAAARCACACAQAQAQCACACAQAQgQAAiEAAAKSEdztsin6/n3a7faKt0+nk+FhGA2D6BIIZabfbebj+OAtLd4ZtuxtPsvDZygx7BUBTCQQztLB0Jx/f/WL4//3drQu/583ro3Q6nTPtKysrmZubG2f3AGgQgaBiDp7vZH37ZRZ3bg3b9ne38uhBsra2NsOeAVBlAkEFtRY/PbGzAADX5Qw2AEAgAAAEAgAgAgEAECcVcg0ugQSoD4GAK3MJJEB9TC0Q+KjeenIJJEA9TC0QXPWjeuuwLS0MAVB2hQLBYDBIkvR6vTx9+vRKT7S5uZk3R6/y+tXLYdub10fZ/8uf87ef/eMP449727nV+3H4/yT5a+eb/P7JQRY+2Ri2/fTD8zz43W9z//79S/djdXV1WEvyz9rO827tSa5U/+bmZtb/8Mf84qNfDdtefP9tfvnrezk+6g/bTtc/ajxGt32XZ8/+nsPDwwv7srq6Wrj2dx9zeHiYF9t/OjF/1+3LtF219uuu+xfbO6fGbfpjdJ11f3rui6/Lq7WN/+d/l8PD31xq7qGJbgwK/Hbs7u5meXl5Gv2Zum63m6WlpXO/3uTak/rW3+TaE+v+ormHJioUCI6Pj7O3t5dWq5UbN25Mo18TNxgMcnBwkNu3b+fmzfO37ptce1K/+ptce2LdF517aKJCgQAAqDcxGQAQCAAAgQAAiEAAAEQgAAAiEAAAEQgAgCT/H9ICrTvAwVc1AAAAAElFTkSuQmCC" id="272" name="Google Shape;272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gQAAAGFCAYAAACCBut2AAAAOXRFWHRTb2Z0d2FyZQBNYXRwbG90bGliIHZlcnNpb24zLjguMCwgaHR0cHM6Ly9tYXRwbG90bGliLm9yZy81sbWrAAAACXBIWXMAAA9hAAAPYQGoP6dpAAAXJUlEQVR4nO3dPW9c170v4J8kJ+YJ7jC8PjAcCiSQ+EiuJNgNGwK8QL5CvsLtVByouJ2LU6a5hSqe6l7AXyBQ7wvkADIEAQMQGBAxUhCmmWEYNTLoYWiNQIlzi0ATkRyKm+S87JfnAVRocchZ/7UWh79Ze+/ZNwaDwSAAQKPdnHUHAIDZEwgAAIEAABAIAIAIBABABAIAIAIBAJDkgyIPOj4+zt7eXlqtVm7cuDHpPk3FYDDIwcFBbt++nZs3z89FTa49qV/9Ta49se6bOvdNrj2x7ovOfQYFdLvdQZJa/ut2u2pvYP1Nrr1I/U2uvc71N7n2IvU3ufbBYDAotEPQarWSJN1uN/Pz80W+pfR6vV6Wl5eHtZ2nybUn9au/ybUn1n1T577JtSfWfdG5LxQI3m6dzM/P12aQ3rpoW6jJtb/7mLrV3+TaE+u+6GPqVn+Ta0+s+4sUCgTT0u/30263z7SvrKxkbm5uBj2qrveN5TSew3wVV7VxrFp/y6Jq49bv99PpdM60l7W/VVeG9VGqQNBut/Nw/XEWlu4M2/Z3t/LoQbK2tjbDnlXP+8by888/n/hzmK/iqjaOVetvWVRt3DY2NvLlV19Xpr9VV4b1UapAkCQLS3fy8d0vZt2NWpjGWJqv8ajaOFatv2VRtXGrWn+rbtbj7XMIAACBAAAQCACACAQAQAQCACACAQAQgQAAiEAAAEQgAAAiEAAAKeFHFwPJm9dHbiwDTJVAACV08Hwn69svs7hza9jmxjLAJAkEUFKtxU/dWAaYGucQAAACAQAgEAAAEQgAgAgEAEAEAgAgAgEAEIEAAIhAAABEIAAAIhAAAHEvA8Zs1F363KEPoPxKHwjcBrZaTt+lzx36AKqh9IHAbWCrx136AKqn9IEg8QcGACbNSYUAgEAAAAgEAEAEAgAgFTmpEHAJLjBZAgFUhEtwgUmqZCDwTommcgkuMCmVDATeKQHAeFUyECTeKQHAOLnKAACo7g4BVFW/30+73R7+v9Pp5PhYNgdmSyCAKWu323m4/jgLS3eSJLsbT7Lw2cqMewU03UwDgXdKNNXC0p3hOTD7u1uz7QxAZhwIvFMCgHKY+SED75QAYPbszwMAAgEAIBAAABEIAIAIBABABAIAIAIBABCBAACIQAAARCAAACIQAAApwb0MJun03RSTZGVlJXNzczPqEQCUU60Dwem7Ke7vbuXRg2RtbW3GPQOAcql1IEhO3k0RmIw3r4/S6XTOtNuRg+qoTSAY9YLU6XRyfOw0CZi0g+c7Wd9+mcWdW8M2O3JQLbUJBKNekHY3nmThs5UZ9gqao7X4qd04qLDaBILk7AvS/u7W7DoDU2CrHhiXWgUCaBpb9cC4TC0QjLoE0DF+uD5b9cA4TC0QnL4EMHGMv0r6/b6TNgFqbKqHDE5fAugYf3VsbGzky6++FugAamoigcDhgXoS6ADqayKBwOEBAKiWiR0y8G4S7JYB1eGyQ5ggu2VAVQgEMGF2y4AqsG8JAFx/h8Ax0tkr8xz4aF2Aq5n26+e1A4FjpLNX5jnw0bo0UZlDOuVweo2MWh/Tfv0cyzkEjpHOXpnnoCkfreuPAG+VOaRTDqfXyHnrY5qvn04qhDHxR4B3FQnpDqlV26g3AcnZ+TvvzcL87X8brpGib+JGrZlXr14lST788MMz/biMQoFgMBgkSXq9Xp4+fXria5ubm3mxvZPXr14O237c286t3o/5289uXqrtqt9X/Od/l8PD36TX66XX652orUjtSc7UXwbF5+Cf9ScX1/7uYw4PD/Ni+0+Xnufz+vHs2d9zeHh4xYqvZnV19Uq1j1r3o2xububN0asTY/Tm9VH2//LnKa/7s+O7uro6rKVI/e9b95dZb7OY51EmPfenFR2jv3a+ye+fHGThk41h208/PM+D3/029+/fv/TzjnLV2kf/zpdnTosY57ofZXNzM+t/+GN+8dGvhm2j5m/U4158/21++et7OT7qJyn++z1qzbz4/tvc+pdWFj5ZPtGP//yPf8+9e/cK1f72QRfqdruDJLX81+121d7A+ptce5H6m1x7netvcu1F6m9y7YPBYHBjMLg4NhwfH2dvby+tVis3bty46OGVMBgMcnBwkNu3b+fmzfOP8Ta59qR+9Te59sS6b+rcN7n2xLovOveFAgEAUG9OfwYABAIAQCAAACIQAAARCACACAQAQAQCACACAQAQgQAAiEAAAEQgAAAiEAAAST4o8qAm3wGqybUn9au/ybUn1n1T577JtSfWfdG5z4U3SG74PaKbXHud629y7UXqb3Ltda6/ybUXqb/JtQ8Gg0GhHYJWq5Uk6Xa7mZ+fL/Itpdfr9bK8vDys7TxNrj2pX/1Nrj2x7ps6902uPbHui859oUDwdutkfn6+NoP01kXbQk2u/d3H1K3+JteeWPdFH1O3+ptce2LdX6RQIHiffr+fdrt9pn1lZSVzc3PX/fGl0qRay6DM413mvpVZHcatDjWMU13HY1RdVa/pItcOBO12Ow/XH2dh6c6wbX93K48eJGtra9f98aXSpFrLoMzjXea+lVkdxq0ONYxTXcfjdF11qOki1w4ESbKwdCcf3/1iHD+q9JpUaxmUebzL3Lcyq8O41aGGcarreNS1rvP4HAIAQCAAAAQCACACAQAQgQAAyJiuMoA66/f76XQ6J9o6nU6Oj+VpoD4Egmt68/rozB+Lun94xSzNYrw3Njby5Vdfn7jOenfjSRY+W5nYcwJMm0BwTQfPd7K+/TKLO7eSNOPDK2ZpVuN9+nrk/d2tiT4f5WB3iCYRCMagtfhpoz68YtaMN9Nid4gmEQgA3sPuEE1h3wsAEAgAAIEAAIhAAADESYUAFNTv99Nut0+0uQyzPgQCAAppt9t5uP7YZZg1JRAAUJjLMOvLPg8AIBAAAAIBABCBAACIQAAARCAAACIQAAARCACACAQAQAQCACA+upiKe/P6KJ1O50z7yspK5ubmZtAjgGoSCKi0g+c7Wd9+mcWdW8O2/d2tPHqQrK2tzbBnANUiEFB5rcVPT9xsBYDLcw4BACAQAAACAQAQ5xBQEv1+P+12+0Rbp9PJ8bHMWnejrhRxlQhMn0BAKbTb7Txcf5yFpTvDtt2NJ1n4bGWGvWIaTl8p4ioRmA2BgNJYWLpz4mqB/d2t2XWGqXKlCMyeQABMhMNAUC0CATARDgNBtQgEwMQ4DATVYe8OABAIAACBAACIQAAARCAAACIQAAARCACACAQAQAQCACACAQAQgQAAiEAAAEQgAAAiEAAAEQgAgAgEAEAEAgAgAgEAEIEAAIhAAABEIAAAIhAAABEIAIAIBABAkg8m8UPfvD5Kp9M5076yspK5ublJPCUMvW/9ATDaRALBwfOdrG+/zOLOrWHb/u5WHj1I1tbWJvGUVEi/30+73T7R1ul0cnw8ng2r962/zz//fCzPAVA3lwoE/X7/zDuv817IW4uf5uO7X1yrc9RTu93Ow/XHWVi6M2zb3XiShc/G9w7e+gO4nEsFgo2NjXz51dcTfSGnGRaW7pz4g72/uzW7zgBj5bBxNV36kIEXcgDex2HjaprIOQQANJvDdtUjEAClYru5HC5zzhj1IBAA1zbOK0dsN5eDc8aaRyCAMWnyO9txXzliu7kcnDPWLAIBEzXpzxwok6a/s23yH49RYbAJQZB6KRQIBoNBkuTw8DAvtv+U169eDr/24952bvV+zN9+dvOCtu/y7Nnfc3h4OK6+X8nq6mqSpNfrJflnbed5+/Ver1eo/rLUeZ7V1dXCtb/7mF6vl6dPn176+TY3N7P+hz/mFx/9atj24vtv88tf38vxUX/YVnwdnR7v4uvv8PA3V6r9Uuv+v3104nFvjl7l2bNnM18P11n3SS6c+83NzbzY3rnia0OROb3e79VV133Ruf9r55v8/slBFj7ZSJL89MPzPPjdb3P//v0r9XecJl17mf8GjPP1vuyv7aNcdu4zKKDb7Q6S1PJft9tVewPrb3LtRepvcu11rr/JtRepv8m1DwaDwY3B4OLYcHx8nL29vbRardy4ceOih1fCYDDIwcFBbt++nZs3z9++bnLtSf3qb3LtiXXf1Llvcu2JdV907gsFAgCg3up3ZhcAcGkCAQAgEAAAAgEAEIEAAIhAAABEIAAAIhAAABEIAIAIBABABAIAIAIBAJDkgyIPavIdoJpce1K/+ptce2LdN3Xum1x7Yt0XnftceIPkht8jusm117n+JtdepP4m117n+ptce5H6m1z7YDAYFNohaLVaSZJut5v5+fki31J6vV4vy8vLw9rO0+Tak/rV3+TaE+u+qXPf5NoT677o3BcKBG+3Tubn52szSG9dtC3U5NrffUzd6m9y7Yl1X/Qxdau/ybUn1v1FCgWCcej3+2m322faV1ZWMjc3N61uTFxT6pwGY3lSk8ejarVXrb/TMGpMqj4edZvnqQWCdrudh+uPs7B0Z9i2v7uVRw+StbW1aXVj4ppS5zQYy5OaPB5Vq71q/Z2G02NSh/Go2zxPLRAkycLSnXx894tpPuVMNKXOaTCWJzV5PKpWe9X6Ow11HJM61eRzCAAAgQAAEAgAgEzoHIJRZ152Op0cH8sfAFBGEwkEo8683N14koXPVibxdADANU3sKoPTZ17u725N6qkAgGuyhw8ACAQAgEAAAEQgAAAiEAAAEQgAgAgEAEAEAgAgAgEAEIEAAIhAAABEIAAAIhAAABEIAIAIBABABAIAIMkHs+5AE7x5fZROp3OmfWVlJXNzczPoEQCcJBBMwcHznaxvv8zizq1h2/7uVh49SNbW1mbYMwD4B4FgSlqLn+bju1/MuhsAMJJzCAAAgQAAEAgAgAgEAEAEAgAgAgEAEIEAAIhAAABEIAAA4pMKqZhR94VwTwiA6xMIqJTT94VwTwiA8bh2IOj3+2m32yfaOp1Ojo8djWAy3BcCYPyuHQja7XYerj/OwtKdYdvuxpMsfLZy3R8NAEzJWA4ZLCzdOfGObX93axw/FgCYEvv6AIBAAAC4yuDaTp9U6YRKAKpIILim0ydVOqESgCoSCMbg3ZMqnVAJQBUJBABwgSZ85o5AADAFoz52O/HR21XRhM/cEQiAUqnrO7HTH7ud+Ojtqqn7Z+4IBECp1PmdmI/dpswEAqB06v5ODMqo2ntwAMBYCAQAgEMGlENdTyQDqAqBgFKo84lkAFUgEFAaTiQDmB2BAADGpMofQCUQAMCYVPkDqAQCABijqn4A1aUCQb/fP7MV4kxwAKi+SwWCjY2NfPnV184EB4CaufQhgyafCe5aeQDqyjkEl+BaeQDqSiC4pHHtkFT50hQA6kcgmJEqX5oCQP0IBDNU1UtTysROC8B4CARUmp0WgPEQCKg8Oy0A1+d6OQDADgEA0+f8n/IRCACYOuf/lI9AAMBMOP+nXAQCps5HQAOUz0wDweljSK9evUqSfPjhhyce15RjSqOOqdWxdh8BDVA+Mw0Ep48h7W78V261/jWLd+8PHzPqmNKod5hJ9f94nh6POh9Pa/JNsqif069Jdryqr4lzOvNDBu8eQ9rf3coHC4sn/lCMetfc6XTyf7/5Lv99+e6wrS5/PN8dj1G1V20XZRaHB9539nJV1OGwyqgaRq3f021F67zs78dV9Pv9QmfCn971KrrjVbSG021lfx2ow/q96pxWWaFAMBgMkiSHh4d5sf2nvH71cvi1H/e2c6v3Y/72s5vXbhv1mL92vsnvnxxk4ZONYduL77/NL399L613+vHm6FWePXuWw8PD99ayurqaJOn1eidqu6j2Xq9XqP5xjsd5td/6l1YWPlketv30w/M8+N1vc//+P3dW3ld/0dpP1//06dMLH3/a5uZm1v/wx/zio18N297O3/FRf9g26TXz0w/P85//8e+5d+/eibre57q1X0fxcfsuz579faLrPslY5/70+j3dVnR9XOb346pz/+TJk/yv//1/TtQw6vdtc3Mzb45eDV8b3rw+yv5f/nzhei5aw6gxKvo6MO3f+aTY+h39+11sPRd13df7q8zpNOoq6rJzn0EB3W53kKSW/7rdrtobWH+Tay9Sf5Nrr3P9Ta69SP1Nrn0wGAxuDAYXx4bj4+Ps7e2l1Wrlxo0bFz28EgaDQQ4ODnL79u3cvHn+NlaTa0/qV3+Ta0+s+6bOfZNrT6z7onNfKBAAAPVWnTM8AICJEQgAAIEAABAIAIAIBABABAIAIAIBABCBAACIQAAARCAAACIQAAARCACAJB8UeVCT7wDV5NqT+tXf5NoT677o3EMTFQoEe3t7WV5ennRfZqLb7WZpaencrze59qS+9Te59sS6v2juoYkKBYJWq5XkH79I8/PzE+3QtPR6vSwvLw9rO0+Ta0/qV3+Ta0+s+6JzD01UKBC83TKcn58f64tDv99Pu90+0bayspK5ubmxPcdFLtoOnVTto0x7PIpsBb99zM9//vN0Op0zX5/2fI3LZWq/ztyPmtNk9uN2nXVf1pqKqsshEBi3QoFgUtrtdh6uP87C0p0kyf7uVh49SNbW1mbZrZkp83hsbGzky6++HvYtKVf/yur0nCbVH7dRNf2w8+f8z//Ryeeffz5se/XqVZLkww8/vFTbVb/vvLbkH2EFeL+ZBoIkWVi6k4/vfjHrbpRGmcejzH0rs6qP2+kdgU6nk/nb/3aipv3draz/v2+zuHNr2La78V+51frXLN69f6m2q37feW1vA9i7YQU4a+aBACi30zsCuxtPsvDZ2XfcrcVPz4SEDxYWL9121e87rw0oRiAALvTuLsf+7tZsOwNMhItxAQCBAAAQCACAOIeg1N68PqrVtf8AlJdAUGIHz3eyvv3yxKVcVb+GHYByEghK7vSlXAAwCc4hAAAEAgBAIAAAIhAAABEIAIAIBABABAIAIAIBABCBAACIQAAARCAAACIQAAARCACACAQAQAQCACACAQAQgQAAiEAAAEQgAAAiEAAAEQgAgAgEAEAEAgAgAgEAEIEAAIhAAABEIAAAIhAAABEIAIAIBABABAIAIAIBABCBAACIQAAARCAAACIQAAARCACAJB/MugPvevP6KJ1O50z7yspK5ubmZtAjAGiGUgWCg+c7Wd9+mcWdW8O2/d2tPHqQrK2tzbBnAFBvpQoESdJa/DQf3/1i1t0AgEZxDgEAIBAAAAIBABCBAACIQAAARCAAACIQAAARCACACAQAQAQCACACAQAQgQAAiEAAAKSEdztsin6/n3a7faKt0+nk+FhGA2D6BIIZabfbebj+OAtLd4ZtuxtPsvDZygx7BUBTCQQztLB0Jx/f/WL4//3drQu/583ro3Q6nTPtKysrmZubG2f3AGgQgaBiDp7vZH37ZRZ3bg3b9ne38uhBsra2NsOeAVBlAkEFtRY/PbGzAADX5Qw2AEAgAAAEAgAgAgEAECcVcg0ugQSoD4GAK3MJJEB9TC0Q+KjeenIJJEA9TC0QXPWjeuuwLS0MAVB2hQLBYDBIkvR6vTx9+vRKT7S5uZk3R6/y+tXLYdub10fZ/8uf87ef/eMP449727nV+3H4/yT5a+eb/P7JQRY+2Ri2/fTD8zz43W9z//79S/djdXV1WEvyz9rO827tSa5U/+bmZtb/8Mf84qNfDdtefP9tfvnrezk+6g/bTtc/ajxGt32XZ8/+nsPDwwv7srq6Wrj2dx9zeHiYF9t/OjF/1+3LtF219uuu+xfbO6fGbfpjdJ11f3rui6/Lq7WN/+d/l8PD31xq7qGJbgwK/Hbs7u5meXl5Gv2Zum63m6WlpXO/3uTak/rW3+TaE+v+ormHJioUCI6Pj7O3t5dWq5UbN25Mo18TNxgMcnBwkNu3b+fmzfO37ptce1K/+ptce2LdF517aKJCgQAAqDcxGQAQCAAAgQAAiEAAAEQgAAAiEAAAEQgAgCT/H9ICrTvAwVc1AAAAAElFTkSuQmCC" id="273" name="Google Shape;273;p2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gQAAAGFCAYAAACCBut2AAAAOXRFWHRTb2Z0d2FyZQBNYXRwbG90bGliIHZlcnNpb24zLjguMCwgaHR0cHM6Ly9tYXRwbG90bGliLm9yZy81sbWrAAAACXBIWXMAAA9hAAAPYQGoP6dpAAAXJUlEQVR4nO3dPW9c170v4J8kJ+YJ7jC8PjAcCiSQ+EiuJNgNGwK8QL5CvsLtVByouJ2LU6a5hSqe6l7AXyBQ7wvkADIEAQMQGBAxUhCmmWEYNTLoYWiNQIlzi0ATkRyKm+S87JfnAVRocchZ/7UWh79Ze+/ZNwaDwSAAQKPdnHUHAIDZEwgAAIEAABAIAIAIBABABAIAIAIBAJDkgyIPOj4+zt7eXlqtVm7cuDHpPk3FYDDIwcFBbt++nZs3z89FTa49qV/9Ta49se6bOvdNrj2x7ovOfQYFdLvdQZJa/ut2u2pvYP1Nrr1I/U2uvc71N7n2IvU3ufbBYDAotEPQarWSJN1uN/Pz80W+pfR6vV6Wl5eHtZ2nybUn9au/ybUn1n1T577JtSfWfdG5LxQI3m6dzM/P12aQ3rpoW6jJtb/7mLrV3+TaE+u+6GPqVn+Ta0+s+4sUCgTT0u/30263z7SvrKxkbm5uBj2qrveN5TSew3wVV7VxrFp/y6Jq49bv99PpdM60l7W/VVeG9VGqQNBut/Nw/XEWlu4M2/Z3t/LoQbK2tjbDnlXP+8by888/n/hzmK/iqjaOVetvWVRt3DY2NvLlV19Xpr9VV4b1UapAkCQLS3fy8d0vZt2NWpjGWJqv8ajaOFatv2VRtXGrWn+rbtbj7XMIAACBAAAQCACACAQAQAQCACACAQAQgQAAiEAAAEQgAAAiEAAAKeFHFwPJm9dHbiwDTJVAACV08Hwn69svs7hza9jmxjLAJAkEUFKtxU/dWAaYGucQAAACAQAgEAAAEQgAgAgEAEAEAgAgAgEAEIEAAIhAAABEIAAAIhAAAHEvA8Zs1F363KEPoPxKHwjcBrZaTt+lzx36AKqh9IHAbWCrx136AKqn9IEg8QcGACbNSYUAgEAAAAgEAEAEAgAgFTmpEHAJLjBZAgFUhEtwgUmqZCDwTommcgkuMCmVDATeKQHAeFUyECTeKQHAOLnKAACo7g4BVFW/30+73R7+v9Pp5PhYNgdmSyCAKWu323m4/jgLS3eSJLsbT7Lw2cqMewU03UwDgXdKNNXC0p3hOTD7u1uz7QxAZhwIvFMCgHKY+SED75QAYPbszwMAAgEAIBAAABEIAIAIBABABAIAIAIBABCBAACIQAAARCAAACIQAAApwb0MJun03RSTZGVlJXNzczPqEQCUU60Dwem7Ke7vbuXRg2RtbW3GPQOAcql1IEhO3k0RmIw3r4/S6XTOtNuRg+qoTSAY9YLU6XRyfOw0CZi0g+c7Wd9+mcWdW8M2O3JQLbUJBKNekHY3nmThs5UZ9gqao7X4qd04qLDaBILk7AvS/u7W7DoDU2CrHhiXWgUCaBpb9cC4TC0QjLoE0DF+uD5b9cA4TC0QnL4EMHGMv0r6/b6TNgFqbKqHDE5fAugYf3VsbGzky6++FugAamoigcDhgXoS6ADqayKBwOEBAKiWiR0y8G4S7JYB1eGyQ5ggu2VAVQgEMGF2y4AqsG8JAFx/h8Ax0tkr8xz4aF2Aq5n26+e1A4FjpLNX5jnw0bo0UZlDOuVweo2MWh/Tfv0cyzkEjpHOXpnnoCkfreuPAG+VOaRTDqfXyHnrY5qvn04qhDHxR4B3FQnpDqlV26g3AcnZ+TvvzcL87X8brpGib+JGrZlXr14lST788MMz/biMQoFgMBgkSXq9Xp4+fXria5ubm3mxvZPXr14O237c286t3o/5289uXqrtqt9X/Od/l8PD36TX66XX652orUjtSc7UXwbF5+Cf9ScX1/7uYw4PD/Ni+0+Xnufz+vHs2d9zeHh4xYqvZnV19Uq1j1r3o2xububN0asTY/Tm9VH2//LnKa/7s+O7uro6rKVI/e9b95dZb7OY51EmPfenFR2jv3a+ye+fHGThk41h208/PM+D3/029+/fv/TzjnLV2kf/zpdnTosY57ofZXNzM+t/+GN+8dGvhm2j5m/U4158/21++et7OT7qJyn++z1qzbz4/tvc+pdWFj5ZPtGP//yPf8+9e/cK1f72QRfqdruDJLX81+121d7A+ptce5H6m1x7netvcu1F6m9y7YPBYHBjMLg4NhwfH2dvby+tVis3bty46OGVMBgMcnBwkNu3b+fmzfOP8Ta59qR+9Te59sS6b+rcN7n2xLovOveFAgEAUG9OfwYABAIAQCAAACIQAAARCACACAQAQAQCACACAQAQgQAAiEAAAEQgAAAiEAAAST4o8qAm3wGqybUn9au/ybUn1n1T577JtSfWfdG5z4U3SG74PaKbXHud629y7UXqb3Ltda6/ybUXqb/JtQ8Gg0GhHYJWq5Uk6Xa7mZ+fL/Itpdfr9bK8vDys7TxNrj2pX/1Nrj2x7ps6902uPbHui859oUDwdutkfn6+NoP01kXbQk2u/d3H1K3+JteeWPdFH1O3+ptce2LdX6RQIHiffr+fdrt9pn1lZSVzc3PX/fGl0qRay6DM413mvpVZHcatDjWMU13HY1RdVa/pItcOBO12Ow/XH2dh6c6wbX93K48eJGtra9f98aXSpFrLoMzjXea+lVkdxq0ONYxTXcfjdF11qOki1w4ESbKwdCcf3/1iHD+q9JpUaxmUebzL3Lcyq8O41aGGcarreNS1rvP4HAIAQCAAAAQCACACAQAQgQAAyJiuMoA66/f76XQ6J9o6nU6Oj+VpoD4Egmt68/rozB+Lun94xSzNYrw3Njby5Vdfn7jOenfjSRY+W5nYcwJMm0BwTQfPd7K+/TKLO7eSNOPDK2ZpVuN9+nrk/d2tiT4f5WB3iCYRCMagtfhpoz68YtaMN9Nid4gmEQgA3sPuEE1h3wsAEAgAAIEAAIhAAADESYUAFNTv99Nut0+0uQyzPgQCAAppt9t5uP7YZZg1JRAAUJjLMOvLPg8AIBAAAAIBABCBAACIQAAARCAAACIQAAARCACACAQAQAQCACA+upiKe/P6KJ1O50z7yspK5ubmZtAjgGoSCKi0g+c7Wd9+mcWdW8O2/d2tPHqQrK2tzbBnANUiEFB5rcVPT9xsBYDLcw4BACAQAAACAQAQ5xBQEv1+P+12+0Rbp9PJ8bHMWnejrhRxlQhMn0BAKbTb7Txcf5yFpTvDtt2NJ1n4bGWGvWIaTl8p4ioRmA2BgNJYWLpz4mqB/d2t2XWGqXKlCMyeQABMhMNAUC0CATARDgNBtQgEwMQ4DATVYe8OABAIAACBAACIQAAARCAAACIQAAARCACACAQAQAQCACACAQAQgQAAiEAAAEQgAAAiEAAAEQgAgAgEAEAEAgAgAgEAEIEAAIhAAABEIAAAIhAAABEIAIAIBABAkg8m8UPfvD5Kp9M5076yspK5ublJPCUMvW/9ATDaRALBwfOdrG+/zOLOrWHb/u5WHj1I1tbWJvGUVEi/30+73T7R1ul0cnw8ng2r962/zz//fCzPAVA3lwoE/X7/zDuv817IW4uf5uO7X1yrc9RTu93Ow/XHWVi6M2zb3XiShc/G9w7e+gO4nEsFgo2NjXz51dcTfSGnGRaW7pz4g72/uzW7zgBj5bBxNV36kIEXcgDex2HjaprIOQQANJvDdtUjEAClYru5HC5zzhj1IBAA1zbOK0dsN5eDc8aaRyCAMWnyO9txXzliu7kcnDPWLAIBEzXpzxwok6a/s23yH49RYbAJQZB6KRQIBoNBkuTw8DAvtv+U169eDr/24952bvV+zN9+dvOCtu/y7Nnfc3h4OK6+X8nq6mqSpNfrJflnbed5+/Ver1eo/rLUeZ7V1dXCtb/7mF6vl6dPn176+TY3N7P+hz/mFx/9atj24vtv88tf38vxUX/YVnwdnR7v4uvv8PA3V6r9Uuv+v3104nFvjl7l2bNnM18P11n3SS6c+83NzbzY3rnia0OROb3e79VV133Ruf9r55v8/slBFj7ZSJL89MPzPPjdb3P//v0r9XecJl17mf8GjPP1vuyv7aNcdu4zKKDb7Q6S1PJft9tVewPrb3LtRepvcu11rr/JtRepv8m1DwaDwY3B4OLYcHx8nL29vbRardy4ceOih1fCYDDIwcFBbt++nZs3z9++bnLtSf3qb3LtiXXf1Llvcu2JdV907gsFAgCg3up3ZhcAcGkCAQAgEAAAAgEAEIEAAIhAAABEIAAAIhAAABEIAIAIBABABAIAIAIBAJDkgyIPavIdoJpce1K/+ptce2LdN3Xum1x7Yt0XnftceIPkht8jusm117n+JtdepP4m117n+ptce5H6m1z7YDAYFNohaLVaSZJut5v5+fki31J6vV4vy8vLw9rO0+Tak/rV3+TaE+u+qXPf5NoT677o3BcKBG+3Tubn52szSG9dtC3U5NrffUzd6m9y7Yl1X/Qxdau/ybUn1v1FCgWCcej3+2m322faV1ZWMjc3N61uTFxT6pwGY3lSk8ejarVXrb/TMGpMqj4edZvnqQWCdrudh+uPs7B0Z9i2v7uVRw+StbW1aXVj4ppS5zQYy5OaPB5Vq71q/Z2G02NSh/Go2zxPLRAkycLSnXx894tpPuVMNKXOaTCWJzV5PKpWe9X6Ow11HJM61eRzCAAAgQAAEAgAgEzoHIJRZ152Op0cH8sfAFBGEwkEo8683N14koXPVibxdADANU3sKoPTZ17u725N6qkAgGuyhw8ACAQAgEAAAEQgAAAiEAAAEQgAgAgEAEAEAgAgAgEAEIEAAIhAAABEIAAAIhAAABEIAIAIBABABAIAIMkHs+5AE7x5fZROp3OmfWVlJXNzczPoEQCcJBBMwcHznaxvv8zizq1h2/7uVh49SNbW1mbYMwD4B4FgSlqLn+bju1/MuhsAMJJzCAAAgQAAEAgAgAgEAEAEAgAgAgEAEIEAAIhAAABEIAAA4pMKqZhR94VwTwiA6xMIqJTT94VwTwiA8bh2IOj3+2m32yfaOp1Ojo8djWAy3BcCYPyuHQja7XYerj/OwtKdYdvuxpMsfLZy3R8NAEzJWA4ZLCzdOfGObX93axw/FgCYEvv6AIBAAAC4yuDaTp9U6YRKAKpIILim0ydVOqESgCoSCMbg3ZMqnVAJQBUJBABwgSZ85o5AADAFoz52O/HR21XRhM/cEQiAUqnrO7HTH7ud+Ojtqqn7Z+4IBECp1PmdmI/dpswEAqB06v5ODMqo2ntwAMBYCAQAgEMGlENdTyQDqAqBgFKo84lkAFUgEFAaTiQDmB2BAADGpMofQCUQAMCYVPkDqAQCABijqn4A1aUCQb/fP7MV4kxwAKi+SwWCjY2NfPnV184EB4CaufQhgyafCe5aeQDqyjkEl+BaeQDqSiC4pHHtkFT50hQA6kcgmJEqX5oCQP0IBDNU1UtTysROC8B4CARUmp0WgPEQCKg8Oy0A1+d6OQDADgEA0+f8n/IRCACYOuf/lI9AAMBMOP+nXAQCps5HQAOUz0wDweljSK9evUqSfPjhhyce15RjSqOOqdWxdh8BDVA+Mw0Ep48h7W78V261/jWLd+8PHzPqmNKod5hJ9f94nh6POh9Pa/JNsqif069Jdryqr4lzOvNDBu8eQ9rf3coHC4sn/lCMetfc6XTyf7/5Lv99+e6wrS5/PN8dj1G1V20XZRaHB9539nJV1OGwyqgaRq3f021F67zs78dV9Pv9QmfCn971KrrjVbSG021lfx2ow/q96pxWWaFAMBgMkiSHh4d5sf2nvH71cvi1H/e2c6v3Y/72s5vXbhv1mL92vsnvnxxk4ZONYduL77/NL399L613+vHm6FWePXuWw8PD99ayurqaJOn1eidqu6j2Xq9XqP5xjsd5td/6l1YWPlketv30w/M8+N1vc//+P3dW3ld/0dpP1//06dMLH3/a5uZm1v/wx/zio18N297O3/FRf9g26TXz0w/P85//8e+5d+/eibre57q1X0fxcfsuz579faLrPslY5/70+j3dVnR9XOb346pz/+TJk/yv//1/TtQw6vdtc3Mzb45eDV8b3rw+yv5f/nzhei5aw6gxKvo6MO3f+aTY+h39+11sPRd13df7q8zpNOoq6rJzn0EB3W53kKSW/7rdrtobWH+Tay9Sf5Nrr3P9Ta69SP1Nrn0wGAxuDAYXx4bj4+Ps7e2l1Wrlxo0bFz28EgaDQQ4ODnL79u3cvHn+NlaTa0/qV3+Ta0+s+6bOfZNrT6z7onNfKBAAAPVWnTM8AICJEQgAAIEAABAIAIAIBABABAIAIAIBABCBAACIQAAARCAAACIQAAARCACAJB8UeVCT7wDV5NqT+tXf5NoT677o3EMTFQoEe3t7WV5ennRfZqLb7WZpaencrze59qS+9Te59sS6v2juoYkKBYJWq5XkH79I8/PzE+3QtPR6vSwvLw9rO0+Ta0/qV3+Ta0+s+6JzD01UKBC83TKcn58f64tDv99Pu90+0bayspK5ubmxPcdFLtoOnVTto0x7PIpsBb99zM9//vN0Op0zX5/2fI3LZWq/ztyPmtNk9uN2nXVf1pqKqsshEBi3QoFgUtrtdh6uP87C0p0kyf7uVh49SNbW1mbZrZkp83hsbGzky6++HvYtKVf/yur0nCbVH7dRNf2w8+f8z//Ryeeffz5se/XqVZLkww8/vFTbVb/vvLbkH2EFeL+ZBoIkWVi6k4/vfjHrbpRGmcejzH0rs6qP2+kdgU6nk/nb/3aipv3draz/v2+zuHNr2La78V+51frXLN69f6m2q37feW1vA9i7YQU4a+aBACi30zsCuxtPsvDZ2XfcrcVPz4SEDxYWL9121e87rw0oRiAALvTuLsf+7tZsOwNMhItxAQCBAAAQCACAOIeg1N68PqrVtf8AlJdAUGIHz3eyvv3yxKVcVb+GHYByEghK7vSlXAAwCc4hAAAEAgBAIAAAIhAAABEIAIAIBABABAIAIAIBABCBAACIQAAARCAAACIQAAARCACACAQAQAQCACACAQAQgQAAiEAAAEQgAAAiEAAAEQgAgAgEAEAEAgAgAgEAEIEAAIhAAABEIAAAIhAAABEIAIAIBABABAIAIAIBABCBAACIQAAARCAAACIQAAARCACAJB/MugPvevP6KJ1O50z7yspK5ubmZtAjAGiGUgWCg+c7Wd9+mcWdW8O2/d2tPHqQrK2tzbBnAFBvpQoESdJa/DQf3/1i1t0AgEZxDgEAIBAAAAIBABCBAACIQAAARCAAACIQAAARCACACAQAQAQCACACAQAQgQAAiEAAAKSEdztsin6/n3a7faKt0+nk+FhGA2D6BIIZabfbebj+OAtLd4ZtuxtPsvDZygx7BUBTCQQztLB0Jx/f/WL4//3drQu/583ro3Q6nTPtKysrmZubG2f3AGgQgaBiDp7vZH37ZRZ3bg3b9ne38uhBsra2NsOeAVBlAkEFtRY/PbGzAADX5Qw2AEAgAAAEAgAgAgEAECcVcg0ugQSoD4GAK3MJJEB9TC0Q+KjeenIJJEA9TC0QXPWjeuuwLS0MAVB2hQLBYDBIkvR6vTx9+vRKT7S5uZk3R6/y+tXLYdub10fZ/8uf87ef/eMP449727nV+3H4/yT5a+eb/P7JQRY+2Ri2/fTD8zz43W9z//79S/djdXV1WEvyz9rO827tSa5U/+bmZtb/8Mf84qNfDdtefP9tfvnrezk+6g/bTtc/ajxGt32XZ8/+nsPDwwv7srq6Wrj2dx9zeHiYF9t/OjF/1+3LtF219uuu+xfbO6fGbfpjdJ11f3rui6/Lq7WN/+d/l8PD31xq7qGJbgwK/Hbs7u5meXl5Gv2Zum63m6WlpXO/3uTak/rW3+TaE+v+ormHJioUCI6Pj7O3t5dWq5UbN25Mo18TNxgMcnBwkNu3b+fmzfO37ptce1K/+ptce2LdF517aKJCgQAAqDcxGQAQCAAAgQAAiEAAAEQgAAAiEAAAEQgAgCT/H9ICrTvAwVc1AAAAAElFTkSuQmCC" id="274" name="Google Shape;274;p22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gQAAAGFCAYAAACCBut2AAAAOXRFWHRTb2Z0d2FyZQBNYXRwbG90bGliIHZlcnNpb24zLjguMCwgaHR0cHM6Ly9tYXRwbG90bGliLm9yZy81sbWrAAAACXBIWXMAAA9hAAAPYQGoP6dpAAAXJUlEQVR4nO3dPW9c170v4J8kJ+YJ7jC8PjAcCiSQ+EiuJNgNGwK8QL5CvsLtVByouJ2LU6a5hSqe6l7AXyBQ7wvkADIEAQMQGBAxUhCmmWEYNTLoYWiNQIlzi0ATkRyKm+S87JfnAVRocchZ/7UWh79Ze+/ZNwaDwSAAQKPdnHUHAIDZEwgAAIEAABAIAIAIBABABAIAIAIBAJDkgyIPOj4+zt7eXlqtVm7cuDHpPk3FYDDIwcFBbt++nZs3z89FTa49qV/9Ta49se6bOvdNrj2x7ovOfQYFdLvdQZJa/ut2u2pvYP1Nrr1I/U2uvc71N7n2IvU3ufbBYDAotEPQarWSJN1uN/Pz80W+pfR6vV6Wl5eHtZ2nybUn9au/ybUn1n1T577JtSfWfdG5LxQI3m6dzM/P12aQ3rpoW6jJtb/7mLrV3+TaE+u+6GPqVn+Ta0+s+4sUCgTT0u/30263z7SvrKxkbm5uBj2qrveN5TSew3wVV7VxrFp/y6Jq49bv99PpdM60l7W/VVeG9VGqQNBut/Nw/XEWlu4M2/Z3t/LoQbK2tjbDnlXP+8by888/n/hzmK/iqjaOVetvWVRt3DY2NvLlV19Xpr9VV4b1UapAkCQLS3fy8d0vZt2NWpjGWJqv8ajaOFatv2VRtXGrWn+rbtbj7XMIAACBAAAQCACACAQAQAQCACACAQAQgQAAiEAAAEQgAAAiEAAAKeFHFwPJm9dHbiwDTJVAACV08Hwn69svs7hza9jmxjLAJAkEUFKtxU/dWAaYGucQAAACAQAgEAAAEQgAgAgEAEAEAgAgAgEAEIEAAIhAAABEIAAAIhAAAHEvA8Zs1F363KEPoPxKHwjcBrZaTt+lzx36AKqh9IHAbWCrx136AKqn9IEg8QcGACbNSYUAgEAAAAgEAEAEAgAgFTmpEHAJLjBZAgFUhEtwgUmqZCDwTommcgkuMCmVDATeKQHAeFUyECTeKQHAOLnKAACo7g4BVFW/30+73R7+v9Pp5PhYNgdmSyCAKWu323m4/jgLS3eSJLsbT7Lw2cqMewU03UwDgXdKNNXC0p3hOTD7u1uz7QxAZhwIvFMCgHKY+SED75QAYPbszwMAAgEAIBAAABEIAIAIBABABAIAIAIBABCBAACIQAAARCAAACIQAAApwb0MJun03RSTZGVlJXNzczPqEQCUU60Dwem7Ke7vbuXRg2RtbW3GPQOAcql1IEhO3k0RmIw3r4/S6XTOtNuRg+qoTSAY9YLU6XRyfOw0CZi0g+c7Wd9+mcWdW8M2O3JQLbUJBKNekHY3nmThs5UZ9gqao7X4qd04qLDaBILk7AvS/u7W7DoDU2CrHhiXWgUCaBpb9cC4TC0QjLoE0DF+uD5b9cA4TC0QnL4EMHGMv0r6/b6TNgFqbKqHDE5fAugYf3VsbGzky6++FugAamoigcDhgXoS6ADqayKBwOEBAKiWiR0y8G4S7JYB1eGyQ5ggu2VAVQgEMGF2y4AqsG8JAFx/h8Ax0tkr8xz4aF2Aq5n26+e1A4FjpLNX5jnw0bo0UZlDOuVweo2MWh/Tfv0cyzkEjpHOXpnnoCkfreuPAG+VOaRTDqfXyHnrY5qvn04qhDHxR4B3FQnpDqlV26g3AcnZ+TvvzcL87X8brpGib+JGrZlXr14lST788MMz/biMQoFgMBgkSXq9Xp4+fXria5ubm3mxvZPXr14O237c286t3o/5289uXqrtqt9X/Od/l8PD36TX66XX652orUjtSc7UXwbF5+Cf9ScX1/7uYw4PD/Ni+0+Xnufz+vHs2d9zeHh4xYqvZnV19Uq1j1r3o2xububN0asTY/Tm9VH2//LnKa/7s+O7uro6rKVI/e9b95dZb7OY51EmPfenFR2jv3a+ye+fHGThk41h208/PM+D3/029+/fv/TzjnLV2kf/zpdnTosY57ofZXNzM+t/+GN+8dGvhm2j5m/U4158/21++et7OT7qJyn++z1qzbz4/tvc+pdWFj5ZPtGP//yPf8+9e/cK1f72QRfqdruDJLX81+121d7A+ptce5H6m1x7netvcu1F6m9y7YPBYHBjMLg4NhwfH2dvby+tVis3bty46OGVMBgMcnBwkNu3b+fmzfOP8Ta59qR+9Te59sS6b+rcN7n2xLovOveFAgEAUG9OfwYABAIAQCAAACIQAAARCACACAQAQAQCACACAQAQgQAAiEAAAEQgAAAiEAAAST4o8qAm3wGqybUn9au/ybUn1n1T577JtSfWfdG5z4U3SG74PaKbXHud629y7UXqb3Ltda6/ybUXqb/JtQ8Gg0GhHYJWq5Uk6Xa7mZ+fL/Itpdfr9bK8vDys7TxNrj2pX/1Nrj2x7ps6902uPbHui859oUDwdutkfn6+NoP01kXbQk2u/d3H1K3+JteeWPdFH1O3+ptce2LdX6RQIHiffr+fdrt9pn1lZSVzc3PX/fGl0qRay6DM413mvpVZHcatDjWMU13HY1RdVa/pItcOBO12Ow/XH2dh6c6wbX93K48eJGtra9f98aXSpFrLoMzjXea+lVkdxq0ONYxTXcfjdF11qOki1w4ESbKwdCcf3/1iHD+q9JpUaxmUebzL3Lcyq8O41aGGcarreNS1rvP4HAIAQCAAAAQCACACAQAQgQAAyJiuMoA66/f76XQ6J9o6nU6Oj+VpoD4Egmt68/rozB+Lun94xSzNYrw3Njby5Vdfn7jOenfjSRY+W5nYcwJMm0BwTQfPd7K+/TKLO7eSNOPDK2ZpVuN9+nrk/d2tiT4f5WB3iCYRCMagtfhpoz68YtaMN9Nid4gmEQgA3sPuEE1h3wsAEAgAAIEAAIhAAADESYUAFNTv99Nut0+0uQyzPgQCAAppt9t5uP7YZZg1JRAAUJjLMOvLPg8AIBAAAAIBABCBAACIQAAARCAAACIQAAARCACACAQAQAQCACA+upiKe/P6KJ1O50z7yspK5ubmZtAjgGoSCKi0g+c7Wd9+mcWdW8O2/d2tPHqQrK2tzbBnANUiEFB5rcVPT9xsBYDLcw4BACAQAAACAQAQ5xBQEv1+P+12+0Rbp9PJ8bHMWnejrhRxlQhMn0BAKbTb7Txcf5yFpTvDtt2NJ1n4bGWGvWIaTl8p4ioRmA2BgNJYWLpz4mqB/d2t2XWGqXKlCMyeQABMhMNAUC0CATARDgNBtQgEwMQ4DATVYe8OABAIAACBAACIQAAARCAAACIQAAARCACACAQAQAQCACACAQAQgQAAiEAAAEQgAAAiEAAAEQgAgAgEAEAEAgAgAgEAEIEAAIhAAABEIAAAIhAAABEIAIAIBABAkg8m8UPfvD5Kp9M5076yspK5ublJPCUMvW/9ATDaRALBwfOdrG+/zOLOrWHb/u5WHj1I1tbWJvGUVEi/30+73T7R1ul0cnw8ng2r962/zz//fCzPAVA3lwoE/X7/zDuv817IW4uf5uO7X1yrc9RTu93Ow/XHWVi6M2zb3XiShc/G9w7e+gO4nEsFgo2NjXz51dcTfSGnGRaW7pz4g72/uzW7zgBj5bBxNV36kIEXcgDex2HjaprIOQQANJvDdtUjEAClYru5HC5zzhj1IBAA1zbOK0dsN5eDc8aaRyCAMWnyO9txXzliu7kcnDPWLAIBEzXpzxwok6a/s23yH49RYbAJQZB6KRQIBoNBkuTw8DAvtv+U169eDr/24952bvV+zN9+dvOCtu/y7Nnfc3h4OK6+X8nq6mqSpNfrJflnbed5+/Ver1eo/rLUeZ7V1dXCtb/7mF6vl6dPn176+TY3N7P+hz/mFx/9atj24vtv88tf38vxUX/YVnwdnR7v4uvv8PA3V6r9Uuv+v3104nFvjl7l2bNnM18P11n3SS6c+83NzbzY3rnia0OROb3e79VV133Ruf9r55v8/slBFj7ZSJL89MPzPPjdb3P//v0r9XecJl17mf8GjPP1vuyv7aNcdu4zKKDb7Q6S1PJft9tVewPrb3LtRepvcu11rr/JtRepv8m1DwaDwY3B4OLYcHx8nL29vbRardy4ceOih1fCYDDIwcFBbt++nZs3z9++bnLtSf3qb3LtiXXf1Llvcu2JdV907gsFAgCg3up3ZhcAcGkCAQAgEAAAAgEAEIEAAIhAAABEIAAAIhAAABEIAIAIBABABAIAIAIBAJDkgyIPavIdoJpce1K/+ptce2LdN3Xum1x7Yt0XnftceIPkht8jusm117n+JtdepP4m117n+ptce5H6m1z7YDAYFNohaLVaSZJut5v5+fki31J6vV4vy8vLw9rO0+Tak/rV3+TaE+u+qXPf5NoT677o3BcKBG+3Tubn52szSG9dtC3U5NrffUzd6m9y7Yl1X/Qxdau/ybUn1v1FCgWCcej3+2m322faV1ZWMjc3N61uTFxT6pwGY3lSk8ejarVXrb/TMGpMqj4edZvnqQWCdrudh+uPs7B0Z9i2v7uVRw+StbW1aXVj4ppS5zQYy5OaPB5Vq71q/Z2G02NSh/Go2zxPLRAkycLSnXx894tpPuVMNKXOaTCWJzV5PKpWe9X6Ow11HJM61eRzCAAAgQAAEAgAgEzoHIJRZ152Op0cH8sfAFBGEwkEo8683N14koXPVibxdADANU3sKoPTZ17u725N6qkAgGuyhw8ACAQAgEAAAEQgAAAiEAAAEQgAgAgEAEAEAgAgAgEAEIEAAIhAAABEIAAAIhAAABEIAIAIBABABAIAIMkHs+5AE7x5fZROp3OmfWVlJXNzczPoEQCcJBBMwcHznaxvv8zizq1h2/7uVh49SNbW1mbYMwD4B4FgSlqLn+bju1/MuhsAMJJzCAAAgQAAEAgAgAgEAEAEAgAgAgEAEIEAAIhAAABEIAAA4pMKqZhR94VwTwiA6xMIqJTT94VwTwiA8bh2IOj3+2m32yfaOp1Ojo8djWAy3BcCYPyuHQja7XYerj/OwtKdYdvuxpMsfLZy3R8NAEzJWA4ZLCzdOfGObX93axw/FgCYEvv6AIBAAAC4yuDaTp9U6YRKAKpIILim0ydVOqESgCoSCMbg3ZMqnVAJQBUJBABwgSZ85o5AADAFoz52O/HR21XRhM/cEQiAUqnrO7HTH7ud+Ojtqqn7Z+4IBECp1PmdmI/dpswEAqB06v5ODMqo2ntwAMBYCAQAgEMGlENdTyQDqAqBgFKo84lkAFUgEFAaTiQDmB2BAADGpMofQCUQAMCYVPkDqAQCABijqn4A1aUCQb/fP7MV4kxwAKi+SwWCjY2NfPnV184EB4CaufQhgyafCe5aeQDqyjkEl+BaeQDqSiC4pHHtkFT50hQA6kcgmJEqX5oCQP0IBDNU1UtTysROC8B4CARUmp0WgPEQCKg8Oy0A1+d6OQDADgEA0+f8n/IRCACYOuf/lI9AAMBMOP+nXAQCps5HQAOUz0wDweljSK9evUqSfPjhhyce15RjSqOOqdWxdh8BDVA+Mw0Ep48h7W78V261/jWLd+8PHzPqmNKod5hJ9f94nh6POh9Pa/JNsqif069Jdryqr4lzOvNDBu8eQ9rf3coHC4sn/lCMetfc6XTyf7/5Lv99+e6wrS5/PN8dj1G1V20XZRaHB9539nJV1OGwyqgaRq3f021F67zs78dV9Pv9QmfCn971KrrjVbSG021lfx2ow/q96pxWWaFAMBgMkiSHh4d5sf2nvH71cvi1H/e2c6v3Y/72s5vXbhv1mL92vsnvnxxk4ZONYduL77/NL399L613+vHm6FWePXuWw8PD99ayurqaJOn1eidqu6j2Xq9XqP5xjsd5td/6l1YWPlketv30w/M8+N1vc//+P3dW3ld/0dpP1//06dMLH3/a5uZm1v/wx/zio18N297O3/FRf9g26TXz0w/P85//8e+5d+/eibre57q1X0fxcfsuz579faLrPslY5/70+j3dVnR9XOb346pz/+TJk/yv//1/TtQw6vdtc3Mzb45eDV8b3rw+yv5f/nzhei5aw6gxKvo6MO3f+aTY+h39+11sPRd13df7q8zpNOoq6rJzn0EB3W53kKSW/7rdrtobWH+Tay9Sf5Nrr3P9Ta69SP1Nrn0wGAxuDAYXx4bj4+Ps7e2l1Wrlxo0bFz28EgaDQQ4ODnL79u3cvHn+NlaTa0/qV3+Ta0+s+6bOfZNrT6z7onNfKBAAAPVWnTM8AICJEQgAAIEAABAIAIAIBABABAIAIAIBABCBAACIQAAARCAAACIQAAARCACAJB8UeVCT7wDV5NqT+tXf5NoT677o3EMTFQoEe3t7WV5ennRfZqLb7WZpaencrze59qS+9Te59sS6v2juoYkKBYJWq5XkH79I8/PzE+3QtPR6vSwvLw9rO0+Ta0/qV3+Ta0+s+6JzD01UKBC83TKcn58f64tDv99Pu90+0bayspK5ubmxPcdFLtoOnVTto0x7PIpsBb99zM9//vN0Op0zX5/2fI3LZWq/ztyPmtNk9uN2nXVf1pqKqsshEBi3QoFgUtrtdh6uP87C0p0kyf7uVh49SNbW1mbZrZkp83hsbGzky6++HvYtKVf/yur0nCbVH7dRNf2w8+f8z//Ryeeffz5se/XqVZLkww8/vFTbVb/vvLbkH2EFeL+ZBoIkWVi6k4/vfjHrbpRGmcejzH0rs6qP2+kdgU6nk/nb/3aipv3draz/v2+zuHNr2La78V+51frXLN69f6m2q37feW1vA9i7YQU4a+aBACi30zsCuxtPsvDZ2XfcrcVPz4SEDxYWL9121e87rw0oRiAALvTuLsf+7tZsOwNMhItxAQCBAAAQCACAOIeg1N68PqrVtf8AlJdAUGIHz3eyvv3yxKVcVb+GHYByEghK7vSlXAAwCc4hAAAEAgBAIAAAIhAAABEIAIAIBABABAIAIAIBABCBAACIQAAARCAAACIQAAARCACACAQAQAQCACACAQAQgQAAiEAAAEQgAAAiEAAAEQgAgAgEAEAEAgAgAgEAEIEAAIhAAABEIAAAIhAAABEIAIAIBABABAIAIAIBABCBAACIQAAARCAAACIQAAARCACAJB/MugPvevP6KJ1O50z7yspK5ubmZtAjAGiGUgWCg+c7Wd9+mcWdW8O2/d2tPHqQrK2tzbBnAFBvpQoESdJa/DQf3/1i1t0AgEZxDgEAIBAAAAIBABCBAACIQAAARCAAACIQAAARCACACAQAQAQCACACAQAQgQAAiEAAAKSEdztsin6/n3a7faKt0+nk+FhGA2D6BIIZabfbebj+OAtLd4ZtuxtPsvDZygx7BUBTCQQztLB0Jx/f/WL4//3drQu/583ro3Q6nTPtKysrmZubG2f3AGgQgaBiDp7vZH37ZRZ3bg3b9ne38uhBsra2NsOeAVBlAkEFtRY/PbGzAADX5Qw2AEAgAAAEAgAgAgEAECcVcg0ugQSoD4GAK3MJJEB9TC0Q+KjeenIJJEA9TC0QXPWjeuuwLS0MAVB2hQLBYDBIkvR6vTx9+vRKT7S5uZk3R6/y+tXLYdub10fZ/8uf87ef/eMP449727nV+3H4/yT5a+eb/P7JQRY+2Ri2/fTD8zz43W9z//79S/djdXV1WEvyz9rO827tSa5U/+bmZtb/8Mf84qNfDdtefP9tfvnrezk+6g/bTtc/ajxGt32XZ8/+nsPDwwv7srq6Wrj2dx9zeHiYF9t/OjF/1+3LtF219uuu+xfbO6fGbfpjdJ11f3rui6/Lq7WN/+d/l8PD31xq7qGJbgwK/Hbs7u5meXl5Gv2Zum63m6WlpXO/3uTak/rW3+TaE+v+ormHJioUCI6Pj7O3t5dWq5UbN25Mo18TNxgMcnBwkNu3b+fmzfO37ptce1K/+ptce2LdF517aKJCgQAAqDcxGQAQCAAAgQAAiEAAAEQgAAAiEAAAEQgAgCT/H9ICrTvAwVc1AAAAAElFTkSuQmCC" id="275" name="Google Shape;275;p22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https://scikit-learn.org/stable/modules/cross_validation.html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https://www.kaggle.com/code/willkoehrsen/intro-to-model-tuning-grid-and-random-search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https://www.kaggle.com/datasets/nelgiriyewithana/credit-card-fraud-detection-dataset-2023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5001017"/>
            <a:ext cx="2570018" cy="11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 = Normal Case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= Fraud Case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0757"/>
            <a:ext cx="12192000" cy="30404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>
            <a:off x="11656291" y="1290983"/>
            <a:ext cx="535709" cy="3260003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8218" y="4503877"/>
            <a:ext cx="4762788" cy="232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8515926" y="4615673"/>
            <a:ext cx="3288146" cy="1941889"/>
          </a:xfrm>
          <a:prstGeom prst="irregularSeal2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9291780" y="5255381"/>
            <a:ext cx="193963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Resampling is not required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V1 – v28: We don’t know what are them -&gt; no action needed except standardization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cleansing: no null or duplicated cases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Drop ‘id’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Split Data into </a:t>
            </a:r>
            <a:r>
              <a:rPr lang="en-US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Split Data into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 data (80%)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test data (20%)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descr="data:image/png;base64,iVBORw0KGgoAAAANSUhEUgAAAgQAAAGFCAYAAACCBut2AAAAOXRFWHRTb2Z0d2FyZQBNYXRwbG90bGliIHZlcnNpb24zLjguMCwgaHR0cHM6Ly9tYXRwbG90bGliLm9yZy81sbWrAAAACXBIWXMAAA9hAAAPYQGoP6dpAAAXJUlEQVR4nO3dPW9c170v4J8kJ+YJ7jC8PjAcCiSQ+EiuJNgNGwK8QL5CvsLtVByouJ2LU6a5hSqe6l7AXyBQ7wvkADIEAQMQGBAxUhCmmWEYNTLoYWiNQIlzi0ATkRyKm+S87JfnAVRocchZ/7UWh79Ze+/ZNwaDwSAAQKPdnHUHAIDZEwgAAIEAABAIAIAIBABABAIAIAIBAJDkgyIPOj4+zt7eXlqtVm7cuDHpPk3FYDDIwcFBbt++nZs3z89FTa49qV/9Ta49se6bOvdNrj2x7ovOfQYFdLvdQZJa/ut2u2pvYP1Nrr1I/U2uvc71N7n2IvU3ufbBYDAotEPQarWSJN1uN/Pz80W+pfR6vV6Wl5eHtZ2nybUn9au/ybUn1n1T577JtSfWfdG5LxQI3m6dzM/P12aQ3rpoW6jJtb/7mLrV3+TaE+u+6GPqVn+Ta0+s+4sUCgTT0u/30263z7SvrKxkbm5uBj2qrveN5TSew3wVV7VxrFp/y6Jq49bv99PpdM60l7W/VVeG9VGqQNBut/Nw/XEWlu4M2/Z3t/LoQbK2tjbDnlXP+8by888/n/hzmK/iqjaOVetvWVRt3DY2NvLlV19Xpr9VV4b1UapAkCQLS3fy8d0vZt2NWpjGWJqv8ajaOFatv2VRtXGrWn+rbtbj7XMIAACBAAAQCACACAQAQAQCACACAQAQgQAAiEAAAEQgAAAiEAAAKeFHFwPJm9dHbiwDTJVAACV08Hwn69svs7hza9jmxjLAJAkEUFKtxU/dWAaYGucQAAACAQAgEAAAEQgAgAgEAEAEAgAgAgEAEIEAAIhAAABEIAAAIhAAAHEvA8Zs1F363KEPoPxKHwjcBrZaTt+lzx36AKqh9IHAbWCrx136AKqn9IEg8QcGACbNSYUAgEAAAAgEAEAEAgAgFTmpEHAJLjBZAgFUhEtwgUmqZCDwTommcgkuMCmVDATeKQHAeFUyECTeKQHAOLnKAACo7g4BVFW/30+73R7+v9Pp5PhYNgdmSyCAKWu323m4/jgLS3eSJLsbT7Lw2cqMewU03UwDgXdKNNXC0p3hOTD7u1uz7QxAZhwIvFMCgHKY+SED75QAYPbszwMAAgEAIBAAABEIAIAIBABABAIAIAIBABCBAACIQAAARCAAACIQAAApwb0MJun03RSTZGVlJXNzczPqEQCUU60Dwem7Ke7vbuXRg2RtbW3GPQOAcql1IEhO3k0RmIw3r4/S6XTOtNuRg+qoTSAY9YLU6XRyfOw0CZi0g+c7Wd9+mcWdW8M2O3JQLbUJBKNekHY3nmThs5UZ9gqao7X4qd04qLDaBILk7AvS/u7W7DoDU2CrHhiXWgUCaBpb9cC4TC0QjLoE0DF+uD5b9cA4TC0QnL4EMHGMv0r6/b6TNgFqbKqHDE5fAugYf3VsbGzky6++FugAamoigcDhgXoS6ADqayKBwOEBAKiWiR0y8G4S7JYB1eGyQ5ggu2VAVQgEMGF2y4AqsG8JAFx/h8Ax0tkr8xz4aF2Aq5n26+e1A4FjpLNX5jnw0bo0UZlDOuVweo2MWh/Tfv0cyzkEjpHOXpnnoCkfreuPAG+VOaRTDqfXyHnrY5qvn04qhDHxR4B3FQnpDqlV26g3AcnZ+TvvzcL87X8brpGib+JGrZlXr14lST788MMz/biMQoFgMBgkSXq9Xp4+fXria5ubm3mxvZPXr14O237c286t3o/5289uXqrtqt9X/Od/l8PD36TX66XX652orUjtSc7UXwbF5+Cf9ScX1/7uYw4PD/Ni+0+Xnufz+vHs2d9zeHh4xYqvZnV19Uq1j1r3o2xububN0asTY/Tm9VH2//LnKa/7s+O7uro6rKVI/e9b95dZb7OY51EmPfenFR2jv3a+ye+fHGThk41h208/PM+D3/029+/fv/TzjnLV2kf/zpdnTosY57ofZXNzM+t/+GN+8dGvhm2j5m/U4158/21++et7OT7qJyn++z1qzbz4/tvc+pdWFj5ZPtGP//yPf8+9e/cK1f72QRfqdruDJLX81+121d7A+ptce5H6m1x7netvcu1F6m9y7YPBYHBjMLg4NhwfH2dvby+tVis3bty46OGVMBgMcnBwkNu3b+fmzfOP8Ta59qR+9Te59sS6b+rcN7n2xLovOveFAgEAUG9OfwYABAIAQCAAACIQAAARCACACAQAQAQCACACAQAQgQAAiEAAAEQgAAAiEAAAST4o8qAm3wGqybUn9au/ybUn1n1T577JtSfWfdG5z4U3SG74PaKbXHud629y7UXqb3Ltda6/ybUXqb/JtQ8Gg0GhHYJWq5Uk6Xa7mZ+fL/Itpdfr9bK8vDys7TxNrj2pX/1Nrj2x7ps6902uPbHui859oUDwdutkfn6+NoP01kXbQk2u/d3H1K3+JteeWPdFH1O3+ptce2LdX6RQIHiffr+fdrt9pn1lZSVzc3PX/fGl0qRay6DM413mvpVZHcatDjWMU13HY1RdVa/pItcOBO12Ow/XH2dh6c6wbX93K48eJGtra9f98aXSpFrLoMzjXea+lVkdxq0ONYxTXcfjdF11qOki1w4ESbKwdCcf3/1iHD+q9JpUaxmUebzL3Lcyq8O41aGGcarreNS1rvP4HAIAQCAAAAQCACACAQAQgQAAyJiuMoA66/f76XQ6J9o6nU6Oj+VpoD4Egmt68/rozB+Lun94xSzNYrw3Njby5Vdfn7jOenfjSRY+W5nYcwJMm0BwTQfPd7K+/TKLO7eSNOPDK2ZpVuN9+nrk/d2tiT4f5WB3iCYRCMagtfhpoz68YtaMN9Nid4gmEQgA3sPuEE1h3wsAEAgAAIEAAIhAAADESYUAFNTv99Nut0+0uQyzPgQCAAppt9t5uP7YZZg1JRAAUJjLMOvLPg8AIBAAAAIBABCBAACIQAAARCAAACIQAAARCACACAQAQAQCACA+upiKe/P6KJ1O50z7yspK5ubmZtAjgGoSCKi0g+c7Wd9+mcWdW8O2/d2tPHqQrK2tzbBnANUiEFB5rcVPT9xsBYDLcw4BACAQAAACAQAQ5xBQEv1+P+12+0Rbp9PJ8bHMWnejrhRxlQhMn0BAKbTb7Txcf5yFpTvDtt2NJ1n4bGWGvWIaTl8p4ioRmA2BgNJYWLpz4mqB/d2t2XWGqXKlCMyeQABMhMNAUC0CATARDgNBtQgEwMQ4DATVYe8OABAIAACBAACIQAAARCAAACIQAAARCACACAQAQAQCACACAQAQgQAAiEAAAEQgAAAiEAAAEQgAgAgEAEAEAgAgAgEAEIEAAIhAAABEIAAAIhAAABEIAIAIBABAkg8m8UPfvD5Kp9M5076yspK5ublJPCUMvW/9ATDaRALBwfOdrG+/zOLOrWHb/u5WHj1I1tbWJvGUVEi/30+73T7R1ul0cnw8ng2r962/zz//fCzPAVA3lwoE/X7/zDuv817IW4uf5uO7X1yrc9RTu93Ow/XHWVi6M2zb3XiShc/G9w7e+gO4nEsFgo2NjXz51dcTfSGnGRaW7pz4g72/uzW7zgBj5bBxNV36kIEXcgDex2HjaprIOQQANJvDdtUjEAClYru5HC5zzhj1IBAA1zbOK0dsN5eDc8aaRyCAMWnyO9txXzliu7kcnDPWLAIBEzXpzxwok6a/s23yH49RYbAJQZB6KRQIBoNBkuTw8DAvtv+U169eDr/24952bvV+zN9+dvOCtu/y7Nnfc3h4OK6+X8nq6mqSpNfrJflnbed5+/Ver1eo/rLUeZ7V1dXCtb/7mF6vl6dPn176+TY3N7P+hz/mFx/9atj24vtv88tf38vxUX/YVnwdnR7v4uvv8PA3V6r9Uuv+v3104nFvjl7l2bNnM18P11n3SS6c+83NzbzY3rnia0OROb3e79VV133Ruf9r55v8/slBFj7ZSJL89MPzPPjdb3P//v0r9XecJl17mf8GjPP1vuyv7aNcdu4zKKDb7Q6S1PJft9tVewPrb3LtRepvcu11rr/JtRepv8m1DwaDwY3B4OLYcHx8nL29vbRardy4ceOih1fCYDDIwcFBbt++nZs3z9++bnLtSf3qb3LtiXXf1Llvcu2JdV907gsFAgCg3up3ZhcAcGkCAQAgEAAAAgEAEIEAAIhAAABEIAAAIhAAABEIAIAIBABABAIAIAIBAJDkgyIPavIdoJpce1K/+ptce2LdN3Xum1x7Yt0XnftceIPkht8jusm117n+JtdepP4m117n+ptce5H6m1z7YDAYFNohaLVaSZJut5v5+fki31J6vV4vy8vLw9rO0+Tak/rV3+TaE+u+qXPf5NoT677o3BcKBG+3Tubn52szSG9dtC3U5NrffUzd6m9y7Yl1X/Qxdau/ybUn1v1FCgWCcej3+2m322faV1ZWMjc3N61uTFxT6pwGY3lSk8ejarVXrb/TMGpMqj4edZvnqQWCdrudh+uPs7B0Z9i2v7uVRw+StbW1aXVj4ppS5zQYy5OaPB5Vq71q/Z2G02NSh/Go2zxPLRAkycLSnXx894tpPuVMNKXOaTCWJzV5PKpWe9X6Ow11HJM61eRzCAAAgQAAEAgAgEzoHIJRZ152Op0cH8sfAFBGEwkEo8683N14koXPVibxdADANU3sKoPTZ17u725N6qkAgGuyhw8ACAQAgEAAAEQgAAAiEAAAEQgAgAgEAEAEAgAgAgEAEIEAAIhAAABEIAAAIhAAABEIAIAIBABABAIAIMkHs+5AE7x5fZROp3OmfWVlJXNzczPoEQCcJBBMwcHznaxvv8zizq1h2/7uVh49SNbW1mbYMwD4B4FgSlqLn+bju1/MuhsAMJJzCAAAgQAAEAgAgAgEAEAEAgAgAgEAEIEAAIhAAABEIAAA4pMKqZhR94VwTwiA6xMIqJTT94VwTwiA8bh2IOj3+2m32yfaOp1Ojo8djWAy3BcCYPyuHQja7XYerj/OwtKdYdvuxpMsfLZy3R8NAEzJWA4ZLCzdOfGObX93axw/FgCYEvv6AIBAAAC4yuDaTp9U6YRKAKpIILim0ydVOqESgCoSCMbg3ZMqnVAJQBUJBABwgSZ85o5AADAFoz52O/HR21XRhM/cEQiAUqnrO7HTH7ud+Ojtqqn7Z+4IBECp1PmdmI/dpswEAqB06v5ODMqo2ntwAMBYCAQAgEMGlENdTyQDqAqBgFKo84lkAFUgEFAaTiQDmB2BAADGpMofQCUQAMCYVPkDqAQCABijqn4A1aUCQb/fP7MV4kxwAKi+SwWCjY2NfPnV184EB4CaufQhgyafCe5aeQDqyjkEl+BaeQDqSiC4pHHtkFT50hQA6kcgmJEqX5oCQP0IBDNU1UtTysROC8B4CARUmp0WgPEQCKg8Oy0A1+d6OQDADgEA0+f8n/IRCACYOuf/lI9AAMBMOP+nXAQCps5HQAOUz0wDweljSK9evUqSfPjhhyce15RjSqOOqdWxdh8BDVA+Mw0Ep48h7W78V261/jWLd+8PHzPqmNKod5hJ9f94nh6POh9Pa/JNsqif069Jdryqr4lzOvNDBu8eQ9rf3coHC4sn/lCMetfc6XTyf7/5Lv99+e6wrS5/PN8dj1G1V20XZRaHB9539nJV1OGwyqgaRq3f021F67zs78dV9Pv9QmfCn971KrrjVbSG021lfx2ow/q96pxWWaFAMBgMkiSHh4d5sf2nvH71cvi1H/e2c6v3Y/72s5vXbhv1mL92vsnvnxxk4ZONYduL77/NL399L613+vHm6FWePXuWw8PD99ayurqaJOn1eidqu6j2Xq9XqP5xjsd5td/6l1YWPlketv30w/M8+N1vc//+P3dW3ld/0dpP1//06dMLH3/a5uZm1v/wx/zio18N297O3/FRf9g26TXz0w/P85//8e+5d+/eibre57q1X0fxcfsuz579faLrPslY5/70+j3dVnR9XOb346pz/+TJk/yv//1/TtQw6vdtc3Mzb45eDV8b3rw+yv5f/nzhei5aw6gxKvo6MO3f+aTY+h39+11sPRd13df7q8zpNOoq6rJzn0EB3W53kKSW/7rdrtobWH+Tay9Sf5Nrr3P9Ta69SP1Nrn0wGAxuDAYXx4bj4+Ps7e2l1Wrlxo0bFz28EgaDQQ4ODnL79u3cvHn+NlaTa0/qV3+Ta0+s+6bOfZNrT6z7onNfKBAAAPVWnTM8AICJEQgAAIEAABAIAIAIBABABAIAIAIBABCBAACIQAAARCAAACIQAAARCACAJB8UeVCT7wDV5NqT+tXf5NoT677o3EMTFQoEe3t7WV5ennRfZqLb7WZpaencrze59qS+9Te59sS6v2juoYkKBYJWq5XkH79I8/PzE+3QtPR6vSwvLw9rO0+Ta0/qV3+Ta0+s+6JzD01UKBC83TKcn58f64tDv99Pu90+0bayspK5ubmxPcdFLtoOnVTto0x7PIpsBb99zM9//vN0Op0zX5/2fI3LZWq/ztyPmtNk9uN2nXVf1pqKqsshEBi3QoFgUtrtdh6uP87C0p0kyf7uVh49SNbW1mbZrZkp83hsbGzky6++HvYtKVf/yur0nCbVH7dRNf2w8+f8z//Ryeeffz5se/XqVZLkww8/vFTbVb/vvLbkH2EFeL+ZBoIkWVi6k4/vfjHrbpRGmcejzH0rs6qP2+kdgU6nk/nb/3aipv3draz/v2+zuHNr2La78V+51frXLN69f6m2q37feW1vA9i7YQU4a+aBACi30zsCuxtPsvDZ2XfcrcVPz4SEDxYWL9121e87rw0oRiAALvTuLsf+7tZsOwNMhItxAQCBAAAQCACAOIeg1N68PqrVtf8AlJdAUGIHz3eyvv3yxKVcVb+GHYByEghK7vSlXAAwCc4hAAAEAgBAIAAAIhAAABEIAIAIBABABAIAIAIBABCBAACIQAAARCAAACIQAAARCACACAQAQAQCACACAQAQgQAAiEAAAEQgAAAiEAAAEQgAgAgEAEAEAgAgAgEAEIEAAIhAAABEIAAAIhAAABEIAIAIBABABAIAIAIBABCBAACIQAAARCAAACIQAAARCACAJB/MugPvevP6KJ1O50z7yspK5ubmZtAjAGiGUgWCg+c7Wd9+mcWdW8O2/d2tPHqQrK2tzbBnAFBvpQoESdJa/DQf3/1i1t0AgEZxDgEAIBAAAAIBABCBAACIQAAARCAAACIQAAARCACACAQAQAQCACACAQAQgQAAiEAAAKSEdztsin6/n3a7faKt0+nk+FhGA2D6BIIZabfbebj+OAtLd4ZtuxtPsvDZygx7BUBTCQQztLB0Jx/f/WL4//3drQu/583ro3Q6nTPtKysrmZubG2f3AGgQgaBiDp7vZH37ZRZ3bg3b9ne38uhBsra2NsOeAVBlAkEFtRY/PbGzAADX5Qw2AEAgAAAEAgAgAgEAECcVcg0ugQSoD4GAK3MJJEB9TC0Q+KjeenIJJEA9TC0QXPWjeuuwLS0MAVB2hQLBYDBIkvR6vTx9+vRKT7S5uZk3R6/y+tXLYdub10fZ/8uf87ef/eMP449727nV+3H4/yT5a+eb/P7JQRY+2Ri2/fTD8zz43W9z//79S/djdXV1WEvyz9rO827tSa5U/+bmZtb/8Mf84qNfDdtefP9tfvnrezk+6g/bTtc/ajxGt32XZ8/+nsPDwwv7srq6Wrj2dx9zeHiYF9t/OjF/1+3LtF219uuu+xfbO6fGbfpjdJ11f3rui6/Lq7WN/+d/l8PD31xq7qGJbgwK/Hbs7u5meXl5Gv2Zum63m6WlpXO/3uTak/rW3+TaE+v+ormHJioUCI6Pj7O3t5dWq5UbN25Mo18TNxgMcnBwkNu3b+fmzfO37ptce1K/+ptce2LdF517aKJCgQAAqDcxGQAQCAAAgQAAiEAAAEQgAAAiEAAAEQgAgCT/H9ICrTvAwVc1AAAAAElFTkSuQmCC" id="114" name="Google Shape;114;p5"/>
          <p:cNvSpPr/>
          <p:nvPr/>
        </p:nvSpPr>
        <p:spPr>
          <a:xfrm>
            <a:off x="155575" y="-144463"/>
            <a:ext cx="4992622" cy="4992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842" y="1476178"/>
            <a:ext cx="9050316" cy="528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 Selections (Classification)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 Nearest Neighbors (KNN)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SVM (Support Vector Machine)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Naive Bayes Classifiers (Supposed)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Voting Ensemble (Supposed)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1013" y="1267114"/>
            <a:ext cx="6353175" cy="5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573" y="4461233"/>
            <a:ext cx="4582164" cy="1057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7010203" y="4721514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2714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9291015" y="4751531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54288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812" y="1690688"/>
            <a:ext cx="5016929" cy="198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KNN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26" y="4506423"/>
            <a:ext cx="5839774" cy="9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3083" y="1010209"/>
            <a:ext cx="5818887" cy="475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7577605" y="4137091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9641997" y="4167108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57002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246" y="1539640"/>
            <a:ext cx="5455147" cy="234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SVM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690" y="4600649"/>
            <a:ext cx="4763165" cy="100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808" y="935039"/>
            <a:ext cx="6353175" cy="5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6932584" y="4349525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9432283" y="4339364"/>
            <a:ext cx="729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56861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017" y="1690688"/>
            <a:ext cx="5036232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2024-09-06T09:11:49Z</dcterms:created>
  <dc:creator>user</dc:creator>
</cp:coreProperties>
</file>