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Slabo 13px"/>
      <p:regular r:id="rId14"/>
    </p:embeddedFon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9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9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font" Target="fonts/Slabo13px-regular.fntdata"/><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87ba8c66_1_8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87ba8c66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987ba8c66_1_8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987ba8c66_1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87ba8c66_1_7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87ba8c66_1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87ba8c66_1_8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87ba8c66_1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87ba8c66_1_8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87ba8c66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987ba8c66_1_8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87ba8c66_1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87ba8c66_1_8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87ba8c66_1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470787" y="789251"/>
            <a:ext cx="8202426" cy="2639750"/>
          </a:xfrm>
          <a:prstGeom prst="rect">
            <a:avLst/>
          </a:prstGeom>
          <a:noFill/>
          <a:ln>
            <a:noFill/>
          </a:ln>
        </p:spPr>
      </p:pic>
      <p:sp>
        <p:nvSpPr>
          <p:cNvPr id="55" name="Google Shape;55;p13"/>
          <p:cNvSpPr txBox="1"/>
          <p:nvPr/>
        </p:nvSpPr>
        <p:spPr>
          <a:xfrm>
            <a:off x="470775" y="3429000"/>
            <a:ext cx="5970900" cy="196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sz="3000">
                <a:solidFill>
                  <a:srgbClr val="6DB33F"/>
                </a:solidFill>
                <a:latin typeface="Comfortaa"/>
                <a:ea typeface="Comfortaa"/>
                <a:cs typeface="Comfortaa"/>
                <a:sym typeface="Comfortaa"/>
              </a:rPr>
              <a:t>Conti - Piñeyro</a:t>
            </a:r>
            <a:endParaRPr b="1" sz="3000">
              <a:solidFill>
                <a:srgbClr val="6DB33F"/>
              </a:solidFill>
              <a:latin typeface="Comfortaa"/>
              <a:ea typeface="Comfortaa"/>
              <a:cs typeface="Comfortaa"/>
              <a:sym typeface="Comfortaa"/>
            </a:endParaRPr>
          </a:p>
          <a:p>
            <a:pPr indent="0" lvl="0" marL="0" rtl="0" algn="l">
              <a:lnSpc>
                <a:spcPct val="150000"/>
              </a:lnSpc>
              <a:spcBef>
                <a:spcPts val="0"/>
              </a:spcBef>
              <a:spcAft>
                <a:spcPts val="0"/>
              </a:spcAft>
              <a:buNone/>
            </a:pPr>
            <a:r>
              <a:rPr b="1" lang="es" sz="3000">
                <a:solidFill>
                  <a:srgbClr val="6DB33F"/>
                </a:solidFill>
                <a:latin typeface="Comfortaa"/>
                <a:ea typeface="Comfortaa"/>
                <a:cs typeface="Comfortaa"/>
                <a:sym typeface="Comfortaa"/>
              </a:rPr>
              <a:t>Estrategias de Persistencia</a:t>
            </a:r>
            <a:endParaRPr b="1" sz="3000">
              <a:solidFill>
                <a:srgbClr val="6DB33F"/>
              </a:solidFill>
              <a:latin typeface="Comfortaa"/>
              <a:ea typeface="Comfortaa"/>
              <a:cs typeface="Comfortaa"/>
              <a:sym typeface="Comfortaa"/>
            </a:endParaRPr>
          </a:p>
          <a:p>
            <a:pPr indent="0" lvl="0" marL="0" rtl="0" algn="l">
              <a:lnSpc>
                <a:spcPct val="150000"/>
              </a:lnSpc>
              <a:spcBef>
                <a:spcPts val="0"/>
              </a:spcBef>
              <a:spcAft>
                <a:spcPts val="0"/>
              </a:spcAft>
              <a:buNone/>
            </a:pPr>
            <a:r>
              <a:rPr b="1" lang="es" sz="3000">
                <a:solidFill>
                  <a:srgbClr val="6DB33F"/>
                </a:solidFill>
                <a:latin typeface="Comfortaa"/>
                <a:ea typeface="Comfortaa"/>
                <a:cs typeface="Comfortaa"/>
                <a:sym typeface="Comfortaa"/>
              </a:rPr>
              <a:t>2° Cuatrimestre 2018</a:t>
            </a:r>
            <a:endParaRPr b="1" sz="3000">
              <a:solidFill>
                <a:srgbClr val="6DB33F"/>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527575"/>
            <a:ext cx="8520600" cy="40716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Clr>
                <a:srgbClr val="F3F3F3"/>
              </a:buClr>
              <a:buSzPts val="3400"/>
              <a:buFont typeface="Slabo 13px"/>
              <a:buChar char="●"/>
            </a:pPr>
            <a:r>
              <a:rPr b="1" lang="es" sz="3400">
                <a:solidFill>
                  <a:srgbClr val="F3F3F3"/>
                </a:solidFill>
                <a:latin typeface="Slabo 13px"/>
                <a:ea typeface="Slabo 13px"/>
                <a:cs typeface="Slabo 13px"/>
                <a:sym typeface="Slabo 13px"/>
              </a:rPr>
              <a:t>Creador:</a:t>
            </a:r>
            <a:endParaRPr b="1" sz="3400">
              <a:solidFill>
                <a:srgbClr val="F3F3F3"/>
              </a:solidFill>
              <a:latin typeface="Slabo 13px"/>
              <a:ea typeface="Slabo 13px"/>
              <a:cs typeface="Slabo 13px"/>
              <a:sym typeface="Slabo 13px"/>
            </a:endParaRPr>
          </a:p>
          <a:p>
            <a:pPr indent="0" lvl="0" marL="457200" rtl="0" algn="l">
              <a:spcBef>
                <a:spcPts val="1600"/>
              </a:spcBef>
              <a:spcAft>
                <a:spcPts val="0"/>
              </a:spcAft>
              <a:buNone/>
            </a:pPr>
            <a:r>
              <a:rPr lang="es" sz="3400">
                <a:solidFill>
                  <a:srgbClr val="FFFFFF"/>
                </a:solidFill>
                <a:latin typeface="Slabo 13px"/>
                <a:ea typeface="Slabo 13px"/>
                <a:cs typeface="Slabo 13px"/>
                <a:sym typeface="Slabo 13px"/>
              </a:rPr>
              <a:t>Rod Johnson (2004)</a:t>
            </a:r>
            <a:endParaRPr sz="3400">
              <a:solidFill>
                <a:srgbClr val="FFFFFF"/>
              </a:solidFill>
              <a:latin typeface="Slabo 13px"/>
              <a:ea typeface="Slabo 13px"/>
              <a:cs typeface="Slabo 13px"/>
              <a:sym typeface="Slabo 13px"/>
            </a:endParaRPr>
          </a:p>
          <a:p>
            <a:pPr indent="-444500" lvl="0" marL="457200" rtl="0" algn="l">
              <a:spcBef>
                <a:spcPts val="160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Desarrollador:</a:t>
            </a:r>
            <a:endParaRPr b="1" sz="3400">
              <a:solidFill>
                <a:srgbClr val="FFFFFF"/>
              </a:solidFill>
              <a:latin typeface="Slabo 13px"/>
              <a:ea typeface="Slabo 13px"/>
              <a:cs typeface="Slabo 13px"/>
              <a:sym typeface="Slabo 13px"/>
            </a:endParaRPr>
          </a:p>
          <a:p>
            <a:pPr indent="0" lvl="0" marL="457200" rtl="0" algn="l">
              <a:spcBef>
                <a:spcPts val="1600"/>
              </a:spcBef>
              <a:spcAft>
                <a:spcPts val="0"/>
              </a:spcAft>
              <a:buNone/>
            </a:pPr>
            <a:r>
              <a:rPr lang="es" sz="3400">
                <a:solidFill>
                  <a:srgbClr val="FFFFFF"/>
                </a:solidFill>
                <a:latin typeface="Slabo 13px"/>
                <a:ea typeface="Slabo 13px"/>
                <a:cs typeface="Slabo 13px"/>
                <a:sym typeface="Slabo 13px"/>
              </a:rPr>
              <a:t>Pivotal Software</a:t>
            </a:r>
            <a:endParaRPr sz="3400">
              <a:solidFill>
                <a:srgbClr val="FFFFFF"/>
              </a:solidFill>
              <a:latin typeface="Slabo 13px"/>
              <a:ea typeface="Slabo 13px"/>
              <a:cs typeface="Slabo 13px"/>
              <a:sym typeface="Slabo 13px"/>
            </a:endParaRPr>
          </a:p>
          <a:p>
            <a:pPr indent="-444500" lvl="0" marL="457200" rtl="0" algn="l">
              <a:spcBef>
                <a:spcPts val="160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Última versión estable:</a:t>
            </a:r>
            <a:endParaRPr b="1" sz="3400">
              <a:solidFill>
                <a:srgbClr val="FFFFFF"/>
              </a:solidFill>
              <a:latin typeface="Slabo 13px"/>
              <a:ea typeface="Slabo 13px"/>
              <a:cs typeface="Slabo 13px"/>
              <a:sym typeface="Slabo 13px"/>
            </a:endParaRPr>
          </a:p>
          <a:p>
            <a:pPr indent="457200" lvl="0" marL="0" rtl="0" algn="l">
              <a:spcBef>
                <a:spcPts val="1600"/>
              </a:spcBef>
              <a:spcAft>
                <a:spcPts val="1600"/>
              </a:spcAft>
              <a:buNone/>
            </a:pPr>
            <a:r>
              <a:rPr lang="es" sz="3400">
                <a:solidFill>
                  <a:srgbClr val="FFFFFF"/>
                </a:solidFill>
                <a:latin typeface="Slabo 13px"/>
                <a:ea typeface="Slabo 13px"/>
                <a:cs typeface="Slabo 13px"/>
                <a:sym typeface="Slabo 13px"/>
              </a:rPr>
              <a:t>5.0.0 - 28/09/2017</a:t>
            </a:r>
            <a:endParaRPr sz="3400">
              <a:solidFill>
                <a:srgbClr val="FFFFFF"/>
              </a:solidFill>
              <a:latin typeface="Slabo 13px"/>
              <a:ea typeface="Slabo 13px"/>
              <a:cs typeface="Slabo 13px"/>
              <a:sym typeface="Slabo 13px"/>
            </a:endParaRPr>
          </a:p>
        </p:txBody>
      </p:sp>
      <p:pic>
        <p:nvPicPr>
          <p:cNvPr id="61" name="Google Shape;61;p14"/>
          <p:cNvPicPr preferRelativeResize="0"/>
          <p:nvPr/>
        </p:nvPicPr>
        <p:blipFill>
          <a:blip r:embed="rId3">
            <a:alphaModFix/>
          </a:blip>
          <a:stretch>
            <a:fillRect/>
          </a:stretch>
        </p:blipFill>
        <p:spPr>
          <a:xfrm>
            <a:off x="311707" y="186976"/>
            <a:ext cx="3259350" cy="1048950"/>
          </a:xfrm>
          <a:prstGeom prst="rect">
            <a:avLst/>
          </a:prstGeom>
          <a:noFill/>
          <a:ln>
            <a:noFill/>
          </a:ln>
        </p:spPr>
      </p:pic>
      <p:sp>
        <p:nvSpPr>
          <p:cNvPr id="62" name="Google Shape;62;p14"/>
          <p:cNvSpPr txBox="1"/>
          <p:nvPr/>
        </p:nvSpPr>
        <p:spPr>
          <a:xfrm>
            <a:off x="4776750" y="186975"/>
            <a:ext cx="4333200" cy="104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3F3F3"/>
              </a:solidFill>
              <a:latin typeface="Slabo 13px"/>
              <a:ea typeface="Slabo 13px"/>
              <a:cs typeface="Slabo 13px"/>
              <a:sym typeface="Slabo 13px"/>
            </a:endParaRPr>
          </a:p>
        </p:txBody>
      </p:sp>
      <p:cxnSp>
        <p:nvCxnSpPr>
          <p:cNvPr id="63" name="Google Shape;63;p14"/>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238800" y="1943625"/>
            <a:ext cx="8520600" cy="139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6000">
                <a:solidFill>
                  <a:srgbClr val="F3F3F3"/>
                </a:solidFill>
                <a:latin typeface="Slabo 13px"/>
                <a:ea typeface="Slabo 13px"/>
                <a:cs typeface="Slabo 13px"/>
                <a:sym typeface="Slabo 13px"/>
              </a:rPr>
              <a:t>Pero, ¿Qué es Spring?</a:t>
            </a:r>
            <a:endParaRPr sz="6000">
              <a:solidFill>
                <a:srgbClr val="F3F3F3"/>
              </a:solidFill>
              <a:latin typeface="Slabo 13px"/>
              <a:ea typeface="Slabo 13px"/>
              <a:cs typeface="Slabo 13px"/>
              <a:sym typeface="Slabo 13px"/>
            </a:endParaRPr>
          </a:p>
        </p:txBody>
      </p:sp>
      <p:pic>
        <p:nvPicPr>
          <p:cNvPr id="69" name="Google Shape;69;p15"/>
          <p:cNvPicPr preferRelativeResize="0"/>
          <p:nvPr/>
        </p:nvPicPr>
        <p:blipFill>
          <a:blip r:embed="rId3">
            <a:alphaModFix/>
          </a:blip>
          <a:stretch>
            <a:fillRect/>
          </a:stretch>
        </p:blipFill>
        <p:spPr>
          <a:xfrm>
            <a:off x="311707" y="186976"/>
            <a:ext cx="3259350" cy="1048950"/>
          </a:xfrm>
          <a:prstGeom prst="rect">
            <a:avLst/>
          </a:prstGeom>
          <a:noFill/>
          <a:ln>
            <a:noFill/>
          </a:ln>
        </p:spPr>
      </p:pic>
      <p:sp>
        <p:nvSpPr>
          <p:cNvPr id="70" name="Google Shape;70;p15"/>
          <p:cNvSpPr txBox="1"/>
          <p:nvPr/>
        </p:nvSpPr>
        <p:spPr>
          <a:xfrm>
            <a:off x="4499100" y="186975"/>
            <a:ext cx="4333200" cy="104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3F3F3"/>
              </a:solidFill>
              <a:latin typeface="Slabo 13px"/>
              <a:ea typeface="Slabo 13px"/>
              <a:cs typeface="Slabo 13px"/>
              <a:sym typeface="Slabo 13px"/>
            </a:endParaRPr>
          </a:p>
        </p:txBody>
      </p:sp>
      <p:cxnSp>
        <p:nvCxnSpPr>
          <p:cNvPr id="71" name="Google Shape;71;p15"/>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pic>
        <p:nvPicPr>
          <p:cNvPr id="72" name="Google Shape;72;p15"/>
          <p:cNvPicPr preferRelativeResize="0"/>
          <p:nvPr/>
        </p:nvPicPr>
        <p:blipFill>
          <a:blip r:embed="rId4">
            <a:alphaModFix/>
          </a:blip>
          <a:stretch>
            <a:fillRect/>
          </a:stretch>
        </p:blipFill>
        <p:spPr>
          <a:xfrm>
            <a:off x="1120377" y="3429000"/>
            <a:ext cx="3259350" cy="34060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527575"/>
            <a:ext cx="8520600" cy="51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400">
                <a:solidFill>
                  <a:srgbClr val="F3F3F3"/>
                </a:solidFill>
                <a:latin typeface="Slabo 13px"/>
                <a:ea typeface="Slabo 13px"/>
                <a:cs typeface="Slabo 13px"/>
                <a:sym typeface="Slabo 13px"/>
              </a:rPr>
              <a:t>Comenzó como un motor de inyección de dependencias, pero ha ido evolucionando hasta convertirse en un ecosistema de diferentes plataformas utilizadas que facilitan el desarrollo de aplicaciones de todos los tipos imaginables.</a:t>
            </a:r>
            <a:endParaRPr sz="3400">
              <a:solidFill>
                <a:srgbClr val="F3F3F3"/>
              </a:solidFill>
              <a:latin typeface="Slabo 13px"/>
              <a:ea typeface="Slabo 13px"/>
              <a:cs typeface="Slabo 13px"/>
              <a:sym typeface="Slabo 13px"/>
            </a:endParaRPr>
          </a:p>
        </p:txBody>
      </p:sp>
      <p:pic>
        <p:nvPicPr>
          <p:cNvPr id="78" name="Google Shape;78;p16"/>
          <p:cNvPicPr preferRelativeResize="0"/>
          <p:nvPr/>
        </p:nvPicPr>
        <p:blipFill>
          <a:blip r:embed="rId3">
            <a:alphaModFix/>
          </a:blip>
          <a:stretch>
            <a:fillRect/>
          </a:stretch>
        </p:blipFill>
        <p:spPr>
          <a:xfrm>
            <a:off x="311707" y="186976"/>
            <a:ext cx="3259350" cy="1048950"/>
          </a:xfrm>
          <a:prstGeom prst="rect">
            <a:avLst/>
          </a:prstGeom>
          <a:noFill/>
          <a:ln>
            <a:noFill/>
          </a:ln>
        </p:spPr>
      </p:pic>
      <p:sp>
        <p:nvSpPr>
          <p:cNvPr id="79" name="Google Shape;79;p16"/>
          <p:cNvSpPr txBox="1"/>
          <p:nvPr/>
        </p:nvSpPr>
        <p:spPr>
          <a:xfrm>
            <a:off x="4776750" y="186975"/>
            <a:ext cx="4333200" cy="104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3F3F3"/>
              </a:solidFill>
              <a:latin typeface="Slabo 13px"/>
              <a:ea typeface="Slabo 13px"/>
              <a:cs typeface="Slabo 13px"/>
              <a:sym typeface="Slabo 13px"/>
            </a:endParaRPr>
          </a:p>
        </p:txBody>
      </p:sp>
      <p:cxnSp>
        <p:nvCxnSpPr>
          <p:cNvPr id="80" name="Google Shape;80;p16"/>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1527725"/>
            <a:ext cx="8520600" cy="49548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MVC:</a:t>
            </a:r>
            <a:r>
              <a:rPr lang="es" sz="3400">
                <a:solidFill>
                  <a:srgbClr val="FFFFFF"/>
                </a:solidFill>
                <a:latin typeface="Slabo 13px"/>
                <a:ea typeface="Slabo 13px"/>
                <a:cs typeface="Slabo 13px"/>
                <a:sym typeface="Slabo 13px"/>
              </a:rPr>
              <a:t> </a:t>
            </a:r>
            <a:endParaRPr sz="3400">
              <a:solidFill>
                <a:srgbClr val="FFFFFF"/>
              </a:solidFill>
              <a:latin typeface="Slabo 13px"/>
              <a:ea typeface="Slabo 13px"/>
              <a:cs typeface="Slabo 13px"/>
              <a:sym typeface="Slabo 13px"/>
            </a:endParaRPr>
          </a:p>
          <a:p>
            <a:pPr indent="0" lvl="0" marL="457200" rtl="0" algn="l">
              <a:spcBef>
                <a:spcPts val="1600"/>
              </a:spcBef>
              <a:spcAft>
                <a:spcPts val="1600"/>
              </a:spcAft>
              <a:buNone/>
            </a:pPr>
            <a:r>
              <a:rPr lang="es" sz="3400">
                <a:solidFill>
                  <a:srgbClr val="FFFFFF"/>
                </a:solidFill>
                <a:latin typeface="Slabo 13px"/>
                <a:ea typeface="Slabo 13px"/>
                <a:cs typeface="Slabo 13px"/>
                <a:sym typeface="Slabo 13px"/>
              </a:rPr>
              <a:t>Suele ser el punto de entrada a Spring para casi todo el mundo. </a:t>
            </a:r>
            <a:r>
              <a:rPr lang="es" sz="3400">
                <a:solidFill>
                  <a:srgbClr val="FFFFFF"/>
                </a:solidFill>
                <a:latin typeface="Slabo 13px"/>
                <a:ea typeface="Slabo 13px"/>
                <a:cs typeface="Slabo 13px"/>
                <a:sym typeface="Slabo 13px"/>
              </a:rPr>
              <a:t>Facilita la creación de aplicaciones web, API’s REST, etc. Una de las grandes ventajas es lo rápido que permite desarrollar servicios REST</a:t>
            </a:r>
            <a:endParaRPr sz="3400">
              <a:solidFill>
                <a:srgbClr val="F3F3F3"/>
              </a:solidFill>
              <a:latin typeface="Slabo 13px"/>
              <a:ea typeface="Slabo 13px"/>
              <a:cs typeface="Slabo 13px"/>
              <a:sym typeface="Slabo 13px"/>
            </a:endParaRPr>
          </a:p>
        </p:txBody>
      </p:sp>
      <p:pic>
        <p:nvPicPr>
          <p:cNvPr id="86" name="Google Shape;86;p17"/>
          <p:cNvPicPr preferRelativeResize="0"/>
          <p:nvPr/>
        </p:nvPicPr>
        <p:blipFill>
          <a:blip r:embed="rId3">
            <a:alphaModFix/>
          </a:blip>
          <a:stretch>
            <a:fillRect/>
          </a:stretch>
        </p:blipFill>
        <p:spPr>
          <a:xfrm>
            <a:off x="311707" y="186976"/>
            <a:ext cx="3259350" cy="1048950"/>
          </a:xfrm>
          <a:prstGeom prst="rect">
            <a:avLst/>
          </a:prstGeom>
          <a:noFill/>
          <a:ln>
            <a:noFill/>
          </a:ln>
        </p:spPr>
      </p:pic>
      <p:cxnSp>
        <p:nvCxnSpPr>
          <p:cNvPr id="87" name="Google Shape;87;p17"/>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sp>
        <p:nvSpPr>
          <p:cNvPr id="88" name="Google Shape;88;p17"/>
          <p:cNvSpPr txBox="1"/>
          <p:nvPr/>
        </p:nvSpPr>
        <p:spPr>
          <a:xfrm>
            <a:off x="4589050" y="186850"/>
            <a:ext cx="4521000" cy="104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FFFFF"/>
              </a:solidFill>
              <a:latin typeface="Slabo 13px"/>
              <a:ea typeface="Slabo 13px"/>
              <a:cs typeface="Slabo 13px"/>
              <a:sym typeface="Slabo 13px"/>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527725"/>
            <a:ext cx="8520600" cy="49551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Data:</a:t>
            </a:r>
            <a:r>
              <a:rPr lang="es" sz="3400">
                <a:solidFill>
                  <a:srgbClr val="FFFFFF"/>
                </a:solidFill>
                <a:latin typeface="Slabo 13px"/>
                <a:ea typeface="Slabo 13px"/>
                <a:cs typeface="Slabo 13px"/>
                <a:sym typeface="Slabo 13px"/>
              </a:rPr>
              <a:t> </a:t>
            </a:r>
            <a:endParaRPr sz="3400">
              <a:solidFill>
                <a:srgbClr val="FFFFFF"/>
              </a:solidFill>
              <a:latin typeface="Slabo 13px"/>
              <a:ea typeface="Slabo 13px"/>
              <a:cs typeface="Slabo 13px"/>
              <a:sym typeface="Slabo 13px"/>
            </a:endParaRPr>
          </a:p>
          <a:p>
            <a:pPr indent="0" lvl="0" marL="457200" rtl="0" algn="l">
              <a:spcBef>
                <a:spcPts val="1600"/>
              </a:spcBef>
              <a:spcAft>
                <a:spcPts val="1600"/>
              </a:spcAft>
              <a:buNone/>
            </a:pPr>
            <a:r>
              <a:rPr lang="es" sz="3400">
                <a:solidFill>
                  <a:srgbClr val="FFFFFF"/>
                </a:solidFill>
                <a:latin typeface="Slabo 13px"/>
                <a:ea typeface="Slabo 13px"/>
                <a:cs typeface="Slabo 13px"/>
                <a:sym typeface="Slabo 13px"/>
              </a:rPr>
              <a:t>Permite la creación de capas de persistencia de forma extremadamente sencilla, llegando incluso a evitarnos la implementación de los métodos, siguiendo convenciones en la nomenclatura.</a:t>
            </a:r>
            <a:endParaRPr sz="3400">
              <a:solidFill>
                <a:srgbClr val="F3F3F3"/>
              </a:solidFill>
              <a:latin typeface="Slabo 13px"/>
              <a:ea typeface="Slabo 13px"/>
              <a:cs typeface="Slabo 13px"/>
              <a:sym typeface="Slabo 13px"/>
            </a:endParaRPr>
          </a:p>
        </p:txBody>
      </p:sp>
      <p:pic>
        <p:nvPicPr>
          <p:cNvPr id="94" name="Google Shape;94;p18"/>
          <p:cNvPicPr preferRelativeResize="0"/>
          <p:nvPr/>
        </p:nvPicPr>
        <p:blipFill>
          <a:blip r:embed="rId3">
            <a:alphaModFix/>
          </a:blip>
          <a:stretch>
            <a:fillRect/>
          </a:stretch>
        </p:blipFill>
        <p:spPr>
          <a:xfrm>
            <a:off x="311707" y="186976"/>
            <a:ext cx="3259350" cy="1048950"/>
          </a:xfrm>
          <a:prstGeom prst="rect">
            <a:avLst/>
          </a:prstGeom>
          <a:noFill/>
          <a:ln>
            <a:noFill/>
          </a:ln>
        </p:spPr>
      </p:pic>
      <p:cxnSp>
        <p:nvCxnSpPr>
          <p:cNvPr id="95" name="Google Shape;95;p18"/>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sp>
        <p:nvSpPr>
          <p:cNvPr id="96" name="Google Shape;96;p18"/>
          <p:cNvSpPr txBox="1"/>
          <p:nvPr/>
        </p:nvSpPr>
        <p:spPr>
          <a:xfrm>
            <a:off x="4589050" y="186850"/>
            <a:ext cx="4521000" cy="104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FFFFF"/>
              </a:solidFill>
              <a:latin typeface="Slabo 13px"/>
              <a:ea typeface="Slabo 13px"/>
              <a:cs typeface="Slabo 13px"/>
              <a:sym typeface="Slabo 13px"/>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527725"/>
            <a:ext cx="8520600" cy="40716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Boot:</a:t>
            </a:r>
            <a:r>
              <a:rPr lang="es" sz="3400">
                <a:solidFill>
                  <a:srgbClr val="FFFFFF"/>
                </a:solidFill>
                <a:latin typeface="Slabo 13px"/>
                <a:ea typeface="Slabo 13px"/>
                <a:cs typeface="Slabo 13px"/>
                <a:sym typeface="Slabo 13px"/>
              </a:rPr>
              <a:t> </a:t>
            </a:r>
            <a:endParaRPr sz="3400">
              <a:solidFill>
                <a:srgbClr val="FFFFFF"/>
              </a:solidFill>
              <a:latin typeface="Slabo 13px"/>
              <a:ea typeface="Slabo 13px"/>
              <a:cs typeface="Slabo 13px"/>
              <a:sym typeface="Slabo 13px"/>
            </a:endParaRPr>
          </a:p>
          <a:p>
            <a:pPr indent="0" lvl="0" marL="457200" rtl="0" algn="l">
              <a:spcBef>
                <a:spcPts val="1600"/>
              </a:spcBef>
              <a:spcAft>
                <a:spcPts val="1600"/>
              </a:spcAft>
              <a:buNone/>
            </a:pPr>
            <a:r>
              <a:rPr lang="es" sz="3400">
                <a:solidFill>
                  <a:srgbClr val="FFFFFF"/>
                </a:solidFill>
                <a:latin typeface="Slabo 13px"/>
                <a:ea typeface="Slabo 13px"/>
                <a:cs typeface="Slabo 13px"/>
                <a:sym typeface="Slabo 13px"/>
              </a:rPr>
              <a:t>Permite el desarrollo rápido de aplicaciones mediante la filosofía </a:t>
            </a:r>
            <a:r>
              <a:rPr i="1" lang="es" sz="3400">
                <a:solidFill>
                  <a:srgbClr val="FFFFFF"/>
                </a:solidFill>
                <a:latin typeface="Slabo 13px"/>
                <a:ea typeface="Slabo 13px"/>
                <a:cs typeface="Slabo 13px"/>
                <a:sym typeface="Slabo 13px"/>
              </a:rPr>
              <a:t>convention over configuration</a:t>
            </a:r>
            <a:endParaRPr sz="3400">
              <a:solidFill>
                <a:srgbClr val="F3F3F3"/>
              </a:solidFill>
              <a:latin typeface="Slabo 13px"/>
              <a:ea typeface="Slabo 13px"/>
              <a:cs typeface="Slabo 13px"/>
              <a:sym typeface="Slabo 13px"/>
            </a:endParaRPr>
          </a:p>
        </p:txBody>
      </p:sp>
      <p:pic>
        <p:nvPicPr>
          <p:cNvPr id="102" name="Google Shape;102;p19"/>
          <p:cNvPicPr preferRelativeResize="0"/>
          <p:nvPr/>
        </p:nvPicPr>
        <p:blipFill>
          <a:blip r:embed="rId3">
            <a:alphaModFix/>
          </a:blip>
          <a:stretch>
            <a:fillRect/>
          </a:stretch>
        </p:blipFill>
        <p:spPr>
          <a:xfrm>
            <a:off x="311707" y="186976"/>
            <a:ext cx="3259350" cy="1048950"/>
          </a:xfrm>
          <a:prstGeom prst="rect">
            <a:avLst/>
          </a:prstGeom>
          <a:noFill/>
          <a:ln>
            <a:noFill/>
          </a:ln>
        </p:spPr>
      </p:pic>
      <p:cxnSp>
        <p:nvCxnSpPr>
          <p:cNvPr id="103" name="Google Shape;103;p19"/>
          <p:cNvCxnSpPr/>
          <p:nvPr/>
        </p:nvCxnSpPr>
        <p:spPr>
          <a:xfrm>
            <a:off x="34050" y="1381825"/>
            <a:ext cx="9075900" cy="0"/>
          </a:xfrm>
          <a:prstGeom prst="straightConnector1">
            <a:avLst/>
          </a:prstGeom>
          <a:noFill/>
          <a:ln cap="flat" cmpd="sng" w="38100">
            <a:solidFill>
              <a:srgbClr val="609E37"/>
            </a:solidFill>
            <a:prstDash val="solid"/>
            <a:round/>
            <a:headEnd len="med" w="med" type="none"/>
            <a:tailEnd len="med" w="med" type="none"/>
          </a:ln>
        </p:spPr>
      </p:cxnSp>
      <p:sp>
        <p:nvSpPr>
          <p:cNvPr id="104" name="Google Shape;104;p19"/>
          <p:cNvSpPr txBox="1"/>
          <p:nvPr/>
        </p:nvSpPr>
        <p:spPr>
          <a:xfrm>
            <a:off x="4589050" y="186850"/>
            <a:ext cx="4521000" cy="104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FFFFF"/>
              </a:solidFill>
              <a:latin typeface="Slabo 13px"/>
              <a:ea typeface="Slabo 13px"/>
              <a:cs typeface="Slabo 13px"/>
              <a:sym typeface="Slabo 13px"/>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D"/>
        </a:solidFill>
      </p:bgPr>
    </p:bg>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1527725"/>
            <a:ext cx="8798100" cy="5330400"/>
          </a:xfrm>
          <a:prstGeom prst="rect">
            <a:avLst/>
          </a:prstGeom>
        </p:spPr>
        <p:txBody>
          <a:bodyPr anchorCtr="0" anchor="t" bIns="91425" lIns="91425" spcFirstLastPara="1" rIns="91425" wrap="square" tIns="91425">
            <a:noAutofit/>
          </a:bodyPr>
          <a:lstStyle/>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Batch:</a:t>
            </a:r>
            <a:r>
              <a:rPr lang="es" sz="3400">
                <a:solidFill>
                  <a:srgbClr val="FFFFFF"/>
                </a:solidFill>
                <a:latin typeface="Slabo 13px"/>
                <a:ea typeface="Slabo 13px"/>
                <a:cs typeface="Slabo 13px"/>
                <a:sym typeface="Slabo 13px"/>
              </a:rPr>
              <a:t> para la creación de procesos Batch.</a:t>
            </a:r>
            <a:r>
              <a:rPr lang="es" sz="3400">
                <a:solidFill>
                  <a:srgbClr val="FFFFFF"/>
                </a:solidFill>
                <a:latin typeface="Slabo 13px"/>
                <a:ea typeface="Slabo 13px"/>
                <a:cs typeface="Slabo 13px"/>
                <a:sym typeface="Slabo 13px"/>
              </a:rPr>
              <a:t> </a:t>
            </a:r>
            <a:endParaRPr sz="3400">
              <a:solidFill>
                <a:srgbClr val="FFFFFF"/>
              </a:solidFill>
              <a:latin typeface="Slabo 13px"/>
              <a:ea typeface="Slabo 13px"/>
              <a:cs typeface="Slabo 13px"/>
              <a:sym typeface="Slabo 13px"/>
            </a:endParaRPr>
          </a:p>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Social:</a:t>
            </a:r>
            <a:r>
              <a:rPr lang="es" sz="3400">
                <a:solidFill>
                  <a:srgbClr val="FFFFFF"/>
                </a:solidFill>
                <a:latin typeface="Slabo 13px"/>
                <a:ea typeface="Slabo 13px"/>
                <a:cs typeface="Slabo 13px"/>
                <a:sym typeface="Slabo 13px"/>
              </a:rPr>
              <a:t> para generar aplicaciones que conectadas con redes sociales.</a:t>
            </a:r>
            <a:endParaRPr sz="3400">
              <a:solidFill>
                <a:srgbClr val="FFFFFF"/>
              </a:solidFill>
              <a:latin typeface="Slabo 13px"/>
              <a:ea typeface="Slabo 13px"/>
              <a:cs typeface="Slabo 13px"/>
              <a:sym typeface="Slabo 13px"/>
            </a:endParaRPr>
          </a:p>
          <a:p>
            <a:pPr indent="-444500" lvl="0" marL="457200" rtl="0" algn="l">
              <a:spcBef>
                <a:spcPts val="0"/>
              </a:spcBef>
              <a:spcAft>
                <a:spcPts val="0"/>
              </a:spcAft>
              <a:buClr>
                <a:srgbClr val="FFFFFF"/>
              </a:buClr>
              <a:buSzPts val="3400"/>
              <a:buFont typeface="Slabo 13px"/>
              <a:buChar char="●"/>
            </a:pPr>
            <a:r>
              <a:rPr b="1" lang="es" sz="3400">
                <a:solidFill>
                  <a:srgbClr val="FFFFFF"/>
                </a:solidFill>
                <a:latin typeface="Slabo 13px"/>
                <a:ea typeface="Slabo 13px"/>
                <a:cs typeface="Slabo 13px"/>
                <a:sym typeface="Slabo 13px"/>
              </a:rPr>
              <a:t>Spring Security:</a:t>
            </a:r>
            <a:r>
              <a:rPr lang="es" sz="3400">
                <a:solidFill>
                  <a:srgbClr val="FFFFFF"/>
                </a:solidFill>
                <a:latin typeface="Slabo 13px"/>
                <a:ea typeface="Slabo 13px"/>
                <a:cs typeface="Slabo 13px"/>
                <a:sym typeface="Slabo 13px"/>
              </a:rPr>
              <a:t> para añadir sistemas de autenticación (login) y autorización (permisos por roles, etc) a nuestras aplicaciones web.</a:t>
            </a:r>
            <a:endParaRPr sz="3400">
              <a:solidFill>
                <a:srgbClr val="FFFFFF"/>
              </a:solidFill>
              <a:latin typeface="Slabo 13px"/>
              <a:ea typeface="Slabo 13px"/>
              <a:cs typeface="Slabo 13px"/>
              <a:sym typeface="Slabo 13px"/>
            </a:endParaRPr>
          </a:p>
        </p:txBody>
      </p:sp>
      <p:pic>
        <p:nvPicPr>
          <p:cNvPr id="110" name="Google Shape;110;p20"/>
          <p:cNvPicPr preferRelativeResize="0"/>
          <p:nvPr/>
        </p:nvPicPr>
        <p:blipFill>
          <a:blip r:embed="rId3">
            <a:alphaModFix/>
          </a:blip>
          <a:stretch>
            <a:fillRect/>
          </a:stretch>
        </p:blipFill>
        <p:spPr>
          <a:xfrm>
            <a:off x="311707" y="186976"/>
            <a:ext cx="3259350" cy="1048950"/>
          </a:xfrm>
          <a:prstGeom prst="rect">
            <a:avLst/>
          </a:prstGeom>
          <a:noFill/>
          <a:ln>
            <a:noFill/>
          </a:ln>
        </p:spPr>
      </p:pic>
      <p:cxnSp>
        <p:nvCxnSpPr>
          <p:cNvPr id="111" name="Google Shape;111;p20"/>
          <p:cNvCxnSpPr/>
          <p:nvPr/>
        </p:nvCxnSpPr>
        <p:spPr>
          <a:xfrm>
            <a:off x="34050" y="1381825"/>
            <a:ext cx="9075900" cy="0"/>
          </a:xfrm>
          <a:prstGeom prst="straightConnector1">
            <a:avLst/>
          </a:prstGeom>
          <a:noFill/>
          <a:ln cap="flat" cmpd="sng" w="38100">
            <a:solidFill>
              <a:srgbClr val="6DB33F"/>
            </a:solidFill>
            <a:prstDash val="solid"/>
            <a:round/>
            <a:headEnd len="med" w="med" type="none"/>
            <a:tailEnd len="med" w="med" type="none"/>
          </a:ln>
        </p:spPr>
      </p:cxnSp>
      <p:sp>
        <p:nvSpPr>
          <p:cNvPr id="112" name="Google Shape;112;p20"/>
          <p:cNvSpPr txBox="1"/>
          <p:nvPr/>
        </p:nvSpPr>
        <p:spPr>
          <a:xfrm>
            <a:off x="3872550" y="186850"/>
            <a:ext cx="5237400" cy="104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4800">
              <a:solidFill>
                <a:srgbClr val="FFFFFF"/>
              </a:solidFill>
              <a:latin typeface="Slabo 13px"/>
              <a:ea typeface="Slabo 13px"/>
              <a:cs typeface="Slabo 13px"/>
              <a:sym typeface="Slabo 13px"/>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