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ooper Hewitt Bold" charset="1" panose="00000000000000000000"/>
      <p:regular r:id="rId18"/>
    </p:embeddedFont>
    <p:embeddedFont>
      <p:font typeface="Cooper Hewitt" charset="1" panose="00000000000000000000"/>
      <p:regular r:id="rId19"/>
    </p:embeddedFont>
    <p:embeddedFont>
      <p:font typeface="DM Sans" charset="1" panose="00000000000000000000"/>
      <p:regular r:id="rId20"/>
    </p:embeddedFont>
    <p:embeddedFont>
      <p:font typeface="DM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4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9.pn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18332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6031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55075" y="1289675"/>
            <a:ext cx="8427331" cy="385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10"/>
              </a:lnSpc>
            </a:pPr>
            <a:r>
              <a:rPr lang="en-US" sz="10221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TENSOFLOW LITE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5075" y="4981575"/>
            <a:ext cx="7859999" cy="125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3331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HERRAMIENTAS DE APRENDIZAJE MÁQUINA PARA SISTEMAS EMBEBIDOS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075" y="6673696"/>
            <a:ext cx="7793067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PAULA VARGAS SOTO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TALLER DE SISTEMAS EMBEBIDOS 1 SEM 2025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PROF: PHD ING JOHAN CARVAJAL GODIÍNEZ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34517" y="4362214"/>
            <a:ext cx="936193" cy="887460"/>
          </a:xfrm>
          <a:custGeom>
            <a:avLst/>
            <a:gdLst/>
            <a:ahLst/>
            <a:cxnLst/>
            <a:rect r="r" b="b" t="t" l="l"/>
            <a:pathLst>
              <a:path h="887460" w="936193">
                <a:moveTo>
                  <a:pt x="0" y="0"/>
                </a:moveTo>
                <a:lnTo>
                  <a:pt x="936193" y="0"/>
                </a:lnTo>
                <a:lnTo>
                  <a:pt x="936193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96364" y="4321622"/>
            <a:ext cx="695271" cy="887460"/>
          </a:xfrm>
          <a:custGeom>
            <a:avLst/>
            <a:gdLst/>
            <a:ahLst/>
            <a:cxnLst/>
            <a:rect r="r" b="b" t="t" l="l"/>
            <a:pathLst>
              <a:path h="887460" w="695271">
                <a:moveTo>
                  <a:pt x="0" y="0"/>
                </a:moveTo>
                <a:lnTo>
                  <a:pt x="695272" y="0"/>
                </a:lnTo>
                <a:lnTo>
                  <a:pt x="695272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09909" y="4321622"/>
            <a:ext cx="889362" cy="887460"/>
          </a:xfrm>
          <a:custGeom>
            <a:avLst/>
            <a:gdLst/>
            <a:ahLst/>
            <a:cxnLst/>
            <a:rect r="r" b="b" t="t" l="l"/>
            <a:pathLst>
              <a:path h="887460" w="889362">
                <a:moveTo>
                  <a:pt x="0" y="0"/>
                </a:moveTo>
                <a:lnTo>
                  <a:pt x="889362" y="0"/>
                </a:lnTo>
                <a:lnTo>
                  <a:pt x="889362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07681" y="1800553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CONCLUSIONES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0645" y="5906717"/>
            <a:ext cx="4054734" cy="14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TensorFlow Lite es una herramienta clave para la IA embebida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Permite llevar modelos de Machine Learning a dispositivos con recursos limitados.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5651" y="5373749"/>
            <a:ext cx="16739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IA EMBEBIDA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16633" y="5906717"/>
            <a:ext cx="4054734" cy="14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 flujo de trabajo es accesible y práctico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Desde el entrenamiento hasta la ejecución en el dispositivo, el proceso es directo y bien documentado.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26765" y="5373749"/>
            <a:ext cx="24344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FLUJO DE TRABAJO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42621" y="5906717"/>
            <a:ext cx="4054734" cy="14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Facilita el desarrollo de soluciones inteligentes en hardware limitado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Ideal para móviles, sensores, wearables, y otros sistemas embebidos sin depender de la nube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93916" y="5373749"/>
            <a:ext cx="399219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SOLUCIONES INTELIGENTES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40699">
            <a:off x="13583408" y="2561905"/>
            <a:ext cx="3059086" cy="1941129"/>
          </a:xfrm>
          <a:custGeom>
            <a:avLst/>
            <a:gdLst/>
            <a:ahLst/>
            <a:cxnLst/>
            <a:rect r="r" b="b" t="t" l="l"/>
            <a:pathLst>
              <a:path h="1941129" w="3059086">
                <a:moveTo>
                  <a:pt x="0" y="0"/>
                </a:moveTo>
                <a:lnTo>
                  <a:pt x="3059087" y="0"/>
                </a:lnTo>
                <a:lnTo>
                  <a:pt x="3059087" y="1941130"/>
                </a:lnTo>
                <a:lnTo>
                  <a:pt x="0" y="1941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06387">
            <a:off x="10760995" y="4315214"/>
            <a:ext cx="3160926" cy="3408842"/>
          </a:xfrm>
          <a:custGeom>
            <a:avLst/>
            <a:gdLst/>
            <a:ahLst/>
            <a:cxnLst/>
            <a:rect r="r" b="b" t="t" l="l"/>
            <a:pathLst>
              <a:path h="3408842" w="3160926">
                <a:moveTo>
                  <a:pt x="0" y="0"/>
                </a:moveTo>
                <a:lnTo>
                  <a:pt x="3160926" y="0"/>
                </a:lnTo>
                <a:lnTo>
                  <a:pt x="3160926" y="3408842"/>
                </a:lnTo>
                <a:lnTo>
                  <a:pt x="0" y="3408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175061">
            <a:off x="15543721" y="4554342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06959" y="3993442"/>
            <a:ext cx="5402633" cy="6499408"/>
          </a:xfrm>
          <a:custGeom>
            <a:avLst/>
            <a:gdLst/>
            <a:ahLst/>
            <a:cxnLst/>
            <a:rect r="r" b="b" t="t" l="l"/>
            <a:pathLst>
              <a:path h="6499408" w="5402633">
                <a:moveTo>
                  <a:pt x="0" y="0"/>
                </a:moveTo>
                <a:lnTo>
                  <a:pt x="5402633" y="0"/>
                </a:lnTo>
                <a:lnTo>
                  <a:pt x="5402633" y="6499408"/>
                </a:lnTo>
                <a:lnTo>
                  <a:pt x="0" y="64994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4234" y="1841758"/>
            <a:ext cx="8787032" cy="172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5"/>
              </a:lnSpc>
            </a:pPr>
            <a:r>
              <a:rPr lang="en-US" sz="8696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¿PREGUNTAS?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983" y="3152569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¡GRACIAS!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843106" y="2606653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85027">
            <a:off x="5092713" y="2195823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12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1027" y="27107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89454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36405"/>
            <a:ext cx="8442327" cy="116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2"/>
              </a:lnSpc>
            </a:pPr>
            <a:r>
              <a:rPr lang="en-US" sz="227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Presentar de forma introductoria y aplicada cómo se puede usar TensorFlow Lite en dispositivos embebidos para implementar soluciones de aprendizaje automátivo eficientes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1776"/>
            <a:ext cx="7072639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APRENDIZAJE AUTOMÁTICO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711226"/>
            <a:ext cx="7537521" cy="97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6"/>
              </a:lnSpc>
            </a:pPr>
            <a:r>
              <a:rPr lang="en-US" sz="1883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Es una rama de la inteligencia artificial que permite a las computadoras aprender de datos y mejorar su desempeño sin ser programadas explícitamente para cada tarea.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21576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¿QUÉ ES?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18769"/>
            <a:ext cx="7786323" cy="263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Ejemplos:</a:t>
            </a:r>
          </a:p>
          <a:p>
            <a:pPr algn="just">
              <a:lnSpc>
                <a:spcPts val="2380"/>
              </a:lnSpc>
            </a:pP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Cuando desbloqueas el celular con reconocimiento facial.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Las recomendaciones de series y películas personalizadas de Netflix.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Filtro de Spam en el correo electrónico.</a:t>
            </a: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601508" y="1912631"/>
            <a:ext cx="4652055" cy="6106516"/>
          </a:xfrm>
          <a:custGeom>
            <a:avLst/>
            <a:gdLst/>
            <a:ahLst/>
            <a:cxnLst/>
            <a:rect r="r" b="b" t="t" l="l"/>
            <a:pathLst>
              <a:path h="6106516" w="4652055">
                <a:moveTo>
                  <a:pt x="0" y="0"/>
                </a:moveTo>
                <a:lnTo>
                  <a:pt x="4652055" y="0"/>
                </a:lnTo>
                <a:lnTo>
                  <a:pt x="4652055" y="6106516"/>
                </a:lnTo>
                <a:lnTo>
                  <a:pt x="0" y="6106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722613" y="3588656"/>
            <a:ext cx="2597247" cy="4793577"/>
          </a:xfrm>
          <a:custGeom>
            <a:avLst/>
            <a:gdLst/>
            <a:ahLst/>
            <a:cxnLst/>
            <a:rect r="r" b="b" t="t" l="l"/>
            <a:pathLst>
              <a:path h="4793577" w="259724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1776"/>
            <a:ext cx="7072639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APRENDIZAJE AUTOMÁTICO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701701"/>
            <a:ext cx="8115300" cy="490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9851" indent="-254926" lvl="1">
              <a:lnSpc>
                <a:spcPts val="3306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Permite tomar decisiones inteligentes localmente, sin depender de la nube.</a:t>
            </a:r>
          </a:p>
          <a:p>
            <a:pPr algn="just" marL="509851" indent="-254926" lvl="1">
              <a:lnSpc>
                <a:spcPts val="3306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Reduce el tiempo de respuesta en aplicaciones en tiempo real.</a:t>
            </a:r>
          </a:p>
          <a:p>
            <a:pPr algn="just" marL="509851" indent="-254926" lvl="1">
              <a:lnSpc>
                <a:spcPts val="3306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Ahorra ancho de banda y energía, ideal para dispositivos portátiles.</a:t>
            </a:r>
          </a:p>
          <a:p>
            <a:pPr algn="just" marL="509851" indent="-254926" lvl="1">
              <a:lnSpc>
                <a:spcPts val="3306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Mejora la autonomía de sensores, robots, drones, cámaras, etc.</a:t>
            </a:r>
          </a:p>
          <a:p>
            <a:pPr algn="just" marL="509851" indent="-254926" lvl="1">
              <a:lnSpc>
                <a:spcPts val="3306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Habilita funciones como detección de objetos, reconocimiento de voz o gestos directamente en el dispositivo.</a:t>
            </a:r>
          </a:p>
          <a:p>
            <a:pPr algn="just">
              <a:lnSpc>
                <a:spcPts val="330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508611" y="8991600"/>
            <a:ext cx="750689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54926"/>
            <a:ext cx="7072639" cy="136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1"/>
              </a:lnSpc>
            </a:pPr>
            <a:r>
              <a:rPr lang="en-US" sz="363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¿POR QUÉ ES ÚTIL EN SISTEMAS EMBEBIDOS?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623534" y="1865419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40708" y="3004304"/>
            <a:ext cx="3102858" cy="5004610"/>
          </a:xfrm>
          <a:custGeom>
            <a:avLst/>
            <a:gdLst/>
            <a:ahLst/>
            <a:cxnLst/>
            <a:rect r="r" b="b" t="t" l="l"/>
            <a:pathLst>
              <a:path h="5004610" w="3102858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76293" y="2649567"/>
            <a:ext cx="6577270" cy="5773507"/>
          </a:xfrm>
          <a:custGeom>
            <a:avLst/>
            <a:gdLst/>
            <a:ahLst/>
            <a:cxnLst/>
            <a:rect r="r" b="b" t="t" l="l"/>
            <a:pathLst>
              <a:path h="5773507" w="6577270">
                <a:moveTo>
                  <a:pt x="0" y="0"/>
                </a:moveTo>
                <a:lnTo>
                  <a:pt x="6577270" y="0"/>
                </a:lnTo>
                <a:lnTo>
                  <a:pt x="6577270" y="5773508"/>
                </a:lnTo>
                <a:lnTo>
                  <a:pt x="0" y="5773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4477" y="903299"/>
            <a:ext cx="7919363" cy="254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5"/>
              </a:lnSpc>
            </a:pPr>
            <a:r>
              <a:rPr lang="en-US" sz="6718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CICLO DE VIDA DEL DESARROLLO DE 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3536" y="3803268"/>
            <a:ext cx="7829216" cy="559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1459" indent="-420729" lvl="1">
              <a:lnSpc>
                <a:spcPts val="5456"/>
              </a:lnSpc>
              <a:buFont typeface="Arial"/>
              <a:buChar char="•"/>
            </a:pPr>
            <a:r>
              <a:rPr lang="en-US" sz="38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DISEÑO: </a:t>
            </a:r>
          </a:p>
          <a:p>
            <a:pPr algn="l">
              <a:lnSpc>
                <a:spcPts val="5456"/>
              </a:lnSpc>
            </a:pPr>
            <a:r>
              <a:rPr lang="en-US" sz="38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ENTENDER EL PROBLEMA. RECOPILAR DATOS</a:t>
            </a:r>
          </a:p>
          <a:p>
            <a:pPr algn="l" marL="841459" indent="-420729" lvl="1">
              <a:lnSpc>
                <a:spcPts val="5456"/>
              </a:lnSpc>
              <a:buFont typeface="Arial"/>
              <a:buChar char="•"/>
            </a:pPr>
            <a:r>
              <a:rPr lang="en-US" sz="38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DESARROLLO</a:t>
            </a:r>
          </a:p>
          <a:p>
            <a:pPr algn="l">
              <a:lnSpc>
                <a:spcPts val="5456"/>
              </a:lnSpc>
            </a:pPr>
            <a:r>
              <a:rPr lang="en-US" sz="38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MODELADO Y EVALUACIÓN</a:t>
            </a:r>
          </a:p>
          <a:p>
            <a:pPr algn="l" marL="841459" indent="-420729" lvl="1">
              <a:lnSpc>
                <a:spcPts val="5456"/>
              </a:lnSpc>
              <a:buFont typeface="Arial"/>
              <a:buChar char="•"/>
            </a:pPr>
            <a:r>
              <a:rPr lang="en-US" sz="38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IMPLEMENTACIÓN</a:t>
            </a:r>
          </a:p>
          <a:p>
            <a:pPr algn="l">
              <a:lnSpc>
                <a:spcPts val="5456"/>
              </a:lnSpc>
            </a:pPr>
            <a:r>
              <a:rPr lang="en-US" sz="3897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IMPLEMENTACIÓN EN PRODUCCIÓN Y MONITOREO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3372" y="3613245"/>
            <a:ext cx="9355396" cy="3085466"/>
          </a:xfrm>
          <a:custGeom>
            <a:avLst/>
            <a:gdLst/>
            <a:ahLst/>
            <a:cxnLst/>
            <a:rect r="r" b="b" t="t" l="l"/>
            <a:pathLst>
              <a:path h="3085466" w="9355396">
                <a:moveTo>
                  <a:pt x="0" y="0"/>
                </a:moveTo>
                <a:lnTo>
                  <a:pt x="9355396" y="0"/>
                </a:lnTo>
                <a:lnTo>
                  <a:pt x="9355396" y="3085466"/>
                </a:lnTo>
                <a:lnTo>
                  <a:pt x="0" y="30854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4477" y="903299"/>
            <a:ext cx="7919363" cy="254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5"/>
              </a:lnSpc>
            </a:pPr>
            <a:r>
              <a:rPr lang="en-US" sz="6718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OPTIMIZACIÓN DE MODELOS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3663" y="7645534"/>
            <a:ext cx="6183655" cy="14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2"/>
              </a:lnSpc>
            </a:pPr>
            <a:r>
              <a:rPr lang="en-US" sz="288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FORMATO IR:</a:t>
            </a:r>
          </a:p>
          <a:p>
            <a:pPr algn="just" marL="621850" indent="-31092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.XML</a:t>
            </a:r>
            <a:r>
              <a:rPr lang="en-US" b="true" sz="288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: </a:t>
            </a:r>
            <a:r>
              <a:rPr lang="en-US" sz="288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Topología del modelo</a:t>
            </a:r>
          </a:p>
          <a:p>
            <a:pPr algn="just" marL="621850" indent="-31092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.BIN:</a:t>
            </a:r>
            <a:r>
              <a:rPr lang="en-US" sz="288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Pesos y sesgos en binario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1713" y="3317970"/>
            <a:ext cx="8643923" cy="334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6" indent="-647703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ENTRENAMIENTO</a:t>
            </a:r>
          </a:p>
          <a:p>
            <a:pPr algn="l" marL="1295406" indent="-647703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OPTIMIZACIÓN </a:t>
            </a:r>
          </a:p>
          <a:p>
            <a:pPr algn="l" marL="1295406" indent="-647703" lvl="1">
              <a:lnSpc>
                <a:spcPts val="8400"/>
              </a:lnSpc>
              <a:buFont typeface="Arial"/>
              <a:buChar char="•"/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DESPLIEGUE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43566" y="1974542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6" y="0"/>
                </a:lnTo>
                <a:lnTo>
                  <a:pt x="4355876" y="6337916"/>
                </a:lnTo>
                <a:lnTo>
                  <a:pt x="0" y="6337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3194" y="3445534"/>
            <a:ext cx="4015755" cy="4709308"/>
          </a:xfrm>
          <a:custGeom>
            <a:avLst/>
            <a:gdLst/>
            <a:ahLst/>
            <a:cxnLst/>
            <a:rect r="r" b="b" t="t" l="l"/>
            <a:pathLst>
              <a:path h="4709308" w="4015755">
                <a:moveTo>
                  <a:pt x="0" y="0"/>
                </a:moveTo>
                <a:lnTo>
                  <a:pt x="4015755" y="0"/>
                </a:lnTo>
                <a:lnTo>
                  <a:pt x="4015755" y="4709307"/>
                </a:lnTo>
                <a:lnTo>
                  <a:pt x="0" y="47093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27548">
            <a:off x="10971272" y="7235899"/>
            <a:ext cx="4912946" cy="2233157"/>
          </a:xfrm>
          <a:custGeom>
            <a:avLst/>
            <a:gdLst/>
            <a:ahLst/>
            <a:cxnLst/>
            <a:rect r="r" b="b" t="t" l="l"/>
            <a:pathLst>
              <a:path h="2233157" w="4912946">
                <a:moveTo>
                  <a:pt x="4912946" y="0"/>
                </a:moveTo>
                <a:lnTo>
                  <a:pt x="0" y="0"/>
                </a:lnTo>
                <a:lnTo>
                  <a:pt x="0" y="2233157"/>
                </a:lnTo>
                <a:lnTo>
                  <a:pt x="4912946" y="2233157"/>
                </a:lnTo>
                <a:lnTo>
                  <a:pt x="49129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4477" y="903299"/>
            <a:ext cx="7919363" cy="254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5"/>
              </a:lnSpc>
            </a:pPr>
            <a:r>
              <a:rPr lang="en-US" sz="6718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TENSORFLOW Y TENSORFLOW LITE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0842" y="7051292"/>
            <a:ext cx="6183655" cy="2508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1850" indent="-31092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TensorFlow: </a:t>
            </a:r>
            <a:r>
              <a:rPr lang="en-US" sz="288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Biblioteca de código abierto para AU (ML)</a:t>
            </a:r>
          </a:p>
          <a:p>
            <a:pPr algn="just" marL="621850" indent="-31092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TensorFlow Lite:</a:t>
            </a:r>
            <a:r>
              <a:rPr lang="en-US" sz="288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Versión Optimizada para dispositivos embebidos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713" y="3317970"/>
            <a:ext cx="8643923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¿QUÉ SON Y DIFERENCIA?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0842" y="4808307"/>
            <a:ext cx="6889464" cy="183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0"/>
              </a:lnSpc>
            </a:pPr>
            <a:r>
              <a:rPr lang="en-US" sz="2664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Es una biblioteca de código abierto desarrollada por Google para crear y entrenar modelos de aprendizaje automático y redes neuronales profundas.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27548">
            <a:off x="10619042" y="2789197"/>
            <a:ext cx="4912946" cy="2233157"/>
          </a:xfrm>
          <a:custGeom>
            <a:avLst/>
            <a:gdLst/>
            <a:ahLst/>
            <a:cxnLst/>
            <a:rect r="r" b="b" t="t" l="l"/>
            <a:pathLst>
              <a:path h="2233157" w="4912946">
                <a:moveTo>
                  <a:pt x="4912946" y="0"/>
                </a:moveTo>
                <a:lnTo>
                  <a:pt x="0" y="0"/>
                </a:lnTo>
                <a:lnTo>
                  <a:pt x="0" y="2233157"/>
                </a:lnTo>
                <a:lnTo>
                  <a:pt x="4912946" y="2233157"/>
                </a:lnTo>
                <a:lnTo>
                  <a:pt x="49129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101339" y="5143500"/>
            <a:ext cx="9157961" cy="1144745"/>
          </a:xfrm>
          <a:custGeom>
            <a:avLst/>
            <a:gdLst/>
            <a:ahLst/>
            <a:cxnLst/>
            <a:rect r="r" b="b" t="t" l="l"/>
            <a:pathLst>
              <a:path h="1144745" w="9157961">
                <a:moveTo>
                  <a:pt x="0" y="0"/>
                </a:moveTo>
                <a:lnTo>
                  <a:pt x="9157961" y="0"/>
                </a:lnTo>
                <a:lnTo>
                  <a:pt x="9157961" y="1144745"/>
                </a:lnTo>
                <a:lnTo>
                  <a:pt x="0" y="11447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FLUJO DE TRABAJO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5075" y="4779814"/>
            <a:ext cx="6543798" cy="5005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Entrenamiento en TensorFlow: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 crea y entrena un modelo ML utilizando datos en una computadora potente</a:t>
            </a: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  <a:r>
              <a:rPr lang="en-US" sz="17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Conversión a TensorFlow Lite: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El modelo se convierte al formato .tflite, optimizado para funcionar en dispositivos con recursos limitados.</a:t>
            </a: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  <a:r>
              <a:rPr lang="en-US" sz="17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Ejecución en el dispositivo: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El modelo TFLite se ejecuta localmente en un sistema embebido (como una Raspberry Pi, microcontrolador o móvil), permitiendo decisiones rápidas y sin conexión.</a:t>
            </a: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5075" y="3232047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TENSORFLOW LITE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00146" y="6681002"/>
            <a:ext cx="2577298" cy="2577298"/>
          </a:xfrm>
          <a:custGeom>
            <a:avLst/>
            <a:gdLst/>
            <a:ahLst/>
            <a:cxnLst/>
            <a:rect r="r" b="b" t="t" l="l"/>
            <a:pathLst>
              <a:path h="2577298" w="2577298">
                <a:moveTo>
                  <a:pt x="0" y="0"/>
                </a:moveTo>
                <a:lnTo>
                  <a:pt x="2577298" y="0"/>
                </a:lnTo>
                <a:lnTo>
                  <a:pt x="2577298" y="2577298"/>
                </a:lnTo>
                <a:lnTo>
                  <a:pt x="0" y="25772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192638" y="6668346"/>
            <a:ext cx="3060925" cy="1981253"/>
          </a:xfrm>
          <a:custGeom>
            <a:avLst/>
            <a:gdLst/>
            <a:ahLst/>
            <a:cxnLst/>
            <a:rect r="r" b="b" t="t" l="l"/>
            <a:pathLst>
              <a:path h="1981253" w="3060925">
                <a:moveTo>
                  <a:pt x="0" y="0"/>
                </a:moveTo>
                <a:lnTo>
                  <a:pt x="3060925" y="0"/>
                </a:lnTo>
                <a:lnTo>
                  <a:pt x="3060925" y="1981253"/>
                </a:lnTo>
                <a:lnTo>
                  <a:pt x="0" y="1981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41309"/>
            <a:ext cx="7554217" cy="127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2"/>
              </a:lnSpc>
            </a:pPr>
            <a:r>
              <a:rPr lang="en-US" sz="6408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CASOS DE USO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77104" y="503476"/>
            <a:ext cx="2876938" cy="1857801"/>
          </a:xfrm>
          <a:custGeom>
            <a:avLst/>
            <a:gdLst/>
            <a:ahLst/>
            <a:cxnLst/>
            <a:rect r="r" b="b" t="t" l="l"/>
            <a:pathLst>
              <a:path h="1857801" w="2876938">
                <a:moveTo>
                  <a:pt x="0" y="0"/>
                </a:moveTo>
                <a:lnTo>
                  <a:pt x="2876938" y="0"/>
                </a:lnTo>
                <a:lnTo>
                  <a:pt x="2876938" y="1857801"/>
                </a:lnTo>
                <a:lnTo>
                  <a:pt x="0" y="1857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75133" y="3473983"/>
            <a:ext cx="3880879" cy="4443012"/>
          </a:xfrm>
          <a:custGeom>
            <a:avLst/>
            <a:gdLst/>
            <a:ahLst/>
            <a:cxnLst/>
            <a:rect r="r" b="b" t="t" l="l"/>
            <a:pathLst>
              <a:path h="4443012" w="3880879">
                <a:moveTo>
                  <a:pt x="0" y="0"/>
                </a:moveTo>
                <a:lnTo>
                  <a:pt x="3880879" y="0"/>
                </a:lnTo>
                <a:lnTo>
                  <a:pt x="3880879" y="4443012"/>
                </a:lnTo>
                <a:lnTo>
                  <a:pt x="0" y="44430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83349" y="5660232"/>
            <a:ext cx="4625191" cy="3087315"/>
          </a:xfrm>
          <a:custGeom>
            <a:avLst/>
            <a:gdLst/>
            <a:ahLst/>
            <a:cxnLst/>
            <a:rect r="r" b="b" t="t" l="l"/>
            <a:pathLst>
              <a:path h="3087315" w="4625191">
                <a:moveTo>
                  <a:pt x="0" y="0"/>
                </a:moveTo>
                <a:lnTo>
                  <a:pt x="4625191" y="0"/>
                </a:lnTo>
                <a:lnTo>
                  <a:pt x="4625191" y="3087315"/>
                </a:lnTo>
                <a:lnTo>
                  <a:pt x="0" y="3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97849" y="2175640"/>
            <a:ext cx="3393924" cy="3136943"/>
          </a:xfrm>
          <a:custGeom>
            <a:avLst/>
            <a:gdLst/>
            <a:ahLst/>
            <a:cxnLst/>
            <a:rect r="r" b="b" t="t" l="l"/>
            <a:pathLst>
              <a:path h="3136943" w="3393924">
                <a:moveTo>
                  <a:pt x="0" y="0"/>
                </a:moveTo>
                <a:lnTo>
                  <a:pt x="3393924" y="0"/>
                </a:lnTo>
                <a:lnTo>
                  <a:pt x="3393924" y="3136943"/>
                </a:lnTo>
                <a:lnTo>
                  <a:pt x="0" y="31369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440699">
            <a:off x="8141343" y="960792"/>
            <a:ext cx="1498793" cy="951052"/>
          </a:xfrm>
          <a:custGeom>
            <a:avLst/>
            <a:gdLst/>
            <a:ahLst/>
            <a:cxnLst/>
            <a:rect r="r" b="b" t="t" l="l"/>
            <a:pathLst>
              <a:path h="951052" w="1498793">
                <a:moveTo>
                  <a:pt x="0" y="0"/>
                </a:moveTo>
                <a:lnTo>
                  <a:pt x="1498793" y="0"/>
                </a:lnTo>
                <a:lnTo>
                  <a:pt x="1498793" y="951052"/>
                </a:lnTo>
                <a:lnTo>
                  <a:pt x="0" y="951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06387">
            <a:off x="6758506" y="1819822"/>
            <a:ext cx="1548689" cy="1670155"/>
          </a:xfrm>
          <a:custGeom>
            <a:avLst/>
            <a:gdLst/>
            <a:ahLst/>
            <a:cxnLst/>
            <a:rect r="r" b="b" t="t" l="l"/>
            <a:pathLst>
              <a:path h="1670155" w="1548689">
                <a:moveTo>
                  <a:pt x="0" y="0"/>
                </a:moveTo>
                <a:lnTo>
                  <a:pt x="1548690" y="0"/>
                </a:lnTo>
                <a:lnTo>
                  <a:pt x="1548690" y="1670155"/>
                </a:lnTo>
                <a:lnTo>
                  <a:pt x="0" y="16701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1175061">
            <a:off x="9101794" y="1936982"/>
            <a:ext cx="780757" cy="2016038"/>
          </a:xfrm>
          <a:custGeom>
            <a:avLst/>
            <a:gdLst/>
            <a:ahLst/>
            <a:cxnLst/>
            <a:rect r="r" b="b" t="t" l="l"/>
            <a:pathLst>
              <a:path h="2016038" w="780757">
                <a:moveTo>
                  <a:pt x="0" y="0"/>
                </a:moveTo>
                <a:lnTo>
                  <a:pt x="780756" y="0"/>
                </a:lnTo>
                <a:lnTo>
                  <a:pt x="780756" y="2016038"/>
                </a:lnTo>
                <a:lnTo>
                  <a:pt x="0" y="20160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5277617"/>
            <a:ext cx="7002090" cy="382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📱 Reconocimiento de voz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  Asistentes personales o control por comandos hablados en   dispositivos móviles.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📷 Clasificación de imágenes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Identificar objetos, plantas, alimentos, etc., directamente en el dispositivo.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🎥 Detección de rostros o expresiones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Para cámaras inteligentes, sistemas de seguridad o interacción hombre-máquina.</a:t>
            </a:r>
          </a:p>
          <a:p>
            <a:pPr algn="just" marL="367031" indent="-183515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🧠 Aplicaciones de IA en IoT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Sensores inteligentes que toman decisiones en el borde sin conexión a la nube.</a:t>
            </a: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433210"/>
            <a:ext cx="6088395" cy="171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2"/>
              </a:lnSpc>
            </a:pPr>
            <a:r>
              <a:rPr lang="en-US" sz="4516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TENSORFLOW LITE APLICACIONES REALES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DAGnoMS1BCg</dc:identifier>
  <dcterms:modified xsi:type="dcterms:W3CDTF">2011-08-01T06:04:30Z</dcterms:modified>
  <cp:revision>1</cp:revision>
  <dc:title>Pink and Purple Illustrative Computer Technology Presentation</dc:title>
</cp:coreProperties>
</file>