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91" r:id="rId4"/>
    <p:sldId id="329" r:id="rId5"/>
    <p:sldId id="478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6" r:id="rId41"/>
    <p:sldId id="537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28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0501" autoAdjust="0"/>
  </p:normalViewPr>
  <p:slideViewPr>
    <p:cSldViewPr snapToGrid="0" showGuides="1">
      <p:cViewPr varScale="1">
        <p:scale>
          <a:sx n="48" d="100"/>
          <a:sy n="48" d="100"/>
        </p:scale>
        <p:origin x="-153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138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Int16  意思是16位整数(16bit integer)，相当于short</a:t>
            </a:r>
            <a:endParaRPr lang="zh-CN" altLang="en-US" dirty="0"/>
          </a:p>
          <a:p>
            <a:r>
              <a:rPr lang="zh-CN" altLang="en-US" dirty="0"/>
              <a:t>Int32  意思是32位整数(32bit integer), 相当于 int  </a:t>
            </a:r>
            <a:endParaRPr lang="zh-CN" altLang="en-US" dirty="0"/>
          </a:p>
          <a:p>
            <a:r>
              <a:rPr lang="zh-CN" altLang="en-US" dirty="0"/>
              <a:t>Int64  意思是64位整数(64bit </a:t>
            </a:r>
            <a:r>
              <a:rPr lang="zh-CN" altLang="en-US" dirty="0" smtClean="0"/>
              <a:t>interger</a:t>
            </a:r>
            <a:r>
              <a:rPr lang="zh-CN" altLang="en-US" dirty="0"/>
              <a:t>), 相当于 </a:t>
            </a:r>
            <a:r>
              <a:rPr lang="zh-CN" altLang="en-US" dirty="0" smtClean="0"/>
              <a:t>long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&lt;U11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表示字节顺序，小端（最小有效字节存储在最小地址中）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，数据类型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表示元素位长，数据大小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np.ix_函数就是输入两个数组，产生笛卡尔积的映射关系</a:t>
            </a:r>
            <a:endParaRPr lang="zh-CN" altLang="en-US"/>
          </a:p>
          <a:p>
            <a:r>
              <a:rPr lang="zh-CN" altLang="en-US"/>
              <a:t>np.ix_函数，将数组[1,5,7,2]和数组[0,3,1,2]产生笛卡尔积，就是得到(1,0)，(1,3)，(1,1)，(1,2)；(5,0)，(5,3)，(5,1)，(5,2)；(7,0)，(7,3)，(7,1)，(7,2)；(2,0)，(2,3)，(2,1)，(2,2)；</a:t>
            </a:r>
            <a:endParaRPr lang="zh-CN" altLang="en-US"/>
          </a:p>
          <a:p>
            <a:r>
              <a:rPr lang="zh-CN" altLang="en-US"/>
              <a:t>就是按照坐标(1,0)，(1,3)，(1,1)，(1,2)取得 arr2 所对应的元素4，7，5，6，</a:t>
            </a:r>
            <a:endParaRPr lang="zh-CN" altLang="en-US"/>
          </a:p>
          <a:p>
            <a:r>
              <a:rPr lang="zh-CN" altLang="en-US"/>
              <a:t>(5,0)，(5,3)，(5,1)，(5,2)取得 arr2 所对应的元素20，23，21，22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对于二维 ndarray，transpose在不指定参数是默认是矩阵转置。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055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节：</a:t>
            </a:r>
            <a:r>
              <a:rPr lang="en-US" altLang="zh-CN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zh-CN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umPy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r>
              <a:rPr lang="en-US" altLang="zh-CN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3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基础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数组介绍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54537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初识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0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607388"/>
            <a:ext cx="9582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之前的过程中，我们了解到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没有数组对象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的。一般都是用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序列类型替代数组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对象，其实就是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弥补了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语言中没有数组的问题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，同时提供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（一般用到三维数组）的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各种矢量运算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我们的各种复杂的数组矢量计算问题。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4433" y="5656346"/>
            <a:ext cx="946313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1600" dirty="0" smtClean="0">
                <a:ln w="0"/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多维数组的矢量计算是科学计算和数据分析的基础操作，几乎所有的数据分析计算都是基于多维数组（以二维数组居多）的计算。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4433" y="3766193"/>
            <a:ext cx="2383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数组创建语法：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400948" y="4268360"/>
            <a:ext cx="6533630" cy="950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一维数组对象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（一维度值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[, </a:t>
            </a:r>
            <a:r>
              <a:rPr lang="en-US" altLang="zh-CN" sz="1400" b="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类型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二维数组对象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维度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值，二维度值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）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[, </a:t>
            </a:r>
            <a:r>
              <a:rPr lang="en-US" altLang="zh-CN" sz="1400" b="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三维数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组对象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维度值，二维度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值，三维度值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）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[, </a:t>
            </a:r>
            <a:r>
              <a:rPr lang="en-US" altLang="zh-CN" sz="1400" b="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8055431" y="3683228"/>
            <a:ext cx="0" cy="18322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059296" y="5515429"/>
            <a:ext cx="23839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055431" y="3821727"/>
            <a:ext cx="3281909" cy="16937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86501" y="3869339"/>
            <a:ext cx="1785257" cy="1533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8186501" y="4390478"/>
            <a:ext cx="178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186501" y="4896174"/>
            <a:ext cx="178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725602" y="3867152"/>
            <a:ext cx="0" cy="15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342459" y="3867152"/>
            <a:ext cx="0" cy="15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186501" y="3453577"/>
            <a:ext cx="713662" cy="41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978213" y="3465858"/>
            <a:ext cx="721326" cy="41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900163" y="3452029"/>
            <a:ext cx="1799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0700781" y="3452029"/>
            <a:ext cx="1" cy="150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975182" y="4982076"/>
            <a:ext cx="724357" cy="41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543332" y="3658486"/>
            <a:ext cx="1841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8720383" y="3456468"/>
            <a:ext cx="721195" cy="41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9351397" y="3447823"/>
            <a:ext cx="723588" cy="41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9967897" y="3963247"/>
            <a:ext cx="724417" cy="41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9975182" y="4472988"/>
            <a:ext cx="724833" cy="42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0378272" y="3658486"/>
            <a:ext cx="1" cy="150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155377" y="36832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二维度值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474451" y="53453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96323" y="351376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三维度值（轴）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 animBg="1"/>
      <p:bldP spid="29" grpId="0" animBg="1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创建 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ndarry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21915"/>
            <a:ext cx="47044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ndarry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数组）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825104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创建数组最简单的办法就是使用 </a:t>
            </a:r>
            <a:r>
              <a:rPr lang="en-US" altLang="zh-CN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它接受一切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对象（包括其他数组），然后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产生一个新的含有传入数据的</a:t>
            </a:r>
            <a:r>
              <a:rPr lang="en-US" altLang="zh-CN" sz="1600" dirty="0" err="1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4433" y="3182291"/>
            <a:ext cx="5133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数组创建：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（基于列表类型创建 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q01-demo01.py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14986" y="3722729"/>
            <a:ext cx="3434385" cy="2286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import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np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创建一个列表对象</a:t>
            </a:r>
            <a:r>
              <a:rPr lang="en-US" altLang="zh-CN" sz="1400" dirty="0" smtClean="0">
                <a:solidFill>
                  <a:schemeClr val="accent6"/>
                </a:solidFill>
              </a:rPr>
              <a:t>data1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ata1 = [6, 7.5, 8, 0, 1]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ndarray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对象（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数组）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rr1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data1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'arr1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arr1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582170" y="4189890"/>
            <a:ext cx="3434385" cy="537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数组：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[ 6.   7.5  8.   0.   1. 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5542" y="5152612"/>
            <a:ext cx="568202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使用序列类型列表创建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类型，是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模块中创建数组的最常用的方式，也是最简单快捷的一种方式。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856" y="5138098"/>
            <a:ext cx="2859314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860" y="516649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数组创建语法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创建 多维数组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21914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多维数组的创建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679960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类型是科学计算和数据分析主要使用的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一般常指（一维以上的数组，一般最多是三维数组即可）。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实际开发中经常使用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为参数快速转换多维数组（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仍然使用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4433" y="3204803"/>
            <a:ext cx="56083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多维数组创建：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（基于嵌套列表创建 </a:t>
            </a:r>
            <a:r>
              <a:rPr lang="en-US" altLang="zh-CN" sz="1400" b="1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q01-demo02.py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14986" y="3722728"/>
            <a:ext cx="3434385" cy="2286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import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np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创建一个列表对象</a:t>
            </a:r>
            <a:r>
              <a:rPr lang="en-US" altLang="zh-CN" sz="1400" dirty="0" smtClean="0">
                <a:solidFill>
                  <a:schemeClr val="accent6"/>
                </a:solidFill>
              </a:rPr>
              <a:t>data2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data2 = [[1,2,3,4], [5,6,7,8]]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ndarray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对象（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数组）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data2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'arr2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二维数组：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683770" y="3956309"/>
            <a:ext cx="1949259" cy="10043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二维数组：                                                                            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[[1 2 3 4]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[5 6 7 8]]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1028" y="5370884"/>
            <a:ext cx="60149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使用嵌套列表创建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数组时，自动转换成二维数组结构。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shape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dtype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47593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dtpye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839616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最重要的一个特点就是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对象是一个快速而灵活的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大数据容器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可以利用这种数组对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整块数据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进行一些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数学矢量计算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945" y="3272682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是一个通用的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同构数据多维容器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其中的所有元素必须是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的数据（</a:t>
            </a:r>
            <a:r>
              <a:rPr lang="zh-CN" altLang="en-US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也可以不同，相同是为了更好地进行数据计算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每个数组都有一个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dytype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0373" y="4490644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：一个表示各维度大小的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sz="1600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dytype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：一个用于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数组数据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</a:t>
            </a:r>
            <a:endParaRPr lang="en-US" altLang="zh-CN" sz="1600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 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766127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示例：查看多维数组的维数大小和数组类型 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q01-demo03.py</a:t>
            </a:r>
            <a:endParaRPr lang="en-US" altLang="zh-CN" sz="1400" i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2715" y="4200820"/>
            <a:ext cx="94631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返回一个元组类型（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），说明该数组中有</a:t>
            </a:r>
            <a:r>
              <a:rPr lang="zh-CN" altLang="en-US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个一维数组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组成且每个数组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lang="en-US" altLang="zh-CN" sz="1600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dytype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，说明该数组中的所有数据类型为 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整型数据</a:t>
            </a:r>
            <a:endParaRPr lang="en-US" altLang="zh-CN" sz="1600" dirty="0" smtClean="0">
              <a:ln w="0"/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944" y="1660232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ch02-demo02.py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的基础上，输出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数组的维度以及数组类型。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692715" y="2225174"/>
            <a:ext cx="3434385" cy="146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输出数组维数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'arr2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的维度：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arr2.</a:t>
            </a:r>
            <a:r>
              <a:rPr lang="en-US" altLang="zh-CN" sz="1400" dirty="0">
                <a:solidFill>
                  <a:schemeClr val="accent2"/>
                </a:solidFill>
              </a:rPr>
              <a:t>shape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输出数组类型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的数组类型：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arr2.</a:t>
            </a:r>
            <a:r>
              <a:rPr lang="en-US" altLang="zh-CN" sz="1400" dirty="0">
                <a:solidFill>
                  <a:schemeClr val="accent2"/>
                </a:solidFill>
              </a:rPr>
              <a:t>dtype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4947426" y="2427477"/>
            <a:ext cx="2370173" cy="820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的维度：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(2, 4)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的数组类型：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int32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944" y="386226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代码说明：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0944" y="5217914"/>
            <a:ext cx="7363600" cy="1061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</a:t>
            </a:r>
            <a:r>
              <a:rPr lang="en-US" altLang="zh-CN" sz="14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数组中的各元素类型无需保持一致，那么我们将</a:t>
            </a:r>
            <a:r>
              <a:rPr lang="en-US" altLang="zh-CN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data2 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列表元素改为： </a:t>
            </a:r>
            <a:endParaRPr lang="en-US" altLang="zh-CN" sz="14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t-IT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data2 </a:t>
            </a:r>
            <a:r>
              <a:rPr lang="it-IT" altLang="zh-CN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[[1,'a',3,4], [5,'b',7,8</a:t>
            </a:r>
            <a:r>
              <a:rPr lang="it-IT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it-IT" altLang="zh-CN" sz="14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能正常创建数组吗？</a:t>
            </a:r>
            <a:r>
              <a:rPr lang="en-US" altLang="zh-CN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hape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执行会报错吗？</a:t>
            </a:r>
            <a:r>
              <a:rPr lang="en-US" altLang="zh-CN" sz="14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将返回什么呢？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5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创建 数组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401"/>
            <a:ext cx="35686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创建数组的其他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i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944" y="1631206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除了上述利用列表序列类型创建数组外，我们还可以使用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zeros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ones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函数快速创建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数组或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数组，在创建过程中指定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函数创建没有任何具体值的数组。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944" y="3078525"/>
            <a:ext cx="40119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zeros()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创建全零数组：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q01-demo04.py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1477" y="3078525"/>
            <a:ext cx="22472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ones()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创建全零数组：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400944" y="3533443"/>
            <a:ext cx="3434385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zh-CN" altLang="en-US" sz="1400" dirty="0">
                <a:solidFill>
                  <a:schemeClr val="accent6"/>
                </a:solidFill>
              </a:rPr>
              <a:t>名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arr_zerons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的全零一维数组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arr_zeros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zeros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arr_zeros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arr_zeros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6284" y="3896535"/>
            <a:ext cx="2859314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8288" y="391041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数组创建语法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7086619" y="3533443"/>
            <a:ext cx="3434385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zh-CN" altLang="en-US" sz="1400" dirty="0">
                <a:solidFill>
                  <a:schemeClr val="accent6"/>
                </a:solidFill>
              </a:rPr>
              <a:t>名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arr_ones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的全</a:t>
            </a:r>
            <a:r>
              <a:rPr lang="en-US" altLang="zh-CN" sz="1400" dirty="0" smtClean="0">
                <a:solidFill>
                  <a:schemeClr val="accent6"/>
                </a:solidFill>
              </a:rPr>
              <a:t>1</a:t>
            </a:r>
            <a:r>
              <a:rPr lang="zh-CN" altLang="en-US" sz="1400" dirty="0" smtClean="0">
                <a:solidFill>
                  <a:schemeClr val="accent6"/>
                </a:solidFill>
              </a:rPr>
              <a:t>二维数组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arr_ones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ones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3, 6)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arr_ones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arr_ones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40549" y="3888586"/>
            <a:ext cx="2859314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83963" y="391041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数组创建语法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6284" y="4923544"/>
            <a:ext cx="401288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arr_zeros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代表一维数组的元素个数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40549" y="4923544"/>
            <a:ext cx="372652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arr_ones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代表数组中一维数组的个数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代表每个数组中的元素个数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1306284" y="5418829"/>
            <a:ext cx="4383591" cy="558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arr_zeros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数组：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[ 0.  0.  0.  0.  0.  0.  0.  0.  0.  0.]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8128298" y="5570170"/>
            <a:ext cx="2317493" cy="122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arr_ones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数组：                                                                            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[[ 1.  1.  1.  1.  1.  1.]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[ 1.  1.  1.  1.  1.  1.]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[ 1.  1.  1.  1.  1.  1.]]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创建 多维数组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401"/>
            <a:ext cx="38763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empty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创建多维数组</a:t>
            </a:r>
            <a:endParaRPr lang="zh-CN" altLang="en-US" sz="1400" i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944" y="1631206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 函数可以创建数组，在创建过程中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分配内存空间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并且返回一些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3613" y="2325550"/>
            <a:ext cx="2418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数组：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400944" y="2795183"/>
            <a:ext cx="4208962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</a:t>
            </a:r>
            <a:r>
              <a:rPr lang="en-US" altLang="zh-CN" sz="1400" dirty="0" smtClean="0">
                <a:solidFill>
                  <a:schemeClr val="accent6"/>
                </a:solidFill>
              </a:rPr>
              <a:t>empty()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创建多维数组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arr_empty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empty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(2,3,2)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arr_empty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三维数组：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arr_empty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6284" y="3129246"/>
            <a:ext cx="2859314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8288" y="3157642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0"/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数组创建语法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6284" y="4185284"/>
            <a:ext cx="447040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arr_empty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(2,3,2)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代表三维维度（一般不会是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，二维数组的三维度值默认为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代表一维数的维度个数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代表一维数组的元素个数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6052456" y="2795183"/>
            <a:ext cx="4383591" cy="24404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arr_empty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三维数组：                                                                       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[[[  6.91393911e-310   1.82140265e-316]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[  6.91393930e-310   6.91393929e-310]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[  2.37151510e-322   3.16202013e-322]]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[[  0.00000000e+000   6.91393453e-310]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[  6.91393927e-310   6.91393465e-310]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[  6.91393453e-310   6.91393453e-310]]]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9" grpId="0" animBg="1"/>
      <p:bldP spid="20" grpId="0"/>
      <p:bldP spid="24" grpId="0" bldLvl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range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（）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构建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401"/>
            <a:ext cx="38908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构建数组</a:t>
            </a:r>
            <a:endParaRPr lang="zh-CN" altLang="en-US" sz="1400" i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0944" y="1631206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（）的数组版。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3613" y="2325550"/>
            <a:ext cx="2831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rrange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（）创建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数组：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400944" y="2795183"/>
            <a:ext cx="4208962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arange</a:t>
            </a:r>
            <a:r>
              <a:rPr lang="en-US" altLang="zh-CN" sz="1400" dirty="0" smtClean="0">
                <a:solidFill>
                  <a:schemeClr val="accent6"/>
                </a:solidFill>
              </a:rPr>
              <a:t>()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6284" y="3139747"/>
            <a:ext cx="2859314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06284" y="4185284"/>
            <a:ext cx="4303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构建一维数组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1, 2, 3, 4 ]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26356" y="232555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另一种用法构建二维数组：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6473687" y="2795183"/>
            <a:ext cx="4208962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arange</a:t>
            </a:r>
            <a:r>
              <a:rPr lang="en-US" altLang="zh-CN" sz="1400" dirty="0" smtClean="0">
                <a:solidFill>
                  <a:schemeClr val="accent6"/>
                </a:solidFill>
              </a:rPr>
              <a:t>()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[[6,7,8,9],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(4)]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9027" y="4185284"/>
            <a:ext cx="4303622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构建二维数组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[ 6, 7, 8, 9 ]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[ 0, 1, 2, 3]}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9027" y="3136606"/>
            <a:ext cx="4071259" cy="3110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9" grpId="0" animBg="1"/>
      <p:bldP spid="24" grpId="0" animBg="1"/>
      <p:bldP spid="13" grpId="0"/>
      <p:bldP spid="14" grpId="0" animBg="1"/>
      <p:bldP spid="15" grpId="0" bldLvl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补充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401"/>
            <a:ext cx="51379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模块构建数组的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400" i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1036" y="1704373"/>
            <a:ext cx="94631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数组创建函数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91771" y="2292134"/>
          <a:ext cx="9448799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6564"/>
                <a:gridCol w="7002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将输入数据（列表、元组、数组或其他序列类型）转换为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。要么推断出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，要么显式指定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。默认直接复制输入数据。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asarry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将输入转换为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ndarray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，如果输入本身就是一个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ndarray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就不进行复制。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arange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类似于内置的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，但返回的是一个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ndarray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而不是列表。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ones</a:t>
                      </a:r>
                      <a:r>
                        <a:rPr lang="en-US" altLang="zh-CN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, </a:t>
                      </a:r>
                      <a:r>
                        <a:rPr lang="en-US" altLang="zh-CN" sz="14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ones_like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根据指定形状和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创建一个全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数组。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ones_like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以另一个数组为参数，并根据其形状和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dtype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创建一个全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zeros , </a:t>
                      </a:r>
                      <a:r>
                        <a:rPr lang="en-US" altLang="zh-CN" sz="1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zeros_like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类似于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ones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ones_like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，只不过产生的是全零的数组。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 , </a:t>
                      </a:r>
                      <a:r>
                        <a:rPr lang="en-US" altLang="zh-CN" sz="1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empty_like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创建全新数组，只分配内存空间不填充值，但在返回时会显示一些垃圾值。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eye , identity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创建一个正方的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N*N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单位矩阵（对角线为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，其余为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ndarry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中的数据类型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ndaray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中的数据类型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248147" y="1872795"/>
            <a:ext cx="8940882" cy="265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模块的作用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：数组索引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</a:t>
            </a:r>
            <a:r>
              <a:rPr lang="en-US" altLang="zh-CN" sz="1400" b="0" dirty="0" err="1" smtClean="0">
                <a:solidFill>
                  <a:schemeClr val="accent6"/>
                </a:solidFill>
              </a:rPr>
              <a:t>ndarray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数据类型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4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：高维数组切片索引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5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：布尔索引 和 花式索引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6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：数组转置和轴对换</a:t>
            </a:r>
            <a:endParaRPr lang="en-US" altLang="zh-CN" sz="1400" b="0" dirty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ndarray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607388"/>
            <a:ext cx="9582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之前我们了解到，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数组）中的元素类型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可以一致，也可以不一致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但是如果我们在创建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对象时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，则数组对象元素类型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必须一致，否则报错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4433" y="2619541"/>
            <a:ext cx="3206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类型参数构建数组：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729318" y="3081206"/>
            <a:ext cx="4208962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[1,2,3],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smtClean="0">
                <a:solidFill>
                  <a:schemeClr val="accent4">
                    <a:lumMod val="75000"/>
                  </a:schemeClr>
                </a:solidFill>
              </a:rPr>
              <a:t>np.int32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r>
              <a:rPr lang="zh-CN" altLang="en-US" sz="1400" dirty="0">
                <a:solidFill>
                  <a:schemeClr val="accent6"/>
                </a:solidFill>
              </a:rPr>
              <a:t>类型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.dtype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92442" y="3445935"/>
            <a:ext cx="3996885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634658" y="4471307"/>
            <a:ext cx="430362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b="1" dirty="0" err="1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数组类型： 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6607933" y="3081206"/>
            <a:ext cx="4829323" cy="1759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np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1400" dirty="0" smtClean="0">
                <a:solidFill>
                  <a:schemeClr val="accent2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[1.1, 2.7, 3.5],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smtClean="0">
                <a:solidFill>
                  <a:schemeClr val="accent4">
                    <a:lumMod val="75000"/>
                  </a:schemeClr>
                </a:solidFill>
              </a:rPr>
              <a:t>np.int64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输出数组类型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r>
              <a:rPr lang="zh-CN" altLang="en-US" sz="1400" dirty="0">
                <a:solidFill>
                  <a:schemeClr val="accent6"/>
                </a:solidFill>
              </a:rPr>
              <a:t>类型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.dtype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07888" y="3393945"/>
            <a:ext cx="4633697" cy="30105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513274" y="4921250"/>
            <a:ext cx="4303622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3]</a:t>
            </a:r>
            <a:endParaRPr lang="en-US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数组类型： 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13274" y="5791620"/>
            <a:ext cx="430362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数组中的每一个元素类型由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float64 </a:t>
            </a: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转换成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整型数据，因此小数部分被截取只保留整数部分。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34658" y="5022362"/>
            <a:ext cx="4303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Ubuntu64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位系统中，若不指定</a:t>
            </a: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类型，默认为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2130" y="27127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q01-demo05.py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ldLvl="0" animBg="1"/>
      <p:bldP spid="35" grpId="0" animBg="1"/>
      <p:bldP spid="38" grpId="0" animBg="1"/>
      <p:bldP spid="39" grpId="0" bldLvl="0" animBg="1"/>
      <p:bldP spid="40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ndarray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1607388"/>
            <a:ext cx="95821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如此强大和灵活的原因之一。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多数情况下，他们直接映射到响应的机器表示，这使得“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读写磁盘上的二进制流数据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”以及“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集成低级语言代码（如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”等工作变得更加简单。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的命名方式相同：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一个类型名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后面跟一个用于表示各元素位长度的数字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标准的双精度浮点值（即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对象）需要占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个字节（即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因此，该类型在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中就记作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float64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数据类型列表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49023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的常用数据类型列表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1036" y="1550946"/>
          <a:ext cx="478522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671"/>
                <a:gridCol w="361455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用一个字节存储的布尔类型（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inti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由所在平台决定其大小的整数（一般为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int32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int8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一个字节大小，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int16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32767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int32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 ** 31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32 -1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 ** 63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63 - 1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uint8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uint16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65535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32 - 1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uint64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64 - 1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73340" y="1548864"/>
          <a:ext cx="6096001" cy="27870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7717"/>
                <a:gridCol w="332828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float16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半精度浮点数：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float32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单精度浮点数：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float64</a:t>
                      </a:r>
                      <a:r>
                        <a:rPr lang="zh-CN" alt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双精度浮点数：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complex64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复数，分别用两个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位浮点数表示实部和虚部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complex128</a:t>
                      </a:r>
                      <a:r>
                        <a:rPr lang="zh-CN" alt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</a:t>
                      </a:r>
                      <a:endParaRPr lang="en-US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复数，分别用两个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位浮点数表示实部和虚部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数据类型转换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40366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3613" y="1695905"/>
            <a:ext cx="95821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在实际应用中，我们可以使用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函数显式地进行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3613" y="2325550"/>
            <a:ext cx="62807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（）进行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对象类型转换：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q01-demo06.py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787375" y="2875559"/>
            <a:ext cx="4773081" cy="2422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创建一个整型数组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(5), 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r>
              <a:rPr lang="en-US" altLang="zh-CN" sz="1400" dirty="0">
                <a:solidFill>
                  <a:schemeClr val="accent2"/>
                </a:solidFill>
              </a:rPr>
              <a:t>=np.int64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输出数组并显示数组类型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数组类型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en-US" altLang="zh-CN" sz="1400" dirty="0" err="1">
                <a:solidFill>
                  <a:schemeClr val="accent6"/>
                </a:solidFill>
              </a:rPr>
              <a:t>ndarray</a:t>
            </a:r>
            <a:r>
              <a:rPr lang="zh-CN" altLang="en-US" sz="1400" dirty="0">
                <a:solidFill>
                  <a:schemeClr val="accent6"/>
                </a:solidFill>
              </a:rPr>
              <a:t>数据类型转换成浮点型</a:t>
            </a:r>
            <a:r>
              <a:rPr lang="en-US" altLang="zh-CN" sz="1400" dirty="0">
                <a:solidFill>
                  <a:schemeClr val="accent6"/>
                </a:solidFill>
              </a:rPr>
              <a:t>float64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.astype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(np.</a:t>
            </a:r>
            <a:r>
              <a:rPr lang="en-US" altLang="zh-CN" sz="1400" dirty="0">
                <a:solidFill>
                  <a:schemeClr val="accent2"/>
                </a:solidFill>
              </a:rPr>
              <a:t>float64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数组类型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2715" y="4647591"/>
            <a:ext cx="3996885" cy="3047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53921" y="3208930"/>
            <a:ext cx="4303622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1 2 3 4]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arr_float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float64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7374" y="5502911"/>
            <a:ext cx="898222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中，整数被转换成了浮点数。如果将浮点数转换成整数，则小数部分将会被截断。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如果某字符串类型的数组元素都为字符数字，也可以利用 </a:t>
            </a:r>
            <a:r>
              <a:rPr lang="en-US" altLang="zh-CN" sz="12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en-US" altLang="zh-CN" sz="1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函数转换为数值形式。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若转换过程中出现错误不能完成转换，则会引发一个 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TypeError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数据类型转换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51892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补充：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（）函数的使用技巧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3613" y="1695905"/>
            <a:ext cx="9582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将数组的类型转换成另一个数组的类型。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3613" y="2325550"/>
            <a:ext cx="81311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astype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（）将浮点型类型的数组转换成整型数据类型的数组：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q01-demo07.py</a:t>
            </a:r>
            <a:r>
              <a:rPr lang="zh-CN" altLang="en-US" sz="14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758347" y="2730418"/>
            <a:ext cx="4773081" cy="3982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创建一个整型一维数组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数组类型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创建一个浮点型二维数组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([[1.1,2.7], [5.7,6.3]])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数组类型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将</a:t>
            </a:r>
            <a:r>
              <a:rPr lang="en-US" altLang="zh-CN" sz="1400" dirty="0" err="1">
                <a:solidFill>
                  <a:schemeClr val="accent6"/>
                </a:solidFill>
              </a:rPr>
              <a:t>arr_float</a:t>
            </a:r>
            <a:r>
              <a:rPr lang="zh-CN" altLang="en-US" sz="1400" dirty="0">
                <a:solidFill>
                  <a:schemeClr val="accent6"/>
                </a:solidFill>
              </a:rPr>
              <a:t>数组类型转换成</a:t>
            </a:r>
            <a:r>
              <a:rPr lang="en-US" altLang="zh-CN" sz="1400" dirty="0" err="1">
                <a:solidFill>
                  <a:schemeClr val="accent6"/>
                </a:solidFill>
              </a:rPr>
              <a:t>arr_int</a:t>
            </a:r>
            <a:r>
              <a:rPr lang="zh-CN" altLang="en-US" sz="1400" dirty="0">
                <a:solidFill>
                  <a:schemeClr val="accent6"/>
                </a:solidFill>
              </a:rPr>
              <a:t>数组类型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arr_float.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</a:rPr>
              <a:t>astype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arr_int.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数组类型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arr_temp.</a:t>
            </a:r>
            <a:r>
              <a:rPr lang="en-US" altLang="zh-CN" sz="1400" dirty="0" err="1">
                <a:solidFill>
                  <a:schemeClr val="accent2"/>
                </a:solidFill>
              </a:rPr>
              <a:t>dtype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8661" y="5821782"/>
            <a:ext cx="4284139" cy="33227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57122" y="2832084"/>
            <a:ext cx="4303622" cy="2584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arr_int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1 2 3 4]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arr_int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int32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arr_float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  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[[ 1.1  2.7]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[ 5.7  6.3]]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arr_float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float64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arr_temp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 2]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[5 6]]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arr_temp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7122" y="5650789"/>
            <a:ext cx="430362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后发现，浮点类型的数组 </a:t>
            </a: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arr_float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中的元素都转化成的整型数据类型，小数位被截取。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 bldLvl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数组的索引和切片索引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掌握各维度数组中的索引、切片索引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数组矢量运算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33313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数组矢量运算概述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0601" y="1607388"/>
            <a:ext cx="10797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数组很重要，因为它使你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不用编写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复杂的循环语句即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可对数据执行批量运算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。这通常就叫做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矢量化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Vectorization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大小相等的数组之间的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任何算数运算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都会将运算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应用到元素级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590514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示例：矩阵的各种与标量之间的运算操作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q01-demo08.py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95682" y="3683845"/>
            <a:ext cx="6500090" cy="1248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</a:t>
            </a:r>
            <a:r>
              <a:rPr lang="zh-CN" altLang="en-US" sz="1400" dirty="0">
                <a:solidFill>
                  <a:schemeClr val="accent6"/>
                </a:solidFill>
              </a:rPr>
              <a:t>二维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数组矩阵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arr</a:t>
            </a:r>
            <a:r>
              <a:rPr lang="en-US" altLang="zh-CN" sz="1400" dirty="0" smtClean="0">
                <a:solidFill>
                  <a:schemeClr val="accent6"/>
                </a:solidFill>
              </a:rPr>
              <a:t>(</a:t>
            </a:r>
            <a:r>
              <a:rPr lang="zh-CN" altLang="en-US" sz="1400" dirty="0" smtClean="0">
                <a:solidFill>
                  <a:schemeClr val="accent6"/>
                </a:solidFill>
              </a:rPr>
              <a:t>浮点类型</a:t>
            </a:r>
            <a:r>
              <a:rPr lang="en-US" altLang="zh-CN" sz="1400" dirty="0" smtClean="0">
                <a:solidFill>
                  <a:schemeClr val="accent6"/>
                </a:solidFill>
              </a:rPr>
              <a:t>)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</a:t>
            </a:r>
            <a:r>
              <a:rPr lang="en-US" altLang="zh-CN" sz="1400" dirty="0" err="1">
                <a:solidFill>
                  <a:schemeClr val="accent2"/>
                </a:solidFill>
              </a:rPr>
              <a:t>.array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(1,5),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(6,10)],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</a:rPr>
              <a:t>np.float64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输出数组</a:t>
            </a:r>
            <a:r>
              <a:rPr lang="zh-CN" altLang="en-US" sz="1400" dirty="0">
                <a:solidFill>
                  <a:schemeClr val="accent6"/>
                </a:solidFill>
              </a:rPr>
              <a:t>类型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09395" y="4470409"/>
            <a:ext cx="1768433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        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[[ 1.  2.  3.  4.]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[ 6.  7.  8.  9.]]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5682" y="3256100"/>
            <a:ext cx="3001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首先，创建一个二维数组</a:t>
            </a:r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数组矢量运算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8" name="标题 1"/>
          <p:cNvSpPr txBox="1"/>
          <p:nvPr/>
        </p:nvSpPr>
        <p:spPr>
          <a:xfrm>
            <a:off x="958742" y="1745898"/>
            <a:ext cx="4829323" cy="968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矩阵自乘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arr1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矩阵自乘结果：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arr1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3704" y="2085334"/>
            <a:ext cx="1993039" cy="3095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58742" y="2858267"/>
            <a:ext cx="4303622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arr1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矩阵自乘结果：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 1.   4.   9.  16.]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[ 36.  49.  64.  81.]]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8742" y="921559"/>
            <a:ext cx="3780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矩阵自乘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二维数组中的每个元素都乘以自身得到一个新的结果。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770" y="902316"/>
            <a:ext cx="3780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矩阵自减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二维数组中的每个元素都减去自身得到一个新的结果。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6829770" y="1745898"/>
            <a:ext cx="4829323" cy="968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矩阵自乘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‘arr2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矩阵自减结果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arr2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5078" y="2075272"/>
            <a:ext cx="1993039" cy="3095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29770" y="2863989"/>
            <a:ext cx="4303622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矩阵自减结果：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  0.  0.  0.]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  0.  0.  0.]]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704" y="3882727"/>
            <a:ext cx="3780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与标量相除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一个标量数字除以二维数组中的每个元素得到一个新的结果。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793704" y="4696319"/>
            <a:ext cx="4829323" cy="968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与标量相除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arr3 = 1 /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'arr3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矩阵与标量除法结果：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arr3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9012" y="5025693"/>
            <a:ext cx="1993039" cy="3095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3704" y="5814410"/>
            <a:ext cx="4303622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矩阵与标量除法结果：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[[ 1.          0.5         0.33333333  0.25      ]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[ 0.16666667  0.14285714  0.125       0.11111111]]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29770" y="3882727"/>
            <a:ext cx="4829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二维数组中的每个元素计算自身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次幂得到一个新的结果。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6829770" y="4699210"/>
            <a:ext cx="4829323" cy="968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矩阵</a:t>
            </a:r>
            <a:r>
              <a:rPr lang="en-US" altLang="zh-CN" sz="1400" dirty="0">
                <a:solidFill>
                  <a:schemeClr val="accent6"/>
                </a:solidFill>
              </a:rPr>
              <a:t>1/2</a:t>
            </a:r>
            <a:r>
              <a:rPr lang="zh-CN" altLang="en-US" sz="1400" dirty="0">
                <a:solidFill>
                  <a:schemeClr val="accent6"/>
                </a:solidFill>
              </a:rPr>
              <a:t>次幂运算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arr4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** 0.5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矩阵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次幂运算结果：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arr4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5078" y="5028584"/>
            <a:ext cx="1993039" cy="3095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29770" y="5817301"/>
            <a:ext cx="4303622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arr4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次幂运算结果：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[[ 1.          1.41421356  1.73205081  2.        ]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[ 2.44948974  2.64575131  2.82842712  3.        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索引与切片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基本索引与切片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0601" y="1607388"/>
            <a:ext cx="10797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数组的索引是一个非常强大的且丰富的内容，因为选取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数据子集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单位各元素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的方式有很多。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维数组很简单。从表面上看，它们跟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列表的功能差不多。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546972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示例：一维数组索引和切片的应用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q01-demo09.py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023151"/>
            <a:ext cx="4237111" cy="3529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10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使用索引查找下标为</a:t>
            </a:r>
            <a:r>
              <a:rPr lang="en-US" altLang="zh-CN" sz="1400" dirty="0">
                <a:solidFill>
                  <a:schemeClr val="accent6"/>
                </a:solidFill>
              </a:rPr>
              <a:t>5</a:t>
            </a:r>
            <a:r>
              <a:rPr lang="zh-CN" altLang="en-US" sz="1400" dirty="0">
                <a:solidFill>
                  <a:schemeClr val="accent6"/>
                </a:solidFill>
              </a:rPr>
              <a:t>的元素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[5]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索引查询结果：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使用切片查找下标</a:t>
            </a:r>
            <a:r>
              <a:rPr lang="en-US" altLang="zh-CN" sz="1400" dirty="0">
                <a:solidFill>
                  <a:schemeClr val="accent6"/>
                </a:solidFill>
              </a:rPr>
              <a:t>5~7</a:t>
            </a:r>
            <a:r>
              <a:rPr lang="zh-CN" altLang="en-US" sz="1400" dirty="0">
                <a:solidFill>
                  <a:schemeClr val="accent6"/>
                </a:solidFill>
              </a:rPr>
              <a:t>的元素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[5:8]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切片子集结果：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设置切片中的所有元素新值为</a:t>
            </a:r>
            <a:r>
              <a:rPr lang="en-US" altLang="zh-CN" sz="1400" dirty="0">
                <a:solidFill>
                  <a:schemeClr val="accent6"/>
                </a:solidFill>
              </a:rPr>
              <a:t>15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15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重新赋值后的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56480" y="3639055"/>
            <a:ext cx="4743863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1 2 3 4 5 6 7 8 9]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索引查询结果：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[5:8]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切片子集结果：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 6 7]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重新赋值后的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[ 0  1  2  3  4 15 15 15  8  9]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一维数组索引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60602" y="1012304"/>
            <a:ext cx="976705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从上个案例中可以看出，当将一个标量值赋值给一个切片时（如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[5:8] = 12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），该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值会自动赋值给整个切片元素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003331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示例：数组切片赋值操作演示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q01-demo10.py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523053"/>
            <a:ext cx="4237111" cy="3529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10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获取数组切片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arr_slice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切片索引单元素赋值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arr_slice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12345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arr_slice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切片数据：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arr_slice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切片全区域赋值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arr_slice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: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66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数组数据：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0023" y="3026082"/>
            <a:ext cx="4743863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1 2 3 4 5 6 7 8 9]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arr_slice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切片数据：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 5 12345     7]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数组数据：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[ 0  1  2  3  4 66 66 66  8  9]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40263" y="4481003"/>
            <a:ext cx="520350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跟列表最重要的区别在于，数组切片是原始数组的视图。这意味着数据不会被复制，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视图上的任何修改都会反映到源数组上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如果想要得到的是 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ndarry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切片的一份副本而非视图，就需要显式地进行复制操作。如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[5:8].copy()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模块入门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模块在数据科学计算与分析领域的作用及主要功能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二维数组索引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07398"/>
            <a:ext cx="33313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二维度数组的索引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0602" y="1476762"/>
            <a:ext cx="7299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对于高维度数组，索引和切片技术能做更多的操作。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组对象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维度下标索引值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一维度元素下标索引值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个二维数组中，各索引位置上的元素值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不在是标量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590514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示例：二维数组索引和切片的应用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q01-demo11.py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066694"/>
            <a:ext cx="4237111" cy="2027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创建一个二维数组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[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(1,4),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(4,7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(7,10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CN" sz="1400" dirty="0">
                <a:solidFill>
                  <a:schemeClr val="accent2"/>
                </a:solidFill>
              </a:rPr>
              <a:t>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使用索引查看</a:t>
            </a:r>
            <a:r>
              <a:rPr lang="en-US" altLang="zh-CN" sz="1400" dirty="0">
                <a:solidFill>
                  <a:schemeClr val="accent6"/>
                </a:solidFill>
              </a:rPr>
              <a:t>arr2d</a:t>
            </a:r>
            <a:r>
              <a:rPr lang="zh-CN" altLang="en-US" sz="1400" dirty="0">
                <a:solidFill>
                  <a:schemeClr val="accent6"/>
                </a:solidFill>
              </a:rPr>
              <a:t>的元素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arr2d[</a:t>
            </a:r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52137" y="5221112"/>
            <a:ext cx="4235863" cy="1477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      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 2 3]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[4 5 6]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[7 8 9]]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 8 9]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3240862"/>
            <a:ext cx="520350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我们可以对各元素使用递归进行访问，但这样做比较麻烦。利用</a:t>
            </a: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模块的话，可以直接传入一个以逗号隔开的索引列表来选取单个元素。也就是说，下面两种方式是等价的：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6096000" y="4352867"/>
            <a:ext cx="4237111" cy="1289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访问二维数组中的某个元素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'arr2d[0][2]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的值：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arr2d[</a:t>
            </a:r>
            <a:r>
              <a:rPr lang="en-US" altLang="zh-CN" sz="1400" dirty="0" smtClean="0">
                <a:solidFill>
                  <a:schemeClr val="accent2"/>
                </a:solidFill>
              </a:rPr>
              <a:t>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][</a:t>
            </a:r>
            <a:r>
              <a:rPr lang="en-US" altLang="zh-CN" sz="1400" dirty="0" smtClean="0">
                <a:solidFill>
                  <a:schemeClr val="accent2"/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或者使用逗号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'arr2d[0, 2]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的值：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arr2d[</a:t>
            </a:r>
            <a:r>
              <a:rPr lang="en-US" altLang="zh-CN" sz="1400" dirty="0" smtClean="0">
                <a:solidFill>
                  <a:schemeClr val="accent2"/>
                </a:solidFill>
              </a:rPr>
              <a:t>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smtClean="0">
                <a:solidFill>
                  <a:schemeClr val="accent2"/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7248" y="5860954"/>
            <a:ext cx="4235863" cy="616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arr2d[0][2]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arr2d[0, 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08457" y="1308759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[0,0]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01943" y="1311762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89233" y="1311762"/>
            <a:ext cx="505878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611555" y="1803461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[1,0]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01943" y="1800458"/>
            <a:ext cx="493486" cy="496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[1,1]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95429" y="1805248"/>
            <a:ext cx="499682" cy="4880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[1,2]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08457" y="2293940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[2,0]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01943" y="2290941"/>
            <a:ext cx="493486" cy="4994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[2,1]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95429" y="2290941"/>
            <a:ext cx="493486" cy="4949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[2,2]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2646" y="90737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77459" y="91404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683422" y="90737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87509" y="139771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7509" y="187792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7509" y="235227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9" grpId="0" animBg="1"/>
      <p:bldP spid="10" grpId="0" animBg="1"/>
      <p:bldP spid="11" grpId="0" animBg="1"/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/>
      <p:bldP spid="22" grpId="0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三维数组索引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在多维数组中，如果省略了后面的索引，则返回对象会是一个维度低一点的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（它含有高一级维度上的所有数据）。而 一个三维数组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表示获取当前轴值的二维数组。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343770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维数组索引和切片的应用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q01-demo12.py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819950"/>
            <a:ext cx="4237111" cy="2027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创建一个三维数组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arr3d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[</a:t>
            </a:r>
            <a:r>
              <a:rPr lang="en-US" altLang="zh-CN" sz="1400" dirty="0">
                <a:solidFill>
                  <a:schemeClr val="accent6"/>
                </a:solidFill>
              </a:rPr>
              <a:t>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[1,2,3],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4,5,6]</a:t>
            </a:r>
            <a:r>
              <a:rPr lang="en-US" altLang="zh-CN" sz="1400" dirty="0">
                <a:solidFill>
                  <a:schemeClr val="accent6"/>
                </a:solidFill>
              </a:rPr>
              <a:t>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7,8,9],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10,11,12]</a:t>
            </a:r>
            <a:r>
              <a:rPr lang="en-US" altLang="zh-CN" sz="1400" dirty="0">
                <a:solidFill>
                  <a:schemeClr val="accent6"/>
                </a:solidFill>
              </a:rPr>
              <a:t>]</a:t>
            </a:r>
            <a:r>
              <a:rPr lang="en-US" altLang="zh-CN" sz="1400" dirty="0">
                <a:solidFill>
                  <a:schemeClr val="accent2"/>
                </a:solidFill>
              </a:rPr>
              <a:t>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'arr3d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arr3d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70994" y="3615689"/>
            <a:ext cx="4235863" cy="17248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      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[[[ 1  2  3]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[ 4  5  6]]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[[ 7  8  9]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[10 11 12]]]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33313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三维度数组的索引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三维数组索引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三维度索引的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：数组对象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三维度轴索引值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二维度下标索引值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一维度元素下标索引值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所有的索引下标值从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三维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度数组索引说明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0400" y="4205578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3886" y="4208581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11176" y="4208581"/>
            <a:ext cx="505878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3498" y="4700280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23886" y="4697277"/>
            <a:ext cx="493486" cy="496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7372" y="4702067"/>
            <a:ext cx="499682" cy="4880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02972" y="543971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77785" y="544638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3748" y="543971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91739" y="428001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1739" y="476022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" name="流程图: 数据 1"/>
          <p:cNvSpPr/>
          <p:nvPr/>
        </p:nvSpPr>
        <p:spPr>
          <a:xfrm>
            <a:off x="1930399" y="3883641"/>
            <a:ext cx="624115" cy="32923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数据 29"/>
          <p:cNvSpPr/>
          <p:nvPr/>
        </p:nvSpPr>
        <p:spPr>
          <a:xfrm>
            <a:off x="2428199" y="3883641"/>
            <a:ext cx="624115" cy="337059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数据 31"/>
          <p:cNvSpPr/>
          <p:nvPr/>
        </p:nvSpPr>
        <p:spPr>
          <a:xfrm>
            <a:off x="2911485" y="3890330"/>
            <a:ext cx="624115" cy="322545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535600" y="3890330"/>
            <a:ext cx="0" cy="949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417054" y="4518967"/>
            <a:ext cx="234815" cy="671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17054" y="4005210"/>
            <a:ext cx="234815" cy="72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>
            <a:off x="2052556" y="3571336"/>
            <a:ext cx="624115" cy="32923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数据 40"/>
          <p:cNvSpPr/>
          <p:nvPr/>
        </p:nvSpPr>
        <p:spPr>
          <a:xfrm>
            <a:off x="2540155" y="3569536"/>
            <a:ext cx="624115" cy="32626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数据 41"/>
          <p:cNvSpPr/>
          <p:nvPr/>
        </p:nvSpPr>
        <p:spPr>
          <a:xfrm>
            <a:off x="3027754" y="3576225"/>
            <a:ext cx="624115" cy="32626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653241" y="3576981"/>
            <a:ext cx="0" cy="949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840247" y="487960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90025" y="456461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727200" y="3466184"/>
            <a:ext cx="13376" cy="1912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722887" y="5371864"/>
            <a:ext cx="2660429" cy="6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557476" y="3883641"/>
            <a:ext cx="743853" cy="1536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190141" y="312482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二维度下标索引值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23738" y="524003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一维度元素下标索引值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83316" y="356656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三维度轴索引值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88031" y="2482342"/>
            <a:ext cx="9810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根据上例，我们大致可以画出一个三维数组魔方图。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标题 1"/>
          <p:cNvSpPr txBox="1"/>
          <p:nvPr/>
        </p:nvSpPr>
        <p:spPr>
          <a:xfrm>
            <a:off x="6489416" y="3232984"/>
            <a:ext cx="5107781" cy="1782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获取轴值为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r>
              <a:rPr lang="zh-CN" altLang="en-US" sz="1400" dirty="0">
                <a:solidFill>
                  <a:schemeClr val="accent6"/>
                </a:solidFill>
              </a:rPr>
              <a:t>的二维数组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'arr3d[0]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二维数组：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arr3d[</a:t>
            </a:r>
            <a:r>
              <a:rPr lang="en-US" altLang="zh-CN" sz="1400" dirty="0">
                <a:solidFill>
                  <a:schemeClr val="accent2"/>
                </a:solidFill>
              </a:rPr>
              <a:t>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获取轴值为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r>
              <a:rPr lang="zh-CN" altLang="en-US" sz="1400" dirty="0">
                <a:solidFill>
                  <a:schemeClr val="accent6"/>
                </a:solidFill>
              </a:rPr>
              <a:t>且二维度下标为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的一维数组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‘arr3d[0,1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的一维数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arr3d[</a:t>
            </a:r>
            <a:r>
              <a:rPr lang="en-US" altLang="zh-CN" sz="1400" dirty="0">
                <a:solidFill>
                  <a:schemeClr val="accent2"/>
                </a:solidFill>
              </a:rPr>
              <a:t>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获取轴值为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r>
              <a:rPr lang="zh-CN" altLang="en-US" sz="1400" dirty="0">
                <a:solidFill>
                  <a:schemeClr val="accent6"/>
                </a:solidFill>
              </a:rPr>
              <a:t>且二维度下标为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</a:rPr>
              <a:t>且元素下标为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</a:rPr>
              <a:t>的元素值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'arr3d[0,1,2]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的元素值：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arr3d[</a:t>
            </a:r>
            <a:r>
              <a:rPr lang="en-US" altLang="zh-CN" sz="1400" dirty="0">
                <a:solidFill>
                  <a:schemeClr val="accent2"/>
                </a:solidFill>
              </a:rPr>
              <a:t>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88168" y="5206937"/>
            <a:ext cx="4235863" cy="1447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arr3d[0]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的二维数组：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 2 3]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[4 5 6]]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arr3d[0,1]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 5 6]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arr3d[0,1,2]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的元素值：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86586" y="2721326"/>
            <a:ext cx="4235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思考，下面的索引会得到什么数据？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4" grpId="0"/>
      <p:bldP spid="25" grpId="0"/>
      <p:bldP spid="26" grpId="0"/>
      <p:bldP spid="2" grpId="0" animBg="1"/>
      <p:bldP spid="30" grpId="0" animBg="1"/>
      <p:bldP spid="32" grpId="0" animBg="1"/>
      <p:bldP spid="40" grpId="0" animBg="1"/>
      <p:bldP spid="41" grpId="0" animBg="1"/>
      <p:bldP spid="42" grpId="0" animBg="1"/>
      <p:bldP spid="47" grpId="0"/>
      <p:bldP spid="48" grpId="0"/>
      <p:bldP spid="59" grpId="0"/>
      <p:bldP spid="60" grpId="0"/>
      <p:bldP spid="62" grpId="0"/>
      <p:bldP spid="63" grpId="0"/>
      <p:bldP spid="64" grpId="0" animBg="1"/>
      <p:bldP spid="65" grpId="0" animBg="1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一维数组切片索引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的切片语法跟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列表中的切片语法一致。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154996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维数组切片索引的应用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q01-demo13.py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819950"/>
            <a:ext cx="4237111" cy="16069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arange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切片获取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数据，从下标索引值为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到结束的切片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[3:]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的数据：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3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87108" y="2997884"/>
            <a:ext cx="259574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1 2 3 4]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arrp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[3:]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 4]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一维度</a:t>
            </a:r>
            <a:r>
              <a:rPr lang="zh-CN" altLang="en-US" sz="25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数组的切片索引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二维数组切片索引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459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二维数组的切片方式更加灵活多样。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154996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示例：二维数组切片索引的应用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q01-demo14.py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819950"/>
            <a:ext cx="4237111" cy="33195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创建一个二维数组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([[1,2,3],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4,5,6],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7,8,9]])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输出切片数据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'arr2d[:2, 1:]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arr2d[</a:t>
            </a:r>
            <a:r>
              <a:rPr lang="en-US" altLang="zh-CN" sz="1400" dirty="0">
                <a:solidFill>
                  <a:schemeClr val="accent2"/>
                </a:solidFill>
              </a:rPr>
              <a:t>:2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1: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'arr2d[1, :2]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arr2d[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:2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'arr2d[2, :1]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arr2d[</a:t>
            </a:r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:1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'arr2d[:, :1]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arr2d[</a:t>
            </a:r>
            <a:r>
              <a:rPr lang="en-US" altLang="zh-CN" sz="1400" dirty="0">
                <a:solidFill>
                  <a:schemeClr val="accent2"/>
                </a:solidFill>
              </a:rPr>
              <a:t>: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:1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69393" y="2647834"/>
            <a:ext cx="2595749" cy="36638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数组：         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 2 3]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[4 5 6]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[7 8 9]]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arr2d[:2, 1:]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的切片：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[[2 3]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[5 6]]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arr2d[1, :2]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 5]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arr2d[2, :1]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的切片：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arr2d[:, :1]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的切片：  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[[1]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[4]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[7]]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39725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二维度</a:t>
            </a:r>
            <a:r>
              <a:rPr lang="zh-CN" altLang="en-US" sz="25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数组的切片索引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0499" y="1414611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rr2d[:2,1:]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4204" y="1901562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66487" y="1901561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18770" y="1901561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14204" y="1632483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6487" y="1632482"/>
            <a:ext cx="252283" cy="269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18770" y="1632482"/>
            <a:ext cx="252283" cy="269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18350" y="1362146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66487" y="1364248"/>
            <a:ext cx="256430" cy="2604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18770" y="1362145"/>
            <a:ext cx="248136" cy="271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21480" y="1377160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19764" y="164009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27362" y="191709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14204" y="110014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60285" y="1100495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85607" y="110014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75013" y="2798934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arr2d[1,:2]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28718" y="3285885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81001" y="3285884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233284" y="3285884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28718" y="3016806"/>
            <a:ext cx="252283" cy="27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81001" y="3016805"/>
            <a:ext cx="252283" cy="269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233284" y="3016805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32864" y="2746469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81001" y="2748571"/>
            <a:ext cx="256430" cy="2604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233284" y="2746468"/>
            <a:ext cx="248136" cy="271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35994" y="2761483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34278" y="30244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41876" y="3301420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728718" y="2484464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974799" y="248481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00121" y="2484464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96787" y="4185048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arr2d[2,:</a:t>
            </a:r>
            <a:r>
              <a:rPr lang="en-US" altLang="zh-CN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50492" y="4671999"/>
            <a:ext cx="252283" cy="27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002775" y="4671998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255058" y="4671998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50492" y="4402920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02775" y="4402919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255058" y="4402919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54638" y="4132583"/>
            <a:ext cx="252283" cy="2711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002775" y="4134685"/>
            <a:ext cx="256430" cy="2604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255058" y="4132582"/>
            <a:ext cx="248136" cy="271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457768" y="414759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56052" y="4410535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463650" y="4687534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50492" y="387057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996573" y="3870932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221895" y="387057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75013" y="5513509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arr2d[:,:</a:t>
            </a:r>
            <a:r>
              <a:rPr lang="en-US" altLang="zh-CN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28718" y="6000460"/>
            <a:ext cx="252283" cy="27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981001" y="6000459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233284" y="6000459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28718" y="5731381"/>
            <a:ext cx="252283" cy="27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981001" y="5731380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233284" y="5731380"/>
            <a:ext cx="252283" cy="2690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32864" y="5461044"/>
            <a:ext cx="252283" cy="27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981001" y="5463146"/>
            <a:ext cx="256430" cy="2604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233284" y="5461043"/>
            <a:ext cx="248136" cy="271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435994" y="547605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434278" y="5738996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441876" y="6015995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28718" y="5199039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974799" y="5199393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200121" y="5199039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2" grpId="0"/>
      <p:bldP spid="3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9" grpId="0"/>
      <p:bldP spid="30" grpId="0"/>
      <p:bldP spid="32" grpId="0"/>
      <p:bldP spid="3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三维数组切片索引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380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三维度切片索引更加立体。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36519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三维度数组切片索引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7399" y="3326401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50885" y="3329404"/>
            <a:ext cx="493486" cy="493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38175" y="3329404"/>
            <a:ext cx="505878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60497" y="3821103"/>
            <a:ext cx="493486" cy="4934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50885" y="3818100"/>
            <a:ext cx="493486" cy="496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44371" y="3822890"/>
            <a:ext cx="499682" cy="4880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29971" y="45605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04784" y="456720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10747" y="45605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18738" y="340083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18738" y="388104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" name="流程图: 数据 1"/>
          <p:cNvSpPr/>
          <p:nvPr/>
        </p:nvSpPr>
        <p:spPr>
          <a:xfrm>
            <a:off x="7657398" y="3004464"/>
            <a:ext cx="624115" cy="32923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数据 29"/>
          <p:cNvSpPr/>
          <p:nvPr/>
        </p:nvSpPr>
        <p:spPr>
          <a:xfrm>
            <a:off x="8155198" y="3004464"/>
            <a:ext cx="624115" cy="337059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数据 31"/>
          <p:cNvSpPr/>
          <p:nvPr/>
        </p:nvSpPr>
        <p:spPr>
          <a:xfrm>
            <a:off x="8638484" y="3011153"/>
            <a:ext cx="624115" cy="322545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262599" y="3011153"/>
            <a:ext cx="0" cy="949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144053" y="3639790"/>
            <a:ext cx="234815" cy="671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144053" y="3126033"/>
            <a:ext cx="234815" cy="72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>
            <a:off x="7779555" y="2692159"/>
            <a:ext cx="624115" cy="32923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数据 40"/>
          <p:cNvSpPr/>
          <p:nvPr/>
        </p:nvSpPr>
        <p:spPr>
          <a:xfrm>
            <a:off x="8267154" y="2690359"/>
            <a:ext cx="624115" cy="326264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数据 41"/>
          <p:cNvSpPr/>
          <p:nvPr/>
        </p:nvSpPr>
        <p:spPr>
          <a:xfrm>
            <a:off x="8754753" y="2697048"/>
            <a:ext cx="624115" cy="326264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380240" y="2697804"/>
            <a:ext cx="0" cy="949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567246" y="400042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717024" y="368543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454199" y="2587007"/>
            <a:ext cx="13376" cy="1912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49886" y="4492687"/>
            <a:ext cx="2660429" cy="6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9443950" y="3004465"/>
            <a:ext cx="584378" cy="1494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917140" y="2245648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二维度下标索引值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250737" y="4360859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一维度元素下标索引值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110315" y="268738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三维度轴索引值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4" name="标题 1"/>
          <p:cNvSpPr txBox="1"/>
          <p:nvPr/>
        </p:nvSpPr>
        <p:spPr>
          <a:xfrm>
            <a:off x="1414731" y="2718602"/>
            <a:ext cx="5107781" cy="208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创建一个三维数组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arr3d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([[[1,2,3],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4,5,6]],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[[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7,8,9],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[10,11,12]]])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三维数组切片索引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'arr3d[:2,:2,:2]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切片：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\n', arr3d[</a:t>
            </a:r>
            <a:r>
              <a:rPr lang="en-US" altLang="zh-CN" sz="1400" dirty="0">
                <a:solidFill>
                  <a:schemeClr val="accent2"/>
                </a:solidFill>
              </a:rPr>
              <a:t>:2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:2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09046" y="4965617"/>
            <a:ext cx="4235863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arr3d[:2,:2,:2]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切片：                                                                     </a:t>
            </a:r>
            <a:endParaRPr lang="zh-CN" altLang="en-US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[[ 2  5]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 11]]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50889" y="2154996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示例：三维数组切片索引的应用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q01-demo15.py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17140" y="5227612"/>
            <a:ext cx="36057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arr3d[:2,:2,1]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切片索引获取一个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4" grpId="0"/>
      <p:bldP spid="25" grpId="0"/>
      <p:bldP spid="26" grpId="0"/>
      <p:bldP spid="2" grpId="0" animBg="1"/>
      <p:bldP spid="30" grpId="0" animBg="1"/>
      <p:bldP spid="32" grpId="0" animBg="1"/>
      <p:bldP spid="40" grpId="0" animBg="1"/>
      <p:bldP spid="41" grpId="0" animBg="1"/>
      <p:bldP spid="42" grpId="0" animBg="1"/>
      <p:bldP spid="47" grpId="0"/>
      <p:bldP spid="48" grpId="0"/>
      <p:bldP spid="59" grpId="0"/>
      <p:bldP spid="60" grpId="0"/>
      <p:bldP spid="62" grpId="0"/>
      <p:bldP spid="64" grpId="0" animBg="1"/>
      <p:bldP spid="65" grpId="0" animBg="1"/>
      <p:bldP spid="39" grpId="0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布尔型索引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掌握布尔型索引在实际开发中的应用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布尔型索引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假设有一个用于存储数据的数组以及一个存储姓名的数组（姓名可能重复）。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姓名数组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为一个一维的字符数组。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存储数据的数组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np.random.randn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自动生成一些正态分布的随机数据的二维数组，。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49289" y="2787948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示例：布尔型索引应用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q01-demo16.py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327950"/>
            <a:ext cx="4237111" cy="176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创建一个存储姓名的一维数组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array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'Bob',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Jack','Bob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创建一个随机生成的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数据数组</a:t>
            </a:r>
            <a:r>
              <a:rPr lang="en-US" altLang="zh-CN" sz="1400" dirty="0" smtClean="0">
                <a:solidFill>
                  <a:schemeClr val="accent6"/>
                </a:solidFill>
              </a:rPr>
              <a:t>4</a:t>
            </a:r>
            <a:r>
              <a:rPr lang="zh-CN" altLang="en-US" sz="1400" dirty="0" smtClean="0">
                <a:solidFill>
                  <a:schemeClr val="accent6"/>
                </a:solidFill>
              </a:rPr>
              <a:t>行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列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random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>
                <a:solidFill>
                  <a:schemeClr val="accent2"/>
                </a:solidFill>
              </a:rPr>
              <a:t>randn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4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3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64480" y="3327950"/>
            <a:ext cx="4003635" cy="1477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200" b="1" dirty="0" err="1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'Bob' 'Jack' 'Bob']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[[ 0.29737902  0.09002283 -0.22285712]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[ 0.12295626  0.98188831  1.50702778]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[-0.99930277 -0.29141423  0.25437651]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[-1.20199137 -0.19251616  0.52565965]]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14077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0889" y="5300184"/>
            <a:ext cx="47451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数据数组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的维度值与姓名数组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的元素个数保持一致。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布尔型索引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011002"/>
            <a:ext cx="981059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假设每个名字都对应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数组中的一行，而我们想要选出对应于名字“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”的所有行。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跟算数运算一样，数组的比较运算符（如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）也是矢量化的。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因此，对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和字符串“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”的比较运算将会产生一个布尔型数组。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利用布尔类型的数组进行索引，最终返回的结果是对应索引数组中数据为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位置的值。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3198977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示例：显示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数组的布尔型数组，并匹配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数据行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818712"/>
            <a:ext cx="4237111" cy="1871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>
                <a:solidFill>
                  <a:schemeClr val="accent6"/>
                </a:solidFill>
              </a:rPr>
              <a:t>names</a:t>
            </a:r>
            <a:r>
              <a:rPr lang="zh-CN" altLang="en-US" sz="1400" dirty="0">
                <a:solidFill>
                  <a:schemeClr val="accent6"/>
                </a:solidFill>
              </a:rPr>
              <a:t>数组条件为</a:t>
            </a:r>
            <a:r>
              <a:rPr lang="en-US" altLang="zh-CN" sz="1400" dirty="0">
                <a:solidFill>
                  <a:schemeClr val="accent6"/>
                </a:solidFill>
              </a:rPr>
              <a:t>Bob</a:t>
            </a:r>
            <a:r>
              <a:rPr lang="zh-CN" altLang="en-US" sz="1400" dirty="0">
                <a:solidFill>
                  <a:schemeClr val="accent6"/>
                </a:solidFill>
              </a:rPr>
              <a:t>下的布尔型数据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names=='Bob'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将</a:t>
            </a:r>
            <a:r>
              <a:rPr lang="en-US" altLang="zh-CN" sz="1400" dirty="0" smtClean="0">
                <a:solidFill>
                  <a:schemeClr val="accent6"/>
                </a:solidFill>
              </a:rPr>
              <a:t>data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与</a:t>
            </a:r>
            <a:r>
              <a:rPr lang="en-US" altLang="zh-CN" sz="1400" dirty="0" smtClean="0">
                <a:solidFill>
                  <a:schemeClr val="accent6"/>
                </a:solidFill>
              </a:rPr>
              <a:t>names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数组条件关联输出条件数据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altLang="zh-CN" sz="1400" dirty="0" smtClean="0">
                <a:solidFill>
                  <a:schemeClr val="accent2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</a:t>
            </a:r>
            <a:r>
              <a:rPr lang="en-US" altLang="zh-CN" sz="1400" dirty="0" smtClean="0">
                <a:solidFill>
                  <a:schemeClr val="accent2"/>
                </a:solidFill>
              </a:rPr>
              <a:t>==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'Bob'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利用切片索引，截取部分数据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显示</a:t>
            </a:r>
            <a:endParaRPr lang="zh-CN" altLang="en-US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r>
              <a:rPr lang="en-US" altLang="zh-CN" sz="1400" dirty="0" smtClean="0">
                <a:solidFill>
                  <a:schemeClr val="accent2"/>
                </a:solidFill>
              </a:rPr>
              <a:t>[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</a:t>
            </a:r>
            <a:r>
              <a:rPr lang="en-US" altLang="zh-CN" sz="1400" dirty="0" smtClean="0">
                <a:solidFill>
                  <a:schemeClr val="accent2"/>
                </a:solidFill>
              </a:rPr>
              <a:t>==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'Bob', </a:t>
            </a:r>
            <a:r>
              <a:rPr lang="en-US" altLang="zh-CN" sz="1400" dirty="0" smtClean="0">
                <a:solidFill>
                  <a:srgbClr val="C00000"/>
                </a:solidFill>
              </a:rPr>
              <a:t>1: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17765" y="4400287"/>
            <a:ext cx="4003635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[False  True False  True]     </a:t>
            </a:r>
            <a:endParaRPr lang="da-DK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[[ 0.12295626  0.98188831  1.50702778]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[-1.20199137 -0.19251616  0.52565965]] </a:t>
            </a:r>
            <a:endParaRPr lang="da-DK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[[ 0.98188831  1.50702778]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[-0.19251616  0.52565965]]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0889" y="5785301"/>
            <a:ext cx="423711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布尔型数组的长度必须跟被索引的周长度一致。此外，还可以将布尔型数组跟切片、整数（或整数序列）混合使用。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bldLvl="0" animBg="1"/>
      <p:bldP spid="35" grpId="0" bldLvl="0" animBg="1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布尔型索引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011002"/>
            <a:ext cx="925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要选择除去“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”以外的其他值，即可以使用不等于符号（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1431774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示例：显示非“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”的数据行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1930859"/>
            <a:ext cx="4237111" cy="1423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输出非</a:t>
            </a:r>
            <a:r>
              <a:rPr lang="en-US" altLang="zh-CN" sz="1400" dirty="0">
                <a:solidFill>
                  <a:schemeClr val="accent6"/>
                </a:solidFill>
              </a:rPr>
              <a:t>Bob</a:t>
            </a:r>
            <a:r>
              <a:rPr lang="zh-CN" altLang="en-US" sz="1400" dirty="0">
                <a:solidFill>
                  <a:schemeClr val="accent6"/>
                </a:solidFill>
              </a:rPr>
              <a:t>的布尔型数组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names </a:t>
            </a:r>
            <a:r>
              <a:rPr lang="en-US" altLang="zh-CN" sz="1400" dirty="0">
                <a:solidFill>
                  <a:schemeClr val="accent2"/>
                </a:solidFill>
              </a:rPr>
              <a:t>!=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'Bob'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显示非</a:t>
            </a:r>
            <a:r>
              <a:rPr lang="en-US" altLang="zh-CN" sz="1400" dirty="0">
                <a:solidFill>
                  <a:schemeClr val="accent6"/>
                </a:solidFill>
              </a:rPr>
              <a:t>Bob</a:t>
            </a:r>
            <a:r>
              <a:rPr lang="zh-CN" altLang="en-US" sz="1400" dirty="0">
                <a:solidFill>
                  <a:schemeClr val="accent6"/>
                </a:solidFill>
              </a:rPr>
              <a:t>的</a:t>
            </a:r>
            <a:r>
              <a:rPr lang="en-US" altLang="zh-CN" sz="1400" dirty="0">
                <a:solidFill>
                  <a:schemeClr val="accent6"/>
                </a:solidFill>
              </a:rPr>
              <a:t>data</a:t>
            </a:r>
            <a:r>
              <a:rPr lang="zh-CN" altLang="en-US" sz="1400" dirty="0">
                <a:solidFill>
                  <a:schemeClr val="accent6"/>
                </a:solidFill>
              </a:rPr>
              <a:t>数据行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data[names </a:t>
            </a:r>
            <a:r>
              <a:rPr lang="en-US" altLang="zh-CN" sz="1400" dirty="0">
                <a:solidFill>
                  <a:schemeClr val="accent2"/>
                </a:solidFill>
              </a:rPr>
              <a:t>!=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'Bob']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33672" y="2116495"/>
            <a:ext cx="4003635" cy="8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True False  True False]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[[ 0.24451136  1.27532127 -1.04656177]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[ 0.07804406 -0.38335748 -1.40453857]]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031" y="3609061"/>
            <a:ext cx="9259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要选择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姓名数组满足值为“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”的数据行。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需要组合多个布尔条件，使用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（与）、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（或）之类的布尔运算符。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0889" y="4421718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示例：显示非“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”的数据行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350889" y="4920803"/>
            <a:ext cx="4237111" cy="1423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>
                <a:solidFill>
                  <a:schemeClr val="accent6"/>
                </a:solidFill>
              </a:rPr>
              <a:t>names</a:t>
            </a:r>
            <a:r>
              <a:rPr lang="zh-CN" altLang="en-US" sz="1400" dirty="0">
                <a:solidFill>
                  <a:schemeClr val="accent6"/>
                </a:solidFill>
              </a:rPr>
              <a:t>数组中是</a:t>
            </a:r>
            <a:r>
              <a:rPr lang="en-US" altLang="zh-CN" sz="1400" dirty="0">
                <a:solidFill>
                  <a:schemeClr val="accent6"/>
                </a:solidFill>
              </a:rPr>
              <a:t>Bob</a:t>
            </a:r>
            <a:r>
              <a:rPr lang="zh-CN" altLang="en-US" sz="1400" dirty="0">
                <a:solidFill>
                  <a:schemeClr val="accent6"/>
                </a:solidFill>
              </a:rPr>
              <a:t>或</a:t>
            </a:r>
            <a:r>
              <a:rPr lang="en-US" altLang="zh-CN" sz="1400" dirty="0">
                <a:solidFill>
                  <a:schemeClr val="accent6"/>
                </a:solidFill>
              </a:rPr>
              <a:t>Jack</a:t>
            </a:r>
            <a:r>
              <a:rPr lang="zh-CN" altLang="en-US" sz="1400" dirty="0">
                <a:solidFill>
                  <a:schemeClr val="accent6"/>
                </a:solidFill>
              </a:rPr>
              <a:t>的布尔型数组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mask = (names </a:t>
            </a:r>
            <a:r>
              <a:rPr lang="en-US" altLang="zh-CN" sz="1400" dirty="0">
                <a:solidFill>
                  <a:schemeClr val="accent2"/>
                </a:solidFill>
              </a:rPr>
              <a:t>==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'Bob') </a:t>
            </a:r>
            <a:r>
              <a:rPr lang="en-US" altLang="zh-CN" sz="1400" dirty="0">
                <a:solidFill>
                  <a:schemeClr val="accent2"/>
                </a:solidFill>
              </a:rPr>
              <a:t>|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(names </a:t>
            </a:r>
            <a:r>
              <a:rPr lang="en-US" altLang="zh-CN" sz="1400" dirty="0">
                <a:solidFill>
                  <a:schemeClr val="accent2"/>
                </a:solidFill>
              </a:rPr>
              <a:t>==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'Jack')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mask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显示符合条件的</a:t>
            </a:r>
            <a:r>
              <a:rPr lang="en-US" altLang="zh-CN" sz="1400" dirty="0">
                <a:solidFill>
                  <a:schemeClr val="accent6"/>
                </a:solidFill>
              </a:rPr>
              <a:t>data</a:t>
            </a:r>
            <a:r>
              <a:rPr lang="zh-CN" altLang="en-US" sz="1400" dirty="0">
                <a:solidFill>
                  <a:schemeClr val="accent6"/>
                </a:solidFill>
              </a:rPr>
              <a:t>数组数据行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data[mask]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33673" y="5008432"/>
            <a:ext cx="4003635" cy="1170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[False  True  True  True]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[[-0.04806917  0.49498854 -2.27100305]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[ 0.07804406 -0.38335748 -1.40453857]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[ 0.10925535  1.03031543  0.88438891]]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10" grpId="0"/>
      <p:bldP spid="11" grpId="0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Numerical 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的简称）是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高性能科学计算和数据分析的基础模块包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它是科学计算与数据分析中几乎所有高级工具的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构建基础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238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8803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其部分功能如下：</a:t>
            </a:r>
            <a:endParaRPr lang="zh-CN" altLang="en-US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9036" y="3297546"/>
            <a:ext cx="10246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个具有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矢量算术运算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复杂广播能力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节省空间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用于对整组数据记性快速运算的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标准数学函数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（无需编写循环）。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读取磁盘数据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的工具以及用于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操作内存映射文件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等语言编写的代码的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布尔型索引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350889" y="3144455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示例：使用布尔条件切片数据并赋值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643539"/>
            <a:ext cx="4237111" cy="2118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将所有</a:t>
            </a:r>
            <a:r>
              <a:rPr lang="en-US" altLang="zh-CN" sz="1400" dirty="0">
                <a:solidFill>
                  <a:schemeClr val="accent6"/>
                </a:solidFill>
              </a:rPr>
              <a:t>data</a:t>
            </a:r>
            <a:r>
              <a:rPr lang="zh-CN" altLang="en-US" sz="1400" dirty="0">
                <a:solidFill>
                  <a:schemeClr val="accent6"/>
                </a:solidFill>
              </a:rPr>
              <a:t>数据数组中的负值设置为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data[</a:t>
            </a:r>
            <a:r>
              <a:rPr lang="en-US" altLang="zh-CN" sz="1400" dirty="0">
                <a:solidFill>
                  <a:schemeClr val="accent2"/>
                </a:solidFill>
              </a:rPr>
              <a:t>data &lt; 0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0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将所有</a:t>
            </a:r>
            <a:r>
              <a:rPr lang="en-US" altLang="zh-CN" sz="1400" dirty="0">
                <a:solidFill>
                  <a:schemeClr val="accent6"/>
                </a:solidFill>
              </a:rPr>
              <a:t>names</a:t>
            </a:r>
            <a:r>
              <a:rPr lang="zh-CN" altLang="en-US" sz="1400" dirty="0">
                <a:solidFill>
                  <a:schemeClr val="accent6"/>
                </a:solidFill>
              </a:rPr>
              <a:t>为</a:t>
            </a:r>
            <a:r>
              <a:rPr lang="en-US" altLang="zh-CN" sz="1400" dirty="0">
                <a:solidFill>
                  <a:schemeClr val="accent6"/>
                </a:solidFill>
              </a:rPr>
              <a:t>Bob</a:t>
            </a:r>
            <a:r>
              <a:rPr lang="zh-CN" altLang="en-US" sz="1400" dirty="0">
                <a:solidFill>
                  <a:schemeClr val="accent6"/>
                </a:solidFill>
              </a:rPr>
              <a:t>的对应</a:t>
            </a:r>
            <a:r>
              <a:rPr lang="en-US" altLang="zh-CN" sz="1400" dirty="0">
                <a:solidFill>
                  <a:schemeClr val="accent6"/>
                </a:solidFill>
              </a:rPr>
              <a:t>data</a:t>
            </a:r>
            <a:r>
              <a:rPr lang="zh-CN" altLang="en-US" sz="1400" dirty="0">
                <a:solidFill>
                  <a:schemeClr val="accent6"/>
                </a:solidFill>
              </a:rPr>
              <a:t>数据行的值设置为</a:t>
            </a:r>
            <a:r>
              <a:rPr lang="en-US" altLang="zh-CN" sz="1400" dirty="0">
                <a:solidFill>
                  <a:schemeClr val="accent6"/>
                </a:solidFill>
              </a:rPr>
              <a:t>8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data[</a:t>
            </a:r>
            <a:r>
              <a:rPr lang="en-US" altLang="zh-CN" sz="1400" dirty="0">
                <a:solidFill>
                  <a:schemeClr val="accent2"/>
                </a:solidFill>
              </a:rPr>
              <a:t>names == 'Bob'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8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64301" y="3657514"/>
            <a:ext cx="4003635" cy="2555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          0.          0.        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[ 0.03392774  0.          0.55367163]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[ 0.66887986  0.07423295  0.        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[ 1.32365023  0.          0.61429241]]       </a:t>
            </a:r>
            <a:endParaRPr lang="da-DK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          0.          0.        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[ 8.          8.          8.        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[ 0.66887986  0.07423295  0.        ]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[ 8.          8.          8.        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5164" y="1686586"/>
            <a:ext cx="42371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在布尔型索引条件中，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关键字是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0775" y="2295516"/>
            <a:ext cx="9259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通过布尔型数组设置是一种经常用到的手段。为了将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中的所有负数值都设置为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，我们只需使用切片赋值即可。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8" grpId="0" bldLvl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花式索引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掌握花式索引在实际开发中的应用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花式索引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花式索引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Fancy indexing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术语。它指的是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利用整数数组进行索引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49289" y="2339349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示例：花式索引应用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q01-demo17.py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881984"/>
            <a:ext cx="4237111" cy="2096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8*4</a:t>
            </a:r>
            <a:r>
              <a:rPr lang="zh-CN" altLang="en-US" sz="1400" dirty="0">
                <a:solidFill>
                  <a:schemeClr val="accent6"/>
                </a:solidFill>
              </a:rPr>
              <a:t>的高维数组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empty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</a:t>
            </a:r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altLang="zh-CN" sz="1400" dirty="0">
                <a:solidFill>
                  <a:schemeClr val="accent2"/>
                </a:solidFill>
              </a:rPr>
              <a:t>4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for</a:t>
            </a:r>
            <a:r>
              <a:rPr lang="zh-CN" altLang="en-US" sz="1400" dirty="0">
                <a:solidFill>
                  <a:schemeClr val="accent6"/>
                </a:solidFill>
              </a:rPr>
              <a:t>循环为数组各行赋值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0563C1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range(</a:t>
            </a:r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</a:rPr>
              <a:t>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43269" y="2050612"/>
            <a:ext cx="6427520" cy="45243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 6.90442732e-310   1.22192632e-316   1.06994461e-316   1.06991615e-316]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1.06991615e-316   1.06992089e-316   1.07001101e-316   1.06992089e-316]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1.07000271e-316   1.06992089e-316   1.07001220e-316   1.06992089e-316]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1.07000864e-316   1.06992089e-316   1.07009639e-316   1.06994224e-316]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1.06992089e-316   1.07002287e-316   1.06992089e-316   1.07000390e-316]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1.06992089e-316   1.07009639e-316   1.06992089e-316   1.07000864e-316]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1.06992089e-316   1.07002168e-316   1.06992089e-316   1.06990667e-316]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1.06992089e-316   1.07000508e-316   1.06992089e-316   1.07001694e-316]]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[[ 0.  0.  0.  0.]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[ 1.  1.  1.  1.]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[ 2.  2.  2.  2.]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[ 3.  3.  3.  3.]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[ 4.  4.  4.  4.]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[ 5.  5.  5.  5.]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[ 6.  6.  6.  6.]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[ 7.  7.  7.  7.]]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14077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1232" y="4793734"/>
            <a:ext cx="474511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生成一个指定形状的二维数组，再使用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循环为每一行数据赋值。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花式索引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011002"/>
            <a:ext cx="9767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假设我们需要获取指定的某些行数据的话，只需传入一个用于指定顺序的整数列表或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1947972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示例：使用花式索引获取指定行的数据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73191" y="2450292"/>
            <a:ext cx="4237111" cy="1320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使用花式索引获取指定行数据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[4,3,0,6</a:t>
            </a:r>
            <a:r>
              <a:rPr lang="en-US" altLang="zh-CN" sz="1400" dirty="0" smtClean="0">
                <a:solidFill>
                  <a:schemeClr val="accent2"/>
                </a:solidFill>
              </a:rPr>
              <a:t>]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使用花式索引获取指定行数据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>
                <a:solidFill>
                  <a:schemeClr val="accent2"/>
                </a:solidFill>
              </a:rPr>
              <a:t>[-1,-4,-8]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2631224"/>
            <a:ext cx="4003635" cy="2278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[[ 4.  4.  4.  4.]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[ 3.  3.  3.  3.]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  0.  0.  0.]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[ 6.  6.  6.  6.]]   </a:t>
            </a:r>
            <a:endParaRPr lang="da-DK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[[ 7.  7.  7.  7.]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[ 4.  4.  4.  4.]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[ 0.  0.  0.  0.]]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0775" y="1381120"/>
            <a:ext cx="925905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我们传入的整数列表里面的元素可以理解为数组的行下标。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3191" y="4075365"/>
            <a:ext cx="42371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若整数数列元素为</a:t>
            </a:r>
            <a:r>
              <a:rPr lang="zh-CN" altLang="en-US" sz="12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负值</a:t>
            </a: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12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从数组中获取行数据。</a:t>
            </a:r>
            <a:endParaRPr lang="en-US" altLang="zh-CN" sz="12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花式索引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011002"/>
            <a:ext cx="9767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假设我们需要获取二维数组中的某些元素值，并将获取到的值重塑成一个一维数组。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的话，一次传图多个索引数组，其中的元素对应各个索引元组。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1947972"/>
            <a:ext cx="773505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示例：获取指定元素值并重塑成一维数组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q01-demo18.py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73191" y="2450292"/>
            <a:ext cx="4237111" cy="1892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8*4</a:t>
            </a:r>
            <a:r>
              <a:rPr lang="zh-CN" altLang="en-US" sz="1400" dirty="0">
                <a:solidFill>
                  <a:schemeClr val="accent6"/>
                </a:solidFill>
              </a:rPr>
              <a:t>的高维数组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reshape()</a:t>
            </a:r>
            <a:r>
              <a:rPr lang="zh-CN" altLang="en-US" sz="1400" dirty="0">
                <a:solidFill>
                  <a:schemeClr val="accent6"/>
                </a:solidFill>
              </a:rPr>
              <a:t>函数改变数组的形状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(32).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((8,4))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使用花式数组获取定位元素并生成以为数组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[[1,5,7,2],[0,3,1,2]]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71558" y="2409637"/>
            <a:ext cx="1959429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  1  2  3]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[ 4  5  6  7]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  9 10 11]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[12 13 14 15]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[16 17 18 19]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[20 21 22 23]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[24 25 26 27]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[28 29 30 31]]   </a:t>
            </a:r>
            <a:endParaRPr lang="da-DK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[ 4 23 29 10]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889" y="4533295"/>
            <a:ext cx="449836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0~31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其次，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reshae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((8,4)) 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将生成的一维数组改变形状为二维数组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此时，形成我们的数据矩阵。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选择的元素下标为（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5,3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7,1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）。这个花式索引的行为用于选取矩阵的行列子集。</a:t>
            </a:r>
            <a:endParaRPr lang="en-US" altLang="zh-CN" sz="12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7981084" y="2450291"/>
            <a:ext cx="3557773" cy="1337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选择指定行数据并重新排列每行元素顺序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[[1,5,7,2]][:,[0,3,1,2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或使用</a:t>
            </a:r>
            <a:r>
              <a:rPr lang="en-US" altLang="zh-CN" sz="1400" dirty="0" err="1">
                <a:solidFill>
                  <a:schemeClr val="accent6"/>
                </a:solidFill>
              </a:rPr>
              <a:t>np.ix</a:t>
            </a:r>
            <a:r>
              <a:rPr lang="en-US" altLang="zh-CN" sz="1400" dirty="0">
                <a:solidFill>
                  <a:schemeClr val="accent6"/>
                </a:solidFill>
              </a:rPr>
              <a:t>_</a:t>
            </a:r>
            <a:r>
              <a:rPr lang="zh-CN" altLang="en-US" sz="1400" dirty="0">
                <a:solidFill>
                  <a:schemeClr val="accent6"/>
                </a:solidFill>
              </a:rPr>
              <a:t>函数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 err="1">
                <a:solidFill>
                  <a:schemeClr val="accent2"/>
                </a:solidFill>
              </a:rPr>
              <a:t>np.ix</a:t>
            </a:r>
            <a:r>
              <a:rPr lang="en-US" altLang="zh-CN" sz="1400" dirty="0">
                <a:solidFill>
                  <a:schemeClr val="accent2"/>
                </a:solidFill>
              </a:rPr>
              <a:t>_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([1,5,7,2],[0,3,1,2])]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7459" y="4778065"/>
            <a:ext cx="1959429" cy="1170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[[ 4  7  5  6]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[20 23 21 22]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[28 31 29 30]                                                                            </a:t>
            </a:r>
            <a:endParaRPr lang="da-DK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 11  9 10]]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7459" y="3959981"/>
            <a:ext cx="351139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p.ix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函数可以将两个一维数组转换成为一个用于选取方形区域的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索引器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0889" y="6201503"/>
            <a:ext cx="6973585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：花式索引和切片不一样，它总是</a:t>
            </a:r>
            <a:r>
              <a:rPr lang="zh-CN" altLang="en-US" sz="16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将数据复制到新的数组中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数组转置 和 轴对换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掌握转置（重塑）的概念及应用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数组转置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）是重塑的一种特殊形式，它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源数据的视图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（不会进行任何复制操作）。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所谓转置最简单的理解为一种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操作（轴是三维数组中的维度值）。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数组不仅有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方法，还有一个特殊的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825258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属性实现二维数组转置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q01-demo19.py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3327946"/>
            <a:ext cx="4237111" cy="176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创建一个二维数组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arr2d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(12).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(3,4)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arr2d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T</a:t>
            </a:r>
            <a:r>
              <a:rPr lang="zh-CN" altLang="en-US" sz="1400" dirty="0">
                <a:solidFill>
                  <a:schemeClr val="accent6"/>
                </a:solidFill>
              </a:rPr>
              <a:t>属性进行转置并输出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arr2d.</a:t>
            </a:r>
            <a:r>
              <a:rPr lang="en-US" altLang="zh-CN" sz="1400" dirty="0">
                <a:solidFill>
                  <a:srgbClr val="C00000"/>
                </a:solidFill>
              </a:rPr>
              <a:t>T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14424" y="3139392"/>
            <a:ext cx="1652320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  1  2  3]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[ 4  5  6  7]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[ 8  9 10 11]]   </a:t>
            </a:r>
            <a:endParaRPr lang="en-US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[[ 0  4  8]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[ 1  5  9]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[ 2  6 10]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[ 3  7 11]]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26901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数组转置介绍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0889" y="5300184"/>
            <a:ext cx="4745111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一维数组一般不会做转置，因为一维数组转置不会发生任何变化。</a:t>
            </a:r>
            <a:r>
              <a:rPr lang="zh-CN" altLang="en-US" sz="12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维数组也可以使用属性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进行快速转置。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 转置后变为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直接箭头连接符 194"/>
          <p:cNvCxnSpPr/>
          <p:nvPr/>
        </p:nvCxnSpPr>
        <p:spPr>
          <a:xfrm flipV="1">
            <a:off x="9389568" y="3944260"/>
            <a:ext cx="2035529" cy="1759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6282379" y="3850111"/>
            <a:ext cx="2193594" cy="1854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数组转置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函数完成数组转置（在高维度数组中称为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轴对换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但是我们经常会使用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函数对高维数组进行自定义的转置操作。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31086" y="2233999"/>
            <a:ext cx="589173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解释 三维数组转置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（通过transpose()函数改变了x的索引值为（1，0，2），对应（y，x，z））</a:t>
            </a:r>
            <a:endParaRPr lang="zh-CN" altLang="en-US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78069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7.2 transpose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（）函数实现高维数组转置（轴对换）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5406" y="5764714"/>
            <a:ext cx="420082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（）函数的参数只能是索引值：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其顺序的改变会携带索引对应的维度值改变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上面的数组对象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.transpose(1,0,2)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029" y="2542767"/>
            <a:ext cx="3700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比如三维数组，对其维度（即 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轴长值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二维度值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元素个数值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）进行索引编号，顺序分别是：</a:t>
            </a:r>
            <a:r>
              <a:rPr lang="en-US" altLang="zh-CN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0,1,2</a:t>
            </a:r>
            <a:endParaRPr lang="en-US" altLang="zh-CN" sz="1600" b="1" dirty="0" smtClean="0">
              <a:ln w="0"/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np.arrange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(24).reshape(2,3,4)</a:t>
            </a:r>
            <a:endParaRPr lang="en-US" altLang="zh-CN" sz="16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362445" y="4174570"/>
          <a:ext cx="2951253" cy="1496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730"/>
                <a:gridCol w="638628"/>
                <a:gridCol w="1667895"/>
              </a:tblGrid>
              <a:tr h="3839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轴长值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二维度值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元素个数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567712" y="5089657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7998" y="5089657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55542" y="5089657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45828" y="5089657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7712" y="479937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7998" y="479937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5542" y="479937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45828" y="479937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7712" y="450627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7998" y="450627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5542" y="450627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45828" y="450627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553198" y="4118985"/>
            <a:ext cx="295010" cy="3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691613" y="4321148"/>
            <a:ext cx="1154918" cy="5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865721" y="4331087"/>
            <a:ext cx="6" cy="842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77146" y="4130926"/>
            <a:ext cx="6" cy="842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092248" y="4505746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9547" y="4505353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12855" y="4079967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25926" y="4084472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566858" y="4090878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87067" y="4091115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6829562" y="4115479"/>
            <a:ext cx="1164481" cy="12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6836224" y="4126244"/>
            <a:ext cx="295010" cy="3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V="1">
            <a:off x="7141025" y="4126245"/>
            <a:ext cx="295010" cy="3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V="1">
            <a:off x="7438566" y="4118991"/>
            <a:ext cx="295010" cy="3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V="1">
            <a:off x="7736109" y="4154047"/>
            <a:ext cx="220845" cy="340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V="1">
            <a:off x="7728852" y="4408831"/>
            <a:ext cx="269868" cy="397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7736112" y="4967631"/>
            <a:ext cx="269868" cy="397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728858" y="4699119"/>
            <a:ext cx="269868" cy="397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9695544" y="508240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85830" y="508240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283374" y="508240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573660" y="5082401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9695544" y="479211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9985830" y="479211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0283374" y="479211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0573660" y="4792115"/>
            <a:ext cx="290286" cy="29028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 flipV="1">
            <a:off x="9695544" y="4243891"/>
            <a:ext cx="413653" cy="540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9978570" y="4243891"/>
            <a:ext cx="428173" cy="548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V="1">
            <a:off x="10261598" y="4232980"/>
            <a:ext cx="404041" cy="566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10566396" y="4243891"/>
            <a:ext cx="389527" cy="555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10871198" y="4243890"/>
            <a:ext cx="423273" cy="555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10863944" y="4538122"/>
            <a:ext cx="437779" cy="544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V="1">
            <a:off x="10871201" y="4883032"/>
            <a:ext cx="430522" cy="496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9797144" y="4608800"/>
            <a:ext cx="1221559" cy="1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920516" y="4441887"/>
            <a:ext cx="1221559" cy="1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10054859" y="4246851"/>
            <a:ext cx="1221559" cy="1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11276418" y="4254300"/>
            <a:ext cx="2740" cy="658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V="1">
            <a:off x="11124018" y="4421214"/>
            <a:ext cx="2740" cy="658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V="1">
            <a:off x="11000541" y="4618856"/>
            <a:ext cx="2740" cy="658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9638673" y="4805535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919657" y="4798145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0248487" y="4819377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0546028" y="4812043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9814029" y="4382391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0096267" y="4392852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0380021" y="4397831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966360" y="4201889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0670303" y="4397837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0234875" y="4223660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0503393" y="4216398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0800933" y="4223660"/>
            <a:ext cx="373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6255657" y="5558971"/>
            <a:ext cx="1901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V="1">
            <a:off x="6408057" y="3951514"/>
            <a:ext cx="7257" cy="1759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9368972" y="5551717"/>
            <a:ext cx="1901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9521372" y="3944260"/>
            <a:ext cx="7257" cy="1759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5698505" y="3063559"/>
            <a:ext cx="6333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ranspose(1,0,2)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操作，其实就是将数组矩阵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沿轴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方向推到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endParaRPr lang="en-US" altLang="zh-CN" sz="1600" dirty="0" smtClean="0">
              <a:ln w="0"/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652228" y="5657382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元素个数 </a:t>
            </a:r>
            <a:r>
              <a:rPr lang="en-US" altLang="zh-CN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0798629" y="5650306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元素个数 </a:t>
            </a:r>
            <a:r>
              <a:rPr lang="en-US" altLang="zh-CN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464547" y="4010635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度值 </a:t>
            </a:r>
            <a:r>
              <a:rPr lang="en-US" altLang="zh-CN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8633601" y="403607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zh-CN" altLang="en-US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度值 </a:t>
            </a:r>
            <a:r>
              <a:rPr lang="en-US" altLang="zh-CN" sz="12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7564202" y="3656984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轴值长 </a:t>
            </a:r>
            <a:r>
              <a:rPr lang="en-US" altLang="zh-CN" sz="12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0604564" y="3695341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轴值长 </a:t>
            </a:r>
            <a:r>
              <a:rPr lang="en-US" altLang="zh-CN" sz="12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208" name="右箭头 207"/>
          <p:cNvSpPr/>
          <p:nvPr/>
        </p:nvSpPr>
        <p:spPr>
          <a:xfrm>
            <a:off x="8475973" y="4699119"/>
            <a:ext cx="726084" cy="3972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5927975" y="6129546"/>
            <a:ext cx="5040515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ranspose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参数形式 和 </a:t>
            </a:r>
            <a:r>
              <a:rPr lang="en-US" altLang="zh-CN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效果一致。</a:t>
            </a:r>
            <a:endParaRPr lang="en-US" altLang="zh-CN" sz="1600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 animBg="1"/>
      <p:bldP spid="10" grpId="0"/>
      <p:bldP spid="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2" grpId="0"/>
      <p:bldP spid="73" grpId="0"/>
      <p:bldP spid="74" grpId="0"/>
      <p:bldP spid="75" grpId="0"/>
      <p:bldP spid="76" grpId="0"/>
      <p:bldP spid="77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 animBg="1"/>
      <p:bldP spid="2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轴对换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350889" y="1040003"/>
            <a:ext cx="5891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transpose()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维数组转置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ch-demo21.py</a:t>
            </a:r>
            <a:r>
              <a:rPr lang="zh-CN" altLang="en-US" sz="1400" i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1542691"/>
            <a:ext cx="4237111" cy="176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创建一个高维数组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arr3d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(24).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(2,3,4)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arr3d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transpose</a:t>
            </a:r>
            <a:r>
              <a:rPr lang="zh-CN" altLang="en-US" sz="1400" dirty="0">
                <a:solidFill>
                  <a:schemeClr val="accent6"/>
                </a:solidFill>
              </a:rPr>
              <a:t>函数实现转置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arr3d.</a:t>
            </a:r>
            <a:r>
              <a:rPr lang="en-US" altLang="zh-CN" sz="1400" dirty="0">
                <a:solidFill>
                  <a:srgbClr val="C00000"/>
                </a:solidFill>
              </a:rPr>
              <a:t>transpose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1,0,2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9566" y="1501668"/>
            <a:ext cx="3248891" cy="48013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 arr3d 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 （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列）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endParaRPr lang="en-US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[[[ 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1  2  3]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[ 4  5  6  7]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[ 8  9 10 11]]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[[12 13 14 15]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[16 17 18 19]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[20 21 22 23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]]]</a:t>
            </a:r>
            <a:endParaRPr lang="en-US" altLang="zh-CN" sz="1200" b="1" dirty="0" smtClean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 arr3d 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 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转置后（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列）</a:t>
            </a:r>
            <a:r>
              <a:rPr lang="en-US" altLang="zh-CN" sz="1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[[[ 0  1  2  3]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[12 13 14 15]]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[[ 4  5  6  7]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[16 17 18 19]]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[[ 8  9 10 11]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[20 21 22 23]]]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889" y="3645628"/>
            <a:ext cx="4200823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转置之后的高维数组每个元素的索引下标也随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transpose(1,0,2)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顺序进行改变。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 元素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的转置前索引为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[ 0,1,2 ]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在转置后变为 </a:t>
            </a:r>
            <a:r>
              <a:rPr lang="en-US" altLang="zh-CN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[ 1,0,2 ]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0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轴对换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031" y="1533516"/>
            <a:ext cx="9810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简单的转置可以使用 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 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实现，它其实也是一种轴对换。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还有一个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swapaxes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方法，它需要就收一对轴编号。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0889" y="2476915"/>
            <a:ext cx="589173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swapaxes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方法实现三维数组轴对换</a:t>
            </a:r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350889" y="2979603"/>
            <a:ext cx="4237111" cy="677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swapaxes</a:t>
            </a:r>
            <a:r>
              <a:rPr lang="en-US" altLang="zh-CN" sz="1400" dirty="0">
                <a:solidFill>
                  <a:schemeClr val="accent6"/>
                </a:solidFill>
              </a:rPr>
              <a:t>()</a:t>
            </a:r>
            <a:r>
              <a:rPr lang="zh-CN" altLang="en-US" sz="1400" dirty="0">
                <a:solidFill>
                  <a:schemeClr val="accent6"/>
                </a:solidFill>
              </a:rPr>
              <a:t>方法实现轴对换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arr3d.</a:t>
            </a:r>
            <a:r>
              <a:rPr lang="en-US" altLang="zh-CN" sz="1400" dirty="0">
                <a:solidFill>
                  <a:schemeClr val="accent2"/>
                </a:solidFill>
              </a:rPr>
              <a:t>swapaxes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(1,2)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3127266"/>
            <a:ext cx="1652320" cy="2585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[[[ 0  4  8]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[ 1  5  9]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[ 2  6 10]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[ 3  7 11]]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[[12 16 20]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[13 17 21]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[14 18 22]                                                                              </a:t>
            </a:r>
            <a:endParaRPr lang="en-US" altLang="zh-CN" sz="1200" b="1" dirty="0">
              <a:ln w="0"/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[15 19 23]]] 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6" y="1007398"/>
            <a:ext cx="40160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 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swapaxes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0890" y="4008413"/>
            <a:ext cx="4512882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操作相当于将原三位数组以轴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为轴心向左推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90°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（立起来）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再次强调，</a:t>
            </a:r>
            <a:r>
              <a:rPr lang="en-US" altLang="zh-CN" sz="12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swapaxes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也是返回源数据的视图（不会进行任何复制操作）。</a:t>
            </a:r>
            <a:endParaRPr lang="en-US" altLang="zh-CN" sz="1200" b="1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5" grpId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语言共通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99950" y="2989734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提供了一个简单易用的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API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，因此很容易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将数据传递给低级语言编写的外部库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库也能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 err="1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数组的形式将数据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返回给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51257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语言的生态系统角度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9036" y="3939857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这个功能使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成为一种包装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C/C++/Fortran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历史代码库的选择，并使被包装库拥有一个动态的、易用的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5" y="2039612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我们从上一章的学习了解到，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在实际应用中经常作为“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粘合剂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”使用。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与其他语言的互通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成为了其快速发展的一个重要特色之一。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模块作用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64443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模块库在数据计算分析中的作用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5" y="2039612"/>
            <a:ext cx="9463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在数据科学计算与分析领域提供的都是一些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分析功能。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我们只需要了解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多维数组的概念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ln w="0"/>
                <a:solidFill>
                  <a:srgbClr val="CA2A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面向数组的计算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基本就掌握了这个模块。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同时也为后续章节的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数据分析核心模块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）打下了坚实的基础。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数据分析功能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52549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数据分析过程中我们关注的功能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2028301"/>
            <a:ext cx="946313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对于大部分的数据分析应用而言，我们在日常最关注的功能主要集中在以下几个方面：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945" y="2563531"/>
            <a:ext cx="9463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用于数据整理和清理、子集构造和过滤、转换等快速的矢量化数组运算。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常用的数组算法，如 排序、唯一化、集合运算等。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高效的描述统计和数据聚合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摘要运算。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用于异构数据集的合并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连接运算的数据对齐和关系型数据运算。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将条件逻辑表述为数组表达式（而不是带有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分支的循环）。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数据的分组运算（聚合、转换、函数应用等）。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安装使用模块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5803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我们如何在环境中安装</a:t>
            </a:r>
            <a:r>
              <a:rPr lang="en-US" altLang="zh-CN" sz="25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5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5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3" y="2028301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模块不是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的标准模块库，因此我们需要在系统中下载安装，具体如下：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00472" y="3161835"/>
            <a:ext cx="6754599" cy="6673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alvin@alvin-virtual-machine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~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apt-get install python-</a:t>
            </a: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2699988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模块指令：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4433" y="4155281"/>
            <a:ext cx="3328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程序中导入</a:t>
            </a:r>
            <a:r>
              <a:rPr lang="en-US" altLang="zh-CN" sz="16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zh-CN" altLang="en-US" sz="16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500472" y="4617128"/>
            <a:ext cx="7833004" cy="1471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导入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NumPy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import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np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推荐使用，给模块起别名</a:t>
            </a:r>
            <a:r>
              <a:rPr lang="en-US" altLang="zh-CN" sz="1400" b="0" dirty="0" smtClean="0">
                <a:solidFill>
                  <a:schemeClr val="accent6"/>
                </a:solidFill>
              </a:rPr>
              <a:t> 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或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</a:t>
            </a:r>
            <a:r>
              <a:rPr lang="en-US" altLang="zh-CN" sz="1400" dirty="0" smtClean="0">
                <a:solidFill>
                  <a:srgbClr val="0563C1"/>
                </a:solidFill>
              </a:rPr>
              <a:t>rom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rgbClr val="0563C1"/>
                </a:solidFill>
              </a:rPr>
              <a:t>import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*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中的数组对象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/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模块基础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ndaray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类型，掌握数组的创建及各种应用技巧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cc9148dc-8e43-49b9-aead-a4e38718b1c7}"/>
</p:tagLst>
</file>

<file path=ppt/tags/tag2.xml><?xml version="1.0" encoding="utf-8"?>
<p:tagLst xmlns:p="http://schemas.openxmlformats.org/presentationml/2006/main">
  <p:tag name="KSO_WM_UNIT_TABLE_BEAUTIFY" val="{2f167758-7f68-46c3-a630-eda01a081609}"/>
</p:tagLst>
</file>

<file path=ppt/tags/tag3.xml><?xml version="1.0" encoding="utf-8"?>
<p:tagLst xmlns:p="http://schemas.openxmlformats.org/presentationml/2006/main">
  <p:tag name="KSO_WM_UNIT_TABLE_BEAUTIFY" val="{b08130e3-95d0-4c43-bbc2-e830a4959694}"/>
</p:tagLst>
</file>

<file path=ppt/tags/tag4.xml><?xml version="1.0" encoding="utf-8"?>
<p:tagLst xmlns:p="http://schemas.openxmlformats.org/presentationml/2006/main">
  <p:tag name="KSO_WM_UNIT_TABLE_BEAUTIFY" val="smartTable{b87e4180-9f48-47e2-9794-a54f41f4136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27844</Words>
  <Application>WPS 演示</Application>
  <PresentationFormat>自定义</PresentationFormat>
  <Paragraphs>1461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第01节：NumPy模块-应用基础</vt:lpstr>
      <vt:lpstr>PowerPoint 演示文稿</vt:lpstr>
      <vt:lpstr>1. NumPy模块入门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NumPy中的数组对象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ndarry中的数据类型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数组的索引和切片索引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布尔型索引</vt:lpstr>
      <vt:lpstr>PowerPoint 演示文稿</vt:lpstr>
      <vt:lpstr>PowerPoint 演示文稿</vt:lpstr>
      <vt:lpstr>PowerPoint 演示文稿</vt:lpstr>
      <vt:lpstr>PowerPoint 演示文稿</vt:lpstr>
      <vt:lpstr>6. 花式索引</vt:lpstr>
      <vt:lpstr>PowerPoint 演示文稿</vt:lpstr>
      <vt:lpstr>PowerPoint 演示文稿</vt:lpstr>
      <vt:lpstr>PowerPoint 演示文稿</vt:lpstr>
      <vt:lpstr>7. 数组转置 和 轴对换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Administrator</cp:lastModifiedBy>
  <cp:revision>4199</cp:revision>
  <dcterms:created xsi:type="dcterms:W3CDTF">2017-04-17T02:08:00Z</dcterms:created>
  <dcterms:modified xsi:type="dcterms:W3CDTF">2020-09-09T03:49:55Z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0x0101001C1CD24E73C1714489CCBBEDDFA4662A</vt:lpwstr>
  </property>
  <property fmtid="{D5CDD505-2E9C-101B-9397-08002B2CF9AE}" pid="3" name="KSOProductBuildVer">
    <vt:lpwstr>2052-11.1.0.9662</vt:lpwstr>
  </property>
</Properties>
</file>