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81" r:id="rId15"/>
    <p:sldId id="283" r:id="rId16"/>
    <p:sldId id="284" r:id="rId17"/>
    <p:sldId id="269" r:id="rId18"/>
    <p:sldId id="270" r:id="rId19"/>
    <p:sldId id="282" r:id="rId20"/>
    <p:sldId id="285" r:id="rId21"/>
    <p:sldId id="286" r:id="rId22"/>
    <p:sldId id="287" r:id="rId23"/>
    <p:sldId id="288" r:id="rId24"/>
    <p:sldId id="290" r:id="rId25"/>
    <p:sldId id="289" r:id="rId26"/>
    <p:sldId id="291" r:id="rId27"/>
    <p:sldId id="292" r:id="rId28"/>
    <p:sldId id="293" r:id="rId29"/>
    <p:sldId id="296" r:id="rId30"/>
    <p:sldId id="297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294" r:id="rId40"/>
    <p:sldId id="295" r:id="rId41"/>
    <p:sldId id="307" r:id="rId42"/>
    <p:sldId id="308" r:id="rId43"/>
    <p:sldId id="309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04T06:50:06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19960 11582 2602 0,'-10'32'232'0,"-5"11"-186"0,-2 17-37 0,-4 9-9 0,-4 13 0 0,-3 12 0 15,0 6-10-15,-4 13 10 0,-14 66-8 0,0-7 8 16,0 4 0-16,4 5-9 15,0 8-39-15,-1 8-8 0,4 13-2 0,1 7-670 16,6 5-133-16</inkml:trace>
  <inkml:trace contextRef="#ctx0" brushRef="#br0" timeOffset="663.454">26416 12388 2055 0,'0'0'45'0,"0"0"10"0,0 6 1 0,0 1 2 0,0 2-46 0,4 7-12 0,-4 2 0 0,0 8 0 31,0 5-24-31,0 3-8 0,-4 4 0 0,4 6-1 0,-4 3 33 0,1 0 0 0,-1 0 0 0,1 0 0 16,-1 3 18-16,4 0 4 15,0 1 1-15,0-1 0 0,4 3-15 0,3 0-8 16,4-3 10-16,3 1-10 0,3-1 0 0,8-3-15 0,0-3 2 15,6-7 0-15,5-2 13 0,3-4 10 0,-1-9-2 16,5-6 0-16,3-4 4 0,-1-8 1 0,8-8 0 0,4-5 0 16,3-7 37-16,3-6 7 15,1-6 2-15,3-9 0 0,0-4 7 0,3-9 2 0,4-7 0 0,-3-9 0 16,3-3-40-16,-7 0-7 0,-3-6-1 16,-4 3-1-16,0-3 11 0,-8-1 2 0,-6 7 1 0,-3-3 0 15,-5 3-7-15,-6 4-2 0,-7-4 0 16,-4 3 0-16,-3 3 0 0,-4 0 0 0,-7 4 0 0,-7-1 0 15,-7 7-24-15,-7-4 0 0,-15 4-9 0,-9 3 9 32,-12 0-117-32,-17 9-17 0,-14 7-3 0,-21 15-1 15,-15 12-46-15,-20 20-10 0,-15 18-2 0,32 1-662 0</inkml:trace>
  <inkml:trace contextRef="#ctx0" brushRef="#br0" timeOffset="1312.638">19195 15530 2624 0,'0'0'75'0,"-7"3"15"0,7-3-72 0,-7 3-18 16,-4 0 0-16,0 3 0 15,-3 4-75-15,0 2-18 0,-7 7-4 16,3 6-1-16,-3 7 26 0,0 5 4 0,0 10 2 0,0 0 0 15,0 4 21-15,3-4 4 0,0 0 1 16,8 0 0-16,3-3 40 0,0-1 8 0,10-2 1 0,4 3 1 0,0 0 2 0,4-3 0 16,6 3 0-16,5 0 0 0,2-4-12 0,4 1 12 0,4 0-12 15,4-7 12-15,2-2 0 0,1-7 0 16,3-3 0-16,1-7 0 0,3-2 16 0,0-13 3 16,3-3 1-16,4-3 0 0,-4-7 25 0,1 0 6 0,-5-5 1 15,1-4 0-15,-7-3 12 0,0-4 4 16,-4 1 0-16,-3 0 0 0,-4-3-23 0,-3 2-4 15,-4 1-1-15,-3 3 0 0,-4 0 0 0,-7 3 0 0,0 0 0 16,-7 3 0-16,-7 0-41 0,0 4-11 0,-11-4 0 16,-3 0 0-16,-7-3-11 0,-11 0-4 0,-3 0-1 0,-15 0 0 31,-3 0-16-31,-3 0-3 0,-4 1-1 0,0-5 0 16,0 1-84-16,3-3-18 0,1 0-3 0,10-3-592 0,0-1-119 0</inkml:trace>
  <inkml:trace contextRef="#ctx0" brushRef="#br0" timeOffset="1685.106">27707 15408 3438 0,'25'28'76'0,"-15"-19"15"0,5 4 3 0,-5-1 2 0,1 1-76 0,-1 15-20 0,-3 10 0 15,0 21 0 1,-3 29-131-16,-11 28-29 0,-4 28-7 16,-6 22-1-16,-8 23 116 0,-7 21 22 0,-3 19 5 0,-7 28-800 0,-8 28-160 0</inkml:trace>
  <inkml:trace contextRef="#ctx0" brushRef="#br0" timeOffset="3207.987">21632 15016 3445 0,'0'0'76'0,"0"0"15"0,0 0 3 0,4-7 3 0,-1-2-77 0,4 0-20 15,4-4 0-15,0 0 0 0,6-5 0 0,-3-1-12 16,8 0 1-16,-1-6 1 0,0 0 10 0,4-3-8 16,-1 6 8-16,1-7-8 15,0-2 8-15,3 0 0 0,0-1 0 0,4 1 0 0,-4 3 0 0,7-4-8 16,1 4 8-16,6 0-8 0,0 3 0 0,4 0 0 16,4 9 0-16,2 4 0 0,1 5-10 15,7 4-2-15,7 6 0 0,4 7 0 16,7 2-8-16,-1 10-3 0,1 10 0 0,3 5 0 15,0 10 11-15,0 7 1 0,-3 5 1 0,-8 7 0 0,1 9 18 0,-8 4-8 0,-3 5 8 0,-3 4 0 16,-4 6 0-16,-7 3 0 16,-4 1 0-16,-7 2 0 0,-7 3 19 0,-3 1 1 0,-7-7 0 0,-1 6 0 15,-6 1-20-15,0-4 0 0,-4 1 8 16,-4-7-8-16,1 3 0 0,-1-9 0 0,-3-4 0 16,0-5-9-1,0-4-125-15,4-9-25 0,-4-10-5 0</inkml:trace>
  <inkml:trace contextRef="#ctx0" brushRef="#br0" timeOffset="3526.494">23611 10228 3207 0,'0'0'71'0,"0"0"14"0,-10 0 3 0,-4 6 2 0,-4 6-72 0,-3 17-18 15,-7 11 0-15,-8 17 0 16,-6 12-28-16,-7 9-10 0,-8 7-2 0,-10 12 0 0,-3 3 40 0,-4 4 0 15,-4-1 0-15,4 1 0 0,0 2 0 16,0 1 0-16,-7-3-11 0,7-1 11 16,-4-3-29-16,7-2-1 0,1-11 0 15,3-5 0-15,3-7-131 0,8-15-27 0,6-13-4 0,8-13-565 0,7-12-113 0</inkml:trace>
  <inkml:trace contextRef="#ctx0" brushRef="#br0" timeOffset="3712.002">22871 10225 3034 0,'3'-4'67'0,"4"-2"13"0,-7 0 4 0,7 0 1 0,0-1-68 0,0 1-17 0,0 3 0 0,4 3 0 16,3 6-9-16,4 7-6 0,6 6-1 0,1 12 0 31,10 13-19-31,4 15-4 0,11 10-1 0,6 19 0 0,4 12 40 0,11 10 0 0,6 12 0 0,4 13 0 16,0 10-20-1,4 11-5-15,7 20-2 0,-4 15 0 0,4 16-132 0,-1 9-26 16,-6 13-6-16,0 10-1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81DFA-3C34-433B-AB47-F5A5BCAD2EAF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C10D-F79A-4F98-9E48-EDD7398A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0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C10D-F79A-4F98-9E48-EDD7398ABD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3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C10D-F79A-4F98-9E48-EDD7398ABD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2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2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71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8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58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8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7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8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8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2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1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1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01CC1-E2C7-43B7-8C57-FD2C70CD0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F58272-ACD8-4CBB-91CB-0F5F71AA3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石家庄二中</a:t>
            </a:r>
            <a:endParaRPr lang="en-US" altLang="zh-CN" dirty="0"/>
          </a:p>
          <a:p>
            <a:r>
              <a:rPr lang="zh-CN" altLang="en-US" dirty="0"/>
              <a:t>任羽辰</a:t>
            </a:r>
          </a:p>
        </p:txBody>
      </p:sp>
    </p:spTree>
    <p:extLst>
      <p:ext uri="{BB962C8B-B14F-4D97-AF65-F5344CB8AC3E}">
        <p14:creationId xmlns:p14="http://schemas.microsoft.com/office/powerpoint/2010/main" val="138594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8A878-EB38-488F-BBD6-6466F83B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American Standard Code for Information Interchange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0EBB3-BCF8-4374-B413-0D1CE0C0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8 </a:t>
            </a:r>
            <a:r>
              <a:rPr lang="zh-CN" altLang="en-US" dirty="0"/>
              <a:t>个二进制位，</a:t>
            </a:r>
            <a:r>
              <a:rPr lang="en-US" altLang="zh-CN" dirty="0"/>
              <a:t> </a:t>
            </a:r>
            <a:r>
              <a:rPr lang="zh-CN" altLang="en-US" dirty="0"/>
              <a:t>大小为</a:t>
            </a:r>
            <a:r>
              <a:rPr lang="en-US" altLang="zh-CN" dirty="0"/>
              <a:t>1</a:t>
            </a:r>
            <a:r>
              <a:rPr lang="en-US" altLang="zh-CN" i="1" dirty="0"/>
              <a:t>Byte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ASCII</a:t>
            </a:r>
            <a:r>
              <a:rPr lang="zh-CN" altLang="en-US" dirty="0"/>
              <a:t>码表</a:t>
            </a:r>
          </a:p>
          <a:p>
            <a:r>
              <a:rPr lang="en-US" altLang="zh-CN" dirty="0"/>
              <a:t>0 — NUL</a:t>
            </a:r>
          </a:p>
          <a:p>
            <a:r>
              <a:rPr lang="en-US" altLang="zh-CN" dirty="0"/>
              <a:t>48~57 — ‘0’~‘9’</a:t>
            </a:r>
          </a:p>
          <a:p>
            <a:r>
              <a:rPr lang="en-US" altLang="zh-CN" dirty="0"/>
              <a:t>65~90 —‘A’~‘Z’</a:t>
            </a:r>
          </a:p>
          <a:p>
            <a:r>
              <a:rPr lang="en-US" altLang="zh-CN" dirty="0"/>
              <a:t>97~122 — ‘</a:t>
            </a:r>
            <a:r>
              <a:rPr lang="en-US" altLang="zh-CN" dirty="0" err="1"/>
              <a:t>a’~’z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字符串按字典序的大小比较</a:t>
            </a:r>
          </a:p>
        </p:txBody>
      </p:sp>
    </p:spTree>
    <p:extLst>
      <p:ext uri="{BB962C8B-B14F-4D97-AF65-F5344CB8AC3E}">
        <p14:creationId xmlns:p14="http://schemas.microsoft.com/office/powerpoint/2010/main" val="356294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1398C-22F1-441F-A7E3-462858B5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10C84-2C28-4287-9C11-1020259F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子串</a:t>
            </a:r>
            <a:r>
              <a:rPr lang="en-US" altLang="zh-CN" dirty="0"/>
              <a:t>—</a:t>
            </a:r>
            <a:r>
              <a:rPr lang="zh-CN" altLang="en-US" dirty="0"/>
              <a:t>字符串中连续的一段字符</a:t>
            </a:r>
            <a:r>
              <a:rPr lang="en-US" altLang="zh-CN" dirty="0"/>
              <a:t>(</a:t>
            </a:r>
            <a:r>
              <a:rPr lang="zh-CN" altLang="en-US" dirty="0"/>
              <a:t>依然是一个字符串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前缀</a:t>
            </a:r>
            <a:r>
              <a:rPr lang="en-US" altLang="zh-CN" dirty="0"/>
              <a:t>—</a:t>
            </a:r>
            <a:r>
              <a:rPr lang="zh-CN" altLang="en-US" dirty="0"/>
              <a:t>包含了第一个字符的子串</a:t>
            </a:r>
          </a:p>
          <a:p>
            <a:r>
              <a:rPr lang="zh-CN" altLang="en-US" dirty="0"/>
              <a:t>后缀</a:t>
            </a:r>
            <a:r>
              <a:rPr lang="en-US" altLang="zh-CN" dirty="0"/>
              <a:t>—</a:t>
            </a:r>
            <a:r>
              <a:rPr lang="zh-CN" altLang="en-US" dirty="0"/>
              <a:t>包含了最后一个字符的子串</a:t>
            </a:r>
          </a:p>
          <a:p>
            <a:r>
              <a:rPr lang="zh-CN" altLang="en-US" dirty="0"/>
              <a:t>子序</a:t>
            </a:r>
            <a:r>
              <a:rPr lang="en-US" altLang="zh-CN" dirty="0"/>
              <a:t>—</a:t>
            </a:r>
            <a:r>
              <a:rPr lang="zh-CN" altLang="en-US" dirty="0"/>
              <a:t>字符串中的一些字符组成的新串</a:t>
            </a:r>
            <a:r>
              <a:rPr lang="en-US" altLang="zh-CN" dirty="0"/>
              <a:t>(</a:t>
            </a:r>
            <a:r>
              <a:rPr lang="zh-CN" altLang="en-US" dirty="0"/>
              <a:t>不一定要连续</a:t>
            </a:r>
            <a:r>
              <a:rPr lang="en-US" altLang="zh-CN" dirty="0"/>
              <a:t>, </a:t>
            </a:r>
            <a:r>
              <a:rPr lang="zh-CN" altLang="en-US" dirty="0"/>
              <a:t>但是要按照原来的顺序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58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62041-C26E-4507-81A6-C7C00E20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黑科技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A7918-36CA-4BF9-9C2D-BA90C96C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ctype.h</a:t>
            </a:r>
            <a:r>
              <a:rPr lang="en-US" altLang="zh-CN" dirty="0"/>
              <a:t>/</a:t>
            </a:r>
            <a:r>
              <a:rPr lang="en-US" altLang="zh-CN" dirty="0" err="1"/>
              <a:t>cctype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char x;</a:t>
            </a:r>
          </a:p>
          <a:p>
            <a:r>
              <a:rPr lang="en-US" altLang="zh-CN" dirty="0" err="1"/>
              <a:t>isdigit</a:t>
            </a:r>
            <a:r>
              <a:rPr lang="en-US" altLang="zh-CN" dirty="0"/>
              <a:t>(x); // check if x is a digit</a:t>
            </a:r>
          </a:p>
          <a:p>
            <a:r>
              <a:rPr lang="en-US" altLang="zh-CN" dirty="0" err="1"/>
              <a:t>isxdigit</a:t>
            </a:r>
            <a:r>
              <a:rPr lang="en-US" altLang="zh-CN" dirty="0"/>
              <a:t>(x); // check if x is a hex digit(‘0’~’9’, ‘</a:t>
            </a:r>
            <a:r>
              <a:rPr lang="en-US" altLang="zh-CN" dirty="0" err="1"/>
              <a:t>a’~’f</a:t>
            </a:r>
            <a:r>
              <a:rPr lang="en-US" altLang="zh-CN" dirty="0"/>
              <a:t>’)</a:t>
            </a:r>
          </a:p>
          <a:p>
            <a:r>
              <a:rPr lang="en-US" altLang="zh-CN" dirty="0" err="1"/>
              <a:t>islower</a:t>
            </a:r>
            <a:r>
              <a:rPr lang="en-US" altLang="zh-CN" dirty="0"/>
              <a:t>(x); // check if x is a lowercase letter</a:t>
            </a:r>
          </a:p>
          <a:p>
            <a:r>
              <a:rPr lang="en-US" altLang="zh-CN" dirty="0" err="1"/>
              <a:t>isupper</a:t>
            </a:r>
            <a:r>
              <a:rPr lang="en-US" altLang="zh-CN" dirty="0"/>
              <a:t>(x); // check if x is a uppercase letter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87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45AE1-B726-49B3-8DD1-F7C9C67C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黑科技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F6E1C-C9A5-41C9-814E-E85F9FAF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快读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inline int read(){</a:t>
            </a:r>
          </a:p>
          <a:p>
            <a:pPr marL="0" indent="0">
              <a:buNone/>
            </a:pPr>
            <a:r>
              <a:rPr lang="en-US" altLang="zh-CN" dirty="0"/>
              <a:t>    int x=0;char p=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while(p&lt;'0'||p&gt;'9')p=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while(p&gt;='0'&amp;&amp;p&lt;='9')x=x*10+p-'0',p=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return x;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可以用</a:t>
            </a:r>
            <a:r>
              <a:rPr lang="en-US" altLang="zh-CN" dirty="0" err="1"/>
              <a:t>isdigit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45268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285F9-B173-4551-9DB3-5E2B78F7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3630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57256-0E5F-4578-8A29-BB6D75A3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  <a:r>
              <a:rPr lang="en-US" altLang="zh-CN" dirty="0"/>
              <a:t>t</a:t>
            </a:r>
            <a:r>
              <a:rPr lang="zh-CN" altLang="en-US" dirty="0"/>
              <a:t>个</a:t>
            </a:r>
            <a:r>
              <a:rPr lang="en-US" altLang="zh-CN" dirty="0"/>
              <a:t>case(1&lt;=t&lt;=40),</a:t>
            </a:r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个电话号码（电话号码长度</a:t>
            </a:r>
            <a:r>
              <a:rPr lang="en-US" altLang="zh-CN" dirty="0"/>
              <a:t>&lt;10</a:t>
            </a:r>
            <a:r>
              <a:rPr lang="zh-CN" altLang="en-US" dirty="0"/>
              <a:t>）（</a:t>
            </a:r>
            <a:r>
              <a:rPr lang="en-US" altLang="zh-CN" dirty="0"/>
              <a:t>1 ≤ n ≤ 10000</a:t>
            </a:r>
            <a:r>
              <a:rPr lang="zh-CN" altLang="en-US" dirty="0"/>
              <a:t>），如果有电话号码是另一个电话号码的前缀，则称这个通讯录是不相容的，判断通讯录是否相容。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将字符串从小到大排序，判断相邻两个串是否有包含关系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01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7EA05-792D-4663-ADEB-C33B5E15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1012 </a:t>
            </a:r>
            <a:r>
              <a:rPr lang="zh-CN" altLang="en-US" dirty="0"/>
              <a:t>拼数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21DC1-7F81-4040-81C2-3C9DE1CE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设有</a:t>
            </a:r>
            <a:r>
              <a:rPr lang="en-US" altLang="zh-CN" dirty="0"/>
              <a:t>n</a:t>
            </a:r>
            <a:r>
              <a:rPr lang="zh-CN" altLang="en-US" dirty="0"/>
              <a:t>个正整数（</a:t>
            </a:r>
            <a:r>
              <a:rPr lang="en-US" altLang="zh-CN" dirty="0"/>
              <a:t>n≤20</a:t>
            </a:r>
            <a:r>
              <a:rPr lang="zh-CN" altLang="en-US" dirty="0"/>
              <a:t>），将它们联接成一排，组成一个最大的多位整数。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n=3</a:t>
            </a:r>
            <a:r>
              <a:rPr lang="zh-CN" altLang="en-US" dirty="0"/>
              <a:t>时，</a:t>
            </a:r>
            <a:r>
              <a:rPr lang="en-US" altLang="zh-CN" dirty="0"/>
              <a:t>3</a:t>
            </a:r>
            <a:r>
              <a:rPr lang="zh-CN" altLang="en-US" dirty="0"/>
              <a:t>个整数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312</a:t>
            </a:r>
            <a:r>
              <a:rPr lang="zh-CN" altLang="en-US" dirty="0"/>
              <a:t>，</a:t>
            </a:r>
            <a:r>
              <a:rPr lang="en-US" altLang="zh-CN" dirty="0"/>
              <a:t>343</a:t>
            </a:r>
            <a:r>
              <a:rPr lang="zh-CN" altLang="en-US" dirty="0"/>
              <a:t>联接成的最大整数为：</a:t>
            </a:r>
            <a:r>
              <a:rPr lang="en-US" altLang="zh-CN" dirty="0"/>
              <a:t>34331213</a:t>
            </a:r>
          </a:p>
          <a:p>
            <a:r>
              <a:rPr lang="zh-CN" altLang="en-US" dirty="0"/>
              <a:t>又如：</a:t>
            </a:r>
            <a:r>
              <a:rPr lang="en-US" altLang="zh-CN" dirty="0"/>
              <a:t>n=4</a:t>
            </a:r>
            <a:r>
              <a:rPr lang="zh-CN" altLang="en-US" dirty="0"/>
              <a:t>时，</a:t>
            </a:r>
            <a:r>
              <a:rPr lang="en-US" altLang="zh-CN" dirty="0"/>
              <a:t>4</a:t>
            </a:r>
            <a:r>
              <a:rPr lang="zh-CN" altLang="en-US" dirty="0"/>
              <a:t>个整数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246</a:t>
            </a:r>
            <a:r>
              <a:rPr lang="zh-CN" altLang="en-US" dirty="0"/>
              <a:t>联接成的最大整数为：</a:t>
            </a:r>
            <a:r>
              <a:rPr lang="en-US" altLang="zh-CN" dirty="0"/>
              <a:t>7424613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2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AE2E9-1E08-4745-BA24-ABF0E982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1012 </a:t>
            </a:r>
            <a:r>
              <a:rPr lang="zh-CN" altLang="en-US" dirty="0"/>
              <a:t>拼数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339BE-C882-4424-9003-78E9C4A6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 </a:t>
            </a:r>
            <a:r>
              <a:rPr lang="en-US" altLang="zh-CN" dirty="0" err="1"/>
              <a:t>cmp</a:t>
            </a:r>
            <a:r>
              <a:rPr lang="en-US" altLang="zh-CN" dirty="0"/>
              <a:t>(string </a:t>
            </a:r>
            <a:r>
              <a:rPr lang="en-US" altLang="zh-CN" dirty="0" err="1"/>
              <a:t>a,string</a:t>
            </a:r>
            <a:r>
              <a:rPr lang="en-US" altLang="zh-CN" dirty="0"/>
              <a:t> b){return </a:t>
            </a:r>
            <a:r>
              <a:rPr lang="en-US" altLang="zh-CN" dirty="0" err="1"/>
              <a:t>a+b</a:t>
            </a:r>
            <a:r>
              <a:rPr lang="en-US" altLang="zh-CN" dirty="0"/>
              <a:t>&gt;</a:t>
            </a:r>
            <a:r>
              <a:rPr lang="en-US" altLang="zh-CN" dirty="0" err="1"/>
              <a:t>b+a</a:t>
            </a:r>
            <a:r>
              <a:rPr lang="en-US" altLang="zh-CN" dirty="0"/>
              <a:t>;}</a:t>
            </a:r>
          </a:p>
          <a:p>
            <a:r>
              <a:rPr lang="zh-CN" altLang="en-US" dirty="0"/>
              <a:t>排序后输出即可</a:t>
            </a:r>
          </a:p>
        </p:txBody>
      </p:sp>
    </p:spTree>
    <p:extLst>
      <p:ext uri="{BB962C8B-B14F-4D97-AF65-F5344CB8AC3E}">
        <p14:creationId xmlns:p14="http://schemas.microsoft.com/office/powerpoint/2010/main" val="220875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492FF-8312-4954-BAD1-923D320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8A2D6-35A2-40B4-80C0-814F7DCD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快速判断两个字符串是否相等。</a:t>
            </a:r>
            <a:endParaRPr lang="en-US" altLang="zh-CN" dirty="0"/>
          </a:p>
          <a:p>
            <a:r>
              <a:rPr lang="en-US" altLang="zh-CN" dirty="0" err="1"/>
              <a:t>hsh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]=(</a:t>
            </a:r>
            <a:r>
              <a:rPr lang="en-US" altLang="zh-CN" dirty="0" err="1"/>
              <a:t>hsh</a:t>
            </a:r>
            <a:r>
              <a:rPr lang="en-US" altLang="zh-CN" dirty="0"/>
              <a:t>[i-1]*</a:t>
            </a:r>
            <a:r>
              <a:rPr lang="en-US" altLang="zh-CN" dirty="0" err="1"/>
              <a:t>k+str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])%p(k</a:t>
            </a:r>
            <a:r>
              <a:rPr lang="zh-CN" altLang="en-US" dirty="0"/>
              <a:t>进制，对</a:t>
            </a:r>
            <a:r>
              <a:rPr lang="en-US" altLang="zh-CN" dirty="0"/>
              <a:t>p</a:t>
            </a:r>
            <a:r>
              <a:rPr lang="zh-CN" altLang="en-US" dirty="0"/>
              <a:t>取模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可取</a:t>
            </a:r>
            <a:r>
              <a:rPr lang="en-US" altLang="zh-CN" dirty="0"/>
              <a:t>|Σ|</a:t>
            </a:r>
            <a:r>
              <a:rPr lang="zh-CN" altLang="en-US" dirty="0"/>
              <a:t>，或者取</a:t>
            </a:r>
            <a:r>
              <a:rPr lang="en-US" altLang="zh-CN" dirty="0"/>
              <a:t>31,131,13131</a:t>
            </a:r>
            <a:r>
              <a:rPr lang="zh-CN" altLang="en-US" dirty="0"/>
              <a:t>等数字。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最好取较大的质数。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998244353 23333333333333333 16</a:t>
            </a:r>
            <a:r>
              <a:rPr lang="zh-CN" altLang="en-US" dirty="0"/>
              <a:t>个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如果不放心，可多取几个大质数</a:t>
            </a:r>
            <a:r>
              <a:rPr lang="en-US" altLang="zh-CN" dirty="0"/>
              <a:t>p</a:t>
            </a:r>
            <a:r>
              <a:rPr lang="zh-CN" altLang="en-US" dirty="0"/>
              <a:t>分别取模判断。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01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06EB3-CC4E-42C0-B3F6-38CF7A6C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BFBD9-E2F3-446F-88B4-1B6019AB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注意：</a:t>
            </a:r>
            <a:endParaRPr lang="en-US" altLang="zh-CN" i="1" dirty="0"/>
          </a:p>
          <a:p>
            <a:r>
              <a:rPr lang="en-US" altLang="zh-CN" i="1" dirty="0"/>
              <a:t>k </a:t>
            </a:r>
            <a:r>
              <a:rPr lang="zh-CN" altLang="en-US" dirty="0"/>
              <a:t>必需比字符集大</a:t>
            </a:r>
            <a:r>
              <a:rPr lang="en-US" altLang="zh-CN" dirty="0"/>
              <a:t>, </a:t>
            </a:r>
            <a:r>
              <a:rPr lang="zh-CN" altLang="en-US" dirty="0"/>
              <a:t>否则某些字符会完全等效</a:t>
            </a:r>
            <a:endParaRPr lang="en-US" altLang="zh-CN" dirty="0"/>
          </a:p>
          <a:p>
            <a:r>
              <a:rPr lang="en-US" altLang="zh-CN" i="1" dirty="0" err="1"/>
              <a:t>gcd</a:t>
            </a:r>
            <a:r>
              <a:rPr lang="en-US" altLang="zh-CN" dirty="0"/>
              <a:t>(</a:t>
            </a:r>
            <a:r>
              <a:rPr lang="en-US" altLang="zh-CN" i="1" dirty="0" err="1"/>
              <a:t>k,p</a:t>
            </a:r>
            <a:r>
              <a:rPr lang="en-US" altLang="zh-CN" dirty="0"/>
              <a:t>) = 1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否则会对</a:t>
            </a:r>
            <a:r>
              <a:rPr lang="en-US" altLang="zh-CN" i="1" dirty="0"/>
              <a:t>Hash </a:t>
            </a:r>
            <a:r>
              <a:rPr lang="zh-CN" altLang="en-US" dirty="0"/>
              <a:t>的值域造成浪费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BZOJ 3097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91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0281C-C7EA-452B-875A-41EA6578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的黑科技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5D1F9-0501-45CF-8550-71D2F085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unsigned int </a:t>
            </a:r>
            <a:r>
              <a:rPr lang="zh-CN" altLang="en-US" dirty="0"/>
              <a:t>即对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en-US" altLang="zh-CN" dirty="0"/>
              <a:t> </a:t>
            </a:r>
            <a:r>
              <a:rPr lang="zh-CN" altLang="en-US" dirty="0"/>
              <a:t>取模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zh-CN" altLang="en-US" dirty="0"/>
              <a:t>即对</a:t>
            </a:r>
            <a:r>
              <a:rPr lang="en-US" altLang="zh-CN" dirty="0"/>
              <a:t>2</a:t>
            </a:r>
            <a:r>
              <a:rPr lang="en-US" altLang="zh-CN" baseline="30000" dirty="0"/>
              <a:t>64</a:t>
            </a:r>
            <a:r>
              <a:rPr lang="en-US" altLang="zh-CN" dirty="0"/>
              <a:t> </a:t>
            </a:r>
            <a:r>
              <a:rPr lang="zh-CN" altLang="en-US" dirty="0"/>
              <a:t>取模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/>
              <a:t>不使用</a:t>
            </a:r>
            <a:r>
              <a:rPr lang="en-US" altLang="zh-CN" dirty="0"/>
              <a:t>mod(%) </a:t>
            </a:r>
            <a:r>
              <a:rPr lang="zh-CN" altLang="en-US" dirty="0"/>
              <a:t>可优化程序的常数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缺点</a:t>
            </a:r>
            <a:r>
              <a:rPr lang="en-US" altLang="zh-CN" dirty="0"/>
              <a:t>: </a:t>
            </a:r>
            <a:r>
              <a:rPr lang="zh-CN" altLang="en-US" dirty="0"/>
              <a:t>容易被特殊构造的数据卡掉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52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41A8A-D927-4CCF-9EBC-650A2D83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13713-0026-482B-A333-F4B94DF4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字符串就是若干字符有序（线性）排列，为了和字符区别，字符串以</a:t>
            </a:r>
            <a:r>
              <a:rPr lang="en-US" altLang="zh-CN" dirty="0"/>
              <a:t>\0</a:t>
            </a:r>
            <a:r>
              <a:rPr lang="zh-CN" altLang="en-US" dirty="0"/>
              <a:t>作为结束标志。</a:t>
            </a:r>
            <a:endParaRPr lang="en-US" altLang="zh-CN" dirty="0"/>
          </a:p>
          <a:p>
            <a:r>
              <a:rPr lang="zh-CN" altLang="en-US" dirty="0"/>
              <a:t>比如：</a:t>
            </a:r>
            <a:r>
              <a:rPr lang="en-US" altLang="zh-CN" dirty="0"/>
              <a:t>”</a:t>
            </a:r>
            <a:r>
              <a:rPr lang="en-US" altLang="zh-CN" dirty="0" err="1"/>
              <a:t>ababa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”+233-;’%^&amp;*(”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638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E8733-9ED8-4546-B595-B0C89344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F0E01-0CC5-489C-9120-2B5694C7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已知串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的每一个前缀的</a:t>
            </a:r>
            <a:r>
              <a:rPr lang="en-US" altLang="zh-CN" dirty="0"/>
              <a:t>hash </a:t>
            </a:r>
            <a:r>
              <a:rPr lang="zh-CN" altLang="en-US" dirty="0"/>
              <a:t>值</a:t>
            </a:r>
            <a:r>
              <a:rPr lang="en-US" altLang="zh-CN" dirty="0"/>
              <a:t>h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zh-CN" altLang="en-US" dirty="0"/>
              <a:t>怎么求子串</a:t>
            </a:r>
            <a:r>
              <a:rPr lang="en-US" altLang="zh-CN" dirty="0"/>
              <a:t>[l…r] </a:t>
            </a:r>
            <a:r>
              <a:rPr lang="zh-CN" altLang="en-US" dirty="0"/>
              <a:t>的</a:t>
            </a:r>
            <a:r>
              <a:rPr lang="en-US" altLang="zh-CN" dirty="0"/>
              <a:t>hash </a:t>
            </a:r>
            <a:r>
              <a:rPr lang="zh-CN" altLang="en-US" dirty="0"/>
              <a:t>值呢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zh-CN" altLang="en-US" dirty="0"/>
              <a:t>利用” 看作</a:t>
            </a:r>
            <a:r>
              <a:rPr lang="en-US" altLang="zh-CN" dirty="0"/>
              <a:t>b </a:t>
            </a:r>
            <a:r>
              <a:rPr lang="zh-CN" altLang="en-US" dirty="0"/>
              <a:t>进制数” 这个思路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hash = (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r</a:t>
            </a:r>
            <a:r>
              <a:rPr lang="en-US" altLang="zh-CN" dirty="0"/>
              <a:t> –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en-US" altLang="zh-CN" baseline="-25000" dirty="0"/>
              <a:t>l-1</a:t>
            </a:r>
            <a:r>
              <a:rPr lang="en-US" altLang="zh-CN" dirty="0"/>
              <a:t> </a:t>
            </a:r>
            <a:r>
              <a:rPr lang="zh-CN" altLang="en-US" dirty="0"/>
              <a:t>*</a:t>
            </a:r>
            <a:r>
              <a:rPr lang="en-US" altLang="zh-CN" dirty="0"/>
              <a:t> b</a:t>
            </a:r>
            <a:r>
              <a:rPr lang="en-US" altLang="zh-CN" baseline="30000" dirty="0"/>
              <a:t>r-l+1</a:t>
            </a:r>
            <a:r>
              <a:rPr lang="en-US" altLang="zh-CN" dirty="0"/>
              <a:t>)mod 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11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119D2-E519-46AB-A60C-2C7AD70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zh-CN" altLang="en-US" dirty="0"/>
              <a:t>栗子们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6F4F7-142B-41D2-9B7E-6D30BE09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 err="1"/>
              <a:t>abcde</a:t>
            </a:r>
            <a:r>
              <a:rPr lang="en-US" altLang="zh-CN" dirty="0"/>
              <a:t>”  -&gt; 12345</a:t>
            </a:r>
          </a:p>
          <a:p>
            <a:r>
              <a:rPr lang="zh-CN" altLang="en-US" dirty="0"/>
              <a:t>这是以</a:t>
            </a:r>
            <a:r>
              <a:rPr lang="en-US" altLang="zh-CN" dirty="0"/>
              <a:t>’a’-1</a:t>
            </a:r>
            <a:r>
              <a:rPr lang="zh-CN" altLang="en-US" dirty="0"/>
              <a:t>开始算每位的</a:t>
            </a:r>
            <a:r>
              <a:rPr lang="en-US" altLang="zh-CN" dirty="0"/>
              <a:t>hash</a:t>
            </a:r>
            <a:r>
              <a:rPr lang="zh-CN" altLang="en-US" dirty="0"/>
              <a:t>值，并用十进制的结果</a:t>
            </a:r>
            <a:endParaRPr lang="en-US" altLang="zh-CN" dirty="0"/>
          </a:p>
          <a:p>
            <a:r>
              <a:rPr lang="en-US" altLang="zh-CN" dirty="0"/>
              <a:t>“de”=“</a:t>
            </a:r>
            <a:r>
              <a:rPr lang="en-US" altLang="zh-CN" dirty="0" err="1"/>
              <a:t>abcde</a:t>
            </a:r>
            <a:r>
              <a:rPr lang="en-US" altLang="zh-CN" dirty="0"/>
              <a:t>”-”</a:t>
            </a:r>
            <a:r>
              <a:rPr lang="en-US" altLang="zh-CN" dirty="0" err="1"/>
              <a:t>abcXX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      = 12345-12300=45</a:t>
            </a:r>
          </a:p>
        </p:txBody>
      </p:sp>
      <p:pic>
        <p:nvPicPr>
          <p:cNvPr id="1026" name="Picture 2" descr="https://gss0.bdstatic.com/-4o3dSag_xI4khGkpoWK1HF6hhy/baike/w%3D268%3Bg%3D0/sign=dcbee98e4f086e066aa8384d3a331cc9/9358d109b3de9c82b57f8c306f81800a19d84372.jpg">
            <a:extLst>
              <a:ext uri="{FF2B5EF4-FFF2-40B4-BE49-F238E27FC236}">
                <a16:creationId xmlns:a16="http://schemas.microsoft.com/office/drawing/2014/main" id="{756E01F6-B8CF-4EE5-BBD4-14BD3913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18" y="717520"/>
            <a:ext cx="1625266" cy="16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03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CEC15-1293-49AE-8988-8A9834C5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合并两个串的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C094E-23E0-4028-A7B8-13FECDFC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已知串</a:t>
            </a:r>
            <a:r>
              <a:rPr lang="en-US" altLang="zh-CN" dirty="0"/>
              <a:t>A </a:t>
            </a:r>
            <a:r>
              <a:rPr lang="zh-CN" altLang="en-US" dirty="0"/>
              <a:t>和串</a:t>
            </a:r>
            <a:r>
              <a:rPr lang="en-US" altLang="zh-CN" dirty="0"/>
              <a:t>B </a:t>
            </a:r>
            <a:r>
              <a:rPr lang="zh-CN" altLang="en-US" dirty="0"/>
              <a:t>分别的</a:t>
            </a:r>
            <a:r>
              <a:rPr lang="en-US" altLang="zh-CN" dirty="0"/>
              <a:t>Hash </a:t>
            </a:r>
            <a:r>
              <a:rPr lang="zh-CN" altLang="en-US" dirty="0"/>
              <a:t>值</a:t>
            </a:r>
            <a:r>
              <a:rPr lang="en-US" altLang="zh-CN" dirty="0"/>
              <a:t>, </a:t>
            </a:r>
            <a:r>
              <a:rPr lang="zh-CN" altLang="en-US" dirty="0"/>
              <a:t>求串</a:t>
            </a:r>
            <a:r>
              <a:rPr lang="en-US" altLang="zh-CN" dirty="0"/>
              <a:t>AB </a:t>
            </a:r>
            <a:r>
              <a:rPr lang="zh-CN" altLang="en-US" dirty="0"/>
              <a:t>的</a:t>
            </a:r>
            <a:r>
              <a:rPr lang="en-US" altLang="zh-CN" dirty="0"/>
              <a:t>Hash </a:t>
            </a:r>
            <a:r>
              <a:rPr lang="zh-CN" altLang="en-US" dirty="0"/>
              <a:t>值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Hash(AB) = Hash(A)</a:t>
            </a:r>
            <a:r>
              <a:rPr lang="zh-CN" altLang="en-US" dirty="0"/>
              <a:t>*</a:t>
            </a:r>
            <a:r>
              <a:rPr lang="en-US" altLang="zh-CN" dirty="0"/>
              <a:t>|b|</a:t>
            </a:r>
            <a:r>
              <a:rPr lang="en-US" altLang="zh-CN" baseline="30000" dirty="0"/>
              <a:t>|B|</a:t>
            </a:r>
            <a:r>
              <a:rPr lang="en-US" altLang="zh-CN" dirty="0"/>
              <a:t> + Hash(B)</a:t>
            </a:r>
          </a:p>
          <a:p>
            <a:endParaRPr lang="en-US" altLang="zh-CN" dirty="0"/>
          </a:p>
          <a:p>
            <a:r>
              <a:rPr lang="en-US" altLang="zh-CN" dirty="0"/>
              <a:t>Hash(”</a:t>
            </a:r>
            <a:r>
              <a:rPr lang="en-US" altLang="zh-CN" dirty="0" err="1"/>
              <a:t>abcde</a:t>
            </a:r>
            <a:r>
              <a:rPr lang="en-US" altLang="zh-CN" dirty="0"/>
              <a:t>”) = Hash(”</a:t>
            </a:r>
            <a:r>
              <a:rPr lang="en-US" altLang="zh-CN" dirty="0" err="1"/>
              <a:t>abc</a:t>
            </a:r>
            <a:r>
              <a:rPr lang="en-US" altLang="zh-CN" dirty="0"/>
              <a:t>”) 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2</a:t>
            </a:r>
            <a:r>
              <a:rPr lang="en-US" altLang="zh-CN" dirty="0"/>
              <a:t> + Hash(”de”)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798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0E693-0BF8-4456-8373-580CB7D4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的一些应用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E11A7-61C1-486B-91AB-74F0F05C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求两串的最长公共前缀（</a:t>
            </a:r>
            <a:r>
              <a:rPr lang="en-US" altLang="zh-CN" dirty="0"/>
              <a:t>LCP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diff(</a:t>
            </a:r>
            <a:r>
              <a:rPr lang="en-US" altLang="zh-CN" dirty="0" err="1"/>
              <a:t>a,b,i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串和</a:t>
            </a:r>
            <a:r>
              <a:rPr lang="en-US" altLang="zh-CN" dirty="0"/>
              <a:t>b</a:t>
            </a:r>
            <a:r>
              <a:rPr lang="zh-CN" altLang="en-US" dirty="0"/>
              <a:t>串前</a:t>
            </a:r>
            <a:r>
              <a:rPr lang="en-US" altLang="zh-CN" dirty="0" err="1"/>
              <a:t>i</a:t>
            </a:r>
            <a:r>
              <a:rPr lang="zh-CN" altLang="en-US" dirty="0"/>
              <a:t>位是否相同，相同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，不相同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false;</a:t>
            </a:r>
          </a:p>
          <a:p>
            <a:r>
              <a:rPr lang="en-US" altLang="zh-CN" dirty="0"/>
              <a:t>111111110000000</a:t>
            </a:r>
          </a:p>
          <a:p>
            <a:r>
              <a:rPr lang="zh-CN" altLang="en-US" dirty="0"/>
              <a:t>满足单调性，可以二分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判断两个串的字典序大小</a:t>
            </a:r>
            <a:endParaRPr lang="en-US" altLang="zh-CN" dirty="0"/>
          </a:p>
          <a:p>
            <a:r>
              <a:rPr lang="en-US" altLang="zh-CN" dirty="0"/>
              <a:t>Sa=“</a:t>
            </a:r>
            <a:r>
              <a:rPr lang="en-US" altLang="zh-CN" dirty="0" err="1"/>
              <a:t>abababaa</a:t>
            </a:r>
            <a:r>
              <a:rPr lang="en-US" altLang="zh-CN" dirty="0"/>
              <a:t>”,Sb=“</a:t>
            </a:r>
            <a:r>
              <a:rPr lang="en-US" altLang="zh-CN" dirty="0" err="1"/>
              <a:t>ababbaaa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Diff(</a:t>
            </a:r>
            <a:r>
              <a:rPr lang="en-US" altLang="zh-CN" dirty="0" err="1"/>
              <a:t>Sa,Sb</a:t>
            </a:r>
            <a:r>
              <a:rPr lang="en-US" altLang="zh-CN" dirty="0"/>
              <a:t>)=“11110000”</a:t>
            </a:r>
            <a:r>
              <a:rPr lang="zh-CN" altLang="en-US" dirty="0"/>
              <a:t>找到</a:t>
            </a:r>
            <a:r>
              <a:rPr lang="en-US" altLang="zh-CN" dirty="0"/>
              <a:t>a</a:t>
            </a:r>
            <a:r>
              <a:rPr lang="zh-CN" altLang="en-US" dirty="0"/>
              <a:t>串和</a:t>
            </a:r>
            <a:r>
              <a:rPr lang="en-US" altLang="zh-CN" dirty="0"/>
              <a:t>b</a:t>
            </a:r>
            <a:r>
              <a:rPr lang="zh-CN" altLang="en-US" dirty="0"/>
              <a:t>串</a:t>
            </a:r>
            <a:r>
              <a:rPr lang="en-US" altLang="zh-CN" dirty="0"/>
              <a:t>LCP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LCP</a:t>
            </a:r>
            <a:r>
              <a:rPr lang="zh-CN" altLang="en-US" dirty="0"/>
              <a:t>的长度为</a:t>
            </a:r>
            <a:r>
              <a:rPr lang="en-US" altLang="zh-CN" dirty="0"/>
              <a:t>k</a:t>
            </a:r>
            <a:r>
              <a:rPr lang="zh-CN" altLang="en-US" dirty="0"/>
              <a:t>，判断</a:t>
            </a:r>
            <a:r>
              <a:rPr lang="en-US" altLang="zh-CN" dirty="0"/>
              <a:t>Sa[k+1]</a:t>
            </a:r>
            <a:r>
              <a:rPr lang="zh-CN" altLang="en-US" dirty="0"/>
              <a:t>与</a:t>
            </a:r>
            <a:r>
              <a:rPr lang="en-US" altLang="zh-CN" dirty="0"/>
              <a:t>Sb[k+1]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0923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99DCC-50F5-4FF3-9813-2C31B934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的一些应用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5510C-1AB6-4FB8-BFE8-65C348C6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乱搞神器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最长回文子串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ym typeface="Wingdings" panose="05000000000000000000" pitchFamily="2" charset="2"/>
              </a:rPr>
              <a:t>manacher</a:t>
            </a:r>
            <a:r>
              <a:rPr lang="zh-CN" altLang="en-US" dirty="0">
                <a:sym typeface="Wingdings" panose="05000000000000000000" pitchFamily="2" charset="2"/>
              </a:rPr>
              <a:t>算法</a:t>
            </a:r>
            <a:r>
              <a:rPr lang="en-US" altLang="zh-CN" dirty="0">
                <a:sym typeface="Wingdings" panose="05000000000000000000" pitchFamily="2" charset="2"/>
              </a:rPr>
              <a:t>O(n)     </a:t>
            </a:r>
            <a:r>
              <a:rPr lang="en-US" altLang="zh-CN" dirty="0" err="1">
                <a:sym typeface="Wingdings" panose="05000000000000000000" pitchFamily="2" charset="2"/>
              </a:rPr>
              <a:t>hashO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nlogn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判断循环节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O(n)+O(n/2)+O(n/3)+…+O(1)~O(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网上有证明</a:t>
            </a:r>
          </a:p>
        </p:txBody>
      </p:sp>
    </p:spTree>
    <p:extLst>
      <p:ext uri="{BB962C8B-B14F-4D97-AF65-F5344CB8AC3E}">
        <p14:creationId xmlns:p14="http://schemas.microsoft.com/office/powerpoint/2010/main" val="284025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782D-D790-4FF7-A2D0-DC922902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A4A9D-8A44-4CE7-8EF5-81C97B39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给你两个串</a:t>
            </a:r>
            <a:r>
              <a:rPr lang="en-US" altLang="zh-CN" i="1" dirty="0" err="1"/>
              <a:t>a,b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求它们的最长公共子串长度</a:t>
            </a:r>
            <a:r>
              <a:rPr lang="en-US" altLang="zh-CN" dirty="0"/>
              <a:t>.</a:t>
            </a:r>
          </a:p>
          <a:p>
            <a:r>
              <a:rPr lang="en-US" altLang="zh-CN" i="1" dirty="0"/>
              <a:t>|a|,|b|</a:t>
            </a:r>
            <a:r>
              <a:rPr lang="zh-CN" altLang="en-US" i="1" dirty="0"/>
              <a:t>≤</a:t>
            </a:r>
            <a:r>
              <a:rPr lang="en-US" altLang="zh-CN" dirty="0"/>
              <a:t>10</a:t>
            </a:r>
            <a:r>
              <a:rPr lang="en-US" altLang="zh-CN" baseline="30000" dirty="0"/>
              <a:t>5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正解是后缀数组</a:t>
            </a:r>
            <a:r>
              <a:rPr lang="en-US" altLang="zh-CN" dirty="0"/>
              <a:t>. </a:t>
            </a:r>
            <a:r>
              <a:rPr lang="zh-CN" altLang="en-US" dirty="0"/>
              <a:t>这和今天的内容毫不相关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55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298C9-1ABB-4FD3-94FA-B2F302C3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A9EBB-ED7A-4433-9D3A-F9DE45A4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如果两个串相等</a:t>
            </a:r>
            <a:r>
              <a:rPr lang="en-US" altLang="zh-CN" dirty="0"/>
              <a:t>, </a:t>
            </a:r>
            <a:r>
              <a:rPr lang="zh-CN" altLang="en-US" dirty="0"/>
              <a:t>那它们的子串也相等</a:t>
            </a:r>
            <a:r>
              <a:rPr lang="en-US" altLang="zh-CN" dirty="0"/>
              <a:t>. (</a:t>
            </a:r>
            <a:r>
              <a:rPr lang="zh-CN" altLang="en-US" dirty="0"/>
              <a:t>显然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二分答案是否可行</a:t>
            </a:r>
            <a:r>
              <a:rPr lang="en-US" altLang="zh-CN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3742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85663-2996-4E3A-8C74-55ADD804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7C9F9-69B1-449A-9850-587BA142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二分后的过程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先将第一个串中所有长度为</a:t>
            </a:r>
            <a:r>
              <a:rPr lang="en-US" altLang="zh-CN" dirty="0"/>
              <a:t>l </a:t>
            </a:r>
            <a:r>
              <a:rPr lang="zh-CN" altLang="en-US" dirty="0"/>
              <a:t>的子串的</a:t>
            </a:r>
            <a:r>
              <a:rPr lang="en-US" altLang="zh-CN" dirty="0"/>
              <a:t>hash </a:t>
            </a:r>
            <a:r>
              <a:rPr lang="zh-CN" altLang="en-US" dirty="0"/>
              <a:t>值算出来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再将第二个串中所有长度为</a:t>
            </a:r>
            <a:r>
              <a:rPr lang="en-US" altLang="zh-CN" dirty="0"/>
              <a:t>l </a:t>
            </a:r>
            <a:r>
              <a:rPr lang="zh-CN" altLang="en-US" dirty="0"/>
              <a:t>的子串的</a:t>
            </a:r>
            <a:r>
              <a:rPr lang="en-US" altLang="zh-CN" dirty="0"/>
              <a:t>hash </a:t>
            </a:r>
            <a:r>
              <a:rPr lang="zh-CN" altLang="en-US" dirty="0"/>
              <a:t>值算出来</a:t>
            </a:r>
            <a:r>
              <a:rPr lang="en-US" altLang="zh-CN" dirty="0"/>
              <a:t>, </a:t>
            </a:r>
            <a:r>
              <a:rPr lang="zh-CN" altLang="en-US" dirty="0"/>
              <a:t>看这个值是否出现在第一个串中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897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380DB-BE41-4094-BF4A-D71AC4D1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如何判断一个数是否在一堆数里面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8344F-5483-4855-A90A-A739E7E4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排序后二分查找？</a:t>
            </a:r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中的</a:t>
            </a:r>
            <a:r>
              <a:rPr lang="en-US" altLang="zh-CN" dirty="0"/>
              <a:t>set</a:t>
            </a:r>
          </a:p>
          <a:p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O(nlog</a:t>
            </a:r>
            <a:r>
              <a:rPr lang="en-US" altLang="zh-CN" baseline="30000" dirty="0"/>
              <a:t>2</a:t>
            </a:r>
            <a:r>
              <a:rPr lang="en-US" altLang="zh-CN" dirty="0"/>
              <a:t>n) </a:t>
            </a:r>
          </a:p>
          <a:p>
            <a:r>
              <a:rPr lang="zh-CN" altLang="en-US" dirty="0"/>
              <a:t>常数小，就将此题搞过去了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0434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DCD8-7B84-40F1-A436-900F2FC0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POJ2758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7E5B0-215D-4EF4-84A1-BDF40034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给定一个字符串，要求维护两种操作</a:t>
            </a:r>
            <a:endParaRPr lang="en-US" altLang="zh-CN" dirty="0"/>
          </a:p>
          <a:p>
            <a:r>
              <a:rPr lang="zh-CN" altLang="en-US" dirty="0"/>
              <a:t>在字符串中插入一个字符</a:t>
            </a:r>
            <a:endParaRPr lang="en-US" altLang="zh-CN" dirty="0"/>
          </a:p>
          <a:p>
            <a:r>
              <a:rPr lang="zh-CN" altLang="en-US" dirty="0"/>
              <a:t>询问某两个位置开始的</a:t>
            </a:r>
            <a:r>
              <a:rPr lang="en-US" altLang="zh-CN" dirty="0"/>
              <a:t>LCP</a:t>
            </a:r>
          </a:p>
          <a:p>
            <a:r>
              <a:rPr lang="zh-CN" altLang="en-US" dirty="0"/>
              <a:t>插入操作</a:t>
            </a:r>
            <a:r>
              <a:rPr lang="en-US" altLang="zh-CN" dirty="0"/>
              <a:t>&lt;=200</a:t>
            </a:r>
            <a:r>
              <a:rPr lang="zh-CN" altLang="en-US" dirty="0"/>
              <a:t>，字符串长度</a:t>
            </a:r>
            <a:r>
              <a:rPr lang="en-US" altLang="zh-CN" dirty="0"/>
              <a:t>&lt;=5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4</a:t>
            </a:r>
            <a:r>
              <a:rPr lang="zh-CN" altLang="en-US" dirty="0"/>
              <a:t>，查询操作</a:t>
            </a:r>
            <a:r>
              <a:rPr lang="en-US" altLang="zh-CN" dirty="0"/>
              <a:t>&lt;=2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4</a:t>
            </a:r>
          </a:p>
          <a:p>
            <a:endParaRPr lang="en-US" altLang="zh-CN" dirty="0"/>
          </a:p>
          <a:p>
            <a:r>
              <a:rPr lang="zh-CN" altLang="en-US" dirty="0"/>
              <a:t>注意到插入次数很少，可以直接每次暴力重构，</a:t>
            </a:r>
            <a:r>
              <a:rPr lang="en-US" altLang="zh-CN" dirty="0"/>
              <a:t>hash</a:t>
            </a:r>
            <a:r>
              <a:rPr lang="zh-CN" altLang="en-US" dirty="0"/>
              <a:t>解决问题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59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1A19C-6DEA-4B4C-9607-EA56C33E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我们怎么存字符串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2DDA1-E7C8-421C-A469-883CD0AE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目前主要有两种方法：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字符数组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声明：</a:t>
            </a:r>
            <a:r>
              <a:rPr lang="en-US" altLang="zh-CN" dirty="0"/>
              <a:t>char a[105];</a:t>
            </a:r>
          </a:p>
          <a:p>
            <a:r>
              <a:rPr lang="en-US" altLang="zh-CN" dirty="0"/>
              <a:t>2. C++</a:t>
            </a:r>
            <a:r>
              <a:rPr lang="zh-CN" altLang="en-US" dirty="0"/>
              <a:t>中有</a:t>
            </a:r>
            <a:r>
              <a:rPr lang="en-US" altLang="zh-CN" dirty="0"/>
              <a:t>string</a:t>
            </a:r>
            <a:r>
              <a:rPr lang="zh-CN" altLang="en-US" dirty="0"/>
              <a:t>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声明：</a:t>
            </a:r>
            <a:r>
              <a:rPr lang="en-US" altLang="zh-CN" dirty="0"/>
              <a:t>string a;</a:t>
            </a:r>
          </a:p>
        </p:txBody>
      </p:sp>
    </p:spTree>
    <p:extLst>
      <p:ext uri="{BB962C8B-B14F-4D97-AF65-F5344CB8AC3E}">
        <p14:creationId xmlns:p14="http://schemas.microsoft.com/office/powerpoint/2010/main" val="315594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6E58-D1F6-494F-A0EC-9FD46611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rxz</a:t>
            </a:r>
            <a:r>
              <a:rPr lang="en-US" altLang="zh-CN" dirty="0"/>
              <a:t>-&gt;</a:t>
            </a:r>
            <a:r>
              <a:rPr lang="zh-CN" altLang="en-US" dirty="0"/>
              <a:t>同伙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01FC8-6DEE-4065-8412-2E973BCE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定义所有各字母</a:t>
            </a:r>
            <a:r>
              <a:rPr lang="zh-CN" altLang="en-US" dirty="0">
                <a:solidFill>
                  <a:srgbClr val="FF0000"/>
                </a:solidFill>
              </a:rPr>
              <a:t>序号</a:t>
            </a:r>
            <a:r>
              <a:rPr lang="zh-CN" altLang="en-US" dirty="0"/>
              <a:t>之和相同的字符串为“同伙”。</a:t>
            </a:r>
            <a:endParaRPr lang="en-US" altLang="zh-CN" dirty="0"/>
          </a:p>
          <a:p>
            <a:r>
              <a:rPr lang="zh-CN" altLang="en-US" dirty="0"/>
              <a:t>如：</a:t>
            </a:r>
            <a:r>
              <a:rPr lang="en-US" altLang="zh-CN" dirty="0"/>
              <a:t>”ABC”</a:t>
            </a:r>
            <a:r>
              <a:rPr lang="zh-CN" altLang="en-US" dirty="0"/>
              <a:t>和</a:t>
            </a:r>
            <a:r>
              <a:rPr lang="en-US" altLang="zh-CN" dirty="0"/>
              <a:t>”CC”</a:t>
            </a:r>
            <a:r>
              <a:rPr lang="zh-CN" altLang="en-US" dirty="0"/>
              <a:t>是同伙，</a:t>
            </a:r>
            <a:r>
              <a:rPr lang="en-US" altLang="zh-CN" dirty="0"/>
              <a:t>”ABC”</a:t>
            </a:r>
            <a:r>
              <a:rPr lang="zh-CN" altLang="en-US" dirty="0"/>
              <a:t>和</a:t>
            </a:r>
            <a:r>
              <a:rPr lang="en-US" altLang="zh-CN" dirty="0"/>
              <a:t>”AAA”</a:t>
            </a:r>
            <a:r>
              <a:rPr lang="zh-CN" altLang="en-US" dirty="0"/>
              <a:t>不是</a:t>
            </a:r>
            <a:endParaRPr lang="en-US" altLang="zh-CN" dirty="0"/>
          </a:p>
          <a:p>
            <a:r>
              <a:rPr lang="zh-CN" altLang="en-US" dirty="0"/>
              <a:t>给定一个主串</a:t>
            </a:r>
            <a:r>
              <a:rPr lang="en-US" altLang="zh-CN" dirty="0"/>
              <a:t>s</a:t>
            </a:r>
            <a:r>
              <a:rPr lang="zh-CN" altLang="en-US" dirty="0"/>
              <a:t>、一个辅串</a:t>
            </a:r>
            <a:r>
              <a:rPr lang="en-US" altLang="zh-CN" dirty="0"/>
              <a:t>p</a:t>
            </a:r>
            <a:r>
              <a:rPr lang="zh-CN" altLang="en-US" dirty="0"/>
              <a:t>，问</a:t>
            </a:r>
            <a:r>
              <a:rPr lang="en-US" altLang="zh-CN" dirty="0"/>
              <a:t>s</a:t>
            </a:r>
            <a:r>
              <a:rPr lang="zh-CN" altLang="en-US" dirty="0"/>
              <a:t>是否有子串与</a:t>
            </a:r>
            <a:r>
              <a:rPr lang="en-US" altLang="zh-CN" dirty="0"/>
              <a:t>p</a:t>
            </a:r>
            <a:r>
              <a:rPr lang="zh-CN" altLang="en-US" dirty="0"/>
              <a:t>是同伙。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|s|&lt;=10</a:t>
            </a:r>
            <a:r>
              <a:rPr lang="en-US" altLang="zh-CN" baseline="30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997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7EBE7-2724-4254-88EE-D328405C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rxz</a:t>
            </a:r>
            <a:r>
              <a:rPr lang="en-US" altLang="zh-CN" dirty="0"/>
              <a:t>-&gt;</a:t>
            </a:r>
            <a:r>
              <a:rPr lang="zh-CN" altLang="en-US" dirty="0"/>
              <a:t>同伙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1894F6-0FE8-4747-ADEA-DBB3C87D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最裸的暴力：</a:t>
            </a:r>
            <a:endParaRPr lang="en-US" altLang="zh-CN" dirty="0"/>
          </a:p>
          <a:p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枚举每个子串，暴力算出</a:t>
            </a:r>
            <a:r>
              <a:rPr lang="en-US" altLang="zh-CN" dirty="0"/>
              <a:t>ASCII</a:t>
            </a:r>
            <a:r>
              <a:rPr lang="zh-CN" altLang="en-US" dirty="0"/>
              <a:t>之和。 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str[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的和，</a:t>
            </a:r>
            <a:r>
              <a:rPr lang="en-US" altLang="zh-CN" dirty="0"/>
              <a:t>O(n)</a:t>
            </a:r>
            <a:r>
              <a:rPr lang="zh-CN" altLang="en-US" dirty="0"/>
              <a:t>预处理前缀和，</a:t>
            </a:r>
            <a:r>
              <a:rPr lang="en-US" altLang="zh-CN" dirty="0"/>
              <a:t>O(1)</a:t>
            </a:r>
            <a:r>
              <a:rPr lang="zh-CN" altLang="en-US" dirty="0"/>
              <a:t>求</a:t>
            </a:r>
            <a:r>
              <a:rPr lang="en-US" altLang="zh-CN" dirty="0"/>
              <a:t>hash</a:t>
            </a:r>
            <a:r>
              <a:rPr lang="zh-CN" altLang="en-US" dirty="0"/>
              <a:t>值。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发现</a:t>
            </a:r>
            <a:r>
              <a:rPr lang="en-US" altLang="zh-CN" dirty="0"/>
              <a:t>h</a:t>
            </a:r>
            <a:r>
              <a:rPr lang="zh-CN" altLang="en-US" dirty="0"/>
              <a:t>单调递增，采用二分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two_pointers</a:t>
            </a:r>
            <a:r>
              <a:rPr lang="en-US" altLang="zh-CN" dirty="0"/>
              <a:t>-&gt;O(n)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3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65952-46EF-4DB0-A2DF-580FABBA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NOI2017 </a:t>
            </a:r>
            <a:r>
              <a:rPr lang="zh-CN" altLang="en-US" dirty="0"/>
              <a:t>蚯蚓排队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6E320-80A2-4277-BC94-8C9892DA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给出 </a:t>
            </a:r>
            <a:r>
              <a:rPr lang="en-US" altLang="zh-CN" dirty="0"/>
              <a:t>n </a:t>
            </a:r>
            <a:r>
              <a:rPr lang="zh-CN" altLang="en-US" dirty="0"/>
              <a:t>个字符，初始每个字符单独成字符串。支持 </a:t>
            </a:r>
            <a:r>
              <a:rPr lang="en-US" altLang="zh-CN" dirty="0"/>
              <a:t>m </a:t>
            </a:r>
            <a:r>
              <a:rPr lang="zh-CN" altLang="en-US" dirty="0"/>
              <a:t>次操作，每次为以下三种之一：</a:t>
            </a:r>
          </a:p>
          <a:p>
            <a:r>
              <a:rPr lang="en-US" altLang="zh-CN" dirty="0"/>
              <a:t>1 </a:t>
            </a:r>
            <a:r>
              <a:rPr lang="en-US" altLang="zh-CN" dirty="0" err="1"/>
              <a:t>i</a:t>
            </a:r>
            <a:r>
              <a:rPr lang="en-US" altLang="zh-CN" dirty="0"/>
              <a:t> j </a:t>
            </a:r>
            <a:r>
              <a:rPr lang="zh-CN" altLang="en-US" dirty="0"/>
              <a:t>：将以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结尾的串和以 </a:t>
            </a:r>
            <a:r>
              <a:rPr lang="en-US" altLang="zh-CN" dirty="0"/>
              <a:t>j </a:t>
            </a:r>
            <a:r>
              <a:rPr lang="zh-CN" altLang="en-US" dirty="0"/>
              <a:t>开头的串连到一起。</a:t>
            </a:r>
          </a:p>
          <a:p>
            <a:r>
              <a:rPr lang="en-US" altLang="zh-CN" dirty="0"/>
              <a:t>2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：将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所在串从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位置和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下一个位置之间断开。</a:t>
            </a:r>
          </a:p>
          <a:p>
            <a:r>
              <a:rPr lang="en-US" altLang="zh-CN" dirty="0"/>
              <a:t>3 S k </a:t>
            </a:r>
            <a:r>
              <a:rPr lang="zh-CN" altLang="en-US" dirty="0"/>
              <a:t>：对于字符串 </a:t>
            </a:r>
            <a:r>
              <a:rPr lang="en-US" altLang="zh-CN" dirty="0"/>
              <a:t>S </a:t>
            </a:r>
            <a:r>
              <a:rPr lang="zh-CN" altLang="en-US" dirty="0"/>
              <a:t>每个长度为 </a:t>
            </a:r>
            <a:r>
              <a:rPr lang="en-US" altLang="zh-CN" dirty="0"/>
              <a:t>k </a:t>
            </a:r>
            <a:r>
              <a:rPr lang="zh-CN" altLang="en-US" dirty="0"/>
              <a:t>的子串，统计它在这 </a:t>
            </a:r>
            <a:r>
              <a:rPr lang="en-US" altLang="zh-CN" dirty="0"/>
              <a:t>n </a:t>
            </a:r>
            <a:r>
              <a:rPr lang="zh-CN" altLang="en-US" dirty="0"/>
              <a:t>个字符组成所有字符串中出现的次数，求所有统计结果的乘积模 </a:t>
            </a:r>
            <a:r>
              <a:rPr lang="en-US" altLang="zh-CN" dirty="0"/>
              <a:t>998244353 </a:t>
            </a:r>
            <a:r>
              <a:rPr lang="zh-CN" altLang="en-US" dirty="0"/>
              <a:t>的结果。</a:t>
            </a:r>
          </a:p>
          <a:p>
            <a:r>
              <a:rPr lang="en-US" altLang="zh-CN" dirty="0"/>
              <a:t>n≤2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5</a:t>
            </a:r>
            <a:r>
              <a:rPr lang="en-US" altLang="zh-CN" dirty="0"/>
              <a:t>,m</a:t>
            </a:r>
            <a:r>
              <a:rPr lang="zh-CN" altLang="en-US" dirty="0"/>
              <a:t>≤</a:t>
            </a:r>
            <a:r>
              <a:rPr lang="en-US" altLang="zh-CN" dirty="0"/>
              <a:t>5*10</a:t>
            </a:r>
            <a:r>
              <a:rPr lang="en-US" altLang="zh-CN" baseline="30000" dirty="0"/>
              <a:t>5</a:t>
            </a:r>
            <a:r>
              <a:rPr lang="en-US" altLang="zh-CN" dirty="0"/>
              <a:t>,</a:t>
            </a:r>
            <a:r>
              <a:rPr lang="zh-CN" altLang="en-US" dirty="0"/>
              <a:t>∑</a:t>
            </a:r>
            <a:r>
              <a:rPr lang="en-US" altLang="zh-CN" dirty="0"/>
              <a:t>|S|≤10</a:t>
            </a:r>
            <a:r>
              <a:rPr lang="en-US" altLang="zh-CN" baseline="30000" dirty="0"/>
              <a:t>7</a:t>
            </a:r>
            <a:r>
              <a:rPr lang="en-US" altLang="zh-CN" dirty="0"/>
              <a:t>,k≤50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操作次数不超过 </a:t>
            </a:r>
            <a:r>
              <a:rPr lang="en-US" altLang="zh-CN" dirty="0"/>
              <a:t>1000</a:t>
            </a:r>
            <a:r>
              <a:rPr lang="zh-CN" altLang="en-US" dirty="0"/>
              <a:t>，字符集大小为 </a:t>
            </a:r>
            <a:r>
              <a:rPr lang="en-US" altLang="zh-CN" dirty="0"/>
              <a:t>′1′∼′6′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4331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D1391-263D-4067-9D40-C60B0028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NOI2017 </a:t>
            </a:r>
            <a:r>
              <a:rPr lang="zh-CN" altLang="en-US" dirty="0"/>
              <a:t>蚯蚓排队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9674E-5EF7-4A6E-9B6A-D1297283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一个显而易见的做法是：维护所有这 </a:t>
            </a:r>
            <a:r>
              <a:rPr lang="en-US" altLang="zh-CN" dirty="0"/>
              <a:t>n </a:t>
            </a:r>
            <a:r>
              <a:rPr lang="zh-CN" altLang="en-US" dirty="0"/>
              <a:t>个字符组成的长度在 </a:t>
            </a:r>
            <a:r>
              <a:rPr lang="en-US" altLang="zh-CN" dirty="0"/>
              <a:t>1∼50 </a:t>
            </a:r>
            <a:r>
              <a:rPr lang="zh-CN" altLang="en-US" dirty="0"/>
              <a:t>之间的字符串的</a:t>
            </a:r>
            <a:r>
              <a:rPr lang="en-US" altLang="zh-CN" dirty="0"/>
              <a:t>Hash</a:t>
            </a:r>
            <a:r>
              <a:rPr lang="zh-CN" altLang="en-US" dirty="0"/>
              <a:t>值，查询时直接统计</a:t>
            </a:r>
            <a:r>
              <a:rPr lang="en-US" altLang="zh-CN" dirty="0"/>
              <a:t>Hash</a:t>
            </a:r>
            <a:r>
              <a:rPr lang="zh-CN" altLang="en-US" dirty="0"/>
              <a:t>值出现次数即可。</a:t>
            </a:r>
          </a:p>
          <a:p>
            <a:r>
              <a:rPr lang="zh-CN" altLang="en-US" dirty="0"/>
              <a:t>这样做的时间复杂度是什么呢？</a:t>
            </a:r>
          </a:p>
          <a:p>
            <a:r>
              <a:rPr lang="zh-CN" altLang="en-US" dirty="0"/>
              <a:t>看起来有 </a:t>
            </a:r>
            <a:r>
              <a:rPr lang="en-US" altLang="zh-CN" dirty="0"/>
              <a:t>m </a:t>
            </a:r>
            <a:r>
              <a:rPr lang="zh-CN" altLang="en-US" dirty="0"/>
              <a:t>次合并，是 </a:t>
            </a:r>
            <a:r>
              <a:rPr lang="en-US" altLang="zh-CN" dirty="0"/>
              <a:t>mk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的。</a:t>
            </a:r>
          </a:p>
          <a:p>
            <a:r>
              <a:rPr lang="zh-CN" altLang="en-US" dirty="0"/>
              <a:t>实则不然，当没有 </a:t>
            </a:r>
            <a:r>
              <a:rPr lang="en-US" altLang="zh-CN" dirty="0"/>
              <a:t>2 </a:t>
            </a:r>
            <a:r>
              <a:rPr lang="zh-CN" altLang="en-US" dirty="0"/>
              <a:t>操作时，最终得到的只有 </a:t>
            </a:r>
            <a:r>
              <a:rPr lang="en-US" altLang="zh-CN" dirty="0" err="1"/>
              <a:t>nk</a:t>
            </a:r>
            <a:r>
              <a:rPr lang="en-US" altLang="zh-CN" dirty="0"/>
              <a:t> </a:t>
            </a:r>
            <a:r>
              <a:rPr lang="zh-CN" altLang="en-US" dirty="0"/>
              <a:t>个子串，因此上界严格时复杂度就是 </a:t>
            </a:r>
            <a:r>
              <a:rPr lang="en-US" altLang="zh-CN" dirty="0"/>
              <a:t>O(</a:t>
            </a:r>
            <a:r>
              <a:rPr lang="en-US" altLang="zh-CN" dirty="0" err="1"/>
              <a:t>nk</a:t>
            </a:r>
            <a:r>
              <a:rPr lang="en-US" altLang="zh-CN" dirty="0"/>
              <a:t>) </a:t>
            </a:r>
            <a:r>
              <a:rPr lang="zh-CN" altLang="en-US" dirty="0"/>
              <a:t>的。而 </a:t>
            </a:r>
            <a:r>
              <a:rPr lang="en-US" altLang="zh-CN" dirty="0"/>
              <a:t>2 </a:t>
            </a:r>
            <a:r>
              <a:rPr lang="zh-CN" altLang="en-US" dirty="0"/>
              <a:t>操作只有 </a:t>
            </a:r>
            <a:r>
              <a:rPr lang="en-US" altLang="zh-CN" dirty="0"/>
              <a:t>1000 </a:t>
            </a:r>
            <a:r>
              <a:rPr lang="zh-CN" altLang="en-US" dirty="0"/>
              <a:t>次，每次会产生 </a:t>
            </a:r>
            <a:r>
              <a:rPr lang="en-US" altLang="zh-CN" dirty="0"/>
              <a:t>k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的势能贡献，这一部分也只有 </a:t>
            </a:r>
            <a:r>
              <a:rPr lang="en-US" altLang="zh-CN" dirty="0"/>
              <a:t>O(ck</a:t>
            </a:r>
            <a:r>
              <a:rPr lang="en-US" altLang="zh-CN" baseline="30000" dirty="0"/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O(nk+ck</a:t>
            </a:r>
            <a:r>
              <a:rPr lang="en-US" altLang="zh-CN" baseline="30000" dirty="0"/>
              <a:t>2</a:t>
            </a:r>
            <a:r>
              <a:rPr lang="en-US" altLang="zh-CN" dirty="0"/>
              <a:t>+∑|S|)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64612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65CC5-3AFA-4529-89A4-CE92A2B6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BZOJ3555: [Ctsc2014]</a:t>
            </a:r>
            <a:r>
              <a:rPr lang="zh-CN" altLang="en-US" dirty="0"/>
              <a:t>企鹅</a:t>
            </a:r>
            <a:r>
              <a:rPr lang="en-US" altLang="zh-CN" dirty="0"/>
              <a:t>QQ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2232B-5846-4318-85D4-14B22DA0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  <a:r>
              <a:rPr lang="en-US" altLang="zh-CN" dirty="0"/>
              <a:t>n</a:t>
            </a:r>
            <a:r>
              <a:rPr lang="zh-CN" altLang="en-US" dirty="0"/>
              <a:t>个字符串长度</a:t>
            </a:r>
            <a:r>
              <a:rPr lang="en-US" altLang="zh-CN" dirty="0"/>
              <a:t>L</a:t>
            </a:r>
            <a:r>
              <a:rPr lang="zh-CN" altLang="en-US" dirty="0"/>
              <a:t>相同，找出有多少对，字符串只有一个位置不同 </a:t>
            </a:r>
            <a:endParaRPr lang="en-US" altLang="zh-CN" dirty="0"/>
          </a:p>
          <a:p>
            <a:r>
              <a:rPr lang="en-US" altLang="zh-CN" dirty="0"/>
              <a:t>n&lt;=30000,L&lt;=200</a:t>
            </a:r>
          </a:p>
          <a:p>
            <a:endParaRPr lang="en-US" altLang="zh-CN" dirty="0"/>
          </a:p>
          <a:p>
            <a:r>
              <a:rPr lang="zh-CN" altLang="en-US" dirty="0"/>
              <a:t>史上最水</a:t>
            </a:r>
            <a:r>
              <a:rPr lang="en-US" altLang="zh-CN" dirty="0"/>
              <a:t>CTSC</a:t>
            </a:r>
            <a:r>
              <a:rPr lang="zh-CN" altLang="en-US" dirty="0"/>
              <a:t>题？</a:t>
            </a:r>
            <a:endParaRPr lang="en-US" altLang="zh-CN" dirty="0"/>
          </a:p>
          <a:p>
            <a:r>
              <a:rPr lang="zh-CN" altLang="en-US" dirty="0"/>
              <a:t>删除所有字符串的某一位的字符，计算新的</a:t>
            </a:r>
            <a:r>
              <a:rPr lang="en-US" altLang="zh-CN" dirty="0"/>
              <a:t>hash</a:t>
            </a:r>
            <a:r>
              <a:rPr lang="zh-CN" altLang="en-US" dirty="0"/>
              <a:t>值，找到相同的。 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8B6CE-70A8-465D-BB2F-549564A2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BZOJ4264 : </a:t>
            </a:r>
            <a:r>
              <a:rPr lang="zh-CN" altLang="en-US" dirty="0"/>
              <a:t>小</a:t>
            </a:r>
            <a:r>
              <a:rPr lang="en-US" altLang="zh-CN" dirty="0"/>
              <a:t>C</a:t>
            </a:r>
            <a:r>
              <a:rPr lang="zh-CN" altLang="en-US" dirty="0"/>
              <a:t>找朋友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3B985-F9E8-4F9C-BC43-E9F85E52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给定一张无向图，求满足以下条件的点对 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r>
              <a:rPr lang="zh-CN" altLang="en-US" dirty="0"/>
              <a:t>数目：对任意点</a:t>
            </a:r>
            <a:r>
              <a:rPr lang="en-US" altLang="zh-CN" dirty="0"/>
              <a:t>z </a:t>
            </a:r>
          </a:p>
          <a:p>
            <a:pPr marL="0" indent="0" latinLnBrk="1">
              <a:buNone/>
            </a:pPr>
            <a:r>
              <a:rPr lang="en-US" altLang="zh-CN" dirty="0"/>
              <a:t>(z</a:t>
            </a:r>
            <a:r>
              <a:rPr lang="zh-CN" altLang="en-US" dirty="0"/>
              <a:t>≠</a:t>
            </a:r>
            <a:r>
              <a:rPr lang="en-US" altLang="zh-CN" dirty="0"/>
              <a:t>x</a:t>
            </a:r>
            <a:r>
              <a:rPr lang="zh-CN" altLang="en-US" dirty="0"/>
              <a:t>且</a:t>
            </a:r>
            <a:r>
              <a:rPr lang="en-US" altLang="zh-CN" dirty="0"/>
              <a:t>z</a:t>
            </a:r>
            <a:r>
              <a:rPr lang="zh-CN" altLang="en-US" dirty="0"/>
              <a:t>≠</a:t>
            </a:r>
            <a:r>
              <a:rPr lang="en-US" altLang="zh-CN" dirty="0"/>
              <a:t>y)</a:t>
            </a:r>
            <a:r>
              <a:rPr lang="zh-CN" altLang="en-US" dirty="0"/>
              <a:t>，边 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 </a:t>
            </a:r>
            <a:r>
              <a:rPr lang="zh-CN" altLang="en-US" dirty="0"/>
              <a:t>和 </a:t>
            </a:r>
            <a:r>
              <a:rPr lang="en-US" altLang="zh-CN" dirty="0"/>
              <a:t>(</a:t>
            </a:r>
            <a:r>
              <a:rPr lang="en-US" altLang="zh-CN" dirty="0" err="1"/>
              <a:t>y,z</a:t>
            </a:r>
            <a:r>
              <a:rPr lang="en-US" altLang="zh-CN" dirty="0"/>
              <a:t>) </a:t>
            </a:r>
            <a:r>
              <a:rPr lang="zh-CN" altLang="en-US" dirty="0"/>
              <a:t>同时存在或同时不存在。</a:t>
            </a:r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zh-CN" altLang="en-US" dirty="0"/>
              <a:t>≤</a:t>
            </a:r>
            <a:r>
              <a:rPr lang="en-US" altLang="zh-CN" dirty="0"/>
              <a:t>10</a:t>
            </a:r>
            <a:r>
              <a:rPr lang="en-US" altLang="zh-CN" baseline="30000" dirty="0"/>
              <a:t>5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795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68E12-6F3E-4221-A649-D2C333CD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BZOJ4264 : </a:t>
            </a:r>
            <a:r>
              <a:rPr lang="zh-CN" altLang="en-US" dirty="0"/>
              <a:t>小</a:t>
            </a:r>
            <a:r>
              <a:rPr lang="en-US" altLang="zh-CN" dirty="0"/>
              <a:t>C</a:t>
            </a:r>
            <a:r>
              <a:rPr lang="zh-CN" altLang="en-US" dirty="0"/>
              <a:t>找朋友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E07F3-ADCE-496E-B2D2-4D2481F1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可能成为好友，那么它们连出去的点除了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之外都相同。</a:t>
            </a:r>
          </a:p>
          <a:p>
            <a:r>
              <a:rPr lang="zh-CN" altLang="en-US" dirty="0"/>
              <a:t>于是给每个点一个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的随机权值，然后每个点的</a:t>
            </a:r>
            <a:r>
              <a:rPr lang="en-US" altLang="zh-CN" dirty="0"/>
              <a:t>hash</a:t>
            </a:r>
            <a:r>
              <a:rPr lang="zh-CN" altLang="en-US" dirty="0"/>
              <a:t>值为与其相连的点的权值的异或和，若两个点</a:t>
            </a:r>
            <a:r>
              <a:rPr lang="en-US" altLang="zh-CN" dirty="0"/>
              <a:t>hash</a:t>
            </a:r>
            <a:r>
              <a:rPr lang="zh-CN" altLang="en-US" dirty="0"/>
              <a:t>值相等，则可行。</a:t>
            </a:r>
          </a:p>
          <a:p>
            <a:r>
              <a:rPr lang="zh-CN" altLang="en-US" dirty="0"/>
              <a:t>给每个点的</a:t>
            </a:r>
            <a:r>
              <a:rPr lang="en-US" altLang="zh-CN" dirty="0"/>
              <a:t>hash</a:t>
            </a:r>
            <a:r>
              <a:rPr lang="zh-CN" altLang="en-US" dirty="0"/>
              <a:t>值异或上自己本身的权值再求一次即可得到正确答案。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993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D3F21-E6BB-419A-8EE4-B74F897E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4892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0D4F2-4E8D-4017-B03E-634BA716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加里敦大学的生物研究所，发现了决定人喜不喜欢吃藕的基因序列</a:t>
            </a:r>
            <a:r>
              <a:rPr lang="en-US" altLang="zh-CN" dirty="0"/>
              <a:t>S,</a:t>
            </a:r>
            <a:r>
              <a:rPr lang="zh-CN" altLang="en-US" dirty="0"/>
              <a:t>有这个序列的碱基序列就会表现出喜欢吃藕的性状，但是研究人员发现对碱基序列</a:t>
            </a:r>
            <a:r>
              <a:rPr lang="en-US" altLang="zh-CN" dirty="0"/>
              <a:t>S,</a:t>
            </a:r>
            <a:r>
              <a:rPr lang="zh-CN" altLang="en-US" dirty="0"/>
              <a:t>任意修改其中不超过</a:t>
            </a:r>
            <a:r>
              <a:rPr lang="en-US" altLang="zh-CN" dirty="0"/>
              <a:t>3</a:t>
            </a:r>
            <a:r>
              <a:rPr lang="zh-CN" altLang="en-US" dirty="0"/>
              <a:t>个碱基，依然能够表现出吃藕的性状。</a:t>
            </a:r>
            <a:endParaRPr lang="en-US" altLang="zh-CN" dirty="0"/>
          </a:p>
          <a:p>
            <a:r>
              <a:rPr lang="zh-CN" altLang="en-US" dirty="0"/>
              <a:t>现在研究人员想知道这个基因在</a:t>
            </a:r>
            <a:r>
              <a:rPr lang="en-US" altLang="zh-CN" dirty="0"/>
              <a:t>DNA</a:t>
            </a:r>
            <a:r>
              <a:rPr lang="zh-CN" altLang="en-US" dirty="0"/>
              <a:t>链</a:t>
            </a:r>
            <a:r>
              <a:rPr lang="en-US" altLang="zh-CN" dirty="0"/>
              <a:t>S0</a:t>
            </a:r>
            <a:r>
              <a:rPr lang="zh-CN" altLang="en-US" dirty="0"/>
              <a:t>上的位置。</a:t>
            </a:r>
            <a:endParaRPr lang="en-US" altLang="zh-CN" dirty="0"/>
          </a:p>
          <a:p>
            <a:r>
              <a:rPr lang="zh-CN" altLang="en-US" dirty="0"/>
              <a:t>所以你需要统计在一个表现出吃藕性状的人的</a:t>
            </a:r>
            <a:r>
              <a:rPr lang="en-US" altLang="zh-CN" dirty="0"/>
              <a:t>DNA</a:t>
            </a:r>
            <a:r>
              <a:rPr lang="zh-CN" altLang="en-US" dirty="0"/>
              <a:t>序列</a:t>
            </a:r>
            <a:r>
              <a:rPr lang="en-US" altLang="zh-CN" dirty="0"/>
              <a:t>S0</a:t>
            </a:r>
            <a:r>
              <a:rPr lang="zh-CN" altLang="en-US" dirty="0"/>
              <a:t>上，有多少个连续子串可能是该基因，即有多少个</a:t>
            </a:r>
            <a:r>
              <a:rPr lang="en-US" altLang="zh-CN" dirty="0"/>
              <a:t>S0</a:t>
            </a:r>
            <a:r>
              <a:rPr lang="zh-CN" altLang="en-US" dirty="0"/>
              <a:t>的连续子串修改小于等于三个字母能够变成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|S|</a:t>
            </a:r>
            <a:r>
              <a:rPr lang="zh-CN" altLang="en-US" dirty="0"/>
              <a:t>、</a:t>
            </a:r>
            <a:r>
              <a:rPr lang="en-US" altLang="zh-CN" dirty="0"/>
              <a:t>|S</a:t>
            </a:r>
            <a:r>
              <a:rPr lang="en-US" altLang="zh-CN" baseline="-25000" dirty="0"/>
              <a:t>0</a:t>
            </a:r>
            <a:r>
              <a:rPr lang="en-US" altLang="zh-CN" dirty="0"/>
              <a:t>|&lt;=10</a:t>
            </a:r>
            <a:r>
              <a:rPr lang="en-US" altLang="zh-CN" baseline="30000" dirty="0"/>
              <a:t>5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8973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35E11-02C9-4618-B8D2-E4910DCC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4892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EBDEC-C56F-4A24-89BE-2CAD8405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直接枚举每个位置为起点，然后指针每次跳到</a:t>
            </a:r>
            <a:r>
              <a:rPr lang="en-US" altLang="zh-CN" dirty="0" err="1"/>
              <a:t>lcp</a:t>
            </a:r>
            <a:r>
              <a:rPr lang="zh-CN" altLang="en-US" dirty="0"/>
              <a:t>的后面，如果跳的超过三次就退出即可。 </a:t>
            </a:r>
            <a:br>
              <a:rPr lang="zh-CN" altLang="en-US" dirty="0"/>
            </a:br>
            <a:endParaRPr lang="en-US" altLang="zh-CN" dirty="0"/>
          </a:p>
          <a:p>
            <a:pPr latinLnBrk="1"/>
            <a:r>
              <a:rPr lang="zh-CN" altLang="en-US" dirty="0"/>
              <a:t>这里求</a:t>
            </a:r>
            <a:r>
              <a:rPr lang="en-US" altLang="zh-CN" dirty="0"/>
              <a:t>LCP</a:t>
            </a:r>
            <a:r>
              <a:rPr lang="zh-CN" altLang="en-US" dirty="0"/>
              <a:t>用</a:t>
            </a:r>
            <a:r>
              <a:rPr lang="en-US" altLang="zh-CN" dirty="0"/>
              <a:t>hash+</a:t>
            </a:r>
            <a:r>
              <a:rPr lang="zh-CN" altLang="en-US" dirty="0"/>
              <a:t>二分就好了。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016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FD3CE-F359-42EB-9437-61A23DDC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BZOJ2462 </a:t>
            </a:r>
            <a:r>
              <a:rPr lang="zh-CN" altLang="en-US" dirty="0"/>
              <a:t>矩阵模板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6AA72-53D8-4164-A497-98317080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M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</a:t>
            </a:r>
            <a:r>
              <a:rPr lang="en-US" altLang="zh-CN" dirty="0"/>
              <a:t>01</a:t>
            </a:r>
            <a:r>
              <a:rPr lang="zh-CN" altLang="en-US" dirty="0"/>
              <a:t>矩阵，以及</a:t>
            </a:r>
            <a:r>
              <a:rPr lang="en-US" altLang="zh-CN" dirty="0"/>
              <a:t>Q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行</a:t>
            </a:r>
            <a:r>
              <a:rPr lang="en-US" altLang="zh-CN" dirty="0"/>
              <a:t>B</a:t>
            </a:r>
            <a:r>
              <a:rPr lang="zh-CN" altLang="en-US" dirty="0"/>
              <a:t>列的</a:t>
            </a:r>
            <a:r>
              <a:rPr lang="en-US" altLang="zh-CN" dirty="0"/>
              <a:t>01</a:t>
            </a:r>
            <a:r>
              <a:rPr lang="zh-CN" altLang="en-US" dirty="0"/>
              <a:t>矩阵，你需要求出这</a:t>
            </a:r>
            <a:r>
              <a:rPr lang="en-US" altLang="zh-CN" dirty="0"/>
              <a:t>Q</a:t>
            </a:r>
            <a:r>
              <a:rPr lang="zh-CN" altLang="en-US" dirty="0"/>
              <a:t>个矩阵哪些在原矩阵中出现过。 </a:t>
            </a:r>
          </a:p>
          <a:p>
            <a:r>
              <a:rPr lang="zh-CN" altLang="en-US" dirty="0"/>
              <a:t>所谓</a:t>
            </a:r>
            <a:r>
              <a:rPr lang="en-US" altLang="zh-CN" dirty="0"/>
              <a:t>01</a:t>
            </a:r>
            <a:r>
              <a:rPr lang="zh-CN" altLang="en-US" dirty="0"/>
              <a:t>矩阵，就是矩阵中所有元素不是</a:t>
            </a:r>
            <a:r>
              <a:rPr lang="en-US" altLang="zh-CN" dirty="0"/>
              <a:t>0</a:t>
            </a:r>
            <a:r>
              <a:rPr lang="zh-CN" altLang="en-US" dirty="0"/>
              <a:t>就是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</a:t>
            </a:r>
            <a:r>
              <a:rPr lang="en-US" altLang="zh-CN" baseline="30000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q&lt;=10</a:t>
            </a:r>
            <a:r>
              <a:rPr lang="en-US" altLang="zh-CN" baseline="30000" dirty="0"/>
              <a:t>5</a:t>
            </a:r>
          </a:p>
          <a:p>
            <a:r>
              <a:rPr lang="zh-CN" altLang="en-US" dirty="0"/>
              <a:t>保证输入输出不会</a:t>
            </a:r>
            <a:r>
              <a:rPr lang="en-US" altLang="zh-CN" dirty="0"/>
              <a:t>TLE.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61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BEAA7-1575-4006-9E95-5C2EEF8B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503C5-9B10-4551-9ADA-B74A803F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读入：</a:t>
            </a:r>
            <a:endParaRPr lang="en-US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(“%</a:t>
            </a:r>
            <a:r>
              <a:rPr lang="en-US" altLang="zh-CN" dirty="0" err="1"/>
              <a:t>s”,a</a:t>
            </a:r>
            <a:r>
              <a:rPr lang="en-US" altLang="zh-CN" dirty="0"/>
              <a:t>);</a:t>
            </a:r>
            <a:r>
              <a:rPr lang="zh-CN" altLang="en-US" dirty="0"/>
              <a:t>表示从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0</a:t>
            </a:r>
            <a:r>
              <a:rPr lang="zh-CN" altLang="en-US" dirty="0"/>
              <a:t>位开始储存，直到遇到空格、</a:t>
            </a:r>
            <a:r>
              <a:rPr lang="en-US" altLang="zh-CN" dirty="0"/>
              <a:t>tab</a:t>
            </a:r>
            <a:r>
              <a:rPr lang="zh-CN" altLang="en-US" dirty="0"/>
              <a:t>或换行符为止。</a:t>
            </a:r>
            <a:endParaRPr lang="en-US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(“%s”,a+1);</a:t>
            </a:r>
            <a:r>
              <a:rPr lang="zh-CN" altLang="en-US" dirty="0"/>
              <a:t>表示从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位开始储存，直到遇到空格、</a:t>
            </a:r>
            <a:r>
              <a:rPr lang="en-US" altLang="zh-CN" dirty="0"/>
              <a:t>tab</a:t>
            </a:r>
            <a:r>
              <a:rPr lang="zh-CN" altLang="en-US" dirty="0"/>
              <a:t>或换行符为止。以此类推。</a:t>
            </a:r>
            <a:endParaRPr lang="en-US" altLang="zh-CN" dirty="0"/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(“%s\</a:t>
            </a:r>
            <a:r>
              <a:rPr lang="en-US" altLang="zh-CN" dirty="0" err="1"/>
              <a:t>n”,a</a:t>
            </a:r>
            <a:r>
              <a:rPr lang="en-US" altLang="zh-CN" dirty="0"/>
              <a:t>);</a:t>
            </a:r>
            <a:r>
              <a:rPr lang="zh-CN" altLang="en-US" dirty="0"/>
              <a:t>表示从</a:t>
            </a:r>
            <a:r>
              <a:rPr lang="en-US" altLang="zh-CN" dirty="0"/>
              <a:t>s</a:t>
            </a:r>
            <a:r>
              <a:rPr lang="zh-CN" altLang="en-US" dirty="0"/>
              <a:t>的第</a:t>
            </a:r>
            <a:r>
              <a:rPr lang="en-US" altLang="zh-CN" dirty="0"/>
              <a:t>0</a:t>
            </a:r>
            <a:r>
              <a:rPr lang="zh-CN" altLang="en-US" dirty="0"/>
              <a:t>位开始输出，直到遇到空字符</a:t>
            </a:r>
            <a:r>
              <a:rPr lang="en-US" altLang="zh-CN" dirty="0"/>
              <a:t>(0)</a:t>
            </a:r>
            <a:r>
              <a:rPr lang="zh-CN" altLang="en-US" dirty="0"/>
              <a:t>为止。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1807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7D66-8FB0-4E09-AA4A-CA168A47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BZOJ2462 </a:t>
            </a:r>
            <a:r>
              <a:rPr lang="zh-CN" altLang="en-US" dirty="0"/>
              <a:t>矩阵模板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BB2DA-20F7-437D-970A-C867E01F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k</a:t>
            </a:r>
            <a:r>
              <a:rPr lang="zh-CN" altLang="en-US" dirty="0"/>
              <a:t>个矩阵的长和宽都是一样的，所以把原矩阵的所有</a:t>
            </a:r>
            <a:r>
              <a:rPr lang="en-US" altLang="zh-CN" dirty="0"/>
              <a:t>a*b</a:t>
            </a:r>
            <a:r>
              <a:rPr lang="zh-CN" altLang="en-US" dirty="0"/>
              <a:t>的子矩阵给</a:t>
            </a:r>
            <a:r>
              <a:rPr lang="en-US" altLang="zh-CN" dirty="0"/>
              <a:t>hash</a:t>
            </a:r>
            <a:r>
              <a:rPr lang="zh-CN" altLang="en-US" dirty="0"/>
              <a:t>出来。然后依次查找是否存在即可。</a:t>
            </a:r>
            <a:endParaRPr lang="en-US" altLang="zh-CN" dirty="0"/>
          </a:p>
          <a:p>
            <a:r>
              <a:rPr lang="zh-CN" altLang="en-US" dirty="0"/>
              <a:t>矩阵</a:t>
            </a:r>
            <a:r>
              <a:rPr lang="en-US" altLang="zh-CN" dirty="0"/>
              <a:t>-&gt;</a:t>
            </a:r>
            <a:r>
              <a:rPr lang="zh-CN" altLang="en-US" dirty="0"/>
              <a:t>先横着</a:t>
            </a:r>
            <a:r>
              <a:rPr lang="en-US" altLang="zh-CN" dirty="0"/>
              <a:t>hash, </a:t>
            </a:r>
            <a:r>
              <a:rPr lang="zh-CN" altLang="en-US" dirty="0"/>
              <a:t>再竖着</a:t>
            </a:r>
            <a:r>
              <a:rPr lang="en-US" altLang="zh-CN" dirty="0"/>
              <a:t>hash.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42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D101C-E418-48F5-8EFA-07B9E74D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BZOJ3796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45A11-FC3C-4122-8BFA-B7E480A0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题意：给定字符串</a:t>
            </a:r>
            <a:r>
              <a:rPr lang="en-US" altLang="zh-CN" dirty="0"/>
              <a:t>s1,s2,s3</a:t>
            </a:r>
            <a:r>
              <a:rPr lang="zh-CN" altLang="en-US" dirty="0"/>
              <a:t>，求一个字符串</a:t>
            </a:r>
            <a:r>
              <a:rPr lang="en-US" altLang="zh-CN" dirty="0"/>
              <a:t>w</a:t>
            </a:r>
            <a:r>
              <a:rPr lang="zh-CN" altLang="en-US" dirty="0"/>
              <a:t>，它同时是</a:t>
            </a:r>
            <a:r>
              <a:rPr lang="en-US" altLang="zh-CN" dirty="0"/>
              <a:t>s1,s2</a:t>
            </a:r>
            <a:r>
              <a:rPr lang="zh-CN" altLang="en-US" dirty="0"/>
              <a:t>的子串，且它的子串中不含有</a:t>
            </a:r>
            <a:r>
              <a:rPr lang="en-US" altLang="zh-CN" dirty="0"/>
              <a:t>s3</a:t>
            </a:r>
            <a:r>
              <a:rPr lang="zh-CN" altLang="en-US" dirty="0"/>
              <a:t>，求</a:t>
            </a:r>
            <a:r>
              <a:rPr lang="en-US" altLang="zh-CN" dirty="0"/>
              <a:t>w</a:t>
            </a:r>
            <a:r>
              <a:rPr lang="zh-CN" altLang="en-US" dirty="0"/>
              <a:t>的最大可能长度。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数据范围：</a:t>
            </a:r>
            <a:r>
              <a:rPr lang="en-US" altLang="zh-CN" dirty="0"/>
              <a:t>1&lt;=|s1|,|s2|&lt;=50000,1&lt;=|s3|&lt;=10000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10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3B894-D7E1-4A55-892C-FCA9C05E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BZOJ3796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7246E-4061-4242-884A-2A508A5F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首先我们预处理出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的前缀哈希值，</a:t>
            </a:r>
            <a:r>
              <a:rPr lang="en-US" altLang="zh-CN" dirty="0"/>
              <a:t>s3</a:t>
            </a:r>
            <a:r>
              <a:rPr lang="zh-CN" altLang="en-US" dirty="0"/>
              <a:t>的哈希值。</a:t>
            </a:r>
            <a:endParaRPr lang="en-US" altLang="zh-CN" dirty="0"/>
          </a:p>
          <a:p>
            <a:r>
              <a:rPr lang="zh-CN" altLang="en-US" dirty="0"/>
              <a:t> 第一步是先处理出在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中找到有哪些位置是</a:t>
            </a:r>
            <a:r>
              <a:rPr lang="en-US" altLang="zh-CN" dirty="0"/>
              <a:t>s3</a:t>
            </a:r>
            <a:r>
              <a:rPr lang="zh-CN" altLang="en-US" dirty="0"/>
              <a:t>。直接用哈希值来进行字符串匹配。</a:t>
            </a:r>
            <a:endParaRPr lang="en-US" altLang="zh-CN" dirty="0"/>
          </a:p>
          <a:p>
            <a:r>
              <a:rPr lang="zh-CN" altLang="en-US" dirty="0"/>
              <a:t>我们枚举</a:t>
            </a:r>
            <a:r>
              <a:rPr lang="en-US" altLang="zh-CN" dirty="0"/>
              <a:t>s1(s2)</a:t>
            </a:r>
            <a:r>
              <a:rPr lang="zh-CN" altLang="en-US" dirty="0"/>
              <a:t>的每一位，然后判断以这个位置为开头，往后</a:t>
            </a:r>
            <a:r>
              <a:rPr lang="en-US" altLang="zh-CN" dirty="0"/>
              <a:t>|s3|</a:t>
            </a:r>
            <a:r>
              <a:rPr lang="zh-CN" altLang="en-US" dirty="0"/>
              <a:t>这一段子串的哈希值（这个可以利用前缀哈希值搞定）是否等于</a:t>
            </a:r>
            <a:r>
              <a:rPr lang="en-US" altLang="zh-CN" dirty="0"/>
              <a:t>w</a:t>
            </a:r>
            <a:r>
              <a:rPr lang="zh-CN" altLang="en-US" dirty="0"/>
              <a:t>的哈希值。</a:t>
            </a:r>
          </a:p>
        </p:txBody>
      </p:sp>
    </p:spTree>
    <p:extLst>
      <p:ext uri="{BB962C8B-B14F-4D97-AF65-F5344CB8AC3E}">
        <p14:creationId xmlns:p14="http://schemas.microsoft.com/office/powerpoint/2010/main" val="3145818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5B6A0-30D1-423D-AE12-D9A580A7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BZOJ3796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B2D39-06DD-4F1B-BD11-C308003C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s1</a:t>
            </a:r>
            <a:r>
              <a:rPr lang="zh-CN" altLang="en-US" dirty="0"/>
              <a:t>串和</a:t>
            </a:r>
            <a:r>
              <a:rPr lang="en-US" altLang="zh-CN" dirty="0"/>
              <a:t>s2</a:t>
            </a:r>
            <a:r>
              <a:rPr lang="zh-CN" altLang="en-US" dirty="0"/>
              <a:t>串中包含</a:t>
            </a:r>
            <a:r>
              <a:rPr lang="en-US" altLang="zh-CN" dirty="0"/>
              <a:t>s3</a:t>
            </a:r>
            <a:r>
              <a:rPr lang="zh-CN" altLang="en-US" dirty="0"/>
              <a:t>串的最后一个点标记成</a:t>
            </a:r>
            <a:r>
              <a:rPr lang="en-US" altLang="zh-CN" dirty="0"/>
              <a:t>1</a:t>
            </a:r>
            <a:r>
              <a:rPr lang="zh-CN" altLang="en-US" dirty="0"/>
              <a:t>，然后对这个东西求一个前缀和，就能快速知道一段区间内有没有关键点。</a:t>
            </a:r>
            <a:endParaRPr lang="en-US" altLang="zh-CN" dirty="0"/>
          </a:p>
          <a:p>
            <a:r>
              <a:rPr lang="zh-CN" altLang="en-US" dirty="0"/>
              <a:t>二分答案</a:t>
            </a:r>
            <a:r>
              <a:rPr lang="en-US" altLang="zh-CN" dirty="0"/>
              <a:t>mid</a:t>
            </a:r>
            <a:r>
              <a:rPr lang="zh-CN" altLang="en-US" dirty="0"/>
              <a:t>，将</a:t>
            </a:r>
            <a:r>
              <a:rPr lang="en-US" altLang="zh-CN" dirty="0"/>
              <a:t>s1</a:t>
            </a:r>
            <a:r>
              <a:rPr lang="zh-CN" altLang="en-US" dirty="0"/>
              <a:t>串中所有长度为</a:t>
            </a:r>
            <a:r>
              <a:rPr lang="en-US" altLang="zh-CN" dirty="0"/>
              <a:t>mid</a:t>
            </a:r>
            <a:r>
              <a:rPr lang="zh-CN" altLang="en-US" dirty="0"/>
              <a:t>的子串的哈希值加入到</a:t>
            </a:r>
            <a:r>
              <a:rPr lang="en-US" altLang="zh-CN" dirty="0"/>
              <a:t>set</a:t>
            </a:r>
            <a:r>
              <a:rPr lang="zh-CN" altLang="en-US" dirty="0"/>
              <a:t>中，扫</a:t>
            </a:r>
            <a:r>
              <a:rPr lang="en-US" altLang="zh-CN" dirty="0"/>
              <a:t>s2</a:t>
            </a:r>
            <a:r>
              <a:rPr lang="zh-CN" altLang="en-US" dirty="0"/>
              <a:t>串长度为</a:t>
            </a:r>
            <a:r>
              <a:rPr lang="en-US" altLang="zh-CN" dirty="0"/>
              <a:t>mid</a:t>
            </a:r>
            <a:r>
              <a:rPr lang="zh-CN" altLang="en-US" dirty="0"/>
              <a:t>的子串，查看哈希值有没有出现过，如果有证明有长度为</a:t>
            </a:r>
            <a:r>
              <a:rPr lang="en-US" altLang="zh-CN" dirty="0"/>
              <a:t>mid</a:t>
            </a:r>
            <a:r>
              <a:rPr lang="zh-CN" altLang="en-US" dirty="0"/>
              <a:t>的串，且没有关键点，则</a:t>
            </a:r>
            <a:r>
              <a:rPr lang="en-US" altLang="zh-CN" dirty="0"/>
              <a:t>mid</a:t>
            </a:r>
            <a:r>
              <a:rPr lang="zh-CN" altLang="en-US" dirty="0"/>
              <a:t>可行。</a:t>
            </a:r>
          </a:p>
        </p:txBody>
      </p:sp>
    </p:spTree>
    <p:extLst>
      <p:ext uri="{BB962C8B-B14F-4D97-AF65-F5344CB8AC3E}">
        <p14:creationId xmlns:p14="http://schemas.microsoft.com/office/powerpoint/2010/main" val="1873314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A2FED-DD43-45C3-8D87-1ECE6541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2001 </a:t>
            </a:r>
            <a:r>
              <a:rPr lang="en-US" altLang="zh-CN" dirty="0" err="1"/>
              <a:t>trie</a:t>
            </a:r>
            <a:r>
              <a:rPr lang="zh-CN" altLang="en-US" dirty="0"/>
              <a:t>树的模板题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04259-9626-43F9-8FBB-3AFF4EE5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649" y="2467567"/>
            <a:ext cx="9909280" cy="367947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题目大意：</a:t>
            </a:r>
            <a:b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一个字符串的前缀是从该字符串的第一个字符起始的一个子串。例如 “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carbon”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的子串是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: “c”, “ca”, “car”, “carb”, “carbo”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和 “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carbon”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。注意到这里我们不认为空串是子串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但是每个非空串是它自身的字串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我们现在希望能用前缀来缩略的表示单词。例如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, “carbohydrate”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通常用”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carb”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来缩略表示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现在给你一组单词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要求你找到唯一标识每个单词的最短前缀 </a:t>
            </a:r>
            <a:b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在下面的例子中，”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carbohydrate”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能被缩略成”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carboh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”,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但是不能被缩略成”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carbo” (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或其余更短的前缀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因为已经有一个单词用”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carbo”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开始 </a:t>
            </a:r>
            <a:b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一个精确匹配会覆盖一个前缀匹配，例如，前缀”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精确匹配单词”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car”.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因此 “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car”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 “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的缩略语是没有二义性的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, “car”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不会被当成”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carriage”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或者任何在列表中以”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car”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开始的单词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413537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F614F4-97B3-47D8-9C6B-CB8535F6FA74}"/>
              </a:ext>
            </a:extLst>
          </p:cNvPr>
          <p:cNvSpPr txBox="1"/>
          <p:nvPr/>
        </p:nvSpPr>
        <p:spPr>
          <a:xfrm>
            <a:off x="1237129" y="2345167"/>
            <a:ext cx="2312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样例输入 </a:t>
            </a:r>
            <a:br>
              <a:rPr lang="zh-CN" altLang="en-US" dirty="0"/>
            </a:br>
            <a:r>
              <a:rPr lang="en-US" altLang="zh-CN" dirty="0"/>
              <a:t>carbohydrate </a:t>
            </a:r>
            <a:br>
              <a:rPr lang="en-US" altLang="zh-CN" dirty="0"/>
            </a:br>
            <a:r>
              <a:rPr lang="en-US" altLang="zh-CN" dirty="0"/>
              <a:t>cart </a:t>
            </a:r>
            <a:br>
              <a:rPr lang="en-US" altLang="zh-CN" dirty="0"/>
            </a:br>
            <a:r>
              <a:rPr lang="en-US" altLang="zh-CN" dirty="0"/>
              <a:t>carburetor </a:t>
            </a:r>
            <a:br>
              <a:rPr lang="en-US" altLang="zh-CN" dirty="0"/>
            </a:br>
            <a:r>
              <a:rPr lang="en-US" altLang="zh-CN" dirty="0"/>
              <a:t>caramel </a:t>
            </a:r>
            <a:br>
              <a:rPr lang="en-US" altLang="zh-CN" dirty="0"/>
            </a:br>
            <a:r>
              <a:rPr lang="en-US" altLang="zh-CN" dirty="0"/>
              <a:t>caribou </a:t>
            </a:r>
            <a:br>
              <a:rPr lang="en-US" altLang="zh-CN" dirty="0"/>
            </a:br>
            <a:r>
              <a:rPr lang="en-US" altLang="zh-CN" dirty="0"/>
              <a:t>carbonic </a:t>
            </a:r>
            <a:br>
              <a:rPr lang="en-US" altLang="zh-CN" dirty="0"/>
            </a:br>
            <a:r>
              <a:rPr lang="en-US" altLang="zh-CN" dirty="0"/>
              <a:t>cartilage </a:t>
            </a:r>
            <a:br>
              <a:rPr lang="en-US" altLang="zh-CN" dirty="0"/>
            </a:br>
            <a:r>
              <a:rPr lang="en-US" altLang="zh-CN" dirty="0"/>
              <a:t>carbon </a:t>
            </a:r>
            <a:br>
              <a:rPr lang="en-US" altLang="zh-CN" dirty="0"/>
            </a:br>
            <a:r>
              <a:rPr lang="en-US" altLang="zh-CN" dirty="0"/>
              <a:t>carriage </a:t>
            </a:r>
            <a:br>
              <a:rPr lang="en-US" altLang="zh-CN" dirty="0"/>
            </a:br>
            <a:r>
              <a:rPr lang="en-US" altLang="zh-CN" dirty="0"/>
              <a:t>carton </a:t>
            </a:r>
            <a:br>
              <a:rPr lang="en-US" altLang="zh-CN" dirty="0"/>
            </a:br>
            <a:r>
              <a:rPr lang="en-US" altLang="zh-CN" dirty="0"/>
              <a:t>car </a:t>
            </a:r>
            <a:br>
              <a:rPr lang="en-US" altLang="zh-CN" dirty="0"/>
            </a:br>
            <a:r>
              <a:rPr lang="en-US" altLang="zh-CN" dirty="0"/>
              <a:t>carbonate 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4FB3B3-7FD0-4926-944C-25E7FF58EAA5}"/>
              </a:ext>
            </a:extLst>
          </p:cNvPr>
          <p:cNvSpPr txBox="1"/>
          <p:nvPr/>
        </p:nvSpPr>
        <p:spPr>
          <a:xfrm>
            <a:off x="4313816" y="2345167"/>
            <a:ext cx="61211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样例输出 </a:t>
            </a:r>
            <a:br>
              <a:rPr lang="zh-CN" altLang="en-US" dirty="0"/>
            </a:br>
            <a:r>
              <a:rPr lang="en-US" altLang="zh-CN" dirty="0"/>
              <a:t>carbohydrate </a:t>
            </a:r>
            <a:r>
              <a:rPr lang="en-US" altLang="zh-CN" dirty="0" err="1"/>
              <a:t>carboh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cart </a:t>
            </a:r>
            <a:r>
              <a:rPr lang="en-US" altLang="zh-CN" dirty="0" err="1"/>
              <a:t>cart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carburetor </a:t>
            </a:r>
            <a:r>
              <a:rPr lang="en-US" altLang="zh-CN" dirty="0" err="1"/>
              <a:t>carbu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caramel </a:t>
            </a:r>
            <a:r>
              <a:rPr lang="en-US" altLang="zh-CN" dirty="0" err="1"/>
              <a:t>cara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caribou </a:t>
            </a:r>
            <a:r>
              <a:rPr lang="en-US" altLang="zh-CN" dirty="0" err="1"/>
              <a:t>cari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carbonic </a:t>
            </a:r>
            <a:r>
              <a:rPr lang="en-US" altLang="zh-CN" dirty="0" err="1"/>
              <a:t>carboni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cartilage </a:t>
            </a:r>
            <a:r>
              <a:rPr lang="en-US" altLang="zh-CN" dirty="0" err="1"/>
              <a:t>carti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carbon </a:t>
            </a:r>
            <a:r>
              <a:rPr lang="en-US" altLang="zh-CN" dirty="0" err="1"/>
              <a:t>carbon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carriage </a:t>
            </a:r>
            <a:r>
              <a:rPr lang="en-US" altLang="zh-CN" dirty="0" err="1"/>
              <a:t>carr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carton carto </a:t>
            </a:r>
            <a:br>
              <a:rPr lang="en-US" altLang="zh-CN" dirty="0"/>
            </a:br>
            <a:r>
              <a:rPr lang="en-US" altLang="zh-CN" dirty="0"/>
              <a:t>car </a:t>
            </a:r>
            <a:r>
              <a:rPr lang="en-US" altLang="zh-CN" dirty="0" err="1"/>
              <a:t>car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carbonate </a:t>
            </a:r>
            <a:r>
              <a:rPr lang="en-US" altLang="zh-CN" dirty="0" err="1"/>
              <a:t>carbona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ED6F7BC-1F17-4F56-91D9-4F708983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715" y="1011360"/>
            <a:ext cx="9613861" cy="1080938"/>
          </a:xfrm>
        </p:spPr>
        <p:txBody>
          <a:bodyPr/>
          <a:lstStyle/>
          <a:p>
            <a:r>
              <a:rPr lang="en-US" altLang="zh-CN" dirty="0"/>
              <a:t>POJ 2001 </a:t>
            </a:r>
            <a:r>
              <a:rPr lang="en-US" altLang="zh-CN" dirty="0" err="1"/>
              <a:t>trie</a:t>
            </a:r>
            <a:r>
              <a:rPr lang="zh-CN" altLang="en-US" dirty="0"/>
              <a:t>树的模板题</a:t>
            </a:r>
          </a:p>
        </p:txBody>
      </p:sp>
    </p:spTree>
    <p:extLst>
      <p:ext uri="{BB962C8B-B14F-4D97-AF65-F5344CB8AC3E}">
        <p14:creationId xmlns:p14="http://schemas.microsoft.com/office/powerpoint/2010/main" val="3191435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B659-229E-4739-9705-D044FE68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首先，</a:t>
            </a:r>
            <a:r>
              <a:rPr lang="en-US" altLang="zh-CN" dirty="0" err="1"/>
              <a:t>Trie</a:t>
            </a:r>
            <a:r>
              <a:rPr lang="zh-CN" altLang="en-US" dirty="0"/>
              <a:t>树是什么东西呢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DE738F-36C7-4130-9B73-11F4E532CAEF}"/>
              </a:ext>
            </a:extLst>
          </p:cNvPr>
          <p:cNvSpPr txBox="1"/>
          <p:nvPr/>
        </p:nvSpPr>
        <p:spPr>
          <a:xfrm>
            <a:off x="5002306" y="2667896"/>
            <a:ext cx="5454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把样例的前</a:t>
            </a:r>
            <a:r>
              <a:rPr lang="en-US" altLang="zh-CN" dirty="0"/>
              <a:t>5</a:t>
            </a:r>
            <a:r>
              <a:rPr lang="zh-CN" altLang="en-US" dirty="0"/>
              <a:t>个单词放进树里是这个样子的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Trie</a:t>
            </a:r>
            <a:r>
              <a:rPr lang="zh-CN" altLang="en-US" dirty="0"/>
              <a:t>树的基本性质可以归纳为：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）根节点不包含字符，除根节点以外每个节点只包含一个字符。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）从根节点到某一个节点，路径上经过的字符连接起来，为该节点对应的字符串。 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）每个节点的所有子节点包含的字符串不相同。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94E276-057D-41C9-BC06-F1386FC4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89" y="2716950"/>
            <a:ext cx="2151606" cy="31937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1F73EB-FB02-4773-8B10-C5743FD3E70C}"/>
              </a:ext>
            </a:extLst>
          </p:cNvPr>
          <p:cNvSpPr txBox="1"/>
          <p:nvPr/>
        </p:nvSpPr>
        <p:spPr>
          <a:xfrm>
            <a:off x="5109882" y="5335793"/>
            <a:ext cx="53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单次操作</a:t>
            </a:r>
            <a:r>
              <a:rPr lang="en-US" altLang="zh-CN" dirty="0"/>
              <a:t>O(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  <a:r>
              <a:rPr lang="zh-CN" altLang="en-US" dirty="0"/>
              <a:t>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0352AF-36ED-42FF-8436-5D2CD0713B68}"/>
              </a:ext>
            </a:extLst>
          </p:cNvPr>
          <p:cNvSpPr txBox="1"/>
          <p:nvPr/>
        </p:nvSpPr>
        <p:spPr>
          <a:xfrm>
            <a:off x="5109882" y="5862918"/>
            <a:ext cx="500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以及，不建议使用指针版的</a:t>
            </a:r>
          </a:p>
        </p:txBody>
      </p:sp>
    </p:spTree>
    <p:extLst>
      <p:ext uri="{BB962C8B-B14F-4D97-AF65-F5344CB8AC3E}">
        <p14:creationId xmlns:p14="http://schemas.microsoft.com/office/powerpoint/2010/main" val="1411278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65DC-542A-46C4-AADC-23D0CBA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713" y="906640"/>
            <a:ext cx="10023538" cy="10809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Trie</a:t>
            </a:r>
            <a:r>
              <a:rPr lang="zh-CN" altLang="en-US" dirty="0"/>
              <a:t>树的插入</a:t>
            </a:r>
            <a:r>
              <a:rPr lang="en-US" altLang="zh-CN" dirty="0"/>
              <a:t>&amp;</a:t>
            </a:r>
            <a:r>
              <a:rPr lang="zh-CN" altLang="en-US" dirty="0"/>
              <a:t>查询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F0A64F-1CC1-4861-8EDD-5593F426B346}"/>
              </a:ext>
            </a:extLst>
          </p:cNvPr>
          <p:cNvSpPr/>
          <p:nvPr/>
        </p:nvSpPr>
        <p:spPr>
          <a:xfrm>
            <a:off x="1393466" y="2348520"/>
            <a:ext cx="932329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void insert(char ch[]){</a:t>
            </a:r>
          </a:p>
          <a:p>
            <a:r>
              <a:rPr lang="zh-CN" altLang="en-US" sz="1600" dirty="0"/>
              <a:t>	int now=0;</a:t>
            </a:r>
          </a:p>
          <a:p>
            <a:r>
              <a:rPr lang="zh-CN" altLang="en-US" sz="1600" dirty="0"/>
              <a:t>	for(int i=0;ch[i];i++){</a:t>
            </a:r>
          </a:p>
          <a:p>
            <a:r>
              <a:rPr lang="zh-CN" altLang="en-US" sz="1600" dirty="0"/>
              <a:t>		if(!next[now][ch[i]-'a'])next[now][ch[i]-'a']=++cnt;</a:t>
            </a:r>
          </a:p>
          <a:p>
            <a:r>
              <a:rPr lang="zh-CN" altLang="en-US" sz="1600" dirty="0"/>
              <a:t>		now=next[now][ch[i]-'a'],num[now]++;</a:t>
            </a:r>
          </a:p>
          <a:p>
            <a:r>
              <a:rPr lang="zh-CN" altLang="en-US" sz="1600" dirty="0"/>
              <a:t>	}</a:t>
            </a:r>
          </a:p>
          <a:p>
            <a:r>
              <a:rPr lang="zh-CN" altLang="en-US" sz="160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D85CF-475B-4157-A12F-A4018C6D0DB8}"/>
              </a:ext>
            </a:extLst>
          </p:cNvPr>
          <p:cNvSpPr txBox="1"/>
          <p:nvPr/>
        </p:nvSpPr>
        <p:spPr>
          <a:xfrm>
            <a:off x="1393466" y="4195179"/>
            <a:ext cx="102064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void find(char 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[]){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now=0;</a:t>
            </a:r>
          </a:p>
          <a:p>
            <a:r>
              <a:rPr lang="en-US" altLang="zh-CN" sz="1600" dirty="0"/>
              <a:t>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=0;ch[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</a:p>
          <a:p>
            <a:r>
              <a:rPr lang="en-US" altLang="zh-CN" sz="1600" dirty="0"/>
              <a:t>		now=next[now][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]-'a'];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("%c",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en-US" altLang="zh-CN" sz="1600" dirty="0"/>
              <a:t>		if(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[now]==1)break;</a:t>
            </a:r>
          </a:p>
          <a:p>
            <a:r>
              <a:rPr lang="en-US" altLang="zh-CN" sz="1600" dirty="0"/>
              <a:t>	}</a:t>
            </a:r>
            <a:r>
              <a:rPr lang="en-US" altLang="zh-CN" sz="1600" dirty="0" err="1"/>
              <a:t>putchar</a:t>
            </a:r>
            <a:r>
              <a:rPr lang="en-US" altLang="zh-CN" sz="1600" dirty="0"/>
              <a:t>('\n');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D5863C-7946-41F2-98BF-F3294E810D31}"/>
              </a:ext>
            </a:extLst>
          </p:cNvPr>
          <p:cNvSpPr txBox="1"/>
          <p:nvPr/>
        </p:nvSpPr>
        <p:spPr>
          <a:xfrm>
            <a:off x="7820809" y="2850776"/>
            <a:ext cx="2678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（应该挺好理解的吧</a:t>
            </a:r>
            <a:r>
              <a:rPr lang="en-US" altLang="zh-CN" sz="1600" dirty="0"/>
              <a:t>,,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如果原来没有这个节点 就编号</a:t>
            </a:r>
            <a:endParaRPr lang="en-US" altLang="zh-CN" sz="1600" dirty="0"/>
          </a:p>
          <a:p>
            <a:r>
              <a:rPr lang="zh-CN" altLang="en-US" sz="1600" dirty="0"/>
              <a:t>如果有 就顺着走</a:t>
            </a:r>
            <a:endParaRPr lang="en-US" altLang="zh-CN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270851-AC9F-4821-9AD0-D8232BA24CAE}"/>
              </a:ext>
            </a:extLst>
          </p:cNvPr>
          <p:cNvSpPr txBox="1"/>
          <p:nvPr/>
        </p:nvSpPr>
        <p:spPr>
          <a:xfrm>
            <a:off x="8466268" y="4883972"/>
            <a:ext cx="264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别的题同理</a:t>
            </a:r>
          </a:p>
        </p:txBody>
      </p:sp>
    </p:spTree>
    <p:extLst>
      <p:ext uri="{BB962C8B-B14F-4D97-AF65-F5344CB8AC3E}">
        <p14:creationId xmlns:p14="http://schemas.microsoft.com/office/powerpoint/2010/main" val="4266545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F821-307D-4F8A-AF82-D19AF95D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POJ2001</a:t>
            </a:r>
            <a:r>
              <a:rPr lang="zh-CN" altLang="en-US" dirty="0"/>
              <a:t>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7D4B58-0375-4B43-8115-E7C93CEAD9AC}"/>
              </a:ext>
            </a:extLst>
          </p:cNvPr>
          <p:cNvSpPr txBox="1"/>
          <p:nvPr/>
        </p:nvSpPr>
        <p:spPr>
          <a:xfrm>
            <a:off x="1295402" y="2538298"/>
            <a:ext cx="49129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//By </a:t>
            </a:r>
            <a:r>
              <a:rPr lang="en-US" altLang="zh-CN" sz="1600" dirty="0" err="1"/>
              <a:t>SiriusRen</a:t>
            </a:r>
            <a:endParaRPr lang="en-US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cstdio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using namespace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n,next</a:t>
            </a:r>
            <a:r>
              <a:rPr lang="en-US" altLang="zh-CN" sz="1600" dirty="0"/>
              <a:t>[1005*22][26],</a:t>
            </a:r>
            <a:r>
              <a:rPr lang="en-US" altLang="zh-CN" sz="1600" dirty="0" err="1"/>
              <a:t>cnt,num</a:t>
            </a:r>
            <a:r>
              <a:rPr lang="en-US" altLang="zh-CN" sz="1600" dirty="0"/>
              <a:t>[1005*22];</a:t>
            </a:r>
          </a:p>
          <a:p>
            <a:r>
              <a:rPr lang="en-US" altLang="zh-CN" sz="1600" dirty="0"/>
              <a:t>char 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[1005][22];</a:t>
            </a:r>
          </a:p>
          <a:p>
            <a:r>
              <a:rPr lang="en-US" altLang="zh-CN" sz="1600" dirty="0"/>
              <a:t>void insert(char 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[]){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now=0;</a:t>
            </a:r>
          </a:p>
          <a:p>
            <a:r>
              <a:rPr lang="en-US" altLang="zh-CN" sz="1600" dirty="0"/>
              <a:t>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=0;ch[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</a:p>
          <a:p>
            <a:r>
              <a:rPr lang="en-US" altLang="zh-CN" sz="1600" dirty="0"/>
              <a:t>		if(!next[now][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]-'a'])next[now][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]-'a']=++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now=next[now][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]-'a'],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[now]++;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D9A037-9698-4D8B-B5FC-934BD02DE2BA}"/>
              </a:ext>
            </a:extLst>
          </p:cNvPr>
          <p:cNvSpPr txBox="1"/>
          <p:nvPr/>
        </p:nvSpPr>
        <p:spPr>
          <a:xfrm>
            <a:off x="6540650" y="2404471"/>
            <a:ext cx="56513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void find(char 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[]){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now=0;</a:t>
            </a:r>
          </a:p>
          <a:p>
            <a:r>
              <a:rPr lang="en-US" altLang="zh-CN" sz="1600" dirty="0"/>
              <a:t>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=0;ch[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</a:p>
          <a:p>
            <a:r>
              <a:rPr lang="en-US" altLang="zh-CN" sz="1600" dirty="0"/>
              <a:t>		now=next[now][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]-'a'];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("%c",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en-US" altLang="zh-CN" sz="1600" dirty="0"/>
              <a:t>		if(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[now]==1)break;</a:t>
            </a:r>
          </a:p>
          <a:p>
            <a:r>
              <a:rPr lang="en-US" altLang="zh-CN" sz="1600" dirty="0"/>
              <a:t>	}</a:t>
            </a:r>
            <a:r>
              <a:rPr lang="en-US" altLang="zh-CN" sz="1600" dirty="0" err="1"/>
              <a:t>putchar</a:t>
            </a:r>
            <a:r>
              <a:rPr lang="en-US" altLang="zh-CN" sz="1600" dirty="0"/>
              <a:t>('\n');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main(){</a:t>
            </a:r>
          </a:p>
          <a:p>
            <a:r>
              <a:rPr lang="en-US" altLang="zh-CN" sz="1600" dirty="0"/>
              <a:t>	while(~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("%s",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[n+1]))n++,insert(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[n]);</a:t>
            </a:r>
          </a:p>
          <a:p>
            <a:r>
              <a:rPr lang="en-US" altLang="zh-CN" sz="1600" dirty="0"/>
              <a:t>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</a:t>
            </a:r>
            <a:r>
              <a:rPr lang="en-US" altLang="zh-CN" sz="1600" dirty="0" err="1"/>
              <a:t>n;i</a:t>
            </a:r>
            <a:r>
              <a:rPr lang="en-US" altLang="zh-CN" sz="1600" dirty="0"/>
              <a:t>++)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("%s ",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]),find(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3390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35875-4629-40D8-BF26-A22A36AC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2945 </a:t>
            </a:r>
            <a:r>
              <a:rPr lang="zh-CN" altLang="en-US" dirty="0"/>
              <a:t>水题</a:t>
            </a:r>
            <a:r>
              <a:rPr lang="en-US" altLang="zh-CN" dirty="0"/>
              <a:t>~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D9F4D-B1B5-4FC4-88AA-A63461EC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题意：</a:t>
            </a:r>
            <a:endParaRPr lang="en-US" altLang="zh-CN" dirty="0"/>
          </a:p>
          <a:p>
            <a:r>
              <a:rPr lang="zh-CN" altLang="en-US" dirty="0"/>
              <a:t>给出</a:t>
            </a:r>
            <a:r>
              <a:rPr lang="en-US" altLang="zh-CN" dirty="0"/>
              <a:t>x</a:t>
            </a:r>
            <a:r>
              <a:rPr lang="zh-CN" altLang="en-US" dirty="0"/>
              <a:t>个字符串，问你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en-US" altLang="zh-CN" dirty="0"/>
              <a:t>(1&lt;=</a:t>
            </a:r>
            <a:r>
              <a:rPr lang="en-US" altLang="zh-CN" dirty="0" err="1"/>
              <a:t>i</a:t>
            </a:r>
            <a:r>
              <a:rPr lang="en-US" altLang="zh-CN" dirty="0"/>
              <a:t>&lt;=x)</a:t>
            </a:r>
            <a:r>
              <a:rPr lang="zh-CN" altLang="en-US" dirty="0"/>
              <a:t>相同字符串的个数（字符串长度都是</a:t>
            </a:r>
            <a:r>
              <a:rPr lang="en-US" altLang="zh-CN" dirty="0" err="1"/>
              <a:t>len</a:t>
            </a:r>
            <a:r>
              <a:rPr lang="zh-CN" altLang="en-US" dirty="0"/>
              <a:t>），然后输出第</a:t>
            </a:r>
            <a:r>
              <a:rPr lang="en-US" altLang="zh-CN" dirty="0" err="1"/>
              <a:t>i</a:t>
            </a:r>
            <a:r>
              <a:rPr lang="zh-CN" altLang="en-US" dirty="0"/>
              <a:t>行代表有</a:t>
            </a:r>
            <a:r>
              <a:rPr lang="en-US" altLang="zh-CN" dirty="0" err="1"/>
              <a:t>i</a:t>
            </a:r>
            <a:r>
              <a:rPr lang="zh-CN" altLang="en-US" dirty="0"/>
              <a:t>个相同字符串的个数。（</a:t>
            </a:r>
            <a:r>
              <a:rPr lang="en-US" altLang="zh-CN" dirty="0"/>
              <a:t>x&lt;=20000 </a:t>
            </a:r>
            <a:r>
              <a:rPr lang="en-US" altLang="zh-CN" dirty="0" err="1"/>
              <a:t>len</a:t>
            </a:r>
            <a:r>
              <a:rPr lang="en-US" altLang="zh-CN" dirty="0"/>
              <a:t>&lt;=20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这题（当然）有别的方法</a:t>
            </a:r>
            <a:r>
              <a:rPr lang="en-US" altLang="zh-CN" dirty="0"/>
              <a:t>~</a:t>
            </a:r>
          </a:p>
          <a:p>
            <a:r>
              <a:rPr lang="en-US" altLang="zh-CN" dirty="0"/>
              <a:t>Hash</a:t>
            </a:r>
            <a:r>
              <a:rPr lang="zh-CN" altLang="en-US" dirty="0"/>
              <a:t>一下不就完了</a:t>
            </a:r>
            <a:endParaRPr lang="en-US" altLang="zh-CN" dirty="0"/>
          </a:p>
          <a:p>
            <a:r>
              <a:rPr lang="zh-CN" altLang="en-US" dirty="0"/>
              <a:t>建个</a:t>
            </a:r>
            <a:r>
              <a:rPr lang="en-US" altLang="zh-CN" dirty="0" err="1"/>
              <a:t>trie</a:t>
            </a:r>
            <a:r>
              <a:rPr lang="zh-CN" altLang="en-US" dirty="0"/>
              <a:t>树也是资磁的</a:t>
            </a:r>
            <a:endParaRPr lang="en-US" altLang="zh-CN" dirty="0"/>
          </a:p>
          <a:p>
            <a:r>
              <a:rPr lang="zh-CN" altLang="en-US" dirty="0"/>
              <a:t>建完</a:t>
            </a:r>
            <a:r>
              <a:rPr lang="en-US" altLang="zh-CN" dirty="0" err="1"/>
              <a:t>trie</a:t>
            </a:r>
            <a:r>
              <a:rPr lang="zh-CN" altLang="en-US" dirty="0"/>
              <a:t>树</a:t>
            </a:r>
            <a:r>
              <a:rPr lang="en-US" altLang="zh-CN" dirty="0"/>
              <a:t>DFS</a:t>
            </a:r>
            <a:r>
              <a:rPr lang="zh-CN" altLang="en-US" dirty="0"/>
              <a:t>一下</a:t>
            </a:r>
            <a:r>
              <a:rPr lang="en-US" altLang="zh-CN" dirty="0"/>
              <a:t> </a:t>
            </a:r>
            <a:r>
              <a:rPr lang="zh-CN" altLang="en-US" dirty="0"/>
              <a:t>到底的时候看看有多少个字符串</a:t>
            </a:r>
            <a:endParaRPr lang="en-US" altLang="zh-CN" dirty="0"/>
          </a:p>
          <a:p>
            <a:r>
              <a:rPr lang="zh-CN" altLang="en-US" dirty="0"/>
              <a:t>（所有字符串长度一样  导致这题写起来特别方便）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1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14B83-2652-4B82-9D6A-FC106427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DD002-38FD-4458-8646-DA99E531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zh-CN" altLang="en-US" dirty="0"/>
              <a:t>数组大小问题</a:t>
            </a:r>
            <a:endParaRPr lang="en-US" altLang="zh-CN" dirty="0"/>
          </a:p>
          <a:p>
            <a:r>
              <a:rPr lang="en-US" altLang="zh-CN" dirty="0" err="1"/>
              <a:t>scanf</a:t>
            </a:r>
            <a:r>
              <a:rPr lang="zh-CN" altLang="en-US" dirty="0"/>
              <a:t>在执行的过程中遇到空格</a:t>
            </a:r>
            <a:r>
              <a:rPr lang="en-US" altLang="zh-CN" dirty="0"/>
              <a:t>tab</a:t>
            </a:r>
            <a:r>
              <a:rPr lang="zh-CN" altLang="en-US" dirty="0"/>
              <a:t>换行符停止，这时在结尾处添加一个空字符。</a:t>
            </a:r>
            <a:endParaRPr lang="en-US" altLang="zh-CN" dirty="0"/>
          </a:p>
          <a:p>
            <a:r>
              <a:rPr lang="zh-CN" altLang="en-US" dirty="0"/>
              <a:t>要开稍微大一丢丢。</a:t>
            </a:r>
          </a:p>
        </p:txBody>
      </p:sp>
    </p:spTree>
    <p:extLst>
      <p:ext uri="{BB962C8B-B14F-4D97-AF65-F5344CB8AC3E}">
        <p14:creationId xmlns:p14="http://schemas.microsoft.com/office/powerpoint/2010/main" val="23511391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47892-3DB9-4CB9-B30D-757F5EE6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3630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763DA-7571-4A41-BF15-2C97F10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89444"/>
            <a:ext cx="9264326" cy="3582810"/>
          </a:xfrm>
        </p:spPr>
        <p:txBody>
          <a:bodyPr>
            <a:normAutofit/>
          </a:bodyPr>
          <a:lstStyle/>
          <a:p>
            <a:r>
              <a:rPr lang="zh-CN" altLang="en-US" dirty="0"/>
              <a:t>题意：</a:t>
            </a:r>
            <a:r>
              <a:rPr lang="en-US" altLang="zh-CN" dirty="0"/>
              <a:t>t</a:t>
            </a:r>
            <a:r>
              <a:rPr lang="zh-CN" altLang="en-US" dirty="0"/>
              <a:t>个</a:t>
            </a:r>
            <a:r>
              <a:rPr lang="en-US" altLang="zh-CN" dirty="0"/>
              <a:t>case(1&lt;=t&lt;=40),</a:t>
            </a:r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个电话号码（电话号码长度</a:t>
            </a:r>
            <a:r>
              <a:rPr lang="en-US" altLang="zh-CN" dirty="0"/>
              <a:t>&lt;10</a:t>
            </a:r>
            <a:r>
              <a:rPr lang="zh-CN" altLang="en-US" dirty="0"/>
              <a:t>）（</a:t>
            </a:r>
            <a:r>
              <a:rPr lang="en-US" altLang="zh-CN" dirty="0"/>
              <a:t>1 ≤ n ≤ 10000</a:t>
            </a:r>
            <a:r>
              <a:rPr lang="zh-CN" altLang="en-US" dirty="0"/>
              <a:t>），如果有电话号码是另一个电话号码的前缀，则称这个通讯录是不相容的，判断通讯录是否相容。</a:t>
            </a:r>
            <a:endParaRPr lang="en-US" altLang="zh-CN" dirty="0"/>
          </a:p>
          <a:p>
            <a:r>
              <a:rPr lang="zh-CN" altLang="en-US" dirty="0"/>
              <a:t>我们是来学习</a:t>
            </a:r>
            <a:r>
              <a:rPr lang="en-US" altLang="zh-CN" dirty="0" err="1"/>
              <a:t>trie</a:t>
            </a:r>
            <a:r>
              <a:rPr lang="zh-CN" altLang="en-US" dirty="0"/>
              <a:t>树的</a:t>
            </a:r>
            <a:r>
              <a:rPr lang="en-US" altLang="zh-CN" dirty="0"/>
              <a:t>= =</a:t>
            </a:r>
          </a:p>
          <a:p>
            <a:r>
              <a:rPr lang="zh-CN" altLang="en-US" dirty="0"/>
              <a:t>把电话的结尾做标记，</a:t>
            </a:r>
            <a:r>
              <a:rPr lang="en-US" altLang="zh-CN" dirty="0"/>
              <a:t>check</a:t>
            </a:r>
            <a:r>
              <a:rPr lang="zh-CN" altLang="en-US" dirty="0"/>
              <a:t>的过程中，如果是电话号码的结尾并且</a:t>
            </a:r>
            <a:r>
              <a:rPr lang="en-US" altLang="zh-CN" dirty="0" err="1"/>
              <a:t>trie</a:t>
            </a:r>
            <a:r>
              <a:rPr lang="zh-CN" altLang="en-US" dirty="0"/>
              <a:t>树后面还有枝子，输出</a:t>
            </a:r>
            <a:r>
              <a:rPr lang="en-US" altLang="zh-CN" dirty="0"/>
              <a:t>NO</a:t>
            </a:r>
            <a:r>
              <a:rPr lang="zh-CN" altLang="en-US" dirty="0"/>
              <a:t>。（对树</a:t>
            </a:r>
            <a:r>
              <a:rPr lang="en-US" altLang="zh-CN" dirty="0"/>
              <a:t>DFS</a:t>
            </a:r>
            <a:r>
              <a:rPr lang="zh-CN" altLang="en-US" dirty="0"/>
              <a:t>一下） 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0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4AE12-E733-4A6E-9BF1-AC74A272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3764 </a:t>
            </a:r>
            <a:r>
              <a:rPr lang="zh-CN" altLang="en-US" dirty="0"/>
              <a:t>（相对较难？）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767E9-E5AB-46B3-A03D-1400918C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给你一棵树，</a:t>
            </a:r>
            <a:r>
              <a:rPr lang="en-US" altLang="zh-CN" dirty="0"/>
              <a:t>n</a:t>
            </a:r>
            <a:r>
              <a:rPr lang="zh-CN" altLang="en-US" dirty="0"/>
              <a:t>个节点，</a:t>
            </a:r>
            <a:r>
              <a:rPr lang="en-US" altLang="zh-CN" dirty="0"/>
              <a:t>n-1</a:t>
            </a:r>
            <a:r>
              <a:rPr lang="zh-CN" altLang="en-US" dirty="0"/>
              <a:t>条边每条边</a:t>
            </a:r>
            <a:r>
              <a:rPr lang="en-US" altLang="zh-CN" dirty="0" err="1"/>
              <a:t>i</a:t>
            </a:r>
            <a:r>
              <a:rPr lang="zh-CN" altLang="en-US" dirty="0"/>
              <a:t>都有一个权值</a:t>
            </a:r>
            <a:r>
              <a:rPr lang="en-US" altLang="zh-CN" dirty="0" err="1"/>
              <a:t>wi</a:t>
            </a:r>
            <a:r>
              <a:rPr lang="zh-CN" altLang="en-US" dirty="0"/>
              <a:t>。定义任意两点间的权值为：这两点间的路径上的所有边的值的异或。比如</a:t>
            </a:r>
            <a:r>
              <a:rPr lang="en-US" altLang="zh-CN" dirty="0"/>
              <a:t>a</a:t>
            </a:r>
            <a:r>
              <a:rPr lang="zh-CN" altLang="en-US" dirty="0"/>
              <a:t>点和</a:t>
            </a:r>
            <a:r>
              <a:rPr lang="en-US" altLang="zh-CN" dirty="0"/>
              <a:t>b</a:t>
            </a:r>
            <a:r>
              <a:rPr lang="zh-CN" altLang="en-US" dirty="0"/>
              <a:t>点间有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三条边，那么</a:t>
            </a:r>
            <a:r>
              <a:rPr lang="en-US" altLang="zh-CN" dirty="0"/>
              <a:t>ab</a:t>
            </a:r>
            <a:r>
              <a:rPr lang="zh-CN" altLang="en-US" dirty="0"/>
              <a:t>两点间的权值为：</a:t>
            </a:r>
            <a:r>
              <a:rPr lang="en-US" altLang="zh-CN" dirty="0" err="1"/>
              <a:t>wi^wj^wk</a:t>
            </a:r>
            <a:r>
              <a:rPr lang="zh-CN" altLang="en-US" dirty="0"/>
              <a:t>。求这个最大的权值（最长异或路径）。</a:t>
            </a:r>
            <a:endParaRPr lang="en-US" altLang="zh-CN" dirty="0"/>
          </a:p>
          <a:p>
            <a:r>
              <a:rPr lang="zh-CN" altLang="en-US" dirty="0"/>
              <a:t>首先</a:t>
            </a:r>
            <a:r>
              <a:rPr lang="en-US" altLang="zh-CN" dirty="0"/>
              <a:t>  </a:t>
            </a:r>
            <a:r>
              <a:rPr lang="zh-CN" altLang="en-US" dirty="0"/>
              <a:t>边权可以放到点权上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50F0F8-ABC9-4E18-8215-0E4F8236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68" y="3832604"/>
            <a:ext cx="3355454" cy="24435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EF2F045-6BAE-45A7-84AC-6CD82E7DE0E2}"/>
                  </a:ext>
                </a:extLst>
              </p14:cNvPr>
              <p14:cNvContentPartPr/>
              <p14:nvPr/>
            </p14:nvContentPartPr>
            <p14:xfrm>
              <a:off x="6813720" y="3667320"/>
              <a:ext cx="3283200" cy="25581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EF2F045-6BAE-45A7-84AC-6CD82E7DE0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4360" y="3657960"/>
                <a:ext cx="3301920" cy="25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5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0CDCF-6F45-494D-810C-808813B8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3764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D70F0-74CC-42C5-90D6-63CD3B35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然后我们可以搞一个树上的前缀异或和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这样的话 把当前点的所有点权加到</a:t>
            </a:r>
            <a:r>
              <a:rPr lang="en-US" altLang="zh-CN" dirty="0" err="1"/>
              <a:t>trie</a:t>
            </a:r>
            <a:r>
              <a:rPr lang="zh-CN" altLang="en-US" dirty="0"/>
              <a:t>树里</a:t>
            </a:r>
            <a:endParaRPr lang="en-US" altLang="zh-CN" dirty="0"/>
          </a:p>
          <a:p>
            <a:r>
              <a:rPr lang="zh-CN" altLang="en-US" dirty="0"/>
              <a:t>从最高位到最低位走不同的路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1011100101</a:t>
            </a:r>
          </a:p>
          <a:p>
            <a:r>
              <a:rPr lang="zh-CN" altLang="en-US" dirty="0"/>
              <a:t>我们要走：</a:t>
            </a:r>
            <a:r>
              <a:rPr lang="en-US" altLang="zh-CN" dirty="0"/>
              <a:t>0100011010</a:t>
            </a:r>
          </a:p>
          <a:p>
            <a:r>
              <a:rPr lang="zh-CN" altLang="en-US" dirty="0"/>
              <a:t>如果走不了就顺着走</a:t>
            </a:r>
            <a:endParaRPr lang="en-US" altLang="zh-CN" dirty="0"/>
          </a:p>
          <a:p>
            <a:r>
              <a:rPr lang="zh-CN" altLang="en-US" dirty="0"/>
              <a:t>跑出来的数异或当前的数就是经过这个点的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最优解了（思考熊）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25A094-859A-4E3B-899B-51A1C433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62" y="2556932"/>
            <a:ext cx="3795044" cy="30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47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B6A7B-45FC-4121-A931-28EE7178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4260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F2C26-EC72-4120-B891-0117D15F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看起来一副不可做的样子是吧</a:t>
            </a:r>
            <a:r>
              <a:rPr lang="en-US" altLang="zh-CN" dirty="0"/>
              <a:t>,,,</a:t>
            </a:r>
          </a:p>
          <a:p>
            <a:r>
              <a:rPr lang="zh-CN" altLang="en-US" dirty="0"/>
              <a:t>如果只看前半部分的式子呢？</a:t>
            </a:r>
            <a:endParaRPr lang="en-US" altLang="zh-CN" dirty="0"/>
          </a:p>
          <a:p>
            <a:r>
              <a:rPr lang="zh-CN" altLang="en-US" dirty="0"/>
              <a:t>再看看后半部分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发现</a:t>
            </a:r>
            <a:r>
              <a:rPr lang="en-US" altLang="zh-CN" dirty="0"/>
              <a:t>  </a:t>
            </a:r>
            <a:r>
              <a:rPr lang="zh-CN" altLang="en-US" dirty="0"/>
              <a:t>前缀异或一下</a:t>
            </a:r>
            <a:r>
              <a:rPr lang="en-US" altLang="zh-CN" dirty="0"/>
              <a:t>  </a:t>
            </a:r>
            <a:r>
              <a:rPr lang="en-US" altLang="zh-CN" dirty="0" err="1"/>
              <a:t>trie</a:t>
            </a:r>
            <a:r>
              <a:rPr lang="zh-CN" altLang="en-US" dirty="0"/>
              <a:t>树上查一查</a:t>
            </a:r>
            <a:r>
              <a:rPr lang="en-US" altLang="zh-CN" dirty="0"/>
              <a:t>  </a:t>
            </a:r>
            <a:r>
              <a:rPr lang="zh-CN" altLang="en-US" dirty="0"/>
              <a:t>后缀异或一下</a:t>
            </a:r>
            <a:r>
              <a:rPr lang="en-US" altLang="zh-CN" dirty="0"/>
              <a:t>  </a:t>
            </a:r>
            <a:r>
              <a:rPr lang="en-US" altLang="zh-CN" dirty="0" err="1"/>
              <a:t>trie</a:t>
            </a:r>
            <a:r>
              <a:rPr lang="zh-CN" altLang="en-US" dirty="0"/>
              <a:t>树上查一查</a:t>
            </a:r>
            <a:endParaRPr lang="en-US" altLang="zh-CN" dirty="0"/>
          </a:p>
          <a:p>
            <a:r>
              <a:rPr lang="zh-CN" altLang="en-US" dirty="0"/>
              <a:t>搞定</a:t>
            </a:r>
            <a:r>
              <a:rPr lang="en-US" altLang="zh-CN" dirty="0"/>
              <a:t>~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148E67-DC67-4263-83EA-BEAA7EAB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70" y="2556932"/>
            <a:ext cx="7638095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68258-677E-41D8-B82B-71FF091F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458C7-6806-49E0-AEF8-D45E1615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读入一个字符：</a:t>
            </a:r>
            <a:endParaRPr lang="en-US" altLang="zh-CN" dirty="0"/>
          </a:p>
          <a:p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getchar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(“%c”,&amp;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注意这里有“</a:t>
            </a:r>
            <a:r>
              <a:rPr lang="en-US" altLang="zh-CN" dirty="0"/>
              <a:t>&amp;</a:t>
            </a:r>
            <a:r>
              <a:rPr lang="zh-CN" altLang="en-US" dirty="0"/>
              <a:t>”符号。</a:t>
            </a:r>
            <a:endParaRPr lang="en-US" altLang="zh-CN" dirty="0"/>
          </a:p>
          <a:p>
            <a:r>
              <a:rPr lang="zh-CN" altLang="en-US" dirty="0"/>
              <a:t>空格和回车也会被读进来。</a:t>
            </a:r>
          </a:p>
        </p:txBody>
      </p:sp>
    </p:spTree>
    <p:extLst>
      <p:ext uri="{BB962C8B-B14F-4D97-AF65-F5344CB8AC3E}">
        <p14:creationId xmlns:p14="http://schemas.microsoft.com/office/powerpoint/2010/main" val="214874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6B184-3784-4C69-B089-C72B3E37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67452-71CA-4EB6-993A-BC21E90C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常用函数：</a:t>
            </a:r>
            <a:endParaRPr lang="en-US" altLang="zh-CN" dirty="0"/>
          </a:p>
          <a:p>
            <a:r>
              <a:rPr lang="en-US" altLang="zh-CN" dirty="0" err="1"/>
              <a:t>memset</a:t>
            </a:r>
            <a:r>
              <a:rPr lang="en-US" altLang="zh-CN" dirty="0"/>
              <a:t>(s,0,sizeof(s))</a:t>
            </a:r>
            <a:r>
              <a:rPr lang="zh-CN" altLang="en-US" dirty="0"/>
              <a:t>将</a:t>
            </a:r>
            <a:r>
              <a:rPr lang="en-US" altLang="zh-CN" dirty="0"/>
              <a:t>s</a:t>
            </a:r>
            <a:r>
              <a:rPr lang="zh-CN" altLang="en-US" dirty="0"/>
              <a:t>清零</a:t>
            </a:r>
            <a:endParaRPr lang="en-US" altLang="zh-CN" dirty="0"/>
          </a:p>
          <a:p>
            <a:r>
              <a:rPr lang="en-US" altLang="zh-CN" dirty="0" err="1"/>
              <a:t>strlen</a:t>
            </a:r>
            <a:r>
              <a:rPr lang="en-US" altLang="zh-CN" dirty="0"/>
              <a:t>(s)</a:t>
            </a:r>
            <a:r>
              <a:rPr lang="zh-CN" altLang="en-US" dirty="0"/>
              <a:t>返回从</a:t>
            </a:r>
            <a:r>
              <a:rPr lang="en-US" altLang="zh-CN" dirty="0"/>
              <a:t>s</a:t>
            </a:r>
            <a:r>
              <a:rPr lang="zh-CN" altLang="en-US" dirty="0"/>
              <a:t>开始到空结点前一个的长度，注意复杂度是</a:t>
            </a:r>
            <a:r>
              <a:rPr lang="en-US" altLang="zh-CN" dirty="0"/>
              <a:t>o(</a:t>
            </a:r>
            <a:r>
              <a:rPr lang="zh-CN" altLang="en-US" dirty="0"/>
              <a:t>长度</a:t>
            </a:r>
            <a:r>
              <a:rPr lang="en-US" altLang="zh-CN" dirty="0"/>
              <a:t>)</a:t>
            </a:r>
            <a:r>
              <a:rPr lang="zh-CN" altLang="en-US" dirty="0"/>
              <a:t>的，要预先记录下来。</a:t>
            </a:r>
            <a:endParaRPr lang="en-US" altLang="zh-CN" dirty="0"/>
          </a:p>
          <a:p>
            <a:r>
              <a:rPr lang="en-US" altLang="zh-CN" dirty="0" err="1"/>
              <a:t>strlen</a:t>
            </a:r>
            <a:r>
              <a:rPr lang="en-US" altLang="zh-CN" dirty="0"/>
              <a:t>(s+1)</a:t>
            </a:r>
            <a:r>
              <a:rPr lang="zh-CN" altLang="en-US" dirty="0"/>
              <a:t>返回从</a:t>
            </a:r>
            <a:r>
              <a:rPr lang="en-US" altLang="zh-CN" dirty="0"/>
              <a:t>s+1</a:t>
            </a:r>
            <a:r>
              <a:rPr lang="zh-CN" altLang="en-US" dirty="0"/>
              <a:t>开始到空结点前一个的长度，以此类推。</a:t>
            </a:r>
          </a:p>
          <a:p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把</a:t>
            </a:r>
            <a:r>
              <a:rPr lang="en-US" altLang="zh-CN" dirty="0"/>
              <a:t>b</a:t>
            </a:r>
            <a:r>
              <a:rPr lang="zh-CN" altLang="en-US" dirty="0"/>
              <a:t>开始到空结点前一个的字符串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)compare</a:t>
            </a:r>
            <a:r>
              <a:rPr lang="zh-CN" altLang="en-US" dirty="0"/>
              <a:t>两个字符串，如果</a:t>
            </a:r>
            <a:r>
              <a:rPr lang="en-US" altLang="zh-CN" dirty="0"/>
              <a:t>a==b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  <a:r>
              <a:rPr lang="zh-CN" altLang="en-US" dirty="0"/>
              <a:t>，如果</a:t>
            </a:r>
            <a:r>
              <a:rPr lang="en-US" altLang="zh-CN" dirty="0"/>
              <a:t>a&lt;b</a:t>
            </a:r>
            <a:r>
              <a:rPr lang="zh-CN" altLang="en-US" dirty="0"/>
              <a:t>返回负数，如果</a:t>
            </a:r>
            <a:r>
              <a:rPr lang="en-US" altLang="zh-CN" dirty="0"/>
              <a:t>a&gt;b</a:t>
            </a:r>
            <a:r>
              <a:rPr lang="zh-CN" altLang="en-US" dirty="0"/>
              <a:t>返回正数。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6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D7C6E-D959-4121-9116-87BAC292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66156-254E-40AB-93C0-12C66453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是</a:t>
            </a:r>
            <a:r>
              <a:rPr lang="en-US" altLang="zh-CN" dirty="0"/>
              <a:t>STL</a:t>
            </a:r>
            <a:r>
              <a:rPr lang="zh-CN" altLang="en-US" dirty="0"/>
              <a:t>里的储存字符串的数据结构</a:t>
            </a:r>
            <a:endParaRPr lang="en-US" altLang="zh-CN" dirty="0"/>
          </a:p>
          <a:p>
            <a:r>
              <a:rPr lang="zh-CN" altLang="en-US" dirty="0"/>
              <a:t>支持加法，直接比较大小。</a:t>
            </a:r>
            <a:endParaRPr lang="en-US" altLang="zh-CN" dirty="0"/>
          </a:p>
          <a:p>
            <a:r>
              <a:rPr lang="en-US" altLang="zh-CN" dirty="0" err="1"/>
              <a:t>a+b</a:t>
            </a:r>
            <a:r>
              <a:rPr lang="zh-CN" altLang="en-US" dirty="0"/>
              <a:t>表示将</a:t>
            </a:r>
            <a:r>
              <a:rPr lang="en-US" altLang="zh-CN" dirty="0"/>
              <a:t>b</a:t>
            </a:r>
            <a:r>
              <a:rPr lang="zh-CN" altLang="en-US" dirty="0"/>
              <a:t>连接在</a:t>
            </a:r>
            <a:r>
              <a:rPr lang="en-US" altLang="zh-CN" dirty="0"/>
              <a:t>a</a:t>
            </a:r>
            <a:r>
              <a:rPr lang="zh-CN" altLang="en-US" dirty="0"/>
              <a:t>的后面构成的</a:t>
            </a:r>
            <a:r>
              <a:rPr lang="en-US" altLang="zh-CN" dirty="0"/>
              <a:t>string</a:t>
            </a:r>
          </a:p>
          <a:p>
            <a:r>
              <a:rPr lang="en-US" altLang="zh-CN" dirty="0"/>
              <a:t>a&lt;b</a:t>
            </a:r>
            <a:r>
              <a:rPr lang="zh-CN" altLang="en-US" dirty="0"/>
              <a:t>返回一个</a:t>
            </a:r>
            <a:r>
              <a:rPr lang="en-US" altLang="zh-CN" dirty="0"/>
              <a:t>bool</a:t>
            </a:r>
            <a:r>
              <a:rPr lang="zh-CN" altLang="en-US" dirty="0"/>
              <a:t>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96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1BA48-A7AB-40C1-AB3D-729C0E00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5C6EC6-98EE-4354-9F06-72157327D5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char* </a:t>
            </a:r>
            <a:r>
              <a:rPr lang="zh-CN" altLang="en-US" dirty="0"/>
              <a:t>的特点</a:t>
            </a:r>
          </a:p>
          <a:p>
            <a:r>
              <a:rPr lang="zh-CN" altLang="en-US" dirty="0"/>
              <a:t>使用函数进行操作</a:t>
            </a:r>
          </a:p>
          <a:p>
            <a:r>
              <a:rPr lang="zh-CN" altLang="en-US" dirty="0"/>
              <a:t>不能直接赋值</a:t>
            </a:r>
            <a:r>
              <a:rPr lang="en-US" altLang="zh-CN" dirty="0"/>
              <a:t>, </a:t>
            </a:r>
            <a:r>
              <a:rPr lang="zh-CN" altLang="en-US" dirty="0"/>
              <a:t>加</a:t>
            </a:r>
          </a:p>
          <a:p>
            <a:r>
              <a:rPr lang="zh-CN" altLang="en-US" dirty="0"/>
              <a:t>常数小</a:t>
            </a:r>
          </a:p>
          <a:p>
            <a:r>
              <a:rPr lang="zh-CN" altLang="en-US" dirty="0"/>
              <a:t>方便乱搞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D13887-BBD6-43A0-8BA2-13DE44D121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/>
              <a:t>的特点</a:t>
            </a:r>
          </a:p>
          <a:p>
            <a:r>
              <a:rPr lang="zh-CN" altLang="en-US" dirty="0"/>
              <a:t>面向对象</a:t>
            </a:r>
          </a:p>
          <a:p>
            <a:r>
              <a:rPr lang="zh-CN" altLang="en-US" dirty="0"/>
              <a:t>可以直接复制</a:t>
            </a:r>
            <a:r>
              <a:rPr lang="en-US" altLang="zh-CN" dirty="0"/>
              <a:t>, </a:t>
            </a:r>
            <a:r>
              <a:rPr lang="zh-CN" altLang="en-US" dirty="0"/>
              <a:t>加</a:t>
            </a:r>
          </a:p>
          <a:p>
            <a:r>
              <a:rPr lang="zh-CN" altLang="en-US" dirty="0"/>
              <a:t>常数较大</a:t>
            </a:r>
          </a:p>
          <a:p>
            <a:r>
              <a:rPr lang="zh-CN" altLang="en-US" dirty="0"/>
              <a:t>操作内部元素受限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F4928C-7080-435A-8D73-69DCD407C9A2}"/>
              </a:ext>
            </a:extLst>
          </p:cNvPr>
          <p:cNvSpPr/>
          <p:nvPr/>
        </p:nvSpPr>
        <p:spPr>
          <a:xfrm>
            <a:off x="4383580" y="5404105"/>
            <a:ext cx="3583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方正硬笔行书简体" panose="03000509000000000000" pitchFamily="65" charset="-122"/>
                <a:ea typeface="方正硬笔行书简体" panose="03000509000000000000" pitchFamily="65" charset="-122"/>
              </a:rPr>
              <a:t>视情况选择使用</a:t>
            </a:r>
          </a:p>
        </p:txBody>
      </p:sp>
    </p:spTree>
    <p:extLst>
      <p:ext uri="{BB962C8B-B14F-4D97-AF65-F5344CB8AC3E}">
        <p14:creationId xmlns:p14="http://schemas.microsoft.com/office/powerpoint/2010/main" val="4206055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自定义 2">
      <a:majorFont>
        <a:latin typeface="Lucida Handwriting"/>
        <a:ea typeface="方正行楷简体"/>
        <a:cs typeface=""/>
      </a:majorFont>
      <a:minorFont>
        <a:latin typeface="Comic Sans MS"/>
        <a:ea typeface="方正楷体简体"/>
        <a:cs typeface="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2054</TotalTime>
  <Words>3340</Words>
  <Application>Microsoft Office PowerPoint</Application>
  <PresentationFormat>宽屏</PresentationFormat>
  <Paragraphs>332</Paragraphs>
  <Slides>53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等线</vt:lpstr>
      <vt:lpstr>方正行楷简体</vt:lpstr>
      <vt:lpstr>方正楷体简体</vt:lpstr>
      <vt:lpstr>方正硬笔行书简体</vt:lpstr>
      <vt:lpstr>楷体</vt:lpstr>
      <vt:lpstr>Arial</vt:lpstr>
      <vt:lpstr>Comic Sans MS</vt:lpstr>
      <vt:lpstr>Lucida Handwriting</vt:lpstr>
      <vt:lpstr>Wingdings</vt:lpstr>
      <vt:lpstr>环保</vt:lpstr>
      <vt:lpstr>string</vt:lpstr>
      <vt:lpstr>什么是字符串</vt:lpstr>
      <vt:lpstr>我们怎么存字符串</vt:lpstr>
      <vt:lpstr>char数组</vt:lpstr>
      <vt:lpstr>char数组</vt:lpstr>
      <vt:lpstr>char数组</vt:lpstr>
      <vt:lpstr>char数组</vt:lpstr>
      <vt:lpstr>string</vt:lpstr>
      <vt:lpstr>对比</vt:lpstr>
      <vt:lpstr>American Standard Code for Information Interchange</vt:lpstr>
      <vt:lpstr>一些术语</vt:lpstr>
      <vt:lpstr>黑科技</vt:lpstr>
      <vt:lpstr>黑科技++</vt:lpstr>
      <vt:lpstr>POJ 3630</vt:lpstr>
      <vt:lpstr>洛谷1012 拼数</vt:lpstr>
      <vt:lpstr>洛谷1012 拼数</vt:lpstr>
      <vt:lpstr>字符串hash</vt:lpstr>
      <vt:lpstr>字符串hash</vt:lpstr>
      <vt:lpstr>hash的黑科技</vt:lpstr>
      <vt:lpstr>字符串hash</vt:lpstr>
      <vt:lpstr>栗子们</vt:lpstr>
      <vt:lpstr>合并两个串的hash值</vt:lpstr>
      <vt:lpstr>hash的一些应用</vt:lpstr>
      <vt:lpstr>hash的一些应用</vt:lpstr>
      <vt:lpstr>一个例题</vt:lpstr>
      <vt:lpstr>一个例题</vt:lpstr>
      <vt:lpstr>一个例题</vt:lpstr>
      <vt:lpstr>如何判断一个数是否在一堆数里面?</vt:lpstr>
      <vt:lpstr>POJ2758</vt:lpstr>
      <vt:lpstr>rxz-&gt;同伙</vt:lpstr>
      <vt:lpstr>rxz-&gt;同伙</vt:lpstr>
      <vt:lpstr>NOI2017 蚯蚓排队</vt:lpstr>
      <vt:lpstr>NOI2017 蚯蚓排队</vt:lpstr>
      <vt:lpstr>BZOJ3555: [Ctsc2014]企鹅QQ</vt:lpstr>
      <vt:lpstr>BZOJ4264 : 小C找朋友</vt:lpstr>
      <vt:lpstr>BZOJ4264 : 小C找朋友</vt:lpstr>
      <vt:lpstr>BZOJ 4892</vt:lpstr>
      <vt:lpstr>BZOJ 4892</vt:lpstr>
      <vt:lpstr>BZOJ2462 矩阵模板</vt:lpstr>
      <vt:lpstr>BZOJ2462 矩阵模板</vt:lpstr>
      <vt:lpstr>BZOJ3796</vt:lpstr>
      <vt:lpstr>BZOJ3796</vt:lpstr>
      <vt:lpstr>BZOJ3796</vt:lpstr>
      <vt:lpstr>POJ 2001 trie树的模板题</vt:lpstr>
      <vt:lpstr>POJ 2001 trie树的模板题</vt:lpstr>
      <vt:lpstr>首先，Trie树是什么东西呢</vt:lpstr>
      <vt:lpstr>Trie树的插入&amp;查询</vt:lpstr>
      <vt:lpstr>POJ2001的代码</vt:lpstr>
      <vt:lpstr>POJ 2945 水题~ </vt:lpstr>
      <vt:lpstr>POJ 3630</vt:lpstr>
      <vt:lpstr>POJ 3764 （相对较难？）</vt:lpstr>
      <vt:lpstr>POJ 3764</vt:lpstr>
      <vt:lpstr>BZOJ 4260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任 羽辰</dc:creator>
  <cp:lastModifiedBy>任 羽辰</cp:lastModifiedBy>
  <cp:revision>95</cp:revision>
  <dcterms:created xsi:type="dcterms:W3CDTF">2018-09-29T07:12:51Z</dcterms:created>
  <dcterms:modified xsi:type="dcterms:W3CDTF">2018-10-04T07:57:09Z</dcterms:modified>
</cp:coreProperties>
</file>