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8" r:id="rId1"/>
  </p:sldMasterIdLst>
  <p:notesMasterIdLst>
    <p:notesMasterId r:id="rId58"/>
  </p:notesMasterIdLst>
  <p:sldIdLst>
    <p:sldId id="256" r:id="rId2"/>
    <p:sldId id="296" r:id="rId3"/>
    <p:sldId id="295" r:id="rId4"/>
    <p:sldId id="257" r:id="rId5"/>
    <p:sldId id="258" r:id="rId6"/>
    <p:sldId id="299" r:id="rId7"/>
    <p:sldId id="259" r:id="rId8"/>
    <p:sldId id="297" r:id="rId9"/>
    <p:sldId id="298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9" r:id="rId29"/>
    <p:sldId id="318" r:id="rId30"/>
    <p:sldId id="333" r:id="rId31"/>
    <p:sldId id="320" r:id="rId32"/>
    <p:sldId id="321" r:id="rId33"/>
    <p:sldId id="323" r:id="rId34"/>
    <p:sldId id="324" r:id="rId35"/>
    <p:sldId id="325" r:id="rId36"/>
    <p:sldId id="330" r:id="rId37"/>
    <p:sldId id="328" r:id="rId38"/>
    <p:sldId id="346" r:id="rId39"/>
    <p:sldId id="347" r:id="rId40"/>
    <p:sldId id="349" r:id="rId41"/>
    <p:sldId id="348" r:id="rId42"/>
    <p:sldId id="350" r:id="rId43"/>
    <p:sldId id="351" r:id="rId44"/>
    <p:sldId id="352" r:id="rId45"/>
    <p:sldId id="331" r:id="rId46"/>
    <p:sldId id="294" r:id="rId47"/>
    <p:sldId id="327" r:id="rId48"/>
    <p:sldId id="326" r:id="rId49"/>
    <p:sldId id="329" r:id="rId50"/>
    <p:sldId id="334" r:id="rId51"/>
    <p:sldId id="340" r:id="rId52"/>
    <p:sldId id="341" r:id="rId53"/>
    <p:sldId id="342" r:id="rId54"/>
    <p:sldId id="343" r:id="rId55"/>
    <p:sldId id="344" r:id="rId56"/>
    <p:sldId id="345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81DFA-3C34-433B-AB47-F5A5BCAD2EAF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CC10D-F79A-4F98-9E48-EDD7398A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507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CC10D-F79A-4F98-9E48-EDD7398ABDF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3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CC10D-F79A-4F98-9E48-EDD7398ABDF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455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CC10D-F79A-4F98-9E48-EDD7398ABDF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785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CC10D-F79A-4F98-9E48-EDD7398ABDF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08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CC10D-F79A-4F98-9E48-EDD7398ABDF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4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CC10D-F79A-4F98-9E48-EDD7398ABDF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55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CC10D-F79A-4F98-9E48-EDD7398ABDF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2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5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16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711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8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158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1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985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47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38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2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49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58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2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91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1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6C3F31-4C42-48F9-B6C0-1781513107E6}" type="datetimeFigureOut">
              <a:rPr lang="zh-CN" altLang="en-US" smtClean="0"/>
              <a:t>2018/10/4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1BEAF7-A186-4E74-8856-41496AE9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8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01CC1-E2C7-43B7-8C57-FD2C70CD0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Tree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F58272-ACD8-4CBB-91CB-0F5F71AA3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石家庄二中</a:t>
            </a:r>
            <a:endParaRPr lang="en-US" altLang="zh-CN" dirty="0"/>
          </a:p>
          <a:p>
            <a:r>
              <a:rPr lang="zh-CN" altLang="en-US" dirty="0"/>
              <a:t>任羽辰</a:t>
            </a:r>
          </a:p>
        </p:txBody>
      </p:sp>
    </p:spTree>
    <p:extLst>
      <p:ext uri="{BB962C8B-B14F-4D97-AF65-F5344CB8AC3E}">
        <p14:creationId xmlns:p14="http://schemas.microsoft.com/office/powerpoint/2010/main" val="138594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17C6A58-4E42-4916-85C7-333C42A2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树的存储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670139-67B3-49D6-AF7C-940DE197E5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513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FF7B2-8AE8-4D8F-860B-E47B7FE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9DE8E-1BC5-417D-9051-2BF6369C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①对无向图而言，邻接矩阵一定是对称的，而且主对角线一定为零（在此仅讨论无向简单图），副对角线不一定为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②在无向图中，任一顶点</a:t>
            </a:r>
            <a:r>
              <a:rPr lang="en-US" altLang="zh-CN" dirty="0" err="1"/>
              <a:t>i</a:t>
            </a:r>
            <a:r>
              <a:rPr lang="zh-CN" altLang="en-US" dirty="0"/>
              <a:t>的度为第</a:t>
            </a:r>
            <a:r>
              <a:rPr lang="en-US" altLang="zh-CN" dirty="0" err="1"/>
              <a:t>i</a:t>
            </a:r>
            <a:r>
              <a:rPr lang="zh-CN" altLang="en-US" dirty="0"/>
              <a:t>列（或第</a:t>
            </a:r>
            <a:r>
              <a:rPr lang="en-US" altLang="zh-CN" dirty="0" err="1"/>
              <a:t>i</a:t>
            </a:r>
            <a:r>
              <a:rPr lang="zh-CN" altLang="en-US" dirty="0"/>
              <a:t>行）所有非零元素的个数，在有向图中顶点</a:t>
            </a:r>
            <a:r>
              <a:rPr lang="en-US" altLang="zh-CN" dirty="0" err="1"/>
              <a:t>i</a:t>
            </a:r>
            <a:r>
              <a:rPr lang="zh-CN" altLang="en-US" dirty="0"/>
              <a:t>的出度为第</a:t>
            </a:r>
            <a:r>
              <a:rPr lang="en-US" altLang="zh-CN" dirty="0" err="1"/>
              <a:t>i</a:t>
            </a:r>
            <a:r>
              <a:rPr lang="zh-CN" altLang="en-US" dirty="0"/>
              <a:t>行所有非零元素的个数，而入度为第</a:t>
            </a:r>
            <a:r>
              <a:rPr lang="en-US" altLang="zh-CN" dirty="0" err="1"/>
              <a:t>i</a:t>
            </a:r>
            <a:r>
              <a:rPr lang="zh-CN" altLang="en-US" dirty="0"/>
              <a:t>列所有非零元素的个数。</a:t>
            </a:r>
          </a:p>
          <a:p>
            <a:r>
              <a:rPr lang="zh-CN" altLang="en-US" dirty="0"/>
              <a:t>注：</a:t>
            </a:r>
            <a:endParaRPr lang="en-US" altLang="zh-CN" dirty="0"/>
          </a:p>
          <a:p>
            <a:r>
              <a:rPr lang="zh-CN" altLang="en-US" dirty="0"/>
              <a:t>树是一种无向图</a:t>
            </a:r>
            <a:endParaRPr lang="en-US" altLang="zh-CN" dirty="0"/>
          </a:p>
          <a:p>
            <a:r>
              <a:rPr lang="zh-CN" altLang="en-US" dirty="0"/>
              <a:t>度数为图的度数，而非树的度数</a:t>
            </a:r>
          </a:p>
        </p:txBody>
      </p:sp>
    </p:spTree>
    <p:extLst>
      <p:ext uri="{BB962C8B-B14F-4D97-AF65-F5344CB8AC3E}">
        <p14:creationId xmlns:p14="http://schemas.microsoft.com/office/powerpoint/2010/main" val="35030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51DE6-4523-43E3-B751-EBB5DEBE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A9C1E-6E63-4BDE-9C1A-0687DA4A1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可以写成一种链表的形式，实现方法很多</a:t>
            </a:r>
            <a:endParaRPr lang="en-US" altLang="zh-CN" dirty="0"/>
          </a:p>
          <a:p>
            <a:r>
              <a:rPr lang="zh-CN" altLang="en-US" dirty="0"/>
              <a:t>这里简单模拟一下</a:t>
            </a:r>
            <a:endParaRPr lang="en-US" altLang="zh-CN" dirty="0"/>
          </a:p>
          <a:p>
            <a:r>
              <a:rPr lang="zh-CN" altLang="en-US" dirty="0"/>
              <a:t>注意初始化的一些问题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021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2CDA7-EDC6-47A0-893F-BE7165DA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存图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3D886-A346-4AB7-9E8C-0F54F90DE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开一个二维</a:t>
            </a:r>
            <a:r>
              <a:rPr lang="en-US" altLang="zh-CN" dirty="0"/>
              <a:t>vector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a-&gt;b</a:t>
            </a:r>
            <a:r>
              <a:rPr lang="zh-CN" altLang="en-US" dirty="0"/>
              <a:t>有边 </a:t>
            </a:r>
            <a:r>
              <a:rPr lang="en-US" altLang="zh-CN" dirty="0"/>
              <a:t>v[a].</a:t>
            </a:r>
            <a:r>
              <a:rPr lang="en-US" altLang="zh-CN" dirty="0" err="1"/>
              <a:t>push_back</a:t>
            </a:r>
            <a:r>
              <a:rPr lang="en-US" altLang="zh-CN" dirty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49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B4F1E-EF37-41E6-96B5-5A261269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D7CC7-C5BE-4F6C-92C8-63A09D87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存每个节点的左右儿子是谁，以及它自己的权值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（动态开节点的线段树可以这么写）</a:t>
            </a:r>
          </a:p>
        </p:txBody>
      </p:sp>
    </p:spTree>
    <p:extLst>
      <p:ext uri="{BB962C8B-B14F-4D97-AF65-F5344CB8AC3E}">
        <p14:creationId xmlns:p14="http://schemas.microsoft.com/office/powerpoint/2010/main" val="272325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EFA73-88D0-4FAC-A54E-3BC18545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二叉树的顺序存储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42D79-90AA-4641-82B9-2CB23BE7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根节点编号为</a:t>
            </a:r>
            <a:r>
              <a:rPr lang="en-US" altLang="zh-CN" dirty="0"/>
              <a:t>1</a:t>
            </a:r>
          </a:p>
          <a:p>
            <a:r>
              <a:rPr lang="en-US" altLang="zh-CN" dirty="0" err="1"/>
              <a:t>i</a:t>
            </a:r>
            <a:r>
              <a:rPr lang="zh-CN" altLang="en-US" dirty="0"/>
              <a:t>的左儿子编号为</a:t>
            </a:r>
            <a:r>
              <a:rPr lang="en-US" altLang="zh-CN" dirty="0"/>
              <a:t>2i</a:t>
            </a:r>
          </a:p>
          <a:p>
            <a:r>
              <a:rPr lang="en-US" altLang="zh-CN" dirty="0" err="1"/>
              <a:t>i</a:t>
            </a:r>
            <a:r>
              <a:rPr lang="zh-CN" altLang="en-US" dirty="0"/>
              <a:t>的右儿子编号为</a:t>
            </a:r>
            <a:r>
              <a:rPr lang="en-US" altLang="zh-CN" dirty="0"/>
              <a:t>2i+1</a:t>
            </a:r>
          </a:p>
          <a:p>
            <a:r>
              <a:rPr lang="zh-CN" altLang="en-US" dirty="0"/>
              <a:t>要求树高不高</a:t>
            </a:r>
            <a:endParaRPr lang="en-US" altLang="zh-CN" dirty="0"/>
          </a:p>
          <a:p>
            <a:r>
              <a:rPr lang="zh-CN" altLang="en-US" dirty="0"/>
              <a:t>（一般线段树可以这么写</a:t>
            </a:r>
          </a:p>
        </p:txBody>
      </p:sp>
    </p:spTree>
    <p:extLst>
      <p:ext uri="{BB962C8B-B14F-4D97-AF65-F5344CB8AC3E}">
        <p14:creationId xmlns:p14="http://schemas.microsoft.com/office/powerpoint/2010/main" val="3590426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3C557A8-C787-4CE7-AD5F-3ABC7C4B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树的遍历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25B240-EC3E-4F71-BAB5-B5F23152A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68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8480032-AD92-4D73-99CA-C8D26EBA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7BD4C8E-9C25-49F4-8D5A-7DE38AAB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很常见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016BE7-A7CE-4691-B539-EC011566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633" y="2500381"/>
            <a:ext cx="4592605" cy="36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30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D49C-1E47-4BBF-A133-61EA9A05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9F3C1-3DDF-428E-A4DA-7C833C5DA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更常见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9CEF16-FEC4-47F7-9B2C-27EC48B79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67" y="2945936"/>
            <a:ext cx="5996031" cy="310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84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0B5E0-8CE4-4F25-8FBF-AF8FE932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（二叉树的）前序遍历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5DC8A-988A-44EA-BA53-DF3C8DA11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DC78C7-A17E-4A9A-A586-4EE22636F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35" y="2556931"/>
            <a:ext cx="9526462" cy="350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0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7E4B9BF-5667-4F9A-B8C5-4E758C64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树的定义</a:t>
            </a:r>
            <a:r>
              <a:rPr lang="en-US" altLang="zh-CN" dirty="0"/>
              <a:t>&amp;</a:t>
            </a:r>
            <a:r>
              <a:rPr lang="zh-CN" altLang="en-US" dirty="0"/>
              <a:t>性质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53F0F0-D66E-4453-9B4A-A953BA9A7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51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5AC48-7AE7-4891-9508-307F1844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（二叉树的）中序遍历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1DA1A-CC5D-45C6-AC29-2C09DDA1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D6420D-50C5-4314-B330-91947B228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2"/>
            <a:ext cx="7664878" cy="27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20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13940-5AB9-4666-BC82-067C2793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（二叉树的）后序遍历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57A1BFA-6C29-4CE4-803A-3A8A1A2A3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64964"/>
            <a:ext cx="9601200" cy="3102873"/>
          </a:xfrm>
        </p:spPr>
      </p:pic>
    </p:spTree>
    <p:extLst>
      <p:ext uri="{BB962C8B-B14F-4D97-AF65-F5344CB8AC3E}">
        <p14:creationId xmlns:p14="http://schemas.microsoft.com/office/powerpoint/2010/main" val="1651180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445FD-57E9-4131-982A-94E99AE3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前中后序转化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E45F5-8849-4EDD-B1A6-9F299C649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拓展内容：</a:t>
            </a:r>
            <a:endParaRPr lang="en-US" altLang="zh-CN" dirty="0"/>
          </a:p>
          <a:p>
            <a:r>
              <a:rPr lang="zh-CN" altLang="en-US" dirty="0"/>
              <a:t>已知前序、中序遍历，求后序遍历      </a:t>
            </a:r>
            <a:r>
              <a:rPr lang="en-US" altLang="zh-CN" dirty="0"/>
              <a:t>POJ 2255</a:t>
            </a:r>
            <a:endParaRPr lang="zh-CN" altLang="en-US" dirty="0"/>
          </a:p>
          <a:p>
            <a:r>
              <a:rPr lang="zh-CN" altLang="en-US" dirty="0"/>
              <a:t>已知中序、后序遍历，求前序遍历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3420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7D5E6-B307-4966-B6EA-B3FE5117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已知前序、中序遍历，求后序遍历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C4DE2-F29E-49FC-95DD-6C6538E9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>例：</a:t>
            </a:r>
          </a:p>
          <a:p>
            <a:pPr latinLnBrk="1"/>
            <a:r>
              <a:rPr lang="zh-CN" altLang="en-US" dirty="0"/>
              <a:t>前序遍历</a:t>
            </a:r>
            <a:r>
              <a:rPr lang="en-US" altLang="zh-CN" dirty="0"/>
              <a:t>: GDAFEMHZ</a:t>
            </a:r>
          </a:p>
          <a:p>
            <a:pPr latinLnBrk="1"/>
            <a:r>
              <a:rPr lang="zh-CN" altLang="en-US" dirty="0"/>
              <a:t>中序遍历</a:t>
            </a:r>
            <a:r>
              <a:rPr lang="en-US" altLang="zh-CN" dirty="0"/>
              <a:t>: ADEFGHMZ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482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9C357-BC2D-4BF5-9B23-D09E83DF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已知前序、中序遍历，求后序遍历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F20BB-460C-4BC4-BDC7-5D334044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zh-CN" altLang="en-US" dirty="0"/>
              <a:t>第一步，根据前序遍历的特点，我们知道根结点为</a:t>
            </a:r>
            <a:r>
              <a:rPr lang="en-US" altLang="zh-CN" dirty="0"/>
              <a:t>G</a:t>
            </a:r>
          </a:p>
          <a:p>
            <a:pPr latinLnBrk="1"/>
            <a:r>
              <a:rPr lang="zh-CN" altLang="en-US" dirty="0"/>
              <a:t>第二步，观察中序遍历</a:t>
            </a:r>
            <a:r>
              <a:rPr lang="en-US" altLang="zh-CN" dirty="0"/>
              <a:t>ADEFGHMZ</a:t>
            </a:r>
            <a:r>
              <a:rPr lang="zh-CN" altLang="en-US" dirty="0"/>
              <a:t>。其中</a:t>
            </a:r>
            <a:r>
              <a:rPr lang="en-US" altLang="zh-CN" dirty="0"/>
              <a:t>root</a:t>
            </a:r>
            <a:r>
              <a:rPr lang="zh-CN" altLang="en-US" dirty="0"/>
              <a:t>节点</a:t>
            </a:r>
            <a:r>
              <a:rPr lang="en-US" altLang="zh-CN" dirty="0"/>
              <a:t>G</a:t>
            </a:r>
            <a:r>
              <a:rPr lang="zh-CN" altLang="en-US" dirty="0"/>
              <a:t>左侧的</a:t>
            </a:r>
            <a:r>
              <a:rPr lang="en-US" altLang="zh-CN" dirty="0"/>
              <a:t>ADEF</a:t>
            </a:r>
            <a:r>
              <a:rPr lang="zh-CN" altLang="en-US" dirty="0"/>
              <a:t>必然是</a:t>
            </a:r>
            <a:r>
              <a:rPr lang="en-US" altLang="zh-CN" dirty="0"/>
              <a:t>root</a:t>
            </a:r>
            <a:r>
              <a:rPr lang="zh-CN" altLang="en-US" dirty="0"/>
              <a:t>的左子树，</a:t>
            </a:r>
            <a:r>
              <a:rPr lang="en-US" altLang="zh-CN" dirty="0"/>
              <a:t>G</a:t>
            </a:r>
            <a:r>
              <a:rPr lang="zh-CN" altLang="en-US" dirty="0"/>
              <a:t>右侧的</a:t>
            </a:r>
            <a:r>
              <a:rPr lang="en-US" altLang="zh-CN" dirty="0"/>
              <a:t>HMZ</a:t>
            </a:r>
            <a:r>
              <a:rPr lang="zh-CN" altLang="en-US" dirty="0"/>
              <a:t>必然是</a:t>
            </a:r>
            <a:r>
              <a:rPr lang="en-US" altLang="zh-CN" dirty="0"/>
              <a:t>root</a:t>
            </a:r>
            <a:r>
              <a:rPr lang="zh-CN" altLang="en-US" dirty="0"/>
              <a:t>的右子树。</a:t>
            </a:r>
          </a:p>
          <a:p>
            <a:pPr latinLnBrk="1"/>
            <a:r>
              <a:rPr lang="zh-CN" altLang="en-US" dirty="0"/>
              <a:t>第三步，观察左子树</a:t>
            </a:r>
            <a:r>
              <a:rPr lang="en-US" altLang="zh-CN" dirty="0"/>
              <a:t>ADEF</a:t>
            </a:r>
            <a:r>
              <a:rPr lang="zh-CN" altLang="en-US" dirty="0"/>
              <a:t>，左子树的中的根节点必然是大树的</a:t>
            </a:r>
            <a:r>
              <a:rPr lang="en-US" altLang="zh-CN" dirty="0"/>
              <a:t>root</a:t>
            </a:r>
            <a:r>
              <a:rPr lang="zh-CN" altLang="en-US" dirty="0"/>
              <a:t>的</a:t>
            </a:r>
            <a:r>
              <a:rPr lang="en-US" altLang="zh-CN" dirty="0" err="1"/>
              <a:t>leftchild</a:t>
            </a:r>
            <a:r>
              <a:rPr lang="zh-CN" altLang="en-US" dirty="0"/>
              <a:t>。在前序遍历中，大树的</a:t>
            </a:r>
            <a:r>
              <a:rPr lang="en-US" altLang="zh-CN" dirty="0"/>
              <a:t>root</a:t>
            </a:r>
            <a:r>
              <a:rPr lang="zh-CN" altLang="en-US" dirty="0"/>
              <a:t>的</a:t>
            </a:r>
            <a:r>
              <a:rPr lang="en-US" altLang="zh-CN" dirty="0" err="1"/>
              <a:t>leftchild</a:t>
            </a:r>
            <a:r>
              <a:rPr lang="zh-CN" altLang="en-US" dirty="0"/>
              <a:t>位于</a:t>
            </a:r>
            <a:r>
              <a:rPr lang="en-US" altLang="zh-CN" dirty="0"/>
              <a:t>root</a:t>
            </a:r>
            <a:r>
              <a:rPr lang="zh-CN" altLang="en-US" dirty="0"/>
              <a:t>之后，所以左子树的根节点为</a:t>
            </a:r>
            <a:r>
              <a:rPr lang="en-US" altLang="zh-CN" dirty="0"/>
              <a:t>D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4846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FF832-AF4D-4E61-A32C-8AF7A8BA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已知前序、中序遍历，求后序遍历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4417F-D9F5-4954-BCA3-B7D8B05B0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第四步，同样的道理，</a:t>
            </a:r>
            <a:r>
              <a:rPr lang="en-US" altLang="zh-CN" dirty="0"/>
              <a:t>root</a:t>
            </a:r>
            <a:r>
              <a:rPr lang="zh-CN" altLang="en-US" dirty="0"/>
              <a:t>的右子树节点</a:t>
            </a:r>
            <a:r>
              <a:rPr lang="en-US" altLang="zh-CN" dirty="0"/>
              <a:t>HMZ</a:t>
            </a:r>
            <a:r>
              <a:rPr lang="zh-CN" altLang="en-US" dirty="0"/>
              <a:t>中的根节点也可以通过前序遍历求得。在前序遍历中，一定是先把</a:t>
            </a:r>
            <a:r>
              <a:rPr lang="en-US" altLang="zh-CN" dirty="0"/>
              <a:t>root</a:t>
            </a:r>
            <a:r>
              <a:rPr lang="zh-CN" altLang="en-US" dirty="0"/>
              <a:t>和</a:t>
            </a:r>
            <a:r>
              <a:rPr lang="en-US" altLang="zh-CN" dirty="0"/>
              <a:t>root</a:t>
            </a:r>
            <a:r>
              <a:rPr lang="zh-CN" altLang="en-US" dirty="0"/>
              <a:t>的所有左子树节点遍历完之后才会遍历右子树，并且遍历的左子树的第一个节点就是左子树的根节点。同理，遍历的右子树的第一个节点就是右子树的根节点。</a:t>
            </a:r>
          </a:p>
          <a:p>
            <a:r>
              <a:rPr lang="zh-CN" altLang="en-US" dirty="0"/>
              <a:t>第五步，观察发现，上面的过程是递归的。先找到当前树的根节点，然后划分为左子树，右子树，然后进入左子树重复上面的过程，然后进入右子树重复上面的过程。最后就可以还原一棵树了。</a:t>
            </a:r>
          </a:p>
        </p:txBody>
      </p:sp>
    </p:spTree>
    <p:extLst>
      <p:ext uri="{BB962C8B-B14F-4D97-AF65-F5344CB8AC3E}">
        <p14:creationId xmlns:p14="http://schemas.microsoft.com/office/powerpoint/2010/main" val="2175821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83FE1-E1DF-4907-B68E-67165CF7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已知前序、中序遍历，求后序遍历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14A8F-3095-4491-8CBF-5AE62CD4D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树画出来了，后序遍历易得。</a:t>
            </a:r>
          </a:p>
        </p:txBody>
      </p:sp>
      <p:pic>
        <p:nvPicPr>
          <p:cNvPr id="2050" name="Picture 2" descr="这里写图片描述">
            <a:extLst>
              <a:ext uri="{FF2B5EF4-FFF2-40B4-BE49-F238E27FC236}">
                <a16:creationId xmlns:a16="http://schemas.microsoft.com/office/drawing/2014/main" id="{8830F54D-DF03-4DD4-9169-C55E666BC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620" y="2722624"/>
            <a:ext cx="25336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315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5CFF6-6173-4CDE-B40C-BF332D7E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多叉树、二叉树的转换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69223-BD8E-4019-940B-8D9532B71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左儿子、右兄弟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（一直没用过？？？）</a:t>
            </a:r>
          </a:p>
        </p:txBody>
      </p:sp>
    </p:spTree>
    <p:extLst>
      <p:ext uri="{BB962C8B-B14F-4D97-AF65-F5344CB8AC3E}">
        <p14:creationId xmlns:p14="http://schemas.microsoft.com/office/powerpoint/2010/main" val="3881264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CDCE-2499-4410-B439-B0CE35C4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树的直径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2F1C2-0B6F-4D55-8CC6-675FEAD01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求树上的最长路</a:t>
            </a:r>
            <a:endParaRPr lang="en-US" altLang="zh-CN" dirty="0"/>
          </a:p>
          <a:p>
            <a:r>
              <a:rPr lang="zh-CN" altLang="en-US" dirty="0"/>
              <a:t>（边权非负）</a:t>
            </a:r>
          </a:p>
        </p:txBody>
      </p:sp>
    </p:spTree>
    <p:extLst>
      <p:ext uri="{BB962C8B-B14F-4D97-AF65-F5344CB8AC3E}">
        <p14:creationId xmlns:p14="http://schemas.microsoft.com/office/powerpoint/2010/main" val="1127241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FCAC3-0841-4C7E-B76D-5677052D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最最最简单的方法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80D9E-865D-4E88-B9BD-A11AC73C2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从每个点出发求最长路。</a:t>
            </a:r>
          </a:p>
          <a:p>
            <a:r>
              <a:rPr lang="zh-CN" altLang="en-US" dirty="0"/>
              <a:t>复杂度</a:t>
            </a:r>
            <a:r>
              <a:rPr lang="en-US" altLang="zh-CN" dirty="0"/>
              <a:t>: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72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B16CB-9ECB-47E6-B200-0724CCED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树的定义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88A43-84EC-459D-9FD4-EA696FFC5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如果一个无向简单连通图</a:t>
            </a:r>
            <a:r>
              <a:rPr lang="en-US" altLang="zh-CN" dirty="0"/>
              <a:t>G</a:t>
            </a:r>
            <a:r>
              <a:rPr lang="zh-CN" altLang="en-US" dirty="0"/>
              <a:t>满足以下等价条件之一，它就是一棵树：</a:t>
            </a:r>
            <a:endParaRPr lang="en-US" altLang="zh-CN" dirty="0"/>
          </a:p>
          <a:p>
            <a:r>
              <a:rPr lang="en-US" altLang="zh-CN" dirty="0"/>
              <a:t>G</a:t>
            </a:r>
            <a:r>
              <a:rPr lang="zh-CN" altLang="en-US" dirty="0"/>
              <a:t>的任意两个顶点间有且只有一条路径；</a:t>
            </a:r>
            <a:endParaRPr lang="en-US" altLang="zh-CN" dirty="0"/>
          </a:p>
          <a:p>
            <a:r>
              <a:rPr lang="en-US" altLang="zh-CN" dirty="0"/>
              <a:t>G</a:t>
            </a:r>
            <a:r>
              <a:rPr lang="zh-CN" altLang="en-US" dirty="0"/>
              <a:t>是没有简单回路的图；</a:t>
            </a:r>
            <a:endParaRPr lang="en-US" altLang="zh-CN" dirty="0"/>
          </a:p>
          <a:p>
            <a:r>
              <a:rPr lang="en-US" altLang="zh-CN" dirty="0"/>
              <a:t>G</a:t>
            </a:r>
            <a:r>
              <a:rPr lang="zh-CN" altLang="en-US" dirty="0"/>
              <a:t>是连通的，但是如果去掉任意一条边，它就不连通了；</a:t>
            </a:r>
            <a:endParaRPr lang="en-US" altLang="zh-CN" dirty="0"/>
          </a:p>
          <a:p>
            <a:r>
              <a:rPr lang="en-US" altLang="zh-CN" dirty="0"/>
              <a:t>G</a:t>
            </a:r>
            <a:r>
              <a:rPr lang="zh-CN" altLang="en-US" dirty="0"/>
              <a:t>没有回路，但是在</a:t>
            </a:r>
            <a:r>
              <a:rPr lang="en-US" altLang="zh-CN" dirty="0"/>
              <a:t>G</a:t>
            </a:r>
            <a:r>
              <a:rPr lang="zh-CN" altLang="en-US" dirty="0"/>
              <a:t>内添加任意一条边，就会形成一个回路；</a:t>
            </a:r>
            <a:endParaRPr lang="en-US" altLang="zh-CN" dirty="0"/>
          </a:p>
          <a:p>
            <a:r>
              <a:rPr lang="en-US" altLang="zh-CN" dirty="0"/>
              <a:t>G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个顶点，</a:t>
            </a:r>
            <a:r>
              <a:rPr lang="en-US" altLang="zh-CN" dirty="0"/>
              <a:t>n-1</a:t>
            </a:r>
            <a:r>
              <a:rPr lang="zh-CN" altLang="en-US" dirty="0"/>
              <a:t>条边。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3255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83EB9-BB5D-48A4-A422-65604BC6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法一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3E2FC-090C-4E63-972B-18EC8F748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观察：从任何一个点出发的最远点一定是一条直径的端点。 </a:t>
            </a:r>
            <a:r>
              <a:rPr lang="en-US" altLang="zh-CN" dirty="0"/>
              <a:t>1</a:t>
            </a:r>
            <a:endParaRPr lang="zh-CN" altLang="en-US" dirty="0"/>
          </a:p>
          <a:p>
            <a:r>
              <a:rPr lang="zh-CN" altLang="en-US" dirty="0"/>
              <a:t>证明：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、点在一条直径上。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、点不在任何直径上，一定和一条直径交叉。</a:t>
            </a:r>
          </a:p>
          <a:p>
            <a:r>
              <a:rPr lang="zh-CN" altLang="en-US" dirty="0"/>
              <a:t>任选一个点</a:t>
            </a:r>
            <a:r>
              <a:rPr lang="en-US" altLang="zh-CN" i="1" dirty="0"/>
              <a:t>u</a:t>
            </a:r>
            <a:r>
              <a:rPr lang="zh-CN" altLang="en-US" dirty="0"/>
              <a:t>，求出最远点</a:t>
            </a:r>
            <a:r>
              <a:rPr lang="en-US" altLang="zh-CN" i="1" dirty="0"/>
              <a:t>s</a:t>
            </a:r>
            <a:r>
              <a:rPr lang="zh-CN" altLang="en-US" dirty="0"/>
              <a:t>。从</a:t>
            </a:r>
            <a:r>
              <a:rPr lang="en-US" altLang="zh-CN" i="1" dirty="0"/>
              <a:t>s </a:t>
            </a:r>
            <a:r>
              <a:rPr lang="zh-CN" altLang="en-US" dirty="0"/>
              <a:t>出发，求出最远点</a:t>
            </a:r>
            <a:r>
              <a:rPr lang="en-US" altLang="zh-CN" i="1" dirty="0"/>
              <a:t>t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i="1" dirty="0"/>
              <a:t>s </a:t>
            </a:r>
            <a:r>
              <a:rPr lang="en-US" altLang="zh-CN" dirty="0"/>
              <a:t>- </a:t>
            </a:r>
            <a:r>
              <a:rPr lang="en-US" altLang="zh-CN" i="1" dirty="0"/>
              <a:t>t </a:t>
            </a:r>
            <a:r>
              <a:rPr lang="zh-CN" altLang="en-US" dirty="0"/>
              <a:t>即为一条直径。</a:t>
            </a:r>
          </a:p>
          <a:p>
            <a:r>
              <a:rPr lang="zh-CN" altLang="en-US" dirty="0"/>
              <a:t>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830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393B-977D-48A0-A4E9-D4A511C3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法二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5FEB5-2721-4C4A-A2AC-8DECF4BF2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: </a:t>
            </a:r>
            <a:r>
              <a:rPr lang="zh-CN" altLang="en-US" dirty="0"/>
              <a:t>一条直径一定是从一个点出发通向两个不同儿子的最长路和次长路。</a:t>
            </a:r>
          </a:p>
          <a:p>
            <a:r>
              <a:rPr lang="en-US" altLang="zh-CN" dirty="0" err="1"/>
              <a:t>dfs</a:t>
            </a:r>
            <a:r>
              <a:rPr lang="en-US" altLang="zh-CN" dirty="0"/>
              <a:t> </a:t>
            </a:r>
            <a:r>
              <a:rPr lang="zh-CN" altLang="en-US" dirty="0"/>
              <a:t>求得每个点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通往子树中的最长路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], </a:t>
            </a:r>
            <a:r>
              <a:rPr lang="zh-CN" altLang="en-US" dirty="0"/>
              <a:t>每个点选出最长和次长的两个儿子来更新答案。</a:t>
            </a:r>
          </a:p>
          <a:p>
            <a:r>
              <a:rPr lang="zh-CN" altLang="en-US" dirty="0"/>
              <a:t>复杂度</a:t>
            </a:r>
            <a:r>
              <a:rPr lang="en-US" altLang="zh-CN" dirty="0"/>
              <a:t>: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651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CDCE-2499-4410-B439-B0CE35C4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树的重心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2F1C2-0B6F-4D55-8CC6-675FEAD01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259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393B-977D-48A0-A4E9-D4A511C3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重心的定义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5FEB5-2721-4C4A-A2AC-8DECF4BF2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找到一个点，使其所有的子树中最大的子树节点数最少，那么这个点就是这棵树的重心，删去重心后，生成的多棵树尽可能平衡。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还有一种定义：</a:t>
            </a:r>
            <a:endParaRPr lang="en-US" altLang="zh-CN" dirty="0"/>
          </a:p>
          <a:p>
            <a:r>
              <a:rPr lang="zh-CN" altLang="en-US" dirty="0"/>
              <a:t>若以点</a:t>
            </a:r>
            <a:r>
              <a:rPr lang="en-US" altLang="zh-CN" i="1" dirty="0"/>
              <a:t>u</a:t>
            </a:r>
            <a:r>
              <a:rPr lang="zh-CN" altLang="en-US" dirty="0"/>
              <a:t>为根的有根树的所有子树（不包括整棵树）大小都不超过总节点数的一半</a:t>
            </a:r>
            <a:r>
              <a:rPr lang="en-US" altLang="zh-CN" dirty="0"/>
              <a:t>, </a:t>
            </a:r>
            <a:r>
              <a:rPr lang="zh-CN" altLang="en-US" dirty="0"/>
              <a:t>则称点</a:t>
            </a:r>
            <a:r>
              <a:rPr lang="en-US" altLang="zh-CN" i="1" dirty="0"/>
              <a:t>u</a:t>
            </a:r>
            <a:r>
              <a:rPr lang="zh-CN" altLang="en-US" dirty="0"/>
              <a:t>为重心。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7004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F99F5-DA3F-4793-8D53-546B3727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重心的性质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07911-3DEF-4ECA-8789-FD1B455AD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重心一定存在</a:t>
            </a:r>
            <a:r>
              <a:rPr lang="en-US" altLang="zh-CN" i="1" dirty="0"/>
              <a:t>.</a:t>
            </a:r>
          </a:p>
          <a:p>
            <a:r>
              <a:rPr lang="zh-CN" altLang="en-US" dirty="0"/>
              <a:t>树中所有点到重心的距离和最小</a:t>
            </a:r>
            <a:r>
              <a:rPr lang="en-US" altLang="zh-CN" i="1" dirty="0"/>
              <a:t>.</a:t>
            </a:r>
          </a:p>
          <a:p>
            <a:r>
              <a:rPr lang="zh-CN" altLang="en-US" dirty="0"/>
              <a:t>树添加或者删除一个叶子，重心最多移动一条边的距离</a:t>
            </a:r>
            <a:r>
              <a:rPr lang="en-US" altLang="zh-CN" i="1" dirty="0"/>
              <a:t>.</a:t>
            </a:r>
          </a:p>
          <a:p>
            <a:r>
              <a:rPr lang="zh-CN" altLang="en-US" dirty="0"/>
              <a:t>将两棵树通过一条边连接成一棵新树，重心一定在连接两棵树重心的路径上</a:t>
            </a:r>
            <a:r>
              <a:rPr lang="en-US" altLang="zh-CN" i="1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344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A9C9F-D7E4-466D-BEA8-6970283C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重心的求法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87DC6-1F73-4463-9A6B-4DFFE1B79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一次</a:t>
            </a:r>
            <a:r>
              <a:rPr lang="en-US" altLang="zh-CN" dirty="0"/>
              <a:t>DFS </a:t>
            </a:r>
            <a:r>
              <a:rPr lang="zh-CN" altLang="en-US" dirty="0"/>
              <a:t>或者一次</a:t>
            </a:r>
            <a:r>
              <a:rPr lang="en-US" altLang="zh-CN" dirty="0"/>
              <a:t>BFS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269F83-B4AD-4431-94D3-A4DEB1B70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40" y="2997426"/>
            <a:ext cx="6572298" cy="254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23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CDCE-2499-4410-B439-B0CE35C4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2F1C2-0B6F-4D55-8CC6-675FEAD01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569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2380F-AC46-4AD6-BE28-E310D71A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朴素做法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4C862-499C-46BF-B4C9-20B03D064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将某个点到根都标记上，另一个点不断找</a:t>
            </a:r>
            <a:r>
              <a:rPr lang="en-US" altLang="zh-CN" dirty="0"/>
              <a:t>father</a:t>
            </a:r>
            <a:r>
              <a:rPr lang="zh-CN" altLang="en-US" dirty="0"/>
              <a:t>，直到找到一个被标记的点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讲两个点调到同一深度，一起跳</a:t>
            </a:r>
            <a:r>
              <a:rPr lang="en-US" altLang="zh-CN" dirty="0"/>
              <a:t>father</a:t>
            </a:r>
            <a:r>
              <a:rPr lang="zh-CN" altLang="en-US" dirty="0"/>
              <a:t>，直到两点相同。</a:t>
            </a:r>
          </a:p>
        </p:txBody>
      </p:sp>
    </p:spTree>
    <p:extLst>
      <p:ext uri="{BB962C8B-B14F-4D97-AF65-F5344CB8AC3E}">
        <p14:creationId xmlns:p14="http://schemas.microsoft.com/office/powerpoint/2010/main" val="844670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33EF4-E4B0-4A67-9C9B-EA5A0DBA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96075-0202-4C00-853C-9423AFFD9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倍增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预处理出每个节点</a:t>
            </a:r>
            <a:r>
              <a:rPr lang="en-US" altLang="zh-CN" dirty="0"/>
              <a:t>2</a:t>
            </a:r>
            <a:r>
              <a:rPr lang="en-US" altLang="zh-CN" i="1" baseline="30000" dirty="0"/>
              <a:t>k</a:t>
            </a:r>
            <a:r>
              <a:rPr lang="en-US" altLang="zh-CN" i="1" dirty="0"/>
              <a:t> </a:t>
            </a:r>
            <a:r>
              <a:rPr lang="zh-CN" altLang="en-US" dirty="0"/>
              <a:t>祖先。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 </a:t>
            </a:r>
            <a:r>
              <a:rPr lang="zh-CN" altLang="en-US" dirty="0"/>
              <a:t>将询问的两个点调整至相同深度。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 </a:t>
            </a:r>
            <a:r>
              <a:rPr lang="zh-CN" altLang="en-US" dirty="0"/>
              <a:t>将两个点调整至</a:t>
            </a:r>
            <a:r>
              <a:rPr lang="en-US" altLang="zh-CN" dirty="0" err="1"/>
              <a:t>lca</a:t>
            </a:r>
            <a:r>
              <a:rPr lang="en-US" altLang="zh-CN" dirty="0"/>
              <a:t> </a:t>
            </a:r>
            <a:r>
              <a:rPr lang="zh-CN" altLang="en-US" dirty="0"/>
              <a:t>的儿子。</a:t>
            </a:r>
          </a:p>
        </p:txBody>
      </p:sp>
    </p:spTree>
    <p:extLst>
      <p:ext uri="{BB962C8B-B14F-4D97-AF65-F5344CB8AC3E}">
        <p14:creationId xmlns:p14="http://schemas.microsoft.com/office/powerpoint/2010/main" val="3060587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19D27-E351-480B-9FD7-1E992767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倍增算法代码实现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C1579-C887-48E8-8324-B4727F126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BD519B-DB16-40DE-9CCF-44B4FB7E5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3"/>
            <a:ext cx="4332221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1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C7C4D-160D-47F9-BA80-F44A1981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森林的定义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3DBE6-F74A-4334-AF2C-23B131185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顾名思义？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森林的定义：</a:t>
            </a:r>
            <a:endParaRPr lang="en-US" altLang="zh-CN" dirty="0"/>
          </a:p>
          <a:p>
            <a:r>
              <a:rPr lang="zh-CN" altLang="en-US" dirty="0"/>
              <a:t>如果一个无向简单图</a:t>
            </a:r>
            <a:r>
              <a:rPr lang="en-US" altLang="zh-CN" i="1" dirty="0"/>
              <a:t>G </a:t>
            </a:r>
            <a:r>
              <a:rPr lang="zh-CN" altLang="en-US" dirty="0"/>
              <a:t>中没有简单回路，那么</a:t>
            </a:r>
            <a:r>
              <a:rPr lang="en-US" altLang="zh-CN" i="1" dirty="0"/>
              <a:t>G </a:t>
            </a:r>
            <a:r>
              <a:rPr lang="zh-CN" altLang="en-US" dirty="0"/>
              <a:t>是森林；</a:t>
            </a:r>
          </a:p>
        </p:txBody>
      </p:sp>
    </p:spTree>
    <p:extLst>
      <p:ext uri="{BB962C8B-B14F-4D97-AF65-F5344CB8AC3E}">
        <p14:creationId xmlns:p14="http://schemas.microsoft.com/office/powerpoint/2010/main" val="2945190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33EF4-E4B0-4A67-9C9B-EA5A0DBA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方法一   倍增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96075-0202-4C00-853C-9423AFFD9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预处理出每个节点</a:t>
            </a:r>
            <a:r>
              <a:rPr lang="en-US" altLang="zh-CN" dirty="0"/>
              <a:t>2</a:t>
            </a:r>
            <a:r>
              <a:rPr lang="en-US" altLang="zh-CN" i="1" baseline="30000" dirty="0"/>
              <a:t>k</a:t>
            </a:r>
            <a:r>
              <a:rPr lang="en-US" altLang="zh-CN" i="1" dirty="0"/>
              <a:t> </a:t>
            </a:r>
            <a:r>
              <a:rPr lang="zh-CN" altLang="en-US" dirty="0"/>
              <a:t>祖先。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 </a:t>
            </a:r>
            <a:r>
              <a:rPr lang="zh-CN" altLang="en-US" dirty="0"/>
              <a:t>将询问的两个点调整至相同深度。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 </a:t>
            </a:r>
            <a:r>
              <a:rPr lang="zh-CN" altLang="en-US" dirty="0"/>
              <a:t>将两个点调整至</a:t>
            </a:r>
            <a:r>
              <a:rPr lang="en-US" altLang="zh-CN" dirty="0" err="1"/>
              <a:t>lca</a:t>
            </a:r>
            <a:r>
              <a:rPr lang="en-US" altLang="zh-CN" dirty="0"/>
              <a:t> </a:t>
            </a:r>
            <a:r>
              <a:rPr lang="zh-CN" altLang="en-US" dirty="0"/>
              <a:t>的儿子。</a:t>
            </a:r>
          </a:p>
        </p:txBody>
      </p:sp>
    </p:spTree>
    <p:extLst>
      <p:ext uri="{BB962C8B-B14F-4D97-AF65-F5344CB8AC3E}">
        <p14:creationId xmlns:p14="http://schemas.microsoft.com/office/powerpoint/2010/main" val="3211109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45BDD-402B-4657-980A-84B68DF9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方法二   </a:t>
            </a:r>
            <a:r>
              <a:rPr lang="en-US" altLang="zh-CN" dirty="0"/>
              <a:t>*ST</a:t>
            </a:r>
            <a:r>
              <a:rPr lang="zh-CN" altLang="en-US" dirty="0"/>
              <a:t>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C172C-A1B0-44C4-8C12-7E195ACA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8D1AB6-CA67-4A29-A50E-E52A8FE59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64" r="1153" b="15041"/>
          <a:stretch/>
        </p:blipFill>
        <p:spPr>
          <a:xfrm>
            <a:off x="1327302" y="2503130"/>
            <a:ext cx="6438536" cy="34326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DB91E8-EAAD-4A11-AE09-6CA96E0A2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245" y="2556931"/>
            <a:ext cx="3449526" cy="357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96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B9565-D1CD-4B57-8186-F5E5A773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1986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16966-D1A8-419D-96B1-783F8978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给一棵</a:t>
            </a:r>
            <a:r>
              <a:rPr lang="en-US" altLang="zh-CN" dirty="0"/>
              <a:t>n </a:t>
            </a:r>
            <a:r>
              <a:rPr lang="zh-CN" altLang="en-US" dirty="0"/>
              <a:t>节点带权的树，共有</a:t>
            </a:r>
            <a:r>
              <a:rPr lang="en-US" altLang="zh-CN" dirty="0"/>
              <a:t>k </a:t>
            </a:r>
            <a:r>
              <a:rPr lang="zh-CN" altLang="en-US" dirty="0"/>
              <a:t>个查询，每次查询树中</a:t>
            </a:r>
            <a:r>
              <a:rPr lang="en-US" altLang="zh-CN" dirty="0"/>
              <a:t>2 </a:t>
            </a:r>
            <a:r>
              <a:rPr lang="zh-CN" altLang="en-US" dirty="0"/>
              <a:t>个结点的距离。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dis(</a:t>
            </a:r>
            <a:r>
              <a:rPr lang="en-US" altLang="zh-CN" dirty="0" err="1"/>
              <a:t>x,y</a:t>
            </a:r>
            <a:r>
              <a:rPr lang="en-US" altLang="zh-CN" dirty="0"/>
              <a:t>)=dis(</a:t>
            </a:r>
            <a:r>
              <a:rPr lang="en-US" altLang="zh-CN" dirty="0" err="1"/>
              <a:t>root,x</a:t>
            </a:r>
            <a:r>
              <a:rPr lang="en-US" altLang="zh-CN" dirty="0"/>
              <a:t>)+dis(</a:t>
            </a:r>
            <a:r>
              <a:rPr lang="en-US" altLang="zh-CN" dirty="0" err="1"/>
              <a:t>root,y</a:t>
            </a:r>
            <a:r>
              <a:rPr lang="en-US" altLang="zh-CN" dirty="0"/>
              <a:t>)-2*dis(</a:t>
            </a:r>
            <a:r>
              <a:rPr lang="en-US" altLang="zh-CN" dirty="0" err="1"/>
              <a:t>root,lca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48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9EBC1-1584-45DC-8601-899D9E51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NOIP2013 </a:t>
            </a:r>
            <a:r>
              <a:rPr lang="zh-CN" altLang="en-US" dirty="0"/>
              <a:t>货车运输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39F4D-AEDB-4A1E-B097-EC018CE7A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A </a:t>
            </a:r>
            <a:r>
              <a:rPr lang="zh-CN" altLang="en-US" dirty="0"/>
              <a:t>国有</a:t>
            </a:r>
            <a:r>
              <a:rPr lang="en-US" altLang="zh-CN" dirty="0"/>
              <a:t>n </a:t>
            </a:r>
            <a:r>
              <a:rPr lang="zh-CN" altLang="en-US" dirty="0"/>
              <a:t>座城市，编号从</a:t>
            </a:r>
            <a:r>
              <a:rPr lang="en-US" altLang="zh-CN" dirty="0"/>
              <a:t>1 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，城市之间有</a:t>
            </a:r>
            <a:r>
              <a:rPr lang="en-US" altLang="zh-CN" dirty="0"/>
              <a:t>m </a:t>
            </a:r>
            <a:r>
              <a:rPr lang="zh-CN" altLang="en-US" dirty="0"/>
              <a:t>条双向道路。每一条道路对车辆都有重量限制，简称限重。现在有</a:t>
            </a:r>
            <a:r>
              <a:rPr lang="en-US" altLang="zh-CN" dirty="0"/>
              <a:t>q </a:t>
            </a:r>
            <a:r>
              <a:rPr lang="zh-CN" altLang="en-US" dirty="0"/>
              <a:t>辆货车在运输货物，司机们想知道每辆车在不超过车辆限重的情况下，最多能运多重的货物。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数据说明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100% </a:t>
            </a:r>
            <a:r>
              <a:rPr lang="zh-CN" altLang="en-US" dirty="0"/>
              <a:t>的数据，</a:t>
            </a:r>
            <a:r>
              <a:rPr lang="en-US" altLang="zh-CN" dirty="0"/>
              <a:t>0&lt;n&lt;10,000</a:t>
            </a:r>
            <a:r>
              <a:rPr lang="zh-CN" altLang="en-US" dirty="0"/>
              <a:t>，</a:t>
            </a:r>
            <a:r>
              <a:rPr lang="en-US" altLang="zh-CN" dirty="0"/>
              <a:t>0&lt;m&lt;50,000</a:t>
            </a:r>
            <a:r>
              <a:rPr lang="zh-CN" altLang="en-US" dirty="0"/>
              <a:t>，</a:t>
            </a:r>
            <a:r>
              <a:rPr lang="en-US" altLang="zh-CN" dirty="0"/>
              <a:t>0&lt;q&lt;30,000</a:t>
            </a:r>
            <a:r>
              <a:rPr lang="zh-CN" altLang="en-US" dirty="0"/>
              <a:t>，</a:t>
            </a:r>
            <a:r>
              <a:rPr lang="en-US" altLang="zh-CN" dirty="0"/>
              <a:t>0&lt;z&lt;100,000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85892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6102B-0375-4FEE-B495-4E19238D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NOIP2013 </a:t>
            </a:r>
            <a:r>
              <a:rPr lang="zh-CN" altLang="en-US" dirty="0"/>
              <a:t>货车运输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94A54-F2A6-42DA-AF05-E2AAF63FA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观察：每次询问只需找两点</a:t>
            </a:r>
            <a:r>
              <a:rPr lang="en-US" altLang="zh-CN" dirty="0" err="1"/>
              <a:t>u,v</a:t>
            </a:r>
            <a:r>
              <a:rPr lang="en-US" altLang="zh-CN" dirty="0"/>
              <a:t> </a:t>
            </a:r>
            <a:r>
              <a:rPr lang="zh-CN" altLang="en-US" dirty="0"/>
              <a:t>之间最小边最大的一条路径。</a:t>
            </a:r>
            <a:endParaRPr lang="en-US" altLang="zh-CN" dirty="0"/>
          </a:p>
          <a:p>
            <a:r>
              <a:rPr lang="zh-CN" altLang="en-US" dirty="0"/>
              <a:t>结论：图的最大生成树上的路径满足上述要求。</a:t>
            </a:r>
            <a:endParaRPr lang="en-US" altLang="zh-CN" dirty="0"/>
          </a:p>
          <a:p>
            <a:r>
              <a:rPr lang="zh-CN" altLang="en-US" dirty="0"/>
              <a:t>算法：先建立图的最大生成树，用倍增算法求路径上的最大边。</a:t>
            </a:r>
          </a:p>
        </p:txBody>
      </p:sp>
    </p:spTree>
    <p:extLst>
      <p:ext uri="{BB962C8B-B14F-4D97-AF65-F5344CB8AC3E}">
        <p14:creationId xmlns:p14="http://schemas.microsoft.com/office/powerpoint/2010/main" val="961477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A55F9-B817-4DC7-902C-A6C15642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A0054-5D5F-48A6-A4F1-E8FC4E5E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树形</a:t>
            </a:r>
            <a:r>
              <a:rPr lang="en-US" altLang="zh-CN" dirty="0"/>
              <a:t>DP</a:t>
            </a:r>
          </a:p>
          <a:p>
            <a:r>
              <a:rPr lang="zh-CN" altLang="en-US" dirty="0"/>
              <a:t>手写堆</a:t>
            </a:r>
            <a:endParaRPr lang="en-US" altLang="zh-CN" dirty="0"/>
          </a:p>
          <a:p>
            <a:r>
              <a:rPr lang="en-US" altLang="zh-CN" dirty="0" err="1"/>
              <a:t>Tarjan</a:t>
            </a:r>
            <a:r>
              <a:rPr lang="en-US" altLang="zh-CN" dirty="0"/>
              <a:t>/</a:t>
            </a:r>
            <a:r>
              <a:rPr lang="zh-CN" altLang="en-US" dirty="0"/>
              <a:t>树链剖分求</a:t>
            </a:r>
            <a:r>
              <a:rPr lang="en-US" altLang="zh-CN" dirty="0"/>
              <a:t>LCA</a:t>
            </a:r>
          </a:p>
          <a:p>
            <a:r>
              <a:rPr lang="zh-CN" altLang="en-US" dirty="0"/>
              <a:t>点分治</a:t>
            </a:r>
            <a:endParaRPr lang="en-US" altLang="zh-CN" dirty="0"/>
          </a:p>
          <a:p>
            <a:r>
              <a:rPr lang="zh-CN" altLang="en-US" dirty="0"/>
              <a:t>未完待续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3792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Ink Free" panose="03080402000500000000" pitchFamily="66" charset="0"/>
              </a:rPr>
              <a:t>ID: SiriusRen</a:t>
            </a:r>
          </a:p>
          <a:p>
            <a:r>
              <a:rPr lang="en-US" altLang="zh-CN" dirty="0">
                <a:latin typeface="Ink Free" panose="03080402000500000000" pitchFamily="66" charset="0"/>
              </a:rPr>
              <a:t>Blog: www.cnblogs.com/SiriusRen</a:t>
            </a:r>
          </a:p>
          <a:p>
            <a:r>
              <a:rPr lang="en-US" altLang="zh-CN" dirty="0">
                <a:latin typeface="Ink Free" panose="03080402000500000000" pitchFamily="66" charset="0"/>
              </a:rPr>
              <a:t>QQ: 2553015307</a:t>
            </a:r>
          </a:p>
          <a:p>
            <a:r>
              <a:rPr lang="en-US" altLang="zh-CN" dirty="0">
                <a:latin typeface="Ink Free" panose="03080402000500000000" pitchFamily="66" charset="0"/>
              </a:rPr>
              <a:t>Email: renyvchen@163.com</a:t>
            </a:r>
          </a:p>
          <a:p>
            <a:r>
              <a:rPr lang="zh-CN" altLang="en-US" dirty="0">
                <a:latin typeface="Ink Free" panose="03080402000500000000" pitchFamily="66" charset="0"/>
              </a:rPr>
              <a:t>版权声明：</a:t>
            </a:r>
            <a:endParaRPr lang="en-US" altLang="zh-CN" dirty="0">
              <a:latin typeface="Ink Free" panose="03080402000500000000" pitchFamily="66" charset="0"/>
            </a:endParaRPr>
          </a:p>
          <a:p>
            <a:r>
              <a:rPr lang="en-US" altLang="zh-CN" dirty="0">
                <a:latin typeface="Ink Free" panose="03080402000500000000" pitchFamily="66" charset="0"/>
              </a:rPr>
              <a:t>Copyright ©2018  </a:t>
            </a:r>
            <a:r>
              <a:rPr lang="en-US" altLang="zh-CN" dirty="0" err="1">
                <a:latin typeface="Ink Free" panose="03080402000500000000" pitchFamily="66" charset="0"/>
              </a:rPr>
              <a:t>SiriusRen</a:t>
            </a:r>
            <a:r>
              <a:rPr lang="en-US" altLang="zh-CN" dirty="0">
                <a:latin typeface="Ink Free" panose="03080402000500000000" pitchFamily="66" charset="0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6072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CDCE-2499-4410-B439-B0CE35C4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2F1C2-0B6F-4D55-8CC6-675FEAD01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权值和最小的能够联通图中所有节点的树。</a:t>
            </a:r>
          </a:p>
        </p:txBody>
      </p:sp>
    </p:spTree>
    <p:extLst>
      <p:ext uri="{BB962C8B-B14F-4D97-AF65-F5344CB8AC3E}">
        <p14:creationId xmlns:p14="http://schemas.microsoft.com/office/powerpoint/2010/main" val="40796974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9D89A-8E9A-4DDE-A3E5-CBCD4142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Kruskal</a:t>
            </a:r>
            <a:r>
              <a:rPr lang="zh-CN" altLang="en-US" dirty="0"/>
              <a:t>算法流程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16D1C-01A5-4058-AB0C-793CBBDF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新建图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G </a:t>
            </a:r>
            <a:r>
              <a:rPr lang="zh-CN" altLang="en-US" dirty="0"/>
              <a:t>中拥有原图中相同的节点，但没有边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 </a:t>
            </a:r>
            <a:r>
              <a:rPr lang="zh-CN" altLang="en-US" dirty="0"/>
              <a:t>将原图中所有的边按权值从小到大排序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 </a:t>
            </a:r>
            <a:r>
              <a:rPr lang="zh-CN" altLang="en-US" dirty="0"/>
              <a:t>从权值最小的边开始，如果这条边连接的两个节点于图</a:t>
            </a:r>
            <a:r>
              <a:rPr lang="en-US" altLang="zh-CN" dirty="0"/>
              <a:t>G </a:t>
            </a:r>
            <a:r>
              <a:rPr lang="zh-CN" altLang="en-US" dirty="0"/>
              <a:t>中不在同一个连通分量中，则添加这条边到图</a:t>
            </a:r>
            <a:r>
              <a:rPr lang="en-US" altLang="zh-CN" dirty="0"/>
              <a:t>G </a:t>
            </a:r>
            <a:r>
              <a:rPr lang="zh-CN" altLang="en-US" dirty="0"/>
              <a:t>中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 </a:t>
            </a:r>
            <a:r>
              <a:rPr lang="zh-CN" altLang="en-US" dirty="0"/>
              <a:t>重复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/>
              <a:t>，直至图</a:t>
            </a:r>
            <a:r>
              <a:rPr lang="en-US" altLang="zh-CN" dirty="0"/>
              <a:t>G </a:t>
            </a:r>
            <a:r>
              <a:rPr lang="zh-CN" altLang="en-US" dirty="0"/>
              <a:t>中所有的节点都在同一个连通分量中</a:t>
            </a:r>
          </a:p>
        </p:txBody>
      </p:sp>
    </p:spTree>
    <p:extLst>
      <p:ext uri="{BB962C8B-B14F-4D97-AF65-F5344CB8AC3E}">
        <p14:creationId xmlns:p14="http://schemas.microsoft.com/office/powerpoint/2010/main" val="1629843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F194-00D0-4F22-9DD1-1AA02850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算法的正确性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BF6F1-41A8-490A-8376-B79B221D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、它是一棵树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、它的权值最小</a:t>
            </a:r>
            <a:r>
              <a:rPr lang="en-US" altLang="zh-CN" dirty="0"/>
              <a:t>(</a:t>
            </a:r>
            <a:r>
              <a:rPr lang="zh-CN" altLang="en-US" dirty="0"/>
              <a:t>用归纳法证明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find(int x){return x==f[x]?</a:t>
            </a:r>
            <a:r>
              <a:rPr lang="en-US" altLang="zh-CN" dirty="0" err="1"/>
              <a:t>x:f</a:t>
            </a:r>
            <a:r>
              <a:rPr lang="en-US" altLang="zh-CN" dirty="0"/>
              <a:t>[x]=find(f[x]);}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26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7D500-00A7-45D6-9A38-95F1329B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有根树</a:t>
            </a:r>
            <a:r>
              <a:rPr lang="en-US" altLang="zh-CN" dirty="0"/>
              <a:t>&amp;</a:t>
            </a:r>
            <a:r>
              <a:rPr lang="zh-CN" altLang="en-US" dirty="0"/>
              <a:t>一些术语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34BC9-1CCF-46AE-8E25-626CD042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树中可以定义一个特殊的节点，叫做根；</a:t>
            </a:r>
            <a:endParaRPr lang="en-US" altLang="zh-CN" dirty="0"/>
          </a:p>
          <a:p>
            <a:r>
              <a:rPr lang="zh-CN" altLang="en-US" dirty="0"/>
              <a:t>根据节点到根的距离，可以将树分层；</a:t>
            </a:r>
            <a:endParaRPr lang="en-US" altLang="zh-CN" dirty="0"/>
          </a:p>
          <a:p>
            <a:r>
              <a:rPr lang="zh-CN" altLang="en-US" dirty="0"/>
              <a:t>一条边的两个端点中，靠近根的叫做父节点，远离根的叫做子节点；</a:t>
            </a:r>
          </a:p>
          <a:p>
            <a:r>
              <a:rPr lang="zh-CN" altLang="en-US" dirty="0"/>
              <a:t>没有子节点的节点叫做叶子节点；</a:t>
            </a:r>
          </a:p>
          <a:p>
            <a:r>
              <a:rPr lang="zh-CN" altLang="en-US" dirty="0"/>
              <a:t>对于一个点，从父亲开始到根节点的路径上所有节点叫做祖先，儿子方向的的所有节点叫做子孙；</a:t>
            </a:r>
            <a:endParaRPr lang="en-US" altLang="zh-CN" dirty="0"/>
          </a:p>
          <a:p>
            <a:r>
              <a:rPr lang="zh-CN" altLang="en-US" dirty="0"/>
              <a:t>以一个节点为根的树是指包括这个节点和其所有子孙，并以这个节点为根的树。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519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F1099-4CC8-4B02-84EE-7939C2BF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一个样例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4171DB-F75E-4CCC-A08C-A98D0BE09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" t="1840" r="967"/>
          <a:stretch/>
        </p:blipFill>
        <p:spPr>
          <a:xfrm>
            <a:off x="1338788" y="2616321"/>
            <a:ext cx="5525776" cy="340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612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F1099-4CC8-4B02-84EE-7939C2BF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一个样例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B339E6-9E08-4502-80C5-133BAD853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610" y="2561307"/>
            <a:ext cx="4643668" cy="34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264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F843184-5172-4CE8-8959-889B459A4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788" y="2556932"/>
            <a:ext cx="5586700" cy="346112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BF1099-4CC8-4B02-84EE-7939C2BF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一个样例</a:t>
            </a:r>
          </a:p>
        </p:txBody>
      </p:sp>
    </p:spTree>
    <p:extLst>
      <p:ext uri="{BB962C8B-B14F-4D97-AF65-F5344CB8AC3E}">
        <p14:creationId xmlns:p14="http://schemas.microsoft.com/office/powerpoint/2010/main" val="13094669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080270E-5CD0-4941-953E-5F9F19FAB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525" y="2572571"/>
            <a:ext cx="5556039" cy="34395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BF1099-4CC8-4B02-84EE-7939C2BF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一个样例</a:t>
            </a:r>
          </a:p>
        </p:txBody>
      </p:sp>
    </p:spTree>
    <p:extLst>
      <p:ext uri="{BB962C8B-B14F-4D97-AF65-F5344CB8AC3E}">
        <p14:creationId xmlns:p14="http://schemas.microsoft.com/office/powerpoint/2010/main" val="9251013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FE46B2-51BB-4DE1-8DCE-299C945FF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38" y="2565681"/>
            <a:ext cx="5594267" cy="34938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BF1099-4CC8-4B02-84EE-7939C2BF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一个样例</a:t>
            </a:r>
          </a:p>
        </p:txBody>
      </p:sp>
    </p:spTree>
    <p:extLst>
      <p:ext uri="{BB962C8B-B14F-4D97-AF65-F5344CB8AC3E}">
        <p14:creationId xmlns:p14="http://schemas.microsoft.com/office/powerpoint/2010/main" val="2191719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501121-A235-412A-BAD5-AB0D89A0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56932"/>
            <a:ext cx="5618773" cy="35157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BF1099-4CC8-4B02-84EE-7939C2BF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一个样例</a:t>
            </a:r>
          </a:p>
        </p:txBody>
      </p:sp>
    </p:spTree>
    <p:extLst>
      <p:ext uri="{BB962C8B-B14F-4D97-AF65-F5344CB8AC3E}">
        <p14:creationId xmlns:p14="http://schemas.microsoft.com/office/powerpoint/2010/main" val="42035278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B2FF-4BEC-4674-9C8D-0CA74501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0E4B5-0C8F-45F9-A884-50F4846D9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en-US" dirty="0"/>
              <a:t>需要用到并查集</a:t>
            </a:r>
            <a:endParaRPr lang="en-US" altLang="zh-CN" dirty="0"/>
          </a:p>
          <a:p>
            <a:r>
              <a:rPr lang="zh-CN" altLang="en-US" dirty="0"/>
              <a:t>并查集可以合并两个集合，判断两点是否在同一集合。</a:t>
            </a:r>
            <a:endParaRPr lang="en-US" altLang="zh-CN" dirty="0"/>
          </a:p>
          <a:p>
            <a:r>
              <a:rPr lang="zh-CN" altLang="en-US" dirty="0"/>
              <a:t>明天会讲</a:t>
            </a:r>
          </a:p>
        </p:txBody>
      </p:sp>
    </p:spTree>
    <p:extLst>
      <p:ext uri="{BB962C8B-B14F-4D97-AF65-F5344CB8AC3E}">
        <p14:creationId xmlns:p14="http://schemas.microsoft.com/office/powerpoint/2010/main" val="238556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5B41071-D679-4B1D-8516-B24022EA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有根树</a:t>
            </a:r>
            <a:r>
              <a:rPr lang="en-US" altLang="zh-CN" dirty="0"/>
              <a:t>&amp;</a:t>
            </a:r>
            <a:r>
              <a:rPr lang="zh-CN" altLang="en-US" dirty="0"/>
              <a:t>一些术语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3F3821-8D15-4587-AB8A-360C7FFF2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一个结点拥有子树</a:t>
            </a:r>
            <a:r>
              <a:rPr lang="en-US" altLang="zh-CN" dirty="0"/>
              <a:t>(</a:t>
            </a:r>
            <a:r>
              <a:rPr lang="zh-CN" altLang="en-US" dirty="0"/>
              <a:t>或后继结点</a:t>
            </a:r>
            <a:r>
              <a:rPr lang="en-US" altLang="zh-CN" dirty="0"/>
              <a:t>)</a:t>
            </a:r>
            <a:r>
              <a:rPr lang="zh-CN" altLang="en-US" dirty="0"/>
              <a:t>的个数称为度。</a:t>
            </a:r>
            <a:endParaRPr lang="en-US" altLang="zh-CN" dirty="0"/>
          </a:p>
          <a:p>
            <a:r>
              <a:rPr lang="zh-CN" altLang="en-US" dirty="0"/>
              <a:t>树中所有结点的度的最大值称为树的度。</a:t>
            </a:r>
            <a:endParaRPr lang="en-US" altLang="zh-CN" dirty="0"/>
          </a:p>
          <a:p>
            <a:r>
              <a:rPr lang="zh-CN" altLang="en-US" dirty="0"/>
              <a:t>属于同一个父结点的若干子结点之间互称兄弟结点。</a:t>
            </a:r>
            <a:endParaRPr lang="en-US" altLang="zh-CN" dirty="0"/>
          </a:p>
          <a:p>
            <a:r>
              <a:rPr lang="zh-CN" altLang="en-US" dirty="0"/>
              <a:t>树的最大层次数称为树的深度</a:t>
            </a:r>
            <a:r>
              <a:rPr lang="en-US" altLang="zh-CN" dirty="0"/>
              <a:t>,</a:t>
            </a:r>
            <a:r>
              <a:rPr lang="zh-CN" altLang="en-US" dirty="0"/>
              <a:t>也称树的高度。</a:t>
            </a:r>
            <a:endParaRPr lang="en-US" altLang="zh-CN" dirty="0"/>
          </a:p>
          <a:p>
            <a:r>
              <a:rPr lang="zh-CN" altLang="en-US" dirty="0"/>
              <a:t>若把结点的子结点都看成从左向右是有序的，则称为有序树；否则称为无序树。有序树的兄弟结点不可交换。</a:t>
            </a:r>
          </a:p>
        </p:txBody>
      </p:sp>
    </p:spTree>
    <p:extLst>
      <p:ext uri="{BB962C8B-B14F-4D97-AF65-F5344CB8AC3E}">
        <p14:creationId xmlns:p14="http://schemas.microsoft.com/office/powerpoint/2010/main" val="213170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EE3CA-EFA2-4E82-B6BF-E0F871CD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21987-145F-487D-A4B4-5447156F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每个节点最多有两个子树的有根树。</a:t>
            </a:r>
            <a:endParaRPr lang="en-US" altLang="zh-CN" dirty="0"/>
          </a:p>
          <a:p>
            <a:r>
              <a:rPr lang="zh-CN" altLang="en-US" dirty="0"/>
              <a:t>（两个子树一般叫做左子树和右子树）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05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4F4FC-51AE-4E58-93F8-03C84066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7214C-9459-4F7A-823E-55033D425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二叉树的第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zh-CN" altLang="en-US" dirty="0"/>
              <a:t>层最多有</a:t>
            </a:r>
            <a:r>
              <a:rPr lang="en-US" altLang="zh-CN" dirty="0"/>
              <a:t>2</a:t>
            </a:r>
            <a:r>
              <a:rPr lang="en-US" altLang="zh-CN" i="1" baseline="30000" dirty="0"/>
              <a:t>i-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个节点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深度为</a:t>
            </a:r>
            <a:r>
              <a:rPr lang="en-US" altLang="zh-CN" i="1" dirty="0"/>
              <a:t>h </a:t>
            </a:r>
            <a:r>
              <a:rPr lang="zh-CN" altLang="en-US" dirty="0"/>
              <a:t>的二叉树最多有</a:t>
            </a:r>
            <a:r>
              <a:rPr lang="en-US" altLang="zh-CN" dirty="0"/>
              <a:t>2</a:t>
            </a:r>
            <a:r>
              <a:rPr lang="en-US" altLang="zh-CN" i="1" baseline="30000" dirty="0"/>
              <a:t>h</a:t>
            </a:r>
            <a:r>
              <a:rPr lang="en-US" altLang="zh-CN" i="1" dirty="0"/>
              <a:t>-</a:t>
            </a:r>
            <a:r>
              <a:rPr lang="en-US" altLang="zh-CN" dirty="0"/>
              <a:t>1 </a:t>
            </a:r>
            <a:r>
              <a:rPr lang="zh-CN" altLang="en-US" dirty="0"/>
              <a:t>个节点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一棵深度为</a:t>
            </a:r>
            <a:r>
              <a:rPr lang="en-US" altLang="zh-CN" i="1" dirty="0"/>
              <a:t>k</a:t>
            </a:r>
            <a:r>
              <a:rPr lang="zh-CN" altLang="en-US" dirty="0"/>
              <a:t>，且有</a:t>
            </a:r>
            <a:r>
              <a:rPr lang="en-US" altLang="zh-CN" dirty="0"/>
              <a:t>2</a:t>
            </a:r>
            <a:r>
              <a:rPr lang="en-US" altLang="zh-CN" i="1" baseline="30000" dirty="0"/>
              <a:t>k</a:t>
            </a:r>
            <a:r>
              <a:rPr lang="en-US" altLang="zh-CN" i="1" dirty="0"/>
              <a:t>-</a:t>
            </a:r>
            <a:r>
              <a:rPr lang="en-US" altLang="zh-CN" dirty="0"/>
              <a:t>1 </a:t>
            </a:r>
            <a:r>
              <a:rPr lang="zh-CN" altLang="en-US" dirty="0"/>
              <a:t>个节点的二叉树称之为满二叉树；</a:t>
            </a:r>
          </a:p>
          <a:p>
            <a:r>
              <a:rPr lang="zh-CN" altLang="en-US" dirty="0"/>
              <a:t>深度为</a:t>
            </a:r>
            <a:r>
              <a:rPr lang="en-US" altLang="zh-CN" i="1" dirty="0"/>
              <a:t>k</a:t>
            </a:r>
            <a:r>
              <a:rPr lang="zh-CN" altLang="en-US" dirty="0"/>
              <a:t>，有</a:t>
            </a:r>
            <a:r>
              <a:rPr lang="en-US" altLang="zh-CN" i="1" dirty="0"/>
              <a:t>n </a:t>
            </a:r>
            <a:r>
              <a:rPr lang="zh-CN" altLang="en-US" dirty="0"/>
              <a:t>个节点的二叉树，当且仅当其每一个节点都与深度为</a:t>
            </a:r>
            <a:r>
              <a:rPr lang="en-US" altLang="zh-CN" i="1" dirty="0"/>
              <a:t>k </a:t>
            </a:r>
            <a:r>
              <a:rPr lang="zh-CN" altLang="en-US" dirty="0"/>
              <a:t>的满二叉树中，序号为</a:t>
            </a:r>
            <a:r>
              <a:rPr lang="en-US" altLang="zh-CN" dirty="0"/>
              <a:t>1 </a:t>
            </a:r>
            <a:r>
              <a:rPr lang="zh-CN" altLang="en-US" dirty="0"/>
              <a:t>至</a:t>
            </a:r>
            <a:r>
              <a:rPr lang="en-US" altLang="zh-CN" i="1" dirty="0"/>
              <a:t>n </a:t>
            </a:r>
            <a:r>
              <a:rPr lang="zh-CN" altLang="en-US" dirty="0"/>
              <a:t>的节点对应时，称之为完全二叉树。</a:t>
            </a:r>
          </a:p>
        </p:txBody>
      </p:sp>
    </p:spTree>
    <p:extLst>
      <p:ext uri="{BB962C8B-B14F-4D97-AF65-F5344CB8AC3E}">
        <p14:creationId xmlns:p14="http://schemas.microsoft.com/office/powerpoint/2010/main" val="321257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9EF0E-2E76-481A-8D2C-CB59AD8E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完全二叉树</a:t>
            </a:r>
            <a:r>
              <a:rPr lang="en-US" altLang="zh-CN" dirty="0"/>
              <a:t>&amp;</a:t>
            </a:r>
            <a:r>
              <a:rPr lang="zh-CN" altLang="en-US" dirty="0"/>
              <a:t>满二叉树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BF795D5-C900-4E92-B362-DB66155E4A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完全二叉树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5E47F3-6FDF-4E91-A3C8-7E8E9D6761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满二叉树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F6D806-FF0C-436D-9691-115DF2F73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3607055"/>
            <a:ext cx="4803914" cy="25318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21E318-D7A5-486A-91D5-753FB4933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62" y="3089991"/>
            <a:ext cx="4507435" cy="296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29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自定义 2">
      <a:majorFont>
        <a:latin typeface="Lucida Handwriting"/>
        <a:ea typeface="方正行楷简体"/>
        <a:cs typeface=""/>
      </a:majorFont>
      <a:minorFont>
        <a:latin typeface="Comic Sans MS"/>
        <a:ea typeface="方正楷体简体"/>
        <a:cs typeface="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1400</TotalTime>
  <Words>2028</Words>
  <Application>Microsoft Office PowerPoint</Application>
  <PresentationFormat>宽屏</PresentationFormat>
  <Paragraphs>203</Paragraphs>
  <Slides>56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4" baseType="lpstr">
      <vt:lpstr>等线</vt:lpstr>
      <vt:lpstr>方正行楷简体</vt:lpstr>
      <vt:lpstr>方正楷体简体</vt:lpstr>
      <vt:lpstr>Arial</vt:lpstr>
      <vt:lpstr>Comic Sans MS</vt:lpstr>
      <vt:lpstr>Ink Free</vt:lpstr>
      <vt:lpstr>Lucida Handwriting</vt:lpstr>
      <vt:lpstr>环保</vt:lpstr>
      <vt:lpstr>Tree</vt:lpstr>
      <vt:lpstr>树的定义&amp;性质</vt:lpstr>
      <vt:lpstr>树的定义</vt:lpstr>
      <vt:lpstr>森林的定义</vt:lpstr>
      <vt:lpstr>有根树&amp;一些术语</vt:lpstr>
      <vt:lpstr>有根树&amp;一些术语</vt:lpstr>
      <vt:lpstr>二叉树的定义</vt:lpstr>
      <vt:lpstr>二叉树的性质</vt:lpstr>
      <vt:lpstr>完全二叉树&amp;满二叉树</vt:lpstr>
      <vt:lpstr>树的存储</vt:lpstr>
      <vt:lpstr>邻接矩阵</vt:lpstr>
      <vt:lpstr>邻接表</vt:lpstr>
      <vt:lpstr>vector存图</vt:lpstr>
      <vt:lpstr>二叉树的存储</vt:lpstr>
      <vt:lpstr>二叉树的顺序存储</vt:lpstr>
      <vt:lpstr>树的遍历</vt:lpstr>
      <vt:lpstr>BFS</vt:lpstr>
      <vt:lpstr>DFS</vt:lpstr>
      <vt:lpstr>（二叉树的）前序遍历</vt:lpstr>
      <vt:lpstr>（二叉树的）中序遍历</vt:lpstr>
      <vt:lpstr>（二叉树的）后序遍历</vt:lpstr>
      <vt:lpstr>前中后序转化</vt:lpstr>
      <vt:lpstr>已知前序、中序遍历，求后序遍历</vt:lpstr>
      <vt:lpstr>已知前序、中序遍历，求后序遍历</vt:lpstr>
      <vt:lpstr>已知前序、中序遍历，求后序遍历</vt:lpstr>
      <vt:lpstr>已知前序、中序遍历，求后序遍历</vt:lpstr>
      <vt:lpstr>多叉树、二叉树的转换</vt:lpstr>
      <vt:lpstr>树的直径</vt:lpstr>
      <vt:lpstr>最最最简单的方法</vt:lpstr>
      <vt:lpstr>法一</vt:lpstr>
      <vt:lpstr>法二</vt:lpstr>
      <vt:lpstr>树的重心</vt:lpstr>
      <vt:lpstr>重心的定义</vt:lpstr>
      <vt:lpstr>重心的性质</vt:lpstr>
      <vt:lpstr>重心的求法</vt:lpstr>
      <vt:lpstr>LCA</vt:lpstr>
      <vt:lpstr>朴素做法</vt:lpstr>
      <vt:lpstr>方法一</vt:lpstr>
      <vt:lpstr>倍增算法代码实现</vt:lpstr>
      <vt:lpstr>方法一   倍增</vt:lpstr>
      <vt:lpstr>方法二   *ST表</vt:lpstr>
      <vt:lpstr>POJ 1986</vt:lpstr>
      <vt:lpstr>NOIP2013 货车运输</vt:lpstr>
      <vt:lpstr>NOIP2013 货车运输</vt:lpstr>
      <vt:lpstr>拓展++</vt:lpstr>
      <vt:lpstr>谢谢大家</vt:lpstr>
      <vt:lpstr>最小生成树</vt:lpstr>
      <vt:lpstr>Kruskal算法流程</vt:lpstr>
      <vt:lpstr>算法的正确性</vt:lpstr>
      <vt:lpstr>一个样例</vt:lpstr>
      <vt:lpstr>一个样例</vt:lpstr>
      <vt:lpstr>一个样例</vt:lpstr>
      <vt:lpstr>一个样例</vt:lpstr>
      <vt:lpstr>一个样例</vt:lpstr>
      <vt:lpstr>一个样例</vt:lpstr>
      <vt:lpstr>算法实现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任 羽辰</dc:creator>
  <cp:lastModifiedBy>任 羽辰</cp:lastModifiedBy>
  <cp:revision>46</cp:revision>
  <dcterms:created xsi:type="dcterms:W3CDTF">2018-09-29T07:12:51Z</dcterms:created>
  <dcterms:modified xsi:type="dcterms:W3CDTF">2018-10-04T06:27:51Z</dcterms:modified>
</cp:coreProperties>
</file>