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0" r:id="rId44"/>
    <p:sldId id="298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4" r:id="rId55"/>
    <p:sldId id="315" r:id="rId56"/>
    <p:sldId id="309" r:id="rId57"/>
    <p:sldId id="310" r:id="rId58"/>
    <p:sldId id="311" r:id="rId59"/>
    <p:sldId id="312" r:id="rId60"/>
    <p:sldId id="313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7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handoutMaster" Target="handoutMasters/handoutMaster1.xml"/><Relationship Id="rId83" Type="http://schemas.openxmlformats.org/officeDocument/2006/relationships/notesMaster" Target="notesMasters/notesMaster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2" descr="sky, sunset, star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211050" cy="6880225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8202" name="组合 10"/>
          <p:cNvGrpSpPr/>
          <p:nvPr/>
        </p:nvGrpSpPr>
        <p:grpSpPr>
          <a:xfrm>
            <a:off x="2541588" y="1847850"/>
            <a:ext cx="7315200" cy="342900"/>
            <a:chOff x="1906022" y="2343551"/>
            <a:chExt cx="5486018" cy="343165"/>
          </a:xfrm>
        </p:grpSpPr>
        <p:sp>
          <p:nvSpPr>
            <p:cNvPr id="12" name="L 形 11"/>
            <p:cNvSpPr/>
            <p:nvPr/>
          </p:nvSpPr>
          <p:spPr>
            <a:xfrm rot="5400000" flipV="1">
              <a:off x="5996176" y="1290851"/>
              <a:ext cx="343164" cy="2448564"/>
            </a:xfrm>
            <a:prstGeom prst="corner">
              <a:avLst>
                <a:gd name="adj1" fmla="val 15986"/>
                <a:gd name="adj2" fmla="val 14792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L 形 12"/>
            <p:cNvSpPr/>
            <p:nvPr/>
          </p:nvSpPr>
          <p:spPr>
            <a:xfrm rot="16200000" flipH="1" flipV="1">
              <a:off x="3000754" y="1248821"/>
              <a:ext cx="343164" cy="2532627"/>
            </a:xfrm>
            <a:prstGeom prst="corner">
              <a:avLst>
                <a:gd name="adj1" fmla="val 15986"/>
                <a:gd name="adj2" fmla="val 14792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205" name="组合 13"/>
          <p:cNvGrpSpPr/>
          <p:nvPr/>
        </p:nvGrpSpPr>
        <p:grpSpPr>
          <a:xfrm flipV="1">
            <a:off x="2541588" y="3632200"/>
            <a:ext cx="7315200" cy="344488"/>
            <a:chOff x="1906022" y="2343551"/>
            <a:chExt cx="5486018" cy="343165"/>
          </a:xfrm>
        </p:grpSpPr>
        <p:sp>
          <p:nvSpPr>
            <p:cNvPr id="15" name="L 形 14"/>
            <p:cNvSpPr/>
            <p:nvPr/>
          </p:nvSpPr>
          <p:spPr>
            <a:xfrm rot="5400000" flipV="1">
              <a:off x="6486713" y="1781388"/>
              <a:ext cx="343164" cy="1467490"/>
            </a:xfrm>
            <a:prstGeom prst="corner">
              <a:avLst>
                <a:gd name="adj1" fmla="val 15986"/>
                <a:gd name="adj2" fmla="val 14792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L 形 15"/>
            <p:cNvSpPr/>
            <p:nvPr/>
          </p:nvSpPr>
          <p:spPr>
            <a:xfrm rot="16200000" flipH="1" flipV="1">
              <a:off x="2400252" y="1849323"/>
              <a:ext cx="343164" cy="1331623"/>
            </a:xfrm>
            <a:prstGeom prst="corner">
              <a:avLst>
                <a:gd name="adj1" fmla="val 15986"/>
                <a:gd name="adj2" fmla="val 14792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29350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199" name="KSO_BC1"/>
          <p:cNvSpPr>
            <a:spLocks noGrp="1"/>
          </p:cNvSpPr>
          <p:nvPr>
            <p:ph type="subTitle" idx="1"/>
          </p:nvPr>
        </p:nvSpPr>
        <p:spPr>
          <a:xfrm>
            <a:off x="4381500" y="3708400"/>
            <a:ext cx="3505200" cy="431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1800" kern="1200">
                <a:solidFill>
                  <a:schemeClr val="tx1"/>
                </a:solidFill>
              </a:defRPr>
            </a:lvl1pPr>
            <a:lvl2pPr marL="0" lvl="1" indent="0" algn="ctr">
              <a:buNone/>
              <a:defRPr sz="1800" kern="1200">
                <a:solidFill>
                  <a:schemeClr val="tx1"/>
                </a:solidFill>
              </a:defRPr>
            </a:lvl2pPr>
            <a:lvl3pPr marL="685800" lvl="2" indent="-685800" algn="ctr">
              <a:buNone/>
              <a:defRPr sz="1800" kern="1200">
                <a:solidFill>
                  <a:schemeClr val="tx1"/>
                </a:solidFill>
              </a:defRPr>
            </a:lvl3pPr>
            <a:lvl4pPr marL="1028700" lvl="3" indent="-1028700" algn="ctr">
              <a:buNone/>
              <a:defRPr sz="1800" kern="1200">
                <a:solidFill>
                  <a:schemeClr val="tx1"/>
                </a:solidFill>
              </a:defRPr>
            </a:lvl4pPr>
            <a:lvl5pPr marL="1371600" lvl="4" indent="-1371600" algn="ctr">
              <a:buNone/>
              <a:defRPr sz="18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743200" y="2079625"/>
            <a:ext cx="6870700" cy="157162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lang="en-US" altLang="zh-CN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800" b="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lang="en-US" altLang="zh-CN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lang="en-US" altLang="zh-CN" sz="1100" dirty="0">
              <a:solidFill>
                <a:srgbClr val="969696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lang="en-US" altLang="zh-CN" sz="12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442833" y="987429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ebdings" panose="05030102010509060703" pitchFamily="18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将图片拖动到占位符，或单击添加图标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lang="en-US" altLang="zh-CN" sz="12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y, sunset, stars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0" y="0"/>
            <a:ext cx="12211050" cy="68802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矩形 8"/>
          <p:cNvSpPr/>
          <p:nvPr/>
        </p:nvSpPr>
        <p:spPr>
          <a:xfrm>
            <a:off x="0" y="0"/>
            <a:ext cx="12211050" cy="6858000"/>
          </a:xfrm>
          <a:prstGeom prst="rect">
            <a:avLst/>
          </a:prstGeom>
          <a:solidFill>
            <a:srgbClr val="2454A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596900" y="1120775"/>
            <a:ext cx="10934700" cy="53133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66688"/>
            <a:ext cx="10934700" cy="64135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ebdings" panose="05030102010509060703" pitchFamily="18" charset="2"/>
        <a:buChar char="Ù"/>
        <a:defRPr lang="zh-CN" altLang="en-US" sz="2400" b="1" kern="1200" baseline="0" dirty="0" smtClean="0">
          <a:solidFill>
            <a:schemeClr val="accent1"/>
          </a:solidFill>
          <a:latin typeface="仿宋" panose="02010609060101010101" charset="-122"/>
          <a:ea typeface="仿宋" panose="02010609060101010101" charset="-122"/>
          <a:cs typeface="仿宋" panose="02010609060101010101" charset="-122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b="0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仿宋" panose="02010609060101010101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副标题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石家庄二中 李毓浩</a:t>
            </a:r>
            <a:endParaRPr lang="en-US" altLang="zh-CN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DataStructure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</a:t>
            </a:r>
            <a:r>
              <a:rPr lang="zh-CN" altLang="en-US" dirty="0"/>
              <a:t>表是一种支持</a:t>
            </a:r>
            <a:r>
              <a:rPr lang="en-US" altLang="zh-CN" dirty="0"/>
              <a:t>o(size)</a:t>
            </a:r>
            <a:r>
              <a:rPr lang="zh-CN" altLang="en-US" dirty="0"/>
              <a:t>查找某一关键字下所有元素</a:t>
            </a:r>
            <a:r>
              <a:rPr lang="en-US" altLang="zh-CN" dirty="0"/>
              <a:t>,o(1)</a:t>
            </a:r>
            <a:r>
              <a:rPr lang="zh-CN" altLang="en-US" dirty="0"/>
              <a:t>插入和删除的数据结构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zh-CN" altLang="en-US" dirty="0" smtClean="0"/>
              <a:t>对比数组：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数</a:t>
            </a:r>
            <a:r>
              <a:rPr kumimoji="1" lang="zh-CN" altLang="en-US" dirty="0"/>
              <a:t>组的插入和删除元素都要移动，链表则只是局部的变化 </a:t>
            </a:r>
            <a:r>
              <a:rPr kumimoji="1"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链</a:t>
            </a:r>
            <a:r>
              <a:rPr lang="zh-CN" altLang="en-US" dirty="0"/>
              <a:t>表失去了数组随机读取的优点，它的寻找某一特定元素的复杂度是</a:t>
            </a:r>
            <a:r>
              <a:rPr lang="en-US" altLang="zh-CN" dirty="0" smtClean="0"/>
              <a:t>o(size)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链表允许插入和移除表上</a:t>
            </a:r>
            <a:r>
              <a:rPr lang="zh-CN" altLang="en-US" dirty="0" smtClean="0"/>
              <a:t>任意给定的</a:t>
            </a:r>
            <a:r>
              <a:rPr lang="zh-CN" altLang="en-US" dirty="0"/>
              <a:t>节点，但是不允许随机存取。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链表的用处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最常见的用法是存储图用的邻接表</a:t>
            </a:r>
            <a:endParaRPr lang="en-US" altLang="zh-CN" dirty="0" smtClean="0"/>
          </a:p>
          <a:p>
            <a:r>
              <a:rPr lang="zh-CN" altLang="en-US" dirty="0" smtClean="0"/>
              <a:t>实现快速增删元素</a:t>
            </a:r>
            <a:endParaRPr lang="en-US" altLang="zh-CN" dirty="0" smtClean="0"/>
          </a:p>
          <a:p>
            <a:r>
              <a:rPr lang="en-US" altLang="zh-CN" dirty="0" smtClean="0"/>
              <a:t>hash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把一组数据按照某种分类方式分类时，可以利用链表的动态申请内存来实现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代码示例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144" y="2356251"/>
            <a:ext cx="3860800" cy="1968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33" y="2356251"/>
            <a:ext cx="5562600" cy="195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poj3750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个小孩围成一圈，给他们从</a:t>
            </a:r>
            <a:r>
              <a:rPr kumimoji="1" lang="en-US" altLang="zh-CN" dirty="0"/>
              <a:t>1</a:t>
            </a:r>
            <a:r>
              <a:rPr kumimoji="1" lang="zh-CN" altLang="en-US" dirty="0"/>
              <a:t>开始依次编号，现指定从第</a:t>
            </a:r>
            <a:r>
              <a:rPr kumimoji="1" lang="en-US" altLang="zh-CN" dirty="0"/>
              <a:t>W</a:t>
            </a:r>
            <a:r>
              <a:rPr kumimoji="1" lang="zh-CN" altLang="en-US" dirty="0"/>
              <a:t>个开始报数，报到第</a:t>
            </a:r>
            <a:r>
              <a:rPr kumimoji="1" lang="en-US" altLang="zh-CN" dirty="0"/>
              <a:t>S</a:t>
            </a:r>
            <a:r>
              <a:rPr kumimoji="1" lang="zh-CN" altLang="en-US" dirty="0"/>
              <a:t>个时，该小孩出列，然后从下一个小孩开始报数，仍是报到</a:t>
            </a:r>
            <a:r>
              <a:rPr kumimoji="1" lang="en-US" altLang="zh-CN" dirty="0"/>
              <a:t>S</a:t>
            </a:r>
            <a:r>
              <a:rPr kumimoji="1" lang="zh-CN" altLang="en-US" dirty="0"/>
              <a:t>个出列，如此重复下去，直到所有的小孩都出列（总人数不足</a:t>
            </a:r>
            <a:r>
              <a:rPr kumimoji="1" lang="en-US" altLang="zh-CN" dirty="0"/>
              <a:t>S</a:t>
            </a:r>
            <a:r>
              <a:rPr kumimoji="1" lang="zh-CN" altLang="en-US" dirty="0"/>
              <a:t>个时将循环报数），求小孩出列的顺序。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poj3750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直接按照题意模拟即可，删除的操作可以用链表来实现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vector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是</a:t>
            </a:r>
            <a:r>
              <a:rPr lang="en-US" altLang="zh-CN" dirty="0" smtClean="0"/>
              <a:t>stl</a:t>
            </a:r>
            <a:r>
              <a:rPr lang="zh-CN" altLang="en-US" dirty="0" smtClean="0"/>
              <a:t>自带动态数组，常数</a:t>
            </a:r>
            <a:r>
              <a:rPr lang="zh-CN" altLang="en-US" dirty="0"/>
              <a:t>不太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en-US" altLang="zh-CN" dirty="0" smtClean="0"/>
              <a:t>push_back</a:t>
            </a:r>
            <a:endParaRPr lang="en-US" altLang="zh-CN" dirty="0" smtClean="0"/>
          </a:p>
          <a:p>
            <a:r>
              <a:rPr lang="en-US" altLang="zh-CN" dirty="0" smtClean="0"/>
              <a:t>operator[]</a:t>
            </a:r>
            <a:endParaRPr lang="en-US" altLang="zh-CN" dirty="0" smtClean="0"/>
          </a:p>
          <a:p>
            <a:r>
              <a:rPr lang="en-US" altLang="zh-CN" dirty="0" smtClean="0"/>
              <a:t>size</a:t>
            </a:r>
            <a:endParaRPr lang="en-US" altLang="zh-CN" dirty="0" smtClean="0"/>
          </a:p>
          <a:p>
            <a:r>
              <a:rPr lang="en-US" altLang="zh-CN" dirty="0" smtClean="0"/>
              <a:t>begin,end</a:t>
            </a:r>
            <a:endParaRPr lang="en-US" altLang="zh-CN" dirty="0" smtClean="0"/>
          </a:p>
          <a:p>
            <a:r>
              <a:rPr lang="en-US" altLang="zh-CN" dirty="0" smtClean="0"/>
              <a:t>sort</a:t>
            </a:r>
            <a:endParaRPr lang="en-US" altLang="zh-CN" dirty="0" smtClean="0"/>
          </a:p>
          <a:p>
            <a:r>
              <a:rPr lang="en-US" altLang="zh-CN" dirty="0" smtClean="0"/>
              <a:t>unique</a:t>
            </a:r>
            <a:endParaRPr lang="en-US" altLang="zh-CN" dirty="0" smtClean="0"/>
          </a:p>
          <a:p>
            <a:r>
              <a:rPr lang="en-US" altLang="zh-CN" dirty="0" smtClean="0"/>
              <a:t>lower_bound</a:t>
            </a:r>
            <a:endParaRPr lang="en-US" altLang="zh-CN" dirty="0" smtClean="0"/>
          </a:p>
          <a:p>
            <a:r>
              <a:rPr lang="en-US" altLang="zh-CN" dirty="0" smtClean="0"/>
              <a:t>etc..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vector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的均摊复杂度是</a:t>
            </a:r>
            <a:r>
              <a:rPr lang="en-US" altLang="zh-CN" dirty="0"/>
              <a:t>o(1)</a:t>
            </a:r>
            <a:r>
              <a:rPr lang="zh-CN" altLang="en-US" dirty="0"/>
              <a:t>的，具体的实现方法如下：设</a:t>
            </a:r>
            <a:r>
              <a:rPr lang="en-US" altLang="zh-CN" dirty="0"/>
              <a:t>len</a:t>
            </a:r>
            <a:r>
              <a:rPr lang="zh-CN" altLang="en-US" dirty="0"/>
              <a:t>为第一个大于等于</a:t>
            </a:r>
            <a:r>
              <a:rPr lang="zh-CN" altLang="en-US" dirty="0">
                <a:sym typeface="+mn-ea"/>
              </a:rPr>
              <a:t>当前</a:t>
            </a:r>
            <a:r>
              <a:rPr lang="en-US" altLang="zh-CN" dirty="0">
                <a:sym typeface="+mn-ea"/>
              </a:rPr>
              <a:t>vector</a:t>
            </a:r>
            <a:r>
              <a:rPr lang="zh-CN" altLang="en-US" dirty="0">
                <a:sym typeface="+mn-ea"/>
              </a:rPr>
              <a:t>长度的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的整次幂，那么</a:t>
            </a:r>
            <a:r>
              <a:rPr lang="en-US" altLang="zh-CN" dirty="0">
                <a:sym typeface="+mn-ea"/>
              </a:rPr>
              <a:t>push</a:t>
            </a:r>
            <a:r>
              <a:rPr lang="zh-CN" altLang="en-US" dirty="0">
                <a:sym typeface="+mn-ea"/>
              </a:rPr>
              <a:t>元素的时候，长度超过</a:t>
            </a:r>
            <a:r>
              <a:rPr lang="en-US" altLang="zh-CN" dirty="0">
                <a:sym typeface="+mn-ea"/>
              </a:rPr>
              <a:t>len</a:t>
            </a:r>
            <a:r>
              <a:rPr lang="zh-CN" altLang="en-US" dirty="0">
                <a:sym typeface="+mn-ea"/>
              </a:rPr>
              <a:t>时</a:t>
            </a:r>
            <a:r>
              <a:rPr lang="en-US" altLang="zh-CN" dirty="0">
                <a:sym typeface="+mn-ea"/>
              </a:rPr>
              <a:t>vector</a:t>
            </a:r>
            <a:r>
              <a:rPr lang="zh-CN" altLang="en-US" dirty="0">
                <a:sym typeface="+mn-ea"/>
              </a:rPr>
              <a:t>会再申请</a:t>
            </a:r>
            <a:r>
              <a:rPr lang="en-US" altLang="zh-CN" dirty="0">
                <a:sym typeface="+mn-ea"/>
              </a:rPr>
              <a:t>len</a:t>
            </a:r>
            <a:r>
              <a:rPr lang="zh-CN" altLang="en-US" dirty="0">
                <a:sym typeface="+mn-ea"/>
              </a:rPr>
              <a:t>长度的内存，现在长度为</a:t>
            </a:r>
            <a:r>
              <a:rPr lang="en-US" altLang="zh-CN" dirty="0">
                <a:sym typeface="+mn-ea"/>
              </a:rPr>
              <a:t>len</a:t>
            </a:r>
            <a:r>
              <a:rPr lang="zh-CN" alt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，这样总复杂度为</a:t>
            </a:r>
            <a:r>
              <a:rPr lang="en-US" altLang="zh-CN" dirty="0">
                <a:sym typeface="+mn-ea"/>
              </a:rPr>
              <a:t>1+2+4+8…+len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&lt;2*len</a:t>
            </a:r>
            <a:r>
              <a:rPr lang="zh-CN" altLang="en-US" dirty="0">
                <a:sym typeface="+mn-ea"/>
              </a:rPr>
              <a:t>得证是线性的，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但是我们注意到一个小问题，它的内存实际上有一个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的常数，所以试图卡内存的小朋友注意不要</a:t>
            </a:r>
            <a:r>
              <a:rPr lang="en-US" altLang="zh-CN" dirty="0">
                <a:sym typeface="+mn-ea"/>
              </a:rPr>
              <a:t>mle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栈是一种运算受限的线性表。其限制是仅允许在表的一端进行插入和删除运算。这一端被称为栈顶，相对地，把另一端称为栈底。</a:t>
            </a:r>
            <a:endParaRPr lang="en-US" altLang="zh-CN" dirty="0"/>
          </a:p>
          <a:p>
            <a:r>
              <a:rPr lang="zh-CN" altLang="en-US" dirty="0"/>
              <a:t>向一个栈插入新元素又称作进栈、入栈或压栈，它是把新元素放到栈顶元素的上面，使之成为新的栈顶元素；从一个栈删除元素又称作出栈或退栈，它是把栈顶元素删除掉，使其相邻的元素成为新的栈顶元素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常用操作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push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pop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empty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size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top</a:t>
            </a:r>
            <a:endParaRPr kumimoji="1" lang="zh-CN" altLang="en-US" dirty="0"/>
          </a:p>
        </p:txBody>
      </p:sp>
      <p:pic>
        <p:nvPicPr>
          <p:cNvPr id="1026" name="Picture 2" descr=" çæ¨¡å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23" y="1120775"/>
            <a:ext cx="4676172" cy="442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一个段子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如果问push的反义词是什么?</a:t>
            </a:r>
            <a:endParaRPr lang="zh-CN" altLang="en-US" dirty="0"/>
          </a:p>
          <a:p>
            <a:r>
              <a:rPr lang="zh-CN" altLang="en-US" dirty="0"/>
              <a:t>普通人会回答:pull。</a:t>
            </a:r>
            <a:endParaRPr lang="zh-CN" altLang="en-US" dirty="0"/>
          </a:p>
          <a:p>
            <a:r>
              <a:rPr lang="zh-CN" altLang="en-US" dirty="0"/>
              <a:t>程序员会回答:pop。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数据结构是计算机存储、组织数据的方式。</a:t>
            </a:r>
            <a:endParaRPr lang="en-US" altLang="zh-CN" dirty="0"/>
          </a:p>
          <a:p>
            <a:r>
              <a:rPr lang="zh-CN" altLang="en-US" dirty="0"/>
              <a:t>数据结构是指相互之间存在一种或多种特定关系的数据元素的集合。</a:t>
            </a:r>
            <a:endParaRPr lang="zh-CN" altLang="en-US" dirty="0"/>
          </a:p>
          <a:p>
            <a:r>
              <a:rPr lang="zh-CN" altLang="en-US" dirty="0"/>
              <a:t>通常情况下，精心选择的数据结构可以带来更高的运行或者存储效率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9900" indent="-469900">
              <a:lnSpc>
                <a:spcPct val="130000"/>
              </a:lnSpc>
            </a:pPr>
            <a:r>
              <a:rPr lang="zh-CN" altLang="en-US" dirty="0"/>
              <a:t>若入栈顺序为</a:t>
            </a:r>
            <a:r>
              <a:rPr lang="en-US" altLang="zh-CN" dirty="0"/>
              <a:t>1,2,3,4</a:t>
            </a:r>
            <a:r>
              <a:rPr lang="zh-CN" altLang="en-US" dirty="0"/>
              <a:t>的话，则出栈的顺序可以有哪些</a:t>
            </a:r>
            <a:r>
              <a:rPr lang="en-US" altLang="zh-CN" dirty="0"/>
              <a:t>?  </a:t>
            </a:r>
            <a:endParaRPr lang="en-US" altLang="zh-CN" dirty="0" smtClean="0"/>
          </a:p>
          <a:p>
            <a:pPr marL="908050" lvl="1" indent="-436880">
              <a:lnSpc>
                <a:spcPct val="130000"/>
              </a:lnSpc>
            </a:pPr>
            <a:r>
              <a:rPr lang="en-US" altLang="zh-CN" sz="2000" dirty="0" smtClean="0"/>
              <a:t>1234</a:t>
            </a:r>
            <a:endParaRPr lang="en-US" altLang="zh-CN" sz="2000" dirty="0" smtClean="0"/>
          </a:p>
          <a:p>
            <a:pPr marL="908050" lvl="1" indent="-436880">
              <a:lnSpc>
                <a:spcPct val="130000"/>
              </a:lnSpc>
            </a:pPr>
            <a:r>
              <a:rPr lang="en-US" altLang="zh-CN" sz="2000" dirty="0" smtClean="0"/>
              <a:t>1243</a:t>
            </a:r>
            <a:endParaRPr lang="en-US" altLang="zh-CN" sz="2000" dirty="0"/>
          </a:p>
          <a:p>
            <a:pPr marL="908050" lvl="1" indent="-436880">
              <a:lnSpc>
                <a:spcPct val="130000"/>
              </a:lnSpc>
            </a:pPr>
            <a:r>
              <a:rPr lang="en-US" altLang="zh-CN" sz="2000" dirty="0"/>
              <a:t>1324</a:t>
            </a:r>
            <a:endParaRPr lang="en-US" altLang="zh-CN" sz="2000" dirty="0"/>
          </a:p>
          <a:p>
            <a:pPr marL="908050" lvl="1" indent="-436880">
              <a:lnSpc>
                <a:spcPct val="130000"/>
              </a:lnSpc>
            </a:pPr>
            <a:r>
              <a:rPr lang="en-US" altLang="zh-CN" sz="2000" dirty="0"/>
              <a:t>1342</a:t>
            </a:r>
            <a:endParaRPr lang="en-US" altLang="zh-CN" sz="2000" dirty="0"/>
          </a:p>
          <a:p>
            <a:pPr marL="908050" lvl="1" indent="-436880">
              <a:lnSpc>
                <a:spcPct val="130000"/>
              </a:lnSpc>
            </a:pPr>
            <a:r>
              <a:rPr lang="en-US" altLang="zh-CN" sz="2000" dirty="0"/>
              <a:t>1423</a:t>
            </a:r>
            <a:endParaRPr lang="en-US" altLang="zh-CN" sz="2000" dirty="0"/>
          </a:p>
          <a:p>
            <a:pPr marL="908050" lvl="1" indent="-436880">
              <a:lnSpc>
                <a:spcPct val="130000"/>
              </a:lnSpc>
            </a:pPr>
            <a:r>
              <a:rPr lang="en-US" altLang="zh-CN" sz="2000" dirty="0"/>
              <a:t>1432</a:t>
            </a:r>
            <a:endParaRPr lang="en-US" altLang="zh-CN" sz="2000" dirty="0"/>
          </a:p>
          <a:p>
            <a:pPr marL="908050" lvl="1" indent="-436880">
              <a:lnSpc>
                <a:spcPct val="130000"/>
              </a:lnSpc>
            </a:pPr>
            <a:r>
              <a:rPr lang="en-US" altLang="zh-CN" sz="2000" dirty="0"/>
              <a:t>2134</a:t>
            </a:r>
            <a:endParaRPr lang="en-US" altLang="zh-CN" sz="2000" dirty="0"/>
          </a:p>
          <a:p>
            <a:pPr marL="908050" lvl="1" indent="-436880">
              <a:lnSpc>
                <a:spcPct val="130000"/>
              </a:lnSpc>
            </a:pPr>
            <a:r>
              <a:rPr lang="en-US" altLang="zh-CN" sz="2000" dirty="0"/>
              <a:t>2143</a:t>
            </a:r>
            <a:endParaRPr lang="en-US" altLang="zh-CN" sz="2000" dirty="0"/>
          </a:p>
          <a:p>
            <a:pPr marL="908050" lvl="1" indent="-436880">
              <a:lnSpc>
                <a:spcPct val="130000"/>
              </a:lnSpc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……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</a:t>
            </a:r>
            <a:r>
              <a:rPr kumimoji="1" lang="zh-CN" altLang="en-US" dirty="0"/>
              <a:t>一个入栈序列，和一个出栈序列，请你写出一个程序，判定出栈序列是否合法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思路一：考虑</a:t>
            </a:r>
            <a:r>
              <a:rPr kumimoji="1" lang="zh-CN" altLang="en-US" dirty="0"/>
              <a:t>最后一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  <a:p>
            <a:r>
              <a:rPr kumimoji="1" lang="zh-CN" altLang="en-US" dirty="0" smtClean="0"/>
              <a:t>思路二：考虑</a:t>
            </a:r>
            <a:r>
              <a:rPr kumimoji="1" lang="zh-CN" altLang="en-US" dirty="0"/>
              <a:t>一</a:t>
            </a:r>
            <a:r>
              <a:rPr kumimoji="1" lang="zh-CN" altLang="en-US" dirty="0" smtClean="0"/>
              <a:t>个数出</a:t>
            </a:r>
            <a:r>
              <a:rPr kumimoji="1" lang="zh-CN" altLang="en-US" dirty="0"/>
              <a:t>栈剩下所有比他小</a:t>
            </a:r>
            <a:r>
              <a:rPr kumimoji="1" lang="zh-CN" altLang="en-US" dirty="0" smtClean="0"/>
              <a:t>的数都要按照从大到小顺序出栈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给定一个入栈序列，序列长度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请</a:t>
            </a:r>
            <a:r>
              <a:rPr kumimoji="1" lang="zh-CN" altLang="en-US" dirty="0" smtClean="0"/>
              <a:t>计算有多少</a:t>
            </a:r>
            <a:r>
              <a:rPr kumimoji="1" lang="zh-CN" altLang="en-US" dirty="0"/>
              <a:t>种出栈序列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不妨设这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个数由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入栈，假设已经计算出</a:t>
            </a:r>
            <a:r>
              <a:rPr kumimoji="1" lang="en-US" altLang="zh-CN" dirty="0" smtClean="0"/>
              <a:t>1~n-1</a:t>
            </a:r>
            <a:r>
              <a:rPr kumimoji="1" lang="zh-CN" altLang="en-US" dirty="0" smtClean="0"/>
              <a:t>个数入栈序列的个数，记为</a:t>
            </a:r>
            <a:r>
              <a:rPr kumimoji="1" lang="en-US" altLang="zh-CN" dirty="0" smtClean="0"/>
              <a:t>f[x]</a:t>
            </a:r>
            <a:endParaRPr kumimoji="1" lang="en-US" altLang="zh-CN" dirty="0" smtClean="0"/>
          </a:p>
          <a:p>
            <a:r>
              <a:rPr kumimoji="1" lang="zh-CN" altLang="en-US" dirty="0" smtClean="0"/>
              <a:t>考虑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这个数在入栈序列中的哪一位，假设是第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zh-CN" altLang="en-US" dirty="0" smtClean="0"/>
              <a:t>则前面</a:t>
            </a:r>
            <a:r>
              <a:rPr kumimoji="1" lang="en-US" altLang="zh-CN" dirty="0" smtClean="0"/>
              <a:t>i-1</a:t>
            </a:r>
            <a:r>
              <a:rPr kumimoji="1" lang="zh-CN" altLang="en-US" dirty="0" smtClean="0"/>
              <a:t>个数有</a:t>
            </a:r>
            <a:r>
              <a:rPr kumimoji="1" lang="en-US" altLang="zh-CN" dirty="0" smtClean="0"/>
              <a:t>f[i-1]</a:t>
            </a:r>
            <a:r>
              <a:rPr kumimoji="1" lang="zh-CN" altLang="en-US" dirty="0" smtClean="0"/>
              <a:t>种出栈可能，后面有</a:t>
            </a:r>
            <a:r>
              <a:rPr kumimoji="1" lang="en-US" altLang="zh-CN" dirty="0" smtClean="0"/>
              <a:t>f[n-i]</a:t>
            </a:r>
            <a:r>
              <a:rPr kumimoji="1" lang="zh-CN" altLang="en-US" dirty="0" smtClean="0"/>
              <a:t>种出栈可能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个数的出栈序列方案数就是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更深层次的这个数是卡特兰数，有兴趣的同学可以自己了解</a:t>
            </a:r>
            <a:endParaRPr kumimoji="1" lang="en-US" altLang="zh-CN" dirty="0" smtClean="0"/>
          </a:p>
        </p:txBody>
      </p:sp>
      <p:pic>
        <p:nvPicPr>
          <p:cNvPr id="2050" name="Picture 2" descr="http://my.csdn.net/uploads/201207/18/1342588652_587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47" y="3159888"/>
            <a:ext cx="2476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单调栈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单调栈是一种特殊的栈结构</a:t>
            </a:r>
            <a:endParaRPr lang="zh-CN" altLang="en-US" dirty="0"/>
          </a:p>
          <a:p>
            <a:r>
              <a:rPr lang="zh-CN" altLang="en-US" dirty="0"/>
              <a:t>保持栈中元素单调，栈顶始终是最值</a:t>
            </a:r>
            <a:endParaRPr lang="zh-CN" altLang="en-US" dirty="0"/>
          </a:p>
          <a:p>
            <a:r>
              <a:rPr lang="en-US" altLang="zh-CN" dirty="0"/>
              <a:t>o(1)</a:t>
            </a:r>
            <a:r>
              <a:rPr lang="zh-CN" altLang="en-US" dirty="0"/>
              <a:t>时间取出栈顶作为最值</a:t>
            </a:r>
            <a:r>
              <a:rPr lang="en-US" altLang="zh-CN" dirty="0"/>
              <a:t>,</a:t>
            </a:r>
            <a:r>
              <a:rPr lang="zh-CN" altLang="en-US" dirty="0"/>
              <a:t>每个元素只进栈一次、出栈一次，维护栈均摊复杂度为</a:t>
            </a:r>
            <a:r>
              <a:rPr lang="en-US" altLang="zh-CN" dirty="0"/>
              <a:t>o(1)</a:t>
            </a:r>
            <a:endParaRPr lang="en-US" altLang="zh-CN" dirty="0"/>
          </a:p>
          <a:p>
            <a:r>
              <a:rPr lang="zh-CN" altLang="en-US" dirty="0"/>
              <a:t>总时间复杂度</a:t>
            </a:r>
            <a:r>
              <a:rPr lang="en-US" altLang="zh-CN" dirty="0"/>
              <a:t>o(n)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单调栈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实现流程：</a:t>
            </a:r>
            <a:endParaRPr lang="en-US" altLang="zh-CN" dirty="0"/>
          </a:p>
          <a:p>
            <a:pPr lvl="1"/>
            <a:r>
              <a:rPr lang="zh-CN" altLang="en-US" dirty="0"/>
              <a:t>初始化栈为空</a:t>
            </a:r>
            <a:endParaRPr lang="en-US" altLang="zh-CN" dirty="0"/>
          </a:p>
          <a:p>
            <a:pPr lvl="1"/>
            <a:r>
              <a:rPr lang="zh-CN" altLang="en-US" dirty="0"/>
              <a:t>将当前元素和栈顶元素比较，若优于栈顶元素，则栈顶元素出栈（并赋值）。直到不优于栈顶元素为止，进栈</a:t>
            </a:r>
            <a:endParaRPr lang="en-US" altLang="zh-CN" dirty="0"/>
          </a:p>
          <a:p>
            <a:pPr lvl="1"/>
            <a:r>
              <a:rPr lang="zh-CN" altLang="en-US" dirty="0"/>
              <a:t>重复以上操作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poj2559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我们用一种扫描线的想法，在</a:t>
            </a:r>
            <a:r>
              <a:rPr lang="en-US" altLang="zh-CN" dirty="0"/>
              <a:t>x</a:t>
            </a:r>
            <a:r>
              <a:rPr lang="zh-CN" altLang="en-US" dirty="0"/>
              <a:t>轴上从左到右扫描过去。考虑假如前面连续一段高度都是递增的，这时候来了一个高度比较矮的矩形，我们要维护高度递增则需要将比新进来的矩形高的矩形全都剔除，同时更新答案并将矩形合并，这时候我们维护的矩形高度的单调递增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1111604" y="4146818"/>
          <a:ext cx="2694940" cy="12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3009900" imgH="1295400" progId="Paint.Picture">
                  <p:embed/>
                </p:oleObj>
              </mc:Choice>
              <mc:Fallback>
                <p:oleObj name="" r:id="rId1" imgW="3009900" imgH="1295400" progId="Paint.Picture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111604" y="4146818"/>
                        <a:ext cx="2694940" cy="121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poj2559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1935635"/>
            <a:ext cx="63881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最大无坏点子矩阵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n*m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矩阵，</a:t>
            </a:r>
            <a:r>
              <a:rPr lang="en-US" altLang="zh-CN" dirty="0"/>
              <a:t>0</a:t>
            </a:r>
            <a:r>
              <a:rPr lang="zh-CN" altLang="en-US" dirty="0"/>
              <a:t>代表坏点，求最大的一个无坏点的矩阵的面积。</a:t>
            </a:r>
            <a:endParaRPr lang="zh-CN" altLang="en-US" dirty="0"/>
          </a:p>
          <a:p>
            <a:r>
              <a:rPr lang="en-US" altLang="zh-CN" dirty="0"/>
              <a:t>n,m&lt;=1000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列表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r>
              <a:rPr lang="zh-CN" altLang="en-US" dirty="0"/>
              <a:t>，数组，链表，栈，</a:t>
            </a:r>
            <a:r>
              <a:rPr lang="zh-CN" altLang="en-US" dirty="0" smtClean="0"/>
              <a:t>队列，堆，并</a:t>
            </a:r>
            <a:r>
              <a:rPr lang="zh-CN" altLang="en-US" dirty="0"/>
              <a:t>查集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树</a:t>
            </a:r>
            <a:r>
              <a:rPr lang="zh-CN" altLang="en-US" dirty="0"/>
              <a:t>状数组，线段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平衡树，动态树，可</a:t>
            </a:r>
            <a:r>
              <a:rPr lang="zh-CN" altLang="en-US" dirty="0"/>
              <a:t>持久化数据</a:t>
            </a:r>
            <a:r>
              <a:rPr lang="zh-CN" altLang="en-US" dirty="0" smtClean="0"/>
              <a:t>结构</a:t>
            </a:r>
            <a:r>
              <a:rPr kumimoji="1" lang="zh-CN" altLang="en-US" dirty="0" smtClean="0"/>
              <a:t>等等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这个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涉及前两行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最大无坏点子矩阵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类似与</a:t>
            </a:r>
            <a:r>
              <a:rPr lang="en-US" altLang="zh-CN" dirty="0"/>
              <a:t>POJ2559</a:t>
            </a:r>
            <a:r>
              <a:rPr lang="zh-CN" altLang="en-US" dirty="0"/>
              <a:t>，预处理每个点往上的最大高度，然后利用单调栈一行一行去更新最大的答案即可</a:t>
            </a:r>
            <a:endParaRPr lang="zh-CN" altLang="en-US" dirty="0"/>
          </a:p>
          <a:p>
            <a:r>
              <a:rPr lang="zh-CN" altLang="en-US" dirty="0"/>
              <a:t>复杂度𝑂</a:t>
            </a:r>
            <a:r>
              <a:rPr lang="en-US" altLang="zh-CN" dirty="0"/>
              <a:t>(</a:t>
            </a:r>
            <a:r>
              <a:rPr lang="zh-CN" altLang="en-US" dirty="0"/>
              <a:t>𝑛∗𝑚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当然单调栈模型的题目还有很多，比如后缀数组上单调栈一类的，但涉及到其他知识这里不展开。</a:t>
            </a: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队列是一种特殊的线性表，特殊之处在于它只允许在表的前端（front）进行删除操作，而在表的后端（rear）进行插入操作，和栈一样，队列是一种操作受限制的线性表。进行插入操作的端称为队尾，进行删除操作的端称为队头。队列中没有元素时，称为空队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队列</a:t>
            </a:r>
            <a:r>
              <a:rPr lang="zh-CN" altLang="en-US" dirty="0"/>
              <a:t>的数据元素又称为队列元素。在队列中插入一个队列元素称为入队，从队列中删除一个队列元素称为出队。因为队列只允许在一端插入，在另一端删除，所以只有最早进入队列的元素才能最先从队列中删除，故队列又称为先进先出（</a:t>
            </a:r>
            <a:r>
              <a:rPr lang="en-US" altLang="zh-CN" dirty="0"/>
              <a:t>FIFO—first in first out</a:t>
            </a:r>
            <a:r>
              <a:rPr lang="zh-CN" altLang="en-US" dirty="0"/>
              <a:t>）线性表。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54" y="4561714"/>
            <a:ext cx="6305791" cy="14904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单调队列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有一种特殊的队叫做有</a:t>
            </a:r>
            <a:r>
              <a:rPr lang="zh-CN" altLang="en-US" dirty="0">
                <a:sym typeface="+mn-ea"/>
              </a:rPr>
              <a:t>双端队列，前后都可以出入</a:t>
            </a:r>
            <a:r>
              <a:rPr lang="zh-CN" altLang="en-US" dirty="0" smtClean="0">
                <a:sym typeface="+mn-ea"/>
              </a:rPr>
              <a:t>队列。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单调队列是一种特殊的双端队列，满足：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b="0" dirty="0"/>
              <a:t>队内元素保持单调递增（递减）</a:t>
            </a:r>
            <a:endParaRPr lang="zh-CN" altLang="en-US" b="0" dirty="0"/>
          </a:p>
          <a:p>
            <a:pPr lvl="1"/>
            <a:r>
              <a:rPr lang="zh-CN" altLang="en-US" b="0" dirty="0"/>
              <a:t>队头即为最小（大）值</a:t>
            </a:r>
            <a:endParaRPr lang="zh-CN" altLang="en-US" b="0" dirty="0"/>
          </a:p>
          <a:p>
            <a:pPr lvl="1"/>
            <a:r>
              <a:rPr lang="zh-CN" altLang="en-US" b="0" dirty="0"/>
              <a:t>每个元素只进队一次、出队一次</a:t>
            </a:r>
            <a:endParaRPr lang="zh-CN" altLang="en-US" b="0" dirty="0"/>
          </a:p>
          <a:p>
            <a:pPr lvl="1"/>
            <a:r>
              <a:rPr lang="zh-CN" altLang="en-US" b="0" dirty="0"/>
              <a:t>操作每个元素的均摊复杂度即为</a:t>
            </a:r>
            <a:r>
              <a:rPr lang="en-US" altLang="zh-CN" b="0" dirty="0"/>
              <a:t>O(1)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单调队列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单调队列的实现：</a:t>
            </a:r>
            <a:endParaRPr lang="en-US" altLang="zh-CN" dirty="0"/>
          </a:p>
          <a:p>
            <a:pPr lvl="1"/>
            <a:r>
              <a:rPr lang="zh-CN" altLang="en-US" dirty="0"/>
              <a:t>初始化队列为空，并保持队首元素为最值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检查队首元素，若不合法则出队</a:t>
            </a:r>
            <a:endParaRPr lang="en-US" altLang="zh-CN" dirty="0"/>
          </a:p>
          <a:p>
            <a:pPr lvl="1"/>
            <a:r>
              <a:rPr lang="zh-CN" altLang="en-US" dirty="0"/>
              <a:t>使用队首元素作为当前最值</a:t>
            </a:r>
            <a:endParaRPr lang="en-US" altLang="zh-CN" dirty="0"/>
          </a:p>
          <a:p>
            <a:pPr lvl="1"/>
            <a:r>
              <a:rPr lang="zh-CN" altLang="en-US" dirty="0"/>
              <a:t>当前元素和队尾元素比较，若优于队尾元素，则队尾元素出队。直到当前元素不优于队尾元素，则进到队尾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不断循环以上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单调队列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单调队列主要面对位置和决策同时单调的最优化问题</a:t>
            </a:r>
            <a:endParaRPr lang="zh-CN" altLang="en-US" b="0" dirty="0"/>
          </a:p>
          <a:p>
            <a:r>
              <a:rPr lang="zh-CN" altLang="en-US" b="0" dirty="0"/>
              <a:t>所以大部分用于优化</a:t>
            </a:r>
            <a:r>
              <a:rPr lang="en-US" altLang="zh-CN" b="0" dirty="0"/>
              <a:t>1D </a:t>
            </a:r>
            <a:r>
              <a:rPr lang="en-US" altLang="zh-CN" b="0" dirty="0" smtClean="0"/>
              <a:t>1D </a:t>
            </a:r>
            <a:r>
              <a:rPr lang="zh-CN" altLang="en-US" b="0" dirty="0"/>
              <a:t>的动态规划中</a:t>
            </a:r>
            <a:endParaRPr lang="zh-CN" altLang="en-US" b="0" dirty="0"/>
          </a:p>
          <a:p>
            <a:r>
              <a:rPr lang="zh-CN" altLang="en-US" b="0" dirty="0"/>
              <a:t>优化每次</a:t>
            </a:r>
            <a:r>
              <a:rPr lang="en-US" altLang="zh-CN" b="0" dirty="0"/>
              <a:t>O(n) </a:t>
            </a:r>
            <a:r>
              <a:rPr lang="zh-CN" altLang="en-US" b="0" dirty="0"/>
              <a:t>的枚举转移，直接</a:t>
            </a:r>
            <a:r>
              <a:rPr lang="en-US" altLang="zh-CN" b="0" dirty="0"/>
              <a:t>O(1) </a:t>
            </a:r>
            <a:r>
              <a:rPr lang="zh-CN" altLang="en-US" b="0" dirty="0"/>
              <a:t>的取出队首元素作为转移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poj2823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个数和一个长度</a:t>
            </a:r>
            <a:r>
              <a:rPr lang="en-US" altLang="zh-CN" dirty="0"/>
              <a:t>k</a:t>
            </a:r>
            <a:r>
              <a:rPr lang="zh-CN" altLang="en-US" dirty="0"/>
              <a:t>，一个长度为</a:t>
            </a:r>
            <a:r>
              <a:rPr lang="en-US" altLang="zh-CN" dirty="0"/>
              <a:t>k</a:t>
            </a:r>
            <a:r>
              <a:rPr lang="zh-CN" altLang="en-US" dirty="0"/>
              <a:t>的区间从最左边滑到最右边，输出</a:t>
            </a:r>
            <a:r>
              <a:rPr lang="en-US" altLang="zh-CN" dirty="0"/>
              <a:t>n-k+1</a:t>
            </a:r>
            <a:r>
              <a:rPr lang="zh-CN" altLang="en-US" dirty="0"/>
              <a:t>对数代表每个区间内的最小值和最大值。</a:t>
            </a:r>
            <a:endParaRPr lang="zh-CN" altLang="en-US" dirty="0"/>
          </a:p>
          <a:p>
            <a:r>
              <a:rPr lang="en-US" altLang="zh-CN" dirty="0"/>
              <a:t>1≤</a:t>
            </a:r>
            <a:r>
              <a:rPr lang="zh-CN" altLang="en-US" dirty="0"/>
              <a:t>𝑘≤𝑛≤</a:t>
            </a:r>
            <a:r>
              <a:rPr lang="en-US" altLang="zh-CN" dirty="0"/>
              <a:t>1000000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单调队列模版题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poj2823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以求最小值为例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235200"/>
            <a:ext cx="61722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poj1821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K</a:t>
            </a:r>
            <a:r>
              <a:rPr lang="zh-CN" altLang="en-US" b="0" dirty="0"/>
              <a:t>个人对</a:t>
            </a:r>
            <a:r>
              <a:rPr lang="en-US" altLang="zh-CN" b="0" dirty="0"/>
              <a:t>N</a:t>
            </a:r>
            <a:r>
              <a:rPr lang="zh-CN" altLang="en-US" b="0" dirty="0"/>
              <a:t>块木板涂色，每个人初始站在一块木板前（不重复），每人最多只能涂包含所站木板的连续</a:t>
            </a:r>
            <a:r>
              <a:rPr lang="en-US" altLang="zh-CN" b="0" dirty="0"/>
              <a:t>l</a:t>
            </a:r>
            <a:r>
              <a:rPr lang="zh-CN" altLang="en-US" b="0" dirty="0"/>
              <a:t>个木板或一个木板也不涂。给出每人最多涂的木块数</a:t>
            </a:r>
            <a:r>
              <a:rPr lang="en-US" altLang="zh-CN" b="0" dirty="0"/>
              <a:t>l,</a:t>
            </a:r>
            <a:r>
              <a:rPr lang="zh-CN" altLang="en-US" b="0" dirty="0"/>
              <a:t>涂一快木板的工钱</a:t>
            </a:r>
            <a:r>
              <a:rPr lang="en-US" altLang="zh-CN" b="0" dirty="0"/>
              <a:t>p</a:t>
            </a:r>
            <a:r>
              <a:rPr lang="zh-CN" altLang="en-US" b="0" dirty="0"/>
              <a:t>，站的木板</a:t>
            </a:r>
            <a:r>
              <a:rPr lang="en-US" altLang="zh-CN" b="0" dirty="0"/>
              <a:t>s</a:t>
            </a:r>
            <a:r>
              <a:rPr lang="zh-CN" altLang="en-US" b="0" dirty="0"/>
              <a:t>。求这群人最多共获得多少工钱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en-US" altLang="zh-CN" b="0" dirty="0"/>
              <a:t>1 &lt;= K &lt;= </a:t>
            </a:r>
            <a:r>
              <a:rPr lang="en-US" altLang="zh-CN" b="0" dirty="0" smtClean="0"/>
              <a:t>100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N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&lt;=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16000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poj1821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b="0" dirty="0"/>
              <a:t>dp[i][j]</a:t>
            </a:r>
            <a:r>
              <a:rPr lang="zh-CN" altLang="en-US" b="0" dirty="0"/>
              <a:t>表示前</a:t>
            </a:r>
            <a:r>
              <a:rPr lang="en-US" altLang="zh-CN" b="0" dirty="0"/>
              <a:t>i</a:t>
            </a:r>
            <a:r>
              <a:rPr lang="zh-CN" altLang="en-US" b="0" dirty="0"/>
              <a:t>个人对前</a:t>
            </a:r>
            <a:r>
              <a:rPr lang="en-US" altLang="zh-CN" b="0" dirty="0"/>
              <a:t>j</a:t>
            </a:r>
            <a:r>
              <a:rPr lang="zh-CN" altLang="en-US" b="0" dirty="0"/>
              <a:t>块木板操作的最大收益。</a:t>
            </a:r>
            <a:endParaRPr lang="zh-CN" altLang="en-US" b="0" dirty="0"/>
          </a:p>
          <a:p>
            <a:pPr latinLnBrk="1"/>
            <a:r>
              <a:rPr lang="en-US" altLang="zh-CN" b="0" dirty="0" smtClean="0"/>
              <a:t>dp[i</a:t>
            </a:r>
            <a:r>
              <a:rPr lang="en-US" altLang="zh-CN" b="0" dirty="0"/>
              <a:t>][j]=max(dp[i][j-1],dp[i-1][k]+P[i].p*(j-k),dp[i-1][j</a:t>
            </a:r>
            <a:r>
              <a:rPr lang="en-US" altLang="zh-CN" b="0" dirty="0" smtClean="0"/>
              <a:t>])</a:t>
            </a:r>
            <a:endParaRPr lang="en-US" altLang="zh-CN" b="0" dirty="0" smtClean="0"/>
          </a:p>
          <a:p>
            <a:r>
              <a:rPr lang="en-US" altLang="zh-CN" dirty="0"/>
              <a:t>dp[i-1][k]+P[i].p*(j-k)=(dp[i-1][k]-P[i].p*k)+P[i].p*j</a:t>
            </a:r>
            <a:endParaRPr lang="en-US" altLang="zh-CN" dirty="0"/>
          </a:p>
          <a:p>
            <a:r>
              <a:rPr lang="zh-CN" altLang="en-US" dirty="0"/>
              <a:t>在枚举</a:t>
            </a:r>
            <a:r>
              <a:rPr lang="en-US" altLang="zh-CN" dirty="0"/>
              <a:t>k</a:t>
            </a:r>
            <a:r>
              <a:rPr lang="zh-CN" altLang="en-US" dirty="0"/>
              <a:t>的时候</a:t>
            </a:r>
            <a:r>
              <a:rPr lang="en-US" altLang="zh-CN" dirty="0"/>
              <a:t>,P[i].p*j</a:t>
            </a:r>
            <a:r>
              <a:rPr lang="zh-CN" altLang="en-US" dirty="0"/>
              <a:t>的值已经确定不用考虑，只需要找出使</a:t>
            </a:r>
            <a:r>
              <a:rPr lang="en-US" altLang="zh-CN" dirty="0"/>
              <a:t>(dp[i-1][k]-P[i].p*k)</a:t>
            </a:r>
            <a:r>
              <a:rPr lang="zh-CN" altLang="en-US" dirty="0"/>
              <a:t>最大的</a:t>
            </a:r>
            <a:r>
              <a:rPr lang="en-US" altLang="zh-CN" dirty="0"/>
              <a:t>k</a:t>
            </a:r>
            <a:r>
              <a:rPr lang="zh-CN" altLang="en-US" dirty="0"/>
              <a:t>就行了，又观察到这个式子的值不与</a:t>
            </a:r>
            <a:r>
              <a:rPr lang="en-US" altLang="zh-CN" dirty="0"/>
              <a:t>j</a:t>
            </a:r>
            <a:r>
              <a:rPr lang="zh-CN" altLang="en-US" dirty="0"/>
              <a:t>相关，也就是说在枚举</a:t>
            </a:r>
            <a:r>
              <a:rPr lang="en-US" altLang="zh-CN" dirty="0"/>
              <a:t>k</a:t>
            </a:r>
            <a:r>
              <a:rPr lang="zh-CN" altLang="en-US" dirty="0"/>
              <a:t>之前我们就可以通过某种方法找出这个</a:t>
            </a:r>
            <a:r>
              <a:rPr lang="en-US" altLang="zh-CN" dirty="0" smtClean="0"/>
              <a:t>k</a:t>
            </a:r>
            <a:endParaRPr lang="en-US" altLang="zh-CN" dirty="0"/>
          </a:p>
          <a:p>
            <a:r>
              <a:rPr lang="zh-CN" altLang="en-US" dirty="0" smtClean="0"/>
              <a:t>构造</a:t>
            </a:r>
            <a:r>
              <a:rPr lang="zh-CN" altLang="en-US" dirty="0"/>
              <a:t>递减</a:t>
            </a:r>
            <a:r>
              <a:rPr lang="zh-CN" altLang="en-US" dirty="0" smtClean="0"/>
              <a:t>的单调队列维护</a:t>
            </a:r>
            <a:r>
              <a:rPr lang="en-US" altLang="zh-CN" dirty="0"/>
              <a:t>k</a:t>
            </a:r>
            <a:r>
              <a:rPr lang="zh-CN" altLang="en-US" dirty="0"/>
              <a:t>值</a:t>
            </a:r>
            <a:r>
              <a:rPr lang="zh-CN" altLang="en-US" dirty="0" smtClean="0"/>
              <a:t>。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每个结点的值都大于（小于）子结点的值的完全二叉树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可以用一维数组来描述</a:t>
            </a:r>
            <a:endParaRPr lang="en-US" altLang="zh-CN" dirty="0"/>
          </a:p>
          <a:p>
            <a:r>
              <a:rPr lang="zh-CN" altLang="en-US" dirty="0"/>
              <a:t>根结点用</a:t>
            </a:r>
            <a:r>
              <a:rPr lang="en-US" altLang="zh-CN" dirty="0"/>
              <a:t>1</a:t>
            </a:r>
            <a:r>
              <a:rPr lang="zh-CN" altLang="en-US" dirty="0"/>
              <a:t>表示，</a:t>
            </a:r>
            <a:r>
              <a:rPr lang="en-US" altLang="zh-CN" dirty="0"/>
              <a:t>2i</a:t>
            </a:r>
            <a:r>
              <a:rPr lang="zh-CN" altLang="en-US" dirty="0"/>
              <a:t>是左孩子结点，</a:t>
            </a:r>
            <a:r>
              <a:rPr lang="en-US" altLang="zh-CN" dirty="0"/>
              <a:t>2i+1</a:t>
            </a:r>
            <a:r>
              <a:rPr lang="zh-CN" altLang="en-US" dirty="0"/>
              <a:t>为右孩子结点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插入</a:t>
            </a:r>
            <a:r>
              <a:rPr lang="zh-CN" altLang="en-US" dirty="0" smtClean="0"/>
              <a:t>、删除</a:t>
            </a:r>
            <a:r>
              <a:rPr lang="zh-CN" altLang="en-US" dirty="0"/>
              <a:t>、查询最值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55" y="1120775"/>
            <a:ext cx="7999990" cy="5313363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二叉堆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插入：插入</a:t>
            </a:r>
            <a:r>
              <a:rPr kumimoji="1" lang="zh-CN" altLang="en-US" dirty="0"/>
              <a:t>节点在数组的最末尾插入新节点。然后自下而上调整子节点与父</a:t>
            </a:r>
            <a:r>
              <a:rPr kumimoji="1" lang="zh-CN" altLang="en-US" dirty="0" smtClean="0"/>
              <a:t>节点：</a:t>
            </a:r>
            <a:r>
              <a:rPr kumimoji="1" lang="zh-CN" altLang="en-US" dirty="0"/>
              <a:t>比较当前节点与父节点，不满足堆性质则交换。从而使得当前子树满足二叉堆的性质。时间复杂度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logn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删除：对于</a:t>
            </a:r>
            <a:r>
              <a:rPr kumimoji="1" lang="zh-CN" altLang="en-US" dirty="0"/>
              <a:t>最大堆，删除根节点就是删除最大值；对于最小堆，是删除最小值。然后，把堆存储的最后那个节点移到填在根节点处。再从上而下调整父节点与它的子节点：对于最大堆，父节点如果小于具有最大值的子节点，则交换二者</a:t>
            </a:r>
            <a:r>
              <a:rPr kumimoji="1" lang="zh-CN" altLang="en-US" dirty="0" smtClean="0"/>
              <a:t>。直至</a:t>
            </a:r>
            <a:r>
              <a:rPr kumimoji="1" lang="zh-CN" altLang="en-US" dirty="0"/>
              <a:t>当前节点与它的子节点满足堆性质为止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查询最值：取出第一个数即可。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二叉堆的应用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一切要求快速求集合中最值的问题</a:t>
            </a:r>
            <a:endParaRPr lang="zh-CN" altLang="en-US" dirty="0"/>
          </a:p>
          <a:p>
            <a:pPr lvl="1"/>
            <a:r>
              <a:rPr lang="zh-CN" altLang="en-US" dirty="0"/>
              <a:t>堆排序</a:t>
            </a:r>
            <a:endParaRPr lang="en-US" altLang="zh-CN" dirty="0"/>
          </a:p>
          <a:p>
            <a:pPr lvl="1"/>
            <a:r>
              <a:rPr lang="zh-CN" altLang="en-US" dirty="0"/>
              <a:t>合并果子</a:t>
            </a:r>
            <a:endParaRPr lang="en-US" altLang="zh-CN" dirty="0"/>
          </a:p>
          <a:p>
            <a:pPr lvl="1"/>
            <a:r>
              <a:rPr lang="zh-CN" altLang="en-US" dirty="0"/>
              <a:t>堆优化</a:t>
            </a:r>
            <a:r>
              <a:rPr lang="en-US" altLang="zh-CN" dirty="0"/>
              <a:t>Dijkstra</a:t>
            </a:r>
            <a:endParaRPr lang="en-US" altLang="zh-CN" dirty="0"/>
          </a:p>
          <a:p>
            <a:pPr lvl="1"/>
            <a:r>
              <a:rPr lang="zh-CN" altLang="en-US" dirty="0"/>
              <a:t>堆</a:t>
            </a:r>
            <a:r>
              <a:rPr lang="zh-CN" altLang="en-US" dirty="0" smtClean="0"/>
              <a:t>贪心</a:t>
            </a:r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priority_queue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push</a:t>
            </a:r>
            <a:endParaRPr kumimoji="1" lang="en-US" altLang="zh-CN" dirty="0" smtClean="0"/>
          </a:p>
          <a:p>
            <a:r>
              <a:rPr kumimoji="1" lang="en-US" altLang="zh-CN" dirty="0" smtClean="0"/>
              <a:t>pop</a:t>
            </a:r>
            <a:endParaRPr kumimoji="1" lang="en-US" altLang="zh-CN" dirty="0" smtClean="0"/>
          </a:p>
          <a:p>
            <a:r>
              <a:rPr kumimoji="1" lang="en-US" altLang="zh-CN" dirty="0" smtClean="0"/>
              <a:t>top</a:t>
            </a:r>
            <a:endParaRPr kumimoji="1" lang="en-US" altLang="zh-CN" dirty="0" smtClean="0"/>
          </a:p>
          <a:p>
            <a:r>
              <a:rPr kumimoji="1" lang="en-US" altLang="zh-CN" dirty="0" smtClean="0"/>
              <a:t>size</a:t>
            </a:r>
            <a:endParaRPr kumimoji="1" lang="en-US" altLang="zh-CN" dirty="0" smtClean="0"/>
          </a:p>
          <a:p>
            <a:r>
              <a:rPr kumimoji="1" lang="en-US" altLang="zh-CN" dirty="0" smtClean="0"/>
              <a:t>empty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POJ3784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动态中位数查询，依次添加</a:t>
            </a:r>
            <a:r>
              <a:rPr lang="en-US" altLang="zh-CN" dirty="0"/>
              <a:t>n(&lt;=100000)</a:t>
            </a:r>
            <a:r>
              <a:rPr lang="zh-CN" altLang="en-US" dirty="0"/>
              <a:t>个数，要求第奇数次添加时，输出当前数列中的中位数。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poj3784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维护两个堆，一个大根堆，一个小根堆</a:t>
            </a:r>
            <a:endParaRPr lang="en-US" altLang="zh-CN" dirty="0"/>
          </a:p>
          <a:p>
            <a:r>
              <a:rPr lang="zh-CN" altLang="en-US" dirty="0"/>
              <a:t>显然大根堆应该存较小的数，小根堆存较大的数</a:t>
            </a:r>
            <a:endParaRPr lang="en-US" altLang="zh-CN" dirty="0"/>
          </a:p>
          <a:p>
            <a:r>
              <a:rPr lang="zh-CN" altLang="en-US" dirty="0"/>
              <a:t>每次输入一个数，如果这个数比当前的中位数大，就存入小顶堆中，否则就存入大顶堆。</a:t>
            </a:r>
            <a:endParaRPr lang="en-US" altLang="zh-CN" dirty="0"/>
          </a:p>
          <a:p>
            <a:r>
              <a:rPr lang="zh-CN" altLang="en-US" dirty="0"/>
              <a:t>然后调整，小顶堆元素的个数要等于大顶堆的元素个数，或者比其多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zh-CN" altLang="en-US" dirty="0"/>
              <a:t>如果小顶堆的元素太多，就塞到大顶堆里，反之亦然</a:t>
            </a:r>
            <a:endParaRPr lang="en-US" altLang="zh-CN" dirty="0"/>
          </a:p>
          <a:p>
            <a:r>
              <a:rPr lang="zh-CN" altLang="en-US" dirty="0"/>
              <a:t>小顶堆的元素比所有大顶堆的元素都大，而且小顶堆的堆顶就是中位数。</a:t>
            </a:r>
            <a:endParaRPr lang="zh-CN" altLang="en-US" dirty="0"/>
          </a:p>
          <a:p>
            <a:r>
              <a:rPr lang="zh-CN" altLang="en-US" dirty="0"/>
              <a:t>时间复杂度𝑂</a:t>
            </a:r>
            <a:r>
              <a:rPr lang="en-US" altLang="zh-CN" dirty="0"/>
              <a:t>(</a:t>
            </a:r>
            <a:r>
              <a:rPr lang="zh-CN" altLang="en-US" dirty="0"/>
              <a:t>𝑛𝑙𝑜𝑔𝑛</a:t>
            </a:r>
            <a:r>
              <a:rPr lang="en-US" altLang="zh-CN" dirty="0"/>
              <a:t>)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poj3038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75" y="1734344"/>
            <a:ext cx="8667750" cy="4086225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poj3038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贪心，飞机经过的时候，只要能往上放就放，如果飞机满载了，就把终到站离当前目的地最远的踢掉就可以了</a:t>
            </a:r>
            <a:r>
              <a:rPr kumimoji="1" lang="zh-CN" altLang="en-US" dirty="0" smtClean="0"/>
              <a:t>。查询</a:t>
            </a:r>
            <a:r>
              <a:rPr kumimoji="1" lang="zh-CN" altLang="en-US" dirty="0"/>
              <a:t>终到站最远的</a:t>
            </a:r>
            <a:r>
              <a:rPr kumimoji="1" lang="zh-CN" altLang="en-US" dirty="0" smtClean="0"/>
              <a:t>乘客用堆维护即可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并查集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用集合中的某个元素来代表这个集合，该元素称为集合的代表</a:t>
            </a:r>
            <a:r>
              <a:rPr kumimoji="1" lang="zh-CN" altLang="en-US" dirty="0" smtClean="0"/>
              <a:t>元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</a:t>
            </a:r>
            <a:r>
              <a:rPr kumimoji="1" lang="zh-CN" altLang="en-US" dirty="0"/>
              <a:t>个集合内的所有元素组织成以代表元为根的树形</a:t>
            </a:r>
            <a:r>
              <a:rPr kumimoji="1" lang="zh-CN" altLang="en-US" dirty="0" smtClean="0"/>
              <a:t>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</a:t>
            </a:r>
            <a:r>
              <a:rPr kumimoji="1" lang="zh-CN" altLang="en-US" dirty="0"/>
              <a:t>每一个</a:t>
            </a:r>
            <a:r>
              <a:rPr kumimoji="1" lang="zh-CN" altLang="en-US" dirty="0" smtClean="0"/>
              <a:t>元素</a:t>
            </a:r>
            <a:r>
              <a:rPr kumimoji="1" lang="en-US" altLang="zh-CN" dirty="0" smtClean="0"/>
              <a:t>fa[x]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x</a:t>
            </a:r>
            <a:r>
              <a:rPr kumimoji="1" lang="zh-CN" altLang="en-US" dirty="0"/>
              <a:t>在树形结构上的父亲节点。如果</a:t>
            </a:r>
            <a:r>
              <a:rPr kumimoji="1" lang="en-US" altLang="zh-CN" dirty="0"/>
              <a:t>x</a:t>
            </a:r>
            <a:r>
              <a:rPr kumimoji="1" lang="zh-CN" altLang="en-US" dirty="0"/>
              <a:t>是根节点，则</a:t>
            </a:r>
            <a:r>
              <a:rPr kumimoji="1" lang="zh-CN" altLang="en-US" dirty="0" smtClean="0"/>
              <a:t>令</a:t>
            </a:r>
            <a:r>
              <a:rPr kumimoji="1" lang="en-US" altLang="zh-CN" dirty="0" smtClean="0"/>
              <a:t>fa[x]=x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查找：假设</a:t>
            </a:r>
            <a:r>
              <a:rPr kumimoji="1" lang="zh-CN" altLang="en-US" dirty="0"/>
              <a:t>需要确定</a:t>
            </a:r>
            <a:r>
              <a:rPr kumimoji="1" lang="en-US" altLang="zh-CN" dirty="0"/>
              <a:t>x</a:t>
            </a:r>
            <a:r>
              <a:rPr kumimoji="1" lang="zh-CN" altLang="en-US" dirty="0"/>
              <a:t>所在的的集合，也就是确定集合的代表元。可以</a:t>
            </a:r>
            <a:r>
              <a:rPr kumimoji="1" lang="zh-CN" altLang="en-US" dirty="0" smtClean="0"/>
              <a:t>沿着</a:t>
            </a:r>
            <a:r>
              <a:rPr kumimoji="1" lang="en-US" altLang="zh-CN" dirty="0" smtClean="0"/>
              <a:t>fa[x</a:t>
            </a:r>
            <a:r>
              <a:rPr kumimoji="1" lang="en-US" altLang="zh-CN" dirty="0"/>
              <a:t>]</a:t>
            </a:r>
            <a:r>
              <a:rPr kumimoji="1" lang="zh-CN" altLang="en-US" dirty="0"/>
              <a:t>不断在树形结构中向上移动，直到到达根节点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合并：找到两个节点对应的根节点，将一个根节点连接到另一个的下面（注意如果要保证复杂度需要将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小的连接到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大的下面，这个操作称为按秩合并）</a:t>
            </a:r>
            <a:endParaRPr kumimoji="1" lang="en-US" altLang="zh-CN" dirty="0" smtClean="0"/>
          </a:p>
          <a:p>
            <a:r>
              <a:rPr kumimoji="1" lang="zh-CN" altLang="en-US" dirty="0"/>
              <a:t>判断两个元素是否属于同一集合，只需要看他们的代表元是否相同即可。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并查集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注意到我们在一个集合里有用的元素就是根节点，所以保持一个集合原本的树形结构没有实际作用，我们需要快速查找集合里的根节点</a:t>
            </a:r>
            <a:endParaRPr kumimoji="1" lang="en-US" altLang="zh-CN" dirty="0" smtClean="0"/>
          </a:p>
          <a:p>
            <a:r>
              <a:rPr kumimoji="1" lang="zh-CN" altLang="en-US" dirty="0"/>
              <a:t>路径</a:t>
            </a:r>
            <a:r>
              <a:rPr kumimoji="1" lang="zh-CN" altLang="en-US" dirty="0" smtClean="0"/>
              <a:t>压缩：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为了</a:t>
            </a:r>
            <a:r>
              <a:rPr kumimoji="1" lang="zh-CN" altLang="en-US" dirty="0"/>
              <a:t>加快查找速度，查找时将</a:t>
            </a:r>
            <a:r>
              <a:rPr kumimoji="1" lang="en-US" altLang="zh-CN" dirty="0"/>
              <a:t>x</a:t>
            </a:r>
            <a:r>
              <a:rPr kumimoji="1" lang="zh-CN" altLang="en-US" dirty="0"/>
              <a:t>到根节点路径上的所有点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fa</a:t>
            </a:r>
            <a:r>
              <a:rPr kumimoji="1" lang="zh-CN" altLang="en-US" dirty="0" smtClean="0"/>
              <a:t>（</a:t>
            </a:r>
            <a:r>
              <a:rPr kumimoji="1" lang="zh-CN" altLang="en-US" dirty="0"/>
              <a:t>上级）设为根节点，该优化方法称为压缩路径。使用该优化后，平均复杂度可视为</a:t>
            </a:r>
            <a:r>
              <a:rPr kumimoji="1" lang="en-US" altLang="zh-CN" dirty="0"/>
              <a:t>Ackerman</a:t>
            </a:r>
            <a:r>
              <a:rPr kumimoji="1" lang="zh-CN" altLang="en-US" dirty="0"/>
              <a:t>函数的反函数，实际应用中可粗略认为其是一个常数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保证复杂度需要按秩合并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路径压缩，少一复杂度会被卡成</a:t>
            </a:r>
            <a:r>
              <a:rPr kumimoji="1" lang="en-US" altLang="zh-CN" dirty="0" smtClean="0"/>
              <a:t>logn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算法图例</a:t>
            </a:r>
            <a:endParaRPr kumimoji="1" lang="zh-CN" altLang="en-US" dirty="0"/>
          </a:p>
        </p:txBody>
      </p:sp>
      <p:pic>
        <p:nvPicPr>
          <p:cNvPr id="1026" name="Picture 2" descr="https://images2015.cnblogs.com/blog/1200887/201707/1200887-20170723225122057-31968166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265" y="1120775"/>
            <a:ext cx="5978659" cy="529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bzoj2456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空间限制</a:t>
            </a:r>
            <a:r>
              <a:rPr kumimoji="1" lang="en-US" altLang="zh-CN" dirty="0" smtClean="0">
                <a:solidFill>
                  <a:srgbClr val="FF0000"/>
                </a:solidFill>
              </a:rPr>
              <a:t>1MB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0993" y="1120775"/>
            <a:ext cx="5329988" cy="483609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代码示例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0" y="1519678"/>
            <a:ext cx="5359400" cy="1016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664178"/>
            <a:ext cx="5118100" cy="25781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poj1611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有一个学校，有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个学生，编号为</a:t>
            </a:r>
            <a:r>
              <a:rPr kumimoji="1" lang="en-US" altLang="zh-CN" dirty="0" smtClean="0"/>
              <a:t>0~N-1</a:t>
            </a:r>
            <a:r>
              <a:rPr kumimoji="1" lang="zh-CN" altLang="en-US" dirty="0"/>
              <a:t>，现在</a:t>
            </a:r>
            <a:r>
              <a:rPr kumimoji="1" lang="en-US" altLang="zh-CN" dirty="0"/>
              <a:t>0</a:t>
            </a:r>
            <a:r>
              <a:rPr kumimoji="1" lang="zh-CN" altLang="en-US" dirty="0"/>
              <a:t>号学生感染了非典，凡是和</a:t>
            </a:r>
            <a:r>
              <a:rPr kumimoji="1" lang="en-US" altLang="zh-CN" dirty="0"/>
              <a:t>0</a:t>
            </a:r>
            <a:r>
              <a:rPr kumimoji="1" lang="zh-CN" altLang="en-US" dirty="0"/>
              <a:t>在一个社团的人就会感染，并且这些人如果还参加了别的社团，他所在的社团照样全部感染，求感染的人数。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poj1611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并查集的变种，实质就是求</a:t>
            </a:r>
            <a:r>
              <a:rPr lang="en-US" altLang="zh-CN" b="0" dirty="0"/>
              <a:t>0</a:t>
            </a:r>
            <a:r>
              <a:rPr lang="zh-CN" altLang="en-US" b="0" dirty="0"/>
              <a:t>所在</a:t>
            </a:r>
            <a:r>
              <a:rPr lang="zh-CN" altLang="en-US" b="0" dirty="0" smtClean="0"/>
              <a:t>的集合的</a:t>
            </a:r>
            <a:r>
              <a:rPr lang="zh-CN" altLang="en-US" b="0" dirty="0"/>
              <a:t>结点数目。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cf277A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</a:t>
            </a:r>
            <a:r>
              <a:rPr kumimoji="1" lang="zh-CN" altLang="en-US" dirty="0"/>
              <a:t>员工，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种</a:t>
            </a:r>
            <a:r>
              <a:rPr kumimoji="1" lang="zh-CN" altLang="en-US" dirty="0"/>
              <a:t>语言，每个员工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会</a:t>
            </a:r>
            <a:r>
              <a:rPr kumimoji="1" lang="en-US" altLang="zh-CN" dirty="0" smtClean="0"/>
              <a:t>ki</a:t>
            </a:r>
            <a:r>
              <a:rPr kumimoji="1" lang="zh-CN" altLang="en-US" dirty="0" smtClean="0"/>
              <a:t>种</a:t>
            </a:r>
            <a:r>
              <a:rPr kumimoji="1" lang="zh-CN" altLang="en-US" dirty="0"/>
              <a:t>语言，</a:t>
            </a:r>
            <a:r>
              <a:rPr kumimoji="1" lang="en-US" altLang="zh-CN" dirty="0" smtClean="0"/>
              <a:t>ki</a:t>
            </a:r>
            <a:r>
              <a:rPr kumimoji="1" lang="zh-CN" altLang="en-US" dirty="0" smtClean="0"/>
              <a:t>可以</a:t>
            </a:r>
            <a:r>
              <a:rPr kumimoji="1" lang="zh-CN" altLang="en-US" dirty="0"/>
              <a:t>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，员工可以学习其他语言，问总共至少需要再学习多少门语言，可以使得两个员工之间可以直接或间接交流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n,m&lt;=1000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cf277A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显然相互之间可以直接或间接交流的员工会形成一个连通</a:t>
            </a:r>
            <a:r>
              <a:rPr kumimoji="1" lang="zh-CN" altLang="en-US" dirty="0" smtClean="0"/>
              <a:t>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zh-CN" altLang="en-US" dirty="0"/>
              <a:t>并查集维护连通</a:t>
            </a:r>
            <a:r>
              <a:rPr kumimoji="1" lang="zh-CN" altLang="en-US" dirty="0" smtClean="0"/>
              <a:t>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最后</a:t>
            </a:r>
            <a:r>
              <a:rPr kumimoji="1" lang="zh-CN" altLang="en-US" dirty="0"/>
              <a:t>连通块的个数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就</a:t>
            </a:r>
            <a:r>
              <a:rPr kumimoji="1" lang="zh-CN" altLang="en-US" dirty="0"/>
              <a:t>是需要再学习的语言</a:t>
            </a:r>
            <a:r>
              <a:rPr kumimoji="1" lang="zh-CN" altLang="en-US" dirty="0" smtClean="0"/>
              <a:t>个数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注意</a:t>
            </a:r>
            <a:r>
              <a:rPr kumimoji="1" lang="en-US" altLang="zh-CN" dirty="0" smtClean="0"/>
              <a:t>ki</a:t>
            </a:r>
            <a:r>
              <a:rPr kumimoji="1" lang="zh-CN" altLang="en-US" dirty="0" smtClean="0"/>
              <a:t>全部</a:t>
            </a:r>
            <a:r>
              <a:rPr kumimoji="1" lang="zh-CN" altLang="en-US" dirty="0"/>
              <a:t>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情况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poj1988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39" y="1523999"/>
            <a:ext cx="9704822" cy="4049220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poj1988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7" y="2043288"/>
            <a:ext cx="8672145" cy="2859783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关键代码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0" y="1473200"/>
            <a:ext cx="8318500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poj1182</a:t>
            </a:r>
            <a:r>
              <a:rPr kumimoji="1" lang="zh-CN" altLang="en-US" dirty="0" smtClean="0"/>
              <a:t>食物链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2" y="1120775"/>
            <a:ext cx="10678715" cy="5313363"/>
          </a:xfr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poj1182</a:t>
            </a:r>
            <a:r>
              <a:rPr kumimoji="1" lang="zh-CN" altLang="en-US" dirty="0" smtClean="0"/>
              <a:t>食物链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15" y="1120775"/>
            <a:ext cx="6415669" cy="53133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bzoj2456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50w</a:t>
            </a:r>
            <a:r>
              <a:rPr kumimoji="1" lang="zh-CN" altLang="en-US" dirty="0" smtClean="0"/>
              <a:t>的数组无论什么类型都开不下</a:t>
            </a:r>
            <a:endParaRPr kumimoji="1" lang="en-US" altLang="zh-CN" dirty="0" smtClean="0"/>
          </a:p>
          <a:p>
            <a:r>
              <a:rPr lang="zh-CN" altLang="en-US" dirty="0" smtClean="0"/>
              <a:t>注意这里</a:t>
            </a:r>
            <a:r>
              <a:rPr lang="zh-CN" altLang="en-US" dirty="0"/>
              <a:t>的众数定义有点</a:t>
            </a:r>
            <a:r>
              <a:rPr lang="zh-CN" altLang="en-US" dirty="0" smtClean="0"/>
              <a:t>不同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树状数组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长度为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数组</a:t>
            </a:r>
            <a:r>
              <a:rPr kumimoji="1" lang="en-US" altLang="zh-CN" dirty="0" smtClean="0"/>
              <a:t>a1,a2,an</a:t>
            </a:r>
            <a:r>
              <a:rPr kumimoji="1" lang="zh-CN" altLang="en-US" dirty="0"/>
              <a:t>，要求支持给某个位置增加</a:t>
            </a:r>
            <a:r>
              <a:rPr kumimoji="1" lang="zh-CN" altLang="en-US" dirty="0" smtClean="0"/>
              <a:t>常数</a:t>
            </a:r>
            <a:r>
              <a:rPr kumimoji="1" lang="en-US" altLang="zh-CN" dirty="0"/>
              <a:t>d</a:t>
            </a:r>
            <a:r>
              <a:rPr kumimoji="1" lang="zh-CN" altLang="en-US" dirty="0" smtClean="0"/>
              <a:t>和</a:t>
            </a:r>
            <a:r>
              <a:rPr kumimoji="1" lang="zh-CN" altLang="en-US" dirty="0"/>
              <a:t>查询前缀和的操作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普通</a:t>
            </a:r>
            <a:r>
              <a:rPr kumimoji="1" lang="zh-CN" altLang="en-US" dirty="0"/>
              <a:t>数组能很好的支持修改操作，但不能很好的支持查询前缀和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普通</a:t>
            </a:r>
            <a:r>
              <a:rPr kumimoji="1" lang="zh-CN" altLang="en-US" dirty="0"/>
              <a:t>前缀和数组能很好的支持查询操作，但不能很好的支持增加</a:t>
            </a:r>
            <a:r>
              <a:rPr kumimoji="1" lang="zh-CN" altLang="en-US" dirty="0" smtClean="0"/>
              <a:t>常数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；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树状数组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二者不能兼得，两种操作的复杂度不可能都是</a:t>
            </a:r>
            <a:r>
              <a:rPr kumimoji="1" lang="en-US" altLang="zh-CN" dirty="0"/>
              <a:t>O(1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 smtClean="0"/>
              <a:t>考虑</a:t>
            </a:r>
            <a:r>
              <a:rPr kumimoji="1" lang="zh-CN" altLang="en-US" dirty="0"/>
              <a:t>维护这样一个数组每个数组维护向前</a:t>
            </a:r>
            <a:r>
              <a:rPr kumimoji="1" lang="en-US" altLang="zh-CN" dirty="0"/>
              <a:t>2^k</a:t>
            </a:r>
            <a:r>
              <a:rPr kumimoji="1" lang="zh-CN" altLang="en-US" dirty="0"/>
              <a:t>（包括自身）个元素的和，其中</a:t>
            </a:r>
            <a:r>
              <a:rPr kumimoji="1" lang="en-US" altLang="zh-CN" dirty="0"/>
              <a:t>k </a:t>
            </a:r>
            <a:r>
              <a:rPr kumimoji="1" lang="zh-CN" altLang="en-US" dirty="0"/>
              <a:t>是该元素位置的二进制表示中末尾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的个数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为了</a:t>
            </a:r>
            <a:r>
              <a:rPr kumimoji="1" lang="zh-CN" altLang="en-US" dirty="0"/>
              <a:t>方便规定数组的起始下标为</a:t>
            </a:r>
            <a:r>
              <a:rPr kumimoji="1" lang="en-US" altLang="zh-CN" dirty="0" smtClean="0"/>
              <a:t>1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这样</a:t>
            </a:r>
            <a:r>
              <a:rPr kumimoji="1" lang="zh-CN" altLang="en-US" dirty="0"/>
              <a:t>两个操作是时间复杂度都是</a:t>
            </a:r>
            <a:r>
              <a:rPr kumimoji="1" lang="en-US" altLang="zh-CN" dirty="0"/>
              <a:t>O(logn)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树状数组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前面说到需要快速求出二进制末尾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lowbit(x)</a:t>
            </a:r>
            <a:r>
              <a:rPr kumimoji="1" lang="zh-CN" altLang="en-US" dirty="0" smtClean="0"/>
              <a:t>表示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转</a:t>
            </a:r>
            <a:r>
              <a:rPr kumimoji="1" lang="zh-CN" altLang="en-US" dirty="0"/>
              <a:t>成二进制后最后一个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位置所代表的数值，正好对应前述的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</a:t>
            </a:r>
            <a:r>
              <a:rPr kumimoji="1" lang="zh-CN" altLang="en-US" dirty="0"/>
              <a:t>二进制的性质可得</a:t>
            </a:r>
            <a:r>
              <a:rPr kumimoji="1" lang="en-US" altLang="zh-CN" dirty="0"/>
              <a:t>lowbit(x) = </a:t>
            </a:r>
            <a:r>
              <a:rPr kumimoji="1" lang="en-US" altLang="zh-CN" dirty="0" smtClean="0"/>
              <a:t>x&amp;-x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265" y="3244405"/>
            <a:ext cx="4643967" cy="298000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示例代码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131623"/>
            <a:ext cx="3314700" cy="5156200"/>
          </a:xfr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单点修改区间查询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给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加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，查询</a:t>
            </a:r>
            <a:r>
              <a:rPr kumimoji="1" lang="en-US" altLang="zh-CN" dirty="0" smtClean="0"/>
              <a:t>[L,R]</a:t>
            </a:r>
            <a:r>
              <a:rPr kumimoji="1" lang="zh-CN" altLang="en-US" dirty="0" smtClean="0"/>
              <a:t>的和用前缀和减法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区间修改单点查询，将原数组做差分，给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加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，给</a:t>
            </a:r>
            <a:r>
              <a:rPr kumimoji="1" lang="en-US" altLang="zh-CN" dirty="0" smtClean="0"/>
              <a:t>R+1</a:t>
            </a:r>
            <a:r>
              <a:rPr kumimoji="1" lang="zh-CN" altLang="en-US" dirty="0" smtClean="0"/>
              <a:t>减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，查询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的前缀和就是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对应的值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zh-CN" altLang="en-US" dirty="0"/>
              <a:t>一切满足区间减法的区间查询都可以用树状数组实现</a:t>
            </a:r>
            <a:endParaRPr lang="zh-CN" altLang="en-US" dirty="0"/>
          </a:p>
          <a:p>
            <a:r>
              <a:rPr lang="zh-CN" altLang="en-US" dirty="0"/>
              <a:t>可以实现查询前缀最大值、最小值或后缀最大值最小值等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3" y="1730021"/>
            <a:ext cx="4127500" cy="29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3" y="3206044"/>
            <a:ext cx="41402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poj2299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求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个数的数组的逆序对</a:t>
            </a:r>
            <a:endParaRPr kumimoji="1" lang="en-US" altLang="zh-CN" dirty="0" smtClean="0"/>
          </a:p>
          <a:p>
            <a:r>
              <a:rPr kumimoji="1" lang="en-US" altLang="zh-CN" dirty="0" smtClean="0"/>
              <a:t>n&lt;=100000,ai&lt;=10^9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可以用归并排序的方法求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poj2299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510506"/>
            <a:ext cx="10325100" cy="4533900"/>
          </a:xfr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线段树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一种特殊的二叉树</a:t>
            </a:r>
            <a:endParaRPr lang="zh-CN" altLang="en-US" dirty="0"/>
          </a:p>
          <a:p>
            <a:r>
              <a:rPr lang="zh-CN" altLang="en-US" dirty="0"/>
              <a:t>将一个区间划分成若干个不相交的子区间，每个区间在二叉树中</a:t>
            </a:r>
            <a:r>
              <a:rPr lang="zh-CN" altLang="en-US" dirty="0" smtClean="0"/>
              <a:t>用一</a:t>
            </a:r>
            <a:r>
              <a:rPr lang="zh-CN" altLang="en-US" dirty="0"/>
              <a:t>个结点表示</a:t>
            </a:r>
            <a:endParaRPr lang="zh-CN" altLang="en-US" dirty="0"/>
          </a:p>
          <a:p>
            <a:r>
              <a:rPr lang="zh-CN" altLang="en-US" dirty="0"/>
              <a:t>特别地，每个长度为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zh-CN" altLang="en-US" dirty="0"/>
              <a:t>区间对应二叉树中叶结点</a:t>
            </a:r>
            <a:endParaRPr lang="zh-CN" altLang="en-US" dirty="0"/>
          </a:p>
          <a:p>
            <a:r>
              <a:rPr lang="zh-CN" altLang="en-US" dirty="0"/>
              <a:t>非叶结点都有左右儿子，假设该结点表示的区间为</a:t>
            </a:r>
            <a:r>
              <a:rPr lang="en-US" altLang="zh-CN" dirty="0"/>
              <a:t>[l; r]</a:t>
            </a:r>
            <a:endParaRPr lang="en-US" altLang="zh-CN" dirty="0"/>
          </a:p>
          <a:p>
            <a:r>
              <a:rPr lang="zh-CN" altLang="en-US" dirty="0"/>
              <a:t>则左儿子表示的区间是</a:t>
            </a:r>
            <a:r>
              <a:rPr lang="en-US" altLang="zh-CN" dirty="0"/>
              <a:t>[l; (l + r)/2]</a:t>
            </a:r>
            <a:r>
              <a:rPr lang="zh-CN" altLang="en-US" dirty="0"/>
              <a:t>，右儿子表示的区间是</a:t>
            </a:r>
            <a:endParaRPr lang="zh-CN" altLang="en-US" dirty="0"/>
          </a:p>
          <a:p>
            <a:r>
              <a:rPr lang="en-US" altLang="zh-CN" dirty="0"/>
              <a:t>[(l + r)/2 + 1; r]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图例</a:t>
            </a:r>
            <a:endParaRPr kumimoji="1" lang="zh-CN" altLang="en-US" dirty="0"/>
          </a:p>
        </p:txBody>
      </p:sp>
      <p:pic>
        <p:nvPicPr>
          <p:cNvPr id="4" name="Picture 2" descr="https://gss1.bdstatic.com/-vo3dSag_xI4khGkpoWK1HF6hhy/baike/c0%3Dbaike92%2C5%2C5%2C92%2C30/sign=0622b6a868600c33e474d69a7b253a6a/bd3eb13533fa828bcb5fe85ffe1f4134970a5a0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2" y="1290108"/>
            <a:ext cx="68103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线段树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常见功能：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区间加法，区间求最值</a:t>
            </a:r>
            <a:endParaRPr kumimoji="1"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很方便的支持区间修改</a:t>
            </a:r>
            <a:endParaRPr lang="zh-CN" altLang="en-US" dirty="0"/>
          </a:p>
          <a:p>
            <a:r>
              <a:rPr lang="zh-CN" altLang="en-US" dirty="0"/>
              <a:t>单次操作的时间复杂度都是</a:t>
            </a:r>
            <a:r>
              <a:rPr lang="en-US" altLang="zh-CN" dirty="0"/>
              <a:t>O(logn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事实上线段树支持一切可以快速区间合并的操作，有非常多的奇妙用途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bzoj2456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我们可以只用</a:t>
            </a:r>
            <a:r>
              <a:rPr lang="en-US" altLang="zh-CN" dirty="0"/>
              <a:t>4</a:t>
            </a:r>
            <a:r>
              <a:rPr lang="zh-CN" altLang="en-US" dirty="0"/>
              <a:t>个变量搞定这个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zh-CN" altLang="en-US" dirty="0"/>
              <a:t>众数必然大于</a:t>
            </a:r>
            <a:r>
              <a:rPr lang="en-US" altLang="zh-CN" dirty="0"/>
              <a:t>(n+1)/2</a:t>
            </a:r>
            <a:r>
              <a:rPr lang="zh-CN" altLang="en-US" dirty="0"/>
              <a:t>，所以可以用一个变量记录当前的数是多少，以及它出现了多少次，将数一个一个</a:t>
            </a:r>
            <a:r>
              <a:rPr lang="zh-CN" altLang="en-US" dirty="0" smtClean="0"/>
              <a:t>读入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当前数和记录下来的数不同，则让这两个数抵消掉，让当前记录的数的</a:t>
            </a:r>
            <a:r>
              <a:rPr lang="zh-CN" altLang="en-US" dirty="0" smtClean="0"/>
              <a:t>个数减一，</a:t>
            </a:r>
            <a:r>
              <a:rPr lang="zh-CN" altLang="en-US" dirty="0"/>
              <a:t>否则，当前记录的数的</a:t>
            </a:r>
            <a:r>
              <a:rPr lang="zh-CN" altLang="en-US" dirty="0" smtClean="0"/>
              <a:t>个数加一，</a:t>
            </a:r>
            <a:r>
              <a:rPr lang="zh-CN" altLang="en-US" dirty="0"/>
              <a:t>如果</a:t>
            </a:r>
            <a:r>
              <a:rPr lang="zh-CN" altLang="en-US" dirty="0" smtClean="0"/>
              <a:t>当前数的</a:t>
            </a:r>
            <a:r>
              <a:rPr lang="zh-CN" altLang="en-US" dirty="0"/>
              <a:t>个数为</a:t>
            </a:r>
            <a:r>
              <a:rPr lang="en-US" altLang="zh-CN" dirty="0"/>
              <a:t>0</a:t>
            </a:r>
            <a:r>
              <a:rPr lang="zh-CN" altLang="en-US" dirty="0"/>
              <a:t>，那么来谁就是</a:t>
            </a:r>
            <a:r>
              <a:rPr lang="zh-CN" altLang="en-US" dirty="0" smtClean="0"/>
              <a:t>谁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线段树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一般的线段树</a:t>
            </a:r>
            <a:r>
              <a:rPr lang="zh-CN" altLang="en-US" dirty="0" smtClean="0"/>
              <a:t>通可以用数组或者结构体存储</a:t>
            </a:r>
            <a:endParaRPr lang="zh-CN" altLang="en-US" dirty="0"/>
          </a:p>
          <a:p>
            <a:r>
              <a:rPr lang="zh-CN" altLang="en-US" dirty="0"/>
              <a:t>类似于堆，如果当前结点的下标是</a:t>
            </a:r>
            <a:r>
              <a:rPr lang="en-US" altLang="zh-CN" dirty="0"/>
              <a:t>x</a:t>
            </a:r>
            <a:r>
              <a:rPr lang="zh-CN" altLang="en-US" dirty="0"/>
              <a:t>，那么左儿子的下标是</a:t>
            </a:r>
            <a:r>
              <a:rPr lang="en-US" altLang="zh-CN" dirty="0"/>
              <a:t>2x</a:t>
            </a:r>
            <a:r>
              <a:rPr lang="zh-CN" altLang="en-US" dirty="0"/>
              <a:t>，</a:t>
            </a:r>
            <a:r>
              <a:rPr lang="zh-CN" altLang="en-US" dirty="0" smtClean="0"/>
              <a:t>右儿子</a:t>
            </a:r>
            <a:r>
              <a:rPr lang="zh-CN" altLang="en-US" dirty="0"/>
              <a:t>的下标是</a:t>
            </a:r>
            <a:r>
              <a:rPr lang="en-US" altLang="zh-CN" dirty="0"/>
              <a:t>2x + 1</a:t>
            </a:r>
            <a:endParaRPr lang="en-US" altLang="zh-CN" dirty="0"/>
          </a:p>
          <a:p>
            <a:r>
              <a:rPr lang="zh-CN" altLang="en-US" dirty="0"/>
              <a:t>一般需要将数组的长度开到</a:t>
            </a:r>
            <a:r>
              <a:rPr lang="en-US" altLang="zh-CN" dirty="0"/>
              <a:t>4n</a:t>
            </a:r>
            <a:endParaRPr lang="en-US" altLang="zh-CN" dirty="0"/>
          </a:p>
          <a:p>
            <a:r>
              <a:rPr lang="zh-CN" altLang="en-US" dirty="0" smtClean="0"/>
              <a:t>需要什么结构体里就放什么，</a:t>
            </a:r>
            <a:r>
              <a:rPr lang="zh-CN" altLang="en-US" dirty="0"/>
              <a:t>比如：</a:t>
            </a:r>
            <a:endParaRPr lang="zh-CN" altLang="en-US" dirty="0"/>
          </a:p>
          <a:p>
            <a:r>
              <a:rPr lang="en-US" altLang="zh-CN" dirty="0" smtClean="0"/>
              <a:t>sum</a:t>
            </a:r>
            <a:r>
              <a:rPr lang="zh-CN" altLang="en-US" dirty="0" smtClean="0"/>
              <a:t>求</a:t>
            </a:r>
            <a:r>
              <a:rPr lang="zh-CN" altLang="en-US" dirty="0"/>
              <a:t>和数组，</a:t>
            </a:r>
            <a:r>
              <a:rPr lang="en-US" altLang="zh-CN" dirty="0" smtClean="0"/>
              <a:t>mx</a:t>
            </a:r>
            <a:r>
              <a:rPr lang="zh-CN" altLang="en-US" dirty="0" smtClean="0"/>
              <a:t>求</a:t>
            </a:r>
            <a:r>
              <a:rPr lang="zh-CN" altLang="en-US" dirty="0"/>
              <a:t>最大值数组，</a:t>
            </a:r>
            <a:r>
              <a:rPr lang="en-US" altLang="zh-CN" dirty="0" smtClean="0"/>
              <a:t>lazy</a:t>
            </a:r>
            <a:r>
              <a:rPr lang="zh-CN" altLang="en-US" dirty="0" smtClean="0"/>
              <a:t>懒惰</a:t>
            </a:r>
            <a:r>
              <a:rPr lang="zh-CN" altLang="en-US" dirty="0"/>
              <a:t>标记数组等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线段树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首先是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建</a:t>
            </a:r>
            <a:r>
              <a:rPr lang="zh-CN" altLang="en-US" dirty="0"/>
              <a:t>初始的树</a:t>
            </a:r>
            <a:endParaRPr lang="zh-CN" altLang="en-US" dirty="0"/>
          </a:p>
          <a:p>
            <a:r>
              <a:rPr lang="zh-CN" altLang="en-US" dirty="0"/>
              <a:t>分单点修改和区间修改两种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操作</a:t>
            </a:r>
            <a:r>
              <a:rPr lang="zh-CN" altLang="en-US" dirty="0"/>
              <a:t>，其中区间修改需要</a:t>
            </a:r>
            <a:r>
              <a:rPr lang="en-US" altLang="zh-CN" dirty="0" smtClean="0"/>
              <a:t>lazy</a:t>
            </a:r>
            <a:r>
              <a:rPr lang="zh-CN" altLang="en-US" dirty="0" smtClean="0"/>
              <a:t>标记</a:t>
            </a:r>
            <a:endParaRPr lang="zh-CN" altLang="en-US" dirty="0"/>
          </a:p>
          <a:p>
            <a:r>
              <a:rPr lang="zh-CN" altLang="en-US" dirty="0"/>
              <a:t>最后是进行区间查询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操作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build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790700"/>
            <a:ext cx="64770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change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132806"/>
            <a:ext cx="6489700" cy="3289300"/>
          </a:xfr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query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2342444"/>
            <a:ext cx="7493000" cy="22733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lazy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区间修改需要用到懒标记</a:t>
            </a:r>
            <a:endParaRPr lang="zh-CN" altLang="en-US" dirty="0"/>
          </a:p>
          <a:p>
            <a:r>
              <a:rPr lang="zh-CN" altLang="en-US" dirty="0"/>
              <a:t>懒标记就是将标记暂时放在一个结点上代表整个区间</a:t>
            </a:r>
            <a:endParaRPr lang="zh-CN" altLang="en-US" dirty="0"/>
          </a:p>
          <a:p>
            <a:r>
              <a:rPr lang="zh-CN" altLang="en-US" dirty="0"/>
              <a:t>如果需要用到被标记区间的一部分，则将标记下</a:t>
            </a:r>
            <a:r>
              <a:rPr lang="zh-CN" altLang="en-US" dirty="0" smtClean="0"/>
              <a:t>传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change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59" y="1120775"/>
            <a:ext cx="6933581" cy="5313363"/>
          </a:xfr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query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1796256"/>
            <a:ext cx="7429500" cy="3962400"/>
          </a:xfr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poj3468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个数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 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... , 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. </a:t>
            </a:r>
            <a:r>
              <a:rPr lang="zh-CN" altLang="en-US" dirty="0"/>
              <a:t>你需要处理两种操作，一种操作是在一个区间上每个数都增加一个数</a:t>
            </a:r>
            <a:r>
              <a:rPr lang="zh-CN" altLang="en-US" dirty="0" smtClean="0"/>
              <a:t>，另一</a:t>
            </a:r>
            <a:r>
              <a:rPr lang="zh-CN" altLang="en-US" dirty="0"/>
              <a:t>种操作是查询一个区间所有数的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sk-SK" altLang="zh-CN" dirty="0"/>
              <a:t>1 ≤ </a:t>
            </a:r>
            <a:r>
              <a:rPr lang="sk-SK" altLang="zh-CN" i="1" dirty="0"/>
              <a:t>N</a:t>
            </a:r>
            <a:r>
              <a:rPr lang="sk-SK" altLang="zh-CN" dirty="0"/>
              <a:t>,</a:t>
            </a:r>
            <a:r>
              <a:rPr lang="sk-SK" altLang="zh-CN" i="1" dirty="0"/>
              <a:t>Q</a:t>
            </a:r>
            <a:r>
              <a:rPr lang="sk-SK" altLang="zh-CN" dirty="0"/>
              <a:t> ≤ 100000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poj3468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线段树区间修改区间查询裸题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套用上面的模板即可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注意要用</a:t>
            </a:r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long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线性数据结构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  <a:r>
              <a:rPr lang="en-US" altLang="zh-CN" dirty="0"/>
              <a:t>(vector)</a:t>
            </a:r>
            <a:r>
              <a:rPr lang="zh-CN" altLang="en-US" dirty="0">
                <a:sym typeface="+mn-ea"/>
              </a:rPr>
              <a:t>，栈</a:t>
            </a:r>
            <a:r>
              <a:rPr lang="en-US" altLang="zh-CN" dirty="0">
                <a:sym typeface="+mn-ea"/>
              </a:rPr>
              <a:t>(stack)</a:t>
            </a:r>
            <a:r>
              <a:rPr lang="zh-CN" altLang="en-US" dirty="0"/>
              <a:t>，队列</a:t>
            </a:r>
            <a:r>
              <a:rPr lang="en-US" altLang="zh-CN" dirty="0"/>
              <a:t>(queue)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虽然这些东西</a:t>
            </a:r>
            <a:r>
              <a:rPr lang="en-US" altLang="zh-CN" dirty="0"/>
              <a:t>stl</a:t>
            </a:r>
            <a:r>
              <a:rPr lang="zh-CN" altLang="en-US" dirty="0"/>
              <a:t>都给你准备好了，但是一般还是自己手写常数更小</a:t>
            </a:r>
            <a:r>
              <a:rPr lang="zh-CN" altLang="en-US" dirty="0" smtClean="0"/>
              <a:t>一些</a:t>
            </a:r>
            <a:endParaRPr lang="en-US" altLang="zh-CN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for watching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链表的</a:t>
            </a:r>
            <a:r>
              <a:rPr kumimoji="1" lang="zh-CN" altLang="en-US" dirty="0"/>
              <a:t>特点是用一组任意的存储单元存储线性表的数据元素（这组存储单元可以是连续的，也可以是不连续的）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因此</a:t>
            </a:r>
            <a:r>
              <a:rPr kumimoji="1" lang="zh-CN" altLang="en-US" dirty="0"/>
              <a:t>，为了表示每个数据</a:t>
            </a:r>
            <a:r>
              <a:rPr kumimoji="1" lang="zh-CN" altLang="en-US" dirty="0" smtClean="0"/>
              <a:t>元素与其</a:t>
            </a:r>
            <a:r>
              <a:rPr kumimoji="1" lang="zh-CN" altLang="en-US" dirty="0"/>
              <a:t>直接后继数据</a:t>
            </a:r>
            <a:r>
              <a:rPr kumimoji="1" lang="zh-CN" altLang="en-US" dirty="0" smtClean="0"/>
              <a:t>元素之间</a:t>
            </a:r>
            <a:r>
              <a:rPr kumimoji="1" lang="zh-CN" altLang="en-US" dirty="0"/>
              <a:t>的逻辑关系，对数据</a:t>
            </a:r>
            <a:r>
              <a:rPr kumimoji="1" lang="zh-CN" altLang="en-US" dirty="0" smtClean="0"/>
              <a:t>元素来说</a:t>
            </a:r>
            <a:r>
              <a:rPr kumimoji="1" lang="zh-CN" altLang="en-US" dirty="0"/>
              <a:t>，除了存储其本身的信息之外，还需存储一个指示其直接后继的信息（即直接后继的存储位置）。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4" y="3777456"/>
            <a:ext cx="8673296" cy="19565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641">
      <a:dk1>
        <a:srgbClr val="FFFFFF"/>
      </a:dk1>
      <a:lt1>
        <a:srgbClr val="3D3F41"/>
      </a:lt1>
      <a:dk2>
        <a:srgbClr val="FFFFFF"/>
      </a:dk2>
      <a:lt2>
        <a:srgbClr val="3D3F41"/>
      </a:lt2>
      <a:accent1>
        <a:srgbClr val="47B6E7"/>
      </a:accent1>
      <a:accent2>
        <a:srgbClr val="628EE3"/>
      </a:accent2>
      <a:accent3>
        <a:srgbClr val="2BC3B5"/>
      </a:accent3>
      <a:accent4>
        <a:srgbClr val="92D050"/>
      </a:accent4>
      <a:accent5>
        <a:srgbClr val="C00000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0</TotalTime>
  <Words>5924</Words>
  <Application>WPS 演示</Application>
  <PresentationFormat>宽屏</PresentationFormat>
  <Paragraphs>453</Paragraphs>
  <Slides>80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2" baseType="lpstr">
      <vt:lpstr>Arial</vt:lpstr>
      <vt:lpstr>宋体</vt:lpstr>
      <vt:lpstr>Wingdings</vt:lpstr>
      <vt:lpstr>微软雅黑</vt:lpstr>
      <vt:lpstr>Webdings</vt:lpstr>
      <vt:lpstr>仿宋</vt:lpstr>
      <vt:lpstr>幼圆</vt:lpstr>
      <vt:lpstr>Arial Unicode MS</vt:lpstr>
      <vt:lpstr>Calibri</vt:lpstr>
      <vt:lpstr>BatangChe</vt:lpstr>
      <vt:lpstr>A000120140530A99PPBG</vt:lpstr>
      <vt:lpstr>Paint.Picture</vt:lpstr>
      <vt:lpstr>DataStructure</vt:lpstr>
      <vt:lpstr>什么是数据结构</vt:lpstr>
      <vt:lpstr>列表</vt:lpstr>
      <vt:lpstr>变量</vt:lpstr>
      <vt:lpstr>bzoj2456</vt:lpstr>
      <vt:lpstr>bzoj2456</vt:lpstr>
      <vt:lpstr>bzoj2456</vt:lpstr>
      <vt:lpstr>线性数据结构</vt:lpstr>
      <vt:lpstr>链表</vt:lpstr>
      <vt:lpstr>链表</vt:lpstr>
      <vt:lpstr>链表的用处</vt:lpstr>
      <vt:lpstr>代码示例</vt:lpstr>
      <vt:lpstr>poj3750</vt:lpstr>
      <vt:lpstr>poj3750</vt:lpstr>
      <vt:lpstr>vector</vt:lpstr>
      <vt:lpstr>vector</vt:lpstr>
      <vt:lpstr>栈</vt:lpstr>
      <vt:lpstr>栈</vt:lpstr>
      <vt:lpstr>一个段子</vt:lpstr>
      <vt:lpstr>栈</vt:lpstr>
      <vt:lpstr>problem1</vt:lpstr>
      <vt:lpstr>problem1</vt:lpstr>
      <vt:lpstr>problem2</vt:lpstr>
      <vt:lpstr>problem2</vt:lpstr>
      <vt:lpstr>单调栈</vt:lpstr>
      <vt:lpstr>单调栈</vt:lpstr>
      <vt:lpstr>poj2559</vt:lpstr>
      <vt:lpstr>poj2559</vt:lpstr>
      <vt:lpstr>最大无坏点子矩阵</vt:lpstr>
      <vt:lpstr>最大无坏点子矩阵</vt:lpstr>
      <vt:lpstr>队列</vt:lpstr>
      <vt:lpstr>单调队列</vt:lpstr>
      <vt:lpstr>单调队列</vt:lpstr>
      <vt:lpstr>单调队列</vt:lpstr>
      <vt:lpstr>poj2823</vt:lpstr>
      <vt:lpstr>poj2823</vt:lpstr>
      <vt:lpstr>poj1821</vt:lpstr>
      <vt:lpstr>poj1821</vt:lpstr>
      <vt:lpstr>二叉堆</vt:lpstr>
      <vt:lpstr>二叉堆</vt:lpstr>
      <vt:lpstr>二叉堆的应用</vt:lpstr>
      <vt:lpstr>priority_queue</vt:lpstr>
      <vt:lpstr>POJ3784</vt:lpstr>
      <vt:lpstr>poj3784</vt:lpstr>
      <vt:lpstr>poj3038</vt:lpstr>
      <vt:lpstr>poj3038</vt:lpstr>
      <vt:lpstr>并查集</vt:lpstr>
      <vt:lpstr>并查集</vt:lpstr>
      <vt:lpstr>算法图例</vt:lpstr>
      <vt:lpstr>代码示例</vt:lpstr>
      <vt:lpstr>poj1611</vt:lpstr>
      <vt:lpstr>poj1611</vt:lpstr>
      <vt:lpstr>cf277A</vt:lpstr>
      <vt:lpstr>cf277A</vt:lpstr>
      <vt:lpstr>poj1988</vt:lpstr>
      <vt:lpstr>poj1988</vt:lpstr>
      <vt:lpstr>关键代码</vt:lpstr>
      <vt:lpstr>poj1182食物链</vt:lpstr>
      <vt:lpstr>poj1182食物链</vt:lpstr>
      <vt:lpstr>树状数组</vt:lpstr>
      <vt:lpstr>树状数组</vt:lpstr>
      <vt:lpstr>树状数组</vt:lpstr>
      <vt:lpstr>示例代码</vt:lpstr>
      <vt:lpstr>应用</vt:lpstr>
      <vt:lpstr>poj2299</vt:lpstr>
      <vt:lpstr>poj2299</vt:lpstr>
      <vt:lpstr>线段树</vt:lpstr>
      <vt:lpstr>图例</vt:lpstr>
      <vt:lpstr>线段树</vt:lpstr>
      <vt:lpstr>线段树</vt:lpstr>
      <vt:lpstr>线段树</vt:lpstr>
      <vt:lpstr>build</vt:lpstr>
      <vt:lpstr>change</vt:lpstr>
      <vt:lpstr>query</vt:lpstr>
      <vt:lpstr>lazy</vt:lpstr>
      <vt:lpstr>change</vt:lpstr>
      <vt:lpstr>query</vt:lpstr>
      <vt:lpstr>poj3468</vt:lpstr>
      <vt:lpstr>poj3468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DataStructure</dc:title>
  <dc:creator>289751471@qq.com</dc:creator>
  <cp:lastModifiedBy>STU</cp:lastModifiedBy>
  <cp:revision>93</cp:revision>
  <dcterms:created xsi:type="dcterms:W3CDTF">2018-10-03T17:38:00Z</dcterms:created>
  <dcterms:modified xsi:type="dcterms:W3CDTF">2018-10-06T07:49:19Z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