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1087" r:id="rId4"/>
    <p:sldId id="1458" r:id="rId5"/>
    <p:sldId id="1459" r:id="rId6"/>
    <p:sldId id="1460" r:id="rId7"/>
    <p:sldId id="1461" r:id="rId8"/>
    <p:sldId id="1462" r:id="rId9"/>
    <p:sldId id="1463" r:id="rId10"/>
    <p:sldId id="1464" r:id="rId11"/>
    <p:sldId id="1465" r:id="rId12"/>
    <p:sldId id="1466" r:id="rId13"/>
    <p:sldId id="1467" r:id="rId14"/>
    <p:sldId id="1468" r:id="rId15"/>
    <p:sldId id="1469" r:id="rId16"/>
    <p:sldId id="1470" r:id="rId17"/>
    <p:sldId id="1471" r:id="rId18"/>
    <p:sldId id="1472" r:id="rId19"/>
    <p:sldId id="1473" r:id="rId20"/>
    <p:sldId id="1474" r:id="rId21"/>
    <p:sldId id="1475" r:id="rId22"/>
    <p:sldId id="1476" r:id="rId23"/>
    <p:sldId id="1477" r:id="rId24"/>
    <p:sldId id="1229" r:id="rId25"/>
    <p:sldId id="1230" r:id="rId26"/>
    <p:sldId id="1231" r:id="rId27"/>
    <p:sldId id="1232" r:id="rId28"/>
    <p:sldId id="1233" r:id="rId29"/>
    <p:sldId id="1234" r:id="rId30"/>
    <p:sldId id="1235" r:id="rId32"/>
    <p:sldId id="1236" r:id="rId33"/>
    <p:sldId id="1237" r:id="rId34"/>
    <p:sldId id="1238" r:id="rId35"/>
    <p:sldId id="1239" r:id="rId36"/>
    <p:sldId id="1240" r:id="rId37"/>
    <p:sldId id="1241" r:id="rId38"/>
    <p:sldId id="1242" r:id="rId39"/>
    <p:sldId id="1243" r:id="rId40"/>
    <p:sldId id="1244" r:id="rId41"/>
    <p:sldId id="1245" r:id="rId42"/>
    <p:sldId id="1246" r:id="rId43"/>
    <p:sldId id="1247" r:id="rId44"/>
    <p:sldId id="1287" r:id="rId45"/>
    <p:sldId id="1288" r:id="rId46"/>
    <p:sldId id="1289" r:id="rId47"/>
    <p:sldId id="1290" r:id="rId48"/>
    <p:sldId id="1291" r:id="rId49"/>
    <p:sldId id="1292" r:id="rId50"/>
    <p:sldId id="1293" r:id="rId51"/>
    <p:sldId id="1294" r:id="rId52"/>
    <p:sldId id="1295" r:id="rId53"/>
    <p:sldId id="1296" r:id="rId54"/>
    <p:sldId id="1297" r:id="rId55"/>
    <p:sldId id="1300" r:id="rId56"/>
    <p:sldId id="1301" r:id="rId57"/>
    <p:sldId id="1307" r:id="rId58"/>
    <p:sldId id="1392" r:id="rId59"/>
    <p:sldId id="1393" r:id="rId60"/>
    <p:sldId id="1394" r:id="rId61"/>
    <p:sldId id="1395" r:id="rId62"/>
    <p:sldId id="1396" r:id="rId63"/>
    <p:sldId id="1397" r:id="rId64"/>
    <p:sldId id="1398" r:id="rId65"/>
    <p:sldId id="1399" r:id="rId66"/>
    <p:sldId id="1400" r:id="rId67"/>
    <p:sldId id="1401" r:id="rId68"/>
    <p:sldId id="1402" r:id="rId69"/>
    <p:sldId id="1403" r:id="rId70"/>
    <p:sldId id="1425" r:id="rId71"/>
    <p:sldId id="1426" r:id="rId72"/>
    <p:sldId id="1427" r:id="rId7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770" y="1431824"/>
            <a:ext cx="6872756" cy="3865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5830" y="5512523"/>
            <a:ext cx="5886637" cy="4510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 indent="601345" fontAlgn="auto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【http://www.cnblogs.com/CtrlCV/p/5621167.html】</a:t>
            </a:r>
            <a:endParaRPr lang="zh-CN" altLang="en-US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矩阵就是排成矩形的数表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5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934335" y="1090930"/>
            <a:ext cx="6323965" cy="279971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8800" b="1" strike="noStrike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OI</a:t>
            </a:r>
            <a:r>
              <a:rPr lang="zh-CN" altLang="en-US" sz="8800" b="1" strike="noStrike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中的数学初探</a:t>
            </a:r>
            <a:endParaRPr lang="zh-CN" altLang="en-US" sz="8800" b="1" strike="noStrike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2048995" y="4497151"/>
            <a:ext cx="8095129" cy="11068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sz="33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PKU</a:t>
            </a:r>
            <a:endParaRPr lang="zh-CN" altLang="en-US" sz="3300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algn="ctr"/>
            <a:r>
              <a:rPr lang="zh-CN" altLang="en-US" sz="33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唐正纲</a:t>
            </a:r>
            <a:endParaRPr lang="zh-CN" altLang="en-US" sz="3300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78155"/>
            <a:ext cx="72955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分解质因数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71270"/>
            <a:ext cx="9873615" cy="41078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枚举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sqrt(n)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内所有数，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O(sqrt(n))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（或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sqrt(n)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内所有质数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O(sqrt(n)/log(n))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）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我们有多组询问，所有数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&lt;=N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，有没有更快方法？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线性筛得出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mindiv[i] (2&lt;=i&lt;=N) 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对于询问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，不断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/=mindiv[x]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即可 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初始化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O(n)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，单次询问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O(log(N))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78155"/>
            <a:ext cx="72955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约数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71270"/>
            <a:ext cx="9873615" cy="3438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的约数有哪些？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枚举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x(1&lt;=x&lt;=sqrt(n))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试除，若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能整除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x,n/x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均为约数。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设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d[i]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表示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的约数个数。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问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d[1]+d[2]+...+d[n]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。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/>
          <p:nvPr/>
        </p:nvGraphicFramePr>
        <p:xfrm>
          <a:off x="1949450" y="4084955"/>
          <a:ext cx="4842510" cy="72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" imgW="71628000" imgH="10668000" progId="">
                  <p:embed/>
                </p:oleObj>
              </mc:Choice>
              <mc:Fallback>
                <p:oleObj name="" r:id="rId1" imgW="71628000" imgH="10668000" progId="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9450" y="4084955"/>
                        <a:ext cx="4842510" cy="72136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78155"/>
            <a:ext cx="72955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约数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71270"/>
            <a:ext cx="9873615" cy="47771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已知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分解质因数为 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n=p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9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n1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9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n2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...p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q</a:t>
            </a:r>
            <a:r>
              <a:rPr lang="en-US" altLang="zh-CN" sz="29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nq   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(P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1~q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为质数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问</a:t>
            </a:r>
            <a:r>
              <a:rPr 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d(n)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？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若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a=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9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n1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9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n2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...p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q</a:t>
            </a:r>
            <a:r>
              <a:rPr lang="en-US" altLang="zh-CN" sz="29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nq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b=p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9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n'1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9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n'2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...p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q</a:t>
            </a:r>
            <a:r>
              <a:rPr lang="en-US" altLang="zh-CN" sz="29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n'q</a:t>
            </a:r>
            <a:endParaRPr lang="en-US" altLang="zh-CN" sz="2900" baseline="30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则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是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的约数的充要条件是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&gt;=n'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&amp;n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&gt;=n'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&amp;...&amp;n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q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&gt;=n'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q</a:t>
            </a:r>
            <a:endParaRPr lang="en-US" altLang="zh-CN" sz="2900" baseline="-25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所以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ans=(n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+1)(n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+1)...(n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q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+1)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设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d2(n)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表示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的约数之和，求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d2(n)?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5" name="对象 4">
            <a:hlinkClick r:id="" action="ppaction://ole?verb=0"/>
          </p:cNvPr>
          <p:cNvGraphicFramePr/>
          <p:nvPr/>
        </p:nvGraphicFramePr>
        <p:xfrm>
          <a:off x="1919605" y="5346065"/>
          <a:ext cx="9940290" cy="69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1" imgW="92049600" imgH="6400800" progId="">
                  <p:embed/>
                </p:oleObj>
              </mc:Choice>
              <mc:Fallback>
                <p:oleObj name="" r:id="rId1" imgW="92049600" imgH="6400800" progId="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9605" y="5346065"/>
                        <a:ext cx="9940290" cy="69151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78155"/>
            <a:ext cx="72955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约数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71270"/>
            <a:ext cx="10086975" cy="54463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algn="l" fontAlgn="auto">
              <a:lnSpc>
                <a:spcPct val="150000"/>
              </a:lnSpc>
            </a:pP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NOIP 2009 Hankson的趣味题</a:t>
            </a:r>
            <a:endParaRPr lang="en-US" altLang="zh-CN" sz="29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algn="l" fontAlgn="auto">
              <a:lnSpc>
                <a:spcPct val="150000"/>
              </a:lnSpc>
            </a:pP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T组询问，问x的数量.</a:t>
            </a:r>
            <a:endParaRPr lang="en-US" altLang="zh-CN" sz="29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algn="l" fontAlgn="auto">
              <a:lnSpc>
                <a:spcPct val="150000"/>
              </a:lnSpc>
            </a:pP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满足1.gcd(x, a</a:t>
            </a:r>
            <a:r>
              <a:rPr lang="en-US" altLang="zh-CN" sz="2900" baseline="-250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) = a</a:t>
            </a:r>
            <a:r>
              <a:rPr lang="en-US" altLang="zh-CN" sz="2900" baseline="-250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2.lcm(x, b</a:t>
            </a:r>
            <a:r>
              <a:rPr lang="en-US" altLang="zh-CN" sz="2900" baseline="-250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) = b</a:t>
            </a:r>
            <a:r>
              <a:rPr lang="en-US" altLang="zh-CN" sz="2900" baseline="-250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.</a:t>
            </a:r>
            <a:endParaRPr lang="en-US" altLang="zh-CN" sz="29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T&lt;=2000</a:t>
            </a:r>
            <a:r>
              <a:rPr lang="zh-CN" altLang="en-US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900" baseline="-25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, a</a:t>
            </a:r>
            <a:r>
              <a:rPr lang="en-US" altLang="zh-CN" sz="2900" baseline="-25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, b</a:t>
            </a:r>
            <a:r>
              <a:rPr lang="en-US" altLang="zh-CN" sz="2900" baseline="-25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, b</a:t>
            </a:r>
            <a:r>
              <a:rPr lang="en-US" altLang="zh-CN" sz="2900" baseline="-25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 &lt;= 1e9.</a:t>
            </a:r>
            <a:endParaRPr lang="en-US" altLang="zh-CN" sz="29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条件</a:t>
            </a:r>
            <a:r>
              <a:rPr lang="en-US" altLang="zh-CN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可视为</a:t>
            </a:r>
            <a:r>
              <a:rPr lang="en-US" altLang="zh-CN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gcd(x/a</a:t>
            </a:r>
            <a:r>
              <a:rPr lang="en-US" altLang="zh-CN" sz="2900" baseline="-25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,a</a:t>
            </a:r>
            <a:r>
              <a:rPr lang="en-US" altLang="zh-CN" sz="2900" baseline="-25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/a</a:t>
            </a:r>
            <a:r>
              <a:rPr lang="en-US" altLang="zh-CN" sz="2900" baseline="-25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)=1;</a:t>
            </a:r>
            <a:endParaRPr lang="en-US" altLang="zh-CN" sz="29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条件</a:t>
            </a:r>
            <a:r>
              <a:rPr lang="en-US" altLang="zh-CN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中</a:t>
            </a:r>
            <a:r>
              <a:rPr lang="en-US" altLang="zh-CN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lcm(x,b</a:t>
            </a:r>
            <a:r>
              <a:rPr lang="en-US" altLang="zh-CN" sz="2900" baseline="-25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)=x*b</a:t>
            </a:r>
            <a:r>
              <a:rPr lang="en-US" altLang="zh-CN" sz="2900" baseline="-25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/gcd(x,b</a:t>
            </a:r>
            <a:r>
              <a:rPr lang="en-US" altLang="zh-CN" sz="2900" baseline="-25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，代入后移项得</a:t>
            </a:r>
            <a:r>
              <a:rPr lang="en-US" altLang="zh-CN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gcd(x,b</a:t>
            </a:r>
            <a:r>
              <a:rPr lang="en-US" altLang="zh-CN" sz="2900" baseline="-25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)=x*b</a:t>
            </a:r>
            <a:r>
              <a:rPr lang="en-US" altLang="zh-CN" sz="2900" baseline="-25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/b1.</a:t>
            </a:r>
            <a:r>
              <a:rPr lang="zh-CN" altLang="en-US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即</a:t>
            </a:r>
            <a:r>
              <a:rPr lang="en-US" altLang="zh-CN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gcd(b</a:t>
            </a:r>
            <a:r>
              <a:rPr lang="en-US" altLang="zh-CN" sz="2900" baseline="-25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/b</a:t>
            </a:r>
            <a:r>
              <a:rPr lang="en-US" altLang="zh-CN" sz="2900" baseline="-25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,b</a:t>
            </a:r>
            <a:r>
              <a:rPr lang="en-US" altLang="zh-CN" sz="2900" baseline="-25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/x)=1</a:t>
            </a:r>
            <a:r>
              <a:rPr lang="zh-CN" altLang="en-US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，枚举</a:t>
            </a:r>
            <a:r>
              <a:rPr lang="en-US" altLang="zh-CN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900" baseline="-250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的约数代入</a:t>
            </a:r>
            <a:r>
              <a:rPr lang="en-US" altLang="zh-CN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1,2</a:t>
            </a:r>
            <a:r>
              <a:rPr lang="zh-CN" altLang="en-US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检测即可。（打表发现，</a:t>
            </a:r>
            <a:r>
              <a:rPr lang="en-US" altLang="zh-CN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1e9</a:t>
            </a:r>
            <a:r>
              <a:rPr lang="zh-CN" altLang="en-US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内的约数数量不会超过</a:t>
            </a:r>
            <a:r>
              <a:rPr lang="en-US" altLang="zh-CN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2000</a:t>
            </a:r>
            <a:r>
              <a:rPr lang="zh-CN" altLang="en-US" sz="2900" dirty="0" smtClean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）</a:t>
            </a:r>
            <a:endParaRPr lang="zh-CN" altLang="en-US" sz="2900" dirty="0" smtClean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78155"/>
            <a:ext cx="72955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约数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71270"/>
            <a:ext cx="9873615" cy="20993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BZOJ 2721 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樱花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 dirty="0" smtClean="0">
                <a:solidFill>
                  <a:schemeClr val="bg1"/>
                </a:solidFill>
                <a:sym typeface="+mn-ea"/>
              </a:rPr>
              <a:t>求</a:t>
            </a:r>
            <a:r>
              <a:rPr lang="en-US" altLang="zh-CN" sz="2900" dirty="0" smtClean="0">
                <a:solidFill>
                  <a:schemeClr val="bg1"/>
                </a:solidFill>
                <a:sym typeface="+mn-ea"/>
              </a:rPr>
              <a:t>1/x+1/y=1/(n!)</a:t>
            </a:r>
            <a:r>
              <a:rPr lang="zh-CN" altLang="en-US" sz="2900" dirty="0" smtClean="0">
                <a:solidFill>
                  <a:schemeClr val="bg1"/>
                </a:solidFill>
                <a:sym typeface="+mn-ea"/>
              </a:rPr>
              <a:t>的正整数解的数量，</a:t>
            </a:r>
            <a:r>
              <a:rPr lang="en-US" altLang="zh-CN" sz="2900" dirty="0" smtClean="0">
                <a:solidFill>
                  <a:schemeClr val="bg1"/>
                </a:solidFill>
                <a:sym typeface="+mn-ea"/>
              </a:rPr>
              <a:t>mod 1e9+7  n&lt;=10w</a:t>
            </a:r>
            <a:endParaRPr lang="en-US" altLang="zh-CN" sz="2900" dirty="0" smtClean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显然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y&gt;n!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，设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y=n!+d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，即：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/>
          <p:nvPr/>
        </p:nvGraphicFramePr>
        <p:xfrm>
          <a:off x="1902460" y="3370580"/>
          <a:ext cx="3523615" cy="3269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3469600" imgH="30175200" progId="">
                  <p:embed/>
                </p:oleObj>
              </mc:Choice>
              <mc:Fallback>
                <p:oleObj name="" r:id="rId1" imgW="23469600" imgH="30175200" progId="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2460" y="3370580"/>
                        <a:ext cx="3523615" cy="326961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358890" y="4627245"/>
            <a:ext cx="5099050" cy="53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900">
                <a:solidFill>
                  <a:schemeClr val="bg1"/>
                </a:solidFill>
              </a:rPr>
              <a:t>问题变为</a:t>
            </a:r>
            <a:r>
              <a:rPr lang="en-US" altLang="zh-CN" sz="2900">
                <a:solidFill>
                  <a:schemeClr val="bg1"/>
                </a:solidFill>
              </a:rPr>
              <a:t>d[(n!)</a:t>
            </a:r>
            <a:r>
              <a:rPr lang="en-US" altLang="zh-CN" sz="2900" baseline="30000">
                <a:solidFill>
                  <a:schemeClr val="bg1"/>
                </a:solidFill>
              </a:rPr>
              <a:t>2</a:t>
            </a:r>
            <a:r>
              <a:rPr lang="en-US" altLang="zh-CN" sz="2900">
                <a:solidFill>
                  <a:schemeClr val="bg1"/>
                </a:solidFill>
              </a:rPr>
              <a:t>]</a:t>
            </a:r>
            <a:endParaRPr lang="zh-CN" altLang="en-US" sz="29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78155"/>
            <a:ext cx="72955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约数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71270"/>
            <a:ext cx="9873615" cy="3438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利用前面的方法，在对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(n!)</a:t>
            </a:r>
            <a:r>
              <a:rPr lang="en-US" altLang="zh-CN" sz="29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分解质因数后即可知道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d[(n!)</a:t>
            </a:r>
            <a:r>
              <a:rPr lang="en-US" altLang="zh-CN" sz="29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]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我们只考虑对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n!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分解质因数，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(n!)</a:t>
            </a:r>
            <a:r>
              <a:rPr lang="en-US" altLang="zh-CN" sz="29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各质因数系数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*2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即可。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显然质因数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&lt;=n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枚举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内的每个质数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，则质因数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的个数为：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n!/p+n!/p</a:t>
            </a:r>
            <a:r>
              <a:rPr lang="en-US" altLang="zh-CN" sz="29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+n!/p</a:t>
            </a:r>
            <a:r>
              <a:rPr lang="en-US" altLang="zh-CN" sz="29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3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.....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78155"/>
            <a:ext cx="72955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扩展欧几里得算法</a:t>
            </a:r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(exgcd)</a:t>
            </a:r>
            <a:endParaRPr lang="en-US" alt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71270"/>
            <a:ext cx="10160000" cy="52851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裴蜀定理：对于任意整数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a,b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，一定存在一对整数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x,y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，使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ax+by=gcd(a,b)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我们给出构造方法：在欧几里得算法中做一些改动。</a:t>
            </a:r>
            <a:endParaRPr lang="zh-CN" altLang="en-US" sz="25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欧几里得算法的最后一步，有：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gcd(a,0)=a</a:t>
            </a: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，这时我们有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x=1,y=0</a:t>
            </a: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使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a*x+0*y=a=gcd(a,0)</a:t>
            </a: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5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当算法回溯时，我们已知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</a:t>
            </a:r>
            <a:r>
              <a:rPr lang="en-US" altLang="zh-CN" sz="2500" baseline="-25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,y</a:t>
            </a:r>
            <a:r>
              <a:rPr lang="en-US" altLang="zh-CN" sz="2500" baseline="-25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，使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</a:t>
            </a:r>
            <a:r>
              <a:rPr lang="en-US" altLang="zh-CN" sz="2500" baseline="-25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*b+y</a:t>
            </a:r>
            <a:r>
              <a:rPr lang="en-US" altLang="zh-CN" sz="2500" baseline="-25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*(a mod b)=gcd(a,b)</a:t>
            </a: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，如何求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x,y</a:t>
            </a: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使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x*a+y*b=gcd(a,b)?</a:t>
            </a:r>
            <a:endParaRPr lang="en-US" altLang="zh-CN" sz="25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 mod b = a-floor(a/b)*b </a:t>
            </a: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；移项得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y</a:t>
            </a:r>
            <a:r>
              <a:rPr lang="en-US" altLang="zh-CN" sz="2500" baseline="-25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*a+(x</a:t>
            </a:r>
            <a:r>
              <a:rPr lang="en-US" altLang="zh-CN" sz="2500" baseline="-25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-floor(a/b)*y</a:t>
            </a:r>
            <a:r>
              <a:rPr lang="en-US" altLang="zh-CN" sz="2500" baseline="-25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)*b=gcd(a,b)  </a:t>
            </a: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则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x=y</a:t>
            </a:r>
            <a:r>
              <a:rPr lang="en-US" altLang="zh-CN" sz="2500" baseline="-25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,y=x</a:t>
            </a:r>
            <a:r>
              <a:rPr lang="en-US" altLang="zh-CN" sz="2500" baseline="-25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-floor(a/b)*y</a:t>
            </a:r>
            <a:r>
              <a:rPr lang="en-US" altLang="zh-CN" sz="2500" baseline="-25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   复杂度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O(log(min(a,b)))</a:t>
            </a:r>
            <a:endParaRPr lang="zh-CN" altLang="en-US" sz="25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78155"/>
            <a:ext cx="7295515" cy="13220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扩展欧几里得算法</a:t>
            </a:r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(exgcd)</a:t>
            </a:r>
            <a:endParaRPr lang="en-US" alt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/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71270"/>
            <a:ext cx="10160000" cy="52851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有无限组解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(x,y)</a:t>
            </a: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满足方程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ax+by=gcd(a,b)</a:t>
            </a: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5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若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</a:t>
            </a:r>
            <a:r>
              <a:rPr lang="en-US" altLang="zh-CN" sz="2500" baseline="-25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,y</a:t>
            </a:r>
            <a:r>
              <a:rPr lang="en-US" altLang="zh-CN" sz="2500" baseline="-25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是一组解，则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</a:t>
            </a:r>
            <a:r>
              <a:rPr lang="en-US" altLang="zh-CN" sz="2500" baseline="-25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+k(b/gcd(a,b)),y</a:t>
            </a:r>
            <a:r>
              <a:rPr lang="en-US" altLang="zh-CN" sz="2500" baseline="-25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-k(a/gcd(a,b))</a:t>
            </a: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也是一组解。  （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为任意整数，下同）</a:t>
            </a:r>
            <a:endParaRPr lang="zh-CN" altLang="en-US" sz="25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实际上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b/gcd(a,b)</a:t>
            </a: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是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的最小步长值，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why</a:t>
            </a: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？</a:t>
            </a:r>
            <a:endParaRPr lang="zh-CN" altLang="en-US" sz="25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如果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c=k*gcd(a,b)</a:t>
            </a: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，要求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ax+by=c</a:t>
            </a: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的解，只需求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ax</a:t>
            </a:r>
            <a:r>
              <a:rPr lang="en-US" altLang="zh-CN" sz="2500" baseline="-25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+by</a:t>
            </a:r>
            <a:r>
              <a:rPr lang="en-US" altLang="zh-CN" sz="2500" baseline="-25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=gcd(a,b)</a:t>
            </a: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ans</a:t>
            </a: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即为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(kx</a:t>
            </a:r>
            <a:r>
              <a:rPr lang="en-US" altLang="zh-CN" sz="2500" baseline="-25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,ky</a:t>
            </a:r>
            <a:r>
              <a:rPr lang="en-US" altLang="zh-CN" sz="2500" baseline="-25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5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若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不是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gcd(a,b)</a:t>
            </a: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的倍数，则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ax+by=c</a:t>
            </a: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无解。</a:t>
            </a:r>
            <a:endParaRPr lang="zh-CN" altLang="en-US" sz="25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（因为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a,b</a:t>
            </a: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均为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gcd(a,b)</a:t>
            </a: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的倍数，则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ax+by</a:t>
            </a: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也是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gcd(a,b)</a:t>
            </a: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的倍数。）</a:t>
            </a:r>
            <a:endParaRPr lang="zh-CN" altLang="en-US" sz="25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ax+by=c</a:t>
            </a: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有解的充要条件是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能被</a:t>
            </a:r>
            <a:r>
              <a:rPr lang="en-US" altLang="zh-CN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gcd(a,b)</a:t>
            </a:r>
            <a:r>
              <a:rPr lang="zh-CN" altLang="en-US" sz="25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整除。</a:t>
            </a:r>
            <a:endParaRPr lang="zh-CN" altLang="en-US" sz="25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78155"/>
            <a:ext cx="7295515" cy="13220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扩展欧几里得算法</a:t>
            </a:r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(exgcd)</a:t>
            </a:r>
            <a:endParaRPr lang="en-US" alt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/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71270"/>
            <a:ext cx="10160000" cy="27686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en-US" sz="29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TYVJ P2074  给定整数 a, b, p，求⼀个整数 x 满⾜ ax ≡ b (mod p)，或者给出</a:t>
            </a:r>
            <a:r>
              <a:rPr lang="zh-CN" altLang="en-US" sz="29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无</a:t>
            </a:r>
            <a:r>
              <a:rPr lang="en-US" sz="29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解。 2≤a, b, p≤1e18。</a:t>
            </a:r>
            <a:endParaRPr lang="en-US" sz="29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sz="29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ax ≡ b (mod p) </a:t>
            </a:r>
            <a:r>
              <a:rPr lang="zh-CN" altLang="en-US" sz="29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也可表示为</a:t>
            </a:r>
            <a:r>
              <a:rPr lang="en-US" altLang="zh-CN" sz="29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ax+kp=b </a:t>
            </a:r>
            <a:r>
              <a:rPr lang="zh-CN" altLang="en-US" sz="29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9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exgcd</a:t>
            </a:r>
            <a:r>
              <a:rPr lang="zh-CN" altLang="en-US" sz="29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裸题。</a:t>
            </a:r>
            <a:endParaRPr lang="zh-CN" altLang="en-US" sz="29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29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78155"/>
            <a:ext cx="7295515" cy="13220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扩展欧几里得算法</a:t>
            </a:r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(exgcd)</a:t>
            </a:r>
            <a:endParaRPr lang="en-US" alt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/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71270"/>
            <a:ext cx="10160000" cy="3438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altLang="en-US" sz="29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poj 2115 C Looooop</a:t>
            </a:r>
            <a:r>
              <a:rPr lang="en-US" altLang="zh-CN" sz="29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 </a:t>
            </a:r>
            <a:endParaRPr lang="en-US" altLang="zh-CN" sz="29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给你一个循环形如 </a:t>
            </a:r>
            <a:r>
              <a:rPr lang="en-US" altLang="zh-CN" sz="29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for(int_k i=A;i!=B;i+=C);</a:t>
            </a:r>
            <a:endParaRPr lang="en-US" altLang="zh-CN" sz="29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其中</a:t>
            </a:r>
            <a:r>
              <a:rPr lang="en-US" altLang="zh-CN" sz="29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int_k</a:t>
            </a:r>
            <a:r>
              <a:rPr lang="zh-CN" altLang="en-US" sz="29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定义的是一个无符号</a:t>
            </a:r>
            <a:r>
              <a:rPr lang="en-US" altLang="zh-CN" sz="29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sz="29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位整数</a:t>
            </a:r>
            <a:r>
              <a:rPr lang="en-US" altLang="zh-CN" sz="29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9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可以溢出</a:t>
            </a:r>
            <a:r>
              <a:rPr lang="en-US" altLang="zh-CN" sz="29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9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9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k&lt;=32.</a:t>
            </a:r>
            <a:endParaRPr lang="en-US" altLang="zh-CN" sz="29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问循环次数，或者输出无限。</a:t>
            </a:r>
            <a:endParaRPr lang="zh-CN" altLang="en-US" sz="29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即为</a:t>
            </a:r>
            <a:r>
              <a:rPr lang="en-US" altLang="zh-CN" sz="29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Cx+2</a:t>
            </a:r>
            <a:r>
              <a:rPr lang="en-US" altLang="zh-CN" sz="2900" baseline="30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sz="29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y</a:t>
            </a:r>
            <a:r>
              <a:rPr lang="en-US" sz="29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≡ B-A </a:t>
            </a:r>
            <a:r>
              <a:rPr lang="zh-CN" altLang="en-US" sz="29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，将</a:t>
            </a:r>
            <a:r>
              <a:rPr lang="en-US" altLang="zh-CN" sz="29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9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调整为最小非负整数即可。</a:t>
            </a:r>
            <a:endParaRPr lang="zh-CN" altLang="en-US" sz="29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学</a:t>
            </a:r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CS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需要的数学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522730"/>
            <a:ext cx="9873615" cy="78359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太多了，详见《离散数学》、《具体数学》等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8880" y="2392680"/>
            <a:ext cx="413004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学</a:t>
            </a:r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OI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需要的数学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8880" y="3012440"/>
            <a:ext cx="9873615" cy="3553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线性代数             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数论</a:t>
            </a:r>
            <a:r>
              <a:rPr lang="zh-CN" altLang="en-US" sz="3000">
                <a:solidFill>
                  <a:schemeClr val="bg1">
                    <a:lumMod val="65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         计算几何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计数问题（排列组合等等）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>
                    <a:lumMod val="65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概率论                 复数相关         </a:t>
            </a:r>
            <a:r>
              <a:rPr lang="en-US" altLang="zh-CN" sz="3000">
                <a:solidFill>
                  <a:schemeClr val="bg1">
                    <a:lumMod val="65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maybe</a:t>
            </a:r>
            <a:r>
              <a:rPr lang="zh-CN" altLang="en-US" sz="3000">
                <a:solidFill>
                  <a:schemeClr val="bg1">
                    <a:lumMod val="65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还有一点点微积分</a:t>
            </a:r>
            <a:endParaRPr lang="zh-CN" altLang="en-US" sz="3000">
              <a:solidFill>
                <a:schemeClr val="bg1">
                  <a:lumMod val="65000"/>
                </a:schemeClr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>
                    <a:lumMod val="65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（理论上图论也是数学的范畴）</a:t>
            </a:r>
            <a:endParaRPr lang="zh-CN" altLang="en-US" sz="3000">
              <a:solidFill>
                <a:schemeClr val="bg1">
                  <a:lumMod val="65000"/>
                </a:schemeClr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时间不足，我们只能在某些方向上浅尝辄止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78155"/>
            <a:ext cx="72955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逆元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71270"/>
            <a:ext cx="10160000" cy="54927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alt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若 </a:t>
            </a:r>
            <a:r>
              <a:rPr 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ab ≡ 1 (mod p)</a:t>
            </a:r>
            <a:endParaRPr lang="en-US" sz="26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则称</a:t>
            </a:r>
            <a:r>
              <a:rPr lang="en-US" altLang="zh-CN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是</a:t>
            </a:r>
            <a:r>
              <a:rPr lang="en-US" altLang="zh-CN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关于</a:t>
            </a:r>
            <a:r>
              <a:rPr lang="en-US" altLang="zh-CN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的乘法逆元，记做</a:t>
            </a:r>
            <a:r>
              <a:rPr lang="en-US" altLang="zh-CN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600" baseline="30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-1</a:t>
            </a:r>
            <a:r>
              <a:rPr lang="zh-CN" alt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。同时称</a:t>
            </a:r>
            <a:r>
              <a:rPr lang="en-US" altLang="zh-CN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关于</a:t>
            </a:r>
            <a:r>
              <a:rPr lang="en-US" altLang="zh-CN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可逆。</a:t>
            </a:r>
            <a:endParaRPr lang="en-US" altLang="zh-CN" sz="26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显然，我们可以用</a:t>
            </a:r>
            <a:r>
              <a:rPr lang="en-US" altLang="zh-CN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exgcd</a:t>
            </a:r>
            <a:r>
              <a:rPr lang="zh-CN" alt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求逆元。</a:t>
            </a:r>
            <a:endParaRPr lang="zh-CN" altLang="en-US" sz="26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1.   </a:t>
            </a:r>
            <a:r>
              <a:rPr lang="zh-CN" alt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若</a:t>
            </a:r>
            <a:r>
              <a:rPr lang="en-US" altLang="zh-CN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可逆，则</a:t>
            </a:r>
            <a:r>
              <a:rPr lang="en-US" altLang="zh-CN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600" baseline="30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-1</a:t>
            </a:r>
            <a:r>
              <a:rPr lang="zh-CN" alt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也可逆，且</a:t>
            </a:r>
            <a:r>
              <a:rPr lang="en-US" altLang="zh-CN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600" baseline="30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-1</a:t>
            </a:r>
            <a:r>
              <a:rPr lang="zh-CN" alt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唯一。</a:t>
            </a:r>
            <a:endParaRPr lang="zh-CN" altLang="en-US" sz="26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2.   a</a:t>
            </a:r>
            <a:r>
              <a:rPr lang="zh-CN" alt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可逆，当且仅当</a:t>
            </a:r>
            <a:r>
              <a:rPr lang="en-US" altLang="zh-CN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a,p</a:t>
            </a:r>
            <a:r>
              <a:rPr lang="zh-CN" alt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互质</a:t>
            </a:r>
            <a:r>
              <a:rPr lang="en-US" altLang="zh-CN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裴蜀定理</a:t>
            </a:r>
            <a:r>
              <a:rPr lang="en-US" altLang="zh-CN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endParaRPr lang="zh-CN" altLang="en-US" sz="26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3.   </a:t>
            </a:r>
            <a:r>
              <a:rPr lang="zh-CN" alt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若</a:t>
            </a:r>
            <a:r>
              <a:rPr lang="en-US" altLang="zh-CN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为质数，则</a:t>
            </a:r>
            <a:r>
              <a:rPr lang="en-US" altLang="zh-CN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1~p-1</a:t>
            </a:r>
            <a:r>
              <a:rPr lang="zh-CN" alt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皆关于</a:t>
            </a:r>
            <a:r>
              <a:rPr lang="en-US" altLang="zh-CN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可逆。</a:t>
            </a:r>
            <a:endParaRPr lang="zh-CN" altLang="en-US" sz="26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4.   </a:t>
            </a:r>
            <a:r>
              <a:rPr lang="zh-CN" alt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若</a:t>
            </a:r>
            <a:r>
              <a:rPr lang="en-US" altLang="zh-CN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可逆，</a:t>
            </a:r>
            <a:r>
              <a:rPr lang="en-US" altLang="zh-CN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可逆，则</a:t>
            </a:r>
            <a:r>
              <a:rPr lang="en-US" altLang="zh-CN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ab</a:t>
            </a:r>
            <a:r>
              <a:rPr lang="zh-CN" alt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也可逆，且</a:t>
            </a:r>
            <a:r>
              <a:rPr lang="en-US" altLang="zh-CN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(ab)</a:t>
            </a:r>
            <a:r>
              <a:rPr lang="en-US" altLang="zh-CN" sz="2600" baseline="30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-1</a:t>
            </a:r>
            <a:r>
              <a:rPr lang="en-US" altLang="zh-CN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=a</a:t>
            </a:r>
            <a:r>
              <a:rPr lang="en-US" altLang="zh-CN" sz="2600" baseline="30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-1</a:t>
            </a:r>
            <a:r>
              <a:rPr lang="en-US" altLang="zh-CN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600" baseline="30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-1</a:t>
            </a:r>
            <a:r>
              <a:rPr lang="zh-CN" alt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6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5.   </a:t>
            </a:r>
            <a:r>
              <a:rPr lang="zh-CN" alt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若</a:t>
            </a:r>
            <a:r>
              <a:rPr lang="en-US" altLang="zh-CN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存在关于</a:t>
            </a:r>
            <a:r>
              <a:rPr lang="en-US" altLang="zh-CN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的逆元，则乘法消去律成立：</a:t>
            </a:r>
            <a:endParaRPr lang="zh-CN" altLang="en-US" sz="26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	  ax ≡(</a:t>
            </a:r>
            <a:r>
              <a:rPr lang="zh-CN" alt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或</a:t>
            </a:r>
            <a:r>
              <a:rPr lang="en-US" altLang="zh-CN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≠)</a:t>
            </a:r>
            <a:r>
              <a:rPr 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bx (mod p)  &lt;--&gt; a ≡(</a:t>
            </a:r>
            <a:r>
              <a:rPr lang="zh-CN" alt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或</a:t>
            </a:r>
            <a:r>
              <a:rPr lang="en-US" altLang="zh-CN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≠)</a:t>
            </a:r>
            <a:r>
              <a:rPr lang="en-US" sz="26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b (mod p)</a:t>
            </a:r>
            <a:endParaRPr lang="en-US" altLang="zh-CN" sz="26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78155"/>
            <a:ext cx="72955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逆元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71270"/>
            <a:ext cx="10160000" cy="5077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求</a:t>
            </a:r>
            <a:r>
              <a:rPr lang="en-US" altLang="zh-CN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1~p-1</a:t>
            </a:r>
            <a:r>
              <a:rPr lang="zh-CN" altLang="en-US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关于</a:t>
            </a:r>
            <a:r>
              <a:rPr lang="en-US" altLang="zh-CN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en-US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的逆元（</a:t>
            </a:r>
            <a:r>
              <a:rPr lang="en-US" altLang="zh-CN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p&lt;=1e7</a:t>
            </a:r>
            <a:r>
              <a:rPr lang="zh-CN" altLang="en-US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且</a:t>
            </a:r>
            <a:r>
              <a:rPr lang="en-US" altLang="zh-CN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en-US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为质数）</a:t>
            </a:r>
            <a:endParaRPr lang="zh-CN" altLang="en-US" sz="27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逆元是完全积性函数，线性筛。</a:t>
            </a:r>
            <a:endParaRPr lang="zh-CN" altLang="en-US" sz="27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对质数暴力</a:t>
            </a:r>
            <a:r>
              <a:rPr lang="en-US" altLang="zh-CN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exgcd</a:t>
            </a:r>
            <a:r>
              <a:rPr lang="zh-CN" altLang="en-US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，非质数直接乘。</a:t>
            </a:r>
            <a:r>
              <a:rPr lang="en-US" altLang="zh-CN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范围内质数个数趋近于</a:t>
            </a:r>
            <a:r>
              <a:rPr lang="en-US" altLang="zh-CN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N/lnN</a:t>
            </a:r>
            <a:r>
              <a:rPr lang="zh-CN" altLang="en-US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exgcd</a:t>
            </a:r>
            <a:r>
              <a:rPr lang="zh-CN" altLang="en-US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复杂度为</a:t>
            </a:r>
            <a:r>
              <a:rPr lang="en-US" altLang="zh-CN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O(logN)  </a:t>
            </a:r>
            <a:r>
              <a:rPr lang="zh-CN" altLang="en-US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复杂度</a:t>
            </a:r>
            <a:r>
              <a:rPr lang="en-US" altLang="zh-CN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O(n)</a:t>
            </a:r>
            <a:r>
              <a:rPr lang="zh-CN" altLang="en-US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7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递推逆元。</a:t>
            </a:r>
            <a:endParaRPr lang="zh-CN" altLang="en-US" sz="27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我们有</a:t>
            </a:r>
            <a:r>
              <a:rPr lang="en-US" altLang="zh-CN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floor(p/x)*x+(p mod x)=0</a:t>
            </a:r>
            <a:r>
              <a:rPr lang="zh-CN" altLang="en-US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。即</a:t>
            </a:r>
            <a:r>
              <a:rPr lang="en-US" altLang="zh-CN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-floor(p/x)*x=(p mod x)</a:t>
            </a:r>
            <a:endParaRPr lang="en-US" altLang="zh-CN" sz="27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即</a:t>
            </a:r>
            <a:r>
              <a:rPr lang="en-US" altLang="zh-CN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</a:t>
            </a:r>
            <a:r>
              <a:rPr lang="en-US" altLang="zh-CN" sz="2700" baseline="30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-1</a:t>
            </a:r>
            <a:r>
              <a:rPr lang="en-US" altLang="zh-CN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/(-floor(p/x))=(p mod x)</a:t>
            </a:r>
            <a:r>
              <a:rPr lang="en-US" altLang="zh-CN" sz="2700" baseline="30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-1</a:t>
            </a:r>
            <a:r>
              <a:rPr lang="zh-CN" altLang="en-US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，即</a:t>
            </a:r>
            <a:r>
              <a:rPr lang="en-US" altLang="zh-CN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</a:t>
            </a:r>
            <a:r>
              <a:rPr lang="en-US" altLang="zh-CN" sz="2700" baseline="30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-1</a:t>
            </a:r>
            <a:r>
              <a:rPr lang="en-US" altLang="zh-CN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=(p mod x)</a:t>
            </a:r>
            <a:r>
              <a:rPr lang="en-US" altLang="zh-CN" sz="2700" baseline="300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-1</a:t>
            </a:r>
            <a:r>
              <a:rPr lang="en-US" altLang="zh-CN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*(-floor(p/x))</a:t>
            </a:r>
            <a:endParaRPr lang="en-US" altLang="zh-CN" sz="27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于是我们有递推的</a:t>
            </a:r>
            <a:r>
              <a:rPr lang="en-US" altLang="zh-CN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c++</a:t>
            </a:r>
            <a:r>
              <a:rPr lang="zh-CN" altLang="en-US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代码：</a:t>
            </a:r>
            <a:r>
              <a:rPr lang="en-US" altLang="zh-CN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inv[x]=inv[p%x]*(p-p/x)</a:t>
            </a:r>
            <a:endParaRPr lang="en-US" altLang="zh-CN" sz="27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78155"/>
            <a:ext cx="72955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逆元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71270"/>
            <a:ext cx="10160000" cy="19608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altLang="en-US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求</a:t>
            </a:r>
            <a:r>
              <a:rPr lang="en-US" altLang="zh-CN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1~p-1</a:t>
            </a:r>
            <a:r>
              <a:rPr lang="zh-CN" altLang="en-US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的逆元之和</a:t>
            </a:r>
            <a:r>
              <a:rPr lang="en-US" altLang="zh-CN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(p&lt;=1e9&amp;p</a:t>
            </a:r>
            <a:r>
              <a:rPr lang="zh-CN" altLang="en-US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是质数</a:t>
            </a:r>
            <a:r>
              <a:rPr lang="en-US" altLang="zh-CN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sz="27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p(p-1)/2</a:t>
            </a:r>
            <a:r>
              <a:rPr lang="zh-CN" altLang="en-US" sz="2700" dirty="0" smtClean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7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2700" dirty="0" smtClean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4130040" cy="701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何为线性代数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1476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线性代数是数学的一个分支，它的研究对象是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有限维的线性方程组，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向量，矩阵，</a:t>
            </a:r>
            <a:r>
              <a:rPr lang="zh-CN" altLang="en-US" sz="3000">
                <a:solidFill>
                  <a:schemeClr val="bg1">
                    <a:lumMod val="65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向量空间和线性变换。</a:t>
            </a:r>
            <a:endParaRPr lang="zh-CN" altLang="en-US" sz="3000">
              <a:solidFill>
                <a:schemeClr val="bg1">
                  <a:lumMod val="65000"/>
                </a:schemeClr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1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利用线性代数可做到的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3553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1.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获得线性方程组解集。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>
                    <a:lumMod val="65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2.</a:t>
            </a:r>
            <a:r>
              <a:rPr lang="zh-CN" altLang="en-US" sz="3000">
                <a:solidFill>
                  <a:schemeClr val="bg1">
                    <a:lumMod val="65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求得向量组的极大线性无关组。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>
                    <a:lumMod val="65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sz="3000">
                <a:solidFill>
                  <a:schemeClr val="bg1">
                    <a:lumMod val="65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求矩阵行列式。</a:t>
            </a:r>
            <a:endParaRPr lang="zh-CN" altLang="en-US" sz="3000">
              <a:solidFill>
                <a:schemeClr val="bg1">
                  <a:lumMod val="65000"/>
                </a:schemeClr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4.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利用矩阵乘做线性递推。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>
                    <a:lumMod val="65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5.</a:t>
            </a:r>
            <a:r>
              <a:rPr lang="zh-CN" altLang="en-US" sz="3000">
                <a:solidFill>
                  <a:schemeClr val="bg1">
                    <a:lumMod val="65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利用矩阵乘做线性变换。</a:t>
            </a:r>
            <a:endParaRPr lang="zh-CN" altLang="en-US" sz="3000">
              <a:solidFill>
                <a:schemeClr val="bg1">
                  <a:lumMod val="65000"/>
                </a:schemeClr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线性方程组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1476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解线性方程组是线性代数最基本的应用，我们借此熟悉一下高斯消元算法。</a:t>
            </a:r>
            <a:endParaRPr lang="zh-CN" sz="3000" b="1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线性方程组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线性方程组就是一次方程组 。如下图所示</a:t>
            </a: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如果分别用数c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,c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,…,c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代替 x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x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… , x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使上图每一个方程都成为恒等式,则称n元有序数组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(c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,c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 … ,c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)为方程组的一个</a:t>
            </a:r>
            <a:r>
              <a:rPr lang="zh-CN"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解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.解方程组就是求其全部解 .</a:t>
            </a: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0950" y="2538095"/>
            <a:ext cx="4609465" cy="17811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线性方程组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对线性方程组实行以下三种变换,所得方程组解集不变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这三种变换被称为</a:t>
            </a:r>
            <a:r>
              <a:rPr lang="zh-CN" altLang="en-US"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同解变换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		       			  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(1 ) 对换两个方程( 换法变换) ;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					   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(2 ) 用</a:t>
            </a:r>
            <a:r>
              <a:rPr lang="zh-CN"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非零数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c 乘以某一个方程(倍法变换 ) ;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			  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(3 ) 把某一个方程的 k 倍加到另一个方程上去( 消法变换) .</a:t>
            </a: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证明：这些过程都是可逆的，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so...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一些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前置知识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矩阵：由 s× n 个数 a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ij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( i = 1, 2, … , s; j = 1, 2, … , n) 排</a:t>
            </a: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成的矩形表：</a:t>
            </a: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称为 s 行 n 列矩阵 .a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ij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称为矩阵的( i , j) 元 .通常用大写字母或 ( a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ij 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r>
              <a:rPr 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sn</a:t>
            </a: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表示矩阵 .如果 s = n 称 A 是 n 阶方阵或 n 阶矩阵 .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1045" y="2626360"/>
            <a:ext cx="2856865" cy="18383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一些前置知识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26187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全零矩阵记做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O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sn,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或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O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；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阶单位矩阵记做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nn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或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对于矩阵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(a</a:t>
            </a:r>
            <a:r>
              <a:rPr lang="en-US" altLang="zh-CN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ij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(b</a:t>
            </a:r>
            <a:r>
              <a:rPr lang="en-US" altLang="zh-CN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ij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ns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，若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ij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=b</a:t>
            </a:r>
            <a:r>
              <a:rPr lang="en-US" altLang="zh-CN" sz="25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ji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(1&lt;=i&lt;=s,1&lt;=j&lt;=n)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则称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B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的转置矩阵，记做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B=A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T</a:t>
            </a:r>
            <a:endParaRPr lang="en-US" altLang="zh-CN" sz="3000" baseline="30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3000" baseline="30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78155"/>
            <a:ext cx="72955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OI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中我们要学习哪些数论知识？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71270"/>
            <a:ext cx="9873615" cy="27686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取模，逆元</a:t>
            </a:r>
            <a:r>
              <a:rPr lang="zh-CN" altLang="en-US" sz="2900">
                <a:solidFill>
                  <a:schemeClr val="bg1">
                    <a:lumMod val="65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，阶，原根，指标</a:t>
            </a:r>
            <a:r>
              <a:rPr lang="en-US" altLang="zh-CN" sz="2900">
                <a:solidFill>
                  <a:schemeClr val="bg1">
                    <a:lumMod val="65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...</a:t>
            </a:r>
            <a:endParaRPr lang="en-US" altLang="zh-CN" sz="2900">
              <a:solidFill>
                <a:schemeClr val="bg1">
                  <a:lumMod val="65000"/>
                </a:schemeClr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质数判定，</a:t>
            </a:r>
            <a:r>
              <a:rPr lang="zh-CN" altLang="en-US" sz="2900">
                <a:solidFill>
                  <a:schemeClr val="bg1">
                    <a:lumMod val="65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欧拉函数</a:t>
            </a:r>
            <a:r>
              <a:rPr lang="en-US" altLang="zh-CN" sz="2900">
                <a:solidFill>
                  <a:schemeClr val="bg1">
                    <a:lumMod val="65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/</a:t>
            </a:r>
            <a:r>
              <a:rPr lang="zh-CN" altLang="en-US" sz="2900">
                <a:solidFill>
                  <a:schemeClr val="bg1">
                    <a:lumMod val="65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定理，筛数论函数</a:t>
            </a:r>
            <a:r>
              <a:rPr lang="en-US" altLang="zh-CN" sz="2900">
                <a:solidFill>
                  <a:schemeClr val="bg1">
                    <a:lumMod val="65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...</a:t>
            </a:r>
            <a:endParaRPr lang="en-US" altLang="zh-CN" sz="2900">
              <a:solidFill>
                <a:schemeClr val="bg1">
                  <a:lumMod val="65000"/>
                </a:schemeClr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gcd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lcm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exgcd</a:t>
            </a:r>
            <a:r>
              <a:rPr lang="zh-CN" altLang="en-US" sz="2900">
                <a:solidFill>
                  <a:schemeClr val="bg1">
                    <a:lumMod val="65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altLang="zh-CN" sz="2900">
                <a:solidFill>
                  <a:schemeClr val="bg1">
                    <a:lumMod val="65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CRT...</a:t>
            </a:r>
            <a:endParaRPr lang="en-US" altLang="zh-CN" sz="2900">
              <a:solidFill>
                <a:schemeClr val="bg1">
                  <a:lumMod val="65000"/>
                </a:schemeClr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一些前置知识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248265" cy="47771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把线性方程组的系数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ij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列入矩阵，称为</a:t>
            </a:r>
            <a:r>
              <a:rPr lang="zh-CN" altLang="en-US" sz="29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系数矩阵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。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左图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在系数矩阵右侧加入一列常数项，称其为</a:t>
            </a:r>
            <a:r>
              <a:rPr lang="zh-CN" altLang="en-US" sz="29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增广矩阵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。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右图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对矩阵的行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列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做上页的三个变换，称为矩阵的</a:t>
            </a:r>
            <a:r>
              <a:rPr lang="zh-CN" altLang="en-US" sz="29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初等变换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。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01" t="-3715" r="-701" b="3715"/>
          <a:stretch>
            <a:fillRect/>
          </a:stretch>
        </p:blipFill>
        <p:spPr>
          <a:xfrm>
            <a:off x="2056130" y="3180080"/>
            <a:ext cx="2809240" cy="1828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135" y="3256280"/>
            <a:ext cx="334264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56451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线性方程组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183640"/>
            <a:ext cx="10248265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高斯消元算法的思路是：对方程组的增广矩阵做初等行变换和交换系数列，因为这样变换不会改变解集，将系数部分化为对角线、上三角或阶梯形时，我们便可方便求解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.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1.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提取增广矩阵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.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2.假设 a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≠ 0 ( 如果 a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= 0 , a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≠ 0, 2 ≤ i ≤ s, 可交换第 1 行与第i 行) .用 1/a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乘以第 1 行 , 得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0710" y="4721860"/>
            <a:ext cx="3580765" cy="2219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线性方程组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248265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3.将矩阵第 1 行的 - a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i1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倍加到第 i 行上去( i = 2, 3, … , s) 得</a:t>
            </a:r>
            <a:endParaRPr 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如果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为全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0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矩阵，则结束算法。否则通过交换行和交换系数列使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≠0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，再用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22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将第二行二列以下元素消为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0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，重复以上步骤。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5935" y="2382520"/>
            <a:ext cx="3580765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线性方程组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248265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最终我们得到左图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，进一步化简，我们得到右图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其 中 0 ≤ r ≤ min{ s, n} . 顶端 x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 x 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 … , x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jn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表示对换系数列后的未知量 x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x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… , x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.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1380" y="2345055"/>
            <a:ext cx="4612005" cy="2952115"/>
          </a:xfrm>
          <a:prstGeom prst="rect">
            <a:avLst/>
          </a:prstGeom>
        </p:spPr>
      </p:pic>
      <p:graphicFrame>
        <p:nvGraphicFramePr>
          <p:cNvPr id="3" name="对象 2"/>
          <p:cNvGraphicFramePr/>
          <p:nvPr/>
        </p:nvGraphicFramePr>
        <p:xfrm>
          <a:off x="1007110" y="2345055"/>
          <a:ext cx="4636770" cy="296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5848350" imgH="3743325" progId="Paint.Picture">
                  <p:embed/>
                </p:oleObj>
              </mc:Choice>
              <mc:Fallback>
                <p:oleObj name="" r:id="rId2" imgW="5848350" imgH="37433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3"/>
                    </p:blipFill>
                    <p:spPr>
                      <a:xfrm>
                        <a:off x="1007110" y="2345055"/>
                        <a:ext cx="4636770" cy="296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线性方程组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248265" cy="1476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下图为上页矩阵对应方程组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空白处为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0)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295" y="2419985"/>
            <a:ext cx="5742940" cy="358076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42989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线性方程组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23010"/>
            <a:ext cx="10248265" cy="56311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20000"/>
              </a:lnSpc>
            </a:pP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(1 ) 若 r &lt; s, 而 d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r+1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,d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r+2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,…,d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不全为零 , 则方程组无解 ;</a:t>
            </a:r>
            <a:endParaRPr 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2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排除无解后：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20000"/>
              </a:lnSpc>
            </a:pP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① 当 r = n 时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（即为对角线矩阵）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 方程组有惟一解 x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j1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= d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,x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j2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= d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,… x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jn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=d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.</a:t>
            </a:r>
            <a:endParaRPr 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20000"/>
              </a:lnSpc>
            </a:pP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② 当 r &lt; n 时 , 方程组有多解 .令x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jr+1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=e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,x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jr+2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=e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,… ,x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jn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= e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 - r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,(e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1~n-r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为任意数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则可得到所有解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: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20000"/>
              </a:lnSpc>
            </a:pP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j1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= d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- e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 r+1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e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- … - e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 n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e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n-r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</a:t>
            </a:r>
            <a:endParaRPr 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20000"/>
              </a:lnSpc>
            </a:pP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j2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= d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- e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 r+1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e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- … - e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 n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e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n-r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</a:t>
            </a:r>
            <a:endParaRPr 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20000"/>
              </a:lnSpc>
            </a:pP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… x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jr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= d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- e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 r+1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e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- … - e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 n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e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n-r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</a:t>
            </a:r>
            <a:endParaRPr 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20000"/>
              </a:lnSpc>
            </a:pP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jr+1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= e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,… x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jn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= e</a:t>
            </a:r>
            <a:r>
              <a:rPr 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 - r</a:t>
            </a:r>
            <a:r>
              <a:rPr 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.</a:t>
            </a:r>
            <a:endParaRPr 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线性方程组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464945"/>
            <a:ext cx="10248265" cy="4696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在多解情况时，当我们任意给定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r+1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~x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的值时，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x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~x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便有唯一确定值。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r+1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~x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被称作</a:t>
            </a:r>
            <a:r>
              <a:rPr lang="zh-CN" altLang="en-US"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自由元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。自由元集合不唯一，若改变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的顺序后再执行算法，我们可能会用另一组自由元表示所有解。（但自由元数量不变）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实际消元时可不用交换系数列，我们则得到一般的阶梯矩阵：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 baseline="30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1880" y="4918075"/>
            <a:ext cx="3447415" cy="1943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95320" y="5168900"/>
            <a:ext cx="4089400" cy="189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对于下图矩阵，第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列为自由元，我们若将自由元所在列均移至最右侧，则与以上做法所求无异。</a:t>
            </a:r>
            <a:endParaRPr lang="zh-CN" altLang="en-US" sz="3000" baseline="30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详细操作见代码</a:t>
            </a:r>
            <a:endParaRPr lang="zh-CN" altLang="en-US" sz="3000" baseline="30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线性方程组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248265" cy="28613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BZOJ 1013 Sphere</a:t>
            </a:r>
            <a:endParaRPr lang="en-US" altLang="zh-CN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给出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n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维超球上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n+1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个点的坐标，求超球的球心坐标。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保证一定有解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) (n&lt;=100)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列好方程发现</a:t>
            </a: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</a:t>
            </a:r>
            <a:r>
              <a:rPr lang="en-US" altLang="zh-CN" sz="3000" baseline="30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项可消，高斯消元裸题。</a:t>
            </a:r>
            <a:endParaRPr lang="zh-CN" altLang="en-US" sz="3000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线性方程组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248265" cy="4246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poj 2947</a:t>
            </a:r>
            <a:endParaRPr lang="en-US" altLang="zh-CN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 dirty="0">
                <a:solidFill>
                  <a:schemeClr val="bg1"/>
                </a:solidFill>
                <a:sym typeface="+mn-ea"/>
              </a:rPr>
              <a:t>工厂里有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k(k&lt;=100)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种</a:t>
            </a:r>
            <a:r>
              <a:rPr lang="zh-CN" sz="3000" dirty="0">
                <a:solidFill>
                  <a:schemeClr val="bg1"/>
                </a:solidFill>
                <a:sym typeface="+mn-ea"/>
              </a:rPr>
              <a:t>货物，其加工时间都为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3~9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天，但具体为多少已不知。有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n(n&lt;=100)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工人，已知工人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i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开工的星期几为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xi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和结束的星期几为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yi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，和完成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ai1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件货物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ai2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件货物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2...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，问每一货物的具体加工时间</a:t>
            </a:r>
            <a:r>
              <a:rPr lang="en-US" altLang="zh-CN" sz="3000" dirty="0">
                <a:solidFill>
                  <a:schemeClr val="bg1"/>
                </a:solidFill>
                <a:sym typeface="+mn-ea"/>
              </a:rPr>
              <a:t>ti</a:t>
            </a:r>
            <a:r>
              <a:rPr lang="zh-CN" altLang="en-US" sz="3000" dirty="0">
                <a:solidFill>
                  <a:schemeClr val="bg1"/>
                </a:solidFill>
                <a:sym typeface="+mn-ea"/>
              </a:rPr>
              <a:t>（要特判无解和多解）</a:t>
            </a:r>
            <a:endParaRPr lang="zh-CN" altLang="en-US" sz="30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mod7</a:t>
            </a:r>
            <a:r>
              <a:rPr lang="zh-CN" altLang="en-US" sz="3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下的方程组。除法用逆元。</a:t>
            </a:r>
            <a:endParaRPr lang="zh-CN" altLang="en-US" sz="3000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线性方程组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248265" cy="5262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sym typeface="+mn-ea"/>
              </a:rPr>
              <a:t>poj 1222 EXTENDED LIGHTS OUT</a:t>
            </a:r>
            <a:endParaRPr lang="en-US" sz="28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sz="2800" dirty="0">
                <a:solidFill>
                  <a:schemeClr val="bg1"/>
                </a:solidFill>
                <a:sym typeface="+mn-ea"/>
              </a:rPr>
              <a:t>有一个5 * 6的矩阵，每个位置</a:t>
            </a:r>
            <a:r>
              <a:rPr lang="zh-CN" sz="2800" dirty="0">
                <a:solidFill>
                  <a:schemeClr val="bg1"/>
                </a:solidFill>
                <a:sym typeface="+mn-ea"/>
              </a:rPr>
              <a:t>有一盏</a:t>
            </a:r>
            <a:r>
              <a:rPr sz="2800" dirty="0">
                <a:solidFill>
                  <a:schemeClr val="bg1"/>
                </a:solidFill>
                <a:sym typeface="+mn-ea"/>
              </a:rPr>
              <a:t>灯</a:t>
            </a:r>
            <a:r>
              <a:rPr lang="zh-CN" sz="2800" dirty="0">
                <a:solidFill>
                  <a:schemeClr val="bg1"/>
                </a:solidFill>
                <a:sym typeface="+mn-ea"/>
              </a:rPr>
              <a:t>，初始时灯为亮或灭</a:t>
            </a:r>
            <a:r>
              <a:rPr sz="2800" dirty="0">
                <a:solidFill>
                  <a:schemeClr val="bg1"/>
                </a:solidFill>
                <a:sym typeface="+mn-ea"/>
              </a:rPr>
              <a:t>。 然后如果选定</a:t>
            </a:r>
            <a:r>
              <a:rPr lang="en-US" sz="2800" dirty="0">
                <a:solidFill>
                  <a:schemeClr val="bg1"/>
                </a:solidFill>
                <a:sym typeface="+mn-ea"/>
              </a:rPr>
              <a:t>(i,j)</a:t>
            </a:r>
            <a:r>
              <a:rPr sz="2800" dirty="0">
                <a:solidFill>
                  <a:schemeClr val="bg1"/>
                </a:solidFill>
                <a:sym typeface="+mn-ea"/>
              </a:rPr>
              <a:t>点击，则</a:t>
            </a:r>
            <a:r>
              <a:rPr lang="en-US" sz="2800" dirty="0">
                <a:solidFill>
                  <a:schemeClr val="bg1"/>
                </a:solidFill>
                <a:sym typeface="+mn-ea"/>
              </a:rPr>
              <a:t>(i,j)</a:t>
            </a:r>
            <a:r>
              <a:rPr sz="2800" dirty="0">
                <a:solidFill>
                  <a:schemeClr val="bg1"/>
                </a:solidFill>
                <a:sym typeface="+mn-ea"/>
              </a:rPr>
              <a:t>和其上下左右的灯的状态都会反转。 </a:t>
            </a:r>
            <a:r>
              <a:rPr lang="zh-CN" sz="2800" dirty="0">
                <a:solidFill>
                  <a:schemeClr val="bg1"/>
                </a:solidFill>
                <a:sym typeface="+mn-ea"/>
              </a:rPr>
              <a:t>输入原矩阵，求出一套方案使所有灯均能熄灭。</a:t>
            </a:r>
            <a:endParaRPr lang="zh-CN" sz="28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28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显然，被改变偶数次都为不改变，奇数次都为取反，其实是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mod2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下方程组。</a:t>
            </a:r>
            <a:br>
              <a:rPr lang="en-US" altLang="zh-CN" sz="2800" dirty="0">
                <a:solidFill>
                  <a:schemeClr val="bg1"/>
                </a:solidFill>
                <a:sym typeface="+mn-ea"/>
              </a:rPr>
            </a:b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78155"/>
            <a:ext cx="72955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取模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61110"/>
            <a:ext cx="9873615" cy="47771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取模是什么大家都知道。。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一些性质：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(A+B) mod C = ((A mod C) + (B mod C)) mod C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(A-B) mod C = ((A mod C) - (B mod C)) mod C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(A*B) mod C = ((A mod C) * (B mod C)) mod C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(A*D) mod C*D = (A mod C) * D 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 mod C =A-floor(A/C)*C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线性方程组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248265" cy="5262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多解怎么办？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给自由元随便取值，算出其他主元。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若规定每一地方最多点击一次，输出方案数？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即为自由元的取值方案数。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最少点击数？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用搜索枚举自由元。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不用高斯消元？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枚举第一行递推。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780796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线性方程组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248265" cy="5262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sym typeface="+mn-ea"/>
              </a:rPr>
              <a:t>BZOJ 2419 电阻</a:t>
            </a:r>
            <a:endParaRPr lang="en-US" sz="28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给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n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个节点，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m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条边，每条边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i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上有一个阻值为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Ri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的电阻，问节点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到节点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n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的等效电阻是多少？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（注：非电源节点流入电流等于流出电流，电源的流入端电流等于流出端电流）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乱设一个电源电压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U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，将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1,n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节点接至电源两端，将各点电势设为未知量，按照电流流量和为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0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建立方程 则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R</a:t>
            </a:r>
            <a:r>
              <a:rPr lang="zh-CN" altLang="en-US" sz="2800" baseline="-25000" dirty="0">
                <a:solidFill>
                  <a:schemeClr val="bg1"/>
                </a:solidFill>
                <a:sym typeface="+mn-ea"/>
              </a:rPr>
              <a:t>总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=U/I</a:t>
            </a:r>
            <a:r>
              <a:rPr lang="zh-CN" altLang="en-US" sz="2800" baseline="-25000" dirty="0">
                <a:solidFill>
                  <a:schemeClr val="bg1"/>
                </a:solidFill>
                <a:sym typeface="+mn-ea"/>
              </a:rPr>
              <a:t>总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.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矩阵运算解决线性常系数齐次递推式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3553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形为：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=d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*F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n-1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+d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*F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n-2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+d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3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*F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n-3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...+d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*F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n-k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的递推式即为线性常系数齐次递推式。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(d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为常数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若要暴力求得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，复杂度为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O(nk)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，而矩阵乘法优化可做到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O(k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3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logn),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对特殊矩阵甚至为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O(k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logn)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甚至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O(klogn).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下面我们先铺垫一些理论知识。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89355" y="11112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9355" y="643255"/>
            <a:ext cx="9873615" cy="63239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矩阵相等：行列相同，各数相同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</a:t>
            </a:r>
            <a:endParaRPr lang="en-US" altLang="zh-CN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矩阵加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减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法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须行列相同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：各数对应相加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减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).</a:t>
            </a:r>
            <a:endParaRPr lang="en-US" altLang="zh-CN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矩阵数乘：即为矩阵内元素与一实数相乘；</a:t>
            </a:r>
            <a:endParaRPr lang="zh-CN" altLang="en-US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矩阵乘法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(A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的行数须等于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的列数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设矩阵 A = ( a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ij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) 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sn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B = ( b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ij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) 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nt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称 矩 阵 C = ( c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ij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) 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st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是 A 与 B 的乘积 , 记作A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sn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· B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nt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= C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st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,其中元素</a:t>
            </a:r>
            <a:endParaRPr lang="zh-CN" altLang="en-US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cij = a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i1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1j 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+ a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i2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2j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+… +a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in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nj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 </a:t>
            </a:r>
            <a:endParaRPr lang="zh-CN" altLang="en-US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   a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ik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7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kj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( i = 1, 2, … , s; j = 1, 2, … , t)</a:t>
            </a:r>
            <a:endParaRPr lang="zh-CN" altLang="en-US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或者可以这样说：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 i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行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j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列的数即为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 i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行对应行向量与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 j</a:t>
            </a:r>
            <a:r>
              <a:rPr lang="zh-CN" altLang="en-US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列对应列向量的点积</a:t>
            </a:r>
            <a:r>
              <a:rPr lang="en-US" altLang="zh-CN" sz="27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</a:t>
            </a:r>
            <a:endParaRPr lang="en-US" altLang="zh-CN" sz="27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5118735"/>
            <a:ext cx="351790" cy="531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357630"/>
            <a:ext cx="9873615" cy="56311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提供一些矩阵乘法的例子以帮助理解：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另外，如果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A,I,O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是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阶方阵，则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IA=AI=A 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；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AO=OA=O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6050" y="2179320"/>
            <a:ext cx="3333115" cy="1914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t="5728"/>
          <a:stretch>
            <a:fillRect/>
          </a:stretch>
        </p:blipFill>
        <p:spPr>
          <a:xfrm>
            <a:off x="1473835" y="2181225"/>
            <a:ext cx="3752215" cy="19126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835" y="4358640"/>
            <a:ext cx="4076065" cy="1866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750" y="4358640"/>
            <a:ext cx="604774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357630"/>
            <a:ext cx="9873615" cy="28613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利用矩阵乘，线性方程组有了另一种表现形式：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设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为系数矩阵，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为解集对应的列向量，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为常数项列对应的列向量。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则有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AX=b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显然，矩阵加法满足交换律，结合律。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注意，矩阵乘</a:t>
            </a:r>
            <a:r>
              <a:rPr lang="zh-CN" altLang="en-US"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不满足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交换律，即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AB≠BA(AB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可乘时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BA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甚至未必可乘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也</a:t>
            </a:r>
            <a:r>
              <a:rPr lang="zh-CN" altLang="en-US"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不满足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消去律，即：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AB=AC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或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BA=CA 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不可推导出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B=C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；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但</a:t>
            </a:r>
            <a:r>
              <a:rPr lang="zh-CN" altLang="en-US"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满足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结合律，即：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(AB)C=A(BC)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也</a:t>
            </a:r>
            <a:r>
              <a:rPr lang="zh-CN" altLang="en-US"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满足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左、右分配律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即：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A(B+C)=AB+AC, (B+C)A=BA+CA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56311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证乘法结合律 : 设 A = ( a</a:t>
            </a:r>
            <a:r>
              <a:rPr lang="zh-CN" alt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ij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) </a:t>
            </a:r>
            <a:r>
              <a:rPr lang="zh-CN" alt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B = ( b</a:t>
            </a:r>
            <a:r>
              <a:rPr lang="zh-CN" alt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ij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) </a:t>
            </a:r>
            <a:r>
              <a:rPr lang="zh-CN" alt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nt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C = ( c</a:t>
            </a:r>
            <a:r>
              <a:rPr lang="zh-CN" alt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ij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) </a:t>
            </a:r>
            <a:r>
              <a:rPr lang="zh-CN" alt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tp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.由矩阵乘法定义知( AB) C 与 A ( BC) 都是 s × p 矩阵 .设 BC = D =( d</a:t>
            </a:r>
            <a:r>
              <a:rPr lang="zh-CN" alt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ij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) </a:t>
            </a:r>
            <a:r>
              <a:rPr lang="zh-CN" alt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np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AB = E = ( e</a:t>
            </a:r>
            <a:r>
              <a:rPr lang="zh-CN" alt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ij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) </a:t>
            </a:r>
            <a:r>
              <a:rPr lang="zh-CN" altLang="en-US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st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.于是 A ( BC) = AD, 其中( i , j) 元是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							  (1)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另一方面 , ( AB) C = EC, 其中( i , j) 元是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							  (2)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(1),(2)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只是求和次序的不同，本质是一样的。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5745" y="3786505"/>
            <a:ext cx="3329305" cy="7867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745" y="5065395"/>
            <a:ext cx="3571240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319530"/>
            <a:ext cx="9873615" cy="56311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设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α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维行向量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[a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 a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 ... , a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]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，将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α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右乘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阶方阵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，得到新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维行向量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β[b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 b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 ... , b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]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，根据定义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=∑a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·c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 r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，我们可将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 r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视作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对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的贡献。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我们回到最初的</a:t>
            </a:r>
            <a:r>
              <a:rPr lang="zh-CN" altLang="en-US" sz="3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线性常系数齐次递推式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=d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*F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n-1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+d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*F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n-2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+d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3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*F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n-3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...+d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*F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n-k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若我们令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α=[F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n-1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... , 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n-k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]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 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=d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(1&lt;=i&lt;=k),c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 i+1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=1 (1&lt;=i&lt;=k-1)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 j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=0 (i j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不属于前两种情况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);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进行矩阵乘后，  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β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即等于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[F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 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n-1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, ... , 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n-k+1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]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，顺利完成一次递推。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10027285" cy="49390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对于上页的例子，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称为</a:t>
            </a:r>
            <a:r>
              <a:rPr lang="zh-CN" altLang="en-US" sz="30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转移矩阵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我们递推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次等价于让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α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右乘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次。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因为矩阵乘满足结合律，我们可用快速幂来计算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α·C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，复杂度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O(k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3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logn)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若递推式有常数项？在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k+1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开一个位置放即可。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类似的，我们也可用列向量左乘矩阵实现递推，此时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 k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视作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对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的贡献。</a:t>
            </a:r>
            <a:endParaRPr lang="zh-CN" altLang="en-US" sz="3000" baseline="-25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78155"/>
            <a:ext cx="72955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取模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71270"/>
            <a:ext cx="9873615" cy="27686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因为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c++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奇怪的运算机制，负数取模会得到非正数。   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即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a%p=x,(-p+1&lt;=x&lt;=0)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所以我们一般这样写保证结果非负：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 mod p --&gt;  (a%p+p)%p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28613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i-1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+F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i-2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求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mod1e9+7.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n&lt;=1e9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矩阵乘裸题。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=F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i-1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+i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4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求 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F</a:t>
            </a:r>
            <a:r>
              <a:rPr lang="en-US" altLang="zh-CN" sz="30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endParaRPr lang="en-US" altLang="zh-CN" sz="3000" baseline="-25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开出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4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,i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3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,i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,i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,1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的位置即可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470789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tyvj1708 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石头游戏</a:t>
            </a: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石头游戏在一个n行m列的方格阵上进行。每个格子对应了一个编号在0~9之间的操作序列。操作序列是一个长度不超过6且循环执行、每秒执行一个字符的字符串。它包括：数字0~9：拿0~9个石头到该格子。NWSE：把这个格子内所有的石头推到相邻的格子。D：拿走这个格子的石头。石头游戏的问题是：当这个石头游戏进行了t秒之后，所有方格中最多的格子有多少个石头。</a:t>
            </a: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注意：所有格子的操作同时执行。</a:t>
            </a: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(n*m&lt;=100)</a:t>
            </a: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400" y="231140"/>
            <a:ext cx="10916920" cy="63353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51915" y="1752600"/>
            <a:ext cx="9873615" cy="6680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bzoj 2326 </a:t>
            </a:r>
            <a:r>
              <a:rPr lang="zh-CN" altLang="en-US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数学作业</a:t>
            </a:r>
            <a:endParaRPr lang="zh-CN" altLang="en-US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6425" y="1765935"/>
            <a:ext cx="7628255" cy="39617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96770" y="5885815"/>
            <a:ext cx="9873615" cy="6680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alt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from</a:t>
            </a:r>
            <a:r>
              <a:rPr lang="zh-CN" sz="25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《线性代数在OI中的应用与题目讲解》李超</a:t>
            </a:r>
            <a:endParaRPr lang="en-US" altLang="zh-CN" sz="25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28613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我们可以建立转移矩阵，尽可能多的去矩阵乘以达到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无限次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反射。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or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？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高斯消元。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98880" y="815975"/>
            <a:ext cx="93808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矩阵运算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609090"/>
            <a:ext cx="9873615" cy="2168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indent="601345" fontAlgn="auto">
              <a:lnSpc>
                <a:spcPct val="150000"/>
              </a:lnSpc>
            </a:pP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为一个整数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(a&lt;=1e9)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，给定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，求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a+a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+a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3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...a</a:t>
            </a:r>
            <a:r>
              <a:rPr lang="en-US" altLang="zh-CN" sz="30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.(n&lt;=1e9)</a:t>
            </a:r>
            <a:endParaRPr lang="en-US" altLang="zh-CN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答案</a:t>
            </a:r>
            <a:r>
              <a:rPr lang="en-US" altLang="zh-CN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mod1e9.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3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矩阵乘外还有其他方法吗？</a:t>
            </a:r>
            <a:endParaRPr lang="zh-CN" altLang="en-US" sz="3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78155"/>
            <a:ext cx="72955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什么是计数问题？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71270"/>
            <a:ext cx="9873615" cy="27686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（并没有明确的定义..@_@</a:t>
            </a:r>
            <a:r>
              <a:rPr lang="zh-CN" altLang="en-US" sz="2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|||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）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其实就是一类要用到组合数学的知识来求出方案数的题的总称。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可以将本课件理解为组合数学入门。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78155"/>
            <a:ext cx="72955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基本的计数原则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71270"/>
            <a:ext cx="9939020" cy="52851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ts val="45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1.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相等原则。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ts val="45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若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的方案与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B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的方案一一对应，则对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的方案计数等价为对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B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的方案计数。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ts val="45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2.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加法原则。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ts val="45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若做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的全部方案可分为若干</a:t>
            </a:r>
            <a:r>
              <a:rPr lang="zh-CN" altLang="en-US" sz="29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不相容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部分，则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的方案计数为各部分方案数之和。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ts val="45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3.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乘法原则。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ts val="45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若做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的全部方案包含若干</a:t>
            </a:r>
            <a:r>
              <a:rPr lang="zh-CN" altLang="en-US" sz="29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步骤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，则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的方案计数为各步骤方案数之积。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78155"/>
            <a:ext cx="72955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三原则简单应用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71270"/>
            <a:ext cx="9873615" cy="41078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1.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集合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有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个元素，问其子集个数。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2.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已知正整数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的因式分解：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N=p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en-US" altLang="zh-CN" sz="29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a1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p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en-US" altLang="zh-CN" sz="29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a2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p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3</a:t>
            </a:r>
            <a:r>
              <a:rPr lang="en-US" altLang="zh-CN" sz="29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a3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....p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q</a:t>
            </a:r>
            <a:r>
              <a:rPr lang="en-US" altLang="zh-CN" sz="29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aq</a:t>
            </a:r>
            <a:endParaRPr lang="en-US" altLang="zh-CN" sz="2900" baseline="30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问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的约数个数。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3.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所有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&lt;=N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的正整数中出现多少个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0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？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(N&lt;=1e9)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78155"/>
            <a:ext cx="72955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三原则应用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71270"/>
            <a:ext cx="9873615" cy="3692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BZOJ 2467 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给定一个图，图的中心是一个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个点的多边形，每条边都外接一个五边形，求生成树个数。</a:t>
            </a:r>
            <a:endParaRPr lang="zh-CN" altLang="en-US" sz="29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29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 4n*5</a:t>
            </a:r>
            <a:r>
              <a:rPr lang="en-US" altLang="zh-CN" sz="4000" baseline="300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n-1</a:t>
            </a:r>
            <a:endParaRPr lang="en-US" altLang="zh-CN" sz="4000" baseline="300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29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3316" name="Picture 2" descr="http://www.lydsy.com/JudgeOnline/upload/201109/aaa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025" y="3016250"/>
            <a:ext cx="3274060" cy="32048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78155"/>
            <a:ext cx="72955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前置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71270"/>
            <a:ext cx="9873615" cy="3438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默认大家已经知道的。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1.</a:t>
            </a:r>
            <a:r>
              <a:rPr 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快速幂算法。</a:t>
            </a:r>
            <a:endParaRPr 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2.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欧几里得算法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辗转相除法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。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3.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每个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&gt;=2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正整数均可质因数分解，即表示为如下形式：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x=p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9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n1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9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n2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...p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q</a:t>
            </a:r>
            <a:r>
              <a:rPr lang="en-US" altLang="zh-CN" sz="29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nq   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 (P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1~q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为质数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78155"/>
            <a:ext cx="72955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排列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71270"/>
            <a:ext cx="9873615" cy="54463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为一个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元集，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1~r</a:t>
            </a:r>
            <a:r>
              <a:rPr lang="en-US" altLang="zh-CN" sz="29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∈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且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1~r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彼此相异，则称序列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...a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为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的一个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r-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排列。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r=n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时称为全排列。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若不要求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1~r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彼此相异，称为可重复排列。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r-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排列计数（记做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A(n,r)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）：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n*(n-1)*(n-2)*...*(n-r+1)=n!/(n-r)!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全排列计数：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n!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可重复排列计数：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en-US" altLang="zh-CN" sz="29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</a:t>
            </a:r>
            <a:endParaRPr lang="en-US" altLang="zh-CN" sz="2900" baseline="30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乘法原理可证。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78155"/>
            <a:ext cx="72955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排列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71270"/>
            <a:ext cx="9873615" cy="3438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若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元集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中元素可重复，则称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为多重集。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可表示为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A={n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*a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,n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*a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...n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q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*a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q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} 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n=n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+n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...n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q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.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多重集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的全排列数为：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n!/(n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!·n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!·...·n</a:t>
            </a:r>
            <a:r>
              <a:rPr lang="en-US" altLang="zh-CN" sz="2900" baseline="-25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q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!)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乘法原理可证。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多重集的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r-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排列没有直接的办法（可以枚举？）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78155"/>
            <a:ext cx="72955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组合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71270"/>
            <a:ext cx="9873615" cy="54463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集合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中含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个元素的子集称为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的一个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r-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组合。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组合中个元素无顺序要求。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r-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组合计数（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记做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C(n,r)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：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n!/(r!·(n-r)!)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可以理解成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个元素有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r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个要选，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n-r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个不选，即为只有两种元素的多重集排列。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1.   C(n,r)=C(n,n-r)  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（显然挑出选择的集合和挑出不选择的集合是一样的）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78155"/>
            <a:ext cx="72955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组合恒等式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71270"/>
            <a:ext cx="9873615" cy="54463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更直观的理解一些组合恒等式：</a:t>
            </a:r>
            <a:endParaRPr 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在一个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网格上，从左下角的格点出发，只可以向上向右走，用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dp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的方式求到达格点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(i,j)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的方案数。则有转移方程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dp[i][j]=dp[i-1][j]+dp[i][j-1] 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；边界：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dp[i][0]=dp[0][i]=1;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其实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dp[i][j]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即等于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C(i+j,i). (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总共要走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i+j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步，选出其中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步向上走，则剩下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j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步向右走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于是我们有对应的恒等式：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2.   C(n,m)=C(n-1,m)+C(n-1,m-1)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；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C(i,0)=1;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78155"/>
            <a:ext cx="72955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组合恒等式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71270"/>
            <a:ext cx="9873615" cy="27686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类似的，也可以推出：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3.   C(n,0)+C(n+1,1)+C(n+2,2)...C(n+m,m)=C(n+m+1,m)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4.   C(n,n)+C(n+1,n)+C(n+2,n)...C(n+m, n)=C(n+m+1,m)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78155"/>
            <a:ext cx="72955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组合恒等式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71270"/>
            <a:ext cx="9873615" cy="47771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二项式定理：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(a+b)</a:t>
            </a:r>
            <a:r>
              <a:rPr lang="en-US" altLang="zh-CN" sz="29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=∑</a:t>
            </a:r>
            <a:r>
              <a:rPr lang="en-US" altLang="zh-CN" sz="29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(0&lt;=i&lt;=n)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C(n,i)·a</a:t>
            </a:r>
            <a:r>
              <a:rPr lang="en-US" altLang="zh-CN" sz="29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·b</a:t>
            </a:r>
            <a:r>
              <a:rPr lang="en-US" altLang="zh-CN" sz="29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n-i</a:t>
            </a:r>
            <a:endParaRPr lang="en-US" altLang="zh-CN" sz="2900" baseline="300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令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a=b=1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，则有：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5.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∑</a:t>
            </a:r>
            <a:r>
              <a:rPr lang="en-US" altLang="zh-CN" sz="29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(0&lt;=i&lt;=n)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C(n,i)=2</a:t>
            </a:r>
            <a:r>
              <a:rPr lang="en-US" altLang="zh-CN" sz="29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；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a=-1,b=1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，则有：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6.∑</a:t>
            </a:r>
            <a:r>
              <a:rPr lang="en-US" altLang="zh-CN" sz="29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(0&lt;=i&lt;=n)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(-1)</a:t>
            </a:r>
            <a:r>
              <a:rPr lang="en-US" altLang="zh-CN" sz="2900" baseline="300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·C(n,i)=0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78155"/>
            <a:ext cx="72955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排列组合简单应用</a:t>
            </a:r>
            <a:endParaRPr lang="en-US" alt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71270"/>
            <a:ext cx="10373995" cy="41078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1.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个相同球放入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个不同盒子，盒子不允许为空，方案数？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C(n-1,m-1) 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（放隔板法）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2.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个相同球放入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个不同盒子，盒子允许为空，方案数？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C(n+m-1,m-1) 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（一一对应</a:t>
            </a:r>
            <a:r>
              <a:rPr 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于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）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3.m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种不同球，每种可以拿任意个，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n-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多重集组合的方案数？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C(n+m-1,m-1)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（与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同）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78155"/>
            <a:ext cx="72955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排列组合简单应用</a:t>
            </a:r>
            <a:endParaRPr lang="en-US" alt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71270"/>
            <a:ext cx="10373995" cy="27686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给定一张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点</a:t>
            </a:r>
            <a:r>
              <a:rPr 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竞赛图（有向的完全图），问其中三元环的个数。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(n&lt;=1000)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任选三个点，如果不组成三元环会有什么特征？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ans=C(n,3)-∑(1&lt;=i&lt;=n)C(d[i],2) 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（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d[i]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表示点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的出度）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68630"/>
            <a:ext cx="72955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Stirling 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近似公式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33796" name="对象 1"/>
          <p:cNvGraphicFramePr>
            <a:graphicFrameLocks noChangeAspect="1"/>
          </p:cNvGraphicFramePr>
          <p:nvPr/>
        </p:nvGraphicFramePr>
        <p:xfrm>
          <a:off x="3770630" y="1287780"/>
          <a:ext cx="4651375" cy="2178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" r:id="rId1" imgW="1002665" imgH="469900" progId="Equation.DSMT4">
                  <p:embed/>
                </p:oleObj>
              </mc:Choice>
              <mc:Fallback>
                <p:oleObj name="" r:id="rId1" imgW="1002665" imgH="469900" progId="Equation.DSMT4">
                  <p:embed/>
                  <p:pic>
                    <p:nvPicPr>
                      <p:cNvPr id="0" name="图片 378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70630" y="1287780"/>
                        <a:ext cx="4651375" cy="21786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98880" y="1271270"/>
            <a:ext cx="10132695" cy="47771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endParaRPr lang="en-US" altLang="zh-CN" sz="29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29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29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POJ 1423 Big Number </a:t>
            </a:r>
            <a:endParaRPr lang="en-US" altLang="zh-CN" sz="29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求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n!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的位数。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n&lt;=1e7</a:t>
            </a:r>
            <a:endParaRPr lang="en-US" altLang="zh-CN" sz="29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答案即为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ceil(lg(n!))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。</a:t>
            </a:r>
            <a:endParaRPr lang="zh-CN" altLang="en-US" sz="29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小规模暴力，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较大时用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stirling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近似公式代替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n!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。</a:t>
            </a:r>
            <a:endParaRPr lang="zh-CN" altLang="en-US" sz="29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68630"/>
            <a:ext cx="72955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鸽笼原理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8880" y="1271270"/>
            <a:ext cx="10132695" cy="47771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又名抽屉原理：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只鸽子入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个笼子，则至少有一个笼子的鸽子数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&gt;=ceil(n/m)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。</a:t>
            </a:r>
            <a:endParaRPr lang="zh-CN" altLang="en-US" sz="29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POJ 2356 n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个数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(n&lt;=1w)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排成一排，从中选出连续的一段，使它们的和能被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整除。</a:t>
            </a:r>
            <a:endParaRPr lang="zh-CN" altLang="en-US" sz="29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设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sum[i](0&lt;=i&lt;=n)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表示前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个数之和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modn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，若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sum[i]=sum[j] &amp;j≠i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，则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900" baseline="-250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i+1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+a</a:t>
            </a:r>
            <a:r>
              <a:rPr lang="en-US" altLang="zh-CN" sz="2900" baseline="-250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i+2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...a</a:t>
            </a:r>
            <a:r>
              <a:rPr lang="en-US" altLang="zh-CN" sz="2900" baseline="-250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j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能被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整除，我们有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n+1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个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sum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，只有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种取值，则一定存在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sum[i]=sum[j]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。</a:t>
            </a:r>
            <a:endParaRPr lang="en-US" altLang="zh-CN" sz="29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78155"/>
            <a:ext cx="72955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质数</a:t>
            </a:r>
            <a:endParaRPr lang="zh-CN" altLang="en-US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71270"/>
            <a:ext cx="9873615" cy="47771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质数：除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和自己外，没有其他约数的数。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合数：</a:t>
            </a:r>
            <a:r>
              <a:rPr 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除此之外还有其他约数的数（除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）。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规定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既不是质数也不是合数。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怎么判断数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p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是质数？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1.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枚举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2~sqrt(p)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，看能否整除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p.  O(sqrt(p))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2.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找到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sqrt(p)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以内所有质数来试除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.O(sqrt(p)/log(p))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3.Miller Robbin 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素数判定 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O(1)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68630"/>
            <a:ext cx="72955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鸽笼原理</a:t>
            </a:r>
            <a:endParaRPr 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8880" y="1271270"/>
            <a:ext cx="10132695" cy="3438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给定数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n(n&lt;=1e6)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，问能否找到一个数形如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1111...10....0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，且能被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整除？若能请输出</a:t>
            </a:r>
            <a:r>
              <a:rPr 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任意一组方案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。</a:t>
            </a:r>
            <a:endParaRPr lang="zh-CN" altLang="en-US" sz="29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设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sum[k]=111...111 (k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个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1) mod n</a:t>
            </a:r>
            <a:endParaRPr lang="en-US" altLang="zh-CN" sz="29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若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sum[i]-sum[j]=0(j&gt;i)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，则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111...111(i-j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个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1)000...000(j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个</a:t>
            </a:r>
            <a:r>
              <a:rPr lang="en-US" altLang="zh-CN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0)   </a:t>
            </a:r>
            <a:r>
              <a:rPr lang="zh-CN" altLang="en-US" sz="2900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便是一个满足要求的数。（做法同上）</a:t>
            </a:r>
            <a:endParaRPr lang="en-US" altLang="zh-CN" sz="2900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78155"/>
            <a:ext cx="72955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筛法</a:t>
            </a:r>
            <a:endParaRPr lang="en-US" alt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71270"/>
            <a:ext cx="9873615" cy="54463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判断</a:t>
            </a:r>
            <a:r>
              <a:rPr 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1~N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所有数是否为质数。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1.Eratosthenes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筛 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O(nlogn)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依次枚举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a=2~sqrt(n)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，若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未被标记，则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被判为质数，枚举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的所有倍数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2a,3a...floor(n/a)*a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，标记其不是质数。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可以有升级版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ES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筛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endParaRPr lang="zh-CN" altLang="en-US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98880" y="478155"/>
            <a:ext cx="729551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筛法</a:t>
            </a:r>
            <a:endParaRPr lang="en-US" altLang="zh-CN" sz="4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1271270"/>
            <a:ext cx="9873615" cy="51619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线性筛 </a:t>
            </a:r>
            <a:r>
              <a:rPr lang="en-US" altLang="zh-CN" sz="29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O(n)</a:t>
            </a:r>
            <a:endParaRPr lang="en-US" altLang="zh-CN" sz="29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indent="601345" fontAlgn="auto">
              <a:lnSpc>
                <a:spcPct val="100000"/>
              </a:lnSpc>
            </a:pPr>
            <a:r>
              <a:rPr sz="22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void ES(int </a:t>
            </a:r>
            <a:r>
              <a:rPr lang="en-US" sz="22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sz="22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endParaRPr sz="22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00000"/>
              </a:lnSpc>
            </a:pPr>
            <a:r>
              <a:rPr sz="22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{</a:t>
            </a:r>
            <a:endParaRPr sz="22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00000"/>
              </a:lnSpc>
            </a:pPr>
            <a:r>
              <a:rPr sz="22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	for(int i=2;i&lt;=</a:t>
            </a:r>
            <a:r>
              <a:rPr lang="en-US" sz="22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sz="22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;i++)</a:t>
            </a:r>
            <a:endParaRPr sz="22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00000"/>
              </a:lnSpc>
            </a:pPr>
            <a:r>
              <a:rPr sz="22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	{</a:t>
            </a:r>
            <a:endParaRPr sz="22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00000"/>
              </a:lnSpc>
            </a:pPr>
            <a:r>
              <a:rPr sz="22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		if(!mindiv[i])mindiv[i]=i,prime[++p]=i</a:t>
            </a:r>
            <a:r>
              <a:rPr lang="en-US" sz="22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;</a:t>
            </a:r>
            <a:endParaRPr lang="en-US" sz="22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00000"/>
              </a:lnSpc>
            </a:pPr>
            <a:r>
              <a:rPr sz="22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		for(int j=1;i*prime[j]&lt;=</a:t>
            </a:r>
            <a:r>
              <a:rPr lang="en-US" sz="22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n</a:t>
            </a:r>
            <a:r>
              <a:rPr sz="22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;j++)</a:t>
            </a:r>
            <a:endParaRPr sz="22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00000"/>
              </a:lnSpc>
            </a:pPr>
            <a:r>
              <a:rPr sz="22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		{</a:t>
            </a:r>
            <a:endParaRPr sz="22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00000"/>
              </a:lnSpc>
            </a:pPr>
            <a:r>
              <a:rPr sz="22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			mindiv[i*prime[j]]=prime[j];</a:t>
            </a:r>
            <a:endParaRPr sz="22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00000"/>
              </a:lnSpc>
            </a:pPr>
            <a:r>
              <a:rPr sz="22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			if(i%prime[j]==0)</a:t>
            </a:r>
            <a:r>
              <a:rPr lang="en-US" sz="22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break;</a:t>
            </a:r>
            <a:endParaRPr lang="en-US" sz="22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00000"/>
              </a:lnSpc>
            </a:pPr>
            <a:r>
              <a:rPr sz="22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		} </a:t>
            </a:r>
            <a:endParaRPr sz="22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00000"/>
              </a:lnSpc>
            </a:pPr>
            <a:r>
              <a:rPr sz="22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	}</a:t>
            </a:r>
            <a:endParaRPr sz="22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00000"/>
              </a:lnSpc>
            </a:pPr>
            <a:r>
              <a:rPr sz="22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}</a:t>
            </a:r>
            <a:endParaRPr sz="22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00000"/>
              </a:lnSpc>
            </a:pPr>
            <a:endParaRPr sz="22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21195" y="1184910"/>
            <a:ext cx="4429125" cy="16148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indent="601345" fontAlgn="auto">
              <a:lnSpc>
                <a:spcPct val="150000"/>
              </a:lnSpc>
            </a:pPr>
            <a:r>
              <a:rPr lang="en-US" altLang="zh-CN" sz="22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mindiv[i]</a:t>
            </a:r>
            <a:r>
              <a:rPr lang="zh-CN" altLang="en-US" sz="22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表示</a:t>
            </a:r>
            <a:r>
              <a:rPr lang="en-US" altLang="zh-CN" sz="22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i</a:t>
            </a:r>
            <a:r>
              <a:rPr lang="zh-CN" altLang="en-US" sz="22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的最小质因数。</a:t>
            </a:r>
            <a:endParaRPr lang="zh-CN" altLang="en-US" sz="22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601345" fontAlgn="auto">
              <a:lnSpc>
                <a:spcPct val="150000"/>
              </a:lnSpc>
            </a:pPr>
            <a:r>
              <a:rPr lang="zh-CN" altLang="en-US" sz="22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为什么</a:t>
            </a:r>
            <a:r>
              <a:rPr lang="en-US" altLang="zh-CN" sz="22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O(n)</a:t>
            </a:r>
            <a:r>
              <a:rPr lang="zh-CN" altLang="en-US" sz="22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？每个数只会被其最小质因数筛一次。</a:t>
            </a:r>
            <a:endParaRPr lang="zh-CN" altLang="en-US" sz="22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9612</Words>
  <Application>WPS 演示</Application>
  <PresentationFormat>宽屏</PresentationFormat>
  <Paragraphs>561</Paragraphs>
  <Slides>70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70</vt:i4>
      </vt:variant>
    </vt:vector>
  </HeadingPairs>
  <TitlesOfParts>
    <vt:vector size="81" baseType="lpstr">
      <vt:lpstr>Arial</vt:lpstr>
      <vt:lpstr>宋体</vt:lpstr>
      <vt:lpstr>Wingdings</vt:lpstr>
      <vt:lpstr>Calibri</vt:lpstr>
      <vt:lpstr>黑体</vt:lpstr>
      <vt:lpstr>微软雅黑</vt:lpstr>
      <vt:lpstr>Arial Unicode MS</vt:lpstr>
      <vt:lpstr>Calibri Light</vt:lpstr>
      <vt:lpstr>Office 主题</vt:lpstr>
      <vt:lpstr>Paint.Picture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STU</cp:lastModifiedBy>
  <cp:revision>730</cp:revision>
  <dcterms:created xsi:type="dcterms:W3CDTF">2017-02-14T16:03:00Z</dcterms:created>
  <dcterms:modified xsi:type="dcterms:W3CDTF">2018-10-07T08:15:43Z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