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0" r:id="rId7"/>
    <p:sldId id="261" r:id="rId8"/>
    <p:sldId id="262" r:id="rId9"/>
    <p:sldId id="277" r:id="rId10"/>
    <p:sldId id="278" r:id="rId11"/>
    <p:sldId id="264" r:id="rId12"/>
    <p:sldId id="265" r:id="rId13"/>
    <p:sldId id="267" r:id="rId14"/>
    <p:sldId id="266" r:id="rId15"/>
    <p:sldId id="268" r:id="rId16"/>
    <p:sldId id="279" r:id="rId17"/>
    <p:sldId id="280" r:id="rId18"/>
    <p:sldId id="269" r:id="rId19"/>
    <p:sldId id="270" r:id="rId20"/>
    <p:sldId id="271" r:id="rId21"/>
    <p:sldId id="273" r:id="rId22"/>
    <p:sldId id="272" r:id="rId23"/>
    <p:sldId id="274" r:id="rId24"/>
    <p:sldId id="281"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43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232950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39556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E2470-CB9C-4044-A24E-19BFD6500CD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98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49208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E2470-CB9C-4044-A24E-19BFD6500CD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560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223944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014188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421341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47679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30377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01764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52531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8445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5891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78428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A7E156C-6643-4BA8-A9B4-9DDB9BEB3B24}"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396972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7E156C-6643-4BA8-A9B4-9DDB9BEB3B24}" type="datetimeFigureOut">
              <a:rPr lang="zh-CN" altLang="en-US" smtClean="0"/>
              <a:t>2019/4/4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4E2470-CB9C-4044-A24E-19BFD6500CD5}" type="slidenum">
              <a:rPr lang="zh-CN" altLang="en-US" smtClean="0"/>
              <a:t>‹#›</a:t>
            </a:fld>
            <a:endParaRPr lang="zh-CN" altLang="en-US"/>
          </a:p>
        </p:txBody>
      </p:sp>
    </p:spTree>
    <p:extLst>
      <p:ext uri="{BB962C8B-B14F-4D97-AF65-F5344CB8AC3E}">
        <p14:creationId xmlns:p14="http://schemas.microsoft.com/office/powerpoint/2010/main" val="1727784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8338-581B-4D28-8B95-D81F5C28216A}"/>
              </a:ext>
            </a:extLst>
          </p:cNvPr>
          <p:cNvSpPr>
            <a:spLocks noGrp="1"/>
          </p:cNvSpPr>
          <p:nvPr>
            <p:ph type="ctrTitle"/>
          </p:nvPr>
        </p:nvSpPr>
        <p:spPr/>
        <p:txBody>
          <a:bodyPr/>
          <a:lstStyle/>
          <a:p>
            <a:pPr algn="ctr"/>
            <a:r>
              <a:rPr lang="zh-CN" altLang="en-US" dirty="0"/>
              <a:t>基础动态规划问题选讲</a:t>
            </a:r>
          </a:p>
        </p:txBody>
      </p:sp>
      <p:sp>
        <p:nvSpPr>
          <p:cNvPr id="3" name="副标题 2">
            <a:extLst>
              <a:ext uri="{FF2B5EF4-FFF2-40B4-BE49-F238E27FC236}">
                <a16:creationId xmlns:a16="http://schemas.microsoft.com/office/drawing/2014/main" id="{067BED55-D564-465D-81D1-CB9B455114B9}"/>
              </a:ext>
            </a:extLst>
          </p:cNvPr>
          <p:cNvSpPr>
            <a:spLocks noGrp="1"/>
          </p:cNvSpPr>
          <p:nvPr>
            <p:ph type="subTitle" idx="1"/>
          </p:nvPr>
        </p:nvSpPr>
        <p:spPr/>
        <p:txBody>
          <a:bodyPr/>
          <a:lstStyle/>
          <a:p>
            <a:pPr algn="ctr"/>
            <a:r>
              <a:rPr lang="en-US" altLang="zh-CN" dirty="0"/>
              <a:t>Monster_Yi</a:t>
            </a:r>
            <a:endParaRPr lang="zh-CN" altLang="en-US" dirty="0"/>
          </a:p>
        </p:txBody>
      </p:sp>
    </p:spTree>
    <p:extLst>
      <p:ext uri="{BB962C8B-B14F-4D97-AF65-F5344CB8AC3E}">
        <p14:creationId xmlns:p14="http://schemas.microsoft.com/office/powerpoint/2010/main" val="347963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E8D69-8DB7-491D-B2A3-63A1C35EAFCA}"/>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3F880883-6947-445D-86E4-213761CCD55A}"/>
              </a:ext>
            </a:extLst>
          </p:cNvPr>
          <p:cNvSpPr>
            <a:spLocks noGrp="1"/>
          </p:cNvSpPr>
          <p:nvPr>
            <p:ph idx="1"/>
          </p:nvPr>
        </p:nvSpPr>
        <p:spPr/>
        <p:txBody>
          <a:bodyPr/>
          <a:lstStyle/>
          <a:p>
            <a:r>
              <a:rPr lang="en-US" altLang="zh-CN" dirty="0"/>
              <a:t>n&lt;=262144</a:t>
            </a:r>
            <a:r>
              <a:rPr lang="zh-CN" altLang="en-US" dirty="0"/>
              <a:t>怎么做？（</a:t>
            </a:r>
            <a:r>
              <a:rPr lang="en-US" altLang="zh-CN" dirty="0"/>
              <a:t>BZOJ4576</a:t>
            </a:r>
            <a:r>
              <a:rPr lang="zh-CN" altLang="en-US" dirty="0"/>
              <a:t>）</a:t>
            </a:r>
          </a:p>
        </p:txBody>
      </p:sp>
    </p:spTree>
    <p:extLst>
      <p:ext uri="{BB962C8B-B14F-4D97-AF65-F5344CB8AC3E}">
        <p14:creationId xmlns:p14="http://schemas.microsoft.com/office/powerpoint/2010/main" val="185310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E2E10-0EE1-466F-9AD6-A6A0E3E2BF59}"/>
              </a:ext>
            </a:extLst>
          </p:cNvPr>
          <p:cNvSpPr>
            <a:spLocks noGrp="1"/>
          </p:cNvSpPr>
          <p:nvPr>
            <p:ph type="title"/>
          </p:nvPr>
        </p:nvSpPr>
        <p:spPr/>
        <p:txBody>
          <a:bodyPr/>
          <a:lstStyle/>
          <a:p>
            <a:r>
              <a:rPr lang="zh-CN" altLang="en-US" dirty="0"/>
              <a:t>状压</a:t>
            </a:r>
            <a:r>
              <a:rPr lang="en-US" altLang="zh-CN" dirty="0"/>
              <a:t>dp</a:t>
            </a:r>
            <a:endParaRPr lang="zh-CN" altLang="en-US" dirty="0"/>
          </a:p>
        </p:txBody>
      </p:sp>
      <p:sp>
        <p:nvSpPr>
          <p:cNvPr id="3" name="内容占位符 2">
            <a:extLst>
              <a:ext uri="{FF2B5EF4-FFF2-40B4-BE49-F238E27FC236}">
                <a16:creationId xmlns:a16="http://schemas.microsoft.com/office/drawing/2014/main" id="{20E72564-A1A1-48BD-AF54-005555F14124}"/>
              </a:ext>
            </a:extLst>
          </p:cNvPr>
          <p:cNvSpPr>
            <a:spLocks noGrp="1"/>
          </p:cNvSpPr>
          <p:nvPr>
            <p:ph idx="1"/>
          </p:nvPr>
        </p:nvSpPr>
        <p:spPr/>
        <p:txBody>
          <a:bodyPr/>
          <a:lstStyle/>
          <a:p>
            <a:r>
              <a:rPr lang="zh-CN" altLang="en-US" dirty="0"/>
              <a:t>基本原理：用二进制（有时会用三、四进制）表示状态。</a:t>
            </a:r>
            <a:endParaRPr lang="en-US" altLang="zh-CN" dirty="0"/>
          </a:p>
          <a:p>
            <a:endParaRPr lang="en-US" altLang="zh-CN" dirty="0"/>
          </a:p>
          <a:p>
            <a:r>
              <a:rPr lang="zh-CN" altLang="en-US" dirty="0"/>
              <a:t>现在你已经知道了基本原理，让我们看几道例题，将所学的内容用于实战！</a:t>
            </a:r>
            <a:endParaRPr lang="en-US" altLang="zh-CN" dirty="0"/>
          </a:p>
        </p:txBody>
      </p:sp>
    </p:spTree>
    <p:extLst>
      <p:ext uri="{BB962C8B-B14F-4D97-AF65-F5344CB8AC3E}">
        <p14:creationId xmlns:p14="http://schemas.microsoft.com/office/powerpoint/2010/main" val="208175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67231-6EF6-427D-88B0-99A58011A075}"/>
              </a:ext>
            </a:extLst>
          </p:cNvPr>
          <p:cNvSpPr>
            <a:spLocks noGrp="1"/>
          </p:cNvSpPr>
          <p:nvPr>
            <p:ph type="title"/>
          </p:nvPr>
        </p:nvSpPr>
        <p:spPr/>
        <p:txBody>
          <a:bodyPr/>
          <a:lstStyle/>
          <a:p>
            <a:r>
              <a:rPr lang="en-US" altLang="zh-CN" dirty="0"/>
              <a:t>TSP</a:t>
            </a:r>
            <a:r>
              <a:rPr lang="zh-CN" altLang="en-US" dirty="0"/>
              <a:t>问题</a:t>
            </a:r>
          </a:p>
        </p:txBody>
      </p:sp>
      <p:sp>
        <p:nvSpPr>
          <p:cNvPr id="3" name="内容占位符 2">
            <a:extLst>
              <a:ext uri="{FF2B5EF4-FFF2-40B4-BE49-F238E27FC236}">
                <a16:creationId xmlns:a16="http://schemas.microsoft.com/office/drawing/2014/main" id="{23991281-AAF4-462C-AB27-4758C292F2BE}"/>
              </a:ext>
            </a:extLst>
          </p:cNvPr>
          <p:cNvSpPr>
            <a:spLocks noGrp="1"/>
          </p:cNvSpPr>
          <p:nvPr>
            <p:ph idx="1"/>
          </p:nvPr>
        </p:nvSpPr>
        <p:spPr/>
        <p:txBody>
          <a:bodyPr/>
          <a:lstStyle/>
          <a:p>
            <a:r>
              <a:rPr lang="zh-CN" altLang="en-US" dirty="0"/>
              <a:t>有</a:t>
            </a:r>
            <a:r>
              <a:rPr lang="en-US" altLang="zh-CN" dirty="0"/>
              <a:t>n</a:t>
            </a:r>
            <a:r>
              <a:rPr lang="zh-CN" altLang="en-US" dirty="0"/>
              <a:t>个城市，用</a:t>
            </a:r>
            <a:r>
              <a:rPr lang="en-US" altLang="zh-CN" dirty="0"/>
              <a:t>1,2,…,n</a:t>
            </a:r>
            <a:r>
              <a:rPr lang="zh-CN" altLang="en-US" dirty="0"/>
              <a:t>表示，城</a:t>
            </a:r>
            <a:r>
              <a:rPr lang="en-US" altLang="zh-CN" dirty="0"/>
              <a:t>i,j</a:t>
            </a:r>
            <a:r>
              <a:rPr lang="zh-CN" altLang="en-US" dirty="0"/>
              <a:t>之间的距离为</a:t>
            </a:r>
            <a:r>
              <a:rPr lang="en-US" altLang="zh-CN" dirty="0"/>
              <a:t>dij</a:t>
            </a:r>
            <a:r>
              <a:rPr lang="zh-CN" altLang="en-US" dirty="0"/>
              <a:t>，有一个货郎从城</a:t>
            </a:r>
            <a:r>
              <a:rPr lang="en-US" altLang="zh-CN" dirty="0"/>
              <a:t>1</a:t>
            </a:r>
            <a:r>
              <a:rPr lang="zh-CN" altLang="en-US" dirty="0"/>
              <a:t>出发到其他城市一次且仅一次，最后回到城市</a:t>
            </a:r>
            <a:r>
              <a:rPr lang="en-US" altLang="zh-CN" dirty="0"/>
              <a:t>1</a:t>
            </a:r>
            <a:r>
              <a:rPr lang="zh-CN" altLang="en-US" dirty="0"/>
              <a:t>，怎样选择行走路线使总路程最短？</a:t>
            </a:r>
          </a:p>
        </p:txBody>
      </p:sp>
    </p:spTree>
    <p:extLst>
      <p:ext uri="{BB962C8B-B14F-4D97-AF65-F5344CB8AC3E}">
        <p14:creationId xmlns:p14="http://schemas.microsoft.com/office/powerpoint/2010/main" val="260127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2EEC1-E5E0-467D-B2CF-B3396EDBA62E}"/>
              </a:ext>
            </a:extLst>
          </p:cNvPr>
          <p:cNvSpPr>
            <a:spLocks noGrp="1"/>
          </p:cNvSpPr>
          <p:nvPr>
            <p:ph type="title"/>
          </p:nvPr>
        </p:nvSpPr>
        <p:spPr/>
        <p:txBody>
          <a:bodyPr/>
          <a:lstStyle/>
          <a:p>
            <a:r>
              <a:rPr lang="en-US" altLang="zh-CN" dirty="0"/>
              <a:t>BZOJ2073</a:t>
            </a:r>
            <a:endParaRPr lang="zh-CN" altLang="en-US" dirty="0"/>
          </a:p>
        </p:txBody>
      </p:sp>
      <p:sp>
        <p:nvSpPr>
          <p:cNvPr id="3" name="内容占位符 2">
            <a:extLst>
              <a:ext uri="{FF2B5EF4-FFF2-40B4-BE49-F238E27FC236}">
                <a16:creationId xmlns:a16="http://schemas.microsoft.com/office/drawing/2014/main" id="{1BAFBDAF-71AA-4062-B632-8882935DB80C}"/>
              </a:ext>
            </a:extLst>
          </p:cNvPr>
          <p:cNvSpPr>
            <a:spLocks noGrp="1"/>
          </p:cNvSpPr>
          <p:nvPr>
            <p:ph idx="1"/>
          </p:nvPr>
        </p:nvSpPr>
        <p:spPr/>
        <p:txBody>
          <a:bodyPr/>
          <a:lstStyle/>
          <a:p>
            <a:r>
              <a:rPr lang="zh-CN" altLang="en-US" dirty="0"/>
              <a:t>一只队伍在爬山时碰到了雪崩</a:t>
            </a:r>
            <a:r>
              <a:rPr lang="en-US" altLang="zh-CN" dirty="0"/>
              <a:t>,</a:t>
            </a:r>
            <a:r>
              <a:rPr lang="zh-CN" altLang="en-US" dirty="0"/>
              <a:t>他们在逃跑时遇到了一座桥</a:t>
            </a:r>
            <a:r>
              <a:rPr lang="en-US" altLang="zh-CN" dirty="0"/>
              <a:t>,</a:t>
            </a:r>
            <a:r>
              <a:rPr lang="zh-CN" altLang="en-US" dirty="0"/>
              <a:t>他们要尽快的过桥</a:t>
            </a:r>
            <a:r>
              <a:rPr lang="en-US" altLang="zh-CN" dirty="0"/>
              <a:t>. </a:t>
            </a:r>
            <a:r>
              <a:rPr lang="zh-CN" altLang="en-US" dirty="0"/>
              <a:t>桥已经很旧了</a:t>
            </a:r>
            <a:r>
              <a:rPr lang="en-US" altLang="zh-CN" dirty="0"/>
              <a:t>, </a:t>
            </a:r>
            <a:r>
              <a:rPr lang="zh-CN" altLang="en-US" dirty="0"/>
              <a:t>所以它不能承受太重的东西</a:t>
            </a:r>
            <a:r>
              <a:rPr lang="en-US" altLang="zh-CN" dirty="0"/>
              <a:t>. </a:t>
            </a:r>
            <a:r>
              <a:rPr lang="zh-CN" altLang="en-US" dirty="0"/>
              <a:t>任何时候队伍在桥上的人都不能超过一定的限制</a:t>
            </a:r>
            <a:r>
              <a:rPr lang="en-US" altLang="zh-CN" dirty="0"/>
              <a:t>. </a:t>
            </a:r>
            <a:r>
              <a:rPr lang="zh-CN" altLang="en-US" dirty="0"/>
              <a:t>所以这只队伍过桥时只能分批过</a:t>
            </a:r>
            <a:r>
              <a:rPr lang="en-US" altLang="zh-CN" dirty="0"/>
              <a:t>,</a:t>
            </a:r>
            <a:r>
              <a:rPr lang="zh-CN" altLang="en-US" dirty="0"/>
              <a:t>当一组全部过去时</a:t>
            </a:r>
            <a:r>
              <a:rPr lang="en-US" altLang="zh-CN" dirty="0"/>
              <a:t>,</a:t>
            </a:r>
            <a:r>
              <a:rPr lang="zh-CN" altLang="en-US" dirty="0"/>
              <a:t>下一组才能接着过</a:t>
            </a:r>
            <a:r>
              <a:rPr lang="en-US" altLang="zh-CN" dirty="0"/>
              <a:t>. </a:t>
            </a:r>
            <a:r>
              <a:rPr lang="zh-CN" altLang="en-US" dirty="0"/>
              <a:t>队伍里每个人过桥都需要特定的时间</a:t>
            </a:r>
            <a:r>
              <a:rPr lang="en-US" altLang="zh-CN" dirty="0"/>
              <a:t>,</a:t>
            </a:r>
            <a:r>
              <a:rPr lang="zh-CN" altLang="en-US" dirty="0"/>
              <a:t>当一批队员过桥时时间应该算走得最慢的那一个</a:t>
            </a:r>
            <a:r>
              <a:rPr lang="en-US" altLang="zh-CN" dirty="0"/>
              <a:t>,</a:t>
            </a:r>
            <a:r>
              <a:rPr lang="zh-CN" altLang="en-US" dirty="0"/>
              <a:t>每个人也有特定的重量</a:t>
            </a:r>
            <a:r>
              <a:rPr lang="en-US" altLang="zh-CN" dirty="0"/>
              <a:t>,</a:t>
            </a:r>
            <a:r>
              <a:rPr lang="zh-CN" altLang="en-US" dirty="0"/>
              <a:t>我们想知道如何分批过桥能使总时间最少</a:t>
            </a:r>
            <a:r>
              <a:rPr lang="en-US" altLang="zh-CN" dirty="0"/>
              <a:t>.</a:t>
            </a:r>
            <a:endParaRPr lang="zh-CN" altLang="en-US" dirty="0"/>
          </a:p>
        </p:txBody>
      </p:sp>
    </p:spTree>
    <p:extLst>
      <p:ext uri="{BB962C8B-B14F-4D97-AF65-F5344CB8AC3E}">
        <p14:creationId xmlns:p14="http://schemas.microsoft.com/office/powerpoint/2010/main" val="121729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7BE3A-7379-4333-8B30-1A206206BED8}"/>
              </a:ext>
            </a:extLst>
          </p:cNvPr>
          <p:cNvSpPr>
            <a:spLocks noGrp="1"/>
          </p:cNvSpPr>
          <p:nvPr>
            <p:ph type="title"/>
          </p:nvPr>
        </p:nvSpPr>
        <p:spPr/>
        <p:txBody>
          <a:bodyPr/>
          <a:lstStyle/>
          <a:p>
            <a:r>
              <a:rPr lang="en-US" altLang="zh-CN" dirty="0"/>
              <a:t>BZOJ1087</a:t>
            </a:r>
            <a:endParaRPr lang="zh-CN" altLang="en-US" dirty="0"/>
          </a:p>
        </p:txBody>
      </p:sp>
      <p:sp>
        <p:nvSpPr>
          <p:cNvPr id="3" name="内容占位符 2">
            <a:extLst>
              <a:ext uri="{FF2B5EF4-FFF2-40B4-BE49-F238E27FC236}">
                <a16:creationId xmlns:a16="http://schemas.microsoft.com/office/drawing/2014/main" id="{6ABA8ACC-E385-4A5B-95DD-0ED666E9FAA6}"/>
              </a:ext>
            </a:extLst>
          </p:cNvPr>
          <p:cNvSpPr>
            <a:spLocks noGrp="1"/>
          </p:cNvSpPr>
          <p:nvPr>
            <p:ph idx="1"/>
          </p:nvPr>
        </p:nvSpPr>
        <p:spPr/>
        <p:txBody>
          <a:bodyPr/>
          <a:lstStyle/>
          <a:p>
            <a:r>
              <a:rPr lang="zh-CN" altLang="en-US" dirty="0"/>
              <a:t>在</a:t>
            </a:r>
            <a:r>
              <a:rPr lang="en-US" altLang="zh-CN" dirty="0"/>
              <a:t>N×N</a:t>
            </a:r>
            <a:r>
              <a:rPr lang="zh-CN" altLang="en-US" dirty="0"/>
              <a:t>的棋盘里面放</a:t>
            </a:r>
            <a:r>
              <a:rPr lang="en-US" altLang="zh-CN" dirty="0"/>
              <a:t>K</a:t>
            </a:r>
            <a:r>
              <a:rPr lang="zh-CN" altLang="en-US" dirty="0"/>
              <a:t>个国王，使他们互不攻击，共有多少种摆放方案。国王能攻击到它上下左右，以及左上左下右上右下八个方向上附近的各一个格子，共</a:t>
            </a:r>
            <a:r>
              <a:rPr lang="en-US" altLang="zh-CN" dirty="0"/>
              <a:t>8</a:t>
            </a:r>
            <a:r>
              <a:rPr lang="zh-CN" altLang="en-US" dirty="0"/>
              <a:t>个格子。</a:t>
            </a:r>
          </a:p>
        </p:txBody>
      </p:sp>
    </p:spTree>
    <p:extLst>
      <p:ext uri="{BB962C8B-B14F-4D97-AF65-F5344CB8AC3E}">
        <p14:creationId xmlns:p14="http://schemas.microsoft.com/office/powerpoint/2010/main" val="379120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A36F1-F31E-4493-9F28-10BD0BA15D81}"/>
              </a:ext>
            </a:extLst>
          </p:cNvPr>
          <p:cNvSpPr>
            <a:spLocks noGrp="1"/>
          </p:cNvSpPr>
          <p:nvPr>
            <p:ph type="title"/>
          </p:nvPr>
        </p:nvSpPr>
        <p:spPr/>
        <p:txBody>
          <a:bodyPr/>
          <a:lstStyle/>
          <a:p>
            <a:r>
              <a:rPr lang="en-US" altLang="zh-CN" dirty="0"/>
              <a:t>POJ1038</a:t>
            </a:r>
            <a:endParaRPr lang="zh-CN" altLang="en-US" dirty="0"/>
          </a:p>
        </p:txBody>
      </p:sp>
      <p:sp>
        <p:nvSpPr>
          <p:cNvPr id="3" name="内容占位符 2">
            <a:extLst>
              <a:ext uri="{FF2B5EF4-FFF2-40B4-BE49-F238E27FC236}">
                <a16:creationId xmlns:a16="http://schemas.microsoft.com/office/drawing/2014/main" id="{3B656FAE-E6C2-40DE-8CE4-5F9537DD373D}"/>
              </a:ext>
            </a:extLst>
          </p:cNvPr>
          <p:cNvSpPr>
            <a:spLocks noGrp="1"/>
          </p:cNvSpPr>
          <p:nvPr>
            <p:ph idx="1"/>
          </p:nvPr>
        </p:nvSpPr>
        <p:spPr/>
        <p:txBody>
          <a:bodyPr/>
          <a:lstStyle/>
          <a:p>
            <a:r>
              <a:rPr lang="zh-CN" altLang="en-US" dirty="0"/>
              <a:t>在一个有坏点的</a:t>
            </a:r>
            <a:r>
              <a:rPr lang="en-US" altLang="zh-CN" dirty="0"/>
              <a:t>n*m(n&lt;=150,m&lt;=10)</a:t>
            </a:r>
            <a:r>
              <a:rPr lang="zh-CN" altLang="en-US" dirty="0"/>
              <a:t>的矩阵中，放置</a:t>
            </a:r>
            <a:r>
              <a:rPr lang="en-US" altLang="zh-CN" dirty="0"/>
              <a:t>3*2</a:t>
            </a:r>
            <a:r>
              <a:rPr lang="zh-CN" altLang="en-US" dirty="0"/>
              <a:t>的矩形，问最多能放置多少个。</a:t>
            </a:r>
          </a:p>
        </p:txBody>
      </p:sp>
    </p:spTree>
    <p:extLst>
      <p:ext uri="{BB962C8B-B14F-4D97-AF65-F5344CB8AC3E}">
        <p14:creationId xmlns:p14="http://schemas.microsoft.com/office/powerpoint/2010/main" val="3597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C770C-D131-498C-99B8-E97B6DBB37D4}"/>
              </a:ext>
            </a:extLst>
          </p:cNvPr>
          <p:cNvSpPr>
            <a:spLocks noGrp="1"/>
          </p:cNvSpPr>
          <p:nvPr>
            <p:ph type="title"/>
          </p:nvPr>
        </p:nvSpPr>
        <p:spPr/>
        <p:txBody>
          <a:bodyPr/>
          <a:lstStyle/>
          <a:p>
            <a:r>
              <a:rPr lang="en-US" altLang="zh-CN" dirty="0"/>
              <a:t>BZOJ4565</a:t>
            </a:r>
            <a:endParaRPr lang="zh-CN" altLang="en-US" dirty="0"/>
          </a:p>
        </p:txBody>
      </p:sp>
      <p:sp>
        <p:nvSpPr>
          <p:cNvPr id="3" name="内容占位符 2">
            <a:extLst>
              <a:ext uri="{FF2B5EF4-FFF2-40B4-BE49-F238E27FC236}">
                <a16:creationId xmlns:a16="http://schemas.microsoft.com/office/drawing/2014/main" id="{FA44EDC8-327D-47B6-BA19-19D84597B52E}"/>
              </a:ext>
            </a:extLst>
          </p:cNvPr>
          <p:cNvSpPr>
            <a:spLocks noGrp="1"/>
          </p:cNvSpPr>
          <p:nvPr>
            <p:ph idx="1"/>
          </p:nvPr>
        </p:nvSpPr>
        <p:spPr/>
        <p:txBody>
          <a:bodyPr/>
          <a:lstStyle/>
          <a:p>
            <a:r>
              <a:rPr lang="zh-CN" altLang="en-US" dirty="0"/>
              <a:t>有一个长度为 </a:t>
            </a:r>
            <a:r>
              <a:rPr lang="en-US" altLang="zh-CN" dirty="0"/>
              <a:t>n </a:t>
            </a:r>
            <a:r>
              <a:rPr lang="zh-CN" altLang="en-US" dirty="0"/>
              <a:t>的 </a:t>
            </a:r>
            <a:r>
              <a:rPr lang="en-US" altLang="zh-CN" dirty="0"/>
              <a:t>01 </a:t>
            </a:r>
            <a:r>
              <a:rPr lang="zh-CN" altLang="en-US" dirty="0"/>
              <a:t>串，你可以每次将相邻的 </a:t>
            </a:r>
            <a:r>
              <a:rPr lang="en-US" altLang="zh-CN" dirty="0"/>
              <a:t>k </a:t>
            </a:r>
            <a:r>
              <a:rPr lang="zh-CN" altLang="en-US" dirty="0"/>
              <a:t>个字符合并，得到一个新的字符并获得一定分数。得到的新字符和分数由这 </a:t>
            </a:r>
            <a:r>
              <a:rPr lang="en-US" altLang="zh-CN" dirty="0"/>
              <a:t>k </a:t>
            </a:r>
            <a:r>
              <a:rPr lang="zh-CN" altLang="en-US" dirty="0"/>
              <a:t>个字符确定。你需要求出你能获得的最大分数。</a:t>
            </a:r>
          </a:p>
        </p:txBody>
      </p:sp>
    </p:spTree>
    <p:extLst>
      <p:ext uri="{BB962C8B-B14F-4D97-AF65-F5344CB8AC3E}">
        <p14:creationId xmlns:p14="http://schemas.microsoft.com/office/powerpoint/2010/main" val="312610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8BDA6-D3D2-416C-ADFC-A10057B6EEDF}"/>
              </a:ext>
            </a:extLst>
          </p:cNvPr>
          <p:cNvSpPr>
            <a:spLocks noGrp="1"/>
          </p:cNvSpPr>
          <p:nvPr>
            <p:ph type="title"/>
          </p:nvPr>
        </p:nvSpPr>
        <p:spPr/>
        <p:txBody>
          <a:bodyPr/>
          <a:lstStyle/>
          <a:p>
            <a:r>
              <a:rPr lang="zh-CN" altLang="en-US" dirty="0"/>
              <a:t>扯淡</a:t>
            </a:r>
          </a:p>
        </p:txBody>
      </p:sp>
      <p:sp>
        <p:nvSpPr>
          <p:cNvPr id="3" name="内容占位符 2">
            <a:extLst>
              <a:ext uri="{FF2B5EF4-FFF2-40B4-BE49-F238E27FC236}">
                <a16:creationId xmlns:a16="http://schemas.microsoft.com/office/drawing/2014/main" id="{5A37F83D-2908-406A-85EE-663EE9A38923}"/>
              </a:ext>
            </a:extLst>
          </p:cNvPr>
          <p:cNvSpPr>
            <a:spLocks noGrp="1"/>
          </p:cNvSpPr>
          <p:nvPr>
            <p:ph idx="1"/>
          </p:nvPr>
        </p:nvSpPr>
        <p:spPr/>
        <p:txBody>
          <a:bodyPr/>
          <a:lstStyle/>
          <a:p>
            <a:r>
              <a:rPr lang="zh-CN" altLang="en-US" dirty="0"/>
              <a:t>状压</a:t>
            </a:r>
            <a:r>
              <a:rPr lang="en-US" altLang="zh-CN" dirty="0" err="1"/>
              <a:t>dp</a:t>
            </a:r>
            <a:r>
              <a:rPr lang="zh-CN" altLang="en-US" dirty="0"/>
              <a:t>还有很多毒瘤的应用，如插头</a:t>
            </a:r>
            <a:r>
              <a:rPr lang="en-US" altLang="zh-CN" dirty="0" err="1"/>
              <a:t>dp</a:t>
            </a:r>
            <a:r>
              <a:rPr lang="zh-CN" altLang="en-US" dirty="0"/>
              <a:t>、斯坦纳树、结合容斥原理、</a:t>
            </a:r>
            <a:r>
              <a:rPr lang="en-US" altLang="zh-CN" dirty="0" err="1"/>
              <a:t>dp</a:t>
            </a:r>
            <a:r>
              <a:rPr lang="zh-CN" altLang="en-US" dirty="0"/>
              <a:t>套</a:t>
            </a:r>
            <a:r>
              <a:rPr lang="en-US" altLang="zh-CN" dirty="0" err="1"/>
              <a:t>dp</a:t>
            </a:r>
            <a:r>
              <a:rPr lang="zh-CN" altLang="en-US" dirty="0"/>
              <a:t>等等，由于超出</a:t>
            </a:r>
            <a:r>
              <a:rPr lang="en-US" altLang="zh-CN" dirty="0" err="1"/>
              <a:t>NOIp</a:t>
            </a:r>
            <a:r>
              <a:rPr lang="zh-CN" altLang="en-US" dirty="0"/>
              <a:t>范围，这里不多介绍。</a:t>
            </a:r>
          </a:p>
        </p:txBody>
      </p:sp>
    </p:spTree>
    <p:extLst>
      <p:ext uri="{BB962C8B-B14F-4D97-AF65-F5344CB8AC3E}">
        <p14:creationId xmlns:p14="http://schemas.microsoft.com/office/powerpoint/2010/main" val="310264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0BD0-5355-482B-B27A-19486492E1C3}"/>
              </a:ext>
            </a:extLst>
          </p:cNvPr>
          <p:cNvSpPr>
            <a:spLocks noGrp="1"/>
          </p:cNvSpPr>
          <p:nvPr>
            <p:ph type="title"/>
          </p:nvPr>
        </p:nvSpPr>
        <p:spPr/>
        <p:txBody>
          <a:bodyPr/>
          <a:lstStyle/>
          <a:p>
            <a:r>
              <a:rPr lang="zh-CN" altLang="en-US" dirty="0"/>
              <a:t>期望</a:t>
            </a:r>
            <a:r>
              <a:rPr lang="en-US" altLang="zh-CN" dirty="0"/>
              <a:t>dp</a:t>
            </a:r>
            <a:endParaRPr lang="zh-CN" altLang="en-US" dirty="0"/>
          </a:p>
        </p:txBody>
      </p:sp>
      <p:sp>
        <p:nvSpPr>
          <p:cNvPr id="3" name="内容占位符 2">
            <a:extLst>
              <a:ext uri="{FF2B5EF4-FFF2-40B4-BE49-F238E27FC236}">
                <a16:creationId xmlns:a16="http://schemas.microsoft.com/office/drawing/2014/main" id="{F12B0119-43B9-4720-8932-EBBCA33A2127}"/>
              </a:ext>
            </a:extLst>
          </p:cNvPr>
          <p:cNvSpPr>
            <a:spLocks noGrp="1"/>
          </p:cNvSpPr>
          <p:nvPr>
            <p:ph idx="1"/>
          </p:nvPr>
        </p:nvSpPr>
        <p:spPr/>
        <p:txBody>
          <a:bodyPr/>
          <a:lstStyle/>
          <a:p>
            <a:r>
              <a:rPr lang="zh-CN" altLang="en-US" dirty="0"/>
              <a:t>基本原理：</a:t>
            </a:r>
            <a:r>
              <a:rPr lang="en-US" altLang="zh-CN" dirty="0"/>
              <a:t>E(x)=Σi*P(x=i)</a:t>
            </a:r>
          </a:p>
          <a:p>
            <a:endParaRPr lang="en-US" altLang="zh-CN" dirty="0"/>
          </a:p>
          <a:p>
            <a:r>
              <a:rPr lang="zh-CN" altLang="en-US" dirty="0"/>
              <a:t>现在你已经知道了基本原理，让我们看几道例题，将所学的内容用于实战！</a:t>
            </a:r>
            <a:endParaRPr lang="en-US" altLang="zh-CN" dirty="0"/>
          </a:p>
        </p:txBody>
      </p:sp>
    </p:spTree>
    <p:extLst>
      <p:ext uri="{BB962C8B-B14F-4D97-AF65-F5344CB8AC3E}">
        <p14:creationId xmlns:p14="http://schemas.microsoft.com/office/powerpoint/2010/main" val="331373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DFF4B-B8A4-4F31-BC95-92FECB3A7799}"/>
              </a:ext>
            </a:extLst>
          </p:cNvPr>
          <p:cNvSpPr>
            <a:spLocks noGrp="1"/>
          </p:cNvSpPr>
          <p:nvPr>
            <p:ph type="title"/>
          </p:nvPr>
        </p:nvSpPr>
        <p:spPr/>
        <p:txBody>
          <a:bodyPr/>
          <a:lstStyle/>
          <a:p>
            <a:r>
              <a:rPr lang="en-US" altLang="zh-CN" dirty="0"/>
              <a:t>POJ2096</a:t>
            </a:r>
            <a:endParaRPr lang="zh-CN" altLang="en-US" dirty="0"/>
          </a:p>
        </p:txBody>
      </p:sp>
      <p:sp>
        <p:nvSpPr>
          <p:cNvPr id="3" name="内容占位符 2">
            <a:extLst>
              <a:ext uri="{FF2B5EF4-FFF2-40B4-BE49-F238E27FC236}">
                <a16:creationId xmlns:a16="http://schemas.microsoft.com/office/drawing/2014/main" id="{415E8FE0-3973-4760-A63B-A30C4AE46A2F}"/>
              </a:ext>
            </a:extLst>
          </p:cNvPr>
          <p:cNvSpPr>
            <a:spLocks noGrp="1"/>
          </p:cNvSpPr>
          <p:nvPr>
            <p:ph idx="1"/>
          </p:nvPr>
        </p:nvSpPr>
        <p:spPr/>
        <p:txBody>
          <a:bodyPr/>
          <a:lstStyle/>
          <a:p>
            <a:r>
              <a:rPr lang="zh-CN" altLang="en-US" dirty="0"/>
              <a:t>有</a:t>
            </a:r>
            <a:r>
              <a:rPr lang="en-US" altLang="zh-CN" dirty="0"/>
              <a:t>s</a:t>
            </a:r>
            <a:r>
              <a:rPr lang="zh-CN" altLang="en-US" dirty="0"/>
              <a:t>个系统，</a:t>
            </a:r>
            <a:r>
              <a:rPr lang="en-US" altLang="zh-CN" dirty="0"/>
              <a:t>n</a:t>
            </a:r>
            <a:r>
              <a:rPr lang="zh-CN" altLang="en-US" dirty="0"/>
              <a:t>种</a:t>
            </a:r>
            <a:r>
              <a:rPr lang="en-US" altLang="zh-CN" dirty="0"/>
              <a:t>bug</a:t>
            </a:r>
            <a:r>
              <a:rPr lang="zh-CN" altLang="en-US" dirty="0"/>
              <a:t>，小明每天找出一个</a:t>
            </a:r>
            <a:r>
              <a:rPr lang="en-US" altLang="zh-CN" dirty="0"/>
              <a:t>bug</a:t>
            </a:r>
            <a:r>
              <a:rPr lang="zh-CN" altLang="en-US" dirty="0"/>
              <a:t>，可能是任意一个系统的，可能是任意一种</a:t>
            </a:r>
            <a:r>
              <a:rPr lang="en-US" altLang="zh-CN" dirty="0"/>
              <a:t>bug</a:t>
            </a:r>
            <a:r>
              <a:rPr lang="zh-CN" altLang="en-US" dirty="0"/>
              <a:t>，即是某一系统的</a:t>
            </a:r>
            <a:r>
              <a:rPr lang="en-US" altLang="zh-CN" dirty="0"/>
              <a:t>bug</a:t>
            </a:r>
            <a:r>
              <a:rPr lang="zh-CN" altLang="en-US" dirty="0"/>
              <a:t>概率是</a:t>
            </a:r>
            <a:r>
              <a:rPr lang="en-US" altLang="zh-CN" dirty="0"/>
              <a:t>1/s</a:t>
            </a:r>
            <a:r>
              <a:rPr lang="zh-CN" altLang="en-US" dirty="0"/>
              <a:t>，是某一种</a:t>
            </a:r>
            <a:r>
              <a:rPr lang="en-US" altLang="zh-CN" dirty="0"/>
              <a:t>bug</a:t>
            </a:r>
            <a:r>
              <a:rPr lang="zh-CN" altLang="en-US" dirty="0"/>
              <a:t>概率是</a:t>
            </a:r>
            <a:r>
              <a:rPr lang="en-US" altLang="zh-CN" dirty="0"/>
              <a:t>1/n</a:t>
            </a:r>
            <a:r>
              <a:rPr lang="zh-CN" altLang="en-US"/>
              <a:t>。求</a:t>
            </a:r>
            <a:r>
              <a:rPr lang="zh-CN" altLang="en-US" dirty="0"/>
              <a:t>他找到</a:t>
            </a:r>
            <a:r>
              <a:rPr lang="en-US" altLang="zh-CN" dirty="0"/>
              <a:t>s</a:t>
            </a:r>
            <a:r>
              <a:rPr lang="zh-CN" altLang="en-US" dirty="0"/>
              <a:t>个系统的</a:t>
            </a:r>
            <a:r>
              <a:rPr lang="en-US" altLang="zh-CN" dirty="0"/>
              <a:t>bug</a:t>
            </a:r>
            <a:r>
              <a:rPr lang="zh-CN" altLang="en-US" dirty="0"/>
              <a:t>，</a:t>
            </a:r>
            <a:r>
              <a:rPr lang="en-US" altLang="zh-CN" dirty="0"/>
              <a:t>n</a:t>
            </a:r>
            <a:r>
              <a:rPr lang="zh-CN" altLang="en-US" dirty="0"/>
              <a:t>种</a:t>
            </a:r>
            <a:r>
              <a:rPr lang="en-US" altLang="zh-CN" dirty="0"/>
              <a:t>bug</a:t>
            </a:r>
            <a:r>
              <a:rPr lang="zh-CN" altLang="en-US" dirty="0"/>
              <a:t>，需要的天数的期望。</a:t>
            </a:r>
          </a:p>
        </p:txBody>
      </p:sp>
    </p:spTree>
    <p:extLst>
      <p:ext uri="{BB962C8B-B14F-4D97-AF65-F5344CB8AC3E}">
        <p14:creationId xmlns:p14="http://schemas.microsoft.com/office/powerpoint/2010/main" val="171544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12C91-2DE5-4F42-9AC2-004D53D4B34D}"/>
              </a:ext>
            </a:extLst>
          </p:cNvPr>
          <p:cNvSpPr>
            <a:spLocks noGrp="1"/>
          </p:cNvSpPr>
          <p:nvPr>
            <p:ph type="title"/>
          </p:nvPr>
        </p:nvSpPr>
        <p:spPr/>
        <p:txBody>
          <a:bodyPr/>
          <a:lstStyle/>
          <a:p>
            <a:r>
              <a:rPr lang="zh-CN" altLang="en-US" dirty="0"/>
              <a:t>区间</a:t>
            </a:r>
            <a:r>
              <a:rPr lang="en-US" altLang="zh-CN" dirty="0"/>
              <a:t>dp</a:t>
            </a:r>
            <a:endParaRPr lang="zh-CN" altLang="en-US" dirty="0"/>
          </a:p>
        </p:txBody>
      </p:sp>
      <p:sp>
        <p:nvSpPr>
          <p:cNvPr id="3" name="内容占位符 2">
            <a:extLst>
              <a:ext uri="{FF2B5EF4-FFF2-40B4-BE49-F238E27FC236}">
                <a16:creationId xmlns:a16="http://schemas.microsoft.com/office/drawing/2014/main" id="{C6352AFC-120F-42D5-99E5-97F845B2403B}"/>
              </a:ext>
            </a:extLst>
          </p:cNvPr>
          <p:cNvSpPr>
            <a:spLocks noGrp="1"/>
          </p:cNvSpPr>
          <p:nvPr>
            <p:ph idx="1"/>
          </p:nvPr>
        </p:nvSpPr>
        <p:spPr/>
        <p:txBody>
          <a:bodyPr/>
          <a:lstStyle/>
          <a:p>
            <a:r>
              <a:rPr lang="zh-CN" altLang="en-US" dirty="0"/>
              <a:t>基本原理：</a:t>
            </a:r>
            <a:r>
              <a:rPr lang="en-US" altLang="zh-CN" dirty="0"/>
              <a:t>f[i][j]</a:t>
            </a:r>
            <a:r>
              <a:rPr lang="zh-CN" altLang="en-US" dirty="0"/>
              <a:t>表示</a:t>
            </a:r>
            <a:r>
              <a:rPr lang="en-US" altLang="zh-CN" dirty="0"/>
              <a:t>[</a:t>
            </a:r>
            <a:r>
              <a:rPr lang="en-US" altLang="zh-CN" dirty="0" err="1"/>
              <a:t>i,j</a:t>
            </a:r>
            <a:r>
              <a:rPr lang="en-US" altLang="zh-CN" dirty="0"/>
              <a:t>]</a:t>
            </a:r>
            <a:r>
              <a:rPr lang="zh-CN" altLang="en-US" dirty="0"/>
              <a:t>这段区间的</a:t>
            </a:r>
            <a:r>
              <a:rPr lang="en-US" altLang="zh-CN" dirty="0"/>
              <a:t>balabala</a:t>
            </a:r>
          </a:p>
          <a:p>
            <a:endParaRPr lang="en-US" altLang="zh-CN" dirty="0"/>
          </a:p>
          <a:p>
            <a:r>
              <a:rPr lang="zh-CN" altLang="en-US" dirty="0"/>
              <a:t>现在你已经知道了基本原理，让我们看几道例题，将所学的内容用于实战！</a:t>
            </a:r>
            <a:endParaRPr lang="en-US" altLang="zh-CN" dirty="0"/>
          </a:p>
        </p:txBody>
      </p:sp>
    </p:spTree>
    <p:extLst>
      <p:ext uri="{BB962C8B-B14F-4D97-AF65-F5344CB8AC3E}">
        <p14:creationId xmlns:p14="http://schemas.microsoft.com/office/powerpoint/2010/main" val="127250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483E0-D4AE-4EF0-88D3-F7152F8822F5}"/>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9A01BB65-DA77-4AB9-9271-085BB4CB626D}"/>
              </a:ext>
            </a:extLst>
          </p:cNvPr>
          <p:cNvSpPr>
            <a:spLocks noGrp="1"/>
          </p:cNvSpPr>
          <p:nvPr>
            <p:ph idx="1"/>
          </p:nvPr>
        </p:nvSpPr>
        <p:spPr/>
        <p:txBody>
          <a:bodyPr/>
          <a:lstStyle/>
          <a:p>
            <a:r>
              <a:rPr lang="zh-CN" altLang="en-US" dirty="0"/>
              <a:t>能不能用</a:t>
            </a:r>
            <a:r>
              <a:rPr lang="en-US" altLang="zh-CN" dirty="0"/>
              <a:t>f[i][j]</a:t>
            </a:r>
            <a:r>
              <a:rPr lang="zh-CN" altLang="en-US" dirty="0"/>
              <a:t>表示找到</a:t>
            </a:r>
            <a:r>
              <a:rPr lang="en-US" altLang="zh-CN" dirty="0"/>
              <a:t>i</a:t>
            </a:r>
            <a:r>
              <a:rPr lang="zh-CN" altLang="en-US" dirty="0"/>
              <a:t>个</a:t>
            </a:r>
            <a:r>
              <a:rPr lang="en-US" altLang="zh-CN" dirty="0"/>
              <a:t>bug</a:t>
            </a:r>
            <a:r>
              <a:rPr lang="zh-CN" altLang="en-US" dirty="0"/>
              <a:t>，</a:t>
            </a:r>
            <a:r>
              <a:rPr lang="en-US" altLang="zh-CN" dirty="0"/>
              <a:t>j</a:t>
            </a:r>
            <a:r>
              <a:rPr lang="zh-CN" altLang="en-US" dirty="0"/>
              <a:t>个系统有</a:t>
            </a:r>
            <a:r>
              <a:rPr lang="en-US" altLang="zh-CN" dirty="0"/>
              <a:t>bug</a:t>
            </a:r>
            <a:r>
              <a:rPr lang="zh-CN" altLang="en-US" dirty="0"/>
              <a:t>的期望天数？</a:t>
            </a:r>
            <a:endParaRPr lang="en-US" altLang="zh-CN" dirty="0"/>
          </a:p>
        </p:txBody>
      </p:sp>
    </p:spTree>
    <p:extLst>
      <p:ext uri="{BB962C8B-B14F-4D97-AF65-F5344CB8AC3E}">
        <p14:creationId xmlns:p14="http://schemas.microsoft.com/office/powerpoint/2010/main" val="169084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07B52-FC9A-4EB5-ABE9-A590D259C35B}"/>
              </a:ext>
            </a:extLst>
          </p:cNvPr>
          <p:cNvSpPr>
            <a:spLocks noGrp="1"/>
          </p:cNvSpPr>
          <p:nvPr>
            <p:ph type="title"/>
          </p:nvPr>
        </p:nvSpPr>
        <p:spPr/>
        <p:txBody>
          <a:bodyPr/>
          <a:lstStyle/>
          <a:p>
            <a:r>
              <a:rPr lang="en-US" altLang="zh-CN" dirty="0"/>
              <a:t>BZOJ4318</a:t>
            </a:r>
            <a:endParaRPr lang="zh-CN" altLang="en-US" dirty="0"/>
          </a:p>
        </p:txBody>
      </p:sp>
      <p:sp>
        <p:nvSpPr>
          <p:cNvPr id="3" name="内容占位符 2">
            <a:extLst>
              <a:ext uri="{FF2B5EF4-FFF2-40B4-BE49-F238E27FC236}">
                <a16:creationId xmlns:a16="http://schemas.microsoft.com/office/drawing/2014/main" id="{C06E19CB-E876-479A-B69A-7CAA6C1FA020}"/>
              </a:ext>
            </a:extLst>
          </p:cNvPr>
          <p:cNvSpPr>
            <a:spLocks noGrp="1"/>
          </p:cNvSpPr>
          <p:nvPr>
            <p:ph idx="1"/>
          </p:nvPr>
        </p:nvSpPr>
        <p:spPr/>
        <p:txBody>
          <a:bodyPr/>
          <a:lstStyle/>
          <a:p>
            <a:r>
              <a:rPr lang="zh-CN" altLang="en-US" dirty="0"/>
              <a:t>一共有</a:t>
            </a:r>
            <a:r>
              <a:rPr lang="en-US" altLang="zh-CN" dirty="0"/>
              <a:t>n</a:t>
            </a:r>
            <a:r>
              <a:rPr lang="zh-CN" altLang="en-US" dirty="0"/>
              <a:t>次操作，每次操作只有成功与失败之分，成功对应</a:t>
            </a:r>
            <a:r>
              <a:rPr lang="en-US" altLang="zh-CN" dirty="0"/>
              <a:t>1</a:t>
            </a:r>
            <a:r>
              <a:rPr lang="zh-CN" altLang="en-US" dirty="0"/>
              <a:t>，失败对应</a:t>
            </a:r>
            <a:r>
              <a:rPr lang="en-US" altLang="zh-CN" dirty="0"/>
              <a:t>0</a:t>
            </a:r>
            <a:r>
              <a:rPr lang="zh-CN" altLang="en-US" dirty="0"/>
              <a:t>，</a:t>
            </a:r>
            <a:r>
              <a:rPr lang="en-US" altLang="zh-CN" dirty="0"/>
              <a:t>n</a:t>
            </a:r>
            <a:r>
              <a:rPr lang="zh-CN" altLang="en-US" dirty="0"/>
              <a:t>次操作对应为</a:t>
            </a:r>
            <a:r>
              <a:rPr lang="en-US" altLang="zh-CN" dirty="0"/>
              <a:t>1</a:t>
            </a:r>
            <a:r>
              <a:rPr lang="zh-CN" altLang="en-US" dirty="0"/>
              <a:t>个长度为</a:t>
            </a:r>
            <a:r>
              <a:rPr lang="en-US" altLang="zh-CN" dirty="0"/>
              <a:t>n</a:t>
            </a:r>
            <a:r>
              <a:rPr lang="zh-CN" altLang="en-US" dirty="0"/>
              <a:t>的</a:t>
            </a:r>
            <a:r>
              <a:rPr lang="en-US" altLang="zh-CN" dirty="0"/>
              <a:t>01</a:t>
            </a:r>
            <a:r>
              <a:rPr lang="zh-CN" altLang="en-US" dirty="0"/>
              <a:t>串。在这个串中连续的 </a:t>
            </a:r>
            <a:r>
              <a:rPr lang="en-US" altLang="zh-CN" dirty="0"/>
              <a:t>X</a:t>
            </a:r>
            <a:r>
              <a:rPr lang="zh-CN" altLang="en-US" dirty="0"/>
              <a:t>个</a:t>
            </a:r>
            <a:r>
              <a:rPr lang="en-US" altLang="zh-CN" dirty="0"/>
              <a:t>1</a:t>
            </a:r>
            <a:r>
              <a:rPr lang="zh-CN" altLang="en-US" dirty="0"/>
              <a:t>可以贡献</a:t>
            </a:r>
            <a:r>
              <a:rPr lang="en-US" altLang="zh-CN" dirty="0"/>
              <a:t>X^3 </a:t>
            </a:r>
            <a:r>
              <a:rPr lang="zh-CN" altLang="en-US" dirty="0"/>
              <a:t>的分数，这</a:t>
            </a:r>
            <a:r>
              <a:rPr lang="en-US" altLang="zh-CN" dirty="0"/>
              <a:t>x</a:t>
            </a:r>
            <a:r>
              <a:rPr lang="zh-CN" altLang="en-US" dirty="0"/>
              <a:t>个</a:t>
            </a:r>
            <a:r>
              <a:rPr lang="en-US" altLang="zh-CN" dirty="0"/>
              <a:t>1</a:t>
            </a:r>
            <a:r>
              <a:rPr lang="zh-CN" altLang="en-US" dirty="0"/>
              <a:t>不能被其他连续的</a:t>
            </a:r>
            <a:r>
              <a:rPr lang="en-US" altLang="zh-CN" dirty="0"/>
              <a:t>1</a:t>
            </a:r>
            <a:r>
              <a:rPr lang="zh-CN" altLang="en-US" dirty="0"/>
              <a:t>所包含（也就是极长的一串</a:t>
            </a:r>
            <a:r>
              <a:rPr lang="en-US" altLang="zh-CN" dirty="0"/>
              <a:t>1</a:t>
            </a:r>
            <a:r>
              <a:rPr lang="zh-CN" altLang="en-US" dirty="0"/>
              <a:t>） </a:t>
            </a:r>
            <a:endParaRPr lang="en-US" altLang="zh-CN" dirty="0"/>
          </a:p>
          <a:p>
            <a:r>
              <a:rPr lang="zh-CN" altLang="en-US" dirty="0"/>
              <a:t>现在给出</a:t>
            </a:r>
            <a:r>
              <a:rPr lang="en-US" altLang="zh-CN" dirty="0"/>
              <a:t>n</a:t>
            </a:r>
            <a:r>
              <a:rPr lang="zh-CN" altLang="en-US" dirty="0"/>
              <a:t>，以及每个操作的成功率，请你输出期望分数，输出四舍五入后保留</a:t>
            </a:r>
            <a:r>
              <a:rPr lang="en-US" altLang="zh-CN" dirty="0"/>
              <a:t>1</a:t>
            </a:r>
            <a:r>
              <a:rPr lang="zh-CN" altLang="en-US" dirty="0"/>
              <a:t>位</a:t>
            </a:r>
            <a:r>
              <a:rPr lang="en-US" altLang="zh-CN" dirty="0"/>
              <a:t>          </a:t>
            </a:r>
            <a:r>
              <a:rPr lang="zh-CN" altLang="en-US" dirty="0"/>
              <a:t>小数。 </a:t>
            </a:r>
          </a:p>
        </p:txBody>
      </p:sp>
    </p:spTree>
    <p:extLst>
      <p:ext uri="{BB962C8B-B14F-4D97-AF65-F5344CB8AC3E}">
        <p14:creationId xmlns:p14="http://schemas.microsoft.com/office/powerpoint/2010/main" val="84455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FDDC-A2DF-409E-9E8D-F3B6A0FFC995}"/>
              </a:ext>
            </a:extLst>
          </p:cNvPr>
          <p:cNvSpPr>
            <a:spLocks noGrp="1"/>
          </p:cNvSpPr>
          <p:nvPr>
            <p:ph type="title"/>
          </p:nvPr>
        </p:nvSpPr>
        <p:spPr/>
        <p:txBody>
          <a:bodyPr/>
          <a:lstStyle/>
          <a:p>
            <a:r>
              <a:rPr lang="en-US" altLang="zh-CN" dirty="0" err="1"/>
              <a:t>NOIp</a:t>
            </a:r>
            <a:r>
              <a:rPr lang="en-US" altLang="zh-CN" dirty="0"/>
              <a:t> D1T3(BZOJ4720)</a:t>
            </a:r>
            <a:endParaRPr lang="zh-CN" altLang="en-US" dirty="0"/>
          </a:p>
        </p:txBody>
      </p:sp>
      <p:sp>
        <p:nvSpPr>
          <p:cNvPr id="3" name="内容占位符 2">
            <a:extLst>
              <a:ext uri="{FF2B5EF4-FFF2-40B4-BE49-F238E27FC236}">
                <a16:creationId xmlns:a16="http://schemas.microsoft.com/office/drawing/2014/main" id="{39845932-EB3F-4E62-A416-C450276ED1A8}"/>
              </a:ext>
            </a:extLst>
          </p:cNvPr>
          <p:cNvSpPr>
            <a:spLocks noGrp="1"/>
          </p:cNvSpPr>
          <p:nvPr>
            <p:ph idx="1"/>
          </p:nvPr>
        </p:nvSpPr>
        <p:spPr/>
        <p:txBody>
          <a:bodyPr>
            <a:normAutofit fontScale="85000" lnSpcReduction="10000"/>
          </a:bodyPr>
          <a:lstStyle/>
          <a:p>
            <a:r>
              <a:rPr lang="zh-CN" altLang="en-US" dirty="0"/>
              <a:t>对于刚上大学的牛牛来说</a:t>
            </a:r>
            <a:r>
              <a:rPr lang="en-US" altLang="zh-CN" dirty="0"/>
              <a:t>,</a:t>
            </a:r>
            <a:r>
              <a:rPr lang="zh-CN" altLang="en-US" dirty="0"/>
              <a:t>他面临的第一个问题是如何根据实际情况申请合适的课程。在可以选择的课程中</a:t>
            </a:r>
            <a:r>
              <a:rPr lang="en-US" altLang="zh-CN" dirty="0"/>
              <a:t>,</a:t>
            </a:r>
            <a:r>
              <a:rPr lang="zh-CN" altLang="en-US" dirty="0"/>
              <a:t>有</a:t>
            </a:r>
            <a:r>
              <a:rPr lang="en-US" altLang="zh-CN" dirty="0"/>
              <a:t>2n</a:t>
            </a:r>
            <a:r>
              <a:rPr lang="zh-CN" altLang="en-US" dirty="0"/>
              <a:t>节课程安排在</a:t>
            </a:r>
            <a:r>
              <a:rPr lang="en-US" altLang="zh-CN" dirty="0"/>
              <a:t>n</a:t>
            </a:r>
            <a:r>
              <a:rPr lang="zh-CN" altLang="en-US" dirty="0"/>
              <a:t>个时间段上。在第</a:t>
            </a:r>
            <a:r>
              <a:rPr lang="en-US" altLang="zh-CN" dirty="0" err="1"/>
              <a:t>i</a:t>
            </a:r>
            <a:r>
              <a:rPr lang="en-US" altLang="zh-CN" dirty="0"/>
              <a:t>(1≤i≤n)</a:t>
            </a:r>
            <a:r>
              <a:rPr lang="zh-CN" altLang="en-US" dirty="0"/>
              <a:t>个时间段上</a:t>
            </a:r>
            <a:r>
              <a:rPr lang="en-US" altLang="zh-CN" dirty="0"/>
              <a:t>,</a:t>
            </a:r>
            <a:r>
              <a:rPr lang="zh-CN" altLang="en-US" dirty="0"/>
              <a:t>两节内容相同的课程同时在不同的地点进行</a:t>
            </a:r>
            <a:r>
              <a:rPr lang="en-US" altLang="zh-CN" dirty="0"/>
              <a:t>,</a:t>
            </a:r>
            <a:r>
              <a:rPr lang="zh-CN" altLang="en-US" dirty="0"/>
              <a:t>其中</a:t>
            </a:r>
            <a:r>
              <a:rPr lang="en-US" altLang="zh-CN" dirty="0"/>
              <a:t>,</a:t>
            </a:r>
            <a:r>
              <a:rPr lang="zh-CN" altLang="en-US" dirty="0"/>
              <a:t>牛牛预先被安排在教室</a:t>
            </a:r>
            <a:r>
              <a:rPr lang="en-US" altLang="zh-CN" dirty="0"/>
              <a:t>ci</a:t>
            </a:r>
            <a:r>
              <a:rPr lang="zh-CN" altLang="en-US" dirty="0"/>
              <a:t>上课</a:t>
            </a:r>
            <a:r>
              <a:rPr lang="en-US" altLang="zh-CN" dirty="0"/>
              <a:t>,</a:t>
            </a:r>
            <a:r>
              <a:rPr lang="zh-CN" altLang="en-US" dirty="0"/>
              <a:t>而另一节课程在教室</a:t>
            </a:r>
            <a:r>
              <a:rPr lang="en-US" altLang="zh-CN" dirty="0"/>
              <a:t>di</a:t>
            </a:r>
            <a:r>
              <a:rPr lang="zh-CN" altLang="en-US" dirty="0"/>
              <a:t>进行。在不提交任何申请的情况下</a:t>
            </a:r>
            <a:r>
              <a:rPr lang="en-US" altLang="zh-CN" dirty="0"/>
              <a:t>,</a:t>
            </a:r>
            <a:r>
              <a:rPr lang="zh-CN" altLang="en-US" dirty="0"/>
              <a:t>学生们需要按时间段的顺序依次完成所有的</a:t>
            </a:r>
            <a:r>
              <a:rPr lang="en-US" altLang="zh-CN" dirty="0"/>
              <a:t>n</a:t>
            </a:r>
            <a:r>
              <a:rPr lang="zh-CN" altLang="en-US" dirty="0"/>
              <a:t>节安排好的课程。如果学生想更换第</a:t>
            </a:r>
            <a:r>
              <a:rPr lang="en-US" altLang="zh-CN" dirty="0" err="1"/>
              <a:t>i</a:t>
            </a:r>
            <a:r>
              <a:rPr lang="zh-CN" altLang="en-US" dirty="0"/>
              <a:t>节课程的教室</a:t>
            </a:r>
            <a:r>
              <a:rPr lang="en-US" altLang="zh-CN" dirty="0"/>
              <a:t>,</a:t>
            </a:r>
            <a:r>
              <a:rPr lang="zh-CN" altLang="en-US" dirty="0"/>
              <a:t>则需要提出申请。若申请通过</a:t>
            </a:r>
            <a:r>
              <a:rPr lang="en-US" altLang="zh-CN" dirty="0"/>
              <a:t>,</a:t>
            </a:r>
            <a:r>
              <a:rPr lang="zh-CN" altLang="en-US" dirty="0"/>
              <a:t>学生就可以在第</a:t>
            </a:r>
            <a:r>
              <a:rPr lang="en-US" altLang="zh-CN" dirty="0" err="1"/>
              <a:t>i</a:t>
            </a:r>
            <a:r>
              <a:rPr lang="zh-CN" altLang="en-US" dirty="0"/>
              <a:t>个时间段去教室</a:t>
            </a:r>
            <a:r>
              <a:rPr lang="en-US" altLang="zh-CN" dirty="0"/>
              <a:t>di</a:t>
            </a:r>
            <a:r>
              <a:rPr lang="zh-CN" altLang="en-US" dirty="0"/>
              <a:t>上课</a:t>
            </a:r>
            <a:r>
              <a:rPr lang="en-US" altLang="zh-CN" dirty="0"/>
              <a:t>,</a:t>
            </a:r>
            <a:r>
              <a:rPr lang="zh-CN" altLang="en-US" dirty="0"/>
              <a:t>否则仍然在教室</a:t>
            </a:r>
            <a:r>
              <a:rPr lang="en-US" altLang="zh-CN" dirty="0"/>
              <a:t>ci</a:t>
            </a:r>
            <a:r>
              <a:rPr lang="zh-CN" altLang="en-US" dirty="0"/>
              <a:t>上课。由于更换教室的需求太多</a:t>
            </a:r>
            <a:r>
              <a:rPr lang="en-US" altLang="zh-CN" dirty="0"/>
              <a:t>,</a:t>
            </a:r>
            <a:r>
              <a:rPr lang="zh-CN" altLang="en-US" dirty="0"/>
              <a:t>申请不一定能获得通过。通过计算</a:t>
            </a:r>
            <a:r>
              <a:rPr lang="en-US" altLang="zh-CN" dirty="0"/>
              <a:t>,</a:t>
            </a:r>
            <a:r>
              <a:rPr lang="zh-CN" altLang="en-US" dirty="0"/>
              <a:t>牛牛发现申请更换第</a:t>
            </a:r>
            <a:r>
              <a:rPr lang="en-US" altLang="zh-CN" dirty="0" err="1"/>
              <a:t>i</a:t>
            </a:r>
            <a:r>
              <a:rPr lang="zh-CN" altLang="en-US" dirty="0"/>
              <a:t>节课程的教室时</a:t>
            </a:r>
            <a:r>
              <a:rPr lang="en-US" altLang="zh-CN" dirty="0"/>
              <a:t>,</a:t>
            </a:r>
            <a:r>
              <a:rPr lang="zh-CN" altLang="en-US" dirty="0"/>
              <a:t>申请被通过的概率是一个已知的实数</a:t>
            </a:r>
            <a:r>
              <a:rPr lang="en-US" altLang="zh-CN" dirty="0" err="1"/>
              <a:t>ki</a:t>
            </a:r>
            <a:r>
              <a:rPr lang="en-US" altLang="zh-CN" dirty="0"/>
              <a:t>,</a:t>
            </a:r>
            <a:r>
              <a:rPr lang="zh-CN" altLang="en-US" dirty="0"/>
              <a:t>并且对于不同课程的申请</a:t>
            </a:r>
            <a:r>
              <a:rPr lang="en-US" altLang="zh-CN" dirty="0"/>
              <a:t>,</a:t>
            </a:r>
            <a:r>
              <a:rPr lang="zh-CN" altLang="en-US" dirty="0"/>
              <a:t>被通过的概率是互相独立的。学校规定</a:t>
            </a:r>
            <a:r>
              <a:rPr lang="en-US" altLang="zh-CN" dirty="0"/>
              <a:t>,</a:t>
            </a:r>
            <a:r>
              <a:rPr lang="zh-CN" altLang="en-US" dirty="0"/>
              <a:t>所有的申请只能在学期开始前一次性提交</a:t>
            </a:r>
            <a:r>
              <a:rPr lang="en-US" altLang="zh-CN" dirty="0"/>
              <a:t>,</a:t>
            </a:r>
            <a:r>
              <a:rPr lang="zh-CN" altLang="en-US" dirty="0"/>
              <a:t>并且每个人只能选择至多</a:t>
            </a:r>
            <a:r>
              <a:rPr lang="en-US" altLang="zh-CN" dirty="0"/>
              <a:t>m</a:t>
            </a:r>
            <a:r>
              <a:rPr lang="zh-CN" altLang="en-US" dirty="0"/>
              <a:t>节课程进行申请。这意味着牛牛必须一次性决定是否申请更换每节课的教室</a:t>
            </a:r>
            <a:r>
              <a:rPr lang="en-US" altLang="zh-CN" dirty="0"/>
              <a:t>,</a:t>
            </a:r>
            <a:r>
              <a:rPr lang="zh-CN" altLang="en-US" dirty="0"/>
              <a:t>而不能根据某些课程的申请结果来决定其他课程是否申请</a:t>
            </a:r>
            <a:r>
              <a:rPr lang="en-US" altLang="zh-CN" dirty="0"/>
              <a:t>;</a:t>
            </a:r>
            <a:r>
              <a:rPr lang="zh-CN" altLang="en-US" dirty="0"/>
              <a:t>牛牛可以申请自己最希望更换教室的</a:t>
            </a:r>
            <a:r>
              <a:rPr lang="en-US" altLang="zh-CN" dirty="0"/>
              <a:t>m</a:t>
            </a:r>
            <a:r>
              <a:rPr lang="zh-CN" altLang="en-US" dirty="0"/>
              <a:t>门课程</a:t>
            </a:r>
            <a:r>
              <a:rPr lang="en-US" altLang="zh-CN" dirty="0"/>
              <a:t>,</a:t>
            </a:r>
            <a:r>
              <a:rPr lang="zh-CN" altLang="en-US" dirty="0"/>
              <a:t>也可以不用完这</a:t>
            </a:r>
            <a:r>
              <a:rPr lang="en-US" altLang="zh-CN" dirty="0"/>
              <a:t>m</a:t>
            </a:r>
            <a:r>
              <a:rPr lang="zh-CN" altLang="en-US" dirty="0"/>
              <a:t>个申请的机会</a:t>
            </a:r>
            <a:r>
              <a:rPr lang="en-US" altLang="zh-CN" dirty="0"/>
              <a:t>,</a:t>
            </a:r>
            <a:r>
              <a:rPr lang="zh-CN" altLang="en-US" dirty="0"/>
              <a:t>甚至可以一门课程都不申请。因为不同的课程可能会被安排在不同的教室进行</a:t>
            </a:r>
            <a:r>
              <a:rPr lang="en-US" altLang="zh-CN" dirty="0"/>
              <a:t>,</a:t>
            </a:r>
            <a:r>
              <a:rPr lang="zh-CN" altLang="en-US" dirty="0"/>
              <a:t>所以牛牛需要利用课间时间从一间教室赶到另一间教室。牛牛所在的大学有</a:t>
            </a:r>
            <a:r>
              <a:rPr lang="en-US" altLang="zh-CN" dirty="0"/>
              <a:t>v</a:t>
            </a:r>
            <a:r>
              <a:rPr lang="zh-CN" altLang="en-US" dirty="0"/>
              <a:t>个教室</a:t>
            </a:r>
            <a:r>
              <a:rPr lang="en-US" altLang="zh-CN" dirty="0"/>
              <a:t>,</a:t>
            </a:r>
            <a:r>
              <a:rPr lang="zh-CN" altLang="en-US" dirty="0"/>
              <a:t>有</a:t>
            </a:r>
            <a:r>
              <a:rPr lang="en-US" altLang="zh-CN" dirty="0"/>
              <a:t>e</a:t>
            </a:r>
            <a:r>
              <a:rPr lang="zh-CN" altLang="en-US" dirty="0"/>
              <a:t>条道路。每条道路连接两间教室</a:t>
            </a:r>
            <a:r>
              <a:rPr lang="en-US" altLang="zh-CN" dirty="0"/>
              <a:t>,</a:t>
            </a:r>
            <a:r>
              <a:rPr lang="zh-CN" altLang="en-US" dirty="0"/>
              <a:t>并且是可以双向通行的。由于道路的长度和拥堵程度不同</a:t>
            </a:r>
            <a:r>
              <a:rPr lang="en-US" altLang="zh-CN" dirty="0"/>
              <a:t>,</a:t>
            </a:r>
            <a:r>
              <a:rPr lang="zh-CN" altLang="en-US" dirty="0"/>
              <a:t>通过不同的道路耗费的体力可能会有所不同。当第</a:t>
            </a:r>
            <a:r>
              <a:rPr lang="en-US" altLang="zh-CN" dirty="0" err="1"/>
              <a:t>i</a:t>
            </a:r>
            <a:r>
              <a:rPr lang="en-US" altLang="zh-CN" dirty="0"/>
              <a:t>(1≤i≤n-1)</a:t>
            </a:r>
            <a:r>
              <a:rPr lang="zh-CN" altLang="en-US" dirty="0"/>
              <a:t>节课结束后</a:t>
            </a:r>
            <a:r>
              <a:rPr lang="en-US" altLang="zh-CN" dirty="0"/>
              <a:t>,</a:t>
            </a:r>
            <a:r>
              <a:rPr lang="zh-CN" altLang="en-US" dirty="0"/>
              <a:t>牛牛就会从这节课的教室出发</a:t>
            </a:r>
            <a:r>
              <a:rPr lang="en-US" altLang="zh-CN" dirty="0"/>
              <a:t>,</a:t>
            </a:r>
            <a:r>
              <a:rPr lang="zh-CN" altLang="en-US" dirty="0"/>
              <a:t>选择一条耗费体力最少的路径前往下一节课的教室。现在牛牛想知道</a:t>
            </a:r>
            <a:r>
              <a:rPr lang="en-US" altLang="zh-CN" dirty="0"/>
              <a:t>,</a:t>
            </a:r>
            <a:r>
              <a:rPr lang="zh-CN" altLang="en-US" dirty="0"/>
              <a:t>申请哪几门课程可以使他因在教室间移动耗费的体力值的总和的期望值最小</a:t>
            </a:r>
            <a:r>
              <a:rPr lang="en-US" altLang="zh-CN" dirty="0"/>
              <a:t>,</a:t>
            </a:r>
            <a:r>
              <a:rPr lang="zh-CN" altLang="en-US" dirty="0"/>
              <a:t>请你帮他求出这个最小值。</a:t>
            </a:r>
          </a:p>
        </p:txBody>
      </p:sp>
    </p:spTree>
    <p:extLst>
      <p:ext uri="{BB962C8B-B14F-4D97-AF65-F5344CB8AC3E}">
        <p14:creationId xmlns:p14="http://schemas.microsoft.com/office/powerpoint/2010/main" val="155977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BA5C0-D52A-44BC-B30F-C2C9445ABE6E}"/>
              </a:ext>
            </a:extLst>
          </p:cNvPr>
          <p:cNvSpPr>
            <a:spLocks noGrp="1"/>
          </p:cNvSpPr>
          <p:nvPr>
            <p:ph type="title"/>
          </p:nvPr>
        </p:nvSpPr>
        <p:spPr/>
        <p:txBody>
          <a:bodyPr/>
          <a:lstStyle/>
          <a:p>
            <a:r>
              <a:rPr lang="en-US" altLang="zh-CN" dirty="0"/>
              <a:t>BZOJ3143</a:t>
            </a:r>
            <a:endParaRPr lang="zh-CN" altLang="en-US" dirty="0"/>
          </a:p>
        </p:txBody>
      </p:sp>
      <p:sp>
        <p:nvSpPr>
          <p:cNvPr id="3" name="内容占位符 2">
            <a:extLst>
              <a:ext uri="{FF2B5EF4-FFF2-40B4-BE49-F238E27FC236}">
                <a16:creationId xmlns:a16="http://schemas.microsoft.com/office/drawing/2014/main" id="{F90CEE1D-FCD3-4AF8-982D-F8718B17D6A5}"/>
              </a:ext>
            </a:extLst>
          </p:cNvPr>
          <p:cNvSpPr>
            <a:spLocks noGrp="1"/>
          </p:cNvSpPr>
          <p:nvPr>
            <p:ph idx="1"/>
          </p:nvPr>
        </p:nvSpPr>
        <p:spPr/>
        <p:txBody>
          <a:bodyPr/>
          <a:lstStyle/>
          <a:p>
            <a:r>
              <a:rPr lang="zh-CN" altLang="en-US" dirty="0"/>
              <a:t>一个无向连通图，顶点从</a:t>
            </a:r>
            <a:r>
              <a:rPr lang="en-US" altLang="zh-CN" dirty="0"/>
              <a:t>1</a:t>
            </a:r>
            <a:r>
              <a:rPr lang="zh-CN" altLang="en-US" dirty="0"/>
              <a:t>编号到</a:t>
            </a:r>
            <a:r>
              <a:rPr lang="en-US" altLang="zh-CN" dirty="0"/>
              <a:t>N</a:t>
            </a:r>
            <a:r>
              <a:rPr lang="zh-CN" altLang="en-US" dirty="0"/>
              <a:t>，边从</a:t>
            </a:r>
            <a:r>
              <a:rPr lang="en-US" altLang="zh-CN" dirty="0"/>
              <a:t>1</a:t>
            </a:r>
            <a:r>
              <a:rPr lang="zh-CN" altLang="en-US" dirty="0"/>
              <a:t>编号到</a:t>
            </a:r>
            <a:r>
              <a:rPr lang="en-US" altLang="zh-CN" dirty="0"/>
              <a:t>M</a:t>
            </a:r>
            <a:r>
              <a:rPr lang="zh-CN" altLang="en-US" dirty="0"/>
              <a:t>。 </a:t>
            </a:r>
            <a:br>
              <a:rPr lang="zh-CN" altLang="en-US" dirty="0"/>
            </a:br>
            <a:r>
              <a:rPr lang="zh-CN" altLang="en-US" dirty="0"/>
              <a:t>小</a:t>
            </a:r>
            <a:r>
              <a:rPr lang="en-US" altLang="zh-CN" dirty="0"/>
              <a:t>Z</a:t>
            </a:r>
            <a:r>
              <a:rPr lang="zh-CN" altLang="en-US" dirty="0"/>
              <a:t>在该图上进行随机游走，初始时小</a:t>
            </a:r>
            <a:r>
              <a:rPr lang="en-US" altLang="zh-CN" dirty="0"/>
              <a:t>Z</a:t>
            </a:r>
            <a:r>
              <a:rPr lang="zh-CN" altLang="en-US" dirty="0"/>
              <a:t>在</a:t>
            </a:r>
            <a:r>
              <a:rPr lang="en-US" altLang="zh-CN" dirty="0"/>
              <a:t>1</a:t>
            </a:r>
            <a:r>
              <a:rPr lang="zh-CN" altLang="en-US" dirty="0"/>
              <a:t>号顶点，每一步小</a:t>
            </a:r>
            <a:r>
              <a:rPr lang="en-US" altLang="zh-CN" dirty="0"/>
              <a:t>Z</a:t>
            </a:r>
            <a:r>
              <a:rPr lang="zh-CN" altLang="en-US" dirty="0"/>
              <a:t>以相等的概率随机选 择当前顶点的某条边，沿着这条边走到下一个顶点，获得等于这条边的编号的分数。当小</a:t>
            </a:r>
            <a:r>
              <a:rPr lang="en-US" altLang="zh-CN" dirty="0"/>
              <a:t>Z </a:t>
            </a:r>
            <a:r>
              <a:rPr lang="zh-CN" altLang="en-US" dirty="0"/>
              <a:t>到达</a:t>
            </a:r>
            <a:r>
              <a:rPr lang="en-US" altLang="zh-CN" dirty="0"/>
              <a:t>N</a:t>
            </a:r>
            <a:r>
              <a:rPr lang="zh-CN" altLang="en-US" dirty="0"/>
              <a:t>号顶点时游走结束，总分为所有获得的分数之和。 </a:t>
            </a:r>
            <a:br>
              <a:rPr lang="zh-CN" altLang="en-US" dirty="0"/>
            </a:br>
            <a:r>
              <a:rPr lang="zh-CN" altLang="en-US" dirty="0"/>
              <a:t>现在，请你对这</a:t>
            </a:r>
            <a:r>
              <a:rPr lang="en-US" altLang="zh-CN" dirty="0"/>
              <a:t>M</a:t>
            </a:r>
            <a:r>
              <a:rPr lang="zh-CN" altLang="en-US" dirty="0"/>
              <a:t>条边进行编号，使得小</a:t>
            </a:r>
            <a:r>
              <a:rPr lang="en-US" altLang="zh-CN" dirty="0"/>
              <a:t>Z</a:t>
            </a:r>
            <a:r>
              <a:rPr lang="zh-CN" altLang="en-US" dirty="0"/>
              <a:t>获得的总分的期望值最小。</a:t>
            </a:r>
          </a:p>
        </p:txBody>
      </p:sp>
    </p:spTree>
    <p:extLst>
      <p:ext uri="{BB962C8B-B14F-4D97-AF65-F5344CB8AC3E}">
        <p14:creationId xmlns:p14="http://schemas.microsoft.com/office/powerpoint/2010/main" val="372582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2601B-4912-49E4-A6F3-CA15D6B2E517}"/>
              </a:ext>
            </a:extLst>
          </p:cNvPr>
          <p:cNvSpPr>
            <a:spLocks noGrp="1"/>
          </p:cNvSpPr>
          <p:nvPr>
            <p:ph type="title"/>
          </p:nvPr>
        </p:nvSpPr>
        <p:spPr/>
        <p:txBody>
          <a:bodyPr/>
          <a:lstStyle/>
          <a:p>
            <a:r>
              <a:rPr lang="zh-CN" altLang="en-US" dirty="0"/>
              <a:t>扯淡</a:t>
            </a:r>
          </a:p>
        </p:txBody>
      </p:sp>
      <p:sp>
        <p:nvSpPr>
          <p:cNvPr id="3" name="内容占位符 2">
            <a:extLst>
              <a:ext uri="{FF2B5EF4-FFF2-40B4-BE49-F238E27FC236}">
                <a16:creationId xmlns:a16="http://schemas.microsoft.com/office/drawing/2014/main" id="{78FAE275-B08A-4590-A4BE-901667C92625}"/>
              </a:ext>
            </a:extLst>
          </p:cNvPr>
          <p:cNvSpPr>
            <a:spLocks noGrp="1"/>
          </p:cNvSpPr>
          <p:nvPr>
            <p:ph idx="1"/>
          </p:nvPr>
        </p:nvSpPr>
        <p:spPr/>
        <p:txBody>
          <a:bodyPr/>
          <a:lstStyle/>
          <a:p>
            <a:r>
              <a:rPr lang="zh-CN" altLang="en-US" dirty="0"/>
              <a:t>期望</a:t>
            </a:r>
            <a:r>
              <a:rPr lang="en-US" altLang="zh-CN" dirty="0" err="1"/>
              <a:t>dp</a:t>
            </a:r>
            <a:r>
              <a:rPr lang="zh-CN" altLang="en-US" dirty="0"/>
              <a:t>的东西还有好多</a:t>
            </a:r>
            <a:r>
              <a:rPr lang="en-US" altLang="zh-CN" dirty="0"/>
              <a:t>..</a:t>
            </a:r>
          </a:p>
          <a:p>
            <a:r>
              <a:rPr lang="zh-CN" altLang="en-US" dirty="0"/>
              <a:t>但感觉讲不了那么多，先讲这些吧。</a:t>
            </a:r>
          </a:p>
        </p:txBody>
      </p:sp>
    </p:spTree>
    <p:extLst>
      <p:ext uri="{BB962C8B-B14F-4D97-AF65-F5344CB8AC3E}">
        <p14:creationId xmlns:p14="http://schemas.microsoft.com/office/powerpoint/2010/main" val="86880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914A4-E055-4278-8469-6B794CE2C467}"/>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AB7799DE-8E04-496E-83E6-7C78DEDEA171}"/>
              </a:ext>
            </a:extLst>
          </p:cNvPr>
          <p:cNvSpPr>
            <a:spLocks noGrp="1"/>
          </p:cNvSpPr>
          <p:nvPr>
            <p:ph idx="1"/>
          </p:nvPr>
        </p:nvSpPr>
        <p:spPr/>
        <p:txBody>
          <a:bodyPr/>
          <a:lstStyle/>
          <a:p>
            <a:r>
              <a:rPr lang="en-US" altLang="zh-CN" dirty="0"/>
              <a:t>QQ 819733672</a:t>
            </a:r>
            <a:endParaRPr lang="zh-CN" altLang="en-US" dirty="0"/>
          </a:p>
        </p:txBody>
      </p:sp>
    </p:spTree>
    <p:extLst>
      <p:ext uri="{BB962C8B-B14F-4D97-AF65-F5344CB8AC3E}">
        <p14:creationId xmlns:p14="http://schemas.microsoft.com/office/powerpoint/2010/main" val="23330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BF5E7-3B42-464B-9A72-FBFF29A9975E}"/>
              </a:ext>
            </a:extLst>
          </p:cNvPr>
          <p:cNvSpPr>
            <a:spLocks noGrp="1"/>
          </p:cNvSpPr>
          <p:nvPr>
            <p:ph type="title"/>
          </p:nvPr>
        </p:nvSpPr>
        <p:spPr/>
        <p:txBody>
          <a:bodyPr/>
          <a:lstStyle/>
          <a:p>
            <a:r>
              <a:rPr lang="zh-CN" altLang="en-US" dirty="0"/>
              <a:t>石子合并问题</a:t>
            </a:r>
          </a:p>
        </p:txBody>
      </p:sp>
      <p:sp>
        <p:nvSpPr>
          <p:cNvPr id="3" name="内容占位符 2">
            <a:extLst>
              <a:ext uri="{FF2B5EF4-FFF2-40B4-BE49-F238E27FC236}">
                <a16:creationId xmlns:a16="http://schemas.microsoft.com/office/drawing/2014/main" id="{956E43AB-C981-4583-A8F2-194198E9567F}"/>
              </a:ext>
            </a:extLst>
          </p:cNvPr>
          <p:cNvSpPr>
            <a:spLocks noGrp="1"/>
          </p:cNvSpPr>
          <p:nvPr>
            <p:ph idx="1"/>
          </p:nvPr>
        </p:nvSpPr>
        <p:spPr/>
        <p:txBody>
          <a:bodyPr/>
          <a:lstStyle/>
          <a:p>
            <a:r>
              <a:rPr lang="zh-CN" altLang="en-US" dirty="0"/>
              <a:t>有</a:t>
            </a:r>
            <a:r>
              <a:rPr lang="en-US" altLang="zh-CN" dirty="0"/>
              <a:t>N</a:t>
            </a:r>
            <a:r>
              <a:rPr lang="zh-CN" altLang="en-US" dirty="0"/>
              <a:t>堆石子排成一排，每堆石子有一定的数量。现要将</a:t>
            </a:r>
            <a:r>
              <a:rPr lang="en-US" altLang="zh-CN" dirty="0"/>
              <a:t>N</a:t>
            </a:r>
            <a:r>
              <a:rPr lang="zh-CN" altLang="en-US" dirty="0"/>
              <a:t>堆石子并成为一堆。合并的过程只能每次将相邻的两堆石子堆成一堆，每次合并花费的代价为这两堆石子的和，经过</a:t>
            </a:r>
            <a:r>
              <a:rPr lang="en-US" altLang="zh-CN" dirty="0"/>
              <a:t>N-1</a:t>
            </a:r>
            <a:r>
              <a:rPr lang="zh-CN" altLang="en-US" dirty="0"/>
              <a:t>次合并后成为一堆。求出总的代价最小值。</a:t>
            </a:r>
          </a:p>
        </p:txBody>
      </p:sp>
    </p:spTree>
    <p:extLst>
      <p:ext uri="{BB962C8B-B14F-4D97-AF65-F5344CB8AC3E}">
        <p14:creationId xmlns:p14="http://schemas.microsoft.com/office/powerpoint/2010/main" val="133122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EB6C-99BB-45F9-917B-34355B985BC1}"/>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E74ED4E3-9DE6-48B3-8681-DD87035AB8E0}"/>
              </a:ext>
            </a:extLst>
          </p:cNvPr>
          <p:cNvSpPr>
            <a:spLocks noGrp="1"/>
          </p:cNvSpPr>
          <p:nvPr>
            <p:ph idx="1"/>
          </p:nvPr>
        </p:nvSpPr>
        <p:spPr/>
        <p:txBody>
          <a:bodyPr/>
          <a:lstStyle/>
          <a:p>
            <a:r>
              <a:rPr lang="zh-CN" altLang="en-US" dirty="0"/>
              <a:t>不要求相邻才能合并怎么做？</a:t>
            </a:r>
          </a:p>
        </p:txBody>
      </p:sp>
    </p:spTree>
    <p:extLst>
      <p:ext uri="{BB962C8B-B14F-4D97-AF65-F5344CB8AC3E}">
        <p14:creationId xmlns:p14="http://schemas.microsoft.com/office/powerpoint/2010/main" val="315858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38822-8540-417B-ABCF-16A383B63774}"/>
              </a:ext>
            </a:extLst>
          </p:cNvPr>
          <p:cNvSpPr>
            <a:spLocks noGrp="1"/>
          </p:cNvSpPr>
          <p:nvPr>
            <p:ph type="title"/>
          </p:nvPr>
        </p:nvSpPr>
        <p:spPr/>
        <p:txBody>
          <a:bodyPr/>
          <a:lstStyle/>
          <a:p>
            <a:r>
              <a:rPr lang="en-US" altLang="zh-CN" dirty="0"/>
              <a:t>POJ2955</a:t>
            </a:r>
            <a:endParaRPr lang="zh-CN" altLang="en-US" dirty="0"/>
          </a:p>
        </p:txBody>
      </p:sp>
      <p:sp>
        <p:nvSpPr>
          <p:cNvPr id="3" name="内容占位符 2">
            <a:extLst>
              <a:ext uri="{FF2B5EF4-FFF2-40B4-BE49-F238E27FC236}">
                <a16:creationId xmlns:a16="http://schemas.microsoft.com/office/drawing/2014/main" id="{2685D6D8-D2B8-4609-999C-927681431270}"/>
              </a:ext>
            </a:extLst>
          </p:cNvPr>
          <p:cNvSpPr>
            <a:spLocks noGrp="1"/>
          </p:cNvSpPr>
          <p:nvPr>
            <p:ph idx="1"/>
          </p:nvPr>
        </p:nvSpPr>
        <p:spPr/>
        <p:txBody>
          <a:bodyPr/>
          <a:lstStyle/>
          <a:p>
            <a:r>
              <a:rPr lang="zh-CN" altLang="en-US" dirty="0"/>
              <a:t>给你一串由</a:t>
            </a:r>
            <a:r>
              <a:rPr lang="en-US" altLang="zh-CN" dirty="0"/>
              <a:t>(,),[,]</a:t>
            </a:r>
            <a:r>
              <a:rPr lang="zh-CN" altLang="en-US" dirty="0"/>
              <a:t>组成的括号序列，求使这串括号匹配最少添加的括号数。</a:t>
            </a:r>
          </a:p>
        </p:txBody>
      </p:sp>
    </p:spTree>
    <p:extLst>
      <p:ext uri="{BB962C8B-B14F-4D97-AF65-F5344CB8AC3E}">
        <p14:creationId xmlns:p14="http://schemas.microsoft.com/office/powerpoint/2010/main" val="352081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61307-FC8F-484A-A511-0417B8EDFC99}"/>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4188D799-0168-4A14-8153-A956DC571FDD}"/>
              </a:ext>
            </a:extLst>
          </p:cNvPr>
          <p:cNvSpPr>
            <a:spLocks noGrp="1"/>
          </p:cNvSpPr>
          <p:nvPr>
            <p:ph idx="1"/>
          </p:nvPr>
        </p:nvSpPr>
        <p:spPr/>
        <p:txBody>
          <a:bodyPr/>
          <a:lstStyle/>
          <a:p>
            <a:r>
              <a:rPr lang="zh-CN" altLang="en-US" dirty="0"/>
              <a:t>如何输出方案？（</a:t>
            </a:r>
            <a:r>
              <a:rPr lang="en-US" altLang="zh-CN" dirty="0"/>
              <a:t>POJ1141</a:t>
            </a:r>
            <a:r>
              <a:rPr lang="zh-CN" altLang="en-US" dirty="0"/>
              <a:t>）</a:t>
            </a:r>
          </a:p>
        </p:txBody>
      </p:sp>
    </p:spTree>
    <p:extLst>
      <p:ext uri="{BB962C8B-B14F-4D97-AF65-F5344CB8AC3E}">
        <p14:creationId xmlns:p14="http://schemas.microsoft.com/office/powerpoint/2010/main" val="257568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895D8-E3F8-45F8-8905-C455F216951B}"/>
              </a:ext>
            </a:extLst>
          </p:cNvPr>
          <p:cNvSpPr>
            <a:spLocks noGrp="1"/>
          </p:cNvSpPr>
          <p:nvPr>
            <p:ph type="title"/>
          </p:nvPr>
        </p:nvSpPr>
        <p:spPr/>
        <p:txBody>
          <a:bodyPr/>
          <a:lstStyle/>
          <a:p>
            <a:r>
              <a:rPr lang="en-US" altLang="zh-CN" dirty="0"/>
              <a:t>POJ3280</a:t>
            </a:r>
            <a:endParaRPr lang="zh-CN" altLang="en-US" dirty="0"/>
          </a:p>
        </p:txBody>
      </p:sp>
      <p:sp>
        <p:nvSpPr>
          <p:cNvPr id="3" name="内容占位符 2">
            <a:extLst>
              <a:ext uri="{FF2B5EF4-FFF2-40B4-BE49-F238E27FC236}">
                <a16:creationId xmlns:a16="http://schemas.microsoft.com/office/drawing/2014/main" id="{2A016D31-481F-4A1B-8BFD-0FA589471069}"/>
              </a:ext>
            </a:extLst>
          </p:cNvPr>
          <p:cNvSpPr>
            <a:spLocks noGrp="1"/>
          </p:cNvSpPr>
          <p:nvPr>
            <p:ph idx="1"/>
          </p:nvPr>
        </p:nvSpPr>
        <p:spPr/>
        <p:txBody>
          <a:bodyPr/>
          <a:lstStyle/>
          <a:p>
            <a:r>
              <a:rPr lang="zh-CN" altLang="en-US" dirty="0"/>
              <a:t>给你</a:t>
            </a:r>
            <a:r>
              <a:rPr lang="en-US" altLang="zh-CN" dirty="0"/>
              <a:t>m</a:t>
            </a:r>
            <a:r>
              <a:rPr lang="zh-CN" altLang="en-US" dirty="0"/>
              <a:t>个字符，其中有</a:t>
            </a:r>
            <a:r>
              <a:rPr lang="en-US" altLang="zh-CN" dirty="0"/>
              <a:t>n</a:t>
            </a:r>
            <a:r>
              <a:rPr lang="zh-CN" altLang="en-US" dirty="0"/>
              <a:t>种字符，每种字符都有两个值，分别是增加一个这样的字符的代价，删除一个这样的字符的代价，让你求将原先给出的那串字符变成回文串的最小代价。</a:t>
            </a:r>
          </a:p>
        </p:txBody>
      </p:sp>
    </p:spTree>
    <p:extLst>
      <p:ext uri="{BB962C8B-B14F-4D97-AF65-F5344CB8AC3E}">
        <p14:creationId xmlns:p14="http://schemas.microsoft.com/office/powerpoint/2010/main" val="19986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80A95-350F-485E-99E2-D369772E5417}"/>
              </a:ext>
            </a:extLst>
          </p:cNvPr>
          <p:cNvSpPr>
            <a:spLocks noGrp="1"/>
          </p:cNvSpPr>
          <p:nvPr>
            <p:ph type="title"/>
          </p:nvPr>
        </p:nvSpPr>
        <p:spPr/>
        <p:txBody>
          <a:bodyPr/>
          <a:lstStyle/>
          <a:p>
            <a:r>
              <a:rPr lang="en-US" altLang="zh-CN" dirty="0"/>
              <a:t>BZOJ1996</a:t>
            </a:r>
            <a:endParaRPr lang="zh-CN" altLang="en-US" dirty="0"/>
          </a:p>
        </p:txBody>
      </p:sp>
      <p:pic>
        <p:nvPicPr>
          <p:cNvPr id="1026" name="Picture 2" descr="http://www.lydsy.com/JudgeOnline/images/1996_1.jpg">
            <a:extLst>
              <a:ext uri="{FF2B5EF4-FFF2-40B4-BE49-F238E27FC236}">
                <a16:creationId xmlns:a16="http://schemas.microsoft.com/office/drawing/2014/main" id="{DBC2521E-D84C-4246-AAFB-DD58CD46FB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5257" y="2133600"/>
            <a:ext cx="5663312"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1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A43B5-F63F-4474-98FA-04CEA892C478}"/>
              </a:ext>
            </a:extLst>
          </p:cNvPr>
          <p:cNvSpPr>
            <a:spLocks noGrp="1"/>
          </p:cNvSpPr>
          <p:nvPr>
            <p:ph type="title"/>
          </p:nvPr>
        </p:nvSpPr>
        <p:spPr/>
        <p:txBody>
          <a:bodyPr/>
          <a:lstStyle/>
          <a:p>
            <a:r>
              <a:rPr lang="en-US" altLang="zh-CN" dirty="0"/>
              <a:t>BZOJ4580</a:t>
            </a:r>
            <a:endParaRPr lang="zh-CN" altLang="en-US" dirty="0"/>
          </a:p>
        </p:txBody>
      </p:sp>
      <p:sp>
        <p:nvSpPr>
          <p:cNvPr id="3" name="内容占位符 2">
            <a:extLst>
              <a:ext uri="{FF2B5EF4-FFF2-40B4-BE49-F238E27FC236}">
                <a16:creationId xmlns:a16="http://schemas.microsoft.com/office/drawing/2014/main" id="{DFB24DAF-4270-4803-9DEF-35B5706A79BE}"/>
              </a:ext>
            </a:extLst>
          </p:cNvPr>
          <p:cNvSpPr>
            <a:spLocks noGrp="1"/>
          </p:cNvSpPr>
          <p:nvPr>
            <p:ph idx="1"/>
          </p:nvPr>
        </p:nvSpPr>
        <p:spPr/>
        <p:txBody>
          <a:bodyPr/>
          <a:lstStyle/>
          <a:p>
            <a:r>
              <a:rPr lang="zh-CN" altLang="en-US" dirty="0"/>
              <a:t>给定一个长度为</a:t>
            </a:r>
            <a:r>
              <a:rPr lang="en-US" altLang="zh-CN" dirty="0"/>
              <a:t>n</a:t>
            </a:r>
            <a:r>
              <a:rPr lang="zh-CN" altLang="en-US" dirty="0"/>
              <a:t>（</a:t>
            </a:r>
            <a:r>
              <a:rPr lang="en-US" altLang="zh-CN" dirty="0"/>
              <a:t>n&lt;=248</a:t>
            </a:r>
            <a:r>
              <a:rPr lang="zh-CN" altLang="en-US" dirty="0"/>
              <a:t>）的序列，初始元素值为</a:t>
            </a:r>
            <a:r>
              <a:rPr lang="en-US" altLang="zh-CN" dirty="0"/>
              <a:t>1</a:t>
            </a:r>
            <a:r>
              <a:rPr lang="zh-CN" altLang="en-US" dirty="0"/>
              <a:t>到</a:t>
            </a:r>
            <a:r>
              <a:rPr lang="en-US" altLang="zh-CN" dirty="0"/>
              <a:t>40</a:t>
            </a:r>
            <a:r>
              <a:rPr lang="zh-CN" altLang="en-US" dirty="0"/>
              <a:t>之间的整数，每次操作可以将两个相邻的并且大小相同的正整数替换成一个比原数大一的正整数。要求最大化最终数列中的最大值。</a:t>
            </a:r>
          </a:p>
        </p:txBody>
      </p:sp>
    </p:spTree>
    <p:extLst>
      <p:ext uri="{BB962C8B-B14F-4D97-AF65-F5344CB8AC3E}">
        <p14:creationId xmlns:p14="http://schemas.microsoft.com/office/powerpoint/2010/main" val="118588485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1391</Words>
  <Application>Microsoft Office PowerPoint</Application>
  <PresentationFormat>宽屏</PresentationFormat>
  <Paragraphs>57</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幼圆</vt:lpstr>
      <vt:lpstr>Arial</vt:lpstr>
      <vt:lpstr>Century Gothic</vt:lpstr>
      <vt:lpstr>Wingdings 3</vt:lpstr>
      <vt:lpstr>丝状</vt:lpstr>
      <vt:lpstr>基础动态规划问题选讲</vt:lpstr>
      <vt:lpstr>区间dp</vt:lpstr>
      <vt:lpstr>石子合并问题</vt:lpstr>
      <vt:lpstr>思考</vt:lpstr>
      <vt:lpstr>POJ2955</vt:lpstr>
      <vt:lpstr>思考</vt:lpstr>
      <vt:lpstr>POJ3280</vt:lpstr>
      <vt:lpstr>BZOJ1996</vt:lpstr>
      <vt:lpstr>BZOJ4580</vt:lpstr>
      <vt:lpstr>思考</vt:lpstr>
      <vt:lpstr>状压dp</vt:lpstr>
      <vt:lpstr>TSP问题</vt:lpstr>
      <vt:lpstr>BZOJ2073</vt:lpstr>
      <vt:lpstr>BZOJ1087</vt:lpstr>
      <vt:lpstr>POJ1038</vt:lpstr>
      <vt:lpstr>BZOJ4565</vt:lpstr>
      <vt:lpstr>扯淡</vt:lpstr>
      <vt:lpstr>期望dp</vt:lpstr>
      <vt:lpstr>POJ2096</vt:lpstr>
      <vt:lpstr>思考</vt:lpstr>
      <vt:lpstr>BZOJ4318</vt:lpstr>
      <vt:lpstr>NOIp D1T3(BZOJ4720)</vt:lpstr>
      <vt:lpstr>BZOJ3143</vt:lpstr>
      <vt:lpstr>扯淡</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基础动态规划问题选讲</dc:title>
  <dc:creator>SD_le</dc:creator>
  <cp:lastModifiedBy>李 天逸</cp:lastModifiedBy>
  <cp:revision>28</cp:revision>
  <dcterms:created xsi:type="dcterms:W3CDTF">2017-10-07T13:52:57Z</dcterms:created>
  <dcterms:modified xsi:type="dcterms:W3CDTF">2019-04-04T15:27:02Z</dcterms:modified>
</cp:coreProperties>
</file>