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77" r:id="rId8"/>
    <p:sldId id="27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8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7" r:id="rId33"/>
    <p:sldId id="289" r:id="rId34"/>
    <p:sldId id="290" r:id="rId35"/>
    <p:sldId id="291" r:id="rId36"/>
    <p:sldId id="292" r:id="rId37"/>
    <p:sldId id="294" r:id="rId38"/>
    <p:sldId id="293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288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juruolt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67823-5FD8-43F6-9B35-E2B55A1114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数学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D95FA6-73DB-4EC3-BE6C-5D4EDDC419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CN" cap="none" dirty="0">
                <a:latin typeface="幼圆" panose="02010509060101010101" pitchFamily="49" charset="-122"/>
                <a:ea typeface="幼圆" panose="02010509060101010101" pitchFamily="49" charset="-122"/>
              </a:rPr>
              <a:t>                          </a:t>
            </a:r>
            <a:r>
              <a:rPr lang="en-US" altLang="zh-CN" cap="none" dirty="0" err="1">
                <a:latin typeface="幼圆" panose="02010509060101010101" pitchFamily="49" charset="-122"/>
                <a:ea typeface="幼圆" panose="02010509060101010101" pitchFamily="49" charset="-122"/>
              </a:rPr>
              <a:t>Monster_Yi</a:t>
            </a:r>
            <a:endParaRPr lang="en-US" altLang="zh-CN" cap="none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7950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A1817-0DC9-4D5D-BB40-F534C37E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线性求逆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360C8D-FD26-469E-85FA-9C4821771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方法二：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%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 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%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360C8D-FD26-469E-85FA-9C4821771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6" t="-1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159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325EA-8449-467C-8999-B1225785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bsgs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CFD774-5BBE-4357-B1C3-E714A5C9B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A^x</a:t>
            </a:r>
            <a:r>
              <a:rPr lang="en-US" altLang="zh-CN" dirty="0"/>
              <a:t>=B (mod C)</a:t>
            </a:r>
          </a:p>
          <a:p>
            <a:r>
              <a:rPr lang="zh-CN" altLang="en-US" dirty="0"/>
              <a:t>仅讨论</a:t>
            </a:r>
            <a:r>
              <a:rPr lang="en-US" altLang="zh-CN" dirty="0"/>
              <a:t>A,C</a:t>
            </a:r>
            <a:r>
              <a:rPr lang="zh-CN" altLang="en-US" dirty="0"/>
              <a:t>互质的情况。</a:t>
            </a:r>
            <a:endParaRPr lang="en-US" altLang="zh-CN" dirty="0"/>
          </a:p>
          <a:p>
            <a:r>
              <a:rPr lang="zh-CN" altLang="en-US" dirty="0"/>
              <a:t>记</a:t>
            </a:r>
            <a:r>
              <a:rPr lang="en-US" altLang="zh-CN" dirty="0"/>
              <a:t>N=ceil(sqrt(phi(C)))</a:t>
            </a:r>
          </a:p>
          <a:p>
            <a:r>
              <a:rPr lang="en-US" altLang="zh-CN" dirty="0"/>
              <a:t>x=k*N-t </a:t>
            </a:r>
            <a:r>
              <a:rPr lang="en-US" altLang="zh-CN" dirty="0" err="1"/>
              <a:t>k,t</a:t>
            </a:r>
            <a:r>
              <a:rPr lang="en-US" altLang="zh-CN" dirty="0"/>
              <a:t>&lt;=N</a:t>
            </a:r>
          </a:p>
          <a:p>
            <a:r>
              <a:rPr lang="en-US" altLang="zh-CN" dirty="0"/>
              <a:t>B*</a:t>
            </a:r>
            <a:r>
              <a:rPr lang="en-US" altLang="zh-CN" dirty="0" err="1"/>
              <a:t>A^t</a:t>
            </a:r>
            <a:r>
              <a:rPr lang="en-US" altLang="zh-CN" dirty="0"/>
              <a:t>=(A^N)^k (mod C)</a:t>
            </a:r>
          </a:p>
          <a:p>
            <a:r>
              <a:rPr lang="zh-CN" altLang="en-US" dirty="0"/>
              <a:t>枚举</a:t>
            </a:r>
            <a:r>
              <a:rPr lang="en-US" altLang="zh-CN" dirty="0"/>
              <a:t>t</a:t>
            </a:r>
            <a:r>
              <a:rPr lang="zh-CN" altLang="en-US" dirty="0"/>
              <a:t>，查找是否存在</a:t>
            </a:r>
            <a:r>
              <a:rPr lang="en-US" altLang="zh-CN" dirty="0"/>
              <a:t>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551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2F9DD-CDE4-4AAC-8A9F-0EA5AF64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中国剩余定理（</a:t>
            </a:r>
            <a:r>
              <a:rPr lang="en-US" altLang="zh-CN" dirty="0"/>
              <a:t>CRT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F6F96C-0825-4E55-B4E0-84ED6CCB8A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x=a1 (mod m1)</a:t>
                </a:r>
              </a:p>
              <a:p>
                <a:r>
                  <a:rPr lang="en-US" altLang="zh-CN" dirty="0"/>
                  <a:t>x=a2 (mod m2)</a:t>
                </a:r>
              </a:p>
              <a:p>
                <a:r>
                  <a:rPr lang="en-US" altLang="zh-CN" dirty="0"/>
                  <a:t>…</a:t>
                </a:r>
              </a:p>
              <a:p>
                <a:r>
                  <a:rPr lang="en-US" altLang="zh-CN" dirty="0"/>
                  <a:t>x=an (mod </a:t>
                </a:r>
                <a:r>
                  <a:rPr lang="en-US" altLang="zh-CN" dirty="0" err="1"/>
                  <a:t>mn</a:t>
                </a:r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解：</a:t>
                </a:r>
                <a:r>
                  <a:rPr lang="en-US" altLang="zh-CN" dirty="0"/>
                  <a:t>M=m1m2…</a:t>
                </a:r>
                <a:r>
                  <a:rPr lang="en-US" altLang="zh-CN" dirty="0" err="1"/>
                  <a:t>mn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Mi=M/mi</a:t>
                </a:r>
                <a:r>
                  <a:rPr lang="zh-CN" altLang="en-US" dirty="0"/>
                  <a:t>，</a:t>
                </a:r>
                <a:r>
                  <a:rPr lang="en-US" altLang="zh-CN" dirty="0" err="1"/>
                  <a:t>tiMi</a:t>
                </a:r>
                <a:r>
                  <a:rPr lang="en-US" altLang="zh-CN" dirty="0"/>
                  <a:t>=1 (mod mi)</a:t>
                </a:r>
              </a:p>
              <a:p>
                <a:r>
                  <a:rPr lang="en-US" altLang="zh-CN" dirty="0"/>
                  <a:t>x=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𝑎𝑖𝑡𝑖𝑀𝑖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F6F96C-0825-4E55-B4E0-84ED6CCB8A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705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425BF-AAC2-401D-8C07-A4B87BB56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中国剩余定理（</a:t>
            </a:r>
            <a:r>
              <a:rPr lang="en-US" altLang="zh-CN" dirty="0"/>
              <a:t>CRT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C50F1A-7080-4C4E-95F9-FF0EDD0B4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仅讨论</a:t>
            </a:r>
            <a:r>
              <a:rPr lang="en-US" altLang="zh-CN" dirty="0"/>
              <a:t>mi</a:t>
            </a:r>
            <a:r>
              <a:rPr lang="zh-CN" altLang="en-US" dirty="0"/>
              <a:t>两两互质的情况。</a:t>
            </a:r>
            <a:endParaRPr lang="en-US" altLang="zh-CN" dirty="0"/>
          </a:p>
          <a:p>
            <a:r>
              <a:rPr lang="zh-CN" altLang="en-US" dirty="0"/>
              <a:t>如何证明</a:t>
            </a:r>
            <a:r>
              <a:rPr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866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EED02-310E-4620-808D-F3BAF76F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一道简单题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B998A-B036-46A5-8CB0-28498D1AC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有一个未知数</a:t>
            </a:r>
            <a:r>
              <a:rPr lang="en-US" altLang="zh-CN" dirty="0"/>
              <a:t>x</a:t>
            </a:r>
            <a:r>
              <a:rPr lang="zh-CN" altLang="en-US" dirty="0"/>
              <a:t>，给出</a:t>
            </a:r>
            <a:r>
              <a:rPr lang="en-US" altLang="zh-CN" dirty="0" err="1"/>
              <a:t>x%mi</a:t>
            </a:r>
            <a:r>
              <a:rPr lang="zh-CN" altLang="en-US" dirty="0"/>
              <a:t>的结果。</a:t>
            </a:r>
            <a:endParaRPr lang="en-US" altLang="zh-CN" dirty="0"/>
          </a:p>
          <a:p>
            <a:r>
              <a:rPr lang="zh-CN" altLang="en-US" dirty="0"/>
              <a:t>问能否知道</a:t>
            </a:r>
            <a:r>
              <a:rPr lang="en-US" altLang="zh-CN" dirty="0" err="1"/>
              <a:t>x%y</a:t>
            </a:r>
            <a:r>
              <a:rPr lang="zh-CN" altLang="en-US" dirty="0"/>
              <a:t>的结果。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1298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F3C50-BFAE-4C3F-A94F-0AC83DD6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1C9E2-0A28-4E2C-82A9-4B647287B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%mi</a:t>
            </a:r>
            <a:r>
              <a:rPr lang="zh-CN" altLang="en-US" dirty="0"/>
              <a:t>用</a:t>
            </a:r>
            <a:r>
              <a:rPr lang="en-US" altLang="zh-CN" dirty="0"/>
              <a:t>CRT</a:t>
            </a:r>
            <a:r>
              <a:rPr lang="zh-CN" altLang="en-US" dirty="0"/>
              <a:t>合并为</a:t>
            </a:r>
            <a:r>
              <a:rPr lang="en-US" altLang="zh-CN" dirty="0"/>
              <a:t>%M</a:t>
            </a:r>
          </a:p>
          <a:p>
            <a:r>
              <a:rPr lang="zh-CN" altLang="en-US" dirty="0"/>
              <a:t>若</a:t>
            </a:r>
            <a:r>
              <a:rPr lang="en-US" altLang="zh-CN" dirty="0"/>
              <a:t>y</a:t>
            </a:r>
            <a:r>
              <a:rPr lang="zh-CN" altLang="en-US" dirty="0"/>
              <a:t>是</a:t>
            </a:r>
            <a:r>
              <a:rPr lang="en-US" altLang="zh-CN" dirty="0"/>
              <a:t>M</a:t>
            </a:r>
            <a:r>
              <a:rPr lang="zh-CN" altLang="en-US" dirty="0"/>
              <a:t>倍数则可以知道。</a:t>
            </a:r>
            <a:endParaRPr lang="en-US" altLang="zh-CN" dirty="0"/>
          </a:p>
          <a:p>
            <a:r>
              <a:rPr lang="zh-CN" altLang="en-US" dirty="0"/>
              <a:t>否则</a:t>
            </a:r>
            <a:r>
              <a:rPr lang="en-US" altLang="zh-CN" dirty="0" err="1"/>
              <a:t>x,x+M</a:t>
            </a:r>
            <a:r>
              <a:rPr lang="zh-CN" altLang="en-US" dirty="0"/>
              <a:t>不同余，不能知道。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9425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FB457-61EF-44D9-B7AB-DDFF4626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28AFC7-BB23-4BA0-AD21-84875D85A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位运算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a|b</a:t>
            </a:r>
            <a:r>
              <a:rPr lang="en-US" altLang="zh-CN" dirty="0"/>
              <a:t>)-(</a:t>
            </a:r>
            <a:r>
              <a:rPr lang="en-US" altLang="zh-CN" dirty="0" err="1"/>
              <a:t>a&amp;b</a:t>
            </a:r>
            <a:r>
              <a:rPr lang="en-US" altLang="zh-CN" dirty="0"/>
              <a:t>)=</a:t>
            </a:r>
            <a:r>
              <a:rPr lang="en-US" altLang="zh-CN" dirty="0" err="1"/>
              <a:t>a^b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a&amp;b</a:t>
            </a:r>
            <a:r>
              <a:rPr lang="en-US" altLang="zh-CN" dirty="0"/>
              <a:t>)+(</a:t>
            </a:r>
            <a:r>
              <a:rPr lang="en-US" altLang="zh-CN" dirty="0" err="1"/>
              <a:t>a|b</a:t>
            </a:r>
            <a:r>
              <a:rPr lang="en-US" altLang="zh-CN" dirty="0"/>
              <a:t>)=</a:t>
            </a:r>
            <a:r>
              <a:rPr lang="en-US" altLang="zh-CN" dirty="0" err="1"/>
              <a:t>a+b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845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9BD59-B110-4287-9C37-E2FAE53B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2DE095-62DA-43B7-9019-0490ABAC6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整除</a:t>
            </a:r>
            <a:endParaRPr lang="en-US" altLang="zh-CN" dirty="0"/>
          </a:p>
          <a:p>
            <a:r>
              <a:rPr lang="en-US" altLang="zh-CN" dirty="0"/>
              <a:t>[[a/b]/c]=[a/(b*c)]</a:t>
            </a:r>
          </a:p>
          <a:p>
            <a:r>
              <a:rPr lang="en-US" altLang="zh-CN" dirty="0"/>
              <a:t>ceil(a/b)=[(a+b-1)/b]=[(a-1)/b]+1</a:t>
            </a:r>
          </a:p>
        </p:txBody>
      </p:sp>
    </p:spTree>
    <p:extLst>
      <p:ext uri="{BB962C8B-B14F-4D97-AF65-F5344CB8AC3E}">
        <p14:creationId xmlns:p14="http://schemas.microsoft.com/office/powerpoint/2010/main" val="2888954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A0FB1-FA5D-49B5-9763-BCC64F4E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627841-6DE8-42D5-90AE-D0FCE9EC0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取模</a:t>
            </a:r>
            <a:endParaRPr lang="en-US" altLang="zh-CN" dirty="0"/>
          </a:p>
          <a:p>
            <a:r>
              <a:rPr lang="en-US" altLang="zh-CN" dirty="0"/>
              <a:t>(ag)%(</a:t>
            </a:r>
            <a:r>
              <a:rPr lang="en-US" altLang="zh-CN" dirty="0" err="1"/>
              <a:t>bg</a:t>
            </a:r>
            <a:r>
              <a:rPr lang="en-US" altLang="zh-CN" dirty="0"/>
              <a:t>)=(</a:t>
            </a:r>
            <a:r>
              <a:rPr lang="en-US" altLang="zh-CN" dirty="0" err="1"/>
              <a:t>a%b</a:t>
            </a:r>
            <a:r>
              <a:rPr lang="en-US" altLang="zh-CN" dirty="0"/>
              <a:t>)</a:t>
            </a:r>
            <a:r>
              <a:rPr lang="zh-CN" altLang="en-US" dirty="0"/>
              <a:t>*</a:t>
            </a:r>
            <a:r>
              <a:rPr lang="en-US" altLang="zh-CN" dirty="0"/>
              <a:t>g</a:t>
            </a:r>
          </a:p>
          <a:p>
            <a:r>
              <a:rPr lang="en-US" altLang="zh-CN" dirty="0"/>
              <a:t>(a%(</a:t>
            </a:r>
            <a:r>
              <a:rPr lang="en-US" altLang="zh-CN" dirty="0" err="1"/>
              <a:t>bc</a:t>
            </a:r>
            <a:r>
              <a:rPr lang="en-US" altLang="zh-CN" dirty="0"/>
              <a:t>))%c=</a:t>
            </a:r>
            <a:r>
              <a:rPr lang="en-US" altLang="zh-CN" dirty="0" err="1"/>
              <a:t>a%c</a:t>
            </a:r>
            <a:endParaRPr lang="en-US" altLang="zh-CN" dirty="0"/>
          </a:p>
          <a:p>
            <a:r>
              <a:rPr lang="en-US" altLang="zh-CN" dirty="0" err="1"/>
              <a:t>a%b</a:t>
            </a:r>
            <a:r>
              <a:rPr lang="en-US" altLang="zh-CN" dirty="0"/>
              <a:t>=a-[a/b]*b</a:t>
            </a:r>
          </a:p>
        </p:txBody>
      </p:sp>
    </p:spTree>
    <p:extLst>
      <p:ext uri="{BB962C8B-B14F-4D97-AF65-F5344CB8AC3E}">
        <p14:creationId xmlns:p14="http://schemas.microsoft.com/office/powerpoint/2010/main" val="1591698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940C5-1AC6-4C41-8CB6-1C68526F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Lucas</a:t>
            </a:r>
            <a:r>
              <a:rPr lang="zh-CN" altLang="en-US" cap="none" dirty="0"/>
              <a:t>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3F0D38-D8BC-459C-AB42-B892FABB82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C(</a:t>
                </a:r>
                <a:r>
                  <a:rPr lang="en-US" altLang="zh-CN" dirty="0" err="1"/>
                  <a:t>n,m</a:t>
                </a:r>
                <a:r>
                  <a:rPr lang="en-US" altLang="zh-CN" dirty="0"/>
                  <a:t>)=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 err="1"/>
                  <a:t>ai,bi</a:t>
                </a:r>
                <a:r>
                  <a:rPr lang="zh-CN" altLang="en-US" dirty="0"/>
                  <a:t>分别为</a:t>
                </a:r>
                <a:r>
                  <a:rPr lang="en-US" altLang="zh-CN" dirty="0" err="1"/>
                  <a:t>n,m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进制各数位。</a:t>
                </a:r>
                <a:endParaRPr lang="en-US" altLang="zh-CN" dirty="0"/>
              </a:p>
              <a:p>
                <a:r>
                  <a:rPr lang="zh-CN" altLang="en-US"/>
                  <a:t>如何证明？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3F0D38-D8BC-459C-AB42-B892FABB82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36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DE8AB-5F9E-4B97-9002-EF0654648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不妨先来看一道简单题愉悦身心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786B4E-E046-46CE-B6AE-32F88E8432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给出序列</a:t>
                </a: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{Ai}</a:t>
                </a:r>
              </a:p>
              <a:p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每次询问</a:t>
                </a: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L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到</a:t>
                </a: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R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,                          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%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N&lt;1e5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，</a:t>
                </a: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Q&lt;1e5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786B4E-E046-46CE-B6AE-32F88E8432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647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1840D-31F7-4A19-9EB0-50307E3D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组合数取模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137D7C-FFEB-42BF-97BF-7EA671621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/>
              <a:t>C(</a:t>
            </a:r>
            <a:r>
              <a:rPr lang="en-US" altLang="zh-CN" dirty="0" err="1"/>
              <a:t>n,m</a:t>
            </a:r>
            <a:r>
              <a:rPr lang="en-US" altLang="zh-CN" dirty="0"/>
              <a:t>) mod p</a:t>
            </a:r>
            <a:r>
              <a:rPr lang="zh-CN" altLang="en-US" dirty="0"/>
              <a:t>的值。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CRT</a:t>
            </a:r>
            <a:r>
              <a:rPr lang="zh-CN" altLang="en-US" dirty="0"/>
              <a:t>转化为求多个</a:t>
            </a:r>
            <a:r>
              <a:rPr lang="en-US" altLang="zh-CN" dirty="0"/>
              <a:t>mod </a:t>
            </a:r>
            <a:r>
              <a:rPr lang="en-US" altLang="zh-CN" dirty="0" err="1"/>
              <a:t>pi^k</a:t>
            </a:r>
            <a:r>
              <a:rPr lang="zh-CN" altLang="en-US" dirty="0"/>
              <a:t>的值。</a:t>
            </a:r>
            <a:endParaRPr lang="en-US" altLang="zh-CN" dirty="0"/>
          </a:p>
          <a:p>
            <a:r>
              <a:rPr lang="zh-CN" altLang="en-US" dirty="0"/>
              <a:t>预处理</a:t>
            </a:r>
            <a:r>
              <a:rPr lang="en-US" altLang="zh-CN" dirty="0"/>
              <a:t>C(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  <a:r>
              <a:rPr lang="zh-CN" altLang="en-US" dirty="0"/>
              <a:t>中</a:t>
            </a:r>
            <a:r>
              <a:rPr lang="en-US" altLang="zh-CN" dirty="0"/>
              <a:t>pi</a:t>
            </a:r>
            <a:r>
              <a:rPr lang="zh-CN" altLang="en-US" dirty="0"/>
              <a:t>因子的个数。</a:t>
            </a:r>
            <a:endParaRPr lang="en-US" altLang="zh-CN" dirty="0"/>
          </a:p>
          <a:p>
            <a:r>
              <a:rPr lang="zh-CN" altLang="en-US" dirty="0"/>
              <a:t>求出</a:t>
            </a:r>
            <a:r>
              <a:rPr lang="en-US" altLang="zh-CN" dirty="0"/>
              <a:t>m!</a:t>
            </a:r>
            <a:r>
              <a:rPr lang="zh-CN" altLang="en-US" dirty="0"/>
              <a:t>除去</a:t>
            </a:r>
            <a:r>
              <a:rPr lang="en-US" altLang="zh-CN" dirty="0"/>
              <a:t>pi</a:t>
            </a:r>
            <a:r>
              <a:rPr lang="zh-CN" altLang="en-US" dirty="0"/>
              <a:t>因子后模</a:t>
            </a:r>
            <a:r>
              <a:rPr lang="en-US" altLang="zh-CN" dirty="0" err="1"/>
              <a:t>pi^k</a:t>
            </a:r>
            <a:r>
              <a:rPr lang="zh-CN" altLang="en-US" dirty="0"/>
              <a:t>的值，及其逆元。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6654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57821-A281-4E30-94D5-D5BFBAE7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一道组合数学题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FD51B-294D-463C-BE59-10597F478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个人要坐在</a:t>
            </a:r>
            <a:r>
              <a:rPr lang="en-US" altLang="zh-CN" dirty="0"/>
              <a:t>m</a:t>
            </a:r>
            <a:r>
              <a:rPr lang="zh-CN" altLang="en-US" dirty="0"/>
              <a:t>张凳子上。</a:t>
            </a:r>
            <a:endParaRPr lang="en-US" altLang="zh-CN" dirty="0"/>
          </a:p>
          <a:p>
            <a:r>
              <a:rPr lang="en-US" altLang="zh-CN" dirty="0"/>
              <a:t>m</a:t>
            </a:r>
            <a:r>
              <a:rPr lang="zh-CN" altLang="en-US" dirty="0"/>
              <a:t>张凳子形成圆环。</a:t>
            </a:r>
            <a:endParaRPr lang="en-US" altLang="zh-CN" dirty="0"/>
          </a:p>
          <a:p>
            <a:r>
              <a:rPr lang="zh-CN" altLang="en-US" dirty="0"/>
              <a:t>任意两个人在环上的距离大于</a:t>
            </a:r>
            <a:r>
              <a:rPr lang="en-US" altLang="zh-CN" dirty="0"/>
              <a:t>k</a:t>
            </a:r>
          </a:p>
          <a:p>
            <a:r>
              <a:rPr lang="zh-CN" altLang="en-US" dirty="0"/>
              <a:t>求方案数。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n,m</a:t>
            </a:r>
            <a:r>
              <a:rPr lang="en-US" altLang="zh-CN" dirty="0"/>
              <a:t>&lt;1e6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9468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AAFC3-CD9A-4A84-B7A0-FDA95D54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84A442-5E72-4A1E-B8D8-A52A5E08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考虑链的情况。</a:t>
            </a:r>
            <a:endParaRPr lang="en-US" altLang="zh-CN" dirty="0"/>
          </a:p>
          <a:p>
            <a:r>
              <a:rPr lang="zh-CN" altLang="en-US" dirty="0"/>
              <a:t>一个经典的思路是先删掉</a:t>
            </a:r>
            <a:r>
              <a:rPr lang="en-US" altLang="zh-CN" dirty="0"/>
              <a:t>(n-1)k</a:t>
            </a:r>
            <a:r>
              <a:rPr lang="zh-CN" altLang="en-US" dirty="0"/>
              <a:t>张凳子，</a:t>
            </a:r>
            <a:r>
              <a:rPr lang="en-US" altLang="zh-CN" dirty="0"/>
              <a:t>n</a:t>
            </a:r>
            <a:r>
              <a:rPr lang="zh-CN" altLang="en-US" dirty="0"/>
              <a:t>个人随便坐，再在每两个人中间添加</a:t>
            </a:r>
            <a:r>
              <a:rPr lang="en-US" altLang="zh-CN" dirty="0"/>
              <a:t>k</a:t>
            </a:r>
            <a:r>
              <a:rPr lang="zh-CN" altLang="en-US" dirty="0"/>
              <a:t>张凳子。</a:t>
            </a:r>
            <a:endParaRPr lang="en-US" altLang="zh-CN" dirty="0"/>
          </a:p>
          <a:p>
            <a:r>
              <a:rPr lang="zh-CN" altLang="en-US" dirty="0"/>
              <a:t>所以答案为</a:t>
            </a:r>
            <a:r>
              <a:rPr lang="en-US" altLang="zh-CN" dirty="0"/>
              <a:t>C(m-(n-1)</a:t>
            </a:r>
            <a:r>
              <a:rPr lang="en-US" altLang="zh-CN" dirty="0" err="1"/>
              <a:t>k,n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1013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B1866-4EEB-47E0-9774-72FEAC785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65CD41-7385-48B6-B9DB-D194C71E4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接下来考虑环上的情况。</a:t>
            </a:r>
            <a:endParaRPr lang="en-US" altLang="zh-CN" dirty="0"/>
          </a:p>
          <a:p>
            <a:r>
              <a:rPr lang="zh-CN" altLang="en-US" dirty="0"/>
              <a:t>常见的做法是破环成链。</a:t>
            </a:r>
            <a:endParaRPr lang="en-US" altLang="zh-CN" dirty="0"/>
          </a:p>
          <a:p>
            <a:r>
              <a:rPr lang="zh-CN" altLang="en-US" dirty="0"/>
              <a:t>考虑</a:t>
            </a:r>
            <a:r>
              <a:rPr lang="en-US" altLang="zh-CN" dirty="0"/>
              <a:t>1~k+1</a:t>
            </a:r>
            <a:r>
              <a:rPr lang="zh-CN" altLang="en-US" dirty="0"/>
              <a:t>这些凳子，其中最多有一个人。</a:t>
            </a:r>
            <a:endParaRPr lang="en-US" altLang="zh-CN" dirty="0"/>
          </a:p>
          <a:p>
            <a:r>
              <a:rPr lang="zh-CN" altLang="en-US" dirty="0"/>
              <a:t>若有一个人，则问题转化为</a:t>
            </a:r>
            <a:r>
              <a:rPr lang="en-US" altLang="zh-CN" dirty="0"/>
              <a:t>m-2k-1</a:t>
            </a:r>
            <a:r>
              <a:rPr lang="zh-CN" altLang="en-US" dirty="0"/>
              <a:t>的链上放</a:t>
            </a:r>
            <a:r>
              <a:rPr lang="en-US" altLang="zh-CN" dirty="0"/>
              <a:t>n-1</a:t>
            </a:r>
            <a:r>
              <a:rPr lang="zh-CN" altLang="en-US" dirty="0"/>
              <a:t>个人。</a:t>
            </a:r>
            <a:endParaRPr lang="en-US" altLang="zh-CN" dirty="0"/>
          </a:p>
          <a:p>
            <a:r>
              <a:rPr lang="zh-CN" altLang="en-US" dirty="0"/>
              <a:t>若没有人，则问题转化为</a:t>
            </a:r>
            <a:r>
              <a:rPr lang="en-US" altLang="zh-CN" dirty="0"/>
              <a:t>m-k-1</a:t>
            </a:r>
            <a:r>
              <a:rPr lang="zh-CN" altLang="en-US" dirty="0"/>
              <a:t>的链上放</a:t>
            </a:r>
            <a:r>
              <a:rPr lang="en-US" altLang="zh-CN" dirty="0"/>
              <a:t>n</a:t>
            </a:r>
            <a:r>
              <a:rPr lang="zh-CN" altLang="en-US" dirty="0"/>
              <a:t>个人。</a:t>
            </a:r>
            <a:endParaRPr lang="en-US" altLang="zh-CN" dirty="0"/>
          </a:p>
          <a:p>
            <a:r>
              <a:rPr lang="zh-CN" altLang="en-US" dirty="0"/>
              <a:t>答案为</a:t>
            </a:r>
            <a:r>
              <a:rPr lang="en-US" altLang="zh-CN" dirty="0"/>
              <a:t>(k+1)C(m-2k-1-(n-2)k,n-1)+C(m-k-1-(n-1)</a:t>
            </a:r>
            <a:r>
              <a:rPr lang="en-US" altLang="zh-CN" dirty="0" err="1"/>
              <a:t>k,n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5150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73277-AE15-421E-9D74-35D03D65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错位排列数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7C09F-9206-4FAE-952B-6A2BC5F7D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将</a:t>
            </a:r>
            <a:r>
              <a:rPr lang="en-US" altLang="zh-CN" dirty="0">
                <a:ea typeface="宋体" panose="02010600030101010101" pitchFamily="2" charset="-122"/>
              </a:rPr>
              <a:t>1~n</a:t>
            </a:r>
            <a:r>
              <a:rPr lang="zh-CN" altLang="en-US" dirty="0">
                <a:ea typeface="宋体" panose="02010600030101010101" pitchFamily="2" charset="-122"/>
              </a:rPr>
              <a:t>排成一排，且数字</a:t>
            </a:r>
            <a:r>
              <a:rPr lang="en-US" altLang="zh-CN" dirty="0" err="1">
                <a:ea typeface="宋体" panose="02010600030101010101" pitchFamily="2" charset="-122"/>
              </a:rPr>
              <a:t>i</a:t>
            </a:r>
            <a:r>
              <a:rPr lang="zh-CN" altLang="en-US" dirty="0">
                <a:ea typeface="宋体" panose="02010600030101010101" pitchFamily="2" charset="-122"/>
              </a:rPr>
              <a:t>不在第</a:t>
            </a:r>
            <a:r>
              <a:rPr lang="en-US" altLang="zh-CN" dirty="0" err="1">
                <a:ea typeface="宋体" panose="02010600030101010101" pitchFamily="2" charset="-122"/>
              </a:rPr>
              <a:t>i</a:t>
            </a:r>
            <a:r>
              <a:rPr lang="zh-CN" altLang="en-US" dirty="0">
                <a:ea typeface="宋体" panose="02010600030101010101" pitchFamily="2" charset="-122"/>
              </a:rPr>
              <a:t>位的方案数。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D</a:t>
            </a:r>
            <a:r>
              <a:rPr lang="en-US" altLang="zh-CN" baseline="-25000" dirty="0">
                <a:ea typeface="宋体" panose="02010600030101010101" pitchFamily="2" charset="-122"/>
              </a:rPr>
              <a:t>0</a:t>
            </a:r>
            <a:r>
              <a:rPr lang="en-US" altLang="zh-CN" dirty="0">
                <a:ea typeface="宋体" panose="02010600030101010101" pitchFamily="2" charset="-122"/>
              </a:rPr>
              <a:t>=1, D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=0, </a:t>
            </a:r>
            <a:r>
              <a:rPr lang="en-US" altLang="zh-CN" dirty="0" err="1">
                <a:ea typeface="宋体" panose="02010600030101010101" pitchFamily="2" charset="-122"/>
              </a:rPr>
              <a:t>D</a:t>
            </a:r>
            <a:r>
              <a:rPr lang="en-US" altLang="zh-CN" baseline="-25000" dirty="0" err="1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=(n-1)*(D</a:t>
            </a:r>
            <a:r>
              <a:rPr lang="en-US" altLang="zh-CN" baseline="-25000" dirty="0">
                <a:ea typeface="宋体" panose="02010600030101010101" pitchFamily="2" charset="-122"/>
              </a:rPr>
              <a:t>n-1</a:t>
            </a:r>
            <a:r>
              <a:rPr lang="en-US" altLang="zh-CN" dirty="0">
                <a:ea typeface="宋体" panose="02010600030101010101" pitchFamily="2" charset="-122"/>
              </a:rPr>
              <a:t>+D</a:t>
            </a:r>
            <a:r>
              <a:rPr lang="en-US" altLang="zh-CN" baseline="-25000" dirty="0">
                <a:ea typeface="宋体" panose="02010600030101010101" pitchFamily="2" charset="-122"/>
              </a:rPr>
              <a:t>n-2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4854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D1103-F0B1-478D-B0FA-91913E0B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整数划分数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E0E72-D9AC-4B1D-ACE7-4F3D7F659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n</a:t>
            </a:r>
            <a:r>
              <a:rPr lang="zh-CN" altLang="en-US" dirty="0"/>
              <a:t>划分为</a:t>
            </a:r>
            <a:r>
              <a:rPr lang="en-US" altLang="zh-CN" dirty="0"/>
              <a:t>m</a:t>
            </a:r>
            <a:r>
              <a:rPr lang="zh-CN" altLang="en-US" dirty="0"/>
              <a:t>个数的和的方案数。</a:t>
            </a:r>
            <a:endParaRPr lang="en-US" altLang="zh-CN" dirty="0"/>
          </a:p>
          <a:p>
            <a:r>
              <a:rPr lang="en-US" altLang="zh-CN" dirty="0"/>
              <a:t>f(</a:t>
            </a:r>
            <a:r>
              <a:rPr lang="en-US" altLang="zh-CN" dirty="0" err="1"/>
              <a:t>i,j</a:t>
            </a:r>
            <a:r>
              <a:rPr lang="en-US" altLang="zh-CN" dirty="0"/>
              <a:t>)=f(i-1,j-1)+f(</a:t>
            </a:r>
            <a:r>
              <a:rPr lang="en-US" altLang="zh-CN" dirty="0" err="1"/>
              <a:t>i-j,j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86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099BC-9C52-4163-A4C7-65FFDF2C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BZOJ3612 [Heoi2014]</a:t>
            </a:r>
            <a:r>
              <a:rPr lang="zh-CN" altLang="en-US" dirty="0">
                <a:latin typeface="+mj-ea"/>
              </a:rPr>
              <a:t>平衡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F5808A-E31D-41DF-8CF0-3A4E3B2E4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675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F8ACD-4CF2-49D4-90EF-45092875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77654B-8094-46F9-BF03-98C5EFEF3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https://blog.csdn.net/Monster__Yi/article/details/51590885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361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4C8CD-D2FA-48EA-836A-60205B54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第一类</a:t>
            </a:r>
            <a:r>
              <a:rPr lang="en-US" altLang="zh-CN" cap="none" dirty="0"/>
              <a:t>Stirling</a:t>
            </a:r>
            <a:r>
              <a:rPr lang="zh-CN" altLang="en-US" cap="none" dirty="0"/>
              <a:t>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263A06-3FD8-4A51-BCB3-9E47EF4A5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第一类</a:t>
            </a:r>
            <a:r>
              <a:rPr lang="en-US" altLang="zh-CN" dirty="0">
                <a:ea typeface="宋体" panose="02010600030101010101" pitchFamily="2" charset="-122"/>
              </a:rPr>
              <a:t>Stirling</a:t>
            </a:r>
            <a:r>
              <a:rPr lang="zh-CN" altLang="en-US" dirty="0">
                <a:ea typeface="宋体" panose="02010600030101010101" pitchFamily="2" charset="-122"/>
              </a:rPr>
              <a:t>数</a:t>
            </a:r>
            <a:r>
              <a:rPr lang="en-US" altLang="zh-CN" dirty="0">
                <a:ea typeface="宋体" panose="02010600030101010101" pitchFamily="2" charset="-122"/>
              </a:rPr>
              <a:t>s(</a:t>
            </a:r>
            <a:r>
              <a:rPr lang="en-US" altLang="zh-CN" dirty="0" err="1">
                <a:ea typeface="宋体" panose="02010600030101010101" pitchFamily="2" charset="-122"/>
              </a:rPr>
              <a:t>p,k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的一个组合学解释是：将</a:t>
            </a:r>
            <a:r>
              <a:rPr lang="en-US" altLang="zh-CN" dirty="0">
                <a:ea typeface="宋体" panose="02010600030101010101" pitchFamily="2" charset="-122"/>
              </a:rPr>
              <a:t>p</a:t>
            </a:r>
            <a:r>
              <a:rPr lang="zh-CN" altLang="en-US" dirty="0">
                <a:ea typeface="宋体" panose="02010600030101010101" pitchFamily="2" charset="-122"/>
              </a:rPr>
              <a:t>个可区分的物体排成</a:t>
            </a:r>
            <a:r>
              <a:rPr lang="en-US" altLang="zh-CN" dirty="0">
                <a:ea typeface="宋体" panose="02010600030101010101" pitchFamily="2" charset="-122"/>
              </a:rPr>
              <a:t>k</a:t>
            </a:r>
            <a:r>
              <a:rPr lang="zh-CN" altLang="en-US" dirty="0">
                <a:ea typeface="宋体" panose="02010600030101010101" pitchFamily="2" charset="-122"/>
              </a:rPr>
              <a:t>个非空循环排列的方法数。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dirty="0">
                <a:ea typeface="宋体" panose="02010600030101010101" pitchFamily="2" charset="-122"/>
              </a:rPr>
              <a:t>s(</a:t>
            </a:r>
            <a:r>
              <a:rPr lang="en-US" altLang="zh-CN" dirty="0" err="1">
                <a:ea typeface="宋体" panose="02010600030101010101" pitchFamily="2" charset="-122"/>
              </a:rPr>
              <a:t>p,k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的递推公式： </a:t>
            </a:r>
            <a:r>
              <a:rPr lang="en-US" altLang="zh-CN" dirty="0">
                <a:ea typeface="宋体" panose="02010600030101010101" pitchFamily="2" charset="-122"/>
              </a:rPr>
              <a:t>s(</a:t>
            </a:r>
            <a:r>
              <a:rPr lang="en-US" altLang="zh-CN" dirty="0" err="1">
                <a:ea typeface="宋体" panose="02010600030101010101" pitchFamily="2" charset="-122"/>
              </a:rPr>
              <a:t>p,k</a:t>
            </a:r>
            <a:r>
              <a:rPr lang="en-US" altLang="zh-CN" dirty="0">
                <a:ea typeface="宋体" panose="02010600030101010101" pitchFamily="2" charset="-122"/>
              </a:rPr>
              <a:t>)=(p-1)*s(p-1,k)+s(p-1,k-1) ,1&lt;=k&lt;=p-1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/>
            <a:r>
              <a:rPr lang="zh-CN" altLang="en-US" dirty="0">
                <a:ea typeface="宋体" panose="02010600030101010101" pitchFamily="2" charset="-122"/>
              </a:rPr>
              <a:t>边界条件：</a:t>
            </a:r>
            <a:r>
              <a:rPr lang="en-US" altLang="zh-CN" dirty="0">
                <a:ea typeface="宋体" panose="02010600030101010101" pitchFamily="2" charset="-122"/>
              </a:rPr>
              <a:t>s(p,0)=0 ,p&gt;=1  s(</a:t>
            </a:r>
            <a:r>
              <a:rPr lang="en-US" altLang="zh-CN" dirty="0" err="1">
                <a:ea typeface="宋体" panose="02010600030101010101" pitchFamily="2" charset="-122"/>
              </a:rPr>
              <a:t>p,p</a:t>
            </a:r>
            <a:r>
              <a:rPr lang="en-US" altLang="zh-CN" dirty="0">
                <a:ea typeface="宋体" panose="02010600030101010101" pitchFamily="2" charset="-122"/>
              </a:rPr>
              <a:t>)=1  ,p&gt;=0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9896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92595-CC05-4D7B-A304-DC44358A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第二类</a:t>
            </a:r>
            <a:r>
              <a:rPr lang="en-US" altLang="zh-CN" cap="none" dirty="0"/>
              <a:t>Stirling</a:t>
            </a:r>
            <a:r>
              <a:rPr lang="zh-CN" altLang="en-US" cap="none" dirty="0"/>
              <a:t>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776516-2984-4649-BCD0-1A13EC798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第二类</a:t>
            </a:r>
            <a:r>
              <a:rPr lang="en-US" altLang="zh-CN" dirty="0">
                <a:ea typeface="宋体" panose="02010600030101010101" pitchFamily="2" charset="-122"/>
              </a:rPr>
              <a:t>Stirling</a:t>
            </a:r>
            <a:r>
              <a:rPr lang="zh-CN" altLang="en-US" dirty="0">
                <a:ea typeface="宋体" panose="02010600030101010101" pitchFamily="2" charset="-122"/>
              </a:rPr>
              <a:t>数</a:t>
            </a:r>
            <a:r>
              <a:rPr lang="en-US" altLang="zh-CN" dirty="0">
                <a:ea typeface="宋体" panose="02010600030101010101" pitchFamily="2" charset="-122"/>
              </a:rPr>
              <a:t>S(</a:t>
            </a:r>
            <a:r>
              <a:rPr lang="en-US" altLang="zh-CN" dirty="0" err="1">
                <a:ea typeface="宋体" panose="02010600030101010101" pitchFamily="2" charset="-122"/>
              </a:rPr>
              <a:t>p,k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的一个组合学解释是：将</a:t>
            </a:r>
            <a:r>
              <a:rPr lang="en-US" altLang="zh-CN" dirty="0">
                <a:ea typeface="宋体" panose="02010600030101010101" pitchFamily="2" charset="-122"/>
              </a:rPr>
              <a:t>p</a:t>
            </a:r>
            <a:r>
              <a:rPr lang="zh-CN" altLang="en-US" dirty="0">
                <a:ea typeface="宋体" panose="02010600030101010101" pitchFamily="2" charset="-122"/>
              </a:rPr>
              <a:t>个可区分的物体划分成</a:t>
            </a:r>
            <a:r>
              <a:rPr lang="en-US" altLang="zh-CN" dirty="0">
                <a:ea typeface="宋体" panose="02010600030101010101" pitchFamily="2" charset="-122"/>
              </a:rPr>
              <a:t>k</a:t>
            </a:r>
            <a:r>
              <a:rPr lang="zh-CN" altLang="en-US" dirty="0">
                <a:ea typeface="宋体" panose="02010600030101010101" pitchFamily="2" charset="-122"/>
              </a:rPr>
              <a:t>个非空的不可辨别的（可以理解为盒子没有编号）集合的方法数</a:t>
            </a:r>
          </a:p>
          <a:p>
            <a:pPr marL="0" indent="0"/>
            <a:r>
              <a:rPr lang="en-US" altLang="zh-CN" dirty="0">
                <a:ea typeface="宋体" panose="02010600030101010101" pitchFamily="2" charset="-122"/>
              </a:rPr>
              <a:t>S(</a:t>
            </a:r>
            <a:r>
              <a:rPr lang="en-US" altLang="zh-CN" dirty="0" err="1">
                <a:ea typeface="宋体" panose="02010600030101010101" pitchFamily="2" charset="-122"/>
              </a:rPr>
              <a:t>p,k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的递推公式是：</a:t>
            </a:r>
            <a:r>
              <a:rPr lang="en-US" altLang="zh-CN" dirty="0">
                <a:ea typeface="宋体" panose="02010600030101010101" pitchFamily="2" charset="-122"/>
              </a:rPr>
              <a:t>S(</a:t>
            </a:r>
            <a:r>
              <a:rPr lang="en-US" altLang="zh-CN" dirty="0" err="1">
                <a:ea typeface="宋体" panose="02010600030101010101" pitchFamily="2" charset="-122"/>
              </a:rPr>
              <a:t>p,k</a:t>
            </a:r>
            <a:r>
              <a:rPr lang="en-US" altLang="zh-CN" dirty="0">
                <a:ea typeface="宋体" panose="02010600030101010101" pitchFamily="2" charset="-122"/>
              </a:rPr>
              <a:t>)=k*S(p-1,k)+S(p-1,k-1) ,1&lt;= k&lt;=p-1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/>
            <a:r>
              <a:rPr lang="zh-CN" altLang="en-US" dirty="0">
                <a:ea typeface="宋体" panose="02010600030101010101" pitchFamily="2" charset="-122"/>
              </a:rPr>
              <a:t>边界条件：</a:t>
            </a:r>
            <a:r>
              <a:rPr lang="en-US" altLang="zh-CN" dirty="0">
                <a:ea typeface="宋体" panose="02010600030101010101" pitchFamily="2" charset="-122"/>
              </a:rPr>
              <a:t>S(</a:t>
            </a:r>
            <a:r>
              <a:rPr lang="en-US" altLang="zh-CN" dirty="0" err="1">
                <a:ea typeface="宋体" panose="02010600030101010101" pitchFamily="2" charset="-122"/>
              </a:rPr>
              <a:t>p,p</a:t>
            </a:r>
            <a:r>
              <a:rPr lang="en-US" altLang="zh-CN" dirty="0">
                <a:ea typeface="宋体" panose="02010600030101010101" pitchFamily="2" charset="-122"/>
              </a:rPr>
              <a:t>)=1 ,p&gt;=0    S(p,0)=0 ,p&gt;=1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998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D5270-4DB3-4749-BC55-858A0F31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解答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87E22-0D62-45EF-A8DB-F231BBD39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观察到每一次有意义的取模至少会使结果减小一半。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倍增记录区间最小值。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每次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O(</a:t>
            </a:r>
            <a:r>
              <a:rPr lang="en-US" altLang="zh-CN" dirty="0" err="1">
                <a:latin typeface="幼圆" panose="02010509060101010101" pitchFamily="49" charset="-122"/>
                <a:ea typeface="幼圆" panose="02010509060101010101" pitchFamily="49" charset="-122"/>
              </a:rPr>
              <a:t>logN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找到比当前值小（可以等于）的第一个数字。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每次查询找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O(</a:t>
            </a:r>
            <a:r>
              <a:rPr lang="en-US" altLang="zh-CN" dirty="0" err="1">
                <a:latin typeface="幼圆" panose="02010509060101010101" pitchFamily="49" charset="-122"/>
                <a:ea typeface="幼圆" panose="02010509060101010101" pitchFamily="49" charset="-122"/>
              </a:rPr>
              <a:t>logN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次。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03674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34F9-2A17-4A1E-8956-15BEDC0C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贝尔数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D2A019-29EF-41F3-8F00-E7F6E75A05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Bn=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可以理解为将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个可区分的物体划分成若干个不可辨别的集合的方法数。</a:t>
                </a:r>
                <a:endParaRPr lang="en-US" altLang="zh-CN" dirty="0"/>
              </a:p>
              <a:p>
                <a:r>
                  <a:rPr lang="en-US" altLang="zh-CN" dirty="0"/>
                  <a:t>Bn+1=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𝐵𝑘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D2A019-29EF-41F3-8F00-E7F6E75A05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 r="-2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445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CBBFF-71F3-4849-947C-885B7696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盒子放乒乓球问题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04CDCB-A556-4EE1-B395-F97F30FBB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球同</a:t>
            </a:r>
            <a:r>
              <a:rPr lang="en-US" altLang="zh-CN" dirty="0"/>
              <a:t>/</a:t>
            </a:r>
            <a:r>
              <a:rPr lang="zh-CN" altLang="en-US" dirty="0"/>
              <a:t>不同</a:t>
            </a:r>
            <a:endParaRPr lang="en-US" altLang="zh-CN" dirty="0"/>
          </a:p>
          <a:p>
            <a:r>
              <a:rPr lang="zh-CN" altLang="en-US" dirty="0"/>
              <a:t>盒子同</a:t>
            </a:r>
            <a:r>
              <a:rPr lang="en-US" altLang="zh-CN" dirty="0"/>
              <a:t>/</a:t>
            </a:r>
            <a:r>
              <a:rPr lang="zh-CN" altLang="en-US" dirty="0"/>
              <a:t>不同</a:t>
            </a:r>
            <a:endParaRPr lang="en-US" altLang="zh-CN" dirty="0"/>
          </a:p>
          <a:p>
            <a:r>
              <a:rPr lang="zh-CN" altLang="en-US" dirty="0"/>
              <a:t>允许</a:t>
            </a:r>
            <a:r>
              <a:rPr lang="en-US" altLang="zh-CN" dirty="0"/>
              <a:t>/</a:t>
            </a:r>
            <a:r>
              <a:rPr lang="zh-CN" altLang="en-US" dirty="0"/>
              <a:t>不允许空</a:t>
            </a:r>
            <a:endParaRPr lang="en-US" altLang="zh-CN" dirty="0"/>
          </a:p>
          <a:p>
            <a:r>
              <a:rPr lang="zh-CN" altLang="en-US" dirty="0"/>
              <a:t>共</a:t>
            </a:r>
            <a:r>
              <a:rPr lang="en-US" altLang="zh-CN" dirty="0"/>
              <a:t>8</a:t>
            </a:r>
            <a:r>
              <a:rPr lang="zh-CN" altLang="en-US" dirty="0"/>
              <a:t>种</a:t>
            </a:r>
          </a:p>
        </p:txBody>
      </p:sp>
    </p:spTree>
    <p:extLst>
      <p:ext uri="{BB962C8B-B14F-4D97-AF65-F5344CB8AC3E}">
        <p14:creationId xmlns:p14="http://schemas.microsoft.com/office/powerpoint/2010/main" val="4186669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1981B-68A9-47D3-92AD-3DA563D1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cap="none" dirty="0"/>
              <a:t>atalan</a:t>
            </a:r>
            <a:r>
              <a:rPr lang="zh-CN" altLang="en-US" cap="none" dirty="0"/>
              <a:t>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6E0893-D8DF-4F73-AA53-516B1D6E33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=1,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/>
                  <a:t>=C(2n,n)-C(2n,n+1)=C(2n,n)/(n+1)</a:t>
                </a:r>
              </a:p>
              <a:p>
                <a:r>
                  <a:rPr lang="en-US" altLang="zh-CN" dirty="0"/>
                  <a:t>1.2n</a:t>
                </a:r>
                <a:r>
                  <a:rPr lang="zh-CN" altLang="en-US" dirty="0"/>
                  <a:t>长度的合法括号序列数。</a:t>
                </a:r>
                <a:endParaRPr lang="en-US" altLang="zh-CN" dirty="0"/>
              </a:p>
              <a:p>
                <a:r>
                  <a:rPr lang="en-US" altLang="zh-CN" dirty="0"/>
                  <a:t>2.(0,0)</a:t>
                </a:r>
                <a:r>
                  <a:rPr lang="zh-CN" altLang="en-US" dirty="0"/>
                  <a:t>走到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n,n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不穿过对角线方案数。</a:t>
                </a:r>
                <a:endParaRPr lang="en-US" altLang="zh-CN" dirty="0"/>
              </a:p>
              <a:p>
                <a:r>
                  <a:rPr lang="en-US" altLang="zh-CN" dirty="0"/>
                  <a:t>3.</a:t>
                </a:r>
                <a:r>
                  <a:rPr lang="zh-CN" altLang="en-US" dirty="0">
                    <a:ea typeface="宋体" panose="02010600030101010101" pitchFamily="2" charset="-122"/>
                  </a:rPr>
                  <a:t>一个栈的进栈序列为</a:t>
                </a:r>
                <a:r>
                  <a:rPr lang="en-US" altLang="zh-CN" dirty="0">
                    <a:ea typeface="宋体" panose="02010600030101010101" pitchFamily="2" charset="-122"/>
                  </a:rPr>
                  <a:t>1,2,3,…,n</a:t>
                </a:r>
                <a:r>
                  <a:rPr lang="zh-CN" altLang="en-US" dirty="0">
                    <a:ea typeface="宋体" panose="02010600030101010101" pitchFamily="2" charset="-122"/>
                  </a:rPr>
                  <a:t>，不同的出栈序列的方案数。</a:t>
                </a:r>
                <a:endParaRPr lang="en-US" altLang="zh-CN" dirty="0">
                  <a:ea typeface="宋体" panose="02010600030101010101" pitchFamily="2" charset="-122"/>
                </a:endParaRPr>
              </a:p>
              <a:p>
                <a:r>
                  <a:rPr lang="en-US" altLang="zh-CN" dirty="0"/>
                  <a:t>4.</a:t>
                </a:r>
                <a:r>
                  <a:rPr lang="zh-CN" altLang="en-US" dirty="0">
                    <a:ea typeface="宋体" panose="02010600030101010101" pitchFamily="2" charset="-122"/>
                  </a:rPr>
                  <a:t>将</a:t>
                </a:r>
                <a:r>
                  <a:rPr lang="en-US" altLang="zh-CN" dirty="0">
                    <a:ea typeface="宋体" panose="02010600030101010101" pitchFamily="2" charset="-122"/>
                  </a:rPr>
                  <a:t>n+2</a:t>
                </a:r>
                <a:r>
                  <a:rPr lang="zh-CN" altLang="en-US" dirty="0">
                    <a:ea typeface="宋体" panose="02010600030101010101" pitchFamily="2" charset="-122"/>
                  </a:rPr>
                  <a:t>边形进行三角剖分的方案数。</a:t>
                </a:r>
                <a:endParaRPr lang="en-US" altLang="zh-CN" dirty="0">
                  <a:ea typeface="宋体" panose="02010600030101010101" pitchFamily="2" charset="-122"/>
                </a:endParaRPr>
              </a:p>
              <a:p>
                <a:r>
                  <a:rPr lang="en-US" altLang="zh-CN" dirty="0">
                    <a:ea typeface="宋体" panose="02010600030101010101" pitchFamily="2" charset="-122"/>
                  </a:rPr>
                  <a:t>5.n</a:t>
                </a:r>
                <a:r>
                  <a:rPr lang="zh-CN" altLang="en-US" dirty="0">
                    <a:ea typeface="宋体" panose="02010600030101010101" pitchFamily="2" charset="-122"/>
                  </a:rPr>
                  <a:t>个结点的二叉树数目</a:t>
                </a:r>
                <a:endParaRPr lang="en-US" altLang="zh-CN" dirty="0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6E0893-D8DF-4F73-AA53-516B1D6E33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425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256D9-FECB-4F9D-A7EE-731C0B5C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求和式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16F34-CBEA-45D9-9075-1694B1348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/>
              <a:t>Σ[n/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77148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17AAB-ADD0-4A14-AF40-2E62CDEC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求和式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2CBB2E-C275-498C-80E9-88E3A0B5E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 err="1"/>
              <a:t>Σn%i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6286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49A4A-C0DA-4022-9DE8-6BF1694F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求和式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0A51A-90BC-4951-BFA5-0E0C22AF3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 err="1"/>
              <a:t>Σgcd</a:t>
            </a:r>
            <a:r>
              <a:rPr lang="en-US" altLang="zh-CN" dirty="0"/>
              <a:t>(</a:t>
            </a:r>
            <a:r>
              <a:rPr lang="en-US" altLang="zh-CN" dirty="0" err="1"/>
              <a:t>i,n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339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419D5-44E4-44E6-8629-257803B6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求和式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61C4ED-C6AF-4DC7-A3AB-A455CE6D6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/>
              <a:t>Σ(</a:t>
            </a:r>
            <a:r>
              <a:rPr lang="en-US" altLang="zh-CN" dirty="0" err="1"/>
              <a:t>i|n</a:t>
            </a:r>
            <a:r>
              <a:rPr lang="en-US" altLang="zh-CN" dirty="0"/>
              <a:t>)phi(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08119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A9D9B-7126-447F-A8D4-093DDFCF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组合恒等式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FA91A-4E7F-4B29-88AC-80F489DB6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n-US" altLang="zh-CN" dirty="0" err="1">
                <a:ea typeface="宋体" panose="02010600030101010101" pitchFamily="2" charset="-122"/>
              </a:rPr>
              <a:t>mC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ea typeface="宋体" panose="02010600030101010101" pitchFamily="2" charset="-122"/>
              </a:rPr>
              <a:t>n,m</a:t>
            </a:r>
            <a:r>
              <a:rPr lang="en-US" altLang="zh-CN" dirty="0">
                <a:ea typeface="宋体" panose="02010600030101010101" pitchFamily="2" charset="-122"/>
              </a:rPr>
              <a:t>)=</a:t>
            </a:r>
            <a:r>
              <a:rPr lang="en-US" altLang="zh-CN" dirty="0" err="1">
                <a:ea typeface="宋体" panose="02010600030101010101" pitchFamily="2" charset="-122"/>
              </a:rPr>
              <a:t>nC</a:t>
            </a:r>
            <a:r>
              <a:rPr lang="en-US" altLang="zh-CN" dirty="0">
                <a:ea typeface="宋体" panose="02010600030101010101" pitchFamily="2" charset="-122"/>
              </a:rPr>
              <a:t>(n-1,m-1)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dirty="0">
                <a:ea typeface="宋体" panose="02010600030101010101" pitchFamily="2" charset="-122"/>
              </a:rPr>
              <a:t>C(</a:t>
            </a:r>
            <a:r>
              <a:rPr lang="en-US" altLang="zh-CN" dirty="0" err="1">
                <a:ea typeface="宋体" panose="02010600030101010101" pitchFamily="2" charset="-122"/>
              </a:rPr>
              <a:t>n,m</a:t>
            </a:r>
            <a:r>
              <a:rPr lang="en-US" altLang="zh-CN" dirty="0">
                <a:ea typeface="宋体" panose="02010600030101010101" pitchFamily="2" charset="-122"/>
              </a:rPr>
              <a:t>)=C(n-1,m-1)+C(n-1,m)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dirty="0">
                <a:ea typeface="宋体" panose="02010600030101010101" pitchFamily="2" charset="-122"/>
              </a:rPr>
              <a:t>∑(0&lt;=</a:t>
            </a:r>
            <a:r>
              <a:rPr lang="en-US" altLang="zh-CN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&lt;=n)C(</a:t>
            </a:r>
            <a:r>
              <a:rPr lang="en-US" altLang="zh-CN" dirty="0" err="1">
                <a:ea typeface="宋体" panose="02010600030101010101" pitchFamily="2" charset="-122"/>
              </a:rPr>
              <a:t>n,i</a:t>
            </a:r>
            <a:r>
              <a:rPr lang="en-US" altLang="zh-CN" dirty="0">
                <a:ea typeface="宋体" panose="02010600030101010101" pitchFamily="2" charset="-122"/>
              </a:rPr>
              <a:t>)=2^n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dirty="0">
                <a:ea typeface="宋体" panose="02010600030101010101" pitchFamily="2" charset="-122"/>
              </a:rPr>
              <a:t>∑(0&lt;=</a:t>
            </a:r>
            <a:r>
              <a:rPr lang="en-US" altLang="zh-CN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&lt;=n)(-1)^</a:t>
            </a:r>
            <a:r>
              <a:rPr lang="en-US" altLang="zh-CN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*C(</a:t>
            </a:r>
            <a:r>
              <a:rPr lang="en-US" altLang="zh-CN" dirty="0" err="1">
                <a:ea typeface="宋体" panose="02010600030101010101" pitchFamily="2" charset="-122"/>
              </a:rPr>
              <a:t>n,i</a:t>
            </a:r>
            <a:r>
              <a:rPr lang="en-US" altLang="zh-CN" dirty="0">
                <a:ea typeface="宋体" panose="02010600030101010101" pitchFamily="2" charset="-122"/>
              </a:rPr>
              <a:t>)=0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dirty="0">
                <a:ea typeface="宋体" panose="02010600030101010101" pitchFamily="2" charset="-122"/>
              </a:rPr>
              <a:t>Σ(m&lt;=</a:t>
            </a:r>
            <a:r>
              <a:rPr lang="en-US" altLang="zh-CN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&lt;=n)C(</a:t>
            </a:r>
            <a:r>
              <a:rPr lang="en-US" altLang="zh-CN" dirty="0" err="1">
                <a:ea typeface="宋体" panose="02010600030101010101" pitchFamily="2" charset="-122"/>
              </a:rPr>
              <a:t>i,m</a:t>
            </a:r>
            <a:r>
              <a:rPr lang="en-US" altLang="zh-CN" dirty="0">
                <a:ea typeface="宋体" panose="02010600030101010101" pitchFamily="2" charset="-122"/>
              </a:rPr>
              <a:t>)=C(n+1,m+1)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dirty="0">
                <a:ea typeface="宋体" panose="02010600030101010101" pitchFamily="2" charset="-122"/>
              </a:rPr>
              <a:t>Σ(0&lt;=</a:t>
            </a:r>
            <a:r>
              <a:rPr lang="en-US" altLang="zh-CN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&lt;=p)C(</a:t>
            </a:r>
            <a:r>
              <a:rPr lang="en-US" altLang="zh-CN" dirty="0" err="1">
                <a:ea typeface="宋体" panose="02010600030101010101" pitchFamily="2" charset="-122"/>
              </a:rPr>
              <a:t>n,i</a:t>
            </a:r>
            <a:r>
              <a:rPr lang="en-US" altLang="zh-CN" dirty="0">
                <a:ea typeface="宋体" panose="02010600030101010101" pitchFamily="2" charset="-122"/>
              </a:rPr>
              <a:t>)C(</a:t>
            </a:r>
            <a:r>
              <a:rPr lang="en-US" altLang="zh-CN" dirty="0" err="1">
                <a:ea typeface="宋体" panose="02010600030101010101" pitchFamily="2" charset="-122"/>
              </a:rPr>
              <a:t>m,p-i</a:t>
            </a:r>
            <a:r>
              <a:rPr lang="en-US" altLang="zh-CN" dirty="0">
                <a:ea typeface="宋体" panose="02010600030101010101" pitchFamily="2" charset="-122"/>
              </a:rPr>
              <a:t>)=C(</a:t>
            </a:r>
            <a:r>
              <a:rPr lang="en-US" altLang="zh-CN" dirty="0" err="1">
                <a:ea typeface="宋体" panose="02010600030101010101" pitchFamily="2" charset="-122"/>
              </a:rPr>
              <a:t>m+n,p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52132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29BD3-3E55-4C1C-9B2F-A8516625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burnside</a:t>
            </a:r>
            <a:r>
              <a:rPr lang="zh-CN" altLang="en-US" dirty="0"/>
              <a:t>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07717-0416-4EAB-B002-A880C3DF0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将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*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的网格黑白染色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4919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37ABC-D5BF-4A5B-AB40-71DB8DF3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POJ2409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D11F4-6DE6-4233-8E50-9F2F28CF2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032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100BF-026B-4390-B592-6554F535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err="1"/>
              <a:t>Exgcd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2CD908-C176-4D8F-B538-5A231C89B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ax+by</a:t>
            </a:r>
            <a:r>
              <a:rPr lang="en-US" altLang="zh-CN" dirty="0"/>
              <a:t>=c</a:t>
            </a:r>
            <a:r>
              <a:rPr lang="zh-CN" altLang="en-US" dirty="0"/>
              <a:t>如何求解？</a:t>
            </a:r>
            <a:endParaRPr lang="en-US" altLang="zh-CN" dirty="0"/>
          </a:p>
          <a:p>
            <a:r>
              <a:rPr lang="zh-CN" altLang="en-US" dirty="0"/>
              <a:t>记住通解形式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(x0,y0)</a:t>
            </a:r>
            <a:r>
              <a:rPr lang="zh-CN" altLang="en-US" dirty="0"/>
              <a:t>是</a:t>
            </a:r>
            <a:r>
              <a:rPr lang="en-US" altLang="zh-CN" dirty="0"/>
              <a:t>(a/g)x+(b/g)y=1</a:t>
            </a:r>
            <a:r>
              <a:rPr lang="zh-CN" altLang="en-US" dirty="0"/>
              <a:t>的一组解。</a:t>
            </a:r>
            <a:endParaRPr lang="en-US" altLang="zh-CN" dirty="0"/>
          </a:p>
          <a:p>
            <a:r>
              <a:rPr lang="en-US" altLang="zh-CN" dirty="0"/>
              <a:t>x=x0*c/</a:t>
            </a:r>
            <a:r>
              <a:rPr lang="en-US" altLang="zh-CN" dirty="0" err="1"/>
              <a:t>g+b</a:t>
            </a:r>
            <a:r>
              <a:rPr lang="en-US" altLang="zh-CN" dirty="0"/>
              <a:t>/g*t</a:t>
            </a:r>
            <a:r>
              <a:rPr lang="zh-CN" altLang="en-US" dirty="0"/>
              <a:t>，</a:t>
            </a:r>
            <a:r>
              <a:rPr lang="en-US" altLang="zh-CN" dirty="0"/>
              <a:t>y=y0*c/g-a/g*t</a:t>
            </a:r>
          </a:p>
          <a:p>
            <a:r>
              <a:rPr lang="zh-CN" altLang="en-US" dirty="0"/>
              <a:t>有解条件是</a:t>
            </a:r>
            <a:r>
              <a:rPr lang="en-US" altLang="zh-CN" dirty="0" err="1"/>
              <a:t>gcd</a:t>
            </a:r>
            <a:r>
              <a:rPr lang="en-US" altLang="zh-CN" dirty="0"/>
              <a:t>(a/</a:t>
            </a:r>
            <a:r>
              <a:rPr lang="en-US" altLang="zh-CN" dirty="0" err="1"/>
              <a:t>g,b</a:t>
            </a:r>
            <a:r>
              <a:rPr lang="en-US" altLang="zh-CN" dirty="0"/>
              <a:t>/g)=1</a:t>
            </a:r>
          </a:p>
          <a:p>
            <a:r>
              <a:rPr lang="zh-CN" altLang="en-US" dirty="0"/>
              <a:t>以上结论怎么推导？</a:t>
            </a:r>
          </a:p>
        </p:txBody>
      </p:sp>
    </p:spTree>
    <p:extLst>
      <p:ext uri="{BB962C8B-B14F-4D97-AF65-F5344CB8AC3E}">
        <p14:creationId xmlns:p14="http://schemas.microsoft.com/office/powerpoint/2010/main" val="7196633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AD3B6-3327-4C3A-AE7A-3A698564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62D2B-9191-4438-BFB0-D711CCA79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求斐波那契数列第</a:t>
            </a:r>
            <a:r>
              <a:rPr lang="en-US" altLang="zh-CN" dirty="0"/>
              <a:t>n</a:t>
            </a:r>
            <a:r>
              <a:rPr lang="zh-CN" altLang="en-US" dirty="0"/>
              <a:t>项。</a:t>
            </a:r>
          </a:p>
        </p:txBody>
      </p:sp>
    </p:spTree>
    <p:extLst>
      <p:ext uri="{BB962C8B-B14F-4D97-AF65-F5344CB8AC3E}">
        <p14:creationId xmlns:p14="http://schemas.microsoft.com/office/powerpoint/2010/main" val="24728657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63C3A-5381-4EA0-949B-E13FA055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funny game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F617FB-38C3-4A48-B264-450A0B67E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</a:t>
            </a:r>
            <a:r>
              <a:rPr lang="en-US" altLang="zh-CN" dirty="0"/>
              <a:t>N</a:t>
            </a:r>
            <a:r>
              <a:rPr lang="zh-CN" altLang="en-US" dirty="0"/>
              <a:t>个硬币围成一个圈，然后两个人从这圈硬币中轮流拿</a:t>
            </a:r>
            <a:r>
              <a:rPr lang="en-US" altLang="zh-CN" dirty="0"/>
              <a:t>1</a:t>
            </a:r>
            <a:r>
              <a:rPr lang="zh-CN" altLang="en-US" dirty="0"/>
              <a:t>个或相邻（严格相邻）的</a:t>
            </a:r>
            <a:r>
              <a:rPr lang="en-US" altLang="zh-CN" dirty="0"/>
              <a:t>2</a:t>
            </a:r>
            <a:r>
              <a:rPr lang="zh-CN" altLang="en-US" dirty="0"/>
              <a:t>个硬币。直到全部拿完为止，最后一个拿的人为胜者。</a:t>
            </a:r>
          </a:p>
          <a:p>
            <a:endParaRPr lang="zh-CN" altLang="en-US" dirty="0"/>
          </a:p>
        </p:txBody>
      </p:sp>
      <p:pic>
        <p:nvPicPr>
          <p:cNvPr id="4" name="图片 3" descr="2484_1">
            <a:extLst>
              <a:ext uri="{FF2B5EF4-FFF2-40B4-BE49-F238E27FC236}">
                <a16:creationId xmlns:a16="http://schemas.microsoft.com/office/drawing/2014/main" id="{E97092A8-06E4-455C-80E1-848E2B3A3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080" y="3641272"/>
            <a:ext cx="1878341" cy="176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203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C02A1-F247-47FE-85FF-27D65A83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巴什博弈（Bash Game）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926293-589E-4D72-965E-3D385E9AE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只有一堆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个物品，两个人轮流从这堆物品中取物，规定每次至少取一个，最多取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个，最后取光者得胜。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询问是否先手必胜。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71701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F5225-8F1A-43C3-AACA-32AA0044C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Chomp!博弈(巧克力游戏)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6A2F5-7F3F-4D7C-A8CA-3AAB3F36E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有一个n*m的棋盘，每次可以取走一个方格并拿掉它右边和上面的所有方格。拿到左下角的格子(1,1)者输。</a:t>
            </a:r>
            <a:endParaRPr lang="en-US" altLang="zh-CN" dirty="0"/>
          </a:p>
          <a:p>
            <a:r>
              <a:rPr lang="zh-CN" altLang="en-US" dirty="0"/>
              <a:t>询问是否先手必胜。</a:t>
            </a:r>
            <a:endParaRPr lang="en-US" altLang="zh-CN" dirty="0"/>
          </a:p>
          <a:p>
            <a:r>
              <a:rPr lang="zh-CN" altLang="en-US" dirty="0"/>
              <a:t>如下图是8*3的棋盘中拿掉(6,2)和(2,3)后的状态。</a:t>
            </a:r>
          </a:p>
          <a:p>
            <a:endParaRPr lang="zh-CN" altLang="en-US" dirty="0"/>
          </a:p>
        </p:txBody>
      </p:sp>
      <p:pic>
        <p:nvPicPr>
          <p:cNvPr id="4" name="图片 3" descr="20131129105355593">
            <a:extLst>
              <a:ext uri="{FF2B5EF4-FFF2-40B4-BE49-F238E27FC236}">
                <a16:creationId xmlns:a16="http://schemas.microsoft.com/office/drawing/2014/main" id="{BF89169A-074D-4041-AF6E-F5F74001A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876" y="4426242"/>
            <a:ext cx="5241440" cy="192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386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9160C-2FDC-48CF-80B3-0228459F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约数游戏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40A89-2A71-4470-A2C1-BBC6EC02D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有</a:t>
            </a:r>
            <a:r>
              <a:rPr lang="en-US" altLang="zh-CN" dirty="0">
                <a:sym typeface="+mn-ea"/>
              </a:rPr>
              <a:t>1~n</a:t>
            </a:r>
            <a:r>
              <a:rPr lang="zh-CN" altLang="en-US" dirty="0">
                <a:sym typeface="+mn-ea"/>
              </a:rPr>
              <a:t>个数字，两个人轮流选择一个数字，并把它和它的约数擦去。擦去最后一个数的人赢，问谁会获胜。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>
                <a:sym typeface="+mn-ea"/>
              </a:rPr>
              <a:t>分析：类似巧克力游戏，得到结论就是无论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是几，都是先手必胜。（</a:t>
            </a:r>
            <a:r>
              <a:rPr lang="en-US" altLang="zh-CN" dirty="0" err="1">
                <a:sym typeface="+mn-ea"/>
              </a:rPr>
              <a:t>ps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就是</a:t>
            </a:r>
            <a:r>
              <a:rPr lang="en-US" altLang="zh-CN" dirty="0">
                <a:sym typeface="+mn-ea"/>
              </a:rPr>
              <a:t>Chomp</a:t>
            </a:r>
            <a:r>
              <a:rPr lang="zh-CN" altLang="en-US" dirty="0">
                <a:sym typeface="+mn-ea"/>
              </a:rPr>
              <a:t>！的右上角的石子）</a:t>
            </a:r>
          </a:p>
        </p:txBody>
      </p:sp>
    </p:spTree>
    <p:extLst>
      <p:ext uri="{BB962C8B-B14F-4D97-AF65-F5344CB8AC3E}">
        <p14:creationId xmlns:p14="http://schemas.microsoft.com/office/powerpoint/2010/main" val="20319240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C8F6C-5159-4897-AE86-6F50F7F3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威佐夫博弈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104192-0B3E-49A7-BC55-BB1ED2855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有两堆各若干个物品，两个人轮流从某一堆或同时从两堆中取同样多的物品，规定每次至少取一个，多者不限，最后取光者得胜。</a:t>
            </a:r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59291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902EF-8897-4032-B044-11911DCF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尼姆博弈（NimGame）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D0941A-53B4-48B2-8041-158643A0C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有若干堆石子，两个人轮流从某一堆取任意多的石子，规定每次至少取一个，多者不限，最后取光者得胜。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5485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FA016-4042-4CC0-9447-0205AB4C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阶梯</a:t>
            </a:r>
            <a:r>
              <a:rPr lang="en-US" altLang="zh-CN" dirty="0" err="1"/>
              <a:t>Nim</a:t>
            </a:r>
            <a:r>
              <a:rPr lang="zh-CN" altLang="en-US" dirty="0"/>
              <a:t>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2710FD-B67C-48D7-A98F-1A508BC7F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从左到右n个格子，某些有石子，每格永远只能放一个石子，每次可以将某个石子向左移若干格，但不能跨越任何石子。两人轮流操作，谁无路可走谁输。</a:t>
            </a:r>
          </a:p>
        </p:txBody>
      </p:sp>
    </p:spTree>
    <p:extLst>
      <p:ext uri="{BB962C8B-B14F-4D97-AF65-F5344CB8AC3E}">
        <p14:creationId xmlns:p14="http://schemas.microsoft.com/office/powerpoint/2010/main" val="35847141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0DA8A-1969-4244-BB77-D340BC77B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 &amp; 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1C67A-DB89-4F1D-9E1D-CC5C87331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讲的内容比较基础。</a:t>
            </a:r>
            <a:endParaRPr lang="en-US" altLang="zh-CN" dirty="0"/>
          </a:p>
          <a:p>
            <a:r>
              <a:rPr lang="zh-CN" altLang="en-US" dirty="0"/>
              <a:t>有问题</a:t>
            </a:r>
            <a:r>
              <a:rPr lang="en-US" altLang="zh-CN" dirty="0"/>
              <a:t>QQ</a:t>
            </a:r>
            <a:r>
              <a:rPr lang="zh-CN" altLang="en-US" dirty="0"/>
              <a:t>找我</a:t>
            </a:r>
            <a:r>
              <a:rPr lang="en-US" altLang="zh-CN" dirty="0"/>
              <a:t>819733672</a:t>
            </a:r>
          </a:p>
          <a:p>
            <a:r>
              <a:rPr lang="zh-CN" altLang="en-US" dirty="0"/>
              <a:t>安利一发博客</a:t>
            </a:r>
            <a:r>
              <a:rPr lang="en-US" altLang="zh-CN" dirty="0">
                <a:hlinkClick r:id="rId2"/>
              </a:rPr>
              <a:t>http://www.cnblogs.com/juruolty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213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B2C30-7DD5-44D4-8C49-C47C988A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2AC097-3A6F-43FA-BA34-878274E25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Ax=1 (mod p)</a:t>
            </a:r>
          </a:p>
          <a:p>
            <a:r>
              <a:rPr lang="en-US" altLang="zh-CN" dirty="0"/>
              <a:t>p</a:t>
            </a:r>
            <a:r>
              <a:rPr lang="zh-CN" altLang="en-US" dirty="0"/>
              <a:t>是质数（费马小定理）</a:t>
            </a:r>
            <a:endParaRPr lang="en-US" altLang="zh-CN" dirty="0"/>
          </a:p>
          <a:p>
            <a:r>
              <a:rPr lang="en-US" altLang="zh-CN" dirty="0" err="1"/>
              <a:t>A,p</a:t>
            </a:r>
            <a:r>
              <a:rPr lang="zh-CN" altLang="en-US" dirty="0"/>
              <a:t>互质（欧拉定理）</a:t>
            </a:r>
            <a:endParaRPr lang="en-US" altLang="zh-CN" dirty="0"/>
          </a:p>
          <a:p>
            <a:r>
              <a:rPr lang="en-US" altLang="zh-CN" dirty="0" err="1"/>
              <a:t>A,p</a:t>
            </a:r>
            <a:r>
              <a:rPr lang="zh-CN" altLang="en-US" dirty="0"/>
              <a:t>不互质（无逆元）</a:t>
            </a:r>
          </a:p>
        </p:txBody>
      </p:sp>
    </p:spTree>
    <p:extLst>
      <p:ext uri="{BB962C8B-B14F-4D97-AF65-F5344CB8AC3E}">
        <p14:creationId xmlns:p14="http://schemas.microsoft.com/office/powerpoint/2010/main" val="202589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AD717-5F69-4D84-805B-E869165EB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费马小定理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80E0A-0FED-40D1-A577-F2BDE00F5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</a:t>
            </a:r>
            <a:r>
              <a:rPr lang="en-US" altLang="zh-CN" dirty="0"/>
              <a:t>p</a:t>
            </a:r>
            <a:r>
              <a:rPr lang="zh-CN" altLang="en-US" dirty="0"/>
              <a:t>是质数，</a:t>
            </a:r>
            <a:r>
              <a:rPr lang="en-US" altLang="zh-CN" dirty="0"/>
              <a:t>a!=0</a:t>
            </a:r>
          </a:p>
          <a:p>
            <a:r>
              <a:rPr lang="en-US" altLang="zh-CN" dirty="0"/>
              <a:t>a^(p-1)=1 (mod p)</a:t>
            </a:r>
          </a:p>
          <a:p>
            <a:r>
              <a:rPr lang="zh-CN" altLang="en-US" dirty="0"/>
              <a:t>如何证明？</a:t>
            </a:r>
          </a:p>
        </p:txBody>
      </p:sp>
    </p:spTree>
    <p:extLst>
      <p:ext uri="{BB962C8B-B14F-4D97-AF65-F5344CB8AC3E}">
        <p14:creationId xmlns:p14="http://schemas.microsoft.com/office/powerpoint/2010/main" val="277418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B652D-28A4-439A-B528-BBBAE0F6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B75CA9-A9E8-4643-9564-C92C0BD804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若</a:t>
                </a:r>
                <a:r>
                  <a:rPr lang="en-US" altLang="zh-CN" dirty="0" err="1"/>
                  <a:t>a,p</a:t>
                </a:r>
                <a:r>
                  <a:rPr lang="zh-CN" altLang="en-US" dirty="0"/>
                  <a:t>互质，且</a:t>
                </a:r>
                <a:r>
                  <a:rPr lang="en-US" altLang="zh-CN" dirty="0"/>
                  <a:t>a!=0</a:t>
                </a:r>
              </a:p>
              <a:p>
                <a:r>
                  <a:rPr lang="en-US" altLang="zh-CN" dirty="0"/>
                  <a:t>a^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如何证明？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B75CA9-A9E8-4643-9564-C92C0BD804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311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E7FED-BBD8-4AA1-885A-DD005599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欧拉函数计算方法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CED21A-111D-46AB-9913-21C211724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phi(n)=Π(pi^(qi-1)*(pi-1))</a:t>
            </a:r>
          </a:p>
          <a:p>
            <a:r>
              <a:rPr lang="zh-CN" altLang="en-US" dirty="0"/>
              <a:t>算一个</a:t>
            </a:r>
            <a:r>
              <a:rPr lang="en-US" altLang="zh-CN" dirty="0"/>
              <a:t>O(sqrt(n))</a:t>
            </a:r>
          </a:p>
          <a:p>
            <a:r>
              <a:rPr lang="zh-CN" altLang="en-US" dirty="0"/>
              <a:t>算</a:t>
            </a:r>
            <a:r>
              <a:rPr lang="en-US" altLang="zh-CN" dirty="0"/>
              <a:t>1~n</a:t>
            </a:r>
            <a:r>
              <a:rPr lang="zh-CN" altLang="en-US" dirty="0"/>
              <a:t>线性筛</a:t>
            </a:r>
          </a:p>
        </p:txBody>
      </p:sp>
    </p:spTree>
    <p:extLst>
      <p:ext uri="{BB962C8B-B14F-4D97-AF65-F5344CB8AC3E}">
        <p14:creationId xmlns:p14="http://schemas.microsoft.com/office/powerpoint/2010/main" val="120019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9C3EB-D4E8-4AA6-9364-D68E3FAB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线性求逆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AB4233-7686-46AE-BB86-A526C0DAA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方法一：</a:t>
            </a:r>
            <a:r>
              <a:rPr lang="en-US" altLang="zh-CN" dirty="0"/>
              <a:t>(ab)’=</a:t>
            </a:r>
            <a:r>
              <a:rPr lang="en-US" altLang="zh-CN" dirty="0" err="1"/>
              <a:t>a’b</a:t>
            </a:r>
            <a:r>
              <a:rPr lang="en-US" altLang="zh-CN" dirty="0"/>
              <a:t>’ (mod</a:t>
            </a:r>
            <a:r>
              <a:rPr lang="zh-CN" altLang="en-US" dirty="0"/>
              <a:t> </a:t>
            </a:r>
            <a:r>
              <a:rPr lang="en-US" altLang="zh-CN" dirty="0"/>
              <a:t>p)</a:t>
            </a:r>
          </a:p>
          <a:p>
            <a:r>
              <a:rPr lang="zh-CN" altLang="en-US" dirty="0"/>
              <a:t>求出质数对</a:t>
            </a:r>
            <a:r>
              <a:rPr lang="en-US" altLang="zh-CN" dirty="0"/>
              <a:t>p</a:t>
            </a:r>
            <a:r>
              <a:rPr lang="zh-CN" altLang="en-US" dirty="0"/>
              <a:t>的逆，线性筛。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8709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自定义 2">
      <a:majorFont>
        <a:latin typeface="幼圆"/>
        <a:ea typeface="幼圆"/>
        <a:cs typeface=""/>
      </a:majorFont>
      <a:minorFont>
        <a:latin typeface="幼圆"/>
        <a:ea typeface="幼圆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</TotalTime>
  <Words>1893</Words>
  <Application>Microsoft Office PowerPoint</Application>
  <PresentationFormat>宽屏</PresentationFormat>
  <Paragraphs>185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4" baseType="lpstr">
      <vt:lpstr>宋体</vt:lpstr>
      <vt:lpstr>幼圆</vt:lpstr>
      <vt:lpstr>Arial</vt:lpstr>
      <vt:lpstr>Cambria Math</vt:lpstr>
      <vt:lpstr>Trebuchet MS</vt:lpstr>
      <vt:lpstr>电路</vt:lpstr>
      <vt:lpstr>数学</vt:lpstr>
      <vt:lpstr>不妨先来看一道简单题愉悦身心</vt:lpstr>
      <vt:lpstr>解答</vt:lpstr>
      <vt:lpstr>Exgcd</vt:lpstr>
      <vt:lpstr>逆元</vt:lpstr>
      <vt:lpstr>费马小定理</vt:lpstr>
      <vt:lpstr>欧拉定理</vt:lpstr>
      <vt:lpstr>欧拉函数计算方法</vt:lpstr>
      <vt:lpstr>线性求逆</vt:lpstr>
      <vt:lpstr>线性求逆</vt:lpstr>
      <vt:lpstr>bsgs</vt:lpstr>
      <vt:lpstr>中国剩余定理（CRT）</vt:lpstr>
      <vt:lpstr>中国剩余定理（CRT）</vt:lpstr>
      <vt:lpstr>一道简单题</vt:lpstr>
      <vt:lpstr>解答</vt:lpstr>
      <vt:lpstr>一些结论</vt:lpstr>
      <vt:lpstr>一些结论</vt:lpstr>
      <vt:lpstr>一些结论</vt:lpstr>
      <vt:lpstr>Lucas定理</vt:lpstr>
      <vt:lpstr>组合数取模</vt:lpstr>
      <vt:lpstr>一道组合数学题</vt:lpstr>
      <vt:lpstr>解答</vt:lpstr>
      <vt:lpstr>解答</vt:lpstr>
      <vt:lpstr>错位排列数</vt:lpstr>
      <vt:lpstr>整数划分数</vt:lpstr>
      <vt:lpstr>BZOJ3612 [Heoi2014]平衡</vt:lpstr>
      <vt:lpstr>解答</vt:lpstr>
      <vt:lpstr>第一类Stirling数</vt:lpstr>
      <vt:lpstr>第二类Stirling数</vt:lpstr>
      <vt:lpstr>贝尔数</vt:lpstr>
      <vt:lpstr>盒子放乒乓球问题</vt:lpstr>
      <vt:lpstr>Catalan数</vt:lpstr>
      <vt:lpstr>求和式1</vt:lpstr>
      <vt:lpstr>求和式2</vt:lpstr>
      <vt:lpstr>求和式3</vt:lpstr>
      <vt:lpstr>求和式4</vt:lpstr>
      <vt:lpstr>组合恒等式</vt:lpstr>
      <vt:lpstr>burnside定理</vt:lpstr>
      <vt:lpstr>POJ2409</vt:lpstr>
      <vt:lpstr>矩阵乘法</vt:lpstr>
      <vt:lpstr>A funny game</vt:lpstr>
      <vt:lpstr>巴什博弈（Bash Game）</vt:lpstr>
      <vt:lpstr>Chomp!博弈(巧克力游戏)</vt:lpstr>
      <vt:lpstr>约数游戏</vt:lpstr>
      <vt:lpstr>威佐夫博弈</vt:lpstr>
      <vt:lpstr>尼姆博弈（NimGame）</vt:lpstr>
      <vt:lpstr>阶梯Nim游戏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李天逸</dc:creator>
  <cp:lastModifiedBy>李天逸</cp:lastModifiedBy>
  <cp:revision>39</cp:revision>
  <dcterms:created xsi:type="dcterms:W3CDTF">2018-06-11T14:51:19Z</dcterms:created>
  <dcterms:modified xsi:type="dcterms:W3CDTF">2018-06-13T14:42:08Z</dcterms:modified>
</cp:coreProperties>
</file>