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97" r:id="rId7"/>
    <p:sldId id="298" r:id="rId8"/>
    <p:sldId id="299" r:id="rId9"/>
    <p:sldId id="300" r:id="rId10"/>
    <p:sldId id="270" r:id="rId11"/>
    <p:sldId id="271" r:id="rId12"/>
    <p:sldId id="337" r:id="rId13"/>
    <p:sldId id="272" r:id="rId14"/>
    <p:sldId id="285" r:id="rId15"/>
    <p:sldId id="301" r:id="rId16"/>
    <p:sldId id="302" r:id="rId17"/>
    <p:sldId id="273" r:id="rId18"/>
    <p:sldId id="287" r:id="rId19"/>
    <p:sldId id="294" r:id="rId20"/>
    <p:sldId id="304" r:id="rId21"/>
    <p:sldId id="306" r:id="rId22"/>
    <p:sldId id="307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F82B-C7A1-A547-ADA8-CB592DECFC64}" type="datetimeFigureOut">
              <a:rPr kumimoji="1" lang="zh-CN" altLang="en-US" smtClean="0"/>
              <a:pPr/>
              <a:t>2019-10-02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8B2F-3454-034A-8ECC-4149879369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://poj.org/problem?id=248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gs.pro:8080/cogs/problem/problem.php?pid=pNimJigW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杨铠远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二叉堆</a:t>
            </a:r>
            <a:endParaRPr kumimoji="1" lang="en-US" altLang="zh-CN" dirty="0"/>
          </a:p>
          <a:p>
            <a:r>
              <a:rPr kumimoji="1" lang="zh-CN" altLang="en-US" dirty="0"/>
              <a:t>原理：插入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删除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O(</a:t>
            </a:r>
            <a:r>
              <a:rPr kumimoji="1" lang="en-US" altLang="zh-CN" dirty="0" err="1"/>
              <a:t>logn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/>
              <a:t>priority_queue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Dijkstra</a:t>
            </a:r>
          </a:p>
          <a:p>
            <a:r>
              <a:rPr kumimoji="1" lang="zh-CN" altLang="en-US" dirty="0"/>
              <a:t>堆排序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左偏树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可合并堆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apio </a:t>
            </a:r>
            <a:r>
              <a:rPr lang="zh-CN" altLang="zh-CN"/>
              <a:t>派遣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树状数组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lowbit</a:t>
            </a:r>
            <a:r>
              <a:rPr lang="en-US" altLang="zh-CN" dirty="0"/>
              <a:t>(x)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转为 </a:t>
            </a:r>
            <a:r>
              <a:rPr lang="en-US" altLang="zh-CN" dirty="0"/>
              <a:t>2 </a:t>
            </a:r>
            <a:r>
              <a:rPr lang="zh-CN" altLang="en-US" dirty="0"/>
              <a:t>进制后最低位 </a:t>
            </a:r>
            <a:r>
              <a:rPr lang="en-US" altLang="zh-CN" dirty="0"/>
              <a:t>1 </a:t>
            </a:r>
            <a:r>
              <a:rPr lang="zh-CN" altLang="en-US" dirty="0"/>
              <a:t>的位置。</a:t>
            </a:r>
            <a:r>
              <a:rPr lang="en-US" altLang="zh-CN" dirty="0"/>
              <a:t>x&amp;-x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树状数组的节点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维护 </a:t>
            </a:r>
            <a:r>
              <a:rPr lang="en-US" altLang="zh-CN" dirty="0"/>
              <a:t>[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)+1,i] </a:t>
            </a:r>
            <a:r>
              <a:rPr lang="zh-CN" altLang="en-US" dirty="0"/>
              <a:t>的和。</a:t>
            </a:r>
            <a:endParaRPr lang="en-US" altLang="zh-CN" dirty="0"/>
          </a:p>
          <a:p>
            <a:r>
              <a:rPr lang="zh-CN" altLang="en-US" dirty="0"/>
              <a:t>支持单点增减，查询前缀和。 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</p:txBody>
      </p:sp>
      <p:pic>
        <p:nvPicPr>
          <p:cNvPr id="4" name="图片 8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40" t="2768"/>
          <a:stretch>
            <a:fillRect/>
          </a:stretch>
        </p:blipFill>
        <p:spPr bwMode="auto">
          <a:xfrm>
            <a:off x="7008149" y="719578"/>
            <a:ext cx="4345651" cy="247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求逆序对数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zh-CN" altLang="en-US" dirty="0"/>
              <a:t>离散化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lang="zh-CN" altLang="en-US" dirty="0"/>
              <a:t>区间修改区间求和：前缀和的前缀和 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4240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给你一个数列</a:t>
            </a:r>
            <a:r>
              <a:rPr lang="en-US" altLang="zh-CN" dirty="0"/>
              <a:t>, </a:t>
            </a:r>
            <a:r>
              <a:rPr lang="zh-CN" altLang="en-US" dirty="0"/>
              <a:t>相邻两个数之间可以交换</a:t>
            </a:r>
            <a:r>
              <a:rPr lang="en-US" altLang="zh-CN" dirty="0"/>
              <a:t>, </a:t>
            </a:r>
            <a:r>
              <a:rPr lang="zh-CN" altLang="en-US" dirty="0"/>
              <a:t>要求使每一个数要么左侧 没有比它大的数</a:t>
            </a:r>
            <a:r>
              <a:rPr lang="en-US" altLang="zh-CN" dirty="0"/>
              <a:t>, </a:t>
            </a:r>
            <a:r>
              <a:rPr lang="zh-CN" altLang="en-US" dirty="0"/>
              <a:t>要么右侧没有比它大的数</a:t>
            </a:r>
            <a:r>
              <a:rPr lang="en-US" altLang="zh-CN" dirty="0"/>
              <a:t>, </a:t>
            </a:r>
            <a:r>
              <a:rPr lang="zh-CN" altLang="en-US" dirty="0"/>
              <a:t>求最少交换次数。 </a:t>
            </a:r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300000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考虑对于每一个数</a:t>
            </a:r>
            <a:r>
              <a:rPr lang="en-US" altLang="zh-CN" dirty="0"/>
              <a:t>, </a:t>
            </a:r>
            <a:r>
              <a:rPr lang="zh-CN" altLang="en-US" dirty="0"/>
              <a:t>它的移动是不会影响到比它更大的数的。</a:t>
            </a:r>
            <a:endParaRPr lang="en-US" altLang="zh-CN" dirty="0"/>
          </a:p>
          <a:p>
            <a:r>
              <a:rPr lang="zh-CN" altLang="en-US" dirty="0"/>
              <a:t> 因此我们可以从小到大移动数</a:t>
            </a:r>
            <a:r>
              <a:rPr lang="en-US" altLang="zh-CN" dirty="0"/>
              <a:t>, </a:t>
            </a:r>
            <a:r>
              <a:rPr lang="zh-CN" altLang="en-US" dirty="0"/>
              <a:t>并且贪心地移动到需要移动次数较少的一边。</a:t>
            </a:r>
            <a:br>
              <a:rPr lang="zh-CN" altLang="en-US" dirty="0"/>
            </a:br>
            <a:r>
              <a:rPr lang="zh-CN" altLang="en-US" dirty="0"/>
              <a:t>于是每一个数对答案的贡献就是 </a:t>
            </a:r>
            <a:r>
              <a:rPr lang="en-US" altLang="zh-CN" dirty="0"/>
              <a:t>min(</a:t>
            </a:r>
            <a:r>
              <a:rPr lang="zh-CN" altLang="en-US" dirty="0"/>
              <a:t>左侧比它大的数的个数</a:t>
            </a:r>
            <a:r>
              <a:rPr lang="en-US" altLang="zh-CN" dirty="0"/>
              <a:t>, </a:t>
            </a:r>
            <a:r>
              <a:rPr lang="zh-CN" altLang="en-US" dirty="0"/>
              <a:t>右侧 比它大的数的个数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然后用树状数组 </a:t>
            </a:r>
            <a:r>
              <a:rPr lang="en-US" altLang="zh-CN" dirty="0"/>
              <a:t>(</a:t>
            </a:r>
            <a:r>
              <a:rPr lang="zh-CN" altLang="en-US" dirty="0"/>
              <a:t>或线段树</a:t>
            </a:r>
            <a:r>
              <a:rPr lang="en-US" altLang="zh-CN" dirty="0"/>
              <a:t>) </a:t>
            </a:r>
            <a:r>
              <a:rPr lang="zh-CN" altLang="en-US" dirty="0"/>
              <a:t>维护即可。 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线段树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Lazy</a:t>
            </a:r>
            <a:r>
              <a:rPr kumimoji="1" lang="zh-CN" altLang="en-US" dirty="0"/>
              <a:t>标记</a:t>
            </a:r>
            <a:endParaRPr kumimoji="1" lang="en-US" altLang="zh-CN" dirty="0"/>
          </a:p>
          <a:p>
            <a:r>
              <a:rPr lang="en-US" altLang="zh-CN" dirty="0"/>
              <a:t>CPU </a:t>
            </a:r>
            <a:r>
              <a:rPr lang="zh-CN" altLang="en-US" dirty="0"/>
              <a:t>监控 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POJ</a:t>
            </a:r>
            <a:r>
              <a:rPr kumimoji="1" lang="zh-CN" altLang="en-US" dirty="0"/>
              <a:t> </a:t>
            </a:r>
            <a:r>
              <a:rPr lang="en-US" altLang="zh-CN" b="1" dirty="0"/>
              <a:t>Stars in Your 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http://poj.org/problem?id=2482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个星星的坐标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以及亮度</a:t>
            </a:r>
            <a:r>
              <a:rPr lang="en-US" altLang="zh-CN" dirty="0"/>
              <a:t>c ,</a:t>
            </a:r>
            <a:r>
              <a:rPr lang="zh-CN" altLang="en-US" dirty="0"/>
              <a:t>求用一个宽</a:t>
            </a:r>
            <a:r>
              <a:rPr lang="en-US" altLang="zh-CN" dirty="0"/>
              <a:t>W,</a:t>
            </a:r>
            <a:r>
              <a:rPr lang="zh-CN" altLang="en-US" dirty="0"/>
              <a:t>高</a:t>
            </a:r>
            <a:r>
              <a:rPr lang="en-US" altLang="zh-CN" dirty="0"/>
              <a:t>H</a:t>
            </a:r>
            <a:r>
              <a:rPr lang="zh-CN" altLang="en-US" dirty="0"/>
              <a:t>的框（不含边界），能框住的星星的亮度</a:t>
            </a:r>
            <a:r>
              <a:rPr lang="zh-CN" altLang="en-US" dirty="0">
                <a:solidFill>
                  <a:srgbClr val="FF0000"/>
                </a:solidFill>
              </a:rPr>
              <a:t>总和的最大值</a:t>
            </a:r>
            <a:r>
              <a:rPr lang="zh-CN" altLang="en-US" dirty="0"/>
              <a:t>为多少。</a:t>
            </a:r>
          </a:p>
          <a:p>
            <a:r>
              <a:rPr lang="en-US" altLang="zh-CN" dirty="0"/>
              <a:t>( 0&lt;= </a:t>
            </a:r>
            <a:r>
              <a:rPr lang="en-US" altLang="zh-CN" dirty="0" err="1"/>
              <a:t>x,y</a:t>
            </a:r>
            <a:r>
              <a:rPr lang="en-US" altLang="zh-CN" dirty="0"/>
              <a:t> &lt;2^31 , 1&lt;=c&lt;=100    , 1&lt;=W , H &lt;= 1000000    ,   </a:t>
            </a:r>
            <a:r>
              <a:rPr lang="en-US" altLang="zh-CN" dirty="0" err="1"/>
              <a:t>x,y,c,W,H</a:t>
            </a:r>
            <a:r>
              <a:rPr lang="zh-CN" altLang="en-US" dirty="0"/>
              <a:t>都是整数</a:t>
            </a:r>
            <a:r>
              <a:rPr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扫描线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35" y="3669274"/>
            <a:ext cx="4280618" cy="264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蝗灾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http://cogs.pro:8080/cogs/problem/problem.php?pid=pNimJigWW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单调队列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插入一个元素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删除一个元素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查询队列内元素最大值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楼房重建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 </a:t>
            </a:r>
            <a:r>
              <a:rPr lang="en-US" altLang="zh-CN" dirty="0"/>
              <a:t>n </a:t>
            </a:r>
            <a:r>
              <a:rPr lang="zh-CN" altLang="en-US" dirty="0"/>
              <a:t>个不同高度的楼房，要求支持以下操作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修改一个楼房的高度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查询从左端可以看见几个楼房 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&lt;=10^5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考虑这个序列，只有左边会对右边造成影响。 想到用线段树来维护这个序列。由于只有单点修改，我们只需要解 决左儿子和右儿子的合并问题。</a:t>
            </a:r>
            <a:br>
              <a:rPr lang="zh-CN" altLang="en-US" dirty="0"/>
            </a:br>
            <a:r>
              <a:rPr lang="zh-CN" altLang="en-US" dirty="0"/>
              <a:t>设节点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所覆盖区间内房屋的最大高度为 </a:t>
            </a:r>
            <a:r>
              <a:rPr lang="en-US" altLang="zh-CN" dirty="0"/>
              <a:t>maxi </a:t>
            </a:r>
            <a:r>
              <a:rPr lang="zh-CN" altLang="en-US" dirty="0"/>
              <a:t>，左儿子为 </a:t>
            </a:r>
            <a:r>
              <a:rPr lang="en-US" altLang="zh-CN" dirty="0"/>
              <a:t>ls </a:t>
            </a:r>
            <a:r>
              <a:rPr lang="zh-CN" altLang="en-US" dirty="0"/>
              <a:t>，右 儿子的左右儿子分别为 </a:t>
            </a:r>
            <a:r>
              <a:rPr lang="en-US" altLang="zh-CN" dirty="0"/>
              <a:t>x, y </a:t>
            </a:r>
            <a:r>
              <a:rPr lang="zh-CN" altLang="en-US" dirty="0"/>
              <a:t>。那么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若 </a:t>
            </a:r>
            <a:r>
              <a:rPr lang="en-US" altLang="zh-CN" dirty="0" err="1"/>
              <a:t>maxls</a:t>
            </a:r>
            <a:r>
              <a:rPr lang="en-US" altLang="zh-CN" dirty="0"/>
              <a:t> </a:t>
            </a:r>
            <a:r>
              <a:rPr lang="zh-CN" altLang="en-US" dirty="0"/>
              <a:t>≥ </a:t>
            </a:r>
            <a:r>
              <a:rPr lang="en-US" altLang="zh-CN" dirty="0" err="1"/>
              <a:t>maxx</a:t>
            </a:r>
            <a:r>
              <a:rPr lang="en-US" altLang="zh-CN" dirty="0"/>
              <a:t> </a:t>
            </a:r>
            <a:r>
              <a:rPr lang="zh-CN" altLang="en-US" dirty="0"/>
              <a:t>，那么 </a:t>
            </a:r>
            <a:r>
              <a:rPr lang="en-US" altLang="zh-CN" dirty="0"/>
              <a:t>x </a:t>
            </a:r>
            <a:r>
              <a:rPr lang="zh-CN" altLang="en-US" dirty="0"/>
              <a:t>所代表的区间内没有任何房屋高于 </a:t>
            </a:r>
            <a:r>
              <a:rPr lang="en-US" altLang="zh-CN" dirty="0" err="1"/>
              <a:t>maxls</a:t>
            </a:r>
            <a:r>
              <a:rPr lang="en-US" altLang="zh-CN" dirty="0"/>
              <a:t> </a:t>
            </a:r>
            <a:r>
              <a:rPr lang="zh-CN" altLang="en-US" dirty="0"/>
              <a:t>，不可能有任何贡献，只需要考虑递归 </a:t>
            </a:r>
            <a:r>
              <a:rPr lang="en-US" altLang="zh-CN" dirty="0"/>
              <a:t>y </a:t>
            </a:r>
            <a:r>
              <a:rPr lang="zh-CN" altLang="en-US" dirty="0"/>
              <a:t>。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若 </a:t>
            </a:r>
            <a:r>
              <a:rPr lang="en-US" altLang="zh-CN" dirty="0" err="1"/>
              <a:t>maxls</a:t>
            </a:r>
            <a:r>
              <a:rPr lang="en-US" altLang="zh-CN" dirty="0"/>
              <a:t> &lt; </a:t>
            </a:r>
            <a:r>
              <a:rPr lang="en-US" altLang="zh-CN" dirty="0" err="1"/>
              <a:t>maxx</a:t>
            </a:r>
            <a:r>
              <a:rPr lang="en-US" altLang="zh-CN" dirty="0"/>
              <a:t> </a:t>
            </a:r>
            <a:r>
              <a:rPr lang="zh-CN" altLang="en-US" dirty="0"/>
              <a:t>，那么显然 </a:t>
            </a:r>
            <a:r>
              <a:rPr lang="en-US" altLang="zh-CN" dirty="0"/>
              <a:t>y </a:t>
            </a:r>
            <a:r>
              <a:rPr lang="zh-CN" altLang="en-US" dirty="0"/>
              <a:t>的区间内能有贡献的不会变化， 只需要递归 </a:t>
            </a:r>
            <a:r>
              <a:rPr lang="en-US" altLang="zh-CN" dirty="0"/>
              <a:t>x 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于是合并两个子树的复杂度为 </a:t>
            </a:r>
            <a:r>
              <a:rPr lang="en-US" altLang="zh-CN" dirty="0"/>
              <a:t>O(log n) </a:t>
            </a:r>
            <a:r>
              <a:rPr lang="zh-CN" altLang="en-US" dirty="0"/>
              <a:t>，一次修改的复杂度为 </a:t>
            </a:r>
            <a:r>
              <a:rPr lang="en-US" altLang="zh-CN" dirty="0"/>
              <a:t>O(log2 n) </a:t>
            </a:r>
            <a:r>
              <a:rPr lang="zh-CN" altLang="en-US" dirty="0"/>
              <a:t>，一次查询的复杂度为 </a:t>
            </a:r>
            <a:r>
              <a:rPr lang="en-US" altLang="zh-CN" dirty="0"/>
              <a:t>O(1) 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给出一个序列，支持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区间求和 </a:t>
            </a:r>
            <a:r>
              <a:rPr lang="en-US" altLang="zh-CN" dirty="0"/>
              <a:t>2. </a:t>
            </a:r>
            <a:r>
              <a:rPr lang="zh-CN" altLang="en-US" dirty="0"/>
              <a:t>区间取模 </a:t>
            </a:r>
            <a:r>
              <a:rPr lang="en-US" altLang="zh-CN" dirty="0"/>
              <a:t>3. </a:t>
            </a:r>
            <a:r>
              <a:rPr lang="zh-CN" altLang="en-US" dirty="0"/>
              <a:t>区间赋值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10^5 </a:t>
            </a:r>
          </a:p>
          <a:p>
            <a:endParaRPr lang="en-US" altLang="zh-CN" dirty="0"/>
          </a:p>
          <a:p>
            <a:r>
              <a:rPr lang="zh-CN" altLang="en-US" dirty="0"/>
              <a:t>维护 区间数字是否相同、区间最大值、区间赋值、区间和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Fuck you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个数，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个询问，每次问一个数字是否在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个数字中</a:t>
            </a:r>
            <a:endParaRPr kumimoji="1" lang="en-US" altLang="zh-CN" dirty="0"/>
          </a:p>
          <a:p>
            <a:r>
              <a:rPr kumimoji="1" lang="en-US" altLang="zh-CN" dirty="0" err="1"/>
              <a:t>N,m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10^6,</a:t>
            </a:r>
            <a:r>
              <a:rPr kumimoji="1" lang="zh-CN" altLang="en-US" dirty="0"/>
              <a:t> 数字</a:t>
            </a:r>
            <a:r>
              <a:rPr kumimoji="1" lang="en-US" altLang="zh-CN" dirty="0"/>
              <a:t>&lt;=10^9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挂链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往后放</a:t>
            </a:r>
            <a:endParaRPr kumimoji="1" lang="en-US" altLang="zh-CN" dirty="0"/>
          </a:p>
          <a:p>
            <a:r>
              <a:rPr kumimoji="1" lang="en-US" altLang="zh-CN" dirty="0"/>
              <a:t>O(1)</a:t>
            </a:r>
            <a:r>
              <a:rPr kumimoji="1" lang="zh-CN" altLang="en-US" dirty="0"/>
              <a:t> 查找</a:t>
            </a:r>
            <a:endParaRPr kumimoji="1" lang="en-US" altLang="zh-CN" dirty="0"/>
          </a:p>
          <a:p>
            <a:r>
              <a:rPr kumimoji="1" lang="en-US" altLang="zh-CN" dirty="0"/>
              <a:t>O(1)</a:t>
            </a:r>
            <a:r>
              <a:rPr kumimoji="1" lang="zh-CN" altLang="en-US" dirty="0"/>
              <a:t> 插入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ST</a:t>
            </a:r>
            <a:r>
              <a:rPr kumimoji="1" lang="zh-CN" altLang="en-US" dirty="0"/>
              <a:t>表</a:t>
            </a:r>
            <a:endParaRPr kumimoji="1" lang="en-US" altLang="zh-CN" dirty="0"/>
          </a:p>
          <a:p>
            <a:r>
              <a:rPr kumimoji="1" lang="zh-CN" altLang="en-US" dirty="0"/>
              <a:t>不带修改区间最值问题</a:t>
            </a:r>
            <a:r>
              <a:rPr kumimoji="1" lang="en-US" altLang="zh-CN" dirty="0"/>
              <a:t>(RMQ)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倍增</a:t>
            </a:r>
            <a:endParaRPr kumimoji="1" lang="en-US" altLang="zh-CN" dirty="0"/>
          </a:p>
          <a:p>
            <a:r>
              <a:rPr kumimoji="1" lang="en-US" altLang="zh-CN" dirty="0"/>
              <a:t>O(</a:t>
            </a:r>
            <a:r>
              <a:rPr kumimoji="1" lang="en-US" altLang="zh-CN" dirty="0" err="1"/>
              <a:t>nlogn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O(1)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2D:</a:t>
            </a:r>
          </a:p>
          <a:p>
            <a:r>
              <a:rPr lang="en-US" altLang="zh-CN" dirty="0"/>
              <a:t>http://</a:t>
            </a:r>
            <a:r>
              <a:rPr lang="en-US" altLang="zh-CN" dirty="0" err="1"/>
              <a:t>acm.zju.edu.cn</a:t>
            </a:r>
            <a:r>
              <a:rPr lang="en-US" altLang="zh-CN" dirty="0"/>
              <a:t>/</a:t>
            </a:r>
            <a:r>
              <a:rPr lang="en-US" altLang="zh-CN" dirty="0" err="1"/>
              <a:t>onlinejudge</a:t>
            </a:r>
            <a:r>
              <a:rPr lang="en-US" altLang="zh-CN" dirty="0"/>
              <a:t>/</a:t>
            </a:r>
            <a:r>
              <a:rPr lang="en-US" altLang="zh-CN" dirty="0" err="1"/>
              <a:t>showProblem.do?problemCode</a:t>
            </a:r>
            <a:r>
              <a:rPr lang="en-US" altLang="zh-CN" dirty="0"/>
              <a:t>=2859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并查集</a:t>
            </a:r>
            <a:endParaRPr lang="en-US" altLang="zh-CN" dirty="0"/>
          </a:p>
          <a:p>
            <a:r>
              <a:rPr lang="zh-CN" altLang="en-US" dirty="0"/>
              <a:t>支持合并集合、查询两个元素是否在同一集合的数据结构。 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  <a:p>
            <a:r>
              <a:rPr lang="zh-CN" altLang="en-US" dirty="0"/>
              <a:t>按秩合并</a:t>
            </a:r>
            <a:endParaRPr lang="en-US" altLang="zh-CN" dirty="0"/>
          </a:p>
          <a:p>
            <a:r>
              <a:rPr lang="zh-CN" altLang="en-US" dirty="0"/>
              <a:t>路径压缩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最小生成树 </a:t>
            </a:r>
            <a:r>
              <a:rPr lang="en-US" altLang="zh-CN" dirty="0"/>
              <a:t>Kruskal</a:t>
            </a:r>
            <a:r>
              <a:rPr lang="zh-CN" altLang="en-US" dirty="0"/>
              <a:t>，缩点，合并相邻点 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附加域</a:t>
            </a:r>
            <a:r>
              <a:rPr lang="en-US" altLang="zh-CN" dirty="0"/>
              <a:t>(</a:t>
            </a:r>
            <a:r>
              <a:rPr lang="zh-CN" altLang="en-US" dirty="0"/>
              <a:t>拆点</a:t>
            </a:r>
            <a:r>
              <a:rPr lang="en-US" altLang="zh-CN" dirty="0"/>
              <a:t>)</a:t>
            </a:r>
            <a:r>
              <a:rPr lang="zh-CN" altLang="en-US" dirty="0"/>
              <a:t>、带偏移量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关押罪犯</a:t>
            </a:r>
            <a:r>
              <a:rPr lang="en-US" altLang="zh-CN" dirty="0"/>
              <a:t>/</a:t>
            </a:r>
            <a:r>
              <a:rPr lang="zh-CN" altLang="en-US" dirty="0"/>
              <a:t>食物链</a:t>
            </a:r>
            <a:r>
              <a:rPr lang="en-US" altLang="zh-CN" dirty="0"/>
              <a:t>/</a:t>
            </a:r>
            <a:r>
              <a:rPr lang="zh-CN" altLang="en-US" dirty="0"/>
              <a:t>银河英雄传说 </a:t>
            </a:r>
            <a:endParaRPr lang="en-US" altLang="zh-CN" dirty="0"/>
          </a:p>
          <a:p>
            <a:r>
              <a:rPr lang="en-US" altLang="zh-CN" dirty="0"/>
              <a:t>NOI2015:</a:t>
            </a:r>
            <a:r>
              <a:rPr lang="zh-CN" altLang="en-US" dirty="0"/>
              <a:t> 程序自动分析 </a:t>
            </a:r>
            <a:endParaRPr lang="zh-CN" altLang="en-US" dirty="0">
              <a:effectLst/>
            </a:endParaRPr>
          </a:p>
          <a:p>
            <a:endParaRPr lang="zh-CN" altLang="en-US" dirty="0">
              <a:effectLst/>
            </a:endParaRPr>
          </a:p>
          <a:p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网格图游戏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 </a:t>
            </a:r>
            <a:r>
              <a:rPr lang="en-US" altLang="zh-CN" dirty="0"/>
              <a:t>n × n </a:t>
            </a:r>
            <a:r>
              <a:rPr lang="zh-CN" altLang="en-US" dirty="0"/>
              <a:t>的网格，每次删除其中的一条边，并且询问这条边被删除后它的两个端点是否连通</a:t>
            </a:r>
            <a:r>
              <a:rPr lang="en-US" altLang="zh-CN" dirty="0"/>
              <a:t>(</a:t>
            </a:r>
            <a:r>
              <a:rPr lang="zh-CN" altLang="en-US" dirty="0"/>
              <a:t>每次询问不独立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强制在线。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≤ 700 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建出对偶图，每删除一条边，就把相邻的两个格子并入一个集合。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如果删除某条边后发现两个格子已经在一个集合内了，说明删除的 边构成了一个闭合图形，两个点不连通。 </a:t>
            </a:r>
          </a:p>
          <a:p>
            <a:endParaRPr kumimoji="1" lang="en-US" altLang="zh-CN" dirty="0"/>
          </a:p>
          <a:p>
            <a:r>
              <a:rPr lang="zh-CN" altLang="en-US" dirty="0"/>
              <a:t>并查集维护即可。 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3674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个元素 </a:t>
            </a:r>
            <a:r>
              <a:rPr lang="en-US" altLang="zh-CN" dirty="0"/>
              <a:t>m </a:t>
            </a:r>
            <a:r>
              <a:rPr lang="zh-CN" altLang="en-US" dirty="0"/>
              <a:t>个操作</a:t>
            </a:r>
            <a:r>
              <a:rPr lang="en-US" altLang="zh-CN" dirty="0"/>
              <a:t>, </a:t>
            </a:r>
            <a:r>
              <a:rPr lang="zh-CN" altLang="en-US" dirty="0"/>
              <a:t>操作分为三种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b: </a:t>
            </a:r>
            <a:r>
              <a:rPr lang="zh-CN" altLang="en-US" dirty="0"/>
              <a:t>将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所在集合合并</a:t>
            </a:r>
            <a:endParaRPr lang="en-US" altLang="zh-CN" dirty="0"/>
          </a:p>
          <a:p>
            <a:r>
              <a:rPr lang="en-US" altLang="zh-CN" dirty="0"/>
              <a:t>2 k </a:t>
            </a:r>
            <a:r>
              <a:rPr lang="zh-CN" altLang="en-US" dirty="0"/>
              <a:t>回到 </a:t>
            </a:r>
            <a:r>
              <a:rPr lang="en-US" altLang="zh-CN" dirty="0"/>
              <a:t>k </a:t>
            </a:r>
            <a:r>
              <a:rPr lang="zh-CN" altLang="en-US" dirty="0"/>
              <a:t>次操作之前的状态 </a:t>
            </a:r>
            <a:r>
              <a:rPr lang="en-US" altLang="zh-CN" dirty="0"/>
              <a:t>(</a:t>
            </a:r>
            <a:r>
              <a:rPr lang="zh-CN" altLang="en-US" dirty="0"/>
              <a:t>查询算操作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询问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是否属于同一集合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强制在线</a:t>
            </a:r>
            <a:endParaRPr kumimoji="1" lang="en-US" altLang="zh-CN" dirty="0"/>
          </a:p>
          <a:p>
            <a:r>
              <a:rPr lang="en-US" altLang="zh-CN" dirty="0"/>
              <a:t>n, m ≤ 200000 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可持久化并查集。 </a:t>
            </a:r>
          </a:p>
          <a:p>
            <a:endParaRPr lang="en-US" altLang="zh-CN" dirty="0"/>
          </a:p>
          <a:p>
            <a:r>
              <a:rPr lang="zh-CN" altLang="en-US" dirty="0"/>
              <a:t>可以用可持久化线段树来维护并查集数组</a:t>
            </a:r>
            <a:endParaRPr lang="en-US" altLang="zh-CN" dirty="0"/>
          </a:p>
          <a:p>
            <a:r>
              <a:rPr lang="zh-CN" altLang="en-US" dirty="0"/>
              <a:t>路径压缩？</a:t>
            </a:r>
            <a:r>
              <a:rPr lang="en-US" altLang="zh-CN" dirty="0"/>
              <a:t>(</a:t>
            </a:r>
            <a:r>
              <a:rPr lang="zh-CN" altLang="en-US" dirty="0"/>
              <a:t>空间、复杂度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按秩合并？</a:t>
            </a:r>
            <a:r>
              <a:rPr lang="en-US" altLang="zh-CN" dirty="0"/>
              <a:t>(ok)</a:t>
            </a:r>
          </a:p>
          <a:p>
            <a:endParaRPr lang="en-US" altLang="zh-CN" dirty="0"/>
          </a:p>
          <a:p>
            <a:r>
              <a:rPr lang="zh-CN" altLang="en-US" dirty="0"/>
              <a:t>复杂度 </a:t>
            </a:r>
            <a:r>
              <a:rPr lang="en-US" altLang="zh-CN" dirty="0"/>
              <a:t>O(n log2 n)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自定义</PresentationFormat>
  <Paragraphs>127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数据结构</vt:lpstr>
      <vt:lpstr>Review</vt:lpstr>
      <vt:lpstr>Review</vt:lpstr>
      <vt:lpstr>Review</vt:lpstr>
      <vt:lpstr>Review</vt:lpstr>
      <vt:lpstr>网格图游戏 </vt:lpstr>
      <vt:lpstr>幻灯片 7</vt:lpstr>
      <vt:lpstr>BZOJ 3674</vt:lpstr>
      <vt:lpstr>幻灯片 9</vt:lpstr>
      <vt:lpstr>Review</vt:lpstr>
      <vt:lpstr>Review</vt:lpstr>
      <vt:lpstr>apio 派遣</vt:lpstr>
      <vt:lpstr>Review</vt:lpstr>
      <vt:lpstr>幻灯片 14</vt:lpstr>
      <vt:lpstr>bzoj 4240 </vt:lpstr>
      <vt:lpstr>幻灯片 16</vt:lpstr>
      <vt:lpstr>Review</vt:lpstr>
      <vt:lpstr>POJ Stars in Your Window</vt:lpstr>
      <vt:lpstr>蝗灾</vt:lpstr>
      <vt:lpstr>楼房重建 </vt:lpstr>
      <vt:lpstr>幻灯片 21</vt:lpstr>
      <vt:lpstr>mod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STU</cp:lastModifiedBy>
  <cp:revision>90</cp:revision>
  <dcterms:created xsi:type="dcterms:W3CDTF">2019-10-01T21:09:00Z</dcterms:created>
  <dcterms:modified xsi:type="dcterms:W3CDTF">2019-10-02T07:52:20Z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