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0" r:id="rId4"/>
    <p:sldId id="301" r:id="rId5"/>
    <p:sldId id="286" r:id="rId6"/>
    <p:sldId id="296" r:id="rId7"/>
    <p:sldId id="259" r:id="rId8"/>
    <p:sldId id="279" r:id="rId9"/>
    <p:sldId id="297" r:id="rId10"/>
    <p:sldId id="298" r:id="rId11"/>
    <p:sldId id="307" r:id="rId12"/>
    <p:sldId id="268" r:id="rId13"/>
    <p:sldId id="295" r:id="rId14"/>
    <p:sldId id="289" r:id="rId15"/>
    <p:sldId id="288" r:id="rId16"/>
    <p:sldId id="269" r:id="rId17"/>
    <p:sldId id="290" r:id="rId18"/>
    <p:sldId id="291" r:id="rId19"/>
    <p:sldId id="292" r:id="rId20"/>
    <p:sldId id="293" r:id="rId21"/>
    <p:sldId id="284" r:id="rId22"/>
    <p:sldId id="281" r:id="rId23"/>
    <p:sldId id="305" r:id="rId24"/>
    <p:sldId id="306" r:id="rId25"/>
    <p:sldId id="308" r:id="rId26"/>
    <p:sldId id="309" r:id="rId27"/>
    <p:sldId id="310" r:id="rId28"/>
    <p:sldId id="282" r:id="rId29"/>
    <p:sldId id="299" r:id="rId30"/>
    <p:sldId id="304" r:id="rId31"/>
    <p:sldId id="260" r:id="rId32"/>
    <p:sldId id="311" r:id="rId33"/>
    <p:sldId id="312" r:id="rId34"/>
    <p:sldId id="31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F82B-C7A1-A547-ADA8-CB592DECFC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8B2F-3454-034A-8ECC-4149879369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dechef.com/JAN14/problems/FRBSU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oj.ac/problem/13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uoj.ac/problem/128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-sunshine.blog.uoj.ac/blog/127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张若天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 4299 </a:t>
            </a:r>
            <a:r>
              <a:rPr kumimoji="1" lang="en-US" altLang="zh-CN" dirty="0" err="1"/>
              <a:t>Codechef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FORBIDDENSUM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https://www.codechef.com/JAN14/problems/FRBSUM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考虑完整块和 不完整块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单点修改、区间查询</a:t>
            </a:r>
            <a:endParaRPr kumimoji="1" lang="en-US" altLang="zh-CN" dirty="0"/>
          </a:p>
          <a:p>
            <a:r>
              <a:rPr kumimoji="1" lang="zh-CN" altLang="en-US" dirty="0"/>
              <a:t>区间修改、区间查询</a:t>
            </a:r>
            <a:r>
              <a:rPr kumimoji="1" lang="en-US" altLang="zh-CN" dirty="0"/>
              <a:t>(</a:t>
            </a:r>
            <a:r>
              <a:rPr kumimoji="1" lang="zh-CN" altLang="en-US" dirty="0"/>
              <a:t>块标记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莫队算法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1012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数列初始为空</a:t>
            </a:r>
            <a:endParaRPr kumimoji="1" lang="en-US" altLang="zh-CN" dirty="0"/>
          </a:p>
          <a:p>
            <a:r>
              <a:rPr kumimoji="1" lang="zh-CN" altLang="en-US" dirty="0"/>
              <a:t>操作：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求末尾</a:t>
            </a:r>
            <a:r>
              <a:rPr kumimoji="1" lang="en-US" altLang="zh-CN" dirty="0"/>
              <a:t>L</a:t>
            </a:r>
            <a:r>
              <a:rPr kumimoji="1" lang="zh-CN" altLang="en-US" dirty="0"/>
              <a:t>个数字的最大数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在线：插入末尾一个数字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m ≤ 2 × 10^5 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M</a:t>
            </a:r>
            <a:r>
              <a:rPr kumimoji="1" lang="zh-CN" altLang="en-US" dirty="0"/>
              <a:t> </a:t>
            </a:r>
            <a:r>
              <a:rPr kumimoji="1" lang="en-US" altLang="zh-CN" dirty="0"/>
              <a:t>sqrt(m)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Codechef</a:t>
            </a:r>
            <a:r>
              <a:rPr kumimoji="1" lang="zh-CN" altLang="en-US" dirty="0"/>
              <a:t> </a:t>
            </a:r>
            <a:r>
              <a:rPr kumimoji="1" lang="en-US" altLang="zh-CN" dirty="0"/>
              <a:t>FNCS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一个数列</a:t>
            </a:r>
            <a:r>
              <a:rPr lang="en-US" altLang="zh-CN" dirty="0"/>
              <a:t>a</a:t>
            </a:r>
            <a:r>
              <a:rPr lang="zh-CN" altLang="en-US" dirty="0"/>
              <a:t>，若干个函数，每个函数</a:t>
            </a:r>
            <a:r>
              <a:rPr lang="en-US" altLang="zh-CN" dirty="0"/>
              <a:t>j=sigma(a[</a:t>
            </a:r>
            <a:r>
              <a:rPr lang="en-US" altLang="zh-CN" dirty="0" err="1"/>
              <a:t>i</a:t>
            </a:r>
            <a:r>
              <a:rPr lang="en-US" altLang="zh-CN" dirty="0"/>
              <a:t>]),l[j]&lt;=</a:t>
            </a:r>
            <a:r>
              <a:rPr lang="en-US" altLang="zh-CN" dirty="0" err="1"/>
              <a:t>i</a:t>
            </a:r>
            <a:r>
              <a:rPr lang="en-US" altLang="zh-CN" dirty="0"/>
              <a:t>&lt;=r[j]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op1:</a:t>
            </a:r>
            <a:r>
              <a:rPr lang="zh-CN" altLang="en-US" dirty="0"/>
              <a:t>修改数列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x</a:t>
            </a:r>
            <a:r>
              <a:rPr lang="zh-CN" altLang="en-US" dirty="0"/>
              <a:t>位置元素为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op2</a:t>
            </a:r>
            <a:r>
              <a:rPr lang="zh-CN" altLang="en-US" dirty="0"/>
              <a:t>：求</a:t>
            </a:r>
            <a:r>
              <a:rPr lang="en-US" altLang="zh-CN" dirty="0"/>
              <a:t>L~R</a:t>
            </a:r>
            <a:r>
              <a:rPr lang="zh-CN" altLang="en-US" dirty="0"/>
              <a:t>的函数和。</a:t>
            </a:r>
            <a:endParaRPr lang="en-US" altLang="zh-CN" dirty="0"/>
          </a:p>
          <a:p>
            <a:r>
              <a:rPr lang="en-US" altLang="zh-CN" dirty="0"/>
              <a:t>n&lt;=1e5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莫队算法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莫队算法是</a:t>
            </a:r>
            <a:r>
              <a:rPr lang="zh-CN" altLang="en-US" dirty="0">
                <a:solidFill>
                  <a:srgbClr val="FF0000"/>
                </a:solidFill>
              </a:rPr>
              <a:t>离线处理</a:t>
            </a:r>
            <a:r>
              <a:rPr lang="zh-CN" altLang="en-US" dirty="0"/>
              <a:t>一类区间不修改查询类问题的算法。就是如果 你知道了 </a:t>
            </a:r>
            <a:r>
              <a:rPr lang="en-US" altLang="zh-CN" dirty="0"/>
              <a:t>[L,R] </a:t>
            </a:r>
            <a:r>
              <a:rPr lang="zh-CN" altLang="en-US" dirty="0"/>
              <a:t>的答案。你可以在 </a:t>
            </a:r>
            <a:r>
              <a:rPr lang="en-US" altLang="zh-CN" dirty="0"/>
              <a:t>O(1) </a:t>
            </a:r>
            <a:r>
              <a:rPr lang="zh-CN" altLang="en-US" dirty="0"/>
              <a:t>或 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 </a:t>
            </a:r>
            <a:r>
              <a:rPr lang="zh-CN" altLang="en-US" dirty="0"/>
              <a:t>的时间下得到 </a:t>
            </a:r>
            <a:r>
              <a:rPr lang="en-US" altLang="zh-CN" dirty="0"/>
              <a:t>[L,R-1] </a:t>
            </a:r>
            <a:r>
              <a:rPr lang="zh-CN" altLang="en-US" dirty="0"/>
              <a:t>和 </a:t>
            </a:r>
            <a:r>
              <a:rPr lang="en-US" altLang="zh-CN" dirty="0"/>
              <a:t>[L,R+1] </a:t>
            </a:r>
            <a:r>
              <a:rPr lang="zh-CN" altLang="en-US" dirty="0"/>
              <a:t>和 </a:t>
            </a:r>
            <a:r>
              <a:rPr lang="en-US" altLang="zh-CN" dirty="0"/>
              <a:t>[L-1,R] </a:t>
            </a:r>
            <a:r>
              <a:rPr lang="zh-CN" altLang="en-US" dirty="0"/>
              <a:t>和 </a:t>
            </a:r>
            <a:r>
              <a:rPr lang="en-US" altLang="zh-CN" dirty="0"/>
              <a:t>[L+1,R] </a:t>
            </a:r>
            <a:r>
              <a:rPr lang="zh-CN" altLang="en-US" dirty="0"/>
              <a:t>的答案的话。就可以使用 莫队算法。</a:t>
            </a:r>
            <a:endParaRPr lang="en-US" altLang="zh-CN" dirty="0"/>
          </a:p>
          <a:p>
            <a:r>
              <a:rPr lang="zh-CN" altLang="en-US" dirty="0"/>
              <a:t>如果在算完 </a:t>
            </a:r>
            <a:r>
              <a:rPr lang="en-US" altLang="zh-CN" dirty="0"/>
              <a:t>[L,R] </a:t>
            </a:r>
            <a:r>
              <a:rPr lang="zh-CN" altLang="en-US" dirty="0"/>
              <a:t>后想知道 </a:t>
            </a:r>
            <a:r>
              <a:rPr lang="en-US" altLang="zh-CN" dirty="0"/>
              <a:t>[L’,R’] </a:t>
            </a:r>
            <a:r>
              <a:rPr lang="zh-CN" altLang="en-US" dirty="0"/>
              <a:t>的答案</a:t>
            </a:r>
            <a:r>
              <a:rPr lang="en-US" altLang="zh-CN" dirty="0"/>
              <a:t>, </a:t>
            </a:r>
            <a:r>
              <a:rPr lang="zh-CN" altLang="en-US" dirty="0"/>
              <a:t>所需要的代价为 </a:t>
            </a:r>
            <a:r>
              <a:rPr lang="en-US" altLang="zh-CN" dirty="0"/>
              <a:t>|L-L’ |+|R-R’|</a:t>
            </a:r>
            <a:r>
              <a:rPr lang="zh-CN" altLang="en-US" dirty="0"/>
              <a:t>。 如果把询问 </a:t>
            </a:r>
            <a:r>
              <a:rPr lang="en-US" altLang="zh-CN" dirty="0"/>
              <a:t>[L,R] </a:t>
            </a:r>
            <a:r>
              <a:rPr lang="zh-CN" altLang="en-US" dirty="0"/>
              <a:t>看作平面上的点 </a:t>
            </a:r>
            <a:r>
              <a:rPr lang="en-US" altLang="zh-CN" dirty="0"/>
              <a:t>(L,R), </a:t>
            </a:r>
            <a:r>
              <a:rPr lang="zh-CN" altLang="en-US" dirty="0"/>
              <a:t>由一个点转移到另一个点 的花费就是两点之间的曼哈顿距离。 那么我们需要的计算量实际上是一棵曼哈顿距离意义下的最小生成 树的树边长度之和。 可以证明这样做的最劣复杂度是 </a:t>
            </a:r>
            <a:r>
              <a:rPr lang="en-US" altLang="zh-CN" dirty="0"/>
              <a:t>O(n √n)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莫队算法核心在于利用“ 曼哈顿距离最小生成树算法”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bzoj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2177)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对区间处理 顺序进行处理。 因为曼哈顿距离最小生成树比较麻烦</a:t>
            </a:r>
            <a:r>
              <a:rPr lang="en-US" altLang="zh-CN" dirty="0"/>
              <a:t>, </a:t>
            </a:r>
            <a:r>
              <a:rPr lang="zh-CN" altLang="en-US" dirty="0"/>
              <a:t>一般用分块替代。</a:t>
            </a:r>
            <a:endParaRPr lang="en-US" altLang="zh-CN" dirty="0"/>
          </a:p>
          <a:p>
            <a:r>
              <a:rPr lang="zh-CN" altLang="en-US" dirty="0"/>
              <a:t>先对序列分块。然后对于所有询问按照第一关键字为 </a:t>
            </a:r>
            <a:r>
              <a:rPr lang="en-US" altLang="zh-CN" dirty="0"/>
              <a:t>L </a:t>
            </a:r>
            <a:r>
              <a:rPr lang="zh-CN" altLang="en-US" dirty="0"/>
              <a:t>所在块的编 号第二关键字为 </a:t>
            </a:r>
            <a:r>
              <a:rPr lang="en-US" altLang="zh-CN" dirty="0"/>
              <a:t>R </a:t>
            </a:r>
            <a:r>
              <a:rPr lang="zh-CN" altLang="en-US" dirty="0"/>
              <a:t>排序。然后按照排序后的顺序依次计算。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BZOJ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2038</a:t>
            </a:r>
            <a:r>
              <a:rPr kumimoji="1" lang="zh-CN" altLang="en-US" dirty="0">
                <a:solidFill>
                  <a:srgbClr val="FF0000"/>
                </a:solidFill>
              </a:rPr>
              <a:t> 小</a:t>
            </a:r>
            <a:r>
              <a:rPr kumimoji="1" lang="en-US" altLang="zh-CN" dirty="0">
                <a:solidFill>
                  <a:srgbClr val="FF0000"/>
                </a:solidFill>
              </a:rPr>
              <a:t>z</a:t>
            </a:r>
            <a:r>
              <a:rPr kumimoji="1" lang="zh-CN" altLang="en-US" dirty="0">
                <a:solidFill>
                  <a:srgbClr val="FF0000"/>
                </a:solidFill>
              </a:rPr>
              <a:t>的袜子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Li </a:t>
            </a:r>
            <a:r>
              <a:rPr lang="zh-CN" altLang="en-US" dirty="0"/>
              <a:t>与 </a:t>
            </a:r>
            <a:r>
              <a:rPr lang="en-US" altLang="zh-CN" dirty="0"/>
              <a:t>Li+1 </a:t>
            </a:r>
            <a:r>
              <a:rPr lang="zh-CN" altLang="en-US" dirty="0"/>
              <a:t>在同一块里。 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Li </a:t>
            </a:r>
            <a:r>
              <a:rPr lang="zh-CN" altLang="en-US" dirty="0"/>
              <a:t>与 </a:t>
            </a:r>
            <a:r>
              <a:rPr lang="en-US" altLang="zh-CN" dirty="0"/>
              <a:t>Li+1 </a:t>
            </a:r>
            <a:r>
              <a:rPr lang="zh-CN" altLang="en-US" dirty="0"/>
              <a:t>不在同一块里。</a:t>
            </a:r>
            <a:endParaRPr lang="en-US" altLang="zh-CN" dirty="0"/>
          </a:p>
          <a:p>
            <a:r>
              <a:rPr lang="zh-CN" altLang="en-US" dirty="0"/>
              <a:t>特别的：转移复杂度为 </a:t>
            </a:r>
            <a:r>
              <a:rPr lang="en-US" altLang="zh-CN" dirty="0"/>
              <a:t>O(1) </a:t>
            </a:r>
            <a:r>
              <a:rPr lang="zh-CN" altLang="en-US" dirty="0"/>
              <a:t>时</a:t>
            </a:r>
            <a:r>
              <a:rPr lang="en-US" altLang="zh-CN" dirty="0"/>
              <a:t>,B </a:t>
            </a:r>
            <a:r>
              <a:rPr lang="zh-CN" altLang="en-US" dirty="0"/>
              <a:t>取 √</a:t>
            </a:r>
            <a:r>
              <a:rPr lang="en-US" altLang="zh-CN" dirty="0"/>
              <a:t>n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复杂度为 </a:t>
            </a:r>
            <a:r>
              <a:rPr lang="en-US" altLang="zh-CN" dirty="0"/>
              <a:t>O(n √n)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带修改莫队？</a:t>
            </a:r>
            <a:endParaRPr lang="en-US" altLang="zh-CN" dirty="0"/>
          </a:p>
          <a:p>
            <a:r>
              <a:rPr lang="zh-CN" altLang="en-US" dirty="0"/>
              <a:t>原来的 </a:t>
            </a:r>
            <a:r>
              <a:rPr lang="en-US" altLang="zh-CN" dirty="0"/>
              <a:t>[L,R] </a:t>
            </a:r>
            <a:r>
              <a:rPr lang="zh-CN" altLang="en-US" dirty="0"/>
              <a:t>变为 </a:t>
            </a:r>
            <a:r>
              <a:rPr lang="en-US" altLang="zh-CN" dirty="0"/>
              <a:t>(</a:t>
            </a:r>
            <a:r>
              <a:rPr lang="en-US" altLang="zh-CN" dirty="0" err="1"/>
              <a:t>L,R,t</a:t>
            </a:r>
            <a:r>
              <a:rPr lang="en-US" altLang="zh-CN" dirty="0"/>
              <a:t>)</a:t>
            </a:r>
            <a:r>
              <a:rPr lang="zh-CN" altLang="en-US" dirty="0"/>
              <a:t>。实际上变为三维莫队。</a:t>
            </a:r>
            <a:endParaRPr lang="en-US" altLang="zh-CN" dirty="0"/>
          </a:p>
          <a:p>
            <a:r>
              <a:rPr lang="zh-CN" altLang="en-US" dirty="0"/>
              <a:t> 要求时间能够双向移动。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按 </a:t>
            </a:r>
            <a:r>
              <a:rPr lang="en-US" altLang="zh-CN" dirty="0"/>
              <a:t>L </a:t>
            </a:r>
            <a:r>
              <a:rPr lang="zh-CN" altLang="en-US" dirty="0"/>
              <a:t>所在的块</a:t>
            </a:r>
            <a:r>
              <a:rPr lang="en-US" altLang="zh-CN" dirty="0"/>
              <a:t>,R </a:t>
            </a:r>
            <a:r>
              <a:rPr lang="zh-CN" altLang="en-US" dirty="0"/>
              <a:t>所在的块、</a:t>
            </a:r>
            <a:r>
              <a:rPr lang="en-US" altLang="zh-CN" dirty="0"/>
              <a:t>t </a:t>
            </a:r>
            <a:r>
              <a:rPr lang="zh-CN" altLang="en-US" dirty="0"/>
              <a:t>排序。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复杂度？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</a:t>
            </a:r>
            <a:r>
              <a:rPr lang="zh-CN" altLang="en-US" dirty="0"/>
              <a:t>取 </a:t>
            </a:r>
            <a:r>
              <a:rPr lang="en-US" altLang="zh-CN" dirty="0"/>
              <a:t>n^(2/3) ,</a:t>
            </a:r>
            <a:r>
              <a:rPr lang="en-US" altLang="zh-CN" dirty="0" err="1"/>
              <a:t>nBlo</a:t>
            </a:r>
            <a:r>
              <a:rPr lang="en-US" altLang="zh-CN" dirty="0"/>
              <a:t> </a:t>
            </a:r>
            <a:r>
              <a:rPr lang="zh-CN" altLang="en-US" dirty="0"/>
              <a:t>为块的个数</a:t>
            </a:r>
            <a:r>
              <a:rPr lang="en-US" altLang="zh-CN" dirty="0"/>
              <a:t>,</a:t>
            </a:r>
            <a:r>
              <a:rPr lang="en-US" altLang="zh-CN" dirty="0" err="1"/>
              <a:t>bloNum</a:t>
            </a:r>
            <a:r>
              <a:rPr lang="en-US" altLang="zh-CN" dirty="0"/>
              <a:t> </a:t>
            </a:r>
            <a:r>
              <a:rPr lang="zh-CN" altLang="en-US" dirty="0"/>
              <a:t>表示所在块的编号。 </a:t>
            </a:r>
            <a:endParaRPr lang="en-US" altLang="zh-CN" dirty="0"/>
          </a:p>
          <a:p>
            <a:r>
              <a:rPr lang="zh-CN" altLang="en-US" dirty="0"/>
              <a:t>注意 </a:t>
            </a:r>
            <a:r>
              <a:rPr lang="en-US" altLang="zh-CN" dirty="0"/>
              <a:t>(</a:t>
            </a:r>
            <a:r>
              <a:rPr lang="en-US" altLang="zh-CN" dirty="0" err="1"/>
              <a:t>bloNum</a:t>
            </a:r>
            <a:r>
              <a:rPr lang="en-US" altLang="zh-CN" dirty="0"/>
              <a:t>[L],</a:t>
            </a:r>
            <a:r>
              <a:rPr lang="en-US" altLang="zh-CN" dirty="0" err="1"/>
              <a:t>bloNum</a:t>
            </a:r>
            <a:r>
              <a:rPr lang="en-US" altLang="zh-CN" dirty="0"/>
              <a:t>[R]) </a:t>
            </a:r>
            <a:r>
              <a:rPr lang="zh-CN" altLang="en-US" dirty="0"/>
              <a:t>共有 </a:t>
            </a:r>
            <a:r>
              <a:rPr lang="en-US" altLang="zh-CN" dirty="0"/>
              <a:t>bloNum^2 </a:t>
            </a:r>
            <a:r>
              <a:rPr lang="zh-CN" altLang="en-US" dirty="0"/>
              <a:t>种取值。</a:t>
            </a:r>
            <a:endParaRPr lang="en-US" altLang="zh-CN" dirty="0"/>
          </a:p>
          <a:p>
            <a:r>
              <a:rPr lang="zh-CN" altLang="en-US" dirty="0"/>
              <a:t>考虑移动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(</a:t>
            </a:r>
            <a:r>
              <a:rPr lang="en-US" altLang="zh-CN" dirty="0" err="1"/>
              <a:t>bloNum</a:t>
            </a:r>
            <a:r>
              <a:rPr lang="en-US" altLang="zh-CN" dirty="0"/>
              <a:t>[L],</a:t>
            </a:r>
            <a:r>
              <a:rPr lang="en-US" altLang="zh-CN" dirty="0" err="1"/>
              <a:t>bloNum</a:t>
            </a:r>
            <a:r>
              <a:rPr lang="en-US" altLang="zh-CN" dirty="0"/>
              <a:t>[R]) </a:t>
            </a:r>
            <a:r>
              <a:rPr lang="zh-CN" altLang="en-US" dirty="0"/>
              <a:t>不变</a:t>
            </a:r>
            <a:r>
              <a:rPr lang="en-US" altLang="zh-CN" dirty="0"/>
              <a:t>, </a:t>
            </a:r>
            <a:r>
              <a:rPr lang="zh-CN" altLang="en-US" dirty="0"/>
              <a:t>复杂度为 </a:t>
            </a:r>
            <a:r>
              <a:rPr lang="en-US" altLang="zh-CN" dirty="0"/>
              <a:t>O(T*B)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(</a:t>
            </a:r>
            <a:r>
              <a:rPr lang="en-US" altLang="zh-CN" dirty="0" err="1"/>
              <a:t>bloNum</a:t>
            </a:r>
            <a:r>
              <a:rPr lang="en-US" altLang="zh-CN" dirty="0"/>
              <a:t>[L],</a:t>
            </a:r>
            <a:r>
              <a:rPr lang="en-US" altLang="zh-CN" dirty="0" err="1"/>
              <a:t>bloNum</a:t>
            </a:r>
            <a:r>
              <a:rPr lang="en-US" altLang="zh-CN" dirty="0"/>
              <a:t>[R]) </a:t>
            </a:r>
            <a:r>
              <a:rPr lang="zh-CN" altLang="en-US" dirty="0"/>
              <a:t>改变</a:t>
            </a:r>
            <a:r>
              <a:rPr lang="en-US" altLang="zh-CN" dirty="0"/>
              <a:t>, </a:t>
            </a:r>
            <a:r>
              <a:rPr lang="zh-CN" altLang="en-US" dirty="0"/>
              <a:t>复杂度为 </a:t>
            </a:r>
            <a:r>
              <a:rPr lang="en-US" altLang="zh-CN" dirty="0"/>
              <a:t>O(T*nBlo^2 )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总复杂度是 </a:t>
            </a:r>
            <a:r>
              <a:rPr lang="en-US" altLang="zh-CN" dirty="0"/>
              <a:t>O(T*B+T*nBlo^2 )</a:t>
            </a:r>
            <a:endParaRPr lang="en-US" altLang="zh-CN" dirty="0"/>
          </a:p>
          <a:p>
            <a:r>
              <a:rPr lang="en-US" altLang="zh-CN" dirty="0"/>
              <a:t>B=n^(2/3)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复杂度为 </a:t>
            </a:r>
            <a:r>
              <a:rPr lang="en-US" altLang="zh-CN" dirty="0"/>
              <a:t>O(n^(5/3) ) </a:t>
            </a:r>
            <a:r>
              <a:rPr lang="zh-CN" altLang="en-US" dirty="0"/>
              <a:t>比 </a:t>
            </a:r>
            <a:r>
              <a:rPr lang="en-US" altLang="zh-CN" dirty="0"/>
              <a:t>n^2 </a:t>
            </a:r>
            <a:r>
              <a:rPr lang="zh-CN" altLang="en-US" dirty="0"/>
              <a:t>快。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扩展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树上莫队</a:t>
            </a:r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dirty="0"/>
              <a:t>就是把树分块</a:t>
            </a:r>
            <a:r>
              <a:rPr lang="en-US" altLang="zh-CN" dirty="0"/>
              <a:t>, </a:t>
            </a:r>
            <a:r>
              <a:rPr lang="zh-CN" altLang="en-US" dirty="0"/>
              <a:t>然后询问排序</a:t>
            </a:r>
            <a:r>
              <a:rPr lang="en-US" altLang="zh-CN" dirty="0"/>
              <a:t>, </a:t>
            </a:r>
            <a:r>
              <a:rPr lang="zh-CN" altLang="en-US" dirty="0"/>
              <a:t>然后就 </a:t>
            </a:r>
            <a:r>
              <a:rPr lang="en-US" altLang="zh-CN" dirty="0"/>
              <a:t>ok </a:t>
            </a:r>
            <a:r>
              <a:rPr lang="zh-CN" altLang="en-US" dirty="0"/>
              <a:t>了</a:t>
            </a:r>
            <a:r>
              <a:rPr lang="en-US" altLang="zh-CN" dirty="0"/>
              <a:t>? </a:t>
            </a:r>
            <a:endParaRPr lang="en-US" altLang="zh-CN" dirty="0"/>
          </a:p>
          <a:p>
            <a:r>
              <a:rPr lang="zh-CN" altLang="en-US" dirty="0"/>
              <a:t>树怎么分块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1086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bzoj</a:t>
            </a:r>
            <a:r>
              <a:rPr lang="en-US" altLang="zh-CN" dirty="0"/>
              <a:t> 3757 </a:t>
            </a:r>
            <a:r>
              <a:rPr lang="zh-CN" altLang="en-US" dirty="0"/>
              <a:t>苹果树</a:t>
            </a:r>
            <a:r>
              <a:rPr lang="en-US" altLang="zh-CN" dirty="0"/>
              <a:t>, </a:t>
            </a:r>
            <a:r>
              <a:rPr lang="en-US" altLang="zh-CN" dirty="0" err="1"/>
              <a:t>bzoj</a:t>
            </a:r>
            <a:r>
              <a:rPr lang="en-US" altLang="zh-CN" dirty="0"/>
              <a:t> 3052 </a:t>
            </a:r>
            <a:r>
              <a:rPr lang="zh-CN" altLang="en-US" dirty="0"/>
              <a:t>糖果公园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BZOJ 3781: </a:t>
            </a:r>
            <a:r>
              <a:rPr lang="zh-CN" altLang="en-US" dirty="0"/>
              <a:t>小 </a:t>
            </a:r>
            <a:r>
              <a:rPr lang="en-US" altLang="zh-CN" dirty="0"/>
              <a:t>B </a:t>
            </a:r>
            <a:r>
              <a:rPr lang="zh-CN" altLang="en-US" dirty="0"/>
              <a:t>的询问 </a:t>
            </a:r>
            <a:endParaRPr lang="en-US" altLang="zh-CN" dirty="0"/>
          </a:p>
          <a:p>
            <a:r>
              <a:rPr lang="en-US" altLang="zh-CN" dirty="0"/>
              <a:t>BZOJ 2038: [2009 </a:t>
            </a:r>
            <a:r>
              <a:rPr lang="zh-CN" altLang="en-US" dirty="0"/>
              <a:t>国家集训队</a:t>
            </a:r>
            <a:r>
              <a:rPr lang="en-US" altLang="zh-CN" dirty="0"/>
              <a:t>] </a:t>
            </a:r>
            <a:r>
              <a:rPr lang="zh-CN" altLang="en-US" dirty="0"/>
              <a:t>小 </a:t>
            </a:r>
            <a:r>
              <a:rPr lang="en-US" altLang="zh-CN" dirty="0"/>
              <a:t>Z </a:t>
            </a:r>
            <a:r>
              <a:rPr lang="zh-CN" altLang="en-US" dirty="0"/>
              <a:t>的袜子 </a:t>
            </a:r>
            <a:r>
              <a:rPr lang="en-US" altLang="zh-CN" dirty="0"/>
              <a:t>(hose) </a:t>
            </a:r>
            <a:endParaRPr lang="en-US" altLang="zh-CN" dirty="0"/>
          </a:p>
          <a:p>
            <a:r>
              <a:rPr lang="en-US" altLang="zh-CN" dirty="0"/>
              <a:t>BZOJ 3809: </a:t>
            </a:r>
            <a:r>
              <a:rPr lang="en-US" altLang="zh-CN" dirty="0" err="1"/>
              <a:t>Gty</a:t>
            </a:r>
            <a:r>
              <a:rPr lang="en-US" altLang="zh-CN" dirty="0"/>
              <a:t> </a:t>
            </a:r>
            <a:r>
              <a:rPr lang="zh-CN" altLang="en-US" dirty="0"/>
              <a:t>的二逼妹子序列 </a:t>
            </a:r>
            <a:endParaRPr lang="en-US" altLang="zh-CN" dirty="0"/>
          </a:p>
          <a:p>
            <a:r>
              <a:rPr lang="en-US" altLang="zh-CN" dirty="0"/>
              <a:t>BZOJ 3289: Mato </a:t>
            </a:r>
            <a:r>
              <a:rPr lang="zh-CN" altLang="en-US" dirty="0"/>
              <a:t>的文件管理 </a:t>
            </a:r>
            <a:endParaRPr lang="en-US" altLang="zh-CN" dirty="0"/>
          </a:p>
          <a:p>
            <a:r>
              <a:rPr lang="en-US" altLang="zh-CN" dirty="0"/>
              <a:t>BZOJ 3585: </a:t>
            </a:r>
            <a:r>
              <a:rPr lang="en-US" altLang="zh-CN" dirty="0" err="1"/>
              <a:t>mex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BZOJ 1878: [SDOI2009]HH </a:t>
            </a:r>
            <a:r>
              <a:rPr lang="zh-CN" altLang="en-US" dirty="0"/>
              <a:t>的项链 </a:t>
            </a:r>
            <a:endParaRPr lang="en-US" altLang="zh-CN" dirty="0"/>
          </a:p>
          <a:p>
            <a:r>
              <a:rPr lang="en-US" altLang="zh-CN" dirty="0"/>
              <a:t>BZOJ 1080: </a:t>
            </a:r>
            <a:r>
              <a:rPr lang="zh-CN" altLang="en-US" dirty="0"/>
              <a:t>王室联邦 </a:t>
            </a:r>
            <a:endParaRPr lang="en-US" altLang="zh-CN" dirty="0"/>
          </a:p>
          <a:p>
            <a:r>
              <a:rPr lang="en-US" altLang="zh-CN" dirty="0"/>
              <a:t>BZOJ 3757: </a:t>
            </a:r>
            <a:r>
              <a:rPr lang="zh-CN" altLang="en-US" dirty="0"/>
              <a:t>苹果树 </a:t>
            </a:r>
            <a:endParaRPr lang="en-US" altLang="zh-CN" dirty="0"/>
          </a:p>
          <a:p>
            <a:r>
              <a:rPr lang="en-US" altLang="zh-CN" dirty="0"/>
              <a:t>BZOJ 3052: [wc2013] </a:t>
            </a:r>
            <a:r>
              <a:rPr lang="zh-CN" altLang="en-US" dirty="0"/>
              <a:t>糖果公园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Gorgeous Sequence (</a:t>
            </a:r>
            <a:r>
              <a:rPr lang="en-US" altLang="zh-CN" dirty="0" err="1"/>
              <a:t>hdu</a:t>
            </a:r>
            <a:r>
              <a:rPr lang="en-US" altLang="zh-CN" dirty="0"/>
              <a:t> 5306)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给出一个长度为 </a:t>
            </a:r>
            <a:r>
              <a:rPr lang="en-US" altLang="zh-CN" dirty="0"/>
              <a:t>N </a:t>
            </a:r>
            <a:r>
              <a:rPr lang="zh-CN" altLang="en-US" dirty="0"/>
              <a:t>的数组 </a:t>
            </a:r>
            <a:r>
              <a:rPr lang="en-US" altLang="zh-CN" dirty="0"/>
              <a:t>A, </a:t>
            </a:r>
            <a:r>
              <a:rPr lang="zh-CN" altLang="en-US" dirty="0"/>
              <a:t>接下来有 </a:t>
            </a:r>
            <a:r>
              <a:rPr lang="en-US" altLang="zh-CN" dirty="0"/>
              <a:t>M </a:t>
            </a:r>
            <a:r>
              <a:rPr lang="zh-CN" altLang="en-US" dirty="0"/>
              <a:t>次操作</a:t>
            </a:r>
            <a:r>
              <a:rPr lang="en-US" altLang="zh-CN" dirty="0"/>
              <a:t>, </a:t>
            </a:r>
            <a:r>
              <a:rPr lang="zh-CN" altLang="en-US" dirty="0"/>
              <a:t>操作有如下三 种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给出 </a:t>
            </a:r>
            <a:r>
              <a:rPr lang="en-US" altLang="zh-CN" dirty="0" err="1"/>
              <a:t>l,r,x</a:t>
            </a:r>
            <a:r>
              <a:rPr lang="en-US" altLang="zh-CN" dirty="0"/>
              <a:t>, </a:t>
            </a:r>
            <a:r>
              <a:rPr lang="zh-CN" altLang="en-US" dirty="0"/>
              <a:t>对所有的 </a:t>
            </a:r>
            <a:r>
              <a:rPr lang="en-US" altLang="zh-CN" dirty="0" err="1"/>
              <a:t>i</a:t>
            </a:r>
            <a:r>
              <a:rPr lang="en-US" altLang="zh-CN" dirty="0"/>
              <a:t> ∈ [</a:t>
            </a:r>
            <a:r>
              <a:rPr lang="en-US" altLang="zh-CN" dirty="0" err="1"/>
              <a:t>l,r</a:t>
            </a:r>
            <a:r>
              <a:rPr lang="en-US" altLang="zh-CN" dirty="0"/>
              <a:t>], </a:t>
            </a:r>
            <a:r>
              <a:rPr lang="zh-CN" altLang="en-US" dirty="0"/>
              <a:t>把 </a:t>
            </a:r>
            <a:r>
              <a:rPr lang="en-US" altLang="zh-CN" dirty="0"/>
              <a:t>Ai </a:t>
            </a:r>
            <a:r>
              <a:rPr lang="zh-CN" altLang="en-US" dirty="0"/>
              <a:t>变成 </a:t>
            </a:r>
            <a:r>
              <a:rPr lang="en-US" altLang="zh-CN" dirty="0"/>
              <a:t>min(</a:t>
            </a:r>
            <a:r>
              <a:rPr lang="en-US" altLang="zh-CN" dirty="0" err="1"/>
              <a:t>Ai,x</a:t>
            </a:r>
            <a:r>
              <a:rPr lang="en-US" altLang="zh-CN" dirty="0"/>
              <a:t>)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给出 </a:t>
            </a:r>
            <a:r>
              <a:rPr lang="en-US" altLang="zh-CN" dirty="0" err="1"/>
              <a:t>l,r</a:t>
            </a:r>
            <a:r>
              <a:rPr lang="en-US" altLang="zh-CN" dirty="0"/>
              <a:t>, </a:t>
            </a:r>
            <a:r>
              <a:rPr lang="zh-CN" altLang="en-US" dirty="0"/>
              <a:t>对所有的 </a:t>
            </a:r>
            <a:r>
              <a:rPr lang="en-US" altLang="zh-CN" dirty="0" err="1"/>
              <a:t>i</a:t>
            </a:r>
            <a:r>
              <a:rPr lang="en-US" altLang="zh-CN" dirty="0"/>
              <a:t> ∈ [</a:t>
            </a:r>
            <a:r>
              <a:rPr lang="en-US" altLang="zh-CN" dirty="0" err="1"/>
              <a:t>l,r</a:t>
            </a:r>
            <a:r>
              <a:rPr lang="en-US" altLang="zh-CN" dirty="0"/>
              <a:t>], </a:t>
            </a:r>
            <a:r>
              <a:rPr lang="zh-CN" altLang="en-US" dirty="0"/>
              <a:t>询问 </a:t>
            </a:r>
            <a:r>
              <a:rPr lang="en-US" altLang="zh-CN" dirty="0"/>
              <a:t>Ai </a:t>
            </a:r>
            <a:r>
              <a:rPr lang="zh-CN" altLang="en-US" dirty="0"/>
              <a:t>的最大值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给出</a:t>
            </a:r>
            <a:r>
              <a:rPr lang="en-US" altLang="zh-CN" dirty="0" err="1"/>
              <a:t>l,r</a:t>
            </a:r>
            <a:r>
              <a:rPr lang="en-US" altLang="zh-CN" dirty="0"/>
              <a:t>,</a:t>
            </a:r>
            <a:r>
              <a:rPr lang="zh-CN" altLang="en-US" dirty="0"/>
              <a:t>询问 </a:t>
            </a:r>
            <a:r>
              <a:rPr lang="en-US" altLang="zh-CN" dirty="0"/>
              <a:t>sum(Ai)</a:t>
            </a:r>
            <a:r>
              <a:rPr lang="zh-CN" altLang="en-US" dirty="0"/>
              <a:t>  </a:t>
            </a:r>
            <a:r>
              <a:rPr lang="en-US" altLang="zh-CN" dirty="0"/>
              <a:t>l&lt;=</a:t>
            </a:r>
            <a:r>
              <a:rPr lang="en-US" altLang="zh-CN" dirty="0" err="1"/>
              <a:t>i</a:t>
            </a:r>
            <a:r>
              <a:rPr lang="en-US" altLang="zh-CN" dirty="0"/>
              <a:t>&lt;=r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N,M ≤10</a:t>
            </a:r>
            <a:r>
              <a:rPr lang="en-US" altLang="zh-CN" dirty="0"/>
              <a:t>^</a:t>
            </a:r>
            <a:r>
              <a:rPr lang="en-US" altLang="zh-CN" dirty="0"/>
              <a:t>6,0≤Ai &lt;2</a:t>
            </a:r>
            <a:r>
              <a:rPr lang="en-US" altLang="zh-CN" dirty="0"/>
              <a:t>^</a:t>
            </a:r>
            <a:r>
              <a:rPr lang="en-US" altLang="zh-CN" dirty="0"/>
              <a:t>31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NOI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lang="zh-CN" altLang="en-US" b="1" dirty="0"/>
              <a:t>荷马史诗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http://uoj.ac/problem/130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哈夫曼树</a:t>
            </a:r>
            <a:r>
              <a:rPr lang="en-US" altLang="zh-CN" dirty="0"/>
              <a:t>:</a:t>
            </a:r>
            <a:r>
              <a:rPr lang="zh-CN" altLang="en-US" dirty="0"/>
              <a:t> 每次取最⼩小的两堆合并 </a:t>
            </a:r>
            <a:endParaRPr lang="zh-CN" altLang="en-US" dirty="0"/>
          </a:p>
          <a:p>
            <a:r>
              <a:rPr lang="zh-CN" altLang="en-US" dirty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Trie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zh-CN" altLang="en-US" dirty="0"/>
              <a:t>处理异或问题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Trie</a:t>
            </a:r>
            <a:r>
              <a:rPr kumimoji="1" lang="zh-CN" altLang="en-US" dirty="0"/>
              <a:t>图</a:t>
            </a:r>
            <a:r>
              <a:rPr kumimoji="1" lang="en-US" altLang="zh-CN" dirty="0"/>
              <a:t>/AC</a:t>
            </a:r>
            <a:r>
              <a:rPr kumimoji="1" lang="zh-CN" altLang="en-US" dirty="0"/>
              <a:t>自动机</a:t>
            </a:r>
            <a:endParaRPr kumimoji="1" lang="en-US" altLang="zh-CN" dirty="0"/>
          </a:p>
          <a:p>
            <a:r>
              <a:rPr kumimoji="1" lang="en-US" altLang="zh-CN" dirty="0" err="1"/>
              <a:t>Bfs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 err="1"/>
              <a:t>trie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][x] </a:t>
            </a:r>
            <a:r>
              <a:rPr lang="zh-CN" altLang="en-US" dirty="0"/>
              <a:t>存在，则 </a:t>
            </a:r>
            <a:r>
              <a:rPr lang="en-US" altLang="zh-CN" dirty="0"/>
              <a:t>fail[</a:t>
            </a:r>
            <a:r>
              <a:rPr lang="en-US" altLang="zh-CN" dirty="0" err="1"/>
              <a:t>trie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][x]]=</a:t>
            </a:r>
            <a:r>
              <a:rPr lang="en-US" altLang="zh-CN" dirty="0" err="1"/>
              <a:t>trie</a:t>
            </a:r>
            <a:r>
              <a:rPr lang="en-US" altLang="zh-CN" dirty="0"/>
              <a:t>[fail[</a:t>
            </a:r>
            <a:r>
              <a:rPr lang="en-US" altLang="zh-CN" dirty="0" err="1"/>
              <a:t>i</a:t>
            </a:r>
            <a:r>
              <a:rPr lang="en-US" altLang="zh-CN" dirty="0"/>
              <a:t>]][x]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否则，</a:t>
            </a:r>
            <a:r>
              <a:rPr lang="en-US" altLang="zh-CN" dirty="0" err="1"/>
              <a:t>trie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][x]=</a:t>
            </a:r>
            <a:r>
              <a:rPr lang="en-US" altLang="zh-CN" dirty="0" err="1"/>
              <a:t>trie</a:t>
            </a:r>
            <a:r>
              <a:rPr lang="en-US" altLang="zh-CN" dirty="0"/>
              <a:t>[fail[</a:t>
            </a:r>
            <a:r>
              <a:rPr lang="en-US" altLang="zh-CN" dirty="0" err="1"/>
              <a:t>i</a:t>
            </a:r>
            <a:r>
              <a:rPr lang="en-US" altLang="zh-CN" dirty="0"/>
              <a:t>]][x]</a:t>
            </a:r>
            <a:r>
              <a:rPr lang="zh-CN" altLang="en-US" dirty="0"/>
              <a:t>。 </a:t>
            </a:r>
            <a:endParaRPr lang="en-US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3172/2938/1030/3764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维护一个数据结构，支持：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插入一个正整数</a:t>
            </a:r>
            <a:r>
              <a:rPr lang="en-US" altLang="zh-CN" dirty="0"/>
              <a:t>x(x&lt;=10^9)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询问已插入的数中有多少个与</a:t>
            </a:r>
            <a:r>
              <a:rPr lang="en-US" altLang="zh-CN" dirty="0"/>
              <a:t>y</a:t>
            </a:r>
            <a:r>
              <a:rPr lang="zh-CN" altLang="en-US" dirty="0"/>
              <a:t>异或得到的结果</a:t>
            </a:r>
            <a:r>
              <a:rPr lang="en-US" altLang="zh-CN" dirty="0"/>
              <a:t>&gt;=z(</a:t>
            </a:r>
            <a:r>
              <a:rPr lang="en-US" altLang="zh-CN" dirty="0" err="1"/>
              <a:t>y,z</a:t>
            </a:r>
            <a:r>
              <a:rPr lang="en-US" altLang="zh-CN" dirty="0"/>
              <a:t>&lt;=10^9)</a:t>
            </a:r>
            <a:endParaRPr lang="en-US" altLang="zh-CN" dirty="0"/>
          </a:p>
          <a:p>
            <a:r>
              <a:rPr lang="zh-CN" altLang="en-US" dirty="0"/>
              <a:t>操作数</a:t>
            </a:r>
            <a:r>
              <a:rPr lang="en-US" altLang="zh-CN" dirty="0"/>
              <a:t>&lt;=10^5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P4735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]&lt;=10^7;N,M&lt;=300000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416" y="2018146"/>
            <a:ext cx="5591973" cy="22904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NOI2011 </a:t>
            </a:r>
            <a:r>
              <a:rPr lang="zh-CN" altLang="en-US" dirty="0"/>
              <a:t>阿狸的打字机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一个老式的打字机按照如下的方式工作：用一个栈存储想要打印的内容（小写英文字母），</a:t>
            </a:r>
            <a:r>
              <a:rPr lang="en-US" altLang="zh-CN" dirty="0"/>
              <a:t>B</a:t>
            </a:r>
            <a:r>
              <a:rPr lang="zh-CN" altLang="en-US" dirty="0"/>
              <a:t>键将栈顶字母出栈，</a:t>
            </a:r>
            <a:r>
              <a:rPr lang="en-US" altLang="zh-CN" dirty="0"/>
              <a:t>P</a:t>
            </a:r>
            <a:r>
              <a:rPr lang="zh-CN" altLang="en-US" dirty="0"/>
              <a:t>键将栈中所有字母打印出来。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给定长度为</a:t>
            </a:r>
            <a:r>
              <a:rPr lang="en-US" altLang="zh-CN" dirty="0"/>
              <a:t>n(n≤10^5)</a:t>
            </a:r>
            <a:r>
              <a:rPr lang="zh-CN" altLang="en-US" dirty="0"/>
              <a:t>的操作序列（包含</a:t>
            </a:r>
            <a:r>
              <a:rPr lang="en-US" altLang="zh-CN" dirty="0"/>
              <a:t>26</a:t>
            </a:r>
            <a:r>
              <a:rPr lang="zh-CN" altLang="en-US" dirty="0"/>
              <a:t>个小写字母和操作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）。</a:t>
            </a:r>
            <a:r>
              <a:rPr lang="en-US" altLang="zh-CN" dirty="0"/>
              <a:t>m(m≤10^5)</a:t>
            </a:r>
            <a:r>
              <a:rPr lang="zh-CN" altLang="en-US" dirty="0"/>
              <a:t>次询问，第</a:t>
            </a:r>
            <a:r>
              <a:rPr lang="en-US" altLang="zh-CN" dirty="0"/>
              <a:t>x</a:t>
            </a:r>
            <a:r>
              <a:rPr lang="zh-CN" altLang="en-US" dirty="0"/>
              <a:t>个打印出来的字符串在第</a:t>
            </a:r>
            <a:r>
              <a:rPr lang="en-US" altLang="zh-CN" dirty="0"/>
              <a:t>y</a:t>
            </a:r>
            <a:r>
              <a:rPr lang="zh-CN" altLang="en-US" dirty="0"/>
              <a:t>个打印出来的字符串中出现了几次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添加和删除操作很好处理</a:t>
            </a:r>
            <a:endParaRPr lang="en-US" altLang="zh-CN" dirty="0"/>
          </a:p>
          <a:p>
            <a:r>
              <a:rPr lang="zh-CN" altLang="en-US" dirty="0"/>
              <a:t>怎样处理询问？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x</a:t>
            </a:r>
            <a:r>
              <a:rPr lang="zh-CN" altLang="en-US" dirty="0"/>
              <a:t>个打印出来的字符串在第</a:t>
            </a:r>
            <a:r>
              <a:rPr lang="en-US" altLang="zh-CN" dirty="0"/>
              <a:t>y</a:t>
            </a:r>
            <a:r>
              <a:rPr lang="zh-CN" altLang="en-US" dirty="0"/>
              <a:t>个打印出来的字符串中出现了几次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相当于是在</a:t>
            </a:r>
            <a:r>
              <a:rPr lang="en-US" altLang="zh-CN" dirty="0"/>
              <a:t>y</a:t>
            </a:r>
            <a:r>
              <a:rPr lang="zh-CN" altLang="en-US" dirty="0"/>
              <a:t>串中枚举末位置，这些末位置中有哪些沿</a:t>
            </a:r>
            <a:r>
              <a:rPr lang="en-US" altLang="zh-CN" dirty="0"/>
              <a:t>fail</a:t>
            </a:r>
            <a:r>
              <a:rPr lang="zh-CN" altLang="en-US" dirty="0"/>
              <a:t>指针上跳能到</a:t>
            </a:r>
            <a:r>
              <a:rPr lang="en-US" altLang="zh-CN" dirty="0"/>
              <a:t>x</a:t>
            </a:r>
            <a:r>
              <a:rPr lang="zh-CN" altLang="en-US" dirty="0"/>
              <a:t>串。</a:t>
            </a:r>
            <a:endParaRPr lang="en-US" altLang="zh-CN" dirty="0"/>
          </a:p>
          <a:p>
            <a:r>
              <a:rPr lang="zh-CN" altLang="en-US" dirty="0"/>
              <a:t>跳跃次数太多？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那么可否从</a:t>
            </a:r>
            <a:r>
              <a:rPr lang="en-US" altLang="zh-CN" dirty="0"/>
              <a:t>x</a:t>
            </a:r>
            <a:r>
              <a:rPr lang="zh-CN" altLang="en-US" dirty="0"/>
              <a:t>串沿</a:t>
            </a:r>
            <a:r>
              <a:rPr lang="en-US" altLang="zh-CN" dirty="0"/>
              <a:t>fail</a:t>
            </a:r>
            <a:r>
              <a:rPr lang="zh-CN" altLang="en-US" dirty="0"/>
              <a:t>向下走，能走到多少个</a:t>
            </a:r>
            <a:r>
              <a:rPr lang="en-US" altLang="zh-CN" dirty="0"/>
              <a:t>y</a:t>
            </a:r>
            <a:r>
              <a:rPr lang="zh-CN" altLang="en-US" dirty="0"/>
              <a:t>中的节点</a:t>
            </a:r>
            <a:endParaRPr lang="en-US" altLang="zh-CN" dirty="0"/>
          </a:p>
          <a:p>
            <a:r>
              <a:rPr lang="zh-CN" altLang="en-US" dirty="0"/>
              <a:t>其实用</a:t>
            </a:r>
            <a:r>
              <a:rPr lang="en-US" altLang="zh-CN" dirty="0"/>
              <a:t>fail</a:t>
            </a:r>
            <a:r>
              <a:rPr lang="zh-CN" altLang="en-US" dirty="0"/>
              <a:t>指针建出的图是一棵树，因此相当于是求在</a:t>
            </a:r>
            <a:r>
              <a:rPr lang="en-US" altLang="zh-CN" dirty="0"/>
              <a:t>x</a:t>
            </a:r>
            <a:r>
              <a:rPr lang="zh-CN" altLang="en-US" dirty="0"/>
              <a:t>串的子树中有多少个</a:t>
            </a:r>
            <a:r>
              <a:rPr lang="en-US" altLang="zh-CN" dirty="0"/>
              <a:t>y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单点修改，区间查询</a:t>
            </a:r>
            <a:endParaRPr lang="en-US" altLang="zh-CN" dirty="0"/>
          </a:p>
          <a:p>
            <a:r>
              <a:rPr lang="zh-CN" altLang="en-US" dirty="0"/>
              <a:t>树状数组或者线段树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NOI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lang="zh-CN" altLang="en-US" b="1" dirty="0"/>
              <a:t>软件包管理器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http://uoj.ac/problem/128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3653</a:t>
            </a:r>
            <a:endParaRPr kumimoji="1" lang="en-US" altLang="zh-CN" dirty="0"/>
          </a:p>
          <a:p>
            <a:r>
              <a:rPr kumimoji="1" lang="en-US" altLang="zh-CN" dirty="0" err="1"/>
              <a:t>Poj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1758</a:t>
            </a:r>
            <a:endParaRPr kumimoji="1" lang="en-US" altLang="zh-CN" dirty="0"/>
          </a:p>
          <a:p>
            <a:r>
              <a:rPr kumimoji="1" lang="en-US" altLang="zh-CN" dirty="0" err="1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4569</a:t>
            </a:r>
            <a:endParaRPr kumimoji="1" lang="en-US" altLang="zh-CN" dirty="0"/>
          </a:p>
          <a:p>
            <a:r>
              <a:rPr kumimoji="1" lang="en-US" altLang="zh-CN" dirty="0"/>
              <a:t>NOIP 2017</a:t>
            </a:r>
            <a:r>
              <a:rPr kumimoji="1" lang="zh-CN" altLang="en-US" dirty="0"/>
              <a:t> 蚯蚓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3711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1227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4522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3676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线段树上每个节点维护这个</a:t>
            </a:r>
            <a:r>
              <a:rPr lang="zh-CN" altLang="en-US" dirty="0">
                <a:solidFill>
                  <a:srgbClr val="FF0000"/>
                </a:solidFill>
              </a:rPr>
              <a:t>区间的最大值 </a:t>
            </a:r>
            <a:r>
              <a:rPr lang="en-US" altLang="zh-CN" dirty="0">
                <a:solidFill>
                  <a:srgbClr val="FF0000"/>
                </a:solidFill>
              </a:rPr>
              <a:t>max, </a:t>
            </a:r>
            <a:r>
              <a:rPr lang="zh-CN" altLang="en-US" dirty="0">
                <a:solidFill>
                  <a:srgbClr val="FF0000"/>
                </a:solidFill>
              </a:rPr>
              <a:t>次大值 </a:t>
            </a:r>
            <a:r>
              <a:rPr lang="en-US" altLang="zh-CN" dirty="0">
                <a:solidFill>
                  <a:srgbClr val="FF0000"/>
                </a:solidFill>
              </a:rPr>
              <a:t>sec, </a:t>
            </a:r>
            <a:r>
              <a:rPr lang="zh-CN" altLang="en-US" dirty="0">
                <a:solidFill>
                  <a:srgbClr val="FF0000"/>
                </a:solidFill>
              </a:rPr>
              <a:t>最大值 个数 </a:t>
            </a:r>
            <a:r>
              <a:rPr lang="en-US" altLang="zh-CN" dirty="0">
                <a:solidFill>
                  <a:srgbClr val="FF0000"/>
                </a:solidFill>
              </a:rPr>
              <a:t>tot, </a:t>
            </a:r>
            <a:r>
              <a:rPr lang="zh-CN" altLang="en-US" dirty="0">
                <a:solidFill>
                  <a:srgbClr val="FF0000"/>
                </a:solidFill>
              </a:rPr>
              <a:t>区间和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en-US" altLang="zh-CN" dirty="0"/>
              <a:t>. </a:t>
            </a:r>
            <a:endParaRPr lang="zh-CN" altLang="en-US" dirty="0"/>
          </a:p>
          <a:p>
            <a:r>
              <a:rPr lang="zh-CN" altLang="en-US" dirty="0"/>
              <a:t>每次对整个区间取 </a:t>
            </a:r>
            <a:r>
              <a:rPr lang="en-US" altLang="zh-CN" dirty="0"/>
              <a:t>min(Ai, x) </a:t>
            </a:r>
            <a:r>
              <a:rPr lang="zh-CN" altLang="en-US" dirty="0"/>
              <a:t>的时候分 </a:t>
            </a:r>
            <a:r>
              <a:rPr lang="en-US" altLang="zh-CN" dirty="0"/>
              <a:t>3 </a:t>
            </a:r>
            <a:r>
              <a:rPr lang="zh-CN" altLang="en-US" dirty="0"/>
              <a:t>种情况讨论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1. x </a:t>
            </a:r>
            <a:r>
              <a:rPr lang="zh-CN" altLang="en-US" dirty="0"/>
              <a:t>≥ </a:t>
            </a:r>
            <a:r>
              <a:rPr lang="en-US" altLang="zh-CN" dirty="0"/>
              <a:t>max, </a:t>
            </a:r>
            <a:r>
              <a:rPr lang="zh-CN" altLang="en-US" dirty="0"/>
              <a:t>不用管</a:t>
            </a:r>
            <a:br>
              <a:rPr lang="zh-CN" altLang="en-US" dirty="0"/>
            </a:br>
            <a:r>
              <a:rPr lang="en-US" altLang="zh-CN" dirty="0"/>
              <a:t>2. sec &lt; x &lt; max, </a:t>
            </a:r>
            <a:r>
              <a:rPr lang="zh-CN" altLang="en-US" dirty="0"/>
              <a:t>可以直接维护 </a:t>
            </a:r>
            <a:r>
              <a:rPr lang="en-US" altLang="zh-CN" dirty="0"/>
              <a:t>sum</a:t>
            </a:r>
            <a:br>
              <a:rPr lang="en-US" altLang="zh-CN" dirty="0"/>
            </a:br>
            <a:r>
              <a:rPr lang="en-US" altLang="zh-CN" dirty="0"/>
              <a:t>3. x </a:t>
            </a:r>
            <a:r>
              <a:rPr lang="zh-CN" altLang="en-US" dirty="0"/>
              <a:t>≤ </a:t>
            </a:r>
            <a:r>
              <a:rPr lang="en-US" altLang="zh-CN" dirty="0"/>
              <a:t>sec, </a:t>
            </a:r>
            <a:r>
              <a:rPr lang="zh-CN" altLang="en-US" dirty="0"/>
              <a:t>递归处理 </a:t>
            </a:r>
            <a:endParaRPr lang="zh-CN" altLang="en-US" dirty="0"/>
          </a:p>
          <a:p>
            <a:r>
              <a:rPr lang="zh-CN" altLang="en-US" dirty="0"/>
              <a:t>这样做的复杂度可以证明是均摊 </a:t>
            </a:r>
            <a:r>
              <a:rPr lang="en-US" altLang="zh-CN" dirty="0"/>
              <a:t>O(log n) </a:t>
            </a:r>
            <a:r>
              <a:rPr lang="zh-CN" altLang="en-US" dirty="0"/>
              <a:t>的</a:t>
            </a:r>
            <a:r>
              <a:rPr lang="en-US" altLang="zh-CN" dirty="0"/>
              <a:t>, </a:t>
            </a:r>
            <a:r>
              <a:rPr lang="zh-CN" altLang="en-US" dirty="0"/>
              <a:t>详见参考文献</a:t>
            </a:r>
            <a:r>
              <a:rPr lang="en-US" altLang="zh-CN" dirty="0"/>
              <a:t>. </a:t>
            </a:r>
            <a:endParaRPr lang="zh-CN" altLang="en-US" dirty="0"/>
          </a:p>
          <a:p>
            <a:r>
              <a:rPr lang="en-US" altLang="zh-CN" dirty="0">
                <a:hlinkClick r:id="rId1"/>
              </a:rPr>
              <a:t>http://c-sunshine.blog.uoj.ac/blog/1270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HEOI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给出若干条二维平面上的线段</a:t>
            </a:r>
            <a:r>
              <a:rPr lang="en-US" altLang="zh-CN" dirty="0"/>
              <a:t>, </a:t>
            </a:r>
            <a:r>
              <a:rPr lang="zh-CN" altLang="en-US" dirty="0"/>
              <a:t>用 </a:t>
            </a:r>
            <a:r>
              <a:rPr lang="en-US" altLang="zh-CN" dirty="0"/>
              <a:t>(x1, y1), (x2, y2) </a:t>
            </a:r>
            <a:r>
              <a:rPr lang="zh-CN" altLang="en-US" dirty="0"/>
              <a:t>表示其两端点 坐标</a:t>
            </a:r>
            <a:r>
              <a:rPr lang="en-US" altLang="zh-CN" dirty="0"/>
              <a:t>, </a:t>
            </a:r>
            <a:r>
              <a:rPr lang="zh-CN" altLang="en-US" dirty="0"/>
              <a:t>现在要求支持两种操作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0 x1 y1 x2 y2: </a:t>
            </a:r>
            <a:r>
              <a:rPr lang="zh-CN" altLang="en-US" dirty="0"/>
              <a:t>表示加入一条新的线段 </a:t>
            </a:r>
            <a:r>
              <a:rPr lang="en-US" altLang="zh-CN" dirty="0"/>
              <a:t>(x1, y1) </a:t>
            </a:r>
            <a:r>
              <a:rPr lang="zh-CN" altLang="en-US" dirty="0"/>
              <a:t>− </a:t>
            </a:r>
            <a:r>
              <a:rPr lang="en-US" altLang="zh-CN" dirty="0"/>
              <a:t>(x2, y2)</a:t>
            </a:r>
            <a:endParaRPr lang="en-US" altLang="zh-CN" dirty="0"/>
          </a:p>
          <a:p>
            <a:r>
              <a:rPr lang="en-US" altLang="zh-CN" dirty="0"/>
              <a:t>1 x0: </a:t>
            </a:r>
            <a:r>
              <a:rPr lang="zh-CN" altLang="en-US" dirty="0"/>
              <a:t>询问所有线段中</a:t>
            </a:r>
            <a:r>
              <a:rPr lang="en-US" altLang="zh-CN" dirty="0"/>
              <a:t>, x </a:t>
            </a:r>
            <a:r>
              <a:rPr lang="zh-CN" altLang="en-US" dirty="0"/>
              <a:t>坐标在 </a:t>
            </a:r>
            <a:r>
              <a:rPr lang="en-US" altLang="zh-CN" dirty="0"/>
              <a:t>x0 </a:t>
            </a:r>
            <a:r>
              <a:rPr lang="zh-CN" altLang="en-US" dirty="0"/>
              <a:t>处的最高点的 </a:t>
            </a:r>
            <a:r>
              <a:rPr lang="en-US" altLang="zh-CN" dirty="0"/>
              <a:t>y </a:t>
            </a:r>
            <a:r>
              <a:rPr lang="zh-CN" altLang="en-US" dirty="0"/>
              <a:t>坐标是什 </a:t>
            </a:r>
            <a:endParaRPr lang="zh-CN" altLang="en-US" dirty="0"/>
          </a:p>
          <a:p>
            <a:r>
              <a:rPr lang="zh-CN" altLang="en-US" dirty="0"/>
              <a:t>么</a:t>
            </a:r>
            <a:r>
              <a:rPr lang="en-US" altLang="zh-CN" dirty="0"/>
              <a:t>, </a:t>
            </a:r>
            <a:r>
              <a:rPr lang="zh-CN" altLang="en-US" dirty="0"/>
              <a:t>如果对应位置没有线段</a:t>
            </a:r>
            <a:r>
              <a:rPr lang="en-US" altLang="zh-CN" dirty="0"/>
              <a:t>, </a:t>
            </a:r>
            <a:r>
              <a:rPr lang="zh-CN" altLang="en-US" dirty="0"/>
              <a:t>则输出 </a:t>
            </a:r>
            <a:r>
              <a:rPr lang="en-US" altLang="zh-CN" dirty="0"/>
              <a:t>0.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 ≤ 2×10^5 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考虑开一棵以 </a:t>
            </a:r>
            <a:r>
              <a:rPr lang="en-US" altLang="zh-CN" dirty="0"/>
              <a:t>x </a:t>
            </a:r>
            <a:r>
              <a:rPr lang="zh-CN" altLang="en-US" dirty="0"/>
              <a:t>坐标为关键字的线段树</a:t>
            </a:r>
            <a:r>
              <a:rPr lang="en-US" altLang="zh-CN" dirty="0"/>
              <a:t>, </a:t>
            </a:r>
            <a:r>
              <a:rPr lang="zh-CN" altLang="en-US" dirty="0"/>
              <a:t>其中每个线段树节点存储 一个线段</a:t>
            </a:r>
            <a:r>
              <a:rPr lang="en-US" altLang="zh-CN" dirty="0"/>
              <a:t>. </a:t>
            </a:r>
            <a:r>
              <a:rPr lang="zh-CN" altLang="en-US" dirty="0"/>
              <a:t>然后插入就直接定位 </a:t>
            </a:r>
            <a:r>
              <a:rPr lang="en-US" altLang="zh-CN" dirty="0"/>
              <a:t>log n </a:t>
            </a:r>
            <a:r>
              <a:rPr lang="zh-CN" altLang="en-US" dirty="0"/>
              <a:t>个区间插入</a:t>
            </a:r>
            <a:r>
              <a:rPr lang="en-US" altLang="zh-CN" dirty="0"/>
              <a:t>. </a:t>
            </a:r>
            <a:endParaRPr lang="zh-CN" altLang="en-US" dirty="0"/>
          </a:p>
          <a:p>
            <a:r>
              <a:rPr lang="zh-CN" altLang="en-US" dirty="0"/>
              <a:t>如果这个点 </a:t>
            </a:r>
            <a:r>
              <a:rPr lang="en-US" altLang="zh-CN" dirty="0"/>
              <a:t>[l, r] </a:t>
            </a:r>
            <a:r>
              <a:rPr lang="zh-CN" altLang="en-US" dirty="0"/>
              <a:t>已经有一个线段了</a:t>
            </a:r>
            <a:r>
              <a:rPr lang="en-US" altLang="zh-CN" dirty="0"/>
              <a:t>, </a:t>
            </a:r>
            <a:r>
              <a:rPr lang="zh-CN" altLang="en-US" dirty="0"/>
              <a:t>那么注意到一定有一个线段会 在 </a:t>
            </a:r>
            <a:r>
              <a:rPr lang="en-US" altLang="zh-CN" dirty="0"/>
              <a:t>[l, mid] </a:t>
            </a:r>
            <a:r>
              <a:rPr lang="zh-CN" altLang="en-US" dirty="0"/>
              <a:t>或是 </a:t>
            </a:r>
            <a:r>
              <a:rPr lang="en-US" altLang="zh-CN" dirty="0"/>
              <a:t>[mid + 1, r] </a:t>
            </a:r>
            <a:r>
              <a:rPr lang="zh-CN" altLang="en-US" dirty="0"/>
              <a:t>中一直是最大值</a:t>
            </a:r>
            <a:r>
              <a:rPr lang="en-US" altLang="zh-CN" dirty="0"/>
              <a:t>. </a:t>
            </a:r>
            <a:r>
              <a:rPr lang="zh-CN" altLang="en-US" dirty="0"/>
              <a:t>所以找出这个线段 </a:t>
            </a:r>
            <a:r>
              <a:rPr lang="en-US" altLang="zh-CN" dirty="0"/>
              <a:t>(</a:t>
            </a:r>
            <a:r>
              <a:rPr lang="zh-CN" altLang="en-US" dirty="0"/>
              <a:t>比一下中点对应的的 </a:t>
            </a:r>
            <a:r>
              <a:rPr lang="en-US" altLang="zh-CN" dirty="0"/>
              <a:t>y </a:t>
            </a:r>
            <a:r>
              <a:rPr lang="zh-CN" altLang="en-US" dirty="0"/>
              <a:t>就好了</a:t>
            </a:r>
            <a:r>
              <a:rPr lang="en-US" altLang="zh-CN" dirty="0"/>
              <a:t>), </a:t>
            </a:r>
            <a:r>
              <a:rPr lang="zh-CN" altLang="en-US" dirty="0"/>
              <a:t>然后这个点保留这个线段</a:t>
            </a:r>
            <a:r>
              <a:rPr lang="en-US" altLang="zh-CN" dirty="0"/>
              <a:t>, </a:t>
            </a:r>
            <a:r>
              <a:rPr lang="zh-CN" altLang="en-US" dirty="0"/>
              <a:t>另一条 线段下传到对应的一个儿子</a:t>
            </a:r>
            <a:r>
              <a:rPr lang="en-US" altLang="zh-CN" dirty="0"/>
              <a:t>. </a:t>
            </a:r>
            <a:endParaRPr lang="zh-CN" altLang="en-US" dirty="0"/>
          </a:p>
          <a:p>
            <a:r>
              <a:rPr lang="zh-CN" altLang="en-US" dirty="0"/>
              <a:t>注意到询问只能是整数</a:t>
            </a:r>
            <a:r>
              <a:rPr lang="en-US" altLang="zh-CN" dirty="0"/>
              <a:t>, </a:t>
            </a:r>
            <a:r>
              <a:rPr lang="zh-CN" altLang="en-US" dirty="0"/>
              <a:t>所以当我们到达底层节点还有线段需要下传时</a:t>
            </a:r>
            <a:r>
              <a:rPr lang="en-US" altLang="zh-CN" dirty="0"/>
              <a:t>, </a:t>
            </a:r>
            <a:r>
              <a:rPr lang="zh-CN" altLang="en-US" dirty="0"/>
              <a:t>可以直接忽略掉</a:t>
            </a:r>
            <a:r>
              <a:rPr lang="en-US" altLang="zh-CN" dirty="0"/>
              <a:t>.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等差子序列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给定排列 </a:t>
            </a:r>
            <a:r>
              <a:rPr lang="en-US" altLang="zh-CN" dirty="0"/>
              <a:t>P[1..N]</a:t>
            </a:r>
            <a:r>
              <a:rPr lang="zh-CN" altLang="en-US" dirty="0"/>
              <a:t>，求是否存在一个长度超过 </a:t>
            </a:r>
            <a:r>
              <a:rPr lang="en-US" altLang="zh-CN" dirty="0"/>
              <a:t>3 </a:t>
            </a:r>
            <a:r>
              <a:rPr lang="zh-CN" altLang="en-US" dirty="0"/>
              <a:t>的等差子序列。 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  <a:p>
            <a:r>
              <a:rPr lang="en-US" altLang="zh-CN" dirty="0"/>
              <a:t>N&lt;=10000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动态开点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主席树 </a:t>
            </a:r>
            <a:endParaRPr lang="en-US" altLang="zh-CN" dirty="0"/>
          </a:p>
          <a:p>
            <a:r>
              <a:rPr lang="zh-CN" altLang="en-US" dirty="0"/>
              <a:t>前缀和套线段树</a:t>
            </a:r>
            <a:endParaRPr lang="zh-CN" altLang="en-US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POJ</a:t>
            </a:r>
            <a:r>
              <a:rPr kumimoji="1" lang="zh-CN" altLang="en-US" dirty="0"/>
              <a:t> </a:t>
            </a:r>
            <a:r>
              <a:rPr kumimoji="1" lang="en-US" altLang="zh-CN" dirty="0"/>
              <a:t>2104:</a:t>
            </a:r>
            <a:r>
              <a:rPr kumimoji="1" lang="zh-CN" altLang="en-US" dirty="0"/>
              <a:t> 区间</a:t>
            </a:r>
            <a:r>
              <a:rPr kumimoji="1" lang="en-US" altLang="zh-CN" dirty="0"/>
              <a:t>K</a:t>
            </a:r>
            <a:r>
              <a:rPr kumimoji="1" lang="zh-CN" altLang="en-US" dirty="0"/>
              <a:t>大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2588: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树上</a:t>
            </a:r>
            <a:r>
              <a:rPr kumimoji="1" lang="zh-CN" altLang="en-US" dirty="0"/>
              <a:t>建主席树</a:t>
            </a:r>
            <a:endParaRPr kumimoji="1" lang="en-US" altLang="zh-CN" dirty="0"/>
          </a:p>
          <a:p>
            <a:r>
              <a:rPr kumimoji="1" lang="en-US" altLang="zh-CN" dirty="0" err="1"/>
              <a:t>Codechef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ForbiddenSum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可持久化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区间第 </a:t>
            </a:r>
            <a:r>
              <a:rPr lang="en-US" altLang="zh-CN" dirty="0"/>
              <a:t>k </a:t>
            </a:r>
            <a:r>
              <a:rPr lang="zh-CN" altLang="en-US" dirty="0"/>
              <a:t>大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给定一个长为 </a:t>
            </a:r>
            <a:r>
              <a:rPr lang="en-US" altLang="zh-CN" dirty="0"/>
              <a:t>n </a:t>
            </a:r>
            <a:r>
              <a:rPr lang="zh-CN" altLang="en-US" dirty="0"/>
              <a:t>的序列 </a:t>
            </a:r>
            <a:r>
              <a:rPr lang="en-US" altLang="zh-CN" dirty="0"/>
              <a:t>a, </a:t>
            </a:r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次操作。 </a:t>
            </a:r>
            <a:endParaRPr lang="en-US" altLang="zh-CN" dirty="0"/>
          </a:p>
          <a:p>
            <a:r>
              <a:rPr lang="zh-CN" altLang="en-US" dirty="0"/>
              <a:t>每次操作询问区间 </a:t>
            </a:r>
            <a:r>
              <a:rPr lang="en-US" altLang="zh-CN" dirty="0"/>
              <a:t>[l, r] </a:t>
            </a:r>
            <a:r>
              <a:rPr lang="zh-CN" altLang="en-US" dirty="0"/>
              <a:t>中第 </a:t>
            </a:r>
            <a:r>
              <a:rPr lang="en-US" altLang="zh-CN" dirty="0"/>
              <a:t>k </a:t>
            </a:r>
            <a:r>
              <a:rPr lang="zh-CN" altLang="en-US" dirty="0"/>
              <a:t>大的元素的值。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n, m ≤ 500000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我们考虑从 </a:t>
            </a:r>
            <a:r>
              <a:rPr lang="en-US" altLang="zh-CN" dirty="0"/>
              <a:t>1...n </a:t>
            </a:r>
            <a:r>
              <a:rPr lang="zh-CN" altLang="en-US" dirty="0"/>
              <a:t>逐次将 </a:t>
            </a:r>
            <a:r>
              <a:rPr lang="en-US" altLang="zh-CN" dirty="0" err="1"/>
              <a:t>ai</a:t>
            </a:r>
            <a:r>
              <a:rPr lang="en-US" altLang="zh-CN" dirty="0"/>
              <a:t> </a:t>
            </a:r>
            <a:r>
              <a:rPr lang="zh-CN" altLang="en-US" dirty="0"/>
              <a:t>加入到线段树中</a:t>
            </a:r>
            <a:r>
              <a:rPr lang="en-US" altLang="zh-CN" dirty="0"/>
              <a:t>, </a:t>
            </a:r>
            <a:r>
              <a:rPr lang="zh-CN" altLang="en-US" dirty="0"/>
              <a:t>并且是可持久化地加 入</a:t>
            </a:r>
            <a:r>
              <a:rPr lang="en-US" altLang="zh-CN" dirty="0"/>
              <a:t>, </a:t>
            </a:r>
            <a:r>
              <a:rPr lang="zh-CN" altLang="en-US" dirty="0"/>
              <a:t>也就是说保存了每次加入后的版本。加入了前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个元素的线段 树记为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/>
              <a:t>因为权值线段树是可加减的</a:t>
            </a:r>
            <a:r>
              <a:rPr lang="en-US" altLang="zh-CN" dirty="0"/>
              <a:t>, </a:t>
            </a:r>
            <a:r>
              <a:rPr lang="zh-CN" altLang="en-US" dirty="0"/>
              <a:t>因此区间 </a:t>
            </a:r>
            <a:r>
              <a:rPr lang="en-US" altLang="zh-CN" dirty="0"/>
              <a:t>[l, r] </a:t>
            </a:r>
            <a:r>
              <a:rPr lang="zh-CN" altLang="en-US" dirty="0"/>
              <a:t>的权值线段树就是 </a:t>
            </a:r>
            <a:r>
              <a:rPr lang="en-US" altLang="zh-CN" dirty="0"/>
              <a:t>T[r] </a:t>
            </a:r>
            <a:r>
              <a:rPr lang="zh-CN" altLang="en-US" dirty="0"/>
              <a:t>− </a:t>
            </a:r>
            <a:r>
              <a:rPr lang="en-US" altLang="zh-CN" dirty="0"/>
              <a:t>T[l</a:t>
            </a:r>
            <a:r>
              <a:rPr lang="zh-CN" altLang="en-US" dirty="0"/>
              <a:t>−</a:t>
            </a:r>
            <a:r>
              <a:rPr lang="en-US" altLang="zh-CN" dirty="0"/>
              <a:t>1], </a:t>
            </a:r>
            <a:r>
              <a:rPr lang="zh-CN" altLang="en-US" dirty="0"/>
              <a:t>在这棵线段树中查询第 </a:t>
            </a:r>
            <a:r>
              <a:rPr lang="en-US" altLang="zh-CN" dirty="0"/>
              <a:t>k </a:t>
            </a:r>
            <a:r>
              <a:rPr lang="zh-CN" altLang="en-US" dirty="0"/>
              <a:t>大的值即可。 </a:t>
            </a:r>
            <a:endParaRPr lang="zh-CN" altLang="en-US" dirty="0"/>
          </a:p>
          <a:p>
            <a:r>
              <a:rPr lang="zh-CN" altLang="en-US" dirty="0"/>
              <a:t>时空复杂度都是 </a:t>
            </a:r>
            <a:r>
              <a:rPr lang="en-US" altLang="zh-CN" dirty="0"/>
              <a:t>O(n log n)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Application>WPS 演示</Application>
  <PresentationFormat>宽屏</PresentationFormat>
  <Paragraphs>228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数据结构</vt:lpstr>
      <vt:lpstr>Gorgeous Sequence (hdu 5306) </vt:lpstr>
      <vt:lpstr>PowerPoint 演示文稿</vt:lpstr>
      <vt:lpstr>HEOI segment</vt:lpstr>
      <vt:lpstr>PowerPoint 演示文稿</vt:lpstr>
      <vt:lpstr>等差子序列 </vt:lpstr>
      <vt:lpstr>可持久化线段树 </vt:lpstr>
      <vt:lpstr>区间第 k 大 </vt:lpstr>
      <vt:lpstr>PowerPoint 演示文稿</vt:lpstr>
      <vt:lpstr>BZOJ 4299 Codechef FORBIDDENSUM</vt:lpstr>
      <vt:lpstr>分块</vt:lpstr>
      <vt:lpstr>BZOJ 1012</vt:lpstr>
      <vt:lpstr>Codechef FNCS</vt:lpstr>
      <vt:lpstr>莫队算法</vt:lpstr>
      <vt:lpstr>PowerPoint 演示文稿</vt:lpstr>
      <vt:lpstr>PowerPoint 演示文稿</vt:lpstr>
      <vt:lpstr>PowerPoint 演示文稿</vt:lpstr>
      <vt:lpstr>扩展</vt:lpstr>
      <vt:lpstr>练习</vt:lpstr>
      <vt:lpstr>NOI 2015 荷马史诗</vt:lpstr>
      <vt:lpstr>Review</vt:lpstr>
      <vt:lpstr>PowerPoint 演示文稿</vt:lpstr>
      <vt:lpstr>洛谷P4735</vt:lpstr>
      <vt:lpstr>NOI2011 阿狸的打字机</vt:lpstr>
      <vt:lpstr>PowerPoint 演示文稿</vt:lpstr>
      <vt:lpstr>PowerPoint 演示文稿</vt:lpstr>
      <vt:lpstr>NOI 2015 软件包管理器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STU</cp:lastModifiedBy>
  <cp:revision>115</cp:revision>
  <dcterms:created xsi:type="dcterms:W3CDTF">2019-10-01T21:09:00Z</dcterms:created>
  <dcterms:modified xsi:type="dcterms:W3CDTF">2019-10-02T08:49:24Z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