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1" r:id="rId2"/>
  </p:sldMasterIdLst>
  <p:notesMasterIdLst>
    <p:notesMasterId r:id="rId19"/>
  </p:notesMasterIdLst>
  <p:sldIdLst>
    <p:sldId id="1125" r:id="rId3"/>
    <p:sldId id="1127" r:id="rId4"/>
    <p:sldId id="1165" r:id="rId5"/>
    <p:sldId id="1177" r:id="rId6"/>
    <p:sldId id="1156" r:id="rId7"/>
    <p:sldId id="1181" r:id="rId8"/>
    <p:sldId id="1182" r:id="rId9"/>
    <p:sldId id="1183" r:id="rId10"/>
    <p:sldId id="1157" r:id="rId11"/>
    <p:sldId id="1158" r:id="rId12"/>
    <p:sldId id="1161" r:id="rId13"/>
    <p:sldId id="1163" r:id="rId14"/>
    <p:sldId id="1160" r:id="rId15"/>
    <p:sldId id="1162" r:id="rId16"/>
    <p:sldId id="1178" r:id="rId17"/>
    <p:sldId id="1179" r:id="rId1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30" d="100"/>
          <a:sy n="130" d="100"/>
        </p:scale>
        <p:origin x="110" y="250"/>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2019/11/15</a:t>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945412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191271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7770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743174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80900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722838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001582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57267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5020415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473805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3625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63299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143006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68210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2807726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67279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614482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1164312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98242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2619561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71137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758117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010470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43109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47227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7969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9653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2019/11/15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3530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2F288E0-7875-42C4-84C8-98DBBD3BF4D2}" type="datetimeFigureOut">
              <a:rPr lang="zh-CN" altLang="en-US" smtClean="0"/>
              <a:t>2019/11/15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1913091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F288E0-7875-42C4-84C8-98DBBD3BF4D2}" type="datetimeFigureOut">
              <a:rPr lang="zh-CN" altLang="en-US" smtClean="0"/>
              <a:t>2019/11/15</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271293"/>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48486" y="1397635"/>
            <a:ext cx="7495027" cy="1106805"/>
          </a:xfrm>
          <a:prstGeom prst="rect">
            <a:avLst/>
          </a:prstGeom>
          <a:noFill/>
          <a:ln>
            <a:noFill/>
          </a:ln>
        </p:spPr>
        <p:txBody>
          <a:bodyPr wrap="square" rtlCol="0" anchor="t">
            <a:spAutoFit/>
            <a:scene3d>
              <a:camera prst="orthographicFront"/>
              <a:lightRig rig="threePt" dir="t"/>
            </a:scene3d>
          </a:bodyPr>
          <a:lstStyle/>
          <a:p>
            <a:pPr algn="ctr"/>
            <a:r>
              <a:rPr lang="en-US" altLang="zh-CN" sz="6600"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CSP</a:t>
            </a:r>
            <a:r>
              <a:rPr lang="zh-CN" altLang="en-US" sz="6600"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注意事项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10576560" cy="706755"/>
          </a:xfrm>
          <a:prstGeom prst="rect">
            <a:avLst/>
          </a:prstGeom>
          <a:noFill/>
          <a:ln w="9525">
            <a:noFill/>
            <a:miter/>
          </a:ln>
        </p:spPr>
        <p:txBody>
          <a:bodyPr wrap="square" anchor="t">
            <a:spAutoFit/>
          </a:bodyPr>
          <a:lstStyle/>
          <a:p>
            <a:pPr lvl="0"/>
            <a:r>
              <a:rPr lang="zh-CN" altLang="en-US" sz="4000">
                <a:solidFill>
                  <a:schemeClr val="bg1"/>
                </a:solidFill>
                <a:latin typeface="黑体" panose="02010609060101010101" charset="-122"/>
                <a:ea typeface="黑体" panose="02010609060101010101" charset="-122"/>
              </a:rPr>
              <a:t>关于考试策略</a:t>
            </a:r>
          </a:p>
        </p:txBody>
      </p:sp>
      <p:sp>
        <p:nvSpPr>
          <p:cNvPr id="2" name="文本框 1"/>
          <p:cNvSpPr txBox="1"/>
          <p:nvPr/>
        </p:nvSpPr>
        <p:spPr>
          <a:xfrm>
            <a:off x="1198880" y="1609090"/>
            <a:ext cx="9873615" cy="2783326"/>
          </a:xfrm>
          <a:prstGeom prst="rect">
            <a:avLst/>
          </a:prstGeom>
          <a:noFill/>
          <a:ln w="9525">
            <a:noFill/>
            <a:miter/>
          </a:ln>
        </p:spPr>
        <p:txBody>
          <a:bodyPr wrap="square" anchor="t">
            <a:spAutoFit/>
          </a:bodyPr>
          <a:lstStyle/>
          <a:p>
            <a:pPr lvl="0" indent="601345" fontAlgn="auto">
              <a:lnSpc>
                <a:spcPct val="150000"/>
              </a:lnSpc>
            </a:pPr>
            <a:r>
              <a:rPr lang="zh-CN" sz="3000" dirty="0">
                <a:solidFill>
                  <a:schemeClr val="bg1"/>
                </a:solidFill>
                <a:latin typeface="Calibri" panose="020F0502020204030204" charset="0"/>
                <a:ea typeface="宋体" panose="02010600030101010101" pitchFamily="2" charset="-122"/>
                <a:sym typeface="+mn-ea"/>
              </a:rPr>
              <a:t>关于对拍：我认为</a:t>
            </a:r>
            <a:r>
              <a:rPr lang="en-US" altLang="zh-CN" sz="3000" dirty="0" err="1">
                <a:solidFill>
                  <a:schemeClr val="bg1"/>
                </a:solidFill>
                <a:latin typeface="Calibri" panose="020F0502020204030204" charset="0"/>
                <a:ea typeface="宋体" panose="02010600030101010101" pitchFamily="2" charset="-122"/>
                <a:sym typeface="+mn-ea"/>
              </a:rPr>
              <a:t>noip</a:t>
            </a:r>
            <a:r>
              <a:rPr lang="zh-CN" altLang="en-US" sz="3000" dirty="0">
                <a:solidFill>
                  <a:schemeClr val="bg1"/>
                </a:solidFill>
                <a:latin typeface="Calibri" panose="020F0502020204030204" charset="0"/>
                <a:ea typeface="宋体" panose="02010600030101010101" pitchFamily="2" charset="-122"/>
                <a:sym typeface="+mn-ea"/>
              </a:rPr>
              <a:t>的底线是顺利晋级，即使自己考得不漂亮，只要不出现大失分即可。</a:t>
            </a:r>
            <a:endParaRPr lang="en-US" altLang="zh-CN" sz="3000" dirty="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3000" dirty="0">
                <a:solidFill>
                  <a:schemeClr val="bg1"/>
                </a:solidFill>
                <a:latin typeface="Calibri" panose="020F0502020204030204" charset="0"/>
                <a:ea typeface="宋体" panose="02010600030101010101" pitchFamily="2" charset="-122"/>
                <a:sym typeface="+mn-ea"/>
              </a:rPr>
              <a:t>对于</a:t>
            </a:r>
            <a:r>
              <a:rPr lang="en-US" altLang="zh-CN" sz="3000" dirty="0">
                <a:solidFill>
                  <a:schemeClr val="bg1"/>
                </a:solidFill>
                <a:latin typeface="Calibri" panose="020F0502020204030204" charset="0"/>
                <a:ea typeface="宋体" panose="02010600030101010101" pitchFamily="2" charset="-122"/>
                <a:sym typeface="+mn-ea"/>
              </a:rPr>
              <a:t>1,2</a:t>
            </a:r>
            <a:r>
              <a:rPr lang="zh-CN" altLang="en-US" sz="3000" dirty="0">
                <a:solidFill>
                  <a:schemeClr val="bg1"/>
                </a:solidFill>
                <a:latin typeface="Calibri" panose="020F0502020204030204" charset="0"/>
                <a:ea typeface="宋体" panose="02010600030101010101" pitchFamily="2" charset="-122"/>
                <a:sym typeface="+mn-ea"/>
              </a:rPr>
              <a:t>题强烈建议在写出正解后立刻写一份暴力去对拍，然后在对拍的同时敲第</a:t>
            </a:r>
            <a:r>
              <a:rPr lang="en-US" altLang="zh-CN" sz="3000" dirty="0">
                <a:solidFill>
                  <a:schemeClr val="bg1"/>
                </a:solidFill>
                <a:latin typeface="Calibri" panose="020F0502020204030204" charset="0"/>
                <a:ea typeface="宋体" panose="02010600030101010101" pitchFamily="2" charset="-122"/>
                <a:sym typeface="+mn-ea"/>
              </a:rPr>
              <a:t>3</a:t>
            </a:r>
            <a:r>
              <a:rPr lang="zh-CN" altLang="en-US" sz="3000" dirty="0">
                <a:solidFill>
                  <a:schemeClr val="bg1"/>
                </a:solidFill>
                <a:latin typeface="Calibri" panose="020F0502020204030204" charset="0"/>
                <a:ea typeface="宋体" panose="02010600030101010101" pitchFamily="2" charset="-122"/>
                <a:sym typeface="+mn-ea"/>
              </a:rPr>
              <a:t>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10576560" cy="707886"/>
          </a:xfrm>
          <a:prstGeom prst="rect">
            <a:avLst/>
          </a:prstGeom>
          <a:noFill/>
          <a:ln w="9525">
            <a:noFill/>
            <a:miter/>
          </a:ln>
        </p:spPr>
        <p:txBody>
          <a:bodyPr wrap="square" anchor="t">
            <a:spAutoFit/>
          </a:bodyPr>
          <a:lstStyle/>
          <a:p>
            <a:pPr lvl="0"/>
            <a:r>
              <a:rPr lang="zh-CN" altLang="zh-CN" sz="4000" dirty="0">
                <a:solidFill>
                  <a:schemeClr val="bg1"/>
                </a:solidFill>
                <a:latin typeface="Calibri" panose="020F0502020204030204" charset="0"/>
                <a:sym typeface="+mn-ea"/>
              </a:rPr>
              <a:t>关于读题</a:t>
            </a:r>
            <a:endParaRPr lang="zh-CN" altLang="en-US" sz="4000" dirty="0">
              <a:solidFill>
                <a:schemeClr val="bg1"/>
              </a:solidFill>
              <a:latin typeface="黑体" panose="02010609060101010101" charset="-122"/>
              <a:ea typeface="黑体" panose="02010609060101010101" charset="-122"/>
            </a:endParaRPr>
          </a:p>
        </p:txBody>
      </p:sp>
      <p:sp>
        <p:nvSpPr>
          <p:cNvPr id="2" name="文本框 1"/>
          <p:cNvSpPr txBox="1"/>
          <p:nvPr/>
        </p:nvSpPr>
        <p:spPr>
          <a:xfrm>
            <a:off x="1198880" y="1609090"/>
            <a:ext cx="9873615" cy="1398332"/>
          </a:xfrm>
          <a:prstGeom prst="rect">
            <a:avLst/>
          </a:prstGeom>
          <a:noFill/>
          <a:ln w="9525">
            <a:noFill/>
            <a:miter/>
          </a:ln>
        </p:spPr>
        <p:txBody>
          <a:bodyPr wrap="square" anchor="t">
            <a:spAutoFit/>
          </a:bodyPr>
          <a:lstStyle/>
          <a:p>
            <a:pPr lvl="0" indent="601345" fontAlgn="auto">
              <a:lnSpc>
                <a:spcPct val="150000"/>
              </a:lnSpc>
            </a:pPr>
            <a:r>
              <a:rPr lang="zh-CN" sz="3000" dirty="0">
                <a:solidFill>
                  <a:schemeClr val="bg1"/>
                </a:solidFill>
                <a:latin typeface="Calibri" panose="020F0502020204030204" charset="0"/>
                <a:ea typeface="宋体" panose="02010600030101010101" pitchFamily="2" charset="-122"/>
                <a:sym typeface="+mn-ea"/>
              </a:rPr>
              <a:t>出现题目理解歧义可以举手问老师。</a:t>
            </a:r>
          </a:p>
          <a:p>
            <a:pPr lvl="0" indent="601345" fontAlgn="auto">
              <a:lnSpc>
                <a:spcPct val="150000"/>
              </a:lnSpc>
            </a:pPr>
            <a:r>
              <a:rPr lang="zh-CN" altLang="en-US" sz="3000" dirty="0">
                <a:solidFill>
                  <a:schemeClr val="bg1"/>
                </a:solidFill>
                <a:latin typeface="Calibri" panose="020F0502020204030204" charset="0"/>
                <a:ea typeface="宋体" panose="02010600030101010101" pitchFamily="2" charset="-122"/>
                <a:sym typeface="+mn-ea"/>
              </a:rPr>
              <a:t>要着重注意的是：变量的读入顺序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8880" y="1609090"/>
            <a:ext cx="9873615" cy="1957524"/>
          </a:xfrm>
          <a:prstGeom prst="rect">
            <a:avLst/>
          </a:prstGeom>
          <a:noFill/>
          <a:ln w="9525">
            <a:noFill/>
            <a:miter/>
          </a:ln>
        </p:spPr>
        <p:txBody>
          <a:bodyPr wrap="square" anchor="t">
            <a:spAutoFit/>
          </a:bodyPr>
          <a:lstStyle/>
          <a:p>
            <a:pPr lvl="0" indent="601345" fontAlgn="auto">
              <a:lnSpc>
                <a:spcPct val="150000"/>
              </a:lnSpc>
            </a:pPr>
            <a:r>
              <a:rPr lang="zh-CN" altLang="en-US" sz="2800" dirty="0">
                <a:solidFill>
                  <a:schemeClr val="bg1"/>
                </a:solidFill>
                <a:latin typeface="Calibri" panose="020F0502020204030204" charset="0"/>
                <a:ea typeface="宋体" panose="02010600030101010101" pitchFamily="2" charset="-122"/>
                <a:sym typeface="+mn-ea"/>
              </a:rPr>
              <a:t>检查</a:t>
            </a:r>
            <a:r>
              <a:rPr lang="zh-CN" sz="2800" dirty="0">
                <a:solidFill>
                  <a:schemeClr val="bg1"/>
                </a:solidFill>
                <a:latin typeface="Calibri" panose="020F0502020204030204" charset="0"/>
                <a:ea typeface="宋体" panose="02010600030101010101" pitchFamily="2" charset="-122"/>
                <a:sym typeface="+mn-ea"/>
              </a:rPr>
              <a:t>数组</a:t>
            </a:r>
            <a:r>
              <a:rPr lang="en-US" altLang="zh-CN" sz="2800" dirty="0">
                <a:solidFill>
                  <a:schemeClr val="bg1"/>
                </a:solidFill>
                <a:latin typeface="Calibri" panose="020F0502020204030204" charset="0"/>
                <a:ea typeface="宋体" panose="02010600030101010101" pitchFamily="2" charset="-122"/>
                <a:sym typeface="+mn-ea"/>
              </a:rPr>
              <a:t>maybe</a:t>
            </a:r>
            <a:r>
              <a:rPr lang="zh-CN" altLang="en-US" sz="2800" dirty="0">
                <a:solidFill>
                  <a:schemeClr val="bg1"/>
                </a:solidFill>
                <a:latin typeface="Calibri" panose="020F0502020204030204" charset="0"/>
                <a:ea typeface="宋体" panose="02010600030101010101" pitchFamily="2" charset="-122"/>
                <a:sym typeface="+mn-ea"/>
              </a:rPr>
              <a:t>越界（通过极限数据对拍）</a:t>
            </a:r>
            <a:r>
              <a:rPr lang="en-US" altLang="zh-CN" sz="2800" dirty="0">
                <a:solidFill>
                  <a:schemeClr val="bg1"/>
                </a:solidFill>
                <a:latin typeface="Calibri" panose="020F0502020204030204" charset="0"/>
                <a:ea typeface="宋体" panose="02010600030101010101" pitchFamily="2" charset="-122"/>
                <a:sym typeface="+mn-ea"/>
              </a:rPr>
              <a:t>or MLE</a:t>
            </a:r>
          </a:p>
          <a:p>
            <a:pPr lvl="0" indent="601345" fontAlgn="auto">
              <a:lnSpc>
                <a:spcPct val="150000"/>
              </a:lnSpc>
            </a:pPr>
            <a:r>
              <a:rPr lang="zh-CN" altLang="en-US" sz="2800" dirty="0">
                <a:solidFill>
                  <a:schemeClr val="bg1"/>
                </a:solidFill>
                <a:latin typeface="Calibri" panose="020F0502020204030204" charset="0"/>
                <a:ea typeface="宋体" panose="02010600030101010101" pitchFamily="2" charset="-122"/>
                <a:sym typeface="+mn-ea"/>
              </a:rPr>
              <a:t>变量名在</a:t>
            </a:r>
            <a:r>
              <a:rPr lang="en-US" altLang="zh-CN" sz="2800" dirty="0" err="1">
                <a:solidFill>
                  <a:schemeClr val="bg1"/>
                </a:solidFill>
                <a:latin typeface="Calibri" panose="020F0502020204030204" charset="0"/>
                <a:ea typeface="宋体" panose="02010600030101010101" pitchFamily="2" charset="-122"/>
                <a:sym typeface="+mn-ea"/>
              </a:rPr>
              <a:t>linux</a:t>
            </a:r>
            <a:r>
              <a:rPr lang="zh-CN" altLang="en-US" sz="2800" dirty="0">
                <a:solidFill>
                  <a:schemeClr val="bg1"/>
                </a:solidFill>
                <a:latin typeface="Calibri" panose="020F0502020204030204" charset="0"/>
                <a:ea typeface="宋体" panose="02010600030101010101" pitchFamily="2" charset="-122"/>
                <a:sym typeface="+mn-ea"/>
              </a:rPr>
              <a:t>下是否合法（解决办法是尽量不要用完整的英文单词命名变量，例如</a:t>
            </a:r>
            <a:r>
              <a:rPr lang="en-US" altLang="zh-CN" sz="2800" dirty="0">
                <a:solidFill>
                  <a:schemeClr val="bg1"/>
                </a:solidFill>
                <a:latin typeface="Calibri" panose="020F0502020204030204" charset="0"/>
                <a:ea typeface="宋体" panose="02010600030101010101" pitchFamily="2" charset="-122"/>
                <a:sym typeface="+mn-ea"/>
              </a:rPr>
              <a:t>hash</a:t>
            </a:r>
            <a:r>
              <a:rPr lang="zh-CN" altLang="en-US" sz="2800" dirty="0">
                <a:solidFill>
                  <a:schemeClr val="bg1"/>
                </a:solidFill>
                <a:latin typeface="Calibri" panose="020F0502020204030204" charset="0"/>
                <a:ea typeface="宋体" panose="02010600030101010101" pitchFamily="2" charset="-122"/>
                <a:sym typeface="+mn-ea"/>
              </a:rPr>
              <a:t>，</a:t>
            </a:r>
            <a:r>
              <a:rPr lang="en-US" altLang="zh-CN" sz="2800" dirty="0">
                <a:solidFill>
                  <a:schemeClr val="bg1"/>
                </a:solidFill>
                <a:latin typeface="Calibri" panose="020F0502020204030204" charset="0"/>
                <a:ea typeface="宋体" panose="02010600030101010101" pitchFamily="2" charset="-122"/>
                <a:sym typeface="+mn-ea"/>
              </a:rPr>
              <a:t>tube</a:t>
            </a:r>
            <a:r>
              <a:rPr lang="zh-CN" altLang="en-US" sz="2800" dirty="0">
                <a:solidFill>
                  <a:schemeClr val="bg1"/>
                </a:solidFill>
                <a:latin typeface="Calibri" panose="020F0502020204030204" charset="0"/>
                <a:ea typeface="宋体" panose="02010600030101010101" pitchFamily="2" charset="-122"/>
                <a:sym typeface="+mn-ea"/>
              </a:rPr>
              <a:t>，</a:t>
            </a:r>
            <a:r>
              <a:rPr lang="en-US" altLang="zh-CN" sz="2800" dirty="0">
                <a:solidFill>
                  <a:schemeClr val="bg1"/>
                </a:solidFill>
                <a:latin typeface="Calibri" panose="020F0502020204030204" charset="0"/>
                <a:ea typeface="宋体" panose="02010600030101010101" pitchFamily="2" charset="-122"/>
                <a:sym typeface="+mn-ea"/>
              </a:rPr>
              <a:t>sum</a:t>
            </a:r>
            <a:r>
              <a:rPr lang="zh-CN" altLang="en-US" sz="2800" dirty="0">
                <a:solidFill>
                  <a:schemeClr val="bg1"/>
                </a:solidFill>
                <a:latin typeface="Calibri" panose="020F0502020204030204" charset="0"/>
                <a:ea typeface="宋体" panose="02010600030101010101" pitchFamily="2" charset="-122"/>
                <a:sym typeface="+mn-ea"/>
              </a:rPr>
              <a:t>，</a:t>
            </a:r>
            <a:r>
              <a:rPr lang="en-US" altLang="zh-CN" sz="2800" dirty="0">
                <a:solidFill>
                  <a:schemeClr val="bg1"/>
                </a:solidFill>
                <a:latin typeface="Calibri" panose="020F0502020204030204" charset="0"/>
                <a:ea typeface="宋体" panose="02010600030101010101" pitchFamily="2" charset="-122"/>
                <a:sym typeface="+mn-ea"/>
              </a:rPr>
              <a:t>type</a:t>
            </a:r>
            <a:endParaRPr lang="zh-CN" altLang="en-US" sz="2800" dirty="0">
              <a:solidFill>
                <a:schemeClr val="bg1"/>
              </a:solidFill>
              <a:latin typeface="Calibri" panose="020F0502020204030204" charset="0"/>
              <a:ea typeface="宋体" panose="02010600030101010101" pitchFamily="2"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8880" y="1609090"/>
            <a:ext cx="9873615" cy="3475823"/>
          </a:xfrm>
          <a:prstGeom prst="rect">
            <a:avLst/>
          </a:prstGeom>
          <a:noFill/>
          <a:ln w="9525">
            <a:noFill/>
            <a:miter/>
          </a:ln>
        </p:spPr>
        <p:txBody>
          <a:bodyPr wrap="square" anchor="t">
            <a:spAutoFit/>
          </a:bodyPr>
          <a:lstStyle/>
          <a:p>
            <a:pPr lvl="0" indent="601345" fontAlgn="auto">
              <a:lnSpc>
                <a:spcPct val="150000"/>
              </a:lnSpc>
            </a:pPr>
            <a:r>
              <a:rPr lang="zh-CN" sz="3000" dirty="0">
                <a:solidFill>
                  <a:schemeClr val="bg1"/>
                </a:solidFill>
                <a:latin typeface="Calibri" panose="020F0502020204030204" charset="0"/>
                <a:ea typeface="宋体" panose="02010600030101010101" pitchFamily="2" charset="-122"/>
                <a:sym typeface="+mn-ea"/>
              </a:rPr>
              <a:t>关于时间的把握：个人认为在</a:t>
            </a:r>
            <a:r>
              <a:rPr lang="en-US" altLang="zh-CN" sz="3000" dirty="0">
                <a:solidFill>
                  <a:schemeClr val="bg1"/>
                </a:solidFill>
                <a:latin typeface="Calibri" panose="020F0502020204030204" charset="0"/>
                <a:ea typeface="宋体" panose="02010600030101010101" pitchFamily="2" charset="-122"/>
                <a:sym typeface="+mn-ea"/>
              </a:rPr>
              <a:t>1.5h</a:t>
            </a:r>
            <a:r>
              <a:rPr lang="zh-CN" altLang="en-US" sz="3000" dirty="0">
                <a:solidFill>
                  <a:schemeClr val="bg1"/>
                </a:solidFill>
                <a:latin typeface="Calibri" panose="020F0502020204030204" charset="0"/>
                <a:ea typeface="宋体" panose="02010600030101010101" pitchFamily="2" charset="-122"/>
                <a:sym typeface="+mn-ea"/>
              </a:rPr>
              <a:t>之前将</a:t>
            </a:r>
            <a:r>
              <a:rPr lang="en-US" altLang="zh-CN" sz="3000" dirty="0">
                <a:solidFill>
                  <a:schemeClr val="bg1"/>
                </a:solidFill>
                <a:latin typeface="Calibri" panose="020F0502020204030204" charset="0"/>
                <a:ea typeface="宋体" panose="02010600030101010101" pitchFamily="2" charset="-122"/>
                <a:sym typeface="+mn-ea"/>
              </a:rPr>
              <a:t>1,2</a:t>
            </a:r>
            <a:r>
              <a:rPr lang="zh-CN" altLang="en-US" sz="3000" dirty="0">
                <a:solidFill>
                  <a:schemeClr val="bg1"/>
                </a:solidFill>
                <a:latin typeface="Calibri" panose="020F0502020204030204" charset="0"/>
                <a:ea typeface="宋体" panose="02010600030101010101" pitchFamily="2" charset="-122"/>
                <a:sym typeface="+mn-ea"/>
              </a:rPr>
              <a:t>题写好并开始对拍时间就相当充分了。</a:t>
            </a:r>
          </a:p>
          <a:p>
            <a:pPr lvl="0" indent="601345" fontAlgn="auto">
              <a:lnSpc>
                <a:spcPct val="150000"/>
              </a:lnSpc>
            </a:pPr>
            <a:r>
              <a:rPr lang="zh-CN" altLang="en-US" sz="3000" dirty="0">
                <a:solidFill>
                  <a:schemeClr val="bg1"/>
                </a:solidFill>
                <a:latin typeface="Calibri" panose="020F0502020204030204" charset="0"/>
                <a:ea typeface="宋体" panose="02010600030101010101" pitchFamily="2" charset="-122"/>
                <a:sym typeface="+mn-ea"/>
              </a:rPr>
              <a:t>所以当自己剩余</a:t>
            </a:r>
            <a:r>
              <a:rPr lang="en-US" altLang="zh-CN" sz="3000" dirty="0">
                <a:solidFill>
                  <a:schemeClr val="bg1"/>
                </a:solidFill>
                <a:latin typeface="Calibri" panose="020F0502020204030204" charset="0"/>
                <a:ea typeface="宋体" panose="02010600030101010101" pitchFamily="2" charset="-122"/>
                <a:sym typeface="+mn-ea"/>
              </a:rPr>
              <a:t>0.5h</a:t>
            </a:r>
            <a:r>
              <a:rPr lang="zh-CN" altLang="en-US" sz="3000" dirty="0">
                <a:solidFill>
                  <a:schemeClr val="bg1"/>
                </a:solidFill>
                <a:latin typeface="Calibri" panose="020F0502020204030204" charset="0"/>
                <a:ea typeface="宋体" panose="02010600030101010101" pitchFamily="2" charset="-122"/>
                <a:sym typeface="+mn-ea"/>
              </a:rPr>
              <a:t>时，强烈建议立刻检查已写好的代码已挂好</a:t>
            </a:r>
            <a:r>
              <a:rPr lang="en-US" altLang="zh-CN" sz="3000" dirty="0" err="1">
                <a:solidFill>
                  <a:schemeClr val="bg1"/>
                </a:solidFill>
                <a:latin typeface="Calibri" panose="020F0502020204030204" charset="0"/>
                <a:ea typeface="宋体" panose="02010600030101010101" pitchFamily="2" charset="-122"/>
                <a:sym typeface="+mn-ea"/>
              </a:rPr>
              <a:t>freopen</a:t>
            </a:r>
            <a:r>
              <a:rPr lang="zh-CN" altLang="en-US" sz="3000" dirty="0">
                <a:solidFill>
                  <a:schemeClr val="bg1"/>
                </a:solidFill>
                <a:latin typeface="Calibri" panose="020F0502020204030204" charset="0"/>
                <a:ea typeface="宋体" panose="02010600030101010101" pitchFamily="2" charset="-122"/>
                <a:sym typeface="+mn-ea"/>
              </a:rPr>
              <a:t>并放在文件夹下，并检查文件名和文件夹名正确与否。很重要！！！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10576560" cy="706755"/>
          </a:xfrm>
          <a:prstGeom prst="rect">
            <a:avLst/>
          </a:prstGeom>
          <a:noFill/>
          <a:ln w="9525">
            <a:noFill/>
            <a:miter/>
          </a:ln>
        </p:spPr>
        <p:txBody>
          <a:bodyPr wrap="square" anchor="t">
            <a:spAutoFit/>
          </a:bodyPr>
          <a:lstStyle/>
          <a:p>
            <a:pPr lvl="0"/>
            <a:r>
              <a:rPr lang="zh-CN" altLang="en-US" sz="4000">
                <a:solidFill>
                  <a:schemeClr val="bg1"/>
                </a:solidFill>
                <a:latin typeface="黑体" panose="02010609060101010101" charset="-122"/>
                <a:ea typeface="黑体" panose="02010609060101010101" charset="-122"/>
              </a:rPr>
              <a:t>关于考试策略</a:t>
            </a:r>
          </a:p>
        </p:txBody>
      </p:sp>
      <p:sp>
        <p:nvSpPr>
          <p:cNvPr id="2" name="文本框 1"/>
          <p:cNvSpPr txBox="1"/>
          <p:nvPr/>
        </p:nvSpPr>
        <p:spPr>
          <a:xfrm>
            <a:off x="1198880" y="1609090"/>
            <a:ext cx="9873615" cy="2168525"/>
          </a:xfrm>
          <a:prstGeom prst="rect">
            <a:avLst/>
          </a:prstGeom>
          <a:noFill/>
          <a:ln w="9525">
            <a:noFill/>
            <a:miter/>
          </a:ln>
        </p:spPr>
        <p:txBody>
          <a:bodyPr wrap="square" anchor="t">
            <a:spAutoFit/>
          </a:bodyPr>
          <a:lstStyle/>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另外，距考试结束</a:t>
            </a:r>
            <a:r>
              <a:rPr lang="en-US" altLang="zh-CN" sz="3000">
                <a:solidFill>
                  <a:schemeClr val="bg1"/>
                </a:solidFill>
                <a:latin typeface="Calibri" panose="020F0502020204030204" charset="0"/>
                <a:ea typeface="宋体" panose="02010600030101010101" pitchFamily="2" charset="-122"/>
                <a:sym typeface="+mn-ea"/>
              </a:rPr>
              <a:t>0.5h</a:t>
            </a:r>
            <a:r>
              <a:rPr lang="zh-CN" altLang="en-US" sz="3000">
                <a:solidFill>
                  <a:schemeClr val="bg1"/>
                </a:solidFill>
                <a:latin typeface="Calibri" panose="020F0502020204030204" charset="0"/>
                <a:ea typeface="宋体" panose="02010600030101010101" pitchFamily="2" charset="-122"/>
                <a:sym typeface="+mn-ea"/>
              </a:rPr>
              <a:t>内时，除非即将完成，建议将未写的题的暴力补充完整，而不是思考或敲正解。（如果想搏一搏的话，建议把上页事项完成后再敲）</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10576560" cy="706755"/>
          </a:xfrm>
          <a:prstGeom prst="rect">
            <a:avLst/>
          </a:prstGeom>
          <a:noFill/>
          <a:ln w="9525">
            <a:noFill/>
            <a:miter/>
          </a:ln>
        </p:spPr>
        <p:txBody>
          <a:bodyPr wrap="square" anchor="t">
            <a:spAutoFit/>
          </a:bodyPr>
          <a:lstStyle/>
          <a:p>
            <a:pPr lvl="0"/>
            <a:r>
              <a:rPr lang="zh-CN" altLang="en-US" sz="4000" dirty="0">
                <a:solidFill>
                  <a:schemeClr val="bg1"/>
                </a:solidFill>
                <a:latin typeface="黑体" panose="02010609060101010101" charset="-122"/>
                <a:ea typeface="黑体" panose="02010609060101010101" charset="-122"/>
              </a:rPr>
              <a:t>关于考试心态</a:t>
            </a:r>
          </a:p>
        </p:txBody>
      </p:sp>
      <p:sp>
        <p:nvSpPr>
          <p:cNvPr id="2" name="文本框 1"/>
          <p:cNvSpPr txBox="1"/>
          <p:nvPr/>
        </p:nvSpPr>
        <p:spPr>
          <a:xfrm>
            <a:off x="1198880" y="1609090"/>
            <a:ext cx="10045700" cy="4542847"/>
          </a:xfrm>
          <a:prstGeom prst="rect">
            <a:avLst/>
          </a:prstGeom>
          <a:noFill/>
          <a:ln w="9525">
            <a:noFill/>
            <a:miter/>
          </a:ln>
        </p:spPr>
        <p:txBody>
          <a:bodyPr wrap="square" anchor="t">
            <a:spAutoFit/>
          </a:bodyPr>
          <a:lstStyle/>
          <a:p>
            <a:pPr lvl="0" indent="601345" fontAlgn="auto">
              <a:lnSpc>
                <a:spcPct val="150000"/>
              </a:lnSpc>
            </a:pPr>
            <a:r>
              <a:rPr lang="zh-CN" altLang="en-US" sz="2800" dirty="0">
                <a:solidFill>
                  <a:schemeClr val="bg1"/>
                </a:solidFill>
                <a:latin typeface="Calibri" panose="020F0502020204030204" charset="0"/>
                <a:ea typeface="宋体" panose="02010600030101010101" pitchFamily="2" charset="-122"/>
                <a:sym typeface="+mn-ea"/>
              </a:rPr>
              <a:t>思考时间不要过长，建议定</a:t>
            </a:r>
            <a:r>
              <a:rPr lang="en-US" altLang="zh-CN" sz="2800" dirty="0">
                <a:solidFill>
                  <a:schemeClr val="bg1"/>
                </a:solidFill>
                <a:latin typeface="Calibri" panose="020F0502020204030204" charset="0"/>
                <a:ea typeface="宋体" panose="02010600030101010101" pitchFamily="2" charset="-122"/>
                <a:sym typeface="+mn-ea"/>
              </a:rPr>
              <a:t>deadline</a:t>
            </a:r>
          </a:p>
          <a:p>
            <a:pPr lvl="0" indent="601345" fontAlgn="auto">
              <a:lnSpc>
                <a:spcPct val="150000"/>
              </a:lnSpc>
            </a:pPr>
            <a:r>
              <a:rPr lang="zh-CN" altLang="en-US" sz="2800" dirty="0">
                <a:solidFill>
                  <a:schemeClr val="bg1"/>
                </a:solidFill>
                <a:latin typeface="Calibri" panose="020F0502020204030204" charset="0"/>
                <a:ea typeface="宋体" panose="02010600030101010101" pitchFamily="2" charset="-122"/>
                <a:sym typeface="+mn-ea"/>
              </a:rPr>
              <a:t>如果实在紧张或想不出题就</a:t>
            </a:r>
            <a:r>
              <a:rPr lang="zh-CN" altLang="en-US" sz="2800" dirty="0">
                <a:solidFill>
                  <a:schemeClr val="bg1"/>
                </a:solidFill>
                <a:latin typeface="Calibri" panose="020F0502020204030204" charset="0"/>
                <a:sym typeface="+mn-ea"/>
              </a:rPr>
              <a:t>去上厕所</a:t>
            </a:r>
          </a:p>
          <a:p>
            <a:pPr indent="601345">
              <a:lnSpc>
                <a:spcPct val="150000"/>
              </a:lnSpc>
            </a:pPr>
            <a:r>
              <a:rPr lang="zh-CN" altLang="en-US" sz="2800" dirty="0">
                <a:solidFill>
                  <a:schemeClr val="bg1"/>
                </a:solidFill>
                <a:latin typeface="Calibri" panose="020F0502020204030204" charset="0"/>
                <a:sym typeface="+mn-ea"/>
              </a:rPr>
              <a:t>上厕所</a:t>
            </a:r>
          </a:p>
          <a:p>
            <a:pPr indent="601345">
              <a:lnSpc>
                <a:spcPct val="150000"/>
              </a:lnSpc>
            </a:pPr>
            <a:r>
              <a:rPr lang="zh-CN" altLang="en-US" sz="2800" dirty="0">
                <a:solidFill>
                  <a:schemeClr val="bg1"/>
                </a:solidFill>
                <a:latin typeface="Calibri" panose="020F0502020204030204" charset="0"/>
                <a:sym typeface="+mn-ea"/>
              </a:rPr>
              <a:t>上厕所</a:t>
            </a:r>
            <a:r>
              <a:rPr lang="zh-CN" altLang="en-US" sz="2800" dirty="0">
                <a:solidFill>
                  <a:schemeClr val="bg1"/>
                </a:solidFill>
                <a:latin typeface="Calibri" panose="020F0502020204030204" charset="0"/>
                <a:ea typeface="宋体" panose="02010600030101010101" pitchFamily="2" charset="-122"/>
                <a:sym typeface="+mn-ea"/>
              </a:rPr>
              <a:t>两天晚上睡觉跟平时一样就行，睡不着也没事，第二天泡一杯咖啡即可。</a:t>
            </a:r>
          </a:p>
          <a:p>
            <a:pPr lvl="0" indent="601345" fontAlgn="auto">
              <a:lnSpc>
                <a:spcPct val="150000"/>
              </a:lnSpc>
            </a:pPr>
            <a:r>
              <a:rPr lang="zh-CN" altLang="en-US" sz="2800" dirty="0">
                <a:solidFill>
                  <a:schemeClr val="bg1"/>
                </a:solidFill>
                <a:latin typeface="Calibri" panose="020F0502020204030204" charset="0"/>
                <a:ea typeface="宋体" panose="02010600030101010101" pitchFamily="2" charset="-122"/>
                <a:sym typeface="+mn-ea"/>
              </a:rPr>
              <a:t>第二场结束前坚决不讨论思路。</a:t>
            </a:r>
          </a:p>
          <a:p>
            <a:pPr lvl="0" indent="601345" fontAlgn="auto">
              <a:lnSpc>
                <a:spcPct val="150000"/>
              </a:lnSpc>
            </a:pPr>
            <a:r>
              <a:rPr lang="zh-CN" altLang="en-US" sz="2800" dirty="0">
                <a:solidFill>
                  <a:schemeClr val="bg1"/>
                </a:solidFill>
                <a:latin typeface="Calibri" panose="020F0502020204030204" charset="0"/>
                <a:ea typeface="宋体" panose="02010600030101010101" pitchFamily="2" charset="-122"/>
                <a:sym typeface="+mn-ea"/>
              </a:rPr>
              <a:t>不要补番。</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10576560" cy="706755"/>
          </a:xfrm>
          <a:prstGeom prst="rect">
            <a:avLst/>
          </a:prstGeom>
          <a:noFill/>
          <a:ln w="9525">
            <a:noFill/>
            <a:miter/>
          </a:ln>
        </p:spPr>
        <p:txBody>
          <a:bodyPr wrap="square" anchor="t">
            <a:spAutoFit/>
          </a:bodyPr>
          <a:lstStyle/>
          <a:p>
            <a:pPr lvl="0"/>
            <a:r>
              <a:rPr lang="zh-CN" altLang="en-US" sz="4000">
                <a:solidFill>
                  <a:schemeClr val="bg1"/>
                </a:solidFill>
                <a:latin typeface="黑体" panose="02010609060101010101" charset="-122"/>
                <a:ea typeface="黑体" panose="02010609060101010101" charset="-122"/>
              </a:rPr>
              <a:t>关于考试心态</a:t>
            </a:r>
          </a:p>
        </p:txBody>
      </p:sp>
      <p:sp>
        <p:nvSpPr>
          <p:cNvPr id="2" name="文本框 1"/>
          <p:cNvSpPr txBox="1"/>
          <p:nvPr/>
        </p:nvSpPr>
        <p:spPr>
          <a:xfrm>
            <a:off x="1198880" y="1609090"/>
            <a:ext cx="9873615" cy="2030095"/>
          </a:xfrm>
          <a:prstGeom prst="rect">
            <a:avLst/>
          </a:prstGeom>
          <a:noFill/>
          <a:ln w="9525">
            <a:noFill/>
            <a:miter/>
          </a:ln>
        </p:spPr>
        <p:txBody>
          <a:bodyPr wrap="square" anchor="t">
            <a:spAutoFit/>
          </a:bodyPr>
          <a:lstStyle/>
          <a:p>
            <a:pPr lvl="0" indent="601345" fontAlgn="auto">
              <a:lnSpc>
                <a:spcPct val="150000"/>
              </a:lnSpc>
            </a:pPr>
            <a:r>
              <a:rPr lang="en-US" altLang="zh-CN" sz="2800">
                <a:solidFill>
                  <a:schemeClr val="bg1"/>
                </a:solidFill>
                <a:latin typeface="Calibri" panose="020F0502020204030204" charset="0"/>
                <a:ea typeface="宋体" panose="02010600030101010101" pitchFamily="2" charset="-122"/>
                <a:sym typeface="+mn-ea"/>
              </a:rPr>
              <a:t>NOIP</a:t>
            </a:r>
            <a:r>
              <a:rPr lang="zh-CN" altLang="en-US" sz="2800">
                <a:solidFill>
                  <a:schemeClr val="bg1"/>
                </a:solidFill>
                <a:latin typeface="Calibri" panose="020F0502020204030204" charset="0"/>
                <a:ea typeface="宋体" panose="02010600030101010101" pitchFamily="2" charset="-122"/>
                <a:sym typeface="+mn-ea"/>
              </a:rPr>
              <a:t>不重要，只要顺利通过就好（其实省选也是，就</a:t>
            </a:r>
            <a:r>
              <a:rPr lang="en-US" altLang="zh-CN" sz="2800">
                <a:solidFill>
                  <a:schemeClr val="bg1"/>
                </a:solidFill>
                <a:latin typeface="Calibri" panose="020F0502020204030204" charset="0"/>
                <a:ea typeface="宋体" panose="02010600030101010101" pitchFamily="2" charset="-122"/>
                <a:sym typeface="+mn-ea"/>
              </a:rPr>
              <a:t>HE</a:t>
            </a:r>
            <a:r>
              <a:rPr lang="zh-CN" altLang="en-US" sz="2800">
                <a:solidFill>
                  <a:schemeClr val="bg1"/>
                </a:solidFill>
                <a:latin typeface="Calibri" panose="020F0502020204030204" charset="0"/>
                <a:ea typeface="宋体" panose="02010600030101010101" pitchFamily="2" charset="-122"/>
                <a:sym typeface="+mn-ea"/>
              </a:rPr>
              <a:t>的水平来看，进不了省队一般是因为</a:t>
            </a:r>
            <a:r>
              <a:rPr lang="en-US" altLang="zh-CN" sz="2800">
                <a:solidFill>
                  <a:schemeClr val="bg1"/>
                </a:solidFill>
                <a:latin typeface="Calibri" panose="020F0502020204030204" charset="0"/>
                <a:ea typeface="宋体" panose="02010600030101010101" pitchFamily="2" charset="-122"/>
                <a:sym typeface="+mn-ea"/>
              </a:rPr>
              <a:t>school kill</a:t>
            </a:r>
            <a:r>
              <a:rPr lang="zh-CN" altLang="en-US" sz="2800">
                <a:solidFill>
                  <a:schemeClr val="bg1"/>
                </a:solidFill>
                <a:latin typeface="Calibri" panose="020F0502020204030204" charset="0"/>
                <a:ea typeface="宋体" panose="02010600030101010101" pitchFamily="2" charset="-122"/>
                <a:sym typeface="+mn-ea"/>
              </a:rPr>
              <a:t>）。理论上</a:t>
            </a:r>
            <a:r>
              <a:rPr lang="en-US" altLang="zh-CN" sz="2800" strike="dblStrike">
                <a:solidFill>
                  <a:schemeClr val="bg1"/>
                </a:solidFill>
                <a:uFillTx/>
                <a:latin typeface="Calibri" panose="020F0502020204030204" charset="0"/>
                <a:ea typeface="宋体" panose="02010600030101010101" pitchFamily="2" charset="-122"/>
                <a:sym typeface="+mn-ea"/>
              </a:rPr>
              <a:t>SC</a:t>
            </a:r>
            <a:r>
              <a:rPr lang="zh-CN" altLang="en-US" sz="2800" strike="dblStrike">
                <a:solidFill>
                  <a:schemeClr val="bg1"/>
                </a:solidFill>
                <a:uFillTx/>
                <a:latin typeface="Calibri" panose="020F0502020204030204" charset="0"/>
                <a:ea typeface="宋体" panose="02010600030101010101" pitchFamily="2" charset="-122"/>
                <a:sym typeface="+mn-ea"/>
              </a:rPr>
              <a:t>和</a:t>
            </a:r>
            <a:r>
              <a:rPr lang="en-US" altLang="zh-CN" sz="2800">
                <a:solidFill>
                  <a:schemeClr val="bg1"/>
                </a:solidFill>
                <a:latin typeface="Calibri" panose="020F0502020204030204" charset="0"/>
                <a:ea typeface="宋体" panose="02010600030101010101" pitchFamily="2" charset="-122"/>
                <a:sym typeface="+mn-ea"/>
              </a:rPr>
              <a:t>NOI</a:t>
            </a:r>
            <a:r>
              <a:rPr lang="zh-CN" altLang="en-US" sz="2800">
                <a:solidFill>
                  <a:schemeClr val="bg1"/>
                </a:solidFill>
                <a:latin typeface="Calibri" panose="020F0502020204030204" charset="0"/>
                <a:ea typeface="宋体" panose="02010600030101010101" pitchFamily="2" charset="-122"/>
                <a:sym typeface="+mn-ea"/>
              </a:rPr>
              <a:t>有一场考好就行。</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8880" y="1609090"/>
            <a:ext cx="9873615" cy="2090829"/>
          </a:xfrm>
          <a:prstGeom prst="rect">
            <a:avLst/>
          </a:prstGeom>
          <a:noFill/>
          <a:ln w="9525">
            <a:noFill/>
            <a:miter/>
          </a:ln>
        </p:spPr>
        <p:txBody>
          <a:bodyPr wrap="square" anchor="t">
            <a:spAutoFit/>
          </a:bodyPr>
          <a:lstStyle/>
          <a:p>
            <a:pPr indent="601345">
              <a:lnSpc>
                <a:spcPct val="150000"/>
              </a:lnSpc>
            </a:pPr>
            <a:r>
              <a:rPr lang="zh-CN" altLang="zh-CN" sz="3000" b="1" dirty="0">
                <a:solidFill>
                  <a:schemeClr val="bg1"/>
                </a:solidFill>
                <a:latin typeface="Calibri" panose="020F0502020204030204" charset="0"/>
                <a:sym typeface="+mn-ea"/>
              </a:rPr>
              <a:t>接下来的话仅供参考。</a:t>
            </a:r>
          </a:p>
          <a:p>
            <a:pPr indent="601345">
              <a:lnSpc>
                <a:spcPct val="150000"/>
              </a:lnSpc>
            </a:pPr>
            <a:r>
              <a:rPr lang="zh-CN" altLang="zh-CN" sz="3000" b="1" dirty="0">
                <a:solidFill>
                  <a:schemeClr val="bg1"/>
                </a:solidFill>
                <a:latin typeface="Calibri" panose="020F0502020204030204" charset="0"/>
                <a:sym typeface="+mn-ea"/>
              </a:rPr>
              <a:t>接下来的话仅供参考。</a:t>
            </a:r>
            <a:endParaRPr lang="en-US" altLang="zh-CN" sz="3000" b="1" dirty="0">
              <a:solidFill>
                <a:schemeClr val="bg1"/>
              </a:solidFill>
              <a:latin typeface="Calibri" panose="020F0502020204030204" charset="0"/>
              <a:ea typeface="宋体" panose="02010600030101010101" pitchFamily="2" charset="-122"/>
              <a:sym typeface="+mn-ea"/>
            </a:endParaRPr>
          </a:p>
          <a:p>
            <a:pPr indent="601345">
              <a:lnSpc>
                <a:spcPct val="150000"/>
              </a:lnSpc>
            </a:pPr>
            <a:r>
              <a:rPr lang="zh-CN" altLang="zh-CN" sz="3000" b="1" dirty="0">
                <a:solidFill>
                  <a:schemeClr val="bg1"/>
                </a:solidFill>
                <a:latin typeface="Calibri" panose="020F0502020204030204" charset="0"/>
                <a:sym typeface="+mn-ea"/>
              </a:rPr>
              <a:t>接下来的话仅供参考。</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8880" y="1411605"/>
            <a:ext cx="9873615" cy="4168321"/>
          </a:xfrm>
          <a:prstGeom prst="rect">
            <a:avLst/>
          </a:prstGeom>
          <a:noFill/>
          <a:ln w="9525">
            <a:noFill/>
            <a:miter/>
          </a:ln>
        </p:spPr>
        <p:txBody>
          <a:bodyPr wrap="square" anchor="t">
            <a:spAutoFit/>
          </a:bodyPr>
          <a:lstStyle/>
          <a:p>
            <a:pPr lvl="0" indent="601345" fontAlgn="auto">
              <a:lnSpc>
                <a:spcPct val="150000"/>
              </a:lnSpc>
            </a:pPr>
            <a:r>
              <a:rPr lang="zh-CN" altLang="en-US" sz="3000" dirty="0">
                <a:solidFill>
                  <a:schemeClr val="bg1"/>
                </a:solidFill>
                <a:latin typeface="Calibri" panose="020F0502020204030204" charset="0"/>
                <a:ea typeface="宋体" panose="02010600030101010101" pitchFamily="2" charset="-122"/>
                <a:sym typeface="+mn-ea"/>
              </a:rPr>
              <a:t>数据结构：树状数组（区间改，单点查询，区间查询，二分）</a:t>
            </a:r>
            <a:r>
              <a:rPr lang="en-US" altLang="zh-CN" sz="3000" dirty="0">
                <a:solidFill>
                  <a:schemeClr val="bg1"/>
                </a:solidFill>
                <a:latin typeface="Calibri" panose="020F0502020204030204" charset="0"/>
                <a:ea typeface="宋体" panose="02010600030101010101" pitchFamily="2" charset="-122"/>
                <a:sym typeface="+mn-ea"/>
              </a:rPr>
              <a:t>set</a:t>
            </a:r>
            <a:r>
              <a:rPr lang="zh-CN" altLang="en-US" sz="3000" dirty="0">
                <a:solidFill>
                  <a:schemeClr val="bg1"/>
                </a:solidFill>
                <a:latin typeface="Calibri" panose="020F0502020204030204" charset="0"/>
                <a:ea typeface="宋体" panose="02010600030101010101" pitchFamily="2" charset="-122"/>
                <a:sym typeface="+mn-ea"/>
              </a:rPr>
              <a:t>，</a:t>
            </a:r>
            <a:r>
              <a:rPr lang="en-US" altLang="zh-CN" sz="3000" dirty="0">
                <a:solidFill>
                  <a:schemeClr val="bg1"/>
                </a:solidFill>
                <a:latin typeface="Calibri" panose="020F0502020204030204" charset="0"/>
                <a:ea typeface="宋体" panose="02010600030101010101" pitchFamily="2" charset="-122"/>
                <a:sym typeface="+mn-ea"/>
              </a:rPr>
              <a:t>map</a:t>
            </a:r>
            <a:r>
              <a:rPr lang="zh-CN" altLang="en-US" sz="3000" dirty="0">
                <a:solidFill>
                  <a:schemeClr val="bg1"/>
                </a:solidFill>
                <a:latin typeface="Calibri" panose="020F0502020204030204" charset="0"/>
                <a:ea typeface="宋体" panose="02010600030101010101" pitchFamily="2" charset="-122"/>
                <a:sym typeface="+mn-ea"/>
              </a:rPr>
              <a:t>，</a:t>
            </a:r>
            <a:r>
              <a:rPr lang="en-US" altLang="zh-CN" sz="3000" dirty="0" err="1">
                <a:solidFill>
                  <a:schemeClr val="bg1"/>
                </a:solidFill>
                <a:latin typeface="Calibri" panose="020F0502020204030204" charset="0"/>
                <a:ea typeface="宋体" panose="02010600030101010101" pitchFamily="2" charset="-122"/>
                <a:sym typeface="+mn-ea"/>
              </a:rPr>
              <a:t>st</a:t>
            </a:r>
            <a:r>
              <a:rPr lang="zh-CN" altLang="en-US" sz="3000" dirty="0">
                <a:solidFill>
                  <a:schemeClr val="bg1"/>
                </a:solidFill>
                <a:latin typeface="Calibri" panose="020F0502020204030204" charset="0"/>
                <a:ea typeface="宋体" panose="02010600030101010101" pitchFamily="2" charset="-122"/>
                <a:sym typeface="+mn-ea"/>
              </a:rPr>
              <a:t>，链表，欧拉序，剖分序上操作，线段树，平衡树？</a:t>
            </a:r>
            <a:endParaRPr lang="en-US" altLang="zh-CN" sz="3000" dirty="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3000" dirty="0">
                <a:solidFill>
                  <a:schemeClr val="bg1"/>
                </a:solidFill>
                <a:latin typeface="Calibri" panose="020F0502020204030204" charset="0"/>
                <a:ea typeface="宋体" panose="02010600030101010101" pitchFamily="2" charset="-122"/>
                <a:sym typeface="+mn-ea"/>
              </a:rPr>
              <a:t>图论：欧拉（回）路，朴素</a:t>
            </a:r>
            <a:r>
              <a:rPr lang="en-US" altLang="zh-CN" sz="3000" dirty="0" err="1">
                <a:solidFill>
                  <a:schemeClr val="bg1"/>
                </a:solidFill>
                <a:latin typeface="Calibri" panose="020F0502020204030204" charset="0"/>
                <a:ea typeface="宋体" panose="02010600030101010101" pitchFamily="2" charset="-122"/>
                <a:sym typeface="+mn-ea"/>
              </a:rPr>
              <a:t>dij</a:t>
            </a:r>
            <a:r>
              <a:rPr lang="zh-CN" altLang="en-US" sz="3000" dirty="0">
                <a:solidFill>
                  <a:schemeClr val="bg1"/>
                </a:solidFill>
                <a:latin typeface="Calibri" panose="020F0502020204030204" charset="0"/>
                <a:ea typeface="宋体" panose="02010600030101010101" pitchFamily="2" charset="-122"/>
                <a:sym typeface="+mn-ea"/>
              </a:rPr>
              <a:t>，</a:t>
            </a:r>
            <a:r>
              <a:rPr lang="en-US" altLang="zh-CN" sz="3000" dirty="0" err="1">
                <a:solidFill>
                  <a:schemeClr val="bg1"/>
                </a:solidFill>
                <a:latin typeface="Calibri" panose="020F0502020204030204" charset="0"/>
                <a:ea typeface="宋体" panose="02010600030101010101" pitchFamily="2" charset="-122"/>
                <a:sym typeface="+mn-ea"/>
              </a:rPr>
              <a:t>floyd</a:t>
            </a:r>
            <a:r>
              <a:rPr lang="zh-CN" altLang="en-US" sz="3000" dirty="0">
                <a:solidFill>
                  <a:schemeClr val="bg1"/>
                </a:solidFill>
                <a:latin typeface="Calibri" panose="020F0502020204030204" charset="0"/>
                <a:ea typeface="宋体" panose="02010600030101010101" pitchFamily="2" charset="-122"/>
                <a:sym typeface="+mn-ea"/>
              </a:rPr>
              <a:t>做最小有向图环，</a:t>
            </a:r>
            <a:r>
              <a:rPr lang="en-US" altLang="zh-CN" sz="3000" dirty="0" err="1">
                <a:solidFill>
                  <a:schemeClr val="bg1"/>
                </a:solidFill>
                <a:latin typeface="Calibri" panose="020F0502020204030204" charset="0"/>
                <a:ea typeface="宋体" panose="02010600030101010101" pitchFamily="2" charset="-122"/>
                <a:sym typeface="+mn-ea"/>
              </a:rPr>
              <a:t>tarjan</a:t>
            </a:r>
            <a:r>
              <a:rPr lang="zh-CN" altLang="en-US" sz="3000" dirty="0">
                <a:solidFill>
                  <a:schemeClr val="bg1"/>
                </a:solidFill>
                <a:latin typeface="Calibri" panose="020F0502020204030204" charset="0"/>
                <a:ea typeface="宋体" panose="02010600030101010101" pitchFamily="2" charset="-122"/>
                <a:sym typeface="+mn-ea"/>
              </a:rPr>
              <a:t>，差分约束，二分图相关，哈夫曼树，</a:t>
            </a:r>
            <a:r>
              <a:rPr lang="en-US" altLang="zh-CN" sz="3000" dirty="0" err="1">
                <a:solidFill>
                  <a:schemeClr val="bg1"/>
                </a:solidFill>
                <a:latin typeface="Calibri" panose="020F0502020204030204" charset="0"/>
                <a:ea typeface="宋体" panose="02010600030101010101" pitchFamily="2" charset="-122"/>
                <a:sym typeface="+mn-ea"/>
              </a:rPr>
              <a:t>prufer</a:t>
            </a:r>
            <a:r>
              <a:rPr lang="zh-CN" altLang="en-US" sz="3000" dirty="0">
                <a:solidFill>
                  <a:schemeClr val="bg1"/>
                </a:solidFill>
                <a:latin typeface="Calibri" panose="020F0502020204030204" charset="0"/>
                <a:ea typeface="宋体" panose="02010600030101010101" pitchFamily="2" charset="-122"/>
                <a:sym typeface="+mn-ea"/>
              </a:rPr>
              <a:t>，树上倍增；</a:t>
            </a:r>
            <a:endParaRPr lang="en-US" altLang="zh-CN" sz="3000" dirty="0">
              <a:solidFill>
                <a:schemeClr val="bg1"/>
              </a:solidFill>
              <a:latin typeface="Calibri" panose="020F0502020204030204" charset="0"/>
              <a:ea typeface="宋体" panose="02010600030101010101" pitchFamily="2"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9510" y="1447165"/>
            <a:ext cx="9873615" cy="4175759"/>
          </a:xfrm>
          <a:prstGeom prst="rect">
            <a:avLst/>
          </a:prstGeom>
          <a:noFill/>
          <a:ln w="9525">
            <a:noFill/>
            <a:miter/>
          </a:ln>
        </p:spPr>
        <p:txBody>
          <a:bodyPr wrap="square" anchor="t">
            <a:spAutoFit/>
          </a:bodyPr>
          <a:lstStyle/>
          <a:p>
            <a:pPr lvl="0" indent="601345" fontAlgn="auto">
              <a:lnSpc>
                <a:spcPct val="150000"/>
              </a:lnSpc>
            </a:pPr>
            <a:r>
              <a:rPr lang="zh-CN" altLang="en-US" sz="3000" dirty="0">
                <a:solidFill>
                  <a:schemeClr val="bg1"/>
                </a:solidFill>
                <a:latin typeface="Calibri" panose="020F0502020204030204" charset="0"/>
                <a:ea typeface="宋体" panose="02010600030101010101" pitchFamily="2" charset="-122"/>
                <a:sym typeface="+mn-ea"/>
              </a:rPr>
              <a:t>数学：置换，线性筛（求</a:t>
            </a:r>
            <a:r>
              <a:rPr lang="en-US" altLang="zh-CN" sz="3000" dirty="0" err="1">
                <a:solidFill>
                  <a:schemeClr val="bg1"/>
                </a:solidFill>
                <a:latin typeface="Calibri" panose="020F0502020204030204" charset="0"/>
                <a:ea typeface="宋体" panose="02010600030101010101" pitchFamily="2" charset="-122"/>
                <a:sym typeface="+mn-ea"/>
              </a:rPr>
              <a:t>prime&amp;phi&amp;inv</a:t>
            </a:r>
            <a:r>
              <a:rPr lang="zh-CN" altLang="en-US" sz="3000" dirty="0">
                <a:solidFill>
                  <a:schemeClr val="bg1"/>
                </a:solidFill>
                <a:latin typeface="Calibri" panose="020F0502020204030204" charset="0"/>
                <a:ea typeface="宋体" panose="02010600030101010101" pitchFamily="2" charset="-122"/>
                <a:sym typeface="+mn-ea"/>
              </a:rPr>
              <a:t>），整数划分，容斥，</a:t>
            </a:r>
            <a:r>
              <a:rPr lang="en-US" altLang="zh-CN" sz="3000" dirty="0" err="1">
                <a:solidFill>
                  <a:schemeClr val="bg1"/>
                </a:solidFill>
                <a:latin typeface="Calibri" panose="020F0502020204030204" charset="0"/>
                <a:ea typeface="宋体" panose="02010600030101010101" pitchFamily="2" charset="-122"/>
                <a:sym typeface="+mn-ea"/>
              </a:rPr>
              <a:t>exgcd</a:t>
            </a:r>
            <a:r>
              <a:rPr lang="zh-CN" altLang="en-US" sz="3000" dirty="0">
                <a:solidFill>
                  <a:schemeClr val="bg1"/>
                </a:solidFill>
                <a:latin typeface="Calibri" panose="020F0502020204030204" charset="0"/>
                <a:ea typeface="宋体" panose="02010600030101010101" pitchFamily="2" charset="-122"/>
                <a:sym typeface="+mn-ea"/>
              </a:rPr>
              <a:t>，</a:t>
            </a:r>
            <a:r>
              <a:rPr lang="en-US" altLang="zh-CN" sz="3000" dirty="0">
                <a:solidFill>
                  <a:schemeClr val="bg1"/>
                </a:solidFill>
                <a:latin typeface="Calibri" panose="020F0502020204030204" charset="0"/>
                <a:ea typeface="宋体" panose="02010600030101010101" pitchFamily="2" charset="-122"/>
                <a:sym typeface="+mn-ea"/>
              </a:rPr>
              <a:t>CRT</a:t>
            </a:r>
            <a:r>
              <a:rPr lang="zh-CN" altLang="en-US" sz="3000" dirty="0">
                <a:solidFill>
                  <a:schemeClr val="bg1"/>
                </a:solidFill>
                <a:latin typeface="Calibri" panose="020F0502020204030204" charset="0"/>
                <a:ea typeface="宋体" panose="02010600030101010101" pitchFamily="2" charset="-122"/>
                <a:sym typeface="+mn-ea"/>
              </a:rPr>
              <a:t>，计算几何（凸包）</a:t>
            </a:r>
          </a:p>
          <a:p>
            <a:pPr lvl="0" indent="601345" fontAlgn="auto">
              <a:lnSpc>
                <a:spcPct val="150000"/>
              </a:lnSpc>
            </a:pPr>
            <a:r>
              <a:rPr lang="zh-CN" altLang="en-US" sz="3000" dirty="0">
                <a:solidFill>
                  <a:schemeClr val="bg1"/>
                </a:solidFill>
                <a:latin typeface="Calibri" panose="020F0502020204030204" charset="0"/>
                <a:ea typeface="宋体" panose="02010600030101010101" pitchFamily="2" charset="-122"/>
                <a:sym typeface="+mn-ea"/>
              </a:rPr>
              <a:t>字符串：</a:t>
            </a:r>
            <a:r>
              <a:rPr lang="en-US" altLang="zh-CN" sz="3000" dirty="0" err="1">
                <a:solidFill>
                  <a:schemeClr val="bg1"/>
                </a:solidFill>
                <a:latin typeface="Calibri" panose="020F0502020204030204" charset="0"/>
                <a:ea typeface="宋体" panose="02010600030101010101" pitchFamily="2" charset="-122"/>
                <a:sym typeface="+mn-ea"/>
              </a:rPr>
              <a:t>kmp</a:t>
            </a:r>
            <a:r>
              <a:rPr lang="zh-CN" altLang="en-US" sz="3000" dirty="0">
                <a:solidFill>
                  <a:schemeClr val="bg1"/>
                </a:solidFill>
                <a:latin typeface="Calibri" panose="020F0502020204030204" charset="0"/>
                <a:ea typeface="宋体" panose="02010600030101010101" pitchFamily="2" charset="-122"/>
                <a:sym typeface="+mn-ea"/>
              </a:rPr>
              <a:t>，</a:t>
            </a:r>
            <a:r>
              <a:rPr lang="en-US" altLang="zh-CN" sz="3000" dirty="0" err="1">
                <a:solidFill>
                  <a:schemeClr val="bg1"/>
                </a:solidFill>
                <a:latin typeface="Calibri" panose="020F0502020204030204" charset="0"/>
                <a:ea typeface="宋体" panose="02010600030101010101" pitchFamily="2" charset="-122"/>
                <a:sym typeface="+mn-ea"/>
              </a:rPr>
              <a:t>trie</a:t>
            </a:r>
            <a:r>
              <a:rPr lang="zh-CN" altLang="en-US" sz="3000" dirty="0">
                <a:solidFill>
                  <a:schemeClr val="bg1"/>
                </a:solidFill>
                <a:latin typeface="Calibri" panose="020F0502020204030204" charset="0"/>
                <a:ea typeface="宋体" panose="02010600030101010101" pitchFamily="2" charset="-122"/>
                <a:sym typeface="+mn-ea"/>
              </a:rPr>
              <a:t>树</a:t>
            </a:r>
            <a:r>
              <a:rPr lang="en-US" altLang="zh-CN" sz="3000" dirty="0">
                <a:solidFill>
                  <a:schemeClr val="bg1"/>
                </a:solidFill>
                <a:latin typeface="Calibri" panose="020F0502020204030204" charset="0"/>
                <a:ea typeface="宋体" panose="02010600030101010101" pitchFamily="2" charset="-122"/>
                <a:sym typeface="+mn-ea"/>
              </a:rPr>
              <a:t>&amp;</a:t>
            </a:r>
            <a:r>
              <a:rPr lang="zh-CN" altLang="en-US" sz="3000" dirty="0">
                <a:solidFill>
                  <a:schemeClr val="bg1"/>
                </a:solidFill>
                <a:latin typeface="Calibri" panose="020F0502020204030204" charset="0"/>
                <a:ea typeface="宋体" panose="02010600030101010101" pitchFamily="2" charset="-122"/>
                <a:sym typeface="+mn-ea"/>
              </a:rPr>
              <a:t>图</a:t>
            </a:r>
            <a:r>
              <a:rPr lang="en-US" altLang="zh-CN" sz="3000" dirty="0">
                <a:solidFill>
                  <a:schemeClr val="bg1"/>
                </a:solidFill>
                <a:latin typeface="Calibri" panose="020F0502020204030204" charset="0"/>
                <a:ea typeface="宋体" panose="02010600030101010101" pitchFamily="2" charset="-122"/>
                <a:sym typeface="+mn-ea"/>
              </a:rPr>
              <a:t>&amp;AC</a:t>
            </a:r>
            <a:r>
              <a:rPr lang="zh-CN" altLang="en-US" sz="3000" dirty="0">
                <a:solidFill>
                  <a:schemeClr val="bg1"/>
                </a:solidFill>
                <a:latin typeface="Calibri" panose="020F0502020204030204" charset="0"/>
                <a:ea typeface="宋体" panose="02010600030101010101" pitchFamily="2" charset="-122"/>
                <a:sym typeface="+mn-ea"/>
              </a:rPr>
              <a:t>自动机，</a:t>
            </a:r>
            <a:r>
              <a:rPr lang="en-US" altLang="zh-CN" sz="3000" dirty="0" err="1">
                <a:solidFill>
                  <a:schemeClr val="bg1"/>
                </a:solidFill>
                <a:latin typeface="Calibri" panose="020F0502020204030204" charset="0"/>
                <a:ea typeface="宋体" panose="02010600030101010101" pitchFamily="2" charset="-122"/>
                <a:sym typeface="+mn-ea"/>
              </a:rPr>
              <a:t>manachar</a:t>
            </a:r>
            <a:r>
              <a:rPr lang="zh-CN" altLang="en-US" sz="3000" dirty="0">
                <a:solidFill>
                  <a:schemeClr val="bg1"/>
                </a:solidFill>
                <a:latin typeface="Calibri" panose="020F0502020204030204" charset="0"/>
                <a:ea typeface="宋体" panose="02010600030101010101" pitchFamily="2" charset="-122"/>
                <a:sym typeface="+mn-ea"/>
              </a:rPr>
              <a:t>；哈希（双模数）</a:t>
            </a:r>
          </a:p>
          <a:p>
            <a:pPr lvl="0" indent="601345" fontAlgn="auto">
              <a:lnSpc>
                <a:spcPct val="150000"/>
              </a:lnSpc>
            </a:pPr>
            <a:r>
              <a:rPr lang="zh-CN" altLang="en-US" sz="3000" dirty="0">
                <a:solidFill>
                  <a:schemeClr val="bg1"/>
                </a:solidFill>
                <a:latin typeface="Calibri" panose="020F0502020204030204" charset="0"/>
                <a:ea typeface="宋体" panose="02010600030101010101" pitchFamily="2" charset="-122"/>
                <a:sym typeface="+mn-ea"/>
              </a:rPr>
              <a:t>奇怪的东西：读入优化，高精度；</a:t>
            </a:r>
          </a:p>
          <a:p>
            <a:pPr lvl="0" indent="601345" fontAlgn="auto">
              <a:lnSpc>
                <a:spcPct val="150000"/>
              </a:lnSpc>
            </a:pPr>
            <a:endParaRPr lang="en-US" altLang="zh-CN" sz="3000" dirty="0">
              <a:solidFill>
                <a:schemeClr val="bg1"/>
              </a:solidFill>
              <a:latin typeface="Calibri" panose="020F0502020204030204" charset="0"/>
              <a:ea typeface="宋体" panose="02010600030101010101" pitchFamily="2"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10576560" cy="706755"/>
          </a:xfrm>
          <a:prstGeom prst="rect">
            <a:avLst/>
          </a:prstGeom>
          <a:noFill/>
          <a:ln w="9525">
            <a:noFill/>
            <a:miter/>
          </a:ln>
        </p:spPr>
        <p:txBody>
          <a:bodyPr wrap="square" anchor="t">
            <a:spAutoFit/>
          </a:bodyPr>
          <a:lstStyle/>
          <a:p>
            <a:pPr lvl="0"/>
            <a:r>
              <a:rPr lang="zh-CN" altLang="en-US" sz="4000">
                <a:solidFill>
                  <a:schemeClr val="bg1"/>
                </a:solidFill>
                <a:latin typeface="黑体" panose="02010609060101010101" charset="-122"/>
                <a:ea typeface="黑体" panose="02010609060101010101" charset="-122"/>
              </a:rPr>
              <a:t>关于考试策略</a:t>
            </a:r>
          </a:p>
        </p:txBody>
      </p:sp>
      <p:sp>
        <p:nvSpPr>
          <p:cNvPr id="2" name="文本框 1"/>
          <p:cNvSpPr txBox="1"/>
          <p:nvPr/>
        </p:nvSpPr>
        <p:spPr>
          <a:xfrm>
            <a:off x="1198880" y="1609090"/>
            <a:ext cx="9873615" cy="4707890"/>
          </a:xfrm>
          <a:prstGeom prst="rect">
            <a:avLst/>
          </a:prstGeom>
          <a:noFill/>
          <a:ln w="9525">
            <a:noFill/>
            <a:miter/>
          </a:ln>
        </p:spPr>
        <p:txBody>
          <a:bodyPr wrap="square" anchor="t">
            <a:spAutoFit/>
          </a:bodyPr>
          <a:lstStyle/>
          <a:p>
            <a:pPr lvl="0" indent="601345" fontAlgn="auto">
              <a:lnSpc>
                <a:spcPct val="150000"/>
              </a:lnSpc>
            </a:pPr>
            <a:r>
              <a:rPr lang="zh-CN" altLang="en-US" sz="4000">
                <a:solidFill>
                  <a:schemeClr val="bg1"/>
                </a:solidFill>
                <a:latin typeface="Calibri" panose="020F0502020204030204" charset="0"/>
                <a:ea typeface="宋体" panose="02010600030101010101" pitchFamily="2" charset="-122"/>
                <a:sym typeface="+mn-ea"/>
              </a:rPr>
              <a:t>不要慌。</a:t>
            </a:r>
          </a:p>
          <a:p>
            <a:pPr lvl="0" indent="601345" fontAlgn="auto">
              <a:lnSpc>
                <a:spcPct val="150000"/>
              </a:lnSpc>
            </a:pPr>
            <a:r>
              <a:rPr lang="zh-CN" altLang="en-US" sz="4000">
                <a:solidFill>
                  <a:schemeClr val="bg1"/>
                </a:solidFill>
                <a:latin typeface="Calibri" panose="020F0502020204030204" charset="0"/>
                <a:ea typeface="宋体" panose="02010600030101010101" pitchFamily="2" charset="-122"/>
                <a:sym typeface="+mn-ea"/>
              </a:rPr>
              <a:t>不要慌。</a:t>
            </a:r>
          </a:p>
          <a:p>
            <a:pPr lvl="0" indent="601345" fontAlgn="auto">
              <a:lnSpc>
                <a:spcPct val="150000"/>
              </a:lnSpc>
            </a:pPr>
            <a:r>
              <a:rPr lang="zh-CN" altLang="en-US" sz="4000">
                <a:solidFill>
                  <a:schemeClr val="bg1"/>
                </a:solidFill>
                <a:latin typeface="Calibri" panose="020F0502020204030204" charset="0"/>
                <a:ea typeface="宋体" panose="02010600030101010101" pitchFamily="2" charset="-122"/>
                <a:sym typeface="+mn-ea"/>
              </a:rPr>
              <a:t>不要慌。</a:t>
            </a:r>
          </a:p>
          <a:p>
            <a:pPr lvl="0" indent="601345" fontAlgn="auto">
              <a:lnSpc>
                <a:spcPct val="150000"/>
              </a:lnSpc>
            </a:pPr>
            <a:endParaRPr lang="zh-CN" altLang="en-US" sz="4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4000">
                <a:solidFill>
                  <a:schemeClr val="bg1"/>
                </a:solidFill>
                <a:latin typeface="Calibri" panose="020F0502020204030204" charset="0"/>
                <a:ea typeface="宋体" panose="02010600030101010101" pitchFamily="2" charset="-122"/>
                <a:sym typeface="+mn-ea"/>
              </a:rPr>
              <a:t>重要的事情说三遍。</a:t>
            </a:r>
            <a:endParaRPr lang="zh-CN" altLang="en-US" sz="2800">
              <a:solidFill>
                <a:schemeClr val="bg1"/>
              </a:solidFill>
              <a:latin typeface="Calibri" panose="020F0502020204030204" charset="0"/>
              <a:ea typeface="宋体" panose="02010600030101010101" pitchFamily="2"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94E6F-EB2D-41B8-BAB9-B617347EDE6A}"/>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6DCBD28-305A-4813-962B-C18FEECE31BF}"/>
              </a:ext>
            </a:extLst>
          </p:cNvPr>
          <p:cNvSpPr>
            <a:spLocks noGrp="1"/>
          </p:cNvSpPr>
          <p:nvPr>
            <p:ph idx="1"/>
          </p:nvPr>
        </p:nvSpPr>
        <p:spPr/>
        <p:txBody>
          <a:bodyPr/>
          <a:lstStyle/>
          <a:p>
            <a:r>
              <a:rPr lang="en-US" altLang="zh-CN" dirty="0">
                <a:solidFill>
                  <a:schemeClr val="bg1"/>
                </a:solidFill>
              </a:rPr>
              <a:t>1.</a:t>
            </a:r>
            <a:r>
              <a:rPr lang="zh-CN" altLang="en-US" dirty="0">
                <a:solidFill>
                  <a:schemeClr val="bg1"/>
                </a:solidFill>
              </a:rPr>
              <a:t>良好的心态是必须的，不冷静只会让自己水平暴跌。</a:t>
            </a:r>
          </a:p>
          <a:p>
            <a:r>
              <a:rPr lang="en-US" altLang="zh-CN" dirty="0">
                <a:solidFill>
                  <a:schemeClr val="bg1"/>
                </a:solidFill>
              </a:rPr>
              <a:t>2.</a:t>
            </a:r>
            <a:r>
              <a:rPr lang="zh-CN" altLang="en-US" dirty="0">
                <a:solidFill>
                  <a:schemeClr val="bg1"/>
                </a:solidFill>
              </a:rPr>
              <a:t>首先把题目都认真的看一遍，绝对不要看错题目，保险起见可以使用看两遍的方法，确保题意是对的，不要放过任何可能重要的条件，可能只写在数据范围里！</a:t>
            </a:r>
            <a:endParaRPr lang="en-US" altLang="zh-CN" dirty="0">
              <a:solidFill>
                <a:schemeClr val="bg1"/>
              </a:solidFill>
            </a:endParaRPr>
          </a:p>
          <a:p>
            <a:r>
              <a:rPr lang="en-US" altLang="zh-CN" dirty="0">
                <a:solidFill>
                  <a:schemeClr val="bg1"/>
                </a:solidFill>
              </a:rPr>
              <a:t>3.</a:t>
            </a:r>
            <a:r>
              <a:rPr lang="zh-CN" altLang="en-US" dirty="0">
                <a:solidFill>
                  <a:schemeClr val="bg1"/>
                </a:solidFill>
              </a:rPr>
              <a:t>对每一题，都使用自己平常的方法做一做，而不是看到会的就立刻去写。这个时间每题不要过长。</a:t>
            </a:r>
          </a:p>
          <a:p>
            <a:r>
              <a:rPr lang="en-US" altLang="zh-CN" dirty="0">
                <a:solidFill>
                  <a:schemeClr val="bg1"/>
                </a:solidFill>
              </a:rPr>
              <a:t>4.</a:t>
            </a:r>
            <a:r>
              <a:rPr lang="zh-CN" altLang="en-US" dirty="0">
                <a:solidFill>
                  <a:schemeClr val="bg1"/>
                </a:solidFill>
              </a:rPr>
              <a:t>在此基础上决定一个良好的做题顺序。</a:t>
            </a:r>
          </a:p>
          <a:p>
            <a:endParaRPr lang="zh-CN" altLang="en-US" dirty="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184940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9A7A1-B166-4CC2-BF89-21035EBD9B8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B832D09D-26C1-4501-8067-371FD366DA48}"/>
              </a:ext>
            </a:extLst>
          </p:cNvPr>
          <p:cNvSpPr>
            <a:spLocks noGrp="1"/>
          </p:cNvSpPr>
          <p:nvPr>
            <p:ph idx="1"/>
          </p:nvPr>
        </p:nvSpPr>
        <p:spPr/>
        <p:txBody>
          <a:bodyPr/>
          <a:lstStyle/>
          <a:p>
            <a:r>
              <a:rPr lang="en-US" altLang="zh-CN" dirty="0">
                <a:solidFill>
                  <a:schemeClr val="bg1"/>
                </a:solidFill>
              </a:rPr>
              <a:t>1.</a:t>
            </a:r>
            <a:r>
              <a:rPr lang="zh-CN" altLang="en-US" dirty="0">
                <a:solidFill>
                  <a:schemeClr val="bg1"/>
                </a:solidFill>
              </a:rPr>
              <a:t>绝对绝对绝对不要看错题目或者输入输出的格式。</a:t>
            </a:r>
            <a:endParaRPr lang="en-US" altLang="zh-CN" dirty="0">
              <a:solidFill>
                <a:schemeClr val="bg1"/>
              </a:solidFill>
            </a:endParaRPr>
          </a:p>
          <a:p>
            <a:r>
              <a:rPr lang="en-US" altLang="zh-CN" dirty="0">
                <a:solidFill>
                  <a:schemeClr val="bg1"/>
                </a:solidFill>
              </a:rPr>
              <a:t>2.</a:t>
            </a:r>
            <a:r>
              <a:rPr lang="zh-CN" altLang="en-US" dirty="0">
                <a:solidFill>
                  <a:schemeClr val="bg1"/>
                </a:solidFill>
              </a:rPr>
              <a:t>傻逼题你没</a:t>
            </a:r>
            <a:r>
              <a:rPr lang="en-US" altLang="zh-CN" dirty="0">
                <a:solidFill>
                  <a:schemeClr val="bg1"/>
                </a:solidFill>
              </a:rPr>
              <a:t>AC</a:t>
            </a:r>
            <a:r>
              <a:rPr lang="zh-CN" altLang="en-US" dirty="0">
                <a:solidFill>
                  <a:schemeClr val="bg1"/>
                </a:solidFill>
              </a:rPr>
              <a:t>别人满分你就完蛋了，绝对不要错傻逼题。</a:t>
            </a:r>
            <a:endParaRPr lang="en-US" altLang="zh-CN" dirty="0">
              <a:solidFill>
                <a:schemeClr val="bg1"/>
              </a:solidFill>
            </a:endParaRPr>
          </a:p>
          <a:p>
            <a:r>
              <a:rPr lang="en-US" altLang="zh-CN" dirty="0">
                <a:solidFill>
                  <a:schemeClr val="bg1"/>
                </a:solidFill>
              </a:rPr>
              <a:t>3.</a:t>
            </a:r>
            <a:r>
              <a:rPr lang="zh-CN" altLang="en-US" dirty="0">
                <a:solidFill>
                  <a:schemeClr val="bg1"/>
                </a:solidFill>
              </a:rPr>
              <a:t>对于可以对拍的题，一定一定一定要对拍。</a:t>
            </a:r>
            <a:endParaRPr lang="en-US" altLang="zh-CN" dirty="0">
              <a:solidFill>
                <a:schemeClr val="bg1"/>
              </a:solidFill>
            </a:endParaRPr>
          </a:p>
          <a:p>
            <a:r>
              <a:rPr lang="en-US" altLang="zh-CN" dirty="0">
                <a:solidFill>
                  <a:schemeClr val="bg1"/>
                </a:solidFill>
              </a:rPr>
              <a:t>4.</a:t>
            </a:r>
            <a:r>
              <a:rPr lang="zh-CN" altLang="en-US" dirty="0">
                <a:solidFill>
                  <a:schemeClr val="bg1"/>
                </a:solidFill>
              </a:rPr>
              <a:t>千万不要成为傻逼错误</a:t>
            </a:r>
            <a:r>
              <a:rPr lang="en-US" altLang="zh-CN" dirty="0">
                <a:solidFill>
                  <a:schemeClr val="bg1"/>
                </a:solidFill>
              </a:rPr>
              <a:t>(</a:t>
            </a:r>
            <a:r>
              <a:rPr lang="zh-CN" altLang="en-US" dirty="0">
                <a:solidFill>
                  <a:schemeClr val="bg1"/>
                </a:solidFill>
              </a:rPr>
              <a:t>没删调试语句，文件名打错</a:t>
            </a:r>
            <a:r>
              <a:rPr lang="en-US" altLang="zh-CN" dirty="0">
                <a:solidFill>
                  <a:schemeClr val="bg1"/>
                </a:solidFill>
              </a:rPr>
              <a:t>)list</a:t>
            </a:r>
            <a:r>
              <a:rPr lang="zh-CN" altLang="en-US" dirty="0">
                <a:solidFill>
                  <a:schemeClr val="bg1"/>
                </a:solidFill>
              </a:rPr>
              <a:t>上的主人公。</a:t>
            </a:r>
            <a:endParaRPr lang="en-US" altLang="zh-CN" dirty="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327453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49831-C289-44AC-8CBF-2FA3623CADF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8D84043A-7B5C-40A1-BE6D-61AB2199789E}"/>
              </a:ext>
            </a:extLst>
          </p:cNvPr>
          <p:cNvSpPr>
            <a:spLocks noGrp="1"/>
          </p:cNvSpPr>
          <p:nvPr>
            <p:ph idx="1"/>
          </p:nvPr>
        </p:nvSpPr>
        <p:spPr/>
        <p:txBody>
          <a:bodyPr/>
          <a:lstStyle/>
          <a:p>
            <a:pPr marL="0" indent="0">
              <a:buNone/>
            </a:pPr>
            <a:r>
              <a:rPr lang="zh-CN" altLang="en-US" dirty="0">
                <a:solidFill>
                  <a:schemeClr val="bg1"/>
                </a:solidFill>
              </a:rPr>
              <a:t>面对简单题，我们需要的是稳定的</a:t>
            </a:r>
            <a:r>
              <a:rPr lang="en-US" altLang="zh-CN" dirty="0">
                <a:solidFill>
                  <a:schemeClr val="bg1"/>
                </a:solidFill>
              </a:rPr>
              <a:t>AC</a:t>
            </a:r>
            <a:r>
              <a:rPr lang="zh-CN" altLang="en-US" dirty="0">
                <a:solidFill>
                  <a:schemeClr val="bg1"/>
                </a:solidFill>
              </a:rPr>
              <a:t>。</a:t>
            </a:r>
            <a:endParaRPr lang="en-US" altLang="zh-CN" dirty="0">
              <a:solidFill>
                <a:schemeClr val="bg1"/>
              </a:solidFill>
            </a:endParaRPr>
          </a:p>
          <a:p>
            <a:r>
              <a:rPr lang="zh-CN" altLang="en-US" dirty="0">
                <a:solidFill>
                  <a:schemeClr val="bg1"/>
                </a:solidFill>
              </a:rPr>
              <a:t>不要求速度，先认真的看完题目，然后从容解决傻逼题。</a:t>
            </a:r>
            <a:endParaRPr lang="en-US" altLang="zh-CN" dirty="0">
              <a:solidFill>
                <a:schemeClr val="bg1"/>
              </a:solidFill>
            </a:endParaRPr>
          </a:p>
          <a:p>
            <a:r>
              <a:rPr lang="zh-CN" altLang="en-US" dirty="0">
                <a:solidFill>
                  <a:schemeClr val="bg1"/>
                </a:solidFill>
              </a:rPr>
              <a:t>然后一般来说会有一道不是那么傻逼的题目，先确保其它的</a:t>
            </a:r>
            <a:r>
              <a:rPr lang="en-US" altLang="zh-CN" dirty="0">
                <a:solidFill>
                  <a:schemeClr val="bg1"/>
                </a:solidFill>
              </a:rPr>
              <a:t>2</a:t>
            </a:r>
            <a:r>
              <a:rPr lang="zh-CN" altLang="en-US" dirty="0">
                <a:solidFill>
                  <a:schemeClr val="bg1"/>
                </a:solidFill>
              </a:rPr>
              <a:t>道简单题没有问题，</a:t>
            </a:r>
            <a:r>
              <a:rPr lang="en-US" altLang="zh-CN" dirty="0">
                <a:solidFill>
                  <a:schemeClr val="bg1"/>
                </a:solidFill>
              </a:rPr>
              <a:t>NOIP</a:t>
            </a:r>
            <a:r>
              <a:rPr lang="zh-CN" altLang="en-US" dirty="0">
                <a:solidFill>
                  <a:schemeClr val="bg1"/>
                </a:solidFill>
              </a:rPr>
              <a:t>的题目往往可以简单的对拍，不需要花多少时间。</a:t>
            </a:r>
            <a:endParaRPr lang="en-US" altLang="zh-CN" dirty="0">
              <a:solidFill>
                <a:schemeClr val="bg1"/>
              </a:solidFill>
            </a:endParaRPr>
          </a:p>
          <a:p>
            <a:r>
              <a:rPr lang="zh-CN" altLang="en-US" dirty="0">
                <a:solidFill>
                  <a:schemeClr val="bg1"/>
                </a:solidFill>
              </a:rPr>
              <a:t>然后把时间都花在略难题上，争取得到自己能得的最高分。</a:t>
            </a:r>
            <a:endParaRPr lang="en-US" altLang="zh-CN" dirty="0">
              <a:solidFill>
                <a:schemeClr val="bg1"/>
              </a:solidFill>
            </a:endParaRPr>
          </a:p>
          <a:p>
            <a:r>
              <a:rPr lang="zh-CN" altLang="en-US" dirty="0">
                <a:solidFill>
                  <a:schemeClr val="bg1"/>
                </a:solidFill>
              </a:rPr>
              <a:t>注意挂链，不能确保</a:t>
            </a:r>
            <a:r>
              <a:rPr lang="en-US" altLang="zh-CN" dirty="0">
                <a:solidFill>
                  <a:schemeClr val="bg1"/>
                </a:solidFill>
              </a:rPr>
              <a:t>100</a:t>
            </a:r>
            <a:r>
              <a:rPr lang="zh-CN" altLang="en-US" dirty="0">
                <a:solidFill>
                  <a:schemeClr val="bg1"/>
                </a:solidFill>
              </a:rPr>
              <a:t>分做法正确性的时候最稳妥的做法是特判暴力的范围然后暴力范围用暴力，其他用</a:t>
            </a:r>
            <a:r>
              <a:rPr lang="en-US" altLang="zh-CN" dirty="0">
                <a:solidFill>
                  <a:schemeClr val="bg1"/>
                </a:solidFill>
              </a:rPr>
              <a:t>100</a:t>
            </a:r>
            <a:r>
              <a:rPr lang="zh-CN" altLang="en-US" dirty="0">
                <a:solidFill>
                  <a:schemeClr val="bg1"/>
                </a:solidFill>
              </a:rPr>
              <a:t>分做法，在</a:t>
            </a:r>
            <a:r>
              <a:rPr lang="en-US" altLang="zh-CN" dirty="0">
                <a:solidFill>
                  <a:schemeClr val="bg1"/>
                </a:solidFill>
              </a:rPr>
              <a:t>C++</a:t>
            </a:r>
            <a:r>
              <a:rPr lang="zh-CN" altLang="en-US" dirty="0">
                <a:solidFill>
                  <a:schemeClr val="bg1"/>
                </a:solidFill>
              </a:rPr>
              <a:t>中使用</a:t>
            </a:r>
            <a:r>
              <a:rPr lang="en-US" altLang="zh-CN" dirty="0">
                <a:solidFill>
                  <a:schemeClr val="bg1"/>
                </a:solidFill>
              </a:rPr>
              <a:t>namespace</a:t>
            </a:r>
            <a:r>
              <a:rPr lang="zh-CN" altLang="en-US" dirty="0">
                <a:solidFill>
                  <a:schemeClr val="bg1"/>
                </a:solidFill>
              </a:rPr>
              <a:t>很容易实现这个。</a:t>
            </a:r>
            <a:endParaRPr lang="en-US" altLang="zh-CN" dirty="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257912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10576560" cy="706755"/>
          </a:xfrm>
          <a:prstGeom prst="rect">
            <a:avLst/>
          </a:prstGeom>
          <a:noFill/>
          <a:ln w="9525">
            <a:noFill/>
            <a:miter/>
          </a:ln>
        </p:spPr>
        <p:txBody>
          <a:bodyPr wrap="square" anchor="t">
            <a:spAutoFit/>
          </a:bodyPr>
          <a:lstStyle/>
          <a:p>
            <a:pPr lvl="0"/>
            <a:r>
              <a:rPr lang="zh-CN" altLang="en-US" sz="4000">
                <a:solidFill>
                  <a:schemeClr val="bg1"/>
                </a:solidFill>
                <a:latin typeface="黑体" panose="02010609060101010101" charset="-122"/>
                <a:ea typeface="黑体" panose="02010609060101010101" charset="-122"/>
              </a:rPr>
              <a:t>关于考试策略</a:t>
            </a:r>
          </a:p>
        </p:txBody>
      </p:sp>
      <p:sp>
        <p:nvSpPr>
          <p:cNvPr id="2" name="文本框 1"/>
          <p:cNvSpPr txBox="1"/>
          <p:nvPr/>
        </p:nvSpPr>
        <p:spPr>
          <a:xfrm>
            <a:off x="1198880" y="1609090"/>
            <a:ext cx="9873615" cy="3553460"/>
          </a:xfrm>
          <a:prstGeom prst="rect">
            <a:avLst/>
          </a:prstGeom>
          <a:noFill/>
          <a:ln w="9525">
            <a:noFill/>
            <a:miter/>
          </a:ln>
        </p:spPr>
        <p:txBody>
          <a:bodyPr wrap="square" anchor="t">
            <a:spAutoFit/>
          </a:bodyPr>
          <a:lstStyle/>
          <a:p>
            <a:pPr lvl="0" indent="601345" fontAlgn="auto">
              <a:lnSpc>
                <a:spcPct val="150000"/>
              </a:lnSpc>
            </a:pPr>
            <a:r>
              <a:rPr lang="zh-CN" altLang="en-US" sz="3000" dirty="0">
                <a:solidFill>
                  <a:schemeClr val="bg1"/>
                </a:solidFill>
                <a:latin typeface="Calibri" panose="020F0502020204030204" charset="0"/>
                <a:ea typeface="宋体" panose="02010600030101010101" pitchFamily="2" charset="-122"/>
                <a:sym typeface="+mn-ea"/>
              </a:rPr>
              <a:t>关于第</a:t>
            </a:r>
            <a:r>
              <a:rPr lang="en-US" altLang="zh-CN" sz="3000" dirty="0">
                <a:solidFill>
                  <a:schemeClr val="bg1"/>
                </a:solidFill>
                <a:latin typeface="Calibri" panose="020F0502020204030204" charset="0"/>
                <a:ea typeface="宋体" panose="02010600030101010101" pitchFamily="2" charset="-122"/>
                <a:sym typeface="+mn-ea"/>
              </a:rPr>
              <a:t>1</a:t>
            </a:r>
            <a:r>
              <a:rPr lang="zh-CN" altLang="en-US" sz="3000" dirty="0">
                <a:solidFill>
                  <a:schemeClr val="bg1"/>
                </a:solidFill>
                <a:latin typeface="Calibri" panose="020F0502020204030204" charset="0"/>
                <a:ea typeface="宋体" panose="02010600030101010101" pitchFamily="2" charset="-122"/>
                <a:sym typeface="+mn-ea"/>
              </a:rPr>
              <a:t>题：一般来说大家从看题到解决的时间</a:t>
            </a:r>
            <a:r>
              <a:rPr lang="en-US" altLang="zh-CN" sz="3000" dirty="0">
                <a:solidFill>
                  <a:schemeClr val="bg1"/>
                </a:solidFill>
                <a:latin typeface="Calibri" panose="020F0502020204030204" charset="0"/>
                <a:ea typeface="宋体" panose="02010600030101010101" pitchFamily="2" charset="-122"/>
                <a:sym typeface="+mn-ea"/>
              </a:rPr>
              <a:t>&lt;10min</a:t>
            </a:r>
            <a:r>
              <a:rPr lang="zh-CN" altLang="en-US" sz="3000" dirty="0">
                <a:solidFill>
                  <a:schemeClr val="bg1"/>
                </a:solidFill>
                <a:latin typeface="Calibri" panose="020F0502020204030204" charset="0"/>
                <a:ea typeface="宋体" panose="02010600030101010101" pitchFamily="2" charset="-122"/>
                <a:sym typeface="+mn-ea"/>
              </a:rPr>
              <a:t>。其实我要说的是超过</a:t>
            </a:r>
            <a:r>
              <a:rPr lang="en-US" altLang="zh-CN" sz="3000" dirty="0">
                <a:solidFill>
                  <a:schemeClr val="bg1"/>
                </a:solidFill>
                <a:latin typeface="Calibri" panose="020F0502020204030204" charset="0"/>
                <a:ea typeface="宋体" panose="02010600030101010101" pitchFamily="2" charset="-122"/>
                <a:sym typeface="+mn-ea"/>
              </a:rPr>
              <a:t>10min</a:t>
            </a:r>
            <a:r>
              <a:rPr lang="zh-CN" altLang="en-US" sz="3000" dirty="0">
                <a:solidFill>
                  <a:schemeClr val="bg1"/>
                </a:solidFill>
                <a:latin typeface="Calibri" panose="020F0502020204030204" charset="0"/>
                <a:ea typeface="宋体" panose="02010600030101010101" pitchFamily="2" charset="-122"/>
                <a:sym typeface="+mn-ea"/>
              </a:rPr>
              <a:t>完全没有关系！只要在</a:t>
            </a:r>
            <a:r>
              <a:rPr lang="en-US" altLang="zh-CN" sz="3000" dirty="0">
                <a:solidFill>
                  <a:schemeClr val="bg1"/>
                </a:solidFill>
                <a:latin typeface="Calibri" panose="020F0502020204030204" charset="0"/>
                <a:ea typeface="宋体" panose="02010600030101010101" pitchFamily="2" charset="-122"/>
                <a:sym typeface="+mn-ea"/>
              </a:rPr>
              <a:t>30min</a:t>
            </a:r>
            <a:r>
              <a:rPr lang="zh-CN" altLang="en-US" sz="3000" dirty="0">
                <a:solidFill>
                  <a:schemeClr val="bg1"/>
                </a:solidFill>
                <a:latin typeface="Calibri" panose="020F0502020204030204" charset="0"/>
                <a:ea typeface="宋体" panose="02010600030101010101" pitchFamily="2" charset="-122"/>
                <a:sym typeface="+mn-ea"/>
              </a:rPr>
              <a:t>内解决对考试就基本没有影响（我当时就是这样）</a:t>
            </a:r>
          </a:p>
          <a:p>
            <a:pPr lvl="0" indent="601345" fontAlgn="auto">
              <a:lnSpc>
                <a:spcPct val="150000"/>
              </a:lnSpc>
            </a:pPr>
            <a:r>
              <a:rPr lang="zh-CN" altLang="en-US" sz="3000" dirty="0">
                <a:solidFill>
                  <a:schemeClr val="bg1"/>
                </a:solidFill>
                <a:latin typeface="Calibri" panose="020F0502020204030204" charset="0"/>
                <a:ea typeface="宋体" panose="02010600030101010101" pitchFamily="2" charset="-122"/>
                <a:sym typeface="+mn-ea"/>
              </a:rPr>
              <a:t>（其实花费</a:t>
            </a:r>
            <a:r>
              <a:rPr lang="en-US" altLang="zh-CN" sz="3000" dirty="0">
                <a:solidFill>
                  <a:schemeClr val="bg1"/>
                </a:solidFill>
                <a:latin typeface="Calibri" panose="020F0502020204030204" charset="0"/>
                <a:ea typeface="宋体" panose="02010600030101010101" pitchFamily="2" charset="-122"/>
                <a:sym typeface="+mn-ea"/>
              </a:rPr>
              <a:t>1h</a:t>
            </a:r>
            <a:r>
              <a:rPr lang="zh-CN" altLang="en-US" sz="3000" dirty="0">
                <a:solidFill>
                  <a:schemeClr val="bg1"/>
                </a:solidFill>
                <a:latin typeface="Calibri" panose="020F0502020204030204" charset="0"/>
                <a:ea typeface="宋体" panose="02010600030101010101" pitchFamily="2" charset="-122"/>
                <a:sym typeface="+mn-ea"/>
              </a:rPr>
              <a:t>又怎样？再拿</a:t>
            </a:r>
            <a:r>
              <a:rPr lang="en-US" altLang="zh-CN" sz="3000" dirty="0">
                <a:solidFill>
                  <a:schemeClr val="bg1"/>
                </a:solidFill>
                <a:latin typeface="Calibri" panose="020F0502020204030204" charset="0"/>
                <a:ea typeface="宋体" panose="02010600030101010101" pitchFamily="2" charset="-122"/>
                <a:sym typeface="+mn-ea"/>
              </a:rPr>
              <a:t>1.5h</a:t>
            </a:r>
            <a:r>
              <a:rPr lang="zh-CN" altLang="en-US" sz="3000" dirty="0">
                <a:solidFill>
                  <a:schemeClr val="bg1"/>
                </a:solidFill>
                <a:latin typeface="Calibri" panose="020F0502020204030204" charset="0"/>
                <a:ea typeface="宋体" panose="02010600030101010101" pitchFamily="2" charset="-122"/>
                <a:sym typeface="+mn-ea"/>
              </a:rPr>
              <a:t>做</a:t>
            </a:r>
            <a:r>
              <a:rPr lang="en-US" altLang="zh-CN" sz="3000" dirty="0">
                <a:solidFill>
                  <a:schemeClr val="bg1"/>
                </a:solidFill>
                <a:latin typeface="Calibri" panose="020F0502020204030204" charset="0"/>
                <a:ea typeface="宋体" panose="02010600030101010101" pitchFamily="2" charset="-122"/>
                <a:sym typeface="+mn-ea"/>
              </a:rPr>
              <a:t>T2,</a:t>
            </a:r>
            <a:r>
              <a:rPr lang="zh-CN" altLang="en-US" sz="3000" dirty="0">
                <a:solidFill>
                  <a:schemeClr val="bg1"/>
                </a:solidFill>
                <a:latin typeface="Calibri" panose="020F0502020204030204" charset="0"/>
                <a:ea typeface="宋体" panose="02010600030101010101" pitchFamily="2" charset="-122"/>
                <a:sym typeface="+mn-ea"/>
              </a:rPr>
              <a:t>最后</a:t>
            </a:r>
            <a:r>
              <a:rPr lang="en-US" altLang="zh-CN" sz="3000" dirty="0">
                <a:solidFill>
                  <a:schemeClr val="bg1"/>
                </a:solidFill>
                <a:latin typeface="Calibri" panose="020F0502020204030204" charset="0"/>
                <a:ea typeface="宋体" panose="02010600030101010101" pitchFamily="2" charset="-122"/>
                <a:sym typeface="+mn-ea"/>
              </a:rPr>
              <a:t>1h</a:t>
            </a:r>
            <a:r>
              <a:rPr lang="zh-CN" altLang="en-US" sz="3000" dirty="0">
                <a:solidFill>
                  <a:schemeClr val="bg1"/>
                </a:solidFill>
                <a:latin typeface="Calibri" panose="020F0502020204030204" charset="0"/>
                <a:ea typeface="宋体" panose="02010600030101010101" pitchFamily="2" charset="-122"/>
                <a:sym typeface="+mn-ea"/>
              </a:rPr>
              <a:t>写</a:t>
            </a:r>
            <a:r>
              <a:rPr lang="en-US" altLang="zh-CN" sz="3000" dirty="0">
                <a:solidFill>
                  <a:schemeClr val="bg1"/>
                </a:solidFill>
                <a:latin typeface="Calibri" panose="020F0502020204030204" charset="0"/>
                <a:ea typeface="宋体" panose="02010600030101010101" pitchFamily="2" charset="-122"/>
                <a:sym typeface="+mn-ea"/>
              </a:rPr>
              <a:t>T3</a:t>
            </a:r>
            <a:r>
              <a:rPr lang="zh-CN" altLang="en-US" sz="3000" dirty="0">
                <a:solidFill>
                  <a:schemeClr val="bg1"/>
                </a:solidFill>
                <a:latin typeface="Calibri" panose="020F0502020204030204" charset="0"/>
                <a:ea typeface="宋体" panose="02010600030101010101" pitchFamily="2" charset="-122"/>
                <a:sym typeface="+mn-ea"/>
              </a:rPr>
              <a:t>的暴力，最终</a:t>
            </a:r>
            <a:r>
              <a:rPr lang="en-US" altLang="zh-CN" sz="3000" dirty="0">
                <a:solidFill>
                  <a:schemeClr val="bg1"/>
                </a:solidFill>
                <a:latin typeface="Calibri" panose="020F0502020204030204" charset="0"/>
                <a:ea typeface="宋体" panose="02010600030101010101" pitchFamily="2" charset="-122"/>
                <a:sym typeface="+mn-ea"/>
              </a:rPr>
              <a:t>200+</a:t>
            </a:r>
            <a:r>
              <a:rPr lang="zh-CN" altLang="en-US" sz="3000" dirty="0">
                <a:solidFill>
                  <a:schemeClr val="bg1"/>
                </a:solidFill>
                <a:latin typeface="Calibri" panose="020F0502020204030204" charset="0"/>
                <a:ea typeface="宋体" panose="02010600030101010101" pitchFamily="2" charset="-122"/>
                <a:sym typeface="+mn-ea"/>
              </a:rPr>
              <a:t>即可顺利晋级（虽然不好看））</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134</TotalTime>
  <Words>912</Words>
  <Application>Microsoft Office PowerPoint</Application>
  <PresentationFormat>宽屏</PresentationFormat>
  <Paragraphs>52</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16</vt:i4>
      </vt:variant>
    </vt:vector>
  </HeadingPairs>
  <TitlesOfParts>
    <vt:vector size="25" baseType="lpstr">
      <vt:lpstr>黑体</vt:lpstr>
      <vt:lpstr>Arial</vt:lpstr>
      <vt:lpstr>Bookman Old Style</vt:lpstr>
      <vt:lpstr>Calibri</vt:lpstr>
      <vt:lpstr>Calibri Light</vt:lpstr>
      <vt:lpstr>Rockwell</vt:lpstr>
      <vt:lpstr>Wingdings 2</vt:lpstr>
      <vt:lpstr>HDOfficeLightV0</vt:lpstr>
      <vt:lpstr>Damask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L YY</cp:lastModifiedBy>
  <cp:revision>865</cp:revision>
  <dcterms:created xsi:type="dcterms:W3CDTF">2017-02-14T16:03:00Z</dcterms:created>
  <dcterms:modified xsi:type="dcterms:W3CDTF">2019-11-15T12:26:33Z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2052-10.1.0.6750</vt:lpwstr>
  </property>
</Properties>
</file>